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98" r:id="rId2"/>
    <p:sldId id="500" r:id="rId3"/>
    <p:sldId id="706" r:id="rId4"/>
    <p:sldId id="566" r:id="rId5"/>
    <p:sldId id="567" r:id="rId6"/>
    <p:sldId id="568" r:id="rId7"/>
    <p:sldId id="569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604" r:id="rId31"/>
    <p:sldId id="707" r:id="rId32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8398"/>
    <a:srgbClr val="A50021"/>
    <a:srgbClr val="993300"/>
    <a:srgbClr val="6D6D6D"/>
    <a:srgbClr val="818181"/>
    <a:srgbClr val="469CDC"/>
    <a:srgbClr val="006600"/>
    <a:srgbClr val="D1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009" autoAdjust="0"/>
    <p:restoredTop sz="95204" autoAdjust="0"/>
  </p:normalViewPr>
  <p:slideViewPr>
    <p:cSldViewPr snapToGrid="0">
      <p:cViewPr>
        <p:scale>
          <a:sx n="66" d="100"/>
          <a:sy n="66" d="100"/>
        </p:scale>
        <p:origin x="-163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615950"/>
            <a:ext cx="8145463" cy="5802313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层次结构存储系统</a:t>
            </a:r>
            <a: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存储器概述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的连接及其读写操作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高速缓冲存储器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b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虚拟存储器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中的地址转换 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622595" name="Line 3"/>
          <p:cNvSpPr>
            <a:spLocks noChangeShapeType="1"/>
          </p:cNvSpPr>
          <p:nvPr/>
        </p:nvSpPr>
        <p:spPr bwMode="auto">
          <a:xfrm>
            <a:off x="544513" y="1212850"/>
            <a:ext cx="84042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596" name="Line 4"/>
          <p:cNvSpPr>
            <a:spLocks noChangeShapeType="1"/>
          </p:cNvSpPr>
          <p:nvPr/>
        </p:nvSpPr>
        <p:spPr bwMode="auto">
          <a:xfrm>
            <a:off x="1277938" y="984250"/>
            <a:ext cx="0" cy="3960813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597" name="Text Box 10"/>
          <p:cNvSpPr txBox="1">
            <a:spLocks noChangeArrowheads="1"/>
          </p:cNvSpPr>
          <p:nvPr/>
        </p:nvSpPr>
        <p:spPr bwMode="auto">
          <a:xfrm>
            <a:off x="1462088" y="1408113"/>
            <a:ext cx="147955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0/16/32/48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1/17/33/49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2/18/34/50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3/19/35/52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15组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598" name="Text Box 11"/>
          <p:cNvSpPr txBox="1">
            <a:spLocks noChangeArrowheads="1"/>
          </p:cNvSpPr>
          <p:nvPr/>
        </p:nvSpPr>
        <p:spPr bwMode="auto">
          <a:xfrm>
            <a:off x="3270250" y="1441450"/>
            <a:ext cx="153352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16/32/48/64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17/33/49/65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18/34/50/66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19/35/51/67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31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599" name="Text Box 12"/>
          <p:cNvSpPr txBox="1">
            <a:spLocks noChangeArrowheads="1"/>
          </p:cNvSpPr>
          <p:nvPr/>
        </p:nvSpPr>
        <p:spPr bwMode="auto">
          <a:xfrm>
            <a:off x="5135563" y="1414463"/>
            <a:ext cx="1641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32/48/64/0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33/49/65/1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34/50/66/2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35/51/67/3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47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600" name="Text Box 13"/>
          <p:cNvSpPr txBox="1">
            <a:spLocks noChangeArrowheads="1"/>
          </p:cNvSpPr>
          <p:nvPr/>
        </p:nvSpPr>
        <p:spPr bwMode="auto">
          <a:xfrm>
            <a:off x="7196138" y="1412875"/>
            <a:ext cx="15859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48/64/0/16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49/65/1/17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50/66/2/18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51/67/3/19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63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601" name="Text Box 14"/>
          <p:cNvSpPr txBox="1">
            <a:spLocks noChangeArrowheads="1"/>
          </p:cNvSpPr>
          <p:nvPr/>
        </p:nvSpPr>
        <p:spPr bwMode="auto">
          <a:xfrm>
            <a:off x="349250" y="5051425"/>
            <a:ext cx="8148638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MRU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算法：第一次68字未命中；第2,3,4,6,7,8,10次各有4字未命中；第5,9次各有8字未命中；其余都命中.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所以,命中率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(43520-68-7x4-2 x8)/43520=99.74%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速度提高：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tm/ta=tm/(tc+(1-p)tm)=10/(1+10x(1-p))=9.77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倍</a:t>
            </a:r>
          </a:p>
        </p:txBody>
      </p:sp>
      <p:sp>
        <p:nvSpPr>
          <p:cNvPr id="622602" name="Text Box 15"/>
          <p:cNvSpPr txBox="1">
            <a:spLocks noChangeArrowheads="1"/>
          </p:cNvSpPr>
          <p:nvPr/>
        </p:nvSpPr>
        <p:spPr bwMode="auto">
          <a:xfrm>
            <a:off x="1387475" y="838200"/>
            <a:ext cx="962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第0 </a:t>
            </a:r>
            <a:r>
              <a:rPr kumimoji="1" lang="zh-CN" altLang="en-US" sz="2200" b="1">
                <a:ea typeface="宋体" pitchFamily="2" charset="-122"/>
              </a:rPr>
              <a:t>行</a:t>
            </a:r>
            <a:endParaRPr kumimoji="1" lang="en-US" altLang="zh-CN" sz="2200" b="1">
              <a:ea typeface="宋体" pitchFamily="2" charset="-122"/>
            </a:endParaRPr>
          </a:p>
        </p:txBody>
      </p:sp>
      <p:sp>
        <p:nvSpPr>
          <p:cNvPr id="622603" name="Text Box 16"/>
          <p:cNvSpPr txBox="1">
            <a:spLocks noChangeArrowheads="1"/>
          </p:cNvSpPr>
          <p:nvPr/>
        </p:nvSpPr>
        <p:spPr bwMode="auto">
          <a:xfrm>
            <a:off x="3228975" y="830263"/>
            <a:ext cx="101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第1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2604" name="Text Box 17"/>
          <p:cNvSpPr txBox="1">
            <a:spLocks noChangeArrowheads="1"/>
          </p:cNvSpPr>
          <p:nvPr/>
        </p:nvSpPr>
        <p:spPr bwMode="auto">
          <a:xfrm>
            <a:off x="4995863" y="823913"/>
            <a:ext cx="95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第2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2605" name="Text Box 18"/>
          <p:cNvSpPr txBox="1">
            <a:spLocks noChangeArrowheads="1"/>
          </p:cNvSpPr>
          <p:nvPr/>
        </p:nvSpPr>
        <p:spPr bwMode="auto">
          <a:xfrm>
            <a:off x="7050088" y="84137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第3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2606" name="Text Box 19"/>
          <p:cNvSpPr txBox="1">
            <a:spLocks noChangeArrowheads="1"/>
          </p:cNvSpPr>
          <p:nvPr/>
        </p:nvSpPr>
        <p:spPr bwMode="auto">
          <a:xfrm>
            <a:off x="285750" y="1447800"/>
            <a:ext cx="106203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第0组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第2组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第3组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第4组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第15组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150813"/>
            <a:ext cx="8640762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写策略（</a:t>
            </a:r>
            <a:r>
              <a:rPr lang="en-US" altLang="zh-CN" sz="3200"/>
              <a:t>Cache</a:t>
            </a:r>
            <a:r>
              <a:rPr lang="zh-CN" altLang="en-US" sz="3200"/>
              <a:t>一致性问题）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050"/>
            <a:ext cx="8610600" cy="5738813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为何要保持在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和主存中数据的一致？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中的内容是主存块副本，当对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中的内容进行更新时，就存在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和主存如何保持一致的问题。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以下情况也会出现“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一致性问题”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当多个设备都允许访问主存时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设备可直接读写内存时，如果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中的内容被修改，则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设备读出的对应主存单元的内容无效；若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设备修改了主存单元的内容，则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中对应的内容无效。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当多个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都带有各自的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而共享主存时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某个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修改了自身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中的内容，则对应的主存单元和其他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中对应的内容都变为无效。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写操作有两种情况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写命中（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Write Hit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）：要写的单元已经在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写不命中（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Write Miss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）：要写的单元不在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34938"/>
            <a:ext cx="8807450" cy="515937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写策略（</a:t>
            </a:r>
            <a:r>
              <a:rPr lang="en-US" altLang="zh-CN" sz="3200"/>
              <a:t>Cache</a:t>
            </a:r>
            <a:r>
              <a:rPr lang="zh-CN" altLang="en-US" sz="3200"/>
              <a:t>一致性问题）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877888"/>
            <a:ext cx="8758238" cy="55308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读比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写更容易，故</a:t>
            </a:r>
            <a:r>
              <a:rPr lang="zh-CN" altLang="en-US" sz="19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19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比数据</a:t>
            </a:r>
            <a:r>
              <a:rPr lang="en-US" altLang="zh-CN" sz="19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容易设计</a:t>
            </a:r>
            <a:endParaRPr lang="en-US" altLang="zh-CN" sz="19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对于写命中，有两种处理方式</a:t>
            </a:r>
            <a:endParaRPr lang="en-US" altLang="zh-CN" sz="19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Write Through </a:t>
            </a:r>
            <a:r>
              <a:rPr lang="en-US" altLang="zh-CN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通过式写、写直达、直写)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同时写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和主存单元</a:t>
            </a:r>
            <a:endParaRPr lang="en-US" altLang="zh-CN" sz="19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What!!! How can this be?  Memory is too slow(&gt;100Cycles)?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的存储指令使</a:t>
            </a:r>
            <a:r>
              <a:rPr lang="en-US" altLang="zh-CN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CPI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增加到：</a:t>
            </a:r>
            <a:r>
              <a:rPr lang="en-US" altLang="zh-CN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1.0+100x10%=11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使用写缓冲（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Write Buffer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Write Back </a:t>
            </a:r>
            <a:r>
              <a:rPr lang="en-US" altLang="zh-CN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一次性写、写回、回写)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只写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不写主存，缺失时一次写回，每行有个修改位（“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dirty bit-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脏位”），大大降低主存带宽需求，控制可能很复杂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对于写不命中，有两种处理方式</a:t>
            </a:r>
            <a:endParaRPr lang="en-US" altLang="zh-CN" sz="19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Write Allocate </a:t>
            </a:r>
            <a:r>
              <a:rPr lang="en-US" altLang="zh-CN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写分配)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将主存块装入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，然后更新相应单元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试图利用空间局部性，但每次都要从主存读一个块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Not Write Allocate </a:t>
            </a:r>
            <a:r>
              <a:rPr lang="en-US" altLang="zh-CN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非写分配)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直接写主存单元，不把主存块装入到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7456488" y="5907088"/>
            <a:ext cx="1349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5" action="ppaction://hlinksldjump"/>
              </a:rPr>
              <a:t>SKIP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4548188" y="4460875"/>
            <a:ext cx="35099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1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直写</a:t>
            </a:r>
            <a:r>
              <a:rPr kumimoji="1" lang="en-US" altLang="zh-CN" sz="1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1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可用非写分配或写分配</a:t>
            </a:r>
          </a:p>
          <a:p>
            <a:pPr eaLnBrk="1" hangingPunct="1"/>
            <a:r>
              <a:rPr kumimoji="1" lang="zh-CN" altLang="en-US" sz="1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回写</a:t>
            </a:r>
            <a:r>
              <a:rPr kumimoji="1" lang="en-US" altLang="zh-CN" sz="1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1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通常用写分配</a:t>
            </a:r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7281863" y="4784725"/>
            <a:ext cx="920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CC3300"/>
                </a:solidFill>
                <a:ea typeface="黑体" pitchFamily="49" charset="-122"/>
              </a:rPr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  <p:bldP spid="462854" grpId="0"/>
      <p:bldP spid="4628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zh-CN" sz="3200"/>
              <a:t>Write Through</a:t>
            </a:r>
            <a:r>
              <a:rPr lang="zh-CN" altLang="en-US" sz="3200"/>
              <a:t>中的</a:t>
            </a:r>
            <a:r>
              <a:rPr lang="en-US" altLang="zh-CN" sz="3200"/>
              <a:t>Write Buffer</a:t>
            </a:r>
            <a:endParaRPr lang="zh-CN" altLang="en-US" sz="320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963" y="2457450"/>
            <a:ext cx="7077075" cy="400685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之间加一个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Write Buffer 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同时写数据到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Write Buffer</a:t>
            </a:r>
            <a:endParaRPr lang="zh-CN" altLang="en-US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Memory controller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（存控）将缓冲内容写主存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Write buffer 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写缓冲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队列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一般有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在存数频率不 高时效果好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最棘手的问题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当频繁写时，易使写缓存饱和，发生阻塞</a:t>
            </a:r>
            <a:endParaRPr lang="en-US" altLang="zh-CN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如何解决写缓冲饱和？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加一个二级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Write Back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方式的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endParaRPr lang="zh-CN" altLang="en-US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231900" y="1003300"/>
            <a:ext cx="12700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1466850" y="1268413"/>
            <a:ext cx="663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CPU</a:t>
            </a:r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3670300" y="1003300"/>
            <a:ext cx="8890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3660775" y="1133475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Cache</a:t>
            </a:r>
          </a:p>
        </p:txBody>
      </p:sp>
      <p:sp>
        <p:nvSpPr>
          <p:cNvPr id="625672" name="Rectangle 8"/>
          <p:cNvSpPr>
            <a:spLocks noChangeArrowheads="1"/>
          </p:cNvSpPr>
          <p:nvPr/>
        </p:nvSpPr>
        <p:spPr bwMode="auto">
          <a:xfrm>
            <a:off x="3670300" y="1689100"/>
            <a:ext cx="889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73" name="Line 9"/>
          <p:cNvSpPr>
            <a:spLocks noChangeShapeType="1"/>
          </p:cNvSpPr>
          <p:nvPr/>
        </p:nvSpPr>
        <p:spPr bwMode="auto">
          <a:xfrm>
            <a:off x="3886200" y="1689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4" name="Line 10"/>
          <p:cNvSpPr>
            <a:spLocks noChangeShapeType="1"/>
          </p:cNvSpPr>
          <p:nvPr/>
        </p:nvSpPr>
        <p:spPr bwMode="auto">
          <a:xfrm>
            <a:off x="4114800" y="1689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5" name="Line 11"/>
          <p:cNvSpPr>
            <a:spLocks noChangeShapeType="1"/>
          </p:cNvSpPr>
          <p:nvPr/>
        </p:nvSpPr>
        <p:spPr bwMode="auto">
          <a:xfrm>
            <a:off x="4343400" y="1689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6" name="Line 12"/>
          <p:cNvSpPr>
            <a:spLocks noChangeShapeType="1"/>
          </p:cNvSpPr>
          <p:nvPr/>
        </p:nvSpPr>
        <p:spPr bwMode="auto">
          <a:xfrm>
            <a:off x="3213100" y="18288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7" name="Line 13"/>
          <p:cNvSpPr>
            <a:spLocks noChangeShapeType="1"/>
          </p:cNvSpPr>
          <p:nvPr/>
        </p:nvSpPr>
        <p:spPr bwMode="auto">
          <a:xfrm>
            <a:off x="2527300" y="12954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8" name="Rectangle 14"/>
          <p:cNvSpPr>
            <a:spLocks noChangeArrowheads="1"/>
          </p:cNvSpPr>
          <p:nvPr/>
        </p:nvSpPr>
        <p:spPr bwMode="auto">
          <a:xfrm>
            <a:off x="3311525" y="1989138"/>
            <a:ext cx="1476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Write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Buffer</a:t>
            </a: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5922963" y="1003300"/>
            <a:ext cx="10414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6042025" y="128905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DRAM</a:t>
            </a:r>
          </a:p>
        </p:txBody>
      </p:sp>
      <p:sp>
        <p:nvSpPr>
          <p:cNvPr id="625681" name="Line 17"/>
          <p:cNvSpPr>
            <a:spLocks noChangeShapeType="1"/>
          </p:cNvSpPr>
          <p:nvPr/>
        </p:nvSpPr>
        <p:spPr bwMode="auto">
          <a:xfrm>
            <a:off x="4584700" y="1828800"/>
            <a:ext cx="1309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2" name="Line 18"/>
          <p:cNvSpPr>
            <a:spLocks noChangeShapeType="1"/>
          </p:cNvSpPr>
          <p:nvPr/>
        </p:nvSpPr>
        <p:spPr bwMode="auto">
          <a:xfrm>
            <a:off x="4584700" y="1295400"/>
            <a:ext cx="13382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3" name="Line 19"/>
          <p:cNvSpPr>
            <a:spLocks noChangeShapeType="1"/>
          </p:cNvSpPr>
          <p:nvPr/>
        </p:nvSpPr>
        <p:spPr bwMode="auto">
          <a:xfrm>
            <a:off x="3200400" y="13081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4706938" y="1314450"/>
            <a:ext cx="12382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sz="1800" b="1">
                <a:ea typeface="宋体" pitchFamily="2" charset="-122"/>
              </a:rPr>
              <a:t>Memory Controller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6192838" y="6129338"/>
            <a:ext cx="152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2" action="ppaction://hlinksldjump"/>
              </a:rPr>
              <a:t>BACK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690" name="Picture 2" descr="write-throu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873125"/>
            <a:ext cx="8664575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6691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写策略（</a:t>
            </a:r>
            <a:r>
              <a:rPr lang="en-US" altLang="zh-CN"/>
              <a:t>Cache</a:t>
            </a:r>
            <a:r>
              <a:rPr lang="zh-CN" altLang="en-US"/>
              <a:t>一致性问题）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5246688" y="6354763"/>
            <a:ext cx="1619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3" action="ppaction://hlinksldjump"/>
              </a:rPr>
              <a:t>BACK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67977" name="Line 9"/>
          <p:cNvSpPr>
            <a:spLocks noChangeShapeType="1"/>
          </p:cNvSpPr>
          <p:nvPr/>
        </p:nvSpPr>
        <p:spPr bwMode="auto">
          <a:xfrm>
            <a:off x="2085975" y="6129338"/>
            <a:ext cx="5124450" cy="9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26694" name="Rectangle 10"/>
          <p:cNvSpPr>
            <a:spLocks noChangeArrowheads="1"/>
          </p:cNvSpPr>
          <p:nvPr/>
        </p:nvSpPr>
        <p:spPr bwMode="auto">
          <a:xfrm>
            <a:off x="2524125" y="866775"/>
            <a:ext cx="4248150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352425" y="1038225"/>
            <a:ext cx="4759325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kumimoji="1" lang="en-US" altLang="zh-CN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：以下描述的是哪种写策略？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 Through 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 Allocate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4667250" y="1065213"/>
            <a:ext cx="4314825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 i="1">
                <a:solidFill>
                  <a:srgbClr val="CC0000"/>
                </a:solidFill>
                <a:ea typeface="华文新魏" pitchFamily="2" charset="-122"/>
              </a:rPr>
              <a:t>        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kumimoji="1" lang="en-US" altLang="zh-CN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：如果用非写分配，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                   则如何修改算法？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/>
      <p:bldP spid="467977" grpId="0" animBg="1"/>
      <p:bldP spid="4679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714" name="Picture 2" descr="write-back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33475"/>
            <a:ext cx="8915400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7715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写策略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Write Back</a:t>
            </a:r>
            <a:r>
              <a:rPr lang="zh-CN" altLang="en-US"/>
              <a:t>算法 </a:t>
            </a:r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495300" y="981075"/>
            <a:ext cx="8267700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问题：以下算法描述的是哪种写策略？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 Back 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 Allocate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5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 descr="write-back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773113"/>
            <a:ext cx="8642350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8739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写策略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Write Back</a:t>
            </a:r>
            <a:r>
              <a:rPr lang="zh-CN" altLang="en-US"/>
              <a:t>中的修改（“脏</a:t>
            </a:r>
            <a:r>
              <a:rPr lang="en-US" altLang="zh-CN"/>
              <a:t>”</a:t>
            </a:r>
            <a:r>
              <a:rPr lang="zh-CN" altLang="en-US"/>
              <a:t>）位 </a:t>
            </a: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7767638" y="1854200"/>
            <a:ext cx="1009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3" action="ppaction://hlinksldjump"/>
              </a:rPr>
              <a:t>BACK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762" name="Picture 2" descr="block siz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4088"/>
            <a:ext cx="8953500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431800" y="5859463"/>
            <a:ext cx="8123238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大小：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越大，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Miss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率越低，但成本越高！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Block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大小：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Block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大小与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大小有关，且不能太大，也不能太小！</a:t>
            </a:r>
            <a:endParaRPr lang="zh-CN" altLang="en-US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2976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 sz="3400"/>
              <a:t>Cache</a:t>
            </a:r>
            <a:r>
              <a:rPr lang="zh-CN" altLang="en-US" sz="3400"/>
              <a:t>大小、</a:t>
            </a:r>
            <a:r>
              <a:rPr lang="en-US" altLang="zh-CN" sz="3400"/>
              <a:t>Block</a:t>
            </a:r>
            <a:r>
              <a:rPr lang="zh-CN" altLang="en-US" sz="3400"/>
              <a:t>大小和缺失率的关系</a:t>
            </a:r>
          </a:p>
        </p:txBody>
      </p:sp>
      <p:sp>
        <p:nvSpPr>
          <p:cNvPr id="629765" name="Text Box 6"/>
          <p:cNvSpPr txBox="1">
            <a:spLocks noChangeArrowheads="1"/>
          </p:cNvSpPr>
          <p:nvPr/>
        </p:nvSpPr>
        <p:spPr bwMode="auto">
          <a:xfrm>
            <a:off x="296863" y="1089025"/>
            <a:ext cx="8372475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性能由缺失率确定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而缺失率与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大小、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大小、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级数等有关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zh-CN"/>
              <a:t>Block Size Tradeoff (</a:t>
            </a:r>
            <a:r>
              <a:rPr lang="zh-CN" altLang="en-US"/>
              <a:t>块大小的选择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160338" y="954088"/>
            <a:ext cx="8912225" cy="1992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块大能很好利用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 spatial locality</a:t>
            </a: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， 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BUT: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块大，则需花更多时间读块，缺失损失变大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块大，则</a:t>
            </a:r>
            <a:r>
              <a:rPr kumimoji="1" lang="en-US" altLang="zh-CN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行数变少，缺失率上升</a:t>
            </a:r>
            <a:endParaRPr kumimoji="1" lang="en-US" altLang="zh-CN" sz="22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Average Access Time</a:t>
            </a:r>
            <a:r>
              <a:rPr kumimoji="1" lang="en-US" altLang="zh-CN" sz="2200" b="1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= Hit Time x (1 - Miss Rate)  +  </a:t>
            </a:r>
            <a:r>
              <a:rPr kumimoji="1" lang="en-US" altLang="zh-CN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Miss Penalty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x </a:t>
            </a:r>
            <a:r>
              <a:rPr kumimoji="1" lang="en-US" altLang="zh-CN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Miss Rate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6988" y="3565525"/>
            <a:ext cx="2525712" cy="2373313"/>
            <a:chOff x="219" y="2075"/>
            <a:chExt cx="1591" cy="1495"/>
          </a:xfrm>
        </p:grpSpPr>
        <p:sp>
          <p:nvSpPr>
            <p:cNvPr id="630789" name="Line 4"/>
            <p:cNvSpPr>
              <a:spLocks noChangeShapeType="1"/>
            </p:cNvSpPr>
            <p:nvPr/>
          </p:nvSpPr>
          <p:spPr bwMode="auto">
            <a:xfrm>
              <a:off x="413" y="2467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790" name="Line 5"/>
            <p:cNvSpPr>
              <a:spLocks noChangeShapeType="1"/>
            </p:cNvSpPr>
            <p:nvPr/>
          </p:nvSpPr>
          <p:spPr bwMode="auto">
            <a:xfrm>
              <a:off x="421" y="3371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791" name="Rectangle 6"/>
            <p:cNvSpPr>
              <a:spLocks noChangeArrowheads="1"/>
            </p:cNvSpPr>
            <p:nvPr/>
          </p:nvSpPr>
          <p:spPr bwMode="auto">
            <a:xfrm>
              <a:off x="219" y="2075"/>
              <a:ext cx="592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Miss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Penalty</a:t>
              </a:r>
            </a:p>
          </p:txBody>
        </p:sp>
        <p:sp>
          <p:nvSpPr>
            <p:cNvPr id="630792" name="Line 7"/>
            <p:cNvSpPr>
              <a:spLocks noChangeShapeType="1"/>
            </p:cNvSpPr>
            <p:nvPr/>
          </p:nvSpPr>
          <p:spPr bwMode="auto">
            <a:xfrm flipV="1">
              <a:off x="421" y="2595"/>
              <a:ext cx="944" cy="4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793" name="Rectangle 8"/>
            <p:cNvSpPr>
              <a:spLocks noChangeArrowheads="1"/>
            </p:cNvSpPr>
            <p:nvPr/>
          </p:nvSpPr>
          <p:spPr bwMode="auto">
            <a:xfrm>
              <a:off x="976" y="3367"/>
              <a:ext cx="834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Block Size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32025" y="3565525"/>
            <a:ext cx="3435350" cy="2373313"/>
            <a:chOff x="1665" y="2075"/>
            <a:chExt cx="2164" cy="1495"/>
          </a:xfrm>
        </p:grpSpPr>
        <p:sp>
          <p:nvSpPr>
            <p:cNvPr id="630795" name="Line 9"/>
            <p:cNvSpPr>
              <a:spLocks noChangeShapeType="1"/>
            </p:cNvSpPr>
            <p:nvPr/>
          </p:nvSpPr>
          <p:spPr bwMode="auto">
            <a:xfrm>
              <a:off x="1901" y="2467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796" name="Line 10"/>
            <p:cNvSpPr>
              <a:spLocks noChangeShapeType="1"/>
            </p:cNvSpPr>
            <p:nvPr/>
          </p:nvSpPr>
          <p:spPr bwMode="auto">
            <a:xfrm>
              <a:off x="1909" y="3371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797" name="Rectangle 11"/>
            <p:cNvSpPr>
              <a:spLocks noChangeArrowheads="1"/>
            </p:cNvSpPr>
            <p:nvPr/>
          </p:nvSpPr>
          <p:spPr bwMode="auto">
            <a:xfrm>
              <a:off x="1665" y="2075"/>
              <a:ext cx="40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Miss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Rate</a:t>
              </a:r>
            </a:p>
          </p:txBody>
        </p:sp>
        <p:sp>
          <p:nvSpPr>
            <p:cNvPr id="630798" name="Line 12"/>
            <p:cNvSpPr>
              <a:spLocks noChangeShapeType="1"/>
            </p:cNvSpPr>
            <p:nvPr/>
          </p:nvSpPr>
          <p:spPr bwMode="auto">
            <a:xfrm>
              <a:off x="2005" y="2611"/>
              <a:ext cx="80" cy="3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799" name="Line 13"/>
            <p:cNvSpPr>
              <a:spLocks noChangeShapeType="1"/>
            </p:cNvSpPr>
            <p:nvPr/>
          </p:nvSpPr>
          <p:spPr bwMode="auto">
            <a:xfrm>
              <a:off x="2085" y="2931"/>
              <a:ext cx="184" cy="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00" name="Line 14"/>
            <p:cNvSpPr>
              <a:spLocks noChangeShapeType="1"/>
            </p:cNvSpPr>
            <p:nvPr/>
          </p:nvSpPr>
          <p:spPr bwMode="auto">
            <a:xfrm>
              <a:off x="2269" y="3227"/>
              <a:ext cx="248" cy="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01" name="Line 15"/>
            <p:cNvSpPr>
              <a:spLocks noChangeShapeType="1"/>
            </p:cNvSpPr>
            <p:nvPr/>
          </p:nvSpPr>
          <p:spPr bwMode="auto">
            <a:xfrm>
              <a:off x="2509" y="3267"/>
              <a:ext cx="288" cy="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02" name="Line 16"/>
            <p:cNvSpPr>
              <a:spLocks noChangeShapeType="1"/>
            </p:cNvSpPr>
            <p:nvPr/>
          </p:nvSpPr>
          <p:spPr bwMode="auto">
            <a:xfrm flipV="1">
              <a:off x="2797" y="3171"/>
              <a:ext cx="200" cy="11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03" name="Line 17"/>
            <p:cNvSpPr>
              <a:spLocks noChangeShapeType="1"/>
            </p:cNvSpPr>
            <p:nvPr/>
          </p:nvSpPr>
          <p:spPr bwMode="auto">
            <a:xfrm flipV="1">
              <a:off x="2193" y="2455"/>
              <a:ext cx="184" cy="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04" name="Rectangle 18"/>
            <p:cNvSpPr>
              <a:spLocks noChangeArrowheads="1"/>
            </p:cNvSpPr>
            <p:nvPr/>
          </p:nvSpPr>
          <p:spPr bwMode="auto">
            <a:xfrm>
              <a:off x="2097" y="2339"/>
              <a:ext cx="173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Exploits</a:t>
              </a:r>
              <a:r>
                <a:rPr lang="en-US" altLang="zh-CN" b="1">
                  <a:ea typeface="宋体" pitchFamily="2" charset="-122"/>
                </a:rPr>
                <a:t> </a:t>
              </a:r>
              <a:r>
                <a:rPr lang="en-US" altLang="zh-CN" sz="1800" b="1">
                  <a:ea typeface="宋体" pitchFamily="2" charset="-122"/>
                </a:rPr>
                <a:t>Spatial Locality</a:t>
              </a:r>
            </a:p>
          </p:txBody>
        </p:sp>
        <p:sp>
          <p:nvSpPr>
            <p:cNvPr id="630805" name="Line 19"/>
            <p:cNvSpPr>
              <a:spLocks noChangeShapeType="1"/>
            </p:cNvSpPr>
            <p:nvPr/>
          </p:nvSpPr>
          <p:spPr bwMode="auto">
            <a:xfrm flipV="1">
              <a:off x="2913" y="3031"/>
              <a:ext cx="4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06" name="Rectangle 20"/>
            <p:cNvSpPr>
              <a:spLocks noChangeArrowheads="1"/>
            </p:cNvSpPr>
            <p:nvPr/>
          </p:nvSpPr>
          <p:spPr bwMode="auto">
            <a:xfrm>
              <a:off x="2529" y="2627"/>
              <a:ext cx="1224" cy="4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Fewer blocks: 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compromises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temporal locality</a:t>
              </a:r>
            </a:p>
          </p:txBody>
        </p:sp>
        <p:sp>
          <p:nvSpPr>
            <p:cNvPr id="630807" name="Rectangle 31"/>
            <p:cNvSpPr>
              <a:spLocks noChangeArrowheads="1"/>
            </p:cNvSpPr>
            <p:nvPr/>
          </p:nvSpPr>
          <p:spPr bwMode="auto">
            <a:xfrm>
              <a:off x="2416" y="3367"/>
              <a:ext cx="834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Block Size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849938" y="3451225"/>
            <a:ext cx="3117850" cy="2452688"/>
            <a:chOff x="3685" y="2003"/>
            <a:chExt cx="1964" cy="1545"/>
          </a:xfrm>
        </p:grpSpPr>
        <p:sp>
          <p:nvSpPr>
            <p:cNvPr id="630809" name="Line 21"/>
            <p:cNvSpPr>
              <a:spLocks noChangeShapeType="1"/>
            </p:cNvSpPr>
            <p:nvPr/>
          </p:nvSpPr>
          <p:spPr bwMode="auto">
            <a:xfrm>
              <a:off x="3965" y="2419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0" name="Line 22"/>
            <p:cNvSpPr>
              <a:spLocks noChangeShapeType="1"/>
            </p:cNvSpPr>
            <p:nvPr/>
          </p:nvSpPr>
          <p:spPr bwMode="auto">
            <a:xfrm>
              <a:off x="3973" y="3323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1" name="Rectangle 23"/>
            <p:cNvSpPr>
              <a:spLocks noChangeArrowheads="1"/>
            </p:cNvSpPr>
            <p:nvPr/>
          </p:nvSpPr>
          <p:spPr bwMode="auto">
            <a:xfrm>
              <a:off x="3685" y="2003"/>
              <a:ext cx="648" cy="4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Average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Access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Time</a:t>
              </a:r>
            </a:p>
          </p:txBody>
        </p:sp>
        <p:sp>
          <p:nvSpPr>
            <p:cNvPr id="630812" name="Line 24"/>
            <p:cNvSpPr>
              <a:spLocks noChangeShapeType="1"/>
            </p:cNvSpPr>
            <p:nvPr/>
          </p:nvSpPr>
          <p:spPr bwMode="auto">
            <a:xfrm>
              <a:off x="4069" y="2563"/>
              <a:ext cx="80" cy="3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3" name="Line 25"/>
            <p:cNvSpPr>
              <a:spLocks noChangeShapeType="1"/>
            </p:cNvSpPr>
            <p:nvPr/>
          </p:nvSpPr>
          <p:spPr bwMode="auto">
            <a:xfrm>
              <a:off x="4149" y="2891"/>
              <a:ext cx="208" cy="2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4" name="Line 26"/>
            <p:cNvSpPr>
              <a:spLocks noChangeShapeType="1"/>
            </p:cNvSpPr>
            <p:nvPr/>
          </p:nvSpPr>
          <p:spPr bwMode="auto">
            <a:xfrm>
              <a:off x="4357" y="3187"/>
              <a:ext cx="240" cy="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5" name="Line 27"/>
            <p:cNvSpPr>
              <a:spLocks noChangeShapeType="1"/>
            </p:cNvSpPr>
            <p:nvPr/>
          </p:nvSpPr>
          <p:spPr bwMode="auto">
            <a:xfrm flipV="1">
              <a:off x="4597" y="3131"/>
              <a:ext cx="192" cy="1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6" name="Line 28"/>
            <p:cNvSpPr>
              <a:spLocks noChangeShapeType="1"/>
            </p:cNvSpPr>
            <p:nvPr/>
          </p:nvSpPr>
          <p:spPr bwMode="auto">
            <a:xfrm flipV="1">
              <a:off x="4789" y="2931"/>
              <a:ext cx="128" cy="2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7" name="Line 29"/>
            <p:cNvSpPr>
              <a:spLocks noChangeShapeType="1"/>
            </p:cNvSpPr>
            <p:nvPr/>
          </p:nvSpPr>
          <p:spPr bwMode="auto">
            <a:xfrm flipH="1" flipV="1">
              <a:off x="4777" y="2851"/>
              <a:ext cx="56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0818" name="Rectangle 30"/>
            <p:cNvSpPr>
              <a:spLocks noChangeArrowheads="1"/>
            </p:cNvSpPr>
            <p:nvPr/>
          </p:nvSpPr>
          <p:spPr bwMode="auto">
            <a:xfrm>
              <a:off x="3989" y="2531"/>
              <a:ext cx="166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Increased</a:t>
              </a:r>
              <a:r>
                <a:rPr lang="en-US" altLang="zh-CN" b="1">
                  <a:ea typeface="宋体" pitchFamily="2" charset="-122"/>
                </a:rPr>
                <a:t> </a:t>
              </a:r>
              <a:r>
                <a:rPr lang="en-US" altLang="zh-CN" sz="1800" b="1">
                  <a:ea typeface="宋体" pitchFamily="2" charset="-122"/>
                </a:rPr>
                <a:t>Miss Penalty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>
                  <a:ea typeface="宋体" pitchFamily="2" charset="-122"/>
                </a:rPr>
                <a:t>&amp; Miss Rate</a:t>
              </a:r>
            </a:p>
          </p:txBody>
        </p:sp>
        <p:sp>
          <p:nvSpPr>
            <p:cNvPr id="630819" name="Rectangle 32"/>
            <p:cNvSpPr>
              <a:spLocks noChangeArrowheads="1"/>
            </p:cNvSpPr>
            <p:nvPr/>
          </p:nvSpPr>
          <p:spPr bwMode="auto">
            <a:xfrm>
              <a:off x="4480" y="3319"/>
              <a:ext cx="8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ea typeface="宋体" pitchFamily="2" charset="-122"/>
                </a:rPr>
                <a:t>Block</a:t>
              </a:r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1800" b="1">
                  <a:ea typeface="宋体" pitchFamily="2" charset="-122"/>
                </a:rPr>
                <a:t>Size</a:t>
              </a:r>
            </a:p>
          </p:txBody>
        </p:sp>
      </p:grpSp>
      <p:sp>
        <p:nvSpPr>
          <p:cNvPr id="473121" name="Text Box 33"/>
          <p:cNvSpPr txBox="1">
            <a:spLocks noChangeArrowheads="1"/>
          </p:cNvSpPr>
          <p:nvPr/>
        </p:nvSpPr>
        <p:spPr bwMode="auto">
          <a:xfrm>
            <a:off x="1781175" y="6264275"/>
            <a:ext cx="40592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CC0000"/>
                </a:solidFill>
                <a:ea typeface="黑体" pitchFamily="49" charset="-122"/>
              </a:rPr>
              <a:t>所以，块大小必须适中！</a:t>
            </a:r>
            <a:endParaRPr kumimoji="1" lang="en-US" altLang="zh-CN" sz="2200" b="1">
              <a:solidFill>
                <a:srgbClr val="CC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807450" cy="414337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系统中的</a:t>
            </a:r>
            <a:r>
              <a:rPr lang="en-US" altLang="zh-CN"/>
              <a:t>Cache</a:t>
            </a:r>
            <a:r>
              <a:rPr lang="zh-CN" altLang="en-US"/>
              <a:t>数目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781050"/>
            <a:ext cx="8537575" cy="5262563"/>
          </a:xfrm>
        </p:spPr>
        <p:txBody>
          <a:bodyPr lIns="91440" tIns="45720" rIns="91440" bIns="45720"/>
          <a:lstStyle/>
          <a:p>
            <a:pPr algn="just" eaLnBrk="1" hangingPunct="1">
              <a:spcBef>
                <a:spcPct val="1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刚引入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时只有一个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Cache。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近年来多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系统成为主流</a:t>
            </a:r>
            <a:endParaRPr lang="en-US" altLang="zh-CN" sz="20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just" eaLnBrk="1" hangingPunct="1">
              <a:spcBef>
                <a:spcPct val="1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系统中，需考虑两个方面：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[1]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单级/多级？</a:t>
            </a:r>
          </a:p>
          <a:p>
            <a:pPr lvl="1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片内(</a:t>
            </a:r>
            <a:r>
              <a:rPr lang="en-US" altLang="zh-CN" sz="20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On-chip)Cache: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作在一个芯片上</a:t>
            </a:r>
          </a:p>
          <a:p>
            <a:pPr lvl="1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外部(</a:t>
            </a:r>
            <a:r>
              <a:rPr lang="en-US" altLang="zh-CN" sz="20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Off-chip)Cache: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不做在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内而是独立设置一个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单级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只用一个片内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endParaRPr lang="zh-CN" altLang="en-US" sz="200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多级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同时使用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L1 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 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，有些高端系统甚至有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L3 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L1 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更靠近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，其速度比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快，其容量比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[2] 联合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分立？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分立：指数据和指令分开存放在各自的数据和指令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   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一般</a:t>
            </a:r>
            <a:r>
              <a:rPr lang="en-US" altLang="zh-CN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L1 Cache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都是分立</a:t>
            </a:r>
            <a:r>
              <a:rPr lang="en-US" altLang="zh-CN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，为什么？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   L1 Cache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的命中时间比命中率更重要！为什么？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联合：指数据和指令都放在一个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		     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一般</a:t>
            </a:r>
            <a:r>
              <a:rPr lang="en-US" altLang="zh-CN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 Cache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都是联合</a:t>
            </a:r>
            <a:r>
              <a:rPr lang="en-US" altLang="zh-CN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，为什么？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		    </a:t>
            </a:r>
            <a:r>
              <a:rPr lang="en-US" altLang="zh-CN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 Cache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的命中率比命中时间更重要！为什么？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1150938" y="6229350"/>
            <a:ext cx="706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因为缺失时需从主存取数，并要送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L1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L2cache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，损失大！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5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5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层次结构存储系统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427663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执行指令过程中为何要访存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理解访存操作的大致过程及涉及到的部件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了解层次化存储器系统的由来及构成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与主存储器之间的连接及读写操作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机制并理解其对程序性能的影响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理解程序局部性的重要性并能开发局部性好的程序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了解虚拟存储管理的基本概念和实现原理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理解访存操作完整过程以及所涉及到的部件之间的关联</a:t>
            </a:r>
          </a:p>
          <a:p>
            <a:pPr marL="1371600" lvl="2" indent="-457200">
              <a:lnSpc>
                <a:spcPct val="135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地址转换（查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、查页表）、访问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、访问主存、读写磁盘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理解访存过程中硬件和操作系统之间的协调关系</a:t>
            </a:r>
            <a:endParaRPr lang="zh-CN" altLang="en-US" sz="24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多核处理器中的多级</a:t>
            </a:r>
            <a:r>
              <a:rPr lang="en-US" altLang="zh-CN" sz="3200"/>
              <a:t>Cache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63283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288" y="1352550"/>
            <a:ext cx="2906712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283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08050"/>
            <a:ext cx="6237288" cy="558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150813"/>
            <a:ext cx="8640762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设计支持</a:t>
            </a:r>
            <a:r>
              <a:rPr lang="en-US" altLang="zh-CN" sz="3200"/>
              <a:t>Cache</a:t>
            </a:r>
            <a:r>
              <a:rPr lang="zh-CN" altLang="en-US" sz="3200"/>
              <a:t>的存储器系统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75" y="1058863"/>
            <a:ext cx="8731250" cy="136525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指令执行若发生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缺失，必须到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中取数据或指令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之间传输的单位是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Block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问题：怎样的存储器组织使得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传输最快（缺失损失最小）？</a:t>
            </a:r>
          </a:p>
        </p:txBody>
      </p:sp>
      <p:sp>
        <p:nvSpPr>
          <p:cNvPr id="595980" name="Rectangle 12"/>
          <p:cNvSpPr>
            <a:spLocks noChangeArrowheads="1"/>
          </p:cNvSpPr>
          <p:nvPr/>
        </p:nvSpPr>
        <p:spPr bwMode="auto">
          <a:xfrm>
            <a:off x="522288" y="5768975"/>
            <a:ext cx="652938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假定一个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Block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有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4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个字，则缺失损失各为多少时钟？</a:t>
            </a:r>
            <a:endParaRPr kumimoji="1" lang="en-US" altLang="zh-CN" sz="22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522288" y="2798763"/>
            <a:ext cx="634523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假定存储器访问过程：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发送地址到内存：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访问内存的初始化时间：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10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从总线上传送一个字：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</p:txBody>
      </p:sp>
      <p:sp>
        <p:nvSpPr>
          <p:cNvPr id="595988" name="Rectangle 20"/>
          <p:cNvSpPr>
            <a:spLocks noChangeArrowheads="1"/>
          </p:cNvSpPr>
          <p:nvPr/>
        </p:nvSpPr>
        <p:spPr bwMode="auto">
          <a:xfrm>
            <a:off x="1557338" y="5094288"/>
            <a:ext cx="36322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ea typeface="微软雅黑" pitchFamily="34" charset="-122"/>
                <a:cs typeface="Arial" charset="0"/>
              </a:rPr>
              <a:t>可以有三种不同的组织形式！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02350" y="2933700"/>
            <a:ext cx="2474913" cy="592138"/>
            <a:chOff x="3844" y="1848"/>
            <a:chExt cx="1559" cy="373"/>
          </a:xfrm>
        </p:grpSpPr>
        <p:sp>
          <p:nvSpPr>
            <p:cNvPr id="638984" name="Text Box 21"/>
            <p:cNvSpPr txBox="1">
              <a:spLocks noChangeArrowheads="1"/>
            </p:cNvSpPr>
            <p:nvPr/>
          </p:nvSpPr>
          <p:spPr bwMode="auto">
            <a:xfrm>
              <a:off x="3844" y="1848"/>
              <a:ext cx="510" cy="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44000" tIns="144000" rIns="144000" bIns="144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华文新魏" pitchFamily="2" charset="-122"/>
                </a:rPr>
                <a:t>CPU</a:t>
              </a:r>
            </a:p>
          </p:txBody>
        </p:sp>
        <p:sp>
          <p:nvSpPr>
            <p:cNvPr id="638985" name="Text Box 22"/>
            <p:cNvSpPr txBox="1">
              <a:spLocks noChangeArrowheads="1"/>
            </p:cNvSpPr>
            <p:nvPr/>
          </p:nvSpPr>
          <p:spPr bwMode="auto">
            <a:xfrm>
              <a:off x="4893" y="1848"/>
              <a:ext cx="510" cy="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44000" tIns="144000" rIns="144000" bIns="144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华文新魏" pitchFamily="2" charset="-122"/>
                </a:rPr>
                <a:t>MM</a:t>
              </a:r>
            </a:p>
          </p:txBody>
        </p:sp>
        <p:sp>
          <p:nvSpPr>
            <p:cNvPr id="638986" name="AutoShape 23"/>
            <p:cNvSpPr>
              <a:spLocks noChangeArrowheads="1"/>
            </p:cNvSpPr>
            <p:nvPr/>
          </p:nvSpPr>
          <p:spPr bwMode="auto">
            <a:xfrm>
              <a:off x="4355" y="1933"/>
              <a:ext cx="510" cy="170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rgbClr val="FFFFFF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5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5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5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0" grpId="0"/>
      <p:bldP spid="5959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                            设计支持</a:t>
            </a:r>
            <a:r>
              <a:rPr lang="en-US" altLang="zh-CN" sz="3200"/>
              <a:t>Cache</a:t>
            </a:r>
            <a:r>
              <a:rPr lang="zh-CN" altLang="en-US" sz="3200"/>
              <a:t>的存储器系统</a:t>
            </a:r>
          </a:p>
        </p:txBody>
      </p:sp>
      <p:pic>
        <p:nvPicPr>
          <p:cNvPr id="640003" name="Picture 3" descr="one-word-wide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06375" y="728663"/>
            <a:ext cx="4140200" cy="5805487"/>
          </a:xfrm>
          <a:noFill/>
        </p:spPr>
      </p:pic>
      <p:sp>
        <p:nvSpPr>
          <p:cNvPr id="773129" name="Rectangle 9"/>
          <p:cNvSpPr>
            <a:spLocks noChangeArrowheads="1"/>
          </p:cNvSpPr>
          <p:nvPr/>
        </p:nvSpPr>
        <p:spPr bwMode="auto">
          <a:xfrm>
            <a:off x="3941763" y="3924300"/>
            <a:ext cx="4051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CN" sz="24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4x(1+10+1)=48</a:t>
            </a:r>
          </a:p>
        </p:txBody>
      </p:sp>
      <p:sp>
        <p:nvSpPr>
          <p:cNvPr id="640005" name="Rectangle 15"/>
          <p:cNvSpPr>
            <a:spLocks noChangeArrowheads="1"/>
          </p:cNvSpPr>
          <p:nvPr/>
        </p:nvSpPr>
        <p:spPr bwMode="auto">
          <a:xfrm>
            <a:off x="3222625" y="1403350"/>
            <a:ext cx="5643563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假定存储器访问过程：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发送地址到内存：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内存访问时间：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10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从总线上传送一个字：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</p:txBody>
      </p:sp>
      <p:sp>
        <p:nvSpPr>
          <p:cNvPr id="773136" name="Rectangle 16"/>
          <p:cNvSpPr>
            <a:spLocks noChangeArrowheads="1"/>
          </p:cNvSpPr>
          <p:nvPr/>
        </p:nvSpPr>
        <p:spPr bwMode="auto">
          <a:xfrm>
            <a:off x="3851275" y="4868863"/>
            <a:ext cx="31400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缺失损失为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48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个时钟周期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代价小，但速度慢！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9" grpId="0"/>
      <p:bldP spid="773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设计支持</a:t>
            </a:r>
            <a:r>
              <a:rPr lang="en-US" altLang="zh-CN" sz="3200"/>
              <a:t>Cache</a:t>
            </a:r>
            <a:r>
              <a:rPr lang="zh-CN" altLang="en-US" sz="3200"/>
              <a:t>的存储器系统</a:t>
            </a:r>
          </a:p>
        </p:txBody>
      </p:sp>
      <p:pic>
        <p:nvPicPr>
          <p:cNvPr id="641027" name="Picture 5" descr="wide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61925" y="954088"/>
            <a:ext cx="4679950" cy="5445125"/>
          </a:xfrm>
          <a:noFill/>
        </p:spPr>
      </p:pic>
      <p:sp>
        <p:nvSpPr>
          <p:cNvPr id="774154" name="Rectangle 10"/>
          <p:cNvSpPr>
            <a:spLocks noChangeArrowheads="1"/>
          </p:cNvSpPr>
          <p:nvPr/>
        </p:nvSpPr>
        <p:spPr bwMode="auto">
          <a:xfrm>
            <a:off x="4932363" y="3908425"/>
            <a:ext cx="371792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CN" sz="2400" b="1">
                <a:solidFill>
                  <a:srgbClr val="CC0000"/>
                </a:solidFill>
                <a:ea typeface="华文新魏" pitchFamily="2" charset="-122"/>
              </a:rPr>
              <a:t>Two-word: 2x(1+10+1)=24</a:t>
            </a:r>
            <a:endParaRPr kumimoji="1" lang="zh-CN" altLang="en-US" sz="2400" b="1">
              <a:solidFill>
                <a:srgbClr val="CC0000"/>
              </a:solidFill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>
                <a:solidFill>
                  <a:srgbClr val="CC0000"/>
                </a:solidFill>
                <a:ea typeface="华文新魏" pitchFamily="2" charset="-122"/>
              </a:rPr>
              <a:t>Four-word: 1+10+1=12</a:t>
            </a:r>
          </a:p>
        </p:txBody>
      </p:sp>
      <p:sp>
        <p:nvSpPr>
          <p:cNvPr id="641029" name="Rectangle 14"/>
          <p:cNvSpPr>
            <a:spLocks noChangeArrowheads="1"/>
          </p:cNvSpPr>
          <p:nvPr/>
        </p:nvSpPr>
        <p:spPr bwMode="auto">
          <a:xfrm>
            <a:off x="3995738" y="1162050"/>
            <a:ext cx="5032375" cy="1876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假定存储器访问过程：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发送地址到内存：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内存访问时间：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10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从总线上传送一个字：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</p:txBody>
      </p:sp>
      <p:sp>
        <p:nvSpPr>
          <p:cNvPr id="774159" name="Rectangle 15"/>
          <p:cNvSpPr>
            <a:spLocks noChangeArrowheads="1"/>
          </p:cNvSpPr>
          <p:nvPr/>
        </p:nvSpPr>
        <p:spPr bwMode="auto">
          <a:xfrm>
            <a:off x="4932363" y="5483225"/>
            <a:ext cx="40449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缺失损失各为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24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或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12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个时钟周期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速度快，但代价大！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4" grpId="0"/>
      <p:bldP spid="7741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设计支持</a:t>
            </a:r>
            <a:r>
              <a:rPr lang="en-US" altLang="zh-CN" sz="3200"/>
              <a:t>Cache</a:t>
            </a:r>
            <a:r>
              <a:rPr lang="zh-CN" altLang="en-US" sz="3200"/>
              <a:t>的存储器系统</a:t>
            </a:r>
          </a:p>
        </p:txBody>
      </p:sp>
      <p:pic>
        <p:nvPicPr>
          <p:cNvPr id="642051" name="Picture 4" descr="interleaved mem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8" y="998538"/>
            <a:ext cx="4633912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5179" name="Rectangle 11"/>
          <p:cNvSpPr>
            <a:spLocks noChangeArrowheads="1"/>
          </p:cNvSpPr>
          <p:nvPr/>
        </p:nvSpPr>
        <p:spPr bwMode="auto">
          <a:xfrm>
            <a:off x="5048250" y="2933700"/>
            <a:ext cx="3478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en-US" altLang="zh-CN" sz="2200" b="1">
                <a:solidFill>
                  <a:srgbClr val="CC0000"/>
                </a:solidFill>
                <a:ea typeface="华文新魏" pitchFamily="2" charset="-122"/>
              </a:rPr>
              <a:t>Interleaved four banks </a:t>
            </a:r>
          </a:p>
          <a:p>
            <a:pPr eaLnBrk="1" hangingPunct="1"/>
            <a:r>
              <a:rPr kumimoji="1" lang="en-US" altLang="zh-CN" sz="2200" b="1">
                <a:solidFill>
                  <a:srgbClr val="CC0000"/>
                </a:solidFill>
                <a:ea typeface="华文新魏" pitchFamily="2" charset="-122"/>
              </a:rPr>
              <a:t>one-word: 1+1x10+4x1=15</a:t>
            </a:r>
          </a:p>
        </p:txBody>
      </p:sp>
      <p:sp>
        <p:nvSpPr>
          <p:cNvPr id="642053" name="Rectangle 15"/>
          <p:cNvSpPr>
            <a:spLocks noChangeArrowheads="1"/>
          </p:cNvSpPr>
          <p:nvPr/>
        </p:nvSpPr>
        <p:spPr bwMode="auto">
          <a:xfrm>
            <a:off x="4076700" y="966788"/>
            <a:ext cx="5032375" cy="1876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假定存储器访问过程：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发送地址到内存：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内存访问时间：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10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从总线上传送一个字：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个总线时钟</a:t>
            </a:r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5246688" y="5678488"/>
            <a:ext cx="31400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缺失损失为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15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个时钟周期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代价小，而且速度快！</a:t>
            </a:r>
          </a:p>
        </p:txBody>
      </p:sp>
      <p:sp>
        <p:nvSpPr>
          <p:cNvPr id="642055" name="Line 61"/>
          <p:cNvSpPr>
            <a:spLocks noChangeShapeType="1"/>
          </p:cNvSpPr>
          <p:nvPr/>
        </p:nvSpPr>
        <p:spPr bwMode="auto">
          <a:xfrm>
            <a:off x="5573713" y="3825875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56" name="Line 62"/>
          <p:cNvSpPr>
            <a:spLocks noChangeShapeType="1"/>
          </p:cNvSpPr>
          <p:nvPr/>
        </p:nvSpPr>
        <p:spPr bwMode="auto">
          <a:xfrm flipV="1">
            <a:off x="5573713" y="3924300"/>
            <a:ext cx="248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57" name="Line 63"/>
          <p:cNvSpPr>
            <a:spLocks noChangeShapeType="1"/>
          </p:cNvSpPr>
          <p:nvPr/>
        </p:nvSpPr>
        <p:spPr bwMode="auto">
          <a:xfrm>
            <a:off x="5865813" y="3825875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58" name="Line 64"/>
          <p:cNvSpPr>
            <a:spLocks noChangeShapeType="1"/>
          </p:cNvSpPr>
          <p:nvPr/>
        </p:nvSpPr>
        <p:spPr bwMode="auto">
          <a:xfrm>
            <a:off x="7769225" y="3822700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59" name="Text Box 65"/>
          <p:cNvSpPr txBox="1">
            <a:spLocks noChangeArrowheads="1"/>
          </p:cNvSpPr>
          <p:nvPr/>
        </p:nvSpPr>
        <p:spPr bwMode="auto">
          <a:xfrm>
            <a:off x="4662488" y="3754438"/>
            <a:ext cx="104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个字</a:t>
            </a:r>
          </a:p>
        </p:txBody>
      </p:sp>
      <p:sp>
        <p:nvSpPr>
          <p:cNvPr id="642060" name="Line 66"/>
          <p:cNvSpPr>
            <a:spLocks noChangeShapeType="1"/>
          </p:cNvSpPr>
          <p:nvPr/>
        </p:nvSpPr>
        <p:spPr bwMode="auto">
          <a:xfrm>
            <a:off x="8061325" y="3822700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61" name="Text Box 71"/>
          <p:cNvSpPr txBox="1">
            <a:spLocks noChangeArrowheads="1"/>
          </p:cNvSpPr>
          <p:nvPr/>
        </p:nvSpPr>
        <p:spPr bwMode="auto">
          <a:xfrm>
            <a:off x="5157788" y="4194175"/>
            <a:ext cx="104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个字</a:t>
            </a:r>
          </a:p>
        </p:txBody>
      </p:sp>
      <p:sp>
        <p:nvSpPr>
          <p:cNvPr id="642062" name="Text Box 74"/>
          <p:cNvSpPr txBox="1">
            <a:spLocks noChangeArrowheads="1"/>
          </p:cNvSpPr>
          <p:nvPr/>
        </p:nvSpPr>
        <p:spPr bwMode="auto">
          <a:xfrm>
            <a:off x="5562600" y="4643438"/>
            <a:ext cx="104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个字</a:t>
            </a:r>
          </a:p>
        </p:txBody>
      </p:sp>
      <p:sp>
        <p:nvSpPr>
          <p:cNvPr id="642063" name="Text Box 75"/>
          <p:cNvSpPr txBox="1">
            <a:spLocks noChangeArrowheads="1"/>
          </p:cNvSpPr>
          <p:nvPr/>
        </p:nvSpPr>
        <p:spPr bwMode="auto">
          <a:xfrm>
            <a:off x="5876925" y="5103813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个字</a:t>
            </a:r>
          </a:p>
        </p:txBody>
      </p:sp>
      <p:sp>
        <p:nvSpPr>
          <p:cNvPr id="642064" name="Line 67"/>
          <p:cNvSpPr>
            <a:spLocks noChangeShapeType="1"/>
          </p:cNvSpPr>
          <p:nvPr/>
        </p:nvSpPr>
        <p:spPr bwMode="auto">
          <a:xfrm>
            <a:off x="6154738" y="4244975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65" name="Line 68"/>
          <p:cNvSpPr>
            <a:spLocks noChangeShapeType="1"/>
          </p:cNvSpPr>
          <p:nvPr/>
        </p:nvSpPr>
        <p:spPr bwMode="auto">
          <a:xfrm flipV="1">
            <a:off x="6167438" y="4357688"/>
            <a:ext cx="2197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66" name="Line 70"/>
          <p:cNvSpPr>
            <a:spLocks noChangeShapeType="1"/>
          </p:cNvSpPr>
          <p:nvPr/>
        </p:nvSpPr>
        <p:spPr bwMode="auto">
          <a:xfrm>
            <a:off x="8070850" y="4256088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67" name="Line 72"/>
          <p:cNvSpPr>
            <a:spLocks noChangeShapeType="1"/>
          </p:cNvSpPr>
          <p:nvPr/>
        </p:nvSpPr>
        <p:spPr bwMode="auto">
          <a:xfrm>
            <a:off x="8362950" y="4256088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68" name="Text Box 86"/>
          <p:cNvSpPr txBox="1">
            <a:spLocks noChangeArrowheads="1"/>
          </p:cNvSpPr>
          <p:nvPr/>
        </p:nvSpPr>
        <p:spPr bwMode="auto">
          <a:xfrm>
            <a:off x="6821488" y="3930650"/>
            <a:ext cx="1943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10</a:t>
            </a:r>
            <a:r>
              <a:rPr kumimoji="1" lang="en-US" altLang="zh-CN" sz="1400" b="1" i="1">
                <a:solidFill>
                  <a:srgbClr val="666699"/>
                </a:solidFill>
                <a:latin typeface="Times New Roman" pitchFamily="18" charset="0"/>
                <a:ea typeface="华文新魏" pitchFamily="2" charset="-122"/>
              </a:rPr>
              <a:t>                </a:t>
            </a: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42069" name="Line 77"/>
          <p:cNvSpPr>
            <a:spLocks noChangeShapeType="1"/>
          </p:cNvSpPr>
          <p:nvPr/>
        </p:nvSpPr>
        <p:spPr bwMode="auto">
          <a:xfrm>
            <a:off x="6469063" y="4805363"/>
            <a:ext cx="218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0" name="Line 78"/>
          <p:cNvSpPr>
            <a:spLocks noChangeShapeType="1"/>
          </p:cNvSpPr>
          <p:nvPr/>
        </p:nvSpPr>
        <p:spPr bwMode="auto">
          <a:xfrm>
            <a:off x="6480175" y="4706938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1" name="Line 79"/>
          <p:cNvSpPr>
            <a:spLocks noChangeShapeType="1"/>
          </p:cNvSpPr>
          <p:nvPr/>
        </p:nvSpPr>
        <p:spPr bwMode="auto">
          <a:xfrm>
            <a:off x="8361363" y="4703763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2" name="Line 80"/>
          <p:cNvSpPr>
            <a:spLocks noChangeShapeType="1"/>
          </p:cNvSpPr>
          <p:nvPr/>
        </p:nvSpPr>
        <p:spPr bwMode="auto">
          <a:xfrm>
            <a:off x="8651875" y="4703763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3" name="Text Box 87"/>
          <p:cNvSpPr txBox="1">
            <a:spLocks noChangeArrowheads="1"/>
          </p:cNvSpPr>
          <p:nvPr/>
        </p:nvSpPr>
        <p:spPr bwMode="auto">
          <a:xfrm>
            <a:off x="6429375" y="4367213"/>
            <a:ext cx="2684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     10</a:t>
            </a:r>
            <a:r>
              <a:rPr kumimoji="1" lang="en-US" altLang="zh-CN" sz="1400" b="1" i="1">
                <a:solidFill>
                  <a:srgbClr val="666699"/>
                </a:solidFill>
                <a:latin typeface="Times New Roman" pitchFamily="18" charset="0"/>
                <a:ea typeface="华文新魏" pitchFamily="2" charset="-122"/>
              </a:rPr>
              <a:t>                </a:t>
            </a: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42074" name="Line 82"/>
          <p:cNvSpPr>
            <a:spLocks noChangeShapeType="1"/>
          </p:cNvSpPr>
          <p:nvPr/>
        </p:nvSpPr>
        <p:spPr bwMode="auto">
          <a:xfrm flipV="1">
            <a:off x="6777038" y="5273675"/>
            <a:ext cx="2185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5" name="Line 83"/>
          <p:cNvSpPr>
            <a:spLocks noChangeShapeType="1"/>
          </p:cNvSpPr>
          <p:nvPr/>
        </p:nvSpPr>
        <p:spPr bwMode="auto">
          <a:xfrm>
            <a:off x="6772275" y="5156200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6" name="Line 84"/>
          <p:cNvSpPr>
            <a:spLocks noChangeShapeType="1"/>
          </p:cNvSpPr>
          <p:nvPr/>
        </p:nvSpPr>
        <p:spPr bwMode="auto">
          <a:xfrm>
            <a:off x="8651875" y="515461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7" name="Line 85"/>
          <p:cNvSpPr>
            <a:spLocks noChangeShapeType="1"/>
          </p:cNvSpPr>
          <p:nvPr/>
        </p:nvSpPr>
        <p:spPr bwMode="auto">
          <a:xfrm>
            <a:off x="8943975" y="515461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2078" name="Text Box 88"/>
          <p:cNvSpPr txBox="1">
            <a:spLocks noChangeArrowheads="1"/>
          </p:cNvSpPr>
          <p:nvPr/>
        </p:nvSpPr>
        <p:spPr bwMode="auto">
          <a:xfrm>
            <a:off x="6848475" y="4830763"/>
            <a:ext cx="2295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  10             1</a:t>
            </a:r>
          </a:p>
        </p:txBody>
      </p:sp>
      <p:sp>
        <p:nvSpPr>
          <p:cNvPr id="642079" name="Text Box 88"/>
          <p:cNvSpPr txBox="1">
            <a:spLocks noChangeArrowheads="1"/>
          </p:cNvSpPr>
          <p:nvPr/>
        </p:nvSpPr>
        <p:spPr bwMode="auto">
          <a:xfrm>
            <a:off x="7137400" y="5364163"/>
            <a:ext cx="1954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   10            1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9" grpId="0"/>
      <p:bldP spid="7751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4" name="Picture 2" descr="Pentium内部数据Cache的结构_200103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63" y="638175"/>
            <a:ext cx="6777037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30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975"/>
            <a:ext cx="8640763" cy="53340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实例：奔腾机的</a:t>
            </a:r>
            <a:r>
              <a:rPr lang="en-US" altLang="zh-CN"/>
              <a:t>Cache</a:t>
            </a:r>
            <a:r>
              <a:rPr lang="zh-CN" altLang="en-US"/>
              <a:t>组织</a:t>
            </a:r>
          </a:p>
        </p:txBody>
      </p:sp>
      <p:sp>
        <p:nvSpPr>
          <p:cNvPr id="64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30188" y="1047750"/>
            <a:ext cx="4259262" cy="738188"/>
          </a:xfrm>
          <a:noFill/>
        </p:spPr>
        <p:txBody>
          <a:bodyPr lIns="91440" tIns="45720" rIns="91440" bIns="45720"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主存：4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GB=2</a:t>
            </a:r>
            <a:r>
              <a:rPr lang="en-US" altLang="zh-CN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 2</a:t>
            </a:r>
            <a:r>
              <a:rPr lang="en-US" altLang="zh-CN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 2</a:t>
            </a:r>
            <a:r>
              <a:rPr lang="en-US" altLang="zh-CN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B/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块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Cache：8KB=128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 </a:t>
            </a:r>
          </a:p>
        </p:txBody>
      </p:sp>
      <p:sp>
        <p:nvSpPr>
          <p:cNvPr id="483343" name="Rectangle 15"/>
          <p:cNvSpPr>
            <a:spLocks noChangeArrowheads="1"/>
          </p:cNvSpPr>
          <p:nvPr/>
        </p:nvSpPr>
        <p:spPr bwMode="auto">
          <a:xfrm>
            <a:off x="200025" y="2949575"/>
            <a:ext cx="2625725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替换算法：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LRU，</a:t>
            </a: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每组一位</a:t>
            </a:r>
            <a:r>
              <a:rPr kumimoji="1" lang="en-US" altLang="zh-CN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0：下次淘汰第0路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1：下次淘汰第1路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写策略：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kumimoji="1" lang="en-US" altLang="zh-CN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Write Back，</a:t>
            </a: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可动态设置为</a:t>
            </a:r>
            <a:r>
              <a:rPr kumimoji="1" lang="en-US" altLang="zh-CN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Write Through。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18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18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一致性：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kumimoji="1" lang="en-US" altLang="zh-CN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MESI</a:t>
            </a:r>
            <a:r>
              <a:rPr kumimoji="1" lang="zh-CN" altLang="en-US" sz="1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kumimoji="1" lang="zh-CN" altLang="en-US" sz="180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3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3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3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3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3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实例：</a:t>
            </a:r>
            <a:r>
              <a:rPr lang="en-US" altLang="zh-CN"/>
              <a:t>Pentium 4</a:t>
            </a:r>
            <a:r>
              <a:rPr lang="zh-CN" altLang="en-US"/>
              <a:t>的</a:t>
            </a:r>
            <a:r>
              <a:rPr lang="en-US" altLang="zh-CN"/>
              <a:t>cache</a:t>
            </a:r>
            <a:r>
              <a:rPr lang="zh-CN" altLang="en-US"/>
              <a:t>存储器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3813" y="2433638"/>
            <a:ext cx="5797550" cy="2087562"/>
          </a:xfrm>
        </p:spPr>
        <p:txBody>
          <a:bodyPr lIns="91440" tIns="45720" rIns="91440" bIns="45720"/>
          <a:lstStyle/>
          <a:p>
            <a:pPr marL="268288" indent="-268288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，分成两级：</a:t>
            </a:r>
          </a:p>
          <a:p>
            <a:pPr marL="582613" lvl="1" indent="-223838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L1cache</a:t>
            </a:r>
          </a:p>
          <a:p>
            <a:pPr marL="895350" lvl="2" indent="-177800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数据缓存（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8KB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marL="895350" lvl="2" indent="-177800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指令缓存，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8KB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L2 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，容量为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256 KB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2MB</a:t>
            </a:r>
          </a:p>
        </p:txBody>
      </p:sp>
      <p:sp>
        <p:nvSpPr>
          <p:cNvPr id="644100" name="Rectangle 5"/>
          <p:cNvSpPr>
            <a:spLocks noChangeArrowheads="1"/>
          </p:cNvSpPr>
          <p:nvPr/>
        </p:nvSpPr>
        <p:spPr bwMode="auto">
          <a:xfrm>
            <a:off x="3543300" y="1179513"/>
            <a:ext cx="3729038" cy="900112"/>
          </a:xfrm>
          <a:prstGeom prst="rect">
            <a:avLst/>
          </a:prstGeom>
          <a:solidFill>
            <a:srgbClr val="FEE2E3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01" name="Rectangle 6"/>
          <p:cNvSpPr>
            <a:spLocks noChangeArrowheads="1"/>
          </p:cNvSpPr>
          <p:nvPr/>
        </p:nvSpPr>
        <p:spPr bwMode="auto">
          <a:xfrm>
            <a:off x="5272088" y="5372100"/>
            <a:ext cx="3079750" cy="892175"/>
          </a:xfrm>
          <a:prstGeom prst="rect">
            <a:avLst/>
          </a:prstGeom>
          <a:solidFill>
            <a:srgbClr val="FEE2E3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644102" name="Group 7"/>
          <p:cNvGrpSpPr>
            <a:grpSpLocks/>
          </p:cNvGrpSpPr>
          <p:nvPr/>
        </p:nvGrpSpPr>
        <p:grpSpPr bwMode="auto">
          <a:xfrm>
            <a:off x="657225" y="4384675"/>
            <a:ext cx="1709738" cy="1781175"/>
            <a:chOff x="1312" y="11960"/>
            <a:chExt cx="1060" cy="1368"/>
          </a:xfrm>
        </p:grpSpPr>
        <p:sp>
          <p:nvSpPr>
            <p:cNvPr id="644103" name="Rectangle 8"/>
            <p:cNvSpPr>
              <a:spLocks noChangeArrowheads="1"/>
            </p:cNvSpPr>
            <p:nvPr/>
          </p:nvSpPr>
          <p:spPr bwMode="auto">
            <a:xfrm>
              <a:off x="1312" y="11960"/>
              <a:ext cx="1060" cy="1368"/>
            </a:xfrm>
            <a:prstGeom prst="rect">
              <a:avLst/>
            </a:prstGeom>
            <a:solidFill>
              <a:srgbClr val="FEE2E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644104" name="Text Box 9"/>
            <p:cNvSpPr txBox="1">
              <a:spLocks noChangeArrowheads="1"/>
            </p:cNvSpPr>
            <p:nvPr/>
          </p:nvSpPr>
          <p:spPr bwMode="auto">
            <a:xfrm>
              <a:off x="1364" y="12184"/>
              <a:ext cx="952" cy="755"/>
            </a:xfrm>
            <a:prstGeom prst="rect">
              <a:avLst/>
            </a:prstGeom>
            <a:solidFill>
              <a:srgbClr val="FEE2E3"/>
            </a:solidFill>
            <a:ln w="2857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/>
            <a:p>
              <a:pPr algn="ctr" eaLnBrk="1" hangingPunct="1">
                <a:lnSpc>
                  <a:spcPct val="96000"/>
                </a:lnSpc>
              </a:pPr>
              <a:r>
                <a:rPr kumimoji="1" lang="en-US" altLang="zh-CN" sz="2000" b="1">
                  <a:solidFill>
                    <a:srgbClr val="0000FF"/>
                  </a:solidFill>
                  <a:ea typeface="黑体" pitchFamily="49" charset="-122"/>
                  <a:cs typeface="Arial" charset="0"/>
                </a:rPr>
                <a:t>L2</a:t>
              </a:r>
            </a:p>
            <a:p>
              <a:pPr algn="ctr" eaLnBrk="1" hangingPunct="1">
                <a:lnSpc>
                  <a:spcPct val="96000"/>
                </a:lnSpc>
              </a:pPr>
              <a:r>
                <a:rPr kumimoji="1" lang="en-US" altLang="zh-CN" sz="2000" b="1">
                  <a:solidFill>
                    <a:srgbClr val="0000FF"/>
                  </a:solidFill>
                  <a:ea typeface="黑体" pitchFamily="49" charset="-122"/>
                  <a:cs typeface="Arial" charset="0"/>
                </a:rPr>
                <a:t>cache</a:t>
              </a:r>
            </a:p>
            <a:p>
              <a:pPr algn="ctr" eaLnBrk="1" hangingPunct="1">
                <a:lnSpc>
                  <a:spcPct val="96000"/>
                </a:lnSpc>
              </a:pPr>
              <a:r>
                <a:rPr kumimoji="1" lang="en-US" altLang="zh-CN" sz="2000" b="1">
                  <a:solidFill>
                    <a:srgbClr val="0000FF"/>
                  </a:solidFill>
                  <a:ea typeface="黑体" pitchFamily="49" charset="-122"/>
                  <a:cs typeface="Arial" charset="0"/>
                </a:rPr>
                <a:t>(48GB/s)</a:t>
              </a:r>
            </a:p>
          </p:txBody>
        </p:sp>
      </p:grpSp>
      <p:sp>
        <p:nvSpPr>
          <p:cNvPr id="644105" name="AutoShape 10"/>
          <p:cNvSpPr>
            <a:spLocks noChangeArrowheads="1"/>
          </p:cNvSpPr>
          <p:nvPr/>
        </p:nvSpPr>
        <p:spPr bwMode="auto">
          <a:xfrm>
            <a:off x="2357438" y="5599113"/>
            <a:ext cx="2895600" cy="369887"/>
          </a:xfrm>
          <a:prstGeom prst="leftRightArrow">
            <a:avLst>
              <a:gd name="adj1" fmla="val 50148"/>
              <a:gd name="adj2" fmla="val 97274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06" name="Rectangle 11"/>
          <p:cNvSpPr>
            <a:spLocks noChangeArrowheads="1"/>
          </p:cNvSpPr>
          <p:nvPr/>
        </p:nvSpPr>
        <p:spPr bwMode="auto">
          <a:xfrm>
            <a:off x="5737225" y="5608638"/>
            <a:ext cx="2390775" cy="342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1" hangingPunct="1">
              <a:lnSpc>
                <a:spcPct val="130000"/>
              </a:lnSpc>
            </a:pPr>
            <a:r>
              <a:rPr kumimoji="1" lang="en-US" altLang="zh-CN" sz="1700" b="1">
                <a:solidFill>
                  <a:srgbClr val="0099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L1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数据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cache(8KB)</a:t>
            </a:r>
          </a:p>
        </p:txBody>
      </p:sp>
      <p:sp>
        <p:nvSpPr>
          <p:cNvPr id="644107" name="AutoShape 12"/>
          <p:cNvSpPr>
            <a:spLocks noChangeArrowheads="1"/>
          </p:cNvSpPr>
          <p:nvPr/>
        </p:nvSpPr>
        <p:spPr bwMode="auto">
          <a:xfrm rot="-5400000">
            <a:off x="1188244" y="3977481"/>
            <a:ext cx="401638" cy="384175"/>
          </a:xfrm>
          <a:prstGeom prst="leftRightArrow">
            <a:avLst>
              <a:gd name="adj1" fmla="val 44148"/>
              <a:gd name="adj2" fmla="val 2942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08" name="Rectangle 13"/>
          <p:cNvSpPr>
            <a:spLocks noChangeArrowheads="1"/>
          </p:cNvSpPr>
          <p:nvPr/>
        </p:nvSpPr>
        <p:spPr bwMode="auto">
          <a:xfrm>
            <a:off x="3762375" y="1403350"/>
            <a:ext cx="31734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指令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及指令预取部件</a:t>
            </a:r>
          </a:p>
        </p:txBody>
      </p:sp>
      <p:sp>
        <p:nvSpPr>
          <p:cNvPr id="644109" name="AutoShape 14"/>
          <p:cNvSpPr>
            <a:spLocks noChangeArrowheads="1"/>
          </p:cNvSpPr>
          <p:nvPr/>
        </p:nvSpPr>
        <p:spPr bwMode="auto">
          <a:xfrm rot="-5400000">
            <a:off x="700088" y="1630363"/>
            <a:ext cx="1484312" cy="671512"/>
          </a:xfrm>
          <a:prstGeom prst="leftRightArrow">
            <a:avLst>
              <a:gd name="adj1" fmla="val 50000"/>
              <a:gd name="adj2" fmla="val 4420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0" name="Text Box 15"/>
          <p:cNvSpPr txBox="1">
            <a:spLocks noChangeArrowheads="1"/>
          </p:cNvSpPr>
          <p:nvPr/>
        </p:nvSpPr>
        <p:spPr bwMode="auto">
          <a:xfrm>
            <a:off x="1241425" y="1314450"/>
            <a:ext cx="438150" cy="1135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just" eaLnBrk="1" hangingPunct="1"/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前端总线</a:t>
            </a:r>
          </a:p>
        </p:txBody>
      </p:sp>
      <p:sp>
        <p:nvSpPr>
          <p:cNvPr id="644111" name="AutoShape 16"/>
          <p:cNvSpPr>
            <a:spLocks noChangeArrowheads="1"/>
          </p:cNvSpPr>
          <p:nvPr/>
        </p:nvSpPr>
        <p:spPr bwMode="auto">
          <a:xfrm>
            <a:off x="1936750" y="1590675"/>
            <a:ext cx="350838" cy="2751138"/>
          </a:xfrm>
          <a:prstGeom prst="downArrow">
            <a:avLst>
              <a:gd name="adj1" fmla="val 61815"/>
              <a:gd name="adj2" fmla="val 68070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2" name="AutoShape 17"/>
          <p:cNvSpPr>
            <a:spLocks noChangeArrowheads="1"/>
          </p:cNvSpPr>
          <p:nvPr/>
        </p:nvSpPr>
        <p:spPr bwMode="auto">
          <a:xfrm>
            <a:off x="2005013" y="1433513"/>
            <a:ext cx="1527175" cy="347662"/>
          </a:xfrm>
          <a:prstGeom prst="rightArrow">
            <a:avLst>
              <a:gd name="adj1" fmla="val 50000"/>
              <a:gd name="adj2" fmla="val 10981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3" name="Rectangle 18"/>
          <p:cNvSpPr>
            <a:spLocks noChangeArrowheads="1"/>
          </p:cNvSpPr>
          <p:nvPr/>
        </p:nvSpPr>
        <p:spPr bwMode="auto">
          <a:xfrm>
            <a:off x="2012950" y="1600200"/>
            <a:ext cx="195263" cy="20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4" name="Text Box 19"/>
          <p:cNvSpPr txBox="1">
            <a:spLocks noChangeArrowheads="1"/>
          </p:cNvSpPr>
          <p:nvPr/>
        </p:nvSpPr>
        <p:spPr bwMode="auto">
          <a:xfrm>
            <a:off x="2906713" y="5191125"/>
            <a:ext cx="20383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/>
          <a:p>
            <a:pPr algn="just" eaLnBrk="1" hangingPunct="1">
              <a:lnSpc>
                <a:spcPct val="170000"/>
              </a:lnSpc>
            </a:pPr>
            <a:r>
              <a:rPr kumimoji="1" lang="en-US" altLang="zh-CN" sz="1800" b="1">
                <a:solidFill>
                  <a:srgbClr val="006600"/>
                </a:solidFill>
                <a:ea typeface="黑体" pitchFamily="49" charset="-122"/>
              </a:rPr>
              <a:t>256</a:t>
            </a: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位，时钟频率</a:t>
            </a:r>
          </a:p>
        </p:txBody>
      </p:sp>
      <p:sp>
        <p:nvSpPr>
          <p:cNvPr id="644115" name="Text Box 20"/>
          <p:cNvSpPr txBox="1">
            <a:spLocks noChangeArrowheads="1"/>
          </p:cNvSpPr>
          <p:nvPr/>
        </p:nvSpPr>
        <p:spPr bwMode="auto">
          <a:xfrm>
            <a:off x="1736725" y="998538"/>
            <a:ext cx="19351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/>
          <a:p>
            <a:pPr algn="just" eaLnBrk="1" hangingPunct="1">
              <a:lnSpc>
                <a:spcPct val="170000"/>
              </a:lnSpc>
            </a:pPr>
            <a:r>
              <a:rPr kumimoji="1" lang="en-US" altLang="zh-CN" sz="1800" b="1">
                <a:solidFill>
                  <a:srgbClr val="006600"/>
                </a:solidFill>
                <a:ea typeface="黑体" pitchFamily="49" charset="-122"/>
              </a:rPr>
              <a:t>64</a:t>
            </a: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位</a:t>
            </a:r>
            <a:r>
              <a:rPr kumimoji="1" lang="en-US" altLang="zh-CN" sz="1800" b="1">
                <a:solidFill>
                  <a:srgbClr val="006600"/>
                </a:solidFill>
                <a:ea typeface="黑体" pitchFamily="49" charset="-122"/>
              </a:rPr>
              <a:t>,</a:t>
            </a: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时钟频率</a:t>
            </a:r>
          </a:p>
        </p:txBody>
      </p:sp>
      <p:sp>
        <p:nvSpPr>
          <p:cNvPr id="644116" name="Rectangle 21"/>
          <p:cNvSpPr>
            <a:spLocks noChangeArrowheads="1"/>
          </p:cNvSpPr>
          <p:nvPr/>
        </p:nvSpPr>
        <p:spPr bwMode="auto">
          <a:xfrm>
            <a:off x="836613" y="2663825"/>
            <a:ext cx="1044575" cy="714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7" name="Text Box 22"/>
          <p:cNvSpPr txBox="1">
            <a:spLocks noChangeArrowheads="1"/>
          </p:cNvSpPr>
          <p:nvPr/>
        </p:nvSpPr>
        <p:spPr bwMode="auto">
          <a:xfrm>
            <a:off x="792163" y="2708275"/>
            <a:ext cx="1169987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ctr" eaLnBrk="1" hangingPunct="1">
              <a:lnSpc>
                <a:spcPct val="80000"/>
              </a:lnSpc>
            </a:pP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总线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接口部件</a:t>
            </a:r>
          </a:p>
        </p:txBody>
      </p:sp>
      <p:grpSp>
        <p:nvGrpSpPr>
          <p:cNvPr id="644118" name="Group 23"/>
          <p:cNvGrpSpPr>
            <a:grpSpLocks/>
          </p:cNvGrpSpPr>
          <p:nvPr/>
        </p:nvGrpSpPr>
        <p:grpSpPr bwMode="auto">
          <a:xfrm>
            <a:off x="701675" y="3384550"/>
            <a:ext cx="1260475" cy="595313"/>
            <a:chOff x="336" y="4095"/>
            <a:chExt cx="816" cy="543"/>
          </a:xfrm>
        </p:grpSpPr>
        <p:sp>
          <p:nvSpPr>
            <p:cNvPr id="644119" name="Rectangle 24"/>
            <p:cNvSpPr>
              <a:spLocks noChangeArrowheads="1"/>
            </p:cNvSpPr>
            <p:nvPr/>
          </p:nvSpPr>
          <p:spPr bwMode="auto">
            <a:xfrm>
              <a:off x="424" y="4113"/>
              <a:ext cx="668" cy="5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644120" name="Text Box 25"/>
            <p:cNvSpPr txBox="1">
              <a:spLocks noChangeArrowheads="1"/>
            </p:cNvSpPr>
            <p:nvPr/>
          </p:nvSpPr>
          <p:spPr bwMode="auto">
            <a:xfrm>
              <a:off x="336" y="4095"/>
              <a:ext cx="816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1800" b="1">
                  <a:solidFill>
                    <a:srgbClr val="006600"/>
                  </a:solidFill>
                  <a:ea typeface="黑体" pitchFamily="49" charset="-122"/>
                </a:rPr>
                <a:t>预取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1800" b="1">
                  <a:solidFill>
                    <a:srgbClr val="006600"/>
                  </a:solidFill>
                  <a:ea typeface="黑体" pitchFamily="49" charset="-122"/>
                </a:rPr>
                <a:t>控制逻辑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实例：</a:t>
            </a:r>
            <a:r>
              <a:rPr lang="en-US" altLang="zh-CN"/>
              <a:t>Intel Core i7</a:t>
            </a:r>
            <a:r>
              <a:rPr lang="zh-CN" altLang="en-US"/>
              <a:t>处理器的</a:t>
            </a:r>
            <a:r>
              <a:rPr lang="en-US" altLang="zh-CN"/>
              <a:t>cache</a:t>
            </a:r>
            <a:r>
              <a:rPr lang="zh-CN" altLang="en-US"/>
              <a:t>结构 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64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854075"/>
            <a:ext cx="7845425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284163" y="5699125"/>
            <a:ext cx="8369300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i-cache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d-cache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32KB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个时钟周期；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L2 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256KB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个时钟周期。所有核共享的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L3 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8MB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30~40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个时钟周期。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Core i7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中所有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的块大小都是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缓存在现代计算机中无处不在</a:t>
            </a:r>
          </a:p>
        </p:txBody>
      </p:sp>
      <p:pic>
        <p:nvPicPr>
          <p:cNvPr id="73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9800"/>
            <a:ext cx="91440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和程序性能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47738"/>
            <a:ext cx="8453438" cy="4598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程序的性能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指执行程序所用的时间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程序执行所用时间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与程序执行时访问指令和数据所用的时间有很大关系，而指令和数据的访问时间与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命中率、命中时间和缺失损失有关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对于给定的计算机系统而言，命中时间和缺失损失是确定的，因此，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指令和数据的访存时间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主要由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命中率决定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命中率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主要由程序的空间局部性和时间局部性决定。因此，为了提高程序的性能，程序员须编写出具有良好访问局部性的程序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程序的访问局部性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通常在数据的访问局部性上下工夫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数据的访问局部性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主要是指数组、结构等类型数据访问时的局部性，这些数据结构的数据元素访问通常是通过循环语句进行的，所以，如何合理地处理循环对于数据访问局部性来说是非常重要的。</a:t>
            </a:r>
            <a:r>
              <a:rPr lang="zh-CN" altLang="en-US" sz="2000" b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和程序性能举例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04863"/>
            <a:ext cx="8350250" cy="917575"/>
          </a:xfrm>
        </p:spPr>
        <p:txBody>
          <a:bodyPr/>
          <a:lstStyle/>
          <a:p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i, j, sum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>
                <a:ea typeface="宋体" pitchFamily="2" charset="-122"/>
              </a:rPr>
              <a:t> 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115888" y="5467350"/>
            <a:ext cx="8613775" cy="114458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）不考虑用于一致性和替换的控制位，数据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的总容量为多少？</a:t>
            </a:r>
          </a:p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各自所在主存块对应的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行号分别是多少</a:t>
            </a:r>
            <a:r>
              <a:rPr lang="zh-CN" altLang="pt-BR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）程序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的数据访问命中率各是多少？哪个程序的执行时间更短？</a:t>
            </a:r>
          </a:p>
        </p:txBody>
      </p:sp>
      <p:pic>
        <p:nvPicPr>
          <p:cNvPr id="65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0" y="1862138"/>
            <a:ext cx="4344988" cy="3529012"/>
          </a:xfrm>
          <a:prstGeom prst="rect">
            <a:avLst/>
          </a:prstGeom>
          <a:noFill/>
        </p:spPr>
      </p:pic>
      <p:pic>
        <p:nvPicPr>
          <p:cNvPr id="6563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1866900"/>
            <a:ext cx="4252913" cy="3468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和程序性能举例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660525"/>
            <a:ext cx="8697913" cy="49625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）主存地址空间大小为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256MB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，因而主存地址为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位，其中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位为块内地址，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行号（行索引），标志信息有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28-6-3=19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位。在不考虑用于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一致性维护和替换算法的控制位的情况下，数据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8×(19+1+64×8)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=4256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=532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字节 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的地址为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320+4×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=444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[444/64]=6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（取整），因此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对应的主存块号为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 mod 8=6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或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 444=0000 0000 0000 0000 000 110 111100B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，中间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为行号（行索引），因此，对应的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[(320+4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×(1×256+1)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)/64] mod 8=5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9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中数组访问顺序与存放顺序相同，共访问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次，占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个主存块；首地址位于一个主存块开始，故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每个主存块总是第一个元素缺失，其他都命中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，共缺失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次，命中率为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1-4K/64K=93.75%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方法二：每个主存块的命中情况一样。对于一个主存块，包含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个元素，需访存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次，其中第一次不命中，因而命中率为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15/16=93.75%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中访问顺序与存放顺序不同，依次访问的元素分布在相隔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256×4=1024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的单元处，它们都不在同一个主存块中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,cache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行，一次内循环访问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块，故再次访问同一块时，已被调出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每次都缺失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，命中率为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25348" name="Rectangle 4"/>
          <p:cNvSpPr>
            <a:spLocks noChangeArrowheads="1"/>
          </p:cNvSpPr>
          <p:nvPr/>
        </p:nvSpPr>
        <p:spPr bwMode="auto">
          <a:xfrm>
            <a:off x="190500" y="733425"/>
            <a:ext cx="83502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i, j, sum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b="1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替换算法-先进先出（</a:t>
            </a:r>
            <a:r>
              <a:rPr lang="en-US" altLang="zh-CN">
                <a:solidFill>
                  <a:srgbClr val="CC0000"/>
                </a:solidFill>
              </a:rPr>
              <a:t>FIFO</a:t>
            </a:r>
            <a:r>
              <a:rPr lang="zh-CN" altLang="en-US">
                <a:solidFill>
                  <a:srgbClr val="CC0000"/>
                </a:solidFill>
              </a:rPr>
              <a:t>）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3" y="923925"/>
            <a:ext cx="8640762" cy="1112838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总是把最先进入的那一块淘汰掉。</a:t>
            </a:r>
          </a:p>
          <a:p>
            <a:pPr lvl="1" eaLnBrk="1" hangingPunct="1"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例：假定主存中的5块{1,2,3,4,5}同时映射到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同一组中，对于同一地址流，考察3行/组、 4行/组的情况。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242888" y="6272213"/>
            <a:ext cx="869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00"/>
                </a:solidFill>
                <a:ea typeface="黑体" pitchFamily="49" charset="-122"/>
              </a:rPr>
              <a:t>由此可见，</a:t>
            </a:r>
            <a:r>
              <a:rPr kumimoji="1" lang="en-US" altLang="zh-CN" sz="2000" b="1">
                <a:solidFill>
                  <a:srgbClr val="800000"/>
                </a:solidFill>
                <a:ea typeface="黑体" pitchFamily="49" charset="-122"/>
              </a:rPr>
              <a:t>FIFO</a:t>
            </a:r>
            <a:r>
              <a:rPr kumimoji="1" lang="zh-CN" altLang="en-US" sz="2000" b="1">
                <a:solidFill>
                  <a:srgbClr val="800000"/>
                </a:solidFill>
                <a:ea typeface="黑体" pitchFamily="49" charset="-122"/>
              </a:rPr>
              <a:t>不是一种堆栈算法，即命中率并不随组的增大而提高。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8113713" y="2957513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30" name="Line 6"/>
          <p:cNvSpPr>
            <a:spLocks noChangeShapeType="1"/>
          </p:cNvSpPr>
          <p:nvPr/>
        </p:nvSpPr>
        <p:spPr bwMode="auto">
          <a:xfrm>
            <a:off x="8113713" y="3376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1" name="Line 7"/>
          <p:cNvSpPr>
            <a:spLocks noChangeShapeType="1"/>
          </p:cNvSpPr>
          <p:nvPr/>
        </p:nvSpPr>
        <p:spPr bwMode="auto">
          <a:xfrm>
            <a:off x="8105775" y="3706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1790700" y="298608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2387600" y="2974975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34" name="Line 10"/>
          <p:cNvSpPr>
            <a:spLocks noChangeShapeType="1"/>
          </p:cNvSpPr>
          <p:nvPr/>
        </p:nvSpPr>
        <p:spPr bwMode="auto">
          <a:xfrm>
            <a:off x="1792288" y="3367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5" name="Line 11"/>
          <p:cNvSpPr>
            <a:spLocks noChangeShapeType="1"/>
          </p:cNvSpPr>
          <p:nvPr/>
        </p:nvSpPr>
        <p:spPr bwMode="auto">
          <a:xfrm>
            <a:off x="1784350" y="37353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6" name="Text Box 12"/>
          <p:cNvSpPr txBox="1">
            <a:spLocks noChangeArrowheads="1"/>
          </p:cNvSpPr>
          <p:nvPr/>
        </p:nvSpPr>
        <p:spPr bwMode="auto">
          <a:xfrm>
            <a:off x="1804988" y="2989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37" name="Line 13"/>
          <p:cNvSpPr>
            <a:spLocks noChangeShapeType="1"/>
          </p:cNvSpPr>
          <p:nvPr/>
        </p:nvSpPr>
        <p:spPr bwMode="auto">
          <a:xfrm>
            <a:off x="2382838" y="33845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8" name="Line 14"/>
          <p:cNvSpPr>
            <a:spLocks noChangeShapeType="1"/>
          </p:cNvSpPr>
          <p:nvPr/>
        </p:nvSpPr>
        <p:spPr bwMode="auto">
          <a:xfrm>
            <a:off x="2387600" y="3740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2408238" y="2994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735513" y="5575300"/>
            <a:ext cx="255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41" name="Text Box 17"/>
          <p:cNvSpPr txBox="1">
            <a:spLocks noChangeArrowheads="1"/>
          </p:cNvSpPr>
          <p:nvPr/>
        </p:nvSpPr>
        <p:spPr bwMode="auto">
          <a:xfrm>
            <a:off x="2446338" y="3382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42" name="Text Box 18"/>
          <p:cNvSpPr txBox="1">
            <a:spLocks noChangeArrowheads="1"/>
          </p:cNvSpPr>
          <p:nvPr/>
        </p:nvSpPr>
        <p:spPr bwMode="auto">
          <a:xfrm>
            <a:off x="3060700" y="3722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43" name="Rectangle 19"/>
          <p:cNvSpPr>
            <a:spLocks noChangeArrowheads="1"/>
          </p:cNvSpPr>
          <p:nvPr/>
        </p:nvSpPr>
        <p:spPr bwMode="auto">
          <a:xfrm>
            <a:off x="2987675" y="2971800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44" name="Line 20"/>
          <p:cNvSpPr>
            <a:spLocks noChangeShapeType="1"/>
          </p:cNvSpPr>
          <p:nvPr/>
        </p:nvSpPr>
        <p:spPr bwMode="auto">
          <a:xfrm>
            <a:off x="2987675" y="3365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45" name="Line 21"/>
          <p:cNvSpPr>
            <a:spLocks noChangeShapeType="1"/>
          </p:cNvSpPr>
          <p:nvPr/>
        </p:nvSpPr>
        <p:spPr bwMode="auto">
          <a:xfrm>
            <a:off x="2992438" y="3721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46" name="Text Box 22"/>
          <p:cNvSpPr txBox="1">
            <a:spLocks noChangeArrowheads="1"/>
          </p:cNvSpPr>
          <p:nvPr/>
        </p:nvSpPr>
        <p:spPr bwMode="auto">
          <a:xfrm>
            <a:off x="2987675" y="30003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47" name="Rectangle 23"/>
          <p:cNvSpPr>
            <a:spLocks noChangeArrowheads="1"/>
          </p:cNvSpPr>
          <p:nvPr/>
        </p:nvSpPr>
        <p:spPr bwMode="auto">
          <a:xfrm>
            <a:off x="3552825" y="2978150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48" name="Rectangle 24"/>
          <p:cNvSpPr>
            <a:spLocks noChangeArrowheads="1"/>
          </p:cNvSpPr>
          <p:nvPr/>
        </p:nvSpPr>
        <p:spPr bwMode="auto">
          <a:xfrm>
            <a:off x="4098925" y="296703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49" name="Line 25"/>
          <p:cNvSpPr>
            <a:spLocks noChangeShapeType="1"/>
          </p:cNvSpPr>
          <p:nvPr/>
        </p:nvSpPr>
        <p:spPr bwMode="auto">
          <a:xfrm>
            <a:off x="3554413" y="3371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0" name="Line 26"/>
          <p:cNvSpPr>
            <a:spLocks noChangeShapeType="1"/>
          </p:cNvSpPr>
          <p:nvPr/>
        </p:nvSpPr>
        <p:spPr bwMode="auto">
          <a:xfrm>
            <a:off x="3546475" y="3727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1" name="Text Box 27"/>
          <p:cNvSpPr txBox="1">
            <a:spLocks noChangeArrowheads="1"/>
          </p:cNvSpPr>
          <p:nvPr/>
        </p:nvSpPr>
        <p:spPr bwMode="auto">
          <a:xfrm>
            <a:off x="3605213" y="2981325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52" name="Line 28"/>
          <p:cNvSpPr>
            <a:spLocks noChangeShapeType="1"/>
          </p:cNvSpPr>
          <p:nvPr/>
        </p:nvSpPr>
        <p:spPr bwMode="auto">
          <a:xfrm>
            <a:off x="4106863" y="3363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3" name="Line 29"/>
          <p:cNvSpPr>
            <a:spLocks noChangeShapeType="1"/>
          </p:cNvSpPr>
          <p:nvPr/>
        </p:nvSpPr>
        <p:spPr bwMode="auto">
          <a:xfrm>
            <a:off x="4098925" y="3732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4" name="Text Box 30"/>
          <p:cNvSpPr txBox="1">
            <a:spLocks noChangeArrowheads="1"/>
          </p:cNvSpPr>
          <p:nvPr/>
        </p:nvSpPr>
        <p:spPr bwMode="auto">
          <a:xfrm>
            <a:off x="4170363" y="2986088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55" name="Text Box 31"/>
          <p:cNvSpPr txBox="1">
            <a:spLocks noChangeArrowheads="1"/>
          </p:cNvSpPr>
          <p:nvPr/>
        </p:nvSpPr>
        <p:spPr bwMode="auto">
          <a:xfrm>
            <a:off x="3609975" y="33893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456" name="Text Box 32"/>
          <p:cNvSpPr txBox="1">
            <a:spLocks noChangeArrowheads="1"/>
          </p:cNvSpPr>
          <p:nvPr/>
        </p:nvSpPr>
        <p:spPr bwMode="auto">
          <a:xfrm>
            <a:off x="4195763" y="3392488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457" name="Text Box 33"/>
          <p:cNvSpPr txBox="1">
            <a:spLocks noChangeArrowheads="1"/>
          </p:cNvSpPr>
          <p:nvPr/>
        </p:nvSpPr>
        <p:spPr bwMode="auto">
          <a:xfrm>
            <a:off x="4157663" y="3740150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3*</a:t>
            </a:r>
          </a:p>
        </p:txBody>
      </p:sp>
      <p:sp>
        <p:nvSpPr>
          <p:cNvPr id="615458" name="Rectangle 34"/>
          <p:cNvSpPr>
            <a:spLocks noChangeArrowheads="1"/>
          </p:cNvSpPr>
          <p:nvPr/>
        </p:nvSpPr>
        <p:spPr bwMode="auto">
          <a:xfrm>
            <a:off x="4649788" y="2970213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59" name="Line 35"/>
          <p:cNvSpPr>
            <a:spLocks noChangeShapeType="1"/>
          </p:cNvSpPr>
          <p:nvPr/>
        </p:nvSpPr>
        <p:spPr bwMode="auto">
          <a:xfrm>
            <a:off x="4649788" y="3363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0" name="Line 36"/>
          <p:cNvSpPr>
            <a:spLocks noChangeShapeType="1"/>
          </p:cNvSpPr>
          <p:nvPr/>
        </p:nvSpPr>
        <p:spPr bwMode="auto">
          <a:xfrm>
            <a:off x="4654550" y="37195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1" name="Text Box 37"/>
          <p:cNvSpPr txBox="1">
            <a:spLocks noChangeArrowheads="1"/>
          </p:cNvSpPr>
          <p:nvPr/>
        </p:nvSpPr>
        <p:spPr bwMode="auto">
          <a:xfrm>
            <a:off x="4725988" y="2998788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4*</a:t>
            </a:r>
          </a:p>
        </p:txBody>
      </p: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5214938" y="2976563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63" name="Rectangle 39"/>
          <p:cNvSpPr>
            <a:spLocks noChangeArrowheads="1"/>
          </p:cNvSpPr>
          <p:nvPr/>
        </p:nvSpPr>
        <p:spPr bwMode="auto">
          <a:xfrm>
            <a:off x="5786438" y="2965450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64" name="Line 40"/>
          <p:cNvSpPr>
            <a:spLocks noChangeShapeType="1"/>
          </p:cNvSpPr>
          <p:nvPr/>
        </p:nvSpPr>
        <p:spPr bwMode="auto">
          <a:xfrm>
            <a:off x="5216525" y="3370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5" name="Line 41"/>
          <p:cNvSpPr>
            <a:spLocks noChangeShapeType="1"/>
          </p:cNvSpPr>
          <p:nvPr/>
        </p:nvSpPr>
        <p:spPr bwMode="auto">
          <a:xfrm>
            <a:off x="5221288" y="3725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6" name="Text Box 42"/>
          <p:cNvSpPr txBox="1">
            <a:spLocks noChangeArrowheads="1"/>
          </p:cNvSpPr>
          <p:nvPr/>
        </p:nvSpPr>
        <p:spPr bwMode="auto">
          <a:xfrm>
            <a:off x="5229225" y="2979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467" name="Line 43"/>
          <p:cNvSpPr>
            <a:spLocks noChangeShapeType="1"/>
          </p:cNvSpPr>
          <p:nvPr/>
        </p:nvSpPr>
        <p:spPr bwMode="auto">
          <a:xfrm>
            <a:off x="5781675" y="3375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8" name="Line 44"/>
          <p:cNvSpPr>
            <a:spLocks noChangeShapeType="1"/>
          </p:cNvSpPr>
          <p:nvPr/>
        </p:nvSpPr>
        <p:spPr bwMode="auto">
          <a:xfrm>
            <a:off x="5786438" y="3730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807075" y="33528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70" name="Text Box 46"/>
          <p:cNvSpPr txBox="1">
            <a:spLocks noChangeArrowheads="1"/>
          </p:cNvSpPr>
          <p:nvPr/>
        </p:nvSpPr>
        <p:spPr bwMode="auto">
          <a:xfrm>
            <a:off x="5216525" y="3360738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71" name="Text Box 47"/>
          <p:cNvSpPr txBox="1">
            <a:spLocks noChangeArrowheads="1"/>
          </p:cNvSpPr>
          <p:nvPr/>
        </p:nvSpPr>
        <p:spPr bwMode="auto">
          <a:xfrm>
            <a:off x="5845175" y="3741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72" name="Text Box 48"/>
          <p:cNvSpPr txBox="1">
            <a:spLocks noChangeArrowheads="1"/>
          </p:cNvSpPr>
          <p:nvPr/>
        </p:nvSpPr>
        <p:spPr bwMode="auto">
          <a:xfrm>
            <a:off x="7013575" y="3340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73" name="Rectangle 49"/>
          <p:cNvSpPr>
            <a:spLocks noChangeArrowheads="1"/>
          </p:cNvSpPr>
          <p:nvPr/>
        </p:nvSpPr>
        <p:spPr bwMode="auto">
          <a:xfrm>
            <a:off x="6380163" y="297338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74" name="Line 50"/>
          <p:cNvSpPr>
            <a:spLocks noChangeShapeType="1"/>
          </p:cNvSpPr>
          <p:nvPr/>
        </p:nvSpPr>
        <p:spPr bwMode="auto">
          <a:xfrm>
            <a:off x="6380163" y="3341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75" name="Line 51"/>
          <p:cNvSpPr>
            <a:spLocks noChangeShapeType="1"/>
          </p:cNvSpPr>
          <p:nvPr/>
        </p:nvSpPr>
        <p:spPr bwMode="auto">
          <a:xfrm>
            <a:off x="6372225" y="3697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76" name="Rectangle 52"/>
          <p:cNvSpPr>
            <a:spLocks noChangeArrowheads="1"/>
          </p:cNvSpPr>
          <p:nvPr/>
        </p:nvSpPr>
        <p:spPr bwMode="auto">
          <a:xfrm>
            <a:off x="6945313" y="294163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77" name="Rectangle 53"/>
          <p:cNvSpPr>
            <a:spLocks noChangeArrowheads="1"/>
          </p:cNvSpPr>
          <p:nvPr/>
        </p:nvSpPr>
        <p:spPr bwMode="auto">
          <a:xfrm>
            <a:off x="7516813" y="2943225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78" name="Line 54"/>
          <p:cNvSpPr>
            <a:spLocks noChangeShapeType="1"/>
          </p:cNvSpPr>
          <p:nvPr/>
        </p:nvSpPr>
        <p:spPr bwMode="auto">
          <a:xfrm>
            <a:off x="6934200" y="3335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79" name="Line 55"/>
          <p:cNvSpPr>
            <a:spLocks noChangeShapeType="1"/>
          </p:cNvSpPr>
          <p:nvPr/>
        </p:nvSpPr>
        <p:spPr bwMode="auto">
          <a:xfrm>
            <a:off x="6938963" y="36909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80" name="Text Box 56"/>
          <p:cNvSpPr txBox="1">
            <a:spLocks noChangeArrowheads="1"/>
          </p:cNvSpPr>
          <p:nvPr/>
        </p:nvSpPr>
        <p:spPr bwMode="auto">
          <a:xfrm>
            <a:off x="7023100" y="2957513"/>
            <a:ext cx="282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5481" name="Line 57"/>
          <p:cNvSpPr>
            <a:spLocks noChangeShapeType="1"/>
          </p:cNvSpPr>
          <p:nvPr/>
        </p:nvSpPr>
        <p:spPr bwMode="auto">
          <a:xfrm>
            <a:off x="7512050" y="3352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82" name="Line 58"/>
          <p:cNvSpPr>
            <a:spLocks noChangeShapeType="1"/>
          </p:cNvSpPr>
          <p:nvPr/>
        </p:nvSpPr>
        <p:spPr bwMode="auto">
          <a:xfrm>
            <a:off x="7516813" y="3708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83" name="Text Box 59"/>
          <p:cNvSpPr txBox="1">
            <a:spLocks noChangeArrowheads="1"/>
          </p:cNvSpPr>
          <p:nvPr/>
        </p:nvSpPr>
        <p:spPr bwMode="auto">
          <a:xfrm>
            <a:off x="7562850" y="29622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5*</a:t>
            </a:r>
          </a:p>
        </p:txBody>
      </p:sp>
      <p:sp>
        <p:nvSpPr>
          <p:cNvPr id="615484" name="Text Box 60"/>
          <p:cNvSpPr txBox="1">
            <a:spLocks noChangeArrowheads="1"/>
          </p:cNvSpPr>
          <p:nvPr/>
        </p:nvSpPr>
        <p:spPr bwMode="auto">
          <a:xfrm>
            <a:off x="6994525" y="3702050"/>
            <a:ext cx="363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485" name="Text Box 61"/>
          <p:cNvSpPr txBox="1">
            <a:spLocks noChangeArrowheads="1"/>
          </p:cNvSpPr>
          <p:nvPr/>
        </p:nvSpPr>
        <p:spPr bwMode="auto">
          <a:xfrm>
            <a:off x="7600950" y="33512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86" name="Text Box 62"/>
          <p:cNvSpPr txBox="1">
            <a:spLocks noChangeArrowheads="1"/>
          </p:cNvSpPr>
          <p:nvPr/>
        </p:nvSpPr>
        <p:spPr bwMode="auto">
          <a:xfrm>
            <a:off x="7600950" y="37163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87" name="Text Box 63"/>
          <p:cNvSpPr txBox="1">
            <a:spLocks noChangeArrowheads="1"/>
          </p:cNvSpPr>
          <p:nvPr/>
        </p:nvSpPr>
        <p:spPr bwMode="auto">
          <a:xfrm>
            <a:off x="1628775" y="2478088"/>
            <a:ext cx="691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1      2     3     4    1     2     5    1     2     3     4     5   </a:t>
            </a:r>
          </a:p>
        </p:txBody>
      </p:sp>
      <p:sp>
        <p:nvSpPr>
          <p:cNvPr id="615488" name="Text Box 64"/>
          <p:cNvSpPr txBox="1">
            <a:spLocks noChangeArrowheads="1"/>
          </p:cNvSpPr>
          <p:nvPr/>
        </p:nvSpPr>
        <p:spPr bwMode="auto">
          <a:xfrm>
            <a:off x="3068638" y="3375025"/>
            <a:ext cx="242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89" name="Text Box 65"/>
          <p:cNvSpPr txBox="1">
            <a:spLocks noChangeArrowheads="1"/>
          </p:cNvSpPr>
          <p:nvPr/>
        </p:nvSpPr>
        <p:spPr bwMode="auto">
          <a:xfrm>
            <a:off x="3627438" y="3738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90" name="Text Box 66"/>
          <p:cNvSpPr txBox="1">
            <a:spLocks noChangeArrowheads="1"/>
          </p:cNvSpPr>
          <p:nvPr/>
        </p:nvSpPr>
        <p:spPr bwMode="auto">
          <a:xfrm>
            <a:off x="4738688" y="3379788"/>
            <a:ext cx="258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491" name="Text Box 67"/>
          <p:cNvSpPr txBox="1">
            <a:spLocks noChangeArrowheads="1"/>
          </p:cNvSpPr>
          <p:nvPr/>
        </p:nvSpPr>
        <p:spPr bwMode="auto">
          <a:xfrm>
            <a:off x="4756150" y="3729038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92" name="Text Box 68"/>
          <p:cNvSpPr txBox="1">
            <a:spLocks noChangeArrowheads="1"/>
          </p:cNvSpPr>
          <p:nvPr/>
        </p:nvSpPr>
        <p:spPr bwMode="auto">
          <a:xfrm>
            <a:off x="5311775" y="3736975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93" name="Text Box 69"/>
          <p:cNvSpPr txBox="1">
            <a:spLocks noChangeArrowheads="1"/>
          </p:cNvSpPr>
          <p:nvPr/>
        </p:nvSpPr>
        <p:spPr bwMode="auto">
          <a:xfrm>
            <a:off x="5773738" y="2984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494" name="Text Box 70"/>
          <p:cNvSpPr txBox="1">
            <a:spLocks noChangeArrowheads="1"/>
          </p:cNvSpPr>
          <p:nvPr/>
        </p:nvSpPr>
        <p:spPr bwMode="auto">
          <a:xfrm>
            <a:off x="6391275" y="33337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95" name="Text Box 71"/>
          <p:cNvSpPr txBox="1">
            <a:spLocks noChangeArrowheads="1"/>
          </p:cNvSpPr>
          <p:nvPr/>
        </p:nvSpPr>
        <p:spPr bwMode="auto">
          <a:xfrm>
            <a:off x="6429375" y="3722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96" name="Text Box 72"/>
          <p:cNvSpPr txBox="1">
            <a:spLocks noChangeArrowheads="1"/>
          </p:cNvSpPr>
          <p:nvPr/>
        </p:nvSpPr>
        <p:spPr bwMode="auto">
          <a:xfrm>
            <a:off x="6357938" y="29654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497" name="Text Box 73"/>
          <p:cNvSpPr txBox="1">
            <a:spLocks noChangeArrowheads="1"/>
          </p:cNvSpPr>
          <p:nvPr/>
        </p:nvSpPr>
        <p:spPr bwMode="auto">
          <a:xfrm>
            <a:off x="8166100" y="2959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5*</a:t>
            </a:r>
          </a:p>
        </p:txBody>
      </p:sp>
      <p:sp>
        <p:nvSpPr>
          <p:cNvPr id="615498" name="Text Box 74"/>
          <p:cNvSpPr txBox="1">
            <a:spLocks noChangeArrowheads="1"/>
          </p:cNvSpPr>
          <p:nvPr/>
        </p:nvSpPr>
        <p:spPr bwMode="auto">
          <a:xfrm>
            <a:off x="8204200" y="33480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99" name="Text Box 75"/>
          <p:cNvSpPr txBox="1">
            <a:spLocks noChangeArrowheads="1"/>
          </p:cNvSpPr>
          <p:nvPr/>
        </p:nvSpPr>
        <p:spPr bwMode="auto">
          <a:xfrm>
            <a:off x="8204200" y="37131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00" name="Text Box 76"/>
          <p:cNvSpPr txBox="1">
            <a:spLocks noChangeArrowheads="1"/>
          </p:cNvSpPr>
          <p:nvPr/>
        </p:nvSpPr>
        <p:spPr bwMode="auto">
          <a:xfrm>
            <a:off x="1646238" y="4105275"/>
            <a:ext cx="6911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                                                </a:t>
            </a:r>
            <a:r>
              <a:rPr kumimoji="1" lang="zh-CN" altLang="en-US" sz="2400" b="1">
                <a:solidFill>
                  <a:srgbClr val="006600"/>
                </a:solidFill>
                <a:ea typeface="宋体" pitchFamily="2" charset="-122"/>
              </a:rPr>
              <a:t>√    √                √</a:t>
            </a:r>
            <a:r>
              <a:rPr kumimoji="1" lang="zh-CN" altLang="en-US" sz="2400" b="1">
                <a:ea typeface="宋体" pitchFamily="2" charset="-122"/>
              </a:rPr>
              <a:t> </a:t>
            </a:r>
          </a:p>
        </p:txBody>
      </p:sp>
      <p:sp>
        <p:nvSpPr>
          <p:cNvPr id="615501" name="Text Box 77"/>
          <p:cNvSpPr txBox="1">
            <a:spLocks noChangeArrowheads="1"/>
          </p:cNvSpPr>
          <p:nvPr/>
        </p:nvSpPr>
        <p:spPr bwMode="auto">
          <a:xfrm>
            <a:off x="317500" y="3078163"/>
            <a:ext cx="129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黑体" pitchFamily="49" charset="-122"/>
              </a:rPr>
              <a:t>3行</a:t>
            </a:r>
            <a:r>
              <a:rPr kumimoji="1" lang="en-US" altLang="zh-CN" sz="2400" b="1">
                <a:ea typeface="黑体" pitchFamily="49" charset="-122"/>
              </a:rPr>
              <a:t>/</a:t>
            </a:r>
            <a:r>
              <a:rPr kumimoji="1" lang="zh-CN" altLang="en-US" sz="2400" b="1">
                <a:ea typeface="黑体" pitchFamily="49" charset="-122"/>
              </a:rPr>
              <a:t>组</a:t>
            </a:r>
            <a:endParaRPr kumimoji="1" lang="en-US" altLang="zh-CN" sz="2400" b="1">
              <a:ea typeface="黑体" pitchFamily="49" charset="-122"/>
            </a:endParaRPr>
          </a:p>
        </p:txBody>
      </p:sp>
      <p:sp>
        <p:nvSpPr>
          <p:cNvPr id="615502" name="Rectangle 78"/>
          <p:cNvSpPr>
            <a:spLocks noChangeArrowheads="1"/>
          </p:cNvSpPr>
          <p:nvPr/>
        </p:nvSpPr>
        <p:spPr bwMode="auto">
          <a:xfrm>
            <a:off x="8101013" y="4481513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03" name="Line 79"/>
          <p:cNvSpPr>
            <a:spLocks noChangeShapeType="1"/>
          </p:cNvSpPr>
          <p:nvPr/>
        </p:nvSpPr>
        <p:spPr bwMode="auto">
          <a:xfrm>
            <a:off x="8101013" y="4900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4" name="Line 80"/>
          <p:cNvSpPr>
            <a:spLocks noChangeShapeType="1"/>
          </p:cNvSpPr>
          <p:nvPr/>
        </p:nvSpPr>
        <p:spPr bwMode="auto">
          <a:xfrm>
            <a:off x="8093075" y="5230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5" name="Rectangle 81"/>
          <p:cNvSpPr>
            <a:spLocks noChangeArrowheads="1"/>
          </p:cNvSpPr>
          <p:nvPr/>
        </p:nvSpPr>
        <p:spPr bwMode="auto">
          <a:xfrm>
            <a:off x="1781175" y="4511675"/>
            <a:ext cx="376238" cy="13731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06" name="Rectangle 82"/>
          <p:cNvSpPr>
            <a:spLocks noChangeArrowheads="1"/>
          </p:cNvSpPr>
          <p:nvPr/>
        </p:nvSpPr>
        <p:spPr bwMode="auto">
          <a:xfrm>
            <a:off x="2374900" y="4498975"/>
            <a:ext cx="376238" cy="13985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07" name="Line 83"/>
          <p:cNvSpPr>
            <a:spLocks noChangeShapeType="1"/>
          </p:cNvSpPr>
          <p:nvPr/>
        </p:nvSpPr>
        <p:spPr bwMode="auto">
          <a:xfrm>
            <a:off x="1779588" y="4891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8" name="Line 84"/>
          <p:cNvSpPr>
            <a:spLocks noChangeShapeType="1"/>
          </p:cNvSpPr>
          <p:nvPr/>
        </p:nvSpPr>
        <p:spPr bwMode="auto">
          <a:xfrm>
            <a:off x="1771650" y="52593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9" name="Text Box 85"/>
          <p:cNvSpPr txBox="1">
            <a:spLocks noChangeArrowheads="1"/>
          </p:cNvSpPr>
          <p:nvPr/>
        </p:nvSpPr>
        <p:spPr bwMode="auto">
          <a:xfrm>
            <a:off x="1827213" y="45116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10" name="Line 86"/>
          <p:cNvSpPr>
            <a:spLocks noChangeShapeType="1"/>
          </p:cNvSpPr>
          <p:nvPr/>
        </p:nvSpPr>
        <p:spPr bwMode="auto">
          <a:xfrm>
            <a:off x="2382838" y="4895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1" name="Line 87"/>
          <p:cNvSpPr>
            <a:spLocks noChangeShapeType="1"/>
          </p:cNvSpPr>
          <p:nvPr/>
        </p:nvSpPr>
        <p:spPr bwMode="auto">
          <a:xfrm>
            <a:off x="2374900" y="5251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2" name="Text Box 88"/>
          <p:cNvSpPr txBox="1">
            <a:spLocks noChangeArrowheads="1"/>
          </p:cNvSpPr>
          <p:nvPr/>
        </p:nvSpPr>
        <p:spPr bwMode="auto">
          <a:xfrm>
            <a:off x="2395538" y="4518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13" name="Text Box 89"/>
          <p:cNvSpPr txBox="1">
            <a:spLocks noChangeArrowheads="1"/>
          </p:cNvSpPr>
          <p:nvPr/>
        </p:nvSpPr>
        <p:spPr bwMode="auto">
          <a:xfrm>
            <a:off x="4141788" y="55800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14" name="Text Box 90"/>
          <p:cNvSpPr txBox="1">
            <a:spLocks noChangeArrowheads="1"/>
          </p:cNvSpPr>
          <p:nvPr/>
        </p:nvSpPr>
        <p:spPr bwMode="auto">
          <a:xfrm>
            <a:off x="2433638" y="4906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15" name="Text Box 91"/>
          <p:cNvSpPr txBox="1">
            <a:spLocks noChangeArrowheads="1"/>
          </p:cNvSpPr>
          <p:nvPr/>
        </p:nvSpPr>
        <p:spPr bwMode="auto">
          <a:xfrm>
            <a:off x="3048000" y="5246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16" name="Rectangle 92"/>
          <p:cNvSpPr>
            <a:spLocks noChangeArrowheads="1"/>
          </p:cNvSpPr>
          <p:nvPr/>
        </p:nvSpPr>
        <p:spPr bwMode="auto">
          <a:xfrm>
            <a:off x="2974975" y="4495800"/>
            <a:ext cx="376238" cy="14255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17" name="Line 93"/>
          <p:cNvSpPr>
            <a:spLocks noChangeShapeType="1"/>
          </p:cNvSpPr>
          <p:nvPr/>
        </p:nvSpPr>
        <p:spPr bwMode="auto">
          <a:xfrm>
            <a:off x="2974975" y="4889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8" name="Line 94"/>
          <p:cNvSpPr>
            <a:spLocks noChangeShapeType="1"/>
          </p:cNvSpPr>
          <p:nvPr/>
        </p:nvSpPr>
        <p:spPr bwMode="auto">
          <a:xfrm>
            <a:off x="2967038" y="5245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9" name="Text Box 95"/>
          <p:cNvSpPr txBox="1">
            <a:spLocks noChangeArrowheads="1"/>
          </p:cNvSpPr>
          <p:nvPr/>
        </p:nvSpPr>
        <p:spPr bwMode="auto">
          <a:xfrm>
            <a:off x="2974975" y="45243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20" name="Rectangle 96"/>
          <p:cNvSpPr>
            <a:spLocks noChangeArrowheads="1"/>
          </p:cNvSpPr>
          <p:nvPr/>
        </p:nvSpPr>
        <p:spPr bwMode="auto">
          <a:xfrm>
            <a:off x="3540125" y="4502150"/>
            <a:ext cx="376238" cy="1412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21" name="Rectangle 97"/>
          <p:cNvSpPr>
            <a:spLocks noChangeArrowheads="1"/>
          </p:cNvSpPr>
          <p:nvPr/>
        </p:nvSpPr>
        <p:spPr bwMode="auto">
          <a:xfrm>
            <a:off x="4086225" y="4491038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22" name="Line 98"/>
          <p:cNvSpPr>
            <a:spLocks noChangeShapeType="1"/>
          </p:cNvSpPr>
          <p:nvPr/>
        </p:nvSpPr>
        <p:spPr bwMode="auto">
          <a:xfrm>
            <a:off x="3541713" y="4883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3" name="Line 99"/>
          <p:cNvSpPr>
            <a:spLocks noChangeShapeType="1"/>
          </p:cNvSpPr>
          <p:nvPr/>
        </p:nvSpPr>
        <p:spPr bwMode="auto">
          <a:xfrm>
            <a:off x="3533775" y="5251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4" name="Text Box 100"/>
          <p:cNvSpPr txBox="1">
            <a:spLocks noChangeArrowheads="1"/>
          </p:cNvSpPr>
          <p:nvPr/>
        </p:nvSpPr>
        <p:spPr bwMode="auto">
          <a:xfrm>
            <a:off x="3603625" y="5572125"/>
            <a:ext cx="214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25" name="Line 101"/>
          <p:cNvSpPr>
            <a:spLocks noChangeShapeType="1"/>
          </p:cNvSpPr>
          <p:nvPr/>
        </p:nvSpPr>
        <p:spPr bwMode="auto">
          <a:xfrm>
            <a:off x="4094163" y="4887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6" name="Line 102"/>
          <p:cNvSpPr>
            <a:spLocks noChangeShapeType="1"/>
          </p:cNvSpPr>
          <p:nvPr/>
        </p:nvSpPr>
        <p:spPr bwMode="auto">
          <a:xfrm>
            <a:off x="4086225" y="5256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7" name="Text Box 103"/>
          <p:cNvSpPr txBox="1">
            <a:spLocks noChangeArrowheads="1"/>
          </p:cNvSpPr>
          <p:nvPr/>
        </p:nvSpPr>
        <p:spPr bwMode="auto">
          <a:xfrm>
            <a:off x="5284788" y="5622925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28" name="Text Box 104"/>
          <p:cNvSpPr txBox="1">
            <a:spLocks noChangeArrowheads="1"/>
          </p:cNvSpPr>
          <p:nvPr/>
        </p:nvSpPr>
        <p:spPr bwMode="auto">
          <a:xfrm>
            <a:off x="3635375" y="4900613"/>
            <a:ext cx="3222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29" name="Text Box 105"/>
          <p:cNvSpPr txBox="1">
            <a:spLocks noChangeArrowheads="1"/>
          </p:cNvSpPr>
          <p:nvPr/>
        </p:nvSpPr>
        <p:spPr bwMode="auto">
          <a:xfrm>
            <a:off x="5857875" y="5619750"/>
            <a:ext cx="214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30" name="Text Box 106"/>
          <p:cNvSpPr txBox="1">
            <a:spLocks noChangeArrowheads="1"/>
          </p:cNvSpPr>
          <p:nvPr/>
        </p:nvSpPr>
        <p:spPr bwMode="auto">
          <a:xfrm>
            <a:off x="4144963" y="5264150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3*</a:t>
            </a:r>
          </a:p>
        </p:txBody>
      </p:sp>
      <p:sp>
        <p:nvSpPr>
          <p:cNvPr id="615531" name="Rectangle 107"/>
          <p:cNvSpPr>
            <a:spLocks noChangeArrowheads="1"/>
          </p:cNvSpPr>
          <p:nvPr/>
        </p:nvSpPr>
        <p:spPr bwMode="auto">
          <a:xfrm>
            <a:off x="4637088" y="4494213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32" name="Line 108"/>
          <p:cNvSpPr>
            <a:spLocks noChangeShapeType="1"/>
          </p:cNvSpPr>
          <p:nvPr/>
        </p:nvSpPr>
        <p:spPr bwMode="auto">
          <a:xfrm>
            <a:off x="4637088" y="4887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3" name="Line 109"/>
          <p:cNvSpPr>
            <a:spLocks noChangeShapeType="1"/>
          </p:cNvSpPr>
          <p:nvPr/>
        </p:nvSpPr>
        <p:spPr bwMode="auto">
          <a:xfrm>
            <a:off x="4641850" y="52435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4" name="Text Box 110"/>
          <p:cNvSpPr txBox="1">
            <a:spLocks noChangeArrowheads="1"/>
          </p:cNvSpPr>
          <p:nvPr/>
        </p:nvSpPr>
        <p:spPr bwMode="auto">
          <a:xfrm>
            <a:off x="4713288" y="4522788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35" name="Rectangle 111"/>
          <p:cNvSpPr>
            <a:spLocks noChangeArrowheads="1"/>
          </p:cNvSpPr>
          <p:nvPr/>
        </p:nvSpPr>
        <p:spPr bwMode="auto">
          <a:xfrm>
            <a:off x="5202238" y="4487863"/>
            <a:ext cx="376237" cy="1454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36" name="Rectangle 112"/>
          <p:cNvSpPr>
            <a:spLocks noChangeArrowheads="1"/>
          </p:cNvSpPr>
          <p:nvPr/>
        </p:nvSpPr>
        <p:spPr bwMode="auto">
          <a:xfrm>
            <a:off x="5773738" y="4489450"/>
            <a:ext cx="376237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37" name="Line 113"/>
          <p:cNvSpPr>
            <a:spLocks noChangeShapeType="1"/>
          </p:cNvSpPr>
          <p:nvPr/>
        </p:nvSpPr>
        <p:spPr bwMode="auto">
          <a:xfrm>
            <a:off x="5203825" y="4894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8" name="Line 114"/>
          <p:cNvSpPr>
            <a:spLocks noChangeShapeType="1"/>
          </p:cNvSpPr>
          <p:nvPr/>
        </p:nvSpPr>
        <p:spPr bwMode="auto">
          <a:xfrm>
            <a:off x="5208588" y="5249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9" name="Text Box 115"/>
          <p:cNvSpPr txBox="1">
            <a:spLocks noChangeArrowheads="1"/>
          </p:cNvSpPr>
          <p:nvPr/>
        </p:nvSpPr>
        <p:spPr bwMode="auto">
          <a:xfrm>
            <a:off x="5216525" y="4503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540" name="Line 116"/>
          <p:cNvSpPr>
            <a:spLocks noChangeShapeType="1"/>
          </p:cNvSpPr>
          <p:nvPr/>
        </p:nvSpPr>
        <p:spPr bwMode="auto">
          <a:xfrm>
            <a:off x="5768975" y="4899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1" name="Line 117"/>
          <p:cNvSpPr>
            <a:spLocks noChangeShapeType="1"/>
          </p:cNvSpPr>
          <p:nvPr/>
        </p:nvSpPr>
        <p:spPr bwMode="auto">
          <a:xfrm>
            <a:off x="5773738" y="5254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2" name="Text Box 118"/>
          <p:cNvSpPr txBox="1">
            <a:spLocks noChangeArrowheads="1"/>
          </p:cNvSpPr>
          <p:nvPr/>
        </p:nvSpPr>
        <p:spPr bwMode="auto">
          <a:xfrm>
            <a:off x="5832475" y="4876800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543" name="Text Box 119"/>
          <p:cNvSpPr txBox="1">
            <a:spLocks noChangeArrowheads="1"/>
          </p:cNvSpPr>
          <p:nvPr/>
        </p:nvSpPr>
        <p:spPr bwMode="auto">
          <a:xfrm>
            <a:off x="5203825" y="4884738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544" name="Text Box 120"/>
          <p:cNvSpPr txBox="1">
            <a:spLocks noChangeArrowheads="1"/>
          </p:cNvSpPr>
          <p:nvPr/>
        </p:nvSpPr>
        <p:spPr bwMode="auto">
          <a:xfrm>
            <a:off x="5832475" y="5265738"/>
            <a:ext cx="3222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3*</a:t>
            </a:r>
          </a:p>
        </p:txBody>
      </p:sp>
      <p:sp>
        <p:nvSpPr>
          <p:cNvPr id="615545" name="Text Box 121"/>
          <p:cNvSpPr txBox="1">
            <a:spLocks noChangeArrowheads="1"/>
          </p:cNvSpPr>
          <p:nvPr/>
        </p:nvSpPr>
        <p:spPr bwMode="auto">
          <a:xfrm>
            <a:off x="7000875" y="4864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546" name="Rectangle 122"/>
          <p:cNvSpPr>
            <a:spLocks noChangeArrowheads="1"/>
          </p:cNvSpPr>
          <p:nvPr/>
        </p:nvSpPr>
        <p:spPr bwMode="auto">
          <a:xfrm>
            <a:off x="6919913" y="4471988"/>
            <a:ext cx="376237" cy="14652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47" name="Line 123"/>
          <p:cNvSpPr>
            <a:spLocks noChangeShapeType="1"/>
          </p:cNvSpPr>
          <p:nvPr/>
        </p:nvSpPr>
        <p:spPr bwMode="auto">
          <a:xfrm>
            <a:off x="6367463" y="4865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8" name="Line 124"/>
          <p:cNvSpPr>
            <a:spLocks noChangeShapeType="1"/>
          </p:cNvSpPr>
          <p:nvPr/>
        </p:nvSpPr>
        <p:spPr bwMode="auto">
          <a:xfrm>
            <a:off x="6359525" y="5221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9" name="Rectangle 125"/>
          <p:cNvSpPr>
            <a:spLocks noChangeArrowheads="1"/>
          </p:cNvSpPr>
          <p:nvPr/>
        </p:nvSpPr>
        <p:spPr bwMode="auto">
          <a:xfrm>
            <a:off x="6380163" y="4478338"/>
            <a:ext cx="376237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50" name="Rectangle 126"/>
          <p:cNvSpPr>
            <a:spLocks noChangeArrowheads="1"/>
          </p:cNvSpPr>
          <p:nvPr/>
        </p:nvSpPr>
        <p:spPr bwMode="auto">
          <a:xfrm>
            <a:off x="7504113" y="4467225"/>
            <a:ext cx="376237" cy="14811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51" name="Line 127"/>
          <p:cNvSpPr>
            <a:spLocks noChangeShapeType="1"/>
          </p:cNvSpPr>
          <p:nvPr/>
        </p:nvSpPr>
        <p:spPr bwMode="auto">
          <a:xfrm>
            <a:off x="6921500" y="4859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2" name="Line 128"/>
          <p:cNvSpPr>
            <a:spLocks noChangeShapeType="1"/>
          </p:cNvSpPr>
          <p:nvPr/>
        </p:nvSpPr>
        <p:spPr bwMode="auto">
          <a:xfrm>
            <a:off x="6926263" y="52149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3" name="Text Box 129"/>
          <p:cNvSpPr txBox="1">
            <a:spLocks noChangeArrowheads="1"/>
          </p:cNvSpPr>
          <p:nvPr/>
        </p:nvSpPr>
        <p:spPr bwMode="auto">
          <a:xfrm>
            <a:off x="6969125" y="4481513"/>
            <a:ext cx="3619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5*</a:t>
            </a:r>
          </a:p>
        </p:txBody>
      </p:sp>
      <p:sp>
        <p:nvSpPr>
          <p:cNvPr id="615554" name="Line 130"/>
          <p:cNvSpPr>
            <a:spLocks noChangeShapeType="1"/>
          </p:cNvSpPr>
          <p:nvPr/>
        </p:nvSpPr>
        <p:spPr bwMode="auto">
          <a:xfrm>
            <a:off x="7499350" y="4876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5" name="Line 131"/>
          <p:cNvSpPr>
            <a:spLocks noChangeShapeType="1"/>
          </p:cNvSpPr>
          <p:nvPr/>
        </p:nvSpPr>
        <p:spPr bwMode="auto">
          <a:xfrm>
            <a:off x="7504113" y="5232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6" name="Text Box 132"/>
          <p:cNvSpPr txBox="1">
            <a:spLocks noChangeArrowheads="1"/>
          </p:cNvSpPr>
          <p:nvPr/>
        </p:nvSpPr>
        <p:spPr bwMode="auto">
          <a:xfrm>
            <a:off x="7575550" y="44862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57" name="Text Box 133"/>
          <p:cNvSpPr txBox="1">
            <a:spLocks noChangeArrowheads="1"/>
          </p:cNvSpPr>
          <p:nvPr/>
        </p:nvSpPr>
        <p:spPr bwMode="auto">
          <a:xfrm>
            <a:off x="7032625" y="5226050"/>
            <a:ext cx="282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58" name="Text Box 134"/>
          <p:cNvSpPr txBox="1">
            <a:spLocks noChangeArrowheads="1"/>
          </p:cNvSpPr>
          <p:nvPr/>
        </p:nvSpPr>
        <p:spPr bwMode="auto">
          <a:xfrm>
            <a:off x="7562850" y="48752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59" name="Text Box 135"/>
          <p:cNvSpPr txBox="1">
            <a:spLocks noChangeArrowheads="1"/>
          </p:cNvSpPr>
          <p:nvPr/>
        </p:nvSpPr>
        <p:spPr bwMode="auto">
          <a:xfrm>
            <a:off x="7588250" y="52403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0" name="Text Box 136"/>
          <p:cNvSpPr txBox="1">
            <a:spLocks noChangeArrowheads="1"/>
          </p:cNvSpPr>
          <p:nvPr/>
        </p:nvSpPr>
        <p:spPr bwMode="auto">
          <a:xfrm>
            <a:off x="3055938" y="4899025"/>
            <a:ext cx="242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1" name="Text Box 137"/>
          <p:cNvSpPr txBox="1">
            <a:spLocks noChangeArrowheads="1"/>
          </p:cNvSpPr>
          <p:nvPr/>
        </p:nvSpPr>
        <p:spPr bwMode="auto">
          <a:xfrm>
            <a:off x="3614738" y="52371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62" name="Text Box 138"/>
          <p:cNvSpPr txBox="1">
            <a:spLocks noChangeArrowheads="1"/>
          </p:cNvSpPr>
          <p:nvPr/>
        </p:nvSpPr>
        <p:spPr bwMode="auto">
          <a:xfrm>
            <a:off x="4725988" y="4903788"/>
            <a:ext cx="258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3" name="Text Box 139"/>
          <p:cNvSpPr txBox="1">
            <a:spLocks noChangeArrowheads="1"/>
          </p:cNvSpPr>
          <p:nvPr/>
        </p:nvSpPr>
        <p:spPr bwMode="auto">
          <a:xfrm>
            <a:off x="4743450" y="5253038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64" name="Text Box 140"/>
          <p:cNvSpPr txBox="1">
            <a:spLocks noChangeArrowheads="1"/>
          </p:cNvSpPr>
          <p:nvPr/>
        </p:nvSpPr>
        <p:spPr bwMode="auto">
          <a:xfrm>
            <a:off x="5299075" y="5260975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65" name="Text Box 141"/>
          <p:cNvSpPr txBox="1">
            <a:spLocks noChangeArrowheads="1"/>
          </p:cNvSpPr>
          <p:nvPr/>
        </p:nvSpPr>
        <p:spPr bwMode="auto">
          <a:xfrm>
            <a:off x="5786438" y="4508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566" name="Text Box 142"/>
          <p:cNvSpPr txBox="1">
            <a:spLocks noChangeArrowheads="1"/>
          </p:cNvSpPr>
          <p:nvPr/>
        </p:nvSpPr>
        <p:spPr bwMode="auto">
          <a:xfrm>
            <a:off x="6403975" y="4857750"/>
            <a:ext cx="268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567" name="Text Box 143"/>
          <p:cNvSpPr txBox="1">
            <a:spLocks noChangeArrowheads="1"/>
          </p:cNvSpPr>
          <p:nvPr/>
        </p:nvSpPr>
        <p:spPr bwMode="auto">
          <a:xfrm>
            <a:off x="6416675" y="5246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8" name="Text Box 144"/>
          <p:cNvSpPr txBox="1">
            <a:spLocks noChangeArrowheads="1"/>
          </p:cNvSpPr>
          <p:nvPr/>
        </p:nvSpPr>
        <p:spPr bwMode="auto">
          <a:xfrm>
            <a:off x="6345238" y="44894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569" name="Text Box 145"/>
          <p:cNvSpPr txBox="1">
            <a:spLocks noChangeArrowheads="1"/>
          </p:cNvSpPr>
          <p:nvPr/>
        </p:nvSpPr>
        <p:spPr bwMode="auto">
          <a:xfrm>
            <a:off x="8191500" y="4483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70" name="Text Box 146"/>
          <p:cNvSpPr txBox="1">
            <a:spLocks noChangeArrowheads="1"/>
          </p:cNvSpPr>
          <p:nvPr/>
        </p:nvSpPr>
        <p:spPr bwMode="auto">
          <a:xfrm>
            <a:off x="8191500" y="48720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5571" name="Text Box 147"/>
          <p:cNvSpPr txBox="1">
            <a:spLocks noChangeArrowheads="1"/>
          </p:cNvSpPr>
          <p:nvPr/>
        </p:nvSpPr>
        <p:spPr bwMode="auto">
          <a:xfrm>
            <a:off x="8153400" y="52371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572" name="Line 148"/>
          <p:cNvSpPr>
            <a:spLocks noChangeShapeType="1"/>
          </p:cNvSpPr>
          <p:nvPr/>
        </p:nvSpPr>
        <p:spPr bwMode="auto">
          <a:xfrm>
            <a:off x="1771650" y="55768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3" name="Line 149"/>
          <p:cNvSpPr>
            <a:spLocks noChangeShapeType="1"/>
          </p:cNvSpPr>
          <p:nvPr/>
        </p:nvSpPr>
        <p:spPr bwMode="auto">
          <a:xfrm>
            <a:off x="2381250" y="55641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4" name="Line 150"/>
          <p:cNvSpPr>
            <a:spLocks noChangeShapeType="1"/>
          </p:cNvSpPr>
          <p:nvPr/>
        </p:nvSpPr>
        <p:spPr bwMode="auto">
          <a:xfrm>
            <a:off x="2965450" y="55768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5" name="Line 151"/>
          <p:cNvSpPr>
            <a:spLocks noChangeShapeType="1"/>
          </p:cNvSpPr>
          <p:nvPr/>
        </p:nvSpPr>
        <p:spPr bwMode="auto">
          <a:xfrm>
            <a:off x="3536950" y="5583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6" name="Line 152"/>
          <p:cNvSpPr>
            <a:spLocks noChangeShapeType="1"/>
          </p:cNvSpPr>
          <p:nvPr/>
        </p:nvSpPr>
        <p:spPr bwMode="auto">
          <a:xfrm>
            <a:off x="4643438" y="5621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7" name="Line 153"/>
          <p:cNvSpPr>
            <a:spLocks noChangeShapeType="1"/>
          </p:cNvSpPr>
          <p:nvPr/>
        </p:nvSpPr>
        <p:spPr bwMode="auto">
          <a:xfrm>
            <a:off x="6378575" y="56292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8" name="Line 154"/>
          <p:cNvSpPr>
            <a:spLocks noChangeShapeType="1"/>
          </p:cNvSpPr>
          <p:nvPr/>
        </p:nvSpPr>
        <p:spPr bwMode="auto">
          <a:xfrm>
            <a:off x="6926263" y="5619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9" name="Line 155"/>
          <p:cNvSpPr>
            <a:spLocks noChangeShapeType="1"/>
          </p:cNvSpPr>
          <p:nvPr/>
        </p:nvSpPr>
        <p:spPr bwMode="auto">
          <a:xfrm>
            <a:off x="7508875" y="55991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0" name="Line 156"/>
          <p:cNvSpPr>
            <a:spLocks noChangeShapeType="1"/>
          </p:cNvSpPr>
          <p:nvPr/>
        </p:nvSpPr>
        <p:spPr bwMode="auto">
          <a:xfrm>
            <a:off x="8093075" y="5611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1" name="Line 157"/>
          <p:cNvSpPr>
            <a:spLocks noChangeShapeType="1"/>
          </p:cNvSpPr>
          <p:nvPr/>
        </p:nvSpPr>
        <p:spPr bwMode="auto">
          <a:xfrm>
            <a:off x="5765800" y="5646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2" name="Line 158"/>
          <p:cNvSpPr>
            <a:spLocks noChangeShapeType="1"/>
          </p:cNvSpPr>
          <p:nvPr/>
        </p:nvSpPr>
        <p:spPr bwMode="auto">
          <a:xfrm>
            <a:off x="5203825" y="56403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3" name="Line 159"/>
          <p:cNvSpPr>
            <a:spLocks noChangeShapeType="1"/>
          </p:cNvSpPr>
          <p:nvPr/>
        </p:nvSpPr>
        <p:spPr bwMode="auto">
          <a:xfrm>
            <a:off x="4084638" y="5600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4" name="Text Box 160"/>
          <p:cNvSpPr txBox="1">
            <a:spLocks noChangeArrowheads="1"/>
          </p:cNvSpPr>
          <p:nvPr/>
        </p:nvSpPr>
        <p:spPr bwMode="auto">
          <a:xfrm>
            <a:off x="1700213" y="5969000"/>
            <a:ext cx="6911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                           </a:t>
            </a:r>
            <a:r>
              <a:rPr kumimoji="1" lang="zh-CN" altLang="en-US" sz="2400" b="1">
                <a:solidFill>
                  <a:srgbClr val="006600"/>
                </a:solidFill>
                <a:ea typeface="宋体" pitchFamily="2" charset="-122"/>
              </a:rPr>
              <a:t>√    √</a:t>
            </a:r>
            <a:r>
              <a:rPr kumimoji="1" lang="zh-CN" altLang="en-US" sz="2400">
                <a:solidFill>
                  <a:srgbClr val="006600"/>
                </a:solidFill>
                <a:ea typeface="宋体" pitchFamily="2" charset="-122"/>
              </a:rPr>
              <a:t> </a:t>
            </a:r>
            <a:r>
              <a:rPr kumimoji="1" lang="zh-CN" altLang="en-US" sz="2400">
                <a:ea typeface="宋体" pitchFamily="2" charset="-122"/>
              </a:rPr>
              <a:t>                 </a:t>
            </a:r>
          </a:p>
        </p:txBody>
      </p:sp>
      <p:sp>
        <p:nvSpPr>
          <p:cNvPr id="615585" name="Text Box 161"/>
          <p:cNvSpPr txBox="1">
            <a:spLocks noChangeArrowheads="1"/>
          </p:cNvSpPr>
          <p:nvPr/>
        </p:nvSpPr>
        <p:spPr bwMode="auto">
          <a:xfrm>
            <a:off x="3578225" y="4533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86" name="Text Box 162"/>
          <p:cNvSpPr txBox="1">
            <a:spLocks noChangeArrowheads="1"/>
          </p:cNvSpPr>
          <p:nvPr/>
        </p:nvSpPr>
        <p:spPr bwMode="auto">
          <a:xfrm>
            <a:off x="4168775" y="4913313"/>
            <a:ext cx="3222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87" name="Text Box 163"/>
          <p:cNvSpPr txBox="1">
            <a:spLocks noChangeArrowheads="1"/>
          </p:cNvSpPr>
          <p:nvPr/>
        </p:nvSpPr>
        <p:spPr bwMode="auto">
          <a:xfrm>
            <a:off x="4111625" y="45466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88" name="Text Box 164"/>
          <p:cNvSpPr txBox="1">
            <a:spLocks noChangeArrowheads="1"/>
          </p:cNvSpPr>
          <p:nvPr/>
        </p:nvSpPr>
        <p:spPr bwMode="auto">
          <a:xfrm>
            <a:off x="6426200" y="561181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4*</a:t>
            </a:r>
          </a:p>
        </p:txBody>
      </p:sp>
      <p:sp>
        <p:nvSpPr>
          <p:cNvPr id="615589" name="Text Box 165"/>
          <p:cNvSpPr txBox="1">
            <a:spLocks noChangeArrowheads="1"/>
          </p:cNvSpPr>
          <p:nvPr/>
        </p:nvSpPr>
        <p:spPr bwMode="auto">
          <a:xfrm>
            <a:off x="7021513" y="56038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90" name="Text Box 166"/>
          <p:cNvSpPr txBox="1">
            <a:spLocks noChangeArrowheads="1"/>
          </p:cNvSpPr>
          <p:nvPr/>
        </p:nvSpPr>
        <p:spPr bwMode="auto">
          <a:xfrm>
            <a:off x="7605713" y="55911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91" name="Text Box 167"/>
          <p:cNvSpPr txBox="1">
            <a:spLocks noChangeArrowheads="1"/>
          </p:cNvSpPr>
          <p:nvPr/>
        </p:nvSpPr>
        <p:spPr bwMode="auto">
          <a:xfrm>
            <a:off x="8189913" y="55911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92" name="Text Box 168"/>
          <p:cNvSpPr txBox="1">
            <a:spLocks noChangeArrowheads="1"/>
          </p:cNvSpPr>
          <p:nvPr/>
        </p:nvSpPr>
        <p:spPr bwMode="auto">
          <a:xfrm>
            <a:off x="317500" y="4978400"/>
            <a:ext cx="129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黑体" pitchFamily="49" charset="-122"/>
              </a:rPr>
              <a:t>4行/组</a:t>
            </a:r>
            <a:endParaRPr kumimoji="1" lang="en-US" altLang="zh-CN" sz="2400" b="1">
              <a:ea typeface="黑体" pitchFamily="49" charset="-122"/>
            </a:endParaRPr>
          </a:p>
        </p:txBody>
      </p:sp>
      <p:sp>
        <p:nvSpPr>
          <p:cNvPr id="615593" name="Text Box 169"/>
          <p:cNvSpPr txBox="1">
            <a:spLocks noChangeArrowheads="1"/>
          </p:cNvSpPr>
          <p:nvPr/>
        </p:nvSpPr>
        <p:spPr bwMode="auto">
          <a:xfrm>
            <a:off x="296863" y="2138363"/>
            <a:ext cx="7335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注：通常一组中含有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2000" b="1" baseline="30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行，这里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组主要为了简化问题而假设</a:t>
            </a:r>
          </a:p>
        </p:txBody>
      </p:sp>
      <p:sp>
        <p:nvSpPr>
          <p:cNvPr id="615594" name="Text Box 170"/>
          <p:cNvSpPr txBox="1">
            <a:spLocks noChangeArrowheads="1"/>
          </p:cNvSpPr>
          <p:nvPr/>
        </p:nvSpPr>
        <p:spPr bwMode="auto">
          <a:xfrm>
            <a:off x="6283325" y="736600"/>
            <a:ext cx="224948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总是把最先从图书馆搬来的书还回去！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替换算法-最近最少用</a:t>
            </a:r>
            <a:r>
              <a:rPr lang="en-US" altLang="zh-CN">
                <a:solidFill>
                  <a:srgbClr val="CC0000"/>
                </a:solidFill>
              </a:rPr>
              <a:t>(LRU)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171575"/>
            <a:ext cx="8640763" cy="15240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总是把最近最少用的那一块淘汰掉。</a:t>
            </a:r>
          </a:p>
          <a:p>
            <a:pPr lvl="1" eaLnBrk="1" hangingPunct="1"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例：假定主存中的5块{1,2,3,4,5}同时映射到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同一组中，对于同一地址流，考察3行/组、 4行/组、 5行/组的情况。</a:t>
            </a:r>
          </a:p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4502150" y="4113213"/>
            <a:ext cx="255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867650" y="2981325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54" name="Line 6"/>
          <p:cNvSpPr>
            <a:spLocks noChangeShapeType="1"/>
          </p:cNvSpPr>
          <p:nvPr/>
        </p:nvSpPr>
        <p:spPr bwMode="auto">
          <a:xfrm>
            <a:off x="7867650" y="34004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55" name="Line 7"/>
          <p:cNvSpPr>
            <a:spLocks noChangeShapeType="1"/>
          </p:cNvSpPr>
          <p:nvPr/>
        </p:nvSpPr>
        <p:spPr bwMode="auto">
          <a:xfrm>
            <a:off x="7859713" y="3730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1544638" y="3009900"/>
            <a:ext cx="376237" cy="18430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2141538" y="2998788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58" name="Line 10"/>
          <p:cNvSpPr>
            <a:spLocks noChangeShapeType="1"/>
          </p:cNvSpPr>
          <p:nvPr/>
        </p:nvSpPr>
        <p:spPr bwMode="auto">
          <a:xfrm>
            <a:off x="1546225" y="33909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59" name="Line 11"/>
          <p:cNvSpPr>
            <a:spLocks noChangeShapeType="1"/>
          </p:cNvSpPr>
          <p:nvPr/>
        </p:nvSpPr>
        <p:spPr bwMode="auto">
          <a:xfrm>
            <a:off x="1538288" y="37592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0" name="Text Box 12"/>
          <p:cNvSpPr txBox="1">
            <a:spLocks noChangeArrowheads="1"/>
          </p:cNvSpPr>
          <p:nvPr/>
        </p:nvSpPr>
        <p:spPr bwMode="auto">
          <a:xfrm>
            <a:off x="1558925" y="30130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1</a:t>
            </a:r>
          </a:p>
        </p:txBody>
      </p:sp>
      <p:sp>
        <p:nvSpPr>
          <p:cNvPr id="616461" name="Line 13"/>
          <p:cNvSpPr>
            <a:spLocks noChangeShapeType="1"/>
          </p:cNvSpPr>
          <p:nvPr/>
        </p:nvSpPr>
        <p:spPr bwMode="auto">
          <a:xfrm>
            <a:off x="2149475" y="33956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2" name="Line 14"/>
          <p:cNvSpPr>
            <a:spLocks noChangeShapeType="1"/>
          </p:cNvSpPr>
          <p:nvPr/>
        </p:nvSpPr>
        <p:spPr bwMode="auto">
          <a:xfrm>
            <a:off x="2141538" y="3751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3" name="Text Box 15"/>
          <p:cNvSpPr txBox="1">
            <a:spLocks noChangeArrowheads="1"/>
          </p:cNvSpPr>
          <p:nvPr/>
        </p:nvSpPr>
        <p:spPr bwMode="auto">
          <a:xfrm>
            <a:off x="2162175" y="30178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2</a:t>
            </a:r>
          </a:p>
        </p:txBody>
      </p:sp>
      <p:sp>
        <p:nvSpPr>
          <p:cNvPr id="616464" name="Text Box 16"/>
          <p:cNvSpPr txBox="1">
            <a:spLocks noChangeArrowheads="1"/>
          </p:cNvSpPr>
          <p:nvPr/>
        </p:nvSpPr>
        <p:spPr bwMode="auto">
          <a:xfrm>
            <a:off x="3933825" y="40925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65" name="Text Box 17"/>
          <p:cNvSpPr txBox="1">
            <a:spLocks noChangeArrowheads="1"/>
          </p:cNvSpPr>
          <p:nvPr/>
        </p:nvSpPr>
        <p:spPr bwMode="auto">
          <a:xfrm>
            <a:off x="2225675" y="34067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466" name="Text Box 18"/>
          <p:cNvSpPr txBox="1">
            <a:spLocks noChangeArrowheads="1"/>
          </p:cNvSpPr>
          <p:nvPr/>
        </p:nvSpPr>
        <p:spPr bwMode="auto">
          <a:xfrm>
            <a:off x="2814638" y="3746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467" name="Rectangle 19"/>
          <p:cNvSpPr>
            <a:spLocks noChangeArrowheads="1"/>
          </p:cNvSpPr>
          <p:nvPr/>
        </p:nvSpPr>
        <p:spPr bwMode="auto">
          <a:xfrm>
            <a:off x="2741613" y="2995613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68" name="Line 20"/>
          <p:cNvSpPr>
            <a:spLocks noChangeShapeType="1"/>
          </p:cNvSpPr>
          <p:nvPr/>
        </p:nvSpPr>
        <p:spPr bwMode="auto">
          <a:xfrm>
            <a:off x="2741613" y="33893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>
            <a:off x="2733675" y="3744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0" name="Text Box 22"/>
          <p:cNvSpPr txBox="1">
            <a:spLocks noChangeArrowheads="1"/>
          </p:cNvSpPr>
          <p:nvPr/>
        </p:nvSpPr>
        <p:spPr bwMode="auto">
          <a:xfrm>
            <a:off x="2741613" y="30241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3</a:t>
            </a:r>
          </a:p>
        </p:txBody>
      </p:sp>
      <p:sp>
        <p:nvSpPr>
          <p:cNvPr id="616471" name="Rectangle 23"/>
          <p:cNvSpPr>
            <a:spLocks noChangeArrowheads="1"/>
          </p:cNvSpPr>
          <p:nvPr/>
        </p:nvSpPr>
        <p:spPr bwMode="auto">
          <a:xfrm>
            <a:off x="3306763" y="3001963"/>
            <a:ext cx="376237" cy="18573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72" name="Rectangle 24"/>
          <p:cNvSpPr>
            <a:spLocks noChangeArrowheads="1"/>
          </p:cNvSpPr>
          <p:nvPr/>
        </p:nvSpPr>
        <p:spPr bwMode="auto">
          <a:xfrm>
            <a:off x="3852863" y="2990850"/>
            <a:ext cx="376237" cy="18542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73" name="Line 25"/>
          <p:cNvSpPr>
            <a:spLocks noChangeShapeType="1"/>
          </p:cNvSpPr>
          <p:nvPr/>
        </p:nvSpPr>
        <p:spPr bwMode="auto">
          <a:xfrm>
            <a:off x="3308350" y="33829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4" name="Line 26"/>
          <p:cNvSpPr>
            <a:spLocks noChangeShapeType="1"/>
          </p:cNvSpPr>
          <p:nvPr/>
        </p:nvSpPr>
        <p:spPr bwMode="auto">
          <a:xfrm>
            <a:off x="3300413" y="3751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5" name="Text Box 27"/>
          <p:cNvSpPr txBox="1">
            <a:spLocks noChangeArrowheads="1"/>
          </p:cNvSpPr>
          <p:nvPr/>
        </p:nvSpPr>
        <p:spPr bwMode="auto">
          <a:xfrm>
            <a:off x="3382963" y="4084638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476" name="Line 28"/>
          <p:cNvSpPr>
            <a:spLocks noChangeShapeType="1"/>
          </p:cNvSpPr>
          <p:nvPr/>
        </p:nvSpPr>
        <p:spPr bwMode="auto">
          <a:xfrm>
            <a:off x="3860800" y="3387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7" name="Line 29"/>
          <p:cNvSpPr>
            <a:spLocks noChangeShapeType="1"/>
          </p:cNvSpPr>
          <p:nvPr/>
        </p:nvSpPr>
        <p:spPr bwMode="auto">
          <a:xfrm>
            <a:off x="3852863" y="3756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8" name="Text Box 30"/>
          <p:cNvSpPr txBox="1">
            <a:spLocks noChangeArrowheads="1"/>
          </p:cNvSpPr>
          <p:nvPr/>
        </p:nvSpPr>
        <p:spPr bwMode="auto">
          <a:xfrm>
            <a:off x="5051425" y="4122738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479" name="Text Box 31"/>
          <p:cNvSpPr txBox="1">
            <a:spLocks noChangeArrowheads="1"/>
          </p:cNvSpPr>
          <p:nvPr/>
        </p:nvSpPr>
        <p:spPr bwMode="auto">
          <a:xfrm>
            <a:off x="3389313" y="3400425"/>
            <a:ext cx="322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80" name="Text Box 32"/>
          <p:cNvSpPr txBox="1">
            <a:spLocks noChangeArrowheads="1"/>
          </p:cNvSpPr>
          <p:nvPr/>
        </p:nvSpPr>
        <p:spPr bwMode="auto">
          <a:xfrm>
            <a:off x="5662613" y="4510088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3937000" y="3763963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82" name="Rectangle 34"/>
          <p:cNvSpPr>
            <a:spLocks noChangeArrowheads="1"/>
          </p:cNvSpPr>
          <p:nvPr/>
        </p:nvSpPr>
        <p:spPr bwMode="auto">
          <a:xfrm>
            <a:off x="4403725" y="2994025"/>
            <a:ext cx="376238" cy="18446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83" name="Line 35"/>
          <p:cNvSpPr>
            <a:spLocks noChangeShapeType="1"/>
          </p:cNvSpPr>
          <p:nvPr/>
        </p:nvSpPr>
        <p:spPr bwMode="auto">
          <a:xfrm>
            <a:off x="4403725" y="3387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84" name="Line 36"/>
          <p:cNvSpPr>
            <a:spLocks noChangeShapeType="1"/>
          </p:cNvSpPr>
          <p:nvPr/>
        </p:nvSpPr>
        <p:spPr bwMode="auto">
          <a:xfrm>
            <a:off x="4408488" y="37433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4479925" y="3022600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4968875" y="2987675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5540375" y="2989263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88" name="Line 40"/>
          <p:cNvSpPr>
            <a:spLocks noChangeShapeType="1"/>
          </p:cNvSpPr>
          <p:nvPr/>
        </p:nvSpPr>
        <p:spPr bwMode="auto">
          <a:xfrm>
            <a:off x="4970463" y="33940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89" name="Line 41"/>
          <p:cNvSpPr>
            <a:spLocks noChangeShapeType="1"/>
          </p:cNvSpPr>
          <p:nvPr/>
        </p:nvSpPr>
        <p:spPr bwMode="auto">
          <a:xfrm>
            <a:off x="4975225" y="37496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0" name="Text Box 42"/>
          <p:cNvSpPr txBox="1">
            <a:spLocks noChangeArrowheads="1"/>
          </p:cNvSpPr>
          <p:nvPr/>
        </p:nvSpPr>
        <p:spPr bwMode="auto">
          <a:xfrm>
            <a:off x="4983163" y="30035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6491" name="Line 43"/>
          <p:cNvSpPr>
            <a:spLocks noChangeShapeType="1"/>
          </p:cNvSpPr>
          <p:nvPr/>
        </p:nvSpPr>
        <p:spPr bwMode="auto">
          <a:xfrm>
            <a:off x="5535613" y="33988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2" name="Line 44"/>
          <p:cNvSpPr>
            <a:spLocks noChangeShapeType="1"/>
          </p:cNvSpPr>
          <p:nvPr/>
        </p:nvSpPr>
        <p:spPr bwMode="auto">
          <a:xfrm>
            <a:off x="5540375" y="37544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5637213" y="3760788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94" name="Text Box 46"/>
          <p:cNvSpPr txBox="1">
            <a:spLocks noChangeArrowheads="1"/>
          </p:cNvSpPr>
          <p:nvPr/>
        </p:nvSpPr>
        <p:spPr bwMode="auto">
          <a:xfrm>
            <a:off x="5059363" y="3384550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95" name="Text Box 47"/>
          <p:cNvSpPr txBox="1">
            <a:spLocks noChangeArrowheads="1"/>
          </p:cNvSpPr>
          <p:nvPr/>
        </p:nvSpPr>
        <p:spPr bwMode="auto">
          <a:xfrm>
            <a:off x="5637213" y="4149725"/>
            <a:ext cx="322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496" name="Text Box 48"/>
          <p:cNvSpPr txBox="1">
            <a:spLocks noChangeArrowheads="1"/>
          </p:cNvSpPr>
          <p:nvPr/>
        </p:nvSpPr>
        <p:spPr bwMode="auto">
          <a:xfrm>
            <a:off x="6818313" y="33639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97" name="Rectangle 49"/>
          <p:cNvSpPr>
            <a:spLocks noChangeArrowheads="1"/>
          </p:cNvSpPr>
          <p:nvPr/>
        </p:nvSpPr>
        <p:spPr bwMode="auto">
          <a:xfrm>
            <a:off x="6686550" y="2971800"/>
            <a:ext cx="376238" cy="18938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98" name="Line 50"/>
          <p:cNvSpPr>
            <a:spLocks noChangeShapeType="1"/>
          </p:cNvSpPr>
          <p:nvPr/>
        </p:nvSpPr>
        <p:spPr bwMode="auto">
          <a:xfrm>
            <a:off x="6134100" y="3365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9" name="Line 51"/>
          <p:cNvSpPr>
            <a:spLocks noChangeShapeType="1"/>
          </p:cNvSpPr>
          <p:nvPr/>
        </p:nvSpPr>
        <p:spPr bwMode="auto">
          <a:xfrm>
            <a:off x="6126163" y="3721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0" name="Rectangle 52"/>
          <p:cNvSpPr>
            <a:spLocks noChangeArrowheads="1"/>
          </p:cNvSpPr>
          <p:nvPr/>
        </p:nvSpPr>
        <p:spPr bwMode="auto">
          <a:xfrm>
            <a:off x="6146800" y="2978150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501" name="Rectangle 53"/>
          <p:cNvSpPr>
            <a:spLocks noChangeArrowheads="1"/>
          </p:cNvSpPr>
          <p:nvPr/>
        </p:nvSpPr>
        <p:spPr bwMode="auto">
          <a:xfrm>
            <a:off x="7270750" y="2967038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502" name="Line 54"/>
          <p:cNvSpPr>
            <a:spLocks noChangeShapeType="1"/>
          </p:cNvSpPr>
          <p:nvPr/>
        </p:nvSpPr>
        <p:spPr bwMode="auto">
          <a:xfrm>
            <a:off x="6688138" y="3359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3" name="Line 55"/>
          <p:cNvSpPr>
            <a:spLocks noChangeShapeType="1"/>
          </p:cNvSpPr>
          <p:nvPr/>
        </p:nvSpPr>
        <p:spPr bwMode="auto">
          <a:xfrm>
            <a:off x="6692900" y="3714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4" name="Text Box 56"/>
          <p:cNvSpPr txBox="1">
            <a:spLocks noChangeArrowheads="1"/>
          </p:cNvSpPr>
          <p:nvPr/>
        </p:nvSpPr>
        <p:spPr bwMode="auto">
          <a:xfrm>
            <a:off x="6786563" y="2981325"/>
            <a:ext cx="3619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05" name="Line 57"/>
          <p:cNvSpPr>
            <a:spLocks noChangeShapeType="1"/>
          </p:cNvSpPr>
          <p:nvPr/>
        </p:nvSpPr>
        <p:spPr bwMode="auto">
          <a:xfrm>
            <a:off x="7265988" y="3376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6" name="Line 58"/>
          <p:cNvSpPr>
            <a:spLocks noChangeShapeType="1"/>
          </p:cNvSpPr>
          <p:nvPr/>
        </p:nvSpPr>
        <p:spPr bwMode="auto">
          <a:xfrm>
            <a:off x="7270750" y="3732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7" name="Text Box 59"/>
          <p:cNvSpPr txBox="1">
            <a:spLocks noChangeArrowheads="1"/>
          </p:cNvSpPr>
          <p:nvPr/>
        </p:nvSpPr>
        <p:spPr bwMode="auto">
          <a:xfrm>
            <a:off x="7342188" y="2986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08" name="Text Box 60"/>
          <p:cNvSpPr txBox="1">
            <a:spLocks noChangeArrowheads="1"/>
          </p:cNvSpPr>
          <p:nvPr/>
        </p:nvSpPr>
        <p:spPr bwMode="auto">
          <a:xfrm>
            <a:off x="6799263" y="3725863"/>
            <a:ext cx="282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09" name="Text Box 61"/>
          <p:cNvSpPr txBox="1">
            <a:spLocks noChangeArrowheads="1"/>
          </p:cNvSpPr>
          <p:nvPr/>
        </p:nvSpPr>
        <p:spPr bwMode="auto">
          <a:xfrm>
            <a:off x="7354888" y="3375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10" name="Text Box 62"/>
          <p:cNvSpPr txBox="1">
            <a:spLocks noChangeArrowheads="1"/>
          </p:cNvSpPr>
          <p:nvPr/>
        </p:nvSpPr>
        <p:spPr bwMode="auto">
          <a:xfrm>
            <a:off x="7354888" y="3740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11" name="Text Box 63"/>
          <p:cNvSpPr txBox="1">
            <a:spLocks noChangeArrowheads="1"/>
          </p:cNvSpPr>
          <p:nvPr/>
        </p:nvSpPr>
        <p:spPr bwMode="auto">
          <a:xfrm>
            <a:off x="2822575" y="3398838"/>
            <a:ext cx="242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12" name="Text Box 64"/>
          <p:cNvSpPr txBox="1">
            <a:spLocks noChangeArrowheads="1"/>
          </p:cNvSpPr>
          <p:nvPr/>
        </p:nvSpPr>
        <p:spPr bwMode="auto">
          <a:xfrm>
            <a:off x="3381375" y="37369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13" name="Text Box 65"/>
          <p:cNvSpPr txBox="1">
            <a:spLocks noChangeArrowheads="1"/>
          </p:cNvSpPr>
          <p:nvPr/>
        </p:nvSpPr>
        <p:spPr bwMode="auto">
          <a:xfrm>
            <a:off x="4492625" y="3403600"/>
            <a:ext cx="258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14" name="Text Box 66"/>
          <p:cNvSpPr txBox="1">
            <a:spLocks noChangeArrowheads="1"/>
          </p:cNvSpPr>
          <p:nvPr/>
        </p:nvSpPr>
        <p:spPr bwMode="auto">
          <a:xfrm>
            <a:off x="4510088" y="3752850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15" name="Text Box 67"/>
          <p:cNvSpPr txBox="1">
            <a:spLocks noChangeArrowheads="1"/>
          </p:cNvSpPr>
          <p:nvPr/>
        </p:nvSpPr>
        <p:spPr bwMode="auto">
          <a:xfrm>
            <a:off x="5065713" y="3760788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16" name="Text Box 68"/>
          <p:cNvSpPr txBox="1">
            <a:spLocks noChangeArrowheads="1"/>
          </p:cNvSpPr>
          <p:nvPr/>
        </p:nvSpPr>
        <p:spPr bwMode="auto">
          <a:xfrm>
            <a:off x="5553075" y="34147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6517" name="Text Box 69"/>
          <p:cNvSpPr txBox="1">
            <a:spLocks noChangeArrowheads="1"/>
          </p:cNvSpPr>
          <p:nvPr/>
        </p:nvSpPr>
        <p:spPr bwMode="auto">
          <a:xfrm>
            <a:off x="6208713" y="3357563"/>
            <a:ext cx="2682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18" name="Text Box 70"/>
          <p:cNvSpPr txBox="1">
            <a:spLocks noChangeArrowheads="1"/>
          </p:cNvSpPr>
          <p:nvPr/>
        </p:nvSpPr>
        <p:spPr bwMode="auto">
          <a:xfrm>
            <a:off x="6221413" y="3746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19" name="Text Box 71"/>
          <p:cNvSpPr txBox="1">
            <a:spLocks noChangeArrowheads="1"/>
          </p:cNvSpPr>
          <p:nvPr/>
        </p:nvSpPr>
        <p:spPr bwMode="auto">
          <a:xfrm>
            <a:off x="6149975" y="2989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2</a:t>
            </a:r>
          </a:p>
        </p:txBody>
      </p:sp>
      <p:sp>
        <p:nvSpPr>
          <p:cNvPr id="616520" name="Text Box 72"/>
          <p:cNvSpPr txBox="1">
            <a:spLocks noChangeArrowheads="1"/>
          </p:cNvSpPr>
          <p:nvPr/>
        </p:nvSpPr>
        <p:spPr bwMode="auto">
          <a:xfrm>
            <a:off x="7958138" y="29829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21" name="Text Box 73"/>
          <p:cNvSpPr txBox="1">
            <a:spLocks noChangeArrowheads="1"/>
          </p:cNvSpPr>
          <p:nvPr/>
        </p:nvSpPr>
        <p:spPr bwMode="auto">
          <a:xfrm>
            <a:off x="7958138" y="3371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22" name="Text Box 74"/>
          <p:cNvSpPr txBox="1">
            <a:spLocks noChangeArrowheads="1"/>
          </p:cNvSpPr>
          <p:nvPr/>
        </p:nvSpPr>
        <p:spPr bwMode="auto">
          <a:xfrm>
            <a:off x="7970838" y="37369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23" name="Line 75"/>
          <p:cNvSpPr>
            <a:spLocks noChangeShapeType="1"/>
          </p:cNvSpPr>
          <p:nvPr/>
        </p:nvSpPr>
        <p:spPr bwMode="auto">
          <a:xfrm>
            <a:off x="1538288" y="4102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4" name="Line 76"/>
          <p:cNvSpPr>
            <a:spLocks noChangeShapeType="1"/>
          </p:cNvSpPr>
          <p:nvPr/>
        </p:nvSpPr>
        <p:spPr bwMode="auto">
          <a:xfrm>
            <a:off x="2147888" y="4089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5" name="Line 77"/>
          <p:cNvSpPr>
            <a:spLocks noChangeShapeType="1"/>
          </p:cNvSpPr>
          <p:nvPr/>
        </p:nvSpPr>
        <p:spPr bwMode="auto">
          <a:xfrm>
            <a:off x="2732088" y="4076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6" name="Line 78"/>
          <p:cNvSpPr>
            <a:spLocks noChangeShapeType="1"/>
          </p:cNvSpPr>
          <p:nvPr/>
        </p:nvSpPr>
        <p:spPr bwMode="auto">
          <a:xfrm>
            <a:off x="3303588" y="4083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7" name="Line 79"/>
          <p:cNvSpPr>
            <a:spLocks noChangeShapeType="1"/>
          </p:cNvSpPr>
          <p:nvPr/>
        </p:nvSpPr>
        <p:spPr bwMode="auto">
          <a:xfrm>
            <a:off x="4410075" y="4121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8" name="Line 80"/>
          <p:cNvSpPr>
            <a:spLocks noChangeShapeType="1"/>
          </p:cNvSpPr>
          <p:nvPr/>
        </p:nvSpPr>
        <p:spPr bwMode="auto">
          <a:xfrm>
            <a:off x="6145213" y="4129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9" name="Line 81"/>
          <p:cNvSpPr>
            <a:spLocks noChangeShapeType="1"/>
          </p:cNvSpPr>
          <p:nvPr/>
        </p:nvSpPr>
        <p:spPr bwMode="auto">
          <a:xfrm>
            <a:off x="6692900" y="41195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0" name="Line 82"/>
          <p:cNvSpPr>
            <a:spLocks noChangeShapeType="1"/>
          </p:cNvSpPr>
          <p:nvPr/>
        </p:nvSpPr>
        <p:spPr bwMode="auto">
          <a:xfrm>
            <a:off x="7275513" y="40989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1" name="Line 83"/>
          <p:cNvSpPr>
            <a:spLocks noChangeShapeType="1"/>
          </p:cNvSpPr>
          <p:nvPr/>
        </p:nvSpPr>
        <p:spPr bwMode="auto">
          <a:xfrm>
            <a:off x="7859713" y="4111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2" name="Line 84"/>
          <p:cNvSpPr>
            <a:spLocks noChangeShapeType="1"/>
          </p:cNvSpPr>
          <p:nvPr/>
        </p:nvSpPr>
        <p:spPr bwMode="auto">
          <a:xfrm>
            <a:off x="5532438" y="41465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3" name="Line 85"/>
          <p:cNvSpPr>
            <a:spLocks noChangeShapeType="1"/>
          </p:cNvSpPr>
          <p:nvPr/>
        </p:nvSpPr>
        <p:spPr bwMode="auto">
          <a:xfrm>
            <a:off x="4970463" y="41402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4" name="Line 86"/>
          <p:cNvSpPr>
            <a:spLocks noChangeShapeType="1"/>
          </p:cNvSpPr>
          <p:nvPr/>
        </p:nvSpPr>
        <p:spPr bwMode="auto">
          <a:xfrm>
            <a:off x="3851275" y="41005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5" name="Text Box 87"/>
          <p:cNvSpPr txBox="1">
            <a:spLocks noChangeArrowheads="1"/>
          </p:cNvSpPr>
          <p:nvPr/>
        </p:nvSpPr>
        <p:spPr bwMode="auto">
          <a:xfrm>
            <a:off x="1466850" y="4930775"/>
            <a:ext cx="69119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kumimoji="1" lang="zh-CN" altLang="en-US" sz="2400">
                <a:ea typeface="宋体" pitchFamily="2" charset="-122"/>
              </a:rPr>
              <a:t>                                                </a:t>
            </a:r>
            <a:r>
              <a:rPr kumimoji="1" lang="zh-CN" altLang="en-US" sz="2400" b="1">
                <a:solidFill>
                  <a:srgbClr val="006600"/>
                </a:solidFill>
                <a:ea typeface="宋体" pitchFamily="2" charset="-122"/>
              </a:rPr>
              <a:t>√    √ </a:t>
            </a:r>
            <a:r>
              <a:rPr kumimoji="1" lang="zh-CN" altLang="en-US" sz="2400" b="1">
                <a:ea typeface="宋体" pitchFamily="2" charset="-122"/>
              </a:rPr>
              <a:t>      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400" b="1">
                <a:ea typeface="宋体" pitchFamily="2" charset="-122"/>
              </a:rPr>
              <a:t>                             </a:t>
            </a:r>
            <a:r>
              <a:rPr kumimoji="1" lang="zh-CN" altLang="en-US" sz="2400" b="1">
                <a:solidFill>
                  <a:srgbClr val="006600"/>
                </a:solidFill>
                <a:ea typeface="宋体" pitchFamily="2" charset="-122"/>
              </a:rPr>
              <a:t>√  √          √    √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400" b="1">
                <a:solidFill>
                  <a:srgbClr val="006600"/>
                </a:solidFill>
                <a:ea typeface="宋体" pitchFamily="2" charset="-122"/>
              </a:rPr>
              <a:t>                             √  √          √    √   √   √   √</a:t>
            </a:r>
          </a:p>
        </p:txBody>
      </p:sp>
      <p:sp>
        <p:nvSpPr>
          <p:cNvPr id="616536" name="Text Box 88"/>
          <p:cNvSpPr txBox="1">
            <a:spLocks noChangeArrowheads="1"/>
          </p:cNvSpPr>
          <p:nvPr/>
        </p:nvSpPr>
        <p:spPr bwMode="auto">
          <a:xfrm>
            <a:off x="3306763" y="30210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4</a:t>
            </a:r>
          </a:p>
        </p:txBody>
      </p:sp>
      <p:sp>
        <p:nvSpPr>
          <p:cNvPr id="616537" name="Text Box 89"/>
          <p:cNvSpPr txBox="1">
            <a:spLocks noChangeArrowheads="1"/>
          </p:cNvSpPr>
          <p:nvPr/>
        </p:nvSpPr>
        <p:spPr bwMode="auto">
          <a:xfrm>
            <a:off x="3935413" y="3413125"/>
            <a:ext cx="322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38" name="Text Box 90"/>
          <p:cNvSpPr txBox="1">
            <a:spLocks noChangeArrowheads="1"/>
          </p:cNvSpPr>
          <p:nvPr/>
        </p:nvSpPr>
        <p:spPr bwMode="auto">
          <a:xfrm>
            <a:off x="3903663" y="30337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39" name="Text Box 91"/>
          <p:cNvSpPr txBox="1">
            <a:spLocks noChangeArrowheads="1"/>
          </p:cNvSpPr>
          <p:nvPr/>
        </p:nvSpPr>
        <p:spPr bwMode="auto">
          <a:xfrm>
            <a:off x="6218238" y="411162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40" name="Text Box 92"/>
          <p:cNvSpPr txBox="1">
            <a:spLocks noChangeArrowheads="1"/>
          </p:cNvSpPr>
          <p:nvPr/>
        </p:nvSpPr>
        <p:spPr bwMode="auto">
          <a:xfrm>
            <a:off x="6813550" y="41036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41" name="Text Box 93"/>
          <p:cNvSpPr txBox="1">
            <a:spLocks noChangeArrowheads="1"/>
          </p:cNvSpPr>
          <p:nvPr/>
        </p:nvSpPr>
        <p:spPr bwMode="auto">
          <a:xfrm>
            <a:off x="7372350" y="40909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42" name="Text Box 94"/>
          <p:cNvSpPr txBox="1">
            <a:spLocks noChangeArrowheads="1"/>
          </p:cNvSpPr>
          <p:nvPr/>
        </p:nvSpPr>
        <p:spPr bwMode="auto">
          <a:xfrm>
            <a:off x="7956550" y="40909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43" name="Text Box 95"/>
          <p:cNvSpPr txBox="1">
            <a:spLocks noChangeArrowheads="1"/>
          </p:cNvSpPr>
          <p:nvPr/>
        </p:nvSpPr>
        <p:spPr bwMode="auto">
          <a:xfrm>
            <a:off x="1420813" y="2540000"/>
            <a:ext cx="691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1      2     3     4    1    2     5    1     2     3     4     5   </a:t>
            </a:r>
          </a:p>
        </p:txBody>
      </p:sp>
      <p:sp>
        <p:nvSpPr>
          <p:cNvPr id="616544" name="Line 96"/>
          <p:cNvSpPr>
            <a:spLocks noChangeShapeType="1"/>
          </p:cNvSpPr>
          <p:nvPr/>
        </p:nvSpPr>
        <p:spPr bwMode="auto">
          <a:xfrm>
            <a:off x="1538288" y="4470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5" name="Line 97"/>
          <p:cNvSpPr>
            <a:spLocks noChangeShapeType="1"/>
          </p:cNvSpPr>
          <p:nvPr/>
        </p:nvSpPr>
        <p:spPr bwMode="auto">
          <a:xfrm>
            <a:off x="2147888" y="4464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6" name="Line 98"/>
          <p:cNvSpPr>
            <a:spLocks noChangeShapeType="1"/>
          </p:cNvSpPr>
          <p:nvPr/>
        </p:nvSpPr>
        <p:spPr bwMode="auto">
          <a:xfrm>
            <a:off x="4975225" y="45116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7" name="Line 99"/>
          <p:cNvSpPr>
            <a:spLocks noChangeShapeType="1"/>
          </p:cNvSpPr>
          <p:nvPr/>
        </p:nvSpPr>
        <p:spPr bwMode="auto">
          <a:xfrm>
            <a:off x="5530850" y="4514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8" name="Line 100"/>
          <p:cNvSpPr>
            <a:spLocks noChangeShapeType="1"/>
          </p:cNvSpPr>
          <p:nvPr/>
        </p:nvSpPr>
        <p:spPr bwMode="auto">
          <a:xfrm>
            <a:off x="6143625" y="4518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9" name="Line 101"/>
          <p:cNvSpPr>
            <a:spLocks noChangeShapeType="1"/>
          </p:cNvSpPr>
          <p:nvPr/>
        </p:nvSpPr>
        <p:spPr bwMode="auto">
          <a:xfrm>
            <a:off x="6692900" y="44989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0" name="Line 102"/>
          <p:cNvSpPr>
            <a:spLocks noChangeShapeType="1"/>
          </p:cNvSpPr>
          <p:nvPr/>
        </p:nvSpPr>
        <p:spPr bwMode="auto">
          <a:xfrm>
            <a:off x="7270750" y="4478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1" name="Line 103"/>
          <p:cNvSpPr>
            <a:spLocks noChangeShapeType="1"/>
          </p:cNvSpPr>
          <p:nvPr/>
        </p:nvSpPr>
        <p:spPr bwMode="auto">
          <a:xfrm>
            <a:off x="7861300" y="4510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2" name="Line 104"/>
          <p:cNvSpPr>
            <a:spLocks noChangeShapeType="1"/>
          </p:cNvSpPr>
          <p:nvPr/>
        </p:nvSpPr>
        <p:spPr bwMode="auto">
          <a:xfrm>
            <a:off x="2732088" y="4476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3" name="Line 105"/>
          <p:cNvSpPr>
            <a:spLocks noChangeShapeType="1"/>
          </p:cNvSpPr>
          <p:nvPr/>
        </p:nvSpPr>
        <p:spPr bwMode="auto">
          <a:xfrm>
            <a:off x="3303588" y="4489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4" name="Line 106"/>
          <p:cNvSpPr>
            <a:spLocks noChangeShapeType="1"/>
          </p:cNvSpPr>
          <p:nvPr/>
        </p:nvSpPr>
        <p:spPr bwMode="auto">
          <a:xfrm>
            <a:off x="3849688" y="4502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5" name="Line 107"/>
          <p:cNvSpPr>
            <a:spLocks noChangeShapeType="1"/>
          </p:cNvSpPr>
          <p:nvPr/>
        </p:nvSpPr>
        <p:spPr bwMode="auto">
          <a:xfrm>
            <a:off x="4408488" y="4514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6" name="Text Box 108"/>
          <p:cNvSpPr txBox="1">
            <a:spLocks noChangeArrowheads="1"/>
          </p:cNvSpPr>
          <p:nvPr/>
        </p:nvSpPr>
        <p:spPr bwMode="auto">
          <a:xfrm>
            <a:off x="5068888" y="45116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57" name="Text Box 109"/>
          <p:cNvSpPr txBox="1">
            <a:spLocks noChangeArrowheads="1"/>
          </p:cNvSpPr>
          <p:nvPr/>
        </p:nvSpPr>
        <p:spPr bwMode="auto">
          <a:xfrm>
            <a:off x="5603875" y="3006725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58" name="Text Box 110"/>
          <p:cNvSpPr txBox="1">
            <a:spLocks noChangeArrowheads="1"/>
          </p:cNvSpPr>
          <p:nvPr/>
        </p:nvSpPr>
        <p:spPr bwMode="auto">
          <a:xfrm>
            <a:off x="6208713" y="4513263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59" name="Text Box 111"/>
          <p:cNvSpPr txBox="1">
            <a:spLocks noChangeArrowheads="1"/>
          </p:cNvSpPr>
          <p:nvPr/>
        </p:nvSpPr>
        <p:spPr bwMode="auto">
          <a:xfrm>
            <a:off x="6789738" y="450532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60" name="Text Box 112"/>
          <p:cNvSpPr txBox="1">
            <a:spLocks noChangeArrowheads="1"/>
          </p:cNvSpPr>
          <p:nvPr/>
        </p:nvSpPr>
        <p:spPr bwMode="auto">
          <a:xfrm>
            <a:off x="7372350" y="44846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61" name="Text Box 113"/>
          <p:cNvSpPr txBox="1">
            <a:spLocks noChangeArrowheads="1"/>
          </p:cNvSpPr>
          <p:nvPr/>
        </p:nvSpPr>
        <p:spPr bwMode="auto">
          <a:xfrm>
            <a:off x="7956550" y="44973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62" name="Text Box 114"/>
          <p:cNvSpPr txBox="1">
            <a:spLocks noChangeArrowheads="1"/>
          </p:cNvSpPr>
          <p:nvPr/>
        </p:nvSpPr>
        <p:spPr bwMode="auto">
          <a:xfrm>
            <a:off x="431800" y="4822825"/>
            <a:ext cx="1143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kumimoji="1" lang="zh-CN" altLang="en-US" sz="2400">
                <a:ea typeface="黑体" pitchFamily="49" charset="-122"/>
              </a:rPr>
              <a:t>3行/组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400">
                <a:ea typeface="黑体" pitchFamily="49" charset="-122"/>
              </a:rPr>
              <a:t>4</a:t>
            </a:r>
            <a:r>
              <a:rPr kumimoji="1" lang="zh-CN" altLang="en-US" sz="2400">
                <a:ea typeface="黑体" pitchFamily="49" charset="-122"/>
              </a:rPr>
              <a:t>行/组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400">
                <a:ea typeface="黑体" pitchFamily="49" charset="-122"/>
              </a:rPr>
              <a:t>5行/组</a:t>
            </a:r>
          </a:p>
        </p:txBody>
      </p:sp>
      <p:sp>
        <p:nvSpPr>
          <p:cNvPr id="616563" name="Text Box 115"/>
          <p:cNvSpPr txBox="1">
            <a:spLocks noChangeArrowheads="1"/>
          </p:cNvSpPr>
          <p:nvPr/>
        </p:nvSpPr>
        <p:spPr bwMode="auto">
          <a:xfrm>
            <a:off x="6372225" y="908050"/>
            <a:ext cx="2025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总是把最长时间不看的书还回去！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替换算法-最近最少用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981075"/>
            <a:ext cx="8299450" cy="445452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是一种堆栈算法，它的命中率随组的增大而提高。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当分块局部化范围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即：某段时间集中访问的存储区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超过了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存储容量时，命中率变得很低。极端情况下，假设地址流是1,2,3,4,1 2,3,4,1,……，而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每组只有3行，那么，不管是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FIFO，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算法，其命中率都为0。这种现象称为颠簸(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Thrashing / PingPong)。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具体实现时，并不是通过移动块来实现的，而是通过给每个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行设定一个计数器，根据计数值来记录这些主存块的使用情况。这个计数值称为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具体实现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替换算法-最近最少用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7975"/>
            <a:ext cx="8945563" cy="2757488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计数器变化规则：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每组4行时，计数器有2位。计数值越小则说明越被常用。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命中时，被访问行的计数器置0，比其低的计数器加1，其余不变。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未命中且该组未满时，新行计数器置为0，其余全加1。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未命中且该组已满时，计数值为3的那一行中的主存块被淘汰，新行计数器置为0，其余加1。</a:t>
            </a:r>
          </a:p>
          <a:p>
            <a:pPr lvl="1"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525463" y="4541838"/>
            <a:ext cx="7851775" cy="159861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8501" name="Text Box 5"/>
          <p:cNvSpPr txBox="1">
            <a:spLocks noChangeArrowheads="1"/>
          </p:cNvSpPr>
          <p:nvPr/>
        </p:nvSpPr>
        <p:spPr bwMode="auto">
          <a:xfrm>
            <a:off x="431800" y="4056063"/>
            <a:ext cx="816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 1      2      3      4      1      2     5      1      2      3      4      5   </a:t>
            </a:r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>
            <a:off x="525463" y="5024438"/>
            <a:ext cx="7850187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>
            <a:off x="512763" y="5367338"/>
            <a:ext cx="7891462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4" name="Line 8"/>
          <p:cNvSpPr>
            <a:spLocks noChangeShapeType="1"/>
          </p:cNvSpPr>
          <p:nvPr/>
        </p:nvSpPr>
        <p:spPr bwMode="auto">
          <a:xfrm>
            <a:off x="525463" y="5748338"/>
            <a:ext cx="7837487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flipH="1">
            <a:off x="1123950" y="4540250"/>
            <a:ext cx="12700" cy="161448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6" name="Line 10"/>
          <p:cNvSpPr>
            <a:spLocks noChangeShapeType="1"/>
          </p:cNvSpPr>
          <p:nvPr/>
        </p:nvSpPr>
        <p:spPr bwMode="auto">
          <a:xfrm>
            <a:off x="806450" y="454025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7" name="Text Box 11"/>
          <p:cNvSpPr txBox="1">
            <a:spLocks noChangeArrowheads="1"/>
          </p:cNvSpPr>
          <p:nvPr/>
        </p:nvSpPr>
        <p:spPr bwMode="auto">
          <a:xfrm>
            <a:off x="8131175" y="4635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08" name="Text Box 12"/>
          <p:cNvSpPr txBox="1">
            <a:spLocks noChangeArrowheads="1"/>
          </p:cNvSpPr>
          <p:nvPr/>
        </p:nvSpPr>
        <p:spPr bwMode="auto">
          <a:xfrm>
            <a:off x="8131175" y="50244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09" name="Text Box 13"/>
          <p:cNvSpPr txBox="1">
            <a:spLocks noChangeArrowheads="1"/>
          </p:cNvSpPr>
          <p:nvPr/>
        </p:nvSpPr>
        <p:spPr bwMode="auto">
          <a:xfrm>
            <a:off x="8143875" y="5389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10" name="Text Box 14"/>
          <p:cNvSpPr txBox="1">
            <a:spLocks noChangeArrowheads="1"/>
          </p:cNvSpPr>
          <p:nvPr/>
        </p:nvSpPr>
        <p:spPr bwMode="auto">
          <a:xfrm>
            <a:off x="8129588" y="57435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11" name="Line 15"/>
          <p:cNvSpPr>
            <a:spLocks noChangeShapeType="1"/>
          </p:cNvSpPr>
          <p:nvPr/>
        </p:nvSpPr>
        <p:spPr bwMode="auto">
          <a:xfrm flipH="1">
            <a:off x="1784350" y="4540250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2" name="Line 16"/>
          <p:cNvSpPr>
            <a:spLocks noChangeShapeType="1"/>
          </p:cNvSpPr>
          <p:nvPr/>
        </p:nvSpPr>
        <p:spPr bwMode="auto">
          <a:xfrm>
            <a:off x="1454150" y="455295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3" name="Line 17"/>
          <p:cNvSpPr>
            <a:spLocks noChangeShapeType="1"/>
          </p:cNvSpPr>
          <p:nvPr/>
        </p:nvSpPr>
        <p:spPr bwMode="auto">
          <a:xfrm flipH="1">
            <a:off x="2468563" y="4559300"/>
            <a:ext cx="12700" cy="161448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4" name="Line 18"/>
          <p:cNvSpPr>
            <a:spLocks noChangeShapeType="1"/>
          </p:cNvSpPr>
          <p:nvPr/>
        </p:nvSpPr>
        <p:spPr bwMode="auto">
          <a:xfrm>
            <a:off x="2151063" y="45593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5" name="Line 19"/>
          <p:cNvSpPr>
            <a:spLocks noChangeShapeType="1"/>
          </p:cNvSpPr>
          <p:nvPr/>
        </p:nvSpPr>
        <p:spPr bwMode="auto">
          <a:xfrm flipH="1">
            <a:off x="3128963" y="4559300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6" name="Line 20"/>
          <p:cNvSpPr>
            <a:spLocks noChangeShapeType="1"/>
          </p:cNvSpPr>
          <p:nvPr/>
        </p:nvSpPr>
        <p:spPr bwMode="auto">
          <a:xfrm>
            <a:off x="2798763" y="45720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7" name="Line 21"/>
          <p:cNvSpPr>
            <a:spLocks noChangeShapeType="1"/>
          </p:cNvSpPr>
          <p:nvPr/>
        </p:nvSpPr>
        <p:spPr bwMode="auto">
          <a:xfrm flipH="1">
            <a:off x="3802063" y="4533900"/>
            <a:ext cx="0" cy="161448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8" name="Line 22"/>
          <p:cNvSpPr>
            <a:spLocks noChangeShapeType="1"/>
          </p:cNvSpPr>
          <p:nvPr/>
        </p:nvSpPr>
        <p:spPr bwMode="auto">
          <a:xfrm>
            <a:off x="3471863" y="45339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9" name="Line 23"/>
          <p:cNvSpPr>
            <a:spLocks noChangeShapeType="1"/>
          </p:cNvSpPr>
          <p:nvPr/>
        </p:nvSpPr>
        <p:spPr bwMode="auto">
          <a:xfrm flipH="1">
            <a:off x="4449763" y="4533900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0" name="Line 24"/>
          <p:cNvSpPr>
            <a:spLocks noChangeShapeType="1"/>
          </p:cNvSpPr>
          <p:nvPr/>
        </p:nvSpPr>
        <p:spPr bwMode="auto">
          <a:xfrm>
            <a:off x="4119563" y="45466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1" name="Line 25"/>
          <p:cNvSpPr>
            <a:spLocks noChangeShapeType="1"/>
          </p:cNvSpPr>
          <p:nvPr/>
        </p:nvSpPr>
        <p:spPr bwMode="auto">
          <a:xfrm flipH="1">
            <a:off x="5081588" y="4545013"/>
            <a:ext cx="0" cy="162877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2" name="Line 26"/>
          <p:cNvSpPr>
            <a:spLocks noChangeShapeType="1"/>
          </p:cNvSpPr>
          <p:nvPr/>
        </p:nvSpPr>
        <p:spPr bwMode="auto">
          <a:xfrm>
            <a:off x="4751388" y="454501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3" name="Line 27"/>
          <p:cNvSpPr>
            <a:spLocks noChangeShapeType="1"/>
          </p:cNvSpPr>
          <p:nvPr/>
        </p:nvSpPr>
        <p:spPr bwMode="auto">
          <a:xfrm flipH="1">
            <a:off x="5729288" y="4545013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4" name="Line 28"/>
          <p:cNvSpPr>
            <a:spLocks noChangeShapeType="1"/>
          </p:cNvSpPr>
          <p:nvPr/>
        </p:nvSpPr>
        <p:spPr bwMode="auto">
          <a:xfrm>
            <a:off x="5399088" y="455771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5" name="Line 29"/>
          <p:cNvSpPr>
            <a:spLocks noChangeShapeType="1"/>
          </p:cNvSpPr>
          <p:nvPr/>
        </p:nvSpPr>
        <p:spPr bwMode="auto">
          <a:xfrm>
            <a:off x="6426200" y="4538663"/>
            <a:ext cx="1588" cy="1614487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6" name="Line 30"/>
          <p:cNvSpPr>
            <a:spLocks noChangeShapeType="1"/>
          </p:cNvSpPr>
          <p:nvPr/>
        </p:nvSpPr>
        <p:spPr bwMode="auto">
          <a:xfrm>
            <a:off x="6096000" y="456406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7" name="Line 31"/>
          <p:cNvSpPr>
            <a:spLocks noChangeShapeType="1"/>
          </p:cNvSpPr>
          <p:nvPr/>
        </p:nvSpPr>
        <p:spPr bwMode="auto">
          <a:xfrm flipH="1">
            <a:off x="7073900" y="4538663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8" name="Line 32"/>
          <p:cNvSpPr>
            <a:spLocks noChangeShapeType="1"/>
          </p:cNvSpPr>
          <p:nvPr/>
        </p:nvSpPr>
        <p:spPr bwMode="auto">
          <a:xfrm>
            <a:off x="6743700" y="455136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9" name="Line 33"/>
          <p:cNvSpPr>
            <a:spLocks noChangeShapeType="1"/>
          </p:cNvSpPr>
          <p:nvPr/>
        </p:nvSpPr>
        <p:spPr bwMode="auto">
          <a:xfrm flipH="1">
            <a:off x="7747000" y="4538663"/>
            <a:ext cx="0" cy="1614487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30" name="Line 34"/>
          <p:cNvSpPr>
            <a:spLocks noChangeShapeType="1"/>
          </p:cNvSpPr>
          <p:nvPr/>
        </p:nvSpPr>
        <p:spPr bwMode="auto">
          <a:xfrm>
            <a:off x="7416800" y="453866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31" name="Line 35"/>
          <p:cNvSpPr>
            <a:spLocks noChangeShapeType="1"/>
          </p:cNvSpPr>
          <p:nvPr/>
        </p:nvSpPr>
        <p:spPr bwMode="auto">
          <a:xfrm>
            <a:off x="8080375" y="4543425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32" name="Text Box 36"/>
          <p:cNvSpPr txBox="1">
            <a:spLocks noChangeArrowheads="1"/>
          </p:cNvSpPr>
          <p:nvPr/>
        </p:nvSpPr>
        <p:spPr bwMode="auto">
          <a:xfrm>
            <a:off x="7810500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33" name="Text Box 37"/>
          <p:cNvSpPr txBox="1">
            <a:spLocks noChangeArrowheads="1"/>
          </p:cNvSpPr>
          <p:nvPr/>
        </p:nvSpPr>
        <p:spPr bwMode="auto">
          <a:xfrm>
            <a:off x="7810500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34" name="Text Box 38"/>
          <p:cNvSpPr txBox="1">
            <a:spLocks noChangeArrowheads="1"/>
          </p:cNvSpPr>
          <p:nvPr/>
        </p:nvSpPr>
        <p:spPr bwMode="auto">
          <a:xfrm>
            <a:off x="7823200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35" name="Text Box 39"/>
          <p:cNvSpPr txBox="1">
            <a:spLocks noChangeArrowheads="1"/>
          </p:cNvSpPr>
          <p:nvPr/>
        </p:nvSpPr>
        <p:spPr bwMode="auto">
          <a:xfrm>
            <a:off x="7808913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36" name="Text Box 40"/>
          <p:cNvSpPr txBox="1">
            <a:spLocks noChangeArrowheads="1"/>
          </p:cNvSpPr>
          <p:nvPr/>
        </p:nvSpPr>
        <p:spPr bwMode="auto">
          <a:xfrm>
            <a:off x="7494588" y="4635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37" name="Text Box 41"/>
          <p:cNvSpPr txBox="1">
            <a:spLocks noChangeArrowheads="1"/>
          </p:cNvSpPr>
          <p:nvPr/>
        </p:nvSpPr>
        <p:spPr bwMode="auto">
          <a:xfrm>
            <a:off x="7494588" y="50244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38" name="Text Box 42"/>
          <p:cNvSpPr txBox="1">
            <a:spLocks noChangeArrowheads="1"/>
          </p:cNvSpPr>
          <p:nvPr/>
        </p:nvSpPr>
        <p:spPr bwMode="auto">
          <a:xfrm>
            <a:off x="7507288" y="5389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39" name="Text Box 43"/>
          <p:cNvSpPr txBox="1">
            <a:spLocks noChangeArrowheads="1"/>
          </p:cNvSpPr>
          <p:nvPr/>
        </p:nvSpPr>
        <p:spPr bwMode="auto">
          <a:xfrm>
            <a:off x="7493000" y="57435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40" name="Text Box 44"/>
          <p:cNvSpPr txBox="1">
            <a:spLocks noChangeArrowheads="1"/>
          </p:cNvSpPr>
          <p:nvPr/>
        </p:nvSpPr>
        <p:spPr bwMode="auto">
          <a:xfrm>
            <a:off x="7173913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41" name="Text Box 45"/>
          <p:cNvSpPr txBox="1">
            <a:spLocks noChangeArrowheads="1"/>
          </p:cNvSpPr>
          <p:nvPr/>
        </p:nvSpPr>
        <p:spPr bwMode="auto">
          <a:xfrm>
            <a:off x="7173913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42" name="Text Box 46"/>
          <p:cNvSpPr txBox="1">
            <a:spLocks noChangeArrowheads="1"/>
          </p:cNvSpPr>
          <p:nvPr/>
        </p:nvSpPr>
        <p:spPr bwMode="auto">
          <a:xfrm>
            <a:off x="7186613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43" name="Text Box 47"/>
          <p:cNvSpPr txBox="1">
            <a:spLocks noChangeArrowheads="1"/>
          </p:cNvSpPr>
          <p:nvPr/>
        </p:nvSpPr>
        <p:spPr bwMode="auto">
          <a:xfrm>
            <a:off x="7172325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44" name="Text Box 48"/>
          <p:cNvSpPr txBox="1">
            <a:spLocks noChangeArrowheads="1"/>
          </p:cNvSpPr>
          <p:nvPr/>
        </p:nvSpPr>
        <p:spPr bwMode="auto">
          <a:xfrm>
            <a:off x="6821488" y="4635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45" name="Text Box 49"/>
          <p:cNvSpPr txBox="1">
            <a:spLocks noChangeArrowheads="1"/>
          </p:cNvSpPr>
          <p:nvPr/>
        </p:nvSpPr>
        <p:spPr bwMode="auto">
          <a:xfrm>
            <a:off x="6821488" y="50244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46" name="Text Box 50"/>
          <p:cNvSpPr txBox="1">
            <a:spLocks noChangeArrowheads="1"/>
          </p:cNvSpPr>
          <p:nvPr/>
        </p:nvSpPr>
        <p:spPr bwMode="auto">
          <a:xfrm>
            <a:off x="6834188" y="5389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47" name="Text Box 51"/>
          <p:cNvSpPr txBox="1">
            <a:spLocks noChangeArrowheads="1"/>
          </p:cNvSpPr>
          <p:nvPr/>
        </p:nvSpPr>
        <p:spPr bwMode="auto">
          <a:xfrm>
            <a:off x="6819900" y="57435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48" name="Text Box 52"/>
          <p:cNvSpPr txBox="1">
            <a:spLocks noChangeArrowheads="1"/>
          </p:cNvSpPr>
          <p:nvPr/>
        </p:nvSpPr>
        <p:spPr bwMode="auto">
          <a:xfrm>
            <a:off x="6500813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49" name="Text Box 53"/>
          <p:cNvSpPr txBox="1">
            <a:spLocks noChangeArrowheads="1"/>
          </p:cNvSpPr>
          <p:nvPr/>
        </p:nvSpPr>
        <p:spPr bwMode="auto">
          <a:xfrm>
            <a:off x="6500813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50" name="Text Box 54"/>
          <p:cNvSpPr txBox="1">
            <a:spLocks noChangeArrowheads="1"/>
          </p:cNvSpPr>
          <p:nvPr/>
        </p:nvSpPr>
        <p:spPr bwMode="auto">
          <a:xfrm>
            <a:off x="6513513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51" name="Text Box 55"/>
          <p:cNvSpPr txBox="1">
            <a:spLocks noChangeArrowheads="1"/>
          </p:cNvSpPr>
          <p:nvPr/>
        </p:nvSpPr>
        <p:spPr bwMode="auto">
          <a:xfrm>
            <a:off x="6499225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52" name="Text Box 56"/>
          <p:cNvSpPr txBox="1">
            <a:spLocks noChangeArrowheads="1"/>
          </p:cNvSpPr>
          <p:nvPr/>
        </p:nvSpPr>
        <p:spPr bwMode="auto">
          <a:xfrm>
            <a:off x="6173788" y="4648200"/>
            <a:ext cx="187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53" name="Text Box 57"/>
          <p:cNvSpPr txBox="1">
            <a:spLocks noChangeArrowheads="1"/>
          </p:cNvSpPr>
          <p:nvPr/>
        </p:nvSpPr>
        <p:spPr bwMode="auto">
          <a:xfrm>
            <a:off x="6173788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54" name="Text Box 58"/>
          <p:cNvSpPr txBox="1">
            <a:spLocks noChangeArrowheads="1"/>
          </p:cNvSpPr>
          <p:nvPr/>
        </p:nvSpPr>
        <p:spPr bwMode="auto">
          <a:xfrm>
            <a:off x="6186488" y="5402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55" name="Text Box 59"/>
          <p:cNvSpPr txBox="1">
            <a:spLocks noChangeArrowheads="1"/>
          </p:cNvSpPr>
          <p:nvPr/>
        </p:nvSpPr>
        <p:spPr bwMode="auto">
          <a:xfrm>
            <a:off x="6172200" y="57562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56" name="Text Box 60"/>
          <p:cNvSpPr txBox="1">
            <a:spLocks noChangeArrowheads="1"/>
          </p:cNvSpPr>
          <p:nvPr/>
        </p:nvSpPr>
        <p:spPr bwMode="auto">
          <a:xfrm>
            <a:off x="5853113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57" name="Text Box 61"/>
          <p:cNvSpPr txBox="1">
            <a:spLocks noChangeArrowheads="1"/>
          </p:cNvSpPr>
          <p:nvPr/>
        </p:nvSpPr>
        <p:spPr bwMode="auto">
          <a:xfrm>
            <a:off x="5853113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58" name="Text Box 62"/>
          <p:cNvSpPr txBox="1">
            <a:spLocks noChangeArrowheads="1"/>
          </p:cNvSpPr>
          <p:nvPr/>
        </p:nvSpPr>
        <p:spPr bwMode="auto">
          <a:xfrm>
            <a:off x="5865813" y="5403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59" name="Text Box 63"/>
          <p:cNvSpPr txBox="1">
            <a:spLocks noChangeArrowheads="1"/>
          </p:cNvSpPr>
          <p:nvPr/>
        </p:nvSpPr>
        <p:spPr bwMode="auto">
          <a:xfrm>
            <a:off x="5851525" y="57578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60" name="Text Box 64"/>
          <p:cNvSpPr txBox="1">
            <a:spLocks noChangeArrowheads="1"/>
          </p:cNvSpPr>
          <p:nvPr/>
        </p:nvSpPr>
        <p:spPr bwMode="auto">
          <a:xfrm>
            <a:off x="5487988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61" name="Text Box 65"/>
          <p:cNvSpPr txBox="1">
            <a:spLocks noChangeArrowheads="1"/>
          </p:cNvSpPr>
          <p:nvPr/>
        </p:nvSpPr>
        <p:spPr bwMode="auto">
          <a:xfrm>
            <a:off x="5487988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62" name="Text Box 66"/>
          <p:cNvSpPr txBox="1">
            <a:spLocks noChangeArrowheads="1"/>
          </p:cNvSpPr>
          <p:nvPr/>
        </p:nvSpPr>
        <p:spPr bwMode="auto">
          <a:xfrm>
            <a:off x="5500688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63" name="Text Box 67"/>
          <p:cNvSpPr txBox="1">
            <a:spLocks noChangeArrowheads="1"/>
          </p:cNvSpPr>
          <p:nvPr/>
        </p:nvSpPr>
        <p:spPr bwMode="auto">
          <a:xfrm>
            <a:off x="5486400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64" name="Text Box 68"/>
          <p:cNvSpPr txBox="1">
            <a:spLocks noChangeArrowheads="1"/>
          </p:cNvSpPr>
          <p:nvPr/>
        </p:nvSpPr>
        <p:spPr bwMode="auto">
          <a:xfrm>
            <a:off x="5167313" y="46386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65" name="Text Box 69"/>
          <p:cNvSpPr txBox="1">
            <a:spLocks noChangeArrowheads="1"/>
          </p:cNvSpPr>
          <p:nvPr/>
        </p:nvSpPr>
        <p:spPr bwMode="auto">
          <a:xfrm>
            <a:off x="5167313" y="50276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66" name="Text Box 70"/>
          <p:cNvSpPr txBox="1">
            <a:spLocks noChangeArrowheads="1"/>
          </p:cNvSpPr>
          <p:nvPr/>
        </p:nvSpPr>
        <p:spPr bwMode="auto">
          <a:xfrm>
            <a:off x="5180013" y="5392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67" name="Text Box 71"/>
          <p:cNvSpPr txBox="1">
            <a:spLocks noChangeArrowheads="1"/>
          </p:cNvSpPr>
          <p:nvPr/>
        </p:nvSpPr>
        <p:spPr bwMode="auto">
          <a:xfrm>
            <a:off x="5165725" y="5746750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68" name="Text Box 72"/>
          <p:cNvSpPr txBox="1">
            <a:spLocks noChangeArrowheads="1"/>
          </p:cNvSpPr>
          <p:nvPr/>
        </p:nvSpPr>
        <p:spPr bwMode="auto">
          <a:xfrm>
            <a:off x="4829175" y="4652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69" name="Text Box 73"/>
          <p:cNvSpPr txBox="1">
            <a:spLocks noChangeArrowheads="1"/>
          </p:cNvSpPr>
          <p:nvPr/>
        </p:nvSpPr>
        <p:spPr bwMode="auto">
          <a:xfrm>
            <a:off x="4829175" y="5041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70" name="Text Box 74"/>
          <p:cNvSpPr txBox="1">
            <a:spLocks noChangeArrowheads="1"/>
          </p:cNvSpPr>
          <p:nvPr/>
        </p:nvSpPr>
        <p:spPr bwMode="auto">
          <a:xfrm>
            <a:off x="4841875" y="5407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71" name="Text Box 75"/>
          <p:cNvSpPr txBox="1">
            <a:spLocks noChangeArrowheads="1"/>
          </p:cNvSpPr>
          <p:nvPr/>
        </p:nvSpPr>
        <p:spPr bwMode="auto">
          <a:xfrm>
            <a:off x="4827588" y="576103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72" name="Text Box 76"/>
          <p:cNvSpPr txBox="1">
            <a:spLocks noChangeArrowheads="1"/>
          </p:cNvSpPr>
          <p:nvPr/>
        </p:nvSpPr>
        <p:spPr bwMode="auto">
          <a:xfrm>
            <a:off x="4508500" y="46545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73" name="Text Box 77"/>
          <p:cNvSpPr txBox="1">
            <a:spLocks noChangeArrowheads="1"/>
          </p:cNvSpPr>
          <p:nvPr/>
        </p:nvSpPr>
        <p:spPr bwMode="auto">
          <a:xfrm>
            <a:off x="4508500" y="50434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74" name="Text Box 78"/>
          <p:cNvSpPr txBox="1">
            <a:spLocks noChangeArrowheads="1"/>
          </p:cNvSpPr>
          <p:nvPr/>
        </p:nvSpPr>
        <p:spPr bwMode="auto">
          <a:xfrm>
            <a:off x="4521200" y="54086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75" name="Text Box 79"/>
          <p:cNvSpPr txBox="1">
            <a:spLocks noChangeArrowheads="1"/>
          </p:cNvSpPr>
          <p:nvPr/>
        </p:nvSpPr>
        <p:spPr bwMode="auto">
          <a:xfrm>
            <a:off x="4506913" y="576262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76" name="Text Box 80"/>
          <p:cNvSpPr txBox="1">
            <a:spLocks noChangeArrowheads="1"/>
          </p:cNvSpPr>
          <p:nvPr/>
        </p:nvSpPr>
        <p:spPr bwMode="auto">
          <a:xfrm>
            <a:off x="4208463" y="4656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77" name="Text Box 81"/>
          <p:cNvSpPr txBox="1">
            <a:spLocks noChangeArrowheads="1"/>
          </p:cNvSpPr>
          <p:nvPr/>
        </p:nvSpPr>
        <p:spPr bwMode="auto">
          <a:xfrm>
            <a:off x="4208463" y="50450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78" name="Text Box 82"/>
          <p:cNvSpPr txBox="1">
            <a:spLocks noChangeArrowheads="1"/>
          </p:cNvSpPr>
          <p:nvPr/>
        </p:nvSpPr>
        <p:spPr bwMode="auto">
          <a:xfrm>
            <a:off x="4221163" y="5410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79" name="Text Box 83"/>
          <p:cNvSpPr txBox="1">
            <a:spLocks noChangeArrowheads="1"/>
          </p:cNvSpPr>
          <p:nvPr/>
        </p:nvSpPr>
        <p:spPr bwMode="auto">
          <a:xfrm>
            <a:off x="4206875" y="576421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80" name="Text Box 84"/>
          <p:cNvSpPr txBox="1">
            <a:spLocks noChangeArrowheads="1"/>
          </p:cNvSpPr>
          <p:nvPr/>
        </p:nvSpPr>
        <p:spPr bwMode="auto">
          <a:xfrm>
            <a:off x="3887788" y="4657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81" name="Text Box 85"/>
          <p:cNvSpPr txBox="1">
            <a:spLocks noChangeArrowheads="1"/>
          </p:cNvSpPr>
          <p:nvPr/>
        </p:nvSpPr>
        <p:spPr bwMode="auto">
          <a:xfrm>
            <a:off x="3887788" y="50466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82" name="Text Box 86"/>
          <p:cNvSpPr txBox="1">
            <a:spLocks noChangeArrowheads="1"/>
          </p:cNvSpPr>
          <p:nvPr/>
        </p:nvSpPr>
        <p:spPr bwMode="auto">
          <a:xfrm>
            <a:off x="3900488" y="5411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83" name="Text Box 87"/>
          <p:cNvSpPr txBox="1">
            <a:spLocks noChangeArrowheads="1"/>
          </p:cNvSpPr>
          <p:nvPr/>
        </p:nvSpPr>
        <p:spPr bwMode="auto">
          <a:xfrm>
            <a:off x="3886200" y="5765800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84" name="Text Box 88"/>
          <p:cNvSpPr txBox="1">
            <a:spLocks noChangeArrowheads="1"/>
          </p:cNvSpPr>
          <p:nvPr/>
        </p:nvSpPr>
        <p:spPr bwMode="auto">
          <a:xfrm>
            <a:off x="3575050" y="46593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85" name="Text Box 89"/>
          <p:cNvSpPr txBox="1">
            <a:spLocks noChangeArrowheads="1"/>
          </p:cNvSpPr>
          <p:nvPr/>
        </p:nvSpPr>
        <p:spPr bwMode="auto">
          <a:xfrm>
            <a:off x="3575050" y="50482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86" name="Text Box 90"/>
          <p:cNvSpPr txBox="1">
            <a:spLocks noChangeArrowheads="1"/>
          </p:cNvSpPr>
          <p:nvPr/>
        </p:nvSpPr>
        <p:spPr bwMode="auto">
          <a:xfrm>
            <a:off x="3587750" y="54133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87" name="Text Box 91"/>
          <p:cNvSpPr txBox="1">
            <a:spLocks noChangeArrowheads="1"/>
          </p:cNvSpPr>
          <p:nvPr/>
        </p:nvSpPr>
        <p:spPr bwMode="auto">
          <a:xfrm>
            <a:off x="3573463" y="57673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88" name="Text Box 92"/>
          <p:cNvSpPr txBox="1">
            <a:spLocks noChangeArrowheads="1"/>
          </p:cNvSpPr>
          <p:nvPr/>
        </p:nvSpPr>
        <p:spPr bwMode="auto">
          <a:xfrm>
            <a:off x="3254375" y="4660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89" name="Text Box 93"/>
          <p:cNvSpPr txBox="1">
            <a:spLocks noChangeArrowheads="1"/>
          </p:cNvSpPr>
          <p:nvPr/>
        </p:nvSpPr>
        <p:spPr bwMode="auto">
          <a:xfrm>
            <a:off x="3254375" y="50498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90" name="Text Box 94"/>
          <p:cNvSpPr txBox="1">
            <a:spLocks noChangeArrowheads="1"/>
          </p:cNvSpPr>
          <p:nvPr/>
        </p:nvSpPr>
        <p:spPr bwMode="auto">
          <a:xfrm>
            <a:off x="3267075" y="5414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91" name="Text Box 95"/>
          <p:cNvSpPr txBox="1">
            <a:spLocks noChangeArrowheads="1"/>
          </p:cNvSpPr>
          <p:nvPr/>
        </p:nvSpPr>
        <p:spPr bwMode="auto">
          <a:xfrm>
            <a:off x="3252788" y="57689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92" name="Text Box 96"/>
          <p:cNvSpPr txBox="1">
            <a:spLocks noChangeArrowheads="1"/>
          </p:cNvSpPr>
          <p:nvPr/>
        </p:nvSpPr>
        <p:spPr bwMode="auto">
          <a:xfrm>
            <a:off x="2925763" y="4648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93" name="Text Box 97"/>
          <p:cNvSpPr txBox="1">
            <a:spLocks noChangeArrowheads="1"/>
          </p:cNvSpPr>
          <p:nvPr/>
        </p:nvSpPr>
        <p:spPr bwMode="auto">
          <a:xfrm>
            <a:off x="2925763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94" name="Text Box 98"/>
          <p:cNvSpPr txBox="1">
            <a:spLocks noChangeArrowheads="1"/>
          </p:cNvSpPr>
          <p:nvPr/>
        </p:nvSpPr>
        <p:spPr bwMode="auto">
          <a:xfrm>
            <a:off x="2938463" y="5402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95" name="Text Box 99"/>
          <p:cNvSpPr txBox="1">
            <a:spLocks noChangeArrowheads="1"/>
          </p:cNvSpPr>
          <p:nvPr/>
        </p:nvSpPr>
        <p:spPr bwMode="auto">
          <a:xfrm>
            <a:off x="2924175" y="57562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96" name="Text Box 100"/>
          <p:cNvSpPr txBox="1">
            <a:spLocks noChangeArrowheads="1"/>
          </p:cNvSpPr>
          <p:nvPr/>
        </p:nvSpPr>
        <p:spPr bwMode="auto">
          <a:xfrm>
            <a:off x="2579688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97" name="Text Box 101"/>
          <p:cNvSpPr txBox="1">
            <a:spLocks noChangeArrowheads="1"/>
          </p:cNvSpPr>
          <p:nvPr/>
        </p:nvSpPr>
        <p:spPr bwMode="auto">
          <a:xfrm>
            <a:off x="2579688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98" name="Text Box 102"/>
          <p:cNvSpPr txBox="1">
            <a:spLocks noChangeArrowheads="1"/>
          </p:cNvSpPr>
          <p:nvPr/>
        </p:nvSpPr>
        <p:spPr bwMode="auto">
          <a:xfrm>
            <a:off x="2592388" y="5403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99" name="Text Box 103"/>
          <p:cNvSpPr txBox="1">
            <a:spLocks noChangeArrowheads="1"/>
          </p:cNvSpPr>
          <p:nvPr/>
        </p:nvSpPr>
        <p:spPr bwMode="auto">
          <a:xfrm>
            <a:off x="2578100" y="57578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00" name="Text Box 104"/>
          <p:cNvSpPr txBox="1">
            <a:spLocks noChangeArrowheads="1"/>
          </p:cNvSpPr>
          <p:nvPr/>
        </p:nvSpPr>
        <p:spPr bwMode="auto">
          <a:xfrm>
            <a:off x="2259013" y="4648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601" name="Text Box 105"/>
          <p:cNvSpPr txBox="1">
            <a:spLocks noChangeArrowheads="1"/>
          </p:cNvSpPr>
          <p:nvPr/>
        </p:nvSpPr>
        <p:spPr bwMode="auto">
          <a:xfrm>
            <a:off x="2259013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602" name="Text Box 106"/>
          <p:cNvSpPr txBox="1">
            <a:spLocks noChangeArrowheads="1"/>
          </p:cNvSpPr>
          <p:nvPr/>
        </p:nvSpPr>
        <p:spPr bwMode="auto">
          <a:xfrm>
            <a:off x="2271713" y="5402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603" name="Text Box 107"/>
          <p:cNvSpPr txBox="1">
            <a:spLocks noChangeArrowheads="1"/>
          </p:cNvSpPr>
          <p:nvPr/>
        </p:nvSpPr>
        <p:spPr bwMode="auto">
          <a:xfrm>
            <a:off x="1938338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604" name="Text Box 108"/>
          <p:cNvSpPr txBox="1">
            <a:spLocks noChangeArrowheads="1"/>
          </p:cNvSpPr>
          <p:nvPr/>
        </p:nvSpPr>
        <p:spPr bwMode="auto">
          <a:xfrm>
            <a:off x="1938338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605" name="Text Box 109"/>
          <p:cNvSpPr txBox="1">
            <a:spLocks noChangeArrowheads="1"/>
          </p:cNvSpPr>
          <p:nvPr/>
        </p:nvSpPr>
        <p:spPr bwMode="auto">
          <a:xfrm>
            <a:off x="1951038" y="5403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06" name="Text Box 110"/>
          <p:cNvSpPr txBox="1">
            <a:spLocks noChangeArrowheads="1"/>
          </p:cNvSpPr>
          <p:nvPr/>
        </p:nvSpPr>
        <p:spPr bwMode="auto">
          <a:xfrm>
            <a:off x="1573213" y="4648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607" name="Text Box 111"/>
          <p:cNvSpPr txBox="1">
            <a:spLocks noChangeArrowheads="1"/>
          </p:cNvSpPr>
          <p:nvPr/>
        </p:nvSpPr>
        <p:spPr bwMode="auto">
          <a:xfrm>
            <a:off x="1573213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608" name="Text Box 112"/>
          <p:cNvSpPr txBox="1">
            <a:spLocks noChangeArrowheads="1"/>
          </p:cNvSpPr>
          <p:nvPr/>
        </p:nvSpPr>
        <p:spPr bwMode="auto">
          <a:xfrm>
            <a:off x="1252538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609" name="Text Box 113"/>
          <p:cNvSpPr txBox="1">
            <a:spLocks noChangeArrowheads="1"/>
          </p:cNvSpPr>
          <p:nvPr/>
        </p:nvSpPr>
        <p:spPr bwMode="auto">
          <a:xfrm>
            <a:off x="1252538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10" name="Text Box 114"/>
          <p:cNvSpPr txBox="1">
            <a:spLocks noChangeArrowheads="1"/>
          </p:cNvSpPr>
          <p:nvPr/>
        </p:nvSpPr>
        <p:spPr bwMode="auto">
          <a:xfrm>
            <a:off x="925513" y="4660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611" name="Text Box 115"/>
          <p:cNvSpPr txBox="1">
            <a:spLocks noChangeArrowheads="1"/>
          </p:cNvSpPr>
          <p:nvPr/>
        </p:nvSpPr>
        <p:spPr bwMode="auto">
          <a:xfrm>
            <a:off x="604838" y="46624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12" name="Text Box 116"/>
          <p:cNvSpPr txBox="1">
            <a:spLocks noChangeArrowheads="1"/>
          </p:cNvSpPr>
          <p:nvPr/>
        </p:nvSpPr>
        <p:spPr bwMode="auto">
          <a:xfrm>
            <a:off x="5157788" y="773113"/>
            <a:ext cx="36449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即：计数值为</a:t>
            </a:r>
            <a:r>
              <a:rPr kumimoji="1"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的行中的主存块最常被访问，计数值为</a:t>
            </a:r>
            <a:r>
              <a:rPr kumimoji="1"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的行中的主存块最不经常被访问，先被淘汰！</a:t>
            </a:r>
          </a:p>
        </p:txBody>
      </p:sp>
      <p:sp>
        <p:nvSpPr>
          <p:cNvPr id="618613" name="Text Box 117"/>
          <p:cNvSpPr txBox="1">
            <a:spLocks noChangeArrowheads="1"/>
          </p:cNvSpPr>
          <p:nvPr/>
        </p:nvSpPr>
        <p:spPr bwMode="auto">
          <a:xfrm>
            <a:off x="566738" y="863600"/>
            <a:ext cx="270033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通过计数值来确定</a:t>
            </a:r>
            <a:r>
              <a:rPr kumimoji="1"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行中主存块的使用情况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612" grpId="0"/>
      <p:bldP spid="618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57250"/>
            <a:ext cx="8247063" cy="3717925"/>
          </a:xfrm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假定计算机系统主存空间大小为32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Kx16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位，且有一个4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字的</a:t>
            </a:r>
            <a:r>
              <a:rPr lang="zh-CN" altLang="en-US" sz="20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4路组相联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主存和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之间的数据交换块的大小为64字。假定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开始为空，处理器顺序地从存储单元0、1、…、4351中取数，一共重复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次。设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比主存快10倍。采用</a:t>
            </a:r>
            <a:r>
              <a:rPr lang="en-US" altLang="zh-CN" sz="20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00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。试分析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的结构和主存地址的划分。说明采用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后速度提高了多少？采用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MRU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算法后呢？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答：假定主存按字编址。每字16位。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   主存：32</a:t>
            </a:r>
            <a:r>
              <a:rPr lang="en-US" altLang="zh-CN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字=512块 </a:t>
            </a:r>
            <a:r>
              <a:rPr lang="en-US" altLang="zh-CN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x 64</a:t>
            </a: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 / 块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Cache：4K</a:t>
            </a: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字=16组 </a:t>
            </a:r>
            <a:r>
              <a:rPr lang="en-US" altLang="zh-CN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x 4</a:t>
            </a: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行 / 组 </a:t>
            </a:r>
            <a:r>
              <a:rPr lang="en-US" altLang="zh-CN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x 64 </a:t>
            </a: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 / 行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   主存地址划分为：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22625" y="4887913"/>
            <a:ext cx="5041900" cy="971550"/>
            <a:chOff x="1944" y="2614"/>
            <a:chExt cx="3176" cy="612"/>
          </a:xfrm>
        </p:grpSpPr>
        <p:sp>
          <p:nvSpPr>
            <p:cNvPr id="620549" name="Text Box 4"/>
            <p:cNvSpPr txBox="1">
              <a:spLocks noChangeArrowheads="1"/>
            </p:cNvSpPr>
            <p:nvPr/>
          </p:nvSpPr>
          <p:spPr bwMode="auto">
            <a:xfrm>
              <a:off x="4511" y="2642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ea typeface="黑体" pitchFamily="49" charset="-122"/>
                </a:rPr>
                <a:t>字号</a:t>
              </a:r>
            </a:p>
          </p:txBody>
        </p:sp>
        <p:grpSp>
          <p:nvGrpSpPr>
            <p:cNvPr id="620550" name="Group 5"/>
            <p:cNvGrpSpPr>
              <a:grpSpLocks/>
            </p:cNvGrpSpPr>
            <p:nvPr/>
          </p:nvGrpSpPr>
          <p:grpSpPr bwMode="auto">
            <a:xfrm>
              <a:off x="1944" y="2614"/>
              <a:ext cx="3158" cy="612"/>
              <a:chOff x="2394" y="2898"/>
              <a:chExt cx="3158" cy="612"/>
            </a:xfrm>
          </p:grpSpPr>
          <p:sp>
            <p:nvSpPr>
              <p:cNvPr id="620551" name="Rectangle 6"/>
              <p:cNvSpPr>
                <a:spLocks noChangeArrowheads="1"/>
              </p:cNvSpPr>
              <p:nvPr/>
            </p:nvSpPr>
            <p:spPr bwMode="auto">
              <a:xfrm>
                <a:off x="2394" y="2904"/>
                <a:ext cx="315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itchFamily="2" charset="-122"/>
                </a:endParaRPr>
              </a:p>
            </p:txBody>
          </p:sp>
          <p:sp>
            <p:nvSpPr>
              <p:cNvPr id="620552" name="Line 7"/>
              <p:cNvSpPr>
                <a:spLocks noChangeShapeType="1"/>
              </p:cNvSpPr>
              <p:nvPr/>
            </p:nvSpPr>
            <p:spPr bwMode="auto">
              <a:xfrm>
                <a:off x="407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0553" name="Line 8"/>
              <p:cNvSpPr>
                <a:spLocks noChangeShapeType="1"/>
              </p:cNvSpPr>
              <p:nvPr/>
            </p:nvSpPr>
            <p:spPr bwMode="auto">
              <a:xfrm>
                <a:off x="490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0554" name="Text Box 9"/>
              <p:cNvSpPr txBox="1">
                <a:spLocks noChangeArrowheads="1"/>
              </p:cNvSpPr>
              <p:nvPr/>
            </p:nvSpPr>
            <p:spPr bwMode="auto">
              <a:xfrm>
                <a:off x="2716" y="2904"/>
                <a:ext cx="9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ea typeface="黑体" pitchFamily="49" charset="-122"/>
                  </a:rPr>
                  <a:t>标志位</a:t>
                </a:r>
              </a:p>
            </p:txBody>
          </p:sp>
          <p:sp>
            <p:nvSpPr>
              <p:cNvPr id="620555" name="Text Box 10"/>
              <p:cNvSpPr txBox="1">
                <a:spLocks noChangeArrowheads="1"/>
              </p:cNvSpPr>
              <p:nvPr/>
            </p:nvSpPr>
            <p:spPr bwMode="auto">
              <a:xfrm>
                <a:off x="4181" y="2898"/>
                <a:ext cx="6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ea typeface="黑体" pitchFamily="49" charset="-122"/>
                  </a:rPr>
                  <a:t>组号</a:t>
                </a:r>
              </a:p>
            </p:txBody>
          </p:sp>
          <p:sp>
            <p:nvSpPr>
              <p:cNvPr id="620556" name="Text Box 11"/>
              <p:cNvSpPr txBox="1">
                <a:spLocks noChangeArrowheads="1"/>
              </p:cNvSpPr>
              <p:nvPr/>
            </p:nvSpPr>
            <p:spPr bwMode="auto">
              <a:xfrm>
                <a:off x="5048" y="3212"/>
                <a:ext cx="3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620557" name="Text Box 12"/>
              <p:cNvSpPr txBox="1">
                <a:spLocks noChangeArrowheads="1"/>
              </p:cNvSpPr>
              <p:nvPr/>
            </p:nvSpPr>
            <p:spPr bwMode="auto">
              <a:xfrm>
                <a:off x="4305" y="3222"/>
                <a:ext cx="3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620558" name="Text Box 13"/>
              <p:cNvSpPr txBox="1">
                <a:spLocks noChangeArrowheads="1"/>
              </p:cNvSpPr>
              <p:nvPr/>
            </p:nvSpPr>
            <p:spPr bwMode="auto">
              <a:xfrm>
                <a:off x="3077" y="3222"/>
                <a:ext cx="3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458766" name="Text Box 14"/>
          <p:cNvSpPr txBox="1">
            <a:spLocks noChangeArrowheads="1"/>
          </p:cNvSpPr>
          <p:nvPr/>
        </p:nvSpPr>
        <p:spPr bwMode="auto">
          <a:xfrm>
            <a:off x="482600" y="5927725"/>
            <a:ext cx="8069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4352/64=68，所以访问过程实际上是对前68块连续访问10次。</a:t>
            </a:r>
            <a:endParaRPr kumimoji="1" lang="en-US" altLang="zh-CN" sz="2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621571" name="Line 3"/>
          <p:cNvSpPr>
            <a:spLocks noChangeShapeType="1"/>
          </p:cNvSpPr>
          <p:nvPr/>
        </p:nvSpPr>
        <p:spPr bwMode="auto">
          <a:xfrm>
            <a:off x="417513" y="1208088"/>
            <a:ext cx="84042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572" name="Line 4"/>
          <p:cNvSpPr>
            <a:spLocks noChangeShapeType="1"/>
          </p:cNvSpPr>
          <p:nvPr/>
        </p:nvSpPr>
        <p:spPr bwMode="auto">
          <a:xfrm>
            <a:off x="1177925" y="900113"/>
            <a:ext cx="0" cy="41370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285750" y="1447800"/>
            <a:ext cx="106203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第0组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第2组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第3组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第4组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第15组</a:t>
            </a:r>
          </a:p>
        </p:txBody>
      </p:sp>
      <p:sp>
        <p:nvSpPr>
          <p:cNvPr id="621574" name="Text Box 6"/>
          <p:cNvSpPr txBox="1">
            <a:spLocks noChangeArrowheads="1"/>
          </p:cNvSpPr>
          <p:nvPr/>
        </p:nvSpPr>
        <p:spPr bwMode="auto">
          <a:xfrm>
            <a:off x="1387475" y="838200"/>
            <a:ext cx="962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第0 </a:t>
            </a:r>
            <a:r>
              <a:rPr kumimoji="1" lang="zh-CN" altLang="en-US" sz="2200" b="1">
                <a:ea typeface="宋体" pitchFamily="2" charset="-122"/>
              </a:rPr>
              <a:t>行</a:t>
            </a:r>
            <a:endParaRPr kumimoji="1" lang="en-US" altLang="zh-CN" sz="2200" b="1">
              <a:ea typeface="宋体" pitchFamily="2" charset="-122"/>
            </a:endParaRPr>
          </a:p>
        </p:txBody>
      </p:sp>
      <p:sp>
        <p:nvSpPr>
          <p:cNvPr id="621575" name="Text Box 7"/>
          <p:cNvSpPr txBox="1">
            <a:spLocks noChangeArrowheads="1"/>
          </p:cNvSpPr>
          <p:nvPr/>
        </p:nvSpPr>
        <p:spPr bwMode="auto">
          <a:xfrm>
            <a:off x="3228975" y="830263"/>
            <a:ext cx="101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第1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1576" name="Text Box 8"/>
          <p:cNvSpPr txBox="1">
            <a:spLocks noChangeArrowheads="1"/>
          </p:cNvSpPr>
          <p:nvPr/>
        </p:nvSpPr>
        <p:spPr bwMode="auto">
          <a:xfrm>
            <a:off x="4995863" y="823913"/>
            <a:ext cx="95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第2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1577" name="Text Box 9"/>
          <p:cNvSpPr txBox="1">
            <a:spLocks noChangeArrowheads="1"/>
          </p:cNvSpPr>
          <p:nvPr/>
        </p:nvSpPr>
        <p:spPr bwMode="auto">
          <a:xfrm>
            <a:off x="7050088" y="84137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第3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1578" name="Text Box 10"/>
          <p:cNvSpPr txBox="1">
            <a:spLocks noChangeArrowheads="1"/>
          </p:cNvSpPr>
          <p:nvPr/>
        </p:nvSpPr>
        <p:spPr bwMode="auto">
          <a:xfrm>
            <a:off x="1335088" y="1397000"/>
            <a:ext cx="14795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0/64/48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1/65/49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2/66/50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3/67/51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15</a:t>
            </a:r>
          </a:p>
        </p:txBody>
      </p:sp>
      <p:sp>
        <p:nvSpPr>
          <p:cNvPr id="621579" name="Text Box 11"/>
          <p:cNvSpPr txBox="1">
            <a:spLocks noChangeArrowheads="1"/>
          </p:cNvSpPr>
          <p:nvPr/>
        </p:nvSpPr>
        <p:spPr bwMode="auto">
          <a:xfrm>
            <a:off x="3143250" y="1390650"/>
            <a:ext cx="153352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16/0/64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17/1/65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18/2/66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19/3/67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31</a:t>
            </a:r>
          </a:p>
        </p:txBody>
      </p:sp>
      <p:sp>
        <p:nvSpPr>
          <p:cNvPr id="621580" name="Text Box 12"/>
          <p:cNvSpPr txBox="1">
            <a:spLocks noChangeArrowheads="1"/>
          </p:cNvSpPr>
          <p:nvPr/>
        </p:nvSpPr>
        <p:spPr bwMode="auto">
          <a:xfrm>
            <a:off x="5008563" y="1403350"/>
            <a:ext cx="1641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32/16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33/17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34/18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35/19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47</a:t>
            </a:r>
          </a:p>
        </p:txBody>
      </p:sp>
      <p:sp>
        <p:nvSpPr>
          <p:cNvPr id="621581" name="Text Box 13"/>
          <p:cNvSpPr txBox="1">
            <a:spLocks noChangeArrowheads="1"/>
          </p:cNvSpPr>
          <p:nvPr/>
        </p:nvSpPr>
        <p:spPr bwMode="auto">
          <a:xfrm>
            <a:off x="7069138" y="1400175"/>
            <a:ext cx="15859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48/32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49/33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50/34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51/35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63</a:t>
            </a:r>
          </a:p>
        </p:txBody>
      </p: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349250" y="5095875"/>
            <a:ext cx="8148638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kumimoji="1" lang="zh-CN" altLang="en-US" sz="2000" b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算法：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第一次循环,每一块只有第一字未命中,其余都命中;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以后9次循环,有20块的第一字未命中,其余都命中.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所以,命中率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(43520-68-9x20)/43520=99.43%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速度提高：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tm/ta=tm/(tc+(1-p)tm)=10/(1+10x(1-p))=9.5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2184127779</TotalTime>
  <Pages>40</Pages>
  <Words>3717</Words>
  <Application>Microsoft PowerPoint 4.0</Application>
  <PresentationFormat>全屏显示(4:3)</PresentationFormat>
  <Paragraphs>587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Times New Roman</vt:lpstr>
      <vt:lpstr>Arial</vt:lpstr>
      <vt:lpstr>黑体</vt:lpstr>
      <vt:lpstr>微软雅黑</vt:lpstr>
      <vt:lpstr>华文新魏</vt:lpstr>
      <vt:lpstr>宋体</vt:lpstr>
      <vt:lpstr>Wingdings</vt:lpstr>
      <vt:lpstr>lecture1</vt:lpstr>
      <vt:lpstr> 第6章 层次结构存储系统  存储器概述 主存与CPU的连接及其读写操作 磁盘存储器 高速缓冲存储器(cache) 虚拟存储器 IA-32/Linux中的地址转换  </vt:lpstr>
      <vt:lpstr>层次结构存储系统</vt:lpstr>
      <vt:lpstr>层次结构存储系统</vt:lpstr>
      <vt:lpstr>替换算法-先进先出（FIFO）</vt:lpstr>
      <vt:lpstr>替换算法-最近最少用(LRU)</vt:lpstr>
      <vt:lpstr>替换算法-最近最少用</vt:lpstr>
      <vt:lpstr>替换算法-最近最少用</vt:lpstr>
      <vt:lpstr>举例</vt:lpstr>
      <vt:lpstr>举例</vt:lpstr>
      <vt:lpstr>举例</vt:lpstr>
      <vt:lpstr>写策略（Cache一致性问题）</vt:lpstr>
      <vt:lpstr>写策略（Cache一致性问题）</vt:lpstr>
      <vt:lpstr>Write Through中的Write Buffer</vt:lpstr>
      <vt:lpstr>写策略（Cache一致性问题）</vt:lpstr>
      <vt:lpstr>写策略2：Write Back算法 </vt:lpstr>
      <vt:lpstr>写策略2：Write Back中的修改（“脏”）位 </vt:lpstr>
      <vt:lpstr>Cache大小、Block大小和缺失率的关系</vt:lpstr>
      <vt:lpstr>Block Size Tradeoff (块大小的选择)</vt:lpstr>
      <vt:lpstr>系统中的Cache数目</vt:lpstr>
      <vt:lpstr>多核处理器中的多级Cache</vt:lpstr>
      <vt:lpstr>设计支持Cache的存储器系统</vt:lpstr>
      <vt:lpstr>                            设计支持Cache的存储器系统</vt:lpstr>
      <vt:lpstr>设计支持Cache的存储器系统</vt:lpstr>
      <vt:lpstr>设计支持Cache的存储器系统</vt:lpstr>
      <vt:lpstr>实例：奔腾机的Cache组织</vt:lpstr>
      <vt:lpstr>实例：Pentium 4的cache存储器</vt:lpstr>
      <vt:lpstr>实例：Intel Core i7处理器的cache结构 </vt:lpstr>
      <vt:lpstr>缓存在现代计算机中无处不在</vt:lpstr>
      <vt:lpstr>Cache和程序性能</vt:lpstr>
      <vt:lpstr>Cache和程序性能举例</vt:lpstr>
      <vt:lpstr>Cache和程序性能举例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SU</cp:lastModifiedBy>
  <cp:revision>1508</cp:revision>
  <cp:lastPrinted>1998-02-02T13:15:44Z</cp:lastPrinted>
  <dcterms:created xsi:type="dcterms:W3CDTF">1996-09-09T11:33:30Z</dcterms:created>
  <dcterms:modified xsi:type="dcterms:W3CDTF">2014-10-24T00:48:24Z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