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98" r:id="rId2"/>
    <p:sldId id="500" r:id="rId3"/>
    <p:sldId id="666" r:id="rId4"/>
    <p:sldId id="668" r:id="rId5"/>
    <p:sldId id="669" r:id="rId6"/>
    <p:sldId id="670" r:id="rId7"/>
    <p:sldId id="674" r:id="rId8"/>
    <p:sldId id="676" r:id="rId9"/>
    <p:sldId id="677" r:id="rId10"/>
    <p:sldId id="678" r:id="rId11"/>
    <p:sldId id="679" r:id="rId12"/>
    <p:sldId id="694" r:id="rId13"/>
    <p:sldId id="680" r:id="rId14"/>
    <p:sldId id="704" r:id="rId15"/>
    <p:sldId id="681" r:id="rId16"/>
    <p:sldId id="682" r:id="rId17"/>
    <p:sldId id="683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5" r:id="rId28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95204" autoAdjust="0"/>
  </p:normalViewPr>
  <p:slideViewPr>
    <p:cSldViewPr snapToGrid="0">
      <p:cViewPr>
        <p:scale>
          <a:sx n="66" d="100"/>
          <a:sy n="66" d="100"/>
        </p:scale>
        <p:origin x="-163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59338"/>
            <a:ext cx="5683250" cy="4608512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读写硬盘信息的操作过程：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主机首先给出要读写的扇区地址：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磁头号（扇区所在记录面），例如，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号磁头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柱面号（扇区所在的磁道），例如，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号柱面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扇区号，例如，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号扇区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硬盘的操作流程如下：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    所有磁头同步寻道（由柱面号控制）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</a:t>
            </a:r>
            <a:r>
              <a:rPr lang="zh-CN" altLang="en-US">
                <a:latin typeface="宋体" pitchFamily="2" charset="-122"/>
              </a:rPr>
              <a:t> 选择磁头（由磁头号控制） 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 被选中的磁头</a:t>
            </a:r>
            <a:r>
              <a:rPr lang="zh-CN" altLang="en-US">
                <a:latin typeface="宋体" pitchFamily="2" charset="-122"/>
              </a:rPr>
              <a:t>等待扇区到达磁头下方（由扇区号控制）</a:t>
            </a:r>
            <a:r>
              <a:rPr lang="zh-CN" altLang="en-US">
                <a:latin typeface="宋体" pitchFamily="2" charset="-122"/>
                <a:sym typeface="Wingdings" pitchFamily="2" charset="2"/>
              </a:rPr>
              <a:t></a:t>
            </a:r>
            <a:r>
              <a:rPr lang="zh-CN" altLang="en-US">
                <a:latin typeface="宋体" pitchFamily="2" charset="-122"/>
              </a:rPr>
              <a:t> 读写该扇区中的数据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z="4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磁盘响应时间计算举例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41363"/>
            <a:ext cx="8437562" cy="1143000"/>
          </a:xfrm>
          <a:noFill/>
          <a:ln/>
        </p:spPr>
        <p:txBody>
          <a:bodyPr lIns="91440" tIns="45720" rIns="91440" bIns="45720"/>
          <a:lstStyle/>
          <a:p>
            <a:pPr marL="342900" indent="-342900">
              <a:lnSpc>
                <a:spcPct val="110000"/>
              </a:lnSpc>
            </a:pP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假定每个扇区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字节， 磁盘转速为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5400 RPM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，声称寻道时间（最大寻道时间的一半）为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12 ms,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数据传输率为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 MB/s,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磁盘控制器开销为</a:t>
            </a:r>
            <a:r>
              <a:rPr lang="en-US" altLang="zh-CN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ms, </a:t>
            </a:r>
            <a:r>
              <a:rPr lang="zh-CN" altLang="en-US" sz="19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不考虑排队时间，则磁盘响应时间为多少？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5446713" y="4821238"/>
            <a:ext cx="3203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</a:rPr>
              <a:t>磁盘转速非常重要！</a:t>
            </a: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263525" y="1814513"/>
            <a:ext cx="8701088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Disk Response Time= Seek time 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Rotational Latency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+ Transfer time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+ Controller Time  +  Queuing Delay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 12 ms +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0.5 / 5400 RPM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+ 0.5 KB / 4 MB/s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+ 1 ms +  0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 12  ms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0.5 / 90 RPS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+ 0.125 / 1024 s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+ 1 ms +  0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 12 ms +  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5.5 ms</a:t>
            </a: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+ 0.1 ms </a:t>
            </a:r>
            <a:r>
              <a:rPr kumimoji="1" lang="en-US" altLang="zh-CN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+ 1 ms +  0 ms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000" b="1">
                <a:latin typeface="微软雅黑" pitchFamily="34" charset="-122"/>
                <a:ea typeface="微软雅黑" pitchFamily="34" charset="-122"/>
              </a:rPr>
              <a:t>          = 18.6 ms</a:t>
            </a:r>
          </a:p>
          <a:p>
            <a:pPr eaLnBrk="1" hangingPunct="1">
              <a:spcBef>
                <a:spcPct val="15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如果实际的寻道时间只有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1/3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的话，则总时间变为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10.6ms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，这样旋转等待时间就占了近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kumimoji="1" lang="en-US" altLang="zh-CN" sz="2000" b="1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4103688" y="44196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ea typeface="华文行楷" pitchFamily="2" charset="-122"/>
              </a:rPr>
              <a:t>12/3+5.5+0.1+1=10.6ms</a:t>
            </a:r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 flipH="1" flipV="1">
            <a:off x="6067425" y="4154488"/>
            <a:ext cx="45085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508000" y="4876800"/>
            <a:ext cx="489267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为什么实际的寻道时间可能只有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1/3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790537" name="Text Box 9"/>
          <p:cNvSpPr txBox="1">
            <a:spLocks noChangeArrowheads="1"/>
          </p:cNvSpPr>
          <p:nvPr/>
        </p:nvSpPr>
        <p:spPr bwMode="auto">
          <a:xfrm>
            <a:off x="228600" y="5313363"/>
            <a:ext cx="8562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访问局部性使得每次磁盘访问大多在局部几个磁道，实际寻道时间变少！</a:t>
            </a:r>
          </a:p>
        </p:txBody>
      </p:sp>
      <p:sp>
        <p:nvSpPr>
          <p:cNvPr id="790538" name="Text Box 10"/>
          <p:cNvSpPr txBox="1">
            <a:spLocks noChangeArrowheads="1"/>
          </p:cNvSpPr>
          <p:nvPr/>
        </p:nvSpPr>
        <p:spPr bwMode="auto">
          <a:xfrm>
            <a:off x="482600" y="5880100"/>
            <a:ext cx="36830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能否算出每道有多少扇区？</a:t>
            </a:r>
          </a:p>
        </p:txBody>
      </p:sp>
      <p:sp>
        <p:nvSpPr>
          <p:cNvPr id="790539" name="Text Box 11"/>
          <p:cNvSpPr txBox="1">
            <a:spLocks noChangeArrowheads="1"/>
          </p:cNvSpPr>
          <p:nvPr/>
        </p:nvSpPr>
        <p:spPr bwMode="auto">
          <a:xfrm>
            <a:off x="4076700" y="5903913"/>
            <a:ext cx="4846638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4MBx60 / 512Bx5400 ≈ 87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个扇区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3" grpId="0"/>
      <p:bldP spid="790534" grpId="0"/>
      <p:bldP spid="790535" grpId="0" animBg="1"/>
      <p:bldP spid="790536" grpId="0"/>
      <p:bldP spid="790537" grpId="0"/>
      <p:bldP spid="790538" grpId="0"/>
      <p:bldP spid="7905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23825"/>
            <a:ext cx="8204200" cy="528638"/>
          </a:xfrm>
          <a:noFill/>
          <a:ln/>
        </p:spPr>
        <p:txBody>
          <a:bodyPr anchor="ctr"/>
          <a:lstStyle/>
          <a:p>
            <a:r>
              <a:rPr lang="zh-CN" altLang="en-US">
                <a:latin typeface="黑体" pitchFamily="49" charset="-122"/>
              </a:rPr>
              <a:t>硬盘存储器的组成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715963"/>
            <a:ext cx="8909050" cy="1893887"/>
          </a:xfrm>
          <a:noFill/>
          <a:ln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硬盘存储器的基本组成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磁记录介质：用来保存信息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磁盘驱动器：包括读写电路、读\写转换开关、磁头与磁头定位伺服系统等</a:t>
            </a:r>
          </a:p>
          <a:p>
            <a:pPr marL="742950" lvl="1" indent="-285750" algn="just"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磁盘控制器：包括控制逻辑、时序电路、“并→串”转换和“串→并”转换电路等。（用于连接主机与盘驱动器）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2957513" y="23764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91557" name="Object 5"/>
          <p:cNvGraphicFramePr>
            <a:graphicFrameLocks noChangeAspect="1"/>
          </p:cNvGraphicFramePr>
          <p:nvPr/>
        </p:nvGraphicFramePr>
        <p:xfrm>
          <a:off x="877888" y="2868613"/>
          <a:ext cx="7545387" cy="3624262"/>
        </p:xfrm>
        <a:graphic>
          <a:graphicData uri="http://schemas.openxmlformats.org/presentationml/2006/ole">
            <p:oleObj spid="_x0000_s791557" r:id="rId3" imgW="3456432" imgH="2106168" progId="Visio.Drawing.5">
              <p:embed/>
            </p:oleObj>
          </a:graphicData>
        </a:graphic>
      </p:graphicFrame>
      <p:sp>
        <p:nvSpPr>
          <p:cNvPr id="791558" name="Freeform 6"/>
          <p:cNvSpPr>
            <a:spLocks/>
          </p:cNvSpPr>
          <p:nvPr/>
        </p:nvSpPr>
        <p:spPr bwMode="auto">
          <a:xfrm>
            <a:off x="220663" y="3865563"/>
            <a:ext cx="8837612" cy="768350"/>
          </a:xfrm>
          <a:custGeom>
            <a:avLst/>
            <a:gdLst/>
            <a:ahLst/>
            <a:cxnLst>
              <a:cxn ang="0">
                <a:pos x="0" y="325"/>
              </a:cxn>
              <a:cxn ang="0">
                <a:pos x="661" y="308"/>
              </a:cxn>
              <a:cxn ang="0">
                <a:pos x="1483" y="232"/>
              </a:cxn>
              <a:cxn ang="0">
                <a:pos x="2110" y="37"/>
              </a:cxn>
              <a:cxn ang="0">
                <a:pos x="2745" y="12"/>
              </a:cxn>
              <a:cxn ang="0">
                <a:pos x="3236" y="62"/>
              </a:cxn>
              <a:cxn ang="0">
                <a:pos x="3651" y="376"/>
              </a:cxn>
              <a:cxn ang="0">
                <a:pos x="4947" y="469"/>
              </a:cxn>
              <a:cxn ang="0">
                <a:pos x="5083" y="469"/>
              </a:cxn>
            </a:cxnLst>
            <a:rect l="0" t="0" r="r" b="b"/>
            <a:pathLst>
              <a:path w="5186" h="484">
                <a:moveTo>
                  <a:pt x="0" y="325"/>
                </a:moveTo>
                <a:cubicBezTo>
                  <a:pt x="207" y="324"/>
                  <a:pt x="414" y="323"/>
                  <a:pt x="661" y="308"/>
                </a:cubicBezTo>
                <a:cubicBezTo>
                  <a:pt x="908" y="293"/>
                  <a:pt x="1242" y="277"/>
                  <a:pt x="1483" y="232"/>
                </a:cubicBezTo>
                <a:cubicBezTo>
                  <a:pt x="1724" y="187"/>
                  <a:pt x="1900" y="74"/>
                  <a:pt x="2110" y="37"/>
                </a:cubicBezTo>
                <a:cubicBezTo>
                  <a:pt x="2320" y="0"/>
                  <a:pt x="2557" y="8"/>
                  <a:pt x="2745" y="12"/>
                </a:cubicBezTo>
                <a:cubicBezTo>
                  <a:pt x="2933" y="16"/>
                  <a:pt x="3085" y="1"/>
                  <a:pt x="3236" y="62"/>
                </a:cubicBezTo>
                <a:cubicBezTo>
                  <a:pt x="3387" y="123"/>
                  <a:pt x="3366" y="308"/>
                  <a:pt x="3651" y="376"/>
                </a:cubicBezTo>
                <a:cubicBezTo>
                  <a:pt x="3936" y="444"/>
                  <a:pt x="4708" y="454"/>
                  <a:pt x="4947" y="469"/>
                </a:cubicBezTo>
                <a:cubicBezTo>
                  <a:pt x="5186" y="484"/>
                  <a:pt x="5058" y="466"/>
                  <a:pt x="5083" y="469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896938" y="5165725"/>
            <a:ext cx="186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磁盘驱动器</a:t>
            </a: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5265738" y="3043238"/>
            <a:ext cx="186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磁盘控制器</a:t>
            </a: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1814513" y="6196013"/>
            <a:ext cx="5080000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硬盘存储器的</a:t>
            </a:r>
            <a:r>
              <a:rPr lang="zh-CN" altLang="en-US" sz="20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简化</a:t>
            </a:r>
            <a:r>
              <a:rPr lang="zh-CN" altLang="en-US" sz="20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逻辑结构</a:t>
            </a:r>
          </a:p>
        </p:txBody>
      </p: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5803900" y="2293938"/>
            <a:ext cx="28003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还包括数据缓存器、控制状态寄存器等。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/>
      <p:bldP spid="791560" grpId="0"/>
      <p:bldP spid="7915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磁盘驱动器</a:t>
            </a:r>
          </a:p>
        </p:txBody>
      </p:sp>
      <p:grpSp>
        <p:nvGrpSpPr>
          <p:cNvPr id="809988" name="Group 4"/>
          <p:cNvGrpSpPr>
            <a:grpSpLocks noChangeAspect="1"/>
          </p:cNvGrpSpPr>
          <p:nvPr/>
        </p:nvGrpSpPr>
        <p:grpSpPr bwMode="auto">
          <a:xfrm>
            <a:off x="747713" y="995363"/>
            <a:ext cx="7707312" cy="5287962"/>
            <a:chOff x="1134" y="2271"/>
            <a:chExt cx="5511" cy="3461"/>
          </a:xfrm>
        </p:grpSpPr>
        <p:sp>
          <p:nvSpPr>
            <p:cNvPr id="809989" name="AutoShape 5"/>
            <p:cNvSpPr>
              <a:spLocks noChangeAspect="1" noChangeArrowheads="1"/>
            </p:cNvSpPr>
            <p:nvPr/>
          </p:nvSpPr>
          <p:spPr bwMode="auto">
            <a:xfrm>
              <a:off x="1134" y="2271"/>
              <a:ext cx="5511" cy="3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0999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4" y="2661"/>
              <a:ext cx="4223" cy="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991" name="Line 7"/>
            <p:cNvSpPr>
              <a:spLocks noChangeShapeType="1"/>
            </p:cNvSpPr>
            <p:nvPr/>
          </p:nvSpPr>
          <p:spPr bwMode="auto">
            <a:xfrm>
              <a:off x="1827" y="2989"/>
              <a:ext cx="784" cy="512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2" name="Text Box 8"/>
            <p:cNvSpPr txBox="1">
              <a:spLocks noChangeArrowheads="1"/>
            </p:cNvSpPr>
            <p:nvPr/>
          </p:nvSpPr>
          <p:spPr bwMode="auto">
            <a:xfrm>
              <a:off x="1194" y="2661"/>
              <a:ext cx="1023" cy="3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移动臂</a:t>
              </a:r>
            </a:p>
          </p:txBody>
        </p:sp>
        <p:sp>
          <p:nvSpPr>
            <p:cNvPr id="809993" name="Line 9"/>
            <p:cNvSpPr>
              <a:spLocks noChangeShapeType="1"/>
            </p:cNvSpPr>
            <p:nvPr/>
          </p:nvSpPr>
          <p:spPr bwMode="auto">
            <a:xfrm flipH="1" flipV="1">
              <a:off x="3838" y="4420"/>
              <a:ext cx="916" cy="802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4" name="Text Box 10"/>
            <p:cNvSpPr txBox="1">
              <a:spLocks noChangeArrowheads="1"/>
            </p:cNvSpPr>
            <p:nvPr/>
          </p:nvSpPr>
          <p:spPr bwMode="auto">
            <a:xfrm>
              <a:off x="4084" y="5152"/>
              <a:ext cx="1334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控制电路</a:t>
              </a:r>
            </a:p>
          </p:txBody>
        </p:sp>
        <p:sp>
          <p:nvSpPr>
            <p:cNvPr id="809995" name="Line 11"/>
            <p:cNvSpPr>
              <a:spLocks noChangeShapeType="1"/>
            </p:cNvSpPr>
            <p:nvPr/>
          </p:nvSpPr>
          <p:spPr bwMode="auto">
            <a:xfrm flipH="1">
              <a:off x="3661" y="2585"/>
              <a:ext cx="638" cy="550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6" name="Line 12"/>
            <p:cNvSpPr>
              <a:spLocks noChangeShapeType="1"/>
            </p:cNvSpPr>
            <p:nvPr/>
          </p:nvSpPr>
          <p:spPr bwMode="auto">
            <a:xfrm flipH="1">
              <a:off x="4731" y="3106"/>
              <a:ext cx="783" cy="323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7" name="Text Box 13"/>
            <p:cNvSpPr txBox="1">
              <a:spLocks noChangeArrowheads="1"/>
            </p:cNvSpPr>
            <p:nvPr/>
          </p:nvSpPr>
          <p:spPr bwMode="auto">
            <a:xfrm>
              <a:off x="5320" y="2859"/>
              <a:ext cx="1028" cy="41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硬盘片</a:t>
              </a:r>
            </a:p>
          </p:txBody>
        </p:sp>
        <p:sp>
          <p:nvSpPr>
            <p:cNvPr id="809998" name="Line 14"/>
            <p:cNvSpPr>
              <a:spLocks noChangeShapeType="1"/>
            </p:cNvSpPr>
            <p:nvPr/>
          </p:nvSpPr>
          <p:spPr bwMode="auto">
            <a:xfrm flipH="1" flipV="1">
              <a:off x="3716" y="3558"/>
              <a:ext cx="1573" cy="1207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9" name="Text Box 15"/>
            <p:cNvSpPr txBox="1">
              <a:spLocks noChangeArrowheads="1"/>
            </p:cNvSpPr>
            <p:nvPr/>
          </p:nvSpPr>
          <p:spPr bwMode="auto">
            <a:xfrm>
              <a:off x="5158" y="4575"/>
              <a:ext cx="711" cy="4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磁头</a:t>
              </a:r>
            </a:p>
          </p:txBody>
        </p:sp>
        <p:sp>
          <p:nvSpPr>
            <p:cNvPr id="810000" name="Line 16"/>
            <p:cNvSpPr>
              <a:spLocks noChangeShapeType="1"/>
            </p:cNvSpPr>
            <p:nvPr/>
          </p:nvSpPr>
          <p:spPr bwMode="auto">
            <a:xfrm flipV="1">
              <a:off x="1805" y="4410"/>
              <a:ext cx="1258" cy="779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1" name="Text Box 17"/>
            <p:cNvSpPr txBox="1">
              <a:spLocks noChangeArrowheads="1"/>
            </p:cNvSpPr>
            <p:nvPr/>
          </p:nvSpPr>
          <p:spPr bwMode="auto">
            <a:xfrm>
              <a:off x="1172" y="5137"/>
              <a:ext cx="1084" cy="3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接口插座</a:t>
              </a:r>
            </a:p>
          </p:txBody>
        </p:sp>
        <p:sp>
          <p:nvSpPr>
            <p:cNvPr id="810002" name="Text Box 18"/>
            <p:cNvSpPr txBox="1">
              <a:spLocks noChangeArrowheads="1"/>
            </p:cNvSpPr>
            <p:nvPr/>
          </p:nvSpPr>
          <p:spPr bwMode="auto">
            <a:xfrm>
              <a:off x="5410" y="3728"/>
              <a:ext cx="711" cy="4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just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柱面</a:t>
              </a:r>
            </a:p>
          </p:txBody>
        </p:sp>
        <p:sp>
          <p:nvSpPr>
            <p:cNvPr id="810003" name="Line 19"/>
            <p:cNvSpPr>
              <a:spLocks noChangeShapeType="1"/>
            </p:cNvSpPr>
            <p:nvPr/>
          </p:nvSpPr>
          <p:spPr bwMode="auto">
            <a:xfrm flipH="1" flipV="1">
              <a:off x="4542" y="3598"/>
              <a:ext cx="978" cy="351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4" name="Text Box 20"/>
            <p:cNvSpPr txBox="1">
              <a:spLocks noChangeArrowheads="1"/>
            </p:cNvSpPr>
            <p:nvPr/>
          </p:nvSpPr>
          <p:spPr bwMode="auto">
            <a:xfrm>
              <a:off x="2016" y="2271"/>
              <a:ext cx="1023" cy="39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just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磁道</a:t>
              </a:r>
            </a:p>
          </p:txBody>
        </p:sp>
        <p:sp>
          <p:nvSpPr>
            <p:cNvPr id="810005" name="Line 21"/>
            <p:cNvSpPr>
              <a:spLocks noChangeShapeType="1"/>
            </p:cNvSpPr>
            <p:nvPr/>
          </p:nvSpPr>
          <p:spPr bwMode="auto">
            <a:xfrm>
              <a:off x="2466" y="2563"/>
              <a:ext cx="596" cy="286"/>
            </a:xfrm>
            <a:prstGeom prst="line">
              <a:avLst/>
            </a:prstGeom>
            <a:noFill/>
            <a:ln w="38100" cap="sq">
              <a:solidFill>
                <a:srgbClr val="D10F0F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6" name="Text Box 22"/>
            <p:cNvSpPr txBox="1">
              <a:spLocks noChangeArrowheads="1"/>
            </p:cNvSpPr>
            <p:nvPr/>
          </p:nvSpPr>
          <p:spPr bwMode="auto">
            <a:xfrm>
              <a:off x="3894" y="2277"/>
              <a:ext cx="1176" cy="4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71251" tIns="35625" rIns="71251" bIns="35625"/>
            <a:lstStyle/>
            <a:p>
              <a:pPr algn="ctr"/>
              <a:r>
                <a:rPr lang="zh-CN" altLang="en-US" sz="2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主轴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28588"/>
            <a:ext cx="7627937" cy="528637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</a:rPr>
              <a:t>硬盘驱动器的逻辑结构</a:t>
            </a:r>
          </a:p>
        </p:txBody>
      </p:sp>
      <p:sp>
        <p:nvSpPr>
          <p:cNvPr id="792579" name="Rectangle 3"/>
          <p:cNvSpPr>
            <a:spLocks noChangeArrowheads="1"/>
          </p:cNvSpPr>
          <p:nvPr/>
        </p:nvSpPr>
        <p:spPr bwMode="auto">
          <a:xfrm>
            <a:off x="2533650" y="23479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92580" name="Object 4"/>
          <p:cNvGraphicFramePr>
            <a:graphicFrameLocks noChangeAspect="1"/>
          </p:cNvGraphicFramePr>
          <p:nvPr/>
        </p:nvGraphicFramePr>
        <p:xfrm>
          <a:off x="201613" y="820738"/>
          <a:ext cx="8653462" cy="5324475"/>
        </p:xfrm>
        <a:graphic>
          <a:graphicData uri="http://schemas.openxmlformats.org/presentationml/2006/ole">
            <p:oleObj spid="_x0000_s792580" r:id="rId3" imgW="4302252" imgH="2161032" progId="Visio.Drawing.5">
              <p:embed/>
            </p:oleObj>
          </a:graphicData>
        </a:graphic>
      </p:graphicFrame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549275" y="5719763"/>
            <a:ext cx="609441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Times New Roman" pitchFamily="18" charset="0"/>
                <a:ea typeface="微软雅黑" pitchFamily="34" charset="-122"/>
              </a:rPr>
              <a:t>与磁盘控制器之间的接口</a:t>
            </a:r>
          </a:p>
        </p:txBody>
      </p:sp>
      <p:sp>
        <p:nvSpPr>
          <p:cNvPr id="792583" name="Text Box 7"/>
          <p:cNvSpPr txBox="1">
            <a:spLocks noChangeArrowheads="1"/>
          </p:cNvSpPr>
          <p:nvPr/>
        </p:nvSpPr>
        <p:spPr bwMode="auto">
          <a:xfrm>
            <a:off x="3702050" y="5338763"/>
            <a:ext cx="513715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如何定位磁盘上的数据（磁盘地址格式）？</a:t>
            </a:r>
          </a:p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柱面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磁道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号、磁头（盘面）号、扇区号</a:t>
            </a:r>
          </a:p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操作过程？</a:t>
            </a:r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5249863" y="6121400"/>
            <a:ext cx="2379662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寻道、旋转、读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</a:t>
            </a:r>
          </a:p>
        </p:txBody>
      </p:sp>
      <p:sp>
        <p:nvSpPr>
          <p:cNvPr id="792585" name="AutoShape 9"/>
          <p:cNvSpPr>
            <a:spLocks noChangeArrowheads="1"/>
          </p:cNvSpPr>
          <p:nvPr/>
        </p:nvSpPr>
        <p:spPr bwMode="auto">
          <a:xfrm>
            <a:off x="2525713" y="5080000"/>
            <a:ext cx="347662" cy="609600"/>
          </a:xfrm>
          <a:prstGeom prst="upArrow">
            <a:avLst>
              <a:gd name="adj1" fmla="val 50000"/>
              <a:gd name="adj2" fmla="val 43836"/>
            </a:avLst>
          </a:prstGeom>
          <a:noFill/>
          <a:ln w="28575">
            <a:solidFill>
              <a:srgbClr val="D10F0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2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磁盘存储器的连接 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822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777875"/>
            <a:ext cx="8386763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3525838" y="903288"/>
            <a:ext cx="5546725" cy="6699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磁盘控制器连接在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总线上，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总线与其他总线（系统总线、存储器总线）之间用桥接器连接</a:t>
            </a:r>
            <a:endParaRPr lang="zh-CN" altLang="en-US" sz="1900" b="1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100013" y="5373688"/>
            <a:ext cx="8939212" cy="1190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磁盘的最小读写单位是扇区，因此，磁盘总是按成批数据交换方式进行读写，这种高速成批数据交换设备采用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直接存储器存取（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Direct Memory Access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）方式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进行数据输入输出，需用专门的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接口硬件来控制外设与主存间直接数据交换，数据不通过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。通常把专门用来控制总线进行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传送的接口硬件称为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7" grpId="0"/>
      <p:bldP spid="8222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9683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第一步</a:t>
            </a:r>
          </a:p>
        </p:txBody>
      </p:sp>
      <p:grpSp>
        <p:nvGrpSpPr>
          <p:cNvPr id="793646" name="Group 46"/>
          <p:cNvGrpSpPr>
            <a:grpSpLocks/>
          </p:cNvGrpSpPr>
          <p:nvPr/>
        </p:nvGrpSpPr>
        <p:grpSpPr bwMode="auto">
          <a:xfrm>
            <a:off x="228600" y="1000125"/>
            <a:ext cx="8489950" cy="5656263"/>
            <a:chOff x="144" y="630"/>
            <a:chExt cx="4416" cy="3563"/>
          </a:xfrm>
        </p:grpSpPr>
        <p:sp>
          <p:nvSpPr>
            <p:cNvPr id="793603" name="Rectangle 4"/>
            <p:cNvSpPr>
              <a:spLocks noChangeArrowheads="1"/>
            </p:cNvSpPr>
            <p:nvPr/>
          </p:nvSpPr>
          <p:spPr bwMode="auto">
            <a:xfrm>
              <a:off x="3963" y="1793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793604" name="AutoShape 5"/>
            <p:cNvSpPr>
              <a:spLocks noChangeArrowheads="1"/>
            </p:cNvSpPr>
            <p:nvPr/>
          </p:nvSpPr>
          <p:spPr bwMode="auto">
            <a:xfrm>
              <a:off x="3003" y="187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05" name="Rectangle 6"/>
            <p:cNvSpPr>
              <a:spLocks noChangeArrowheads="1"/>
            </p:cNvSpPr>
            <p:nvPr/>
          </p:nvSpPr>
          <p:spPr bwMode="auto">
            <a:xfrm>
              <a:off x="2427" y="189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06" name="AutoShape 7"/>
            <p:cNvSpPr>
              <a:spLocks noChangeArrowheads="1"/>
            </p:cNvSpPr>
            <p:nvPr/>
          </p:nvSpPr>
          <p:spPr bwMode="auto">
            <a:xfrm>
              <a:off x="1509" y="187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07" name="Rectangle 8"/>
            <p:cNvSpPr>
              <a:spLocks noChangeArrowheads="1"/>
            </p:cNvSpPr>
            <p:nvPr/>
          </p:nvSpPr>
          <p:spPr bwMode="auto">
            <a:xfrm>
              <a:off x="889" y="106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08" name="Rectangle 9"/>
            <p:cNvSpPr>
              <a:spLocks noChangeArrowheads="1"/>
            </p:cNvSpPr>
            <p:nvPr/>
          </p:nvSpPr>
          <p:spPr bwMode="auto">
            <a:xfrm>
              <a:off x="889" y="115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09" name="Rectangle 10"/>
            <p:cNvSpPr>
              <a:spLocks noChangeArrowheads="1"/>
            </p:cNvSpPr>
            <p:nvPr/>
          </p:nvSpPr>
          <p:spPr bwMode="auto">
            <a:xfrm>
              <a:off x="889" y="125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0" name="Rectangle 11"/>
            <p:cNvSpPr>
              <a:spLocks noChangeArrowheads="1"/>
            </p:cNvSpPr>
            <p:nvPr/>
          </p:nvSpPr>
          <p:spPr bwMode="auto">
            <a:xfrm>
              <a:off x="889" y="135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1" name="Rectangle 12"/>
            <p:cNvSpPr>
              <a:spLocks noChangeArrowheads="1"/>
            </p:cNvSpPr>
            <p:nvPr/>
          </p:nvSpPr>
          <p:spPr bwMode="auto">
            <a:xfrm>
              <a:off x="889" y="144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2" name="AutoShape 13"/>
            <p:cNvSpPr>
              <a:spLocks noChangeArrowheads="1"/>
            </p:cNvSpPr>
            <p:nvPr/>
          </p:nvSpPr>
          <p:spPr bwMode="auto">
            <a:xfrm>
              <a:off x="1376" y="106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3" name="AutoShape 14"/>
            <p:cNvSpPr>
              <a:spLocks noChangeArrowheads="1"/>
            </p:cNvSpPr>
            <p:nvPr/>
          </p:nvSpPr>
          <p:spPr bwMode="auto">
            <a:xfrm flipH="1">
              <a:off x="1320" y="130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4" name="Rectangle 15"/>
            <p:cNvSpPr>
              <a:spLocks noChangeArrowheads="1"/>
            </p:cNvSpPr>
            <p:nvPr/>
          </p:nvSpPr>
          <p:spPr bwMode="auto">
            <a:xfrm>
              <a:off x="1656" y="977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793615" name="Text Box 16"/>
            <p:cNvSpPr txBox="1">
              <a:spLocks noChangeArrowheads="1"/>
            </p:cNvSpPr>
            <p:nvPr/>
          </p:nvSpPr>
          <p:spPr bwMode="auto">
            <a:xfrm>
              <a:off x="777" y="870"/>
              <a:ext cx="59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793616" name="AutoShape 17"/>
            <p:cNvSpPr>
              <a:spLocks noChangeArrowheads="1"/>
            </p:cNvSpPr>
            <p:nvPr/>
          </p:nvSpPr>
          <p:spPr bwMode="auto">
            <a:xfrm>
              <a:off x="936" y="159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7" name="Rectangle 18"/>
            <p:cNvSpPr>
              <a:spLocks noChangeArrowheads="1"/>
            </p:cNvSpPr>
            <p:nvPr/>
          </p:nvSpPr>
          <p:spPr bwMode="auto">
            <a:xfrm>
              <a:off x="216" y="822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18" name="Text Box 19"/>
            <p:cNvSpPr txBox="1">
              <a:spLocks noChangeArrowheads="1"/>
            </p:cNvSpPr>
            <p:nvPr/>
          </p:nvSpPr>
          <p:spPr bwMode="auto">
            <a:xfrm>
              <a:off x="144" y="630"/>
              <a:ext cx="48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793619" name="AutoShape 20"/>
            <p:cNvSpPr>
              <a:spLocks noChangeArrowheads="1"/>
            </p:cNvSpPr>
            <p:nvPr/>
          </p:nvSpPr>
          <p:spPr bwMode="auto">
            <a:xfrm>
              <a:off x="2568" y="231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20" name="AutoShape 21"/>
            <p:cNvSpPr>
              <a:spLocks noChangeArrowheads="1"/>
            </p:cNvSpPr>
            <p:nvPr/>
          </p:nvSpPr>
          <p:spPr bwMode="auto">
            <a:xfrm flipV="1">
              <a:off x="3264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21" name="Rectangle 22"/>
            <p:cNvSpPr>
              <a:spLocks noChangeArrowheads="1"/>
            </p:cNvSpPr>
            <p:nvPr/>
          </p:nvSpPr>
          <p:spPr bwMode="auto">
            <a:xfrm>
              <a:off x="3000" y="324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3622" name="AutoShape 23"/>
            <p:cNvSpPr>
              <a:spLocks noChangeArrowheads="1"/>
            </p:cNvSpPr>
            <p:nvPr/>
          </p:nvSpPr>
          <p:spPr bwMode="auto">
            <a:xfrm flipV="1">
              <a:off x="1796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23" name="Rectangle 24"/>
            <p:cNvSpPr>
              <a:spLocks noChangeArrowheads="1"/>
            </p:cNvSpPr>
            <p:nvPr/>
          </p:nvSpPr>
          <p:spPr bwMode="auto">
            <a:xfrm>
              <a:off x="1532" y="324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793624" name="AutoShape 25"/>
            <p:cNvSpPr>
              <a:spLocks noChangeArrowheads="1"/>
            </p:cNvSpPr>
            <p:nvPr/>
          </p:nvSpPr>
          <p:spPr bwMode="auto">
            <a:xfrm flipV="1">
              <a:off x="740" y="277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25" name="Rectangle 26"/>
            <p:cNvSpPr>
              <a:spLocks noChangeArrowheads="1"/>
            </p:cNvSpPr>
            <p:nvPr/>
          </p:nvSpPr>
          <p:spPr bwMode="auto">
            <a:xfrm>
              <a:off x="524" y="3185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3626" name="Line 27"/>
            <p:cNvSpPr>
              <a:spLocks noChangeShapeType="1"/>
            </p:cNvSpPr>
            <p:nvPr/>
          </p:nvSpPr>
          <p:spPr bwMode="auto">
            <a:xfrm>
              <a:off x="668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27" name="Line 28"/>
            <p:cNvSpPr>
              <a:spLocks noChangeShapeType="1"/>
            </p:cNvSpPr>
            <p:nvPr/>
          </p:nvSpPr>
          <p:spPr bwMode="auto">
            <a:xfrm>
              <a:off x="1148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28" name="Text Box 29"/>
            <p:cNvSpPr txBox="1">
              <a:spLocks noChangeArrowheads="1"/>
            </p:cNvSpPr>
            <p:nvPr/>
          </p:nvSpPr>
          <p:spPr bwMode="auto">
            <a:xfrm>
              <a:off x="470" y="3712"/>
              <a:ext cx="37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793629" name="Text Box 30"/>
            <p:cNvSpPr txBox="1">
              <a:spLocks noChangeArrowheads="1"/>
            </p:cNvSpPr>
            <p:nvPr/>
          </p:nvSpPr>
          <p:spPr bwMode="auto">
            <a:xfrm>
              <a:off x="923" y="3664"/>
              <a:ext cx="47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793630" name="Line 31"/>
            <p:cNvSpPr>
              <a:spLocks noChangeShapeType="1"/>
            </p:cNvSpPr>
            <p:nvPr/>
          </p:nvSpPr>
          <p:spPr bwMode="auto">
            <a:xfrm>
              <a:off x="1964" y="355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1" name="Text Box 32"/>
            <p:cNvSpPr txBox="1">
              <a:spLocks noChangeArrowheads="1"/>
            </p:cNvSpPr>
            <p:nvPr/>
          </p:nvSpPr>
          <p:spPr bwMode="auto">
            <a:xfrm>
              <a:off x="1696" y="3712"/>
              <a:ext cx="41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793632" name="Line 33"/>
            <p:cNvSpPr>
              <a:spLocks noChangeShapeType="1"/>
            </p:cNvSpPr>
            <p:nvPr/>
          </p:nvSpPr>
          <p:spPr bwMode="auto">
            <a:xfrm>
              <a:off x="3416" y="355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3" name="AutoShape 34"/>
            <p:cNvSpPr>
              <a:spLocks noChangeArrowheads="1"/>
            </p:cNvSpPr>
            <p:nvPr/>
          </p:nvSpPr>
          <p:spPr bwMode="auto">
            <a:xfrm>
              <a:off x="3228" y="3809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793634" name="AutoShape 35"/>
            <p:cNvSpPr>
              <a:spLocks noChangeArrowheads="1"/>
            </p:cNvSpPr>
            <p:nvPr/>
          </p:nvSpPr>
          <p:spPr bwMode="auto">
            <a:xfrm>
              <a:off x="168" y="2638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35" name="Rectangle 36"/>
            <p:cNvSpPr>
              <a:spLocks noChangeArrowheads="1"/>
            </p:cNvSpPr>
            <p:nvPr/>
          </p:nvSpPr>
          <p:spPr bwMode="auto">
            <a:xfrm>
              <a:off x="846" y="2745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36" name="Rectangle 37"/>
            <p:cNvSpPr>
              <a:spLocks noChangeArrowheads="1"/>
            </p:cNvSpPr>
            <p:nvPr/>
          </p:nvSpPr>
          <p:spPr bwMode="auto">
            <a:xfrm>
              <a:off x="1902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37" name="Rectangle 38"/>
            <p:cNvSpPr>
              <a:spLocks noChangeArrowheads="1"/>
            </p:cNvSpPr>
            <p:nvPr/>
          </p:nvSpPr>
          <p:spPr bwMode="auto">
            <a:xfrm>
              <a:off x="3372" y="2733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38" name="Text Box 39"/>
            <p:cNvSpPr txBox="1">
              <a:spLocks noChangeArrowheads="1"/>
            </p:cNvSpPr>
            <p:nvPr/>
          </p:nvSpPr>
          <p:spPr bwMode="auto">
            <a:xfrm>
              <a:off x="3498" y="2510"/>
              <a:ext cx="38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793639" name="Rectangle 40"/>
            <p:cNvSpPr>
              <a:spLocks noChangeArrowheads="1"/>
            </p:cNvSpPr>
            <p:nvPr/>
          </p:nvSpPr>
          <p:spPr bwMode="auto">
            <a:xfrm>
              <a:off x="2673" y="2694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3640" name="Line 41"/>
            <p:cNvSpPr>
              <a:spLocks noChangeShapeType="1"/>
            </p:cNvSpPr>
            <p:nvPr/>
          </p:nvSpPr>
          <p:spPr bwMode="auto">
            <a:xfrm>
              <a:off x="1484" y="2030"/>
              <a:ext cx="1268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41" name="Line 42"/>
            <p:cNvSpPr>
              <a:spLocks noChangeShapeType="1"/>
            </p:cNvSpPr>
            <p:nvPr/>
          </p:nvSpPr>
          <p:spPr bwMode="auto">
            <a:xfrm>
              <a:off x="2729" y="2030"/>
              <a:ext cx="0" cy="71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42" name="Line 43"/>
            <p:cNvSpPr>
              <a:spLocks noChangeShapeType="1"/>
            </p:cNvSpPr>
            <p:nvPr/>
          </p:nvSpPr>
          <p:spPr bwMode="auto">
            <a:xfrm flipV="1">
              <a:off x="2705" y="2763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43" name="Line 44"/>
            <p:cNvSpPr>
              <a:spLocks noChangeShapeType="1"/>
            </p:cNvSpPr>
            <p:nvPr/>
          </p:nvSpPr>
          <p:spPr bwMode="auto">
            <a:xfrm>
              <a:off x="3420" y="2737"/>
              <a:ext cx="0" cy="49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44" name="Rectangle 45"/>
            <p:cNvSpPr>
              <a:spLocks noChangeArrowheads="1"/>
            </p:cNvSpPr>
            <p:nvPr/>
          </p:nvSpPr>
          <p:spPr bwMode="auto">
            <a:xfrm>
              <a:off x="312" y="1909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793645" name="Text Box 46"/>
          <p:cNvSpPr txBox="1">
            <a:spLocks noChangeArrowheads="1"/>
          </p:cNvSpPr>
          <p:nvPr/>
        </p:nvSpPr>
        <p:spPr bwMode="auto">
          <a:xfrm>
            <a:off x="4298950" y="731838"/>
            <a:ext cx="4035425" cy="1966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磁盘控制器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初始化：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  读命令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  磁盘逻辑块号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  主存起始地址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然后启动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磁盘驱动器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317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第二步</a:t>
            </a:r>
            <a:endParaRPr lang="en-US" altLang="zh-CN">
              <a:latin typeface="黑体" pitchFamily="49" charset="-122"/>
            </a:endParaRPr>
          </a:p>
        </p:txBody>
      </p:sp>
      <p:grpSp>
        <p:nvGrpSpPr>
          <p:cNvPr id="795693" name="Group 45"/>
          <p:cNvGrpSpPr>
            <a:grpSpLocks/>
          </p:cNvGrpSpPr>
          <p:nvPr/>
        </p:nvGrpSpPr>
        <p:grpSpPr bwMode="auto">
          <a:xfrm>
            <a:off x="247650" y="971550"/>
            <a:ext cx="8343900" cy="5638800"/>
            <a:chOff x="156" y="612"/>
            <a:chExt cx="4406" cy="3552"/>
          </a:xfrm>
        </p:grpSpPr>
        <p:sp>
          <p:nvSpPr>
            <p:cNvPr id="795651" name="Rectangle 4"/>
            <p:cNvSpPr>
              <a:spLocks noChangeArrowheads="1"/>
            </p:cNvSpPr>
            <p:nvPr/>
          </p:nvSpPr>
          <p:spPr bwMode="auto">
            <a:xfrm>
              <a:off x="3965" y="1764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795652" name="AutoShape 5"/>
            <p:cNvSpPr>
              <a:spLocks noChangeArrowheads="1"/>
            </p:cNvSpPr>
            <p:nvPr/>
          </p:nvSpPr>
          <p:spPr bwMode="auto">
            <a:xfrm>
              <a:off x="3005" y="1860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3" name="Rectangle 6"/>
            <p:cNvSpPr>
              <a:spLocks noChangeArrowheads="1"/>
            </p:cNvSpPr>
            <p:nvPr/>
          </p:nvSpPr>
          <p:spPr bwMode="auto">
            <a:xfrm>
              <a:off x="2429" y="1880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4" name="AutoShape 7"/>
            <p:cNvSpPr>
              <a:spLocks noChangeArrowheads="1"/>
            </p:cNvSpPr>
            <p:nvPr/>
          </p:nvSpPr>
          <p:spPr bwMode="auto">
            <a:xfrm>
              <a:off x="1511" y="1860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5" name="Rectangle 8"/>
            <p:cNvSpPr>
              <a:spLocks noChangeArrowheads="1"/>
            </p:cNvSpPr>
            <p:nvPr/>
          </p:nvSpPr>
          <p:spPr bwMode="auto">
            <a:xfrm>
              <a:off x="891" y="104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6" name="Rectangle 9"/>
            <p:cNvSpPr>
              <a:spLocks noChangeArrowheads="1"/>
            </p:cNvSpPr>
            <p:nvPr/>
          </p:nvSpPr>
          <p:spPr bwMode="auto">
            <a:xfrm>
              <a:off x="891" y="114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7" name="Rectangle 10"/>
            <p:cNvSpPr>
              <a:spLocks noChangeArrowheads="1"/>
            </p:cNvSpPr>
            <p:nvPr/>
          </p:nvSpPr>
          <p:spPr bwMode="auto">
            <a:xfrm>
              <a:off x="891" y="123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8" name="Rectangle 11"/>
            <p:cNvSpPr>
              <a:spLocks noChangeArrowheads="1"/>
            </p:cNvSpPr>
            <p:nvPr/>
          </p:nvSpPr>
          <p:spPr bwMode="auto">
            <a:xfrm>
              <a:off x="891" y="133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59" name="Rectangle 12"/>
            <p:cNvSpPr>
              <a:spLocks noChangeArrowheads="1"/>
            </p:cNvSpPr>
            <p:nvPr/>
          </p:nvSpPr>
          <p:spPr bwMode="auto">
            <a:xfrm>
              <a:off x="891" y="142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0" name="AutoShape 13"/>
            <p:cNvSpPr>
              <a:spLocks noChangeArrowheads="1"/>
            </p:cNvSpPr>
            <p:nvPr/>
          </p:nvSpPr>
          <p:spPr bwMode="auto">
            <a:xfrm>
              <a:off x="1378" y="104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1" name="AutoShape 14"/>
            <p:cNvSpPr>
              <a:spLocks noChangeArrowheads="1"/>
            </p:cNvSpPr>
            <p:nvPr/>
          </p:nvSpPr>
          <p:spPr bwMode="auto">
            <a:xfrm flipH="1">
              <a:off x="1322" y="1284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2" name="Rectangle 15"/>
            <p:cNvSpPr>
              <a:spLocks noChangeArrowheads="1"/>
            </p:cNvSpPr>
            <p:nvPr/>
          </p:nvSpPr>
          <p:spPr bwMode="auto">
            <a:xfrm>
              <a:off x="1658" y="948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795663" name="Text Box 16"/>
            <p:cNvSpPr txBox="1">
              <a:spLocks noChangeArrowheads="1"/>
            </p:cNvSpPr>
            <p:nvPr/>
          </p:nvSpPr>
          <p:spPr bwMode="auto">
            <a:xfrm>
              <a:off x="775" y="842"/>
              <a:ext cx="59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795664" name="AutoShape 17"/>
            <p:cNvSpPr>
              <a:spLocks noChangeArrowheads="1"/>
            </p:cNvSpPr>
            <p:nvPr/>
          </p:nvSpPr>
          <p:spPr bwMode="auto">
            <a:xfrm>
              <a:off x="938" y="1572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5" name="Rectangle 18"/>
            <p:cNvSpPr>
              <a:spLocks noChangeArrowheads="1"/>
            </p:cNvSpPr>
            <p:nvPr/>
          </p:nvSpPr>
          <p:spPr bwMode="auto">
            <a:xfrm>
              <a:off x="218" y="804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6" name="Text Box 19"/>
            <p:cNvSpPr txBox="1">
              <a:spLocks noChangeArrowheads="1"/>
            </p:cNvSpPr>
            <p:nvPr/>
          </p:nvSpPr>
          <p:spPr bwMode="auto">
            <a:xfrm>
              <a:off x="156" y="612"/>
              <a:ext cx="48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795667" name="AutoShape 20"/>
            <p:cNvSpPr>
              <a:spLocks noChangeArrowheads="1"/>
            </p:cNvSpPr>
            <p:nvPr/>
          </p:nvSpPr>
          <p:spPr bwMode="auto">
            <a:xfrm>
              <a:off x="2570" y="2292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8" name="AutoShape 21"/>
            <p:cNvSpPr>
              <a:spLocks noChangeArrowheads="1"/>
            </p:cNvSpPr>
            <p:nvPr/>
          </p:nvSpPr>
          <p:spPr bwMode="auto">
            <a:xfrm flipV="1">
              <a:off x="3266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69" name="Rectangle 22"/>
            <p:cNvSpPr>
              <a:spLocks noChangeArrowheads="1"/>
            </p:cNvSpPr>
            <p:nvPr/>
          </p:nvSpPr>
          <p:spPr bwMode="auto">
            <a:xfrm>
              <a:off x="3002" y="3212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5670" name="AutoShape 23"/>
            <p:cNvSpPr>
              <a:spLocks noChangeArrowheads="1"/>
            </p:cNvSpPr>
            <p:nvPr/>
          </p:nvSpPr>
          <p:spPr bwMode="auto">
            <a:xfrm flipV="1">
              <a:off x="1798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71" name="Rectangle 24"/>
            <p:cNvSpPr>
              <a:spLocks noChangeArrowheads="1"/>
            </p:cNvSpPr>
            <p:nvPr/>
          </p:nvSpPr>
          <p:spPr bwMode="auto">
            <a:xfrm>
              <a:off x="1534" y="3212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795672" name="AutoShape 25"/>
            <p:cNvSpPr>
              <a:spLocks noChangeArrowheads="1"/>
            </p:cNvSpPr>
            <p:nvPr/>
          </p:nvSpPr>
          <p:spPr bwMode="auto">
            <a:xfrm flipV="1">
              <a:off x="742" y="27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73" name="Rectangle 26"/>
            <p:cNvSpPr>
              <a:spLocks noChangeArrowheads="1"/>
            </p:cNvSpPr>
            <p:nvPr/>
          </p:nvSpPr>
          <p:spPr bwMode="auto">
            <a:xfrm>
              <a:off x="526" y="3204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5674" name="Line 27"/>
            <p:cNvSpPr>
              <a:spLocks noChangeShapeType="1"/>
            </p:cNvSpPr>
            <p:nvPr/>
          </p:nvSpPr>
          <p:spPr bwMode="auto">
            <a:xfrm>
              <a:off x="670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75" name="Line 28"/>
            <p:cNvSpPr>
              <a:spLocks noChangeShapeType="1"/>
            </p:cNvSpPr>
            <p:nvPr/>
          </p:nvSpPr>
          <p:spPr bwMode="auto">
            <a:xfrm>
              <a:off x="1150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76" name="Text Box 29"/>
            <p:cNvSpPr txBox="1">
              <a:spLocks noChangeArrowheads="1"/>
            </p:cNvSpPr>
            <p:nvPr/>
          </p:nvSpPr>
          <p:spPr bwMode="auto">
            <a:xfrm>
              <a:off x="434" y="3684"/>
              <a:ext cx="3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795677" name="Text Box 30"/>
            <p:cNvSpPr txBox="1">
              <a:spLocks noChangeArrowheads="1"/>
            </p:cNvSpPr>
            <p:nvPr/>
          </p:nvSpPr>
          <p:spPr bwMode="auto">
            <a:xfrm>
              <a:off x="874" y="3684"/>
              <a:ext cx="50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795678" name="Line 31"/>
            <p:cNvSpPr>
              <a:spLocks noChangeShapeType="1"/>
            </p:cNvSpPr>
            <p:nvPr/>
          </p:nvSpPr>
          <p:spPr bwMode="auto">
            <a:xfrm>
              <a:off x="1966" y="35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79" name="Text Box 32"/>
            <p:cNvSpPr txBox="1">
              <a:spLocks noChangeArrowheads="1"/>
            </p:cNvSpPr>
            <p:nvPr/>
          </p:nvSpPr>
          <p:spPr bwMode="auto">
            <a:xfrm>
              <a:off x="1695" y="3684"/>
              <a:ext cx="41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795680" name="AutoShape 33"/>
            <p:cNvSpPr>
              <a:spLocks noChangeArrowheads="1"/>
            </p:cNvSpPr>
            <p:nvPr/>
          </p:nvSpPr>
          <p:spPr bwMode="auto">
            <a:xfrm>
              <a:off x="3226" y="3780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795681" name="AutoShape 34"/>
            <p:cNvSpPr>
              <a:spLocks noChangeArrowheads="1"/>
            </p:cNvSpPr>
            <p:nvPr/>
          </p:nvSpPr>
          <p:spPr bwMode="auto">
            <a:xfrm>
              <a:off x="170" y="2620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82" name="Rectangle 35"/>
            <p:cNvSpPr>
              <a:spLocks noChangeArrowheads="1"/>
            </p:cNvSpPr>
            <p:nvPr/>
          </p:nvSpPr>
          <p:spPr bwMode="auto">
            <a:xfrm>
              <a:off x="848" y="2727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83" name="Rectangle 36"/>
            <p:cNvSpPr>
              <a:spLocks noChangeArrowheads="1"/>
            </p:cNvSpPr>
            <p:nvPr/>
          </p:nvSpPr>
          <p:spPr bwMode="auto">
            <a:xfrm>
              <a:off x="1904" y="2721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84" name="Rectangle 37"/>
            <p:cNvSpPr>
              <a:spLocks noChangeArrowheads="1"/>
            </p:cNvSpPr>
            <p:nvPr/>
          </p:nvSpPr>
          <p:spPr bwMode="auto">
            <a:xfrm>
              <a:off x="3374" y="2715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85" name="Text Box 38"/>
            <p:cNvSpPr txBox="1">
              <a:spLocks noChangeArrowheads="1"/>
            </p:cNvSpPr>
            <p:nvPr/>
          </p:nvSpPr>
          <p:spPr bwMode="auto">
            <a:xfrm>
              <a:off x="3500" y="2492"/>
              <a:ext cx="39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795686" name="Rectangle 39"/>
            <p:cNvSpPr>
              <a:spLocks noChangeArrowheads="1"/>
            </p:cNvSpPr>
            <p:nvPr/>
          </p:nvSpPr>
          <p:spPr bwMode="auto">
            <a:xfrm>
              <a:off x="2675" y="2676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5687" name="Line 40"/>
            <p:cNvSpPr>
              <a:spLocks noChangeShapeType="1"/>
            </p:cNvSpPr>
            <p:nvPr/>
          </p:nvSpPr>
          <p:spPr bwMode="auto">
            <a:xfrm>
              <a:off x="2707" y="2012"/>
              <a:ext cx="1238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88" name="Line 41"/>
            <p:cNvSpPr>
              <a:spLocks noChangeShapeType="1"/>
            </p:cNvSpPr>
            <p:nvPr/>
          </p:nvSpPr>
          <p:spPr bwMode="auto">
            <a:xfrm>
              <a:off x="2731" y="2012"/>
              <a:ext cx="0" cy="71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89" name="Line 42"/>
            <p:cNvSpPr>
              <a:spLocks noChangeShapeType="1"/>
            </p:cNvSpPr>
            <p:nvPr/>
          </p:nvSpPr>
          <p:spPr bwMode="auto">
            <a:xfrm flipV="1">
              <a:off x="2707" y="2745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90" name="Line 43"/>
            <p:cNvSpPr>
              <a:spLocks noChangeShapeType="1"/>
            </p:cNvSpPr>
            <p:nvPr/>
          </p:nvSpPr>
          <p:spPr bwMode="auto">
            <a:xfrm flipH="1">
              <a:off x="3422" y="2727"/>
              <a:ext cx="0" cy="105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5691" name="Rectangle 44"/>
            <p:cNvSpPr>
              <a:spLocks noChangeArrowheads="1"/>
            </p:cNvSpPr>
            <p:nvPr/>
          </p:nvSpPr>
          <p:spPr bwMode="auto">
            <a:xfrm>
              <a:off x="314" y="1880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795692" name="Text Box 46"/>
          <p:cNvSpPr txBox="1">
            <a:spLocks noChangeArrowheads="1"/>
          </p:cNvSpPr>
          <p:nvPr/>
        </p:nvSpPr>
        <p:spPr bwMode="auto">
          <a:xfrm>
            <a:off x="4065588" y="1095375"/>
            <a:ext cx="4497387" cy="895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磁盘控制器读相应的扇区，并按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把数据送主存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5398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第三步</a:t>
            </a:r>
            <a:endParaRPr lang="en-US" altLang="zh-CN">
              <a:latin typeface="黑体" pitchFamily="49" charset="-122"/>
            </a:endParaRPr>
          </a:p>
        </p:txBody>
      </p:sp>
      <p:grpSp>
        <p:nvGrpSpPr>
          <p:cNvPr id="797742" name="Group 46"/>
          <p:cNvGrpSpPr>
            <a:grpSpLocks/>
          </p:cNvGrpSpPr>
          <p:nvPr/>
        </p:nvGrpSpPr>
        <p:grpSpPr bwMode="auto">
          <a:xfrm>
            <a:off x="247650" y="985838"/>
            <a:ext cx="8142288" cy="5638800"/>
            <a:chOff x="156" y="621"/>
            <a:chExt cx="4406" cy="3552"/>
          </a:xfrm>
        </p:grpSpPr>
        <p:sp>
          <p:nvSpPr>
            <p:cNvPr id="797699" name="Rectangle 4"/>
            <p:cNvSpPr>
              <a:spLocks noChangeArrowheads="1"/>
            </p:cNvSpPr>
            <p:nvPr/>
          </p:nvSpPr>
          <p:spPr bwMode="auto">
            <a:xfrm>
              <a:off x="3965" y="1773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Main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memory</a:t>
              </a:r>
            </a:p>
          </p:txBody>
        </p:sp>
        <p:sp>
          <p:nvSpPr>
            <p:cNvPr id="797700" name="AutoShape 5"/>
            <p:cNvSpPr>
              <a:spLocks noChangeArrowheads="1"/>
            </p:cNvSpPr>
            <p:nvPr/>
          </p:nvSpPr>
          <p:spPr bwMode="auto">
            <a:xfrm>
              <a:off x="3005" y="1869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1" name="Rectangle 6"/>
            <p:cNvSpPr>
              <a:spLocks noChangeArrowheads="1"/>
            </p:cNvSpPr>
            <p:nvPr/>
          </p:nvSpPr>
          <p:spPr bwMode="auto">
            <a:xfrm>
              <a:off x="2429" y="1889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2" name="AutoShape 7"/>
            <p:cNvSpPr>
              <a:spLocks noChangeArrowheads="1"/>
            </p:cNvSpPr>
            <p:nvPr/>
          </p:nvSpPr>
          <p:spPr bwMode="auto">
            <a:xfrm>
              <a:off x="1511" y="1869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3" name="Rectangle 8"/>
            <p:cNvSpPr>
              <a:spLocks noChangeArrowheads="1"/>
            </p:cNvSpPr>
            <p:nvPr/>
          </p:nvSpPr>
          <p:spPr bwMode="auto">
            <a:xfrm>
              <a:off x="891" y="1053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4" name="Rectangle 9"/>
            <p:cNvSpPr>
              <a:spLocks noChangeArrowheads="1"/>
            </p:cNvSpPr>
            <p:nvPr/>
          </p:nvSpPr>
          <p:spPr bwMode="auto">
            <a:xfrm>
              <a:off x="891" y="1149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5" name="Rectangle 10"/>
            <p:cNvSpPr>
              <a:spLocks noChangeArrowheads="1"/>
            </p:cNvSpPr>
            <p:nvPr/>
          </p:nvSpPr>
          <p:spPr bwMode="auto">
            <a:xfrm>
              <a:off x="891" y="1245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6" name="Rectangle 11"/>
            <p:cNvSpPr>
              <a:spLocks noChangeArrowheads="1"/>
            </p:cNvSpPr>
            <p:nvPr/>
          </p:nvSpPr>
          <p:spPr bwMode="auto">
            <a:xfrm>
              <a:off x="891" y="1341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7" name="Rectangle 12"/>
            <p:cNvSpPr>
              <a:spLocks noChangeArrowheads="1"/>
            </p:cNvSpPr>
            <p:nvPr/>
          </p:nvSpPr>
          <p:spPr bwMode="auto">
            <a:xfrm>
              <a:off x="891" y="1437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8" name="AutoShape 13"/>
            <p:cNvSpPr>
              <a:spLocks noChangeArrowheads="1"/>
            </p:cNvSpPr>
            <p:nvPr/>
          </p:nvSpPr>
          <p:spPr bwMode="auto">
            <a:xfrm>
              <a:off x="1378" y="1053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09" name="AutoShape 14"/>
            <p:cNvSpPr>
              <a:spLocks noChangeArrowheads="1"/>
            </p:cNvSpPr>
            <p:nvPr/>
          </p:nvSpPr>
          <p:spPr bwMode="auto">
            <a:xfrm flipH="1">
              <a:off x="1322" y="1293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0" name="Rectangle 15"/>
            <p:cNvSpPr>
              <a:spLocks noChangeArrowheads="1"/>
            </p:cNvSpPr>
            <p:nvPr/>
          </p:nvSpPr>
          <p:spPr bwMode="auto">
            <a:xfrm>
              <a:off x="1658" y="957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ALU</a:t>
              </a:r>
            </a:p>
          </p:txBody>
        </p:sp>
        <p:sp>
          <p:nvSpPr>
            <p:cNvPr id="797711" name="Text Box 16"/>
            <p:cNvSpPr txBox="1">
              <a:spLocks noChangeArrowheads="1"/>
            </p:cNvSpPr>
            <p:nvPr/>
          </p:nvSpPr>
          <p:spPr bwMode="auto">
            <a:xfrm>
              <a:off x="767" y="851"/>
              <a:ext cx="61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Register file</a:t>
              </a:r>
            </a:p>
          </p:txBody>
        </p:sp>
        <p:sp>
          <p:nvSpPr>
            <p:cNvPr id="797712" name="AutoShape 17"/>
            <p:cNvSpPr>
              <a:spLocks noChangeArrowheads="1"/>
            </p:cNvSpPr>
            <p:nvPr/>
          </p:nvSpPr>
          <p:spPr bwMode="auto">
            <a:xfrm>
              <a:off x="938" y="1581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3" name="Rectangle 18"/>
            <p:cNvSpPr>
              <a:spLocks noChangeArrowheads="1"/>
            </p:cNvSpPr>
            <p:nvPr/>
          </p:nvSpPr>
          <p:spPr bwMode="auto">
            <a:xfrm>
              <a:off x="218" y="813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4" name="Text Box 19"/>
            <p:cNvSpPr txBox="1">
              <a:spLocks noChangeArrowheads="1"/>
            </p:cNvSpPr>
            <p:nvPr/>
          </p:nvSpPr>
          <p:spPr bwMode="auto">
            <a:xfrm>
              <a:off x="156" y="621"/>
              <a:ext cx="50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CPU chip</a:t>
              </a:r>
            </a:p>
          </p:txBody>
        </p:sp>
        <p:sp>
          <p:nvSpPr>
            <p:cNvPr id="797715" name="AutoShape 20"/>
            <p:cNvSpPr>
              <a:spLocks noChangeArrowheads="1"/>
            </p:cNvSpPr>
            <p:nvPr/>
          </p:nvSpPr>
          <p:spPr bwMode="auto">
            <a:xfrm>
              <a:off x="2570" y="2301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6" name="AutoShape 21"/>
            <p:cNvSpPr>
              <a:spLocks noChangeArrowheads="1"/>
            </p:cNvSpPr>
            <p:nvPr/>
          </p:nvSpPr>
          <p:spPr bwMode="auto">
            <a:xfrm flipV="1">
              <a:off x="3266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7" name="Rectangle 22"/>
            <p:cNvSpPr>
              <a:spLocks noChangeArrowheads="1"/>
            </p:cNvSpPr>
            <p:nvPr/>
          </p:nvSpPr>
          <p:spPr bwMode="auto">
            <a:xfrm>
              <a:off x="3002" y="322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 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7718" name="AutoShape 23"/>
            <p:cNvSpPr>
              <a:spLocks noChangeArrowheads="1"/>
            </p:cNvSpPr>
            <p:nvPr/>
          </p:nvSpPr>
          <p:spPr bwMode="auto">
            <a:xfrm flipV="1">
              <a:off x="1798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19" name="Rectangle 24"/>
            <p:cNvSpPr>
              <a:spLocks noChangeArrowheads="1"/>
            </p:cNvSpPr>
            <p:nvPr/>
          </p:nvSpPr>
          <p:spPr bwMode="auto">
            <a:xfrm>
              <a:off x="1534" y="3221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Graphics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adapter</a:t>
              </a:r>
            </a:p>
          </p:txBody>
        </p:sp>
        <p:sp>
          <p:nvSpPr>
            <p:cNvPr id="797720" name="AutoShape 25"/>
            <p:cNvSpPr>
              <a:spLocks noChangeArrowheads="1"/>
            </p:cNvSpPr>
            <p:nvPr/>
          </p:nvSpPr>
          <p:spPr bwMode="auto">
            <a:xfrm flipV="1">
              <a:off x="742" y="2765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21" name="Rectangle 26"/>
            <p:cNvSpPr>
              <a:spLocks noChangeArrowheads="1"/>
            </p:cNvSpPr>
            <p:nvPr/>
          </p:nvSpPr>
          <p:spPr bwMode="auto">
            <a:xfrm>
              <a:off x="526" y="3213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USB</a:t>
              </a:r>
            </a:p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controller</a:t>
              </a:r>
            </a:p>
          </p:txBody>
        </p:sp>
        <p:sp>
          <p:nvSpPr>
            <p:cNvPr id="797722" name="Line 27"/>
            <p:cNvSpPr>
              <a:spLocks noChangeShapeType="1"/>
            </p:cNvSpPr>
            <p:nvPr/>
          </p:nvSpPr>
          <p:spPr bwMode="auto">
            <a:xfrm>
              <a:off x="670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23" name="Line 28"/>
            <p:cNvSpPr>
              <a:spLocks noChangeShapeType="1"/>
            </p:cNvSpPr>
            <p:nvPr/>
          </p:nvSpPr>
          <p:spPr bwMode="auto">
            <a:xfrm>
              <a:off x="1150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24" name="Text Box 29"/>
            <p:cNvSpPr txBox="1">
              <a:spLocks noChangeArrowheads="1"/>
            </p:cNvSpPr>
            <p:nvPr/>
          </p:nvSpPr>
          <p:spPr bwMode="auto">
            <a:xfrm>
              <a:off x="429" y="3693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Mouse</a:t>
              </a:r>
            </a:p>
          </p:txBody>
        </p:sp>
        <p:sp>
          <p:nvSpPr>
            <p:cNvPr id="797725" name="Text Box 30"/>
            <p:cNvSpPr txBox="1">
              <a:spLocks noChangeArrowheads="1"/>
            </p:cNvSpPr>
            <p:nvPr/>
          </p:nvSpPr>
          <p:spPr bwMode="auto">
            <a:xfrm>
              <a:off x="868" y="3693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Keyboard</a:t>
              </a:r>
            </a:p>
          </p:txBody>
        </p:sp>
        <p:sp>
          <p:nvSpPr>
            <p:cNvPr id="797726" name="Line 31"/>
            <p:cNvSpPr>
              <a:spLocks noChangeShapeType="1"/>
            </p:cNvSpPr>
            <p:nvPr/>
          </p:nvSpPr>
          <p:spPr bwMode="auto">
            <a:xfrm>
              <a:off x="1966" y="354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27" name="Text Box 32"/>
            <p:cNvSpPr txBox="1">
              <a:spLocks noChangeArrowheads="1"/>
            </p:cNvSpPr>
            <p:nvPr/>
          </p:nvSpPr>
          <p:spPr bwMode="auto">
            <a:xfrm>
              <a:off x="1690" y="3693"/>
              <a:ext cx="4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Monitor</a:t>
              </a:r>
            </a:p>
          </p:txBody>
        </p:sp>
        <p:sp>
          <p:nvSpPr>
            <p:cNvPr id="797728" name="Line 33"/>
            <p:cNvSpPr>
              <a:spLocks noChangeShapeType="1"/>
            </p:cNvSpPr>
            <p:nvPr/>
          </p:nvSpPr>
          <p:spPr bwMode="auto">
            <a:xfrm>
              <a:off x="3418" y="3549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29" name="AutoShape 34"/>
            <p:cNvSpPr>
              <a:spLocks noChangeArrowheads="1"/>
            </p:cNvSpPr>
            <p:nvPr/>
          </p:nvSpPr>
          <p:spPr bwMode="auto">
            <a:xfrm>
              <a:off x="3226" y="3789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Disk</a:t>
              </a:r>
            </a:p>
          </p:txBody>
        </p:sp>
        <p:sp>
          <p:nvSpPr>
            <p:cNvPr id="797730" name="AutoShape 35"/>
            <p:cNvSpPr>
              <a:spLocks noChangeArrowheads="1"/>
            </p:cNvSpPr>
            <p:nvPr/>
          </p:nvSpPr>
          <p:spPr bwMode="auto">
            <a:xfrm>
              <a:off x="170" y="2629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31" name="Rectangle 36"/>
            <p:cNvSpPr>
              <a:spLocks noChangeArrowheads="1"/>
            </p:cNvSpPr>
            <p:nvPr/>
          </p:nvSpPr>
          <p:spPr bwMode="auto">
            <a:xfrm>
              <a:off x="848" y="2736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32" name="Rectangle 37"/>
            <p:cNvSpPr>
              <a:spLocks noChangeArrowheads="1"/>
            </p:cNvSpPr>
            <p:nvPr/>
          </p:nvSpPr>
          <p:spPr bwMode="auto">
            <a:xfrm>
              <a:off x="1904" y="2730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33" name="Rectangle 38"/>
            <p:cNvSpPr>
              <a:spLocks noChangeArrowheads="1"/>
            </p:cNvSpPr>
            <p:nvPr/>
          </p:nvSpPr>
          <p:spPr bwMode="auto">
            <a:xfrm>
              <a:off x="3374" y="2724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34" name="Text Box 39"/>
            <p:cNvSpPr txBox="1">
              <a:spLocks noChangeArrowheads="1"/>
            </p:cNvSpPr>
            <p:nvPr/>
          </p:nvSpPr>
          <p:spPr bwMode="auto">
            <a:xfrm>
              <a:off x="3500" y="2501"/>
              <a:ext cx="4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797735" name="Rectangle 40"/>
            <p:cNvSpPr>
              <a:spLocks noChangeArrowheads="1"/>
            </p:cNvSpPr>
            <p:nvPr/>
          </p:nvSpPr>
          <p:spPr bwMode="auto">
            <a:xfrm>
              <a:off x="2675" y="2685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97736" name="Line 41"/>
            <p:cNvSpPr>
              <a:spLocks noChangeShapeType="1"/>
            </p:cNvSpPr>
            <p:nvPr/>
          </p:nvSpPr>
          <p:spPr bwMode="auto">
            <a:xfrm flipH="1">
              <a:off x="2106" y="1589"/>
              <a:ext cx="64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37" name="Line 42"/>
            <p:cNvSpPr>
              <a:spLocks noChangeShapeType="1"/>
            </p:cNvSpPr>
            <p:nvPr/>
          </p:nvSpPr>
          <p:spPr bwMode="auto">
            <a:xfrm>
              <a:off x="2731" y="1581"/>
              <a:ext cx="0" cy="1155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38" name="Line 43"/>
            <p:cNvSpPr>
              <a:spLocks noChangeShapeType="1"/>
            </p:cNvSpPr>
            <p:nvPr/>
          </p:nvSpPr>
          <p:spPr bwMode="auto">
            <a:xfrm flipV="1">
              <a:off x="2707" y="2754"/>
              <a:ext cx="711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39" name="Line 44"/>
            <p:cNvSpPr>
              <a:spLocks noChangeShapeType="1"/>
            </p:cNvSpPr>
            <p:nvPr/>
          </p:nvSpPr>
          <p:spPr bwMode="auto">
            <a:xfrm flipH="1">
              <a:off x="3418" y="2736"/>
              <a:ext cx="4" cy="49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7740" name="Rectangle 45"/>
            <p:cNvSpPr>
              <a:spLocks noChangeArrowheads="1"/>
            </p:cNvSpPr>
            <p:nvPr/>
          </p:nvSpPr>
          <p:spPr bwMode="auto">
            <a:xfrm>
              <a:off x="314" y="1889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Bus interface</a:t>
              </a:r>
            </a:p>
          </p:txBody>
        </p:sp>
      </p:grpSp>
      <p:sp>
        <p:nvSpPr>
          <p:cNvPr id="797741" name="Text Box 47"/>
          <p:cNvSpPr txBox="1">
            <a:spLocks noChangeArrowheads="1"/>
          </p:cNvSpPr>
          <p:nvPr/>
        </p:nvSpPr>
        <p:spPr bwMode="auto">
          <a:xfrm>
            <a:off x="4348163" y="974725"/>
            <a:ext cx="4487862" cy="1196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传送结束，磁盘控制器向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发出“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结束中断请求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”，要求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进行相应的后处理。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28638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</a:rPr>
              <a:t>冗余磁盘阵列(</a:t>
            </a:r>
            <a:r>
              <a:rPr lang="en-US" altLang="zh-CN">
                <a:latin typeface="黑体" pitchFamily="49" charset="-122"/>
              </a:rPr>
              <a:t>RAID)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2366963"/>
            <a:ext cx="8458200" cy="4010025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的基本思想：</a:t>
            </a:r>
          </a:p>
          <a:p>
            <a:pPr marL="742950" lvl="1" indent="-285750">
              <a:spcBef>
                <a:spcPct val="2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将多个独立操作的磁盘按某种方式组织成磁盘阵列(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Disk Array)，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增加容量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，利用类似于主存中的多体交叉技术，将数据存储在多个盘体上，通过使这些盘并行工作来</a:t>
            </a:r>
            <a:r>
              <a:rPr lang="zh-CN" altLang="en-US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提高传输速度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，并用冗余(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redundancy)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磁盘技术来进行错误恢复(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error correction)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提高可靠性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特性：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（1）</a:t>
            </a:r>
            <a:r>
              <a:rPr lang="en-US" altLang="zh-CN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是一组物理磁盘驱动器，在操作系统下被视为一个单逻辑驱动器。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（2）数据分布在一组物理磁盘上。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（3）冗余磁盘用于存储奇偶校验信息，保证磁盘万一损坏时能恢复数据。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级别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目前已知的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方案分为8级（0-7级），以及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RAID10（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结合0和1级）和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RAID30 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结合0和3级）和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RAID50 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结合0和5级）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。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但这些级别不是简单地表示层次关系，而是表示具有上述3个共同特性的不同设计结构。</a:t>
            </a:r>
          </a:p>
        </p:txBody>
      </p:sp>
      <p:sp>
        <p:nvSpPr>
          <p:cNvPr id="813060" name="Rectangle 4"/>
          <p:cNvSpPr>
            <a:spLocks noChangeArrowheads="1"/>
          </p:cNvSpPr>
          <p:nvPr/>
        </p:nvSpPr>
        <p:spPr bwMode="auto">
          <a:xfrm>
            <a:off x="460375" y="784225"/>
            <a:ext cx="7437438" cy="1449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°"/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系统总体性能的提高不匹配</a:t>
            </a:r>
          </a:p>
          <a:p>
            <a:pPr marL="742950" lvl="1" indent="-28575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•"/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处理器和主存性能改进</a:t>
            </a:r>
            <a:r>
              <a:rPr lang="zh-CN" altLang="en-US" sz="19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快</a:t>
            </a:r>
          </a:p>
          <a:p>
            <a:pPr marL="742950" lvl="1" indent="-28575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•"/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辅存性能性能改进</a:t>
            </a:r>
            <a:r>
              <a:rPr lang="zh-CN" altLang="en-US" sz="19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1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*可靠性(</a:t>
            </a:r>
            <a:r>
              <a:rPr lang="en-US" altLang="zh-CN" sz="1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Reliability)</a:t>
            </a:r>
            <a:endParaRPr lang="zh-CN" altLang="en-US" sz="1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°"/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所用措施：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RAID-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edundant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rrays of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nexpensive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isk </a:t>
            </a:r>
            <a:endParaRPr lang="zh-CN" altLang="en-US" sz="19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084" name="Picture 4" descr="RAID_0级阵列的数据映射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" y="2960688"/>
            <a:ext cx="8815388" cy="3883025"/>
          </a:xfrm>
          <a:noFill/>
          <a:ln/>
        </p:spPr>
      </p:pic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冗余磁盘阵列 ( </a:t>
            </a:r>
            <a:r>
              <a:rPr lang="en-US" altLang="zh-CN">
                <a:ea typeface="宋体" pitchFamily="2" charset="-122"/>
              </a:rPr>
              <a:t>RAID 0 )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787400"/>
            <a:ext cx="8605838" cy="2682875"/>
          </a:xfrm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不遵循特性(3)，无冗余。适用于容量和速度要求高的非关键数据存储的场合</a:t>
            </a:r>
          </a:p>
          <a:p>
            <a:pPr marL="742950" lvl="1" indent="-285750">
              <a:spcBef>
                <a:spcPct val="2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与单个大容量磁盘相比有两个优点：</a:t>
            </a:r>
          </a:p>
          <a:p>
            <a:pPr marL="742950" lvl="1" indent="-285750">
              <a:spcBef>
                <a:spcPct val="25000"/>
              </a:spcBef>
              <a:buFontTx/>
              <a:buNone/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(1) 连续分布或大条区交叉分布时，如果两个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请求访问不同盘上的数据，则可并行发送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减少了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排队时间。</a:t>
            </a:r>
            <a:r>
              <a:rPr lang="zh-CN" altLang="en-US" sz="190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具有较快的</a:t>
            </a:r>
            <a:r>
              <a:rPr lang="en-US" altLang="zh-CN" sz="190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响应能力。</a:t>
            </a:r>
          </a:p>
          <a:p>
            <a:pPr marL="742950" lvl="1" indent="-285750">
              <a:spcBef>
                <a:spcPct val="25000"/>
              </a:spcBef>
              <a:buFontTx/>
              <a:buNone/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(2) 小条区交叉分布时，同一个</a:t>
            </a:r>
            <a:r>
              <a:rPr lang="en-US" altLang="zh-CN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请求有可能并行传送其不同的数据块(条区)，因而</a:t>
            </a:r>
            <a:r>
              <a:rPr lang="zh-CN" altLang="en-US" sz="190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可达较高的数据传输率</a:t>
            </a:r>
            <a:r>
              <a:rPr lang="en-US" altLang="zh-CN" sz="190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例如，可以用在视频编辑和播放系统中，以快速传输视频流</a:t>
            </a:r>
          </a:p>
          <a:p>
            <a:pPr marL="742950" lvl="1" indent="-285750"/>
            <a:endParaRPr lang="zh-CN" altLang="en-US" sz="1900">
              <a:solidFill>
                <a:srgbClr val="C9012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1 )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5" y="830263"/>
            <a:ext cx="8751888" cy="2387600"/>
          </a:xfrm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镜像盘实现1对1冗余(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100% redundancy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19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（1）读：</a:t>
            </a:r>
            <a:r>
              <a:rPr lang="zh-CN" altLang="en-US" sz="19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一个读请求可由其中一个定位时间更少的磁盘提供数据。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19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（2）写：</a:t>
            </a:r>
            <a:r>
              <a:rPr lang="zh-CN" altLang="en-US" sz="19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一个写请求对对应的两个磁盘并行更新。故写性能由两次中较慢的一次写来决定，即定位时间更长的那一次。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190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（3）检错：</a:t>
            </a:r>
            <a:r>
              <a:rPr lang="zh-CN" altLang="en-US" sz="19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数据恢复简单。当一个磁盘损坏时，数据仍能从另一磁盘读取。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特点；可靠性高，但价格昂贵。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1900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常用于可靠性要求很高的场合，如系统软件的存储，金融、证券等系统。</a:t>
            </a:r>
          </a:p>
        </p:txBody>
      </p:sp>
      <p:pic>
        <p:nvPicPr>
          <p:cNvPr id="815108" name="Picture 4" descr="RAID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54000" y="3540125"/>
            <a:ext cx="8699500" cy="2967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RAID2  )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31850"/>
            <a:ext cx="8562975" cy="2360613"/>
          </a:xfrm>
        </p:spPr>
        <p:txBody>
          <a:bodyPr/>
          <a:lstStyle/>
          <a:p>
            <a:pPr marL="342900" indent="-342900" algn="just"/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用海明校验法生成多个冗余校验盘，实现纠正一位错误、检测两位错误的功能。 </a:t>
            </a:r>
          </a:p>
          <a:p>
            <a:pPr marL="342900" indent="-342900" algn="just"/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采用条区交叉分布方式，且条区非常小（有时为一个字或一个字节）。这样，可获得较高的数据传输率，但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响应时间差。</a:t>
            </a:r>
          </a:p>
          <a:p>
            <a:pPr marL="342900" indent="-342900" algn="just"/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采用海明码，虽然冗余盘的个数比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RAID1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少，但校验盘与数据盘成正比。所以冗余信息开销太大，价格贵。</a:t>
            </a:r>
            <a:endParaRPr lang="en-US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/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读操作性能高（多盘并行）。</a:t>
            </a:r>
          </a:p>
          <a:p>
            <a:pPr marL="342900" indent="-342900" algn="just"/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写操作时要同时写数据盘和校验盘。</a:t>
            </a:r>
          </a:p>
        </p:txBody>
      </p:sp>
      <p:pic>
        <p:nvPicPr>
          <p:cNvPr id="816132" name="Picture 4" descr="RAID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" y="3254375"/>
            <a:ext cx="8621713" cy="3409950"/>
          </a:xfrm>
          <a:noFill/>
          <a:ln/>
        </p:spPr>
      </p:pic>
      <p:sp>
        <p:nvSpPr>
          <p:cNvPr id="816133" name="Text Box 5"/>
          <p:cNvSpPr txBox="1">
            <a:spLocks noChangeArrowheads="1"/>
          </p:cNvSpPr>
          <p:nvPr/>
        </p:nvSpPr>
        <p:spPr bwMode="auto">
          <a:xfrm>
            <a:off x="4600575" y="2527300"/>
            <a:ext cx="40846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90122"/>
                </a:solidFill>
                <a:ea typeface="黑体" pitchFamily="49" charset="-122"/>
              </a:rPr>
              <a:t>RAID2</a:t>
            </a:r>
            <a:r>
              <a:rPr lang="zh-CN" altLang="en-US" sz="2000" b="1">
                <a:solidFill>
                  <a:srgbClr val="C90122"/>
                </a:solidFill>
                <a:ea typeface="黑体" pitchFamily="49" charset="-122"/>
              </a:rPr>
              <a:t>已不再使用！</a:t>
            </a:r>
          </a:p>
        </p:txBody>
      </p:sp>
      <p:sp>
        <p:nvSpPr>
          <p:cNvPr id="816134" name="Text Box 6"/>
          <p:cNvSpPr txBox="1">
            <a:spLocks noChangeArrowheads="1"/>
          </p:cNvSpPr>
          <p:nvPr/>
        </p:nvSpPr>
        <p:spPr bwMode="auto">
          <a:xfrm>
            <a:off x="7335838" y="2533650"/>
            <a:ext cx="124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Times New Roman" pitchFamily="18" charset="0"/>
                <a:ea typeface="黑体" pitchFamily="49" charset="-122"/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3 )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950" y="801688"/>
            <a:ext cx="8445500" cy="2378075"/>
          </a:xfrm>
        </p:spPr>
        <p:txBody>
          <a:bodyPr/>
          <a:lstStyle/>
          <a:p>
            <a:pPr marL="342900" indent="-342900"/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采用奇偶校验法生成单个冗余盘。</a:t>
            </a:r>
          </a:p>
          <a:p>
            <a:pPr marL="342900" indent="-342900"/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2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相同，也采用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条区交叉分布方式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，并使用</a:t>
            </a:r>
            <a:r>
              <a:rPr lang="zh-CN" altLang="en-US" sz="19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小条区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。这样，可获得较高的数据传输率，但</a:t>
            </a:r>
            <a:r>
              <a:rPr lang="en-US" altLang="zh-CN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响应时间差。</a:t>
            </a:r>
            <a:r>
              <a:rPr lang="zh-CN" altLang="en-US" sz="19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为什么？</a:t>
            </a:r>
          </a:p>
          <a:p>
            <a:pPr marL="342900" indent="-342900"/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用于大容量的 </a:t>
            </a:r>
            <a:r>
              <a:rPr lang="en-US" altLang="zh-CN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请求的场合，如：图像处理、</a:t>
            </a:r>
            <a:r>
              <a:rPr lang="en-US" altLang="zh-CN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CAD 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系统中。</a:t>
            </a:r>
          </a:p>
          <a:p>
            <a:pPr marL="342900" indent="-342900"/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某个磁盘损坏但数据仍有效的情况，称为简化模式。此时损坏的磁盘数据可以通过其它磁盘重新生成。数据重新生成非常简单，这种数据恢复方式同时适用于</a:t>
            </a:r>
            <a:r>
              <a:rPr lang="en-US" altLang="zh-CN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RAID3、4、5</a:t>
            </a:r>
            <a:r>
              <a:rPr lang="zh-CN" altLang="en-US" sz="19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级。</a:t>
            </a:r>
          </a:p>
        </p:txBody>
      </p:sp>
      <p:pic>
        <p:nvPicPr>
          <p:cNvPr id="817156" name="Picture 4" descr="RAID3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" y="3494088"/>
            <a:ext cx="8882063" cy="2997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4 )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063" y="1033463"/>
            <a:ext cx="8910637" cy="182880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用一个冗余盘存放相应块（</a:t>
            </a:r>
            <a:r>
              <a:rPr lang="zh-CN" altLang="en-US" sz="22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块：较大的数据条区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）的奇偶校验位。</a:t>
            </a:r>
          </a:p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独立存取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技术，每个磁盘的操作独立进行，所以，可同时响应多个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请求。因而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它适合于要求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响应速度块的场合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对于写操作，校验盘成为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瓶颈，因为每次写都要对校验盘进行。</a:t>
            </a:r>
          </a:p>
        </p:txBody>
      </p:sp>
      <p:pic>
        <p:nvPicPr>
          <p:cNvPr id="818180" name="Picture 4" descr="RAID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01625" y="3319463"/>
            <a:ext cx="8610600" cy="26638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5 )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8" y="787400"/>
            <a:ext cx="8736012" cy="2706688"/>
          </a:xfrm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4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的组织方式类似，只是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奇偶校验块分布在各个磁盘中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，所以，所有磁盘的地位等价，这样可提高容错性，并且避免了使用专门校验盘时潜在的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瓶颈。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4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一样，采用独立的存取技术，因而有较高的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响应速度。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小数据量的操作可以多个磁盘并行操作。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成本不高但效率高，所以，被广泛使用。</a:t>
            </a:r>
          </a:p>
          <a:p>
            <a:pPr marL="742950" lvl="1" indent="-285750">
              <a:lnSpc>
                <a:spcPct val="130000"/>
              </a:lnSpc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204" name="Picture 4" descr="RAID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74638" y="3240088"/>
            <a:ext cx="8677275" cy="3119437"/>
          </a:xfrm>
          <a:noFill/>
          <a:ln/>
        </p:spPr>
      </p:pic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1814513" y="6361113"/>
            <a:ext cx="4543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90122"/>
                </a:solidFill>
                <a:ea typeface="黑体" pitchFamily="49" charset="-122"/>
              </a:rPr>
              <a:t>P</a:t>
            </a:r>
            <a:r>
              <a:rPr lang="zh-CN" altLang="en-US" sz="2000" b="1">
                <a:solidFill>
                  <a:srgbClr val="C90122"/>
                </a:solidFill>
                <a:ea typeface="黑体" pitchFamily="49" charset="-122"/>
              </a:rPr>
              <a:t>块为校验块，分布在不同的磁盘中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6 )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744538"/>
            <a:ext cx="8388350" cy="2301875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冗余信息均匀分布在所有磁盘上，而数据仍以块交叉方式存放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双维块交叉奇偶校验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独立存取盘阵列，容许双盘出错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它是对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5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的扩展，主要是用于要求数据绝对不能出错的场合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由于引入第二种奇偶校验值，对控制器的设计变得十分复杂，写入速度也较慢，用于计算奇偶校验值和验证数据正确性所花费的时间较多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6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级以增大开销的代价保证了高度可靠性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947738" y="6162675"/>
            <a:ext cx="6854825" cy="468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P</a:t>
            </a:r>
            <a:r>
              <a:rPr lang="en-US" altLang="zh-CN" sz="1900" b="1" baseline="-25000">
                <a:solidFill>
                  <a:srgbClr val="C90122"/>
                </a:solidFill>
                <a:ea typeface="黑体" pitchFamily="49" charset="-122"/>
              </a:rPr>
              <a:t>0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代表第0条区的奇偶校验值，而</a:t>
            </a: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P</a:t>
            </a:r>
            <a:r>
              <a:rPr lang="en-US" altLang="zh-CN" sz="1900" b="1" baseline="-25000">
                <a:solidFill>
                  <a:srgbClr val="C90122"/>
                </a:solidFill>
                <a:ea typeface="黑体" pitchFamily="49" charset="-122"/>
              </a:rPr>
              <a:t>A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代表数据块</a:t>
            </a: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A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的奇偶校验值</a:t>
            </a:r>
          </a:p>
        </p:txBody>
      </p:sp>
      <p:pic>
        <p:nvPicPr>
          <p:cNvPr id="820229" name="Picture 5" descr="外存_RAIB_6级两维块交叉分布校验示意图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0350" y="3141663"/>
            <a:ext cx="8550275" cy="2913062"/>
          </a:xfrm>
          <a:noFill/>
          <a:ln w="28575">
            <a:solidFill>
              <a:srgbClr val="FF66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528638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7 )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706438"/>
            <a:ext cx="8559800" cy="3127375"/>
          </a:xfrm>
        </p:spPr>
        <p:txBody>
          <a:bodyPr/>
          <a:lstStyle/>
          <a:p>
            <a:pPr marL="342900" indent="-342900" algn="just">
              <a:buFontTx/>
              <a:buNone/>
            </a:pPr>
            <a:endParaRPr lang="zh-CN" altLang="en-US">
              <a:ea typeface="宋体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的盘阵列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RAID6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的基础上，采用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技术使传输率和响应速度都有较大提高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分块大小和磁盘阵列中数据分块大小相同，一 一对应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有两个独立的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双工运行。在写入时将数据同时分别写入两个独立的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这样即使其中有一个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出故障，数据也不会丢失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写入磁盘以前，先写入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中。同一磁道的信息在一次操作中完成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读出时，先从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读出，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中没有要读的信息时，才从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中读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582613" y="4484688"/>
            <a:ext cx="7939087" cy="1449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技术结合，弥补了</a:t>
            </a: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的不足（如：分块的写请求响应性能差等），从而以高效、快速、大容量、高可靠性，以及灵活方便的存储系统提供给用户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固态硬盘（</a:t>
            </a:r>
            <a:r>
              <a:rPr lang="en-US" altLang="zh-CN"/>
              <a:t>SSD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31863"/>
            <a:ext cx="8191500" cy="534511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固态硬盘（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Solid State Disk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）也被称为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电子硬盘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它并不是一种磁表面存储器，而是一种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NAND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闪存组成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的外部存储系统，与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盘并没有本质差别，只是容量更大，存取性能更好。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它用闪存颗粒代替了磁盘作为存储介质，利用闪存的特点，以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区块写入和抹除的方式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进行数据的读取和写入。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电信号的控制使得固态硬盘的内部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传输速率远远高于常规硬盘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其接口规范和定义、功能及使用方法与传统硬盘完全相同，在产品外形和尺寸上也与普通硬盘一致。目前接口标准上使用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通过标准磁盘接口与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总线互连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中有一个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闪存翻译层，它将来自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的逻辑磁盘块读写请求翻译成对底层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物理设备的读写控制信号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。因此，这个闪存翻译层相当于磁盘控制器。 </a:t>
            </a:r>
          </a:p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闪存的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擦写次数有限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，所以频繁擦写会降低其写入使用寿命。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第三讲：磁盘存储器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266" name="Group 2"/>
          <p:cNvGrpSpPr>
            <a:grpSpLocks/>
          </p:cNvGrpSpPr>
          <p:nvPr/>
        </p:nvGrpSpPr>
        <p:grpSpPr bwMode="auto">
          <a:xfrm>
            <a:off x="371475" y="690563"/>
            <a:ext cx="8585200" cy="5942012"/>
            <a:chOff x="71" y="11"/>
            <a:chExt cx="4356" cy="3376"/>
          </a:xfrm>
        </p:grpSpPr>
        <p:pic>
          <p:nvPicPr>
            <p:cNvPr id="779267" name="Picture 3" descr="fig1_10"/>
            <p:cNvPicPr>
              <a:picLocks noChangeAspect="1" noChangeArrowheads="1"/>
            </p:cNvPicPr>
            <p:nvPr/>
          </p:nvPicPr>
          <p:blipFill>
            <a:blip r:embed="rId2"/>
            <a:srcRect l="33456" t="44298" r="42761" b="25340"/>
            <a:stretch>
              <a:fillRect/>
            </a:stretch>
          </p:blipFill>
          <p:spPr bwMode="auto">
            <a:xfrm>
              <a:off x="71" y="11"/>
              <a:ext cx="4356" cy="3376"/>
            </a:xfrm>
            <a:prstGeom prst="rect">
              <a:avLst/>
            </a:prstGeom>
            <a:noFill/>
          </p:spPr>
        </p:pic>
        <p:sp>
          <p:nvSpPr>
            <p:cNvPr id="779268" name="Text Box 4"/>
            <p:cNvSpPr txBox="1">
              <a:spLocks noChangeArrowheads="1"/>
            </p:cNvSpPr>
            <p:nvPr/>
          </p:nvSpPr>
          <p:spPr bwMode="auto">
            <a:xfrm>
              <a:off x="81" y="61"/>
              <a:ext cx="1157" cy="69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chemeClr val="accent2"/>
                  </a:solidFill>
                  <a:ea typeface="宋体" pitchFamily="2" charset="-122"/>
                </a:rPr>
                <a:t>PC</a:t>
              </a:r>
              <a:r>
                <a:rPr kumimoji="1" lang="zh-CN" altLang="en-US" sz="3600" b="1">
                  <a:solidFill>
                    <a:schemeClr val="accent2"/>
                  </a:solidFill>
                  <a:ea typeface="宋体" pitchFamily="2" charset="-122"/>
                </a:rPr>
                <a:t>机中的外存储器</a:t>
              </a:r>
            </a:p>
          </p:txBody>
        </p:sp>
        <p:sp>
          <p:nvSpPr>
            <p:cNvPr id="779269" name="Text Box 5"/>
            <p:cNvSpPr txBox="1">
              <a:spLocks noChangeArrowheads="1"/>
            </p:cNvSpPr>
            <p:nvPr/>
          </p:nvSpPr>
          <p:spPr bwMode="auto">
            <a:xfrm>
              <a:off x="2757" y="151"/>
              <a:ext cx="703" cy="409"/>
            </a:xfrm>
            <a:prstGeom prst="rect">
              <a:avLst/>
            </a:prstGeom>
            <a:solidFill>
              <a:srgbClr val="FDD7F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硬盘</a:t>
              </a:r>
            </a:p>
            <a:p>
              <a:pPr algn="ctr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存储器</a:t>
              </a:r>
            </a:p>
          </p:txBody>
        </p:sp>
        <p:sp>
          <p:nvSpPr>
            <p:cNvPr id="779270" name="Text Box 6"/>
            <p:cNvSpPr txBox="1">
              <a:spLocks noChangeArrowheads="1"/>
            </p:cNvSpPr>
            <p:nvPr/>
          </p:nvSpPr>
          <p:spPr bwMode="auto">
            <a:xfrm>
              <a:off x="3415" y="2397"/>
              <a:ext cx="793" cy="474"/>
            </a:xfrm>
            <a:prstGeom prst="rect">
              <a:avLst/>
            </a:prstGeom>
            <a:solidFill>
              <a:srgbClr val="FDD7F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105603" rIns="116623" bIns="58311">
              <a:spAutoFit/>
            </a:bodyPr>
            <a:lstStyle/>
            <a:p>
              <a:pPr algn="ctr" eaLnBrk="1" hangingPunct="1"/>
              <a:r>
                <a:rPr kumimoji="1" lang="zh-CN" altLang="en-US" sz="2200" b="1">
                  <a:ea typeface="微软雅黑" pitchFamily="34" charset="-122"/>
                </a:rPr>
                <a:t>软盘</a:t>
              </a:r>
            </a:p>
            <a:p>
              <a:pPr algn="ctr" eaLnBrk="1" hangingPunct="1"/>
              <a:r>
                <a:rPr kumimoji="1" lang="zh-CN" altLang="en-US" sz="2200" b="1">
                  <a:ea typeface="微软雅黑" pitchFamily="34" charset="-122"/>
                </a:rPr>
                <a:t>驱动器</a:t>
              </a:r>
            </a:p>
          </p:txBody>
        </p:sp>
        <p:sp>
          <p:nvSpPr>
            <p:cNvPr id="779271" name="Text Box 7"/>
            <p:cNvSpPr txBox="1">
              <a:spLocks noChangeArrowheads="1"/>
            </p:cNvSpPr>
            <p:nvPr/>
          </p:nvSpPr>
          <p:spPr bwMode="auto">
            <a:xfrm>
              <a:off x="421" y="2873"/>
              <a:ext cx="906" cy="437"/>
            </a:xfrm>
            <a:prstGeom prst="rect">
              <a:avLst/>
            </a:prstGeom>
            <a:solidFill>
              <a:srgbClr val="FDD7F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16623" tIns="105603" rIns="116623" bIns="58311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200" b="1">
                  <a:ea typeface="微软雅黑" pitchFamily="34" charset="-122"/>
                </a:rPr>
                <a:t>CD-ROM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ea typeface="微软雅黑" pitchFamily="34" charset="-122"/>
                </a:rPr>
                <a:t>驱动器</a:t>
              </a:r>
            </a:p>
          </p:txBody>
        </p:sp>
      </p:grpSp>
      <p:sp>
        <p:nvSpPr>
          <p:cNvPr id="77927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中的外存储器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30175"/>
            <a:ext cx="7599363" cy="528638"/>
          </a:xfrm>
        </p:spPr>
        <p:txBody>
          <a:bodyPr/>
          <a:lstStyle/>
          <a:p>
            <a:pPr defTabSz="717550"/>
            <a:r>
              <a:rPr lang="zh-CN" altLang="en-US">
                <a:latin typeface="黑体" pitchFamily="49" charset="-122"/>
              </a:rPr>
              <a:t>磁盘存储器的信息存储原理</a:t>
            </a:r>
          </a:p>
        </p:txBody>
      </p:sp>
      <p:grpSp>
        <p:nvGrpSpPr>
          <p:cNvPr id="780291" name="Group 3"/>
          <p:cNvGrpSpPr>
            <a:grpSpLocks/>
          </p:cNvGrpSpPr>
          <p:nvPr/>
        </p:nvGrpSpPr>
        <p:grpSpPr bwMode="auto">
          <a:xfrm>
            <a:off x="323850" y="884238"/>
            <a:ext cx="8597900" cy="3509962"/>
            <a:chOff x="194" y="666"/>
            <a:chExt cx="4196" cy="2592"/>
          </a:xfrm>
        </p:grpSpPr>
        <p:pic>
          <p:nvPicPr>
            <p:cNvPr id="78029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2" y="666"/>
              <a:ext cx="3456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0293" name="Text Box 5"/>
            <p:cNvSpPr txBox="1">
              <a:spLocks noChangeArrowheads="1"/>
            </p:cNvSpPr>
            <p:nvPr/>
          </p:nvSpPr>
          <p:spPr bwMode="auto">
            <a:xfrm>
              <a:off x="194" y="779"/>
              <a:ext cx="998" cy="8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磁头：磁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电和电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磁转换，用于读</a:t>
              </a:r>
              <a:r>
                <a:rPr kumimoji="1" lang="en-US" altLang="zh-CN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2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写信息</a:t>
              </a:r>
            </a:p>
          </p:txBody>
        </p:sp>
        <p:sp>
          <p:nvSpPr>
            <p:cNvPr id="780294" name="Line 6"/>
            <p:cNvSpPr>
              <a:spLocks noChangeShapeType="1"/>
            </p:cNvSpPr>
            <p:nvPr/>
          </p:nvSpPr>
          <p:spPr bwMode="auto">
            <a:xfrm>
              <a:off x="1011" y="1414"/>
              <a:ext cx="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5" name="Text Box 7"/>
            <p:cNvSpPr txBox="1">
              <a:spLocks noChangeArrowheads="1"/>
            </p:cNvSpPr>
            <p:nvPr/>
          </p:nvSpPr>
          <p:spPr bwMode="auto">
            <a:xfrm>
              <a:off x="3710" y="2025"/>
              <a:ext cx="680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“</a:t>
              </a:r>
              <a:r>
                <a:rPr kumimoji="1" lang="en-US" altLang="zh-CN" sz="2000" b="1">
                  <a:solidFill>
                    <a:srgbClr val="D1390F"/>
                  </a:solidFill>
                  <a:ea typeface="宋体" pitchFamily="2" charset="-122"/>
                </a:rPr>
                <a:t>0</a:t>
              </a: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”</a:t>
              </a:r>
              <a:endParaRPr kumimoji="1" lang="en-US" altLang="zh-CN" sz="2000" b="1">
                <a:solidFill>
                  <a:srgbClr val="D1390F"/>
                </a:solidFill>
                <a:ea typeface="宋体" pitchFamily="2" charset="-122"/>
              </a:endParaRPr>
            </a:p>
          </p:txBody>
        </p:sp>
        <p:sp>
          <p:nvSpPr>
            <p:cNvPr id="780296" name="Text Box 8"/>
            <p:cNvSpPr txBox="1">
              <a:spLocks noChangeArrowheads="1"/>
            </p:cNvSpPr>
            <p:nvPr/>
          </p:nvSpPr>
          <p:spPr bwMode="auto">
            <a:xfrm>
              <a:off x="3279" y="2457"/>
              <a:ext cx="793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“</a:t>
              </a:r>
              <a:r>
                <a:rPr kumimoji="1" lang="en-US" altLang="zh-CN" sz="2000" b="1">
                  <a:solidFill>
                    <a:srgbClr val="D1390F"/>
                  </a:solidFill>
                  <a:ea typeface="宋体" pitchFamily="2" charset="-122"/>
                </a:rPr>
                <a:t>1</a:t>
              </a:r>
              <a:r>
                <a:rPr kumimoji="1" lang="en-US" altLang="zh-CN" sz="2000" b="1">
                  <a:solidFill>
                    <a:srgbClr val="D1390F"/>
                  </a:solidFill>
                  <a:latin typeface="宋体"/>
                  <a:ea typeface="宋体" pitchFamily="2" charset="-122"/>
                </a:rPr>
                <a:t>”</a:t>
              </a:r>
              <a:endParaRPr kumimoji="1" lang="en-US" altLang="zh-CN" sz="2000" b="1">
                <a:solidFill>
                  <a:srgbClr val="D1390F"/>
                </a:solidFill>
                <a:ea typeface="宋体" pitchFamily="2" charset="-122"/>
              </a:endParaRPr>
            </a:p>
          </p:txBody>
        </p:sp>
        <p:sp>
          <p:nvSpPr>
            <p:cNvPr id="780297" name="Text Box 9"/>
            <p:cNvSpPr txBox="1">
              <a:spLocks noChangeArrowheads="1"/>
            </p:cNvSpPr>
            <p:nvPr/>
          </p:nvSpPr>
          <p:spPr bwMode="auto">
            <a:xfrm>
              <a:off x="2122" y="2865"/>
              <a:ext cx="1089" cy="3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ea typeface="微软雅黑" pitchFamily="34" charset="-122"/>
                </a:rPr>
                <a:t>盘片旋转方向</a:t>
              </a:r>
            </a:p>
          </p:txBody>
        </p:sp>
        <p:sp>
          <p:nvSpPr>
            <p:cNvPr id="780298" name="Text Box 10"/>
            <p:cNvSpPr txBox="1">
              <a:spLocks noChangeArrowheads="1"/>
            </p:cNvSpPr>
            <p:nvPr/>
          </p:nvSpPr>
          <p:spPr bwMode="auto">
            <a:xfrm>
              <a:off x="4004" y="756"/>
              <a:ext cx="363" cy="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00"/>
                  </a:solidFill>
                  <a:ea typeface="微软雅黑" pitchFamily="34" charset="-122"/>
                </a:rPr>
                <a:t>磁盘片</a:t>
              </a:r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H="1">
              <a:off x="3641" y="1165"/>
              <a:ext cx="409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 flipH="1" flipV="1">
              <a:off x="3256" y="2049"/>
              <a:ext cx="544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 flipH="1" flipV="1">
              <a:off x="3029" y="2230"/>
              <a:ext cx="34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02" name="Text Box 14"/>
          <p:cNvSpPr txBox="1">
            <a:spLocks noChangeArrowheads="1"/>
          </p:cNvSpPr>
          <p:nvPr/>
        </p:nvSpPr>
        <p:spPr bwMode="auto">
          <a:xfrm>
            <a:off x="4111625" y="942975"/>
            <a:ext cx="104616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itchFamily="18" charset="0"/>
                <a:ea typeface="微软雅黑" pitchFamily="34" charset="-122"/>
              </a:rPr>
              <a:t>线圈</a:t>
            </a:r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 flipH="1">
            <a:off x="4241800" y="1363663"/>
            <a:ext cx="231775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0305" name="AutoShape 17"/>
          <p:cNvSpPr>
            <a:spLocks/>
          </p:cNvSpPr>
          <p:nvPr/>
        </p:nvSpPr>
        <p:spPr bwMode="auto">
          <a:xfrm>
            <a:off x="5897563" y="4589463"/>
            <a:ext cx="247650" cy="595312"/>
          </a:xfrm>
          <a:prstGeom prst="rightBrace">
            <a:avLst>
              <a:gd name="adj1" fmla="val 20032"/>
              <a:gd name="adj2" fmla="val 52532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06" name="Text Box 18"/>
          <p:cNvSpPr txBox="1">
            <a:spLocks noChangeArrowheads="1"/>
          </p:cNvSpPr>
          <p:nvPr/>
        </p:nvSpPr>
        <p:spPr bwMode="auto">
          <a:xfrm>
            <a:off x="6173788" y="4543425"/>
            <a:ext cx="26130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accent1"/>
                </a:solidFill>
                <a:ea typeface="微软雅黑" pitchFamily="34" charset="-122"/>
              </a:rPr>
              <a:t>不同的磁化状态被记录在磁盘表面</a:t>
            </a:r>
          </a:p>
        </p:txBody>
      </p:sp>
      <p:sp>
        <p:nvSpPr>
          <p:cNvPr id="780307" name="Rectangle 19"/>
          <p:cNvSpPr>
            <a:spLocks noChangeArrowheads="1"/>
          </p:cNvSpPr>
          <p:nvPr/>
        </p:nvSpPr>
        <p:spPr bwMode="auto">
          <a:xfrm>
            <a:off x="200025" y="4435475"/>
            <a:ext cx="8601075" cy="21224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写1：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线圈通以正向电流，使呈</a:t>
            </a:r>
            <a:r>
              <a:rPr kumimoji="1" lang="en-US" altLang="zh-CN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N-S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写0：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线圈通以反向电流，使呈</a:t>
            </a:r>
            <a:r>
              <a:rPr kumimoji="1" lang="en-US" altLang="zh-CN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S-N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读时：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磁头固定不动，载体运动。因为载体上小的磁化单元外部的磁力线通过磁头铁芯形成闭合回路，在</a:t>
            </a:r>
            <a:r>
              <a:rPr kumimoji="1"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铁芯线圈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两端得到感应电压。根据</a:t>
            </a:r>
            <a:r>
              <a:rPr kumimoji="1"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感应电压的不同的极性</a:t>
            </a:r>
            <a:r>
              <a:rPr kumimoji="1" lang="zh-CN" altLang="en-US" sz="22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，可确定读出为0或1。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05" grpId="0" animBg="1"/>
      <p:bldP spid="7803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磁表面信息读出过程</a:t>
            </a:r>
          </a:p>
        </p:txBody>
      </p:sp>
      <p:pic>
        <p:nvPicPr>
          <p:cNvPr id="781315" name="Picture 3" descr="磁盘读出过程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71525"/>
            <a:ext cx="8861425" cy="57531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814388"/>
            <a:ext cx="56070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5411" name="Rectangle 3"/>
          <p:cNvSpPr>
            <a:spLocks noChangeArrowheads="1"/>
          </p:cNvSpPr>
          <p:nvPr/>
        </p:nvSpPr>
        <p:spPr bwMode="auto">
          <a:xfrm>
            <a:off x="4087813" y="835025"/>
            <a:ext cx="779462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894013" y="1293813"/>
            <a:ext cx="779462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4821238" y="5702300"/>
            <a:ext cx="2066925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5878513" y="5287963"/>
            <a:ext cx="1516062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6797675" y="4645025"/>
            <a:ext cx="64135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5416" name="Group 8"/>
          <p:cNvGrpSpPr>
            <a:grpSpLocks/>
          </p:cNvGrpSpPr>
          <p:nvPr/>
        </p:nvGrpSpPr>
        <p:grpSpPr bwMode="auto">
          <a:xfrm>
            <a:off x="2111375" y="742950"/>
            <a:ext cx="2801938" cy="514350"/>
            <a:chOff x="1169" y="696"/>
            <a:chExt cx="1384" cy="254"/>
          </a:xfrm>
        </p:grpSpPr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1169" y="696"/>
              <a:ext cx="574" cy="25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defTabSz="1166813" fontAlgn="t">
                <a:spcBef>
                  <a:spcPct val="50000"/>
                </a:spcBef>
              </a:pPr>
              <a:r>
                <a:rPr kumimoji="1" lang="zh-CN" altLang="en-US" sz="2600" b="1">
                  <a:latin typeface="Times New Roman" pitchFamily="18" charset="0"/>
                  <a:ea typeface="宋体" pitchFamily="2" charset="-122"/>
                </a:rPr>
                <a:t>扇 区</a:t>
              </a:r>
              <a:endParaRPr kumimoji="1" lang="en-US" altLang="zh-CN" sz="2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5418" name="Line 10"/>
            <p:cNvSpPr>
              <a:spLocks noChangeShapeType="1"/>
            </p:cNvSpPr>
            <p:nvPr/>
          </p:nvSpPr>
          <p:spPr bwMode="auto">
            <a:xfrm flipH="1">
              <a:off x="1668" y="809"/>
              <a:ext cx="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5260975" y="4645025"/>
            <a:ext cx="1979613" cy="735013"/>
            <a:chOff x="3314" y="2926"/>
            <a:chExt cx="1247" cy="463"/>
          </a:xfrm>
        </p:grpSpPr>
        <p:sp>
          <p:nvSpPr>
            <p:cNvPr id="785420" name="Text Box 12"/>
            <p:cNvSpPr txBox="1">
              <a:spLocks noChangeArrowheads="1"/>
            </p:cNvSpPr>
            <p:nvPr/>
          </p:nvSpPr>
          <p:spPr bwMode="auto">
            <a:xfrm>
              <a:off x="3703" y="2955"/>
              <a:ext cx="858" cy="3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116623" tIns="58311" rIns="116623" bIns="58311">
              <a:spAutoFit/>
            </a:bodyPr>
            <a:lstStyle/>
            <a:p>
              <a:pPr algn="ctr" defTabSz="1166813" fontAlgn="t">
                <a:spcBef>
                  <a:spcPct val="50000"/>
                </a:spcBef>
              </a:pPr>
              <a:r>
                <a:rPr kumimoji="1" lang="zh-CN" altLang="en-US" sz="2600" b="1">
                  <a:latin typeface="Times New Roman" pitchFamily="18" charset="0"/>
                  <a:ea typeface="宋体" pitchFamily="2" charset="-122"/>
                </a:rPr>
                <a:t>磁 道</a:t>
              </a:r>
              <a:endParaRPr kumimoji="1" lang="en-US" altLang="zh-CN" sz="2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5421" name="Line 13"/>
            <p:cNvSpPr>
              <a:spLocks noChangeShapeType="1"/>
            </p:cNvSpPr>
            <p:nvPr/>
          </p:nvSpPr>
          <p:spPr bwMode="auto">
            <a:xfrm flipH="1" flipV="1">
              <a:off x="3314" y="2926"/>
              <a:ext cx="376" cy="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22" name="Rectangle 14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</p:spPr>
        <p:txBody>
          <a:bodyPr/>
          <a:lstStyle/>
          <a:p>
            <a:pPr defTabSz="717550"/>
            <a:r>
              <a:rPr lang="zh-CN" altLang="en-US">
                <a:latin typeface="黑体" pitchFamily="49" charset="-122"/>
              </a:rPr>
              <a:t>磁盘的磁道和扇区</a:t>
            </a:r>
          </a:p>
        </p:txBody>
      </p:sp>
      <p:sp>
        <p:nvSpPr>
          <p:cNvPr id="785423" name="AutoShape 15"/>
          <p:cNvSpPr>
            <a:spLocks noChangeArrowheads="1"/>
          </p:cNvSpPr>
          <p:nvPr/>
        </p:nvSpPr>
        <p:spPr bwMode="auto">
          <a:xfrm>
            <a:off x="7418388" y="971550"/>
            <a:ext cx="1517650" cy="3719513"/>
          </a:xfrm>
          <a:prstGeom prst="wedgeRoundRectCallout">
            <a:avLst>
              <a:gd name="adj1" fmla="val -109546"/>
              <a:gd name="adj2" fmla="val -32579"/>
              <a:gd name="adj3" fmla="val 16667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22957" tIns="13774" rIns="22957" bIns="13774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磁盘表面被分为许多同心圆，</a:t>
            </a:r>
            <a:r>
              <a:rPr kumimoji="1"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每个同心圆称为一个磁道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。每个磁道都有一个编号，最外面的是</a:t>
            </a:r>
            <a:r>
              <a:rPr kumimoji="1"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磁道</a:t>
            </a:r>
            <a:r>
              <a:rPr kumimoji="1" lang="zh-CN" altLang="en-US" sz="2000" b="1">
                <a:solidFill>
                  <a:srgbClr val="0000CC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785424" name="AutoShape 16"/>
          <p:cNvSpPr>
            <a:spLocks noChangeArrowheads="1"/>
          </p:cNvSpPr>
          <p:nvPr/>
        </p:nvSpPr>
        <p:spPr bwMode="auto">
          <a:xfrm>
            <a:off x="255588" y="971550"/>
            <a:ext cx="1846262" cy="3046413"/>
          </a:xfrm>
          <a:prstGeom prst="wedgeRoundRectCallout">
            <a:avLst>
              <a:gd name="adj1" fmla="val 122741"/>
              <a:gd name="adj2" fmla="val -14931"/>
              <a:gd name="adj3" fmla="val 16667"/>
            </a:avLst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22957" tIns="13774" rIns="22957" bIns="13774"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每个磁道被划分为若干段（段又叫扇区），每个扇区的存储容量为</a:t>
            </a:r>
            <a:r>
              <a:rPr kumimoji="1"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kumimoji="1"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kumimoji="1"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。每个扇区都有一个编号 </a:t>
            </a:r>
          </a:p>
        </p:txBody>
      </p:sp>
      <p:sp>
        <p:nvSpPr>
          <p:cNvPr id="785425" name="Rectangle 17"/>
          <p:cNvSpPr>
            <a:spLocks noChangeArrowheads="1"/>
          </p:cNvSpPr>
          <p:nvPr/>
        </p:nvSpPr>
        <p:spPr bwMode="auto">
          <a:xfrm>
            <a:off x="5359400" y="5246688"/>
            <a:ext cx="3784600" cy="1431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近三十年来，扇区大小一直是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字节。但最近几年正迁移到更大、更高效的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字节扇区，通常称为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扇区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23" grpId="0" animBg="1"/>
      <p:bldP spid="785424" grpId="0" animBg="1"/>
      <p:bldP spid="7854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温彻斯特磁盘磁道格式Sc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54063"/>
            <a:ext cx="8686800" cy="557053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4224338" y="5624513"/>
            <a:ext cx="4229100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在此例中，每个磁道包含30个固定长度的扇段，每个扇段有600个字节(17+7+41+515+20=600)。</a:t>
            </a:r>
            <a:endParaRPr kumimoji="1" lang="en-US" altLang="zh-CN" sz="20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  <a:noFill/>
          <a:ln/>
        </p:spPr>
        <p:txBody>
          <a:bodyPr/>
          <a:lstStyle/>
          <a:p>
            <a:pPr defTabSz="717550"/>
            <a:r>
              <a:rPr lang="zh-CN" altLang="en-US">
                <a:ea typeface="宋体" pitchFamily="2" charset="-122"/>
              </a:rPr>
              <a:t>磁盘磁道的格式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236538" y="5545138"/>
            <a:ext cx="3695700" cy="1122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116623" tIns="58311" rIns="116623" bIns="58311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磁盘格式化</a:t>
            </a:r>
            <a:r>
              <a:rPr kumimoji="1" lang="zh-CN" altLang="en-US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操作指在盘面上划分磁道和扇区，并在扇区中填写</a:t>
            </a:r>
            <a:r>
              <a:rPr kumimoji="1" lang="en-US" altLang="zh-CN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kumimoji="1" lang="zh-CN" altLang="en-US" sz="22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域信息的过程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animBg="1"/>
      <p:bldP spid="787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30175"/>
            <a:ext cx="8807450" cy="527050"/>
          </a:xfrm>
        </p:spPr>
        <p:txBody>
          <a:bodyPr/>
          <a:lstStyle/>
          <a:p>
            <a:pPr defTabSz="717550"/>
            <a:r>
              <a:rPr lang="zh-CN" altLang="en-US"/>
              <a:t>平均存取时间</a:t>
            </a:r>
            <a:endParaRPr lang="en-US" altLang="zh-CN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4595813"/>
            <a:ext cx="8491538" cy="2111375"/>
          </a:xfrm>
        </p:spPr>
        <p:txBody>
          <a:bodyPr/>
          <a:lstStyle/>
          <a:p>
            <a:pPr marL="268288" indent="-26828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磁盘上的信息以扇区为单位进行读写，平均存取时间为：</a:t>
            </a:r>
          </a:p>
          <a:p>
            <a:pPr marL="268288" indent="-268288" defTabSz="717550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 =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平均寻道时间 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平均旋转等待时间 </a:t>
            </a:r>
            <a:r>
              <a:rPr lang="en-US" altLang="zh-CN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数据传输时间（忽略不计）</a:t>
            </a:r>
            <a:endParaRPr lang="en-US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平均寻道时间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磁头寻找到指定磁道所需平均时间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5ms)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平均旋转等待时间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指定扇区旋转到磁头下方所需平均时间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6ms)  (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转速：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4200 / 5400 / 7200 / 10000rpm )</a:t>
            </a:r>
          </a:p>
          <a:p>
            <a:pPr marL="582613" lvl="1" indent="-223838" defTabSz="717550">
              <a:lnSpc>
                <a:spcPct val="115000"/>
              </a:lnSpc>
              <a:spcBef>
                <a:spcPct val="15000"/>
              </a:spcBef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数据传输时间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——(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大约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0.01ms 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扇区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8484" name="Group 4"/>
          <p:cNvGrpSpPr>
            <a:grpSpLocks/>
          </p:cNvGrpSpPr>
          <p:nvPr/>
        </p:nvGrpSpPr>
        <p:grpSpPr bwMode="auto">
          <a:xfrm>
            <a:off x="1125538" y="774700"/>
            <a:ext cx="7327900" cy="2925763"/>
            <a:chOff x="1144" y="1645"/>
            <a:chExt cx="4616" cy="1843"/>
          </a:xfrm>
        </p:grpSpPr>
        <p:sp>
          <p:nvSpPr>
            <p:cNvPr id="788485" name="AutoShape 5"/>
            <p:cNvSpPr>
              <a:spLocks noChangeArrowheads="1"/>
            </p:cNvSpPr>
            <p:nvPr/>
          </p:nvSpPr>
          <p:spPr bwMode="auto">
            <a:xfrm>
              <a:off x="3832" y="2864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6" name="Rectangle 6"/>
            <p:cNvSpPr>
              <a:spLocks noChangeArrowheads="1"/>
            </p:cNvSpPr>
            <p:nvPr/>
          </p:nvSpPr>
          <p:spPr bwMode="auto">
            <a:xfrm>
              <a:off x="2872" y="286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7" name="Rectangle 7"/>
            <p:cNvSpPr>
              <a:spLocks noChangeArrowheads="1"/>
            </p:cNvSpPr>
            <p:nvPr/>
          </p:nvSpPr>
          <p:spPr bwMode="auto">
            <a:xfrm>
              <a:off x="2872" y="262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488" name="Rectangle 8"/>
            <p:cNvSpPr>
              <a:spLocks noChangeArrowheads="1"/>
            </p:cNvSpPr>
            <p:nvPr/>
          </p:nvSpPr>
          <p:spPr bwMode="auto">
            <a:xfrm>
              <a:off x="2872" y="2384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489" name="Group 9"/>
            <p:cNvGrpSpPr>
              <a:grpSpLocks/>
            </p:cNvGrpSpPr>
            <p:nvPr/>
          </p:nvGrpSpPr>
          <p:grpSpPr bwMode="auto">
            <a:xfrm>
              <a:off x="2920" y="2624"/>
              <a:ext cx="2112" cy="432"/>
              <a:chOff x="2688" y="1632"/>
              <a:chExt cx="2112" cy="432"/>
            </a:xfrm>
          </p:grpSpPr>
          <p:sp>
            <p:nvSpPr>
              <p:cNvPr id="788490" name="Oval 10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1" name="Oval 11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2" name="Oval 12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493" name="Group 13"/>
            <p:cNvGrpSpPr>
              <a:grpSpLocks/>
            </p:cNvGrpSpPr>
            <p:nvPr/>
          </p:nvGrpSpPr>
          <p:grpSpPr bwMode="auto">
            <a:xfrm>
              <a:off x="2920" y="2384"/>
              <a:ext cx="2112" cy="432"/>
              <a:chOff x="2688" y="1632"/>
              <a:chExt cx="2112" cy="432"/>
            </a:xfrm>
          </p:grpSpPr>
          <p:sp>
            <p:nvSpPr>
              <p:cNvPr id="788494" name="Oval 14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5" name="Oval 15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6" name="Oval 16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497" name="AutoShape 17"/>
            <p:cNvSpPr>
              <a:spLocks noChangeArrowheads="1"/>
            </p:cNvSpPr>
            <p:nvPr/>
          </p:nvSpPr>
          <p:spPr bwMode="auto">
            <a:xfrm>
              <a:off x="1144" y="1808"/>
              <a:ext cx="624" cy="1440"/>
            </a:xfrm>
            <a:prstGeom prst="can">
              <a:avLst>
                <a:gd name="adj" fmla="val 57692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8498" name="Group 18"/>
            <p:cNvGrpSpPr>
              <a:grpSpLocks/>
            </p:cNvGrpSpPr>
            <p:nvPr/>
          </p:nvGrpSpPr>
          <p:grpSpPr bwMode="auto">
            <a:xfrm>
              <a:off x="2920" y="2144"/>
              <a:ext cx="2112" cy="432"/>
              <a:chOff x="2688" y="1632"/>
              <a:chExt cx="2112" cy="432"/>
            </a:xfrm>
          </p:grpSpPr>
          <p:sp>
            <p:nvSpPr>
              <p:cNvPr id="788499" name="Oval 19"/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11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0" name="Oval 20"/>
              <p:cNvSpPr>
                <a:spLocks noChangeAspect="1" noChangeArrowheads="1"/>
              </p:cNvSpPr>
              <p:nvPr/>
            </p:nvSpPr>
            <p:spPr bwMode="auto">
              <a:xfrm>
                <a:off x="2862" y="1687"/>
                <a:ext cx="1745" cy="3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1" name="Oval 21"/>
              <p:cNvSpPr>
                <a:spLocks noChangeAspect="1" noChangeArrowheads="1"/>
              </p:cNvSpPr>
              <p:nvPr/>
            </p:nvSpPr>
            <p:spPr bwMode="auto">
              <a:xfrm>
                <a:off x="3135" y="1731"/>
                <a:ext cx="1203" cy="21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02" name="Rectangle 22"/>
            <p:cNvSpPr>
              <a:spLocks noChangeArrowheads="1"/>
            </p:cNvSpPr>
            <p:nvPr/>
          </p:nvSpPr>
          <p:spPr bwMode="auto">
            <a:xfrm>
              <a:off x="1768" y="228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3" name="Rectangle 23"/>
            <p:cNvSpPr>
              <a:spLocks noChangeArrowheads="1"/>
            </p:cNvSpPr>
            <p:nvPr/>
          </p:nvSpPr>
          <p:spPr bwMode="auto">
            <a:xfrm>
              <a:off x="2872" y="228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4" name="Rectangle 24"/>
            <p:cNvSpPr>
              <a:spLocks noChangeArrowheads="1"/>
            </p:cNvSpPr>
            <p:nvPr/>
          </p:nvSpPr>
          <p:spPr bwMode="auto">
            <a:xfrm>
              <a:off x="3094" y="2258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5" name="Rectangle 25"/>
            <p:cNvSpPr>
              <a:spLocks noChangeArrowheads="1"/>
            </p:cNvSpPr>
            <p:nvPr/>
          </p:nvSpPr>
          <p:spPr bwMode="auto">
            <a:xfrm>
              <a:off x="1768" y="252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6" name="Rectangle 26"/>
            <p:cNvSpPr>
              <a:spLocks noChangeArrowheads="1"/>
            </p:cNvSpPr>
            <p:nvPr/>
          </p:nvSpPr>
          <p:spPr bwMode="auto">
            <a:xfrm>
              <a:off x="2872" y="252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7" name="Rectangle 27"/>
            <p:cNvSpPr>
              <a:spLocks noChangeArrowheads="1"/>
            </p:cNvSpPr>
            <p:nvPr/>
          </p:nvSpPr>
          <p:spPr bwMode="auto">
            <a:xfrm>
              <a:off x="3112" y="250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8" name="Rectangle 28"/>
            <p:cNvSpPr>
              <a:spLocks noChangeArrowheads="1"/>
            </p:cNvSpPr>
            <p:nvPr/>
          </p:nvSpPr>
          <p:spPr bwMode="auto">
            <a:xfrm>
              <a:off x="1768" y="2768"/>
              <a:ext cx="1104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09" name="Rectangle 29"/>
            <p:cNvSpPr>
              <a:spLocks noChangeArrowheads="1"/>
            </p:cNvSpPr>
            <p:nvPr/>
          </p:nvSpPr>
          <p:spPr bwMode="auto">
            <a:xfrm>
              <a:off x="2872" y="2768"/>
              <a:ext cx="240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0" name="Rectangle 30"/>
            <p:cNvSpPr>
              <a:spLocks noChangeArrowheads="1"/>
            </p:cNvSpPr>
            <p:nvPr/>
          </p:nvSpPr>
          <p:spPr bwMode="auto">
            <a:xfrm>
              <a:off x="3112" y="2747"/>
              <a:ext cx="96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1" name="AutoShape 31"/>
            <p:cNvSpPr>
              <a:spLocks noChangeArrowheads="1"/>
            </p:cNvSpPr>
            <p:nvPr/>
          </p:nvSpPr>
          <p:spPr bwMode="auto">
            <a:xfrm>
              <a:off x="3832" y="2000"/>
              <a:ext cx="288" cy="381"/>
            </a:xfrm>
            <a:prstGeom prst="can">
              <a:avLst>
                <a:gd name="adj" fmla="val 33073"/>
              </a:avLst>
            </a:prstGeom>
            <a:solidFill>
              <a:schemeClr val="accent2">
                <a:alpha val="3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2" name="Line 32"/>
            <p:cNvSpPr>
              <a:spLocks noChangeShapeType="1"/>
            </p:cNvSpPr>
            <p:nvPr/>
          </p:nvSpPr>
          <p:spPr bwMode="auto">
            <a:xfrm>
              <a:off x="4840" y="1760"/>
              <a:ext cx="0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3" name="Text Box 33"/>
            <p:cNvSpPr txBox="1">
              <a:spLocks noChangeArrowheads="1"/>
            </p:cNvSpPr>
            <p:nvPr/>
          </p:nvSpPr>
          <p:spPr bwMode="auto">
            <a:xfrm>
              <a:off x="2680" y="187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charset="0"/>
                </a:rPr>
                <a:t>磁头</a:t>
              </a:r>
            </a:p>
          </p:txBody>
        </p:sp>
        <p:cxnSp>
          <p:nvCxnSpPr>
            <p:cNvPr id="788514" name="AutoShape 34"/>
            <p:cNvCxnSpPr>
              <a:cxnSpLocks noChangeShapeType="1"/>
              <a:stCxn id="788513" idx="2"/>
              <a:endCxn id="788504" idx="0"/>
            </p:cNvCxnSpPr>
            <p:nvPr/>
          </p:nvCxnSpPr>
          <p:spPr bwMode="auto">
            <a:xfrm flipH="1">
              <a:off x="3142" y="2160"/>
              <a:ext cx="18" cy="98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8515" name="AutoShape 35"/>
            <p:cNvCxnSpPr>
              <a:cxnSpLocks noChangeShapeType="1"/>
              <a:endCxn id="788502" idx="0"/>
            </p:cNvCxnSpPr>
            <p:nvPr/>
          </p:nvCxnSpPr>
          <p:spPr bwMode="auto">
            <a:xfrm>
              <a:off x="2296" y="1952"/>
              <a:ext cx="24" cy="336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16" name="Text Box 36"/>
            <p:cNvSpPr txBox="1">
              <a:spLocks noChangeArrowheads="1"/>
            </p:cNvSpPr>
            <p:nvPr/>
          </p:nvSpPr>
          <p:spPr bwMode="auto">
            <a:xfrm>
              <a:off x="4536" y="1752"/>
              <a:ext cx="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charset="0"/>
                </a:rPr>
                <a:t>磁道</a:t>
              </a:r>
            </a:p>
          </p:txBody>
        </p:sp>
        <p:sp>
          <p:nvSpPr>
            <p:cNvPr id="788517" name="Text Box 37"/>
            <p:cNvSpPr txBox="1">
              <a:spLocks noChangeArrowheads="1"/>
            </p:cNvSpPr>
            <p:nvPr/>
          </p:nvSpPr>
          <p:spPr bwMode="auto">
            <a:xfrm>
              <a:off x="3496" y="164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charset="0"/>
                </a:rPr>
                <a:t>旋转轴</a:t>
              </a:r>
            </a:p>
          </p:txBody>
        </p:sp>
        <p:cxnSp>
          <p:nvCxnSpPr>
            <p:cNvPr id="788518" name="AutoShape 38"/>
            <p:cNvCxnSpPr>
              <a:cxnSpLocks noChangeShapeType="1"/>
              <a:stCxn id="788517" idx="2"/>
              <a:endCxn id="788511" idx="1"/>
            </p:cNvCxnSpPr>
            <p:nvPr/>
          </p:nvCxnSpPr>
          <p:spPr bwMode="auto">
            <a:xfrm>
              <a:off x="3976" y="1933"/>
              <a:ext cx="0" cy="67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19" name="Text Box 39"/>
            <p:cNvSpPr txBox="1">
              <a:spLocks noChangeArrowheads="1"/>
            </p:cNvSpPr>
            <p:nvPr/>
          </p:nvSpPr>
          <p:spPr bwMode="auto">
            <a:xfrm>
              <a:off x="4967" y="2954"/>
              <a:ext cx="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300" tIns="45650" rIns="91300" bIns="4565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宋体" pitchFamily="2" charset="-122"/>
                  <a:cs typeface="Arial" charset="0"/>
                </a:rPr>
                <a:t>碟片</a:t>
              </a:r>
            </a:p>
          </p:txBody>
        </p:sp>
        <p:cxnSp>
          <p:nvCxnSpPr>
            <p:cNvPr id="788520" name="AutoShape 40"/>
            <p:cNvCxnSpPr>
              <a:cxnSpLocks noChangeShapeType="1"/>
            </p:cNvCxnSpPr>
            <p:nvPr/>
          </p:nvCxnSpPr>
          <p:spPr bwMode="auto">
            <a:xfrm flipH="1" flipV="1">
              <a:off x="3967" y="3008"/>
              <a:ext cx="9" cy="453"/>
            </a:xfrm>
            <a:prstGeom prst="straightConnector1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88521" name="Line 41"/>
            <p:cNvSpPr>
              <a:spLocks noChangeShapeType="1"/>
            </p:cNvSpPr>
            <p:nvPr/>
          </p:nvSpPr>
          <p:spPr bwMode="auto">
            <a:xfrm flipH="1" flipV="1">
              <a:off x="5012" y="2931"/>
              <a:ext cx="159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2" name="Line 42"/>
            <p:cNvSpPr>
              <a:spLocks noChangeShapeType="1"/>
            </p:cNvSpPr>
            <p:nvPr/>
          </p:nvSpPr>
          <p:spPr bwMode="auto">
            <a:xfrm flipH="1">
              <a:off x="4740" y="2001"/>
              <a:ext cx="204" cy="2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3" name="Line 43"/>
            <p:cNvSpPr>
              <a:spLocks noChangeShapeType="1"/>
            </p:cNvSpPr>
            <p:nvPr/>
          </p:nvSpPr>
          <p:spPr bwMode="auto">
            <a:xfrm>
              <a:off x="1973" y="2183"/>
              <a:ext cx="8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24" name="Rectangle 44"/>
          <p:cNvSpPr>
            <a:spLocks noChangeArrowheads="1"/>
          </p:cNvSpPr>
          <p:nvPr/>
        </p:nvSpPr>
        <p:spPr bwMode="auto">
          <a:xfrm>
            <a:off x="184150" y="3371850"/>
            <a:ext cx="8626475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硬盘的操作流程如下： 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所有磁头同步寻道（由柱面号控制）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选择磁头（由磁头号控制）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被选中磁头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等待扇区到达磁头下方（由扇区号控制）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→ </a:t>
            </a:r>
            <a:r>
              <a:rPr lang="zh-CN" altLang="en-US" sz="19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读写该扇区中数据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2184127778</TotalTime>
  <Pages>40</Pages>
  <Words>2686</Words>
  <Application>Microsoft PowerPoint 4.0</Application>
  <PresentationFormat>全屏显示(4:3)</PresentationFormat>
  <Paragraphs>252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Times New Roman</vt:lpstr>
      <vt:lpstr>Arial</vt:lpstr>
      <vt:lpstr>黑体</vt:lpstr>
      <vt:lpstr>微软雅黑</vt:lpstr>
      <vt:lpstr>宋体</vt:lpstr>
      <vt:lpstr>Wingdings</vt:lpstr>
      <vt:lpstr>华文行楷</vt:lpstr>
      <vt:lpstr>Arial Narrow</vt:lpstr>
      <vt:lpstr>楷体_GB2312</vt:lpstr>
      <vt:lpstr>lecture1</vt:lpstr>
      <vt:lpstr>Visio.Drawing.5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PC中的外存储器</vt:lpstr>
      <vt:lpstr>磁盘存储器的信息存储原理</vt:lpstr>
      <vt:lpstr>磁表面信息读出过程</vt:lpstr>
      <vt:lpstr>磁盘的磁道和扇区</vt:lpstr>
      <vt:lpstr>磁盘磁道的格式</vt:lpstr>
      <vt:lpstr>平均存取时间</vt:lpstr>
      <vt:lpstr>磁盘响应时间计算举例</vt:lpstr>
      <vt:lpstr>硬盘存储器的组成</vt:lpstr>
      <vt:lpstr>磁盘驱动器</vt:lpstr>
      <vt:lpstr>硬盘驱动器的逻辑结构</vt:lpstr>
      <vt:lpstr>磁盘存储器的连接 </vt:lpstr>
      <vt:lpstr>读一个磁盘扇区–第一步</vt:lpstr>
      <vt:lpstr>读一个磁盘扇区–第二步</vt:lpstr>
      <vt:lpstr>读一个磁盘扇区–第三步</vt:lpstr>
      <vt:lpstr>冗余磁盘阵列(RAID)</vt:lpstr>
      <vt:lpstr> 冗余磁盘阵列 ( RAID 0 )</vt:lpstr>
      <vt:lpstr>冗余磁盘阵列 ( RAID 1 )</vt:lpstr>
      <vt:lpstr>冗余磁盘阵列 ( RAID2  )</vt:lpstr>
      <vt:lpstr>冗余磁盘阵列 ( RAID 3 )</vt:lpstr>
      <vt:lpstr>冗余磁盘阵列 ( RAID 4 )</vt:lpstr>
      <vt:lpstr>冗余磁盘阵列 ( RAID 5 )</vt:lpstr>
      <vt:lpstr>冗余磁盘阵列 ( RAID 6 )</vt:lpstr>
      <vt:lpstr>冗余磁盘阵列 ( RAID 7 )</vt:lpstr>
      <vt:lpstr>固态硬盘（SSD）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1508</cp:revision>
  <cp:lastPrinted>1998-02-02T13:15:44Z</cp:lastPrinted>
  <dcterms:created xsi:type="dcterms:W3CDTF">1996-09-09T11:33:30Z</dcterms:created>
  <dcterms:modified xsi:type="dcterms:W3CDTF">2014-10-24T00:48:46Z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