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498" r:id="rId2"/>
    <p:sldId id="500" r:id="rId3"/>
    <p:sldId id="726" r:id="rId4"/>
    <p:sldId id="741" r:id="rId5"/>
    <p:sldId id="618" r:id="rId6"/>
    <p:sldId id="619" r:id="rId7"/>
    <p:sldId id="620" r:id="rId8"/>
    <p:sldId id="728" r:id="rId9"/>
    <p:sldId id="729" r:id="rId10"/>
    <p:sldId id="730" r:id="rId11"/>
    <p:sldId id="731" r:id="rId12"/>
    <p:sldId id="732" r:id="rId13"/>
    <p:sldId id="733" r:id="rId14"/>
    <p:sldId id="734" r:id="rId15"/>
    <p:sldId id="735" r:id="rId16"/>
    <p:sldId id="736" r:id="rId17"/>
    <p:sldId id="621" r:id="rId18"/>
    <p:sldId id="738" r:id="rId19"/>
    <p:sldId id="742" r:id="rId20"/>
    <p:sldId id="743" r:id="rId21"/>
    <p:sldId id="739" r:id="rId22"/>
    <p:sldId id="744" r:id="rId23"/>
    <p:sldId id="737" r:id="rId24"/>
    <p:sldId id="632" r:id="rId25"/>
    <p:sldId id="633" r:id="rId26"/>
    <p:sldId id="634" r:id="rId27"/>
    <p:sldId id="745" r:id="rId28"/>
    <p:sldId id="636" r:id="rId29"/>
    <p:sldId id="637" r:id="rId30"/>
    <p:sldId id="622" r:id="rId31"/>
    <p:sldId id="623" r:id="rId32"/>
    <p:sldId id="624" r:id="rId33"/>
    <p:sldId id="746" r:id="rId34"/>
  </p:sldIdLst>
  <p:sldSz cx="9144000" cy="6858000" type="screen4x3"/>
  <p:notesSz cx="7099300" cy="10234613"/>
  <p:kinsoku lang="zh-CN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FF8398"/>
    <a:srgbClr val="A50021"/>
    <a:srgbClr val="993300"/>
    <a:srgbClr val="6D6D6D"/>
    <a:srgbClr val="818181"/>
    <a:srgbClr val="469CDC"/>
    <a:srgbClr val="006600"/>
    <a:srgbClr val="D10F0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2009" autoAdjust="0"/>
    <p:restoredTop sz="95204" autoAdjust="0"/>
  </p:normalViewPr>
  <p:slideViewPr>
    <p:cSldViewPr snapToGrid="0">
      <p:cViewPr>
        <p:scale>
          <a:sx n="66" d="100"/>
          <a:sy n="66" d="100"/>
        </p:scale>
        <p:origin x="-1638" y="-3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-2358" y="-90"/>
      </p:cViewPr>
      <p:guideLst>
        <p:guide orient="horz" pos="3224"/>
        <p:guide pos="2236"/>
      </p:guideLst>
    </p:cSldViewPr>
  </p:notes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90600" y="644525"/>
            <a:ext cx="5135563" cy="3851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3400" y="4860925"/>
            <a:ext cx="6118225" cy="4606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00269" tIns="49255" rIns="100269" bIns="492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We want this to be in font 11 and justify.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sz="11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Text Box 1"/>
          <p:cNvSpPr txBox="1">
            <a:spLocks noChangeArrowheads="1"/>
          </p:cNvSpPr>
          <p:nvPr/>
        </p:nvSpPr>
        <p:spPr bwMode="auto">
          <a:xfrm>
            <a:off x="1309688" y="774700"/>
            <a:ext cx="4481512" cy="38242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9340" tIns="49670" rIns="99340" bIns="49670" anchor="ctr"/>
          <a:lstStyle/>
          <a:p>
            <a:endParaRPr lang="en-US" altLang="zh-CN" sz="2400" b="1">
              <a:latin typeface="Arial Narrow" pitchFamily="34" charset="0"/>
            </a:endParaRPr>
          </a:p>
        </p:txBody>
      </p:sp>
      <p:sp>
        <p:nvSpPr>
          <p:cNvPr id="732163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46150" y="4860925"/>
            <a:ext cx="5207000" cy="4610100"/>
          </a:xfrm>
          <a:noFill/>
          <a:ln/>
        </p:spPr>
        <p:txBody>
          <a:bodyPr wrap="none" lIns="91440" tIns="45720" rIns="91440" bIns="45720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Text Box 1"/>
          <p:cNvSpPr txBox="1">
            <a:spLocks noChangeArrowheads="1"/>
          </p:cNvSpPr>
          <p:nvPr/>
        </p:nvSpPr>
        <p:spPr bwMode="auto">
          <a:xfrm>
            <a:off x="1309688" y="774700"/>
            <a:ext cx="4481512" cy="38242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9340" tIns="49670" rIns="99340" bIns="49670" anchor="ctr"/>
          <a:lstStyle/>
          <a:p>
            <a:endParaRPr lang="en-US" altLang="zh-CN" sz="2400" b="1">
              <a:latin typeface="Arial Narrow" pitchFamily="34" charset="0"/>
            </a:endParaRPr>
          </a:p>
        </p:txBody>
      </p:sp>
      <p:sp>
        <p:nvSpPr>
          <p:cNvPr id="87449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46150" y="4860925"/>
            <a:ext cx="5207000" cy="4610100"/>
          </a:xfrm>
          <a:noFill/>
          <a:ln/>
        </p:spPr>
        <p:txBody>
          <a:bodyPr wrap="none" lIns="91440" tIns="45720" rIns="91440" bIns="45720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Text Box 1"/>
          <p:cNvSpPr txBox="1">
            <a:spLocks noChangeArrowheads="1"/>
          </p:cNvSpPr>
          <p:nvPr/>
        </p:nvSpPr>
        <p:spPr bwMode="auto">
          <a:xfrm>
            <a:off x="1309688" y="774700"/>
            <a:ext cx="4481512" cy="38242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9340" tIns="49670" rIns="99340" bIns="49670" anchor="ctr"/>
          <a:lstStyle/>
          <a:p>
            <a:endParaRPr lang="en-US" altLang="zh-CN" sz="2400" b="1">
              <a:latin typeface="Arial Narrow" pitchFamily="34" charset="0"/>
            </a:endParaRPr>
          </a:p>
        </p:txBody>
      </p:sp>
      <p:sp>
        <p:nvSpPr>
          <p:cNvPr id="737283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46150" y="4860925"/>
            <a:ext cx="5207000" cy="4610100"/>
          </a:xfrm>
          <a:noFill/>
          <a:ln/>
        </p:spPr>
        <p:txBody>
          <a:bodyPr wrap="none" lIns="91440" tIns="45720" rIns="91440" bIns="45720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Text Box 1"/>
          <p:cNvSpPr txBox="1">
            <a:spLocks noChangeArrowheads="1"/>
          </p:cNvSpPr>
          <p:nvPr/>
        </p:nvSpPr>
        <p:spPr bwMode="auto">
          <a:xfrm>
            <a:off x="1309688" y="774700"/>
            <a:ext cx="4481512" cy="38242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9340" tIns="49670" rIns="99340" bIns="49670" anchor="ctr"/>
          <a:lstStyle/>
          <a:p>
            <a:endParaRPr lang="en-US" altLang="zh-CN" sz="2400" b="1">
              <a:latin typeface="Arial Narrow" pitchFamily="34" charset="0"/>
            </a:endParaRPr>
          </a:p>
        </p:txBody>
      </p:sp>
      <p:sp>
        <p:nvSpPr>
          <p:cNvPr id="686083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46150" y="4860925"/>
            <a:ext cx="5207000" cy="4610100"/>
          </a:xfrm>
          <a:noFill/>
          <a:ln/>
        </p:spPr>
        <p:txBody>
          <a:bodyPr wrap="none" lIns="91440" tIns="45720" rIns="91440" bIns="45720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Text Box 1"/>
          <p:cNvSpPr txBox="1">
            <a:spLocks noChangeArrowheads="1"/>
          </p:cNvSpPr>
          <p:nvPr/>
        </p:nvSpPr>
        <p:spPr bwMode="auto">
          <a:xfrm>
            <a:off x="1309688" y="774700"/>
            <a:ext cx="4481512" cy="38242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9340" tIns="49670" rIns="99340" bIns="49670" anchor="ctr"/>
          <a:lstStyle/>
          <a:p>
            <a:endParaRPr lang="en-US" altLang="zh-CN" sz="2400" b="1">
              <a:latin typeface="Arial Narrow" pitchFamily="34" charset="0"/>
            </a:endParaRPr>
          </a:p>
        </p:txBody>
      </p:sp>
      <p:sp>
        <p:nvSpPr>
          <p:cNvPr id="68813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46150" y="4860925"/>
            <a:ext cx="5207000" cy="4610100"/>
          </a:xfrm>
          <a:noFill/>
          <a:ln/>
        </p:spPr>
        <p:txBody>
          <a:bodyPr wrap="none" lIns="91440" tIns="45720" rIns="91440" bIns="45720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2125" y="128588"/>
            <a:ext cx="2201863" cy="33496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36538" y="128588"/>
            <a:ext cx="6453187" cy="33496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295400"/>
            <a:ext cx="4019550" cy="2182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7250" y="1295400"/>
            <a:ext cx="4019550" cy="2182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6538" y="128588"/>
            <a:ext cx="8807450" cy="528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Title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295400"/>
            <a:ext cx="8191500" cy="21828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This is our 1st Level Bullet</a:t>
            </a:r>
          </a:p>
          <a:p>
            <a:pPr lvl="1"/>
            <a:r>
              <a:rPr lang="en-US" altLang="zh-CN" smtClean="0"/>
              <a:t>This is our 2nd level bullet</a:t>
            </a:r>
          </a:p>
          <a:p>
            <a:pPr lvl="2"/>
            <a:r>
              <a:rPr lang="en-US" altLang="zh-CN" smtClean="0"/>
              <a:t>This is our 3rd level bullet</a:t>
            </a:r>
          </a:p>
          <a:p>
            <a:pPr lvl="0"/>
            <a:r>
              <a:rPr lang="en-US" altLang="zh-CN" smtClean="0"/>
              <a:t>This is our next 1st Level Bullet</a:t>
            </a:r>
          </a:p>
          <a:p>
            <a:pPr lvl="1"/>
            <a:r>
              <a:rPr lang="en-US" altLang="zh-CN" smtClean="0"/>
              <a:t>This is our 2nd level bullet</a:t>
            </a:r>
          </a:p>
          <a:p>
            <a:pPr lvl="2"/>
            <a:r>
              <a:rPr lang="en-US" altLang="zh-CN" smtClean="0"/>
              <a:t>This is our 3rd level bullet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246063" y="682625"/>
            <a:ext cx="86518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itchFamily="34" charset="0"/>
          <a:ea typeface="黑体" pitchFamily="49" charset="-122"/>
        </a:defRPr>
      </a:lvl2pPr>
      <a:lvl3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itchFamily="34" charset="0"/>
          <a:ea typeface="黑体" pitchFamily="49" charset="-122"/>
        </a:defRPr>
      </a:lvl3pPr>
      <a:lvl4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itchFamily="34" charset="0"/>
          <a:ea typeface="黑体" pitchFamily="49" charset="-122"/>
        </a:defRPr>
      </a:lvl4pPr>
      <a:lvl5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itchFamily="34" charset="0"/>
          <a:ea typeface="黑体" pitchFamily="49" charset="-122"/>
        </a:defRPr>
      </a:lvl5pPr>
      <a:lvl6pPr marL="457200"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itchFamily="34" charset="0"/>
          <a:ea typeface="黑体" pitchFamily="49" charset="-122"/>
        </a:defRPr>
      </a:lvl6pPr>
      <a:lvl7pPr marL="914400"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itchFamily="34" charset="0"/>
          <a:ea typeface="黑体" pitchFamily="49" charset="-122"/>
        </a:defRPr>
      </a:lvl7pPr>
      <a:lvl8pPr marL="1371600"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itchFamily="34" charset="0"/>
          <a:ea typeface="黑体" pitchFamily="49" charset="-122"/>
        </a:defRPr>
      </a:lvl8pPr>
      <a:lvl9pPr marL="1828800"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itchFamily="34" charset="0"/>
          <a:ea typeface="黑体" pitchFamily="49" charset="-122"/>
        </a:defRPr>
      </a:lvl9pPr>
    </p:titleStyle>
    <p:bodyStyle>
      <a:lvl1pPr marL="203200" indent="-203200" algn="l" rtl="0" eaLnBrk="0" fontAlgn="base" hangingPunct="0">
        <a:spcBef>
          <a:spcPct val="35000"/>
        </a:spcBef>
        <a:spcAft>
          <a:spcPct val="0"/>
        </a:spcAft>
        <a:buSzPct val="100000"/>
        <a:buChar char="°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190500" algn="l" rtl="0" eaLnBrk="0" fontAlgn="base" hangingPunct="0">
        <a:spcBef>
          <a:spcPct val="35000"/>
        </a:spcBef>
        <a:spcAft>
          <a:spcPct val="0"/>
        </a:spcAft>
        <a:buSzPct val="100000"/>
        <a:buChar char="•"/>
        <a:defRPr b="1">
          <a:solidFill>
            <a:schemeClr val="accent2"/>
          </a:solidFill>
          <a:latin typeface="+mn-lt"/>
        </a:defRPr>
      </a:lvl2pPr>
      <a:lvl3pPr marL="1257300" indent="-342900" algn="l" rtl="0" eaLnBrk="0" fontAlgn="base" hangingPunct="0">
        <a:spcBef>
          <a:spcPct val="35000"/>
        </a:spcBef>
        <a:spcAft>
          <a:spcPct val="0"/>
        </a:spcAft>
        <a:buSzPct val="100000"/>
        <a:buChar char="-"/>
        <a:defRPr b="1">
          <a:solidFill>
            <a:srgbClr val="B7011F"/>
          </a:solidFill>
          <a:latin typeface="+mn-lt"/>
        </a:defRPr>
      </a:lvl3pPr>
      <a:lvl4pPr marL="1714500" indent="-3429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1717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6289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30861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5433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40005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76250" y="615950"/>
            <a:ext cx="8145463" cy="5802313"/>
          </a:xfrm>
        </p:spPr>
        <p:txBody>
          <a:bodyPr lIns="91440" tIns="45720" rIns="91440" bIns="45720" anchor="ctr"/>
          <a:lstStyle/>
          <a:p>
            <a:pPr eaLnBrk="1" hangingPunct="1">
              <a:lnSpc>
                <a:spcPct val="120000"/>
              </a:lnSpc>
            </a:pPr>
            <a:r>
              <a:rPr lang="zh-CN" altLang="en-US">
                <a:solidFill>
                  <a:srgbClr val="FF0000"/>
                </a:solidFill>
              </a:rPr>
              <a:t/>
            </a:r>
            <a:br>
              <a:rPr lang="zh-CN" altLang="en-US">
                <a:solidFill>
                  <a:srgbClr val="FF0000"/>
                </a:solidFill>
              </a:rPr>
            </a:br>
            <a:r>
              <a:rPr lang="zh-CN" altLang="en-US" sz="44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4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44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章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zh-CN" altLang="en-US" sz="44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层次结构存储系统</a:t>
            </a:r>
            <a:r>
              <a:rPr lang="zh-CN" altLang="en-US" sz="4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sz="4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8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存储器概述</a:t>
            </a:r>
            <a:br>
              <a:rPr lang="zh-CN" altLang="en-US" sz="28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8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主存与</a:t>
            </a:r>
            <a:r>
              <a:rPr lang="en-US" altLang="zh-CN" sz="28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8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的连接及其读写操作</a:t>
            </a:r>
            <a:br>
              <a:rPr lang="zh-CN" altLang="en-US" sz="28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8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磁盘存储器</a:t>
            </a:r>
            <a:br>
              <a:rPr lang="zh-CN" altLang="en-US" sz="28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8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高速缓冲存储器</a:t>
            </a:r>
            <a:r>
              <a:rPr lang="en-US" altLang="zh-CN" sz="28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(cache)</a:t>
            </a:r>
            <a:br>
              <a:rPr lang="en-US" altLang="zh-CN" sz="28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8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虚拟存储器</a:t>
            </a:r>
            <a:br>
              <a:rPr lang="zh-CN" altLang="en-US" sz="28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8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IA-32/Linux</a:t>
            </a:r>
            <a:r>
              <a:rPr lang="zh-CN" altLang="en-US" sz="28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中的地址转换 </a:t>
            </a:r>
            <a:br>
              <a:rPr lang="zh-CN" altLang="en-US" sz="28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sz="280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段描述符和段描述符表</a:t>
            </a:r>
          </a:p>
        </p:txBody>
      </p:sp>
      <p:sp>
        <p:nvSpPr>
          <p:cNvPr id="85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9163"/>
            <a:ext cx="8791575" cy="5345112"/>
          </a:xfrm>
        </p:spPr>
        <p:txBody>
          <a:bodyPr/>
          <a:lstStyle/>
          <a:p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段描述符是一种数据结构，实际上就是段表项，分两类：</a:t>
            </a:r>
          </a:p>
          <a:p>
            <a:pPr lvl="1"/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用户进程的代码段和数据段描述符</a:t>
            </a:r>
          </a:p>
          <a:p>
            <a:pPr lvl="1"/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系统控制段描述符，又分两种：</a:t>
            </a:r>
          </a:p>
          <a:p>
            <a:pPr lvl="2"/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特殊系统控制段描述符，包括：局部描述符表（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LDT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）描述符和任务状态段（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TSS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）描述符</a:t>
            </a:r>
          </a:p>
          <a:p>
            <a:pPr lvl="2"/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控制转移类描述符，包括：调用门描述符、任务门描述符、中断门描述符和陷阱门描述符</a:t>
            </a:r>
          </a:p>
          <a:p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描述符表实际上就是段表，由段描述符组成。有三种类型：</a:t>
            </a:r>
          </a:p>
          <a:p>
            <a:pPr lvl="1"/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全局描述符表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GDT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20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只有一个，用来存放系统内每个任务都可能访问的描述符，例如，内核代码段、内核数据段、用户代码段、用户数据段以及</a:t>
            </a:r>
            <a:r>
              <a:rPr lang="en-US" altLang="zh-CN" sz="220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TSS</a:t>
            </a:r>
            <a:r>
              <a:rPr lang="zh-CN" altLang="en-US" sz="220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（任务状态段）等都属于</a:t>
            </a:r>
            <a:r>
              <a:rPr lang="en-US" altLang="zh-CN" sz="220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GDT</a:t>
            </a:r>
            <a:r>
              <a:rPr lang="zh-CN" altLang="en-US" sz="220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中描述的段</a:t>
            </a:r>
          </a:p>
          <a:p>
            <a:pPr lvl="1"/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局部描述符表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LDT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20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存放某任务（即用户进程）专用的描述符</a:t>
            </a:r>
            <a:endParaRPr lang="en-US" altLang="zh-CN" sz="2200">
              <a:solidFill>
                <a:srgbClr val="A5002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中断描述符表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IDT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20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包含</a:t>
            </a:r>
            <a:r>
              <a:rPr lang="en-US" altLang="zh-CN" sz="220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256</a:t>
            </a:r>
            <a:r>
              <a:rPr lang="zh-CN" altLang="en-US" sz="220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个中断门、陷阱门和任务门描述符</a:t>
            </a:r>
          </a:p>
        </p:txBody>
      </p:sp>
      <p:sp>
        <p:nvSpPr>
          <p:cNvPr id="857092" name="Text Box 4"/>
          <p:cNvSpPr txBox="1">
            <a:spLocks noChangeArrowheads="1"/>
          </p:cNvSpPr>
          <p:nvPr/>
        </p:nvSpPr>
        <p:spPr bwMode="auto">
          <a:xfrm>
            <a:off x="730250" y="6334125"/>
            <a:ext cx="3352800" cy="366713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latin typeface="微软雅黑" pitchFamily="34" charset="-122"/>
                <a:ea typeface="微软雅黑" pitchFamily="34" charset="-122"/>
              </a:rPr>
              <a:t>IDT</a:t>
            </a: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将在第</a:t>
            </a:r>
            <a:r>
              <a:rPr lang="en-US" altLang="zh-CN" sz="1800" b="1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章介绍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5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5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5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5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5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5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57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57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709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段描述符的定义</a:t>
            </a:r>
          </a:p>
        </p:txBody>
      </p:sp>
      <p:sp>
        <p:nvSpPr>
          <p:cNvPr id="85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588" y="3368675"/>
            <a:ext cx="8875712" cy="33401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B31~B0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： 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位基地址； 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L19~L0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位限界，表示段中最大页号</a:t>
            </a:r>
          </a:p>
          <a:p>
            <a:pPr>
              <a:spcBef>
                <a:spcPct val="20000"/>
              </a:spcBef>
            </a:pPr>
            <a:r>
              <a:rPr lang="en-US" altLang="zh-CN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：粒度。</a:t>
            </a:r>
            <a:r>
              <a:rPr lang="en-US" altLang="zh-CN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G=1</a:t>
            </a: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以页（</a:t>
            </a:r>
            <a:r>
              <a:rPr lang="en-US" altLang="zh-CN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4KB</a:t>
            </a: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）为单位；</a:t>
            </a:r>
            <a:r>
              <a:rPr lang="en-US" altLang="zh-CN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G=0</a:t>
            </a: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以字节为单位。因为界限为</a:t>
            </a:r>
            <a:r>
              <a:rPr lang="en-US" altLang="zh-CN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位，故当</a:t>
            </a:r>
            <a:r>
              <a:rPr lang="en-US" altLang="zh-CN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G=0</a:t>
            </a: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时最大的段为</a:t>
            </a:r>
            <a:r>
              <a:rPr lang="en-US" altLang="zh-CN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1MB</a:t>
            </a: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；当</a:t>
            </a:r>
            <a:r>
              <a:rPr lang="en-US" altLang="zh-CN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G=1</a:t>
            </a: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时，最大段为</a:t>
            </a:r>
            <a:r>
              <a:rPr lang="en-US" altLang="zh-CN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4KB×2</a:t>
            </a:r>
            <a:r>
              <a:rPr lang="en-US" altLang="zh-CN" sz="1900" baseline="30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en-US" altLang="zh-CN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=4GB</a:t>
            </a:r>
            <a:endParaRPr lang="zh-CN" altLang="en-US" sz="190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D=1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表示段内偏移量为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位宽，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D=0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表示段内偏移量为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位宽</a:t>
            </a:r>
          </a:p>
          <a:p>
            <a:pPr>
              <a:spcBef>
                <a:spcPct val="20000"/>
              </a:spcBef>
            </a:pPr>
            <a:r>
              <a:rPr lang="en-US" altLang="zh-CN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P=1</a:t>
            </a: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表示存在，</a:t>
            </a:r>
            <a:r>
              <a:rPr lang="en-US" altLang="zh-CN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P=0</a:t>
            </a: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表示不存在。</a:t>
            </a:r>
            <a:r>
              <a:rPr lang="en-US" altLang="zh-CN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总把</a:t>
            </a:r>
            <a:r>
              <a:rPr lang="en-US" altLang="zh-CN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置</a:t>
            </a:r>
            <a:r>
              <a:rPr lang="en-US" altLang="zh-CN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，不会以段为单位淘汰</a:t>
            </a:r>
          </a:p>
          <a:p>
            <a:pPr>
              <a:spcBef>
                <a:spcPct val="20000"/>
              </a:spcBef>
            </a:pP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DPL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：访问段时对当前特权级的最低等级要求。因此，只有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CPL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（内核态）时才可访问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DPL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的段，任何进程都可访问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DPL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的段</a:t>
            </a:r>
            <a:r>
              <a:rPr lang="zh-CN" altLang="en-US" sz="19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9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9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最高、</a:t>
            </a:r>
            <a:r>
              <a:rPr lang="en-US" altLang="zh-CN" sz="19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9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最低）</a:t>
            </a:r>
          </a:p>
          <a:p>
            <a:pPr>
              <a:spcBef>
                <a:spcPct val="20000"/>
              </a:spcBef>
            </a:pPr>
            <a:r>
              <a:rPr lang="en-US" altLang="zh-CN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S=0</a:t>
            </a: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系统控制描述符，</a:t>
            </a:r>
            <a:r>
              <a:rPr lang="en-US" altLang="zh-CN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S=1</a:t>
            </a: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普通的代码段或数据段描述符</a:t>
            </a:r>
          </a:p>
          <a:p>
            <a:pPr>
              <a:spcBef>
                <a:spcPct val="20000"/>
              </a:spcBef>
            </a:pP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TYPE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：段的访问权限或系统控制描述符类型</a:t>
            </a:r>
          </a:p>
          <a:p>
            <a:pPr>
              <a:spcBef>
                <a:spcPct val="20000"/>
              </a:spcBef>
            </a:pPr>
            <a:r>
              <a:rPr lang="en-US" altLang="zh-CN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A=1</a:t>
            </a: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已被访问过，</a:t>
            </a:r>
            <a:r>
              <a:rPr lang="en-US" altLang="zh-CN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A=0</a:t>
            </a: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未被访问过。（通常</a:t>
            </a:r>
            <a:r>
              <a:rPr lang="en-US" altLang="zh-CN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包含在</a:t>
            </a:r>
            <a:r>
              <a:rPr lang="en-US" altLang="zh-CN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TYPE</a:t>
            </a: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字段中）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pic>
        <p:nvPicPr>
          <p:cNvPr id="8581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9875" y="815975"/>
            <a:ext cx="8585200" cy="2387600"/>
          </a:xfrm>
          <a:prstGeom prst="rect">
            <a:avLst/>
          </a:prstGeom>
          <a:noFill/>
        </p:spPr>
      </p:pic>
      <p:sp>
        <p:nvSpPr>
          <p:cNvPr id="858120" name="Text Box 8"/>
          <p:cNvSpPr txBox="1">
            <a:spLocks noChangeArrowheads="1"/>
          </p:cNvSpPr>
          <p:nvPr/>
        </p:nvSpPr>
        <p:spPr bwMode="auto">
          <a:xfrm>
            <a:off x="5791200" y="2293938"/>
            <a:ext cx="2393950" cy="33655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858121" name="Text Box 9"/>
          <p:cNvSpPr txBox="1">
            <a:spLocks noChangeArrowheads="1"/>
          </p:cNvSpPr>
          <p:nvPr/>
        </p:nvSpPr>
        <p:spPr bwMode="auto">
          <a:xfrm>
            <a:off x="582613" y="2136775"/>
            <a:ext cx="2886075" cy="958850"/>
          </a:xfrm>
          <a:prstGeom prst="rect">
            <a:avLst/>
          </a:prstGeom>
          <a:solidFill>
            <a:schemeClr val="bg1"/>
          </a:solidFill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9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 sz="19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CPL&gt;DPL</a:t>
            </a:r>
            <a:r>
              <a:rPr lang="zh-CN" altLang="en-US" sz="19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时，说明当前特权级比所要求的最低等级更低，故访问越权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5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5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5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5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5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58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58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58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58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81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用户不可见寄存器 </a:t>
            </a:r>
          </a:p>
        </p:txBody>
      </p:sp>
      <p:sp>
        <p:nvSpPr>
          <p:cNvPr id="85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860425"/>
            <a:ext cx="8307388" cy="660400"/>
          </a:xfrm>
        </p:spPr>
        <p:txBody>
          <a:bodyPr/>
          <a:lstStyle/>
          <a:p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为支持分段机制，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中有多个用户进程不可访问的内部寄存器，操作系统通过特权指令可对寄存器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TR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LDTR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GDTR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IDTR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进行读写</a:t>
            </a:r>
          </a:p>
        </p:txBody>
      </p:sp>
      <p:pic>
        <p:nvPicPr>
          <p:cNvPr id="85914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7038" y="1749425"/>
            <a:ext cx="8462962" cy="4840288"/>
          </a:xfrm>
          <a:prstGeom prst="rect">
            <a:avLst/>
          </a:prstGeom>
          <a:noFill/>
        </p:spPr>
      </p:pic>
      <p:sp>
        <p:nvSpPr>
          <p:cNvPr id="859141" name="Rectangle 5"/>
          <p:cNvSpPr>
            <a:spLocks noChangeArrowheads="1"/>
          </p:cNvSpPr>
          <p:nvPr/>
        </p:nvSpPr>
        <p:spPr bwMode="auto">
          <a:xfrm>
            <a:off x="3205163" y="2589213"/>
            <a:ext cx="5561012" cy="2087562"/>
          </a:xfrm>
          <a:prstGeom prst="rect">
            <a:avLst/>
          </a:prstGeom>
          <a:solidFill>
            <a:schemeClr val="bg1"/>
          </a:solidFill>
          <a:ln w="508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每次段寄存器装入新选择符时，新描述符装入</a:t>
            </a:r>
            <a:r>
              <a:rPr lang="zh-CN" altLang="en-US" sz="19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描述符</a:t>
            </a:r>
            <a:r>
              <a:rPr lang="en-US" altLang="zh-CN" sz="19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，在逻辑地址到线性地址转换时，</a:t>
            </a:r>
            <a:r>
              <a:rPr lang="en-US" altLang="zh-CN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MMU</a:t>
            </a:r>
            <a:r>
              <a:rPr lang="zh-CN" altLang="en-US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直接用描述符</a:t>
            </a:r>
            <a:r>
              <a:rPr lang="en-US" altLang="zh-CN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中的信息，不必访问主存段表</a:t>
            </a:r>
          </a:p>
          <a:p>
            <a:pPr>
              <a:spcBef>
                <a:spcPct val="30000"/>
              </a:spcBef>
            </a:pPr>
            <a:r>
              <a:rPr lang="en-US" altLang="zh-CN" sz="19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TR(</a:t>
            </a:r>
            <a:r>
              <a:rPr lang="zh-CN" altLang="en-US" sz="19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任务寄存器</a:t>
            </a:r>
            <a:r>
              <a:rPr lang="en-US" altLang="zh-CN" sz="19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存放</a:t>
            </a:r>
            <a:r>
              <a:rPr lang="en-US" altLang="zh-CN" sz="19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TSS</a:t>
            </a:r>
            <a:r>
              <a:rPr lang="zh-CN" altLang="en-US" sz="19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描述符</a:t>
            </a:r>
            <a:r>
              <a:rPr lang="zh-CN" altLang="en-US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的段选择符</a:t>
            </a:r>
          </a:p>
          <a:p>
            <a:pPr>
              <a:spcBef>
                <a:spcPct val="30000"/>
              </a:spcBef>
            </a:pPr>
            <a:r>
              <a:rPr lang="en-US" altLang="zh-CN" sz="19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LDTR(LDT</a:t>
            </a:r>
            <a:r>
              <a:rPr lang="zh-CN" altLang="en-US" sz="19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寄存器</a:t>
            </a:r>
            <a:r>
              <a:rPr lang="en-US" altLang="zh-CN" sz="19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存放</a:t>
            </a:r>
            <a:r>
              <a:rPr lang="en-US" altLang="zh-CN" sz="19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LDT</a:t>
            </a:r>
            <a:r>
              <a:rPr lang="zh-CN" altLang="en-US" sz="19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描述符</a:t>
            </a:r>
            <a:r>
              <a:rPr lang="zh-CN" altLang="en-US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的段选择符</a:t>
            </a:r>
          </a:p>
          <a:p>
            <a:pPr>
              <a:spcBef>
                <a:spcPct val="30000"/>
              </a:spcBef>
            </a:pPr>
            <a:r>
              <a:rPr lang="en-US" altLang="zh-CN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TSS</a:t>
            </a:r>
            <a:r>
              <a:rPr lang="zh-CN" altLang="en-US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描述符和</a:t>
            </a:r>
            <a:r>
              <a:rPr lang="en-US" altLang="zh-CN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LDT</a:t>
            </a:r>
            <a:r>
              <a:rPr lang="zh-CN" altLang="en-US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描述符在</a:t>
            </a:r>
            <a:r>
              <a:rPr lang="en-US" altLang="zh-CN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GDT</a:t>
            </a:r>
            <a:r>
              <a:rPr lang="zh-CN" altLang="en-US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859142" name="Text Box 6"/>
          <p:cNvSpPr txBox="1">
            <a:spLocks noChangeArrowheads="1"/>
          </p:cNvSpPr>
          <p:nvPr/>
        </p:nvSpPr>
        <p:spPr bwMode="auto">
          <a:xfrm>
            <a:off x="5748338" y="5427663"/>
            <a:ext cx="3395662" cy="1247775"/>
          </a:xfrm>
          <a:prstGeom prst="rect">
            <a:avLst/>
          </a:prstGeom>
          <a:solidFill>
            <a:schemeClr val="bg1"/>
          </a:solidFill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GDT</a:t>
            </a:r>
            <a:r>
              <a:rPr lang="zh-CN" altLang="en-US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IDT</a:t>
            </a:r>
            <a:r>
              <a:rPr lang="zh-CN" altLang="en-US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只有一个，</a:t>
            </a:r>
            <a:r>
              <a:rPr lang="en-US" altLang="zh-CN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GDTR</a:t>
            </a:r>
            <a:r>
              <a:rPr lang="zh-CN" altLang="en-US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IDTR</a:t>
            </a:r>
            <a:r>
              <a:rPr lang="zh-CN" altLang="en-US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指向各自起始处。例如，根据</a:t>
            </a:r>
            <a:r>
              <a:rPr lang="en-US" altLang="zh-CN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TR</a:t>
            </a:r>
            <a:r>
              <a:rPr lang="zh-CN" altLang="en-US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取</a:t>
            </a:r>
            <a:r>
              <a:rPr lang="en-US" altLang="zh-CN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GDT</a:t>
            </a:r>
            <a:r>
              <a:rPr lang="zh-CN" altLang="en-US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TSS</a:t>
            </a:r>
            <a:r>
              <a:rPr lang="zh-CN" altLang="en-US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描述符时，</a:t>
            </a:r>
            <a:r>
              <a:rPr lang="en-US" altLang="zh-CN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GDTR</a:t>
            </a:r>
            <a:r>
              <a:rPr lang="zh-CN" altLang="en-US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给出首址</a:t>
            </a:r>
          </a:p>
        </p:txBody>
      </p:sp>
      <p:sp>
        <p:nvSpPr>
          <p:cNvPr id="859143" name="Text Box 7"/>
          <p:cNvSpPr txBox="1">
            <a:spLocks noChangeArrowheads="1"/>
          </p:cNvSpPr>
          <p:nvPr/>
        </p:nvSpPr>
        <p:spPr bwMode="auto">
          <a:xfrm>
            <a:off x="1927225" y="5718175"/>
            <a:ext cx="1828800" cy="274638"/>
          </a:xfrm>
          <a:prstGeom prst="rect">
            <a:avLst/>
          </a:prstGeom>
          <a:solidFill>
            <a:schemeClr val="bg1"/>
          </a:solidFill>
          <a:ln w="50800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GDT</a:t>
            </a:r>
            <a:r>
              <a:rPr lang="zh-CN" altLang="en-US" sz="18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首地址</a:t>
            </a:r>
          </a:p>
        </p:txBody>
      </p:sp>
      <p:sp>
        <p:nvSpPr>
          <p:cNvPr id="859144" name="Text Box 8"/>
          <p:cNvSpPr txBox="1">
            <a:spLocks noChangeArrowheads="1"/>
          </p:cNvSpPr>
          <p:nvPr/>
        </p:nvSpPr>
        <p:spPr bwMode="auto">
          <a:xfrm>
            <a:off x="3994150" y="5141913"/>
            <a:ext cx="1377950" cy="219075"/>
          </a:xfrm>
          <a:prstGeom prst="rect">
            <a:avLst/>
          </a:prstGeom>
          <a:solidFill>
            <a:schemeClr val="bg1"/>
          </a:solidFill>
          <a:ln w="50800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LDT</a:t>
            </a:r>
            <a:r>
              <a:rPr lang="zh-CN" altLang="en-US" sz="18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首地址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5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59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59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59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59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59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59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59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59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9139" grpId="0" build="p"/>
      <p:bldP spid="859143" grpId="0" animBg="1"/>
      <p:bldP spid="85914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Linux</a:t>
            </a:r>
            <a:r>
              <a:rPr lang="zh-CN" altLang="en-US"/>
              <a:t>的全局描述符表（</a:t>
            </a:r>
            <a:r>
              <a:rPr lang="en-US" altLang="zh-CN"/>
              <a:t>GDT</a:t>
            </a:r>
            <a:r>
              <a:rPr lang="zh-CN" altLang="en-US"/>
              <a:t>）</a:t>
            </a:r>
          </a:p>
        </p:txBody>
      </p:sp>
      <p:sp>
        <p:nvSpPr>
          <p:cNvPr id="86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pic>
        <p:nvPicPr>
          <p:cNvPr id="86016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" y="854075"/>
            <a:ext cx="8642350" cy="5829300"/>
          </a:xfrm>
          <a:prstGeom prst="rect">
            <a:avLst/>
          </a:prstGeom>
          <a:noFill/>
        </p:spPr>
      </p:pic>
      <p:sp>
        <p:nvSpPr>
          <p:cNvPr id="860166" name="Rectangle 6"/>
          <p:cNvSpPr>
            <a:spLocks noChangeArrowheads="1"/>
          </p:cNvSpPr>
          <p:nvPr/>
        </p:nvSpPr>
        <p:spPr bwMode="auto">
          <a:xfrm>
            <a:off x="5399088" y="1292225"/>
            <a:ext cx="3178175" cy="638175"/>
          </a:xfrm>
          <a:prstGeom prst="rect">
            <a:avLst/>
          </a:prstGeom>
          <a:noFill/>
          <a:ln w="508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167" name="Rectangle 7"/>
          <p:cNvSpPr>
            <a:spLocks noChangeArrowheads="1"/>
          </p:cNvSpPr>
          <p:nvPr/>
        </p:nvSpPr>
        <p:spPr bwMode="auto">
          <a:xfrm>
            <a:off x="3255963" y="1554163"/>
            <a:ext cx="1971675" cy="701675"/>
          </a:xfrm>
          <a:prstGeom prst="rect">
            <a:avLst/>
          </a:prstGeom>
          <a:solidFill>
            <a:schemeClr val="bg1"/>
          </a:solidFill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TR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中为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80H</a:t>
            </a:r>
          </a:p>
          <a:p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LDTR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中为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88H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0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60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66" grpId="0" animBg="1"/>
      <p:bldP spid="86016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逻辑地址向线性地址转换</a:t>
            </a:r>
          </a:p>
        </p:txBody>
      </p:sp>
      <p:sp>
        <p:nvSpPr>
          <p:cNvPr id="86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4963" y="873125"/>
            <a:ext cx="8191500" cy="660400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zh-CN" altLang="en-US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被选中的段描述符先被送至描述符</a:t>
            </a:r>
            <a:r>
              <a:rPr lang="en-US" altLang="zh-CN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，每次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从描述符</a:t>
            </a:r>
            <a:r>
              <a:rPr lang="en-US" altLang="zh-CN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中取</a:t>
            </a:r>
            <a:r>
              <a:rPr lang="en-US" altLang="zh-CN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位段基址</a:t>
            </a:r>
            <a:r>
              <a:rPr lang="zh-CN" altLang="en-US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，与</a:t>
            </a:r>
            <a:r>
              <a:rPr lang="en-US" altLang="zh-CN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位段内偏移量（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有效地址</a:t>
            </a:r>
            <a:r>
              <a:rPr lang="zh-CN" altLang="en-US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）相加得到线性地址</a:t>
            </a:r>
          </a:p>
        </p:txBody>
      </p:sp>
      <p:pic>
        <p:nvPicPr>
          <p:cNvPr id="86119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338" y="1701800"/>
            <a:ext cx="8840787" cy="5156200"/>
          </a:xfrm>
          <a:prstGeom prst="rect">
            <a:avLst/>
          </a:prstGeom>
          <a:noFill/>
        </p:spPr>
      </p:pic>
      <p:sp>
        <p:nvSpPr>
          <p:cNvPr id="861191" name="Text Box 7"/>
          <p:cNvSpPr txBox="1">
            <a:spLocks noChangeArrowheads="1"/>
          </p:cNvSpPr>
          <p:nvPr/>
        </p:nvSpPr>
        <p:spPr bwMode="auto">
          <a:xfrm>
            <a:off x="1944688" y="3990975"/>
            <a:ext cx="1639887" cy="366713"/>
          </a:xfrm>
          <a:prstGeom prst="rect">
            <a:avLst/>
          </a:prstGeom>
          <a:solidFill>
            <a:schemeClr val="bg1"/>
          </a:solidFill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a typeface="宋体" pitchFamily="2" charset="-122"/>
              </a:rPr>
              <a:t>        </a:t>
            </a:r>
            <a:r>
              <a:rPr lang="en-US" altLang="zh-CN" sz="1800" b="1">
                <a:latin typeface="微软雅黑" pitchFamily="34" charset="-122"/>
                <a:ea typeface="微软雅黑" pitchFamily="34" charset="-122"/>
              </a:rPr>
              <a:t>GDT</a:t>
            </a:r>
          </a:p>
        </p:txBody>
      </p:sp>
      <p:sp>
        <p:nvSpPr>
          <p:cNvPr id="861192" name="Text Box 8"/>
          <p:cNvSpPr txBox="1">
            <a:spLocks noChangeArrowheads="1"/>
          </p:cNvSpPr>
          <p:nvPr/>
        </p:nvSpPr>
        <p:spPr bwMode="auto">
          <a:xfrm>
            <a:off x="5332413" y="4010025"/>
            <a:ext cx="1639887" cy="366713"/>
          </a:xfrm>
          <a:prstGeom prst="rect">
            <a:avLst/>
          </a:prstGeom>
          <a:solidFill>
            <a:schemeClr val="bg1"/>
          </a:solidFill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a typeface="宋体" pitchFamily="2" charset="-122"/>
              </a:rPr>
              <a:t>        </a:t>
            </a:r>
            <a:r>
              <a:rPr lang="en-US" altLang="zh-CN" sz="1800" b="1">
                <a:latin typeface="微软雅黑" pitchFamily="34" charset="-122"/>
                <a:ea typeface="微软雅黑" pitchFamily="34" charset="-122"/>
              </a:rPr>
              <a:t>LDT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IA-32/Linux</a:t>
            </a:r>
            <a:r>
              <a:rPr lang="zh-CN" altLang="en-US"/>
              <a:t>中的分段机制</a:t>
            </a:r>
            <a:endParaRPr lang="en-US" altLang="zh-CN"/>
          </a:p>
        </p:txBody>
      </p:sp>
      <p:sp>
        <p:nvSpPr>
          <p:cNvPr id="86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844550"/>
            <a:ext cx="8731250" cy="2690813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ct val="30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为使能移植到绝大多数流行处理器平台， 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简化了分段机制</a:t>
            </a:r>
          </a:p>
          <a:p>
            <a:pPr>
              <a:lnSpc>
                <a:spcPct val="115000"/>
              </a:lnSpc>
              <a:spcBef>
                <a:spcPct val="30000"/>
              </a:spcBef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RISC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对分段支持非常有限，因此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仅使用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IA-32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的分页机制，而对于分段，则通过在初始化时将所有段描述符的基址设为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来简化</a:t>
            </a:r>
          </a:p>
          <a:p>
            <a:pPr>
              <a:lnSpc>
                <a:spcPct val="115000"/>
              </a:lnSpc>
              <a:spcBef>
                <a:spcPct val="30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若把运行在用户态的所有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进程使用的代码段和数据段分别称为用户代码段和用户数据段；把运行在内核态的所有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进程使用的代码段和数据段分别称为内核代码段和内核数据段，则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初始化时，将上述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个段的段描述符中各字段设置成下表中的信息：</a:t>
            </a:r>
          </a:p>
        </p:txBody>
      </p:sp>
      <p:pic>
        <p:nvPicPr>
          <p:cNvPr id="86221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1938" y="3665538"/>
            <a:ext cx="8616950" cy="2273300"/>
          </a:xfrm>
          <a:prstGeom prst="rect">
            <a:avLst/>
          </a:prstGeom>
          <a:noFill/>
        </p:spPr>
      </p:pic>
      <p:sp>
        <p:nvSpPr>
          <p:cNvPr id="862213" name="Text Box 5"/>
          <p:cNvSpPr txBox="1">
            <a:spLocks noChangeArrowheads="1"/>
          </p:cNvSpPr>
          <p:nvPr/>
        </p:nvSpPr>
        <p:spPr bwMode="auto">
          <a:xfrm>
            <a:off x="434975" y="6081713"/>
            <a:ext cx="5414963" cy="39687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初始化时，上述</a:t>
            </a:r>
            <a:r>
              <a:rPr lang="en-US" altLang="zh-CN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hlinkClick r:id="" action="ppaction://hlinkshowjump?jump=nextslide"/>
              </a:rPr>
              <a:t>段描述符被存放在</a:t>
            </a:r>
            <a:r>
              <a:rPr lang="en-US" altLang="zh-CN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hlinkClick r:id="" action="ppaction://hlinkshowjump?jump=nextslide"/>
              </a:rPr>
              <a:t>GDT</a:t>
            </a:r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hlinkClick r:id="" action="ppaction://hlinkshowjump?jump=nextslide"/>
              </a:rPr>
              <a:t>中</a:t>
            </a:r>
            <a:endParaRPr lang="zh-CN" altLang="en-US" sz="2000" b="1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Linux</a:t>
            </a:r>
            <a:r>
              <a:rPr lang="zh-CN" altLang="en-US"/>
              <a:t>的全局描述符表（</a:t>
            </a:r>
            <a:r>
              <a:rPr lang="en-US" altLang="zh-CN"/>
              <a:t>GDT</a:t>
            </a:r>
            <a:r>
              <a:rPr lang="zh-CN" altLang="en-US"/>
              <a:t>）</a:t>
            </a:r>
          </a:p>
        </p:txBody>
      </p:sp>
      <p:sp>
        <p:nvSpPr>
          <p:cNvPr id="86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pic>
        <p:nvPicPr>
          <p:cNvPr id="86323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" y="854075"/>
            <a:ext cx="8642350" cy="5829300"/>
          </a:xfrm>
          <a:prstGeom prst="rect">
            <a:avLst/>
          </a:prstGeom>
          <a:noFill/>
        </p:spPr>
      </p:pic>
      <p:sp>
        <p:nvSpPr>
          <p:cNvPr id="863237" name="Rectangle 5"/>
          <p:cNvSpPr>
            <a:spLocks noChangeArrowheads="1"/>
          </p:cNvSpPr>
          <p:nvPr/>
        </p:nvSpPr>
        <p:spPr bwMode="auto">
          <a:xfrm>
            <a:off x="5399088" y="1292225"/>
            <a:ext cx="3178175" cy="638175"/>
          </a:xfrm>
          <a:prstGeom prst="rect">
            <a:avLst/>
          </a:prstGeom>
          <a:noFill/>
          <a:ln w="508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3238" name="Rectangle 6"/>
          <p:cNvSpPr>
            <a:spLocks noChangeArrowheads="1"/>
          </p:cNvSpPr>
          <p:nvPr/>
        </p:nvSpPr>
        <p:spPr bwMode="auto">
          <a:xfrm>
            <a:off x="3255963" y="1554163"/>
            <a:ext cx="1971675" cy="701675"/>
          </a:xfrm>
          <a:prstGeom prst="rect">
            <a:avLst/>
          </a:prstGeom>
          <a:solidFill>
            <a:schemeClr val="bg1"/>
          </a:solidFill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TR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中为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80H</a:t>
            </a:r>
          </a:p>
          <a:p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LDTR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中为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88H</a:t>
            </a:r>
          </a:p>
        </p:txBody>
      </p:sp>
      <p:sp>
        <p:nvSpPr>
          <p:cNvPr id="863239" name="Rectangle 7"/>
          <p:cNvSpPr>
            <a:spLocks noChangeArrowheads="1"/>
          </p:cNvSpPr>
          <p:nvPr/>
        </p:nvSpPr>
        <p:spPr bwMode="auto">
          <a:xfrm>
            <a:off x="319088" y="5210175"/>
            <a:ext cx="4876800" cy="1422400"/>
          </a:xfrm>
          <a:prstGeom prst="rect">
            <a:avLst/>
          </a:prstGeom>
          <a:noFill/>
          <a:ln w="50800">
            <a:solidFill>
              <a:srgbClr val="D10F0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3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63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3237" grpId="0" animBg="1"/>
      <p:bldP spid="86323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回顾：指令</a:t>
            </a:r>
            <a:r>
              <a:rPr lang="zh-CN" altLang="en-US" sz="3200">
                <a:latin typeface="黑体"/>
              </a:rPr>
              <a:t>“</a:t>
            </a:r>
            <a:r>
              <a:rPr lang="en-US" altLang="zh-CN" sz="3200"/>
              <a:t>movl 8(%ebp), %eax</a:t>
            </a:r>
            <a:r>
              <a:rPr lang="en-US" altLang="zh-CN" sz="3200">
                <a:latin typeface="黑体"/>
              </a:rPr>
              <a:t>”</a:t>
            </a:r>
            <a:r>
              <a:rPr lang="zh-CN" altLang="en-US" sz="3200"/>
              <a:t>操作过程</a:t>
            </a:r>
            <a:r>
              <a:rPr lang="zh-CN" altLang="en-US"/>
              <a:t> </a:t>
            </a:r>
          </a:p>
        </p:txBody>
      </p:sp>
      <p:sp>
        <p:nvSpPr>
          <p:cNvPr id="68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9588" y="3595688"/>
            <a:ext cx="8402637" cy="28130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IA-32/Linux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中，执行“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movl 8(%ebp), %eax”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时，源操作数的</a:t>
            </a:r>
            <a:r>
              <a:rPr lang="zh-CN" altLang="en-US" sz="2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逻辑地址向线性地址转换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的过程如下：</a:t>
            </a:r>
            <a:endParaRPr lang="en-US" altLang="zh-CN" sz="220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计算</a:t>
            </a:r>
            <a:r>
              <a:rPr lang="zh-CN" altLang="en-US" sz="2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有效地址</a:t>
            </a:r>
            <a:r>
              <a:rPr lang="en-US" altLang="zh-CN" sz="2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EA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=R[ebp]+0</a:t>
            </a:r>
            <a:r>
              <a:rPr lang="pt-BR" altLang="zh-CN" sz="2200">
                <a:latin typeface="微软雅黑" pitchFamily="34" charset="-122"/>
                <a:ea typeface="微软雅黑" pitchFamily="34" charset="-122"/>
              </a:rPr>
              <a:t>×0+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8</a:t>
            </a:r>
          </a:p>
          <a:p>
            <a:pPr lvl="1">
              <a:lnSpc>
                <a:spcPct val="120000"/>
              </a:lnSpc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取出段寄存器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DS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对应的描述符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中的段基址（</a:t>
            </a:r>
            <a:r>
              <a:rPr lang="en-US" altLang="zh-CN" sz="2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2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中段基址为</a:t>
            </a:r>
            <a:r>
              <a:rPr lang="en-US" altLang="zh-CN" sz="2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1">
              <a:lnSpc>
                <a:spcPct val="120000"/>
              </a:lnSpc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线性地址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LA=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段基址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+EA=EA</a:t>
            </a:r>
          </a:p>
        </p:txBody>
      </p:sp>
      <p:pic>
        <p:nvPicPr>
          <p:cNvPr id="6819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13" y="1384300"/>
            <a:ext cx="8661400" cy="213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1994" name="Text Box 10"/>
          <p:cNvSpPr txBox="1">
            <a:spLocks noChangeArrowheads="1"/>
          </p:cNvSpPr>
          <p:nvPr/>
        </p:nvSpPr>
        <p:spPr bwMode="auto">
          <a:xfrm>
            <a:off x="307975" y="765175"/>
            <a:ext cx="8142288" cy="70167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由</a:t>
            </a:r>
            <a:r>
              <a:rPr lang="en-US" altLang="zh-CN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8(%ebp)</a:t>
            </a:r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得到主存地址</a:t>
            </a:r>
            <a:r>
              <a:rPr lang="en-US" altLang="zh-CN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的过程较复杂，涉及</a:t>
            </a:r>
            <a:r>
              <a:rPr lang="en-US" altLang="zh-CN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MMU</a:t>
            </a:r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TLB</a:t>
            </a:r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、页表等许多重要概念！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逻辑地址向线性地址转换举例</a:t>
            </a:r>
          </a:p>
        </p:txBody>
      </p:sp>
      <p:sp>
        <p:nvSpPr>
          <p:cNvPr id="86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1938" y="760413"/>
            <a:ext cx="8467725" cy="2794000"/>
          </a:xfrm>
        </p:spPr>
        <p:txBody>
          <a:bodyPr/>
          <a:lstStyle/>
          <a:p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已知变量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和数组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都是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型，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的首地址为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0x8048a00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。假设编译器将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的首地址分配在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ECX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中，数组的下标变量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分配在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EDX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中，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分配在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EAX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中，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语言赋值语句“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y=a[i];”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被编译为指令“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movl (%ecx, %edx, 4), %eax”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。若在</a:t>
            </a:r>
            <a:r>
              <a:rPr lang="en-US" altLang="zh-CN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IA-32/Linux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环境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下执行指令地址为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0x80483c8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的该指令时，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CS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段寄存器对应的描述符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中存放的是表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6.2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中所示的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用户代码段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信息且</a:t>
            </a:r>
            <a:r>
              <a:rPr lang="en-US" altLang="zh-CN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CPL=3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DS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段寄存器对应的描述符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中存放的是表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6.2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中所示的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用户数据段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信息，则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i=100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时，取指令操作过程中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MMU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得到的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指令的线性地址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是多少？取数操作过程中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MMU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得到的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操作数的线性地址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是多少？ </a:t>
            </a:r>
          </a:p>
        </p:txBody>
      </p:sp>
      <p:sp>
        <p:nvSpPr>
          <p:cNvPr id="865285" name="Rectangle 5"/>
          <p:cNvSpPr>
            <a:spLocks noChangeArrowheads="1"/>
          </p:cNvSpPr>
          <p:nvPr/>
        </p:nvSpPr>
        <p:spPr bwMode="auto">
          <a:xfrm>
            <a:off x="128588" y="3611563"/>
            <a:ext cx="2894012" cy="279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03200" indent="-203200">
              <a:spcBef>
                <a:spcPct val="35000"/>
              </a:spcBef>
              <a:buSzPct val="100000"/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int func(int a[ ], int c)</a:t>
            </a:r>
          </a:p>
          <a:p>
            <a:pPr marL="203200" indent="-203200">
              <a:buSzPct val="100000"/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pPr marL="203200" indent="-203200">
              <a:buSzPct val="100000"/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	int i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y = 0;</a:t>
            </a:r>
          </a:p>
          <a:p>
            <a:pPr marL="203200" indent="-203200">
              <a:buSzPct val="100000"/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	for(i = 0; i&lt;c; i++) {</a:t>
            </a:r>
          </a:p>
          <a:p>
            <a:pPr marL="203200" indent="-203200">
              <a:buSzPct val="100000"/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      	</a:t>
            </a:r>
            <a:r>
              <a:rPr lang="en-US" altLang="zh-CN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y= a[i];</a:t>
            </a:r>
          </a:p>
          <a:p>
            <a:pPr marL="203200" indent="-203200">
              <a:buSzPct val="100000"/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            ……</a:t>
            </a:r>
          </a:p>
          <a:p>
            <a:pPr marL="203200" indent="-203200">
              <a:buSzPct val="100000"/>
            </a:pP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 marL="203200" indent="-203200">
              <a:buSzPct val="100000"/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	……</a:t>
            </a:r>
          </a:p>
          <a:p>
            <a:pPr marL="203200" indent="-203200">
              <a:buSzPct val="100000"/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sz="20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5286" name="Line 6"/>
          <p:cNvSpPr>
            <a:spLocks noChangeShapeType="1"/>
          </p:cNvSpPr>
          <p:nvPr/>
        </p:nvSpPr>
        <p:spPr bwMode="auto">
          <a:xfrm flipV="1">
            <a:off x="2163763" y="4981575"/>
            <a:ext cx="725487" cy="14288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65287" name="Rectangle 7"/>
          <p:cNvSpPr>
            <a:spLocks noChangeArrowheads="1"/>
          </p:cNvSpPr>
          <p:nvPr/>
        </p:nvSpPr>
        <p:spPr bwMode="auto">
          <a:xfrm>
            <a:off x="3049588" y="4811713"/>
            <a:ext cx="5273675" cy="39687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80483c8:     movl (%ecx, %edx, 4), %eax</a:t>
            </a:r>
            <a:endParaRPr lang="zh-CN" altLang="en-US" sz="2000" b="1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65291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5788" y="3406775"/>
            <a:ext cx="5789612" cy="1260475"/>
          </a:xfrm>
          <a:prstGeom prst="rect">
            <a:avLst/>
          </a:prstGeom>
          <a:noFill/>
        </p:spPr>
      </p:pic>
      <p:sp>
        <p:nvSpPr>
          <p:cNvPr id="865292" name="Text Box 12"/>
          <p:cNvSpPr txBox="1">
            <a:spLocks noChangeArrowheads="1"/>
          </p:cNvSpPr>
          <p:nvPr/>
        </p:nvSpPr>
        <p:spPr bwMode="auto">
          <a:xfrm>
            <a:off x="1230313" y="5156200"/>
            <a:ext cx="7780337" cy="159702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900" b="1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代码和数据段</a:t>
            </a:r>
            <a:r>
              <a:rPr lang="en-US" altLang="zh-CN" sz="1900" b="1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DPL</a:t>
            </a:r>
            <a:r>
              <a:rPr lang="zh-CN" altLang="en-US" sz="1900" b="1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都为</a:t>
            </a:r>
            <a:r>
              <a:rPr lang="en-US" altLang="zh-CN" sz="1900" b="1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900" b="1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，即</a:t>
            </a:r>
            <a:r>
              <a:rPr lang="en-US" altLang="zh-CN" sz="1900" b="1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CPL</a:t>
            </a:r>
            <a:r>
              <a:rPr lang="zh-CN" altLang="en-US" sz="1900" b="1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最低应为</a:t>
            </a:r>
            <a:r>
              <a:rPr lang="en-US" altLang="zh-CN" sz="1900" b="1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900" b="1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，而</a:t>
            </a:r>
            <a:r>
              <a:rPr lang="en-US" altLang="zh-CN" sz="1900" b="1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CPL=3</a:t>
            </a:r>
            <a:r>
              <a:rPr lang="zh-CN" altLang="en-US" sz="1900" b="1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，故访问未越界</a:t>
            </a:r>
          </a:p>
          <a:p>
            <a:pPr>
              <a:lnSpc>
                <a:spcPct val="130000"/>
              </a:lnSpc>
            </a:pPr>
            <a:r>
              <a:rPr lang="zh-CN" altLang="en-US" sz="1900" b="1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指令的线性地址：代码段基地址</a:t>
            </a:r>
            <a:r>
              <a:rPr lang="en-US" altLang="zh-CN" sz="1900" b="1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+EA=0+0x80483c8=0x80483c8</a:t>
            </a:r>
          </a:p>
          <a:p>
            <a:pPr>
              <a:lnSpc>
                <a:spcPct val="130000"/>
              </a:lnSpc>
            </a:pPr>
            <a:r>
              <a:rPr lang="zh-CN" altLang="en-US" sz="1900" b="1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操作数的线性地址：数据段基地址</a:t>
            </a:r>
            <a:r>
              <a:rPr lang="en-US" altLang="zh-CN" sz="1900" b="1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+EA=0+R[ecx]+R[edx]×4</a:t>
            </a:r>
          </a:p>
          <a:p>
            <a:pPr>
              <a:lnSpc>
                <a:spcPct val="130000"/>
              </a:lnSpc>
            </a:pPr>
            <a:r>
              <a:rPr lang="en-US" altLang="zh-CN" sz="1900" b="1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                              =0x8048a00+100×4=0x8048e00</a:t>
            </a:r>
          </a:p>
        </p:txBody>
      </p:sp>
      <p:sp>
        <p:nvSpPr>
          <p:cNvPr id="865293" name="Line 13"/>
          <p:cNvSpPr>
            <a:spLocks noChangeShapeType="1"/>
          </p:cNvSpPr>
          <p:nvPr/>
        </p:nvSpPr>
        <p:spPr bwMode="auto">
          <a:xfrm>
            <a:off x="6053138" y="6710363"/>
            <a:ext cx="1465262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65294" name="Text Box 14"/>
          <p:cNvSpPr txBox="1">
            <a:spLocks noChangeArrowheads="1"/>
          </p:cNvSpPr>
          <p:nvPr/>
        </p:nvSpPr>
        <p:spPr bwMode="auto">
          <a:xfrm>
            <a:off x="7632700" y="6346825"/>
            <a:ext cx="973138" cy="39687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对吗？</a:t>
            </a:r>
          </a:p>
        </p:txBody>
      </p:sp>
      <p:sp>
        <p:nvSpPr>
          <p:cNvPr id="865295" name="Text Box 15"/>
          <p:cNvSpPr txBox="1">
            <a:spLocks noChangeArrowheads="1"/>
          </p:cNvSpPr>
          <p:nvPr/>
        </p:nvSpPr>
        <p:spPr bwMode="auto">
          <a:xfrm>
            <a:off x="1887538" y="6361113"/>
            <a:ext cx="1711325" cy="39687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0x8048b90</a:t>
            </a:r>
          </a:p>
        </p:txBody>
      </p:sp>
      <p:sp>
        <p:nvSpPr>
          <p:cNvPr id="865296" name="Text Box 16"/>
          <p:cNvSpPr txBox="1">
            <a:spLocks noChangeArrowheads="1"/>
          </p:cNvSpPr>
          <p:nvPr/>
        </p:nvSpPr>
        <p:spPr bwMode="auto">
          <a:xfrm>
            <a:off x="3149600" y="3425825"/>
            <a:ext cx="5719763" cy="1362075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400=511-111=511-(64+32+15)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     =1 1111 1111B-(0110 1111B)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     =1 1001 0000B = 190H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5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65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65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65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65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65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65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65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865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865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865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5286" grpId="0" animBg="1"/>
      <p:bldP spid="865287" grpId="0"/>
      <p:bldP spid="865293" grpId="0" animBg="1"/>
      <p:bldP spid="865294" grpId="0"/>
      <p:bldP spid="865295" grpId="0"/>
      <p:bldP spid="86529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IA-32</a:t>
            </a:r>
            <a:r>
              <a:rPr lang="zh-CN" altLang="en-US"/>
              <a:t>的存储管理</a:t>
            </a:r>
          </a:p>
        </p:txBody>
      </p:sp>
      <p:sp>
        <p:nvSpPr>
          <p:cNvPr id="870403" name="Rectangle 3"/>
          <p:cNvSpPr>
            <a:spLocks noChangeArrowheads="1"/>
          </p:cNvSpPr>
          <p:nvPr/>
        </p:nvSpPr>
        <p:spPr bwMode="auto">
          <a:xfrm>
            <a:off x="257175" y="881063"/>
            <a:ext cx="8677275" cy="5157787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35000"/>
              </a:spcBef>
              <a:buSzPct val="100000"/>
              <a:buFontTx/>
              <a:buChar char="°"/>
            </a:pP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 按字节编址（通用计算机大都是）</a:t>
            </a:r>
          </a:p>
          <a:p>
            <a:pPr>
              <a:lnSpc>
                <a:spcPct val="115000"/>
              </a:lnSpc>
              <a:spcBef>
                <a:spcPct val="35000"/>
              </a:spcBef>
              <a:buSzPct val="100000"/>
              <a:buFontTx/>
              <a:buChar char="°"/>
            </a:pP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 在保护模式下，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IA-32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采用</a:t>
            </a:r>
            <a:r>
              <a:rPr lang="zh-CN" altLang="en-US" sz="22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段页式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虚拟存储管理方式</a:t>
            </a:r>
          </a:p>
          <a:p>
            <a:pPr>
              <a:lnSpc>
                <a:spcPct val="115000"/>
              </a:lnSpc>
              <a:spcBef>
                <a:spcPct val="35000"/>
              </a:spcBef>
              <a:buSzPct val="100000"/>
              <a:buFontTx/>
              <a:buChar char="°"/>
            </a:pP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 存储地址采用逻辑地址、线性地址和物理地址来进行描述，其中，</a:t>
            </a:r>
            <a:r>
              <a:rPr lang="zh-CN" altLang="en-US" sz="22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逻辑地址和线性地址是虚拟地址的两种不同表示形式，描述的都是</a:t>
            </a:r>
            <a:r>
              <a:rPr lang="en-US" altLang="zh-CN" sz="22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4GB</a:t>
            </a:r>
            <a:r>
              <a:rPr lang="zh-CN" altLang="en-US" sz="22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虚拟地址空间中的一个存储地址</a:t>
            </a:r>
          </a:p>
          <a:p>
            <a:pPr lvl="1">
              <a:lnSpc>
                <a:spcPct val="115000"/>
              </a:lnSpc>
              <a:spcBef>
                <a:spcPct val="35000"/>
              </a:spcBef>
              <a:buSzPct val="100000"/>
              <a:buFont typeface="Wingdings" pitchFamily="2" charset="2"/>
              <a:buChar char="ü"/>
            </a:pPr>
            <a:r>
              <a:rPr lang="zh-CN" altLang="en-US" sz="22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逻辑地址由</a:t>
            </a:r>
            <a:r>
              <a:rPr lang="en-US" altLang="zh-CN" sz="22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48</a:t>
            </a:r>
            <a:r>
              <a:rPr lang="zh-CN" altLang="en-US" sz="22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位组成，包含</a:t>
            </a:r>
            <a:r>
              <a:rPr lang="en-US" altLang="zh-CN" sz="22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22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位段选择符和</a:t>
            </a:r>
            <a:r>
              <a:rPr lang="en-US" altLang="zh-CN" sz="22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z="22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位段内偏移量（即</a:t>
            </a:r>
            <a:r>
              <a:rPr lang="zh-CN" altLang="en-US" sz="2200" b="1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有效地址</a:t>
            </a:r>
            <a:r>
              <a:rPr lang="zh-CN" altLang="en-US" sz="22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1">
              <a:lnSpc>
                <a:spcPct val="115000"/>
              </a:lnSpc>
              <a:spcBef>
                <a:spcPct val="35000"/>
              </a:spcBef>
              <a:buSzPct val="100000"/>
              <a:buFont typeface="Wingdings" pitchFamily="2" charset="2"/>
              <a:buChar char="ü"/>
            </a:pPr>
            <a:r>
              <a:rPr lang="zh-CN" altLang="en-US" sz="22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线性地址</a:t>
            </a:r>
            <a:r>
              <a:rPr lang="en-US" altLang="zh-CN" sz="22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z="22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位（其位数由虚拟地址空间大小决定）</a:t>
            </a:r>
          </a:p>
          <a:p>
            <a:pPr lvl="1">
              <a:lnSpc>
                <a:spcPct val="115000"/>
              </a:lnSpc>
              <a:spcBef>
                <a:spcPct val="35000"/>
              </a:spcBef>
              <a:buSzPct val="100000"/>
              <a:buFont typeface="Wingdings" pitchFamily="2" charset="2"/>
              <a:buChar char="ü"/>
            </a:pPr>
            <a:r>
              <a:rPr lang="zh-CN" altLang="en-US" sz="22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物理地址</a:t>
            </a:r>
            <a:r>
              <a:rPr lang="en-US" altLang="zh-CN" sz="22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z="22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位（其位数由存储器总线中的地址线条数决定）</a:t>
            </a:r>
          </a:p>
          <a:p>
            <a:pPr>
              <a:lnSpc>
                <a:spcPct val="115000"/>
              </a:lnSpc>
              <a:spcBef>
                <a:spcPct val="35000"/>
              </a:spcBef>
              <a:buSzPct val="100000"/>
              <a:buFontTx/>
              <a:buChar char="°"/>
            </a:pP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 分段过程实现将逻辑地址转换为线性地址</a:t>
            </a:r>
          </a:p>
          <a:p>
            <a:pPr>
              <a:lnSpc>
                <a:spcPct val="115000"/>
              </a:lnSpc>
              <a:spcBef>
                <a:spcPct val="35000"/>
              </a:spcBef>
              <a:buSzPct val="100000"/>
              <a:buFontTx/>
              <a:buChar char="°"/>
            </a:pP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2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分页过程实现将线性地址转换为物理地址</a:t>
            </a:r>
          </a:p>
        </p:txBody>
      </p:sp>
      <p:grpSp>
        <p:nvGrpSpPr>
          <p:cNvPr id="870404" name="Group 4"/>
          <p:cNvGrpSpPr>
            <a:grpSpLocks/>
          </p:cNvGrpSpPr>
          <p:nvPr/>
        </p:nvGrpSpPr>
        <p:grpSpPr bwMode="auto">
          <a:xfrm>
            <a:off x="5632450" y="5661025"/>
            <a:ext cx="3179763" cy="396875"/>
            <a:chOff x="3502" y="3247"/>
            <a:chExt cx="2003" cy="250"/>
          </a:xfrm>
        </p:grpSpPr>
        <p:sp>
          <p:nvSpPr>
            <p:cNvPr id="870405" name="Line 5"/>
            <p:cNvSpPr>
              <a:spLocks noChangeShapeType="1"/>
            </p:cNvSpPr>
            <p:nvPr/>
          </p:nvSpPr>
          <p:spPr bwMode="auto">
            <a:xfrm flipH="1" flipV="1">
              <a:off x="3502" y="3346"/>
              <a:ext cx="576" cy="9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406" name="Text Box 6"/>
            <p:cNvSpPr txBox="1">
              <a:spLocks noChangeArrowheads="1"/>
            </p:cNvSpPr>
            <p:nvPr/>
          </p:nvSpPr>
          <p:spPr bwMode="auto">
            <a:xfrm>
              <a:off x="4086" y="3247"/>
              <a:ext cx="1419" cy="250"/>
            </a:xfrm>
            <a:prstGeom prst="rect">
              <a:avLst/>
            </a:prstGeom>
            <a:noFill/>
            <a:ln w="508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微软雅黑" pitchFamily="34" charset="-122"/>
                  <a:ea typeface="微软雅黑" pitchFamily="34" charset="-122"/>
                </a:rPr>
                <a:t>以下介绍分页机制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7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7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7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7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70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70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70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70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93663"/>
            <a:ext cx="8229600" cy="569912"/>
          </a:xfrm>
        </p:spPr>
        <p:txBody>
          <a:bodyPr lIns="91440" tIns="45720" rIns="91440" bIns="45720" anchor="ctr"/>
          <a:lstStyle/>
          <a:p>
            <a:r>
              <a:rPr lang="zh-CN" altLang="en-US"/>
              <a:t>层次结构存储系统</a:t>
            </a:r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936625"/>
            <a:ext cx="8551863" cy="5427663"/>
          </a:xfrm>
        </p:spPr>
        <p:txBody>
          <a:bodyPr lIns="91440" tIns="45720" rIns="91440" bIns="45720"/>
          <a:lstStyle/>
          <a:p>
            <a:pPr marL="457200" indent="-457200">
              <a:spcBef>
                <a:spcPts val="1300"/>
              </a:spcBef>
            </a:pP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主要教学目标</a:t>
            </a:r>
          </a:p>
          <a:p>
            <a:pPr marL="838200" lvl="1" indent="-381000">
              <a:lnSpc>
                <a:spcPct val="150000"/>
              </a:lnSpc>
              <a:spcBef>
                <a:spcPct val="0"/>
              </a:spcBef>
              <a:buSzTx/>
              <a:buFontTx/>
              <a:buChar char="–"/>
            </a:pP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理解</a:t>
            </a:r>
            <a:r>
              <a:rPr lang="en-US" altLang="zh-CN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执行指令过程中为何要访存</a:t>
            </a:r>
          </a:p>
          <a:p>
            <a:pPr marL="838200" lvl="1" indent="-381000">
              <a:lnSpc>
                <a:spcPct val="135000"/>
              </a:lnSpc>
              <a:spcBef>
                <a:spcPct val="0"/>
              </a:spcBef>
              <a:buSzTx/>
              <a:buFontTx/>
              <a:buChar char="–"/>
            </a:pP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理解访存操作的大致过程及涉及到的部件</a:t>
            </a:r>
          </a:p>
          <a:p>
            <a:pPr marL="838200" lvl="1" indent="-381000">
              <a:lnSpc>
                <a:spcPct val="135000"/>
              </a:lnSpc>
              <a:spcBef>
                <a:spcPct val="0"/>
              </a:spcBef>
              <a:buSzTx/>
              <a:buFontTx/>
              <a:buChar char="–"/>
            </a:pP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了解层次化存储器系统的由来及构成</a:t>
            </a:r>
          </a:p>
          <a:p>
            <a:pPr marL="838200" lvl="1" indent="-381000">
              <a:lnSpc>
                <a:spcPct val="135000"/>
              </a:lnSpc>
              <a:spcBef>
                <a:spcPct val="0"/>
              </a:spcBef>
              <a:buSzTx/>
              <a:buFontTx/>
              <a:buChar char="–"/>
            </a:pP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了解</a:t>
            </a:r>
            <a:r>
              <a:rPr lang="en-US" altLang="zh-CN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与主存储器之间的连接及读写操作</a:t>
            </a:r>
          </a:p>
          <a:p>
            <a:pPr marL="838200" lvl="1" indent="-381000">
              <a:lnSpc>
                <a:spcPct val="135000"/>
              </a:lnSpc>
              <a:spcBef>
                <a:spcPct val="0"/>
              </a:spcBef>
              <a:buSzTx/>
              <a:buFontTx/>
              <a:buChar char="–"/>
            </a:pP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机制并理解其对程序性能的影响</a:t>
            </a:r>
          </a:p>
          <a:p>
            <a:pPr marL="838200" lvl="1" indent="-381000">
              <a:lnSpc>
                <a:spcPct val="135000"/>
              </a:lnSpc>
              <a:spcBef>
                <a:spcPct val="0"/>
              </a:spcBef>
              <a:buSzTx/>
              <a:buFontTx/>
              <a:buChar char="–"/>
            </a:pP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理解程序局部性的重要性并能开发局部性好的程序</a:t>
            </a:r>
          </a:p>
          <a:p>
            <a:pPr marL="838200" lvl="1" indent="-381000">
              <a:lnSpc>
                <a:spcPct val="135000"/>
              </a:lnSpc>
              <a:spcBef>
                <a:spcPct val="0"/>
              </a:spcBef>
              <a:buSzTx/>
              <a:buFontTx/>
              <a:buChar char="–"/>
            </a:pP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了解虚拟存储管理的基本概念和实现原理</a:t>
            </a:r>
          </a:p>
          <a:p>
            <a:pPr marL="838200" lvl="1" indent="-381000">
              <a:lnSpc>
                <a:spcPct val="135000"/>
              </a:lnSpc>
              <a:spcBef>
                <a:spcPct val="0"/>
              </a:spcBef>
              <a:buSzTx/>
              <a:buFontTx/>
              <a:buChar char="–"/>
            </a:pP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理解访存操作完整过程以及所涉及到的部件之间的关联</a:t>
            </a:r>
          </a:p>
          <a:p>
            <a:pPr marL="1371600" lvl="2" indent="-457200">
              <a:lnSpc>
                <a:spcPct val="135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地址转换（查</a:t>
            </a:r>
            <a:r>
              <a:rPr lang="en-US" altLang="zh-CN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TLB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、查页表）、访问</a:t>
            </a:r>
            <a:r>
              <a:rPr lang="en-US" altLang="zh-CN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、访问主存、读写磁盘</a:t>
            </a:r>
          </a:p>
          <a:p>
            <a:pPr marL="838200" lvl="1" indent="-381000">
              <a:lnSpc>
                <a:spcPct val="135000"/>
              </a:lnSpc>
              <a:spcBef>
                <a:spcPct val="0"/>
              </a:spcBef>
              <a:buSzTx/>
              <a:buFontTx/>
              <a:buChar char="–"/>
            </a:pP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理解访存过程中硬件和操作系统之间的协调关系</a:t>
            </a:r>
            <a:endParaRPr lang="zh-CN" altLang="en-US" sz="2400">
              <a:solidFill>
                <a:srgbClr val="0066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IA-32</a:t>
            </a:r>
            <a:r>
              <a:rPr lang="zh-CN" altLang="en-US"/>
              <a:t>中的控制寄存器 </a:t>
            </a:r>
          </a:p>
        </p:txBody>
      </p:sp>
      <p:sp>
        <p:nvSpPr>
          <p:cNvPr id="87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063" y="788988"/>
            <a:ext cx="8850312" cy="540385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控制寄存器保存机器的各种控制和状态信息，它们将影响系统所有任务的运行，操作系统进行任务控制或存储管理时使用这些控制和状态信息。 </a:t>
            </a:r>
          </a:p>
          <a:p>
            <a:pPr lvl="1">
              <a:lnSpc>
                <a:spcPct val="120000"/>
              </a:lnSpc>
              <a:spcBef>
                <a:spcPct val="25000"/>
              </a:spcBef>
            </a:pP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CR0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：控制寄存器</a:t>
            </a:r>
          </a:p>
          <a:p>
            <a:pPr lvl="2">
              <a:lnSpc>
                <a:spcPct val="120000"/>
              </a:lnSpc>
              <a:spcBef>
                <a:spcPct val="25000"/>
              </a:spcBef>
            </a:pP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① 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PE: 1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为保护模式。一旦在保护模式，不能再将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PE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清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，只能重启系统以回到实模式。② 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PG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启用分页；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0-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禁止分页，此时</a:t>
            </a: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线性地址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被直接作为</a:t>
            </a: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物理地址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使用。若要启用分页机制，则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PE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PG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都要置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。③任务切换位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TS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：任务切换时将其置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，切换完毕则清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，可用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CLTS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指令将其清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。④ 对齐屏蔽位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AM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。⑤ 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功能控制位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NW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（（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Not Write-through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）和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CD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Cache Disable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）。只有当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NW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CD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均为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时，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才能工作。</a:t>
            </a:r>
          </a:p>
          <a:p>
            <a:pPr lvl="1">
              <a:lnSpc>
                <a:spcPct val="120000"/>
              </a:lnSpc>
              <a:spcBef>
                <a:spcPct val="25000"/>
              </a:spcBef>
            </a:pP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CR2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：页故障线性地址寄存器</a:t>
            </a:r>
          </a:p>
          <a:p>
            <a:pPr lvl="2">
              <a:lnSpc>
                <a:spcPct val="120000"/>
              </a:lnSpc>
              <a:spcBef>
                <a:spcPct val="25000"/>
              </a:spcBef>
            </a:pP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存放引起页故障的线性地址。只有在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CR0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PG=1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时，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CR2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才有效。</a:t>
            </a:r>
          </a:p>
          <a:p>
            <a:pPr lvl="1">
              <a:lnSpc>
                <a:spcPct val="120000"/>
              </a:lnSpc>
              <a:spcBef>
                <a:spcPct val="25000"/>
              </a:spcBef>
            </a:pP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CR3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：页目录基址寄存器 </a:t>
            </a:r>
          </a:p>
          <a:p>
            <a:pPr lvl="2">
              <a:lnSpc>
                <a:spcPct val="120000"/>
              </a:lnSpc>
              <a:spcBef>
                <a:spcPct val="25000"/>
              </a:spcBef>
            </a:pP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保存页目录表的起始地址。只有当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CR0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PG=1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时，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CR3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才有效。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7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7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71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71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71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7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7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7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871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871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71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871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142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线性地址向物理地址转换</a:t>
            </a:r>
            <a:endParaRPr lang="en-US" altLang="zh-CN"/>
          </a:p>
        </p:txBody>
      </p:sp>
      <p:pic>
        <p:nvPicPr>
          <p:cNvPr id="86733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8" y="1327150"/>
            <a:ext cx="8939212" cy="5264150"/>
          </a:xfrm>
          <a:prstGeom prst="rect">
            <a:avLst/>
          </a:prstGeom>
          <a:noFill/>
        </p:spPr>
      </p:pic>
      <p:sp>
        <p:nvSpPr>
          <p:cNvPr id="867333" name="Rectangle 5"/>
          <p:cNvSpPr>
            <a:spLocks noChangeArrowheads="1"/>
          </p:cNvSpPr>
          <p:nvPr/>
        </p:nvSpPr>
        <p:spPr bwMode="auto">
          <a:xfrm>
            <a:off x="1973263" y="2808288"/>
            <a:ext cx="985837" cy="401637"/>
          </a:xfrm>
          <a:prstGeom prst="rect">
            <a:avLst/>
          </a:prstGeom>
          <a:noFill/>
          <a:ln w="50800">
            <a:solidFill>
              <a:srgbClr val="FE9AAB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7334" name="Rectangle 6"/>
          <p:cNvSpPr>
            <a:spLocks noChangeArrowheads="1"/>
          </p:cNvSpPr>
          <p:nvPr/>
        </p:nvSpPr>
        <p:spPr bwMode="auto">
          <a:xfrm>
            <a:off x="4846638" y="2638425"/>
            <a:ext cx="566737" cy="371475"/>
          </a:xfrm>
          <a:prstGeom prst="rect">
            <a:avLst/>
          </a:prstGeom>
          <a:noFill/>
          <a:ln w="50800">
            <a:solidFill>
              <a:srgbClr val="FE9AAB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7335" name="Rectangle 7"/>
          <p:cNvSpPr>
            <a:spLocks noChangeArrowheads="1"/>
          </p:cNvSpPr>
          <p:nvPr/>
        </p:nvSpPr>
        <p:spPr bwMode="auto">
          <a:xfrm>
            <a:off x="85725" y="5521325"/>
            <a:ext cx="550863" cy="371475"/>
          </a:xfrm>
          <a:prstGeom prst="rect">
            <a:avLst/>
          </a:prstGeom>
          <a:noFill/>
          <a:ln w="50800">
            <a:solidFill>
              <a:srgbClr val="FE9AAB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7336" name="Rectangle 8"/>
          <p:cNvSpPr>
            <a:spLocks noChangeArrowheads="1"/>
          </p:cNvSpPr>
          <p:nvPr/>
        </p:nvSpPr>
        <p:spPr bwMode="auto">
          <a:xfrm>
            <a:off x="1973263" y="4295775"/>
            <a:ext cx="1204912" cy="419100"/>
          </a:xfrm>
          <a:prstGeom prst="rect">
            <a:avLst/>
          </a:prstGeom>
          <a:noFill/>
          <a:ln w="508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7337" name="Rectangle 9"/>
          <p:cNvSpPr>
            <a:spLocks noChangeArrowheads="1"/>
          </p:cNvSpPr>
          <p:nvPr/>
        </p:nvSpPr>
        <p:spPr bwMode="auto">
          <a:xfrm>
            <a:off x="4489450" y="4098925"/>
            <a:ext cx="1204913" cy="419100"/>
          </a:xfrm>
          <a:prstGeom prst="rect">
            <a:avLst/>
          </a:prstGeom>
          <a:noFill/>
          <a:ln w="508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7338" name="Rectangle 10"/>
          <p:cNvSpPr>
            <a:spLocks noChangeArrowheads="1"/>
          </p:cNvSpPr>
          <p:nvPr/>
        </p:nvSpPr>
        <p:spPr bwMode="auto">
          <a:xfrm>
            <a:off x="7067550" y="3227388"/>
            <a:ext cx="1146175" cy="2014537"/>
          </a:xfrm>
          <a:prstGeom prst="rect">
            <a:avLst/>
          </a:prstGeom>
          <a:solidFill>
            <a:schemeClr val="accent1">
              <a:alpha val="14000"/>
            </a:schemeClr>
          </a:solidFill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7340" name="Text Box 12"/>
          <p:cNvSpPr txBox="1">
            <a:spLocks noChangeArrowheads="1"/>
          </p:cNvSpPr>
          <p:nvPr/>
        </p:nvSpPr>
        <p:spPr bwMode="auto">
          <a:xfrm>
            <a:off x="5481638" y="814388"/>
            <a:ext cx="184150" cy="33655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86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815975"/>
            <a:ext cx="8191500" cy="385763"/>
          </a:xfrm>
        </p:spPr>
        <p:txBody>
          <a:bodyPr/>
          <a:lstStyle/>
          <a:p>
            <a:pPr>
              <a:spcBef>
                <a:spcPct val="15000"/>
              </a:spcBef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页目录项和页表项格式一样，有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位（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4B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grpSp>
        <p:nvGrpSpPr>
          <p:cNvPr id="867344" name="Group 16"/>
          <p:cNvGrpSpPr>
            <a:grpSpLocks/>
          </p:cNvGrpSpPr>
          <p:nvPr/>
        </p:nvGrpSpPr>
        <p:grpSpPr bwMode="auto">
          <a:xfrm>
            <a:off x="798513" y="1481138"/>
            <a:ext cx="6240462" cy="585787"/>
            <a:chOff x="503" y="933"/>
            <a:chExt cx="3931" cy="369"/>
          </a:xfrm>
        </p:grpSpPr>
        <p:sp>
          <p:nvSpPr>
            <p:cNvPr id="867341" name="Rectangle 13"/>
            <p:cNvSpPr>
              <a:spLocks noChangeArrowheads="1"/>
            </p:cNvSpPr>
            <p:nvPr/>
          </p:nvSpPr>
          <p:spPr bwMode="auto">
            <a:xfrm>
              <a:off x="503" y="951"/>
              <a:ext cx="3931" cy="329"/>
            </a:xfrm>
            <a:prstGeom prst="rect">
              <a:avLst/>
            </a:prstGeom>
            <a:noFill/>
            <a:ln w="5080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en-US">
                <a:solidFill>
                  <a:schemeClr val="accent1"/>
                </a:solidFill>
                <a:ea typeface="宋体" pitchFamily="2" charset="-122"/>
              </a:endParaRPr>
            </a:p>
          </p:txBody>
        </p:sp>
        <p:sp>
          <p:nvSpPr>
            <p:cNvPr id="867342" name="Line 14"/>
            <p:cNvSpPr>
              <a:spLocks noChangeShapeType="1"/>
            </p:cNvSpPr>
            <p:nvPr/>
          </p:nvSpPr>
          <p:spPr bwMode="auto">
            <a:xfrm>
              <a:off x="1645" y="933"/>
              <a:ext cx="0" cy="338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7343" name="Line 15"/>
            <p:cNvSpPr>
              <a:spLocks noChangeShapeType="1"/>
            </p:cNvSpPr>
            <p:nvPr/>
          </p:nvSpPr>
          <p:spPr bwMode="auto">
            <a:xfrm>
              <a:off x="2773" y="964"/>
              <a:ext cx="0" cy="338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7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6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67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67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67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6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67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67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7333" grpId="0" animBg="1"/>
      <p:bldP spid="867334" grpId="0" animBg="1"/>
      <p:bldP spid="867335" grpId="0" animBg="1"/>
      <p:bldP spid="867336" grpId="0" animBg="1"/>
      <p:bldP spid="867337" grpId="0" animBg="1"/>
      <p:bldP spid="867338" grpId="0" animBg="1"/>
      <p:bldP spid="86733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页目录项和页表项</a:t>
            </a:r>
          </a:p>
        </p:txBody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2438" y="2138363"/>
            <a:ext cx="8364537" cy="4518025"/>
          </a:xfrm>
        </p:spPr>
        <p:txBody>
          <a:bodyPr/>
          <a:lstStyle/>
          <a:p>
            <a:pPr>
              <a:buSzPct val="80000"/>
              <a:buFont typeface="Wingdings" pitchFamily="2" charset="2"/>
              <a:buChar char="l"/>
            </a:pP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表示页表或页在主存中；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P=0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表示页表或页不在主存，即缺页，此时需将页故障线性地址保存到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CR2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buSzPct val="80000"/>
              <a:buFont typeface="Wingdings" pitchFamily="2" charset="2"/>
              <a:buChar char="l"/>
            </a:pP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R/W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表示页表或页只能读不能写；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表示可读可写。</a:t>
            </a:r>
          </a:p>
          <a:p>
            <a:pPr>
              <a:buSzPct val="80000"/>
              <a:buFont typeface="Wingdings" pitchFamily="2" charset="2"/>
              <a:buChar char="l"/>
            </a:pP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U/S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表示用户进程不能访问；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表示允许访问。</a:t>
            </a:r>
          </a:p>
          <a:p>
            <a:pPr>
              <a:buSzPct val="80000"/>
              <a:buFont typeface="Wingdings" pitchFamily="2" charset="2"/>
              <a:buChar char="l"/>
            </a:pP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PWT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：控制页表或页的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写策略是全写还是回写（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Write Back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）。</a:t>
            </a:r>
          </a:p>
          <a:p>
            <a:pPr>
              <a:buSzPct val="80000"/>
              <a:buFont typeface="Wingdings" pitchFamily="2" charset="2"/>
              <a:buChar char="l"/>
            </a:pP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PCD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：控制页表或页能否被缓存到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中。</a:t>
            </a:r>
          </a:p>
          <a:p>
            <a:pPr>
              <a:buSzPct val="80000"/>
              <a:buFont typeface="Wingdings" pitchFamily="2" charset="2"/>
              <a:buChar char="l"/>
            </a:pP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表示指定页表或页被访问过，初始化时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OS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将其清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。利用该标志，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OS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可清楚了解哪些页表或页正在使用，一般选择长期未用的页或近来最少使用的页调出主存。由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MMU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在进行地址转换时将该位置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buSzPct val="80000"/>
              <a:buFont typeface="Wingdings" pitchFamily="2" charset="2"/>
              <a:buChar char="l"/>
            </a:pP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：修改位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脏位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dirty bit)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。页目录项中无意义，只在页表项中有意义。初始化时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OS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将其清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，由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MMU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在进行写操作的地址转换时将该位置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buSzPct val="80000"/>
              <a:buFont typeface="Wingdings" pitchFamily="2" charset="2"/>
              <a:buChar char="l"/>
            </a:pP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高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位是页表或页在主存中的首地址对应的页框号，即首地址的高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位。</a:t>
            </a: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每个页表的起始位置都按</a:t>
            </a:r>
            <a:r>
              <a:rPr lang="en-US" altLang="zh-CN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4KB</a:t>
            </a: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对齐。 </a:t>
            </a:r>
          </a:p>
        </p:txBody>
      </p:sp>
      <p:pic>
        <p:nvPicPr>
          <p:cNvPr id="8724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438" y="993775"/>
            <a:ext cx="8736012" cy="8461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7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7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72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72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72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72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72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回顾：指令</a:t>
            </a:r>
            <a:r>
              <a:rPr lang="zh-CN" altLang="en-US" sz="3200">
                <a:latin typeface="黑体"/>
              </a:rPr>
              <a:t>“</a:t>
            </a:r>
            <a:r>
              <a:rPr lang="en-US" altLang="zh-CN" sz="3200"/>
              <a:t>movl 8(%ebp), %eax</a:t>
            </a:r>
            <a:r>
              <a:rPr lang="en-US" altLang="zh-CN" sz="3200">
                <a:latin typeface="黑体"/>
              </a:rPr>
              <a:t>”</a:t>
            </a:r>
            <a:r>
              <a:rPr lang="zh-CN" altLang="en-US" sz="3200"/>
              <a:t>操作过程</a:t>
            </a:r>
            <a:r>
              <a:rPr lang="zh-CN" altLang="en-US"/>
              <a:t> </a:t>
            </a:r>
          </a:p>
        </p:txBody>
      </p:sp>
      <p:sp>
        <p:nvSpPr>
          <p:cNvPr id="86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188" y="3262313"/>
            <a:ext cx="8969375" cy="3233737"/>
          </a:xfrm>
        </p:spPr>
        <p:txBody>
          <a:bodyPr/>
          <a:lstStyle/>
          <a:p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IA-32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中，执行“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movl 8(%ebp), %eax”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 中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取数操作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的大致过程如下：</a:t>
            </a:r>
          </a:p>
          <a:p>
            <a:pPr lvl="1"/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若</a:t>
            </a:r>
            <a:r>
              <a:rPr lang="en-US" altLang="zh-CN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CPL&gt;DPL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则越权，否则计算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有效地址</a:t>
            </a:r>
            <a:r>
              <a:rPr lang="en-US" altLang="zh-CN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EA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=R[ebp]+0</a:t>
            </a:r>
            <a:r>
              <a:rPr lang="pt-BR" altLang="zh-CN" sz="2000">
                <a:latin typeface="微软雅黑" pitchFamily="34" charset="-122"/>
                <a:ea typeface="微软雅黑" pitchFamily="34" charset="-122"/>
              </a:rPr>
              <a:t>×0+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8</a:t>
            </a:r>
          </a:p>
          <a:p>
            <a:pPr lvl="1"/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通过段寄存器找到段描述符以获得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段基址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，线性地址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LA=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段基址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+EA</a:t>
            </a:r>
          </a:p>
          <a:p>
            <a:pPr lvl="1"/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若“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LA&gt;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段限”则越界，否则将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LA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转换为主存地址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A</a:t>
            </a:r>
          </a:p>
          <a:p>
            <a:pPr lvl="2"/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若访问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TLB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命中则地址转换得到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否则处理</a:t>
            </a:r>
            <a:r>
              <a:rPr lang="en-US" altLang="zh-CN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TLB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缺失（硬件</a:t>
            </a:r>
            <a:r>
              <a:rPr lang="en-US" altLang="zh-CN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/OS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2"/>
            <a:r>
              <a:rPr lang="zh-CN" altLang="en-US" sz="200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若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缺页</a:t>
            </a:r>
            <a:r>
              <a:rPr lang="zh-CN" altLang="en-US" sz="200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越权</a:t>
            </a:r>
            <a:r>
              <a:rPr lang="en-US" altLang="zh-CN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(R/W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不符</a:t>
            </a:r>
            <a:r>
              <a:rPr lang="en-US" altLang="zh-CN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则调出</a:t>
            </a:r>
            <a:r>
              <a:rPr lang="en-US" altLang="zh-CN" sz="200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OS</a:t>
            </a:r>
            <a:r>
              <a:rPr lang="zh-CN" altLang="en-US" sz="200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内核；否则地址转换得到</a:t>
            </a:r>
            <a:r>
              <a:rPr lang="en-US" altLang="zh-CN" sz="200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A</a:t>
            </a:r>
          </a:p>
          <a:p>
            <a:pPr lvl="2"/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根据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先到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中找，若命中则取出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中的副本</a:t>
            </a:r>
          </a:p>
          <a:p>
            <a:pPr lvl="2"/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若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不命中，则再到主存取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所在主存块送对应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行</a:t>
            </a:r>
          </a:p>
        </p:txBody>
      </p:sp>
      <p:pic>
        <p:nvPicPr>
          <p:cNvPr id="86426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13" y="1065213"/>
            <a:ext cx="8661400" cy="213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4261" name="Text Box 5"/>
          <p:cNvSpPr txBox="1">
            <a:spLocks noChangeArrowheads="1"/>
          </p:cNvSpPr>
          <p:nvPr/>
        </p:nvSpPr>
        <p:spPr bwMode="auto">
          <a:xfrm>
            <a:off x="3702050" y="1670050"/>
            <a:ext cx="4992688" cy="39687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先把</a:t>
            </a:r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地址</a:t>
            </a:r>
            <a:r>
              <a:rPr lang="en-US" altLang="zh-CN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和“主存读”命令送到总线</a:t>
            </a:r>
          </a:p>
        </p:txBody>
      </p:sp>
      <p:sp>
        <p:nvSpPr>
          <p:cNvPr id="864262" name="Text Box 6"/>
          <p:cNvSpPr txBox="1">
            <a:spLocks noChangeArrowheads="1"/>
          </p:cNvSpPr>
          <p:nvPr/>
        </p:nvSpPr>
        <p:spPr bwMode="auto">
          <a:xfrm>
            <a:off x="117475" y="796925"/>
            <a:ext cx="8955088" cy="366713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由</a:t>
            </a:r>
            <a:r>
              <a:rPr lang="en-US" altLang="zh-CN" sz="18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8(%ebp)</a:t>
            </a:r>
            <a:r>
              <a:rPr lang="zh-CN" altLang="en-US" sz="18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得到主存地址</a:t>
            </a:r>
            <a:r>
              <a:rPr lang="en-US" altLang="zh-CN" sz="18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8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的过程较复杂，涉及</a:t>
            </a:r>
            <a:r>
              <a:rPr lang="en-US" altLang="zh-CN" sz="18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MMU</a:t>
            </a:r>
            <a:r>
              <a:rPr lang="zh-CN" altLang="en-US" sz="18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8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TLB</a:t>
            </a:r>
            <a:r>
              <a:rPr lang="zh-CN" altLang="en-US" sz="18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、页表等许多重要概念！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4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64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6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6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6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6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6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6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64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64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426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accent1"/>
                </a:solidFill>
                <a:latin typeface="Arial Black" pitchFamily="34" charset="0"/>
                <a:ea typeface="微软雅黑" pitchFamily="34" charset="-122"/>
              </a:rPr>
              <a:t>补充：</a:t>
            </a:r>
            <a:r>
              <a:rPr lang="en-US" altLang="zh-CN">
                <a:ea typeface="宋体" pitchFamily="2" charset="-122"/>
              </a:rPr>
              <a:t>Intel Core i7 Memory System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3" name="Rectangle 406"/>
          <p:cNvSpPr>
            <a:spLocks noChangeArrowheads="1"/>
          </p:cNvSpPr>
          <p:nvPr/>
        </p:nvSpPr>
        <p:spPr bwMode="auto">
          <a:xfrm>
            <a:off x="512763" y="2300288"/>
            <a:ext cx="1481137" cy="469900"/>
          </a:xfrm>
          <a:prstGeom prst="rect">
            <a:avLst/>
          </a:prstGeom>
          <a:solidFill>
            <a:srgbClr val="F7F5CD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altLang="zh-CN" b="1">
                <a:solidFill>
                  <a:srgbClr val="000000"/>
                </a:solidFill>
                <a:latin typeface="Arial Black" pitchFamily="34" charset="0"/>
                <a:ea typeface="宋体" pitchFamily="2" charset="-122"/>
              </a:rPr>
              <a:t>L1 d-cache</a:t>
            </a:r>
          </a:p>
          <a:p>
            <a:pPr algn="ctr" eaLnBrk="1" hangingPunct="1"/>
            <a:r>
              <a:rPr lang="en-US" altLang="zh-CN" b="1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32 KB, 8-way</a:t>
            </a:r>
          </a:p>
        </p:txBody>
      </p:sp>
      <p:sp>
        <p:nvSpPr>
          <p:cNvPr id="44" name="Rectangle 408"/>
          <p:cNvSpPr>
            <a:spLocks noChangeArrowheads="1"/>
          </p:cNvSpPr>
          <p:nvPr/>
        </p:nvSpPr>
        <p:spPr bwMode="auto">
          <a:xfrm>
            <a:off x="809625" y="3054350"/>
            <a:ext cx="2578100" cy="471488"/>
          </a:xfrm>
          <a:prstGeom prst="rect">
            <a:avLst/>
          </a:prstGeom>
          <a:solidFill>
            <a:srgbClr val="F7F5CD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/>
          <a:lstStyle/>
          <a:p>
            <a:pPr algn="ctr" eaLnBrk="1" hangingPunct="1"/>
            <a:r>
              <a:rPr lang="en-US" altLang="zh-CN" b="1">
                <a:solidFill>
                  <a:srgbClr val="000000"/>
                </a:solidFill>
                <a:latin typeface="Arial Black" pitchFamily="34" charset="0"/>
                <a:ea typeface="宋体" pitchFamily="2" charset="-122"/>
              </a:rPr>
              <a:t>L2 unified cache</a:t>
            </a:r>
          </a:p>
          <a:p>
            <a:pPr algn="ctr" eaLnBrk="1" hangingPunct="1"/>
            <a:r>
              <a:rPr lang="en-US" altLang="zh-CN" b="1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256 KB, 8-way</a:t>
            </a:r>
          </a:p>
        </p:txBody>
      </p:sp>
      <p:sp>
        <p:nvSpPr>
          <p:cNvPr id="45" name="Line 409"/>
          <p:cNvSpPr>
            <a:spLocks noChangeShapeType="1"/>
          </p:cNvSpPr>
          <p:nvPr/>
        </p:nvSpPr>
        <p:spPr bwMode="auto">
          <a:xfrm>
            <a:off x="1257300" y="2001838"/>
            <a:ext cx="0" cy="282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kern="0">
              <a:solidFill>
                <a:sysClr val="windowText" lastClr="000000"/>
              </a:solidFill>
              <a:latin typeface="+mn-lt"/>
            </a:endParaRPr>
          </a:p>
        </p:txBody>
      </p:sp>
      <p:sp>
        <p:nvSpPr>
          <p:cNvPr id="46" name="Line 410"/>
          <p:cNvSpPr>
            <a:spLocks noChangeShapeType="1"/>
          </p:cNvSpPr>
          <p:nvPr/>
        </p:nvSpPr>
        <p:spPr bwMode="auto">
          <a:xfrm>
            <a:off x="1244600" y="2770188"/>
            <a:ext cx="0" cy="282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kern="0">
              <a:solidFill>
                <a:sysClr val="windowText" lastClr="000000"/>
              </a:solidFill>
              <a:latin typeface="+mn-lt"/>
            </a:endParaRPr>
          </a:p>
        </p:txBody>
      </p:sp>
      <p:sp>
        <p:nvSpPr>
          <p:cNvPr id="47" name="Line 411"/>
          <p:cNvSpPr>
            <a:spLocks noChangeShapeType="1"/>
          </p:cNvSpPr>
          <p:nvPr/>
        </p:nvSpPr>
        <p:spPr bwMode="auto">
          <a:xfrm>
            <a:off x="2938463" y="2770188"/>
            <a:ext cx="0" cy="282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kern="0">
              <a:solidFill>
                <a:sysClr val="windowText" lastClr="000000"/>
              </a:solidFill>
              <a:latin typeface="+mn-lt"/>
            </a:endParaRPr>
          </a:p>
        </p:txBody>
      </p:sp>
      <p:sp>
        <p:nvSpPr>
          <p:cNvPr id="48" name="Rectangle 426"/>
          <p:cNvSpPr>
            <a:spLocks noChangeArrowheads="1"/>
          </p:cNvSpPr>
          <p:nvPr/>
        </p:nvSpPr>
        <p:spPr bwMode="auto">
          <a:xfrm>
            <a:off x="1008063" y="4759325"/>
            <a:ext cx="2166937" cy="755650"/>
          </a:xfrm>
          <a:prstGeom prst="rect">
            <a:avLst/>
          </a:prstGeom>
          <a:solidFill>
            <a:srgbClr val="F7F5CD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/>
          <a:lstStyle/>
          <a:p>
            <a:pPr algn="ctr" eaLnBrk="1" hangingPunct="1"/>
            <a:r>
              <a:rPr lang="en-US" altLang="zh-CN" b="1">
                <a:solidFill>
                  <a:srgbClr val="000000"/>
                </a:solidFill>
                <a:latin typeface="Arial Black" pitchFamily="34" charset="0"/>
                <a:ea typeface="宋体" pitchFamily="2" charset="-122"/>
              </a:rPr>
              <a:t>L3 unified</a:t>
            </a:r>
            <a:r>
              <a:rPr lang="en-US" altLang="zh-CN" b="1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 </a:t>
            </a:r>
            <a:r>
              <a:rPr lang="en-US" altLang="zh-CN" b="1">
                <a:solidFill>
                  <a:srgbClr val="000000"/>
                </a:solidFill>
                <a:latin typeface="Arial Black" pitchFamily="34" charset="0"/>
                <a:ea typeface="宋体" pitchFamily="2" charset="-122"/>
              </a:rPr>
              <a:t>cache</a:t>
            </a:r>
          </a:p>
          <a:p>
            <a:pPr algn="ctr" eaLnBrk="1" hangingPunct="1"/>
            <a:r>
              <a:rPr lang="en-US" altLang="zh-CN" b="1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8 MB, 16-way </a:t>
            </a:r>
          </a:p>
          <a:p>
            <a:pPr algn="ctr" eaLnBrk="1" hangingPunct="1"/>
            <a:r>
              <a:rPr lang="en-US" altLang="zh-CN" b="1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(shared by all cores)</a:t>
            </a:r>
          </a:p>
        </p:txBody>
      </p:sp>
      <p:sp>
        <p:nvSpPr>
          <p:cNvPr id="50" name="Line 432"/>
          <p:cNvSpPr>
            <a:spLocks noChangeShapeType="1"/>
          </p:cNvSpPr>
          <p:nvPr/>
        </p:nvSpPr>
        <p:spPr bwMode="auto">
          <a:xfrm>
            <a:off x="2938463" y="2017713"/>
            <a:ext cx="0" cy="282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kern="0">
              <a:solidFill>
                <a:sysClr val="windowText" lastClr="000000"/>
              </a:solidFill>
              <a:latin typeface="+mn-lt"/>
            </a:endParaRPr>
          </a:p>
        </p:txBody>
      </p:sp>
      <p:sp>
        <p:nvSpPr>
          <p:cNvPr id="51" name="Rectangle 434"/>
          <p:cNvSpPr>
            <a:spLocks noChangeArrowheads="1"/>
          </p:cNvSpPr>
          <p:nvPr/>
        </p:nvSpPr>
        <p:spPr bwMode="auto">
          <a:xfrm>
            <a:off x="754063" y="1536700"/>
            <a:ext cx="1243012" cy="471488"/>
          </a:xfrm>
          <a:prstGeom prst="rect">
            <a:avLst/>
          </a:prstGeom>
          <a:solidFill>
            <a:srgbClr val="DBF2DA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altLang="zh-CN" b="1">
                <a:solidFill>
                  <a:srgbClr val="000000"/>
                </a:solidFill>
                <a:latin typeface="Arial Black" pitchFamily="34" charset="0"/>
                <a:ea typeface="宋体" pitchFamily="2" charset="-122"/>
              </a:rPr>
              <a:t>Registers</a:t>
            </a:r>
          </a:p>
        </p:txBody>
      </p:sp>
      <p:sp>
        <p:nvSpPr>
          <p:cNvPr id="52" name="Rectangle 435"/>
          <p:cNvSpPr>
            <a:spLocks noChangeArrowheads="1"/>
          </p:cNvSpPr>
          <p:nvPr/>
        </p:nvSpPr>
        <p:spPr bwMode="auto">
          <a:xfrm>
            <a:off x="4064000" y="2300288"/>
            <a:ext cx="1824038" cy="469900"/>
          </a:xfrm>
          <a:prstGeom prst="rect">
            <a:avLst/>
          </a:prstGeom>
          <a:solidFill>
            <a:srgbClr val="F6D2D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altLang="zh-CN" b="1">
                <a:solidFill>
                  <a:srgbClr val="000000"/>
                </a:solidFill>
                <a:latin typeface="Arial Black" pitchFamily="34" charset="0"/>
                <a:ea typeface="宋体" pitchFamily="2" charset="-122"/>
              </a:rPr>
              <a:t>L1 d-TLB</a:t>
            </a:r>
          </a:p>
          <a:p>
            <a:pPr algn="ctr" eaLnBrk="1" hangingPunct="1"/>
            <a:r>
              <a:rPr lang="en-US" altLang="zh-CN" b="1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64 entries, 4-way</a:t>
            </a:r>
          </a:p>
        </p:txBody>
      </p:sp>
      <p:sp>
        <p:nvSpPr>
          <p:cNvPr id="53" name="Rectangle 436"/>
          <p:cNvSpPr>
            <a:spLocks noChangeArrowheads="1"/>
          </p:cNvSpPr>
          <p:nvPr/>
        </p:nvSpPr>
        <p:spPr bwMode="auto">
          <a:xfrm>
            <a:off x="6045200" y="2300288"/>
            <a:ext cx="1824038" cy="469900"/>
          </a:xfrm>
          <a:prstGeom prst="rect">
            <a:avLst/>
          </a:prstGeom>
          <a:solidFill>
            <a:srgbClr val="F6D2D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altLang="zh-CN" b="1">
                <a:solidFill>
                  <a:srgbClr val="000000"/>
                </a:solidFill>
                <a:latin typeface="Arial Black" pitchFamily="34" charset="0"/>
                <a:ea typeface="宋体" pitchFamily="2" charset="-122"/>
              </a:rPr>
              <a:t>L1 i-TLB</a:t>
            </a:r>
          </a:p>
          <a:p>
            <a:pPr algn="ctr" eaLnBrk="1" hangingPunct="1"/>
            <a:r>
              <a:rPr lang="en-US" altLang="zh-CN" b="1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128 entries, 4-way</a:t>
            </a:r>
          </a:p>
        </p:txBody>
      </p:sp>
      <p:sp>
        <p:nvSpPr>
          <p:cNvPr id="54" name="Rectangle 438"/>
          <p:cNvSpPr>
            <a:spLocks noChangeArrowheads="1"/>
          </p:cNvSpPr>
          <p:nvPr/>
        </p:nvSpPr>
        <p:spPr bwMode="auto">
          <a:xfrm>
            <a:off x="4394200" y="3063875"/>
            <a:ext cx="3157538" cy="469900"/>
          </a:xfrm>
          <a:prstGeom prst="rect">
            <a:avLst/>
          </a:prstGeom>
          <a:solidFill>
            <a:srgbClr val="F6D2D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altLang="zh-CN" b="1">
                <a:solidFill>
                  <a:srgbClr val="000000"/>
                </a:solidFill>
                <a:latin typeface="Arial Black" pitchFamily="34" charset="0"/>
                <a:ea typeface="宋体" pitchFamily="2" charset="-122"/>
              </a:rPr>
              <a:t>L2  unified TLB</a:t>
            </a:r>
          </a:p>
          <a:p>
            <a:pPr algn="ctr" eaLnBrk="1" hangingPunct="1"/>
            <a:r>
              <a:rPr lang="en-US" altLang="zh-CN" b="1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512 entries, 4-way</a:t>
            </a:r>
          </a:p>
        </p:txBody>
      </p:sp>
      <p:sp>
        <p:nvSpPr>
          <p:cNvPr id="55" name="Line 439"/>
          <p:cNvSpPr>
            <a:spLocks noChangeShapeType="1"/>
          </p:cNvSpPr>
          <p:nvPr/>
        </p:nvSpPr>
        <p:spPr bwMode="auto">
          <a:xfrm>
            <a:off x="4983163" y="2776538"/>
            <a:ext cx="0" cy="282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kern="0">
              <a:solidFill>
                <a:sysClr val="windowText" lastClr="000000"/>
              </a:solidFill>
              <a:latin typeface="+mn-lt"/>
            </a:endParaRPr>
          </a:p>
        </p:txBody>
      </p:sp>
      <p:sp>
        <p:nvSpPr>
          <p:cNvPr id="56" name="Line 440"/>
          <p:cNvSpPr>
            <a:spLocks noChangeShapeType="1"/>
          </p:cNvSpPr>
          <p:nvPr/>
        </p:nvSpPr>
        <p:spPr bwMode="auto">
          <a:xfrm>
            <a:off x="6964363" y="2781300"/>
            <a:ext cx="0" cy="282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kern="0">
              <a:solidFill>
                <a:sysClr val="windowText" lastClr="000000"/>
              </a:solidFill>
              <a:latin typeface="+mn-lt"/>
            </a:endParaRPr>
          </a:p>
        </p:txBody>
      </p:sp>
      <p:sp>
        <p:nvSpPr>
          <p:cNvPr id="57" name="Rectangle 441"/>
          <p:cNvSpPr>
            <a:spLocks noChangeArrowheads="1"/>
          </p:cNvSpPr>
          <p:nvPr/>
        </p:nvSpPr>
        <p:spPr bwMode="auto">
          <a:xfrm>
            <a:off x="2201863" y="2311400"/>
            <a:ext cx="1481137" cy="469900"/>
          </a:xfrm>
          <a:prstGeom prst="rect">
            <a:avLst/>
          </a:prstGeom>
          <a:solidFill>
            <a:srgbClr val="F7F5CD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altLang="zh-CN" b="1">
                <a:solidFill>
                  <a:srgbClr val="000000"/>
                </a:solidFill>
                <a:latin typeface="Arial Black" pitchFamily="34" charset="0"/>
                <a:ea typeface="宋体" pitchFamily="2" charset="-122"/>
              </a:rPr>
              <a:t>L1 i-cache</a:t>
            </a:r>
          </a:p>
          <a:p>
            <a:pPr algn="ctr" eaLnBrk="1" hangingPunct="1"/>
            <a:r>
              <a:rPr lang="en-US" altLang="zh-CN" b="1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32 KB, 8-way</a:t>
            </a:r>
          </a:p>
        </p:txBody>
      </p:sp>
      <p:sp>
        <p:nvSpPr>
          <p:cNvPr id="58" name="Line 442"/>
          <p:cNvSpPr>
            <a:spLocks noChangeShapeType="1"/>
          </p:cNvSpPr>
          <p:nvPr/>
        </p:nvSpPr>
        <p:spPr bwMode="auto">
          <a:xfrm>
            <a:off x="4995863" y="2016125"/>
            <a:ext cx="0" cy="282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kern="0">
              <a:solidFill>
                <a:sysClr val="windowText" lastClr="000000"/>
              </a:solidFill>
              <a:latin typeface="+mn-lt"/>
            </a:endParaRPr>
          </a:p>
        </p:txBody>
      </p:sp>
      <p:sp>
        <p:nvSpPr>
          <p:cNvPr id="59" name="Line 444"/>
          <p:cNvSpPr>
            <a:spLocks noChangeShapeType="1"/>
          </p:cNvSpPr>
          <p:nvPr/>
        </p:nvSpPr>
        <p:spPr bwMode="auto">
          <a:xfrm>
            <a:off x="6964363" y="2017713"/>
            <a:ext cx="0" cy="282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kern="0">
              <a:solidFill>
                <a:sysClr val="windowText" lastClr="000000"/>
              </a:solidFill>
              <a:latin typeface="+mn-lt"/>
            </a:endParaRPr>
          </a:p>
        </p:txBody>
      </p:sp>
      <p:sp>
        <p:nvSpPr>
          <p:cNvPr id="60" name="Rectangle 445"/>
          <p:cNvSpPr>
            <a:spLocks noChangeArrowheads="1"/>
          </p:cNvSpPr>
          <p:nvPr/>
        </p:nvSpPr>
        <p:spPr bwMode="auto">
          <a:xfrm>
            <a:off x="4813300" y="1533525"/>
            <a:ext cx="2336800" cy="469900"/>
          </a:xfrm>
          <a:prstGeom prst="rect">
            <a:avLst/>
          </a:prstGeom>
          <a:solidFill>
            <a:srgbClr val="E0E0E0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altLang="zh-CN" b="1">
                <a:solidFill>
                  <a:srgbClr val="000000"/>
                </a:solidFill>
                <a:latin typeface="Arial Black" pitchFamily="34" charset="0"/>
                <a:ea typeface="宋体" pitchFamily="2" charset="-122"/>
              </a:rPr>
              <a:t>MMU </a:t>
            </a:r>
          </a:p>
          <a:p>
            <a:pPr algn="ctr" eaLnBrk="1" hangingPunct="1"/>
            <a:r>
              <a:rPr lang="en-US" altLang="zh-CN" b="1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(addr translation)</a:t>
            </a:r>
          </a:p>
        </p:txBody>
      </p:sp>
      <p:sp>
        <p:nvSpPr>
          <p:cNvPr id="61" name="Rectangle 450"/>
          <p:cNvSpPr>
            <a:spLocks noChangeArrowheads="1"/>
          </p:cNvSpPr>
          <p:nvPr/>
        </p:nvSpPr>
        <p:spPr bwMode="auto">
          <a:xfrm>
            <a:off x="2274888" y="1536700"/>
            <a:ext cx="1387475" cy="471488"/>
          </a:xfrm>
          <a:prstGeom prst="rect">
            <a:avLst/>
          </a:prstGeom>
          <a:solidFill>
            <a:srgbClr val="E0E0E0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altLang="zh-CN" b="1">
                <a:solidFill>
                  <a:srgbClr val="000000"/>
                </a:solidFill>
                <a:latin typeface="Arial Black" pitchFamily="34" charset="0"/>
                <a:ea typeface="宋体" pitchFamily="2" charset="-122"/>
              </a:rPr>
              <a:t>Instruction</a:t>
            </a:r>
          </a:p>
          <a:p>
            <a:pPr algn="ctr" eaLnBrk="1" hangingPunct="1"/>
            <a:r>
              <a:rPr lang="en-US" altLang="zh-CN" b="1">
                <a:solidFill>
                  <a:srgbClr val="000000"/>
                </a:solidFill>
                <a:latin typeface="Arial Black" pitchFamily="34" charset="0"/>
                <a:ea typeface="宋体" pitchFamily="2" charset="-122"/>
              </a:rPr>
              <a:t>fetch</a:t>
            </a:r>
          </a:p>
        </p:txBody>
      </p:sp>
      <p:sp>
        <p:nvSpPr>
          <p:cNvPr id="62" name="Rectangle 452"/>
          <p:cNvSpPr>
            <a:spLocks noChangeArrowheads="1"/>
          </p:cNvSpPr>
          <p:nvPr/>
        </p:nvSpPr>
        <p:spPr bwMode="auto">
          <a:xfrm>
            <a:off x="368300" y="1463675"/>
            <a:ext cx="7607300" cy="3116263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kern="0">
              <a:solidFill>
                <a:sysClr val="windowText" lastClr="000000"/>
              </a:solidFill>
              <a:latin typeface="+mn-lt"/>
            </a:endParaRPr>
          </a:p>
        </p:txBody>
      </p:sp>
      <p:sp>
        <p:nvSpPr>
          <p:cNvPr id="63" name="Text Box 458"/>
          <p:cNvSpPr txBox="1">
            <a:spLocks noChangeArrowheads="1"/>
          </p:cNvSpPr>
          <p:nvPr/>
        </p:nvSpPr>
        <p:spPr bwMode="auto">
          <a:xfrm>
            <a:off x="250825" y="1147763"/>
            <a:ext cx="1196975" cy="338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CN" b="1">
                <a:solidFill>
                  <a:schemeClr val="accent1"/>
                </a:solidFill>
                <a:latin typeface="Arial Black" pitchFamily="34" charset="0"/>
                <a:ea typeface="宋体" pitchFamily="2" charset="-122"/>
              </a:rPr>
              <a:t>Core x4</a:t>
            </a:r>
          </a:p>
        </p:txBody>
      </p:sp>
      <p:sp>
        <p:nvSpPr>
          <p:cNvPr id="64" name="Rectangle 459"/>
          <p:cNvSpPr>
            <a:spLocks noChangeArrowheads="1"/>
          </p:cNvSpPr>
          <p:nvPr/>
        </p:nvSpPr>
        <p:spPr bwMode="auto">
          <a:xfrm>
            <a:off x="4216400" y="4759325"/>
            <a:ext cx="3441700" cy="755650"/>
          </a:xfrm>
          <a:prstGeom prst="rect">
            <a:avLst/>
          </a:prstGeom>
          <a:solidFill>
            <a:srgbClr val="E0E0E0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/>
          <a:lstStyle/>
          <a:p>
            <a:pPr algn="ctr" eaLnBrk="1" hangingPunct="1"/>
            <a:r>
              <a:rPr lang="en-US" altLang="zh-CN" b="1">
                <a:solidFill>
                  <a:srgbClr val="000000"/>
                </a:solidFill>
                <a:latin typeface="Arial Black" pitchFamily="34" charset="0"/>
                <a:ea typeface="宋体" pitchFamily="2" charset="-122"/>
              </a:rPr>
              <a:t>DDR3 Memory controller</a:t>
            </a:r>
          </a:p>
          <a:p>
            <a:pPr algn="ctr" eaLnBrk="1" hangingPunct="1"/>
            <a:r>
              <a:rPr lang="en-US" altLang="zh-CN" b="1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3 x 64 bit @ 10.66 GB/s</a:t>
            </a:r>
          </a:p>
          <a:p>
            <a:pPr algn="ctr" eaLnBrk="1" hangingPunct="1"/>
            <a:r>
              <a:rPr lang="en-US" altLang="zh-CN" b="1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32 GB/s total (shared by all cores)</a:t>
            </a:r>
          </a:p>
        </p:txBody>
      </p:sp>
      <p:sp>
        <p:nvSpPr>
          <p:cNvPr id="65" name="Rectangle 460"/>
          <p:cNvSpPr>
            <a:spLocks noChangeArrowheads="1"/>
          </p:cNvSpPr>
          <p:nvPr/>
        </p:nvSpPr>
        <p:spPr bwMode="auto">
          <a:xfrm>
            <a:off x="139700" y="1171575"/>
            <a:ext cx="8064500" cy="4548188"/>
          </a:xfrm>
          <a:prstGeom prst="rect">
            <a:avLst/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kern="0">
              <a:solidFill>
                <a:sysClr val="windowText" lastClr="000000"/>
              </a:solidFill>
              <a:latin typeface="+mn-lt"/>
            </a:endParaRPr>
          </a:p>
        </p:txBody>
      </p:sp>
      <p:sp>
        <p:nvSpPr>
          <p:cNvPr id="66" name="Text Box 461"/>
          <p:cNvSpPr txBox="1">
            <a:spLocks noChangeArrowheads="1"/>
          </p:cNvSpPr>
          <p:nvPr/>
        </p:nvSpPr>
        <p:spPr bwMode="auto">
          <a:xfrm>
            <a:off x="0" y="812800"/>
            <a:ext cx="2936875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Arial Black" pitchFamily="34" charset="0"/>
                <a:ea typeface="宋体" pitchFamily="2" charset="-122"/>
              </a:rPr>
              <a:t>Processor package</a:t>
            </a:r>
          </a:p>
        </p:txBody>
      </p:sp>
      <p:sp>
        <p:nvSpPr>
          <p:cNvPr id="67" name="Rectangle 462"/>
          <p:cNvSpPr>
            <a:spLocks noChangeArrowheads="1"/>
          </p:cNvSpPr>
          <p:nvPr/>
        </p:nvSpPr>
        <p:spPr bwMode="auto">
          <a:xfrm>
            <a:off x="5422900" y="3754438"/>
            <a:ext cx="2328863" cy="647700"/>
          </a:xfrm>
          <a:prstGeom prst="rect">
            <a:avLst/>
          </a:prstGeom>
          <a:solidFill>
            <a:srgbClr val="E0E0E0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 err="1">
                <a:solidFill>
                  <a:sysClr val="windowText" lastClr="000000"/>
                </a:solidFill>
                <a:latin typeface="+mn-lt"/>
              </a:rPr>
              <a:t>QuickPath</a:t>
            </a:r>
            <a:r>
              <a:rPr lang="en-US" b="1" kern="0" dirty="0">
                <a:solidFill>
                  <a:sysClr val="windowText" lastClr="000000"/>
                </a:solidFill>
                <a:latin typeface="+mn-lt"/>
              </a:rPr>
              <a:t> interconnect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+mn-lt"/>
              </a:rPr>
              <a:t>4 links @ 25.6 GB/</a:t>
            </a:r>
            <a:r>
              <a:rPr lang="en-US" b="1" kern="0" dirty="0" err="1">
                <a:solidFill>
                  <a:sysClr val="windowText" lastClr="000000"/>
                </a:solidFill>
                <a:latin typeface="+mn-lt"/>
              </a:rPr>
              <a:t>s</a:t>
            </a:r>
            <a:r>
              <a:rPr lang="en-US" b="1" kern="0" dirty="0">
                <a:solidFill>
                  <a:sysClr val="windowText" lastClr="000000"/>
                </a:solidFill>
                <a:latin typeface="+mn-lt"/>
              </a:rPr>
              <a:t> each</a:t>
            </a:r>
            <a:endParaRPr lang="en-US" b="1" kern="0" dirty="0">
              <a:solidFill>
                <a:sysClr val="windowText" lastClr="000000"/>
              </a:solidFill>
              <a:latin typeface="+mn-lt"/>
            </a:endParaRPr>
          </a:p>
        </p:txBody>
      </p:sp>
      <p:sp>
        <p:nvSpPr>
          <p:cNvPr id="68" name="Line 464"/>
          <p:cNvSpPr>
            <a:spLocks noChangeShapeType="1"/>
          </p:cNvSpPr>
          <p:nvPr/>
        </p:nvSpPr>
        <p:spPr bwMode="auto">
          <a:xfrm>
            <a:off x="2074863" y="3513138"/>
            <a:ext cx="0" cy="12334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kern="0">
              <a:solidFill>
                <a:sysClr val="windowText" lastClr="000000"/>
              </a:solidFill>
              <a:latin typeface="+mn-lt"/>
            </a:endParaRPr>
          </a:p>
        </p:txBody>
      </p:sp>
      <p:sp>
        <p:nvSpPr>
          <p:cNvPr id="69" name="Line 474"/>
          <p:cNvSpPr>
            <a:spLocks noChangeShapeType="1"/>
          </p:cNvSpPr>
          <p:nvPr/>
        </p:nvSpPr>
        <p:spPr bwMode="auto">
          <a:xfrm flipH="1">
            <a:off x="5805488" y="5514975"/>
            <a:ext cx="7937" cy="4333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kern="0">
              <a:solidFill>
                <a:sysClr val="windowText" lastClr="000000"/>
              </a:solidFill>
              <a:latin typeface="+mn-lt"/>
            </a:endParaRPr>
          </a:p>
        </p:txBody>
      </p:sp>
      <p:sp>
        <p:nvSpPr>
          <p:cNvPr id="70" name="Line 475"/>
          <p:cNvSpPr>
            <a:spLocks noChangeShapeType="1"/>
          </p:cNvSpPr>
          <p:nvPr/>
        </p:nvSpPr>
        <p:spPr bwMode="auto">
          <a:xfrm>
            <a:off x="5965825" y="5514975"/>
            <a:ext cx="0" cy="4333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kern="0">
              <a:solidFill>
                <a:sysClr val="windowText" lastClr="000000"/>
              </a:solidFill>
              <a:latin typeface="+mn-lt"/>
            </a:endParaRPr>
          </a:p>
        </p:txBody>
      </p:sp>
      <p:sp>
        <p:nvSpPr>
          <p:cNvPr id="71" name="Line 476"/>
          <p:cNvSpPr>
            <a:spLocks noChangeShapeType="1"/>
          </p:cNvSpPr>
          <p:nvPr/>
        </p:nvSpPr>
        <p:spPr bwMode="auto">
          <a:xfrm>
            <a:off x="6118225" y="5507038"/>
            <a:ext cx="0" cy="441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kern="0">
              <a:solidFill>
                <a:sysClr val="windowText" lastClr="000000"/>
              </a:solidFill>
              <a:latin typeface="+mn-lt"/>
            </a:endParaRPr>
          </a:p>
        </p:txBody>
      </p:sp>
      <p:sp>
        <p:nvSpPr>
          <p:cNvPr id="72" name="Line 479"/>
          <p:cNvSpPr>
            <a:spLocks noChangeShapeType="1"/>
          </p:cNvSpPr>
          <p:nvPr/>
        </p:nvSpPr>
        <p:spPr bwMode="auto">
          <a:xfrm>
            <a:off x="4957763" y="3533775"/>
            <a:ext cx="0" cy="12239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kern="0">
              <a:solidFill>
                <a:sysClr val="windowText" lastClr="000000"/>
              </a:solidFill>
              <a:latin typeface="+mn-lt"/>
            </a:endParaRPr>
          </a:p>
        </p:txBody>
      </p:sp>
      <p:sp>
        <p:nvSpPr>
          <p:cNvPr id="73" name="Text Box 497"/>
          <p:cNvSpPr txBox="1">
            <a:spLocks noChangeArrowheads="1"/>
          </p:cNvSpPr>
          <p:nvPr/>
        </p:nvSpPr>
        <p:spPr bwMode="auto">
          <a:xfrm>
            <a:off x="8369300" y="3395663"/>
            <a:ext cx="646113" cy="754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b="1">
                <a:solidFill>
                  <a:schemeClr val="accent2"/>
                </a:solidFill>
                <a:latin typeface="Arial Black" pitchFamily="34" charset="0"/>
                <a:ea typeface="宋体" pitchFamily="2" charset="-122"/>
              </a:rPr>
              <a:t>To other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>
                <a:solidFill>
                  <a:schemeClr val="accent2"/>
                </a:solidFill>
                <a:latin typeface="Arial Black" pitchFamily="34" charset="0"/>
                <a:ea typeface="宋体" pitchFamily="2" charset="-122"/>
              </a:rPr>
              <a:t>cores</a:t>
            </a:r>
          </a:p>
        </p:txBody>
      </p:sp>
      <p:grpSp>
        <p:nvGrpSpPr>
          <p:cNvPr id="729121" name="Group 501"/>
          <p:cNvGrpSpPr>
            <a:grpSpLocks/>
          </p:cNvGrpSpPr>
          <p:nvPr/>
        </p:nvGrpSpPr>
        <p:grpSpPr bwMode="auto">
          <a:xfrm>
            <a:off x="7735888" y="3811588"/>
            <a:ext cx="595312" cy="501650"/>
            <a:chOff x="4785" y="2300"/>
            <a:chExt cx="343" cy="384"/>
          </a:xfrm>
        </p:grpSpPr>
        <p:sp>
          <p:nvSpPr>
            <p:cNvPr id="75" name="Line 480"/>
            <p:cNvSpPr>
              <a:spLocks noChangeShapeType="1"/>
            </p:cNvSpPr>
            <p:nvPr/>
          </p:nvSpPr>
          <p:spPr bwMode="auto">
            <a:xfrm rot="5400000">
              <a:off x="4952" y="2133"/>
              <a:ext cx="0" cy="3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76" name="Line 495"/>
            <p:cNvSpPr>
              <a:spLocks noChangeShapeType="1"/>
            </p:cNvSpPr>
            <p:nvPr/>
          </p:nvSpPr>
          <p:spPr bwMode="auto">
            <a:xfrm rot="5400000">
              <a:off x="4952" y="2209"/>
              <a:ext cx="0" cy="3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77" name="Line 496"/>
            <p:cNvSpPr>
              <a:spLocks noChangeShapeType="1"/>
            </p:cNvSpPr>
            <p:nvPr/>
          </p:nvSpPr>
          <p:spPr bwMode="auto">
            <a:xfrm rot="5400000">
              <a:off x="4952" y="2285"/>
              <a:ext cx="0" cy="3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78" name="Line 498"/>
            <p:cNvSpPr>
              <a:spLocks noChangeShapeType="1"/>
            </p:cNvSpPr>
            <p:nvPr/>
          </p:nvSpPr>
          <p:spPr bwMode="auto">
            <a:xfrm rot="5400000">
              <a:off x="4961" y="2517"/>
              <a:ext cx="0" cy="3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kern="0">
                <a:solidFill>
                  <a:sysClr val="windowText" lastClr="000000"/>
                </a:solidFill>
                <a:latin typeface="+mn-lt"/>
              </a:endParaRPr>
            </a:p>
          </p:txBody>
        </p:sp>
      </p:grpSp>
      <p:sp>
        <p:nvSpPr>
          <p:cNvPr id="79" name="Text Box 499"/>
          <p:cNvSpPr txBox="1">
            <a:spLocks noChangeArrowheads="1"/>
          </p:cNvSpPr>
          <p:nvPr/>
        </p:nvSpPr>
        <p:spPr bwMode="auto">
          <a:xfrm>
            <a:off x="8291513" y="4133850"/>
            <a:ext cx="766762" cy="415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85000"/>
              </a:lnSpc>
            </a:pPr>
            <a:r>
              <a:rPr lang="en-US" altLang="zh-CN" b="1">
                <a:solidFill>
                  <a:srgbClr val="006600"/>
                </a:solidFill>
                <a:latin typeface="Arial Black" pitchFamily="34" charset="0"/>
                <a:ea typeface="宋体" pitchFamily="2" charset="-122"/>
              </a:rPr>
              <a:t>To I/O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b="1">
                <a:solidFill>
                  <a:srgbClr val="006600"/>
                </a:solidFill>
                <a:latin typeface="Arial Black" pitchFamily="34" charset="0"/>
                <a:ea typeface="宋体" pitchFamily="2" charset="-122"/>
              </a:rPr>
              <a:t>bridge</a:t>
            </a:r>
          </a:p>
        </p:txBody>
      </p:sp>
      <p:sp>
        <p:nvSpPr>
          <p:cNvPr id="80" name="Line 500"/>
          <p:cNvSpPr>
            <a:spLocks noChangeShapeType="1"/>
          </p:cNvSpPr>
          <p:nvPr/>
        </p:nvSpPr>
        <p:spPr bwMode="auto">
          <a:xfrm>
            <a:off x="6565900" y="4391025"/>
            <a:ext cx="0" cy="355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kern="0">
              <a:solidFill>
                <a:sysClr val="windowText" lastClr="000000"/>
              </a:solidFill>
              <a:latin typeface="+mn-lt"/>
            </a:endParaRPr>
          </a:p>
        </p:txBody>
      </p:sp>
      <p:sp>
        <p:nvSpPr>
          <p:cNvPr id="81" name="Line 502"/>
          <p:cNvSpPr>
            <a:spLocks noChangeShapeType="1"/>
          </p:cNvSpPr>
          <p:nvPr/>
        </p:nvSpPr>
        <p:spPr bwMode="auto">
          <a:xfrm flipV="1">
            <a:off x="3175000" y="5081588"/>
            <a:ext cx="1041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kern="0">
              <a:solidFill>
                <a:sysClr val="windowText" lastClr="000000"/>
              </a:solidFill>
              <a:latin typeface="+mn-lt"/>
            </a:endParaRPr>
          </a:p>
        </p:txBody>
      </p:sp>
      <p:sp>
        <p:nvSpPr>
          <p:cNvPr id="49" name="Rectangle 427"/>
          <p:cNvSpPr>
            <a:spLocks noChangeArrowheads="1"/>
          </p:cNvSpPr>
          <p:nvPr/>
        </p:nvSpPr>
        <p:spPr bwMode="auto">
          <a:xfrm>
            <a:off x="4533900" y="5970588"/>
            <a:ext cx="2781300" cy="554037"/>
          </a:xfrm>
          <a:prstGeom prst="rect">
            <a:avLst/>
          </a:prstGeom>
          <a:solidFill>
            <a:srgbClr val="E5E6F6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/>
          <a:lstStyle/>
          <a:p>
            <a:pPr algn="ctr" eaLnBrk="1" hangingPunct="1"/>
            <a:r>
              <a:rPr lang="en-US" altLang="zh-CN" b="1">
                <a:solidFill>
                  <a:srgbClr val="000000"/>
                </a:solidFill>
                <a:latin typeface="Arial Black" pitchFamily="34" charset="0"/>
                <a:ea typeface="宋体" pitchFamily="2" charset="-122"/>
              </a:rPr>
              <a:t>Main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Title 1"/>
          <p:cNvSpPr>
            <a:spLocks noGrp="1"/>
          </p:cNvSpPr>
          <p:nvPr>
            <p:ph type="title" idx="4294967295"/>
          </p:nvPr>
        </p:nvSpPr>
        <p:spPr>
          <a:xfrm>
            <a:off x="458788" y="198438"/>
            <a:ext cx="7935912" cy="515937"/>
          </a:xfrm>
        </p:spPr>
        <p:txBody>
          <a:bodyPr lIns="91440" tIns="45720" rIns="91440" bIns="45720" anchor="ctr"/>
          <a:lstStyle/>
          <a:p>
            <a:r>
              <a:rPr lang="en-US" altLang="zh-CN" sz="3200">
                <a:ea typeface="宋体" pitchFamily="2" charset="-122"/>
              </a:rPr>
              <a:t>End-to-end Core i7 Address Translation</a:t>
            </a:r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1177925" y="1066800"/>
            <a:ext cx="609600" cy="4572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zh-CN" b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CPU</a:t>
            </a:r>
          </a:p>
        </p:txBody>
      </p:sp>
      <p:sp>
        <p:nvSpPr>
          <p:cNvPr id="5" name="Rectangle 380"/>
          <p:cNvSpPr>
            <a:spLocks noChangeArrowheads="1"/>
          </p:cNvSpPr>
          <p:nvPr/>
        </p:nvSpPr>
        <p:spPr bwMode="auto">
          <a:xfrm>
            <a:off x="568325" y="1981200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zh-CN" b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VPN</a:t>
            </a:r>
          </a:p>
        </p:txBody>
      </p:sp>
      <p:sp>
        <p:nvSpPr>
          <p:cNvPr id="6" name="Rectangle 381"/>
          <p:cNvSpPr>
            <a:spLocks noChangeArrowheads="1"/>
          </p:cNvSpPr>
          <p:nvPr/>
        </p:nvSpPr>
        <p:spPr bwMode="auto">
          <a:xfrm>
            <a:off x="1635125" y="19812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zh-CN" b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VPO</a:t>
            </a:r>
          </a:p>
        </p:txBody>
      </p:sp>
      <p:sp>
        <p:nvSpPr>
          <p:cNvPr id="7" name="Text Box 382"/>
          <p:cNvSpPr txBox="1">
            <a:spLocks noChangeArrowheads="1"/>
          </p:cNvSpPr>
          <p:nvPr/>
        </p:nvSpPr>
        <p:spPr bwMode="auto">
          <a:xfrm>
            <a:off x="876300" y="1752600"/>
            <a:ext cx="384175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zh-CN" sz="1200" b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36</a:t>
            </a:r>
          </a:p>
        </p:txBody>
      </p:sp>
      <p:sp>
        <p:nvSpPr>
          <p:cNvPr id="8" name="Text Box 383"/>
          <p:cNvSpPr txBox="1">
            <a:spLocks noChangeArrowheads="1"/>
          </p:cNvSpPr>
          <p:nvPr/>
        </p:nvSpPr>
        <p:spPr bwMode="auto">
          <a:xfrm>
            <a:off x="1714500" y="1752600"/>
            <a:ext cx="384175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zh-CN" sz="1200" b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12</a:t>
            </a:r>
          </a:p>
        </p:txBody>
      </p:sp>
      <p:sp>
        <p:nvSpPr>
          <p:cNvPr id="9" name="Line 384"/>
          <p:cNvSpPr>
            <a:spLocks noChangeShapeType="1"/>
          </p:cNvSpPr>
          <p:nvPr/>
        </p:nvSpPr>
        <p:spPr bwMode="auto">
          <a:xfrm>
            <a:off x="1406525" y="22860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b="1">
              <a:latin typeface="+mn-lt"/>
            </a:endParaRPr>
          </a:p>
        </p:txBody>
      </p:sp>
      <p:sp>
        <p:nvSpPr>
          <p:cNvPr id="10" name="Rectangle 385"/>
          <p:cNvSpPr>
            <a:spLocks noChangeArrowheads="1"/>
          </p:cNvSpPr>
          <p:nvPr/>
        </p:nvSpPr>
        <p:spPr bwMode="auto">
          <a:xfrm>
            <a:off x="949325" y="26670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zh-CN" b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TLBT</a:t>
            </a:r>
          </a:p>
        </p:txBody>
      </p:sp>
      <p:sp>
        <p:nvSpPr>
          <p:cNvPr id="11" name="Rectangle 386"/>
          <p:cNvSpPr>
            <a:spLocks noChangeArrowheads="1"/>
          </p:cNvSpPr>
          <p:nvPr/>
        </p:nvSpPr>
        <p:spPr bwMode="auto">
          <a:xfrm>
            <a:off x="1482725" y="26670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zh-CN" b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TLBI</a:t>
            </a:r>
          </a:p>
        </p:txBody>
      </p:sp>
      <p:sp>
        <p:nvSpPr>
          <p:cNvPr id="12" name="Text Box 387"/>
          <p:cNvSpPr txBox="1">
            <a:spLocks noChangeArrowheads="1"/>
          </p:cNvSpPr>
          <p:nvPr/>
        </p:nvSpPr>
        <p:spPr bwMode="auto">
          <a:xfrm>
            <a:off x="1635125" y="2438400"/>
            <a:ext cx="282575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zh-CN" sz="1200" b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4</a:t>
            </a:r>
          </a:p>
        </p:txBody>
      </p:sp>
      <p:sp>
        <p:nvSpPr>
          <p:cNvPr id="13" name="Text Box 388"/>
          <p:cNvSpPr txBox="1">
            <a:spLocks noChangeArrowheads="1"/>
          </p:cNvSpPr>
          <p:nvPr/>
        </p:nvSpPr>
        <p:spPr bwMode="auto">
          <a:xfrm>
            <a:off x="1025525" y="2438400"/>
            <a:ext cx="384175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zh-CN" sz="1200" b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32</a:t>
            </a:r>
          </a:p>
        </p:txBody>
      </p:sp>
      <p:sp>
        <p:nvSpPr>
          <p:cNvPr id="14" name="Rectangle 390"/>
          <p:cNvSpPr>
            <a:spLocks noChangeArrowheads="1"/>
          </p:cNvSpPr>
          <p:nvPr/>
        </p:nvSpPr>
        <p:spPr bwMode="auto">
          <a:xfrm>
            <a:off x="2244725" y="34290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endParaRPr lang="en-US" b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15" name="Rectangle 391"/>
          <p:cNvSpPr>
            <a:spLocks noChangeArrowheads="1"/>
          </p:cNvSpPr>
          <p:nvPr/>
        </p:nvSpPr>
        <p:spPr bwMode="auto">
          <a:xfrm>
            <a:off x="2778125" y="34290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endParaRPr lang="en-US" b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16" name="Rectangle 392"/>
          <p:cNvSpPr>
            <a:spLocks noChangeArrowheads="1"/>
          </p:cNvSpPr>
          <p:nvPr/>
        </p:nvSpPr>
        <p:spPr bwMode="auto">
          <a:xfrm>
            <a:off x="3311525" y="34290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endParaRPr lang="en-US" b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17" name="Rectangle 393"/>
          <p:cNvSpPr>
            <a:spLocks noChangeArrowheads="1"/>
          </p:cNvSpPr>
          <p:nvPr/>
        </p:nvSpPr>
        <p:spPr bwMode="auto">
          <a:xfrm>
            <a:off x="3844925" y="34290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endParaRPr lang="en-US" b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18" name="Rectangle 394"/>
          <p:cNvSpPr>
            <a:spLocks noChangeArrowheads="1"/>
          </p:cNvSpPr>
          <p:nvPr/>
        </p:nvSpPr>
        <p:spPr bwMode="auto">
          <a:xfrm>
            <a:off x="2244725" y="35814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endParaRPr lang="en-US" b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19" name="Rectangle 395"/>
          <p:cNvSpPr>
            <a:spLocks noChangeArrowheads="1"/>
          </p:cNvSpPr>
          <p:nvPr/>
        </p:nvSpPr>
        <p:spPr bwMode="auto">
          <a:xfrm>
            <a:off x="2778125" y="35814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endParaRPr lang="en-US" b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20" name="Rectangle 396"/>
          <p:cNvSpPr>
            <a:spLocks noChangeArrowheads="1"/>
          </p:cNvSpPr>
          <p:nvPr/>
        </p:nvSpPr>
        <p:spPr bwMode="auto">
          <a:xfrm>
            <a:off x="3311525" y="35814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endParaRPr lang="en-US" b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21" name="Rectangle 397"/>
          <p:cNvSpPr>
            <a:spLocks noChangeArrowheads="1"/>
          </p:cNvSpPr>
          <p:nvPr/>
        </p:nvSpPr>
        <p:spPr bwMode="auto">
          <a:xfrm>
            <a:off x="3844925" y="35814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endParaRPr lang="en-US" b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22" name="Rectangle 398"/>
          <p:cNvSpPr>
            <a:spLocks noChangeArrowheads="1"/>
          </p:cNvSpPr>
          <p:nvPr/>
        </p:nvSpPr>
        <p:spPr bwMode="auto">
          <a:xfrm>
            <a:off x="2244725" y="3733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endParaRPr lang="en-US" b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23" name="Rectangle 399"/>
          <p:cNvSpPr>
            <a:spLocks noChangeArrowheads="1"/>
          </p:cNvSpPr>
          <p:nvPr/>
        </p:nvSpPr>
        <p:spPr bwMode="auto">
          <a:xfrm>
            <a:off x="2778125" y="3733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endParaRPr lang="en-US" b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24" name="Rectangle 400"/>
          <p:cNvSpPr>
            <a:spLocks noChangeArrowheads="1"/>
          </p:cNvSpPr>
          <p:nvPr/>
        </p:nvSpPr>
        <p:spPr bwMode="auto">
          <a:xfrm>
            <a:off x="3311525" y="3733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endParaRPr lang="en-US" b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25" name="Rectangle 401"/>
          <p:cNvSpPr>
            <a:spLocks noChangeArrowheads="1"/>
          </p:cNvSpPr>
          <p:nvPr/>
        </p:nvSpPr>
        <p:spPr bwMode="auto">
          <a:xfrm>
            <a:off x="3844925" y="3733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endParaRPr lang="en-US" b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26" name="Rectangle 402"/>
          <p:cNvSpPr>
            <a:spLocks noChangeArrowheads="1"/>
          </p:cNvSpPr>
          <p:nvPr/>
        </p:nvSpPr>
        <p:spPr bwMode="auto">
          <a:xfrm>
            <a:off x="2244725" y="4114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endParaRPr lang="en-US" b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27" name="Rectangle 403"/>
          <p:cNvSpPr>
            <a:spLocks noChangeArrowheads="1"/>
          </p:cNvSpPr>
          <p:nvPr/>
        </p:nvSpPr>
        <p:spPr bwMode="auto">
          <a:xfrm>
            <a:off x="2778125" y="4114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endParaRPr lang="en-US" b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28" name="Rectangle 404"/>
          <p:cNvSpPr>
            <a:spLocks noChangeArrowheads="1"/>
          </p:cNvSpPr>
          <p:nvPr/>
        </p:nvSpPr>
        <p:spPr bwMode="auto">
          <a:xfrm>
            <a:off x="3311525" y="4114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endParaRPr lang="en-US" b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29" name="Rectangle 405"/>
          <p:cNvSpPr>
            <a:spLocks noChangeArrowheads="1"/>
          </p:cNvSpPr>
          <p:nvPr/>
        </p:nvSpPr>
        <p:spPr bwMode="auto">
          <a:xfrm>
            <a:off x="3844925" y="4114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endParaRPr lang="en-US" b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30" name="Text Box 406"/>
          <p:cNvSpPr txBox="1">
            <a:spLocks noChangeArrowheads="1"/>
          </p:cNvSpPr>
          <p:nvPr/>
        </p:nvSpPr>
        <p:spPr bwMode="auto">
          <a:xfrm>
            <a:off x="3214688" y="3863975"/>
            <a:ext cx="407987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 lIns="90487" tIns="44450" rIns="90487" bIns="44450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b="1">
                <a:solidFill>
                  <a:schemeClr val="tx2"/>
                </a:solidFill>
                <a:latin typeface="+mn-lt"/>
              </a:rPr>
              <a:t>...</a:t>
            </a:r>
          </a:p>
        </p:txBody>
      </p:sp>
      <p:sp>
        <p:nvSpPr>
          <p:cNvPr id="31" name="Line 407"/>
          <p:cNvSpPr>
            <a:spLocks noChangeShapeType="1"/>
          </p:cNvSpPr>
          <p:nvPr/>
        </p:nvSpPr>
        <p:spPr bwMode="auto">
          <a:xfrm>
            <a:off x="1787525" y="2971800"/>
            <a:ext cx="0" cy="121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b="1">
              <a:latin typeface="+mn-lt"/>
            </a:endParaRPr>
          </a:p>
        </p:txBody>
      </p:sp>
      <p:sp>
        <p:nvSpPr>
          <p:cNvPr id="32" name="Line 408"/>
          <p:cNvSpPr>
            <a:spLocks noChangeShapeType="1"/>
          </p:cNvSpPr>
          <p:nvPr/>
        </p:nvSpPr>
        <p:spPr bwMode="auto">
          <a:xfrm>
            <a:off x="1787525" y="35052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b="1">
              <a:latin typeface="+mn-lt"/>
            </a:endParaRPr>
          </a:p>
        </p:txBody>
      </p:sp>
      <p:sp>
        <p:nvSpPr>
          <p:cNvPr id="33" name="Line 409"/>
          <p:cNvSpPr>
            <a:spLocks noChangeShapeType="1"/>
          </p:cNvSpPr>
          <p:nvPr/>
        </p:nvSpPr>
        <p:spPr bwMode="auto">
          <a:xfrm>
            <a:off x="1787525" y="41910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b="1">
              <a:latin typeface="+mn-lt"/>
            </a:endParaRPr>
          </a:p>
        </p:txBody>
      </p:sp>
      <p:sp>
        <p:nvSpPr>
          <p:cNvPr id="34" name="Line 410"/>
          <p:cNvSpPr>
            <a:spLocks noChangeShapeType="1"/>
          </p:cNvSpPr>
          <p:nvPr/>
        </p:nvSpPr>
        <p:spPr bwMode="auto">
          <a:xfrm>
            <a:off x="1787525" y="36576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b="1">
              <a:latin typeface="+mn-lt"/>
            </a:endParaRPr>
          </a:p>
        </p:txBody>
      </p:sp>
      <p:sp>
        <p:nvSpPr>
          <p:cNvPr id="35" name="Line 411"/>
          <p:cNvSpPr>
            <a:spLocks noChangeShapeType="1"/>
          </p:cNvSpPr>
          <p:nvPr/>
        </p:nvSpPr>
        <p:spPr bwMode="auto">
          <a:xfrm>
            <a:off x="1787525" y="38100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b="1">
              <a:latin typeface="+mn-lt"/>
            </a:endParaRPr>
          </a:p>
        </p:txBody>
      </p:sp>
      <p:sp>
        <p:nvSpPr>
          <p:cNvPr id="36" name="Line 412"/>
          <p:cNvSpPr>
            <a:spLocks noChangeShapeType="1"/>
          </p:cNvSpPr>
          <p:nvPr/>
        </p:nvSpPr>
        <p:spPr bwMode="auto">
          <a:xfrm>
            <a:off x="1254125" y="2971800"/>
            <a:ext cx="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b="1">
              <a:latin typeface="+mn-lt"/>
            </a:endParaRPr>
          </a:p>
        </p:txBody>
      </p:sp>
      <p:sp>
        <p:nvSpPr>
          <p:cNvPr id="37" name="Line 413"/>
          <p:cNvSpPr>
            <a:spLocks noChangeShapeType="1"/>
          </p:cNvSpPr>
          <p:nvPr/>
        </p:nvSpPr>
        <p:spPr bwMode="auto">
          <a:xfrm>
            <a:off x="1254125" y="3124200"/>
            <a:ext cx="2895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b="1">
              <a:latin typeface="+mn-lt"/>
            </a:endParaRPr>
          </a:p>
        </p:txBody>
      </p:sp>
      <p:sp>
        <p:nvSpPr>
          <p:cNvPr id="38" name="Line 414"/>
          <p:cNvSpPr>
            <a:spLocks noChangeShapeType="1"/>
          </p:cNvSpPr>
          <p:nvPr/>
        </p:nvSpPr>
        <p:spPr bwMode="auto">
          <a:xfrm>
            <a:off x="2549525" y="31242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b="1">
              <a:latin typeface="+mn-lt"/>
            </a:endParaRPr>
          </a:p>
        </p:txBody>
      </p:sp>
      <p:sp>
        <p:nvSpPr>
          <p:cNvPr id="39" name="Line 415"/>
          <p:cNvSpPr>
            <a:spLocks noChangeShapeType="1"/>
          </p:cNvSpPr>
          <p:nvPr/>
        </p:nvSpPr>
        <p:spPr bwMode="auto">
          <a:xfrm>
            <a:off x="3082925" y="31242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b="1">
              <a:latin typeface="+mn-lt"/>
            </a:endParaRPr>
          </a:p>
        </p:txBody>
      </p:sp>
      <p:sp>
        <p:nvSpPr>
          <p:cNvPr id="40" name="Line 416"/>
          <p:cNvSpPr>
            <a:spLocks noChangeShapeType="1"/>
          </p:cNvSpPr>
          <p:nvPr/>
        </p:nvSpPr>
        <p:spPr bwMode="auto">
          <a:xfrm>
            <a:off x="3616325" y="31242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b="1">
              <a:latin typeface="+mn-lt"/>
            </a:endParaRPr>
          </a:p>
        </p:txBody>
      </p:sp>
      <p:sp>
        <p:nvSpPr>
          <p:cNvPr id="41" name="Line 417"/>
          <p:cNvSpPr>
            <a:spLocks noChangeShapeType="1"/>
          </p:cNvSpPr>
          <p:nvPr/>
        </p:nvSpPr>
        <p:spPr bwMode="auto">
          <a:xfrm>
            <a:off x="4149725" y="31242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b="1">
              <a:latin typeface="+mn-lt"/>
            </a:endParaRPr>
          </a:p>
        </p:txBody>
      </p:sp>
      <p:sp>
        <p:nvSpPr>
          <p:cNvPr id="42" name="Line 418"/>
          <p:cNvSpPr>
            <a:spLocks noChangeShapeType="1"/>
          </p:cNvSpPr>
          <p:nvPr/>
        </p:nvSpPr>
        <p:spPr bwMode="auto">
          <a:xfrm>
            <a:off x="720725" y="2286000"/>
            <a:ext cx="0" cy="2654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b="1">
              <a:latin typeface="+mn-lt"/>
            </a:endParaRPr>
          </a:p>
        </p:txBody>
      </p:sp>
      <p:sp>
        <p:nvSpPr>
          <p:cNvPr id="43" name="Line 419"/>
          <p:cNvSpPr>
            <a:spLocks noChangeShapeType="1"/>
          </p:cNvSpPr>
          <p:nvPr/>
        </p:nvSpPr>
        <p:spPr bwMode="auto">
          <a:xfrm>
            <a:off x="1482725" y="15240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b="1">
              <a:latin typeface="+mn-lt"/>
            </a:endParaRPr>
          </a:p>
        </p:txBody>
      </p:sp>
      <p:sp>
        <p:nvSpPr>
          <p:cNvPr id="44" name="Text Box 420"/>
          <p:cNvSpPr txBox="1">
            <a:spLocks noChangeArrowheads="1"/>
          </p:cNvSpPr>
          <p:nvPr/>
        </p:nvSpPr>
        <p:spPr bwMode="auto">
          <a:xfrm>
            <a:off x="1712913" y="4311650"/>
            <a:ext cx="3078162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zh-CN" b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L1 TLB (16 sets, 4 entries/set)</a:t>
            </a:r>
          </a:p>
        </p:txBody>
      </p:sp>
      <p:sp>
        <p:nvSpPr>
          <p:cNvPr id="45" name="Rectangle 421"/>
          <p:cNvSpPr>
            <a:spLocks noChangeArrowheads="1"/>
          </p:cNvSpPr>
          <p:nvPr/>
        </p:nvSpPr>
        <p:spPr bwMode="auto">
          <a:xfrm>
            <a:off x="568325" y="49403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zh-CN" sz="1400" b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VPN1</a:t>
            </a:r>
          </a:p>
        </p:txBody>
      </p:sp>
      <p:sp>
        <p:nvSpPr>
          <p:cNvPr id="46" name="Rectangle 422"/>
          <p:cNvSpPr>
            <a:spLocks noChangeArrowheads="1"/>
          </p:cNvSpPr>
          <p:nvPr/>
        </p:nvSpPr>
        <p:spPr bwMode="auto">
          <a:xfrm>
            <a:off x="1101725" y="49403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zh-CN" sz="1400" b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VPN2</a:t>
            </a:r>
          </a:p>
        </p:txBody>
      </p:sp>
      <p:sp>
        <p:nvSpPr>
          <p:cNvPr id="47" name="Text Box 423"/>
          <p:cNvSpPr txBox="1">
            <a:spLocks noChangeArrowheads="1"/>
          </p:cNvSpPr>
          <p:nvPr/>
        </p:nvSpPr>
        <p:spPr bwMode="auto">
          <a:xfrm>
            <a:off x="1181100" y="4724400"/>
            <a:ext cx="300038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zh-CN" sz="1400" b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9</a:t>
            </a:r>
          </a:p>
        </p:txBody>
      </p:sp>
      <p:sp>
        <p:nvSpPr>
          <p:cNvPr id="48" name="Text Box 424"/>
          <p:cNvSpPr txBox="1">
            <a:spLocks noChangeArrowheads="1"/>
          </p:cNvSpPr>
          <p:nvPr/>
        </p:nvSpPr>
        <p:spPr bwMode="auto">
          <a:xfrm>
            <a:off x="720725" y="4724400"/>
            <a:ext cx="300038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zh-CN" sz="1400" b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9</a:t>
            </a:r>
          </a:p>
        </p:txBody>
      </p:sp>
      <p:sp>
        <p:nvSpPr>
          <p:cNvPr id="50" name="Rectangle 425"/>
          <p:cNvSpPr>
            <a:spLocks noChangeArrowheads="1"/>
          </p:cNvSpPr>
          <p:nvPr/>
        </p:nvSpPr>
        <p:spPr bwMode="auto">
          <a:xfrm>
            <a:off x="792163" y="5626100"/>
            <a:ext cx="315912" cy="9144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b="1">
              <a:latin typeface="+mn-lt"/>
            </a:endParaRPr>
          </a:p>
        </p:txBody>
      </p:sp>
      <p:sp>
        <p:nvSpPr>
          <p:cNvPr id="51" name="Rectangle 426"/>
          <p:cNvSpPr>
            <a:spLocks noChangeArrowheads="1"/>
          </p:cNvSpPr>
          <p:nvPr/>
        </p:nvSpPr>
        <p:spPr bwMode="auto">
          <a:xfrm>
            <a:off x="792163" y="5905500"/>
            <a:ext cx="315912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zh-CN" sz="1300" b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PTE</a:t>
            </a:r>
          </a:p>
        </p:txBody>
      </p:sp>
      <p:sp>
        <p:nvSpPr>
          <p:cNvPr id="52" name="Text Box 431"/>
          <p:cNvSpPr txBox="1">
            <a:spLocks noChangeArrowheads="1"/>
          </p:cNvSpPr>
          <p:nvPr/>
        </p:nvSpPr>
        <p:spPr bwMode="auto">
          <a:xfrm>
            <a:off x="0" y="5497513"/>
            <a:ext cx="741363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zh-CN" b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CR3</a:t>
            </a:r>
          </a:p>
        </p:txBody>
      </p:sp>
      <p:sp>
        <p:nvSpPr>
          <p:cNvPr id="53" name="Rectangle 436"/>
          <p:cNvSpPr>
            <a:spLocks noChangeArrowheads="1"/>
          </p:cNvSpPr>
          <p:nvPr/>
        </p:nvSpPr>
        <p:spPr bwMode="auto">
          <a:xfrm>
            <a:off x="4302125" y="5040313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zh-CN" b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PPN</a:t>
            </a:r>
          </a:p>
        </p:txBody>
      </p:sp>
      <p:sp>
        <p:nvSpPr>
          <p:cNvPr id="54" name="Rectangle 437"/>
          <p:cNvSpPr>
            <a:spLocks noChangeArrowheads="1"/>
          </p:cNvSpPr>
          <p:nvPr/>
        </p:nvSpPr>
        <p:spPr bwMode="auto">
          <a:xfrm>
            <a:off x="5368925" y="5040313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zh-CN" b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PPO</a:t>
            </a:r>
          </a:p>
        </p:txBody>
      </p:sp>
      <p:sp>
        <p:nvSpPr>
          <p:cNvPr id="55" name="Text Box 438"/>
          <p:cNvSpPr txBox="1">
            <a:spLocks noChangeArrowheads="1"/>
          </p:cNvSpPr>
          <p:nvPr/>
        </p:nvSpPr>
        <p:spPr bwMode="auto">
          <a:xfrm>
            <a:off x="4610100" y="4800600"/>
            <a:ext cx="41910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zh-CN" sz="1400" b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40</a:t>
            </a:r>
          </a:p>
        </p:txBody>
      </p:sp>
      <p:sp>
        <p:nvSpPr>
          <p:cNvPr id="56" name="Text Box 439"/>
          <p:cNvSpPr txBox="1">
            <a:spLocks noChangeArrowheads="1"/>
          </p:cNvSpPr>
          <p:nvPr/>
        </p:nvSpPr>
        <p:spPr bwMode="auto">
          <a:xfrm>
            <a:off x="5486400" y="4800600"/>
            <a:ext cx="41910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zh-CN" sz="1400" b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12</a:t>
            </a:r>
          </a:p>
        </p:txBody>
      </p:sp>
      <p:sp>
        <p:nvSpPr>
          <p:cNvPr id="57" name="Line 440"/>
          <p:cNvSpPr>
            <a:spLocks noChangeShapeType="1"/>
          </p:cNvSpPr>
          <p:nvPr/>
        </p:nvSpPr>
        <p:spPr bwMode="auto">
          <a:xfrm>
            <a:off x="4378325" y="3762375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b="1">
              <a:latin typeface="+mn-lt"/>
            </a:endParaRPr>
          </a:p>
        </p:txBody>
      </p:sp>
      <p:sp>
        <p:nvSpPr>
          <p:cNvPr id="58" name="Line 441"/>
          <p:cNvSpPr>
            <a:spLocks noChangeShapeType="1"/>
          </p:cNvSpPr>
          <p:nvPr/>
        </p:nvSpPr>
        <p:spPr bwMode="auto">
          <a:xfrm>
            <a:off x="4987925" y="3759200"/>
            <a:ext cx="0" cy="1270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b="1">
              <a:latin typeface="+mn-lt"/>
            </a:endParaRPr>
          </a:p>
        </p:txBody>
      </p:sp>
      <p:sp>
        <p:nvSpPr>
          <p:cNvPr id="59" name="Line 442"/>
          <p:cNvSpPr>
            <a:spLocks noChangeShapeType="1"/>
          </p:cNvSpPr>
          <p:nvPr/>
        </p:nvSpPr>
        <p:spPr bwMode="auto">
          <a:xfrm>
            <a:off x="3035300" y="6083300"/>
            <a:ext cx="1952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b="1">
              <a:latin typeface="+mn-lt"/>
            </a:endParaRPr>
          </a:p>
        </p:txBody>
      </p:sp>
      <p:sp>
        <p:nvSpPr>
          <p:cNvPr id="60" name="Line 443"/>
          <p:cNvSpPr>
            <a:spLocks noChangeShapeType="1"/>
          </p:cNvSpPr>
          <p:nvPr/>
        </p:nvSpPr>
        <p:spPr bwMode="auto">
          <a:xfrm flipH="1" flipV="1">
            <a:off x="4978400" y="5349875"/>
            <a:ext cx="9525" cy="733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b="1">
              <a:latin typeface="+mn-lt"/>
            </a:endParaRPr>
          </a:p>
        </p:txBody>
      </p:sp>
      <p:sp>
        <p:nvSpPr>
          <p:cNvPr id="61" name="Text Box 448"/>
          <p:cNvSpPr txBox="1">
            <a:spLocks noChangeArrowheads="1"/>
          </p:cNvSpPr>
          <p:nvPr/>
        </p:nvSpPr>
        <p:spPr bwMode="auto">
          <a:xfrm>
            <a:off x="1244600" y="6477000"/>
            <a:ext cx="1487488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zh-CN" b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Page tables</a:t>
            </a:r>
          </a:p>
        </p:txBody>
      </p:sp>
      <p:sp>
        <p:nvSpPr>
          <p:cNvPr id="62" name="Text Box 449"/>
          <p:cNvSpPr txBox="1">
            <a:spLocks noChangeArrowheads="1"/>
          </p:cNvSpPr>
          <p:nvPr/>
        </p:nvSpPr>
        <p:spPr bwMode="auto">
          <a:xfrm>
            <a:off x="685800" y="3613150"/>
            <a:ext cx="700088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zh-CN" b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TLB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zh-CN" b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miss</a:t>
            </a:r>
          </a:p>
        </p:txBody>
      </p:sp>
      <p:sp>
        <p:nvSpPr>
          <p:cNvPr id="63" name="Text Box 450"/>
          <p:cNvSpPr txBox="1">
            <a:spLocks noChangeArrowheads="1"/>
          </p:cNvSpPr>
          <p:nvPr/>
        </p:nvSpPr>
        <p:spPr bwMode="auto">
          <a:xfrm>
            <a:off x="4478338" y="3175000"/>
            <a:ext cx="620712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zh-CN" b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TLB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zh-CN" b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hit</a:t>
            </a:r>
          </a:p>
        </p:txBody>
      </p:sp>
      <p:sp>
        <p:nvSpPr>
          <p:cNvPr id="64" name="Line 451"/>
          <p:cNvSpPr>
            <a:spLocks noChangeShapeType="1"/>
          </p:cNvSpPr>
          <p:nvPr/>
        </p:nvSpPr>
        <p:spPr bwMode="auto">
          <a:xfrm>
            <a:off x="2168525" y="2195513"/>
            <a:ext cx="3276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b="1">
              <a:latin typeface="+mn-lt"/>
            </a:endParaRPr>
          </a:p>
        </p:txBody>
      </p:sp>
      <p:sp>
        <p:nvSpPr>
          <p:cNvPr id="65" name="Line 452"/>
          <p:cNvSpPr>
            <a:spLocks noChangeShapeType="1"/>
          </p:cNvSpPr>
          <p:nvPr/>
        </p:nvSpPr>
        <p:spPr bwMode="auto">
          <a:xfrm>
            <a:off x="5445125" y="2209800"/>
            <a:ext cx="0" cy="2819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b="1">
              <a:latin typeface="+mn-lt"/>
            </a:endParaRPr>
          </a:p>
        </p:txBody>
      </p:sp>
      <p:sp>
        <p:nvSpPr>
          <p:cNvPr id="66" name="Text Box 453"/>
          <p:cNvSpPr txBox="1">
            <a:spLocks noChangeArrowheads="1"/>
          </p:cNvSpPr>
          <p:nvPr/>
        </p:nvSpPr>
        <p:spPr bwMode="auto">
          <a:xfrm>
            <a:off x="5786438" y="5283200"/>
            <a:ext cx="1127125" cy="89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zh-CN" b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Physical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zh-CN" b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address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zh-CN" b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(PA)</a:t>
            </a:r>
          </a:p>
        </p:txBody>
      </p:sp>
      <p:sp>
        <p:nvSpPr>
          <p:cNvPr id="67" name="Rectangle 454"/>
          <p:cNvSpPr>
            <a:spLocks noChangeArrowheads="1"/>
          </p:cNvSpPr>
          <p:nvPr/>
        </p:nvSpPr>
        <p:spPr bwMode="auto">
          <a:xfrm>
            <a:off x="5445125" y="1295400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zh-CN" b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Result</a:t>
            </a:r>
          </a:p>
        </p:txBody>
      </p:sp>
      <p:sp>
        <p:nvSpPr>
          <p:cNvPr id="68" name="Text Box 455"/>
          <p:cNvSpPr txBox="1">
            <a:spLocks noChangeArrowheads="1"/>
          </p:cNvSpPr>
          <p:nvPr/>
        </p:nvSpPr>
        <p:spPr bwMode="auto">
          <a:xfrm>
            <a:off x="5810250" y="1066800"/>
            <a:ext cx="630238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zh-CN" sz="1200" b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32/64</a:t>
            </a:r>
          </a:p>
        </p:txBody>
      </p:sp>
      <p:sp>
        <p:nvSpPr>
          <p:cNvPr id="69" name="Rectangle 456"/>
          <p:cNvSpPr>
            <a:spLocks noChangeArrowheads="1"/>
          </p:cNvSpPr>
          <p:nvPr/>
        </p:nvSpPr>
        <p:spPr bwMode="auto">
          <a:xfrm>
            <a:off x="5749925" y="34290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endParaRPr lang="en-US" b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70" name="Rectangle 457"/>
          <p:cNvSpPr>
            <a:spLocks noChangeArrowheads="1"/>
          </p:cNvSpPr>
          <p:nvPr/>
        </p:nvSpPr>
        <p:spPr bwMode="auto">
          <a:xfrm>
            <a:off x="6283325" y="34290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endParaRPr lang="en-US" b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71" name="Rectangle 458"/>
          <p:cNvSpPr>
            <a:spLocks noChangeArrowheads="1"/>
          </p:cNvSpPr>
          <p:nvPr/>
        </p:nvSpPr>
        <p:spPr bwMode="auto">
          <a:xfrm>
            <a:off x="6816725" y="34290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endParaRPr lang="en-US" b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72" name="Rectangle 459"/>
          <p:cNvSpPr>
            <a:spLocks noChangeArrowheads="1"/>
          </p:cNvSpPr>
          <p:nvPr/>
        </p:nvSpPr>
        <p:spPr bwMode="auto">
          <a:xfrm>
            <a:off x="7350125" y="34290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endParaRPr lang="en-US" b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73" name="Rectangle 460"/>
          <p:cNvSpPr>
            <a:spLocks noChangeArrowheads="1"/>
          </p:cNvSpPr>
          <p:nvPr/>
        </p:nvSpPr>
        <p:spPr bwMode="auto">
          <a:xfrm>
            <a:off x="5749925" y="35814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endParaRPr lang="en-US" b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74" name="Rectangle 461"/>
          <p:cNvSpPr>
            <a:spLocks noChangeArrowheads="1"/>
          </p:cNvSpPr>
          <p:nvPr/>
        </p:nvSpPr>
        <p:spPr bwMode="auto">
          <a:xfrm>
            <a:off x="6283325" y="35814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endParaRPr lang="en-US" b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75" name="Rectangle 462"/>
          <p:cNvSpPr>
            <a:spLocks noChangeArrowheads="1"/>
          </p:cNvSpPr>
          <p:nvPr/>
        </p:nvSpPr>
        <p:spPr bwMode="auto">
          <a:xfrm>
            <a:off x="6816725" y="35814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endParaRPr lang="en-US" b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76" name="Rectangle 463"/>
          <p:cNvSpPr>
            <a:spLocks noChangeArrowheads="1"/>
          </p:cNvSpPr>
          <p:nvPr/>
        </p:nvSpPr>
        <p:spPr bwMode="auto">
          <a:xfrm>
            <a:off x="7350125" y="35814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endParaRPr lang="en-US" b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77" name="Rectangle 464"/>
          <p:cNvSpPr>
            <a:spLocks noChangeArrowheads="1"/>
          </p:cNvSpPr>
          <p:nvPr/>
        </p:nvSpPr>
        <p:spPr bwMode="auto">
          <a:xfrm>
            <a:off x="5749925" y="3733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endParaRPr lang="en-US" b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78" name="Rectangle 465"/>
          <p:cNvSpPr>
            <a:spLocks noChangeArrowheads="1"/>
          </p:cNvSpPr>
          <p:nvPr/>
        </p:nvSpPr>
        <p:spPr bwMode="auto">
          <a:xfrm>
            <a:off x="6283325" y="3733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endParaRPr lang="en-US" b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79" name="Rectangle 466"/>
          <p:cNvSpPr>
            <a:spLocks noChangeArrowheads="1"/>
          </p:cNvSpPr>
          <p:nvPr/>
        </p:nvSpPr>
        <p:spPr bwMode="auto">
          <a:xfrm>
            <a:off x="6816725" y="3733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endParaRPr lang="en-US" b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80" name="Rectangle 467"/>
          <p:cNvSpPr>
            <a:spLocks noChangeArrowheads="1"/>
          </p:cNvSpPr>
          <p:nvPr/>
        </p:nvSpPr>
        <p:spPr bwMode="auto">
          <a:xfrm>
            <a:off x="7350125" y="3733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endParaRPr lang="en-US" b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81" name="Rectangle 468"/>
          <p:cNvSpPr>
            <a:spLocks noChangeArrowheads="1"/>
          </p:cNvSpPr>
          <p:nvPr/>
        </p:nvSpPr>
        <p:spPr bwMode="auto">
          <a:xfrm>
            <a:off x="5749925" y="4114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endParaRPr lang="en-US" b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82" name="Rectangle 469"/>
          <p:cNvSpPr>
            <a:spLocks noChangeArrowheads="1"/>
          </p:cNvSpPr>
          <p:nvPr/>
        </p:nvSpPr>
        <p:spPr bwMode="auto">
          <a:xfrm>
            <a:off x="6283325" y="4114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endParaRPr lang="en-US" b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83" name="Rectangle 470"/>
          <p:cNvSpPr>
            <a:spLocks noChangeArrowheads="1"/>
          </p:cNvSpPr>
          <p:nvPr/>
        </p:nvSpPr>
        <p:spPr bwMode="auto">
          <a:xfrm>
            <a:off x="6816725" y="4114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endParaRPr lang="en-US" b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84" name="Rectangle 471"/>
          <p:cNvSpPr>
            <a:spLocks noChangeArrowheads="1"/>
          </p:cNvSpPr>
          <p:nvPr/>
        </p:nvSpPr>
        <p:spPr bwMode="auto">
          <a:xfrm>
            <a:off x="7350125" y="4114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endParaRPr lang="en-US" b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85" name="Text Box 472"/>
          <p:cNvSpPr txBox="1">
            <a:spLocks noChangeArrowheads="1"/>
          </p:cNvSpPr>
          <p:nvPr/>
        </p:nvSpPr>
        <p:spPr bwMode="auto">
          <a:xfrm>
            <a:off x="6719888" y="3863975"/>
            <a:ext cx="407987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 lIns="90487" tIns="44450" rIns="90487" bIns="44450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b="1">
                <a:solidFill>
                  <a:schemeClr val="tx2"/>
                </a:solidFill>
                <a:latin typeface="+mn-lt"/>
              </a:rPr>
              <a:t>...</a:t>
            </a:r>
          </a:p>
        </p:txBody>
      </p:sp>
      <p:sp>
        <p:nvSpPr>
          <p:cNvPr id="86" name="Line 473"/>
          <p:cNvSpPr>
            <a:spLocks noChangeShapeType="1"/>
          </p:cNvSpPr>
          <p:nvPr/>
        </p:nvSpPr>
        <p:spPr bwMode="auto">
          <a:xfrm>
            <a:off x="6130925" y="5181600"/>
            <a:ext cx="45720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b="1">
              <a:latin typeface="+mn-lt"/>
            </a:endParaRPr>
          </a:p>
        </p:txBody>
      </p:sp>
      <p:sp>
        <p:nvSpPr>
          <p:cNvPr id="87" name="Line 474"/>
          <p:cNvSpPr>
            <a:spLocks noChangeShapeType="1"/>
          </p:cNvSpPr>
          <p:nvPr/>
        </p:nvSpPr>
        <p:spPr bwMode="auto">
          <a:xfrm flipV="1">
            <a:off x="7121525" y="4648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b="1">
              <a:latin typeface="+mn-lt"/>
            </a:endParaRPr>
          </a:p>
        </p:txBody>
      </p:sp>
      <p:sp>
        <p:nvSpPr>
          <p:cNvPr id="88" name="Line 475"/>
          <p:cNvSpPr>
            <a:spLocks noChangeShapeType="1"/>
          </p:cNvSpPr>
          <p:nvPr/>
        </p:nvSpPr>
        <p:spPr bwMode="auto">
          <a:xfrm flipV="1">
            <a:off x="8493125" y="4648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b="1">
              <a:latin typeface="+mn-lt"/>
            </a:endParaRPr>
          </a:p>
        </p:txBody>
      </p:sp>
      <p:sp>
        <p:nvSpPr>
          <p:cNvPr id="89" name="Line 476"/>
          <p:cNvSpPr>
            <a:spLocks noChangeShapeType="1"/>
          </p:cNvSpPr>
          <p:nvPr/>
        </p:nvSpPr>
        <p:spPr bwMode="auto">
          <a:xfrm>
            <a:off x="5888038" y="4643438"/>
            <a:ext cx="2605087" cy="4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b="1">
              <a:latin typeface="+mn-lt"/>
            </a:endParaRPr>
          </a:p>
        </p:txBody>
      </p:sp>
      <p:sp>
        <p:nvSpPr>
          <p:cNvPr id="90" name="Line 477"/>
          <p:cNvSpPr>
            <a:spLocks noChangeShapeType="1"/>
          </p:cNvSpPr>
          <p:nvPr/>
        </p:nvSpPr>
        <p:spPr bwMode="auto">
          <a:xfrm flipV="1">
            <a:off x="5889625" y="4267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b="1">
              <a:latin typeface="+mn-lt"/>
            </a:endParaRPr>
          </a:p>
        </p:txBody>
      </p:sp>
      <p:sp>
        <p:nvSpPr>
          <p:cNvPr id="91" name="Line 478"/>
          <p:cNvSpPr>
            <a:spLocks noChangeShapeType="1"/>
          </p:cNvSpPr>
          <p:nvPr/>
        </p:nvSpPr>
        <p:spPr bwMode="auto">
          <a:xfrm flipV="1">
            <a:off x="6435725" y="4267200"/>
            <a:ext cx="0" cy="374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b="1">
              <a:latin typeface="+mn-lt"/>
            </a:endParaRPr>
          </a:p>
        </p:txBody>
      </p:sp>
      <p:sp>
        <p:nvSpPr>
          <p:cNvPr id="92" name="Line 479"/>
          <p:cNvSpPr>
            <a:spLocks noChangeShapeType="1"/>
          </p:cNvSpPr>
          <p:nvPr/>
        </p:nvSpPr>
        <p:spPr bwMode="auto">
          <a:xfrm flipV="1">
            <a:off x="6959600" y="4267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b="1">
              <a:latin typeface="+mn-lt"/>
            </a:endParaRPr>
          </a:p>
        </p:txBody>
      </p:sp>
      <p:sp>
        <p:nvSpPr>
          <p:cNvPr id="93" name="Line 480"/>
          <p:cNvSpPr>
            <a:spLocks noChangeShapeType="1"/>
          </p:cNvSpPr>
          <p:nvPr/>
        </p:nvSpPr>
        <p:spPr bwMode="auto">
          <a:xfrm flipV="1">
            <a:off x="7493000" y="4267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b="1">
              <a:latin typeface="+mn-lt"/>
            </a:endParaRPr>
          </a:p>
        </p:txBody>
      </p:sp>
      <p:sp>
        <p:nvSpPr>
          <p:cNvPr id="94" name="Line 481"/>
          <p:cNvSpPr>
            <a:spLocks noChangeShapeType="1"/>
          </p:cNvSpPr>
          <p:nvPr/>
        </p:nvSpPr>
        <p:spPr bwMode="auto">
          <a:xfrm flipV="1">
            <a:off x="8188325" y="3505200"/>
            <a:ext cx="0" cy="152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b="1">
              <a:latin typeface="+mn-lt"/>
            </a:endParaRPr>
          </a:p>
        </p:txBody>
      </p:sp>
      <p:sp>
        <p:nvSpPr>
          <p:cNvPr id="95" name="Line 482"/>
          <p:cNvSpPr>
            <a:spLocks noChangeShapeType="1"/>
          </p:cNvSpPr>
          <p:nvPr/>
        </p:nvSpPr>
        <p:spPr bwMode="auto">
          <a:xfrm flipH="1">
            <a:off x="7883525" y="3505200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b="1">
              <a:latin typeface="+mn-lt"/>
            </a:endParaRPr>
          </a:p>
        </p:txBody>
      </p:sp>
      <p:sp>
        <p:nvSpPr>
          <p:cNvPr id="96" name="Line 483"/>
          <p:cNvSpPr>
            <a:spLocks noChangeShapeType="1"/>
          </p:cNvSpPr>
          <p:nvPr/>
        </p:nvSpPr>
        <p:spPr bwMode="auto">
          <a:xfrm flipH="1">
            <a:off x="7883525" y="3657600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b="1">
              <a:latin typeface="+mn-lt"/>
            </a:endParaRPr>
          </a:p>
        </p:txBody>
      </p:sp>
      <p:sp>
        <p:nvSpPr>
          <p:cNvPr id="97" name="Line 484"/>
          <p:cNvSpPr>
            <a:spLocks noChangeShapeType="1"/>
          </p:cNvSpPr>
          <p:nvPr/>
        </p:nvSpPr>
        <p:spPr bwMode="auto">
          <a:xfrm flipH="1">
            <a:off x="7883525" y="3810000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b="1">
              <a:latin typeface="+mn-lt"/>
            </a:endParaRPr>
          </a:p>
        </p:txBody>
      </p:sp>
      <p:sp>
        <p:nvSpPr>
          <p:cNvPr id="98" name="Line 485"/>
          <p:cNvSpPr>
            <a:spLocks noChangeShapeType="1"/>
          </p:cNvSpPr>
          <p:nvPr/>
        </p:nvSpPr>
        <p:spPr bwMode="auto">
          <a:xfrm flipH="1">
            <a:off x="7883525" y="4191000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b="1">
              <a:latin typeface="+mn-lt"/>
            </a:endParaRPr>
          </a:p>
        </p:txBody>
      </p:sp>
      <p:sp>
        <p:nvSpPr>
          <p:cNvPr id="99" name="Line 429"/>
          <p:cNvSpPr>
            <a:spLocks noChangeShapeType="1"/>
          </p:cNvSpPr>
          <p:nvPr/>
        </p:nvSpPr>
        <p:spPr bwMode="auto">
          <a:xfrm>
            <a:off x="658813" y="5245100"/>
            <a:ext cx="0" cy="7762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b="1">
              <a:latin typeface="+mn-lt"/>
            </a:endParaRPr>
          </a:p>
        </p:txBody>
      </p:sp>
      <p:sp>
        <p:nvSpPr>
          <p:cNvPr id="100" name="Line 430"/>
          <p:cNvSpPr>
            <a:spLocks noChangeShapeType="1"/>
          </p:cNvSpPr>
          <p:nvPr/>
        </p:nvSpPr>
        <p:spPr bwMode="auto">
          <a:xfrm flipV="1">
            <a:off x="658813" y="6021388"/>
            <a:ext cx="1333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 algn="ctr">
              <a:defRPr/>
            </a:pPr>
            <a:endParaRPr lang="en-US" sz="1400" b="1">
              <a:latin typeface="+mn-lt"/>
            </a:endParaRPr>
          </a:p>
        </p:txBody>
      </p:sp>
      <p:sp>
        <p:nvSpPr>
          <p:cNvPr id="101" name="Oval 486"/>
          <p:cNvSpPr>
            <a:spLocks noChangeArrowheads="1"/>
          </p:cNvSpPr>
          <p:nvPr/>
        </p:nvSpPr>
        <p:spPr bwMode="auto">
          <a:xfrm>
            <a:off x="623888" y="52070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b="1">
              <a:latin typeface="+mn-lt"/>
            </a:endParaRPr>
          </a:p>
        </p:txBody>
      </p:sp>
      <p:sp>
        <p:nvSpPr>
          <p:cNvPr id="102" name="Oval 487"/>
          <p:cNvSpPr>
            <a:spLocks noChangeArrowheads="1"/>
          </p:cNvSpPr>
          <p:nvPr/>
        </p:nvSpPr>
        <p:spPr bwMode="auto">
          <a:xfrm>
            <a:off x="695325" y="22606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b="1">
              <a:latin typeface="+mn-lt"/>
            </a:endParaRPr>
          </a:p>
        </p:txBody>
      </p:sp>
      <p:sp>
        <p:nvSpPr>
          <p:cNvPr id="103" name="Oval 488"/>
          <p:cNvSpPr>
            <a:spLocks noChangeArrowheads="1"/>
          </p:cNvSpPr>
          <p:nvPr/>
        </p:nvSpPr>
        <p:spPr bwMode="auto">
          <a:xfrm>
            <a:off x="2130425" y="21590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b="1">
              <a:latin typeface="+mn-lt"/>
            </a:endParaRPr>
          </a:p>
        </p:txBody>
      </p:sp>
      <p:sp>
        <p:nvSpPr>
          <p:cNvPr id="104" name="Oval 489"/>
          <p:cNvSpPr>
            <a:spLocks noChangeArrowheads="1"/>
          </p:cNvSpPr>
          <p:nvPr/>
        </p:nvSpPr>
        <p:spPr bwMode="auto">
          <a:xfrm>
            <a:off x="1368425" y="22606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b="1">
              <a:latin typeface="+mn-lt"/>
            </a:endParaRPr>
          </a:p>
        </p:txBody>
      </p:sp>
      <p:sp>
        <p:nvSpPr>
          <p:cNvPr id="105" name="Line 491"/>
          <p:cNvSpPr>
            <a:spLocks noChangeShapeType="1"/>
          </p:cNvSpPr>
          <p:nvPr/>
        </p:nvSpPr>
        <p:spPr bwMode="auto">
          <a:xfrm flipH="1" flipV="1">
            <a:off x="6054725" y="1600200"/>
            <a:ext cx="0" cy="182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b="1">
              <a:latin typeface="+mn-lt"/>
            </a:endParaRPr>
          </a:p>
        </p:txBody>
      </p:sp>
      <p:sp>
        <p:nvSpPr>
          <p:cNvPr id="106" name="Rectangle 492"/>
          <p:cNvSpPr>
            <a:spLocks noChangeArrowheads="1"/>
          </p:cNvSpPr>
          <p:nvPr/>
        </p:nvSpPr>
        <p:spPr bwMode="auto">
          <a:xfrm>
            <a:off x="6892925" y="5029200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zh-CN" sz="1400" b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CT</a:t>
            </a:r>
          </a:p>
        </p:txBody>
      </p:sp>
      <p:sp>
        <p:nvSpPr>
          <p:cNvPr id="107" name="Rectangle 493"/>
          <p:cNvSpPr>
            <a:spLocks noChangeArrowheads="1"/>
          </p:cNvSpPr>
          <p:nvPr/>
        </p:nvSpPr>
        <p:spPr bwMode="auto">
          <a:xfrm>
            <a:off x="8264525" y="5029200"/>
            <a:ext cx="304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zh-CN" sz="1400" b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CO</a:t>
            </a:r>
          </a:p>
        </p:txBody>
      </p:sp>
      <p:sp>
        <p:nvSpPr>
          <p:cNvPr id="108" name="Text Box 494"/>
          <p:cNvSpPr txBox="1">
            <a:spLocks noChangeArrowheads="1"/>
          </p:cNvSpPr>
          <p:nvPr/>
        </p:nvSpPr>
        <p:spPr bwMode="auto">
          <a:xfrm>
            <a:off x="7237413" y="4770438"/>
            <a:ext cx="384175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zh-CN" sz="1200" b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40</a:t>
            </a:r>
          </a:p>
        </p:txBody>
      </p:sp>
      <p:sp>
        <p:nvSpPr>
          <p:cNvPr id="109" name="Text Box 495"/>
          <p:cNvSpPr txBox="1">
            <a:spLocks noChangeArrowheads="1"/>
          </p:cNvSpPr>
          <p:nvPr/>
        </p:nvSpPr>
        <p:spPr bwMode="auto">
          <a:xfrm>
            <a:off x="8289925" y="4800600"/>
            <a:ext cx="282575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zh-CN" sz="1200" b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6</a:t>
            </a:r>
          </a:p>
        </p:txBody>
      </p:sp>
      <p:sp>
        <p:nvSpPr>
          <p:cNvPr id="110" name="Rectangle 496"/>
          <p:cNvSpPr>
            <a:spLocks noChangeArrowheads="1"/>
          </p:cNvSpPr>
          <p:nvPr/>
        </p:nvSpPr>
        <p:spPr bwMode="auto">
          <a:xfrm>
            <a:off x="7959725" y="5029200"/>
            <a:ext cx="304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zh-CN" sz="1400" b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CI</a:t>
            </a:r>
          </a:p>
        </p:txBody>
      </p:sp>
      <p:sp>
        <p:nvSpPr>
          <p:cNvPr id="111" name="Text Box 497"/>
          <p:cNvSpPr txBox="1">
            <a:spLocks noChangeArrowheads="1"/>
          </p:cNvSpPr>
          <p:nvPr/>
        </p:nvSpPr>
        <p:spPr bwMode="auto">
          <a:xfrm>
            <a:off x="7959725" y="4800600"/>
            <a:ext cx="282575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zh-CN" sz="1200" b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6</a:t>
            </a:r>
          </a:p>
        </p:txBody>
      </p:sp>
      <p:sp>
        <p:nvSpPr>
          <p:cNvPr id="112" name="Oval 498"/>
          <p:cNvSpPr>
            <a:spLocks noChangeArrowheads="1"/>
          </p:cNvSpPr>
          <p:nvPr/>
        </p:nvSpPr>
        <p:spPr bwMode="auto">
          <a:xfrm>
            <a:off x="7083425" y="49911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b="1">
              <a:latin typeface="+mn-lt"/>
            </a:endParaRPr>
          </a:p>
        </p:txBody>
      </p:sp>
      <p:sp>
        <p:nvSpPr>
          <p:cNvPr id="113" name="Oval 499"/>
          <p:cNvSpPr>
            <a:spLocks noChangeArrowheads="1"/>
          </p:cNvSpPr>
          <p:nvPr/>
        </p:nvSpPr>
        <p:spPr bwMode="auto">
          <a:xfrm>
            <a:off x="8137525" y="49911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b="1">
              <a:latin typeface="+mn-lt"/>
            </a:endParaRPr>
          </a:p>
        </p:txBody>
      </p:sp>
      <p:sp>
        <p:nvSpPr>
          <p:cNvPr id="114" name="Oval 500"/>
          <p:cNvSpPr>
            <a:spLocks noChangeArrowheads="1"/>
          </p:cNvSpPr>
          <p:nvPr/>
        </p:nvSpPr>
        <p:spPr bwMode="auto">
          <a:xfrm>
            <a:off x="8455025" y="49911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b="1">
              <a:latin typeface="+mn-lt"/>
            </a:endParaRPr>
          </a:p>
        </p:txBody>
      </p:sp>
      <p:sp>
        <p:nvSpPr>
          <p:cNvPr id="115" name="Line 501"/>
          <p:cNvSpPr>
            <a:spLocks noChangeShapeType="1"/>
          </p:cNvSpPr>
          <p:nvPr/>
        </p:nvSpPr>
        <p:spPr bwMode="auto">
          <a:xfrm>
            <a:off x="7883525" y="5715000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b="1">
              <a:latin typeface="+mn-lt"/>
            </a:endParaRPr>
          </a:p>
        </p:txBody>
      </p:sp>
      <p:sp>
        <p:nvSpPr>
          <p:cNvPr id="116" name="Line 502"/>
          <p:cNvSpPr>
            <a:spLocks noChangeShapeType="1"/>
          </p:cNvSpPr>
          <p:nvPr/>
        </p:nvSpPr>
        <p:spPr bwMode="auto">
          <a:xfrm flipV="1">
            <a:off x="8874125" y="2590800"/>
            <a:ext cx="0" cy="3124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b="1">
              <a:latin typeface="+mn-lt"/>
            </a:endParaRPr>
          </a:p>
        </p:txBody>
      </p:sp>
      <p:sp>
        <p:nvSpPr>
          <p:cNvPr id="117" name="Rectangle 503"/>
          <p:cNvSpPr>
            <a:spLocks noChangeArrowheads="1"/>
          </p:cNvSpPr>
          <p:nvPr/>
        </p:nvSpPr>
        <p:spPr bwMode="auto">
          <a:xfrm>
            <a:off x="7426325" y="1066800"/>
            <a:ext cx="1524000" cy="8382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zh-CN" b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L2, L3, and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zh-CN" b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main memory</a:t>
            </a:r>
          </a:p>
        </p:txBody>
      </p:sp>
      <p:sp>
        <p:nvSpPr>
          <p:cNvPr id="118" name="Text Box 504"/>
          <p:cNvSpPr txBox="1">
            <a:spLocks noChangeArrowheads="1"/>
          </p:cNvSpPr>
          <p:nvPr/>
        </p:nvSpPr>
        <p:spPr bwMode="auto">
          <a:xfrm>
            <a:off x="5724525" y="2806700"/>
            <a:ext cx="2773363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zh-CN" b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L1 d-cache</a:t>
            </a:r>
            <a:r>
              <a:rPr lang="en-US" altLang="zh-CN" b="1">
                <a:solidFill>
                  <a:schemeClr val="tx2"/>
                </a:solidFill>
                <a:latin typeface="Calibri" pitchFamily="34" charset="0"/>
                <a:ea typeface="宋体" pitchFamily="2" charset="-122"/>
              </a:rPr>
              <a:t>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zh-CN" b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(64 sets, 8 lines/set)</a:t>
            </a:r>
          </a:p>
        </p:txBody>
      </p:sp>
      <p:sp>
        <p:nvSpPr>
          <p:cNvPr id="119" name="Line 505"/>
          <p:cNvSpPr>
            <a:spLocks noChangeShapeType="1"/>
          </p:cNvSpPr>
          <p:nvPr/>
        </p:nvSpPr>
        <p:spPr bwMode="auto">
          <a:xfrm flipH="1">
            <a:off x="8264525" y="25908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b="1">
              <a:latin typeface="+mn-lt"/>
            </a:endParaRPr>
          </a:p>
        </p:txBody>
      </p:sp>
      <p:sp>
        <p:nvSpPr>
          <p:cNvPr id="120" name="Line 506"/>
          <p:cNvSpPr>
            <a:spLocks noChangeShapeType="1"/>
          </p:cNvSpPr>
          <p:nvPr/>
        </p:nvSpPr>
        <p:spPr bwMode="auto">
          <a:xfrm flipV="1">
            <a:off x="8264525" y="1905000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b="1">
              <a:latin typeface="+mn-lt"/>
            </a:endParaRPr>
          </a:p>
        </p:txBody>
      </p:sp>
      <p:sp>
        <p:nvSpPr>
          <p:cNvPr id="121" name="Line 507"/>
          <p:cNvSpPr>
            <a:spLocks noChangeShapeType="1"/>
          </p:cNvSpPr>
          <p:nvPr/>
        </p:nvSpPr>
        <p:spPr bwMode="auto">
          <a:xfrm flipH="1">
            <a:off x="6511925" y="1447800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b="1">
              <a:latin typeface="+mn-lt"/>
            </a:endParaRPr>
          </a:p>
        </p:txBody>
      </p:sp>
      <p:sp>
        <p:nvSpPr>
          <p:cNvPr id="122" name="Text Box 508"/>
          <p:cNvSpPr txBox="1">
            <a:spLocks noChangeArrowheads="1"/>
          </p:cNvSpPr>
          <p:nvPr/>
        </p:nvSpPr>
        <p:spPr bwMode="auto">
          <a:xfrm>
            <a:off x="6007100" y="2057400"/>
            <a:ext cx="474663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zh-CN" b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L1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zh-CN" b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hit</a:t>
            </a:r>
          </a:p>
        </p:txBody>
      </p:sp>
      <p:sp>
        <p:nvSpPr>
          <p:cNvPr id="123" name="Text Box 509"/>
          <p:cNvSpPr txBox="1">
            <a:spLocks noChangeArrowheads="1"/>
          </p:cNvSpPr>
          <p:nvPr/>
        </p:nvSpPr>
        <p:spPr bwMode="auto">
          <a:xfrm>
            <a:off x="8183563" y="1981200"/>
            <a:ext cx="700087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zh-CN" b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L1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zh-CN" b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miss</a:t>
            </a:r>
          </a:p>
        </p:txBody>
      </p:sp>
      <p:sp>
        <p:nvSpPr>
          <p:cNvPr id="124" name="Line 510"/>
          <p:cNvSpPr>
            <a:spLocks noChangeShapeType="1"/>
          </p:cNvSpPr>
          <p:nvPr/>
        </p:nvSpPr>
        <p:spPr bwMode="auto">
          <a:xfrm flipH="1">
            <a:off x="1787525" y="1447800"/>
            <a:ext cx="3657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b="1">
              <a:latin typeface="+mn-lt"/>
            </a:endParaRPr>
          </a:p>
        </p:txBody>
      </p:sp>
      <p:sp>
        <p:nvSpPr>
          <p:cNvPr id="125" name="Line 511"/>
          <p:cNvSpPr>
            <a:spLocks noChangeShapeType="1"/>
          </p:cNvSpPr>
          <p:nvPr/>
        </p:nvSpPr>
        <p:spPr bwMode="auto">
          <a:xfrm flipV="1">
            <a:off x="7731125" y="5486400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b="1">
              <a:latin typeface="+mn-lt"/>
            </a:endParaRPr>
          </a:p>
        </p:txBody>
      </p:sp>
      <p:sp>
        <p:nvSpPr>
          <p:cNvPr id="126" name="Line 512"/>
          <p:cNvSpPr>
            <a:spLocks noChangeShapeType="1"/>
          </p:cNvSpPr>
          <p:nvPr/>
        </p:nvSpPr>
        <p:spPr bwMode="auto">
          <a:xfrm>
            <a:off x="7883525" y="5486400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b="1">
              <a:latin typeface="+mn-lt"/>
            </a:endParaRPr>
          </a:p>
        </p:txBody>
      </p:sp>
      <p:sp>
        <p:nvSpPr>
          <p:cNvPr id="127" name="Text Box 513"/>
          <p:cNvSpPr txBox="1">
            <a:spLocks noChangeArrowheads="1"/>
          </p:cNvSpPr>
          <p:nvPr/>
        </p:nvSpPr>
        <p:spPr bwMode="auto">
          <a:xfrm>
            <a:off x="1411288" y="1530350"/>
            <a:ext cx="2376487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b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Virtual</a:t>
            </a:r>
            <a:r>
              <a:rPr lang="en-US" altLang="zh-CN" b="1">
                <a:latin typeface="Calibri" pitchFamily="34" charset="0"/>
                <a:ea typeface="宋体" pitchFamily="2" charset="-122"/>
              </a:rPr>
              <a:t> </a:t>
            </a:r>
            <a:r>
              <a:rPr lang="en-US" altLang="zh-CN" b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address</a:t>
            </a:r>
            <a:r>
              <a:rPr lang="en-US" altLang="zh-CN" b="1">
                <a:latin typeface="Calibri" pitchFamily="34" charset="0"/>
                <a:ea typeface="宋体" pitchFamily="2" charset="-122"/>
              </a:rPr>
              <a:t> </a:t>
            </a:r>
            <a:r>
              <a:rPr lang="en-US" altLang="zh-CN" b="1">
                <a:latin typeface="Arial Black" pitchFamily="34" charset="0"/>
                <a:ea typeface="宋体" pitchFamily="2" charset="-122"/>
              </a:rPr>
              <a:t>(VA)</a:t>
            </a:r>
          </a:p>
        </p:txBody>
      </p:sp>
      <p:sp>
        <p:nvSpPr>
          <p:cNvPr id="128" name="Rectangle 514"/>
          <p:cNvSpPr>
            <a:spLocks noChangeArrowheads="1"/>
          </p:cNvSpPr>
          <p:nvPr/>
        </p:nvSpPr>
        <p:spPr bwMode="auto">
          <a:xfrm>
            <a:off x="1635125" y="49403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zh-CN" sz="1400" b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VPN3</a:t>
            </a:r>
          </a:p>
        </p:txBody>
      </p:sp>
      <p:sp>
        <p:nvSpPr>
          <p:cNvPr id="129" name="Rectangle 515"/>
          <p:cNvSpPr>
            <a:spLocks noChangeArrowheads="1"/>
          </p:cNvSpPr>
          <p:nvPr/>
        </p:nvSpPr>
        <p:spPr bwMode="auto">
          <a:xfrm>
            <a:off x="2168525" y="49403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zh-CN" sz="1400" b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VPN4</a:t>
            </a:r>
          </a:p>
        </p:txBody>
      </p:sp>
      <p:sp>
        <p:nvSpPr>
          <p:cNvPr id="130" name="Text Box 516"/>
          <p:cNvSpPr txBox="1">
            <a:spLocks noChangeArrowheads="1"/>
          </p:cNvSpPr>
          <p:nvPr/>
        </p:nvSpPr>
        <p:spPr bwMode="auto">
          <a:xfrm>
            <a:off x="2247900" y="4724400"/>
            <a:ext cx="300038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zh-CN" sz="1400" b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9</a:t>
            </a:r>
          </a:p>
        </p:txBody>
      </p:sp>
      <p:sp>
        <p:nvSpPr>
          <p:cNvPr id="131" name="Text Box 517"/>
          <p:cNvSpPr txBox="1">
            <a:spLocks noChangeArrowheads="1"/>
          </p:cNvSpPr>
          <p:nvPr/>
        </p:nvSpPr>
        <p:spPr bwMode="auto">
          <a:xfrm>
            <a:off x="1758950" y="4724400"/>
            <a:ext cx="300038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zh-CN" sz="1400" b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9</a:t>
            </a:r>
          </a:p>
        </p:txBody>
      </p:sp>
      <p:grpSp>
        <p:nvGrpSpPr>
          <p:cNvPr id="730242" name="Group 641"/>
          <p:cNvGrpSpPr>
            <a:grpSpLocks/>
          </p:cNvGrpSpPr>
          <p:nvPr/>
        </p:nvGrpSpPr>
        <p:grpSpPr bwMode="auto">
          <a:xfrm>
            <a:off x="1106488" y="5632450"/>
            <a:ext cx="276225" cy="450850"/>
            <a:chOff x="739" y="2900"/>
            <a:chExt cx="174" cy="284"/>
          </a:xfrm>
        </p:grpSpPr>
        <p:sp>
          <p:nvSpPr>
            <p:cNvPr id="133" name="Line 433"/>
            <p:cNvSpPr>
              <a:spLocks noChangeShapeType="1"/>
            </p:cNvSpPr>
            <p:nvPr/>
          </p:nvSpPr>
          <p:spPr bwMode="auto">
            <a:xfrm flipV="1">
              <a:off x="739" y="3181"/>
              <a:ext cx="40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defRPr/>
              </a:pPr>
              <a:endParaRPr lang="en-US" b="1">
                <a:latin typeface="+mn-lt"/>
              </a:endParaRPr>
            </a:p>
          </p:txBody>
        </p:sp>
        <p:sp>
          <p:nvSpPr>
            <p:cNvPr id="134" name="Line 434"/>
            <p:cNvSpPr>
              <a:spLocks noChangeShapeType="1"/>
            </p:cNvSpPr>
            <p:nvPr/>
          </p:nvSpPr>
          <p:spPr bwMode="auto">
            <a:xfrm flipV="1">
              <a:off x="779" y="2900"/>
              <a:ext cx="0" cy="2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defRPr/>
              </a:pPr>
              <a:endParaRPr lang="en-US" b="1">
                <a:latin typeface="+mn-lt"/>
              </a:endParaRPr>
            </a:p>
          </p:txBody>
        </p:sp>
        <p:sp>
          <p:nvSpPr>
            <p:cNvPr id="135" name="Line 523"/>
            <p:cNvSpPr>
              <a:spLocks noChangeShapeType="1"/>
            </p:cNvSpPr>
            <p:nvPr/>
          </p:nvSpPr>
          <p:spPr bwMode="auto">
            <a:xfrm>
              <a:off x="779" y="2900"/>
              <a:ext cx="134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lIns="90487" tIns="44450" rIns="90487" bIns="44450" anchor="ctr"/>
            <a:lstStyle/>
            <a:p>
              <a:pPr>
                <a:defRPr/>
              </a:pPr>
              <a:endParaRPr lang="en-US" b="1">
                <a:latin typeface="+mn-lt"/>
              </a:endParaRPr>
            </a:p>
          </p:txBody>
        </p:sp>
      </p:grpSp>
      <p:sp>
        <p:nvSpPr>
          <p:cNvPr id="136" name="Rectangle 525"/>
          <p:cNvSpPr>
            <a:spLocks noChangeArrowheads="1"/>
          </p:cNvSpPr>
          <p:nvPr/>
        </p:nvSpPr>
        <p:spPr bwMode="auto">
          <a:xfrm>
            <a:off x="1387475" y="5626100"/>
            <a:ext cx="368300" cy="9144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b="1">
              <a:latin typeface="+mn-lt"/>
            </a:endParaRPr>
          </a:p>
        </p:txBody>
      </p:sp>
      <p:sp>
        <p:nvSpPr>
          <p:cNvPr id="137" name="Rectangle 526"/>
          <p:cNvSpPr>
            <a:spLocks noChangeArrowheads="1"/>
          </p:cNvSpPr>
          <p:nvPr/>
        </p:nvSpPr>
        <p:spPr bwMode="auto">
          <a:xfrm>
            <a:off x="1387475" y="5905500"/>
            <a:ext cx="368300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zh-CN" sz="1300" b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PTE</a:t>
            </a:r>
          </a:p>
        </p:txBody>
      </p:sp>
      <p:sp>
        <p:nvSpPr>
          <p:cNvPr id="138" name="Line 542"/>
          <p:cNvSpPr>
            <a:spLocks noChangeShapeType="1"/>
          </p:cNvSpPr>
          <p:nvPr/>
        </p:nvSpPr>
        <p:spPr bwMode="auto">
          <a:xfrm>
            <a:off x="1249363" y="5254625"/>
            <a:ext cx="0" cy="784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b="1">
              <a:latin typeface="+mn-lt"/>
            </a:endParaRPr>
          </a:p>
        </p:txBody>
      </p:sp>
      <p:sp>
        <p:nvSpPr>
          <p:cNvPr id="139" name="Line 543"/>
          <p:cNvSpPr>
            <a:spLocks noChangeShapeType="1"/>
          </p:cNvSpPr>
          <p:nvPr/>
        </p:nvSpPr>
        <p:spPr bwMode="auto">
          <a:xfrm flipV="1">
            <a:off x="1249363" y="6030913"/>
            <a:ext cx="1333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 algn="ctr">
              <a:defRPr/>
            </a:pPr>
            <a:endParaRPr lang="en-US" sz="1400" b="1">
              <a:latin typeface="+mn-lt"/>
            </a:endParaRPr>
          </a:p>
        </p:txBody>
      </p:sp>
      <p:sp>
        <p:nvSpPr>
          <p:cNvPr id="140" name="Oval 544"/>
          <p:cNvSpPr>
            <a:spLocks noChangeArrowheads="1"/>
          </p:cNvSpPr>
          <p:nvPr/>
        </p:nvSpPr>
        <p:spPr bwMode="auto">
          <a:xfrm>
            <a:off x="1214438" y="5216525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b="1">
              <a:latin typeface="+mn-lt"/>
            </a:endParaRPr>
          </a:p>
        </p:txBody>
      </p:sp>
      <p:sp>
        <p:nvSpPr>
          <p:cNvPr id="141" name="Rectangle 610"/>
          <p:cNvSpPr>
            <a:spLocks noChangeArrowheads="1"/>
          </p:cNvSpPr>
          <p:nvPr/>
        </p:nvSpPr>
        <p:spPr bwMode="auto">
          <a:xfrm>
            <a:off x="2025650" y="5626100"/>
            <a:ext cx="368300" cy="9144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b="1">
              <a:latin typeface="+mn-lt"/>
            </a:endParaRPr>
          </a:p>
        </p:txBody>
      </p:sp>
      <p:sp>
        <p:nvSpPr>
          <p:cNvPr id="142" name="Rectangle 611"/>
          <p:cNvSpPr>
            <a:spLocks noChangeArrowheads="1"/>
          </p:cNvSpPr>
          <p:nvPr/>
        </p:nvSpPr>
        <p:spPr bwMode="auto">
          <a:xfrm>
            <a:off x="2025650" y="5905500"/>
            <a:ext cx="368300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zh-CN" sz="1300" b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PTE</a:t>
            </a:r>
          </a:p>
        </p:txBody>
      </p:sp>
      <p:sp>
        <p:nvSpPr>
          <p:cNvPr id="143" name="Line 612"/>
          <p:cNvSpPr>
            <a:spLocks noChangeShapeType="1"/>
          </p:cNvSpPr>
          <p:nvPr/>
        </p:nvSpPr>
        <p:spPr bwMode="auto">
          <a:xfrm flipH="1">
            <a:off x="1885950" y="5254625"/>
            <a:ext cx="1588" cy="790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b="1">
              <a:latin typeface="+mn-lt"/>
            </a:endParaRPr>
          </a:p>
        </p:txBody>
      </p:sp>
      <p:sp>
        <p:nvSpPr>
          <p:cNvPr id="144" name="Line 613"/>
          <p:cNvSpPr>
            <a:spLocks noChangeShapeType="1"/>
          </p:cNvSpPr>
          <p:nvPr/>
        </p:nvSpPr>
        <p:spPr bwMode="auto">
          <a:xfrm flipV="1">
            <a:off x="1887538" y="6035675"/>
            <a:ext cx="1333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 algn="ctr">
              <a:defRPr/>
            </a:pPr>
            <a:endParaRPr lang="en-US" sz="1400" b="1">
              <a:latin typeface="+mn-lt"/>
            </a:endParaRPr>
          </a:p>
        </p:txBody>
      </p:sp>
      <p:sp>
        <p:nvSpPr>
          <p:cNvPr id="145" name="Oval 614"/>
          <p:cNvSpPr>
            <a:spLocks noChangeArrowheads="1"/>
          </p:cNvSpPr>
          <p:nvPr/>
        </p:nvSpPr>
        <p:spPr bwMode="auto">
          <a:xfrm>
            <a:off x="1852613" y="5202238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b="1">
              <a:latin typeface="+mn-lt"/>
            </a:endParaRPr>
          </a:p>
        </p:txBody>
      </p:sp>
      <p:sp>
        <p:nvSpPr>
          <p:cNvPr id="146" name="Rectangle 619"/>
          <p:cNvSpPr>
            <a:spLocks noChangeArrowheads="1"/>
          </p:cNvSpPr>
          <p:nvPr/>
        </p:nvSpPr>
        <p:spPr bwMode="auto">
          <a:xfrm>
            <a:off x="2663825" y="5621338"/>
            <a:ext cx="368300" cy="9144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b="1">
              <a:latin typeface="+mn-lt"/>
            </a:endParaRPr>
          </a:p>
        </p:txBody>
      </p:sp>
      <p:sp>
        <p:nvSpPr>
          <p:cNvPr id="147" name="Rectangle 620"/>
          <p:cNvSpPr>
            <a:spLocks noChangeArrowheads="1"/>
          </p:cNvSpPr>
          <p:nvPr/>
        </p:nvSpPr>
        <p:spPr bwMode="auto">
          <a:xfrm>
            <a:off x="2663825" y="5900738"/>
            <a:ext cx="368300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zh-CN" sz="1300" b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PTE</a:t>
            </a:r>
          </a:p>
        </p:txBody>
      </p:sp>
      <p:sp>
        <p:nvSpPr>
          <p:cNvPr id="148" name="Line 621"/>
          <p:cNvSpPr>
            <a:spLocks noChangeShapeType="1"/>
          </p:cNvSpPr>
          <p:nvPr/>
        </p:nvSpPr>
        <p:spPr bwMode="auto">
          <a:xfrm>
            <a:off x="2525713" y="5249863"/>
            <a:ext cx="0" cy="788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b="1">
              <a:latin typeface="+mn-lt"/>
            </a:endParaRPr>
          </a:p>
        </p:txBody>
      </p:sp>
      <p:sp>
        <p:nvSpPr>
          <p:cNvPr id="149" name="Line 622"/>
          <p:cNvSpPr>
            <a:spLocks noChangeShapeType="1"/>
          </p:cNvSpPr>
          <p:nvPr/>
        </p:nvSpPr>
        <p:spPr bwMode="auto">
          <a:xfrm flipV="1">
            <a:off x="2525713" y="6035675"/>
            <a:ext cx="1333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 algn="ctr">
              <a:defRPr/>
            </a:pPr>
            <a:endParaRPr lang="en-US" sz="1400" b="1">
              <a:latin typeface="+mn-lt"/>
            </a:endParaRPr>
          </a:p>
        </p:txBody>
      </p:sp>
      <p:sp>
        <p:nvSpPr>
          <p:cNvPr id="150" name="Oval 623"/>
          <p:cNvSpPr>
            <a:spLocks noChangeArrowheads="1"/>
          </p:cNvSpPr>
          <p:nvPr/>
        </p:nvSpPr>
        <p:spPr bwMode="auto">
          <a:xfrm>
            <a:off x="2490788" y="5211763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b="1">
              <a:latin typeface="+mn-lt"/>
            </a:endParaRPr>
          </a:p>
        </p:txBody>
      </p:sp>
      <p:sp>
        <p:nvSpPr>
          <p:cNvPr id="151" name="Line 626"/>
          <p:cNvSpPr>
            <a:spLocks noChangeShapeType="1"/>
          </p:cNvSpPr>
          <p:nvPr/>
        </p:nvSpPr>
        <p:spPr bwMode="auto">
          <a:xfrm>
            <a:off x="6016625" y="3438525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b="1">
              <a:latin typeface="+mn-lt"/>
            </a:endParaRPr>
          </a:p>
        </p:txBody>
      </p:sp>
      <p:sp>
        <p:nvSpPr>
          <p:cNvPr id="152" name="Line 627"/>
          <p:cNvSpPr>
            <a:spLocks noChangeShapeType="1"/>
          </p:cNvSpPr>
          <p:nvPr/>
        </p:nvSpPr>
        <p:spPr bwMode="auto">
          <a:xfrm>
            <a:off x="6540500" y="3438525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b="1">
              <a:latin typeface="+mn-lt"/>
            </a:endParaRPr>
          </a:p>
        </p:txBody>
      </p:sp>
      <p:sp>
        <p:nvSpPr>
          <p:cNvPr id="153" name="Line 628"/>
          <p:cNvSpPr>
            <a:spLocks noChangeShapeType="1"/>
          </p:cNvSpPr>
          <p:nvPr/>
        </p:nvSpPr>
        <p:spPr bwMode="auto">
          <a:xfrm>
            <a:off x="7064375" y="3429000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b="1">
              <a:latin typeface="+mn-lt"/>
            </a:endParaRPr>
          </a:p>
        </p:txBody>
      </p:sp>
      <p:sp>
        <p:nvSpPr>
          <p:cNvPr id="154" name="Line 629"/>
          <p:cNvSpPr>
            <a:spLocks noChangeShapeType="1"/>
          </p:cNvSpPr>
          <p:nvPr/>
        </p:nvSpPr>
        <p:spPr bwMode="auto">
          <a:xfrm>
            <a:off x="7616825" y="3438525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b="1">
              <a:latin typeface="+mn-lt"/>
            </a:endParaRPr>
          </a:p>
        </p:txBody>
      </p:sp>
      <p:sp>
        <p:nvSpPr>
          <p:cNvPr id="155" name="Line 631"/>
          <p:cNvSpPr>
            <a:spLocks noChangeShapeType="1"/>
          </p:cNvSpPr>
          <p:nvPr/>
        </p:nvSpPr>
        <p:spPr bwMode="auto">
          <a:xfrm>
            <a:off x="6019800" y="4114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b="1">
              <a:latin typeface="+mn-lt"/>
            </a:endParaRPr>
          </a:p>
        </p:txBody>
      </p:sp>
      <p:sp>
        <p:nvSpPr>
          <p:cNvPr id="156" name="Line 632"/>
          <p:cNvSpPr>
            <a:spLocks noChangeShapeType="1"/>
          </p:cNvSpPr>
          <p:nvPr/>
        </p:nvSpPr>
        <p:spPr bwMode="auto">
          <a:xfrm>
            <a:off x="6550025" y="4119563"/>
            <a:ext cx="0" cy="147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b="1">
              <a:latin typeface="+mn-lt"/>
            </a:endParaRPr>
          </a:p>
        </p:txBody>
      </p:sp>
      <p:sp>
        <p:nvSpPr>
          <p:cNvPr id="157" name="Line 633"/>
          <p:cNvSpPr>
            <a:spLocks noChangeShapeType="1"/>
          </p:cNvSpPr>
          <p:nvPr/>
        </p:nvSpPr>
        <p:spPr bwMode="auto">
          <a:xfrm>
            <a:off x="7086600" y="41179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b="1">
              <a:latin typeface="+mn-lt"/>
            </a:endParaRPr>
          </a:p>
        </p:txBody>
      </p:sp>
      <p:sp>
        <p:nvSpPr>
          <p:cNvPr id="158" name="Line 634"/>
          <p:cNvSpPr>
            <a:spLocks noChangeShapeType="1"/>
          </p:cNvSpPr>
          <p:nvPr/>
        </p:nvSpPr>
        <p:spPr bwMode="auto">
          <a:xfrm>
            <a:off x="7616825" y="41179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b="1">
              <a:latin typeface="+mn-lt"/>
            </a:endParaRPr>
          </a:p>
        </p:txBody>
      </p:sp>
      <p:sp>
        <p:nvSpPr>
          <p:cNvPr id="159" name="Line 635"/>
          <p:cNvSpPr>
            <a:spLocks noChangeShapeType="1"/>
          </p:cNvSpPr>
          <p:nvPr/>
        </p:nvSpPr>
        <p:spPr bwMode="auto">
          <a:xfrm flipV="1">
            <a:off x="6162675" y="4267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b="1">
              <a:latin typeface="+mn-lt"/>
            </a:endParaRPr>
          </a:p>
        </p:txBody>
      </p:sp>
      <p:sp>
        <p:nvSpPr>
          <p:cNvPr id="160" name="Line 636"/>
          <p:cNvSpPr>
            <a:spLocks noChangeShapeType="1"/>
          </p:cNvSpPr>
          <p:nvPr/>
        </p:nvSpPr>
        <p:spPr bwMode="auto">
          <a:xfrm flipV="1">
            <a:off x="6683375" y="4268788"/>
            <a:ext cx="0" cy="374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b="1">
              <a:latin typeface="+mn-lt"/>
            </a:endParaRPr>
          </a:p>
        </p:txBody>
      </p:sp>
      <p:sp>
        <p:nvSpPr>
          <p:cNvPr id="161" name="Line 637"/>
          <p:cNvSpPr>
            <a:spLocks noChangeShapeType="1"/>
          </p:cNvSpPr>
          <p:nvPr/>
        </p:nvSpPr>
        <p:spPr bwMode="auto">
          <a:xfrm flipV="1">
            <a:off x="7223125" y="426085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b="1">
              <a:latin typeface="+mn-lt"/>
            </a:endParaRPr>
          </a:p>
        </p:txBody>
      </p:sp>
      <p:sp>
        <p:nvSpPr>
          <p:cNvPr id="162" name="Line 638"/>
          <p:cNvSpPr>
            <a:spLocks noChangeShapeType="1"/>
          </p:cNvSpPr>
          <p:nvPr/>
        </p:nvSpPr>
        <p:spPr bwMode="auto">
          <a:xfrm flipV="1">
            <a:off x="7759700" y="4270375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b="1">
              <a:latin typeface="+mn-lt"/>
            </a:endParaRPr>
          </a:p>
        </p:txBody>
      </p:sp>
      <p:sp>
        <p:nvSpPr>
          <p:cNvPr id="163" name="Line 639"/>
          <p:cNvSpPr>
            <a:spLocks noChangeShapeType="1"/>
          </p:cNvSpPr>
          <p:nvPr/>
        </p:nvSpPr>
        <p:spPr bwMode="auto">
          <a:xfrm>
            <a:off x="536575" y="5626100"/>
            <a:ext cx="234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b="1">
              <a:latin typeface="+mn-lt"/>
            </a:endParaRPr>
          </a:p>
        </p:txBody>
      </p:sp>
      <p:grpSp>
        <p:nvGrpSpPr>
          <p:cNvPr id="730274" name="Group 642"/>
          <p:cNvGrpSpPr>
            <a:grpSpLocks/>
          </p:cNvGrpSpPr>
          <p:nvPr/>
        </p:nvGrpSpPr>
        <p:grpSpPr bwMode="auto">
          <a:xfrm>
            <a:off x="1754188" y="5627688"/>
            <a:ext cx="276225" cy="450850"/>
            <a:chOff x="739" y="2900"/>
            <a:chExt cx="174" cy="284"/>
          </a:xfrm>
        </p:grpSpPr>
        <p:sp>
          <p:nvSpPr>
            <p:cNvPr id="165" name="Line 643"/>
            <p:cNvSpPr>
              <a:spLocks noChangeShapeType="1"/>
            </p:cNvSpPr>
            <p:nvPr/>
          </p:nvSpPr>
          <p:spPr bwMode="auto">
            <a:xfrm flipV="1">
              <a:off x="739" y="3181"/>
              <a:ext cx="40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defRPr/>
              </a:pPr>
              <a:endParaRPr lang="en-US" b="1">
                <a:latin typeface="+mn-lt"/>
              </a:endParaRPr>
            </a:p>
          </p:txBody>
        </p:sp>
        <p:sp>
          <p:nvSpPr>
            <p:cNvPr id="166" name="Line 644"/>
            <p:cNvSpPr>
              <a:spLocks noChangeShapeType="1"/>
            </p:cNvSpPr>
            <p:nvPr/>
          </p:nvSpPr>
          <p:spPr bwMode="auto">
            <a:xfrm flipV="1">
              <a:off x="779" y="2900"/>
              <a:ext cx="0" cy="2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defRPr/>
              </a:pPr>
              <a:endParaRPr lang="en-US" b="1">
                <a:latin typeface="+mn-lt"/>
              </a:endParaRPr>
            </a:p>
          </p:txBody>
        </p:sp>
        <p:sp>
          <p:nvSpPr>
            <p:cNvPr id="167" name="Line 645"/>
            <p:cNvSpPr>
              <a:spLocks noChangeShapeType="1"/>
            </p:cNvSpPr>
            <p:nvPr/>
          </p:nvSpPr>
          <p:spPr bwMode="auto">
            <a:xfrm>
              <a:off x="779" y="2900"/>
              <a:ext cx="134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lIns="90487" tIns="44450" rIns="90487" bIns="44450" anchor="ctr"/>
            <a:lstStyle/>
            <a:p>
              <a:pPr>
                <a:defRPr/>
              </a:pPr>
              <a:endParaRPr lang="en-US" b="1">
                <a:latin typeface="+mn-lt"/>
              </a:endParaRPr>
            </a:p>
          </p:txBody>
        </p:sp>
      </p:grpSp>
      <p:grpSp>
        <p:nvGrpSpPr>
          <p:cNvPr id="730278" name="Group 646"/>
          <p:cNvGrpSpPr>
            <a:grpSpLocks/>
          </p:cNvGrpSpPr>
          <p:nvPr/>
        </p:nvGrpSpPr>
        <p:grpSpPr bwMode="auto">
          <a:xfrm>
            <a:off x="2392363" y="5627688"/>
            <a:ext cx="276225" cy="450850"/>
            <a:chOff x="739" y="2900"/>
            <a:chExt cx="174" cy="284"/>
          </a:xfrm>
        </p:grpSpPr>
        <p:sp>
          <p:nvSpPr>
            <p:cNvPr id="169" name="Line 647"/>
            <p:cNvSpPr>
              <a:spLocks noChangeShapeType="1"/>
            </p:cNvSpPr>
            <p:nvPr/>
          </p:nvSpPr>
          <p:spPr bwMode="auto">
            <a:xfrm flipV="1">
              <a:off x="739" y="3181"/>
              <a:ext cx="40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defRPr/>
              </a:pPr>
              <a:endParaRPr lang="en-US" b="1">
                <a:latin typeface="+mn-lt"/>
              </a:endParaRPr>
            </a:p>
          </p:txBody>
        </p:sp>
        <p:sp>
          <p:nvSpPr>
            <p:cNvPr id="170" name="Line 648"/>
            <p:cNvSpPr>
              <a:spLocks noChangeShapeType="1"/>
            </p:cNvSpPr>
            <p:nvPr/>
          </p:nvSpPr>
          <p:spPr bwMode="auto">
            <a:xfrm flipV="1">
              <a:off x="779" y="2900"/>
              <a:ext cx="0" cy="2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defRPr/>
              </a:pPr>
              <a:endParaRPr lang="en-US" b="1">
                <a:latin typeface="+mn-lt"/>
              </a:endParaRPr>
            </a:p>
          </p:txBody>
        </p:sp>
        <p:sp>
          <p:nvSpPr>
            <p:cNvPr id="171" name="Line 649"/>
            <p:cNvSpPr>
              <a:spLocks noChangeShapeType="1"/>
            </p:cNvSpPr>
            <p:nvPr/>
          </p:nvSpPr>
          <p:spPr bwMode="auto">
            <a:xfrm>
              <a:off x="779" y="2900"/>
              <a:ext cx="134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lIns="90487" tIns="44450" rIns="90487" bIns="44450" anchor="ctr"/>
            <a:lstStyle/>
            <a:p>
              <a:pPr>
                <a:defRPr/>
              </a:pPr>
              <a:endParaRPr lang="en-US" b="1">
                <a:latin typeface="+mn-lt"/>
              </a:endParaRPr>
            </a:p>
          </p:txBody>
        </p:sp>
      </p:grpSp>
      <p:sp>
        <p:nvSpPr>
          <p:cNvPr id="730282" name="Text Box 170"/>
          <p:cNvSpPr txBox="1">
            <a:spLocks noChangeArrowheads="1"/>
          </p:cNvSpPr>
          <p:nvPr/>
        </p:nvSpPr>
        <p:spPr bwMode="auto">
          <a:xfrm>
            <a:off x="3411538" y="6245225"/>
            <a:ext cx="5456237" cy="38100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9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页表项</a:t>
            </a:r>
            <a:r>
              <a:rPr lang="en-US" altLang="zh-CN" sz="19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PTE</a:t>
            </a:r>
            <a:r>
              <a:rPr lang="zh-CN" altLang="en-US" sz="19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：占</a:t>
            </a:r>
            <a:r>
              <a:rPr lang="en-US" altLang="zh-CN" sz="19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64</a:t>
            </a:r>
            <a:r>
              <a:rPr lang="zh-CN" altLang="en-US" sz="19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en-US" altLang="zh-CN" sz="19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=8B</a:t>
            </a:r>
            <a:r>
              <a:rPr lang="zh-CN" altLang="en-US" sz="19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9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512</a:t>
            </a:r>
            <a:r>
              <a:rPr lang="zh-CN" altLang="en-US" sz="19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项</a:t>
            </a:r>
            <a:r>
              <a:rPr lang="en-US" altLang="zh-CN" sz="19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x8B=4KB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0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28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44475" y="152400"/>
            <a:ext cx="8524875" cy="569913"/>
          </a:xfrm>
        </p:spPr>
        <p:txBody>
          <a:bodyPr lIns="91440" tIns="45720" rIns="91440" bIns="45720" anchor="ctr"/>
          <a:lstStyle/>
          <a:p>
            <a:pPr marL="119063" indent="-1190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>
                <a:ea typeface="宋体" pitchFamily="2" charset="-122"/>
              </a:rPr>
              <a:t>Core i7 Level 1-3 Page Table Entries</a:t>
            </a:r>
          </a:p>
        </p:txBody>
      </p:sp>
      <p:sp>
        <p:nvSpPr>
          <p:cNvPr id="731150" name="Text Box 13"/>
          <p:cNvSpPr txBox="1">
            <a:spLocks noChangeArrowheads="1"/>
          </p:cNvSpPr>
          <p:nvPr/>
        </p:nvSpPr>
        <p:spPr bwMode="auto">
          <a:xfrm>
            <a:off x="0" y="2466975"/>
            <a:ext cx="9144000" cy="3887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360" tIns="44280" rIns="90360" bIns="44280">
            <a:spAutoFit/>
          </a:bodyPr>
          <a:lstStyle/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altLang="zh-CN" sz="2000" b="1">
                <a:latin typeface="Arial Black" pitchFamily="34" charset="0"/>
                <a:ea typeface="msgothic"/>
                <a:cs typeface="msgothic"/>
              </a:rPr>
              <a:t>Each entry references </a:t>
            </a:r>
            <a:r>
              <a:rPr lang="en-GB" altLang="zh-CN" sz="2000" b="1">
                <a:solidFill>
                  <a:schemeClr val="accent1"/>
                </a:solidFill>
                <a:latin typeface="Arial Black" pitchFamily="34" charset="0"/>
                <a:ea typeface="msgothic"/>
                <a:cs typeface="msgothic"/>
              </a:rPr>
              <a:t>a 4KB child page table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altLang="zh-CN" b="1">
                <a:solidFill>
                  <a:schemeClr val="accent2"/>
                </a:solidFill>
                <a:latin typeface="Arial Black" pitchFamily="34" charset="0"/>
                <a:ea typeface="msgothic"/>
                <a:cs typeface="msgothic"/>
              </a:rPr>
              <a:t>P: </a:t>
            </a:r>
            <a:r>
              <a:rPr lang="en-GB" altLang="zh-CN">
                <a:solidFill>
                  <a:schemeClr val="accent2"/>
                </a:solidFill>
                <a:latin typeface="Arial Black" pitchFamily="34" charset="0"/>
                <a:ea typeface="msgothic"/>
                <a:cs typeface="msgothic"/>
              </a:rPr>
              <a:t>Child page table present in physical memory (1) or not (0).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altLang="zh-CN" b="1">
                <a:solidFill>
                  <a:schemeClr val="accent2"/>
                </a:solidFill>
                <a:latin typeface="Arial Black" pitchFamily="34" charset="0"/>
                <a:ea typeface="msgothic"/>
                <a:cs typeface="msgothic"/>
              </a:rPr>
              <a:t>R/W: </a:t>
            </a:r>
            <a:r>
              <a:rPr lang="en-GB" altLang="zh-CN">
                <a:solidFill>
                  <a:schemeClr val="accent2"/>
                </a:solidFill>
                <a:latin typeface="Arial Black" pitchFamily="34" charset="0"/>
                <a:ea typeface="msgothic"/>
                <a:cs typeface="msgothic"/>
              </a:rPr>
              <a:t>Read-only or read-write access permission for all reachable pages.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altLang="zh-CN" b="1">
                <a:solidFill>
                  <a:schemeClr val="accent2"/>
                </a:solidFill>
                <a:latin typeface="Arial Black" pitchFamily="34" charset="0"/>
                <a:ea typeface="msgothic"/>
                <a:cs typeface="msgothic"/>
              </a:rPr>
              <a:t>U/S: </a:t>
            </a:r>
            <a:r>
              <a:rPr lang="en-GB" altLang="zh-CN">
                <a:solidFill>
                  <a:schemeClr val="accent2"/>
                </a:solidFill>
                <a:latin typeface="Arial Black" pitchFamily="34" charset="0"/>
                <a:ea typeface="msgothic"/>
                <a:cs typeface="msgothic"/>
              </a:rPr>
              <a:t>user or supervisor (kernel) mode access permission for all reachable pages.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altLang="zh-CN" b="1">
                <a:solidFill>
                  <a:schemeClr val="accent2"/>
                </a:solidFill>
                <a:latin typeface="Arial Black" pitchFamily="34" charset="0"/>
                <a:ea typeface="msgothic"/>
                <a:cs typeface="msgothic"/>
              </a:rPr>
              <a:t>WT: </a:t>
            </a:r>
            <a:r>
              <a:rPr lang="en-GB" altLang="zh-CN">
                <a:solidFill>
                  <a:schemeClr val="accent2"/>
                </a:solidFill>
                <a:latin typeface="Arial Black" pitchFamily="34" charset="0"/>
                <a:ea typeface="msgothic"/>
                <a:cs typeface="msgothic"/>
              </a:rPr>
              <a:t>Write-through or write-back cache policy for the child page table. 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altLang="zh-CN" b="1">
                <a:solidFill>
                  <a:schemeClr val="accent2"/>
                </a:solidFill>
                <a:latin typeface="Arial Black" pitchFamily="34" charset="0"/>
                <a:ea typeface="msgothic"/>
                <a:cs typeface="msgothic"/>
              </a:rPr>
              <a:t>CD: </a:t>
            </a:r>
            <a:r>
              <a:rPr lang="en-GB" altLang="zh-CN">
                <a:solidFill>
                  <a:schemeClr val="accent2"/>
                </a:solidFill>
                <a:latin typeface="Arial Black" pitchFamily="34" charset="0"/>
                <a:ea typeface="msgothic"/>
                <a:cs typeface="msgothic"/>
              </a:rPr>
              <a:t>Caching disabled or enabled for the child page table. 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altLang="zh-CN" b="1">
                <a:solidFill>
                  <a:schemeClr val="accent2"/>
                </a:solidFill>
                <a:latin typeface="Arial Black" pitchFamily="34" charset="0"/>
                <a:ea typeface="msgothic"/>
                <a:cs typeface="msgothic"/>
              </a:rPr>
              <a:t>A:  </a:t>
            </a:r>
            <a:r>
              <a:rPr lang="en-GB" altLang="zh-CN">
                <a:solidFill>
                  <a:schemeClr val="accent2"/>
                </a:solidFill>
                <a:latin typeface="Arial Black" pitchFamily="34" charset="0"/>
                <a:ea typeface="msgothic"/>
                <a:cs typeface="msgothic"/>
              </a:rPr>
              <a:t>Reference bit (set by MMU on reads and writes, cleared by software).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altLang="zh-CN" b="1">
                <a:solidFill>
                  <a:schemeClr val="accent2"/>
                </a:solidFill>
                <a:latin typeface="Arial Black" pitchFamily="34" charset="0"/>
                <a:ea typeface="msgothic"/>
                <a:cs typeface="msgothic"/>
              </a:rPr>
              <a:t>PS:  </a:t>
            </a:r>
            <a:r>
              <a:rPr lang="en-GB" altLang="zh-CN">
                <a:solidFill>
                  <a:schemeClr val="accent2"/>
                </a:solidFill>
                <a:latin typeface="Arial Black" pitchFamily="34" charset="0"/>
                <a:ea typeface="msgothic"/>
                <a:cs typeface="msgothic"/>
              </a:rPr>
              <a:t>Page size either 4 KB or 4 MB (defined for Level 1 PTEs only).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altLang="zh-CN" b="1">
                <a:solidFill>
                  <a:schemeClr val="accent2"/>
                </a:solidFill>
                <a:latin typeface="Arial Black" pitchFamily="34" charset="0"/>
                <a:ea typeface="msgothic"/>
                <a:cs typeface="msgothic"/>
              </a:rPr>
              <a:t>G: </a:t>
            </a:r>
            <a:r>
              <a:rPr lang="en-GB" altLang="zh-CN">
                <a:solidFill>
                  <a:schemeClr val="accent2"/>
                </a:solidFill>
                <a:latin typeface="Arial Black" pitchFamily="34" charset="0"/>
                <a:ea typeface="msgothic"/>
                <a:cs typeface="msgothic"/>
              </a:rPr>
              <a:t>Global page (don’t evict from TLB on task switch)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altLang="zh-CN" b="1">
                <a:solidFill>
                  <a:schemeClr val="accent2"/>
                </a:solidFill>
                <a:latin typeface="Arial Black" pitchFamily="34" charset="0"/>
                <a:ea typeface="msgothic"/>
                <a:cs typeface="msgothic"/>
              </a:rPr>
              <a:t>Page table physical base address: </a:t>
            </a:r>
            <a:r>
              <a:rPr lang="en-GB" altLang="zh-CN">
                <a:solidFill>
                  <a:schemeClr val="accent2"/>
                </a:solidFill>
                <a:latin typeface="Arial Black" pitchFamily="34" charset="0"/>
                <a:ea typeface="msgothic"/>
                <a:cs typeface="msgothic"/>
              </a:rPr>
              <a:t>40 most significant bits of physical page table address (forces page tables to be 4KB aligned)</a:t>
            </a:r>
          </a:p>
        </p:txBody>
      </p:sp>
      <p:grpSp>
        <p:nvGrpSpPr>
          <p:cNvPr id="731171" name="Group 35"/>
          <p:cNvGrpSpPr>
            <a:grpSpLocks/>
          </p:cNvGrpSpPr>
          <p:nvPr/>
        </p:nvGrpSpPr>
        <p:grpSpPr bwMode="auto">
          <a:xfrm>
            <a:off x="0" y="808038"/>
            <a:ext cx="9144000" cy="1450975"/>
            <a:chOff x="252" y="546"/>
            <a:chExt cx="5338" cy="768"/>
          </a:xfrm>
        </p:grpSpPr>
        <p:sp>
          <p:nvSpPr>
            <p:cNvPr id="731139" name="Rectangle 2"/>
            <p:cNvSpPr>
              <a:spLocks noChangeArrowheads="1"/>
            </p:cNvSpPr>
            <p:nvPr/>
          </p:nvSpPr>
          <p:spPr bwMode="auto">
            <a:xfrm>
              <a:off x="1116" y="690"/>
              <a:ext cx="1680" cy="240"/>
            </a:xfrm>
            <a:prstGeom prst="rect">
              <a:avLst/>
            </a:prstGeom>
            <a:solidFill>
              <a:srgbClr val="D5F1C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120000"/>
                </a:lnSpc>
                <a:spcBef>
                  <a:spcPts val="5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800" b="1">
                  <a:latin typeface="微软雅黑" pitchFamily="34" charset="-122"/>
                  <a:ea typeface="微软雅黑" pitchFamily="34" charset="-122"/>
                  <a:cs typeface="msgothic"/>
                </a:rPr>
                <a:t>下级页表的物理基地址</a:t>
              </a:r>
            </a:p>
          </p:txBody>
        </p:sp>
        <p:sp>
          <p:nvSpPr>
            <p:cNvPr id="731140" name="Rectangle 3"/>
            <p:cNvSpPr>
              <a:spLocks noChangeArrowheads="1"/>
            </p:cNvSpPr>
            <p:nvPr/>
          </p:nvSpPr>
          <p:spPr bwMode="auto">
            <a:xfrm>
              <a:off x="2796" y="690"/>
              <a:ext cx="624" cy="24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b="1">
                  <a:latin typeface="微软雅黑" pitchFamily="34" charset="-122"/>
                  <a:ea typeface="微软雅黑" pitchFamily="34" charset="-122"/>
                  <a:cs typeface="msgothic"/>
                </a:rPr>
                <a:t>Unused</a:t>
              </a:r>
            </a:p>
          </p:txBody>
        </p:sp>
        <p:sp>
          <p:nvSpPr>
            <p:cNvPr id="731141" name="Rectangle 4"/>
            <p:cNvSpPr>
              <a:spLocks noChangeArrowheads="1"/>
            </p:cNvSpPr>
            <p:nvPr/>
          </p:nvSpPr>
          <p:spPr bwMode="auto">
            <a:xfrm>
              <a:off x="3420" y="690"/>
              <a:ext cx="240" cy="240"/>
            </a:xfrm>
            <a:prstGeom prst="rect">
              <a:avLst/>
            </a:prstGeom>
            <a:solidFill>
              <a:srgbClr val="F1C7C7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b="1">
                  <a:latin typeface="微软雅黑" pitchFamily="34" charset="-122"/>
                  <a:ea typeface="微软雅黑" pitchFamily="34" charset="-122"/>
                  <a:cs typeface="msgothic"/>
                </a:rPr>
                <a:t>G</a:t>
              </a:r>
            </a:p>
          </p:txBody>
        </p:sp>
        <p:sp>
          <p:nvSpPr>
            <p:cNvPr id="731142" name="Rectangle 5"/>
            <p:cNvSpPr>
              <a:spLocks noChangeArrowheads="1"/>
            </p:cNvSpPr>
            <p:nvPr/>
          </p:nvSpPr>
          <p:spPr bwMode="auto">
            <a:xfrm>
              <a:off x="3660" y="690"/>
              <a:ext cx="240" cy="240"/>
            </a:xfrm>
            <a:prstGeom prst="rect">
              <a:avLst/>
            </a:prstGeom>
            <a:solidFill>
              <a:srgbClr val="F1C7C7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b="1">
                  <a:latin typeface="微软雅黑" pitchFamily="34" charset="-122"/>
                  <a:ea typeface="微软雅黑" pitchFamily="34" charset="-122"/>
                  <a:cs typeface="msgothic"/>
                </a:rPr>
                <a:t>PS</a:t>
              </a:r>
            </a:p>
          </p:txBody>
        </p:sp>
        <p:sp>
          <p:nvSpPr>
            <p:cNvPr id="731143" name="Rectangle 6"/>
            <p:cNvSpPr>
              <a:spLocks noChangeArrowheads="1"/>
            </p:cNvSpPr>
            <p:nvPr/>
          </p:nvSpPr>
          <p:spPr bwMode="auto">
            <a:xfrm>
              <a:off x="3900" y="690"/>
              <a:ext cx="240" cy="24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731144" name="Rectangle 7"/>
            <p:cNvSpPr>
              <a:spLocks noChangeArrowheads="1"/>
            </p:cNvSpPr>
            <p:nvPr/>
          </p:nvSpPr>
          <p:spPr bwMode="auto">
            <a:xfrm>
              <a:off x="4140" y="690"/>
              <a:ext cx="240" cy="240"/>
            </a:xfrm>
            <a:prstGeom prst="rect">
              <a:avLst/>
            </a:prstGeom>
            <a:solidFill>
              <a:srgbClr val="F1C7C7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b="1">
                  <a:latin typeface="微软雅黑" pitchFamily="34" charset="-122"/>
                  <a:ea typeface="微软雅黑" pitchFamily="34" charset="-122"/>
                  <a:cs typeface="msgothic"/>
                </a:rPr>
                <a:t>A</a:t>
              </a:r>
            </a:p>
          </p:txBody>
        </p:sp>
        <p:sp>
          <p:nvSpPr>
            <p:cNvPr id="731145" name="Rectangle 8"/>
            <p:cNvSpPr>
              <a:spLocks noChangeArrowheads="1"/>
            </p:cNvSpPr>
            <p:nvPr/>
          </p:nvSpPr>
          <p:spPr bwMode="auto">
            <a:xfrm>
              <a:off x="4380" y="690"/>
              <a:ext cx="240" cy="240"/>
            </a:xfrm>
            <a:prstGeom prst="rect">
              <a:avLst/>
            </a:prstGeom>
            <a:solidFill>
              <a:srgbClr val="F1C7C7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b="1">
                  <a:latin typeface="微软雅黑" pitchFamily="34" charset="-122"/>
                  <a:ea typeface="微软雅黑" pitchFamily="34" charset="-122"/>
                  <a:cs typeface="msgothic"/>
                </a:rPr>
                <a:t>CD</a:t>
              </a:r>
            </a:p>
          </p:txBody>
        </p:sp>
        <p:sp>
          <p:nvSpPr>
            <p:cNvPr id="731146" name="Rectangle 9"/>
            <p:cNvSpPr>
              <a:spLocks noChangeArrowheads="1"/>
            </p:cNvSpPr>
            <p:nvPr/>
          </p:nvSpPr>
          <p:spPr bwMode="auto">
            <a:xfrm>
              <a:off x="4620" y="690"/>
              <a:ext cx="240" cy="240"/>
            </a:xfrm>
            <a:prstGeom prst="rect">
              <a:avLst/>
            </a:prstGeom>
            <a:solidFill>
              <a:srgbClr val="F1C7C7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b="1">
                  <a:latin typeface="微软雅黑" pitchFamily="34" charset="-122"/>
                  <a:ea typeface="微软雅黑" pitchFamily="34" charset="-122"/>
                  <a:cs typeface="msgothic"/>
                </a:rPr>
                <a:t>WT</a:t>
              </a:r>
            </a:p>
          </p:txBody>
        </p:sp>
        <p:sp>
          <p:nvSpPr>
            <p:cNvPr id="731147" name="Rectangle 10"/>
            <p:cNvSpPr>
              <a:spLocks noChangeArrowheads="1"/>
            </p:cNvSpPr>
            <p:nvPr/>
          </p:nvSpPr>
          <p:spPr bwMode="auto">
            <a:xfrm>
              <a:off x="4860" y="690"/>
              <a:ext cx="240" cy="240"/>
            </a:xfrm>
            <a:prstGeom prst="rect">
              <a:avLst/>
            </a:prstGeom>
            <a:solidFill>
              <a:srgbClr val="F1C7C7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b="1">
                  <a:latin typeface="微软雅黑" pitchFamily="34" charset="-122"/>
                  <a:ea typeface="微软雅黑" pitchFamily="34" charset="-122"/>
                  <a:cs typeface="msgothic"/>
                </a:rPr>
                <a:t>U/S</a:t>
              </a:r>
            </a:p>
          </p:txBody>
        </p:sp>
        <p:sp>
          <p:nvSpPr>
            <p:cNvPr id="731148" name="Rectangle 11"/>
            <p:cNvSpPr>
              <a:spLocks noChangeArrowheads="1"/>
            </p:cNvSpPr>
            <p:nvPr/>
          </p:nvSpPr>
          <p:spPr bwMode="auto">
            <a:xfrm>
              <a:off x="5100" y="690"/>
              <a:ext cx="240" cy="240"/>
            </a:xfrm>
            <a:prstGeom prst="rect">
              <a:avLst/>
            </a:prstGeom>
            <a:solidFill>
              <a:srgbClr val="F1C7C7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500" b="1">
                  <a:latin typeface="微软雅黑" pitchFamily="34" charset="-122"/>
                  <a:ea typeface="微软雅黑" pitchFamily="34" charset="-122"/>
                  <a:cs typeface="msgothic"/>
                </a:rPr>
                <a:t>R/W</a:t>
              </a:r>
            </a:p>
          </p:txBody>
        </p:sp>
        <p:sp>
          <p:nvSpPr>
            <p:cNvPr id="731149" name="Rectangle 12"/>
            <p:cNvSpPr>
              <a:spLocks noChangeArrowheads="1"/>
            </p:cNvSpPr>
            <p:nvPr/>
          </p:nvSpPr>
          <p:spPr bwMode="auto">
            <a:xfrm>
              <a:off x="5340" y="690"/>
              <a:ext cx="240" cy="240"/>
            </a:xfrm>
            <a:prstGeom prst="rect">
              <a:avLst/>
            </a:prstGeom>
            <a:solidFill>
              <a:srgbClr val="F1C7C7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500" b="1">
                  <a:latin typeface="微软雅黑" pitchFamily="34" charset="-122"/>
                  <a:ea typeface="微软雅黑" pitchFamily="34" charset="-122"/>
                  <a:cs typeface="msgothic"/>
                </a:rPr>
                <a:t>P=1</a:t>
              </a:r>
            </a:p>
          </p:txBody>
        </p:sp>
        <p:sp>
          <p:nvSpPr>
            <p:cNvPr id="731151" name="Text Box 14"/>
            <p:cNvSpPr txBox="1">
              <a:spLocks noChangeArrowheads="1"/>
            </p:cNvSpPr>
            <p:nvPr/>
          </p:nvSpPr>
          <p:spPr bwMode="auto">
            <a:xfrm>
              <a:off x="1078" y="546"/>
              <a:ext cx="211" cy="14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latin typeface="Calibri" pitchFamily="34" charset="0"/>
                  <a:ea typeface="msgothic"/>
                  <a:cs typeface="msgothic"/>
                </a:rPr>
                <a:t>51</a:t>
              </a:r>
            </a:p>
          </p:txBody>
        </p:sp>
        <p:sp>
          <p:nvSpPr>
            <p:cNvPr id="731152" name="Text Box 15"/>
            <p:cNvSpPr txBox="1">
              <a:spLocks noChangeArrowheads="1"/>
            </p:cNvSpPr>
            <p:nvPr/>
          </p:nvSpPr>
          <p:spPr bwMode="auto">
            <a:xfrm>
              <a:off x="2603" y="549"/>
              <a:ext cx="211" cy="1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latin typeface="Calibri" pitchFamily="34" charset="0"/>
                  <a:ea typeface="msgothic"/>
                  <a:cs typeface="msgothic"/>
                </a:rPr>
                <a:t>12</a:t>
              </a:r>
            </a:p>
          </p:txBody>
        </p:sp>
        <p:sp>
          <p:nvSpPr>
            <p:cNvPr id="731153" name="Text Box 16"/>
            <p:cNvSpPr txBox="1">
              <a:spLocks noChangeArrowheads="1"/>
            </p:cNvSpPr>
            <p:nvPr/>
          </p:nvSpPr>
          <p:spPr bwMode="auto">
            <a:xfrm>
              <a:off x="2750" y="549"/>
              <a:ext cx="211" cy="1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latin typeface="Calibri" pitchFamily="34" charset="0"/>
                  <a:ea typeface="msgothic"/>
                  <a:cs typeface="msgothic"/>
                </a:rPr>
                <a:t>11</a:t>
              </a:r>
            </a:p>
          </p:txBody>
        </p:sp>
        <p:sp>
          <p:nvSpPr>
            <p:cNvPr id="731154" name="Text Box 17"/>
            <p:cNvSpPr txBox="1">
              <a:spLocks noChangeArrowheads="1"/>
            </p:cNvSpPr>
            <p:nvPr/>
          </p:nvSpPr>
          <p:spPr bwMode="auto">
            <a:xfrm>
              <a:off x="3275" y="549"/>
              <a:ext cx="158" cy="1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latin typeface="Calibri" pitchFamily="34" charset="0"/>
                  <a:ea typeface="msgothic"/>
                  <a:cs typeface="msgothic"/>
                </a:rPr>
                <a:t>9</a:t>
              </a:r>
            </a:p>
          </p:txBody>
        </p:sp>
        <p:sp>
          <p:nvSpPr>
            <p:cNvPr id="731155" name="Text Box 18"/>
            <p:cNvSpPr txBox="1">
              <a:spLocks noChangeArrowheads="1"/>
            </p:cNvSpPr>
            <p:nvPr/>
          </p:nvSpPr>
          <p:spPr bwMode="auto">
            <a:xfrm>
              <a:off x="3468" y="549"/>
              <a:ext cx="158" cy="1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latin typeface="Calibri" pitchFamily="34" charset="0"/>
                  <a:ea typeface="msgothic"/>
                  <a:cs typeface="msgothic"/>
                </a:rPr>
                <a:t>8</a:t>
              </a:r>
            </a:p>
          </p:txBody>
        </p:sp>
        <p:sp>
          <p:nvSpPr>
            <p:cNvPr id="731156" name="Text Box 19"/>
            <p:cNvSpPr txBox="1">
              <a:spLocks noChangeArrowheads="1"/>
            </p:cNvSpPr>
            <p:nvPr/>
          </p:nvSpPr>
          <p:spPr bwMode="auto">
            <a:xfrm>
              <a:off x="3708" y="549"/>
              <a:ext cx="158" cy="1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latin typeface="Calibri" pitchFamily="34" charset="0"/>
                  <a:ea typeface="msgothic"/>
                  <a:cs typeface="msgothic"/>
                </a:rPr>
                <a:t>7</a:t>
              </a:r>
            </a:p>
          </p:txBody>
        </p:sp>
        <p:sp>
          <p:nvSpPr>
            <p:cNvPr id="731157" name="Text Box 20"/>
            <p:cNvSpPr txBox="1">
              <a:spLocks noChangeArrowheads="1"/>
            </p:cNvSpPr>
            <p:nvPr/>
          </p:nvSpPr>
          <p:spPr bwMode="auto">
            <a:xfrm>
              <a:off x="3916" y="549"/>
              <a:ext cx="159" cy="1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latin typeface="Calibri" pitchFamily="34" charset="0"/>
                  <a:ea typeface="msgothic"/>
                  <a:cs typeface="msgothic"/>
                </a:rPr>
                <a:t>6</a:t>
              </a:r>
            </a:p>
          </p:txBody>
        </p:sp>
        <p:sp>
          <p:nvSpPr>
            <p:cNvPr id="731158" name="Text Box 21"/>
            <p:cNvSpPr txBox="1">
              <a:spLocks noChangeArrowheads="1"/>
            </p:cNvSpPr>
            <p:nvPr/>
          </p:nvSpPr>
          <p:spPr bwMode="auto">
            <a:xfrm>
              <a:off x="4180" y="549"/>
              <a:ext cx="159" cy="1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latin typeface="Calibri" pitchFamily="34" charset="0"/>
                  <a:ea typeface="msgothic"/>
                  <a:cs typeface="msgothic"/>
                </a:rPr>
                <a:t>5</a:t>
              </a:r>
            </a:p>
          </p:txBody>
        </p:sp>
        <p:sp>
          <p:nvSpPr>
            <p:cNvPr id="731159" name="Text Box 22"/>
            <p:cNvSpPr txBox="1">
              <a:spLocks noChangeArrowheads="1"/>
            </p:cNvSpPr>
            <p:nvPr/>
          </p:nvSpPr>
          <p:spPr bwMode="auto">
            <a:xfrm>
              <a:off x="4428" y="549"/>
              <a:ext cx="158" cy="1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latin typeface="Calibri" pitchFamily="34" charset="0"/>
                  <a:ea typeface="msgothic"/>
                  <a:cs typeface="msgothic"/>
                </a:rPr>
                <a:t>4</a:t>
              </a:r>
            </a:p>
          </p:txBody>
        </p:sp>
        <p:sp>
          <p:nvSpPr>
            <p:cNvPr id="731160" name="Text Box 23"/>
            <p:cNvSpPr txBox="1">
              <a:spLocks noChangeArrowheads="1"/>
            </p:cNvSpPr>
            <p:nvPr/>
          </p:nvSpPr>
          <p:spPr bwMode="auto">
            <a:xfrm>
              <a:off x="4668" y="549"/>
              <a:ext cx="158" cy="1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latin typeface="Calibri" pitchFamily="34" charset="0"/>
                  <a:ea typeface="msgothic"/>
                  <a:cs typeface="msgothic"/>
                </a:rPr>
                <a:t>3</a:t>
              </a:r>
            </a:p>
          </p:txBody>
        </p:sp>
        <p:sp>
          <p:nvSpPr>
            <p:cNvPr id="731161" name="Text Box 24"/>
            <p:cNvSpPr txBox="1">
              <a:spLocks noChangeArrowheads="1"/>
            </p:cNvSpPr>
            <p:nvPr/>
          </p:nvSpPr>
          <p:spPr bwMode="auto">
            <a:xfrm>
              <a:off x="4907" y="549"/>
              <a:ext cx="158" cy="1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latin typeface="Calibri" pitchFamily="34" charset="0"/>
                  <a:ea typeface="msgothic"/>
                  <a:cs typeface="msgothic"/>
                </a:rPr>
                <a:t>2</a:t>
              </a:r>
            </a:p>
          </p:txBody>
        </p:sp>
        <p:sp>
          <p:nvSpPr>
            <p:cNvPr id="731162" name="Text Box 25"/>
            <p:cNvSpPr txBox="1">
              <a:spLocks noChangeArrowheads="1"/>
            </p:cNvSpPr>
            <p:nvPr/>
          </p:nvSpPr>
          <p:spPr bwMode="auto">
            <a:xfrm>
              <a:off x="5148" y="549"/>
              <a:ext cx="158" cy="1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latin typeface="Calibri" pitchFamily="34" charset="0"/>
                  <a:ea typeface="msgothic"/>
                  <a:cs typeface="msgothic"/>
                </a:rPr>
                <a:t>1</a:t>
              </a:r>
            </a:p>
          </p:txBody>
        </p:sp>
        <p:sp>
          <p:nvSpPr>
            <p:cNvPr id="731163" name="Text Box 26"/>
            <p:cNvSpPr txBox="1">
              <a:spLocks noChangeArrowheads="1"/>
            </p:cNvSpPr>
            <p:nvPr/>
          </p:nvSpPr>
          <p:spPr bwMode="auto">
            <a:xfrm>
              <a:off x="5388" y="549"/>
              <a:ext cx="158" cy="1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latin typeface="Calibri" pitchFamily="34" charset="0"/>
                  <a:ea typeface="msgothic"/>
                  <a:cs typeface="msgothic"/>
                </a:rPr>
                <a:t>0</a:t>
              </a:r>
            </a:p>
          </p:txBody>
        </p:sp>
        <p:sp>
          <p:nvSpPr>
            <p:cNvPr id="731164" name="Rectangle 3"/>
            <p:cNvSpPr>
              <a:spLocks noChangeArrowheads="1"/>
            </p:cNvSpPr>
            <p:nvPr/>
          </p:nvSpPr>
          <p:spPr bwMode="auto">
            <a:xfrm>
              <a:off x="492" y="690"/>
              <a:ext cx="624" cy="24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b="1">
                  <a:latin typeface="微软雅黑" pitchFamily="34" charset="-122"/>
                  <a:ea typeface="微软雅黑" pitchFamily="34" charset="-122"/>
                  <a:cs typeface="msgothic"/>
                </a:rPr>
                <a:t>Unused</a:t>
              </a:r>
            </a:p>
          </p:txBody>
        </p:sp>
        <p:sp>
          <p:nvSpPr>
            <p:cNvPr id="731165" name="Rectangle 4"/>
            <p:cNvSpPr>
              <a:spLocks noChangeArrowheads="1"/>
            </p:cNvSpPr>
            <p:nvPr/>
          </p:nvSpPr>
          <p:spPr bwMode="auto">
            <a:xfrm>
              <a:off x="252" y="690"/>
              <a:ext cx="240" cy="240"/>
            </a:xfrm>
            <a:prstGeom prst="rect">
              <a:avLst/>
            </a:prstGeom>
            <a:solidFill>
              <a:srgbClr val="F1C7C7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b="1">
                  <a:latin typeface="微软雅黑" pitchFamily="34" charset="-122"/>
                  <a:ea typeface="微软雅黑" pitchFamily="34" charset="-122"/>
                  <a:cs typeface="msgothic"/>
                </a:rPr>
                <a:t>XD</a:t>
              </a:r>
            </a:p>
          </p:txBody>
        </p:sp>
        <p:sp>
          <p:nvSpPr>
            <p:cNvPr id="731166" name="Rectangle 27"/>
            <p:cNvSpPr>
              <a:spLocks noChangeArrowheads="1"/>
            </p:cNvSpPr>
            <p:nvPr/>
          </p:nvSpPr>
          <p:spPr bwMode="auto">
            <a:xfrm>
              <a:off x="252" y="1074"/>
              <a:ext cx="5098" cy="24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  <a:cs typeface="msgothic"/>
                </a:rPr>
                <a:t>Available for OS (page table location on disk)</a:t>
              </a:r>
            </a:p>
          </p:txBody>
        </p:sp>
        <p:sp>
          <p:nvSpPr>
            <p:cNvPr id="731167" name="Rectangle 28"/>
            <p:cNvSpPr>
              <a:spLocks noChangeArrowheads="1"/>
            </p:cNvSpPr>
            <p:nvPr/>
          </p:nvSpPr>
          <p:spPr bwMode="auto">
            <a:xfrm>
              <a:off x="5350" y="1074"/>
              <a:ext cx="240" cy="240"/>
            </a:xfrm>
            <a:prstGeom prst="rect">
              <a:avLst/>
            </a:prstGeom>
            <a:solidFill>
              <a:srgbClr val="F1C7C7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500" b="1">
                  <a:latin typeface="微软雅黑" pitchFamily="34" charset="-122"/>
                  <a:ea typeface="微软雅黑" pitchFamily="34" charset="-122"/>
                  <a:cs typeface="msgothic"/>
                </a:rPr>
                <a:t>P=0</a:t>
              </a:r>
            </a:p>
          </p:txBody>
        </p:sp>
        <p:sp>
          <p:nvSpPr>
            <p:cNvPr id="731168" name="Text Box 29"/>
            <p:cNvSpPr txBox="1">
              <a:spLocks noChangeArrowheads="1"/>
            </p:cNvSpPr>
            <p:nvPr/>
          </p:nvSpPr>
          <p:spPr bwMode="auto">
            <a:xfrm>
              <a:off x="924" y="546"/>
              <a:ext cx="211" cy="14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latin typeface="Calibri" pitchFamily="34" charset="0"/>
                  <a:ea typeface="msgothic"/>
                  <a:cs typeface="msgothic"/>
                </a:rPr>
                <a:t>52</a:t>
              </a:r>
            </a:p>
          </p:txBody>
        </p:sp>
        <p:sp>
          <p:nvSpPr>
            <p:cNvPr id="731169" name="Text Box 29"/>
            <p:cNvSpPr txBox="1">
              <a:spLocks noChangeArrowheads="1"/>
            </p:cNvSpPr>
            <p:nvPr/>
          </p:nvSpPr>
          <p:spPr bwMode="auto">
            <a:xfrm>
              <a:off x="444" y="546"/>
              <a:ext cx="211" cy="14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latin typeface="Calibri" pitchFamily="34" charset="0"/>
                  <a:ea typeface="msgothic"/>
                  <a:cs typeface="msgothic"/>
                </a:rPr>
                <a:t>62</a:t>
              </a:r>
            </a:p>
          </p:txBody>
        </p:sp>
        <p:sp>
          <p:nvSpPr>
            <p:cNvPr id="731170" name="Text Box 29"/>
            <p:cNvSpPr txBox="1">
              <a:spLocks noChangeArrowheads="1"/>
            </p:cNvSpPr>
            <p:nvPr/>
          </p:nvSpPr>
          <p:spPr bwMode="auto">
            <a:xfrm>
              <a:off x="252" y="546"/>
              <a:ext cx="211" cy="14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latin typeface="Calibri" pitchFamily="34" charset="0"/>
                  <a:ea typeface="msgothic"/>
                  <a:cs typeface="msgothic"/>
                </a:rPr>
                <a:t>63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1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1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1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1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1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31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31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31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31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311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44475" y="152400"/>
            <a:ext cx="8524875" cy="569913"/>
          </a:xfrm>
        </p:spPr>
        <p:txBody>
          <a:bodyPr lIns="91440" tIns="45720" rIns="91440" bIns="45720" anchor="ctr"/>
          <a:lstStyle/>
          <a:p>
            <a:pPr marL="119063" indent="-1190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>
                <a:ea typeface="宋体" pitchFamily="2" charset="-122"/>
              </a:rPr>
              <a:t>Core i7 Level 4 Page Table Entries</a:t>
            </a:r>
          </a:p>
        </p:txBody>
      </p:sp>
      <p:sp>
        <p:nvSpPr>
          <p:cNvPr id="873475" name="Text Box 13"/>
          <p:cNvSpPr txBox="1">
            <a:spLocks noChangeArrowheads="1"/>
          </p:cNvSpPr>
          <p:nvPr/>
        </p:nvSpPr>
        <p:spPr bwMode="auto">
          <a:xfrm>
            <a:off x="0" y="2466975"/>
            <a:ext cx="9144000" cy="3887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360" tIns="44280" rIns="90360" bIns="44280">
            <a:spAutoFit/>
          </a:bodyPr>
          <a:lstStyle/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altLang="zh-CN" sz="2000" b="1">
                <a:latin typeface="Arial Black" pitchFamily="34" charset="0"/>
                <a:ea typeface="msgothic"/>
                <a:cs typeface="msgothic"/>
              </a:rPr>
              <a:t>Each entry references </a:t>
            </a:r>
            <a:r>
              <a:rPr lang="en-GB" altLang="zh-CN" sz="2000" b="1">
                <a:solidFill>
                  <a:schemeClr val="accent1"/>
                </a:solidFill>
                <a:latin typeface="Arial Black" pitchFamily="34" charset="0"/>
                <a:ea typeface="msgothic"/>
                <a:cs typeface="msgothic"/>
              </a:rPr>
              <a:t>a 4KB child page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altLang="zh-CN" b="1">
                <a:solidFill>
                  <a:schemeClr val="accent2"/>
                </a:solidFill>
                <a:latin typeface="Arial Black" pitchFamily="34" charset="0"/>
                <a:ea typeface="msgothic"/>
                <a:cs typeface="msgothic"/>
              </a:rPr>
              <a:t>P: </a:t>
            </a:r>
            <a:r>
              <a:rPr lang="en-GB" altLang="zh-CN">
                <a:solidFill>
                  <a:schemeClr val="accent2"/>
                </a:solidFill>
                <a:latin typeface="Arial Black" pitchFamily="34" charset="0"/>
                <a:ea typeface="msgothic"/>
                <a:cs typeface="msgothic"/>
              </a:rPr>
              <a:t>Child page table present in physical memory (1) or not (0).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altLang="zh-CN" b="1">
                <a:solidFill>
                  <a:schemeClr val="accent2"/>
                </a:solidFill>
                <a:latin typeface="Arial Black" pitchFamily="34" charset="0"/>
                <a:ea typeface="msgothic"/>
                <a:cs typeface="msgothic"/>
              </a:rPr>
              <a:t>R/W: </a:t>
            </a:r>
            <a:r>
              <a:rPr lang="en-GB" altLang="zh-CN">
                <a:solidFill>
                  <a:schemeClr val="accent2"/>
                </a:solidFill>
                <a:latin typeface="Arial Black" pitchFamily="34" charset="0"/>
                <a:ea typeface="msgothic"/>
                <a:cs typeface="msgothic"/>
              </a:rPr>
              <a:t>Read-only or read-write access permission for all reachable pages.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altLang="zh-CN" b="1">
                <a:solidFill>
                  <a:schemeClr val="accent2"/>
                </a:solidFill>
                <a:latin typeface="Arial Black" pitchFamily="34" charset="0"/>
                <a:ea typeface="msgothic"/>
                <a:cs typeface="msgothic"/>
              </a:rPr>
              <a:t>U/S: </a:t>
            </a:r>
            <a:r>
              <a:rPr lang="en-GB" altLang="zh-CN">
                <a:solidFill>
                  <a:schemeClr val="accent2"/>
                </a:solidFill>
                <a:latin typeface="Arial Black" pitchFamily="34" charset="0"/>
                <a:ea typeface="msgothic"/>
                <a:cs typeface="msgothic"/>
              </a:rPr>
              <a:t>user or supervisor (kernel) mode access permission for all reachable pages.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altLang="zh-CN" b="1">
                <a:solidFill>
                  <a:schemeClr val="accent2"/>
                </a:solidFill>
                <a:latin typeface="Arial Black" pitchFamily="34" charset="0"/>
                <a:ea typeface="msgothic"/>
                <a:cs typeface="msgothic"/>
              </a:rPr>
              <a:t>WT: </a:t>
            </a:r>
            <a:r>
              <a:rPr lang="en-GB" altLang="zh-CN">
                <a:solidFill>
                  <a:schemeClr val="accent2"/>
                </a:solidFill>
                <a:latin typeface="Arial Black" pitchFamily="34" charset="0"/>
                <a:ea typeface="msgothic"/>
                <a:cs typeface="msgothic"/>
              </a:rPr>
              <a:t>Write-through or write-back cache policy for the child page table. 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altLang="zh-CN" b="1">
                <a:solidFill>
                  <a:schemeClr val="accent2"/>
                </a:solidFill>
                <a:latin typeface="Arial Black" pitchFamily="34" charset="0"/>
                <a:ea typeface="msgothic"/>
                <a:cs typeface="msgothic"/>
              </a:rPr>
              <a:t>CD: </a:t>
            </a:r>
            <a:r>
              <a:rPr lang="en-GB" altLang="zh-CN">
                <a:solidFill>
                  <a:schemeClr val="accent2"/>
                </a:solidFill>
                <a:latin typeface="Arial Black" pitchFamily="34" charset="0"/>
                <a:ea typeface="msgothic"/>
                <a:cs typeface="msgothic"/>
              </a:rPr>
              <a:t>Caching disabled or enabled for the child page table. 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altLang="zh-CN" b="1">
                <a:solidFill>
                  <a:schemeClr val="accent2"/>
                </a:solidFill>
                <a:latin typeface="Arial Black" pitchFamily="34" charset="0"/>
                <a:ea typeface="msgothic"/>
                <a:cs typeface="msgothic"/>
              </a:rPr>
              <a:t>A:  </a:t>
            </a:r>
            <a:r>
              <a:rPr lang="en-GB" altLang="zh-CN">
                <a:solidFill>
                  <a:schemeClr val="accent2"/>
                </a:solidFill>
                <a:latin typeface="Arial Black" pitchFamily="34" charset="0"/>
                <a:ea typeface="msgothic"/>
                <a:cs typeface="msgothic"/>
              </a:rPr>
              <a:t>Reference bit (set by MMU on reads and writes, cleared by software).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altLang="zh-CN" b="1">
                <a:solidFill>
                  <a:schemeClr val="accent2"/>
                </a:solidFill>
                <a:latin typeface="Arial Black" pitchFamily="34" charset="0"/>
                <a:ea typeface="msgothic"/>
                <a:cs typeface="msgothic"/>
              </a:rPr>
              <a:t>D: Dirty bit (set by MMU on writes, cleared by software)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altLang="zh-CN" b="1">
                <a:solidFill>
                  <a:schemeClr val="accent2"/>
                </a:solidFill>
                <a:latin typeface="Arial Black" pitchFamily="34" charset="0"/>
                <a:ea typeface="msgothic"/>
                <a:cs typeface="msgothic"/>
              </a:rPr>
              <a:t>G: </a:t>
            </a:r>
            <a:r>
              <a:rPr lang="en-GB" altLang="zh-CN">
                <a:solidFill>
                  <a:schemeClr val="accent2"/>
                </a:solidFill>
                <a:latin typeface="Arial Black" pitchFamily="34" charset="0"/>
                <a:ea typeface="msgothic"/>
                <a:cs typeface="msgothic"/>
              </a:rPr>
              <a:t>Global page (don’t evict from TLB on task switch)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altLang="zh-CN">
                <a:solidFill>
                  <a:schemeClr val="accent2"/>
                </a:solidFill>
                <a:latin typeface="Arial Black" pitchFamily="34" charset="0"/>
                <a:ea typeface="msgothic"/>
                <a:cs typeface="msgothic"/>
              </a:rPr>
              <a:t>Page physical base address: 40 most significant bits of physical page address (forces pages to be 4KB aligned)</a:t>
            </a:r>
            <a:endParaRPr lang="en-GB" altLang="zh-CN">
              <a:solidFill>
                <a:schemeClr val="accent2"/>
              </a:solidFill>
              <a:latin typeface="Arial Black" pitchFamily="34" charset="0"/>
              <a:ea typeface="msgothic"/>
              <a:cs typeface="msgothic"/>
            </a:endParaRPr>
          </a:p>
        </p:txBody>
      </p:sp>
      <p:sp>
        <p:nvSpPr>
          <p:cNvPr id="873477" name="Rectangle 2"/>
          <p:cNvSpPr>
            <a:spLocks noChangeArrowheads="1"/>
          </p:cNvSpPr>
          <p:nvPr/>
        </p:nvSpPr>
        <p:spPr bwMode="auto">
          <a:xfrm>
            <a:off x="1479550" y="1079500"/>
            <a:ext cx="2878138" cy="454025"/>
          </a:xfrm>
          <a:prstGeom prst="rect">
            <a:avLst/>
          </a:prstGeom>
          <a:solidFill>
            <a:srgbClr val="D5F1C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360" tIns="44280" rIns="90360" bIns="44280" anchor="ctr"/>
          <a:lstStyle/>
          <a:p>
            <a:pPr algn="ctr">
              <a:lnSpc>
                <a:spcPct val="120000"/>
              </a:lnSpc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z="1800" b="1">
                <a:latin typeface="微软雅黑" pitchFamily="34" charset="-122"/>
                <a:ea typeface="微软雅黑" pitchFamily="34" charset="-122"/>
                <a:cs typeface="msgothic"/>
              </a:rPr>
              <a:t>物理页</a:t>
            </a:r>
            <a:r>
              <a:rPr lang="en-GB" altLang="zh-CN" sz="1800" b="1">
                <a:latin typeface="微软雅黑" pitchFamily="34" charset="-122"/>
                <a:ea typeface="微软雅黑" pitchFamily="34" charset="-122"/>
                <a:cs typeface="msgothic"/>
              </a:rPr>
              <a:t>(</a:t>
            </a:r>
            <a:r>
              <a:rPr lang="zh-CN" altLang="en-GB" sz="1800" b="1">
                <a:latin typeface="微软雅黑" pitchFamily="34" charset="-122"/>
                <a:ea typeface="微软雅黑" pitchFamily="34" charset="-122"/>
                <a:cs typeface="msgothic"/>
              </a:rPr>
              <a:t>页框</a:t>
            </a:r>
            <a:r>
              <a:rPr lang="en-GB" altLang="zh-CN" sz="1800" b="1">
                <a:latin typeface="微软雅黑" pitchFamily="34" charset="-122"/>
                <a:ea typeface="微软雅黑" pitchFamily="34" charset="-122"/>
                <a:cs typeface="msgothic"/>
              </a:rPr>
              <a:t>)</a:t>
            </a:r>
            <a:r>
              <a:rPr lang="zh-CN" altLang="en-GB" sz="1800" b="1">
                <a:latin typeface="微软雅黑" pitchFamily="34" charset="-122"/>
                <a:ea typeface="微软雅黑" pitchFamily="34" charset="-122"/>
                <a:cs typeface="msgothic"/>
              </a:rPr>
              <a:t>的物理基地址</a:t>
            </a:r>
          </a:p>
        </p:txBody>
      </p:sp>
      <p:sp>
        <p:nvSpPr>
          <p:cNvPr id="873478" name="Rectangle 3"/>
          <p:cNvSpPr>
            <a:spLocks noChangeArrowheads="1"/>
          </p:cNvSpPr>
          <p:nvPr/>
        </p:nvSpPr>
        <p:spPr bwMode="auto">
          <a:xfrm>
            <a:off x="4357688" y="1079500"/>
            <a:ext cx="1068387" cy="4540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Unused</a:t>
            </a:r>
          </a:p>
        </p:txBody>
      </p:sp>
      <p:sp>
        <p:nvSpPr>
          <p:cNvPr id="873479" name="Rectangle 4"/>
          <p:cNvSpPr>
            <a:spLocks noChangeArrowheads="1"/>
          </p:cNvSpPr>
          <p:nvPr/>
        </p:nvSpPr>
        <p:spPr bwMode="auto">
          <a:xfrm>
            <a:off x="5426075" y="1079500"/>
            <a:ext cx="411163" cy="454025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G</a:t>
            </a:r>
          </a:p>
        </p:txBody>
      </p:sp>
      <p:sp>
        <p:nvSpPr>
          <p:cNvPr id="873480" name="Rectangle 5"/>
          <p:cNvSpPr>
            <a:spLocks noChangeArrowheads="1"/>
          </p:cNvSpPr>
          <p:nvPr/>
        </p:nvSpPr>
        <p:spPr bwMode="auto">
          <a:xfrm>
            <a:off x="6242050" y="1079500"/>
            <a:ext cx="411163" cy="454025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D</a:t>
            </a:r>
          </a:p>
        </p:txBody>
      </p:sp>
      <p:sp>
        <p:nvSpPr>
          <p:cNvPr id="873481" name="Rectangle 6"/>
          <p:cNvSpPr>
            <a:spLocks noChangeArrowheads="1"/>
          </p:cNvSpPr>
          <p:nvPr/>
        </p:nvSpPr>
        <p:spPr bwMode="auto">
          <a:xfrm>
            <a:off x="5842000" y="1079500"/>
            <a:ext cx="411163" cy="4540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73482" name="Rectangle 7"/>
          <p:cNvSpPr>
            <a:spLocks noChangeArrowheads="1"/>
          </p:cNvSpPr>
          <p:nvPr/>
        </p:nvSpPr>
        <p:spPr bwMode="auto">
          <a:xfrm>
            <a:off x="6659563" y="1079500"/>
            <a:ext cx="411162" cy="454025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A</a:t>
            </a:r>
          </a:p>
        </p:txBody>
      </p:sp>
      <p:sp>
        <p:nvSpPr>
          <p:cNvPr id="873483" name="Rectangle 8"/>
          <p:cNvSpPr>
            <a:spLocks noChangeArrowheads="1"/>
          </p:cNvSpPr>
          <p:nvPr/>
        </p:nvSpPr>
        <p:spPr bwMode="auto">
          <a:xfrm>
            <a:off x="7070725" y="1079500"/>
            <a:ext cx="411163" cy="454025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CD</a:t>
            </a:r>
          </a:p>
        </p:txBody>
      </p:sp>
      <p:sp>
        <p:nvSpPr>
          <p:cNvPr id="873484" name="Rectangle 9"/>
          <p:cNvSpPr>
            <a:spLocks noChangeArrowheads="1"/>
          </p:cNvSpPr>
          <p:nvPr/>
        </p:nvSpPr>
        <p:spPr bwMode="auto">
          <a:xfrm>
            <a:off x="7481888" y="1079500"/>
            <a:ext cx="411162" cy="454025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WT</a:t>
            </a:r>
          </a:p>
        </p:txBody>
      </p:sp>
      <p:sp>
        <p:nvSpPr>
          <p:cNvPr id="873485" name="Rectangle 10"/>
          <p:cNvSpPr>
            <a:spLocks noChangeArrowheads="1"/>
          </p:cNvSpPr>
          <p:nvPr/>
        </p:nvSpPr>
        <p:spPr bwMode="auto">
          <a:xfrm>
            <a:off x="7893050" y="1079500"/>
            <a:ext cx="411163" cy="454025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U/S</a:t>
            </a:r>
          </a:p>
        </p:txBody>
      </p:sp>
      <p:sp>
        <p:nvSpPr>
          <p:cNvPr id="873486" name="Rectangle 11"/>
          <p:cNvSpPr>
            <a:spLocks noChangeArrowheads="1"/>
          </p:cNvSpPr>
          <p:nvPr/>
        </p:nvSpPr>
        <p:spPr bwMode="auto">
          <a:xfrm>
            <a:off x="8304213" y="1079500"/>
            <a:ext cx="411162" cy="454025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500" b="1">
                <a:latin typeface="微软雅黑" pitchFamily="34" charset="-122"/>
                <a:ea typeface="微软雅黑" pitchFamily="34" charset="-122"/>
                <a:cs typeface="msgothic"/>
              </a:rPr>
              <a:t>R/W</a:t>
            </a:r>
          </a:p>
        </p:txBody>
      </p:sp>
      <p:sp>
        <p:nvSpPr>
          <p:cNvPr id="873487" name="Rectangle 12"/>
          <p:cNvSpPr>
            <a:spLocks noChangeArrowheads="1"/>
          </p:cNvSpPr>
          <p:nvPr/>
        </p:nvSpPr>
        <p:spPr bwMode="auto">
          <a:xfrm>
            <a:off x="8715375" y="1079500"/>
            <a:ext cx="411163" cy="454025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500" b="1">
                <a:latin typeface="微软雅黑" pitchFamily="34" charset="-122"/>
                <a:ea typeface="微软雅黑" pitchFamily="34" charset="-122"/>
                <a:cs typeface="msgothic"/>
              </a:rPr>
              <a:t>P=1</a:t>
            </a:r>
          </a:p>
        </p:txBody>
      </p:sp>
      <p:sp>
        <p:nvSpPr>
          <p:cNvPr id="873488" name="Text Box 14"/>
          <p:cNvSpPr txBox="1">
            <a:spLocks noChangeArrowheads="1"/>
          </p:cNvSpPr>
          <p:nvPr/>
        </p:nvSpPr>
        <p:spPr bwMode="auto">
          <a:xfrm>
            <a:off x="1414463" y="808038"/>
            <a:ext cx="361950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>
                <a:latin typeface="Calibri" pitchFamily="34" charset="0"/>
                <a:ea typeface="msgothic"/>
                <a:cs typeface="msgothic"/>
              </a:rPr>
              <a:t>51</a:t>
            </a:r>
          </a:p>
        </p:txBody>
      </p:sp>
      <p:sp>
        <p:nvSpPr>
          <p:cNvPr id="873489" name="Text Box 15"/>
          <p:cNvSpPr txBox="1">
            <a:spLocks noChangeArrowheads="1"/>
          </p:cNvSpPr>
          <p:nvPr/>
        </p:nvSpPr>
        <p:spPr bwMode="auto">
          <a:xfrm>
            <a:off x="4027488" y="814388"/>
            <a:ext cx="361950" cy="2778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>
                <a:latin typeface="Calibri" pitchFamily="34" charset="0"/>
                <a:ea typeface="msgothic"/>
                <a:cs typeface="msgothic"/>
              </a:rPr>
              <a:t>12</a:t>
            </a:r>
          </a:p>
        </p:txBody>
      </p:sp>
      <p:sp>
        <p:nvSpPr>
          <p:cNvPr id="873490" name="Text Box 16"/>
          <p:cNvSpPr txBox="1">
            <a:spLocks noChangeArrowheads="1"/>
          </p:cNvSpPr>
          <p:nvPr/>
        </p:nvSpPr>
        <p:spPr bwMode="auto">
          <a:xfrm>
            <a:off x="4278313" y="814388"/>
            <a:ext cx="361950" cy="2778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>
                <a:latin typeface="Calibri" pitchFamily="34" charset="0"/>
                <a:ea typeface="msgothic"/>
                <a:cs typeface="msgothic"/>
              </a:rPr>
              <a:t>11</a:t>
            </a:r>
          </a:p>
        </p:txBody>
      </p:sp>
      <p:sp>
        <p:nvSpPr>
          <p:cNvPr id="873491" name="Text Box 17"/>
          <p:cNvSpPr txBox="1">
            <a:spLocks noChangeArrowheads="1"/>
          </p:cNvSpPr>
          <p:nvPr/>
        </p:nvSpPr>
        <p:spPr bwMode="auto">
          <a:xfrm>
            <a:off x="5178425" y="814388"/>
            <a:ext cx="269875" cy="2778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>
                <a:latin typeface="Calibri" pitchFamily="34" charset="0"/>
                <a:ea typeface="msgothic"/>
                <a:cs typeface="msgothic"/>
              </a:rPr>
              <a:t>9</a:t>
            </a:r>
          </a:p>
        </p:txBody>
      </p:sp>
      <p:sp>
        <p:nvSpPr>
          <p:cNvPr id="873492" name="Text Box 18"/>
          <p:cNvSpPr txBox="1">
            <a:spLocks noChangeArrowheads="1"/>
          </p:cNvSpPr>
          <p:nvPr/>
        </p:nvSpPr>
        <p:spPr bwMode="auto">
          <a:xfrm>
            <a:off x="5508625" y="814388"/>
            <a:ext cx="271463" cy="2778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>
                <a:latin typeface="Calibri" pitchFamily="34" charset="0"/>
                <a:ea typeface="msgothic"/>
                <a:cs typeface="msgothic"/>
              </a:rPr>
              <a:t>8</a:t>
            </a:r>
          </a:p>
        </p:txBody>
      </p:sp>
      <p:sp>
        <p:nvSpPr>
          <p:cNvPr id="873493" name="Text Box 19"/>
          <p:cNvSpPr txBox="1">
            <a:spLocks noChangeArrowheads="1"/>
          </p:cNvSpPr>
          <p:nvPr/>
        </p:nvSpPr>
        <p:spPr bwMode="auto">
          <a:xfrm>
            <a:off x="5919788" y="814388"/>
            <a:ext cx="271462" cy="2778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>
                <a:latin typeface="Calibri" pitchFamily="34" charset="0"/>
                <a:ea typeface="msgothic"/>
                <a:cs typeface="msgothic"/>
              </a:rPr>
              <a:t>7</a:t>
            </a:r>
          </a:p>
        </p:txBody>
      </p:sp>
      <p:sp>
        <p:nvSpPr>
          <p:cNvPr id="873494" name="Text Box 20"/>
          <p:cNvSpPr txBox="1">
            <a:spLocks noChangeArrowheads="1"/>
          </p:cNvSpPr>
          <p:nvPr/>
        </p:nvSpPr>
        <p:spPr bwMode="auto">
          <a:xfrm>
            <a:off x="6276975" y="814388"/>
            <a:ext cx="271463" cy="2778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>
                <a:latin typeface="Calibri" pitchFamily="34" charset="0"/>
                <a:ea typeface="msgothic"/>
                <a:cs typeface="msgothic"/>
              </a:rPr>
              <a:t>6</a:t>
            </a:r>
          </a:p>
        </p:txBody>
      </p:sp>
      <p:sp>
        <p:nvSpPr>
          <p:cNvPr id="873495" name="Text Box 21"/>
          <p:cNvSpPr txBox="1">
            <a:spLocks noChangeArrowheads="1"/>
          </p:cNvSpPr>
          <p:nvPr/>
        </p:nvSpPr>
        <p:spPr bwMode="auto">
          <a:xfrm>
            <a:off x="6729413" y="814388"/>
            <a:ext cx="271462" cy="2778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>
                <a:latin typeface="Calibri" pitchFamily="34" charset="0"/>
                <a:ea typeface="msgothic"/>
                <a:cs typeface="msgothic"/>
              </a:rPr>
              <a:t>5</a:t>
            </a:r>
          </a:p>
        </p:txBody>
      </p:sp>
      <p:sp>
        <p:nvSpPr>
          <p:cNvPr id="873496" name="Text Box 22"/>
          <p:cNvSpPr txBox="1">
            <a:spLocks noChangeArrowheads="1"/>
          </p:cNvSpPr>
          <p:nvPr/>
        </p:nvSpPr>
        <p:spPr bwMode="auto">
          <a:xfrm>
            <a:off x="7153275" y="814388"/>
            <a:ext cx="271463" cy="2778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>
                <a:latin typeface="Calibri" pitchFamily="34" charset="0"/>
                <a:ea typeface="msgothic"/>
                <a:cs typeface="msgothic"/>
              </a:rPr>
              <a:t>4</a:t>
            </a:r>
          </a:p>
        </p:txBody>
      </p:sp>
      <p:sp>
        <p:nvSpPr>
          <p:cNvPr id="873497" name="Text Box 23"/>
          <p:cNvSpPr txBox="1">
            <a:spLocks noChangeArrowheads="1"/>
          </p:cNvSpPr>
          <p:nvPr/>
        </p:nvSpPr>
        <p:spPr bwMode="auto">
          <a:xfrm>
            <a:off x="7564438" y="814388"/>
            <a:ext cx="271462" cy="2778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>
                <a:latin typeface="Calibri" pitchFamily="34" charset="0"/>
                <a:ea typeface="msgothic"/>
                <a:cs typeface="msgothic"/>
              </a:rPr>
              <a:t>3</a:t>
            </a:r>
          </a:p>
        </p:txBody>
      </p:sp>
      <p:sp>
        <p:nvSpPr>
          <p:cNvPr id="873498" name="Text Box 24"/>
          <p:cNvSpPr txBox="1">
            <a:spLocks noChangeArrowheads="1"/>
          </p:cNvSpPr>
          <p:nvPr/>
        </p:nvSpPr>
        <p:spPr bwMode="auto">
          <a:xfrm>
            <a:off x="7974013" y="814388"/>
            <a:ext cx="269875" cy="2778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>
                <a:latin typeface="Calibri" pitchFamily="34" charset="0"/>
                <a:ea typeface="msgothic"/>
                <a:cs typeface="msgothic"/>
              </a:rPr>
              <a:t>2</a:t>
            </a:r>
          </a:p>
        </p:txBody>
      </p:sp>
      <p:sp>
        <p:nvSpPr>
          <p:cNvPr id="873499" name="Text Box 25"/>
          <p:cNvSpPr txBox="1">
            <a:spLocks noChangeArrowheads="1"/>
          </p:cNvSpPr>
          <p:nvPr/>
        </p:nvSpPr>
        <p:spPr bwMode="auto">
          <a:xfrm>
            <a:off x="8386763" y="814388"/>
            <a:ext cx="271462" cy="2778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>
                <a:latin typeface="Calibri" pitchFamily="34" charset="0"/>
                <a:ea typeface="msgothic"/>
                <a:cs typeface="msgothic"/>
              </a:rPr>
              <a:t>1</a:t>
            </a:r>
          </a:p>
        </p:txBody>
      </p:sp>
      <p:sp>
        <p:nvSpPr>
          <p:cNvPr id="873500" name="Text Box 26"/>
          <p:cNvSpPr txBox="1">
            <a:spLocks noChangeArrowheads="1"/>
          </p:cNvSpPr>
          <p:nvPr/>
        </p:nvSpPr>
        <p:spPr bwMode="auto">
          <a:xfrm>
            <a:off x="8797925" y="814388"/>
            <a:ext cx="271463" cy="2778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>
                <a:latin typeface="Calibri" pitchFamily="34" charset="0"/>
                <a:ea typeface="msgothic"/>
                <a:cs typeface="msgothic"/>
              </a:rPr>
              <a:t>0</a:t>
            </a:r>
          </a:p>
        </p:txBody>
      </p:sp>
      <p:sp>
        <p:nvSpPr>
          <p:cNvPr id="873501" name="Rectangle 3"/>
          <p:cNvSpPr>
            <a:spLocks noChangeArrowheads="1"/>
          </p:cNvSpPr>
          <p:nvPr/>
        </p:nvSpPr>
        <p:spPr bwMode="auto">
          <a:xfrm>
            <a:off x="411163" y="1079500"/>
            <a:ext cx="1068387" cy="4540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Unused</a:t>
            </a:r>
          </a:p>
        </p:txBody>
      </p:sp>
      <p:sp>
        <p:nvSpPr>
          <p:cNvPr id="873502" name="Rectangle 4"/>
          <p:cNvSpPr>
            <a:spLocks noChangeArrowheads="1"/>
          </p:cNvSpPr>
          <p:nvPr/>
        </p:nvSpPr>
        <p:spPr bwMode="auto">
          <a:xfrm>
            <a:off x="0" y="1079500"/>
            <a:ext cx="411163" cy="454025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XD</a:t>
            </a:r>
          </a:p>
        </p:txBody>
      </p:sp>
      <p:sp>
        <p:nvSpPr>
          <p:cNvPr id="873503" name="Rectangle 27"/>
          <p:cNvSpPr>
            <a:spLocks noChangeArrowheads="1"/>
          </p:cNvSpPr>
          <p:nvPr/>
        </p:nvSpPr>
        <p:spPr bwMode="auto">
          <a:xfrm>
            <a:off x="0" y="1804988"/>
            <a:ext cx="8732838" cy="4540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800" b="1">
                <a:latin typeface="微软雅黑" pitchFamily="34" charset="-122"/>
                <a:ea typeface="微软雅黑" pitchFamily="34" charset="-122"/>
                <a:cs typeface="msgothic"/>
              </a:rPr>
              <a:t>Available for OS (page table location on disk)</a:t>
            </a:r>
          </a:p>
        </p:txBody>
      </p:sp>
      <p:sp>
        <p:nvSpPr>
          <p:cNvPr id="873504" name="Rectangle 28"/>
          <p:cNvSpPr>
            <a:spLocks noChangeArrowheads="1"/>
          </p:cNvSpPr>
          <p:nvPr/>
        </p:nvSpPr>
        <p:spPr bwMode="auto">
          <a:xfrm>
            <a:off x="8732838" y="1804988"/>
            <a:ext cx="411162" cy="454025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500" b="1">
                <a:latin typeface="微软雅黑" pitchFamily="34" charset="-122"/>
                <a:ea typeface="微软雅黑" pitchFamily="34" charset="-122"/>
                <a:cs typeface="msgothic"/>
              </a:rPr>
              <a:t>P=0</a:t>
            </a:r>
          </a:p>
        </p:txBody>
      </p:sp>
      <p:sp>
        <p:nvSpPr>
          <p:cNvPr id="873505" name="Text Box 29"/>
          <p:cNvSpPr txBox="1">
            <a:spLocks noChangeArrowheads="1"/>
          </p:cNvSpPr>
          <p:nvPr/>
        </p:nvSpPr>
        <p:spPr bwMode="auto">
          <a:xfrm>
            <a:off x="1150938" y="808038"/>
            <a:ext cx="361950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>
                <a:latin typeface="Calibri" pitchFamily="34" charset="0"/>
                <a:ea typeface="msgothic"/>
                <a:cs typeface="msgothic"/>
              </a:rPr>
              <a:t>52</a:t>
            </a:r>
          </a:p>
        </p:txBody>
      </p:sp>
      <p:sp>
        <p:nvSpPr>
          <p:cNvPr id="873506" name="Text Box 29"/>
          <p:cNvSpPr txBox="1">
            <a:spLocks noChangeArrowheads="1"/>
          </p:cNvSpPr>
          <p:nvPr/>
        </p:nvSpPr>
        <p:spPr bwMode="auto">
          <a:xfrm>
            <a:off x="328613" y="808038"/>
            <a:ext cx="361950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>
                <a:latin typeface="Calibri" pitchFamily="34" charset="0"/>
                <a:ea typeface="msgothic"/>
                <a:cs typeface="msgothic"/>
              </a:rPr>
              <a:t>62</a:t>
            </a:r>
          </a:p>
        </p:txBody>
      </p:sp>
      <p:sp>
        <p:nvSpPr>
          <p:cNvPr id="873507" name="Text Box 29"/>
          <p:cNvSpPr txBox="1">
            <a:spLocks noChangeArrowheads="1"/>
          </p:cNvSpPr>
          <p:nvPr/>
        </p:nvSpPr>
        <p:spPr bwMode="auto">
          <a:xfrm>
            <a:off x="0" y="808038"/>
            <a:ext cx="361950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>
                <a:latin typeface="Calibri" pitchFamily="34" charset="0"/>
                <a:ea typeface="msgothic"/>
                <a:cs typeface="msgothic"/>
              </a:rPr>
              <a:t>63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7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7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7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7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7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7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73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73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73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Title 1"/>
          <p:cNvSpPr>
            <a:spLocks noGrp="1"/>
          </p:cNvSpPr>
          <p:nvPr>
            <p:ph type="title" idx="4294967295"/>
          </p:nvPr>
        </p:nvSpPr>
        <p:spPr>
          <a:xfrm>
            <a:off x="369888" y="149225"/>
            <a:ext cx="7591425" cy="569913"/>
          </a:xfrm>
        </p:spPr>
        <p:txBody>
          <a:bodyPr lIns="91440" tIns="45720" rIns="91440" bIns="45720" anchor="ctr"/>
          <a:lstStyle/>
          <a:p>
            <a:r>
              <a:rPr lang="en-US" altLang="zh-CN">
                <a:ea typeface="宋体" pitchFamily="2" charset="-122"/>
              </a:rPr>
              <a:t>Core i7 Page Table Translation</a:t>
            </a:r>
          </a:p>
        </p:txBody>
      </p:sp>
      <p:sp>
        <p:nvSpPr>
          <p:cNvPr id="4" name="Text Box 381"/>
          <p:cNvSpPr txBox="1">
            <a:spLocks noChangeArrowheads="1"/>
          </p:cNvSpPr>
          <p:nvPr/>
        </p:nvSpPr>
        <p:spPr bwMode="auto">
          <a:xfrm>
            <a:off x="104775" y="2700338"/>
            <a:ext cx="576263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zh-CN" sz="1400" b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CR3</a:t>
            </a:r>
          </a:p>
        </p:txBody>
      </p:sp>
      <p:sp>
        <p:nvSpPr>
          <p:cNvPr id="5" name="Text Box 387"/>
          <p:cNvSpPr txBox="1">
            <a:spLocks noChangeArrowheads="1"/>
          </p:cNvSpPr>
          <p:nvPr/>
        </p:nvSpPr>
        <p:spPr bwMode="auto">
          <a:xfrm>
            <a:off x="6389688" y="3957638"/>
            <a:ext cx="1117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zh-CN" sz="1400" b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Physical  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zh-CN" sz="1400" b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address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zh-CN" sz="1400" b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of page</a:t>
            </a:r>
          </a:p>
        </p:txBody>
      </p:sp>
      <p:sp>
        <p:nvSpPr>
          <p:cNvPr id="6" name="Text Box 388"/>
          <p:cNvSpPr txBox="1">
            <a:spLocks noChangeArrowheads="1"/>
          </p:cNvSpPr>
          <p:nvPr/>
        </p:nvSpPr>
        <p:spPr bwMode="auto">
          <a:xfrm>
            <a:off x="85725" y="2971800"/>
            <a:ext cx="1058863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zh-CN" sz="1400" b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Physical 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zh-CN" sz="1400" b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address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zh-CN" sz="1400" b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of L1 PT</a:t>
            </a:r>
          </a:p>
        </p:txBody>
      </p:sp>
      <p:sp>
        <p:nvSpPr>
          <p:cNvPr id="7" name="Text Box 394"/>
          <p:cNvSpPr txBox="1">
            <a:spLocks noChangeAspect="1" noChangeArrowheads="1"/>
          </p:cNvSpPr>
          <p:nvPr/>
        </p:nvSpPr>
        <p:spPr bwMode="auto">
          <a:xfrm>
            <a:off x="2881313" y="985838"/>
            <a:ext cx="300037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zh-CN" sz="1400" b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9</a:t>
            </a:r>
          </a:p>
        </p:txBody>
      </p:sp>
      <p:sp>
        <p:nvSpPr>
          <p:cNvPr id="8" name="Rectangle 395"/>
          <p:cNvSpPr>
            <a:spLocks noChangeAspect="1" noChangeArrowheads="1"/>
          </p:cNvSpPr>
          <p:nvPr/>
        </p:nvSpPr>
        <p:spPr bwMode="auto">
          <a:xfrm>
            <a:off x="6142038" y="1258888"/>
            <a:ext cx="1843087" cy="27305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zh-CN" sz="1400" b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VPO</a:t>
            </a:r>
          </a:p>
        </p:txBody>
      </p:sp>
      <p:sp>
        <p:nvSpPr>
          <p:cNvPr id="9" name="Text Box 396"/>
          <p:cNvSpPr txBox="1">
            <a:spLocks noChangeAspect="1" noChangeArrowheads="1"/>
          </p:cNvSpPr>
          <p:nvPr/>
        </p:nvSpPr>
        <p:spPr bwMode="auto">
          <a:xfrm>
            <a:off x="5434013" y="995363"/>
            <a:ext cx="300037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zh-CN" sz="1400" b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9</a:t>
            </a:r>
          </a:p>
        </p:txBody>
      </p:sp>
      <p:sp>
        <p:nvSpPr>
          <p:cNvPr id="10" name="Text Box 397"/>
          <p:cNvSpPr txBox="1">
            <a:spLocks noChangeAspect="1" noChangeArrowheads="1"/>
          </p:cNvSpPr>
          <p:nvPr/>
        </p:nvSpPr>
        <p:spPr bwMode="auto">
          <a:xfrm>
            <a:off x="6837363" y="995363"/>
            <a:ext cx="419100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zh-CN" sz="1400" b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12</a:t>
            </a:r>
          </a:p>
        </p:txBody>
      </p:sp>
      <p:sp>
        <p:nvSpPr>
          <p:cNvPr id="11" name="Text Box 399"/>
          <p:cNvSpPr txBox="1">
            <a:spLocks noChangeAspect="1" noChangeArrowheads="1"/>
          </p:cNvSpPr>
          <p:nvPr/>
        </p:nvSpPr>
        <p:spPr bwMode="auto">
          <a:xfrm>
            <a:off x="7931150" y="1039813"/>
            <a:ext cx="117157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zh-CN" sz="1800" b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Virtual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zh-CN" sz="1800" b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address</a:t>
            </a:r>
          </a:p>
        </p:txBody>
      </p:sp>
      <p:sp>
        <p:nvSpPr>
          <p:cNvPr id="12" name="Line 403"/>
          <p:cNvSpPr>
            <a:spLocks noChangeShapeType="1"/>
          </p:cNvSpPr>
          <p:nvPr/>
        </p:nvSpPr>
        <p:spPr bwMode="auto">
          <a:xfrm>
            <a:off x="6102350" y="3678238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defRPr/>
            </a:pPr>
            <a:endParaRPr lang="en-US" sz="2400" b="1">
              <a:latin typeface="+mn-lt"/>
            </a:endParaRPr>
          </a:p>
        </p:txBody>
      </p:sp>
      <p:sp>
        <p:nvSpPr>
          <p:cNvPr id="13" name="Line 404"/>
          <p:cNvSpPr>
            <a:spLocks noChangeShapeType="1"/>
          </p:cNvSpPr>
          <p:nvPr/>
        </p:nvSpPr>
        <p:spPr bwMode="auto">
          <a:xfrm>
            <a:off x="6407150" y="3678238"/>
            <a:ext cx="0" cy="18399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defRPr/>
            </a:pPr>
            <a:endParaRPr lang="en-US" sz="2400" b="1">
              <a:latin typeface="+mn-lt"/>
            </a:endParaRPr>
          </a:p>
        </p:txBody>
      </p:sp>
      <p:sp>
        <p:nvSpPr>
          <p:cNvPr id="14" name="Line 406"/>
          <p:cNvSpPr>
            <a:spLocks noChangeShapeType="1"/>
          </p:cNvSpPr>
          <p:nvPr/>
        </p:nvSpPr>
        <p:spPr bwMode="auto">
          <a:xfrm>
            <a:off x="5113338" y="3703638"/>
            <a:ext cx="2651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 algn="ctr">
              <a:defRPr/>
            </a:pPr>
            <a:endParaRPr lang="en-US" sz="2400" b="1">
              <a:latin typeface="+mn-lt"/>
            </a:endParaRPr>
          </a:p>
        </p:txBody>
      </p:sp>
      <p:sp>
        <p:nvSpPr>
          <p:cNvPr id="15" name="Rectangle 382"/>
          <p:cNvSpPr>
            <a:spLocks noChangeArrowheads="1"/>
          </p:cNvSpPr>
          <p:nvPr/>
        </p:nvSpPr>
        <p:spPr bwMode="auto">
          <a:xfrm>
            <a:off x="5378450" y="2814638"/>
            <a:ext cx="762000" cy="16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defRPr/>
            </a:pPr>
            <a:endParaRPr lang="en-US" sz="2400" b="1">
              <a:latin typeface="+mn-lt"/>
            </a:endParaRPr>
          </a:p>
        </p:txBody>
      </p:sp>
      <p:sp>
        <p:nvSpPr>
          <p:cNvPr id="16" name="Text Box 392"/>
          <p:cNvSpPr txBox="1">
            <a:spLocks noChangeArrowheads="1"/>
          </p:cNvSpPr>
          <p:nvPr/>
        </p:nvSpPr>
        <p:spPr bwMode="auto">
          <a:xfrm>
            <a:off x="5383213" y="1927225"/>
            <a:ext cx="73501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zh-CN" sz="1400" b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L4 PT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zh-CN" sz="1400" b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Page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zh-CN" sz="1400" b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table</a:t>
            </a:r>
          </a:p>
        </p:txBody>
      </p:sp>
      <p:sp>
        <p:nvSpPr>
          <p:cNvPr id="17" name="Rectangle 405"/>
          <p:cNvSpPr>
            <a:spLocks noChangeArrowheads="1"/>
          </p:cNvSpPr>
          <p:nvPr/>
        </p:nvSpPr>
        <p:spPr bwMode="auto">
          <a:xfrm>
            <a:off x="5381625" y="3576638"/>
            <a:ext cx="758825" cy="2286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zh-CN" sz="1400" b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L4 PTE</a:t>
            </a:r>
          </a:p>
        </p:txBody>
      </p:sp>
      <p:sp>
        <p:nvSpPr>
          <p:cNvPr id="18" name="Line 407"/>
          <p:cNvSpPr>
            <a:spLocks noChangeShapeType="1"/>
          </p:cNvSpPr>
          <p:nvPr/>
        </p:nvSpPr>
        <p:spPr bwMode="auto">
          <a:xfrm>
            <a:off x="5113338" y="1531938"/>
            <a:ext cx="7937" cy="2168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defRPr/>
            </a:pPr>
            <a:endParaRPr lang="en-US" sz="2400" b="1">
              <a:latin typeface="+mn-lt"/>
            </a:endParaRPr>
          </a:p>
        </p:txBody>
      </p:sp>
      <p:sp>
        <p:nvSpPr>
          <p:cNvPr id="19" name="Line 408"/>
          <p:cNvSpPr>
            <a:spLocks noChangeShapeType="1"/>
          </p:cNvSpPr>
          <p:nvPr/>
        </p:nvSpPr>
        <p:spPr bwMode="auto">
          <a:xfrm>
            <a:off x="7639050" y="1531938"/>
            <a:ext cx="0" cy="4437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 algn="ctr">
              <a:defRPr/>
            </a:pPr>
            <a:endParaRPr lang="en-US" sz="2400" b="1">
              <a:latin typeface="+mn-lt"/>
            </a:endParaRPr>
          </a:p>
        </p:txBody>
      </p:sp>
      <p:sp>
        <p:nvSpPr>
          <p:cNvPr id="20" name="Rectangle 409"/>
          <p:cNvSpPr>
            <a:spLocks noChangeAspect="1" noChangeArrowheads="1"/>
          </p:cNvSpPr>
          <p:nvPr/>
        </p:nvSpPr>
        <p:spPr bwMode="auto">
          <a:xfrm>
            <a:off x="1589088" y="5969000"/>
            <a:ext cx="4495800" cy="287338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zh-CN" sz="1400" b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PPN</a:t>
            </a:r>
          </a:p>
        </p:txBody>
      </p:sp>
      <p:sp>
        <p:nvSpPr>
          <p:cNvPr id="21" name="Rectangle 410"/>
          <p:cNvSpPr>
            <a:spLocks noChangeAspect="1" noChangeArrowheads="1"/>
          </p:cNvSpPr>
          <p:nvPr/>
        </p:nvSpPr>
        <p:spPr bwMode="auto">
          <a:xfrm>
            <a:off x="6084888" y="5969000"/>
            <a:ext cx="1874837" cy="287338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zh-CN" sz="1400" b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PPO</a:t>
            </a:r>
          </a:p>
        </p:txBody>
      </p:sp>
      <p:sp>
        <p:nvSpPr>
          <p:cNvPr id="22" name="Text Box 411"/>
          <p:cNvSpPr txBox="1">
            <a:spLocks noChangeAspect="1" noChangeArrowheads="1"/>
          </p:cNvSpPr>
          <p:nvPr/>
        </p:nvSpPr>
        <p:spPr bwMode="auto">
          <a:xfrm>
            <a:off x="3656013" y="5759450"/>
            <a:ext cx="384175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zh-CN" sz="1200" b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40</a:t>
            </a:r>
          </a:p>
        </p:txBody>
      </p:sp>
      <p:sp>
        <p:nvSpPr>
          <p:cNvPr id="23" name="Text Box 412"/>
          <p:cNvSpPr txBox="1">
            <a:spLocks noChangeAspect="1" noChangeArrowheads="1"/>
          </p:cNvSpPr>
          <p:nvPr/>
        </p:nvSpPr>
        <p:spPr bwMode="auto">
          <a:xfrm>
            <a:off x="6829425" y="5759450"/>
            <a:ext cx="384175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zh-CN" sz="1200" b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12</a:t>
            </a:r>
          </a:p>
        </p:txBody>
      </p:sp>
      <p:sp>
        <p:nvSpPr>
          <p:cNvPr id="24" name="Text Box 413"/>
          <p:cNvSpPr txBox="1">
            <a:spLocks noChangeAspect="1" noChangeArrowheads="1"/>
          </p:cNvSpPr>
          <p:nvPr/>
        </p:nvSpPr>
        <p:spPr bwMode="auto">
          <a:xfrm>
            <a:off x="8029575" y="5772150"/>
            <a:ext cx="995363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800" b="1">
                <a:solidFill>
                  <a:schemeClr val="tx2"/>
                </a:solidFill>
                <a:latin typeface="+mn-lt"/>
              </a:rPr>
              <a:t>Physical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800" b="1">
                <a:solidFill>
                  <a:schemeClr val="tx2"/>
                </a:solidFill>
                <a:latin typeface="+mn-lt"/>
              </a:rPr>
              <a:t>address</a:t>
            </a:r>
          </a:p>
        </p:txBody>
      </p:sp>
      <p:sp>
        <p:nvSpPr>
          <p:cNvPr id="25" name="Line 414"/>
          <p:cNvSpPr>
            <a:spLocks noChangeShapeType="1"/>
          </p:cNvSpPr>
          <p:nvPr/>
        </p:nvSpPr>
        <p:spPr bwMode="auto">
          <a:xfrm flipH="1">
            <a:off x="4578350" y="5519738"/>
            <a:ext cx="1828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defRPr/>
            </a:pPr>
            <a:endParaRPr lang="en-US" sz="2400" b="1">
              <a:latin typeface="+mn-lt"/>
            </a:endParaRPr>
          </a:p>
        </p:txBody>
      </p:sp>
      <p:sp>
        <p:nvSpPr>
          <p:cNvPr id="26" name="Line 415"/>
          <p:cNvSpPr>
            <a:spLocks noChangeShapeType="1"/>
          </p:cNvSpPr>
          <p:nvPr/>
        </p:nvSpPr>
        <p:spPr bwMode="auto">
          <a:xfrm>
            <a:off x="4578350" y="5518150"/>
            <a:ext cx="0" cy="433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 algn="ctr">
              <a:defRPr/>
            </a:pPr>
            <a:endParaRPr lang="en-US" sz="2400" b="1">
              <a:latin typeface="+mn-lt"/>
            </a:endParaRPr>
          </a:p>
        </p:txBody>
      </p:sp>
      <p:sp>
        <p:nvSpPr>
          <p:cNvPr id="27" name="Text Box 416"/>
          <p:cNvSpPr txBox="1">
            <a:spLocks noChangeArrowheads="1"/>
          </p:cNvSpPr>
          <p:nvPr/>
        </p:nvSpPr>
        <p:spPr bwMode="auto">
          <a:xfrm>
            <a:off x="7678738" y="3179763"/>
            <a:ext cx="146526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zh-CN" sz="1400" b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Offset into 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zh-CN" sz="1400" b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physical and 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zh-CN" sz="1400" b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virtual page</a:t>
            </a:r>
          </a:p>
        </p:txBody>
      </p:sp>
      <p:sp>
        <p:nvSpPr>
          <p:cNvPr id="28" name="Rectangle 417"/>
          <p:cNvSpPr>
            <a:spLocks noChangeAspect="1" noChangeArrowheads="1"/>
          </p:cNvSpPr>
          <p:nvPr/>
        </p:nvSpPr>
        <p:spPr bwMode="auto">
          <a:xfrm>
            <a:off x="3586163" y="1252538"/>
            <a:ext cx="1277937" cy="280987"/>
          </a:xfrm>
          <a:prstGeom prst="rect">
            <a:avLst/>
          </a:prstGeom>
          <a:solidFill>
            <a:srgbClr val="E6E6E6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zh-CN" sz="1400" b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VPN 3</a:t>
            </a:r>
          </a:p>
        </p:txBody>
      </p:sp>
      <p:sp>
        <p:nvSpPr>
          <p:cNvPr id="29" name="Rectangle 418"/>
          <p:cNvSpPr>
            <a:spLocks noChangeAspect="1" noChangeArrowheads="1"/>
          </p:cNvSpPr>
          <p:nvPr/>
        </p:nvSpPr>
        <p:spPr bwMode="auto">
          <a:xfrm>
            <a:off x="4864100" y="1258888"/>
            <a:ext cx="1277938" cy="27305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zh-CN" sz="1400" b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VPN</a:t>
            </a:r>
            <a:r>
              <a:rPr lang="en-US" altLang="zh-CN" sz="1400" b="1">
                <a:solidFill>
                  <a:schemeClr val="tx2"/>
                </a:solidFill>
                <a:latin typeface="Calibri" pitchFamily="34" charset="0"/>
                <a:ea typeface="宋体" pitchFamily="2" charset="-122"/>
              </a:rPr>
              <a:t> </a:t>
            </a:r>
            <a:r>
              <a:rPr lang="en-US" altLang="zh-CN" sz="1400" b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4</a:t>
            </a:r>
          </a:p>
        </p:txBody>
      </p:sp>
      <p:sp>
        <p:nvSpPr>
          <p:cNvPr id="30" name="Rectangle 419"/>
          <p:cNvSpPr>
            <a:spLocks noChangeAspect="1" noChangeArrowheads="1"/>
          </p:cNvSpPr>
          <p:nvPr/>
        </p:nvSpPr>
        <p:spPr bwMode="auto">
          <a:xfrm>
            <a:off x="2314575" y="1252538"/>
            <a:ext cx="1277938" cy="280987"/>
          </a:xfrm>
          <a:prstGeom prst="rect">
            <a:avLst/>
          </a:prstGeom>
          <a:solidFill>
            <a:srgbClr val="DBF2DA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zh-CN" sz="1400" b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VPN 2</a:t>
            </a:r>
          </a:p>
        </p:txBody>
      </p:sp>
      <p:sp>
        <p:nvSpPr>
          <p:cNvPr id="31" name="Rectangle 420"/>
          <p:cNvSpPr>
            <a:spLocks noChangeAspect="1" noChangeArrowheads="1"/>
          </p:cNvSpPr>
          <p:nvPr/>
        </p:nvSpPr>
        <p:spPr bwMode="auto">
          <a:xfrm>
            <a:off x="1036638" y="1250950"/>
            <a:ext cx="1277937" cy="280988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zh-CN" sz="1400" b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VPN 1</a:t>
            </a:r>
          </a:p>
        </p:txBody>
      </p:sp>
      <p:sp>
        <p:nvSpPr>
          <p:cNvPr id="32" name="Line 430"/>
          <p:cNvSpPr>
            <a:spLocks noChangeShapeType="1"/>
          </p:cNvSpPr>
          <p:nvPr/>
        </p:nvSpPr>
        <p:spPr bwMode="auto">
          <a:xfrm>
            <a:off x="4841875" y="3700463"/>
            <a:ext cx="1793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defRPr/>
            </a:pPr>
            <a:endParaRPr lang="en-US" sz="2400" b="1">
              <a:latin typeface="+mn-lt"/>
            </a:endParaRPr>
          </a:p>
        </p:txBody>
      </p:sp>
      <p:sp>
        <p:nvSpPr>
          <p:cNvPr id="33" name="Line 431"/>
          <p:cNvSpPr>
            <a:spLocks noChangeShapeType="1"/>
          </p:cNvSpPr>
          <p:nvPr/>
        </p:nvSpPr>
        <p:spPr bwMode="auto">
          <a:xfrm>
            <a:off x="5021263" y="2819400"/>
            <a:ext cx="9525" cy="881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defRPr/>
            </a:pPr>
            <a:endParaRPr lang="en-US" sz="2400" b="1">
              <a:latin typeface="+mn-lt"/>
            </a:endParaRPr>
          </a:p>
        </p:txBody>
      </p:sp>
      <p:sp>
        <p:nvSpPr>
          <p:cNvPr id="34" name="Line 432"/>
          <p:cNvSpPr>
            <a:spLocks noChangeShapeType="1"/>
          </p:cNvSpPr>
          <p:nvPr/>
        </p:nvSpPr>
        <p:spPr bwMode="auto">
          <a:xfrm>
            <a:off x="5030788" y="2819400"/>
            <a:ext cx="344487" cy="47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 algn="ctr">
              <a:defRPr/>
            </a:pPr>
            <a:endParaRPr lang="en-US" sz="2400" b="1">
              <a:latin typeface="+mn-lt"/>
            </a:endParaRPr>
          </a:p>
        </p:txBody>
      </p:sp>
      <p:sp>
        <p:nvSpPr>
          <p:cNvPr id="35" name="Rectangle 435"/>
          <p:cNvSpPr>
            <a:spLocks noChangeArrowheads="1"/>
          </p:cNvSpPr>
          <p:nvPr/>
        </p:nvSpPr>
        <p:spPr bwMode="auto">
          <a:xfrm>
            <a:off x="4102100" y="2824163"/>
            <a:ext cx="762000" cy="16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defRPr/>
            </a:pPr>
            <a:endParaRPr lang="en-US" sz="2400" b="1">
              <a:latin typeface="+mn-lt"/>
            </a:endParaRPr>
          </a:p>
        </p:txBody>
      </p:sp>
      <p:sp>
        <p:nvSpPr>
          <p:cNvPr id="36" name="Text Box 437"/>
          <p:cNvSpPr txBox="1">
            <a:spLocks noChangeArrowheads="1"/>
          </p:cNvSpPr>
          <p:nvPr/>
        </p:nvSpPr>
        <p:spPr bwMode="auto">
          <a:xfrm>
            <a:off x="3802063" y="1914525"/>
            <a:ext cx="13779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zh-CN" sz="1400" b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L3 PT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zh-CN" sz="1400" b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Page middle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zh-CN" sz="1400" b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directory</a:t>
            </a:r>
          </a:p>
        </p:txBody>
      </p:sp>
      <p:sp>
        <p:nvSpPr>
          <p:cNvPr id="37" name="Rectangle 438"/>
          <p:cNvSpPr>
            <a:spLocks noChangeArrowheads="1"/>
          </p:cNvSpPr>
          <p:nvPr/>
        </p:nvSpPr>
        <p:spPr bwMode="auto">
          <a:xfrm>
            <a:off x="4105275" y="3586163"/>
            <a:ext cx="758825" cy="228600"/>
          </a:xfrm>
          <a:prstGeom prst="rect">
            <a:avLst/>
          </a:prstGeom>
          <a:solidFill>
            <a:srgbClr val="E6E6E6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zh-CN" sz="1400" b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L3 PTE</a:t>
            </a:r>
          </a:p>
        </p:txBody>
      </p:sp>
      <p:sp>
        <p:nvSpPr>
          <p:cNvPr id="38" name="Line 439"/>
          <p:cNvSpPr>
            <a:spLocks noChangeShapeType="1"/>
          </p:cNvSpPr>
          <p:nvPr/>
        </p:nvSpPr>
        <p:spPr bwMode="auto">
          <a:xfrm flipH="1">
            <a:off x="3833813" y="1541463"/>
            <a:ext cx="11112" cy="2159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defRPr/>
            </a:pPr>
            <a:endParaRPr lang="en-US" sz="2400" b="1">
              <a:latin typeface="+mn-lt"/>
            </a:endParaRPr>
          </a:p>
        </p:txBody>
      </p:sp>
      <p:sp>
        <p:nvSpPr>
          <p:cNvPr id="39" name="Line 440"/>
          <p:cNvSpPr>
            <a:spLocks noChangeShapeType="1"/>
          </p:cNvSpPr>
          <p:nvPr/>
        </p:nvSpPr>
        <p:spPr bwMode="auto">
          <a:xfrm>
            <a:off x="3844925" y="3706813"/>
            <a:ext cx="257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 algn="ctr">
              <a:defRPr/>
            </a:pPr>
            <a:endParaRPr lang="en-US" sz="2400" b="1">
              <a:latin typeface="+mn-lt"/>
            </a:endParaRPr>
          </a:p>
        </p:txBody>
      </p:sp>
      <p:sp>
        <p:nvSpPr>
          <p:cNvPr id="40" name="Line 444"/>
          <p:cNvSpPr>
            <a:spLocks noChangeShapeType="1"/>
          </p:cNvSpPr>
          <p:nvPr/>
        </p:nvSpPr>
        <p:spPr bwMode="auto">
          <a:xfrm>
            <a:off x="3546475" y="3705225"/>
            <a:ext cx="1793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defRPr/>
            </a:pPr>
            <a:endParaRPr lang="en-US" sz="2400" b="1">
              <a:latin typeface="+mn-lt"/>
            </a:endParaRPr>
          </a:p>
        </p:txBody>
      </p:sp>
      <p:sp>
        <p:nvSpPr>
          <p:cNvPr id="41" name="Line 445"/>
          <p:cNvSpPr>
            <a:spLocks noChangeShapeType="1"/>
          </p:cNvSpPr>
          <p:nvPr/>
        </p:nvSpPr>
        <p:spPr bwMode="auto">
          <a:xfrm>
            <a:off x="3727450" y="2822575"/>
            <a:ext cx="0" cy="881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defRPr/>
            </a:pPr>
            <a:endParaRPr lang="en-US" sz="2400" b="1">
              <a:latin typeface="+mn-lt"/>
            </a:endParaRPr>
          </a:p>
        </p:txBody>
      </p:sp>
      <p:sp>
        <p:nvSpPr>
          <p:cNvPr id="42" name="Rectangle 447"/>
          <p:cNvSpPr>
            <a:spLocks noChangeArrowheads="1"/>
          </p:cNvSpPr>
          <p:nvPr/>
        </p:nvSpPr>
        <p:spPr bwMode="auto">
          <a:xfrm>
            <a:off x="2806700" y="2824163"/>
            <a:ext cx="762000" cy="16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defRPr/>
            </a:pPr>
            <a:endParaRPr lang="en-US" sz="2400" b="1">
              <a:latin typeface="+mn-lt"/>
            </a:endParaRPr>
          </a:p>
        </p:txBody>
      </p:sp>
      <p:sp>
        <p:nvSpPr>
          <p:cNvPr id="43" name="Text Box 449"/>
          <p:cNvSpPr txBox="1">
            <a:spLocks noChangeArrowheads="1"/>
          </p:cNvSpPr>
          <p:nvPr/>
        </p:nvSpPr>
        <p:spPr bwMode="auto">
          <a:xfrm>
            <a:off x="2549525" y="1914525"/>
            <a:ext cx="1281113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zh-CN" sz="1400" b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L2 PT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zh-CN" sz="1400" b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Page upper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zh-CN" sz="1400" b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directory</a:t>
            </a:r>
          </a:p>
        </p:txBody>
      </p:sp>
      <p:sp>
        <p:nvSpPr>
          <p:cNvPr id="44" name="Rectangle 450"/>
          <p:cNvSpPr>
            <a:spLocks noChangeArrowheads="1"/>
          </p:cNvSpPr>
          <p:nvPr/>
        </p:nvSpPr>
        <p:spPr bwMode="auto">
          <a:xfrm>
            <a:off x="2809875" y="3586163"/>
            <a:ext cx="758825" cy="228600"/>
          </a:xfrm>
          <a:prstGeom prst="rect">
            <a:avLst/>
          </a:prstGeom>
          <a:solidFill>
            <a:srgbClr val="DBF2DA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zh-CN" sz="1400" b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L2 PTE</a:t>
            </a:r>
          </a:p>
        </p:txBody>
      </p:sp>
      <p:sp>
        <p:nvSpPr>
          <p:cNvPr id="45" name="Line 451"/>
          <p:cNvSpPr>
            <a:spLocks noChangeShapeType="1"/>
          </p:cNvSpPr>
          <p:nvPr/>
        </p:nvSpPr>
        <p:spPr bwMode="auto">
          <a:xfrm>
            <a:off x="2549525" y="1541463"/>
            <a:ext cx="0" cy="2147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defRPr/>
            </a:pPr>
            <a:endParaRPr lang="en-US" sz="2400" b="1">
              <a:latin typeface="+mn-lt"/>
            </a:endParaRPr>
          </a:p>
        </p:txBody>
      </p:sp>
      <p:sp>
        <p:nvSpPr>
          <p:cNvPr id="46" name="Line 452"/>
          <p:cNvSpPr>
            <a:spLocks noChangeShapeType="1"/>
          </p:cNvSpPr>
          <p:nvPr/>
        </p:nvSpPr>
        <p:spPr bwMode="auto">
          <a:xfrm>
            <a:off x="2549525" y="3700463"/>
            <a:ext cx="257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 algn="ctr">
              <a:defRPr/>
            </a:pPr>
            <a:endParaRPr lang="en-US" sz="2400" b="1">
              <a:latin typeface="+mn-lt"/>
            </a:endParaRPr>
          </a:p>
        </p:txBody>
      </p:sp>
      <p:sp>
        <p:nvSpPr>
          <p:cNvPr id="47" name="Line 456"/>
          <p:cNvSpPr>
            <a:spLocks noChangeShapeType="1"/>
          </p:cNvSpPr>
          <p:nvPr/>
        </p:nvSpPr>
        <p:spPr bwMode="auto">
          <a:xfrm>
            <a:off x="2270125" y="3700463"/>
            <a:ext cx="1793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defRPr/>
            </a:pPr>
            <a:endParaRPr lang="en-US" sz="2400" b="1">
              <a:latin typeface="+mn-lt"/>
            </a:endParaRPr>
          </a:p>
        </p:txBody>
      </p:sp>
      <p:sp>
        <p:nvSpPr>
          <p:cNvPr id="48" name="Rectangle 459"/>
          <p:cNvSpPr>
            <a:spLocks noChangeArrowheads="1"/>
          </p:cNvSpPr>
          <p:nvPr/>
        </p:nvSpPr>
        <p:spPr bwMode="auto">
          <a:xfrm>
            <a:off x="1530350" y="2824163"/>
            <a:ext cx="762000" cy="16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defRPr/>
            </a:pPr>
            <a:endParaRPr lang="en-US" sz="2400" b="1">
              <a:latin typeface="+mn-lt"/>
            </a:endParaRPr>
          </a:p>
        </p:txBody>
      </p:sp>
      <p:sp>
        <p:nvSpPr>
          <p:cNvPr id="49" name="Text Box 461"/>
          <p:cNvSpPr txBox="1">
            <a:spLocks noChangeArrowheads="1"/>
          </p:cNvSpPr>
          <p:nvPr/>
        </p:nvSpPr>
        <p:spPr bwMode="auto">
          <a:xfrm>
            <a:off x="1249363" y="1900238"/>
            <a:ext cx="131921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zh-CN" sz="1400" b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L1 PT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zh-CN" sz="1400" b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Page global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zh-CN" sz="1400" b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directory</a:t>
            </a:r>
          </a:p>
        </p:txBody>
      </p:sp>
      <p:sp>
        <p:nvSpPr>
          <p:cNvPr id="50" name="Rectangle 462"/>
          <p:cNvSpPr>
            <a:spLocks noChangeArrowheads="1"/>
          </p:cNvSpPr>
          <p:nvPr/>
        </p:nvSpPr>
        <p:spPr bwMode="auto">
          <a:xfrm>
            <a:off x="1533525" y="3586163"/>
            <a:ext cx="758825" cy="2286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zh-CN" sz="1400" b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L1 PTE</a:t>
            </a:r>
          </a:p>
        </p:txBody>
      </p:sp>
      <p:sp>
        <p:nvSpPr>
          <p:cNvPr id="51" name="Line 463"/>
          <p:cNvSpPr>
            <a:spLocks noChangeShapeType="1"/>
          </p:cNvSpPr>
          <p:nvPr/>
        </p:nvSpPr>
        <p:spPr bwMode="auto">
          <a:xfrm flipH="1">
            <a:off x="1260475" y="1541463"/>
            <a:ext cx="12700" cy="2147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defRPr/>
            </a:pPr>
            <a:endParaRPr lang="en-US" sz="2400" b="1">
              <a:latin typeface="+mn-lt"/>
            </a:endParaRPr>
          </a:p>
        </p:txBody>
      </p:sp>
      <p:sp>
        <p:nvSpPr>
          <p:cNvPr id="52" name="Line 464"/>
          <p:cNvSpPr>
            <a:spLocks noChangeShapeType="1"/>
          </p:cNvSpPr>
          <p:nvPr/>
        </p:nvSpPr>
        <p:spPr bwMode="auto">
          <a:xfrm>
            <a:off x="1273175" y="3694113"/>
            <a:ext cx="257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 algn="ctr">
              <a:defRPr/>
            </a:pPr>
            <a:endParaRPr lang="en-US" sz="2400" b="1">
              <a:latin typeface="+mn-lt"/>
            </a:endParaRPr>
          </a:p>
        </p:txBody>
      </p:sp>
      <p:sp>
        <p:nvSpPr>
          <p:cNvPr id="53" name="Text Box 465"/>
          <p:cNvSpPr txBox="1">
            <a:spLocks noChangeAspect="1" noChangeArrowheads="1"/>
          </p:cNvSpPr>
          <p:nvPr/>
        </p:nvSpPr>
        <p:spPr bwMode="auto">
          <a:xfrm>
            <a:off x="4138613" y="985838"/>
            <a:ext cx="300037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zh-CN" sz="1400" b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9</a:t>
            </a:r>
          </a:p>
        </p:txBody>
      </p:sp>
      <p:sp>
        <p:nvSpPr>
          <p:cNvPr id="54" name="Text Box 466"/>
          <p:cNvSpPr txBox="1">
            <a:spLocks noChangeAspect="1" noChangeArrowheads="1"/>
          </p:cNvSpPr>
          <p:nvPr/>
        </p:nvSpPr>
        <p:spPr bwMode="auto">
          <a:xfrm>
            <a:off x="1549400" y="985838"/>
            <a:ext cx="300038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zh-CN" sz="1400" b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9</a:t>
            </a:r>
          </a:p>
        </p:txBody>
      </p:sp>
      <p:sp>
        <p:nvSpPr>
          <p:cNvPr id="55" name="Line 467"/>
          <p:cNvSpPr>
            <a:spLocks noChangeShapeType="1"/>
          </p:cNvSpPr>
          <p:nvPr/>
        </p:nvSpPr>
        <p:spPr bwMode="auto">
          <a:xfrm flipV="1">
            <a:off x="695325" y="2840038"/>
            <a:ext cx="822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 algn="ctr">
              <a:defRPr/>
            </a:pPr>
            <a:endParaRPr lang="en-US" sz="2400" b="1">
              <a:latin typeface="+mn-lt"/>
            </a:endParaRPr>
          </a:p>
        </p:txBody>
      </p:sp>
      <p:sp>
        <p:nvSpPr>
          <p:cNvPr id="56" name="Text Box 471"/>
          <p:cNvSpPr txBox="1">
            <a:spLocks noChangeAspect="1" noChangeArrowheads="1"/>
          </p:cNvSpPr>
          <p:nvPr/>
        </p:nvSpPr>
        <p:spPr bwMode="auto">
          <a:xfrm>
            <a:off x="914400" y="2571750"/>
            <a:ext cx="384175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zh-CN" sz="1200" b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40</a:t>
            </a:r>
          </a:p>
        </p:txBody>
      </p:sp>
      <p:sp>
        <p:nvSpPr>
          <p:cNvPr id="57" name="Text Box 473"/>
          <p:cNvSpPr txBox="1">
            <a:spLocks noChangeArrowheads="1"/>
          </p:cNvSpPr>
          <p:nvPr/>
        </p:nvSpPr>
        <p:spPr bwMode="auto">
          <a:xfrm>
            <a:off x="1022350" y="2730500"/>
            <a:ext cx="24923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>
                <a:latin typeface="+mn-lt"/>
              </a:rPr>
              <a:t>/</a:t>
            </a:r>
          </a:p>
        </p:txBody>
      </p:sp>
      <p:sp>
        <p:nvSpPr>
          <p:cNvPr id="58" name="Line 457"/>
          <p:cNvSpPr>
            <a:spLocks noChangeShapeType="1"/>
          </p:cNvSpPr>
          <p:nvPr/>
        </p:nvSpPr>
        <p:spPr bwMode="auto">
          <a:xfrm>
            <a:off x="2449513" y="2822575"/>
            <a:ext cx="0" cy="877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defRPr/>
            </a:pPr>
            <a:endParaRPr lang="en-US" sz="2400" b="1">
              <a:latin typeface="+mn-lt"/>
            </a:endParaRPr>
          </a:p>
        </p:txBody>
      </p:sp>
      <p:sp>
        <p:nvSpPr>
          <p:cNvPr id="59" name="Line 458"/>
          <p:cNvSpPr>
            <a:spLocks noChangeShapeType="1"/>
          </p:cNvSpPr>
          <p:nvPr/>
        </p:nvSpPr>
        <p:spPr bwMode="auto">
          <a:xfrm>
            <a:off x="2459038" y="2824163"/>
            <a:ext cx="344487" cy="4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 algn="ctr">
              <a:defRPr/>
            </a:pPr>
            <a:endParaRPr lang="en-US" sz="2400" b="1">
              <a:latin typeface="+mn-lt"/>
            </a:endParaRPr>
          </a:p>
        </p:txBody>
      </p:sp>
      <p:sp>
        <p:nvSpPr>
          <p:cNvPr id="60" name="Text Box 476"/>
          <p:cNvSpPr txBox="1">
            <a:spLocks noChangeAspect="1" noChangeArrowheads="1"/>
          </p:cNvSpPr>
          <p:nvPr/>
        </p:nvSpPr>
        <p:spPr bwMode="auto">
          <a:xfrm>
            <a:off x="2443163" y="2592388"/>
            <a:ext cx="384175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zh-CN" sz="1200" b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40</a:t>
            </a:r>
          </a:p>
        </p:txBody>
      </p:sp>
      <p:sp>
        <p:nvSpPr>
          <p:cNvPr id="61" name="Text Box 477"/>
          <p:cNvSpPr txBox="1">
            <a:spLocks noChangeArrowheads="1"/>
          </p:cNvSpPr>
          <p:nvPr/>
        </p:nvSpPr>
        <p:spPr bwMode="auto">
          <a:xfrm>
            <a:off x="2532063" y="2693988"/>
            <a:ext cx="24923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>
                <a:latin typeface="+mn-lt"/>
              </a:rPr>
              <a:t>/</a:t>
            </a:r>
          </a:p>
        </p:txBody>
      </p:sp>
      <p:sp>
        <p:nvSpPr>
          <p:cNvPr id="62" name="Line 446"/>
          <p:cNvSpPr>
            <a:spLocks noChangeShapeType="1"/>
          </p:cNvSpPr>
          <p:nvPr/>
        </p:nvSpPr>
        <p:spPr bwMode="auto">
          <a:xfrm>
            <a:off x="3725863" y="2822575"/>
            <a:ext cx="392112" cy="12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 algn="ctr">
              <a:defRPr/>
            </a:pPr>
            <a:endParaRPr lang="en-US" sz="2400" b="1">
              <a:latin typeface="+mn-lt"/>
            </a:endParaRPr>
          </a:p>
        </p:txBody>
      </p:sp>
      <p:sp>
        <p:nvSpPr>
          <p:cNvPr id="63" name="Text Box 479"/>
          <p:cNvSpPr txBox="1">
            <a:spLocks noChangeAspect="1" noChangeArrowheads="1"/>
          </p:cNvSpPr>
          <p:nvPr/>
        </p:nvSpPr>
        <p:spPr bwMode="auto">
          <a:xfrm>
            <a:off x="3763963" y="2611438"/>
            <a:ext cx="384175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zh-CN" sz="1200" b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40</a:t>
            </a:r>
          </a:p>
        </p:txBody>
      </p:sp>
      <p:sp>
        <p:nvSpPr>
          <p:cNvPr id="64" name="Text Box 480"/>
          <p:cNvSpPr txBox="1">
            <a:spLocks noChangeArrowheads="1"/>
          </p:cNvSpPr>
          <p:nvPr/>
        </p:nvSpPr>
        <p:spPr bwMode="auto">
          <a:xfrm>
            <a:off x="3840163" y="2713038"/>
            <a:ext cx="24923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>
                <a:latin typeface="+mn-lt"/>
              </a:rPr>
              <a:t>/</a:t>
            </a:r>
          </a:p>
        </p:txBody>
      </p:sp>
      <p:sp>
        <p:nvSpPr>
          <p:cNvPr id="65" name="Text Box 482"/>
          <p:cNvSpPr txBox="1">
            <a:spLocks noChangeAspect="1" noChangeArrowheads="1"/>
          </p:cNvSpPr>
          <p:nvPr/>
        </p:nvSpPr>
        <p:spPr bwMode="auto">
          <a:xfrm>
            <a:off x="5038725" y="2587625"/>
            <a:ext cx="384175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zh-CN" sz="1200" b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40</a:t>
            </a:r>
          </a:p>
        </p:txBody>
      </p:sp>
      <p:sp>
        <p:nvSpPr>
          <p:cNvPr id="66" name="Text Box 483"/>
          <p:cNvSpPr txBox="1">
            <a:spLocks noChangeArrowheads="1"/>
          </p:cNvSpPr>
          <p:nvPr/>
        </p:nvSpPr>
        <p:spPr bwMode="auto">
          <a:xfrm>
            <a:off x="5127625" y="2689225"/>
            <a:ext cx="24923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>
                <a:latin typeface="+mn-lt"/>
              </a:rPr>
              <a:t>/</a:t>
            </a:r>
          </a:p>
        </p:txBody>
      </p:sp>
      <p:sp>
        <p:nvSpPr>
          <p:cNvPr id="67" name="Text Box 485"/>
          <p:cNvSpPr txBox="1">
            <a:spLocks noChangeAspect="1" noChangeArrowheads="1"/>
          </p:cNvSpPr>
          <p:nvPr/>
        </p:nvSpPr>
        <p:spPr bwMode="auto">
          <a:xfrm>
            <a:off x="5184775" y="5292725"/>
            <a:ext cx="384175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zh-CN" sz="1200" b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40</a:t>
            </a:r>
          </a:p>
        </p:txBody>
      </p:sp>
      <p:sp>
        <p:nvSpPr>
          <p:cNvPr id="68" name="Text Box 486"/>
          <p:cNvSpPr txBox="1">
            <a:spLocks noChangeArrowheads="1"/>
          </p:cNvSpPr>
          <p:nvPr/>
        </p:nvSpPr>
        <p:spPr bwMode="auto">
          <a:xfrm>
            <a:off x="5273675" y="5367338"/>
            <a:ext cx="249238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>
                <a:latin typeface="+mn-lt"/>
              </a:rPr>
              <a:t>/</a:t>
            </a:r>
          </a:p>
        </p:txBody>
      </p:sp>
      <p:sp>
        <p:nvSpPr>
          <p:cNvPr id="69" name="Text Box 488"/>
          <p:cNvSpPr txBox="1">
            <a:spLocks noChangeAspect="1" noChangeArrowheads="1"/>
          </p:cNvSpPr>
          <p:nvPr/>
        </p:nvSpPr>
        <p:spPr bwMode="auto">
          <a:xfrm>
            <a:off x="7367588" y="2921000"/>
            <a:ext cx="936625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zh-CN" sz="1200" b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12</a:t>
            </a:r>
          </a:p>
        </p:txBody>
      </p:sp>
      <p:sp>
        <p:nvSpPr>
          <p:cNvPr id="70" name="Text Box 489"/>
          <p:cNvSpPr txBox="1">
            <a:spLocks noChangeArrowheads="1"/>
          </p:cNvSpPr>
          <p:nvPr/>
        </p:nvSpPr>
        <p:spPr bwMode="auto">
          <a:xfrm>
            <a:off x="7518400" y="2874963"/>
            <a:ext cx="2809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/</a:t>
            </a:r>
          </a:p>
        </p:txBody>
      </p:sp>
      <p:sp>
        <p:nvSpPr>
          <p:cNvPr id="79" name="Text Box 505"/>
          <p:cNvSpPr txBox="1">
            <a:spLocks noChangeArrowheads="1"/>
          </p:cNvSpPr>
          <p:nvPr/>
        </p:nvSpPr>
        <p:spPr bwMode="auto">
          <a:xfrm>
            <a:off x="1419225" y="4422775"/>
            <a:ext cx="1136650" cy="730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/>
            <a:r>
              <a:rPr lang="en-US" altLang="zh-CN" sz="1400" b="1">
                <a:latin typeface="Arial Black" pitchFamily="34" charset="0"/>
                <a:ea typeface="宋体" pitchFamily="2" charset="-122"/>
              </a:rPr>
              <a:t>512 GB </a:t>
            </a:r>
          </a:p>
          <a:p>
            <a:pPr marL="457200" indent="-457200"/>
            <a:r>
              <a:rPr lang="en-US" altLang="zh-CN" sz="1400" b="1">
                <a:latin typeface="Arial Black" pitchFamily="34" charset="0"/>
                <a:ea typeface="宋体" pitchFamily="2" charset="-122"/>
              </a:rPr>
              <a:t>region </a:t>
            </a:r>
          </a:p>
          <a:p>
            <a:pPr marL="457200" indent="-457200"/>
            <a:r>
              <a:rPr lang="en-US" altLang="zh-CN" sz="1400" b="1">
                <a:latin typeface="Arial Black" pitchFamily="34" charset="0"/>
                <a:ea typeface="宋体" pitchFamily="2" charset="-122"/>
              </a:rPr>
              <a:t>per entry</a:t>
            </a:r>
          </a:p>
        </p:txBody>
      </p:sp>
      <p:sp>
        <p:nvSpPr>
          <p:cNvPr id="80" name="Text Box 507"/>
          <p:cNvSpPr txBox="1">
            <a:spLocks noChangeArrowheads="1"/>
          </p:cNvSpPr>
          <p:nvPr/>
        </p:nvSpPr>
        <p:spPr bwMode="auto">
          <a:xfrm>
            <a:off x="2849563" y="4422775"/>
            <a:ext cx="1208087" cy="730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/>
            <a:r>
              <a:rPr lang="en-US" altLang="zh-CN" sz="1400" b="1">
                <a:latin typeface="Arial Black" pitchFamily="34" charset="0"/>
                <a:ea typeface="宋体" pitchFamily="2" charset="-122"/>
              </a:rPr>
              <a:t>1 GB </a:t>
            </a:r>
          </a:p>
          <a:p>
            <a:pPr marL="457200" indent="-457200"/>
            <a:r>
              <a:rPr lang="en-US" altLang="zh-CN" sz="1400" b="1">
                <a:latin typeface="Arial Black" pitchFamily="34" charset="0"/>
                <a:ea typeface="宋体" pitchFamily="2" charset="-122"/>
              </a:rPr>
              <a:t>region </a:t>
            </a:r>
          </a:p>
          <a:p>
            <a:pPr marL="457200" indent="-457200"/>
            <a:r>
              <a:rPr lang="en-US" altLang="zh-CN" sz="1400" b="1">
                <a:latin typeface="Arial Black" pitchFamily="34" charset="0"/>
                <a:ea typeface="宋体" pitchFamily="2" charset="-122"/>
              </a:rPr>
              <a:t>per entry</a:t>
            </a:r>
          </a:p>
        </p:txBody>
      </p:sp>
      <p:sp>
        <p:nvSpPr>
          <p:cNvPr id="81" name="Text Box 508"/>
          <p:cNvSpPr txBox="1">
            <a:spLocks noChangeArrowheads="1"/>
          </p:cNvSpPr>
          <p:nvPr/>
        </p:nvSpPr>
        <p:spPr bwMode="auto">
          <a:xfrm>
            <a:off x="4071938" y="4449763"/>
            <a:ext cx="1250950" cy="730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/>
            <a:r>
              <a:rPr lang="en-US" altLang="zh-CN" sz="1400" b="1">
                <a:latin typeface="Arial Black" pitchFamily="34" charset="0"/>
                <a:ea typeface="宋体" pitchFamily="2" charset="-122"/>
              </a:rPr>
              <a:t>2 MB </a:t>
            </a:r>
          </a:p>
          <a:p>
            <a:pPr marL="457200" indent="-457200"/>
            <a:r>
              <a:rPr lang="en-US" altLang="zh-CN" sz="1400" b="1">
                <a:latin typeface="Arial Black" pitchFamily="34" charset="0"/>
                <a:ea typeface="宋体" pitchFamily="2" charset="-122"/>
              </a:rPr>
              <a:t>region</a:t>
            </a:r>
            <a:r>
              <a:rPr lang="en-US" altLang="zh-CN" sz="1400" b="1" i="1">
                <a:latin typeface="Calibri" pitchFamily="34" charset="0"/>
                <a:ea typeface="宋体" pitchFamily="2" charset="-122"/>
              </a:rPr>
              <a:t> </a:t>
            </a:r>
          </a:p>
          <a:p>
            <a:pPr marL="457200" indent="-457200"/>
            <a:r>
              <a:rPr lang="en-US" altLang="zh-CN" sz="1400" b="1">
                <a:latin typeface="Arial Black" pitchFamily="34" charset="0"/>
                <a:ea typeface="宋体" pitchFamily="2" charset="-122"/>
              </a:rPr>
              <a:t>per</a:t>
            </a:r>
            <a:r>
              <a:rPr lang="en-US" altLang="zh-CN" sz="1400" b="1" i="1">
                <a:latin typeface="Calibri" pitchFamily="34" charset="0"/>
                <a:ea typeface="宋体" pitchFamily="2" charset="-122"/>
              </a:rPr>
              <a:t> </a:t>
            </a:r>
            <a:r>
              <a:rPr lang="en-US" altLang="zh-CN" sz="1400" b="1">
                <a:latin typeface="Arial Black" pitchFamily="34" charset="0"/>
                <a:ea typeface="宋体" pitchFamily="2" charset="-122"/>
              </a:rPr>
              <a:t>entry</a:t>
            </a:r>
          </a:p>
        </p:txBody>
      </p:sp>
      <p:sp>
        <p:nvSpPr>
          <p:cNvPr id="82" name="Text Box 509"/>
          <p:cNvSpPr txBox="1">
            <a:spLocks noChangeArrowheads="1"/>
          </p:cNvSpPr>
          <p:nvPr/>
        </p:nvSpPr>
        <p:spPr bwMode="auto">
          <a:xfrm>
            <a:off x="5407025" y="4422775"/>
            <a:ext cx="1120775" cy="730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/>
            <a:r>
              <a:rPr lang="en-US" altLang="zh-CN" sz="1400" b="1">
                <a:latin typeface="Arial Black" pitchFamily="34" charset="0"/>
                <a:ea typeface="宋体" pitchFamily="2" charset="-122"/>
              </a:rPr>
              <a:t>4 KB</a:t>
            </a:r>
          </a:p>
          <a:p>
            <a:pPr marL="457200" indent="-457200"/>
            <a:r>
              <a:rPr lang="en-US" altLang="zh-CN" sz="1400" b="1">
                <a:latin typeface="Arial Black" pitchFamily="34" charset="0"/>
                <a:ea typeface="宋体" pitchFamily="2" charset="-122"/>
              </a:rPr>
              <a:t>region </a:t>
            </a:r>
          </a:p>
          <a:p>
            <a:pPr marL="457200" indent="-457200"/>
            <a:r>
              <a:rPr lang="en-US" altLang="zh-CN" sz="1400" b="1">
                <a:latin typeface="Arial Black" pitchFamily="34" charset="0"/>
                <a:ea typeface="宋体" pitchFamily="2" charset="-122"/>
              </a:rPr>
              <a:t>per entry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41300" y="114300"/>
            <a:ext cx="8483600" cy="573088"/>
          </a:xfrm>
        </p:spPr>
        <p:txBody>
          <a:bodyPr lIns="91440" tIns="45720" rIns="91440" bIns="45720" anchor="ctr"/>
          <a:lstStyle/>
          <a:p>
            <a:pPr marL="119063" indent="-1190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>
                <a:ea typeface="宋体" pitchFamily="2" charset="-122"/>
              </a:rPr>
              <a:t>Cute Trick for Speeding Up L1 Access</a:t>
            </a:r>
          </a:p>
        </p:txBody>
      </p:sp>
      <p:sp>
        <p:nvSpPr>
          <p:cNvPr id="73625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22263" y="4083050"/>
            <a:ext cx="8548687" cy="2498725"/>
          </a:xfrm>
        </p:spPr>
        <p:txBody>
          <a:bodyPr lIns="91440" tIns="45720" rIns="91440" bIns="45720"/>
          <a:lstStyle/>
          <a:p>
            <a:pPr marL="342900" indent="-3429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>
                <a:latin typeface="Arial Black" pitchFamily="34" charset="0"/>
                <a:ea typeface="宋体" pitchFamily="2" charset="-122"/>
              </a:rPr>
              <a:t>Observation</a:t>
            </a:r>
          </a:p>
          <a:p>
            <a:pPr marL="742950" lvl="1" indent="-28575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>
                <a:latin typeface="Arial Black" pitchFamily="34" charset="0"/>
                <a:ea typeface="宋体" pitchFamily="2" charset="-122"/>
              </a:rPr>
              <a:t>Bits that determine CI </a:t>
            </a:r>
            <a:r>
              <a:rPr lang="en-GB" altLang="zh-CN">
                <a:solidFill>
                  <a:schemeClr val="accent1"/>
                </a:solidFill>
                <a:latin typeface="Arial Black" pitchFamily="34" charset="0"/>
                <a:ea typeface="宋体" pitchFamily="2" charset="-122"/>
              </a:rPr>
              <a:t>identical</a:t>
            </a:r>
            <a:r>
              <a:rPr lang="en-GB" altLang="zh-CN">
                <a:latin typeface="Arial Black" pitchFamily="34" charset="0"/>
                <a:ea typeface="宋体" pitchFamily="2" charset="-122"/>
              </a:rPr>
              <a:t> in virtual and physical address</a:t>
            </a:r>
          </a:p>
          <a:p>
            <a:pPr marL="742950" lvl="1" indent="-28575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>
                <a:latin typeface="Arial Black" pitchFamily="34" charset="0"/>
                <a:ea typeface="宋体" pitchFamily="2" charset="-122"/>
              </a:rPr>
              <a:t>Can </a:t>
            </a:r>
            <a:r>
              <a:rPr lang="en-GB" altLang="zh-CN">
                <a:solidFill>
                  <a:schemeClr val="accent1"/>
                </a:solidFill>
                <a:latin typeface="Arial Black" pitchFamily="34" charset="0"/>
                <a:ea typeface="宋体" pitchFamily="2" charset="-122"/>
              </a:rPr>
              <a:t>index into cache while address translation taking place</a:t>
            </a:r>
          </a:p>
          <a:p>
            <a:pPr marL="742950" lvl="1" indent="-28575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>
                <a:solidFill>
                  <a:schemeClr val="accent1"/>
                </a:solidFill>
                <a:latin typeface="Arial Black" pitchFamily="34" charset="0"/>
                <a:ea typeface="宋体" pitchFamily="2" charset="-122"/>
              </a:rPr>
              <a:t>Generally we hit in TLB</a:t>
            </a:r>
            <a:r>
              <a:rPr lang="en-GB" altLang="zh-CN">
                <a:latin typeface="Arial Black" pitchFamily="34" charset="0"/>
                <a:ea typeface="宋体" pitchFamily="2" charset="-122"/>
              </a:rPr>
              <a:t>, so PPN bits (CT bits) available next</a:t>
            </a:r>
          </a:p>
          <a:p>
            <a:pPr marL="742950" lvl="1" indent="-28575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>
                <a:latin typeface="Arial Black" pitchFamily="34" charset="0"/>
                <a:ea typeface="宋体" pitchFamily="2" charset="-122"/>
              </a:rPr>
              <a:t>“Virtually indexed, physically tagged”</a:t>
            </a:r>
          </a:p>
          <a:p>
            <a:pPr marL="742950" lvl="1" indent="-28575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>
                <a:solidFill>
                  <a:schemeClr val="accent1"/>
                </a:solidFill>
                <a:latin typeface="Arial Black" pitchFamily="34" charset="0"/>
                <a:ea typeface="宋体" pitchFamily="2" charset="-122"/>
              </a:rPr>
              <a:t>Cache carefully sized to make this possible</a:t>
            </a:r>
          </a:p>
        </p:txBody>
      </p:sp>
      <p:grpSp>
        <p:nvGrpSpPr>
          <p:cNvPr id="736303" name="Group 47"/>
          <p:cNvGrpSpPr>
            <a:grpSpLocks/>
          </p:cNvGrpSpPr>
          <p:nvPr/>
        </p:nvGrpSpPr>
        <p:grpSpPr bwMode="auto">
          <a:xfrm>
            <a:off x="931863" y="823913"/>
            <a:ext cx="7059612" cy="3297237"/>
            <a:chOff x="807" y="600"/>
            <a:chExt cx="4172" cy="2077"/>
          </a:xfrm>
        </p:grpSpPr>
        <p:sp>
          <p:nvSpPr>
            <p:cNvPr id="736260" name="Text Box 3"/>
            <p:cNvSpPr txBox="1">
              <a:spLocks noChangeArrowheads="1"/>
            </p:cNvSpPr>
            <p:nvPr/>
          </p:nvSpPr>
          <p:spPr bwMode="auto">
            <a:xfrm>
              <a:off x="807" y="1050"/>
              <a:ext cx="798" cy="56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>
              <a:spAutoFit/>
            </a:bodyPr>
            <a:lstStyle/>
            <a:p>
              <a:pPr algn="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b="1">
                  <a:solidFill>
                    <a:srgbClr val="003300"/>
                  </a:solidFill>
                  <a:latin typeface="Arial Black" pitchFamily="34" charset="0"/>
                  <a:ea typeface="msgothic"/>
                  <a:cs typeface="msgothic"/>
                </a:rPr>
                <a:t>Physical </a:t>
              </a:r>
            </a:p>
            <a:p>
              <a:pPr algn="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b="1">
                  <a:solidFill>
                    <a:srgbClr val="003300"/>
                  </a:solidFill>
                  <a:latin typeface="Arial Black" pitchFamily="34" charset="0"/>
                  <a:ea typeface="msgothic"/>
                  <a:cs typeface="msgothic"/>
                </a:rPr>
                <a:t>address </a:t>
              </a:r>
            </a:p>
            <a:p>
              <a:pPr algn="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b="1">
                  <a:solidFill>
                    <a:srgbClr val="003300"/>
                  </a:solidFill>
                  <a:latin typeface="Arial Black" pitchFamily="34" charset="0"/>
                  <a:ea typeface="msgothic"/>
                  <a:cs typeface="msgothic"/>
                </a:rPr>
                <a:t>(PA)</a:t>
              </a:r>
            </a:p>
          </p:txBody>
        </p:sp>
        <p:sp>
          <p:nvSpPr>
            <p:cNvPr id="736261" name="Rectangle 4"/>
            <p:cNvSpPr>
              <a:spLocks noChangeArrowheads="1"/>
            </p:cNvSpPr>
            <p:nvPr/>
          </p:nvSpPr>
          <p:spPr bwMode="auto">
            <a:xfrm>
              <a:off x="1811" y="1063"/>
              <a:ext cx="672" cy="192"/>
            </a:xfrm>
            <a:prstGeom prst="rect">
              <a:avLst/>
            </a:prstGeom>
            <a:solidFill>
              <a:srgbClr val="D5F1C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3300"/>
                  </a:solidFill>
                  <a:latin typeface="Arial Black" pitchFamily="34" charset="0"/>
                  <a:ea typeface="msgothic"/>
                  <a:cs typeface="msgothic"/>
                </a:rPr>
                <a:t>CT</a:t>
              </a:r>
            </a:p>
          </p:txBody>
        </p:sp>
        <p:sp>
          <p:nvSpPr>
            <p:cNvPr id="26629" name="Rectangle 5"/>
            <p:cNvSpPr>
              <a:spLocks noChangeArrowheads="1"/>
            </p:cNvSpPr>
            <p:nvPr/>
          </p:nvSpPr>
          <p:spPr bwMode="auto">
            <a:xfrm>
              <a:off x="2675" y="1063"/>
              <a:ext cx="192" cy="1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3300"/>
                  </a:solidFill>
                  <a:latin typeface="Arial Black" pitchFamily="34" charset="0"/>
                  <a:ea typeface="msgothic"/>
                  <a:cs typeface="msgothic"/>
                </a:rPr>
                <a:t>CO</a:t>
              </a:r>
            </a:p>
          </p:txBody>
        </p:sp>
        <p:sp>
          <p:nvSpPr>
            <p:cNvPr id="736263" name="Text Box 6"/>
            <p:cNvSpPr txBox="1">
              <a:spLocks noChangeArrowheads="1"/>
            </p:cNvSpPr>
            <p:nvPr/>
          </p:nvSpPr>
          <p:spPr bwMode="auto">
            <a:xfrm>
              <a:off x="2004" y="919"/>
              <a:ext cx="248" cy="17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3300"/>
                  </a:solidFill>
                  <a:latin typeface="Arial Black" pitchFamily="34" charset="0"/>
                  <a:ea typeface="msgothic"/>
                  <a:cs typeface="msgothic"/>
                </a:rPr>
                <a:t>36</a:t>
              </a:r>
            </a:p>
          </p:txBody>
        </p:sp>
        <p:sp>
          <p:nvSpPr>
            <p:cNvPr id="736264" name="Text Box 7"/>
            <p:cNvSpPr txBox="1">
              <a:spLocks noChangeArrowheads="1"/>
            </p:cNvSpPr>
            <p:nvPr/>
          </p:nvSpPr>
          <p:spPr bwMode="auto">
            <a:xfrm>
              <a:off x="2691" y="919"/>
              <a:ext cx="177" cy="17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3300"/>
                  </a:solidFill>
                  <a:latin typeface="Arial Black" pitchFamily="34" charset="0"/>
                  <a:ea typeface="msgothic"/>
                  <a:cs typeface="msgothic"/>
                </a:rPr>
                <a:t>6</a:t>
              </a:r>
            </a:p>
          </p:txBody>
        </p:sp>
        <p:sp>
          <p:nvSpPr>
            <p:cNvPr id="26632" name="Rectangle 8"/>
            <p:cNvSpPr>
              <a:spLocks noChangeArrowheads="1"/>
            </p:cNvSpPr>
            <p:nvPr/>
          </p:nvSpPr>
          <p:spPr bwMode="auto">
            <a:xfrm>
              <a:off x="2483" y="1063"/>
              <a:ext cx="192" cy="1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3300"/>
                  </a:solidFill>
                  <a:latin typeface="Arial Black" pitchFamily="34" charset="0"/>
                  <a:ea typeface="msgothic"/>
                  <a:cs typeface="msgothic"/>
                </a:rPr>
                <a:t>CI</a:t>
              </a:r>
            </a:p>
          </p:txBody>
        </p:sp>
        <p:sp>
          <p:nvSpPr>
            <p:cNvPr id="736266" name="Text Box 9"/>
            <p:cNvSpPr txBox="1">
              <a:spLocks noChangeArrowheads="1"/>
            </p:cNvSpPr>
            <p:nvPr/>
          </p:nvSpPr>
          <p:spPr bwMode="auto">
            <a:xfrm>
              <a:off x="2483" y="919"/>
              <a:ext cx="177" cy="17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3300"/>
                  </a:solidFill>
                  <a:latin typeface="Arial Black" pitchFamily="34" charset="0"/>
                  <a:ea typeface="msgothic"/>
                  <a:cs typeface="msgothic"/>
                </a:rPr>
                <a:t>6</a:t>
              </a:r>
            </a:p>
          </p:txBody>
        </p:sp>
        <p:sp>
          <p:nvSpPr>
            <p:cNvPr id="736267" name="Text Box 10"/>
            <p:cNvSpPr txBox="1">
              <a:spLocks noChangeArrowheads="1"/>
            </p:cNvSpPr>
            <p:nvPr/>
          </p:nvSpPr>
          <p:spPr bwMode="auto">
            <a:xfrm>
              <a:off x="947" y="1972"/>
              <a:ext cx="676" cy="56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>
              <a:spAutoFit/>
            </a:bodyPr>
            <a:lstStyle/>
            <a:p>
              <a:pPr algn="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b="1">
                  <a:solidFill>
                    <a:srgbClr val="003300"/>
                  </a:solidFill>
                  <a:latin typeface="Arial Black" pitchFamily="34" charset="0"/>
                  <a:ea typeface="msgothic"/>
                  <a:cs typeface="msgothic"/>
                </a:rPr>
                <a:t>Virtual </a:t>
              </a:r>
            </a:p>
            <a:p>
              <a:pPr algn="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b="1">
                  <a:solidFill>
                    <a:srgbClr val="003300"/>
                  </a:solidFill>
                  <a:latin typeface="Arial Black" pitchFamily="34" charset="0"/>
                  <a:ea typeface="msgothic"/>
                  <a:cs typeface="msgothic"/>
                </a:rPr>
                <a:t>address </a:t>
              </a:r>
            </a:p>
            <a:p>
              <a:pPr algn="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b="1">
                  <a:solidFill>
                    <a:srgbClr val="003300"/>
                  </a:solidFill>
                  <a:latin typeface="Arial Black" pitchFamily="34" charset="0"/>
                  <a:ea typeface="msgothic"/>
                  <a:cs typeface="msgothic"/>
                </a:rPr>
                <a:t>(VA)</a:t>
              </a:r>
            </a:p>
          </p:txBody>
        </p:sp>
        <p:sp>
          <p:nvSpPr>
            <p:cNvPr id="736268" name="Rectangle 11"/>
            <p:cNvSpPr>
              <a:spLocks noChangeArrowheads="1"/>
            </p:cNvSpPr>
            <p:nvPr/>
          </p:nvSpPr>
          <p:spPr bwMode="auto">
            <a:xfrm>
              <a:off x="1811" y="2263"/>
              <a:ext cx="672" cy="192"/>
            </a:xfrm>
            <a:prstGeom prst="rect">
              <a:avLst/>
            </a:prstGeom>
            <a:solidFill>
              <a:srgbClr val="F1C7C7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3300"/>
                  </a:solidFill>
                  <a:latin typeface="Arial Black" pitchFamily="34" charset="0"/>
                  <a:ea typeface="msgothic"/>
                  <a:cs typeface="msgothic"/>
                </a:rPr>
                <a:t>VPN</a:t>
              </a:r>
            </a:p>
          </p:txBody>
        </p:sp>
        <p:sp>
          <p:nvSpPr>
            <p:cNvPr id="26636" name="Rectangle 12"/>
            <p:cNvSpPr>
              <a:spLocks noChangeArrowheads="1"/>
            </p:cNvSpPr>
            <p:nvPr/>
          </p:nvSpPr>
          <p:spPr bwMode="auto">
            <a:xfrm>
              <a:off x="2483" y="2263"/>
              <a:ext cx="385" cy="1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3300"/>
                  </a:solidFill>
                  <a:latin typeface="Arial Black" pitchFamily="34" charset="0"/>
                  <a:ea typeface="msgothic"/>
                  <a:cs typeface="msgothic"/>
                </a:rPr>
                <a:t>VPO</a:t>
              </a:r>
            </a:p>
          </p:txBody>
        </p:sp>
        <p:sp>
          <p:nvSpPr>
            <p:cNvPr id="736270" name="Text Box 13"/>
            <p:cNvSpPr txBox="1">
              <a:spLocks noChangeArrowheads="1"/>
            </p:cNvSpPr>
            <p:nvPr/>
          </p:nvSpPr>
          <p:spPr bwMode="auto">
            <a:xfrm>
              <a:off x="2002" y="2503"/>
              <a:ext cx="248" cy="17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3300"/>
                  </a:solidFill>
                  <a:latin typeface="Arial Black" pitchFamily="34" charset="0"/>
                  <a:ea typeface="msgothic"/>
                  <a:cs typeface="msgothic"/>
                </a:rPr>
                <a:t>36</a:t>
              </a:r>
            </a:p>
          </p:txBody>
        </p:sp>
        <p:sp>
          <p:nvSpPr>
            <p:cNvPr id="736271" name="Text Box 14"/>
            <p:cNvSpPr txBox="1">
              <a:spLocks noChangeArrowheads="1"/>
            </p:cNvSpPr>
            <p:nvPr/>
          </p:nvSpPr>
          <p:spPr bwMode="auto">
            <a:xfrm>
              <a:off x="2481" y="2503"/>
              <a:ext cx="384" cy="17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3300"/>
                  </a:solidFill>
                  <a:latin typeface="Arial Black" pitchFamily="34" charset="0"/>
                  <a:ea typeface="msgothic"/>
                  <a:cs typeface="msgothic"/>
                </a:rPr>
                <a:t>12</a:t>
              </a:r>
            </a:p>
          </p:txBody>
        </p:sp>
        <p:sp>
          <p:nvSpPr>
            <p:cNvPr id="26639" name="Rectangle 15"/>
            <p:cNvSpPr>
              <a:spLocks noChangeArrowheads="1"/>
            </p:cNvSpPr>
            <p:nvPr/>
          </p:nvSpPr>
          <p:spPr bwMode="auto">
            <a:xfrm>
              <a:off x="2483" y="1447"/>
              <a:ext cx="385" cy="1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3300"/>
                  </a:solidFill>
                  <a:latin typeface="Arial Black" pitchFamily="34" charset="0"/>
                  <a:ea typeface="msgothic"/>
                  <a:cs typeface="msgothic"/>
                </a:rPr>
                <a:t>PPO</a:t>
              </a:r>
            </a:p>
          </p:txBody>
        </p:sp>
        <p:sp>
          <p:nvSpPr>
            <p:cNvPr id="736273" name="Rectangle 16"/>
            <p:cNvSpPr>
              <a:spLocks noChangeArrowheads="1"/>
            </p:cNvSpPr>
            <p:nvPr/>
          </p:nvSpPr>
          <p:spPr bwMode="auto">
            <a:xfrm>
              <a:off x="1811" y="1447"/>
              <a:ext cx="672" cy="192"/>
            </a:xfrm>
            <a:prstGeom prst="rect">
              <a:avLst/>
            </a:prstGeom>
            <a:solidFill>
              <a:srgbClr val="D5F1C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3300"/>
                  </a:solidFill>
                  <a:latin typeface="Arial Black" pitchFamily="34" charset="0"/>
                  <a:ea typeface="msgothic"/>
                  <a:cs typeface="msgothic"/>
                </a:rPr>
                <a:t>PPN</a:t>
              </a:r>
            </a:p>
          </p:txBody>
        </p:sp>
        <p:sp>
          <p:nvSpPr>
            <p:cNvPr id="736274" name="AutoShape 17"/>
            <p:cNvSpPr>
              <a:spLocks/>
            </p:cNvSpPr>
            <p:nvPr/>
          </p:nvSpPr>
          <p:spPr bwMode="auto">
            <a:xfrm>
              <a:off x="1619" y="1063"/>
              <a:ext cx="144" cy="576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936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736275" name="Line 18"/>
            <p:cNvSpPr>
              <a:spLocks noChangeShapeType="1"/>
            </p:cNvSpPr>
            <p:nvPr/>
          </p:nvSpPr>
          <p:spPr bwMode="auto">
            <a:xfrm flipV="1">
              <a:off x="2195" y="2118"/>
              <a:ext cx="1" cy="146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6276" name="AutoShape 19"/>
            <p:cNvSpPr>
              <a:spLocks noChangeArrowheads="1"/>
            </p:cNvSpPr>
            <p:nvPr/>
          </p:nvSpPr>
          <p:spPr bwMode="auto">
            <a:xfrm>
              <a:off x="1763" y="1783"/>
              <a:ext cx="720" cy="384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19080">
              <a:noFill/>
              <a:miter lim="800000"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3300"/>
                  </a:solidFill>
                  <a:latin typeface="Arial Black" pitchFamily="34" charset="0"/>
                  <a:ea typeface="msgothic"/>
                  <a:cs typeface="msgothic"/>
                </a:rPr>
                <a:t>Address</a:t>
              </a:r>
            </a:p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3300"/>
                  </a:solidFill>
                  <a:latin typeface="Arial Black" pitchFamily="34" charset="0"/>
                  <a:ea typeface="msgothic"/>
                  <a:cs typeface="msgothic"/>
                </a:rPr>
                <a:t>Translation</a:t>
              </a:r>
            </a:p>
          </p:txBody>
        </p:sp>
        <p:sp>
          <p:nvSpPr>
            <p:cNvPr id="736277" name="Line 20"/>
            <p:cNvSpPr>
              <a:spLocks noChangeShapeType="1"/>
            </p:cNvSpPr>
            <p:nvPr/>
          </p:nvSpPr>
          <p:spPr bwMode="auto">
            <a:xfrm flipV="1">
              <a:off x="2195" y="1638"/>
              <a:ext cx="1" cy="173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6278" name="Line 21"/>
            <p:cNvSpPr>
              <a:spLocks noChangeShapeType="1"/>
            </p:cNvSpPr>
            <p:nvPr/>
          </p:nvSpPr>
          <p:spPr bwMode="auto">
            <a:xfrm flipV="1">
              <a:off x="2675" y="1639"/>
              <a:ext cx="1" cy="626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6279" name="Text Box 22"/>
            <p:cNvSpPr txBox="1">
              <a:spLocks noChangeArrowheads="1"/>
            </p:cNvSpPr>
            <p:nvPr/>
          </p:nvSpPr>
          <p:spPr bwMode="auto">
            <a:xfrm>
              <a:off x="2673" y="1765"/>
              <a:ext cx="540" cy="3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3300"/>
                  </a:solidFill>
                  <a:latin typeface="Arial Black" pitchFamily="34" charset="0"/>
                  <a:ea typeface="msgothic"/>
                  <a:cs typeface="msgothic"/>
                </a:rPr>
                <a:t>No</a:t>
              </a:r>
            </a:p>
            <a:p>
              <a:pPr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3300"/>
                  </a:solidFill>
                  <a:latin typeface="Arial Black" pitchFamily="34" charset="0"/>
                  <a:ea typeface="msgothic"/>
                  <a:cs typeface="msgothic"/>
                </a:rPr>
                <a:t>Change</a:t>
              </a:r>
            </a:p>
          </p:txBody>
        </p:sp>
        <p:sp>
          <p:nvSpPr>
            <p:cNvPr id="736280" name="Rectangle 23"/>
            <p:cNvSpPr>
              <a:spLocks noChangeArrowheads="1"/>
            </p:cNvSpPr>
            <p:nvPr/>
          </p:nvSpPr>
          <p:spPr bwMode="auto">
            <a:xfrm>
              <a:off x="3299" y="1447"/>
              <a:ext cx="1680" cy="720"/>
            </a:xfrm>
            <a:prstGeom prst="rect">
              <a:avLst/>
            </a:prstGeom>
            <a:solidFill>
              <a:srgbClr val="F6F5BD"/>
            </a:solidFill>
            <a:ln w="1908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736281" name="Line 28"/>
            <p:cNvSpPr>
              <a:spLocks noChangeShapeType="1"/>
            </p:cNvSpPr>
            <p:nvPr/>
          </p:nvSpPr>
          <p:spPr bwMode="auto">
            <a:xfrm flipV="1">
              <a:off x="2867" y="1735"/>
              <a:ext cx="589" cy="625"/>
            </a:xfrm>
            <a:prstGeom prst="line">
              <a:avLst/>
            </a:prstGeom>
            <a:noFill/>
            <a:ln w="19080">
              <a:solidFill>
                <a:srgbClr val="000066"/>
              </a:solidFill>
              <a:prstDash val="sysDot"/>
              <a:miter lim="800000"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6282" name="Rectangle 29"/>
            <p:cNvSpPr>
              <a:spLocks noChangeArrowheads="1"/>
            </p:cNvSpPr>
            <p:nvPr/>
          </p:nvSpPr>
          <p:spPr bwMode="auto">
            <a:xfrm>
              <a:off x="3046" y="2088"/>
              <a:ext cx="230" cy="17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3300"/>
                  </a:solidFill>
                  <a:latin typeface="Arial Black" pitchFamily="34" charset="0"/>
                  <a:ea typeface="msgothic"/>
                  <a:cs typeface="msgothic"/>
                </a:rPr>
                <a:t>CI</a:t>
              </a:r>
            </a:p>
          </p:txBody>
        </p:sp>
        <p:sp>
          <p:nvSpPr>
            <p:cNvPr id="736283" name="Freeform 34"/>
            <p:cNvSpPr>
              <a:spLocks/>
            </p:cNvSpPr>
            <p:nvPr/>
          </p:nvSpPr>
          <p:spPr bwMode="auto">
            <a:xfrm>
              <a:off x="2291" y="775"/>
              <a:ext cx="1008" cy="384"/>
            </a:xfrm>
            <a:custGeom>
              <a:avLst/>
              <a:gdLst>
                <a:gd name="T0" fmla="*/ 0 w 1200"/>
                <a:gd name="T1" fmla="*/ 240 h 240"/>
                <a:gd name="T2" fmla="*/ 192 w 1200"/>
                <a:gd name="T3" fmla="*/ 0 h 240"/>
                <a:gd name="T4" fmla="*/ 1200 w 1200"/>
                <a:gd name="T5" fmla="*/ 0 h 240"/>
                <a:gd name="T6" fmla="*/ 0 60000 65536"/>
                <a:gd name="T7" fmla="*/ 0 60000 65536"/>
                <a:gd name="T8" fmla="*/ 0 60000 65536"/>
                <a:gd name="T9" fmla="*/ 0 w 1200"/>
                <a:gd name="T10" fmla="*/ 0 h 240"/>
                <a:gd name="T11" fmla="*/ 1200 w 120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240">
                  <a:moveTo>
                    <a:pt x="0" y="240"/>
                  </a:moveTo>
                  <a:lnTo>
                    <a:pt x="192" y="0"/>
                  </a:lnTo>
                  <a:lnTo>
                    <a:pt x="1200" y="0"/>
                  </a:lnTo>
                </a:path>
              </a:pathLst>
            </a:custGeom>
            <a:noFill/>
            <a:ln w="19080">
              <a:solidFill>
                <a:srgbClr val="000066"/>
              </a:solidFill>
              <a:prstDash val="sysDot"/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6284" name="TextBox 36"/>
            <p:cNvSpPr txBox="1">
              <a:spLocks noChangeArrowheads="1"/>
            </p:cNvSpPr>
            <p:nvPr/>
          </p:nvSpPr>
          <p:spPr bwMode="auto">
            <a:xfrm>
              <a:off x="3827" y="2223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1400" b="1">
                  <a:solidFill>
                    <a:srgbClr val="003300"/>
                  </a:solidFill>
                  <a:latin typeface="Arial Black" pitchFamily="34" charset="0"/>
                  <a:ea typeface="宋体" pitchFamily="2" charset="-122"/>
                </a:rPr>
                <a:t>L1 Cache</a:t>
              </a:r>
            </a:p>
          </p:txBody>
        </p:sp>
        <p:sp>
          <p:nvSpPr>
            <p:cNvPr id="736285" name="Rectangle 29"/>
            <p:cNvSpPr>
              <a:spLocks noChangeArrowheads="1"/>
            </p:cNvSpPr>
            <p:nvPr/>
          </p:nvSpPr>
          <p:spPr bwMode="auto">
            <a:xfrm>
              <a:off x="2764" y="600"/>
              <a:ext cx="265" cy="17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3300"/>
                  </a:solidFill>
                  <a:latin typeface="Arial Black" pitchFamily="34" charset="0"/>
                  <a:ea typeface="msgothic"/>
                  <a:cs typeface="msgothic"/>
                </a:rPr>
                <a:t>CT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456" y="1658"/>
              <a:ext cx="178" cy="125"/>
            </a:xfrm>
            <a:prstGeom prst="rect">
              <a:avLst/>
            </a:prstGeom>
            <a:solidFill>
              <a:srgbClr val="DBF2DA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1" dirty="0">
                <a:latin typeface="+mn-lt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3635" y="1658"/>
              <a:ext cx="179" cy="125"/>
            </a:xfrm>
            <a:prstGeom prst="rect">
              <a:avLst/>
            </a:prstGeom>
            <a:solidFill>
              <a:srgbClr val="DBF2DA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1" dirty="0">
                <a:latin typeface="+mn-lt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792" y="1658"/>
              <a:ext cx="179" cy="125"/>
            </a:xfrm>
            <a:prstGeom prst="rect">
              <a:avLst/>
            </a:prstGeom>
            <a:solidFill>
              <a:srgbClr val="DBF2DA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1" dirty="0">
                <a:latin typeface="+mn-lt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3971" y="1658"/>
              <a:ext cx="178" cy="125"/>
            </a:xfrm>
            <a:prstGeom prst="rect">
              <a:avLst/>
            </a:prstGeom>
            <a:solidFill>
              <a:srgbClr val="DBF2DA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1" dirty="0">
                <a:latin typeface="+mn-lt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4140" y="1658"/>
              <a:ext cx="180" cy="125"/>
            </a:xfrm>
            <a:prstGeom prst="rect">
              <a:avLst/>
            </a:prstGeom>
            <a:solidFill>
              <a:srgbClr val="DBF2DA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1" dirty="0">
                <a:latin typeface="+mn-lt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4320" y="1658"/>
              <a:ext cx="178" cy="125"/>
            </a:xfrm>
            <a:prstGeom prst="rect">
              <a:avLst/>
            </a:prstGeom>
            <a:solidFill>
              <a:srgbClr val="DBF2DA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1" dirty="0">
                <a:latin typeface="+mn-lt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4476" y="1658"/>
              <a:ext cx="180" cy="125"/>
            </a:xfrm>
            <a:prstGeom prst="rect">
              <a:avLst/>
            </a:prstGeom>
            <a:solidFill>
              <a:srgbClr val="DBF2DA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1" dirty="0">
                <a:latin typeface="+mn-lt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4656" y="1658"/>
              <a:ext cx="179" cy="125"/>
            </a:xfrm>
            <a:prstGeom prst="rect">
              <a:avLst/>
            </a:prstGeom>
            <a:solidFill>
              <a:srgbClr val="DBF2DA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1" dirty="0">
                <a:latin typeface="+mn-lt"/>
              </a:endParaRPr>
            </a:p>
          </p:txBody>
        </p:sp>
        <p:sp>
          <p:nvSpPr>
            <p:cNvPr id="736294" name="Line 30"/>
            <p:cNvSpPr>
              <a:spLocks noChangeShapeType="1"/>
            </p:cNvSpPr>
            <p:nvPr/>
          </p:nvSpPr>
          <p:spPr bwMode="auto">
            <a:xfrm flipV="1">
              <a:off x="3730" y="872"/>
              <a:ext cx="1" cy="863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6295" name="Line 30"/>
            <p:cNvSpPr>
              <a:spLocks noChangeShapeType="1"/>
            </p:cNvSpPr>
            <p:nvPr/>
          </p:nvSpPr>
          <p:spPr bwMode="auto">
            <a:xfrm flipV="1">
              <a:off x="3874" y="872"/>
              <a:ext cx="1" cy="863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6296" name="Line 30"/>
            <p:cNvSpPr>
              <a:spLocks noChangeShapeType="1"/>
            </p:cNvSpPr>
            <p:nvPr/>
          </p:nvSpPr>
          <p:spPr bwMode="auto">
            <a:xfrm flipV="1">
              <a:off x="4066" y="872"/>
              <a:ext cx="1" cy="863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6297" name="Line 30"/>
            <p:cNvSpPr>
              <a:spLocks noChangeShapeType="1"/>
            </p:cNvSpPr>
            <p:nvPr/>
          </p:nvSpPr>
          <p:spPr bwMode="auto">
            <a:xfrm flipV="1">
              <a:off x="3538" y="873"/>
              <a:ext cx="1" cy="862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6298" name="Line 30"/>
            <p:cNvSpPr>
              <a:spLocks noChangeShapeType="1"/>
            </p:cNvSpPr>
            <p:nvPr/>
          </p:nvSpPr>
          <p:spPr bwMode="auto">
            <a:xfrm flipV="1">
              <a:off x="4739" y="873"/>
              <a:ext cx="1" cy="862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6299" name="Line 30"/>
            <p:cNvSpPr>
              <a:spLocks noChangeShapeType="1"/>
            </p:cNvSpPr>
            <p:nvPr/>
          </p:nvSpPr>
          <p:spPr bwMode="auto">
            <a:xfrm flipV="1">
              <a:off x="4211" y="872"/>
              <a:ext cx="1" cy="863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6300" name="Line 30"/>
            <p:cNvSpPr>
              <a:spLocks noChangeShapeType="1"/>
            </p:cNvSpPr>
            <p:nvPr/>
          </p:nvSpPr>
          <p:spPr bwMode="auto">
            <a:xfrm flipV="1">
              <a:off x="4403" y="872"/>
              <a:ext cx="1" cy="863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6301" name="Line 30"/>
            <p:cNvSpPr>
              <a:spLocks noChangeShapeType="1"/>
            </p:cNvSpPr>
            <p:nvPr/>
          </p:nvSpPr>
          <p:spPr bwMode="auto">
            <a:xfrm flipV="1">
              <a:off x="4547" y="872"/>
              <a:ext cx="1" cy="863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6302" name="AutoShape 19"/>
            <p:cNvSpPr>
              <a:spLocks noChangeArrowheads="1"/>
            </p:cNvSpPr>
            <p:nvPr/>
          </p:nvSpPr>
          <p:spPr bwMode="auto">
            <a:xfrm>
              <a:off x="3299" y="600"/>
              <a:ext cx="1680" cy="272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19080">
              <a:noFill/>
              <a:miter lim="800000"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3300"/>
                  </a:solidFill>
                  <a:latin typeface="Arial Black" pitchFamily="34" charset="0"/>
                  <a:ea typeface="msgothic"/>
                  <a:cs typeface="msgothic"/>
                </a:rPr>
                <a:t>Tag</a:t>
              </a:r>
              <a:r>
                <a:rPr lang="en-GB" altLang="zh-CN" b="1">
                  <a:solidFill>
                    <a:srgbClr val="003300"/>
                  </a:solidFill>
                  <a:latin typeface="Calibri" pitchFamily="34" charset="0"/>
                  <a:ea typeface="msgothic"/>
                  <a:cs typeface="msgothic"/>
                </a:rPr>
                <a:t> </a:t>
              </a:r>
              <a:r>
                <a:rPr lang="en-GB" altLang="zh-CN" sz="1400" b="1">
                  <a:solidFill>
                    <a:srgbClr val="003300"/>
                  </a:solidFill>
                  <a:latin typeface="Arial Black" pitchFamily="34" charset="0"/>
                  <a:ea typeface="msgothic"/>
                  <a:cs typeface="msgothic"/>
                </a:rPr>
                <a:t>Check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515938" y="57150"/>
            <a:ext cx="7499350" cy="581025"/>
          </a:xfrm>
        </p:spPr>
        <p:txBody>
          <a:bodyPr/>
          <a:lstStyle/>
          <a:p>
            <a:r>
              <a:rPr lang="zh-CN" altLang="en-US" sz="4000"/>
              <a:t>层次结构存储系统</a:t>
            </a:r>
          </a:p>
        </p:txBody>
      </p:sp>
      <p:sp>
        <p:nvSpPr>
          <p:cNvPr id="85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025" y="715963"/>
            <a:ext cx="8229600" cy="5911850"/>
          </a:xfrm>
          <a:noFill/>
          <a:ln/>
        </p:spPr>
        <p:txBody>
          <a:bodyPr/>
          <a:lstStyle/>
          <a:p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分以下六个部分介绍</a:t>
            </a:r>
          </a:p>
          <a:p>
            <a:pPr lvl="1">
              <a:spcBef>
                <a:spcPct val="30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第一讲：存储器概述</a:t>
            </a:r>
          </a:p>
          <a:p>
            <a:pPr lvl="1">
              <a:spcBef>
                <a:spcPct val="30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第二讲：主存与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的连接及其读写操作 </a:t>
            </a:r>
          </a:p>
          <a:p>
            <a:pPr lvl="2">
              <a:spcBef>
                <a:spcPct val="30000"/>
              </a:spcBef>
            </a:pP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主存模块的连接和读写操作</a:t>
            </a:r>
          </a:p>
          <a:p>
            <a:pPr lvl="2">
              <a:spcBef>
                <a:spcPct val="30000"/>
              </a:spcBef>
            </a:pP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“装入”指令和“存储”指令操作过程 </a:t>
            </a:r>
          </a:p>
          <a:p>
            <a:pPr lvl="1">
              <a:spcBef>
                <a:spcPct val="30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第三讲：磁盘存储器 </a:t>
            </a:r>
          </a:p>
          <a:p>
            <a:pPr lvl="1">
              <a:spcBef>
                <a:spcPct val="30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第四讲：高速缓冲存储器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(cache) </a:t>
            </a:r>
          </a:p>
          <a:p>
            <a:pPr lvl="2">
              <a:spcBef>
                <a:spcPct val="30000"/>
              </a:spcBef>
            </a:pP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程序访问的局部性、</a:t>
            </a:r>
            <a:r>
              <a:rPr lang="en-US" altLang="zh-CN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的基本工作原理 </a:t>
            </a:r>
          </a:p>
          <a:p>
            <a:pPr lvl="2">
              <a:spcBef>
                <a:spcPct val="30000"/>
              </a:spcBef>
            </a:pPr>
            <a:r>
              <a:rPr lang="en-US" altLang="zh-CN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行和主存块之间的映射方式 </a:t>
            </a:r>
          </a:p>
          <a:p>
            <a:pPr lvl="2">
              <a:spcBef>
                <a:spcPct val="30000"/>
              </a:spcBef>
            </a:pPr>
            <a:r>
              <a:rPr lang="en-US" altLang="zh-CN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和程序性能 </a:t>
            </a:r>
          </a:p>
          <a:p>
            <a:pPr lvl="1">
              <a:spcBef>
                <a:spcPct val="30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第五讲：虚拟存储器（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Virtual Memory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2">
              <a:spcBef>
                <a:spcPct val="30000"/>
              </a:spcBef>
            </a:pP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虚拟地址空间、虚拟存储器的实现 </a:t>
            </a:r>
          </a:p>
          <a:p>
            <a:pPr lvl="1">
              <a:spcBef>
                <a:spcPct val="30000"/>
              </a:spcBef>
            </a:pP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第六讲：</a:t>
            </a:r>
            <a:r>
              <a:rPr lang="en-US" altLang="zh-CN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IA-32/Linux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中的地址转换</a:t>
            </a:r>
          </a:p>
          <a:p>
            <a:pPr lvl="2">
              <a:spcBef>
                <a:spcPct val="30000"/>
              </a:spcBef>
            </a:pP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逻辑地址到线性地址的转换 </a:t>
            </a:r>
          </a:p>
          <a:p>
            <a:pPr lvl="2">
              <a:spcBef>
                <a:spcPct val="30000"/>
              </a:spcBef>
            </a:pP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线性地址到物理地址的转换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71438"/>
            <a:ext cx="8807450" cy="528637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Virtual Memory of a Linux Process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" name="Rectangle 379"/>
          <p:cNvSpPr>
            <a:spLocks noChangeAspect="1" noChangeArrowheads="1"/>
          </p:cNvSpPr>
          <p:nvPr/>
        </p:nvSpPr>
        <p:spPr bwMode="auto">
          <a:xfrm>
            <a:off x="3452813" y="2662238"/>
            <a:ext cx="3236912" cy="523875"/>
          </a:xfrm>
          <a:prstGeom prst="rect">
            <a:avLst/>
          </a:prstGeom>
          <a:solidFill>
            <a:srgbClr val="F6D2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latin typeface="Arial Black" pitchFamily="34" charset="0"/>
                <a:ea typeface="宋体" pitchFamily="2" charset="-122"/>
              </a:rPr>
              <a:t>Kernel code and data</a:t>
            </a:r>
          </a:p>
        </p:txBody>
      </p:sp>
      <p:sp>
        <p:nvSpPr>
          <p:cNvPr id="5" name="Rectangle 380"/>
          <p:cNvSpPr>
            <a:spLocks noChangeAspect="1" noChangeArrowheads="1"/>
          </p:cNvSpPr>
          <p:nvPr/>
        </p:nvSpPr>
        <p:spPr bwMode="auto">
          <a:xfrm>
            <a:off x="3452813" y="4011613"/>
            <a:ext cx="3236912" cy="455612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latin typeface="Arial Black" pitchFamily="34" charset="0"/>
                <a:ea typeface="宋体" pitchFamily="2" charset="-122"/>
              </a:rPr>
              <a:t>Memory mapped region </a:t>
            </a:r>
          </a:p>
          <a:p>
            <a:pPr algn="ctr"/>
            <a:r>
              <a:rPr lang="en-US" altLang="zh-CN" b="1">
                <a:latin typeface="Arial Black" pitchFamily="34" charset="0"/>
                <a:ea typeface="宋体" pitchFamily="2" charset="-122"/>
              </a:rPr>
              <a:t>for shared libraries</a:t>
            </a:r>
          </a:p>
        </p:txBody>
      </p:sp>
      <p:sp>
        <p:nvSpPr>
          <p:cNvPr id="6" name="Rectangle 381"/>
          <p:cNvSpPr>
            <a:spLocks noChangeAspect="1" noChangeArrowheads="1"/>
          </p:cNvSpPr>
          <p:nvPr/>
        </p:nvSpPr>
        <p:spPr bwMode="auto">
          <a:xfrm>
            <a:off x="3452813" y="4464050"/>
            <a:ext cx="3236912" cy="492125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400" b="1">
              <a:latin typeface="+mn-lt"/>
            </a:endParaRPr>
          </a:p>
        </p:txBody>
      </p:sp>
      <p:sp>
        <p:nvSpPr>
          <p:cNvPr id="7" name="Rectangle 382"/>
          <p:cNvSpPr>
            <a:spLocks noChangeAspect="1" noChangeArrowheads="1"/>
          </p:cNvSpPr>
          <p:nvPr/>
        </p:nvSpPr>
        <p:spPr bwMode="auto">
          <a:xfrm>
            <a:off x="3452813" y="4959350"/>
            <a:ext cx="3236912" cy="454025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latin typeface="Arial Black" pitchFamily="34" charset="0"/>
                <a:ea typeface="宋体" pitchFamily="2" charset="-122"/>
              </a:rPr>
              <a:t>Runtime heap (malloc)</a:t>
            </a:r>
          </a:p>
        </p:txBody>
      </p:sp>
      <p:sp>
        <p:nvSpPr>
          <p:cNvPr id="8" name="Rectangle 383"/>
          <p:cNvSpPr>
            <a:spLocks noChangeAspect="1" noChangeArrowheads="1"/>
          </p:cNvSpPr>
          <p:nvPr/>
        </p:nvSpPr>
        <p:spPr bwMode="auto">
          <a:xfrm>
            <a:off x="3452813" y="3394075"/>
            <a:ext cx="3236912" cy="61595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400" b="1">
              <a:latin typeface="+mn-lt"/>
            </a:endParaRPr>
          </a:p>
        </p:txBody>
      </p:sp>
      <p:sp>
        <p:nvSpPr>
          <p:cNvPr id="9" name="Rectangle 384"/>
          <p:cNvSpPr>
            <a:spLocks noChangeAspect="1" noChangeArrowheads="1"/>
          </p:cNvSpPr>
          <p:nvPr/>
        </p:nvSpPr>
        <p:spPr bwMode="auto">
          <a:xfrm>
            <a:off x="3452813" y="5921375"/>
            <a:ext cx="3236912" cy="2698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latin typeface="Arial Black" pitchFamily="34" charset="0"/>
                <a:ea typeface="宋体" pitchFamily="2" charset="-122"/>
              </a:rPr>
              <a:t>Program text (.text)</a:t>
            </a:r>
          </a:p>
        </p:txBody>
      </p:sp>
      <p:sp>
        <p:nvSpPr>
          <p:cNvPr id="10" name="Rectangle 385"/>
          <p:cNvSpPr>
            <a:spLocks noChangeAspect="1" noChangeArrowheads="1"/>
          </p:cNvSpPr>
          <p:nvPr/>
        </p:nvSpPr>
        <p:spPr bwMode="auto">
          <a:xfrm>
            <a:off x="3452813" y="5662613"/>
            <a:ext cx="3236912" cy="269875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latin typeface="Arial Black" pitchFamily="34" charset="0"/>
                <a:ea typeface="宋体" pitchFamily="2" charset="-122"/>
              </a:rPr>
              <a:t>Initialized data (.data)</a:t>
            </a:r>
          </a:p>
        </p:txBody>
      </p:sp>
      <p:sp>
        <p:nvSpPr>
          <p:cNvPr id="11" name="Rectangle 386"/>
          <p:cNvSpPr>
            <a:spLocks noChangeAspect="1" noChangeArrowheads="1"/>
          </p:cNvSpPr>
          <p:nvPr/>
        </p:nvSpPr>
        <p:spPr bwMode="auto">
          <a:xfrm>
            <a:off x="3452813" y="5403850"/>
            <a:ext cx="3236912" cy="268288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latin typeface="Arial Black" pitchFamily="34" charset="0"/>
                <a:ea typeface="宋体" pitchFamily="2" charset="-122"/>
              </a:rPr>
              <a:t>Uninitialized data (.bss)</a:t>
            </a:r>
          </a:p>
        </p:txBody>
      </p:sp>
      <p:sp>
        <p:nvSpPr>
          <p:cNvPr id="12" name="Line 387"/>
          <p:cNvSpPr>
            <a:spLocks noChangeAspect="1" noChangeShapeType="1"/>
          </p:cNvSpPr>
          <p:nvPr/>
        </p:nvSpPr>
        <p:spPr bwMode="auto">
          <a:xfrm flipV="1">
            <a:off x="4979988" y="4711700"/>
            <a:ext cx="0" cy="239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b="1">
              <a:latin typeface="+mn-lt"/>
            </a:endParaRPr>
          </a:p>
        </p:txBody>
      </p:sp>
      <p:sp>
        <p:nvSpPr>
          <p:cNvPr id="13" name="Rectangle 388"/>
          <p:cNvSpPr>
            <a:spLocks noChangeAspect="1" noChangeArrowheads="1"/>
          </p:cNvSpPr>
          <p:nvPr/>
        </p:nvSpPr>
        <p:spPr bwMode="auto">
          <a:xfrm>
            <a:off x="3452813" y="3165475"/>
            <a:ext cx="3236912" cy="325438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latin typeface="Arial Black" pitchFamily="34" charset="0"/>
                <a:ea typeface="宋体" pitchFamily="2" charset="-122"/>
              </a:rPr>
              <a:t>User stack</a:t>
            </a:r>
          </a:p>
        </p:txBody>
      </p:sp>
      <p:sp>
        <p:nvSpPr>
          <p:cNvPr id="15" name="Line 390"/>
          <p:cNvSpPr>
            <a:spLocks noChangeAspect="1" noChangeShapeType="1"/>
          </p:cNvSpPr>
          <p:nvPr/>
        </p:nvSpPr>
        <p:spPr bwMode="auto">
          <a:xfrm>
            <a:off x="5010150" y="3490913"/>
            <a:ext cx="0" cy="2397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b="1">
              <a:latin typeface="+mn-lt"/>
            </a:endParaRPr>
          </a:p>
        </p:txBody>
      </p:sp>
      <p:sp>
        <p:nvSpPr>
          <p:cNvPr id="16" name="Rectangle 391"/>
          <p:cNvSpPr>
            <a:spLocks noChangeAspect="1" noChangeArrowheads="1"/>
          </p:cNvSpPr>
          <p:nvPr/>
        </p:nvSpPr>
        <p:spPr bwMode="auto">
          <a:xfrm>
            <a:off x="3452813" y="6180138"/>
            <a:ext cx="3236912" cy="269875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400" b="1">
              <a:latin typeface="+mn-lt"/>
            </a:endParaRPr>
          </a:p>
        </p:txBody>
      </p:sp>
      <p:sp>
        <p:nvSpPr>
          <p:cNvPr id="17" name="Text Box 392"/>
          <p:cNvSpPr txBox="1">
            <a:spLocks noChangeAspect="1" noChangeArrowheads="1"/>
          </p:cNvSpPr>
          <p:nvPr/>
        </p:nvSpPr>
        <p:spPr bwMode="auto">
          <a:xfrm>
            <a:off x="3146425" y="6273800"/>
            <a:ext cx="303213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400" b="1">
                <a:latin typeface="Arial Black" pitchFamily="34" charset="0"/>
                <a:ea typeface="宋体" pitchFamily="2" charset="-122"/>
              </a:rPr>
              <a:t>0</a:t>
            </a:r>
          </a:p>
        </p:txBody>
      </p:sp>
      <p:sp>
        <p:nvSpPr>
          <p:cNvPr id="18" name="Text Box 393"/>
          <p:cNvSpPr txBox="1">
            <a:spLocks noChangeAspect="1" noChangeArrowheads="1"/>
          </p:cNvSpPr>
          <p:nvPr/>
        </p:nvSpPr>
        <p:spPr bwMode="auto">
          <a:xfrm>
            <a:off x="2128838" y="3306763"/>
            <a:ext cx="8064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400" b="1">
                <a:latin typeface="Arial Black" pitchFamily="34" charset="0"/>
                <a:ea typeface="宋体" pitchFamily="2" charset="-122"/>
              </a:rPr>
              <a:t>%</a:t>
            </a:r>
            <a:r>
              <a:rPr lang="en-US" altLang="zh-CN" sz="1800" b="1">
                <a:latin typeface="Arial Black" pitchFamily="34" charset="0"/>
                <a:ea typeface="宋体" pitchFamily="2" charset="-122"/>
                <a:cs typeface="Courier New" pitchFamily="49" charset="0"/>
              </a:rPr>
              <a:t>esp</a:t>
            </a:r>
          </a:p>
        </p:txBody>
      </p:sp>
      <p:sp>
        <p:nvSpPr>
          <p:cNvPr id="19" name="Line 394"/>
          <p:cNvSpPr>
            <a:spLocks noChangeAspect="1" noChangeShapeType="1"/>
          </p:cNvSpPr>
          <p:nvPr/>
        </p:nvSpPr>
        <p:spPr bwMode="auto">
          <a:xfrm>
            <a:off x="3068638" y="3494088"/>
            <a:ext cx="384175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b="1">
              <a:latin typeface="+mn-lt"/>
            </a:endParaRPr>
          </a:p>
        </p:txBody>
      </p:sp>
      <p:sp>
        <p:nvSpPr>
          <p:cNvPr id="20" name="Text Box 395"/>
          <p:cNvSpPr txBox="1">
            <a:spLocks noChangeAspect="1" noChangeArrowheads="1"/>
          </p:cNvSpPr>
          <p:nvPr/>
        </p:nvSpPr>
        <p:spPr bwMode="auto">
          <a:xfrm>
            <a:off x="7192963" y="4418013"/>
            <a:ext cx="1550987" cy="915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 b="1" i="1">
                <a:latin typeface="Arial Black" pitchFamily="34" charset="0"/>
                <a:ea typeface="宋体" pitchFamily="2" charset="-122"/>
              </a:rPr>
              <a:t>Process</a:t>
            </a:r>
          </a:p>
          <a:p>
            <a:r>
              <a:rPr lang="en-US" altLang="zh-CN" sz="1800" b="1" i="1">
                <a:latin typeface="Arial Black" pitchFamily="34" charset="0"/>
                <a:ea typeface="宋体" pitchFamily="2" charset="-122"/>
              </a:rPr>
              <a:t>virtual</a:t>
            </a:r>
          </a:p>
          <a:p>
            <a:r>
              <a:rPr lang="en-US" altLang="zh-CN" sz="1800" b="1" i="1">
                <a:latin typeface="Arial Black" pitchFamily="34" charset="0"/>
                <a:ea typeface="宋体" pitchFamily="2" charset="-122"/>
              </a:rPr>
              <a:t>memory</a:t>
            </a:r>
          </a:p>
        </p:txBody>
      </p:sp>
      <p:sp>
        <p:nvSpPr>
          <p:cNvPr id="684053" name="Text Box 397"/>
          <p:cNvSpPr txBox="1">
            <a:spLocks noChangeAspect="1" noChangeArrowheads="1"/>
          </p:cNvSpPr>
          <p:nvPr/>
        </p:nvSpPr>
        <p:spPr bwMode="auto">
          <a:xfrm>
            <a:off x="2311400" y="4721225"/>
            <a:ext cx="5905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>
                <a:latin typeface="Arial Black" pitchFamily="34" charset="0"/>
                <a:ea typeface="宋体" pitchFamily="2" charset="-122"/>
                <a:cs typeface="Courier New" pitchFamily="49" charset="0"/>
              </a:rPr>
              <a:t>brk</a:t>
            </a:r>
          </a:p>
        </p:txBody>
      </p:sp>
      <p:sp>
        <p:nvSpPr>
          <p:cNvPr id="22" name="Line 398"/>
          <p:cNvSpPr>
            <a:spLocks noChangeAspect="1" noChangeShapeType="1"/>
          </p:cNvSpPr>
          <p:nvPr/>
        </p:nvSpPr>
        <p:spPr bwMode="auto">
          <a:xfrm>
            <a:off x="3046413" y="4948238"/>
            <a:ext cx="3857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b="1">
              <a:latin typeface="+mn-lt"/>
            </a:endParaRPr>
          </a:p>
        </p:txBody>
      </p:sp>
      <p:sp>
        <p:nvSpPr>
          <p:cNvPr id="23" name="Rectangle 400"/>
          <p:cNvSpPr>
            <a:spLocks noChangeAspect="1" noChangeArrowheads="1"/>
          </p:cNvSpPr>
          <p:nvPr/>
        </p:nvSpPr>
        <p:spPr bwMode="auto">
          <a:xfrm>
            <a:off x="3452813" y="2265363"/>
            <a:ext cx="3236912" cy="400050"/>
          </a:xfrm>
          <a:prstGeom prst="rect">
            <a:avLst/>
          </a:prstGeom>
          <a:solidFill>
            <a:srgbClr val="F6D2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latin typeface="Arial Black" pitchFamily="34" charset="0"/>
                <a:ea typeface="宋体" pitchFamily="2" charset="-122"/>
              </a:rPr>
              <a:t>Physical memory</a:t>
            </a:r>
          </a:p>
        </p:txBody>
      </p:sp>
      <p:sp>
        <p:nvSpPr>
          <p:cNvPr id="24" name="AutoShape 401"/>
          <p:cNvSpPr>
            <a:spLocks/>
          </p:cNvSpPr>
          <p:nvPr/>
        </p:nvSpPr>
        <p:spPr bwMode="auto">
          <a:xfrm flipH="1">
            <a:off x="3092450" y="2265363"/>
            <a:ext cx="223838" cy="879475"/>
          </a:xfrm>
          <a:prstGeom prst="rightBrace">
            <a:avLst>
              <a:gd name="adj1" fmla="val 55438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2400" b="1">
              <a:latin typeface="+mn-lt"/>
            </a:endParaRPr>
          </a:p>
        </p:txBody>
      </p:sp>
      <p:sp>
        <p:nvSpPr>
          <p:cNvPr id="25" name="Text Box 402"/>
          <p:cNvSpPr txBox="1">
            <a:spLocks noChangeArrowheads="1"/>
          </p:cNvSpPr>
          <p:nvPr/>
        </p:nvSpPr>
        <p:spPr bwMode="auto">
          <a:xfrm>
            <a:off x="677863" y="2347913"/>
            <a:ext cx="23637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90000"/>
              </a:lnSpc>
              <a:spcBef>
                <a:spcPct val="30000"/>
              </a:spcBef>
            </a:pPr>
            <a:r>
              <a:rPr lang="en-US" altLang="zh-CN" sz="1800" b="1" i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Identical  for each process</a:t>
            </a:r>
          </a:p>
        </p:txBody>
      </p:sp>
      <p:sp>
        <p:nvSpPr>
          <p:cNvPr id="26" name="Rectangle 403"/>
          <p:cNvSpPr>
            <a:spLocks noChangeAspect="1" noChangeArrowheads="1"/>
          </p:cNvSpPr>
          <p:nvPr/>
        </p:nvSpPr>
        <p:spPr bwMode="auto">
          <a:xfrm>
            <a:off x="3451225" y="942975"/>
            <a:ext cx="3232150" cy="1322388"/>
          </a:xfrm>
          <a:prstGeom prst="rect">
            <a:avLst/>
          </a:prstGeom>
          <a:solidFill>
            <a:srgbClr val="F6D2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zh-CN" b="1">
                <a:latin typeface="Arial Black" pitchFamily="34" charset="0"/>
                <a:ea typeface="宋体" pitchFamily="2" charset="-122"/>
              </a:rPr>
              <a:t>Process-specific data</a:t>
            </a:r>
          </a:p>
          <a:p>
            <a:pPr algn="ctr"/>
            <a:r>
              <a:rPr lang="en-US" altLang="zh-CN" b="1">
                <a:latin typeface="Arial Black" pitchFamily="34" charset="0"/>
                <a:ea typeface="宋体" pitchFamily="2" charset="-122"/>
              </a:rPr>
              <a:t> structs  (ptables,</a:t>
            </a:r>
          </a:p>
          <a:p>
            <a:pPr algn="ctr"/>
            <a:r>
              <a:rPr lang="en-US" altLang="zh-CN" b="1">
                <a:latin typeface="Arial Black" pitchFamily="34" charset="0"/>
                <a:ea typeface="宋体" pitchFamily="2" charset="-122"/>
              </a:rPr>
              <a:t>task and mm structs, kernel stack)</a:t>
            </a:r>
          </a:p>
        </p:txBody>
      </p:sp>
      <p:sp>
        <p:nvSpPr>
          <p:cNvPr id="27" name="Text Box 405"/>
          <p:cNvSpPr txBox="1">
            <a:spLocks noChangeAspect="1" noChangeArrowheads="1"/>
          </p:cNvSpPr>
          <p:nvPr/>
        </p:nvSpPr>
        <p:spPr bwMode="auto">
          <a:xfrm>
            <a:off x="7250113" y="1673225"/>
            <a:ext cx="1346200" cy="915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 b="1" i="1">
                <a:latin typeface="Arial Black" pitchFamily="34" charset="0"/>
                <a:ea typeface="宋体" pitchFamily="2" charset="-122"/>
              </a:rPr>
              <a:t>Kernel</a:t>
            </a:r>
          </a:p>
          <a:p>
            <a:r>
              <a:rPr lang="en-US" altLang="zh-CN" sz="1800" b="1" i="1">
                <a:latin typeface="Arial Black" pitchFamily="34" charset="0"/>
                <a:ea typeface="宋体" pitchFamily="2" charset="-122"/>
              </a:rPr>
              <a:t>virtual </a:t>
            </a:r>
          </a:p>
          <a:p>
            <a:r>
              <a:rPr lang="en-US" altLang="zh-CN" sz="1800" b="1" i="1">
                <a:latin typeface="Arial Black" pitchFamily="34" charset="0"/>
                <a:ea typeface="宋体" pitchFamily="2" charset="-122"/>
              </a:rPr>
              <a:t>memory</a:t>
            </a:r>
          </a:p>
        </p:txBody>
      </p:sp>
      <p:sp>
        <p:nvSpPr>
          <p:cNvPr id="28" name="AutoShape 421"/>
          <p:cNvSpPr>
            <a:spLocks/>
          </p:cNvSpPr>
          <p:nvPr/>
        </p:nvSpPr>
        <p:spPr bwMode="auto">
          <a:xfrm>
            <a:off x="6834188" y="3170238"/>
            <a:ext cx="284162" cy="3289300"/>
          </a:xfrm>
          <a:prstGeom prst="rightBrace">
            <a:avLst>
              <a:gd name="adj1" fmla="val 143889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b="1">
              <a:latin typeface="+mn-lt"/>
            </a:endParaRPr>
          </a:p>
        </p:txBody>
      </p:sp>
      <p:sp>
        <p:nvSpPr>
          <p:cNvPr id="29" name="AutoShape 422"/>
          <p:cNvSpPr>
            <a:spLocks/>
          </p:cNvSpPr>
          <p:nvPr/>
        </p:nvSpPr>
        <p:spPr bwMode="auto">
          <a:xfrm>
            <a:off x="6815138" y="1074738"/>
            <a:ext cx="320675" cy="2032000"/>
          </a:xfrm>
          <a:prstGeom prst="rightBrace">
            <a:avLst>
              <a:gd name="adj1" fmla="val 7843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b="1">
              <a:latin typeface="+mn-lt"/>
            </a:endParaRPr>
          </a:p>
        </p:txBody>
      </p:sp>
      <p:sp>
        <p:nvSpPr>
          <p:cNvPr id="684062" name="Text Box 424"/>
          <p:cNvSpPr txBox="1">
            <a:spLocks noChangeArrowheads="1"/>
          </p:cNvSpPr>
          <p:nvPr/>
        </p:nvSpPr>
        <p:spPr bwMode="auto">
          <a:xfrm>
            <a:off x="1241425" y="5829300"/>
            <a:ext cx="1806575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zh-CN" sz="1400" b="1">
                <a:solidFill>
                  <a:schemeClr val="tx2"/>
                </a:solidFill>
                <a:latin typeface="Arial Black" pitchFamily="34" charset="0"/>
                <a:ea typeface="宋体" pitchFamily="2" charset="-122"/>
                <a:cs typeface="Courier New" pitchFamily="49" charset="0"/>
              </a:rPr>
              <a:t>0x08048000 (32)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zh-CN" sz="1400" b="1">
                <a:solidFill>
                  <a:schemeClr val="tx2"/>
                </a:solidFill>
                <a:latin typeface="Arial Black" pitchFamily="34" charset="0"/>
                <a:ea typeface="宋体" pitchFamily="2" charset="-122"/>
                <a:cs typeface="Courier New" pitchFamily="49" charset="0"/>
              </a:rPr>
              <a:t>0x40000000 (64)</a:t>
            </a:r>
          </a:p>
        </p:txBody>
      </p:sp>
      <p:sp>
        <p:nvSpPr>
          <p:cNvPr id="31" name="AutoShape 425"/>
          <p:cNvSpPr>
            <a:spLocks/>
          </p:cNvSpPr>
          <p:nvPr/>
        </p:nvSpPr>
        <p:spPr bwMode="auto">
          <a:xfrm flipH="1">
            <a:off x="3054350" y="965200"/>
            <a:ext cx="261938" cy="1163638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2400" b="1">
              <a:latin typeface="+mn-lt"/>
            </a:endParaRPr>
          </a:p>
        </p:txBody>
      </p:sp>
      <p:sp>
        <p:nvSpPr>
          <p:cNvPr id="32" name="Text Box 426"/>
          <p:cNvSpPr txBox="1">
            <a:spLocks noChangeArrowheads="1"/>
          </p:cNvSpPr>
          <p:nvPr/>
        </p:nvSpPr>
        <p:spPr bwMode="auto">
          <a:xfrm>
            <a:off x="692150" y="1312863"/>
            <a:ext cx="23463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90000"/>
              </a:lnSpc>
              <a:spcBef>
                <a:spcPct val="30000"/>
              </a:spcBef>
            </a:pPr>
            <a:r>
              <a:rPr lang="en-US" altLang="zh-CN" sz="1800" b="1" i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Different for each process</a:t>
            </a:r>
          </a:p>
        </p:txBody>
      </p:sp>
      <p:sp>
        <p:nvSpPr>
          <p:cNvPr id="33" name="Line 427"/>
          <p:cNvSpPr>
            <a:spLocks noChangeShapeType="1"/>
          </p:cNvSpPr>
          <p:nvPr/>
        </p:nvSpPr>
        <p:spPr bwMode="auto">
          <a:xfrm>
            <a:off x="3432175" y="3159125"/>
            <a:ext cx="3251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b="1">
              <a:latin typeface="+mn-lt"/>
            </a:endParaRPr>
          </a:p>
        </p:txBody>
      </p:sp>
      <p:sp>
        <p:nvSpPr>
          <p:cNvPr id="34" name="Line 428"/>
          <p:cNvSpPr>
            <a:spLocks noChangeAspect="1" noChangeShapeType="1"/>
          </p:cNvSpPr>
          <p:nvPr/>
        </p:nvSpPr>
        <p:spPr bwMode="auto">
          <a:xfrm>
            <a:off x="3065463" y="6167438"/>
            <a:ext cx="3857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b="1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6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23888" y="211138"/>
            <a:ext cx="8243887" cy="515937"/>
          </a:xfrm>
          <a:noFill/>
        </p:spPr>
        <p:txBody>
          <a:bodyPr lIns="91440" tIns="45720" rIns="91440" bIns="45720" anchor="ctr"/>
          <a:lstStyle/>
          <a:p>
            <a:pPr marL="119063" indent="-1190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3200"/>
              <a:t>Linux</a:t>
            </a:r>
            <a:r>
              <a:rPr lang="zh-CN" altLang="en-GB" sz="3200"/>
              <a:t>将</a:t>
            </a:r>
            <a:r>
              <a:rPr lang="zh-CN" altLang="en-GB" sz="3200">
                <a:solidFill>
                  <a:schemeClr val="accent1"/>
                </a:solidFill>
              </a:rPr>
              <a:t>虚存空间</a:t>
            </a:r>
            <a:r>
              <a:rPr lang="zh-CN" altLang="en-GB" sz="3200"/>
              <a:t>组织成“区域</a:t>
            </a:r>
            <a:r>
              <a:rPr lang="en-GB" altLang="zh-CN" sz="3200"/>
              <a:t>(area)”</a:t>
            </a:r>
            <a:r>
              <a:rPr lang="zh-CN" altLang="en-GB" sz="3200"/>
              <a:t>的集合</a:t>
            </a:r>
          </a:p>
        </p:txBody>
      </p:sp>
      <p:sp>
        <p:nvSpPr>
          <p:cNvPr id="685100" name="Rectangle 50"/>
          <p:cNvSpPr>
            <a:spLocks noGrp="1" noChangeArrowheads="1"/>
          </p:cNvSpPr>
          <p:nvPr>
            <p:ph type="body" idx="4294967295"/>
          </p:nvPr>
        </p:nvSpPr>
        <p:spPr>
          <a:xfrm>
            <a:off x="57150" y="3454400"/>
            <a:ext cx="3962400" cy="3303588"/>
          </a:xfrm>
        </p:spPr>
        <p:txBody>
          <a:bodyPr lIns="91440" tIns="45720" rIns="91440" bIns="45720"/>
          <a:lstStyle/>
          <a:p>
            <a:pPr marL="342900" indent="-342900">
              <a:lnSpc>
                <a:spcPct val="90000"/>
              </a:lnSpc>
              <a:spcBef>
                <a:spcPts val="563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altLang="zh-CN" sz="2400">
                <a:latin typeface="Arial Black" pitchFamily="34" charset="0"/>
                <a:ea typeface="宋体" pitchFamily="2" charset="-122"/>
              </a:rPr>
              <a:t>pgd: </a:t>
            </a:r>
          </a:p>
          <a:p>
            <a:pPr marL="576263" lvl="1" indent="-228600">
              <a:lnSpc>
                <a:spcPct val="90000"/>
              </a:lnSpc>
              <a:spcBef>
                <a:spcPts val="200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altLang="zh-CN">
                <a:latin typeface="Arial Black" pitchFamily="34" charset="0"/>
                <a:ea typeface="宋体" pitchFamily="2" charset="-122"/>
              </a:rPr>
              <a:t>Page global directory address</a:t>
            </a:r>
          </a:p>
          <a:p>
            <a:pPr marL="576263" lvl="1" indent="-228600">
              <a:lnSpc>
                <a:spcPct val="90000"/>
              </a:lnSpc>
              <a:spcBef>
                <a:spcPts val="200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altLang="zh-CN">
                <a:latin typeface="Arial Black" pitchFamily="34" charset="0"/>
                <a:ea typeface="宋体" pitchFamily="2" charset="-122"/>
              </a:rPr>
              <a:t>Points to L1 page table</a:t>
            </a:r>
          </a:p>
          <a:p>
            <a:pPr marL="342900" indent="-342900">
              <a:lnSpc>
                <a:spcPct val="90000"/>
              </a:lnSpc>
              <a:spcBef>
                <a:spcPts val="563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altLang="zh-CN" sz="2400">
                <a:latin typeface="Arial Black" pitchFamily="34" charset="0"/>
                <a:ea typeface="宋体" pitchFamily="2" charset="-122"/>
              </a:rPr>
              <a:t>vm_prot:</a:t>
            </a:r>
          </a:p>
          <a:p>
            <a:pPr marL="576263" lvl="1" indent="-228600">
              <a:lnSpc>
                <a:spcPct val="90000"/>
              </a:lnSpc>
              <a:spcBef>
                <a:spcPts val="200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altLang="zh-CN">
                <a:latin typeface="Arial Black" pitchFamily="34" charset="0"/>
                <a:ea typeface="宋体" pitchFamily="2" charset="-122"/>
              </a:rPr>
              <a:t>Read/write permissions for this area</a:t>
            </a:r>
          </a:p>
          <a:p>
            <a:pPr marL="342900" indent="-342900">
              <a:lnSpc>
                <a:spcPct val="90000"/>
              </a:lnSpc>
              <a:spcBef>
                <a:spcPts val="563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altLang="zh-CN" sz="2400">
                <a:latin typeface="Arial Black" pitchFamily="34" charset="0"/>
                <a:ea typeface="宋体" pitchFamily="2" charset="-122"/>
              </a:rPr>
              <a:t>vm_flags</a:t>
            </a:r>
          </a:p>
          <a:p>
            <a:pPr marL="576263" lvl="1" indent="-228600">
              <a:lnSpc>
                <a:spcPct val="90000"/>
              </a:lnSpc>
              <a:spcBef>
                <a:spcPts val="200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altLang="zh-CN">
                <a:latin typeface="Arial Black" pitchFamily="34" charset="0"/>
                <a:ea typeface="宋体" pitchFamily="2" charset="-122"/>
              </a:rPr>
              <a:t>Pages </a:t>
            </a:r>
            <a:r>
              <a:rPr lang="en-GB" altLang="zh-CN" b="0">
                <a:latin typeface="Arial Black" pitchFamily="34" charset="0"/>
                <a:ea typeface="宋体" pitchFamily="2" charset="-122"/>
              </a:rPr>
              <a:t>shared</a:t>
            </a:r>
            <a:r>
              <a:rPr lang="en-GB" altLang="zh-CN">
                <a:latin typeface="Arial Black" pitchFamily="34" charset="0"/>
                <a:ea typeface="宋体" pitchFamily="2" charset="-122"/>
              </a:rPr>
              <a:t> with other processes or </a:t>
            </a:r>
            <a:r>
              <a:rPr lang="en-GB" altLang="zh-CN" b="0">
                <a:latin typeface="Arial Black" pitchFamily="34" charset="0"/>
                <a:ea typeface="宋体" pitchFamily="2" charset="-122"/>
              </a:rPr>
              <a:t>private</a:t>
            </a:r>
            <a:r>
              <a:rPr lang="en-GB" altLang="zh-CN">
                <a:latin typeface="Arial Black" pitchFamily="34" charset="0"/>
                <a:ea typeface="宋体" pitchFamily="2" charset="-122"/>
              </a:rPr>
              <a:t> to this process</a:t>
            </a:r>
          </a:p>
        </p:txBody>
      </p:sp>
      <p:grpSp>
        <p:nvGrpSpPr>
          <p:cNvPr id="685106" name="Group 50"/>
          <p:cNvGrpSpPr>
            <a:grpSpLocks/>
          </p:cNvGrpSpPr>
          <p:nvPr/>
        </p:nvGrpSpPr>
        <p:grpSpPr bwMode="auto">
          <a:xfrm>
            <a:off x="223838" y="771525"/>
            <a:ext cx="8934450" cy="5334000"/>
            <a:chOff x="222" y="531"/>
            <a:chExt cx="5000" cy="3360"/>
          </a:xfrm>
        </p:grpSpPr>
        <p:sp>
          <p:nvSpPr>
            <p:cNvPr id="29697" name="Rectangle 1"/>
            <p:cNvSpPr>
              <a:spLocks noChangeArrowheads="1"/>
            </p:cNvSpPr>
            <p:nvPr/>
          </p:nvSpPr>
          <p:spPr bwMode="auto">
            <a:xfrm>
              <a:off x="2557" y="2739"/>
              <a:ext cx="673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b="1" dirty="0" err="1">
                  <a:latin typeface="Calibri" pitchFamily="34" charset="0"/>
                </a:rPr>
                <a:t>vm_next</a:t>
              </a:r>
              <a:endParaRPr lang="en-GB" b="1" dirty="0">
                <a:latin typeface="Calibri" pitchFamily="34" charset="0"/>
              </a:endParaRPr>
            </a:p>
          </p:txBody>
        </p:sp>
        <p:sp>
          <p:nvSpPr>
            <p:cNvPr id="29698" name="Rectangle 2"/>
            <p:cNvSpPr>
              <a:spLocks noChangeArrowheads="1"/>
            </p:cNvSpPr>
            <p:nvPr/>
          </p:nvSpPr>
          <p:spPr bwMode="auto">
            <a:xfrm>
              <a:off x="2557" y="1587"/>
              <a:ext cx="673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b="1" dirty="0" err="1">
                  <a:latin typeface="Calibri" pitchFamily="34" charset="0"/>
                </a:rPr>
                <a:t>vm_next</a:t>
              </a:r>
              <a:endParaRPr lang="en-GB" b="1" dirty="0">
                <a:latin typeface="Calibri" pitchFamily="34" charset="0"/>
              </a:endParaRPr>
            </a:p>
          </p:txBody>
        </p:sp>
        <p:sp>
          <p:nvSpPr>
            <p:cNvPr id="685061" name="Text Box 5"/>
            <p:cNvSpPr txBox="1">
              <a:spLocks noChangeArrowheads="1"/>
            </p:cNvSpPr>
            <p:nvPr/>
          </p:nvSpPr>
          <p:spPr bwMode="auto">
            <a:xfrm>
              <a:off x="222" y="720"/>
              <a:ext cx="801" cy="1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b="1">
                  <a:latin typeface="Arial Black" pitchFamily="34" charset="0"/>
                  <a:ea typeface="宋体" pitchFamily="2" charset="-122"/>
                  <a:cs typeface="Courier New" pitchFamily="49" charset="0"/>
                </a:rPr>
                <a:t>task_struct</a:t>
              </a:r>
            </a:p>
          </p:txBody>
        </p:sp>
        <p:sp>
          <p:nvSpPr>
            <p:cNvPr id="685062" name="Text Box 6"/>
            <p:cNvSpPr txBox="1">
              <a:spLocks noChangeArrowheads="1"/>
            </p:cNvSpPr>
            <p:nvPr/>
          </p:nvSpPr>
          <p:spPr bwMode="auto">
            <a:xfrm>
              <a:off x="1381" y="819"/>
              <a:ext cx="758" cy="1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b="1">
                  <a:latin typeface="Arial Black" pitchFamily="34" charset="0"/>
                  <a:ea typeface="宋体" pitchFamily="2" charset="-122"/>
                  <a:cs typeface="Courier New" pitchFamily="49" charset="0"/>
                </a:rPr>
                <a:t>mm_struct</a:t>
              </a:r>
            </a:p>
          </p:txBody>
        </p:sp>
        <p:sp>
          <p:nvSpPr>
            <p:cNvPr id="685063" name="Rectangle 7"/>
            <p:cNvSpPr>
              <a:spLocks noChangeArrowheads="1"/>
            </p:cNvSpPr>
            <p:nvPr/>
          </p:nvSpPr>
          <p:spPr bwMode="auto">
            <a:xfrm>
              <a:off x="1405" y="1075"/>
              <a:ext cx="672" cy="992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29704" name="Rectangle 8"/>
            <p:cNvSpPr>
              <a:spLocks noChangeArrowheads="1"/>
            </p:cNvSpPr>
            <p:nvPr/>
          </p:nvSpPr>
          <p:spPr bwMode="auto">
            <a:xfrm>
              <a:off x="1405" y="1059"/>
              <a:ext cx="672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b="1">
                  <a:latin typeface="Arial Black" pitchFamily="34" charset="0"/>
                  <a:ea typeface="宋体" pitchFamily="2" charset="-122"/>
                  <a:cs typeface="Courier New" pitchFamily="49" charset="0"/>
                </a:rPr>
                <a:t>pgd</a:t>
              </a:r>
            </a:p>
          </p:txBody>
        </p:sp>
        <p:sp>
          <p:nvSpPr>
            <p:cNvPr id="685065" name="Rectangle 9"/>
            <p:cNvSpPr>
              <a:spLocks noChangeArrowheads="1"/>
            </p:cNvSpPr>
            <p:nvPr/>
          </p:nvSpPr>
          <p:spPr bwMode="auto">
            <a:xfrm>
              <a:off x="445" y="931"/>
              <a:ext cx="480" cy="1136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445" y="1059"/>
              <a:ext cx="480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b="1">
                  <a:latin typeface="Arial Black" pitchFamily="34" charset="0"/>
                  <a:ea typeface="宋体" pitchFamily="2" charset="-122"/>
                  <a:cs typeface="Courier New" pitchFamily="49" charset="0"/>
                </a:rPr>
                <a:t>mm</a:t>
              </a: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1405" y="1347"/>
              <a:ext cx="672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b="1">
                  <a:latin typeface="Arial Black" pitchFamily="34" charset="0"/>
                  <a:ea typeface="宋体" pitchFamily="2" charset="-122"/>
                  <a:cs typeface="Courier New" pitchFamily="49" charset="0"/>
                </a:rPr>
                <a:t>mmap</a:t>
              </a:r>
            </a:p>
          </p:txBody>
        </p:sp>
        <p:sp>
          <p:nvSpPr>
            <p:cNvPr id="685068" name="Text Box 12"/>
            <p:cNvSpPr txBox="1">
              <a:spLocks noChangeArrowheads="1"/>
            </p:cNvSpPr>
            <p:nvPr/>
          </p:nvSpPr>
          <p:spPr bwMode="auto">
            <a:xfrm>
              <a:off x="2363" y="627"/>
              <a:ext cx="1048" cy="1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b="1">
                  <a:latin typeface="Arial Black" pitchFamily="34" charset="0"/>
                  <a:ea typeface="宋体" pitchFamily="2" charset="-122"/>
                  <a:cs typeface="Courier New" pitchFamily="49" charset="0"/>
                </a:rPr>
                <a:t>vm_area_struct</a:t>
              </a:r>
            </a:p>
          </p:txBody>
        </p:sp>
        <p:sp>
          <p:nvSpPr>
            <p:cNvPr id="29709" name="Rectangle 13"/>
            <p:cNvSpPr>
              <a:spLocks noChangeArrowheads="1"/>
            </p:cNvSpPr>
            <p:nvPr/>
          </p:nvSpPr>
          <p:spPr bwMode="auto">
            <a:xfrm>
              <a:off x="2557" y="883"/>
              <a:ext cx="673" cy="84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 b="1">
                <a:latin typeface="Arial Narrow" pitchFamily="34" charset="0"/>
              </a:endParaRPr>
            </a:p>
          </p:txBody>
        </p:sp>
        <p:sp>
          <p:nvSpPr>
            <p:cNvPr id="29710" name="Rectangle 14"/>
            <p:cNvSpPr>
              <a:spLocks noChangeArrowheads="1"/>
            </p:cNvSpPr>
            <p:nvPr/>
          </p:nvSpPr>
          <p:spPr bwMode="auto">
            <a:xfrm>
              <a:off x="2557" y="867"/>
              <a:ext cx="673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b="1">
                  <a:latin typeface="Arial Black" pitchFamily="34" charset="0"/>
                  <a:ea typeface="宋体" pitchFamily="2" charset="-122"/>
                  <a:cs typeface="Courier New" pitchFamily="49" charset="0"/>
                </a:rPr>
                <a:t>vm_end</a:t>
              </a:r>
            </a:p>
          </p:txBody>
        </p:sp>
        <p:sp>
          <p:nvSpPr>
            <p:cNvPr id="29711" name="Rectangle 15"/>
            <p:cNvSpPr>
              <a:spLocks noChangeArrowheads="1"/>
            </p:cNvSpPr>
            <p:nvPr/>
          </p:nvSpPr>
          <p:spPr bwMode="auto">
            <a:xfrm>
              <a:off x="2557" y="1155"/>
              <a:ext cx="673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b="1">
                  <a:latin typeface="Arial Black" pitchFamily="34" charset="0"/>
                  <a:ea typeface="宋体" pitchFamily="2" charset="-122"/>
                </a:rPr>
                <a:t>vm_prot</a:t>
              </a:r>
            </a:p>
          </p:txBody>
        </p:sp>
        <p:sp>
          <p:nvSpPr>
            <p:cNvPr id="29712" name="Rectangle 16"/>
            <p:cNvSpPr>
              <a:spLocks noChangeArrowheads="1"/>
            </p:cNvSpPr>
            <p:nvPr/>
          </p:nvSpPr>
          <p:spPr bwMode="auto">
            <a:xfrm>
              <a:off x="2557" y="1011"/>
              <a:ext cx="673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b="1">
                  <a:latin typeface="Arial Black" pitchFamily="34" charset="0"/>
                  <a:ea typeface="宋体" pitchFamily="2" charset="-122"/>
                  <a:cs typeface="Courier New" pitchFamily="49" charset="0"/>
                </a:rPr>
                <a:t>vm_start</a:t>
              </a:r>
            </a:p>
          </p:txBody>
        </p:sp>
        <p:sp>
          <p:nvSpPr>
            <p:cNvPr id="29716" name="Rectangle 20"/>
            <p:cNvSpPr>
              <a:spLocks noChangeArrowheads="1"/>
            </p:cNvSpPr>
            <p:nvPr/>
          </p:nvSpPr>
          <p:spPr bwMode="auto">
            <a:xfrm>
              <a:off x="2557" y="2035"/>
              <a:ext cx="673" cy="84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 b="1">
                <a:latin typeface="Arial Narrow" pitchFamily="34" charset="0"/>
              </a:endParaRPr>
            </a:p>
          </p:txBody>
        </p:sp>
        <p:sp>
          <p:nvSpPr>
            <p:cNvPr id="29717" name="Rectangle 21"/>
            <p:cNvSpPr>
              <a:spLocks noChangeArrowheads="1"/>
            </p:cNvSpPr>
            <p:nvPr/>
          </p:nvSpPr>
          <p:spPr bwMode="auto">
            <a:xfrm>
              <a:off x="2557" y="2019"/>
              <a:ext cx="673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b="1">
                  <a:latin typeface="Arial Black" pitchFamily="34" charset="0"/>
                  <a:ea typeface="宋体" pitchFamily="2" charset="-122"/>
                </a:rPr>
                <a:t>vm_end</a:t>
              </a:r>
            </a:p>
          </p:txBody>
        </p:sp>
        <p:sp>
          <p:nvSpPr>
            <p:cNvPr id="29718" name="Rectangle 22"/>
            <p:cNvSpPr>
              <a:spLocks noChangeArrowheads="1"/>
            </p:cNvSpPr>
            <p:nvPr/>
          </p:nvSpPr>
          <p:spPr bwMode="auto">
            <a:xfrm>
              <a:off x="2557" y="2307"/>
              <a:ext cx="673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b="1">
                  <a:latin typeface="Arial Black" pitchFamily="34" charset="0"/>
                  <a:ea typeface="宋体" pitchFamily="2" charset="-122"/>
                </a:rPr>
                <a:t>vm_prot</a:t>
              </a:r>
            </a:p>
          </p:txBody>
        </p:sp>
        <p:sp>
          <p:nvSpPr>
            <p:cNvPr id="29719" name="Rectangle 23"/>
            <p:cNvSpPr>
              <a:spLocks noChangeArrowheads="1"/>
            </p:cNvSpPr>
            <p:nvPr/>
          </p:nvSpPr>
          <p:spPr bwMode="auto">
            <a:xfrm>
              <a:off x="2557" y="2163"/>
              <a:ext cx="673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b="1">
                  <a:latin typeface="Arial Black" pitchFamily="34" charset="0"/>
                  <a:ea typeface="宋体" pitchFamily="2" charset="-122"/>
                </a:rPr>
                <a:t>vm_start</a:t>
              </a:r>
            </a:p>
          </p:txBody>
        </p:sp>
        <p:sp>
          <p:nvSpPr>
            <p:cNvPr id="29720" name="Rectangle 24"/>
            <p:cNvSpPr>
              <a:spLocks noChangeArrowheads="1"/>
            </p:cNvSpPr>
            <p:nvPr/>
          </p:nvSpPr>
          <p:spPr bwMode="auto">
            <a:xfrm>
              <a:off x="2557" y="3187"/>
              <a:ext cx="673" cy="70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 b="1">
                <a:latin typeface="Arial Narrow" pitchFamily="34" charset="0"/>
              </a:endParaRPr>
            </a:p>
          </p:txBody>
        </p:sp>
        <p:sp>
          <p:nvSpPr>
            <p:cNvPr id="29721" name="Rectangle 25"/>
            <p:cNvSpPr>
              <a:spLocks noChangeArrowheads="1"/>
            </p:cNvSpPr>
            <p:nvPr/>
          </p:nvSpPr>
          <p:spPr bwMode="auto">
            <a:xfrm>
              <a:off x="2557" y="3171"/>
              <a:ext cx="673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b="1">
                  <a:latin typeface="Arial Black" pitchFamily="34" charset="0"/>
                  <a:ea typeface="宋体" pitchFamily="2" charset="-122"/>
                </a:rPr>
                <a:t>vm_end</a:t>
              </a:r>
            </a:p>
          </p:txBody>
        </p:sp>
        <p:sp>
          <p:nvSpPr>
            <p:cNvPr id="29722" name="Rectangle 26"/>
            <p:cNvSpPr>
              <a:spLocks noChangeArrowheads="1"/>
            </p:cNvSpPr>
            <p:nvPr/>
          </p:nvSpPr>
          <p:spPr bwMode="auto">
            <a:xfrm>
              <a:off x="2557" y="3459"/>
              <a:ext cx="673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b="1">
                  <a:latin typeface="Arial Black" pitchFamily="34" charset="0"/>
                  <a:ea typeface="宋体" pitchFamily="2" charset="-122"/>
                </a:rPr>
                <a:t>vm_prot</a:t>
              </a:r>
            </a:p>
          </p:txBody>
        </p:sp>
        <p:sp>
          <p:nvSpPr>
            <p:cNvPr id="29723" name="Rectangle 27"/>
            <p:cNvSpPr>
              <a:spLocks noChangeArrowheads="1"/>
            </p:cNvSpPr>
            <p:nvPr/>
          </p:nvSpPr>
          <p:spPr bwMode="auto">
            <a:xfrm>
              <a:off x="2557" y="3747"/>
              <a:ext cx="673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b="1">
                  <a:latin typeface="Arial Black" pitchFamily="34" charset="0"/>
                  <a:ea typeface="宋体" pitchFamily="2" charset="-122"/>
                </a:rPr>
                <a:t>vm_next</a:t>
              </a:r>
            </a:p>
          </p:txBody>
        </p:sp>
        <p:sp>
          <p:nvSpPr>
            <p:cNvPr id="29724" name="Rectangle 28"/>
            <p:cNvSpPr>
              <a:spLocks noChangeArrowheads="1"/>
            </p:cNvSpPr>
            <p:nvPr/>
          </p:nvSpPr>
          <p:spPr bwMode="auto">
            <a:xfrm>
              <a:off x="2557" y="3315"/>
              <a:ext cx="673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b="1">
                  <a:latin typeface="Arial Black" pitchFamily="34" charset="0"/>
                  <a:ea typeface="宋体" pitchFamily="2" charset="-122"/>
                </a:rPr>
                <a:t>vm_start</a:t>
              </a:r>
            </a:p>
          </p:txBody>
        </p:sp>
        <p:sp>
          <p:nvSpPr>
            <p:cNvPr id="685082" name="Rectangle 29"/>
            <p:cNvSpPr>
              <a:spLocks noChangeArrowheads="1"/>
            </p:cNvSpPr>
            <p:nvPr/>
          </p:nvSpPr>
          <p:spPr bwMode="auto">
            <a:xfrm>
              <a:off x="3757" y="771"/>
              <a:ext cx="1248" cy="3024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685083" name="Text Box 30"/>
            <p:cNvSpPr txBox="1">
              <a:spLocks noChangeArrowheads="1"/>
            </p:cNvSpPr>
            <p:nvPr/>
          </p:nvSpPr>
          <p:spPr bwMode="auto">
            <a:xfrm>
              <a:off x="3675" y="531"/>
              <a:ext cx="1547" cy="1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b="1">
                  <a:latin typeface="Arial Black" pitchFamily="34" charset="0"/>
                  <a:ea typeface="宋体" pitchFamily="2" charset="-122"/>
                </a:rPr>
                <a:t>Process</a:t>
              </a:r>
              <a:r>
                <a:rPr lang="en-GB" altLang="zh-CN" b="1">
                  <a:latin typeface="Calibri" pitchFamily="34" charset="0"/>
                  <a:ea typeface="宋体" pitchFamily="2" charset="-122"/>
                </a:rPr>
                <a:t> </a:t>
              </a:r>
              <a:r>
                <a:rPr lang="en-GB" altLang="zh-CN" b="1">
                  <a:latin typeface="Arial Black" pitchFamily="34" charset="0"/>
                  <a:ea typeface="宋体" pitchFamily="2" charset="-122"/>
                </a:rPr>
                <a:t>virtual</a:t>
              </a:r>
              <a:r>
                <a:rPr lang="en-GB" altLang="zh-CN" b="1">
                  <a:latin typeface="Calibri" pitchFamily="34" charset="0"/>
                  <a:ea typeface="宋体" pitchFamily="2" charset="-122"/>
                </a:rPr>
                <a:t> </a:t>
              </a:r>
              <a:r>
                <a:rPr lang="en-GB" altLang="zh-CN" b="1">
                  <a:latin typeface="Arial Black" pitchFamily="34" charset="0"/>
                  <a:ea typeface="宋体" pitchFamily="2" charset="-122"/>
                </a:rPr>
                <a:t>memory</a:t>
              </a:r>
            </a:p>
          </p:txBody>
        </p:sp>
        <p:sp>
          <p:nvSpPr>
            <p:cNvPr id="29727" name="Rectangle 31"/>
            <p:cNvSpPr>
              <a:spLocks noChangeArrowheads="1"/>
            </p:cNvSpPr>
            <p:nvPr/>
          </p:nvSpPr>
          <p:spPr bwMode="auto">
            <a:xfrm>
              <a:off x="3757" y="2691"/>
              <a:ext cx="1248" cy="72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b="1">
                  <a:latin typeface="Arial Black" pitchFamily="34" charset="0"/>
                  <a:ea typeface="宋体" pitchFamily="2" charset="-122"/>
                </a:rPr>
                <a:t>Text</a:t>
              </a:r>
            </a:p>
          </p:txBody>
        </p:sp>
        <p:sp>
          <p:nvSpPr>
            <p:cNvPr id="29728" name="Rectangle 32"/>
            <p:cNvSpPr>
              <a:spLocks noChangeArrowheads="1"/>
            </p:cNvSpPr>
            <p:nvPr/>
          </p:nvSpPr>
          <p:spPr bwMode="auto">
            <a:xfrm>
              <a:off x="3757" y="2211"/>
              <a:ext cx="1248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b="1">
                  <a:latin typeface="Arial Black" pitchFamily="34" charset="0"/>
                  <a:ea typeface="宋体" pitchFamily="2" charset="-122"/>
                </a:rPr>
                <a:t>Data</a:t>
              </a:r>
            </a:p>
          </p:txBody>
        </p:sp>
        <p:sp>
          <p:nvSpPr>
            <p:cNvPr id="29729" name="Rectangle 33"/>
            <p:cNvSpPr>
              <a:spLocks noChangeArrowheads="1"/>
            </p:cNvSpPr>
            <p:nvPr/>
          </p:nvSpPr>
          <p:spPr bwMode="auto">
            <a:xfrm>
              <a:off x="3757" y="1395"/>
              <a:ext cx="1248" cy="3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b="1">
                  <a:latin typeface="Arial Black" pitchFamily="34" charset="0"/>
                  <a:ea typeface="宋体" pitchFamily="2" charset="-122"/>
                </a:rPr>
                <a:t>Shared</a:t>
              </a:r>
              <a:r>
                <a:rPr lang="en-GB" altLang="zh-CN" b="1">
                  <a:latin typeface="Calibri" pitchFamily="34" charset="0"/>
                  <a:ea typeface="宋体" pitchFamily="2" charset="-122"/>
                </a:rPr>
                <a:t> </a:t>
              </a:r>
              <a:r>
                <a:rPr lang="en-GB" altLang="zh-CN" b="1">
                  <a:latin typeface="Arial Black" pitchFamily="34" charset="0"/>
                  <a:ea typeface="宋体" pitchFamily="2" charset="-122"/>
                </a:rPr>
                <a:t>libraries</a:t>
              </a:r>
            </a:p>
          </p:txBody>
        </p:sp>
        <p:sp>
          <p:nvSpPr>
            <p:cNvPr id="685087" name="Line 34"/>
            <p:cNvSpPr>
              <a:spLocks noChangeShapeType="1"/>
            </p:cNvSpPr>
            <p:nvPr/>
          </p:nvSpPr>
          <p:spPr bwMode="auto">
            <a:xfrm>
              <a:off x="3229" y="963"/>
              <a:ext cx="528" cy="43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5088" name="Line 35"/>
            <p:cNvSpPr>
              <a:spLocks noChangeShapeType="1"/>
            </p:cNvSpPr>
            <p:nvPr/>
          </p:nvSpPr>
          <p:spPr bwMode="auto">
            <a:xfrm>
              <a:off x="3229" y="1107"/>
              <a:ext cx="528" cy="62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5089" name="Line 36"/>
            <p:cNvSpPr>
              <a:spLocks noChangeShapeType="1"/>
            </p:cNvSpPr>
            <p:nvPr/>
          </p:nvSpPr>
          <p:spPr bwMode="auto">
            <a:xfrm>
              <a:off x="3229" y="2115"/>
              <a:ext cx="528" cy="96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5090" name="Line 37"/>
            <p:cNvSpPr>
              <a:spLocks noChangeShapeType="1"/>
            </p:cNvSpPr>
            <p:nvPr/>
          </p:nvSpPr>
          <p:spPr bwMode="auto">
            <a:xfrm>
              <a:off x="3229" y="2211"/>
              <a:ext cx="528" cy="48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5091" name="Line 38"/>
            <p:cNvSpPr>
              <a:spLocks noChangeShapeType="1"/>
            </p:cNvSpPr>
            <p:nvPr/>
          </p:nvSpPr>
          <p:spPr bwMode="auto">
            <a:xfrm flipV="1">
              <a:off x="3229" y="2691"/>
              <a:ext cx="528" cy="576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5092" name="Line 39"/>
            <p:cNvSpPr>
              <a:spLocks noChangeShapeType="1"/>
            </p:cNvSpPr>
            <p:nvPr/>
          </p:nvSpPr>
          <p:spPr bwMode="auto">
            <a:xfrm>
              <a:off x="3229" y="3411"/>
              <a:ext cx="528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5093" name="Line 40"/>
            <p:cNvSpPr>
              <a:spLocks noChangeShapeType="1"/>
            </p:cNvSpPr>
            <p:nvPr/>
          </p:nvSpPr>
          <p:spPr bwMode="auto">
            <a:xfrm flipH="1">
              <a:off x="2412" y="1683"/>
              <a:ext cx="146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5094" name="Line 41"/>
            <p:cNvSpPr>
              <a:spLocks noChangeShapeType="1"/>
            </p:cNvSpPr>
            <p:nvPr/>
          </p:nvSpPr>
          <p:spPr bwMode="auto">
            <a:xfrm>
              <a:off x="2413" y="1683"/>
              <a:ext cx="1" cy="336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5095" name="Line 42"/>
            <p:cNvSpPr>
              <a:spLocks noChangeShapeType="1"/>
            </p:cNvSpPr>
            <p:nvPr/>
          </p:nvSpPr>
          <p:spPr bwMode="auto">
            <a:xfrm>
              <a:off x="2413" y="2019"/>
              <a:ext cx="144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5096" name="Line 43"/>
            <p:cNvSpPr>
              <a:spLocks noChangeShapeType="1"/>
            </p:cNvSpPr>
            <p:nvPr/>
          </p:nvSpPr>
          <p:spPr bwMode="auto">
            <a:xfrm flipH="1">
              <a:off x="2412" y="2787"/>
              <a:ext cx="146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5097" name="Line 44"/>
            <p:cNvSpPr>
              <a:spLocks noChangeShapeType="1"/>
            </p:cNvSpPr>
            <p:nvPr/>
          </p:nvSpPr>
          <p:spPr bwMode="auto">
            <a:xfrm>
              <a:off x="2413" y="2787"/>
              <a:ext cx="1" cy="38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5098" name="Line 45"/>
            <p:cNvSpPr>
              <a:spLocks noChangeShapeType="1"/>
            </p:cNvSpPr>
            <p:nvPr/>
          </p:nvSpPr>
          <p:spPr bwMode="auto">
            <a:xfrm>
              <a:off x="2413" y="3171"/>
              <a:ext cx="144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5099" name="Text Box 46"/>
            <p:cNvSpPr txBox="1">
              <a:spLocks noChangeArrowheads="1"/>
            </p:cNvSpPr>
            <p:nvPr/>
          </p:nvSpPr>
          <p:spPr bwMode="auto">
            <a:xfrm>
              <a:off x="5024" y="3698"/>
              <a:ext cx="152" cy="17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latin typeface="Calibri" pitchFamily="34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29747" name="Rectangle 51"/>
            <p:cNvSpPr>
              <a:spLocks noChangeArrowheads="1"/>
            </p:cNvSpPr>
            <p:nvPr/>
          </p:nvSpPr>
          <p:spPr bwMode="auto">
            <a:xfrm>
              <a:off x="2557" y="1299"/>
              <a:ext cx="673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b="1">
                  <a:latin typeface="Arial Black" pitchFamily="34" charset="0"/>
                  <a:ea typeface="宋体" pitchFamily="2" charset="-122"/>
                </a:rPr>
                <a:t>vm_flags</a:t>
              </a:r>
            </a:p>
          </p:txBody>
        </p:sp>
        <p:sp>
          <p:nvSpPr>
            <p:cNvPr id="29748" name="Rectangle 52"/>
            <p:cNvSpPr>
              <a:spLocks noChangeArrowheads="1"/>
            </p:cNvSpPr>
            <p:nvPr/>
          </p:nvSpPr>
          <p:spPr bwMode="auto">
            <a:xfrm>
              <a:off x="2557" y="2451"/>
              <a:ext cx="673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b="1">
                  <a:latin typeface="Arial Black" pitchFamily="34" charset="0"/>
                  <a:ea typeface="宋体" pitchFamily="2" charset="-122"/>
                </a:rPr>
                <a:t>vm_flags</a:t>
              </a:r>
            </a:p>
          </p:txBody>
        </p:sp>
        <p:sp>
          <p:nvSpPr>
            <p:cNvPr id="29749" name="Rectangle 53"/>
            <p:cNvSpPr>
              <a:spLocks noChangeArrowheads="1"/>
            </p:cNvSpPr>
            <p:nvPr/>
          </p:nvSpPr>
          <p:spPr bwMode="auto">
            <a:xfrm>
              <a:off x="2557" y="3603"/>
              <a:ext cx="673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b="1">
                  <a:latin typeface="Arial Black" pitchFamily="34" charset="0"/>
                  <a:ea typeface="宋体" pitchFamily="2" charset="-122"/>
                </a:rPr>
                <a:t>vm_flags</a:t>
              </a:r>
            </a:p>
          </p:txBody>
        </p:sp>
        <p:cxnSp>
          <p:nvCxnSpPr>
            <p:cNvPr id="685104" name="Elbow Connector 62"/>
            <p:cNvCxnSpPr>
              <a:cxnSpLocks noChangeShapeType="1"/>
              <a:stCxn id="29707" idx="3"/>
            </p:cNvCxnSpPr>
            <p:nvPr/>
          </p:nvCxnSpPr>
          <p:spPr bwMode="auto">
            <a:xfrm flipV="1">
              <a:off x="2077" y="867"/>
              <a:ext cx="478" cy="552"/>
            </a:xfrm>
            <a:prstGeom prst="bentConnector3">
              <a:avLst>
                <a:gd name="adj1" fmla="val 50000"/>
              </a:avLst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685105" name="Straight Arrow Connector 65"/>
            <p:cNvCxnSpPr>
              <a:cxnSpLocks noChangeShapeType="1"/>
              <a:stCxn id="29706" idx="3"/>
            </p:cNvCxnSpPr>
            <p:nvPr/>
          </p:nvCxnSpPr>
          <p:spPr bwMode="auto">
            <a:xfrm flipV="1">
              <a:off x="925" y="1059"/>
              <a:ext cx="480" cy="72"/>
            </a:xfrm>
            <a:prstGeom prst="straightConnector1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</p:cxnSp>
      </p:grpSp>
      <p:sp>
        <p:nvSpPr>
          <p:cNvPr id="685107" name="Text Box 51"/>
          <p:cNvSpPr txBox="1">
            <a:spLocks noChangeArrowheads="1"/>
          </p:cNvSpPr>
          <p:nvPr/>
        </p:nvSpPr>
        <p:spPr bwMode="auto">
          <a:xfrm>
            <a:off x="2409825" y="6391275"/>
            <a:ext cx="3467100" cy="38100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9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是共享还是本进程私有</a:t>
            </a:r>
          </a:p>
        </p:txBody>
      </p:sp>
      <p:sp>
        <p:nvSpPr>
          <p:cNvPr id="685108" name="Text Box 52"/>
          <p:cNvSpPr txBox="1">
            <a:spLocks noChangeArrowheads="1"/>
          </p:cNvSpPr>
          <p:nvPr/>
        </p:nvSpPr>
        <p:spPr bwMode="auto">
          <a:xfrm>
            <a:off x="2325688" y="5232400"/>
            <a:ext cx="1274762" cy="38100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9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访问权限</a:t>
            </a:r>
          </a:p>
        </p:txBody>
      </p:sp>
      <p:sp>
        <p:nvSpPr>
          <p:cNvPr id="685109" name="Text Box 53"/>
          <p:cNvSpPr txBox="1">
            <a:spLocks noChangeArrowheads="1"/>
          </p:cNvSpPr>
          <p:nvPr/>
        </p:nvSpPr>
        <p:spPr bwMode="auto">
          <a:xfrm>
            <a:off x="1330325" y="3467100"/>
            <a:ext cx="2101850" cy="38100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9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全局页目录地址</a:t>
            </a:r>
          </a:p>
        </p:txBody>
      </p:sp>
      <p:sp>
        <p:nvSpPr>
          <p:cNvPr id="685110" name="Text Box 54"/>
          <p:cNvSpPr txBox="1">
            <a:spLocks noChangeArrowheads="1"/>
          </p:cNvSpPr>
          <p:nvPr/>
        </p:nvSpPr>
        <p:spPr bwMode="auto">
          <a:xfrm>
            <a:off x="1700213" y="4038600"/>
            <a:ext cx="3003550" cy="38100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9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指向</a:t>
            </a:r>
            <a:r>
              <a:rPr lang="en-US" altLang="zh-CN" sz="19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L1</a:t>
            </a:r>
            <a:r>
              <a:rPr lang="zh-CN" altLang="en-US" sz="19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页表</a:t>
            </a:r>
            <a:r>
              <a:rPr lang="en-US" altLang="zh-CN" sz="19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9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装入</a:t>
            </a:r>
            <a:r>
              <a:rPr lang="en-US" altLang="zh-CN" sz="19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CR3)</a:t>
            </a:r>
            <a:endParaRPr lang="zh-CN" altLang="en-US" sz="1900" b="1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5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85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85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85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8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85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85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85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85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85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85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107" grpId="0"/>
      <p:bldP spid="685108" grpId="0"/>
      <p:bldP spid="685109" grpId="0"/>
      <p:bldP spid="6851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96875" y="101600"/>
            <a:ext cx="8156575" cy="569913"/>
          </a:xfrm>
        </p:spPr>
        <p:txBody>
          <a:bodyPr lIns="91440" tIns="45720" rIns="91440" bIns="45720" anchor="ctr"/>
          <a:lstStyle/>
          <a:p>
            <a:pPr marL="119063" indent="-1190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>
                <a:ea typeface="宋体" pitchFamily="2" charset="-122"/>
              </a:rPr>
              <a:t>Linux Page Fault Handling</a:t>
            </a:r>
          </a:p>
        </p:txBody>
      </p:sp>
      <p:grpSp>
        <p:nvGrpSpPr>
          <p:cNvPr id="687158" name="Group 54"/>
          <p:cNvGrpSpPr>
            <a:grpSpLocks/>
          </p:cNvGrpSpPr>
          <p:nvPr/>
        </p:nvGrpSpPr>
        <p:grpSpPr bwMode="auto">
          <a:xfrm>
            <a:off x="71438" y="844550"/>
            <a:ext cx="5437187" cy="5475288"/>
            <a:chOff x="96" y="669"/>
            <a:chExt cx="3169" cy="3312"/>
          </a:xfrm>
        </p:grpSpPr>
        <p:grpSp>
          <p:nvGrpSpPr>
            <p:cNvPr id="92" name="Group 91"/>
            <p:cNvGrpSpPr>
              <a:grpSpLocks/>
            </p:cNvGrpSpPr>
            <p:nvPr/>
          </p:nvGrpSpPr>
          <p:grpSpPr bwMode="auto">
            <a:xfrm>
              <a:off x="2736" y="1725"/>
              <a:ext cx="528" cy="329"/>
              <a:chOff x="4343400" y="2895600"/>
              <a:chExt cx="838200" cy="522443"/>
            </a:xfrm>
          </p:grpSpPr>
          <p:sp>
            <p:nvSpPr>
              <p:cNvPr id="687108" name="Line 44"/>
              <p:cNvSpPr>
                <a:spLocks noChangeShapeType="1"/>
              </p:cNvSpPr>
              <p:nvPr/>
            </p:nvSpPr>
            <p:spPr bwMode="auto">
              <a:xfrm>
                <a:off x="4343400" y="3362325"/>
                <a:ext cx="838200" cy="1588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 type="triangle" w="med" len="med"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109" name="Text Box 45"/>
              <p:cNvSpPr txBox="1">
                <a:spLocks noChangeArrowheads="1"/>
              </p:cNvSpPr>
              <p:nvPr/>
            </p:nvSpPr>
            <p:spPr bwMode="auto">
              <a:xfrm>
                <a:off x="4479919" y="3124742"/>
                <a:ext cx="625348" cy="293301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lnSpc>
                    <a:spcPct val="88000"/>
                  </a:lnSpc>
                  <a:spcBef>
                    <a:spcPts val="60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b="1">
                    <a:latin typeface="Arial Black" pitchFamily="34" charset="0"/>
                    <a:ea typeface="宋体" pitchFamily="2" charset="-122"/>
                  </a:rPr>
                  <a:t>read</a:t>
                </a:r>
              </a:p>
            </p:txBody>
          </p:sp>
          <p:sp>
            <p:nvSpPr>
              <p:cNvPr id="30766" name="Oval 46"/>
              <p:cNvSpPr>
                <a:spLocks noChangeArrowheads="1"/>
              </p:cNvSpPr>
              <p:nvPr/>
            </p:nvSpPr>
            <p:spPr bwMode="auto">
              <a:xfrm>
                <a:off x="4648529" y="2896086"/>
                <a:ext cx="304051" cy="30497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360">
                <a:noFill/>
                <a:miter lim="800000"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90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GB" b="1" dirty="0">
                    <a:solidFill>
                      <a:schemeClr val="bg1"/>
                    </a:solidFill>
                    <a:latin typeface="Calibri" pitchFamily="34" charset="0"/>
                  </a:rPr>
                  <a:t>1</a:t>
                </a:r>
              </a:p>
            </p:txBody>
          </p:sp>
        </p:grpSp>
        <p:grpSp>
          <p:nvGrpSpPr>
            <p:cNvPr id="90" name="Group 89"/>
            <p:cNvGrpSpPr>
              <a:grpSpLocks/>
            </p:cNvGrpSpPr>
            <p:nvPr/>
          </p:nvGrpSpPr>
          <p:grpSpPr bwMode="auto">
            <a:xfrm>
              <a:off x="2736" y="2975"/>
              <a:ext cx="529" cy="373"/>
              <a:chOff x="4343400" y="4880275"/>
              <a:chExt cx="839668" cy="592356"/>
            </a:xfrm>
          </p:grpSpPr>
          <p:sp>
            <p:nvSpPr>
              <p:cNvPr id="687112" name="Line 40"/>
              <p:cNvSpPr>
                <a:spLocks noChangeShapeType="1"/>
              </p:cNvSpPr>
              <p:nvPr/>
            </p:nvSpPr>
            <p:spPr bwMode="auto">
              <a:xfrm>
                <a:off x="4343400" y="5413675"/>
                <a:ext cx="838200" cy="1588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 type="triangle" w="med" len="med"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113" name="Text Box 41"/>
              <p:cNvSpPr txBox="1">
                <a:spLocks noChangeArrowheads="1"/>
              </p:cNvSpPr>
              <p:nvPr/>
            </p:nvSpPr>
            <p:spPr bwMode="auto">
              <a:xfrm>
                <a:off x="4482855" y="5180260"/>
                <a:ext cx="700213" cy="292371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lnSpc>
                    <a:spcPct val="88000"/>
                  </a:lnSpc>
                  <a:spcBef>
                    <a:spcPts val="60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b="1">
                    <a:latin typeface="Arial Black" pitchFamily="34" charset="0"/>
                    <a:ea typeface="宋体" pitchFamily="2" charset="-122"/>
                  </a:rPr>
                  <a:t>write</a:t>
                </a:r>
              </a:p>
            </p:txBody>
          </p:sp>
          <p:sp>
            <p:nvSpPr>
              <p:cNvPr id="30767" name="Oval 47"/>
              <p:cNvSpPr>
                <a:spLocks noChangeArrowheads="1"/>
              </p:cNvSpPr>
              <p:nvPr/>
            </p:nvSpPr>
            <p:spPr bwMode="auto">
              <a:xfrm>
                <a:off x="4648485" y="4879685"/>
                <a:ext cx="304008" cy="30500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360">
                <a:noFill/>
                <a:miter lim="800000"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90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GB" b="1" dirty="0">
                    <a:solidFill>
                      <a:schemeClr val="bg1"/>
                    </a:solidFill>
                    <a:latin typeface="Calibri" pitchFamily="34" charset="0"/>
                  </a:rPr>
                  <a:t>2</a:t>
                </a:r>
              </a:p>
            </p:txBody>
          </p:sp>
        </p:grpSp>
        <p:grpSp>
          <p:nvGrpSpPr>
            <p:cNvPr id="91" name="Group 90"/>
            <p:cNvGrpSpPr>
              <a:grpSpLocks/>
            </p:cNvGrpSpPr>
            <p:nvPr/>
          </p:nvGrpSpPr>
          <p:grpSpPr bwMode="auto">
            <a:xfrm>
              <a:off x="2736" y="2255"/>
              <a:ext cx="528" cy="373"/>
              <a:chOff x="4343400" y="3737275"/>
              <a:chExt cx="838200" cy="592325"/>
            </a:xfrm>
          </p:grpSpPr>
          <p:sp>
            <p:nvSpPr>
              <p:cNvPr id="687116" name="Line 42"/>
              <p:cNvSpPr>
                <a:spLocks noChangeShapeType="1"/>
              </p:cNvSpPr>
              <p:nvPr/>
            </p:nvSpPr>
            <p:spPr bwMode="auto">
              <a:xfrm>
                <a:off x="4343400" y="4275438"/>
                <a:ext cx="838200" cy="1587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 type="triangle" w="med" len="med"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117" name="Text Box 43"/>
              <p:cNvSpPr txBox="1">
                <a:spLocks noChangeArrowheads="1"/>
              </p:cNvSpPr>
              <p:nvPr/>
            </p:nvSpPr>
            <p:spPr bwMode="auto">
              <a:xfrm>
                <a:off x="4479919" y="4036491"/>
                <a:ext cx="625348" cy="293109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lnSpc>
                    <a:spcPct val="88000"/>
                  </a:lnSpc>
                  <a:spcBef>
                    <a:spcPts val="60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b="1">
                    <a:latin typeface="Arial Black" pitchFamily="34" charset="0"/>
                    <a:ea typeface="宋体" pitchFamily="2" charset="-122"/>
                  </a:rPr>
                  <a:t>read</a:t>
                </a:r>
              </a:p>
            </p:txBody>
          </p:sp>
          <p:sp>
            <p:nvSpPr>
              <p:cNvPr id="30768" name="Oval 48"/>
              <p:cNvSpPr>
                <a:spLocks noChangeArrowheads="1"/>
              </p:cNvSpPr>
              <p:nvPr/>
            </p:nvSpPr>
            <p:spPr bwMode="auto">
              <a:xfrm>
                <a:off x="4648529" y="3737878"/>
                <a:ext cx="304051" cy="30498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360">
                <a:noFill/>
                <a:miter lim="800000"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90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GB" b="1" dirty="0">
                    <a:solidFill>
                      <a:schemeClr val="bg1"/>
                    </a:solidFill>
                    <a:latin typeface="Calibri" pitchFamily="34" charset="0"/>
                  </a:rPr>
                  <a:t>3</a:t>
                </a:r>
              </a:p>
            </p:txBody>
          </p:sp>
        </p:grpSp>
        <p:sp>
          <p:nvSpPr>
            <p:cNvPr id="50" name="Rectangle 1"/>
            <p:cNvSpPr>
              <a:spLocks noChangeArrowheads="1"/>
            </p:cNvSpPr>
            <p:nvPr/>
          </p:nvSpPr>
          <p:spPr bwMode="auto">
            <a:xfrm>
              <a:off x="290" y="2829"/>
              <a:ext cx="672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b="1" dirty="0" err="1">
                  <a:latin typeface="Calibri" pitchFamily="34" charset="0"/>
                </a:rPr>
                <a:t>vm_next</a:t>
              </a:r>
              <a:endParaRPr lang="en-GB" b="1" dirty="0">
                <a:latin typeface="Calibri" pitchFamily="34" charset="0"/>
              </a:endParaRPr>
            </a:p>
          </p:txBody>
        </p:sp>
        <p:sp>
          <p:nvSpPr>
            <p:cNvPr id="51" name="Rectangle 2"/>
            <p:cNvSpPr>
              <a:spLocks noChangeArrowheads="1"/>
            </p:cNvSpPr>
            <p:nvPr/>
          </p:nvSpPr>
          <p:spPr bwMode="auto">
            <a:xfrm>
              <a:off x="290" y="1677"/>
              <a:ext cx="672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b="1" dirty="0" err="1">
                  <a:latin typeface="Calibri" pitchFamily="34" charset="0"/>
                </a:rPr>
                <a:t>vm_next</a:t>
              </a:r>
              <a:endParaRPr lang="en-GB" b="1" dirty="0">
                <a:latin typeface="Calibri" pitchFamily="34" charset="0"/>
              </a:endParaRPr>
            </a:p>
          </p:txBody>
        </p:sp>
        <p:sp>
          <p:nvSpPr>
            <p:cNvPr id="687121" name="Text Box 12"/>
            <p:cNvSpPr txBox="1">
              <a:spLocks noChangeArrowheads="1"/>
            </p:cNvSpPr>
            <p:nvPr/>
          </p:nvSpPr>
          <p:spPr bwMode="auto">
            <a:xfrm>
              <a:off x="96" y="717"/>
              <a:ext cx="1091" cy="18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b="1">
                  <a:latin typeface="Arial Black" pitchFamily="34" charset="0"/>
                  <a:ea typeface="宋体" pitchFamily="2" charset="-122"/>
                </a:rPr>
                <a:t>vm_area_struct</a:t>
              </a:r>
            </a:p>
          </p:txBody>
        </p:sp>
        <p:sp>
          <p:nvSpPr>
            <p:cNvPr id="53" name="Rectangle 13"/>
            <p:cNvSpPr>
              <a:spLocks noChangeArrowheads="1"/>
            </p:cNvSpPr>
            <p:nvPr/>
          </p:nvSpPr>
          <p:spPr bwMode="auto">
            <a:xfrm>
              <a:off x="290" y="973"/>
              <a:ext cx="672" cy="84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 b="1">
                <a:latin typeface="Arial Narrow" pitchFamily="34" charset="0"/>
              </a:endParaRPr>
            </a:p>
          </p:txBody>
        </p:sp>
        <p:sp>
          <p:nvSpPr>
            <p:cNvPr id="54" name="Rectangle 14"/>
            <p:cNvSpPr>
              <a:spLocks noChangeArrowheads="1"/>
            </p:cNvSpPr>
            <p:nvPr/>
          </p:nvSpPr>
          <p:spPr bwMode="auto">
            <a:xfrm>
              <a:off x="290" y="957"/>
              <a:ext cx="672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b="1">
                  <a:latin typeface="Arial Black" pitchFamily="34" charset="0"/>
                  <a:ea typeface="宋体" pitchFamily="2" charset="-122"/>
                </a:rPr>
                <a:t>vm_end</a:t>
              </a:r>
            </a:p>
          </p:txBody>
        </p:sp>
        <p:sp>
          <p:nvSpPr>
            <p:cNvPr id="55" name="Rectangle 15"/>
            <p:cNvSpPr>
              <a:spLocks noChangeArrowheads="1"/>
            </p:cNvSpPr>
            <p:nvPr/>
          </p:nvSpPr>
          <p:spPr bwMode="auto">
            <a:xfrm>
              <a:off x="290" y="1245"/>
              <a:ext cx="672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b="1">
                  <a:latin typeface="Arial Black" pitchFamily="34" charset="0"/>
                  <a:ea typeface="宋体" pitchFamily="2" charset="-122"/>
                </a:rPr>
                <a:t>vm_prot</a:t>
              </a:r>
            </a:p>
          </p:txBody>
        </p:sp>
        <p:sp>
          <p:nvSpPr>
            <p:cNvPr id="56" name="Rectangle 16"/>
            <p:cNvSpPr>
              <a:spLocks noChangeArrowheads="1"/>
            </p:cNvSpPr>
            <p:nvPr/>
          </p:nvSpPr>
          <p:spPr bwMode="auto">
            <a:xfrm>
              <a:off x="290" y="1101"/>
              <a:ext cx="672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b="1">
                  <a:latin typeface="Arial Black" pitchFamily="34" charset="0"/>
                  <a:ea typeface="宋体" pitchFamily="2" charset="-122"/>
                </a:rPr>
                <a:t>vm_start</a:t>
              </a:r>
            </a:p>
          </p:txBody>
        </p:sp>
        <p:sp>
          <p:nvSpPr>
            <p:cNvPr id="57" name="Rectangle 20"/>
            <p:cNvSpPr>
              <a:spLocks noChangeArrowheads="1"/>
            </p:cNvSpPr>
            <p:nvPr/>
          </p:nvSpPr>
          <p:spPr bwMode="auto">
            <a:xfrm>
              <a:off x="290" y="2125"/>
              <a:ext cx="672" cy="84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 b="1">
                <a:latin typeface="Arial Narrow" pitchFamily="34" charset="0"/>
              </a:endParaRPr>
            </a:p>
          </p:txBody>
        </p:sp>
        <p:sp>
          <p:nvSpPr>
            <p:cNvPr id="58" name="Rectangle 21"/>
            <p:cNvSpPr>
              <a:spLocks noChangeArrowheads="1"/>
            </p:cNvSpPr>
            <p:nvPr/>
          </p:nvSpPr>
          <p:spPr bwMode="auto">
            <a:xfrm>
              <a:off x="290" y="2109"/>
              <a:ext cx="672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b="1">
                  <a:latin typeface="Arial Black" pitchFamily="34" charset="0"/>
                  <a:ea typeface="宋体" pitchFamily="2" charset="-122"/>
                </a:rPr>
                <a:t>vm_end</a:t>
              </a:r>
            </a:p>
          </p:txBody>
        </p:sp>
        <p:sp>
          <p:nvSpPr>
            <p:cNvPr id="59" name="Rectangle 22"/>
            <p:cNvSpPr>
              <a:spLocks noChangeArrowheads="1"/>
            </p:cNvSpPr>
            <p:nvPr/>
          </p:nvSpPr>
          <p:spPr bwMode="auto">
            <a:xfrm>
              <a:off x="290" y="2397"/>
              <a:ext cx="672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b="1">
                  <a:latin typeface="Arial Black" pitchFamily="34" charset="0"/>
                  <a:ea typeface="宋体" pitchFamily="2" charset="-122"/>
                </a:rPr>
                <a:t>vm_prot</a:t>
              </a:r>
            </a:p>
          </p:txBody>
        </p:sp>
        <p:sp>
          <p:nvSpPr>
            <p:cNvPr id="60" name="Rectangle 23"/>
            <p:cNvSpPr>
              <a:spLocks noChangeArrowheads="1"/>
            </p:cNvSpPr>
            <p:nvPr/>
          </p:nvSpPr>
          <p:spPr bwMode="auto">
            <a:xfrm>
              <a:off x="290" y="2253"/>
              <a:ext cx="672" cy="1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b="1">
                  <a:latin typeface="Arial Black" pitchFamily="34" charset="0"/>
                  <a:ea typeface="宋体" pitchFamily="2" charset="-122"/>
                </a:rPr>
                <a:t>vm_start</a:t>
              </a:r>
            </a:p>
          </p:txBody>
        </p:sp>
        <p:sp>
          <p:nvSpPr>
            <p:cNvPr id="61" name="Rectangle 24"/>
            <p:cNvSpPr>
              <a:spLocks noChangeArrowheads="1"/>
            </p:cNvSpPr>
            <p:nvPr/>
          </p:nvSpPr>
          <p:spPr bwMode="auto">
            <a:xfrm>
              <a:off x="290" y="3277"/>
              <a:ext cx="672" cy="70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 b="1">
                <a:latin typeface="Arial Narrow" pitchFamily="34" charset="0"/>
              </a:endParaRPr>
            </a:p>
          </p:txBody>
        </p:sp>
        <p:sp>
          <p:nvSpPr>
            <p:cNvPr id="62" name="Rectangle 25"/>
            <p:cNvSpPr>
              <a:spLocks noChangeArrowheads="1"/>
            </p:cNvSpPr>
            <p:nvPr/>
          </p:nvSpPr>
          <p:spPr bwMode="auto">
            <a:xfrm>
              <a:off x="290" y="3261"/>
              <a:ext cx="672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b="1">
                  <a:latin typeface="Arial Black" pitchFamily="34" charset="0"/>
                  <a:ea typeface="宋体" pitchFamily="2" charset="-122"/>
                </a:rPr>
                <a:t>vm_end</a:t>
              </a:r>
            </a:p>
          </p:txBody>
        </p:sp>
        <p:sp>
          <p:nvSpPr>
            <p:cNvPr id="63" name="Rectangle 26"/>
            <p:cNvSpPr>
              <a:spLocks noChangeArrowheads="1"/>
            </p:cNvSpPr>
            <p:nvPr/>
          </p:nvSpPr>
          <p:spPr bwMode="auto">
            <a:xfrm>
              <a:off x="290" y="3549"/>
              <a:ext cx="672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b="1">
                  <a:latin typeface="Arial Black" pitchFamily="34" charset="0"/>
                  <a:ea typeface="宋体" pitchFamily="2" charset="-122"/>
                </a:rPr>
                <a:t>vm_prot</a:t>
              </a:r>
            </a:p>
          </p:txBody>
        </p:sp>
        <p:sp>
          <p:nvSpPr>
            <p:cNvPr id="64" name="Rectangle 27"/>
            <p:cNvSpPr>
              <a:spLocks noChangeArrowheads="1"/>
            </p:cNvSpPr>
            <p:nvPr/>
          </p:nvSpPr>
          <p:spPr bwMode="auto">
            <a:xfrm>
              <a:off x="290" y="3837"/>
              <a:ext cx="672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b="1">
                  <a:latin typeface="Arial Black" pitchFamily="34" charset="0"/>
                  <a:ea typeface="宋体" pitchFamily="2" charset="-122"/>
                </a:rPr>
                <a:t>vm_next</a:t>
              </a:r>
            </a:p>
          </p:txBody>
        </p:sp>
        <p:sp>
          <p:nvSpPr>
            <p:cNvPr id="65" name="Rectangle 28"/>
            <p:cNvSpPr>
              <a:spLocks noChangeArrowheads="1"/>
            </p:cNvSpPr>
            <p:nvPr/>
          </p:nvSpPr>
          <p:spPr bwMode="auto">
            <a:xfrm>
              <a:off x="290" y="3405"/>
              <a:ext cx="672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b="1">
                  <a:latin typeface="Arial Black" pitchFamily="34" charset="0"/>
                  <a:ea typeface="宋体" pitchFamily="2" charset="-122"/>
                </a:rPr>
                <a:t>vm_start</a:t>
              </a:r>
            </a:p>
          </p:txBody>
        </p:sp>
        <p:sp>
          <p:nvSpPr>
            <p:cNvPr id="687135" name="Rectangle 29"/>
            <p:cNvSpPr>
              <a:spLocks noChangeArrowheads="1"/>
            </p:cNvSpPr>
            <p:nvPr/>
          </p:nvSpPr>
          <p:spPr bwMode="auto">
            <a:xfrm>
              <a:off x="1490" y="861"/>
              <a:ext cx="1248" cy="3024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687136" name="Text Box 30"/>
            <p:cNvSpPr txBox="1">
              <a:spLocks noChangeArrowheads="1"/>
            </p:cNvSpPr>
            <p:nvPr/>
          </p:nvSpPr>
          <p:spPr bwMode="auto">
            <a:xfrm>
              <a:off x="1419" y="669"/>
              <a:ext cx="1637" cy="18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b="1">
                  <a:latin typeface="Arial Black" pitchFamily="34" charset="0"/>
                  <a:ea typeface="宋体" pitchFamily="2" charset="-122"/>
                </a:rPr>
                <a:t>Process virtual memory</a:t>
              </a:r>
            </a:p>
          </p:txBody>
        </p:sp>
        <p:sp>
          <p:nvSpPr>
            <p:cNvPr id="68" name="Rectangle 31"/>
            <p:cNvSpPr>
              <a:spLocks noChangeArrowheads="1"/>
            </p:cNvSpPr>
            <p:nvPr/>
          </p:nvSpPr>
          <p:spPr bwMode="auto">
            <a:xfrm>
              <a:off x="1490" y="2781"/>
              <a:ext cx="1247" cy="72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b="1">
                  <a:latin typeface="Arial Black" pitchFamily="34" charset="0"/>
                  <a:ea typeface="宋体" pitchFamily="2" charset="-122"/>
                </a:rPr>
                <a:t>text</a:t>
              </a:r>
            </a:p>
          </p:txBody>
        </p:sp>
        <p:sp>
          <p:nvSpPr>
            <p:cNvPr id="69" name="Rectangle 32"/>
            <p:cNvSpPr>
              <a:spLocks noChangeArrowheads="1"/>
            </p:cNvSpPr>
            <p:nvPr/>
          </p:nvSpPr>
          <p:spPr bwMode="auto">
            <a:xfrm>
              <a:off x="1490" y="2301"/>
              <a:ext cx="1247" cy="47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b="1">
                  <a:latin typeface="Arial Black" pitchFamily="34" charset="0"/>
                  <a:ea typeface="宋体" pitchFamily="2" charset="-122"/>
                </a:rPr>
                <a:t>data</a:t>
              </a:r>
            </a:p>
          </p:txBody>
        </p:sp>
        <p:sp>
          <p:nvSpPr>
            <p:cNvPr id="70" name="Rectangle 33"/>
            <p:cNvSpPr>
              <a:spLocks noChangeArrowheads="1"/>
            </p:cNvSpPr>
            <p:nvPr/>
          </p:nvSpPr>
          <p:spPr bwMode="auto">
            <a:xfrm>
              <a:off x="1490" y="1485"/>
              <a:ext cx="1247" cy="3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b="1">
                  <a:latin typeface="Arial Black" pitchFamily="34" charset="0"/>
                  <a:ea typeface="宋体" pitchFamily="2" charset="-122"/>
                </a:rPr>
                <a:t>shared libraries</a:t>
              </a:r>
            </a:p>
          </p:txBody>
        </p:sp>
        <p:sp>
          <p:nvSpPr>
            <p:cNvPr id="687140" name="Line 34"/>
            <p:cNvSpPr>
              <a:spLocks noChangeShapeType="1"/>
            </p:cNvSpPr>
            <p:nvPr/>
          </p:nvSpPr>
          <p:spPr bwMode="auto">
            <a:xfrm>
              <a:off x="962" y="1053"/>
              <a:ext cx="528" cy="43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141" name="Line 35"/>
            <p:cNvSpPr>
              <a:spLocks noChangeShapeType="1"/>
            </p:cNvSpPr>
            <p:nvPr/>
          </p:nvSpPr>
          <p:spPr bwMode="auto">
            <a:xfrm>
              <a:off x="962" y="1197"/>
              <a:ext cx="528" cy="62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142" name="Line 36"/>
            <p:cNvSpPr>
              <a:spLocks noChangeShapeType="1"/>
            </p:cNvSpPr>
            <p:nvPr/>
          </p:nvSpPr>
          <p:spPr bwMode="auto">
            <a:xfrm>
              <a:off x="962" y="2205"/>
              <a:ext cx="528" cy="96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143" name="Line 37"/>
            <p:cNvSpPr>
              <a:spLocks noChangeShapeType="1"/>
            </p:cNvSpPr>
            <p:nvPr/>
          </p:nvSpPr>
          <p:spPr bwMode="auto">
            <a:xfrm>
              <a:off x="962" y="2301"/>
              <a:ext cx="528" cy="48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144" name="Line 38"/>
            <p:cNvSpPr>
              <a:spLocks noChangeShapeType="1"/>
            </p:cNvSpPr>
            <p:nvPr/>
          </p:nvSpPr>
          <p:spPr bwMode="auto">
            <a:xfrm flipV="1">
              <a:off x="962" y="2781"/>
              <a:ext cx="528" cy="576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145" name="Line 39"/>
            <p:cNvSpPr>
              <a:spLocks noChangeShapeType="1"/>
            </p:cNvSpPr>
            <p:nvPr/>
          </p:nvSpPr>
          <p:spPr bwMode="auto">
            <a:xfrm>
              <a:off x="962" y="3453"/>
              <a:ext cx="528" cy="4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146" name="Line 40"/>
            <p:cNvSpPr>
              <a:spLocks noChangeShapeType="1"/>
            </p:cNvSpPr>
            <p:nvPr/>
          </p:nvSpPr>
          <p:spPr bwMode="auto">
            <a:xfrm flipH="1">
              <a:off x="145" y="1773"/>
              <a:ext cx="146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147" name="Line 41"/>
            <p:cNvSpPr>
              <a:spLocks noChangeShapeType="1"/>
            </p:cNvSpPr>
            <p:nvPr/>
          </p:nvSpPr>
          <p:spPr bwMode="auto">
            <a:xfrm>
              <a:off x="146" y="1773"/>
              <a:ext cx="1" cy="336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148" name="Line 42"/>
            <p:cNvSpPr>
              <a:spLocks noChangeShapeType="1"/>
            </p:cNvSpPr>
            <p:nvPr/>
          </p:nvSpPr>
          <p:spPr bwMode="auto">
            <a:xfrm>
              <a:off x="146" y="2109"/>
              <a:ext cx="144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149" name="Line 43"/>
            <p:cNvSpPr>
              <a:spLocks noChangeShapeType="1"/>
            </p:cNvSpPr>
            <p:nvPr/>
          </p:nvSpPr>
          <p:spPr bwMode="auto">
            <a:xfrm flipH="1">
              <a:off x="145" y="2877"/>
              <a:ext cx="146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150" name="Line 44"/>
            <p:cNvSpPr>
              <a:spLocks noChangeShapeType="1"/>
            </p:cNvSpPr>
            <p:nvPr/>
          </p:nvSpPr>
          <p:spPr bwMode="auto">
            <a:xfrm>
              <a:off x="146" y="2877"/>
              <a:ext cx="1" cy="38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151" name="Line 45"/>
            <p:cNvSpPr>
              <a:spLocks noChangeShapeType="1"/>
            </p:cNvSpPr>
            <p:nvPr/>
          </p:nvSpPr>
          <p:spPr bwMode="auto">
            <a:xfrm>
              <a:off x="146" y="3261"/>
              <a:ext cx="144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Rectangle 51"/>
            <p:cNvSpPr>
              <a:spLocks noChangeArrowheads="1"/>
            </p:cNvSpPr>
            <p:nvPr/>
          </p:nvSpPr>
          <p:spPr bwMode="auto">
            <a:xfrm>
              <a:off x="290" y="1389"/>
              <a:ext cx="672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b="1">
                  <a:latin typeface="Arial Black" pitchFamily="34" charset="0"/>
                  <a:ea typeface="宋体" pitchFamily="2" charset="-122"/>
                </a:rPr>
                <a:t>vm_flags</a:t>
              </a:r>
            </a:p>
          </p:txBody>
        </p:sp>
        <p:sp>
          <p:nvSpPr>
            <p:cNvPr id="84" name="Rectangle 52"/>
            <p:cNvSpPr>
              <a:spLocks noChangeArrowheads="1"/>
            </p:cNvSpPr>
            <p:nvPr/>
          </p:nvSpPr>
          <p:spPr bwMode="auto">
            <a:xfrm>
              <a:off x="290" y="2541"/>
              <a:ext cx="672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b="1">
                  <a:latin typeface="Arial Black" pitchFamily="34" charset="0"/>
                  <a:ea typeface="宋体" pitchFamily="2" charset="-122"/>
                </a:rPr>
                <a:t>vm_flags</a:t>
              </a:r>
            </a:p>
          </p:txBody>
        </p:sp>
        <p:sp>
          <p:nvSpPr>
            <p:cNvPr id="85" name="Rectangle 53"/>
            <p:cNvSpPr>
              <a:spLocks noChangeArrowheads="1"/>
            </p:cNvSpPr>
            <p:nvPr/>
          </p:nvSpPr>
          <p:spPr bwMode="auto">
            <a:xfrm>
              <a:off x="290" y="3693"/>
              <a:ext cx="672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b="1">
                  <a:latin typeface="Arial Black" pitchFamily="34" charset="0"/>
                  <a:ea typeface="宋体" pitchFamily="2" charset="-122"/>
                </a:rPr>
                <a:t>vm_flags</a:t>
              </a:r>
            </a:p>
          </p:txBody>
        </p:sp>
      </p:grp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5545138" y="2700338"/>
            <a:ext cx="34988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 b="1">
                <a:solidFill>
                  <a:srgbClr val="990000"/>
                </a:solidFill>
                <a:latin typeface="Arial Black" pitchFamily="34" charset="0"/>
                <a:ea typeface="宋体" pitchFamily="2" charset="-122"/>
              </a:rPr>
              <a:t>Segmentation fault:</a:t>
            </a:r>
          </a:p>
          <a:p>
            <a:r>
              <a:rPr lang="en-US" altLang="zh-CN" sz="1800" b="1">
                <a:latin typeface="Arial Black" pitchFamily="34" charset="0"/>
                <a:ea typeface="宋体" pitchFamily="2" charset="-122"/>
              </a:rPr>
              <a:t>accessing a non-existing page</a:t>
            </a: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614988" y="3863975"/>
            <a:ext cx="2419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990000"/>
                </a:solidFill>
                <a:latin typeface="Arial Black" pitchFamily="34" charset="0"/>
                <a:ea typeface="宋体" pitchFamily="2" charset="-122"/>
              </a:rPr>
              <a:t>Normal page fault</a:t>
            </a:r>
          </a:p>
          <a:p>
            <a:r>
              <a:rPr lang="en-US" altLang="zh-CN" sz="1800" b="1">
                <a:latin typeface="Arial Black" pitchFamily="34" charset="0"/>
                <a:ea typeface="宋体" pitchFamily="2" charset="-122"/>
              </a:rPr>
              <a:t>not in memory</a:t>
            </a: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5600700" y="4719638"/>
            <a:ext cx="3386138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 b="1">
                <a:solidFill>
                  <a:srgbClr val="990000"/>
                </a:solidFill>
                <a:latin typeface="Arial Black" pitchFamily="34" charset="0"/>
                <a:ea typeface="宋体" pitchFamily="2" charset="-122"/>
              </a:rPr>
              <a:t>Protection exception:</a:t>
            </a:r>
          </a:p>
          <a:p>
            <a:r>
              <a:rPr lang="en-US" altLang="zh-CN" sz="1800" b="1">
                <a:latin typeface="Arial Black" pitchFamily="34" charset="0"/>
                <a:ea typeface="宋体" pitchFamily="2" charset="-122"/>
              </a:rPr>
              <a:t>e.g., violating permission by writing to a read-only page (Linux reports as </a:t>
            </a:r>
            <a:r>
              <a:rPr lang="en-US" altLang="zh-CN" sz="1800" b="1">
                <a:solidFill>
                  <a:srgbClr val="A50021"/>
                </a:solidFill>
                <a:latin typeface="Arial Black" pitchFamily="34" charset="0"/>
                <a:ea typeface="宋体" pitchFamily="2" charset="-122"/>
              </a:rPr>
              <a:t>Segmentation fault</a:t>
            </a:r>
            <a:r>
              <a:rPr lang="en-US" altLang="zh-CN" sz="1800" b="1">
                <a:latin typeface="Arial Black" pitchFamily="34" charset="0"/>
                <a:ea typeface="宋体" pitchFamily="2" charset="-122"/>
              </a:rPr>
              <a:t>)</a:t>
            </a:r>
          </a:p>
        </p:txBody>
      </p:sp>
      <p:sp>
        <p:nvSpPr>
          <p:cNvPr id="687159" name="Text Box 55"/>
          <p:cNvSpPr txBox="1">
            <a:spLocks noChangeArrowheads="1"/>
          </p:cNvSpPr>
          <p:nvPr/>
        </p:nvSpPr>
        <p:spPr bwMode="auto">
          <a:xfrm>
            <a:off x="5443538" y="1857375"/>
            <a:ext cx="2859087" cy="39687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页故障类型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7" grpId="0"/>
      <p:bldP spid="8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515938" y="57150"/>
            <a:ext cx="7499350" cy="581025"/>
          </a:xfrm>
        </p:spPr>
        <p:txBody>
          <a:bodyPr/>
          <a:lstStyle/>
          <a:p>
            <a:r>
              <a:rPr lang="zh-CN" altLang="en-US" sz="4000"/>
              <a:t>本章小结</a:t>
            </a:r>
          </a:p>
        </p:txBody>
      </p:sp>
      <p:sp>
        <p:nvSpPr>
          <p:cNvPr id="87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025" y="715963"/>
            <a:ext cx="8229600" cy="5911850"/>
          </a:xfrm>
          <a:noFill/>
          <a:ln/>
        </p:spPr>
        <p:txBody>
          <a:bodyPr/>
          <a:lstStyle/>
          <a:p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分以下六个部分介绍</a:t>
            </a:r>
          </a:p>
          <a:p>
            <a:pPr lvl="1">
              <a:spcBef>
                <a:spcPct val="30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第一讲：存储器概述</a:t>
            </a:r>
          </a:p>
          <a:p>
            <a:pPr lvl="1">
              <a:spcBef>
                <a:spcPct val="30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第二讲：主存与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的连接及其读写操作 </a:t>
            </a:r>
          </a:p>
          <a:p>
            <a:pPr lvl="2">
              <a:spcBef>
                <a:spcPct val="30000"/>
              </a:spcBef>
            </a:pP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主存模块的连接和读写操作</a:t>
            </a:r>
          </a:p>
          <a:p>
            <a:pPr lvl="2">
              <a:spcBef>
                <a:spcPct val="30000"/>
              </a:spcBef>
            </a:pP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“装入”指令和“存储”指令操作过程 </a:t>
            </a:r>
          </a:p>
          <a:p>
            <a:pPr lvl="1">
              <a:spcBef>
                <a:spcPct val="30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第三讲：磁盘存储器 </a:t>
            </a:r>
          </a:p>
          <a:p>
            <a:pPr lvl="1">
              <a:spcBef>
                <a:spcPct val="30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第四讲：高速缓冲存储器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(cache) </a:t>
            </a:r>
          </a:p>
          <a:p>
            <a:pPr lvl="2">
              <a:spcBef>
                <a:spcPct val="30000"/>
              </a:spcBef>
            </a:pP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程序访问的局部性、</a:t>
            </a:r>
            <a:r>
              <a:rPr lang="en-US" altLang="zh-CN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的基本工作原理 </a:t>
            </a:r>
          </a:p>
          <a:p>
            <a:pPr lvl="2">
              <a:spcBef>
                <a:spcPct val="30000"/>
              </a:spcBef>
            </a:pPr>
            <a:r>
              <a:rPr lang="en-US" altLang="zh-CN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行和主存块之间的映射方式 </a:t>
            </a:r>
          </a:p>
          <a:p>
            <a:pPr lvl="2">
              <a:spcBef>
                <a:spcPct val="30000"/>
              </a:spcBef>
            </a:pPr>
            <a:r>
              <a:rPr lang="en-US" altLang="zh-CN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和程序性能 </a:t>
            </a:r>
          </a:p>
          <a:p>
            <a:pPr lvl="1">
              <a:spcBef>
                <a:spcPct val="30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第五讲：虚拟存储器（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Virtual Memory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2">
              <a:spcBef>
                <a:spcPct val="30000"/>
              </a:spcBef>
            </a:pP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虚拟地址空间、虚拟存储器的实现 </a:t>
            </a:r>
          </a:p>
          <a:p>
            <a:pPr lvl="1">
              <a:spcBef>
                <a:spcPct val="30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第六讲：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IA-32/Linux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中的地址转换</a:t>
            </a:r>
          </a:p>
          <a:p>
            <a:pPr lvl="2">
              <a:spcBef>
                <a:spcPct val="30000"/>
              </a:spcBef>
            </a:pP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逻辑地址到线性地址的转换 </a:t>
            </a:r>
          </a:p>
          <a:p>
            <a:pPr lvl="2">
              <a:spcBef>
                <a:spcPct val="30000"/>
              </a:spcBef>
            </a:pP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线性地址到物理地址的转换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IA-32</a:t>
            </a:r>
            <a:r>
              <a:rPr lang="zh-CN" altLang="en-US"/>
              <a:t>的存储管理</a:t>
            </a:r>
          </a:p>
        </p:txBody>
      </p:sp>
      <p:sp>
        <p:nvSpPr>
          <p:cNvPr id="869379" name="Rectangle 3"/>
          <p:cNvSpPr>
            <a:spLocks noChangeArrowheads="1"/>
          </p:cNvSpPr>
          <p:nvPr/>
        </p:nvSpPr>
        <p:spPr bwMode="auto">
          <a:xfrm>
            <a:off x="257175" y="881063"/>
            <a:ext cx="8677275" cy="5157787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35000"/>
              </a:spcBef>
              <a:buSzPct val="100000"/>
              <a:buFontTx/>
              <a:buChar char="°"/>
            </a:pP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 按字节编址（通用计算机大都是）</a:t>
            </a:r>
          </a:p>
          <a:p>
            <a:pPr>
              <a:lnSpc>
                <a:spcPct val="115000"/>
              </a:lnSpc>
              <a:spcBef>
                <a:spcPct val="35000"/>
              </a:spcBef>
              <a:buSzPct val="100000"/>
              <a:buFontTx/>
              <a:buChar char="°"/>
            </a:pP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 在保护模式下，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IA-32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采用</a:t>
            </a:r>
            <a:r>
              <a:rPr lang="zh-CN" altLang="en-US" sz="22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段页式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虚拟存储管理方式</a:t>
            </a:r>
          </a:p>
          <a:p>
            <a:pPr>
              <a:lnSpc>
                <a:spcPct val="115000"/>
              </a:lnSpc>
              <a:spcBef>
                <a:spcPct val="35000"/>
              </a:spcBef>
              <a:buSzPct val="100000"/>
              <a:buFontTx/>
              <a:buChar char="°"/>
            </a:pP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 存储地址采用逻辑地址、线性地址和物理地址来进行描述，其中，</a:t>
            </a:r>
            <a:r>
              <a:rPr lang="zh-CN" altLang="en-US" sz="22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逻辑地址和线性地址是虚拟地址的两种不同表示形式，描述的都是</a:t>
            </a:r>
            <a:r>
              <a:rPr lang="en-US" altLang="zh-CN" sz="22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4GB</a:t>
            </a:r>
            <a:r>
              <a:rPr lang="zh-CN" altLang="en-US" sz="22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虚拟地址空间中的一个存储地址</a:t>
            </a:r>
          </a:p>
          <a:p>
            <a:pPr lvl="1">
              <a:lnSpc>
                <a:spcPct val="115000"/>
              </a:lnSpc>
              <a:spcBef>
                <a:spcPct val="35000"/>
              </a:spcBef>
              <a:buSzPct val="100000"/>
              <a:buFont typeface="Wingdings" pitchFamily="2" charset="2"/>
              <a:buChar char="ü"/>
            </a:pPr>
            <a:r>
              <a:rPr lang="zh-CN" altLang="en-US" sz="22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逻辑地址由</a:t>
            </a:r>
            <a:r>
              <a:rPr lang="en-US" altLang="zh-CN" sz="22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48</a:t>
            </a:r>
            <a:r>
              <a:rPr lang="zh-CN" altLang="en-US" sz="22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位组成，包含</a:t>
            </a:r>
            <a:r>
              <a:rPr lang="en-US" altLang="zh-CN" sz="22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22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位段选择符和</a:t>
            </a:r>
            <a:r>
              <a:rPr lang="en-US" altLang="zh-CN" sz="22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z="22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位段内偏移量（即</a:t>
            </a:r>
            <a:r>
              <a:rPr lang="zh-CN" altLang="en-US" sz="2200" b="1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有效地址</a:t>
            </a:r>
            <a:r>
              <a:rPr lang="zh-CN" altLang="en-US" sz="22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1">
              <a:lnSpc>
                <a:spcPct val="115000"/>
              </a:lnSpc>
              <a:spcBef>
                <a:spcPct val="35000"/>
              </a:spcBef>
              <a:buSzPct val="100000"/>
              <a:buFont typeface="Wingdings" pitchFamily="2" charset="2"/>
              <a:buChar char="ü"/>
            </a:pPr>
            <a:r>
              <a:rPr lang="zh-CN" altLang="en-US" sz="22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线性地址</a:t>
            </a:r>
            <a:r>
              <a:rPr lang="en-US" altLang="zh-CN" sz="22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z="22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位（其位数由虚拟地址空间大小决定）</a:t>
            </a:r>
          </a:p>
          <a:p>
            <a:pPr lvl="1">
              <a:lnSpc>
                <a:spcPct val="115000"/>
              </a:lnSpc>
              <a:spcBef>
                <a:spcPct val="35000"/>
              </a:spcBef>
              <a:buSzPct val="100000"/>
              <a:buFont typeface="Wingdings" pitchFamily="2" charset="2"/>
              <a:buChar char="ü"/>
            </a:pPr>
            <a:r>
              <a:rPr lang="zh-CN" altLang="en-US" sz="22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物理地址</a:t>
            </a:r>
            <a:r>
              <a:rPr lang="en-US" altLang="zh-CN" sz="22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z="22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位（其位数由存储器总线中的地址线条数决定）</a:t>
            </a:r>
          </a:p>
          <a:p>
            <a:pPr>
              <a:lnSpc>
                <a:spcPct val="115000"/>
              </a:lnSpc>
              <a:spcBef>
                <a:spcPct val="35000"/>
              </a:spcBef>
              <a:buSzPct val="100000"/>
              <a:buFontTx/>
              <a:buChar char="°"/>
            </a:pP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2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分段过程实现将逻辑地址转换为线性地址</a:t>
            </a:r>
            <a:endParaRPr lang="zh-CN" altLang="en-US" sz="2200" b="1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15000"/>
              </a:lnSpc>
              <a:spcBef>
                <a:spcPct val="35000"/>
              </a:spcBef>
              <a:buSzPct val="100000"/>
              <a:buFontTx/>
              <a:buChar char="°"/>
            </a:pP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 分页过程实现将线性地址转换为物理地址</a:t>
            </a:r>
          </a:p>
        </p:txBody>
      </p:sp>
      <p:grpSp>
        <p:nvGrpSpPr>
          <p:cNvPr id="869382" name="Group 6"/>
          <p:cNvGrpSpPr>
            <a:grpSpLocks/>
          </p:cNvGrpSpPr>
          <p:nvPr/>
        </p:nvGrpSpPr>
        <p:grpSpPr bwMode="auto">
          <a:xfrm>
            <a:off x="5559425" y="5154613"/>
            <a:ext cx="3179763" cy="396875"/>
            <a:chOff x="3502" y="3247"/>
            <a:chExt cx="2003" cy="250"/>
          </a:xfrm>
        </p:grpSpPr>
        <p:sp>
          <p:nvSpPr>
            <p:cNvPr id="869380" name="Line 4"/>
            <p:cNvSpPr>
              <a:spLocks noChangeShapeType="1"/>
            </p:cNvSpPr>
            <p:nvPr/>
          </p:nvSpPr>
          <p:spPr bwMode="auto">
            <a:xfrm flipH="1" flipV="1">
              <a:off x="3502" y="3346"/>
              <a:ext cx="576" cy="9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9381" name="Text Box 5"/>
            <p:cNvSpPr txBox="1">
              <a:spLocks noChangeArrowheads="1"/>
            </p:cNvSpPr>
            <p:nvPr/>
          </p:nvSpPr>
          <p:spPr bwMode="auto">
            <a:xfrm>
              <a:off x="4086" y="3247"/>
              <a:ext cx="1419" cy="250"/>
            </a:xfrm>
            <a:prstGeom prst="rect">
              <a:avLst/>
            </a:prstGeom>
            <a:noFill/>
            <a:ln w="508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微软雅黑" pitchFamily="34" charset="-122"/>
                  <a:ea typeface="微软雅黑" pitchFamily="34" charset="-122"/>
                </a:rPr>
                <a:t>以下介绍分段机制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6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6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69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69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69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69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69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69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131763"/>
            <a:ext cx="5940425" cy="569912"/>
          </a:xfrm>
          <a:noFill/>
        </p:spPr>
        <p:txBody>
          <a:bodyPr lIns="91440" tIns="45720" rIns="91440" bIns="45720" anchor="ctr"/>
          <a:lstStyle/>
          <a:p>
            <a:pPr eaLnBrk="1" hangingPunct="1"/>
            <a:r>
              <a:rPr lang="en-US" altLang="zh-CN"/>
              <a:t>IA-32</a:t>
            </a:r>
            <a:r>
              <a:rPr lang="zh-CN" altLang="en-US"/>
              <a:t>处理器的寻址方式</a:t>
            </a:r>
          </a:p>
        </p:txBody>
      </p:sp>
      <p:sp>
        <p:nvSpPr>
          <p:cNvPr id="6051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7800" y="846138"/>
            <a:ext cx="8763000" cy="5199062"/>
          </a:xfrm>
        </p:spPr>
        <p:txBody>
          <a:bodyPr lIns="91440" tIns="45720" rIns="91440" bIns="45720"/>
          <a:lstStyle/>
          <a:p>
            <a:pPr eaLnBrk="1" hangingPunct="1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zh-CN" altLang="en-US">
                <a:ea typeface="宋体" pitchFamily="2" charset="-122"/>
              </a:rPr>
              <a:t>     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操作数的来源：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0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立即数(立即寻址)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：直接来自指令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0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寄存器(寄存器寻址)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：来自32位 / 16位 / 8位通用寄存器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0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存储单元(其他寻址)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：需进行地址转换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Monotype Sorts" pitchFamily="2" charset="2"/>
              <a:buNone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lang="zh-CN" altLang="en-US" sz="2000">
                <a:solidFill>
                  <a:srgbClr val="C2228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逻辑地址 =&gt; 线性地址</a:t>
            </a:r>
            <a:r>
              <a:rPr lang="en-US" altLang="zh-CN" sz="2000">
                <a:solidFill>
                  <a:srgbClr val="C2228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LA ( =&gt; </a:t>
            </a:r>
            <a:r>
              <a:rPr lang="zh-CN" altLang="en-US" sz="2000">
                <a:solidFill>
                  <a:srgbClr val="C2228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内存地址) 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Monotype Sorts" pitchFamily="2" charset="2"/>
              <a:buNone/>
            </a:pPr>
            <a:r>
              <a:rPr lang="zh-CN" altLang="en-US" sz="2000">
                <a:solidFill>
                  <a:srgbClr val="C2228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                        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分段                     分页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指令中的信息：</a:t>
            </a: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(1) </a:t>
            </a:r>
            <a:r>
              <a:rPr lang="zh-CN" altLang="en-US" sz="2000">
                <a:solidFill>
                  <a:srgbClr val="C2228D"/>
                </a:solidFill>
                <a:latin typeface="微软雅黑" pitchFamily="34" charset="-122"/>
                <a:ea typeface="微软雅黑" pitchFamily="34" charset="-122"/>
              </a:rPr>
              <a:t>段寄存器</a:t>
            </a:r>
            <a:r>
              <a:rPr lang="en-US" altLang="zh-CN" sz="2000">
                <a:solidFill>
                  <a:srgbClr val="C2228D"/>
                </a:solidFill>
                <a:latin typeface="微软雅黑" pitchFamily="34" charset="-122"/>
                <a:ea typeface="微软雅黑" pitchFamily="34" charset="-122"/>
              </a:rPr>
              <a:t>SR</a:t>
            </a:r>
            <a:r>
              <a:rPr lang="zh-CN" altLang="en-US" sz="200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隐含或显式给出）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     (2) </a:t>
            </a:r>
            <a:r>
              <a:rPr lang="zh-CN" altLang="en-US" sz="200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8/16/32位</a:t>
            </a:r>
            <a:r>
              <a:rPr lang="zh-CN" altLang="en-US" sz="2000">
                <a:solidFill>
                  <a:srgbClr val="C2228D"/>
                </a:solidFill>
                <a:latin typeface="微软雅黑" pitchFamily="34" charset="-122"/>
                <a:ea typeface="微软雅黑" pitchFamily="34" charset="-122"/>
              </a:rPr>
              <a:t>偏移量</a:t>
            </a:r>
            <a:r>
              <a:rPr lang="en-US" altLang="zh-CN" sz="2000">
                <a:solidFill>
                  <a:srgbClr val="C2228D"/>
                </a:solidFill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200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显式给出）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     (2) </a:t>
            </a:r>
            <a:r>
              <a:rPr lang="zh-CN" altLang="en-US" sz="2000">
                <a:solidFill>
                  <a:srgbClr val="C2228D"/>
                </a:solidFill>
                <a:latin typeface="微软雅黑" pitchFamily="34" charset="-122"/>
                <a:ea typeface="微软雅黑" pitchFamily="34" charset="-122"/>
              </a:rPr>
              <a:t>基址寄存器</a:t>
            </a:r>
            <a:r>
              <a:rPr lang="en-US" altLang="en-US" sz="2000">
                <a:solidFill>
                  <a:srgbClr val="C2228D"/>
                </a:solidFill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200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明显给出，任意通用寄存器皆可）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     (3) </a:t>
            </a:r>
            <a:r>
              <a:rPr lang="zh-CN" altLang="en-US" sz="2000">
                <a:solidFill>
                  <a:srgbClr val="C2228D"/>
                </a:solidFill>
                <a:latin typeface="微软雅黑" pitchFamily="34" charset="-122"/>
                <a:ea typeface="微软雅黑" pitchFamily="34" charset="-122"/>
              </a:rPr>
              <a:t>变址寄存器</a:t>
            </a:r>
            <a:r>
              <a:rPr lang="en-US" altLang="zh-CN" sz="2000">
                <a:solidFill>
                  <a:srgbClr val="C2228D"/>
                </a:solidFill>
                <a:latin typeface="微软雅黑" pitchFamily="34" charset="-122"/>
                <a:ea typeface="微软雅黑" pitchFamily="34" charset="-122"/>
              </a:rPr>
              <a:t>I </a:t>
            </a:r>
            <a:r>
              <a:rPr lang="zh-CN" altLang="en-US" sz="200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明显给出，除</a:t>
            </a:r>
            <a:r>
              <a:rPr lang="en-US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ESP</a:t>
            </a: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外的任意通用寄存器皆可。）</a:t>
            </a:r>
          </a:p>
          <a:p>
            <a:pPr lvl="2" eaLnBrk="1" hangingPunct="1">
              <a:lnSpc>
                <a:spcPct val="120000"/>
              </a:lnSpc>
              <a:spcBef>
                <a:spcPct val="10000"/>
              </a:spcBef>
              <a:buFont typeface="Wingdings" pitchFamily="2" charset="2"/>
              <a:buChar char="Ø"/>
            </a:pP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有比例变址和非比例变址</a:t>
            </a:r>
          </a:p>
          <a:p>
            <a:pPr lvl="2" eaLnBrk="1" hangingPunct="1">
              <a:lnSpc>
                <a:spcPct val="120000"/>
              </a:lnSpc>
              <a:spcBef>
                <a:spcPct val="10000"/>
              </a:spcBef>
              <a:buFont typeface="Wingdings" pitchFamily="2" charset="2"/>
              <a:buChar char="Ø"/>
            </a:pP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比例变址时要乘以</a:t>
            </a:r>
            <a:r>
              <a:rPr lang="zh-CN" altLang="en-US" sz="2000">
                <a:solidFill>
                  <a:srgbClr val="C2228D"/>
                </a:solidFill>
                <a:latin typeface="微软雅黑" pitchFamily="34" charset="-122"/>
                <a:ea typeface="微软雅黑" pitchFamily="34" charset="-122"/>
              </a:rPr>
              <a:t>比例因子</a:t>
            </a:r>
            <a:r>
              <a:rPr lang="en-US" altLang="zh-CN" sz="2000">
                <a:solidFill>
                  <a:srgbClr val="C2228D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2000">
                <a:solidFill>
                  <a:srgbClr val="C2228D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zh-CN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位 / 2</a:t>
            </a:r>
            <a:r>
              <a:rPr lang="zh-CN" altLang="zh-CN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:16</a:t>
            </a: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位 / 4:32位 / 8:64位</a:t>
            </a:r>
            <a:r>
              <a:rPr lang="en-US" altLang="zh-CN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) 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sz="1600">
                <a:ea typeface="黑体" pitchFamily="49" charset="-122"/>
              </a:rPr>
              <a:t>   </a:t>
            </a:r>
          </a:p>
        </p:txBody>
      </p:sp>
      <p:sp>
        <p:nvSpPr>
          <p:cNvPr id="676868" name="Text Box 4"/>
          <p:cNvSpPr txBox="1">
            <a:spLocks noChangeArrowheads="1"/>
          </p:cNvSpPr>
          <p:nvPr/>
        </p:nvSpPr>
        <p:spPr bwMode="auto">
          <a:xfrm>
            <a:off x="6261100" y="2366963"/>
            <a:ext cx="22510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0000"/>
                </a:solidFill>
                <a:ea typeface="微软雅黑" pitchFamily="34" charset="-122"/>
              </a:rPr>
              <a:t>即采用段页式！</a:t>
            </a:r>
          </a:p>
        </p:txBody>
      </p:sp>
      <p:sp>
        <p:nvSpPr>
          <p:cNvPr id="676869" name="Rectangle 5"/>
          <p:cNvSpPr>
            <a:spLocks noChangeArrowheads="1"/>
          </p:cNvSpPr>
          <p:nvPr/>
        </p:nvSpPr>
        <p:spPr bwMode="auto">
          <a:xfrm>
            <a:off x="387350" y="5838825"/>
            <a:ext cx="8369300" cy="70167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IA-32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指令举例：</a:t>
            </a:r>
          </a:p>
          <a:p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movw	8(%ebp,%edx,4), %ax  </a:t>
            </a:r>
            <a:r>
              <a:rPr lang="en-US" altLang="zh-CN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// R[ax]←M[</a:t>
            </a:r>
            <a:r>
              <a:rPr lang="en-US" altLang="zh-CN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R[ebp]+R[edx]</a:t>
            </a:r>
            <a:r>
              <a:rPr lang="pt-BR" altLang="zh-CN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×4+</a:t>
            </a:r>
            <a:r>
              <a:rPr lang="en-US" altLang="zh-CN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en-US" altLang="zh-CN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r>
              <a:rPr lang="zh-CN" altLang="en-US" b="1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5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5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5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05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05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7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05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05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05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05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051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051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86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8338" y="112713"/>
            <a:ext cx="7127875" cy="569912"/>
          </a:xfrm>
        </p:spPr>
        <p:txBody>
          <a:bodyPr lIns="91440" tIns="45720" rIns="91440" bIns="45720" anchor="ctr"/>
          <a:lstStyle/>
          <a:p>
            <a:pPr eaLnBrk="1" hangingPunct="1"/>
            <a:r>
              <a:rPr lang="en-US" altLang="zh-CN"/>
              <a:t>          IA-32</a:t>
            </a:r>
            <a:r>
              <a:rPr lang="zh-CN" altLang="en-US"/>
              <a:t>处理器寻址方式</a:t>
            </a:r>
          </a:p>
        </p:txBody>
      </p:sp>
      <p:sp>
        <p:nvSpPr>
          <p:cNvPr id="677891" name="Line 3"/>
          <p:cNvSpPr>
            <a:spLocks noChangeShapeType="1"/>
          </p:cNvSpPr>
          <p:nvPr/>
        </p:nvSpPr>
        <p:spPr bwMode="auto">
          <a:xfrm>
            <a:off x="76200" y="1284288"/>
            <a:ext cx="8578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7892" name="Text Box 4"/>
          <p:cNvSpPr txBox="1">
            <a:spLocks noChangeArrowheads="1"/>
          </p:cNvSpPr>
          <p:nvPr/>
        </p:nvSpPr>
        <p:spPr bwMode="auto">
          <a:xfrm>
            <a:off x="473075" y="80645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chemeClr val="accent1"/>
                </a:solidFill>
                <a:latin typeface="Times New Roman" pitchFamily="18" charset="0"/>
                <a:ea typeface="微软雅黑" pitchFamily="34" charset="-122"/>
              </a:rPr>
              <a:t>寻址方式</a:t>
            </a:r>
          </a:p>
        </p:txBody>
      </p:sp>
      <p:sp>
        <p:nvSpPr>
          <p:cNvPr id="677893" name="Text Box 5"/>
          <p:cNvSpPr txBox="1">
            <a:spLocks noChangeArrowheads="1"/>
          </p:cNvSpPr>
          <p:nvPr/>
        </p:nvSpPr>
        <p:spPr bwMode="auto">
          <a:xfrm>
            <a:off x="6081713" y="804863"/>
            <a:ext cx="84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chemeClr val="accent1"/>
                </a:solidFill>
                <a:latin typeface="Times New Roman" pitchFamily="18" charset="0"/>
                <a:ea typeface="微软雅黑" pitchFamily="34" charset="-122"/>
              </a:rPr>
              <a:t>算法</a:t>
            </a:r>
          </a:p>
        </p:txBody>
      </p:sp>
      <p:sp>
        <p:nvSpPr>
          <p:cNvPr id="606214" name="Text Box 6"/>
          <p:cNvSpPr txBox="1">
            <a:spLocks noChangeArrowheads="1"/>
          </p:cNvSpPr>
          <p:nvPr/>
        </p:nvSpPr>
        <p:spPr bwMode="auto">
          <a:xfrm>
            <a:off x="393700" y="1417638"/>
            <a:ext cx="5416550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立即</a:t>
            </a:r>
            <a:r>
              <a:rPr lang="zh-CN" altLang="en-US" sz="2000" b="1">
                <a:solidFill>
                  <a:srgbClr val="C2228D"/>
                </a:solidFill>
                <a:latin typeface="微软雅黑" pitchFamily="34" charset="-122"/>
                <a:ea typeface="微软雅黑" pitchFamily="34" charset="-122"/>
              </a:rPr>
              <a:t>(地址码</a:t>
            </a:r>
            <a:r>
              <a:rPr lang="en-US" altLang="zh-CN" sz="2000" b="1">
                <a:solidFill>
                  <a:srgbClr val="C2228D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b="1">
                <a:solidFill>
                  <a:srgbClr val="C2228D"/>
                </a:solidFill>
                <a:latin typeface="微软雅黑" pitchFamily="34" charset="-122"/>
                <a:ea typeface="微软雅黑" pitchFamily="34" charset="-122"/>
              </a:rPr>
              <a:t>本身为操作数)</a:t>
            </a:r>
          </a:p>
          <a:p>
            <a:pPr>
              <a:spcBef>
                <a:spcPct val="50000"/>
              </a:spcBef>
            </a:pP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寄存器</a:t>
            </a:r>
            <a:r>
              <a:rPr lang="zh-CN" altLang="en-US" sz="2000" b="1">
                <a:solidFill>
                  <a:srgbClr val="C2228D"/>
                </a:solidFill>
                <a:latin typeface="微软雅黑" pitchFamily="34" charset="-122"/>
                <a:ea typeface="微软雅黑" pitchFamily="34" charset="-122"/>
              </a:rPr>
              <a:t>(通用寄存器的内容为操作数)</a:t>
            </a:r>
          </a:p>
          <a:p>
            <a:pPr>
              <a:spcBef>
                <a:spcPct val="50000"/>
              </a:spcBef>
            </a:pP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偏移量</a:t>
            </a:r>
            <a:r>
              <a:rPr lang="zh-CN" altLang="en-US" sz="2000" b="1">
                <a:solidFill>
                  <a:srgbClr val="C2228D"/>
                </a:solidFill>
                <a:latin typeface="微软雅黑" pitchFamily="34" charset="-122"/>
                <a:ea typeface="微软雅黑" pitchFamily="34" charset="-122"/>
              </a:rPr>
              <a:t>(地址码</a:t>
            </a:r>
            <a:r>
              <a:rPr lang="en-US" altLang="zh-CN" sz="2000" b="1">
                <a:solidFill>
                  <a:srgbClr val="C2228D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b="1">
                <a:solidFill>
                  <a:srgbClr val="C2228D"/>
                </a:solidFill>
                <a:latin typeface="微软雅黑" pitchFamily="34" charset="-122"/>
                <a:ea typeface="微软雅黑" pitchFamily="34" charset="-122"/>
              </a:rPr>
              <a:t>给出8/16/32位偏移量)</a:t>
            </a:r>
            <a:endParaRPr lang="zh-CN" altLang="en-US" sz="2000" b="1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基址</a:t>
            </a:r>
            <a:r>
              <a:rPr lang="zh-CN" altLang="en-US" sz="2000" b="1">
                <a:solidFill>
                  <a:srgbClr val="C2228D"/>
                </a:solidFill>
                <a:latin typeface="微软雅黑" pitchFamily="34" charset="-122"/>
                <a:ea typeface="微软雅黑" pitchFamily="34" charset="-122"/>
              </a:rPr>
              <a:t>(地址码</a:t>
            </a:r>
            <a:r>
              <a:rPr lang="en-US" altLang="zh-CN" sz="2000" b="1">
                <a:solidFill>
                  <a:srgbClr val="C2228D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000" b="1">
                <a:solidFill>
                  <a:srgbClr val="C2228D"/>
                </a:solidFill>
                <a:latin typeface="微软雅黑" pitchFamily="34" charset="-122"/>
                <a:ea typeface="微软雅黑" pitchFamily="34" charset="-122"/>
              </a:rPr>
              <a:t>给出基址器编号)</a:t>
            </a:r>
            <a:endParaRPr lang="zh-CN" altLang="en-US" sz="2000" b="1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基址带偏移量</a:t>
            </a:r>
            <a:r>
              <a:rPr lang="zh-CN" altLang="en-US" sz="2000" b="1">
                <a:solidFill>
                  <a:srgbClr val="C2228D"/>
                </a:solidFill>
                <a:latin typeface="微软雅黑" pitchFamily="34" charset="-122"/>
                <a:ea typeface="微软雅黑" pitchFamily="34" charset="-122"/>
              </a:rPr>
              <a:t>(一维表访问)</a:t>
            </a:r>
            <a:endParaRPr lang="zh-CN" altLang="en-US" sz="2000" b="1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比例变址带偏移量</a:t>
            </a:r>
            <a:r>
              <a:rPr lang="zh-CN" altLang="en-US" sz="2000" b="1">
                <a:solidFill>
                  <a:srgbClr val="C2228D"/>
                </a:solidFill>
                <a:latin typeface="微软雅黑" pitchFamily="34" charset="-122"/>
                <a:ea typeface="微软雅黑" pitchFamily="34" charset="-122"/>
              </a:rPr>
              <a:t>(一维表访问)</a:t>
            </a:r>
            <a:endParaRPr lang="zh-CN" altLang="en-US" sz="2000" b="1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基址带变址和偏移量</a:t>
            </a:r>
            <a:r>
              <a:rPr lang="zh-CN" altLang="en-US" sz="2000" b="1">
                <a:solidFill>
                  <a:srgbClr val="C2228D"/>
                </a:solidFill>
                <a:latin typeface="微软雅黑" pitchFamily="34" charset="-122"/>
                <a:ea typeface="微软雅黑" pitchFamily="34" charset="-122"/>
              </a:rPr>
              <a:t>(二维表访问)</a:t>
            </a:r>
            <a:endParaRPr lang="zh-CN" altLang="en-US" sz="2000" b="1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基址带比例变址和偏移量</a:t>
            </a:r>
            <a:r>
              <a:rPr lang="zh-CN" altLang="en-US" sz="2000" b="1">
                <a:solidFill>
                  <a:srgbClr val="C2228D"/>
                </a:solidFill>
                <a:latin typeface="微软雅黑" pitchFamily="34" charset="-122"/>
                <a:ea typeface="微软雅黑" pitchFamily="34" charset="-122"/>
              </a:rPr>
              <a:t>(二维表访问)</a:t>
            </a:r>
          </a:p>
          <a:p>
            <a:pPr>
              <a:spcBef>
                <a:spcPct val="50000"/>
              </a:spcBef>
            </a:pP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相对</a:t>
            </a:r>
            <a:r>
              <a:rPr lang="zh-CN" altLang="en-US" sz="2000" b="1">
                <a:solidFill>
                  <a:srgbClr val="C2228D"/>
                </a:solidFill>
                <a:latin typeface="微软雅黑" pitchFamily="34" charset="-122"/>
                <a:ea typeface="微软雅黑" pitchFamily="34" charset="-122"/>
              </a:rPr>
              <a:t>(给出下一指令的地址，转移控制)</a:t>
            </a:r>
          </a:p>
        </p:txBody>
      </p:sp>
      <p:sp>
        <p:nvSpPr>
          <p:cNvPr id="606215" name="Text Box 7"/>
          <p:cNvSpPr txBox="1">
            <a:spLocks noChangeArrowheads="1"/>
          </p:cNvSpPr>
          <p:nvPr/>
        </p:nvSpPr>
        <p:spPr bwMode="auto">
          <a:xfrm>
            <a:off x="5667375" y="1449388"/>
            <a:ext cx="3387725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操作数=</a:t>
            </a:r>
            <a:r>
              <a:rPr lang="en-US" altLang="zh-CN" sz="20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A</a:t>
            </a:r>
          </a:p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操作数= (</a:t>
            </a:r>
            <a:r>
              <a:rPr lang="en-US" altLang="zh-CN" sz="20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R)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LA=(SR)+A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LA=(SR)+(B)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LA=(SR)+(B)+A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LA=(SR)+ (I)xS+A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LA=(SR)+(B)+(I) +A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LA=(SR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)</a:t>
            </a:r>
            <a:r>
              <a:rPr lang="en-US" altLang="zh-CN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+(B)+(I)xS+A</a:t>
            </a:r>
          </a:p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转移地址=(</a:t>
            </a:r>
            <a:r>
              <a:rPr lang="en-US" altLang="zh-CN" sz="20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PC)+A</a:t>
            </a:r>
          </a:p>
        </p:txBody>
      </p:sp>
      <p:sp>
        <p:nvSpPr>
          <p:cNvPr id="677897" name="Rectangle 9"/>
          <p:cNvSpPr>
            <a:spLocks noChangeArrowheads="1"/>
          </p:cNvSpPr>
          <p:nvPr/>
        </p:nvSpPr>
        <p:spPr bwMode="auto">
          <a:xfrm>
            <a:off x="387350" y="5838825"/>
            <a:ext cx="8369300" cy="70167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IA-32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指令举例：</a:t>
            </a:r>
          </a:p>
          <a:p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movw	8(%ebp,%edx,4), %ax  </a:t>
            </a:r>
            <a:r>
              <a:rPr lang="en-US" altLang="zh-CN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// R[ax]←M[</a:t>
            </a:r>
            <a:r>
              <a:rPr lang="en-US" altLang="zh-CN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R[ebp]+R[edx]</a:t>
            </a:r>
            <a:r>
              <a:rPr lang="pt-BR" altLang="zh-CN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×4+</a:t>
            </a:r>
            <a:r>
              <a:rPr lang="en-US" altLang="zh-CN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en-US" altLang="zh-CN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r>
              <a:rPr lang="zh-CN" altLang="en-US" b="1">
                <a:ea typeface="宋体" pitchFamily="2" charset="-122"/>
              </a:rPr>
              <a:t> </a:t>
            </a:r>
          </a:p>
        </p:txBody>
      </p:sp>
      <p:sp>
        <p:nvSpPr>
          <p:cNvPr id="677899" name="Line 11"/>
          <p:cNvSpPr>
            <a:spLocks noChangeShapeType="1"/>
          </p:cNvSpPr>
          <p:nvPr/>
        </p:nvSpPr>
        <p:spPr bwMode="auto">
          <a:xfrm flipV="1">
            <a:off x="6619875" y="4992688"/>
            <a:ext cx="492125" cy="1231900"/>
          </a:xfrm>
          <a:prstGeom prst="line">
            <a:avLst/>
          </a:prstGeom>
          <a:noFill/>
          <a:ln w="50800">
            <a:solidFill>
              <a:srgbClr val="FE9AAB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7900" name="Line 12"/>
          <p:cNvSpPr>
            <a:spLocks noChangeShapeType="1"/>
          </p:cNvSpPr>
          <p:nvPr/>
        </p:nvSpPr>
        <p:spPr bwMode="auto">
          <a:xfrm flipV="1">
            <a:off x="7794625" y="5051425"/>
            <a:ext cx="203200" cy="1174750"/>
          </a:xfrm>
          <a:prstGeom prst="line">
            <a:avLst/>
          </a:prstGeom>
          <a:noFill/>
          <a:ln w="50800">
            <a:solidFill>
              <a:srgbClr val="FE9AAB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7901" name="Line 13"/>
          <p:cNvSpPr>
            <a:spLocks noChangeShapeType="1"/>
          </p:cNvSpPr>
          <p:nvPr/>
        </p:nvSpPr>
        <p:spPr bwMode="auto">
          <a:xfrm flipV="1">
            <a:off x="8404225" y="5037138"/>
            <a:ext cx="57150" cy="1101725"/>
          </a:xfrm>
          <a:prstGeom prst="line">
            <a:avLst/>
          </a:prstGeom>
          <a:noFill/>
          <a:ln w="50800">
            <a:solidFill>
              <a:srgbClr val="FE9AAB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7902" name="Rectangle 14"/>
          <p:cNvSpPr>
            <a:spLocks noChangeArrowheads="1"/>
          </p:cNvSpPr>
          <p:nvPr/>
        </p:nvSpPr>
        <p:spPr bwMode="auto">
          <a:xfrm>
            <a:off x="261938" y="2278063"/>
            <a:ext cx="8374062" cy="2816225"/>
          </a:xfrm>
          <a:prstGeom prst="rect">
            <a:avLst/>
          </a:prstGeom>
          <a:solidFill>
            <a:schemeClr val="accent2">
              <a:alpha val="31000"/>
            </a:schemeClr>
          </a:solidFill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7903" name="Text Box 15"/>
          <p:cNvSpPr txBox="1">
            <a:spLocks noChangeArrowheads="1"/>
          </p:cNvSpPr>
          <p:nvPr/>
        </p:nvSpPr>
        <p:spPr bwMode="auto">
          <a:xfrm>
            <a:off x="5064125" y="5572125"/>
            <a:ext cx="1916113" cy="39687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有效地址</a:t>
            </a:r>
            <a:r>
              <a:rPr lang="en-US" altLang="zh-CN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EA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7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7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7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897" grpId="0"/>
      <p:bldP spid="677899" grpId="0" animBg="1"/>
      <p:bldP spid="677900" grpId="0" animBg="1"/>
      <p:bldP spid="677901" grpId="0" animBg="1"/>
      <p:bldP spid="67790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171450"/>
            <a:ext cx="6583363" cy="515938"/>
          </a:xfrm>
        </p:spPr>
        <p:txBody>
          <a:bodyPr lIns="91440" tIns="45720" rIns="91440" bIns="45720" anchor="ctr"/>
          <a:lstStyle/>
          <a:p>
            <a:pPr eaLnBrk="1" hangingPunct="1"/>
            <a:r>
              <a:rPr lang="en-US" altLang="zh-CN" sz="3200"/>
              <a:t>IA-32</a:t>
            </a:r>
            <a:r>
              <a:rPr lang="zh-CN" altLang="en-US" sz="3200"/>
              <a:t>处理器的存储器寻址</a:t>
            </a:r>
          </a:p>
        </p:txBody>
      </p:sp>
      <p:sp>
        <p:nvSpPr>
          <p:cNvPr id="678915" name="AutoShape 3"/>
          <p:cNvSpPr>
            <a:spLocks noChangeArrowheads="1"/>
          </p:cNvSpPr>
          <p:nvPr/>
        </p:nvSpPr>
        <p:spPr bwMode="auto">
          <a:xfrm>
            <a:off x="6800850" y="1814513"/>
            <a:ext cx="1600200" cy="3657600"/>
          </a:xfrm>
          <a:prstGeom prst="wave">
            <a:avLst>
              <a:gd name="adj1" fmla="val 4167"/>
              <a:gd name="adj2" fmla="val 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78916" name="Rectangle 4" descr="宽下对角线"/>
          <p:cNvSpPr>
            <a:spLocks noChangeArrowheads="1"/>
          </p:cNvSpPr>
          <p:nvPr/>
        </p:nvSpPr>
        <p:spPr bwMode="auto">
          <a:xfrm>
            <a:off x="6800850" y="2957513"/>
            <a:ext cx="1600200" cy="609600"/>
          </a:xfrm>
          <a:prstGeom prst="rect">
            <a:avLst/>
          </a:prstGeom>
          <a:pattFill prst="wdDnDiag">
            <a:fgClr>
              <a:srgbClr val="5378DF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78917" name="Rectangle 5" descr="宽下对角线"/>
          <p:cNvSpPr>
            <a:spLocks noChangeArrowheads="1"/>
          </p:cNvSpPr>
          <p:nvPr/>
        </p:nvSpPr>
        <p:spPr bwMode="auto">
          <a:xfrm>
            <a:off x="6800850" y="3871913"/>
            <a:ext cx="1600200" cy="914400"/>
          </a:xfrm>
          <a:prstGeom prst="rect">
            <a:avLst/>
          </a:prstGeom>
          <a:pattFill prst="wdDnDiag">
            <a:fgClr>
              <a:srgbClr val="5378DF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78918" name="Rectangle 6"/>
          <p:cNvSpPr>
            <a:spLocks noChangeArrowheads="1"/>
          </p:cNvSpPr>
          <p:nvPr/>
        </p:nvSpPr>
        <p:spPr bwMode="auto">
          <a:xfrm>
            <a:off x="704850" y="1433513"/>
            <a:ext cx="19050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07239" name="Text Box 7"/>
          <p:cNvSpPr txBox="1">
            <a:spLocks noChangeArrowheads="1"/>
          </p:cNvSpPr>
          <p:nvPr/>
        </p:nvSpPr>
        <p:spPr bwMode="auto">
          <a:xfrm>
            <a:off x="781050" y="976313"/>
            <a:ext cx="19050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>
                <a:solidFill>
                  <a:srgbClr val="C2228D"/>
                </a:solidFill>
                <a:latin typeface="Times New Roman" pitchFamily="18" charset="0"/>
                <a:ea typeface="微软雅黑" pitchFamily="34" charset="-122"/>
              </a:rPr>
              <a:t>段寄存器</a:t>
            </a:r>
          </a:p>
        </p:txBody>
      </p:sp>
      <p:sp>
        <p:nvSpPr>
          <p:cNvPr id="678920" name="Rectangle 8"/>
          <p:cNvSpPr>
            <a:spLocks noChangeArrowheads="1"/>
          </p:cNvSpPr>
          <p:nvPr/>
        </p:nvSpPr>
        <p:spPr bwMode="auto">
          <a:xfrm>
            <a:off x="857250" y="1585913"/>
            <a:ext cx="1905000" cy="838200"/>
          </a:xfrm>
          <a:prstGeom prst="rect">
            <a:avLst/>
          </a:prstGeom>
          <a:solidFill>
            <a:srgbClr val="DDFCF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78921" name="Rectangle 9"/>
          <p:cNvSpPr>
            <a:spLocks noChangeArrowheads="1"/>
          </p:cNvSpPr>
          <p:nvPr/>
        </p:nvSpPr>
        <p:spPr bwMode="auto">
          <a:xfrm>
            <a:off x="1009650" y="1738313"/>
            <a:ext cx="1905000" cy="838200"/>
          </a:xfrm>
          <a:prstGeom prst="rect">
            <a:avLst/>
          </a:prstGeom>
          <a:solidFill>
            <a:srgbClr val="DDFCF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78922" name="Rectangle 10"/>
          <p:cNvSpPr>
            <a:spLocks noChangeArrowheads="1"/>
          </p:cNvSpPr>
          <p:nvPr/>
        </p:nvSpPr>
        <p:spPr bwMode="auto">
          <a:xfrm>
            <a:off x="1162050" y="1890713"/>
            <a:ext cx="1905000" cy="838200"/>
          </a:xfrm>
          <a:prstGeom prst="rect">
            <a:avLst/>
          </a:prstGeom>
          <a:solidFill>
            <a:srgbClr val="DDFCF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78923" name="Rectangle 11"/>
          <p:cNvSpPr>
            <a:spLocks noChangeArrowheads="1"/>
          </p:cNvSpPr>
          <p:nvPr/>
        </p:nvSpPr>
        <p:spPr bwMode="auto">
          <a:xfrm>
            <a:off x="1314450" y="2043113"/>
            <a:ext cx="1905000" cy="838200"/>
          </a:xfrm>
          <a:prstGeom prst="rect">
            <a:avLst/>
          </a:prstGeom>
          <a:solidFill>
            <a:srgbClr val="DDFCF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78924" name="Rectangle 12"/>
          <p:cNvSpPr>
            <a:spLocks noChangeArrowheads="1"/>
          </p:cNvSpPr>
          <p:nvPr/>
        </p:nvSpPr>
        <p:spPr bwMode="auto">
          <a:xfrm>
            <a:off x="1466850" y="2195513"/>
            <a:ext cx="1905000" cy="838200"/>
          </a:xfrm>
          <a:prstGeom prst="rect">
            <a:avLst/>
          </a:prstGeom>
          <a:solidFill>
            <a:srgbClr val="DDFCF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78925" name="Text Box 13"/>
          <p:cNvSpPr txBox="1">
            <a:spLocks noChangeArrowheads="1"/>
          </p:cNvSpPr>
          <p:nvPr/>
        </p:nvSpPr>
        <p:spPr bwMode="auto">
          <a:xfrm>
            <a:off x="142875" y="1579563"/>
            <a:ext cx="6858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SS</a:t>
            </a:r>
          </a:p>
        </p:txBody>
      </p:sp>
      <p:sp>
        <p:nvSpPr>
          <p:cNvPr id="678926" name="Text Box 14"/>
          <p:cNvSpPr txBox="1">
            <a:spLocks noChangeArrowheads="1"/>
          </p:cNvSpPr>
          <p:nvPr/>
        </p:nvSpPr>
        <p:spPr bwMode="auto">
          <a:xfrm>
            <a:off x="781050" y="2652713"/>
            <a:ext cx="6858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CS</a:t>
            </a:r>
          </a:p>
        </p:txBody>
      </p:sp>
      <p:sp>
        <p:nvSpPr>
          <p:cNvPr id="607247" name="Text Box 15"/>
          <p:cNvSpPr txBox="1">
            <a:spLocks noChangeArrowheads="1"/>
          </p:cNvSpPr>
          <p:nvPr/>
        </p:nvSpPr>
        <p:spPr bwMode="auto">
          <a:xfrm>
            <a:off x="1771650" y="2271713"/>
            <a:ext cx="14478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</a:rPr>
              <a:t>段选择符</a:t>
            </a:r>
          </a:p>
        </p:txBody>
      </p:sp>
      <p:sp>
        <p:nvSpPr>
          <p:cNvPr id="607248" name="Text Box 16"/>
          <p:cNvSpPr txBox="1">
            <a:spLocks noChangeArrowheads="1"/>
          </p:cNvSpPr>
          <p:nvPr/>
        </p:nvSpPr>
        <p:spPr bwMode="auto">
          <a:xfrm>
            <a:off x="704850" y="3609975"/>
            <a:ext cx="27051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>
                <a:solidFill>
                  <a:srgbClr val="C2228D"/>
                </a:solidFill>
                <a:latin typeface="微软雅黑" pitchFamily="34" charset="-122"/>
                <a:ea typeface="微软雅黑" pitchFamily="34" charset="-122"/>
              </a:rPr>
              <a:t>段表项(段描述符 )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400050" y="3033713"/>
            <a:ext cx="1905000" cy="3165475"/>
            <a:chOff x="288" y="1920"/>
            <a:chExt cx="1200" cy="2031"/>
          </a:xfrm>
        </p:grpSpPr>
        <p:sp>
          <p:nvSpPr>
            <p:cNvPr id="678930" name="Line 18"/>
            <p:cNvSpPr>
              <a:spLocks noChangeShapeType="1"/>
            </p:cNvSpPr>
            <p:nvPr/>
          </p:nvSpPr>
          <p:spPr bwMode="auto">
            <a:xfrm>
              <a:off x="1488" y="1920"/>
              <a:ext cx="0" cy="3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8931" name="Line 19"/>
            <p:cNvSpPr>
              <a:spLocks noChangeShapeType="1"/>
            </p:cNvSpPr>
            <p:nvPr/>
          </p:nvSpPr>
          <p:spPr bwMode="auto">
            <a:xfrm>
              <a:off x="288" y="2247"/>
              <a:ext cx="120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8932" name="Line 20"/>
            <p:cNvSpPr>
              <a:spLocks noChangeShapeType="1"/>
            </p:cNvSpPr>
            <p:nvPr/>
          </p:nvSpPr>
          <p:spPr bwMode="auto">
            <a:xfrm>
              <a:off x="306" y="2256"/>
              <a:ext cx="0" cy="169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8933" name="Line 21"/>
            <p:cNvSpPr>
              <a:spLocks noChangeShapeType="1"/>
            </p:cNvSpPr>
            <p:nvPr/>
          </p:nvSpPr>
          <p:spPr bwMode="auto">
            <a:xfrm>
              <a:off x="306" y="3951"/>
              <a:ext cx="77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78934" name="Rectangle 22"/>
          <p:cNvSpPr>
            <a:spLocks noChangeArrowheads="1"/>
          </p:cNvSpPr>
          <p:nvPr/>
        </p:nvSpPr>
        <p:spPr bwMode="auto">
          <a:xfrm>
            <a:off x="895350" y="4071938"/>
            <a:ext cx="1905000" cy="1165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78935" name="Rectangle 23"/>
          <p:cNvSpPr>
            <a:spLocks noChangeArrowheads="1"/>
          </p:cNvSpPr>
          <p:nvPr/>
        </p:nvSpPr>
        <p:spPr bwMode="auto">
          <a:xfrm>
            <a:off x="1047750" y="4283075"/>
            <a:ext cx="1905000" cy="1165225"/>
          </a:xfrm>
          <a:prstGeom prst="rect">
            <a:avLst/>
          </a:prstGeom>
          <a:solidFill>
            <a:srgbClr val="DDFCF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78936" name="Rectangle 24"/>
          <p:cNvSpPr>
            <a:spLocks noChangeArrowheads="1"/>
          </p:cNvSpPr>
          <p:nvPr/>
        </p:nvSpPr>
        <p:spPr bwMode="auto">
          <a:xfrm>
            <a:off x="1200150" y="4495800"/>
            <a:ext cx="1905000" cy="1163638"/>
          </a:xfrm>
          <a:prstGeom prst="rect">
            <a:avLst/>
          </a:prstGeom>
          <a:solidFill>
            <a:srgbClr val="DDFCF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78937" name="Rectangle 25"/>
          <p:cNvSpPr>
            <a:spLocks noChangeArrowheads="1"/>
          </p:cNvSpPr>
          <p:nvPr/>
        </p:nvSpPr>
        <p:spPr bwMode="auto">
          <a:xfrm>
            <a:off x="1352550" y="4706938"/>
            <a:ext cx="1905000" cy="1165225"/>
          </a:xfrm>
          <a:prstGeom prst="rect">
            <a:avLst/>
          </a:prstGeom>
          <a:solidFill>
            <a:srgbClr val="DDFCF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78938" name="Rectangle 26"/>
          <p:cNvSpPr>
            <a:spLocks noChangeArrowheads="1"/>
          </p:cNvSpPr>
          <p:nvPr/>
        </p:nvSpPr>
        <p:spPr bwMode="auto">
          <a:xfrm>
            <a:off x="1504950" y="4919663"/>
            <a:ext cx="1905000" cy="1163637"/>
          </a:xfrm>
          <a:prstGeom prst="rect">
            <a:avLst/>
          </a:prstGeom>
          <a:solidFill>
            <a:srgbClr val="DDFCF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78939" name="Rectangle 27"/>
          <p:cNvSpPr>
            <a:spLocks noChangeArrowheads="1"/>
          </p:cNvSpPr>
          <p:nvPr/>
        </p:nvSpPr>
        <p:spPr bwMode="auto">
          <a:xfrm>
            <a:off x="1657350" y="5149850"/>
            <a:ext cx="1905000" cy="1165225"/>
          </a:xfrm>
          <a:prstGeom prst="rect">
            <a:avLst/>
          </a:prstGeom>
          <a:solidFill>
            <a:srgbClr val="DDFCF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78940" name="Line 28"/>
          <p:cNvSpPr>
            <a:spLocks noChangeShapeType="1"/>
          </p:cNvSpPr>
          <p:nvPr/>
        </p:nvSpPr>
        <p:spPr bwMode="auto">
          <a:xfrm>
            <a:off x="1657350" y="5532438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8941" name="Line 29"/>
          <p:cNvSpPr>
            <a:spLocks noChangeShapeType="1"/>
          </p:cNvSpPr>
          <p:nvPr/>
        </p:nvSpPr>
        <p:spPr bwMode="auto">
          <a:xfrm>
            <a:off x="1666875" y="589915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7262" name="Text Box 30"/>
          <p:cNvSpPr txBox="1">
            <a:spLocks noChangeArrowheads="1"/>
          </p:cNvSpPr>
          <p:nvPr/>
        </p:nvSpPr>
        <p:spPr bwMode="auto">
          <a:xfrm>
            <a:off x="2085975" y="5135563"/>
            <a:ext cx="1485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</a:rPr>
              <a:t>存取权限</a:t>
            </a:r>
          </a:p>
        </p:txBody>
      </p:sp>
      <p:sp>
        <p:nvSpPr>
          <p:cNvPr id="607263" name="Text Box 31"/>
          <p:cNvSpPr txBox="1">
            <a:spLocks noChangeArrowheads="1"/>
          </p:cNvSpPr>
          <p:nvPr/>
        </p:nvSpPr>
        <p:spPr bwMode="auto">
          <a:xfrm>
            <a:off x="2095500" y="5516563"/>
            <a:ext cx="11477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</a:rPr>
              <a:t>段限</a:t>
            </a:r>
          </a:p>
        </p:txBody>
      </p:sp>
      <p:sp>
        <p:nvSpPr>
          <p:cNvPr id="607264" name="Text Box 32"/>
          <p:cNvSpPr txBox="1">
            <a:spLocks noChangeArrowheads="1"/>
          </p:cNvSpPr>
          <p:nvPr/>
        </p:nvSpPr>
        <p:spPr bwMode="auto">
          <a:xfrm>
            <a:off x="2090738" y="5926138"/>
            <a:ext cx="11382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</a:rPr>
              <a:t>段基址</a:t>
            </a:r>
          </a:p>
        </p:txBody>
      </p:sp>
      <p:sp>
        <p:nvSpPr>
          <p:cNvPr id="678945" name="Text Box 33" descr="新闻纸"/>
          <p:cNvSpPr txBox="1">
            <a:spLocks noChangeArrowheads="1"/>
          </p:cNvSpPr>
          <p:nvPr/>
        </p:nvSpPr>
        <p:spPr bwMode="auto">
          <a:xfrm>
            <a:off x="4573588" y="1033463"/>
            <a:ext cx="1770062" cy="43656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>
                <a:solidFill>
                  <a:srgbClr val="009900"/>
                </a:solidFill>
                <a:latin typeface="Times New Roman" pitchFamily="18" charset="0"/>
                <a:ea typeface="微软雅黑" pitchFamily="34" charset="-122"/>
              </a:rPr>
              <a:t>基址寄存器</a:t>
            </a:r>
          </a:p>
        </p:txBody>
      </p:sp>
      <p:sp>
        <p:nvSpPr>
          <p:cNvPr id="678946" name="Text Box 34" descr="粉色砂纸"/>
          <p:cNvSpPr txBox="1">
            <a:spLocks noChangeArrowheads="1"/>
          </p:cNvSpPr>
          <p:nvPr/>
        </p:nvSpPr>
        <p:spPr bwMode="auto">
          <a:xfrm>
            <a:off x="4573588" y="1638300"/>
            <a:ext cx="1770062" cy="436563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>
                <a:solidFill>
                  <a:srgbClr val="009900"/>
                </a:solidFill>
                <a:latin typeface="Times New Roman" pitchFamily="18" charset="0"/>
                <a:ea typeface="微软雅黑" pitchFamily="34" charset="-122"/>
              </a:rPr>
              <a:t>变址寄存器</a:t>
            </a:r>
          </a:p>
        </p:txBody>
      </p:sp>
      <p:sp>
        <p:nvSpPr>
          <p:cNvPr id="678947" name="Text Box 35" descr="粉色砂纸"/>
          <p:cNvSpPr txBox="1">
            <a:spLocks noChangeArrowheads="1"/>
          </p:cNvSpPr>
          <p:nvPr/>
        </p:nvSpPr>
        <p:spPr bwMode="auto">
          <a:xfrm>
            <a:off x="4730750" y="2943225"/>
            <a:ext cx="1481138" cy="6413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108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比例因子1/2/4/8</a:t>
            </a:r>
          </a:p>
        </p:txBody>
      </p:sp>
      <p:sp>
        <p:nvSpPr>
          <p:cNvPr id="678948" name="Text Box 36" descr="花束"/>
          <p:cNvSpPr txBox="1">
            <a:spLocks noChangeArrowheads="1"/>
          </p:cNvSpPr>
          <p:nvPr/>
        </p:nvSpPr>
        <p:spPr bwMode="auto">
          <a:xfrm>
            <a:off x="4730750" y="3919538"/>
            <a:ext cx="1481138" cy="7112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偏移量8/16/32位</a:t>
            </a:r>
          </a:p>
        </p:txBody>
      </p:sp>
      <p:sp>
        <p:nvSpPr>
          <p:cNvPr id="678949" name="Oval 37"/>
          <p:cNvSpPr>
            <a:spLocks noChangeArrowheads="1"/>
          </p:cNvSpPr>
          <p:nvPr/>
        </p:nvSpPr>
        <p:spPr bwMode="auto">
          <a:xfrm>
            <a:off x="5291138" y="2395538"/>
            <a:ext cx="385762" cy="3238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78950" name="Text Box 38"/>
          <p:cNvSpPr txBox="1">
            <a:spLocks noChangeArrowheads="1"/>
          </p:cNvSpPr>
          <p:nvPr/>
        </p:nvSpPr>
        <p:spPr bwMode="auto">
          <a:xfrm>
            <a:off x="5305425" y="2305050"/>
            <a:ext cx="276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ea typeface="宋体" pitchFamily="2" charset="-122"/>
                <a:cs typeface="Arial" pitchFamily="34" charset="0"/>
              </a:rPr>
              <a:t>x</a:t>
            </a:r>
          </a:p>
        </p:txBody>
      </p:sp>
      <p:sp>
        <p:nvSpPr>
          <p:cNvPr id="678951" name="Oval 39"/>
          <p:cNvSpPr>
            <a:spLocks noChangeArrowheads="1"/>
          </p:cNvSpPr>
          <p:nvPr/>
        </p:nvSpPr>
        <p:spPr bwMode="auto">
          <a:xfrm>
            <a:off x="3976688" y="4214813"/>
            <a:ext cx="385762" cy="3238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78952" name="Text Box 40"/>
          <p:cNvSpPr txBox="1">
            <a:spLocks noChangeArrowheads="1"/>
          </p:cNvSpPr>
          <p:nvPr/>
        </p:nvSpPr>
        <p:spPr bwMode="auto">
          <a:xfrm>
            <a:off x="3992563" y="4152900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宋体" pitchFamily="2" charset="-122"/>
                <a:cs typeface="Arial" pitchFamily="34" charset="0"/>
              </a:rPr>
              <a:t>+</a:t>
            </a:r>
          </a:p>
        </p:txBody>
      </p: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3606800" y="1247775"/>
            <a:ext cx="1846263" cy="3106738"/>
            <a:chOff x="2317" y="795"/>
            <a:chExt cx="1163" cy="1957"/>
          </a:xfrm>
        </p:grpSpPr>
        <p:sp>
          <p:nvSpPr>
            <p:cNvPr id="678954" name="Line 42"/>
            <p:cNvSpPr>
              <a:spLocks noChangeShapeType="1"/>
            </p:cNvSpPr>
            <p:nvPr/>
          </p:nvSpPr>
          <p:spPr bwMode="auto">
            <a:xfrm>
              <a:off x="3474" y="1338"/>
              <a:ext cx="0" cy="180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8955" name="Line 43"/>
            <p:cNvSpPr>
              <a:spLocks noChangeShapeType="1"/>
            </p:cNvSpPr>
            <p:nvPr/>
          </p:nvSpPr>
          <p:spPr bwMode="auto">
            <a:xfrm>
              <a:off x="3480" y="1695"/>
              <a:ext cx="0" cy="180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78956" name="Group 44"/>
            <p:cNvGrpSpPr>
              <a:grpSpLocks/>
            </p:cNvGrpSpPr>
            <p:nvPr/>
          </p:nvGrpSpPr>
          <p:grpSpPr bwMode="auto">
            <a:xfrm>
              <a:off x="2317" y="795"/>
              <a:ext cx="1001" cy="1957"/>
              <a:chOff x="2317" y="795"/>
              <a:chExt cx="1001" cy="1957"/>
            </a:xfrm>
          </p:grpSpPr>
          <p:sp>
            <p:nvSpPr>
              <p:cNvPr id="678957" name="Line 45"/>
              <p:cNvSpPr>
                <a:spLocks noChangeShapeType="1"/>
              </p:cNvSpPr>
              <p:nvPr/>
            </p:nvSpPr>
            <p:spPr bwMode="auto">
              <a:xfrm flipH="1">
                <a:off x="2326" y="795"/>
                <a:ext cx="591" cy="0"/>
              </a:xfrm>
              <a:prstGeom prst="line">
                <a:avLst/>
              </a:prstGeom>
              <a:noFill/>
              <a:ln w="2857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8958" name="Line 46"/>
              <p:cNvSpPr>
                <a:spLocks noChangeShapeType="1"/>
              </p:cNvSpPr>
              <p:nvPr/>
            </p:nvSpPr>
            <p:spPr bwMode="auto">
              <a:xfrm>
                <a:off x="2326" y="795"/>
                <a:ext cx="0" cy="1957"/>
              </a:xfrm>
              <a:prstGeom prst="line">
                <a:avLst/>
              </a:prstGeom>
              <a:noFill/>
              <a:ln w="2857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8959" name="Line 47"/>
              <p:cNvSpPr>
                <a:spLocks noChangeShapeType="1"/>
              </p:cNvSpPr>
              <p:nvPr/>
            </p:nvSpPr>
            <p:spPr bwMode="auto">
              <a:xfrm flipH="1">
                <a:off x="2661" y="1614"/>
                <a:ext cx="657" cy="0"/>
              </a:xfrm>
              <a:prstGeom prst="line">
                <a:avLst/>
              </a:prstGeom>
              <a:noFill/>
              <a:ln w="2857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8960" name="Line 48"/>
              <p:cNvSpPr>
                <a:spLocks noChangeShapeType="1"/>
              </p:cNvSpPr>
              <p:nvPr/>
            </p:nvSpPr>
            <p:spPr bwMode="auto">
              <a:xfrm flipH="1">
                <a:off x="2776" y="2752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A5002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8961" name="Line 49"/>
              <p:cNvSpPr>
                <a:spLocks noChangeShapeType="1"/>
              </p:cNvSpPr>
              <p:nvPr/>
            </p:nvSpPr>
            <p:spPr bwMode="auto">
              <a:xfrm>
                <a:off x="2661" y="1614"/>
                <a:ext cx="0" cy="1050"/>
              </a:xfrm>
              <a:prstGeom prst="line">
                <a:avLst/>
              </a:prstGeom>
              <a:noFill/>
              <a:ln w="28575">
                <a:solidFill>
                  <a:srgbClr val="A5002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8962" name="Line 50"/>
              <p:cNvSpPr>
                <a:spLocks noChangeShapeType="1"/>
              </p:cNvSpPr>
              <p:nvPr/>
            </p:nvSpPr>
            <p:spPr bwMode="auto">
              <a:xfrm>
                <a:off x="2317" y="2752"/>
                <a:ext cx="216" cy="0"/>
              </a:xfrm>
              <a:prstGeom prst="line">
                <a:avLst/>
              </a:prstGeom>
              <a:noFill/>
              <a:ln w="28575">
                <a:solidFill>
                  <a:srgbClr val="A5002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78963" name="Oval 51"/>
          <p:cNvSpPr>
            <a:spLocks noChangeArrowheads="1"/>
          </p:cNvSpPr>
          <p:nvPr/>
        </p:nvSpPr>
        <p:spPr bwMode="auto">
          <a:xfrm>
            <a:off x="5353050" y="5138738"/>
            <a:ext cx="385763" cy="3238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78964" name="Text Box 52"/>
          <p:cNvSpPr txBox="1">
            <a:spLocks noChangeArrowheads="1"/>
          </p:cNvSpPr>
          <p:nvPr/>
        </p:nvSpPr>
        <p:spPr bwMode="auto">
          <a:xfrm>
            <a:off x="5367338" y="5062538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宋体" pitchFamily="2" charset="-122"/>
                <a:cs typeface="Arial" pitchFamily="34" charset="0"/>
              </a:rPr>
              <a:t>+</a:t>
            </a:r>
          </a:p>
        </p:txBody>
      </p:sp>
      <p:sp>
        <p:nvSpPr>
          <p:cNvPr id="678966" name="Line 54"/>
          <p:cNvSpPr>
            <a:spLocks noChangeShapeType="1"/>
          </p:cNvSpPr>
          <p:nvPr/>
        </p:nvSpPr>
        <p:spPr bwMode="auto">
          <a:xfrm>
            <a:off x="4167188" y="4537075"/>
            <a:ext cx="0" cy="7016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8967" name="Line 55"/>
          <p:cNvSpPr>
            <a:spLocks noChangeShapeType="1"/>
          </p:cNvSpPr>
          <p:nvPr/>
        </p:nvSpPr>
        <p:spPr bwMode="auto">
          <a:xfrm>
            <a:off x="3562350" y="6097588"/>
            <a:ext cx="20193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8968" name="Line 56"/>
          <p:cNvSpPr>
            <a:spLocks noChangeShapeType="1"/>
          </p:cNvSpPr>
          <p:nvPr/>
        </p:nvSpPr>
        <p:spPr bwMode="auto">
          <a:xfrm flipV="1">
            <a:off x="4164013" y="5224463"/>
            <a:ext cx="121761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8969" name="Line 57"/>
          <p:cNvSpPr>
            <a:spLocks noChangeShapeType="1"/>
          </p:cNvSpPr>
          <p:nvPr/>
        </p:nvSpPr>
        <p:spPr bwMode="auto">
          <a:xfrm>
            <a:off x="5553075" y="5473700"/>
            <a:ext cx="0" cy="6238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58"/>
          <p:cNvGrpSpPr>
            <a:grpSpLocks/>
          </p:cNvGrpSpPr>
          <p:nvPr/>
        </p:nvGrpSpPr>
        <p:grpSpPr bwMode="auto">
          <a:xfrm>
            <a:off x="5738813" y="3719513"/>
            <a:ext cx="1062037" cy="1573212"/>
            <a:chOff x="3651" y="2352"/>
            <a:chExt cx="669" cy="991"/>
          </a:xfrm>
        </p:grpSpPr>
        <p:sp>
          <p:nvSpPr>
            <p:cNvPr id="678971" name="Line 59"/>
            <p:cNvSpPr>
              <a:spLocks noChangeShapeType="1"/>
            </p:cNvSpPr>
            <p:nvPr/>
          </p:nvSpPr>
          <p:spPr bwMode="auto">
            <a:xfrm flipH="1">
              <a:off x="3651" y="3334"/>
              <a:ext cx="4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8972" name="Line 60"/>
            <p:cNvSpPr>
              <a:spLocks noChangeShapeType="1"/>
            </p:cNvSpPr>
            <p:nvPr/>
          </p:nvSpPr>
          <p:spPr bwMode="auto">
            <a:xfrm>
              <a:off x="4140" y="2352"/>
              <a:ext cx="0" cy="9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8973" name="Line 61"/>
            <p:cNvSpPr>
              <a:spLocks noChangeShapeType="1"/>
            </p:cNvSpPr>
            <p:nvPr/>
          </p:nvSpPr>
          <p:spPr bwMode="auto">
            <a:xfrm>
              <a:off x="4140" y="2352"/>
              <a:ext cx="1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07294" name="Text Box 62"/>
          <p:cNvSpPr txBox="1">
            <a:spLocks noChangeArrowheads="1"/>
          </p:cNvSpPr>
          <p:nvPr/>
        </p:nvSpPr>
        <p:spPr bwMode="auto">
          <a:xfrm>
            <a:off x="5621338" y="5276850"/>
            <a:ext cx="1722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</a:rPr>
              <a:t>线性地址</a:t>
            </a:r>
          </a:p>
        </p:txBody>
      </p:sp>
      <p:sp>
        <p:nvSpPr>
          <p:cNvPr id="607295" name="Text Box 63"/>
          <p:cNvSpPr txBox="1">
            <a:spLocks noChangeArrowheads="1"/>
          </p:cNvSpPr>
          <p:nvPr/>
        </p:nvSpPr>
        <p:spPr bwMode="auto">
          <a:xfrm>
            <a:off x="4208463" y="4806950"/>
            <a:ext cx="1722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</a:rPr>
              <a:t>有效地址</a:t>
            </a:r>
          </a:p>
        </p:txBody>
      </p:sp>
      <p:sp>
        <p:nvSpPr>
          <p:cNvPr id="678976" name="Rectangle 64"/>
          <p:cNvSpPr>
            <a:spLocks noChangeArrowheads="1"/>
          </p:cNvSpPr>
          <p:nvPr/>
        </p:nvSpPr>
        <p:spPr bwMode="auto">
          <a:xfrm>
            <a:off x="6800850" y="3567113"/>
            <a:ext cx="160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78977" name="Line 65"/>
          <p:cNvSpPr>
            <a:spLocks noChangeShapeType="1"/>
          </p:cNvSpPr>
          <p:nvPr/>
        </p:nvSpPr>
        <p:spPr bwMode="auto">
          <a:xfrm flipV="1">
            <a:off x="8401050" y="2962275"/>
            <a:ext cx="4826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8978" name="Line 66"/>
          <p:cNvSpPr>
            <a:spLocks noChangeShapeType="1"/>
          </p:cNvSpPr>
          <p:nvPr/>
        </p:nvSpPr>
        <p:spPr bwMode="auto">
          <a:xfrm>
            <a:off x="8401050" y="4792663"/>
            <a:ext cx="482600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8979" name="Line 67"/>
          <p:cNvSpPr>
            <a:spLocks noChangeShapeType="1"/>
          </p:cNvSpPr>
          <p:nvPr/>
        </p:nvSpPr>
        <p:spPr bwMode="auto">
          <a:xfrm>
            <a:off x="8651875" y="2962275"/>
            <a:ext cx="0" cy="74295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8980" name="Line 68"/>
          <p:cNvSpPr>
            <a:spLocks noChangeShapeType="1"/>
          </p:cNvSpPr>
          <p:nvPr/>
        </p:nvSpPr>
        <p:spPr bwMode="auto">
          <a:xfrm>
            <a:off x="8651875" y="4067175"/>
            <a:ext cx="0" cy="72390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7301" name="Text Box 69"/>
          <p:cNvSpPr txBox="1">
            <a:spLocks noChangeArrowheads="1"/>
          </p:cNvSpPr>
          <p:nvPr/>
        </p:nvSpPr>
        <p:spPr bwMode="auto">
          <a:xfrm>
            <a:off x="8439150" y="3684588"/>
            <a:ext cx="561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/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C2228D"/>
                </a:solidFill>
                <a:latin typeface="Times New Roman" pitchFamily="18" charset="0"/>
                <a:ea typeface="微软雅黑" pitchFamily="34" charset="-122"/>
              </a:rPr>
              <a:t>段限</a:t>
            </a:r>
          </a:p>
        </p:txBody>
      </p:sp>
      <p:sp>
        <p:nvSpPr>
          <p:cNvPr id="607302" name="Text Box 70"/>
          <p:cNvSpPr txBox="1">
            <a:spLocks noChangeArrowheads="1"/>
          </p:cNvSpPr>
          <p:nvPr/>
        </p:nvSpPr>
        <p:spPr bwMode="auto">
          <a:xfrm>
            <a:off x="8466138" y="4768850"/>
            <a:ext cx="563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C2228D"/>
                </a:solidFill>
                <a:latin typeface="Times New Roman" pitchFamily="18" charset="0"/>
                <a:ea typeface="微软雅黑" pitchFamily="34" charset="-122"/>
              </a:rPr>
              <a:t>基址</a:t>
            </a:r>
          </a:p>
        </p:txBody>
      </p:sp>
      <p:sp>
        <p:nvSpPr>
          <p:cNvPr id="678983" name="Text Box 71"/>
          <p:cNvSpPr txBox="1">
            <a:spLocks noChangeArrowheads="1"/>
          </p:cNvSpPr>
          <p:nvPr/>
        </p:nvSpPr>
        <p:spPr bwMode="auto">
          <a:xfrm>
            <a:off x="6737350" y="1312863"/>
            <a:ext cx="1722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</a:rPr>
              <a:t>线性地址空间</a:t>
            </a:r>
          </a:p>
        </p:txBody>
      </p:sp>
      <p:sp>
        <p:nvSpPr>
          <p:cNvPr id="678984" name="Text Box 72"/>
          <p:cNvSpPr txBox="1">
            <a:spLocks noChangeArrowheads="1"/>
          </p:cNvSpPr>
          <p:nvPr/>
        </p:nvSpPr>
        <p:spPr bwMode="auto">
          <a:xfrm>
            <a:off x="6618288" y="509588"/>
            <a:ext cx="2525712" cy="701675"/>
          </a:xfrm>
          <a:prstGeom prst="rect">
            <a:avLst/>
          </a:prstGeom>
          <a:solidFill>
            <a:schemeClr val="bg1"/>
          </a:solidFill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线性地址到主存地址转换再</a:t>
            </a:r>
            <a:r>
              <a:rPr lang="zh-CN" altLang="en-US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通过分页完成</a:t>
            </a:r>
            <a:endParaRPr lang="zh-CN" altLang="en-US" sz="2000" b="1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8985" name="Text Box 73"/>
          <p:cNvSpPr txBox="1">
            <a:spLocks noChangeArrowheads="1"/>
          </p:cNvSpPr>
          <p:nvPr/>
        </p:nvSpPr>
        <p:spPr bwMode="auto">
          <a:xfrm>
            <a:off x="5503863" y="6135688"/>
            <a:ext cx="3625850" cy="60960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如何从段寄存器获得段选择符，再从段选择符获得段描述符？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8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8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984" grpId="0" animBg="1"/>
      <p:bldP spid="67898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段选择符和段寄存器 </a:t>
            </a:r>
          </a:p>
        </p:txBody>
      </p:sp>
      <p:sp>
        <p:nvSpPr>
          <p:cNvPr id="85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7638" y="917575"/>
            <a:ext cx="8512175" cy="2000250"/>
          </a:xfrm>
        </p:spPr>
        <p:txBody>
          <a:bodyPr/>
          <a:lstStyle/>
          <a:p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段寄存器（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位），用于存放段选择符</a:t>
            </a:r>
          </a:p>
          <a:p>
            <a:pPr lvl="1"/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CS(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代码段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：程序代码所在段</a:t>
            </a:r>
          </a:p>
          <a:p>
            <a:pPr lvl="1"/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SS(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栈段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：栈区所在段</a:t>
            </a:r>
          </a:p>
          <a:p>
            <a:pPr lvl="1"/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DS(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数据段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：全局静态数据区所在段</a:t>
            </a:r>
          </a:p>
          <a:p>
            <a:pPr lvl="1"/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个段寄存器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ES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GS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FS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可指向任意数据段</a:t>
            </a:r>
          </a:p>
        </p:txBody>
      </p:sp>
      <p:pic>
        <p:nvPicPr>
          <p:cNvPr id="85504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1275" y="3533775"/>
            <a:ext cx="3355975" cy="917575"/>
          </a:xfrm>
          <a:prstGeom prst="rect">
            <a:avLst/>
          </a:prstGeom>
          <a:noFill/>
        </p:spPr>
      </p:pic>
      <p:sp>
        <p:nvSpPr>
          <p:cNvPr id="855046" name="Rectangle 6"/>
          <p:cNvSpPr>
            <a:spLocks noChangeArrowheads="1"/>
          </p:cNvSpPr>
          <p:nvPr/>
        </p:nvSpPr>
        <p:spPr bwMode="auto">
          <a:xfrm>
            <a:off x="211138" y="3013075"/>
            <a:ext cx="8723312" cy="3275013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5000"/>
              </a:spcBef>
              <a:buSzPct val="100000"/>
              <a:buFontTx/>
              <a:buChar char="°"/>
            </a:pP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段选择符各字段含义：</a:t>
            </a:r>
          </a:p>
          <a:p>
            <a:pPr>
              <a:spcBef>
                <a:spcPct val="35000"/>
              </a:spcBef>
              <a:buSzPct val="100000"/>
              <a:buFontTx/>
              <a:buChar char="°"/>
            </a:pPr>
            <a:endParaRPr lang="zh-CN" altLang="en-US" sz="2000" b="1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35000"/>
              </a:spcBef>
              <a:buSzPct val="100000"/>
              <a:buFontTx/>
              <a:buChar char="°"/>
            </a:pPr>
            <a:endParaRPr lang="zh-CN" altLang="en-US" sz="2000" b="1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35000"/>
              </a:spcBef>
              <a:buSzPct val="100000"/>
              <a:buFontTx/>
              <a:buChar char="°"/>
            </a:pPr>
            <a:endParaRPr lang="zh-CN" altLang="en-US" sz="2000" b="1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ct val="35000"/>
              </a:spcBef>
              <a:buSzPct val="90000"/>
              <a:buFont typeface="Symbol" pitchFamily="18" charset="2"/>
              <a:buChar char="·"/>
            </a:pP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TI=0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，选择</a:t>
            </a:r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全局描述符表</a:t>
            </a:r>
            <a:r>
              <a:rPr lang="en-US" altLang="zh-CN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(GDT)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TI=1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，选择</a:t>
            </a:r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局部描述符表</a:t>
            </a:r>
            <a:r>
              <a:rPr lang="en-US" altLang="zh-CN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(LDT)</a:t>
            </a:r>
            <a:endParaRPr lang="zh-CN" altLang="en-US" sz="2000" b="1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ct val="35000"/>
              </a:spcBef>
              <a:buSzPct val="90000"/>
              <a:buFont typeface="Symbol" pitchFamily="18" charset="2"/>
              <a:buChar char="·"/>
            </a:pP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 RPL=00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，为第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级，位于最高级的内核态，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RPL=11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，为第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级，位</a:t>
            </a:r>
          </a:p>
          <a:p>
            <a:pPr lvl="1">
              <a:spcBef>
                <a:spcPct val="35000"/>
              </a:spcBef>
              <a:buSzPct val="90000"/>
              <a:buFont typeface="Symbol" pitchFamily="18" charset="2"/>
              <a:buNone/>
            </a:pP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  于最低级的用户态</a:t>
            </a:r>
          </a:p>
          <a:p>
            <a:pPr lvl="1">
              <a:spcBef>
                <a:spcPct val="35000"/>
              </a:spcBef>
              <a:buSzPct val="90000"/>
              <a:buFont typeface="Symbol" pitchFamily="18" charset="2"/>
              <a:buChar char="·"/>
            </a:pP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 高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位索引用来确定当前使用的</a:t>
            </a:r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段描述符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在描述表中的位置</a:t>
            </a:r>
          </a:p>
        </p:txBody>
      </p:sp>
      <p:sp>
        <p:nvSpPr>
          <p:cNvPr id="855047" name="Rectangle 7"/>
          <p:cNvSpPr>
            <a:spLocks noChangeArrowheads="1"/>
          </p:cNvSpPr>
          <p:nvPr/>
        </p:nvSpPr>
        <p:spPr bwMode="auto">
          <a:xfrm>
            <a:off x="5067300" y="3163888"/>
            <a:ext cx="3552825" cy="1144587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CS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寄存器中的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RPL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字段表示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当前特权级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Current Privilege Level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CPL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5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5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5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5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5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550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550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550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85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8550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50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906963" y="114300"/>
            <a:ext cx="3830637" cy="528638"/>
          </a:xfrm>
        </p:spPr>
        <p:txBody>
          <a:bodyPr/>
          <a:lstStyle/>
          <a:p>
            <a:pPr algn="l"/>
            <a:r>
              <a:rPr lang="zh-CN" altLang="en-US"/>
              <a:t>段寄存器的含义</a:t>
            </a:r>
          </a:p>
        </p:txBody>
      </p:sp>
      <p:grpSp>
        <p:nvGrpSpPr>
          <p:cNvPr id="856068" name="Group 4"/>
          <p:cNvGrpSpPr>
            <a:grpSpLocks/>
          </p:cNvGrpSpPr>
          <p:nvPr/>
        </p:nvGrpSpPr>
        <p:grpSpPr bwMode="auto">
          <a:xfrm>
            <a:off x="0" y="188913"/>
            <a:ext cx="5673725" cy="6669087"/>
            <a:chOff x="2008" y="576"/>
            <a:chExt cx="3574" cy="3720"/>
          </a:xfrm>
        </p:grpSpPr>
        <p:sp>
          <p:nvSpPr>
            <p:cNvPr id="856069" name="Text Box 25"/>
            <p:cNvSpPr txBox="1">
              <a:spLocks noChangeArrowheads="1"/>
            </p:cNvSpPr>
            <p:nvPr/>
          </p:nvSpPr>
          <p:spPr bwMode="auto">
            <a:xfrm>
              <a:off x="4990" y="1165"/>
              <a:ext cx="592" cy="34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  <a:cs typeface="msgothic"/>
                </a:rPr>
                <a:t>%esp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  <a:cs typeface="msgothic"/>
                </a:rPr>
                <a:t>(</a:t>
              </a:r>
              <a:r>
                <a:rPr lang="zh-CN" altLang="en-GB" sz="1800" b="1">
                  <a:latin typeface="微软雅黑" pitchFamily="34" charset="-122"/>
                  <a:ea typeface="微软雅黑" pitchFamily="34" charset="-122"/>
                  <a:cs typeface="msgothic"/>
                </a:rPr>
                <a:t>栈顶</a:t>
              </a:r>
              <a:r>
                <a:rPr lang="en-GB" altLang="zh-CN" sz="1800" b="1">
                  <a:latin typeface="微软雅黑" pitchFamily="34" charset="-122"/>
                  <a:ea typeface="微软雅黑" pitchFamily="34" charset="-122"/>
                  <a:cs typeface="msgothic"/>
                </a:rPr>
                <a:t>)</a:t>
              </a:r>
            </a:p>
          </p:txBody>
        </p:sp>
        <p:sp>
          <p:nvSpPr>
            <p:cNvPr id="856070" name="Line 26"/>
            <p:cNvSpPr>
              <a:spLocks noChangeShapeType="1"/>
            </p:cNvSpPr>
            <p:nvPr/>
          </p:nvSpPr>
          <p:spPr bwMode="auto">
            <a:xfrm flipH="1">
              <a:off x="4751" y="1271"/>
              <a:ext cx="242" cy="1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6071" name="Line 28"/>
            <p:cNvSpPr>
              <a:spLocks noChangeShapeType="1"/>
            </p:cNvSpPr>
            <p:nvPr/>
          </p:nvSpPr>
          <p:spPr bwMode="auto">
            <a:xfrm flipV="1">
              <a:off x="4797" y="576"/>
              <a:ext cx="1" cy="290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6072" name="Text Box 29"/>
            <p:cNvSpPr txBox="1">
              <a:spLocks noChangeArrowheads="1"/>
            </p:cNvSpPr>
            <p:nvPr/>
          </p:nvSpPr>
          <p:spPr bwMode="auto">
            <a:xfrm>
              <a:off x="5005" y="2566"/>
              <a:ext cx="370" cy="20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900" b="1">
                  <a:latin typeface="微软雅黑" pitchFamily="34" charset="-122"/>
                  <a:ea typeface="微软雅黑" pitchFamily="34" charset="-122"/>
                  <a:cs typeface="msgothic"/>
                </a:rPr>
                <a:t>brk</a:t>
              </a:r>
            </a:p>
          </p:txBody>
        </p:sp>
        <p:sp>
          <p:nvSpPr>
            <p:cNvPr id="856073" name="Line 30"/>
            <p:cNvSpPr>
              <a:spLocks noChangeShapeType="1"/>
            </p:cNvSpPr>
            <p:nvPr/>
          </p:nvSpPr>
          <p:spPr bwMode="auto">
            <a:xfrm flipH="1">
              <a:off x="4763" y="2671"/>
              <a:ext cx="242" cy="1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6074" name="Text Box 31"/>
            <p:cNvSpPr txBox="1">
              <a:spLocks noChangeArrowheads="1"/>
            </p:cNvSpPr>
            <p:nvPr/>
          </p:nvSpPr>
          <p:spPr bwMode="auto">
            <a:xfrm>
              <a:off x="2008" y="750"/>
              <a:ext cx="931" cy="17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500" b="1">
                  <a:latin typeface="微软雅黑" pitchFamily="34" charset="-122"/>
                  <a:ea typeface="微软雅黑" pitchFamily="34" charset="-122"/>
                  <a:cs typeface="msgothic"/>
                </a:rPr>
                <a:t>0xC00000000</a:t>
              </a:r>
            </a:p>
          </p:txBody>
        </p:sp>
        <p:sp>
          <p:nvSpPr>
            <p:cNvPr id="856075" name="Text Box 32"/>
            <p:cNvSpPr txBox="1">
              <a:spLocks noChangeArrowheads="1"/>
            </p:cNvSpPr>
            <p:nvPr/>
          </p:nvSpPr>
          <p:spPr bwMode="auto">
            <a:xfrm>
              <a:off x="2083" y="3799"/>
              <a:ext cx="850" cy="1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500" b="1">
                  <a:latin typeface="微软雅黑" pitchFamily="34" charset="-122"/>
                  <a:ea typeface="微软雅黑" pitchFamily="34" charset="-122"/>
                  <a:cs typeface="msgothic"/>
                </a:rPr>
                <a:t>0x08048000</a:t>
              </a:r>
            </a:p>
          </p:txBody>
        </p:sp>
        <p:grpSp>
          <p:nvGrpSpPr>
            <p:cNvPr id="856076" name="Group 12"/>
            <p:cNvGrpSpPr>
              <a:grpSpLocks/>
            </p:cNvGrpSpPr>
            <p:nvPr/>
          </p:nvGrpSpPr>
          <p:grpSpPr bwMode="auto">
            <a:xfrm>
              <a:off x="2767" y="585"/>
              <a:ext cx="1952" cy="3711"/>
              <a:chOff x="2785" y="795"/>
              <a:chExt cx="1924" cy="3493"/>
            </a:xfrm>
          </p:grpSpPr>
          <p:sp>
            <p:nvSpPr>
              <p:cNvPr id="856077" name="Rectangle 14"/>
              <p:cNvSpPr>
                <a:spLocks noChangeArrowheads="1"/>
              </p:cNvSpPr>
              <p:nvPr/>
            </p:nvSpPr>
            <p:spPr bwMode="auto">
              <a:xfrm>
                <a:off x="2952" y="795"/>
                <a:ext cx="1757" cy="307"/>
              </a:xfrm>
              <a:prstGeom prst="rect">
                <a:avLst/>
              </a:prstGeom>
              <a:solidFill>
                <a:srgbClr val="F1C7C7"/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800" b="1">
                    <a:latin typeface="微软雅黑" pitchFamily="34" charset="-122"/>
                    <a:ea typeface="微软雅黑" pitchFamily="34" charset="-122"/>
                    <a:cs typeface="msgothic"/>
                  </a:rPr>
                  <a:t>Kernel virtual memory</a:t>
                </a:r>
              </a:p>
            </p:txBody>
          </p:sp>
          <p:sp>
            <p:nvSpPr>
              <p:cNvPr id="856078" name="Rectangle 15"/>
              <p:cNvSpPr>
                <a:spLocks noChangeArrowheads="1"/>
              </p:cNvSpPr>
              <p:nvPr/>
            </p:nvSpPr>
            <p:spPr bwMode="auto">
              <a:xfrm>
                <a:off x="2952" y="1867"/>
                <a:ext cx="1757" cy="422"/>
              </a:xfrm>
              <a:prstGeom prst="rect">
                <a:avLst/>
              </a:prstGeom>
              <a:solidFill>
                <a:srgbClr val="D5F1CF"/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800" b="1">
                    <a:latin typeface="微软雅黑" pitchFamily="34" charset="-122"/>
                    <a:ea typeface="微软雅黑" pitchFamily="34" charset="-122"/>
                    <a:cs typeface="msgothic"/>
                  </a:rPr>
                  <a:t>Memory-mapped region</a:t>
                </a:r>
              </a:p>
              <a:p>
                <a:pPr algn="ctr"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800" b="1">
                    <a:latin typeface="微软雅黑" pitchFamily="34" charset="-122"/>
                    <a:ea typeface="微软雅黑" pitchFamily="34" charset="-122"/>
                    <a:cs typeface="msgothic"/>
                  </a:rPr>
                  <a:t> for shared</a:t>
                </a:r>
                <a:r>
                  <a:rPr lang="en-GB" altLang="zh-CN" b="1">
                    <a:latin typeface="Calibri" pitchFamily="34" charset="0"/>
                    <a:ea typeface="微软雅黑" pitchFamily="34" charset="-122"/>
                    <a:cs typeface="msgothic"/>
                  </a:rPr>
                  <a:t> </a:t>
                </a:r>
                <a:r>
                  <a:rPr lang="en-GB" altLang="zh-CN" sz="1800" b="1">
                    <a:latin typeface="微软雅黑" pitchFamily="34" charset="-122"/>
                    <a:ea typeface="微软雅黑" pitchFamily="34" charset="-122"/>
                    <a:cs typeface="msgothic"/>
                  </a:rPr>
                  <a:t>libraries</a:t>
                </a:r>
              </a:p>
            </p:txBody>
          </p:sp>
          <p:sp>
            <p:nvSpPr>
              <p:cNvPr id="33808" name="Rectangle 16"/>
              <p:cNvSpPr>
                <a:spLocks noChangeArrowheads="1"/>
              </p:cNvSpPr>
              <p:nvPr/>
            </p:nvSpPr>
            <p:spPr bwMode="auto">
              <a:xfrm>
                <a:off x="2952" y="2286"/>
                <a:ext cx="1757" cy="45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 b="1">
                  <a:latin typeface="Arial Narrow" pitchFamily="34" charset="0"/>
                </a:endParaRPr>
              </a:p>
            </p:txBody>
          </p:sp>
          <p:sp>
            <p:nvSpPr>
              <p:cNvPr id="856080" name="Rectangle 17"/>
              <p:cNvSpPr>
                <a:spLocks noChangeArrowheads="1"/>
              </p:cNvSpPr>
              <p:nvPr/>
            </p:nvSpPr>
            <p:spPr bwMode="auto">
              <a:xfrm>
                <a:off x="2952" y="2741"/>
                <a:ext cx="1757" cy="422"/>
              </a:xfrm>
              <a:prstGeom prst="rect">
                <a:avLst/>
              </a:prstGeom>
              <a:solidFill>
                <a:srgbClr val="D5F1CF"/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800" b="1">
                    <a:latin typeface="微软雅黑" pitchFamily="34" charset="-122"/>
                    <a:ea typeface="微软雅黑" pitchFamily="34" charset="-122"/>
                    <a:cs typeface="msgothic"/>
                  </a:rPr>
                  <a:t>Run-time heap</a:t>
                </a:r>
              </a:p>
              <a:p>
                <a:pPr algn="ctr"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800" b="1">
                    <a:latin typeface="微软雅黑" pitchFamily="34" charset="-122"/>
                    <a:ea typeface="微软雅黑" pitchFamily="34" charset="-122"/>
                    <a:cs typeface="msgothic"/>
                  </a:rPr>
                  <a:t>(created by</a:t>
                </a:r>
                <a:r>
                  <a:rPr lang="en-GB" altLang="zh-CN" b="1">
                    <a:latin typeface="Calibri" pitchFamily="34" charset="0"/>
                    <a:ea typeface="微软雅黑" pitchFamily="34" charset="-122"/>
                    <a:cs typeface="msgothic"/>
                  </a:rPr>
                  <a:t> </a:t>
                </a:r>
                <a:r>
                  <a:rPr lang="en-GB" altLang="zh-CN" sz="1800" b="1">
                    <a:latin typeface="微软雅黑" pitchFamily="34" charset="-122"/>
                    <a:ea typeface="微软雅黑" pitchFamily="34" charset="-122"/>
                    <a:cs typeface="msgothic"/>
                  </a:rPr>
                  <a:t>malloc</a:t>
                </a:r>
                <a:r>
                  <a:rPr lang="en-GB" altLang="zh-CN" b="1">
                    <a:latin typeface="微软雅黑" pitchFamily="34" charset="-122"/>
                    <a:ea typeface="微软雅黑" pitchFamily="34" charset="-122"/>
                    <a:cs typeface="msgothic"/>
                  </a:rPr>
                  <a:t>)</a:t>
                </a:r>
              </a:p>
            </p:txBody>
          </p:sp>
          <p:sp>
            <p:nvSpPr>
              <p:cNvPr id="33810" name="Rectangle 18"/>
              <p:cNvSpPr>
                <a:spLocks noChangeArrowheads="1"/>
              </p:cNvSpPr>
              <p:nvPr/>
            </p:nvSpPr>
            <p:spPr bwMode="auto">
              <a:xfrm>
                <a:off x="2952" y="1294"/>
                <a:ext cx="1757" cy="57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 b="1">
                  <a:latin typeface="Arial Narrow" pitchFamily="34" charset="0"/>
                </a:endParaRPr>
              </a:p>
            </p:txBody>
          </p:sp>
          <p:sp>
            <p:nvSpPr>
              <p:cNvPr id="856082" name="Line 19"/>
              <p:cNvSpPr>
                <a:spLocks noChangeShapeType="1"/>
              </p:cNvSpPr>
              <p:nvPr/>
            </p:nvSpPr>
            <p:spPr bwMode="auto">
              <a:xfrm flipV="1">
                <a:off x="3828" y="2493"/>
                <a:ext cx="1" cy="242"/>
              </a:xfrm>
              <a:prstGeom prst="line">
                <a:avLst/>
              </a:prstGeom>
              <a:noFill/>
              <a:ln w="3240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6083" name="Rectangle 20"/>
              <p:cNvSpPr>
                <a:spLocks noChangeArrowheads="1"/>
              </p:cNvSpPr>
              <p:nvPr/>
            </p:nvSpPr>
            <p:spPr bwMode="auto">
              <a:xfrm>
                <a:off x="2952" y="1083"/>
                <a:ext cx="1757" cy="355"/>
              </a:xfrm>
              <a:prstGeom prst="rect">
                <a:avLst/>
              </a:prstGeom>
              <a:solidFill>
                <a:srgbClr val="D5F1CF"/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800" b="1">
                    <a:latin typeface="微软雅黑" pitchFamily="34" charset="-122"/>
                    <a:ea typeface="微软雅黑" pitchFamily="34" charset="-122"/>
                    <a:cs typeface="msgothic"/>
                  </a:rPr>
                  <a:t>User</a:t>
                </a:r>
                <a:r>
                  <a:rPr lang="en-GB" altLang="zh-CN" b="1">
                    <a:latin typeface="Calibri" pitchFamily="34" charset="0"/>
                    <a:ea typeface="微软雅黑" pitchFamily="34" charset="-122"/>
                    <a:cs typeface="msgothic"/>
                  </a:rPr>
                  <a:t> </a:t>
                </a:r>
                <a:r>
                  <a:rPr lang="en-GB" altLang="zh-CN" sz="1800" b="1">
                    <a:latin typeface="微软雅黑" pitchFamily="34" charset="-122"/>
                    <a:ea typeface="微软雅黑" pitchFamily="34" charset="-122"/>
                    <a:cs typeface="msgothic"/>
                  </a:rPr>
                  <a:t>stack</a:t>
                </a:r>
              </a:p>
              <a:p>
                <a:pPr algn="ctr"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b="1">
                    <a:latin typeface="Calibri" pitchFamily="34" charset="0"/>
                    <a:ea typeface="微软雅黑" pitchFamily="34" charset="-122"/>
                    <a:cs typeface="msgothic"/>
                  </a:rPr>
                  <a:t>(</a:t>
                </a:r>
                <a:r>
                  <a:rPr lang="en-GB" altLang="zh-CN" sz="1800" b="1">
                    <a:latin typeface="微软雅黑" pitchFamily="34" charset="-122"/>
                    <a:ea typeface="微软雅黑" pitchFamily="34" charset="-122"/>
                    <a:cs typeface="msgothic"/>
                  </a:rPr>
                  <a:t>created</a:t>
                </a:r>
                <a:r>
                  <a:rPr lang="en-GB" altLang="zh-CN" b="1">
                    <a:latin typeface="Calibri" pitchFamily="34" charset="0"/>
                    <a:ea typeface="微软雅黑" pitchFamily="34" charset="-122"/>
                    <a:cs typeface="msgothic"/>
                  </a:rPr>
                  <a:t> </a:t>
                </a:r>
                <a:r>
                  <a:rPr lang="en-GB" altLang="zh-CN" sz="1800" b="1">
                    <a:latin typeface="微软雅黑" pitchFamily="34" charset="-122"/>
                    <a:ea typeface="微软雅黑" pitchFamily="34" charset="-122"/>
                    <a:cs typeface="msgothic"/>
                  </a:rPr>
                  <a:t>at</a:t>
                </a:r>
                <a:r>
                  <a:rPr lang="en-GB" altLang="zh-CN" b="1">
                    <a:latin typeface="Calibri" pitchFamily="34" charset="0"/>
                    <a:ea typeface="微软雅黑" pitchFamily="34" charset="-122"/>
                    <a:cs typeface="msgothic"/>
                  </a:rPr>
                  <a:t> </a:t>
                </a:r>
                <a:r>
                  <a:rPr lang="en-GB" altLang="zh-CN" sz="1800" b="1">
                    <a:latin typeface="微软雅黑" pitchFamily="34" charset="-122"/>
                    <a:ea typeface="微软雅黑" pitchFamily="34" charset="-122"/>
                    <a:cs typeface="msgothic"/>
                  </a:rPr>
                  <a:t>runtime</a:t>
                </a:r>
                <a:r>
                  <a:rPr lang="en-GB" altLang="zh-CN" b="1">
                    <a:latin typeface="Calibri" pitchFamily="34" charset="0"/>
                    <a:ea typeface="微软雅黑" pitchFamily="34" charset="-122"/>
                    <a:cs typeface="msgothic"/>
                  </a:rPr>
                  <a:t>)</a:t>
                </a:r>
              </a:p>
            </p:txBody>
          </p:sp>
          <p:sp>
            <p:nvSpPr>
              <p:cNvPr id="856084" name="Line 21"/>
              <p:cNvSpPr>
                <a:spLocks noChangeShapeType="1"/>
              </p:cNvSpPr>
              <p:nvPr/>
            </p:nvSpPr>
            <p:spPr bwMode="auto">
              <a:xfrm flipV="1">
                <a:off x="3828" y="1725"/>
                <a:ext cx="1" cy="146"/>
              </a:xfrm>
              <a:prstGeom prst="line">
                <a:avLst/>
              </a:prstGeom>
              <a:noFill/>
              <a:ln w="3240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6085" name="Line 22"/>
              <p:cNvSpPr>
                <a:spLocks noChangeShapeType="1"/>
              </p:cNvSpPr>
              <p:nvPr/>
            </p:nvSpPr>
            <p:spPr bwMode="auto">
              <a:xfrm>
                <a:off x="3828" y="1438"/>
                <a:ext cx="1" cy="144"/>
              </a:xfrm>
              <a:prstGeom prst="line">
                <a:avLst/>
              </a:prstGeom>
              <a:noFill/>
              <a:ln w="3240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15" name="Rectangle 23"/>
              <p:cNvSpPr>
                <a:spLocks noChangeArrowheads="1"/>
              </p:cNvSpPr>
              <p:nvPr/>
            </p:nvSpPr>
            <p:spPr bwMode="auto">
              <a:xfrm>
                <a:off x="2952" y="3977"/>
                <a:ext cx="1757" cy="25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800" b="1">
                    <a:latin typeface="微软雅黑" pitchFamily="34" charset="-122"/>
                    <a:ea typeface="微软雅黑" pitchFamily="34" charset="-122"/>
                    <a:cs typeface="msgothic"/>
                  </a:rPr>
                  <a:t>Unused</a:t>
                </a:r>
              </a:p>
            </p:txBody>
          </p:sp>
          <p:sp>
            <p:nvSpPr>
              <p:cNvPr id="856087" name="Text Box 24"/>
              <p:cNvSpPr txBox="1">
                <a:spLocks noChangeArrowheads="1"/>
              </p:cNvSpPr>
              <p:nvPr/>
            </p:nvSpPr>
            <p:spPr bwMode="auto">
              <a:xfrm>
                <a:off x="2785" y="4114"/>
                <a:ext cx="190" cy="17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b="1">
                    <a:latin typeface="微软雅黑" pitchFamily="34" charset="-122"/>
                    <a:ea typeface="微软雅黑" pitchFamily="34" charset="-122"/>
                    <a:cs typeface="msgothic"/>
                  </a:rPr>
                  <a:t>0</a:t>
                </a:r>
              </a:p>
            </p:txBody>
          </p:sp>
          <p:sp>
            <p:nvSpPr>
              <p:cNvPr id="33826" name="Rectangle 34"/>
              <p:cNvSpPr>
                <a:spLocks noChangeArrowheads="1"/>
              </p:cNvSpPr>
              <p:nvPr/>
            </p:nvSpPr>
            <p:spPr bwMode="auto">
              <a:xfrm>
                <a:off x="2952" y="3161"/>
                <a:ext cx="1757" cy="42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800" b="1">
                    <a:latin typeface="微软雅黑" pitchFamily="34" charset="-122"/>
                    <a:ea typeface="微软雅黑" pitchFamily="34" charset="-122"/>
                    <a:cs typeface="msgothic"/>
                  </a:rPr>
                  <a:t>Read/write</a:t>
                </a:r>
                <a:r>
                  <a:rPr lang="en-GB" altLang="zh-CN" b="1">
                    <a:latin typeface="Calibri" pitchFamily="34" charset="0"/>
                    <a:ea typeface="微软雅黑" pitchFamily="34" charset="-122"/>
                    <a:cs typeface="msgothic"/>
                  </a:rPr>
                  <a:t> </a:t>
                </a:r>
                <a:r>
                  <a:rPr lang="en-GB" altLang="zh-CN" sz="1800" b="1">
                    <a:latin typeface="微软雅黑" pitchFamily="34" charset="-122"/>
                    <a:ea typeface="微软雅黑" pitchFamily="34" charset="-122"/>
                    <a:cs typeface="msgothic"/>
                  </a:rPr>
                  <a:t>segment</a:t>
                </a:r>
              </a:p>
              <a:p>
                <a:pPr algn="ctr"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800" b="1">
                    <a:latin typeface="微软雅黑" pitchFamily="34" charset="-122"/>
                    <a:ea typeface="微软雅黑" pitchFamily="34" charset="-122"/>
                    <a:cs typeface="msgothic"/>
                  </a:rPr>
                  <a:t>(.data, .bss)</a:t>
                </a:r>
              </a:p>
            </p:txBody>
          </p:sp>
          <p:sp>
            <p:nvSpPr>
              <p:cNvPr id="856089" name="Rectangle 35"/>
              <p:cNvSpPr>
                <a:spLocks noChangeArrowheads="1"/>
              </p:cNvSpPr>
              <p:nvPr/>
            </p:nvSpPr>
            <p:spPr bwMode="auto">
              <a:xfrm>
                <a:off x="2952" y="3555"/>
                <a:ext cx="1757" cy="422"/>
              </a:xfrm>
              <a:prstGeom prst="rect">
                <a:avLst/>
              </a:prstGeom>
              <a:solidFill>
                <a:srgbClr val="F6F5BD"/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800" b="1">
                    <a:latin typeface="微软雅黑" pitchFamily="34" charset="-122"/>
                    <a:ea typeface="微软雅黑" pitchFamily="34" charset="-122"/>
                    <a:cs typeface="msgothic"/>
                  </a:rPr>
                  <a:t>Read-only segment</a:t>
                </a:r>
              </a:p>
              <a:p>
                <a:pPr algn="ctr"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800" b="1">
                    <a:latin typeface="微软雅黑" pitchFamily="34" charset="-122"/>
                    <a:ea typeface="微软雅黑" pitchFamily="34" charset="-122"/>
                    <a:cs typeface="msgothic"/>
                  </a:rPr>
                  <a:t>(.init, .text</a:t>
                </a:r>
                <a:r>
                  <a:rPr lang="en-GB" altLang="zh-CN" b="1">
                    <a:latin typeface="Calibri" pitchFamily="34" charset="0"/>
                    <a:ea typeface="微软雅黑" pitchFamily="34" charset="-122"/>
                    <a:cs typeface="msgothic"/>
                  </a:rPr>
                  <a:t>, </a:t>
                </a:r>
                <a:r>
                  <a:rPr lang="en-GB" altLang="zh-CN" sz="1800" b="1">
                    <a:latin typeface="微软雅黑" pitchFamily="34" charset="-122"/>
                    <a:ea typeface="微软雅黑" pitchFamily="34" charset="-122"/>
                    <a:cs typeface="msgothic"/>
                  </a:rPr>
                  <a:t>.rodata</a:t>
                </a:r>
                <a:r>
                  <a:rPr lang="en-GB" altLang="zh-CN" b="1">
                    <a:latin typeface="Calibri" pitchFamily="34" charset="0"/>
                    <a:ea typeface="微软雅黑" pitchFamily="34" charset="-122"/>
                    <a:cs typeface="msgothic"/>
                  </a:rPr>
                  <a:t>)</a:t>
                </a:r>
              </a:p>
            </p:txBody>
          </p:sp>
        </p:grpSp>
      </p:grpSp>
      <p:sp>
        <p:nvSpPr>
          <p:cNvPr id="856090" name="Text Box 26"/>
          <p:cNvSpPr txBox="1">
            <a:spLocks noChangeArrowheads="1"/>
          </p:cNvSpPr>
          <p:nvPr/>
        </p:nvSpPr>
        <p:spPr bwMode="auto">
          <a:xfrm>
            <a:off x="5978525" y="1477963"/>
            <a:ext cx="2655888" cy="39687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SS</a:t>
            </a:r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（栈段寄存器）</a:t>
            </a:r>
          </a:p>
        </p:txBody>
      </p:sp>
      <p:sp>
        <p:nvSpPr>
          <p:cNvPr id="856091" name="Text Box 27"/>
          <p:cNvSpPr txBox="1">
            <a:spLocks noChangeArrowheads="1"/>
          </p:cNvSpPr>
          <p:nvPr/>
        </p:nvSpPr>
        <p:spPr bwMode="auto">
          <a:xfrm>
            <a:off x="5751513" y="5384800"/>
            <a:ext cx="2655887" cy="39687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CS</a:t>
            </a:r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（代码段寄存器）</a:t>
            </a:r>
          </a:p>
        </p:txBody>
      </p:sp>
      <p:sp>
        <p:nvSpPr>
          <p:cNvPr id="856092" name="Text Box 28"/>
          <p:cNvSpPr txBox="1">
            <a:spLocks noChangeArrowheads="1"/>
          </p:cNvSpPr>
          <p:nvPr/>
        </p:nvSpPr>
        <p:spPr bwMode="auto">
          <a:xfrm>
            <a:off x="5786438" y="4227513"/>
            <a:ext cx="2655887" cy="39687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DS</a:t>
            </a:r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（数据段寄存器）</a:t>
            </a:r>
          </a:p>
        </p:txBody>
      </p:sp>
      <p:sp>
        <p:nvSpPr>
          <p:cNvPr id="856093" name="Text Box 29"/>
          <p:cNvSpPr txBox="1">
            <a:spLocks noChangeArrowheads="1"/>
          </p:cNvSpPr>
          <p:nvPr/>
        </p:nvSpPr>
        <p:spPr bwMode="auto">
          <a:xfrm>
            <a:off x="5368925" y="3186113"/>
            <a:ext cx="3440113" cy="39687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ES/GS/FS</a:t>
            </a:r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（辅助段寄存器）</a:t>
            </a:r>
          </a:p>
        </p:txBody>
      </p:sp>
      <p:sp>
        <p:nvSpPr>
          <p:cNvPr id="856094" name="Line 30"/>
          <p:cNvSpPr>
            <a:spLocks noChangeShapeType="1"/>
          </p:cNvSpPr>
          <p:nvPr/>
        </p:nvSpPr>
        <p:spPr bwMode="auto">
          <a:xfrm flipH="1" flipV="1">
            <a:off x="4354513" y="1030288"/>
            <a:ext cx="1639887" cy="609600"/>
          </a:xfrm>
          <a:prstGeom prst="line">
            <a:avLst/>
          </a:prstGeom>
          <a:noFill/>
          <a:ln w="50800">
            <a:solidFill>
              <a:srgbClr val="FE9AAB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56095" name="Line 31"/>
          <p:cNvSpPr>
            <a:spLocks noChangeShapeType="1"/>
          </p:cNvSpPr>
          <p:nvPr/>
        </p:nvSpPr>
        <p:spPr bwMode="auto">
          <a:xfrm flipH="1">
            <a:off x="4310063" y="4411663"/>
            <a:ext cx="1509712" cy="682625"/>
          </a:xfrm>
          <a:prstGeom prst="line">
            <a:avLst/>
          </a:prstGeom>
          <a:noFill/>
          <a:ln w="50800">
            <a:solidFill>
              <a:srgbClr val="FE9AAB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56096" name="Line 32"/>
          <p:cNvSpPr>
            <a:spLocks noChangeShapeType="1"/>
          </p:cNvSpPr>
          <p:nvPr/>
        </p:nvSpPr>
        <p:spPr bwMode="auto">
          <a:xfrm flipH="1">
            <a:off x="4267200" y="5602288"/>
            <a:ext cx="1552575" cy="377825"/>
          </a:xfrm>
          <a:prstGeom prst="line">
            <a:avLst/>
          </a:prstGeom>
          <a:noFill/>
          <a:ln w="50800">
            <a:solidFill>
              <a:srgbClr val="FE9AAB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56097" name="Line 33"/>
          <p:cNvSpPr>
            <a:spLocks noChangeShapeType="1"/>
          </p:cNvSpPr>
          <p:nvPr/>
        </p:nvSpPr>
        <p:spPr bwMode="auto">
          <a:xfrm flipH="1">
            <a:off x="4281488" y="3338513"/>
            <a:ext cx="1089025" cy="1044575"/>
          </a:xfrm>
          <a:prstGeom prst="line">
            <a:avLst/>
          </a:prstGeom>
          <a:noFill/>
          <a:ln w="50800">
            <a:solidFill>
              <a:srgbClr val="FE9AAB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56098" name="Line 34"/>
          <p:cNvSpPr>
            <a:spLocks noChangeShapeType="1"/>
          </p:cNvSpPr>
          <p:nvPr/>
        </p:nvSpPr>
        <p:spPr bwMode="auto">
          <a:xfrm flipH="1" flipV="1">
            <a:off x="4441825" y="2613025"/>
            <a:ext cx="971550" cy="652463"/>
          </a:xfrm>
          <a:prstGeom prst="line">
            <a:avLst/>
          </a:prstGeom>
          <a:noFill/>
          <a:ln w="50800">
            <a:solidFill>
              <a:srgbClr val="FE9AAB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1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lecture1">
      <a:majorFont>
        <a:latin typeface="Arial"/>
        <a:ea typeface="黑体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50800" cap="flat" cmpd="sng" algn="ctr">
          <a:solidFill>
            <a:srgbClr val="FE9AAB"/>
          </a:solidFill>
          <a:prstDash val="solid"/>
          <a:round/>
          <a:headEnd type="triangl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50800" cap="flat" cmpd="sng" algn="ctr">
          <a:solidFill>
            <a:srgbClr val="FE9AAB"/>
          </a:solidFill>
          <a:prstDash val="solid"/>
          <a:round/>
          <a:headEnd type="triangl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lectur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 Folder:C152 Spring95:lecture1</Template>
  <TotalTime>2184127783</TotalTime>
  <Pages>40</Pages>
  <Words>4147</Words>
  <Application>Microsoft PowerPoint 4.0</Application>
  <PresentationFormat>全屏显示(4:3)</PresentationFormat>
  <Paragraphs>641</Paragraphs>
  <Slides>33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8" baseType="lpstr">
      <vt:lpstr>Times New Roman</vt:lpstr>
      <vt:lpstr>Arial</vt:lpstr>
      <vt:lpstr>黑体</vt:lpstr>
      <vt:lpstr>微软雅黑</vt:lpstr>
      <vt:lpstr>Wingdings</vt:lpstr>
      <vt:lpstr>宋体</vt:lpstr>
      <vt:lpstr>Monotype Sorts</vt:lpstr>
      <vt:lpstr>华文新魏</vt:lpstr>
      <vt:lpstr>Symbol</vt:lpstr>
      <vt:lpstr>msgothic</vt:lpstr>
      <vt:lpstr>Calibri</vt:lpstr>
      <vt:lpstr>Arial Narrow</vt:lpstr>
      <vt:lpstr>Arial Black</vt:lpstr>
      <vt:lpstr>Courier New</vt:lpstr>
      <vt:lpstr>lecture1</vt:lpstr>
      <vt:lpstr> 第6章 层次结构存储系统  存储器概述 主存与CPU的连接及其读写操作 磁盘存储器 高速缓冲存储器(cache) 虚拟存储器 IA-32/Linux中的地址转换  </vt:lpstr>
      <vt:lpstr>层次结构存储系统</vt:lpstr>
      <vt:lpstr>层次结构存储系统</vt:lpstr>
      <vt:lpstr>IA-32的存储管理</vt:lpstr>
      <vt:lpstr>IA-32处理器的寻址方式</vt:lpstr>
      <vt:lpstr>          IA-32处理器寻址方式</vt:lpstr>
      <vt:lpstr>IA-32处理器的存储器寻址</vt:lpstr>
      <vt:lpstr>段选择符和段寄存器 </vt:lpstr>
      <vt:lpstr>段寄存器的含义</vt:lpstr>
      <vt:lpstr>段描述符和段描述符表</vt:lpstr>
      <vt:lpstr>段描述符的定义</vt:lpstr>
      <vt:lpstr>用户不可见寄存器 </vt:lpstr>
      <vt:lpstr>Linux的全局描述符表（GDT）</vt:lpstr>
      <vt:lpstr>逻辑地址向线性地址转换</vt:lpstr>
      <vt:lpstr>IA-32/Linux中的分段机制</vt:lpstr>
      <vt:lpstr>Linux的全局描述符表（GDT）</vt:lpstr>
      <vt:lpstr>回顾：指令“movl 8(%ebp), %eax”操作过程 </vt:lpstr>
      <vt:lpstr>逻辑地址向线性地址转换举例</vt:lpstr>
      <vt:lpstr>IA-32的存储管理</vt:lpstr>
      <vt:lpstr>IA-32中的控制寄存器 </vt:lpstr>
      <vt:lpstr>线性地址向物理地址转换</vt:lpstr>
      <vt:lpstr>页目录项和页表项</vt:lpstr>
      <vt:lpstr>回顾：指令“movl 8(%ebp), %eax”操作过程 </vt:lpstr>
      <vt:lpstr>补充：Intel Core i7 Memory System</vt:lpstr>
      <vt:lpstr>End-to-end Core i7 Address Translation</vt:lpstr>
      <vt:lpstr>Core i7 Level 1-3 Page Table Entries</vt:lpstr>
      <vt:lpstr>Core i7 Level 4 Page Table Entries</vt:lpstr>
      <vt:lpstr>Core i7 Page Table Translation</vt:lpstr>
      <vt:lpstr>Cute Trick for Speeding Up L1 Access</vt:lpstr>
      <vt:lpstr>Virtual Memory of a Linux Process</vt:lpstr>
      <vt:lpstr>Linux将虚存空间组织成“区域(area)”的集合</vt:lpstr>
      <vt:lpstr>Linux Page Fault Handling</vt:lpstr>
      <vt:lpstr>本章小结</vt:lpstr>
    </vt:vector>
  </TitlesOfParts>
  <Company>Wayne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ECE4680: Computer Organization &amp; Architecture</dc:title>
  <dc:subject>Designing a Multiple Cycle Processor</dc:subject>
  <dc:creator>gchen</dc:creator>
  <cp:lastModifiedBy>SU</cp:lastModifiedBy>
  <cp:revision>1508</cp:revision>
  <cp:lastPrinted>1998-02-02T13:15:44Z</cp:lastPrinted>
  <dcterms:created xsi:type="dcterms:W3CDTF">1996-09-09T11:33:30Z</dcterms:created>
  <dcterms:modified xsi:type="dcterms:W3CDTF">2014-10-24T00:49:40Z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vipin@eng.wayne.edu</vt:lpwstr>
  </property>
  <property fmtid="{D5CDD505-2E9C-101B-9397-08002B2CF9AE}" pid="8" name="HomePage">
    <vt:lpwstr>http://www.pdcl.eng.wayne.edu/~vipin</vt:lpwstr>
  </property>
  <property fmtid="{D5CDD505-2E9C-101B-9397-08002B2CF9AE}" pid="9" name="Other">
    <vt:lpwstr>Vipin Chaudhary_x000d_
Dept. of Electrical &amp; Computer Engineering_x000d_
Wayne State University</vt:lpwstr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true</vt:bool>
  </property>
  <property fmtid="{D5CDD505-2E9C-101B-9397-08002B2CF9AE}" pid="20" name="NavBtnPos">
    <vt:i4>1</vt:i4>
  </property>
  <property fmtid="{D5CDD505-2E9C-101B-9397-08002B2CF9AE}" pid="21" name="OutputDir">
    <vt:lpwstr>C:\WINDOWS\Desktop\VIPIN\WSU\ACADEMIC\COURSES\ECE468\SLIDES\web</vt:lpwstr>
  </property>
</Properties>
</file>