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98" r:id="rId2"/>
    <p:sldId id="500" r:id="rId3"/>
    <p:sldId id="504" r:id="rId4"/>
    <p:sldId id="505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513" r:id="rId14"/>
    <p:sldId id="654" r:id="rId15"/>
    <p:sldId id="655" r:id="rId16"/>
    <p:sldId id="657" r:id="rId17"/>
    <p:sldId id="660" r:id="rId18"/>
    <p:sldId id="661" r:id="rId19"/>
    <p:sldId id="663" r:id="rId20"/>
    <p:sldId id="664" r:id="rId21"/>
    <p:sldId id="658" r:id="rId22"/>
    <p:sldId id="747" r:id="rId23"/>
    <p:sldId id="748" r:id="rId24"/>
    <p:sldId id="749" r:id="rId25"/>
    <p:sldId id="750" r:id="rId26"/>
    <p:sldId id="517" r:id="rId27"/>
    <p:sldId id="665" r:id="rId28"/>
    <p:sldId id="522" r:id="rId29"/>
    <p:sldId id="521" r:id="rId30"/>
    <p:sldId id="523" r:id="rId31"/>
    <p:sldId id="524" r:id="rId32"/>
  </p:sldIdLst>
  <p:sldSz cx="9144000" cy="6858000" type="screen4x3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8398"/>
    <a:srgbClr val="A50021"/>
    <a:srgbClr val="993300"/>
    <a:srgbClr val="6D6D6D"/>
    <a:srgbClr val="818181"/>
    <a:srgbClr val="469CDC"/>
    <a:srgbClr val="006600"/>
    <a:srgbClr val="D10F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2009" autoAdjust="0"/>
    <p:restoredTop sz="95204" autoAdjust="0"/>
  </p:normalViewPr>
  <p:slideViewPr>
    <p:cSldViewPr snapToGrid="0">
      <p:cViewPr>
        <p:scale>
          <a:sx n="66" d="100"/>
          <a:sy n="66" d="100"/>
        </p:scale>
        <p:origin x="-3024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2"/>
    </p:cViewPr>
  </p:sorterViewPr>
  <p:notesViewPr>
    <p:cSldViewPr snapToGrid="0">
      <p:cViewPr varScale="1">
        <p:scale>
          <a:sx n="49" d="100"/>
          <a:sy n="49" d="100"/>
        </p:scale>
        <p:origin x="-2358" y="-90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44525"/>
            <a:ext cx="5135563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269" tIns="49255" rIns="100269" bIns="49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We want this to be in font 11 and justify.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7"/>
          <p:cNvSpPr txBox="1">
            <a:spLocks noGrp="1" noChangeArrowheads="1"/>
          </p:cNvSpPr>
          <p:nvPr/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81B74D9E-158C-4560-946A-C0361CCB6FE8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77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77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</p:spPr>
        <p:txBody>
          <a:bodyPr lIns="96575" tIns="48288" rIns="96575" bIns="48288"/>
          <a:lstStyle/>
          <a:p>
            <a:pPr lvl="1" eaLnBrk="1" hangingPunct="1"/>
            <a:r>
              <a:rPr lang="zh-CN" altLang="en-US"/>
              <a:t>字片式（单方向译码，一维地址驱动）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</a:rPr>
              <a:t>阵列中的位元排列与存储器中字的逻辑排列相同。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</a:rPr>
              <a:t>存储体的每一行构成多位的一个存储字，一起被读写。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</a:rPr>
              <a:t>每列由相同位构成，共用一个读写电路，有多个读写电路。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</a:rPr>
              <a:t>在位方向上便于扩充。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7"/>
          <p:cNvSpPr txBox="1">
            <a:spLocks noGrp="1" noChangeArrowheads="1"/>
          </p:cNvSpPr>
          <p:nvPr/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47D1A2D3-BA00-4D9C-9DC3-739B62FAD2F1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77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77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</p:spPr>
        <p:txBody>
          <a:bodyPr lIns="96575" tIns="48288" rIns="96575" bIns="48288"/>
          <a:lstStyle/>
          <a:p>
            <a:pPr lvl="1" eaLnBrk="1" hangingPunct="1"/>
            <a:r>
              <a:rPr lang="zh-CN" altLang="en-US"/>
              <a:t>位片式（双方向译码，二维地址驱动）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</a:rPr>
              <a:t>芯片阵列由行和列排列而成，每次只能读写行、列交叉处的一位数据。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</a:rPr>
              <a:t>每个芯片只有一位读写电路。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</a:rPr>
              <a:t>在字和位方向上都能扩充，但需有片选信号。</a:t>
            </a:r>
          </a:p>
          <a:p>
            <a:pPr eaLnBrk="1" hangingPunct="1">
              <a:spcBef>
                <a:spcPct val="20000"/>
              </a:spcBef>
            </a:pPr>
            <a:endParaRPr lang="zh-CN" altLang="en-US" sz="2200">
              <a:latin typeface="宋体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200">
                <a:latin typeface="宋体" pitchFamily="2" charset="-122"/>
              </a:rPr>
              <a:t>问题：对于一个具有2</a:t>
            </a:r>
            <a:r>
              <a:rPr lang="en-US" altLang="zh-CN" sz="2200" baseline="30000">
                <a:latin typeface="宋体" pitchFamily="2" charset="-122"/>
              </a:rPr>
              <a:t>n</a:t>
            </a:r>
            <a:r>
              <a:rPr lang="zh-CN" altLang="en-US" sz="2200">
                <a:latin typeface="宋体" pitchFamily="2" charset="-122"/>
              </a:rPr>
              <a:t>个单元的位片式芯片，其地址译码驱动（选择）线的条数为多少？</a:t>
            </a:r>
            <a:endParaRPr lang="en-US" altLang="zh-CN" sz="2200" baseline="30000">
              <a:solidFill>
                <a:srgbClr val="800000"/>
              </a:solidFill>
              <a:latin typeface="宋体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200">
                <a:solidFill>
                  <a:srgbClr val="800000"/>
                </a:solidFill>
                <a:latin typeface="宋体" pitchFamily="2" charset="-122"/>
              </a:rPr>
              <a:t>2</a:t>
            </a:r>
            <a:r>
              <a:rPr lang="en-US" altLang="zh-CN" sz="2200" baseline="30000">
                <a:solidFill>
                  <a:srgbClr val="800000"/>
                </a:solidFill>
                <a:latin typeface="宋体" pitchFamily="2" charset="-122"/>
              </a:rPr>
              <a:t>n/2</a:t>
            </a:r>
            <a:r>
              <a:rPr lang="zh-CN" altLang="en-US" sz="2200">
                <a:solidFill>
                  <a:srgbClr val="800000"/>
                </a:solidFill>
                <a:latin typeface="宋体" pitchFamily="2" charset="-122"/>
              </a:rPr>
              <a:t> +2</a:t>
            </a:r>
            <a:r>
              <a:rPr lang="en-US" altLang="zh-CN" sz="2200" baseline="30000">
                <a:solidFill>
                  <a:srgbClr val="800000"/>
                </a:solidFill>
                <a:latin typeface="宋体" pitchFamily="2" charset="-122"/>
              </a:rPr>
              <a:t>n/2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7"/>
          <p:cNvSpPr txBox="1">
            <a:spLocks noGrp="1" noChangeArrowheads="1"/>
          </p:cNvSpPr>
          <p:nvPr/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1DA90CC3-08D3-4B5C-B409-03F66F848427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24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87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87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859338"/>
            <a:ext cx="5683250" cy="4608512"/>
          </a:xfrm>
        </p:spPr>
        <p:txBody>
          <a:bodyPr lIns="96575" tIns="48288" rIns="96575" bIns="48288"/>
          <a:lstStyle/>
          <a:p>
            <a:pPr eaLnBrk="1" hangingPunct="1"/>
            <a:r>
              <a:rPr lang="zh-CN" altLang="en-US"/>
              <a:t>参考阅读材料</a:t>
            </a:r>
            <a:r>
              <a:rPr lang="en-US" altLang="zh-CN"/>
              <a:t>2.3</a:t>
            </a:r>
            <a:r>
              <a:rPr lang="zh-CN" altLang="en-US"/>
              <a:t>中的介绍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7"/>
          <p:cNvSpPr txBox="1">
            <a:spLocks noGrp="1" noChangeArrowheads="1"/>
          </p:cNvSpPr>
          <p:nvPr/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358F8AD6-7BEA-447B-B079-436C0BAFD32E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553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553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</p:spPr>
        <p:txBody>
          <a:bodyPr lIns="96575" tIns="48288" rIns="96575" bIns="48288"/>
          <a:lstStyle/>
          <a:p>
            <a:pPr eaLnBrk="1" hangingPunct="1"/>
            <a:r>
              <a:rPr lang="zh-CN" altLang="en-US"/>
              <a:t>从该存储器的结构可以理解为什么要规定数据对齐存放。例如，一个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int</a:t>
            </a:r>
            <a:r>
              <a:rPr lang="zh-CN" altLang="en-US"/>
              <a:t>型数据若存放在第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11</a:t>
            </a:r>
            <a:r>
              <a:rPr lang="zh-CN" altLang="en-US"/>
              <a:t>这</a:t>
            </a:r>
            <a:r>
              <a:rPr lang="en-US" altLang="zh-CN"/>
              <a:t>4</a:t>
            </a:r>
            <a:r>
              <a:rPr lang="zh-CN" altLang="en-US"/>
              <a:t>个单元，则需要访问几次内存？若存放在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这</a:t>
            </a:r>
            <a:r>
              <a:rPr lang="en-US" altLang="zh-CN"/>
              <a:t>4</a:t>
            </a:r>
            <a:r>
              <a:rPr lang="zh-CN" altLang="en-US"/>
              <a:t>个单元，则需要访问几次内存？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95300" y="1295400"/>
            <a:ext cx="8191500" cy="218281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http://news.mydrivers.com/pages/images/20040311155720_14678.jp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615950"/>
            <a:ext cx="8145463" cy="5802313"/>
          </a:xfrm>
        </p:spPr>
        <p:txBody>
          <a:bodyPr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/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层次结构存储系统</a:t>
            </a:r>
            <a: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存储器概述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主存与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的连接及其读写操作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高速缓冲存储器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(cache)</a:t>
            </a:r>
            <a:b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虚拟存储器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中的地址转换 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96"/>
          <p:cNvSpPr>
            <a:spLocks noChangeArrowheads="1"/>
          </p:cNvSpPr>
          <p:nvPr/>
        </p:nvSpPr>
        <p:spPr bwMode="auto">
          <a:xfrm>
            <a:off x="2681288" y="2493963"/>
            <a:ext cx="6300787" cy="34099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7763" name="Rectangle 97"/>
          <p:cNvSpPr>
            <a:spLocks noChangeArrowheads="1"/>
          </p:cNvSpPr>
          <p:nvPr/>
        </p:nvSpPr>
        <p:spPr bwMode="auto">
          <a:xfrm>
            <a:off x="160338" y="2438400"/>
            <a:ext cx="1755775" cy="3419475"/>
          </a:xfrm>
          <a:prstGeom prst="rect">
            <a:avLst/>
          </a:prstGeom>
          <a:solidFill>
            <a:srgbClr val="99CC00">
              <a:alpha val="20000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7764" name="Text Box 98"/>
          <p:cNvSpPr txBox="1">
            <a:spLocks noChangeArrowheads="1"/>
          </p:cNvSpPr>
          <p:nvPr/>
        </p:nvSpPr>
        <p:spPr bwMode="auto">
          <a:xfrm>
            <a:off x="2771775" y="3530600"/>
            <a:ext cx="371475" cy="1287463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vert="eaVert" lIns="0" tIns="0" rIns="0" bIns="0"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sz="1800">
                <a:ea typeface="黑体" pitchFamily="49" charset="-122"/>
              </a:rPr>
              <a:t>地址寄存器</a:t>
            </a:r>
          </a:p>
        </p:txBody>
      </p:sp>
      <p:sp>
        <p:nvSpPr>
          <p:cNvPr id="757765" name="Text Box 99"/>
          <p:cNvSpPr txBox="1">
            <a:spLocks noChangeArrowheads="1"/>
          </p:cNvSpPr>
          <p:nvPr/>
        </p:nvSpPr>
        <p:spPr bwMode="auto">
          <a:xfrm>
            <a:off x="3338513" y="3532188"/>
            <a:ext cx="360362" cy="1319212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vert="eaVert" lIns="0" tIns="0" rIns="0" bIns="0"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地址译码器</a:t>
            </a:r>
            <a:endParaRPr kumimoji="1" lang="zh-CN" altLang="en-US" sz="1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1252" name="Line 100"/>
          <p:cNvSpPr>
            <a:spLocks noChangeShapeType="1"/>
          </p:cNvSpPr>
          <p:nvPr/>
        </p:nvSpPr>
        <p:spPr bwMode="auto">
          <a:xfrm flipV="1">
            <a:off x="3705225" y="3394075"/>
            <a:ext cx="449263" cy="198438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61253" name="Line 101"/>
          <p:cNvSpPr>
            <a:spLocks noChangeShapeType="1"/>
          </p:cNvSpPr>
          <p:nvPr/>
        </p:nvSpPr>
        <p:spPr bwMode="auto">
          <a:xfrm flipV="1">
            <a:off x="3702050" y="3492500"/>
            <a:ext cx="449263" cy="19685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61254" name="Line 102"/>
          <p:cNvSpPr>
            <a:spLocks noChangeShapeType="1"/>
          </p:cNvSpPr>
          <p:nvPr/>
        </p:nvSpPr>
        <p:spPr bwMode="auto">
          <a:xfrm flipV="1">
            <a:off x="3705225" y="3592513"/>
            <a:ext cx="449263" cy="19685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61255" name="Line 103"/>
          <p:cNvSpPr>
            <a:spLocks noChangeShapeType="1"/>
          </p:cNvSpPr>
          <p:nvPr/>
        </p:nvSpPr>
        <p:spPr bwMode="auto">
          <a:xfrm flipV="1">
            <a:off x="3705225" y="3690938"/>
            <a:ext cx="449263" cy="198437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61256" name="Line 104"/>
          <p:cNvSpPr>
            <a:spLocks noChangeShapeType="1"/>
          </p:cNvSpPr>
          <p:nvPr/>
        </p:nvSpPr>
        <p:spPr bwMode="auto">
          <a:xfrm>
            <a:off x="3705225" y="4651375"/>
            <a:ext cx="449263" cy="96838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61257" name="Line 105"/>
          <p:cNvSpPr>
            <a:spLocks noChangeShapeType="1"/>
          </p:cNvSpPr>
          <p:nvPr/>
        </p:nvSpPr>
        <p:spPr bwMode="auto">
          <a:xfrm>
            <a:off x="3705225" y="4716463"/>
            <a:ext cx="449263" cy="100012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781425" y="4908550"/>
            <a:ext cx="1555750" cy="587375"/>
            <a:chOff x="2249" y="1828"/>
            <a:chExt cx="980" cy="370"/>
          </a:xfrm>
        </p:grpSpPr>
        <p:sp>
          <p:nvSpPr>
            <p:cNvPr id="757773" name="Text Box 107"/>
            <p:cNvSpPr txBox="1">
              <a:spLocks noChangeArrowheads="1"/>
            </p:cNvSpPr>
            <p:nvPr/>
          </p:nvSpPr>
          <p:spPr bwMode="auto">
            <a:xfrm>
              <a:off x="2249" y="1937"/>
              <a:ext cx="980" cy="261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1" hangingPunct="1">
                <a:lnSpc>
                  <a:spcPct val="120000"/>
                </a:lnSpc>
              </a:pPr>
              <a:r>
                <a:rPr kumimoji="1" lang="zh-CN" altLang="en-US" sz="1800">
                  <a:ea typeface="黑体" pitchFamily="49" charset="-122"/>
                </a:rPr>
                <a:t>读写控制电路</a:t>
              </a:r>
            </a:p>
          </p:txBody>
        </p:sp>
        <p:sp>
          <p:nvSpPr>
            <p:cNvPr id="561260" name="Line 108"/>
            <p:cNvSpPr>
              <a:spLocks noChangeShapeType="1"/>
            </p:cNvSpPr>
            <p:nvPr/>
          </p:nvSpPr>
          <p:spPr bwMode="auto">
            <a:xfrm flipV="1">
              <a:off x="2872" y="1828"/>
              <a:ext cx="0" cy="12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561261" name="Line 109"/>
          <p:cNvSpPr>
            <a:spLocks noChangeShapeType="1"/>
          </p:cNvSpPr>
          <p:nvPr/>
        </p:nvSpPr>
        <p:spPr bwMode="auto">
          <a:xfrm flipV="1">
            <a:off x="1827213" y="5268913"/>
            <a:ext cx="1884362" cy="47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7776" name="Text Box 110"/>
          <p:cNvSpPr txBox="1">
            <a:spLocks noChangeArrowheads="1"/>
          </p:cNvSpPr>
          <p:nvPr/>
        </p:nvSpPr>
        <p:spPr bwMode="auto">
          <a:xfrm>
            <a:off x="1711325" y="4811713"/>
            <a:ext cx="1239838" cy="5064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116623" tIns="58311" rIns="116623" bIns="58311"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控制线</a:t>
            </a:r>
            <a:endParaRPr kumimoji="1" lang="zh-CN" altLang="en-US" sz="1800">
              <a:ea typeface="黑体" pitchFamily="49" charset="-122"/>
            </a:endParaRPr>
          </a:p>
        </p:txBody>
      </p:sp>
      <p:sp>
        <p:nvSpPr>
          <p:cNvPr id="757777" name="Text Box 111"/>
          <p:cNvSpPr txBox="1">
            <a:spLocks noChangeArrowheads="1"/>
          </p:cNvSpPr>
          <p:nvPr/>
        </p:nvSpPr>
        <p:spPr bwMode="auto">
          <a:xfrm>
            <a:off x="206375" y="4930775"/>
            <a:ext cx="1846263" cy="5683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116623" tIns="58311" rIns="116623" bIns="58311"/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1800">
                <a:ea typeface="黑体" pitchFamily="49" charset="-122"/>
              </a:rPr>
              <a:t>读</a:t>
            </a:r>
            <a:r>
              <a:rPr kumimoji="1" lang="en-US" altLang="zh-CN" sz="1800">
                <a:ea typeface="黑体" pitchFamily="49" charset="-122"/>
              </a:rPr>
              <a:t>/</a:t>
            </a:r>
            <a:r>
              <a:rPr kumimoji="1" lang="zh-CN" altLang="en-US" sz="1800">
                <a:ea typeface="黑体" pitchFamily="49" charset="-122"/>
              </a:rPr>
              <a:t>写控制信号</a:t>
            </a:r>
          </a:p>
        </p:txBody>
      </p: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4110038" y="3340100"/>
            <a:ext cx="1609725" cy="1558925"/>
            <a:chOff x="2589" y="854"/>
            <a:chExt cx="1014" cy="982"/>
          </a:xfrm>
        </p:grpSpPr>
        <p:sp>
          <p:nvSpPr>
            <p:cNvPr id="757779" name="Text Box 113"/>
            <p:cNvSpPr txBox="1">
              <a:spLocks noChangeArrowheads="1"/>
            </p:cNvSpPr>
            <p:nvPr/>
          </p:nvSpPr>
          <p:spPr bwMode="auto">
            <a:xfrm>
              <a:off x="3177" y="992"/>
              <a:ext cx="426" cy="78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eaVert" lIns="116623" tIns="58311" rIns="116623" bIns="58311"/>
            <a:lstStyle/>
            <a:p>
              <a:pPr algn="just" eaLnBrk="1" hangingPunct="1">
                <a:lnSpc>
                  <a:spcPct val="120000"/>
                </a:lnSpc>
              </a:pPr>
              <a:r>
                <a:rPr kumimoji="1" lang="zh-CN" altLang="en-US" sz="1800">
                  <a:ea typeface="黑体" pitchFamily="49" charset="-122"/>
                </a:rPr>
                <a:t>记忆单元</a:t>
              </a:r>
            </a:p>
          </p:txBody>
        </p:sp>
        <p:sp>
          <p:nvSpPr>
            <p:cNvPr id="757780" name="Rectangle 114"/>
            <p:cNvSpPr>
              <a:spLocks noChangeArrowheads="1"/>
            </p:cNvSpPr>
            <p:nvPr/>
          </p:nvSpPr>
          <p:spPr bwMode="auto">
            <a:xfrm>
              <a:off x="2589" y="857"/>
              <a:ext cx="622" cy="979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7781" name="Line 115"/>
            <p:cNvSpPr>
              <a:spLocks noChangeShapeType="1"/>
            </p:cNvSpPr>
            <p:nvPr/>
          </p:nvSpPr>
          <p:spPr bwMode="auto">
            <a:xfrm>
              <a:off x="2589" y="1776"/>
              <a:ext cx="62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57782" name="Line 116"/>
            <p:cNvSpPr>
              <a:spLocks noChangeShapeType="1"/>
            </p:cNvSpPr>
            <p:nvPr/>
          </p:nvSpPr>
          <p:spPr bwMode="auto">
            <a:xfrm>
              <a:off x="2589" y="1713"/>
              <a:ext cx="62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1269" name="Text Box 117"/>
            <p:cNvSpPr txBox="1">
              <a:spLocks noChangeArrowheads="1"/>
            </p:cNvSpPr>
            <p:nvPr/>
          </p:nvSpPr>
          <p:spPr bwMode="auto">
            <a:xfrm>
              <a:off x="2613" y="1140"/>
              <a:ext cx="498" cy="692"/>
            </a:xfrm>
            <a:prstGeom prst="rect">
              <a:avLst/>
            </a:prstGeom>
            <a:noFill/>
            <a:ln w="952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 lIns="116623" tIns="58311" rIns="116623" bIns="58311"/>
            <a:lstStyle/>
            <a:p>
              <a:pPr algn="ctr" eaLnBrk="1" hangingPunct="1">
                <a:lnSpc>
                  <a:spcPct val="120000"/>
                </a:lnSpc>
                <a:defRPr/>
              </a:pPr>
              <a:r>
                <a:rPr kumimoji="1" lang="zh-CN" altLang="en-US" sz="900">
                  <a:solidFill>
                    <a:srgbClr val="8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  <a:sym typeface="Marlett" pitchFamily="2" charset="2"/>
                </a:rPr>
                <a:t></a:t>
              </a:r>
              <a:endParaRPr kumimoji="1" lang="zh-CN" altLang="en-US" sz="2300">
                <a:ea typeface="宋体" pitchFamily="2" charset="-122"/>
              </a:endParaRPr>
            </a:p>
          </p:txBody>
        </p:sp>
        <p:grpSp>
          <p:nvGrpSpPr>
            <p:cNvPr id="757784" name="Group 118"/>
            <p:cNvGrpSpPr>
              <a:grpSpLocks/>
            </p:cNvGrpSpPr>
            <p:nvPr/>
          </p:nvGrpSpPr>
          <p:grpSpPr bwMode="auto">
            <a:xfrm>
              <a:off x="2589" y="854"/>
              <a:ext cx="622" cy="443"/>
              <a:chOff x="5628" y="10821"/>
              <a:chExt cx="936" cy="609"/>
            </a:xfrm>
          </p:grpSpPr>
          <p:sp>
            <p:nvSpPr>
              <p:cNvPr id="757785" name="Line 119"/>
              <p:cNvSpPr>
                <a:spLocks noChangeShapeType="1"/>
              </p:cNvSpPr>
              <p:nvPr/>
            </p:nvSpPr>
            <p:spPr bwMode="auto">
              <a:xfrm>
                <a:off x="5628" y="10914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86" name="Line 120"/>
              <p:cNvSpPr>
                <a:spLocks noChangeShapeType="1"/>
              </p:cNvSpPr>
              <p:nvPr/>
            </p:nvSpPr>
            <p:spPr bwMode="auto">
              <a:xfrm>
                <a:off x="5628" y="11001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87" name="Line 121"/>
              <p:cNvSpPr>
                <a:spLocks noChangeShapeType="1"/>
              </p:cNvSpPr>
              <p:nvPr/>
            </p:nvSpPr>
            <p:spPr bwMode="auto">
              <a:xfrm>
                <a:off x="5628" y="11086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88" name="Line 122"/>
              <p:cNvSpPr>
                <a:spLocks noChangeShapeType="1"/>
              </p:cNvSpPr>
              <p:nvPr/>
            </p:nvSpPr>
            <p:spPr bwMode="auto">
              <a:xfrm>
                <a:off x="5628" y="11258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89" name="Line 123"/>
              <p:cNvSpPr>
                <a:spLocks noChangeShapeType="1"/>
              </p:cNvSpPr>
              <p:nvPr/>
            </p:nvSpPr>
            <p:spPr bwMode="auto">
              <a:xfrm>
                <a:off x="5628" y="11172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90" name="Line 124"/>
              <p:cNvSpPr>
                <a:spLocks noChangeShapeType="1"/>
              </p:cNvSpPr>
              <p:nvPr/>
            </p:nvSpPr>
            <p:spPr bwMode="auto">
              <a:xfrm>
                <a:off x="5628" y="11430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91" name="Line 125"/>
              <p:cNvSpPr>
                <a:spLocks noChangeShapeType="1"/>
              </p:cNvSpPr>
              <p:nvPr/>
            </p:nvSpPr>
            <p:spPr bwMode="auto">
              <a:xfrm>
                <a:off x="5628" y="11344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92" name="Line 126"/>
              <p:cNvSpPr>
                <a:spLocks noChangeShapeType="1"/>
              </p:cNvSpPr>
              <p:nvPr/>
            </p:nvSpPr>
            <p:spPr bwMode="auto">
              <a:xfrm>
                <a:off x="6102" y="10827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3" name="Line 127"/>
              <p:cNvSpPr>
                <a:spLocks noChangeShapeType="1"/>
              </p:cNvSpPr>
              <p:nvPr/>
            </p:nvSpPr>
            <p:spPr bwMode="auto">
              <a:xfrm>
                <a:off x="6210" y="10827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4" name="Line 128"/>
              <p:cNvSpPr>
                <a:spLocks noChangeShapeType="1"/>
              </p:cNvSpPr>
              <p:nvPr/>
            </p:nvSpPr>
            <p:spPr bwMode="auto">
              <a:xfrm>
                <a:off x="6336" y="10836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5" name="Line 129"/>
              <p:cNvSpPr>
                <a:spLocks noChangeShapeType="1"/>
              </p:cNvSpPr>
              <p:nvPr/>
            </p:nvSpPr>
            <p:spPr bwMode="auto">
              <a:xfrm>
                <a:off x="6444" y="10836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6" name="Line 130"/>
              <p:cNvSpPr>
                <a:spLocks noChangeShapeType="1"/>
              </p:cNvSpPr>
              <p:nvPr/>
            </p:nvSpPr>
            <p:spPr bwMode="auto">
              <a:xfrm>
                <a:off x="5754" y="10836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7" name="Line 131"/>
              <p:cNvSpPr>
                <a:spLocks noChangeShapeType="1"/>
              </p:cNvSpPr>
              <p:nvPr/>
            </p:nvSpPr>
            <p:spPr bwMode="auto">
              <a:xfrm>
                <a:off x="5882" y="10839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8" name="Line 132"/>
              <p:cNvSpPr>
                <a:spLocks noChangeShapeType="1"/>
              </p:cNvSpPr>
              <p:nvPr/>
            </p:nvSpPr>
            <p:spPr bwMode="auto">
              <a:xfrm>
                <a:off x="5994" y="10821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7799" name="Group 133"/>
            <p:cNvGrpSpPr>
              <a:grpSpLocks/>
            </p:cNvGrpSpPr>
            <p:nvPr/>
          </p:nvGrpSpPr>
          <p:grpSpPr bwMode="auto">
            <a:xfrm>
              <a:off x="2666" y="1720"/>
              <a:ext cx="458" cy="103"/>
              <a:chOff x="7470" y="11487"/>
              <a:chExt cx="690" cy="609"/>
            </a:xfrm>
          </p:grpSpPr>
          <p:sp>
            <p:nvSpPr>
              <p:cNvPr id="757800" name="Line 134"/>
              <p:cNvSpPr>
                <a:spLocks noChangeShapeType="1"/>
              </p:cNvSpPr>
              <p:nvPr/>
            </p:nvSpPr>
            <p:spPr bwMode="auto">
              <a:xfrm>
                <a:off x="7818" y="11493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1" name="Line 135"/>
              <p:cNvSpPr>
                <a:spLocks noChangeShapeType="1"/>
              </p:cNvSpPr>
              <p:nvPr/>
            </p:nvSpPr>
            <p:spPr bwMode="auto">
              <a:xfrm>
                <a:off x="7926" y="11493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2" name="Line 136"/>
              <p:cNvSpPr>
                <a:spLocks noChangeShapeType="1"/>
              </p:cNvSpPr>
              <p:nvPr/>
            </p:nvSpPr>
            <p:spPr bwMode="auto">
              <a:xfrm>
                <a:off x="8052" y="11502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3" name="Line 137"/>
              <p:cNvSpPr>
                <a:spLocks noChangeShapeType="1"/>
              </p:cNvSpPr>
              <p:nvPr/>
            </p:nvSpPr>
            <p:spPr bwMode="auto">
              <a:xfrm>
                <a:off x="8160" y="11502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4" name="Line 138"/>
              <p:cNvSpPr>
                <a:spLocks noChangeShapeType="1"/>
              </p:cNvSpPr>
              <p:nvPr/>
            </p:nvSpPr>
            <p:spPr bwMode="auto">
              <a:xfrm>
                <a:off x="7470" y="11502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5" name="Line 139"/>
              <p:cNvSpPr>
                <a:spLocks noChangeShapeType="1"/>
              </p:cNvSpPr>
              <p:nvPr/>
            </p:nvSpPr>
            <p:spPr bwMode="auto">
              <a:xfrm>
                <a:off x="7598" y="11505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6" name="Line 140"/>
              <p:cNvSpPr>
                <a:spLocks noChangeShapeType="1"/>
              </p:cNvSpPr>
              <p:nvPr/>
            </p:nvSpPr>
            <p:spPr bwMode="auto">
              <a:xfrm>
                <a:off x="7710" y="11487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1293" name="Line 141"/>
            <p:cNvSpPr>
              <a:spLocks noChangeShapeType="1"/>
            </p:cNvSpPr>
            <p:nvPr/>
          </p:nvSpPr>
          <p:spPr bwMode="auto">
            <a:xfrm>
              <a:off x="3171" y="948"/>
              <a:ext cx="147" cy="1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757808" name="Text Box 142"/>
          <p:cNvSpPr txBox="1">
            <a:spLocks noChangeArrowheads="1"/>
          </p:cNvSpPr>
          <p:nvPr/>
        </p:nvSpPr>
        <p:spPr bwMode="auto">
          <a:xfrm>
            <a:off x="1689100" y="2643188"/>
            <a:ext cx="1217613" cy="5159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116623" tIns="58311" rIns="116623" bIns="58311"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sz="1800">
                <a:ea typeface="黑体" pitchFamily="49" charset="-122"/>
              </a:rPr>
              <a:t>数据线</a:t>
            </a:r>
          </a:p>
        </p:txBody>
      </p:sp>
      <p:sp>
        <p:nvSpPr>
          <p:cNvPr id="561295" name="Freeform 143"/>
          <p:cNvSpPr>
            <a:spLocks/>
          </p:cNvSpPr>
          <p:nvPr/>
        </p:nvSpPr>
        <p:spPr bwMode="auto">
          <a:xfrm>
            <a:off x="1871663" y="3087688"/>
            <a:ext cx="2654300" cy="250825"/>
          </a:xfrm>
          <a:custGeom>
            <a:avLst/>
            <a:gdLst/>
            <a:ahLst/>
            <a:cxnLst>
              <a:cxn ang="0">
                <a:pos x="2688" y="144"/>
              </a:cxn>
              <a:cxn ang="0">
                <a:pos x="2688" y="0"/>
              </a:cxn>
              <a:cxn ang="0">
                <a:pos x="0" y="0"/>
              </a:cxn>
            </a:cxnLst>
            <a:rect l="0" t="0" r="r" b="b"/>
            <a:pathLst>
              <a:path w="2688" h="144">
                <a:moveTo>
                  <a:pt x="2688" y="144"/>
                </a:moveTo>
                <a:lnTo>
                  <a:pt x="2688" y="0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FFFFFF"/>
            </a:outerShdw>
          </a:effec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7810" name="Text Box 144"/>
          <p:cNvSpPr txBox="1">
            <a:spLocks noChangeArrowheads="1"/>
          </p:cNvSpPr>
          <p:nvPr/>
        </p:nvSpPr>
        <p:spPr bwMode="auto">
          <a:xfrm>
            <a:off x="393700" y="2484438"/>
            <a:ext cx="1520825" cy="5953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116623" tIns="58311" rIns="116623" bIns="58311"/>
          <a:lstStyle/>
          <a:p>
            <a:pPr algn="just" eaLnBrk="1" hangingPunct="1">
              <a:lnSpc>
                <a:spcPct val="120000"/>
              </a:lnSpc>
            </a:pPr>
            <a:r>
              <a:rPr kumimoji="1" lang="zh-CN" altLang="en-US" sz="1800">
                <a:ea typeface="黑体" pitchFamily="49" charset="-122"/>
              </a:rPr>
              <a:t>读</a:t>
            </a:r>
            <a:r>
              <a:rPr kumimoji="1" lang="en-US" altLang="zh-CN" sz="1800">
                <a:ea typeface="黑体" pitchFamily="49" charset="-122"/>
              </a:rPr>
              <a:t>/</a:t>
            </a:r>
            <a:r>
              <a:rPr kumimoji="1" lang="zh-CN" altLang="en-US" sz="1800">
                <a:ea typeface="黑体" pitchFamily="49" charset="-122"/>
              </a:rPr>
              <a:t>写的数据</a:t>
            </a:r>
          </a:p>
        </p:txBody>
      </p:sp>
      <p:sp>
        <p:nvSpPr>
          <p:cNvPr id="757811" name="Text Box 145"/>
          <p:cNvSpPr txBox="1">
            <a:spLocks noChangeArrowheads="1"/>
          </p:cNvSpPr>
          <p:nvPr/>
        </p:nvSpPr>
        <p:spPr bwMode="auto">
          <a:xfrm>
            <a:off x="1827213" y="3036888"/>
            <a:ext cx="963612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58311" rIns="116623" bIns="5831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ea typeface="宋体" pitchFamily="2" charset="-122"/>
              </a:rPr>
              <a:t>(64</a:t>
            </a:r>
            <a:r>
              <a:rPr kumimoji="1" lang="zh-CN" altLang="en-US" sz="1800" b="1">
                <a:ea typeface="宋体" pitchFamily="2" charset="-122"/>
              </a:rPr>
              <a:t>位</a:t>
            </a:r>
            <a:r>
              <a:rPr kumimoji="1" lang="en-US" altLang="zh-CN" sz="1800" b="1">
                <a:ea typeface="宋体" pitchFamily="2" charset="-122"/>
              </a:rPr>
              <a:t>)</a:t>
            </a:r>
          </a:p>
        </p:txBody>
      </p:sp>
      <p:sp>
        <p:nvSpPr>
          <p:cNvPr id="757812" name="Text Box 146"/>
          <p:cNvSpPr txBox="1">
            <a:spLocks noChangeArrowheads="1"/>
          </p:cNvSpPr>
          <p:nvPr/>
        </p:nvSpPr>
        <p:spPr bwMode="auto">
          <a:xfrm>
            <a:off x="611188" y="3613150"/>
            <a:ext cx="1366837" cy="5397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116623" tIns="58311" rIns="116623" bIns="58311"/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1800">
                <a:ea typeface="黑体" pitchFamily="49" charset="-122"/>
              </a:rPr>
              <a:t>主存地址</a:t>
            </a:r>
          </a:p>
        </p:txBody>
      </p:sp>
      <p:sp>
        <p:nvSpPr>
          <p:cNvPr id="757813" name="Text Box 147"/>
          <p:cNvSpPr txBox="1">
            <a:spLocks noChangeArrowheads="1"/>
          </p:cNvSpPr>
          <p:nvPr/>
        </p:nvSpPr>
        <p:spPr bwMode="auto">
          <a:xfrm>
            <a:off x="1827213" y="3792538"/>
            <a:ext cx="944562" cy="3603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116623" tIns="58311" rIns="116623" bIns="58311"/>
          <a:lstStyle/>
          <a:p>
            <a:pPr algn="just" eaLnBrk="1" hangingPunct="1">
              <a:lnSpc>
                <a:spcPct val="120000"/>
              </a:lnSpc>
            </a:pPr>
            <a:r>
              <a:rPr kumimoji="1" lang="zh-CN" altLang="en-US" sz="1800">
                <a:ea typeface="黑体" pitchFamily="49" charset="-122"/>
              </a:rPr>
              <a:t>地址线</a:t>
            </a:r>
          </a:p>
        </p:txBody>
      </p:sp>
      <p:sp>
        <p:nvSpPr>
          <p:cNvPr id="757814" name="Text Box 148"/>
          <p:cNvSpPr txBox="1">
            <a:spLocks noChangeArrowheads="1"/>
          </p:cNvSpPr>
          <p:nvPr/>
        </p:nvSpPr>
        <p:spPr bwMode="auto">
          <a:xfrm>
            <a:off x="1781175" y="4162425"/>
            <a:ext cx="963613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58311" rIns="116623" bIns="5831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ea typeface="宋体" pitchFamily="2" charset="-122"/>
              </a:rPr>
              <a:t>(36</a:t>
            </a:r>
            <a:r>
              <a:rPr kumimoji="1" lang="zh-CN" altLang="en-US" sz="1800" b="1">
                <a:ea typeface="宋体" pitchFamily="2" charset="-122"/>
              </a:rPr>
              <a:t>位</a:t>
            </a:r>
            <a:r>
              <a:rPr kumimoji="1" lang="en-US" altLang="zh-CN" sz="1800" b="1">
                <a:ea typeface="宋体" pitchFamily="2" charset="-122"/>
              </a:rPr>
              <a:t>)</a:t>
            </a:r>
          </a:p>
        </p:txBody>
      </p:sp>
      <p:grpSp>
        <p:nvGrpSpPr>
          <p:cNvPr id="6" name="Group 149"/>
          <p:cNvGrpSpPr>
            <a:grpSpLocks/>
          </p:cNvGrpSpPr>
          <p:nvPr/>
        </p:nvGrpSpPr>
        <p:grpSpPr bwMode="auto">
          <a:xfrm>
            <a:off x="5630863" y="2908300"/>
            <a:ext cx="3216275" cy="2936875"/>
            <a:chOff x="3603" y="582"/>
            <a:chExt cx="2026" cy="1850"/>
          </a:xfrm>
        </p:grpSpPr>
        <p:grpSp>
          <p:nvGrpSpPr>
            <p:cNvPr id="757816" name="Group 150"/>
            <p:cNvGrpSpPr>
              <a:grpSpLocks/>
            </p:cNvGrpSpPr>
            <p:nvPr/>
          </p:nvGrpSpPr>
          <p:grpSpPr bwMode="auto">
            <a:xfrm>
              <a:off x="3603" y="731"/>
              <a:ext cx="1836" cy="1601"/>
              <a:chOff x="2666" y="1073"/>
              <a:chExt cx="1439" cy="1256"/>
            </a:xfrm>
          </p:grpSpPr>
          <p:grpSp>
            <p:nvGrpSpPr>
              <p:cNvPr id="757817" name="Group 151"/>
              <p:cNvGrpSpPr>
                <a:grpSpLocks/>
              </p:cNvGrpSpPr>
              <p:nvPr/>
            </p:nvGrpSpPr>
            <p:grpSpPr bwMode="auto">
              <a:xfrm>
                <a:off x="3273" y="1076"/>
                <a:ext cx="595" cy="1192"/>
                <a:chOff x="4598" y="40"/>
                <a:chExt cx="829" cy="1508"/>
              </a:xfrm>
            </p:grpSpPr>
            <p:sp>
              <p:nvSpPr>
                <p:cNvPr id="757818" name="Rectangle 152"/>
                <p:cNvSpPr>
                  <a:spLocks noChangeArrowheads="1"/>
                </p:cNvSpPr>
                <p:nvPr/>
              </p:nvSpPr>
              <p:spPr bwMode="auto">
                <a:xfrm>
                  <a:off x="4600" y="40"/>
                  <a:ext cx="827" cy="1508"/>
                </a:xfrm>
                <a:prstGeom prst="rect">
                  <a:avLst/>
                </a:prstGeom>
                <a:noFill/>
                <a:ln w="12700" algn="ctr">
                  <a:solidFill>
                    <a:srgbClr val="0033CC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1" hangingPunct="1">
                    <a:spcBef>
                      <a:spcPct val="50000"/>
                    </a:spcBef>
                  </a:pPr>
                  <a:endParaRPr kumimoji="1" lang="zh-CN" altLang="en-US" sz="1800" b="1" i="1">
                    <a:solidFill>
                      <a:srgbClr val="666699"/>
                    </a:solidFill>
                    <a:ea typeface="华文新魏" pitchFamily="2" charset="-122"/>
                  </a:endParaRPr>
                </a:p>
              </p:txBody>
            </p:sp>
            <p:sp>
              <p:nvSpPr>
                <p:cNvPr id="757819" name="Line 153"/>
                <p:cNvSpPr>
                  <a:spLocks noChangeShapeType="1"/>
                </p:cNvSpPr>
                <p:nvPr/>
              </p:nvSpPr>
              <p:spPr bwMode="auto">
                <a:xfrm>
                  <a:off x="4600" y="796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0" name="Line 154"/>
                <p:cNvSpPr>
                  <a:spLocks noChangeShapeType="1"/>
                </p:cNvSpPr>
                <p:nvPr/>
              </p:nvSpPr>
              <p:spPr bwMode="auto">
                <a:xfrm>
                  <a:off x="4608" y="409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1" name="Line 155"/>
                <p:cNvSpPr>
                  <a:spLocks noChangeShapeType="1"/>
                </p:cNvSpPr>
                <p:nvPr/>
              </p:nvSpPr>
              <p:spPr bwMode="auto">
                <a:xfrm>
                  <a:off x="4599" y="606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2" name="Line 156"/>
                <p:cNvSpPr>
                  <a:spLocks noChangeShapeType="1"/>
                </p:cNvSpPr>
                <p:nvPr/>
              </p:nvSpPr>
              <p:spPr bwMode="auto">
                <a:xfrm>
                  <a:off x="4599" y="227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3" name="Line 157"/>
                <p:cNvSpPr>
                  <a:spLocks noChangeShapeType="1"/>
                </p:cNvSpPr>
                <p:nvPr/>
              </p:nvSpPr>
              <p:spPr bwMode="auto">
                <a:xfrm>
                  <a:off x="4607" y="698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4" name="Line 158"/>
                <p:cNvSpPr>
                  <a:spLocks noChangeShapeType="1"/>
                </p:cNvSpPr>
                <p:nvPr/>
              </p:nvSpPr>
              <p:spPr bwMode="auto">
                <a:xfrm>
                  <a:off x="4599" y="311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5" name="Line 159"/>
                <p:cNvSpPr>
                  <a:spLocks noChangeShapeType="1"/>
                </p:cNvSpPr>
                <p:nvPr/>
              </p:nvSpPr>
              <p:spPr bwMode="auto">
                <a:xfrm>
                  <a:off x="4606" y="508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6" name="Line 160"/>
                <p:cNvSpPr>
                  <a:spLocks noChangeShapeType="1"/>
                </p:cNvSpPr>
                <p:nvPr/>
              </p:nvSpPr>
              <p:spPr bwMode="auto">
                <a:xfrm>
                  <a:off x="4606" y="129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7" name="Line 161"/>
                <p:cNvSpPr>
                  <a:spLocks noChangeShapeType="1"/>
                </p:cNvSpPr>
                <p:nvPr/>
              </p:nvSpPr>
              <p:spPr bwMode="auto">
                <a:xfrm>
                  <a:off x="4608" y="1433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8" name="Line 162"/>
                <p:cNvSpPr>
                  <a:spLocks noChangeShapeType="1"/>
                </p:cNvSpPr>
                <p:nvPr/>
              </p:nvSpPr>
              <p:spPr bwMode="auto">
                <a:xfrm>
                  <a:off x="4600" y="887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9" name="Line 163"/>
                <p:cNvSpPr>
                  <a:spLocks noChangeShapeType="1"/>
                </p:cNvSpPr>
                <p:nvPr/>
              </p:nvSpPr>
              <p:spPr bwMode="auto">
                <a:xfrm>
                  <a:off x="4607" y="1335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30" name="Line 164"/>
                <p:cNvSpPr>
                  <a:spLocks noChangeShapeType="1"/>
                </p:cNvSpPr>
                <p:nvPr/>
              </p:nvSpPr>
              <p:spPr bwMode="auto">
                <a:xfrm>
                  <a:off x="4598" y="986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7831" name="Text Box 165"/>
              <p:cNvSpPr txBox="1">
                <a:spLocks noChangeArrowheads="1"/>
              </p:cNvSpPr>
              <p:nvPr/>
            </p:nvSpPr>
            <p:spPr bwMode="auto">
              <a:xfrm>
                <a:off x="3452" y="1902"/>
                <a:ext cx="197" cy="22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vert="eaVert" lIns="66475" tIns="33237" rIns="66475" bIns="33237"/>
              <a:lstStyle/>
              <a:p>
                <a:pPr algn="just" eaLnBrk="1" hangingPunct="1">
                  <a:lnSpc>
                    <a:spcPct val="80000"/>
                  </a:lnSpc>
                </a:pPr>
                <a:r>
                  <a:rPr kumimoji="1" lang="en-US" altLang="zh-CN" sz="1300" b="1">
                    <a:solidFill>
                      <a:srgbClr val="000000"/>
                    </a:solidFill>
                    <a:ea typeface="宋体" pitchFamily="2" charset="-122"/>
                  </a:rPr>
                  <a:t>·····		</a:t>
                </a:r>
                <a:endParaRPr kumimoji="1" lang="en-US" altLang="zh-CN" sz="2600">
                  <a:ea typeface="宋体" pitchFamily="2" charset="-122"/>
                </a:endParaRPr>
              </a:p>
            </p:txBody>
          </p:sp>
          <p:sp>
            <p:nvSpPr>
              <p:cNvPr id="757832" name="Text Box 166"/>
              <p:cNvSpPr txBox="1">
                <a:spLocks noChangeArrowheads="1"/>
              </p:cNvSpPr>
              <p:nvPr/>
            </p:nvSpPr>
            <p:spPr bwMode="auto">
              <a:xfrm>
                <a:off x="3198" y="1143"/>
                <a:ext cx="756" cy="15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lIns="66475" tIns="33237" rIns="66475" bIns="33237"/>
              <a:lstStyle/>
              <a:p>
                <a:pPr marL="228600" lvl="1" algn="just" eaLnBrk="1" hangingPunct="1">
                  <a:lnSpc>
                    <a:spcPct val="80000"/>
                  </a:lnSpc>
                </a:pPr>
                <a:r>
                  <a:rPr kumimoji="1" lang="en-US" altLang="zh-CN" sz="1300" b="1">
                    <a:solidFill>
                      <a:srgbClr val="000000"/>
                    </a:solidFill>
                    <a:ea typeface="宋体" pitchFamily="2" charset="-122"/>
                  </a:rPr>
                  <a:t>01101001</a:t>
                </a:r>
                <a:endParaRPr kumimoji="1" lang="en-US" altLang="zh-CN" sz="2600">
                  <a:ea typeface="宋体" pitchFamily="2" charset="-122"/>
                </a:endParaRPr>
              </a:p>
            </p:txBody>
          </p:sp>
          <p:sp>
            <p:nvSpPr>
              <p:cNvPr id="757833" name="Text Box 167"/>
              <p:cNvSpPr txBox="1">
                <a:spLocks noChangeArrowheads="1"/>
              </p:cNvSpPr>
              <p:nvPr/>
            </p:nvSpPr>
            <p:spPr bwMode="auto">
              <a:xfrm>
                <a:off x="3187" y="1361"/>
                <a:ext cx="756" cy="15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lIns="66475" tIns="33237" rIns="66475" bIns="33237"/>
              <a:lstStyle/>
              <a:p>
                <a:pPr marL="228600" lvl="1" algn="just" eaLnBrk="1" hangingPunct="1">
                  <a:lnSpc>
                    <a:spcPct val="80000"/>
                  </a:lnSpc>
                </a:pPr>
                <a:r>
                  <a:rPr kumimoji="1" lang="en-US" altLang="zh-CN" sz="1300" b="1">
                    <a:solidFill>
                      <a:srgbClr val="000000"/>
                    </a:solidFill>
                    <a:ea typeface="宋体" pitchFamily="2" charset="-122"/>
                  </a:rPr>
                  <a:t>10101010</a:t>
                </a:r>
                <a:endParaRPr kumimoji="1" lang="en-US" altLang="zh-CN" sz="2600">
                  <a:ea typeface="宋体" pitchFamily="2" charset="-122"/>
                </a:endParaRPr>
              </a:p>
            </p:txBody>
          </p:sp>
          <p:sp>
            <p:nvSpPr>
              <p:cNvPr id="757834" name="Text Box 168"/>
              <p:cNvSpPr txBox="1">
                <a:spLocks noChangeArrowheads="1"/>
              </p:cNvSpPr>
              <p:nvPr/>
            </p:nvSpPr>
            <p:spPr bwMode="auto">
              <a:xfrm>
                <a:off x="3898" y="1502"/>
                <a:ext cx="207" cy="49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lIns="66475" tIns="33237" rIns="66475" bIns="33237"/>
              <a:lstStyle/>
              <a:p>
                <a:pPr algn="just" eaLnBrk="1" hangingPunct="1">
                  <a:lnSpc>
                    <a:spcPct val="80000"/>
                  </a:lnSpc>
                </a:pPr>
                <a:r>
                  <a:rPr kumimoji="1" lang="zh-CN" altLang="en-US" sz="1800">
                    <a:solidFill>
                      <a:srgbClr val="000000"/>
                    </a:solidFill>
                    <a:ea typeface="黑体" pitchFamily="49" charset="-122"/>
                  </a:rPr>
                  <a:t>存储内容</a:t>
                </a:r>
                <a:endParaRPr kumimoji="1" lang="zh-CN" altLang="en-US" sz="1800">
                  <a:ea typeface="黑体" pitchFamily="49" charset="-122"/>
                </a:endParaRPr>
              </a:p>
            </p:txBody>
          </p:sp>
          <p:sp>
            <p:nvSpPr>
              <p:cNvPr id="757835" name="Line 169"/>
              <p:cNvSpPr>
                <a:spLocks noChangeShapeType="1"/>
              </p:cNvSpPr>
              <p:nvPr/>
            </p:nvSpPr>
            <p:spPr bwMode="auto">
              <a:xfrm flipH="1" flipV="1">
                <a:off x="3784" y="1411"/>
                <a:ext cx="148" cy="142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57836" name="Group 170"/>
              <p:cNvGrpSpPr>
                <a:grpSpLocks/>
              </p:cNvGrpSpPr>
              <p:nvPr/>
            </p:nvGrpSpPr>
            <p:grpSpPr bwMode="auto">
              <a:xfrm>
                <a:off x="2666" y="1073"/>
                <a:ext cx="839" cy="1256"/>
                <a:chOff x="2666" y="1073"/>
                <a:chExt cx="839" cy="1256"/>
              </a:xfrm>
            </p:grpSpPr>
            <p:sp>
              <p:nvSpPr>
                <p:cNvPr id="75783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2881" y="1143"/>
                  <a:ext cx="622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28600" lvl="1" indent="1588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00001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38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881" y="1073"/>
                  <a:ext cx="622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30188" lvl="1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00000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39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881" y="1221"/>
                  <a:ext cx="622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30188" lvl="1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00010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0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2881" y="1293"/>
                  <a:ext cx="622" cy="144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30188" lvl="1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00011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882" y="1365"/>
                  <a:ext cx="623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28600" lvl="1" indent="1588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00100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882" y="2097"/>
                  <a:ext cx="623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28600" lvl="1" indent="1588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11110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2882" y="2184"/>
                  <a:ext cx="623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28600" lvl="1" indent="1588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11111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3131" y="1520"/>
                  <a:ext cx="159" cy="474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vert="eaVert" lIns="66475" tIns="33237" rIns="66475" bIns="33237"/>
                <a:lstStyle/>
                <a:p>
                  <a:pPr marL="228600" lvl="1" indent="1588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·······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2666" y="1521"/>
                  <a:ext cx="318" cy="403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algn="just" eaLnBrk="1" hangingPunct="1">
                    <a:lnSpc>
                      <a:spcPct val="80000"/>
                    </a:lnSpc>
                  </a:pPr>
                  <a:r>
                    <a:rPr kumimoji="1" lang="zh-CN" altLang="en-US" sz="1800">
                      <a:ea typeface="黑体" pitchFamily="49" charset="-122"/>
                    </a:rPr>
                    <a:t>存储</a:t>
                  </a:r>
                </a:p>
                <a:p>
                  <a:pPr algn="just" eaLnBrk="1" hangingPunct="1">
                    <a:lnSpc>
                      <a:spcPct val="80000"/>
                    </a:lnSpc>
                  </a:pPr>
                  <a:r>
                    <a:rPr kumimoji="1" lang="zh-CN" altLang="en-US" sz="1800">
                      <a:ea typeface="黑体" pitchFamily="49" charset="-122"/>
                    </a:rPr>
                    <a:t>单元</a:t>
                  </a:r>
                </a:p>
                <a:p>
                  <a:pPr algn="just" eaLnBrk="1" hangingPunct="1">
                    <a:lnSpc>
                      <a:spcPct val="80000"/>
                    </a:lnSpc>
                  </a:pPr>
                  <a:r>
                    <a:rPr kumimoji="1" lang="zh-CN" altLang="en-US" sz="1800">
                      <a:ea typeface="黑体" pitchFamily="49" charset="-122"/>
                    </a:rPr>
                    <a:t>地址</a:t>
                  </a:r>
                </a:p>
              </p:txBody>
            </p:sp>
            <p:sp>
              <p:nvSpPr>
                <p:cNvPr id="757846" name="AutoShape 180"/>
                <p:cNvSpPr>
                  <a:spLocks/>
                </p:cNvSpPr>
                <p:nvPr/>
              </p:nvSpPr>
              <p:spPr bwMode="auto">
                <a:xfrm>
                  <a:off x="2958" y="1119"/>
                  <a:ext cx="56" cy="1113"/>
                </a:xfrm>
                <a:prstGeom prst="leftBrace">
                  <a:avLst>
                    <a:gd name="adj1" fmla="val 165625"/>
                    <a:gd name="adj2" fmla="val 50000"/>
                  </a:avLst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lIns="116623" tIns="58311" rIns="116623" bIns="58311" anchor="ctr"/>
                <a:lstStyle/>
                <a:p>
                  <a:pPr algn="ctr" eaLnBrk="1" hangingPunct="1">
                    <a:lnSpc>
                      <a:spcPct val="230000"/>
                    </a:lnSpc>
                  </a:pPr>
                  <a:endParaRPr kumimoji="1" lang="zh-CN" altLang="en-US" sz="2600"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57847" name="Oval 181"/>
            <p:cNvSpPr>
              <a:spLocks noChangeArrowheads="1"/>
            </p:cNvSpPr>
            <p:nvPr/>
          </p:nvSpPr>
          <p:spPr bwMode="auto">
            <a:xfrm>
              <a:off x="3603" y="582"/>
              <a:ext cx="2026" cy="1850"/>
            </a:xfrm>
            <a:prstGeom prst="ellips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757848" name="Text Box 182"/>
          <p:cNvSpPr txBox="1">
            <a:spLocks noChangeArrowheads="1"/>
          </p:cNvSpPr>
          <p:nvPr/>
        </p:nvSpPr>
        <p:spPr bwMode="auto">
          <a:xfrm>
            <a:off x="611188" y="2892425"/>
            <a:ext cx="1223962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</a:rPr>
              <a:t>MDR</a:t>
            </a:r>
          </a:p>
        </p:txBody>
      </p:sp>
      <p:sp>
        <p:nvSpPr>
          <p:cNvPr id="757849" name="Text Box 183"/>
          <p:cNvSpPr txBox="1">
            <a:spLocks noChangeArrowheads="1"/>
          </p:cNvSpPr>
          <p:nvPr/>
        </p:nvSpPr>
        <p:spPr bwMode="auto">
          <a:xfrm>
            <a:off x="603250" y="3992563"/>
            <a:ext cx="1223963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</a:rPr>
              <a:t>MAR</a:t>
            </a:r>
          </a:p>
        </p:txBody>
      </p:sp>
      <p:sp>
        <p:nvSpPr>
          <p:cNvPr id="757850" name="Line 184"/>
          <p:cNvSpPr>
            <a:spLocks noChangeShapeType="1"/>
          </p:cNvSpPr>
          <p:nvPr/>
        </p:nvSpPr>
        <p:spPr bwMode="auto">
          <a:xfrm>
            <a:off x="3130550" y="4198938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51" name="Text Box 185"/>
          <p:cNvSpPr txBox="1">
            <a:spLocks noChangeArrowheads="1"/>
          </p:cNvSpPr>
          <p:nvPr/>
        </p:nvSpPr>
        <p:spPr bwMode="auto">
          <a:xfrm>
            <a:off x="250825" y="46482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ea typeface="宋体" pitchFamily="2" charset="-122"/>
              </a:rPr>
              <a:t>CPU</a:t>
            </a:r>
          </a:p>
        </p:txBody>
      </p:sp>
      <p:sp>
        <p:nvSpPr>
          <p:cNvPr id="757852" name="Text Box 186"/>
          <p:cNvSpPr txBox="1">
            <a:spLocks noChangeArrowheads="1"/>
          </p:cNvSpPr>
          <p:nvPr/>
        </p:nvSpPr>
        <p:spPr bwMode="auto">
          <a:xfrm>
            <a:off x="5157788" y="2578100"/>
            <a:ext cx="809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ea typeface="宋体" pitchFamily="2" charset="-122"/>
              </a:rPr>
              <a:t>MM</a:t>
            </a:r>
          </a:p>
        </p:txBody>
      </p:sp>
      <p:sp>
        <p:nvSpPr>
          <p:cNvPr id="757853" name="Line 187"/>
          <p:cNvSpPr>
            <a:spLocks noChangeShapeType="1"/>
          </p:cNvSpPr>
          <p:nvPr/>
        </p:nvSpPr>
        <p:spPr bwMode="auto">
          <a:xfrm>
            <a:off x="1827213" y="4194175"/>
            <a:ext cx="944562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55" name="Rectangle 192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-17463"/>
            <a:ext cx="8639175" cy="569913"/>
          </a:xfrm>
          <a:noFill/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主存的结构</a:t>
            </a:r>
          </a:p>
        </p:txBody>
      </p:sp>
      <p:sp>
        <p:nvSpPr>
          <p:cNvPr id="561345" name="Text Box 193"/>
          <p:cNvSpPr txBox="1">
            <a:spLocks noChangeArrowheads="1"/>
          </p:cNvSpPr>
          <p:nvPr/>
        </p:nvSpPr>
        <p:spPr bwMode="auto">
          <a:xfrm>
            <a:off x="476250" y="728663"/>
            <a:ext cx="78755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100" b="1">
                <a:latin typeface="微软雅黑" pitchFamily="34" charset="-122"/>
                <a:ea typeface="微软雅黑" pitchFamily="34" charset="-122"/>
              </a:rPr>
              <a:t>问题：主存中存放的是什么信息？</a:t>
            </a:r>
            <a:r>
              <a:rPr kumimoji="1" lang="en-US" altLang="zh-CN" sz="21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100" b="1">
                <a:latin typeface="微软雅黑" pitchFamily="34" charset="-122"/>
                <a:ea typeface="微软雅黑" pitchFamily="34" charset="-122"/>
              </a:rPr>
              <a:t>何时会访问主存？</a:t>
            </a:r>
          </a:p>
        </p:txBody>
      </p:sp>
      <p:sp>
        <p:nvSpPr>
          <p:cNvPr id="561346" name="Text Box 194"/>
          <p:cNvSpPr txBox="1">
            <a:spLocks noChangeArrowheads="1"/>
          </p:cNvSpPr>
          <p:nvPr/>
        </p:nvSpPr>
        <p:spPr bwMode="auto">
          <a:xfrm>
            <a:off x="476250" y="1042988"/>
            <a:ext cx="8099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指令及其数据！</a:t>
            </a:r>
            <a:r>
              <a:rPr kumimoji="1" lang="en-US" altLang="zh-CN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执行指令时需要取指令、取数据、存数据！</a:t>
            </a:r>
          </a:p>
        </p:txBody>
      </p:sp>
      <p:sp>
        <p:nvSpPr>
          <p:cNvPr id="4" name="Text Box 194"/>
          <p:cNvSpPr txBox="1">
            <a:spLocks noChangeArrowheads="1"/>
          </p:cNvSpPr>
          <p:nvPr/>
        </p:nvSpPr>
        <p:spPr bwMode="auto">
          <a:xfrm>
            <a:off x="476250" y="1393825"/>
            <a:ext cx="83264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100" b="1">
                <a:ea typeface="微软雅黑" pitchFamily="34" charset="-122"/>
              </a:rPr>
              <a:t>问题：地址译码器的输入是什么？输出是什么？可寻址范围多少？</a:t>
            </a:r>
            <a:endParaRPr kumimoji="1" lang="en-US" altLang="zh-CN" sz="2100" b="1">
              <a:ea typeface="微软雅黑" pitchFamily="34" charset="-122"/>
            </a:endParaRPr>
          </a:p>
        </p:txBody>
      </p:sp>
      <p:sp>
        <p:nvSpPr>
          <p:cNvPr id="5" name="Text Box 194"/>
          <p:cNvSpPr txBox="1">
            <a:spLocks noChangeArrowheads="1"/>
          </p:cNvSpPr>
          <p:nvPr/>
        </p:nvSpPr>
        <p:spPr bwMode="auto">
          <a:xfrm>
            <a:off x="431800" y="1708150"/>
            <a:ext cx="8326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输入是地址，输出是地址驱动信号（只有一根地址驱动线被选中）。</a:t>
            </a:r>
          </a:p>
          <a:p>
            <a:pPr eaLnBrk="1" hangingPunct="1"/>
            <a:r>
              <a:rPr kumimoji="1" lang="zh-CN" altLang="en-US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可寻址范围为</a:t>
            </a:r>
            <a:r>
              <a:rPr kumimoji="1" lang="en-US" altLang="zh-CN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en-US" altLang="zh-CN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~</a:t>
            </a:r>
            <a:r>
              <a:rPr kumimoji="1" lang="en-US" altLang="zh-CN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2100" b="1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kumimoji="1" lang="en-US" altLang="zh-CN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kumimoji="1" lang="zh-CN" altLang="en-US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，即主存地址空间为</a:t>
            </a:r>
            <a:r>
              <a:rPr kumimoji="1" lang="en-US" altLang="zh-CN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64GB</a:t>
            </a:r>
            <a:r>
              <a:rPr kumimoji="1" lang="zh-CN" altLang="en-US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（按字节编址时）。</a:t>
            </a:r>
          </a:p>
        </p:txBody>
      </p:sp>
      <p:sp>
        <p:nvSpPr>
          <p:cNvPr id="7" name="Text Box 194"/>
          <p:cNvSpPr txBox="1">
            <a:spLocks noChangeArrowheads="1"/>
          </p:cNvSpPr>
          <p:nvPr/>
        </p:nvSpPr>
        <p:spPr bwMode="auto">
          <a:xfrm>
            <a:off x="404813" y="5994400"/>
            <a:ext cx="808196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主存地址空间大小不等于主存容量（实际安装的主存大小）！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若是字节编址，则每次最多可读</a:t>
            </a:r>
            <a:r>
              <a:rPr kumimoji="1"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kumimoji="1"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个单元，给出的是首</a:t>
            </a:r>
            <a:r>
              <a:rPr kumimoji="1"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kumimoji="1"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kumimoji="1"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345" grpId="0"/>
      <p:bldP spid="561346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19150"/>
            <a:ext cx="8551863" cy="5202238"/>
          </a:xfrm>
        </p:spPr>
        <p:txBody>
          <a:bodyPr lIns="91440" tIns="45720" rIns="91440" bIns="45720"/>
          <a:lstStyle/>
          <a:p>
            <a:pPr marL="268288" indent="-268288" algn="just" defTabSz="717550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pt-BR" sz="2200">
                <a:latin typeface="微软雅黑" pitchFamily="34" charset="-122"/>
                <a:ea typeface="微软雅黑" pitchFamily="34" charset="-122"/>
              </a:rPr>
              <a:t>性能指标：</a:t>
            </a:r>
          </a:p>
          <a:p>
            <a:pPr marL="582613" lvl="1" indent="-223838" algn="just" defTabSz="717550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pt-BR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按字节</a:t>
            </a:r>
            <a:r>
              <a:rPr lang="zh-CN" altLang="pt-BR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连续编址</a:t>
            </a:r>
            <a:r>
              <a:rPr lang="zh-CN" altLang="pt-BR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，每个存储单元为</a:t>
            </a:r>
            <a:r>
              <a:rPr lang="pt-BR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pt-BR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个字节（</a:t>
            </a:r>
            <a:r>
              <a:rPr lang="pt-BR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8</a:t>
            </a:r>
            <a:r>
              <a:rPr lang="zh-CN" altLang="pt-BR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个二进位）</a:t>
            </a:r>
            <a:endParaRPr lang="pt-BR" altLang="zh-CN" sz="22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582613" lvl="1" indent="-223838" algn="just" defTabSz="717550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存储容量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：所包含的存储单元的总数（单位：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MB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或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GB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endParaRPr lang="zh-CN" altLang="en-US" sz="22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582613" lvl="1" indent="-223838" algn="just" defTabSz="717550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存取时间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200" baseline="-30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：从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送出内存单元的地址码开始，到主存读出数据并送到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（或者是把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数据写入主存）所需要的时间（单位：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 ns = 10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-9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），分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读取时间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写入时间</a:t>
            </a:r>
          </a:p>
          <a:p>
            <a:pPr marL="582613" lvl="1" indent="-223838" algn="just" defTabSz="717550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存储周期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200" baseline="-30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：连读两次访问存储器所需的最小时间间隔，它应等于存取时间加上下一次存取开始前所要求的附加时间，因此，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200" baseline="-30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比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200" baseline="-30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大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 因为存储器由于读出放大器、驱动电路等都有一段稳定恢复时间，所以读出后不能立即进行下一次访问。 ）</a:t>
            </a:r>
            <a:endParaRPr lang="en-US" altLang="zh-CN" sz="2200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582613" lvl="1" indent="-223838" algn="just" defTabSz="717550" eaLnBrk="1" hangingPunct="1">
              <a:lnSpc>
                <a:spcPct val="125000"/>
              </a:lnSpc>
              <a:spcBef>
                <a:spcPct val="3000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（就像一趟火车运行时间和发车周期是两个不同概念一样。）</a:t>
            </a:r>
            <a:endParaRPr lang="zh-CN" altLang="pt-BR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58787" name="Rectangle 97"/>
          <p:cNvSpPr>
            <a:spLocks noGrp="1" noChangeArrowheads="1"/>
          </p:cNvSpPr>
          <p:nvPr>
            <p:ph type="title" idx="4294967295"/>
          </p:nvPr>
        </p:nvSpPr>
        <p:spPr>
          <a:xfrm>
            <a:off x="296863" y="68263"/>
            <a:ext cx="8639175" cy="569912"/>
          </a:xfrm>
          <a:noFill/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主存的主要性能指标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时间、存储容量（或带宽）的单位</a:t>
            </a:r>
          </a:p>
        </p:txBody>
      </p:sp>
      <p:sp>
        <p:nvSpPr>
          <p:cNvPr id="759811" name="Rectangle 2"/>
          <p:cNvSpPr>
            <a:spLocks noChangeArrowheads="1"/>
          </p:cNvSpPr>
          <p:nvPr/>
        </p:nvSpPr>
        <p:spPr bwMode="auto">
          <a:xfrm>
            <a:off x="6724650" y="2281238"/>
            <a:ext cx="3683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-6</a:t>
            </a:r>
          </a:p>
        </p:txBody>
      </p:sp>
      <p:sp>
        <p:nvSpPr>
          <p:cNvPr id="759812" name="AutoShape 504"/>
          <p:cNvSpPr>
            <a:spLocks noChangeAspect="1" noChangeArrowheads="1" noTextEdit="1"/>
          </p:cNvSpPr>
          <p:nvPr/>
        </p:nvSpPr>
        <p:spPr bwMode="auto">
          <a:xfrm>
            <a:off x="862013" y="971550"/>
            <a:ext cx="7504112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813" name="Rectangle 506"/>
          <p:cNvSpPr>
            <a:spLocks noChangeArrowheads="1"/>
          </p:cNvSpPr>
          <p:nvPr/>
        </p:nvSpPr>
        <p:spPr bwMode="auto">
          <a:xfrm>
            <a:off x="860425" y="969963"/>
            <a:ext cx="7504113" cy="56261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759814" name="Group 555"/>
          <p:cNvGrpSpPr>
            <a:grpSpLocks/>
          </p:cNvGrpSpPr>
          <p:nvPr/>
        </p:nvGrpSpPr>
        <p:grpSpPr bwMode="auto">
          <a:xfrm>
            <a:off x="854075" y="4651375"/>
            <a:ext cx="4724400" cy="1946275"/>
            <a:chOff x="538" y="2930"/>
            <a:chExt cx="2976" cy="1226"/>
          </a:xfrm>
        </p:grpSpPr>
        <p:sp>
          <p:nvSpPr>
            <p:cNvPr id="759815" name="Rectangle 507"/>
            <p:cNvSpPr>
              <a:spLocks noChangeArrowheads="1"/>
            </p:cNvSpPr>
            <p:nvPr/>
          </p:nvSpPr>
          <p:spPr bwMode="auto">
            <a:xfrm>
              <a:off x="538" y="2930"/>
              <a:ext cx="2976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16" name="Rectangle 508"/>
            <p:cNvSpPr>
              <a:spLocks noChangeArrowheads="1"/>
            </p:cNvSpPr>
            <p:nvPr/>
          </p:nvSpPr>
          <p:spPr bwMode="auto">
            <a:xfrm>
              <a:off x="538" y="2947"/>
              <a:ext cx="2976" cy="1"/>
            </a:xfrm>
            <a:prstGeom prst="rect">
              <a:avLst/>
            </a:prstGeom>
            <a:solidFill>
              <a:srgbClr val="00000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17" name="Rectangle 509"/>
            <p:cNvSpPr>
              <a:spLocks noChangeArrowheads="1"/>
            </p:cNvSpPr>
            <p:nvPr/>
          </p:nvSpPr>
          <p:spPr bwMode="auto">
            <a:xfrm>
              <a:off x="538" y="2948"/>
              <a:ext cx="2976" cy="2"/>
            </a:xfrm>
            <a:prstGeom prst="rect">
              <a:avLst/>
            </a:prstGeom>
            <a:solidFill>
              <a:srgbClr val="00000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18" name="Rectangle 510"/>
            <p:cNvSpPr>
              <a:spLocks noChangeArrowheads="1"/>
            </p:cNvSpPr>
            <p:nvPr/>
          </p:nvSpPr>
          <p:spPr bwMode="auto">
            <a:xfrm>
              <a:off x="538" y="2950"/>
              <a:ext cx="2976" cy="31"/>
            </a:xfrm>
            <a:prstGeom prst="rect">
              <a:avLst/>
            </a:prstGeom>
            <a:solidFill>
              <a:srgbClr val="00000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19" name="Rectangle 511"/>
            <p:cNvSpPr>
              <a:spLocks noChangeArrowheads="1"/>
            </p:cNvSpPr>
            <p:nvPr/>
          </p:nvSpPr>
          <p:spPr bwMode="auto">
            <a:xfrm>
              <a:off x="538" y="2981"/>
              <a:ext cx="2976" cy="27"/>
            </a:xfrm>
            <a:prstGeom prst="rect">
              <a:avLst/>
            </a:prstGeom>
            <a:solidFill>
              <a:srgbClr val="00000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20" name="Rectangle 512"/>
            <p:cNvSpPr>
              <a:spLocks noChangeArrowheads="1"/>
            </p:cNvSpPr>
            <p:nvPr/>
          </p:nvSpPr>
          <p:spPr bwMode="auto">
            <a:xfrm>
              <a:off x="538" y="3008"/>
              <a:ext cx="2976" cy="3"/>
            </a:xfrm>
            <a:prstGeom prst="rect">
              <a:avLst/>
            </a:prstGeom>
            <a:solidFill>
              <a:srgbClr val="00001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21" name="Rectangle 513"/>
            <p:cNvSpPr>
              <a:spLocks noChangeArrowheads="1"/>
            </p:cNvSpPr>
            <p:nvPr/>
          </p:nvSpPr>
          <p:spPr bwMode="auto">
            <a:xfrm>
              <a:off x="538" y="3011"/>
              <a:ext cx="2976" cy="18"/>
            </a:xfrm>
            <a:prstGeom prst="rect">
              <a:avLst/>
            </a:prstGeom>
            <a:solidFill>
              <a:srgbClr val="00001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22" name="Rectangle 514"/>
            <p:cNvSpPr>
              <a:spLocks noChangeArrowheads="1"/>
            </p:cNvSpPr>
            <p:nvPr/>
          </p:nvSpPr>
          <p:spPr bwMode="auto">
            <a:xfrm>
              <a:off x="538" y="3029"/>
              <a:ext cx="2976" cy="24"/>
            </a:xfrm>
            <a:prstGeom prst="rect">
              <a:avLst/>
            </a:prstGeom>
            <a:solidFill>
              <a:srgbClr val="00001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23" name="Rectangle 515"/>
            <p:cNvSpPr>
              <a:spLocks noChangeArrowheads="1"/>
            </p:cNvSpPr>
            <p:nvPr/>
          </p:nvSpPr>
          <p:spPr bwMode="auto">
            <a:xfrm>
              <a:off x="538" y="3053"/>
              <a:ext cx="2976" cy="20"/>
            </a:xfrm>
            <a:prstGeom prst="rect">
              <a:avLst/>
            </a:prstGeom>
            <a:solidFill>
              <a:srgbClr val="0000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24" name="Rectangle 516"/>
            <p:cNvSpPr>
              <a:spLocks noChangeArrowheads="1"/>
            </p:cNvSpPr>
            <p:nvPr/>
          </p:nvSpPr>
          <p:spPr bwMode="auto">
            <a:xfrm>
              <a:off x="538" y="3073"/>
              <a:ext cx="2976" cy="30"/>
            </a:xfrm>
            <a:prstGeom prst="rect">
              <a:avLst/>
            </a:prstGeom>
            <a:solidFill>
              <a:srgbClr val="0000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25" name="Rectangle 517"/>
            <p:cNvSpPr>
              <a:spLocks noChangeArrowheads="1"/>
            </p:cNvSpPr>
            <p:nvPr/>
          </p:nvSpPr>
          <p:spPr bwMode="auto">
            <a:xfrm>
              <a:off x="538" y="3103"/>
              <a:ext cx="2976" cy="15"/>
            </a:xfrm>
            <a:prstGeom prst="rect">
              <a:avLst/>
            </a:prstGeom>
            <a:solidFill>
              <a:srgbClr val="00001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26" name="Rectangle 518"/>
            <p:cNvSpPr>
              <a:spLocks noChangeArrowheads="1"/>
            </p:cNvSpPr>
            <p:nvPr/>
          </p:nvSpPr>
          <p:spPr bwMode="auto">
            <a:xfrm>
              <a:off x="538" y="3118"/>
              <a:ext cx="2976" cy="11"/>
            </a:xfrm>
            <a:prstGeom prst="rect">
              <a:avLst/>
            </a:prstGeom>
            <a:solidFill>
              <a:srgbClr val="00001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27" name="Rectangle 519"/>
            <p:cNvSpPr>
              <a:spLocks noChangeArrowheads="1"/>
            </p:cNvSpPr>
            <p:nvPr/>
          </p:nvSpPr>
          <p:spPr bwMode="auto">
            <a:xfrm>
              <a:off x="538" y="3129"/>
              <a:ext cx="2976" cy="27"/>
            </a:xfrm>
            <a:prstGeom prst="rect">
              <a:avLst/>
            </a:prstGeom>
            <a:solidFill>
              <a:srgbClr val="00001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28" name="Rectangle 520"/>
            <p:cNvSpPr>
              <a:spLocks noChangeArrowheads="1"/>
            </p:cNvSpPr>
            <p:nvPr/>
          </p:nvSpPr>
          <p:spPr bwMode="auto">
            <a:xfrm>
              <a:off x="538" y="3156"/>
              <a:ext cx="2976" cy="10"/>
            </a:xfrm>
            <a:prstGeom prst="rect">
              <a:avLst/>
            </a:prstGeom>
            <a:solidFill>
              <a:srgbClr val="00002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29" name="Rectangle 521"/>
            <p:cNvSpPr>
              <a:spLocks noChangeArrowheads="1"/>
            </p:cNvSpPr>
            <p:nvPr/>
          </p:nvSpPr>
          <p:spPr bwMode="auto">
            <a:xfrm>
              <a:off x="538" y="3166"/>
              <a:ext cx="2976" cy="26"/>
            </a:xfrm>
            <a:prstGeom prst="rect">
              <a:avLst/>
            </a:prstGeom>
            <a:solidFill>
              <a:srgbClr val="00002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30" name="Rectangle 522"/>
            <p:cNvSpPr>
              <a:spLocks noChangeArrowheads="1"/>
            </p:cNvSpPr>
            <p:nvPr/>
          </p:nvSpPr>
          <p:spPr bwMode="auto">
            <a:xfrm>
              <a:off x="538" y="3192"/>
              <a:ext cx="2976" cy="11"/>
            </a:xfrm>
            <a:prstGeom prst="rect">
              <a:avLst/>
            </a:prstGeom>
            <a:solidFill>
              <a:srgbClr val="0000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31" name="Rectangle 523"/>
            <p:cNvSpPr>
              <a:spLocks noChangeArrowheads="1"/>
            </p:cNvSpPr>
            <p:nvPr/>
          </p:nvSpPr>
          <p:spPr bwMode="auto">
            <a:xfrm>
              <a:off x="538" y="3203"/>
              <a:ext cx="2976" cy="18"/>
            </a:xfrm>
            <a:prstGeom prst="rect">
              <a:avLst/>
            </a:prstGeom>
            <a:solidFill>
              <a:srgbClr val="00002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32" name="Rectangle 524"/>
            <p:cNvSpPr>
              <a:spLocks noChangeArrowheads="1"/>
            </p:cNvSpPr>
            <p:nvPr/>
          </p:nvSpPr>
          <p:spPr bwMode="auto">
            <a:xfrm>
              <a:off x="538" y="3221"/>
              <a:ext cx="2976" cy="18"/>
            </a:xfrm>
            <a:prstGeom prst="rect">
              <a:avLst/>
            </a:prstGeom>
            <a:solidFill>
              <a:srgbClr val="00002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33" name="Rectangle 525"/>
            <p:cNvSpPr>
              <a:spLocks noChangeArrowheads="1"/>
            </p:cNvSpPr>
            <p:nvPr/>
          </p:nvSpPr>
          <p:spPr bwMode="auto">
            <a:xfrm>
              <a:off x="538" y="3239"/>
              <a:ext cx="2976" cy="14"/>
            </a:xfrm>
            <a:prstGeom prst="rect">
              <a:avLst/>
            </a:prstGeom>
            <a:solidFill>
              <a:srgbClr val="00002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34" name="Rectangle 526"/>
            <p:cNvSpPr>
              <a:spLocks noChangeArrowheads="1"/>
            </p:cNvSpPr>
            <p:nvPr/>
          </p:nvSpPr>
          <p:spPr bwMode="auto">
            <a:xfrm>
              <a:off x="538" y="3253"/>
              <a:ext cx="2976" cy="23"/>
            </a:xfrm>
            <a:prstGeom prst="rect">
              <a:avLst/>
            </a:prstGeom>
            <a:solidFill>
              <a:srgbClr val="00002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35" name="Rectangle 527"/>
            <p:cNvSpPr>
              <a:spLocks noChangeArrowheads="1"/>
            </p:cNvSpPr>
            <p:nvPr/>
          </p:nvSpPr>
          <p:spPr bwMode="auto">
            <a:xfrm>
              <a:off x="538" y="3276"/>
              <a:ext cx="2976" cy="20"/>
            </a:xfrm>
            <a:prstGeom prst="rect">
              <a:avLst/>
            </a:prstGeom>
            <a:solidFill>
              <a:srgbClr val="00002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36" name="Rectangle 528"/>
            <p:cNvSpPr>
              <a:spLocks noChangeArrowheads="1"/>
            </p:cNvSpPr>
            <p:nvPr/>
          </p:nvSpPr>
          <p:spPr bwMode="auto">
            <a:xfrm>
              <a:off x="538" y="3296"/>
              <a:ext cx="2976" cy="20"/>
            </a:xfrm>
            <a:prstGeom prst="rect">
              <a:avLst/>
            </a:prstGeom>
            <a:solidFill>
              <a:srgbClr val="00003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37" name="Rectangle 529"/>
            <p:cNvSpPr>
              <a:spLocks noChangeArrowheads="1"/>
            </p:cNvSpPr>
            <p:nvPr/>
          </p:nvSpPr>
          <p:spPr bwMode="auto">
            <a:xfrm>
              <a:off x="538" y="3316"/>
              <a:ext cx="2976" cy="15"/>
            </a:xfrm>
            <a:prstGeom prst="rect">
              <a:avLst/>
            </a:prstGeom>
            <a:solidFill>
              <a:srgbClr val="00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38" name="Rectangle 530"/>
            <p:cNvSpPr>
              <a:spLocks noChangeArrowheads="1"/>
            </p:cNvSpPr>
            <p:nvPr/>
          </p:nvSpPr>
          <p:spPr bwMode="auto">
            <a:xfrm>
              <a:off x="538" y="3331"/>
              <a:ext cx="2976" cy="18"/>
            </a:xfrm>
            <a:prstGeom prst="rect">
              <a:avLst/>
            </a:prstGeom>
            <a:solidFill>
              <a:srgbClr val="00003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39" name="Rectangle 531"/>
            <p:cNvSpPr>
              <a:spLocks noChangeArrowheads="1"/>
            </p:cNvSpPr>
            <p:nvPr/>
          </p:nvSpPr>
          <p:spPr bwMode="auto">
            <a:xfrm>
              <a:off x="538" y="3349"/>
              <a:ext cx="2976" cy="19"/>
            </a:xfrm>
            <a:prstGeom prst="rect">
              <a:avLst/>
            </a:prstGeom>
            <a:solidFill>
              <a:srgbClr val="0000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40" name="Rectangle 532"/>
            <p:cNvSpPr>
              <a:spLocks noChangeArrowheads="1"/>
            </p:cNvSpPr>
            <p:nvPr/>
          </p:nvSpPr>
          <p:spPr bwMode="auto">
            <a:xfrm>
              <a:off x="538" y="3368"/>
              <a:ext cx="2976" cy="18"/>
            </a:xfrm>
            <a:prstGeom prst="rect">
              <a:avLst/>
            </a:prstGeom>
            <a:solidFill>
              <a:srgbClr val="00003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41" name="Rectangle 533"/>
            <p:cNvSpPr>
              <a:spLocks noChangeArrowheads="1"/>
            </p:cNvSpPr>
            <p:nvPr/>
          </p:nvSpPr>
          <p:spPr bwMode="auto">
            <a:xfrm>
              <a:off x="538" y="3386"/>
              <a:ext cx="2976" cy="20"/>
            </a:xfrm>
            <a:prstGeom prst="rect">
              <a:avLst/>
            </a:prstGeom>
            <a:solidFill>
              <a:srgbClr val="00003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42" name="Rectangle 534"/>
            <p:cNvSpPr>
              <a:spLocks noChangeArrowheads="1"/>
            </p:cNvSpPr>
            <p:nvPr/>
          </p:nvSpPr>
          <p:spPr bwMode="auto">
            <a:xfrm>
              <a:off x="538" y="3406"/>
              <a:ext cx="2976" cy="20"/>
            </a:xfrm>
            <a:prstGeom prst="rect">
              <a:avLst/>
            </a:prstGeom>
            <a:solidFill>
              <a:srgbClr val="00003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43" name="Rectangle 535"/>
            <p:cNvSpPr>
              <a:spLocks noChangeArrowheads="1"/>
            </p:cNvSpPr>
            <p:nvPr/>
          </p:nvSpPr>
          <p:spPr bwMode="auto">
            <a:xfrm>
              <a:off x="538" y="3426"/>
              <a:ext cx="2976" cy="13"/>
            </a:xfrm>
            <a:prstGeom prst="rect">
              <a:avLst/>
            </a:prstGeom>
            <a:solidFill>
              <a:srgbClr val="00003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44" name="Rectangle 536"/>
            <p:cNvSpPr>
              <a:spLocks noChangeArrowheads="1"/>
            </p:cNvSpPr>
            <p:nvPr/>
          </p:nvSpPr>
          <p:spPr bwMode="auto">
            <a:xfrm>
              <a:off x="538" y="3439"/>
              <a:ext cx="2976" cy="25"/>
            </a:xfrm>
            <a:prstGeom prst="rect">
              <a:avLst/>
            </a:prstGeom>
            <a:solidFill>
              <a:srgbClr val="00004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45" name="Rectangle 537"/>
            <p:cNvSpPr>
              <a:spLocks noChangeArrowheads="1"/>
            </p:cNvSpPr>
            <p:nvPr/>
          </p:nvSpPr>
          <p:spPr bwMode="auto">
            <a:xfrm>
              <a:off x="538" y="3464"/>
              <a:ext cx="2976" cy="14"/>
            </a:xfrm>
            <a:prstGeom prst="rect">
              <a:avLst/>
            </a:prstGeom>
            <a:solidFill>
              <a:srgbClr val="00004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46" name="Rectangle 538"/>
            <p:cNvSpPr>
              <a:spLocks noChangeArrowheads="1"/>
            </p:cNvSpPr>
            <p:nvPr/>
          </p:nvSpPr>
          <p:spPr bwMode="auto">
            <a:xfrm>
              <a:off x="538" y="3478"/>
              <a:ext cx="2976" cy="24"/>
            </a:xfrm>
            <a:prstGeom prst="rect">
              <a:avLst/>
            </a:prstGeom>
            <a:solidFill>
              <a:srgbClr val="00004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47" name="Rectangle 539"/>
            <p:cNvSpPr>
              <a:spLocks noChangeArrowheads="1"/>
            </p:cNvSpPr>
            <p:nvPr/>
          </p:nvSpPr>
          <p:spPr bwMode="auto">
            <a:xfrm>
              <a:off x="538" y="3502"/>
              <a:ext cx="2976" cy="20"/>
            </a:xfrm>
            <a:prstGeom prst="rect">
              <a:avLst/>
            </a:prstGeom>
            <a:solidFill>
              <a:srgbClr val="00004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48" name="Rectangle 540"/>
            <p:cNvSpPr>
              <a:spLocks noChangeArrowheads="1"/>
            </p:cNvSpPr>
            <p:nvPr/>
          </p:nvSpPr>
          <p:spPr bwMode="auto">
            <a:xfrm>
              <a:off x="538" y="3522"/>
              <a:ext cx="2976" cy="23"/>
            </a:xfrm>
            <a:prstGeom prst="rect">
              <a:avLst/>
            </a:prstGeom>
            <a:solidFill>
              <a:srgbClr val="00004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49" name="Rectangle 541"/>
            <p:cNvSpPr>
              <a:spLocks noChangeArrowheads="1"/>
            </p:cNvSpPr>
            <p:nvPr/>
          </p:nvSpPr>
          <p:spPr bwMode="auto">
            <a:xfrm>
              <a:off x="538" y="3545"/>
              <a:ext cx="2976" cy="18"/>
            </a:xfrm>
            <a:prstGeom prst="rect">
              <a:avLst/>
            </a:prstGeom>
            <a:solidFill>
              <a:srgbClr val="00004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50" name="Rectangle 542"/>
            <p:cNvSpPr>
              <a:spLocks noChangeArrowheads="1"/>
            </p:cNvSpPr>
            <p:nvPr/>
          </p:nvSpPr>
          <p:spPr bwMode="auto">
            <a:xfrm>
              <a:off x="538" y="3563"/>
              <a:ext cx="2976" cy="25"/>
            </a:xfrm>
            <a:prstGeom prst="rect">
              <a:avLst/>
            </a:prstGeom>
            <a:solidFill>
              <a:srgbClr val="00004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51" name="Rectangle 543"/>
            <p:cNvSpPr>
              <a:spLocks noChangeArrowheads="1"/>
            </p:cNvSpPr>
            <p:nvPr/>
          </p:nvSpPr>
          <p:spPr bwMode="auto">
            <a:xfrm>
              <a:off x="538" y="3588"/>
              <a:ext cx="2976" cy="24"/>
            </a:xfrm>
            <a:prstGeom prst="rect">
              <a:avLst/>
            </a:prstGeom>
            <a:solidFill>
              <a:srgbClr val="00004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52" name="Rectangle 544"/>
            <p:cNvSpPr>
              <a:spLocks noChangeArrowheads="1"/>
            </p:cNvSpPr>
            <p:nvPr/>
          </p:nvSpPr>
          <p:spPr bwMode="auto">
            <a:xfrm>
              <a:off x="538" y="3612"/>
              <a:ext cx="2976" cy="23"/>
            </a:xfrm>
            <a:prstGeom prst="rect">
              <a:avLst/>
            </a:prstGeom>
            <a:solidFill>
              <a:srgbClr val="00005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53" name="Rectangle 545"/>
            <p:cNvSpPr>
              <a:spLocks noChangeArrowheads="1"/>
            </p:cNvSpPr>
            <p:nvPr/>
          </p:nvSpPr>
          <p:spPr bwMode="auto">
            <a:xfrm>
              <a:off x="538" y="3635"/>
              <a:ext cx="2976" cy="29"/>
            </a:xfrm>
            <a:prstGeom prst="rect">
              <a:avLst/>
            </a:prstGeom>
            <a:solidFill>
              <a:srgbClr val="0000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54" name="Rectangle 546"/>
            <p:cNvSpPr>
              <a:spLocks noChangeArrowheads="1"/>
            </p:cNvSpPr>
            <p:nvPr/>
          </p:nvSpPr>
          <p:spPr bwMode="auto">
            <a:xfrm>
              <a:off x="538" y="3664"/>
              <a:ext cx="2976" cy="23"/>
            </a:xfrm>
            <a:prstGeom prst="rect">
              <a:avLst/>
            </a:prstGeom>
            <a:solidFill>
              <a:srgbClr val="00005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55" name="Rectangle 547"/>
            <p:cNvSpPr>
              <a:spLocks noChangeArrowheads="1"/>
            </p:cNvSpPr>
            <p:nvPr/>
          </p:nvSpPr>
          <p:spPr bwMode="auto">
            <a:xfrm>
              <a:off x="538" y="3687"/>
              <a:ext cx="2976" cy="35"/>
            </a:xfrm>
            <a:prstGeom prst="rect">
              <a:avLst/>
            </a:prstGeom>
            <a:solidFill>
              <a:srgbClr val="00005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56" name="Rectangle 548"/>
            <p:cNvSpPr>
              <a:spLocks noChangeArrowheads="1"/>
            </p:cNvSpPr>
            <p:nvPr/>
          </p:nvSpPr>
          <p:spPr bwMode="auto">
            <a:xfrm>
              <a:off x="538" y="3722"/>
              <a:ext cx="2976" cy="32"/>
            </a:xfrm>
            <a:prstGeom prst="rect">
              <a:avLst/>
            </a:prstGeom>
            <a:solidFill>
              <a:srgbClr val="00005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57" name="Rectangle 549"/>
            <p:cNvSpPr>
              <a:spLocks noChangeArrowheads="1"/>
            </p:cNvSpPr>
            <p:nvPr/>
          </p:nvSpPr>
          <p:spPr bwMode="auto">
            <a:xfrm>
              <a:off x="538" y="3754"/>
              <a:ext cx="2976" cy="34"/>
            </a:xfrm>
            <a:prstGeom prst="rect">
              <a:avLst/>
            </a:prstGeom>
            <a:solidFill>
              <a:srgbClr val="00005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58" name="Rectangle 550"/>
            <p:cNvSpPr>
              <a:spLocks noChangeArrowheads="1"/>
            </p:cNvSpPr>
            <p:nvPr/>
          </p:nvSpPr>
          <p:spPr bwMode="auto">
            <a:xfrm>
              <a:off x="538" y="3788"/>
              <a:ext cx="2976" cy="47"/>
            </a:xfrm>
            <a:prstGeom prst="rect">
              <a:avLst/>
            </a:prstGeom>
            <a:solidFill>
              <a:srgbClr val="0000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59" name="Rectangle 551"/>
            <p:cNvSpPr>
              <a:spLocks noChangeArrowheads="1"/>
            </p:cNvSpPr>
            <p:nvPr/>
          </p:nvSpPr>
          <p:spPr bwMode="auto">
            <a:xfrm>
              <a:off x="538" y="3835"/>
              <a:ext cx="2976" cy="49"/>
            </a:xfrm>
            <a:prstGeom prst="rect">
              <a:avLst/>
            </a:prstGeom>
            <a:solidFill>
              <a:srgbClr val="00005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60" name="Rectangle 552"/>
            <p:cNvSpPr>
              <a:spLocks noChangeArrowheads="1"/>
            </p:cNvSpPr>
            <p:nvPr/>
          </p:nvSpPr>
          <p:spPr bwMode="auto">
            <a:xfrm>
              <a:off x="538" y="3884"/>
              <a:ext cx="2976" cy="67"/>
            </a:xfrm>
            <a:prstGeom prst="rect">
              <a:avLst/>
            </a:prstGeom>
            <a:solidFill>
              <a:srgbClr val="00006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61" name="Rectangle 553"/>
            <p:cNvSpPr>
              <a:spLocks noChangeArrowheads="1"/>
            </p:cNvSpPr>
            <p:nvPr/>
          </p:nvSpPr>
          <p:spPr bwMode="auto">
            <a:xfrm>
              <a:off x="538" y="3951"/>
              <a:ext cx="2976" cy="75"/>
            </a:xfrm>
            <a:prstGeom prst="rect">
              <a:avLst/>
            </a:prstGeom>
            <a:solidFill>
              <a:srgbClr val="00006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62" name="Rectangle 554"/>
            <p:cNvSpPr>
              <a:spLocks noChangeArrowheads="1"/>
            </p:cNvSpPr>
            <p:nvPr/>
          </p:nvSpPr>
          <p:spPr bwMode="auto">
            <a:xfrm>
              <a:off x="538" y="4026"/>
              <a:ext cx="2976" cy="130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59863" name="Group 574"/>
          <p:cNvGrpSpPr>
            <a:grpSpLocks/>
          </p:cNvGrpSpPr>
          <p:nvPr/>
        </p:nvGrpSpPr>
        <p:grpSpPr bwMode="auto">
          <a:xfrm>
            <a:off x="862013" y="2439988"/>
            <a:ext cx="7507287" cy="1265237"/>
            <a:chOff x="543" y="1537"/>
            <a:chExt cx="4729" cy="797"/>
          </a:xfrm>
        </p:grpSpPr>
        <p:sp>
          <p:nvSpPr>
            <p:cNvPr id="759864" name="Rectangle 556"/>
            <p:cNvSpPr>
              <a:spLocks noChangeArrowheads="1"/>
            </p:cNvSpPr>
            <p:nvPr/>
          </p:nvSpPr>
          <p:spPr bwMode="auto">
            <a:xfrm>
              <a:off x="543" y="1537"/>
              <a:ext cx="471" cy="797"/>
            </a:xfrm>
            <a:prstGeom prst="rect">
              <a:avLst/>
            </a:prstGeom>
            <a:solidFill>
              <a:srgbClr val="00004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65" name="Rectangle 557"/>
            <p:cNvSpPr>
              <a:spLocks noChangeArrowheads="1"/>
            </p:cNvSpPr>
            <p:nvPr/>
          </p:nvSpPr>
          <p:spPr bwMode="auto">
            <a:xfrm>
              <a:off x="1014" y="1537"/>
              <a:ext cx="387" cy="797"/>
            </a:xfrm>
            <a:prstGeom prst="rect">
              <a:avLst/>
            </a:prstGeom>
            <a:solidFill>
              <a:srgbClr val="0000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66" name="Rectangle 558"/>
            <p:cNvSpPr>
              <a:spLocks noChangeArrowheads="1"/>
            </p:cNvSpPr>
            <p:nvPr/>
          </p:nvSpPr>
          <p:spPr bwMode="auto">
            <a:xfrm>
              <a:off x="1401" y="1537"/>
              <a:ext cx="276" cy="797"/>
            </a:xfrm>
            <a:prstGeom prst="rect">
              <a:avLst/>
            </a:prstGeom>
            <a:solidFill>
              <a:srgbClr val="00004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67" name="Rectangle 559"/>
            <p:cNvSpPr>
              <a:spLocks noChangeArrowheads="1"/>
            </p:cNvSpPr>
            <p:nvPr/>
          </p:nvSpPr>
          <p:spPr bwMode="auto">
            <a:xfrm>
              <a:off x="1677" y="1537"/>
              <a:ext cx="222" cy="797"/>
            </a:xfrm>
            <a:prstGeom prst="rect">
              <a:avLst/>
            </a:prstGeom>
            <a:solidFill>
              <a:srgbClr val="00004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68" name="Rectangle 560"/>
            <p:cNvSpPr>
              <a:spLocks noChangeArrowheads="1"/>
            </p:cNvSpPr>
            <p:nvPr/>
          </p:nvSpPr>
          <p:spPr bwMode="auto">
            <a:xfrm>
              <a:off x="1899" y="1537"/>
              <a:ext cx="185" cy="797"/>
            </a:xfrm>
            <a:prstGeom prst="rect">
              <a:avLst/>
            </a:prstGeom>
            <a:solidFill>
              <a:srgbClr val="0000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69" name="Rectangle 561"/>
            <p:cNvSpPr>
              <a:spLocks noChangeArrowheads="1"/>
            </p:cNvSpPr>
            <p:nvPr/>
          </p:nvSpPr>
          <p:spPr bwMode="auto">
            <a:xfrm>
              <a:off x="2084" y="1537"/>
              <a:ext cx="166" cy="797"/>
            </a:xfrm>
            <a:prstGeom prst="rect">
              <a:avLst/>
            </a:prstGeom>
            <a:solidFill>
              <a:srgbClr val="00004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70" name="Rectangle 562"/>
            <p:cNvSpPr>
              <a:spLocks noChangeArrowheads="1"/>
            </p:cNvSpPr>
            <p:nvPr/>
          </p:nvSpPr>
          <p:spPr bwMode="auto">
            <a:xfrm>
              <a:off x="2250" y="1537"/>
              <a:ext cx="202" cy="797"/>
            </a:xfrm>
            <a:prstGeom prst="rect">
              <a:avLst/>
            </a:prstGeom>
            <a:solidFill>
              <a:srgbClr val="00005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71" name="Rectangle 563"/>
            <p:cNvSpPr>
              <a:spLocks noChangeArrowheads="1"/>
            </p:cNvSpPr>
            <p:nvPr/>
          </p:nvSpPr>
          <p:spPr bwMode="auto">
            <a:xfrm>
              <a:off x="2452" y="1537"/>
              <a:ext cx="148" cy="797"/>
            </a:xfrm>
            <a:prstGeom prst="rect">
              <a:avLst/>
            </a:prstGeom>
            <a:solidFill>
              <a:srgbClr val="00005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72" name="Rectangle 564"/>
            <p:cNvSpPr>
              <a:spLocks noChangeArrowheads="1"/>
            </p:cNvSpPr>
            <p:nvPr/>
          </p:nvSpPr>
          <p:spPr bwMode="auto">
            <a:xfrm>
              <a:off x="2600" y="1537"/>
              <a:ext cx="186" cy="797"/>
            </a:xfrm>
            <a:prstGeom prst="rect">
              <a:avLst/>
            </a:prstGeom>
            <a:solidFill>
              <a:srgbClr val="00005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73" name="Rectangle 565"/>
            <p:cNvSpPr>
              <a:spLocks noChangeArrowheads="1"/>
            </p:cNvSpPr>
            <p:nvPr/>
          </p:nvSpPr>
          <p:spPr bwMode="auto">
            <a:xfrm>
              <a:off x="2786" y="1537"/>
              <a:ext cx="166" cy="797"/>
            </a:xfrm>
            <a:prstGeom prst="rect">
              <a:avLst/>
            </a:prstGeom>
            <a:solidFill>
              <a:srgbClr val="00005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74" name="Rectangle 566"/>
            <p:cNvSpPr>
              <a:spLocks noChangeArrowheads="1"/>
            </p:cNvSpPr>
            <p:nvPr/>
          </p:nvSpPr>
          <p:spPr bwMode="auto">
            <a:xfrm>
              <a:off x="2952" y="1537"/>
              <a:ext cx="183" cy="797"/>
            </a:xfrm>
            <a:prstGeom prst="rect">
              <a:avLst/>
            </a:prstGeom>
            <a:solidFill>
              <a:srgbClr val="00005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75" name="Rectangle 567"/>
            <p:cNvSpPr>
              <a:spLocks noChangeArrowheads="1"/>
            </p:cNvSpPr>
            <p:nvPr/>
          </p:nvSpPr>
          <p:spPr bwMode="auto">
            <a:xfrm>
              <a:off x="3135" y="1537"/>
              <a:ext cx="186" cy="797"/>
            </a:xfrm>
            <a:prstGeom prst="rect">
              <a:avLst/>
            </a:prstGeom>
            <a:solidFill>
              <a:srgbClr val="00005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76" name="Rectangle 568"/>
            <p:cNvSpPr>
              <a:spLocks noChangeArrowheads="1"/>
            </p:cNvSpPr>
            <p:nvPr/>
          </p:nvSpPr>
          <p:spPr bwMode="auto">
            <a:xfrm>
              <a:off x="3321" y="1537"/>
              <a:ext cx="184" cy="797"/>
            </a:xfrm>
            <a:prstGeom prst="rect">
              <a:avLst/>
            </a:prstGeom>
            <a:solidFill>
              <a:srgbClr val="00005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77" name="Rectangle 569"/>
            <p:cNvSpPr>
              <a:spLocks noChangeArrowheads="1"/>
            </p:cNvSpPr>
            <p:nvPr/>
          </p:nvSpPr>
          <p:spPr bwMode="auto">
            <a:xfrm>
              <a:off x="3505" y="1537"/>
              <a:ext cx="222" cy="797"/>
            </a:xfrm>
            <a:prstGeom prst="rect">
              <a:avLst/>
            </a:prstGeom>
            <a:solidFill>
              <a:srgbClr val="00005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78" name="Rectangle 570"/>
            <p:cNvSpPr>
              <a:spLocks noChangeArrowheads="1"/>
            </p:cNvSpPr>
            <p:nvPr/>
          </p:nvSpPr>
          <p:spPr bwMode="auto">
            <a:xfrm>
              <a:off x="3727" y="1537"/>
              <a:ext cx="276" cy="797"/>
            </a:xfrm>
            <a:prstGeom prst="rect">
              <a:avLst/>
            </a:prstGeom>
            <a:solidFill>
              <a:srgbClr val="00006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79" name="Rectangle 571"/>
            <p:cNvSpPr>
              <a:spLocks noChangeArrowheads="1"/>
            </p:cNvSpPr>
            <p:nvPr/>
          </p:nvSpPr>
          <p:spPr bwMode="auto">
            <a:xfrm>
              <a:off x="4003" y="1537"/>
              <a:ext cx="389" cy="797"/>
            </a:xfrm>
            <a:prstGeom prst="rect">
              <a:avLst/>
            </a:prstGeom>
            <a:solidFill>
              <a:srgbClr val="00006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80" name="Rectangle 572"/>
            <p:cNvSpPr>
              <a:spLocks noChangeArrowheads="1"/>
            </p:cNvSpPr>
            <p:nvPr/>
          </p:nvSpPr>
          <p:spPr bwMode="auto">
            <a:xfrm>
              <a:off x="4392" y="1537"/>
              <a:ext cx="534" cy="797"/>
            </a:xfrm>
            <a:prstGeom prst="rect">
              <a:avLst/>
            </a:prstGeom>
            <a:solidFill>
              <a:srgbClr val="00006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81" name="Rectangle 573"/>
            <p:cNvSpPr>
              <a:spLocks noChangeArrowheads="1"/>
            </p:cNvSpPr>
            <p:nvPr/>
          </p:nvSpPr>
          <p:spPr bwMode="auto">
            <a:xfrm>
              <a:off x="4926" y="1537"/>
              <a:ext cx="346" cy="797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59882" name="Group 593"/>
          <p:cNvGrpSpPr>
            <a:grpSpLocks/>
          </p:cNvGrpSpPr>
          <p:nvPr/>
        </p:nvGrpSpPr>
        <p:grpSpPr bwMode="auto">
          <a:xfrm>
            <a:off x="862013" y="954088"/>
            <a:ext cx="3760787" cy="374650"/>
            <a:chOff x="543" y="601"/>
            <a:chExt cx="2369" cy="236"/>
          </a:xfrm>
        </p:grpSpPr>
        <p:sp>
          <p:nvSpPr>
            <p:cNvPr id="759883" name="Rectangle 575"/>
            <p:cNvSpPr>
              <a:spLocks noChangeArrowheads="1"/>
            </p:cNvSpPr>
            <p:nvPr/>
          </p:nvSpPr>
          <p:spPr bwMode="auto">
            <a:xfrm>
              <a:off x="543" y="601"/>
              <a:ext cx="234" cy="236"/>
            </a:xfrm>
            <a:prstGeom prst="rect">
              <a:avLst/>
            </a:prstGeom>
            <a:solidFill>
              <a:srgbClr val="00004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84" name="Rectangle 576"/>
            <p:cNvSpPr>
              <a:spLocks noChangeArrowheads="1"/>
            </p:cNvSpPr>
            <p:nvPr/>
          </p:nvSpPr>
          <p:spPr bwMode="auto">
            <a:xfrm>
              <a:off x="777" y="601"/>
              <a:ext cx="195" cy="236"/>
            </a:xfrm>
            <a:prstGeom prst="rect">
              <a:avLst/>
            </a:prstGeom>
            <a:solidFill>
              <a:srgbClr val="0000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85" name="Rectangle 577"/>
            <p:cNvSpPr>
              <a:spLocks noChangeArrowheads="1"/>
            </p:cNvSpPr>
            <p:nvPr/>
          </p:nvSpPr>
          <p:spPr bwMode="auto">
            <a:xfrm>
              <a:off x="972" y="601"/>
              <a:ext cx="139" cy="236"/>
            </a:xfrm>
            <a:prstGeom prst="rect">
              <a:avLst/>
            </a:prstGeom>
            <a:solidFill>
              <a:srgbClr val="00004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86" name="Rectangle 578"/>
            <p:cNvSpPr>
              <a:spLocks noChangeArrowheads="1"/>
            </p:cNvSpPr>
            <p:nvPr/>
          </p:nvSpPr>
          <p:spPr bwMode="auto">
            <a:xfrm>
              <a:off x="1111" y="601"/>
              <a:ext cx="110" cy="236"/>
            </a:xfrm>
            <a:prstGeom prst="rect">
              <a:avLst/>
            </a:prstGeom>
            <a:solidFill>
              <a:srgbClr val="00004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87" name="Rectangle 579"/>
            <p:cNvSpPr>
              <a:spLocks noChangeArrowheads="1"/>
            </p:cNvSpPr>
            <p:nvPr/>
          </p:nvSpPr>
          <p:spPr bwMode="auto">
            <a:xfrm>
              <a:off x="1221" y="601"/>
              <a:ext cx="94" cy="236"/>
            </a:xfrm>
            <a:prstGeom prst="rect">
              <a:avLst/>
            </a:prstGeom>
            <a:solidFill>
              <a:srgbClr val="0000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88" name="Rectangle 580"/>
            <p:cNvSpPr>
              <a:spLocks noChangeArrowheads="1"/>
            </p:cNvSpPr>
            <p:nvPr/>
          </p:nvSpPr>
          <p:spPr bwMode="auto">
            <a:xfrm>
              <a:off x="1315" y="601"/>
              <a:ext cx="83" cy="236"/>
            </a:xfrm>
            <a:prstGeom prst="rect">
              <a:avLst/>
            </a:prstGeom>
            <a:solidFill>
              <a:srgbClr val="00004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89" name="Rectangle 581"/>
            <p:cNvSpPr>
              <a:spLocks noChangeArrowheads="1"/>
            </p:cNvSpPr>
            <p:nvPr/>
          </p:nvSpPr>
          <p:spPr bwMode="auto">
            <a:xfrm>
              <a:off x="1398" y="601"/>
              <a:ext cx="100" cy="236"/>
            </a:xfrm>
            <a:prstGeom prst="rect">
              <a:avLst/>
            </a:prstGeom>
            <a:solidFill>
              <a:srgbClr val="00005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90" name="Rectangle 582"/>
            <p:cNvSpPr>
              <a:spLocks noChangeArrowheads="1"/>
            </p:cNvSpPr>
            <p:nvPr/>
          </p:nvSpPr>
          <p:spPr bwMode="auto">
            <a:xfrm>
              <a:off x="1498" y="601"/>
              <a:ext cx="74" cy="236"/>
            </a:xfrm>
            <a:prstGeom prst="rect">
              <a:avLst/>
            </a:prstGeom>
            <a:solidFill>
              <a:srgbClr val="00005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91" name="Rectangle 583"/>
            <p:cNvSpPr>
              <a:spLocks noChangeArrowheads="1"/>
            </p:cNvSpPr>
            <p:nvPr/>
          </p:nvSpPr>
          <p:spPr bwMode="auto">
            <a:xfrm>
              <a:off x="1572" y="601"/>
              <a:ext cx="92" cy="236"/>
            </a:xfrm>
            <a:prstGeom prst="rect">
              <a:avLst/>
            </a:prstGeom>
            <a:solidFill>
              <a:srgbClr val="00005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92" name="Rectangle 584"/>
            <p:cNvSpPr>
              <a:spLocks noChangeArrowheads="1"/>
            </p:cNvSpPr>
            <p:nvPr/>
          </p:nvSpPr>
          <p:spPr bwMode="auto">
            <a:xfrm>
              <a:off x="1664" y="601"/>
              <a:ext cx="83" cy="236"/>
            </a:xfrm>
            <a:prstGeom prst="rect">
              <a:avLst/>
            </a:prstGeom>
            <a:solidFill>
              <a:srgbClr val="00005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93" name="Rectangle 585"/>
            <p:cNvSpPr>
              <a:spLocks noChangeArrowheads="1"/>
            </p:cNvSpPr>
            <p:nvPr/>
          </p:nvSpPr>
          <p:spPr bwMode="auto">
            <a:xfrm>
              <a:off x="1747" y="601"/>
              <a:ext cx="94" cy="236"/>
            </a:xfrm>
            <a:prstGeom prst="rect">
              <a:avLst/>
            </a:prstGeom>
            <a:solidFill>
              <a:srgbClr val="00005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94" name="Rectangle 586"/>
            <p:cNvSpPr>
              <a:spLocks noChangeArrowheads="1"/>
            </p:cNvSpPr>
            <p:nvPr/>
          </p:nvSpPr>
          <p:spPr bwMode="auto">
            <a:xfrm>
              <a:off x="1841" y="601"/>
              <a:ext cx="92" cy="236"/>
            </a:xfrm>
            <a:prstGeom prst="rect">
              <a:avLst/>
            </a:prstGeom>
            <a:solidFill>
              <a:srgbClr val="00005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95" name="Rectangle 587"/>
            <p:cNvSpPr>
              <a:spLocks noChangeArrowheads="1"/>
            </p:cNvSpPr>
            <p:nvPr/>
          </p:nvSpPr>
          <p:spPr bwMode="auto">
            <a:xfrm>
              <a:off x="1933" y="601"/>
              <a:ext cx="92" cy="236"/>
            </a:xfrm>
            <a:prstGeom prst="rect">
              <a:avLst/>
            </a:prstGeom>
            <a:solidFill>
              <a:srgbClr val="00005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96" name="Rectangle 588"/>
            <p:cNvSpPr>
              <a:spLocks noChangeArrowheads="1"/>
            </p:cNvSpPr>
            <p:nvPr/>
          </p:nvSpPr>
          <p:spPr bwMode="auto">
            <a:xfrm>
              <a:off x="2025" y="601"/>
              <a:ext cx="112" cy="236"/>
            </a:xfrm>
            <a:prstGeom prst="rect">
              <a:avLst/>
            </a:prstGeom>
            <a:solidFill>
              <a:srgbClr val="00005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97" name="Rectangle 589"/>
            <p:cNvSpPr>
              <a:spLocks noChangeArrowheads="1"/>
            </p:cNvSpPr>
            <p:nvPr/>
          </p:nvSpPr>
          <p:spPr bwMode="auto">
            <a:xfrm>
              <a:off x="2137" y="601"/>
              <a:ext cx="139" cy="236"/>
            </a:xfrm>
            <a:prstGeom prst="rect">
              <a:avLst/>
            </a:prstGeom>
            <a:solidFill>
              <a:srgbClr val="00006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98" name="Rectangle 590"/>
            <p:cNvSpPr>
              <a:spLocks noChangeArrowheads="1"/>
            </p:cNvSpPr>
            <p:nvPr/>
          </p:nvSpPr>
          <p:spPr bwMode="auto">
            <a:xfrm>
              <a:off x="2276" y="601"/>
              <a:ext cx="192" cy="236"/>
            </a:xfrm>
            <a:prstGeom prst="rect">
              <a:avLst/>
            </a:prstGeom>
            <a:solidFill>
              <a:srgbClr val="00006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899" name="Rectangle 591"/>
            <p:cNvSpPr>
              <a:spLocks noChangeArrowheads="1"/>
            </p:cNvSpPr>
            <p:nvPr/>
          </p:nvSpPr>
          <p:spPr bwMode="auto">
            <a:xfrm>
              <a:off x="2468" y="601"/>
              <a:ext cx="269" cy="236"/>
            </a:xfrm>
            <a:prstGeom prst="rect">
              <a:avLst/>
            </a:prstGeom>
            <a:solidFill>
              <a:srgbClr val="00006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00" name="Rectangle 592"/>
            <p:cNvSpPr>
              <a:spLocks noChangeArrowheads="1"/>
            </p:cNvSpPr>
            <p:nvPr/>
          </p:nvSpPr>
          <p:spPr bwMode="auto">
            <a:xfrm>
              <a:off x="2737" y="601"/>
              <a:ext cx="175" cy="236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759901" name="Rectangle 594"/>
          <p:cNvSpPr>
            <a:spLocks noChangeArrowheads="1"/>
          </p:cNvSpPr>
          <p:nvPr/>
        </p:nvSpPr>
        <p:spPr bwMode="auto">
          <a:xfrm>
            <a:off x="7575550" y="6145213"/>
            <a:ext cx="1524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20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61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pic>
        <p:nvPicPr>
          <p:cNvPr id="759902" name="Picture 59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3" y="971550"/>
            <a:ext cx="377825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9903" name="Rectangle 596"/>
          <p:cNvSpPr>
            <a:spLocks noChangeArrowheads="1"/>
          </p:cNvSpPr>
          <p:nvPr/>
        </p:nvSpPr>
        <p:spPr bwMode="auto">
          <a:xfrm>
            <a:off x="860425" y="1282700"/>
            <a:ext cx="346075" cy="2687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759904" name="Group 600"/>
          <p:cNvGrpSpPr>
            <a:grpSpLocks/>
          </p:cNvGrpSpPr>
          <p:nvPr/>
        </p:nvGrpSpPr>
        <p:grpSpPr bwMode="auto">
          <a:xfrm>
            <a:off x="860425" y="1655763"/>
            <a:ext cx="190500" cy="4940300"/>
            <a:chOff x="542" y="1043"/>
            <a:chExt cx="120" cy="3112"/>
          </a:xfrm>
        </p:grpSpPr>
        <p:sp>
          <p:nvSpPr>
            <p:cNvPr id="759905" name="Rectangle 597"/>
            <p:cNvSpPr>
              <a:spLocks noChangeArrowheads="1"/>
            </p:cNvSpPr>
            <p:nvPr/>
          </p:nvSpPr>
          <p:spPr bwMode="auto">
            <a:xfrm>
              <a:off x="543" y="1043"/>
              <a:ext cx="119" cy="3111"/>
            </a:xfrm>
            <a:prstGeom prst="rect">
              <a:avLst/>
            </a:prstGeom>
            <a:solidFill>
              <a:srgbClr val="A4AA2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pic>
          <p:nvPicPr>
            <p:cNvPr id="759906" name="Picture 59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" y="1044"/>
              <a:ext cx="118" cy="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9907" name="Rectangle 599"/>
            <p:cNvSpPr>
              <a:spLocks noChangeArrowheads="1"/>
            </p:cNvSpPr>
            <p:nvPr/>
          </p:nvSpPr>
          <p:spPr bwMode="auto">
            <a:xfrm>
              <a:off x="543" y="1043"/>
              <a:ext cx="119" cy="3111"/>
            </a:xfrm>
            <a:prstGeom prst="rect">
              <a:avLst/>
            </a:prstGeom>
            <a:solidFill>
              <a:srgbClr val="A4AA2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759908" name="Rectangle 601"/>
          <p:cNvSpPr>
            <a:spLocks noChangeArrowheads="1"/>
          </p:cNvSpPr>
          <p:nvPr/>
        </p:nvSpPr>
        <p:spPr bwMode="auto">
          <a:xfrm>
            <a:off x="860425" y="5532438"/>
            <a:ext cx="312738" cy="125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9909" name="Rectangle 602"/>
          <p:cNvSpPr>
            <a:spLocks noChangeArrowheads="1"/>
          </p:cNvSpPr>
          <p:nvPr/>
        </p:nvSpPr>
        <p:spPr bwMode="auto">
          <a:xfrm>
            <a:off x="860425" y="5845175"/>
            <a:ext cx="312738" cy="1254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9910" name="Rectangle 603"/>
          <p:cNvSpPr>
            <a:spLocks noChangeArrowheads="1"/>
          </p:cNvSpPr>
          <p:nvPr/>
        </p:nvSpPr>
        <p:spPr bwMode="auto">
          <a:xfrm>
            <a:off x="860425" y="6157913"/>
            <a:ext cx="312738" cy="125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9911" name="Oval 604"/>
          <p:cNvSpPr>
            <a:spLocks noChangeArrowheads="1"/>
          </p:cNvSpPr>
          <p:nvPr/>
        </p:nvSpPr>
        <p:spPr bwMode="auto">
          <a:xfrm>
            <a:off x="860425" y="4470400"/>
            <a:ext cx="374650" cy="750888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759912" name="Group 675"/>
          <p:cNvGrpSpPr>
            <a:grpSpLocks/>
          </p:cNvGrpSpPr>
          <p:nvPr/>
        </p:nvGrpSpPr>
        <p:grpSpPr bwMode="auto">
          <a:xfrm>
            <a:off x="1233488" y="971550"/>
            <a:ext cx="252412" cy="5626100"/>
            <a:chOff x="777" y="612"/>
            <a:chExt cx="159" cy="3544"/>
          </a:xfrm>
        </p:grpSpPr>
        <p:sp>
          <p:nvSpPr>
            <p:cNvPr id="759913" name="Rectangle 605"/>
            <p:cNvSpPr>
              <a:spLocks noChangeArrowheads="1"/>
            </p:cNvSpPr>
            <p:nvPr/>
          </p:nvSpPr>
          <p:spPr bwMode="auto">
            <a:xfrm>
              <a:off x="777" y="612"/>
              <a:ext cx="2" cy="3544"/>
            </a:xfrm>
            <a:prstGeom prst="rect">
              <a:avLst/>
            </a:prstGeom>
            <a:solidFill>
              <a:srgbClr val="0000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14" name="Rectangle 606"/>
            <p:cNvSpPr>
              <a:spLocks noChangeArrowheads="1"/>
            </p:cNvSpPr>
            <p:nvPr/>
          </p:nvSpPr>
          <p:spPr bwMode="auto">
            <a:xfrm>
              <a:off x="779" y="612"/>
              <a:ext cx="2" cy="3544"/>
            </a:xfrm>
            <a:prstGeom prst="rect">
              <a:avLst/>
            </a:prstGeom>
            <a:solidFill>
              <a:srgbClr val="00000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15" name="Rectangle 607"/>
            <p:cNvSpPr>
              <a:spLocks noChangeArrowheads="1"/>
            </p:cNvSpPr>
            <p:nvPr/>
          </p:nvSpPr>
          <p:spPr bwMode="auto">
            <a:xfrm>
              <a:off x="781" y="612"/>
              <a:ext cx="2" cy="3544"/>
            </a:xfrm>
            <a:prstGeom prst="rect">
              <a:avLst/>
            </a:prstGeom>
            <a:solidFill>
              <a:srgbClr val="00000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16" name="Rectangle 608"/>
            <p:cNvSpPr>
              <a:spLocks noChangeArrowheads="1"/>
            </p:cNvSpPr>
            <p:nvPr/>
          </p:nvSpPr>
          <p:spPr bwMode="auto">
            <a:xfrm>
              <a:off x="783" y="612"/>
              <a:ext cx="2" cy="3544"/>
            </a:xfrm>
            <a:prstGeom prst="rect">
              <a:avLst/>
            </a:prstGeom>
            <a:solidFill>
              <a:srgbClr val="00000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17" name="Rectangle 609"/>
            <p:cNvSpPr>
              <a:spLocks noChangeArrowheads="1"/>
            </p:cNvSpPr>
            <p:nvPr/>
          </p:nvSpPr>
          <p:spPr bwMode="auto">
            <a:xfrm>
              <a:off x="785" y="612"/>
              <a:ext cx="1" cy="3544"/>
            </a:xfrm>
            <a:prstGeom prst="rect">
              <a:avLst/>
            </a:prstGeom>
            <a:solidFill>
              <a:srgbClr val="00000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18" name="Rectangle 610"/>
            <p:cNvSpPr>
              <a:spLocks noChangeArrowheads="1"/>
            </p:cNvSpPr>
            <p:nvPr/>
          </p:nvSpPr>
          <p:spPr bwMode="auto">
            <a:xfrm>
              <a:off x="786" y="612"/>
              <a:ext cx="2" cy="3544"/>
            </a:xfrm>
            <a:prstGeom prst="rect">
              <a:avLst/>
            </a:prstGeom>
            <a:solidFill>
              <a:srgbClr val="00000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19" name="Rectangle 611"/>
            <p:cNvSpPr>
              <a:spLocks noChangeArrowheads="1"/>
            </p:cNvSpPr>
            <p:nvPr/>
          </p:nvSpPr>
          <p:spPr bwMode="auto">
            <a:xfrm>
              <a:off x="788" y="612"/>
              <a:ext cx="2" cy="3544"/>
            </a:xfrm>
            <a:prstGeom prst="rect">
              <a:avLst/>
            </a:prstGeom>
            <a:solidFill>
              <a:srgbClr val="00001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20" name="Rectangle 612"/>
            <p:cNvSpPr>
              <a:spLocks noChangeArrowheads="1"/>
            </p:cNvSpPr>
            <p:nvPr/>
          </p:nvSpPr>
          <p:spPr bwMode="auto">
            <a:xfrm>
              <a:off x="790" y="612"/>
              <a:ext cx="2" cy="3544"/>
            </a:xfrm>
            <a:prstGeom prst="rect">
              <a:avLst/>
            </a:prstGeom>
            <a:solidFill>
              <a:srgbClr val="00001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21" name="Rectangle 613"/>
            <p:cNvSpPr>
              <a:spLocks noChangeArrowheads="1"/>
            </p:cNvSpPr>
            <p:nvPr/>
          </p:nvSpPr>
          <p:spPr bwMode="auto">
            <a:xfrm>
              <a:off x="792" y="612"/>
              <a:ext cx="2" cy="3544"/>
            </a:xfrm>
            <a:prstGeom prst="rect">
              <a:avLst/>
            </a:prstGeom>
            <a:solidFill>
              <a:srgbClr val="00001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22" name="Rectangle 614"/>
            <p:cNvSpPr>
              <a:spLocks noChangeArrowheads="1"/>
            </p:cNvSpPr>
            <p:nvPr/>
          </p:nvSpPr>
          <p:spPr bwMode="auto">
            <a:xfrm>
              <a:off x="794" y="612"/>
              <a:ext cx="1" cy="3544"/>
            </a:xfrm>
            <a:prstGeom prst="rect">
              <a:avLst/>
            </a:prstGeom>
            <a:solidFill>
              <a:srgbClr val="00001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23" name="Rectangle 615"/>
            <p:cNvSpPr>
              <a:spLocks noChangeArrowheads="1"/>
            </p:cNvSpPr>
            <p:nvPr/>
          </p:nvSpPr>
          <p:spPr bwMode="auto">
            <a:xfrm>
              <a:off x="795" y="612"/>
              <a:ext cx="2" cy="3544"/>
            </a:xfrm>
            <a:prstGeom prst="rect">
              <a:avLst/>
            </a:prstGeom>
            <a:solidFill>
              <a:srgbClr val="00001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24" name="Rectangle 616"/>
            <p:cNvSpPr>
              <a:spLocks noChangeArrowheads="1"/>
            </p:cNvSpPr>
            <p:nvPr/>
          </p:nvSpPr>
          <p:spPr bwMode="auto">
            <a:xfrm>
              <a:off x="797" y="612"/>
              <a:ext cx="2" cy="3544"/>
            </a:xfrm>
            <a:prstGeom prst="rect">
              <a:avLst/>
            </a:prstGeom>
            <a:solidFill>
              <a:srgbClr val="0000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25" name="Rectangle 617"/>
            <p:cNvSpPr>
              <a:spLocks noChangeArrowheads="1"/>
            </p:cNvSpPr>
            <p:nvPr/>
          </p:nvSpPr>
          <p:spPr bwMode="auto">
            <a:xfrm>
              <a:off x="799" y="612"/>
              <a:ext cx="2" cy="3544"/>
            </a:xfrm>
            <a:prstGeom prst="rect">
              <a:avLst/>
            </a:prstGeom>
            <a:solidFill>
              <a:srgbClr val="00001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26" name="Rectangle 618"/>
            <p:cNvSpPr>
              <a:spLocks noChangeArrowheads="1"/>
            </p:cNvSpPr>
            <p:nvPr/>
          </p:nvSpPr>
          <p:spPr bwMode="auto">
            <a:xfrm>
              <a:off x="801" y="612"/>
              <a:ext cx="2" cy="3544"/>
            </a:xfrm>
            <a:prstGeom prst="rect">
              <a:avLst/>
            </a:prstGeom>
            <a:solidFill>
              <a:srgbClr val="00001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27" name="Rectangle 619"/>
            <p:cNvSpPr>
              <a:spLocks noChangeArrowheads="1"/>
            </p:cNvSpPr>
            <p:nvPr/>
          </p:nvSpPr>
          <p:spPr bwMode="auto">
            <a:xfrm>
              <a:off x="803" y="612"/>
              <a:ext cx="1" cy="3544"/>
            </a:xfrm>
            <a:prstGeom prst="rect">
              <a:avLst/>
            </a:prstGeom>
            <a:solidFill>
              <a:srgbClr val="00001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28" name="Rectangle 620"/>
            <p:cNvSpPr>
              <a:spLocks noChangeArrowheads="1"/>
            </p:cNvSpPr>
            <p:nvPr/>
          </p:nvSpPr>
          <p:spPr bwMode="auto">
            <a:xfrm>
              <a:off x="804" y="612"/>
              <a:ext cx="2" cy="3544"/>
            </a:xfrm>
            <a:prstGeom prst="rect">
              <a:avLst/>
            </a:prstGeom>
            <a:solidFill>
              <a:srgbClr val="00001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29" name="Rectangle 621"/>
            <p:cNvSpPr>
              <a:spLocks noChangeArrowheads="1"/>
            </p:cNvSpPr>
            <p:nvPr/>
          </p:nvSpPr>
          <p:spPr bwMode="auto">
            <a:xfrm>
              <a:off x="806" y="612"/>
              <a:ext cx="2" cy="3544"/>
            </a:xfrm>
            <a:prstGeom prst="rect">
              <a:avLst/>
            </a:prstGeom>
            <a:solidFill>
              <a:srgbClr val="00002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30" name="Rectangle 622"/>
            <p:cNvSpPr>
              <a:spLocks noChangeArrowheads="1"/>
            </p:cNvSpPr>
            <p:nvPr/>
          </p:nvSpPr>
          <p:spPr bwMode="auto">
            <a:xfrm>
              <a:off x="808" y="612"/>
              <a:ext cx="2" cy="3544"/>
            </a:xfrm>
            <a:prstGeom prst="rect">
              <a:avLst/>
            </a:prstGeom>
            <a:solidFill>
              <a:srgbClr val="00002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31" name="Rectangle 623"/>
            <p:cNvSpPr>
              <a:spLocks noChangeArrowheads="1"/>
            </p:cNvSpPr>
            <p:nvPr/>
          </p:nvSpPr>
          <p:spPr bwMode="auto">
            <a:xfrm>
              <a:off x="810" y="612"/>
              <a:ext cx="2" cy="3544"/>
            </a:xfrm>
            <a:prstGeom prst="rect">
              <a:avLst/>
            </a:prstGeom>
            <a:solidFill>
              <a:srgbClr val="0000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32" name="Rectangle 624"/>
            <p:cNvSpPr>
              <a:spLocks noChangeArrowheads="1"/>
            </p:cNvSpPr>
            <p:nvPr/>
          </p:nvSpPr>
          <p:spPr bwMode="auto">
            <a:xfrm>
              <a:off x="812" y="612"/>
              <a:ext cx="1" cy="3544"/>
            </a:xfrm>
            <a:prstGeom prst="rect">
              <a:avLst/>
            </a:prstGeom>
            <a:solidFill>
              <a:srgbClr val="0000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33" name="Rectangle 625"/>
            <p:cNvSpPr>
              <a:spLocks noChangeArrowheads="1"/>
            </p:cNvSpPr>
            <p:nvPr/>
          </p:nvSpPr>
          <p:spPr bwMode="auto">
            <a:xfrm>
              <a:off x="813" y="612"/>
              <a:ext cx="2" cy="3544"/>
            </a:xfrm>
            <a:prstGeom prst="rect">
              <a:avLst/>
            </a:prstGeom>
            <a:solidFill>
              <a:srgbClr val="00002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34" name="Rectangle 626"/>
            <p:cNvSpPr>
              <a:spLocks noChangeArrowheads="1"/>
            </p:cNvSpPr>
            <p:nvPr/>
          </p:nvSpPr>
          <p:spPr bwMode="auto">
            <a:xfrm>
              <a:off x="815" y="612"/>
              <a:ext cx="2" cy="3544"/>
            </a:xfrm>
            <a:prstGeom prst="rect">
              <a:avLst/>
            </a:prstGeom>
            <a:solidFill>
              <a:srgbClr val="00002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35" name="Rectangle 627"/>
            <p:cNvSpPr>
              <a:spLocks noChangeArrowheads="1"/>
            </p:cNvSpPr>
            <p:nvPr/>
          </p:nvSpPr>
          <p:spPr bwMode="auto">
            <a:xfrm>
              <a:off x="817" y="612"/>
              <a:ext cx="2" cy="3544"/>
            </a:xfrm>
            <a:prstGeom prst="rect">
              <a:avLst/>
            </a:prstGeom>
            <a:solidFill>
              <a:srgbClr val="00002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36" name="Rectangle 628"/>
            <p:cNvSpPr>
              <a:spLocks noChangeArrowheads="1"/>
            </p:cNvSpPr>
            <p:nvPr/>
          </p:nvSpPr>
          <p:spPr bwMode="auto">
            <a:xfrm>
              <a:off x="819" y="612"/>
              <a:ext cx="2" cy="3544"/>
            </a:xfrm>
            <a:prstGeom prst="rect">
              <a:avLst/>
            </a:prstGeom>
            <a:solidFill>
              <a:srgbClr val="00002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37" name="Rectangle 629"/>
            <p:cNvSpPr>
              <a:spLocks noChangeArrowheads="1"/>
            </p:cNvSpPr>
            <p:nvPr/>
          </p:nvSpPr>
          <p:spPr bwMode="auto">
            <a:xfrm>
              <a:off x="821" y="612"/>
              <a:ext cx="3" cy="3544"/>
            </a:xfrm>
            <a:prstGeom prst="rect">
              <a:avLst/>
            </a:prstGeom>
            <a:solidFill>
              <a:srgbClr val="00002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38" name="Rectangle 630"/>
            <p:cNvSpPr>
              <a:spLocks noChangeArrowheads="1"/>
            </p:cNvSpPr>
            <p:nvPr/>
          </p:nvSpPr>
          <p:spPr bwMode="auto">
            <a:xfrm>
              <a:off x="824" y="612"/>
              <a:ext cx="2" cy="3544"/>
            </a:xfrm>
            <a:prstGeom prst="rect">
              <a:avLst/>
            </a:prstGeom>
            <a:solidFill>
              <a:srgbClr val="00003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39" name="Rectangle 631"/>
            <p:cNvSpPr>
              <a:spLocks noChangeArrowheads="1"/>
            </p:cNvSpPr>
            <p:nvPr/>
          </p:nvSpPr>
          <p:spPr bwMode="auto">
            <a:xfrm>
              <a:off x="826" y="612"/>
              <a:ext cx="2" cy="3544"/>
            </a:xfrm>
            <a:prstGeom prst="rect">
              <a:avLst/>
            </a:prstGeom>
            <a:solidFill>
              <a:srgbClr val="00003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40" name="Rectangle 632"/>
            <p:cNvSpPr>
              <a:spLocks noChangeArrowheads="1"/>
            </p:cNvSpPr>
            <p:nvPr/>
          </p:nvSpPr>
          <p:spPr bwMode="auto">
            <a:xfrm>
              <a:off x="828" y="612"/>
              <a:ext cx="2" cy="3544"/>
            </a:xfrm>
            <a:prstGeom prst="rect">
              <a:avLst/>
            </a:prstGeom>
            <a:solidFill>
              <a:srgbClr val="00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41" name="Rectangle 633"/>
            <p:cNvSpPr>
              <a:spLocks noChangeArrowheads="1"/>
            </p:cNvSpPr>
            <p:nvPr/>
          </p:nvSpPr>
          <p:spPr bwMode="auto">
            <a:xfrm>
              <a:off x="830" y="612"/>
              <a:ext cx="1" cy="3544"/>
            </a:xfrm>
            <a:prstGeom prst="rect">
              <a:avLst/>
            </a:prstGeom>
            <a:solidFill>
              <a:srgbClr val="00003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42" name="Rectangle 634"/>
            <p:cNvSpPr>
              <a:spLocks noChangeArrowheads="1"/>
            </p:cNvSpPr>
            <p:nvPr/>
          </p:nvSpPr>
          <p:spPr bwMode="auto">
            <a:xfrm>
              <a:off x="831" y="612"/>
              <a:ext cx="2" cy="3544"/>
            </a:xfrm>
            <a:prstGeom prst="rect">
              <a:avLst/>
            </a:prstGeom>
            <a:solidFill>
              <a:srgbClr val="0000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43" name="Rectangle 635"/>
            <p:cNvSpPr>
              <a:spLocks noChangeArrowheads="1"/>
            </p:cNvSpPr>
            <p:nvPr/>
          </p:nvSpPr>
          <p:spPr bwMode="auto">
            <a:xfrm>
              <a:off x="833" y="612"/>
              <a:ext cx="2" cy="3544"/>
            </a:xfrm>
            <a:prstGeom prst="rect">
              <a:avLst/>
            </a:prstGeom>
            <a:solidFill>
              <a:srgbClr val="00003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44" name="Rectangle 636"/>
            <p:cNvSpPr>
              <a:spLocks noChangeArrowheads="1"/>
            </p:cNvSpPr>
            <p:nvPr/>
          </p:nvSpPr>
          <p:spPr bwMode="auto">
            <a:xfrm>
              <a:off x="835" y="612"/>
              <a:ext cx="2" cy="3544"/>
            </a:xfrm>
            <a:prstGeom prst="rect">
              <a:avLst/>
            </a:prstGeom>
            <a:solidFill>
              <a:srgbClr val="00003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45" name="Rectangle 637"/>
            <p:cNvSpPr>
              <a:spLocks noChangeArrowheads="1"/>
            </p:cNvSpPr>
            <p:nvPr/>
          </p:nvSpPr>
          <p:spPr bwMode="auto">
            <a:xfrm>
              <a:off x="837" y="612"/>
              <a:ext cx="2" cy="3544"/>
            </a:xfrm>
            <a:prstGeom prst="rect">
              <a:avLst/>
            </a:prstGeom>
            <a:solidFill>
              <a:srgbClr val="00003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46" name="Rectangle 638"/>
            <p:cNvSpPr>
              <a:spLocks noChangeArrowheads="1"/>
            </p:cNvSpPr>
            <p:nvPr/>
          </p:nvSpPr>
          <p:spPr bwMode="auto">
            <a:xfrm>
              <a:off x="839" y="612"/>
              <a:ext cx="1" cy="3544"/>
            </a:xfrm>
            <a:prstGeom prst="rect">
              <a:avLst/>
            </a:prstGeom>
            <a:solidFill>
              <a:srgbClr val="00003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47" name="Rectangle 639"/>
            <p:cNvSpPr>
              <a:spLocks noChangeArrowheads="1"/>
            </p:cNvSpPr>
            <p:nvPr/>
          </p:nvSpPr>
          <p:spPr bwMode="auto">
            <a:xfrm>
              <a:off x="840" y="612"/>
              <a:ext cx="2" cy="3544"/>
            </a:xfrm>
            <a:prstGeom prst="rect">
              <a:avLst/>
            </a:prstGeom>
            <a:solidFill>
              <a:srgbClr val="00003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48" name="Rectangle 640"/>
            <p:cNvSpPr>
              <a:spLocks noChangeArrowheads="1"/>
            </p:cNvSpPr>
            <p:nvPr/>
          </p:nvSpPr>
          <p:spPr bwMode="auto">
            <a:xfrm>
              <a:off x="842" y="612"/>
              <a:ext cx="2" cy="3544"/>
            </a:xfrm>
            <a:prstGeom prst="rect">
              <a:avLst/>
            </a:prstGeom>
            <a:solidFill>
              <a:srgbClr val="000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49" name="Rectangle 641"/>
            <p:cNvSpPr>
              <a:spLocks noChangeArrowheads="1"/>
            </p:cNvSpPr>
            <p:nvPr/>
          </p:nvSpPr>
          <p:spPr bwMode="auto">
            <a:xfrm>
              <a:off x="844" y="612"/>
              <a:ext cx="2" cy="3544"/>
            </a:xfrm>
            <a:prstGeom prst="rect">
              <a:avLst/>
            </a:prstGeom>
            <a:solidFill>
              <a:srgbClr val="00004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50" name="Rectangle 642"/>
            <p:cNvSpPr>
              <a:spLocks noChangeArrowheads="1"/>
            </p:cNvSpPr>
            <p:nvPr/>
          </p:nvSpPr>
          <p:spPr bwMode="auto">
            <a:xfrm>
              <a:off x="846" y="612"/>
              <a:ext cx="2" cy="3544"/>
            </a:xfrm>
            <a:prstGeom prst="rect">
              <a:avLst/>
            </a:prstGeom>
            <a:solidFill>
              <a:srgbClr val="00004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51" name="Rectangle 643"/>
            <p:cNvSpPr>
              <a:spLocks noChangeArrowheads="1"/>
            </p:cNvSpPr>
            <p:nvPr/>
          </p:nvSpPr>
          <p:spPr bwMode="auto">
            <a:xfrm>
              <a:off x="848" y="612"/>
              <a:ext cx="1" cy="3544"/>
            </a:xfrm>
            <a:prstGeom prst="rect">
              <a:avLst/>
            </a:prstGeom>
            <a:solidFill>
              <a:srgbClr val="00004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52" name="Rectangle 644"/>
            <p:cNvSpPr>
              <a:spLocks noChangeArrowheads="1"/>
            </p:cNvSpPr>
            <p:nvPr/>
          </p:nvSpPr>
          <p:spPr bwMode="auto">
            <a:xfrm>
              <a:off x="849" y="612"/>
              <a:ext cx="2" cy="3544"/>
            </a:xfrm>
            <a:prstGeom prst="rect">
              <a:avLst/>
            </a:prstGeom>
            <a:solidFill>
              <a:srgbClr val="00004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53" name="Rectangle 645"/>
            <p:cNvSpPr>
              <a:spLocks noChangeArrowheads="1"/>
            </p:cNvSpPr>
            <p:nvPr/>
          </p:nvSpPr>
          <p:spPr bwMode="auto">
            <a:xfrm>
              <a:off x="851" y="612"/>
              <a:ext cx="2" cy="3544"/>
            </a:xfrm>
            <a:prstGeom prst="rect">
              <a:avLst/>
            </a:prstGeom>
            <a:solidFill>
              <a:srgbClr val="00004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54" name="Rectangle 646"/>
            <p:cNvSpPr>
              <a:spLocks noChangeArrowheads="1"/>
            </p:cNvSpPr>
            <p:nvPr/>
          </p:nvSpPr>
          <p:spPr bwMode="auto">
            <a:xfrm>
              <a:off x="853" y="612"/>
              <a:ext cx="2" cy="3544"/>
            </a:xfrm>
            <a:prstGeom prst="rect">
              <a:avLst/>
            </a:prstGeom>
            <a:solidFill>
              <a:srgbClr val="00004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55" name="Rectangle 647"/>
            <p:cNvSpPr>
              <a:spLocks noChangeArrowheads="1"/>
            </p:cNvSpPr>
            <p:nvPr/>
          </p:nvSpPr>
          <p:spPr bwMode="auto">
            <a:xfrm>
              <a:off x="855" y="612"/>
              <a:ext cx="2" cy="3544"/>
            </a:xfrm>
            <a:prstGeom prst="rect">
              <a:avLst/>
            </a:prstGeom>
            <a:solidFill>
              <a:srgbClr val="00004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56" name="Rectangle 648"/>
            <p:cNvSpPr>
              <a:spLocks noChangeArrowheads="1"/>
            </p:cNvSpPr>
            <p:nvPr/>
          </p:nvSpPr>
          <p:spPr bwMode="auto">
            <a:xfrm>
              <a:off x="857" y="612"/>
              <a:ext cx="1" cy="3544"/>
            </a:xfrm>
            <a:prstGeom prst="rect">
              <a:avLst/>
            </a:prstGeom>
            <a:solidFill>
              <a:srgbClr val="00004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57" name="Rectangle 649"/>
            <p:cNvSpPr>
              <a:spLocks noChangeArrowheads="1"/>
            </p:cNvSpPr>
            <p:nvPr/>
          </p:nvSpPr>
          <p:spPr bwMode="auto">
            <a:xfrm>
              <a:off x="858" y="612"/>
              <a:ext cx="2" cy="3544"/>
            </a:xfrm>
            <a:prstGeom prst="rect">
              <a:avLst/>
            </a:prstGeom>
            <a:solidFill>
              <a:srgbClr val="0000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58" name="Rectangle 650"/>
            <p:cNvSpPr>
              <a:spLocks noChangeArrowheads="1"/>
            </p:cNvSpPr>
            <p:nvPr/>
          </p:nvSpPr>
          <p:spPr bwMode="auto">
            <a:xfrm>
              <a:off x="860" y="612"/>
              <a:ext cx="2" cy="3544"/>
            </a:xfrm>
            <a:prstGeom prst="rect">
              <a:avLst/>
            </a:prstGeom>
            <a:solidFill>
              <a:srgbClr val="00004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59" name="Rectangle 651"/>
            <p:cNvSpPr>
              <a:spLocks noChangeArrowheads="1"/>
            </p:cNvSpPr>
            <p:nvPr/>
          </p:nvSpPr>
          <p:spPr bwMode="auto">
            <a:xfrm>
              <a:off x="862" y="612"/>
              <a:ext cx="2" cy="3544"/>
            </a:xfrm>
            <a:prstGeom prst="rect">
              <a:avLst/>
            </a:prstGeom>
            <a:solidFill>
              <a:srgbClr val="00004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60" name="Rectangle 652"/>
            <p:cNvSpPr>
              <a:spLocks noChangeArrowheads="1"/>
            </p:cNvSpPr>
            <p:nvPr/>
          </p:nvSpPr>
          <p:spPr bwMode="auto">
            <a:xfrm>
              <a:off x="864" y="612"/>
              <a:ext cx="2" cy="3544"/>
            </a:xfrm>
            <a:prstGeom prst="rect">
              <a:avLst/>
            </a:prstGeom>
            <a:solidFill>
              <a:srgbClr val="00005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61" name="Rectangle 653"/>
            <p:cNvSpPr>
              <a:spLocks noChangeArrowheads="1"/>
            </p:cNvSpPr>
            <p:nvPr/>
          </p:nvSpPr>
          <p:spPr bwMode="auto">
            <a:xfrm>
              <a:off x="866" y="612"/>
              <a:ext cx="2" cy="3544"/>
            </a:xfrm>
            <a:prstGeom prst="rect">
              <a:avLst/>
            </a:prstGeom>
            <a:solidFill>
              <a:srgbClr val="00005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62" name="Rectangle 654"/>
            <p:cNvSpPr>
              <a:spLocks noChangeArrowheads="1"/>
            </p:cNvSpPr>
            <p:nvPr/>
          </p:nvSpPr>
          <p:spPr bwMode="auto">
            <a:xfrm>
              <a:off x="868" y="612"/>
              <a:ext cx="1" cy="3544"/>
            </a:xfrm>
            <a:prstGeom prst="rect">
              <a:avLst/>
            </a:prstGeom>
            <a:solidFill>
              <a:srgbClr val="00005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63" name="Rectangle 655"/>
            <p:cNvSpPr>
              <a:spLocks noChangeArrowheads="1"/>
            </p:cNvSpPr>
            <p:nvPr/>
          </p:nvSpPr>
          <p:spPr bwMode="auto">
            <a:xfrm>
              <a:off x="869" y="612"/>
              <a:ext cx="2" cy="3544"/>
            </a:xfrm>
            <a:prstGeom prst="rect">
              <a:avLst/>
            </a:prstGeom>
            <a:solidFill>
              <a:srgbClr val="0000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64" name="Rectangle 656"/>
            <p:cNvSpPr>
              <a:spLocks noChangeArrowheads="1"/>
            </p:cNvSpPr>
            <p:nvPr/>
          </p:nvSpPr>
          <p:spPr bwMode="auto">
            <a:xfrm>
              <a:off x="871" y="612"/>
              <a:ext cx="2" cy="3544"/>
            </a:xfrm>
            <a:prstGeom prst="rect">
              <a:avLst/>
            </a:prstGeom>
            <a:solidFill>
              <a:srgbClr val="00005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65" name="Rectangle 657"/>
            <p:cNvSpPr>
              <a:spLocks noChangeArrowheads="1"/>
            </p:cNvSpPr>
            <p:nvPr/>
          </p:nvSpPr>
          <p:spPr bwMode="auto">
            <a:xfrm>
              <a:off x="873" y="612"/>
              <a:ext cx="2" cy="3544"/>
            </a:xfrm>
            <a:prstGeom prst="rect">
              <a:avLst/>
            </a:prstGeom>
            <a:solidFill>
              <a:srgbClr val="00005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66" name="Rectangle 658"/>
            <p:cNvSpPr>
              <a:spLocks noChangeArrowheads="1"/>
            </p:cNvSpPr>
            <p:nvPr/>
          </p:nvSpPr>
          <p:spPr bwMode="auto">
            <a:xfrm>
              <a:off x="875" y="612"/>
              <a:ext cx="2" cy="3544"/>
            </a:xfrm>
            <a:prstGeom prst="rect">
              <a:avLst/>
            </a:prstGeom>
            <a:solidFill>
              <a:srgbClr val="00005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67" name="Rectangle 659"/>
            <p:cNvSpPr>
              <a:spLocks noChangeArrowheads="1"/>
            </p:cNvSpPr>
            <p:nvPr/>
          </p:nvSpPr>
          <p:spPr bwMode="auto">
            <a:xfrm>
              <a:off x="877" y="612"/>
              <a:ext cx="1" cy="3544"/>
            </a:xfrm>
            <a:prstGeom prst="rect">
              <a:avLst/>
            </a:prstGeom>
            <a:solidFill>
              <a:srgbClr val="00005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68" name="Rectangle 660"/>
            <p:cNvSpPr>
              <a:spLocks noChangeArrowheads="1"/>
            </p:cNvSpPr>
            <p:nvPr/>
          </p:nvSpPr>
          <p:spPr bwMode="auto">
            <a:xfrm>
              <a:off x="878" y="612"/>
              <a:ext cx="2" cy="3544"/>
            </a:xfrm>
            <a:prstGeom prst="rect">
              <a:avLst/>
            </a:prstGeom>
            <a:solidFill>
              <a:srgbClr val="00005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69" name="Rectangle 661"/>
            <p:cNvSpPr>
              <a:spLocks noChangeArrowheads="1"/>
            </p:cNvSpPr>
            <p:nvPr/>
          </p:nvSpPr>
          <p:spPr bwMode="auto">
            <a:xfrm>
              <a:off x="880" y="612"/>
              <a:ext cx="4" cy="3544"/>
            </a:xfrm>
            <a:prstGeom prst="rect">
              <a:avLst/>
            </a:prstGeom>
            <a:solidFill>
              <a:srgbClr val="00005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70" name="Rectangle 662"/>
            <p:cNvSpPr>
              <a:spLocks noChangeArrowheads="1"/>
            </p:cNvSpPr>
            <p:nvPr/>
          </p:nvSpPr>
          <p:spPr bwMode="auto">
            <a:xfrm>
              <a:off x="884" y="612"/>
              <a:ext cx="2" cy="3544"/>
            </a:xfrm>
            <a:prstGeom prst="rect">
              <a:avLst/>
            </a:prstGeom>
            <a:solidFill>
              <a:srgbClr val="00005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71" name="Rectangle 663"/>
            <p:cNvSpPr>
              <a:spLocks noChangeArrowheads="1"/>
            </p:cNvSpPr>
            <p:nvPr/>
          </p:nvSpPr>
          <p:spPr bwMode="auto">
            <a:xfrm>
              <a:off x="886" y="612"/>
              <a:ext cx="1" cy="3544"/>
            </a:xfrm>
            <a:prstGeom prst="rect">
              <a:avLst/>
            </a:prstGeom>
            <a:solidFill>
              <a:srgbClr val="00005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72" name="Rectangle 664"/>
            <p:cNvSpPr>
              <a:spLocks noChangeArrowheads="1"/>
            </p:cNvSpPr>
            <p:nvPr/>
          </p:nvSpPr>
          <p:spPr bwMode="auto">
            <a:xfrm>
              <a:off x="887" y="612"/>
              <a:ext cx="2" cy="3544"/>
            </a:xfrm>
            <a:prstGeom prst="rect">
              <a:avLst/>
            </a:prstGeom>
            <a:solidFill>
              <a:srgbClr val="00005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73" name="Rectangle 665"/>
            <p:cNvSpPr>
              <a:spLocks noChangeArrowheads="1"/>
            </p:cNvSpPr>
            <p:nvPr/>
          </p:nvSpPr>
          <p:spPr bwMode="auto">
            <a:xfrm>
              <a:off x="889" y="612"/>
              <a:ext cx="4" cy="3544"/>
            </a:xfrm>
            <a:prstGeom prst="rect">
              <a:avLst/>
            </a:prstGeom>
            <a:solidFill>
              <a:srgbClr val="0000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74" name="Rectangle 666"/>
            <p:cNvSpPr>
              <a:spLocks noChangeArrowheads="1"/>
            </p:cNvSpPr>
            <p:nvPr/>
          </p:nvSpPr>
          <p:spPr bwMode="auto">
            <a:xfrm>
              <a:off x="893" y="612"/>
              <a:ext cx="2" cy="3544"/>
            </a:xfrm>
            <a:prstGeom prst="rect">
              <a:avLst/>
            </a:prstGeom>
            <a:solidFill>
              <a:srgbClr val="00005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75" name="Rectangle 667"/>
            <p:cNvSpPr>
              <a:spLocks noChangeArrowheads="1"/>
            </p:cNvSpPr>
            <p:nvPr/>
          </p:nvSpPr>
          <p:spPr bwMode="auto">
            <a:xfrm>
              <a:off x="895" y="612"/>
              <a:ext cx="3" cy="3544"/>
            </a:xfrm>
            <a:prstGeom prst="rect">
              <a:avLst/>
            </a:prstGeom>
            <a:solidFill>
              <a:srgbClr val="00005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76" name="Rectangle 668"/>
            <p:cNvSpPr>
              <a:spLocks noChangeArrowheads="1"/>
            </p:cNvSpPr>
            <p:nvPr/>
          </p:nvSpPr>
          <p:spPr bwMode="auto">
            <a:xfrm>
              <a:off x="898" y="612"/>
              <a:ext cx="2" cy="3544"/>
            </a:xfrm>
            <a:prstGeom prst="rect">
              <a:avLst/>
            </a:prstGeom>
            <a:solidFill>
              <a:srgbClr val="00006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77" name="Rectangle 669"/>
            <p:cNvSpPr>
              <a:spLocks noChangeArrowheads="1"/>
            </p:cNvSpPr>
            <p:nvPr/>
          </p:nvSpPr>
          <p:spPr bwMode="auto">
            <a:xfrm>
              <a:off x="900" y="612"/>
              <a:ext cx="5" cy="3544"/>
            </a:xfrm>
            <a:prstGeom prst="rect">
              <a:avLst/>
            </a:prstGeom>
            <a:solidFill>
              <a:srgbClr val="00006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78" name="Rectangle 670"/>
            <p:cNvSpPr>
              <a:spLocks noChangeArrowheads="1"/>
            </p:cNvSpPr>
            <p:nvPr/>
          </p:nvSpPr>
          <p:spPr bwMode="auto">
            <a:xfrm>
              <a:off x="905" y="612"/>
              <a:ext cx="6" cy="3544"/>
            </a:xfrm>
            <a:prstGeom prst="rect">
              <a:avLst/>
            </a:prstGeom>
            <a:solidFill>
              <a:srgbClr val="00006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79" name="Rectangle 671"/>
            <p:cNvSpPr>
              <a:spLocks noChangeArrowheads="1"/>
            </p:cNvSpPr>
            <p:nvPr/>
          </p:nvSpPr>
          <p:spPr bwMode="auto">
            <a:xfrm>
              <a:off x="911" y="612"/>
              <a:ext cx="3" cy="3544"/>
            </a:xfrm>
            <a:prstGeom prst="rect">
              <a:avLst/>
            </a:prstGeom>
            <a:solidFill>
              <a:srgbClr val="00006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80" name="Rectangle 672"/>
            <p:cNvSpPr>
              <a:spLocks noChangeArrowheads="1"/>
            </p:cNvSpPr>
            <p:nvPr/>
          </p:nvSpPr>
          <p:spPr bwMode="auto">
            <a:xfrm>
              <a:off x="914" y="612"/>
              <a:ext cx="6" cy="3544"/>
            </a:xfrm>
            <a:prstGeom prst="rect">
              <a:avLst/>
            </a:prstGeom>
            <a:solidFill>
              <a:srgbClr val="00006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81" name="Rectangle 673"/>
            <p:cNvSpPr>
              <a:spLocks noChangeArrowheads="1"/>
            </p:cNvSpPr>
            <p:nvPr/>
          </p:nvSpPr>
          <p:spPr bwMode="auto">
            <a:xfrm>
              <a:off x="920" y="612"/>
              <a:ext cx="7" cy="3544"/>
            </a:xfrm>
            <a:prstGeom prst="rect">
              <a:avLst/>
            </a:prstGeom>
            <a:solidFill>
              <a:srgbClr val="00006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82" name="Rectangle 674"/>
            <p:cNvSpPr>
              <a:spLocks noChangeArrowheads="1"/>
            </p:cNvSpPr>
            <p:nvPr/>
          </p:nvSpPr>
          <p:spPr bwMode="auto">
            <a:xfrm>
              <a:off x="927" y="612"/>
              <a:ext cx="9" cy="3544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759983" name="Rectangle 676"/>
          <p:cNvSpPr>
            <a:spLocks noChangeArrowheads="1"/>
          </p:cNvSpPr>
          <p:nvPr/>
        </p:nvSpPr>
        <p:spPr bwMode="auto">
          <a:xfrm>
            <a:off x="936625" y="10287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FFFF"/>
                </a:solidFill>
                <a:latin typeface="Arial Black" pitchFamily="34" charset="0"/>
                <a:ea typeface="华文新魏" pitchFamily="2" charset="-122"/>
              </a:rPr>
              <a:t>H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9984" name="Rectangle 677"/>
          <p:cNvSpPr>
            <a:spLocks noChangeArrowheads="1"/>
          </p:cNvSpPr>
          <p:nvPr/>
        </p:nvSpPr>
        <p:spPr bwMode="auto">
          <a:xfrm>
            <a:off x="936625" y="1325563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FFFF"/>
                </a:solidFill>
                <a:latin typeface="Arial Black" pitchFamily="34" charset="0"/>
                <a:ea typeface="华文新魏" pitchFamily="2" charset="-122"/>
              </a:rPr>
              <a:t>P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9985" name="Rectangle 678"/>
          <p:cNvSpPr>
            <a:spLocks noChangeArrowheads="1"/>
          </p:cNvSpPr>
          <p:nvPr/>
        </p:nvSpPr>
        <p:spPr bwMode="auto">
          <a:xfrm>
            <a:off x="936625" y="16256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FFFF"/>
                </a:solidFill>
                <a:latin typeface="Arial Black" pitchFamily="34" charset="0"/>
                <a:ea typeface="华文新魏" pitchFamily="2" charset="-122"/>
              </a:rPr>
              <a:t>C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9986" name="Rectangle 679"/>
          <p:cNvSpPr>
            <a:spLocks noChangeArrowheads="1"/>
          </p:cNvSpPr>
          <p:nvPr/>
        </p:nvSpPr>
        <p:spPr bwMode="auto">
          <a:xfrm>
            <a:off x="936625" y="1927225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FFFF"/>
                </a:solidFill>
                <a:latin typeface="Arial Black" pitchFamily="34" charset="0"/>
                <a:ea typeface="华文新魏" pitchFamily="2" charset="-122"/>
              </a:rPr>
              <a:t>A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9987" name="Rectangle 680"/>
          <p:cNvSpPr>
            <a:spLocks noChangeArrowheads="1"/>
          </p:cNvSpPr>
          <p:nvPr/>
        </p:nvSpPr>
        <p:spPr bwMode="auto">
          <a:xfrm>
            <a:off x="936625" y="252571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FFFF"/>
                </a:solidFill>
                <a:latin typeface="Arial Black" pitchFamily="34" charset="0"/>
                <a:ea typeface="华文新魏" pitchFamily="2" charset="-122"/>
              </a:rPr>
              <a:t>2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9988" name="Rectangle 681"/>
          <p:cNvSpPr>
            <a:spLocks noChangeArrowheads="1"/>
          </p:cNvSpPr>
          <p:nvPr/>
        </p:nvSpPr>
        <p:spPr bwMode="auto">
          <a:xfrm>
            <a:off x="936625" y="2825750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FFFF"/>
                </a:solidFill>
                <a:latin typeface="Arial Black" pitchFamily="34" charset="0"/>
                <a:ea typeface="华文新魏" pitchFamily="2" charset="-122"/>
              </a:rPr>
              <a:t>0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9989" name="Rectangle 682"/>
          <p:cNvSpPr>
            <a:spLocks noChangeArrowheads="1"/>
          </p:cNvSpPr>
          <p:nvPr/>
        </p:nvSpPr>
        <p:spPr bwMode="auto">
          <a:xfrm>
            <a:off x="936625" y="312261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FFFF"/>
                </a:solidFill>
                <a:latin typeface="Arial Black" pitchFamily="34" charset="0"/>
                <a:ea typeface="华文新魏" pitchFamily="2" charset="-122"/>
              </a:rPr>
              <a:t>0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9990" name="Rectangle 683"/>
          <p:cNvSpPr>
            <a:spLocks noChangeArrowheads="1"/>
          </p:cNvSpPr>
          <p:nvPr/>
        </p:nvSpPr>
        <p:spPr bwMode="auto">
          <a:xfrm>
            <a:off x="936625" y="3424238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FFFF"/>
                </a:solidFill>
                <a:latin typeface="Arial Black" pitchFamily="34" charset="0"/>
                <a:ea typeface="华文新魏" pitchFamily="2" charset="-122"/>
              </a:rPr>
              <a:t>1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759991" name="Group 794"/>
          <p:cNvGrpSpPr>
            <a:grpSpLocks/>
          </p:cNvGrpSpPr>
          <p:nvPr/>
        </p:nvGrpSpPr>
        <p:grpSpPr bwMode="auto">
          <a:xfrm>
            <a:off x="1485900" y="2155825"/>
            <a:ext cx="6877050" cy="103188"/>
            <a:chOff x="936" y="1358"/>
            <a:chExt cx="4332" cy="65"/>
          </a:xfrm>
        </p:grpSpPr>
        <p:sp>
          <p:nvSpPr>
            <p:cNvPr id="759992" name="Rectangle 684"/>
            <p:cNvSpPr>
              <a:spLocks noChangeArrowheads="1"/>
            </p:cNvSpPr>
            <p:nvPr/>
          </p:nvSpPr>
          <p:spPr bwMode="auto">
            <a:xfrm>
              <a:off x="936" y="1358"/>
              <a:ext cx="4" cy="65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93" name="Rectangle 685"/>
            <p:cNvSpPr>
              <a:spLocks noChangeArrowheads="1"/>
            </p:cNvSpPr>
            <p:nvPr/>
          </p:nvSpPr>
          <p:spPr bwMode="auto">
            <a:xfrm>
              <a:off x="940" y="1358"/>
              <a:ext cx="1" cy="65"/>
            </a:xfrm>
            <a:prstGeom prst="rect">
              <a:avLst/>
            </a:prstGeom>
            <a:solidFill>
              <a:srgbClr val="026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94" name="Rectangle 686"/>
            <p:cNvSpPr>
              <a:spLocks noChangeArrowheads="1"/>
            </p:cNvSpPr>
            <p:nvPr/>
          </p:nvSpPr>
          <p:spPr bwMode="auto">
            <a:xfrm>
              <a:off x="941" y="1358"/>
              <a:ext cx="4" cy="65"/>
            </a:xfrm>
            <a:prstGeom prst="rect">
              <a:avLst/>
            </a:prstGeom>
            <a:solidFill>
              <a:srgbClr val="046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95" name="Rectangle 687"/>
            <p:cNvSpPr>
              <a:spLocks noChangeArrowheads="1"/>
            </p:cNvSpPr>
            <p:nvPr/>
          </p:nvSpPr>
          <p:spPr bwMode="auto">
            <a:xfrm>
              <a:off x="945" y="1358"/>
              <a:ext cx="4" cy="65"/>
            </a:xfrm>
            <a:prstGeom prst="rect">
              <a:avLst/>
            </a:prstGeom>
            <a:solidFill>
              <a:srgbClr val="066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96" name="Rectangle 688"/>
            <p:cNvSpPr>
              <a:spLocks noChangeArrowheads="1"/>
            </p:cNvSpPr>
            <p:nvPr/>
          </p:nvSpPr>
          <p:spPr bwMode="auto">
            <a:xfrm>
              <a:off x="949" y="1358"/>
              <a:ext cx="3" cy="65"/>
            </a:xfrm>
            <a:prstGeom prst="rect">
              <a:avLst/>
            </a:prstGeom>
            <a:solidFill>
              <a:srgbClr val="086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97" name="Rectangle 689"/>
            <p:cNvSpPr>
              <a:spLocks noChangeArrowheads="1"/>
            </p:cNvSpPr>
            <p:nvPr/>
          </p:nvSpPr>
          <p:spPr bwMode="auto">
            <a:xfrm>
              <a:off x="952" y="1358"/>
              <a:ext cx="25" cy="65"/>
            </a:xfrm>
            <a:prstGeom prst="rect">
              <a:avLst/>
            </a:prstGeom>
            <a:solidFill>
              <a:srgbClr val="0B6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98" name="Rectangle 690"/>
            <p:cNvSpPr>
              <a:spLocks noChangeArrowheads="1"/>
            </p:cNvSpPr>
            <p:nvPr/>
          </p:nvSpPr>
          <p:spPr bwMode="auto">
            <a:xfrm>
              <a:off x="977" y="1358"/>
              <a:ext cx="8" cy="65"/>
            </a:xfrm>
            <a:prstGeom prst="rect">
              <a:avLst/>
            </a:prstGeom>
            <a:solidFill>
              <a:srgbClr val="0D67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9999" name="Rectangle 691"/>
            <p:cNvSpPr>
              <a:spLocks noChangeArrowheads="1"/>
            </p:cNvSpPr>
            <p:nvPr/>
          </p:nvSpPr>
          <p:spPr bwMode="auto">
            <a:xfrm>
              <a:off x="985" y="1358"/>
              <a:ext cx="29" cy="65"/>
            </a:xfrm>
            <a:prstGeom prst="rect">
              <a:avLst/>
            </a:prstGeom>
            <a:solidFill>
              <a:srgbClr val="0F67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00" name="Rectangle 692"/>
            <p:cNvSpPr>
              <a:spLocks noChangeArrowheads="1"/>
            </p:cNvSpPr>
            <p:nvPr/>
          </p:nvSpPr>
          <p:spPr bwMode="auto">
            <a:xfrm>
              <a:off x="1014" y="1358"/>
              <a:ext cx="10" cy="65"/>
            </a:xfrm>
            <a:prstGeom prst="rect">
              <a:avLst/>
            </a:prstGeom>
            <a:solidFill>
              <a:srgbClr val="1168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01" name="Rectangle 693"/>
            <p:cNvSpPr>
              <a:spLocks noChangeArrowheads="1"/>
            </p:cNvSpPr>
            <p:nvPr/>
          </p:nvSpPr>
          <p:spPr bwMode="auto">
            <a:xfrm>
              <a:off x="1024" y="1358"/>
              <a:ext cx="11" cy="65"/>
            </a:xfrm>
            <a:prstGeom prst="rect">
              <a:avLst/>
            </a:prstGeom>
            <a:solidFill>
              <a:srgbClr val="1368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02" name="Rectangle 694"/>
            <p:cNvSpPr>
              <a:spLocks noChangeArrowheads="1"/>
            </p:cNvSpPr>
            <p:nvPr/>
          </p:nvSpPr>
          <p:spPr bwMode="auto">
            <a:xfrm>
              <a:off x="1035" y="1358"/>
              <a:ext cx="33" cy="65"/>
            </a:xfrm>
            <a:prstGeom prst="rect">
              <a:avLst/>
            </a:prstGeom>
            <a:solidFill>
              <a:srgbClr val="1568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03" name="Rectangle 695"/>
            <p:cNvSpPr>
              <a:spLocks noChangeArrowheads="1"/>
            </p:cNvSpPr>
            <p:nvPr/>
          </p:nvSpPr>
          <p:spPr bwMode="auto">
            <a:xfrm>
              <a:off x="1068" y="1358"/>
              <a:ext cx="18" cy="65"/>
            </a:xfrm>
            <a:prstGeom prst="rect">
              <a:avLst/>
            </a:prstGeom>
            <a:solidFill>
              <a:srgbClr val="1768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04" name="Rectangle 696"/>
            <p:cNvSpPr>
              <a:spLocks noChangeArrowheads="1"/>
            </p:cNvSpPr>
            <p:nvPr/>
          </p:nvSpPr>
          <p:spPr bwMode="auto">
            <a:xfrm>
              <a:off x="1086" y="1358"/>
              <a:ext cx="41" cy="65"/>
            </a:xfrm>
            <a:prstGeom prst="rect">
              <a:avLst/>
            </a:prstGeom>
            <a:solidFill>
              <a:srgbClr val="196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05" name="Rectangle 697"/>
            <p:cNvSpPr>
              <a:spLocks noChangeArrowheads="1"/>
            </p:cNvSpPr>
            <p:nvPr/>
          </p:nvSpPr>
          <p:spPr bwMode="auto">
            <a:xfrm>
              <a:off x="1127" y="1358"/>
              <a:ext cx="16" cy="65"/>
            </a:xfrm>
            <a:prstGeom prst="rect">
              <a:avLst/>
            </a:prstGeom>
            <a:solidFill>
              <a:srgbClr val="1B6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06" name="Rectangle 698"/>
            <p:cNvSpPr>
              <a:spLocks noChangeArrowheads="1"/>
            </p:cNvSpPr>
            <p:nvPr/>
          </p:nvSpPr>
          <p:spPr bwMode="auto">
            <a:xfrm>
              <a:off x="1143" y="1358"/>
              <a:ext cx="22" cy="65"/>
            </a:xfrm>
            <a:prstGeom prst="rect">
              <a:avLst/>
            </a:prstGeom>
            <a:solidFill>
              <a:srgbClr val="1D6A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07" name="Rectangle 699"/>
            <p:cNvSpPr>
              <a:spLocks noChangeArrowheads="1"/>
            </p:cNvSpPr>
            <p:nvPr/>
          </p:nvSpPr>
          <p:spPr bwMode="auto">
            <a:xfrm>
              <a:off x="1165" y="1358"/>
              <a:ext cx="47" cy="65"/>
            </a:xfrm>
            <a:prstGeom prst="rect">
              <a:avLst/>
            </a:prstGeom>
            <a:solidFill>
              <a:srgbClr val="1F6B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08" name="Rectangle 700"/>
            <p:cNvSpPr>
              <a:spLocks noChangeArrowheads="1"/>
            </p:cNvSpPr>
            <p:nvPr/>
          </p:nvSpPr>
          <p:spPr bwMode="auto">
            <a:xfrm>
              <a:off x="1212" y="1358"/>
              <a:ext cx="21" cy="65"/>
            </a:xfrm>
            <a:prstGeom prst="rect">
              <a:avLst/>
            </a:prstGeom>
            <a:solidFill>
              <a:srgbClr val="216B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09" name="Rectangle 701"/>
            <p:cNvSpPr>
              <a:spLocks noChangeArrowheads="1"/>
            </p:cNvSpPr>
            <p:nvPr/>
          </p:nvSpPr>
          <p:spPr bwMode="auto">
            <a:xfrm>
              <a:off x="1233" y="1358"/>
              <a:ext cx="33" cy="65"/>
            </a:xfrm>
            <a:prstGeom prst="rect">
              <a:avLst/>
            </a:prstGeom>
            <a:solidFill>
              <a:srgbClr val="236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10" name="Rectangle 702"/>
            <p:cNvSpPr>
              <a:spLocks noChangeArrowheads="1"/>
            </p:cNvSpPr>
            <p:nvPr/>
          </p:nvSpPr>
          <p:spPr bwMode="auto">
            <a:xfrm>
              <a:off x="1266" y="1358"/>
              <a:ext cx="22" cy="65"/>
            </a:xfrm>
            <a:prstGeom prst="rect">
              <a:avLst/>
            </a:prstGeom>
            <a:solidFill>
              <a:srgbClr val="256D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11" name="Rectangle 703"/>
            <p:cNvSpPr>
              <a:spLocks noChangeArrowheads="1"/>
            </p:cNvSpPr>
            <p:nvPr/>
          </p:nvSpPr>
          <p:spPr bwMode="auto">
            <a:xfrm>
              <a:off x="1288" y="1358"/>
              <a:ext cx="30" cy="65"/>
            </a:xfrm>
            <a:prstGeom prst="rect">
              <a:avLst/>
            </a:prstGeom>
            <a:solidFill>
              <a:srgbClr val="276D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12" name="Rectangle 704"/>
            <p:cNvSpPr>
              <a:spLocks noChangeArrowheads="1"/>
            </p:cNvSpPr>
            <p:nvPr/>
          </p:nvSpPr>
          <p:spPr bwMode="auto">
            <a:xfrm>
              <a:off x="1318" y="1358"/>
              <a:ext cx="33" cy="65"/>
            </a:xfrm>
            <a:prstGeom prst="rect">
              <a:avLst/>
            </a:prstGeom>
            <a:solidFill>
              <a:srgbClr val="296E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13" name="Rectangle 705"/>
            <p:cNvSpPr>
              <a:spLocks noChangeArrowheads="1"/>
            </p:cNvSpPr>
            <p:nvPr/>
          </p:nvSpPr>
          <p:spPr bwMode="auto">
            <a:xfrm>
              <a:off x="1351" y="1358"/>
              <a:ext cx="34" cy="65"/>
            </a:xfrm>
            <a:prstGeom prst="rect">
              <a:avLst/>
            </a:prstGeom>
            <a:solidFill>
              <a:srgbClr val="2B6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14" name="Rectangle 706"/>
            <p:cNvSpPr>
              <a:spLocks noChangeArrowheads="1"/>
            </p:cNvSpPr>
            <p:nvPr/>
          </p:nvSpPr>
          <p:spPr bwMode="auto">
            <a:xfrm>
              <a:off x="1385" y="1358"/>
              <a:ext cx="34" cy="65"/>
            </a:xfrm>
            <a:prstGeom prst="rect">
              <a:avLst/>
            </a:prstGeom>
            <a:solidFill>
              <a:srgbClr val="2D7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15" name="Rectangle 707"/>
            <p:cNvSpPr>
              <a:spLocks noChangeArrowheads="1"/>
            </p:cNvSpPr>
            <p:nvPr/>
          </p:nvSpPr>
          <p:spPr bwMode="auto">
            <a:xfrm>
              <a:off x="1419" y="1358"/>
              <a:ext cx="29" cy="65"/>
            </a:xfrm>
            <a:prstGeom prst="rect">
              <a:avLst/>
            </a:prstGeom>
            <a:solidFill>
              <a:srgbClr val="2F71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16" name="Rectangle 708"/>
            <p:cNvSpPr>
              <a:spLocks noChangeArrowheads="1"/>
            </p:cNvSpPr>
            <p:nvPr/>
          </p:nvSpPr>
          <p:spPr bwMode="auto">
            <a:xfrm>
              <a:off x="1448" y="1358"/>
              <a:ext cx="40" cy="65"/>
            </a:xfrm>
            <a:prstGeom prst="rect">
              <a:avLst/>
            </a:prstGeom>
            <a:solidFill>
              <a:srgbClr val="3172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17" name="Rectangle 709"/>
            <p:cNvSpPr>
              <a:spLocks noChangeArrowheads="1"/>
            </p:cNvSpPr>
            <p:nvPr/>
          </p:nvSpPr>
          <p:spPr bwMode="auto">
            <a:xfrm>
              <a:off x="1488" y="1358"/>
              <a:ext cx="20" cy="65"/>
            </a:xfrm>
            <a:prstGeom prst="rect">
              <a:avLst/>
            </a:prstGeom>
            <a:solidFill>
              <a:srgbClr val="3373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18" name="Rectangle 710"/>
            <p:cNvSpPr>
              <a:spLocks noChangeArrowheads="1"/>
            </p:cNvSpPr>
            <p:nvPr/>
          </p:nvSpPr>
          <p:spPr bwMode="auto">
            <a:xfrm>
              <a:off x="1508" y="1358"/>
              <a:ext cx="43" cy="65"/>
            </a:xfrm>
            <a:prstGeom prst="rect">
              <a:avLst/>
            </a:prstGeom>
            <a:solidFill>
              <a:srgbClr val="3574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19" name="Rectangle 711"/>
            <p:cNvSpPr>
              <a:spLocks noChangeArrowheads="1"/>
            </p:cNvSpPr>
            <p:nvPr/>
          </p:nvSpPr>
          <p:spPr bwMode="auto">
            <a:xfrm>
              <a:off x="1551" y="1358"/>
              <a:ext cx="32" cy="65"/>
            </a:xfrm>
            <a:prstGeom prst="rect">
              <a:avLst/>
            </a:prstGeom>
            <a:solidFill>
              <a:srgbClr val="3775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20" name="Rectangle 712"/>
            <p:cNvSpPr>
              <a:spLocks noChangeArrowheads="1"/>
            </p:cNvSpPr>
            <p:nvPr/>
          </p:nvSpPr>
          <p:spPr bwMode="auto">
            <a:xfrm>
              <a:off x="1583" y="1358"/>
              <a:ext cx="22" cy="65"/>
            </a:xfrm>
            <a:prstGeom prst="rect">
              <a:avLst/>
            </a:prstGeom>
            <a:solidFill>
              <a:srgbClr val="397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21" name="Rectangle 713"/>
            <p:cNvSpPr>
              <a:spLocks noChangeArrowheads="1"/>
            </p:cNvSpPr>
            <p:nvPr/>
          </p:nvSpPr>
          <p:spPr bwMode="auto">
            <a:xfrm>
              <a:off x="1605" y="1358"/>
              <a:ext cx="34" cy="65"/>
            </a:xfrm>
            <a:prstGeom prst="rect">
              <a:avLst/>
            </a:prstGeom>
            <a:solidFill>
              <a:srgbClr val="3B78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22" name="Rectangle 714"/>
            <p:cNvSpPr>
              <a:spLocks noChangeArrowheads="1"/>
            </p:cNvSpPr>
            <p:nvPr/>
          </p:nvSpPr>
          <p:spPr bwMode="auto">
            <a:xfrm>
              <a:off x="1639" y="1358"/>
              <a:ext cx="34" cy="65"/>
            </a:xfrm>
            <a:prstGeom prst="rect">
              <a:avLst/>
            </a:prstGeom>
            <a:solidFill>
              <a:srgbClr val="3D7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23" name="Rectangle 715"/>
            <p:cNvSpPr>
              <a:spLocks noChangeArrowheads="1"/>
            </p:cNvSpPr>
            <p:nvPr/>
          </p:nvSpPr>
          <p:spPr bwMode="auto">
            <a:xfrm>
              <a:off x="1673" y="1358"/>
              <a:ext cx="35" cy="65"/>
            </a:xfrm>
            <a:prstGeom prst="rect">
              <a:avLst/>
            </a:prstGeom>
            <a:solidFill>
              <a:srgbClr val="3F7A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24" name="Rectangle 716"/>
            <p:cNvSpPr>
              <a:spLocks noChangeArrowheads="1"/>
            </p:cNvSpPr>
            <p:nvPr/>
          </p:nvSpPr>
          <p:spPr bwMode="auto">
            <a:xfrm>
              <a:off x="1708" y="1358"/>
              <a:ext cx="32" cy="65"/>
            </a:xfrm>
            <a:prstGeom prst="rect">
              <a:avLst/>
            </a:prstGeom>
            <a:solidFill>
              <a:srgbClr val="417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25" name="Rectangle 717"/>
            <p:cNvSpPr>
              <a:spLocks noChangeArrowheads="1"/>
            </p:cNvSpPr>
            <p:nvPr/>
          </p:nvSpPr>
          <p:spPr bwMode="auto">
            <a:xfrm>
              <a:off x="1740" y="1358"/>
              <a:ext cx="34" cy="65"/>
            </a:xfrm>
            <a:prstGeom prst="rect">
              <a:avLst/>
            </a:prstGeom>
            <a:solidFill>
              <a:srgbClr val="437D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26" name="Rectangle 718"/>
            <p:cNvSpPr>
              <a:spLocks noChangeArrowheads="1"/>
            </p:cNvSpPr>
            <p:nvPr/>
          </p:nvSpPr>
          <p:spPr bwMode="auto">
            <a:xfrm>
              <a:off x="1774" y="1358"/>
              <a:ext cx="35" cy="65"/>
            </a:xfrm>
            <a:prstGeom prst="rect">
              <a:avLst/>
            </a:prstGeom>
            <a:solidFill>
              <a:srgbClr val="457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27" name="Rectangle 719"/>
            <p:cNvSpPr>
              <a:spLocks noChangeArrowheads="1"/>
            </p:cNvSpPr>
            <p:nvPr/>
          </p:nvSpPr>
          <p:spPr bwMode="auto">
            <a:xfrm>
              <a:off x="1809" y="1358"/>
              <a:ext cx="34" cy="65"/>
            </a:xfrm>
            <a:prstGeom prst="rect">
              <a:avLst/>
            </a:prstGeom>
            <a:solidFill>
              <a:srgbClr val="478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28" name="Rectangle 720"/>
            <p:cNvSpPr>
              <a:spLocks noChangeArrowheads="1"/>
            </p:cNvSpPr>
            <p:nvPr/>
          </p:nvSpPr>
          <p:spPr bwMode="auto">
            <a:xfrm>
              <a:off x="1843" y="1358"/>
              <a:ext cx="29" cy="65"/>
            </a:xfrm>
            <a:prstGeom prst="rect">
              <a:avLst/>
            </a:prstGeom>
            <a:solidFill>
              <a:srgbClr val="4981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29" name="Rectangle 721"/>
            <p:cNvSpPr>
              <a:spLocks noChangeArrowheads="1"/>
            </p:cNvSpPr>
            <p:nvPr/>
          </p:nvSpPr>
          <p:spPr bwMode="auto">
            <a:xfrm>
              <a:off x="1872" y="1358"/>
              <a:ext cx="21" cy="65"/>
            </a:xfrm>
            <a:prstGeom prst="rect">
              <a:avLst/>
            </a:prstGeom>
            <a:solidFill>
              <a:srgbClr val="4B82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30" name="Rectangle 722"/>
            <p:cNvSpPr>
              <a:spLocks noChangeArrowheads="1"/>
            </p:cNvSpPr>
            <p:nvPr/>
          </p:nvSpPr>
          <p:spPr bwMode="auto">
            <a:xfrm>
              <a:off x="1893" y="1358"/>
              <a:ext cx="35" cy="65"/>
            </a:xfrm>
            <a:prstGeom prst="rect">
              <a:avLst/>
            </a:prstGeom>
            <a:solidFill>
              <a:srgbClr val="4D84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31" name="Rectangle 723"/>
            <p:cNvSpPr>
              <a:spLocks noChangeArrowheads="1"/>
            </p:cNvSpPr>
            <p:nvPr/>
          </p:nvSpPr>
          <p:spPr bwMode="auto">
            <a:xfrm>
              <a:off x="1928" y="1358"/>
              <a:ext cx="32" cy="65"/>
            </a:xfrm>
            <a:prstGeom prst="rect">
              <a:avLst/>
            </a:prstGeom>
            <a:solidFill>
              <a:srgbClr val="4F85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32" name="Rectangle 724"/>
            <p:cNvSpPr>
              <a:spLocks noChangeArrowheads="1"/>
            </p:cNvSpPr>
            <p:nvPr/>
          </p:nvSpPr>
          <p:spPr bwMode="auto">
            <a:xfrm>
              <a:off x="1960" y="1358"/>
              <a:ext cx="34" cy="65"/>
            </a:xfrm>
            <a:prstGeom prst="rect">
              <a:avLst/>
            </a:prstGeom>
            <a:solidFill>
              <a:srgbClr val="5187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33" name="Rectangle 725"/>
            <p:cNvSpPr>
              <a:spLocks noChangeArrowheads="1"/>
            </p:cNvSpPr>
            <p:nvPr/>
          </p:nvSpPr>
          <p:spPr bwMode="auto">
            <a:xfrm>
              <a:off x="1994" y="1358"/>
              <a:ext cx="35" cy="65"/>
            </a:xfrm>
            <a:prstGeom prst="rect">
              <a:avLst/>
            </a:prstGeom>
            <a:solidFill>
              <a:srgbClr val="538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34" name="Rectangle 726"/>
            <p:cNvSpPr>
              <a:spLocks noChangeArrowheads="1"/>
            </p:cNvSpPr>
            <p:nvPr/>
          </p:nvSpPr>
          <p:spPr bwMode="auto">
            <a:xfrm>
              <a:off x="2029" y="1358"/>
              <a:ext cx="34" cy="65"/>
            </a:xfrm>
            <a:prstGeom prst="rect">
              <a:avLst/>
            </a:prstGeom>
            <a:solidFill>
              <a:srgbClr val="558A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35" name="Rectangle 727"/>
            <p:cNvSpPr>
              <a:spLocks noChangeArrowheads="1"/>
            </p:cNvSpPr>
            <p:nvPr/>
          </p:nvSpPr>
          <p:spPr bwMode="auto">
            <a:xfrm>
              <a:off x="2063" y="1358"/>
              <a:ext cx="32" cy="65"/>
            </a:xfrm>
            <a:prstGeom prst="rect">
              <a:avLst/>
            </a:prstGeom>
            <a:solidFill>
              <a:srgbClr val="578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36" name="Rectangle 728"/>
            <p:cNvSpPr>
              <a:spLocks noChangeArrowheads="1"/>
            </p:cNvSpPr>
            <p:nvPr/>
          </p:nvSpPr>
          <p:spPr bwMode="auto">
            <a:xfrm>
              <a:off x="2095" y="1358"/>
              <a:ext cx="22" cy="65"/>
            </a:xfrm>
            <a:prstGeom prst="rect">
              <a:avLst/>
            </a:prstGeom>
            <a:solidFill>
              <a:srgbClr val="598E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37" name="Rectangle 729"/>
            <p:cNvSpPr>
              <a:spLocks noChangeArrowheads="1"/>
            </p:cNvSpPr>
            <p:nvPr/>
          </p:nvSpPr>
          <p:spPr bwMode="auto">
            <a:xfrm>
              <a:off x="2117" y="1358"/>
              <a:ext cx="34" cy="65"/>
            </a:xfrm>
            <a:prstGeom prst="rect">
              <a:avLst/>
            </a:prstGeom>
            <a:solidFill>
              <a:srgbClr val="5B8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38" name="Rectangle 730"/>
            <p:cNvSpPr>
              <a:spLocks noChangeArrowheads="1"/>
            </p:cNvSpPr>
            <p:nvPr/>
          </p:nvSpPr>
          <p:spPr bwMode="auto">
            <a:xfrm>
              <a:off x="2151" y="1358"/>
              <a:ext cx="29" cy="65"/>
            </a:xfrm>
            <a:prstGeom prst="rect">
              <a:avLst/>
            </a:prstGeom>
            <a:solidFill>
              <a:srgbClr val="5D9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39" name="Rectangle 731"/>
            <p:cNvSpPr>
              <a:spLocks noChangeArrowheads="1"/>
            </p:cNvSpPr>
            <p:nvPr/>
          </p:nvSpPr>
          <p:spPr bwMode="auto">
            <a:xfrm>
              <a:off x="2180" y="1358"/>
              <a:ext cx="34" cy="65"/>
            </a:xfrm>
            <a:prstGeom prst="rect">
              <a:avLst/>
            </a:prstGeom>
            <a:solidFill>
              <a:srgbClr val="5F92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40" name="Rectangle 732"/>
            <p:cNvSpPr>
              <a:spLocks noChangeArrowheads="1"/>
            </p:cNvSpPr>
            <p:nvPr/>
          </p:nvSpPr>
          <p:spPr bwMode="auto">
            <a:xfrm>
              <a:off x="2214" y="1358"/>
              <a:ext cx="34" cy="65"/>
            </a:xfrm>
            <a:prstGeom prst="rect">
              <a:avLst/>
            </a:prstGeom>
            <a:solidFill>
              <a:srgbClr val="6194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41" name="Rectangle 733"/>
            <p:cNvSpPr>
              <a:spLocks noChangeArrowheads="1"/>
            </p:cNvSpPr>
            <p:nvPr/>
          </p:nvSpPr>
          <p:spPr bwMode="auto">
            <a:xfrm>
              <a:off x="2248" y="1358"/>
              <a:ext cx="35" cy="65"/>
            </a:xfrm>
            <a:prstGeom prst="rect">
              <a:avLst/>
            </a:prstGeom>
            <a:solidFill>
              <a:srgbClr val="639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42" name="Rectangle 734"/>
            <p:cNvSpPr>
              <a:spLocks noChangeArrowheads="1"/>
            </p:cNvSpPr>
            <p:nvPr/>
          </p:nvSpPr>
          <p:spPr bwMode="auto">
            <a:xfrm>
              <a:off x="2283" y="1358"/>
              <a:ext cx="32" cy="65"/>
            </a:xfrm>
            <a:prstGeom prst="rect">
              <a:avLst/>
            </a:prstGeom>
            <a:solidFill>
              <a:srgbClr val="6598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43" name="Rectangle 735"/>
            <p:cNvSpPr>
              <a:spLocks noChangeArrowheads="1"/>
            </p:cNvSpPr>
            <p:nvPr/>
          </p:nvSpPr>
          <p:spPr bwMode="auto">
            <a:xfrm>
              <a:off x="2315" y="1358"/>
              <a:ext cx="34" cy="65"/>
            </a:xfrm>
            <a:prstGeom prst="rect">
              <a:avLst/>
            </a:prstGeom>
            <a:solidFill>
              <a:srgbClr val="67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44" name="Rectangle 736"/>
            <p:cNvSpPr>
              <a:spLocks noChangeArrowheads="1"/>
            </p:cNvSpPr>
            <p:nvPr/>
          </p:nvSpPr>
          <p:spPr bwMode="auto">
            <a:xfrm>
              <a:off x="2349" y="1358"/>
              <a:ext cx="22" cy="65"/>
            </a:xfrm>
            <a:prstGeom prst="rect">
              <a:avLst/>
            </a:prstGeom>
            <a:solidFill>
              <a:srgbClr val="699B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45" name="Rectangle 737"/>
            <p:cNvSpPr>
              <a:spLocks noChangeArrowheads="1"/>
            </p:cNvSpPr>
            <p:nvPr/>
          </p:nvSpPr>
          <p:spPr bwMode="auto">
            <a:xfrm>
              <a:off x="2371" y="1358"/>
              <a:ext cx="29" cy="65"/>
            </a:xfrm>
            <a:prstGeom prst="rect">
              <a:avLst/>
            </a:prstGeom>
            <a:solidFill>
              <a:srgbClr val="6B9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46" name="Rectangle 738"/>
            <p:cNvSpPr>
              <a:spLocks noChangeArrowheads="1"/>
            </p:cNvSpPr>
            <p:nvPr/>
          </p:nvSpPr>
          <p:spPr bwMode="auto">
            <a:xfrm>
              <a:off x="2400" y="1358"/>
              <a:ext cx="22" cy="65"/>
            </a:xfrm>
            <a:prstGeom prst="rect">
              <a:avLst/>
            </a:prstGeom>
            <a:solidFill>
              <a:srgbClr val="6C9E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47" name="Rectangle 739"/>
            <p:cNvSpPr>
              <a:spLocks noChangeArrowheads="1"/>
            </p:cNvSpPr>
            <p:nvPr/>
          </p:nvSpPr>
          <p:spPr bwMode="auto">
            <a:xfrm>
              <a:off x="2422" y="1358"/>
              <a:ext cx="30" cy="65"/>
            </a:xfrm>
            <a:prstGeom prst="rect">
              <a:avLst/>
            </a:prstGeom>
            <a:solidFill>
              <a:srgbClr val="6E9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48" name="Rectangle 740"/>
            <p:cNvSpPr>
              <a:spLocks noChangeArrowheads="1"/>
            </p:cNvSpPr>
            <p:nvPr/>
          </p:nvSpPr>
          <p:spPr bwMode="auto">
            <a:xfrm>
              <a:off x="2452" y="1358"/>
              <a:ext cx="33" cy="65"/>
            </a:xfrm>
            <a:prstGeom prst="rect">
              <a:avLst/>
            </a:prstGeom>
            <a:solidFill>
              <a:srgbClr val="70A1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49" name="Rectangle 741"/>
            <p:cNvSpPr>
              <a:spLocks noChangeArrowheads="1"/>
            </p:cNvSpPr>
            <p:nvPr/>
          </p:nvSpPr>
          <p:spPr bwMode="auto">
            <a:xfrm>
              <a:off x="2485" y="1358"/>
              <a:ext cx="34" cy="65"/>
            </a:xfrm>
            <a:prstGeom prst="rect">
              <a:avLst/>
            </a:prstGeom>
            <a:solidFill>
              <a:srgbClr val="72A3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50" name="Rectangle 742"/>
            <p:cNvSpPr>
              <a:spLocks noChangeArrowheads="1"/>
            </p:cNvSpPr>
            <p:nvPr/>
          </p:nvSpPr>
          <p:spPr bwMode="auto">
            <a:xfrm>
              <a:off x="2519" y="1358"/>
              <a:ext cx="34" cy="65"/>
            </a:xfrm>
            <a:prstGeom prst="rect">
              <a:avLst/>
            </a:prstGeom>
            <a:solidFill>
              <a:srgbClr val="74A5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51" name="Rectangle 743"/>
            <p:cNvSpPr>
              <a:spLocks noChangeArrowheads="1"/>
            </p:cNvSpPr>
            <p:nvPr/>
          </p:nvSpPr>
          <p:spPr bwMode="auto">
            <a:xfrm>
              <a:off x="2553" y="1358"/>
              <a:ext cx="34" cy="65"/>
            </a:xfrm>
            <a:prstGeom prst="rect">
              <a:avLst/>
            </a:prstGeom>
            <a:solidFill>
              <a:srgbClr val="76A7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52" name="Rectangle 744"/>
            <p:cNvSpPr>
              <a:spLocks noChangeArrowheads="1"/>
            </p:cNvSpPr>
            <p:nvPr/>
          </p:nvSpPr>
          <p:spPr bwMode="auto">
            <a:xfrm>
              <a:off x="2587" y="1358"/>
              <a:ext cx="33" cy="65"/>
            </a:xfrm>
            <a:prstGeom prst="rect">
              <a:avLst/>
            </a:prstGeom>
            <a:solidFill>
              <a:srgbClr val="78A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53" name="Rectangle 745"/>
            <p:cNvSpPr>
              <a:spLocks noChangeArrowheads="1"/>
            </p:cNvSpPr>
            <p:nvPr/>
          </p:nvSpPr>
          <p:spPr bwMode="auto">
            <a:xfrm>
              <a:off x="2620" y="1358"/>
              <a:ext cx="34" cy="65"/>
            </a:xfrm>
            <a:prstGeom prst="rect">
              <a:avLst/>
            </a:prstGeom>
            <a:solidFill>
              <a:srgbClr val="7AAB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54" name="Rectangle 746"/>
            <p:cNvSpPr>
              <a:spLocks noChangeArrowheads="1"/>
            </p:cNvSpPr>
            <p:nvPr/>
          </p:nvSpPr>
          <p:spPr bwMode="auto">
            <a:xfrm>
              <a:off x="2654" y="1358"/>
              <a:ext cx="34" cy="65"/>
            </a:xfrm>
            <a:prstGeom prst="rect">
              <a:avLst/>
            </a:prstGeom>
            <a:solidFill>
              <a:srgbClr val="7CAD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55" name="Rectangle 747"/>
            <p:cNvSpPr>
              <a:spLocks noChangeArrowheads="1"/>
            </p:cNvSpPr>
            <p:nvPr/>
          </p:nvSpPr>
          <p:spPr bwMode="auto">
            <a:xfrm>
              <a:off x="2688" y="1358"/>
              <a:ext cx="35" cy="65"/>
            </a:xfrm>
            <a:prstGeom prst="rect">
              <a:avLst/>
            </a:prstGeom>
            <a:solidFill>
              <a:srgbClr val="7EAE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56" name="Rectangle 748"/>
            <p:cNvSpPr>
              <a:spLocks noChangeArrowheads="1"/>
            </p:cNvSpPr>
            <p:nvPr/>
          </p:nvSpPr>
          <p:spPr bwMode="auto">
            <a:xfrm>
              <a:off x="2723" y="1358"/>
              <a:ext cx="32" cy="65"/>
            </a:xfrm>
            <a:prstGeom prst="rect">
              <a:avLst/>
            </a:prstGeom>
            <a:solidFill>
              <a:srgbClr val="80B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57" name="Rectangle 749"/>
            <p:cNvSpPr>
              <a:spLocks noChangeArrowheads="1"/>
            </p:cNvSpPr>
            <p:nvPr/>
          </p:nvSpPr>
          <p:spPr bwMode="auto">
            <a:xfrm>
              <a:off x="2755" y="1358"/>
              <a:ext cx="34" cy="65"/>
            </a:xfrm>
            <a:prstGeom prst="rect">
              <a:avLst/>
            </a:prstGeom>
            <a:solidFill>
              <a:srgbClr val="82B2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58" name="Rectangle 750"/>
            <p:cNvSpPr>
              <a:spLocks noChangeArrowheads="1"/>
            </p:cNvSpPr>
            <p:nvPr/>
          </p:nvSpPr>
          <p:spPr bwMode="auto">
            <a:xfrm>
              <a:off x="2789" y="1358"/>
              <a:ext cx="35" cy="65"/>
            </a:xfrm>
            <a:prstGeom prst="rect">
              <a:avLst/>
            </a:prstGeom>
            <a:solidFill>
              <a:srgbClr val="84B4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59" name="Rectangle 751"/>
            <p:cNvSpPr>
              <a:spLocks noChangeArrowheads="1"/>
            </p:cNvSpPr>
            <p:nvPr/>
          </p:nvSpPr>
          <p:spPr bwMode="auto">
            <a:xfrm>
              <a:off x="2824" y="1358"/>
              <a:ext cx="34" cy="65"/>
            </a:xfrm>
            <a:prstGeom prst="rect">
              <a:avLst/>
            </a:prstGeom>
            <a:solidFill>
              <a:srgbClr val="86B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60" name="Rectangle 752"/>
            <p:cNvSpPr>
              <a:spLocks noChangeArrowheads="1"/>
            </p:cNvSpPr>
            <p:nvPr/>
          </p:nvSpPr>
          <p:spPr bwMode="auto">
            <a:xfrm>
              <a:off x="2858" y="1358"/>
              <a:ext cx="34" cy="65"/>
            </a:xfrm>
            <a:prstGeom prst="rect">
              <a:avLst/>
            </a:prstGeom>
            <a:solidFill>
              <a:srgbClr val="88B8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61" name="Rectangle 753"/>
            <p:cNvSpPr>
              <a:spLocks noChangeArrowheads="1"/>
            </p:cNvSpPr>
            <p:nvPr/>
          </p:nvSpPr>
          <p:spPr bwMode="auto">
            <a:xfrm>
              <a:off x="2892" y="1358"/>
              <a:ext cx="33" cy="65"/>
            </a:xfrm>
            <a:prstGeom prst="rect">
              <a:avLst/>
            </a:prstGeom>
            <a:solidFill>
              <a:srgbClr val="8ABA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62" name="Rectangle 754"/>
            <p:cNvSpPr>
              <a:spLocks noChangeArrowheads="1"/>
            </p:cNvSpPr>
            <p:nvPr/>
          </p:nvSpPr>
          <p:spPr bwMode="auto">
            <a:xfrm>
              <a:off x="2925" y="1358"/>
              <a:ext cx="34" cy="65"/>
            </a:xfrm>
            <a:prstGeom prst="rect">
              <a:avLst/>
            </a:prstGeom>
            <a:solidFill>
              <a:srgbClr val="8CB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63" name="Rectangle 755"/>
            <p:cNvSpPr>
              <a:spLocks noChangeArrowheads="1"/>
            </p:cNvSpPr>
            <p:nvPr/>
          </p:nvSpPr>
          <p:spPr bwMode="auto">
            <a:xfrm>
              <a:off x="2959" y="1358"/>
              <a:ext cx="34" cy="65"/>
            </a:xfrm>
            <a:prstGeom prst="rect">
              <a:avLst/>
            </a:prstGeom>
            <a:solidFill>
              <a:srgbClr val="8EBE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64" name="Rectangle 756"/>
            <p:cNvSpPr>
              <a:spLocks noChangeArrowheads="1"/>
            </p:cNvSpPr>
            <p:nvPr/>
          </p:nvSpPr>
          <p:spPr bwMode="auto">
            <a:xfrm>
              <a:off x="2993" y="1358"/>
              <a:ext cx="34" cy="65"/>
            </a:xfrm>
            <a:prstGeom prst="rect">
              <a:avLst/>
            </a:prstGeom>
            <a:solidFill>
              <a:srgbClr val="8FC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65" name="Rectangle 757"/>
            <p:cNvSpPr>
              <a:spLocks noChangeArrowheads="1"/>
            </p:cNvSpPr>
            <p:nvPr/>
          </p:nvSpPr>
          <p:spPr bwMode="auto">
            <a:xfrm>
              <a:off x="3027" y="1358"/>
              <a:ext cx="33" cy="65"/>
            </a:xfrm>
            <a:prstGeom prst="rect">
              <a:avLst/>
            </a:prstGeom>
            <a:solidFill>
              <a:srgbClr val="91C1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66" name="Rectangle 758"/>
            <p:cNvSpPr>
              <a:spLocks noChangeArrowheads="1"/>
            </p:cNvSpPr>
            <p:nvPr/>
          </p:nvSpPr>
          <p:spPr bwMode="auto">
            <a:xfrm>
              <a:off x="3060" y="1358"/>
              <a:ext cx="34" cy="65"/>
            </a:xfrm>
            <a:prstGeom prst="rect">
              <a:avLst/>
            </a:prstGeom>
            <a:solidFill>
              <a:srgbClr val="93C3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67" name="Rectangle 759"/>
            <p:cNvSpPr>
              <a:spLocks noChangeArrowheads="1"/>
            </p:cNvSpPr>
            <p:nvPr/>
          </p:nvSpPr>
          <p:spPr bwMode="auto">
            <a:xfrm>
              <a:off x="3094" y="1358"/>
              <a:ext cx="34" cy="65"/>
            </a:xfrm>
            <a:prstGeom prst="rect">
              <a:avLst/>
            </a:prstGeom>
            <a:solidFill>
              <a:srgbClr val="95C5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68" name="Rectangle 760"/>
            <p:cNvSpPr>
              <a:spLocks noChangeArrowheads="1"/>
            </p:cNvSpPr>
            <p:nvPr/>
          </p:nvSpPr>
          <p:spPr bwMode="auto">
            <a:xfrm>
              <a:off x="3128" y="1358"/>
              <a:ext cx="34" cy="65"/>
            </a:xfrm>
            <a:prstGeom prst="rect">
              <a:avLst/>
            </a:prstGeom>
            <a:solidFill>
              <a:srgbClr val="97C7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69" name="Rectangle 761"/>
            <p:cNvSpPr>
              <a:spLocks noChangeArrowheads="1"/>
            </p:cNvSpPr>
            <p:nvPr/>
          </p:nvSpPr>
          <p:spPr bwMode="auto">
            <a:xfrm>
              <a:off x="3162" y="1358"/>
              <a:ext cx="35" cy="65"/>
            </a:xfrm>
            <a:prstGeom prst="rect">
              <a:avLst/>
            </a:prstGeom>
            <a:solidFill>
              <a:srgbClr val="98C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70" name="Rectangle 762"/>
            <p:cNvSpPr>
              <a:spLocks noChangeArrowheads="1"/>
            </p:cNvSpPr>
            <p:nvPr/>
          </p:nvSpPr>
          <p:spPr bwMode="auto">
            <a:xfrm>
              <a:off x="3197" y="1358"/>
              <a:ext cx="32" cy="65"/>
            </a:xfrm>
            <a:prstGeom prst="rect">
              <a:avLst/>
            </a:prstGeom>
            <a:solidFill>
              <a:srgbClr val="9ACA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71" name="Rectangle 763"/>
            <p:cNvSpPr>
              <a:spLocks noChangeArrowheads="1"/>
            </p:cNvSpPr>
            <p:nvPr/>
          </p:nvSpPr>
          <p:spPr bwMode="auto">
            <a:xfrm>
              <a:off x="3229" y="1358"/>
              <a:ext cx="34" cy="65"/>
            </a:xfrm>
            <a:prstGeom prst="rect">
              <a:avLst/>
            </a:prstGeom>
            <a:solidFill>
              <a:srgbClr val="9C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72" name="Rectangle 764"/>
            <p:cNvSpPr>
              <a:spLocks noChangeArrowheads="1"/>
            </p:cNvSpPr>
            <p:nvPr/>
          </p:nvSpPr>
          <p:spPr bwMode="auto">
            <a:xfrm>
              <a:off x="3263" y="1358"/>
              <a:ext cx="35" cy="65"/>
            </a:xfrm>
            <a:prstGeom prst="rect">
              <a:avLst/>
            </a:prstGeom>
            <a:solidFill>
              <a:srgbClr val="9DCE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73" name="Rectangle 765"/>
            <p:cNvSpPr>
              <a:spLocks noChangeArrowheads="1"/>
            </p:cNvSpPr>
            <p:nvPr/>
          </p:nvSpPr>
          <p:spPr bwMode="auto">
            <a:xfrm>
              <a:off x="3298" y="1358"/>
              <a:ext cx="34" cy="65"/>
            </a:xfrm>
            <a:prstGeom prst="rect">
              <a:avLst/>
            </a:prstGeom>
            <a:solidFill>
              <a:srgbClr val="9FC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74" name="Rectangle 766"/>
            <p:cNvSpPr>
              <a:spLocks noChangeArrowheads="1"/>
            </p:cNvSpPr>
            <p:nvPr/>
          </p:nvSpPr>
          <p:spPr bwMode="auto">
            <a:xfrm>
              <a:off x="3332" y="1358"/>
              <a:ext cx="32" cy="65"/>
            </a:xfrm>
            <a:prstGeom prst="rect">
              <a:avLst/>
            </a:prstGeom>
            <a:solidFill>
              <a:srgbClr val="A1D1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75" name="Rectangle 767"/>
            <p:cNvSpPr>
              <a:spLocks noChangeArrowheads="1"/>
            </p:cNvSpPr>
            <p:nvPr/>
          </p:nvSpPr>
          <p:spPr bwMode="auto">
            <a:xfrm>
              <a:off x="3364" y="1358"/>
              <a:ext cx="35" cy="65"/>
            </a:xfrm>
            <a:prstGeom prst="rect">
              <a:avLst/>
            </a:prstGeom>
            <a:solidFill>
              <a:srgbClr val="A2D3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76" name="Rectangle 768"/>
            <p:cNvSpPr>
              <a:spLocks noChangeArrowheads="1"/>
            </p:cNvSpPr>
            <p:nvPr/>
          </p:nvSpPr>
          <p:spPr bwMode="auto">
            <a:xfrm>
              <a:off x="3399" y="1358"/>
              <a:ext cx="34" cy="65"/>
            </a:xfrm>
            <a:prstGeom prst="rect">
              <a:avLst/>
            </a:prstGeom>
            <a:solidFill>
              <a:srgbClr val="A4D4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77" name="Rectangle 769"/>
            <p:cNvSpPr>
              <a:spLocks noChangeArrowheads="1"/>
            </p:cNvSpPr>
            <p:nvPr/>
          </p:nvSpPr>
          <p:spPr bwMode="auto">
            <a:xfrm>
              <a:off x="3433" y="1358"/>
              <a:ext cx="34" cy="65"/>
            </a:xfrm>
            <a:prstGeom prst="rect">
              <a:avLst/>
            </a:prstGeom>
            <a:solidFill>
              <a:srgbClr val="A5D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78" name="Rectangle 770"/>
            <p:cNvSpPr>
              <a:spLocks noChangeArrowheads="1"/>
            </p:cNvSpPr>
            <p:nvPr/>
          </p:nvSpPr>
          <p:spPr bwMode="auto">
            <a:xfrm>
              <a:off x="3467" y="1358"/>
              <a:ext cx="33" cy="65"/>
            </a:xfrm>
            <a:prstGeom prst="rect">
              <a:avLst/>
            </a:prstGeom>
            <a:solidFill>
              <a:srgbClr val="A7D7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79" name="Rectangle 771"/>
            <p:cNvSpPr>
              <a:spLocks noChangeArrowheads="1"/>
            </p:cNvSpPr>
            <p:nvPr/>
          </p:nvSpPr>
          <p:spPr bwMode="auto">
            <a:xfrm>
              <a:off x="3500" y="1358"/>
              <a:ext cx="34" cy="65"/>
            </a:xfrm>
            <a:prstGeom prst="rect">
              <a:avLst/>
            </a:prstGeom>
            <a:solidFill>
              <a:srgbClr val="A8D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80" name="Rectangle 772"/>
            <p:cNvSpPr>
              <a:spLocks noChangeArrowheads="1"/>
            </p:cNvSpPr>
            <p:nvPr/>
          </p:nvSpPr>
          <p:spPr bwMode="auto">
            <a:xfrm>
              <a:off x="3534" y="1358"/>
              <a:ext cx="34" cy="65"/>
            </a:xfrm>
            <a:prstGeom prst="rect">
              <a:avLst/>
            </a:prstGeom>
            <a:solidFill>
              <a:srgbClr val="AADA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81" name="Rectangle 773"/>
            <p:cNvSpPr>
              <a:spLocks noChangeArrowheads="1"/>
            </p:cNvSpPr>
            <p:nvPr/>
          </p:nvSpPr>
          <p:spPr bwMode="auto">
            <a:xfrm>
              <a:off x="3568" y="1358"/>
              <a:ext cx="51" cy="65"/>
            </a:xfrm>
            <a:prstGeom prst="rect">
              <a:avLst/>
            </a:prstGeom>
            <a:solidFill>
              <a:srgbClr val="ABD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82" name="Rectangle 774"/>
            <p:cNvSpPr>
              <a:spLocks noChangeArrowheads="1"/>
            </p:cNvSpPr>
            <p:nvPr/>
          </p:nvSpPr>
          <p:spPr bwMode="auto">
            <a:xfrm>
              <a:off x="3619" y="1358"/>
              <a:ext cx="50" cy="65"/>
            </a:xfrm>
            <a:prstGeom prst="rect">
              <a:avLst/>
            </a:prstGeom>
            <a:solidFill>
              <a:srgbClr val="ADDE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83" name="Rectangle 775"/>
            <p:cNvSpPr>
              <a:spLocks noChangeArrowheads="1"/>
            </p:cNvSpPr>
            <p:nvPr/>
          </p:nvSpPr>
          <p:spPr bwMode="auto">
            <a:xfrm>
              <a:off x="3669" y="1358"/>
              <a:ext cx="52" cy="65"/>
            </a:xfrm>
            <a:prstGeom prst="rect">
              <a:avLst/>
            </a:prstGeom>
            <a:solidFill>
              <a:srgbClr val="AFE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84" name="Rectangle 776"/>
            <p:cNvSpPr>
              <a:spLocks noChangeArrowheads="1"/>
            </p:cNvSpPr>
            <p:nvPr/>
          </p:nvSpPr>
          <p:spPr bwMode="auto">
            <a:xfrm>
              <a:off x="3721" y="1358"/>
              <a:ext cx="51" cy="65"/>
            </a:xfrm>
            <a:prstGeom prst="rect">
              <a:avLst/>
            </a:prstGeom>
            <a:solidFill>
              <a:srgbClr val="B1E2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85" name="Rectangle 777"/>
            <p:cNvSpPr>
              <a:spLocks noChangeArrowheads="1"/>
            </p:cNvSpPr>
            <p:nvPr/>
          </p:nvSpPr>
          <p:spPr bwMode="auto">
            <a:xfrm>
              <a:off x="3772" y="1358"/>
              <a:ext cx="67" cy="65"/>
            </a:xfrm>
            <a:prstGeom prst="rect">
              <a:avLst/>
            </a:prstGeom>
            <a:solidFill>
              <a:srgbClr val="B3E4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86" name="Rectangle 778"/>
            <p:cNvSpPr>
              <a:spLocks noChangeArrowheads="1"/>
            </p:cNvSpPr>
            <p:nvPr/>
          </p:nvSpPr>
          <p:spPr bwMode="auto">
            <a:xfrm>
              <a:off x="3839" y="1358"/>
              <a:ext cx="50" cy="65"/>
            </a:xfrm>
            <a:prstGeom prst="rect">
              <a:avLst/>
            </a:prstGeom>
            <a:solidFill>
              <a:srgbClr val="B5E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87" name="Rectangle 779"/>
            <p:cNvSpPr>
              <a:spLocks noChangeArrowheads="1"/>
            </p:cNvSpPr>
            <p:nvPr/>
          </p:nvSpPr>
          <p:spPr bwMode="auto">
            <a:xfrm>
              <a:off x="3889" y="1358"/>
              <a:ext cx="52" cy="65"/>
            </a:xfrm>
            <a:prstGeom prst="rect">
              <a:avLst/>
            </a:prstGeom>
            <a:solidFill>
              <a:srgbClr val="B6E8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88" name="Rectangle 780"/>
            <p:cNvSpPr>
              <a:spLocks noChangeArrowheads="1"/>
            </p:cNvSpPr>
            <p:nvPr/>
          </p:nvSpPr>
          <p:spPr bwMode="auto">
            <a:xfrm>
              <a:off x="3941" y="1358"/>
              <a:ext cx="33" cy="65"/>
            </a:xfrm>
            <a:prstGeom prst="rect">
              <a:avLst/>
            </a:prstGeom>
            <a:solidFill>
              <a:srgbClr val="B8E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89" name="Rectangle 781"/>
            <p:cNvSpPr>
              <a:spLocks noChangeArrowheads="1"/>
            </p:cNvSpPr>
            <p:nvPr/>
          </p:nvSpPr>
          <p:spPr bwMode="auto">
            <a:xfrm>
              <a:off x="3974" y="1358"/>
              <a:ext cx="68" cy="65"/>
            </a:xfrm>
            <a:prstGeom prst="rect">
              <a:avLst/>
            </a:prstGeom>
            <a:solidFill>
              <a:srgbClr val="B9EB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90" name="Rectangle 782"/>
            <p:cNvSpPr>
              <a:spLocks noChangeArrowheads="1"/>
            </p:cNvSpPr>
            <p:nvPr/>
          </p:nvSpPr>
          <p:spPr bwMode="auto">
            <a:xfrm>
              <a:off x="4042" y="1358"/>
              <a:ext cx="67" cy="65"/>
            </a:xfrm>
            <a:prstGeom prst="rect">
              <a:avLst/>
            </a:prstGeom>
            <a:solidFill>
              <a:srgbClr val="BBED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91" name="Rectangle 783"/>
            <p:cNvSpPr>
              <a:spLocks noChangeArrowheads="1"/>
            </p:cNvSpPr>
            <p:nvPr/>
          </p:nvSpPr>
          <p:spPr bwMode="auto">
            <a:xfrm>
              <a:off x="4109" y="1358"/>
              <a:ext cx="52" cy="65"/>
            </a:xfrm>
            <a:prstGeom prst="rect">
              <a:avLst/>
            </a:prstGeom>
            <a:solidFill>
              <a:srgbClr val="BDEE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92" name="Rectangle 784"/>
            <p:cNvSpPr>
              <a:spLocks noChangeArrowheads="1"/>
            </p:cNvSpPr>
            <p:nvPr/>
          </p:nvSpPr>
          <p:spPr bwMode="auto">
            <a:xfrm>
              <a:off x="4161" y="1358"/>
              <a:ext cx="83" cy="65"/>
            </a:xfrm>
            <a:prstGeom prst="rect">
              <a:avLst/>
            </a:prstGeom>
            <a:solidFill>
              <a:srgbClr val="BEF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93" name="Rectangle 785"/>
            <p:cNvSpPr>
              <a:spLocks noChangeArrowheads="1"/>
            </p:cNvSpPr>
            <p:nvPr/>
          </p:nvSpPr>
          <p:spPr bwMode="auto">
            <a:xfrm>
              <a:off x="4244" y="1358"/>
              <a:ext cx="85" cy="65"/>
            </a:xfrm>
            <a:prstGeom prst="rect">
              <a:avLst/>
            </a:prstGeom>
            <a:solidFill>
              <a:srgbClr val="C0F2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94" name="Rectangle 786"/>
            <p:cNvSpPr>
              <a:spLocks noChangeArrowheads="1"/>
            </p:cNvSpPr>
            <p:nvPr/>
          </p:nvSpPr>
          <p:spPr bwMode="auto">
            <a:xfrm>
              <a:off x="4329" y="1358"/>
              <a:ext cx="103" cy="65"/>
            </a:xfrm>
            <a:prstGeom prst="rect">
              <a:avLst/>
            </a:prstGeom>
            <a:solidFill>
              <a:srgbClr val="C2F4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95" name="Rectangle 787"/>
            <p:cNvSpPr>
              <a:spLocks noChangeArrowheads="1"/>
            </p:cNvSpPr>
            <p:nvPr/>
          </p:nvSpPr>
          <p:spPr bwMode="auto">
            <a:xfrm>
              <a:off x="4432" y="1358"/>
              <a:ext cx="66" cy="65"/>
            </a:xfrm>
            <a:prstGeom prst="rect">
              <a:avLst/>
            </a:prstGeom>
            <a:solidFill>
              <a:srgbClr val="C3F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96" name="Rectangle 788"/>
            <p:cNvSpPr>
              <a:spLocks noChangeArrowheads="1"/>
            </p:cNvSpPr>
            <p:nvPr/>
          </p:nvSpPr>
          <p:spPr bwMode="auto">
            <a:xfrm>
              <a:off x="4498" y="1358"/>
              <a:ext cx="103" cy="65"/>
            </a:xfrm>
            <a:prstGeom prst="rect">
              <a:avLst/>
            </a:prstGeom>
            <a:solidFill>
              <a:srgbClr val="C5F7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97" name="Rectangle 789"/>
            <p:cNvSpPr>
              <a:spLocks noChangeArrowheads="1"/>
            </p:cNvSpPr>
            <p:nvPr/>
          </p:nvSpPr>
          <p:spPr bwMode="auto">
            <a:xfrm>
              <a:off x="4601" y="1358"/>
              <a:ext cx="117" cy="65"/>
            </a:xfrm>
            <a:prstGeom prst="rect">
              <a:avLst/>
            </a:prstGeom>
            <a:solidFill>
              <a:srgbClr val="C6F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98" name="Rectangle 790"/>
            <p:cNvSpPr>
              <a:spLocks noChangeArrowheads="1"/>
            </p:cNvSpPr>
            <p:nvPr/>
          </p:nvSpPr>
          <p:spPr bwMode="auto">
            <a:xfrm>
              <a:off x="4718" y="1358"/>
              <a:ext cx="103" cy="65"/>
            </a:xfrm>
            <a:prstGeom prst="rect">
              <a:avLst/>
            </a:prstGeom>
            <a:solidFill>
              <a:srgbClr val="C8FA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099" name="Rectangle 791"/>
            <p:cNvSpPr>
              <a:spLocks noChangeArrowheads="1"/>
            </p:cNvSpPr>
            <p:nvPr/>
          </p:nvSpPr>
          <p:spPr bwMode="auto">
            <a:xfrm>
              <a:off x="4821" y="1358"/>
              <a:ext cx="202" cy="65"/>
            </a:xfrm>
            <a:prstGeom prst="rect">
              <a:avLst/>
            </a:prstGeom>
            <a:solidFill>
              <a:srgbClr val="C9F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00" name="Rectangle 792"/>
            <p:cNvSpPr>
              <a:spLocks noChangeArrowheads="1"/>
            </p:cNvSpPr>
            <p:nvPr/>
          </p:nvSpPr>
          <p:spPr bwMode="auto">
            <a:xfrm>
              <a:off x="5023" y="1358"/>
              <a:ext cx="153" cy="65"/>
            </a:xfrm>
            <a:prstGeom prst="rect">
              <a:avLst/>
            </a:prstGeom>
            <a:solidFill>
              <a:srgbClr val="CBFD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01" name="Rectangle 793"/>
            <p:cNvSpPr>
              <a:spLocks noChangeArrowheads="1"/>
            </p:cNvSpPr>
            <p:nvPr/>
          </p:nvSpPr>
          <p:spPr bwMode="auto">
            <a:xfrm>
              <a:off x="5176" y="1358"/>
              <a:ext cx="92" cy="6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60102" name="Group 888"/>
          <p:cNvGrpSpPr>
            <a:grpSpLocks/>
          </p:cNvGrpSpPr>
          <p:nvPr/>
        </p:nvGrpSpPr>
        <p:grpSpPr bwMode="auto">
          <a:xfrm>
            <a:off x="8088313" y="971550"/>
            <a:ext cx="274637" cy="5626100"/>
            <a:chOff x="5095" y="612"/>
            <a:chExt cx="173" cy="3544"/>
          </a:xfrm>
        </p:grpSpPr>
        <p:sp>
          <p:nvSpPr>
            <p:cNvPr id="760103" name="Rectangle 795"/>
            <p:cNvSpPr>
              <a:spLocks noChangeArrowheads="1"/>
            </p:cNvSpPr>
            <p:nvPr/>
          </p:nvSpPr>
          <p:spPr bwMode="auto">
            <a:xfrm>
              <a:off x="5095" y="612"/>
              <a:ext cx="2" cy="3544"/>
            </a:xfrm>
            <a:prstGeom prst="rect">
              <a:avLst/>
            </a:prstGeom>
            <a:solidFill>
              <a:srgbClr val="00014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04" name="Rectangle 796"/>
            <p:cNvSpPr>
              <a:spLocks noChangeArrowheads="1"/>
            </p:cNvSpPr>
            <p:nvPr/>
          </p:nvSpPr>
          <p:spPr bwMode="auto">
            <a:xfrm>
              <a:off x="5097" y="612"/>
              <a:ext cx="2" cy="3544"/>
            </a:xfrm>
            <a:prstGeom prst="rect">
              <a:avLst/>
            </a:prstGeom>
            <a:solidFill>
              <a:srgbClr val="00094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05" name="Rectangle 797"/>
            <p:cNvSpPr>
              <a:spLocks noChangeArrowheads="1"/>
            </p:cNvSpPr>
            <p:nvPr/>
          </p:nvSpPr>
          <p:spPr bwMode="auto">
            <a:xfrm>
              <a:off x="5099" y="612"/>
              <a:ext cx="2" cy="3544"/>
            </a:xfrm>
            <a:prstGeom prst="rect">
              <a:avLst/>
            </a:prstGeom>
            <a:solidFill>
              <a:srgbClr val="050D4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06" name="Rectangle 798"/>
            <p:cNvSpPr>
              <a:spLocks noChangeArrowheads="1"/>
            </p:cNvSpPr>
            <p:nvPr/>
          </p:nvSpPr>
          <p:spPr bwMode="auto">
            <a:xfrm>
              <a:off x="5101" y="612"/>
              <a:ext cx="1" cy="3544"/>
            </a:xfrm>
            <a:prstGeom prst="rect">
              <a:avLst/>
            </a:prstGeom>
            <a:solidFill>
              <a:srgbClr val="0B104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07" name="Rectangle 799"/>
            <p:cNvSpPr>
              <a:spLocks noChangeArrowheads="1"/>
            </p:cNvSpPr>
            <p:nvPr/>
          </p:nvSpPr>
          <p:spPr bwMode="auto">
            <a:xfrm>
              <a:off x="5102" y="612"/>
              <a:ext cx="2" cy="3544"/>
            </a:xfrm>
            <a:prstGeom prst="rect">
              <a:avLst/>
            </a:prstGeom>
            <a:solidFill>
              <a:srgbClr val="0B145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08" name="Rectangle 800"/>
            <p:cNvSpPr>
              <a:spLocks noChangeArrowheads="1"/>
            </p:cNvSpPr>
            <p:nvPr/>
          </p:nvSpPr>
          <p:spPr bwMode="auto">
            <a:xfrm>
              <a:off x="5104" y="612"/>
              <a:ext cx="2" cy="3544"/>
            </a:xfrm>
            <a:prstGeom prst="rect">
              <a:avLst/>
            </a:prstGeom>
            <a:solidFill>
              <a:srgbClr val="0B175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09" name="Rectangle 801"/>
            <p:cNvSpPr>
              <a:spLocks noChangeArrowheads="1"/>
            </p:cNvSpPr>
            <p:nvPr/>
          </p:nvSpPr>
          <p:spPr bwMode="auto">
            <a:xfrm>
              <a:off x="5106" y="612"/>
              <a:ext cx="2" cy="3544"/>
            </a:xfrm>
            <a:prstGeom prst="rect">
              <a:avLst/>
            </a:prstGeom>
            <a:solidFill>
              <a:srgbClr val="0B1A5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10" name="Rectangle 802"/>
            <p:cNvSpPr>
              <a:spLocks noChangeArrowheads="1"/>
            </p:cNvSpPr>
            <p:nvPr/>
          </p:nvSpPr>
          <p:spPr bwMode="auto">
            <a:xfrm>
              <a:off x="5108" y="612"/>
              <a:ext cx="2" cy="3544"/>
            </a:xfrm>
            <a:prstGeom prst="rect">
              <a:avLst/>
            </a:prstGeom>
            <a:solidFill>
              <a:srgbClr val="0E1D5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11" name="Rectangle 803"/>
            <p:cNvSpPr>
              <a:spLocks noChangeArrowheads="1"/>
            </p:cNvSpPr>
            <p:nvPr/>
          </p:nvSpPr>
          <p:spPr bwMode="auto">
            <a:xfrm>
              <a:off x="5110" y="612"/>
              <a:ext cx="1" cy="3544"/>
            </a:xfrm>
            <a:prstGeom prst="rect">
              <a:avLst/>
            </a:prstGeom>
            <a:solidFill>
              <a:srgbClr val="10206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12" name="Rectangle 804"/>
            <p:cNvSpPr>
              <a:spLocks noChangeArrowheads="1"/>
            </p:cNvSpPr>
            <p:nvPr/>
          </p:nvSpPr>
          <p:spPr bwMode="auto">
            <a:xfrm>
              <a:off x="5111" y="612"/>
              <a:ext cx="2" cy="3544"/>
            </a:xfrm>
            <a:prstGeom prst="rect">
              <a:avLst/>
            </a:prstGeom>
            <a:solidFill>
              <a:srgbClr val="12226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13" name="Rectangle 805"/>
            <p:cNvSpPr>
              <a:spLocks noChangeArrowheads="1"/>
            </p:cNvSpPr>
            <p:nvPr/>
          </p:nvSpPr>
          <p:spPr bwMode="auto">
            <a:xfrm>
              <a:off x="5113" y="612"/>
              <a:ext cx="2" cy="3544"/>
            </a:xfrm>
            <a:prstGeom prst="rect">
              <a:avLst/>
            </a:prstGeom>
            <a:solidFill>
              <a:srgbClr val="12246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14" name="Rectangle 806"/>
            <p:cNvSpPr>
              <a:spLocks noChangeArrowheads="1"/>
            </p:cNvSpPr>
            <p:nvPr/>
          </p:nvSpPr>
          <p:spPr bwMode="auto">
            <a:xfrm>
              <a:off x="5115" y="612"/>
              <a:ext cx="2" cy="3544"/>
            </a:xfrm>
            <a:prstGeom prst="rect">
              <a:avLst/>
            </a:prstGeom>
            <a:solidFill>
              <a:srgbClr val="1327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15" name="Rectangle 807"/>
            <p:cNvSpPr>
              <a:spLocks noChangeArrowheads="1"/>
            </p:cNvSpPr>
            <p:nvPr/>
          </p:nvSpPr>
          <p:spPr bwMode="auto">
            <a:xfrm>
              <a:off x="5117" y="612"/>
              <a:ext cx="2" cy="3544"/>
            </a:xfrm>
            <a:prstGeom prst="rect">
              <a:avLst/>
            </a:prstGeom>
            <a:solidFill>
              <a:srgbClr val="152A7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16" name="Rectangle 808"/>
            <p:cNvSpPr>
              <a:spLocks noChangeArrowheads="1"/>
            </p:cNvSpPr>
            <p:nvPr/>
          </p:nvSpPr>
          <p:spPr bwMode="auto">
            <a:xfrm>
              <a:off x="5119" y="612"/>
              <a:ext cx="1" cy="3544"/>
            </a:xfrm>
            <a:prstGeom prst="rect">
              <a:avLst/>
            </a:prstGeom>
            <a:solidFill>
              <a:srgbClr val="172D7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17" name="Rectangle 809"/>
            <p:cNvSpPr>
              <a:spLocks noChangeArrowheads="1"/>
            </p:cNvSpPr>
            <p:nvPr/>
          </p:nvSpPr>
          <p:spPr bwMode="auto">
            <a:xfrm>
              <a:off x="5120" y="612"/>
              <a:ext cx="2" cy="3544"/>
            </a:xfrm>
            <a:prstGeom prst="rect">
              <a:avLst/>
            </a:prstGeom>
            <a:solidFill>
              <a:srgbClr val="18308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18" name="Rectangle 810"/>
            <p:cNvSpPr>
              <a:spLocks noChangeArrowheads="1"/>
            </p:cNvSpPr>
            <p:nvPr/>
          </p:nvSpPr>
          <p:spPr bwMode="auto">
            <a:xfrm>
              <a:off x="5122" y="612"/>
              <a:ext cx="2" cy="3544"/>
            </a:xfrm>
            <a:prstGeom prst="rect">
              <a:avLst/>
            </a:prstGeom>
            <a:solidFill>
              <a:srgbClr val="19338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19" name="Rectangle 811"/>
            <p:cNvSpPr>
              <a:spLocks noChangeArrowheads="1"/>
            </p:cNvSpPr>
            <p:nvPr/>
          </p:nvSpPr>
          <p:spPr bwMode="auto">
            <a:xfrm>
              <a:off x="5124" y="612"/>
              <a:ext cx="2" cy="3544"/>
            </a:xfrm>
            <a:prstGeom prst="rect">
              <a:avLst/>
            </a:prstGeom>
            <a:solidFill>
              <a:srgbClr val="1B369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20" name="Rectangle 812"/>
            <p:cNvSpPr>
              <a:spLocks noChangeArrowheads="1"/>
            </p:cNvSpPr>
            <p:nvPr/>
          </p:nvSpPr>
          <p:spPr bwMode="auto">
            <a:xfrm>
              <a:off x="5126" y="612"/>
              <a:ext cx="2" cy="3544"/>
            </a:xfrm>
            <a:prstGeom prst="rect">
              <a:avLst/>
            </a:prstGeom>
            <a:solidFill>
              <a:srgbClr val="1D399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21" name="Rectangle 813"/>
            <p:cNvSpPr>
              <a:spLocks noChangeArrowheads="1"/>
            </p:cNvSpPr>
            <p:nvPr/>
          </p:nvSpPr>
          <p:spPr bwMode="auto">
            <a:xfrm>
              <a:off x="5128" y="612"/>
              <a:ext cx="1" cy="3544"/>
            </a:xfrm>
            <a:prstGeom prst="rect">
              <a:avLst/>
            </a:prstGeom>
            <a:solidFill>
              <a:srgbClr val="1E3B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22" name="Rectangle 814"/>
            <p:cNvSpPr>
              <a:spLocks noChangeArrowheads="1"/>
            </p:cNvSpPr>
            <p:nvPr/>
          </p:nvSpPr>
          <p:spPr bwMode="auto">
            <a:xfrm>
              <a:off x="5129" y="612"/>
              <a:ext cx="2" cy="3544"/>
            </a:xfrm>
            <a:prstGeom prst="rect">
              <a:avLst/>
            </a:prstGeom>
            <a:solidFill>
              <a:srgbClr val="1F3EA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23" name="Rectangle 815"/>
            <p:cNvSpPr>
              <a:spLocks noChangeArrowheads="1"/>
            </p:cNvSpPr>
            <p:nvPr/>
          </p:nvSpPr>
          <p:spPr bwMode="auto">
            <a:xfrm>
              <a:off x="5131" y="612"/>
              <a:ext cx="2" cy="3544"/>
            </a:xfrm>
            <a:prstGeom prst="rect">
              <a:avLst/>
            </a:prstGeom>
            <a:solidFill>
              <a:srgbClr val="2041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24" name="Rectangle 816"/>
            <p:cNvSpPr>
              <a:spLocks noChangeArrowheads="1"/>
            </p:cNvSpPr>
            <p:nvPr/>
          </p:nvSpPr>
          <p:spPr bwMode="auto">
            <a:xfrm>
              <a:off x="5133" y="612"/>
              <a:ext cx="2" cy="3544"/>
            </a:xfrm>
            <a:prstGeom prst="rect">
              <a:avLst/>
            </a:prstGeom>
            <a:solidFill>
              <a:srgbClr val="2243A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25" name="Rectangle 817"/>
            <p:cNvSpPr>
              <a:spLocks noChangeArrowheads="1"/>
            </p:cNvSpPr>
            <p:nvPr/>
          </p:nvSpPr>
          <p:spPr bwMode="auto">
            <a:xfrm>
              <a:off x="5135" y="612"/>
              <a:ext cx="2" cy="3544"/>
            </a:xfrm>
            <a:prstGeom prst="rect">
              <a:avLst/>
            </a:prstGeom>
            <a:solidFill>
              <a:srgbClr val="2346B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26" name="Rectangle 818"/>
            <p:cNvSpPr>
              <a:spLocks noChangeArrowheads="1"/>
            </p:cNvSpPr>
            <p:nvPr/>
          </p:nvSpPr>
          <p:spPr bwMode="auto">
            <a:xfrm>
              <a:off x="5137" y="612"/>
              <a:ext cx="1" cy="3544"/>
            </a:xfrm>
            <a:prstGeom prst="rect">
              <a:avLst/>
            </a:prstGeom>
            <a:solidFill>
              <a:srgbClr val="2448B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27" name="Rectangle 819"/>
            <p:cNvSpPr>
              <a:spLocks noChangeArrowheads="1"/>
            </p:cNvSpPr>
            <p:nvPr/>
          </p:nvSpPr>
          <p:spPr bwMode="auto">
            <a:xfrm>
              <a:off x="5138" y="612"/>
              <a:ext cx="2" cy="3544"/>
            </a:xfrm>
            <a:prstGeom prst="rect">
              <a:avLst/>
            </a:prstGeom>
            <a:solidFill>
              <a:srgbClr val="254A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28" name="Rectangle 820"/>
            <p:cNvSpPr>
              <a:spLocks noChangeArrowheads="1"/>
            </p:cNvSpPr>
            <p:nvPr/>
          </p:nvSpPr>
          <p:spPr bwMode="auto">
            <a:xfrm>
              <a:off x="5140" y="612"/>
              <a:ext cx="2" cy="3544"/>
            </a:xfrm>
            <a:prstGeom prst="rect">
              <a:avLst/>
            </a:prstGeom>
            <a:solidFill>
              <a:srgbClr val="274DC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29" name="Rectangle 821"/>
            <p:cNvSpPr>
              <a:spLocks noChangeArrowheads="1"/>
            </p:cNvSpPr>
            <p:nvPr/>
          </p:nvSpPr>
          <p:spPr bwMode="auto">
            <a:xfrm>
              <a:off x="5142" y="612"/>
              <a:ext cx="2" cy="3544"/>
            </a:xfrm>
            <a:prstGeom prst="rect">
              <a:avLst/>
            </a:prstGeom>
            <a:solidFill>
              <a:srgbClr val="284FC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30" name="Rectangle 822"/>
            <p:cNvSpPr>
              <a:spLocks noChangeArrowheads="1"/>
            </p:cNvSpPr>
            <p:nvPr/>
          </p:nvSpPr>
          <p:spPr bwMode="auto">
            <a:xfrm>
              <a:off x="5144" y="612"/>
              <a:ext cx="2" cy="3544"/>
            </a:xfrm>
            <a:prstGeom prst="rect">
              <a:avLst/>
            </a:prstGeom>
            <a:solidFill>
              <a:srgbClr val="2951C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31" name="Rectangle 823"/>
            <p:cNvSpPr>
              <a:spLocks noChangeArrowheads="1"/>
            </p:cNvSpPr>
            <p:nvPr/>
          </p:nvSpPr>
          <p:spPr bwMode="auto">
            <a:xfrm>
              <a:off x="5146" y="612"/>
              <a:ext cx="1" cy="3544"/>
            </a:xfrm>
            <a:prstGeom prst="rect">
              <a:avLst/>
            </a:prstGeom>
            <a:solidFill>
              <a:srgbClr val="2A53D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32" name="Rectangle 824"/>
            <p:cNvSpPr>
              <a:spLocks noChangeArrowheads="1"/>
            </p:cNvSpPr>
            <p:nvPr/>
          </p:nvSpPr>
          <p:spPr bwMode="auto">
            <a:xfrm>
              <a:off x="5147" y="612"/>
              <a:ext cx="2" cy="3544"/>
            </a:xfrm>
            <a:prstGeom prst="rect">
              <a:avLst/>
            </a:prstGeom>
            <a:solidFill>
              <a:srgbClr val="2B55D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33" name="Rectangle 825"/>
            <p:cNvSpPr>
              <a:spLocks noChangeArrowheads="1"/>
            </p:cNvSpPr>
            <p:nvPr/>
          </p:nvSpPr>
          <p:spPr bwMode="auto">
            <a:xfrm>
              <a:off x="5149" y="612"/>
              <a:ext cx="2" cy="3544"/>
            </a:xfrm>
            <a:prstGeom prst="rect">
              <a:avLst/>
            </a:prstGeom>
            <a:solidFill>
              <a:srgbClr val="2C57D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34" name="Rectangle 826"/>
            <p:cNvSpPr>
              <a:spLocks noChangeArrowheads="1"/>
            </p:cNvSpPr>
            <p:nvPr/>
          </p:nvSpPr>
          <p:spPr bwMode="auto">
            <a:xfrm>
              <a:off x="5151" y="612"/>
              <a:ext cx="2" cy="3544"/>
            </a:xfrm>
            <a:prstGeom prst="rect">
              <a:avLst/>
            </a:prstGeom>
            <a:solidFill>
              <a:srgbClr val="2D59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35" name="Rectangle 827"/>
            <p:cNvSpPr>
              <a:spLocks noChangeArrowheads="1"/>
            </p:cNvSpPr>
            <p:nvPr/>
          </p:nvSpPr>
          <p:spPr bwMode="auto">
            <a:xfrm>
              <a:off x="5153" y="612"/>
              <a:ext cx="2" cy="3544"/>
            </a:xfrm>
            <a:prstGeom prst="rect">
              <a:avLst/>
            </a:prstGeom>
            <a:solidFill>
              <a:srgbClr val="2D5AE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36" name="Rectangle 828"/>
            <p:cNvSpPr>
              <a:spLocks noChangeArrowheads="1"/>
            </p:cNvSpPr>
            <p:nvPr/>
          </p:nvSpPr>
          <p:spPr bwMode="auto">
            <a:xfrm>
              <a:off x="5155" y="612"/>
              <a:ext cx="1" cy="3544"/>
            </a:xfrm>
            <a:prstGeom prst="rect">
              <a:avLst/>
            </a:prstGeom>
            <a:solidFill>
              <a:srgbClr val="2D5BE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37" name="Rectangle 829"/>
            <p:cNvSpPr>
              <a:spLocks noChangeArrowheads="1"/>
            </p:cNvSpPr>
            <p:nvPr/>
          </p:nvSpPr>
          <p:spPr bwMode="auto">
            <a:xfrm>
              <a:off x="5156" y="612"/>
              <a:ext cx="2" cy="3544"/>
            </a:xfrm>
            <a:prstGeom prst="rect">
              <a:avLst/>
            </a:prstGeom>
            <a:solidFill>
              <a:srgbClr val="2E5D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38" name="Rectangle 830"/>
            <p:cNvSpPr>
              <a:spLocks noChangeArrowheads="1"/>
            </p:cNvSpPr>
            <p:nvPr/>
          </p:nvSpPr>
          <p:spPr bwMode="auto">
            <a:xfrm>
              <a:off x="5158" y="612"/>
              <a:ext cx="2" cy="3544"/>
            </a:xfrm>
            <a:prstGeom prst="rect">
              <a:avLst/>
            </a:prstGeom>
            <a:solidFill>
              <a:srgbClr val="2E5EE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39" name="Rectangle 831"/>
            <p:cNvSpPr>
              <a:spLocks noChangeArrowheads="1"/>
            </p:cNvSpPr>
            <p:nvPr/>
          </p:nvSpPr>
          <p:spPr bwMode="auto">
            <a:xfrm>
              <a:off x="5160" y="612"/>
              <a:ext cx="2" cy="3544"/>
            </a:xfrm>
            <a:prstGeom prst="rect">
              <a:avLst/>
            </a:prstGeom>
            <a:solidFill>
              <a:srgbClr val="2F5FE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40" name="Rectangle 832"/>
            <p:cNvSpPr>
              <a:spLocks noChangeArrowheads="1"/>
            </p:cNvSpPr>
            <p:nvPr/>
          </p:nvSpPr>
          <p:spPr bwMode="auto">
            <a:xfrm>
              <a:off x="5162" y="612"/>
              <a:ext cx="2" cy="3544"/>
            </a:xfrm>
            <a:prstGeom prst="rect">
              <a:avLst/>
            </a:prstGeom>
            <a:solidFill>
              <a:srgbClr val="3061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41" name="Rectangle 833"/>
            <p:cNvSpPr>
              <a:spLocks noChangeArrowheads="1"/>
            </p:cNvSpPr>
            <p:nvPr/>
          </p:nvSpPr>
          <p:spPr bwMode="auto">
            <a:xfrm>
              <a:off x="5164" y="612"/>
              <a:ext cx="1" cy="3544"/>
            </a:xfrm>
            <a:prstGeom prst="rect">
              <a:avLst/>
            </a:prstGeom>
            <a:solidFill>
              <a:srgbClr val="3061F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42" name="Rectangle 834"/>
            <p:cNvSpPr>
              <a:spLocks noChangeArrowheads="1"/>
            </p:cNvSpPr>
            <p:nvPr/>
          </p:nvSpPr>
          <p:spPr bwMode="auto">
            <a:xfrm>
              <a:off x="5165" y="612"/>
              <a:ext cx="2" cy="3544"/>
            </a:xfrm>
            <a:prstGeom prst="rect">
              <a:avLst/>
            </a:prstGeom>
            <a:solidFill>
              <a:srgbClr val="3162F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43" name="Rectangle 835"/>
            <p:cNvSpPr>
              <a:spLocks noChangeArrowheads="1"/>
            </p:cNvSpPr>
            <p:nvPr/>
          </p:nvSpPr>
          <p:spPr bwMode="auto">
            <a:xfrm>
              <a:off x="5167" y="612"/>
              <a:ext cx="2" cy="3544"/>
            </a:xfrm>
            <a:prstGeom prst="rect">
              <a:avLst/>
            </a:prstGeom>
            <a:solidFill>
              <a:srgbClr val="3263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44" name="Rectangle 836"/>
            <p:cNvSpPr>
              <a:spLocks noChangeArrowheads="1"/>
            </p:cNvSpPr>
            <p:nvPr/>
          </p:nvSpPr>
          <p:spPr bwMode="auto">
            <a:xfrm>
              <a:off x="5169" y="612"/>
              <a:ext cx="2" cy="3544"/>
            </a:xfrm>
            <a:prstGeom prst="rect">
              <a:avLst/>
            </a:prstGeom>
            <a:solidFill>
              <a:srgbClr val="3263F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45" name="Rectangle 837"/>
            <p:cNvSpPr>
              <a:spLocks noChangeArrowheads="1"/>
            </p:cNvSpPr>
            <p:nvPr/>
          </p:nvSpPr>
          <p:spPr bwMode="auto">
            <a:xfrm>
              <a:off x="5171" y="612"/>
              <a:ext cx="2" cy="3544"/>
            </a:xfrm>
            <a:prstGeom prst="rect">
              <a:avLst/>
            </a:prstGeom>
            <a:solidFill>
              <a:srgbClr val="3264F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46" name="Rectangle 838"/>
            <p:cNvSpPr>
              <a:spLocks noChangeArrowheads="1"/>
            </p:cNvSpPr>
            <p:nvPr/>
          </p:nvSpPr>
          <p:spPr bwMode="auto">
            <a:xfrm>
              <a:off x="5173" y="612"/>
              <a:ext cx="3" cy="3544"/>
            </a:xfrm>
            <a:prstGeom prst="rect">
              <a:avLst/>
            </a:prstGeom>
            <a:solidFill>
              <a:srgbClr val="3265F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47" name="Rectangle 839"/>
            <p:cNvSpPr>
              <a:spLocks noChangeArrowheads="1"/>
            </p:cNvSpPr>
            <p:nvPr/>
          </p:nvSpPr>
          <p:spPr bwMode="auto">
            <a:xfrm>
              <a:off x="5176" y="612"/>
              <a:ext cx="2" cy="3544"/>
            </a:xfrm>
            <a:prstGeom prst="rect">
              <a:avLst/>
            </a:prstGeom>
            <a:solidFill>
              <a:srgbClr val="3265F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48" name="Rectangle 840"/>
            <p:cNvSpPr>
              <a:spLocks noChangeArrowheads="1"/>
            </p:cNvSpPr>
            <p:nvPr/>
          </p:nvSpPr>
          <p:spPr bwMode="auto">
            <a:xfrm>
              <a:off x="5178" y="612"/>
              <a:ext cx="4" cy="3544"/>
            </a:xfrm>
            <a:prstGeom prst="rect">
              <a:avLst/>
            </a:prstGeom>
            <a:solidFill>
              <a:srgbClr val="3266F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49" name="Rectangle 841"/>
            <p:cNvSpPr>
              <a:spLocks noChangeArrowheads="1"/>
            </p:cNvSpPr>
            <p:nvPr/>
          </p:nvSpPr>
          <p:spPr bwMode="auto">
            <a:xfrm>
              <a:off x="5182" y="612"/>
              <a:ext cx="1" cy="3544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50" name="Rectangle 842"/>
            <p:cNvSpPr>
              <a:spLocks noChangeArrowheads="1"/>
            </p:cNvSpPr>
            <p:nvPr/>
          </p:nvSpPr>
          <p:spPr bwMode="auto">
            <a:xfrm>
              <a:off x="5183" y="612"/>
              <a:ext cx="4" cy="3544"/>
            </a:xfrm>
            <a:prstGeom prst="rect">
              <a:avLst/>
            </a:prstGeom>
            <a:solidFill>
              <a:srgbClr val="3266F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51" name="Rectangle 843"/>
            <p:cNvSpPr>
              <a:spLocks noChangeArrowheads="1"/>
            </p:cNvSpPr>
            <p:nvPr/>
          </p:nvSpPr>
          <p:spPr bwMode="auto">
            <a:xfrm>
              <a:off x="5187" y="612"/>
              <a:ext cx="2" cy="3544"/>
            </a:xfrm>
            <a:prstGeom prst="rect">
              <a:avLst/>
            </a:prstGeom>
            <a:solidFill>
              <a:srgbClr val="3265F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52" name="Rectangle 844"/>
            <p:cNvSpPr>
              <a:spLocks noChangeArrowheads="1"/>
            </p:cNvSpPr>
            <p:nvPr/>
          </p:nvSpPr>
          <p:spPr bwMode="auto">
            <a:xfrm>
              <a:off x="5189" y="612"/>
              <a:ext cx="2" cy="3544"/>
            </a:xfrm>
            <a:prstGeom prst="rect">
              <a:avLst/>
            </a:prstGeom>
            <a:solidFill>
              <a:srgbClr val="3265F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53" name="Rectangle 845"/>
            <p:cNvSpPr>
              <a:spLocks noChangeArrowheads="1"/>
            </p:cNvSpPr>
            <p:nvPr/>
          </p:nvSpPr>
          <p:spPr bwMode="auto">
            <a:xfrm>
              <a:off x="5191" y="612"/>
              <a:ext cx="1" cy="3544"/>
            </a:xfrm>
            <a:prstGeom prst="rect">
              <a:avLst/>
            </a:prstGeom>
            <a:solidFill>
              <a:srgbClr val="3265F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54" name="Rectangle 846"/>
            <p:cNvSpPr>
              <a:spLocks noChangeArrowheads="1"/>
            </p:cNvSpPr>
            <p:nvPr/>
          </p:nvSpPr>
          <p:spPr bwMode="auto">
            <a:xfrm>
              <a:off x="5192" y="612"/>
              <a:ext cx="2" cy="3544"/>
            </a:xfrm>
            <a:prstGeom prst="rect">
              <a:avLst/>
            </a:prstGeom>
            <a:solidFill>
              <a:srgbClr val="3264F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55" name="Rectangle 847"/>
            <p:cNvSpPr>
              <a:spLocks noChangeArrowheads="1"/>
            </p:cNvSpPr>
            <p:nvPr/>
          </p:nvSpPr>
          <p:spPr bwMode="auto">
            <a:xfrm>
              <a:off x="5194" y="612"/>
              <a:ext cx="2" cy="3544"/>
            </a:xfrm>
            <a:prstGeom prst="rect">
              <a:avLst/>
            </a:prstGeom>
            <a:solidFill>
              <a:srgbClr val="3263F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56" name="Rectangle 848"/>
            <p:cNvSpPr>
              <a:spLocks noChangeArrowheads="1"/>
            </p:cNvSpPr>
            <p:nvPr/>
          </p:nvSpPr>
          <p:spPr bwMode="auto">
            <a:xfrm>
              <a:off x="5196" y="612"/>
              <a:ext cx="2" cy="3544"/>
            </a:xfrm>
            <a:prstGeom prst="rect">
              <a:avLst/>
            </a:prstGeom>
            <a:solidFill>
              <a:srgbClr val="3263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57" name="Rectangle 849"/>
            <p:cNvSpPr>
              <a:spLocks noChangeArrowheads="1"/>
            </p:cNvSpPr>
            <p:nvPr/>
          </p:nvSpPr>
          <p:spPr bwMode="auto">
            <a:xfrm>
              <a:off x="5198" y="612"/>
              <a:ext cx="2" cy="3544"/>
            </a:xfrm>
            <a:prstGeom prst="rect">
              <a:avLst/>
            </a:prstGeom>
            <a:solidFill>
              <a:srgbClr val="3162F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58" name="Rectangle 850"/>
            <p:cNvSpPr>
              <a:spLocks noChangeArrowheads="1"/>
            </p:cNvSpPr>
            <p:nvPr/>
          </p:nvSpPr>
          <p:spPr bwMode="auto">
            <a:xfrm>
              <a:off x="5200" y="612"/>
              <a:ext cx="1" cy="3544"/>
            </a:xfrm>
            <a:prstGeom prst="rect">
              <a:avLst/>
            </a:prstGeom>
            <a:solidFill>
              <a:srgbClr val="3061F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59" name="Rectangle 851"/>
            <p:cNvSpPr>
              <a:spLocks noChangeArrowheads="1"/>
            </p:cNvSpPr>
            <p:nvPr/>
          </p:nvSpPr>
          <p:spPr bwMode="auto">
            <a:xfrm>
              <a:off x="5201" y="612"/>
              <a:ext cx="2" cy="3544"/>
            </a:xfrm>
            <a:prstGeom prst="rect">
              <a:avLst/>
            </a:prstGeom>
            <a:solidFill>
              <a:srgbClr val="3060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60" name="Rectangle 852"/>
            <p:cNvSpPr>
              <a:spLocks noChangeArrowheads="1"/>
            </p:cNvSpPr>
            <p:nvPr/>
          </p:nvSpPr>
          <p:spPr bwMode="auto">
            <a:xfrm>
              <a:off x="5203" y="612"/>
              <a:ext cx="2" cy="3544"/>
            </a:xfrm>
            <a:prstGeom prst="rect">
              <a:avLst/>
            </a:prstGeom>
            <a:solidFill>
              <a:srgbClr val="2F5FE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61" name="Rectangle 853"/>
            <p:cNvSpPr>
              <a:spLocks noChangeArrowheads="1"/>
            </p:cNvSpPr>
            <p:nvPr/>
          </p:nvSpPr>
          <p:spPr bwMode="auto">
            <a:xfrm>
              <a:off x="5205" y="612"/>
              <a:ext cx="2" cy="3544"/>
            </a:xfrm>
            <a:prstGeom prst="rect">
              <a:avLst/>
            </a:prstGeom>
            <a:solidFill>
              <a:srgbClr val="2E5D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62" name="Rectangle 854"/>
            <p:cNvSpPr>
              <a:spLocks noChangeArrowheads="1"/>
            </p:cNvSpPr>
            <p:nvPr/>
          </p:nvSpPr>
          <p:spPr bwMode="auto">
            <a:xfrm>
              <a:off x="5207" y="612"/>
              <a:ext cx="2" cy="3544"/>
            </a:xfrm>
            <a:prstGeom prst="rect">
              <a:avLst/>
            </a:prstGeom>
            <a:solidFill>
              <a:srgbClr val="2E5C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63" name="Rectangle 855"/>
            <p:cNvSpPr>
              <a:spLocks noChangeArrowheads="1"/>
            </p:cNvSpPr>
            <p:nvPr/>
          </p:nvSpPr>
          <p:spPr bwMode="auto">
            <a:xfrm>
              <a:off x="5209" y="612"/>
              <a:ext cx="1" cy="3544"/>
            </a:xfrm>
            <a:prstGeom prst="rect">
              <a:avLst/>
            </a:prstGeom>
            <a:solidFill>
              <a:srgbClr val="2D5B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64" name="Rectangle 856"/>
            <p:cNvSpPr>
              <a:spLocks noChangeArrowheads="1"/>
            </p:cNvSpPr>
            <p:nvPr/>
          </p:nvSpPr>
          <p:spPr bwMode="auto">
            <a:xfrm>
              <a:off x="5210" y="612"/>
              <a:ext cx="2" cy="3544"/>
            </a:xfrm>
            <a:prstGeom prst="rect">
              <a:avLst/>
            </a:prstGeom>
            <a:solidFill>
              <a:srgbClr val="2D59E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65" name="Rectangle 857"/>
            <p:cNvSpPr>
              <a:spLocks noChangeArrowheads="1"/>
            </p:cNvSpPr>
            <p:nvPr/>
          </p:nvSpPr>
          <p:spPr bwMode="auto">
            <a:xfrm>
              <a:off x="5212" y="612"/>
              <a:ext cx="2" cy="3544"/>
            </a:xfrm>
            <a:prstGeom prst="rect">
              <a:avLst/>
            </a:prstGeom>
            <a:solidFill>
              <a:srgbClr val="2D58D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66" name="Rectangle 858"/>
            <p:cNvSpPr>
              <a:spLocks noChangeArrowheads="1"/>
            </p:cNvSpPr>
            <p:nvPr/>
          </p:nvSpPr>
          <p:spPr bwMode="auto">
            <a:xfrm>
              <a:off x="5214" y="612"/>
              <a:ext cx="2" cy="3544"/>
            </a:xfrm>
            <a:prstGeom prst="rect">
              <a:avLst/>
            </a:prstGeom>
            <a:solidFill>
              <a:srgbClr val="2C57D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67" name="Rectangle 859"/>
            <p:cNvSpPr>
              <a:spLocks noChangeArrowheads="1"/>
            </p:cNvSpPr>
            <p:nvPr/>
          </p:nvSpPr>
          <p:spPr bwMode="auto">
            <a:xfrm>
              <a:off x="5216" y="612"/>
              <a:ext cx="2" cy="3544"/>
            </a:xfrm>
            <a:prstGeom prst="rect">
              <a:avLst/>
            </a:prstGeom>
            <a:solidFill>
              <a:srgbClr val="2A55D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68" name="Rectangle 860"/>
            <p:cNvSpPr>
              <a:spLocks noChangeArrowheads="1"/>
            </p:cNvSpPr>
            <p:nvPr/>
          </p:nvSpPr>
          <p:spPr bwMode="auto">
            <a:xfrm>
              <a:off x="5218" y="612"/>
              <a:ext cx="2" cy="3544"/>
            </a:xfrm>
            <a:prstGeom prst="rect">
              <a:avLst/>
            </a:prstGeom>
            <a:solidFill>
              <a:srgbClr val="2A53D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69" name="Rectangle 861"/>
            <p:cNvSpPr>
              <a:spLocks noChangeArrowheads="1"/>
            </p:cNvSpPr>
            <p:nvPr/>
          </p:nvSpPr>
          <p:spPr bwMode="auto">
            <a:xfrm>
              <a:off x="5220" y="612"/>
              <a:ext cx="1" cy="3544"/>
            </a:xfrm>
            <a:prstGeom prst="rect">
              <a:avLst/>
            </a:prstGeom>
            <a:solidFill>
              <a:srgbClr val="2951C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70" name="Rectangle 862"/>
            <p:cNvSpPr>
              <a:spLocks noChangeArrowheads="1"/>
            </p:cNvSpPr>
            <p:nvPr/>
          </p:nvSpPr>
          <p:spPr bwMode="auto">
            <a:xfrm>
              <a:off x="5221" y="612"/>
              <a:ext cx="2" cy="3544"/>
            </a:xfrm>
            <a:prstGeom prst="rect">
              <a:avLst/>
            </a:prstGeom>
            <a:solidFill>
              <a:srgbClr val="274F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71" name="Rectangle 863"/>
            <p:cNvSpPr>
              <a:spLocks noChangeArrowheads="1"/>
            </p:cNvSpPr>
            <p:nvPr/>
          </p:nvSpPr>
          <p:spPr bwMode="auto">
            <a:xfrm>
              <a:off x="5223" y="612"/>
              <a:ext cx="2" cy="3544"/>
            </a:xfrm>
            <a:prstGeom prst="rect">
              <a:avLst/>
            </a:prstGeom>
            <a:solidFill>
              <a:srgbClr val="264CC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72" name="Rectangle 864"/>
            <p:cNvSpPr>
              <a:spLocks noChangeArrowheads="1"/>
            </p:cNvSpPr>
            <p:nvPr/>
          </p:nvSpPr>
          <p:spPr bwMode="auto">
            <a:xfrm>
              <a:off x="5225" y="612"/>
              <a:ext cx="2" cy="3544"/>
            </a:xfrm>
            <a:prstGeom prst="rect">
              <a:avLst/>
            </a:prstGeom>
            <a:solidFill>
              <a:srgbClr val="254AB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73" name="Rectangle 865"/>
            <p:cNvSpPr>
              <a:spLocks noChangeArrowheads="1"/>
            </p:cNvSpPr>
            <p:nvPr/>
          </p:nvSpPr>
          <p:spPr bwMode="auto">
            <a:xfrm>
              <a:off x="5227" y="612"/>
              <a:ext cx="2" cy="3544"/>
            </a:xfrm>
            <a:prstGeom prst="rect">
              <a:avLst/>
            </a:prstGeom>
            <a:solidFill>
              <a:srgbClr val="2348B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74" name="Rectangle 866"/>
            <p:cNvSpPr>
              <a:spLocks noChangeArrowheads="1"/>
            </p:cNvSpPr>
            <p:nvPr/>
          </p:nvSpPr>
          <p:spPr bwMode="auto">
            <a:xfrm>
              <a:off x="5229" y="612"/>
              <a:ext cx="1" cy="3544"/>
            </a:xfrm>
            <a:prstGeom prst="rect">
              <a:avLst/>
            </a:prstGeom>
            <a:solidFill>
              <a:srgbClr val="2345B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75" name="Rectangle 867"/>
            <p:cNvSpPr>
              <a:spLocks noChangeArrowheads="1"/>
            </p:cNvSpPr>
            <p:nvPr/>
          </p:nvSpPr>
          <p:spPr bwMode="auto">
            <a:xfrm>
              <a:off x="5230" y="612"/>
              <a:ext cx="2" cy="3544"/>
            </a:xfrm>
            <a:prstGeom prst="rect">
              <a:avLst/>
            </a:prstGeom>
            <a:solidFill>
              <a:srgbClr val="2243A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76" name="Rectangle 868"/>
            <p:cNvSpPr>
              <a:spLocks noChangeArrowheads="1"/>
            </p:cNvSpPr>
            <p:nvPr/>
          </p:nvSpPr>
          <p:spPr bwMode="auto">
            <a:xfrm>
              <a:off x="5232" y="612"/>
              <a:ext cx="2" cy="3544"/>
            </a:xfrm>
            <a:prstGeom prst="rect">
              <a:avLst/>
            </a:prstGeom>
            <a:solidFill>
              <a:srgbClr val="2040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77" name="Rectangle 869"/>
            <p:cNvSpPr>
              <a:spLocks noChangeArrowheads="1"/>
            </p:cNvSpPr>
            <p:nvPr/>
          </p:nvSpPr>
          <p:spPr bwMode="auto">
            <a:xfrm>
              <a:off x="5234" y="612"/>
              <a:ext cx="2" cy="3544"/>
            </a:xfrm>
            <a:prstGeom prst="rect">
              <a:avLst/>
            </a:prstGeom>
            <a:solidFill>
              <a:srgbClr val="1F3DA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78" name="Rectangle 870"/>
            <p:cNvSpPr>
              <a:spLocks noChangeArrowheads="1"/>
            </p:cNvSpPr>
            <p:nvPr/>
          </p:nvSpPr>
          <p:spPr bwMode="auto">
            <a:xfrm>
              <a:off x="5236" y="612"/>
              <a:ext cx="2" cy="3544"/>
            </a:xfrm>
            <a:prstGeom prst="rect">
              <a:avLst/>
            </a:prstGeom>
            <a:solidFill>
              <a:srgbClr val="1E3B9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79" name="Rectangle 871"/>
            <p:cNvSpPr>
              <a:spLocks noChangeArrowheads="1"/>
            </p:cNvSpPr>
            <p:nvPr/>
          </p:nvSpPr>
          <p:spPr bwMode="auto">
            <a:xfrm>
              <a:off x="5238" y="612"/>
              <a:ext cx="1" cy="3544"/>
            </a:xfrm>
            <a:prstGeom prst="rect">
              <a:avLst/>
            </a:prstGeom>
            <a:solidFill>
              <a:srgbClr val="1C389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80" name="Rectangle 872"/>
            <p:cNvSpPr>
              <a:spLocks noChangeArrowheads="1"/>
            </p:cNvSpPr>
            <p:nvPr/>
          </p:nvSpPr>
          <p:spPr bwMode="auto">
            <a:xfrm>
              <a:off x="5239" y="612"/>
              <a:ext cx="2" cy="3544"/>
            </a:xfrm>
            <a:prstGeom prst="rect">
              <a:avLst/>
            </a:prstGeom>
            <a:solidFill>
              <a:srgbClr val="1B358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81" name="Rectangle 873"/>
            <p:cNvSpPr>
              <a:spLocks noChangeArrowheads="1"/>
            </p:cNvSpPr>
            <p:nvPr/>
          </p:nvSpPr>
          <p:spPr bwMode="auto">
            <a:xfrm>
              <a:off x="5241" y="612"/>
              <a:ext cx="2" cy="3544"/>
            </a:xfrm>
            <a:prstGeom prst="rect">
              <a:avLst/>
            </a:prstGeom>
            <a:solidFill>
              <a:srgbClr val="19328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82" name="Rectangle 874"/>
            <p:cNvSpPr>
              <a:spLocks noChangeArrowheads="1"/>
            </p:cNvSpPr>
            <p:nvPr/>
          </p:nvSpPr>
          <p:spPr bwMode="auto">
            <a:xfrm>
              <a:off x="5243" y="612"/>
              <a:ext cx="2" cy="3544"/>
            </a:xfrm>
            <a:prstGeom prst="rect">
              <a:avLst/>
            </a:prstGeom>
            <a:solidFill>
              <a:srgbClr val="172F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83" name="Rectangle 875"/>
            <p:cNvSpPr>
              <a:spLocks noChangeArrowheads="1"/>
            </p:cNvSpPr>
            <p:nvPr/>
          </p:nvSpPr>
          <p:spPr bwMode="auto">
            <a:xfrm>
              <a:off x="5245" y="612"/>
              <a:ext cx="2" cy="3544"/>
            </a:xfrm>
            <a:prstGeom prst="rect">
              <a:avLst/>
            </a:prstGeom>
            <a:solidFill>
              <a:srgbClr val="162C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84" name="Rectangle 876"/>
            <p:cNvSpPr>
              <a:spLocks noChangeArrowheads="1"/>
            </p:cNvSpPr>
            <p:nvPr/>
          </p:nvSpPr>
          <p:spPr bwMode="auto">
            <a:xfrm>
              <a:off x="5247" y="612"/>
              <a:ext cx="1" cy="3544"/>
            </a:xfrm>
            <a:prstGeom prst="rect">
              <a:avLst/>
            </a:prstGeom>
            <a:solidFill>
              <a:srgbClr val="152A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85" name="Rectangle 877"/>
            <p:cNvSpPr>
              <a:spLocks noChangeArrowheads="1"/>
            </p:cNvSpPr>
            <p:nvPr/>
          </p:nvSpPr>
          <p:spPr bwMode="auto">
            <a:xfrm>
              <a:off x="5248" y="612"/>
              <a:ext cx="2" cy="3544"/>
            </a:xfrm>
            <a:prstGeom prst="rect">
              <a:avLst/>
            </a:prstGeom>
            <a:solidFill>
              <a:srgbClr val="13267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86" name="Rectangle 878"/>
            <p:cNvSpPr>
              <a:spLocks noChangeArrowheads="1"/>
            </p:cNvSpPr>
            <p:nvPr/>
          </p:nvSpPr>
          <p:spPr bwMode="auto">
            <a:xfrm>
              <a:off x="5250" y="612"/>
              <a:ext cx="2" cy="3544"/>
            </a:xfrm>
            <a:prstGeom prst="rect">
              <a:avLst/>
            </a:prstGeom>
            <a:solidFill>
              <a:srgbClr val="12246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87" name="Rectangle 879"/>
            <p:cNvSpPr>
              <a:spLocks noChangeArrowheads="1"/>
            </p:cNvSpPr>
            <p:nvPr/>
          </p:nvSpPr>
          <p:spPr bwMode="auto">
            <a:xfrm>
              <a:off x="5252" y="612"/>
              <a:ext cx="2" cy="3544"/>
            </a:xfrm>
            <a:prstGeom prst="rect">
              <a:avLst/>
            </a:prstGeom>
            <a:solidFill>
              <a:srgbClr val="1222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88" name="Rectangle 880"/>
            <p:cNvSpPr>
              <a:spLocks noChangeArrowheads="1"/>
            </p:cNvSpPr>
            <p:nvPr/>
          </p:nvSpPr>
          <p:spPr bwMode="auto">
            <a:xfrm>
              <a:off x="5254" y="612"/>
              <a:ext cx="2" cy="3544"/>
            </a:xfrm>
            <a:prstGeom prst="rect">
              <a:avLst/>
            </a:prstGeom>
            <a:solidFill>
              <a:srgbClr val="101F6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89" name="Rectangle 881"/>
            <p:cNvSpPr>
              <a:spLocks noChangeArrowheads="1"/>
            </p:cNvSpPr>
            <p:nvPr/>
          </p:nvSpPr>
          <p:spPr bwMode="auto">
            <a:xfrm>
              <a:off x="5256" y="612"/>
              <a:ext cx="1" cy="3544"/>
            </a:xfrm>
            <a:prstGeom prst="rect">
              <a:avLst/>
            </a:prstGeom>
            <a:solidFill>
              <a:srgbClr val="0D1C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90" name="Rectangle 882"/>
            <p:cNvSpPr>
              <a:spLocks noChangeArrowheads="1"/>
            </p:cNvSpPr>
            <p:nvPr/>
          </p:nvSpPr>
          <p:spPr bwMode="auto">
            <a:xfrm>
              <a:off x="5257" y="612"/>
              <a:ext cx="2" cy="3544"/>
            </a:xfrm>
            <a:prstGeom prst="rect">
              <a:avLst/>
            </a:prstGeom>
            <a:solidFill>
              <a:srgbClr val="0B195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91" name="Rectangle 883"/>
            <p:cNvSpPr>
              <a:spLocks noChangeArrowheads="1"/>
            </p:cNvSpPr>
            <p:nvPr/>
          </p:nvSpPr>
          <p:spPr bwMode="auto">
            <a:xfrm>
              <a:off x="5259" y="612"/>
              <a:ext cx="2" cy="3544"/>
            </a:xfrm>
            <a:prstGeom prst="rect">
              <a:avLst/>
            </a:prstGeom>
            <a:solidFill>
              <a:srgbClr val="0B165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92" name="Rectangle 884"/>
            <p:cNvSpPr>
              <a:spLocks noChangeArrowheads="1"/>
            </p:cNvSpPr>
            <p:nvPr/>
          </p:nvSpPr>
          <p:spPr bwMode="auto">
            <a:xfrm>
              <a:off x="5261" y="612"/>
              <a:ext cx="2" cy="3544"/>
            </a:xfrm>
            <a:prstGeom prst="rect">
              <a:avLst/>
            </a:prstGeom>
            <a:solidFill>
              <a:srgbClr val="0B135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93" name="Rectangle 885"/>
            <p:cNvSpPr>
              <a:spLocks noChangeArrowheads="1"/>
            </p:cNvSpPr>
            <p:nvPr/>
          </p:nvSpPr>
          <p:spPr bwMode="auto">
            <a:xfrm>
              <a:off x="5263" y="612"/>
              <a:ext cx="2" cy="3544"/>
            </a:xfrm>
            <a:prstGeom prst="rect">
              <a:avLst/>
            </a:prstGeom>
            <a:solidFill>
              <a:srgbClr val="0A0F4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94" name="Rectangle 886"/>
            <p:cNvSpPr>
              <a:spLocks noChangeArrowheads="1"/>
            </p:cNvSpPr>
            <p:nvPr/>
          </p:nvSpPr>
          <p:spPr bwMode="auto">
            <a:xfrm>
              <a:off x="5265" y="612"/>
              <a:ext cx="1" cy="3544"/>
            </a:xfrm>
            <a:prstGeom prst="rect">
              <a:avLst/>
            </a:prstGeom>
            <a:solidFill>
              <a:srgbClr val="030C4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195" name="Rectangle 887"/>
            <p:cNvSpPr>
              <a:spLocks noChangeArrowheads="1"/>
            </p:cNvSpPr>
            <p:nvPr/>
          </p:nvSpPr>
          <p:spPr bwMode="auto">
            <a:xfrm>
              <a:off x="5266" y="612"/>
              <a:ext cx="2" cy="3544"/>
            </a:xfrm>
            <a:prstGeom prst="rect">
              <a:avLst/>
            </a:prstGeom>
            <a:solidFill>
              <a:srgbClr val="0006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760196" name="Rectangle 889"/>
          <p:cNvSpPr>
            <a:spLocks noChangeArrowheads="1"/>
          </p:cNvSpPr>
          <p:nvPr/>
        </p:nvSpPr>
        <p:spPr bwMode="auto">
          <a:xfrm>
            <a:off x="1652588" y="1489075"/>
            <a:ext cx="633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ea typeface="华文新魏" pitchFamily="2" charset="-122"/>
              </a:rPr>
              <a:t>Appendix1: Notations and Conventions for Numbers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60197" name="Rectangle 890"/>
          <p:cNvSpPr>
            <a:spLocks noChangeArrowheads="1"/>
          </p:cNvSpPr>
          <p:nvPr/>
        </p:nvSpPr>
        <p:spPr bwMode="auto">
          <a:xfrm>
            <a:off x="746125" y="863600"/>
            <a:ext cx="7572375" cy="5624513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760198" name="Group 950"/>
          <p:cNvGrpSpPr>
            <a:grpSpLocks/>
          </p:cNvGrpSpPr>
          <p:nvPr/>
        </p:nvGrpSpPr>
        <p:grpSpPr bwMode="auto">
          <a:xfrm>
            <a:off x="1331913" y="1449388"/>
            <a:ext cx="7316787" cy="5014912"/>
            <a:chOff x="660" y="926"/>
            <a:chExt cx="4609" cy="3159"/>
          </a:xfrm>
        </p:grpSpPr>
        <p:sp>
          <p:nvSpPr>
            <p:cNvPr id="760199" name="Rectangle 891"/>
            <p:cNvSpPr>
              <a:spLocks noChangeArrowheads="1"/>
            </p:cNvSpPr>
            <p:nvPr/>
          </p:nvSpPr>
          <p:spPr bwMode="auto">
            <a:xfrm>
              <a:off x="2575" y="3878"/>
              <a:ext cx="7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Quintillion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00" name="Rectangle 892"/>
            <p:cNvSpPr>
              <a:spLocks noChangeArrowheads="1"/>
            </p:cNvSpPr>
            <p:nvPr/>
          </p:nvSpPr>
          <p:spPr bwMode="auto">
            <a:xfrm>
              <a:off x="1504" y="3873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E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01" name="Rectangle 893"/>
            <p:cNvSpPr>
              <a:spLocks noChangeArrowheads="1"/>
            </p:cNvSpPr>
            <p:nvPr/>
          </p:nvSpPr>
          <p:spPr bwMode="auto">
            <a:xfrm>
              <a:off x="709" y="3873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exa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02" name="Rectangle 894"/>
            <p:cNvSpPr>
              <a:spLocks noChangeArrowheads="1"/>
            </p:cNvSpPr>
            <p:nvPr/>
          </p:nvSpPr>
          <p:spPr bwMode="auto">
            <a:xfrm>
              <a:off x="2575" y="3635"/>
              <a:ext cx="80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Quadrillion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03" name="Rectangle 895"/>
            <p:cNvSpPr>
              <a:spLocks noChangeArrowheads="1"/>
            </p:cNvSpPr>
            <p:nvPr/>
          </p:nvSpPr>
          <p:spPr bwMode="auto">
            <a:xfrm>
              <a:off x="1504" y="3630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P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04" name="Rectangle 896"/>
            <p:cNvSpPr>
              <a:spLocks noChangeArrowheads="1"/>
            </p:cNvSpPr>
            <p:nvPr/>
          </p:nvSpPr>
          <p:spPr bwMode="auto">
            <a:xfrm>
              <a:off x="709" y="3630"/>
              <a:ext cx="3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peta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05" name="Rectangle 897"/>
            <p:cNvSpPr>
              <a:spLocks noChangeArrowheads="1"/>
            </p:cNvSpPr>
            <p:nvPr/>
          </p:nvSpPr>
          <p:spPr bwMode="auto">
            <a:xfrm>
              <a:off x="2575" y="3392"/>
              <a:ext cx="4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Trillion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06" name="Rectangle 898"/>
            <p:cNvSpPr>
              <a:spLocks noChangeArrowheads="1"/>
            </p:cNvSpPr>
            <p:nvPr/>
          </p:nvSpPr>
          <p:spPr bwMode="auto">
            <a:xfrm>
              <a:off x="1504" y="3385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T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07" name="Rectangle 899"/>
            <p:cNvSpPr>
              <a:spLocks noChangeArrowheads="1"/>
            </p:cNvSpPr>
            <p:nvPr/>
          </p:nvSpPr>
          <p:spPr bwMode="auto">
            <a:xfrm>
              <a:off x="709" y="3385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tera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08" name="Rectangle 900"/>
            <p:cNvSpPr>
              <a:spLocks noChangeArrowheads="1"/>
            </p:cNvSpPr>
            <p:nvPr/>
          </p:nvSpPr>
          <p:spPr bwMode="auto">
            <a:xfrm>
              <a:off x="2575" y="3148"/>
              <a:ext cx="44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Billion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09" name="Rectangle 901"/>
            <p:cNvSpPr>
              <a:spLocks noChangeArrowheads="1"/>
            </p:cNvSpPr>
            <p:nvPr/>
          </p:nvSpPr>
          <p:spPr bwMode="auto">
            <a:xfrm>
              <a:off x="1504" y="3141"/>
              <a:ext cx="1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G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10" name="Rectangle 902"/>
            <p:cNvSpPr>
              <a:spLocks noChangeArrowheads="1"/>
            </p:cNvSpPr>
            <p:nvPr/>
          </p:nvSpPr>
          <p:spPr bwMode="auto">
            <a:xfrm>
              <a:off x="709" y="3141"/>
              <a:ext cx="3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giga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11" name="Rectangle 903"/>
            <p:cNvSpPr>
              <a:spLocks noChangeArrowheads="1"/>
            </p:cNvSpPr>
            <p:nvPr/>
          </p:nvSpPr>
          <p:spPr bwMode="auto">
            <a:xfrm>
              <a:off x="2575" y="2905"/>
              <a:ext cx="47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Million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12" name="Rectangle 904"/>
            <p:cNvSpPr>
              <a:spLocks noChangeArrowheads="1"/>
            </p:cNvSpPr>
            <p:nvPr/>
          </p:nvSpPr>
          <p:spPr bwMode="auto">
            <a:xfrm>
              <a:off x="1504" y="2898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M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13" name="Rectangle 905"/>
            <p:cNvSpPr>
              <a:spLocks noChangeArrowheads="1"/>
            </p:cNvSpPr>
            <p:nvPr/>
          </p:nvSpPr>
          <p:spPr bwMode="auto">
            <a:xfrm>
              <a:off x="709" y="2898"/>
              <a:ext cx="4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mega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14" name="Rectangle 906"/>
            <p:cNvSpPr>
              <a:spLocks noChangeArrowheads="1"/>
            </p:cNvSpPr>
            <p:nvPr/>
          </p:nvSpPr>
          <p:spPr bwMode="auto">
            <a:xfrm>
              <a:off x="2575" y="2662"/>
              <a:ext cx="74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Thousand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15" name="Rectangle 907"/>
            <p:cNvSpPr>
              <a:spLocks noChangeArrowheads="1"/>
            </p:cNvSpPr>
            <p:nvPr/>
          </p:nvSpPr>
          <p:spPr bwMode="auto">
            <a:xfrm>
              <a:off x="1504" y="2655"/>
              <a:ext cx="5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K (or k)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16" name="Rectangle 908"/>
            <p:cNvSpPr>
              <a:spLocks noChangeArrowheads="1"/>
            </p:cNvSpPr>
            <p:nvPr/>
          </p:nvSpPr>
          <p:spPr bwMode="auto">
            <a:xfrm>
              <a:off x="709" y="2655"/>
              <a:ext cx="2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kilo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17" name="Rectangle 909"/>
            <p:cNvSpPr>
              <a:spLocks noChangeArrowheads="1"/>
            </p:cNvSpPr>
            <p:nvPr/>
          </p:nvSpPr>
          <p:spPr bwMode="auto">
            <a:xfrm>
              <a:off x="2575" y="2416"/>
              <a:ext cx="120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One quintillionth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18" name="Rectangle 910"/>
            <p:cNvSpPr>
              <a:spLocks noChangeArrowheads="1"/>
            </p:cNvSpPr>
            <p:nvPr/>
          </p:nvSpPr>
          <p:spPr bwMode="auto">
            <a:xfrm>
              <a:off x="1504" y="2411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a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19" name="Rectangle 911"/>
            <p:cNvSpPr>
              <a:spLocks noChangeArrowheads="1"/>
            </p:cNvSpPr>
            <p:nvPr/>
          </p:nvSpPr>
          <p:spPr bwMode="auto">
            <a:xfrm>
              <a:off x="709" y="2411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atta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20" name="Rectangle 912"/>
            <p:cNvSpPr>
              <a:spLocks noChangeArrowheads="1"/>
            </p:cNvSpPr>
            <p:nvPr/>
          </p:nvSpPr>
          <p:spPr bwMode="auto">
            <a:xfrm>
              <a:off x="2575" y="2173"/>
              <a:ext cx="126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One quadrillionth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21" name="Rectangle 913"/>
            <p:cNvSpPr>
              <a:spLocks noChangeArrowheads="1"/>
            </p:cNvSpPr>
            <p:nvPr/>
          </p:nvSpPr>
          <p:spPr bwMode="auto">
            <a:xfrm>
              <a:off x="1504" y="2168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f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22" name="Rectangle 914"/>
            <p:cNvSpPr>
              <a:spLocks noChangeArrowheads="1"/>
            </p:cNvSpPr>
            <p:nvPr/>
          </p:nvSpPr>
          <p:spPr bwMode="auto">
            <a:xfrm>
              <a:off x="709" y="2168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femto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23" name="Rectangle 915"/>
            <p:cNvSpPr>
              <a:spLocks noChangeArrowheads="1"/>
            </p:cNvSpPr>
            <p:nvPr/>
          </p:nvSpPr>
          <p:spPr bwMode="auto">
            <a:xfrm>
              <a:off x="2575" y="1930"/>
              <a:ext cx="94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One trillionth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24" name="Rectangle 916"/>
            <p:cNvSpPr>
              <a:spLocks noChangeArrowheads="1"/>
            </p:cNvSpPr>
            <p:nvPr/>
          </p:nvSpPr>
          <p:spPr bwMode="auto">
            <a:xfrm>
              <a:off x="1504" y="1924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p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25" name="Rectangle 917"/>
            <p:cNvSpPr>
              <a:spLocks noChangeArrowheads="1"/>
            </p:cNvSpPr>
            <p:nvPr/>
          </p:nvSpPr>
          <p:spPr bwMode="auto">
            <a:xfrm>
              <a:off x="709" y="1924"/>
              <a:ext cx="3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pico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26" name="Rectangle 918"/>
            <p:cNvSpPr>
              <a:spLocks noChangeArrowheads="1"/>
            </p:cNvSpPr>
            <p:nvPr/>
          </p:nvSpPr>
          <p:spPr bwMode="auto">
            <a:xfrm>
              <a:off x="2575" y="1686"/>
              <a:ext cx="93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One billionth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27" name="Rectangle 919"/>
            <p:cNvSpPr>
              <a:spLocks noChangeArrowheads="1"/>
            </p:cNvSpPr>
            <p:nvPr/>
          </p:nvSpPr>
          <p:spPr bwMode="auto">
            <a:xfrm>
              <a:off x="1504" y="1679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n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28" name="Rectangle 920"/>
            <p:cNvSpPr>
              <a:spLocks noChangeArrowheads="1"/>
            </p:cNvSpPr>
            <p:nvPr/>
          </p:nvSpPr>
          <p:spPr bwMode="auto">
            <a:xfrm>
              <a:off x="709" y="1679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nano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29" name="Rectangle 921"/>
            <p:cNvSpPr>
              <a:spLocks noChangeArrowheads="1"/>
            </p:cNvSpPr>
            <p:nvPr/>
          </p:nvSpPr>
          <p:spPr bwMode="auto">
            <a:xfrm>
              <a:off x="2575" y="1443"/>
              <a:ext cx="97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One millionth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30" name="Rectangle 922"/>
            <p:cNvSpPr>
              <a:spLocks noChangeArrowheads="1"/>
            </p:cNvSpPr>
            <p:nvPr/>
          </p:nvSpPr>
          <p:spPr bwMode="auto">
            <a:xfrm>
              <a:off x="1504" y="1436"/>
              <a:ext cx="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µ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31" name="Rectangle 923"/>
            <p:cNvSpPr>
              <a:spLocks noChangeArrowheads="1"/>
            </p:cNvSpPr>
            <p:nvPr/>
          </p:nvSpPr>
          <p:spPr bwMode="auto">
            <a:xfrm>
              <a:off x="709" y="1436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micro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32" name="Rectangle 924"/>
            <p:cNvSpPr>
              <a:spLocks noChangeArrowheads="1"/>
            </p:cNvSpPr>
            <p:nvPr/>
          </p:nvSpPr>
          <p:spPr bwMode="auto">
            <a:xfrm>
              <a:off x="2575" y="1200"/>
              <a:ext cx="11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100">
                  <a:solidFill>
                    <a:srgbClr val="FFFFFF"/>
                  </a:solidFill>
                  <a:ea typeface="华文新魏" pitchFamily="2" charset="-122"/>
                </a:rPr>
                <a:t>One thousandth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33" name="Rectangle 925"/>
            <p:cNvSpPr>
              <a:spLocks noChangeArrowheads="1"/>
            </p:cNvSpPr>
            <p:nvPr/>
          </p:nvSpPr>
          <p:spPr bwMode="auto">
            <a:xfrm>
              <a:off x="1504" y="1193"/>
              <a:ext cx="1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m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34" name="Rectangle 926"/>
            <p:cNvSpPr>
              <a:spLocks noChangeArrowheads="1"/>
            </p:cNvSpPr>
            <p:nvPr/>
          </p:nvSpPr>
          <p:spPr bwMode="auto">
            <a:xfrm>
              <a:off x="709" y="1193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mill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35" name="Rectangle 927"/>
            <p:cNvSpPr>
              <a:spLocks noChangeArrowheads="1"/>
            </p:cNvSpPr>
            <p:nvPr/>
          </p:nvSpPr>
          <p:spPr bwMode="auto">
            <a:xfrm>
              <a:off x="3927" y="958"/>
              <a:ext cx="11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Numeric Value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36" name="Rectangle 928"/>
            <p:cNvSpPr>
              <a:spLocks noChangeArrowheads="1"/>
            </p:cNvSpPr>
            <p:nvPr/>
          </p:nvSpPr>
          <p:spPr bwMode="auto">
            <a:xfrm>
              <a:off x="2575" y="958"/>
              <a:ext cx="6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Meaning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37" name="Rectangle 929"/>
            <p:cNvSpPr>
              <a:spLocks noChangeArrowheads="1"/>
            </p:cNvSpPr>
            <p:nvPr/>
          </p:nvSpPr>
          <p:spPr bwMode="auto">
            <a:xfrm>
              <a:off x="1504" y="958"/>
              <a:ext cx="9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Abbreviation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38" name="Rectangle 930"/>
            <p:cNvSpPr>
              <a:spLocks noChangeArrowheads="1"/>
            </p:cNvSpPr>
            <p:nvPr/>
          </p:nvSpPr>
          <p:spPr bwMode="auto">
            <a:xfrm>
              <a:off x="709" y="958"/>
              <a:ext cx="4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ea typeface="华文新魏" pitchFamily="2" charset="-122"/>
                </a:rPr>
                <a:t>Prefix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39" name="Line 931"/>
            <p:cNvSpPr>
              <a:spLocks noChangeShapeType="1"/>
            </p:cNvSpPr>
            <p:nvPr/>
          </p:nvSpPr>
          <p:spPr bwMode="auto">
            <a:xfrm>
              <a:off x="660" y="926"/>
              <a:ext cx="4609" cy="0"/>
            </a:xfrm>
            <a:prstGeom prst="line">
              <a:avLst/>
            </a:prstGeom>
            <a:noFill/>
            <a:ln w="23813" cap="sq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40" name="Line 932"/>
            <p:cNvSpPr>
              <a:spLocks noChangeShapeType="1"/>
            </p:cNvSpPr>
            <p:nvPr/>
          </p:nvSpPr>
          <p:spPr bwMode="auto">
            <a:xfrm>
              <a:off x="660" y="1162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41" name="Line 933"/>
            <p:cNvSpPr>
              <a:spLocks noChangeShapeType="1"/>
            </p:cNvSpPr>
            <p:nvPr/>
          </p:nvSpPr>
          <p:spPr bwMode="auto">
            <a:xfrm>
              <a:off x="660" y="1405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42" name="Line 934"/>
            <p:cNvSpPr>
              <a:spLocks noChangeShapeType="1"/>
            </p:cNvSpPr>
            <p:nvPr/>
          </p:nvSpPr>
          <p:spPr bwMode="auto">
            <a:xfrm>
              <a:off x="660" y="1649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43" name="Line 935"/>
            <p:cNvSpPr>
              <a:spLocks noChangeShapeType="1"/>
            </p:cNvSpPr>
            <p:nvPr/>
          </p:nvSpPr>
          <p:spPr bwMode="auto">
            <a:xfrm>
              <a:off x="660" y="1892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44" name="Line 936"/>
            <p:cNvSpPr>
              <a:spLocks noChangeShapeType="1"/>
            </p:cNvSpPr>
            <p:nvPr/>
          </p:nvSpPr>
          <p:spPr bwMode="auto">
            <a:xfrm>
              <a:off x="660" y="2136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45" name="Line 937"/>
            <p:cNvSpPr>
              <a:spLocks noChangeShapeType="1"/>
            </p:cNvSpPr>
            <p:nvPr/>
          </p:nvSpPr>
          <p:spPr bwMode="auto">
            <a:xfrm>
              <a:off x="660" y="2380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46" name="Line 938"/>
            <p:cNvSpPr>
              <a:spLocks noChangeShapeType="1"/>
            </p:cNvSpPr>
            <p:nvPr/>
          </p:nvSpPr>
          <p:spPr bwMode="auto">
            <a:xfrm>
              <a:off x="660" y="2623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47" name="Line 939"/>
            <p:cNvSpPr>
              <a:spLocks noChangeShapeType="1"/>
            </p:cNvSpPr>
            <p:nvPr/>
          </p:nvSpPr>
          <p:spPr bwMode="auto">
            <a:xfrm>
              <a:off x="660" y="2867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48" name="Line 940"/>
            <p:cNvSpPr>
              <a:spLocks noChangeShapeType="1"/>
            </p:cNvSpPr>
            <p:nvPr/>
          </p:nvSpPr>
          <p:spPr bwMode="auto">
            <a:xfrm>
              <a:off x="660" y="3111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49" name="Line 941"/>
            <p:cNvSpPr>
              <a:spLocks noChangeShapeType="1"/>
            </p:cNvSpPr>
            <p:nvPr/>
          </p:nvSpPr>
          <p:spPr bwMode="auto">
            <a:xfrm>
              <a:off x="660" y="3354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50" name="Line 942"/>
            <p:cNvSpPr>
              <a:spLocks noChangeShapeType="1"/>
            </p:cNvSpPr>
            <p:nvPr/>
          </p:nvSpPr>
          <p:spPr bwMode="auto">
            <a:xfrm>
              <a:off x="660" y="3598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51" name="Line 943"/>
            <p:cNvSpPr>
              <a:spLocks noChangeShapeType="1"/>
            </p:cNvSpPr>
            <p:nvPr/>
          </p:nvSpPr>
          <p:spPr bwMode="auto">
            <a:xfrm>
              <a:off x="660" y="3841"/>
              <a:ext cx="460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52" name="Line 944"/>
            <p:cNvSpPr>
              <a:spLocks noChangeShapeType="1"/>
            </p:cNvSpPr>
            <p:nvPr/>
          </p:nvSpPr>
          <p:spPr bwMode="auto">
            <a:xfrm>
              <a:off x="660" y="4085"/>
              <a:ext cx="4609" cy="0"/>
            </a:xfrm>
            <a:prstGeom prst="line">
              <a:avLst/>
            </a:prstGeom>
            <a:noFill/>
            <a:ln w="23813" cap="sq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53" name="Line 945"/>
            <p:cNvSpPr>
              <a:spLocks noChangeShapeType="1"/>
            </p:cNvSpPr>
            <p:nvPr/>
          </p:nvSpPr>
          <p:spPr bwMode="auto">
            <a:xfrm>
              <a:off x="660" y="926"/>
              <a:ext cx="0" cy="3159"/>
            </a:xfrm>
            <a:prstGeom prst="line">
              <a:avLst/>
            </a:prstGeom>
            <a:noFill/>
            <a:ln w="23813" cap="sq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54" name="Line 946"/>
            <p:cNvSpPr>
              <a:spLocks noChangeShapeType="1"/>
            </p:cNvSpPr>
            <p:nvPr/>
          </p:nvSpPr>
          <p:spPr bwMode="auto">
            <a:xfrm>
              <a:off x="1455" y="926"/>
              <a:ext cx="0" cy="3159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55" name="Line 947"/>
            <p:cNvSpPr>
              <a:spLocks noChangeShapeType="1"/>
            </p:cNvSpPr>
            <p:nvPr/>
          </p:nvSpPr>
          <p:spPr bwMode="auto">
            <a:xfrm>
              <a:off x="2527" y="926"/>
              <a:ext cx="0" cy="3159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56" name="Line 948"/>
            <p:cNvSpPr>
              <a:spLocks noChangeShapeType="1"/>
            </p:cNvSpPr>
            <p:nvPr/>
          </p:nvSpPr>
          <p:spPr bwMode="auto">
            <a:xfrm>
              <a:off x="3879" y="926"/>
              <a:ext cx="0" cy="3159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257" name="Line 949"/>
            <p:cNvSpPr>
              <a:spLocks noChangeShapeType="1"/>
            </p:cNvSpPr>
            <p:nvPr/>
          </p:nvSpPr>
          <p:spPr bwMode="auto">
            <a:xfrm>
              <a:off x="5269" y="926"/>
              <a:ext cx="0" cy="3159"/>
            </a:xfrm>
            <a:prstGeom prst="line">
              <a:avLst/>
            </a:prstGeom>
            <a:noFill/>
            <a:ln w="23813" cap="sq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0258" name="Rectangle 951"/>
          <p:cNvSpPr>
            <a:spLocks noChangeArrowheads="1"/>
          </p:cNvSpPr>
          <p:nvPr/>
        </p:nvSpPr>
        <p:spPr bwMode="auto">
          <a:xfrm>
            <a:off x="1436688" y="1038225"/>
            <a:ext cx="5881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600">
                <a:solidFill>
                  <a:srgbClr val="FFCC66"/>
                </a:solidFill>
                <a:ea typeface="华文新魏" pitchFamily="2" charset="-122"/>
              </a:rPr>
              <a:t>Notations and Conventions for Numbers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760259" name="Group 954"/>
          <p:cNvGrpSpPr>
            <a:grpSpLocks/>
          </p:cNvGrpSpPr>
          <p:nvPr/>
        </p:nvGrpSpPr>
        <p:grpSpPr bwMode="auto">
          <a:xfrm>
            <a:off x="6507163" y="3852863"/>
            <a:ext cx="430212" cy="322262"/>
            <a:chOff x="4099" y="2427"/>
            <a:chExt cx="271" cy="203"/>
          </a:xfrm>
        </p:grpSpPr>
        <p:sp>
          <p:nvSpPr>
            <p:cNvPr id="760260" name="Rectangle 952"/>
            <p:cNvSpPr>
              <a:spLocks noChangeArrowheads="1"/>
            </p:cNvSpPr>
            <p:nvPr/>
          </p:nvSpPr>
          <p:spPr bwMode="auto">
            <a:xfrm>
              <a:off x="4253" y="2427"/>
              <a:ext cx="11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-18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61" name="Rectangle 953"/>
            <p:cNvSpPr>
              <a:spLocks noChangeArrowheads="1"/>
            </p:cNvSpPr>
            <p:nvPr/>
          </p:nvSpPr>
          <p:spPr bwMode="auto">
            <a:xfrm>
              <a:off x="4099" y="2438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60262" name="Group 957"/>
          <p:cNvGrpSpPr>
            <a:grpSpLocks/>
          </p:cNvGrpSpPr>
          <p:nvPr/>
        </p:nvGrpSpPr>
        <p:grpSpPr bwMode="auto">
          <a:xfrm>
            <a:off x="6481763" y="2665413"/>
            <a:ext cx="371475" cy="322262"/>
            <a:chOff x="4083" y="1679"/>
            <a:chExt cx="234" cy="203"/>
          </a:xfrm>
        </p:grpSpPr>
        <p:sp>
          <p:nvSpPr>
            <p:cNvPr id="760263" name="Rectangle 955"/>
            <p:cNvSpPr>
              <a:spLocks noChangeArrowheads="1"/>
            </p:cNvSpPr>
            <p:nvPr/>
          </p:nvSpPr>
          <p:spPr bwMode="auto">
            <a:xfrm>
              <a:off x="4244" y="1679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-9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64" name="Rectangle 956"/>
            <p:cNvSpPr>
              <a:spLocks noChangeArrowheads="1"/>
            </p:cNvSpPr>
            <p:nvPr/>
          </p:nvSpPr>
          <p:spPr bwMode="auto">
            <a:xfrm>
              <a:off x="4083" y="1690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60265" name="Group 960"/>
          <p:cNvGrpSpPr>
            <a:grpSpLocks/>
          </p:cNvGrpSpPr>
          <p:nvPr/>
        </p:nvGrpSpPr>
        <p:grpSpPr bwMode="auto">
          <a:xfrm>
            <a:off x="6507163" y="3062288"/>
            <a:ext cx="430212" cy="309562"/>
            <a:chOff x="4099" y="1929"/>
            <a:chExt cx="271" cy="195"/>
          </a:xfrm>
        </p:grpSpPr>
        <p:sp>
          <p:nvSpPr>
            <p:cNvPr id="760266" name="Rectangle 958"/>
            <p:cNvSpPr>
              <a:spLocks noChangeArrowheads="1"/>
            </p:cNvSpPr>
            <p:nvPr/>
          </p:nvSpPr>
          <p:spPr bwMode="auto">
            <a:xfrm>
              <a:off x="4253" y="1929"/>
              <a:ext cx="11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-12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67" name="Rectangle 959"/>
            <p:cNvSpPr>
              <a:spLocks noChangeArrowheads="1"/>
            </p:cNvSpPr>
            <p:nvPr/>
          </p:nvSpPr>
          <p:spPr bwMode="auto">
            <a:xfrm>
              <a:off x="4099" y="1942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60268" name="Group 963"/>
          <p:cNvGrpSpPr>
            <a:grpSpLocks/>
          </p:cNvGrpSpPr>
          <p:nvPr/>
        </p:nvGrpSpPr>
        <p:grpSpPr bwMode="auto">
          <a:xfrm>
            <a:off x="6507163" y="3457575"/>
            <a:ext cx="430212" cy="306388"/>
            <a:chOff x="4099" y="2178"/>
            <a:chExt cx="271" cy="193"/>
          </a:xfrm>
        </p:grpSpPr>
        <p:sp>
          <p:nvSpPr>
            <p:cNvPr id="760269" name="Rectangle 961"/>
            <p:cNvSpPr>
              <a:spLocks noChangeArrowheads="1"/>
            </p:cNvSpPr>
            <p:nvPr/>
          </p:nvSpPr>
          <p:spPr bwMode="auto">
            <a:xfrm>
              <a:off x="4253" y="2178"/>
              <a:ext cx="11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-15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70" name="Rectangle 962"/>
            <p:cNvSpPr>
              <a:spLocks noChangeArrowheads="1"/>
            </p:cNvSpPr>
            <p:nvPr/>
          </p:nvSpPr>
          <p:spPr bwMode="auto">
            <a:xfrm>
              <a:off x="4099" y="2189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60271" name="Group 969"/>
          <p:cNvGrpSpPr>
            <a:grpSpLocks/>
          </p:cNvGrpSpPr>
          <p:nvPr/>
        </p:nvGrpSpPr>
        <p:grpSpPr bwMode="auto">
          <a:xfrm>
            <a:off x="6438900" y="4587875"/>
            <a:ext cx="996950" cy="307975"/>
            <a:chOff x="4056" y="2890"/>
            <a:chExt cx="628" cy="194"/>
          </a:xfrm>
        </p:grpSpPr>
        <p:sp>
          <p:nvSpPr>
            <p:cNvPr id="760272" name="Rectangle 964"/>
            <p:cNvSpPr>
              <a:spLocks noChangeArrowheads="1"/>
            </p:cNvSpPr>
            <p:nvPr/>
          </p:nvSpPr>
          <p:spPr bwMode="auto">
            <a:xfrm>
              <a:off x="4596" y="2890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20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73" name="Rectangle 965"/>
            <p:cNvSpPr>
              <a:spLocks noChangeArrowheads="1"/>
            </p:cNvSpPr>
            <p:nvPr/>
          </p:nvSpPr>
          <p:spPr bwMode="auto">
            <a:xfrm>
              <a:off x="4231" y="2890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6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74" name="Rectangle 966"/>
            <p:cNvSpPr>
              <a:spLocks noChangeArrowheads="1"/>
            </p:cNvSpPr>
            <p:nvPr/>
          </p:nvSpPr>
          <p:spPr bwMode="auto">
            <a:xfrm>
              <a:off x="4511" y="290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2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75" name="Rectangle 967"/>
            <p:cNvSpPr>
              <a:spLocks noChangeArrowheads="1"/>
            </p:cNvSpPr>
            <p:nvPr/>
          </p:nvSpPr>
          <p:spPr bwMode="auto">
            <a:xfrm>
              <a:off x="4056" y="2902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76" name="Rectangle 968"/>
            <p:cNvSpPr>
              <a:spLocks noChangeArrowheads="1"/>
            </p:cNvSpPr>
            <p:nvPr/>
          </p:nvSpPr>
          <p:spPr bwMode="auto">
            <a:xfrm>
              <a:off x="4327" y="2902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 i="1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or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60277" name="Group 975"/>
          <p:cNvGrpSpPr>
            <a:grpSpLocks/>
          </p:cNvGrpSpPr>
          <p:nvPr/>
        </p:nvGrpSpPr>
        <p:grpSpPr bwMode="auto">
          <a:xfrm>
            <a:off x="6438900" y="4191000"/>
            <a:ext cx="974725" cy="306388"/>
            <a:chOff x="4056" y="2640"/>
            <a:chExt cx="614" cy="193"/>
          </a:xfrm>
        </p:grpSpPr>
        <p:sp>
          <p:nvSpPr>
            <p:cNvPr id="760278" name="Rectangle 970"/>
            <p:cNvSpPr>
              <a:spLocks noChangeArrowheads="1"/>
            </p:cNvSpPr>
            <p:nvPr/>
          </p:nvSpPr>
          <p:spPr bwMode="auto">
            <a:xfrm>
              <a:off x="4582" y="2640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79" name="Rectangle 971"/>
            <p:cNvSpPr>
              <a:spLocks noChangeArrowheads="1"/>
            </p:cNvSpPr>
            <p:nvPr/>
          </p:nvSpPr>
          <p:spPr bwMode="auto">
            <a:xfrm>
              <a:off x="4230" y="2640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3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80" name="Rectangle 972"/>
            <p:cNvSpPr>
              <a:spLocks noChangeArrowheads="1"/>
            </p:cNvSpPr>
            <p:nvPr/>
          </p:nvSpPr>
          <p:spPr bwMode="auto">
            <a:xfrm>
              <a:off x="4507" y="265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2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81" name="Rectangle 973"/>
            <p:cNvSpPr>
              <a:spLocks noChangeArrowheads="1"/>
            </p:cNvSpPr>
            <p:nvPr/>
          </p:nvSpPr>
          <p:spPr bwMode="auto">
            <a:xfrm>
              <a:off x="4056" y="2651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82" name="Rectangle 974"/>
            <p:cNvSpPr>
              <a:spLocks noChangeArrowheads="1"/>
            </p:cNvSpPr>
            <p:nvPr/>
          </p:nvSpPr>
          <p:spPr bwMode="auto">
            <a:xfrm>
              <a:off x="4323" y="2651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 i="1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or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60283" name="Group 981"/>
          <p:cNvGrpSpPr>
            <a:grpSpLocks/>
          </p:cNvGrpSpPr>
          <p:nvPr/>
        </p:nvGrpSpPr>
        <p:grpSpPr bwMode="auto">
          <a:xfrm>
            <a:off x="6438900" y="4981575"/>
            <a:ext cx="990600" cy="322263"/>
            <a:chOff x="4056" y="3138"/>
            <a:chExt cx="624" cy="203"/>
          </a:xfrm>
        </p:grpSpPr>
        <p:sp>
          <p:nvSpPr>
            <p:cNvPr id="760284" name="Rectangle 976"/>
            <p:cNvSpPr>
              <a:spLocks noChangeArrowheads="1"/>
            </p:cNvSpPr>
            <p:nvPr/>
          </p:nvSpPr>
          <p:spPr bwMode="auto">
            <a:xfrm>
              <a:off x="4592" y="3138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30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85" name="Rectangle 977"/>
            <p:cNvSpPr>
              <a:spLocks noChangeArrowheads="1"/>
            </p:cNvSpPr>
            <p:nvPr/>
          </p:nvSpPr>
          <p:spPr bwMode="auto">
            <a:xfrm>
              <a:off x="4230" y="3138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9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86" name="Rectangle 978"/>
            <p:cNvSpPr>
              <a:spLocks noChangeArrowheads="1"/>
            </p:cNvSpPr>
            <p:nvPr/>
          </p:nvSpPr>
          <p:spPr bwMode="auto">
            <a:xfrm>
              <a:off x="4510" y="3149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2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87" name="Rectangle 979"/>
            <p:cNvSpPr>
              <a:spLocks noChangeArrowheads="1"/>
            </p:cNvSpPr>
            <p:nvPr/>
          </p:nvSpPr>
          <p:spPr bwMode="auto">
            <a:xfrm>
              <a:off x="4056" y="3149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88" name="Rectangle 980"/>
            <p:cNvSpPr>
              <a:spLocks noChangeArrowheads="1"/>
            </p:cNvSpPr>
            <p:nvPr/>
          </p:nvSpPr>
          <p:spPr bwMode="auto">
            <a:xfrm>
              <a:off x="4326" y="3149"/>
              <a:ext cx="1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or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60289" name="Group 987"/>
          <p:cNvGrpSpPr>
            <a:grpSpLocks/>
          </p:cNvGrpSpPr>
          <p:nvPr/>
        </p:nvGrpSpPr>
        <p:grpSpPr bwMode="auto">
          <a:xfrm>
            <a:off x="6438900" y="5402263"/>
            <a:ext cx="1055688" cy="307975"/>
            <a:chOff x="4056" y="3403"/>
            <a:chExt cx="665" cy="194"/>
          </a:xfrm>
        </p:grpSpPr>
        <p:sp>
          <p:nvSpPr>
            <p:cNvPr id="760290" name="Rectangle 982"/>
            <p:cNvSpPr>
              <a:spLocks noChangeArrowheads="1"/>
            </p:cNvSpPr>
            <p:nvPr/>
          </p:nvSpPr>
          <p:spPr bwMode="auto">
            <a:xfrm>
              <a:off x="4633" y="3403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40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91" name="Rectangle 983"/>
            <p:cNvSpPr>
              <a:spLocks noChangeArrowheads="1"/>
            </p:cNvSpPr>
            <p:nvPr/>
          </p:nvSpPr>
          <p:spPr bwMode="auto">
            <a:xfrm>
              <a:off x="4223" y="3403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12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92" name="Rectangle 984"/>
            <p:cNvSpPr>
              <a:spLocks noChangeArrowheads="1"/>
            </p:cNvSpPr>
            <p:nvPr/>
          </p:nvSpPr>
          <p:spPr bwMode="auto">
            <a:xfrm>
              <a:off x="4548" y="3415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2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93" name="Rectangle 985"/>
            <p:cNvSpPr>
              <a:spLocks noChangeArrowheads="1"/>
            </p:cNvSpPr>
            <p:nvPr/>
          </p:nvSpPr>
          <p:spPr bwMode="auto">
            <a:xfrm>
              <a:off x="4056" y="3415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94" name="Rectangle 986"/>
            <p:cNvSpPr>
              <a:spLocks noChangeArrowheads="1"/>
            </p:cNvSpPr>
            <p:nvPr/>
          </p:nvSpPr>
          <p:spPr bwMode="auto">
            <a:xfrm>
              <a:off x="4364" y="3415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 i="1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or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60295" name="Group 993"/>
          <p:cNvGrpSpPr>
            <a:grpSpLocks/>
          </p:cNvGrpSpPr>
          <p:nvPr/>
        </p:nvGrpSpPr>
        <p:grpSpPr bwMode="auto">
          <a:xfrm>
            <a:off x="6438900" y="5773738"/>
            <a:ext cx="1050925" cy="306387"/>
            <a:chOff x="4056" y="3637"/>
            <a:chExt cx="662" cy="193"/>
          </a:xfrm>
        </p:grpSpPr>
        <p:sp>
          <p:nvSpPr>
            <p:cNvPr id="760296" name="Rectangle 988"/>
            <p:cNvSpPr>
              <a:spLocks noChangeArrowheads="1"/>
            </p:cNvSpPr>
            <p:nvPr/>
          </p:nvSpPr>
          <p:spPr bwMode="auto">
            <a:xfrm>
              <a:off x="4630" y="3637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50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97" name="Rectangle 989"/>
            <p:cNvSpPr>
              <a:spLocks noChangeArrowheads="1"/>
            </p:cNvSpPr>
            <p:nvPr/>
          </p:nvSpPr>
          <p:spPr bwMode="auto">
            <a:xfrm>
              <a:off x="4223" y="3637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15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98" name="Rectangle 990"/>
            <p:cNvSpPr>
              <a:spLocks noChangeArrowheads="1"/>
            </p:cNvSpPr>
            <p:nvPr/>
          </p:nvSpPr>
          <p:spPr bwMode="auto">
            <a:xfrm>
              <a:off x="4548" y="364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2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299" name="Rectangle 991"/>
            <p:cNvSpPr>
              <a:spLocks noChangeArrowheads="1"/>
            </p:cNvSpPr>
            <p:nvPr/>
          </p:nvSpPr>
          <p:spPr bwMode="auto">
            <a:xfrm>
              <a:off x="4056" y="3648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300" name="Rectangle 992"/>
            <p:cNvSpPr>
              <a:spLocks noChangeArrowheads="1"/>
            </p:cNvSpPr>
            <p:nvPr/>
          </p:nvSpPr>
          <p:spPr bwMode="auto">
            <a:xfrm>
              <a:off x="4363" y="3648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 i="1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or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grpSp>
        <p:nvGrpSpPr>
          <p:cNvPr id="760301" name="Group 999"/>
          <p:cNvGrpSpPr>
            <a:grpSpLocks/>
          </p:cNvGrpSpPr>
          <p:nvPr/>
        </p:nvGrpSpPr>
        <p:grpSpPr bwMode="auto">
          <a:xfrm>
            <a:off x="6438900" y="6167438"/>
            <a:ext cx="1052513" cy="307975"/>
            <a:chOff x="4056" y="3885"/>
            <a:chExt cx="663" cy="194"/>
          </a:xfrm>
        </p:grpSpPr>
        <p:sp>
          <p:nvSpPr>
            <p:cNvPr id="760302" name="Rectangle 994"/>
            <p:cNvSpPr>
              <a:spLocks noChangeArrowheads="1"/>
            </p:cNvSpPr>
            <p:nvPr/>
          </p:nvSpPr>
          <p:spPr bwMode="auto">
            <a:xfrm>
              <a:off x="4631" y="3885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60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303" name="Rectangle 995"/>
            <p:cNvSpPr>
              <a:spLocks noChangeArrowheads="1"/>
            </p:cNvSpPr>
            <p:nvPr/>
          </p:nvSpPr>
          <p:spPr bwMode="auto">
            <a:xfrm>
              <a:off x="4223" y="3885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18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304" name="Rectangle 996"/>
            <p:cNvSpPr>
              <a:spLocks noChangeArrowheads="1"/>
            </p:cNvSpPr>
            <p:nvPr/>
          </p:nvSpPr>
          <p:spPr bwMode="auto">
            <a:xfrm>
              <a:off x="4548" y="3897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2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305" name="Rectangle 997"/>
            <p:cNvSpPr>
              <a:spLocks noChangeArrowheads="1"/>
            </p:cNvSpPr>
            <p:nvPr/>
          </p:nvSpPr>
          <p:spPr bwMode="auto">
            <a:xfrm>
              <a:off x="4056" y="3897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10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0306" name="Rectangle 998"/>
            <p:cNvSpPr>
              <a:spLocks noChangeArrowheads="1"/>
            </p:cNvSpPr>
            <p:nvPr/>
          </p:nvSpPr>
          <p:spPr bwMode="auto">
            <a:xfrm>
              <a:off x="4363" y="3897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 i="1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or</a:t>
              </a:r>
              <a:endParaRPr kumimoji="1" lang="en-US" altLang="zh-CN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760307" name="Rectangle 1000"/>
          <p:cNvSpPr>
            <a:spLocks noChangeArrowheads="1"/>
          </p:cNvSpPr>
          <p:nvPr/>
        </p:nvSpPr>
        <p:spPr bwMode="auto">
          <a:xfrm>
            <a:off x="6734175" y="1908175"/>
            <a:ext cx="508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2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-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60308" name="Rectangle 1001"/>
          <p:cNvSpPr>
            <a:spLocks noChangeArrowheads="1"/>
          </p:cNvSpPr>
          <p:nvPr/>
        </p:nvSpPr>
        <p:spPr bwMode="auto">
          <a:xfrm>
            <a:off x="6783388" y="19081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2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3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60309" name="Rectangle 1002"/>
          <p:cNvSpPr>
            <a:spLocks noChangeArrowheads="1"/>
          </p:cNvSpPr>
          <p:nvPr/>
        </p:nvSpPr>
        <p:spPr bwMode="auto">
          <a:xfrm>
            <a:off x="6480175" y="1912938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10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60310" name="Rectangle 1003"/>
          <p:cNvSpPr>
            <a:spLocks noChangeArrowheads="1"/>
          </p:cNvSpPr>
          <p:nvPr/>
        </p:nvSpPr>
        <p:spPr bwMode="auto">
          <a:xfrm>
            <a:off x="6480175" y="2309813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10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60311" name="Rectangle 503"/>
          <p:cNvSpPr>
            <a:spLocks noChangeArrowheads="1"/>
          </p:cNvSpPr>
          <p:nvPr/>
        </p:nvSpPr>
        <p:spPr bwMode="auto">
          <a:xfrm>
            <a:off x="6738938" y="2244725"/>
            <a:ext cx="3683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-6</a:t>
            </a:r>
          </a:p>
        </p:txBody>
      </p:sp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468313" y="4149725"/>
            <a:ext cx="8382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内存储器的分类及应用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920750"/>
            <a:ext cx="7750175" cy="420688"/>
          </a:xfrm>
          <a:noFill/>
        </p:spPr>
        <p:txBody>
          <a:bodyPr lIns="91440" tIns="45720" rIns="91440" bIns="45720"/>
          <a:lstStyle/>
          <a:p>
            <a:pPr marL="268288" indent="-268288" defTabSz="717550" eaLnBrk="1" hangingPunct="1">
              <a:lnSpc>
                <a:spcPct val="90000"/>
              </a:lnSpc>
            </a:pPr>
            <a:r>
              <a:rPr lang="zh-CN" altLang="en-US" sz="2400">
                <a:ea typeface="微软雅黑" pitchFamily="34" charset="-122"/>
              </a:rPr>
              <a:t>内存由半导体存储器芯片组成，芯片有多种类型：</a:t>
            </a: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561975" y="3957638"/>
            <a:ext cx="1004888" cy="1181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0911" tIns="61788" rIns="30911" bIns="30911" anchor="ctr"/>
          <a:lstStyle/>
          <a:p>
            <a:pPr algn="ctr">
              <a:lnSpc>
                <a:spcPct val="108000"/>
              </a:lnSpc>
            </a:pPr>
            <a:r>
              <a:rPr lang="zh-CN" altLang="en-US" sz="2200" b="1">
                <a:solidFill>
                  <a:srgbClr val="006600"/>
                </a:solidFill>
                <a:ea typeface="微软雅黑" pitchFamily="34" charset="-122"/>
              </a:rPr>
              <a:t>半导体存储器</a:t>
            </a:r>
          </a:p>
        </p:txBody>
      </p:sp>
      <p:grpSp>
        <p:nvGrpSpPr>
          <p:cNvPr id="547845" name="Group 5"/>
          <p:cNvGrpSpPr>
            <a:grpSpLocks/>
          </p:cNvGrpSpPr>
          <p:nvPr/>
        </p:nvGrpSpPr>
        <p:grpSpPr bwMode="auto">
          <a:xfrm>
            <a:off x="1566863" y="2954338"/>
            <a:ext cx="720725" cy="2927350"/>
            <a:chOff x="1164" y="1854"/>
            <a:chExt cx="437" cy="997"/>
          </a:xfrm>
        </p:grpSpPr>
        <p:sp>
          <p:nvSpPr>
            <p:cNvPr id="547846" name="Line 6"/>
            <p:cNvSpPr>
              <a:spLocks noChangeShapeType="1"/>
            </p:cNvSpPr>
            <p:nvPr/>
          </p:nvSpPr>
          <p:spPr bwMode="auto">
            <a:xfrm>
              <a:off x="1164" y="2390"/>
              <a:ext cx="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47" name="Line 7"/>
            <p:cNvSpPr>
              <a:spLocks noChangeShapeType="1"/>
            </p:cNvSpPr>
            <p:nvPr/>
          </p:nvSpPr>
          <p:spPr bwMode="auto">
            <a:xfrm flipH="1">
              <a:off x="1379" y="1854"/>
              <a:ext cx="0" cy="9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48" name="Line 8"/>
            <p:cNvSpPr>
              <a:spLocks noChangeShapeType="1"/>
            </p:cNvSpPr>
            <p:nvPr/>
          </p:nvSpPr>
          <p:spPr bwMode="auto">
            <a:xfrm>
              <a:off x="1379" y="1854"/>
              <a:ext cx="2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49" name="Line 9"/>
            <p:cNvSpPr>
              <a:spLocks noChangeShapeType="1"/>
            </p:cNvSpPr>
            <p:nvPr/>
          </p:nvSpPr>
          <p:spPr bwMode="auto">
            <a:xfrm>
              <a:off x="1386" y="2851"/>
              <a:ext cx="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47850" name="Text Box 10"/>
          <p:cNvSpPr txBox="1">
            <a:spLocks noChangeArrowheads="1"/>
          </p:cNvSpPr>
          <p:nvPr/>
        </p:nvSpPr>
        <p:spPr bwMode="auto">
          <a:xfrm>
            <a:off x="2292350" y="5307013"/>
            <a:ext cx="1038225" cy="1274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36970" rIns="61788" bIns="36970" anchor="ctr"/>
          <a:lstStyle/>
          <a:p>
            <a:pPr algn="ctr">
              <a:lnSpc>
                <a:spcPct val="108000"/>
              </a:lnSpc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只读</a:t>
            </a:r>
          </a:p>
          <a:p>
            <a:pPr algn="ctr">
              <a:lnSpc>
                <a:spcPct val="108000"/>
              </a:lnSpc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存储器(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ROM)</a:t>
            </a:r>
          </a:p>
        </p:txBody>
      </p:sp>
      <p:sp>
        <p:nvSpPr>
          <p:cNvPr id="547851" name="Text Box 11"/>
          <p:cNvSpPr txBox="1">
            <a:spLocks noChangeArrowheads="1"/>
          </p:cNvSpPr>
          <p:nvPr/>
        </p:nvSpPr>
        <p:spPr bwMode="auto">
          <a:xfrm>
            <a:off x="2106613" y="2289175"/>
            <a:ext cx="1230312" cy="129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36970" rIns="61788" bIns="36970" anchor="ctr"/>
          <a:lstStyle/>
          <a:p>
            <a:pPr algn="ctr">
              <a:lnSpc>
                <a:spcPct val="108000"/>
              </a:lnSpc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随机存取存储器(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RAM)</a:t>
            </a:r>
          </a:p>
        </p:txBody>
      </p:sp>
      <p:sp>
        <p:nvSpPr>
          <p:cNvPr id="547852" name="Line 12"/>
          <p:cNvSpPr>
            <a:spLocks noChangeShapeType="1"/>
          </p:cNvSpPr>
          <p:nvPr/>
        </p:nvSpPr>
        <p:spPr bwMode="auto">
          <a:xfrm>
            <a:off x="3200400" y="5865813"/>
            <a:ext cx="303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547853" name="Group 13"/>
          <p:cNvGrpSpPr>
            <a:grpSpLocks/>
          </p:cNvGrpSpPr>
          <p:nvPr/>
        </p:nvGrpSpPr>
        <p:grpSpPr bwMode="auto">
          <a:xfrm>
            <a:off x="3276600" y="2155825"/>
            <a:ext cx="577850" cy="1643063"/>
            <a:chOff x="3681" y="8878"/>
            <a:chExt cx="632" cy="512"/>
          </a:xfrm>
        </p:grpSpPr>
        <p:sp>
          <p:nvSpPr>
            <p:cNvPr id="547854" name="Line 14"/>
            <p:cNvSpPr>
              <a:spLocks noChangeShapeType="1"/>
            </p:cNvSpPr>
            <p:nvPr/>
          </p:nvSpPr>
          <p:spPr bwMode="auto">
            <a:xfrm>
              <a:off x="3681" y="9118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55" name="Line 15"/>
            <p:cNvSpPr>
              <a:spLocks noChangeShapeType="1"/>
            </p:cNvSpPr>
            <p:nvPr/>
          </p:nvSpPr>
          <p:spPr bwMode="auto">
            <a:xfrm>
              <a:off x="3983" y="8878"/>
              <a:ext cx="3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56" name="Line 16"/>
            <p:cNvSpPr>
              <a:spLocks noChangeShapeType="1"/>
            </p:cNvSpPr>
            <p:nvPr/>
          </p:nvSpPr>
          <p:spPr bwMode="auto">
            <a:xfrm>
              <a:off x="3983" y="9390"/>
              <a:ext cx="3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57" name="Line 17"/>
            <p:cNvSpPr>
              <a:spLocks noChangeShapeType="1"/>
            </p:cNvSpPr>
            <p:nvPr/>
          </p:nvSpPr>
          <p:spPr bwMode="auto">
            <a:xfrm>
              <a:off x="3974" y="8884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47858" name="Text Box 18"/>
          <p:cNvSpPr txBox="1">
            <a:spLocks noChangeArrowheads="1"/>
          </p:cNvSpPr>
          <p:nvPr/>
        </p:nvSpPr>
        <p:spPr bwMode="auto">
          <a:xfrm>
            <a:off x="3854450" y="1574800"/>
            <a:ext cx="2530475" cy="79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/>
          <a:p>
            <a:pPr algn="ctr"/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静态存储器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20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7859" name="Text Box 19"/>
          <p:cNvSpPr txBox="1">
            <a:spLocks noChangeArrowheads="1"/>
          </p:cNvSpPr>
          <p:nvPr/>
        </p:nvSpPr>
        <p:spPr bwMode="auto">
          <a:xfrm>
            <a:off x="3854450" y="3473450"/>
            <a:ext cx="2455863" cy="530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/>
          <a:p>
            <a:pPr algn="ctr"/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动态存储器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DRAM</a:t>
            </a:r>
            <a:endParaRPr lang="zh-CN" altLang="en-US" sz="20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7860" name="Text Box 20"/>
          <p:cNvSpPr txBox="1">
            <a:spLocks noChangeArrowheads="1"/>
          </p:cNvSpPr>
          <p:nvPr/>
        </p:nvSpPr>
        <p:spPr bwMode="auto">
          <a:xfrm>
            <a:off x="3865563" y="5303838"/>
            <a:ext cx="3367087" cy="611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/>
          <a:p>
            <a:r>
              <a:rPr lang="zh-CN" altLang="en-US" sz="1800" b="1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不可在线改写内容的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ROM</a:t>
            </a:r>
          </a:p>
        </p:txBody>
      </p:sp>
      <p:sp>
        <p:nvSpPr>
          <p:cNvPr id="547861" name="Line 21"/>
          <p:cNvSpPr>
            <a:spLocks noChangeShapeType="1"/>
          </p:cNvSpPr>
          <p:nvPr/>
        </p:nvSpPr>
        <p:spPr bwMode="auto">
          <a:xfrm>
            <a:off x="3497263" y="5516563"/>
            <a:ext cx="354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47862" name="Line 22"/>
          <p:cNvSpPr>
            <a:spLocks noChangeShapeType="1"/>
          </p:cNvSpPr>
          <p:nvPr/>
        </p:nvSpPr>
        <p:spPr bwMode="auto">
          <a:xfrm flipH="1">
            <a:off x="3498850" y="5522913"/>
            <a:ext cx="0" cy="798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47863" name="Line 23"/>
          <p:cNvSpPr>
            <a:spLocks noChangeShapeType="1"/>
          </p:cNvSpPr>
          <p:nvPr/>
        </p:nvSpPr>
        <p:spPr bwMode="auto">
          <a:xfrm>
            <a:off x="3497263" y="6326188"/>
            <a:ext cx="354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47864" name="Text Box 24"/>
          <p:cNvSpPr txBox="1">
            <a:spLocks noChangeArrowheads="1"/>
          </p:cNvSpPr>
          <p:nvPr/>
        </p:nvSpPr>
        <p:spPr bwMode="auto">
          <a:xfrm>
            <a:off x="3865563" y="6099175"/>
            <a:ext cx="3219450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/>
          <a:p>
            <a:pPr algn="ctr"/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闪存（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Flash ROM）</a:t>
            </a:r>
          </a:p>
        </p:txBody>
      </p:sp>
      <p:sp>
        <p:nvSpPr>
          <p:cNvPr id="560153" name="Text Box 25"/>
          <p:cNvSpPr txBox="1">
            <a:spLocks noChangeArrowheads="1"/>
          </p:cNvSpPr>
          <p:nvPr/>
        </p:nvSpPr>
        <p:spPr bwMode="auto">
          <a:xfrm>
            <a:off x="6410325" y="1700213"/>
            <a:ext cx="21161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 anchor="ctr"/>
          <a:lstStyle/>
          <a:p>
            <a:pPr algn="ctr"/>
            <a:r>
              <a:rPr lang="zh-CN" altLang="en-US" sz="2000" b="1">
                <a:solidFill>
                  <a:srgbClr val="0033CC"/>
                </a:solidFill>
                <a:ea typeface="黑体" pitchFamily="49" charset="-122"/>
              </a:rPr>
              <a:t>（用作</a:t>
            </a:r>
            <a:r>
              <a:rPr lang="en-US" altLang="zh-CN" sz="2000" b="1">
                <a:solidFill>
                  <a:srgbClr val="0033CC"/>
                </a:solidFill>
                <a:ea typeface="黑体" pitchFamily="49" charset="-122"/>
              </a:rPr>
              <a:t>Cache</a:t>
            </a:r>
            <a:r>
              <a:rPr lang="zh-CN" altLang="en-US" sz="2000" b="1">
                <a:solidFill>
                  <a:srgbClr val="0033CC"/>
                </a:solidFill>
                <a:ea typeface="黑体" pitchFamily="49" charset="-122"/>
              </a:rPr>
              <a:t>）</a:t>
            </a:r>
          </a:p>
        </p:txBody>
      </p: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6178550" y="3478213"/>
            <a:ext cx="25368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 anchor="ctr"/>
          <a:lstStyle/>
          <a:p>
            <a:r>
              <a:rPr lang="zh-CN" altLang="en-US" sz="20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 （用作主存储器）</a:t>
            </a:r>
          </a:p>
        </p:txBody>
      </p:sp>
      <p:sp>
        <p:nvSpPr>
          <p:cNvPr id="547868" name="Rectangle 28"/>
          <p:cNvSpPr>
            <a:spLocks noChangeArrowheads="1"/>
          </p:cNvSpPr>
          <p:nvPr/>
        </p:nvSpPr>
        <p:spPr bwMode="auto">
          <a:xfrm>
            <a:off x="4391025" y="2389188"/>
            <a:ext cx="4241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>
            <a:spAutoFit/>
          </a:bodyPr>
          <a:lstStyle/>
          <a:p>
            <a:pPr marL="180975" lvl="1" eaLnBrk="1" hangingPunct="1">
              <a:buFontTx/>
              <a:buChar char="•"/>
            </a:pP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 每个存储单元(</a:t>
            </a:r>
            <a:r>
              <a:rPr kumimoji="1" lang="en-US" altLang="zh-CN" sz="1700" b="1">
                <a:latin typeface="微软雅黑" pitchFamily="34" charset="-122"/>
                <a:ea typeface="微软雅黑" pitchFamily="34" charset="-122"/>
              </a:rPr>
              <a:t>cell)</a:t>
            </a: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由6个晶体管组成</a:t>
            </a:r>
          </a:p>
          <a:p>
            <a:pPr marL="180975" lvl="1" eaLnBrk="1" hangingPunct="1">
              <a:buFontTx/>
              <a:buChar char="•"/>
            </a:pP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 只要加上电源，信息就能一直保持</a:t>
            </a:r>
          </a:p>
          <a:p>
            <a:pPr marL="180975" lvl="1" eaLnBrk="1" hangingPunct="1">
              <a:buFontTx/>
              <a:buChar char="•"/>
            </a:pP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 对电器干扰相对不很敏感</a:t>
            </a:r>
          </a:p>
          <a:p>
            <a:pPr marL="180975" lvl="1" eaLnBrk="1" hangingPunct="1">
              <a:buFontTx/>
              <a:buChar char="•"/>
            </a:pP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 比</a:t>
            </a:r>
            <a:r>
              <a:rPr kumimoji="1" lang="en-US" altLang="zh-CN" sz="1700" b="1">
                <a:latin typeface="微软雅黑" pitchFamily="34" charset="-122"/>
                <a:ea typeface="微软雅黑" pitchFamily="34" charset="-122"/>
              </a:rPr>
              <a:t>DRAM</a:t>
            </a: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更快，也更贵</a:t>
            </a:r>
          </a:p>
        </p:txBody>
      </p:sp>
      <p:sp>
        <p:nvSpPr>
          <p:cNvPr id="547869" name="AutoShape 29"/>
          <p:cNvSpPr>
            <a:spLocks/>
          </p:cNvSpPr>
          <p:nvPr/>
        </p:nvSpPr>
        <p:spPr bwMode="auto">
          <a:xfrm flipH="1">
            <a:off x="4389438" y="2522538"/>
            <a:ext cx="85725" cy="842962"/>
          </a:xfrm>
          <a:prstGeom prst="rightBracket">
            <a:avLst>
              <a:gd name="adj" fmla="val 81944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360863" y="4087813"/>
            <a:ext cx="4602162" cy="1122362"/>
            <a:chOff x="2857" y="2273"/>
            <a:chExt cx="2269" cy="577"/>
          </a:xfrm>
        </p:grpSpPr>
        <p:sp>
          <p:nvSpPr>
            <p:cNvPr id="547871" name="Rectangle 31"/>
            <p:cNvSpPr>
              <a:spLocks noChangeArrowheads="1"/>
            </p:cNvSpPr>
            <p:nvPr/>
          </p:nvSpPr>
          <p:spPr bwMode="auto">
            <a:xfrm>
              <a:off x="2858" y="2273"/>
              <a:ext cx="226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marL="180975" lvl="1" indent="85725" eaLnBrk="1" hangingPunct="1">
                <a:buFontTx/>
                <a:buChar char="•"/>
              </a:pPr>
              <a:r>
                <a:rPr kumimoji="1" lang="zh-CN" altLang="en-US" sz="1400" b="1">
                  <a:ea typeface="宋体" pitchFamily="2" charset="-122"/>
                </a:rPr>
                <a:t> </a:t>
              </a:r>
              <a:r>
                <a:rPr kumimoji="1" lang="zh-CN" altLang="en-US" sz="1700" b="1">
                  <a:latin typeface="微软雅黑" pitchFamily="34" charset="-122"/>
                  <a:ea typeface="微软雅黑" pitchFamily="34" charset="-122"/>
                </a:rPr>
                <a:t>每个存储单元由1个电容和1个晶体管组成</a:t>
              </a:r>
            </a:p>
            <a:p>
              <a:pPr marL="180975" lvl="1" indent="85725" eaLnBrk="1" hangingPunct="1">
                <a:buFontTx/>
                <a:buChar char="•"/>
              </a:pPr>
              <a:r>
                <a:rPr kumimoji="1" lang="zh-CN" altLang="en-US" sz="1700" b="1">
                  <a:latin typeface="微软雅黑" pitchFamily="34" charset="-122"/>
                  <a:ea typeface="微软雅黑" pitchFamily="34" charset="-122"/>
                </a:rPr>
                <a:t> 每隔一段时间必须刷新一次</a:t>
              </a:r>
            </a:p>
            <a:p>
              <a:pPr marL="180975" lvl="1" indent="85725" eaLnBrk="1" hangingPunct="1">
                <a:buFontTx/>
                <a:buChar char="•"/>
              </a:pPr>
              <a:r>
                <a:rPr kumimoji="1" lang="zh-CN" altLang="en-US" sz="1700" b="1">
                  <a:latin typeface="微软雅黑" pitchFamily="34" charset="-122"/>
                  <a:ea typeface="微软雅黑" pitchFamily="34" charset="-122"/>
                </a:rPr>
                <a:t> 对电器干扰比较敏感</a:t>
              </a:r>
            </a:p>
            <a:p>
              <a:pPr marL="180975" lvl="1" indent="85725" eaLnBrk="1" hangingPunct="1">
                <a:buFontTx/>
                <a:buChar char="•"/>
              </a:pPr>
              <a:r>
                <a:rPr kumimoji="1" lang="zh-CN" altLang="en-US" sz="1700" b="1">
                  <a:latin typeface="微软雅黑" pitchFamily="34" charset="-122"/>
                  <a:ea typeface="微软雅黑" pitchFamily="34" charset="-122"/>
                </a:rPr>
                <a:t> 比</a:t>
              </a:r>
              <a:r>
                <a:rPr kumimoji="1" lang="en-US" altLang="zh-CN" sz="1700" b="1">
                  <a:latin typeface="微软雅黑" pitchFamily="34" charset="-122"/>
                  <a:ea typeface="微软雅黑" pitchFamily="34" charset="-122"/>
                </a:rPr>
                <a:t>SRAM</a:t>
              </a:r>
              <a:r>
                <a:rPr kumimoji="1" lang="zh-CN" altLang="en-US" sz="1700" b="1">
                  <a:latin typeface="微软雅黑" pitchFamily="34" charset="-122"/>
                  <a:ea typeface="微软雅黑" pitchFamily="34" charset="-122"/>
                </a:rPr>
                <a:t>慢，但便宜</a:t>
              </a:r>
            </a:p>
          </p:txBody>
        </p:sp>
        <p:sp>
          <p:nvSpPr>
            <p:cNvPr id="547872" name="AutoShape 32"/>
            <p:cNvSpPr>
              <a:spLocks/>
            </p:cNvSpPr>
            <p:nvPr/>
          </p:nvSpPr>
          <p:spPr bwMode="auto">
            <a:xfrm flipH="1">
              <a:off x="2857" y="2364"/>
              <a:ext cx="46" cy="431"/>
            </a:xfrm>
            <a:prstGeom prst="rightBracket">
              <a:avLst>
                <a:gd name="adj" fmla="val 78080"/>
              </a:avLst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547874" name="Text Box 34"/>
          <p:cNvSpPr txBox="1">
            <a:spLocks noChangeArrowheads="1"/>
          </p:cNvSpPr>
          <p:nvPr/>
        </p:nvSpPr>
        <p:spPr bwMode="auto">
          <a:xfrm>
            <a:off x="6980238" y="6097588"/>
            <a:ext cx="1889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 anchor="ctr"/>
          <a:lstStyle/>
          <a:p>
            <a:pPr algn="ctr"/>
            <a:r>
              <a:rPr lang="zh-CN" altLang="en-US" sz="2000" b="1">
                <a:solidFill>
                  <a:srgbClr val="0033CC"/>
                </a:solidFill>
                <a:ea typeface="黑体" pitchFamily="49" charset="-122"/>
              </a:rPr>
              <a:t>（用作</a:t>
            </a:r>
            <a:r>
              <a:rPr lang="en-US" altLang="zh-CN" sz="2000" b="1">
                <a:solidFill>
                  <a:srgbClr val="0033CC"/>
                </a:solidFill>
                <a:ea typeface="黑体" pitchFamily="49" charset="-122"/>
              </a:rPr>
              <a:t>BIOS</a:t>
            </a:r>
            <a:r>
              <a:rPr lang="zh-CN" altLang="en-US" sz="2000" b="1">
                <a:solidFill>
                  <a:srgbClr val="0033CC"/>
                </a:solidFill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>
                <a:solidFill>
                  <a:srgbClr val="CC0000"/>
                </a:solidFill>
              </a:rPr>
              <a:t>六管静态</a:t>
            </a:r>
            <a:r>
              <a:rPr lang="en-US" altLang="zh-CN">
                <a:solidFill>
                  <a:srgbClr val="CC0000"/>
                </a:solidFill>
              </a:rPr>
              <a:t>MOS</a:t>
            </a:r>
            <a:r>
              <a:rPr lang="zh-CN" altLang="en-US">
                <a:solidFill>
                  <a:srgbClr val="CC0000"/>
                </a:solidFill>
              </a:rPr>
              <a:t>管电路（不作要求）</a:t>
            </a: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746125" y="908050"/>
            <a:ext cx="40687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33CC"/>
                </a:solidFill>
                <a:ea typeface="黑体" pitchFamily="49" charset="-122"/>
              </a:rPr>
              <a:t>6</a:t>
            </a:r>
            <a:r>
              <a:rPr kumimoji="1" lang="zh-CN" altLang="en-US" sz="2400" b="1">
                <a:solidFill>
                  <a:srgbClr val="0033CC"/>
                </a:solidFill>
                <a:ea typeface="黑体" pitchFamily="49" charset="-122"/>
              </a:rPr>
              <a:t>管静态</a:t>
            </a:r>
            <a:r>
              <a:rPr kumimoji="1" lang="en-US" altLang="zh-CN" sz="2400" b="1">
                <a:solidFill>
                  <a:srgbClr val="0033CC"/>
                </a:solidFill>
                <a:ea typeface="黑体" pitchFamily="49" charset="-122"/>
              </a:rPr>
              <a:t>NMOS</a:t>
            </a:r>
            <a:r>
              <a:rPr kumimoji="1" lang="zh-CN" altLang="en-US" sz="2400" b="1">
                <a:solidFill>
                  <a:srgbClr val="0033CC"/>
                </a:solidFill>
                <a:ea typeface="黑体" pitchFamily="49" charset="-122"/>
              </a:rPr>
              <a:t>记忆单元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5607050" y="4879975"/>
            <a:ext cx="3311525" cy="19240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lIns="88008" tIns="43211" rIns="88008" bIns="43211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读出时：</a:t>
            </a:r>
          </a:p>
          <a:p>
            <a:pPr>
              <a:lnSpc>
                <a:spcPct val="120000"/>
              </a:lnSpc>
            </a:pPr>
            <a:r>
              <a:rPr lang="zh-TW" altLang="en-US" sz="2000" b="1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个位线为高电平</a:t>
            </a:r>
          </a:p>
          <a:p>
            <a:pPr>
              <a:lnSpc>
                <a:spcPct val="120000"/>
              </a:lnSpc>
            </a:pPr>
            <a:r>
              <a:rPr lang="zh-TW" altLang="en-US" sz="2000" b="1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置字线为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TW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存储单元状态不同，位线的输出不同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5651500" y="2670175"/>
            <a:ext cx="3240088" cy="210820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</p:spPr>
        <p:txBody>
          <a:bodyPr lIns="88008" tIns="43211" rIns="88008" bIns="43211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写入时：</a:t>
            </a:r>
            <a:endParaRPr lang="zh-TW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TW" altLang="en-US" sz="2000" b="1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位线上是被写入的二进位信息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置字线为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存储单元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触发器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按位线的状态设置成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762886" name="Text Box 6"/>
          <p:cNvSpPr txBox="1">
            <a:spLocks noChangeArrowheads="1"/>
          </p:cNvSpPr>
          <p:nvPr/>
        </p:nvSpPr>
        <p:spPr bwMode="auto">
          <a:xfrm>
            <a:off x="5876925" y="819150"/>
            <a:ext cx="29718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D10F0F"/>
                </a:solidFill>
                <a:ea typeface="黑体" pitchFamily="49" charset="-122"/>
              </a:rPr>
              <a:t>信息存储原理： 看作带时钟的</a:t>
            </a:r>
            <a:r>
              <a:rPr kumimoji="1" lang="en-US" altLang="zh-CN" sz="2000" b="1">
                <a:solidFill>
                  <a:srgbClr val="D10F0F"/>
                </a:solidFill>
                <a:ea typeface="黑体" pitchFamily="49" charset="-122"/>
              </a:rPr>
              <a:t>RS</a:t>
            </a:r>
            <a:r>
              <a:rPr kumimoji="1" lang="zh-CN" altLang="en-US" sz="2000" b="1">
                <a:solidFill>
                  <a:srgbClr val="D10F0F"/>
                </a:solidFill>
                <a:ea typeface="黑体" pitchFamily="49" charset="-122"/>
              </a:rPr>
              <a:t>触发器</a:t>
            </a:r>
          </a:p>
        </p:txBody>
      </p:sp>
      <p:grpSp>
        <p:nvGrpSpPr>
          <p:cNvPr id="762887" name="Group 7"/>
          <p:cNvGrpSpPr>
            <a:grpSpLocks/>
          </p:cNvGrpSpPr>
          <p:nvPr/>
        </p:nvGrpSpPr>
        <p:grpSpPr bwMode="auto">
          <a:xfrm>
            <a:off x="250825" y="1323975"/>
            <a:ext cx="5437188" cy="4068763"/>
            <a:chOff x="635" y="1207"/>
            <a:chExt cx="3425" cy="2563"/>
          </a:xfrm>
        </p:grpSpPr>
        <p:graphicFrame>
          <p:nvGraphicFramePr>
            <p:cNvPr id="762888" name="Object 8"/>
            <p:cNvGraphicFramePr>
              <a:graphicFrameLocks noChangeAspect="1"/>
            </p:cNvGraphicFramePr>
            <p:nvPr/>
          </p:nvGraphicFramePr>
          <p:xfrm>
            <a:off x="839" y="1315"/>
            <a:ext cx="3038" cy="2455"/>
          </p:xfrm>
          <a:graphic>
            <a:graphicData uri="http://schemas.openxmlformats.org/presentationml/2006/ole">
              <p:oleObj spid="_x0000_s762888" name="VISIO" r:id="rId3" imgW="5216400" imgH="2407680" progId="">
                <p:embed/>
              </p:oleObj>
            </a:graphicData>
          </a:graphic>
        </p:graphicFrame>
        <p:sp>
          <p:nvSpPr>
            <p:cNvPr id="762889" name="Text Box 9"/>
            <p:cNvSpPr txBox="1">
              <a:spLocks noChangeArrowheads="1"/>
            </p:cNvSpPr>
            <p:nvPr/>
          </p:nvSpPr>
          <p:spPr bwMode="auto">
            <a:xfrm>
              <a:off x="3515" y="1729"/>
              <a:ext cx="454" cy="40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1">
                  <a:ea typeface="宋体" pitchFamily="2" charset="-122"/>
                </a:rPr>
                <a:t>存储单元</a:t>
              </a:r>
            </a:p>
          </p:txBody>
        </p:sp>
        <p:sp>
          <p:nvSpPr>
            <p:cNvPr id="762890" name="Text Box 10"/>
            <p:cNvSpPr txBox="1">
              <a:spLocks noChangeArrowheads="1"/>
            </p:cNvSpPr>
            <p:nvPr/>
          </p:nvSpPr>
          <p:spPr bwMode="auto">
            <a:xfrm>
              <a:off x="3446" y="1430"/>
              <a:ext cx="614" cy="2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1">
                  <a:ea typeface="宋体" pitchFamily="2" charset="-122"/>
                </a:rPr>
                <a:t>字线</a:t>
              </a:r>
            </a:p>
          </p:txBody>
        </p:sp>
        <p:sp>
          <p:nvSpPr>
            <p:cNvPr id="762891" name="Rectangle 11"/>
            <p:cNvSpPr>
              <a:spLocks noChangeArrowheads="1"/>
            </p:cNvSpPr>
            <p:nvPr/>
          </p:nvSpPr>
          <p:spPr bwMode="auto">
            <a:xfrm>
              <a:off x="953" y="2319"/>
              <a:ext cx="181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2892" name="Rectangle 12"/>
            <p:cNvSpPr>
              <a:spLocks noChangeArrowheads="1"/>
            </p:cNvSpPr>
            <p:nvPr/>
          </p:nvSpPr>
          <p:spPr bwMode="auto">
            <a:xfrm>
              <a:off x="3289" y="2296"/>
              <a:ext cx="181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62893" name="Line 13"/>
            <p:cNvSpPr>
              <a:spLocks noChangeShapeType="1"/>
            </p:cNvSpPr>
            <p:nvPr/>
          </p:nvSpPr>
          <p:spPr bwMode="auto">
            <a:xfrm>
              <a:off x="1134" y="2273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4" name="Text Box 14"/>
            <p:cNvSpPr txBox="1">
              <a:spLocks noChangeArrowheads="1"/>
            </p:cNvSpPr>
            <p:nvPr/>
          </p:nvSpPr>
          <p:spPr bwMode="auto">
            <a:xfrm>
              <a:off x="3219" y="1207"/>
              <a:ext cx="61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1">
                  <a:ea typeface="宋体" pitchFamily="2" charset="-122"/>
                </a:rPr>
                <a:t>位线</a:t>
              </a:r>
              <a:r>
                <a:rPr kumimoji="1" lang="en-US" altLang="zh-CN" sz="1800" b="1">
                  <a:ea typeface="宋体" pitchFamily="2" charset="-122"/>
                </a:rPr>
                <a:t>D</a:t>
              </a:r>
            </a:p>
          </p:txBody>
        </p:sp>
        <p:sp>
          <p:nvSpPr>
            <p:cNvPr id="762895" name="Text Box 15"/>
            <p:cNvSpPr txBox="1">
              <a:spLocks noChangeArrowheads="1"/>
            </p:cNvSpPr>
            <p:nvPr/>
          </p:nvSpPr>
          <p:spPr bwMode="auto">
            <a:xfrm>
              <a:off x="635" y="1253"/>
              <a:ext cx="61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1">
                  <a:ea typeface="宋体" pitchFamily="2" charset="-122"/>
                </a:rPr>
                <a:t>位线</a:t>
              </a:r>
              <a:r>
                <a:rPr kumimoji="1" lang="en-US" altLang="zh-CN" sz="1800" b="1">
                  <a:ea typeface="宋体" pitchFamily="2" charset="-122"/>
                </a:rPr>
                <a:t>D</a:t>
              </a:r>
            </a:p>
          </p:txBody>
        </p:sp>
        <p:sp>
          <p:nvSpPr>
            <p:cNvPr id="762896" name="Line 16"/>
            <p:cNvSpPr>
              <a:spLocks noChangeShapeType="1"/>
            </p:cNvSpPr>
            <p:nvPr/>
          </p:nvSpPr>
          <p:spPr bwMode="auto">
            <a:xfrm>
              <a:off x="3538" y="1230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7" name="Rectangle 17"/>
            <p:cNvSpPr>
              <a:spLocks noChangeArrowheads="1"/>
            </p:cNvSpPr>
            <p:nvPr/>
          </p:nvSpPr>
          <p:spPr bwMode="auto">
            <a:xfrm>
              <a:off x="1224" y="1638"/>
              <a:ext cx="1974" cy="1543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762898" name="Text Box 18"/>
          <p:cNvSpPr txBox="1">
            <a:spLocks noChangeArrowheads="1"/>
          </p:cNvSpPr>
          <p:nvPr/>
        </p:nvSpPr>
        <p:spPr bwMode="auto">
          <a:xfrm>
            <a:off x="328613" y="5575300"/>
            <a:ext cx="53260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SRAM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中数据保存在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一对正负反馈门电路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中，只要供电，数据就一直保持，不是破环性读出，也无需重写，即无需刷新！</a:t>
            </a:r>
            <a:endParaRPr kumimoji="1" lang="en-US" altLang="zh-CN" sz="20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653088" y="1719263"/>
            <a:ext cx="3240087" cy="768350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lIns="88008" tIns="43211" rIns="88008" bIns="43211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保持时：</a:t>
            </a:r>
            <a:endParaRPr lang="zh-TW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TW" altLang="en-US" sz="2000" b="1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字线为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（低电平）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567301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</p:spPr>
        <p:txBody>
          <a:bodyPr lIns="91440" tIns="45720" rIns="91440" bIns="45720" anchor="ctr"/>
          <a:lstStyle/>
          <a:p>
            <a:pPr algn="l" eaLnBrk="1" hangingPunct="1"/>
            <a:r>
              <a:rPr lang="zh-CN" altLang="en-US"/>
              <a:t>       动态单管记忆单元电路</a:t>
            </a:r>
            <a:r>
              <a:rPr lang="zh-CN" altLang="en-US">
                <a:solidFill>
                  <a:srgbClr val="CC0000"/>
                </a:solidFill>
              </a:rPr>
              <a:t>（不作要求）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142875" y="823913"/>
            <a:ext cx="5580063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Bef>
                <a:spcPct val="10000"/>
              </a:spcBef>
            </a:pPr>
            <a:r>
              <a:rPr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读写原理：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字线上加高电平，使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管导通。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写“0”时，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数据线加低电平，使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200" b="1" baseline="-300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上电荷对数据线放电；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写“1”时，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数据线加高电平，使数据线对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200" b="1" baseline="-300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充电；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读出时，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数据线上有一读出电压。它与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200" b="1" baseline="-300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上电荷量成正比。</a:t>
            </a:r>
            <a:endParaRPr lang="zh-CN" altLang="en-US" sz="2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63908" name="Object 5"/>
          <p:cNvGraphicFramePr>
            <a:graphicFrameLocks noChangeAspect="1"/>
          </p:cNvGraphicFramePr>
          <p:nvPr/>
        </p:nvGraphicFramePr>
        <p:xfrm>
          <a:off x="6604000" y="3190875"/>
          <a:ext cx="114300" cy="215900"/>
        </p:xfrm>
        <a:graphic>
          <a:graphicData uri="http://schemas.openxmlformats.org/presentationml/2006/ole">
            <p:oleObj spid="_x0000_s763908" name="公式" r:id="rId3" imgW="114120" imgH="215640" progId="Equation.3">
              <p:embed/>
            </p:oleObj>
          </a:graphicData>
        </a:graphic>
      </p:graphicFrame>
      <p:grpSp>
        <p:nvGrpSpPr>
          <p:cNvPr id="763909" name="Group 11"/>
          <p:cNvGrpSpPr>
            <a:grpSpLocks/>
          </p:cNvGrpSpPr>
          <p:nvPr/>
        </p:nvGrpSpPr>
        <p:grpSpPr bwMode="auto">
          <a:xfrm>
            <a:off x="7008813" y="1319213"/>
            <a:ext cx="1035050" cy="731837"/>
            <a:chOff x="3120" y="1056"/>
            <a:chExt cx="672" cy="336"/>
          </a:xfrm>
        </p:grpSpPr>
        <p:sp>
          <p:nvSpPr>
            <p:cNvPr id="763910" name="Line 12"/>
            <p:cNvSpPr>
              <a:spLocks noChangeShapeType="1"/>
            </p:cNvSpPr>
            <p:nvPr/>
          </p:nvSpPr>
          <p:spPr bwMode="auto">
            <a:xfrm>
              <a:off x="3120" y="13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1" name="Line 13"/>
            <p:cNvSpPr>
              <a:spLocks noChangeShapeType="1"/>
            </p:cNvSpPr>
            <p:nvPr/>
          </p:nvSpPr>
          <p:spPr bwMode="auto">
            <a:xfrm>
              <a:off x="3600" y="13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2" name="Line 14"/>
            <p:cNvSpPr>
              <a:spLocks noChangeShapeType="1"/>
            </p:cNvSpPr>
            <p:nvPr/>
          </p:nvSpPr>
          <p:spPr bwMode="auto">
            <a:xfrm rot="-5400000">
              <a:off x="3240" y="13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3" name="Line 15"/>
            <p:cNvSpPr>
              <a:spLocks noChangeShapeType="1"/>
            </p:cNvSpPr>
            <p:nvPr/>
          </p:nvSpPr>
          <p:spPr bwMode="auto">
            <a:xfrm rot="-5400000">
              <a:off x="3528" y="13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4" name="Line 16"/>
            <p:cNvSpPr>
              <a:spLocks noChangeShapeType="1"/>
            </p:cNvSpPr>
            <p:nvPr/>
          </p:nvSpPr>
          <p:spPr bwMode="auto">
            <a:xfrm>
              <a:off x="3312" y="12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5" name="Line 17"/>
            <p:cNvSpPr>
              <a:spLocks noChangeShapeType="1"/>
            </p:cNvSpPr>
            <p:nvPr/>
          </p:nvSpPr>
          <p:spPr bwMode="auto">
            <a:xfrm rot="-5400000">
              <a:off x="3384" y="11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6" name="Line 18"/>
            <p:cNvSpPr>
              <a:spLocks noChangeShapeType="1"/>
            </p:cNvSpPr>
            <p:nvPr/>
          </p:nvSpPr>
          <p:spPr bwMode="auto">
            <a:xfrm>
              <a:off x="3312" y="120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3917" name="Line 19"/>
          <p:cNvSpPr>
            <a:spLocks noChangeShapeType="1"/>
          </p:cNvSpPr>
          <p:nvPr/>
        </p:nvSpPr>
        <p:spPr bwMode="auto">
          <a:xfrm>
            <a:off x="7527925" y="1311275"/>
            <a:ext cx="0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18" name="Line 20"/>
          <p:cNvSpPr>
            <a:spLocks noChangeShapeType="1"/>
          </p:cNvSpPr>
          <p:nvPr/>
        </p:nvSpPr>
        <p:spPr bwMode="auto">
          <a:xfrm>
            <a:off x="6416675" y="1319213"/>
            <a:ext cx="23129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19" name="Text Box 21"/>
          <p:cNvSpPr txBox="1">
            <a:spLocks noChangeArrowheads="1"/>
          </p:cNvSpPr>
          <p:nvPr/>
        </p:nvSpPr>
        <p:spPr bwMode="auto">
          <a:xfrm>
            <a:off x="8172450" y="823913"/>
            <a:ext cx="685800" cy="3937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88950" tIns="44480" rIns="88950" bIns="44480">
            <a:spAutoFit/>
          </a:bodyPr>
          <a:lstStyle/>
          <a:p>
            <a:r>
              <a:rPr lang="zh-CN" altLang="en-US" sz="2000" b="1">
                <a:solidFill>
                  <a:srgbClr val="D10F0F"/>
                </a:solidFill>
                <a:latin typeface="Comic Sans MS" pitchFamily="66" charset="0"/>
                <a:ea typeface="微软雅黑" pitchFamily="34" charset="-122"/>
              </a:rPr>
              <a:t>字线</a:t>
            </a:r>
          </a:p>
        </p:txBody>
      </p:sp>
      <p:sp>
        <p:nvSpPr>
          <p:cNvPr id="763920" name="Line 22"/>
          <p:cNvSpPr>
            <a:spLocks noChangeShapeType="1"/>
          </p:cNvSpPr>
          <p:nvPr/>
        </p:nvSpPr>
        <p:spPr bwMode="auto">
          <a:xfrm>
            <a:off x="7026275" y="900113"/>
            <a:ext cx="0" cy="24431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1" name="Text Box 23"/>
          <p:cNvSpPr txBox="1">
            <a:spLocks noChangeArrowheads="1"/>
          </p:cNvSpPr>
          <p:nvPr/>
        </p:nvSpPr>
        <p:spPr bwMode="auto">
          <a:xfrm>
            <a:off x="5819775" y="1768475"/>
            <a:ext cx="1304925" cy="698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88950" tIns="44480" rIns="88950" bIns="44480">
            <a:spAutoFit/>
          </a:bodyPr>
          <a:lstStyle/>
          <a:p>
            <a:pPr algn="ctr"/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位线</a:t>
            </a:r>
          </a:p>
          <a:p>
            <a:pPr algn="ctr"/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数据线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763922" name="Line 24"/>
          <p:cNvSpPr>
            <a:spLocks noChangeShapeType="1"/>
          </p:cNvSpPr>
          <p:nvPr/>
        </p:nvSpPr>
        <p:spPr bwMode="auto">
          <a:xfrm>
            <a:off x="8043863" y="1724025"/>
            <a:ext cx="0" cy="65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3" name="Line 25"/>
          <p:cNvSpPr>
            <a:spLocks noChangeShapeType="1"/>
          </p:cNvSpPr>
          <p:nvPr/>
        </p:nvSpPr>
        <p:spPr bwMode="auto">
          <a:xfrm>
            <a:off x="8116888" y="1724025"/>
            <a:ext cx="0" cy="65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4" name="Line 26"/>
          <p:cNvSpPr>
            <a:spLocks noChangeShapeType="1"/>
          </p:cNvSpPr>
          <p:nvPr/>
        </p:nvSpPr>
        <p:spPr bwMode="auto">
          <a:xfrm>
            <a:off x="8116888" y="2051050"/>
            <a:ext cx="220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5" name="Line 27"/>
          <p:cNvSpPr>
            <a:spLocks noChangeShapeType="1"/>
          </p:cNvSpPr>
          <p:nvPr/>
        </p:nvSpPr>
        <p:spPr bwMode="auto">
          <a:xfrm flipH="1">
            <a:off x="8326438" y="2051050"/>
            <a:ext cx="11112" cy="798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6" name="Line 31"/>
          <p:cNvSpPr>
            <a:spLocks noChangeShapeType="1"/>
          </p:cNvSpPr>
          <p:nvPr/>
        </p:nvSpPr>
        <p:spPr bwMode="auto">
          <a:xfrm>
            <a:off x="8191500" y="2849563"/>
            <a:ext cx="314325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63927" name="Text Box 32"/>
          <p:cNvSpPr txBox="1">
            <a:spLocks noChangeArrowheads="1"/>
          </p:cNvSpPr>
          <p:nvPr/>
        </p:nvSpPr>
        <p:spPr bwMode="auto">
          <a:xfrm>
            <a:off x="7696200" y="2354263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ea typeface="华文新魏" pitchFamily="2" charset="-122"/>
              </a:rPr>
              <a:t>Cs</a:t>
            </a:r>
          </a:p>
        </p:txBody>
      </p:sp>
      <p:sp>
        <p:nvSpPr>
          <p:cNvPr id="763928" name="Text Box 33"/>
          <p:cNvSpPr txBox="1">
            <a:spLocks noChangeArrowheads="1"/>
          </p:cNvSpPr>
          <p:nvPr/>
        </p:nvSpPr>
        <p:spPr bwMode="auto">
          <a:xfrm>
            <a:off x="7740650" y="1363663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ea typeface="华文新魏" pitchFamily="2" charset="-122"/>
              </a:rPr>
              <a:t>T</a:t>
            </a: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115888" y="3519488"/>
            <a:ext cx="8235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电路元件少，功耗小，集成度高，用于构建主存储器</a:t>
            </a:r>
          </a:p>
          <a:p>
            <a:pPr algn="just">
              <a:spcBef>
                <a:spcPct val="10000"/>
              </a:spcBef>
              <a:buClr>
                <a:srgbClr val="000099"/>
              </a:buClr>
            </a:pPr>
            <a:r>
              <a:rPr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缺点：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速度慢、是破坏性读出（需读后再生）、需定时刷新</a:t>
            </a:r>
          </a:p>
        </p:txBody>
      </p:sp>
      <p:sp>
        <p:nvSpPr>
          <p:cNvPr id="749574" name="Rectangle 6"/>
          <p:cNvSpPr>
            <a:spLocks noChangeArrowheads="1"/>
          </p:cNvSpPr>
          <p:nvPr/>
        </p:nvSpPr>
        <p:spPr bwMode="auto">
          <a:xfrm>
            <a:off x="431800" y="4419600"/>
            <a:ext cx="823595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刷新：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DRAM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的一个重要特点是，</a:t>
            </a:r>
            <a:r>
              <a:rPr lang="zh-CN" altLang="en-US" sz="22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数据以电荷的形式保存在电容中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，电容的放电使得电荷通常只能维持几十个毫秒左右，相当于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1M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个时钟周期左右，因此要定期进行刷新（读出后重新写回），</a:t>
            </a:r>
            <a:r>
              <a:rPr lang="zh-CN" altLang="en-US" sz="22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按行进行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（所有芯片中的同一行一起进行），刷新操作所需时间通常只占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1%~2%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左右。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2" grpId="0"/>
      <p:bldP spid="7495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半导体</a:t>
            </a:r>
            <a:r>
              <a:rPr lang="en-US" altLang="zh-CN"/>
              <a:t>RAM</a:t>
            </a:r>
            <a:r>
              <a:rPr lang="zh-CN" altLang="en-US"/>
              <a:t>的组织</a:t>
            </a:r>
          </a:p>
        </p:txBody>
      </p:sp>
      <p:sp>
        <p:nvSpPr>
          <p:cNvPr id="233492" name="Text Box 1044"/>
          <p:cNvSpPr txBox="1">
            <a:spLocks noChangeArrowheads="1"/>
          </p:cNvSpPr>
          <p:nvPr/>
        </p:nvSpPr>
        <p:spPr bwMode="auto">
          <a:xfrm>
            <a:off x="296863" y="2303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3300"/>
                </a:solidFill>
                <a:ea typeface="黑体" pitchFamily="49" charset="-122"/>
              </a:rPr>
              <a:t>记忆单元的组织：</a:t>
            </a:r>
          </a:p>
        </p:txBody>
      </p:sp>
      <p:grpSp>
        <p:nvGrpSpPr>
          <p:cNvPr id="2" name="Group 1069"/>
          <p:cNvGrpSpPr>
            <a:grpSpLocks/>
          </p:cNvGrpSpPr>
          <p:nvPr/>
        </p:nvGrpSpPr>
        <p:grpSpPr bwMode="auto">
          <a:xfrm>
            <a:off x="566738" y="2843213"/>
            <a:ext cx="3429000" cy="3368675"/>
            <a:chOff x="432" y="1824"/>
            <a:chExt cx="2160" cy="2122"/>
          </a:xfrm>
        </p:grpSpPr>
        <p:sp>
          <p:nvSpPr>
            <p:cNvPr id="765958" name="Text Box 1034"/>
            <p:cNvSpPr txBox="1">
              <a:spLocks noChangeArrowheads="1"/>
            </p:cNvSpPr>
            <p:nvPr/>
          </p:nvSpPr>
          <p:spPr bwMode="auto">
            <a:xfrm>
              <a:off x="864" y="2218"/>
              <a:ext cx="768" cy="4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0" tIns="180000" rIns="180000" bIns="180000">
              <a:spAutoFit/>
            </a:bodyPr>
            <a:lstStyle/>
            <a:p>
              <a:pPr eaLnBrk="1" hangingPunct="1"/>
              <a:r>
                <a:rPr kumimoji="1" lang="zh-CN" altLang="en-US" sz="2000" b="1">
                  <a:ea typeface="黑体" pitchFamily="49" charset="-122"/>
                </a:rPr>
                <a:t>  位元</a:t>
              </a:r>
            </a:p>
          </p:txBody>
        </p:sp>
        <p:sp>
          <p:nvSpPr>
            <p:cNvPr id="765959" name="Line 1035"/>
            <p:cNvSpPr>
              <a:spLocks noChangeShapeType="1"/>
            </p:cNvSpPr>
            <p:nvPr/>
          </p:nvSpPr>
          <p:spPr bwMode="auto">
            <a:xfrm>
              <a:off x="816" y="197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60" name="Line 1036"/>
            <p:cNvSpPr>
              <a:spLocks noChangeShapeType="1"/>
            </p:cNvSpPr>
            <p:nvPr/>
          </p:nvSpPr>
          <p:spPr bwMode="auto">
            <a:xfrm>
              <a:off x="1248" y="197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61" name="Line 1037"/>
            <p:cNvSpPr>
              <a:spLocks noChangeShapeType="1"/>
            </p:cNvSpPr>
            <p:nvPr/>
          </p:nvSpPr>
          <p:spPr bwMode="auto">
            <a:xfrm>
              <a:off x="576" y="2170"/>
              <a:ext cx="0" cy="10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62" name="Line 1038"/>
            <p:cNvSpPr>
              <a:spLocks noChangeShapeType="1"/>
            </p:cNvSpPr>
            <p:nvPr/>
          </p:nvSpPr>
          <p:spPr bwMode="auto">
            <a:xfrm>
              <a:off x="1920" y="2170"/>
              <a:ext cx="0" cy="10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63" name="Line 1039"/>
            <p:cNvSpPr>
              <a:spLocks noChangeShapeType="1"/>
            </p:cNvSpPr>
            <p:nvPr/>
          </p:nvSpPr>
          <p:spPr bwMode="auto">
            <a:xfrm>
              <a:off x="576" y="24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64" name="Line 1040"/>
            <p:cNvSpPr>
              <a:spLocks noChangeShapeType="1"/>
            </p:cNvSpPr>
            <p:nvPr/>
          </p:nvSpPr>
          <p:spPr bwMode="auto">
            <a:xfrm>
              <a:off x="1632" y="24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65" name="Text Box 1041"/>
            <p:cNvSpPr txBox="1">
              <a:spLocks noChangeArrowheads="1"/>
            </p:cNvSpPr>
            <p:nvPr/>
          </p:nvSpPr>
          <p:spPr bwMode="auto">
            <a:xfrm>
              <a:off x="1728" y="1824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000" b="1">
                  <a:ea typeface="黑体" pitchFamily="49" charset="-122"/>
                </a:rPr>
                <a:t>字线</a:t>
              </a:r>
              <a:r>
                <a:rPr kumimoji="1" lang="en-US" altLang="zh-CN" sz="2000" b="1">
                  <a:ea typeface="黑体" pitchFamily="49" charset="-122"/>
                </a:rPr>
                <a:t>W</a:t>
              </a:r>
            </a:p>
          </p:txBody>
        </p:sp>
        <p:sp>
          <p:nvSpPr>
            <p:cNvPr id="765966" name="Text Box 1042"/>
            <p:cNvSpPr txBox="1">
              <a:spLocks noChangeArrowheads="1"/>
            </p:cNvSpPr>
            <p:nvPr/>
          </p:nvSpPr>
          <p:spPr bwMode="auto">
            <a:xfrm>
              <a:off x="576" y="2688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000" b="1">
                  <a:ea typeface="黑体" pitchFamily="49" charset="-122"/>
                </a:rPr>
                <a:t>位线</a:t>
              </a:r>
              <a:r>
                <a:rPr kumimoji="1" lang="en-US" altLang="zh-CN" sz="2000" b="1">
                  <a:ea typeface="黑体" pitchFamily="49" charset="-122"/>
                </a:rPr>
                <a:t>S0</a:t>
              </a:r>
            </a:p>
          </p:txBody>
        </p:sp>
        <p:sp>
          <p:nvSpPr>
            <p:cNvPr id="765967" name="Text Box 1043"/>
            <p:cNvSpPr txBox="1">
              <a:spLocks noChangeArrowheads="1"/>
            </p:cNvSpPr>
            <p:nvPr/>
          </p:nvSpPr>
          <p:spPr bwMode="auto">
            <a:xfrm>
              <a:off x="1440" y="2697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000" b="1">
                  <a:ea typeface="黑体" pitchFamily="49" charset="-122"/>
                </a:rPr>
                <a:t>位线</a:t>
              </a:r>
              <a:r>
                <a:rPr kumimoji="1" lang="en-US" altLang="zh-CN" sz="2000" b="1">
                  <a:ea typeface="黑体" pitchFamily="49" charset="-122"/>
                </a:rPr>
                <a:t>S1</a:t>
              </a:r>
            </a:p>
          </p:txBody>
        </p:sp>
        <p:sp>
          <p:nvSpPr>
            <p:cNvPr id="765968" name="Text Box 1056"/>
            <p:cNvSpPr txBox="1">
              <a:spLocks noChangeArrowheads="1"/>
            </p:cNvSpPr>
            <p:nvPr/>
          </p:nvSpPr>
          <p:spPr bwMode="auto">
            <a:xfrm>
              <a:off x="432" y="3216"/>
              <a:ext cx="158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       </a:t>
              </a:r>
              <a:r>
                <a:rPr kumimoji="1" lang="zh-CN" altLang="en-US" sz="2000" b="1">
                  <a:ea typeface="黑体" pitchFamily="49" charset="-122"/>
                </a:rPr>
                <a:t>读写控制</a:t>
              </a:r>
            </a:p>
          </p:txBody>
        </p:sp>
        <p:sp>
          <p:nvSpPr>
            <p:cNvPr id="765969" name="Line 1057"/>
            <p:cNvSpPr>
              <a:spLocks noChangeShapeType="1"/>
            </p:cNvSpPr>
            <p:nvPr/>
          </p:nvSpPr>
          <p:spPr bwMode="auto">
            <a:xfrm>
              <a:off x="912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70" name="Line 1058"/>
            <p:cNvSpPr>
              <a:spLocks noChangeShapeType="1"/>
            </p:cNvSpPr>
            <p:nvPr/>
          </p:nvSpPr>
          <p:spPr bwMode="auto">
            <a:xfrm flipV="1">
              <a:off x="1392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71" name="Text Box 1059"/>
            <p:cNvSpPr txBox="1">
              <a:spLocks noChangeArrowheads="1"/>
            </p:cNvSpPr>
            <p:nvPr/>
          </p:nvSpPr>
          <p:spPr bwMode="auto">
            <a:xfrm>
              <a:off x="720" y="3696"/>
              <a:ext cx="10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itchFamily="49" charset="-122"/>
                </a:rPr>
                <a:t>Din </a:t>
              </a:r>
              <a:r>
                <a:rPr kumimoji="1" lang="en-US" altLang="zh-CN" sz="2000"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kumimoji="1" lang="en-US" altLang="zh-CN" sz="2000" b="1">
                  <a:ea typeface="黑体" pitchFamily="49" charset="-122"/>
                </a:rPr>
                <a:t>Dout</a:t>
              </a:r>
            </a:p>
          </p:txBody>
        </p:sp>
        <p:sp>
          <p:nvSpPr>
            <p:cNvPr id="765972" name="Line 1060"/>
            <p:cNvSpPr>
              <a:spLocks noChangeShapeType="1"/>
            </p:cNvSpPr>
            <p:nvPr/>
          </p:nvSpPr>
          <p:spPr bwMode="auto">
            <a:xfrm flipH="1">
              <a:off x="2016" y="33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73" name="Text Box 1061"/>
            <p:cNvSpPr txBox="1">
              <a:spLocks noChangeArrowheads="1"/>
            </p:cNvSpPr>
            <p:nvPr/>
          </p:nvSpPr>
          <p:spPr bwMode="auto">
            <a:xfrm>
              <a:off x="2160" y="321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itchFamily="49" charset="-122"/>
                </a:rPr>
                <a:t>R/W</a:t>
              </a:r>
            </a:p>
          </p:txBody>
        </p:sp>
      </p:grpSp>
      <p:grpSp>
        <p:nvGrpSpPr>
          <p:cNvPr id="3" name="Group 1070"/>
          <p:cNvGrpSpPr>
            <a:grpSpLocks/>
          </p:cNvGrpSpPr>
          <p:nvPr/>
        </p:nvGrpSpPr>
        <p:grpSpPr bwMode="auto">
          <a:xfrm>
            <a:off x="4841875" y="2933700"/>
            <a:ext cx="3916363" cy="3216275"/>
            <a:chOff x="2832" y="1872"/>
            <a:chExt cx="2352" cy="2026"/>
          </a:xfrm>
        </p:grpSpPr>
        <p:sp>
          <p:nvSpPr>
            <p:cNvPr id="765975" name="Text Box 1046"/>
            <p:cNvSpPr txBox="1">
              <a:spLocks noChangeArrowheads="1"/>
            </p:cNvSpPr>
            <p:nvPr/>
          </p:nvSpPr>
          <p:spPr bwMode="auto">
            <a:xfrm>
              <a:off x="3312" y="2266"/>
              <a:ext cx="768" cy="4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0" tIns="180000" rIns="180000" bIns="180000">
              <a:spAutoFit/>
            </a:bodyPr>
            <a:lstStyle/>
            <a:p>
              <a:pPr eaLnBrk="1" hangingPunct="1"/>
              <a:r>
                <a:rPr kumimoji="1" lang="zh-CN" altLang="en-US" sz="2000"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kumimoji="1" lang="zh-CN" altLang="en-US" sz="2000" b="1">
                  <a:ea typeface="黑体" pitchFamily="49" charset="-122"/>
                </a:rPr>
                <a:t>位元</a:t>
              </a:r>
            </a:p>
          </p:txBody>
        </p:sp>
        <p:sp>
          <p:nvSpPr>
            <p:cNvPr id="765976" name="Line 1047"/>
            <p:cNvSpPr>
              <a:spLocks noChangeShapeType="1"/>
            </p:cNvSpPr>
            <p:nvPr/>
          </p:nvSpPr>
          <p:spPr bwMode="auto">
            <a:xfrm>
              <a:off x="3264" y="202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77" name="Line 1048"/>
            <p:cNvSpPr>
              <a:spLocks noChangeShapeType="1"/>
            </p:cNvSpPr>
            <p:nvPr/>
          </p:nvSpPr>
          <p:spPr bwMode="auto">
            <a:xfrm>
              <a:off x="3696" y="202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78" name="Line 1049"/>
            <p:cNvSpPr>
              <a:spLocks noChangeShapeType="1"/>
            </p:cNvSpPr>
            <p:nvPr/>
          </p:nvSpPr>
          <p:spPr bwMode="auto">
            <a:xfrm>
              <a:off x="3024" y="2218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79" name="Line 1051"/>
            <p:cNvSpPr>
              <a:spLocks noChangeShapeType="1"/>
            </p:cNvSpPr>
            <p:nvPr/>
          </p:nvSpPr>
          <p:spPr bwMode="auto">
            <a:xfrm>
              <a:off x="3024" y="250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80" name="Text Box 1053"/>
            <p:cNvSpPr txBox="1">
              <a:spLocks noChangeArrowheads="1"/>
            </p:cNvSpPr>
            <p:nvPr/>
          </p:nvSpPr>
          <p:spPr bwMode="auto">
            <a:xfrm>
              <a:off x="4176" y="1872"/>
              <a:ext cx="10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000" b="1">
                  <a:ea typeface="黑体" pitchFamily="49" charset="-122"/>
                </a:rPr>
                <a:t>选择线(字线)</a:t>
              </a:r>
            </a:p>
          </p:txBody>
        </p:sp>
        <p:sp>
          <p:nvSpPr>
            <p:cNvPr id="765981" name="Text Box 1054"/>
            <p:cNvSpPr txBox="1">
              <a:spLocks noChangeArrowheads="1"/>
            </p:cNvSpPr>
            <p:nvPr/>
          </p:nvSpPr>
          <p:spPr bwMode="auto">
            <a:xfrm>
              <a:off x="3024" y="2736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000" b="1">
                  <a:ea typeface="黑体" pitchFamily="49" charset="-122"/>
                </a:rPr>
                <a:t>数据线(位线</a:t>
              </a:r>
              <a:r>
                <a:rPr kumimoji="1" lang="zh-CN" altLang="en-US" sz="1800" b="1">
                  <a:latin typeface="Times New Roman" pitchFamily="18" charset="0"/>
                  <a:ea typeface="宋体" pitchFamily="2" charset="-122"/>
                </a:rPr>
                <a:t>)</a:t>
              </a:r>
              <a:endParaRPr kumimoji="1" lang="en-US" altLang="zh-CN" sz="1800" b="1" baseline="-18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5982" name="Text Box 1062"/>
            <p:cNvSpPr txBox="1">
              <a:spLocks noChangeArrowheads="1"/>
            </p:cNvSpPr>
            <p:nvPr/>
          </p:nvSpPr>
          <p:spPr bwMode="auto">
            <a:xfrm>
              <a:off x="2880" y="3216"/>
              <a:ext cx="7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ea typeface="黑体" pitchFamily="49" charset="-122"/>
                </a:rPr>
                <a:t>读写控制</a:t>
              </a:r>
            </a:p>
          </p:txBody>
        </p:sp>
        <p:sp>
          <p:nvSpPr>
            <p:cNvPr id="765983" name="Line 1063"/>
            <p:cNvSpPr>
              <a:spLocks noChangeShapeType="1"/>
            </p:cNvSpPr>
            <p:nvPr/>
          </p:nvSpPr>
          <p:spPr bwMode="auto">
            <a:xfrm>
              <a:off x="3024" y="3472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84" name="Line 1064"/>
            <p:cNvSpPr>
              <a:spLocks noChangeShapeType="1"/>
            </p:cNvSpPr>
            <p:nvPr/>
          </p:nvSpPr>
          <p:spPr bwMode="auto">
            <a:xfrm flipV="1">
              <a:off x="3504" y="3464"/>
              <a:ext cx="1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85" name="Text Box 1065"/>
            <p:cNvSpPr txBox="1">
              <a:spLocks noChangeArrowheads="1"/>
            </p:cNvSpPr>
            <p:nvPr/>
          </p:nvSpPr>
          <p:spPr bwMode="auto">
            <a:xfrm>
              <a:off x="2832" y="3648"/>
              <a:ext cx="10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itchFamily="49" charset="-122"/>
                </a:rPr>
                <a:t>Din  </a:t>
              </a:r>
              <a:r>
                <a:rPr kumimoji="1" lang="en-US" altLang="zh-CN" sz="2000"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kumimoji="1" lang="en-US" altLang="zh-CN" sz="2000" b="1">
                  <a:ea typeface="黑体" pitchFamily="49" charset="-122"/>
                </a:rPr>
                <a:t>Dout</a:t>
              </a:r>
            </a:p>
          </p:txBody>
        </p:sp>
        <p:sp>
          <p:nvSpPr>
            <p:cNvPr id="765986" name="Line 1066"/>
            <p:cNvSpPr>
              <a:spLocks noChangeShapeType="1"/>
            </p:cNvSpPr>
            <p:nvPr/>
          </p:nvSpPr>
          <p:spPr bwMode="auto">
            <a:xfrm flipH="1">
              <a:off x="3649" y="3340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87" name="Text Box 1067"/>
            <p:cNvSpPr txBox="1">
              <a:spLocks noChangeArrowheads="1"/>
            </p:cNvSpPr>
            <p:nvPr/>
          </p:nvSpPr>
          <p:spPr bwMode="auto">
            <a:xfrm>
              <a:off x="3793" y="319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itchFamily="49" charset="-122"/>
                </a:rPr>
                <a:t>R/W</a:t>
              </a:r>
            </a:p>
          </p:txBody>
        </p:sp>
      </p:grpSp>
      <p:sp>
        <p:nvSpPr>
          <p:cNvPr id="233519" name="Text Box 1071"/>
          <p:cNvSpPr txBox="1">
            <a:spLocks noChangeArrowheads="1"/>
          </p:cNvSpPr>
          <p:nvPr/>
        </p:nvSpPr>
        <p:spPr bwMode="auto">
          <a:xfrm>
            <a:off x="295275" y="1671638"/>
            <a:ext cx="8570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存储体(</a:t>
            </a:r>
            <a:r>
              <a:rPr kumimoji="1" lang="en-US" altLang="zh-CN" sz="24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Memory Bank)： </a:t>
            </a:r>
            <a:r>
              <a:rPr kumimoji="1" lang="zh-CN" altLang="en-US" sz="24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由记忆单元(位元)构成的存储阵列</a:t>
            </a:r>
          </a:p>
        </p:txBody>
      </p:sp>
      <p:sp>
        <p:nvSpPr>
          <p:cNvPr id="765989" name="Text Box 1079"/>
          <p:cNvSpPr txBox="1">
            <a:spLocks noChangeArrowheads="1"/>
          </p:cNvSpPr>
          <p:nvPr/>
        </p:nvSpPr>
        <p:spPr bwMode="auto">
          <a:xfrm>
            <a:off x="304800" y="773113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3300"/>
                </a:solidFill>
                <a:ea typeface="黑体" pitchFamily="49" charset="-122"/>
              </a:rPr>
              <a:t>记忆单元(</a:t>
            </a:r>
            <a:r>
              <a:rPr kumimoji="1" lang="en-US" altLang="zh-CN" sz="2400" b="1">
                <a:solidFill>
                  <a:srgbClr val="663300"/>
                </a:solidFill>
                <a:ea typeface="黑体" pitchFamily="49" charset="-122"/>
              </a:rPr>
              <a:t>Cell)</a:t>
            </a:r>
          </a:p>
        </p:txBody>
      </p:sp>
      <p:sp>
        <p:nvSpPr>
          <p:cNvPr id="765990" name="Line 1080"/>
          <p:cNvSpPr>
            <a:spLocks noChangeShapeType="1"/>
          </p:cNvSpPr>
          <p:nvPr/>
        </p:nvSpPr>
        <p:spPr bwMode="auto">
          <a:xfrm>
            <a:off x="2362200" y="1001713"/>
            <a:ext cx="3746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5991" name="Text Box 1081"/>
          <p:cNvSpPr txBox="1">
            <a:spLocks noChangeArrowheads="1"/>
          </p:cNvSpPr>
          <p:nvPr/>
        </p:nvSpPr>
        <p:spPr bwMode="auto">
          <a:xfrm>
            <a:off x="2679700" y="77311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3300"/>
                </a:solidFill>
                <a:ea typeface="黑体" pitchFamily="49" charset="-122"/>
              </a:rPr>
              <a:t>存储器芯片(</a:t>
            </a:r>
            <a:r>
              <a:rPr kumimoji="1" lang="en-US" altLang="zh-CN" sz="2400" b="1">
                <a:solidFill>
                  <a:srgbClr val="663300"/>
                </a:solidFill>
                <a:ea typeface="黑体" pitchFamily="49" charset="-122"/>
              </a:rPr>
              <a:t>Chip)</a:t>
            </a:r>
          </a:p>
        </p:txBody>
      </p:sp>
      <p:sp>
        <p:nvSpPr>
          <p:cNvPr id="765992" name="Line 1082"/>
          <p:cNvSpPr>
            <a:spLocks noChangeShapeType="1"/>
          </p:cNvSpPr>
          <p:nvPr/>
        </p:nvSpPr>
        <p:spPr bwMode="auto">
          <a:xfrm>
            <a:off x="5205413" y="1001713"/>
            <a:ext cx="4460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5993" name="Text Box 1083"/>
          <p:cNvSpPr txBox="1">
            <a:spLocks noChangeArrowheads="1"/>
          </p:cNvSpPr>
          <p:nvPr/>
        </p:nvSpPr>
        <p:spPr bwMode="auto">
          <a:xfrm>
            <a:off x="5688013" y="773113"/>
            <a:ext cx="3379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3300"/>
                </a:solidFill>
                <a:ea typeface="黑体" pitchFamily="49" charset="-122"/>
              </a:rPr>
              <a:t>内存条（存储器模块）</a:t>
            </a:r>
          </a:p>
        </p:txBody>
      </p:sp>
      <p:sp>
        <p:nvSpPr>
          <p:cNvPr id="233532" name="Text Box 1084"/>
          <p:cNvSpPr txBox="1">
            <a:spLocks noChangeArrowheads="1"/>
          </p:cNvSpPr>
          <p:nvPr/>
        </p:nvSpPr>
        <p:spPr bwMode="auto">
          <a:xfrm>
            <a:off x="1466850" y="6264275"/>
            <a:ext cx="616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00"/>
                </a:solidFill>
                <a:ea typeface="黑体" pitchFamily="49" charset="-122"/>
              </a:rPr>
              <a:t>SRAM				       DRAM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2" grpId="0"/>
      <p:bldP spid="233519" grpId="0"/>
      <p:bldP spid="2335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026" name="Picture 1028" descr="存储体阵列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0" y="887413"/>
            <a:ext cx="770255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9027" name="Rectangle 1029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>
                <a:latin typeface="方正舒体" pitchFamily="2" charset="-122"/>
              </a:rPr>
              <a:t>字片式存储体阵列组织</a:t>
            </a:r>
            <a:r>
              <a:rPr lang="zh-CN" altLang="en-US">
                <a:solidFill>
                  <a:srgbClr val="CC0000"/>
                </a:solidFill>
              </a:rPr>
              <a:t>（不作要求）</a:t>
            </a:r>
          </a:p>
        </p:txBody>
      </p:sp>
      <p:sp>
        <p:nvSpPr>
          <p:cNvPr id="769028" name="Text Box 1030"/>
          <p:cNvSpPr txBox="1">
            <a:spLocks noChangeArrowheads="1"/>
          </p:cNvSpPr>
          <p:nvPr/>
        </p:nvSpPr>
        <p:spPr bwMode="auto">
          <a:xfrm>
            <a:off x="514350" y="1268413"/>
            <a:ext cx="457200" cy="335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en-US" altLang="zh-CN" sz="2400">
              <a:ea typeface="华文新魏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800000"/>
                </a:solidFill>
                <a:ea typeface="华文新魏" pitchFamily="2" charset="-122"/>
              </a:rPr>
              <a:t>X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800000"/>
                </a:solidFill>
                <a:ea typeface="华文新魏" pitchFamily="2" charset="-122"/>
              </a:rPr>
              <a:t>向译码器</a:t>
            </a:r>
          </a:p>
        </p:txBody>
      </p:sp>
      <p:sp>
        <p:nvSpPr>
          <p:cNvPr id="769029" name="Line 1031"/>
          <p:cNvSpPr>
            <a:spLocks noChangeShapeType="1"/>
          </p:cNvSpPr>
          <p:nvPr/>
        </p:nvSpPr>
        <p:spPr bwMode="auto">
          <a:xfrm flipH="1">
            <a:off x="971550" y="1719263"/>
            <a:ext cx="944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30" name="Line 1032"/>
          <p:cNvSpPr>
            <a:spLocks noChangeShapeType="1"/>
          </p:cNvSpPr>
          <p:nvPr/>
        </p:nvSpPr>
        <p:spPr bwMode="auto">
          <a:xfrm flipH="1">
            <a:off x="984250" y="2573338"/>
            <a:ext cx="931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31" name="Line 1033"/>
          <p:cNvSpPr>
            <a:spLocks noChangeShapeType="1"/>
          </p:cNvSpPr>
          <p:nvPr/>
        </p:nvSpPr>
        <p:spPr bwMode="auto">
          <a:xfrm flipH="1">
            <a:off x="995363" y="3924300"/>
            <a:ext cx="920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32" name="Text Box 1034"/>
          <p:cNvSpPr txBox="1">
            <a:spLocks noChangeArrowheads="1"/>
          </p:cNvSpPr>
          <p:nvPr/>
        </p:nvSpPr>
        <p:spPr bwMode="auto">
          <a:xfrm>
            <a:off x="593725" y="4830763"/>
            <a:ext cx="1692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99"/>
                </a:solidFill>
                <a:ea typeface="华文新魏" pitchFamily="2" charset="-122"/>
              </a:rPr>
              <a:t>一维地址译码系统</a:t>
            </a:r>
          </a:p>
        </p:txBody>
      </p:sp>
      <p:sp>
        <p:nvSpPr>
          <p:cNvPr id="237579" name="AutoShape 1035"/>
          <p:cNvSpPr>
            <a:spLocks noChangeArrowheads="1"/>
          </p:cNvSpPr>
          <p:nvPr/>
        </p:nvSpPr>
        <p:spPr bwMode="auto">
          <a:xfrm>
            <a:off x="611188" y="638175"/>
            <a:ext cx="1682750" cy="488950"/>
          </a:xfrm>
          <a:prstGeom prst="wedgeRoundRectCallout">
            <a:avLst>
              <a:gd name="adj1" fmla="val 62546"/>
              <a:gd name="adj2" fmla="val 62014"/>
              <a:gd name="adj3" fmla="val 16667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kumimoji="1" lang="zh-CN" altLang="en-US" sz="2000" b="1">
                <a:ea typeface="黑体" pitchFamily="49" charset="-122"/>
              </a:rPr>
              <a:t>地址驱动线</a:t>
            </a:r>
          </a:p>
        </p:txBody>
      </p:sp>
      <p:sp>
        <p:nvSpPr>
          <p:cNvPr id="237583" name="Text Box 1039"/>
          <p:cNvSpPr txBox="1">
            <a:spLocks noChangeArrowheads="1"/>
          </p:cNvSpPr>
          <p:nvPr/>
        </p:nvSpPr>
        <p:spPr bwMode="auto">
          <a:xfrm>
            <a:off x="554038" y="6075363"/>
            <a:ext cx="823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一般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SRAM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为字片式芯片，只在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向上译码，同时读出字线上所有位！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9" grpId="0" animBg="1"/>
      <p:bldP spid="2375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4098"/>
          <p:cNvSpPr>
            <a:spLocks noGrp="1" noChangeArrowheads="1"/>
          </p:cNvSpPr>
          <p:nvPr>
            <p:ph type="title" idx="4294967295"/>
          </p:nvPr>
        </p:nvSpPr>
        <p:spPr>
          <a:xfrm>
            <a:off x="296863" y="98425"/>
            <a:ext cx="8640762" cy="5334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位片式存储体阵列组织</a:t>
            </a:r>
            <a:r>
              <a:rPr lang="zh-CN" altLang="en-US">
                <a:solidFill>
                  <a:srgbClr val="CC0000"/>
                </a:solidFill>
              </a:rPr>
              <a:t>（不作要求）</a:t>
            </a:r>
          </a:p>
        </p:txBody>
      </p:sp>
      <p:pic>
        <p:nvPicPr>
          <p:cNvPr id="771075" name="Picture 4100" descr="二维地址译码系统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38" y="857250"/>
            <a:ext cx="8785225" cy="500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601" name="Text Box 4105"/>
          <p:cNvSpPr txBox="1">
            <a:spLocks noChangeArrowheads="1"/>
          </p:cNvSpPr>
          <p:nvPr/>
        </p:nvSpPr>
        <p:spPr bwMode="auto">
          <a:xfrm>
            <a:off x="609600" y="6056313"/>
            <a:ext cx="6213475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"/>
              </a:spcBef>
            </a:pP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位片式在字方向和位方向扩充，需要有片选信号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DRAM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芯片都是位片式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19150"/>
            <a:ext cx="8640763" cy="19177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 = 4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Mbx4 = 2048x2048x4 = 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x4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(1) 地址线：11根线分时复用，由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RAS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CAS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提供控制时序。</a:t>
            </a:r>
            <a:endParaRPr lang="zh-CN" altLang="en-US" sz="22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(2) 需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个位平面，对相同行、列交叉点的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位一起读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写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20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内部结构框图</a:t>
            </a:r>
            <a:endParaRPr lang="en-US" altLang="zh-CN" sz="2200">
              <a:solidFill>
                <a:srgbClr val="6666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414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举例：典型的16</a:t>
            </a:r>
            <a:r>
              <a:rPr lang="en-US" altLang="zh-CN"/>
              <a:t>M</a:t>
            </a:r>
            <a:r>
              <a:rPr lang="zh-CN" altLang="en-US"/>
              <a:t>位</a:t>
            </a:r>
            <a:r>
              <a:rPr lang="en-US" altLang="zh-CN"/>
              <a:t>DRAM（4M</a:t>
            </a:r>
            <a:r>
              <a:rPr lang="en-US" altLang="zh-CN">
                <a:latin typeface="MS Gothic" pitchFamily="49" charset="-128"/>
                <a:ea typeface="MS Gothic" pitchFamily="49" charset="-128"/>
              </a:rPr>
              <a:t>x</a:t>
            </a:r>
            <a:r>
              <a:rPr lang="en-US" altLang="zh-CN"/>
              <a:t>4）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431800" y="3294063"/>
            <a:ext cx="7678738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为什么每出现新一代</a:t>
            </a:r>
            <a:r>
              <a:rPr kumimoji="1"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DRAM</a:t>
            </a:r>
            <a:r>
              <a:rPr kumimoji="1"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芯片，容量至少提高到</a:t>
            </a:r>
            <a:r>
              <a:rPr kumimoji="1"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倍？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441325" y="4427538"/>
            <a:ext cx="85153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行地址和列地址分时复用</a:t>
            </a:r>
            <a:r>
              <a:rPr kumimoji="1" lang="en-US" altLang="zh-CN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, </a:t>
            </a:r>
            <a:r>
              <a:rPr kumimoji="1" lang="zh-CN" altLang="en-US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每出现新一代</a:t>
            </a:r>
            <a:r>
              <a:rPr kumimoji="1" lang="en-US" altLang="zh-CN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DRAM</a:t>
            </a:r>
            <a:r>
              <a:rPr kumimoji="1" lang="zh-CN" altLang="en-US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芯片，至少要增加一根地址线。每加一根地址线，则行地址和列地址各增加一位，所以行数和列数各增加一倍。因而容量至少提高到</a:t>
            </a:r>
            <a:r>
              <a:rPr kumimoji="1" lang="en-US" altLang="zh-CN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4</a:t>
            </a:r>
            <a:r>
              <a:rPr kumimoji="1" lang="zh-CN" altLang="en-US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倍。</a:t>
            </a: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6883400" y="5962650"/>
            <a:ext cx="11509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rId2" action="ppaction://hlinksldjump"/>
              </a:rPr>
              <a:t>SKIP</a:t>
            </a:r>
            <a:r>
              <a:rPr kumimoji="1" lang="zh-CN" altLang="en-US" sz="1800" b="1" i="1">
                <a:solidFill>
                  <a:srgbClr val="666699"/>
                </a:solidFill>
                <a:ea typeface="华文新魏" pitchFamily="2" charset="-122"/>
              </a:rPr>
              <a:t>、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25088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663"/>
            <a:ext cx="8229600" cy="569912"/>
          </a:xfrm>
        </p:spPr>
        <p:txBody>
          <a:bodyPr lIns="91440" tIns="45720" rIns="91440" bIns="45720" anchor="ctr"/>
          <a:lstStyle/>
          <a:p>
            <a:r>
              <a:rPr lang="zh-CN" altLang="en-US"/>
              <a:t>层次结构存储系统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36625"/>
            <a:ext cx="8551863" cy="5427663"/>
          </a:xfrm>
        </p:spPr>
        <p:txBody>
          <a:bodyPr lIns="91440" tIns="45720" rIns="91440" bIns="45720"/>
          <a:lstStyle/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50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执行指令过程中为何要访存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理解访存操作的大致过程及涉及到的部件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了解层次化存储器系统的由来及构成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与主存储器之间的连接及读写操作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机制并理解其对程序性能的影响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理解程序局部性的重要性并能开发局部性好的程序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了解虚拟存储管理的基本概念和实现原理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理解访存操作完整过程以及所涉及到的部件之间的关联</a:t>
            </a:r>
          </a:p>
          <a:p>
            <a:pPr marL="1371600" lvl="2" indent="-457200">
              <a:lnSpc>
                <a:spcPct val="135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地址转换（查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、查页表）、访问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、访问主存、读写磁盘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理解访存过程中硬件和操作系统之间的协调关系</a:t>
            </a:r>
            <a:endParaRPr lang="zh-CN" altLang="en-US" sz="24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举例：典型的16</a:t>
            </a:r>
            <a:r>
              <a:rPr lang="en-US" altLang="zh-CN" sz="3200"/>
              <a:t>M</a:t>
            </a:r>
            <a:r>
              <a:rPr lang="zh-CN" altLang="en-US" sz="3200"/>
              <a:t>位</a:t>
            </a:r>
            <a:r>
              <a:rPr lang="en-US" altLang="zh-CN" sz="3200"/>
              <a:t>DRAM（4M</a:t>
            </a:r>
            <a:r>
              <a:rPr lang="en-US" altLang="zh-CN">
                <a:latin typeface="MS Gothic" pitchFamily="49" charset="-128"/>
                <a:ea typeface="MS Gothic" pitchFamily="49" charset="-128"/>
              </a:rPr>
              <a:t>x</a:t>
            </a:r>
            <a:r>
              <a:rPr lang="en-US" altLang="zh-CN" sz="3200"/>
              <a:t>4）</a:t>
            </a:r>
          </a:p>
        </p:txBody>
      </p:sp>
      <p:pic>
        <p:nvPicPr>
          <p:cNvPr id="775171" name="Picture 4" descr="典型的16兆位DRAM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882650"/>
            <a:ext cx="8458200" cy="559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732463" y="1196975"/>
            <a:ext cx="2844800" cy="2208213"/>
            <a:chOff x="3611" y="584"/>
            <a:chExt cx="1912" cy="1561"/>
          </a:xfrm>
        </p:grpSpPr>
        <p:sp>
          <p:nvSpPr>
            <p:cNvPr id="775173" name="Rectangle 6"/>
            <p:cNvSpPr>
              <a:spLocks noChangeArrowheads="1"/>
            </p:cNvSpPr>
            <p:nvPr/>
          </p:nvSpPr>
          <p:spPr bwMode="auto">
            <a:xfrm>
              <a:off x="3973" y="1186"/>
              <a:ext cx="737" cy="61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75174" name="Line 7"/>
            <p:cNvSpPr>
              <a:spLocks noChangeShapeType="1"/>
            </p:cNvSpPr>
            <p:nvPr/>
          </p:nvSpPr>
          <p:spPr bwMode="auto">
            <a:xfrm>
              <a:off x="3973" y="1262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75" name="Line 8"/>
            <p:cNvSpPr>
              <a:spLocks noChangeShapeType="1"/>
            </p:cNvSpPr>
            <p:nvPr/>
          </p:nvSpPr>
          <p:spPr bwMode="auto">
            <a:xfrm>
              <a:off x="3984" y="1358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76" name="Line 9"/>
            <p:cNvSpPr>
              <a:spLocks noChangeShapeType="1"/>
            </p:cNvSpPr>
            <p:nvPr/>
          </p:nvSpPr>
          <p:spPr bwMode="auto">
            <a:xfrm>
              <a:off x="3971" y="1454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77" name="Line 10"/>
            <p:cNvSpPr>
              <a:spLocks noChangeShapeType="1"/>
            </p:cNvSpPr>
            <p:nvPr/>
          </p:nvSpPr>
          <p:spPr bwMode="auto">
            <a:xfrm>
              <a:off x="3982" y="1543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78" name="Line 12"/>
            <p:cNvSpPr>
              <a:spLocks noChangeShapeType="1"/>
            </p:cNvSpPr>
            <p:nvPr/>
          </p:nvSpPr>
          <p:spPr bwMode="auto">
            <a:xfrm>
              <a:off x="4048" y="1185"/>
              <a:ext cx="0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79" name="Line 13"/>
            <p:cNvSpPr>
              <a:spLocks noChangeShapeType="1"/>
            </p:cNvSpPr>
            <p:nvPr/>
          </p:nvSpPr>
          <p:spPr bwMode="auto">
            <a:xfrm>
              <a:off x="4120" y="1185"/>
              <a:ext cx="0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0" name="Line 14"/>
            <p:cNvSpPr>
              <a:spLocks noChangeShapeType="1"/>
            </p:cNvSpPr>
            <p:nvPr/>
          </p:nvSpPr>
          <p:spPr bwMode="auto">
            <a:xfrm>
              <a:off x="4182" y="1188"/>
              <a:ext cx="0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1" name="Line 16"/>
            <p:cNvSpPr>
              <a:spLocks noChangeShapeType="1"/>
            </p:cNvSpPr>
            <p:nvPr/>
          </p:nvSpPr>
          <p:spPr bwMode="auto">
            <a:xfrm>
              <a:off x="4134" y="958"/>
              <a:ext cx="0" cy="2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2" name="Line 17"/>
            <p:cNvSpPr>
              <a:spLocks noChangeShapeType="1"/>
            </p:cNvSpPr>
            <p:nvPr/>
          </p:nvSpPr>
          <p:spPr bwMode="auto">
            <a:xfrm>
              <a:off x="4134" y="966"/>
              <a:ext cx="75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3" name="Line 18"/>
            <p:cNvSpPr>
              <a:spLocks noChangeShapeType="1"/>
            </p:cNvSpPr>
            <p:nvPr/>
          </p:nvSpPr>
          <p:spPr bwMode="auto">
            <a:xfrm>
              <a:off x="4879" y="965"/>
              <a:ext cx="0" cy="63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4" name="Line 19"/>
            <p:cNvSpPr>
              <a:spLocks noChangeShapeType="1"/>
            </p:cNvSpPr>
            <p:nvPr/>
          </p:nvSpPr>
          <p:spPr bwMode="auto">
            <a:xfrm>
              <a:off x="4710" y="1591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5" name="Line 20"/>
            <p:cNvSpPr>
              <a:spLocks noChangeShapeType="1"/>
            </p:cNvSpPr>
            <p:nvPr/>
          </p:nvSpPr>
          <p:spPr bwMode="auto">
            <a:xfrm>
              <a:off x="4146" y="1036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6" name="Line 21"/>
            <p:cNvSpPr>
              <a:spLocks noChangeShapeType="1"/>
            </p:cNvSpPr>
            <p:nvPr/>
          </p:nvSpPr>
          <p:spPr bwMode="auto">
            <a:xfrm>
              <a:off x="4202" y="966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7" name="Oval 24"/>
            <p:cNvSpPr>
              <a:spLocks noChangeArrowheads="1"/>
            </p:cNvSpPr>
            <p:nvPr/>
          </p:nvSpPr>
          <p:spPr bwMode="auto">
            <a:xfrm>
              <a:off x="4015" y="1237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75188" name="Oval 25"/>
            <p:cNvSpPr>
              <a:spLocks noChangeArrowheads="1"/>
            </p:cNvSpPr>
            <p:nvPr/>
          </p:nvSpPr>
          <p:spPr bwMode="auto">
            <a:xfrm>
              <a:off x="4168" y="1005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75189" name="Line 26"/>
            <p:cNvSpPr>
              <a:spLocks noChangeShapeType="1"/>
            </p:cNvSpPr>
            <p:nvPr/>
          </p:nvSpPr>
          <p:spPr bwMode="auto">
            <a:xfrm>
              <a:off x="4278" y="762"/>
              <a:ext cx="0" cy="20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0" name="Line 27"/>
            <p:cNvSpPr>
              <a:spLocks noChangeShapeType="1"/>
            </p:cNvSpPr>
            <p:nvPr/>
          </p:nvSpPr>
          <p:spPr bwMode="auto">
            <a:xfrm>
              <a:off x="4278" y="754"/>
              <a:ext cx="77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1" name="Line 28"/>
            <p:cNvSpPr>
              <a:spLocks noChangeShapeType="1"/>
            </p:cNvSpPr>
            <p:nvPr/>
          </p:nvSpPr>
          <p:spPr bwMode="auto">
            <a:xfrm>
              <a:off x="5048" y="754"/>
              <a:ext cx="0" cy="61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2" name="Line 29"/>
            <p:cNvSpPr>
              <a:spLocks noChangeShapeType="1"/>
            </p:cNvSpPr>
            <p:nvPr/>
          </p:nvSpPr>
          <p:spPr bwMode="auto">
            <a:xfrm>
              <a:off x="4879" y="1368"/>
              <a:ext cx="169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3" name="Oval 30"/>
            <p:cNvSpPr>
              <a:spLocks noChangeArrowheads="1"/>
            </p:cNvSpPr>
            <p:nvPr/>
          </p:nvSpPr>
          <p:spPr bwMode="auto">
            <a:xfrm>
              <a:off x="4323" y="797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75194" name="AutoShape 33"/>
            <p:cNvSpPr>
              <a:spLocks noChangeArrowheads="1"/>
            </p:cNvSpPr>
            <p:nvPr/>
          </p:nvSpPr>
          <p:spPr bwMode="auto">
            <a:xfrm rot="-2407925">
              <a:off x="3611" y="1764"/>
              <a:ext cx="398" cy="381"/>
            </a:xfrm>
            <a:prstGeom prst="leftArrow">
              <a:avLst>
                <a:gd name="adj1" fmla="val 39481"/>
                <a:gd name="adj2" fmla="val 48178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75195" name="Line 34"/>
            <p:cNvSpPr>
              <a:spLocks noChangeShapeType="1"/>
            </p:cNvSpPr>
            <p:nvPr/>
          </p:nvSpPr>
          <p:spPr bwMode="auto">
            <a:xfrm>
              <a:off x="4481" y="593"/>
              <a:ext cx="0" cy="16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6" name="Line 35"/>
            <p:cNvSpPr>
              <a:spLocks noChangeShapeType="1"/>
            </p:cNvSpPr>
            <p:nvPr/>
          </p:nvSpPr>
          <p:spPr bwMode="auto">
            <a:xfrm>
              <a:off x="4481" y="584"/>
              <a:ext cx="75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7" name="Line 36"/>
            <p:cNvSpPr>
              <a:spLocks noChangeShapeType="1"/>
            </p:cNvSpPr>
            <p:nvPr/>
          </p:nvSpPr>
          <p:spPr bwMode="auto">
            <a:xfrm>
              <a:off x="5224" y="584"/>
              <a:ext cx="0" cy="61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8" name="Line 37"/>
            <p:cNvSpPr>
              <a:spLocks noChangeShapeType="1"/>
            </p:cNvSpPr>
            <p:nvPr/>
          </p:nvSpPr>
          <p:spPr bwMode="auto">
            <a:xfrm>
              <a:off x="5048" y="1184"/>
              <a:ext cx="18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9" name="Oval 38"/>
            <p:cNvSpPr>
              <a:spLocks noChangeArrowheads="1"/>
            </p:cNvSpPr>
            <p:nvPr/>
          </p:nvSpPr>
          <p:spPr bwMode="auto">
            <a:xfrm>
              <a:off x="4563" y="6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75200" name="Text Box 39"/>
            <p:cNvSpPr txBox="1">
              <a:spLocks noChangeArrowheads="1"/>
            </p:cNvSpPr>
            <p:nvPr/>
          </p:nvSpPr>
          <p:spPr bwMode="auto">
            <a:xfrm>
              <a:off x="4572" y="1846"/>
              <a:ext cx="95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CC0000"/>
                  </a:solidFill>
                  <a:ea typeface="黑体" pitchFamily="49" charset="-122"/>
                  <a:cs typeface="Arial" pitchFamily="34" charset="0"/>
                </a:rPr>
                <a:t>四个位平面</a:t>
              </a:r>
            </a:p>
          </p:txBody>
        </p:sp>
      </p:grpSp>
      <p:sp>
        <p:nvSpPr>
          <p:cNvPr id="54312" name="Rectangle 40"/>
          <p:cNvSpPr>
            <a:spLocks noChangeArrowheads="1"/>
          </p:cNvSpPr>
          <p:nvPr/>
        </p:nvSpPr>
        <p:spPr bwMode="auto">
          <a:xfrm>
            <a:off x="615950" y="1117600"/>
            <a:ext cx="20447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各片同时按“行”进行刷新！</a:t>
            </a:r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1285875" y="1808163"/>
            <a:ext cx="225425" cy="5000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2771775" y="2438400"/>
            <a:ext cx="11255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ea typeface="黑体" pitchFamily="49" charset="-122"/>
              </a:rPr>
              <a:t>二选一</a:t>
            </a:r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 flipH="1">
            <a:off x="2771775" y="2881313"/>
            <a:ext cx="269875" cy="3238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6862763" y="5903913"/>
            <a:ext cx="11509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" action="ppaction://hlinkshowjump?jump=previousslide"/>
              </a:rPr>
              <a:t>BACK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409575" y="2484438"/>
            <a:ext cx="647700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itchFamily="49" charset="-122"/>
              </a:rPr>
              <a:t>刷新计数器的位数是几位？</a:t>
            </a: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2794000" y="4006850"/>
            <a:ext cx="128905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itchFamily="49" charset="-122"/>
              </a:rPr>
              <a:t>为何刷新计数值不送列译码器？</a:t>
            </a:r>
          </a:p>
        </p:txBody>
      </p:sp>
      <p:pic>
        <p:nvPicPr>
          <p:cNvPr id="775208" name="Picture 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7325" y="1628775"/>
            <a:ext cx="3330575" cy="4905375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2" grpId="0"/>
      <p:bldP spid="54313" grpId="0" animBg="1"/>
      <p:bldP spid="54314" grpId="0"/>
      <p:bldP spid="54315" grpId="0" animBg="1"/>
      <p:bldP spid="54316" grpId="0"/>
      <p:bldP spid="5431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层次结构存储系统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第三讲：磁盘存储器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(cache)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主存模块的连接和读写操作 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74713"/>
            <a:ext cx="8191500" cy="415925"/>
          </a:xfrm>
        </p:spPr>
        <p:txBody>
          <a:bodyPr/>
          <a:lstStyle/>
          <a:p>
            <a:r>
              <a:rPr lang="zh-CN" alt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主存与</a:t>
            </a:r>
            <a:r>
              <a:rPr lang="en-US" altLang="zh-CN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的连接</a:t>
            </a:r>
          </a:p>
        </p:txBody>
      </p:sp>
      <p:pic>
        <p:nvPicPr>
          <p:cNvPr id="8765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97025"/>
            <a:ext cx="914400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188913" y="1989138"/>
            <a:ext cx="3816350" cy="3773487"/>
          </a:xfrm>
          <a:prstGeom prst="rect">
            <a:avLst/>
          </a:prstGeom>
          <a:solidFill>
            <a:schemeClr val="accent1">
              <a:alpha val="10001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7867650" y="4325938"/>
            <a:ext cx="1162050" cy="1436687"/>
          </a:xfrm>
          <a:prstGeom prst="rect">
            <a:avLst/>
          </a:prstGeom>
          <a:solidFill>
            <a:schemeClr val="accent2">
              <a:alpha val="17999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6551" name="Text Box 7"/>
          <p:cNvSpPr txBox="1">
            <a:spLocks noChangeArrowheads="1"/>
          </p:cNvSpPr>
          <p:nvPr/>
        </p:nvSpPr>
        <p:spPr bwMode="auto">
          <a:xfrm>
            <a:off x="4751388" y="1449388"/>
            <a:ext cx="405130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ea typeface="微软雅黑" pitchFamily="34" charset="-122"/>
              </a:rPr>
              <a:t>总线中有哪三种类型传输线？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9900"/>
                </a:solidFill>
                <a:ea typeface="微软雅黑" pitchFamily="34" charset="-122"/>
              </a:rPr>
              <a:t>数据线、地址线、控制线</a:t>
            </a:r>
          </a:p>
        </p:txBody>
      </p:sp>
      <p:sp>
        <p:nvSpPr>
          <p:cNvPr id="876552" name="Text Box 8"/>
          <p:cNvSpPr txBox="1">
            <a:spLocks noChangeArrowheads="1"/>
          </p:cNvSpPr>
          <p:nvPr/>
        </p:nvSpPr>
        <p:spPr bwMode="auto">
          <a:xfrm>
            <a:off x="6081713" y="3613150"/>
            <a:ext cx="1525587" cy="3968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存储器总线</a:t>
            </a:r>
          </a:p>
        </p:txBody>
      </p:sp>
      <p:sp>
        <p:nvSpPr>
          <p:cNvPr id="876553" name="Text Box 9"/>
          <p:cNvSpPr txBox="1">
            <a:spLocks noChangeArrowheads="1"/>
          </p:cNvSpPr>
          <p:nvPr/>
        </p:nvSpPr>
        <p:spPr bwMode="auto">
          <a:xfrm>
            <a:off x="4170363" y="3662363"/>
            <a:ext cx="1525587" cy="3968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前端总线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6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6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6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9" grpId="0" animBg="1"/>
      <p:bldP spid="876550" grpId="0" animBg="1"/>
      <p:bldP spid="8765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570" name="Group 5"/>
          <p:cNvGrpSpPr>
            <a:grpSpLocks/>
          </p:cNvGrpSpPr>
          <p:nvPr/>
        </p:nvGrpSpPr>
        <p:grpSpPr bwMode="auto">
          <a:xfrm>
            <a:off x="5137150" y="1268413"/>
            <a:ext cx="3124200" cy="990600"/>
            <a:chOff x="3332" y="204"/>
            <a:chExt cx="1968" cy="624"/>
          </a:xfrm>
        </p:grpSpPr>
        <p:sp>
          <p:nvSpPr>
            <p:cNvPr id="382982" name="Rectangle 6"/>
            <p:cNvSpPr>
              <a:spLocks noChangeArrowheads="1"/>
            </p:cNvSpPr>
            <p:nvPr/>
          </p:nvSpPr>
          <p:spPr bwMode="auto">
            <a:xfrm>
              <a:off x="3332" y="516"/>
              <a:ext cx="1512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72" name="Line 7"/>
            <p:cNvSpPr>
              <a:spLocks noChangeShapeType="1"/>
            </p:cNvSpPr>
            <p:nvPr/>
          </p:nvSpPr>
          <p:spPr bwMode="auto">
            <a:xfrm flipV="1">
              <a:off x="3332" y="204"/>
              <a:ext cx="968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3" name="Line 8"/>
            <p:cNvSpPr>
              <a:spLocks noChangeShapeType="1"/>
            </p:cNvSpPr>
            <p:nvPr/>
          </p:nvSpPr>
          <p:spPr bwMode="auto">
            <a:xfrm>
              <a:off x="4308" y="208"/>
              <a:ext cx="9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4" name="Line 9"/>
            <p:cNvSpPr>
              <a:spLocks noChangeShapeType="1"/>
            </p:cNvSpPr>
            <p:nvPr/>
          </p:nvSpPr>
          <p:spPr bwMode="auto">
            <a:xfrm flipH="1">
              <a:off x="4828" y="212"/>
              <a:ext cx="472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5" name="Line 10"/>
            <p:cNvSpPr>
              <a:spLocks noChangeShapeType="1"/>
            </p:cNvSpPr>
            <p:nvPr/>
          </p:nvSpPr>
          <p:spPr bwMode="auto">
            <a:xfrm>
              <a:off x="5296" y="21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6" name="Line 11"/>
            <p:cNvSpPr>
              <a:spLocks noChangeShapeType="1"/>
            </p:cNvSpPr>
            <p:nvPr/>
          </p:nvSpPr>
          <p:spPr bwMode="auto">
            <a:xfrm flipH="1">
              <a:off x="4812" y="500"/>
              <a:ext cx="472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7" name="Line 12"/>
            <p:cNvSpPr>
              <a:spLocks noChangeShapeType="1"/>
            </p:cNvSpPr>
            <p:nvPr/>
          </p:nvSpPr>
          <p:spPr bwMode="auto">
            <a:xfrm>
              <a:off x="3380" y="752"/>
              <a:ext cx="1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8" name="Line 13"/>
            <p:cNvSpPr>
              <a:spLocks noChangeShapeType="1"/>
            </p:cNvSpPr>
            <p:nvPr/>
          </p:nvSpPr>
          <p:spPr bwMode="auto">
            <a:xfrm>
              <a:off x="4668" y="760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9" name="Rectangle 14"/>
            <p:cNvSpPr>
              <a:spLocks noChangeArrowheads="1"/>
            </p:cNvSpPr>
            <p:nvPr/>
          </p:nvSpPr>
          <p:spPr bwMode="auto">
            <a:xfrm>
              <a:off x="3368" y="568"/>
              <a:ext cx="125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SPARCstation 20</a:t>
              </a:r>
            </a:p>
          </p:txBody>
        </p:sp>
      </p:grpSp>
      <p:sp>
        <p:nvSpPr>
          <p:cNvPr id="877580" name="Rectangle 15"/>
          <p:cNvSpPr>
            <a:spLocks noChangeArrowheads="1"/>
          </p:cNvSpPr>
          <p:nvPr/>
        </p:nvSpPr>
        <p:spPr bwMode="auto">
          <a:xfrm>
            <a:off x="1136650" y="2936875"/>
            <a:ext cx="965200" cy="698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877581" name="Line 16"/>
          <p:cNvSpPr>
            <a:spLocks noChangeShapeType="1"/>
          </p:cNvSpPr>
          <p:nvPr/>
        </p:nvSpPr>
        <p:spPr bwMode="auto">
          <a:xfrm>
            <a:off x="2095500" y="3305175"/>
            <a:ext cx="6477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7582" name="Rectangle 17"/>
          <p:cNvSpPr>
            <a:spLocks noChangeArrowheads="1"/>
          </p:cNvSpPr>
          <p:nvPr/>
        </p:nvSpPr>
        <p:spPr bwMode="auto">
          <a:xfrm>
            <a:off x="1096963" y="3024188"/>
            <a:ext cx="9810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 b="1">
                <a:latin typeface="Times New Roman" pitchFamily="18" charset="0"/>
                <a:ea typeface="宋体" pitchFamily="2" charset="-122"/>
              </a:rPr>
              <a:t>Memory</a:t>
            </a:r>
          </a:p>
          <a:p>
            <a:pPr algn="ctr"/>
            <a:r>
              <a:rPr lang="en-US" altLang="zh-CN" sz="1400" b="1">
                <a:latin typeface="Times New Roman" pitchFamily="18" charset="0"/>
                <a:ea typeface="宋体" pitchFamily="2" charset="-122"/>
              </a:rPr>
              <a:t>Controller</a:t>
            </a:r>
          </a:p>
        </p:txBody>
      </p:sp>
      <p:sp>
        <p:nvSpPr>
          <p:cNvPr id="877583" name="Rectangle 18"/>
          <p:cNvSpPr>
            <a:spLocks noChangeArrowheads="1"/>
          </p:cNvSpPr>
          <p:nvPr/>
        </p:nvSpPr>
        <p:spPr bwMode="auto">
          <a:xfrm>
            <a:off x="6405563" y="2917825"/>
            <a:ext cx="15843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Memory Bus</a:t>
            </a:r>
          </a:p>
        </p:txBody>
      </p:sp>
      <p:sp>
        <p:nvSpPr>
          <p:cNvPr id="877584" name="Rectangle 19"/>
          <p:cNvSpPr>
            <a:spLocks noChangeArrowheads="1"/>
          </p:cNvSpPr>
          <p:nvPr/>
        </p:nvSpPr>
        <p:spPr bwMode="auto">
          <a:xfrm>
            <a:off x="1250950" y="4765675"/>
            <a:ext cx="490855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877585" name="Group 20"/>
          <p:cNvGrpSpPr>
            <a:grpSpLocks/>
          </p:cNvGrpSpPr>
          <p:nvPr/>
        </p:nvGrpSpPr>
        <p:grpSpPr bwMode="auto">
          <a:xfrm>
            <a:off x="2774950" y="2708275"/>
            <a:ext cx="336550" cy="1270000"/>
            <a:chOff x="1844" y="968"/>
            <a:chExt cx="212" cy="800"/>
          </a:xfrm>
        </p:grpSpPr>
        <p:sp>
          <p:nvSpPr>
            <p:cNvPr id="877586" name="Rectangle 21"/>
            <p:cNvSpPr>
              <a:spLocks noChangeArrowheads="1"/>
            </p:cNvSpPr>
            <p:nvPr/>
          </p:nvSpPr>
          <p:spPr bwMode="auto">
            <a:xfrm>
              <a:off x="1844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87" name="Rectangle 22"/>
            <p:cNvSpPr>
              <a:spLocks noChangeArrowheads="1"/>
            </p:cNvSpPr>
            <p:nvPr/>
          </p:nvSpPr>
          <p:spPr bwMode="auto">
            <a:xfrm rot="-5400000">
              <a:off x="1574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0</a:t>
              </a:r>
            </a:p>
          </p:txBody>
        </p:sp>
      </p:grpSp>
      <p:grpSp>
        <p:nvGrpSpPr>
          <p:cNvPr id="877588" name="Group 23"/>
          <p:cNvGrpSpPr>
            <a:grpSpLocks/>
          </p:cNvGrpSpPr>
          <p:nvPr/>
        </p:nvGrpSpPr>
        <p:grpSpPr bwMode="auto">
          <a:xfrm>
            <a:off x="3232150" y="2708275"/>
            <a:ext cx="336550" cy="1270000"/>
            <a:chOff x="2132" y="968"/>
            <a:chExt cx="212" cy="800"/>
          </a:xfrm>
        </p:grpSpPr>
        <p:sp>
          <p:nvSpPr>
            <p:cNvPr id="877589" name="Rectangle 24"/>
            <p:cNvSpPr>
              <a:spLocks noChangeArrowheads="1"/>
            </p:cNvSpPr>
            <p:nvPr/>
          </p:nvSpPr>
          <p:spPr bwMode="auto">
            <a:xfrm>
              <a:off x="2132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90" name="Rectangle 25"/>
            <p:cNvSpPr>
              <a:spLocks noChangeArrowheads="1"/>
            </p:cNvSpPr>
            <p:nvPr/>
          </p:nvSpPr>
          <p:spPr bwMode="auto">
            <a:xfrm rot="-5400000">
              <a:off x="1862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1</a:t>
              </a:r>
            </a:p>
          </p:txBody>
        </p:sp>
      </p:grpSp>
      <p:grpSp>
        <p:nvGrpSpPr>
          <p:cNvPr id="877591" name="Group 26"/>
          <p:cNvGrpSpPr>
            <a:grpSpLocks/>
          </p:cNvGrpSpPr>
          <p:nvPr/>
        </p:nvGrpSpPr>
        <p:grpSpPr bwMode="auto">
          <a:xfrm>
            <a:off x="3689350" y="2708275"/>
            <a:ext cx="336550" cy="1270000"/>
            <a:chOff x="2420" y="968"/>
            <a:chExt cx="212" cy="800"/>
          </a:xfrm>
        </p:grpSpPr>
        <p:sp>
          <p:nvSpPr>
            <p:cNvPr id="877592" name="Rectangle 27"/>
            <p:cNvSpPr>
              <a:spLocks noChangeArrowheads="1"/>
            </p:cNvSpPr>
            <p:nvPr/>
          </p:nvSpPr>
          <p:spPr bwMode="auto">
            <a:xfrm>
              <a:off x="2420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93" name="Rectangle 28"/>
            <p:cNvSpPr>
              <a:spLocks noChangeArrowheads="1"/>
            </p:cNvSpPr>
            <p:nvPr/>
          </p:nvSpPr>
          <p:spPr bwMode="auto">
            <a:xfrm rot="-5400000">
              <a:off x="2150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2</a:t>
              </a:r>
            </a:p>
          </p:txBody>
        </p:sp>
      </p:grpSp>
      <p:grpSp>
        <p:nvGrpSpPr>
          <p:cNvPr id="877594" name="Group 29"/>
          <p:cNvGrpSpPr>
            <a:grpSpLocks/>
          </p:cNvGrpSpPr>
          <p:nvPr/>
        </p:nvGrpSpPr>
        <p:grpSpPr bwMode="auto">
          <a:xfrm>
            <a:off x="4146550" y="2708275"/>
            <a:ext cx="336550" cy="1270000"/>
            <a:chOff x="2708" y="968"/>
            <a:chExt cx="212" cy="800"/>
          </a:xfrm>
        </p:grpSpPr>
        <p:sp>
          <p:nvSpPr>
            <p:cNvPr id="877595" name="Rectangle 30"/>
            <p:cNvSpPr>
              <a:spLocks noChangeArrowheads="1"/>
            </p:cNvSpPr>
            <p:nvPr/>
          </p:nvSpPr>
          <p:spPr bwMode="auto">
            <a:xfrm>
              <a:off x="2708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96" name="Rectangle 31"/>
            <p:cNvSpPr>
              <a:spLocks noChangeArrowheads="1"/>
            </p:cNvSpPr>
            <p:nvPr/>
          </p:nvSpPr>
          <p:spPr bwMode="auto">
            <a:xfrm rot="-5400000">
              <a:off x="2438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3</a:t>
              </a:r>
            </a:p>
          </p:txBody>
        </p:sp>
      </p:grpSp>
      <p:grpSp>
        <p:nvGrpSpPr>
          <p:cNvPr id="877597" name="Group 32"/>
          <p:cNvGrpSpPr>
            <a:grpSpLocks/>
          </p:cNvGrpSpPr>
          <p:nvPr/>
        </p:nvGrpSpPr>
        <p:grpSpPr bwMode="auto">
          <a:xfrm>
            <a:off x="4603750" y="2708275"/>
            <a:ext cx="336550" cy="1270000"/>
            <a:chOff x="2996" y="968"/>
            <a:chExt cx="212" cy="800"/>
          </a:xfrm>
        </p:grpSpPr>
        <p:sp>
          <p:nvSpPr>
            <p:cNvPr id="877598" name="Rectangle 33"/>
            <p:cNvSpPr>
              <a:spLocks noChangeArrowheads="1"/>
            </p:cNvSpPr>
            <p:nvPr/>
          </p:nvSpPr>
          <p:spPr bwMode="auto">
            <a:xfrm>
              <a:off x="2996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99" name="Rectangle 34"/>
            <p:cNvSpPr>
              <a:spLocks noChangeArrowheads="1"/>
            </p:cNvSpPr>
            <p:nvPr/>
          </p:nvSpPr>
          <p:spPr bwMode="auto">
            <a:xfrm rot="-5400000">
              <a:off x="2727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4</a:t>
              </a:r>
            </a:p>
          </p:txBody>
        </p:sp>
      </p:grpSp>
      <p:grpSp>
        <p:nvGrpSpPr>
          <p:cNvPr id="877600" name="Group 35"/>
          <p:cNvGrpSpPr>
            <a:grpSpLocks/>
          </p:cNvGrpSpPr>
          <p:nvPr/>
        </p:nvGrpSpPr>
        <p:grpSpPr bwMode="auto">
          <a:xfrm>
            <a:off x="5060950" y="2708275"/>
            <a:ext cx="336550" cy="1270000"/>
            <a:chOff x="3284" y="968"/>
            <a:chExt cx="212" cy="800"/>
          </a:xfrm>
        </p:grpSpPr>
        <p:sp>
          <p:nvSpPr>
            <p:cNvPr id="877601" name="Rectangle 36"/>
            <p:cNvSpPr>
              <a:spLocks noChangeArrowheads="1"/>
            </p:cNvSpPr>
            <p:nvPr/>
          </p:nvSpPr>
          <p:spPr bwMode="auto">
            <a:xfrm>
              <a:off x="3284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02" name="Rectangle 37"/>
            <p:cNvSpPr>
              <a:spLocks noChangeArrowheads="1"/>
            </p:cNvSpPr>
            <p:nvPr/>
          </p:nvSpPr>
          <p:spPr bwMode="auto">
            <a:xfrm rot="-5400000">
              <a:off x="3014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5</a:t>
              </a:r>
            </a:p>
          </p:txBody>
        </p:sp>
      </p:grpSp>
      <p:grpSp>
        <p:nvGrpSpPr>
          <p:cNvPr id="877603" name="Group 38"/>
          <p:cNvGrpSpPr>
            <a:grpSpLocks/>
          </p:cNvGrpSpPr>
          <p:nvPr/>
        </p:nvGrpSpPr>
        <p:grpSpPr bwMode="auto">
          <a:xfrm>
            <a:off x="5518150" y="2708275"/>
            <a:ext cx="336550" cy="1270000"/>
            <a:chOff x="3572" y="968"/>
            <a:chExt cx="212" cy="800"/>
          </a:xfrm>
        </p:grpSpPr>
        <p:sp>
          <p:nvSpPr>
            <p:cNvPr id="877604" name="Rectangle 39"/>
            <p:cNvSpPr>
              <a:spLocks noChangeArrowheads="1"/>
            </p:cNvSpPr>
            <p:nvPr/>
          </p:nvSpPr>
          <p:spPr bwMode="auto">
            <a:xfrm>
              <a:off x="3572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05" name="Rectangle 40"/>
            <p:cNvSpPr>
              <a:spLocks noChangeArrowheads="1"/>
            </p:cNvSpPr>
            <p:nvPr/>
          </p:nvSpPr>
          <p:spPr bwMode="auto">
            <a:xfrm rot="-5400000">
              <a:off x="3302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6</a:t>
              </a:r>
            </a:p>
          </p:txBody>
        </p:sp>
      </p:grpSp>
      <p:grpSp>
        <p:nvGrpSpPr>
          <p:cNvPr id="877606" name="Group 41"/>
          <p:cNvGrpSpPr>
            <a:grpSpLocks/>
          </p:cNvGrpSpPr>
          <p:nvPr/>
        </p:nvGrpSpPr>
        <p:grpSpPr bwMode="auto">
          <a:xfrm>
            <a:off x="5975350" y="2708275"/>
            <a:ext cx="336550" cy="1270000"/>
            <a:chOff x="3860" y="968"/>
            <a:chExt cx="212" cy="800"/>
          </a:xfrm>
        </p:grpSpPr>
        <p:sp>
          <p:nvSpPr>
            <p:cNvPr id="877607" name="Rectangle 42"/>
            <p:cNvSpPr>
              <a:spLocks noChangeArrowheads="1"/>
            </p:cNvSpPr>
            <p:nvPr/>
          </p:nvSpPr>
          <p:spPr bwMode="auto">
            <a:xfrm>
              <a:off x="3860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08" name="Rectangle 43"/>
            <p:cNvSpPr>
              <a:spLocks noChangeArrowheads="1"/>
            </p:cNvSpPr>
            <p:nvPr/>
          </p:nvSpPr>
          <p:spPr bwMode="auto">
            <a:xfrm rot="-5400000">
              <a:off x="3590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7</a:t>
              </a:r>
            </a:p>
          </p:txBody>
        </p:sp>
      </p:grpSp>
      <p:sp>
        <p:nvSpPr>
          <p:cNvPr id="877609" name="Line 44"/>
          <p:cNvSpPr>
            <a:spLocks noChangeShapeType="1"/>
          </p:cNvSpPr>
          <p:nvPr/>
        </p:nvSpPr>
        <p:spPr bwMode="auto">
          <a:xfrm flipH="1">
            <a:off x="1365250" y="4073525"/>
            <a:ext cx="13081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7610" name="Line 45"/>
          <p:cNvSpPr>
            <a:spLocks noChangeShapeType="1"/>
          </p:cNvSpPr>
          <p:nvPr/>
        </p:nvSpPr>
        <p:spPr bwMode="auto">
          <a:xfrm>
            <a:off x="3130550" y="4073525"/>
            <a:ext cx="30353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7611" name="Rectangle 46"/>
          <p:cNvSpPr>
            <a:spLocks noChangeArrowheads="1"/>
          </p:cNvSpPr>
          <p:nvPr/>
        </p:nvSpPr>
        <p:spPr bwMode="auto">
          <a:xfrm>
            <a:off x="2424113" y="4403725"/>
            <a:ext cx="1755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DRAM SIMM</a:t>
            </a:r>
          </a:p>
        </p:txBody>
      </p:sp>
      <p:grpSp>
        <p:nvGrpSpPr>
          <p:cNvPr id="877612" name="Group 47"/>
          <p:cNvGrpSpPr>
            <a:grpSpLocks/>
          </p:cNvGrpSpPr>
          <p:nvPr/>
        </p:nvGrpSpPr>
        <p:grpSpPr bwMode="auto">
          <a:xfrm>
            <a:off x="1358900" y="4905375"/>
            <a:ext cx="811213" cy="333375"/>
            <a:chOff x="952" y="2352"/>
            <a:chExt cx="511" cy="210"/>
          </a:xfrm>
        </p:grpSpPr>
        <p:sp>
          <p:nvSpPr>
            <p:cNvPr id="877613" name="Rectangle 48"/>
            <p:cNvSpPr>
              <a:spLocks noChangeArrowheads="1"/>
            </p:cNvSpPr>
            <p:nvPr/>
          </p:nvSpPr>
          <p:spPr bwMode="auto">
            <a:xfrm>
              <a:off x="964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14" name="Rectangle 49"/>
            <p:cNvSpPr>
              <a:spLocks noChangeArrowheads="1"/>
            </p:cNvSpPr>
            <p:nvPr/>
          </p:nvSpPr>
          <p:spPr bwMode="auto">
            <a:xfrm>
              <a:off x="952" y="235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15" name="Group 50"/>
          <p:cNvGrpSpPr>
            <a:grpSpLocks/>
          </p:cNvGrpSpPr>
          <p:nvPr/>
        </p:nvGrpSpPr>
        <p:grpSpPr bwMode="auto">
          <a:xfrm>
            <a:off x="1358900" y="5286375"/>
            <a:ext cx="811213" cy="333375"/>
            <a:chOff x="952" y="2592"/>
            <a:chExt cx="511" cy="210"/>
          </a:xfrm>
        </p:grpSpPr>
        <p:sp>
          <p:nvSpPr>
            <p:cNvPr id="877616" name="Rectangle 51"/>
            <p:cNvSpPr>
              <a:spLocks noChangeArrowheads="1"/>
            </p:cNvSpPr>
            <p:nvPr/>
          </p:nvSpPr>
          <p:spPr bwMode="auto">
            <a:xfrm>
              <a:off x="964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17" name="Rectangle 52"/>
            <p:cNvSpPr>
              <a:spLocks noChangeArrowheads="1"/>
            </p:cNvSpPr>
            <p:nvPr/>
          </p:nvSpPr>
          <p:spPr bwMode="auto">
            <a:xfrm>
              <a:off x="952" y="259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18" name="Group 53"/>
          <p:cNvGrpSpPr>
            <a:grpSpLocks/>
          </p:cNvGrpSpPr>
          <p:nvPr/>
        </p:nvGrpSpPr>
        <p:grpSpPr bwMode="auto">
          <a:xfrm>
            <a:off x="5245100" y="4905375"/>
            <a:ext cx="811213" cy="333375"/>
            <a:chOff x="3400" y="2352"/>
            <a:chExt cx="511" cy="210"/>
          </a:xfrm>
        </p:grpSpPr>
        <p:sp>
          <p:nvSpPr>
            <p:cNvPr id="877619" name="Rectangle 54"/>
            <p:cNvSpPr>
              <a:spLocks noChangeArrowheads="1"/>
            </p:cNvSpPr>
            <p:nvPr/>
          </p:nvSpPr>
          <p:spPr bwMode="auto">
            <a:xfrm>
              <a:off x="3412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20" name="Rectangle 55"/>
            <p:cNvSpPr>
              <a:spLocks noChangeArrowheads="1"/>
            </p:cNvSpPr>
            <p:nvPr/>
          </p:nvSpPr>
          <p:spPr bwMode="auto">
            <a:xfrm>
              <a:off x="3400" y="235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21" name="Group 56"/>
          <p:cNvGrpSpPr>
            <a:grpSpLocks/>
          </p:cNvGrpSpPr>
          <p:nvPr/>
        </p:nvGrpSpPr>
        <p:grpSpPr bwMode="auto">
          <a:xfrm>
            <a:off x="5245100" y="5286375"/>
            <a:ext cx="811213" cy="333375"/>
            <a:chOff x="3400" y="2592"/>
            <a:chExt cx="511" cy="210"/>
          </a:xfrm>
        </p:grpSpPr>
        <p:sp>
          <p:nvSpPr>
            <p:cNvPr id="877622" name="Rectangle 57"/>
            <p:cNvSpPr>
              <a:spLocks noChangeArrowheads="1"/>
            </p:cNvSpPr>
            <p:nvPr/>
          </p:nvSpPr>
          <p:spPr bwMode="auto">
            <a:xfrm>
              <a:off x="3412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23" name="Rectangle 58"/>
            <p:cNvSpPr>
              <a:spLocks noChangeArrowheads="1"/>
            </p:cNvSpPr>
            <p:nvPr/>
          </p:nvSpPr>
          <p:spPr bwMode="auto">
            <a:xfrm>
              <a:off x="3400" y="259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24" name="Group 59"/>
          <p:cNvGrpSpPr>
            <a:grpSpLocks/>
          </p:cNvGrpSpPr>
          <p:nvPr/>
        </p:nvGrpSpPr>
        <p:grpSpPr bwMode="auto">
          <a:xfrm>
            <a:off x="4254500" y="5286375"/>
            <a:ext cx="811213" cy="333375"/>
            <a:chOff x="2776" y="2592"/>
            <a:chExt cx="511" cy="210"/>
          </a:xfrm>
        </p:grpSpPr>
        <p:sp>
          <p:nvSpPr>
            <p:cNvPr id="877625" name="Rectangle 60"/>
            <p:cNvSpPr>
              <a:spLocks noChangeArrowheads="1"/>
            </p:cNvSpPr>
            <p:nvPr/>
          </p:nvSpPr>
          <p:spPr bwMode="auto">
            <a:xfrm>
              <a:off x="2788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26" name="Rectangle 61"/>
            <p:cNvSpPr>
              <a:spLocks noChangeArrowheads="1"/>
            </p:cNvSpPr>
            <p:nvPr/>
          </p:nvSpPr>
          <p:spPr bwMode="auto">
            <a:xfrm>
              <a:off x="2776" y="259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27" name="Group 65"/>
          <p:cNvGrpSpPr>
            <a:grpSpLocks/>
          </p:cNvGrpSpPr>
          <p:nvPr/>
        </p:nvGrpSpPr>
        <p:grpSpPr bwMode="auto">
          <a:xfrm>
            <a:off x="2273300" y="5286375"/>
            <a:ext cx="811213" cy="333375"/>
            <a:chOff x="1528" y="2592"/>
            <a:chExt cx="511" cy="210"/>
          </a:xfrm>
        </p:grpSpPr>
        <p:sp>
          <p:nvSpPr>
            <p:cNvPr id="877628" name="Rectangle 66"/>
            <p:cNvSpPr>
              <a:spLocks noChangeArrowheads="1"/>
            </p:cNvSpPr>
            <p:nvPr/>
          </p:nvSpPr>
          <p:spPr bwMode="auto">
            <a:xfrm>
              <a:off x="1540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29" name="Rectangle 67"/>
            <p:cNvSpPr>
              <a:spLocks noChangeArrowheads="1"/>
            </p:cNvSpPr>
            <p:nvPr/>
          </p:nvSpPr>
          <p:spPr bwMode="auto">
            <a:xfrm>
              <a:off x="1528" y="259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30" name="Group 68"/>
          <p:cNvGrpSpPr>
            <a:grpSpLocks/>
          </p:cNvGrpSpPr>
          <p:nvPr/>
        </p:nvGrpSpPr>
        <p:grpSpPr bwMode="auto">
          <a:xfrm>
            <a:off x="4254500" y="4905375"/>
            <a:ext cx="811213" cy="333375"/>
            <a:chOff x="2776" y="2352"/>
            <a:chExt cx="511" cy="210"/>
          </a:xfrm>
        </p:grpSpPr>
        <p:sp>
          <p:nvSpPr>
            <p:cNvPr id="877631" name="Rectangle 69"/>
            <p:cNvSpPr>
              <a:spLocks noChangeArrowheads="1"/>
            </p:cNvSpPr>
            <p:nvPr/>
          </p:nvSpPr>
          <p:spPr bwMode="auto">
            <a:xfrm>
              <a:off x="2788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32" name="Rectangle 70"/>
            <p:cNvSpPr>
              <a:spLocks noChangeArrowheads="1"/>
            </p:cNvSpPr>
            <p:nvPr/>
          </p:nvSpPr>
          <p:spPr bwMode="auto">
            <a:xfrm>
              <a:off x="2776" y="235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33" name="Group 74"/>
          <p:cNvGrpSpPr>
            <a:grpSpLocks/>
          </p:cNvGrpSpPr>
          <p:nvPr/>
        </p:nvGrpSpPr>
        <p:grpSpPr bwMode="auto">
          <a:xfrm>
            <a:off x="2273300" y="4905375"/>
            <a:ext cx="811213" cy="333375"/>
            <a:chOff x="1528" y="2352"/>
            <a:chExt cx="511" cy="210"/>
          </a:xfrm>
        </p:grpSpPr>
        <p:sp>
          <p:nvSpPr>
            <p:cNvPr id="877634" name="Rectangle 75"/>
            <p:cNvSpPr>
              <a:spLocks noChangeArrowheads="1"/>
            </p:cNvSpPr>
            <p:nvPr/>
          </p:nvSpPr>
          <p:spPr bwMode="auto">
            <a:xfrm>
              <a:off x="1540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35" name="Rectangle 76"/>
            <p:cNvSpPr>
              <a:spLocks noChangeArrowheads="1"/>
            </p:cNvSpPr>
            <p:nvPr/>
          </p:nvSpPr>
          <p:spPr bwMode="auto">
            <a:xfrm>
              <a:off x="1528" y="235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sp>
        <p:nvSpPr>
          <p:cNvPr id="877636" name="Rectangle 78"/>
          <p:cNvSpPr>
            <a:spLocks noGrp="1" noChangeArrowheads="1"/>
          </p:cNvSpPr>
          <p:nvPr>
            <p:ph type="title" idx="4294967295"/>
          </p:nvPr>
        </p:nvSpPr>
        <p:spPr>
          <a:xfrm>
            <a:off x="896938" y="142875"/>
            <a:ext cx="6740525" cy="477838"/>
          </a:xfrm>
          <a:noFill/>
        </p:spPr>
        <p:txBody>
          <a:bodyPr wrap="none"/>
          <a:lstStyle/>
          <a:p>
            <a:pPr eaLnBrk="1" hangingPunct="1"/>
            <a:r>
              <a:rPr lang="zh-CN" altLang="en-US" sz="3200"/>
              <a:t>举例：</a:t>
            </a:r>
            <a:r>
              <a:rPr lang="en-US" altLang="zh-CN" sz="3200"/>
              <a:t>SPARCstation 20’s Memory Module</a:t>
            </a:r>
          </a:p>
        </p:txBody>
      </p:sp>
      <p:sp>
        <p:nvSpPr>
          <p:cNvPr id="877637" name="Text Box 79"/>
          <p:cNvSpPr txBox="1">
            <a:spLocks noChangeArrowheads="1"/>
          </p:cNvSpPr>
          <p:nvPr/>
        </p:nvSpPr>
        <p:spPr bwMode="auto">
          <a:xfrm>
            <a:off x="6613525" y="4789488"/>
            <a:ext cx="202247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</a:t>
            </a: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内存条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最多</a:t>
            </a: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能同时读出</a:t>
            </a:r>
            <a:r>
              <a:rPr kumimoji="1" lang="en-US" altLang="zh-CN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128</a:t>
            </a: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位数据</a:t>
            </a:r>
          </a:p>
        </p:txBody>
      </p:sp>
      <p:sp>
        <p:nvSpPr>
          <p:cNvPr id="877638" name="Text Box 80"/>
          <p:cNvSpPr txBox="1">
            <a:spLocks noChangeArrowheads="1"/>
          </p:cNvSpPr>
          <p:nvPr/>
        </p:nvSpPr>
        <p:spPr bwMode="auto">
          <a:xfrm>
            <a:off x="6548438" y="3438525"/>
            <a:ext cx="21447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存储器总线的总线宽度为</a:t>
            </a:r>
            <a:r>
              <a:rPr kumimoji="1" lang="en-US" altLang="zh-CN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128</a:t>
            </a: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</a:t>
            </a:r>
          </a:p>
        </p:txBody>
      </p:sp>
      <p:sp>
        <p:nvSpPr>
          <p:cNvPr id="877639" name="Text Box 81"/>
          <p:cNvSpPr txBox="1">
            <a:spLocks noChangeArrowheads="1"/>
          </p:cNvSpPr>
          <p:nvPr/>
        </p:nvSpPr>
        <p:spPr bwMode="auto">
          <a:xfrm>
            <a:off x="1150938" y="6084888"/>
            <a:ext cx="56165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FF"/>
                </a:solidFill>
                <a:ea typeface="微软雅黑" pitchFamily="34" charset="-122"/>
              </a:rPr>
              <a:t>每次访存操作总是在某一个内存条内进行！</a:t>
            </a:r>
          </a:p>
        </p:txBody>
      </p:sp>
      <p:sp>
        <p:nvSpPr>
          <p:cNvPr id="877640" name="Line 72"/>
          <p:cNvSpPr>
            <a:spLocks noChangeShapeType="1"/>
          </p:cNvSpPr>
          <p:nvPr/>
        </p:nvSpPr>
        <p:spPr bwMode="auto">
          <a:xfrm>
            <a:off x="3267075" y="5273675"/>
            <a:ext cx="765175" cy="0"/>
          </a:xfrm>
          <a:prstGeom prst="line">
            <a:avLst/>
          </a:prstGeom>
          <a:noFill/>
          <a:ln w="28575">
            <a:solidFill>
              <a:srgbClr val="800000"/>
            </a:solidFill>
            <a:prstDash val="dash"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77641" name="Text Box 73"/>
          <p:cNvSpPr txBox="1">
            <a:spLocks noChangeArrowheads="1"/>
          </p:cNvSpPr>
          <p:nvPr/>
        </p:nvSpPr>
        <p:spPr bwMode="auto">
          <a:xfrm>
            <a:off x="276225" y="1146175"/>
            <a:ext cx="2901950" cy="8223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总线宽度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是指总线中数据线的条数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/>
              <a:t>PC</a:t>
            </a:r>
            <a:r>
              <a:rPr lang="zh-CN" altLang="en-US"/>
              <a:t>机主存储器的物理结构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888" y="1177925"/>
            <a:ext cx="8189912" cy="1765300"/>
          </a:xfrm>
        </p:spPr>
        <p:txBody>
          <a:bodyPr lIns="91440" tIns="45720" rIns="91440" bIns="45720"/>
          <a:lstStyle/>
          <a:p>
            <a:pPr marL="268288" indent="-268288" algn="just" defTabSz="71755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由若干内存条组成</a:t>
            </a:r>
          </a:p>
          <a:p>
            <a:pPr marL="268288" indent="-268288" algn="just" defTabSz="71755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内存条的组成：</a:t>
            </a:r>
          </a:p>
          <a:p>
            <a:pPr marL="582613" lvl="1" indent="-223838" algn="just" defTabSz="717550" eaLnBrk="1" hangingPunct="1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把若干片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芯片焊装在一小条印制电路板上制成</a:t>
            </a:r>
          </a:p>
          <a:p>
            <a:pPr marL="268288" indent="-268288" algn="just" defTabSz="71755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内存条必须插在主板上的内存条插槽中才能使用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522288" y="4973638"/>
            <a:ext cx="7789862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8" tIns="44483" rIns="88958" bIns="44483"/>
          <a:lstStyle/>
          <a:p>
            <a:pPr marL="268288" indent="-268288" algn="just" defTabSz="717550" eaLnBrk="1" hangingPunct="1">
              <a:lnSpc>
                <a:spcPct val="105000"/>
              </a:lnSpc>
              <a:spcBef>
                <a:spcPct val="5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zh-CN" altLang="en-US" sz="2200" b="1">
                <a:ea typeface="黑体" pitchFamily="49" charset="-122"/>
              </a:rPr>
              <a:t>  </a:t>
            </a: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目前流行的是</a:t>
            </a:r>
            <a:r>
              <a:rPr kumimoji="1" lang="en-US" altLang="zh-CN" sz="2200" b="1">
                <a:latin typeface="微软雅黑" pitchFamily="34" charset="-122"/>
                <a:ea typeface="微软雅黑" pitchFamily="34" charset="-122"/>
              </a:rPr>
              <a:t>DDR2</a:t>
            </a: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200" b="1">
                <a:latin typeface="微软雅黑" pitchFamily="34" charset="-122"/>
                <a:ea typeface="微软雅黑" pitchFamily="34" charset="-122"/>
              </a:rPr>
              <a:t>DDR3</a:t>
            </a: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内存条：</a:t>
            </a:r>
          </a:p>
          <a:p>
            <a:pPr marL="582613" lvl="1" indent="-223838" algn="just" defTabSz="717550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采用双列直插式，其触点分布在内存条的两面</a:t>
            </a:r>
          </a:p>
          <a:p>
            <a:pPr marL="582613" lvl="1" indent="-223838" algn="just" defTabSz="717550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DDR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条有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184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个引脚，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DDR2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240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个引脚</a:t>
            </a:r>
          </a:p>
          <a:p>
            <a:pPr marL="582613" lvl="1" indent="-223838" algn="just" defTabSz="717550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机主板中一般都配备有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个或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DIMM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插槽 </a:t>
            </a:r>
          </a:p>
        </p:txBody>
      </p:sp>
      <p:pic>
        <p:nvPicPr>
          <p:cNvPr id="562181" name="Picture 5" descr="http://news.mydrivers.com/pages/images/20040311155720_14678.jp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311525" y="908050"/>
            <a:ext cx="558165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2182" name="Picture 6" descr="2v623rmqs16m"/>
          <p:cNvPicPr>
            <a:picLocks noChangeAspect="1" noChangeArrowheads="1"/>
          </p:cNvPicPr>
          <p:nvPr/>
        </p:nvPicPr>
        <p:blipFill>
          <a:blip r:embed="rId5"/>
          <a:srcRect t="26459" b="23047"/>
          <a:stretch>
            <a:fillRect/>
          </a:stretch>
        </p:blipFill>
        <p:spPr bwMode="auto">
          <a:xfrm>
            <a:off x="1601788" y="3097213"/>
            <a:ext cx="6256337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0338"/>
            <a:ext cx="7315200" cy="474662"/>
          </a:xfrm>
          <a:noFill/>
        </p:spPr>
        <p:txBody>
          <a:bodyPr wrap="none"/>
          <a:lstStyle/>
          <a:p>
            <a:pPr eaLnBrk="1" hangingPunct="1"/>
            <a:r>
              <a:rPr lang="zh-CN" altLang="en-US" sz="3200"/>
              <a:t>举例：</a:t>
            </a:r>
            <a:r>
              <a:rPr lang="en-US" altLang="zh-CN" sz="3200"/>
              <a:t>SPARCstation 20’s</a:t>
            </a:r>
            <a:r>
              <a:rPr lang="zh-CN" altLang="en-US" sz="3200"/>
              <a:t>内存条</a:t>
            </a:r>
            <a:r>
              <a:rPr lang="en-US" altLang="zh-CN" sz="3200"/>
              <a:t>(</a:t>
            </a:r>
            <a:r>
              <a:rPr lang="zh-CN" altLang="en-US" sz="3200"/>
              <a:t>模块</a:t>
            </a:r>
            <a:r>
              <a:rPr lang="en-US" altLang="zh-CN" sz="3200"/>
              <a:t>)</a:t>
            </a:r>
          </a:p>
        </p:txBody>
      </p:sp>
      <p:sp>
        <p:nvSpPr>
          <p:cNvPr id="88064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7163" y="709613"/>
            <a:ext cx="8775700" cy="90487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one memory module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（内存条）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Smallest: 4 MB = 16x 2Mb DRAM chips, 8 KB of  Page SRAM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Biggest: 64 MB = 32x 16Mb chips, 16 KB of Page  SRAM</a:t>
            </a:r>
          </a:p>
        </p:txBody>
      </p:sp>
      <p:sp>
        <p:nvSpPr>
          <p:cNvPr id="880644" name="Text Box 63"/>
          <p:cNvSpPr txBox="1">
            <a:spLocks noChangeArrowheads="1"/>
          </p:cNvSpPr>
          <p:nvPr/>
        </p:nvSpPr>
        <p:spPr bwMode="auto">
          <a:xfrm>
            <a:off x="0" y="5272088"/>
            <a:ext cx="8270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1689100" y="3289300"/>
            <a:ext cx="1651000" cy="165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1"/>
            </a:outerShdw>
          </a:effec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880646" name="Line 7"/>
          <p:cNvSpPr>
            <a:spLocks noChangeShapeType="1"/>
          </p:cNvSpPr>
          <p:nvPr/>
        </p:nvSpPr>
        <p:spPr bwMode="auto">
          <a:xfrm>
            <a:off x="1308100" y="32766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47" name="Line 8"/>
          <p:cNvSpPr>
            <a:spLocks noChangeShapeType="1"/>
          </p:cNvSpPr>
          <p:nvPr/>
        </p:nvSpPr>
        <p:spPr bwMode="auto">
          <a:xfrm>
            <a:off x="1308100" y="49530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48" name="Line 9"/>
          <p:cNvSpPr>
            <a:spLocks noChangeShapeType="1"/>
          </p:cNvSpPr>
          <p:nvPr/>
        </p:nvSpPr>
        <p:spPr bwMode="auto">
          <a:xfrm flipV="1">
            <a:off x="1447800" y="4559300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49" name="Line 10"/>
          <p:cNvSpPr>
            <a:spLocks noChangeShapeType="1"/>
          </p:cNvSpPr>
          <p:nvPr/>
        </p:nvSpPr>
        <p:spPr bwMode="auto">
          <a:xfrm>
            <a:off x="1447800" y="32893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0" name="Rectangle 11"/>
          <p:cNvSpPr>
            <a:spLocks noChangeArrowheads="1"/>
          </p:cNvSpPr>
          <p:nvPr/>
        </p:nvSpPr>
        <p:spPr bwMode="auto">
          <a:xfrm rot="-5400000">
            <a:off x="840581" y="3912394"/>
            <a:ext cx="1158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b="1">
                <a:ea typeface="宋体" pitchFamily="2" charset="-122"/>
              </a:rPr>
              <a:t>512 </a:t>
            </a:r>
            <a:r>
              <a:rPr lang="en-US" altLang="zh-CN" sz="1800" b="1">
                <a:ea typeface="宋体" pitchFamily="2" charset="-122"/>
              </a:rPr>
              <a:t>rows</a:t>
            </a:r>
          </a:p>
        </p:txBody>
      </p:sp>
      <p:sp>
        <p:nvSpPr>
          <p:cNvPr id="880651" name="Line 12"/>
          <p:cNvSpPr>
            <a:spLocks noChangeShapeType="1"/>
          </p:cNvSpPr>
          <p:nvPr/>
        </p:nvSpPr>
        <p:spPr bwMode="auto">
          <a:xfrm>
            <a:off x="3651250" y="26098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2" name="Line 13"/>
          <p:cNvSpPr>
            <a:spLocks noChangeShapeType="1"/>
          </p:cNvSpPr>
          <p:nvPr/>
        </p:nvSpPr>
        <p:spPr bwMode="auto">
          <a:xfrm>
            <a:off x="2051050" y="26098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3" name="Line 14"/>
          <p:cNvSpPr>
            <a:spLocks noChangeShapeType="1"/>
          </p:cNvSpPr>
          <p:nvPr/>
        </p:nvSpPr>
        <p:spPr bwMode="auto">
          <a:xfrm>
            <a:off x="2063750" y="274955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4" name="Line 15"/>
          <p:cNvSpPr>
            <a:spLocks noChangeShapeType="1"/>
          </p:cNvSpPr>
          <p:nvPr/>
        </p:nvSpPr>
        <p:spPr bwMode="auto">
          <a:xfrm flipH="1">
            <a:off x="3257550" y="2749550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5" name="Rectangle 16"/>
          <p:cNvSpPr>
            <a:spLocks noChangeArrowheads="1"/>
          </p:cNvSpPr>
          <p:nvPr/>
        </p:nvSpPr>
        <p:spPr bwMode="auto">
          <a:xfrm>
            <a:off x="2305050" y="2540000"/>
            <a:ext cx="1082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b="1">
                <a:ea typeface="宋体" pitchFamily="2" charset="-122"/>
              </a:rPr>
              <a:t>512 </a:t>
            </a:r>
            <a:r>
              <a:rPr lang="en-US" altLang="zh-CN" sz="1800" b="1">
                <a:ea typeface="宋体" pitchFamily="2" charset="-122"/>
              </a:rPr>
              <a:t>cols</a:t>
            </a:r>
          </a:p>
        </p:txBody>
      </p:sp>
      <p:sp>
        <p:nvSpPr>
          <p:cNvPr id="880656" name="Line 17"/>
          <p:cNvSpPr>
            <a:spLocks noChangeShapeType="1"/>
          </p:cNvSpPr>
          <p:nvPr/>
        </p:nvSpPr>
        <p:spPr bwMode="auto">
          <a:xfrm flipV="1">
            <a:off x="1689100" y="2968625"/>
            <a:ext cx="312738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7" name="Line 18"/>
          <p:cNvSpPr>
            <a:spLocks noChangeShapeType="1"/>
          </p:cNvSpPr>
          <p:nvPr/>
        </p:nvSpPr>
        <p:spPr bwMode="auto">
          <a:xfrm flipV="1">
            <a:off x="3336925" y="2978150"/>
            <a:ext cx="327025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8" name="Line 19"/>
          <p:cNvSpPr>
            <a:spLocks noChangeShapeType="1"/>
          </p:cNvSpPr>
          <p:nvPr/>
        </p:nvSpPr>
        <p:spPr bwMode="auto">
          <a:xfrm flipV="1">
            <a:off x="3336925" y="4619625"/>
            <a:ext cx="322263" cy="325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9" name="Line 20"/>
          <p:cNvSpPr>
            <a:spLocks noChangeShapeType="1"/>
          </p:cNvSpPr>
          <p:nvPr/>
        </p:nvSpPr>
        <p:spPr bwMode="auto">
          <a:xfrm>
            <a:off x="1993900" y="2971800"/>
            <a:ext cx="1665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0" name="Line 21"/>
          <p:cNvSpPr>
            <a:spLocks noChangeShapeType="1"/>
          </p:cNvSpPr>
          <p:nvPr/>
        </p:nvSpPr>
        <p:spPr bwMode="auto">
          <a:xfrm flipH="1">
            <a:off x="3657600" y="2965450"/>
            <a:ext cx="0" cy="167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1" name="Rectangle 22"/>
          <p:cNvSpPr>
            <a:spLocks noChangeArrowheads="1"/>
          </p:cNvSpPr>
          <p:nvPr/>
        </p:nvSpPr>
        <p:spPr bwMode="auto">
          <a:xfrm>
            <a:off x="1625600" y="3294063"/>
            <a:ext cx="1755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800" b="1">
                <a:ea typeface="宋体" pitchFamily="2" charset="-122"/>
              </a:rPr>
              <a:t>DRAM Chip 15</a:t>
            </a:r>
          </a:p>
        </p:txBody>
      </p:sp>
      <p:sp>
        <p:nvSpPr>
          <p:cNvPr id="880662" name="Rectangle 23"/>
          <p:cNvSpPr>
            <a:spLocks noChangeArrowheads="1"/>
          </p:cNvSpPr>
          <p:nvPr/>
        </p:nvSpPr>
        <p:spPr bwMode="auto">
          <a:xfrm>
            <a:off x="1689100" y="5118100"/>
            <a:ext cx="1651000" cy="279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880663" name="Line 24"/>
          <p:cNvSpPr>
            <a:spLocks noChangeShapeType="1"/>
          </p:cNvSpPr>
          <p:nvPr/>
        </p:nvSpPr>
        <p:spPr bwMode="auto">
          <a:xfrm flipV="1">
            <a:off x="3336925" y="4802188"/>
            <a:ext cx="322263" cy="3254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4" name="Line 25"/>
          <p:cNvSpPr>
            <a:spLocks noChangeShapeType="1"/>
          </p:cNvSpPr>
          <p:nvPr/>
        </p:nvSpPr>
        <p:spPr bwMode="auto">
          <a:xfrm>
            <a:off x="3657600" y="4813300"/>
            <a:ext cx="0" cy="279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5" name="Line 26"/>
          <p:cNvSpPr>
            <a:spLocks noChangeShapeType="1"/>
          </p:cNvSpPr>
          <p:nvPr/>
        </p:nvSpPr>
        <p:spPr bwMode="auto">
          <a:xfrm flipV="1">
            <a:off x="3336925" y="5083175"/>
            <a:ext cx="322263" cy="3159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6" name="Line 27"/>
          <p:cNvSpPr>
            <a:spLocks noChangeShapeType="1"/>
          </p:cNvSpPr>
          <p:nvPr/>
        </p:nvSpPr>
        <p:spPr bwMode="auto">
          <a:xfrm>
            <a:off x="2590800" y="5422900"/>
            <a:ext cx="0" cy="396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7" name="Rectangle 28"/>
          <p:cNvSpPr>
            <a:spLocks noChangeArrowheads="1"/>
          </p:cNvSpPr>
          <p:nvPr/>
        </p:nvSpPr>
        <p:spPr bwMode="auto">
          <a:xfrm>
            <a:off x="1466850" y="5408613"/>
            <a:ext cx="16748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b="1">
                <a:ea typeface="宋体" pitchFamily="2" charset="-122"/>
              </a:rPr>
              <a:t>bits&lt;127:120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880668" name="Line 29"/>
          <p:cNvSpPr>
            <a:spLocks noChangeShapeType="1"/>
          </p:cNvSpPr>
          <p:nvPr/>
        </p:nvSpPr>
        <p:spPr bwMode="auto">
          <a:xfrm flipV="1">
            <a:off x="3659188" y="4545013"/>
            <a:ext cx="39370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9" name="Rectangle 30"/>
          <p:cNvSpPr>
            <a:spLocks noChangeArrowheads="1"/>
          </p:cNvSpPr>
          <p:nvPr/>
        </p:nvSpPr>
        <p:spPr bwMode="auto">
          <a:xfrm>
            <a:off x="3973513" y="4368800"/>
            <a:ext cx="777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b="1">
                <a:ea typeface="宋体" pitchFamily="2" charset="-122"/>
              </a:rPr>
              <a:t>8 </a:t>
            </a:r>
            <a:r>
              <a:rPr lang="en-US" altLang="zh-CN" sz="1800" b="1">
                <a:ea typeface="宋体" pitchFamily="2" charset="-122"/>
              </a:rPr>
              <a:t>bits</a:t>
            </a:r>
          </a:p>
        </p:txBody>
      </p:sp>
      <p:sp>
        <p:nvSpPr>
          <p:cNvPr id="880670" name="Line 31"/>
          <p:cNvSpPr>
            <a:spLocks noChangeShapeType="1"/>
          </p:cNvSpPr>
          <p:nvPr/>
        </p:nvSpPr>
        <p:spPr bwMode="auto">
          <a:xfrm flipV="1">
            <a:off x="1689100" y="4940300"/>
            <a:ext cx="127000" cy="177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1" name="Line 32"/>
          <p:cNvSpPr>
            <a:spLocks noChangeShapeType="1"/>
          </p:cNvSpPr>
          <p:nvPr/>
        </p:nvSpPr>
        <p:spPr bwMode="auto">
          <a:xfrm flipH="1">
            <a:off x="3478213" y="4800600"/>
            <a:ext cx="1920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2" name="Rectangle 33"/>
          <p:cNvSpPr>
            <a:spLocks noChangeArrowheads="1"/>
          </p:cNvSpPr>
          <p:nvPr/>
        </p:nvSpPr>
        <p:spPr bwMode="auto">
          <a:xfrm>
            <a:off x="1638300" y="5094288"/>
            <a:ext cx="171926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b="1">
                <a:ea typeface="宋体" pitchFamily="2" charset="-122"/>
              </a:rPr>
              <a:t>512×</a:t>
            </a:r>
            <a:r>
              <a:rPr lang="en-US" altLang="zh-CN" sz="1800" b="1">
                <a:ea typeface="宋体" pitchFamily="2" charset="-122"/>
              </a:rPr>
              <a:t>8  SRAM</a:t>
            </a:r>
          </a:p>
        </p:txBody>
      </p:sp>
      <p:sp>
        <p:nvSpPr>
          <p:cNvPr id="880673" name="Line 34"/>
          <p:cNvSpPr>
            <a:spLocks noChangeShapeType="1"/>
          </p:cNvSpPr>
          <p:nvPr/>
        </p:nvSpPr>
        <p:spPr bwMode="auto">
          <a:xfrm flipV="1">
            <a:off x="2997200" y="5245100"/>
            <a:ext cx="342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4" name="Rectangle 35"/>
          <p:cNvSpPr>
            <a:spLocks noChangeArrowheads="1"/>
          </p:cNvSpPr>
          <p:nvPr/>
        </p:nvSpPr>
        <p:spPr bwMode="auto">
          <a:xfrm>
            <a:off x="1963738" y="3962400"/>
            <a:ext cx="1108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sz="1800" b="1">
                <a:ea typeface="宋体" pitchFamily="2" charset="-122"/>
              </a:rPr>
              <a:t>256</a:t>
            </a:r>
            <a:r>
              <a:rPr lang="en-US" altLang="zh-CN" sz="1800" b="1">
                <a:ea typeface="宋体" pitchFamily="2" charset="-122"/>
              </a:rPr>
              <a:t>K x 8</a:t>
            </a:r>
          </a:p>
          <a:p>
            <a:pPr algn="ctr"/>
            <a:r>
              <a:rPr lang="en-US" altLang="zh-CN" sz="1800" b="1">
                <a:ea typeface="宋体" pitchFamily="2" charset="-122"/>
              </a:rPr>
              <a:t>= 2 Mb</a:t>
            </a:r>
          </a:p>
        </p:txBody>
      </p:sp>
      <p:sp>
        <p:nvSpPr>
          <p:cNvPr id="384036" name="Rectangle 36"/>
          <p:cNvSpPr>
            <a:spLocks noChangeArrowheads="1"/>
          </p:cNvSpPr>
          <p:nvPr/>
        </p:nvSpPr>
        <p:spPr bwMode="auto">
          <a:xfrm>
            <a:off x="5803900" y="2222500"/>
            <a:ext cx="1651000" cy="165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1"/>
            </a:outerShdw>
          </a:effec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880676" name="Line 37"/>
          <p:cNvSpPr>
            <a:spLocks noChangeShapeType="1"/>
          </p:cNvSpPr>
          <p:nvPr/>
        </p:nvSpPr>
        <p:spPr bwMode="auto">
          <a:xfrm flipV="1">
            <a:off x="5803900" y="1906588"/>
            <a:ext cx="312738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7" name="Line 38"/>
          <p:cNvSpPr>
            <a:spLocks noChangeShapeType="1"/>
          </p:cNvSpPr>
          <p:nvPr/>
        </p:nvSpPr>
        <p:spPr bwMode="auto">
          <a:xfrm flipV="1">
            <a:off x="7446963" y="1906588"/>
            <a:ext cx="322262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8" name="Line 39"/>
          <p:cNvSpPr>
            <a:spLocks noChangeShapeType="1"/>
          </p:cNvSpPr>
          <p:nvPr/>
        </p:nvSpPr>
        <p:spPr bwMode="auto">
          <a:xfrm flipV="1">
            <a:off x="7446963" y="3559175"/>
            <a:ext cx="322262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9" name="Line 40"/>
          <p:cNvSpPr>
            <a:spLocks noChangeShapeType="1"/>
          </p:cNvSpPr>
          <p:nvPr/>
        </p:nvSpPr>
        <p:spPr bwMode="auto">
          <a:xfrm>
            <a:off x="6108700" y="1905000"/>
            <a:ext cx="1674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0" name="Line 41"/>
          <p:cNvSpPr>
            <a:spLocks noChangeShapeType="1"/>
          </p:cNvSpPr>
          <p:nvPr/>
        </p:nvSpPr>
        <p:spPr bwMode="auto">
          <a:xfrm>
            <a:off x="7772400" y="1898650"/>
            <a:ext cx="0" cy="167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1" name="Rectangle 42"/>
          <p:cNvSpPr>
            <a:spLocks noChangeArrowheads="1"/>
          </p:cNvSpPr>
          <p:nvPr/>
        </p:nvSpPr>
        <p:spPr bwMode="auto">
          <a:xfrm>
            <a:off x="5859463" y="2209800"/>
            <a:ext cx="161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800" b="1">
                <a:ea typeface="宋体" pitchFamily="2" charset="-122"/>
              </a:rPr>
              <a:t>DRAM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Chip 0</a:t>
            </a:r>
          </a:p>
        </p:txBody>
      </p:sp>
      <p:sp>
        <p:nvSpPr>
          <p:cNvPr id="880682" name="Rectangle 43"/>
          <p:cNvSpPr>
            <a:spLocks noChangeArrowheads="1"/>
          </p:cNvSpPr>
          <p:nvPr/>
        </p:nvSpPr>
        <p:spPr bwMode="auto">
          <a:xfrm>
            <a:off x="5803900" y="4051300"/>
            <a:ext cx="1651000" cy="279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880683" name="Line 44"/>
          <p:cNvSpPr>
            <a:spLocks noChangeShapeType="1"/>
          </p:cNvSpPr>
          <p:nvPr/>
        </p:nvSpPr>
        <p:spPr bwMode="auto">
          <a:xfrm flipV="1">
            <a:off x="7461250" y="3749675"/>
            <a:ext cx="303213" cy="2968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4" name="Line 45"/>
          <p:cNvSpPr>
            <a:spLocks noChangeShapeType="1"/>
          </p:cNvSpPr>
          <p:nvPr/>
        </p:nvSpPr>
        <p:spPr bwMode="auto">
          <a:xfrm>
            <a:off x="7772400" y="3746500"/>
            <a:ext cx="0" cy="279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5" name="Line 46"/>
          <p:cNvSpPr>
            <a:spLocks noChangeShapeType="1"/>
          </p:cNvSpPr>
          <p:nvPr/>
        </p:nvSpPr>
        <p:spPr bwMode="auto">
          <a:xfrm flipV="1">
            <a:off x="7451725" y="4016375"/>
            <a:ext cx="327025" cy="3206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6" name="Line 47"/>
          <p:cNvSpPr>
            <a:spLocks noChangeShapeType="1"/>
          </p:cNvSpPr>
          <p:nvPr/>
        </p:nvSpPr>
        <p:spPr bwMode="auto">
          <a:xfrm>
            <a:off x="6553200" y="4356100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7" name="Rectangle 48"/>
          <p:cNvSpPr>
            <a:spLocks noChangeArrowheads="1"/>
          </p:cNvSpPr>
          <p:nvPr/>
        </p:nvSpPr>
        <p:spPr bwMode="auto">
          <a:xfrm>
            <a:off x="5202238" y="4419600"/>
            <a:ext cx="1166812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b="1">
                <a:ea typeface="宋体" pitchFamily="2" charset="-122"/>
              </a:rPr>
              <a:t>bits&lt;7:0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880688" name="Line 49"/>
          <p:cNvSpPr>
            <a:spLocks noChangeShapeType="1"/>
          </p:cNvSpPr>
          <p:nvPr/>
        </p:nvSpPr>
        <p:spPr bwMode="auto">
          <a:xfrm flipV="1">
            <a:off x="5803900" y="3873500"/>
            <a:ext cx="127000" cy="177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9" name="Line 50"/>
          <p:cNvSpPr>
            <a:spLocks noChangeShapeType="1"/>
          </p:cNvSpPr>
          <p:nvPr/>
        </p:nvSpPr>
        <p:spPr bwMode="auto">
          <a:xfrm flipH="1">
            <a:off x="7607300" y="3733800"/>
            <a:ext cx="177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0" name="Rectangle 51"/>
          <p:cNvSpPr>
            <a:spLocks noChangeArrowheads="1"/>
          </p:cNvSpPr>
          <p:nvPr/>
        </p:nvSpPr>
        <p:spPr bwMode="auto">
          <a:xfrm>
            <a:off x="5732463" y="4010025"/>
            <a:ext cx="1719262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b="1">
                <a:ea typeface="宋体" pitchFamily="2" charset="-122"/>
              </a:rPr>
              <a:t>512×</a:t>
            </a:r>
            <a:r>
              <a:rPr lang="en-US" altLang="zh-CN" sz="1800" b="1">
                <a:ea typeface="宋体" pitchFamily="2" charset="-122"/>
              </a:rPr>
              <a:t>8  SRAM</a:t>
            </a:r>
          </a:p>
        </p:txBody>
      </p:sp>
      <p:sp>
        <p:nvSpPr>
          <p:cNvPr id="880691" name="Rectangle 52"/>
          <p:cNvSpPr>
            <a:spLocks noChangeArrowheads="1"/>
          </p:cNvSpPr>
          <p:nvPr/>
        </p:nvSpPr>
        <p:spPr bwMode="auto">
          <a:xfrm>
            <a:off x="6078538" y="2895600"/>
            <a:ext cx="1108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sz="1800" b="1">
                <a:ea typeface="宋体" pitchFamily="2" charset="-122"/>
              </a:rPr>
              <a:t>256</a:t>
            </a:r>
            <a:r>
              <a:rPr lang="en-US" altLang="zh-CN" sz="1800" b="1">
                <a:ea typeface="宋体" pitchFamily="2" charset="-122"/>
              </a:rPr>
              <a:t>K x 8</a:t>
            </a:r>
          </a:p>
          <a:p>
            <a:pPr algn="ctr"/>
            <a:r>
              <a:rPr lang="en-US" altLang="zh-CN" sz="1800" b="1">
                <a:ea typeface="宋体" pitchFamily="2" charset="-122"/>
              </a:rPr>
              <a:t>= 2 Mb</a:t>
            </a:r>
          </a:p>
        </p:txBody>
      </p:sp>
      <p:sp>
        <p:nvSpPr>
          <p:cNvPr id="880692" name="Oval 53"/>
          <p:cNvSpPr>
            <a:spLocks noChangeArrowheads="1"/>
          </p:cNvSpPr>
          <p:nvPr/>
        </p:nvSpPr>
        <p:spPr bwMode="auto">
          <a:xfrm>
            <a:off x="4121150" y="3587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880693" name="Oval 54"/>
          <p:cNvSpPr>
            <a:spLocks noChangeArrowheads="1"/>
          </p:cNvSpPr>
          <p:nvPr/>
        </p:nvSpPr>
        <p:spPr bwMode="auto">
          <a:xfrm>
            <a:off x="4654550" y="3359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880694" name="Oval 55"/>
          <p:cNvSpPr>
            <a:spLocks noChangeArrowheads="1"/>
          </p:cNvSpPr>
          <p:nvPr/>
        </p:nvSpPr>
        <p:spPr bwMode="auto">
          <a:xfrm>
            <a:off x="5111750" y="3130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880695" name="Line 56"/>
          <p:cNvSpPr>
            <a:spLocks noChangeShapeType="1"/>
          </p:cNvSpPr>
          <p:nvPr/>
        </p:nvSpPr>
        <p:spPr bwMode="auto">
          <a:xfrm flipV="1">
            <a:off x="1390650" y="4540250"/>
            <a:ext cx="7029450" cy="16795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6" name="Rectangle 57"/>
          <p:cNvSpPr>
            <a:spLocks noChangeArrowheads="1"/>
          </p:cNvSpPr>
          <p:nvPr/>
        </p:nvSpPr>
        <p:spPr bwMode="auto">
          <a:xfrm>
            <a:off x="5816600" y="5030788"/>
            <a:ext cx="23876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b="1">
                <a:ea typeface="宋体" pitchFamily="2" charset="-122"/>
              </a:rPr>
              <a:t>Memory Bus&lt;127:0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503363" y="3249613"/>
            <a:ext cx="7640637" cy="2568575"/>
            <a:chOff x="876" y="1894"/>
            <a:chExt cx="5175" cy="1874"/>
          </a:xfrm>
        </p:grpSpPr>
        <p:sp>
          <p:nvSpPr>
            <p:cNvPr id="880698" name="Freeform 59"/>
            <p:cNvSpPr>
              <a:spLocks/>
            </p:cNvSpPr>
            <p:nvPr/>
          </p:nvSpPr>
          <p:spPr bwMode="auto">
            <a:xfrm>
              <a:off x="876" y="2066"/>
              <a:ext cx="4343" cy="1702"/>
            </a:xfrm>
            <a:custGeom>
              <a:avLst/>
              <a:gdLst>
                <a:gd name="T0" fmla="*/ 596 w 4343"/>
                <a:gd name="T1" fmla="*/ 876 h 1784"/>
                <a:gd name="T2" fmla="*/ 495 w 4343"/>
                <a:gd name="T3" fmla="*/ 909 h 1784"/>
                <a:gd name="T4" fmla="*/ 404 w 4343"/>
                <a:gd name="T5" fmla="*/ 918 h 1784"/>
                <a:gd name="T6" fmla="*/ 358 w 4343"/>
                <a:gd name="T7" fmla="*/ 922 h 1784"/>
                <a:gd name="T8" fmla="*/ 157 w 4343"/>
                <a:gd name="T9" fmla="*/ 903 h 1784"/>
                <a:gd name="T10" fmla="*/ 102 w 4343"/>
                <a:gd name="T11" fmla="*/ 861 h 1784"/>
                <a:gd name="T12" fmla="*/ 84 w 4343"/>
                <a:gd name="T13" fmla="*/ 847 h 1784"/>
                <a:gd name="T14" fmla="*/ 29 w 4343"/>
                <a:gd name="T15" fmla="*/ 758 h 1784"/>
                <a:gd name="T16" fmla="*/ 11 w 4343"/>
                <a:gd name="T17" fmla="*/ 728 h 1784"/>
                <a:gd name="T18" fmla="*/ 57 w 4343"/>
                <a:gd name="T19" fmla="*/ 591 h 1784"/>
                <a:gd name="T20" fmla="*/ 93 w 4343"/>
                <a:gd name="T21" fmla="*/ 568 h 1784"/>
                <a:gd name="T22" fmla="*/ 194 w 4343"/>
                <a:gd name="T23" fmla="*/ 545 h 1784"/>
                <a:gd name="T24" fmla="*/ 3933 w 4343"/>
                <a:gd name="T25" fmla="*/ 14 h 1784"/>
                <a:gd name="T26" fmla="*/ 4061 w 4343"/>
                <a:gd name="T27" fmla="*/ 10 h 1784"/>
                <a:gd name="T28" fmla="*/ 4116 w 4343"/>
                <a:gd name="T29" fmla="*/ 20 h 1784"/>
                <a:gd name="T30" fmla="*/ 4143 w 4343"/>
                <a:gd name="T31" fmla="*/ 25 h 1784"/>
                <a:gd name="T32" fmla="*/ 4281 w 4343"/>
                <a:gd name="T33" fmla="*/ 109 h 1784"/>
                <a:gd name="T34" fmla="*/ 4308 w 4343"/>
                <a:gd name="T35" fmla="*/ 136 h 1784"/>
                <a:gd name="T36" fmla="*/ 4335 w 4343"/>
                <a:gd name="T37" fmla="*/ 195 h 1784"/>
                <a:gd name="T38" fmla="*/ 4253 w 4343"/>
                <a:gd name="T39" fmla="*/ 373 h 1784"/>
                <a:gd name="T40" fmla="*/ 441 w 4343"/>
                <a:gd name="T41" fmla="*/ 915 h 17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343"/>
                <a:gd name="T64" fmla="*/ 0 h 1784"/>
                <a:gd name="T65" fmla="*/ 4343 w 4343"/>
                <a:gd name="T66" fmla="*/ 1784 h 17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343" h="1784">
                  <a:moveTo>
                    <a:pt x="596" y="1692"/>
                  </a:moveTo>
                  <a:cubicBezTo>
                    <a:pt x="572" y="1708"/>
                    <a:pt x="526" y="1749"/>
                    <a:pt x="495" y="1756"/>
                  </a:cubicBezTo>
                  <a:cubicBezTo>
                    <a:pt x="465" y="1763"/>
                    <a:pt x="434" y="1768"/>
                    <a:pt x="404" y="1774"/>
                  </a:cubicBezTo>
                  <a:cubicBezTo>
                    <a:pt x="389" y="1777"/>
                    <a:pt x="358" y="1783"/>
                    <a:pt x="358" y="1783"/>
                  </a:cubicBezTo>
                  <a:cubicBezTo>
                    <a:pt x="251" y="1776"/>
                    <a:pt x="234" y="1784"/>
                    <a:pt x="157" y="1747"/>
                  </a:cubicBezTo>
                  <a:cubicBezTo>
                    <a:pt x="96" y="1654"/>
                    <a:pt x="143" y="1725"/>
                    <a:pt x="102" y="1664"/>
                  </a:cubicBezTo>
                  <a:cubicBezTo>
                    <a:pt x="96" y="1655"/>
                    <a:pt x="84" y="1637"/>
                    <a:pt x="84" y="1637"/>
                  </a:cubicBezTo>
                  <a:cubicBezTo>
                    <a:pt x="65" y="1579"/>
                    <a:pt x="48" y="1521"/>
                    <a:pt x="29" y="1463"/>
                  </a:cubicBezTo>
                  <a:cubicBezTo>
                    <a:pt x="23" y="1445"/>
                    <a:pt x="11" y="1408"/>
                    <a:pt x="11" y="1408"/>
                  </a:cubicBezTo>
                  <a:cubicBezTo>
                    <a:pt x="15" y="1324"/>
                    <a:pt x="0" y="1213"/>
                    <a:pt x="57" y="1143"/>
                  </a:cubicBezTo>
                  <a:cubicBezTo>
                    <a:pt x="65" y="1134"/>
                    <a:pt x="80" y="1104"/>
                    <a:pt x="93" y="1097"/>
                  </a:cubicBezTo>
                  <a:cubicBezTo>
                    <a:pt x="124" y="1081"/>
                    <a:pt x="162" y="1067"/>
                    <a:pt x="194" y="1052"/>
                  </a:cubicBezTo>
                  <a:lnTo>
                    <a:pt x="3933" y="28"/>
                  </a:lnTo>
                  <a:cubicBezTo>
                    <a:pt x="4028" y="8"/>
                    <a:pt x="3999" y="0"/>
                    <a:pt x="4061" y="19"/>
                  </a:cubicBezTo>
                  <a:cubicBezTo>
                    <a:pt x="4079" y="25"/>
                    <a:pt x="4098" y="31"/>
                    <a:pt x="4116" y="37"/>
                  </a:cubicBezTo>
                  <a:cubicBezTo>
                    <a:pt x="4125" y="40"/>
                    <a:pt x="4143" y="46"/>
                    <a:pt x="4143" y="46"/>
                  </a:cubicBezTo>
                  <a:cubicBezTo>
                    <a:pt x="4196" y="96"/>
                    <a:pt x="4230" y="160"/>
                    <a:pt x="4281" y="211"/>
                  </a:cubicBezTo>
                  <a:cubicBezTo>
                    <a:pt x="4305" y="282"/>
                    <a:pt x="4272" y="191"/>
                    <a:pt x="4308" y="265"/>
                  </a:cubicBezTo>
                  <a:cubicBezTo>
                    <a:pt x="4324" y="297"/>
                    <a:pt x="4328" y="340"/>
                    <a:pt x="4335" y="375"/>
                  </a:cubicBezTo>
                  <a:cubicBezTo>
                    <a:pt x="4329" y="504"/>
                    <a:pt x="4343" y="624"/>
                    <a:pt x="4253" y="723"/>
                  </a:cubicBezTo>
                  <a:lnTo>
                    <a:pt x="441" y="1765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699" name="Line 60"/>
            <p:cNvSpPr>
              <a:spLocks noChangeShapeType="1"/>
            </p:cNvSpPr>
            <p:nvPr/>
          </p:nvSpPr>
          <p:spPr bwMode="auto">
            <a:xfrm flipV="1">
              <a:off x="5120" y="2139"/>
              <a:ext cx="119" cy="11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00" name="Text Box 61"/>
            <p:cNvSpPr txBox="1">
              <a:spLocks noChangeArrowheads="1"/>
            </p:cNvSpPr>
            <p:nvPr/>
          </p:nvSpPr>
          <p:spPr bwMode="auto">
            <a:xfrm>
              <a:off x="5134" y="1894"/>
              <a:ext cx="917" cy="2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ea typeface="宋体" pitchFamily="2" charset="-122"/>
                </a:rPr>
                <a:t>One page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347663" y="5241925"/>
            <a:ext cx="1346200" cy="590550"/>
            <a:chOff x="216" y="3304"/>
            <a:chExt cx="848" cy="372"/>
          </a:xfrm>
        </p:grpSpPr>
        <p:sp>
          <p:nvSpPr>
            <p:cNvPr id="880702" name="Line 62"/>
            <p:cNvSpPr>
              <a:spLocks noChangeShapeType="1"/>
            </p:cNvSpPr>
            <p:nvPr/>
          </p:nvSpPr>
          <p:spPr bwMode="auto">
            <a:xfrm flipV="1">
              <a:off x="521" y="3304"/>
              <a:ext cx="543" cy="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03" name="Text Box 64"/>
            <p:cNvSpPr txBox="1">
              <a:spLocks noChangeArrowheads="1"/>
            </p:cNvSpPr>
            <p:nvPr/>
          </p:nvSpPr>
          <p:spPr bwMode="auto">
            <a:xfrm>
              <a:off x="216" y="3400"/>
              <a:ext cx="58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zh-CN" altLang="en-US" sz="2400" b="1">
                  <a:solidFill>
                    <a:srgbClr val="CC3300"/>
                  </a:solidFill>
                  <a:ea typeface="黑体" pitchFamily="49" charset="-122"/>
                  <a:cs typeface="Arial" pitchFamily="34" charset="0"/>
                </a:rPr>
                <a:t>行缓冲</a:t>
              </a:r>
            </a:p>
          </p:txBody>
        </p:sp>
      </p:grpSp>
      <p:sp>
        <p:nvSpPr>
          <p:cNvPr id="384068" name="Text Box 68"/>
          <p:cNvSpPr txBox="1">
            <a:spLocks noChangeArrowheads="1"/>
          </p:cNvSpPr>
          <p:nvPr/>
        </p:nvSpPr>
        <p:spPr bwMode="auto">
          <a:xfrm>
            <a:off x="106363" y="1681163"/>
            <a:ext cx="571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每个芯片有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512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x512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列，并有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8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个位平面</a:t>
            </a:r>
          </a:p>
          <a:p>
            <a:pPr eaLnBrk="1" hangingPunct="1"/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每次读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写各芯片同行同列的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8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位，共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16x8=128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</a:t>
            </a:r>
          </a:p>
        </p:txBody>
      </p:sp>
      <p:sp>
        <p:nvSpPr>
          <p:cNvPr id="384071" name="Text Box 71"/>
          <p:cNvSpPr txBox="1">
            <a:spLocks noChangeArrowheads="1"/>
          </p:cNvSpPr>
          <p:nvPr/>
        </p:nvSpPr>
        <p:spPr bwMode="auto">
          <a:xfrm>
            <a:off x="2727325" y="5949950"/>
            <a:ext cx="5670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访问一块连续区域（即行地址相同）时，可直接从行缓冲读取，它用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实现，速度极快！</a:t>
            </a:r>
          </a:p>
        </p:txBody>
      </p: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927975" y="1168400"/>
            <a:ext cx="854075" cy="2081213"/>
            <a:chOff x="4680" y="822"/>
            <a:chExt cx="378" cy="450"/>
          </a:xfrm>
        </p:grpSpPr>
        <p:sp>
          <p:nvSpPr>
            <p:cNvPr id="880707" name="Line 80"/>
            <p:cNvSpPr>
              <a:spLocks noChangeShapeType="1"/>
            </p:cNvSpPr>
            <p:nvPr/>
          </p:nvSpPr>
          <p:spPr bwMode="auto">
            <a:xfrm>
              <a:off x="4680" y="822"/>
              <a:ext cx="37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08" name="Line 82"/>
            <p:cNvSpPr>
              <a:spLocks noChangeShapeType="1"/>
            </p:cNvSpPr>
            <p:nvPr/>
          </p:nvSpPr>
          <p:spPr bwMode="auto">
            <a:xfrm flipH="1">
              <a:off x="4890" y="822"/>
              <a:ext cx="162" cy="4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4084" name="Text Box 84"/>
          <p:cNvSpPr txBox="1">
            <a:spLocks noChangeArrowheads="1"/>
          </p:cNvSpPr>
          <p:nvPr/>
        </p:nvSpPr>
        <p:spPr bwMode="auto">
          <a:xfrm>
            <a:off x="119063" y="2535238"/>
            <a:ext cx="1533525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ea typeface="微软雅黑" pitchFamily="34" charset="-122"/>
              </a:rPr>
              <a:t>问题：行缓冲数据的地址有何特点？</a:t>
            </a:r>
          </a:p>
        </p:txBody>
      </p:sp>
      <p:sp>
        <p:nvSpPr>
          <p:cNvPr id="384085" name="Text Box 85"/>
          <p:cNvSpPr txBox="1">
            <a:spLocks noChangeArrowheads="1"/>
          </p:cNvSpPr>
          <p:nvPr/>
        </p:nvSpPr>
        <p:spPr bwMode="auto">
          <a:xfrm>
            <a:off x="85725" y="3703638"/>
            <a:ext cx="1152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微软雅黑" pitchFamily="34" charset="-122"/>
              </a:rPr>
              <a:t>一定在同一行中！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68" grpId="0"/>
      <p:bldP spid="384071" grpId="0"/>
      <p:bldP spid="384084" grpId="0" animBg="1"/>
      <p:bldP spid="3840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62" name="Group 7"/>
          <p:cNvGrpSpPr>
            <a:grpSpLocks/>
          </p:cNvGrpSpPr>
          <p:nvPr/>
        </p:nvGrpSpPr>
        <p:grpSpPr bwMode="auto">
          <a:xfrm>
            <a:off x="0" y="908050"/>
            <a:ext cx="7670800" cy="5189538"/>
            <a:chOff x="430" y="872"/>
            <a:chExt cx="4384" cy="3064"/>
          </a:xfrm>
        </p:grpSpPr>
        <p:sp>
          <p:nvSpPr>
            <p:cNvPr id="552963" name="Text Box 8"/>
            <p:cNvSpPr txBox="1">
              <a:spLocks noChangeAspect="1" noChangeArrowheads="1"/>
            </p:cNvSpPr>
            <p:nvPr/>
          </p:nvSpPr>
          <p:spPr bwMode="auto">
            <a:xfrm>
              <a:off x="4060" y="3100"/>
              <a:ext cx="754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r>
                <a:rPr lang="zh-CN" altLang="en-US" sz="1800" b="1">
                  <a:latin typeface="Helvetica" pitchFamily="34" charset="0"/>
                  <a:ea typeface="微软雅黑" pitchFamily="34" charset="-122"/>
                </a:rPr>
                <a:t>存储控制器</a:t>
              </a:r>
            </a:p>
          </p:txBody>
        </p:sp>
        <p:sp>
          <p:nvSpPr>
            <p:cNvPr id="570377" name="Rectangle 9"/>
            <p:cNvSpPr>
              <a:spLocks noChangeAspect="1" noChangeArrowheads="1"/>
            </p:cNvSpPr>
            <p:nvPr/>
          </p:nvSpPr>
          <p:spPr bwMode="auto">
            <a:xfrm>
              <a:off x="1250" y="887"/>
              <a:ext cx="2832" cy="15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70378" name="Rectangle 10"/>
            <p:cNvSpPr>
              <a:spLocks noChangeAspect="1" noChangeArrowheads="1"/>
            </p:cNvSpPr>
            <p:nvPr/>
          </p:nvSpPr>
          <p:spPr bwMode="auto">
            <a:xfrm>
              <a:off x="1527" y="2779"/>
              <a:ext cx="2524" cy="7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6" name="Rectangle 11"/>
            <p:cNvSpPr>
              <a:spLocks noChangeAspect="1" noChangeArrowheads="1"/>
            </p:cNvSpPr>
            <p:nvPr/>
          </p:nvSpPr>
          <p:spPr bwMode="auto">
            <a:xfrm>
              <a:off x="3236" y="1304"/>
              <a:ext cx="613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7" name="Rectangle 12"/>
            <p:cNvSpPr>
              <a:spLocks noChangeAspect="1" noChangeArrowheads="1"/>
            </p:cNvSpPr>
            <p:nvPr/>
          </p:nvSpPr>
          <p:spPr bwMode="auto">
            <a:xfrm>
              <a:off x="2963" y="1372"/>
              <a:ext cx="614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8" name="Rectangle 13"/>
            <p:cNvSpPr>
              <a:spLocks noChangeAspect="1" noChangeArrowheads="1"/>
            </p:cNvSpPr>
            <p:nvPr/>
          </p:nvSpPr>
          <p:spPr bwMode="auto">
            <a:xfrm>
              <a:off x="2690" y="1441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9" name="Rectangle 14"/>
            <p:cNvSpPr>
              <a:spLocks noChangeAspect="1" noChangeArrowheads="1"/>
            </p:cNvSpPr>
            <p:nvPr/>
          </p:nvSpPr>
          <p:spPr bwMode="auto">
            <a:xfrm>
              <a:off x="2418" y="1508"/>
              <a:ext cx="613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0" name="Rectangle 15"/>
            <p:cNvSpPr>
              <a:spLocks noChangeAspect="1" noChangeArrowheads="1"/>
            </p:cNvSpPr>
            <p:nvPr/>
          </p:nvSpPr>
          <p:spPr bwMode="auto">
            <a:xfrm>
              <a:off x="2145" y="1577"/>
              <a:ext cx="614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1" name="Rectangle 16"/>
            <p:cNvSpPr>
              <a:spLocks noChangeAspect="1" noChangeArrowheads="1"/>
            </p:cNvSpPr>
            <p:nvPr/>
          </p:nvSpPr>
          <p:spPr bwMode="auto">
            <a:xfrm>
              <a:off x="1872" y="1645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2" name="Rectangle 17"/>
            <p:cNvSpPr>
              <a:spLocks noChangeAspect="1" noChangeArrowheads="1"/>
            </p:cNvSpPr>
            <p:nvPr/>
          </p:nvSpPr>
          <p:spPr bwMode="auto">
            <a:xfrm>
              <a:off x="1599" y="1713"/>
              <a:ext cx="613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3" name="Rectangle 18"/>
            <p:cNvSpPr>
              <a:spLocks noChangeAspect="1" noChangeArrowheads="1"/>
            </p:cNvSpPr>
            <p:nvPr/>
          </p:nvSpPr>
          <p:spPr bwMode="auto">
            <a:xfrm>
              <a:off x="1326" y="1782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950" tIns="44480" rIns="88950" bIns="44480" anchor="ctr"/>
            <a:lstStyle/>
            <a:p>
              <a:pPr algn="ctr"/>
              <a:endParaRPr lang="zh-CN" altLang="en-US" sz="1400" b="1">
                <a:latin typeface="Helvetica" pitchFamily="34" charset="0"/>
                <a:ea typeface="宋体" pitchFamily="2" charset="-122"/>
              </a:endParaRPr>
            </a:p>
          </p:txBody>
        </p:sp>
        <p:grpSp>
          <p:nvGrpSpPr>
            <p:cNvPr id="552974" name="Group 19"/>
            <p:cNvGrpSpPr>
              <a:grpSpLocks/>
            </p:cNvGrpSpPr>
            <p:nvPr/>
          </p:nvGrpSpPr>
          <p:grpSpPr bwMode="auto">
            <a:xfrm>
              <a:off x="1065" y="872"/>
              <a:ext cx="2330" cy="2253"/>
              <a:chOff x="768" y="724"/>
              <a:chExt cx="2623" cy="2537"/>
            </a:xfrm>
          </p:grpSpPr>
          <p:sp>
            <p:nvSpPr>
              <p:cNvPr id="552975" name="Line 20"/>
              <p:cNvSpPr>
                <a:spLocks noChangeAspect="1" noChangeShapeType="1"/>
              </p:cNvSpPr>
              <p:nvPr/>
            </p:nvSpPr>
            <p:spPr bwMode="auto">
              <a:xfrm>
                <a:off x="768" y="913"/>
                <a:ext cx="2623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52976" name="Group 21"/>
              <p:cNvGrpSpPr>
                <a:grpSpLocks/>
              </p:cNvGrpSpPr>
              <p:nvPr/>
            </p:nvGrpSpPr>
            <p:grpSpPr bwMode="auto">
              <a:xfrm>
                <a:off x="768" y="724"/>
                <a:ext cx="2610" cy="2537"/>
                <a:chOff x="768" y="724"/>
                <a:chExt cx="2610" cy="2537"/>
              </a:xfrm>
            </p:grpSpPr>
            <p:sp>
              <p:nvSpPr>
                <p:cNvPr id="552977" name="Text Box 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69" y="724"/>
                  <a:ext cx="1211" cy="20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8950" tIns="44480" rIns="88950" bIns="44480" anchor="ctr">
                  <a:spAutoFit/>
                </a:bodyPr>
                <a:lstStyle/>
                <a:p>
                  <a:pPr algn="ctr"/>
                  <a:r>
                    <a:rPr lang="en-US" altLang="zh-CN" sz="1400" b="1">
                      <a:latin typeface="Courier New" pitchFamily="49" charset="0"/>
                      <a:ea typeface="宋体" pitchFamily="2" charset="-122"/>
                    </a:rPr>
                    <a:t>(</a:t>
                  </a:r>
                  <a:r>
                    <a:rPr lang="zh-CN" altLang="en-US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行地址</a:t>
                  </a:r>
                  <a:r>
                    <a:rPr lang="en-US" altLang="zh-CN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i, </a:t>
                  </a:r>
                  <a:r>
                    <a:rPr lang="zh-CN" altLang="en-US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列地址</a:t>
                  </a:r>
                  <a:r>
                    <a:rPr lang="en-US" altLang="zh-CN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j)</a:t>
                  </a:r>
                </a:p>
              </p:txBody>
            </p:sp>
            <p:sp>
              <p:nvSpPr>
                <p:cNvPr id="552978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3378" y="913"/>
                  <a:ext cx="0" cy="30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79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3033" y="913"/>
                  <a:ext cx="0" cy="37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0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2726" y="913"/>
                  <a:ext cx="0" cy="46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1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2419" y="913"/>
                  <a:ext cx="0" cy="53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2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2112" y="913"/>
                  <a:ext cx="0" cy="6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3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1766" y="913"/>
                  <a:ext cx="0" cy="69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4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497" y="913"/>
                  <a:ext cx="0" cy="76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5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190" y="913"/>
                  <a:ext cx="0" cy="8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6" name="Line 3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768" y="3255"/>
                  <a:ext cx="518" cy="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7" name="Line 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68" y="913"/>
                  <a:ext cx="0" cy="2342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52988" name="Rectangle 33"/>
            <p:cNvSpPr>
              <a:spLocks noChangeAspect="1" noChangeArrowheads="1"/>
            </p:cNvSpPr>
            <p:nvPr/>
          </p:nvSpPr>
          <p:spPr bwMode="auto">
            <a:xfrm>
              <a:off x="2105" y="1946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89" name="Rectangle 34"/>
            <p:cNvSpPr>
              <a:spLocks noChangeAspect="1" noChangeArrowheads="1"/>
            </p:cNvSpPr>
            <p:nvPr/>
          </p:nvSpPr>
          <p:spPr bwMode="auto">
            <a:xfrm>
              <a:off x="1844" y="2012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0" name="Rectangle 35"/>
            <p:cNvSpPr>
              <a:spLocks noChangeAspect="1" noChangeArrowheads="1"/>
            </p:cNvSpPr>
            <p:nvPr/>
          </p:nvSpPr>
          <p:spPr bwMode="auto">
            <a:xfrm>
              <a:off x="2378" y="1875"/>
              <a:ext cx="56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1" name="Rectangle 36"/>
            <p:cNvSpPr>
              <a:spLocks noChangeAspect="1" noChangeArrowheads="1"/>
            </p:cNvSpPr>
            <p:nvPr/>
          </p:nvSpPr>
          <p:spPr bwMode="auto">
            <a:xfrm>
              <a:off x="2653" y="1804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2" name="Rectangle 37"/>
            <p:cNvSpPr>
              <a:spLocks noChangeAspect="1" noChangeArrowheads="1"/>
            </p:cNvSpPr>
            <p:nvPr/>
          </p:nvSpPr>
          <p:spPr bwMode="auto">
            <a:xfrm>
              <a:off x="2934" y="1730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3" name="Rectangle 38"/>
            <p:cNvSpPr>
              <a:spLocks noChangeAspect="1" noChangeArrowheads="1"/>
            </p:cNvSpPr>
            <p:nvPr/>
          </p:nvSpPr>
          <p:spPr bwMode="auto">
            <a:xfrm>
              <a:off x="3202" y="1668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4" name="Rectangle 39"/>
            <p:cNvSpPr>
              <a:spLocks noChangeAspect="1" noChangeArrowheads="1"/>
            </p:cNvSpPr>
            <p:nvPr/>
          </p:nvSpPr>
          <p:spPr bwMode="auto">
            <a:xfrm>
              <a:off x="3474" y="1593"/>
              <a:ext cx="57" cy="64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5" name="Rectangle 40"/>
            <p:cNvSpPr>
              <a:spLocks noChangeAspect="1" noChangeArrowheads="1"/>
            </p:cNvSpPr>
            <p:nvPr/>
          </p:nvSpPr>
          <p:spPr bwMode="auto">
            <a:xfrm>
              <a:off x="3742" y="1526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6" name="Text Box 41"/>
            <p:cNvSpPr txBox="1">
              <a:spLocks noChangeAspect="1" noChangeArrowheads="1"/>
            </p:cNvSpPr>
            <p:nvPr/>
          </p:nvSpPr>
          <p:spPr bwMode="auto">
            <a:xfrm>
              <a:off x="1571" y="1758"/>
              <a:ext cx="380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pPr algn="ctr"/>
              <a:r>
                <a:rPr lang="en-US" altLang="zh-CN" sz="1000" b="1">
                  <a:solidFill>
                    <a:srgbClr val="0033CC"/>
                  </a:solidFill>
                  <a:latin typeface="Helvetica" pitchFamily="34" charset="0"/>
                  <a:ea typeface="宋体" pitchFamily="2" charset="-122"/>
                </a:rPr>
                <a:t>DRAM 7</a:t>
              </a:r>
            </a:p>
          </p:txBody>
        </p:sp>
        <p:sp>
          <p:nvSpPr>
            <p:cNvPr id="552997" name="Text Box 42"/>
            <p:cNvSpPr txBox="1">
              <a:spLocks noChangeAspect="1" noChangeArrowheads="1"/>
            </p:cNvSpPr>
            <p:nvPr/>
          </p:nvSpPr>
          <p:spPr bwMode="auto">
            <a:xfrm>
              <a:off x="3502" y="1264"/>
              <a:ext cx="381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pPr algn="ctr"/>
              <a:r>
                <a:rPr lang="en-US" altLang="zh-CN" sz="1000" b="1">
                  <a:solidFill>
                    <a:srgbClr val="0033CC"/>
                  </a:solidFill>
                  <a:latin typeface="Helvetica" pitchFamily="34" charset="0"/>
                  <a:ea typeface="宋体" pitchFamily="2" charset="-122"/>
                </a:rPr>
                <a:t>DRAM 0</a:t>
              </a:r>
            </a:p>
          </p:txBody>
        </p:sp>
        <p:grpSp>
          <p:nvGrpSpPr>
            <p:cNvPr id="552998" name="Group 43"/>
            <p:cNvGrpSpPr>
              <a:grpSpLocks/>
            </p:cNvGrpSpPr>
            <p:nvPr/>
          </p:nvGrpSpPr>
          <p:grpSpPr bwMode="auto">
            <a:xfrm>
              <a:off x="1689" y="2917"/>
              <a:ext cx="2286" cy="428"/>
              <a:chOff x="1471" y="3026"/>
              <a:chExt cx="2575" cy="482"/>
            </a:xfrm>
          </p:grpSpPr>
          <p:sp>
            <p:nvSpPr>
              <p:cNvPr id="552999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3891" y="3026"/>
                <a:ext cx="155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53000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269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31</a:t>
                </a:r>
              </a:p>
            </p:txBody>
          </p:sp>
          <p:sp>
            <p:nvSpPr>
              <p:cNvPr id="553001" name="Text Box 46"/>
              <p:cNvSpPr txBox="1">
                <a:spLocks noChangeAspect="1" noChangeArrowheads="1"/>
              </p:cNvSpPr>
              <p:nvPr/>
            </p:nvSpPr>
            <p:spPr bwMode="auto">
              <a:xfrm>
                <a:off x="3646" y="3026"/>
                <a:ext cx="15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553002" name="Text Box 47"/>
              <p:cNvSpPr txBox="1">
                <a:spLocks noChangeAspect="1" noChangeArrowheads="1"/>
              </p:cNvSpPr>
              <p:nvPr/>
            </p:nvSpPr>
            <p:spPr bwMode="auto">
              <a:xfrm>
                <a:off x="3558" y="3026"/>
                <a:ext cx="155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553003" name="Text Box 48"/>
              <p:cNvSpPr txBox="1">
                <a:spLocks noChangeAspect="1" noChangeArrowheads="1"/>
              </p:cNvSpPr>
              <p:nvPr/>
            </p:nvSpPr>
            <p:spPr bwMode="auto">
              <a:xfrm>
                <a:off x="331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15</a:t>
                </a:r>
              </a:p>
            </p:txBody>
          </p:sp>
          <p:sp>
            <p:nvSpPr>
              <p:cNvPr id="553004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319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16</a:t>
                </a:r>
              </a:p>
            </p:txBody>
          </p:sp>
          <p:sp>
            <p:nvSpPr>
              <p:cNvPr id="553005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3034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23</a:t>
                </a:r>
              </a:p>
            </p:txBody>
          </p:sp>
          <p:sp>
            <p:nvSpPr>
              <p:cNvPr id="553006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292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24</a:t>
                </a:r>
              </a:p>
            </p:txBody>
          </p:sp>
          <p:sp>
            <p:nvSpPr>
              <p:cNvPr id="553007" name="Text Box 52"/>
              <p:cNvSpPr txBox="1">
                <a:spLocks noChangeAspect="1" noChangeArrowheads="1"/>
              </p:cNvSpPr>
              <p:nvPr/>
            </p:nvSpPr>
            <p:spPr bwMode="auto">
              <a:xfrm>
                <a:off x="2594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32</a:t>
                </a:r>
              </a:p>
            </p:txBody>
          </p:sp>
          <p:sp>
            <p:nvSpPr>
              <p:cNvPr id="553008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147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63</a:t>
                </a:r>
              </a:p>
            </p:txBody>
          </p:sp>
          <p:sp>
            <p:nvSpPr>
              <p:cNvPr id="553009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241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39</a:t>
                </a:r>
              </a:p>
            </p:txBody>
          </p:sp>
          <p:sp>
            <p:nvSpPr>
              <p:cNvPr id="553010" name="Text Box 55"/>
              <p:cNvSpPr txBox="1">
                <a:spLocks noChangeAspect="1" noChangeArrowheads="1"/>
              </p:cNvSpPr>
              <p:nvPr/>
            </p:nvSpPr>
            <p:spPr bwMode="auto">
              <a:xfrm>
                <a:off x="2286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40</a:t>
                </a:r>
              </a:p>
            </p:txBody>
          </p:sp>
          <p:sp>
            <p:nvSpPr>
              <p:cNvPr id="553011" name="Text Box 56"/>
              <p:cNvSpPr txBox="1">
                <a:spLocks noChangeAspect="1" noChangeArrowheads="1"/>
              </p:cNvSpPr>
              <p:nvPr/>
            </p:nvSpPr>
            <p:spPr bwMode="auto">
              <a:xfrm>
                <a:off x="208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47</a:t>
                </a:r>
              </a:p>
            </p:txBody>
          </p:sp>
          <p:sp>
            <p:nvSpPr>
              <p:cNvPr id="553012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1979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48</a:t>
                </a:r>
              </a:p>
            </p:txBody>
          </p:sp>
          <p:sp>
            <p:nvSpPr>
              <p:cNvPr id="553013" name="Text Box 58"/>
              <p:cNvSpPr txBox="1">
                <a:spLocks noChangeAspect="1" noChangeArrowheads="1"/>
              </p:cNvSpPr>
              <p:nvPr/>
            </p:nvSpPr>
            <p:spPr bwMode="auto">
              <a:xfrm>
                <a:off x="178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55</a:t>
                </a:r>
              </a:p>
            </p:txBody>
          </p:sp>
          <p:sp>
            <p:nvSpPr>
              <p:cNvPr id="553014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166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56</a:t>
                </a:r>
              </a:p>
            </p:txBody>
          </p:sp>
          <p:grpSp>
            <p:nvGrpSpPr>
              <p:cNvPr id="553015" name="Group 60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55"/>
                <a:chOff x="1536" y="3153"/>
                <a:chExt cx="2446" cy="355"/>
              </a:xfrm>
            </p:grpSpPr>
            <p:grpSp>
              <p:nvGrpSpPr>
                <p:cNvPr id="553016" name="Group 61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553017" name="Rectangle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18" name="Rectangle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19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0" name="Rectangle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1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2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3" name="Rectangl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4" name="Rectangle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</p:grpSp>
            <p:sp>
              <p:nvSpPr>
                <p:cNvPr id="553025" name="Text Box 7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653" y="3307"/>
                  <a:ext cx="115" cy="20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8950" tIns="44480" rIns="88950" bIns="44480" anchor="ctr">
                  <a:spAutoFit/>
                </a:bodyPr>
                <a:lstStyle/>
                <a:p>
                  <a:pPr algn="ctr"/>
                  <a:endParaRPr lang="zh-CN" altLang="en-US" sz="1400" b="1">
                    <a:latin typeface="Helvetica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553026" name="Group 71"/>
            <p:cNvGrpSpPr>
              <a:grpSpLocks/>
            </p:cNvGrpSpPr>
            <p:nvPr/>
          </p:nvGrpSpPr>
          <p:grpSpPr bwMode="auto">
            <a:xfrm>
              <a:off x="1850" y="1585"/>
              <a:ext cx="2132" cy="1330"/>
              <a:chOff x="1652" y="1527"/>
              <a:chExt cx="2400" cy="1497"/>
            </a:xfrm>
          </p:grpSpPr>
          <p:grpSp>
            <p:nvGrpSpPr>
              <p:cNvPr id="553027" name="Group 72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553028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29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0" name="Line 7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1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2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3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4" name="Line 7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5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3036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510"/>
                <a:ext cx="260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0-7</a:t>
                </a:r>
              </a:p>
            </p:txBody>
          </p:sp>
          <p:sp>
            <p:nvSpPr>
              <p:cNvPr id="553037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510"/>
                <a:ext cx="277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8-15</a:t>
                </a:r>
              </a:p>
            </p:txBody>
          </p:sp>
          <p:sp>
            <p:nvSpPr>
              <p:cNvPr id="553038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16-23</a:t>
                </a:r>
              </a:p>
            </p:txBody>
          </p:sp>
          <p:sp>
            <p:nvSpPr>
              <p:cNvPr id="553039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24-31</a:t>
                </a:r>
              </a:p>
            </p:txBody>
          </p:sp>
          <p:sp>
            <p:nvSpPr>
              <p:cNvPr id="553040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32-39</a:t>
                </a:r>
              </a:p>
            </p:txBody>
          </p:sp>
          <p:sp>
            <p:nvSpPr>
              <p:cNvPr id="553041" name="Text Box 86"/>
              <p:cNvSpPr txBox="1">
                <a:spLocks noChangeAspect="1" noChangeArrowheads="1"/>
              </p:cNvSpPr>
              <p:nvPr/>
            </p:nvSpPr>
            <p:spPr bwMode="auto">
              <a:xfrm>
                <a:off x="2248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40-47</a:t>
                </a:r>
              </a:p>
            </p:txBody>
          </p:sp>
          <p:sp>
            <p:nvSpPr>
              <p:cNvPr id="553042" name="Text Box 87"/>
              <p:cNvSpPr txBox="1">
                <a:spLocks noChangeAspect="1" noChangeArrowheads="1"/>
              </p:cNvSpPr>
              <p:nvPr/>
            </p:nvSpPr>
            <p:spPr bwMode="auto">
              <a:xfrm>
                <a:off x="1939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48-55</a:t>
                </a:r>
              </a:p>
            </p:txBody>
          </p:sp>
          <p:sp>
            <p:nvSpPr>
              <p:cNvPr id="553043" name="Text Box 88"/>
              <p:cNvSpPr txBox="1">
                <a:spLocks noChangeAspect="1" noChangeArrowheads="1"/>
              </p:cNvSpPr>
              <p:nvPr/>
            </p:nvSpPr>
            <p:spPr bwMode="auto">
              <a:xfrm>
                <a:off x="1652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56-63</a:t>
                </a:r>
              </a:p>
            </p:txBody>
          </p:sp>
        </p:grpSp>
        <p:sp>
          <p:nvSpPr>
            <p:cNvPr id="570457" name="AutoShape 89"/>
            <p:cNvSpPr>
              <a:spLocks noChangeAspect="1" noChangeArrowheads="1"/>
            </p:cNvSpPr>
            <p:nvPr/>
          </p:nvSpPr>
          <p:spPr bwMode="auto">
            <a:xfrm>
              <a:off x="2582" y="3495"/>
              <a:ext cx="478" cy="44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12700">
              <a:solidFill>
                <a:srgbClr val="000004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3045" name="Text Box 90"/>
            <p:cNvSpPr txBox="1">
              <a:spLocks noChangeAspect="1" noChangeArrowheads="1"/>
            </p:cNvSpPr>
            <p:nvPr/>
          </p:nvSpPr>
          <p:spPr bwMode="auto">
            <a:xfrm>
              <a:off x="3073" y="3646"/>
              <a:ext cx="88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pPr algn="ctr"/>
              <a:r>
                <a:rPr lang="zh-CN" altLang="en-US" sz="2000" b="1">
                  <a:ea typeface="黑体" pitchFamily="49" charset="-122"/>
                </a:rPr>
                <a:t> 最多读64位</a:t>
              </a:r>
            </a:p>
          </p:txBody>
        </p:sp>
        <p:grpSp>
          <p:nvGrpSpPr>
            <p:cNvPr id="553046" name="Group 91"/>
            <p:cNvGrpSpPr>
              <a:grpSpLocks/>
            </p:cNvGrpSpPr>
            <p:nvPr/>
          </p:nvGrpSpPr>
          <p:grpSpPr bwMode="auto">
            <a:xfrm>
              <a:off x="1690" y="2917"/>
              <a:ext cx="2286" cy="447"/>
              <a:chOff x="1472" y="3026"/>
              <a:chExt cx="2575" cy="504"/>
            </a:xfrm>
          </p:grpSpPr>
          <p:sp>
            <p:nvSpPr>
              <p:cNvPr id="553047" name="Text Box 92"/>
              <p:cNvSpPr txBox="1">
                <a:spLocks noChangeAspect="1" noChangeArrowheads="1"/>
              </p:cNvSpPr>
              <p:nvPr/>
            </p:nvSpPr>
            <p:spPr bwMode="auto">
              <a:xfrm>
                <a:off x="3892" y="3026"/>
                <a:ext cx="155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53048" name="Text Box 93"/>
              <p:cNvSpPr txBox="1">
                <a:spLocks noChangeAspect="1" noChangeArrowheads="1"/>
              </p:cNvSpPr>
              <p:nvPr/>
            </p:nvSpPr>
            <p:spPr bwMode="auto">
              <a:xfrm>
                <a:off x="270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31</a:t>
                </a:r>
              </a:p>
            </p:txBody>
          </p:sp>
          <p:sp>
            <p:nvSpPr>
              <p:cNvPr id="553049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3646" y="3026"/>
                <a:ext cx="15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553050" name="Text Box 95"/>
              <p:cNvSpPr txBox="1">
                <a:spLocks noChangeAspect="1" noChangeArrowheads="1"/>
              </p:cNvSpPr>
              <p:nvPr/>
            </p:nvSpPr>
            <p:spPr bwMode="auto">
              <a:xfrm>
                <a:off x="3555" y="3026"/>
                <a:ext cx="15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553051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312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15</a:t>
                </a:r>
              </a:p>
            </p:txBody>
          </p:sp>
          <p:sp>
            <p:nvSpPr>
              <p:cNvPr id="553052" name="Text Box 97"/>
              <p:cNvSpPr txBox="1">
                <a:spLocks noChangeAspect="1" noChangeArrowheads="1"/>
              </p:cNvSpPr>
              <p:nvPr/>
            </p:nvSpPr>
            <p:spPr bwMode="auto">
              <a:xfrm>
                <a:off x="3199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16</a:t>
                </a:r>
              </a:p>
            </p:txBody>
          </p:sp>
          <p:sp>
            <p:nvSpPr>
              <p:cNvPr id="553053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3035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23</a:t>
                </a:r>
              </a:p>
            </p:txBody>
          </p:sp>
          <p:sp>
            <p:nvSpPr>
              <p:cNvPr id="553054" name="Text Box 99"/>
              <p:cNvSpPr txBox="1">
                <a:spLocks noChangeAspect="1" noChangeArrowheads="1"/>
              </p:cNvSpPr>
              <p:nvPr/>
            </p:nvSpPr>
            <p:spPr bwMode="auto">
              <a:xfrm>
                <a:off x="292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24</a:t>
                </a:r>
              </a:p>
            </p:txBody>
          </p:sp>
          <p:sp>
            <p:nvSpPr>
              <p:cNvPr id="553055" name="Text Box 100"/>
              <p:cNvSpPr txBox="1">
                <a:spLocks noChangeAspect="1" noChangeArrowheads="1"/>
              </p:cNvSpPr>
              <p:nvPr/>
            </p:nvSpPr>
            <p:spPr bwMode="auto">
              <a:xfrm>
                <a:off x="2595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32</a:t>
                </a:r>
              </a:p>
            </p:txBody>
          </p:sp>
          <p:sp>
            <p:nvSpPr>
              <p:cNvPr id="553056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1472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63</a:t>
                </a:r>
              </a:p>
            </p:txBody>
          </p:sp>
          <p:sp>
            <p:nvSpPr>
              <p:cNvPr id="553057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241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39</a:t>
                </a:r>
              </a:p>
            </p:txBody>
          </p:sp>
          <p:sp>
            <p:nvSpPr>
              <p:cNvPr id="553058" name="Text Box 103"/>
              <p:cNvSpPr txBox="1">
                <a:spLocks noChangeAspect="1" noChangeArrowheads="1"/>
              </p:cNvSpPr>
              <p:nvPr/>
            </p:nvSpPr>
            <p:spPr bwMode="auto">
              <a:xfrm>
                <a:off x="2288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40</a:t>
                </a:r>
              </a:p>
            </p:txBody>
          </p:sp>
          <p:sp>
            <p:nvSpPr>
              <p:cNvPr id="553059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208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47</a:t>
                </a:r>
              </a:p>
            </p:txBody>
          </p:sp>
          <p:sp>
            <p:nvSpPr>
              <p:cNvPr id="553060" name="Text Box 105"/>
              <p:cNvSpPr txBox="1">
                <a:spLocks noChangeAspect="1" noChangeArrowheads="1"/>
              </p:cNvSpPr>
              <p:nvPr/>
            </p:nvSpPr>
            <p:spPr bwMode="auto">
              <a:xfrm>
                <a:off x="198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48</a:t>
                </a:r>
              </a:p>
            </p:txBody>
          </p:sp>
          <p:sp>
            <p:nvSpPr>
              <p:cNvPr id="553061" name="Text Box 106"/>
              <p:cNvSpPr txBox="1">
                <a:spLocks noChangeAspect="1" noChangeArrowheads="1"/>
              </p:cNvSpPr>
              <p:nvPr/>
            </p:nvSpPr>
            <p:spPr bwMode="auto">
              <a:xfrm>
                <a:off x="178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55</a:t>
                </a:r>
              </a:p>
            </p:txBody>
          </p:sp>
          <p:sp>
            <p:nvSpPr>
              <p:cNvPr id="553062" name="Text Box 107"/>
              <p:cNvSpPr txBox="1">
                <a:spLocks noChangeAspect="1" noChangeArrowheads="1"/>
              </p:cNvSpPr>
              <p:nvPr/>
            </p:nvSpPr>
            <p:spPr bwMode="auto">
              <a:xfrm>
                <a:off x="166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56</a:t>
                </a:r>
              </a:p>
            </p:txBody>
          </p:sp>
          <p:grpSp>
            <p:nvGrpSpPr>
              <p:cNvPr id="553063" name="Group 108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77"/>
                <a:chOff x="1536" y="3153"/>
                <a:chExt cx="2446" cy="377"/>
              </a:xfrm>
            </p:grpSpPr>
            <p:grpSp>
              <p:nvGrpSpPr>
                <p:cNvPr id="553064" name="Group 109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553065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6" name="Rectangle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7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8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9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70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71" name="Rectangle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72" name="Rectangle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</p:grpSp>
            <p:sp>
              <p:nvSpPr>
                <p:cNvPr id="553073" name="Text Box 11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596" y="3288"/>
                  <a:ext cx="2236" cy="24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8950" tIns="44480" rIns="88950" bIns="44480" anchor="ctr">
                  <a:spAutoFit/>
                </a:bodyPr>
                <a:lstStyle/>
                <a:p>
                  <a:pPr algn="ctr"/>
                  <a:r>
                    <a:rPr lang="zh-CN" altLang="en-US" sz="1800" b="1">
                      <a:latin typeface="微软雅黑" pitchFamily="34" charset="-122"/>
                      <a:ea typeface="微软雅黑" pitchFamily="34" charset="-122"/>
                    </a:rPr>
                    <a:t>主存储器地址 </a:t>
                  </a:r>
                  <a:r>
                    <a:rPr lang="en-US" altLang="zh-CN" sz="1800" b="1">
                      <a:latin typeface="微软雅黑" pitchFamily="34" charset="-122"/>
                      <a:ea typeface="微软雅黑" pitchFamily="34" charset="-122"/>
                    </a:rPr>
                    <a:t>A </a:t>
                  </a:r>
                  <a:r>
                    <a:rPr lang="zh-CN" altLang="en-US" sz="1800" b="1">
                      <a:latin typeface="微软雅黑" pitchFamily="34" charset="-122"/>
                      <a:ea typeface="微软雅黑" pitchFamily="34" charset="-122"/>
                    </a:rPr>
                    <a:t>处的64-</a:t>
                  </a:r>
                  <a:r>
                    <a:rPr lang="en-US" altLang="zh-CN" sz="1800" b="1">
                      <a:latin typeface="微软雅黑" pitchFamily="34" charset="-122"/>
                      <a:ea typeface="微软雅黑" pitchFamily="34" charset="-122"/>
                    </a:rPr>
                    <a:t>bit</a:t>
                  </a:r>
                  <a:r>
                    <a:rPr lang="zh-CN" altLang="en-US" sz="1800" b="1">
                      <a:latin typeface="微软雅黑" pitchFamily="34" charset="-122"/>
                      <a:ea typeface="微软雅黑" pitchFamily="34" charset="-122"/>
                    </a:rPr>
                    <a:t>数据</a:t>
                  </a:r>
                  <a:endParaRPr lang="en-US" altLang="zh-CN" sz="18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553074" name="Text Box 119"/>
            <p:cNvSpPr txBox="1">
              <a:spLocks noChangeArrowheads="1"/>
            </p:cNvSpPr>
            <p:nvPr/>
          </p:nvSpPr>
          <p:spPr bwMode="auto">
            <a:xfrm>
              <a:off x="430" y="2047"/>
              <a:ext cx="59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1">
                  <a:solidFill>
                    <a:srgbClr val="3399FF"/>
                  </a:solidFill>
                  <a:ea typeface="宋体" pitchFamily="2" charset="-122"/>
                </a:rPr>
                <a:t>地址</a:t>
              </a:r>
              <a:r>
                <a:rPr kumimoji="1" lang="en-US" altLang="zh-CN" sz="1800" b="1">
                  <a:solidFill>
                    <a:srgbClr val="3399FF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553075" name="AutoShape 120"/>
            <p:cNvSpPr>
              <a:spLocks noChangeArrowheads="1"/>
            </p:cNvSpPr>
            <p:nvPr/>
          </p:nvSpPr>
          <p:spPr bwMode="auto">
            <a:xfrm>
              <a:off x="929" y="2115"/>
              <a:ext cx="136" cy="6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3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3076" name="Line 121"/>
            <p:cNvSpPr>
              <a:spLocks noChangeShapeType="1"/>
            </p:cNvSpPr>
            <p:nvPr/>
          </p:nvSpPr>
          <p:spPr bwMode="auto">
            <a:xfrm>
              <a:off x="1337" y="1933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7" name="Line 122"/>
            <p:cNvSpPr>
              <a:spLocks noChangeShapeType="1"/>
            </p:cNvSpPr>
            <p:nvPr/>
          </p:nvSpPr>
          <p:spPr bwMode="auto">
            <a:xfrm>
              <a:off x="1496" y="177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8" name="Text Box 123"/>
            <p:cNvSpPr txBox="1">
              <a:spLocks noChangeArrowheads="1"/>
            </p:cNvSpPr>
            <p:nvPr/>
          </p:nvSpPr>
          <p:spPr bwMode="auto">
            <a:xfrm>
              <a:off x="1450" y="2068"/>
              <a:ext cx="45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 b="1">
                  <a:ea typeface="宋体" pitchFamily="2" charset="-122"/>
                </a:rPr>
                <a:t>4096</a:t>
              </a:r>
              <a:r>
                <a:rPr kumimoji="1" lang="zh-CN" altLang="en-US" sz="1100" b="1">
                  <a:ea typeface="宋体" pitchFamily="2" charset="-122"/>
                </a:rPr>
                <a:t>行</a:t>
              </a:r>
            </a:p>
          </p:txBody>
        </p:sp>
      </p:grpSp>
      <p:sp>
        <p:nvSpPr>
          <p:cNvPr id="5530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举例：</a:t>
            </a:r>
            <a:r>
              <a:rPr lang="en-US" altLang="zh-CN"/>
              <a:t>128MB</a:t>
            </a:r>
            <a:r>
              <a:rPr lang="zh-CN" altLang="en-US"/>
              <a:t>的</a:t>
            </a:r>
            <a:r>
              <a:rPr lang="en-US" altLang="zh-CN"/>
              <a:t>DRAM</a:t>
            </a:r>
            <a:r>
              <a:rPr lang="zh-CN" altLang="en-US"/>
              <a:t>存储器</a:t>
            </a:r>
          </a:p>
        </p:txBody>
      </p:sp>
      <p:grpSp>
        <p:nvGrpSpPr>
          <p:cNvPr id="553080" name="Group 3"/>
          <p:cNvGrpSpPr>
            <a:grpSpLocks/>
          </p:cNvGrpSpPr>
          <p:nvPr/>
        </p:nvGrpSpPr>
        <p:grpSpPr bwMode="auto">
          <a:xfrm>
            <a:off x="6821488" y="5251450"/>
            <a:ext cx="1908175" cy="698500"/>
            <a:chOff x="4388" y="982"/>
            <a:chExt cx="987" cy="441"/>
          </a:xfrm>
        </p:grpSpPr>
        <p:sp>
          <p:nvSpPr>
            <p:cNvPr id="553081" name="Rectangle 4"/>
            <p:cNvSpPr>
              <a:spLocks noChangeAspect="1" noChangeArrowheads="1"/>
            </p:cNvSpPr>
            <p:nvPr/>
          </p:nvSpPr>
          <p:spPr bwMode="auto">
            <a:xfrm>
              <a:off x="4418" y="1102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3082" name="Text Box 5"/>
            <p:cNvSpPr txBox="1">
              <a:spLocks noChangeAspect="1" noChangeArrowheads="1"/>
            </p:cNvSpPr>
            <p:nvPr/>
          </p:nvSpPr>
          <p:spPr bwMode="auto">
            <a:xfrm>
              <a:off x="4388" y="982"/>
              <a:ext cx="987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88950" tIns="44480" rIns="88950" bIns="44480" anchor="ctr">
              <a:spAutoFit/>
            </a:bodyPr>
            <a:lstStyle/>
            <a:p>
              <a:pPr algn="ctr"/>
              <a:r>
                <a:rPr lang="en-US" altLang="zh-CN" sz="1400" b="1">
                  <a:latin typeface="Helvetica" pitchFamily="34" charset="0"/>
                  <a:ea typeface="宋体" pitchFamily="2" charset="-122"/>
                </a:rPr>
                <a:t>: 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行、列地址为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(i,j)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个单元</a:t>
              </a:r>
            </a:p>
          </p:txBody>
        </p:sp>
      </p:grpSp>
      <p:sp>
        <p:nvSpPr>
          <p:cNvPr id="570374" name="Text Box 6"/>
          <p:cNvSpPr txBox="1">
            <a:spLocks noChangeAspect="1" noChangeArrowheads="1"/>
          </p:cNvSpPr>
          <p:nvPr/>
        </p:nvSpPr>
        <p:spPr bwMode="auto">
          <a:xfrm>
            <a:off x="6516688" y="760413"/>
            <a:ext cx="2555875" cy="276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8950" tIns="44480" rIns="88950" bIns="44480" anchor="ctr">
            <a:spAutoFit/>
          </a:bodyPr>
          <a:lstStyle/>
          <a:p>
            <a:pPr>
              <a:lnSpc>
                <a:spcPct val="130000"/>
              </a:lnSpc>
            </a:pPr>
            <a:endParaRPr lang="zh-CN" altLang="en-US" b="1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由8片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芯片构成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每片 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16Mx8 bits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行地址、列地址各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每行共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4096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(8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选中某一行并读出之后再由列地址选择其中的一列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(8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个二进位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送出</a:t>
            </a:r>
          </a:p>
        </p:txBody>
      </p:sp>
      <p:sp>
        <p:nvSpPr>
          <p:cNvPr id="570492" name="Text Box 124"/>
          <p:cNvSpPr txBox="1">
            <a:spLocks noChangeArrowheads="1"/>
          </p:cNvSpPr>
          <p:nvPr/>
        </p:nvSpPr>
        <p:spPr bwMode="auto">
          <a:xfrm>
            <a:off x="322263" y="5086350"/>
            <a:ext cx="2116137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ea typeface="微软雅黑" pitchFamily="34" charset="-122"/>
              </a:rPr>
              <a:t>主存地址和片内地址有何关系？</a:t>
            </a:r>
            <a:endParaRPr kumimoji="1" lang="en-US" altLang="zh-CN" sz="2000" b="1">
              <a:solidFill>
                <a:srgbClr val="CC0000"/>
              </a:solidFill>
              <a:ea typeface="微软雅黑" pitchFamily="34" charset="-122"/>
            </a:endParaRPr>
          </a:p>
        </p:txBody>
      </p:sp>
      <p:sp>
        <p:nvSpPr>
          <p:cNvPr id="570493" name="Text Box 125"/>
          <p:cNvSpPr txBox="1">
            <a:spLocks noChangeArrowheads="1"/>
          </p:cNvSpPr>
          <p:nvPr/>
        </p:nvSpPr>
        <p:spPr bwMode="auto">
          <a:xfrm>
            <a:off x="260350" y="5753100"/>
            <a:ext cx="363855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主存地址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位，片内地址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位，与高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位主存地址相同。</a:t>
            </a:r>
            <a:endParaRPr kumimoji="1"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0494" name="Text Box 126"/>
          <p:cNvSpPr txBox="1">
            <a:spLocks noChangeArrowheads="1"/>
          </p:cNvSpPr>
          <p:nvPr/>
        </p:nvSpPr>
        <p:spPr bwMode="auto">
          <a:xfrm>
            <a:off x="838200" y="6410325"/>
            <a:ext cx="37433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主存低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位地址的作用是什么？</a:t>
            </a:r>
          </a:p>
        </p:txBody>
      </p:sp>
      <p:sp>
        <p:nvSpPr>
          <p:cNvPr id="570495" name="Text Box 127"/>
          <p:cNvSpPr txBox="1">
            <a:spLocks noChangeArrowheads="1"/>
          </p:cNvSpPr>
          <p:nvPr/>
        </p:nvSpPr>
        <p:spPr bwMode="auto">
          <a:xfrm>
            <a:off x="4572000" y="6454775"/>
            <a:ext cx="41783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个字节中的哪个，即用来选片。</a:t>
            </a:r>
            <a:endParaRPr kumimoji="1"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0499" name="Text Box 131"/>
          <p:cNvSpPr txBox="1">
            <a:spLocks noChangeArrowheads="1"/>
          </p:cNvSpPr>
          <p:nvPr/>
        </p:nvSpPr>
        <p:spPr bwMode="auto">
          <a:xfrm>
            <a:off x="6634163" y="3979863"/>
            <a:ext cx="2400300" cy="549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1800" b="1">
                <a:solidFill>
                  <a:srgbClr val="FF0000"/>
                </a:solidFill>
                <a:ea typeface="微软雅黑" pitchFamily="34" charset="-122"/>
              </a:rPr>
              <a:t>不连续，交叉编址，可同时读写所有芯片。</a:t>
            </a:r>
            <a:endParaRPr kumimoji="1" lang="en-US" altLang="zh-CN" sz="1800" b="1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70497" name="Text Box 129"/>
          <p:cNvSpPr txBox="1">
            <a:spLocks noChangeArrowheads="1"/>
          </p:cNvSpPr>
          <p:nvPr/>
        </p:nvSpPr>
        <p:spPr bwMode="auto">
          <a:xfrm>
            <a:off x="6543675" y="3641725"/>
            <a:ext cx="24384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CC0000"/>
                </a:solidFill>
                <a:ea typeface="微软雅黑" pitchFamily="34" charset="-122"/>
              </a:rPr>
              <a:t>芯片内地址是否连续？</a:t>
            </a:r>
            <a:endParaRPr kumimoji="1" lang="en-US" altLang="zh-CN" sz="1800" b="1">
              <a:solidFill>
                <a:srgbClr val="CC0000"/>
              </a:solidFill>
              <a:ea typeface="微软雅黑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07963" y="593725"/>
            <a:ext cx="5111750" cy="13382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从该存储器结构可理解为什么规定数据对齐存放。</a:t>
            </a:r>
            <a:endParaRPr kumimoji="1" lang="en-US" altLang="zh-CN" sz="1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例如，一个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型数据若存放在第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个单元，则需要访问几次内存？若存放在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个单元，则需要访问几次内存？</a:t>
            </a:r>
          </a:p>
        </p:txBody>
      </p:sp>
      <p:sp>
        <p:nvSpPr>
          <p:cNvPr id="553091" name="Text Box 5"/>
          <p:cNvSpPr txBox="1">
            <a:spLocks noChangeAspect="1" noChangeArrowheads="1"/>
          </p:cNvSpPr>
          <p:nvPr/>
        </p:nvSpPr>
        <p:spPr bwMode="auto">
          <a:xfrm>
            <a:off x="6494463" y="719138"/>
            <a:ext cx="2447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8950" tIns="44480" rIns="88950" bIns="44480" anchor="ctr">
            <a:spAutoFit/>
          </a:bodyPr>
          <a:lstStyle/>
          <a:p>
            <a:r>
              <a:rPr lang="zh-CN" altLang="en-US" sz="2000" b="1">
                <a:solidFill>
                  <a:srgbClr val="000099"/>
                </a:solidFill>
                <a:ea typeface="黑体" pitchFamily="49" charset="-122"/>
              </a:rPr>
              <a:t>分别访问</a:t>
            </a:r>
            <a:r>
              <a:rPr lang="en-US" altLang="zh-CN" sz="2000" b="1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sz="2000" b="1">
                <a:solidFill>
                  <a:srgbClr val="000099"/>
                </a:solidFill>
                <a:ea typeface="黑体" pitchFamily="49" charset="-122"/>
              </a:rPr>
              <a:t>次和</a:t>
            </a:r>
            <a:r>
              <a:rPr lang="en-US" altLang="zh-CN" sz="2000" b="1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sz="2000" b="1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0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0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0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0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93" grpId="0" animBg="1"/>
      <p:bldP spid="570494" grpId="0" animBg="1"/>
      <p:bldP spid="570495" grpId="0" animBg="1"/>
      <p:bldP spid="570499" grpId="0" animBg="1"/>
      <p:bldP spid="130" grpId="0" animBg="1"/>
      <p:bldP spid="5530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DRAM</a:t>
            </a:r>
            <a:r>
              <a:rPr lang="zh-CN" altLang="en-US"/>
              <a:t>芯片的规格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990600"/>
            <a:ext cx="8713787" cy="5130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若一个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×b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芯片的存储阵列是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×c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列，则该芯片容量为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×b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位且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=r×c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16K×8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r=c=128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芯片内的地址位数为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，其中行地址位数为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，列地址位数为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16K×8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n=14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，行、列地址各占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位。</a:t>
            </a: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位地址中高位部分为行地址，低位部分为列地址</a:t>
            </a:r>
          </a:p>
          <a:p>
            <a:pPr>
              <a:lnSpc>
                <a:spcPct val="12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为提高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芯片的性价比，通常设置的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满足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r≤c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|r-c|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最小。</a:t>
            </a:r>
          </a:p>
          <a:p>
            <a:pPr lvl="1">
              <a:lnSpc>
                <a:spcPct val="12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例如，对于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8K×8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芯片，其存储阵列设置为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×2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列，因此行地址和列地址的位数分别为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位芯片内地址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…A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中，行地址为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…A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，列地址为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…A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因按行刷新，为尽量减少刷新次数，故行数越少越好，但是，为了减少地址引脚，应尽量使行、列地址位数一致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主存模块的连接和读写操作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815975"/>
            <a:ext cx="8191500" cy="415925"/>
          </a:xfrm>
        </p:spPr>
        <p:txBody>
          <a:bodyPr/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芯片内部结构示意图</a:t>
            </a:r>
          </a:p>
        </p:txBody>
      </p:sp>
      <p:pic>
        <p:nvPicPr>
          <p:cNvPr id="5601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3013"/>
            <a:ext cx="8870950" cy="4111625"/>
          </a:xfrm>
          <a:prstGeom prst="rect">
            <a:avLst/>
          </a:prstGeom>
          <a:noFill/>
        </p:spPr>
      </p:pic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274638" y="5505450"/>
            <a:ext cx="8535987" cy="10064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SzPct val="100000"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图中芯片容量为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16×8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位，存储阵列为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×4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，地址引脚采用复用方式，因而仅需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根地址引脚，每个超元（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supercell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）有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根数据引脚，有一个内部的行缓冲（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row buffer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），通常用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元件实现。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主存模块的连接和读写操作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831850"/>
            <a:ext cx="8191500" cy="415925"/>
          </a:xfrm>
        </p:spPr>
        <p:txBody>
          <a:bodyPr/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芯片读写原理示意图</a:t>
            </a:r>
            <a:r>
              <a:rPr lang="zh-CN" altLang="en-US" sz="2400">
                <a:ea typeface="宋体" pitchFamily="2" charset="-122"/>
              </a:rPr>
              <a:t> </a:t>
            </a:r>
          </a:p>
        </p:txBody>
      </p:sp>
      <p:pic>
        <p:nvPicPr>
          <p:cNvPr id="559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1212850"/>
            <a:ext cx="9101137" cy="3946525"/>
          </a:xfrm>
          <a:prstGeom prst="rect">
            <a:avLst/>
          </a:prstGeom>
          <a:noFill/>
        </p:spPr>
      </p:pic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306388" y="5146675"/>
            <a:ext cx="8651875" cy="16160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首先，存储控制器将行地址“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送行译码器，选中第“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行，此时，整个一行数据被送行缓冲。然后，存储控制器将列地址“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送列译码器，选中第“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列，此时，将行缓冲第“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列的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位数据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supercell(2,1)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读到数据线，并继续送往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层次结构存储系统</a:t>
            </a: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第三讲：磁盘存储器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(cache)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</a:t>
            </a:r>
            <a:r>
              <a:rPr lang="zh-CN" altLang="en-US">
                <a:latin typeface="黑体"/>
              </a:rPr>
              <a:t>“</a:t>
            </a:r>
            <a:r>
              <a:rPr lang="en-US" altLang="zh-CN"/>
              <a:t>movl 8(%ebp), %eax</a:t>
            </a:r>
            <a:r>
              <a:rPr lang="en-US" altLang="zh-CN">
                <a:latin typeface="黑体"/>
              </a:rPr>
              <a:t>”</a:t>
            </a:r>
            <a:r>
              <a:rPr lang="zh-CN" altLang="en-US"/>
              <a:t>操作过程 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561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065213"/>
            <a:ext cx="86614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1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60713"/>
            <a:ext cx="8893175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11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838" y="5005388"/>
            <a:ext cx="8664575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3730625" y="1538288"/>
            <a:ext cx="508000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先把地址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和“主存读”命令送到总线</a:t>
            </a:r>
          </a:p>
        </p:txBody>
      </p:sp>
      <p:sp>
        <p:nvSpPr>
          <p:cNvPr id="561160" name="Text Box 8"/>
          <p:cNvSpPr txBox="1">
            <a:spLocks noChangeArrowheads="1"/>
          </p:cNvSpPr>
          <p:nvPr/>
        </p:nvSpPr>
        <p:spPr bwMode="auto">
          <a:xfrm>
            <a:off x="3633788" y="3603625"/>
            <a:ext cx="5167312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主存经过一个取数时间，把数据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送到总线</a:t>
            </a:r>
          </a:p>
        </p:txBody>
      </p:sp>
      <p:sp>
        <p:nvSpPr>
          <p:cNvPr id="561161" name="Text Box 9"/>
          <p:cNvSpPr txBox="1">
            <a:spLocks noChangeArrowheads="1"/>
          </p:cNvSpPr>
          <p:nvPr/>
        </p:nvSpPr>
        <p:spPr bwMode="auto">
          <a:xfrm>
            <a:off x="3581400" y="5454650"/>
            <a:ext cx="5476875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等待一个确定的时间后，从总线取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EAX</a:t>
            </a:r>
          </a:p>
        </p:txBody>
      </p:sp>
      <p:sp>
        <p:nvSpPr>
          <p:cNvPr id="561162" name="Text Box 10"/>
          <p:cNvSpPr txBox="1">
            <a:spLocks noChangeArrowheads="1"/>
          </p:cNvSpPr>
          <p:nvPr/>
        </p:nvSpPr>
        <p:spPr bwMode="auto">
          <a:xfrm>
            <a:off x="117475" y="796925"/>
            <a:ext cx="895508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8(%ebp)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得到地址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的过程较复杂，涉及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、页表等重要概念！</a:t>
            </a:r>
          </a:p>
        </p:txBody>
      </p:sp>
      <p:sp>
        <p:nvSpPr>
          <p:cNvPr id="561163" name="Line 11"/>
          <p:cNvSpPr>
            <a:spLocks noChangeShapeType="1"/>
          </p:cNvSpPr>
          <p:nvPr/>
        </p:nvSpPr>
        <p:spPr bwMode="auto">
          <a:xfrm>
            <a:off x="0" y="3074988"/>
            <a:ext cx="9144000" cy="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1164" name="Line 12"/>
          <p:cNvSpPr>
            <a:spLocks noChangeShapeType="1"/>
          </p:cNvSpPr>
          <p:nvPr/>
        </p:nvSpPr>
        <p:spPr bwMode="auto">
          <a:xfrm>
            <a:off x="-12700" y="5024438"/>
            <a:ext cx="9144000" cy="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9" grpId="0"/>
      <p:bldP spid="561160" grpId="0"/>
      <p:bldP spid="561161" grpId="0"/>
      <p:bldP spid="5611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91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5049838"/>
            <a:ext cx="8834437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2190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88" y="3155950"/>
            <a:ext cx="8599487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218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988" y="1150938"/>
            <a:ext cx="8475662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</a:t>
            </a:r>
            <a:r>
              <a:rPr lang="zh-CN" altLang="en-US">
                <a:latin typeface="黑体"/>
              </a:rPr>
              <a:t>“</a:t>
            </a:r>
            <a:r>
              <a:rPr lang="en-US" altLang="zh-CN"/>
              <a:t>movl %eax,8(%ebp) </a:t>
            </a:r>
            <a:r>
              <a:rPr lang="en-US" altLang="zh-CN">
                <a:latin typeface="黑体"/>
              </a:rPr>
              <a:t>”</a:t>
            </a:r>
            <a:r>
              <a:rPr lang="zh-CN" altLang="en-US"/>
              <a:t>操作过程 </a:t>
            </a: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3730625" y="1538288"/>
            <a:ext cx="4848225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先把地址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和“主存写”命令送总线</a:t>
            </a:r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3917950" y="3489325"/>
            <a:ext cx="5226050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把数据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送总线（若不复用数据和地址信号线，可同时送地址和数据）</a:t>
            </a:r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>
            <a:off x="4073525" y="5526088"/>
            <a:ext cx="469265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等待一个写入时间后，主存将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存入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</a:t>
            </a:r>
          </a:p>
        </p:txBody>
      </p:sp>
      <p:sp>
        <p:nvSpPr>
          <p:cNvPr id="562186" name="Text Box 10"/>
          <p:cNvSpPr txBox="1">
            <a:spLocks noChangeArrowheads="1"/>
          </p:cNvSpPr>
          <p:nvPr/>
        </p:nvSpPr>
        <p:spPr bwMode="auto">
          <a:xfrm>
            <a:off x="117475" y="796925"/>
            <a:ext cx="895508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8(%ebp)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得到地址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的过程较复杂，涉及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、页表等重要概念！</a:t>
            </a:r>
          </a:p>
        </p:txBody>
      </p:sp>
      <p:sp>
        <p:nvSpPr>
          <p:cNvPr id="562187" name="Line 11"/>
          <p:cNvSpPr>
            <a:spLocks noChangeShapeType="1"/>
          </p:cNvSpPr>
          <p:nvPr/>
        </p:nvSpPr>
        <p:spPr bwMode="auto">
          <a:xfrm>
            <a:off x="0" y="3074988"/>
            <a:ext cx="9144000" cy="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88" name="Line 12"/>
          <p:cNvSpPr>
            <a:spLocks noChangeShapeType="1"/>
          </p:cNvSpPr>
          <p:nvPr/>
        </p:nvSpPr>
        <p:spPr bwMode="auto">
          <a:xfrm>
            <a:off x="0" y="4981575"/>
            <a:ext cx="9144000" cy="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3" grpId="0"/>
      <p:bldP spid="562184" grpId="0"/>
      <p:bldP spid="562185" grpId="0"/>
      <p:bldP spid="5621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0338"/>
            <a:ext cx="7499350" cy="528637"/>
          </a:xfrm>
        </p:spPr>
        <p:txBody>
          <a:bodyPr/>
          <a:lstStyle/>
          <a:p>
            <a:r>
              <a:rPr lang="zh-CN" altLang="en-US"/>
              <a:t>回顾：程序及指令的执行过程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828675"/>
            <a:ext cx="8191500" cy="415925"/>
          </a:xfrm>
        </p:spPr>
        <p:txBody>
          <a:bodyPr/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在内存存放的指令实际上是机器代码（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0/1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序列）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68263" y="1263650"/>
            <a:ext cx="6745287" cy="23034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88925">
              <a:lnSpc>
                <a:spcPct val="115000"/>
              </a:lnSpc>
            </a:pP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08048394 &lt;add&gt;: 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8048394:	55	     	push	%ebp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8048395:	89  e5	    	mov	%esp, %ebp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8048397:	8b  45 0c    	mov	0xc(%ebp), %eax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804839a:	03  45 08    	add   	0x8(%ebp), %eax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804839d:	5d	      	pop	%ebp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804839e:	c3	      	ret</a:t>
            </a: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228600" y="3703638"/>
            <a:ext cx="8353425" cy="25130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03200" indent="-203200"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函数的执行，以下情况下都需要</a:t>
            </a:r>
            <a:r>
              <a:rPr lang="zh-CN" altLang="en-US" sz="24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访存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85800" lvl="1" indent="-190500"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每条指令都需从主存单元取到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  <a:p>
            <a:pPr marL="685800" lvl="1" indent="-190500"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指令需把寄存器内容压入栈中            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指令则相反</a:t>
            </a:r>
          </a:p>
          <a:p>
            <a:pPr marL="685800" lvl="1" indent="-190500"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指令需要从主存中取数后送到寄存器</a:t>
            </a:r>
          </a:p>
          <a:p>
            <a:pPr marL="685800" lvl="1" indent="-190500"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指令需要从主存取操作数到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中进行运算</a:t>
            </a:r>
          </a:p>
          <a:p>
            <a:pPr marL="685800" lvl="1" indent="-190500"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ret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指令需要从栈中取出返回地址，以能正确回到调用程序执行</a:t>
            </a:r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5486400" y="3222625"/>
            <a:ext cx="3440113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栈是主存中的一个区域！</a:t>
            </a:r>
          </a:p>
        </p:txBody>
      </p:sp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1916113" y="1654175"/>
            <a:ext cx="1219200" cy="1887538"/>
          </a:xfrm>
          <a:prstGeom prst="rect">
            <a:avLst/>
          </a:prstGeom>
          <a:noFill/>
          <a:ln w="50800">
            <a:solidFill>
              <a:srgbClr val="FE9A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203200" y="6297613"/>
            <a:ext cx="6081713" cy="4270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访存是指令执行过程中一个非常重要的环节！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849938" y="6297613"/>
            <a:ext cx="2640012" cy="4270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取指、取数、存数</a:t>
            </a:r>
          </a:p>
        </p:txBody>
      </p:sp>
      <p:sp>
        <p:nvSpPr>
          <p:cNvPr id="452619" name="Text Box 11"/>
          <p:cNvSpPr txBox="1">
            <a:spLocks noChangeArrowheads="1"/>
          </p:cNvSpPr>
          <p:nvPr/>
        </p:nvSpPr>
        <p:spPr bwMode="auto">
          <a:xfrm>
            <a:off x="5483225" y="4140200"/>
            <a:ext cx="1028700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取指</a:t>
            </a:r>
          </a:p>
        </p:txBody>
      </p:sp>
      <p:sp>
        <p:nvSpPr>
          <p:cNvPr id="452620" name="Text Box 12"/>
          <p:cNvSpPr txBox="1">
            <a:spLocks noChangeArrowheads="1"/>
          </p:cNvSpPr>
          <p:nvPr/>
        </p:nvSpPr>
        <p:spPr bwMode="auto">
          <a:xfrm>
            <a:off x="5138738" y="4533900"/>
            <a:ext cx="795337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存数</a:t>
            </a:r>
          </a:p>
        </p:txBody>
      </p:sp>
      <p:sp>
        <p:nvSpPr>
          <p:cNvPr id="452621" name="Text Box 13"/>
          <p:cNvSpPr txBox="1">
            <a:spLocks noChangeArrowheads="1"/>
          </p:cNvSpPr>
          <p:nvPr/>
        </p:nvSpPr>
        <p:spPr bwMode="auto">
          <a:xfrm>
            <a:off x="7845425" y="4568825"/>
            <a:ext cx="752475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取数</a:t>
            </a:r>
          </a:p>
        </p:txBody>
      </p:sp>
      <p:sp>
        <p:nvSpPr>
          <p:cNvPr id="452622" name="Text Box 14"/>
          <p:cNvSpPr txBox="1">
            <a:spLocks noChangeArrowheads="1"/>
          </p:cNvSpPr>
          <p:nvPr/>
        </p:nvSpPr>
        <p:spPr bwMode="auto">
          <a:xfrm>
            <a:off x="6427788" y="4994275"/>
            <a:ext cx="752475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取数</a:t>
            </a:r>
          </a:p>
        </p:txBody>
      </p:sp>
      <p:sp>
        <p:nvSpPr>
          <p:cNvPr id="452623" name="Text Box 15"/>
          <p:cNvSpPr txBox="1">
            <a:spLocks noChangeArrowheads="1"/>
          </p:cNvSpPr>
          <p:nvPr/>
        </p:nvSpPr>
        <p:spPr bwMode="auto">
          <a:xfrm>
            <a:off x="7081838" y="5357813"/>
            <a:ext cx="752475" cy="4270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取数</a:t>
            </a:r>
          </a:p>
        </p:txBody>
      </p:sp>
      <p:sp>
        <p:nvSpPr>
          <p:cNvPr id="452624" name="Text Box 16"/>
          <p:cNvSpPr txBox="1">
            <a:spLocks noChangeArrowheads="1"/>
          </p:cNvSpPr>
          <p:nvPr/>
        </p:nvSpPr>
        <p:spPr bwMode="auto">
          <a:xfrm>
            <a:off x="8040688" y="5808663"/>
            <a:ext cx="752475" cy="4270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2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  <p:bldP spid="452612" grpId="0"/>
      <p:bldP spid="452613" grpId="0"/>
      <p:bldP spid="452615" grpId="0"/>
      <p:bldP spid="452616" grpId="0" animBg="1"/>
      <p:bldP spid="452617" grpId="0"/>
      <p:bldP spid="452618" grpId="0"/>
      <p:bldP spid="452619" grpId="0"/>
      <p:bldP spid="452620" grpId="0"/>
      <p:bldP spid="452621" grpId="0"/>
      <p:bldP spid="452622" grpId="0"/>
      <p:bldP spid="4526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688" y="204788"/>
            <a:ext cx="7921625" cy="452437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>
                <a:latin typeface="方正舒体" pitchFamily="2" charset="-122"/>
              </a:rPr>
              <a:t>基本术语</a:t>
            </a:r>
            <a:endParaRPr lang="en-US" altLang="zh-CN">
              <a:latin typeface="方正舒体" pitchFamily="2" charset="-122"/>
            </a:endParaRP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23913"/>
            <a:ext cx="8458200" cy="5437187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记忆单元 （存储基元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存储元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位元） 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Cell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具有两种稳态的能够表示二进制数码0和1的物理器件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存储单元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编址单位（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Addressing Unit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具有相同地址的位构成一个存储单元，也称为一个编址单位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存储体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存储矩阵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存储阵列（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Bank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所有存储单元构成一个存储阵列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编址方式（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Addressing Mode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lvl="2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字节编址、按字编址</a:t>
            </a: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存储器地址寄存器（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Memory Address Register - MAR）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用于存放主存单元地址的寄存器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存储器数据寄存器（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Memory Data Register-MDR (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MBR)  ）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用于存放主存单元中的数据的寄存器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5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1438"/>
            <a:ext cx="7772400" cy="569912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存储器分类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588" y="1425575"/>
            <a:ext cx="8821737" cy="4814888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（1）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按工作性质/存取方式分类</a:t>
            </a:r>
          </a:p>
          <a:p>
            <a:pPr lvl="1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随机存取存储器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andom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ccess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emory (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RAM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  <a:p>
            <a:pPr lvl="2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每个单元读写时间一样，且与各单元所在位置无关。如：内存。</a:t>
            </a:r>
          </a:p>
          <a:p>
            <a:pPr lvl="2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（注：原意主要强调地址译码时间相同。现在的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DRAM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芯片采用行缓冲，因而可能因为位置不同而使访问时间有所差别。）</a:t>
            </a:r>
          </a:p>
          <a:p>
            <a:pPr lvl="1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顺序存取存储器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equential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ccess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emory (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SAM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lvl="2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数据按顺序从存储载体的始端读出或写入，因而存取时间的长短与信息所在位置有关。例如：磁带。</a:t>
            </a:r>
          </a:p>
          <a:p>
            <a:pPr lvl="1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直接存取存储器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irect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ccess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emory(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DAM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lvl="2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直接定位到读写数据块，在读写数据块时按顺序进行。如磁盘。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相联存储器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ssociate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emory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       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ontent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ddressed 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emory (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CAM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按内容检索到存储位置进行读写。例如：快表。</a:t>
            </a:r>
          </a:p>
        </p:txBody>
      </p:sp>
      <p:sp>
        <p:nvSpPr>
          <p:cNvPr id="753668" name="Text Box 6"/>
          <p:cNvSpPr txBox="1">
            <a:spLocks noChangeArrowheads="1"/>
          </p:cNvSpPr>
          <p:nvPr/>
        </p:nvSpPr>
        <p:spPr bwMode="auto">
          <a:xfrm>
            <a:off x="447675" y="854075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ea typeface="微软雅黑" pitchFamily="34" charset="-122"/>
              </a:rPr>
              <a:t>依据不同的特性有多种分类方法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53975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存储器分类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774700"/>
            <a:ext cx="7381875" cy="427038"/>
          </a:xfrm>
        </p:spPr>
        <p:txBody>
          <a:bodyPr lIns="91440" tIns="45720" rIns="91440" bIns="45720"/>
          <a:lstStyle/>
          <a:p>
            <a:pPr eaLnBrk="1" hangingPunct="1"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（2）按存储介质分类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61950" y="1225550"/>
            <a:ext cx="7861300" cy="1331913"/>
          </a:xfrm>
          <a:noFill/>
        </p:spPr>
        <p:txBody>
          <a:bodyPr lIns="91440" tIns="45720" rIns="91440" bIns="45720"/>
          <a:lstStyle/>
          <a:p>
            <a:pPr eaLnBrk="1" hangingPunct="1">
              <a:buFontTx/>
              <a:buNone/>
            </a:pPr>
            <a:r>
              <a:rPr lang="zh-CN" altLang="en-US" sz="22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半导体存储器：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双极型，静态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MOS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型，动态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MOS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型</a:t>
            </a:r>
          </a:p>
          <a:p>
            <a:pPr eaLnBrk="1" hangingPunct="1">
              <a:buFontTx/>
              <a:buNone/>
            </a:pPr>
            <a:r>
              <a:rPr lang="zh-CN" altLang="en-US" sz="22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磁表面存储器：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磁盘（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Disk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）、磁带 （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Tape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2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光存储器：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CD，CD-ROM，DVD</a:t>
            </a:r>
            <a:endParaRPr lang="zh-CN" altLang="en-US" sz="22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79400" y="2708275"/>
            <a:ext cx="8262938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（3）按信息的可更改性分类</a:t>
            </a:r>
            <a:endParaRPr kumimoji="1" lang="zh-CN" altLang="en-US" sz="2200" b="1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读写存储器（</a:t>
            </a:r>
            <a:r>
              <a:rPr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Read / Write Memory)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可读可写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只读存储器（</a:t>
            </a:r>
            <a:r>
              <a:rPr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Read Only Memory)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只能读不能写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80988" y="4087813"/>
            <a:ext cx="811371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（4）按断电后信息的可保存性分类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非易失（不挥发）性存储器(</a:t>
            </a:r>
            <a:r>
              <a:rPr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Nonvolatile Memory)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 信息可一直保留，  不需电源维持。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     （如 ：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、磁表面存储器、光存储器等）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易失（挥发）性存储器(</a:t>
            </a:r>
            <a:r>
              <a:rPr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Volatile Memory)</a:t>
            </a:r>
            <a:r>
              <a:rPr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200" b="1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 电源关闭时信息自动丢失。（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95250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存储器分类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6375" y="998538"/>
            <a:ext cx="8610600" cy="5203825"/>
          </a:xfrm>
        </p:spPr>
        <p:txBody>
          <a:bodyPr lIns="91440" tIns="45720" rIns="91440" bIns="45720"/>
          <a:lstStyle/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（5）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按功能/容量/速度/所在位置分类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寄存器(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Register)</a:t>
            </a:r>
          </a:p>
          <a:p>
            <a:pPr lvl="2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封装在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内，用于存放当前正在执行的指令和使用的数据</a:t>
            </a:r>
          </a:p>
          <a:p>
            <a:pPr lvl="2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用触发器实现，速度快，容量小（几</a:t>
            </a:r>
            <a:r>
              <a:rPr lang="en-US" altLang="zh-CN" sz="2000">
                <a:solidFill>
                  <a:srgbClr val="006600"/>
                </a:solidFill>
                <a:ea typeface="微软雅黑" pitchFamily="34" charset="-122"/>
                <a:cs typeface="Arial" pitchFamily="34" charset="0"/>
              </a:rPr>
              <a:t>~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几十个）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高速缓存(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Cache)</a:t>
            </a:r>
          </a:p>
          <a:p>
            <a:pPr lvl="2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位于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内部或附近，用来存放当前要执行的局部程序段和数据</a:t>
            </a:r>
          </a:p>
          <a:p>
            <a:pPr lvl="2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SRAM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实现，速度可与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匹配，容量小（几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MB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MM（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Main (Primary) Memory）</a:t>
            </a:r>
          </a:p>
          <a:p>
            <a:pPr lvl="2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位于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之外，用来存放已被启动的程序及所用的数据</a:t>
            </a:r>
          </a:p>
          <a:p>
            <a:pPr lvl="2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DRAM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实现，速度较快，容量较大（几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GB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外存储器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AM (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辅助存储器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Auxiliary / Secondary  Storage)</a:t>
            </a:r>
          </a:p>
          <a:p>
            <a:pPr lvl="2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位于主机之外，用来存放暂不运行的程序、数据或存档文件</a:t>
            </a:r>
          </a:p>
          <a:p>
            <a:pPr lvl="2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用磁表面或光存储器实现，容量大而速度慢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内存与外存的关系及比较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49800" y="3568700"/>
            <a:ext cx="4265613" cy="2959100"/>
          </a:xfrm>
          <a:noFill/>
          <a:ln>
            <a:solidFill>
              <a:srgbClr val="0033CC"/>
            </a:solidFill>
          </a:ln>
        </p:spPr>
        <p:txBody>
          <a:bodyPr lIns="91440" tIns="45720" rIns="91440" bIns="45720"/>
          <a:lstStyle/>
          <a:p>
            <a:pPr marL="268288" indent="-268288" defTabSz="717550" eaLnBrk="1" hangingPunct="1">
              <a:buFont typeface="Wingdings" pitchFamily="2" charset="2"/>
              <a:buChar char="ü"/>
            </a:pPr>
            <a:r>
              <a:rPr lang="zh-CN" altLang="en-US"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内存储器（简称内存或主存）</a:t>
            </a:r>
          </a:p>
          <a:p>
            <a:pPr marL="582613" lvl="1" indent="-223838" defTabSz="717550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存取速度快</a:t>
            </a:r>
          </a:p>
          <a:p>
            <a:pPr marL="582613" lvl="1" indent="-223838" defTabSz="717550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成本高、容量相对较小</a:t>
            </a:r>
          </a:p>
          <a:p>
            <a:pPr marL="582613" lvl="1" indent="-223838" defTabSz="717550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直接与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连接，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对内存中可直接进行读、写操作</a:t>
            </a:r>
            <a:endParaRPr lang="en-US" altLang="zh-CN" sz="20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82613" lvl="1" indent="-223838" defTabSz="717550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易失性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存储器(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)，用于临时存放正在运行的程序和数据</a:t>
            </a:r>
          </a:p>
        </p:txBody>
      </p:sp>
      <p:grpSp>
        <p:nvGrpSpPr>
          <p:cNvPr id="756740" name="Group 4"/>
          <p:cNvGrpSpPr>
            <a:grpSpLocks/>
          </p:cNvGrpSpPr>
          <p:nvPr/>
        </p:nvGrpSpPr>
        <p:grpSpPr bwMode="auto">
          <a:xfrm>
            <a:off x="3544888" y="868363"/>
            <a:ext cx="1784350" cy="2509837"/>
            <a:chOff x="2419" y="1680"/>
            <a:chExt cx="1045" cy="1360"/>
          </a:xfrm>
        </p:grpSpPr>
        <p:sp>
          <p:nvSpPr>
            <p:cNvPr id="756741" name="Rectangle 5"/>
            <p:cNvSpPr>
              <a:spLocks noChangeArrowheads="1"/>
            </p:cNvSpPr>
            <p:nvPr/>
          </p:nvSpPr>
          <p:spPr bwMode="auto">
            <a:xfrm>
              <a:off x="2419" y="1680"/>
              <a:ext cx="1014" cy="13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6742" name="Text Box 6"/>
            <p:cNvSpPr txBox="1">
              <a:spLocks noChangeArrowheads="1"/>
            </p:cNvSpPr>
            <p:nvPr/>
          </p:nvSpPr>
          <p:spPr bwMode="auto">
            <a:xfrm>
              <a:off x="3068" y="2015"/>
              <a:ext cx="396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88950" tIns="44480" rIns="88950" bIns="44480"/>
            <a:lstStyle/>
            <a:p>
              <a:pPr algn="just"/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ea typeface="微软雅黑" pitchFamily="34" charset="-122"/>
                </a:rPr>
                <a:t>内存储器</a:t>
              </a:r>
            </a:p>
          </p:txBody>
        </p:sp>
      </p:grpSp>
      <p:grpSp>
        <p:nvGrpSpPr>
          <p:cNvPr id="756743" name="Group 7"/>
          <p:cNvGrpSpPr>
            <a:grpSpLocks/>
          </p:cNvGrpSpPr>
          <p:nvPr/>
        </p:nvGrpSpPr>
        <p:grpSpPr bwMode="auto">
          <a:xfrm>
            <a:off x="234950" y="1666875"/>
            <a:ext cx="1287463" cy="866775"/>
            <a:chOff x="480" y="2112"/>
            <a:chExt cx="754" cy="470"/>
          </a:xfrm>
        </p:grpSpPr>
        <p:sp>
          <p:nvSpPr>
            <p:cNvPr id="756744" name="AutoShape 8"/>
            <p:cNvSpPr>
              <a:spLocks noChangeArrowheads="1"/>
            </p:cNvSpPr>
            <p:nvPr/>
          </p:nvSpPr>
          <p:spPr bwMode="auto">
            <a:xfrm>
              <a:off x="512" y="2112"/>
              <a:ext cx="693" cy="47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6745" name="Text Box 9"/>
            <p:cNvSpPr txBox="1">
              <a:spLocks noChangeArrowheads="1"/>
            </p:cNvSpPr>
            <p:nvPr/>
          </p:nvSpPr>
          <p:spPr bwMode="auto">
            <a:xfrm>
              <a:off x="480" y="2243"/>
              <a:ext cx="754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/>
            <a:lstStyle/>
            <a:p>
              <a:pPr algn="ctr"/>
              <a:r>
                <a:rPr lang="zh-CN" altLang="en-US" sz="18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外存储器</a:t>
              </a:r>
            </a:p>
          </p:txBody>
        </p:sp>
      </p:grpSp>
      <p:sp>
        <p:nvSpPr>
          <p:cNvPr id="756746" name="Rectangle 10"/>
          <p:cNvSpPr>
            <a:spLocks noChangeArrowheads="1"/>
          </p:cNvSpPr>
          <p:nvPr/>
        </p:nvSpPr>
        <p:spPr bwMode="auto">
          <a:xfrm>
            <a:off x="7354888" y="868363"/>
            <a:ext cx="1352550" cy="250983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6747" name="Text Box 11"/>
          <p:cNvSpPr txBox="1">
            <a:spLocks noChangeArrowheads="1"/>
          </p:cNvSpPr>
          <p:nvPr/>
        </p:nvSpPr>
        <p:spPr bwMode="auto">
          <a:xfrm>
            <a:off x="7356475" y="963613"/>
            <a:ext cx="1287463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/>
          <a:lstStyle/>
          <a:p>
            <a:pPr algn="ctr"/>
            <a:r>
              <a:rPr lang="en-US" altLang="zh-CN" sz="2000" b="1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CPU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465263" y="982663"/>
            <a:ext cx="3340100" cy="2476500"/>
            <a:chOff x="1201" y="1742"/>
            <a:chExt cx="2016" cy="1341"/>
          </a:xfrm>
        </p:grpSpPr>
        <p:grpSp>
          <p:nvGrpSpPr>
            <p:cNvPr id="756749" name="Group 13"/>
            <p:cNvGrpSpPr>
              <a:grpSpLocks/>
            </p:cNvGrpSpPr>
            <p:nvPr/>
          </p:nvGrpSpPr>
          <p:grpSpPr bwMode="auto">
            <a:xfrm>
              <a:off x="2474" y="1742"/>
              <a:ext cx="743" cy="1341"/>
              <a:chOff x="2474" y="1742"/>
              <a:chExt cx="743" cy="1341"/>
            </a:xfrm>
          </p:grpSpPr>
          <p:sp>
            <p:nvSpPr>
              <p:cNvPr id="756750" name="Text Box 14"/>
              <p:cNvSpPr txBox="1">
                <a:spLocks noChangeArrowheads="1"/>
              </p:cNvSpPr>
              <p:nvPr/>
            </p:nvSpPr>
            <p:spPr bwMode="auto">
              <a:xfrm>
                <a:off x="2474" y="1782"/>
                <a:ext cx="550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0" rIns="88950" bIns="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指令1</a:t>
                </a:r>
              </a:p>
            </p:txBody>
          </p:sp>
          <p:sp>
            <p:nvSpPr>
              <p:cNvPr id="756751" name="Text Box 15"/>
              <p:cNvSpPr txBox="1">
                <a:spLocks noChangeArrowheads="1"/>
              </p:cNvSpPr>
              <p:nvPr/>
            </p:nvSpPr>
            <p:spPr bwMode="auto">
              <a:xfrm>
                <a:off x="2474" y="1911"/>
                <a:ext cx="550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0" rIns="88950" bIns="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指令2</a:t>
                </a:r>
              </a:p>
            </p:txBody>
          </p:sp>
          <p:sp>
            <p:nvSpPr>
              <p:cNvPr id="756752" name="Text Box 16"/>
              <p:cNvSpPr txBox="1">
                <a:spLocks noChangeArrowheads="1"/>
              </p:cNvSpPr>
              <p:nvPr/>
            </p:nvSpPr>
            <p:spPr bwMode="auto">
              <a:xfrm>
                <a:off x="2474" y="2117"/>
                <a:ext cx="550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0" rIns="88950" bIns="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指令</a:t>
                </a:r>
                <a:r>
                  <a:rPr lang="en-US" altLang="zh-CN" sz="1200" b="1">
                    <a:latin typeface="Times New Roman" pitchFamily="18" charset="0"/>
                    <a:ea typeface="宋体" pitchFamily="2" charset="-122"/>
                  </a:rPr>
                  <a:t>k</a:t>
                </a:r>
              </a:p>
              <a:p>
                <a:pPr algn="just"/>
                <a:endParaRPr lang="en-US" altLang="zh-CN" sz="1200" b="1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56753" name="Text Box 17"/>
              <p:cNvSpPr txBox="1">
                <a:spLocks noChangeArrowheads="1"/>
              </p:cNvSpPr>
              <p:nvPr/>
            </p:nvSpPr>
            <p:spPr bwMode="auto">
              <a:xfrm>
                <a:off x="2474" y="2298"/>
                <a:ext cx="550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0" rIns="88950" bIns="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指令</a:t>
                </a:r>
                <a:r>
                  <a:rPr lang="en-US" altLang="zh-CN" sz="1200" b="1">
                    <a:latin typeface="Times New Roman" pitchFamily="18" charset="0"/>
                    <a:ea typeface="宋体" pitchFamily="2" charset="-122"/>
                  </a:rPr>
                  <a:t>n</a:t>
                </a:r>
              </a:p>
              <a:p>
                <a:pPr algn="just"/>
                <a:endParaRPr lang="en-US" altLang="zh-CN" sz="1200" b="1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56754" name="Line 18"/>
              <p:cNvSpPr>
                <a:spLocks noChangeShapeType="1"/>
              </p:cNvSpPr>
              <p:nvPr/>
            </p:nvSpPr>
            <p:spPr bwMode="auto">
              <a:xfrm>
                <a:off x="2660" y="2075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6755" name="Line 19"/>
              <p:cNvSpPr>
                <a:spLocks noChangeShapeType="1"/>
              </p:cNvSpPr>
              <p:nvPr/>
            </p:nvSpPr>
            <p:spPr bwMode="auto">
              <a:xfrm>
                <a:off x="2654" y="2266"/>
                <a:ext cx="1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6756" name="Rectangle 20"/>
              <p:cNvSpPr>
                <a:spLocks noChangeArrowheads="1"/>
              </p:cNvSpPr>
              <p:nvPr/>
            </p:nvSpPr>
            <p:spPr bwMode="auto">
              <a:xfrm>
                <a:off x="2524" y="1742"/>
                <a:ext cx="470" cy="693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itchFamily="2" charset="-122"/>
                </a:endParaRPr>
              </a:p>
            </p:txBody>
          </p:sp>
          <p:sp>
            <p:nvSpPr>
              <p:cNvPr id="756757" name="Text Box 21"/>
              <p:cNvSpPr txBox="1">
                <a:spLocks noChangeArrowheads="1"/>
              </p:cNvSpPr>
              <p:nvPr/>
            </p:nvSpPr>
            <p:spPr bwMode="auto">
              <a:xfrm>
                <a:off x="2809" y="1742"/>
                <a:ext cx="408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lIns="88950" tIns="44480" rIns="88950" bIns="44480"/>
              <a:lstStyle/>
              <a:p>
                <a:pPr algn="just"/>
                <a:r>
                  <a:rPr lang="zh-CN" altLang="en-US" sz="2000" b="1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</a:rPr>
                  <a:t>程序</a:t>
                </a:r>
              </a:p>
            </p:txBody>
          </p:sp>
          <p:sp>
            <p:nvSpPr>
              <p:cNvPr id="756758" name="Text Box 22"/>
              <p:cNvSpPr txBox="1">
                <a:spLocks noChangeArrowheads="1"/>
              </p:cNvSpPr>
              <p:nvPr/>
            </p:nvSpPr>
            <p:spPr bwMode="auto">
              <a:xfrm>
                <a:off x="2474" y="2504"/>
                <a:ext cx="52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44480" rIns="88950" bIns="4448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数据1</a:t>
                </a:r>
              </a:p>
            </p:txBody>
          </p:sp>
          <p:sp>
            <p:nvSpPr>
              <p:cNvPr id="756759" name="Text Box 23"/>
              <p:cNvSpPr txBox="1">
                <a:spLocks noChangeArrowheads="1"/>
              </p:cNvSpPr>
              <p:nvPr/>
            </p:nvSpPr>
            <p:spPr bwMode="auto">
              <a:xfrm>
                <a:off x="2474" y="2648"/>
                <a:ext cx="52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44480" rIns="88950" bIns="4448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数据2</a:t>
                </a:r>
              </a:p>
            </p:txBody>
          </p:sp>
          <p:sp>
            <p:nvSpPr>
              <p:cNvPr id="756760" name="Text Box 24"/>
              <p:cNvSpPr txBox="1">
                <a:spLocks noChangeArrowheads="1"/>
              </p:cNvSpPr>
              <p:nvPr/>
            </p:nvSpPr>
            <p:spPr bwMode="auto">
              <a:xfrm>
                <a:off x="2478" y="2792"/>
                <a:ext cx="60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44480" rIns="88950" bIns="4448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数据</a:t>
                </a:r>
                <a:r>
                  <a:rPr lang="en-US" altLang="zh-CN" sz="1200" b="1">
                    <a:latin typeface="Times New Roman" pitchFamily="18" charset="0"/>
                    <a:ea typeface="宋体" pitchFamily="2" charset="-122"/>
                  </a:rPr>
                  <a:t>m</a:t>
                </a:r>
              </a:p>
            </p:txBody>
          </p:sp>
          <p:sp>
            <p:nvSpPr>
              <p:cNvPr id="756761" name="Line 25"/>
              <p:cNvSpPr>
                <a:spLocks noChangeShapeType="1"/>
              </p:cNvSpPr>
              <p:nvPr/>
            </p:nvSpPr>
            <p:spPr bwMode="auto">
              <a:xfrm>
                <a:off x="2636" y="2799"/>
                <a:ext cx="1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6762" name="Rectangle 26"/>
              <p:cNvSpPr>
                <a:spLocks noChangeArrowheads="1"/>
              </p:cNvSpPr>
              <p:nvPr/>
            </p:nvSpPr>
            <p:spPr bwMode="auto">
              <a:xfrm>
                <a:off x="2524" y="2514"/>
                <a:ext cx="470" cy="446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itchFamily="2" charset="-122"/>
                </a:endParaRPr>
              </a:p>
            </p:txBody>
          </p:sp>
          <p:sp>
            <p:nvSpPr>
              <p:cNvPr id="756763" name="Text Box 27"/>
              <p:cNvSpPr txBox="1">
                <a:spLocks noChangeArrowheads="1"/>
              </p:cNvSpPr>
              <p:nvPr/>
            </p:nvSpPr>
            <p:spPr bwMode="auto">
              <a:xfrm>
                <a:off x="2809" y="2488"/>
                <a:ext cx="408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lIns="88950" tIns="44480" rIns="88950" bIns="44480"/>
              <a:lstStyle/>
              <a:p>
                <a:pPr algn="just"/>
                <a:r>
                  <a:rPr lang="zh-CN" altLang="en-US" sz="2000" b="1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数据</a:t>
                </a:r>
              </a:p>
            </p:txBody>
          </p:sp>
        </p:grpSp>
        <p:sp>
          <p:nvSpPr>
            <p:cNvPr id="756764" name="Line 28"/>
            <p:cNvSpPr>
              <a:spLocks noChangeShapeType="1"/>
            </p:cNvSpPr>
            <p:nvPr/>
          </p:nvSpPr>
          <p:spPr bwMode="auto">
            <a:xfrm>
              <a:off x="1205" y="2273"/>
              <a:ext cx="11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5" name="Text Box 29"/>
            <p:cNvSpPr txBox="1">
              <a:spLocks noChangeArrowheads="1"/>
            </p:cNvSpPr>
            <p:nvPr/>
          </p:nvSpPr>
          <p:spPr bwMode="auto">
            <a:xfrm>
              <a:off x="1201" y="1823"/>
              <a:ext cx="122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0" rIns="88950" bIns="0"/>
            <a:lstStyle/>
            <a:p>
              <a:pPr algn="just">
                <a:lnSpc>
                  <a:spcPct val="110000"/>
                </a:lnSpc>
              </a:pPr>
              <a:r>
                <a:rPr lang="zh-CN" altLang="en-US" sz="1800" b="1">
                  <a:solidFill>
                    <a:srgbClr val="CC0000"/>
                  </a:solidFill>
                  <a:latin typeface="微软雅黑" pitchFamily="34" charset="-122"/>
                  <a:ea typeface="微软雅黑" pitchFamily="34" charset="-122"/>
                </a:rPr>
                <a:t>①程序和数据从外存成批传送到内存</a:t>
              </a:r>
            </a:p>
          </p:txBody>
        </p:sp>
      </p:grpSp>
      <p:sp>
        <p:nvSpPr>
          <p:cNvPr id="756766" name="Line 31"/>
          <p:cNvSpPr>
            <a:spLocks noChangeShapeType="1"/>
          </p:cNvSpPr>
          <p:nvPr/>
        </p:nvSpPr>
        <p:spPr bwMode="auto">
          <a:xfrm>
            <a:off x="5284788" y="191293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5324475" y="942975"/>
            <a:ext cx="207645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/>
          <a:lstStyle/>
          <a:p>
            <a:pPr algn="just">
              <a:lnSpc>
                <a:spcPct val="110000"/>
              </a:lnSpc>
            </a:pPr>
            <a:r>
              <a:rPr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en-US" altLang="zh-CN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从内存中逐条读取指令及相关数据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284788" y="2244725"/>
            <a:ext cx="2065337" cy="1036638"/>
            <a:chOff x="3439" y="2425"/>
            <a:chExt cx="1211" cy="562"/>
          </a:xfrm>
        </p:grpSpPr>
        <p:sp>
          <p:nvSpPr>
            <p:cNvPr id="756769" name="Line 34"/>
            <p:cNvSpPr>
              <a:spLocks noChangeShapeType="1"/>
            </p:cNvSpPr>
            <p:nvPr/>
          </p:nvSpPr>
          <p:spPr bwMode="auto">
            <a:xfrm flipH="1">
              <a:off x="3439" y="2425"/>
              <a:ext cx="11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0" name="Text Box 35"/>
            <p:cNvSpPr txBox="1">
              <a:spLocks noChangeArrowheads="1"/>
            </p:cNvSpPr>
            <p:nvPr/>
          </p:nvSpPr>
          <p:spPr bwMode="auto">
            <a:xfrm>
              <a:off x="3457" y="2448"/>
              <a:ext cx="1193" cy="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/>
            <a:lstStyle/>
            <a:p>
              <a:pPr algn="just">
                <a:lnSpc>
                  <a:spcPct val="110000"/>
                </a:lnSpc>
              </a:pPr>
              <a:r>
                <a:rPr lang="zh-CN" altLang="en-US" sz="1800" b="1">
                  <a:solidFill>
                    <a:srgbClr val="CC0000"/>
                  </a:solidFill>
                  <a:latin typeface="微软雅黑" pitchFamily="34" charset="-122"/>
                  <a:ea typeface="微软雅黑" pitchFamily="34" charset="-122"/>
                </a:rPr>
                <a:t>④将指令处理结果送回内存保存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465263" y="2286000"/>
            <a:ext cx="2103437" cy="981075"/>
            <a:chOff x="1201" y="2447"/>
            <a:chExt cx="1232" cy="533"/>
          </a:xfrm>
        </p:grpSpPr>
        <p:sp>
          <p:nvSpPr>
            <p:cNvPr id="756772" name="Line 37"/>
            <p:cNvSpPr>
              <a:spLocks noChangeShapeType="1"/>
            </p:cNvSpPr>
            <p:nvPr/>
          </p:nvSpPr>
          <p:spPr bwMode="auto">
            <a:xfrm flipH="1">
              <a:off x="1205" y="2451"/>
              <a:ext cx="11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3" name="Text Box 38"/>
            <p:cNvSpPr txBox="1">
              <a:spLocks noChangeArrowheads="1"/>
            </p:cNvSpPr>
            <p:nvPr/>
          </p:nvSpPr>
          <p:spPr bwMode="auto">
            <a:xfrm>
              <a:off x="1201" y="2447"/>
              <a:ext cx="1232" cy="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/>
            <a:lstStyle/>
            <a:p>
              <a:pPr algn="just">
                <a:lnSpc>
                  <a:spcPct val="110000"/>
                </a:lnSpc>
              </a:pPr>
              <a:r>
                <a:rPr lang="zh-CN" altLang="en-US" sz="1800" b="1">
                  <a:solidFill>
                    <a:srgbClr val="CC0000"/>
                  </a:solidFill>
                  <a:latin typeface="微软雅黑" pitchFamily="34" charset="-122"/>
                  <a:ea typeface="微软雅黑" pitchFamily="34" charset="-122"/>
                </a:rPr>
                <a:t>⑤将处理结果成批传送到外存以长久保存</a:t>
              </a:r>
            </a:p>
          </p:txBody>
        </p:sp>
      </p:grpSp>
      <p:sp>
        <p:nvSpPr>
          <p:cNvPr id="558119" name="Text Box 39"/>
          <p:cNvSpPr txBox="1">
            <a:spLocks noChangeArrowheads="1"/>
          </p:cNvSpPr>
          <p:nvPr/>
        </p:nvSpPr>
        <p:spPr bwMode="auto">
          <a:xfrm>
            <a:off x="7446963" y="1476375"/>
            <a:ext cx="13096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/>
          <a:lstStyle/>
          <a:p>
            <a:pPr algn="just">
              <a:lnSpc>
                <a:spcPct val="110000"/>
              </a:lnSpc>
            </a:pPr>
            <a:r>
              <a:rPr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③逐条执行指令，按指令要求完成对数据的运算和处理</a:t>
            </a:r>
          </a:p>
        </p:txBody>
      </p: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303213" y="3567113"/>
            <a:ext cx="4267200" cy="29559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88950" tIns="44480" rIns="88950" bIns="44480"/>
          <a:lstStyle/>
          <a:p>
            <a:pPr marL="90488" indent="-90488" defTabSz="71755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kumimoji="1" lang="zh-CN" altLang="en-US" b="1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外存储器（简称</a:t>
            </a:r>
            <a:r>
              <a:rPr lang="zh-CN" altLang="pt-BR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或辅存）</a:t>
            </a:r>
          </a:p>
          <a:p>
            <a:pPr marL="355600" lvl="1" indent="-84138" defTabSz="717550" eaLnBrk="1" hangingPunct="1">
              <a:spcBef>
                <a:spcPct val="40000"/>
              </a:spcBef>
              <a:buFontTx/>
              <a:buChar char="–"/>
            </a:pP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存取速度慢</a:t>
            </a:r>
          </a:p>
          <a:p>
            <a:pPr marL="355600" lvl="1" indent="-84138" defTabSz="717550" eaLnBrk="1" hangingPunct="1">
              <a:spcBef>
                <a:spcPct val="40000"/>
              </a:spcBef>
              <a:buFontTx/>
              <a:buChar char="–"/>
            </a:pP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成本低、容量很大</a:t>
            </a:r>
          </a:p>
          <a:p>
            <a:pPr marL="355600" lvl="1" indent="-84138" defTabSz="717550" eaLnBrk="1" hangingPunct="1">
              <a:spcBef>
                <a:spcPct val="40000"/>
              </a:spcBef>
              <a:buFontTx/>
              <a:buChar char="–"/>
            </a:pP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不与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直接连接，先传送到内存，然后才能被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使用。</a:t>
            </a:r>
          </a:p>
          <a:p>
            <a:pPr marL="355600" lvl="1" indent="-84138" defTabSz="717550" eaLnBrk="1" hangingPunct="1">
              <a:spcBef>
                <a:spcPct val="40000"/>
              </a:spcBef>
              <a:buFontTx/>
              <a:buChar char="–"/>
            </a:pP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属于</a:t>
            </a:r>
            <a:r>
              <a:rPr kumimoji="1"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非易失性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存储器，用于长久存放系统中几乎所有的信息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8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8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8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8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8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uiExpand="1" build="p" bldLvl="2" autoUpdateAnimBg="0"/>
      <p:bldP spid="558083" grpId="1" uiExpand="1" build="p" animBg="1"/>
      <p:bldP spid="558112" grpId="0"/>
      <p:bldP spid="558119" grpId="0"/>
      <p:bldP spid="558120" grpId="0" uiExpand="1" build="p" bldLvl="2" animBg="1" autoUpdateAnimBg="0"/>
    </p:bldLst>
  </p:timing>
</p:sld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 Folder:C152 Spring95:lecture1</Template>
  <TotalTime>2184127776</TotalTime>
  <Pages>40</Pages>
  <Words>3935</Words>
  <Application>Microsoft PowerPoint 4.0</Application>
  <PresentationFormat>全屏显示(4:3)</PresentationFormat>
  <Paragraphs>571</Paragraphs>
  <Slides>31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lecture1</vt:lpstr>
      <vt:lpstr>VISIO</vt:lpstr>
      <vt:lpstr>公式</vt:lpstr>
      <vt:lpstr> 第6章 层次结构存储系统  存储器概述 主存与CPU的连接及其读写操作 磁盘存储器 高速缓冲存储器(cache) 虚拟存储器 IA-32/Linux中的地址转换  </vt:lpstr>
      <vt:lpstr>层次结构存储系统</vt:lpstr>
      <vt:lpstr>层次结构存储系统</vt:lpstr>
      <vt:lpstr>回顾：程序及指令的执行过程</vt:lpstr>
      <vt:lpstr>基本术语</vt:lpstr>
      <vt:lpstr>存储器分类</vt:lpstr>
      <vt:lpstr>存储器分类</vt:lpstr>
      <vt:lpstr>存储器分类</vt:lpstr>
      <vt:lpstr>内存与外存的关系及比较</vt:lpstr>
      <vt:lpstr>主存的结构</vt:lpstr>
      <vt:lpstr>主存的主要性能指标</vt:lpstr>
      <vt:lpstr>时间、存储容量（或带宽）的单位</vt:lpstr>
      <vt:lpstr>内存储器的分类及应用</vt:lpstr>
      <vt:lpstr>六管静态MOS管电路（不作要求）</vt:lpstr>
      <vt:lpstr>       动态单管记忆单元电路（不作要求）</vt:lpstr>
      <vt:lpstr>半导体RAM的组织</vt:lpstr>
      <vt:lpstr>字片式存储体阵列组织（不作要求）</vt:lpstr>
      <vt:lpstr>位片式存储体阵列组织（不作要求）</vt:lpstr>
      <vt:lpstr>举例：典型的16M位DRAM（4Mx4）</vt:lpstr>
      <vt:lpstr>举例：典型的16M位DRAM（4Mx4）</vt:lpstr>
      <vt:lpstr>层次结构存储系统</vt:lpstr>
      <vt:lpstr>主存模块的连接和读写操作 </vt:lpstr>
      <vt:lpstr>举例：SPARCstation 20’s Memory Module</vt:lpstr>
      <vt:lpstr>PC机主存储器的物理结构</vt:lpstr>
      <vt:lpstr>举例：SPARCstation 20’s内存条(模块)</vt:lpstr>
      <vt:lpstr>举例：128MB的DRAM存储器</vt:lpstr>
      <vt:lpstr>DRAM芯片的规格</vt:lpstr>
      <vt:lpstr>主存模块的连接和读写操作</vt:lpstr>
      <vt:lpstr>主存模块的连接和读写操作</vt:lpstr>
      <vt:lpstr>指令“movl 8(%ebp), %eax”操作过程 </vt:lpstr>
      <vt:lpstr>指令“movl %eax,8(%ebp) ”操作过程 </vt:lpstr>
    </vt:vector>
  </TitlesOfParts>
  <Company>Wayne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ECE4680: Computer Organization &amp; Architecture</dc:title>
  <dc:subject>Designing a Multiple Cycle Processor</dc:subject>
  <dc:creator>gchen</dc:creator>
  <cp:lastModifiedBy>SU</cp:lastModifiedBy>
  <cp:revision>1507</cp:revision>
  <cp:lastPrinted>1998-02-02T13:15:44Z</cp:lastPrinted>
  <dcterms:created xsi:type="dcterms:W3CDTF">1996-09-09T11:33:30Z</dcterms:created>
  <dcterms:modified xsi:type="dcterms:W3CDTF">2015-04-29T09:58:34Z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</Properties>
</file>