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605" r:id="rId3"/>
    <p:sldId id="1019" r:id="rId4"/>
    <p:sldId id="1060" r:id="rId5"/>
    <p:sldId id="999" r:id="rId6"/>
    <p:sldId id="1005" r:id="rId7"/>
    <p:sldId id="1061" r:id="rId8"/>
    <p:sldId id="1062" r:id="rId9"/>
    <p:sldId id="1063" r:id="rId10"/>
    <p:sldId id="1064" r:id="rId11"/>
    <p:sldId id="1065" r:id="rId12"/>
    <p:sldId id="1066" r:id="rId13"/>
    <p:sldId id="1068" r:id="rId14"/>
    <p:sldId id="1069" r:id="rId15"/>
    <p:sldId id="1070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1007" r:id="rId33"/>
    <p:sldId id="1087" r:id="rId34"/>
    <p:sldId id="1006" r:id="rId35"/>
    <p:sldId id="1002" r:id="rId36"/>
    <p:sldId id="1003" r:id="rId37"/>
    <p:sldId id="988" r:id="rId38"/>
    <p:sldId id="1011" r:id="rId39"/>
    <p:sldId id="1013" r:id="rId40"/>
    <p:sldId id="1014" r:id="rId41"/>
    <p:sldId id="1015" r:id="rId42"/>
    <p:sldId id="1057" r:id="rId43"/>
    <p:sldId id="1058" r:id="rId44"/>
    <p:sldId id="1017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CC"/>
    <a:srgbClr val="0066FF"/>
    <a:srgbClr val="009242"/>
    <a:srgbClr val="FF0000"/>
    <a:srgbClr val="3366FF"/>
    <a:srgbClr val="99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99804" autoAdjust="0"/>
  </p:normalViewPr>
  <p:slideViewPr>
    <p:cSldViewPr snapToGrid="0">
      <p:cViewPr varScale="1">
        <p:scale>
          <a:sx n="132" d="100"/>
          <a:sy n="132" d="100"/>
        </p:scale>
        <p:origin x="130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4A88935-A940-4742-91B1-E0C04BD25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194B8D-0BD2-4348-BE80-2231CB33E343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4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	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94685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EF352-C419-48D7-9D75-6F789CC0C888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16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581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1F00F8-3138-4116-8CF0-F2585F6C7272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17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705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F7648F-40CA-492E-9878-1F7CBA257019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18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992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0B757-2977-4F85-8445-63EFF4F45827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19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797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72829-FF75-44B6-80DA-54EAE6EA12A9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20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072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59A650-EDA3-4DAA-A5ED-075369DF2A4E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23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157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12A41-60DA-4AF1-959C-A7AEF3E692BE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24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5814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E0619C-872B-4200-8BE8-4A1A52CD643B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25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2004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FDEEFD-3C68-4F58-9F7D-67A7CF958C92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27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858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864FE0-1C74-4890-87EE-278768399D95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30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936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50E5C0-B759-41C7-9A54-BD91CC1BBB32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7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0484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0D4B5E-580C-4A45-B1EA-600B09ABCA11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31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950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Text Box 1"/>
          <p:cNvSpPr txBox="1">
            <a:spLocks noChangeArrowheads="1"/>
          </p:cNvSpPr>
          <p:nvPr/>
        </p:nvSpPr>
        <p:spPr bwMode="auto"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701" tIns="45850" rIns="91701" bIns="45850" anchor="ctr"/>
          <a:lstStyle/>
          <a:p>
            <a:pPr defTabSz="844550" eaLnBrk="0" hangingPunct="0"/>
            <a:endParaRPr lang="en-US" altLang="zh-CN" sz="2200" b="1">
              <a:latin typeface="Arial Narrow" pitchFamily="34" charset="0"/>
            </a:endParaRPr>
          </a:p>
        </p:txBody>
      </p:sp>
      <p:sp>
        <p:nvSpPr>
          <p:cNvPr id="7475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</p:spPr>
        <p:txBody>
          <a:bodyPr wrap="none" lIns="84408" tIns="42204" rIns="84408" bIns="42204" anchor="ctr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704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0D514E-E374-4DCA-AFC7-B8CEE13D4979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8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211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030626-487C-47A2-A98C-87F0DBAF94AA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9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07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C2775-2518-41B7-A9DC-63558B5DF72E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10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403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9B107B-E3E2-4F21-BF9D-04353385E3FE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11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491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B40B08-71E6-4A6B-A77A-F28F56A4A0E2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13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529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759CB9-8B9C-40EF-93BF-A50A2AF30161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14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891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2188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32C235-FF36-4656-A784-97C01913E11F}" type="slidenum">
              <a:rPr lang="en-US" altLang="zh-TW" b="0">
                <a:latin typeface="Times New Roman" panose="02020603050405020304" pitchFamily="18" charset="0"/>
                <a:ea typeface="PMingLiU" panose="02020500000000000000" pitchFamily="18" charset="-120"/>
              </a:rPr>
              <a:pPr eaLnBrk="1" hangingPunct="1"/>
              <a:t>15</a:t>
            </a:fld>
            <a:endParaRPr lang="en-US" altLang="zh-TW" b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32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232B-BF27-4B9F-9B6D-22D26EAF8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80EB4-407F-4978-8D43-6F3B18F70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6A83-DCC2-4227-A0C4-A264F0F98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FFF5E-9B8A-40F6-A2B8-7C666B53D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3C9B-204C-4B90-9F5E-D227E61DD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7259F-F984-466E-A45C-C8560BC04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FD471-F79A-44A1-9C72-D250900A7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29EB9-9AD1-41AF-BF28-FEB9E3260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E790-ECB7-42D4-8B2B-26AB54CA9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F7F7D-950A-4C77-A2E6-6F37AE7E0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9286-427E-4947-BBB1-A82735449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97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18F628C-7117-4CBE-BA5E-A227A5CAF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cessStateDiagram.sw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>
                <a:solidFill>
                  <a:srgbClr val="FF0000"/>
                </a:solidFill>
              </a:rPr>
              <a:t/>
            </a:r>
            <a:br>
              <a:rPr lang="zh-CN" altLang="en-US" sz="4000" dirty="0" smtClean="0">
                <a:solidFill>
                  <a:srgbClr val="FF0000"/>
                </a:solidFill>
              </a:rPr>
            </a:br>
            <a:r>
              <a:rPr lang="zh-CN" altLang="en-US" sz="4000" dirty="0" smtClean="0">
                <a:solidFill>
                  <a:srgbClr val="FF0000"/>
                </a:solidFill>
              </a:rPr>
              <a:t>第七章 异常控制流</a:t>
            </a:r>
            <a:r>
              <a:rPr lang="en-US" altLang="zh-CN" sz="4000" dirty="0" smtClean="0">
                <a:solidFill>
                  <a:srgbClr val="FF0000"/>
                </a:solidFill>
              </a:rPr>
              <a:t/>
            </a:r>
            <a:br>
              <a:rPr lang="en-US" altLang="zh-CN" sz="4000" dirty="0" smtClean="0">
                <a:solidFill>
                  <a:srgbClr val="FF0000"/>
                </a:solidFill>
              </a:rPr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</a:t>
            </a:r>
            <a:r>
              <a:rPr lang="zh-CN" altLang="en-US" sz="2800" dirty="0" smtClean="0">
                <a:solidFill>
                  <a:srgbClr val="0000FF"/>
                </a:solidFill>
              </a:rPr>
              <a:t>进程上下文切换</a:t>
            </a:r>
            <a:r>
              <a:rPr lang="en-US" altLang="zh-CN" sz="2800" dirty="0">
                <a:solidFill>
                  <a:srgbClr val="0000FF"/>
                </a:solidFill>
              </a:rPr>
              <a:t/>
            </a:r>
            <a:br>
              <a:rPr lang="en-US" altLang="zh-CN" sz="2800" dirty="0">
                <a:solidFill>
                  <a:srgbClr val="0000FF"/>
                </a:solidFill>
              </a:rPr>
            </a:br>
            <a:r>
              <a:rPr lang="en-US" altLang="zh-CN" sz="2800" dirty="0">
                <a:solidFill>
                  <a:srgbClr val="0000FF"/>
                </a:solidFill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</a:rPr>
              <a:t>控制流的概念</a:t>
            </a:r>
            <a:r>
              <a:rPr lang="zh-CN" altLang="en-US" sz="2800" dirty="0" smtClean="0">
                <a:solidFill>
                  <a:srgbClr val="0000FF"/>
                </a:solidFill>
              </a:rPr>
              <a:t/>
            </a:r>
            <a:br>
              <a:rPr lang="zh-CN" altLang="en-US" sz="2800" dirty="0" smtClean="0">
                <a:solidFill>
                  <a:srgbClr val="0000FF"/>
                </a:solidFill>
              </a:rPr>
            </a:br>
            <a:r>
              <a:rPr lang="zh-CN" altLang="en-US" sz="2800" dirty="0" smtClean="0">
                <a:solidFill>
                  <a:srgbClr val="0000FF"/>
                </a:solidFill>
              </a:rPr>
              <a:t>异常和中断的基本概念</a:t>
            </a:r>
            <a:br>
              <a:rPr lang="zh-CN" altLang="en-US" sz="2800" dirty="0" smtClean="0">
                <a:solidFill>
                  <a:srgbClr val="0000FF"/>
                </a:solidFill>
              </a:rPr>
            </a:br>
            <a:r>
              <a:rPr lang="zh-CN" altLang="en-US" sz="2800" dirty="0" smtClean="0">
                <a:solidFill>
                  <a:srgbClr val="0000FF"/>
                </a:solidFill>
              </a:rPr>
              <a:t>异常和中断的响应和处理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5"/>
          <p:cNvSpPr>
            <a:spLocks noChangeArrowheads="1"/>
          </p:cNvSpPr>
          <p:nvPr/>
        </p:nvSpPr>
        <p:spPr bwMode="auto">
          <a:xfrm>
            <a:off x="368300" y="1233488"/>
            <a:ext cx="85963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/>
              <a:t>  进程有自己的生命周期，它由于任务的启动而创建，随着任务的完成</a:t>
            </a:r>
            <a:r>
              <a:rPr lang="en-US" altLang="zh-CN" sz="2000"/>
              <a:t>(</a:t>
            </a:r>
            <a:r>
              <a:rPr lang="zh-CN" altLang="en-US" sz="2000"/>
              <a:t>或终止</a:t>
            </a:r>
            <a:r>
              <a:rPr lang="en-US" altLang="zh-CN" sz="2000"/>
              <a:t>)</a:t>
            </a:r>
            <a:r>
              <a:rPr lang="zh-CN" altLang="en-US" sz="2000"/>
              <a:t>而消亡。 每个进程从产生到消亡，经常会处于不同的状态，并在不同状态之间频繁进行转换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2" y="-49829"/>
            <a:ext cx="8243887" cy="847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进程的状态及其转换：五态模型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787775" y="3225800"/>
            <a:ext cx="784225" cy="1008063"/>
            <a:chOff x="2363" y="1888"/>
            <a:chExt cx="494" cy="635"/>
          </a:xfrm>
        </p:grpSpPr>
        <p:sp>
          <p:nvSpPr>
            <p:cNvPr id="17466" name="Text Box 15"/>
            <p:cNvSpPr txBox="1">
              <a:spLocks noChangeArrowheads="1"/>
            </p:cNvSpPr>
            <p:nvPr/>
          </p:nvSpPr>
          <p:spPr bwMode="auto">
            <a:xfrm>
              <a:off x="2363" y="1920"/>
              <a:ext cx="26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选中</a:t>
              </a:r>
            </a:p>
          </p:txBody>
        </p:sp>
        <p:sp>
          <p:nvSpPr>
            <p:cNvPr id="17467" name="Line 8"/>
            <p:cNvSpPr>
              <a:spLocks noChangeShapeType="1"/>
            </p:cNvSpPr>
            <p:nvPr/>
          </p:nvSpPr>
          <p:spPr bwMode="auto">
            <a:xfrm flipV="1">
              <a:off x="2449" y="1888"/>
              <a:ext cx="408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114800" y="3297238"/>
            <a:ext cx="1165225" cy="941387"/>
            <a:chOff x="2569" y="1933"/>
            <a:chExt cx="734" cy="593"/>
          </a:xfrm>
        </p:grpSpPr>
        <p:sp>
          <p:nvSpPr>
            <p:cNvPr id="17464" name="Text Box 16"/>
            <p:cNvSpPr txBox="1">
              <a:spLocks noChangeArrowheads="1"/>
            </p:cNvSpPr>
            <p:nvPr/>
          </p:nvSpPr>
          <p:spPr bwMode="auto">
            <a:xfrm>
              <a:off x="2736" y="2098"/>
              <a:ext cx="56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时间到</a:t>
              </a:r>
            </a:p>
          </p:txBody>
        </p:sp>
        <p:sp>
          <p:nvSpPr>
            <p:cNvPr id="17465" name="Line 9"/>
            <p:cNvSpPr>
              <a:spLocks noChangeShapeType="1"/>
            </p:cNvSpPr>
            <p:nvPr/>
          </p:nvSpPr>
          <p:spPr bwMode="auto">
            <a:xfrm flipH="1">
              <a:off x="2569" y="1933"/>
              <a:ext cx="381" cy="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518150" y="3197225"/>
            <a:ext cx="1309688" cy="992188"/>
            <a:chOff x="3453" y="1870"/>
            <a:chExt cx="825" cy="625"/>
          </a:xfrm>
        </p:grpSpPr>
        <p:sp>
          <p:nvSpPr>
            <p:cNvPr id="17462" name="Text Box 17"/>
            <p:cNvSpPr txBox="1">
              <a:spLocks noChangeArrowheads="1"/>
            </p:cNvSpPr>
            <p:nvPr/>
          </p:nvSpPr>
          <p:spPr bwMode="auto">
            <a:xfrm>
              <a:off x="3757" y="1870"/>
              <a:ext cx="5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出现等待事件</a:t>
              </a:r>
            </a:p>
          </p:txBody>
        </p:sp>
        <p:sp>
          <p:nvSpPr>
            <p:cNvPr id="17463" name="Line 10"/>
            <p:cNvSpPr>
              <a:spLocks noChangeShapeType="1"/>
            </p:cNvSpPr>
            <p:nvPr/>
          </p:nvSpPr>
          <p:spPr bwMode="auto">
            <a:xfrm>
              <a:off x="3453" y="1904"/>
              <a:ext cx="534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370388" y="4349750"/>
            <a:ext cx="1633537" cy="419100"/>
            <a:chOff x="2730" y="2596"/>
            <a:chExt cx="1029" cy="264"/>
          </a:xfrm>
        </p:grpSpPr>
        <p:sp>
          <p:nvSpPr>
            <p:cNvPr id="17460" name="Text Box 18"/>
            <p:cNvSpPr txBox="1">
              <a:spLocks noChangeArrowheads="1"/>
            </p:cNvSpPr>
            <p:nvPr/>
          </p:nvSpPr>
          <p:spPr bwMode="auto">
            <a:xfrm>
              <a:off x="2872" y="2596"/>
              <a:ext cx="83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事件结束</a:t>
              </a:r>
            </a:p>
          </p:txBody>
        </p:sp>
        <p:sp>
          <p:nvSpPr>
            <p:cNvPr id="17461" name="Line 11"/>
            <p:cNvSpPr>
              <a:spLocks noChangeShapeType="1"/>
            </p:cNvSpPr>
            <p:nvPr/>
          </p:nvSpPr>
          <p:spPr bwMode="auto">
            <a:xfrm flipH="1">
              <a:off x="2730" y="2693"/>
              <a:ext cx="10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443413" y="2725738"/>
            <a:ext cx="1209675" cy="628650"/>
            <a:chOff x="2776" y="1573"/>
            <a:chExt cx="762" cy="396"/>
          </a:xfrm>
        </p:grpSpPr>
        <p:sp>
          <p:nvSpPr>
            <p:cNvPr id="17458" name="Oval 5"/>
            <p:cNvSpPr>
              <a:spLocks noChangeArrowheads="1"/>
            </p:cNvSpPr>
            <p:nvPr/>
          </p:nvSpPr>
          <p:spPr bwMode="auto">
            <a:xfrm>
              <a:off x="2776" y="1573"/>
              <a:ext cx="762" cy="3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9" name="Text Box 12"/>
            <p:cNvSpPr txBox="1">
              <a:spLocks noChangeArrowheads="1"/>
            </p:cNvSpPr>
            <p:nvPr/>
          </p:nvSpPr>
          <p:spPr bwMode="auto">
            <a:xfrm>
              <a:off x="2831" y="1576"/>
              <a:ext cx="65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运行态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3159125" y="4183063"/>
            <a:ext cx="1211263" cy="636587"/>
            <a:chOff x="1967" y="2491"/>
            <a:chExt cx="763" cy="401"/>
          </a:xfrm>
        </p:grpSpPr>
        <p:sp>
          <p:nvSpPr>
            <p:cNvPr id="17456" name="Oval 6"/>
            <p:cNvSpPr>
              <a:spLocks noChangeArrowheads="1"/>
            </p:cNvSpPr>
            <p:nvPr/>
          </p:nvSpPr>
          <p:spPr bwMode="auto">
            <a:xfrm>
              <a:off x="1967" y="2495"/>
              <a:ext cx="763" cy="3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7" name="Text Box 13"/>
            <p:cNvSpPr txBox="1">
              <a:spLocks noChangeArrowheads="1"/>
            </p:cNvSpPr>
            <p:nvPr/>
          </p:nvSpPr>
          <p:spPr bwMode="auto">
            <a:xfrm>
              <a:off x="2060" y="2491"/>
              <a:ext cx="6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就绪态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6015038" y="4184650"/>
            <a:ext cx="1211262" cy="635000"/>
            <a:chOff x="3766" y="2492"/>
            <a:chExt cx="763" cy="400"/>
          </a:xfrm>
        </p:grpSpPr>
        <p:sp>
          <p:nvSpPr>
            <p:cNvPr id="17454" name="Oval 7"/>
            <p:cNvSpPr>
              <a:spLocks noChangeArrowheads="1"/>
            </p:cNvSpPr>
            <p:nvPr/>
          </p:nvSpPr>
          <p:spPr bwMode="auto">
            <a:xfrm>
              <a:off x="3766" y="2495"/>
              <a:ext cx="763" cy="3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5" name="Text Box 14"/>
            <p:cNvSpPr txBox="1">
              <a:spLocks noChangeArrowheads="1"/>
            </p:cNvSpPr>
            <p:nvPr/>
          </p:nvSpPr>
          <p:spPr bwMode="auto">
            <a:xfrm>
              <a:off x="3874" y="2492"/>
              <a:ext cx="59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等待态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2065338" y="2717800"/>
            <a:ext cx="1211262" cy="638175"/>
            <a:chOff x="1278" y="1568"/>
            <a:chExt cx="763" cy="402"/>
          </a:xfrm>
        </p:grpSpPr>
        <p:sp>
          <p:nvSpPr>
            <p:cNvPr id="17452" name="Oval 19"/>
            <p:cNvSpPr>
              <a:spLocks noChangeArrowheads="1"/>
            </p:cNvSpPr>
            <p:nvPr/>
          </p:nvSpPr>
          <p:spPr bwMode="auto">
            <a:xfrm>
              <a:off x="1278" y="1573"/>
              <a:ext cx="763" cy="3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3" name="Text Box 20"/>
            <p:cNvSpPr txBox="1">
              <a:spLocks noChangeArrowheads="1"/>
            </p:cNvSpPr>
            <p:nvPr/>
          </p:nvSpPr>
          <p:spPr bwMode="auto">
            <a:xfrm>
              <a:off x="1379" y="1568"/>
              <a:ext cx="60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新建态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7129463" y="2717800"/>
            <a:ext cx="1211262" cy="638175"/>
            <a:chOff x="4468" y="1568"/>
            <a:chExt cx="763" cy="402"/>
          </a:xfrm>
        </p:grpSpPr>
        <p:sp>
          <p:nvSpPr>
            <p:cNvPr id="17450" name="Oval 21"/>
            <p:cNvSpPr>
              <a:spLocks noChangeArrowheads="1"/>
            </p:cNvSpPr>
            <p:nvPr/>
          </p:nvSpPr>
          <p:spPr bwMode="auto">
            <a:xfrm>
              <a:off x="4468" y="1573"/>
              <a:ext cx="763" cy="3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1" name="Text Box 22"/>
            <p:cNvSpPr txBox="1">
              <a:spLocks noChangeArrowheads="1"/>
            </p:cNvSpPr>
            <p:nvPr/>
          </p:nvSpPr>
          <p:spPr bwMode="auto">
            <a:xfrm>
              <a:off x="4577" y="1568"/>
              <a:ext cx="5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终止态</a:t>
              </a:r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5654675" y="2686050"/>
            <a:ext cx="1479550" cy="366713"/>
            <a:chOff x="3539" y="1548"/>
            <a:chExt cx="932" cy="231"/>
          </a:xfrm>
        </p:grpSpPr>
        <p:sp>
          <p:nvSpPr>
            <p:cNvPr id="17448" name="Line 24"/>
            <p:cNvSpPr>
              <a:spLocks noChangeShapeType="1"/>
            </p:cNvSpPr>
            <p:nvPr/>
          </p:nvSpPr>
          <p:spPr bwMode="auto">
            <a:xfrm>
              <a:off x="3539" y="1756"/>
              <a:ext cx="9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7449" name="Text Box 25"/>
            <p:cNvSpPr txBox="1">
              <a:spLocks noChangeArrowheads="1"/>
            </p:cNvSpPr>
            <p:nvPr/>
          </p:nvSpPr>
          <p:spPr bwMode="auto">
            <a:xfrm>
              <a:off x="3605" y="1548"/>
              <a:ext cx="7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退出</a:t>
              </a:r>
              <a:r>
                <a:rPr lang="en-US" altLang="zh-CN"/>
                <a:t>(exit)</a:t>
              </a: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317750" y="3355975"/>
            <a:ext cx="1239838" cy="841375"/>
            <a:chOff x="1437" y="1970"/>
            <a:chExt cx="781" cy="530"/>
          </a:xfrm>
        </p:grpSpPr>
        <p:sp>
          <p:nvSpPr>
            <p:cNvPr id="17446" name="Line 23"/>
            <p:cNvSpPr>
              <a:spLocks noChangeShapeType="1"/>
            </p:cNvSpPr>
            <p:nvPr/>
          </p:nvSpPr>
          <p:spPr bwMode="auto">
            <a:xfrm>
              <a:off x="1831" y="1970"/>
              <a:ext cx="387" cy="5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  <p:sp>
          <p:nvSpPr>
            <p:cNvPr id="17447" name="Text Box 26"/>
            <p:cNvSpPr txBox="1">
              <a:spLocks noChangeArrowheads="1"/>
            </p:cNvSpPr>
            <p:nvPr/>
          </p:nvSpPr>
          <p:spPr bwMode="auto">
            <a:xfrm>
              <a:off x="1437" y="2079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接纳</a:t>
              </a: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720725" y="2693988"/>
            <a:ext cx="1427163" cy="366712"/>
            <a:chOff x="431" y="1553"/>
            <a:chExt cx="899" cy="231"/>
          </a:xfrm>
        </p:grpSpPr>
        <p:sp>
          <p:nvSpPr>
            <p:cNvPr id="17444" name="Text Box 35"/>
            <p:cNvSpPr txBox="1">
              <a:spLocks noChangeArrowheads="1"/>
            </p:cNvSpPr>
            <p:nvPr/>
          </p:nvSpPr>
          <p:spPr bwMode="auto">
            <a:xfrm>
              <a:off x="431" y="1553"/>
              <a:ext cx="8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创建</a:t>
              </a:r>
              <a:r>
                <a:rPr lang="en-US" altLang="zh-CN"/>
                <a:t>(creat)</a:t>
              </a:r>
            </a:p>
          </p:txBody>
        </p:sp>
        <p:sp>
          <p:nvSpPr>
            <p:cNvPr id="17445" name="Line 36"/>
            <p:cNvSpPr>
              <a:spLocks noChangeShapeType="1"/>
            </p:cNvSpPr>
            <p:nvPr/>
          </p:nvSpPr>
          <p:spPr bwMode="auto">
            <a:xfrm>
              <a:off x="499" y="1757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0"/>
            <a:lstStyle/>
            <a:p>
              <a:endParaRPr lang="zh-CN" alt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965200" y="3800475"/>
            <a:ext cx="2268538" cy="590550"/>
            <a:chOff x="453" y="2409"/>
            <a:chExt cx="1429" cy="372"/>
          </a:xfrm>
        </p:grpSpPr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453" y="2409"/>
              <a:ext cx="646" cy="37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</a:rPr>
                <a:t>系统当前状态允许</a:t>
              </a:r>
            </a:p>
          </p:txBody>
        </p:sp>
        <p:sp>
          <p:nvSpPr>
            <p:cNvPr id="17443" name="Line 42"/>
            <p:cNvSpPr>
              <a:spLocks noChangeShapeType="1"/>
            </p:cNvSpPr>
            <p:nvPr/>
          </p:nvSpPr>
          <p:spPr bwMode="auto">
            <a:xfrm flipV="1">
              <a:off x="1088" y="2409"/>
              <a:ext cx="794" cy="18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6186488" y="3621088"/>
            <a:ext cx="2706687" cy="1139825"/>
            <a:chOff x="3742" y="2296"/>
            <a:chExt cx="1705" cy="718"/>
          </a:xfrm>
        </p:grpSpPr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4672" y="2296"/>
              <a:ext cx="775" cy="71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</a:rPr>
                <a:t>等待使用资源；或等待</a:t>
              </a:r>
              <a:r>
                <a:rPr lang="en-US" altLang="zh-CN">
                  <a:solidFill>
                    <a:srgbClr val="0000CC"/>
                  </a:solidFill>
                </a:rPr>
                <a:t>I/O</a:t>
              </a:r>
              <a:r>
                <a:rPr lang="zh-CN" altLang="en-US">
                  <a:solidFill>
                    <a:srgbClr val="0000CC"/>
                  </a:solidFill>
                </a:rPr>
                <a:t>；或等待人工干预</a:t>
              </a:r>
            </a:p>
          </p:txBody>
        </p:sp>
        <p:sp>
          <p:nvSpPr>
            <p:cNvPr id="17441" name="Line 43"/>
            <p:cNvSpPr>
              <a:spLocks noChangeShapeType="1"/>
            </p:cNvSpPr>
            <p:nvPr/>
          </p:nvSpPr>
          <p:spPr bwMode="auto">
            <a:xfrm>
              <a:off x="3742" y="2478"/>
              <a:ext cx="930" cy="18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6473825" y="2074863"/>
            <a:ext cx="1476375" cy="958850"/>
            <a:chOff x="3923" y="1139"/>
            <a:chExt cx="930" cy="794"/>
          </a:xfrm>
        </p:grpSpPr>
        <p:sp>
          <p:nvSpPr>
            <p:cNvPr id="17438" name="Text Box 34"/>
            <p:cNvSpPr txBox="1">
              <a:spLocks noChangeArrowheads="1"/>
            </p:cNvSpPr>
            <p:nvPr/>
          </p:nvSpPr>
          <p:spPr bwMode="auto">
            <a:xfrm>
              <a:off x="3923" y="1139"/>
              <a:ext cx="930" cy="4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</a:rPr>
                <a:t>进程运行结束或强迫终止</a:t>
              </a:r>
            </a:p>
          </p:txBody>
        </p:sp>
        <p:sp>
          <p:nvSpPr>
            <p:cNvPr id="17439" name="Line 44"/>
            <p:cNvSpPr>
              <a:spLocks noChangeShapeType="1"/>
            </p:cNvSpPr>
            <p:nvPr/>
          </p:nvSpPr>
          <p:spPr bwMode="auto">
            <a:xfrm flipV="1">
              <a:off x="4195" y="1525"/>
              <a:ext cx="205" cy="40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4356100" y="3836988"/>
            <a:ext cx="3198813" cy="2162175"/>
            <a:chOff x="2631" y="2432"/>
            <a:chExt cx="1973" cy="1362"/>
          </a:xfrm>
        </p:grpSpPr>
        <p:sp>
          <p:nvSpPr>
            <p:cNvPr id="17436" name="Text Box 40"/>
            <p:cNvSpPr txBox="1">
              <a:spLocks noChangeArrowheads="1"/>
            </p:cNvSpPr>
            <p:nvPr/>
          </p:nvSpPr>
          <p:spPr bwMode="auto">
            <a:xfrm>
              <a:off x="3649" y="3249"/>
              <a:ext cx="955" cy="54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</a:rPr>
                <a:t>运行时间到；或出现有更高优先权进程</a:t>
              </a:r>
            </a:p>
          </p:txBody>
        </p:sp>
        <p:sp>
          <p:nvSpPr>
            <p:cNvPr id="17437" name="Line 45"/>
            <p:cNvSpPr>
              <a:spLocks noChangeShapeType="1"/>
            </p:cNvSpPr>
            <p:nvPr/>
          </p:nvSpPr>
          <p:spPr bwMode="auto">
            <a:xfrm>
              <a:off x="2631" y="2432"/>
              <a:ext cx="1474" cy="81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3305175" y="4521200"/>
            <a:ext cx="1476375" cy="1752600"/>
            <a:chOff x="1927" y="2863"/>
            <a:chExt cx="930" cy="1104"/>
          </a:xfrm>
        </p:grpSpPr>
        <p:sp>
          <p:nvSpPr>
            <p:cNvPr id="17434" name="Text Box 39"/>
            <p:cNvSpPr txBox="1">
              <a:spLocks noChangeArrowheads="1"/>
            </p:cNvSpPr>
            <p:nvPr/>
          </p:nvSpPr>
          <p:spPr bwMode="auto">
            <a:xfrm>
              <a:off x="1927" y="3249"/>
              <a:ext cx="775" cy="71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</a:rPr>
                <a:t>资源得到满足；</a:t>
              </a:r>
              <a:r>
                <a:rPr lang="en-US" altLang="zh-CN">
                  <a:solidFill>
                    <a:srgbClr val="0000CC"/>
                  </a:solidFill>
                </a:rPr>
                <a:t>I/O</a:t>
              </a:r>
              <a:r>
                <a:rPr lang="zh-CN" altLang="en-US">
                  <a:solidFill>
                    <a:srgbClr val="0000CC"/>
                  </a:solidFill>
                </a:rPr>
                <a:t>操作结束；人工干预完成</a:t>
              </a:r>
            </a:p>
          </p:txBody>
        </p:sp>
        <p:sp>
          <p:nvSpPr>
            <p:cNvPr id="17435" name="Line 46"/>
            <p:cNvSpPr>
              <a:spLocks noChangeShapeType="1"/>
            </p:cNvSpPr>
            <p:nvPr/>
          </p:nvSpPr>
          <p:spPr bwMode="auto">
            <a:xfrm flipV="1">
              <a:off x="2381" y="2863"/>
              <a:ext cx="476" cy="38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3132138" y="2062163"/>
            <a:ext cx="1665287" cy="1331912"/>
            <a:chOff x="1837" y="1139"/>
            <a:chExt cx="800" cy="1134"/>
          </a:xfrm>
        </p:grpSpPr>
        <p:sp>
          <p:nvSpPr>
            <p:cNvPr id="17432" name="Text Box 37"/>
            <p:cNvSpPr txBox="1">
              <a:spLocks noChangeArrowheads="1"/>
            </p:cNvSpPr>
            <p:nvPr/>
          </p:nvSpPr>
          <p:spPr bwMode="auto">
            <a:xfrm>
              <a:off x="1837" y="1139"/>
              <a:ext cx="800" cy="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CPU</a:t>
              </a:r>
              <a:r>
                <a:rPr lang="zh-CN" altLang="en-US">
                  <a:solidFill>
                    <a:srgbClr val="0000CC"/>
                  </a:solidFill>
                </a:rPr>
                <a:t>空闲时选择一个就绪进程</a:t>
              </a:r>
            </a:p>
          </p:txBody>
        </p:sp>
        <p:sp>
          <p:nvSpPr>
            <p:cNvPr id="17433" name="Line 47"/>
            <p:cNvSpPr>
              <a:spLocks noChangeShapeType="1"/>
            </p:cNvSpPr>
            <p:nvPr/>
          </p:nvSpPr>
          <p:spPr bwMode="auto">
            <a:xfrm flipH="1" flipV="1">
              <a:off x="2291" y="1684"/>
              <a:ext cx="181" cy="58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4746" name="Rectangle 7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7704138" y="58769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2"/>
                </a:solidFill>
              </a:rPr>
              <a:t>（</a:t>
            </a:r>
            <a:r>
              <a:rPr lang="en-US" altLang="zh-CN" sz="2000">
                <a:solidFill>
                  <a:schemeClr val="accent2"/>
                </a:solidFill>
                <a:hlinkClick r:id="rId3" action="ppaction://hlinkfile"/>
              </a:rPr>
              <a:t>demo</a:t>
            </a:r>
            <a:r>
              <a:rPr lang="zh-CN" altLang="en-US" sz="2000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284748" name="Rectangle 76"/>
          <p:cNvSpPr>
            <a:spLocks noChangeArrowheads="1"/>
          </p:cNvSpPr>
          <p:nvPr/>
        </p:nvSpPr>
        <p:spPr bwMode="auto">
          <a:xfrm>
            <a:off x="323850" y="4929188"/>
            <a:ext cx="2592388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除了正在运行的进程之外，其他状态的进程分别在不同的队列中排队等候 </a:t>
            </a:r>
          </a:p>
        </p:txBody>
      </p:sp>
    </p:spTree>
    <p:extLst>
      <p:ext uri="{BB962C8B-B14F-4D97-AF65-F5344CB8AC3E}">
        <p14:creationId xmlns:p14="http://schemas.microsoft.com/office/powerpoint/2010/main" val="17164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46" grpId="0"/>
      <p:bldP spid="284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进程及其状态变化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233488"/>
            <a:ext cx="8713787" cy="1474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smtClean="0"/>
              <a:t>执行中的程序称为</a:t>
            </a:r>
            <a:r>
              <a:rPr lang="en-US" altLang="zh-CN" sz="2200" smtClean="0"/>
              <a:t>Process</a:t>
            </a:r>
            <a:r>
              <a:rPr lang="zh-CN" altLang="en-US" sz="2200" smtClean="0"/>
              <a:t>（</a:t>
            </a:r>
            <a:r>
              <a:rPr lang="en-US" altLang="zh-CN" sz="2200" smtClean="0"/>
              <a:t>A Program in </a:t>
            </a:r>
            <a:r>
              <a:rPr lang="en-US" altLang="zh-CN" sz="2200" u="sng" smtClean="0"/>
              <a:t>execution</a:t>
            </a:r>
            <a:r>
              <a:rPr lang="zh-CN" altLang="en-US" sz="2200" smtClean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smtClean="0"/>
              <a:t>每个进程都需要使用计算机中的资源</a:t>
            </a:r>
            <a:r>
              <a:rPr lang="en-US" altLang="zh-CN" sz="2200" smtClean="0"/>
              <a:t>(CPU</a:t>
            </a:r>
            <a:r>
              <a:rPr lang="zh-CN" altLang="en-US" sz="2200" smtClean="0"/>
              <a:t>、内存、硬盘、外设等</a:t>
            </a:r>
            <a:r>
              <a:rPr lang="en-US" altLang="zh-CN" sz="22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smtClean="0"/>
              <a:t>每个进程都有自己的生命周期，生命周期中有</a:t>
            </a:r>
            <a:r>
              <a:rPr lang="en-US" altLang="zh-CN" sz="2200" smtClean="0"/>
              <a:t>5</a:t>
            </a:r>
            <a:r>
              <a:rPr lang="zh-CN" altLang="en-US" sz="2200" smtClean="0"/>
              <a:t>种不同的状态：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68313" y="4799013"/>
            <a:ext cx="849630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200"/>
              <a:t>系统中无时无刻都有进程在运行（不让</a:t>
            </a:r>
            <a:r>
              <a:rPr lang="en-US" altLang="zh-CN" sz="2200"/>
              <a:t>CPU</a:t>
            </a:r>
            <a:r>
              <a:rPr lang="zh-CN" altLang="en-US" sz="2200"/>
              <a:t>闲着）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200"/>
              <a:t>系统中每个进程几乎都是时断时续地运行的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200"/>
              <a:t>使用</a:t>
            </a:r>
            <a:r>
              <a:rPr lang="en-US" altLang="zh-CN" sz="2200"/>
              <a:t>Windows</a:t>
            </a:r>
            <a:r>
              <a:rPr lang="zh-CN" altLang="en-US" sz="2200"/>
              <a:t>中的任务管理器可以监控系统中进程的情况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2744788"/>
            <a:ext cx="6372225" cy="1651000"/>
            <a:chOff x="884" y="1729"/>
            <a:chExt cx="4014" cy="1040"/>
          </a:xfrm>
        </p:grpSpPr>
        <p:grpSp>
          <p:nvGrpSpPr>
            <p:cNvPr id="18442" name="Group 6"/>
            <p:cNvGrpSpPr>
              <a:grpSpLocks/>
            </p:cNvGrpSpPr>
            <p:nvPr/>
          </p:nvGrpSpPr>
          <p:grpSpPr bwMode="auto">
            <a:xfrm>
              <a:off x="2492" y="1992"/>
              <a:ext cx="382" cy="491"/>
              <a:chOff x="2363" y="1888"/>
              <a:chExt cx="494" cy="635"/>
            </a:xfrm>
          </p:grpSpPr>
          <p:sp>
            <p:nvSpPr>
              <p:cNvPr id="18476" name="Text Box 7"/>
              <p:cNvSpPr txBox="1">
                <a:spLocks noChangeArrowheads="1"/>
              </p:cNvSpPr>
              <p:nvPr/>
            </p:nvSpPr>
            <p:spPr bwMode="auto">
              <a:xfrm>
                <a:off x="2363" y="1920"/>
                <a:ext cx="26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选中</a:t>
                </a:r>
              </a:p>
            </p:txBody>
          </p:sp>
          <p:sp>
            <p:nvSpPr>
              <p:cNvPr id="18477" name="Line 8"/>
              <p:cNvSpPr>
                <a:spLocks noChangeShapeType="1"/>
              </p:cNvSpPr>
              <p:nvPr/>
            </p:nvSpPr>
            <p:spPr bwMode="auto">
              <a:xfrm flipV="1">
                <a:off x="2449" y="1888"/>
                <a:ext cx="408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8443" name="Group 9"/>
            <p:cNvGrpSpPr>
              <a:grpSpLocks/>
            </p:cNvGrpSpPr>
            <p:nvPr/>
          </p:nvGrpSpPr>
          <p:grpSpPr bwMode="auto">
            <a:xfrm>
              <a:off x="2651" y="2027"/>
              <a:ext cx="568" cy="459"/>
              <a:chOff x="2569" y="1933"/>
              <a:chExt cx="734" cy="593"/>
            </a:xfrm>
          </p:grpSpPr>
          <p:sp>
            <p:nvSpPr>
              <p:cNvPr id="184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2098"/>
                <a:ext cx="567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时间到</a:t>
                </a:r>
              </a:p>
            </p:txBody>
          </p:sp>
          <p:sp>
            <p:nvSpPr>
              <p:cNvPr id="18475" name="Line 11"/>
              <p:cNvSpPr>
                <a:spLocks noChangeShapeType="1"/>
              </p:cNvSpPr>
              <p:nvPr/>
            </p:nvSpPr>
            <p:spPr bwMode="auto">
              <a:xfrm flipH="1">
                <a:off x="2569" y="1933"/>
                <a:ext cx="381" cy="5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8444" name="Group 12"/>
            <p:cNvGrpSpPr>
              <a:grpSpLocks/>
            </p:cNvGrpSpPr>
            <p:nvPr/>
          </p:nvGrpSpPr>
          <p:grpSpPr bwMode="auto">
            <a:xfrm>
              <a:off x="3335" y="1978"/>
              <a:ext cx="638" cy="484"/>
              <a:chOff x="3453" y="1870"/>
              <a:chExt cx="825" cy="625"/>
            </a:xfrm>
          </p:grpSpPr>
          <p:sp>
            <p:nvSpPr>
              <p:cNvPr id="18472" name="Text Box 13"/>
              <p:cNvSpPr txBox="1">
                <a:spLocks noChangeArrowheads="1"/>
              </p:cNvSpPr>
              <p:nvPr/>
            </p:nvSpPr>
            <p:spPr bwMode="auto">
              <a:xfrm>
                <a:off x="3757" y="1870"/>
                <a:ext cx="52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出现等待事件</a:t>
                </a:r>
              </a:p>
            </p:txBody>
          </p:sp>
          <p:sp>
            <p:nvSpPr>
              <p:cNvPr id="18473" name="Line 14"/>
              <p:cNvSpPr>
                <a:spLocks noChangeShapeType="1"/>
              </p:cNvSpPr>
              <p:nvPr/>
            </p:nvSpPr>
            <p:spPr bwMode="auto">
              <a:xfrm>
                <a:off x="3453" y="1904"/>
                <a:ext cx="534" cy="5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8445" name="Group 15"/>
            <p:cNvGrpSpPr>
              <a:grpSpLocks/>
            </p:cNvGrpSpPr>
            <p:nvPr/>
          </p:nvGrpSpPr>
          <p:grpSpPr bwMode="auto">
            <a:xfrm>
              <a:off x="2776" y="2540"/>
              <a:ext cx="796" cy="204"/>
              <a:chOff x="2730" y="2596"/>
              <a:chExt cx="1029" cy="264"/>
            </a:xfrm>
          </p:grpSpPr>
          <p:sp>
            <p:nvSpPr>
              <p:cNvPr id="18470" name="Text Box 16"/>
              <p:cNvSpPr txBox="1">
                <a:spLocks noChangeArrowheads="1"/>
              </p:cNvSpPr>
              <p:nvPr/>
            </p:nvSpPr>
            <p:spPr bwMode="auto">
              <a:xfrm>
                <a:off x="2872" y="2596"/>
                <a:ext cx="83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事件结束</a:t>
                </a:r>
              </a:p>
            </p:txBody>
          </p:sp>
          <p:sp>
            <p:nvSpPr>
              <p:cNvPr id="18471" name="Line 17"/>
              <p:cNvSpPr>
                <a:spLocks noChangeShapeType="1"/>
              </p:cNvSpPr>
              <p:nvPr/>
            </p:nvSpPr>
            <p:spPr bwMode="auto">
              <a:xfrm flipH="1">
                <a:off x="2730" y="2693"/>
                <a:ext cx="10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  <p:grpSp>
          <p:nvGrpSpPr>
            <p:cNvPr id="18446" name="Group 18"/>
            <p:cNvGrpSpPr>
              <a:grpSpLocks/>
            </p:cNvGrpSpPr>
            <p:nvPr/>
          </p:nvGrpSpPr>
          <p:grpSpPr bwMode="auto">
            <a:xfrm>
              <a:off x="2811" y="1748"/>
              <a:ext cx="590" cy="307"/>
              <a:chOff x="2776" y="1573"/>
              <a:chExt cx="762" cy="396"/>
            </a:xfrm>
          </p:grpSpPr>
          <p:sp>
            <p:nvSpPr>
              <p:cNvPr id="18468" name="Oval 19"/>
              <p:cNvSpPr>
                <a:spLocks noChangeArrowheads="1"/>
              </p:cNvSpPr>
              <p:nvPr/>
            </p:nvSpPr>
            <p:spPr bwMode="auto">
              <a:xfrm>
                <a:off x="2776" y="1573"/>
                <a:ext cx="762" cy="3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9" name="Text Box 20"/>
              <p:cNvSpPr txBox="1">
                <a:spLocks noChangeArrowheads="1"/>
              </p:cNvSpPr>
              <p:nvPr/>
            </p:nvSpPr>
            <p:spPr bwMode="auto">
              <a:xfrm>
                <a:off x="2831" y="1576"/>
                <a:ext cx="65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>
                    <a:solidFill>
                      <a:schemeClr val="hlin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运行态</a:t>
                </a:r>
              </a:p>
            </p:txBody>
          </p:sp>
        </p:grpSp>
        <p:grpSp>
          <p:nvGrpSpPr>
            <p:cNvPr id="18447" name="Group 21"/>
            <p:cNvGrpSpPr>
              <a:grpSpLocks/>
            </p:cNvGrpSpPr>
            <p:nvPr/>
          </p:nvGrpSpPr>
          <p:grpSpPr bwMode="auto">
            <a:xfrm>
              <a:off x="2186" y="2459"/>
              <a:ext cx="590" cy="310"/>
              <a:chOff x="1967" y="2491"/>
              <a:chExt cx="763" cy="401"/>
            </a:xfrm>
          </p:grpSpPr>
          <p:sp>
            <p:nvSpPr>
              <p:cNvPr id="18466" name="Oval 22"/>
              <p:cNvSpPr>
                <a:spLocks noChangeArrowheads="1"/>
              </p:cNvSpPr>
              <p:nvPr/>
            </p:nvSpPr>
            <p:spPr bwMode="auto">
              <a:xfrm>
                <a:off x="1967" y="2495"/>
                <a:ext cx="763" cy="39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7" name="Text Box 23"/>
              <p:cNvSpPr txBox="1">
                <a:spLocks noChangeArrowheads="1"/>
              </p:cNvSpPr>
              <p:nvPr/>
            </p:nvSpPr>
            <p:spPr bwMode="auto">
              <a:xfrm>
                <a:off x="2060" y="2491"/>
                <a:ext cx="63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>
                    <a:solidFill>
                      <a:schemeClr val="hlin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就绪态</a:t>
                </a:r>
              </a:p>
            </p:txBody>
          </p:sp>
        </p:grpSp>
        <p:grpSp>
          <p:nvGrpSpPr>
            <p:cNvPr id="18448" name="Group 24"/>
            <p:cNvGrpSpPr>
              <a:grpSpLocks/>
            </p:cNvGrpSpPr>
            <p:nvPr/>
          </p:nvGrpSpPr>
          <p:grpSpPr bwMode="auto">
            <a:xfrm>
              <a:off x="3577" y="2459"/>
              <a:ext cx="590" cy="310"/>
              <a:chOff x="3766" y="2492"/>
              <a:chExt cx="763" cy="400"/>
            </a:xfrm>
          </p:grpSpPr>
          <p:sp>
            <p:nvSpPr>
              <p:cNvPr id="18464" name="Oval 25"/>
              <p:cNvSpPr>
                <a:spLocks noChangeArrowheads="1"/>
              </p:cNvSpPr>
              <p:nvPr/>
            </p:nvSpPr>
            <p:spPr bwMode="auto">
              <a:xfrm>
                <a:off x="3766" y="2495"/>
                <a:ext cx="763" cy="39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5" name="Text Box 26"/>
              <p:cNvSpPr txBox="1">
                <a:spLocks noChangeArrowheads="1"/>
              </p:cNvSpPr>
              <p:nvPr/>
            </p:nvSpPr>
            <p:spPr bwMode="auto">
              <a:xfrm>
                <a:off x="3874" y="2492"/>
                <a:ext cx="59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>
                    <a:solidFill>
                      <a:schemeClr val="hlin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等待态</a:t>
                </a:r>
              </a:p>
            </p:txBody>
          </p:sp>
        </p:grpSp>
        <p:grpSp>
          <p:nvGrpSpPr>
            <p:cNvPr id="18449" name="Group 27"/>
            <p:cNvGrpSpPr>
              <a:grpSpLocks/>
            </p:cNvGrpSpPr>
            <p:nvPr/>
          </p:nvGrpSpPr>
          <p:grpSpPr bwMode="auto">
            <a:xfrm>
              <a:off x="1539" y="1744"/>
              <a:ext cx="590" cy="312"/>
              <a:chOff x="1278" y="1568"/>
              <a:chExt cx="763" cy="402"/>
            </a:xfrm>
          </p:grpSpPr>
          <p:sp>
            <p:nvSpPr>
              <p:cNvPr id="18462" name="Oval 28"/>
              <p:cNvSpPr>
                <a:spLocks noChangeArrowheads="1"/>
              </p:cNvSpPr>
              <p:nvPr/>
            </p:nvSpPr>
            <p:spPr bwMode="auto">
              <a:xfrm>
                <a:off x="1278" y="1573"/>
                <a:ext cx="763" cy="39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3" name="Text Box 29"/>
              <p:cNvSpPr txBox="1">
                <a:spLocks noChangeArrowheads="1"/>
              </p:cNvSpPr>
              <p:nvPr/>
            </p:nvSpPr>
            <p:spPr bwMode="auto">
              <a:xfrm>
                <a:off x="1379" y="1568"/>
                <a:ext cx="60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>
                    <a:solidFill>
                      <a:schemeClr val="hlin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新建态</a:t>
                </a:r>
              </a:p>
            </p:txBody>
          </p:sp>
        </p:grpSp>
        <p:grpSp>
          <p:nvGrpSpPr>
            <p:cNvPr id="18450" name="Group 30"/>
            <p:cNvGrpSpPr>
              <a:grpSpLocks/>
            </p:cNvGrpSpPr>
            <p:nvPr/>
          </p:nvGrpSpPr>
          <p:grpSpPr bwMode="auto">
            <a:xfrm>
              <a:off x="4308" y="1744"/>
              <a:ext cx="590" cy="312"/>
              <a:chOff x="4468" y="1568"/>
              <a:chExt cx="763" cy="402"/>
            </a:xfrm>
          </p:grpSpPr>
          <p:sp>
            <p:nvSpPr>
              <p:cNvPr id="18460" name="Oval 31"/>
              <p:cNvSpPr>
                <a:spLocks noChangeArrowheads="1"/>
              </p:cNvSpPr>
              <p:nvPr/>
            </p:nvSpPr>
            <p:spPr bwMode="auto">
              <a:xfrm>
                <a:off x="4468" y="1573"/>
                <a:ext cx="763" cy="39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1" name="Text Box 32"/>
              <p:cNvSpPr txBox="1">
                <a:spLocks noChangeArrowheads="1"/>
              </p:cNvSpPr>
              <p:nvPr/>
            </p:nvSpPr>
            <p:spPr bwMode="auto">
              <a:xfrm>
                <a:off x="4577" y="1568"/>
                <a:ext cx="5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8000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>
                    <a:solidFill>
                      <a:schemeClr val="hlin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终止态</a:t>
                </a:r>
              </a:p>
            </p:txBody>
          </p:sp>
        </p:grpSp>
        <p:grpSp>
          <p:nvGrpSpPr>
            <p:cNvPr id="18451" name="Group 33"/>
            <p:cNvGrpSpPr>
              <a:grpSpLocks/>
            </p:cNvGrpSpPr>
            <p:nvPr/>
          </p:nvGrpSpPr>
          <p:grpSpPr bwMode="auto">
            <a:xfrm>
              <a:off x="3402" y="1729"/>
              <a:ext cx="907" cy="182"/>
              <a:chOff x="3539" y="1548"/>
              <a:chExt cx="932" cy="234"/>
            </a:xfrm>
          </p:grpSpPr>
          <p:sp>
            <p:nvSpPr>
              <p:cNvPr id="18458" name="Line 34"/>
              <p:cNvSpPr>
                <a:spLocks noChangeShapeType="1"/>
              </p:cNvSpPr>
              <p:nvPr/>
            </p:nvSpPr>
            <p:spPr bwMode="auto">
              <a:xfrm>
                <a:off x="3539" y="1756"/>
                <a:ext cx="9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  <p:sp>
            <p:nvSpPr>
              <p:cNvPr id="18459" name="Text Box 35"/>
              <p:cNvSpPr txBox="1">
                <a:spLocks noChangeArrowheads="1"/>
              </p:cNvSpPr>
              <p:nvPr/>
            </p:nvSpPr>
            <p:spPr bwMode="auto">
              <a:xfrm>
                <a:off x="3605" y="1548"/>
                <a:ext cx="78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退出</a:t>
                </a:r>
                <a:r>
                  <a:rPr lang="en-US" altLang="zh-CN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(exit)</a:t>
                </a:r>
              </a:p>
            </p:txBody>
          </p:sp>
        </p:grpSp>
        <p:grpSp>
          <p:nvGrpSpPr>
            <p:cNvPr id="18452" name="Group 36"/>
            <p:cNvGrpSpPr>
              <a:grpSpLocks/>
            </p:cNvGrpSpPr>
            <p:nvPr/>
          </p:nvGrpSpPr>
          <p:grpSpPr bwMode="auto">
            <a:xfrm>
              <a:off x="1662" y="2056"/>
              <a:ext cx="628" cy="444"/>
              <a:chOff x="1437" y="1970"/>
              <a:chExt cx="781" cy="530"/>
            </a:xfrm>
          </p:grpSpPr>
          <p:sp>
            <p:nvSpPr>
              <p:cNvPr id="18456" name="Line 37"/>
              <p:cNvSpPr>
                <a:spLocks noChangeShapeType="1"/>
              </p:cNvSpPr>
              <p:nvPr/>
            </p:nvSpPr>
            <p:spPr bwMode="auto">
              <a:xfrm>
                <a:off x="1831" y="1970"/>
                <a:ext cx="387" cy="5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  <p:sp>
            <p:nvSpPr>
              <p:cNvPr id="18457" name="Text Box 38"/>
              <p:cNvSpPr txBox="1">
                <a:spLocks noChangeArrowheads="1"/>
              </p:cNvSpPr>
              <p:nvPr/>
            </p:nvSpPr>
            <p:spPr bwMode="auto">
              <a:xfrm>
                <a:off x="1437" y="2079"/>
                <a:ext cx="6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接纳</a:t>
                </a:r>
              </a:p>
            </p:txBody>
          </p:sp>
        </p:grpSp>
        <p:grpSp>
          <p:nvGrpSpPr>
            <p:cNvPr id="18453" name="Group 39"/>
            <p:cNvGrpSpPr>
              <a:grpSpLocks/>
            </p:cNvGrpSpPr>
            <p:nvPr/>
          </p:nvGrpSpPr>
          <p:grpSpPr bwMode="auto">
            <a:xfrm>
              <a:off x="884" y="1733"/>
              <a:ext cx="695" cy="181"/>
              <a:chOff x="431" y="1553"/>
              <a:chExt cx="899" cy="234"/>
            </a:xfrm>
          </p:grpSpPr>
          <p:sp>
            <p:nvSpPr>
              <p:cNvPr id="18454" name="Text Box 40"/>
              <p:cNvSpPr txBox="1">
                <a:spLocks noChangeArrowheads="1"/>
              </p:cNvSpPr>
              <p:nvPr/>
            </p:nvSpPr>
            <p:spPr bwMode="auto">
              <a:xfrm>
                <a:off x="431" y="1553"/>
                <a:ext cx="89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创建</a:t>
                </a:r>
                <a:r>
                  <a:rPr lang="en-US" altLang="zh-CN" sz="16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(creat)</a:t>
                </a:r>
              </a:p>
            </p:txBody>
          </p:sp>
          <p:sp>
            <p:nvSpPr>
              <p:cNvPr id="18455" name="Line 41"/>
              <p:cNvSpPr>
                <a:spLocks noChangeShapeType="1"/>
              </p:cNvSpPr>
              <p:nvPr/>
            </p:nvSpPr>
            <p:spPr bwMode="auto">
              <a:xfrm>
                <a:off x="499" y="1757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0"/>
              <a:lstStyle/>
              <a:p>
                <a:endParaRPr lang="zh-CN" altLang="en-US"/>
              </a:p>
            </p:txBody>
          </p:sp>
        </p:grpSp>
      </p:grpSp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3240088" y="2708275"/>
            <a:ext cx="3600450" cy="212566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6480175" y="3824288"/>
            <a:ext cx="2303463" cy="641350"/>
            <a:chOff x="4082" y="2409"/>
            <a:chExt cx="1451" cy="404"/>
          </a:xfrm>
        </p:grpSpPr>
        <p:sp>
          <p:nvSpPr>
            <p:cNvPr id="18440" name="Text Box 48"/>
            <p:cNvSpPr txBox="1">
              <a:spLocks noChangeArrowheads="1"/>
            </p:cNvSpPr>
            <p:nvPr/>
          </p:nvSpPr>
          <p:spPr bwMode="auto">
            <a:xfrm>
              <a:off x="4740" y="2409"/>
              <a:ext cx="7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阻塞态</a:t>
              </a:r>
              <a:r>
                <a:rPr lang="en-US" altLang="zh-CN">
                  <a:solidFill>
                    <a:srgbClr val="0000FF"/>
                  </a:solidFill>
                </a:rPr>
                <a:t>(blocked)</a:t>
              </a:r>
            </a:p>
          </p:txBody>
        </p:sp>
        <p:sp>
          <p:nvSpPr>
            <p:cNvPr id="18441" name="Line 49"/>
            <p:cNvSpPr>
              <a:spLocks noChangeShapeType="1"/>
            </p:cNvSpPr>
            <p:nvPr/>
          </p:nvSpPr>
          <p:spPr bwMode="auto">
            <a:xfrm flipH="1">
              <a:off x="4082" y="2523"/>
              <a:ext cx="79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2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6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6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6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/>
      <p:bldP spid="566277" grpId="0" build="p"/>
      <p:bldP spid="5663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进程的创建与终止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 eaLnBrk="1" hangingPunct="1"/>
            <a:r>
              <a:rPr lang="zh-CN" altLang="en-US" sz="2400" smtClean="0"/>
              <a:t>进程的创建有如下</a:t>
            </a:r>
            <a:r>
              <a:rPr lang="en-US" altLang="zh-CN" sz="2400" smtClean="0"/>
              <a:t>3</a:t>
            </a:r>
            <a:r>
              <a:rPr lang="zh-CN" altLang="en-US" sz="2400" smtClean="0"/>
              <a:t>种情况：</a:t>
            </a:r>
          </a:p>
          <a:p>
            <a:pPr marL="715963" lvl="1" indent="-268288" eaLnBrk="1" hangingPunct="1">
              <a:buClr>
                <a:schemeClr val="folHlink"/>
              </a:buClr>
              <a:buSzPct val="90000"/>
            </a:pPr>
            <a:r>
              <a:rPr lang="zh-CN" altLang="en-US" sz="2400" smtClean="0"/>
              <a:t>操作系统引导成功后，会创建若干进程：</a:t>
            </a:r>
          </a:p>
          <a:p>
            <a:pPr marL="1076325" lvl="2" indent="-180975" eaLnBrk="1" hangingPunct="1">
              <a:buSzPct val="90000"/>
            </a:pPr>
            <a:r>
              <a:rPr lang="zh-CN" altLang="en-US" smtClean="0">
                <a:solidFill>
                  <a:srgbClr val="FF0000"/>
                </a:solidFill>
              </a:rPr>
              <a:t>前台进程</a:t>
            </a:r>
            <a:r>
              <a:rPr lang="zh-CN" altLang="en-US" smtClean="0"/>
              <a:t>，负责与用户交互</a:t>
            </a:r>
          </a:p>
          <a:p>
            <a:pPr marL="1076325" lvl="2" indent="-180975" eaLnBrk="1" hangingPunct="1">
              <a:buSzPct val="90000"/>
            </a:pPr>
            <a:r>
              <a:rPr lang="zh-CN" altLang="en-US" smtClean="0">
                <a:solidFill>
                  <a:srgbClr val="FF0000"/>
                </a:solidFill>
              </a:rPr>
              <a:t>后台进程</a:t>
            </a:r>
            <a:r>
              <a:rPr lang="zh-CN" altLang="en-US" smtClean="0"/>
              <a:t>，如日志、防火墙、杀毒软件等</a:t>
            </a:r>
            <a:endParaRPr lang="zh-CN" altLang="en-US" sz="2100" smtClean="0"/>
          </a:p>
          <a:p>
            <a:pPr marL="715963" lvl="1" indent="-268288" eaLnBrk="1" hangingPunct="1">
              <a:buClr>
                <a:schemeClr val="folHlink"/>
              </a:buClr>
              <a:buSzPct val="90000"/>
            </a:pPr>
            <a:r>
              <a:rPr lang="zh-CN" altLang="en-US" sz="2400" smtClean="0"/>
              <a:t>用户启动某个任务而创建新的进程</a:t>
            </a:r>
          </a:p>
          <a:p>
            <a:pPr marL="715963" lvl="1" indent="-268288" eaLnBrk="1" hangingPunct="1">
              <a:buClr>
                <a:schemeClr val="folHlink"/>
              </a:buClr>
              <a:buSzPct val="90000"/>
            </a:pPr>
            <a:r>
              <a:rPr lang="zh-CN" altLang="en-US" sz="2400" smtClean="0"/>
              <a:t>已运行的进程需要时可以创建新的进程</a:t>
            </a:r>
          </a:p>
          <a:p>
            <a:pPr marL="268288" indent="-268288" eaLnBrk="1" hangingPunct="1"/>
            <a:r>
              <a:rPr lang="zh-CN" altLang="en-US" sz="2400" smtClean="0"/>
              <a:t>进程终止的条件：</a:t>
            </a:r>
          </a:p>
          <a:p>
            <a:pPr marL="715963" lvl="1" indent="-268288" eaLnBrk="1" hangingPunct="1"/>
            <a:r>
              <a:rPr lang="zh-CN" altLang="zh-CN" sz="2400" smtClean="0"/>
              <a:t>正常退出(自愿的)</a:t>
            </a:r>
          </a:p>
          <a:p>
            <a:pPr marL="715963" lvl="1" indent="-268288" eaLnBrk="1" hangingPunct="1"/>
            <a:r>
              <a:rPr lang="zh-CN" altLang="zh-CN" sz="2400" smtClean="0"/>
              <a:t>错误退出(自愿的)</a:t>
            </a:r>
          </a:p>
          <a:p>
            <a:pPr marL="715963" lvl="1" indent="-268288" eaLnBrk="1" hangingPunct="1"/>
            <a:r>
              <a:rPr lang="zh-CN" altLang="zh-CN" sz="2400" smtClean="0"/>
              <a:t>致命错误(非自愿的)</a:t>
            </a:r>
          </a:p>
          <a:p>
            <a:pPr marL="715963" lvl="1" indent="-268288" eaLnBrk="1" hangingPunct="1"/>
            <a:r>
              <a:rPr lang="zh-CN" altLang="zh-CN" sz="2400" smtClean="0"/>
              <a:t>被其他进程取消(</a:t>
            </a:r>
            <a:r>
              <a:rPr lang="zh-CN" altLang="en-US" sz="2400" smtClean="0"/>
              <a:t>kill，</a:t>
            </a:r>
            <a:r>
              <a:rPr lang="zh-CN" altLang="zh-CN" sz="2400" smtClean="0"/>
              <a:t>非自愿的)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732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5"/>
          <p:cNvSpPr>
            <a:spLocks noChangeArrowheads="1"/>
          </p:cNvSpPr>
          <p:nvPr/>
        </p:nvSpPr>
        <p:spPr bwMode="auto">
          <a:xfrm>
            <a:off x="0" y="1016000"/>
            <a:ext cx="9144000" cy="325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1507" name="Group 111"/>
          <p:cNvGrpSpPr>
            <a:grpSpLocks/>
          </p:cNvGrpSpPr>
          <p:nvPr/>
        </p:nvGrpSpPr>
        <p:grpSpPr bwMode="auto">
          <a:xfrm>
            <a:off x="2703513" y="36513"/>
            <a:ext cx="5108575" cy="6632575"/>
            <a:chOff x="1703" y="23"/>
            <a:chExt cx="3218" cy="4178"/>
          </a:xfrm>
        </p:grpSpPr>
        <p:grpSp>
          <p:nvGrpSpPr>
            <p:cNvPr id="21572" name="Group 108"/>
            <p:cNvGrpSpPr>
              <a:grpSpLocks/>
            </p:cNvGrpSpPr>
            <p:nvPr/>
          </p:nvGrpSpPr>
          <p:grpSpPr bwMode="auto">
            <a:xfrm>
              <a:off x="1703" y="23"/>
              <a:ext cx="3218" cy="4178"/>
              <a:chOff x="1703" y="23"/>
              <a:chExt cx="3218" cy="4178"/>
            </a:xfrm>
          </p:grpSpPr>
          <p:pic>
            <p:nvPicPr>
              <p:cNvPr id="21576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3" y="23"/>
                <a:ext cx="3218" cy="4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77" name="Rectangle 9"/>
              <p:cNvSpPr>
                <a:spLocks noChangeArrowheads="1"/>
              </p:cNvSpPr>
              <p:nvPr/>
            </p:nvSpPr>
            <p:spPr bwMode="auto">
              <a:xfrm>
                <a:off x="3742" y="1661"/>
                <a:ext cx="1090" cy="7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8" name="Text Box 8"/>
              <p:cNvSpPr txBox="1">
                <a:spLocks noChangeArrowheads="1"/>
              </p:cNvSpPr>
              <p:nvPr/>
            </p:nvSpPr>
            <p:spPr bwMode="auto">
              <a:xfrm>
                <a:off x="3788" y="96"/>
                <a:ext cx="8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/>
                  <a:t>内存地址空间</a:t>
                </a:r>
              </a:p>
            </p:txBody>
          </p:sp>
          <p:sp>
            <p:nvSpPr>
              <p:cNvPr id="21579" name="Rectangle 7"/>
              <p:cNvSpPr>
                <a:spLocks noChangeArrowheads="1"/>
              </p:cNvSpPr>
              <p:nvPr/>
            </p:nvSpPr>
            <p:spPr bwMode="auto">
              <a:xfrm>
                <a:off x="4014" y="300"/>
                <a:ext cx="431" cy="2155"/>
              </a:xfrm>
              <a:prstGeom prst="rect">
                <a:avLst/>
              </a:prstGeom>
              <a:solidFill>
                <a:srgbClr val="DEFEF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/>
              </a:p>
            </p:txBody>
          </p:sp>
        </p:grpSp>
        <p:sp>
          <p:nvSpPr>
            <p:cNvPr id="21573" name="Text Box 11"/>
            <p:cNvSpPr txBox="1">
              <a:spLocks noChangeArrowheads="1"/>
            </p:cNvSpPr>
            <p:nvPr/>
          </p:nvSpPr>
          <p:spPr bwMode="auto">
            <a:xfrm>
              <a:off x="4468" y="2366"/>
              <a:ext cx="272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/>
                <a:t>2</a:t>
              </a:r>
              <a:r>
                <a:rPr lang="en-US" altLang="zh-CN" sz="1400" baseline="30000"/>
                <a:t>32</a:t>
              </a:r>
              <a:r>
                <a:rPr lang="en-US" altLang="zh-CN" sz="1400"/>
                <a:t>-1</a:t>
              </a:r>
            </a:p>
          </p:txBody>
        </p:sp>
        <p:sp>
          <p:nvSpPr>
            <p:cNvPr id="21574" name="Rectangle 109"/>
            <p:cNvSpPr>
              <a:spLocks noChangeArrowheads="1"/>
            </p:cNvSpPr>
            <p:nvPr/>
          </p:nvSpPr>
          <p:spPr bwMode="auto">
            <a:xfrm>
              <a:off x="3787" y="323"/>
              <a:ext cx="204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5" name="Text Box 110"/>
            <p:cNvSpPr txBox="1">
              <a:spLocks noChangeArrowheads="1"/>
            </p:cNvSpPr>
            <p:nvPr/>
          </p:nvSpPr>
          <p:spPr bwMode="auto">
            <a:xfrm>
              <a:off x="4467" y="278"/>
              <a:ext cx="159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611188"/>
            <a:ext cx="2376488" cy="2097087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mtClean="0"/>
              <a:t>进程的执行环境和</a:t>
            </a:r>
            <a:r>
              <a:rPr lang="en-US" altLang="zh-CN" smtClean="0"/>
              <a:t>CPU</a:t>
            </a:r>
            <a:r>
              <a:rPr lang="zh-CN" altLang="en-US" smtClean="0"/>
              <a:t>现场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556375" y="4057650"/>
            <a:ext cx="1079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IA-32</a:t>
            </a:r>
            <a:r>
              <a:rPr lang="zh-CN" altLang="en-US" sz="3200">
                <a:solidFill>
                  <a:srgbClr val="0000FF"/>
                </a:solidFill>
              </a:rPr>
              <a:t>中进程的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执行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环境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6335713" y="549275"/>
            <a:ext cx="2773362" cy="3205163"/>
            <a:chOff x="3991" y="346"/>
            <a:chExt cx="1747" cy="2019"/>
          </a:xfrm>
        </p:grpSpPr>
        <p:sp>
          <p:nvSpPr>
            <p:cNvPr id="21544" name="AutoShape 82"/>
            <p:cNvSpPr>
              <a:spLocks/>
            </p:cNvSpPr>
            <p:nvPr/>
          </p:nvSpPr>
          <p:spPr bwMode="auto">
            <a:xfrm>
              <a:off x="4445" y="595"/>
              <a:ext cx="89" cy="522"/>
            </a:xfrm>
            <a:prstGeom prst="rightBrace">
              <a:avLst>
                <a:gd name="adj1" fmla="val 488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45" name="Group 112"/>
            <p:cNvGrpSpPr>
              <a:grpSpLocks/>
            </p:cNvGrpSpPr>
            <p:nvPr/>
          </p:nvGrpSpPr>
          <p:grpSpPr bwMode="auto">
            <a:xfrm>
              <a:off x="3991" y="346"/>
              <a:ext cx="1747" cy="2019"/>
              <a:chOff x="3991" y="346"/>
              <a:chExt cx="1747" cy="2019"/>
            </a:xfrm>
          </p:grpSpPr>
          <p:sp>
            <p:nvSpPr>
              <p:cNvPr id="21546" name="AutoShape 77"/>
              <p:cNvSpPr>
                <a:spLocks noChangeArrowheads="1"/>
              </p:cNvSpPr>
              <p:nvPr/>
            </p:nvSpPr>
            <p:spPr bwMode="auto">
              <a:xfrm>
                <a:off x="4695" y="913"/>
                <a:ext cx="1043" cy="1428"/>
              </a:xfrm>
              <a:prstGeom prst="wedgeRoundRectCallout">
                <a:avLst>
                  <a:gd name="adj1" fmla="val -65819"/>
                  <a:gd name="adj2" fmla="val -54833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hlink"/>
                    </a:solidFill>
                  </a:rPr>
                  <a:t>每个进程都有专属于该进程的私有存储空间，用于存储它自己的程序、数据和工作区</a:t>
                </a:r>
              </a:p>
            </p:txBody>
          </p:sp>
          <p:grpSp>
            <p:nvGrpSpPr>
              <p:cNvPr id="21547" name="Group 86"/>
              <p:cNvGrpSpPr>
                <a:grpSpLocks/>
              </p:cNvGrpSpPr>
              <p:nvPr/>
            </p:nvGrpSpPr>
            <p:grpSpPr bwMode="auto">
              <a:xfrm>
                <a:off x="3991" y="1797"/>
                <a:ext cx="590" cy="568"/>
                <a:chOff x="4012" y="1411"/>
                <a:chExt cx="569" cy="568"/>
              </a:xfrm>
            </p:grpSpPr>
            <p:sp>
              <p:nvSpPr>
                <p:cNvPr id="2156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037" y="1411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chemeClr val="hlink"/>
                      </a:solidFill>
                    </a:rPr>
                    <a:t>程序</a:t>
                  </a:r>
                </a:p>
              </p:txBody>
            </p:sp>
            <p:sp>
              <p:nvSpPr>
                <p:cNvPr id="2156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038" y="1593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chemeClr val="hlink"/>
                      </a:solidFill>
                    </a:rPr>
                    <a:t>数据</a:t>
                  </a:r>
                </a:p>
              </p:txBody>
            </p:sp>
            <p:sp>
              <p:nvSpPr>
                <p:cNvPr id="2156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12" y="1774"/>
                  <a:ext cx="56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chemeClr val="hlink"/>
                      </a:solidFill>
                    </a:rPr>
                    <a:t>工作区</a:t>
                  </a:r>
                </a:p>
              </p:txBody>
            </p:sp>
            <p:sp>
              <p:nvSpPr>
                <p:cNvPr id="21568" name="Line 53"/>
                <p:cNvSpPr>
                  <a:spLocks noChangeShapeType="1"/>
                </p:cNvSpPr>
                <p:nvPr/>
              </p:nvSpPr>
              <p:spPr bwMode="auto">
                <a:xfrm>
                  <a:off x="4038" y="1616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9" name="Line 54"/>
                <p:cNvSpPr>
                  <a:spLocks noChangeShapeType="1"/>
                </p:cNvSpPr>
                <p:nvPr/>
              </p:nvSpPr>
              <p:spPr bwMode="auto">
                <a:xfrm>
                  <a:off x="4038" y="1434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0" name="Line 55"/>
                <p:cNvSpPr>
                  <a:spLocks noChangeShapeType="1"/>
                </p:cNvSpPr>
                <p:nvPr/>
              </p:nvSpPr>
              <p:spPr bwMode="auto">
                <a:xfrm>
                  <a:off x="4038" y="1797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038" y="1979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8" name="Group 87"/>
              <p:cNvGrpSpPr>
                <a:grpSpLocks/>
              </p:cNvGrpSpPr>
              <p:nvPr/>
            </p:nvGrpSpPr>
            <p:grpSpPr bwMode="auto">
              <a:xfrm>
                <a:off x="3991" y="1184"/>
                <a:ext cx="590" cy="568"/>
                <a:chOff x="4012" y="1411"/>
                <a:chExt cx="569" cy="568"/>
              </a:xfrm>
            </p:grpSpPr>
            <p:sp>
              <p:nvSpPr>
                <p:cNvPr id="2155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037" y="1411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rgbClr val="0000FF"/>
                      </a:solidFill>
                    </a:rPr>
                    <a:t>程序</a:t>
                  </a:r>
                </a:p>
              </p:txBody>
            </p:sp>
            <p:sp>
              <p:nvSpPr>
                <p:cNvPr id="215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038" y="1593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rgbClr val="0000FF"/>
                      </a:solidFill>
                    </a:rPr>
                    <a:t>数据</a:t>
                  </a:r>
                </a:p>
              </p:txBody>
            </p:sp>
            <p:sp>
              <p:nvSpPr>
                <p:cNvPr id="2156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012" y="1774"/>
                  <a:ext cx="56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工作区</a:t>
                  </a:r>
                </a:p>
              </p:txBody>
            </p:sp>
            <p:sp>
              <p:nvSpPr>
                <p:cNvPr id="21561" name="Line 91"/>
                <p:cNvSpPr>
                  <a:spLocks noChangeShapeType="1"/>
                </p:cNvSpPr>
                <p:nvPr/>
              </p:nvSpPr>
              <p:spPr bwMode="auto">
                <a:xfrm>
                  <a:off x="4038" y="1616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2" name="Line 92"/>
                <p:cNvSpPr>
                  <a:spLocks noChangeShapeType="1"/>
                </p:cNvSpPr>
                <p:nvPr/>
              </p:nvSpPr>
              <p:spPr bwMode="auto">
                <a:xfrm>
                  <a:off x="4038" y="1434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3" name="Line 93"/>
                <p:cNvSpPr>
                  <a:spLocks noChangeShapeType="1"/>
                </p:cNvSpPr>
                <p:nvPr/>
              </p:nvSpPr>
              <p:spPr bwMode="auto">
                <a:xfrm>
                  <a:off x="4038" y="1797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4038" y="1979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9" name="Group 95"/>
              <p:cNvGrpSpPr>
                <a:grpSpLocks/>
              </p:cNvGrpSpPr>
              <p:nvPr/>
            </p:nvGrpSpPr>
            <p:grpSpPr bwMode="auto">
              <a:xfrm>
                <a:off x="3991" y="550"/>
                <a:ext cx="590" cy="568"/>
                <a:chOff x="4012" y="1411"/>
                <a:chExt cx="569" cy="568"/>
              </a:xfrm>
            </p:grpSpPr>
            <p:sp>
              <p:nvSpPr>
                <p:cNvPr id="2155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037" y="1411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chemeClr val="accent2"/>
                      </a:solidFill>
                    </a:rPr>
                    <a:t>程序</a:t>
                  </a:r>
                </a:p>
              </p:txBody>
            </p:sp>
            <p:sp>
              <p:nvSpPr>
                <p:cNvPr id="2155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038" y="1593"/>
                  <a:ext cx="4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chemeClr val="accent2"/>
                      </a:solidFill>
                    </a:rPr>
                    <a:t>数据</a:t>
                  </a:r>
                </a:p>
              </p:txBody>
            </p:sp>
            <p:sp>
              <p:nvSpPr>
                <p:cNvPr id="2155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012" y="1774"/>
                  <a:ext cx="56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chemeClr val="accent2"/>
                      </a:solidFill>
                    </a:rPr>
                    <a:t>工作区</a:t>
                  </a:r>
                </a:p>
              </p:txBody>
            </p:sp>
            <p:sp>
              <p:nvSpPr>
                <p:cNvPr id="21554" name="Line 99"/>
                <p:cNvSpPr>
                  <a:spLocks noChangeShapeType="1"/>
                </p:cNvSpPr>
                <p:nvPr/>
              </p:nvSpPr>
              <p:spPr bwMode="auto">
                <a:xfrm>
                  <a:off x="4038" y="1616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5" name="Line 100"/>
                <p:cNvSpPr>
                  <a:spLocks noChangeShapeType="1"/>
                </p:cNvSpPr>
                <p:nvPr/>
              </p:nvSpPr>
              <p:spPr bwMode="auto">
                <a:xfrm>
                  <a:off x="4038" y="1434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6" name="Line 101"/>
                <p:cNvSpPr>
                  <a:spLocks noChangeShapeType="1"/>
                </p:cNvSpPr>
                <p:nvPr/>
              </p:nvSpPr>
              <p:spPr bwMode="auto">
                <a:xfrm>
                  <a:off x="4038" y="1797"/>
                  <a:ext cx="4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7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038" y="1979"/>
                  <a:ext cx="4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50" name="Text Box 103"/>
              <p:cNvSpPr txBox="1">
                <a:spLocks noChangeArrowheads="1"/>
              </p:cNvSpPr>
              <p:nvPr/>
            </p:nvSpPr>
            <p:spPr bwMode="auto">
              <a:xfrm>
                <a:off x="4082" y="346"/>
                <a:ext cx="295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OS</a:t>
                </a:r>
              </a:p>
            </p:txBody>
          </p:sp>
        </p:grp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2879725" y="152400"/>
            <a:ext cx="3708400" cy="6445250"/>
            <a:chOff x="1814" y="96"/>
            <a:chExt cx="2336" cy="4060"/>
          </a:xfrm>
        </p:grpSpPr>
        <p:sp>
          <p:nvSpPr>
            <p:cNvPr id="21513" name="Rectangle 79"/>
            <p:cNvSpPr>
              <a:spLocks noChangeArrowheads="1"/>
            </p:cNvSpPr>
            <p:nvPr/>
          </p:nvSpPr>
          <p:spPr bwMode="auto">
            <a:xfrm>
              <a:off x="1814" y="2228"/>
              <a:ext cx="2177" cy="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14" name="Group 113"/>
            <p:cNvGrpSpPr>
              <a:grpSpLocks/>
            </p:cNvGrpSpPr>
            <p:nvPr/>
          </p:nvGrpSpPr>
          <p:grpSpPr bwMode="auto">
            <a:xfrm>
              <a:off x="1839" y="96"/>
              <a:ext cx="2198" cy="2109"/>
              <a:chOff x="1839" y="96"/>
              <a:chExt cx="2198" cy="2109"/>
            </a:xfrm>
          </p:grpSpPr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1839" y="96"/>
                <a:ext cx="1857" cy="2109"/>
              </a:xfrm>
              <a:prstGeom prst="rect">
                <a:avLst/>
              </a:prstGeom>
              <a:solidFill>
                <a:srgbClr val="DEFEF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7" name="Text Box 24"/>
              <p:cNvSpPr txBox="1">
                <a:spLocks noChangeArrowheads="1"/>
              </p:cNvSpPr>
              <p:nvPr/>
            </p:nvSpPr>
            <p:spPr bwMode="auto">
              <a:xfrm>
                <a:off x="1882" y="188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chemeClr val="accent2"/>
                    </a:solidFill>
                  </a:rPr>
                  <a:t>CPU</a:t>
                </a:r>
              </a:p>
            </p:txBody>
          </p:sp>
          <p:grpSp>
            <p:nvGrpSpPr>
              <p:cNvPr id="21518" name="Group 70"/>
              <p:cNvGrpSpPr>
                <a:grpSpLocks/>
              </p:cNvGrpSpPr>
              <p:nvPr/>
            </p:nvGrpSpPr>
            <p:grpSpPr bwMode="auto">
              <a:xfrm>
                <a:off x="2584" y="1744"/>
                <a:ext cx="794" cy="371"/>
                <a:chOff x="317" y="2636"/>
                <a:chExt cx="794" cy="371"/>
              </a:xfrm>
            </p:grpSpPr>
            <p:sp>
              <p:nvSpPr>
                <p:cNvPr id="21542" name="Rectangle 43"/>
                <p:cNvSpPr>
                  <a:spLocks noChangeArrowheads="1"/>
                </p:cNvSpPr>
                <p:nvPr/>
              </p:nvSpPr>
              <p:spPr bwMode="auto">
                <a:xfrm>
                  <a:off x="363" y="2636"/>
                  <a:ext cx="74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/>
                    <a:t>FLAGS</a:t>
                  </a:r>
                </a:p>
              </p:txBody>
            </p:sp>
            <p:sp>
              <p:nvSpPr>
                <p:cNvPr id="215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17" y="2795"/>
                  <a:ext cx="7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rgbClr val="0000CC"/>
                      </a:solidFill>
                    </a:rPr>
                    <a:t>标志寄存器</a:t>
                  </a:r>
                </a:p>
              </p:txBody>
            </p:sp>
          </p:grpSp>
          <p:grpSp>
            <p:nvGrpSpPr>
              <p:cNvPr id="21519" name="Group 66"/>
              <p:cNvGrpSpPr>
                <a:grpSpLocks/>
              </p:cNvGrpSpPr>
              <p:nvPr/>
            </p:nvGrpSpPr>
            <p:grpSpPr bwMode="auto">
              <a:xfrm>
                <a:off x="1972" y="953"/>
                <a:ext cx="1664" cy="663"/>
                <a:chOff x="-103" y="2841"/>
                <a:chExt cx="1179" cy="663"/>
              </a:xfrm>
            </p:grpSpPr>
            <p:grpSp>
              <p:nvGrpSpPr>
                <p:cNvPr id="21530" name="Group 57"/>
                <p:cNvGrpSpPr>
                  <a:grpSpLocks/>
                </p:cNvGrpSpPr>
                <p:nvPr/>
              </p:nvGrpSpPr>
              <p:grpSpPr bwMode="auto">
                <a:xfrm>
                  <a:off x="-103" y="2841"/>
                  <a:ext cx="986" cy="184"/>
                  <a:chOff x="1589" y="2500"/>
                  <a:chExt cx="986" cy="184"/>
                </a:xfrm>
              </p:grpSpPr>
              <p:sp>
                <p:nvSpPr>
                  <p:cNvPr id="2154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589" y="2500"/>
                    <a:ext cx="986" cy="184"/>
                  </a:xfrm>
                  <a:prstGeom prst="rect">
                    <a:avLst/>
                  </a:prstGeom>
                  <a:solidFill>
                    <a:srgbClr val="F9E1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0" lang="en-US" altLang="zh-CN" b="0"/>
                  </a:p>
                </p:txBody>
              </p:sp>
              <p:sp>
                <p:nvSpPr>
                  <p:cNvPr id="2154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2500"/>
                    <a:ext cx="861" cy="1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>
                    <a:spAutoFit/>
                  </a:bodyPr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600">
                        <a:solidFill>
                          <a:srgbClr val="0000CC"/>
                        </a:solidFill>
                      </a:rPr>
                      <a:t>通用寄存器</a:t>
                    </a:r>
                  </a:p>
                </p:txBody>
              </p:sp>
            </p:grpSp>
            <p:grpSp>
              <p:nvGrpSpPr>
                <p:cNvPr id="21531" name="Group 56"/>
                <p:cNvGrpSpPr>
                  <a:grpSpLocks/>
                </p:cNvGrpSpPr>
                <p:nvPr/>
              </p:nvGrpSpPr>
              <p:grpSpPr bwMode="auto">
                <a:xfrm>
                  <a:off x="-35" y="3000"/>
                  <a:ext cx="986" cy="184"/>
                  <a:chOff x="1589" y="2500"/>
                  <a:chExt cx="986" cy="184"/>
                </a:xfrm>
              </p:grpSpPr>
              <p:sp>
                <p:nvSpPr>
                  <p:cNvPr id="2153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589" y="2500"/>
                    <a:ext cx="986" cy="184"/>
                  </a:xfrm>
                  <a:prstGeom prst="rect">
                    <a:avLst/>
                  </a:prstGeom>
                  <a:solidFill>
                    <a:srgbClr val="F9E1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0" lang="en-US" altLang="zh-CN" b="0"/>
                  </a:p>
                </p:txBody>
              </p:sp>
              <p:sp>
                <p:nvSpPr>
                  <p:cNvPr id="2153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2500"/>
                    <a:ext cx="861" cy="1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>
                    <a:spAutoFit/>
                  </a:bodyPr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600">
                        <a:solidFill>
                          <a:srgbClr val="0000CC"/>
                        </a:solidFill>
                      </a:rPr>
                      <a:t>  浮点寄存器</a:t>
                    </a:r>
                  </a:p>
                </p:txBody>
              </p:sp>
            </p:grpSp>
            <p:grpSp>
              <p:nvGrpSpPr>
                <p:cNvPr id="21532" name="Group 60"/>
                <p:cNvGrpSpPr>
                  <a:grpSpLocks/>
                </p:cNvGrpSpPr>
                <p:nvPr/>
              </p:nvGrpSpPr>
              <p:grpSpPr bwMode="auto">
                <a:xfrm>
                  <a:off x="22" y="3158"/>
                  <a:ext cx="986" cy="187"/>
                  <a:chOff x="1589" y="2500"/>
                  <a:chExt cx="986" cy="187"/>
                </a:xfrm>
              </p:grpSpPr>
              <p:sp>
                <p:nvSpPr>
                  <p:cNvPr id="2153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589" y="2500"/>
                    <a:ext cx="986" cy="184"/>
                  </a:xfrm>
                  <a:prstGeom prst="rect">
                    <a:avLst/>
                  </a:prstGeom>
                  <a:solidFill>
                    <a:srgbClr val="F9E1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0" lang="en-US" altLang="zh-CN" b="0"/>
                  </a:p>
                </p:txBody>
              </p:sp>
              <p:sp>
                <p:nvSpPr>
                  <p:cNvPr id="21537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2500"/>
                    <a:ext cx="861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>
                    <a:spAutoFit/>
                  </a:bodyPr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0000CC"/>
                        </a:solidFill>
                      </a:rPr>
                      <a:t>   MMX</a:t>
                    </a:r>
                    <a:r>
                      <a:rPr lang="zh-CN" altLang="en-US" sz="1600" dirty="0">
                        <a:solidFill>
                          <a:srgbClr val="0000CC"/>
                        </a:solidFill>
                      </a:rPr>
                      <a:t>寄存器</a:t>
                    </a:r>
                  </a:p>
                </p:txBody>
              </p:sp>
            </p:grpSp>
            <p:grpSp>
              <p:nvGrpSpPr>
                <p:cNvPr id="21533" name="Group 63"/>
                <p:cNvGrpSpPr>
                  <a:grpSpLocks/>
                </p:cNvGrpSpPr>
                <p:nvPr/>
              </p:nvGrpSpPr>
              <p:grpSpPr bwMode="auto">
                <a:xfrm>
                  <a:off x="90" y="3317"/>
                  <a:ext cx="986" cy="187"/>
                  <a:chOff x="1589" y="2500"/>
                  <a:chExt cx="986" cy="187"/>
                </a:xfrm>
              </p:grpSpPr>
              <p:sp>
                <p:nvSpPr>
                  <p:cNvPr id="2153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589" y="2500"/>
                    <a:ext cx="986" cy="184"/>
                  </a:xfrm>
                  <a:prstGeom prst="rect">
                    <a:avLst/>
                  </a:prstGeom>
                  <a:solidFill>
                    <a:srgbClr val="F9E1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0" lang="en-US" altLang="zh-CN" b="0"/>
                  </a:p>
                </p:txBody>
              </p:sp>
              <p:sp>
                <p:nvSpPr>
                  <p:cNvPr id="2153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2500"/>
                    <a:ext cx="861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>
                    <a:spAutoFit/>
                  </a:bodyPr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0000CC"/>
                        </a:solidFill>
                      </a:rPr>
                      <a:t>XMM</a:t>
                    </a:r>
                    <a:r>
                      <a:rPr lang="zh-CN" altLang="en-US" dirty="0">
                        <a:solidFill>
                          <a:srgbClr val="0000CC"/>
                        </a:solidFill>
                      </a:rPr>
                      <a:t>寄存器</a:t>
                    </a:r>
                  </a:p>
                </p:txBody>
              </p:sp>
            </p:grpSp>
          </p:grpSp>
          <p:grpSp>
            <p:nvGrpSpPr>
              <p:cNvPr id="21520" name="Group 75"/>
              <p:cNvGrpSpPr>
                <a:grpSpLocks/>
              </p:cNvGrpSpPr>
              <p:nvPr/>
            </p:nvGrpSpPr>
            <p:grpSpPr bwMode="auto">
              <a:xfrm>
                <a:off x="1949" y="179"/>
                <a:ext cx="1602" cy="689"/>
                <a:chOff x="1890" y="156"/>
                <a:chExt cx="1602" cy="689"/>
              </a:xfrm>
            </p:grpSpPr>
            <p:sp>
              <p:nvSpPr>
                <p:cNvPr id="21525" name="Rectangle 20"/>
                <p:cNvSpPr>
                  <a:spLocks noChangeArrowheads="1"/>
                </p:cNvSpPr>
                <p:nvPr/>
              </p:nvSpPr>
              <p:spPr bwMode="auto">
                <a:xfrm>
                  <a:off x="1890" y="186"/>
                  <a:ext cx="1391" cy="18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0" lang="en-US" altLang="zh-CN" b="0"/>
                </a:p>
              </p:txBody>
            </p:sp>
            <p:sp>
              <p:nvSpPr>
                <p:cNvPr id="2152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32" y="156"/>
                  <a:ext cx="86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>
                      <a:solidFill>
                        <a:srgbClr val="0000CC"/>
                      </a:solidFill>
                    </a:rPr>
                    <a:t>指令计数器</a:t>
                  </a:r>
                </a:p>
              </p:txBody>
            </p:sp>
            <p:sp>
              <p:nvSpPr>
                <p:cNvPr id="21527" name="Rectangle 45"/>
                <p:cNvSpPr>
                  <a:spLocks noChangeArrowheads="1"/>
                </p:cNvSpPr>
                <p:nvPr/>
              </p:nvSpPr>
              <p:spPr bwMode="auto">
                <a:xfrm>
                  <a:off x="1950" y="345"/>
                  <a:ext cx="1403" cy="18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zh-CN" altLang="en-US" sz="1600"/>
                    <a:t>代码段基址寄存器</a:t>
                  </a:r>
                  <a:endParaRPr kumimoji="0" lang="en-US" altLang="zh-CN" sz="1600"/>
                </a:p>
              </p:txBody>
            </p:sp>
            <p:sp>
              <p:nvSpPr>
                <p:cNvPr id="21528" name="Rectangle 71"/>
                <p:cNvSpPr>
                  <a:spLocks noChangeArrowheads="1"/>
                </p:cNvSpPr>
                <p:nvPr/>
              </p:nvSpPr>
              <p:spPr bwMode="auto">
                <a:xfrm>
                  <a:off x="2018" y="504"/>
                  <a:ext cx="1403" cy="18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zh-CN" altLang="en-US" sz="1600"/>
                    <a:t>数据段基址寄存器</a:t>
                  </a:r>
                  <a:endParaRPr kumimoji="0" lang="en-US" altLang="zh-CN" sz="1600"/>
                </a:p>
              </p:txBody>
            </p:sp>
            <p:sp>
              <p:nvSpPr>
                <p:cNvPr id="21529" name="Rectangle 72"/>
                <p:cNvSpPr>
                  <a:spLocks noChangeArrowheads="1"/>
                </p:cNvSpPr>
                <p:nvPr/>
              </p:nvSpPr>
              <p:spPr bwMode="auto">
                <a:xfrm>
                  <a:off x="2089" y="663"/>
                  <a:ext cx="1403" cy="18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zh-CN" altLang="en-US" sz="1600"/>
                    <a:t>堆栈段基址寄存器</a:t>
                  </a:r>
                  <a:endParaRPr kumimoji="0" lang="en-US" altLang="zh-CN" sz="1600"/>
                </a:p>
              </p:txBody>
            </p:sp>
          </p:grpSp>
          <p:sp>
            <p:nvSpPr>
              <p:cNvPr id="21521" name="Line 52"/>
              <p:cNvSpPr>
                <a:spLocks noChangeShapeType="1"/>
              </p:cNvSpPr>
              <p:nvPr/>
            </p:nvSpPr>
            <p:spPr bwMode="auto">
              <a:xfrm>
                <a:off x="3379" y="777"/>
                <a:ext cx="635" cy="15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Line 51"/>
              <p:cNvSpPr>
                <a:spLocks noChangeShapeType="1"/>
              </p:cNvSpPr>
              <p:nvPr/>
            </p:nvSpPr>
            <p:spPr bwMode="auto">
              <a:xfrm>
                <a:off x="3266" y="595"/>
                <a:ext cx="771" cy="18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Line 74"/>
              <p:cNvSpPr>
                <a:spLocks noChangeShapeType="1"/>
              </p:cNvSpPr>
              <p:nvPr/>
            </p:nvSpPr>
            <p:spPr bwMode="auto">
              <a:xfrm>
                <a:off x="3175" y="301"/>
                <a:ext cx="862" cy="38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" name="Line 50"/>
              <p:cNvSpPr>
                <a:spLocks noChangeShapeType="1"/>
              </p:cNvSpPr>
              <p:nvPr/>
            </p:nvSpPr>
            <p:spPr bwMode="auto">
              <a:xfrm>
                <a:off x="3243" y="437"/>
                <a:ext cx="771" cy="13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5" name="Rectangle 116"/>
            <p:cNvSpPr>
              <a:spLocks noChangeArrowheads="1"/>
            </p:cNvSpPr>
            <p:nvPr/>
          </p:nvSpPr>
          <p:spPr bwMode="auto">
            <a:xfrm>
              <a:off x="3878" y="2523"/>
              <a:ext cx="272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4302" name="AutoShape 78"/>
          <p:cNvSpPr>
            <a:spLocks noChangeArrowheads="1"/>
          </p:cNvSpPr>
          <p:nvPr/>
        </p:nvSpPr>
        <p:spPr bwMode="auto">
          <a:xfrm>
            <a:off x="250825" y="3789363"/>
            <a:ext cx="6337300" cy="2663825"/>
          </a:xfrm>
          <a:prstGeom prst="wedgeRoundRectCallout">
            <a:avLst>
              <a:gd name="adj1" fmla="val -875"/>
              <a:gd name="adj2" fmla="val -99583"/>
              <a:gd name="adj3" fmla="val 1666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>
                <a:solidFill>
                  <a:schemeClr val="hlink"/>
                </a:solidFill>
              </a:rPr>
              <a:t>  运行进程就是一条一条地执行相应程序中的指令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>
                <a:solidFill>
                  <a:schemeClr val="hlink"/>
                </a:solidFill>
              </a:rPr>
              <a:t>  指令执行的效果就是改变</a:t>
            </a:r>
            <a:r>
              <a:rPr lang="en-US" altLang="zh-CN">
                <a:solidFill>
                  <a:schemeClr val="hlink"/>
                </a:solidFill>
              </a:rPr>
              <a:t>CPU</a:t>
            </a:r>
            <a:r>
              <a:rPr lang="zh-CN" altLang="en-US">
                <a:solidFill>
                  <a:schemeClr val="hlink"/>
                </a:solidFill>
              </a:rPr>
              <a:t>寄存器和存储器的状态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>
                <a:solidFill>
                  <a:schemeClr val="hlink"/>
                </a:solidFill>
              </a:rPr>
              <a:t>  任一指令都在前一条指令的基础上执行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 CPU</a:t>
            </a:r>
            <a:r>
              <a:rPr lang="zh-CN" altLang="en-US">
                <a:solidFill>
                  <a:schemeClr val="hlink"/>
                </a:solidFill>
              </a:rPr>
              <a:t>中所有寄存器的状态，称为</a:t>
            </a:r>
            <a:r>
              <a:rPr lang="en-US" altLang="zh-CN">
                <a:solidFill>
                  <a:schemeClr val="hlink"/>
                </a:solidFill>
              </a:rPr>
              <a:t>CPU</a:t>
            </a:r>
            <a:r>
              <a:rPr lang="zh-CN" altLang="en-US">
                <a:solidFill>
                  <a:schemeClr val="hlink"/>
                </a:solidFill>
              </a:rPr>
              <a:t>现场信息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>
                <a:solidFill>
                  <a:schemeClr val="hlink"/>
                </a:solidFill>
              </a:rPr>
              <a:t>  若进程从运行态转换为等待态或就绪态，则必须保存</a:t>
            </a:r>
            <a:r>
              <a:rPr lang="en-US" altLang="zh-CN">
                <a:solidFill>
                  <a:schemeClr val="hlink"/>
                </a:solidFill>
              </a:rPr>
              <a:t>CPU</a:t>
            </a:r>
            <a:r>
              <a:rPr lang="zh-CN" altLang="en-US">
                <a:solidFill>
                  <a:schemeClr val="hlink"/>
                </a:solidFill>
              </a:rPr>
              <a:t>现场信息，如果进程再次运行，则需恢复</a:t>
            </a:r>
            <a:r>
              <a:rPr lang="en-US" altLang="zh-CN">
                <a:solidFill>
                  <a:schemeClr val="hlink"/>
                </a:solidFill>
              </a:rPr>
              <a:t>CPU</a:t>
            </a:r>
            <a:r>
              <a:rPr lang="zh-CN" altLang="en-US">
                <a:solidFill>
                  <a:schemeClr val="hlink"/>
                </a:solidFill>
              </a:rPr>
              <a:t>现场</a:t>
            </a:r>
          </a:p>
        </p:txBody>
      </p:sp>
    </p:spTree>
    <p:extLst>
      <p:ext uri="{BB962C8B-B14F-4D97-AF65-F5344CB8AC3E}">
        <p14:creationId xmlns:p14="http://schemas.microsoft.com/office/powerpoint/2010/main" val="16907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82"/>
          <p:cNvGrpSpPr>
            <a:grpSpLocks/>
          </p:cNvGrpSpPr>
          <p:nvPr/>
        </p:nvGrpSpPr>
        <p:grpSpPr bwMode="auto">
          <a:xfrm>
            <a:off x="1970088" y="1809750"/>
            <a:ext cx="2208212" cy="2409825"/>
            <a:chOff x="1761" y="1344"/>
            <a:chExt cx="1391" cy="1518"/>
          </a:xfrm>
        </p:grpSpPr>
        <p:grpSp>
          <p:nvGrpSpPr>
            <p:cNvPr id="22610" name="Group 129"/>
            <p:cNvGrpSpPr>
              <a:grpSpLocks/>
            </p:cNvGrpSpPr>
            <p:nvPr/>
          </p:nvGrpSpPr>
          <p:grpSpPr bwMode="auto">
            <a:xfrm>
              <a:off x="1761" y="1344"/>
              <a:ext cx="1382" cy="1518"/>
              <a:chOff x="1761" y="1406"/>
              <a:chExt cx="1382" cy="1518"/>
            </a:xfrm>
          </p:grpSpPr>
          <p:grpSp>
            <p:nvGrpSpPr>
              <p:cNvPr id="22613" name="Group 25"/>
              <p:cNvGrpSpPr>
                <a:grpSpLocks/>
              </p:cNvGrpSpPr>
              <p:nvPr/>
            </p:nvGrpSpPr>
            <p:grpSpPr bwMode="auto">
              <a:xfrm>
                <a:off x="1761" y="1406"/>
                <a:ext cx="1382" cy="1518"/>
                <a:chOff x="1761" y="1415"/>
                <a:chExt cx="1382" cy="1518"/>
              </a:xfrm>
            </p:grpSpPr>
            <p:sp>
              <p:nvSpPr>
                <p:cNvPr id="22617" name="Rectangle 23"/>
                <p:cNvSpPr>
                  <a:spLocks noChangeArrowheads="1"/>
                </p:cNvSpPr>
                <p:nvPr/>
              </p:nvSpPr>
              <p:spPr bwMode="auto">
                <a:xfrm>
                  <a:off x="1761" y="1415"/>
                  <a:ext cx="1382" cy="1518"/>
                </a:xfrm>
                <a:prstGeom prst="rect">
                  <a:avLst/>
                </a:prstGeom>
                <a:solidFill>
                  <a:srgbClr val="F9E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18" name="Rectangle 24"/>
                <p:cNvSpPr>
                  <a:spLocks noChangeArrowheads="1"/>
                </p:cNvSpPr>
                <p:nvPr/>
              </p:nvSpPr>
              <p:spPr bwMode="auto">
                <a:xfrm>
                  <a:off x="1761" y="1415"/>
                  <a:ext cx="1382" cy="1518"/>
                </a:xfrm>
                <a:prstGeom prst="rect">
                  <a:avLst/>
                </a:prstGeom>
                <a:noFill/>
                <a:ln w="1905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2614" name="Rectangle 51"/>
              <p:cNvSpPr>
                <a:spLocks noChangeArrowheads="1"/>
              </p:cNvSpPr>
              <p:nvPr/>
            </p:nvSpPr>
            <p:spPr bwMode="auto">
              <a:xfrm>
                <a:off x="3007" y="1426"/>
                <a:ext cx="1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500" b="0">
                    <a:solidFill>
                      <a:srgbClr val="990033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</a:t>
                </a:r>
                <a:endParaRPr lang="zh-CN" altLang="en-US" b="0"/>
              </a:p>
            </p:txBody>
          </p:sp>
          <p:sp>
            <p:nvSpPr>
              <p:cNvPr id="22615" name="Rectangle 52"/>
              <p:cNvSpPr>
                <a:spLocks noChangeArrowheads="1"/>
              </p:cNvSpPr>
              <p:nvPr/>
            </p:nvSpPr>
            <p:spPr bwMode="auto">
              <a:xfrm>
                <a:off x="3007" y="1541"/>
                <a:ext cx="1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500" b="0">
                    <a:solidFill>
                      <a:srgbClr val="990033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</a:t>
                </a:r>
                <a:endParaRPr lang="zh-CN" altLang="en-US" b="0"/>
              </a:p>
            </p:txBody>
          </p:sp>
          <p:sp>
            <p:nvSpPr>
              <p:cNvPr id="22616" name="Rectangle 53"/>
              <p:cNvSpPr>
                <a:spLocks noChangeArrowheads="1"/>
              </p:cNvSpPr>
              <p:nvPr/>
            </p:nvSpPr>
            <p:spPr bwMode="auto">
              <a:xfrm>
                <a:off x="3033" y="1657"/>
                <a:ext cx="6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0">
                    <a:solidFill>
                      <a:srgbClr val="990033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endParaRPr lang="en-US" altLang="zh-CN" b="0"/>
              </a:p>
            </p:txBody>
          </p:sp>
        </p:grpSp>
        <p:sp>
          <p:nvSpPr>
            <p:cNvPr id="22611" name="Line 178"/>
            <p:cNvSpPr>
              <a:spLocks noChangeShapeType="1"/>
            </p:cNvSpPr>
            <p:nvPr/>
          </p:nvSpPr>
          <p:spPr bwMode="auto">
            <a:xfrm flipH="1">
              <a:off x="3016" y="216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Line 179"/>
            <p:cNvSpPr>
              <a:spLocks noChangeShapeType="1"/>
            </p:cNvSpPr>
            <p:nvPr/>
          </p:nvSpPr>
          <p:spPr bwMode="auto">
            <a:xfrm flipH="1">
              <a:off x="3016" y="2546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1" name="Group 181"/>
          <p:cNvGrpSpPr>
            <a:grpSpLocks/>
          </p:cNvGrpSpPr>
          <p:nvPr/>
        </p:nvGrpSpPr>
        <p:grpSpPr bwMode="auto">
          <a:xfrm>
            <a:off x="1730375" y="2060575"/>
            <a:ext cx="2232025" cy="2470150"/>
            <a:chOff x="1610" y="1502"/>
            <a:chExt cx="1406" cy="1556"/>
          </a:xfrm>
        </p:grpSpPr>
        <p:grpSp>
          <p:nvGrpSpPr>
            <p:cNvPr id="22601" name="Group 128"/>
            <p:cNvGrpSpPr>
              <a:grpSpLocks/>
            </p:cNvGrpSpPr>
            <p:nvPr/>
          </p:nvGrpSpPr>
          <p:grpSpPr bwMode="auto">
            <a:xfrm>
              <a:off x="1610" y="1502"/>
              <a:ext cx="1402" cy="1556"/>
              <a:chOff x="1609" y="1511"/>
              <a:chExt cx="1402" cy="1556"/>
            </a:xfrm>
          </p:grpSpPr>
          <p:grpSp>
            <p:nvGrpSpPr>
              <p:cNvPr id="22604" name="Group 28"/>
              <p:cNvGrpSpPr>
                <a:grpSpLocks/>
              </p:cNvGrpSpPr>
              <p:nvPr/>
            </p:nvGrpSpPr>
            <p:grpSpPr bwMode="auto">
              <a:xfrm>
                <a:off x="1609" y="1511"/>
                <a:ext cx="1402" cy="1556"/>
                <a:chOff x="1609" y="1511"/>
                <a:chExt cx="1402" cy="1556"/>
              </a:xfrm>
            </p:grpSpPr>
            <p:sp>
              <p:nvSpPr>
                <p:cNvPr id="2260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09" y="1511"/>
                  <a:ext cx="1402" cy="1556"/>
                </a:xfrm>
                <a:prstGeom prst="rect">
                  <a:avLst/>
                </a:prstGeom>
                <a:solidFill>
                  <a:srgbClr val="FFFFE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09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9" y="1511"/>
                  <a:ext cx="1402" cy="1556"/>
                </a:xfrm>
                <a:prstGeom prst="rect">
                  <a:avLst/>
                </a:prstGeom>
                <a:noFill/>
                <a:ln w="1905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2605" name="Rectangle 48"/>
              <p:cNvSpPr>
                <a:spLocks noChangeArrowheads="1"/>
              </p:cNvSpPr>
              <p:nvPr/>
            </p:nvSpPr>
            <p:spPr bwMode="auto">
              <a:xfrm>
                <a:off x="2884" y="1530"/>
                <a:ext cx="1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500" b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</a:t>
                </a:r>
                <a:endParaRPr lang="zh-CN" altLang="en-US" b="0"/>
              </a:p>
            </p:txBody>
          </p:sp>
          <p:sp>
            <p:nvSpPr>
              <p:cNvPr id="22606" name="Rectangle 49"/>
              <p:cNvSpPr>
                <a:spLocks noChangeArrowheads="1"/>
              </p:cNvSpPr>
              <p:nvPr/>
            </p:nvSpPr>
            <p:spPr bwMode="auto">
              <a:xfrm>
                <a:off x="2884" y="1646"/>
                <a:ext cx="1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500" b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</a:t>
                </a:r>
                <a:endParaRPr lang="zh-CN" altLang="en-US" b="0"/>
              </a:p>
            </p:txBody>
          </p:sp>
          <p:sp>
            <p:nvSpPr>
              <p:cNvPr id="22607" name="Rectangle 50"/>
              <p:cNvSpPr>
                <a:spLocks noChangeArrowheads="1"/>
              </p:cNvSpPr>
              <p:nvPr/>
            </p:nvSpPr>
            <p:spPr bwMode="auto">
              <a:xfrm>
                <a:off x="2911" y="1761"/>
                <a:ext cx="6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 b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endParaRPr lang="en-US" altLang="zh-CN" b="0"/>
              </a:p>
            </p:txBody>
          </p:sp>
        </p:grpSp>
        <p:sp>
          <p:nvSpPr>
            <p:cNvPr id="22602" name="Line 177"/>
            <p:cNvSpPr>
              <a:spLocks noChangeShapeType="1"/>
            </p:cNvSpPr>
            <p:nvPr/>
          </p:nvSpPr>
          <p:spPr bwMode="auto">
            <a:xfrm flipH="1">
              <a:off x="2880" y="272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Line 180"/>
            <p:cNvSpPr>
              <a:spLocks noChangeShapeType="1"/>
            </p:cNvSpPr>
            <p:nvPr/>
          </p:nvSpPr>
          <p:spPr bwMode="auto">
            <a:xfrm flipH="1">
              <a:off x="2880" y="2296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033" y="-69850"/>
            <a:ext cx="8207375" cy="847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描述进程的方法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dirty="0" smtClean="0"/>
              <a:t>PCB</a:t>
            </a:r>
          </a:p>
        </p:txBody>
      </p:sp>
      <p:grpSp>
        <p:nvGrpSpPr>
          <p:cNvPr id="22533" name="Group 183"/>
          <p:cNvGrpSpPr>
            <a:grpSpLocks/>
          </p:cNvGrpSpPr>
          <p:nvPr/>
        </p:nvGrpSpPr>
        <p:grpSpPr bwMode="auto">
          <a:xfrm>
            <a:off x="1476375" y="2284413"/>
            <a:ext cx="2273300" cy="3505200"/>
            <a:chOff x="1450" y="1643"/>
            <a:chExt cx="1432" cy="2208"/>
          </a:xfrm>
        </p:grpSpPr>
        <p:grpSp>
          <p:nvGrpSpPr>
            <p:cNvPr id="22581" name="Group 31"/>
            <p:cNvGrpSpPr>
              <a:grpSpLocks/>
            </p:cNvGrpSpPr>
            <p:nvPr/>
          </p:nvGrpSpPr>
          <p:grpSpPr bwMode="auto">
            <a:xfrm>
              <a:off x="1458" y="2906"/>
              <a:ext cx="1416" cy="311"/>
              <a:chOff x="1458" y="2906"/>
              <a:chExt cx="1416" cy="311"/>
            </a:xfrm>
          </p:grpSpPr>
          <p:sp>
            <p:nvSpPr>
              <p:cNvPr id="22599" name="Rectangle 29"/>
              <p:cNvSpPr>
                <a:spLocks noChangeArrowheads="1"/>
              </p:cNvSpPr>
              <p:nvPr/>
            </p:nvSpPr>
            <p:spPr bwMode="auto">
              <a:xfrm>
                <a:off x="1458" y="2906"/>
                <a:ext cx="1416" cy="311"/>
              </a:xfrm>
              <a:prstGeom prst="rect">
                <a:avLst/>
              </a:prstGeom>
              <a:solidFill>
                <a:srgbClr val="DEF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0" name="Rectangle 30"/>
              <p:cNvSpPr>
                <a:spLocks noChangeArrowheads="1"/>
              </p:cNvSpPr>
              <p:nvPr/>
            </p:nvSpPr>
            <p:spPr bwMode="auto">
              <a:xfrm>
                <a:off x="1458" y="2906"/>
                <a:ext cx="1416" cy="311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82" name="Rectangle 32"/>
            <p:cNvSpPr>
              <a:spLocks noChangeArrowheads="1"/>
            </p:cNvSpPr>
            <p:nvPr/>
          </p:nvSpPr>
          <p:spPr bwMode="auto">
            <a:xfrm>
              <a:off x="1689" y="2977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进程控制块</a:t>
              </a:r>
              <a:endParaRPr lang="zh-CN" altLang="en-US" b="0"/>
            </a:p>
          </p:txBody>
        </p:sp>
        <p:sp>
          <p:nvSpPr>
            <p:cNvPr id="22583" name="Rectangle 33"/>
            <p:cNvSpPr>
              <a:spLocks noChangeArrowheads="1"/>
            </p:cNvSpPr>
            <p:nvPr/>
          </p:nvSpPr>
          <p:spPr bwMode="auto">
            <a:xfrm>
              <a:off x="2423" y="2977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PCB</a:t>
              </a:r>
              <a:endParaRPr lang="en-US" altLang="zh-CN" b="0"/>
            </a:p>
          </p:txBody>
        </p:sp>
        <p:grpSp>
          <p:nvGrpSpPr>
            <p:cNvPr id="22584" name="Group 36"/>
            <p:cNvGrpSpPr>
              <a:grpSpLocks/>
            </p:cNvGrpSpPr>
            <p:nvPr/>
          </p:nvGrpSpPr>
          <p:grpSpPr bwMode="auto">
            <a:xfrm>
              <a:off x="1458" y="2478"/>
              <a:ext cx="1416" cy="436"/>
              <a:chOff x="1458" y="2478"/>
              <a:chExt cx="1416" cy="436"/>
            </a:xfrm>
          </p:grpSpPr>
          <p:sp>
            <p:nvSpPr>
              <p:cNvPr id="22597" name="Rectangle 34"/>
              <p:cNvSpPr>
                <a:spLocks noChangeArrowheads="1"/>
              </p:cNvSpPr>
              <p:nvPr/>
            </p:nvSpPr>
            <p:spPr bwMode="auto">
              <a:xfrm>
                <a:off x="1458" y="2478"/>
                <a:ext cx="1416" cy="436"/>
              </a:xfrm>
              <a:prstGeom prst="rect">
                <a:avLst/>
              </a:prstGeom>
              <a:solidFill>
                <a:srgbClr val="DEF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8" name="Rectangle 35"/>
              <p:cNvSpPr>
                <a:spLocks noChangeArrowheads="1"/>
              </p:cNvSpPr>
              <p:nvPr/>
            </p:nvSpPr>
            <p:spPr bwMode="auto">
              <a:xfrm>
                <a:off x="1458" y="2478"/>
                <a:ext cx="1416" cy="436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85" name="Rectangle 37"/>
            <p:cNvSpPr>
              <a:spLocks noChangeArrowheads="1"/>
            </p:cNvSpPr>
            <p:nvPr/>
          </p:nvSpPr>
          <p:spPr bwMode="auto">
            <a:xfrm>
              <a:off x="1701" y="2610"/>
              <a:ext cx="10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核心栈</a:t>
              </a:r>
              <a:r>
                <a:rPr lang="en-US" altLang="zh-CN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工作区</a:t>
              </a:r>
              <a:r>
                <a:rPr lang="en-US" altLang="zh-CN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b="0"/>
            </a:p>
          </p:txBody>
        </p:sp>
        <p:sp>
          <p:nvSpPr>
            <p:cNvPr id="22586" name="Freeform 38"/>
            <p:cNvSpPr>
              <a:spLocks noEditPoints="1"/>
            </p:cNvSpPr>
            <p:nvPr/>
          </p:nvSpPr>
          <p:spPr bwMode="auto">
            <a:xfrm>
              <a:off x="1450" y="2925"/>
              <a:ext cx="1432" cy="926"/>
            </a:xfrm>
            <a:custGeom>
              <a:avLst/>
              <a:gdLst>
                <a:gd name="T0" fmla="*/ 1304 w 1432"/>
                <a:gd name="T1" fmla="*/ 0 h 926"/>
                <a:gd name="T2" fmla="*/ 1259 w 1432"/>
                <a:gd name="T3" fmla="*/ 15 h 926"/>
                <a:gd name="T4" fmla="*/ 1259 w 1432"/>
                <a:gd name="T5" fmla="*/ 0 h 926"/>
                <a:gd name="T6" fmla="*/ 973 w 1432"/>
                <a:gd name="T7" fmla="*/ 15 h 926"/>
                <a:gd name="T8" fmla="*/ 1094 w 1432"/>
                <a:gd name="T9" fmla="*/ 15 h 926"/>
                <a:gd name="T10" fmla="*/ 808 w 1432"/>
                <a:gd name="T11" fmla="*/ 0 h 926"/>
                <a:gd name="T12" fmla="*/ 763 w 1432"/>
                <a:gd name="T13" fmla="*/ 15 h 926"/>
                <a:gd name="T14" fmla="*/ 763 w 1432"/>
                <a:gd name="T15" fmla="*/ 0 h 926"/>
                <a:gd name="T16" fmla="*/ 477 w 1432"/>
                <a:gd name="T17" fmla="*/ 15 h 926"/>
                <a:gd name="T18" fmla="*/ 598 w 1432"/>
                <a:gd name="T19" fmla="*/ 15 h 926"/>
                <a:gd name="T20" fmla="*/ 312 w 1432"/>
                <a:gd name="T21" fmla="*/ 0 h 926"/>
                <a:gd name="T22" fmla="*/ 267 w 1432"/>
                <a:gd name="T23" fmla="*/ 15 h 926"/>
                <a:gd name="T24" fmla="*/ 267 w 1432"/>
                <a:gd name="T25" fmla="*/ 0 h 926"/>
                <a:gd name="T26" fmla="*/ 8 w 1432"/>
                <a:gd name="T27" fmla="*/ 15 h 926"/>
                <a:gd name="T28" fmla="*/ 0 w 1432"/>
                <a:gd name="T29" fmla="*/ 34 h 926"/>
                <a:gd name="T30" fmla="*/ 102 w 1432"/>
                <a:gd name="T31" fmla="*/ 15 h 926"/>
                <a:gd name="T32" fmla="*/ 0 w 1432"/>
                <a:gd name="T33" fmla="*/ 200 h 926"/>
                <a:gd name="T34" fmla="*/ 15 w 1432"/>
                <a:gd name="T35" fmla="*/ 245 h 926"/>
                <a:gd name="T36" fmla="*/ 0 w 1432"/>
                <a:gd name="T37" fmla="*/ 245 h 926"/>
                <a:gd name="T38" fmla="*/ 15 w 1432"/>
                <a:gd name="T39" fmla="*/ 531 h 926"/>
                <a:gd name="T40" fmla="*/ 15 w 1432"/>
                <a:gd name="T41" fmla="*/ 411 h 926"/>
                <a:gd name="T42" fmla="*/ 0 w 1432"/>
                <a:gd name="T43" fmla="*/ 697 h 926"/>
                <a:gd name="T44" fmla="*/ 15 w 1432"/>
                <a:gd name="T45" fmla="*/ 742 h 926"/>
                <a:gd name="T46" fmla="*/ 0 w 1432"/>
                <a:gd name="T47" fmla="*/ 742 h 926"/>
                <a:gd name="T48" fmla="*/ 15 w 1432"/>
                <a:gd name="T49" fmla="*/ 919 h 926"/>
                <a:gd name="T50" fmla="*/ 117 w 1432"/>
                <a:gd name="T51" fmla="*/ 926 h 926"/>
                <a:gd name="T52" fmla="*/ 15 w 1432"/>
                <a:gd name="T53" fmla="*/ 908 h 926"/>
                <a:gd name="T54" fmla="*/ 283 w 1432"/>
                <a:gd name="T55" fmla="*/ 926 h 926"/>
                <a:gd name="T56" fmla="*/ 328 w 1432"/>
                <a:gd name="T57" fmla="*/ 911 h 926"/>
                <a:gd name="T58" fmla="*/ 328 w 1432"/>
                <a:gd name="T59" fmla="*/ 926 h 926"/>
                <a:gd name="T60" fmla="*/ 613 w 1432"/>
                <a:gd name="T61" fmla="*/ 911 h 926"/>
                <a:gd name="T62" fmla="*/ 493 w 1432"/>
                <a:gd name="T63" fmla="*/ 911 h 926"/>
                <a:gd name="T64" fmla="*/ 779 w 1432"/>
                <a:gd name="T65" fmla="*/ 926 h 926"/>
                <a:gd name="T66" fmla="*/ 824 w 1432"/>
                <a:gd name="T67" fmla="*/ 911 h 926"/>
                <a:gd name="T68" fmla="*/ 824 w 1432"/>
                <a:gd name="T69" fmla="*/ 926 h 926"/>
                <a:gd name="T70" fmla="*/ 1110 w 1432"/>
                <a:gd name="T71" fmla="*/ 911 h 926"/>
                <a:gd name="T72" fmla="*/ 989 w 1432"/>
                <a:gd name="T73" fmla="*/ 911 h 926"/>
                <a:gd name="T74" fmla="*/ 1275 w 1432"/>
                <a:gd name="T75" fmla="*/ 926 h 926"/>
                <a:gd name="T76" fmla="*/ 1320 w 1432"/>
                <a:gd name="T77" fmla="*/ 911 h 926"/>
                <a:gd name="T78" fmla="*/ 1417 w 1432"/>
                <a:gd name="T79" fmla="*/ 903 h 926"/>
                <a:gd name="T80" fmla="*/ 1320 w 1432"/>
                <a:gd name="T81" fmla="*/ 926 h 926"/>
                <a:gd name="T82" fmla="*/ 1417 w 1432"/>
                <a:gd name="T83" fmla="*/ 737 h 926"/>
                <a:gd name="T84" fmla="*/ 1417 w 1432"/>
                <a:gd name="T85" fmla="*/ 858 h 926"/>
                <a:gd name="T86" fmla="*/ 1432 w 1432"/>
                <a:gd name="T87" fmla="*/ 571 h 926"/>
                <a:gd name="T88" fmla="*/ 1417 w 1432"/>
                <a:gd name="T89" fmla="*/ 526 h 926"/>
                <a:gd name="T90" fmla="*/ 1432 w 1432"/>
                <a:gd name="T91" fmla="*/ 526 h 926"/>
                <a:gd name="T92" fmla="*/ 1417 w 1432"/>
                <a:gd name="T93" fmla="*/ 240 h 926"/>
                <a:gd name="T94" fmla="*/ 1417 w 1432"/>
                <a:gd name="T95" fmla="*/ 361 h 926"/>
                <a:gd name="T96" fmla="*/ 1432 w 1432"/>
                <a:gd name="T97" fmla="*/ 75 h 926"/>
                <a:gd name="T98" fmla="*/ 1417 w 1432"/>
                <a:gd name="T99" fmla="*/ 29 h 926"/>
                <a:gd name="T100" fmla="*/ 1432 w 1432"/>
                <a:gd name="T101" fmla="*/ 29 h 9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32"/>
                <a:gd name="T154" fmla="*/ 0 h 926"/>
                <a:gd name="T155" fmla="*/ 1432 w 1432"/>
                <a:gd name="T156" fmla="*/ 926 h 9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32" h="926">
                  <a:moveTo>
                    <a:pt x="1424" y="15"/>
                  </a:moveTo>
                  <a:lnTo>
                    <a:pt x="1304" y="15"/>
                  </a:lnTo>
                  <a:lnTo>
                    <a:pt x="1304" y="0"/>
                  </a:lnTo>
                  <a:lnTo>
                    <a:pt x="1424" y="0"/>
                  </a:lnTo>
                  <a:lnTo>
                    <a:pt x="1424" y="15"/>
                  </a:lnTo>
                  <a:close/>
                  <a:moveTo>
                    <a:pt x="1259" y="15"/>
                  </a:moveTo>
                  <a:lnTo>
                    <a:pt x="1139" y="15"/>
                  </a:lnTo>
                  <a:lnTo>
                    <a:pt x="1139" y="0"/>
                  </a:lnTo>
                  <a:lnTo>
                    <a:pt x="1259" y="0"/>
                  </a:lnTo>
                  <a:lnTo>
                    <a:pt x="1259" y="15"/>
                  </a:lnTo>
                  <a:close/>
                  <a:moveTo>
                    <a:pt x="1094" y="15"/>
                  </a:moveTo>
                  <a:lnTo>
                    <a:pt x="973" y="15"/>
                  </a:lnTo>
                  <a:lnTo>
                    <a:pt x="973" y="0"/>
                  </a:lnTo>
                  <a:lnTo>
                    <a:pt x="1094" y="0"/>
                  </a:lnTo>
                  <a:lnTo>
                    <a:pt x="1094" y="15"/>
                  </a:lnTo>
                  <a:close/>
                  <a:moveTo>
                    <a:pt x="928" y="15"/>
                  </a:moveTo>
                  <a:lnTo>
                    <a:pt x="808" y="15"/>
                  </a:lnTo>
                  <a:lnTo>
                    <a:pt x="808" y="0"/>
                  </a:lnTo>
                  <a:lnTo>
                    <a:pt x="928" y="0"/>
                  </a:lnTo>
                  <a:lnTo>
                    <a:pt x="928" y="15"/>
                  </a:lnTo>
                  <a:close/>
                  <a:moveTo>
                    <a:pt x="763" y="15"/>
                  </a:moveTo>
                  <a:lnTo>
                    <a:pt x="643" y="15"/>
                  </a:lnTo>
                  <a:lnTo>
                    <a:pt x="643" y="0"/>
                  </a:lnTo>
                  <a:lnTo>
                    <a:pt x="763" y="0"/>
                  </a:lnTo>
                  <a:lnTo>
                    <a:pt x="763" y="15"/>
                  </a:lnTo>
                  <a:close/>
                  <a:moveTo>
                    <a:pt x="598" y="15"/>
                  </a:moveTo>
                  <a:lnTo>
                    <a:pt x="477" y="15"/>
                  </a:lnTo>
                  <a:lnTo>
                    <a:pt x="477" y="0"/>
                  </a:lnTo>
                  <a:lnTo>
                    <a:pt x="598" y="0"/>
                  </a:lnTo>
                  <a:lnTo>
                    <a:pt x="598" y="15"/>
                  </a:lnTo>
                  <a:close/>
                  <a:moveTo>
                    <a:pt x="432" y="15"/>
                  </a:moveTo>
                  <a:lnTo>
                    <a:pt x="312" y="15"/>
                  </a:lnTo>
                  <a:lnTo>
                    <a:pt x="312" y="0"/>
                  </a:lnTo>
                  <a:lnTo>
                    <a:pt x="432" y="0"/>
                  </a:lnTo>
                  <a:lnTo>
                    <a:pt x="432" y="15"/>
                  </a:lnTo>
                  <a:close/>
                  <a:moveTo>
                    <a:pt x="267" y="15"/>
                  </a:moveTo>
                  <a:lnTo>
                    <a:pt x="147" y="15"/>
                  </a:lnTo>
                  <a:lnTo>
                    <a:pt x="147" y="0"/>
                  </a:lnTo>
                  <a:lnTo>
                    <a:pt x="267" y="0"/>
                  </a:lnTo>
                  <a:lnTo>
                    <a:pt x="267" y="15"/>
                  </a:lnTo>
                  <a:close/>
                  <a:moveTo>
                    <a:pt x="102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5"/>
                  </a:lnTo>
                  <a:close/>
                  <a:moveTo>
                    <a:pt x="15" y="80"/>
                  </a:moveTo>
                  <a:lnTo>
                    <a:pt x="15" y="200"/>
                  </a:lnTo>
                  <a:lnTo>
                    <a:pt x="0" y="200"/>
                  </a:lnTo>
                  <a:lnTo>
                    <a:pt x="0" y="80"/>
                  </a:lnTo>
                  <a:lnTo>
                    <a:pt x="15" y="80"/>
                  </a:lnTo>
                  <a:close/>
                  <a:moveTo>
                    <a:pt x="15" y="245"/>
                  </a:moveTo>
                  <a:lnTo>
                    <a:pt x="15" y="366"/>
                  </a:lnTo>
                  <a:lnTo>
                    <a:pt x="0" y="366"/>
                  </a:lnTo>
                  <a:lnTo>
                    <a:pt x="0" y="245"/>
                  </a:lnTo>
                  <a:lnTo>
                    <a:pt x="15" y="245"/>
                  </a:lnTo>
                  <a:close/>
                  <a:moveTo>
                    <a:pt x="15" y="411"/>
                  </a:moveTo>
                  <a:lnTo>
                    <a:pt x="15" y="531"/>
                  </a:lnTo>
                  <a:lnTo>
                    <a:pt x="0" y="531"/>
                  </a:lnTo>
                  <a:lnTo>
                    <a:pt x="0" y="411"/>
                  </a:lnTo>
                  <a:lnTo>
                    <a:pt x="15" y="411"/>
                  </a:lnTo>
                  <a:close/>
                  <a:moveTo>
                    <a:pt x="15" y="577"/>
                  </a:moveTo>
                  <a:lnTo>
                    <a:pt x="15" y="697"/>
                  </a:lnTo>
                  <a:lnTo>
                    <a:pt x="0" y="697"/>
                  </a:lnTo>
                  <a:lnTo>
                    <a:pt x="0" y="577"/>
                  </a:lnTo>
                  <a:lnTo>
                    <a:pt x="15" y="577"/>
                  </a:lnTo>
                  <a:close/>
                  <a:moveTo>
                    <a:pt x="15" y="742"/>
                  </a:moveTo>
                  <a:lnTo>
                    <a:pt x="15" y="863"/>
                  </a:lnTo>
                  <a:lnTo>
                    <a:pt x="0" y="863"/>
                  </a:lnTo>
                  <a:lnTo>
                    <a:pt x="0" y="742"/>
                  </a:lnTo>
                  <a:lnTo>
                    <a:pt x="15" y="742"/>
                  </a:lnTo>
                  <a:close/>
                  <a:moveTo>
                    <a:pt x="15" y="908"/>
                  </a:moveTo>
                  <a:lnTo>
                    <a:pt x="15" y="919"/>
                  </a:lnTo>
                  <a:lnTo>
                    <a:pt x="8" y="911"/>
                  </a:lnTo>
                  <a:lnTo>
                    <a:pt x="117" y="911"/>
                  </a:lnTo>
                  <a:lnTo>
                    <a:pt x="117" y="926"/>
                  </a:lnTo>
                  <a:lnTo>
                    <a:pt x="0" y="926"/>
                  </a:lnTo>
                  <a:lnTo>
                    <a:pt x="0" y="908"/>
                  </a:lnTo>
                  <a:lnTo>
                    <a:pt x="15" y="908"/>
                  </a:lnTo>
                  <a:close/>
                  <a:moveTo>
                    <a:pt x="162" y="911"/>
                  </a:moveTo>
                  <a:lnTo>
                    <a:pt x="283" y="911"/>
                  </a:lnTo>
                  <a:lnTo>
                    <a:pt x="283" y="926"/>
                  </a:lnTo>
                  <a:lnTo>
                    <a:pt x="162" y="926"/>
                  </a:lnTo>
                  <a:lnTo>
                    <a:pt x="162" y="911"/>
                  </a:lnTo>
                  <a:close/>
                  <a:moveTo>
                    <a:pt x="328" y="911"/>
                  </a:moveTo>
                  <a:lnTo>
                    <a:pt x="448" y="911"/>
                  </a:lnTo>
                  <a:lnTo>
                    <a:pt x="448" y="926"/>
                  </a:lnTo>
                  <a:lnTo>
                    <a:pt x="328" y="926"/>
                  </a:lnTo>
                  <a:lnTo>
                    <a:pt x="328" y="911"/>
                  </a:lnTo>
                  <a:close/>
                  <a:moveTo>
                    <a:pt x="493" y="911"/>
                  </a:moveTo>
                  <a:lnTo>
                    <a:pt x="613" y="911"/>
                  </a:lnTo>
                  <a:lnTo>
                    <a:pt x="613" y="926"/>
                  </a:lnTo>
                  <a:lnTo>
                    <a:pt x="493" y="926"/>
                  </a:lnTo>
                  <a:lnTo>
                    <a:pt x="493" y="911"/>
                  </a:lnTo>
                  <a:close/>
                  <a:moveTo>
                    <a:pt x="659" y="911"/>
                  </a:moveTo>
                  <a:lnTo>
                    <a:pt x="779" y="911"/>
                  </a:lnTo>
                  <a:lnTo>
                    <a:pt x="779" y="926"/>
                  </a:lnTo>
                  <a:lnTo>
                    <a:pt x="659" y="926"/>
                  </a:lnTo>
                  <a:lnTo>
                    <a:pt x="659" y="911"/>
                  </a:lnTo>
                  <a:close/>
                  <a:moveTo>
                    <a:pt x="824" y="911"/>
                  </a:moveTo>
                  <a:lnTo>
                    <a:pt x="944" y="911"/>
                  </a:lnTo>
                  <a:lnTo>
                    <a:pt x="944" y="926"/>
                  </a:lnTo>
                  <a:lnTo>
                    <a:pt x="824" y="926"/>
                  </a:lnTo>
                  <a:lnTo>
                    <a:pt x="824" y="911"/>
                  </a:lnTo>
                  <a:close/>
                  <a:moveTo>
                    <a:pt x="989" y="911"/>
                  </a:moveTo>
                  <a:lnTo>
                    <a:pt x="1110" y="911"/>
                  </a:lnTo>
                  <a:lnTo>
                    <a:pt x="1110" y="926"/>
                  </a:lnTo>
                  <a:lnTo>
                    <a:pt x="989" y="926"/>
                  </a:lnTo>
                  <a:lnTo>
                    <a:pt x="989" y="911"/>
                  </a:lnTo>
                  <a:close/>
                  <a:moveTo>
                    <a:pt x="1155" y="911"/>
                  </a:moveTo>
                  <a:lnTo>
                    <a:pt x="1275" y="911"/>
                  </a:lnTo>
                  <a:lnTo>
                    <a:pt x="1275" y="926"/>
                  </a:lnTo>
                  <a:lnTo>
                    <a:pt x="1155" y="926"/>
                  </a:lnTo>
                  <a:lnTo>
                    <a:pt x="1155" y="911"/>
                  </a:lnTo>
                  <a:close/>
                  <a:moveTo>
                    <a:pt x="1320" y="911"/>
                  </a:moveTo>
                  <a:lnTo>
                    <a:pt x="1424" y="911"/>
                  </a:lnTo>
                  <a:lnTo>
                    <a:pt x="1417" y="919"/>
                  </a:lnTo>
                  <a:lnTo>
                    <a:pt x="1417" y="903"/>
                  </a:lnTo>
                  <a:lnTo>
                    <a:pt x="1432" y="903"/>
                  </a:lnTo>
                  <a:lnTo>
                    <a:pt x="1432" y="926"/>
                  </a:lnTo>
                  <a:lnTo>
                    <a:pt x="1320" y="926"/>
                  </a:lnTo>
                  <a:lnTo>
                    <a:pt x="1320" y="911"/>
                  </a:lnTo>
                  <a:close/>
                  <a:moveTo>
                    <a:pt x="1417" y="858"/>
                  </a:moveTo>
                  <a:lnTo>
                    <a:pt x="1417" y="737"/>
                  </a:lnTo>
                  <a:lnTo>
                    <a:pt x="1432" y="737"/>
                  </a:lnTo>
                  <a:lnTo>
                    <a:pt x="1432" y="858"/>
                  </a:lnTo>
                  <a:lnTo>
                    <a:pt x="1417" y="858"/>
                  </a:lnTo>
                  <a:close/>
                  <a:moveTo>
                    <a:pt x="1417" y="692"/>
                  </a:moveTo>
                  <a:lnTo>
                    <a:pt x="1417" y="571"/>
                  </a:lnTo>
                  <a:lnTo>
                    <a:pt x="1432" y="571"/>
                  </a:lnTo>
                  <a:lnTo>
                    <a:pt x="1432" y="692"/>
                  </a:lnTo>
                  <a:lnTo>
                    <a:pt x="1417" y="692"/>
                  </a:lnTo>
                  <a:close/>
                  <a:moveTo>
                    <a:pt x="1417" y="526"/>
                  </a:moveTo>
                  <a:lnTo>
                    <a:pt x="1417" y="406"/>
                  </a:lnTo>
                  <a:lnTo>
                    <a:pt x="1432" y="406"/>
                  </a:lnTo>
                  <a:lnTo>
                    <a:pt x="1432" y="526"/>
                  </a:lnTo>
                  <a:lnTo>
                    <a:pt x="1417" y="526"/>
                  </a:lnTo>
                  <a:close/>
                  <a:moveTo>
                    <a:pt x="1417" y="361"/>
                  </a:moveTo>
                  <a:lnTo>
                    <a:pt x="1417" y="240"/>
                  </a:lnTo>
                  <a:lnTo>
                    <a:pt x="1432" y="240"/>
                  </a:lnTo>
                  <a:lnTo>
                    <a:pt x="1432" y="361"/>
                  </a:lnTo>
                  <a:lnTo>
                    <a:pt x="1417" y="361"/>
                  </a:lnTo>
                  <a:close/>
                  <a:moveTo>
                    <a:pt x="1417" y="195"/>
                  </a:moveTo>
                  <a:lnTo>
                    <a:pt x="1417" y="75"/>
                  </a:lnTo>
                  <a:lnTo>
                    <a:pt x="1432" y="75"/>
                  </a:lnTo>
                  <a:lnTo>
                    <a:pt x="1432" y="195"/>
                  </a:lnTo>
                  <a:lnTo>
                    <a:pt x="1417" y="195"/>
                  </a:lnTo>
                  <a:close/>
                  <a:moveTo>
                    <a:pt x="1417" y="29"/>
                  </a:moveTo>
                  <a:lnTo>
                    <a:pt x="1417" y="8"/>
                  </a:lnTo>
                  <a:lnTo>
                    <a:pt x="1432" y="8"/>
                  </a:lnTo>
                  <a:lnTo>
                    <a:pt x="1432" y="29"/>
                  </a:lnTo>
                  <a:lnTo>
                    <a:pt x="1417" y="29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Rectangle 39"/>
            <p:cNvSpPr>
              <a:spLocks noChangeArrowheads="1"/>
            </p:cNvSpPr>
            <p:nvPr/>
          </p:nvSpPr>
          <p:spPr bwMode="auto">
            <a:xfrm>
              <a:off x="1873" y="3357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  <a:endParaRPr lang="zh-CN" altLang="en-US" b="0"/>
            </a:p>
          </p:txBody>
        </p:sp>
        <p:grpSp>
          <p:nvGrpSpPr>
            <p:cNvPr id="22588" name="Group 42"/>
            <p:cNvGrpSpPr>
              <a:grpSpLocks/>
            </p:cNvGrpSpPr>
            <p:nvPr/>
          </p:nvGrpSpPr>
          <p:grpSpPr bwMode="auto">
            <a:xfrm>
              <a:off x="1458" y="1643"/>
              <a:ext cx="1416" cy="835"/>
              <a:chOff x="1458" y="1643"/>
              <a:chExt cx="1416" cy="835"/>
            </a:xfrm>
          </p:grpSpPr>
          <p:sp>
            <p:nvSpPr>
              <p:cNvPr id="22595" name="Rectangle 40"/>
              <p:cNvSpPr>
                <a:spLocks noChangeArrowheads="1"/>
              </p:cNvSpPr>
              <p:nvPr/>
            </p:nvSpPr>
            <p:spPr bwMode="auto">
              <a:xfrm>
                <a:off x="1458" y="1643"/>
                <a:ext cx="1416" cy="835"/>
              </a:xfrm>
              <a:prstGeom prst="rect">
                <a:avLst/>
              </a:prstGeom>
              <a:solidFill>
                <a:srgbClr val="DEF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6" name="Rectangle 41"/>
              <p:cNvSpPr>
                <a:spLocks noChangeArrowheads="1"/>
              </p:cNvSpPr>
              <p:nvPr/>
            </p:nvSpPr>
            <p:spPr bwMode="auto">
              <a:xfrm>
                <a:off x="1458" y="1643"/>
                <a:ext cx="1416" cy="835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89" name="Rectangle 43"/>
            <p:cNvSpPr>
              <a:spLocks noChangeArrowheads="1"/>
            </p:cNvSpPr>
            <p:nvPr/>
          </p:nvSpPr>
          <p:spPr bwMode="auto">
            <a:xfrm>
              <a:off x="1579" y="1860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进程私有地址空间</a:t>
              </a:r>
              <a:endParaRPr lang="zh-CN" altLang="en-US" b="0"/>
            </a:p>
          </p:txBody>
        </p:sp>
        <p:sp>
          <p:nvSpPr>
            <p:cNvPr id="22590" name="Rectangle 44"/>
            <p:cNvSpPr>
              <a:spLocks noChangeArrowheads="1"/>
            </p:cNvSpPr>
            <p:nvPr/>
          </p:nvSpPr>
          <p:spPr bwMode="auto">
            <a:xfrm>
              <a:off x="1652" y="2032"/>
              <a:ext cx="10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（代码、数据）</a:t>
              </a:r>
              <a:endParaRPr lang="zh-CN" altLang="en-US" b="0"/>
            </a:p>
          </p:txBody>
        </p:sp>
        <p:sp>
          <p:nvSpPr>
            <p:cNvPr id="22591" name="Rectangle 45"/>
            <p:cNvSpPr>
              <a:spLocks noChangeArrowheads="1"/>
            </p:cNvSpPr>
            <p:nvPr/>
          </p:nvSpPr>
          <p:spPr bwMode="auto">
            <a:xfrm>
              <a:off x="2723" y="1681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500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</a:t>
              </a:r>
              <a:endParaRPr lang="zh-CN" altLang="en-US" b="0"/>
            </a:p>
          </p:txBody>
        </p:sp>
        <p:sp>
          <p:nvSpPr>
            <p:cNvPr id="22592" name="Rectangle 46"/>
            <p:cNvSpPr>
              <a:spLocks noChangeArrowheads="1"/>
            </p:cNvSpPr>
            <p:nvPr/>
          </p:nvSpPr>
          <p:spPr bwMode="auto">
            <a:xfrm>
              <a:off x="2723" y="1796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500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</a:t>
              </a:r>
              <a:endParaRPr lang="zh-CN" altLang="en-US" b="0"/>
            </a:p>
          </p:txBody>
        </p:sp>
        <p:sp>
          <p:nvSpPr>
            <p:cNvPr id="22593" name="Rectangle 47"/>
            <p:cNvSpPr>
              <a:spLocks noChangeArrowheads="1"/>
            </p:cNvSpPr>
            <p:nvPr/>
          </p:nvSpPr>
          <p:spPr bwMode="auto">
            <a:xfrm>
              <a:off x="2759" y="1912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b="0"/>
            </a:p>
          </p:txBody>
        </p:sp>
        <p:sp>
          <p:nvSpPr>
            <p:cNvPr id="22594" name="Rectangle 131"/>
            <p:cNvSpPr>
              <a:spLocks noChangeArrowheads="1"/>
            </p:cNvSpPr>
            <p:nvPr/>
          </p:nvSpPr>
          <p:spPr bwMode="auto">
            <a:xfrm>
              <a:off x="1451" y="2931"/>
              <a:ext cx="1428" cy="907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4" name="Freeform 132"/>
          <p:cNvSpPr>
            <a:spLocks/>
          </p:cNvSpPr>
          <p:nvPr/>
        </p:nvSpPr>
        <p:spPr bwMode="auto">
          <a:xfrm rot="724926">
            <a:off x="576263" y="1158875"/>
            <a:ext cx="4140200" cy="5438775"/>
          </a:xfrm>
          <a:custGeom>
            <a:avLst/>
            <a:gdLst>
              <a:gd name="T0" fmla="*/ 2147483647 w 5080"/>
              <a:gd name="T1" fmla="*/ 2147483647 h 3471"/>
              <a:gd name="T2" fmla="*/ 2147483647 w 5080"/>
              <a:gd name="T3" fmla="*/ 2147483647 h 3471"/>
              <a:gd name="T4" fmla="*/ 2147483647 w 5080"/>
              <a:gd name="T5" fmla="*/ 2147483647 h 3471"/>
              <a:gd name="T6" fmla="*/ 2147483647 w 5080"/>
              <a:gd name="T7" fmla="*/ 2147483647 h 3471"/>
              <a:gd name="T8" fmla="*/ 2147483647 w 5080"/>
              <a:gd name="T9" fmla="*/ 2147483647 h 3471"/>
              <a:gd name="T10" fmla="*/ 2147483647 w 5080"/>
              <a:gd name="T11" fmla="*/ 2147483647 h 3471"/>
              <a:gd name="T12" fmla="*/ 2147483647 w 5080"/>
              <a:gd name="T13" fmla="*/ 2147483647 h 3471"/>
              <a:gd name="T14" fmla="*/ 2147483647 w 5080"/>
              <a:gd name="T15" fmla="*/ 2147483647 h 3471"/>
              <a:gd name="T16" fmla="*/ 2147483647 w 5080"/>
              <a:gd name="T17" fmla="*/ 2147483647 h 34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80"/>
              <a:gd name="T28" fmla="*/ 0 h 3471"/>
              <a:gd name="T29" fmla="*/ 5080 w 5080"/>
              <a:gd name="T30" fmla="*/ 3471 h 34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80" h="3471">
                <a:moveTo>
                  <a:pt x="355" y="1819"/>
                </a:moveTo>
                <a:cubicBezTo>
                  <a:pt x="177" y="1471"/>
                  <a:pt x="0" y="1123"/>
                  <a:pt x="151" y="843"/>
                </a:cubicBezTo>
                <a:cubicBezTo>
                  <a:pt x="302" y="563"/>
                  <a:pt x="634" y="246"/>
                  <a:pt x="1262" y="140"/>
                </a:cubicBezTo>
                <a:cubicBezTo>
                  <a:pt x="1890" y="34"/>
                  <a:pt x="3326" y="0"/>
                  <a:pt x="3916" y="208"/>
                </a:cubicBezTo>
                <a:cubicBezTo>
                  <a:pt x="4506" y="416"/>
                  <a:pt x="4672" y="916"/>
                  <a:pt x="4800" y="1388"/>
                </a:cubicBezTo>
                <a:cubicBezTo>
                  <a:pt x="4928" y="1860"/>
                  <a:pt x="5080" y="2703"/>
                  <a:pt x="4687" y="3043"/>
                </a:cubicBezTo>
                <a:cubicBezTo>
                  <a:pt x="4294" y="3383"/>
                  <a:pt x="3099" y="3471"/>
                  <a:pt x="2441" y="3429"/>
                </a:cubicBezTo>
                <a:cubicBezTo>
                  <a:pt x="1783" y="3387"/>
                  <a:pt x="1095" y="3078"/>
                  <a:pt x="740" y="2794"/>
                </a:cubicBezTo>
                <a:cubicBezTo>
                  <a:pt x="385" y="2510"/>
                  <a:pt x="347" y="2119"/>
                  <a:pt x="309" y="1728"/>
                </a:cubicBezTo>
              </a:path>
            </a:pathLst>
          </a:custGeom>
          <a:noFill/>
          <a:ln w="38100">
            <a:solidFill>
              <a:srgbClr val="00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133"/>
          <p:cNvSpPr txBox="1">
            <a:spLocks noChangeArrowheads="1"/>
          </p:cNvSpPr>
          <p:nvPr/>
        </p:nvSpPr>
        <p:spPr bwMode="auto">
          <a:xfrm>
            <a:off x="1727200" y="58769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FF99"/>
                </a:solidFill>
              </a:rPr>
              <a:t>存储器</a:t>
            </a:r>
          </a:p>
        </p:txBody>
      </p:sp>
      <p:sp>
        <p:nvSpPr>
          <p:cNvPr id="22536" name="Rectangle 184"/>
          <p:cNvSpPr>
            <a:spLocks noChangeArrowheads="1"/>
          </p:cNvSpPr>
          <p:nvPr/>
        </p:nvSpPr>
        <p:spPr bwMode="auto">
          <a:xfrm>
            <a:off x="1547813" y="4400550"/>
            <a:ext cx="2124075" cy="3603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185"/>
          <p:cNvGrpSpPr>
            <a:grpSpLocks/>
          </p:cNvGrpSpPr>
          <p:nvPr/>
        </p:nvGrpSpPr>
        <p:grpSpPr bwMode="auto">
          <a:xfrm>
            <a:off x="3384550" y="1376363"/>
            <a:ext cx="5435600" cy="3097212"/>
            <a:chOff x="2132" y="867"/>
            <a:chExt cx="3424" cy="1951"/>
          </a:xfrm>
        </p:grpSpPr>
        <p:sp>
          <p:nvSpPr>
            <p:cNvPr id="22579" name="Line 17"/>
            <p:cNvSpPr>
              <a:spLocks noChangeShapeType="1"/>
            </p:cNvSpPr>
            <p:nvPr/>
          </p:nvSpPr>
          <p:spPr bwMode="auto">
            <a:xfrm flipV="1">
              <a:off x="2132" y="1026"/>
              <a:ext cx="771" cy="17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Rectangle 18"/>
            <p:cNvSpPr>
              <a:spLocks noChangeArrowheads="1"/>
            </p:cNvSpPr>
            <p:nvPr/>
          </p:nvSpPr>
          <p:spPr bwMode="auto">
            <a:xfrm>
              <a:off x="2833" y="867"/>
              <a:ext cx="272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FF"/>
                  </a:solidFill>
                </a:rPr>
                <a:t>进程控制块</a:t>
              </a:r>
              <a:r>
                <a:rPr lang="en-US" altLang="zh-CN">
                  <a:solidFill>
                    <a:srgbClr val="0000FF"/>
                  </a:solidFill>
                </a:rPr>
                <a:t>(PCB)</a:t>
              </a:r>
              <a:r>
                <a:rPr lang="zh-CN" altLang="en-US">
                  <a:solidFill>
                    <a:srgbClr val="0000FF"/>
                  </a:solidFill>
                </a:rPr>
                <a:t>用来记录每个进程的当前状态（运行、就绪、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···</a:t>
              </a:r>
              <a:r>
                <a:rPr lang="zh-CN" altLang="en-US">
                  <a:solidFill>
                    <a:srgbClr val="0000FF"/>
                  </a:solidFill>
                </a:rPr>
                <a:t>）、正在使用的资源、</a:t>
              </a:r>
              <a:r>
                <a:rPr lang="en-US" altLang="zh-CN">
                  <a:solidFill>
                    <a:srgbClr val="0000FF"/>
                  </a:solidFill>
                </a:rPr>
                <a:t>CPU</a:t>
              </a:r>
              <a:r>
                <a:rPr lang="zh-CN" altLang="en-US">
                  <a:solidFill>
                    <a:srgbClr val="0000FF"/>
                  </a:solidFill>
                </a:rPr>
                <a:t>现场信息等，称为</a:t>
              </a:r>
              <a:r>
                <a:rPr lang="zh-CN" altLang="en-US">
                  <a:solidFill>
                    <a:schemeClr val="hlink"/>
                  </a:solidFill>
                </a:rPr>
                <a:t>进程的上下文</a:t>
              </a:r>
              <a:r>
                <a:rPr lang="en-US" altLang="zh-CN">
                  <a:solidFill>
                    <a:schemeClr val="hlink"/>
                  </a:solidFill>
                </a:rPr>
                <a:t>(Context)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3671888" y="2889250"/>
            <a:ext cx="4773612" cy="2767013"/>
            <a:chOff x="2880" y="2012"/>
            <a:chExt cx="2654" cy="1743"/>
          </a:xfrm>
        </p:grpSpPr>
        <p:grpSp>
          <p:nvGrpSpPr>
            <p:cNvPr id="22539" name="Group 135"/>
            <p:cNvGrpSpPr>
              <a:grpSpLocks/>
            </p:cNvGrpSpPr>
            <p:nvPr/>
          </p:nvGrpSpPr>
          <p:grpSpPr bwMode="auto">
            <a:xfrm>
              <a:off x="3461" y="2012"/>
              <a:ext cx="2073" cy="1743"/>
              <a:chOff x="3370" y="2012"/>
              <a:chExt cx="2073" cy="1743"/>
            </a:xfrm>
          </p:grpSpPr>
          <p:sp>
            <p:nvSpPr>
              <p:cNvPr id="22542" name="Freeform 136"/>
              <p:cNvSpPr>
                <a:spLocks/>
              </p:cNvSpPr>
              <p:nvPr/>
            </p:nvSpPr>
            <p:spPr bwMode="auto">
              <a:xfrm>
                <a:off x="4785" y="2021"/>
                <a:ext cx="130" cy="645"/>
              </a:xfrm>
              <a:custGeom>
                <a:avLst/>
                <a:gdLst>
                  <a:gd name="T0" fmla="*/ 0 w 650"/>
                  <a:gd name="T1" fmla="*/ 0 h 4246"/>
                  <a:gd name="T2" fmla="*/ 0 w 650"/>
                  <a:gd name="T3" fmla="*/ 0 h 4246"/>
                  <a:gd name="T4" fmla="*/ 0 w 650"/>
                  <a:gd name="T5" fmla="*/ 0 h 4246"/>
                  <a:gd name="T6" fmla="*/ 0 w 650"/>
                  <a:gd name="T7" fmla="*/ 0 h 4246"/>
                  <a:gd name="T8" fmla="*/ 0 w 650"/>
                  <a:gd name="T9" fmla="*/ 0 h 4246"/>
                  <a:gd name="T10" fmla="*/ 0 w 650"/>
                  <a:gd name="T11" fmla="*/ 0 h 4246"/>
                  <a:gd name="T12" fmla="*/ 0 w 650"/>
                  <a:gd name="T13" fmla="*/ 0 h 42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0"/>
                  <a:gd name="T22" fmla="*/ 0 h 4246"/>
                  <a:gd name="T23" fmla="*/ 650 w 650"/>
                  <a:gd name="T24" fmla="*/ 4246 h 42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0" h="4246">
                    <a:moveTo>
                      <a:pt x="0" y="0"/>
                    </a:moveTo>
                    <a:cubicBezTo>
                      <a:pt x="180" y="0"/>
                      <a:pt x="325" y="159"/>
                      <a:pt x="325" y="354"/>
                    </a:cubicBezTo>
                    <a:lnTo>
                      <a:pt x="325" y="1769"/>
                    </a:lnTo>
                    <a:cubicBezTo>
                      <a:pt x="325" y="1965"/>
                      <a:pt x="471" y="2123"/>
                      <a:pt x="650" y="2123"/>
                    </a:cubicBezTo>
                    <a:cubicBezTo>
                      <a:pt x="471" y="2123"/>
                      <a:pt x="325" y="2282"/>
                      <a:pt x="325" y="2477"/>
                    </a:cubicBezTo>
                    <a:lnTo>
                      <a:pt x="325" y="3892"/>
                    </a:lnTo>
                    <a:cubicBezTo>
                      <a:pt x="325" y="4088"/>
                      <a:pt x="180" y="4246"/>
                      <a:pt x="0" y="4246"/>
                    </a:cubicBezTo>
                  </a:path>
                </a:pathLst>
              </a:custGeom>
              <a:noFill/>
              <a:ln w="238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Rectangle 137"/>
              <p:cNvSpPr>
                <a:spLocks noChangeArrowheads="1"/>
              </p:cNvSpPr>
              <p:nvPr/>
            </p:nvSpPr>
            <p:spPr bwMode="auto">
              <a:xfrm>
                <a:off x="5104" y="2183"/>
                <a:ext cx="19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>
                    <a:solidFill>
                      <a:srgbClr val="99003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CPU</a:t>
                </a:r>
                <a:endParaRPr lang="en-US" altLang="zh-CN" b="0"/>
              </a:p>
            </p:txBody>
          </p:sp>
          <p:sp>
            <p:nvSpPr>
              <p:cNvPr id="22544" name="Rectangle 138"/>
              <p:cNvSpPr>
                <a:spLocks noChangeArrowheads="1"/>
              </p:cNvSpPr>
              <p:nvPr/>
            </p:nvSpPr>
            <p:spPr bwMode="auto">
              <a:xfrm>
                <a:off x="4921" y="2319"/>
                <a:ext cx="5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现场信息</a:t>
                </a:r>
                <a:endParaRPr lang="zh-CN" altLang="en-US" b="0"/>
              </a:p>
            </p:txBody>
          </p:sp>
          <p:sp>
            <p:nvSpPr>
              <p:cNvPr id="22545" name="Rectangle 139"/>
              <p:cNvSpPr>
                <a:spLocks noChangeArrowheads="1"/>
              </p:cNvSpPr>
              <p:nvPr/>
            </p:nvSpPr>
            <p:spPr bwMode="auto">
              <a:xfrm>
                <a:off x="4935" y="3325"/>
                <a:ext cx="5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控制信息</a:t>
                </a:r>
                <a:endParaRPr lang="zh-CN" altLang="en-US" b="0"/>
              </a:p>
            </p:txBody>
          </p:sp>
          <p:sp>
            <p:nvSpPr>
              <p:cNvPr id="22546" name="Freeform 140"/>
              <p:cNvSpPr>
                <a:spLocks/>
              </p:cNvSpPr>
              <p:nvPr/>
            </p:nvSpPr>
            <p:spPr bwMode="auto">
              <a:xfrm>
                <a:off x="4740" y="2667"/>
                <a:ext cx="167" cy="423"/>
              </a:xfrm>
              <a:custGeom>
                <a:avLst/>
                <a:gdLst>
                  <a:gd name="T0" fmla="*/ 0 w 650"/>
                  <a:gd name="T1" fmla="*/ 0 h 6437"/>
                  <a:gd name="T2" fmla="*/ 0 w 650"/>
                  <a:gd name="T3" fmla="*/ 0 h 6437"/>
                  <a:gd name="T4" fmla="*/ 0 w 650"/>
                  <a:gd name="T5" fmla="*/ 0 h 6437"/>
                  <a:gd name="T6" fmla="*/ 0 w 650"/>
                  <a:gd name="T7" fmla="*/ 0 h 6437"/>
                  <a:gd name="T8" fmla="*/ 0 w 650"/>
                  <a:gd name="T9" fmla="*/ 0 h 6437"/>
                  <a:gd name="T10" fmla="*/ 0 w 650"/>
                  <a:gd name="T11" fmla="*/ 0 h 6437"/>
                  <a:gd name="T12" fmla="*/ 0 w 650"/>
                  <a:gd name="T13" fmla="*/ 0 h 64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0"/>
                  <a:gd name="T22" fmla="*/ 0 h 6437"/>
                  <a:gd name="T23" fmla="*/ 650 w 650"/>
                  <a:gd name="T24" fmla="*/ 6437 h 64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0" h="6437">
                    <a:moveTo>
                      <a:pt x="0" y="0"/>
                    </a:moveTo>
                    <a:cubicBezTo>
                      <a:pt x="179" y="0"/>
                      <a:pt x="325" y="240"/>
                      <a:pt x="325" y="536"/>
                    </a:cubicBezTo>
                    <a:lnTo>
                      <a:pt x="325" y="2682"/>
                    </a:lnTo>
                    <a:cubicBezTo>
                      <a:pt x="325" y="2979"/>
                      <a:pt x="470" y="3219"/>
                      <a:pt x="650" y="3219"/>
                    </a:cubicBezTo>
                    <a:cubicBezTo>
                      <a:pt x="470" y="3219"/>
                      <a:pt x="325" y="3459"/>
                      <a:pt x="325" y="3755"/>
                    </a:cubicBezTo>
                    <a:lnTo>
                      <a:pt x="325" y="5901"/>
                    </a:lnTo>
                    <a:cubicBezTo>
                      <a:pt x="325" y="6197"/>
                      <a:pt x="179" y="6437"/>
                      <a:pt x="0" y="6437"/>
                    </a:cubicBezTo>
                  </a:path>
                </a:pathLst>
              </a:custGeom>
              <a:noFill/>
              <a:ln w="238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Rectangle 141"/>
              <p:cNvSpPr>
                <a:spLocks noChangeArrowheads="1"/>
              </p:cNvSpPr>
              <p:nvPr/>
            </p:nvSpPr>
            <p:spPr bwMode="auto">
              <a:xfrm>
                <a:off x="3370" y="2012"/>
                <a:ext cx="1403" cy="216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8" name="Rectangle 142"/>
              <p:cNvSpPr>
                <a:spLocks noChangeArrowheads="1"/>
              </p:cNvSpPr>
              <p:nvPr/>
            </p:nvSpPr>
            <p:spPr bwMode="auto">
              <a:xfrm>
                <a:off x="3556" y="2046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通用寄存器内容</a:t>
                </a:r>
                <a:endParaRPr lang="zh-CN" altLang="en-US" b="0"/>
              </a:p>
            </p:txBody>
          </p:sp>
          <p:sp>
            <p:nvSpPr>
              <p:cNvPr id="22549" name="Rectangle 143"/>
              <p:cNvSpPr>
                <a:spLocks noChangeArrowheads="1"/>
              </p:cNvSpPr>
              <p:nvPr/>
            </p:nvSpPr>
            <p:spPr bwMode="auto">
              <a:xfrm>
                <a:off x="3370" y="2228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0" name="Rectangle 144"/>
              <p:cNvSpPr>
                <a:spLocks noChangeArrowheads="1"/>
              </p:cNvSpPr>
              <p:nvPr/>
            </p:nvSpPr>
            <p:spPr bwMode="auto">
              <a:xfrm>
                <a:off x="3556" y="2261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控制寄存器内容</a:t>
                </a:r>
                <a:endParaRPr lang="zh-CN" altLang="en-US" b="0"/>
              </a:p>
            </p:txBody>
          </p:sp>
          <p:sp>
            <p:nvSpPr>
              <p:cNvPr id="22551" name="Rectangle 145"/>
              <p:cNvSpPr>
                <a:spLocks noChangeArrowheads="1"/>
              </p:cNvSpPr>
              <p:nvPr/>
            </p:nvSpPr>
            <p:spPr bwMode="auto">
              <a:xfrm>
                <a:off x="3370" y="2443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2" name="Rectangle 146"/>
              <p:cNvSpPr>
                <a:spLocks noChangeArrowheads="1"/>
              </p:cNvSpPr>
              <p:nvPr/>
            </p:nvSpPr>
            <p:spPr bwMode="auto">
              <a:xfrm>
                <a:off x="3370" y="2663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3" name="Rectangle 147"/>
              <p:cNvSpPr>
                <a:spLocks noChangeArrowheads="1"/>
              </p:cNvSpPr>
              <p:nvPr/>
            </p:nvSpPr>
            <p:spPr bwMode="auto">
              <a:xfrm>
                <a:off x="3583" y="3325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进程管理信息</a:t>
                </a:r>
                <a:endParaRPr lang="zh-CN" altLang="en-US" b="0"/>
              </a:p>
            </p:txBody>
          </p:sp>
          <p:sp>
            <p:nvSpPr>
              <p:cNvPr id="22554" name="Rectangle 148"/>
              <p:cNvSpPr>
                <a:spLocks noChangeArrowheads="1"/>
              </p:cNvSpPr>
              <p:nvPr/>
            </p:nvSpPr>
            <p:spPr bwMode="auto">
              <a:xfrm>
                <a:off x="3370" y="2878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5" name="Rectangle 149"/>
              <p:cNvSpPr>
                <a:spLocks noChangeArrowheads="1"/>
              </p:cNvSpPr>
              <p:nvPr/>
            </p:nvSpPr>
            <p:spPr bwMode="auto">
              <a:xfrm>
                <a:off x="3370" y="3105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6" name="Rectangle 150"/>
              <p:cNvSpPr>
                <a:spLocks noChangeArrowheads="1"/>
              </p:cNvSpPr>
              <p:nvPr/>
            </p:nvSpPr>
            <p:spPr bwMode="auto">
              <a:xfrm>
                <a:off x="3483" y="3139"/>
                <a:ext cx="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b="0"/>
              </a:p>
            </p:txBody>
          </p:sp>
          <p:sp>
            <p:nvSpPr>
              <p:cNvPr id="22557" name="Rectangle 151"/>
              <p:cNvSpPr>
                <a:spLocks noChangeArrowheads="1"/>
              </p:cNvSpPr>
              <p:nvPr/>
            </p:nvSpPr>
            <p:spPr bwMode="auto">
              <a:xfrm>
                <a:off x="3703" y="3139"/>
                <a:ext cx="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/>
              </a:p>
            </p:txBody>
          </p:sp>
          <p:sp>
            <p:nvSpPr>
              <p:cNvPr id="22558" name="Rectangle 152"/>
              <p:cNvSpPr>
                <a:spLocks noChangeArrowheads="1"/>
              </p:cNvSpPr>
              <p:nvPr/>
            </p:nvSpPr>
            <p:spPr bwMode="auto">
              <a:xfrm>
                <a:off x="3370" y="3320"/>
                <a:ext cx="1403" cy="216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9" name="Rectangle 153"/>
              <p:cNvSpPr>
                <a:spLocks noChangeArrowheads="1"/>
              </p:cNvSpPr>
              <p:nvPr/>
            </p:nvSpPr>
            <p:spPr bwMode="auto">
              <a:xfrm>
                <a:off x="3370" y="3536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0" name="Rectangle 154"/>
              <p:cNvSpPr>
                <a:spLocks noChangeArrowheads="1"/>
              </p:cNvSpPr>
              <p:nvPr/>
            </p:nvSpPr>
            <p:spPr bwMode="auto">
              <a:xfrm>
                <a:off x="4935" y="2795"/>
                <a:ext cx="5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资源信息</a:t>
                </a:r>
                <a:endParaRPr lang="zh-CN" altLang="en-US" b="0"/>
              </a:p>
            </p:txBody>
          </p:sp>
          <p:sp>
            <p:nvSpPr>
              <p:cNvPr id="22561" name="Freeform 155"/>
              <p:cNvSpPr>
                <a:spLocks/>
              </p:cNvSpPr>
              <p:nvPr/>
            </p:nvSpPr>
            <p:spPr bwMode="auto">
              <a:xfrm>
                <a:off x="4762" y="3090"/>
                <a:ext cx="145" cy="665"/>
              </a:xfrm>
              <a:custGeom>
                <a:avLst/>
                <a:gdLst>
                  <a:gd name="T0" fmla="*/ 0 w 650"/>
                  <a:gd name="T1" fmla="*/ 0 h 6437"/>
                  <a:gd name="T2" fmla="*/ 0 w 650"/>
                  <a:gd name="T3" fmla="*/ 0 h 6437"/>
                  <a:gd name="T4" fmla="*/ 0 w 650"/>
                  <a:gd name="T5" fmla="*/ 0 h 6437"/>
                  <a:gd name="T6" fmla="*/ 0 w 650"/>
                  <a:gd name="T7" fmla="*/ 0 h 6437"/>
                  <a:gd name="T8" fmla="*/ 0 w 650"/>
                  <a:gd name="T9" fmla="*/ 0 h 6437"/>
                  <a:gd name="T10" fmla="*/ 0 w 650"/>
                  <a:gd name="T11" fmla="*/ 0 h 6437"/>
                  <a:gd name="T12" fmla="*/ 0 w 650"/>
                  <a:gd name="T13" fmla="*/ 0 h 64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0"/>
                  <a:gd name="T22" fmla="*/ 0 h 6437"/>
                  <a:gd name="T23" fmla="*/ 650 w 650"/>
                  <a:gd name="T24" fmla="*/ 6437 h 64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0" h="6437">
                    <a:moveTo>
                      <a:pt x="0" y="0"/>
                    </a:moveTo>
                    <a:cubicBezTo>
                      <a:pt x="179" y="0"/>
                      <a:pt x="325" y="240"/>
                      <a:pt x="325" y="536"/>
                    </a:cubicBezTo>
                    <a:lnTo>
                      <a:pt x="325" y="2682"/>
                    </a:lnTo>
                    <a:cubicBezTo>
                      <a:pt x="325" y="2979"/>
                      <a:pt x="470" y="3219"/>
                      <a:pt x="650" y="3219"/>
                    </a:cubicBezTo>
                    <a:cubicBezTo>
                      <a:pt x="470" y="3219"/>
                      <a:pt x="325" y="3459"/>
                      <a:pt x="325" y="3755"/>
                    </a:cubicBezTo>
                    <a:lnTo>
                      <a:pt x="325" y="5901"/>
                    </a:lnTo>
                    <a:cubicBezTo>
                      <a:pt x="325" y="6197"/>
                      <a:pt x="179" y="6437"/>
                      <a:pt x="0" y="6437"/>
                    </a:cubicBezTo>
                  </a:path>
                </a:pathLst>
              </a:custGeom>
              <a:noFill/>
              <a:ln w="238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Rectangle 156"/>
              <p:cNvSpPr>
                <a:spLocks noChangeArrowheads="1"/>
              </p:cNvSpPr>
              <p:nvPr/>
            </p:nvSpPr>
            <p:spPr bwMode="auto">
              <a:xfrm>
                <a:off x="3370" y="2012"/>
                <a:ext cx="1403" cy="216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3" name="Rectangle 157"/>
              <p:cNvSpPr>
                <a:spLocks noChangeArrowheads="1"/>
              </p:cNvSpPr>
              <p:nvPr/>
            </p:nvSpPr>
            <p:spPr bwMode="auto">
              <a:xfrm>
                <a:off x="3556" y="2046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通用寄存器内容</a:t>
                </a:r>
                <a:endParaRPr lang="zh-CN" altLang="en-US" b="0"/>
              </a:p>
            </p:txBody>
          </p:sp>
          <p:sp>
            <p:nvSpPr>
              <p:cNvPr id="22564" name="Rectangle 158"/>
              <p:cNvSpPr>
                <a:spLocks noChangeArrowheads="1"/>
              </p:cNvSpPr>
              <p:nvPr/>
            </p:nvSpPr>
            <p:spPr bwMode="auto">
              <a:xfrm>
                <a:off x="3370" y="2228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5" name="Rectangle 159"/>
              <p:cNvSpPr>
                <a:spLocks noChangeArrowheads="1"/>
              </p:cNvSpPr>
              <p:nvPr/>
            </p:nvSpPr>
            <p:spPr bwMode="auto">
              <a:xfrm>
                <a:off x="3556" y="2261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控制寄存器内容</a:t>
                </a:r>
                <a:endParaRPr lang="zh-CN" altLang="en-US" b="0"/>
              </a:p>
            </p:txBody>
          </p:sp>
          <p:sp>
            <p:nvSpPr>
              <p:cNvPr id="22566" name="Rectangle 160"/>
              <p:cNvSpPr>
                <a:spLocks noChangeArrowheads="1"/>
              </p:cNvSpPr>
              <p:nvPr/>
            </p:nvSpPr>
            <p:spPr bwMode="auto">
              <a:xfrm>
                <a:off x="3370" y="2443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7" name="Rectangle 161"/>
              <p:cNvSpPr>
                <a:spLocks noChangeArrowheads="1"/>
              </p:cNvSpPr>
              <p:nvPr/>
            </p:nvSpPr>
            <p:spPr bwMode="auto">
              <a:xfrm>
                <a:off x="3550" y="2476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标志寄存器内容</a:t>
                </a:r>
                <a:endParaRPr lang="zh-CN" altLang="en-US" b="0"/>
              </a:p>
            </p:txBody>
          </p:sp>
          <p:sp>
            <p:nvSpPr>
              <p:cNvPr id="22568" name="Rectangle 162"/>
              <p:cNvSpPr>
                <a:spLocks noChangeArrowheads="1"/>
              </p:cNvSpPr>
              <p:nvPr/>
            </p:nvSpPr>
            <p:spPr bwMode="auto">
              <a:xfrm>
                <a:off x="3370" y="2663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9" name="Rectangle 163"/>
              <p:cNvSpPr>
                <a:spLocks noChangeArrowheads="1"/>
              </p:cNvSpPr>
              <p:nvPr/>
            </p:nvSpPr>
            <p:spPr bwMode="auto">
              <a:xfrm>
                <a:off x="3370" y="2878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0" name="Rectangle 164"/>
              <p:cNvSpPr>
                <a:spLocks noChangeArrowheads="1"/>
              </p:cNvSpPr>
              <p:nvPr/>
            </p:nvSpPr>
            <p:spPr bwMode="auto">
              <a:xfrm>
                <a:off x="3370" y="3105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1" name="Rectangle 165"/>
              <p:cNvSpPr>
                <a:spLocks noChangeArrowheads="1"/>
              </p:cNvSpPr>
              <p:nvPr/>
            </p:nvSpPr>
            <p:spPr bwMode="auto">
              <a:xfrm>
                <a:off x="3483" y="3139"/>
                <a:ext cx="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b="0"/>
              </a:p>
            </p:txBody>
          </p:sp>
          <p:sp>
            <p:nvSpPr>
              <p:cNvPr id="22572" name="Rectangle 166"/>
              <p:cNvSpPr>
                <a:spLocks noChangeArrowheads="1"/>
              </p:cNvSpPr>
              <p:nvPr/>
            </p:nvSpPr>
            <p:spPr bwMode="auto">
              <a:xfrm>
                <a:off x="3703" y="3139"/>
                <a:ext cx="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/>
              </a:p>
            </p:txBody>
          </p:sp>
          <p:sp>
            <p:nvSpPr>
              <p:cNvPr id="22573" name="Rectangle 167"/>
              <p:cNvSpPr>
                <a:spLocks noChangeArrowheads="1"/>
              </p:cNvSpPr>
              <p:nvPr/>
            </p:nvSpPr>
            <p:spPr bwMode="auto">
              <a:xfrm>
                <a:off x="3653" y="3566"/>
                <a:ext cx="6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进程标识</a:t>
                </a:r>
                <a:r>
                  <a:rPr lang="en-US" altLang="zh-CN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PID</a:t>
                </a:r>
                <a:endParaRPr lang="en-US" altLang="zh-CN" b="0"/>
              </a:p>
            </p:txBody>
          </p:sp>
          <p:sp>
            <p:nvSpPr>
              <p:cNvPr id="22574" name="Rectangle 168"/>
              <p:cNvSpPr>
                <a:spLocks noChangeArrowheads="1"/>
              </p:cNvSpPr>
              <p:nvPr/>
            </p:nvSpPr>
            <p:spPr bwMode="auto">
              <a:xfrm>
                <a:off x="3370" y="3320"/>
                <a:ext cx="1403" cy="216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5" name="Rectangle 169"/>
              <p:cNvSpPr>
                <a:spLocks noChangeArrowheads="1"/>
              </p:cNvSpPr>
              <p:nvPr/>
            </p:nvSpPr>
            <p:spPr bwMode="auto">
              <a:xfrm>
                <a:off x="3657" y="3135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进程优先级</a:t>
                </a:r>
                <a:endParaRPr lang="zh-CN" altLang="en-US" b="0"/>
              </a:p>
            </p:txBody>
          </p:sp>
          <p:sp>
            <p:nvSpPr>
              <p:cNvPr id="22576" name="Rectangle 170"/>
              <p:cNvSpPr>
                <a:spLocks noChangeArrowheads="1"/>
              </p:cNvSpPr>
              <p:nvPr/>
            </p:nvSpPr>
            <p:spPr bwMode="auto">
              <a:xfrm>
                <a:off x="3370" y="3536"/>
                <a:ext cx="1403" cy="215"/>
              </a:xfrm>
              <a:prstGeom prst="rect">
                <a:avLst/>
              </a:prstGeom>
              <a:noFill/>
              <a:ln w="23813" cap="rnd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7" name="Rectangle 171"/>
              <p:cNvSpPr>
                <a:spLocks noChangeArrowheads="1"/>
              </p:cNvSpPr>
              <p:nvPr/>
            </p:nvSpPr>
            <p:spPr bwMode="auto">
              <a:xfrm>
                <a:off x="3470" y="2682"/>
                <a:ext cx="10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正在使用的</a:t>
                </a:r>
                <a:r>
                  <a:rPr lang="en-US" altLang="zh-CN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I/O</a:t>
                </a:r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设备</a:t>
                </a:r>
                <a:endParaRPr lang="zh-CN" altLang="en-US" b="0"/>
              </a:p>
            </p:txBody>
          </p:sp>
          <p:sp>
            <p:nvSpPr>
              <p:cNvPr id="22578" name="Rectangle 172"/>
              <p:cNvSpPr>
                <a:spLocks noChangeArrowheads="1"/>
              </p:cNvSpPr>
              <p:nvPr/>
            </p:nvSpPr>
            <p:spPr bwMode="auto">
              <a:xfrm>
                <a:off x="3550" y="2886"/>
                <a:ext cx="89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0">
                    <a:solidFill>
                      <a:srgbClr val="990033"/>
                    </a:solidFill>
                    <a:latin typeface="楷体_GB2312" pitchFamily="49" charset="-122"/>
                    <a:ea typeface="楷体_GB2312" pitchFamily="49" charset="-122"/>
                  </a:rPr>
                  <a:t>正在使用的文件</a:t>
                </a:r>
                <a:endParaRPr lang="zh-CN" altLang="en-US" b="0"/>
              </a:p>
            </p:txBody>
          </p:sp>
        </p:grpSp>
        <p:sp>
          <p:nvSpPr>
            <p:cNvPr id="22540" name="Line 173"/>
            <p:cNvSpPr>
              <a:spLocks noChangeShapeType="1"/>
            </p:cNvSpPr>
            <p:nvPr/>
          </p:nvSpPr>
          <p:spPr bwMode="auto">
            <a:xfrm flipV="1">
              <a:off x="2880" y="2024"/>
              <a:ext cx="590" cy="93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74"/>
            <p:cNvSpPr>
              <a:spLocks noChangeShapeType="1"/>
            </p:cNvSpPr>
            <p:nvPr/>
          </p:nvSpPr>
          <p:spPr bwMode="auto">
            <a:xfrm>
              <a:off x="2880" y="3203"/>
              <a:ext cx="567" cy="5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9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3"/>
          <p:cNvGrpSpPr>
            <a:grpSpLocks/>
          </p:cNvGrpSpPr>
          <p:nvPr/>
        </p:nvGrpSpPr>
        <p:grpSpPr bwMode="auto">
          <a:xfrm>
            <a:off x="3995738" y="1341438"/>
            <a:ext cx="5040312" cy="5111750"/>
            <a:chOff x="2540" y="845"/>
            <a:chExt cx="3175" cy="3220"/>
          </a:xfrm>
        </p:grpSpPr>
        <p:pic>
          <p:nvPicPr>
            <p:cNvPr id="2359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7" t="832" r="2957" b="1047"/>
            <a:stretch>
              <a:fillRect/>
            </a:stretch>
          </p:blipFill>
          <p:spPr bwMode="auto">
            <a:xfrm>
              <a:off x="2540" y="845"/>
              <a:ext cx="3175" cy="3186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91" name="Text Box 11"/>
            <p:cNvSpPr txBox="1">
              <a:spLocks noChangeArrowheads="1"/>
            </p:cNvSpPr>
            <p:nvPr/>
          </p:nvSpPr>
          <p:spPr bwMode="auto">
            <a:xfrm>
              <a:off x="2562" y="867"/>
              <a:ext cx="313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</a:rPr>
                <a:t>进程</a:t>
              </a:r>
              <a:r>
                <a:rPr lang="en-US" altLang="zh-CN">
                  <a:solidFill>
                    <a:schemeClr val="hlink"/>
                  </a:solidFill>
                </a:rPr>
                <a:t>P</a:t>
              </a:r>
              <a:r>
                <a:rPr lang="en-US" altLang="zh-CN" baseline="-25000">
                  <a:solidFill>
                    <a:schemeClr val="hlink"/>
                  </a:solidFill>
                </a:rPr>
                <a:t>0</a:t>
              </a:r>
              <a:r>
                <a:rPr lang="en-US" altLang="zh-CN">
                  <a:solidFill>
                    <a:schemeClr val="hlink"/>
                  </a:solidFill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</a:rPr>
                <a:t>操作系统                  进程</a:t>
              </a:r>
              <a:r>
                <a:rPr lang="en-US" altLang="zh-CN">
                  <a:solidFill>
                    <a:schemeClr val="hlink"/>
                  </a:solidFill>
                </a:rPr>
                <a:t>P</a:t>
              </a:r>
              <a:r>
                <a:rPr lang="en-US" altLang="zh-CN" baseline="-25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3592" name="Text Box 12"/>
            <p:cNvSpPr txBox="1">
              <a:spLocks noChangeArrowheads="1"/>
            </p:cNvSpPr>
            <p:nvPr/>
          </p:nvSpPr>
          <p:spPr bwMode="auto">
            <a:xfrm>
              <a:off x="2540" y="1321"/>
              <a:ext cx="38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运行</a:t>
              </a:r>
            </a:p>
          </p:txBody>
        </p:sp>
        <p:sp>
          <p:nvSpPr>
            <p:cNvPr id="23593" name="Text Box 13"/>
            <p:cNvSpPr txBox="1">
              <a:spLocks noChangeArrowheads="1"/>
            </p:cNvSpPr>
            <p:nvPr/>
          </p:nvSpPr>
          <p:spPr bwMode="auto">
            <a:xfrm>
              <a:off x="2540" y="3793"/>
              <a:ext cx="38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运行</a:t>
              </a:r>
            </a:p>
          </p:txBody>
        </p:sp>
        <p:sp>
          <p:nvSpPr>
            <p:cNvPr id="23594" name="Text Box 14"/>
            <p:cNvSpPr txBox="1">
              <a:spLocks noChangeArrowheads="1"/>
            </p:cNvSpPr>
            <p:nvPr/>
          </p:nvSpPr>
          <p:spPr bwMode="auto">
            <a:xfrm>
              <a:off x="5307" y="2546"/>
              <a:ext cx="38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  运行</a:t>
              </a:r>
            </a:p>
          </p:txBody>
        </p:sp>
        <p:sp>
          <p:nvSpPr>
            <p:cNvPr id="23595" name="Text Box 15"/>
            <p:cNvSpPr txBox="1">
              <a:spLocks noChangeArrowheads="1"/>
            </p:cNvSpPr>
            <p:nvPr/>
          </p:nvSpPr>
          <p:spPr bwMode="auto">
            <a:xfrm>
              <a:off x="2608" y="2573"/>
              <a:ext cx="27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等待</a:t>
              </a:r>
            </a:p>
          </p:txBody>
        </p:sp>
        <p:sp>
          <p:nvSpPr>
            <p:cNvPr id="23596" name="Text Box 16"/>
            <p:cNvSpPr txBox="1">
              <a:spLocks noChangeArrowheads="1"/>
            </p:cNvSpPr>
            <p:nvPr/>
          </p:nvSpPr>
          <p:spPr bwMode="auto">
            <a:xfrm>
              <a:off x="5533" y="1706"/>
              <a:ext cx="182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等待</a:t>
              </a:r>
            </a:p>
          </p:txBody>
        </p:sp>
        <p:sp>
          <p:nvSpPr>
            <p:cNvPr id="23597" name="Text Box 17"/>
            <p:cNvSpPr txBox="1">
              <a:spLocks noChangeArrowheads="1"/>
            </p:cNvSpPr>
            <p:nvPr/>
          </p:nvSpPr>
          <p:spPr bwMode="auto">
            <a:xfrm>
              <a:off x="5511" y="3190"/>
              <a:ext cx="182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0000CC"/>
                  </a:solidFill>
                </a:rPr>
                <a:t>等待</a:t>
              </a:r>
            </a:p>
          </p:txBody>
        </p:sp>
        <p:sp>
          <p:nvSpPr>
            <p:cNvPr id="23598" name="Line 22"/>
            <p:cNvSpPr>
              <a:spLocks noChangeShapeType="1"/>
            </p:cNvSpPr>
            <p:nvPr/>
          </p:nvSpPr>
          <p:spPr bwMode="auto">
            <a:xfrm flipH="1">
              <a:off x="2993" y="1094"/>
              <a:ext cx="0" cy="454"/>
            </a:xfrm>
            <a:prstGeom prst="line">
              <a:avLst/>
            </a:prstGeom>
            <a:noFill/>
            <a:ln w="762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23"/>
            <p:cNvSpPr>
              <a:spLocks noChangeShapeType="1"/>
            </p:cNvSpPr>
            <p:nvPr/>
          </p:nvSpPr>
          <p:spPr bwMode="auto">
            <a:xfrm flipH="1">
              <a:off x="2994" y="3792"/>
              <a:ext cx="0" cy="273"/>
            </a:xfrm>
            <a:prstGeom prst="line">
              <a:avLst/>
            </a:prstGeom>
            <a:noFill/>
            <a:ln w="762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24"/>
            <p:cNvSpPr>
              <a:spLocks noChangeShapeType="1"/>
            </p:cNvSpPr>
            <p:nvPr/>
          </p:nvSpPr>
          <p:spPr bwMode="auto">
            <a:xfrm flipH="1">
              <a:off x="5262" y="2273"/>
              <a:ext cx="0" cy="680"/>
            </a:xfrm>
            <a:prstGeom prst="line">
              <a:avLst/>
            </a:prstGeom>
            <a:noFill/>
            <a:ln w="762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25"/>
            <p:cNvSpPr>
              <a:spLocks noChangeShapeType="1"/>
            </p:cNvSpPr>
            <p:nvPr/>
          </p:nvSpPr>
          <p:spPr bwMode="auto">
            <a:xfrm>
              <a:off x="2994" y="1570"/>
              <a:ext cx="0" cy="222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26"/>
            <p:cNvSpPr>
              <a:spLocks noChangeShapeType="1"/>
            </p:cNvSpPr>
            <p:nvPr/>
          </p:nvSpPr>
          <p:spPr bwMode="auto">
            <a:xfrm>
              <a:off x="5261" y="1094"/>
              <a:ext cx="1" cy="115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27"/>
            <p:cNvSpPr>
              <a:spLocks noChangeShapeType="1"/>
            </p:cNvSpPr>
            <p:nvPr/>
          </p:nvSpPr>
          <p:spPr bwMode="auto">
            <a:xfrm flipH="1">
              <a:off x="5262" y="2976"/>
              <a:ext cx="0" cy="77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Rectangle 41"/>
            <p:cNvSpPr>
              <a:spLocks noChangeArrowheads="1"/>
            </p:cNvSpPr>
            <p:nvPr/>
          </p:nvSpPr>
          <p:spPr bwMode="auto">
            <a:xfrm>
              <a:off x="3061" y="1570"/>
              <a:ext cx="318" cy="2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5" name="AutoShape 42"/>
            <p:cNvSpPr>
              <a:spLocks/>
            </p:cNvSpPr>
            <p:nvPr/>
          </p:nvSpPr>
          <p:spPr bwMode="auto">
            <a:xfrm>
              <a:off x="2880" y="1570"/>
              <a:ext cx="68" cy="2200"/>
            </a:xfrm>
            <a:prstGeom prst="leftBrace">
              <a:avLst>
                <a:gd name="adj1" fmla="val 2696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4" y="-90487"/>
            <a:ext cx="8640763" cy="8477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切换进程必须交换上下文</a:t>
            </a:r>
            <a:r>
              <a:rPr lang="en-US" altLang="zh-CN" sz="2600" dirty="0" smtClean="0"/>
              <a:t>(Context-switch)</a:t>
            </a:r>
            <a:endParaRPr lang="zh-CN" altLang="en-US" sz="2600" dirty="0" smtClean="0"/>
          </a:p>
        </p:txBody>
      </p:sp>
      <p:sp>
        <p:nvSpPr>
          <p:cNvPr id="23556" name="Text Box 18"/>
          <p:cNvSpPr txBox="1">
            <a:spLocks noChangeArrowheads="1"/>
          </p:cNvSpPr>
          <p:nvPr/>
        </p:nvSpPr>
        <p:spPr bwMode="auto">
          <a:xfrm>
            <a:off x="5902325" y="2474913"/>
            <a:ext cx="1514475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00">
                <a:solidFill>
                  <a:srgbClr val="0000CC"/>
                </a:solidFill>
              </a:rPr>
              <a:t>上下文信息</a:t>
            </a:r>
            <a:r>
              <a:rPr lang="zh-CN" altLang="zh-CN" sz="1300">
                <a:solidFill>
                  <a:srgbClr val="0000CC"/>
                </a:solidFill>
              </a:rPr>
              <a:t>→</a:t>
            </a:r>
            <a:r>
              <a:rPr lang="en-US" altLang="zh-CN" sz="1300">
                <a:solidFill>
                  <a:srgbClr val="0000CC"/>
                </a:solidFill>
              </a:rPr>
              <a:t>PCB</a:t>
            </a:r>
            <a:r>
              <a:rPr lang="en-US" altLang="zh-CN" sz="1300" baseline="-2500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23557" name="Text Box 19"/>
          <p:cNvSpPr txBox="1">
            <a:spLocks noChangeArrowheads="1"/>
          </p:cNvSpPr>
          <p:nvPr/>
        </p:nvSpPr>
        <p:spPr bwMode="auto">
          <a:xfrm>
            <a:off x="5899150" y="4833938"/>
            <a:ext cx="1517650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00">
                <a:solidFill>
                  <a:srgbClr val="0000CC"/>
                </a:solidFill>
              </a:rPr>
              <a:t>上下文信息</a:t>
            </a:r>
            <a:r>
              <a:rPr lang="zh-CN" altLang="zh-CN" sz="1300">
                <a:solidFill>
                  <a:srgbClr val="0000CC"/>
                </a:solidFill>
              </a:rPr>
              <a:t>→</a:t>
            </a:r>
            <a:r>
              <a:rPr lang="en-US" altLang="zh-CN" sz="1300">
                <a:solidFill>
                  <a:srgbClr val="0000CC"/>
                </a:solidFill>
              </a:rPr>
              <a:t>PCB</a:t>
            </a:r>
            <a:r>
              <a:rPr lang="en-US" altLang="zh-CN" sz="13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3558" name="Text Box 20"/>
          <p:cNvSpPr txBox="1">
            <a:spLocks noChangeArrowheads="1"/>
          </p:cNvSpPr>
          <p:nvPr/>
        </p:nvSpPr>
        <p:spPr bwMode="auto">
          <a:xfrm>
            <a:off x="5864225" y="3392488"/>
            <a:ext cx="1587500" cy="182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CC"/>
                </a:solidFill>
              </a:rPr>
              <a:t>从</a:t>
            </a:r>
            <a:r>
              <a:rPr lang="en-US" altLang="zh-CN" sz="1200">
                <a:solidFill>
                  <a:srgbClr val="0000CC"/>
                </a:solidFill>
              </a:rPr>
              <a:t>PCB</a:t>
            </a:r>
            <a:r>
              <a:rPr lang="en-US" altLang="zh-CN" sz="1200" baseline="-25000">
                <a:solidFill>
                  <a:srgbClr val="0000CC"/>
                </a:solidFill>
              </a:rPr>
              <a:t>1</a:t>
            </a:r>
            <a:r>
              <a:rPr lang="zh-CN" altLang="en-US" sz="1200">
                <a:solidFill>
                  <a:srgbClr val="0000CC"/>
                </a:solidFill>
              </a:rPr>
              <a:t>恢复上下文</a:t>
            </a:r>
            <a:endParaRPr lang="en-US" altLang="zh-CN" sz="1200">
              <a:solidFill>
                <a:srgbClr val="0000CC"/>
              </a:solidFill>
            </a:endParaRPr>
          </a:p>
        </p:txBody>
      </p:sp>
      <p:sp>
        <p:nvSpPr>
          <p:cNvPr id="23559" name="Text Box 21"/>
          <p:cNvSpPr txBox="1">
            <a:spLocks noChangeArrowheads="1"/>
          </p:cNvSpPr>
          <p:nvPr/>
        </p:nvSpPr>
        <p:spPr bwMode="auto">
          <a:xfrm>
            <a:off x="5938838" y="5751513"/>
            <a:ext cx="1439862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300">
                <a:solidFill>
                  <a:srgbClr val="0000CC"/>
                </a:solidFill>
              </a:rPr>
              <a:t>从</a:t>
            </a:r>
            <a:r>
              <a:rPr lang="en-US" altLang="zh-CN" sz="1300">
                <a:solidFill>
                  <a:srgbClr val="0000CC"/>
                </a:solidFill>
              </a:rPr>
              <a:t>PCB</a:t>
            </a:r>
            <a:r>
              <a:rPr lang="en-US" altLang="zh-CN" sz="1300" baseline="-25000">
                <a:solidFill>
                  <a:srgbClr val="0000CC"/>
                </a:solidFill>
              </a:rPr>
              <a:t>0</a:t>
            </a:r>
            <a:r>
              <a:rPr lang="zh-CN" altLang="en-US" sz="1300">
                <a:solidFill>
                  <a:srgbClr val="0000CC"/>
                </a:solidFill>
              </a:rPr>
              <a:t>恢复上下文</a:t>
            </a:r>
            <a:endParaRPr lang="en-US" altLang="zh-CN" sz="1300">
              <a:solidFill>
                <a:srgbClr val="0000CC"/>
              </a:solidFill>
            </a:endParaRPr>
          </a:p>
        </p:txBody>
      </p:sp>
      <p:sp>
        <p:nvSpPr>
          <p:cNvPr id="23560" name="Rectangle 29"/>
          <p:cNvSpPr>
            <a:spLocks noChangeArrowheads="1"/>
          </p:cNvSpPr>
          <p:nvPr/>
        </p:nvSpPr>
        <p:spPr bwMode="auto">
          <a:xfrm>
            <a:off x="5867400" y="2420938"/>
            <a:ext cx="1547813" cy="2873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Rectangle 30"/>
          <p:cNvSpPr>
            <a:spLocks noChangeArrowheads="1"/>
          </p:cNvSpPr>
          <p:nvPr/>
        </p:nvSpPr>
        <p:spPr bwMode="auto">
          <a:xfrm>
            <a:off x="5867400" y="3357563"/>
            <a:ext cx="1584325" cy="2873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Rectangle 31"/>
          <p:cNvSpPr>
            <a:spLocks noChangeArrowheads="1"/>
          </p:cNvSpPr>
          <p:nvPr/>
        </p:nvSpPr>
        <p:spPr bwMode="auto">
          <a:xfrm>
            <a:off x="5903913" y="4760913"/>
            <a:ext cx="1511300" cy="2873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32"/>
          <p:cNvSpPr>
            <a:spLocks noChangeArrowheads="1"/>
          </p:cNvSpPr>
          <p:nvPr/>
        </p:nvSpPr>
        <p:spPr bwMode="auto">
          <a:xfrm>
            <a:off x="5903913" y="5697538"/>
            <a:ext cx="1511300" cy="2873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25" name="Text Box 33"/>
          <p:cNvSpPr txBox="1">
            <a:spLocks noChangeArrowheads="1"/>
          </p:cNvSpPr>
          <p:nvPr/>
        </p:nvSpPr>
        <p:spPr bwMode="auto">
          <a:xfrm>
            <a:off x="5416550" y="1736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94626" name="Text Box 34"/>
          <p:cNvSpPr txBox="1">
            <a:spLocks noChangeArrowheads="1"/>
          </p:cNvSpPr>
          <p:nvPr/>
        </p:nvSpPr>
        <p:spPr bwMode="auto">
          <a:xfrm>
            <a:off x="5416550" y="23495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5416550" y="28162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5418138" y="33575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5418138" y="40767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4630" name="Text Box 38"/>
          <p:cNvSpPr txBox="1">
            <a:spLocks noChangeArrowheads="1"/>
          </p:cNvSpPr>
          <p:nvPr/>
        </p:nvSpPr>
        <p:spPr bwMode="auto">
          <a:xfrm>
            <a:off x="5416550" y="468947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94631" name="Text Box 39"/>
          <p:cNvSpPr txBox="1">
            <a:spLocks noChangeArrowheads="1"/>
          </p:cNvSpPr>
          <p:nvPr/>
        </p:nvSpPr>
        <p:spPr bwMode="auto">
          <a:xfrm>
            <a:off x="5416550" y="519271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94632" name="Text Box 40"/>
          <p:cNvSpPr txBox="1">
            <a:spLocks noChangeArrowheads="1"/>
          </p:cNvSpPr>
          <p:nvPr/>
        </p:nvSpPr>
        <p:spPr bwMode="auto">
          <a:xfrm>
            <a:off x="5327650" y="5661025"/>
            <a:ext cx="449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72" name="Line 44"/>
          <p:cNvSpPr>
            <a:spLocks noChangeShapeType="1"/>
          </p:cNvSpPr>
          <p:nvPr/>
        </p:nvSpPr>
        <p:spPr bwMode="auto">
          <a:xfrm>
            <a:off x="8316913" y="5913438"/>
            <a:ext cx="0" cy="4683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37" name="Line 45"/>
          <p:cNvSpPr>
            <a:spLocks noChangeShapeType="1"/>
          </p:cNvSpPr>
          <p:nvPr/>
        </p:nvSpPr>
        <p:spPr bwMode="auto">
          <a:xfrm>
            <a:off x="4716463" y="1736725"/>
            <a:ext cx="0" cy="7207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38" name="Line 46"/>
          <p:cNvSpPr>
            <a:spLocks noChangeShapeType="1"/>
          </p:cNvSpPr>
          <p:nvPr/>
        </p:nvSpPr>
        <p:spPr bwMode="auto">
          <a:xfrm>
            <a:off x="8316913" y="3608388"/>
            <a:ext cx="0" cy="10810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4716463" y="6021388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4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82550" y="1268413"/>
            <a:ext cx="3876675" cy="5113337"/>
          </a:xfrm>
          <a:noFill/>
        </p:spPr>
        <p:txBody>
          <a:bodyPr/>
          <a:lstStyle/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1400" smtClean="0"/>
              <a:t>进程</a:t>
            </a:r>
            <a:r>
              <a:rPr lang="en-US" altLang="zh-CN" sz="1400" smtClean="0"/>
              <a:t>P0</a:t>
            </a:r>
            <a:r>
              <a:rPr lang="zh-CN" altLang="en-US" sz="1400" smtClean="0"/>
              <a:t>处于运行状态，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执行</a:t>
            </a:r>
            <a:r>
              <a:rPr lang="en-US" altLang="zh-CN" sz="1400" smtClean="0"/>
              <a:t>P0</a:t>
            </a:r>
            <a:r>
              <a:rPr lang="zh-CN" altLang="en-US" sz="1400" smtClean="0"/>
              <a:t>中的指令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1400" smtClean="0"/>
              <a:t>时间到，系统时钟向</a:t>
            </a:r>
            <a:r>
              <a:rPr lang="en-US" altLang="zh-CN" sz="1400" smtClean="0"/>
              <a:t>CPU</a:t>
            </a:r>
            <a:r>
              <a:rPr lang="zh-CN" altLang="en-US" sz="1400" smtClean="0"/>
              <a:t>发出中断信号，</a:t>
            </a:r>
            <a:r>
              <a:rPr lang="en-US" altLang="zh-CN" sz="1400" smtClean="0"/>
              <a:t>OS</a:t>
            </a:r>
            <a:r>
              <a:rPr lang="zh-CN" altLang="en-US" sz="1400" smtClean="0"/>
              <a:t>取代</a:t>
            </a:r>
            <a:r>
              <a:rPr lang="en-US" altLang="zh-CN" sz="1400" smtClean="0"/>
              <a:t>P0</a:t>
            </a:r>
            <a:r>
              <a:rPr lang="zh-CN" altLang="en-US" sz="1400" smtClean="0"/>
              <a:t>进入</a:t>
            </a:r>
            <a:r>
              <a:rPr lang="en-US" altLang="zh-CN" sz="1400" smtClean="0"/>
              <a:t>CPU</a:t>
            </a:r>
            <a:r>
              <a:rPr lang="zh-CN" altLang="en-US" sz="1400" smtClean="0"/>
              <a:t>运行</a:t>
            </a:r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/>
            </a:pPr>
            <a:r>
              <a:rPr lang="en-US" altLang="zh-CN" sz="1400" smtClean="0"/>
              <a:t>OS</a:t>
            </a:r>
            <a:r>
              <a:rPr lang="zh-CN" altLang="en-US" sz="1400" smtClean="0"/>
              <a:t>把进程 </a:t>
            </a:r>
            <a:r>
              <a:rPr lang="en-US" altLang="zh-CN" sz="1400" smtClean="0"/>
              <a:t>P0</a:t>
            </a:r>
            <a:r>
              <a:rPr lang="zh-CN" altLang="en-US" sz="1400" smtClean="0"/>
              <a:t>的上下文信息保存在</a:t>
            </a:r>
            <a:r>
              <a:rPr lang="en-US" altLang="zh-CN" sz="1400" smtClean="0"/>
              <a:t> P0</a:t>
            </a:r>
            <a:r>
              <a:rPr lang="zh-CN" altLang="en-US" sz="1400" smtClean="0"/>
              <a:t>的进程控制块</a:t>
            </a:r>
            <a:r>
              <a:rPr lang="en-US" altLang="zh-CN" sz="1400" smtClean="0"/>
              <a:t>PCB0</a:t>
            </a:r>
            <a:r>
              <a:rPr lang="zh-CN" altLang="en-US" sz="1400" smtClean="0"/>
              <a:t>中，把</a:t>
            </a:r>
            <a:r>
              <a:rPr lang="en-US" altLang="zh-CN" sz="1400" smtClean="0"/>
              <a:t>P0</a:t>
            </a:r>
            <a:r>
              <a:rPr lang="zh-CN" altLang="en-US" sz="1400" smtClean="0"/>
              <a:t>放进就绪队列排队</a:t>
            </a:r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/>
            </a:pPr>
            <a:r>
              <a:rPr lang="en-US" altLang="zh-CN" sz="1400" smtClean="0"/>
              <a:t>OS</a:t>
            </a:r>
            <a:r>
              <a:rPr lang="zh-CN" altLang="en-US" sz="1400" smtClean="0"/>
              <a:t>按调度算法从就绪进程的队列中选择另一个进程</a:t>
            </a:r>
            <a:r>
              <a:rPr lang="en-US" altLang="zh-CN" sz="1400" smtClean="0"/>
              <a:t> P1</a:t>
            </a:r>
            <a:r>
              <a:rPr lang="zh-CN" altLang="en-US" sz="1400" smtClean="0"/>
              <a:t>准备运行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/>
            </a:pPr>
            <a:r>
              <a:rPr lang="en-US" altLang="zh-CN" sz="1400" smtClean="0"/>
              <a:t>OS </a:t>
            </a:r>
            <a:r>
              <a:rPr lang="zh-CN" altLang="en-US" sz="1400" smtClean="0"/>
              <a:t>从</a:t>
            </a:r>
            <a:r>
              <a:rPr lang="en-US" altLang="zh-CN" sz="1400" smtClean="0"/>
              <a:t>P1</a:t>
            </a:r>
            <a:r>
              <a:rPr lang="zh-CN" altLang="en-US" sz="1400" smtClean="0"/>
              <a:t>的进程控制块</a:t>
            </a:r>
            <a:r>
              <a:rPr lang="en-US" altLang="zh-CN" sz="1400" smtClean="0"/>
              <a:t>PCB1</a:t>
            </a:r>
            <a:r>
              <a:rPr lang="zh-CN" altLang="en-US" sz="1400" smtClean="0"/>
              <a:t>中把进程</a:t>
            </a:r>
            <a:r>
              <a:rPr lang="en-US" altLang="zh-CN" sz="1400" smtClean="0"/>
              <a:t> P1</a:t>
            </a:r>
            <a:r>
              <a:rPr lang="zh-CN" altLang="en-US" sz="1400" smtClean="0"/>
              <a:t>的上下文信息恢复在</a:t>
            </a:r>
            <a:r>
              <a:rPr lang="en-US" altLang="zh-CN" sz="1400" smtClean="0"/>
              <a:t>CPU</a:t>
            </a:r>
            <a:r>
              <a:rPr lang="zh-CN" altLang="en-US" sz="1400" smtClean="0"/>
              <a:t>中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/>
            </a:pPr>
            <a:r>
              <a:rPr lang="en-US" altLang="zh-CN" sz="1400" smtClean="0"/>
              <a:t>OS</a:t>
            </a:r>
            <a:r>
              <a:rPr lang="zh-CN" altLang="en-US" sz="1400" smtClean="0"/>
              <a:t>让出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，进程</a:t>
            </a:r>
            <a:r>
              <a:rPr lang="en-US" altLang="zh-CN" sz="1400" smtClean="0"/>
              <a:t>P1</a:t>
            </a:r>
            <a:r>
              <a:rPr lang="zh-CN" altLang="en-US" sz="1400" smtClean="0"/>
              <a:t>进入运行状态，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执行</a:t>
            </a:r>
            <a:r>
              <a:rPr lang="en-US" altLang="zh-CN" sz="1400" smtClean="0"/>
              <a:t>P1</a:t>
            </a:r>
            <a:r>
              <a:rPr lang="zh-CN" altLang="en-US" sz="1400" smtClean="0"/>
              <a:t>中的指令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anose="05000000000000000000" pitchFamily="2" charset="2"/>
              <a:buAutoNum type="arabicPeriod" startAt="7"/>
            </a:pPr>
            <a:r>
              <a:rPr lang="zh-CN" altLang="en-US" sz="1400" smtClean="0"/>
              <a:t>进程</a:t>
            </a:r>
            <a:r>
              <a:rPr lang="en-US" altLang="zh-CN" sz="1400" smtClean="0"/>
              <a:t>P1</a:t>
            </a:r>
            <a:r>
              <a:rPr lang="zh-CN" altLang="en-US" sz="1400" smtClean="0"/>
              <a:t>需要从磁盘上读出文件而执行一个</a:t>
            </a:r>
            <a:r>
              <a:rPr lang="zh-CN" altLang="en-US" sz="1400" smtClean="0">
                <a:latin typeface="Times New Roman" panose="02020603050405020304" pitchFamily="18" charset="0"/>
              </a:rPr>
              <a:t>“</a:t>
            </a:r>
            <a:r>
              <a:rPr lang="en-US" altLang="zh-CN" sz="1400" smtClean="0"/>
              <a:t>system call</a:t>
            </a:r>
            <a:r>
              <a:rPr lang="zh-CN" altLang="en-US" sz="1400" smtClean="0">
                <a:latin typeface="Times New Roman" panose="02020603050405020304" pitchFamily="18" charset="0"/>
              </a:rPr>
              <a:t>”</a:t>
            </a:r>
            <a:r>
              <a:rPr lang="zh-CN" altLang="en-US" sz="1400" smtClean="0"/>
              <a:t>，因而引出</a:t>
            </a:r>
            <a:r>
              <a:rPr lang="en-US" altLang="zh-CN" sz="1400" smtClean="0"/>
              <a:t>OS</a:t>
            </a:r>
            <a:r>
              <a:rPr lang="zh-CN" altLang="en-US" sz="1400" smtClean="0"/>
              <a:t>，启动磁盘的文件读出操作</a:t>
            </a:r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 startAt="8"/>
            </a:pPr>
            <a:r>
              <a:rPr lang="en-US" altLang="zh-CN" sz="1400" smtClean="0"/>
              <a:t>OS</a:t>
            </a:r>
            <a:r>
              <a:rPr lang="zh-CN" altLang="en-US" sz="1400" smtClean="0"/>
              <a:t>把进程 </a:t>
            </a:r>
            <a:r>
              <a:rPr lang="en-US" altLang="zh-CN" sz="1400" smtClean="0"/>
              <a:t>P1</a:t>
            </a:r>
            <a:r>
              <a:rPr lang="zh-CN" altLang="en-US" sz="1400" smtClean="0"/>
              <a:t>的上下文信息保存在</a:t>
            </a:r>
            <a:r>
              <a:rPr lang="en-US" altLang="zh-CN" sz="1400" smtClean="0"/>
              <a:t> P1</a:t>
            </a:r>
            <a:r>
              <a:rPr lang="zh-CN" altLang="en-US" sz="1400" smtClean="0"/>
              <a:t>的进程控制块</a:t>
            </a:r>
            <a:r>
              <a:rPr lang="en-US" altLang="zh-CN" sz="1400" smtClean="0"/>
              <a:t>PCB1</a:t>
            </a:r>
            <a:r>
              <a:rPr lang="zh-CN" altLang="en-US" sz="1400" smtClean="0"/>
              <a:t>中，</a:t>
            </a:r>
            <a:r>
              <a:rPr lang="en-US" altLang="zh-CN" sz="1400" smtClean="0"/>
              <a:t> </a:t>
            </a:r>
            <a:r>
              <a:rPr lang="zh-CN" altLang="en-US" sz="1400" smtClean="0"/>
              <a:t>然后将 </a:t>
            </a:r>
            <a:r>
              <a:rPr lang="en-US" altLang="zh-CN" sz="1400" smtClean="0"/>
              <a:t>P1</a:t>
            </a:r>
            <a:r>
              <a:rPr lang="zh-CN" altLang="en-US" sz="1400" smtClean="0"/>
              <a:t>进程放进等待队列排队</a:t>
            </a:r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 startAt="8"/>
            </a:pPr>
            <a:r>
              <a:rPr lang="en-US" altLang="zh-CN" sz="1400" smtClean="0"/>
              <a:t>OS</a:t>
            </a:r>
            <a:r>
              <a:rPr lang="zh-CN" altLang="en-US" sz="1400" smtClean="0"/>
              <a:t>按调度算法从就绪进程的队列中选择另一个进程</a:t>
            </a:r>
            <a:r>
              <a:rPr lang="en-US" altLang="zh-CN" sz="1400" smtClean="0"/>
              <a:t> P0</a:t>
            </a:r>
            <a:r>
              <a:rPr lang="zh-CN" altLang="en-US" sz="1400" smtClean="0"/>
              <a:t>准备运行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 startAt="8"/>
            </a:pPr>
            <a:r>
              <a:rPr lang="en-US" altLang="zh-CN" sz="1400" smtClean="0"/>
              <a:t>OS </a:t>
            </a:r>
            <a:r>
              <a:rPr lang="zh-CN" altLang="en-US" sz="1400" smtClean="0"/>
              <a:t>从</a:t>
            </a:r>
            <a:r>
              <a:rPr lang="en-US" altLang="zh-CN" sz="1400" smtClean="0"/>
              <a:t>P0</a:t>
            </a:r>
            <a:r>
              <a:rPr lang="zh-CN" altLang="en-US" sz="1400" smtClean="0"/>
              <a:t>的进程控制块</a:t>
            </a:r>
            <a:r>
              <a:rPr lang="en-US" altLang="zh-CN" sz="1400" smtClean="0"/>
              <a:t>PCB0</a:t>
            </a:r>
            <a:r>
              <a:rPr lang="zh-CN" altLang="en-US" sz="1400" smtClean="0"/>
              <a:t>中把进程</a:t>
            </a:r>
            <a:r>
              <a:rPr lang="en-US" altLang="zh-CN" sz="1400" smtClean="0"/>
              <a:t> P0</a:t>
            </a:r>
            <a:r>
              <a:rPr lang="zh-CN" altLang="en-US" sz="1400" smtClean="0"/>
              <a:t>的上下文信息恢复在</a:t>
            </a:r>
            <a:r>
              <a:rPr lang="en-US" altLang="zh-CN" sz="1400" smtClean="0"/>
              <a:t>CPU</a:t>
            </a:r>
            <a:r>
              <a:rPr lang="zh-CN" altLang="en-US" sz="1400" smtClean="0"/>
              <a:t>中</a:t>
            </a:r>
            <a:endParaRPr lang="en-US" altLang="zh-CN" sz="1400" smtClean="0"/>
          </a:p>
          <a:p>
            <a:pPr marL="269875" indent="-269875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Tx/>
              <a:buFontTx/>
              <a:buAutoNum type="arabicPeriod" startAt="8"/>
            </a:pPr>
            <a:r>
              <a:rPr lang="en-US" altLang="zh-CN" sz="1400" smtClean="0"/>
              <a:t>OS</a:t>
            </a:r>
            <a:r>
              <a:rPr lang="zh-CN" altLang="en-US" sz="1400" smtClean="0"/>
              <a:t>让出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，进程</a:t>
            </a:r>
            <a:r>
              <a:rPr lang="en-US" altLang="zh-CN" sz="1400" smtClean="0"/>
              <a:t>P0</a:t>
            </a:r>
            <a:r>
              <a:rPr lang="zh-CN" altLang="en-US" sz="1400" smtClean="0"/>
              <a:t>进入运行状态，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执行</a:t>
            </a:r>
            <a:r>
              <a:rPr lang="en-US" altLang="zh-CN" sz="1400" smtClean="0"/>
              <a:t>P0</a:t>
            </a:r>
            <a:r>
              <a:rPr lang="zh-CN" altLang="en-US" sz="1400" smtClean="0"/>
              <a:t>中的指令</a:t>
            </a:r>
            <a:endParaRPr lang="en-US" altLang="zh-CN" sz="1400" smtClean="0"/>
          </a:p>
        </p:txBody>
      </p:sp>
      <p:sp>
        <p:nvSpPr>
          <p:cNvPr id="23577" name="Text Box 51"/>
          <p:cNvSpPr txBox="1">
            <a:spLocks noChangeArrowheads="1"/>
          </p:cNvSpPr>
          <p:nvPr/>
        </p:nvSpPr>
        <p:spPr bwMode="auto">
          <a:xfrm>
            <a:off x="4356100" y="1736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78" name="Text Box 52"/>
          <p:cNvSpPr txBox="1">
            <a:spLocks noChangeArrowheads="1"/>
          </p:cNvSpPr>
          <p:nvPr/>
        </p:nvSpPr>
        <p:spPr bwMode="auto">
          <a:xfrm>
            <a:off x="7920038" y="38608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79" name="Text Box 53"/>
          <p:cNvSpPr txBox="1">
            <a:spLocks noChangeArrowheads="1"/>
          </p:cNvSpPr>
          <p:nvPr/>
        </p:nvSpPr>
        <p:spPr bwMode="auto">
          <a:xfrm>
            <a:off x="4751388" y="6057900"/>
            <a:ext cx="449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80" name="Rectangle 54"/>
          <p:cNvSpPr>
            <a:spLocks noChangeArrowheads="1"/>
          </p:cNvSpPr>
          <p:nvPr/>
        </p:nvSpPr>
        <p:spPr bwMode="auto">
          <a:xfrm>
            <a:off x="6480175" y="1808163"/>
            <a:ext cx="971550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1" name="Rectangle 55"/>
          <p:cNvSpPr>
            <a:spLocks noChangeArrowheads="1"/>
          </p:cNvSpPr>
          <p:nvPr/>
        </p:nvSpPr>
        <p:spPr bwMode="auto">
          <a:xfrm>
            <a:off x="5651500" y="4113213"/>
            <a:ext cx="971550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2" name="Text Box 56"/>
          <p:cNvSpPr txBox="1">
            <a:spLocks noChangeArrowheads="1"/>
          </p:cNvSpPr>
          <p:nvPr/>
        </p:nvSpPr>
        <p:spPr bwMode="auto">
          <a:xfrm>
            <a:off x="5940425" y="4076700"/>
            <a:ext cx="900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/>
              <a:t>系统调用</a:t>
            </a:r>
          </a:p>
        </p:txBody>
      </p:sp>
      <p:sp>
        <p:nvSpPr>
          <p:cNvPr id="23583" name="Text Box 57"/>
          <p:cNvSpPr txBox="1">
            <a:spLocks noChangeArrowheads="1"/>
          </p:cNvSpPr>
          <p:nvPr/>
        </p:nvSpPr>
        <p:spPr bwMode="auto">
          <a:xfrm>
            <a:off x="6335713" y="1749425"/>
            <a:ext cx="900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/>
              <a:t>（中断）</a:t>
            </a:r>
          </a:p>
        </p:txBody>
      </p:sp>
      <p:sp>
        <p:nvSpPr>
          <p:cNvPr id="23584" name="Rectangle 58"/>
          <p:cNvSpPr>
            <a:spLocks noChangeArrowheads="1"/>
          </p:cNvSpPr>
          <p:nvPr/>
        </p:nvSpPr>
        <p:spPr bwMode="auto">
          <a:xfrm>
            <a:off x="5867400" y="2889250"/>
            <a:ext cx="1549400" cy="287338"/>
          </a:xfrm>
          <a:prstGeom prst="rect">
            <a:avLst/>
          </a:prstGeom>
          <a:solidFill>
            <a:srgbClr val="C4FCF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/>
              <a:t>从就绪队列中选出</a:t>
            </a:r>
            <a:r>
              <a:rPr lang="en-US" altLang="zh-CN" sz="1200"/>
              <a:t>P1</a:t>
            </a:r>
          </a:p>
        </p:txBody>
      </p:sp>
      <p:sp>
        <p:nvSpPr>
          <p:cNvPr id="23585" name="Rectangle 59"/>
          <p:cNvSpPr>
            <a:spLocks noChangeArrowheads="1"/>
          </p:cNvSpPr>
          <p:nvPr/>
        </p:nvSpPr>
        <p:spPr bwMode="auto">
          <a:xfrm>
            <a:off x="5867400" y="5229225"/>
            <a:ext cx="1549400" cy="287338"/>
          </a:xfrm>
          <a:prstGeom prst="rect">
            <a:avLst/>
          </a:prstGeom>
          <a:solidFill>
            <a:srgbClr val="C4FCF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/>
              <a:t>从就绪队列中选出</a:t>
            </a:r>
            <a:r>
              <a:rPr lang="en-US" altLang="zh-CN" sz="1200"/>
              <a:t>P0</a:t>
            </a:r>
          </a:p>
        </p:txBody>
      </p:sp>
      <p:sp>
        <p:nvSpPr>
          <p:cNvPr id="23586" name="Line 60"/>
          <p:cNvSpPr>
            <a:spLocks noChangeShapeType="1"/>
          </p:cNvSpPr>
          <p:nvPr/>
        </p:nvSpPr>
        <p:spPr bwMode="auto">
          <a:xfrm>
            <a:off x="6659563" y="2708275"/>
            <a:ext cx="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61"/>
          <p:cNvSpPr>
            <a:spLocks noChangeShapeType="1"/>
          </p:cNvSpPr>
          <p:nvPr/>
        </p:nvSpPr>
        <p:spPr bwMode="auto">
          <a:xfrm>
            <a:off x="6659563" y="5049838"/>
            <a:ext cx="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62"/>
          <p:cNvSpPr>
            <a:spLocks noChangeShapeType="1"/>
          </p:cNvSpPr>
          <p:nvPr/>
        </p:nvSpPr>
        <p:spPr bwMode="auto">
          <a:xfrm>
            <a:off x="6659563" y="3176588"/>
            <a:ext cx="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63"/>
          <p:cNvSpPr>
            <a:spLocks noChangeShapeType="1"/>
          </p:cNvSpPr>
          <p:nvPr/>
        </p:nvSpPr>
        <p:spPr bwMode="auto">
          <a:xfrm>
            <a:off x="6659563" y="5516563"/>
            <a:ext cx="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46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46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4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946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946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946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94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94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94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946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946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94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946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25" grpId="0"/>
      <p:bldP spid="494626" grpId="0"/>
      <p:bldP spid="494627" grpId="0"/>
      <p:bldP spid="494628" grpId="0"/>
      <p:bldP spid="494629" grpId="0"/>
      <p:bldP spid="494630" grpId="0"/>
      <p:bldP spid="494631" grpId="0"/>
      <p:bldP spid="494632" grpId="0"/>
      <p:bldP spid="494637" grpId="0" animBg="1"/>
      <p:bldP spid="494638" grpId="0" animBg="1"/>
      <p:bldP spid="494639" grpId="0" animBg="1"/>
      <p:bldP spid="49464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中断和系统调用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304925"/>
            <a:ext cx="8677275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5000"/>
              </a:spcBef>
            </a:pPr>
            <a:r>
              <a:rPr lang="zh-CN" altLang="en-US" sz="2400" smtClean="0"/>
              <a:t>中断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0000FF"/>
                </a:solidFill>
              </a:rPr>
              <a:t>Interrupt</a:t>
            </a:r>
            <a:r>
              <a:rPr lang="en-US" altLang="zh-CN" sz="2400" smtClean="0"/>
              <a:t>), </a:t>
            </a:r>
            <a:r>
              <a:rPr lang="zh-CN" altLang="en-US" sz="2400" smtClean="0"/>
              <a:t>是计算机发生了某种情况需要操作系统予以处理或注意时，硬件用来通知操作系统的一种手段。发生中断之后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将自动转向执行</a:t>
            </a:r>
            <a:r>
              <a:rPr lang="en-US" altLang="zh-CN" sz="2400" smtClean="0"/>
              <a:t>OS</a:t>
            </a:r>
            <a:r>
              <a:rPr lang="zh-CN" altLang="en-US" sz="2400" smtClean="0"/>
              <a:t>，而不再继续执行进程 </a:t>
            </a:r>
          </a:p>
          <a:p>
            <a:pPr eaLnBrk="1" hangingPunct="1">
              <a:lnSpc>
                <a:spcPct val="110000"/>
              </a:lnSpc>
              <a:spcBef>
                <a:spcPct val="65000"/>
              </a:spcBef>
            </a:pPr>
            <a:r>
              <a:rPr lang="zh-CN" altLang="en-US" sz="2400" smtClean="0"/>
              <a:t>系统调用（</a:t>
            </a:r>
            <a:r>
              <a:rPr lang="en-US" altLang="zh-CN" sz="2400" smtClean="0">
                <a:solidFill>
                  <a:srgbClr val="0000FF"/>
                </a:solidFill>
              </a:rPr>
              <a:t>System Call</a:t>
            </a:r>
            <a:r>
              <a:rPr lang="zh-CN" altLang="en-US" sz="2400" smtClean="0">
                <a:solidFill>
                  <a:srgbClr val="0000FF"/>
                </a:solidFill>
              </a:rPr>
              <a:t>）</a:t>
            </a:r>
            <a:r>
              <a:rPr lang="zh-CN" altLang="en-US" sz="2400" smtClean="0"/>
              <a:t>是进程需要请求操作系统提供服务时，主动向操作系统发出的服务请求，如：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smtClean="0"/>
              <a:t>读出或保存文件</a:t>
            </a:r>
            <a:endParaRPr lang="en-US" altLang="zh-CN" sz="220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smtClean="0"/>
              <a:t>取得键盘输入的信息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smtClean="0"/>
              <a:t>打印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smtClean="0"/>
              <a:t>请求分配更多内存空间</a:t>
            </a:r>
          </a:p>
        </p:txBody>
      </p:sp>
    </p:spTree>
    <p:extLst>
      <p:ext uri="{BB962C8B-B14F-4D97-AF65-F5344CB8AC3E}">
        <p14:creationId xmlns:p14="http://schemas.microsoft.com/office/powerpoint/2010/main" val="34395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1" y="-71437"/>
            <a:ext cx="8170862" cy="847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进程的队列和调度</a:t>
            </a:r>
            <a:r>
              <a:rPr lang="en-US" altLang="zh-CN" dirty="0" smtClean="0"/>
              <a:t>(Scheduling)</a:t>
            </a:r>
            <a:endParaRPr lang="zh-CN" altLang="en-US" dirty="0" smtClean="0"/>
          </a:p>
        </p:txBody>
      </p:sp>
      <p:sp>
        <p:nvSpPr>
          <p:cNvPr id="25603" name="Text Box 110"/>
          <p:cNvSpPr txBox="1">
            <a:spLocks noChangeArrowheads="1"/>
          </p:cNvSpPr>
          <p:nvPr/>
        </p:nvSpPr>
        <p:spPr bwMode="auto">
          <a:xfrm>
            <a:off x="1763713" y="4114800"/>
            <a:ext cx="1182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647700" y="2060575"/>
            <a:ext cx="4679950" cy="798513"/>
            <a:chOff x="408" y="1298"/>
            <a:chExt cx="2948" cy="503"/>
          </a:xfrm>
        </p:grpSpPr>
        <p:sp>
          <p:nvSpPr>
            <p:cNvPr id="25715" name="Text Box 167"/>
            <p:cNvSpPr txBox="1">
              <a:spLocks noChangeArrowheads="1"/>
            </p:cNvSpPr>
            <p:nvPr/>
          </p:nvSpPr>
          <p:spPr bwMode="auto">
            <a:xfrm>
              <a:off x="408" y="1321"/>
              <a:ext cx="1293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就绪进程在就绪队列中排队等待调度</a:t>
              </a:r>
            </a:p>
          </p:txBody>
        </p:sp>
        <p:sp>
          <p:nvSpPr>
            <p:cNvPr id="25716" name="Line 170"/>
            <p:cNvSpPr>
              <a:spLocks noChangeShapeType="1"/>
            </p:cNvSpPr>
            <p:nvPr/>
          </p:nvSpPr>
          <p:spPr bwMode="auto">
            <a:xfrm flipV="1">
              <a:off x="1723" y="1298"/>
              <a:ext cx="1633" cy="2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2"/>
          <p:cNvGrpSpPr>
            <a:grpSpLocks/>
          </p:cNvGrpSpPr>
          <p:nvPr/>
        </p:nvGrpSpPr>
        <p:grpSpPr bwMode="auto">
          <a:xfrm>
            <a:off x="215900" y="3860800"/>
            <a:ext cx="4500563" cy="1338263"/>
            <a:chOff x="136" y="2432"/>
            <a:chExt cx="2835" cy="843"/>
          </a:xfrm>
        </p:grpSpPr>
        <p:sp>
          <p:nvSpPr>
            <p:cNvPr id="25713" name="Text Box 169"/>
            <p:cNvSpPr txBox="1">
              <a:spLocks noChangeArrowheads="1"/>
            </p:cNvSpPr>
            <p:nvPr/>
          </p:nvSpPr>
          <p:spPr bwMode="auto">
            <a:xfrm>
              <a:off x="136" y="2795"/>
              <a:ext cx="1724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等待从磁盘读出文件的进程在</a:t>
              </a:r>
              <a:r>
                <a:rPr lang="en-US" altLang="zh-CN"/>
                <a:t>I/O</a:t>
              </a:r>
              <a:r>
                <a:rPr lang="zh-CN" altLang="en-US"/>
                <a:t>队列中排队等候</a:t>
              </a:r>
              <a:endParaRPr lang="en-US" altLang="zh-CN"/>
            </a:p>
          </p:txBody>
        </p:sp>
        <p:sp>
          <p:nvSpPr>
            <p:cNvPr id="25714" name="Line 171"/>
            <p:cNvSpPr>
              <a:spLocks noChangeShapeType="1"/>
            </p:cNvSpPr>
            <p:nvPr/>
          </p:nvSpPr>
          <p:spPr bwMode="auto">
            <a:xfrm flipV="1">
              <a:off x="1859" y="2432"/>
              <a:ext cx="1112" cy="3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358775" y="5408613"/>
            <a:ext cx="3852863" cy="900112"/>
            <a:chOff x="408" y="3453"/>
            <a:chExt cx="2359" cy="590"/>
          </a:xfrm>
        </p:grpSpPr>
        <p:sp>
          <p:nvSpPr>
            <p:cNvPr id="25711" name="Text Box 168"/>
            <p:cNvSpPr txBox="1">
              <a:spLocks noChangeArrowheads="1"/>
            </p:cNvSpPr>
            <p:nvPr/>
          </p:nvSpPr>
          <p:spPr bwMode="auto">
            <a:xfrm>
              <a:off x="408" y="3543"/>
              <a:ext cx="1724" cy="5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等待用户输入的进程在等待输入队列中排队等候</a:t>
              </a:r>
              <a:endParaRPr lang="en-US" altLang="zh-CN"/>
            </a:p>
          </p:txBody>
        </p:sp>
        <p:sp>
          <p:nvSpPr>
            <p:cNvPr id="25712" name="Line 172"/>
            <p:cNvSpPr>
              <a:spLocks noChangeShapeType="1"/>
            </p:cNvSpPr>
            <p:nvPr/>
          </p:nvSpPr>
          <p:spPr bwMode="auto">
            <a:xfrm flipV="1">
              <a:off x="2132" y="3453"/>
              <a:ext cx="635" cy="2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215900" y="1952625"/>
            <a:ext cx="6407150" cy="2270125"/>
            <a:chOff x="136" y="1230"/>
            <a:chExt cx="4036" cy="1430"/>
          </a:xfrm>
        </p:grpSpPr>
        <p:sp>
          <p:nvSpPr>
            <p:cNvPr id="25708" name="Text Box 146"/>
            <p:cNvSpPr txBox="1">
              <a:spLocks noChangeArrowheads="1"/>
            </p:cNvSpPr>
            <p:nvPr/>
          </p:nvSpPr>
          <p:spPr bwMode="auto">
            <a:xfrm>
              <a:off x="136" y="1910"/>
              <a:ext cx="172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如何从就绪队列中选择一个进程交给</a:t>
              </a:r>
              <a:r>
                <a:rPr lang="en-US" altLang="zh-CN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CPU</a:t>
              </a:r>
              <a:r>
                <a:rPr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执行，称为进程调度</a:t>
              </a:r>
              <a:r>
                <a:rPr lang="en-US" altLang="zh-CN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短程调度</a:t>
              </a:r>
              <a:r>
                <a:rPr lang="en-US" altLang="zh-CN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，又叫做处理器管理</a:t>
              </a:r>
            </a:p>
          </p:txBody>
        </p:sp>
        <p:sp>
          <p:nvSpPr>
            <p:cNvPr id="25709" name="Oval 173"/>
            <p:cNvSpPr>
              <a:spLocks noChangeArrowheads="1"/>
            </p:cNvSpPr>
            <p:nvPr/>
          </p:nvSpPr>
          <p:spPr bwMode="auto">
            <a:xfrm>
              <a:off x="3719" y="1230"/>
              <a:ext cx="453" cy="27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</a:rPr>
                <a:t>调度</a:t>
              </a:r>
            </a:p>
          </p:txBody>
        </p:sp>
        <p:sp>
          <p:nvSpPr>
            <p:cNvPr id="25710" name="Line 174"/>
            <p:cNvSpPr>
              <a:spLocks noChangeShapeType="1"/>
            </p:cNvSpPr>
            <p:nvPr/>
          </p:nvSpPr>
          <p:spPr bwMode="auto">
            <a:xfrm flipH="1">
              <a:off x="1769" y="1412"/>
              <a:ext cx="1973" cy="77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8" name="Group 185"/>
          <p:cNvGrpSpPr>
            <a:grpSpLocks/>
          </p:cNvGrpSpPr>
          <p:nvPr/>
        </p:nvGrpSpPr>
        <p:grpSpPr bwMode="auto">
          <a:xfrm>
            <a:off x="2662238" y="1225550"/>
            <a:ext cx="6410325" cy="4540250"/>
            <a:chOff x="1677" y="772"/>
            <a:chExt cx="4038" cy="2860"/>
          </a:xfrm>
        </p:grpSpPr>
        <p:grpSp>
          <p:nvGrpSpPr>
            <p:cNvPr id="25630" name="Group 160"/>
            <p:cNvGrpSpPr>
              <a:grpSpLocks/>
            </p:cNvGrpSpPr>
            <p:nvPr/>
          </p:nvGrpSpPr>
          <p:grpSpPr bwMode="auto">
            <a:xfrm>
              <a:off x="2036" y="966"/>
              <a:ext cx="3679" cy="2666"/>
              <a:chOff x="2036" y="966"/>
              <a:chExt cx="3679" cy="2666"/>
            </a:xfrm>
          </p:grpSpPr>
          <p:sp>
            <p:nvSpPr>
              <p:cNvPr id="25638" name="Line 6"/>
              <p:cNvSpPr>
                <a:spLocks noChangeShapeType="1"/>
              </p:cNvSpPr>
              <p:nvPr/>
            </p:nvSpPr>
            <p:spPr bwMode="auto">
              <a:xfrm>
                <a:off x="2384" y="1184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Line 7"/>
              <p:cNvSpPr>
                <a:spLocks noChangeShapeType="1"/>
              </p:cNvSpPr>
              <p:nvPr/>
            </p:nvSpPr>
            <p:spPr bwMode="auto">
              <a:xfrm>
                <a:off x="2384" y="1402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Line 8"/>
              <p:cNvSpPr>
                <a:spLocks noChangeShapeType="1"/>
              </p:cNvSpPr>
              <p:nvPr/>
            </p:nvSpPr>
            <p:spPr bwMode="auto">
              <a:xfrm>
                <a:off x="3519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1" name="Line 9"/>
              <p:cNvSpPr>
                <a:spLocks noChangeShapeType="1"/>
              </p:cNvSpPr>
              <p:nvPr/>
            </p:nvSpPr>
            <p:spPr bwMode="auto">
              <a:xfrm>
                <a:off x="3406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2" name="Line 10"/>
              <p:cNvSpPr>
                <a:spLocks noChangeShapeType="1"/>
              </p:cNvSpPr>
              <p:nvPr/>
            </p:nvSpPr>
            <p:spPr bwMode="auto">
              <a:xfrm>
                <a:off x="3292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3" name="Line 11"/>
              <p:cNvSpPr>
                <a:spLocks noChangeShapeType="1"/>
              </p:cNvSpPr>
              <p:nvPr/>
            </p:nvSpPr>
            <p:spPr bwMode="auto">
              <a:xfrm>
                <a:off x="3179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Line 12"/>
              <p:cNvSpPr>
                <a:spLocks noChangeShapeType="1"/>
              </p:cNvSpPr>
              <p:nvPr/>
            </p:nvSpPr>
            <p:spPr bwMode="auto">
              <a:xfrm>
                <a:off x="3065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5" name="Line 13"/>
              <p:cNvSpPr>
                <a:spLocks noChangeShapeType="1"/>
              </p:cNvSpPr>
              <p:nvPr/>
            </p:nvSpPr>
            <p:spPr bwMode="auto">
              <a:xfrm>
                <a:off x="2952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6" name="Line 14"/>
              <p:cNvSpPr>
                <a:spLocks noChangeShapeType="1"/>
              </p:cNvSpPr>
              <p:nvPr/>
            </p:nvSpPr>
            <p:spPr bwMode="auto">
              <a:xfrm>
                <a:off x="2838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7" name="Line 15"/>
              <p:cNvSpPr>
                <a:spLocks noChangeShapeType="1"/>
              </p:cNvSpPr>
              <p:nvPr/>
            </p:nvSpPr>
            <p:spPr bwMode="auto">
              <a:xfrm>
                <a:off x="2725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8" name="Line 16"/>
              <p:cNvSpPr>
                <a:spLocks noChangeShapeType="1"/>
              </p:cNvSpPr>
              <p:nvPr/>
            </p:nvSpPr>
            <p:spPr bwMode="auto">
              <a:xfrm>
                <a:off x="2611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9" name="Line 17"/>
              <p:cNvSpPr>
                <a:spLocks noChangeShapeType="1"/>
              </p:cNvSpPr>
              <p:nvPr/>
            </p:nvSpPr>
            <p:spPr bwMode="auto">
              <a:xfrm>
                <a:off x="2498" y="1184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0" name="Line 30"/>
              <p:cNvSpPr>
                <a:spLocks noChangeShapeType="1"/>
              </p:cNvSpPr>
              <p:nvPr/>
            </p:nvSpPr>
            <p:spPr bwMode="auto">
              <a:xfrm>
                <a:off x="2470" y="3345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1" name="Line 31"/>
              <p:cNvSpPr>
                <a:spLocks noChangeShapeType="1"/>
              </p:cNvSpPr>
              <p:nvPr/>
            </p:nvSpPr>
            <p:spPr bwMode="auto">
              <a:xfrm>
                <a:off x="2470" y="3563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Line 32"/>
              <p:cNvSpPr>
                <a:spLocks noChangeShapeType="1"/>
              </p:cNvSpPr>
              <p:nvPr/>
            </p:nvSpPr>
            <p:spPr bwMode="auto">
              <a:xfrm>
                <a:off x="2470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Line 33"/>
              <p:cNvSpPr>
                <a:spLocks noChangeShapeType="1"/>
              </p:cNvSpPr>
              <p:nvPr/>
            </p:nvSpPr>
            <p:spPr bwMode="auto">
              <a:xfrm>
                <a:off x="3492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Line 34"/>
              <p:cNvSpPr>
                <a:spLocks noChangeShapeType="1"/>
              </p:cNvSpPr>
              <p:nvPr/>
            </p:nvSpPr>
            <p:spPr bwMode="auto">
              <a:xfrm>
                <a:off x="3378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Line 35"/>
              <p:cNvSpPr>
                <a:spLocks noChangeShapeType="1"/>
              </p:cNvSpPr>
              <p:nvPr/>
            </p:nvSpPr>
            <p:spPr bwMode="auto">
              <a:xfrm>
                <a:off x="3265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Line 36"/>
              <p:cNvSpPr>
                <a:spLocks noChangeShapeType="1"/>
              </p:cNvSpPr>
              <p:nvPr/>
            </p:nvSpPr>
            <p:spPr bwMode="auto">
              <a:xfrm>
                <a:off x="3151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7" name="Line 37"/>
              <p:cNvSpPr>
                <a:spLocks noChangeShapeType="1"/>
              </p:cNvSpPr>
              <p:nvPr/>
            </p:nvSpPr>
            <p:spPr bwMode="auto">
              <a:xfrm>
                <a:off x="3038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8" name="Line 38"/>
              <p:cNvSpPr>
                <a:spLocks noChangeShapeType="1"/>
              </p:cNvSpPr>
              <p:nvPr/>
            </p:nvSpPr>
            <p:spPr bwMode="auto">
              <a:xfrm>
                <a:off x="2924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9" name="Line 39"/>
              <p:cNvSpPr>
                <a:spLocks noChangeShapeType="1"/>
              </p:cNvSpPr>
              <p:nvPr/>
            </p:nvSpPr>
            <p:spPr bwMode="auto">
              <a:xfrm>
                <a:off x="2811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Line 40"/>
              <p:cNvSpPr>
                <a:spLocks noChangeShapeType="1"/>
              </p:cNvSpPr>
              <p:nvPr/>
            </p:nvSpPr>
            <p:spPr bwMode="auto">
              <a:xfrm>
                <a:off x="2697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41"/>
              <p:cNvSpPr>
                <a:spLocks noChangeShapeType="1"/>
              </p:cNvSpPr>
              <p:nvPr/>
            </p:nvSpPr>
            <p:spPr bwMode="auto">
              <a:xfrm>
                <a:off x="2584" y="3345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Line 55"/>
              <p:cNvSpPr>
                <a:spLocks noChangeShapeType="1"/>
              </p:cNvSpPr>
              <p:nvPr/>
            </p:nvSpPr>
            <p:spPr bwMode="auto">
              <a:xfrm>
                <a:off x="3519" y="1285"/>
                <a:ext cx="7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3" name="Text Box 56"/>
              <p:cNvSpPr txBox="1">
                <a:spLocks noChangeArrowheads="1"/>
              </p:cNvSpPr>
              <p:nvPr/>
            </p:nvSpPr>
            <p:spPr bwMode="auto">
              <a:xfrm>
                <a:off x="3569" y="1085"/>
                <a:ext cx="65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0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664" name="Line 59"/>
              <p:cNvSpPr>
                <a:spLocks noChangeShapeType="1"/>
              </p:cNvSpPr>
              <p:nvPr/>
            </p:nvSpPr>
            <p:spPr bwMode="auto">
              <a:xfrm>
                <a:off x="4920" y="1305"/>
                <a:ext cx="7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5" name="Text Box 60"/>
              <p:cNvSpPr txBox="1">
                <a:spLocks noChangeArrowheads="1"/>
              </p:cNvSpPr>
              <p:nvPr/>
            </p:nvSpPr>
            <p:spPr bwMode="auto">
              <a:xfrm>
                <a:off x="5170" y="1071"/>
                <a:ext cx="41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完成</a:t>
                </a:r>
              </a:p>
            </p:txBody>
          </p:sp>
          <p:sp>
            <p:nvSpPr>
              <p:cNvPr id="25666" name="Line 61"/>
              <p:cNvSpPr>
                <a:spLocks noChangeShapeType="1"/>
              </p:cNvSpPr>
              <p:nvPr/>
            </p:nvSpPr>
            <p:spPr bwMode="auto">
              <a:xfrm>
                <a:off x="4929" y="1441"/>
                <a:ext cx="2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62"/>
              <p:cNvSpPr>
                <a:spLocks noChangeShapeType="1"/>
              </p:cNvSpPr>
              <p:nvPr/>
            </p:nvSpPr>
            <p:spPr bwMode="auto">
              <a:xfrm flipH="1">
                <a:off x="5216" y="1457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Text Box 67"/>
              <p:cNvSpPr txBox="1">
                <a:spLocks noChangeArrowheads="1"/>
              </p:cNvSpPr>
              <p:nvPr/>
            </p:nvSpPr>
            <p:spPr bwMode="auto">
              <a:xfrm>
                <a:off x="2470" y="3102"/>
                <a:ext cx="113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等待队列</a:t>
                </a:r>
              </a:p>
            </p:txBody>
          </p:sp>
          <p:sp>
            <p:nvSpPr>
              <p:cNvPr id="25669" name="Text Box 68"/>
              <p:cNvSpPr txBox="1">
                <a:spLocks noChangeArrowheads="1"/>
              </p:cNvSpPr>
              <p:nvPr/>
            </p:nvSpPr>
            <p:spPr bwMode="auto">
              <a:xfrm>
                <a:off x="2384" y="966"/>
                <a:ext cx="113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就绪队列</a:t>
                </a:r>
              </a:p>
            </p:txBody>
          </p:sp>
          <p:sp>
            <p:nvSpPr>
              <p:cNvPr id="25670" name="Line 70"/>
              <p:cNvSpPr>
                <a:spLocks noChangeShapeType="1"/>
              </p:cNvSpPr>
              <p:nvPr/>
            </p:nvSpPr>
            <p:spPr bwMode="auto">
              <a:xfrm>
                <a:off x="3519" y="3427"/>
                <a:ext cx="4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1" name="Line 72"/>
              <p:cNvSpPr>
                <a:spLocks noChangeShapeType="1"/>
              </p:cNvSpPr>
              <p:nvPr/>
            </p:nvSpPr>
            <p:spPr bwMode="auto">
              <a:xfrm flipV="1">
                <a:off x="2041" y="1298"/>
                <a:ext cx="0" cy="6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2" name="Line 73"/>
              <p:cNvSpPr>
                <a:spLocks noChangeShapeType="1"/>
              </p:cNvSpPr>
              <p:nvPr/>
            </p:nvSpPr>
            <p:spPr bwMode="auto">
              <a:xfrm flipH="1">
                <a:off x="2043" y="3473"/>
                <a:ext cx="4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3" name="Text Box 77"/>
              <p:cNvSpPr txBox="1">
                <a:spLocks noChangeArrowheads="1"/>
              </p:cNvSpPr>
              <p:nvPr/>
            </p:nvSpPr>
            <p:spPr bwMode="auto">
              <a:xfrm>
                <a:off x="2040" y="3112"/>
                <a:ext cx="45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出现</a:t>
                </a:r>
              </a:p>
            </p:txBody>
          </p:sp>
          <p:sp>
            <p:nvSpPr>
              <p:cNvPr id="25674" name="Line 97"/>
              <p:cNvSpPr>
                <a:spLocks noChangeShapeType="1"/>
              </p:cNvSpPr>
              <p:nvPr/>
            </p:nvSpPr>
            <p:spPr bwMode="auto">
              <a:xfrm>
                <a:off x="2040" y="129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Text Box 118"/>
              <p:cNvSpPr txBox="1">
                <a:spLocks noChangeArrowheads="1"/>
              </p:cNvSpPr>
              <p:nvPr/>
            </p:nvSpPr>
            <p:spPr bwMode="auto">
              <a:xfrm>
                <a:off x="3991" y="2719"/>
                <a:ext cx="680" cy="416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生成</a:t>
                </a:r>
                <a:r>
                  <a:rPr lang="en-US" altLang="zh-CN"/>
                  <a:t>1</a:t>
                </a:r>
                <a:r>
                  <a:rPr lang="zh-CN" altLang="en-US"/>
                  <a:t>个子进程</a:t>
                </a:r>
              </a:p>
            </p:txBody>
          </p:sp>
          <p:sp>
            <p:nvSpPr>
              <p:cNvPr id="25676" name="Text Box 119"/>
              <p:cNvSpPr txBox="1">
                <a:spLocks noChangeArrowheads="1"/>
              </p:cNvSpPr>
              <p:nvPr/>
            </p:nvSpPr>
            <p:spPr bwMode="auto">
              <a:xfrm>
                <a:off x="3991" y="1734"/>
                <a:ext cx="680" cy="38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/>
                  <a:t>运行</a:t>
                </a:r>
              </a:p>
              <a:p>
                <a:pPr algn="ctr"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zh-CN" altLang="en-US"/>
                  <a:t>时间到</a:t>
                </a:r>
              </a:p>
            </p:txBody>
          </p:sp>
          <p:sp>
            <p:nvSpPr>
              <p:cNvPr id="25677" name="Text Box 120"/>
              <p:cNvSpPr txBox="1">
                <a:spLocks noChangeArrowheads="1"/>
              </p:cNvSpPr>
              <p:nvPr/>
            </p:nvSpPr>
            <p:spPr bwMode="auto">
              <a:xfrm>
                <a:off x="3991" y="3216"/>
                <a:ext cx="680" cy="416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等待某个事件</a:t>
                </a:r>
              </a:p>
            </p:txBody>
          </p:sp>
          <p:sp>
            <p:nvSpPr>
              <p:cNvPr id="25678" name="Line 121"/>
              <p:cNvSpPr>
                <a:spLocks noChangeShapeType="1"/>
              </p:cNvSpPr>
              <p:nvPr/>
            </p:nvSpPr>
            <p:spPr bwMode="auto">
              <a:xfrm>
                <a:off x="4671" y="3427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Line 122"/>
              <p:cNvSpPr>
                <a:spLocks noChangeShapeType="1"/>
              </p:cNvSpPr>
              <p:nvPr/>
            </p:nvSpPr>
            <p:spPr bwMode="auto">
              <a:xfrm>
                <a:off x="2040" y="2930"/>
                <a:ext cx="19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123"/>
              <p:cNvSpPr>
                <a:spLocks noChangeShapeType="1"/>
              </p:cNvSpPr>
              <p:nvPr/>
            </p:nvSpPr>
            <p:spPr bwMode="auto">
              <a:xfrm>
                <a:off x="4667" y="2930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Line 124"/>
              <p:cNvSpPr>
                <a:spLocks noChangeShapeType="1"/>
              </p:cNvSpPr>
              <p:nvPr/>
            </p:nvSpPr>
            <p:spPr bwMode="auto">
              <a:xfrm>
                <a:off x="2040" y="1915"/>
                <a:ext cx="19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125"/>
              <p:cNvSpPr>
                <a:spLocks noChangeShapeType="1"/>
              </p:cNvSpPr>
              <p:nvPr/>
            </p:nvSpPr>
            <p:spPr bwMode="auto">
              <a:xfrm>
                <a:off x="4667" y="1915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Line 126"/>
              <p:cNvSpPr>
                <a:spLocks noChangeShapeType="1"/>
              </p:cNvSpPr>
              <p:nvPr/>
            </p:nvSpPr>
            <p:spPr bwMode="auto">
              <a:xfrm>
                <a:off x="2466" y="2330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4" name="Line 127"/>
              <p:cNvSpPr>
                <a:spLocks noChangeShapeType="1"/>
              </p:cNvSpPr>
              <p:nvPr/>
            </p:nvSpPr>
            <p:spPr bwMode="auto">
              <a:xfrm>
                <a:off x="2466" y="2548"/>
                <a:ext cx="1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5" name="Line 128"/>
              <p:cNvSpPr>
                <a:spLocks noChangeShapeType="1"/>
              </p:cNvSpPr>
              <p:nvPr/>
            </p:nvSpPr>
            <p:spPr bwMode="auto">
              <a:xfrm>
                <a:off x="2466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6" name="Line 129"/>
              <p:cNvSpPr>
                <a:spLocks noChangeShapeType="1"/>
              </p:cNvSpPr>
              <p:nvPr/>
            </p:nvSpPr>
            <p:spPr bwMode="auto">
              <a:xfrm>
                <a:off x="3488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7" name="Line 130"/>
              <p:cNvSpPr>
                <a:spLocks noChangeShapeType="1"/>
              </p:cNvSpPr>
              <p:nvPr/>
            </p:nvSpPr>
            <p:spPr bwMode="auto">
              <a:xfrm>
                <a:off x="3374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8" name="Line 131"/>
              <p:cNvSpPr>
                <a:spLocks noChangeShapeType="1"/>
              </p:cNvSpPr>
              <p:nvPr/>
            </p:nvSpPr>
            <p:spPr bwMode="auto">
              <a:xfrm>
                <a:off x="3261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9" name="Line 132"/>
              <p:cNvSpPr>
                <a:spLocks noChangeShapeType="1"/>
              </p:cNvSpPr>
              <p:nvPr/>
            </p:nvSpPr>
            <p:spPr bwMode="auto">
              <a:xfrm>
                <a:off x="3147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0" name="Line 133"/>
              <p:cNvSpPr>
                <a:spLocks noChangeShapeType="1"/>
              </p:cNvSpPr>
              <p:nvPr/>
            </p:nvSpPr>
            <p:spPr bwMode="auto">
              <a:xfrm>
                <a:off x="3034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1" name="Line 134"/>
              <p:cNvSpPr>
                <a:spLocks noChangeShapeType="1"/>
              </p:cNvSpPr>
              <p:nvPr/>
            </p:nvSpPr>
            <p:spPr bwMode="auto">
              <a:xfrm>
                <a:off x="2920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2" name="Line 135"/>
              <p:cNvSpPr>
                <a:spLocks noChangeShapeType="1"/>
              </p:cNvSpPr>
              <p:nvPr/>
            </p:nvSpPr>
            <p:spPr bwMode="auto">
              <a:xfrm>
                <a:off x="2807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3" name="Line 136"/>
              <p:cNvSpPr>
                <a:spLocks noChangeShapeType="1"/>
              </p:cNvSpPr>
              <p:nvPr/>
            </p:nvSpPr>
            <p:spPr bwMode="auto">
              <a:xfrm>
                <a:off x="2693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Line 137"/>
              <p:cNvSpPr>
                <a:spLocks noChangeShapeType="1"/>
              </p:cNvSpPr>
              <p:nvPr/>
            </p:nvSpPr>
            <p:spPr bwMode="auto">
              <a:xfrm>
                <a:off x="2580" y="2330"/>
                <a:ext cx="0" cy="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5" name="Text Box 138"/>
              <p:cNvSpPr txBox="1">
                <a:spLocks noChangeArrowheads="1"/>
              </p:cNvSpPr>
              <p:nvPr/>
            </p:nvSpPr>
            <p:spPr bwMode="auto">
              <a:xfrm>
                <a:off x="2466" y="2087"/>
                <a:ext cx="113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I/O</a:t>
                </a:r>
                <a:r>
                  <a:rPr lang="zh-CN" altLang="en-US" sz="200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队列</a:t>
                </a:r>
              </a:p>
            </p:txBody>
          </p:sp>
          <p:sp>
            <p:nvSpPr>
              <p:cNvPr id="25696" name="Line 139"/>
              <p:cNvSpPr>
                <a:spLocks noChangeShapeType="1"/>
              </p:cNvSpPr>
              <p:nvPr/>
            </p:nvSpPr>
            <p:spPr bwMode="auto">
              <a:xfrm>
                <a:off x="3515" y="2412"/>
                <a:ext cx="4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7" name="Line 140"/>
              <p:cNvSpPr>
                <a:spLocks noChangeShapeType="1"/>
              </p:cNvSpPr>
              <p:nvPr/>
            </p:nvSpPr>
            <p:spPr bwMode="auto">
              <a:xfrm flipH="1">
                <a:off x="2039" y="2458"/>
                <a:ext cx="4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8" name="Text Box 141"/>
              <p:cNvSpPr txBox="1">
                <a:spLocks noChangeArrowheads="1"/>
              </p:cNvSpPr>
              <p:nvPr/>
            </p:nvSpPr>
            <p:spPr bwMode="auto">
              <a:xfrm>
                <a:off x="2036" y="2096"/>
                <a:ext cx="454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I/O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完成</a:t>
                </a:r>
              </a:p>
            </p:txBody>
          </p:sp>
          <p:sp>
            <p:nvSpPr>
              <p:cNvPr id="25699" name="Text Box 142"/>
              <p:cNvSpPr txBox="1">
                <a:spLocks noChangeArrowheads="1"/>
              </p:cNvSpPr>
              <p:nvPr/>
            </p:nvSpPr>
            <p:spPr bwMode="auto">
              <a:xfrm>
                <a:off x="3987" y="2201"/>
                <a:ext cx="680" cy="416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请求</a:t>
                </a:r>
                <a:r>
                  <a:rPr lang="en-US" altLang="zh-CN"/>
                  <a:t>I/O</a:t>
                </a:r>
                <a:r>
                  <a:rPr lang="zh-CN" altLang="en-US"/>
                  <a:t>操作</a:t>
                </a:r>
              </a:p>
            </p:txBody>
          </p:sp>
          <p:sp>
            <p:nvSpPr>
              <p:cNvPr id="25700" name="Line 143"/>
              <p:cNvSpPr>
                <a:spLocks noChangeShapeType="1"/>
              </p:cNvSpPr>
              <p:nvPr/>
            </p:nvSpPr>
            <p:spPr bwMode="auto">
              <a:xfrm>
                <a:off x="4667" y="2412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1" name="Rectangle 149"/>
              <p:cNvSpPr>
                <a:spLocks noChangeArrowheads="1"/>
              </p:cNvSpPr>
              <p:nvPr/>
            </p:nvSpPr>
            <p:spPr bwMode="auto">
              <a:xfrm>
                <a:off x="4309" y="1003"/>
                <a:ext cx="612" cy="6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0"/>
                  <a:t>CPU</a:t>
                </a:r>
              </a:p>
            </p:txBody>
          </p:sp>
          <p:sp>
            <p:nvSpPr>
              <p:cNvPr id="25702" name="Line 151"/>
              <p:cNvSpPr>
                <a:spLocks noChangeShapeType="1"/>
              </p:cNvSpPr>
              <p:nvPr/>
            </p:nvSpPr>
            <p:spPr bwMode="auto">
              <a:xfrm>
                <a:off x="5216" y="2931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3" name="Line 154"/>
              <p:cNvSpPr>
                <a:spLocks noChangeShapeType="1"/>
              </p:cNvSpPr>
              <p:nvPr/>
            </p:nvSpPr>
            <p:spPr bwMode="auto">
              <a:xfrm>
                <a:off x="5216" y="2409"/>
                <a:ext cx="0" cy="5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4" name="Line 155"/>
              <p:cNvSpPr>
                <a:spLocks noChangeShapeType="1"/>
              </p:cNvSpPr>
              <p:nvPr/>
            </p:nvSpPr>
            <p:spPr bwMode="auto">
              <a:xfrm>
                <a:off x="5216" y="1911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5" name="Line 157"/>
              <p:cNvSpPr>
                <a:spLocks noChangeShapeType="1"/>
              </p:cNvSpPr>
              <p:nvPr/>
            </p:nvSpPr>
            <p:spPr bwMode="auto">
              <a:xfrm>
                <a:off x="2041" y="1911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6" name="Line 158"/>
              <p:cNvSpPr>
                <a:spLocks noChangeShapeType="1"/>
              </p:cNvSpPr>
              <p:nvPr/>
            </p:nvSpPr>
            <p:spPr bwMode="auto">
              <a:xfrm>
                <a:off x="2041" y="2409"/>
                <a:ext cx="0" cy="5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7" name="Line 159"/>
              <p:cNvSpPr>
                <a:spLocks noChangeShapeType="1"/>
              </p:cNvSpPr>
              <p:nvPr/>
            </p:nvSpPr>
            <p:spPr bwMode="auto">
              <a:xfrm>
                <a:off x="2041" y="2931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1" name="Group 180"/>
            <p:cNvGrpSpPr>
              <a:grpSpLocks/>
            </p:cNvGrpSpPr>
            <p:nvPr/>
          </p:nvGrpSpPr>
          <p:grpSpPr bwMode="auto">
            <a:xfrm>
              <a:off x="1677" y="818"/>
              <a:ext cx="704" cy="435"/>
              <a:chOff x="1677" y="818"/>
              <a:chExt cx="704" cy="435"/>
            </a:xfrm>
          </p:grpSpPr>
          <p:sp>
            <p:nvSpPr>
              <p:cNvPr id="25633" name="Line 164"/>
              <p:cNvSpPr>
                <a:spLocks noChangeShapeType="1"/>
              </p:cNvSpPr>
              <p:nvPr/>
            </p:nvSpPr>
            <p:spPr bwMode="auto">
              <a:xfrm>
                <a:off x="1950" y="1253"/>
                <a:ext cx="4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34" name="Group 179"/>
              <p:cNvGrpSpPr>
                <a:grpSpLocks/>
              </p:cNvGrpSpPr>
              <p:nvPr/>
            </p:nvGrpSpPr>
            <p:grpSpPr bwMode="auto">
              <a:xfrm>
                <a:off x="1677" y="818"/>
                <a:ext cx="681" cy="435"/>
                <a:chOff x="1677" y="818"/>
                <a:chExt cx="681" cy="435"/>
              </a:xfrm>
            </p:grpSpPr>
            <p:sp>
              <p:nvSpPr>
                <p:cNvPr id="2563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677" y="818"/>
                  <a:ext cx="61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rgbClr val="0000FF"/>
                      </a:solidFill>
                    </a:rPr>
                    <a:t>新进程</a:t>
                  </a:r>
                </a:p>
              </p:txBody>
            </p:sp>
            <p:sp>
              <p:nvSpPr>
                <p:cNvPr id="25636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1972" y="1041"/>
                  <a:ext cx="3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600"/>
                    <a:t>接纳</a:t>
                  </a:r>
                  <a:endParaRPr lang="en-US" altLang="zh-CN" sz="1600"/>
                </a:p>
              </p:txBody>
            </p:sp>
            <p:sp>
              <p:nvSpPr>
                <p:cNvPr id="25637" name="Line 178"/>
                <p:cNvSpPr>
                  <a:spLocks noChangeShapeType="1"/>
                </p:cNvSpPr>
                <p:nvPr/>
              </p:nvSpPr>
              <p:spPr bwMode="auto">
                <a:xfrm>
                  <a:off x="1950" y="1026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32" name="Text Box 184"/>
            <p:cNvSpPr txBox="1">
              <a:spLocks noChangeArrowheads="1"/>
            </p:cNvSpPr>
            <p:nvPr/>
          </p:nvSpPr>
          <p:spPr bwMode="auto">
            <a:xfrm>
              <a:off x="4196" y="77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hlink"/>
                  </a:solidFill>
                </a:rPr>
                <a:t>进程运行</a:t>
              </a:r>
            </a:p>
          </p:txBody>
        </p:sp>
      </p:grpSp>
      <p:sp>
        <p:nvSpPr>
          <p:cNvPr id="292026" name="AutoShape 186"/>
          <p:cNvSpPr>
            <a:spLocks noChangeArrowheads="1"/>
          </p:cNvSpPr>
          <p:nvPr/>
        </p:nvSpPr>
        <p:spPr bwMode="auto">
          <a:xfrm>
            <a:off x="7343775" y="2168525"/>
            <a:ext cx="144463" cy="215900"/>
          </a:xfrm>
          <a:prstGeom prst="diamond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027" name="AutoShape 187"/>
          <p:cNvSpPr>
            <a:spLocks noChangeArrowheads="1"/>
          </p:cNvSpPr>
          <p:nvPr/>
        </p:nvSpPr>
        <p:spPr bwMode="auto">
          <a:xfrm>
            <a:off x="7559675" y="2205038"/>
            <a:ext cx="144463" cy="17938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028" name="AutoShape 188"/>
          <p:cNvSpPr>
            <a:spLocks noChangeArrowheads="1"/>
          </p:cNvSpPr>
          <p:nvPr/>
        </p:nvSpPr>
        <p:spPr bwMode="auto">
          <a:xfrm>
            <a:off x="7127875" y="2241550"/>
            <a:ext cx="144463" cy="144463"/>
          </a:xfrm>
          <a:prstGeom prst="moon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030" name="AutoShape 190"/>
          <p:cNvSpPr>
            <a:spLocks noChangeArrowheads="1"/>
          </p:cNvSpPr>
          <p:nvPr/>
        </p:nvSpPr>
        <p:spPr bwMode="auto">
          <a:xfrm>
            <a:off x="5435600" y="1954213"/>
            <a:ext cx="144463" cy="17938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031" name="AutoShape 191"/>
          <p:cNvSpPr>
            <a:spLocks noChangeArrowheads="1"/>
          </p:cNvSpPr>
          <p:nvPr/>
        </p:nvSpPr>
        <p:spPr bwMode="auto">
          <a:xfrm>
            <a:off x="5256213" y="1989138"/>
            <a:ext cx="144462" cy="144462"/>
          </a:xfrm>
          <a:prstGeom prst="moon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4" name="AutoShape 193"/>
          <p:cNvSpPr>
            <a:spLocks noChangeArrowheads="1"/>
          </p:cNvSpPr>
          <p:nvPr/>
        </p:nvSpPr>
        <p:spPr bwMode="auto">
          <a:xfrm>
            <a:off x="4141788" y="54276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5" name="AutoShape 194"/>
          <p:cNvSpPr>
            <a:spLocks noChangeArrowheads="1"/>
          </p:cNvSpPr>
          <p:nvPr/>
        </p:nvSpPr>
        <p:spPr bwMode="auto">
          <a:xfrm>
            <a:off x="4321175" y="5426075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6" name="AutoShape 195"/>
          <p:cNvSpPr>
            <a:spLocks noChangeArrowheads="1"/>
          </p:cNvSpPr>
          <p:nvPr/>
        </p:nvSpPr>
        <p:spPr bwMode="auto">
          <a:xfrm>
            <a:off x="4500563" y="5426075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7" name="AutoShape 196"/>
          <p:cNvSpPr>
            <a:spLocks noChangeArrowheads="1"/>
          </p:cNvSpPr>
          <p:nvPr/>
        </p:nvSpPr>
        <p:spPr bwMode="auto">
          <a:xfrm>
            <a:off x="3959225" y="5426075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8" name="AutoShape 197"/>
          <p:cNvSpPr>
            <a:spLocks noChangeArrowheads="1"/>
          </p:cNvSpPr>
          <p:nvPr/>
        </p:nvSpPr>
        <p:spPr bwMode="auto">
          <a:xfrm>
            <a:off x="4106863" y="3790950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9" name="AutoShape 198"/>
          <p:cNvSpPr>
            <a:spLocks noChangeArrowheads="1"/>
          </p:cNvSpPr>
          <p:nvPr/>
        </p:nvSpPr>
        <p:spPr bwMode="auto">
          <a:xfrm>
            <a:off x="4286250" y="37893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0" name="AutoShape 199"/>
          <p:cNvSpPr>
            <a:spLocks noChangeArrowheads="1"/>
          </p:cNvSpPr>
          <p:nvPr/>
        </p:nvSpPr>
        <p:spPr bwMode="auto">
          <a:xfrm>
            <a:off x="4465638" y="37893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1" name="AutoShape 200"/>
          <p:cNvSpPr>
            <a:spLocks noChangeArrowheads="1"/>
          </p:cNvSpPr>
          <p:nvPr/>
        </p:nvSpPr>
        <p:spPr bwMode="auto">
          <a:xfrm>
            <a:off x="3924300" y="37893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2" name="AutoShape 201"/>
          <p:cNvSpPr>
            <a:spLocks noChangeArrowheads="1"/>
          </p:cNvSpPr>
          <p:nvPr/>
        </p:nvSpPr>
        <p:spPr bwMode="auto">
          <a:xfrm>
            <a:off x="4645025" y="3790950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3" name="AutoShape 202"/>
          <p:cNvSpPr>
            <a:spLocks noChangeArrowheads="1"/>
          </p:cNvSpPr>
          <p:nvPr/>
        </p:nvSpPr>
        <p:spPr bwMode="auto">
          <a:xfrm>
            <a:off x="4824413" y="37893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4" name="AutoShape 203"/>
          <p:cNvSpPr>
            <a:spLocks noChangeArrowheads="1"/>
          </p:cNvSpPr>
          <p:nvPr/>
        </p:nvSpPr>
        <p:spPr bwMode="auto">
          <a:xfrm>
            <a:off x="5003800" y="3789363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5" name="AutoShape 204"/>
          <p:cNvSpPr>
            <a:spLocks noChangeArrowheads="1"/>
          </p:cNvSpPr>
          <p:nvPr/>
        </p:nvSpPr>
        <p:spPr bwMode="auto">
          <a:xfrm>
            <a:off x="4502150" y="1989138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6" name="AutoShape 205"/>
          <p:cNvSpPr>
            <a:spLocks noChangeArrowheads="1"/>
          </p:cNvSpPr>
          <p:nvPr/>
        </p:nvSpPr>
        <p:spPr bwMode="auto">
          <a:xfrm>
            <a:off x="4681538" y="1987550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7" name="AutoShape 206"/>
          <p:cNvSpPr>
            <a:spLocks noChangeArrowheads="1"/>
          </p:cNvSpPr>
          <p:nvPr/>
        </p:nvSpPr>
        <p:spPr bwMode="auto">
          <a:xfrm>
            <a:off x="4860925" y="1987550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8" name="AutoShape 207"/>
          <p:cNvSpPr>
            <a:spLocks noChangeArrowheads="1"/>
          </p:cNvSpPr>
          <p:nvPr/>
        </p:nvSpPr>
        <p:spPr bwMode="auto">
          <a:xfrm>
            <a:off x="4319588" y="1987550"/>
            <a:ext cx="142875" cy="144463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9" name="AutoShape 208"/>
          <p:cNvSpPr>
            <a:spLocks noChangeArrowheads="1"/>
          </p:cNvSpPr>
          <p:nvPr/>
        </p:nvSpPr>
        <p:spPr bwMode="auto">
          <a:xfrm>
            <a:off x="5040313" y="1989138"/>
            <a:ext cx="142875" cy="144462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2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4 L 0.09444 0.00139 L 0.09271 0.1132 L -0.45729 0.10857 L -0.45729 -0.03194 L -0.34844 -0.03194 " pathEditMode="relative" ptsTypes="AAAAAA">
                                      <p:cBhvr>
                                        <p:cTn id="21" dur="2000" fill="hold"/>
                                        <p:tgtEl>
                                          <p:spTgt spid="292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9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5.18519E-6 L 0.07152 5.18519E-6 L 0.07065 0.22153 L -0.25973 0.22385 " pathEditMode="relative" ptsTypes="AAAA">
                                      <p:cBhvr>
                                        <p:cTn id="33" dur="2000" fill="hold"/>
                                        <p:tgtEl>
                                          <p:spTgt spid="29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9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1.48148E-6 L 0.12569 1.48148E-6 L 0.12465 0.4581 L -0.26771 0.46204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292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026" grpId="0" animBg="1"/>
      <p:bldP spid="292027" grpId="0" animBg="1"/>
      <p:bldP spid="292027" grpId="1" animBg="1"/>
      <p:bldP spid="292028" grpId="0" animBg="1"/>
      <p:bldP spid="292028" grpId="1" animBg="1"/>
      <p:bldP spid="292030" grpId="0" animBg="1"/>
      <p:bldP spid="2920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进程调度及其算法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dirty="0" smtClean="0"/>
              <a:t>目的：从就绪队列中选择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个进程交给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执行</a:t>
            </a:r>
            <a:endParaRPr lang="zh-CN" altLang="en-US" sz="2000" b="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/>
              <a:t>要求：资源利用率高、响应时间短、吞吐量大、公平、优先级、负载均衡、</a:t>
            </a:r>
            <a:r>
              <a:rPr lang="en-US" altLang="zh-CN" sz="2000" dirty="0" smtClean="0">
                <a:latin typeface="宋体" panose="02010600030101010101" pitchFamily="2" charset="-122"/>
              </a:rPr>
              <a:t>···</a:t>
            </a:r>
            <a:endParaRPr lang="en-US" altLang="zh-CN" sz="20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/>
              <a:t>调度方式：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非</a:t>
            </a:r>
            <a:r>
              <a:rPr lang="zh-CN" altLang="en-US" sz="2100" dirty="0" smtClean="0"/>
              <a:t>抢先</a:t>
            </a:r>
            <a:r>
              <a:rPr lang="zh-CN" altLang="en-US" sz="2000" dirty="0" smtClean="0"/>
              <a:t>方式（</a:t>
            </a:r>
            <a:r>
              <a:rPr lang="en-US" altLang="zh-CN" sz="2000" dirty="0" err="1" smtClean="0"/>
              <a:t>nonpreemptive</a:t>
            </a:r>
            <a:r>
              <a:rPr lang="zh-CN" altLang="en-US" sz="2000" dirty="0" smtClean="0"/>
              <a:t>），又称</a:t>
            </a: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zh-CN" altLang="en-US" sz="2000" dirty="0" smtClean="0"/>
              <a:t>非剥夺式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endParaRPr lang="zh-CN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 smtClean="0"/>
              <a:t>抢先</a:t>
            </a:r>
            <a:r>
              <a:rPr lang="zh-CN" altLang="en-US" sz="2000" dirty="0" smtClean="0"/>
              <a:t>方式（</a:t>
            </a:r>
            <a:r>
              <a:rPr lang="en-US" altLang="zh-CN" sz="2000" dirty="0" smtClean="0"/>
              <a:t>preemptive</a:t>
            </a:r>
            <a:r>
              <a:rPr lang="zh-CN" altLang="en-US" sz="2000" dirty="0" smtClean="0"/>
              <a:t>），又称</a:t>
            </a:r>
            <a:r>
              <a:rPr lang="zh-CN" altLang="en-US" sz="2000" dirty="0" smtClean="0">
                <a:latin typeface="宋体" panose="02010600030101010101" pitchFamily="2" charset="-122"/>
              </a:rPr>
              <a:t>“</a:t>
            </a:r>
            <a:r>
              <a:rPr lang="zh-CN" altLang="en-US" sz="2000" dirty="0" smtClean="0"/>
              <a:t>剥夺式</a:t>
            </a:r>
            <a:r>
              <a:rPr lang="zh-CN" altLang="en-US" sz="2000" dirty="0" smtClean="0">
                <a:latin typeface="宋体" panose="02010600030101010101" pitchFamily="2" charset="-122"/>
              </a:rPr>
              <a:t>”</a:t>
            </a:r>
            <a:endParaRPr lang="en-US" altLang="zh-CN" sz="20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/>
              <a:t>抢先式调度算法：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先来先服务（</a:t>
            </a:r>
            <a:r>
              <a:rPr lang="en-US" altLang="zh-CN" sz="2000" dirty="0" smtClean="0"/>
              <a:t>first come first service</a:t>
            </a:r>
            <a:r>
              <a:rPr lang="zh-CN" altLang="en-US" sz="2000" dirty="0" smtClean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按时间片轮转（例如每</a:t>
            </a:r>
            <a:r>
              <a:rPr lang="en-US" altLang="zh-CN" sz="2000" dirty="0" smtClean="0"/>
              <a:t>20ms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50ms</a:t>
            </a:r>
            <a:r>
              <a:rPr lang="zh-CN" altLang="en-US" sz="2000" dirty="0" smtClean="0"/>
              <a:t>就让出</a:t>
            </a:r>
            <a:r>
              <a:rPr lang="en-US" altLang="zh-CN" sz="2000" dirty="0" smtClean="0"/>
              <a:t>CPU </a:t>
            </a:r>
            <a:r>
              <a:rPr lang="zh-CN" altLang="en-US" sz="2000" dirty="0" smtClean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按优先级分级调度</a:t>
            </a:r>
          </a:p>
        </p:txBody>
      </p:sp>
      <p:pic>
        <p:nvPicPr>
          <p:cNvPr id="2662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>
            <a:fillRect/>
          </a:stretch>
        </p:blipFill>
        <p:spPr bwMode="auto">
          <a:xfrm>
            <a:off x="6850063" y="44450"/>
            <a:ext cx="19700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2951163" y="2024063"/>
            <a:ext cx="4608512" cy="527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</a:rPr>
              <a:t>进程一旦占有处理器就一直运行下去，直到运行结束或被阻塞为止。非剥夺式调度，易实现，效率不高 </a:t>
            </a:r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935038" y="5481638"/>
            <a:ext cx="4105275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FF"/>
                </a:solidFill>
              </a:rPr>
              <a:t>每个进程有一个优先数，调度程序每次选择就绪队列中优先数最大的进程，让它占用处理器运行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92725" y="5049838"/>
            <a:ext cx="3708400" cy="1047750"/>
            <a:chOff x="3334" y="3181"/>
            <a:chExt cx="2336" cy="660"/>
          </a:xfrm>
        </p:grpSpPr>
        <p:sp>
          <p:nvSpPr>
            <p:cNvPr id="26634" name="Rectangle 17"/>
            <p:cNvSpPr>
              <a:spLocks noChangeArrowheads="1"/>
            </p:cNvSpPr>
            <p:nvPr/>
          </p:nvSpPr>
          <p:spPr bwMode="auto">
            <a:xfrm>
              <a:off x="3334" y="3509"/>
              <a:ext cx="2336" cy="3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accent2"/>
                  </a:solidFill>
                </a:rPr>
                <a:t>时间片结束时，强迫该进程让出处理器，把它排列到就绪队列的尾部，等候下一轮调度</a:t>
              </a:r>
            </a:p>
          </p:txBody>
        </p:sp>
        <p:sp>
          <p:nvSpPr>
            <p:cNvPr id="26635" name="Line 19"/>
            <p:cNvSpPr>
              <a:spLocks noChangeShapeType="1"/>
            </p:cNvSpPr>
            <p:nvPr/>
          </p:nvSpPr>
          <p:spPr bwMode="auto">
            <a:xfrm flipH="1" flipV="1">
              <a:off x="3696" y="3181"/>
              <a:ext cx="363" cy="3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3161846" y="3592286"/>
            <a:ext cx="4572000" cy="3143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hlink"/>
                </a:solidFill>
              </a:rPr>
              <a:t>正在运行的进程，可以由于种种原因而被强制让出</a:t>
            </a:r>
            <a:r>
              <a:rPr lang="en-US" altLang="zh-CN" sz="1400" dirty="0">
                <a:solidFill>
                  <a:schemeClr val="hlink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1077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4" grpId="0" animBg="1"/>
      <p:bldP spid="309266" grpId="0" animBg="1"/>
      <p:bldP spid="3092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进程调度与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管理</a:t>
            </a:r>
            <a:endParaRPr lang="zh-CN" altLang="en-US" sz="3800" dirty="0" smtClean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28914"/>
            <a:ext cx="8640763" cy="5632224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多进程并发</a:t>
            </a:r>
            <a:r>
              <a:rPr lang="en-US" altLang="zh-CN" sz="2000" dirty="0" smtClean="0"/>
              <a:t>(concurrent)</a:t>
            </a:r>
            <a:r>
              <a:rPr lang="zh-CN" altLang="en-US" sz="2000" dirty="0" smtClean="0"/>
              <a:t>执行需要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解决许多问题：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/>
              <a:t>操作系统必须能够：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创建进程</a:t>
            </a:r>
            <a:r>
              <a:rPr lang="zh-CN" altLang="en-US" sz="1600" dirty="0" smtClean="0"/>
              <a:t>：必须为之分配其所必需的、除处理机以外的所有资源。如内存空间、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设备以及建立相应的</a:t>
            </a:r>
            <a:r>
              <a:rPr lang="en-US" altLang="zh-CN" sz="1600" dirty="0" smtClean="0"/>
              <a:t>PCB</a:t>
            </a:r>
            <a:endParaRPr lang="zh-CN" altLang="en-US" sz="1600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撤销进程</a:t>
            </a:r>
            <a:r>
              <a:rPr lang="zh-CN" altLang="en-US" sz="1600" dirty="0" smtClean="0"/>
              <a:t>：必须先对这些资源进行回收操作，然后再撤销</a:t>
            </a:r>
            <a:r>
              <a:rPr lang="en-US" altLang="zh-CN" sz="1600" dirty="0" smtClean="0"/>
              <a:t>PCB</a:t>
            </a:r>
            <a:endParaRPr lang="zh-CN" altLang="en-US" sz="1600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进程切换</a:t>
            </a:r>
            <a:r>
              <a:rPr lang="zh-CN" altLang="en-US" sz="1600" dirty="0" smtClean="0"/>
              <a:t>：必须从就绪队列中选出某个进程（调度算法） ，并保留当前进程的上下文信息、设置新选中进程的上下文信息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/>
              <a:t>操作系统还应该实现：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1500" dirty="0" smtClean="0">
                <a:solidFill>
                  <a:srgbClr val="0000FF"/>
                </a:solidFill>
              </a:rPr>
              <a:t>进程之间需要进行通信，以合作完成任务；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1500" dirty="0" smtClean="0">
                <a:solidFill>
                  <a:srgbClr val="0000FF"/>
                </a:solidFill>
              </a:rPr>
              <a:t>进程之间要互相同步，以免竞争</a:t>
            </a:r>
            <a:r>
              <a:rPr lang="zh-CN" altLang="en-US" sz="15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500" dirty="0" smtClean="0">
                <a:solidFill>
                  <a:srgbClr val="0000FF"/>
                </a:solidFill>
              </a:rPr>
              <a:t>临界</a:t>
            </a:r>
            <a:r>
              <a:rPr lang="zh-CN" altLang="en-US" sz="15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1500" dirty="0" smtClean="0">
                <a:solidFill>
                  <a:srgbClr val="0000FF"/>
                </a:solidFill>
              </a:rPr>
              <a:t>资源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/>
              <a:t>多进程并发执行的的代价：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/>
              <a:t>空间代价：内存空间由大量进程分享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/>
              <a:t>时间代价：进程调度和上下文切换时需花费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/>
              <a:t>管理代价：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必须负责进程的调度、通信、同步等</a:t>
            </a:r>
          </a:p>
        </p:txBody>
      </p:sp>
    </p:spTree>
    <p:extLst>
      <p:ext uri="{BB962C8B-B14F-4D97-AF65-F5344CB8AC3E}">
        <p14:creationId xmlns:p14="http://schemas.microsoft.com/office/powerpoint/2010/main" val="38888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异常控制流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63600"/>
            <a:ext cx="8537575" cy="5670550"/>
          </a:xfrm>
        </p:spPr>
        <p:txBody>
          <a:bodyPr/>
          <a:lstStyle/>
          <a:p>
            <a:pPr marL="457200" indent="-457200">
              <a:spcBef>
                <a:spcPct val="25000"/>
              </a:spcBef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主要教学目标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使学生了解程序执行过程中正常的控制流和异常控制流的区别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了解在较低层次上如何实现异常控制流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初步理解硬件如何和操作系统协调工作，从而为将来理解和掌握操作系统核心内容打下良好基础。</a:t>
            </a:r>
          </a:p>
          <a:p>
            <a:pPr marL="457200" indent="-457200">
              <a:spcBef>
                <a:spcPct val="25000"/>
              </a:spcBef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主要教学内容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ea typeface="黑体" pitchFamily="49" charset="-122"/>
              </a:rPr>
              <a:t>进程和进程上下文切换</a:t>
            </a:r>
            <a:endParaRPr lang="en-US" altLang="zh-CN" sz="2400" dirty="0" smtClean="0">
              <a:ea typeface="黑体" pitchFamily="49" charset="-122"/>
            </a:endParaRPr>
          </a:p>
          <a:p>
            <a:pPr marL="838200" lvl="1" indent="-381000">
              <a:spcBef>
                <a:spcPct val="25000"/>
              </a:spcBef>
            </a:pPr>
            <a:r>
              <a:rPr lang="en-US" altLang="zh-CN" sz="2400" dirty="0">
                <a:ea typeface="黑体" pitchFamily="49" charset="-122"/>
              </a:rPr>
              <a:t>CPU</a:t>
            </a:r>
            <a:r>
              <a:rPr lang="zh-CN" altLang="en-US" sz="2400" dirty="0">
                <a:ea typeface="黑体" pitchFamily="49" charset="-122"/>
              </a:rPr>
              <a:t>控制流、异常控制流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ea typeface="黑体" pitchFamily="49" charset="-122"/>
              </a:rPr>
              <a:t>异常和中断的基本概念</a:t>
            </a:r>
          </a:p>
          <a:p>
            <a:pPr marL="838200" lvl="1" indent="-381000">
              <a:spcBef>
                <a:spcPct val="25000"/>
              </a:spcBef>
            </a:pPr>
            <a:r>
              <a:rPr lang="zh-CN" altLang="en-US" sz="2400" dirty="0" smtClean="0">
                <a:ea typeface="黑体" pitchFamily="49" charset="-122"/>
              </a:rPr>
              <a:t>异常和中断的响应和处理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349500"/>
            <a:ext cx="7905750" cy="847725"/>
          </a:xfrm>
        </p:spPr>
        <p:txBody>
          <a:bodyPr/>
          <a:lstStyle/>
          <a:p>
            <a:pPr eaLnBrk="1" hangingPunct="1"/>
            <a:r>
              <a:rPr lang="zh-CN" altLang="en-US" sz="5000" dirty="0" smtClean="0"/>
              <a:t>线 程（</a:t>
            </a:r>
            <a:r>
              <a:rPr lang="en-US" altLang="zh-CN" sz="5000" dirty="0" smtClean="0"/>
              <a:t>thread</a:t>
            </a:r>
            <a:r>
              <a:rPr lang="zh-CN" altLang="en-US" sz="50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804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1089025"/>
            <a:ext cx="9144000" cy="325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1873250" y="641350"/>
            <a:ext cx="5003800" cy="6200775"/>
            <a:chOff x="1316" y="278"/>
            <a:chExt cx="3152" cy="390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1316" y="278"/>
            <a:ext cx="3152" cy="3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430" name="位图图像" r:id="rId3" imgW="6811326" imgH="5601482" progId="PBrush">
                    <p:embed/>
                  </p:oleObj>
                </mc:Choice>
                <mc:Fallback>
                  <p:oleObj name="位图图像" r:id="rId3" imgW="6811326" imgH="5601482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9162" r="18887" b="6622"/>
                        <a:stretch>
                          <a:fillRect/>
                        </a:stretch>
                      </p:blipFill>
                      <p:spPr bwMode="auto">
                        <a:xfrm>
                          <a:off x="1316" y="278"/>
                          <a:ext cx="3152" cy="3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" name="Rectangle 5"/>
            <p:cNvSpPr>
              <a:spLocks noChangeArrowheads="1"/>
            </p:cNvSpPr>
            <p:nvPr/>
          </p:nvSpPr>
          <p:spPr bwMode="auto">
            <a:xfrm>
              <a:off x="4173" y="3634"/>
              <a:ext cx="295" cy="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900113" y="836613"/>
            <a:ext cx="226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①发送</a:t>
            </a:r>
            <a:r>
              <a:rPr lang="en-US" altLang="zh-CN"/>
              <a:t>HTTP</a:t>
            </a:r>
            <a:r>
              <a:rPr lang="zh-CN" altLang="en-US"/>
              <a:t>报文，请求</a:t>
            </a:r>
            <a:r>
              <a:rPr lang="en-US" altLang="zh-CN"/>
              <a:t>ASPX</a:t>
            </a:r>
            <a:r>
              <a:rPr lang="zh-CN" altLang="en-US"/>
              <a:t>网页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215900" y="1900238"/>
            <a:ext cx="17287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②</a:t>
            </a:r>
            <a:r>
              <a:rPr lang="en-US" altLang="zh-CN"/>
              <a:t>Web</a:t>
            </a:r>
            <a:r>
              <a:rPr lang="zh-CN" altLang="en-US"/>
              <a:t>服务器按</a:t>
            </a:r>
            <a:r>
              <a:rPr lang="en-US" altLang="zh-CN"/>
              <a:t>URL</a:t>
            </a:r>
            <a:r>
              <a:rPr lang="zh-CN" altLang="en-US"/>
              <a:t>找出</a:t>
            </a:r>
            <a:r>
              <a:rPr lang="en-US" altLang="zh-CN"/>
              <a:t>ASPX</a:t>
            </a:r>
            <a:r>
              <a:rPr lang="zh-CN" altLang="en-US"/>
              <a:t>网页，交给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endParaRPr lang="zh-CN" altLang="en-US"/>
          </a:p>
        </p:txBody>
      </p:sp>
      <p:sp>
        <p:nvSpPr>
          <p:cNvPr id="579592" name="Text Box 8"/>
          <p:cNvSpPr txBox="1">
            <a:spLocks noChangeArrowheads="1"/>
          </p:cNvSpPr>
          <p:nvPr/>
        </p:nvSpPr>
        <p:spPr bwMode="auto">
          <a:xfrm>
            <a:off x="360363" y="3397250"/>
            <a:ext cx="15478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③ 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r>
              <a:rPr lang="en-US" altLang="zh-CN"/>
              <a:t> </a:t>
            </a:r>
            <a:r>
              <a:rPr lang="zh-CN" altLang="en-US"/>
              <a:t>执行</a:t>
            </a:r>
            <a:r>
              <a:rPr lang="en-US" altLang="zh-CN"/>
              <a:t>Code-behind</a:t>
            </a:r>
            <a:r>
              <a:rPr lang="zh-CN" altLang="en-US"/>
              <a:t>文件</a:t>
            </a:r>
          </a:p>
        </p:txBody>
      </p: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647700" y="5429250"/>
            <a:ext cx="2052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⑤数据库驱动程序执行</a:t>
            </a:r>
            <a:r>
              <a:rPr lang="en-US" altLang="zh-CN"/>
              <a:t>SQL</a:t>
            </a:r>
            <a:r>
              <a:rPr lang="zh-CN" altLang="en-US"/>
              <a:t>查询命令</a:t>
            </a:r>
          </a:p>
        </p:txBody>
      </p: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573088" y="4513263"/>
            <a:ext cx="1838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④ 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r>
              <a:rPr lang="zh-CN" altLang="en-US"/>
              <a:t>连接并查询数据库</a:t>
            </a:r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6335713" y="5219700"/>
            <a:ext cx="241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⑥驱动程序把查询结果回送给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endParaRPr lang="zh-CN" altLang="en-US"/>
          </a:p>
        </p:txBody>
      </p:sp>
      <p:sp>
        <p:nvSpPr>
          <p:cNvPr id="579596" name="Text Box 12"/>
          <p:cNvSpPr txBox="1">
            <a:spLocks noChangeArrowheads="1"/>
          </p:cNvSpPr>
          <p:nvPr/>
        </p:nvSpPr>
        <p:spPr bwMode="auto">
          <a:xfrm>
            <a:off x="6911975" y="3973513"/>
            <a:ext cx="16557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⑦ 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r>
              <a:rPr lang="zh-CN" altLang="en-US"/>
              <a:t>将查询结果嵌入网页之中</a:t>
            </a:r>
          </a:p>
        </p:txBody>
      </p:sp>
      <p:sp>
        <p:nvSpPr>
          <p:cNvPr id="579597" name="Text Box 13"/>
          <p:cNvSpPr txBox="1">
            <a:spLocks noChangeArrowheads="1"/>
          </p:cNvSpPr>
          <p:nvPr/>
        </p:nvSpPr>
        <p:spPr bwMode="auto">
          <a:xfrm>
            <a:off x="6840538" y="2879725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⑧ </a:t>
            </a:r>
            <a:r>
              <a:rPr lang="en-US" altLang="zh-TW"/>
              <a:t>asp</a:t>
            </a:r>
            <a:r>
              <a:rPr lang="en-US" altLang="zh-CN"/>
              <a:t>.</a:t>
            </a:r>
            <a:r>
              <a:rPr lang="en-US" altLang="zh-TW"/>
              <a:t>net</a:t>
            </a:r>
            <a:r>
              <a:rPr lang="zh-CN" altLang="en-US"/>
              <a:t>生成静态</a:t>
            </a:r>
            <a:r>
              <a:rPr lang="en-US" altLang="zh-CN"/>
              <a:t>HTML</a:t>
            </a:r>
            <a:r>
              <a:rPr lang="zh-CN" altLang="en-US"/>
              <a:t>网页</a:t>
            </a:r>
          </a:p>
        </p:txBody>
      </p:sp>
      <p:sp>
        <p:nvSpPr>
          <p:cNvPr id="579598" name="Text Box 14"/>
          <p:cNvSpPr txBox="1">
            <a:spLocks noChangeArrowheads="1"/>
          </p:cNvSpPr>
          <p:nvPr/>
        </p:nvSpPr>
        <p:spPr bwMode="auto">
          <a:xfrm>
            <a:off x="5976938" y="641350"/>
            <a:ext cx="2987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⑩浏览器收到</a:t>
            </a:r>
            <a:r>
              <a:rPr lang="en-US" altLang="zh-CN"/>
              <a:t>HTTP</a:t>
            </a:r>
            <a:r>
              <a:rPr lang="zh-CN" altLang="en-US"/>
              <a:t>报文，提取其中的</a:t>
            </a:r>
            <a:r>
              <a:rPr lang="en-US" altLang="zh-CN"/>
              <a:t>HTML</a:t>
            </a:r>
            <a:r>
              <a:rPr lang="zh-CN" altLang="en-US"/>
              <a:t>网页，解释并进行显示</a:t>
            </a:r>
          </a:p>
        </p:txBody>
      </p:sp>
      <p:sp>
        <p:nvSpPr>
          <p:cNvPr id="579599" name="Text Box 15"/>
          <p:cNvSpPr txBox="1">
            <a:spLocks noChangeArrowheads="1"/>
          </p:cNvSpPr>
          <p:nvPr/>
        </p:nvSpPr>
        <p:spPr bwMode="auto">
          <a:xfrm>
            <a:off x="6804025" y="1720850"/>
            <a:ext cx="230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⑨</a:t>
            </a:r>
            <a:r>
              <a:rPr lang="en-US" altLang="zh-CN"/>
              <a:t>Web</a:t>
            </a:r>
            <a:r>
              <a:rPr lang="zh-CN" altLang="en-US"/>
              <a:t>服务器将网页包装在</a:t>
            </a:r>
            <a:r>
              <a:rPr lang="en-US" altLang="zh-CN"/>
              <a:t>HTTP</a:t>
            </a:r>
            <a:r>
              <a:rPr lang="zh-CN" altLang="en-US"/>
              <a:t>响应报文中发回给浏览器</a:t>
            </a:r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>
            <a:off x="71438" y="7938"/>
            <a:ext cx="9002712" cy="641350"/>
          </a:xfrm>
          <a:prstGeom prst="rect">
            <a:avLst/>
          </a:prstGeom>
          <a:solidFill>
            <a:srgbClr val="FEE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en-US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从Web服务器谈起</a:t>
            </a:r>
            <a:r>
              <a:rPr lang="en-US" altLang="zh-CN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：ASPX</a:t>
            </a:r>
            <a:r>
              <a:rPr lang="zh-CN" altLang="en-US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网页的处理过程</a:t>
            </a:r>
          </a:p>
        </p:txBody>
      </p:sp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2700338" y="3976688"/>
            <a:ext cx="3492500" cy="327025"/>
          </a:xfrm>
          <a:prstGeom prst="rect">
            <a:avLst/>
          </a:prstGeom>
          <a:solidFill>
            <a:srgbClr val="F9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/>
              <a:t>asp</a:t>
            </a:r>
            <a:r>
              <a:rPr lang="en-US" altLang="zh-CN" sz="2000"/>
              <a:t>.</a:t>
            </a:r>
            <a:r>
              <a:rPr lang="en-US" altLang="zh-TW" sz="2000"/>
              <a:t>net</a:t>
            </a:r>
            <a:r>
              <a:rPr lang="zh-CN" altLang="en-US"/>
              <a:t>执行引擎</a:t>
            </a:r>
            <a:r>
              <a:rPr lang="en-US" altLang="zh-CN" sz="2000"/>
              <a:t>(</a:t>
            </a:r>
            <a:r>
              <a:rPr lang="en-US" altLang="zh-TW" sz="2000"/>
              <a:t>isapi.dll</a:t>
            </a:r>
            <a:r>
              <a:rPr lang="en-US" altLang="zh-CN" sz="2000"/>
              <a:t>,</a:t>
            </a:r>
            <a:r>
              <a:rPr lang="en-US" altLang="zh-CN" sz="2000">
                <a:latin typeface="宋体" panose="02010600030101010101" pitchFamily="2" charset="-122"/>
              </a:rPr>
              <a:t>…</a:t>
            </a:r>
            <a:r>
              <a:rPr lang="en-US" altLang="zh-CN" sz="2000"/>
              <a:t>)</a:t>
            </a:r>
            <a:endParaRPr lang="en-US" altLang="zh-TW" sz="2000"/>
          </a:p>
        </p:txBody>
      </p:sp>
      <p:grpSp>
        <p:nvGrpSpPr>
          <p:cNvPr id="3089" name="Group 20"/>
          <p:cNvGrpSpPr>
            <a:grpSpLocks/>
          </p:cNvGrpSpPr>
          <p:nvPr/>
        </p:nvGrpSpPr>
        <p:grpSpPr bwMode="auto">
          <a:xfrm>
            <a:off x="3995738" y="2241550"/>
            <a:ext cx="2125662" cy="728663"/>
            <a:chOff x="2517" y="1412"/>
            <a:chExt cx="1339" cy="459"/>
          </a:xfrm>
        </p:grpSpPr>
        <p:sp>
          <p:nvSpPr>
            <p:cNvPr id="3090" name="Text Box 17"/>
            <p:cNvSpPr txBox="1">
              <a:spLocks noChangeArrowheads="1"/>
            </p:cNvSpPr>
            <p:nvPr/>
          </p:nvSpPr>
          <p:spPr bwMode="auto">
            <a:xfrm>
              <a:off x="2517" y="1583"/>
              <a:ext cx="8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(IIS.exe)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3198" y="1412"/>
              <a:ext cx="6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rgbClr val="0000FF"/>
                  </a:solidFill>
                </a:rPr>
                <a:t>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4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/>
      <p:bldP spid="579591" grpId="0"/>
      <p:bldP spid="579592" grpId="0"/>
      <p:bldP spid="579593" grpId="0"/>
      <p:bldP spid="579594" grpId="0"/>
      <p:bldP spid="579595" grpId="0"/>
      <p:bldP spid="579596" grpId="0"/>
      <p:bldP spid="579597" grpId="0"/>
      <p:bldP spid="579598" grpId="0"/>
      <p:bldP spid="5795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87788" y="1016000"/>
            <a:ext cx="1836737" cy="828675"/>
            <a:chOff x="2449" y="640"/>
            <a:chExt cx="1157" cy="522"/>
          </a:xfrm>
        </p:grpSpPr>
        <p:sp>
          <p:nvSpPr>
            <p:cNvPr id="4132" name="Rectangle 28"/>
            <p:cNvSpPr>
              <a:spLocks noChangeArrowheads="1"/>
            </p:cNvSpPr>
            <p:nvPr/>
          </p:nvSpPr>
          <p:spPr bwMode="auto">
            <a:xfrm>
              <a:off x="2631" y="640"/>
              <a:ext cx="975" cy="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Web</a:t>
              </a:r>
              <a:r>
                <a:rPr lang="zh-CN" altLang="en-US"/>
                <a:t>浏览器</a:t>
              </a:r>
              <a:r>
                <a:rPr lang="en-US" altLang="zh-CN"/>
                <a:t>j</a:t>
              </a:r>
            </a:p>
          </p:txBody>
        </p:sp>
        <p:sp>
          <p:nvSpPr>
            <p:cNvPr id="4133" name="Rectangle 27"/>
            <p:cNvSpPr>
              <a:spLocks noChangeArrowheads="1"/>
            </p:cNvSpPr>
            <p:nvPr/>
          </p:nvSpPr>
          <p:spPr bwMode="auto">
            <a:xfrm>
              <a:off x="2449" y="867"/>
              <a:ext cx="975" cy="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Web</a:t>
              </a:r>
              <a:r>
                <a:rPr lang="zh-CN" altLang="en-US"/>
                <a:t>浏览器</a:t>
              </a:r>
              <a:r>
                <a:rPr lang="en-US" altLang="zh-CN"/>
                <a:t>i</a:t>
              </a:r>
            </a:p>
          </p:txBody>
        </p:sp>
      </p:grp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142875" y="3527425"/>
            <a:ext cx="1728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②</a:t>
            </a:r>
            <a:r>
              <a:rPr lang="en-US" altLang="zh-CN"/>
              <a:t>Web</a:t>
            </a:r>
            <a:r>
              <a:rPr lang="zh-CN" altLang="en-US"/>
              <a:t>服务器按</a:t>
            </a:r>
            <a:r>
              <a:rPr lang="en-US" altLang="zh-CN"/>
              <a:t>URL</a:t>
            </a:r>
            <a:r>
              <a:rPr lang="zh-CN" altLang="en-US"/>
              <a:t>从磁盘中找出网页</a:t>
            </a:r>
          </a:p>
        </p:txBody>
      </p:sp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6838950" y="3492500"/>
            <a:ext cx="230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③ </a:t>
            </a:r>
            <a:r>
              <a:rPr lang="en-US" altLang="zh-CN"/>
              <a:t>Web</a:t>
            </a:r>
            <a:r>
              <a:rPr lang="zh-CN" altLang="en-US"/>
              <a:t>服务器将网页包装在</a:t>
            </a:r>
            <a:r>
              <a:rPr lang="en-US" altLang="zh-CN"/>
              <a:t>HTTP</a:t>
            </a:r>
            <a:r>
              <a:rPr lang="zh-CN" altLang="en-US"/>
              <a:t>响应报文中发回给浏览器</a:t>
            </a:r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871663" y="1700213"/>
            <a:ext cx="5003800" cy="3600450"/>
            <a:chOff x="1180" y="1066"/>
            <a:chExt cx="3152" cy="2381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1180" y="1066"/>
            <a:ext cx="3152" cy="2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458" name="位图图像" r:id="rId3" imgW="6811326" imgH="5601482" progId="PBrush">
                    <p:embed/>
                  </p:oleObj>
                </mc:Choice>
                <mc:Fallback>
                  <p:oleObj name="位图图像" r:id="rId3" imgW="6811326" imgH="5601482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9162" r="18887" b="43486"/>
                        <a:stretch>
                          <a:fillRect/>
                        </a:stretch>
                      </p:blipFill>
                      <p:spPr bwMode="auto">
                        <a:xfrm>
                          <a:off x="1180" y="1066"/>
                          <a:ext cx="3152" cy="23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9" name="Group 8"/>
            <p:cNvGrpSpPr>
              <a:grpSpLocks/>
            </p:cNvGrpSpPr>
            <p:nvPr/>
          </p:nvGrpSpPr>
          <p:grpSpPr bwMode="auto">
            <a:xfrm>
              <a:off x="1270" y="1859"/>
              <a:ext cx="3016" cy="1588"/>
              <a:chOff x="1270" y="1071"/>
              <a:chExt cx="3016" cy="1588"/>
            </a:xfrm>
          </p:grpSpPr>
          <p:sp>
            <p:nvSpPr>
              <p:cNvPr id="4121" name="Text Box 9"/>
              <p:cNvSpPr txBox="1">
                <a:spLocks noChangeArrowheads="1"/>
              </p:cNvSpPr>
              <p:nvPr/>
            </p:nvSpPr>
            <p:spPr bwMode="auto">
              <a:xfrm>
                <a:off x="2494" y="1639"/>
                <a:ext cx="590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/>
                  <a:t>(IIS)</a:t>
                </a:r>
              </a:p>
            </p:txBody>
          </p:sp>
          <p:sp>
            <p:nvSpPr>
              <p:cNvPr id="4122" name="Rectangle 10"/>
              <p:cNvSpPr>
                <a:spLocks noChangeArrowheads="1"/>
              </p:cNvSpPr>
              <p:nvPr/>
            </p:nvSpPr>
            <p:spPr bwMode="auto">
              <a:xfrm>
                <a:off x="1678" y="2351"/>
                <a:ext cx="2200" cy="2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 anchor="ctr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/>
                  <a:t>asp</a:t>
                </a:r>
                <a:r>
                  <a:rPr lang="en-US" altLang="zh-CN" sz="2000"/>
                  <a:t>.</a:t>
                </a:r>
                <a:r>
                  <a:rPr lang="en-US" altLang="zh-TW" sz="2000"/>
                  <a:t>net</a:t>
                </a:r>
                <a:r>
                  <a:rPr lang="zh-CN" altLang="en-US"/>
                  <a:t>执行引擎</a:t>
                </a:r>
                <a:r>
                  <a:rPr lang="en-US" altLang="zh-CN" sz="2000"/>
                  <a:t>(</a:t>
                </a:r>
                <a:r>
                  <a:rPr lang="en-US" altLang="zh-TW" sz="2000"/>
                  <a:t>isapi.dll</a:t>
                </a:r>
                <a:r>
                  <a:rPr lang="en-US" altLang="zh-CN" sz="2000"/>
                  <a:t>,</a:t>
                </a:r>
                <a:r>
                  <a:rPr lang="en-US" altLang="zh-CN" sz="2000">
                    <a:latin typeface="宋体" panose="02010600030101010101" pitchFamily="2" charset="-122"/>
                  </a:rPr>
                  <a:t>…</a:t>
                </a:r>
                <a:r>
                  <a:rPr lang="en-US" altLang="zh-CN" sz="2000"/>
                  <a:t>)</a:t>
                </a:r>
                <a:endParaRPr lang="en-US" altLang="zh-TW" sz="2000"/>
              </a:p>
            </p:txBody>
          </p:sp>
          <p:sp>
            <p:nvSpPr>
              <p:cNvPr id="4123" name="Rectangle 11"/>
              <p:cNvSpPr>
                <a:spLocks noChangeArrowheads="1"/>
              </p:cNvSpPr>
              <p:nvPr/>
            </p:nvSpPr>
            <p:spPr bwMode="auto">
              <a:xfrm>
                <a:off x="1270" y="1275"/>
                <a:ext cx="3016" cy="1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4" name="Rectangle 12"/>
              <p:cNvSpPr>
                <a:spLocks noChangeArrowheads="1"/>
              </p:cNvSpPr>
              <p:nvPr/>
            </p:nvSpPr>
            <p:spPr bwMode="auto">
              <a:xfrm>
                <a:off x="1474" y="1593"/>
                <a:ext cx="929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Web</a:t>
                </a:r>
                <a:r>
                  <a:rPr lang="zh-CN" altLang="en-US"/>
                  <a:t>服务进程</a:t>
                </a:r>
                <a:endParaRPr lang="en-US" altLang="zh-CN"/>
              </a:p>
              <a:p>
                <a:pPr algn="ctr" eaLnBrk="1" hangingPunct="1"/>
                <a:r>
                  <a:rPr lang="zh-CN" altLang="en-US"/>
                  <a:t>（</a:t>
                </a:r>
                <a:r>
                  <a:rPr lang="en-US" altLang="zh-CN"/>
                  <a:t>IIS.exe</a:t>
                </a:r>
                <a:r>
                  <a:rPr lang="zh-CN" altLang="en-US"/>
                  <a:t>）</a:t>
                </a:r>
              </a:p>
            </p:txBody>
          </p:sp>
          <p:sp>
            <p:nvSpPr>
              <p:cNvPr id="4125" name="AutoShape 13"/>
              <p:cNvSpPr>
                <a:spLocks noChangeArrowheads="1"/>
              </p:cNvSpPr>
              <p:nvPr/>
            </p:nvSpPr>
            <p:spPr bwMode="auto">
              <a:xfrm>
                <a:off x="1587" y="2115"/>
                <a:ext cx="703" cy="363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6" name="Text Box 14"/>
              <p:cNvSpPr txBox="1">
                <a:spLocks noChangeArrowheads="1"/>
              </p:cNvSpPr>
              <p:nvPr/>
            </p:nvSpPr>
            <p:spPr bwMode="auto">
              <a:xfrm>
                <a:off x="2517" y="1956"/>
                <a:ext cx="998" cy="3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/>
                  <a:t>HTML</a:t>
                </a:r>
                <a:r>
                  <a:rPr lang="zh-CN" altLang="en-US"/>
                  <a:t>网页</a:t>
                </a:r>
              </a:p>
              <a:p>
                <a:pPr eaLnBrk="1" hangingPunct="1">
                  <a:lnSpc>
                    <a:spcPct val="30000"/>
                  </a:lnSpc>
                  <a:spcBef>
                    <a:spcPct val="50000"/>
                  </a:spcBef>
                </a:pPr>
                <a:r>
                  <a:rPr lang="zh-CN" altLang="en-US"/>
                  <a:t>或普通文件</a:t>
                </a:r>
              </a:p>
            </p:txBody>
          </p:sp>
          <p:graphicFrame>
            <p:nvGraphicFramePr>
              <p:cNvPr id="4099" name="Object 15"/>
              <p:cNvGraphicFramePr>
                <a:graphicFrameLocks noChangeAspect="1"/>
              </p:cNvGraphicFramePr>
              <p:nvPr/>
            </p:nvGraphicFramePr>
            <p:xfrm>
              <a:off x="3492" y="1639"/>
              <a:ext cx="431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4459" name="位图图像" r:id="rId5" imgW="6811326" imgH="5601482" progId="PBrush">
                      <p:embed/>
                    </p:oleObj>
                  </mc:Choice>
                  <mc:Fallback>
                    <p:oleObj name="位图图像" r:id="rId5" imgW="6811326" imgH="5601482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64171" t="31436" r="27359" b="53383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1639"/>
                            <a:ext cx="431" cy="63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7" name="Line 16"/>
              <p:cNvSpPr>
                <a:spLocks noChangeShapeType="1"/>
              </p:cNvSpPr>
              <p:nvPr/>
            </p:nvSpPr>
            <p:spPr bwMode="auto">
              <a:xfrm flipV="1">
                <a:off x="3696" y="1207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Line 17"/>
              <p:cNvSpPr>
                <a:spLocks noChangeShapeType="1"/>
              </p:cNvSpPr>
              <p:nvPr/>
            </p:nvSpPr>
            <p:spPr bwMode="auto">
              <a:xfrm>
                <a:off x="1950" y="1071"/>
                <a:ext cx="0" cy="50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Line 18"/>
              <p:cNvSpPr>
                <a:spLocks noChangeShapeType="1"/>
              </p:cNvSpPr>
              <p:nvPr/>
            </p:nvSpPr>
            <p:spPr bwMode="auto">
              <a:xfrm>
                <a:off x="1950" y="1911"/>
                <a:ext cx="0" cy="272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Text Box 19"/>
              <p:cNvSpPr txBox="1">
                <a:spLocks noChangeArrowheads="1"/>
              </p:cNvSpPr>
              <p:nvPr/>
            </p:nvSpPr>
            <p:spPr bwMode="auto">
              <a:xfrm>
                <a:off x="1360" y="1949"/>
                <a:ext cx="726" cy="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1600"/>
                  <a:t>文件路径</a:t>
                </a:r>
              </a:p>
            </p:txBody>
          </p:sp>
          <p:sp>
            <p:nvSpPr>
              <p:cNvPr id="4131" name="Line 20"/>
              <p:cNvSpPr>
                <a:spLocks noChangeShapeType="1"/>
              </p:cNvSpPr>
              <p:nvPr/>
            </p:nvSpPr>
            <p:spPr bwMode="auto">
              <a:xfrm>
                <a:off x="2290" y="2274"/>
                <a:ext cx="1452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0" name="Line 21"/>
            <p:cNvSpPr>
              <a:spLocks noChangeShapeType="1"/>
            </p:cNvSpPr>
            <p:nvPr/>
          </p:nvSpPr>
          <p:spPr bwMode="auto">
            <a:xfrm>
              <a:off x="1224" y="3424"/>
              <a:ext cx="30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4" name="Text Box 22"/>
          <p:cNvSpPr txBox="1">
            <a:spLocks noChangeArrowheads="1"/>
          </p:cNvSpPr>
          <p:nvPr/>
        </p:nvSpPr>
        <p:spPr bwMode="auto">
          <a:xfrm>
            <a:off x="3959225" y="4833938"/>
            <a:ext cx="306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静态网页的处理过程</a:t>
            </a:r>
          </a:p>
        </p:txBody>
      </p:sp>
      <p:sp>
        <p:nvSpPr>
          <p:cNvPr id="4105" name="Rectangle 23"/>
          <p:cNvSpPr>
            <a:spLocks noGrp="1" noChangeArrowheads="1"/>
          </p:cNvSpPr>
          <p:nvPr>
            <p:ph type="title"/>
          </p:nvPr>
        </p:nvSpPr>
        <p:spPr>
          <a:xfrm>
            <a:off x="358775" y="158750"/>
            <a:ext cx="8461375" cy="641350"/>
          </a:xfrm>
          <a:solidFill>
            <a:srgbClr val="FEE2E3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静态网页的处理过程</a:t>
            </a:r>
          </a:p>
        </p:txBody>
      </p:sp>
      <p:sp>
        <p:nvSpPr>
          <p:cNvPr id="578585" name="Rectangle 25"/>
          <p:cNvSpPr>
            <a:spLocks noChangeArrowheads="1"/>
          </p:cNvSpPr>
          <p:nvPr/>
        </p:nvSpPr>
        <p:spPr bwMode="auto">
          <a:xfrm>
            <a:off x="501650" y="5229225"/>
            <a:ext cx="8426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进程在读网页时，处于等待状态，直到从盘上读出网页并传送给浏览器之后，进程才运行完毕，全过程比较费时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：如果网络上有大量浏览器差不多同时访问</a:t>
            </a:r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时，怎么办？</a:t>
            </a:r>
          </a:p>
        </p:txBody>
      </p:sp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358775" y="1800225"/>
            <a:ext cx="2268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①发送</a:t>
            </a:r>
            <a:r>
              <a:rPr lang="en-US" altLang="zh-CN"/>
              <a:t>HTTP</a:t>
            </a:r>
            <a:r>
              <a:rPr lang="zh-CN" altLang="en-US"/>
              <a:t>报文，请求</a:t>
            </a:r>
            <a:r>
              <a:rPr lang="en-US" altLang="zh-CN"/>
              <a:t>HTML</a:t>
            </a:r>
            <a:r>
              <a:rPr lang="zh-CN" altLang="en-US"/>
              <a:t>网页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6480175" y="1800225"/>
            <a:ext cx="2555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④浏览器收到</a:t>
            </a:r>
            <a:r>
              <a:rPr lang="en-US" altLang="zh-CN"/>
              <a:t>HTTP</a:t>
            </a:r>
            <a:r>
              <a:rPr lang="zh-CN" altLang="en-US"/>
              <a:t>报文，提取其中的</a:t>
            </a:r>
            <a:r>
              <a:rPr lang="en-US" altLang="zh-CN"/>
              <a:t>HTML</a:t>
            </a:r>
            <a:r>
              <a:rPr lang="zh-CN" altLang="en-US"/>
              <a:t>网页，解释并进行显示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627313" y="1125538"/>
            <a:ext cx="2808287" cy="1474787"/>
            <a:chOff x="1655" y="709"/>
            <a:chExt cx="1769" cy="929"/>
          </a:xfrm>
        </p:grpSpPr>
        <p:sp>
          <p:nvSpPr>
            <p:cNvPr id="4111" name="Line 29"/>
            <p:cNvSpPr>
              <a:spLocks noChangeShapeType="1"/>
            </p:cNvSpPr>
            <p:nvPr/>
          </p:nvSpPr>
          <p:spPr bwMode="auto">
            <a:xfrm flipH="1">
              <a:off x="1814" y="1003"/>
              <a:ext cx="63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30"/>
            <p:cNvSpPr>
              <a:spLocks noChangeShapeType="1"/>
            </p:cNvSpPr>
            <p:nvPr/>
          </p:nvSpPr>
          <p:spPr bwMode="auto">
            <a:xfrm>
              <a:off x="1814" y="1003"/>
              <a:ext cx="0" cy="63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3" name="Group 33"/>
            <p:cNvGrpSpPr>
              <a:grpSpLocks/>
            </p:cNvGrpSpPr>
            <p:nvPr/>
          </p:nvGrpSpPr>
          <p:grpSpPr bwMode="auto">
            <a:xfrm>
              <a:off x="1655" y="709"/>
              <a:ext cx="976" cy="929"/>
              <a:chOff x="1837" y="709"/>
              <a:chExt cx="635" cy="635"/>
            </a:xfrm>
          </p:grpSpPr>
          <p:sp>
            <p:nvSpPr>
              <p:cNvPr id="4117" name="Line 31"/>
              <p:cNvSpPr>
                <a:spLocks noChangeShapeType="1"/>
              </p:cNvSpPr>
              <p:nvPr/>
            </p:nvSpPr>
            <p:spPr bwMode="auto">
              <a:xfrm flipH="1">
                <a:off x="1837" y="70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32"/>
              <p:cNvSpPr>
                <a:spLocks noChangeShapeType="1"/>
              </p:cNvSpPr>
              <p:nvPr/>
            </p:nvSpPr>
            <p:spPr bwMode="auto">
              <a:xfrm>
                <a:off x="1837" y="709"/>
                <a:ext cx="0" cy="635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4" name="Group 36"/>
            <p:cNvGrpSpPr>
              <a:grpSpLocks/>
            </p:cNvGrpSpPr>
            <p:nvPr/>
          </p:nvGrpSpPr>
          <p:grpSpPr bwMode="auto">
            <a:xfrm>
              <a:off x="3334" y="1071"/>
              <a:ext cx="90" cy="136"/>
              <a:chOff x="3334" y="1071"/>
              <a:chExt cx="90" cy="136"/>
            </a:xfrm>
          </p:grpSpPr>
          <p:sp>
            <p:nvSpPr>
              <p:cNvPr id="4115" name="Line 34"/>
              <p:cNvSpPr>
                <a:spLocks noChangeShapeType="1"/>
              </p:cNvSpPr>
              <p:nvPr/>
            </p:nvSpPr>
            <p:spPr bwMode="auto">
              <a:xfrm>
                <a:off x="3334" y="1207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" name="Line 35"/>
              <p:cNvSpPr>
                <a:spLocks noChangeShapeType="1"/>
              </p:cNvSpPr>
              <p:nvPr/>
            </p:nvSpPr>
            <p:spPr bwMode="auto">
              <a:xfrm flipV="1">
                <a:off x="3424" y="1071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10" name="Line 41"/>
          <p:cNvSpPr>
            <a:spLocks noChangeShapeType="1"/>
          </p:cNvSpPr>
          <p:nvPr/>
        </p:nvSpPr>
        <p:spPr bwMode="auto">
          <a:xfrm>
            <a:off x="3095625" y="4292600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/>
      <p:bldP spid="578565" grpId="0"/>
      <p:bldP spid="578562" grpId="0"/>
      <p:bldP spid="5785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Web</a:t>
            </a:r>
            <a:r>
              <a:rPr lang="zh-CN" altLang="en-US" smtClean="0"/>
              <a:t>服务器如何响应多用户访问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979715"/>
            <a:ext cx="8459787" cy="5294086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200" dirty="0" smtClean="0"/>
              <a:t>单进程方案：前一个浏览器请求未处理完之前，服务器不接受下一个浏览器请求，用户的响应时间很长，行不通！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 smtClean="0"/>
              <a:t>多进程并发方案：每收到一个浏览器请求， 服务器就创建一个新的服务进程，为该请求寻找并传送网页。有多少请求就创建多少进程，它们并发执行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用户响应时间明显改善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 smtClean="0"/>
              <a:t>问题：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hlink"/>
                </a:solidFill>
              </a:rPr>
              <a:t>每个进程都要有自己的代码和数据空间。系统中存储容量有限，因而限制了操作系统中进程的总数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hlink"/>
                </a:solidFill>
              </a:rPr>
              <a:t>进程上下文切换需要保存许多信息，若进程数目太多，频繁的进程调度将耗费大量处理器的时间，降低了</a:t>
            </a:r>
            <a:r>
              <a:rPr lang="en-US" altLang="zh-CN" sz="2000" dirty="0" smtClean="0">
                <a:solidFill>
                  <a:schemeClr val="hlink"/>
                </a:solidFill>
              </a:rPr>
              <a:t>CPU</a:t>
            </a:r>
            <a:r>
              <a:rPr lang="zh-CN" altLang="en-US" sz="2000" dirty="0" smtClean="0">
                <a:solidFill>
                  <a:schemeClr val="hlink"/>
                </a:solidFill>
              </a:rPr>
              <a:t>的实际使用效率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584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6" y="-45243"/>
            <a:ext cx="8459788" cy="847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解决方法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引入线程</a:t>
            </a:r>
            <a:r>
              <a:rPr lang="en-US" altLang="zh-CN" dirty="0" smtClean="0"/>
              <a:t>(thread)</a:t>
            </a:r>
            <a:r>
              <a:rPr lang="zh-CN" altLang="en-US" dirty="0" smtClean="0"/>
              <a:t>的概念</a:t>
            </a:r>
            <a:endParaRPr lang="zh-CN" altLang="en-US" sz="4600" dirty="0" smtClean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3168650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SzTx/>
            </a:pPr>
            <a:r>
              <a:rPr lang="zh-CN" altLang="en-US" sz="2400" smtClean="0"/>
              <a:t>线程是进程中可以独立、并发执行的代码单元</a:t>
            </a:r>
          </a:p>
          <a:p>
            <a:pPr marL="457200" indent="-457200" eaLnBrk="1" hangingPunct="1">
              <a:lnSpc>
                <a:spcPct val="130000"/>
              </a:lnSpc>
              <a:buSzTx/>
            </a:pPr>
            <a:r>
              <a:rPr lang="en-US" altLang="zh-CN" sz="2400" smtClean="0"/>
              <a:t>1</a:t>
            </a:r>
            <a:r>
              <a:rPr lang="zh-CN" altLang="en-US" sz="2400" smtClean="0"/>
              <a:t>个进程中可以包含多个线程，它们在同一进程空间中，共享该进程的内存和文件资源，每个线程均独立运行</a:t>
            </a:r>
          </a:p>
          <a:p>
            <a:pPr marL="457200" indent="-457200" eaLnBrk="1" hangingPunct="1">
              <a:lnSpc>
                <a:spcPct val="130000"/>
              </a:lnSpc>
              <a:buSzTx/>
            </a:pPr>
            <a:r>
              <a:rPr lang="zh-CN" altLang="en-US" sz="2400" smtClean="0"/>
              <a:t>在</a:t>
            </a:r>
            <a:r>
              <a:rPr lang="en-US" altLang="zh-CN" sz="2400" smtClean="0"/>
              <a:t>Web</a:t>
            </a:r>
            <a:r>
              <a:rPr lang="zh-CN" altLang="en-US" sz="2400" smtClean="0"/>
              <a:t>服务器进程中，可以设计有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个线程：</a:t>
            </a:r>
          </a:p>
          <a:p>
            <a:pPr marL="876300" lvl="1" indent="-419100" eaLnBrk="1" hangingPunct="1">
              <a:lnSpc>
                <a:spcPct val="130000"/>
              </a:lnSpc>
              <a:buSzTx/>
            </a:pPr>
            <a:r>
              <a:rPr lang="zh-CN" altLang="en-US" sz="2200" smtClean="0">
                <a:solidFill>
                  <a:schemeClr val="hlink"/>
                </a:solidFill>
              </a:rPr>
              <a:t>守护线程</a:t>
            </a:r>
            <a:r>
              <a:rPr lang="en-US" altLang="zh-CN" sz="2200" smtClean="0">
                <a:solidFill>
                  <a:schemeClr val="hlink"/>
                </a:solidFill>
              </a:rPr>
              <a:t>(daemon)</a:t>
            </a:r>
            <a:r>
              <a:rPr lang="en-US" altLang="zh-CN" sz="2200" smtClean="0"/>
              <a:t> </a:t>
            </a:r>
            <a:r>
              <a:rPr lang="zh-CN" altLang="en-US" sz="2000" smtClean="0"/>
              <a:t>：快速响应大量客户端的网页请求</a:t>
            </a:r>
          </a:p>
          <a:p>
            <a:pPr marL="876300" lvl="1" indent="-419100" eaLnBrk="1" hangingPunct="1">
              <a:lnSpc>
                <a:spcPct val="130000"/>
              </a:lnSpc>
              <a:buSzTx/>
            </a:pPr>
            <a:r>
              <a:rPr lang="zh-CN" altLang="en-US" sz="2000" smtClean="0">
                <a:solidFill>
                  <a:schemeClr val="hlink"/>
                </a:solidFill>
              </a:rPr>
              <a:t>工作线程（</a:t>
            </a:r>
            <a:r>
              <a:rPr lang="en-US" altLang="zh-CN" sz="2000" smtClean="0">
                <a:solidFill>
                  <a:schemeClr val="hlink"/>
                </a:solidFill>
              </a:rPr>
              <a:t>worker</a:t>
            </a:r>
            <a:r>
              <a:rPr lang="zh-CN" altLang="en-US" sz="2000" smtClean="0">
                <a:solidFill>
                  <a:schemeClr val="hlink"/>
                </a:solidFill>
              </a:rPr>
              <a:t>）</a:t>
            </a:r>
            <a:r>
              <a:rPr lang="zh-CN" altLang="en-US" sz="2000" smtClean="0"/>
              <a:t>：按</a:t>
            </a:r>
            <a:r>
              <a:rPr lang="en-US" altLang="zh-CN" sz="2000" smtClean="0"/>
              <a:t>URL</a:t>
            </a:r>
            <a:r>
              <a:rPr lang="zh-CN" altLang="en-US" sz="2000" smtClean="0"/>
              <a:t>从磁盘上查找网页并返回浏览器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520950" y="4400550"/>
            <a:ext cx="4995863" cy="1827213"/>
            <a:chOff x="1588" y="2772"/>
            <a:chExt cx="3147" cy="1151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646" y="2792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守护线程</a:t>
              </a:r>
              <a:endParaRPr lang="zh-CN" alt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3303" y="3099"/>
              <a:ext cx="7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Worker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线程</a:t>
              </a:r>
              <a:endParaRPr lang="zh-CN" altLang="en-US" sz="2000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290" y="3602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网页缓存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0730" name="Freeform 10"/>
            <p:cNvSpPr>
              <a:spLocks/>
            </p:cNvSpPr>
            <p:nvPr/>
          </p:nvSpPr>
          <p:spPr bwMode="auto">
            <a:xfrm>
              <a:off x="2714" y="3375"/>
              <a:ext cx="548" cy="548"/>
            </a:xfrm>
            <a:custGeom>
              <a:avLst/>
              <a:gdLst>
                <a:gd name="T0" fmla="*/ 0 w 548"/>
                <a:gd name="T1" fmla="*/ 548 h 548"/>
                <a:gd name="T2" fmla="*/ 16 w 548"/>
                <a:gd name="T3" fmla="*/ 548 h 548"/>
                <a:gd name="T4" fmla="*/ 31 w 548"/>
                <a:gd name="T5" fmla="*/ 547 h 548"/>
                <a:gd name="T6" fmla="*/ 48 w 548"/>
                <a:gd name="T7" fmla="*/ 546 h 548"/>
                <a:gd name="T8" fmla="*/ 64 w 548"/>
                <a:gd name="T9" fmla="*/ 545 h 548"/>
                <a:gd name="T10" fmla="*/ 79 w 548"/>
                <a:gd name="T11" fmla="*/ 543 h 548"/>
                <a:gd name="T12" fmla="*/ 94 w 548"/>
                <a:gd name="T13" fmla="*/ 540 h 548"/>
                <a:gd name="T14" fmla="*/ 110 w 548"/>
                <a:gd name="T15" fmla="*/ 537 h 548"/>
                <a:gd name="T16" fmla="*/ 125 w 548"/>
                <a:gd name="T17" fmla="*/ 534 h 548"/>
                <a:gd name="T18" fmla="*/ 141 w 548"/>
                <a:gd name="T19" fmla="*/ 530 h 548"/>
                <a:gd name="T20" fmla="*/ 155 w 548"/>
                <a:gd name="T21" fmla="*/ 526 h 548"/>
                <a:gd name="T22" fmla="*/ 169 w 548"/>
                <a:gd name="T23" fmla="*/ 521 h 548"/>
                <a:gd name="T24" fmla="*/ 184 w 548"/>
                <a:gd name="T25" fmla="*/ 517 h 548"/>
                <a:gd name="T26" fmla="*/ 199 w 548"/>
                <a:gd name="T27" fmla="*/ 511 h 548"/>
                <a:gd name="T28" fmla="*/ 213 w 548"/>
                <a:gd name="T29" fmla="*/ 505 h 548"/>
                <a:gd name="T30" fmla="*/ 227 w 548"/>
                <a:gd name="T31" fmla="*/ 499 h 548"/>
                <a:gd name="T32" fmla="*/ 241 w 548"/>
                <a:gd name="T33" fmla="*/ 492 h 548"/>
                <a:gd name="T34" fmla="*/ 254 w 548"/>
                <a:gd name="T35" fmla="*/ 486 h 548"/>
                <a:gd name="T36" fmla="*/ 267 w 548"/>
                <a:gd name="T37" fmla="*/ 478 h 548"/>
                <a:gd name="T38" fmla="*/ 280 w 548"/>
                <a:gd name="T39" fmla="*/ 471 h 548"/>
                <a:gd name="T40" fmla="*/ 293 w 548"/>
                <a:gd name="T41" fmla="*/ 463 h 548"/>
                <a:gd name="T42" fmla="*/ 307 w 548"/>
                <a:gd name="T43" fmla="*/ 455 h 548"/>
                <a:gd name="T44" fmla="*/ 318 w 548"/>
                <a:gd name="T45" fmla="*/ 446 h 548"/>
                <a:gd name="T46" fmla="*/ 331 w 548"/>
                <a:gd name="T47" fmla="*/ 437 h 548"/>
                <a:gd name="T48" fmla="*/ 342 w 548"/>
                <a:gd name="T49" fmla="*/ 428 h 548"/>
                <a:gd name="T50" fmla="*/ 354 w 548"/>
                <a:gd name="T51" fmla="*/ 418 h 548"/>
                <a:gd name="T52" fmla="*/ 365 w 548"/>
                <a:gd name="T53" fmla="*/ 409 h 548"/>
                <a:gd name="T54" fmla="*/ 376 w 548"/>
                <a:gd name="T55" fmla="*/ 398 h 548"/>
                <a:gd name="T56" fmla="*/ 387 w 548"/>
                <a:gd name="T57" fmla="*/ 388 h 548"/>
                <a:gd name="T58" fmla="*/ 397 w 548"/>
                <a:gd name="T59" fmla="*/ 377 h 548"/>
                <a:gd name="T60" fmla="*/ 408 w 548"/>
                <a:gd name="T61" fmla="*/ 366 h 548"/>
                <a:gd name="T62" fmla="*/ 417 w 548"/>
                <a:gd name="T63" fmla="*/ 354 h 548"/>
                <a:gd name="T64" fmla="*/ 427 w 548"/>
                <a:gd name="T65" fmla="*/ 343 h 548"/>
                <a:gd name="T66" fmla="*/ 436 w 548"/>
                <a:gd name="T67" fmla="*/ 331 h 548"/>
                <a:gd name="T68" fmla="*/ 445 w 548"/>
                <a:gd name="T69" fmla="*/ 319 h 548"/>
                <a:gd name="T70" fmla="*/ 453 w 548"/>
                <a:gd name="T71" fmla="*/ 306 h 548"/>
                <a:gd name="T72" fmla="*/ 462 w 548"/>
                <a:gd name="T73" fmla="*/ 294 h 548"/>
                <a:gd name="T74" fmla="*/ 470 w 548"/>
                <a:gd name="T75" fmla="*/ 281 h 548"/>
                <a:gd name="T76" fmla="*/ 478 w 548"/>
                <a:gd name="T77" fmla="*/ 268 h 548"/>
                <a:gd name="T78" fmla="*/ 485 w 548"/>
                <a:gd name="T79" fmla="*/ 254 h 548"/>
                <a:gd name="T80" fmla="*/ 492 w 548"/>
                <a:gd name="T81" fmla="*/ 241 h 548"/>
                <a:gd name="T82" fmla="*/ 498 w 548"/>
                <a:gd name="T83" fmla="*/ 227 h 548"/>
                <a:gd name="T84" fmla="*/ 504 w 548"/>
                <a:gd name="T85" fmla="*/ 213 h 548"/>
                <a:gd name="T86" fmla="*/ 510 w 548"/>
                <a:gd name="T87" fmla="*/ 199 h 548"/>
                <a:gd name="T88" fmla="*/ 515 w 548"/>
                <a:gd name="T89" fmla="*/ 185 h 548"/>
                <a:gd name="T90" fmla="*/ 520 w 548"/>
                <a:gd name="T91" fmla="*/ 170 h 548"/>
                <a:gd name="T92" fmla="*/ 525 w 548"/>
                <a:gd name="T93" fmla="*/ 155 h 548"/>
                <a:gd name="T94" fmla="*/ 529 w 548"/>
                <a:gd name="T95" fmla="*/ 141 h 548"/>
                <a:gd name="T96" fmla="*/ 533 w 548"/>
                <a:gd name="T97" fmla="*/ 126 h 548"/>
                <a:gd name="T98" fmla="*/ 536 w 548"/>
                <a:gd name="T99" fmla="*/ 111 h 548"/>
                <a:gd name="T100" fmla="*/ 539 w 548"/>
                <a:gd name="T101" fmla="*/ 95 h 548"/>
                <a:gd name="T102" fmla="*/ 541 w 548"/>
                <a:gd name="T103" fmla="*/ 80 h 548"/>
                <a:gd name="T104" fmla="*/ 543 w 548"/>
                <a:gd name="T105" fmla="*/ 64 h 548"/>
                <a:gd name="T106" fmla="*/ 545 w 548"/>
                <a:gd name="T107" fmla="*/ 48 h 548"/>
                <a:gd name="T108" fmla="*/ 547 w 548"/>
                <a:gd name="T109" fmla="*/ 32 h 548"/>
                <a:gd name="T110" fmla="*/ 547 w 548"/>
                <a:gd name="T111" fmla="*/ 16 h 548"/>
                <a:gd name="T112" fmla="*/ 548 w 548"/>
                <a:gd name="T113" fmla="*/ 0 h 5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8"/>
                <a:gd name="T172" fmla="*/ 0 h 548"/>
                <a:gd name="T173" fmla="*/ 548 w 548"/>
                <a:gd name="T174" fmla="*/ 548 h 5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8" h="548">
                  <a:moveTo>
                    <a:pt x="0" y="548"/>
                  </a:moveTo>
                  <a:lnTo>
                    <a:pt x="16" y="548"/>
                  </a:lnTo>
                  <a:lnTo>
                    <a:pt x="31" y="547"/>
                  </a:lnTo>
                  <a:lnTo>
                    <a:pt x="48" y="546"/>
                  </a:lnTo>
                  <a:lnTo>
                    <a:pt x="64" y="545"/>
                  </a:lnTo>
                  <a:lnTo>
                    <a:pt x="79" y="543"/>
                  </a:lnTo>
                  <a:lnTo>
                    <a:pt x="94" y="540"/>
                  </a:lnTo>
                  <a:lnTo>
                    <a:pt x="110" y="537"/>
                  </a:lnTo>
                  <a:lnTo>
                    <a:pt x="125" y="534"/>
                  </a:lnTo>
                  <a:lnTo>
                    <a:pt x="141" y="530"/>
                  </a:lnTo>
                  <a:lnTo>
                    <a:pt x="155" y="526"/>
                  </a:lnTo>
                  <a:lnTo>
                    <a:pt x="169" y="521"/>
                  </a:lnTo>
                  <a:lnTo>
                    <a:pt x="184" y="517"/>
                  </a:lnTo>
                  <a:lnTo>
                    <a:pt x="199" y="511"/>
                  </a:lnTo>
                  <a:lnTo>
                    <a:pt x="213" y="505"/>
                  </a:lnTo>
                  <a:lnTo>
                    <a:pt x="227" y="499"/>
                  </a:lnTo>
                  <a:lnTo>
                    <a:pt x="241" y="492"/>
                  </a:lnTo>
                  <a:lnTo>
                    <a:pt x="254" y="486"/>
                  </a:lnTo>
                  <a:lnTo>
                    <a:pt x="267" y="478"/>
                  </a:lnTo>
                  <a:lnTo>
                    <a:pt x="280" y="471"/>
                  </a:lnTo>
                  <a:lnTo>
                    <a:pt x="293" y="463"/>
                  </a:lnTo>
                  <a:lnTo>
                    <a:pt x="307" y="455"/>
                  </a:lnTo>
                  <a:lnTo>
                    <a:pt x="318" y="446"/>
                  </a:lnTo>
                  <a:lnTo>
                    <a:pt x="331" y="437"/>
                  </a:lnTo>
                  <a:lnTo>
                    <a:pt x="342" y="428"/>
                  </a:lnTo>
                  <a:lnTo>
                    <a:pt x="354" y="418"/>
                  </a:lnTo>
                  <a:lnTo>
                    <a:pt x="365" y="409"/>
                  </a:lnTo>
                  <a:lnTo>
                    <a:pt x="376" y="398"/>
                  </a:lnTo>
                  <a:lnTo>
                    <a:pt x="387" y="388"/>
                  </a:lnTo>
                  <a:lnTo>
                    <a:pt x="397" y="377"/>
                  </a:lnTo>
                  <a:lnTo>
                    <a:pt x="408" y="366"/>
                  </a:lnTo>
                  <a:lnTo>
                    <a:pt x="417" y="354"/>
                  </a:lnTo>
                  <a:lnTo>
                    <a:pt x="427" y="343"/>
                  </a:lnTo>
                  <a:lnTo>
                    <a:pt x="436" y="331"/>
                  </a:lnTo>
                  <a:lnTo>
                    <a:pt x="445" y="319"/>
                  </a:lnTo>
                  <a:lnTo>
                    <a:pt x="453" y="306"/>
                  </a:lnTo>
                  <a:lnTo>
                    <a:pt x="462" y="294"/>
                  </a:lnTo>
                  <a:lnTo>
                    <a:pt x="470" y="281"/>
                  </a:lnTo>
                  <a:lnTo>
                    <a:pt x="478" y="268"/>
                  </a:lnTo>
                  <a:lnTo>
                    <a:pt x="485" y="254"/>
                  </a:lnTo>
                  <a:lnTo>
                    <a:pt x="492" y="241"/>
                  </a:lnTo>
                  <a:lnTo>
                    <a:pt x="498" y="227"/>
                  </a:lnTo>
                  <a:lnTo>
                    <a:pt x="504" y="213"/>
                  </a:lnTo>
                  <a:lnTo>
                    <a:pt x="510" y="199"/>
                  </a:lnTo>
                  <a:lnTo>
                    <a:pt x="515" y="185"/>
                  </a:lnTo>
                  <a:lnTo>
                    <a:pt x="520" y="170"/>
                  </a:lnTo>
                  <a:lnTo>
                    <a:pt x="525" y="155"/>
                  </a:lnTo>
                  <a:lnTo>
                    <a:pt x="529" y="141"/>
                  </a:lnTo>
                  <a:lnTo>
                    <a:pt x="533" y="126"/>
                  </a:lnTo>
                  <a:lnTo>
                    <a:pt x="536" y="111"/>
                  </a:lnTo>
                  <a:lnTo>
                    <a:pt x="539" y="95"/>
                  </a:lnTo>
                  <a:lnTo>
                    <a:pt x="541" y="80"/>
                  </a:lnTo>
                  <a:lnTo>
                    <a:pt x="543" y="64"/>
                  </a:lnTo>
                  <a:lnTo>
                    <a:pt x="545" y="48"/>
                  </a:lnTo>
                  <a:lnTo>
                    <a:pt x="547" y="32"/>
                  </a:lnTo>
                  <a:lnTo>
                    <a:pt x="547" y="16"/>
                  </a:lnTo>
                  <a:lnTo>
                    <a:pt x="548" y="0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2714" y="2826"/>
              <a:ext cx="548" cy="549"/>
            </a:xfrm>
            <a:custGeom>
              <a:avLst/>
              <a:gdLst>
                <a:gd name="T0" fmla="*/ 548 w 548"/>
                <a:gd name="T1" fmla="*/ 549 h 549"/>
                <a:gd name="T2" fmla="*/ 547 w 548"/>
                <a:gd name="T3" fmla="*/ 533 h 549"/>
                <a:gd name="T4" fmla="*/ 547 w 548"/>
                <a:gd name="T5" fmla="*/ 517 h 549"/>
                <a:gd name="T6" fmla="*/ 545 w 548"/>
                <a:gd name="T7" fmla="*/ 501 h 549"/>
                <a:gd name="T8" fmla="*/ 543 w 548"/>
                <a:gd name="T9" fmla="*/ 485 h 549"/>
                <a:gd name="T10" fmla="*/ 541 w 548"/>
                <a:gd name="T11" fmla="*/ 470 h 549"/>
                <a:gd name="T12" fmla="*/ 539 w 548"/>
                <a:gd name="T13" fmla="*/ 454 h 549"/>
                <a:gd name="T14" fmla="*/ 536 w 548"/>
                <a:gd name="T15" fmla="*/ 439 h 549"/>
                <a:gd name="T16" fmla="*/ 533 w 548"/>
                <a:gd name="T17" fmla="*/ 423 h 549"/>
                <a:gd name="T18" fmla="*/ 529 w 548"/>
                <a:gd name="T19" fmla="*/ 409 h 549"/>
                <a:gd name="T20" fmla="*/ 525 w 548"/>
                <a:gd name="T21" fmla="*/ 394 h 549"/>
                <a:gd name="T22" fmla="*/ 520 w 548"/>
                <a:gd name="T23" fmla="*/ 378 h 549"/>
                <a:gd name="T24" fmla="*/ 515 w 548"/>
                <a:gd name="T25" fmla="*/ 364 h 549"/>
                <a:gd name="T26" fmla="*/ 510 w 548"/>
                <a:gd name="T27" fmla="*/ 350 h 549"/>
                <a:gd name="T28" fmla="*/ 504 w 548"/>
                <a:gd name="T29" fmla="*/ 335 h 549"/>
                <a:gd name="T30" fmla="*/ 498 w 548"/>
                <a:gd name="T31" fmla="*/ 321 h 549"/>
                <a:gd name="T32" fmla="*/ 492 w 548"/>
                <a:gd name="T33" fmla="*/ 307 h 549"/>
                <a:gd name="T34" fmla="*/ 485 w 548"/>
                <a:gd name="T35" fmla="*/ 294 h 549"/>
                <a:gd name="T36" fmla="*/ 478 w 548"/>
                <a:gd name="T37" fmla="*/ 281 h 549"/>
                <a:gd name="T38" fmla="*/ 470 w 548"/>
                <a:gd name="T39" fmla="*/ 268 h 549"/>
                <a:gd name="T40" fmla="*/ 462 w 548"/>
                <a:gd name="T41" fmla="*/ 255 h 549"/>
                <a:gd name="T42" fmla="*/ 453 w 548"/>
                <a:gd name="T43" fmla="*/ 243 h 549"/>
                <a:gd name="T44" fmla="*/ 445 w 548"/>
                <a:gd name="T45" fmla="*/ 230 h 549"/>
                <a:gd name="T46" fmla="*/ 436 w 548"/>
                <a:gd name="T47" fmla="*/ 218 h 549"/>
                <a:gd name="T48" fmla="*/ 427 w 548"/>
                <a:gd name="T49" fmla="*/ 206 h 549"/>
                <a:gd name="T50" fmla="*/ 417 w 548"/>
                <a:gd name="T51" fmla="*/ 194 h 549"/>
                <a:gd name="T52" fmla="*/ 408 w 548"/>
                <a:gd name="T53" fmla="*/ 183 h 549"/>
                <a:gd name="T54" fmla="*/ 397 w 548"/>
                <a:gd name="T55" fmla="*/ 172 h 549"/>
                <a:gd name="T56" fmla="*/ 387 w 548"/>
                <a:gd name="T57" fmla="*/ 161 h 549"/>
                <a:gd name="T58" fmla="*/ 376 w 548"/>
                <a:gd name="T59" fmla="*/ 150 h 549"/>
                <a:gd name="T60" fmla="*/ 365 w 548"/>
                <a:gd name="T61" fmla="*/ 141 h 549"/>
                <a:gd name="T62" fmla="*/ 354 w 548"/>
                <a:gd name="T63" fmla="*/ 131 h 549"/>
                <a:gd name="T64" fmla="*/ 342 w 548"/>
                <a:gd name="T65" fmla="*/ 122 h 549"/>
                <a:gd name="T66" fmla="*/ 331 w 548"/>
                <a:gd name="T67" fmla="*/ 112 h 549"/>
                <a:gd name="T68" fmla="*/ 318 w 548"/>
                <a:gd name="T69" fmla="*/ 103 h 549"/>
                <a:gd name="T70" fmla="*/ 307 w 548"/>
                <a:gd name="T71" fmla="*/ 94 h 549"/>
                <a:gd name="T72" fmla="*/ 293 w 548"/>
                <a:gd name="T73" fmla="*/ 86 h 549"/>
                <a:gd name="T74" fmla="*/ 280 w 548"/>
                <a:gd name="T75" fmla="*/ 78 h 549"/>
                <a:gd name="T76" fmla="*/ 267 w 548"/>
                <a:gd name="T77" fmla="*/ 70 h 549"/>
                <a:gd name="T78" fmla="*/ 254 w 548"/>
                <a:gd name="T79" fmla="*/ 63 h 549"/>
                <a:gd name="T80" fmla="*/ 241 w 548"/>
                <a:gd name="T81" fmla="*/ 56 h 549"/>
                <a:gd name="T82" fmla="*/ 227 w 548"/>
                <a:gd name="T83" fmla="*/ 50 h 549"/>
                <a:gd name="T84" fmla="*/ 213 w 548"/>
                <a:gd name="T85" fmla="*/ 43 h 549"/>
                <a:gd name="T86" fmla="*/ 199 w 548"/>
                <a:gd name="T87" fmla="*/ 38 h 549"/>
                <a:gd name="T88" fmla="*/ 184 w 548"/>
                <a:gd name="T89" fmla="*/ 33 h 549"/>
                <a:gd name="T90" fmla="*/ 169 w 548"/>
                <a:gd name="T91" fmla="*/ 27 h 549"/>
                <a:gd name="T92" fmla="*/ 155 w 548"/>
                <a:gd name="T93" fmla="*/ 23 h 549"/>
                <a:gd name="T94" fmla="*/ 141 w 548"/>
                <a:gd name="T95" fmla="*/ 19 h 549"/>
                <a:gd name="T96" fmla="*/ 125 w 548"/>
                <a:gd name="T97" fmla="*/ 15 h 549"/>
                <a:gd name="T98" fmla="*/ 110 w 548"/>
                <a:gd name="T99" fmla="*/ 12 h 549"/>
                <a:gd name="T100" fmla="*/ 94 w 548"/>
                <a:gd name="T101" fmla="*/ 9 h 549"/>
                <a:gd name="T102" fmla="*/ 79 w 548"/>
                <a:gd name="T103" fmla="*/ 6 h 549"/>
                <a:gd name="T104" fmla="*/ 64 w 548"/>
                <a:gd name="T105" fmla="*/ 5 h 549"/>
                <a:gd name="T106" fmla="*/ 48 w 548"/>
                <a:gd name="T107" fmla="*/ 3 h 549"/>
                <a:gd name="T108" fmla="*/ 31 w 548"/>
                <a:gd name="T109" fmla="*/ 1 h 549"/>
                <a:gd name="T110" fmla="*/ 16 w 548"/>
                <a:gd name="T111" fmla="*/ 0 h 549"/>
                <a:gd name="T112" fmla="*/ 0 w 548"/>
                <a:gd name="T113" fmla="*/ 0 h 54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8"/>
                <a:gd name="T172" fmla="*/ 0 h 549"/>
                <a:gd name="T173" fmla="*/ 548 w 548"/>
                <a:gd name="T174" fmla="*/ 549 h 54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8" h="549">
                  <a:moveTo>
                    <a:pt x="548" y="549"/>
                  </a:moveTo>
                  <a:lnTo>
                    <a:pt x="547" y="533"/>
                  </a:lnTo>
                  <a:lnTo>
                    <a:pt x="547" y="517"/>
                  </a:lnTo>
                  <a:lnTo>
                    <a:pt x="545" y="501"/>
                  </a:lnTo>
                  <a:lnTo>
                    <a:pt x="543" y="485"/>
                  </a:lnTo>
                  <a:lnTo>
                    <a:pt x="541" y="470"/>
                  </a:lnTo>
                  <a:lnTo>
                    <a:pt x="539" y="454"/>
                  </a:lnTo>
                  <a:lnTo>
                    <a:pt x="536" y="439"/>
                  </a:lnTo>
                  <a:lnTo>
                    <a:pt x="533" y="423"/>
                  </a:lnTo>
                  <a:lnTo>
                    <a:pt x="529" y="409"/>
                  </a:lnTo>
                  <a:lnTo>
                    <a:pt x="525" y="394"/>
                  </a:lnTo>
                  <a:lnTo>
                    <a:pt x="520" y="378"/>
                  </a:lnTo>
                  <a:lnTo>
                    <a:pt x="515" y="364"/>
                  </a:lnTo>
                  <a:lnTo>
                    <a:pt x="510" y="350"/>
                  </a:lnTo>
                  <a:lnTo>
                    <a:pt x="504" y="335"/>
                  </a:lnTo>
                  <a:lnTo>
                    <a:pt x="498" y="321"/>
                  </a:lnTo>
                  <a:lnTo>
                    <a:pt x="492" y="307"/>
                  </a:lnTo>
                  <a:lnTo>
                    <a:pt x="485" y="294"/>
                  </a:lnTo>
                  <a:lnTo>
                    <a:pt x="478" y="281"/>
                  </a:lnTo>
                  <a:lnTo>
                    <a:pt x="470" y="268"/>
                  </a:lnTo>
                  <a:lnTo>
                    <a:pt x="462" y="255"/>
                  </a:lnTo>
                  <a:lnTo>
                    <a:pt x="453" y="243"/>
                  </a:lnTo>
                  <a:lnTo>
                    <a:pt x="445" y="230"/>
                  </a:lnTo>
                  <a:lnTo>
                    <a:pt x="436" y="218"/>
                  </a:lnTo>
                  <a:lnTo>
                    <a:pt x="427" y="206"/>
                  </a:lnTo>
                  <a:lnTo>
                    <a:pt x="417" y="194"/>
                  </a:lnTo>
                  <a:lnTo>
                    <a:pt x="408" y="183"/>
                  </a:lnTo>
                  <a:lnTo>
                    <a:pt x="397" y="172"/>
                  </a:lnTo>
                  <a:lnTo>
                    <a:pt x="387" y="161"/>
                  </a:lnTo>
                  <a:lnTo>
                    <a:pt x="376" y="150"/>
                  </a:lnTo>
                  <a:lnTo>
                    <a:pt x="365" y="141"/>
                  </a:lnTo>
                  <a:lnTo>
                    <a:pt x="354" y="131"/>
                  </a:lnTo>
                  <a:lnTo>
                    <a:pt x="342" y="122"/>
                  </a:lnTo>
                  <a:lnTo>
                    <a:pt x="331" y="112"/>
                  </a:lnTo>
                  <a:lnTo>
                    <a:pt x="318" y="103"/>
                  </a:lnTo>
                  <a:lnTo>
                    <a:pt x="307" y="94"/>
                  </a:lnTo>
                  <a:lnTo>
                    <a:pt x="293" y="86"/>
                  </a:lnTo>
                  <a:lnTo>
                    <a:pt x="280" y="78"/>
                  </a:lnTo>
                  <a:lnTo>
                    <a:pt x="267" y="70"/>
                  </a:lnTo>
                  <a:lnTo>
                    <a:pt x="254" y="63"/>
                  </a:lnTo>
                  <a:lnTo>
                    <a:pt x="241" y="56"/>
                  </a:lnTo>
                  <a:lnTo>
                    <a:pt x="227" y="50"/>
                  </a:lnTo>
                  <a:lnTo>
                    <a:pt x="213" y="43"/>
                  </a:lnTo>
                  <a:lnTo>
                    <a:pt x="199" y="38"/>
                  </a:lnTo>
                  <a:lnTo>
                    <a:pt x="184" y="33"/>
                  </a:lnTo>
                  <a:lnTo>
                    <a:pt x="169" y="27"/>
                  </a:lnTo>
                  <a:lnTo>
                    <a:pt x="155" y="23"/>
                  </a:lnTo>
                  <a:lnTo>
                    <a:pt x="141" y="19"/>
                  </a:lnTo>
                  <a:lnTo>
                    <a:pt x="125" y="15"/>
                  </a:lnTo>
                  <a:lnTo>
                    <a:pt x="110" y="12"/>
                  </a:lnTo>
                  <a:lnTo>
                    <a:pt x="94" y="9"/>
                  </a:lnTo>
                  <a:lnTo>
                    <a:pt x="79" y="6"/>
                  </a:lnTo>
                  <a:lnTo>
                    <a:pt x="64" y="5"/>
                  </a:lnTo>
                  <a:lnTo>
                    <a:pt x="48" y="3"/>
                  </a:lnTo>
                  <a:lnTo>
                    <a:pt x="31" y="1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auto">
            <a:xfrm>
              <a:off x="2166" y="2826"/>
              <a:ext cx="548" cy="549"/>
            </a:xfrm>
            <a:custGeom>
              <a:avLst/>
              <a:gdLst>
                <a:gd name="T0" fmla="*/ 548 w 548"/>
                <a:gd name="T1" fmla="*/ 0 h 549"/>
                <a:gd name="T2" fmla="*/ 531 w 548"/>
                <a:gd name="T3" fmla="*/ 0 h 549"/>
                <a:gd name="T4" fmla="*/ 515 w 548"/>
                <a:gd name="T5" fmla="*/ 1 h 549"/>
                <a:gd name="T6" fmla="*/ 499 w 548"/>
                <a:gd name="T7" fmla="*/ 3 h 549"/>
                <a:gd name="T8" fmla="*/ 483 w 548"/>
                <a:gd name="T9" fmla="*/ 5 h 549"/>
                <a:gd name="T10" fmla="*/ 468 w 548"/>
                <a:gd name="T11" fmla="*/ 6 h 549"/>
                <a:gd name="T12" fmla="*/ 453 w 548"/>
                <a:gd name="T13" fmla="*/ 9 h 549"/>
                <a:gd name="T14" fmla="*/ 437 w 548"/>
                <a:gd name="T15" fmla="*/ 12 h 549"/>
                <a:gd name="T16" fmla="*/ 422 w 548"/>
                <a:gd name="T17" fmla="*/ 15 h 549"/>
                <a:gd name="T18" fmla="*/ 407 w 548"/>
                <a:gd name="T19" fmla="*/ 19 h 549"/>
                <a:gd name="T20" fmla="*/ 392 w 548"/>
                <a:gd name="T21" fmla="*/ 23 h 549"/>
                <a:gd name="T22" fmla="*/ 377 w 548"/>
                <a:gd name="T23" fmla="*/ 27 h 549"/>
                <a:gd name="T24" fmla="*/ 363 w 548"/>
                <a:gd name="T25" fmla="*/ 33 h 549"/>
                <a:gd name="T26" fmla="*/ 348 w 548"/>
                <a:gd name="T27" fmla="*/ 38 h 549"/>
                <a:gd name="T28" fmla="*/ 334 w 548"/>
                <a:gd name="T29" fmla="*/ 43 h 549"/>
                <a:gd name="T30" fmla="*/ 320 w 548"/>
                <a:gd name="T31" fmla="*/ 50 h 549"/>
                <a:gd name="T32" fmla="*/ 306 w 548"/>
                <a:gd name="T33" fmla="*/ 56 h 549"/>
                <a:gd name="T34" fmla="*/ 293 w 548"/>
                <a:gd name="T35" fmla="*/ 63 h 549"/>
                <a:gd name="T36" fmla="*/ 280 w 548"/>
                <a:gd name="T37" fmla="*/ 70 h 549"/>
                <a:gd name="T38" fmla="*/ 267 w 548"/>
                <a:gd name="T39" fmla="*/ 78 h 549"/>
                <a:gd name="T40" fmla="*/ 254 w 548"/>
                <a:gd name="T41" fmla="*/ 86 h 549"/>
                <a:gd name="T42" fmla="*/ 241 w 548"/>
                <a:gd name="T43" fmla="*/ 94 h 549"/>
                <a:gd name="T44" fmla="*/ 228 w 548"/>
                <a:gd name="T45" fmla="*/ 103 h 549"/>
                <a:gd name="T46" fmla="*/ 216 w 548"/>
                <a:gd name="T47" fmla="*/ 112 h 549"/>
                <a:gd name="T48" fmla="*/ 205 w 548"/>
                <a:gd name="T49" fmla="*/ 122 h 549"/>
                <a:gd name="T50" fmla="*/ 193 w 548"/>
                <a:gd name="T51" fmla="*/ 131 h 549"/>
                <a:gd name="T52" fmla="*/ 181 w 548"/>
                <a:gd name="T53" fmla="*/ 141 h 549"/>
                <a:gd name="T54" fmla="*/ 171 w 548"/>
                <a:gd name="T55" fmla="*/ 150 h 549"/>
                <a:gd name="T56" fmla="*/ 160 w 548"/>
                <a:gd name="T57" fmla="*/ 161 h 549"/>
                <a:gd name="T58" fmla="*/ 149 w 548"/>
                <a:gd name="T59" fmla="*/ 172 h 549"/>
                <a:gd name="T60" fmla="*/ 139 w 548"/>
                <a:gd name="T61" fmla="*/ 183 h 549"/>
                <a:gd name="T62" fmla="*/ 130 w 548"/>
                <a:gd name="T63" fmla="*/ 194 h 549"/>
                <a:gd name="T64" fmla="*/ 120 w 548"/>
                <a:gd name="T65" fmla="*/ 206 h 549"/>
                <a:gd name="T66" fmla="*/ 111 w 548"/>
                <a:gd name="T67" fmla="*/ 218 h 549"/>
                <a:gd name="T68" fmla="*/ 102 w 548"/>
                <a:gd name="T69" fmla="*/ 230 h 549"/>
                <a:gd name="T70" fmla="*/ 93 w 548"/>
                <a:gd name="T71" fmla="*/ 243 h 549"/>
                <a:gd name="T72" fmla="*/ 84 w 548"/>
                <a:gd name="T73" fmla="*/ 255 h 549"/>
                <a:gd name="T74" fmla="*/ 76 w 548"/>
                <a:gd name="T75" fmla="*/ 268 h 549"/>
                <a:gd name="T76" fmla="*/ 69 w 548"/>
                <a:gd name="T77" fmla="*/ 281 h 549"/>
                <a:gd name="T78" fmla="*/ 62 w 548"/>
                <a:gd name="T79" fmla="*/ 294 h 549"/>
                <a:gd name="T80" fmla="*/ 55 w 548"/>
                <a:gd name="T81" fmla="*/ 307 h 549"/>
                <a:gd name="T82" fmla="*/ 49 w 548"/>
                <a:gd name="T83" fmla="*/ 321 h 549"/>
                <a:gd name="T84" fmla="*/ 42 w 548"/>
                <a:gd name="T85" fmla="*/ 335 h 549"/>
                <a:gd name="T86" fmla="*/ 37 w 548"/>
                <a:gd name="T87" fmla="*/ 350 h 549"/>
                <a:gd name="T88" fmla="*/ 31 w 548"/>
                <a:gd name="T89" fmla="*/ 364 h 549"/>
                <a:gd name="T90" fmla="*/ 27 w 548"/>
                <a:gd name="T91" fmla="*/ 378 h 549"/>
                <a:gd name="T92" fmla="*/ 21 w 548"/>
                <a:gd name="T93" fmla="*/ 394 h 549"/>
                <a:gd name="T94" fmla="*/ 18 w 548"/>
                <a:gd name="T95" fmla="*/ 409 h 549"/>
                <a:gd name="T96" fmla="*/ 14 w 548"/>
                <a:gd name="T97" fmla="*/ 423 h 549"/>
                <a:gd name="T98" fmla="*/ 10 w 548"/>
                <a:gd name="T99" fmla="*/ 439 h 549"/>
                <a:gd name="T100" fmla="*/ 7 w 548"/>
                <a:gd name="T101" fmla="*/ 454 h 549"/>
                <a:gd name="T102" fmla="*/ 5 w 548"/>
                <a:gd name="T103" fmla="*/ 470 h 549"/>
                <a:gd name="T104" fmla="*/ 3 w 548"/>
                <a:gd name="T105" fmla="*/ 485 h 549"/>
                <a:gd name="T106" fmla="*/ 1 w 548"/>
                <a:gd name="T107" fmla="*/ 501 h 549"/>
                <a:gd name="T108" fmla="*/ 0 w 548"/>
                <a:gd name="T109" fmla="*/ 517 h 549"/>
                <a:gd name="T110" fmla="*/ 0 w 548"/>
                <a:gd name="T111" fmla="*/ 533 h 549"/>
                <a:gd name="T112" fmla="*/ 0 w 548"/>
                <a:gd name="T113" fmla="*/ 549 h 54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8"/>
                <a:gd name="T172" fmla="*/ 0 h 549"/>
                <a:gd name="T173" fmla="*/ 548 w 548"/>
                <a:gd name="T174" fmla="*/ 549 h 54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8" h="549">
                  <a:moveTo>
                    <a:pt x="548" y="0"/>
                  </a:moveTo>
                  <a:lnTo>
                    <a:pt x="531" y="0"/>
                  </a:lnTo>
                  <a:lnTo>
                    <a:pt x="515" y="1"/>
                  </a:lnTo>
                  <a:lnTo>
                    <a:pt x="499" y="3"/>
                  </a:lnTo>
                  <a:lnTo>
                    <a:pt x="483" y="5"/>
                  </a:lnTo>
                  <a:lnTo>
                    <a:pt x="468" y="6"/>
                  </a:lnTo>
                  <a:lnTo>
                    <a:pt x="453" y="9"/>
                  </a:lnTo>
                  <a:lnTo>
                    <a:pt x="437" y="12"/>
                  </a:lnTo>
                  <a:lnTo>
                    <a:pt x="422" y="15"/>
                  </a:lnTo>
                  <a:lnTo>
                    <a:pt x="407" y="19"/>
                  </a:lnTo>
                  <a:lnTo>
                    <a:pt x="392" y="23"/>
                  </a:lnTo>
                  <a:lnTo>
                    <a:pt x="377" y="27"/>
                  </a:lnTo>
                  <a:lnTo>
                    <a:pt x="363" y="33"/>
                  </a:lnTo>
                  <a:lnTo>
                    <a:pt x="348" y="38"/>
                  </a:lnTo>
                  <a:lnTo>
                    <a:pt x="334" y="43"/>
                  </a:lnTo>
                  <a:lnTo>
                    <a:pt x="320" y="50"/>
                  </a:lnTo>
                  <a:lnTo>
                    <a:pt x="306" y="56"/>
                  </a:lnTo>
                  <a:lnTo>
                    <a:pt x="293" y="63"/>
                  </a:lnTo>
                  <a:lnTo>
                    <a:pt x="280" y="70"/>
                  </a:lnTo>
                  <a:lnTo>
                    <a:pt x="267" y="78"/>
                  </a:lnTo>
                  <a:lnTo>
                    <a:pt x="254" y="86"/>
                  </a:lnTo>
                  <a:lnTo>
                    <a:pt x="241" y="94"/>
                  </a:lnTo>
                  <a:lnTo>
                    <a:pt x="228" y="103"/>
                  </a:lnTo>
                  <a:lnTo>
                    <a:pt x="216" y="112"/>
                  </a:lnTo>
                  <a:lnTo>
                    <a:pt x="205" y="122"/>
                  </a:lnTo>
                  <a:lnTo>
                    <a:pt x="193" y="131"/>
                  </a:lnTo>
                  <a:lnTo>
                    <a:pt x="181" y="141"/>
                  </a:lnTo>
                  <a:lnTo>
                    <a:pt x="171" y="150"/>
                  </a:lnTo>
                  <a:lnTo>
                    <a:pt x="160" y="161"/>
                  </a:lnTo>
                  <a:lnTo>
                    <a:pt x="149" y="172"/>
                  </a:lnTo>
                  <a:lnTo>
                    <a:pt x="139" y="183"/>
                  </a:lnTo>
                  <a:lnTo>
                    <a:pt x="130" y="194"/>
                  </a:lnTo>
                  <a:lnTo>
                    <a:pt x="120" y="206"/>
                  </a:lnTo>
                  <a:lnTo>
                    <a:pt x="111" y="218"/>
                  </a:lnTo>
                  <a:lnTo>
                    <a:pt x="102" y="230"/>
                  </a:lnTo>
                  <a:lnTo>
                    <a:pt x="93" y="243"/>
                  </a:lnTo>
                  <a:lnTo>
                    <a:pt x="84" y="255"/>
                  </a:lnTo>
                  <a:lnTo>
                    <a:pt x="76" y="268"/>
                  </a:lnTo>
                  <a:lnTo>
                    <a:pt x="69" y="281"/>
                  </a:lnTo>
                  <a:lnTo>
                    <a:pt x="62" y="294"/>
                  </a:lnTo>
                  <a:lnTo>
                    <a:pt x="55" y="307"/>
                  </a:lnTo>
                  <a:lnTo>
                    <a:pt x="49" y="321"/>
                  </a:lnTo>
                  <a:lnTo>
                    <a:pt x="42" y="335"/>
                  </a:lnTo>
                  <a:lnTo>
                    <a:pt x="37" y="350"/>
                  </a:lnTo>
                  <a:lnTo>
                    <a:pt x="31" y="364"/>
                  </a:lnTo>
                  <a:lnTo>
                    <a:pt x="27" y="378"/>
                  </a:lnTo>
                  <a:lnTo>
                    <a:pt x="21" y="394"/>
                  </a:lnTo>
                  <a:lnTo>
                    <a:pt x="18" y="409"/>
                  </a:lnTo>
                  <a:lnTo>
                    <a:pt x="14" y="423"/>
                  </a:lnTo>
                  <a:lnTo>
                    <a:pt x="10" y="439"/>
                  </a:lnTo>
                  <a:lnTo>
                    <a:pt x="7" y="454"/>
                  </a:lnTo>
                  <a:lnTo>
                    <a:pt x="5" y="470"/>
                  </a:lnTo>
                  <a:lnTo>
                    <a:pt x="3" y="485"/>
                  </a:lnTo>
                  <a:lnTo>
                    <a:pt x="1" y="501"/>
                  </a:lnTo>
                  <a:lnTo>
                    <a:pt x="0" y="517"/>
                  </a:lnTo>
                  <a:lnTo>
                    <a:pt x="0" y="533"/>
                  </a:lnTo>
                  <a:lnTo>
                    <a:pt x="0" y="549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2166" y="3375"/>
              <a:ext cx="548" cy="548"/>
            </a:xfrm>
            <a:custGeom>
              <a:avLst/>
              <a:gdLst>
                <a:gd name="T0" fmla="*/ 0 w 548"/>
                <a:gd name="T1" fmla="*/ 0 h 548"/>
                <a:gd name="T2" fmla="*/ 0 w 548"/>
                <a:gd name="T3" fmla="*/ 16 h 548"/>
                <a:gd name="T4" fmla="*/ 0 w 548"/>
                <a:gd name="T5" fmla="*/ 32 h 548"/>
                <a:gd name="T6" fmla="*/ 1 w 548"/>
                <a:gd name="T7" fmla="*/ 48 h 548"/>
                <a:gd name="T8" fmla="*/ 3 w 548"/>
                <a:gd name="T9" fmla="*/ 64 h 548"/>
                <a:gd name="T10" fmla="*/ 5 w 548"/>
                <a:gd name="T11" fmla="*/ 80 h 548"/>
                <a:gd name="T12" fmla="*/ 7 w 548"/>
                <a:gd name="T13" fmla="*/ 95 h 548"/>
                <a:gd name="T14" fmla="*/ 10 w 548"/>
                <a:gd name="T15" fmla="*/ 111 h 548"/>
                <a:gd name="T16" fmla="*/ 14 w 548"/>
                <a:gd name="T17" fmla="*/ 126 h 548"/>
                <a:gd name="T18" fmla="*/ 18 w 548"/>
                <a:gd name="T19" fmla="*/ 141 h 548"/>
                <a:gd name="T20" fmla="*/ 21 w 548"/>
                <a:gd name="T21" fmla="*/ 155 h 548"/>
                <a:gd name="T22" fmla="*/ 27 w 548"/>
                <a:gd name="T23" fmla="*/ 170 h 548"/>
                <a:gd name="T24" fmla="*/ 31 w 548"/>
                <a:gd name="T25" fmla="*/ 185 h 548"/>
                <a:gd name="T26" fmla="*/ 37 w 548"/>
                <a:gd name="T27" fmla="*/ 199 h 548"/>
                <a:gd name="T28" fmla="*/ 42 w 548"/>
                <a:gd name="T29" fmla="*/ 213 h 548"/>
                <a:gd name="T30" fmla="*/ 49 w 548"/>
                <a:gd name="T31" fmla="*/ 227 h 548"/>
                <a:gd name="T32" fmla="*/ 55 w 548"/>
                <a:gd name="T33" fmla="*/ 241 h 548"/>
                <a:gd name="T34" fmla="*/ 62 w 548"/>
                <a:gd name="T35" fmla="*/ 254 h 548"/>
                <a:gd name="T36" fmla="*/ 69 w 548"/>
                <a:gd name="T37" fmla="*/ 268 h 548"/>
                <a:gd name="T38" fmla="*/ 76 w 548"/>
                <a:gd name="T39" fmla="*/ 281 h 548"/>
                <a:gd name="T40" fmla="*/ 84 w 548"/>
                <a:gd name="T41" fmla="*/ 294 h 548"/>
                <a:gd name="T42" fmla="*/ 93 w 548"/>
                <a:gd name="T43" fmla="*/ 306 h 548"/>
                <a:gd name="T44" fmla="*/ 102 w 548"/>
                <a:gd name="T45" fmla="*/ 319 h 548"/>
                <a:gd name="T46" fmla="*/ 111 w 548"/>
                <a:gd name="T47" fmla="*/ 331 h 548"/>
                <a:gd name="T48" fmla="*/ 120 w 548"/>
                <a:gd name="T49" fmla="*/ 343 h 548"/>
                <a:gd name="T50" fmla="*/ 130 w 548"/>
                <a:gd name="T51" fmla="*/ 354 h 548"/>
                <a:gd name="T52" fmla="*/ 139 w 548"/>
                <a:gd name="T53" fmla="*/ 366 h 548"/>
                <a:gd name="T54" fmla="*/ 149 w 548"/>
                <a:gd name="T55" fmla="*/ 377 h 548"/>
                <a:gd name="T56" fmla="*/ 160 w 548"/>
                <a:gd name="T57" fmla="*/ 388 h 548"/>
                <a:gd name="T58" fmla="*/ 171 w 548"/>
                <a:gd name="T59" fmla="*/ 398 h 548"/>
                <a:gd name="T60" fmla="*/ 181 w 548"/>
                <a:gd name="T61" fmla="*/ 409 h 548"/>
                <a:gd name="T62" fmla="*/ 193 w 548"/>
                <a:gd name="T63" fmla="*/ 418 h 548"/>
                <a:gd name="T64" fmla="*/ 205 w 548"/>
                <a:gd name="T65" fmla="*/ 428 h 548"/>
                <a:gd name="T66" fmla="*/ 216 w 548"/>
                <a:gd name="T67" fmla="*/ 437 h 548"/>
                <a:gd name="T68" fmla="*/ 228 w 548"/>
                <a:gd name="T69" fmla="*/ 446 h 548"/>
                <a:gd name="T70" fmla="*/ 241 w 548"/>
                <a:gd name="T71" fmla="*/ 455 h 548"/>
                <a:gd name="T72" fmla="*/ 254 w 548"/>
                <a:gd name="T73" fmla="*/ 463 h 548"/>
                <a:gd name="T74" fmla="*/ 267 w 548"/>
                <a:gd name="T75" fmla="*/ 471 h 548"/>
                <a:gd name="T76" fmla="*/ 280 w 548"/>
                <a:gd name="T77" fmla="*/ 478 h 548"/>
                <a:gd name="T78" fmla="*/ 293 w 548"/>
                <a:gd name="T79" fmla="*/ 486 h 548"/>
                <a:gd name="T80" fmla="*/ 306 w 548"/>
                <a:gd name="T81" fmla="*/ 492 h 548"/>
                <a:gd name="T82" fmla="*/ 320 w 548"/>
                <a:gd name="T83" fmla="*/ 499 h 548"/>
                <a:gd name="T84" fmla="*/ 334 w 548"/>
                <a:gd name="T85" fmla="*/ 505 h 548"/>
                <a:gd name="T86" fmla="*/ 348 w 548"/>
                <a:gd name="T87" fmla="*/ 511 h 548"/>
                <a:gd name="T88" fmla="*/ 363 w 548"/>
                <a:gd name="T89" fmla="*/ 517 h 548"/>
                <a:gd name="T90" fmla="*/ 377 w 548"/>
                <a:gd name="T91" fmla="*/ 521 h 548"/>
                <a:gd name="T92" fmla="*/ 392 w 548"/>
                <a:gd name="T93" fmla="*/ 526 h 548"/>
                <a:gd name="T94" fmla="*/ 407 w 548"/>
                <a:gd name="T95" fmla="*/ 530 h 548"/>
                <a:gd name="T96" fmla="*/ 422 w 548"/>
                <a:gd name="T97" fmla="*/ 534 h 548"/>
                <a:gd name="T98" fmla="*/ 437 w 548"/>
                <a:gd name="T99" fmla="*/ 537 h 548"/>
                <a:gd name="T100" fmla="*/ 453 w 548"/>
                <a:gd name="T101" fmla="*/ 540 h 548"/>
                <a:gd name="T102" fmla="*/ 468 w 548"/>
                <a:gd name="T103" fmla="*/ 543 h 548"/>
                <a:gd name="T104" fmla="*/ 483 w 548"/>
                <a:gd name="T105" fmla="*/ 545 h 548"/>
                <a:gd name="T106" fmla="*/ 499 w 548"/>
                <a:gd name="T107" fmla="*/ 546 h 548"/>
                <a:gd name="T108" fmla="*/ 515 w 548"/>
                <a:gd name="T109" fmla="*/ 547 h 548"/>
                <a:gd name="T110" fmla="*/ 531 w 548"/>
                <a:gd name="T111" fmla="*/ 548 h 548"/>
                <a:gd name="T112" fmla="*/ 548 w 548"/>
                <a:gd name="T113" fmla="*/ 548 h 5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8"/>
                <a:gd name="T172" fmla="*/ 0 h 548"/>
                <a:gd name="T173" fmla="*/ 548 w 548"/>
                <a:gd name="T174" fmla="*/ 548 h 5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8" h="548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" y="48"/>
                  </a:lnTo>
                  <a:lnTo>
                    <a:pt x="3" y="64"/>
                  </a:lnTo>
                  <a:lnTo>
                    <a:pt x="5" y="80"/>
                  </a:lnTo>
                  <a:lnTo>
                    <a:pt x="7" y="95"/>
                  </a:lnTo>
                  <a:lnTo>
                    <a:pt x="10" y="111"/>
                  </a:lnTo>
                  <a:lnTo>
                    <a:pt x="14" y="126"/>
                  </a:lnTo>
                  <a:lnTo>
                    <a:pt x="18" y="141"/>
                  </a:lnTo>
                  <a:lnTo>
                    <a:pt x="21" y="155"/>
                  </a:lnTo>
                  <a:lnTo>
                    <a:pt x="27" y="170"/>
                  </a:lnTo>
                  <a:lnTo>
                    <a:pt x="31" y="185"/>
                  </a:lnTo>
                  <a:lnTo>
                    <a:pt x="37" y="199"/>
                  </a:lnTo>
                  <a:lnTo>
                    <a:pt x="42" y="213"/>
                  </a:lnTo>
                  <a:lnTo>
                    <a:pt x="49" y="227"/>
                  </a:lnTo>
                  <a:lnTo>
                    <a:pt x="55" y="241"/>
                  </a:lnTo>
                  <a:lnTo>
                    <a:pt x="62" y="254"/>
                  </a:lnTo>
                  <a:lnTo>
                    <a:pt x="69" y="268"/>
                  </a:lnTo>
                  <a:lnTo>
                    <a:pt x="76" y="281"/>
                  </a:lnTo>
                  <a:lnTo>
                    <a:pt x="84" y="294"/>
                  </a:lnTo>
                  <a:lnTo>
                    <a:pt x="93" y="306"/>
                  </a:lnTo>
                  <a:lnTo>
                    <a:pt x="102" y="319"/>
                  </a:lnTo>
                  <a:lnTo>
                    <a:pt x="111" y="331"/>
                  </a:lnTo>
                  <a:lnTo>
                    <a:pt x="120" y="343"/>
                  </a:lnTo>
                  <a:lnTo>
                    <a:pt x="130" y="354"/>
                  </a:lnTo>
                  <a:lnTo>
                    <a:pt x="139" y="366"/>
                  </a:lnTo>
                  <a:lnTo>
                    <a:pt x="149" y="377"/>
                  </a:lnTo>
                  <a:lnTo>
                    <a:pt x="160" y="388"/>
                  </a:lnTo>
                  <a:lnTo>
                    <a:pt x="171" y="398"/>
                  </a:lnTo>
                  <a:lnTo>
                    <a:pt x="181" y="409"/>
                  </a:lnTo>
                  <a:lnTo>
                    <a:pt x="193" y="418"/>
                  </a:lnTo>
                  <a:lnTo>
                    <a:pt x="205" y="428"/>
                  </a:lnTo>
                  <a:lnTo>
                    <a:pt x="216" y="437"/>
                  </a:lnTo>
                  <a:lnTo>
                    <a:pt x="228" y="446"/>
                  </a:lnTo>
                  <a:lnTo>
                    <a:pt x="241" y="455"/>
                  </a:lnTo>
                  <a:lnTo>
                    <a:pt x="254" y="463"/>
                  </a:lnTo>
                  <a:lnTo>
                    <a:pt x="267" y="471"/>
                  </a:lnTo>
                  <a:lnTo>
                    <a:pt x="280" y="478"/>
                  </a:lnTo>
                  <a:lnTo>
                    <a:pt x="293" y="486"/>
                  </a:lnTo>
                  <a:lnTo>
                    <a:pt x="306" y="492"/>
                  </a:lnTo>
                  <a:lnTo>
                    <a:pt x="320" y="499"/>
                  </a:lnTo>
                  <a:lnTo>
                    <a:pt x="334" y="505"/>
                  </a:lnTo>
                  <a:lnTo>
                    <a:pt x="348" y="511"/>
                  </a:lnTo>
                  <a:lnTo>
                    <a:pt x="363" y="517"/>
                  </a:lnTo>
                  <a:lnTo>
                    <a:pt x="377" y="521"/>
                  </a:lnTo>
                  <a:lnTo>
                    <a:pt x="392" y="526"/>
                  </a:lnTo>
                  <a:lnTo>
                    <a:pt x="407" y="530"/>
                  </a:lnTo>
                  <a:lnTo>
                    <a:pt x="422" y="534"/>
                  </a:lnTo>
                  <a:lnTo>
                    <a:pt x="437" y="537"/>
                  </a:lnTo>
                  <a:lnTo>
                    <a:pt x="453" y="540"/>
                  </a:lnTo>
                  <a:lnTo>
                    <a:pt x="468" y="543"/>
                  </a:lnTo>
                  <a:lnTo>
                    <a:pt x="483" y="545"/>
                  </a:lnTo>
                  <a:lnTo>
                    <a:pt x="499" y="546"/>
                  </a:lnTo>
                  <a:lnTo>
                    <a:pt x="515" y="547"/>
                  </a:lnTo>
                  <a:lnTo>
                    <a:pt x="531" y="548"/>
                  </a:lnTo>
                  <a:lnTo>
                    <a:pt x="548" y="548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2510" y="3601"/>
              <a:ext cx="507" cy="137"/>
            </a:xfrm>
            <a:custGeom>
              <a:avLst/>
              <a:gdLst>
                <a:gd name="T0" fmla="*/ 601 w 490"/>
                <a:gd name="T1" fmla="*/ 81 h 152"/>
                <a:gd name="T2" fmla="*/ 601 w 490"/>
                <a:gd name="T3" fmla="*/ 0 h 152"/>
                <a:gd name="T4" fmla="*/ 0 w 490"/>
                <a:gd name="T5" fmla="*/ 0 h 152"/>
                <a:gd name="T6" fmla="*/ 0 w 490"/>
                <a:gd name="T7" fmla="*/ 81 h 152"/>
                <a:gd name="T8" fmla="*/ 601 w 490"/>
                <a:gd name="T9" fmla="*/ 81 h 152"/>
                <a:gd name="T10" fmla="*/ 601 w 490"/>
                <a:gd name="T11" fmla="*/ 81 h 152"/>
                <a:gd name="T12" fmla="*/ 601 w 490"/>
                <a:gd name="T13" fmla="*/ 81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0"/>
                <a:gd name="T22" fmla="*/ 0 h 152"/>
                <a:gd name="T23" fmla="*/ 490 w 490"/>
                <a:gd name="T24" fmla="*/ 152 h 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0" h="152">
                  <a:moveTo>
                    <a:pt x="490" y="152"/>
                  </a:moveTo>
                  <a:lnTo>
                    <a:pt x="490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490" y="15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 flipV="1">
              <a:off x="1837" y="3307"/>
              <a:ext cx="5" cy="227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1841" y="3197"/>
              <a:ext cx="83" cy="110"/>
            </a:xfrm>
            <a:custGeom>
              <a:avLst/>
              <a:gdLst>
                <a:gd name="T0" fmla="*/ 0 w 83"/>
                <a:gd name="T1" fmla="*/ 110 h 110"/>
                <a:gd name="T2" fmla="*/ 0 w 83"/>
                <a:gd name="T3" fmla="*/ 87 h 110"/>
                <a:gd name="T4" fmla="*/ 1 w 83"/>
                <a:gd name="T5" fmla="*/ 66 h 110"/>
                <a:gd name="T6" fmla="*/ 5 w 83"/>
                <a:gd name="T7" fmla="*/ 48 h 110"/>
                <a:gd name="T8" fmla="*/ 12 w 83"/>
                <a:gd name="T9" fmla="*/ 33 h 110"/>
                <a:gd name="T10" fmla="*/ 21 w 83"/>
                <a:gd name="T11" fmla="*/ 21 h 110"/>
                <a:gd name="T12" fmla="*/ 32 w 83"/>
                <a:gd name="T13" fmla="*/ 12 h 110"/>
                <a:gd name="T14" fmla="*/ 46 w 83"/>
                <a:gd name="T15" fmla="*/ 5 h 110"/>
                <a:gd name="T16" fmla="*/ 63 w 83"/>
                <a:gd name="T17" fmla="*/ 2 h 110"/>
                <a:gd name="T18" fmla="*/ 83 w 83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10"/>
                <a:gd name="T32" fmla="*/ 83 w 83"/>
                <a:gd name="T33" fmla="*/ 110 h 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10">
                  <a:moveTo>
                    <a:pt x="0" y="110"/>
                  </a:moveTo>
                  <a:lnTo>
                    <a:pt x="0" y="87"/>
                  </a:lnTo>
                  <a:lnTo>
                    <a:pt x="1" y="66"/>
                  </a:lnTo>
                  <a:lnTo>
                    <a:pt x="5" y="48"/>
                  </a:lnTo>
                  <a:lnTo>
                    <a:pt x="12" y="33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6" y="5"/>
                  </a:lnTo>
                  <a:lnTo>
                    <a:pt x="63" y="2"/>
                  </a:lnTo>
                  <a:lnTo>
                    <a:pt x="83" y="0"/>
                  </a:lnTo>
                </a:path>
              </a:pathLst>
            </a:cu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1924" y="3197"/>
              <a:ext cx="397" cy="1"/>
            </a:xfrm>
            <a:custGeom>
              <a:avLst/>
              <a:gdLst>
                <a:gd name="T0" fmla="*/ 0 w 397"/>
                <a:gd name="T1" fmla="*/ 0 h 1"/>
                <a:gd name="T2" fmla="*/ 13 w 397"/>
                <a:gd name="T3" fmla="*/ 0 h 1"/>
                <a:gd name="T4" fmla="*/ 28 w 397"/>
                <a:gd name="T5" fmla="*/ 0 h 1"/>
                <a:gd name="T6" fmla="*/ 45 w 397"/>
                <a:gd name="T7" fmla="*/ 0 h 1"/>
                <a:gd name="T8" fmla="*/ 64 w 397"/>
                <a:gd name="T9" fmla="*/ 0 h 1"/>
                <a:gd name="T10" fmla="*/ 86 w 397"/>
                <a:gd name="T11" fmla="*/ 0 h 1"/>
                <a:gd name="T12" fmla="*/ 108 w 397"/>
                <a:gd name="T13" fmla="*/ 0 h 1"/>
                <a:gd name="T14" fmla="*/ 132 w 397"/>
                <a:gd name="T15" fmla="*/ 0 h 1"/>
                <a:gd name="T16" fmla="*/ 155 w 397"/>
                <a:gd name="T17" fmla="*/ 0 h 1"/>
                <a:gd name="T18" fmla="*/ 180 w 397"/>
                <a:gd name="T19" fmla="*/ 0 h 1"/>
                <a:gd name="T20" fmla="*/ 205 w 397"/>
                <a:gd name="T21" fmla="*/ 0 h 1"/>
                <a:gd name="T22" fmla="*/ 229 w 397"/>
                <a:gd name="T23" fmla="*/ 0 h 1"/>
                <a:gd name="T24" fmla="*/ 253 w 397"/>
                <a:gd name="T25" fmla="*/ 0 h 1"/>
                <a:gd name="T26" fmla="*/ 277 w 397"/>
                <a:gd name="T27" fmla="*/ 0 h 1"/>
                <a:gd name="T28" fmla="*/ 298 w 397"/>
                <a:gd name="T29" fmla="*/ 0 h 1"/>
                <a:gd name="T30" fmla="*/ 318 w 397"/>
                <a:gd name="T31" fmla="*/ 0 h 1"/>
                <a:gd name="T32" fmla="*/ 338 w 397"/>
                <a:gd name="T33" fmla="*/ 0 h 1"/>
                <a:gd name="T34" fmla="*/ 354 w 397"/>
                <a:gd name="T35" fmla="*/ 0 h 1"/>
                <a:gd name="T36" fmla="*/ 369 w 397"/>
                <a:gd name="T37" fmla="*/ 0 h 1"/>
                <a:gd name="T38" fmla="*/ 380 w 397"/>
                <a:gd name="T39" fmla="*/ 0 h 1"/>
                <a:gd name="T40" fmla="*/ 389 w 397"/>
                <a:gd name="T41" fmla="*/ 0 h 1"/>
                <a:gd name="T42" fmla="*/ 394 w 397"/>
                <a:gd name="T43" fmla="*/ 0 h 1"/>
                <a:gd name="T44" fmla="*/ 397 w 397"/>
                <a:gd name="T45" fmla="*/ 0 h 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7"/>
                <a:gd name="T70" fmla="*/ 0 h 1"/>
                <a:gd name="T71" fmla="*/ 397 w 397"/>
                <a:gd name="T72" fmla="*/ 1 h 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7" h="1">
                  <a:moveTo>
                    <a:pt x="0" y="0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64" y="0"/>
                  </a:lnTo>
                  <a:lnTo>
                    <a:pt x="86" y="0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55" y="0"/>
                  </a:lnTo>
                  <a:lnTo>
                    <a:pt x="180" y="0"/>
                  </a:lnTo>
                  <a:lnTo>
                    <a:pt x="205" y="0"/>
                  </a:lnTo>
                  <a:lnTo>
                    <a:pt x="229" y="0"/>
                  </a:lnTo>
                  <a:lnTo>
                    <a:pt x="253" y="0"/>
                  </a:lnTo>
                  <a:lnTo>
                    <a:pt x="277" y="0"/>
                  </a:lnTo>
                  <a:lnTo>
                    <a:pt x="298" y="0"/>
                  </a:lnTo>
                  <a:lnTo>
                    <a:pt x="318" y="0"/>
                  </a:lnTo>
                  <a:lnTo>
                    <a:pt x="338" y="0"/>
                  </a:lnTo>
                  <a:lnTo>
                    <a:pt x="354" y="0"/>
                  </a:lnTo>
                  <a:lnTo>
                    <a:pt x="369" y="0"/>
                  </a:lnTo>
                  <a:lnTo>
                    <a:pt x="380" y="0"/>
                  </a:lnTo>
                  <a:lnTo>
                    <a:pt x="389" y="0"/>
                  </a:lnTo>
                  <a:lnTo>
                    <a:pt x="394" y="0"/>
                  </a:lnTo>
                  <a:lnTo>
                    <a:pt x="397" y="0"/>
                  </a:lnTo>
                </a:path>
              </a:pathLst>
            </a:cu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Freeform 18"/>
            <p:cNvSpPr>
              <a:spLocks/>
            </p:cNvSpPr>
            <p:nvPr/>
          </p:nvSpPr>
          <p:spPr bwMode="auto">
            <a:xfrm>
              <a:off x="2294" y="3167"/>
              <a:ext cx="101" cy="62"/>
            </a:xfrm>
            <a:custGeom>
              <a:avLst/>
              <a:gdLst>
                <a:gd name="T0" fmla="*/ 18 w 101"/>
                <a:gd name="T1" fmla="*/ 30 h 62"/>
                <a:gd name="T2" fmla="*/ 0 w 101"/>
                <a:gd name="T3" fmla="*/ 0 h 62"/>
                <a:gd name="T4" fmla="*/ 1 w 101"/>
                <a:gd name="T5" fmla="*/ 0 h 62"/>
                <a:gd name="T6" fmla="*/ 50 w 101"/>
                <a:gd name="T7" fmla="*/ 20 h 62"/>
                <a:gd name="T8" fmla="*/ 50 w 101"/>
                <a:gd name="T9" fmla="*/ 20 h 62"/>
                <a:gd name="T10" fmla="*/ 67 w 101"/>
                <a:gd name="T11" fmla="*/ 23 h 62"/>
                <a:gd name="T12" fmla="*/ 84 w 101"/>
                <a:gd name="T13" fmla="*/ 27 h 62"/>
                <a:gd name="T14" fmla="*/ 101 w 101"/>
                <a:gd name="T15" fmla="*/ 30 h 62"/>
                <a:gd name="T16" fmla="*/ 101 w 101"/>
                <a:gd name="T17" fmla="*/ 30 h 62"/>
                <a:gd name="T18" fmla="*/ 84 w 101"/>
                <a:gd name="T19" fmla="*/ 34 h 62"/>
                <a:gd name="T20" fmla="*/ 67 w 101"/>
                <a:gd name="T21" fmla="*/ 38 h 62"/>
                <a:gd name="T22" fmla="*/ 50 w 101"/>
                <a:gd name="T23" fmla="*/ 41 h 62"/>
                <a:gd name="T24" fmla="*/ 50 w 101"/>
                <a:gd name="T25" fmla="*/ 41 h 62"/>
                <a:gd name="T26" fmla="*/ 1 w 101"/>
                <a:gd name="T27" fmla="*/ 62 h 62"/>
                <a:gd name="T28" fmla="*/ 0 w 101"/>
                <a:gd name="T29" fmla="*/ 61 h 62"/>
                <a:gd name="T30" fmla="*/ 18 w 101"/>
                <a:gd name="T31" fmla="*/ 30 h 62"/>
                <a:gd name="T32" fmla="*/ 18 w 101"/>
                <a:gd name="T33" fmla="*/ 30 h 62"/>
                <a:gd name="T34" fmla="*/ 18 w 101"/>
                <a:gd name="T35" fmla="*/ 3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1"/>
                <a:gd name="T55" fmla="*/ 0 h 62"/>
                <a:gd name="T56" fmla="*/ 101 w 101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1" h="62">
                  <a:moveTo>
                    <a:pt x="18" y="3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0" y="20"/>
                  </a:lnTo>
                  <a:lnTo>
                    <a:pt x="67" y="23"/>
                  </a:lnTo>
                  <a:lnTo>
                    <a:pt x="84" y="27"/>
                  </a:lnTo>
                  <a:lnTo>
                    <a:pt x="101" y="30"/>
                  </a:lnTo>
                  <a:lnTo>
                    <a:pt x="84" y="34"/>
                  </a:lnTo>
                  <a:lnTo>
                    <a:pt x="67" y="38"/>
                  </a:lnTo>
                  <a:lnTo>
                    <a:pt x="50" y="4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2247" y="2907"/>
              <a:ext cx="102" cy="144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auto">
            <a:xfrm>
              <a:off x="2309" y="3010"/>
              <a:ext cx="83" cy="101"/>
            </a:xfrm>
            <a:custGeom>
              <a:avLst/>
              <a:gdLst>
                <a:gd name="T0" fmla="*/ 35 w 83"/>
                <a:gd name="T1" fmla="*/ 34 h 101"/>
                <a:gd name="T2" fmla="*/ 49 w 83"/>
                <a:gd name="T3" fmla="*/ 0 h 101"/>
                <a:gd name="T4" fmla="*/ 50 w 83"/>
                <a:gd name="T5" fmla="*/ 1 h 101"/>
                <a:gd name="T6" fmla="*/ 63 w 83"/>
                <a:gd name="T7" fmla="*/ 53 h 101"/>
                <a:gd name="T8" fmla="*/ 63 w 83"/>
                <a:gd name="T9" fmla="*/ 53 h 101"/>
                <a:gd name="T10" fmla="*/ 69 w 83"/>
                <a:gd name="T11" fmla="*/ 68 h 101"/>
                <a:gd name="T12" fmla="*/ 76 w 83"/>
                <a:gd name="T13" fmla="*/ 85 h 101"/>
                <a:gd name="T14" fmla="*/ 83 w 83"/>
                <a:gd name="T15" fmla="*/ 101 h 101"/>
                <a:gd name="T16" fmla="*/ 83 w 83"/>
                <a:gd name="T17" fmla="*/ 101 h 101"/>
                <a:gd name="T18" fmla="*/ 70 w 83"/>
                <a:gd name="T19" fmla="*/ 89 h 101"/>
                <a:gd name="T20" fmla="*/ 57 w 83"/>
                <a:gd name="T21" fmla="*/ 77 h 101"/>
                <a:gd name="T22" fmla="*/ 44 w 83"/>
                <a:gd name="T23" fmla="*/ 66 h 101"/>
                <a:gd name="T24" fmla="*/ 44 w 83"/>
                <a:gd name="T25" fmla="*/ 66 h 101"/>
                <a:gd name="T26" fmla="*/ 0 w 83"/>
                <a:gd name="T27" fmla="*/ 37 h 101"/>
                <a:gd name="T28" fmla="*/ 0 w 83"/>
                <a:gd name="T29" fmla="*/ 35 h 101"/>
                <a:gd name="T30" fmla="*/ 35 w 83"/>
                <a:gd name="T31" fmla="*/ 34 h 101"/>
                <a:gd name="T32" fmla="*/ 35 w 83"/>
                <a:gd name="T33" fmla="*/ 34 h 101"/>
                <a:gd name="T34" fmla="*/ 35 w 83"/>
                <a:gd name="T35" fmla="*/ 34 h 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101"/>
                <a:gd name="T56" fmla="*/ 83 w 83"/>
                <a:gd name="T57" fmla="*/ 101 h 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101">
                  <a:moveTo>
                    <a:pt x="35" y="34"/>
                  </a:moveTo>
                  <a:lnTo>
                    <a:pt x="49" y="0"/>
                  </a:lnTo>
                  <a:lnTo>
                    <a:pt x="50" y="1"/>
                  </a:lnTo>
                  <a:lnTo>
                    <a:pt x="63" y="53"/>
                  </a:lnTo>
                  <a:lnTo>
                    <a:pt x="69" y="68"/>
                  </a:lnTo>
                  <a:lnTo>
                    <a:pt x="76" y="85"/>
                  </a:lnTo>
                  <a:lnTo>
                    <a:pt x="83" y="101"/>
                  </a:lnTo>
                  <a:lnTo>
                    <a:pt x="70" y="89"/>
                  </a:lnTo>
                  <a:lnTo>
                    <a:pt x="57" y="77"/>
                  </a:lnTo>
                  <a:lnTo>
                    <a:pt x="44" y="66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35" y="34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2464" y="3093"/>
              <a:ext cx="374" cy="1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auto">
            <a:xfrm>
              <a:off x="2838" y="3093"/>
              <a:ext cx="128" cy="129"/>
            </a:xfrm>
            <a:custGeom>
              <a:avLst/>
              <a:gdLst>
                <a:gd name="T0" fmla="*/ 0 w 128"/>
                <a:gd name="T1" fmla="*/ 0 h 129"/>
                <a:gd name="T2" fmla="*/ 24 w 128"/>
                <a:gd name="T3" fmla="*/ 0 h 129"/>
                <a:gd name="T4" fmla="*/ 45 w 128"/>
                <a:gd name="T5" fmla="*/ 1 h 129"/>
                <a:gd name="T6" fmla="*/ 62 w 128"/>
                <a:gd name="T7" fmla="*/ 3 h 129"/>
                <a:gd name="T8" fmla="*/ 78 w 128"/>
                <a:gd name="T9" fmla="*/ 6 h 129"/>
                <a:gd name="T10" fmla="*/ 90 w 128"/>
                <a:gd name="T11" fmla="*/ 8 h 129"/>
                <a:gd name="T12" fmla="*/ 100 w 128"/>
                <a:gd name="T13" fmla="*/ 13 h 129"/>
                <a:gd name="T14" fmla="*/ 109 w 128"/>
                <a:gd name="T15" fmla="*/ 20 h 129"/>
                <a:gd name="T16" fmla="*/ 115 w 128"/>
                <a:gd name="T17" fmla="*/ 28 h 129"/>
                <a:gd name="T18" fmla="*/ 120 w 128"/>
                <a:gd name="T19" fmla="*/ 39 h 129"/>
                <a:gd name="T20" fmla="*/ 124 w 128"/>
                <a:gd name="T21" fmla="*/ 51 h 129"/>
                <a:gd name="T22" fmla="*/ 127 w 128"/>
                <a:gd name="T23" fmla="*/ 67 h 129"/>
                <a:gd name="T24" fmla="*/ 128 w 128"/>
                <a:gd name="T25" fmla="*/ 85 h 129"/>
                <a:gd name="T26" fmla="*/ 128 w 128"/>
                <a:gd name="T27" fmla="*/ 105 h 129"/>
                <a:gd name="T28" fmla="*/ 128 w 128"/>
                <a:gd name="T29" fmla="*/ 129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29"/>
                <a:gd name="T47" fmla="*/ 128 w 128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29">
                  <a:moveTo>
                    <a:pt x="0" y="0"/>
                  </a:moveTo>
                  <a:lnTo>
                    <a:pt x="24" y="0"/>
                  </a:lnTo>
                  <a:lnTo>
                    <a:pt x="45" y="1"/>
                  </a:lnTo>
                  <a:lnTo>
                    <a:pt x="62" y="3"/>
                  </a:lnTo>
                  <a:lnTo>
                    <a:pt x="78" y="6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09" y="20"/>
                  </a:lnTo>
                  <a:lnTo>
                    <a:pt x="115" y="28"/>
                  </a:lnTo>
                  <a:lnTo>
                    <a:pt x="120" y="39"/>
                  </a:lnTo>
                  <a:lnTo>
                    <a:pt x="124" y="51"/>
                  </a:lnTo>
                  <a:lnTo>
                    <a:pt x="127" y="67"/>
                  </a:lnTo>
                  <a:lnTo>
                    <a:pt x="128" y="85"/>
                  </a:lnTo>
                  <a:lnTo>
                    <a:pt x="128" y="105"/>
                  </a:lnTo>
                  <a:lnTo>
                    <a:pt x="128" y="129"/>
                  </a:lnTo>
                </a:path>
              </a:pathLst>
            </a:cu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966" y="3222"/>
              <a:ext cx="1" cy="59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24"/>
            <p:cNvSpPr>
              <a:spLocks/>
            </p:cNvSpPr>
            <p:nvPr/>
          </p:nvSpPr>
          <p:spPr bwMode="auto">
            <a:xfrm>
              <a:off x="2936" y="3242"/>
              <a:ext cx="61" cy="102"/>
            </a:xfrm>
            <a:custGeom>
              <a:avLst/>
              <a:gdLst>
                <a:gd name="T0" fmla="*/ 30 w 61"/>
                <a:gd name="T1" fmla="*/ 19 h 102"/>
                <a:gd name="T2" fmla="*/ 61 w 61"/>
                <a:gd name="T3" fmla="*/ 0 h 102"/>
                <a:gd name="T4" fmla="*/ 61 w 61"/>
                <a:gd name="T5" fmla="*/ 1 h 102"/>
                <a:gd name="T6" fmla="*/ 42 w 61"/>
                <a:gd name="T7" fmla="*/ 50 h 102"/>
                <a:gd name="T8" fmla="*/ 42 w 61"/>
                <a:gd name="T9" fmla="*/ 50 h 102"/>
                <a:gd name="T10" fmla="*/ 38 w 61"/>
                <a:gd name="T11" fmla="*/ 68 h 102"/>
                <a:gd name="T12" fmla="*/ 35 w 61"/>
                <a:gd name="T13" fmla="*/ 84 h 102"/>
                <a:gd name="T14" fmla="*/ 31 w 61"/>
                <a:gd name="T15" fmla="*/ 102 h 102"/>
                <a:gd name="T16" fmla="*/ 31 w 61"/>
                <a:gd name="T17" fmla="*/ 102 h 102"/>
                <a:gd name="T18" fmla="*/ 28 w 61"/>
                <a:gd name="T19" fmla="*/ 85 h 102"/>
                <a:gd name="T20" fmla="*/ 23 w 61"/>
                <a:gd name="T21" fmla="*/ 68 h 102"/>
                <a:gd name="T22" fmla="*/ 20 w 61"/>
                <a:gd name="T23" fmla="*/ 50 h 102"/>
                <a:gd name="T24" fmla="*/ 20 w 61"/>
                <a:gd name="T25" fmla="*/ 50 h 102"/>
                <a:gd name="T26" fmla="*/ 0 w 61"/>
                <a:gd name="T27" fmla="*/ 2 h 102"/>
                <a:gd name="T28" fmla="*/ 1 w 61"/>
                <a:gd name="T29" fmla="*/ 0 h 102"/>
                <a:gd name="T30" fmla="*/ 30 w 61"/>
                <a:gd name="T31" fmla="*/ 19 h 102"/>
                <a:gd name="T32" fmla="*/ 30 w 61"/>
                <a:gd name="T33" fmla="*/ 19 h 102"/>
                <a:gd name="T34" fmla="*/ 30 w 61"/>
                <a:gd name="T35" fmla="*/ 19 h 1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02"/>
                <a:gd name="T56" fmla="*/ 61 w 61"/>
                <a:gd name="T57" fmla="*/ 102 h 1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02">
                  <a:moveTo>
                    <a:pt x="30" y="19"/>
                  </a:moveTo>
                  <a:lnTo>
                    <a:pt x="61" y="0"/>
                  </a:lnTo>
                  <a:lnTo>
                    <a:pt x="61" y="1"/>
                  </a:lnTo>
                  <a:lnTo>
                    <a:pt x="42" y="50"/>
                  </a:lnTo>
                  <a:lnTo>
                    <a:pt x="38" y="68"/>
                  </a:lnTo>
                  <a:lnTo>
                    <a:pt x="35" y="84"/>
                  </a:lnTo>
                  <a:lnTo>
                    <a:pt x="31" y="102"/>
                  </a:lnTo>
                  <a:lnTo>
                    <a:pt x="28" y="85"/>
                  </a:lnTo>
                  <a:lnTo>
                    <a:pt x="23" y="68"/>
                  </a:lnTo>
                  <a:lnTo>
                    <a:pt x="20" y="50"/>
                  </a:lnTo>
                  <a:lnTo>
                    <a:pt x="0" y="2"/>
                  </a:lnTo>
                  <a:lnTo>
                    <a:pt x="1" y="0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auto">
            <a:xfrm>
              <a:off x="2635" y="3242"/>
              <a:ext cx="62" cy="102"/>
            </a:xfrm>
            <a:custGeom>
              <a:avLst/>
              <a:gdLst>
                <a:gd name="T0" fmla="*/ 31 w 62"/>
                <a:gd name="T1" fmla="*/ 19 h 102"/>
                <a:gd name="T2" fmla="*/ 62 w 62"/>
                <a:gd name="T3" fmla="*/ 0 h 102"/>
                <a:gd name="T4" fmla="*/ 62 w 62"/>
                <a:gd name="T5" fmla="*/ 1 h 102"/>
                <a:gd name="T6" fmla="*/ 43 w 62"/>
                <a:gd name="T7" fmla="*/ 50 h 102"/>
                <a:gd name="T8" fmla="*/ 43 w 62"/>
                <a:gd name="T9" fmla="*/ 50 h 102"/>
                <a:gd name="T10" fmla="*/ 39 w 62"/>
                <a:gd name="T11" fmla="*/ 68 h 102"/>
                <a:gd name="T12" fmla="*/ 35 w 62"/>
                <a:gd name="T13" fmla="*/ 84 h 102"/>
                <a:gd name="T14" fmla="*/ 32 w 62"/>
                <a:gd name="T15" fmla="*/ 102 h 102"/>
                <a:gd name="T16" fmla="*/ 32 w 62"/>
                <a:gd name="T17" fmla="*/ 102 h 102"/>
                <a:gd name="T18" fmla="*/ 28 w 62"/>
                <a:gd name="T19" fmla="*/ 85 h 102"/>
                <a:gd name="T20" fmla="*/ 24 w 62"/>
                <a:gd name="T21" fmla="*/ 68 h 102"/>
                <a:gd name="T22" fmla="*/ 21 w 62"/>
                <a:gd name="T23" fmla="*/ 50 h 102"/>
                <a:gd name="T24" fmla="*/ 21 w 62"/>
                <a:gd name="T25" fmla="*/ 50 h 102"/>
                <a:gd name="T26" fmla="*/ 0 w 62"/>
                <a:gd name="T27" fmla="*/ 2 h 102"/>
                <a:gd name="T28" fmla="*/ 1 w 62"/>
                <a:gd name="T29" fmla="*/ 0 h 102"/>
                <a:gd name="T30" fmla="*/ 31 w 62"/>
                <a:gd name="T31" fmla="*/ 19 h 102"/>
                <a:gd name="T32" fmla="*/ 31 w 62"/>
                <a:gd name="T33" fmla="*/ 19 h 102"/>
                <a:gd name="T34" fmla="*/ 31 w 62"/>
                <a:gd name="T35" fmla="*/ 19 h 1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2"/>
                <a:gd name="T55" fmla="*/ 0 h 102"/>
                <a:gd name="T56" fmla="*/ 62 w 62"/>
                <a:gd name="T57" fmla="*/ 102 h 1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2" h="102">
                  <a:moveTo>
                    <a:pt x="31" y="19"/>
                  </a:moveTo>
                  <a:lnTo>
                    <a:pt x="62" y="0"/>
                  </a:lnTo>
                  <a:lnTo>
                    <a:pt x="62" y="1"/>
                  </a:lnTo>
                  <a:lnTo>
                    <a:pt x="43" y="50"/>
                  </a:lnTo>
                  <a:lnTo>
                    <a:pt x="39" y="68"/>
                  </a:lnTo>
                  <a:lnTo>
                    <a:pt x="35" y="84"/>
                  </a:lnTo>
                  <a:lnTo>
                    <a:pt x="32" y="102"/>
                  </a:lnTo>
                  <a:lnTo>
                    <a:pt x="28" y="85"/>
                  </a:lnTo>
                  <a:lnTo>
                    <a:pt x="24" y="68"/>
                  </a:lnTo>
                  <a:lnTo>
                    <a:pt x="21" y="50"/>
                  </a:lnTo>
                  <a:lnTo>
                    <a:pt x="0" y="2"/>
                  </a:lnTo>
                  <a:lnTo>
                    <a:pt x="1" y="0"/>
                  </a:lnTo>
                  <a:lnTo>
                    <a:pt x="31" y="19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2461" y="3150"/>
              <a:ext cx="243" cy="1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Freeform 27"/>
            <p:cNvSpPr>
              <a:spLocks/>
            </p:cNvSpPr>
            <p:nvPr/>
          </p:nvSpPr>
          <p:spPr bwMode="auto">
            <a:xfrm>
              <a:off x="2704" y="3150"/>
              <a:ext cx="129" cy="128"/>
            </a:xfrm>
            <a:custGeom>
              <a:avLst/>
              <a:gdLst>
                <a:gd name="T0" fmla="*/ 0 w 129"/>
                <a:gd name="T1" fmla="*/ 0 h 128"/>
                <a:gd name="T2" fmla="*/ 24 w 129"/>
                <a:gd name="T3" fmla="*/ 1 h 128"/>
                <a:gd name="T4" fmla="*/ 44 w 129"/>
                <a:gd name="T5" fmla="*/ 1 h 128"/>
                <a:gd name="T6" fmla="*/ 62 w 129"/>
                <a:gd name="T7" fmla="*/ 3 h 128"/>
                <a:gd name="T8" fmla="*/ 77 w 129"/>
                <a:gd name="T9" fmla="*/ 4 h 128"/>
                <a:gd name="T10" fmla="*/ 90 w 129"/>
                <a:gd name="T11" fmla="*/ 9 h 128"/>
                <a:gd name="T12" fmla="*/ 101 w 129"/>
                <a:gd name="T13" fmla="*/ 13 h 128"/>
                <a:gd name="T14" fmla="*/ 109 w 129"/>
                <a:gd name="T15" fmla="*/ 19 h 128"/>
                <a:gd name="T16" fmla="*/ 115 w 129"/>
                <a:gd name="T17" fmla="*/ 28 h 128"/>
                <a:gd name="T18" fmla="*/ 120 w 129"/>
                <a:gd name="T19" fmla="*/ 38 h 128"/>
                <a:gd name="T20" fmla="*/ 124 w 129"/>
                <a:gd name="T21" fmla="*/ 51 h 128"/>
                <a:gd name="T22" fmla="*/ 126 w 129"/>
                <a:gd name="T23" fmla="*/ 66 h 128"/>
                <a:gd name="T24" fmla="*/ 127 w 129"/>
                <a:gd name="T25" fmla="*/ 84 h 128"/>
                <a:gd name="T26" fmla="*/ 128 w 129"/>
                <a:gd name="T27" fmla="*/ 105 h 128"/>
                <a:gd name="T28" fmla="*/ 129 w 129"/>
                <a:gd name="T29" fmla="*/ 128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28"/>
                <a:gd name="T47" fmla="*/ 129 w 129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28">
                  <a:moveTo>
                    <a:pt x="0" y="0"/>
                  </a:moveTo>
                  <a:lnTo>
                    <a:pt x="24" y="1"/>
                  </a:lnTo>
                  <a:lnTo>
                    <a:pt x="44" y="1"/>
                  </a:lnTo>
                  <a:lnTo>
                    <a:pt x="62" y="3"/>
                  </a:lnTo>
                  <a:lnTo>
                    <a:pt x="77" y="4"/>
                  </a:lnTo>
                  <a:lnTo>
                    <a:pt x="90" y="9"/>
                  </a:lnTo>
                  <a:lnTo>
                    <a:pt x="101" y="13"/>
                  </a:lnTo>
                  <a:lnTo>
                    <a:pt x="109" y="19"/>
                  </a:lnTo>
                  <a:lnTo>
                    <a:pt x="115" y="28"/>
                  </a:lnTo>
                  <a:lnTo>
                    <a:pt x="120" y="38"/>
                  </a:lnTo>
                  <a:lnTo>
                    <a:pt x="124" y="51"/>
                  </a:lnTo>
                  <a:lnTo>
                    <a:pt x="126" y="66"/>
                  </a:lnTo>
                  <a:lnTo>
                    <a:pt x="127" y="84"/>
                  </a:lnTo>
                  <a:lnTo>
                    <a:pt x="128" y="105"/>
                  </a:lnTo>
                  <a:lnTo>
                    <a:pt x="129" y="128"/>
                  </a:lnTo>
                </a:path>
              </a:pathLst>
            </a:cu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2468" y="3213"/>
              <a:ext cx="73" cy="1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29"/>
            <p:cNvSpPr>
              <a:spLocks/>
            </p:cNvSpPr>
            <p:nvPr/>
          </p:nvSpPr>
          <p:spPr bwMode="auto">
            <a:xfrm>
              <a:off x="2541" y="3213"/>
              <a:ext cx="128" cy="84"/>
            </a:xfrm>
            <a:custGeom>
              <a:avLst/>
              <a:gdLst>
                <a:gd name="T0" fmla="*/ 0 w 128"/>
                <a:gd name="T1" fmla="*/ 0 h 84"/>
                <a:gd name="T2" fmla="*/ 31 w 128"/>
                <a:gd name="T3" fmla="*/ 0 h 84"/>
                <a:gd name="T4" fmla="*/ 56 w 128"/>
                <a:gd name="T5" fmla="*/ 1 h 84"/>
                <a:gd name="T6" fmla="*/ 76 w 128"/>
                <a:gd name="T7" fmla="*/ 2 h 84"/>
                <a:gd name="T8" fmla="*/ 92 w 128"/>
                <a:gd name="T9" fmla="*/ 5 h 84"/>
                <a:gd name="T10" fmla="*/ 104 w 128"/>
                <a:gd name="T11" fmla="*/ 9 h 84"/>
                <a:gd name="T12" fmla="*/ 113 w 128"/>
                <a:gd name="T13" fmla="*/ 16 h 84"/>
                <a:gd name="T14" fmla="*/ 119 w 128"/>
                <a:gd name="T15" fmla="*/ 24 h 84"/>
                <a:gd name="T16" fmla="*/ 122 w 128"/>
                <a:gd name="T17" fmla="*/ 36 h 84"/>
                <a:gd name="T18" fmla="*/ 125 w 128"/>
                <a:gd name="T19" fmla="*/ 49 h 84"/>
                <a:gd name="T20" fmla="*/ 127 w 128"/>
                <a:gd name="T21" fmla="*/ 65 h 84"/>
                <a:gd name="T22" fmla="*/ 128 w 128"/>
                <a:gd name="T23" fmla="*/ 8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8"/>
                <a:gd name="T37" fmla="*/ 0 h 84"/>
                <a:gd name="T38" fmla="*/ 128 w 128"/>
                <a:gd name="T39" fmla="*/ 84 h 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8" h="84">
                  <a:moveTo>
                    <a:pt x="0" y="0"/>
                  </a:moveTo>
                  <a:lnTo>
                    <a:pt x="31" y="0"/>
                  </a:lnTo>
                  <a:lnTo>
                    <a:pt x="56" y="1"/>
                  </a:lnTo>
                  <a:lnTo>
                    <a:pt x="76" y="2"/>
                  </a:lnTo>
                  <a:lnTo>
                    <a:pt x="92" y="5"/>
                  </a:lnTo>
                  <a:lnTo>
                    <a:pt x="104" y="9"/>
                  </a:lnTo>
                  <a:lnTo>
                    <a:pt x="113" y="16"/>
                  </a:lnTo>
                  <a:lnTo>
                    <a:pt x="119" y="24"/>
                  </a:lnTo>
                  <a:lnTo>
                    <a:pt x="122" y="36"/>
                  </a:lnTo>
                  <a:lnTo>
                    <a:pt x="125" y="49"/>
                  </a:lnTo>
                  <a:lnTo>
                    <a:pt x="127" y="65"/>
                  </a:lnTo>
                  <a:lnTo>
                    <a:pt x="128" y="84"/>
                  </a:lnTo>
                </a:path>
              </a:pathLst>
            </a:cu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30"/>
            <p:cNvSpPr>
              <a:spLocks/>
            </p:cNvSpPr>
            <p:nvPr/>
          </p:nvSpPr>
          <p:spPr bwMode="auto">
            <a:xfrm>
              <a:off x="2801" y="3244"/>
              <a:ext cx="62" cy="101"/>
            </a:xfrm>
            <a:custGeom>
              <a:avLst/>
              <a:gdLst>
                <a:gd name="T0" fmla="*/ 32 w 62"/>
                <a:gd name="T1" fmla="*/ 19 h 101"/>
                <a:gd name="T2" fmla="*/ 61 w 62"/>
                <a:gd name="T3" fmla="*/ 0 h 101"/>
                <a:gd name="T4" fmla="*/ 62 w 62"/>
                <a:gd name="T5" fmla="*/ 1 h 101"/>
                <a:gd name="T6" fmla="*/ 43 w 62"/>
                <a:gd name="T7" fmla="*/ 50 h 101"/>
                <a:gd name="T8" fmla="*/ 43 w 62"/>
                <a:gd name="T9" fmla="*/ 50 h 101"/>
                <a:gd name="T10" fmla="*/ 39 w 62"/>
                <a:gd name="T11" fmla="*/ 67 h 101"/>
                <a:gd name="T12" fmla="*/ 36 w 62"/>
                <a:gd name="T13" fmla="*/ 84 h 101"/>
                <a:gd name="T14" fmla="*/ 32 w 62"/>
                <a:gd name="T15" fmla="*/ 101 h 101"/>
                <a:gd name="T16" fmla="*/ 32 w 62"/>
                <a:gd name="T17" fmla="*/ 101 h 101"/>
                <a:gd name="T18" fmla="*/ 28 w 62"/>
                <a:gd name="T19" fmla="*/ 84 h 101"/>
                <a:gd name="T20" fmla="*/ 24 w 62"/>
                <a:gd name="T21" fmla="*/ 67 h 101"/>
                <a:gd name="T22" fmla="*/ 20 w 62"/>
                <a:gd name="T23" fmla="*/ 50 h 101"/>
                <a:gd name="T24" fmla="*/ 20 w 62"/>
                <a:gd name="T25" fmla="*/ 50 h 101"/>
                <a:gd name="T26" fmla="*/ 0 w 62"/>
                <a:gd name="T27" fmla="*/ 2 h 101"/>
                <a:gd name="T28" fmla="*/ 1 w 62"/>
                <a:gd name="T29" fmla="*/ 1 h 101"/>
                <a:gd name="T30" fmla="*/ 32 w 62"/>
                <a:gd name="T31" fmla="*/ 19 h 101"/>
                <a:gd name="T32" fmla="*/ 32 w 62"/>
                <a:gd name="T33" fmla="*/ 19 h 101"/>
                <a:gd name="T34" fmla="*/ 32 w 62"/>
                <a:gd name="T35" fmla="*/ 19 h 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2"/>
                <a:gd name="T55" fmla="*/ 0 h 101"/>
                <a:gd name="T56" fmla="*/ 62 w 62"/>
                <a:gd name="T57" fmla="*/ 101 h 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2" h="101">
                  <a:moveTo>
                    <a:pt x="32" y="19"/>
                  </a:moveTo>
                  <a:lnTo>
                    <a:pt x="61" y="0"/>
                  </a:lnTo>
                  <a:lnTo>
                    <a:pt x="62" y="1"/>
                  </a:lnTo>
                  <a:lnTo>
                    <a:pt x="43" y="50"/>
                  </a:lnTo>
                  <a:lnTo>
                    <a:pt x="39" y="67"/>
                  </a:lnTo>
                  <a:lnTo>
                    <a:pt x="36" y="84"/>
                  </a:lnTo>
                  <a:lnTo>
                    <a:pt x="32" y="101"/>
                  </a:lnTo>
                  <a:lnTo>
                    <a:pt x="28" y="84"/>
                  </a:lnTo>
                  <a:lnTo>
                    <a:pt x="24" y="67"/>
                  </a:lnTo>
                  <a:lnTo>
                    <a:pt x="20" y="50"/>
                  </a:lnTo>
                  <a:lnTo>
                    <a:pt x="0" y="2"/>
                  </a:lnTo>
                  <a:lnTo>
                    <a:pt x="1" y="1"/>
                  </a:lnTo>
                  <a:lnTo>
                    <a:pt x="32" y="19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31"/>
            <p:cNvSpPr>
              <a:spLocks/>
            </p:cNvSpPr>
            <p:nvPr/>
          </p:nvSpPr>
          <p:spPr bwMode="auto">
            <a:xfrm>
              <a:off x="2662" y="3360"/>
              <a:ext cx="21" cy="93"/>
            </a:xfrm>
            <a:custGeom>
              <a:avLst/>
              <a:gdLst>
                <a:gd name="T0" fmla="*/ 10 w 21"/>
                <a:gd name="T1" fmla="*/ 0 h 93"/>
                <a:gd name="T2" fmla="*/ 0 w 21"/>
                <a:gd name="T3" fmla="*/ 16 h 93"/>
                <a:gd name="T4" fmla="*/ 0 w 21"/>
                <a:gd name="T5" fmla="*/ 31 h 93"/>
                <a:gd name="T6" fmla="*/ 4 w 21"/>
                <a:gd name="T7" fmla="*/ 46 h 93"/>
                <a:gd name="T8" fmla="*/ 12 w 21"/>
                <a:gd name="T9" fmla="*/ 61 h 93"/>
                <a:gd name="T10" fmla="*/ 18 w 21"/>
                <a:gd name="T11" fmla="*/ 76 h 93"/>
                <a:gd name="T12" fmla="*/ 21 w 21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93"/>
                <a:gd name="T23" fmla="*/ 21 w 2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93">
                  <a:moveTo>
                    <a:pt x="10" y="0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4" y="46"/>
                  </a:lnTo>
                  <a:lnTo>
                    <a:pt x="12" y="61"/>
                  </a:lnTo>
                  <a:lnTo>
                    <a:pt x="18" y="76"/>
                  </a:lnTo>
                  <a:lnTo>
                    <a:pt x="21" y="9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32"/>
            <p:cNvSpPr>
              <a:spLocks/>
            </p:cNvSpPr>
            <p:nvPr/>
          </p:nvSpPr>
          <p:spPr bwMode="auto">
            <a:xfrm>
              <a:off x="2659" y="3453"/>
              <a:ext cx="24" cy="76"/>
            </a:xfrm>
            <a:custGeom>
              <a:avLst/>
              <a:gdLst>
                <a:gd name="T0" fmla="*/ 24 w 24"/>
                <a:gd name="T1" fmla="*/ 0 h 76"/>
                <a:gd name="T2" fmla="*/ 21 w 24"/>
                <a:gd name="T3" fmla="*/ 14 h 76"/>
                <a:gd name="T4" fmla="*/ 15 w 24"/>
                <a:gd name="T5" fmla="*/ 23 h 76"/>
                <a:gd name="T6" fmla="*/ 7 w 24"/>
                <a:gd name="T7" fmla="*/ 32 h 76"/>
                <a:gd name="T8" fmla="*/ 1 w 24"/>
                <a:gd name="T9" fmla="*/ 42 h 76"/>
                <a:gd name="T10" fmla="*/ 0 w 24"/>
                <a:gd name="T11" fmla="*/ 55 h 76"/>
                <a:gd name="T12" fmla="*/ 6 w 24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76"/>
                <a:gd name="T23" fmla="*/ 24 w 24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76">
                  <a:moveTo>
                    <a:pt x="24" y="0"/>
                  </a:moveTo>
                  <a:lnTo>
                    <a:pt x="21" y="14"/>
                  </a:lnTo>
                  <a:lnTo>
                    <a:pt x="15" y="23"/>
                  </a:lnTo>
                  <a:lnTo>
                    <a:pt x="7" y="32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6" y="76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33"/>
            <p:cNvSpPr>
              <a:spLocks/>
            </p:cNvSpPr>
            <p:nvPr/>
          </p:nvSpPr>
          <p:spPr bwMode="auto">
            <a:xfrm>
              <a:off x="2665" y="3529"/>
              <a:ext cx="12" cy="63"/>
            </a:xfrm>
            <a:custGeom>
              <a:avLst/>
              <a:gdLst>
                <a:gd name="T0" fmla="*/ 0 w 12"/>
                <a:gd name="T1" fmla="*/ 0 h 63"/>
                <a:gd name="T2" fmla="*/ 10 w 12"/>
                <a:gd name="T3" fmla="*/ 23 h 63"/>
                <a:gd name="T4" fmla="*/ 12 w 12"/>
                <a:gd name="T5" fmla="*/ 44 h 63"/>
                <a:gd name="T6" fmla="*/ 11 w 12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63"/>
                <a:gd name="T14" fmla="*/ 12 w 12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63">
                  <a:moveTo>
                    <a:pt x="0" y="0"/>
                  </a:moveTo>
                  <a:lnTo>
                    <a:pt x="10" y="23"/>
                  </a:lnTo>
                  <a:lnTo>
                    <a:pt x="12" y="44"/>
                  </a:lnTo>
                  <a:lnTo>
                    <a:pt x="11" y="6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34"/>
            <p:cNvSpPr>
              <a:spLocks/>
            </p:cNvSpPr>
            <p:nvPr/>
          </p:nvSpPr>
          <p:spPr bwMode="auto">
            <a:xfrm>
              <a:off x="2409" y="3068"/>
              <a:ext cx="22" cy="92"/>
            </a:xfrm>
            <a:custGeom>
              <a:avLst/>
              <a:gdLst>
                <a:gd name="T0" fmla="*/ 12 w 22"/>
                <a:gd name="T1" fmla="*/ 0 h 92"/>
                <a:gd name="T2" fmla="*/ 1 w 22"/>
                <a:gd name="T3" fmla="*/ 15 h 92"/>
                <a:gd name="T4" fmla="*/ 0 w 22"/>
                <a:gd name="T5" fmla="*/ 31 h 92"/>
                <a:gd name="T6" fmla="*/ 5 w 22"/>
                <a:gd name="T7" fmla="*/ 45 h 92"/>
                <a:gd name="T8" fmla="*/ 12 w 22"/>
                <a:gd name="T9" fmla="*/ 60 h 92"/>
                <a:gd name="T10" fmla="*/ 19 w 22"/>
                <a:gd name="T11" fmla="*/ 76 h 92"/>
                <a:gd name="T12" fmla="*/ 22 w 22"/>
                <a:gd name="T13" fmla="*/ 92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92"/>
                <a:gd name="T23" fmla="*/ 22 w 22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92">
                  <a:moveTo>
                    <a:pt x="12" y="0"/>
                  </a:moveTo>
                  <a:lnTo>
                    <a:pt x="1" y="15"/>
                  </a:lnTo>
                  <a:lnTo>
                    <a:pt x="0" y="31"/>
                  </a:lnTo>
                  <a:lnTo>
                    <a:pt x="5" y="45"/>
                  </a:lnTo>
                  <a:lnTo>
                    <a:pt x="12" y="60"/>
                  </a:lnTo>
                  <a:lnTo>
                    <a:pt x="19" y="76"/>
                  </a:lnTo>
                  <a:lnTo>
                    <a:pt x="22" y="92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35"/>
            <p:cNvSpPr>
              <a:spLocks/>
            </p:cNvSpPr>
            <p:nvPr/>
          </p:nvSpPr>
          <p:spPr bwMode="auto">
            <a:xfrm>
              <a:off x="2407" y="3160"/>
              <a:ext cx="24" cy="76"/>
            </a:xfrm>
            <a:custGeom>
              <a:avLst/>
              <a:gdLst>
                <a:gd name="T0" fmla="*/ 24 w 24"/>
                <a:gd name="T1" fmla="*/ 0 h 76"/>
                <a:gd name="T2" fmla="*/ 21 w 24"/>
                <a:gd name="T3" fmla="*/ 14 h 76"/>
                <a:gd name="T4" fmla="*/ 14 w 24"/>
                <a:gd name="T5" fmla="*/ 24 h 76"/>
                <a:gd name="T6" fmla="*/ 7 w 24"/>
                <a:gd name="T7" fmla="*/ 32 h 76"/>
                <a:gd name="T8" fmla="*/ 1 w 24"/>
                <a:gd name="T9" fmla="*/ 41 h 76"/>
                <a:gd name="T10" fmla="*/ 0 w 24"/>
                <a:gd name="T11" fmla="*/ 55 h 76"/>
                <a:gd name="T12" fmla="*/ 7 w 24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76"/>
                <a:gd name="T23" fmla="*/ 24 w 24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76">
                  <a:moveTo>
                    <a:pt x="24" y="0"/>
                  </a:moveTo>
                  <a:lnTo>
                    <a:pt x="21" y="14"/>
                  </a:lnTo>
                  <a:lnTo>
                    <a:pt x="14" y="24"/>
                  </a:lnTo>
                  <a:lnTo>
                    <a:pt x="7" y="32"/>
                  </a:lnTo>
                  <a:lnTo>
                    <a:pt x="1" y="41"/>
                  </a:lnTo>
                  <a:lnTo>
                    <a:pt x="0" y="55"/>
                  </a:lnTo>
                  <a:lnTo>
                    <a:pt x="7" y="76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36"/>
            <p:cNvSpPr>
              <a:spLocks/>
            </p:cNvSpPr>
            <p:nvPr/>
          </p:nvSpPr>
          <p:spPr bwMode="auto">
            <a:xfrm>
              <a:off x="2414" y="3236"/>
              <a:ext cx="12" cy="64"/>
            </a:xfrm>
            <a:custGeom>
              <a:avLst/>
              <a:gdLst>
                <a:gd name="T0" fmla="*/ 0 w 12"/>
                <a:gd name="T1" fmla="*/ 0 h 64"/>
                <a:gd name="T2" fmla="*/ 8 w 12"/>
                <a:gd name="T3" fmla="*/ 24 h 64"/>
                <a:gd name="T4" fmla="*/ 12 w 12"/>
                <a:gd name="T5" fmla="*/ 45 h 64"/>
                <a:gd name="T6" fmla="*/ 9 w 12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64"/>
                <a:gd name="T14" fmla="*/ 12 w 12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64">
                  <a:moveTo>
                    <a:pt x="0" y="0"/>
                  </a:moveTo>
                  <a:lnTo>
                    <a:pt x="8" y="24"/>
                  </a:lnTo>
                  <a:lnTo>
                    <a:pt x="12" y="45"/>
                  </a:lnTo>
                  <a:lnTo>
                    <a:pt x="9" y="64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Freeform 37"/>
            <p:cNvSpPr>
              <a:spLocks/>
            </p:cNvSpPr>
            <p:nvPr/>
          </p:nvSpPr>
          <p:spPr bwMode="auto">
            <a:xfrm>
              <a:off x="2824" y="3360"/>
              <a:ext cx="22" cy="93"/>
            </a:xfrm>
            <a:custGeom>
              <a:avLst/>
              <a:gdLst>
                <a:gd name="T0" fmla="*/ 11 w 22"/>
                <a:gd name="T1" fmla="*/ 0 h 93"/>
                <a:gd name="T2" fmla="*/ 1 w 22"/>
                <a:gd name="T3" fmla="*/ 16 h 93"/>
                <a:gd name="T4" fmla="*/ 0 w 22"/>
                <a:gd name="T5" fmla="*/ 31 h 93"/>
                <a:gd name="T6" fmla="*/ 5 w 22"/>
                <a:gd name="T7" fmla="*/ 46 h 93"/>
                <a:gd name="T8" fmla="*/ 12 w 22"/>
                <a:gd name="T9" fmla="*/ 61 h 93"/>
                <a:gd name="T10" fmla="*/ 18 w 22"/>
                <a:gd name="T11" fmla="*/ 76 h 93"/>
                <a:gd name="T12" fmla="*/ 22 w 22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93"/>
                <a:gd name="T23" fmla="*/ 22 w 22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93">
                  <a:moveTo>
                    <a:pt x="11" y="0"/>
                  </a:moveTo>
                  <a:lnTo>
                    <a:pt x="1" y="16"/>
                  </a:lnTo>
                  <a:lnTo>
                    <a:pt x="0" y="31"/>
                  </a:lnTo>
                  <a:lnTo>
                    <a:pt x="5" y="46"/>
                  </a:lnTo>
                  <a:lnTo>
                    <a:pt x="12" y="61"/>
                  </a:lnTo>
                  <a:lnTo>
                    <a:pt x="18" y="76"/>
                  </a:lnTo>
                  <a:lnTo>
                    <a:pt x="22" y="9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38"/>
            <p:cNvSpPr>
              <a:spLocks/>
            </p:cNvSpPr>
            <p:nvPr/>
          </p:nvSpPr>
          <p:spPr bwMode="auto">
            <a:xfrm>
              <a:off x="2821" y="3453"/>
              <a:ext cx="25" cy="76"/>
            </a:xfrm>
            <a:custGeom>
              <a:avLst/>
              <a:gdLst>
                <a:gd name="T0" fmla="*/ 25 w 25"/>
                <a:gd name="T1" fmla="*/ 0 h 76"/>
                <a:gd name="T2" fmla="*/ 22 w 25"/>
                <a:gd name="T3" fmla="*/ 14 h 76"/>
                <a:gd name="T4" fmla="*/ 15 w 25"/>
                <a:gd name="T5" fmla="*/ 23 h 76"/>
                <a:gd name="T6" fmla="*/ 7 w 25"/>
                <a:gd name="T7" fmla="*/ 32 h 76"/>
                <a:gd name="T8" fmla="*/ 1 w 25"/>
                <a:gd name="T9" fmla="*/ 42 h 76"/>
                <a:gd name="T10" fmla="*/ 0 w 25"/>
                <a:gd name="T11" fmla="*/ 55 h 76"/>
                <a:gd name="T12" fmla="*/ 7 w 25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6"/>
                <a:gd name="T23" fmla="*/ 25 w 25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6">
                  <a:moveTo>
                    <a:pt x="25" y="0"/>
                  </a:moveTo>
                  <a:lnTo>
                    <a:pt x="22" y="14"/>
                  </a:lnTo>
                  <a:lnTo>
                    <a:pt x="15" y="23"/>
                  </a:lnTo>
                  <a:lnTo>
                    <a:pt x="7" y="32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7" y="76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39"/>
            <p:cNvSpPr>
              <a:spLocks/>
            </p:cNvSpPr>
            <p:nvPr/>
          </p:nvSpPr>
          <p:spPr bwMode="auto">
            <a:xfrm>
              <a:off x="2828" y="3529"/>
              <a:ext cx="12" cy="63"/>
            </a:xfrm>
            <a:custGeom>
              <a:avLst/>
              <a:gdLst>
                <a:gd name="T0" fmla="*/ 0 w 12"/>
                <a:gd name="T1" fmla="*/ 0 h 63"/>
                <a:gd name="T2" fmla="*/ 9 w 12"/>
                <a:gd name="T3" fmla="*/ 23 h 63"/>
                <a:gd name="T4" fmla="*/ 12 w 12"/>
                <a:gd name="T5" fmla="*/ 44 h 63"/>
                <a:gd name="T6" fmla="*/ 10 w 12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63"/>
                <a:gd name="T14" fmla="*/ 12 w 12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63">
                  <a:moveTo>
                    <a:pt x="0" y="0"/>
                  </a:moveTo>
                  <a:lnTo>
                    <a:pt x="9" y="23"/>
                  </a:lnTo>
                  <a:lnTo>
                    <a:pt x="12" y="44"/>
                  </a:lnTo>
                  <a:lnTo>
                    <a:pt x="10" y="6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40"/>
            <p:cNvSpPr>
              <a:spLocks/>
            </p:cNvSpPr>
            <p:nvPr/>
          </p:nvSpPr>
          <p:spPr bwMode="auto">
            <a:xfrm>
              <a:off x="2958" y="3360"/>
              <a:ext cx="22" cy="93"/>
            </a:xfrm>
            <a:custGeom>
              <a:avLst/>
              <a:gdLst>
                <a:gd name="T0" fmla="*/ 10 w 22"/>
                <a:gd name="T1" fmla="*/ 0 h 93"/>
                <a:gd name="T2" fmla="*/ 1 w 22"/>
                <a:gd name="T3" fmla="*/ 16 h 93"/>
                <a:gd name="T4" fmla="*/ 0 w 22"/>
                <a:gd name="T5" fmla="*/ 31 h 93"/>
                <a:gd name="T6" fmla="*/ 5 w 22"/>
                <a:gd name="T7" fmla="*/ 46 h 93"/>
                <a:gd name="T8" fmla="*/ 13 w 22"/>
                <a:gd name="T9" fmla="*/ 61 h 93"/>
                <a:gd name="T10" fmla="*/ 19 w 22"/>
                <a:gd name="T11" fmla="*/ 76 h 93"/>
                <a:gd name="T12" fmla="*/ 22 w 22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93"/>
                <a:gd name="T23" fmla="*/ 22 w 22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93">
                  <a:moveTo>
                    <a:pt x="10" y="0"/>
                  </a:moveTo>
                  <a:lnTo>
                    <a:pt x="1" y="16"/>
                  </a:lnTo>
                  <a:lnTo>
                    <a:pt x="0" y="31"/>
                  </a:lnTo>
                  <a:lnTo>
                    <a:pt x="5" y="46"/>
                  </a:lnTo>
                  <a:lnTo>
                    <a:pt x="13" y="61"/>
                  </a:lnTo>
                  <a:lnTo>
                    <a:pt x="19" y="76"/>
                  </a:lnTo>
                  <a:lnTo>
                    <a:pt x="22" y="9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41"/>
            <p:cNvSpPr>
              <a:spLocks/>
            </p:cNvSpPr>
            <p:nvPr/>
          </p:nvSpPr>
          <p:spPr bwMode="auto">
            <a:xfrm>
              <a:off x="2956" y="3453"/>
              <a:ext cx="24" cy="76"/>
            </a:xfrm>
            <a:custGeom>
              <a:avLst/>
              <a:gdLst>
                <a:gd name="T0" fmla="*/ 24 w 24"/>
                <a:gd name="T1" fmla="*/ 0 h 76"/>
                <a:gd name="T2" fmla="*/ 21 w 24"/>
                <a:gd name="T3" fmla="*/ 14 h 76"/>
                <a:gd name="T4" fmla="*/ 14 w 24"/>
                <a:gd name="T5" fmla="*/ 23 h 76"/>
                <a:gd name="T6" fmla="*/ 7 w 24"/>
                <a:gd name="T7" fmla="*/ 32 h 76"/>
                <a:gd name="T8" fmla="*/ 0 w 24"/>
                <a:gd name="T9" fmla="*/ 42 h 76"/>
                <a:gd name="T10" fmla="*/ 0 w 24"/>
                <a:gd name="T11" fmla="*/ 55 h 76"/>
                <a:gd name="T12" fmla="*/ 6 w 24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76"/>
                <a:gd name="T23" fmla="*/ 24 w 24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76">
                  <a:moveTo>
                    <a:pt x="24" y="0"/>
                  </a:moveTo>
                  <a:lnTo>
                    <a:pt x="21" y="14"/>
                  </a:lnTo>
                  <a:lnTo>
                    <a:pt x="14" y="23"/>
                  </a:lnTo>
                  <a:lnTo>
                    <a:pt x="7" y="32"/>
                  </a:lnTo>
                  <a:lnTo>
                    <a:pt x="0" y="42"/>
                  </a:lnTo>
                  <a:lnTo>
                    <a:pt x="0" y="55"/>
                  </a:lnTo>
                  <a:lnTo>
                    <a:pt x="6" y="76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42"/>
            <p:cNvSpPr>
              <a:spLocks/>
            </p:cNvSpPr>
            <p:nvPr/>
          </p:nvSpPr>
          <p:spPr bwMode="auto">
            <a:xfrm>
              <a:off x="2962" y="3529"/>
              <a:ext cx="12" cy="63"/>
            </a:xfrm>
            <a:custGeom>
              <a:avLst/>
              <a:gdLst>
                <a:gd name="T0" fmla="*/ 0 w 12"/>
                <a:gd name="T1" fmla="*/ 0 h 63"/>
                <a:gd name="T2" fmla="*/ 9 w 12"/>
                <a:gd name="T3" fmla="*/ 23 h 63"/>
                <a:gd name="T4" fmla="*/ 12 w 12"/>
                <a:gd name="T5" fmla="*/ 44 h 63"/>
                <a:gd name="T6" fmla="*/ 11 w 12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63"/>
                <a:gd name="T14" fmla="*/ 12 w 12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63">
                  <a:moveTo>
                    <a:pt x="0" y="0"/>
                  </a:moveTo>
                  <a:lnTo>
                    <a:pt x="9" y="23"/>
                  </a:lnTo>
                  <a:lnTo>
                    <a:pt x="12" y="44"/>
                  </a:lnTo>
                  <a:lnTo>
                    <a:pt x="11" y="63"/>
                  </a:lnTo>
                </a:path>
              </a:pathLst>
            </a:custGeom>
            <a:noFill/>
            <a:ln w="1905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 flipH="1">
              <a:off x="3048" y="3171"/>
              <a:ext cx="221" cy="192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44"/>
            <p:cNvSpPr>
              <a:spLocks/>
            </p:cNvSpPr>
            <p:nvPr/>
          </p:nvSpPr>
          <p:spPr bwMode="auto">
            <a:xfrm>
              <a:off x="2991" y="3322"/>
              <a:ext cx="96" cy="89"/>
            </a:xfrm>
            <a:custGeom>
              <a:avLst/>
              <a:gdLst>
                <a:gd name="T0" fmla="*/ 63 w 96"/>
                <a:gd name="T1" fmla="*/ 35 h 89"/>
                <a:gd name="T2" fmla="*/ 96 w 96"/>
                <a:gd name="T3" fmla="*/ 46 h 89"/>
                <a:gd name="T4" fmla="*/ 96 w 96"/>
                <a:gd name="T5" fmla="*/ 47 h 89"/>
                <a:gd name="T6" fmla="*/ 46 w 96"/>
                <a:gd name="T7" fmla="*/ 64 h 89"/>
                <a:gd name="T8" fmla="*/ 46 w 96"/>
                <a:gd name="T9" fmla="*/ 64 h 89"/>
                <a:gd name="T10" fmla="*/ 30 w 96"/>
                <a:gd name="T11" fmla="*/ 72 h 89"/>
                <a:gd name="T12" fmla="*/ 15 w 96"/>
                <a:gd name="T13" fmla="*/ 81 h 89"/>
                <a:gd name="T14" fmla="*/ 0 w 96"/>
                <a:gd name="T15" fmla="*/ 89 h 89"/>
                <a:gd name="T16" fmla="*/ 0 w 96"/>
                <a:gd name="T17" fmla="*/ 89 h 89"/>
                <a:gd name="T18" fmla="*/ 10 w 96"/>
                <a:gd name="T19" fmla="*/ 75 h 89"/>
                <a:gd name="T20" fmla="*/ 21 w 96"/>
                <a:gd name="T21" fmla="*/ 61 h 89"/>
                <a:gd name="T22" fmla="*/ 31 w 96"/>
                <a:gd name="T23" fmla="*/ 47 h 89"/>
                <a:gd name="T24" fmla="*/ 31 w 96"/>
                <a:gd name="T25" fmla="*/ 47 h 89"/>
                <a:gd name="T26" fmla="*/ 56 w 96"/>
                <a:gd name="T27" fmla="*/ 1 h 89"/>
                <a:gd name="T28" fmla="*/ 57 w 96"/>
                <a:gd name="T29" fmla="*/ 0 h 89"/>
                <a:gd name="T30" fmla="*/ 63 w 96"/>
                <a:gd name="T31" fmla="*/ 35 h 89"/>
                <a:gd name="T32" fmla="*/ 63 w 96"/>
                <a:gd name="T33" fmla="*/ 35 h 89"/>
                <a:gd name="T34" fmla="*/ 63 w 96"/>
                <a:gd name="T35" fmla="*/ 35 h 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89"/>
                <a:gd name="T56" fmla="*/ 96 w 96"/>
                <a:gd name="T57" fmla="*/ 89 h 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89">
                  <a:moveTo>
                    <a:pt x="63" y="35"/>
                  </a:moveTo>
                  <a:lnTo>
                    <a:pt x="96" y="46"/>
                  </a:lnTo>
                  <a:lnTo>
                    <a:pt x="96" y="47"/>
                  </a:lnTo>
                  <a:lnTo>
                    <a:pt x="46" y="64"/>
                  </a:lnTo>
                  <a:lnTo>
                    <a:pt x="30" y="72"/>
                  </a:lnTo>
                  <a:lnTo>
                    <a:pt x="15" y="81"/>
                  </a:lnTo>
                  <a:lnTo>
                    <a:pt x="0" y="89"/>
                  </a:lnTo>
                  <a:lnTo>
                    <a:pt x="10" y="75"/>
                  </a:lnTo>
                  <a:lnTo>
                    <a:pt x="21" y="61"/>
                  </a:lnTo>
                  <a:lnTo>
                    <a:pt x="31" y="47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63" y="35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 flipH="1">
              <a:off x="3086" y="3680"/>
              <a:ext cx="146" cy="1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46"/>
            <p:cNvSpPr>
              <a:spLocks/>
            </p:cNvSpPr>
            <p:nvPr/>
          </p:nvSpPr>
          <p:spPr bwMode="auto">
            <a:xfrm>
              <a:off x="3028" y="3649"/>
              <a:ext cx="101" cy="61"/>
            </a:xfrm>
            <a:custGeom>
              <a:avLst/>
              <a:gdLst>
                <a:gd name="T0" fmla="*/ 82 w 101"/>
                <a:gd name="T1" fmla="*/ 31 h 61"/>
                <a:gd name="T2" fmla="*/ 101 w 101"/>
                <a:gd name="T3" fmla="*/ 60 h 61"/>
                <a:gd name="T4" fmla="*/ 99 w 101"/>
                <a:gd name="T5" fmla="*/ 61 h 61"/>
                <a:gd name="T6" fmla="*/ 51 w 101"/>
                <a:gd name="T7" fmla="*/ 42 h 61"/>
                <a:gd name="T8" fmla="*/ 51 w 101"/>
                <a:gd name="T9" fmla="*/ 42 h 61"/>
                <a:gd name="T10" fmla="*/ 34 w 101"/>
                <a:gd name="T11" fmla="*/ 39 h 61"/>
                <a:gd name="T12" fmla="*/ 17 w 101"/>
                <a:gd name="T13" fmla="*/ 34 h 61"/>
                <a:gd name="T14" fmla="*/ 0 w 101"/>
                <a:gd name="T15" fmla="*/ 31 h 61"/>
                <a:gd name="T16" fmla="*/ 0 w 101"/>
                <a:gd name="T17" fmla="*/ 31 h 61"/>
                <a:gd name="T18" fmla="*/ 17 w 101"/>
                <a:gd name="T19" fmla="*/ 27 h 61"/>
                <a:gd name="T20" fmla="*/ 34 w 101"/>
                <a:gd name="T21" fmla="*/ 23 h 61"/>
                <a:gd name="T22" fmla="*/ 51 w 101"/>
                <a:gd name="T23" fmla="*/ 19 h 61"/>
                <a:gd name="T24" fmla="*/ 51 w 101"/>
                <a:gd name="T25" fmla="*/ 19 h 61"/>
                <a:gd name="T26" fmla="*/ 99 w 101"/>
                <a:gd name="T27" fmla="*/ 0 h 61"/>
                <a:gd name="T28" fmla="*/ 101 w 101"/>
                <a:gd name="T29" fmla="*/ 1 h 61"/>
                <a:gd name="T30" fmla="*/ 82 w 101"/>
                <a:gd name="T31" fmla="*/ 31 h 61"/>
                <a:gd name="T32" fmla="*/ 82 w 101"/>
                <a:gd name="T33" fmla="*/ 31 h 61"/>
                <a:gd name="T34" fmla="*/ 82 w 101"/>
                <a:gd name="T35" fmla="*/ 31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1"/>
                <a:gd name="T55" fmla="*/ 0 h 61"/>
                <a:gd name="T56" fmla="*/ 101 w 101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1" h="61">
                  <a:moveTo>
                    <a:pt x="82" y="31"/>
                  </a:moveTo>
                  <a:lnTo>
                    <a:pt x="101" y="60"/>
                  </a:lnTo>
                  <a:lnTo>
                    <a:pt x="99" y="61"/>
                  </a:lnTo>
                  <a:lnTo>
                    <a:pt x="51" y="42"/>
                  </a:lnTo>
                  <a:lnTo>
                    <a:pt x="34" y="39"/>
                  </a:lnTo>
                  <a:lnTo>
                    <a:pt x="17" y="34"/>
                  </a:lnTo>
                  <a:lnTo>
                    <a:pt x="0" y="31"/>
                  </a:lnTo>
                  <a:lnTo>
                    <a:pt x="17" y="27"/>
                  </a:lnTo>
                  <a:lnTo>
                    <a:pt x="34" y="23"/>
                  </a:lnTo>
                  <a:lnTo>
                    <a:pt x="51" y="19"/>
                  </a:lnTo>
                  <a:lnTo>
                    <a:pt x="99" y="0"/>
                  </a:lnTo>
                  <a:lnTo>
                    <a:pt x="101" y="1"/>
                  </a:lnTo>
                  <a:lnTo>
                    <a:pt x="82" y="31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 flipH="1">
              <a:off x="3176" y="2877"/>
              <a:ext cx="589" cy="204"/>
            </a:xfrm>
            <a:prstGeom prst="line">
              <a:avLst/>
            </a:prstGeom>
            <a:noFill/>
            <a:ln w="25400" cap="rnd">
              <a:solidFill>
                <a:srgbClr val="99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Rectangle 48"/>
            <p:cNvSpPr>
              <a:spLocks noChangeArrowheads="1"/>
            </p:cNvSpPr>
            <p:nvPr/>
          </p:nvSpPr>
          <p:spPr bwMode="auto">
            <a:xfrm>
              <a:off x="1588" y="3580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网页请求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grpSp>
          <p:nvGrpSpPr>
            <p:cNvPr id="30769" name="Group 49"/>
            <p:cNvGrpSpPr>
              <a:grpSpLocks/>
            </p:cNvGrpSpPr>
            <p:nvPr/>
          </p:nvGrpSpPr>
          <p:grpSpPr bwMode="auto">
            <a:xfrm>
              <a:off x="3764" y="2772"/>
              <a:ext cx="971" cy="173"/>
              <a:chOff x="3492" y="1026"/>
              <a:chExt cx="971" cy="173"/>
            </a:xfrm>
          </p:grpSpPr>
          <p:sp>
            <p:nvSpPr>
              <p:cNvPr id="30770" name="Rectangle 50"/>
              <p:cNvSpPr>
                <a:spLocks noChangeArrowheads="1"/>
              </p:cNvSpPr>
              <p:nvPr/>
            </p:nvSpPr>
            <p:spPr bwMode="auto">
              <a:xfrm>
                <a:off x="3492" y="1026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Web</a:t>
                </a:r>
                <a:endParaRPr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0771" name="Rectangle 51"/>
              <p:cNvSpPr>
                <a:spLocks noChangeArrowheads="1"/>
              </p:cNvSpPr>
              <p:nvPr/>
            </p:nvSpPr>
            <p:spPr bwMode="auto">
              <a:xfrm>
                <a:off x="3743" y="1026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服务器进程</a:t>
                </a:r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13076" name="Rectangle 52"/>
          <p:cNvSpPr>
            <a:spLocks noChangeArrowheads="1"/>
          </p:cNvSpPr>
          <p:nvPr/>
        </p:nvSpPr>
        <p:spPr bwMode="auto">
          <a:xfrm>
            <a:off x="179388" y="4592638"/>
            <a:ext cx="23764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监听客户端的请求；当有请求到达时，创建一个</a:t>
            </a:r>
            <a:r>
              <a:rPr lang="en-US" altLang="zh-CN">
                <a:solidFill>
                  <a:schemeClr val="hlink"/>
                </a:solidFill>
              </a:rPr>
              <a:t>worker</a:t>
            </a:r>
            <a:r>
              <a:rPr lang="zh-CN" altLang="en-US">
                <a:solidFill>
                  <a:schemeClr val="hlink"/>
                </a:solidFill>
              </a:rPr>
              <a:t>线程，把</a:t>
            </a:r>
            <a:r>
              <a:rPr lang="en-US" altLang="zh-CN">
                <a:solidFill>
                  <a:schemeClr val="hlink"/>
                </a:solidFill>
              </a:rPr>
              <a:t>HTTP</a:t>
            </a:r>
            <a:r>
              <a:rPr lang="zh-CN" altLang="en-US">
                <a:solidFill>
                  <a:schemeClr val="hlink"/>
                </a:solidFill>
              </a:rPr>
              <a:t>请求交给</a:t>
            </a:r>
            <a:r>
              <a:rPr lang="en-US" altLang="zh-CN">
                <a:solidFill>
                  <a:schemeClr val="hlink"/>
                </a:solidFill>
              </a:rPr>
              <a:t>worker</a:t>
            </a:r>
            <a:r>
              <a:rPr lang="zh-CN" altLang="en-US">
                <a:solidFill>
                  <a:schemeClr val="hlink"/>
                </a:solidFill>
              </a:rPr>
              <a:t>线程去处理</a:t>
            </a:r>
          </a:p>
        </p:txBody>
      </p:sp>
      <p:sp>
        <p:nvSpPr>
          <p:cNvPr id="513077" name="Rectangle 53"/>
          <p:cNvSpPr>
            <a:spLocks noChangeArrowheads="1"/>
          </p:cNvSpPr>
          <p:nvPr/>
        </p:nvSpPr>
        <p:spPr bwMode="auto">
          <a:xfrm>
            <a:off x="6588125" y="4905375"/>
            <a:ext cx="21605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按</a:t>
            </a:r>
            <a:r>
              <a:rPr lang="en-US" altLang="zh-CN">
                <a:solidFill>
                  <a:schemeClr val="hlink"/>
                </a:solidFill>
              </a:rPr>
              <a:t>HTTP</a:t>
            </a:r>
            <a:r>
              <a:rPr lang="zh-CN" altLang="en-US">
                <a:solidFill>
                  <a:schemeClr val="hlink"/>
                </a:solidFill>
              </a:rPr>
              <a:t>请求报文中的</a:t>
            </a:r>
            <a:r>
              <a:rPr lang="en-US" altLang="zh-CN">
                <a:solidFill>
                  <a:schemeClr val="hlink"/>
                </a:solidFill>
              </a:rPr>
              <a:t>URL</a:t>
            </a:r>
            <a:r>
              <a:rPr lang="zh-CN" altLang="en-US">
                <a:solidFill>
                  <a:schemeClr val="hlink"/>
                </a:solidFill>
              </a:rPr>
              <a:t>读取网页，并返回给浏览器</a:t>
            </a:r>
          </a:p>
        </p:txBody>
      </p:sp>
    </p:spTree>
    <p:extLst>
      <p:ext uri="{BB962C8B-B14F-4D97-AF65-F5344CB8AC3E}">
        <p14:creationId xmlns:p14="http://schemas.microsoft.com/office/powerpoint/2010/main" val="11139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  <p:bldP spid="513076" grpId="0"/>
      <p:bldP spid="5130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进程与线程的关系</a:t>
            </a:r>
          </a:p>
        </p:txBody>
      </p:sp>
      <p:grpSp>
        <p:nvGrpSpPr>
          <p:cNvPr id="31747" name="Group 47"/>
          <p:cNvGrpSpPr>
            <a:grpSpLocks/>
          </p:cNvGrpSpPr>
          <p:nvPr/>
        </p:nvGrpSpPr>
        <p:grpSpPr bwMode="auto">
          <a:xfrm>
            <a:off x="1187450" y="1160463"/>
            <a:ext cx="6372225" cy="2879725"/>
            <a:chOff x="1520" y="754"/>
            <a:chExt cx="4014" cy="1814"/>
          </a:xfrm>
        </p:grpSpPr>
        <p:sp>
          <p:nvSpPr>
            <p:cNvPr id="31749" name="Rectangle 4"/>
            <p:cNvSpPr>
              <a:spLocks noChangeArrowheads="1"/>
            </p:cNvSpPr>
            <p:nvPr/>
          </p:nvSpPr>
          <p:spPr bwMode="auto">
            <a:xfrm>
              <a:off x="2005" y="1818"/>
              <a:ext cx="3374" cy="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2281" y="823"/>
              <a:ext cx="1054" cy="1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3971" y="823"/>
              <a:ext cx="1054" cy="1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1520" y="1189"/>
              <a:ext cx="44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用户存储空间</a:t>
              </a:r>
              <a:endParaRPr kumimoji="0" lang="en-US" altLang="zh-CN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1520" y="1888"/>
              <a:ext cx="42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/>
                <a:t>系统存储空间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3182" y="2138"/>
              <a:ext cx="98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1600">
                  <a:solidFill>
                    <a:schemeClr val="hlink"/>
                  </a:solidFill>
                </a:rPr>
                <a:t>操作系统内核的代码和数据</a:t>
              </a:r>
            </a:p>
          </p:txBody>
        </p:sp>
        <p:grpSp>
          <p:nvGrpSpPr>
            <p:cNvPr id="31755" name="Group 10"/>
            <p:cNvGrpSpPr>
              <a:grpSpLocks/>
            </p:cNvGrpSpPr>
            <p:nvPr/>
          </p:nvGrpSpPr>
          <p:grpSpPr bwMode="auto">
            <a:xfrm>
              <a:off x="2281" y="894"/>
              <a:ext cx="256" cy="319"/>
              <a:chOff x="71" y="720"/>
              <a:chExt cx="313" cy="385"/>
            </a:xfrm>
          </p:grpSpPr>
          <p:sp>
            <p:nvSpPr>
              <p:cNvPr id="31776" name="Freeform 11"/>
              <p:cNvSpPr>
                <a:spLocks/>
              </p:cNvSpPr>
              <p:nvPr/>
            </p:nvSpPr>
            <p:spPr bwMode="auto">
              <a:xfrm>
                <a:off x="287" y="720"/>
                <a:ext cx="97" cy="385"/>
              </a:xfrm>
              <a:custGeom>
                <a:avLst/>
                <a:gdLst>
                  <a:gd name="T0" fmla="*/ 37 w 97"/>
                  <a:gd name="T1" fmla="*/ 0 h 385"/>
                  <a:gd name="T2" fmla="*/ 53 w 97"/>
                  <a:gd name="T3" fmla="*/ 33 h 385"/>
                  <a:gd name="T4" fmla="*/ 64 w 97"/>
                  <a:gd name="T5" fmla="*/ 64 h 385"/>
                  <a:gd name="T6" fmla="*/ 74 w 97"/>
                  <a:gd name="T7" fmla="*/ 87 h 385"/>
                  <a:gd name="T8" fmla="*/ 42 w 97"/>
                  <a:gd name="T9" fmla="*/ 102 h 385"/>
                  <a:gd name="T10" fmla="*/ 32 w 97"/>
                  <a:gd name="T11" fmla="*/ 126 h 385"/>
                  <a:gd name="T12" fmla="*/ 21 w 97"/>
                  <a:gd name="T13" fmla="*/ 142 h 385"/>
                  <a:gd name="T14" fmla="*/ 53 w 97"/>
                  <a:gd name="T15" fmla="*/ 149 h 385"/>
                  <a:gd name="T16" fmla="*/ 74 w 97"/>
                  <a:gd name="T17" fmla="*/ 165 h 385"/>
                  <a:gd name="T18" fmla="*/ 85 w 97"/>
                  <a:gd name="T19" fmla="*/ 188 h 385"/>
                  <a:gd name="T20" fmla="*/ 74 w 97"/>
                  <a:gd name="T21" fmla="*/ 204 h 385"/>
                  <a:gd name="T22" fmla="*/ 53 w 97"/>
                  <a:gd name="T23" fmla="*/ 228 h 385"/>
                  <a:gd name="T24" fmla="*/ 42 w 97"/>
                  <a:gd name="T25" fmla="*/ 251 h 385"/>
                  <a:gd name="T26" fmla="*/ 21 w 97"/>
                  <a:gd name="T27" fmla="*/ 274 h 385"/>
                  <a:gd name="T28" fmla="*/ 53 w 97"/>
                  <a:gd name="T29" fmla="*/ 290 h 385"/>
                  <a:gd name="T30" fmla="*/ 74 w 97"/>
                  <a:gd name="T31" fmla="*/ 313 h 385"/>
                  <a:gd name="T32" fmla="*/ 96 w 97"/>
                  <a:gd name="T33" fmla="*/ 321 h 385"/>
                  <a:gd name="T34" fmla="*/ 85 w 97"/>
                  <a:gd name="T35" fmla="*/ 337 h 385"/>
                  <a:gd name="T36" fmla="*/ 53 w 97"/>
                  <a:gd name="T37" fmla="*/ 352 h 385"/>
                  <a:gd name="T38" fmla="*/ 42 w 97"/>
                  <a:gd name="T39" fmla="*/ 376 h 385"/>
                  <a:gd name="T40" fmla="*/ 0 w 97"/>
                  <a:gd name="T41" fmla="*/ 384 h 385"/>
                  <a:gd name="T42" fmla="*/ 37 w 97"/>
                  <a:gd name="T43" fmla="*/ 384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7"/>
                  <a:gd name="T67" fmla="*/ 0 h 385"/>
                  <a:gd name="T68" fmla="*/ 97 w 97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7" h="385">
                    <a:moveTo>
                      <a:pt x="37" y="0"/>
                    </a:moveTo>
                    <a:lnTo>
                      <a:pt x="53" y="33"/>
                    </a:lnTo>
                    <a:lnTo>
                      <a:pt x="64" y="64"/>
                    </a:lnTo>
                    <a:lnTo>
                      <a:pt x="74" y="87"/>
                    </a:lnTo>
                    <a:lnTo>
                      <a:pt x="42" y="102"/>
                    </a:lnTo>
                    <a:lnTo>
                      <a:pt x="32" y="126"/>
                    </a:lnTo>
                    <a:lnTo>
                      <a:pt x="21" y="142"/>
                    </a:lnTo>
                    <a:lnTo>
                      <a:pt x="53" y="149"/>
                    </a:lnTo>
                    <a:lnTo>
                      <a:pt x="74" y="165"/>
                    </a:lnTo>
                    <a:lnTo>
                      <a:pt x="85" y="188"/>
                    </a:lnTo>
                    <a:lnTo>
                      <a:pt x="74" y="204"/>
                    </a:lnTo>
                    <a:lnTo>
                      <a:pt x="53" y="228"/>
                    </a:lnTo>
                    <a:lnTo>
                      <a:pt x="42" y="251"/>
                    </a:lnTo>
                    <a:lnTo>
                      <a:pt x="21" y="274"/>
                    </a:lnTo>
                    <a:lnTo>
                      <a:pt x="53" y="290"/>
                    </a:lnTo>
                    <a:lnTo>
                      <a:pt x="74" y="313"/>
                    </a:lnTo>
                    <a:lnTo>
                      <a:pt x="96" y="321"/>
                    </a:lnTo>
                    <a:lnTo>
                      <a:pt x="85" y="337"/>
                    </a:lnTo>
                    <a:lnTo>
                      <a:pt x="53" y="352"/>
                    </a:lnTo>
                    <a:lnTo>
                      <a:pt x="42" y="376"/>
                    </a:lnTo>
                    <a:lnTo>
                      <a:pt x="0" y="384"/>
                    </a:lnTo>
                    <a:lnTo>
                      <a:pt x="37" y="38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7" name="Rectangle 12"/>
              <p:cNvSpPr>
                <a:spLocks noChangeArrowheads="1"/>
              </p:cNvSpPr>
              <p:nvPr/>
            </p:nvSpPr>
            <p:spPr bwMode="auto">
              <a:xfrm>
                <a:off x="71" y="768"/>
                <a:ext cx="28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t1</a:t>
                </a:r>
              </a:p>
            </p:txBody>
          </p:sp>
        </p:grpSp>
        <p:grpSp>
          <p:nvGrpSpPr>
            <p:cNvPr id="31756" name="Group 13"/>
            <p:cNvGrpSpPr>
              <a:grpSpLocks/>
            </p:cNvGrpSpPr>
            <p:nvPr/>
          </p:nvGrpSpPr>
          <p:grpSpPr bwMode="auto">
            <a:xfrm>
              <a:off x="2352" y="1514"/>
              <a:ext cx="876" cy="255"/>
              <a:chOff x="267" y="697"/>
              <a:chExt cx="1069" cy="311"/>
            </a:xfrm>
          </p:grpSpPr>
          <p:sp>
            <p:nvSpPr>
              <p:cNvPr id="31774" name="Text Box 14"/>
              <p:cNvSpPr txBox="1">
                <a:spLocks noChangeArrowheads="1"/>
              </p:cNvSpPr>
              <p:nvPr/>
            </p:nvSpPr>
            <p:spPr bwMode="auto">
              <a:xfrm>
                <a:off x="267" y="697"/>
                <a:ext cx="552" cy="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code</a:t>
                </a:r>
              </a:p>
            </p:txBody>
          </p:sp>
          <p:sp>
            <p:nvSpPr>
              <p:cNvPr id="31775" name="Text Box 15"/>
              <p:cNvSpPr txBox="1">
                <a:spLocks noChangeArrowheads="1"/>
              </p:cNvSpPr>
              <p:nvPr/>
            </p:nvSpPr>
            <p:spPr bwMode="auto">
              <a:xfrm>
                <a:off x="823" y="697"/>
                <a:ext cx="513" cy="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data</a:t>
                </a:r>
              </a:p>
            </p:txBody>
          </p:sp>
        </p:grpSp>
        <p:grpSp>
          <p:nvGrpSpPr>
            <p:cNvPr id="31757" name="Group 16"/>
            <p:cNvGrpSpPr>
              <a:grpSpLocks/>
            </p:cNvGrpSpPr>
            <p:nvPr/>
          </p:nvGrpSpPr>
          <p:grpSpPr bwMode="auto">
            <a:xfrm>
              <a:off x="4047" y="1514"/>
              <a:ext cx="877" cy="255"/>
              <a:chOff x="267" y="697"/>
              <a:chExt cx="1070" cy="311"/>
            </a:xfrm>
          </p:grpSpPr>
          <p:sp>
            <p:nvSpPr>
              <p:cNvPr id="31772" name="Text Box 17"/>
              <p:cNvSpPr txBox="1">
                <a:spLocks noChangeArrowheads="1"/>
              </p:cNvSpPr>
              <p:nvPr/>
            </p:nvSpPr>
            <p:spPr bwMode="auto">
              <a:xfrm>
                <a:off x="267" y="697"/>
                <a:ext cx="551" cy="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code</a:t>
                </a:r>
              </a:p>
            </p:txBody>
          </p:sp>
          <p:sp>
            <p:nvSpPr>
              <p:cNvPr id="31773" name="Text Box 18"/>
              <p:cNvSpPr txBox="1">
                <a:spLocks noChangeArrowheads="1"/>
              </p:cNvSpPr>
              <p:nvPr/>
            </p:nvSpPr>
            <p:spPr bwMode="auto">
              <a:xfrm>
                <a:off x="825" y="697"/>
                <a:ext cx="512" cy="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data</a:t>
                </a:r>
              </a:p>
            </p:txBody>
          </p:sp>
        </p:grpSp>
        <p:grpSp>
          <p:nvGrpSpPr>
            <p:cNvPr id="31758" name="Group 19"/>
            <p:cNvGrpSpPr>
              <a:grpSpLocks/>
            </p:cNvGrpSpPr>
            <p:nvPr/>
          </p:nvGrpSpPr>
          <p:grpSpPr bwMode="auto">
            <a:xfrm>
              <a:off x="2652" y="895"/>
              <a:ext cx="257" cy="319"/>
              <a:chOff x="71" y="720"/>
              <a:chExt cx="313" cy="385"/>
            </a:xfrm>
          </p:grpSpPr>
          <p:sp>
            <p:nvSpPr>
              <p:cNvPr id="31770" name="Freeform 20"/>
              <p:cNvSpPr>
                <a:spLocks/>
              </p:cNvSpPr>
              <p:nvPr/>
            </p:nvSpPr>
            <p:spPr bwMode="auto">
              <a:xfrm>
                <a:off x="287" y="720"/>
                <a:ext cx="97" cy="385"/>
              </a:xfrm>
              <a:custGeom>
                <a:avLst/>
                <a:gdLst>
                  <a:gd name="T0" fmla="*/ 37 w 97"/>
                  <a:gd name="T1" fmla="*/ 0 h 385"/>
                  <a:gd name="T2" fmla="*/ 53 w 97"/>
                  <a:gd name="T3" fmla="*/ 33 h 385"/>
                  <a:gd name="T4" fmla="*/ 64 w 97"/>
                  <a:gd name="T5" fmla="*/ 64 h 385"/>
                  <a:gd name="T6" fmla="*/ 74 w 97"/>
                  <a:gd name="T7" fmla="*/ 87 h 385"/>
                  <a:gd name="T8" fmla="*/ 42 w 97"/>
                  <a:gd name="T9" fmla="*/ 102 h 385"/>
                  <a:gd name="T10" fmla="*/ 32 w 97"/>
                  <a:gd name="T11" fmla="*/ 126 h 385"/>
                  <a:gd name="T12" fmla="*/ 21 w 97"/>
                  <a:gd name="T13" fmla="*/ 142 h 385"/>
                  <a:gd name="T14" fmla="*/ 53 w 97"/>
                  <a:gd name="T15" fmla="*/ 149 h 385"/>
                  <a:gd name="T16" fmla="*/ 74 w 97"/>
                  <a:gd name="T17" fmla="*/ 165 h 385"/>
                  <a:gd name="T18" fmla="*/ 85 w 97"/>
                  <a:gd name="T19" fmla="*/ 188 h 385"/>
                  <a:gd name="T20" fmla="*/ 74 w 97"/>
                  <a:gd name="T21" fmla="*/ 204 h 385"/>
                  <a:gd name="T22" fmla="*/ 53 w 97"/>
                  <a:gd name="T23" fmla="*/ 228 h 385"/>
                  <a:gd name="T24" fmla="*/ 42 w 97"/>
                  <a:gd name="T25" fmla="*/ 251 h 385"/>
                  <a:gd name="T26" fmla="*/ 21 w 97"/>
                  <a:gd name="T27" fmla="*/ 274 h 385"/>
                  <a:gd name="T28" fmla="*/ 53 w 97"/>
                  <a:gd name="T29" fmla="*/ 290 h 385"/>
                  <a:gd name="T30" fmla="*/ 74 w 97"/>
                  <a:gd name="T31" fmla="*/ 313 h 385"/>
                  <a:gd name="T32" fmla="*/ 96 w 97"/>
                  <a:gd name="T33" fmla="*/ 321 h 385"/>
                  <a:gd name="T34" fmla="*/ 85 w 97"/>
                  <a:gd name="T35" fmla="*/ 337 h 385"/>
                  <a:gd name="T36" fmla="*/ 53 w 97"/>
                  <a:gd name="T37" fmla="*/ 352 h 385"/>
                  <a:gd name="T38" fmla="*/ 42 w 97"/>
                  <a:gd name="T39" fmla="*/ 376 h 385"/>
                  <a:gd name="T40" fmla="*/ 0 w 97"/>
                  <a:gd name="T41" fmla="*/ 384 h 385"/>
                  <a:gd name="T42" fmla="*/ 37 w 97"/>
                  <a:gd name="T43" fmla="*/ 384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7"/>
                  <a:gd name="T67" fmla="*/ 0 h 385"/>
                  <a:gd name="T68" fmla="*/ 97 w 97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7" h="385">
                    <a:moveTo>
                      <a:pt x="37" y="0"/>
                    </a:moveTo>
                    <a:lnTo>
                      <a:pt x="53" y="33"/>
                    </a:lnTo>
                    <a:lnTo>
                      <a:pt x="64" y="64"/>
                    </a:lnTo>
                    <a:lnTo>
                      <a:pt x="74" y="87"/>
                    </a:lnTo>
                    <a:lnTo>
                      <a:pt x="42" y="102"/>
                    </a:lnTo>
                    <a:lnTo>
                      <a:pt x="32" y="126"/>
                    </a:lnTo>
                    <a:lnTo>
                      <a:pt x="21" y="142"/>
                    </a:lnTo>
                    <a:lnTo>
                      <a:pt x="53" y="149"/>
                    </a:lnTo>
                    <a:lnTo>
                      <a:pt x="74" y="165"/>
                    </a:lnTo>
                    <a:lnTo>
                      <a:pt x="85" y="188"/>
                    </a:lnTo>
                    <a:lnTo>
                      <a:pt x="74" y="204"/>
                    </a:lnTo>
                    <a:lnTo>
                      <a:pt x="53" y="228"/>
                    </a:lnTo>
                    <a:lnTo>
                      <a:pt x="42" y="251"/>
                    </a:lnTo>
                    <a:lnTo>
                      <a:pt x="21" y="274"/>
                    </a:lnTo>
                    <a:lnTo>
                      <a:pt x="53" y="290"/>
                    </a:lnTo>
                    <a:lnTo>
                      <a:pt x="74" y="313"/>
                    </a:lnTo>
                    <a:lnTo>
                      <a:pt x="96" y="321"/>
                    </a:lnTo>
                    <a:lnTo>
                      <a:pt x="85" y="337"/>
                    </a:lnTo>
                    <a:lnTo>
                      <a:pt x="53" y="352"/>
                    </a:lnTo>
                    <a:lnTo>
                      <a:pt x="42" y="376"/>
                    </a:lnTo>
                    <a:lnTo>
                      <a:pt x="0" y="384"/>
                    </a:lnTo>
                    <a:lnTo>
                      <a:pt x="37" y="38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1" name="Rectangle 21"/>
              <p:cNvSpPr>
                <a:spLocks noChangeArrowheads="1"/>
              </p:cNvSpPr>
              <p:nvPr/>
            </p:nvSpPr>
            <p:spPr bwMode="auto">
              <a:xfrm>
                <a:off x="71" y="768"/>
                <a:ext cx="28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t2</a:t>
                </a:r>
              </a:p>
            </p:txBody>
          </p:sp>
        </p:grpSp>
        <p:grpSp>
          <p:nvGrpSpPr>
            <p:cNvPr id="31759" name="Group 22"/>
            <p:cNvGrpSpPr>
              <a:grpSpLocks/>
            </p:cNvGrpSpPr>
            <p:nvPr/>
          </p:nvGrpSpPr>
          <p:grpSpPr bwMode="auto">
            <a:xfrm>
              <a:off x="3025" y="894"/>
              <a:ext cx="256" cy="319"/>
              <a:chOff x="71" y="720"/>
              <a:chExt cx="313" cy="385"/>
            </a:xfrm>
          </p:grpSpPr>
          <p:sp>
            <p:nvSpPr>
              <p:cNvPr id="31768" name="Freeform 23"/>
              <p:cNvSpPr>
                <a:spLocks/>
              </p:cNvSpPr>
              <p:nvPr/>
            </p:nvSpPr>
            <p:spPr bwMode="auto">
              <a:xfrm>
                <a:off x="287" y="720"/>
                <a:ext cx="97" cy="385"/>
              </a:xfrm>
              <a:custGeom>
                <a:avLst/>
                <a:gdLst>
                  <a:gd name="T0" fmla="*/ 37 w 97"/>
                  <a:gd name="T1" fmla="*/ 0 h 385"/>
                  <a:gd name="T2" fmla="*/ 53 w 97"/>
                  <a:gd name="T3" fmla="*/ 33 h 385"/>
                  <a:gd name="T4" fmla="*/ 64 w 97"/>
                  <a:gd name="T5" fmla="*/ 64 h 385"/>
                  <a:gd name="T6" fmla="*/ 74 w 97"/>
                  <a:gd name="T7" fmla="*/ 87 h 385"/>
                  <a:gd name="T8" fmla="*/ 42 w 97"/>
                  <a:gd name="T9" fmla="*/ 102 h 385"/>
                  <a:gd name="T10" fmla="*/ 32 w 97"/>
                  <a:gd name="T11" fmla="*/ 126 h 385"/>
                  <a:gd name="T12" fmla="*/ 21 w 97"/>
                  <a:gd name="T13" fmla="*/ 142 h 385"/>
                  <a:gd name="T14" fmla="*/ 53 w 97"/>
                  <a:gd name="T15" fmla="*/ 149 h 385"/>
                  <a:gd name="T16" fmla="*/ 74 w 97"/>
                  <a:gd name="T17" fmla="*/ 165 h 385"/>
                  <a:gd name="T18" fmla="*/ 85 w 97"/>
                  <a:gd name="T19" fmla="*/ 188 h 385"/>
                  <a:gd name="T20" fmla="*/ 74 w 97"/>
                  <a:gd name="T21" fmla="*/ 204 h 385"/>
                  <a:gd name="T22" fmla="*/ 53 w 97"/>
                  <a:gd name="T23" fmla="*/ 228 h 385"/>
                  <a:gd name="T24" fmla="*/ 42 w 97"/>
                  <a:gd name="T25" fmla="*/ 251 h 385"/>
                  <a:gd name="T26" fmla="*/ 21 w 97"/>
                  <a:gd name="T27" fmla="*/ 274 h 385"/>
                  <a:gd name="T28" fmla="*/ 53 w 97"/>
                  <a:gd name="T29" fmla="*/ 290 h 385"/>
                  <a:gd name="T30" fmla="*/ 74 w 97"/>
                  <a:gd name="T31" fmla="*/ 313 h 385"/>
                  <a:gd name="T32" fmla="*/ 96 w 97"/>
                  <a:gd name="T33" fmla="*/ 321 h 385"/>
                  <a:gd name="T34" fmla="*/ 85 w 97"/>
                  <a:gd name="T35" fmla="*/ 337 h 385"/>
                  <a:gd name="T36" fmla="*/ 53 w 97"/>
                  <a:gd name="T37" fmla="*/ 352 h 385"/>
                  <a:gd name="T38" fmla="*/ 42 w 97"/>
                  <a:gd name="T39" fmla="*/ 376 h 385"/>
                  <a:gd name="T40" fmla="*/ 0 w 97"/>
                  <a:gd name="T41" fmla="*/ 384 h 385"/>
                  <a:gd name="T42" fmla="*/ 37 w 97"/>
                  <a:gd name="T43" fmla="*/ 384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7"/>
                  <a:gd name="T67" fmla="*/ 0 h 385"/>
                  <a:gd name="T68" fmla="*/ 97 w 97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7" h="385">
                    <a:moveTo>
                      <a:pt x="37" y="0"/>
                    </a:moveTo>
                    <a:lnTo>
                      <a:pt x="53" y="33"/>
                    </a:lnTo>
                    <a:lnTo>
                      <a:pt x="64" y="64"/>
                    </a:lnTo>
                    <a:lnTo>
                      <a:pt x="74" y="87"/>
                    </a:lnTo>
                    <a:lnTo>
                      <a:pt x="42" y="102"/>
                    </a:lnTo>
                    <a:lnTo>
                      <a:pt x="32" y="126"/>
                    </a:lnTo>
                    <a:lnTo>
                      <a:pt x="21" y="142"/>
                    </a:lnTo>
                    <a:lnTo>
                      <a:pt x="53" y="149"/>
                    </a:lnTo>
                    <a:lnTo>
                      <a:pt x="74" y="165"/>
                    </a:lnTo>
                    <a:lnTo>
                      <a:pt x="85" y="188"/>
                    </a:lnTo>
                    <a:lnTo>
                      <a:pt x="74" y="204"/>
                    </a:lnTo>
                    <a:lnTo>
                      <a:pt x="53" y="228"/>
                    </a:lnTo>
                    <a:lnTo>
                      <a:pt x="42" y="251"/>
                    </a:lnTo>
                    <a:lnTo>
                      <a:pt x="21" y="274"/>
                    </a:lnTo>
                    <a:lnTo>
                      <a:pt x="53" y="290"/>
                    </a:lnTo>
                    <a:lnTo>
                      <a:pt x="74" y="313"/>
                    </a:lnTo>
                    <a:lnTo>
                      <a:pt x="96" y="321"/>
                    </a:lnTo>
                    <a:lnTo>
                      <a:pt x="85" y="337"/>
                    </a:lnTo>
                    <a:lnTo>
                      <a:pt x="53" y="352"/>
                    </a:lnTo>
                    <a:lnTo>
                      <a:pt x="42" y="376"/>
                    </a:lnTo>
                    <a:lnTo>
                      <a:pt x="0" y="384"/>
                    </a:lnTo>
                    <a:lnTo>
                      <a:pt x="37" y="38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Rectangle 24"/>
              <p:cNvSpPr>
                <a:spLocks noChangeArrowheads="1"/>
              </p:cNvSpPr>
              <p:nvPr/>
            </p:nvSpPr>
            <p:spPr bwMode="auto">
              <a:xfrm>
                <a:off x="71" y="768"/>
                <a:ext cx="28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t3</a:t>
                </a:r>
              </a:p>
            </p:txBody>
          </p:sp>
        </p:grpSp>
        <p:grpSp>
          <p:nvGrpSpPr>
            <p:cNvPr id="31760" name="Group 25"/>
            <p:cNvGrpSpPr>
              <a:grpSpLocks/>
            </p:cNvGrpSpPr>
            <p:nvPr/>
          </p:nvGrpSpPr>
          <p:grpSpPr bwMode="auto">
            <a:xfrm>
              <a:off x="4392" y="936"/>
              <a:ext cx="256" cy="319"/>
              <a:chOff x="71" y="720"/>
              <a:chExt cx="313" cy="385"/>
            </a:xfrm>
          </p:grpSpPr>
          <p:sp>
            <p:nvSpPr>
              <p:cNvPr id="31766" name="Freeform 26"/>
              <p:cNvSpPr>
                <a:spLocks/>
              </p:cNvSpPr>
              <p:nvPr/>
            </p:nvSpPr>
            <p:spPr bwMode="auto">
              <a:xfrm>
                <a:off x="287" y="720"/>
                <a:ext cx="97" cy="385"/>
              </a:xfrm>
              <a:custGeom>
                <a:avLst/>
                <a:gdLst>
                  <a:gd name="T0" fmla="*/ 37 w 97"/>
                  <a:gd name="T1" fmla="*/ 0 h 385"/>
                  <a:gd name="T2" fmla="*/ 53 w 97"/>
                  <a:gd name="T3" fmla="*/ 33 h 385"/>
                  <a:gd name="T4" fmla="*/ 64 w 97"/>
                  <a:gd name="T5" fmla="*/ 64 h 385"/>
                  <a:gd name="T6" fmla="*/ 74 w 97"/>
                  <a:gd name="T7" fmla="*/ 87 h 385"/>
                  <a:gd name="T8" fmla="*/ 42 w 97"/>
                  <a:gd name="T9" fmla="*/ 102 h 385"/>
                  <a:gd name="T10" fmla="*/ 32 w 97"/>
                  <a:gd name="T11" fmla="*/ 126 h 385"/>
                  <a:gd name="T12" fmla="*/ 21 w 97"/>
                  <a:gd name="T13" fmla="*/ 142 h 385"/>
                  <a:gd name="T14" fmla="*/ 53 w 97"/>
                  <a:gd name="T15" fmla="*/ 149 h 385"/>
                  <a:gd name="T16" fmla="*/ 74 w 97"/>
                  <a:gd name="T17" fmla="*/ 165 h 385"/>
                  <a:gd name="T18" fmla="*/ 85 w 97"/>
                  <a:gd name="T19" fmla="*/ 188 h 385"/>
                  <a:gd name="T20" fmla="*/ 74 w 97"/>
                  <a:gd name="T21" fmla="*/ 204 h 385"/>
                  <a:gd name="T22" fmla="*/ 53 w 97"/>
                  <a:gd name="T23" fmla="*/ 228 h 385"/>
                  <a:gd name="T24" fmla="*/ 42 w 97"/>
                  <a:gd name="T25" fmla="*/ 251 h 385"/>
                  <a:gd name="T26" fmla="*/ 21 w 97"/>
                  <a:gd name="T27" fmla="*/ 274 h 385"/>
                  <a:gd name="T28" fmla="*/ 53 w 97"/>
                  <a:gd name="T29" fmla="*/ 290 h 385"/>
                  <a:gd name="T30" fmla="*/ 74 w 97"/>
                  <a:gd name="T31" fmla="*/ 313 h 385"/>
                  <a:gd name="T32" fmla="*/ 96 w 97"/>
                  <a:gd name="T33" fmla="*/ 321 h 385"/>
                  <a:gd name="T34" fmla="*/ 85 w 97"/>
                  <a:gd name="T35" fmla="*/ 337 h 385"/>
                  <a:gd name="T36" fmla="*/ 53 w 97"/>
                  <a:gd name="T37" fmla="*/ 352 h 385"/>
                  <a:gd name="T38" fmla="*/ 42 w 97"/>
                  <a:gd name="T39" fmla="*/ 376 h 385"/>
                  <a:gd name="T40" fmla="*/ 0 w 97"/>
                  <a:gd name="T41" fmla="*/ 384 h 385"/>
                  <a:gd name="T42" fmla="*/ 37 w 97"/>
                  <a:gd name="T43" fmla="*/ 384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7"/>
                  <a:gd name="T67" fmla="*/ 0 h 385"/>
                  <a:gd name="T68" fmla="*/ 97 w 97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7" h="385">
                    <a:moveTo>
                      <a:pt x="37" y="0"/>
                    </a:moveTo>
                    <a:lnTo>
                      <a:pt x="53" y="33"/>
                    </a:lnTo>
                    <a:lnTo>
                      <a:pt x="64" y="64"/>
                    </a:lnTo>
                    <a:lnTo>
                      <a:pt x="74" y="87"/>
                    </a:lnTo>
                    <a:lnTo>
                      <a:pt x="42" y="102"/>
                    </a:lnTo>
                    <a:lnTo>
                      <a:pt x="32" y="126"/>
                    </a:lnTo>
                    <a:lnTo>
                      <a:pt x="21" y="142"/>
                    </a:lnTo>
                    <a:lnTo>
                      <a:pt x="53" y="149"/>
                    </a:lnTo>
                    <a:lnTo>
                      <a:pt x="74" y="165"/>
                    </a:lnTo>
                    <a:lnTo>
                      <a:pt x="85" y="188"/>
                    </a:lnTo>
                    <a:lnTo>
                      <a:pt x="74" y="204"/>
                    </a:lnTo>
                    <a:lnTo>
                      <a:pt x="53" y="228"/>
                    </a:lnTo>
                    <a:lnTo>
                      <a:pt x="42" y="251"/>
                    </a:lnTo>
                    <a:lnTo>
                      <a:pt x="21" y="274"/>
                    </a:lnTo>
                    <a:lnTo>
                      <a:pt x="53" y="290"/>
                    </a:lnTo>
                    <a:lnTo>
                      <a:pt x="74" y="313"/>
                    </a:lnTo>
                    <a:lnTo>
                      <a:pt x="96" y="321"/>
                    </a:lnTo>
                    <a:lnTo>
                      <a:pt x="85" y="337"/>
                    </a:lnTo>
                    <a:lnTo>
                      <a:pt x="53" y="352"/>
                    </a:lnTo>
                    <a:lnTo>
                      <a:pt x="42" y="376"/>
                    </a:lnTo>
                    <a:lnTo>
                      <a:pt x="0" y="384"/>
                    </a:lnTo>
                    <a:lnTo>
                      <a:pt x="37" y="384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Rectangle 27"/>
              <p:cNvSpPr>
                <a:spLocks noChangeArrowheads="1"/>
              </p:cNvSpPr>
              <p:nvPr/>
            </p:nvSpPr>
            <p:spPr bwMode="auto">
              <a:xfrm>
                <a:off x="71" y="768"/>
                <a:ext cx="28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0"/>
                  <a:t>t1</a:t>
                </a:r>
              </a:p>
            </p:txBody>
          </p:sp>
        </p:grpSp>
        <p:sp>
          <p:nvSpPr>
            <p:cNvPr id="31761" name="Rectangle 28"/>
            <p:cNvSpPr>
              <a:spLocks noChangeArrowheads="1"/>
            </p:cNvSpPr>
            <p:nvPr/>
          </p:nvSpPr>
          <p:spPr bwMode="auto">
            <a:xfrm>
              <a:off x="2281" y="1818"/>
              <a:ext cx="1054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0"/>
                <a:t>PCB1</a:t>
              </a:r>
            </a:p>
          </p:txBody>
        </p:sp>
        <p:sp>
          <p:nvSpPr>
            <p:cNvPr id="31762" name="Rectangle 29"/>
            <p:cNvSpPr>
              <a:spLocks noChangeArrowheads="1"/>
            </p:cNvSpPr>
            <p:nvPr/>
          </p:nvSpPr>
          <p:spPr bwMode="auto">
            <a:xfrm>
              <a:off x="3971" y="1818"/>
              <a:ext cx="1054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0"/>
                <a:t>PCB2</a:t>
              </a:r>
            </a:p>
          </p:txBody>
        </p:sp>
        <p:sp>
          <p:nvSpPr>
            <p:cNvPr id="31763" name="Line 30"/>
            <p:cNvSpPr>
              <a:spLocks noChangeShapeType="1"/>
            </p:cNvSpPr>
            <p:nvPr/>
          </p:nvSpPr>
          <p:spPr bwMode="auto">
            <a:xfrm>
              <a:off x="1570" y="1816"/>
              <a:ext cx="396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Text Box 31"/>
            <p:cNvSpPr txBox="1">
              <a:spLocks noChangeArrowheads="1"/>
            </p:cNvSpPr>
            <p:nvPr/>
          </p:nvSpPr>
          <p:spPr bwMode="auto">
            <a:xfrm>
              <a:off x="3311" y="754"/>
              <a:ext cx="295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CN" altLang="en-US">
                  <a:solidFill>
                    <a:srgbClr val="0000CC"/>
                  </a:solidFill>
                </a:rPr>
                <a:t>多线程进程</a:t>
              </a:r>
              <a:endParaRPr kumimoji="0" lang="en-US" altLang="zh-CN">
                <a:solidFill>
                  <a:srgbClr val="0000CC"/>
                </a:solidFill>
              </a:endParaRPr>
            </a:p>
          </p:txBody>
        </p:sp>
        <p:sp>
          <p:nvSpPr>
            <p:cNvPr id="31765" name="Text Box 44"/>
            <p:cNvSpPr txBox="1">
              <a:spLocks noChangeArrowheads="1"/>
            </p:cNvSpPr>
            <p:nvPr/>
          </p:nvSpPr>
          <p:spPr bwMode="auto">
            <a:xfrm>
              <a:off x="5012" y="754"/>
              <a:ext cx="295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CN" altLang="en-US">
                  <a:solidFill>
                    <a:srgbClr val="0000CC"/>
                  </a:solidFill>
                </a:rPr>
                <a:t>单线程进程</a:t>
              </a:r>
              <a:endParaRPr kumimoji="0" lang="en-US" altLang="zh-CN">
                <a:solidFill>
                  <a:srgbClr val="0000CC"/>
                </a:solidFill>
              </a:endParaRPr>
            </a:p>
          </p:txBody>
        </p:sp>
      </p:grpSp>
      <p:sp>
        <p:nvSpPr>
          <p:cNvPr id="312369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50825" y="4076700"/>
            <a:ext cx="8713788" cy="24479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线程是进程中的运行实体，</a:t>
            </a:r>
            <a:r>
              <a:rPr lang="zh-CN" altLang="en-US" sz="2000" smtClean="0">
                <a:solidFill>
                  <a:schemeClr val="accent2"/>
                </a:solidFill>
              </a:rPr>
              <a:t>是</a:t>
            </a:r>
            <a:r>
              <a:rPr lang="en-US" altLang="zh-CN" sz="2000" smtClean="0">
                <a:solidFill>
                  <a:schemeClr val="accent2"/>
                </a:solidFill>
              </a:rPr>
              <a:t>CPU</a:t>
            </a:r>
            <a:r>
              <a:rPr lang="zh-CN" altLang="en-US" sz="2000" smtClean="0">
                <a:solidFill>
                  <a:schemeClr val="accent2"/>
                </a:solidFill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</a:rPr>
              <a:t>独立调度单位</a:t>
            </a:r>
            <a:r>
              <a:rPr lang="zh-CN" altLang="en-US" sz="2000" smtClean="0"/>
              <a:t>，多个线程可并发执行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solidFill>
                  <a:srgbClr val="FF0000"/>
                </a:solidFill>
              </a:rPr>
              <a:t>每个线程都有一个线程控制块</a:t>
            </a:r>
            <a:r>
              <a:rPr lang="en-US" altLang="zh-CN" sz="2000" smtClean="0">
                <a:solidFill>
                  <a:srgbClr val="FF0000"/>
                </a:solidFill>
              </a:rPr>
              <a:t>TCB</a:t>
            </a:r>
            <a:r>
              <a:rPr lang="zh-CN" altLang="en-US" sz="2000" smtClean="0"/>
              <a:t>，块中记录了该线程的标识符、线程执行时的寄存器和栈等现场状态信息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solidFill>
                  <a:srgbClr val="FF0000"/>
                </a:solidFill>
              </a:rPr>
              <a:t>线程共享所属进程的资源</a:t>
            </a:r>
            <a:r>
              <a:rPr lang="zh-CN" altLang="en-US" sz="2000" smtClean="0"/>
              <a:t>。同一进程中的各个线程共享分配给进程的全部资源，例如，主存地址空间、文件数据等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solidFill>
                  <a:srgbClr val="FF0000"/>
                </a:solidFill>
              </a:rPr>
              <a:t>线程具有动态性</a:t>
            </a:r>
            <a:r>
              <a:rPr lang="zh-CN" altLang="en-US" sz="2000" smtClean="0"/>
              <a:t>。一个线程被创建后便开始了它的生命周期，直至终止</a:t>
            </a:r>
          </a:p>
        </p:txBody>
      </p:sp>
    </p:spTree>
    <p:extLst>
      <p:ext uri="{BB962C8B-B14F-4D97-AF65-F5344CB8AC3E}">
        <p14:creationId xmlns:p14="http://schemas.microsoft.com/office/powerpoint/2010/main" val="2777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2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6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线程的状态转换</a:t>
            </a:r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657225" y="2338388"/>
          <a:ext cx="7818438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8" r:id="rId3" imgW="5686568" imgH="1834515" progId="Visio.Drawing.11">
                  <p:embed/>
                </p:oleObj>
              </mc:Choice>
              <mc:Fallback>
                <p:oleObj r:id="rId3" imgW="5686568" imgH="1834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338388"/>
                        <a:ext cx="7818438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1044575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与进程类似，线程也有下列几种状态：运行、阻塞、就绪或终止等状态</a:t>
            </a:r>
          </a:p>
        </p:txBody>
      </p:sp>
    </p:spTree>
    <p:extLst>
      <p:ext uri="{BB962C8B-B14F-4D97-AF65-F5344CB8AC3E}">
        <p14:creationId xmlns:p14="http://schemas.microsoft.com/office/powerpoint/2010/main" val="13955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程的调度</a:t>
            </a:r>
            <a:endParaRPr lang="en-US" altLang="zh-CN" dirty="0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68413"/>
            <a:ext cx="8713788" cy="8651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smtClean="0"/>
              <a:t>系统中同时有大量线程在执行，</a:t>
            </a:r>
            <a:r>
              <a:rPr lang="en-US" altLang="zh-CN" sz="1800" smtClean="0"/>
              <a:t>OS</a:t>
            </a:r>
            <a:r>
              <a:rPr lang="zh-CN" altLang="en-US" sz="1800" smtClean="0"/>
              <a:t>负责为每个线程轮流分配</a:t>
            </a:r>
            <a:r>
              <a:rPr lang="en-US" altLang="zh-CN" sz="1800" smtClean="0"/>
              <a:t>CPU</a:t>
            </a:r>
            <a:r>
              <a:rPr lang="zh-CN" altLang="en-US" sz="1800" smtClean="0"/>
              <a:t>时间，线程是分配</a:t>
            </a:r>
            <a:r>
              <a:rPr lang="en-US" altLang="zh-CN" sz="1800" smtClean="0"/>
              <a:t>CPU</a:t>
            </a:r>
            <a:r>
              <a:rPr lang="zh-CN" altLang="en-US" sz="1800" smtClean="0"/>
              <a:t>时间的最小单位</a:t>
            </a:r>
          </a:p>
        </p:txBody>
      </p:sp>
      <p:grpSp>
        <p:nvGrpSpPr>
          <p:cNvPr id="32772" name="Group 243"/>
          <p:cNvGrpSpPr>
            <a:grpSpLocks/>
          </p:cNvGrpSpPr>
          <p:nvPr/>
        </p:nvGrpSpPr>
        <p:grpSpPr bwMode="auto">
          <a:xfrm>
            <a:off x="4427538" y="1808163"/>
            <a:ext cx="4679950" cy="3903662"/>
            <a:chOff x="2789" y="1139"/>
            <a:chExt cx="2948" cy="2459"/>
          </a:xfrm>
        </p:grpSpPr>
        <p:grpSp>
          <p:nvGrpSpPr>
            <p:cNvPr id="32775" name="Group 125"/>
            <p:cNvGrpSpPr>
              <a:grpSpLocks/>
            </p:cNvGrpSpPr>
            <p:nvPr/>
          </p:nvGrpSpPr>
          <p:grpSpPr bwMode="auto">
            <a:xfrm>
              <a:off x="2789" y="1139"/>
              <a:ext cx="2313" cy="2459"/>
              <a:chOff x="3262" y="1412"/>
              <a:chExt cx="2385" cy="2459"/>
            </a:xfrm>
          </p:grpSpPr>
          <p:grpSp>
            <p:nvGrpSpPr>
              <p:cNvPr id="32784" name="Group 126"/>
              <p:cNvGrpSpPr>
                <a:grpSpLocks/>
              </p:cNvGrpSpPr>
              <p:nvPr/>
            </p:nvGrpSpPr>
            <p:grpSpPr bwMode="auto">
              <a:xfrm>
                <a:off x="3262" y="1412"/>
                <a:ext cx="2385" cy="2459"/>
                <a:chOff x="3262" y="1412"/>
                <a:chExt cx="2385" cy="2459"/>
              </a:xfrm>
            </p:grpSpPr>
            <p:grpSp>
              <p:nvGrpSpPr>
                <p:cNvPr id="32787" name="Group 127"/>
                <p:cNvGrpSpPr>
                  <a:grpSpLocks/>
                </p:cNvGrpSpPr>
                <p:nvPr/>
              </p:nvGrpSpPr>
              <p:grpSpPr bwMode="auto">
                <a:xfrm>
                  <a:off x="3262" y="1593"/>
                  <a:ext cx="2385" cy="2278"/>
                  <a:chOff x="3262" y="1755"/>
                  <a:chExt cx="2385" cy="2278"/>
                </a:xfrm>
              </p:grpSpPr>
              <p:grpSp>
                <p:nvGrpSpPr>
                  <p:cNvPr id="32794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4551" y="1755"/>
                    <a:ext cx="923" cy="147"/>
                    <a:chOff x="5421" y="5060"/>
                    <a:chExt cx="1920" cy="326"/>
                  </a:xfrm>
                </p:grpSpPr>
                <p:sp>
                  <p:nvSpPr>
                    <p:cNvPr id="32882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060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3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386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4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41" y="5060"/>
                      <a:ext cx="0" cy="32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5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6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7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8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8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9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4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90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91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7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1828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378" y="1975"/>
                    <a:ext cx="1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7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5647" y="1828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8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8" y="1828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9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1756"/>
                    <a:ext cx="577" cy="14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latin typeface="宋体" panose="02010600030101010101" pitchFamily="2" charset="-122"/>
                      </a:rPr>
                      <a:t>最高</a:t>
                    </a:r>
                    <a:r>
                      <a:rPr lang="en-US" altLang="zh-CN" sz="1400">
                        <a:latin typeface="宋体" panose="02010600030101010101" pitchFamily="2" charset="-122"/>
                      </a:rPr>
                      <a:t>(31)</a:t>
                    </a:r>
                    <a:endParaRPr lang="en-US" altLang="zh-CN" sz="2000"/>
                  </a:p>
                </p:txBody>
              </p:sp>
              <p:sp>
                <p:nvSpPr>
                  <p:cNvPr id="32800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1" y="1774"/>
                    <a:ext cx="182" cy="9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solidFill>
                          <a:schemeClr val="hlink"/>
                        </a:solidFill>
                        <a:latin typeface="宋体" panose="02010600030101010101" pitchFamily="2" charset="-122"/>
                      </a:rPr>
                      <a:t>实时优先</a:t>
                    </a:r>
                  </a:p>
                  <a:p>
                    <a:pPr algn="ctr" eaLnBrk="1" hangingPunct="1"/>
                    <a:r>
                      <a:rPr lang="zh-CN" altLang="en-US" sz="1400">
                        <a:solidFill>
                          <a:schemeClr val="hlink"/>
                        </a:solidFill>
                        <a:latin typeface="宋体" panose="02010600030101010101" pitchFamily="2" charset="-122"/>
                      </a:rPr>
                      <a:t>级层次</a:t>
                    </a:r>
                    <a:endParaRPr lang="zh-CN" altLang="en-US" sz="2000">
                      <a:solidFill>
                        <a:schemeClr val="hlink"/>
                      </a:solidFill>
                    </a:endParaRPr>
                  </a:p>
                </p:txBody>
              </p:sp>
              <p:grpSp>
                <p:nvGrpSpPr>
                  <p:cNvPr id="32801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551" y="2196"/>
                    <a:ext cx="923" cy="147"/>
                    <a:chOff x="5421" y="5060"/>
                    <a:chExt cx="1920" cy="326"/>
                  </a:xfrm>
                </p:grpSpPr>
                <p:sp>
                  <p:nvSpPr>
                    <p:cNvPr id="32872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060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3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386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4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41" y="5060"/>
                      <a:ext cx="0" cy="32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5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6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7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8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8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9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4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0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1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80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2269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4378" y="2416"/>
                    <a:ext cx="1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4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647" y="2269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5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8" y="2269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6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2197"/>
                    <a:ext cx="577" cy="14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10000"/>
                      </a:lnSpc>
                    </a:pPr>
                    <a:endParaRPr lang="zh-CN" altLang="en-US" sz="1200"/>
                  </a:p>
                </p:txBody>
              </p:sp>
              <p:grpSp>
                <p:nvGrpSpPr>
                  <p:cNvPr id="32807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551" y="2637"/>
                    <a:ext cx="923" cy="147"/>
                    <a:chOff x="5421" y="5060"/>
                    <a:chExt cx="1920" cy="326"/>
                  </a:xfrm>
                </p:grpSpPr>
                <p:sp>
                  <p:nvSpPr>
                    <p:cNvPr id="32862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060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3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" y="5386"/>
                      <a:ext cx="19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4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41" y="5060"/>
                      <a:ext cx="0" cy="32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5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6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7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8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8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9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4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0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0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1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61" y="5060"/>
                      <a:ext cx="0" cy="3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808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2710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9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4378" y="2857"/>
                    <a:ext cx="1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5647" y="2710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1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8" y="2710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2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2638"/>
                    <a:ext cx="577" cy="14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latin typeface="宋体" panose="02010600030101010101" pitchFamily="2" charset="-122"/>
                      </a:rPr>
                      <a:t>最低</a:t>
                    </a:r>
                    <a:r>
                      <a:rPr lang="en-US" altLang="zh-CN" sz="1400">
                        <a:latin typeface="宋体" panose="02010600030101010101" pitchFamily="2" charset="-122"/>
                      </a:rPr>
                      <a:t>(16)</a:t>
                    </a:r>
                    <a:endParaRPr lang="en-US" altLang="zh-CN" sz="2000"/>
                  </a:p>
                </p:txBody>
              </p:sp>
              <p:sp>
                <p:nvSpPr>
                  <p:cNvPr id="3281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4378" y="4033"/>
                    <a:ext cx="1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5647" y="3004"/>
                    <a:ext cx="0" cy="10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5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8" y="3004"/>
                    <a:ext cx="0" cy="10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2929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7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3077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8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2929"/>
                    <a:ext cx="0" cy="1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9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5359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0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5243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5128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2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5013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3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4897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782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5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4667" y="292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6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3003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7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2930"/>
                    <a:ext cx="577" cy="1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latin typeface="宋体" panose="02010600030101010101" pitchFamily="2" charset="-122"/>
                      </a:rPr>
                      <a:t>最高</a:t>
                    </a:r>
                    <a:r>
                      <a:rPr lang="en-US" altLang="zh-CN" sz="1400">
                        <a:latin typeface="宋体" panose="02010600030101010101" pitchFamily="2" charset="-122"/>
                      </a:rPr>
                      <a:t>(15)</a:t>
                    </a:r>
                    <a:endParaRPr lang="en-US" altLang="zh-CN" sz="2000"/>
                  </a:p>
                </p:txBody>
              </p:sp>
              <p:sp>
                <p:nvSpPr>
                  <p:cNvPr id="3282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3370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9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3518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0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3370"/>
                    <a:ext cx="0" cy="1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5359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2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5243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3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5128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4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13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5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4897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6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4782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7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4667" y="3370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8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3444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9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3371"/>
                    <a:ext cx="577" cy="1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000"/>
                  </a:p>
                </p:txBody>
              </p:sp>
              <p:sp>
                <p:nvSpPr>
                  <p:cNvPr id="3284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3811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4551" y="3959"/>
                    <a:ext cx="92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3811"/>
                    <a:ext cx="0" cy="1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359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4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5243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5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5128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6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5013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4897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8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4782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9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4667" y="38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50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5474" y="3885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85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195" y="1828"/>
                    <a:ext cx="356" cy="2057"/>
                    <a:chOff x="4032" y="1828"/>
                    <a:chExt cx="519" cy="2057"/>
                  </a:xfrm>
                </p:grpSpPr>
                <p:sp>
                  <p:nvSpPr>
                    <p:cNvPr id="32856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28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7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269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8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710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9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3003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0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3444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61" name="Line 2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3885"/>
                      <a:ext cx="51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852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3812"/>
                    <a:ext cx="577" cy="1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latin typeface="宋体" panose="02010600030101010101" pitchFamily="2" charset="-122"/>
                      </a:rPr>
                      <a:t>最低</a:t>
                    </a:r>
                    <a:r>
                      <a:rPr lang="en-US" altLang="zh-CN" sz="1400">
                        <a:latin typeface="宋体" panose="02010600030101010101" pitchFamily="2" charset="-122"/>
                      </a:rPr>
                      <a:t>(0)</a:t>
                    </a:r>
                    <a:endParaRPr lang="en-US" altLang="zh-CN" sz="2000"/>
                  </a:p>
                </p:txBody>
              </p:sp>
              <p:sp>
                <p:nvSpPr>
                  <p:cNvPr id="32853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2" y="2999"/>
                    <a:ext cx="214" cy="9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400">
                        <a:solidFill>
                          <a:schemeClr val="hlink"/>
                        </a:solidFill>
                        <a:latin typeface="宋体" panose="02010600030101010101" pitchFamily="2" charset="-122"/>
                      </a:rPr>
                      <a:t>可变优先</a:t>
                    </a:r>
                  </a:p>
                  <a:p>
                    <a:pPr algn="ctr" eaLnBrk="1" hangingPunct="1"/>
                    <a:r>
                      <a:rPr lang="zh-CN" altLang="en-US" sz="1400">
                        <a:solidFill>
                          <a:schemeClr val="hlink"/>
                        </a:solidFill>
                        <a:latin typeface="宋体" panose="02010600030101010101" pitchFamily="2" charset="-122"/>
                      </a:rPr>
                      <a:t>级层次</a:t>
                    </a:r>
                    <a:endParaRPr lang="zh-CN" altLang="en-US" sz="200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32854" name="AutoShape 224"/>
                  <p:cNvSpPr>
                    <a:spLocks/>
                  </p:cNvSpPr>
                  <p:nvPr/>
                </p:nvSpPr>
                <p:spPr bwMode="auto">
                  <a:xfrm>
                    <a:off x="3453" y="1820"/>
                    <a:ext cx="68" cy="884"/>
                  </a:xfrm>
                  <a:prstGeom prst="leftBrace">
                    <a:avLst>
                      <a:gd name="adj1" fmla="val 108333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55" name="AutoShape 225"/>
                  <p:cNvSpPr>
                    <a:spLocks/>
                  </p:cNvSpPr>
                  <p:nvPr/>
                </p:nvSpPr>
                <p:spPr bwMode="auto">
                  <a:xfrm>
                    <a:off x="3453" y="2976"/>
                    <a:ext cx="68" cy="884"/>
                  </a:xfrm>
                  <a:prstGeom prst="leftBrace">
                    <a:avLst>
                      <a:gd name="adj1" fmla="val 108333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2788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4580" y="1412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就绪线程队列</a:t>
                  </a:r>
                </a:p>
              </p:txBody>
            </p:sp>
            <p:sp>
              <p:nvSpPr>
                <p:cNvPr id="32789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580" y="1865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就绪线程队列</a:t>
                  </a:r>
                </a:p>
              </p:txBody>
            </p:sp>
            <p:sp>
              <p:nvSpPr>
                <p:cNvPr id="3279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4580" y="2296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就绪线程队列</a:t>
                  </a:r>
                </a:p>
              </p:txBody>
            </p:sp>
            <p:sp>
              <p:nvSpPr>
                <p:cNvPr id="32791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4580" y="2875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792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580" y="3034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就绪线程队列</a:t>
                  </a:r>
                </a:p>
              </p:txBody>
            </p:sp>
            <p:sp>
              <p:nvSpPr>
                <p:cNvPr id="32793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4580" y="3475"/>
                  <a:ext cx="8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1400">
                      <a:solidFill>
                        <a:srgbClr val="0000FF"/>
                      </a:solidFill>
                    </a:rPr>
                    <a:t>就绪线程队列</a:t>
                  </a:r>
                </a:p>
              </p:txBody>
            </p:sp>
          </p:grpSp>
          <p:sp>
            <p:nvSpPr>
              <p:cNvPr id="32785" name="Rectangle 232"/>
              <p:cNvSpPr>
                <a:spLocks noChangeArrowheads="1"/>
              </p:cNvSpPr>
              <p:nvPr/>
            </p:nvSpPr>
            <p:spPr bwMode="auto">
              <a:xfrm>
                <a:off x="3606" y="1888"/>
                <a:ext cx="4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chemeClr val="accent2"/>
                    </a:solidFill>
                  </a:rPr>
                  <a:t>优先数</a:t>
                </a:r>
                <a:r>
                  <a:rPr lang="en-US" altLang="zh-CN" sz="1200" i="1">
                    <a:solidFill>
                      <a:schemeClr val="accent2"/>
                    </a:solidFill>
                  </a:rPr>
                  <a:t>i</a:t>
                </a:r>
              </a:p>
            </p:txBody>
          </p:sp>
          <p:sp>
            <p:nvSpPr>
              <p:cNvPr id="32786" name="Rectangle 233"/>
              <p:cNvSpPr>
                <a:spLocks noChangeArrowheads="1"/>
              </p:cNvSpPr>
              <p:nvPr/>
            </p:nvSpPr>
            <p:spPr bwMode="auto">
              <a:xfrm>
                <a:off x="3651" y="3053"/>
                <a:ext cx="4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chemeClr val="accent2"/>
                    </a:solidFill>
                  </a:rPr>
                  <a:t>优先数</a:t>
                </a:r>
                <a:r>
                  <a:rPr lang="en-US" altLang="zh-CN" sz="1200" i="1">
                    <a:solidFill>
                      <a:schemeClr val="accent2"/>
                    </a:solidFill>
                  </a:rPr>
                  <a:t>j</a:t>
                </a:r>
              </a:p>
            </p:txBody>
          </p:sp>
        </p:grpSp>
        <p:grpSp>
          <p:nvGrpSpPr>
            <p:cNvPr id="32776" name="Group 234"/>
            <p:cNvGrpSpPr>
              <a:grpSpLocks/>
            </p:cNvGrpSpPr>
            <p:nvPr/>
          </p:nvGrpSpPr>
          <p:grpSpPr bwMode="auto">
            <a:xfrm>
              <a:off x="5079" y="1524"/>
              <a:ext cx="658" cy="1360"/>
              <a:chOff x="5057" y="1797"/>
              <a:chExt cx="658" cy="1360"/>
            </a:xfrm>
          </p:grpSpPr>
          <p:sp>
            <p:nvSpPr>
              <p:cNvPr id="32777" name="Text Box 235"/>
              <p:cNvSpPr txBox="1">
                <a:spLocks noChangeArrowheads="1"/>
              </p:cNvSpPr>
              <p:nvPr/>
            </p:nvSpPr>
            <p:spPr bwMode="auto">
              <a:xfrm>
                <a:off x="5216" y="1956"/>
                <a:ext cx="431" cy="583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accent2"/>
                    </a:solidFill>
                  </a:rPr>
                  <a:t>线程调度程序</a:t>
                </a:r>
              </a:p>
            </p:txBody>
          </p:sp>
          <p:sp>
            <p:nvSpPr>
              <p:cNvPr id="32778" name="Text Box 236"/>
              <p:cNvSpPr txBox="1">
                <a:spLocks noChangeArrowheads="1"/>
              </p:cNvSpPr>
              <p:nvPr/>
            </p:nvSpPr>
            <p:spPr bwMode="auto">
              <a:xfrm>
                <a:off x="5171" y="2908"/>
                <a:ext cx="544" cy="249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CPUs</a:t>
                </a:r>
              </a:p>
            </p:txBody>
          </p:sp>
          <p:sp>
            <p:nvSpPr>
              <p:cNvPr id="32779" name="Line 237"/>
              <p:cNvSpPr>
                <a:spLocks noChangeShapeType="1"/>
              </p:cNvSpPr>
              <p:nvPr/>
            </p:nvSpPr>
            <p:spPr bwMode="auto">
              <a:xfrm>
                <a:off x="5080" y="1797"/>
                <a:ext cx="136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Line 238"/>
              <p:cNvSpPr>
                <a:spLocks noChangeShapeType="1"/>
              </p:cNvSpPr>
              <p:nvPr/>
            </p:nvSpPr>
            <p:spPr bwMode="auto">
              <a:xfrm>
                <a:off x="5057" y="2115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Line 239"/>
              <p:cNvSpPr>
                <a:spLocks noChangeShapeType="1"/>
              </p:cNvSpPr>
              <p:nvPr/>
            </p:nvSpPr>
            <p:spPr bwMode="auto">
              <a:xfrm flipV="1">
                <a:off x="5080" y="2319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Line 240"/>
              <p:cNvSpPr>
                <a:spLocks noChangeShapeType="1"/>
              </p:cNvSpPr>
              <p:nvPr/>
            </p:nvSpPr>
            <p:spPr bwMode="auto">
              <a:xfrm flipV="1">
                <a:off x="5080" y="2500"/>
                <a:ext cx="136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3" name="Line 241"/>
              <p:cNvSpPr>
                <a:spLocks noChangeShapeType="1"/>
              </p:cNvSpPr>
              <p:nvPr/>
            </p:nvSpPr>
            <p:spPr bwMode="auto">
              <a:xfrm>
                <a:off x="5420" y="2546"/>
                <a:ext cx="0" cy="362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0338" name="Rectangle 242"/>
          <p:cNvSpPr>
            <a:spLocks noChangeArrowheads="1"/>
          </p:cNvSpPr>
          <p:nvPr/>
        </p:nvSpPr>
        <p:spPr bwMode="auto">
          <a:xfrm>
            <a:off x="142875" y="1952625"/>
            <a:ext cx="421322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/>
              <a:t>OS</a:t>
            </a:r>
            <a:r>
              <a:rPr lang="zh-CN" altLang="en-US" dirty="0" smtClean="0"/>
              <a:t>可采用</a:t>
            </a:r>
            <a:r>
              <a:rPr lang="zh-CN" altLang="en-US" dirty="0"/>
              <a:t>抢先式调度方法，即硬件计时器每</a:t>
            </a:r>
            <a:r>
              <a:rPr lang="en-US" altLang="zh-CN" dirty="0"/>
              <a:t>10-20ms</a:t>
            </a:r>
            <a:r>
              <a:rPr lang="zh-CN" altLang="en-US" dirty="0"/>
              <a:t>发出</a:t>
            </a:r>
            <a:r>
              <a:rPr lang="en-US" altLang="zh-CN" dirty="0"/>
              <a:t>1</a:t>
            </a:r>
            <a:r>
              <a:rPr lang="zh-CN" altLang="en-US" dirty="0"/>
              <a:t>次中断信号，</a:t>
            </a:r>
            <a:r>
              <a:rPr lang="en-US" altLang="zh-CN" dirty="0"/>
              <a:t>OS</a:t>
            </a:r>
            <a:r>
              <a:rPr lang="zh-CN" altLang="en-US" dirty="0"/>
              <a:t>立即暂停当前运行的线程，从所有就绪线程中选择一个，进行上下文切换后，运行新线程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/>
              <a:t>OS</a:t>
            </a:r>
            <a:r>
              <a:rPr lang="zh-CN" altLang="en-US" dirty="0" smtClean="0"/>
              <a:t>规定</a:t>
            </a:r>
            <a:r>
              <a:rPr lang="zh-CN" altLang="en-US" dirty="0"/>
              <a:t>了</a:t>
            </a:r>
            <a:r>
              <a:rPr lang="en-US" altLang="zh-CN" dirty="0"/>
              <a:t>2</a:t>
            </a:r>
            <a:r>
              <a:rPr lang="zh-CN" altLang="en-US" dirty="0"/>
              <a:t>个优先级和</a:t>
            </a:r>
            <a:r>
              <a:rPr lang="en-US" altLang="zh-CN" dirty="0"/>
              <a:t>32</a:t>
            </a:r>
            <a:r>
              <a:rPr lang="zh-CN" altLang="en-US" dirty="0"/>
              <a:t>个优先数（每个线程</a:t>
            </a:r>
            <a:r>
              <a:rPr lang="en-US" altLang="zh-CN" dirty="0"/>
              <a:t>1</a:t>
            </a:r>
            <a:r>
              <a:rPr lang="zh-CN" altLang="en-US" dirty="0"/>
              <a:t>个优先数）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/>
              <a:t>采用多个就绪队列，相同优先数的线程在同一个就绪线程队列中等候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优先数可动态调整</a:t>
            </a:r>
          </a:p>
        </p:txBody>
      </p:sp>
      <p:sp>
        <p:nvSpPr>
          <p:cNvPr id="260340" name="Rectangle 244"/>
          <p:cNvSpPr>
            <a:spLocks noChangeArrowheads="1"/>
          </p:cNvSpPr>
          <p:nvPr/>
        </p:nvSpPr>
        <p:spPr bwMode="auto">
          <a:xfrm>
            <a:off x="179388" y="5697538"/>
            <a:ext cx="87137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latin typeface="宋体" panose="02010600030101010101" pitchFamily="2" charset="-122"/>
              </a:rPr>
              <a:t>当存在</a:t>
            </a:r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个处理器时，</a:t>
            </a:r>
            <a:r>
              <a:rPr lang="en-US" altLang="zh-CN">
                <a:latin typeface="宋体" panose="02010600030101010101" pitchFamily="2" charset="-122"/>
              </a:rPr>
              <a:t>N-1</a:t>
            </a:r>
            <a:r>
              <a:rPr lang="zh-CN" altLang="en-US">
                <a:latin typeface="宋体" panose="02010600030101010101" pitchFamily="2" charset="-122"/>
              </a:rPr>
              <a:t>个处理器上将运行</a:t>
            </a:r>
            <a:r>
              <a:rPr lang="en-US" altLang="zh-CN">
                <a:latin typeface="宋体" panose="02010600030101010101" pitchFamily="2" charset="-122"/>
              </a:rPr>
              <a:t>N-1</a:t>
            </a:r>
            <a:r>
              <a:rPr lang="zh-CN" altLang="en-US">
                <a:latin typeface="宋体" panose="02010600030101010101" pitchFamily="2" charset="-122"/>
              </a:rPr>
              <a:t>个最高优先级的线程，其他线程将共享剩下的一个处理器</a:t>
            </a:r>
          </a:p>
        </p:txBody>
      </p:sp>
    </p:spTree>
    <p:extLst>
      <p:ext uri="{BB962C8B-B14F-4D97-AF65-F5344CB8AC3E}">
        <p14:creationId xmlns:p14="http://schemas.microsoft.com/office/powerpoint/2010/main" val="136923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338" grpId="0" build="p"/>
      <p:bldP spid="26034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多线程应用举例</a:t>
            </a:r>
            <a:endParaRPr lang="en-US" altLang="zh-CN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74700" y="1233488"/>
          <a:ext cx="7415213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2" name="Visio" r:id="rId3" imgW="3884371" imgH="1969008" progId="Visio.Drawing.6">
                  <p:embed/>
                </p:oleObj>
              </mc:Choice>
              <mc:Fallback>
                <p:oleObj name="Visio" r:id="rId3" imgW="3884371" imgH="1969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233488"/>
                        <a:ext cx="7415213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34925" y="5192713"/>
            <a:ext cx="500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0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rgbClr val="0000FF"/>
                </a:solidFill>
              </a:rPr>
              <a:t>资源管理器：</a:t>
            </a:r>
          </a:p>
          <a:p>
            <a:pPr lvl="1" eaLnBrk="1" hangingPunct="1">
              <a:buFontTx/>
              <a:buChar char="•"/>
            </a:pPr>
            <a:r>
              <a:rPr lang="zh-CN" altLang="en-US" sz="2000">
                <a:solidFill>
                  <a:srgbClr val="0000FF"/>
                </a:solidFill>
              </a:rPr>
              <a:t> 一面拷贝文件、一面做其他操作</a:t>
            </a:r>
          </a:p>
          <a:p>
            <a:pPr lvl="1" eaLnBrk="1" hangingPunct="1">
              <a:buFontTx/>
              <a:buChar char="•"/>
            </a:pPr>
            <a:r>
              <a:rPr lang="zh-CN" altLang="en-US" sz="2000">
                <a:solidFill>
                  <a:srgbClr val="0000FF"/>
                </a:solidFill>
              </a:rPr>
              <a:t> 同时拷贝多对不同的文件（文件夹）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804025" y="2652713"/>
            <a:ext cx="16557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负责每隔一定时间自动存盘一次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439863" y="2832100"/>
            <a:ext cx="13684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读入用户从键盘上输入的信息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911975" y="1355725"/>
            <a:ext cx="1403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修改页面上上的排版格式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04925"/>
            <a:ext cx="8712200" cy="53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文字处理程序：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735263" y="3178175"/>
            <a:ext cx="1584325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4895850" y="1628775"/>
            <a:ext cx="208915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5292725" y="2925763"/>
            <a:ext cx="1619250" cy="4683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100" name="Rectangle 12"/>
          <p:cNvSpPr>
            <a:spLocks noChangeArrowheads="1"/>
          </p:cNvSpPr>
          <p:nvPr/>
        </p:nvSpPr>
        <p:spPr bwMode="auto">
          <a:xfrm>
            <a:off x="4608513" y="5227638"/>
            <a:ext cx="45005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000">
                <a:solidFill>
                  <a:schemeClr val="hlink"/>
                </a:solidFill>
              </a:rPr>
              <a:t> </a:t>
            </a:r>
            <a:r>
              <a:rPr lang="zh-CN" altLang="en-US" sz="2400">
                <a:solidFill>
                  <a:schemeClr val="hlink"/>
                </a:solidFill>
              </a:rPr>
              <a:t>浏览器：</a:t>
            </a:r>
          </a:p>
          <a:p>
            <a:pPr lvl="1" eaLnBrk="1" hangingPunct="1">
              <a:buFontTx/>
              <a:buChar char="•"/>
            </a:pPr>
            <a:r>
              <a:rPr lang="zh-CN" altLang="en-US" sz="2000">
                <a:solidFill>
                  <a:schemeClr val="hlink"/>
                </a:solidFill>
              </a:rPr>
              <a:t> 一面下载网页、一面请求新网页</a:t>
            </a:r>
          </a:p>
          <a:p>
            <a:pPr lvl="1" eaLnBrk="1" hangingPunct="1">
              <a:buFontTx/>
              <a:buChar char="•"/>
            </a:pPr>
            <a:r>
              <a:rPr lang="zh-CN" altLang="en-US" sz="2000">
                <a:solidFill>
                  <a:schemeClr val="hlink"/>
                </a:solidFill>
              </a:rPr>
              <a:t> 连续请求几个网页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1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多线程的优点</a:t>
            </a:r>
            <a:endParaRPr lang="en-US" altLang="zh-CN" smtClean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50825" y="1376363"/>
            <a:ext cx="8605838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Responsiveness</a:t>
            </a:r>
            <a:r>
              <a:rPr lang="zh-CN" altLang="en-US" sz="2400" dirty="0"/>
              <a:t>（快速响应）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solidFill>
                  <a:srgbClr val="003366"/>
                </a:solidFill>
              </a:rPr>
              <a:t>可以获得快速的用户响应，如在</a:t>
            </a:r>
            <a:r>
              <a:rPr lang="en-US" altLang="zh-CN" sz="2000" dirty="0">
                <a:solidFill>
                  <a:srgbClr val="003366"/>
                </a:solidFill>
              </a:rPr>
              <a:t>C/S</a:t>
            </a:r>
            <a:r>
              <a:rPr lang="zh-CN" altLang="en-US" sz="2000" dirty="0">
                <a:solidFill>
                  <a:srgbClr val="003366"/>
                </a:solidFill>
              </a:rPr>
              <a:t>模式下，</a:t>
            </a:r>
            <a:r>
              <a:rPr lang="en-US" altLang="zh-CN" sz="2000" dirty="0">
                <a:solidFill>
                  <a:srgbClr val="003366"/>
                </a:solidFill>
              </a:rPr>
              <a:t>web server</a:t>
            </a:r>
            <a:r>
              <a:rPr lang="zh-CN" altLang="en-US" sz="2000" dirty="0">
                <a:solidFill>
                  <a:srgbClr val="003366"/>
                </a:solidFill>
              </a:rPr>
              <a:t>为每个连接运行一个线程</a:t>
            </a:r>
            <a:endParaRPr lang="en-US" altLang="zh-CN" sz="2000" dirty="0">
              <a:solidFill>
                <a:srgbClr val="003366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Resource Sharing</a:t>
            </a:r>
            <a:r>
              <a:rPr lang="zh-CN" altLang="en-US" sz="2400" dirty="0"/>
              <a:t>（资源共享）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solidFill>
                  <a:srgbClr val="003366"/>
                </a:solidFill>
              </a:rPr>
              <a:t>进程是拥有资源的基本单位（</a:t>
            </a:r>
            <a:r>
              <a:rPr lang="en-US" altLang="zh-CN" sz="2000" dirty="0">
                <a:solidFill>
                  <a:srgbClr val="003366"/>
                </a:solidFill>
              </a:rPr>
              <a:t>CPU，</a:t>
            </a:r>
            <a:r>
              <a:rPr lang="zh-CN" altLang="en-US" sz="2000" dirty="0">
                <a:solidFill>
                  <a:srgbClr val="003366"/>
                </a:solidFill>
              </a:rPr>
              <a:t>地址空间，</a:t>
            </a:r>
            <a:r>
              <a:rPr lang="en-US" altLang="zh-CN" sz="2000" dirty="0">
                <a:solidFill>
                  <a:srgbClr val="003366"/>
                </a:solidFill>
              </a:rPr>
              <a:t>I/O</a:t>
            </a:r>
            <a:r>
              <a:rPr lang="zh-CN" altLang="en-US" sz="2000" dirty="0">
                <a:solidFill>
                  <a:srgbClr val="003366"/>
                </a:solidFill>
              </a:rPr>
              <a:t>资源），进程中的线程可以共享这些资源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Economy</a:t>
            </a:r>
            <a:r>
              <a:rPr lang="zh-CN" altLang="en-US" sz="2400" dirty="0"/>
              <a:t>（经济）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solidFill>
                  <a:srgbClr val="003366"/>
                </a:solidFill>
              </a:rPr>
              <a:t>创建线程比创建进程更快，进程内的线程切换（</a:t>
            </a:r>
            <a:r>
              <a:rPr lang="en-US" altLang="zh-CN" sz="2000" dirty="0">
                <a:solidFill>
                  <a:srgbClr val="003366"/>
                </a:solidFill>
              </a:rPr>
              <a:t>context switch)</a:t>
            </a:r>
            <a:r>
              <a:rPr lang="zh-CN" altLang="en-US" sz="2000" dirty="0">
                <a:solidFill>
                  <a:srgbClr val="003366"/>
                </a:solidFill>
              </a:rPr>
              <a:t>比进程更快，通常创建线程比创建进程快30倍，线程切换比进程切换快5倍</a:t>
            </a:r>
            <a:endParaRPr lang="en-US" altLang="zh-CN" sz="2000" dirty="0">
              <a:solidFill>
                <a:srgbClr val="003366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Utilization of Multi-core Architectures</a:t>
            </a:r>
            <a:r>
              <a:rPr lang="zh-CN" altLang="en-US" sz="2400" dirty="0"/>
              <a:t>（有效利用多核）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solidFill>
                  <a:srgbClr val="003366"/>
                </a:solidFill>
              </a:rPr>
              <a:t>可以充分利用多处理器体系结构，使得一个进程中的线程在不同的处理器上运行，提高进程执行的并行度</a:t>
            </a:r>
          </a:p>
        </p:txBody>
      </p:sp>
    </p:spTree>
    <p:extLst>
      <p:ext uri="{BB962C8B-B14F-4D97-AF65-F5344CB8AC3E}">
        <p14:creationId xmlns:p14="http://schemas.microsoft.com/office/powerpoint/2010/main" val="24377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 smtClean="0"/>
              <a:t>异常控制流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分以下两个部分介绍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第一讲：进程与进程的上下文切换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程序和进程、引入进程的好处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进程与进程的上下文切换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程序的加载和运行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30000"/>
              </a:spcBef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的控制流、异常控制流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逻辑控制流和物理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控制流</a:t>
            </a:r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第二讲：异常和中断 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异常和中断的基本概念</a:t>
            </a:r>
          </a:p>
          <a:p>
            <a:pPr lvl="2"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异常和中断的响应、处理</a:t>
            </a:r>
          </a:p>
          <a:p>
            <a:pPr lvl="1"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下的异常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中断机制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使用多核处理器提高</a:t>
            </a:r>
            <a:r>
              <a:rPr lang="en-US" altLang="zh-CN" smtClean="0"/>
              <a:t>CPU</a:t>
            </a:r>
            <a:r>
              <a:rPr lang="zh-CN" altLang="en-US" smtClean="0"/>
              <a:t>速度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5813" y="2335213"/>
            <a:ext cx="6913562" cy="3475037"/>
            <a:chOff x="1351" y="1358"/>
            <a:chExt cx="4355" cy="2189"/>
          </a:xfrm>
        </p:grpSpPr>
        <p:pic>
          <p:nvPicPr>
            <p:cNvPr id="34825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59" b="15771"/>
            <a:stretch>
              <a:fillRect/>
            </a:stretch>
          </p:blipFill>
          <p:spPr bwMode="auto">
            <a:xfrm>
              <a:off x="1359" y="1358"/>
              <a:ext cx="4347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AutoShape 5"/>
            <p:cNvSpPr>
              <a:spLocks noChangeArrowheads="1"/>
            </p:cNvSpPr>
            <p:nvPr/>
          </p:nvSpPr>
          <p:spPr bwMode="auto">
            <a:xfrm>
              <a:off x="1363" y="2107"/>
              <a:ext cx="760" cy="645"/>
            </a:xfrm>
            <a:prstGeom prst="rightArrow">
              <a:avLst>
                <a:gd name="adj1" fmla="val 50000"/>
                <a:gd name="adj2" fmla="val 58920"/>
              </a:avLst>
            </a:prstGeom>
            <a:solidFill>
              <a:srgbClr val="037C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7" name="Rectangle 6"/>
            <p:cNvSpPr>
              <a:spLocks noChangeArrowheads="1"/>
            </p:cNvSpPr>
            <p:nvPr/>
          </p:nvSpPr>
          <p:spPr bwMode="auto">
            <a:xfrm>
              <a:off x="1351" y="2371"/>
              <a:ext cx="69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300">
                  <a:solidFill>
                    <a:srgbClr val="FFFFFF"/>
                  </a:solidFill>
                </a:rPr>
                <a:t>Instructions</a:t>
              </a:r>
            </a:p>
          </p:txBody>
        </p:sp>
        <p:sp>
          <p:nvSpPr>
            <p:cNvPr id="34828" name="Rectangle 7"/>
            <p:cNvSpPr>
              <a:spLocks noChangeArrowheads="1"/>
            </p:cNvSpPr>
            <p:nvPr/>
          </p:nvSpPr>
          <p:spPr bwMode="auto">
            <a:xfrm>
              <a:off x="4282" y="2215"/>
              <a:ext cx="958" cy="438"/>
            </a:xfrm>
            <a:prstGeom prst="rect">
              <a:avLst/>
            </a:prstGeom>
            <a:gradFill rotWithShape="0">
              <a:gsLst>
                <a:gs pos="0">
                  <a:srgbClr val="C5964C"/>
                </a:gs>
                <a:gs pos="100000">
                  <a:srgbClr val="AD69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585788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300" i="1"/>
                <a:t>Results are</a:t>
              </a:r>
            </a:p>
            <a:p>
              <a:pPr algn="ctr"/>
              <a:r>
                <a:rPr kumimoji="0" lang="en-US" altLang="zh-CN" sz="1300" i="1"/>
                <a:t>sequenced</a:t>
              </a:r>
              <a:endParaRPr kumimoji="0" lang="en-US" altLang="zh-CN" sz="1400"/>
            </a:p>
            <a:p>
              <a:pPr algn="ctr" eaLnBrk="1" hangingPunct="1"/>
              <a:endParaRPr kumimoji="0" lang="zh-CN" altLang="en-US" sz="1400"/>
            </a:p>
          </p:txBody>
        </p:sp>
      </p:grp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611188" y="3070225"/>
            <a:ext cx="1698625" cy="835025"/>
          </a:xfrm>
          <a:prstGeom prst="rect">
            <a:avLst/>
          </a:prstGeom>
          <a:solidFill>
            <a:srgbClr val="DE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/>
              <a:t>1. </a:t>
            </a:r>
            <a:r>
              <a:rPr kumimoji="0" lang="zh-CN" altLang="en-US" sz="1600"/>
              <a:t>就绪线程排队等候进入</a:t>
            </a:r>
            <a:r>
              <a:rPr kumimoji="0" lang="en-US" altLang="zh-CN" sz="1600"/>
              <a:t>CPU</a:t>
            </a:r>
            <a:r>
              <a:rPr kumimoji="0" lang="zh-CN" altLang="en-US" sz="1600"/>
              <a:t>处理</a:t>
            </a:r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647700" y="1531938"/>
            <a:ext cx="3606800" cy="58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chemeClr val="hlink"/>
                </a:solidFill>
                <a:latin typeface="Arial" charset="0"/>
              </a:rPr>
              <a:t>线程级并行处理：</a:t>
            </a: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3182938" y="4518025"/>
            <a:ext cx="1517650" cy="1079500"/>
          </a:xfrm>
          <a:prstGeom prst="rect">
            <a:avLst/>
          </a:prstGeom>
          <a:solidFill>
            <a:srgbClr val="DE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/>
              <a:t>2. </a:t>
            </a:r>
            <a:r>
              <a:rPr kumimoji="0" lang="zh-CN" altLang="en-US" sz="1600"/>
              <a:t>哪一个</a:t>
            </a:r>
            <a:r>
              <a:rPr kumimoji="0" lang="en-US" altLang="zh-CN" sz="1600"/>
              <a:t>CPU</a:t>
            </a:r>
            <a:r>
              <a:rPr kumimoji="0" lang="zh-CN" altLang="en-US" sz="1600"/>
              <a:t>空闲，就把等候的线程交给它执行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6188075" y="2087563"/>
            <a:ext cx="1517650" cy="835025"/>
          </a:xfrm>
          <a:prstGeom prst="rect">
            <a:avLst/>
          </a:prstGeom>
          <a:solidFill>
            <a:srgbClr val="DE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/>
              <a:t>3. </a:t>
            </a:r>
            <a:r>
              <a:rPr kumimoji="0" lang="zh-CN" altLang="en-US" sz="1600"/>
              <a:t>每个</a:t>
            </a:r>
            <a:r>
              <a:rPr kumimoji="0" lang="en-US" altLang="zh-CN" sz="1600"/>
              <a:t>CPU</a:t>
            </a:r>
            <a:r>
              <a:rPr kumimoji="0" lang="zh-CN" altLang="en-US" sz="1600"/>
              <a:t>负责完成分配给它的线程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3132138" y="2708275"/>
            <a:ext cx="1187450" cy="366713"/>
          </a:xfrm>
          <a:prstGeom prst="rect">
            <a:avLst/>
          </a:prstGeom>
          <a:solidFill>
            <a:srgbClr val="F9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物理</a:t>
            </a:r>
            <a:r>
              <a:rPr lang="en-US" altLang="zh-CN" b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2428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小结：进程和线程</a:t>
            </a:r>
            <a:endParaRPr lang="en-US" altLang="zh-CN" dirty="0" smtClean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/>
              <a:t>OS</a:t>
            </a:r>
            <a:r>
              <a:rPr lang="zh-CN" altLang="en-US" sz="2000" smtClean="0"/>
              <a:t>引入进程和线程的目的是为了提高系统的吞吐率</a:t>
            </a:r>
            <a:r>
              <a:rPr lang="en-US" altLang="zh-CN" sz="2000" smtClean="0"/>
              <a:t>( throughput )</a:t>
            </a:r>
            <a:endParaRPr lang="zh-CN" altLang="en-US" sz="200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多进</a:t>
            </a:r>
            <a:r>
              <a:rPr lang="en-US" altLang="zh-CN" sz="2000" smtClean="0"/>
              <a:t>(</a:t>
            </a:r>
            <a:r>
              <a:rPr lang="zh-CN" altLang="en-US" sz="2000" smtClean="0"/>
              <a:t>线</a:t>
            </a:r>
            <a:r>
              <a:rPr lang="en-US" altLang="zh-CN" sz="2000" smtClean="0"/>
              <a:t>)</a:t>
            </a:r>
            <a:r>
              <a:rPr lang="zh-CN" altLang="en-US" sz="2000" smtClean="0"/>
              <a:t>程处理技术是由</a:t>
            </a:r>
            <a:r>
              <a:rPr lang="en-US" altLang="zh-CN" sz="2000" smtClean="0"/>
              <a:t>OS</a:t>
            </a:r>
            <a:r>
              <a:rPr lang="zh-CN" altLang="en-US" sz="2000" smtClean="0"/>
              <a:t>提供支持和保证的，</a:t>
            </a:r>
            <a:r>
              <a:rPr lang="en-US" altLang="zh-CN" sz="2000" smtClean="0"/>
              <a:t>OS</a:t>
            </a:r>
            <a:r>
              <a:rPr lang="zh-CN" altLang="en-US" sz="2000" smtClean="0"/>
              <a:t>的任务之一就是为进程</a:t>
            </a:r>
            <a:r>
              <a:rPr lang="en-US" altLang="zh-CN" sz="2000" smtClean="0"/>
              <a:t>(</a:t>
            </a:r>
            <a:r>
              <a:rPr lang="zh-CN" altLang="en-US" sz="2000" smtClean="0"/>
              <a:t>线程</a:t>
            </a:r>
            <a:r>
              <a:rPr lang="en-US" altLang="zh-CN" sz="2000" smtClean="0"/>
              <a:t>)</a:t>
            </a:r>
            <a:r>
              <a:rPr lang="zh-CN" altLang="en-US" sz="2000" smtClean="0"/>
              <a:t>分配资源、提供保护</a:t>
            </a:r>
            <a:r>
              <a:rPr lang="en-US" altLang="zh-CN" sz="2000" smtClean="0"/>
              <a:t>, </a:t>
            </a:r>
            <a:r>
              <a:rPr lang="zh-CN" altLang="en-US" sz="2000" smtClean="0"/>
              <a:t>并科学合理地调度它们的运行</a:t>
            </a:r>
            <a:endParaRPr lang="en-US" altLang="zh-CN" sz="200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进程是具有一定独立功能的程序的一次运行活动</a:t>
            </a:r>
            <a:r>
              <a:rPr lang="en-US" altLang="zh-CN" sz="2000" smtClean="0"/>
              <a:t>, </a:t>
            </a:r>
            <a:r>
              <a:rPr lang="zh-CN" altLang="en-US" sz="2000" smtClean="0"/>
              <a:t>进程是</a:t>
            </a:r>
            <a:r>
              <a:rPr lang="en-US" altLang="zh-CN" sz="2000" smtClean="0"/>
              <a:t>OS</a:t>
            </a:r>
            <a:r>
              <a:rPr lang="zh-CN" altLang="en-US" sz="2000" smtClean="0"/>
              <a:t>进行资源分配和调度的一个独立单位， </a:t>
            </a:r>
            <a:r>
              <a:rPr lang="en-US" altLang="zh-CN" sz="2000" smtClean="0"/>
              <a:t>OS</a:t>
            </a:r>
            <a:r>
              <a:rPr lang="zh-CN" altLang="en-US" sz="2000" smtClean="0"/>
              <a:t>必须为每个进程分配资源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线程是进程中可独立并发运行的部分</a:t>
            </a:r>
            <a:r>
              <a:rPr lang="en-US" altLang="zh-CN" sz="2000" smtClean="0"/>
              <a:t>, </a:t>
            </a:r>
            <a:r>
              <a:rPr lang="zh-CN" altLang="en-US" sz="2000" smtClean="0"/>
              <a:t>同一进程的所有线程共享</a:t>
            </a:r>
            <a:r>
              <a:rPr lang="en-US" altLang="zh-CN" sz="2000" smtClean="0"/>
              <a:t>OS</a:t>
            </a:r>
            <a:r>
              <a:rPr lang="zh-CN" altLang="en-US" sz="2000" smtClean="0"/>
              <a:t>分配给进程的资源，除了</a:t>
            </a:r>
            <a:r>
              <a:rPr lang="en-US" altLang="zh-CN" sz="2000" smtClean="0"/>
              <a:t>CPU</a:t>
            </a:r>
            <a:r>
              <a:rPr lang="zh-CN" altLang="en-US" sz="2000" smtClean="0"/>
              <a:t>外，线程本身基本上不拥有系统资源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/>
              <a:t>CPU</a:t>
            </a:r>
            <a:r>
              <a:rPr lang="zh-CN" altLang="en-US" sz="2000" smtClean="0"/>
              <a:t>按线程进行分配，内存、文件和其他资源按进程进行分配调度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用进程和线程的技术来开发软件是当前普遍采用的方法，现在的应用软件无一不使用多进</a:t>
            </a:r>
            <a:r>
              <a:rPr lang="en-US" altLang="zh-CN" sz="2000" smtClean="0"/>
              <a:t>(</a:t>
            </a:r>
            <a:r>
              <a:rPr lang="zh-CN" altLang="en-US" sz="2000" smtClean="0"/>
              <a:t>线</a:t>
            </a:r>
            <a:r>
              <a:rPr lang="en-US" altLang="zh-CN" sz="2000" smtClean="0"/>
              <a:t>)</a:t>
            </a:r>
            <a:r>
              <a:rPr lang="zh-CN" altLang="en-US" sz="2000" smtClean="0"/>
              <a:t>程处理技术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程序设计时只有合理使用多进</a:t>
            </a:r>
            <a:r>
              <a:rPr lang="en-US" altLang="zh-CN" sz="2000" smtClean="0"/>
              <a:t>(</a:t>
            </a:r>
            <a:r>
              <a:rPr lang="zh-CN" altLang="en-US" sz="2000" smtClean="0"/>
              <a:t>线</a:t>
            </a:r>
            <a:r>
              <a:rPr lang="en-US" altLang="zh-CN" sz="2000" smtClean="0"/>
              <a:t>)</a:t>
            </a:r>
            <a:r>
              <a:rPr lang="zh-CN" altLang="en-US" sz="2000" smtClean="0"/>
              <a:t>程技术才能取得令人满意的效果</a:t>
            </a:r>
          </a:p>
        </p:txBody>
      </p:sp>
    </p:spTree>
    <p:extLst>
      <p:ext uri="{BB962C8B-B14F-4D97-AF65-F5344CB8AC3E}">
        <p14:creationId xmlns:p14="http://schemas.microsoft.com/office/powerpoint/2010/main" val="19812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小结：引入</a:t>
            </a:r>
            <a:r>
              <a:rPr lang="zh-CN" altLang="en-US" dirty="0" smtClean="0">
                <a:latin typeface="黑体"/>
              </a:rPr>
              <a:t>“</a:t>
            </a:r>
            <a:r>
              <a:rPr lang="zh-CN" altLang="en-US" dirty="0" smtClean="0"/>
              <a:t>进程</a:t>
            </a:r>
            <a:r>
              <a:rPr lang="zh-CN" altLang="en-US" dirty="0" smtClean="0">
                <a:latin typeface="黑体"/>
              </a:rPr>
              <a:t>”</a:t>
            </a:r>
            <a:r>
              <a:rPr lang="zh-CN" altLang="en-US" dirty="0" smtClean="0"/>
              <a:t>的好处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07425" cy="58435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/>
                <a:ea typeface="微软雅黑" pitchFamily="34" charset="-122"/>
              </a:rPr>
              <a:t>“</a:t>
            </a:r>
            <a:r>
              <a:rPr lang="zh-CN" altLang="en-US" dirty="0" smtClean="0">
                <a:ea typeface="微软雅黑" pitchFamily="34" charset="-122"/>
              </a:rPr>
              <a:t>进程</a:t>
            </a:r>
            <a:r>
              <a:rPr lang="zh-CN" altLang="en-US" dirty="0" smtClean="0">
                <a:latin typeface="微软雅黑"/>
                <a:ea typeface="微软雅黑" pitchFamily="34" charset="-122"/>
              </a:rPr>
              <a:t>”</a:t>
            </a:r>
            <a:r>
              <a:rPr lang="zh-CN" altLang="en-US" dirty="0" smtClean="0">
                <a:ea typeface="微软雅黑" pitchFamily="34" charset="-122"/>
              </a:rPr>
              <a:t>的引入为应用程序提供了以下两方面的抽象：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ea typeface="微软雅黑" pitchFamily="34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itchFamily="34" charset="-122"/>
              </a:rPr>
              <a:t>独立的逻辑控制流</a:t>
            </a: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ea typeface="微软雅黑" pitchFamily="34" charset="-122"/>
              </a:rPr>
              <a:t>每个进程拥有一个独立的逻辑控制流，使得程序员以为自己的程序在执行过程中</a:t>
            </a:r>
            <a:r>
              <a:rPr lang="zh-CN" altLang="en-US" dirty="0" smtClean="0">
                <a:solidFill>
                  <a:srgbClr val="0000FF"/>
                </a:solidFill>
                <a:ea typeface="微软雅黑" pitchFamily="34" charset="-122"/>
              </a:rPr>
              <a:t>独占使用处理器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ea typeface="微软雅黑" pitchFamily="34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itchFamily="34" charset="-122"/>
              </a:rPr>
              <a:t>私有的虚拟地址空间</a:t>
            </a: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ea typeface="微软雅黑" pitchFamily="34" charset="-122"/>
              </a:rPr>
              <a:t>每个进程拥有一个私有的虚拟地址空间，使得程序员以为自己的程序在执行过程中</a:t>
            </a:r>
            <a:r>
              <a:rPr lang="zh-CN" altLang="en-US" dirty="0" smtClean="0">
                <a:solidFill>
                  <a:srgbClr val="0000FF"/>
                </a:solidFill>
                <a:ea typeface="微软雅黑" pitchFamily="34" charset="-122"/>
              </a:rPr>
              <a:t>独占使用存储器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ea typeface="微软雅黑" pitchFamily="34" charset="-122"/>
              </a:rPr>
              <a:t>“进程</a:t>
            </a:r>
            <a:r>
              <a:rPr lang="zh-CN" altLang="en-US" dirty="0" smtClean="0">
                <a:latin typeface="微软雅黑"/>
                <a:ea typeface="微软雅黑" pitchFamily="34" charset="-122"/>
              </a:rPr>
              <a:t>”</a:t>
            </a:r>
            <a:r>
              <a:rPr lang="zh-CN" altLang="en-US" dirty="0" smtClean="0">
                <a:ea typeface="微软雅黑" pitchFamily="34" charset="-122"/>
              </a:rPr>
              <a:t>的引入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简化了程序员的编程以及语言处理系统的处理，即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简化了编程、编译、链接、共享和加载等整个过程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7088" y="2349500"/>
            <a:ext cx="7905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000" kern="0" dirty="0" smtClean="0"/>
              <a:t>Linux</a:t>
            </a:r>
            <a:r>
              <a:rPr lang="zh-CN" altLang="en-US" sz="5000" kern="0" dirty="0" smtClean="0"/>
              <a:t>中程序的加载和执行</a:t>
            </a:r>
          </a:p>
        </p:txBody>
      </p:sp>
    </p:spTree>
    <p:extLst>
      <p:ext uri="{BB962C8B-B14F-4D97-AF65-F5344CB8AC3E}">
        <p14:creationId xmlns:p14="http://schemas.microsoft.com/office/powerpoint/2010/main" val="80788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7325" y="168275"/>
            <a:ext cx="8782050" cy="515938"/>
          </a:xfrm>
          <a:noFill/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 smtClean="0"/>
              <a:t>Linux</a:t>
            </a:r>
            <a:r>
              <a:rPr lang="zh-CN" altLang="en-GB" sz="3200" dirty="0" smtClean="0"/>
              <a:t>将</a:t>
            </a:r>
            <a:r>
              <a:rPr lang="zh-CN" altLang="en-GB" sz="3200" dirty="0" smtClean="0">
                <a:solidFill>
                  <a:srgbClr val="FF0000"/>
                </a:solidFill>
              </a:rPr>
              <a:t>虚存空间</a:t>
            </a:r>
            <a:r>
              <a:rPr lang="zh-CN" altLang="en-GB" sz="3200" dirty="0" smtClean="0"/>
              <a:t>组织成“区域</a:t>
            </a:r>
            <a:r>
              <a:rPr lang="en-GB" altLang="zh-CN" sz="3200" dirty="0" smtClean="0"/>
              <a:t>”</a:t>
            </a:r>
            <a:r>
              <a:rPr lang="zh-CN" altLang="en-GB" sz="3200" dirty="0" smtClean="0"/>
              <a:t>的集合</a:t>
            </a:r>
          </a:p>
        </p:txBody>
      </p:sp>
      <p:sp>
        <p:nvSpPr>
          <p:cNvPr id="746499" name="Rectangle 50"/>
          <p:cNvSpPr>
            <a:spLocks noGrp="1" noChangeArrowheads="1"/>
          </p:cNvSpPr>
          <p:nvPr>
            <p:ph type="body" idx="4294967295"/>
          </p:nvPr>
        </p:nvSpPr>
        <p:spPr>
          <a:xfrm>
            <a:off x="185738" y="3382963"/>
            <a:ext cx="3963987" cy="1177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pgd: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全局页目录地址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vm_prot: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访问权限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vm_flags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本进程私有</a:t>
            </a:r>
          </a:p>
          <a:p>
            <a:pPr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6500" name="Group 4"/>
          <p:cNvGrpSpPr>
            <a:grpSpLocks/>
          </p:cNvGrpSpPr>
          <p:nvPr/>
        </p:nvGrpSpPr>
        <p:grpSpPr bwMode="auto">
          <a:xfrm>
            <a:off x="223838" y="771525"/>
            <a:ext cx="8934450" cy="5334000"/>
            <a:chOff x="222" y="531"/>
            <a:chExt cx="5000" cy="336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2557" y="273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600" b="1" dirty="0" err="1">
                  <a:latin typeface="Calibri" pitchFamily="34" charset="0"/>
                  <a:ea typeface="+mn-ea"/>
                </a:rPr>
                <a:t>vm_next</a:t>
              </a:r>
              <a:endParaRPr lang="en-GB" sz="16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2557" y="158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600" b="1" dirty="0" err="1">
                  <a:latin typeface="Calibri" pitchFamily="34" charset="0"/>
                  <a:ea typeface="+mn-ea"/>
                </a:rPr>
                <a:t>vm_next</a:t>
              </a:r>
              <a:endParaRPr lang="en-GB" sz="16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746503" name="Text Box 5"/>
            <p:cNvSpPr txBox="1">
              <a:spLocks noChangeArrowheads="1"/>
            </p:cNvSpPr>
            <p:nvPr/>
          </p:nvSpPr>
          <p:spPr bwMode="auto">
            <a:xfrm>
              <a:off x="222" y="720"/>
              <a:ext cx="801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task_struct</a:t>
              </a:r>
            </a:p>
          </p:txBody>
        </p:sp>
        <p:sp>
          <p:nvSpPr>
            <p:cNvPr id="746504" name="Text Box 6"/>
            <p:cNvSpPr txBox="1">
              <a:spLocks noChangeArrowheads="1"/>
            </p:cNvSpPr>
            <p:nvPr/>
          </p:nvSpPr>
          <p:spPr bwMode="auto">
            <a:xfrm>
              <a:off x="1381" y="819"/>
              <a:ext cx="7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mm_struct</a:t>
              </a:r>
            </a:p>
          </p:txBody>
        </p:sp>
        <p:sp>
          <p:nvSpPr>
            <p:cNvPr id="746505" name="Rectangle 7"/>
            <p:cNvSpPr>
              <a:spLocks noChangeArrowheads="1"/>
            </p:cNvSpPr>
            <p:nvPr/>
          </p:nvSpPr>
          <p:spPr bwMode="auto">
            <a:xfrm>
              <a:off x="1405" y="1075"/>
              <a:ext cx="672" cy="9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405" y="105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pgd</a:t>
              </a:r>
            </a:p>
          </p:txBody>
        </p:sp>
        <p:sp>
          <p:nvSpPr>
            <p:cNvPr id="746507" name="Rectangle 9"/>
            <p:cNvSpPr>
              <a:spLocks noChangeArrowheads="1"/>
            </p:cNvSpPr>
            <p:nvPr/>
          </p:nvSpPr>
          <p:spPr bwMode="auto">
            <a:xfrm>
              <a:off x="445" y="931"/>
              <a:ext cx="480" cy="11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45" y="1059"/>
              <a:ext cx="480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mm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405" y="134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mmap</a:t>
              </a:r>
            </a:p>
          </p:txBody>
        </p:sp>
        <p:sp>
          <p:nvSpPr>
            <p:cNvPr id="746510" name="Text Box 12"/>
            <p:cNvSpPr txBox="1">
              <a:spLocks noChangeArrowheads="1"/>
            </p:cNvSpPr>
            <p:nvPr/>
          </p:nvSpPr>
          <p:spPr bwMode="auto">
            <a:xfrm>
              <a:off x="2363" y="627"/>
              <a:ext cx="104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eaLnBrk="0" hangingPunct="0"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vm_area_struct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557" y="883"/>
              <a:ext cx="673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557" y="86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vm_end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557" y="1155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vm_prot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557" y="101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  <a:cs typeface="Courier New" pitchFamily="49" charset="0"/>
                </a:rPr>
                <a:t>vm_start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557" y="2035"/>
              <a:ext cx="673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557" y="201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vm_end</a:t>
              </a: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2557" y="230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vm_prot</a:t>
              </a: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557" y="2163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vm_start</a:t>
              </a: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2557" y="3187"/>
              <a:ext cx="673" cy="70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2557" y="317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vm_end</a:t>
              </a: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557" y="345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vm_prot</a:t>
              </a: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2557" y="374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vm_next</a:t>
              </a: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557" y="3315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vm_start</a:t>
              </a:r>
            </a:p>
          </p:txBody>
        </p:sp>
        <p:sp>
          <p:nvSpPr>
            <p:cNvPr id="746524" name="Rectangle 29"/>
            <p:cNvSpPr>
              <a:spLocks noChangeArrowheads="1"/>
            </p:cNvSpPr>
            <p:nvPr/>
          </p:nvSpPr>
          <p:spPr bwMode="auto">
            <a:xfrm>
              <a:off x="3757" y="771"/>
              <a:ext cx="1248" cy="302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746525" name="Text Box 30"/>
            <p:cNvSpPr txBox="1">
              <a:spLocks noChangeArrowheads="1"/>
            </p:cNvSpPr>
            <p:nvPr/>
          </p:nvSpPr>
          <p:spPr bwMode="auto">
            <a:xfrm>
              <a:off x="3675" y="531"/>
              <a:ext cx="154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eaLnBrk="0" hangingPunct="0"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Process</a:t>
              </a:r>
              <a:r>
                <a:rPr lang="en-GB" altLang="zh-CN" sz="1600" b="1">
                  <a:latin typeface="Calibri" pitchFamily="34" charset="0"/>
                </a:rPr>
                <a:t> </a:t>
              </a:r>
              <a:r>
                <a:rPr lang="en-GB" altLang="zh-CN" sz="1600" b="1">
                  <a:latin typeface="Arial Black" pitchFamily="34" charset="0"/>
                </a:rPr>
                <a:t>virtual</a:t>
              </a:r>
              <a:r>
                <a:rPr lang="en-GB" altLang="zh-CN" sz="1600" b="1">
                  <a:latin typeface="Calibri" pitchFamily="34" charset="0"/>
                </a:rPr>
                <a:t> </a:t>
              </a:r>
              <a:r>
                <a:rPr lang="en-GB" altLang="zh-CN" sz="1600" b="1">
                  <a:latin typeface="Arial Black" pitchFamily="34" charset="0"/>
                </a:rPr>
                <a:t>memory</a:t>
              </a: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3757" y="2691"/>
              <a:ext cx="1248" cy="7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Text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3757" y="2211"/>
              <a:ext cx="1248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Data</a:t>
              </a: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757" y="1395"/>
              <a:ext cx="1248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Shared</a:t>
              </a:r>
              <a:r>
                <a:rPr lang="en-GB" altLang="zh-CN" sz="1600" b="1">
                  <a:latin typeface="Calibri" pitchFamily="34" charset="0"/>
                </a:rPr>
                <a:t> </a:t>
              </a:r>
              <a:r>
                <a:rPr lang="en-GB" altLang="zh-CN" sz="1600" b="1">
                  <a:latin typeface="Arial Black" pitchFamily="34" charset="0"/>
                </a:rPr>
                <a:t>libraries</a:t>
              </a:r>
            </a:p>
          </p:txBody>
        </p:sp>
        <p:sp>
          <p:nvSpPr>
            <p:cNvPr id="746529" name="Line 34"/>
            <p:cNvSpPr>
              <a:spLocks noChangeShapeType="1"/>
            </p:cNvSpPr>
            <p:nvPr/>
          </p:nvSpPr>
          <p:spPr bwMode="auto">
            <a:xfrm>
              <a:off x="3229" y="963"/>
              <a:ext cx="528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0" name="Line 35"/>
            <p:cNvSpPr>
              <a:spLocks noChangeShapeType="1"/>
            </p:cNvSpPr>
            <p:nvPr/>
          </p:nvSpPr>
          <p:spPr bwMode="auto">
            <a:xfrm>
              <a:off x="3229" y="1107"/>
              <a:ext cx="528" cy="6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1" name="Line 36"/>
            <p:cNvSpPr>
              <a:spLocks noChangeShapeType="1"/>
            </p:cNvSpPr>
            <p:nvPr/>
          </p:nvSpPr>
          <p:spPr bwMode="auto">
            <a:xfrm>
              <a:off x="3229" y="2115"/>
              <a:ext cx="528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2" name="Line 37"/>
            <p:cNvSpPr>
              <a:spLocks noChangeShapeType="1"/>
            </p:cNvSpPr>
            <p:nvPr/>
          </p:nvSpPr>
          <p:spPr bwMode="auto">
            <a:xfrm>
              <a:off x="3229" y="2211"/>
              <a:ext cx="528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3" name="Line 38"/>
            <p:cNvSpPr>
              <a:spLocks noChangeShapeType="1"/>
            </p:cNvSpPr>
            <p:nvPr/>
          </p:nvSpPr>
          <p:spPr bwMode="auto">
            <a:xfrm flipV="1">
              <a:off x="3229" y="2691"/>
              <a:ext cx="528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4" name="Line 39"/>
            <p:cNvSpPr>
              <a:spLocks noChangeShapeType="1"/>
            </p:cNvSpPr>
            <p:nvPr/>
          </p:nvSpPr>
          <p:spPr bwMode="auto">
            <a:xfrm>
              <a:off x="3229" y="3411"/>
              <a:ext cx="52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5" name="Line 40"/>
            <p:cNvSpPr>
              <a:spLocks noChangeShapeType="1"/>
            </p:cNvSpPr>
            <p:nvPr/>
          </p:nvSpPr>
          <p:spPr bwMode="auto">
            <a:xfrm flipH="1">
              <a:off x="2412" y="1683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6" name="Line 41"/>
            <p:cNvSpPr>
              <a:spLocks noChangeShapeType="1"/>
            </p:cNvSpPr>
            <p:nvPr/>
          </p:nvSpPr>
          <p:spPr bwMode="auto">
            <a:xfrm>
              <a:off x="2413" y="1683"/>
              <a:ext cx="1" cy="3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7" name="Line 42"/>
            <p:cNvSpPr>
              <a:spLocks noChangeShapeType="1"/>
            </p:cNvSpPr>
            <p:nvPr/>
          </p:nvSpPr>
          <p:spPr bwMode="auto">
            <a:xfrm>
              <a:off x="2413" y="2019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8" name="Line 43"/>
            <p:cNvSpPr>
              <a:spLocks noChangeShapeType="1"/>
            </p:cNvSpPr>
            <p:nvPr/>
          </p:nvSpPr>
          <p:spPr bwMode="auto">
            <a:xfrm flipH="1">
              <a:off x="2412" y="2787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39" name="Line 44"/>
            <p:cNvSpPr>
              <a:spLocks noChangeShapeType="1"/>
            </p:cNvSpPr>
            <p:nvPr/>
          </p:nvSpPr>
          <p:spPr bwMode="auto">
            <a:xfrm>
              <a:off x="2413" y="2787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40" name="Line 45"/>
            <p:cNvSpPr>
              <a:spLocks noChangeShapeType="1"/>
            </p:cNvSpPr>
            <p:nvPr/>
          </p:nvSpPr>
          <p:spPr bwMode="auto">
            <a:xfrm>
              <a:off x="2413" y="3171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41" name="Text Box 46"/>
            <p:cNvSpPr txBox="1">
              <a:spLocks noChangeArrowheads="1"/>
            </p:cNvSpPr>
            <p:nvPr/>
          </p:nvSpPr>
          <p:spPr bwMode="auto">
            <a:xfrm>
              <a:off x="5024" y="3698"/>
              <a:ext cx="152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eaLnBrk="0" hangingPunct="0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</a:rPr>
                <a:t>0</a:t>
              </a: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557" y="129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vm_flags</a:t>
              </a: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557" y="245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vm_flags</a:t>
              </a: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2557" y="3603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 eaLnBrk="0" hangingPunct="0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Arial Black" pitchFamily="34" charset="0"/>
                </a:rPr>
                <a:t>vm_flags</a:t>
              </a:r>
            </a:p>
          </p:txBody>
        </p:sp>
        <p:cxnSp>
          <p:nvCxnSpPr>
            <p:cNvPr id="746545" name="Elbow Connector 62"/>
            <p:cNvCxnSpPr>
              <a:cxnSpLocks noChangeShapeType="1"/>
              <a:stCxn id="29707" idx="3"/>
            </p:cNvCxnSpPr>
            <p:nvPr/>
          </p:nvCxnSpPr>
          <p:spPr bwMode="auto">
            <a:xfrm flipV="1">
              <a:off x="2077" y="867"/>
              <a:ext cx="478" cy="552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46546" name="Straight Arrow Connector 65"/>
            <p:cNvCxnSpPr>
              <a:cxnSpLocks noChangeShapeType="1"/>
              <a:stCxn id="29706" idx="3"/>
            </p:cNvCxnSpPr>
            <p:nvPr/>
          </p:nvCxnSpPr>
          <p:spPr bwMode="auto">
            <a:xfrm flipV="1">
              <a:off x="925" y="1059"/>
              <a:ext cx="480" cy="7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46552" name="Text Box 56"/>
          <p:cNvSpPr txBox="1">
            <a:spLocks noChangeArrowheads="1"/>
          </p:cNvSpPr>
          <p:nvPr/>
        </p:nvSpPr>
        <p:spPr bwMode="auto">
          <a:xfrm>
            <a:off x="304800" y="4641850"/>
            <a:ext cx="3890963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task_struct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是某个进程（即任务）所有相关信息的描述结构（称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进程描述符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），其中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是其虚拟空间的描述结构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3713" y="53975"/>
            <a:ext cx="7827962" cy="557213"/>
          </a:xfrm>
        </p:spPr>
        <p:txBody>
          <a:bodyPr/>
          <a:lstStyle/>
          <a:p>
            <a:pPr eaLnBrk="1" hangingPunct="1"/>
            <a:r>
              <a:rPr lang="zh-CN" altLang="en-US" smtClean="0"/>
              <a:t>复习：一个典型程序的转换处理过程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400175"/>
            <a:ext cx="3594100" cy="1930400"/>
          </a:xfrm>
        </p:spPr>
        <p:txBody>
          <a:bodyPr/>
          <a:lstStyle/>
          <a:p>
            <a:pPr marL="203200" indent="-203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#include &lt;stdio.h&gt;</a:t>
            </a:r>
          </a:p>
          <a:p>
            <a:pPr marL="203200" indent="-203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int main()</a:t>
            </a:r>
          </a:p>
          <a:p>
            <a:pPr marL="203200" indent="-203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</a:t>
            </a:r>
          </a:p>
          <a:p>
            <a:pPr marL="203200" indent="-203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printf("hello, world\n");</a:t>
            </a:r>
          </a:p>
          <a:p>
            <a:pPr marL="203200" indent="-203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</a:t>
            </a:r>
          </a:p>
          <a:p>
            <a:pPr marL="203200" indent="-203200" eaLnBrk="1" hangingPunct="1">
              <a:spcBef>
                <a:spcPct val="0"/>
              </a:spcBef>
            </a:pPr>
            <a:endParaRPr lang="zh-CN" altLang="en-US" sz="19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742404" name="Text Box 4"/>
          <p:cNvSpPr txBox="1">
            <a:spLocks noChangeArrowheads="1"/>
          </p:cNvSpPr>
          <p:nvPr/>
        </p:nvSpPr>
        <p:spPr bwMode="auto">
          <a:xfrm>
            <a:off x="247650" y="833438"/>
            <a:ext cx="3382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经典的“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hello.c ”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源程序</a:t>
            </a:r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3563938" y="1357313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3570288" y="998538"/>
            <a:ext cx="4992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cs typeface="Arial" charset="0"/>
              </a:rPr>
              <a:t>hello.c</a:t>
            </a:r>
            <a:r>
              <a:rPr lang="zh-CN" altLang="en-US" b="1">
                <a:solidFill>
                  <a:schemeClr val="accent2"/>
                </a:solidFill>
                <a:cs typeface="Arial" charset="0"/>
              </a:rPr>
              <a:t>的</a:t>
            </a:r>
            <a:r>
              <a:rPr lang="en-US" altLang="zh-CN" b="1">
                <a:solidFill>
                  <a:schemeClr val="accent2"/>
                </a:solidFill>
                <a:cs typeface="Arial" charset="0"/>
              </a:rPr>
              <a:t>ASCII</a:t>
            </a:r>
            <a:r>
              <a:rPr lang="zh-CN" altLang="en-US" b="1">
                <a:solidFill>
                  <a:schemeClr val="accent2"/>
                </a:solidFill>
                <a:cs typeface="Arial" charset="0"/>
              </a:rPr>
              <a:t>文本表示</a:t>
            </a:r>
          </a:p>
        </p:txBody>
      </p:sp>
      <p:graphicFrame>
        <p:nvGraphicFramePr>
          <p:cNvPr id="65536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721100"/>
          <a:ext cx="91440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13" name="位图图像" r:id="rId3" imgW="7209524" imgH="1628571" progId="Paint.Picture">
                  <p:embed/>
                </p:oleObj>
              </mc:Choice>
              <mc:Fallback>
                <p:oleObj name="位图图像" r:id="rId3" imgW="7209524" imgH="162857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21100"/>
                        <a:ext cx="91440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98425"/>
            <a:ext cx="6997700" cy="528638"/>
          </a:xfrm>
        </p:spPr>
        <p:txBody>
          <a:bodyPr/>
          <a:lstStyle/>
          <a:p>
            <a:pPr eaLnBrk="1" hangingPunct="1"/>
            <a:r>
              <a:rPr lang="zh-CN" altLang="en-US" smtClean="0"/>
              <a:t>复习：</a:t>
            </a:r>
            <a:r>
              <a:rPr lang="en-US" altLang="zh-CN" smtClean="0"/>
              <a:t>Hello</a:t>
            </a:r>
            <a:r>
              <a:rPr lang="zh-CN" altLang="en-US" smtClean="0"/>
              <a:t>程序的数据流动过程</a:t>
            </a:r>
          </a:p>
        </p:txBody>
      </p:sp>
      <p:pic>
        <p:nvPicPr>
          <p:cNvPr id="7434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09663"/>
            <a:ext cx="8535988" cy="4981575"/>
          </a:xfrm>
          <a:noFill/>
        </p:spPr>
      </p:pic>
      <p:sp>
        <p:nvSpPr>
          <p:cNvPr id="657412" name="Line 4"/>
          <p:cNvSpPr>
            <a:spLocks noChangeShapeType="1"/>
          </p:cNvSpPr>
          <p:nvPr/>
        </p:nvSpPr>
        <p:spPr bwMode="auto">
          <a:xfrm flipV="1">
            <a:off x="1643063" y="3978275"/>
            <a:ext cx="0" cy="6096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628775" y="3992563"/>
            <a:ext cx="2974975" cy="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 flipV="1">
            <a:off x="4589463" y="3354388"/>
            <a:ext cx="0" cy="6254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 flipH="1" flipV="1">
            <a:off x="2005013" y="3178175"/>
            <a:ext cx="2147887" cy="285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 flipV="1">
            <a:off x="2005013" y="2427288"/>
            <a:ext cx="0" cy="739775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11300" y="4559300"/>
            <a:ext cx="1190625" cy="1268413"/>
            <a:chOff x="1051" y="2980"/>
            <a:chExt cx="750" cy="799"/>
          </a:xfrm>
        </p:grpSpPr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3435" name="Text Box 11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B3110D"/>
                  </a:solidFill>
                  <a:latin typeface="Arial Black" pitchFamily="34" charset="0"/>
                  <a:cs typeface="Arial" charset="0"/>
                </a:rPr>
                <a:t>“hello”</a:t>
              </a:r>
            </a:p>
          </p:txBody>
        </p:sp>
      </p:grpSp>
      <p:sp>
        <p:nvSpPr>
          <p:cNvPr id="657420" name="Line 12"/>
          <p:cNvSpPr>
            <a:spLocks noChangeShapeType="1"/>
          </p:cNvSpPr>
          <p:nvPr/>
        </p:nvSpPr>
        <p:spPr bwMode="auto">
          <a:xfrm flipV="1">
            <a:off x="2236788" y="2279650"/>
            <a:ext cx="0" cy="5969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 flipH="1" flipV="1">
            <a:off x="2206625" y="2860675"/>
            <a:ext cx="4340225" cy="14288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 flipV="1">
            <a:off x="5734050" y="3976688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4732338" y="3990975"/>
            <a:ext cx="1031875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 flipV="1">
            <a:off x="4748213" y="3355975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 flipH="1" flipV="1">
            <a:off x="5030788" y="3222625"/>
            <a:ext cx="1566862" cy="285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26" name="Text Box 18"/>
          <p:cNvSpPr txBox="1">
            <a:spLocks noChangeArrowheads="1"/>
          </p:cNvSpPr>
          <p:nvPr/>
        </p:nvSpPr>
        <p:spPr bwMode="auto">
          <a:xfrm>
            <a:off x="6157913" y="5446713"/>
            <a:ext cx="19446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Hello</a:t>
            </a:r>
            <a:r>
              <a:rPr lang="zh-CN" altLang="en-US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可执行文件</a:t>
            </a:r>
          </a:p>
        </p:txBody>
      </p:sp>
      <p:sp>
        <p:nvSpPr>
          <p:cNvPr id="657427" name="Text Box 19"/>
          <p:cNvSpPr txBox="1">
            <a:spLocks noChangeArrowheads="1"/>
          </p:cNvSpPr>
          <p:nvPr/>
        </p:nvSpPr>
        <p:spPr bwMode="auto">
          <a:xfrm>
            <a:off x="4076700" y="908050"/>
            <a:ext cx="37893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Red</a:t>
            </a:r>
            <a:r>
              <a:rPr lang="zh-CN" altLang="en-US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命令行处理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：可执行文件加载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Cyan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程序执行过程</a:t>
            </a:r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B3110D"/>
                </a:solidFill>
                <a:latin typeface="Arial Black" pitchFamily="34" charset="0"/>
                <a:ea typeface="微软雅黑" pitchFamily="34" charset="-122"/>
                <a:cs typeface="Arial" charset="0"/>
              </a:rPr>
              <a:t>“hello”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7472363" y="3019425"/>
            <a:ext cx="162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“hello,world/n”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2857500" y="5445125"/>
            <a:ext cx="2163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latin typeface="Arial Black" pitchFamily="34" charset="0"/>
                <a:cs typeface="Arial" charset="0"/>
              </a:rPr>
              <a:t>“hello,world/n”</a:t>
            </a:r>
          </a:p>
        </p:txBody>
      </p:sp>
      <p:sp>
        <p:nvSpPr>
          <p:cNvPr id="657431" name="Line 23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2" name="Line 24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3" name="Line 25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4" name="Line 26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5" name="Line 27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7" name="Line 29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7439" name="Text Box 31"/>
          <p:cNvSpPr txBox="1">
            <a:spLocks noChangeArrowheads="1"/>
          </p:cNvSpPr>
          <p:nvPr/>
        </p:nvSpPr>
        <p:spPr bwMode="auto">
          <a:xfrm>
            <a:off x="157163" y="5967413"/>
            <a:ext cx="873125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程序何时被装？谁来装入？被谁启动？每次是否被装到相同的地方？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程序是否知道还有其他程序同时运行？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这些问题是本章要回答的！</a:t>
            </a:r>
          </a:p>
        </p:txBody>
      </p:sp>
      <p:sp>
        <p:nvSpPr>
          <p:cNvPr id="743455" name="Rectangle 41"/>
          <p:cNvSpPr>
            <a:spLocks noChangeArrowheads="1"/>
          </p:cNvSpPr>
          <p:nvPr/>
        </p:nvSpPr>
        <p:spPr bwMode="auto">
          <a:xfrm>
            <a:off x="7272338" y="368300"/>
            <a:ext cx="1844675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 i="1">
                <a:solidFill>
                  <a:srgbClr val="ED1611"/>
                </a:solidFill>
                <a:ea typeface="华文新魏" pitchFamily="2" charset="-122"/>
                <a:cs typeface="Arial" charset="0"/>
              </a:rPr>
              <a:t>Unix&gt;./hello</a:t>
            </a:r>
          </a:p>
          <a:p>
            <a:r>
              <a:rPr kumimoji="1" lang="en-US" altLang="zh-CN" sz="2000" b="1" i="1">
                <a:solidFill>
                  <a:srgbClr val="008000"/>
                </a:solidFill>
                <a:ea typeface="华文新魏" pitchFamily="2" charset="-122"/>
                <a:cs typeface="Arial" charset="0"/>
              </a:rPr>
              <a:t>hello, world</a:t>
            </a:r>
          </a:p>
          <a:p>
            <a:r>
              <a:rPr kumimoji="1" lang="en-US" altLang="zh-CN" sz="2000" b="1" i="1">
                <a:solidFill>
                  <a:srgbClr val="666699"/>
                </a:solidFill>
                <a:ea typeface="华文新魏" pitchFamily="2" charset="-122"/>
                <a:cs typeface="Arial" charset="0"/>
              </a:rPr>
              <a:t>Unix&gt;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6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6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6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5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  <p:bldP spid="657413" grpId="0" animBg="1"/>
      <p:bldP spid="657414" grpId="0" animBg="1"/>
      <p:bldP spid="657415" grpId="0" animBg="1"/>
      <p:bldP spid="657416" grpId="0" animBg="1"/>
      <p:bldP spid="657420" grpId="0" animBg="1"/>
      <p:bldP spid="657421" grpId="0" animBg="1"/>
      <p:bldP spid="657422" grpId="0" animBg="1"/>
      <p:bldP spid="657423" grpId="0" animBg="1"/>
      <p:bldP spid="657424" grpId="0" animBg="1"/>
      <p:bldP spid="657425" grpId="0" animBg="1"/>
      <p:bldP spid="657426" grpId="0" animBg="1"/>
      <p:bldP spid="657428" grpId="0"/>
      <p:bldP spid="657429" grpId="0"/>
      <p:bldP spid="657430" grpId="0"/>
      <p:bldP spid="657431" grpId="0" animBg="1"/>
      <p:bldP spid="657432" grpId="0" animBg="1"/>
      <p:bldP spid="657433" grpId="0" animBg="1"/>
      <p:bldP spid="657434" grpId="0" animBg="1"/>
      <p:bldP spid="657435" grpId="0" animBg="1"/>
      <p:bldP spid="657436" grpId="0" animBg="1"/>
      <p:bldP spid="6574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888" y="114300"/>
            <a:ext cx="6997700" cy="528638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</a:t>
            </a:r>
            <a:r>
              <a:rPr lang="en-US" altLang="zh-CN" smtClean="0">
                <a:latin typeface="黑体"/>
              </a:rPr>
              <a:t>“</a:t>
            </a:r>
            <a:r>
              <a:rPr lang="zh-CN" altLang="en-US" smtClean="0"/>
              <a:t>进程</a:t>
            </a:r>
            <a:r>
              <a:rPr lang="en-US" altLang="zh-CN" smtClean="0">
                <a:latin typeface="黑体"/>
              </a:rPr>
              <a:t>”</a:t>
            </a:r>
            <a:r>
              <a:rPr lang="en-US" altLang="zh-CN" smtClean="0"/>
              <a:t>  </a:t>
            </a:r>
            <a:r>
              <a:rPr lang="zh-CN" altLang="en-US" smtClean="0"/>
              <a:t>与</a:t>
            </a:r>
            <a:r>
              <a:rPr lang="zh-CN" altLang="en-US" smtClean="0">
                <a:latin typeface="黑体"/>
              </a:rPr>
              <a:t>“</a:t>
            </a:r>
            <a:r>
              <a:rPr lang="zh-CN" altLang="en-US" smtClean="0"/>
              <a:t>上下文切换</a:t>
            </a:r>
            <a:r>
              <a:rPr lang="zh-CN" altLang="en-US" smtClean="0">
                <a:latin typeface="黑体"/>
              </a:rPr>
              <a:t>”</a:t>
            </a:r>
            <a:endParaRPr lang="zh-CN" altLang="en-US" smtClean="0"/>
          </a:p>
        </p:txBody>
      </p:sp>
      <p:sp>
        <p:nvSpPr>
          <p:cNvPr id="722947" name="Rectangle 41"/>
          <p:cNvSpPr>
            <a:spLocks noChangeArrowheads="1"/>
          </p:cNvSpPr>
          <p:nvPr/>
        </p:nvSpPr>
        <p:spPr bwMode="auto">
          <a:xfrm>
            <a:off x="387350" y="1666875"/>
            <a:ext cx="2455863" cy="1096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200" b="1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Unix&gt;./hello</a:t>
            </a:r>
          </a:p>
          <a:p>
            <a:r>
              <a:rPr kumimoji="1"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hello, world</a:t>
            </a:r>
          </a:p>
          <a:p>
            <a:r>
              <a:rPr kumimoji="1" lang="en-US" altLang="zh-CN" sz="2200" b="1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Unix&gt;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00013" y="2806700"/>
            <a:ext cx="3884612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“Unix&gt;”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命令行提示符，说明正在运行</a:t>
            </a:r>
            <a:r>
              <a:rPr kumimoji="1" lang="en-US" altLang="zh-CN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kumimoji="1" lang="zh-CN" altLang="en-US" sz="2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进程。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1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在一个进程的生命周期中，可能会有其他不同进程在处理器上交替运行！</a:t>
            </a:r>
            <a:endParaRPr kumimoji="1" lang="en-US" altLang="zh-CN" sz="21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感觉到的运行时间比真实执行时间要长！</a:t>
            </a:r>
          </a:p>
        </p:txBody>
      </p:sp>
      <p:pic>
        <p:nvPicPr>
          <p:cNvPr id="7229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0" y="1700213"/>
            <a:ext cx="4867275" cy="3590925"/>
          </a:xfrm>
          <a:prstGeom prst="rect">
            <a:avLst/>
          </a:prstGeom>
          <a:noFill/>
        </p:spPr>
      </p:pic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274638" y="842963"/>
            <a:ext cx="8455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通过处理器调度让处理器轮流执行多个进程。实现不同进程中指令交替执行的机制称为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进程的上下文切换（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 switching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277813" y="5546725"/>
            <a:ext cx="865346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处理器调度等事件会引起用户进程正常执行被打断，因而形成异常控制流。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进程的上下文切换机制很好地解决了这类异常控制流，实现了从一个进程安全切换到另一个进程执行的过程。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nimBg="1"/>
      <p:bldP spid="722954" grpId="0"/>
      <p:bldP spid="7229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675" y="0"/>
            <a:ext cx="6664325" cy="6858000"/>
          </a:xfrm>
          <a:prstGeom prst="rect">
            <a:avLst/>
          </a:prstGeom>
          <a:noFill/>
        </p:spPr>
      </p:pic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039813"/>
            <a:ext cx="2774950" cy="48133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平台下，每个（用户）进程具有独立的私有地址空间（虚拟地址空间）</a:t>
            </a:r>
          </a:p>
          <a:p>
            <a:pPr>
              <a:lnSpc>
                <a:spcPct val="125000"/>
              </a:lnSpc>
            </a:pPr>
            <a:r>
              <a:rPr lang="zh-CN" altLang="en-US" sz="2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每个进程的地址空间划分（即存储映像）布局相同（如右图）</a:t>
            </a:r>
          </a:p>
        </p:txBody>
      </p:sp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5195888" y="0"/>
            <a:ext cx="2946400" cy="2090738"/>
          </a:xfrm>
          <a:prstGeom prst="rect">
            <a:avLst/>
          </a:prstGeom>
          <a:solidFill>
            <a:srgbClr val="FF0000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71438"/>
            <a:ext cx="8229600" cy="561975"/>
          </a:xfrm>
        </p:spPr>
        <p:txBody>
          <a:bodyPr/>
          <a:lstStyle/>
          <a:p>
            <a:pPr algn="l"/>
            <a:r>
              <a:rPr lang="zh-CN" altLang="en-US" sz="3200" smtClean="0"/>
              <a:t>进程的地址空间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用户模式和内核模式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93763"/>
            <a:ext cx="8461375" cy="57991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为了使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能够起到管理程序执行的目的，在一些时候处理器中必须运行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内核代码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为了区分处理器运行的是用户代码还是内核代码，必须有一个状态位来标识，这个状态位称为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模式位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处理器模式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用户模式（用户态）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内核模式（核心态）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用户模式（也称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目态、用户态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）下，处理器运行用户进程，此时不允许使用特权指令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内核模式（有时称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系统模式、管理模式、超级用户模式、管态、内核态、核心态）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下处理器运行内核代码，允许使用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特权指令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，例如：停机指令、开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关中断指令、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冲刷指令等。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792163" y="1844675"/>
            <a:ext cx="7905750" cy="1568450"/>
          </a:xfrm>
        </p:spPr>
        <p:txBody>
          <a:bodyPr/>
          <a:lstStyle/>
          <a:p>
            <a:pPr eaLnBrk="1" hangingPunct="1"/>
            <a:r>
              <a:rPr lang="zh-CN" altLang="en-US" sz="5000" dirty="0" smtClean="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25216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程序的加载和运行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465138"/>
            <a:ext cx="8680450" cy="5842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UNIX/Linux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系统中，可通过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1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来启动加载器。 </a:t>
            </a:r>
          </a:p>
          <a:p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函数的功能是在当前进程上下文中加载并运行一个新程序。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函数的用法如下：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(char *filename, char 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[], 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[]);</a:t>
            </a:r>
          </a:p>
          <a:p>
            <a:pPr>
              <a:buFontTx/>
              <a:buNone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加载并运行的可执行文件名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./hello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，可带参数列表</a:t>
            </a:r>
            <a:r>
              <a:rPr lang="en-US" altLang="zh-CN" sz="21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和环境变量列表</a:t>
            </a:r>
            <a:r>
              <a:rPr lang="en-US" altLang="zh-CN" sz="21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。若错误（如找不到指定文件</a:t>
            </a:r>
            <a:r>
              <a:rPr lang="en-US" altLang="zh-CN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），则返回</a:t>
            </a:r>
            <a:r>
              <a:rPr lang="en-US" altLang="zh-CN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，并将控制权交给调用程序； 若函数执行成功，则不返回，最终将控制权传递到可执行目标中的主函数</a:t>
            </a:r>
            <a:r>
              <a:rPr lang="en-US" altLang="zh-CN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主函数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的原型形式如下：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main(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, char **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, char **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或者：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main(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, char 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[], char *</a:t>
            </a:r>
            <a:r>
              <a:rPr lang="en-US" altLang="zh-CN" sz="21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en-US" altLang="zh-CN" sz="21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[]);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1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zh-CN" altLang="en-US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指定参数个数，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参数列表中第一个总是命令名（可执行文件名）</a:t>
            </a:r>
            <a:endParaRPr lang="zh-CN" altLang="en-US" sz="21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例如：命令行为“</a:t>
            </a:r>
            <a:r>
              <a:rPr lang="en-US" altLang="zh-CN" sz="2000" dirty="0" err="1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ld</a:t>
            </a:r>
            <a:r>
              <a:rPr lang="en-US" altLang="zh-CN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-o test </a:t>
            </a:r>
            <a:r>
              <a:rPr lang="en-US" altLang="zh-CN" sz="2000" dirty="0" err="1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en-US" altLang="zh-CN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test.o</a:t>
            </a:r>
            <a:r>
              <a:rPr lang="en-US" altLang="zh-CN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000" dirty="0" err="1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sz="2000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4513" y="1481138"/>
            <a:ext cx="4425950" cy="3259137"/>
          </a:xfrm>
          <a:prstGeom prst="rect">
            <a:avLst/>
          </a:prstGeom>
          <a:noFill/>
        </p:spPr>
      </p:pic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程序的加载和运行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285875"/>
            <a:ext cx="4746625" cy="5159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Unix&gt;</a:t>
            </a:r>
            <a:r>
              <a:rPr lang="en-US" altLang="zh-CN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ld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-o test main.o test.o</a:t>
            </a:r>
          </a:p>
        </p:txBody>
      </p:sp>
      <p:sp>
        <p:nvSpPr>
          <p:cNvPr id="757765" name="Rectangle 5"/>
          <p:cNvSpPr>
            <a:spLocks noChangeArrowheads="1"/>
          </p:cNvSpPr>
          <p:nvPr/>
        </p:nvSpPr>
        <p:spPr bwMode="auto">
          <a:xfrm>
            <a:off x="100013" y="863600"/>
            <a:ext cx="5300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若在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命令行提示符下输入以下命令行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330200" y="2538413"/>
            <a:ext cx="37592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ld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是可执行文件名（即命令名），随后是命令的若干参数，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是一个以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结尾的指针数组，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argc=5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119063" y="5110163"/>
            <a:ext cx="8882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命令行提示符后键入命令并按“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enter”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键后，便构造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execve()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来启动加载器，最终转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757771" name="Rectangle 11"/>
          <p:cNvSpPr>
            <a:spLocks noChangeArrowheads="1"/>
          </p:cNvSpPr>
          <p:nvPr/>
        </p:nvSpPr>
        <p:spPr bwMode="auto">
          <a:xfrm>
            <a:off x="358775" y="5915025"/>
            <a:ext cx="72215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</a:pPr>
            <a:r>
              <a:rPr lang="en-US" altLang="zh-CN" sz="1900" b="1">
                <a:solidFill>
                  <a:srgbClr val="0066CC"/>
                </a:solidFill>
                <a:latin typeface="Arial Black" pitchFamily="34" charset="0"/>
                <a:ea typeface="微软雅黑" pitchFamily="34" charset="-122"/>
              </a:rPr>
              <a:t>int execve(char *filename, char *argv[], *envp[]);</a:t>
            </a:r>
          </a:p>
        </p:txBody>
      </p:sp>
      <p:sp>
        <p:nvSpPr>
          <p:cNvPr id="757772" name="Rectangle 12"/>
          <p:cNvSpPr>
            <a:spLocks noChangeArrowheads="1"/>
          </p:cNvSpPr>
          <p:nvPr/>
        </p:nvSpPr>
        <p:spPr bwMode="auto">
          <a:xfrm>
            <a:off x="352425" y="6307138"/>
            <a:ext cx="604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00" b="1">
                <a:solidFill>
                  <a:srgbClr val="0066CC"/>
                </a:solidFill>
                <a:latin typeface="Arial Black" pitchFamily="34" charset="0"/>
              </a:rPr>
              <a:t>int main(int argc, char *argv[], char *envp[]);</a:t>
            </a:r>
            <a:endParaRPr lang="zh-CN" altLang="en-US" sz="1900" b="1">
              <a:solidFill>
                <a:srgbClr val="0066CC"/>
              </a:solidFill>
              <a:latin typeface="Arial Black" pitchFamily="34" charset="0"/>
            </a:endParaRPr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4338638" y="1566863"/>
            <a:ext cx="116205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 flipH="1">
            <a:off x="3440113" y="2278063"/>
            <a:ext cx="4078287" cy="3775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 flipH="1">
            <a:off x="5153025" y="1828800"/>
            <a:ext cx="725488" cy="416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  <p:bldP spid="757765" grpId="0"/>
      <p:bldP spid="757767" grpId="0"/>
      <p:bldP spid="757770" grpId="0"/>
      <p:bldP spid="757771" grpId="0"/>
      <p:bldP spid="757772" grpId="0"/>
      <p:bldP spid="757774" grpId="0" animBg="1"/>
      <p:bldP spid="757775" grpId="0" animBg="1"/>
      <p:bldP spid="75777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程序的加载和运行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301625" y="790575"/>
            <a:ext cx="7664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程序的加载和运行过程是怎样的？</a:t>
            </a:r>
            <a:endParaRPr lang="en-US" altLang="zh-CN" sz="2200" b="1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366713" y="1330325"/>
            <a:ext cx="8266112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Step1</a:t>
            </a: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命令行提示符后输入命令：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Unix&gt;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./hello[enter]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Step2</a:t>
            </a:r>
            <a:r>
              <a:rPr lang="zh-CN" altLang="en-US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命令行解释器</a:t>
            </a:r>
            <a:r>
              <a:rPr lang="zh-CN" altLang="en-US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envp</a:t>
            </a:r>
            <a:endParaRPr lang="zh-CN" altLang="en-US" b="1">
              <a:solidFill>
                <a:srgbClr val="990000"/>
              </a:solidFill>
            </a:endParaRPr>
          </a:p>
        </p:txBody>
      </p:sp>
      <p:grpSp>
        <p:nvGrpSpPr>
          <p:cNvPr id="801797" name="Group 5"/>
          <p:cNvGrpSpPr>
            <a:grpSpLocks/>
          </p:cNvGrpSpPr>
          <p:nvPr/>
        </p:nvGrpSpPr>
        <p:grpSpPr bwMode="auto">
          <a:xfrm>
            <a:off x="4140200" y="2257425"/>
            <a:ext cx="4652963" cy="1071563"/>
            <a:chOff x="2135" y="1940"/>
            <a:chExt cx="2931" cy="675"/>
          </a:xfrm>
        </p:grpSpPr>
        <p:sp>
          <p:nvSpPr>
            <p:cNvPr id="801798" name="Text Box 6"/>
            <p:cNvSpPr txBox="1">
              <a:spLocks noChangeArrowheads="1"/>
            </p:cNvSpPr>
            <p:nvPr/>
          </p:nvSpPr>
          <p:spPr bwMode="auto">
            <a:xfrm>
              <a:off x="2135" y="2218"/>
              <a:ext cx="485" cy="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argv</a:t>
              </a:r>
            </a:p>
          </p:txBody>
        </p:sp>
        <p:sp>
          <p:nvSpPr>
            <p:cNvPr id="801799" name="Line 7"/>
            <p:cNvSpPr>
              <a:spLocks noChangeShapeType="1"/>
            </p:cNvSpPr>
            <p:nvPr/>
          </p:nvSpPr>
          <p:spPr bwMode="auto">
            <a:xfrm flipV="1">
              <a:off x="2629" y="2296"/>
              <a:ext cx="1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00" name="Rectangle 8"/>
            <p:cNvSpPr>
              <a:spLocks noChangeArrowheads="1"/>
            </p:cNvSpPr>
            <p:nvPr/>
          </p:nvSpPr>
          <p:spPr bwMode="auto">
            <a:xfrm>
              <a:off x="2822" y="2165"/>
              <a:ext cx="1009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01" name="Line 9"/>
            <p:cNvSpPr>
              <a:spLocks noChangeShapeType="1"/>
            </p:cNvSpPr>
            <p:nvPr/>
          </p:nvSpPr>
          <p:spPr bwMode="auto">
            <a:xfrm>
              <a:off x="2822" y="2385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02" name="Text Box 10"/>
            <p:cNvSpPr txBox="1">
              <a:spLocks noChangeArrowheads="1"/>
            </p:cNvSpPr>
            <p:nvPr/>
          </p:nvSpPr>
          <p:spPr bwMode="auto">
            <a:xfrm>
              <a:off x="2967" y="2187"/>
              <a:ext cx="645" cy="1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argv[0]</a:t>
              </a:r>
            </a:p>
          </p:txBody>
        </p:sp>
        <p:sp>
          <p:nvSpPr>
            <p:cNvPr id="801803" name="Text Box 11"/>
            <p:cNvSpPr txBox="1">
              <a:spLocks noChangeArrowheads="1"/>
            </p:cNvSpPr>
            <p:nvPr/>
          </p:nvSpPr>
          <p:spPr bwMode="auto">
            <a:xfrm>
              <a:off x="3081" y="2425"/>
              <a:ext cx="41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null</a:t>
              </a:r>
            </a:p>
          </p:txBody>
        </p:sp>
        <p:sp>
          <p:nvSpPr>
            <p:cNvPr id="801804" name="Text Box 12"/>
            <p:cNvSpPr txBox="1">
              <a:spLocks noChangeArrowheads="1"/>
            </p:cNvSpPr>
            <p:nvPr/>
          </p:nvSpPr>
          <p:spPr bwMode="auto">
            <a:xfrm>
              <a:off x="3080" y="1940"/>
              <a:ext cx="562" cy="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argv[]</a:t>
              </a:r>
            </a:p>
          </p:txBody>
        </p:sp>
        <p:sp>
          <p:nvSpPr>
            <p:cNvPr id="801805" name="Line 13"/>
            <p:cNvSpPr>
              <a:spLocks noChangeShapeType="1"/>
            </p:cNvSpPr>
            <p:nvPr/>
          </p:nvSpPr>
          <p:spPr bwMode="auto">
            <a:xfrm>
              <a:off x="3822" y="2306"/>
              <a:ext cx="2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06" name="Text Box 14"/>
            <p:cNvSpPr txBox="1">
              <a:spLocks noChangeArrowheads="1"/>
            </p:cNvSpPr>
            <p:nvPr/>
          </p:nvSpPr>
          <p:spPr bwMode="auto">
            <a:xfrm>
              <a:off x="4097" y="2178"/>
              <a:ext cx="969" cy="2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./hello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＂</a:t>
              </a:r>
            </a:p>
          </p:txBody>
        </p:sp>
      </p:grpSp>
      <p:sp>
        <p:nvSpPr>
          <p:cNvPr id="801807" name="Rectangle 15"/>
          <p:cNvSpPr>
            <a:spLocks noChangeArrowheads="1"/>
          </p:cNvSpPr>
          <p:nvPr/>
        </p:nvSpPr>
        <p:spPr bwMode="auto">
          <a:xfrm>
            <a:off x="312738" y="3441700"/>
            <a:ext cx="8620125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Step3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，创建一个子进程，与父进程</a:t>
            </a: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完全相同（只读</a:t>
            </a: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共享），包括只读段、可读写数据段、堆以及用户栈等。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Step4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execve()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在当前进程（新创建的子进程）的上下文中加载并运行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1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节、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节、</a:t>
            </a:r>
            <a:r>
              <a:rPr lang="en-US" altLang="zh-CN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节等内容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加载到</a:t>
            </a:r>
            <a:r>
              <a:rPr lang="zh-CN" altLang="en-US" sz="21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当前进程的虚拟地址空间</a:t>
            </a:r>
            <a:r>
              <a:rPr lang="zh-CN" altLang="en-US" sz="21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（仅修改当前进程上下文中关于存储映像的一些数据结构，不从磁盘拷贝代码、数据等内容）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Step5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程序的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函数，</a:t>
            </a:r>
            <a:r>
              <a:rPr lang="en-US" altLang="zh-CN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程序开始在一个进程的上下文中运行。 </a:t>
            </a:r>
          </a:p>
        </p:txBody>
      </p:sp>
      <p:sp>
        <p:nvSpPr>
          <p:cNvPr id="801808" name="Rectangle 16"/>
          <p:cNvSpPr>
            <a:spLocks noChangeArrowheads="1"/>
          </p:cNvSpPr>
          <p:nvPr/>
        </p:nvSpPr>
        <p:spPr bwMode="auto">
          <a:xfrm>
            <a:off x="2003425" y="6276975"/>
            <a:ext cx="604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00" b="1">
                <a:solidFill>
                  <a:srgbClr val="0066CC"/>
                </a:solidFill>
                <a:latin typeface="Arial Black" pitchFamily="34" charset="0"/>
              </a:rPr>
              <a:t>int main(int argc, char *argv[], char *envp[]);</a:t>
            </a:r>
            <a:endParaRPr lang="zh-CN" altLang="en-US" sz="1900" b="1">
              <a:solidFill>
                <a:srgbClr val="00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1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/>
              <a:t>可执行文件的加载</a:t>
            </a:r>
            <a:endParaRPr lang="zh-CN" altLang="en-US" smtClean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795338"/>
            <a:ext cx="4919662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通过调用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系统调用函数来调用加载器</a:t>
            </a: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加载器（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loader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）根据可执行文件的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程序（段）头表中的信息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，将可执行文件的代码和数据从磁盘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“拷贝”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到存储器中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（实际上不会真正拷贝，仅建立一种映像，这涉及到许多复杂的过程和一些重要概念，将在后续课上学习）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加载后，将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）设定指向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Entry point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即符号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_start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，最终执行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函数，以启动程序执行。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6619875" y="703263"/>
            <a:ext cx="17541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程序被启动</a:t>
            </a:r>
          </a:p>
          <a:p>
            <a:pPr algn="ctr">
              <a:spcBef>
                <a:spcPct val="10000"/>
              </a:spcBef>
            </a:pPr>
            <a:r>
              <a:rPr lang="zh-CN" altLang="en-US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$ ./P</a:t>
            </a:r>
            <a:endParaRPr lang="zh-CN" altLang="en-US" sz="23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7432675" y="1501775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6486525" y="2124075"/>
            <a:ext cx="2017713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fork()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>
            <a:off x="7419975" y="2624138"/>
            <a:ext cx="0" cy="550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5910263" y="3171825"/>
            <a:ext cx="3048000" cy="803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以构造的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为参数调用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3849" name="Line 9"/>
          <p:cNvSpPr>
            <a:spLocks noChangeShapeType="1"/>
          </p:cNvSpPr>
          <p:nvPr/>
        </p:nvSpPr>
        <p:spPr bwMode="auto">
          <a:xfrm>
            <a:off x="7397750" y="399415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0" name="Text Box 10"/>
          <p:cNvSpPr txBox="1">
            <a:spLocks noChangeArrowheads="1"/>
          </p:cNvSpPr>
          <p:nvPr/>
        </p:nvSpPr>
        <p:spPr bwMode="auto">
          <a:xfrm>
            <a:off x="5838825" y="4568825"/>
            <a:ext cx="3135313" cy="11541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调用加载器进行可执行文件加载，并最终转去执行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main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3851" name="Text Box 11"/>
          <p:cNvSpPr txBox="1">
            <a:spLocks noChangeArrowheads="1"/>
          </p:cNvSpPr>
          <p:nvPr/>
        </p:nvSpPr>
        <p:spPr bwMode="auto">
          <a:xfrm>
            <a:off x="1662113" y="6105525"/>
            <a:ext cx="2195512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__libc_init_first</a:t>
            </a:r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>
            <a:off x="3911600" y="6329363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4267200" y="6083300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_init</a:t>
            </a:r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5060950" y="6319838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5" name="Text Box 15"/>
          <p:cNvSpPr txBox="1">
            <a:spLocks noChangeArrowheads="1"/>
          </p:cNvSpPr>
          <p:nvPr/>
        </p:nvSpPr>
        <p:spPr bwMode="auto">
          <a:xfrm>
            <a:off x="5475288" y="6073775"/>
            <a:ext cx="873125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atexit</a:t>
            </a:r>
          </a:p>
        </p:txBody>
      </p:sp>
      <p:sp>
        <p:nvSpPr>
          <p:cNvPr id="803856" name="Line 16"/>
          <p:cNvSpPr>
            <a:spLocks noChangeShapeType="1"/>
          </p:cNvSpPr>
          <p:nvPr/>
        </p:nvSpPr>
        <p:spPr bwMode="auto">
          <a:xfrm flipV="1">
            <a:off x="6396038" y="6319838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7" name="Text Box 17"/>
          <p:cNvSpPr txBox="1">
            <a:spLocks noChangeArrowheads="1"/>
          </p:cNvSpPr>
          <p:nvPr/>
        </p:nvSpPr>
        <p:spPr bwMode="auto">
          <a:xfrm>
            <a:off x="6797675" y="6073775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</a:p>
        </p:txBody>
      </p:sp>
      <p:sp>
        <p:nvSpPr>
          <p:cNvPr id="803858" name="Line 18"/>
          <p:cNvSpPr>
            <a:spLocks noChangeShapeType="1"/>
          </p:cNvSpPr>
          <p:nvPr/>
        </p:nvSpPr>
        <p:spPr bwMode="auto">
          <a:xfrm>
            <a:off x="7616825" y="6303963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9" name="Text Box 19"/>
          <p:cNvSpPr txBox="1">
            <a:spLocks noChangeArrowheads="1"/>
          </p:cNvSpPr>
          <p:nvPr/>
        </p:nvSpPr>
        <p:spPr bwMode="auto">
          <a:xfrm>
            <a:off x="7929563" y="6072188"/>
            <a:ext cx="757237" cy="452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_exit</a:t>
            </a:r>
          </a:p>
        </p:txBody>
      </p:sp>
      <p:sp>
        <p:nvSpPr>
          <p:cNvPr id="803860" name="Rectangle 20"/>
          <p:cNvSpPr>
            <a:spLocks noChangeArrowheads="1"/>
          </p:cNvSpPr>
          <p:nvPr/>
        </p:nvSpPr>
        <p:spPr bwMode="auto">
          <a:xfrm>
            <a:off x="481013" y="6107113"/>
            <a:ext cx="10795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_start: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0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  <p:bldP spid="803845" grpId="0" animBg="1"/>
      <p:bldP spid="803846" grpId="0" animBg="1"/>
      <p:bldP spid="803847" grpId="0" animBg="1"/>
      <p:bldP spid="803848" grpId="0" animBg="1"/>
      <p:bldP spid="803849" grpId="0" animBg="1"/>
      <p:bldP spid="803850" grpId="0" animBg="1"/>
      <p:bldP spid="803851" grpId="0" animBg="1"/>
      <p:bldP spid="803852" grpId="0" animBg="1"/>
      <p:bldP spid="803853" grpId="0" animBg="1"/>
      <p:bldP spid="803854" grpId="0" animBg="1"/>
      <p:bldP spid="803855" grpId="0" animBg="1"/>
      <p:bldP spid="803856" grpId="0" animBg="1"/>
      <p:bldP spid="803857" grpId="0" animBg="1"/>
      <p:bldP spid="803858" grpId="0" animBg="1"/>
      <p:bldP spid="803859" grpId="0" animBg="1"/>
      <p:bldP spid="8038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361363" cy="561975"/>
          </a:xfrm>
        </p:spPr>
        <p:txBody>
          <a:bodyPr/>
          <a:lstStyle/>
          <a:p>
            <a:r>
              <a:rPr lang="zh-CN" altLang="en-US" smtClean="0"/>
              <a:t>                                       程序加载和运行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2046287" cy="5218112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759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757238"/>
            <a:ext cx="4859337" cy="4146550"/>
          </a:xfrm>
          <a:prstGeom prst="rect">
            <a:avLst/>
          </a:prstGeom>
          <a:noFill/>
        </p:spPr>
      </p:pic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6480175" y="2135188"/>
            <a:ext cx="1754188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内核代码</a:t>
            </a:r>
          </a:p>
        </p:txBody>
      </p:sp>
      <p:pic>
        <p:nvPicPr>
          <p:cNvPr id="7598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64150" cy="6858000"/>
          </a:xfrm>
          <a:prstGeom prst="rect">
            <a:avLst/>
          </a:prstGeom>
          <a:noFill/>
        </p:spPr>
      </p:pic>
      <p:sp>
        <p:nvSpPr>
          <p:cNvPr id="759816" name="Rectangle 8"/>
          <p:cNvSpPr>
            <a:spLocks noChangeArrowheads="1"/>
          </p:cNvSpPr>
          <p:nvPr/>
        </p:nvSpPr>
        <p:spPr bwMode="auto">
          <a:xfrm>
            <a:off x="4702175" y="4090988"/>
            <a:ext cx="3840163" cy="1235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系统开始执行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函数时，在虚拟地址空间的用户栈中的结构如右图所示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59817" name="Rectangle 9"/>
          <p:cNvSpPr>
            <a:spLocks noChangeArrowheads="1"/>
          </p:cNvSpPr>
          <p:nvPr/>
        </p:nvSpPr>
        <p:spPr bwMode="auto">
          <a:xfrm>
            <a:off x="4725988" y="5380038"/>
            <a:ext cx="3244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0066CC"/>
                </a:solidFill>
                <a:latin typeface="Arial Black" pitchFamily="34" charset="0"/>
              </a:rPr>
              <a:t>int main(int     argc,</a:t>
            </a:r>
          </a:p>
          <a:p>
            <a:r>
              <a:rPr lang="en-US" altLang="zh-CN" sz="2000" b="1">
                <a:solidFill>
                  <a:srgbClr val="0066CC"/>
                </a:solidFill>
                <a:latin typeface="Arial Black" pitchFamily="34" charset="0"/>
              </a:rPr>
              <a:t>              char *argv[], </a:t>
            </a:r>
          </a:p>
          <a:p>
            <a:r>
              <a:rPr lang="en-US" altLang="zh-CN" sz="2000" b="1">
                <a:solidFill>
                  <a:srgbClr val="0066CC"/>
                </a:solidFill>
                <a:latin typeface="Arial Black" pitchFamily="34" charset="0"/>
              </a:rPr>
              <a:t>              char *envp[]);</a:t>
            </a:r>
            <a:endParaRPr lang="zh-CN" altLang="en-US" sz="2000" b="1">
              <a:solidFill>
                <a:srgbClr val="0066CC"/>
              </a:solidFill>
              <a:latin typeface="Arial Black" pitchFamily="34" charset="0"/>
            </a:endParaRPr>
          </a:p>
        </p:txBody>
      </p:sp>
      <p:sp>
        <p:nvSpPr>
          <p:cNvPr id="759818" name="Line 10"/>
          <p:cNvSpPr>
            <a:spLocks noChangeShapeType="1"/>
          </p:cNvSpPr>
          <p:nvPr/>
        </p:nvSpPr>
        <p:spPr bwMode="auto">
          <a:xfrm flipH="1">
            <a:off x="3019425" y="5602288"/>
            <a:ext cx="3773488" cy="450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19" name="Line 11"/>
          <p:cNvSpPr>
            <a:spLocks noChangeShapeType="1"/>
          </p:cNvSpPr>
          <p:nvPr/>
        </p:nvSpPr>
        <p:spPr bwMode="auto">
          <a:xfrm flipH="1" flipV="1">
            <a:off x="3008313" y="5710238"/>
            <a:ext cx="3714750" cy="158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0" name="Line 12"/>
          <p:cNvSpPr>
            <a:spLocks noChangeShapeType="1"/>
          </p:cNvSpPr>
          <p:nvPr/>
        </p:nvSpPr>
        <p:spPr bwMode="auto">
          <a:xfrm flipH="1" flipV="1">
            <a:off x="2946400" y="5399088"/>
            <a:ext cx="3802063" cy="754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1" name="Rectangle 13"/>
          <p:cNvSpPr>
            <a:spLocks noChangeArrowheads="1"/>
          </p:cNvSpPr>
          <p:nvPr/>
        </p:nvSpPr>
        <p:spPr bwMode="auto">
          <a:xfrm>
            <a:off x="6707188" y="1490663"/>
            <a:ext cx="1230312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命令行解释器</a:t>
            </a:r>
          </a:p>
        </p:txBody>
      </p:sp>
      <p:sp>
        <p:nvSpPr>
          <p:cNvPr id="759822" name="Line 14"/>
          <p:cNvSpPr>
            <a:spLocks noChangeShapeType="1"/>
          </p:cNvSpPr>
          <p:nvPr/>
        </p:nvSpPr>
        <p:spPr bwMode="auto">
          <a:xfrm>
            <a:off x="5529263" y="1495425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6530975" y="2786063"/>
            <a:ext cx="0" cy="5667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animBg="1"/>
      <p:bldP spid="759816" grpId="0" animBg="1"/>
      <p:bldP spid="759817" grpId="0"/>
      <p:bldP spid="759818" grpId="0" animBg="1"/>
      <p:bldP spid="759819" grpId="0" animBg="1"/>
      <p:bldP spid="759820" grpId="0" animBg="1"/>
      <p:bldP spid="759821" grpId="0" animBg="1"/>
      <p:bldP spid="759822" grpId="0" animBg="1"/>
      <p:bldP spid="7598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/>
              </a:rPr>
              <a:t>“</a:t>
            </a:r>
            <a:r>
              <a:rPr lang="zh-CN" altLang="en-US" smtClean="0"/>
              <a:t>程序</a:t>
            </a:r>
            <a:r>
              <a:rPr lang="zh-CN" altLang="en-US" smtClean="0">
                <a:latin typeface="黑体"/>
              </a:rPr>
              <a:t>”</a:t>
            </a:r>
            <a:r>
              <a:rPr lang="zh-CN" altLang="en-US" smtClean="0"/>
              <a:t>和</a:t>
            </a:r>
            <a:r>
              <a:rPr lang="zh-CN" altLang="en-US" smtClean="0">
                <a:latin typeface="黑体"/>
              </a:rPr>
              <a:t>“</a:t>
            </a:r>
            <a:r>
              <a:rPr lang="zh-CN" altLang="en-US" smtClean="0"/>
              <a:t>进程</a:t>
            </a:r>
            <a:r>
              <a:rPr lang="zh-CN" altLang="en-US" smtClean="0">
                <a:latin typeface="黑体"/>
              </a:rPr>
              <a:t>”</a:t>
            </a:r>
            <a:endParaRPr lang="zh-CN" altLang="en-US" smtClean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2878138"/>
            <a:ext cx="8447088" cy="3894137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执行的程序的运行过程的一种抽象。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进程有自己的生命周期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，它由于任务的启动而创建，随着任务的完成（或终止）而消亡，它所占用的资源也随着进程的终止而释放。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一个可执行目标文件（即程序）可被加载执行多次，也即，一个程序可能对应多个不同的进程。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例如，用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程序编辑一个文档时，相应的用户进程就是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winword.exe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，如果多次启动同一个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程序，就得到多个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winword.exe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进程，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处理不同的数据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280988" y="822325"/>
            <a:ext cx="8580437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程序（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program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指按某种方式组合形成的代码和数据集合，代码即是机器指令序列，因而程序是一种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概念。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进程（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指程序的一次运行过程。更确切说，进程是具有独立功能的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一个程序关于某个数据集合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的一次运行活动，因而进程具有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含义 。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同一个程序处理不同的数据就是不同的进程</a:t>
            </a:r>
            <a:endParaRPr lang="en-US" altLang="zh-CN" sz="2200" b="1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进程的概念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836613"/>
            <a:ext cx="8872538" cy="57848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操作系统（管理任务）以外的都属于“用户”的任务。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计算机处理的所有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“用户”的任务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由进程完成。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为强调进程完成的是用户的任务，通常将进程称为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用户进程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计算机系统中的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任务通常就是指进程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例如，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内核中通常把进程称为任务，每个进程主要通过一个称为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进程描述符（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process descriptor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的结构来描述，其结构类型定义为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task_struct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，包含了一个进程的所有信息。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所有进程通过一个双向循环链表实现的任务列表（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task list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）来描述，任务列表中每个元素是一个进程描述符。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中的任务状态段（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）、任务门（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task gate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）等概念中所称的任务，实际上也是指进程。</a:t>
            </a:r>
            <a:r>
              <a:rPr lang="zh-CN" altLang="en-US" sz="22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14" y="-121329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Task, Program and Process</a:t>
            </a:r>
            <a:endParaRPr lang="zh-CN" altLang="en-US" dirty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0403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任务是用户的概念，程序是计算机使用的概念，它是用于完成该任务的一个指令序列，即存储在外存储器中的一个可执行文件</a:t>
            </a:r>
            <a:r>
              <a:rPr lang="en-US" altLang="zh-CN" sz="2000" smtClean="0"/>
              <a:t>(.exe</a:t>
            </a:r>
            <a:r>
              <a:rPr lang="zh-CN" altLang="en-US" sz="2000" smtClean="0"/>
              <a:t>文件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，是一个静态的概念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进程</a:t>
            </a:r>
            <a:r>
              <a:rPr lang="en-US" altLang="zh-CN" sz="2000" smtClean="0"/>
              <a:t>(process)</a:t>
            </a:r>
            <a:r>
              <a:rPr lang="zh-CN" altLang="en-US" sz="2000" smtClean="0"/>
              <a:t>指的是</a:t>
            </a:r>
            <a:r>
              <a:rPr lang="zh-CN" altLang="en-US" sz="2000" u="sng" smtClean="0"/>
              <a:t>正在运行</a:t>
            </a:r>
            <a:r>
              <a:rPr lang="en-US" altLang="zh-CN" sz="2000" u="sng" smtClean="0"/>
              <a:t>(</a:t>
            </a:r>
            <a:r>
              <a:rPr lang="zh-CN" altLang="en-US" sz="2000" u="sng" smtClean="0"/>
              <a:t>执行</a:t>
            </a:r>
            <a:r>
              <a:rPr lang="en-US" altLang="zh-CN" sz="2000" u="sng" smtClean="0"/>
              <a:t>)</a:t>
            </a:r>
            <a:r>
              <a:rPr lang="zh-CN" altLang="en-US" sz="2000" u="sng" smtClean="0"/>
              <a:t>中的程序</a:t>
            </a:r>
            <a:r>
              <a:rPr lang="zh-CN" altLang="en-US" sz="2000" smtClean="0"/>
              <a:t>，更确切地说，进程是程序的一次</a:t>
            </a:r>
            <a:r>
              <a:rPr lang="zh-CN" altLang="en-US" sz="2000" smtClean="0">
                <a:solidFill>
                  <a:schemeClr val="hlink"/>
                </a:solidFill>
              </a:rPr>
              <a:t>运行活动（即执行过程）</a:t>
            </a:r>
            <a:r>
              <a:rPr lang="zh-CN" altLang="en-US" sz="2000" smtClean="0"/>
              <a:t>，它具有动态性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任务与进程的关系：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1900" smtClean="0"/>
              <a:t>1</a:t>
            </a:r>
            <a:r>
              <a:rPr lang="zh-CN" altLang="en-US" sz="1900" smtClean="0"/>
              <a:t>个任务一定对应着某个进程。例如用</a:t>
            </a:r>
            <a:r>
              <a:rPr lang="en-US" altLang="zh-CN" sz="1900" smtClean="0"/>
              <a:t>word</a:t>
            </a:r>
            <a:r>
              <a:rPr lang="zh-CN" altLang="en-US" sz="1900" smtClean="0"/>
              <a:t>编辑一个文档时，相应的进程是</a:t>
            </a:r>
            <a:r>
              <a:rPr lang="en-US" altLang="zh-CN" sz="1900" smtClean="0"/>
              <a:t>winword.exe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1900" smtClean="0"/>
              <a:t>1</a:t>
            </a:r>
            <a:r>
              <a:rPr lang="zh-CN" altLang="en-US" sz="1900" smtClean="0"/>
              <a:t>个任务也可能对应多个进程。例如用</a:t>
            </a:r>
            <a:r>
              <a:rPr lang="en-US" altLang="zh-CN" sz="1900" smtClean="0"/>
              <a:t>word</a:t>
            </a:r>
            <a:r>
              <a:rPr lang="zh-CN" altLang="en-US" sz="1900" smtClean="0"/>
              <a:t>编辑文档中的数学公式时，还需要启动执行</a:t>
            </a:r>
            <a:r>
              <a:rPr lang="zh-CN" altLang="en-US" sz="1900" smtClean="0">
                <a:latin typeface="宋体" panose="02010600030101010101" pitchFamily="2" charset="-122"/>
              </a:rPr>
              <a:t>“</a:t>
            </a:r>
            <a:r>
              <a:rPr lang="en-US" altLang="zh-CN" sz="1900" smtClean="0"/>
              <a:t>eqnedit.exe</a:t>
            </a:r>
            <a:r>
              <a:rPr lang="en-US" altLang="zh-CN" sz="1900" smtClean="0">
                <a:latin typeface="宋体" panose="02010600030101010101" pitchFamily="2" charset="-122"/>
              </a:rPr>
              <a:t>”</a:t>
            </a:r>
            <a:r>
              <a:rPr lang="zh-CN" altLang="en-US" sz="1900" smtClean="0"/>
              <a:t>进程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/>
              <a:t>多任务处理实质上就是在计算机中并发</a:t>
            </a:r>
            <a:r>
              <a:rPr lang="en-US" altLang="zh-CN" sz="2000" smtClean="0"/>
              <a:t>(concurrent)</a:t>
            </a:r>
            <a:r>
              <a:rPr lang="zh-CN" altLang="en-US" sz="2000" smtClean="0"/>
              <a:t>执行多个进程</a:t>
            </a:r>
          </a:p>
        </p:txBody>
      </p:sp>
    </p:spTree>
    <p:extLst>
      <p:ext uri="{BB962C8B-B14F-4D97-AF65-F5344CB8AC3E}">
        <p14:creationId xmlns:p14="http://schemas.microsoft.com/office/powerpoint/2010/main" val="2777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Process and Resource</a:t>
            </a:r>
            <a:endParaRPr lang="zh-CN" altLang="en-US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34559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200" smtClean="0"/>
              <a:t>什么是资源（</a:t>
            </a:r>
            <a:r>
              <a:rPr lang="en-US" altLang="zh-CN" sz="2200" smtClean="0"/>
              <a:t>resource</a:t>
            </a:r>
            <a:r>
              <a:rPr lang="zh-CN" altLang="en-US" sz="2200" smtClean="0"/>
              <a:t>）？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smtClean="0"/>
              <a:t>进程所需要使用的硬件、软件、数据和外设等均称为</a:t>
            </a:r>
            <a:r>
              <a:rPr lang="zh-CN" altLang="en-US" sz="2200" smtClean="0">
                <a:latin typeface="宋体" panose="02010600030101010101" pitchFamily="2" charset="-122"/>
              </a:rPr>
              <a:t>“</a:t>
            </a:r>
            <a:r>
              <a:rPr lang="zh-CN" altLang="en-US" sz="2200" smtClean="0"/>
              <a:t>资源</a:t>
            </a:r>
            <a:r>
              <a:rPr lang="zh-CN" altLang="en-US" sz="2200" smtClean="0">
                <a:latin typeface="宋体" panose="02010600030101010101" pitchFamily="2" charset="-122"/>
              </a:rPr>
              <a:t>”</a:t>
            </a:r>
            <a:r>
              <a:rPr lang="zh-CN" altLang="en-US" sz="2200" smtClean="0"/>
              <a:t>（系统中任何可以分配给进程使用的对象）</a:t>
            </a:r>
            <a:endParaRPr lang="en-US" altLang="zh-CN" sz="22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200" smtClean="0"/>
              <a:t>每个进程都需要使用一定的资源：</a:t>
            </a:r>
            <a:r>
              <a:rPr lang="en-US" altLang="zh-CN" sz="2200" smtClean="0"/>
              <a:t>CPU</a:t>
            </a:r>
            <a:r>
              <a:rPr lang="zh-CN" altLang="en-US" sz="2200" smtClean="0"/>
              <a:t>、内存、硬盘、文件、打印机、</a:t>
            </a:r>
            <a:r>
              <a:rPr lang="en-US" altLang="zh-CN" sz="2200" smtClean="0">
                <a:latin typeface="宋体" panose="02010600030101010101" pitchFamily="2" charset="-122"/>
              </a:rPr>
              <a:t>···</a:t>
            </a:r>
            <a:endParaRPr lang="en-US" altLang="zh-CN" sz="220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200" smtClean="0"/>
              <a:t>单任务处理的系统中，一个进程完毕后才能启动另一个进程运行，所以每个进程都独占系统中的全部资源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200" smtClean="0"/>
              <a:t>多个进程运行时，它们将</a:t>
            </a:r>
            <a:r>
              <a:rPr lang="zh-CN" altLang="en-US" sz="2200" smtClean="0">
                <a:latin typeface="宋体" panose="02010600030101010101" pitchFamily="2" charset="-122"/>
              </a:rPr>
              <a:t>“</a:t>
            </a:r>
            <a:r>
              <a:rPr lang="zh-CN" altLang="en-US" sz="2200" smtClean="0"/>
              <a:t>共享资源</a:t>
            </a:r>
            <a:r>
              <a:rPr lang="zh-CN" altLang="en-US" sz="2200" smtClean="0">
                <a:latin typeface="宋体" panose="02010600030101010101" pitchFamily="2" charset="-122"/>
              </a:rPr>
              <a:t>”</a:t>
            </a:r>
            <a:r>
              <a:rPr lang="zh-CN" altLang="en-US" sz="2200" smtClean="0"/>
              <a:t>，特别是</a:t>
            </a:r>
            <a:r>
              <a:rPr lang="en-US" altLang="zh-CN" sz="2200" smtClean="0"/>
              <a:t>CPU</a:t>
            </a:r>
            <a:r>
              <a:rPr lang="zh-CN" altLang="en-US" sz="2200" smtClean="0"/>
              <a:t>资源</a:t>
            </a: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87338" y="4616450"/>
            <a:ext cx="85328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hlink"/>
                </a:solidFill>
              </a:rPr>
              <a:t>资源必须在进程之间合理分配和调度，使系统的吞吐率最高，这是操作系统的核心任务之一</a:t>
            </a:r>
          </a:p>
        </p:txBody>
      </p:sp>
    </p:spTree>
    <p:extLst>
      <p:ext uri="{BB962C8B-B14F-4D97-AF65-F5344CB8AC3E}">
        <p14:creationId xmlns:p14="http://schemas.microsoft.com/office/powerpoint/2010/main" val="19441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多任务处理与操作系统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900" smtClean="0"/>
              <a:t>为什么可以实现多任务处理？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1800" smtClean="0">
                <a:latin typeface="Times New Roman" panose="02020603050405020304" pitchFamily="18" charset="0"/>
              </a:rPr>
              <a:t>CPU</a:t>
            </a:r>
            <a:r>
              <a:rPr lang="zh-CN" altLang="en-US" sz="1800" smtClean="0">
                <a:latin typeface="Times New Roman" panose="02020603050405020304" pitchFamily="18" charset="0"/>
              </a:rPr>
              <a:t>速度极高， 且</a:t>
            </a:r>
            <a:r>
              <a:rPr lang="en-US" altLang="zh-CN" sz="1800" smtClean="0">
                <a:latin typeface="Times New Roman" panose="02020603050405020304" pitchFamily="18" charset="0"/>
              </a:rPr>
              <a:t>CPU</a:t>
            </a:r>
            <a:r>
              <a:rPr lang="zh-CN" altLang="en-US" sz="1800" smtClean="0">
                <a:latin typeface="Times New Roman" panose="02020603050405020304" pitchFamily="18" charset="0"/>
              </a:rPr>
              <a:t>数目不止</a:t>
            </a:r>
            <a:r>
              <a:rPr lang="en-US" altLang="zh-CN" sz="1800" smtClean="0">
                <a:latin typeface="Times New Roman" panose="02020603050405020304" pitchFamily="18" charset="0"/>
              </a:rPr>
              <a:t>1</a:t>
            </a:r>
            <a:r>
              <a:rPr lang="zh-CN" altLang="en-US" sz="1800" smtClean="0">
                <a:latin typeface="Times New Roman" panose="02020603050405020304" pitchFamily="18" charset="0"/>
              </a:rPr>
              <a:t>个，它</a:t>
            </a:r>
            <a:r>
              <a:rPr lang="en-US" altLang="zh-CN" sz="1800" smtClean="0">
                <a:latin typeface="Times New Roman" panose="02020603050405020304" pitchFamily="18" charset="0"/>
              </a:rPr>
              <a:t>(</a:t>
            </a:r>
            <a:r>
              <a:rPr lang="zh-CN" altLang="en-US" sz="1800" smtClean="0">
                <a:latin typeface="Times New Roman" panose="02020603050405020304" pitchFamily="18" charset="0"/>
              </a:rPr>
              <a:t>们</a:t>
            </a:r>
            <a:r>
              <a:rPr lang="en-US" altLang="zh-CN" sz="1800" smtClean="0">
                <a:latin typeface="Times New Roman" panose="02020603050405020304" pitchFamily="18" charset="0"/>
              </a:rPr>
              <a:t>)</a:t>
            </a:r>
            <a:r>
              <a:rPr lang="zh-CN" altLang="en-US" sz="1800" smtClean="0">
                <a:latin typeface="Times New Roman" panose="02020603050405020304" pitchFamily="18" charset="0"/>
              </a:rPr>
              <a:t>可以也必须被多个任务共享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许多任务并不需要持久占用</a:t>
            </a:r>
            <a:r>
              <a:rPr lang="en-US" altLang="zh-CN" sz="1800" smtClean="0">
                <a:latin typeface="Times New Roman" panose="02020603050405020304" pitchFamily="18" charset="0"/>
              </a:rPr>
              <a:t>CPU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存储器空间很大，其空间可以被多个任务共享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1800" smtClean="0">
                <a:latin typeface="Times New Roman" panose="02020603050405020304" pitchFamily="18" charset="0"/>
              </a:rPr>
              <a:t>IO</a:t>
            </a:r>
            <a:r>
              <a:rPr lang="zh-CN" altLang="en-US" sz="1800" smtClean="0">
                <a:latin typeface="Times New Roman" panose="02020603050405020304" pitchFamily="18" charset="0"/>
              </a:rPr>
              <a:t>操作很慢，且</a:t>
            </a:r>
            <a:r>
              <a:rPr lang="en-US" altLang="zh-CN" sz="1800" smtClean="0">
                <a:latin typeface="Times New Roman" panose="02020603050405020304" pitchFamily="18" charset="0"/>
              </a:rPr>
              <a:t>CPU</a:t>
            </a:r>
            <a:r>
              <a:rPr lang="zh-CN" altLang="en-US" sz="1800" smtClean="0">
                <a:latin typeface="Times New Roman" panose="02020603050405020304" pitchFamily="18" charset="0"/>
              </a:rPr>
              <a:t>与</a:t>
            </a:r>
            <a:r>
              <a:rPr lang="en-US" altLang="zh-CN" sz="1800" smtClean="0">
                <a:latin typeface="Times New Roman" panose="02020603050405020304" pitchFamily="18" charset="0"/>
              </a:rPr>
              <a:t>I/O(</a:t>
            </a:r>
            <a:r>
              <a:rPr lang="zh-CN" altLang="en-US" sz="1800" smtClean="0">
                <a:latin typeface="Times New Roman" panose="02020603050405020304" pitchFamily="18" charset="0"/>
              </a:rPr>
              <a:t>外围设备</a:t>
            </a:r>
            <a:r>
              <a:rPr lang="en-US" altLang="zh-CN" sz="1800" smtClean="0">
                <a:latin typeface="Times New Roman" panose="02020603050405020304" pitchFamily="18" charset="0"/>
              </a:rPr>
              <a:t>)</a:t>
            </a:r>
            <a:r>
              <a:rPr lang="zh-CN" altLang="en-US" sz="1800" smtClean="0">
                <a:latin typeface="Times New Roman" panose="02020603050405020304" pitchFamily="18" charset="0"/>
              </a:rPr>
              <a:t>可以并行工作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各个外围设备之间可以并行工作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900" smtClean="0"/>
              <a:t>实现多任务处理要解决哪些问题？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1800" smtClean="0">
                <a:latin typeface="Times New Roman" panose="02020603050405020304" pitchFamily="18" charset="0"/>
              </a:rPr>
              <a:t>CPU</a:t>
            </a:r>
            <a:r>
              <a:rPr lang="zh-CN" altLang="en-US" sz="1800" smtClean="0">
                <a:latin typeface="Times New Roman" panose="02020603050405020304" pitchFamily="18" charset="0"/>
              </a:rPr>
              <a:t>时间如何共享和管理</a:t>
            </a:r>
            <a:r>
              <a:rPr lang="en-US" altLang="zh-CN" sz="1800" smtClean="0">
                <a:latin typeface="Times New Roman" panose="02020603050405020304" pitchFamily="18" charset="0"/>
              </a:rPr>
              <a:t>(</a:t>
            </a:r>
            <a:r>
              <a:rPr lang="en-US" altLang="zh-CN" sz="1900" smtClean="0">
                <a:latin typeface="Times New Roman" panose="02020603050405020304" pitchFamily="18" charset="0"/>
              </a:rPr>
              <a:t>Time Sharing</a:t>
            </a:r>
            <a:r>
              <a:rPr lang="zh-CN" altLang="en-US" sz="1800" smtClean="0">
                <a:latin typeface="Times New Roman" panose="02020603050405020304" pitchFamily="18" charset="0"/>
              </a:rPr>
              <a:t>，</a:t>
            </a:r>
            <a:r>
              <a:rPr lang="en-US" altLang="zh-CN" sz="1800" smtClean="0">
                <a:latin typeface="Times New Roman" panose="02020603050405020304" pitchFamily="18" charset="0"/>
              </a:rPr>
              <a:t>Time Slicing)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存储器空间如何分配和管理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</a:rPr>
              <a:t>I/O</a:t>
            </a:r>
            <a:r>
              <a:rPr lang="zh-CN" altLang="en-US" sz="1800" smtClean="0">
                <a:latin typeface="Times New Roman" panose="02020603050405020304" pitchFamily="18" charset="0"/>
              </a:rPr>
              <a:t>设备和</a:t>
            </a:r>
            <a:r>
              <a:rPr lang="en-US" altLang="zh-CN" sz="1800" smtClean="0">
                <a:latin typeface="Times New Roman" panose="02020603050405020304" pitchFamily="18" charset="0"/>
              </a:rPr>
              <a:t>I/O</a:t>
            </a:r>
            <a:r>
              <a:rPr lang="zh-CN" altLang="en-US" sz="1800" smtClean="0">
                <a:latin typeface="Times New Roman" panose="02020603050405020304" pitchFamily="18" charset="0"/>
              </a:rPr>
              <a:t>操作如何管理和控制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1900" smtClean="0">
                <a:latin typeface="Times New Roman" panose="02020603050405020304" pitchFamily="18" charset="0"/>
              </a:rPr>
              <a:t>谁来解决上述问题？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smtClean="0">
                <a:latin typeface="Times New Roman" panose="02020603050405020304" pitchFamily="18" charset="0"/>
              </a:rPr>
              <a:t>不是应用程序自己，而是操作系统</a:t>
            </a:r>
            <a:r>
              <a:rPr lang="en-US" altLang="zh-CN" sz="1800" smtClean="0">
                <a:latin typeface="Times New Roman" panose="02020603050405020304" pitchFamily="18" charset="0"/>
              </a:rPr>
              <a:t>(OS) !</a:t>
            </a:r>
          </a:p>
        </p:txBody>
      </p:sp>
    </p:spTree>
    <p:extLst>
      <p:ext uri="{BB962C8B-B14F-4D97-AF65-F5344CB8AC3E}">
        <p14:creationId xmlns:p14="http://schemas.microsoft.com/office/powerpoint/2010/main" val="27313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5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25495</TotalTime>
  <Words>5244</Words>
  <Application>Microsoft Office PowerPoint</Application>
  <PresentationFormat>全屏显示(4:3)</PresentationFormat>
  <Paragraphs>574</Paragraphs>
  <Slides>44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PMingLiU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默认设计模板</vt:lpstr>
      <vt:lpstr>位图图像</vt:lpstr>
      <vt:lpstr>Microsoft Office Visio 绘图</vt:lpstr>
      <vt:lpstr>Visio</vt:lpstr>
      <vt:lpstr>  第七章 异常控制流   进程上下文切换 CPU控制流的概念 异常和中断的基本概念 异常和中断的响应和处理</vt:lpstr>
      <vt:lpstr>异常控制流</vt:lpstr>
      <vt:lpstr>异常控制流</vt:lpstr>
      <vt:lpstr>进程</vt:lpstr>
      <vt:lpstr>“程序”和“进程”</vt:lpstr>
      <vt:lpstr>进程的概念</vt:lpstr>
      <vt:lpstr>Task, Program and Process</vt:lpstr>
      <vt:lpstr>Process and Resource</vt:lpstr>
      <vt:lpstr>多任务处理与操作系统</vt:lpstr>
      <vt:lpstr>进程的状态及其转换：五态模型</vt:lpstr>
      <vt:lpstr>进程及其状态变化</vt:lpstr>
      <vt:lpstr>进程的创建与终止</vt:lpstr>
      <vt:lpstr>进程的执行环境和CPU现场</vt:lpstr>
      <vt:lpstr>描述进程的方法——PCB</vt:lpstr>
      <vt:lpstr>切换进程必须交换上下文(Context-switch)</vt:lpstr>
      <vt:lpstr>中断和系统调用</vt:lpstr>
      <vt:lpstr>进程的队列和调度(Scheduling)</vt:lpstr>
      <vt:lpstr>进程调度及其算法</vt:lpstr>
      <vt:lpstr>进程调度与CPU管理</vt:lpstr>
      <vt:lpstr>线 程（thread）</vt:lpstr>
      <vt:lpstr>PowerPoint 演示文稿</vt:lpstr>
      <vt:lpstr>静态网页的处理过程</vt:lpstr>
      <vt:lpstr>Web服务器如何响应多用户访问</vt:lpstr>
      <vt:lpstr>解决方法: 引入线程(thread)的概念</vt:lpstr>
      <vt:lpstr>进程与线程的关系</vt:lpstr>
      <vt:lpstr>线程的状态转换</vt:lpstr>
      <vt:lpstr>进(线)程的调度</vt:lpstr>
      <vt:lpstr>多线程应用举例</vt:lpstr>
      <vt:lpstr>多线程的优点</vt:lpstr>
      <vt:lpstr>使用多核处理器提高CPU速度</vt:lpstr>
      <vt:lpstr>小结：进程和线程</vt:lpstr>
      <vt:lpstr>小结：引入“进程”的好处</vt:lpstr>
      <vt:lpstr>PowerPoint 演示文稿</vt:lpstr>
      <vt:lpstr>Linux将虚存空间组织成“区域”的集合</vt:lpstr>
      <vt:lpstr>复习：一个典型程序的转换处理过程</vt:lpstr>
      <vt:lpstr>复习：Hello程序的数据流动过程</vt:lpstr>
      <vt:lpstr>     “进程”  与“上下文切换”</vt:lpstr>
      <vt:lpstr>进程的地址空间</vt:lpstr>
      <vt:lpstr>用户模式和内核模式</vt:lpstr>
      <vt:lpstr>程序的加载和运行</vt:lpstr>
      <vt:lpstr>程序的加载和运行</vt:lpstr>
      <vt:lpstr>程序的加载和运行</vt:lpstr>
      <vt:lpstr>可执行文件的加载</vt:lpstr>
      <vt:lpstr>                                       程序加载和运行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LUHOME</cp:lastModifiedBy>
  <cp:revision>2526</cp:revision>
  <dcterms:created xsi:type="dcterms:W3CDTF">2008-04-26T09:05:28Z</dcterms:created>
  <dcterms:modified xsi:type="dcterms:W3CDTF">2014-12-07T10:58:58Z</dcterms:modified>
</cp:coreProperties>
</file>