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605" r:id="rId3"/>
    <p:sldId id="1020" r:id="rId4"/>
    <p:sldId id="1063" r:id="rId5"/>
    <p:sldId id="1061" r:id="rId6"/>
    <p:sldId id="1062" r:id="rId7"/>
    <p:sldId id="980" r:id="rId8"/>
    <p:sldId id="972" r:id="rId9"/>
    <p:sldId id="981" r:id="rId10"/>
    <p:sldId id="1021" r:id="rId11"/>
    <p:sldId id="1022" r:id="rId12"/>
    <p:sldId id="1023" r:id="rId13"/>
    <p:sldId id="1024" r:id="rId14"/>
    <p:sldId id="1025" r:id="rId15"/>
    <p:sldId id="1026" r:id="rId16"/>
    <p:sldId id="1027" r:id="rId17"/>
    <p:sldId id="976" r:id="rId18"/>
    <p:sldId id="1028" r:id="rId19"/>
    <p:sldId id="1060" r:id="rId20"/>
    <p:sldId id="1029" r:id="rId21"/>
    <p:sldId id="1030" r:id="rId22"/>
    <p:sldId id="1031" r:id="rId23"/>
    <p:sldId id="1032" r:id="rId24"/>
    <p:sldId id="1033" r:id="rId2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0066CC"/>
    <a:srgbClr val="0066FF"/>
    <a:srgbClr val="009242"/>
    <a:srgbClr val="FF0000"/>
    <a:srgbClr val="3366FF"/>
    <a:srgbClr val="9900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46" autoAdjust="0"/>
    <p:restoredTop sz="99804" autoAdjust="0"/>
  </p:normalViewPr>
  <p:slideViewPr>
    <p:cSldViewPr snapToGrid="0">
      <p:cViewPr varScale="1">
        <p:scale>
          <a:sx n="132" d="100"/>
          <a:sy n="132" d="100"/>
        </p:scale>
        <p:origin x="1308" y="1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8" d="100"/>
          <a:sy n="68" d="100"/>
        </p:scale>
        <p:origin x="-3288" y="-108"/>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584FCBA0-6727-47F8-A23E-1BA69164DA2E}" type="slidenum">
              <a:rPr lang="en-US" altLang="zh-CN"/>
              <a:pPr>
                <a:defRPr/>
              </a:pPr>
              <a:t>‹#›</a:t>
            </a:fld>
            <a:endParaRPr lang="en-US" altLang="zh-CN"/>
          </a:p>
        </p:txBody>
      </p:sp>
    </p:spTree>
    <p:extLst>
      <p:ext uri="{BB962C8B-B14F-4D97-AF65-F5344CB8AC3E}">
        <p14:creationId xmlns:p14="http://schemas.microsoft.com/office/powerpoint/2010/main" val="32780129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Rot="1" noChangeAspect="1" noChangeArrowheads="1" noTextEdit="1"/>
          </p:cNvSpPr>
          <p:nvPr>
            <p:ph type="sldImg"/>
          </p:nvPr>
        </p:nvSpPr>
        <p:spPr>
          <a:xfrm>
            <a:off x="1144588" y="576263"/>
            <a:ext cx="4586287" cy="3440112"/>
          </a:xfrm>
          <a:ln/>
        </p:spPr>
      </p:sp>
      <p:sp>
        <p:nvSpPr>
          <p:cNvPr id="708611" name="Rectangle 3"/>
          <p:cNvSpPr>
            <a:spLocks noGrp="1" noChangeArrowheads="1"/>
          </p:cNvSpPr>
          <p:nvPr>
            <p:ph type="body" idx="1"/>
          </p:nvPr>
        </p:nvSpPr>
        <p:spPr>
          <a:xfrm>
            <a:off x="515938" y="4343400"/>
            <a:ext cx="5910262" cy="4114800"/>
          </a:xfrm>
          <a:noFill/>
          <a:ln/>
        </p:spPr>
        <p:txBody>
          <a:bodyPr/>
          <a:lstStyle/>
          <a:p>
            <a:r>
              <a:rPr lang="zh-CN" altLang="en-US" smtClean="0"/>
              <a:t>一种情况：上课时由于机器死机（</a:t>
            </a:r>
            <a:r>
              <a:rPr lang="en-US" altLang="zh-CN" smtClean="0"/>
              <a:t>PPT</a:t>
            </a:r>
            <a:r>
              <a:rPr lang="zh-CN" altLang="en-US" smtClean="0"/>
              <a:t>不能放）或屏幕保护（黑屏）等，使上课不能再正常继续下去</a:t>
            </a:r>
            <a:r>
              <a:rPr lang="en-US" altLang="zh-CN" smtClean="0"/>
              <a:t>----“</a:t>
            </a:r>
            <a:r>
              <a:rPr lang="zh-CN" altLang="en-US" smtClean="0"/>
              <a:t>内部异常”</a:t>
            </a:r>
          </a:p>
          <a:p>
            <a:r>
              <a:rPr lang="zh-CN" altLang="en-US" smtClean="0"/>
              <a:t>另一种情况：上课时突然有紧急事情需要上课老师出去处理一下，回头继续上课</a:t>
            </a:r>
            <a:r>
              <a:rPr lang="en-US" altLang="zh-CN" smtClean="0"/>
              <a:t>----“</a:t>
            </a:r>
            <a:r>
              <a:rPr lang="zh-CN" altLang="en-US" smtClean="0"/>
              <a:t>外部中断”</a:t>
            </a:r>
          </a:p>
          <a:p>
            <a:r>
              <a:rPr lang="zh-CN" altLang="en-US" smtClean="0"/>
              <a:t>打铃下课是“内部异常”还是“外部中断”？</a:t>
            </a:r>
          </a:p>
        </p:txBody>
      </p:sp>
    </p:spTree>
    <p:extLst>
      <p:ext uri="{BB962C8B-B14F-4D97-AF65-F5344CB8AC3E}">
        <p14:creationId xmlns:p14="http://schemas.microsoft.com/office/powerpoint/2010/main" val="3426899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Rot="1" noChangeAspect="1" noChangeArrowheads="1" noTextEdit="1"/>
          </p:cNvSpPr>
          <p:nvPr>
            <p:ph type="sldImg"/>
          </p:nvPr>
        </p:nvSpPr>
        <p:spPr>
          <a:xfrm>
            <a:off x="1108075" y="654050"/>
            <a:ext cx="4652963" cy="3489325"/>
          </a:xfrm>
          <a:ln/>
        </p:spPr>
      </p:sp>
      <p:sp>
        <p:nvSpPr>
          <p:cNvPr id="693251" name="Rectangle 3"/>
          <p:cNvSpPr>
            <a:spLocks noGrp="1" noChangeArrowheads="1"/>
          </p:cNvSpPr>
          <p:nvPr>
            <p:ph type="body" idx="1"/>
          </p:nvPr>
        </p:nvSpPr>
        <p:spPr>
          <a:xfrm>
            <a:off x="930275" y="4360863"/>
            <a:ext cx="5008563" cy="4070350"/>
          </a:xfrm>
          <a:noFill/>
          <a:ln/>
        </p:spPr>
        <p:txBody>
          <a:bodyPr lIns="86630" tIns="43315" rIns="86630" bIns="43315"/>
          <a:lstStyle/>
          <a:p>
            <a:endParaRPr lang="en-US" altLang="zh-CN" smtClean="0"/>
          </a:p>
        </p:txBody>
      </p:sp>
    </p:spTree>
    <p:extLst>
      <p:ext uri="{BB962C8B-B14F-4D97-AF65-F5344CB8AC3E}">
        <p14:creationId xmlns:p14="http://schemas.microsoft.com/office/powerpoint/2010/main" val="144363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Rot="1" noChangeAspect="1" noChangeArrowheads="1" noTextEdit="1"/>
          </p:cNvSpPr>
          <p:nvPr>
            <p:ph type="sldImg"/>
          </p:nvPr>
        </p:nvSpPr>
        <p:spPr>
          <a:xfrm>
            <a:off x="1144588" y="576263"/>
            <a:ext cx="4586287" cy="3440112"/>
          </a:xfrm>
          <a:ln/>
        </p:spPr>
      </p:sp>
      <p:sp>
        <p:nvSpPr>
          <p:cNvPr id="710659" name="Rectangle 3"/>
          <p:cNvSpPr>
            <a:spLocks noGrp="1" noChangeArrowheads="1"/>
          </p:cNvSpPr>
          <p:nvPr>
            <p:ph type="body" idx="1"/>
          </p:nvPr>
        </p:nvSpPr>
        <p:spPr>
          <a:xfrm>
            <a:off x="515938" y="4343400"/>
            <a:ext cx="5910262" cy="4114800"/>
          </a:xfrm>
          <a:noFill/>
          <a:ln/>
        </p:spPr>
        <p:txBody>
          <a:bodyPr/>
          <a:lstStyle/>
          <a:p>
            <a:endParaRPr lang="zh-CN" altLang="en-US" smtClean="0"/>
          </a:p>
        </p:txBody>
      </p:sp>
    </p:spTree>
    <p:extLst>
      <p:ext uri="{BB962C8B-B14F-4D97-AF65-F5344CB8AC3E}">
        <p14:creationId xmlns:p14="http://schemas.microsoft.com/office/powerpoint/2010/main" val="1083831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Rot="1" noChangeAspect="1" noChangeArrowheads="1" noTextEdit="1"/>
          </p:cNvSpPr>
          <p:nvPr>
            <p:ph type="sldImg"/>
          </p:nvPr>
        </p:nvSpPr>
        <p:spPr>
          <a:xfrm>
            <a:off x="1108075" y="654050"/>
            <a:ext cx="4652963" cy="3489325"/>
          </a:xfrm>
          <a:ln/>
        </p:spPr>
      </p:sp>
      <p:sp>
        <p:nvSpPr>
          <p:cNvPr id="701443" name="Rectangle 3"/>
          <p:cNvSpPr>
            <a:spLocks noGrp="1" noChangeArrowheads="1"/>
          </p:cNvSpPr>
          <p:nvPr>
            <p:ph type="body" idx="1"/>
          </p:nvPr>
        </p:nvSpPr>
        <p:spPr>
          <a:xfrm>
            <a:off x="930275" y="4360863"/>
            <a:ext cx="5008563" cy="4070350"/>
          </a:xfrm>
          <a:noFill/>
          <a:ln/>
        </p:spPr>
        <p:txBody>
          <a:bodyPr lIns="86630" tIns="43315" rIns="86630" bIns="43315"/>
          <a:lstStyle/>
          <a:p>
            <a:endParaRPr lang="en-US" altLang="zh-CN" smtClean="0"/>
          </a:p>
        </p:txBody>
      </p:sp>
    </p:spTree>
    <p:extLst>
      <p:ext uri="{BB962C8B-B14F-4D97-AF65-F5344CB8AC3E}">
        <p14:creationId xmlns:p14="http://schemas.microsoft.com/office/powerpoint/2010/main" val="2169012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1078BDB-119B-4E1E-AE44-2FDB25A0722D}"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70329FC-688B-43F3-AED2-98D77A2B2FA5}"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C457992-763F-462C-9CF6-9839142EB845}"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30138E8-0D86-4368-BB67-BBEC00A6975C}"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0ACAF45-2313-49B6-82C9-2EAAE6566B5B}"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51482CC-878F-49C3-822A-CDFE4894FBEA}"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ED9A4EFB-D30A-44BC-8EB2-7F268D158DDD}"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DAF4497A-EC3F-4B6F-A4B9-33E00766A55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21E33625-8707-4232-8397-D41140609CC6}"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E0B180E-D5F8-4E93-886D-B6F8809AE32C}"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00E674B-F856-4BFB-A8A0-EA431CA97023}"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53975"/>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a:defRPr/>
            </a:pPr>
            <a:fld id="{4DADCD49-86AD-42FA-8C5B-8747C86A5A41}" type="slidenum">
              <a:rPr lang="en-US" altLang="zh-CN"/>
              <a:pPr>
                <a:defRPr/>
              </a:pPr>
              <a:t>‹#›</a:t>
            </a:fld>
            <a:endParaRPr lang="en-US" altLang="zh-CN"/>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0" fontAlgn="base" hangingPunct="0">
        <a:spcBef>
          <a:spcPct val="0"/>
        </a:spcBef>
        <a:spcAft>
          <a:spcPct val="0"/>
        </a:spcAft>
        <a:defRPr sz="3600" b="1">
          <a:solidFill>
            <a:srgbClr val="CC3300"/>
          </a:solidFill>
          <a:latin typeface="+mj-lt"/>
          <a:ea typeface="黑体" pitchFamily="49" charset="-122"/>
          <a:cs typeface="+mj-cs"/>
        </a:defRPr>
      </a:lvl1pPr>
      <a:lvl2pPr algn="ctr" rtl="0" eaLnBrk="0" fontAlgn="base" hangingPunct="0">
        <a:spcBef>
          <a:spcPct val="0"/>
        </a:spcBef>
        <a:spcAft>
          <a:spcPct val="0"/>
        </a:spcAft>
        <a:defRPr sz="3600" b="1">
          <a:solidFill>
            <a:srgbClr val="CC3300"/>
          </a:solidFill>
          <a:latin typeface="Arial" charset="0"/>
          <a:ea typeface="黑体" pitchFamily="49" charset="-122"/>
        </a:defRPr>
      </a:lvl2pPr>
      <a:lvl3pPr algn="ctr" rtl="0" eaLnBrk="0" fontAlgn="base" hangingPunct="0">
        <a:spcBef>
          <a:spcPct val="0"/>
        </a:spcBef>
        <a:spcAft>
          <a:spcPct val="0"/>
        </a:spcAft>
        <a:defRPr sz="3600" b="1">
          <a:solidFill>
            <a:srgbClr val="CC3300"/>
          </a:solidFill>
          <a:latin typeface="Arial" charset="0"/>
          <a:ea typeface="黑体" pitchFamily="49" charset="-122"/>
        </a:defRPr>
      </a:lvl3pPr>
      <a:lvl4pPr algn="ctr" rtl="0" eaLnBrk="0" fontAlgn="base" hangingPunct="0">
        <a:spcBef>
          <a:spcPct val="0"/>
        </a:spcBef>
        <a:spcAft>
          <a:spcPct val="0"/>
        </a:spcAft>
        <a:defRPr sz="3600" b="1">
          <a:solidFill>
            <a:srgbClr val="CC3300"/>
          </a:solidFill>
          <a:latin typeface="Arial" charset="0"/>
          <a:ea typeface="黑体" pitchFamily="49" charset="-122"/>
        </a:defRPr>
      </a:lvl4pPr>
      <a:lvl5pPr algn="ctr" rtl="0" eaLnBrk="0" fontAlgn="base" hangingPunct="0">
        <a:spcBef>
          <a:spcPct val="0"/>
        </a:spcBef>
        <a:spcAft>
          <a:spcPct val="0"/>
        </a:spcAft>
        <a:defRPr sz="36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204788"/>
            <a:ext cx="8145463" cy="5969000"/>
          </a:xfrm>
        </p:spPr>
        <p:txBody>
          <a:bodyPr/>
          <a:lstStyle/>
          <a:p>
            <a:pPr eaLnBrk="1" hangingPunct="1">
              <a:lnSpc>
                <a:spcPct val="120000"/>
              </a:lnSpc>
            </a:pPr>
            <a:r>
              <a:rPr lang="en-US" altLang="zh-CN" sz="4000" smtClean="0"/>
              <a:t/>
            </a:r>
            <a:br>
              <a:rPr lang="en-US" altLang="zh-CN" sz="4000" smtClean="0"/>
            </a:br>
            <a:r>
              <a:rPr lang="zh-CN" altLang="en-US" sz="4000" smtClean="0">
                <a:solidFill>
                  <a:srgbClr val="FF0000"/>
                </a:solidFill>
              </a:rPr>
              <a:t/>
            </a:r>
            <a:br>
              <a:rPr lang="zh-CN" altLang="en-US" sz="4000" smtClean="0">
                <a:solidFill>
                  <a:srgbClr val="FF0000"/>
                </a:solidFill>
              </a:rPr>
            </a:br>
            <a:r>
              <a:rPr lang="zh-CN" altLang="en-US" sz="4000" smtClean="0">
                <a:solidFill>
                  <a:srgbClr val="FF0000"/>
                </a:solidFill>
              </a:rPr>
              <a:t>第七章 异常控制流</a:t>
            </a:r>
            <a:r>
              <a:rPr lang="en-US" altLang="zh-CN" sz="4000" smtClean="0">
                <a:solidFill>
                  <a:srgbClr val="FF0000"/>
                </a:solidFill>
              </a:rPr>
              <a:t/>
            </a:r>
            <a:br>
              <a:rPr lang="en-US" altLang="zh-CN" sz="4000" smtClean="0">
                <a:solidFill>
                  <a:srgbClr val="FF0000"/>
                </a:solidFill>
              </a:rPr>
            </a:br>
            <a:r>
              <a:rPr lang="en-US" altLang="zh-CN" sz="4000" smtClean="0"/>
              <a:t/>
            </a:r>
            <a:br>
              <a:rPr lang="en-US" altLang="zh-CN" sz="4000" smtClean="0"/>
            </a:br>
            <a:r>
              <a:rPr lang="en-US" altLang="zh-CN" sz="4000" smtClean="0"/>
              <a:t> </a:t>
            </a:r>
            <a:r>
              <a:rPr lang="en-US" altLang="zh-CN" sz="2800" smtClean="0">
                <a:solidFill>
                  <a:srgbClr val="0000FF"/>
                </a:solidFill>
              </a:rPr>
              <a:t>CPU</a:t>
            </a:r>
            <a:r>
              <a:rPr lang="zh-CN" altLang="en-US" sz="2800" smtClean="0">
                <a:solidFill>
                  <a:srgbClr val="0000FF"/>
                </a:solidFill>
              </a:rPr>
              <a:t>控制流的概念</a:t>
            </a:r>
            <a:br>
              <a:rPr lang="zh-CN" altLang="en-US" sz="2800" smtClean="0">
                <a:solidFill>
                  <a:srgbClr val="0000FF"/>
                </a:solidFill>
              </a:rPr>
            </a:br>
            <a:r>
              <a:rPr lang="zh-CN" altLang="en-US" sz="2800" smtClean="0">
                <a:solidFill>
                  <a:srgbClr val="0000FF"/>
                </a:solidFill>
              </a:rPr>
              <a:t>进程上下文切换</a:t>
            </a:r>
            <a:br>
              <a:rPr lang="zh-CN" altLang="en-US" sz="2800" smtClean="0">
                <a:solidFill>
                  <a:srgbClr val="0000FF"/>
                </a:solidFill>
              </a:rPr>
            </a:br>
            <a:r>
              <a:rPr lang="zh-CN" altLang="en-US" sz="2800" smtClean="0">
                <a:solidFill>
                  <a:srgbClr val="0000FF"/>
                </a:solidFill>
              </a:rPr>
              <a:t>异常和中断的基本概念</a:t>
            </a:r>
            <a:br>
              <a:rPr lang="zh-CN" altLang="en-US" sz="2800" smtClean="0">
                <a:solidFill>
                  <a:srgbClr val="0000FF"/>
                </a:solidFill>
              </a:rPr>
            </a:br>
            <a:r>
              <a:rPr lang="zh-CN" altLang="en-US" sz="2800" smtClean="0">
                <a:solidFill>
                  <a:srgbClr val="0000FF"/>
                </a:solidFill>
              </a:rPr>
              <a:t>异常和中断的响应和处理</a:t>
            </a:r>
            <a:endParaRPr lang="en-US" altLang="zh-CN" sz="2800" smtClean="0">
              <a:solidFill>
                <a:srgbClr val="0000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p:txBody>
          <a:bodyPr/>
          <a:lstStyle/>
          <a:p>
            <a:r>
              <a:rPr lang="zh-CN" altLang="en-US" smtClean="0"/>
              <a:t>异常举例</a:t>
            </a:r>
            <a:r>
              <a:rPr lang="en-US" altLang="zh-CN" smtClean="0">
                <a:latin typeface="黑体"/>
              </a:rPr>
              <a:t>—</a:t>
            </a:r>
            <a:r>
              <a:rPr lang="zh-CN" altLang="en-US" smtClean="0"/>
              <a:t>页故障</a:t>
            </a:r>
          </a:p>
        </p:txBody>
      </p:sp>
      <p:sp>
        <p:nvSpPr>
          <p:cNvPr id="763907" name="Rectangle 3"/>
          <p:cNvSpPr>
            <a:spLocks noGrp="1" noChangeArrowheads="1"/>
          </p:cNvSpPr>
          <p:nvPr>
            <p:ph type="body" idx="1"/>
          </p:nvPr>
        </p:nvSpPr>
        <p:spPr>
          <a:xfrm>
            <a:off x="498475" y="4076700"/>
            <a:ext cx="8229600" cy="2590800"/>
          </a:xfrm>
        </p:spPr>
        <p:txBody>
          <a:bodyPr/>
          <a:lstStyle/>
          <a:p>
            <a:pPr>
              <a:lnSpc>
                <a:spcPct val="110000"/>
              </a:lnSpc>
              <a:spcBef>
                <a:spcPct val="15000"/>
              </a:spcBef>
            </a:pPr>
            <a:r>
              <a:rPr lang="zh-CN" altLang="en-US" sz="2200" smtClean="0">
                <a:latin typeface="微软雅黑" pitchFamily="34" charset="-122"/>
                <a:ea typeface="微软雅黑" pitchFamily="34" charset="-122"/>
              </a:rPr>
              <a:t>以下几种情况都会发生“页故障”</a:t>
            </a:r>
          </a:p>
          <a:p>
            <a:pPr lvl="1">
              <a:lnSpc>
                <a:spcPct val="110000"/>
              </a:lnSpc>
              <a:spcBef>
                <a:spcPct val="15000"/>
              </a:spcBef>
            </a:pPr>
            <a:r>
              <a:rPr lang="zh-CN" altLang="en-US" sz="2200" smtClean="0">
                <a:latin typeface="微软雅黑" pitchFamily="34" charset="-122"/>
                <a:ea typeface="微软雅黑" pitchFamily="34" charset="-122"/>
              </a:rPr>
              <a:t>缺页：页表项有效位为</a:t>
            </a:r>
            <a:r>
              <a:rPr lang="en-US" altLang="zh-CN" sz="2200" smtClean="0">
                <a:latin typeface="微软雅黑" pitchFamily="34" charset="-122"/>
                <a:ea typeface="微软雅黑" pitchFamily="34" charset="-122"/>
              </a:rPr>
              <a:t>0</a:t>
            </a:r>
          </a:p>
          <a:p>
            <a:pPr lvl="1">
              <a:lnSpc>
                <a:spcPct val="110000"/>
              </a:lnSpc>
              <a:spcBef>
                <a:spcPct val="15000"/>
              </a:spcBef>
            </a:pPr>
            <a:r>
              <a:rPr lang="zh-CN" altLang="en-US" sz="2200" smtClean="0">
                <a:latin typeface="微软雅黑" pitchFamily="34" charset="-122"/>
                <a:ea typeface="微软雅黑" pitchFamily="34" charset="-122"/>
              </a:rPr>
              <a:t>地址越界：地址大</a:t>
            </a:r>
            <a:r>
              <a:rPr lang="zh-CN" altLang="en-US" sz="2200" smtClean="0">
                <a:solidFill>
                  <a:schemeClr val="accent2"/>
                </a:solidFill>
                <a:latin typeface="微软雅黑" pitchFamily="34" charset="-122"/>
                <a:ea typeface="微软雅黑" pitchFamily="34" charset="-122"/>
              </a:rPr>
              <a:t>于最大界限</a:t>
            </a:r>
          </a:p>
          <a:p>
            <a:pPr lvl="1">
              <a:lnSpc>
                <a:spcPct val="110000"/>
              </a:lnSpc>
              <a:spcBef>
                <a:spcPct val="15000"/>
              </a:spcBef>
            </a:pPr>
            <a:r>
              <a:rPr lang="zh-CN" altLang="en-US" sz="2200" smtClean="0">
                <a:latin typeface="微软雅黑" pitchFamily="34" charset="-122"/>
                <a:ea typeface="微软雅黑" pitchFamily="34" charset="-122"/>
              </a:rPr>
              <a:t>访问越级或越权（保护违例）：</a:t>
            </a:r>
          </a:p>
          <a:p>
            <a:pPr lvl="2">
              <a:lnSpc>
                <a:spcPct val="110000"/>
              </a:lnSpc>
              <a:spcBef>
                <a:spcPct val="15000"/>
              </a:spcBef>
            </a:pPr>
            <a:r>
              <a:rPr lang="zh-CN" altLang="en-US" sz="2200" smtClean="0">
                <a:solidFill>
                  <a:srgbClr val="FF0000"/>
                </a:solidFill>
                <a:latin typeface="微软雅黑" pitchFamily="34" charset="-122"/>
                <a:ea typeface="微软雅黑" pitchFamily="34" charset="-122"/>
              </a:rPr>
              <a:t>越级：</a:t>
            </a:r>
            <a:r>
              <a:rPr lang="zh-CN" altLang="en-US" sz="2200" smtClean="0">
                <a:latin typeface="微软雅黑" pitchFamily="34" charset="-122"/>
                <a:ea typeface="微软雅黑" pitchFamily="34" charset="-122"/>
              </a:rPr>
              <a:t>用户进程访问内核数据（</a:t>
            </a:r>
            <a:r>
              <a:rPr lang="en-US" altLang="zh-CN" sz="2200" smtClean="0">
                <a:latin typeface="微软雅黑" pitchFamily="34" charset="-122"/>
                <a:ea typeface="微软雅黑" pitchFamily="34" charset="-122"/>
              </a:rPr>
              <a:t>CPL=3 / DPL=0</a:t>
            </a:r>
            <a:r>
              <a:rPr lang="zh-CN" altLang="en-US" sz="2200" smtClean="0">
                <a:latin typeface="微软雅黑" pitchFamily="34" charset="-122"/>
                <a:ea typeface="微软雅黑" pitchFamily="34" charset="-122"/>
              </a:rPr>
              <a:t>）</a:t>
            </a:r>
          </a:p>
          <a:p>
            <a:pPr lvl="2">
              <a:lnSpc>
                <a:spcPct val="110000"/>
              </a:lnSpc>
              <a:spcBef>
                <a:spcPct val="15000"/>
              </a:spcBef>
            </a:pPr>
            <a:r>
              <a:rPr lang="zh-CN" altLang="en-US" sz="2200" smtClean="0">
                <a:solidFill>
                  <a:srgbClr val="FF0000"/>
                </a:solidFill>
                <a:latin typeface="微软雅黑" pitchFamily="34" charset="-122"/>
                <a:ea typeface="微软雅黑" pitchFamily="34" charset="-122"/>
              </a:rPr>
              <a:t>越权：</a:t>
            </a:r>
            <a:r>
              <a:rPr lang="zh-CN" altLang="en-US" sz="2200" smtClean="0">
                <a:latin typeface="微软雅黑" pitchFamily="34" charset="-122"/>
                <a:ea typeface="微软雅黑" pitchFamily="34" charset="-122"/>
              </a:rPr>
              <a:t>读写权限不相符（如对只读段进行了写操作）</a:t>
            </a:r>
          </a:p>
        </p:txBody>
      </p:sp>
      <p:grpSp>
        <p:nvGrpSpPr>
          <p:cNvPr id="763910" name="Group 6"/>
          <p:cNvGrpSpPr>
            <a:grpSpLocks/>
          </p:cNvGrpSpPr>
          <p:nvPr/>
        </p:nvGrpSpPr>
        <p:grpSpPr bwMode="auto">
          <a:xfrm>
            <a:off x="4370388" y="4502150"/>
            <a:ext cx="4070350" cy="396875"/>
            <a:chOff x="2743" y="787"/>
            <a:chExt cx="2564" cy="250"/>
          </a:xfrm>
        </p:grpSpPr>
        <p:sp>
          <p:nvSpPr>
            <p:cNvPr id="763908" name="Rectangle 4"/>
            <p:cNvSpPr>
              <a:spLocks noChangeArrowheads="1"/>
            </p:cNvSpPr>
            <p:nvPr/>
          </p:nvSpPr>
          <p:spPr bwMode="auto">
            <a:xfrm>
              <a:off x="3198" y="787"/>
              <a:ext cx="2109" cy="250"/>
            </a:xfrm>
            <a:prstGeom prst="rect">
              <a:avLst/>
            </a:prstGeom>
            <a:noFill/>
            <a:ln w="9525">
              <a:noFill/>
              <a:miter lim="800000"/>
              <a:headEnd/>
              <a:tailEnd/>
            </a:ln>
            <a:effectLst/>
          </p:spPr>
          <p:txBody>
            <a:bodyPr>
              <a:spAutoFit/>
            </a:bodyPr>
            <a:lstStyle/>
            <a:p>
              <a:r>
                <a:rPr lang="zh-CN" altLang="en-US" sz="2000" b="1">
                  <a:solidFill>
                    <a:srgbClr val="FF0000"/>
                  </a:solidFill>
                  <a:ea typeface="微软雅黑" pitchFamily="34" charset="-122"/>
                </a:rPr>
                <a:t>可通过读磁盘恢复故障</a:t>
              </a:r>
            </a:p>
          </p:txBody>
        </p:sp>
        <p:sp>
          <p:nvSpPr>
            <p:cNvPr id="763909" name="Line 5"/>
            <p:cNvSpPr>
              <a:spLocks noChangeShapeType="1"/>
            </p:cNvSpPr>
            <p:nvPr/>
          </p:nvSpPr>
          <p:spPr bwMode="auto">
            <a:xfrm flipH="1" flipV="1">
              <a:off x="2743" y="923"/>
              <a:ext cx="449" cy="1"/>
            </a:xfrm>
            <a:prstGeom prst="line">
              <a:avLst/>
            </a:prstGeom>
            <a:noFill/>
            <a:ln w="38100">
              <a:solidFill>
                <a:srgbClr val="FF0000"/>
              </a:solidFill>
              <a:round/>
              <a:headEnd/>
              <a:tailEnd type="triangle" w="med" len="med"/>
            </a:ln>
            <a:effectLst/>
          </p:spPr>
          <p:txBody>
            <a:bodyPr/>
            <a:lstStyle/>
            <a:p>
              <a:endParaRPr lang="zh-CN" altLang="en-US"/>
            </a:p>
          </p:txBody>
        </p:sp>
      </p:grpSp>
      <p:grpSp>
        <p:nvGrpSpPr>
          <p:cNvPr id="763914" name="Group 10"/>
          <p:cNvGrpSpPr>
            <a:grpSpLocks/>
          </p:cNvGrpSpPr>
          <p:nvPr/>
        </p:nvGrpSpPr>
        <p:grpSpPr bwMode="auto">
          <a:xfrm>
            <a:off x="5110163" y="4864100"/>
            <a:ext cx="3489325" cy="842963"/>
            <a:chOff x="3200" y="1206"/>
            <a:chExt cx="2198" cy="531"/>
          </a:xfrm>
        </p:grpSpPr>
        <p:sp>
          <p:nvSpPr>
            <p:cNvPr id="763911" name="Rectangle 7"/>
            <p:cNvSpPr>
              <a:spLocks noChangeArrowheads="1"/>
            </p:cNvSpPr>
            <p:nvPr/>
          </p:nvSpPr>
          <p:spPr bwMode="auto">
            <a:xfrm>
              <a:off x="3476" y="1263"/>
              <a:ext cx="1922" cy="404"/>
            </a:xfrm>
            <a:prstGeom prst="rect">
              <a:avLst/>
            </a:prstGeom>
            <a:noFill/>
            <a:ln w="9525">
              <a:noFill/>
              <a:miter lim="800000"/>
              <a:headEnd/>
              <a:tailEnd/>
            </a:ln>
            <a:effectLst/>
          </p:spPr>
          <p:txBody>
            <a:bodyPr lIns="0" tIns="0" rIns="0" bIns="0">
              <a:spAutoFit/>
            </a:bodyPr>
            <a:lstStyle/>
            <a:p>
              <a:r>
                <a:rPr lang="zh-CN" altLang="en-US" sz="2100" b="1">
                  <a:solidFill>
                    <a:srgbClr val="FF0000"/>
                  </a:solidFill>
                  <a:ea typeface="微软雅黑" pitchFamily="34" charset="-122"/>
                </a:rPr>
                <a:t>不可恢复，称为</a:t>
              </a:r>
              <a:r>
                <a:rPr lang="zh-CN" altLang="fr-FR" sz="2100" b="1">
                  <a:solidFill>
                    <a:srgbClr val="FF0000"/>
                  </a:solidFill>
                  <a:latin typeface="微软雅黑"/>
                  <a:ea typeface="微软雅黑" pitchFamily="34" charset="-122"/>
                </a:rPr>
                <a:t>“</a:t>
              </a:r>
              <a:r>
                <a:rPr lang="zh-CN" altLang="fr-FR" sz="2100" b="1">
                  <a:solidFill>
                    <a:srgbClr val="FF0000"/>
                  </a:solidFill>
                  <a:ea typeface="微软雅黑" pitchFamily="34" charset="-122"/>
                </a:rPr>
                <a:t>段故障（</a:t>
              </a:r>
              <a:r>
                <a:rPr lang="fr-FR" altLang="zh-CN" sz="2100" b="1">
                  <a:solidFill>
                    <a:srgbClr val="FF0000"/>
                  </a:solidFill>
                  <a:ea typeface="微软雅黑" pitchFamily="34" charset="-122"/>
                </a:rPr>
                <a:t>segmentation fault</a:t>
              </a:r>
              <a:r>
                <a:rPr lang="zh-CN" altLang="fr-FR" sz="2100" b="1">
                  <a:solidFill>
                    <a:srgbClr val="FF0000"/>
                  </a:solidFill>
                  <a:ea typeface="微软雅黑" pitchFamily="34" charset="-122"/>
                </a:rPr>
                <a:t>）</a:t>
              </a:r>
              <a:r>
                <a:rPr lang="zh-CN" altLang="fr-FR" sz="2100" b="1">
                  <a:solidFill>
                    <a:srgbClr val="FF0000"/>
                  </a:solidFill>
                  <a:latin typeface="微软雅黑"/>
                  <a:ea typeface="微软雅黑" pitchFamily="34" charset="-122"/>
                </a:rPr>
                <a:t>”</a:t>
              </a:r>
              <a:r>
                <a:rPr lang="zh-CN" altLang="fr-FR" sz="2100" b="1">
                  <a:solidFill>
                    <a:srgbClr val="FF0000"/>
                  </a:solidFill>
                  <a:ea typeface="微软雅黑" pitchFamily="34" charset="-122"/>
                </a:rPr>
                <a:t> </a:t>
              </a:r>
              <a:endParaRPr lang="zh-CN" altLang="en-US" sz="2100" b="1">
                <a:solidFill>
                  <a:srgbClr val="FF0000"/>
                </a:solidFill>
                <a:ea typeface="微软雅黑" pitchFamily="34" charset="-122"/>
              </a:endParaRPr>
            </a:p>
          </p:txBody>
        </p:sp>
        <p:sp>
          <p:nvSpPr>
            <p:cNvPr id="763912" name="AutoShape 8"/>
            <p:cNvSpPr>
              <a:spLocks/>
            </p:cNvSpPr>
            <p:nvPr/>
          </p:nvSpPr>
          <p:spPr bwMode="auto">
            <a:xfrm>
              <a:off x="3200" y="1206"/>
              <a:ext cx="192" cy="531"/>
            </a:xfrm>
            <a:prstGeom prst="rightBrace">
              <a:avLst>
                <a:gd name="adj1" fmla="val 23047"/>
                <a:gd name="adj2" fmla="val 50000"/>
              </a:avLst>
            </a:prstGeom>
            <a:noFill/>
            <a:ln w="38100">
              <a:solidFill>
                <a:srgbClr val="FF0000"/>
              </a:solidFill>
              <a:round/>
              <a:headEnd/>
              <a:tailEnd/>
            </a:ln>
            <a:effectLst/>
          </p:spPr>
          <p:txBody>
            <a:bodyPr wrap="none" anchor="ctr"/>
            <a:lstStyle/>
            <a:p>
              <a:endParaRPr lang="zh-CN" altLang="en-US"/>
            </a:p>
          </p:txBody>
        </p:sp>
      </p:grpSp>
      <p:sp>
        <p:nvSpPr>
          <p:cNvPr id="763915" name="Text Box 11"/>
          <p:cNvSpPr txBox="1">
            <a:spLocks noChangeArrowheads="1"/>
          </p:cNvSpPr>
          <p:nvPr/>
        </p:nvSpPr>
        <p:spPr bwMode="auto">
          <a:xfrm>
            <a:off x="149225" y="728663"/>
            <a:ext cx="5573713" cy="457200"/>
          </a:xfrm>
          <a:prstGeom prst="rect">
            <a:avLst/>
          </a:prstGeom>
          <a:noFill/>
          <a:ln w="9525">
            <a:noFill/>
            <a:miter lim="800000"/>
            <a:headEnd/>
            <a:tailEnd/>
          </a:ln>
          <a:effectLst/>
        </p:spPr>
        <p:txBody>
          <a:bodyPr>
            <a:spAutoFit/>
          </a:bodyPr>
          <a:lstStyle/>
          <a:p>
            <a:pPr>
              <a:spcBef>
                <a:spcPct val="50000"/>
              </a:spcBef>
            </a:pPr>
            <a:r>
              <a:rPr lang="zh-CN" altLang="en-US" sz="2400" b="1">
                <a:latin typeface="微软雅黑"/>
                <a:ea typeface="微软雅黑" pitchFamily="34" charset="-122"/>
              </a:rPr>
              <a:t>“</a:t>
            </a:r>
            <a:r>
              <a:rPr lang="zh-CN" altLang="en-US" sz="2400" b="1">
                <a:ea typeface="微软雅黑" pitchFamily="34" charset="-122"/>
              </a:rPr>
              <a:t>页故障</a:t>
            </a:r>
            <a:r>
              <a:rPr lang="zh-CN" altLang="en-US" sz="2400" b="1">
                <a:latin typeface="微软雅黑"/>
                <a:ea typeface="微软雅黑" pitchFamily="34" charset="-122"/>
              </a:rPr>
              <a:t>”</a:t>
            </a:r>
            <a:r>
              <a:rPr lang="zh-CN" altLang="en-US" sz="2400" b="1">
                <a:ea typeface="微软雅黑" pitchFamily="34" charset="-122"/>
              </a:rPr>
              <a:t>事件何时发现？如何发现？</a:t>
            </a:r>
          </a:p>
        </p:txBody>
      </p:sp>
      <p:sp>
        <p:nvSpPr>
          <p:cNvPr id="763917" name="Text Box 13"/>
          <p:cNvSpPr txBox="1">
            <a:spLocks noChangeArrowheads="1"/>
          </p:cNvSpPr>
          <p:nvPr/>
        </p:nvSpPr>
        <p:spPr bwMode="auto">
          <a:xfrm>
            <a:off x="338138" y="1193800"/>
            <a:ext cx="8054975" cy="1181100"/>
          </a:xfrm>
          <a:prstGeom prst="rect">
            <a:avLst/>
          </a:prstGeom>
          <a:noFill/>
          <a:ln w="9525">
            <a:noFill/>
            <a:miter lim="800000"/>
            <a:headEnd/>
            <a:tailEnd/>
          </a:ln>
          <a:effectLst/>
        </p:spPr>
        <p:txBody>
          <a:bodyPr>
            <a:spAutoFit/>
          </a:bodyPr>
          <a:lstStyle/>
          <a:p>
            <a:pPr>
              <a:spcBef>
                <a:spcPct val="20000"/>
              </a:spcBef>
            </a:pPr>
            <a:r>
              <a:rPr lang="zh-CN" altLang="en-US" sz="2100" b="1">
                <a:solidFill>
                  <a:srgbClr val="0000CC"/>
                </a:solidFill>
                <a:latin typeface="微软雅黑" pitchFamily="34" charset="-122"/>
                <a:ea typeface="微软雅黑" pitchFamily="34" charset="-122"/>
              </a:rPr>
              <a:t>执行每条指令都要</a:t>
            </a:r>
            <a:r>
              <a:rPr lang="zh-CN" altLang="en-US" sz="2100" b="1">
                <a:solidFill>
                  <a:srgbClr val="FF0000"/>
                </a:solidFill>
                <a:latin typeface="微软雅黑" pitchFamily="34" charset="-122"/>
                <a:ea typeface="微软雅黑" pitchFamily="34" charset="-122"/>
              </a:rPr>
              <a:t>访存</a:t>
            </a:r>
            <a:r>
              <a:rPr lang="zh-CN" altLang="en-US" sz="2100" b="1">
                <a:solidFill>
                  <a:srgbClr val="0000CC"/>
                </a:solidFill>
                <a:latin typeface="微软雅黑" pitchFamily="34" charset="-122"/>
                <a:ea typeface="微软雅黑" pitchFamily="34" charset="-122"/>
              </a:rPr>
              <a:t>（取指令、取操作数、存结果）</a:t>
            </a:r>
          </a:p>
          <a:p>
            <a:pPr>
              <a:spcBef>
                <a:spcPct val="20000"/>
              </a:spcBef>
            </a:pPr>
            <a:r>
              <a:rPr lang="zh-CN" altLang="en-US" sz="2100" b="1">
                <a:solidFill>
                  <a:srgbClr val="0000CC"/>
                </a:solidFill>
                <a:latin typeface="微软雅黑" pitchFamily="34" charset="-122"/>
                <a:ea typeface="微软雅黑" pitchFamily="34" charset="-122"/>
              </a:rPr>
              <a:t>在保护模式下，每次访存都要进行</a:t>
            </a:r>
            <a:r>
              <a:rPr lang="zh-CN" altLang="en-US" sz="2100" b="1">
                <a:solidFill>
                  <a:srgbClr val="FF0000"/>
                </a:solidFill>
                <a:latin typeface="微软雅黑" pitchFamily="34" charset="-122"/>
                <a:ea typeface="微软雅黑" pitchFamily="34" charset="-122"/>
              </a:rPr>
              <a:t>逻辑地址向物理地址转换</a:t>
            </a:r>
          </a:p>
          <a:p>
            <a:pPr>
              <a:spcBef>
                <a:spcPct val="20000"/>
              </a:spcBef>
            </a:pPr>
            <a:r>
              <a:rPr lang="zh-CN" altLang="en-US" sz="2100" b="1">
                <a:solidFill>
                  <a:srgbClr val="0000CC"/>
                </a:solidFill>
                <a:latin typeface="微软雅黑" pitchFamily="34" charset="-122"/>
                <a:ea typeface="微软雅黑" pitchFamily="34" charset="-122"/>
              </a:rPr>
              <a:t>在地址转换过程中会发现是否发生了“页故障”！</a:t>
            </a:r>
          </a:p>
        </p:txBody>
      </p:sp>
      <p:sp>
        <p:nvSpPr>
          <p:cNvPr id="763918" name="Text Box 14"/>
          <p:cNvSpPr txBox="1">
            <a:spLocks noChangeArrowheads="1"/>
          </p:cNvSpPr>
          <p:nvPr/>
        </p:nvSpPr>
        <p:spPr bwMode="auto">
          <a:xfrm>
            <a:off x="211138" y="2432050"/>
            <a:ext cx="7256462" cy="457200"/>
          </a:xfrm>
          <a:prstGeom prst="rect">
            <a:avLst/>
          </a:prstGeom>
          <a:noFill/>
          <a:ln w="9525">
            <a:noFill/>
            <a:miter lim="800000"/>
            <a:headEnd/>
            <a:tailEnd/>
          </a:ln>
          <a:effectLst/>
        </p:spPr>
        <p:txBody>
          <a:bodyPr>
            <a:spAutoFit/>
          </a:bodyPr>
          <a:lstStyle/>
          <a:p>
            <a:pPr>
              <a:spcBef>
                <a:spcPct val="50000"/>
              </a:spcBef>
            </a:pPr>
            <a:r>
              <a:rPr lang="zh-CN" altLang="en-US" sz="2400" b="1">
                <a:latin typeface="微软雅黑"/>
                <a:ea typeface="微软雅黑" pitchFamily="34" charset="-122"/>
              </a:rPr>
              <a:t>“</a:t>
            </a:r>
            <a:r>
              <a:rPr lang="zh-CN" altLang="en-US" sz="2400" b="1">
                <a:ea typeface="微软雅黑" pitchFamily="34" charset="-122"/>
              </a:rPr>
              <a:t>页故障</a:t>
            </a:r>
            <a:r>
              <a:rPr lang="zh-CN" altLang="en-US" sz="2400" b="1">
                <a:latin typeface="微软雅黑"/>
                <a:ea typeface="微软雅黑" pitchFamily="34" charset="-122"/>
              </a:rPr>
              <a:t>”</a:t>
            </a:r>
            <a:r>
              <a:rPr lang="zh-CN" altLang="en-US" sz="2400" b="1">
                <a:ea typeface="微软雅黑" pitchFamily="34" charset="-122"/>
              </a:rPr>
              <a:t>事件是软件发现的还是硬件发现的？</a:t>
            </a:r>
          </a:p>
        </p:txBody>
      </p:sp>
      <p:sp>
        <p:nvSpPr>
          <p:cNvPr id="763919" name="Text Box 15"/>
          <p:cNvSpPr txBox="1">
            <a:spLocks noChangeArrowheads="1"/>
          </p:cNvSpPr>
          <p:nvPr/>
        </p:nvSpPr>
        <p:spPr bwMode="auto">
          <a:xfrm>
            <a:off x="366713" y="2970213"/>
            <a:ext cx="7750175" cy="860425"/>
          </a:xfrm>
          <a:prstGeom prst="rect">
            <a:avLst/>
          </a:prstGeom>
          <a:noFill/>
          <a:ln w="9525">
            <a:noFill/>
            <a:miter lim="800000"/>
            <a:headEnd/>
            <a:tailEnd/>
          </a:ln>
          <a:effectLst/>
        </p:spPr>
        <p:txBody>
          <a:bodyPr>
            <a:spAutoFit/>
          </a:bodyPr>
          <a:lstStyle/>
          <a:p>
            <a:pPr>
              <a:lnSpc>
                <a:spcPct val="120000"/>
              </a:lnSpc>
              <a:spcBef>
                <a:spcPct val="20000"/>
              </a:spcBef>
            </a:pPr>
            <a:r>
              <a:rPr lang="zh-CN" altLang="en-US" sz="2100" b="1">
                <a:solidFill>
                  <a:schemeClr val="accent2"/>
                </a:solidFill>
                <a:latin typeface="微软雅黑" pitchFamily="34" charset="-122"/>
                <a:ea typeface="微软雅黑" pitchFamily="34" charset="-122"/>
              </a:rPr>
              <a:t>逻辑地址向物理地址的转换由硬件（</a:t>
            </a:r>
            <a:r>
              <a:rPr lang="en-US" altLang="zh-CN" sz="2100" b="1">
                <a:solidFill>
                  <a:schemeClr val="accent2"/>
                </a:solidFill>
                <a:latin typeface="微软雅黑" pitchFamily="34" charset="-122"/>
                <a:ea typeface="微软雅黑" pitchFamily="34" charset="-122"/>
              </a:rPr>
              <a:t>MMU</a:t>
            </a:r>
            <a:r>
              <a:rPr lang="zh-CN" altLang="en-US" sz="2100" b="1">
                <a:solidFill>
                  <a:schemeClr val="accent2"/>
                </a:solidFill>
                <a:latin typeface="微软雅黑" pitchFamily="34" charset="-122"/>
                <a:ea typeface="微软雅黑" pitchFamily="34" charset="-122"/>
              </a:rPr>
              <a:t>）实现，故“页故障”事件由硬件发现。</a:t>
            </a:r>
            <a:r>
              <a:rPr lang="zh-CN" altLang="en-US" sz="2100" b="1">
                <a:solidFill>
                  <a:srgbClr val="FF0000"/>
                </a:solidFill>
                <a:latin typeface="微软雅黑" pitchFamily="34" charset="-122"/>
                <a:ea typeface="微软雅黑" pitchFamily="34" charset="-122"/>
              </a:rPr>
              <a:t>所有异常和中断事件都由硬件检测发现！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3917"/>
                                        </p:tgtEl>
                                        <p:attrNameLst>
                                          <p:attrName>style.visibility</p:attrName>
                                        </p:attrNameLst>
                                      </p:cBhvr>
                                      <p:to>
                                        <p:strVal val="visible"/>
                                      </p:to>
                                    </p:set>
                                    <p:animEffect transition="in" filter="blinds(horizontal)">
                                      <p:cBhvr>
                                        <p:cTn id="7" dur="500"/>
                                        <p:tgtEl>
                                          <p:spTgt spid="7639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63919"/>
                                        </p:tgtEl>
                                        <p:attrNameLst>
                                          <p:attrName>style.visibility</p:attrName>
                                        </p:attrNameLst>
                                      </p:cBhvr>
                                      <p:to>
                                        <p:strVal val="visible"/>
                                      </p:to>
                                    </p:set>
                                    <p:animEffect transition="in" filter="blinds(horizontal)">
                                      <p:cBhvr>
                                        <p:cTn id="12" dur="500"/>
                                        <p:tgtEl>
                                          <p:spTgt spid="7639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63907">
                                            <p:txEl>
                                              <p:pRg st="1" end="1"/>
                                            </p:txEl>
                                          </p:spTgt>
                                        </p:tgtEl>
                                        <p:attrNameLst>
                                          <p:attrName>style.visibility</p:attrName>
                                        </p:attrNameLst>
                                      </p:cBhvr>
                                      <p:to>
                                        <p:strVal val="visible"/>
                                      </p:to>
                                    </p:set>
                                    <p:animEffect transition="in" filter="blinds(horizontal)">
                                      <p:cBhvr>
                                        <p:cTn id="17" dur="500"/>
                                        <p:tgtEl>
                                          <p:spTgt spid="76390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63910"/>
                                        </p:tgtEl>
                                        <p:attrNameLst>
                                          <p:attrName>style.visibility</p:attrName>
                                        </p:attrNameLst>
                                      </p:cBhvr>
                                      <p:to>
                                        <p:strVal val="visible"/>
                                      </p:to>
                                    </p:set>
                                    <p:animEffect transition="in" filter="blinds(horizontal)">
                                      <p:cBhvr>
                                        <p:cTn id="22" dur="500"/>
                                        <p:tgtEl>
                                          <p:spTgt spid="7639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63907">
                                            <p:txEl>
                                              <p:pRg st="2" end="2"/>
                                            </p:txEl>
                                          </p:spTgt>
                                        </p:tgtEl>
                                        <p:attrNameLst>
                                          <p:attrName>style.visibility</p:attrName>
                                        </p:attrNameLst>
                                      </p:cBhvr>
                                      <p:to>
                                        <p:strVal val="visible"/>
                                      </p:to>
                                    </p:set>
                                    <p:animEffect transition="in" filter="blinds(horizontal)">
                                      <p:cBhvr>
                                        <p:cTn id="27" dur="500"/>
                                        <p:tgtEl>
                                          <p:spTgt spid="76390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63907">
                                            <p:txEl>
                                              <p:pRg st="3" end="3"/>
                                            </p:txEl>
                                          </p:spTgt>
                                        </p:tgtEl>
                                        <p:attrNameLst>
                                          <p:attrName>style.visibility</p:attrName>
                                        </p:attrNameLst>
                                      </p:cBhvr>
                                      <p:to>
                                        <p:strVal val="visible"/>
                                      </p:to>
                                    </p:set>
                                    <p:animEffect transition="in" filter="blinds(horizontal)">
                                      <p:cBhvr>
                                        <p:cTn id="32" dur="500"/>
                                        <p:tgtEl>
                                          <p:spTgt spid="76390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63907">
                                            <p:txEl>
                                              <p:pRg st="4" end="4"/>
                                            </p:txEl>
                                          </p:spTgt>
                                        </p:tgtEl>
                                        <p:attrNameLst>
                                          <p:attrName>style.visibility</p:attrName>
                                        </p:attrNameLst>
                                      </p:cBhvr>
                                      <p:to>
                                        <p:strVal val="visible"/>
                                      </p:to>
                                    </p:set>
                                    <p:animEffect transition="in" filter="blinds(horizontal)">
                                      <p:cBhvr>
                                        <p:cTn id="37" dur="500"/>
                                        <p:tgtEl>
                                          <p:spTgt spid="763907">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63907">
                                            <p:txEl>
                                              <p:pRg st="5" end="5"/>
                                            </p:txEl>
                                          </p:spTgt>
                                        </p:tgtEl>
                                        <p:attrNameLst>
                                          <p:attrName>style.visibility</p:attrName>
                                        </p:attrNameLst>
                                      </p:cBhvr>
                                      <p:to>
                                        <p:strVal val="visible"/>
                                      </p:to>
                                    </p:set>
                                    <p:animEffect transition="in" filter="blinds(horizontal)">
                                      <p:cBhvr>
                                        <p:cTn id="42" dur="500"/>
                                        <p:tgtEl>
                                          <p:spTgt spid="763907">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63914"/>
                                        </p:tgtEl>
                                        <p:attrNameLst>
                                          <p:attrName>style.visibility</p:attrName>
                                        </p:attrNameLst>
                                      </p:cBhvr>
                                      <p:to>
                                        <p:strVal val="visible"/>
                                      </p:to>
                                    </p:set>
                                    <p:animEffect transition="in" filter="blinds(horizontal)">
                                      <p:cBhvr>
                                        <p:cTn id="47" dur="500"/>
                                        <p:tgtEl>
                                          <p:spTgt spid="763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17" grpId="0"/>
      <p:bldP spid="7639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ChangeArrowheads="1"/>
          </p:cNvSpPr>
          <p:nvPr>
            <p:ph type="title"/>
          </p:nvPr>
        </p:nvSpPr>
        <p:spPr/>
        <p:txBody>
          <a:bodyPr/>
          <a:lstStyle/>
          <a:p>
            <a:r>
              <a:rPr lang="zh-CN" altLang="en-US" smtClean="0"/>
              <a:t>异常举例</a:t>
            </a:r>
            <a:r>
              <a:rPr lang="en-US" altLang="zh-CN" smtClean="0">
                <a:latin typeface="黑体"/>
              </a:rPr>
              <a:t>—</a:t>
            </a:r>
            <a:r>
              <a:rPr lang="zh-CN" altLang="en-US" smtClean="0"/>
              <a:t>页故障</a:t>
            </a:r>
          </a:p>
        </p:txBody>
      </p:sp>
      <p:sp>
        <p:nvSpPr>
          <p:cNvPr id="764931" name="Rectangle 3"/>
          <p:cNvSpPr>
            <a:spLocks noGrp="1" noChangeArrowheads="1"/>
          </p:cNvSpPr>
          <p:nvPr>
            <p:ph type="body" idx="1"/>
          </p:nvPr>
        </p:nvSpPr>
        <p:spPr>
          <a:xfrm>
            <a:off x="228600" y="792163"/>
            <a:ext cx="8621713" cy="5754687"/>
          </a:xfrm>
        </p:spPr>
        <p:txBody>
          <a:bodyPr/>
          <a:lstStyle/>
          <a:p>
            <a:pPr>
              <a:lnSpc>
                <a:spcPct val="95000"/>
              </a:lnSpc>
              <a:buFontTx/>
              <a:buNone/>
            </a:pPr>
            <a:r>
              <a:rPr lang="zh-CN" altLang="en-US" sz="1900" smtClean="0">
                <a:latin typeface="微软雅黑" pitchFamily="34" charset="-122"/>
                <a:ea typeface="微软雅黑" pitchFamily="34" charset="-122"/>
              </a:rPr>
              <a:t>假设在</a:t>
            </a:r>
            <a:r>
              <a:rPr lang="en-US" altLang="zh-CN" sz="1900" smtClean="0">
                <a:latin typeface="微软雅黑" pitchFamily="34" charset="-122"/>
                <a:ea typeface="微软雅黑" pitchFamily="34" charset="-122"/>
              </a:rPr>
              <a:t>IA-32/linux</a:t>
            </a:r>
            <a:r>
              <a:rPr lang="zh-CN" altLang="en-US" sz="1900" smtClean="0">
                <a:latin typeface="微软雅黑" pitchFamily="34" charset="-122"/>
                <a:ea typeface="微软雅黑" pitchFamily="34" charset="-122"/>
              </a:rPr>
              <a:t>系统中一个</a:t>
            </a:r>
            <a:r>
              <a:rPr lang="en-US" altLang="zh-CN" sz="1900" smtClean="0">
                <a:latin typeface="微软雅黑" pitchFamily="34" charset="-122"/>
                <a:ea typeface="微软雅黑" pitchFamily="34" charset="-122"/>
              </a:rPr>
              <a:t>C</a:t>
            </a:r>
            <a:r>
              <a:rPr lang="zh-CN" altLang="en-US" sz="1900" smtClean="0">
                <a:latin typeface="微软雅黑" pitchFamily="34" charset="-122"/>
                <a:ea typeface="微软雅黑" pitchFamily="34" charset="-122"/>
              </a:rPr>
              <a:t>语言源程序 </a:t>
            </a:r>
            <a:r>
              <a:rPr lang="en-US" altLang="zh-CN" sz="1900" smtClean="0">
                <a:latin typeface="微软雅黑" pitchFamily="34" charset="-122"/>
                <a:ea typeface="微软雅黑" pitchFamily="34" charset="-122"/>
              </a:rPr>
              <a:t>P </a:t>
            </a:r>
            <a:r>
              <a:rPr lang="zh-CN" altLang="en-US" sz="1900" smtClean="0">
                <a:latin typeface="微软雅黑" pitchFamily="34" charset="-122"/>
                <a:ea typeface="微软雅黑" pitchFamily="34" charset="-122"/>
              </a:rPr>
              <a:t>如下： </a:t>
            </a:r>
            <a:endParaRPr lang="en-US" altLang="zh-CN" sz="1900" smtClean="0">
              <a:latin typeface="微软雅黑" pitchFamily="34" charset="-122"/>
              <a:ea typeface="微软雅黑" pitchFamily="34" charset="-122"/>
            </a:endParaRPr>
          </a:p>
          <a:p>
            <a:pPr>
              <a:lnSpc>
                <a:spcPct val="95000"/>
              </a:lnSpc>
              <a:buFontTx/>
              <a:buNone/>
            </a:pPr>
            <a:r>
              <a:rPr lang="en-US" altLang="zh-CN" sz="1900" smtClean="0">
                <a:latin typeface="微软雅黑" pitchFamily="34" charset="-122"/>
                <a:ea typeface="微软雅黑" pitchFamily="34" charset="-122"/>
              </a:rPr>
              <a:t>1	int a[1000];</a:t>
            </a:r>
          </a:p>
          <a:p>
            <a:pPr>
              <a:lnSpc>
                <a:spcPct val="95000"/>
              </a:lnSpc>
              <a:buFontTx/>
              <a:buNone/>
            </a:pPr>
            <a:r>
              <a:rPr lang="en-US" altLang="zh-CN" sz="1900" smtClean="0">
                <a:latin typeface="微软雅黑" pitchFamily="34" charset="-122"/>
                <a:ea typeface="微软雅黑" pitchFamily="34" charset="-122"/>
              </a:rPr>
              <a:t>2	int x</a:t>
            </a:r>
            <a:r>
              <a:rPr lang="zh-CN" altLang="en-US" sz="1900" smtClean="0">
                <a:latin typeface="微软雅黑" pitchFamily="34" charset="-122"/>
                <a:ea typeface="微软雅黑" pitchFamily="34" charset="-122"/>
              </a:rPr>
              <a:t>；</a:t>
            </a:r>
          </a:p>
          <a:p>
            <a:pPr>
              <a:lnSpc>
                <a:spcPct val="95000"/>
              </a:lnSpc>
              <a:buFontTx/>
              <a:buNone/>
            </a:pPr>
            <a:r>
              <a:rPr lang="en-US" altLang="zh-CN" sz="1900" smtClean="0">
                <a:latin typeface="微软雅黑" pitchFamily="34" charset="-122"/>
                <a:ea typeface="微软雅黑" pitchFamily="34" charset="-122"/>
              </a:rPr>
              <a:t>3	main( )</a:t>
            </a:r>
          </a:p>
          <a:p>
            <a:pPr>
              <a:lnSpc>
                <a:spcPct val="95000"/>
              </a:lnSpc>
              <a:buFontTx/>
              <a:buNone/>
            </a:pPr>
            <a:r>
              <a:rPr lang="en-US" altLang="zh-CN" sz="1900" smtClean="0">
                <a:latin typeface="微软雅黑" pitchFamily="34" charset="-122"/>
                <a:ea typeface="微软雅黑" pitchFamily="34" charset="-122"/>
              </a:rPr>
              <a:t>4	{   </a:t>
            </a:r>
          </a:p>
          <a:p>
            <a:pPr>
              <a:lnSpc>
                <a:spcPct val="95000"/>
              </a:lnSpc>
              <a:buFontTx/>
              <a:buNone/>
            </a:pPr>
            <a:r>
              <a:rPr lang="en-US" altLang="zh-CN" sz="1900" smtClean="0">
                <a:latin typeface="微软雅黑" pitchFamily="34" charset="-122"/>
                <a:ea typeface="微软雅黑" pitchFamily="34" charset="-122"/>
              </a:rPr>
              <a:t>5	   a[10]=1;</a:t>
            </a:r>
          </a:p>
          <a:p>
            <a:pPr>
              <a:lnSpc>
                <a:spcPct val="95000"/>
              </a:lnSpc>
              <a:buFontTx/>
              <a:buNone/>
            </a:pPr>
            <a:r>
              <a:rPr lang="en-US" altLang="zh-CN" sz="1900" smtClean="0">
                <a:latin typeface="微软雅黑" pitchFamily="34" charset="-122"/>
                <a:ea typeface="微软雅黑" pitchFamily="34" charset="-122"/>
              </a:rPr>
              <a:t>6	   a[1000]=3; </a:t>
            </a:r>
          </a:p>
          <a:p>
            <a:pPr>
              <a:lnSpc>
                <a:spcPct val="95000"/>
              </a:lnSpc>
              <a:buFontTx/>
              <a:buNone/>
            </a:pPr>
            <a:r>
              <a:rPr lang="en-US" altLang="zh-CN" sz="1900" smtClean="0">
                <a:latin typeface="微软雅黑" pitchFamily="34" charset="-122"/>
                <a:ea typeface="微软雅黑" pitchFamily="34" charset="-122"/>
              </a:rPr>
              <a:t>7	   a[10000]=4;</a:t>
            </a:r>
          </a:p>
          <a:p>
            <a:pPr>
              <a:lnSpc>
                <a:spcPct val="95000"/>
              </a:lnSpc>
              <a:buFontTx/>
              <a:buNone/>
            </a:pPr>
            <a:r>
              <a:rPr lang="en-US" altLang="zh-CN" sz="1900" smtClean="0">
                <a:latin typeface="微软雅黑" pitchFamily="34" charset="-122"/>
                <a:ea typeface="微软雅黑" pitchFamily="34" charset="-122"/>
              </a:rPr>
              <a:t>8	}</a:t>
            </a:r>
          </a:p>
          <a:p>
            <a:pPr>
              <a:lnSpc>
                <a:spcPct val="95000"/>
              </a:lnSpc>
              <a:buFontTx/>
              <a:buNone/>
            </a:pPr>
            <a:r>
              <a:rPr lang="zh-CN" altLang="en-US" sz="1900" smtClean="0">
                <a:latin typeface="微软雅黑" pitchFamily="34" charset="-122"/>
                <a:ea typeface="微软雅黑" pitchFamily="34" charset="-122"/>
              </a:rPr>
              <a:t>假设编译、汇编和链接后，第</a:t>
            </a:r>
            <a:r>
              <a:rPr lang="en-US" altLang="zh-CN" sz="1900" smtClean="0">
                <a:latin typeface="微软雅黑" pitchFamily="34" charset="-122"/>
                <a:ea typeface="微软雅黑" pitchFamily="34" charset="-122"/>
              </a:rPr>
              <a:t>5</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6</a:t>
            </a:r>
            <a:r>
              <a:rPr lang="zh-CN" altLang="en-US" sz="1900" smtClean="0">
                <a:latin typeface="微软雅黑" pitchFamily="34" charset="-122"/>
                <a:ea typeface="微软雅黑" pitchFamily="34" charset="-122"/>
              </a:rPr>
              <a:t>和</a:t>
            </a:r>
            <a:r>
              <a:rPr lang="en-US" altLang="zh-CN" sz="1900" smtClean="0">
                <a:latin typeface="微软雅黑" pitchFamily="34" charset="-122"/>
                <a:ea typeface="微软雅黑" pitchFamily="34" charset="-122"/>
              </a:rPr>
              <a:t>7</a:t>
            </a:r>
            <a:r>
              <a:rPr lang="zh-CN" altLang="en-US" sz="1900" smtClean="0">
                <a:latin typeface="微软雅黑" pitchFamily="34" charset="-122"/>
                <a:ea typeface="微软雅黑" pitchFamily="34" charset="-122"/>
              </a:rPr>
              <a:t>行源代码对应的指令序列如下：</a:t>
            </a:r>
          </a:p>
          <a:p>
            <a:pPr>
              <a:lnSpc>
                <a:spcPct val="95000"/>
              </a:lnSpc>
              <a:buFontTx/>
              <a:buNone/>
            </a:pPr>
            <a:r>
              <a:rPr lang="en-US" altLang="zh-CN" sz="1900" smtClean="0">
                <a:latin typeface="微软雅黑" pitchFamily="34" charset="-122"/>
                <a:ea typeface="微软雅黑" pitchFamily="34" charset="-122"/>
              </a:rPr>
              <a:t>5   8048300: c7 05 28 90 04 08 01 00 00 00  </a:t>
            </a:r>
            <a:r>
              <a:rPr lang="en-US" altLang="zh-CN" sz="1900" smtClean="0">
                <a:solidFill>
                  <a:schemeClr val="accent2"/>
                </a:solidFill>
                <a:latin typeface="微软雅黑" pitchFamily="34" charset="-122"/>
                <a:ea typeface="微软雅黑" pitchFamily="34" charset="-122"/>
              </a:rPr>
              <a:t>movl   $0x1, 0x8049028</a:t>
            </a:r>
          </a:p>
          <a:p>
            <a:pPr>
              <a:lnSpc>
                <a:spcPct val="95000"/>
              </a:lnSpc>
              <a:buFontTx/>
              <a:buNone/>
            </a:pPr>
            <a:r>
              <a:rPr lang="en-US" altLang="zh-CN" sz="1900" smtClean="0">
                <a:latin typeface="微软雅黑" pitchFamily="34" charset="-122"/>
                <a:ea typeface="微软雅黑" pitchFamily="34" charset="-122"/>
              </a:rPr>
              <a:t>6   8048309: c7 05 a0 9f 04 08 03 00 00 00   </a:t>
            </a:r>
            <a:r>
              <a:rPr lang="en-US" altLang="zh-CN" sz="1900" smtClean="0">
                <a:solidFill>
                  <a:schemeClr val="accent2"/>
                </a:solidFill>
                <a:latin typeface="微软雅黑" pitchFamily="34" charset="-122"/>
                <a:ea typeface="微软雅黑" pitchFamily="34" charset="-122"/>
              </a:rPr>
              <a:t>movl   $0x3, 0x8049fa0</a:t>
            </a:r>
          </a:p>
          <a:p>
            <a:pPr>
              <a:lnSpc>
                <a:spcPct val="95000"/>
              </a:lnSpc>
              <a:buFontTx/>
              <a:buNone/>
            </a:pPr>
            <a:r>
              <a:rPr lang="en-US" altLang="zh-CN" sz="1900" smtClean="0">
                <a:latin typeface="微软雅黑" pitchFamily="34" charset="-122"/>
                <a:ea typeface="微软雅黑" pitchFamily="34" charset="-122"/>
              </a:rPr>
              <a:t>7   8048313: c7 05 40 2c 05 08 04 00 00 00   </a:t>
            </a:r>
            <a:r>
              <a:rPr lang="en-US" altLang="zh-CN" sz="1900" smtClean="0">
                <a:solidFill>
                  <a:schemeClr val="accent2"/>
                </a:solidFill>
                <a:latin typeface="微软雅黑" pitchFamily="34" charset="-122"/>
                <a:ea typeface="微软雅黑" pitchFamily="34" charset="-122"/>
              </a:rPr>
              <a:t>movl   $0x4, 0x8052c40</a:t>
            </a:r>
          </a:p>
          <a:p>
            <a:pPr>
              <a:lnSpc>
                <a:spcPct val="110000"/>
              </a:lnSpc>
              <a:buFontTx/>
              <a:buNone/>
            </a:pPr>
            <a:r>
              <a:rPr lang="zh-CN" altLang="en-US" sz="1900" smtClean="0">
                <a:latin typeface="微软雅黑" pitchFamily="34" charset="-122"/>
                <a:ea typeface="微软雅黑" pitchFamily="34" charset="-122"/>
              </a:rPr>
              <a:t>已知页大小为</a:t>
            </a:r>
            <a:r>
              <a:rPr lang="en-US" altLang="zh-CN" sz="1900" smtClean="0">
                <a:latin typeface="微软雅黑" pitchFamily="34" charset="-122"/>
                <a:ea typeface="微软雅黑" pitchFamily="34" charset="-122"/>
              </a:rPr>
              <a:t>4KB</a:t>
            </a:r>
            <a:r>
              <a:rPr lang="zh-CN" altLang="en-US" sz="1900" smtClean="0">
                <a:latin typeface="微软雅黑" pitchFamily="34" charset="-122"/>
                <a:ea typeface="微软雅黑" pitchFamily="34" charset="-122"/>
              </a:rPr>
              <a:t>，若在运行</a:t>
            </a:r>
            <a:r>
              <a:rPr lang="en-US" altLang="zh-CN" sz="1900" smtClean="0">
                <a:latin typeface="微软雅黑" pitchFamily="34" charset="-122"/>
                <a:ea typeface="微软雅黑" pitchFamily="34" charset="-122"/>
              </a:rPr>
              <a:t>P</a:t>
            </a:r>
            <a:r>
              <a:rPr lang="zh-CN" altLang="en-US" sz="1900" smtClean="0">
                <a:latin typeface="微软雅黑" pitchFamily="34" charset="-122"/>
                <a:ea typeface="微软雅黑" pitchFamily="34" charset="-122"/>
              </a:rPr>
              <a:t>对应的进程时，系统中无其他进程在运行，则：</a:t>
            </a:r>
          </a:p>
          <a:p>
            <a:pPr>
              <a:lnSpc>
                <a:spcPct val="110000"/>
              </a:lnSpc>
              <a:buFontTx/>
              <a:buNone/>
            </a:pPr>
            <a:r>
              <a:rPr lang="en-US" altLang="zh-CN" sz="1900" smtClean="0">
                <a:latin typeface="微软雅黑" pitchFamily="34" charset="-122"/>
                <a:ea typeface="微软雅黑" pitchFamily="34" charset="-122"/>
              </a:rPr>
              <a:t>(1) </a:t>
            </a:r>
            <a:r>
              <a:rPr lang="zh-CN" altLang="en-US" sz="1900" smtClean="0">
                <a:latin typeface="微软雅黑" pitchFamily="34" charset="-122"/>
                <a:ea typeface="微软雅黑" pitchFamily="34" charset="-122"/>
              </a:rPr>
              <a:t>对于上述三条指令的执行，在取指令时是否可能发生页故障？</a:t>
            </a:r>
          </a:p>
          <a:p>
            <a:pPr>
              <a:lnSpc>
                <a:spcPct val="110000"/>
              </a:lnSpc>
              <a:buFontTx/>
              <a:buNone/>
            </a:pPr>
            <a:r>
              <a:rPr lang="en-US" altLang="zh-CN" sz="1900" smtClean="0">
                <a:latin typeface="微软雅黑" pitchFamily="34" charset="-122"/>
                <a:ea typeface="微软雅黑" pitchFamily="34" charset="-122"/>
              </a:rPr>
              <a:t>(2) </a:t>
            </a:r>
            <a:r>
              <a:rPr lang="zh-CN" altLang="en-US" sz="1900" smtClean="0">
                <a:latin typeface="微软雅黑" pitchFamily="34" charset="-122"/>
                <a:ea typeface="微软雅黑" pitchFamily="34" charset="-122"/>
              </a:rPr>
              <a:t>在数据访问时分别会发生什么问题？</a:t>
            </a:r>
          </a:p>
          <a:p>
            <a:pPr>
              <a:lnSpc>
                <a:spcPct val="110000"/>
              </a:lnSpc>
              <a:buFontTx/>
              <a:buNone/>
            </a:pPr>
            <a:r>
              <a:rPr lang="en-US" altLang="zh-CN" sz="1900" smtClean="0">
                <a:latin typeface="微软雅黑" pitchFamily="34" charset="-122"/>
                <a:ea typeface="微软雅黑" pitchFamily="34" charset="-122"/>
              </a:rPr>
              <a:t>(3) </a:t>
            </a:r>
            <a:r>
              <a:rPr lang="zh-CN" altLang="en-US" sz="1900" smtClean="0">
                <a:latin typeface="微软雅黑" pitchFamily="34" charset="-122"/>
                <a:ea typeface="微软雅黑" pitchFamily="34" charset="-122"/>
              </a:rPr>
              <a:t>哪些问题是可恢复的？哪些问题是不可恢复的？</a:t>
            </a:r>
          </a:p>
        </p:txBody>
      </p:sp>
      <p:sp>
        <p:nvSpPr>
          <p:cNvPr id="764932" name="Text Box 4"/>
          <p:cNvSpPr txBox="1">
            <a:spLocks noChangeArrowheads="1"/>
          </p:cNvSpPr>
          <p:nvPr/>
        </p:nvSpPr>
        <p:spPr bwMode="auto">
          <a:xfrm>
            <a:off x="2646363" y="1668463"/>
            <a:ext cx="6226175" cy="13112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rPr>
              <a:t>正常的控制流为</a:t>
            </a:r>
          </a:p>
          <a:p>
            <a:pPr>
              <a:spcBef>
                <a:spcPct val="50000"/>
              </a:spcBef>
            </a:pPr>
            <a:r>
              <a:rPr lang="en-US" altLang="zh-CN" sz="2000" b="1">
                <a:solidFill>
                  <a:srgbClr val="FF0000"/>
                </a:solidFill>
                <a:latin typeface="微软雅黑" pitchFamily="34" charset="-122"/>
                <a:ea typeface="微软雅黑" pitchFamily="34" charset="-122"/>
              </a:rPr>
              <a:t>…</a:t>
            </a:r>
            <a:r>
              <a:rPr lang="zh-CN" altLang="en-US" sz="2000" b="1">
                <a:solidFill>
                  <a:srgbClr val="FF0000"/>
                </a:solidFill>
                <a:latin typeface="微软雅黑" pitchFamily="34" charset="-122"/>
                <a:ea typeface="微软雅黑" pitchFamily="34" charset="-122"/>
              </a:rPr>
              <a:t>、</a:t>
            </a:r>
            <a:r>
              <a:rPr lang="en-US" altLang="zh-CN" sz="2000" b="1">
                <a:solidFill>
                  <a:srgbClr val="FF0000"/>
                </a:solidFill>
                <a:latin typeface="微软雅黑" pitchFamily="34" charset="-122"/>
                <a:ea typeface="微软雅黑" pitchFamily="34" charset="-122"/>
              </a:rPr>
              <a:t>0x8048300</a:t>
            </a:r>
            <a:r>
              <a:rPr lang="zh-CN" altLang="en-US" sz="2000" b="1">
                <a:solidFill>
                  <a:srgbClr val="FF0000"/>
                </a:solidFill>
                <a:latin typeface="微软雅黑" pitchFamily="34" charset="-122"/>
                <a:ea typeface="微软雅黑" pitchFamily="34" charset="-122"/>
              </a:rPr>
              <a:t>、 </a:t>
            </a:r>
            <a:r>
              <a:rPr lang="en-US" altLang="zh-CN" sz="2000" b="1">
                <a:solidFill>
                  <a:srgbClr val="FF0000"/>
                </a:solidFill>
                <a:latin typeface="微软雅黑" pitchFamily="34" charset="-122"/>
                <a:ea typeface="微软雅黑" pitchFamily="34" charset="-122"/>
              </a:rPr>
              <a:t>0x8048309</a:t>
            </a:r>
            <a:r>
              <a:rPr lang="zh-CN" altLang="en-US" sz="2000" b="1">
                <a:solidFill>
                  <a:srgbClr val="FF0000"/>
                </a:solidFill>
                <a:latin typeface="微软雅黑" pitchFamily="34" charset="-122"/>
                <a:ea typeface="微软雅黑" pitchFamily="34" charset="-122"/>
              </a:rPr>
              <a:t>、 </a:t>
            </a:r>
            <a:r>
              <a:rPr lang="en-US" altLang="zh-CN" sz="2000" b="1">
                <a:solidFill>
                  <a:srgbClr val="FF0000"/>
                </a:solidFill>
                <a:latin typeface="微软雅黑" pitchFamily="34" charset="-122"/>
                <a:ea typeface="微软雅黑" pitchFamily="34" charset="-122"/>
              </a:rPr>
              <a:t>0x8048313</a:t>
            </a:r>
            <a:r>
              <a:rPr lang="zh-CN" altLang="en-US" sz="2000" b="1">
                <a:solidFill>
                  <a:srgbClr val="FF0000"/>
                </a:solidFill>
                <a:latin typeface="微软雅黑" pitchFamily="34" charset="-122"/>
                <a:ea typeface="微软雅黑" pitchFamily="34" charset="-122"/>
              </a:rPr>
              <a:t>、</a:t>
            </a:r>
            <a:r>
              <a:rPr lang="en-US" altLang="zh-CN" sz="2000" b="1">
                <a:solidFill>
                  <a:srgbClr val="FF0000"/>
                </a:solidFill>
                <a:latin typeface="微软雅黑" pitchFamily="34" charset="-122"/>
                <a:ea typeface="微软雅黑" pitchFamily="34" charset="-122"/>
              </a:rPr>
              <a:t>…</a:t>
            </a:r>
          </a:p>
          <a:p>
            <a:pPr>
              <a:spcBef>
                <a:spcPct val="50000"/>
              </a:spcBef>
            </a:pPr>
            <a:r>
              <a:rPr lang="zh-CN" altLang="en-US" sz="2000" b="1">
                <a:solidFill>
                  <a:srgbClr val="FF0000"/>
                </a:solidFill>
                <a:latin typeface="微软雅黑" pitchFamily="34" charset="-122"/>
                <a:ea typeface="微软雅黑" pitchFamily="34" charset="-122"/>
              </a:rPr>
              <a:t>可能的异常控制流是什么？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4932"/>
                                        </p:tgtEl>
                                        <p:attrNameLst>
                                          <p:attrName>style.visibility</p:attrName>
                                        </p:attrNameLst>
                                      </p:cBhvr>
                                      <p:to>
                                        <p:strVal val="visible"/>
                                      </p:to>
                                    </p:set>
                                    <p:animEffect transition="in" filter="blinds(horizontal)">
                                      <p:cBhvr>
                                        <p:cTn id="7" dur="500"/>
                                        <p:tgtEl>
                                          <p:spTgt spid="76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49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Rectangle 2"/>
          <p:cNvSpPr>
            <a:spLocks noGrp="1" noChangeArrowheads="1"/>
          </p:cNvSpPr>
          <p:nvPr>
            <p:ph type="title"/>
          </p:nvPr>
        </p:nvSpPr>
        <p:spPr/>
        <p:txBody>
          <a:bodyPr/>
          <a:lstStyle/>
          <a:p>
            <a:r>
              <a:rPr lang="zh-CN" altLang="en-US" smtClean="0"/>
              <a:t>异常举例</a:t>
            </a:r>
            <a:r>
              <a:rPr lang="en-US" altLang="zh-CN" smtClean="0">
                <a:latin typeface="黑体"/>
              </a:rPr>
              <a:t>—</a:t>
            </a:r>
            <a:r>
              <a:rPr lang="zh-CN" altLang="en-US" smtClean="0"/>
              <a:t>页故障</a:t>
            </a:r>
          </a:p>
        </p:txBody>
      </p:sp>
      <p:sp>
        <p:nvSpPr>
          <p:cNvPr id="765956" name="Rectangle 4"/>
          <p:cNvSpPr>
            <a:spLocks noChangeArrowheads="1"/>
          </p:cNvSpPr>
          <p:nvPr/>
        </p:nvSpPr>
        <p:spPr bwMode="auto">
          <a:xfrm>
            <a:off x="2555875" y="1222375"/>
            <a:ext cx="6530975" cy="2224088"/>
          </a:xfrm>
          <a:prstGeom prst="rect">
            <a:avLst/>
          </a:prstGeom>
          <a:noFill/>
          <a:ln w="9525">
            <a:noFill/>
            <a:miter lim="800000"/>
            <a:headEnd/>
            <a:tailEnd/>
          </a:ln>
          <a:effectLst/>
        </p:spPr>
        <p:txBody>
          <a:bodyPr>
            <a:spAutoFit/>
          </a:bodyPr>
          <a:lstStyle/>
          <a:p>
            <a:pPr>
              <a:lnSpc>
                <a:spcPct val="120000"/>
              </a:lnSpc>
            </a:pPr>
            <a:r>
              <a:rPr lang="zh-CN" altLang="en-US" sz="2200" b="1">
                <a:solidFill>
                  <a:srgbClr val="0066CC"/>
                </a:solidFill>
                <a:latin typeface="微软雅黑" pitchFamily="34" charset="-122"/>
                <a:ea typeface="微软雅黑" pitchFamily="34" charset="-122"/>
              </a:rPr>
              <a:t>三条指令在读指令时都不会发生缺页，</a:t>
            </a:r>
            <a:r>
              <a:rPr lang="en-US" altLang="zh-CN" sz="2200" b="1">
                <a:solidFill>
                  <a:srgbClr val="0066CC"/>
                </a:solidFill>
                <a:latin typeface="微软雅黑" pitchFamily="34" charset="-122"/>
                <a:ea typeface="微软雅黑" pitchFamily="34" charset="-122"/>
              </a:rPr>
              <a:t>Why</a:t>
            </a:r>
            <a:r>
              <a:rPr lang="zh-CN" altLang="en-US" sz="2200" b="1">
                <a:solidFill>
                  <a:srgbClr val="0066CC"/>
                </a:solidFill>
                <a:latin typeface="微软雅黑" pitchFamily="34" charset="-122"/>
                <a:ea typeface="微软雅黑" pitchFamily="34" charset="-122"/>
              </a:rPr>
              <a:t>？</a:t>
            </a:r>
          </a:p>
          <a:p>
            <a:pPr>
              <a:lnSpc>
                <a:spcPct val="120000"/>
              </a:lnSpc>
            </a:pPr>
            <a:r>
              <a:rPr lang="zh-CN" altLang="en-US" sz="1900" b="1">
                <a:solidFill>
                  <a:srgbClr val="FF0000"/>
                </a:solidFill>
                <a:latin typeface="微软雅黑" pitchFamily="34" charset="-122"/>
                <a:ea typeface="微软雅黑" pitchFamily="34" charset="-122"/>
              </a:rPr>
              <a:t>它们都位于起始地址为</a:t>
            </a:r>
            <a:r>
              <a:rPr lang="en-US" altLang="zh-CN" sz="1900" b="1">
                <a:solidFill>
                  <a:srgbClr val="FF0000"/>
                </a:solidFill>
                <a:latin typeface="微软雅黑" pitchFamily="34" charset="-122"/>
                <a:ea typeface="微软雅黑" pitchFamily="34" charset="-122"/>
              </a:rPr>
              <a:t>0x08048000</a:t>
            </a:r>
            <a:r>
              <a:rPr lang="zh-CN" altLang="en-US" sz="1900" b="1">
                <a:solidFill>
                  <a:srgbClr val="FF0000"/>
                </a:solidFill>
                <a:latin typeface="微软雅黑" pitchFamily="34" charset="-122"/>
                <a:ea typeface="微软雅黑" pitchFamily="34" charset="-122"/>
              </a:rPr>
              <a:t>（是一个</a:t>
            </a:r>
            <a:r>
              <a:rPr lang="en-US" altLang="zh-CN" sz="1900" b="1">
                <a:solidFill>
                  <a:srgbClr val="FF0000"/>
                </a:solidFill>
                <a:latin typeface="微软雅黑" pitchFamily="34" charset="-122"/>
                <a:ea typeface="微软雅黑" pitchFamily="34" charset="-122"/>
              </a:rPr>
              <a:t>4KB</a:t>
            </a:r>
            <a:r>
              <a:rPr lang="zh-CN" altLang="en-US" sz="1900" b="1">
                <a:solidFill>
                  <a:srgbClr val="FF0000"/>
                </a:solidFill>
                <a:latin typeface="微软雅黑" pitchFamily="34" charset="-122"/>
                <a:ea typeface="微软雅黑" pitchFamily="34" charset="-122"/>
              </a:rPr>
              <a:t>页面的起始位置）的同一个页面，执行这三条指令之前，该页已经调入内存。因为没有其他进程在系统中运行，所以不会因为执行其他进程而使得调入主存的页面被调出到磁盘。因而都不会在取指令时发生页故障。</a:t>
            </a:r>
            <a:r>
              <a:rPr lang="zh-CN" altLang="en-US" sz="1900">
                <a:solidFill>
                  <a:srgbClr val="FF0000"/>
                </a:solidFill>
                <a:latin typeface="微软雅黑" pitchFamily="34" charset="-122"/>
                <a:ea typeface="微软雅黑" pitchFamily="34" charset="-122"/>
              </a:rPr>
              <a:t> </a:t>
            </a:r>
          </a:p>
        </p:txBody>
      </p:sp>
      <p:sp>
        <p:nvSpPr>
          <p:cNvPr id="765957" name="Rectangle 5"/>
          <p:cNvSpPr>
            <a:spLocks noGrp="1" noChangeArrowheads="1"/>
          </p:cNvSpPr>
          <p:nvPr>
            <p:ph type="body" idx="1"/>
          </p:nvPr>
        </p:nvSpPr>
        <p:spPr>
          <a:xfrm>
            <a:off x="214313" y="792163"/>
            <a:ext cx="8680450" cy="5754687"/>
          </a:xfrm>
          <a:noFill/>
          <a:ln/>
        </p:spPr>
        <p:txBody>
          <a:bodyPr/>
          <a:lstStyle/>
          <a:p>
            <a:pPr>
              <a:lnSpc>
                <a:spcPct val="95000"/>
              </a:lnSpc>
              <a:buFontTx/>
              <a:buNone/>
            </a:pPr>
            <a:r>
              <a:rPr lang="zh-CN" altLang="en-US" sz="1900" smtClean="0">
                <a:latin typeface="微软雅黑" pitchFamily="34" charset="-122"/>
                <a:ea typeface="微软雅黑" pitchFamily="34" charset="-122"/>
              </a:rPr>
              <a:t>假设在</a:t>
            </a:r>
            <a:r>
              <a:rPr lang="en-US" altLang="zh-CN" sz="1900" smtClean="0">
                <a:latin typeface="微软雅黑" pitchFamily="34" charset="-122"/>
                <a:ea typeface="微软雅黑" pitchFamily="34" charset="-122"/>
              </a:rPr>
              <a:t>IA-32/linux</a:t>
            </a:r>
            <a:r>
              <a:rPr lang="zh-CN" altLang="en-US" sz="1900" smtClean="0">
                <a:latin typeface="微软雅黑" pitchFamily="34" charset="-122"/>
                <a:ea typeface="微软雅黑" pitchFamily="34" charset="-122"/>
              </a:rPr>
              <a:t>系统中一个</a:t>
            </a:r>
            <a:r>
              <a:rPr lang="en-US" altLang="zh-CN" sz="1900" smtClean="0">
                <a:latin typeface="微软雅黑" pitchFamily="34" charset="-122"/>
                <a:ea typeface="微软雅黑" pitchFamily="34" charset="-122"/>
              </a:rPr>
              <a:t>C</a:t>
            </a:r>
            <a:r>
              <a:rPr lang="zh-CN" altLang="en-US" sz="1900" smtClean="0">
                <a:latin typeface="微软雅黑" pitchFamily="34" charset="-122"/>
                <a:ea typeface="微软雅黑" pitchFamily="34" charset="-122"/>
              </a:rPr>
              <a:t>语言源程序 </a:t>
            </a:r>
            <a:r>
              <a:rPr lang="en-US" altLang="zh-CN" sz="1900" smtClean="0">
                <a:latin typeface="微软雅黑" pitchFamily="34" charset="-122"/>
                <a:ea typeface="微软雅黑" pitchFamily="34" charset="-122"/>
              </a:rPr>
              <a:t>P </a:t>
            </a:r>
            <a:r>
              <a:rPr lang="zh-CN" altLang="en-US" sz="1900" smtClean="0">
                <a:latin typeface="微软雅黑" pitchFamily="34" charset="-122"/>
                <a:ea typeface="微软雅黑" pitchFamily="34" charset="-122"/>
              </a:rPr>
              <a:t>如下： </a:t>
            </a:r>
            <a:endParaRPr lang="en-US" altLang="zh-CN" sz="1900" smtClean="0">
              <a:latin typeface="微软雅黑" pitchFamily="34" charset="-122"/>
              <a:ea typeface="微软雅黑" pitchFamily="34" charset="-122"/>
            </a:endParaRPr>
          </a:p>
          <a:p>
            <a:pPr>
              <a:lnSpc>
                <a:spcPct val="95000"/>
              </a:lnSpc>
              <a:buFontTx/>
              <a:buNone/>
            </a:pPr>
            <a:r>
              <a:rPr lang="en-US" altLang="zh-CN" sz="1900" smtClean="0">
                <a:latin typeface="微软雅黑" pitchFamily="34" charset="-122"/>
                <a:ea typeface="微软雅黑" pitchFamily="34" charset="-122"/>
              </a:rPr>
              <a:t>1	int a[1000];</a:t>
            </a:r>
          </a:p>
          <a:p>
            <a:pPr>
              <a:lnSpc>
                <a:spcPct val="95000"/>
              </a:lnSpc>
              <a:buFontTx/>
              <a:buNone/>
            </a:pPr>
            <a:r>
              <a:rPr lang="en-US" altLang="zh-CN" sz="1900" smtClean="0">
                <a:latin typeface="微软雅黑" pitchFamily="34" charset="-122"/>
                <a:ea typeface="微软雅黑" pitchFamily="34" charset="-122"/>
              </a:rPr>
              <a:t>2	int x</a:t>
            </a:r>
            <a:r>
              <a:rPr lang="zh-CN" altLang="en-US" sz="1900" smtClean="0">
                <a:latin typeface="微软雅黑" pitchFamily="34" charset="-122"/>
                <a:ea typeface="微软雅黑" pitchFamily="34" charset="-122"/>
              </a:rPr>
              <a:t>；</a:t>
            </a:r>
          </a:p>
          <a:p>
            <a:pPr>
              <a:lnSpc>
                <a:spcPct val="95000"/>
              </a:lnSpc>
              <a:buFontTx/>
              <a:buNone/>
            </a:pPr>
            <a:r>
              <a:rPr lang="en-US" altLang="zh-CN" sz="1900" smtClean="0">
                <a:latin typeface="微软雅黑" pitchFamily="34" charset="-122"/>
                <a:ea typeface="微软雅黑" pitchFamily="34" charset="-122"/>
              </a:rPr>
              <a:t>3	main( )</a:t>
            </a:r>
          </a:p>
          <a:p>
            <a:pPr>
              <a:lnSpc>
                <a:spcPct val="95000"/>
              </a:lnSpc>
              <a:buFontTx/>
              <a:buNone/>
            </a:pPr>
            <a:r>
              <a:rPr lang="en-US" altLang="zh-CN" sz="1900" smtClean="0">
                <a:latin typeface="微软雅黑" pitchFamily="34" charset="-122"/>
                <a:ea typeface="微软雅黑" pitchFamily="34" charset="-122"/>
              </a:rPr>
              <a:t>4	{   </a:t>
            </a:r>
          </a:p>
          <a:p>
            <a:pPr>
              <a:lnSpc>
                <a:spcPct val="95000"/>
              </a:lnSpc>
              <a:buFontTx/>
              <a:buNone/>
            </a:pPr>
            <a:r>
              <a:rPr lang="en-US" altLang="zh-CN" sz="1900" smtClean="0">
                <a:latin typeface="微软雅黑" pitchFamily="34" charset="-122"/>
                <a:ea typeface="微软雅黑" pitchFamily="34" charset="-122"/>
              </a:rPr>
              <a:t>5	   a[10]=1;</a:t>
            </a:r>
          </a:p>
          <a:p>
            <a:pPr>
              <a:lnSpc>
                <a:spcPct val="95000"/>
              </a:lnSpc>
              <a:buFontTx/>
              <a:buNone/>
            </a:pPr>
            <a:r>
              <a:rPr lang="en-US" altLang="zh-CN" sz="1900" smtClean="0">
                <a:latin typeface="微软雅黑" pitchFamily="34" charset="-122"/>
                <a:ea typeface="微软雅黑" pitchFamily="34" charset="-122"/>
              </a:rPr>
              <a:t>6	   a[1000]=3; </a:t>
            </a:r>
          </a:p>
          <a:p>
            <a:pPr>
              <a:lnSpc>
                <a:spcPct val="95000"/>
              </a:lnSpc>
              <a:buFontTx/>
              <a:buNone/>
            </a:pPr>
            <a:r>
              <a:rPr lang="en-US" altLang="zh-CN" sz="1900" smtClean="0">
                <a:latin typeface="微软雅黑" pitchFamily="34" charset="-122"/>
                <a:ea typeface="微软雅黑" pitchFamily="34" charset="-122"/>
              </a:rPr>
              <a:t>7	   a[10000]=4;</a:t>
            </a:r>
          </a:p>
          <a:p>
            <a:pPr>
              <a:lnSpc>
                <a:spcPct val="95000"/>
              </a:lnSpc>
              <a:buFontTx/>
              <a:buNone/>
            </a:pPr>
            <a:r>
              <a:rPr lang="en-US" altLang="zh-CN" sz="1900" smtClean="0">
                <a:latin typeface="微软雅黑" pitchFamily="34" charset="-122"/>
                <a:ea typeface="微软雅黑" pitchFamily="34" charset="-122"/>
              </a:rPr>
              <a:t>8	}</a:t>
            </a:r>
          </a:p>
          <a:p>
            <a:pPr>
              <a:lnSpc>
                <a:spcPct val="95000"/>
              </a:lnSpc>
              <a:buFontTx/>
              <a:buNone/>
            </a:pPr>
            <a:r>
              <a:rPr lang="zh-CN" altLang="en-US" sz="1900" smtClean="0">
                <a:latin typeface="微软雅黑" pitchFamily="34" charset="-122"/>
                <a:ea typeface="微软雅黑" pitchFamily="34" charset="-122"/>
              </a:rPr>
              <a:t>假设编译、汇编和链接后，第</a:t>
            </a:r>
            <a:r>
              <a:rPr lang="en-US" altLang="zh-CN" sz="1900" smtClean="0">
                <a:latin typeface="微软雅黑" pitchFamily="34" charset="-122"/>
                <a:ea typeface="微软雅黑" pitchFamily="34" charset="-122"/>
              </a:rPr>
              <a:t>5</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6</a:t>
            </a:r>
            <a:r>
              <a:rPr lang="zh-CN" altLang="en-US" sz="1900" smtClean="0">
                <a:latin typeface="微软雅黑" pitchFamily="34" charset="-122"/>
                <a:ea typeface="微软雅黑" pitchFamily="34" charset="-122"/>
              </a:rPr>
              <a:t>和</a:t>
            </a:r>
            <a:r>
              <a:rPr lang="en-US" altLang="zh-CN" sz="1900" smtClean="0">
                <a:latin typeface="微软雅黑" pitchFamily="34" charset="-122"/>
                <a:ea typeface="微软雅黑" pitchFamily="34" charset="-122"/>
              </a:rPr>
              <a:t>7</a:t>
            </a:r>
            <a:r>
              <a:rPr lang="zh-CN" altLang="en-US" sz="1900" smtClean="0">
                <a:latin typeface="微软雅黑" pitchFamily="34" charset="-122"/>
                <a:ea typeface="微软雅黑" pitchFamily="34" charset="-122"/>
              </a:rPr>
              <a:t>行源代码对应的指令序列如下：</a:t>
            </a:r>
          </a:p>
          <a:p>
            <a:pPr>
              <a:lnSpc>
                <a:spcPct val="95000"/>
              </a:lnSpc>
              <a:buFontTx/>
              <a:buNone/>
            </a:pPr>
            <a:r>
              <a:rPr lang="en-US" altLang="zh-CN" sz="1900" smtClean="0">
                <a:latin typeface="微软雅黑" pitchFamily="34" charset="-122"/>
                <a:ea typeface="微软雅黑" pitchFamily="34" charset="-122"/>
              </a:rPr>
              <a:t>5   8048300: c7 05 28 90 04 08 01 00 00 00  </a:t>
            </a:r>
            <a:r>
              <a:rPr lang="en-US" altLang="zh-CN" sz="1900" smtClean="0">
                <a:solidFill>
                  <a:srgbClr val="0066CC"/>
                </a:solidFill>
                <a:latin typeface="微软雅黑" pitchFamily="34" charset="-122"/>
                <a:ea typeface="微软雅黑" pitchFamily="34" charset="-122"/>
              </a:rPr>
              <a:t>movl   $0x1, 0x8049028</a:t>
            </a:r>
          </a:p>
          <a:p>
            <a:pPr>
              <a:lnSpc>
                <a:spcPct val="95000"/>
              </a:lnSpc>
              <a:buFontTx/>
              <a:buNone/>
            </a:pPr>
            <a:r>
              <a:rPr lang="en-US" altLang="zh-CN" sz="1900" smtClean="0">
                <a:latin typeface="微软雅黑" pitchFamily="34" charset="-122"/>
                <a:ea typeface="微软雅黑" pitchFamily="34" charset="-122"/>
              </a:rPr>
              <a:t>6   8048309: c7 05 a0 9f 04 08 03 00 00 00   </a:t>
            </a:r>
            <a:r>
              <a:rPr lang="en-US" altLang="zh-CN" sz="1900" smtClean="0">
                <a:solidFill>
                  <a:srgbClr val="0066CC"/>
                </a:solidFill>
                <a:latin typeface="微软雅黑" pitchFamily="34" charset="-122"/>
                <a:ea typeface="微软雅黑" pitchFamily="34" charset="-122"/>
              </a:rPr>
              <a:t>movl   $0x3, 0x8049fa0</a:t>
            </a:r>
          </a:p>
          <a:p>
            <a:pPr>
              <a:lnSpc>
                <a:spcPct val="95000"/>
              </a:lnSpc>
              <a:buFontTx/>
              <a:buNone/>
            </a:pPr>
            <a:r>
              <a:rPr lang="en-US" altLang="zh-CN" sz="1900" smtClean="0">
                <a:latin typeface="微软雅黑" pitchFamily="34" charset="-122"/>
                <a:ea typeface="微软雅黑" pitchFamily="34" charset="-122"/>
              </a:rPr>
              <a:t>7   8048313: c7 05 40 2c 05 08 04 00 00 00   </a:t>
            </a:r>
            <a:r>
              <a:rPr lang="en-US" altLang="zh-CN" sz="1900" smtClean="0">
                <a:solidFill>
                  <a:srgbClr val="0066CC"/>
                </a:solidFill>
                <a:latin typeface="微软雅黑" pitchFamily="34" charset="-122"/>
                <a:ea typeface="微软雅黑" pitchFamily="34" charset="-122"/>
              </a:rPr>
              <a:t>movl   $0x4, 0x8052c40</a:t>
            </a:r>
          </a:p>
          <a:p>
            <a:pPr>
              <a:lnSpc>
                <a:spcPct val="95000"/>
              </a:lnSpc>
              <a:buFontTx/>
              <a:buNone/>
            </a:pPr>
            <a:r>
              <a:rPr lang="zh-CN" altLang="en-US" sz="1900" smtClean="0">
                <a:latin typeface="微软雅黑" pitchFamily="34" charset="-122"/>
                <a:ea typeface="微软雅黑" pitchFamily="34" charset="-122"/>
              </a:rPr>
              <a:t>已知页大小为</a:t>
            </a:r>
            <a:r>
              <a:rPr lang="en-US" altLang="zh-CN" sz="1900" smtClean="0">
                <a:latin typeface="微软雅黑" pitchFamily="34" charset="-122"/>
                <a:ea typeface="微软雅黑" pitchFamily="34" charset="-122"/>
              </a:rPr>
              <a:t>4KB</a:t>
            </a:r>
            <a:r>
              <a:rPr lang="zh-CN" altLang="en-US" sz="1900" smtClean="0">
                <a:latin typeface="微软雅黑" pitchFamily="34" charset="-122"/>
                <a:ea typeface="微软雅黑" pitchFamily="34" charset="-122"/>
              </a:rPr>
              <a:t>，若在运行</a:t>
            </a:r>
            <a:r>
              <a:rPr lang="en-US" altLang="zh-CN" sz="1900" smtClean="0">
                <a:latin typeface="微软雅黑" pitchFamily="34" charset="-122"/>
                <a:ea typeface="微软雅黑" pitchFamily="34" charset="-122"/>
              </a:rPr>
              <a:t>P</a:t>
            </a:r>
            <a:r>
              <a:rPr lang="zh-CN" altLang="en-US" sz="1900" smtClean="0">
                <a:latin typeface="微软雅黑" pitchFamily="34" charset="-122"/>
                <a:ea typeface="微软雅黑" pitchFamily="34" charset="-122"/>
              </a:rPr>
              <a:t>对应的进程时，系统中无其他进程在运行，则：</a:t>
            </a:r>
          </a:p>
          <a:p>
            <a:pPr>
              <a:lnSpc>
                <a:spcPct val="95000"/>
              </a:lnSpc>
              <a:buFontTx/>
              <a:buNone/>
            </a:pPr>
            <a:r>
              <a:rPr lang="en-US" altLang="zh-CN" sz="1900" smtClean="0">
                <a:latin typeface="微软雅黑" pitchFamily="34" charset="-122"/>
                <a:ea typeface="微软雅黑" pitchFamily="34" charset="-122"/>
              </a:rPr>
              <a:t>(1) </a:t>
            </a:r>
            <a:r>
              <a:rPr lang="zh-CN" altLang="en-US" sz="1900" smtClean="0">
                <a:latin typeface="微软雅黑" pitchFamily="34" charset="-122"/>
                <a:ea typeface="微软雅黑" pitchFamily="34" charset="-122"/>
              </a:rPr>
              <a:t>对于上述三条指令的执行，在取指令时是否可能发生页故障？</a:t>
            </a:r>
          </a:p>
          <a:p>
            <a:pPr>
              <a:lnSpc>
                <a:spcPct val="95000"/>
              </a:lnSpc>
              <a:buFontTx/>
              <a:buNone/>
            </a:pPr>
            <a:r>
              <a:rPr lang="en-US" altLang="zh-CN" sz="1900" smtClean="0">
                <a:latin typeface="微软雅黑" pitchFamily="34" charset="-122"/>
                <a:ea typeface="微软雅黑" pitchFamily="34" charset="-122"/>
              </a:rPr>
              <a:t>(2) </a:t>
            </a:r>
            <a:r>
              <a:rPr lang="zh-CN" altLang="en-US" sz="1900" smtClean="0">
                <a:latin typeface="微软雅黑" pitchFamily="34" charset="-122"/>
                <a:ea typeface="微软雅黑" pitchFamily="34" charset="-122"/>
              </a:rPr>
              <a:t>在数据访问时分别会发生什么问题？</a:t>
            </a:r>
          </a:p>
          <a:p>
            <a:pPr>
              <a:lnSpc>
                <a:spcPct val="95000"/>
              </a:lnSpc>
              <a:buFontTx/>
              <a:buNone/>
            </a:pPr>
            <a:r>
              <a:rPr lang="en-US" altLang="zh-CN" sz="1900" smtClean="0">
                <a:latin typeface="微软雅黑" pitchFamily="34" charset="-122"/>
                <a:ea typeface="微软雅黑" pitchFamily="34" charset="-122"/>
              </a:rPr>
              <a:t>(3) </a:t>
            </a:r>
            <a:r>
              <a:rPr lang="zh-CN" altLang="en-US" sz="1900" smtClean="0">
                <a:latin typeface="微软雅黑" pitchFamily="34" charset="-122"/>
                <a:ea typeface="微软雅黑" pitchFamily="34" charset="-122"/>
              </a:rPr>
              <a:t>哪些问题是可恢复的？哪些问题是不可恢复的？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5956">
                                            <p:txEl>
                                              <p:pRg st="0" end="0"/>
                                            </p:txEl>
                                          </p:spTgt>
                                        </p:tgtEl>
                                        <p:attrNameLst>
                                          <p:attrName>style.visibility</p:attrName>
                                        </p:attrNameLst>
                                      </p:cBhvr>
                                      <p:to>
                                        <p:strVal val="visible"/>
                                      </p:to>
                                    </p:set>
                                    <p:animEffect transition="in" filter="blinds(horizontal)">
                                      <p:cBhvr>
                                        <p:cTn id="7" dur="500"/>
                                        <p:tgtEl>
                                          <p:spTgt spid="7659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65956">
                                            <p:txEl>
                                              <p:pRg st="1" end="1"/>
                                            </p:txEl>
                                          </p:spTgt>
                                        </p:tgtEl>
                                        <p:attrNameLst>
                                          <p:attrName>style.visibility</p:attrName>
                                        </p:attrNameLst>
                                      </p:cBhvr>
                                      <p:to>
                                        <p:strVal val="visible"/>
                                      </p:to>
                                    </p:set>
                                    <p:animEffect transition="in" filter="blinds(horizontal)">
                                      <p:cBhvr>
                                        <p:cTn id="12" dur="500"/>
                                        <p:tgtEl>
                                          <p:spTgt spid="76595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p:cNvSpPr>
            <a:spLocks noGrp="1" noChangeArrowheads="1"/>
          </p:cNvSpPr>
          <p:nvPr>
            <p:ph type="title"/>
          </p:nvPr>
        </p:nvSpPr>
        <p:spPr/>
        <p:txBody>
          <a:bodyPr/>
          <a:lstStyle/>
          <a:p>
            <a:r>
              <a:rPr lang="zh-CN" altLang="en-US" smtClean="0"/>
              <a:t>异常举例</a:t>
            </a:r>
            <a:r>
              <a:rPr lang="en-US" altLang="zh-CN" smtClean="0">
                <a:latin typeface="黑体"/>
              </a:rPr>
              <a:t>—</a:t>
            </a:r>
            <a:r>
              <a:rPr lang="zh-CN" altLang="en-US" smtClean="0"/>
              <a:t>页故障</a:t>
            </a:r>
          </a:p>
        </p:txBody>
      </p:sp>
      <p:sp>
        <p:nvSpPr>
          <p:cNvPr id="766979" name="Rectangle 3"/>
          <p:cNvSpPr>
            <a:spLocks noChangeArrowheads="1"/>
          </p:cNvSpPr>
          <p:nvPr/>
        </p:nvSpPr>
        <p:spPr bwMode="auto">
          <a:xfrm>
            <a:off x="2627313" y="1411288"/>
            <a:ext cx="6313487" cy="1954212"/>
          </a:xfrm>
          <a:prstGeom prst="rect">
            <a:avLst/>
          </a:prstGeom>
          <a:noFill/>
          <a:ln w="9525">
            <a:noFill/>
            <a:miter lim="800000"/>
            <a:headEnd/>
            <a:tailEnd/>
          </a:ln>
          <a:effectLst/>
        </p:spPr>
        <p:txBody>
          <a:bodyPr>
            <a:spAutoFit/>
          </a:bodyPr>
          <a:lstStyle/>
          <a:p>
            <a:pPr>
              <a:lnSpc>
                <a:spcPct val="120000"/>
              </a:lnSpc>
            </a:pPr>
            <a:r>
              <a:rPr lang="zh-CN" altLang="en-US" sz="2200" b="1">
                <a:solidFill>
                  <a:srgbClr val="0066CC"/>
                </a:solidFill>
                <a:latin typeface="微软雅黑" pitchFamily="34" charset="-122"/>
                <a:ea typeface="微软雅黑" pitchFamily="34" charset="-122"/>
              </a:rPr>
              <a:t>第</a:t>
            </a:r>
            <a:r>
              <a:rPr lang="en-US" altLang="zh-CN" sz="2200" b="1">
                <a:solidFill>
                  <a:srgbClr val="0066CC"/>
                </a:solidFill>
                <a:latin typeface="微软雅黑" pitchFamily="34" charset="-122"/>
                <a:ea typeface="微软雅黑" pitchFamily="34" charset="-122"/>
              </a:rPr>
              <a:t>5</a:t>
            </a:r>
            <a:r>
              <a:rPr lang="zh-CN" altLang="en-US" sz="2200" b="1">
                <a:solidFill>
                  <a:srgbClr val="0066CC"/>
                </a:solidFill>
                <a:latin typeface="微软雅黑" pitchFamily="34" charset="-122"/>
                <a:ea typeface="微软雅黑" pitchFamily="34" charset="-122"/>
              </a:rPr>
              <a:t>行指令取数据时是否发生页故障，</a:t>
            </a:r>
            <a:r>
              <a:rPr lang="en-US" altLang="zh-CN" sz="2200" b="1">
                <a:solidFill>
                  <a:srgbClr val="0066CC"/>
                </a:solidFill>
                <a:latin typeface="微软雅黑" pitchFamily="34" charset="-122"/>
                <a:ea typeface="微软雅黑" pitchFamily="34" charset="-122"/>
              </a:rPr>
              <a:t>Why</a:t>
            </a:r>
            <a:r>
              <a:rPr lang="zh-CN" altLang="en-US" sz="2200" b="1">
                <a:solidFill>
                  <a:srgbClr val="0066CC"/>
                </a:solidFill>
                <a:latin typeface="微软雅黑" pitchFamily="34" charset="-122"/>
                <a:ea typeface="微软雅黑" pitchFamily="34" charset="-122"/>
              </a:rPr>
              <a:t>？</a:t>
            </a:r>
          </a:p>
          <a:p>
            <a:pPr>
              <a:lnSpc>
                <a:spcPct val="120000"/>
              </a:lnSpc>
            </a:pPr>
            <a:r>
              <a:rPr lang="zh-CN" altLang="en-US" sz="2000" b="1">
                <a:solidFill>
                  <a:srgbClr val="FF0000"/>
                </a:solidFill>
                <a:latin typeface="微软雅黑" pitchFamily="34" charset="-122"/>
                <a:ea typeface="微软雅黑" pitchFamily="34" charset="-122"/>
              </a:rPr>
              <a:t>对</a:t>
            </a:r>
            <a:r>
              <a:rPr lang="en-US" altLang="zh-CN" sz="2000" b="1">
                <a:solidFill>
                  <a:srgbClr val="FF0000"/>
                </a:solidFill>
                <a:latin typeface="微软雅黑" pitchFamily="34" charset="-122"/>
                <a:ea typeface="微软雅黑" pitchFamily="34" charset="-122"/>
              </a:rPr>
              <a:t>a[10]</a:t>
            </a:r>
            <a:r>
              <a:rPr lang="zh-CN" altLang="en-US" sz="2000" b="1">
                <a:solidFill>
                  <a:srgbClr val="FF0000"/>
                </a:solidFill>
                <a:latin typeface="微软雅黑" pitchFamily="34" charset="-122"/>
                <a:ea typeface="微软雅黑" pitchFamily="34" charset="-122"/>
              </a:rPr>
              <a:t>（地址</a:t>
            </a:r>
            <a:r>
              <a:rPr lang="en-US" altLang="zh-CN" sz="2000" b="1">
                <a:solidFill>
                  <a:srgbClr val="FF0000"/>
                </a:solidFill>
                <a:latin typeface="微软雅黑" pitchFamily="34" charset="-122"/>
                <a:ea typeface="微软雅黑" pitchFamily="34" charset="-122"/>
              </a:rPr>
              <a:t>0x8049028</a:t>
            </a:r>
            <a:r>
              <a:rPr lang="zh-CN" altLang="en-US" sz="2000" b="1">
                <a:solidFill>
                  <a:srgbClr val="FF0000"/>
                </a:solidFill>
                <a:latin typeface="微软雅黑" pitchFamily="34" charset="-122"/>
                <a:ea typeface="微软雅黑" pitchFamily="34" charset="-122"/>
              </a:rPr>
              <a:t>）的访问是对所在页面（首址为</a:t>
            </a:r>
            <a:r>
              <a:rPr lang="en-US" altLang="zh-CN" sz="2000" b="1">
                <a:solidFill>
                  <a:srgbClr val="FF0000"/>
                </a:solidFill>
                <a:latin typeface="微软雅黑" pitchFamily="34" charset="-122"/>
                <a:ea typeface="微软雅黑" pitchFamily="34" charset="-122"/>
              </a:rPr>
              <a:t>0x08049000</a:t>
            </a:r>
            <a:r>
              <a:rPr lang="zh-CN" altLang="en-US" sz="2000" b="1">
                <a:solidFill>
                  <a:srgbClr val="FF0000"/>
                </a:solidFill>
                <a:latin typeface="微软雅黑" pitchFamily="34" charset="-122"/>
                <a:ea typeface="微软雅黑" pitchFamily="34" charset="-122"/>
              </a:rPr>
              <a:t>）的第一次访问，故不在主存，缺页处理结束后，再回到这条</a:t>
            </a:r>
            <a:r>
              <a:rPr lang="en-US" altLang="zh-CN" sz="2000" b="1">
                <a:solidFill>
                  <a:srgbClr val="FF0000"/>
                </a:solidFill>
                <a:latin typeface="微软雅黑" pitchFamily="34" charset="-122"/>
                <a:ea typeface="微软雅黑" pitchFamily="34" charset="-122"/>
              </a:rPr>
              <a:t>movl</a:t>
            </a:r>
            <a:r>
              <a:rPr lang="zh-CN" altLang="en-US" sz="2000" b="1">
                <a:solidFill>
                  <a:srgbClr val="FF0000"/>
                </a:solidFill>
                <a:latin typeface="微软雅黑" pitchFamily="34" charset="-122"/>
                <a:ea typeface="微软雅黑" pitchFamily="34" charset="-122"/>
              </a:rPr>
              <a:t>指令重新执行，再访问数据就没有问题了。 </a:t>
            </a:r>
          </a:p>
        </p:txBody>
      </p:sp>
      <p:sp>
        <p:nvSpPr>
          <p:cNvPr id="766980" name="Rectangle 4"/>
          <p:cNvSpPr>
            <a:spLocks noGrp="1" noChangeArrowheads="1"/>
          </p:cNvSpPr>
          <p:nvPr>
            <p:ph type="body" idx="1"/>
          </p:nvPr>
        </p:nvSpPr>
        <p:spPr>
          <a:xfrm>
            <a:off x="214313" y="792163"/>
            <a:ext cx="8680450" cy="5754687"/>
          </a:xfrm>
          <a:noFill/>
          <a:ln/>
        </p:spPr>
        <p:txBody>
          <a:bodyPr/>
          <a:lstStyle/>
          <a:p>
            <a:pPr>
              <a:lnSpc>
                <a:spcPct val="95000"/>
              </a:lnSpc>
              <a:buFontTx/>
              <a:buNone/>
            </a:pPr>
            <a:r>
              <a:rPr lang="zh-CN" altLang="en-US" sz="1900" smtClean="0">
                <a:latin typeface="微软雅黑" pitchFamily="34" charset="-122"/>
                <a:ea typeface="微软雅黑" pitchFamily="34" charset="-122"/>
              </a:rPr>
              <a:t>假设在</a:t>
            </a:r>
            <a:r>
              <a:rPr lang="en-US" altLang="zh-CN" sz="1900" smtClean="0">
                <a:latin typeface="微软雅黑" pitchFamily="34" charset="-122"/>
                <a:ea typeface="微软雅黑" pitchFamily="34" charset="-122"/>
              </a:rPr>
              <a:t>IA-32/linux</a:t>
            </a:r>
            <a:r>
              <a:rPr lang="zh-CN" altLang="en-US" sz="1900" smtClean="0">
                <a:latin typeface="微软雅黑" pitchFamily="34" charset="-122"/>
                <a:ea typeface="微软雅黑" pitchFamily="34" charset="-122"/>
              </a:rPr>
              <a:t>系统中一个</a:t>
            </a:r>
            <a:r>
              <a:rPr lang="en-US" altLang="zh-CN" sz="1900" smtClean="0">
                <a:latin typeface="微软雅黑" pitchFamily="34" charset="-122"/>
                <a:ea typeface="微软雅黑" pitchFamily="34" charset="-122"/>
              </a:rPr>
              <a:t>C</a:t>
            </a:r>
            <a:r>
              <a:rPr lang="zh-CN" altLang="en-US" sz="1900" smtClean="0">
                <a:latin typeface="微软雅黑" pitchFamily="34" charset="-122"/>
                <a:ea typeface="微软雅黑" pitchFamily="34" charset="-122"/>
              </a:rPr>
              <a:t>语言源程序 </a:t>
            </a:r>
            <a:r>
              <a:rPr lang="en-US" altLang="zh-CN" sz="1900" smtClean="0">
                <a:latin typeface="微软雅黑" pitchFamily="34" charset="-122"/>
                <a:ea typeface="微软雅黑" pitchFamily="34" charset="-122"/>
              </a:rPr>
              <a:t>P </a:t>
            </a:r>
            <a:r>
              <a:rPr lang="zh-CN" altLang="en-US" sz="1900" smtClean="0">
                <a:latin typeface="微软雅黑" pitchFamily="34" charset="-122"/>
                <a:ea typeface="微软雅黑" pitchFamily="34" charset="-122"/>
              </a:rPr>
              <a:t>如下： </a:t>
            </a:r>
            <a:endParaRPr lang="en-US" altLang="zh-CN" sz="1900" smtClean="0">
              <a:latin typeface="微软雅黑" pitchFamily="34" charset="-122"/>
              <a:ea typeface="微软雅黑" pitchFamily="34" charset="-122"/>
            </a:endParaRPr>
          </a:p>
          <a:p>
            <a:pPr>
              <a:lnSpc>
                <a:spcPct val="95000"/>
              </a:lnSpc>
              <a:buFontTx/>
              <a:buNone/>
            </a:pPr>
            <a:r>
              <a:rPr lang="en-US" altLang="zh-CN" sz="1900" smtClean="0">
                <a:latin typeface="微软雅黑" pitchFamily="34" charset="-122"/>
                <a:ea typeface="微软雅黑" pitchFamily="34" charset="-122"/>
              </a:rPr>
              <a:t>1	int a[1000];</a:t>
            </a:r>
          </a:p>
          <a:p>
            <a:pPr>
              <a:lnSpc>
                <a:spcPct val="95000"/>
              </a:lnSpc>
              <a:buFontTx/>
              <a:buNone/>
            </a:pPr>
            <a:r>
              <a:rPr lang="en-US" altLang="zh-CN" sz="1900" smtClean="0">
                <a:latin typeface="微软雅黑" pitchFamily="34" charset="-122"/>
                <a:ea typeface="微软雅黑" pitchFamily="34" charset="-122"/>
              </a:rPr>
              <a:t>2	int x</a:t>
            </a:r>
            <a:r>
              <a:rPr lang="zh-CN" altLang="en-US" sz="1900" smtClean="0">
                <a:latin typeface="微软雅黑" pitchFamily="34" charset="-122"/>
                <a:ea typeface="微软雅黑" pitchFamily="34" charset="-122"/>
              </a:rPr>
              <a:t>；</a:t>
            </a:r>
          </a:p>
          <a:p>
            <a:pPr>
              <a:lnSpc>
                <a:spcPct val="95000"/>
              </a:lnSpc>
              <a:buFontTx/>
              <a:buNone/>
            </a:pPr>
            <a:r>
              <a:rPr lang="en-US" altLang="zh-CN" sz="1900" smtClean="0">
                <a:latin typeface="微软雅黑" pitchFamily="34" charset="-122"/>
                <a:ea typeface="微软雅黑" pitchFamily="34" charset="-122"/>
              </a:rPr>
              <a:t>3	main( )</a:t>
            </a:r>
          </a:p>
          <a:p>
            <a:pPr>
              <a:lnSpc>
                <a:spcPct val="95000"/>
              </a:lnSpc>
              <a:buFontTx/>
              <a:buNone/>
            </a:pPr>
            <a:r>
              <a:rPr lang="en-US" altLang="zh-CN" sz="1900" smtClean="0">
                <a:latin typeface="微软雅黑" pitchFamily="34" charset="-122"/>
                <a:ea typeface="微软雅黑" pitchFamily="34" charset="-122"/>
              </a:rPr>
              <a:t>4	{   </a:t>
            </a:r>
          </a:p>
          <a:p>
            <a:pPr>
              <a:lnSpc>
                <a:spcPct val="95000"/>
              </a:lnSpc>
              <a:buFontTx/>
              <a:buNone/>
            </a:pPr>
            <a:r>
              <a:rPr lang="en-US" altLang="zh-CN" sz="1900" smtClean="0">
                <a:latin typeface="微软雅黑" pitchFamily="34" charset="-122"/>
                <a:ea typeface="微软雅黑" pitchFamily="34" charset="-122"/>
              </a:rPr>
              <a:t>5	   a[10]=1;</a:t>
            </a:r>
          </a:p>
          <a:p>
            <a:pPr>
              <a:lnSpc>
                <a:spcPct val="95000"/>
              </a:lnSpc>
              <a:buFontTx/>
              <a:buNone/>
            </a:pPr>
            <a:r>
              <a:rPr lang="en-US" altLang="zh-CN" sz="1900" smtClean="0">
                <a:latin typeface="微软雅黑" pitchFamily="34" charset="-122"/>
                <a:ea typeface="微软雅黑" pitchFamily="34" charset="-122"/>
              </a:rPr>
              <a:t>6	   a[1000]=3; </a:t>
            </a:r>
          </a:p>
          <a:p>
            <a:pPr>
              <a:lnSpc>
                <a:spcPct val="95000"/>
              </a:lnSpc>
              <a:buFontTx/>
              <a:buNone/>
            </a:pPr>
            <a:r>
              <a:rPr lang="en-US" altLang="zh-CN" sz="1900" smtClean="0">
                <a:latin typeface="微软雅黑" pitchFamily="34" charset="-122"/>
                <a:ea typeface="微软雅黑" pitchFamily="34" charset="-122"/>
              </a:rPr>
              <a:t>7	   a[10000]=4;</a:t>
            </a:r>
          </a:p>
          <a:p>
            <a:pPr>
              <a:lnSpc>
                <a:spcPct val="95000"/>
              </a:lnSpc>
              <a:buFontTx/>
              <a:buNone/>
            </a:pPr>
            <a:r>
              <a:rPr lang="en-US" altLang="zh-CN" sz="1900" smtClean="0">
                <a:latin typeface="微软雅黑" pitchFamily="34" charset="-122"/>
                <a:ea typeface="微软雅黑" pitchFamily="34" charset="-122"/>
              </a:rPr>
              <a:t>8	}</a:t>
            </a:r>
          </a:p>
          <a:p>
            <a:pPr>
              <a:lnSpc>
                <a:spcPct val="95000"/>
              </a:lnSpc>
              <a:buFontTx/>
              <a:buNone/>
            </a:pPr>
            <a:r>
              <a:rPr lang="zh-CN" altLang="en-US" sz="1900" smtClean="0">
                <a:latin typeface="微软雅黑" pitchFamily="34" charset="-122"/>
                <a:ea typeface="微软雅黑" pitchFamily="34" charset="-122"/>
              </a:rPr>
              <a:t>假设编译、汇编和链接后，第</a:t>
            </a:r>
            <a:r>
              <a:rPr lang="en-US" altLang="zh-CN" sz="1900" smtClean="0">
                <a:latin typeface="微软雅黑" pitchFamily="34" charset="-122"/>
                <a:ea typeface="微软雅黑" pitchFamily="34" charset="-122"/>
              </a:rPr>
              <a:t>5</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6</a:t>
            </a:r>
            <a:r>
              <a:rPr lang="zh-CN" altLang="en-US" sz="1900" smtClean="0">
                <a:latin typeface="微软雅黑" pitchFamily="34" charset="-122"/>
                <a:ea typeface="微软雅黑" pitchFamily="34" charset="-122"/>
              </a:rPr>
              <a:t>和</a:t>
            </a:r>
            <a:r>
              <a:rPr lang="en-US" altLang="zh-CN" sz="1900" smtClean="0">
                <a:latin typeface="微软雅黑" pitchFamily="34" charset="-122"/>
                <a:ea typeface="微软雅黑" pitchFamily="34" charset="-122"/>
              </a:rPr>
              <a:t>7</a:t>
            </a:r>
            <a:r>
              <a:rPr lang="zh-CN" altLang="en-US" sz="1900" smtClean="0">
                <a:latin typeface="微软雅黑" pitchFamily="34" charset="-122"/>
                <a:ea typeface="微软雅黑" pitchFamily="34" charset="-122"/>
              </a:rPr>
              <a:t>行源代码对应的指令序列如下：</a:t>
            </a:r>
          </a:p>
          <a:p>
            <a:pPr>
              <a:lnSpc>
                <a:spcPct val="95000"/>
              </a:lnSpc>
              <a:buFontTx/>
              <a:buNone/>
            </a:pPr>
            <a:r>
              <a:rPr lang="en-US" altLang="zh-CN" sz="1900" smtClean="0">
                <a:latin typeface="微软雅黑" pitchFamily="34" charset="-122"/>
                <a:ea typeface="微软雅黑" pitchFamily="34" charset="-122"/>
              </a:rPr>
              <a:t>5   8048300: c7 05 28 90 04 08 01 00 00 00  </a:t>
            </a:r>
            <a:r>
              <a:rPr lang="en-US" altLang="zh-CN" sz="1900" smtClean="0">
                <a:solidFill>
                  <a:srgbClr val="0066CC"/>
                </a:solidFill>
                <a:latin typeface="微软雅黑" pitchFamily="34" charset="-122"/>
                <a:ea typeface="微软雅黑" pitchFamily="34" charset="-122"/>
              </a:rPr>
              <a:t>movl   $0x1, 0x8049028</a:t>
            </a:r>
          </a:p>
          <a:p>
            <a:pPr>
              <a:lnSpc>
                <a:spcPct val="95000"/>
              </a:lnSpc>
              <a:buFontTx/>
              <a:buNone/>
            </a:pPr>
            <a:r>
              <a:rPr lang="en-US" altLang="zh-CN" sz="1900" smtClean="0">
                <a:latin typeface="微软雅黑" pitchFamily="34" charset="-122"/>
                <a:ea typeface="微软雅黑" pitchFamily="34" charset="-122"/>
              </a:rPr>
              <a:t>6   8048309: c7 05 a0 9f 04 08 03 00 00 00   </a:t>
            </a:r>
            <a:r>
              <a:rPr lang="en-US" altLang="zh-CN" sz="1900" smtClean="0">
                <a:solidFill>
                  <a:srgbClr val="0066CC"/>
                </a:solidFill>
                <a:latin typeface="微软雅黑" pitchFamily="34" charset="-122"/>
                <a:ea typeface="微软雅黑" pitchFamily="34" charset="-122"/>
              </a:rPr>
              <a:t>movl   $0x3, 0x8049fa0</a:t>
            </a:r>
          </a:p>
          <a:p>
            <a:pPr>
              <a:lnSpc>
                <a:spcPct val="95000"/>
              </a:lnSpc>
              <a:buFontTx/>
              <a:buNone/>
            </a:pPr>
            <a:r>
              <a:rPr lang="en-US" altLang="zh-CN" sz="1900" smtClean="0">
                <a:latin typeface="微软雅黑" pitchFamily="34" charset="-122"/>
                <a:ea typeface="微软雅黑" pitchFamily="34" charset="-122"/>
              </a:rPr>
              <a:t>7   8048313: c7 05 40 2c 05 08 04 00 00 00   </a:t>
            </a:r>
            <a:r>
              <a:rPr lang="en-US" altLang="zh-CN" sz="1900" smtClean="0">
                <a:solidFill>
                  <a:srgbClr val="0066CC"/>
                </a:solidFill>
                <a:latin typeface="微软雅黑" pitchFamily="34" charset="-122"/>
                <a:ea typeface="微软雅黑" pitchFamily="34" charset="-122"/>
              </a:rPr>
              <a:t>movl   $0x4, 0x8052c40</a:t>
            </a:r>
          </a:p>
          <a:p>
            <a:pPr>
              <a:lnSpc>
                <a:spcPct val="95000"/>
              </a:lnSpc>
              <a:buFontTx/>
              <a:buNone/>
            </a:pPr>
            <a:r>
              <a:rPr lang="zh-CN" altLang="en-US" sz="1900" smtClean="0">
                <a:latin typeface="微软雅黑" pitchFamily="34" charset="-122"/>
                <a:ea typeface="微软雅黑" pitchFamily="34" charset="-122"/>
              </a:rPr>
              <a:t>已知页大小为</a:t>
            </a:r>
            <a:r>
              <a:rPr lang="en-US" altLang="zh-CN" sz="1900" smtClean="0">
                <a:latin typeface="微软雅黑" pitchFamily="34" charset="-122"/>
                <a:ea typeface="微软雅黑" pitchFamily="34" charset="-122"/>
              </a:rPr>
              <a:t>4KB</a:t>
            </a:r>
            <a:r>
              <a:rPr lang="zh-CN" altLang="en-US" sz="1900" smtClean="0">
                <a:latin typeface="微软雅黑" pitchFamily="34" charset="-122"/>
                <a:ea typeface="微软雅黑" pitchFamily="34" charset="-122"/>
              </a:rPr>
              <a:t>，若在运行</a:t>
            </a:r>
            <a:r>
              <a:rPr lang="en-US" altLang="zh-CN" sz="1900" smtClean="0">
                <a:latin typeface="微软雅黑" pitchFamily="34" charset="-122"/>
                <a:ea typeface="微软雅黑" pitchFamily="34" charset="-122"/>
              </a:rPr>
              <a:t>P</a:t>
            </a:r>
            <a:r>
              <a:rPr lang="zh-CN" altLang="en-US" sz="1900" smtClean="0">
                <a:latin typeface="微软雅黑" pitchFamily="34" charset="-122"/>
                <a:ea typeface="微软雅黑" pitchFamily="34" charset="-122"/>
              </a:rPr>
              <a:t>对应的进程时，系统中无其他进程在运行，则：</a:t>
            </a:r>
          </a:p>
          <a:p>
            <a:pPr>
              <a:lnSpc>
                <a:spcPct val="95000"/>
              </a:lnSpc>
              <a:buFontTx/>
              <a:buNone/>
            </a:pPr>
            <a:r>
              <a:rPr lang="en-US" altLang="zh-CN" sz="1900" smtClean="0">
                <a:latin typeface="微软雅黑" pitchFamily="34" charset="-122"/>
                <a:ea typeface="微软雅黑" pitchFamily="34" charset="-122"/>
              </a:rPr>
              <a:t>(1) </a:t>
            </a:r>
            <a:r>
              <a:rPr lang="zh-CN" altLang="en-US" sz="1900" smtClean="0">
                <a:latin typeface="微软雅黑" pitchFamily="34" charset="-122"/>
                <a:ea typeface="微软雅黑" pitchFamily="34" charset="-122"/>
              </a:rPr>
              <a:t>对于上述三条指令的执行，在取指令时是否可能发生页故障？</a:t>
            </a:r>
          </a:p>
          <a:p>
            <a:pPr>
              <a:lnSpc>
                <a:spcPct val="95000"/>
              </a:lnSpc>
              <a:buFontTx/>
              <a:buNone/>
            </a:pPr>
            <a:r>
              <a:rPr lang="en-US" altLang="zh-CN" sz="1900" smtClean="0">
                <a:latin typeface="微软雅黑" pitchFamily="34" charset="-122"/>
                <a:ea typeface="微软雅黑" pitchFamily="34" charset="-122"/>
              </a:rPr>
              <a:t>(2) </a:t>
            </a:r>
            <a:r>
              <a:rPr lang="zh-CN" altLang="en-US" sz="1900" smtClean="0">
                <a:latin typeface="微软雅黑" pitchFamily="34" charset="-122"/>
                <a:ea typeface="微软雅黑" pitchFamily="34" charset="-122"/>
              </a:rPr>
              <a:t>在数据访问时分别会发生什么问题？</a:t>
            </a:r>
          </a:p>
          <a:p>
            <a:pPr>
              <a:lnSpc>
                <a:spcPct val="95000"/>
              </a:lnSpc>
              <a:buFontTx/>
              <a:buNone/>
            </a:pPr>
            <a:r>
              <a:rPr lang="en-US" altLang="zh-CN" sz="1900" smtClean="0">
                <a:latin typeface="微软雅黑" pitchFamily="34" charset="-122"/>
                <a:ea typeface="微软雅黑" pitchFamily="34" charset="-122"/>
              </a:rPr>
              <a:t>(3) </a:t>
            </a:r>
            <a:r>
              <a:rPr lang="zh-CN" altLang="en-US" sz="1900" smtClean="0">
                <a:latin typeface="微软雅黑" pitchFamily="34" charset="-122"/>
                <a:ea typeface="微软雅黑" pitchFamily="34" charset="-122"/>
              </a:rPr>
              <a:t>哪些问题是可恢复的？哪些问题是不可恢复的？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6979">
                                            <p:txEl>
                                              <p:pRg st="0" end="0"/>
                                            </p:txEl>
                                          </p:spTgt>
                                        </p:tgtEl>
                                        <p:attrNameLst>
                                          <p:attrName>style.visibility</p:attrName>
                                        </p:attrNameLst>
                                      </p:cBhvr>
                                      <p:to>
                                        <p:strVal val="visible"/>
                                      </p:to>
                                    </p:set>
                                    <p:animEffect transition="in" filter="blinds(horizontal)">
                                      <p:cBhvr>
                                        <p:cTn id="7" dur="500"/>
                                        <p:tgtEl>
                                          <p:spTgt spid="7669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66979">
                                            <p:txEl>
                                              <p:pRg st="1" end="1"/>
                                            </p:txEl>
                                          </p:spTgt>
                                        </p:tgtEl>
                                        <p:attrNameLst>
                                          <p:attrName>style.visibility</p:attrName>
                                        </p:attrNameLst>
                                      </p:cBhvr>
                                      <p:to>
                                        <p:strVal val="visible"/>
                                      </p:to>
                                    </p:set>
                                    <p:animEffect transition="in" filter="blinds(horizontal)">
                                      <p:cBhvr>
                                        <p:cTn id="12" dur="500"/>
                                        <p:tgtEl>
                                          <p:spTgt spid="7669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p:txBody>
          <a:bodyPr/>
          <a:lstStyle/>
          <a:p>
            <a:r>
              <a:rPr lang="zh-CN" altLang="en-US" smtClean="0"/>
              <a:t>异常举例</a:t>
            </a:r>
            <a:r>
              <a:rPr lang="en-US" altLang="zh-CN" smtClean="0">
                <a:latin typeface="黑体"/>
              </a:rPr>
              <a:t>—</a:t>
            </a:r>
            <a:r>
              <a:rPr lang="zh-CN" altLang="en-US" smtClean="0"/>
              <a:t>页故障</a:t>
            </a:r>
          </a:p>
        </p:txBody>
      </p:sp>
      <p:sp>
        <p:nvSpPr>
          <p:cNvPr id="768004" name="Rectangle 4"/>
          <p:cNvSpPr>
            <a:spLocks noGrp="1" noChangeArrowheads="1"/>
          </p:cNvSpPr>
          <p:nvPr>
            <p:ph type="body" idx="1"/>
          </p:nvPr>
        </p:nvSpPr>
        <p:spPr>
          <a:xfrm>
            <a:off x="214313" y="792163"/>
            <a:ext cx="8680450" cy="5754687"/>
          </a:xfrm>
          <a:noFill/>
          <a:ln/>
        </p:spPr>
        <p:txBody>
          <a:bodyPr/>
          <a:lstStyle/>
          <a:p>
            <a:pPr>
              <a:lnSpc>
                <a:spcPct val="95000"/>
              </a:lnSpc>
              <a:buFontTx/>
              <a:buNone/>
            </a:pPr>
            <a:r>
              <a:rPr lang="zh-CN" altLang="en-US" sz="1900" smtClean="0">
                <a:latin typeface="微软雅黑" pitchFamily="34" charset="-122"/>
                <a:ea typeface="微软雅黑" pitchFamily="34" charset="-122"/>
              </a:rPr>
              <a:t>假设在</a:t>
            </a:r>
            <a:r>
              <a:rPr lang="en-US" altLang="zh-CN" sz="1900" smtClean="0">
                <a:latin typeface="微软雅黑" pitchFamily="34" charset="-122"/>
                <a:ea typeface="微软雅黑" pitchFamily="34" charset="-122"/>
              </a:rPr>
              <a:t>IA-32/linux</a:t>
            </a:r>
            <a:r>
              <a:rPr lang="zh-CN" altLang="en-US" sz="1900" smtClean="0">
                <a:latin typeface="微软雅黑" pitchFamily="34" charset="-122"/>
                <a:ea typeface="微软雅黑" pitchFamily="34" charset="-122"/>
              </a:rPr>
              <a:t>系统中一个</a:t>
            </a:r>
            <a:r>
              <a:rPr lang="en-US" altLang="zh-CN" sz="1900" smtClean="0">
                <a:latin typeface="微软雅黑" pitchFamily="34" charset="-122"/>
                <a:ea typeface="微软雅黑" pitchFamily="34" charset="-122"/>
              </a:rPr>
              <a:t>C</a:t>
            </a:r>
            <a:r>
              <a:rPr lang="zh-CN" altLang="en-US" sz="1900" smtClean="0">
                <a:latin typeface="微软雅黑" pitchFamily="34" charset="-122"/>
                <a:ea typeface="微软雅黑" pitchFamily="34" charset="-122"/>
              </a:rPr>
              <a:t>语言源程序 </a:t>
            </a:r>
            <a:r>
              <a:rPr lang="en-US" altLang="zh-CN" sz="1900" smtClean="0">
                <a:latin typeface="微软雅黑" pitchFamily="34" charset="-122"/>
                <a:ea typeface="微软雅黑" pitchFamily="34" charset="-122"/>
              </a:rPr>
              <a:t>P </a:t>
            </a:r>
            <a:r>
              <a:rPr lang="zh-CN" altLang="en-US" sz="1900" smtClean="0">
                <a:latin typeface="微软雅黑" pitchFamily="34" charset="-122"/>
                <a:ea typeface="微软雅黑" pitchFamily="34" charset="-122"/>
              </a:rPr>
              <a:t>如下： </a:t>
            </a:r>
            <a:endParaRPr lang="en-US" altLang="zh-CN" sz="1900" smtClean="0">
              <a:latin typeface="微软雅黑" pitchFamily="34" charset="-122"/>
              <a:ea typeface="微软雅黑" pitchFamily="34" charset="-122"/>
            </a:endParaRPr>
          </a:p>
          <a:p>
            <a:pPr>
              <a:lnSpc>
                <a:spcPct val="95000"/>
              </a:lnSpc>
              <a:buFontTx/>
              <a:buNone/>
            </a:pPr>
            <a:r>
              <a:rPr lang="en-US" altLang="zh-CN" sz="1900" smtClean="0">
                <a:latin typeface="微软雅黑" pitchFamily="34" charset="-122"/>
                <a:ea typeface="微软雅黑" pitchFamily="34" charset="-122"/>
              </a:rPr>
              <a:t>1	int a[1000];</a:t>
            </a:r>
          </a:p>
          <a:p>
            <a:pPr>
              <a:lnSpc>
                <a:spcPct val="95000"/>
              </a:lnSpc>
              <a:buFontTx/>
              <a:buNone/>
            </a:pPr>
            <a:r>
              <a:rPr lang="en-US" altLang="zh-CN" sz="1900" smtClean="0">
                <a:latin typeface="微软雅黑" pitchFamily="34" charset="-122"/>
                <a:ea typeface="微软雅黑" pitchFamily="34" charset="-122"/>
              </a:rPr>
              <a:t>2	int x</a:t>
            </a:r>
            <a:r>
              <a:rPr lang="zh-CN" altLang="en-US" sz="1900" smtClean="0">
                <a:latin typeface="微软雅黑" pitchFamily="34" charset="-122"/>
                <a:ea typeface="微软雅黑" pitchFamily="34" charset="-122"/>
              </a:rPr>
              <a:t>；</a:t>
            </a:r>
          </a:p>
          <a:p>
            <a:pPr>
              <a:lnSpc>
                <a:spcPct val="95000"/>
              </a:lnSpc>
              <a:buFontTx/>
              <a:buNone/>
            </a:pPr>
            <a:r>
              <a:rPr lang="en-US" altLang="zh-CN" sz="1900" smtClean="0">
                <a:latin typeface="微软雅黑" pitchFamily="34" charset="-122"/>
                <a:ea typeface="微软雅黑" pitchFamily="34" charset="-122"/>
              </a:rPr>
              <a:t>3	main( )</a:t>
            </a:r>
          </a:p>
          <a:p>
            <a:pPr>
              <a:lnSpc>
                <a:spcPct val="95000"/>
              </a:lnSpc>
              <a:buFontTx/>
              <a:buNone/>
            </a:pPr>
            <a:r>
              <a:rPr lang="en-US" altLang="zh-CN" sz="1900" smtClean="0">
                <a:latin typeface="微软雅黑" pitchFamily="34" charset="-122"/>
                <a:ea typeface="微软雅黑" pitchFamily="34" charset="-122"/>
              </a:rPr>
              <a:t>4	{   </a:t>
            </a:r>
          </a:p>
          <a:p>
            <a:pPr>
              <a:lnSpc>
                <a:spcPct val="95000"/>
              </a:lnSpc>
              <a:buFontTx/>
              <a:buNone/>
            </a:pPr>
            <a:r>
              <a:rPr lang="en-US" altLang="zh-CN" sz="1900" smtClean="0">
                <a:latin typeface="微软雅黑" pitchFamily="34" charset="-122"/>
                <a:ea typeface="微软雅黑" pitchFamily="34" charset="-122"/>
              </a:rPr>
              <a:t>5	   a[10]=1;</a:t>
            </a:r>
          </a:p>
          <a:p>
            <a:pPr>
              <a:lnSpc>
                <a:spcPct val="95000"/>
              </a:lnSpc>
              <a:buFontTx/>
              <a:buNone/>
            </a:pPr>
            <a:r>
              <a:rPr lang="en-US" altLang="zh-CN" sz="1900" smtClean="0">
                <a:latin typeface="微软雅黑" pitchFamily="34" charset="-122"/>
                <a:ea typeface="微软雅黑" pitchFamily="34" charset="-122"/>
              </a:rPr>
              <a:t>6	   a[1000]=3; </a:t>
            </a:r>
          </a:p>
          <a:p>
            <a:pPr>
              <a:lnSpc>
                <a:spcPct val="95000"/>
              </a:lnSpc>
              <a:buFontTx/>
              <a:buNone/>
            </a:pPr>
            <a:r>
              <a:rPr lang="en-US" altLang="zh-CN" sz="1900" smtClean="0">
                <a:latin typeface="微软雅黑" pitchFamily="34" charset="-122"/>
                <a:ea typeface="微软雅黑" pitchFamily="34" charset="-122"/>
              </a:rPr>
              <a:t>7	   a[10000]=4;</a:t>
            </a:r>
          </a:p>
          <a:p>
            <a:pPr>
              <a:lnSpc>
                <a:spcPct val="95000"/>
              </a:lnSpc>
              <a:buFontTx/>
              <a:buNone/>
            </a:pPr>
            <a:r>
              <a:rPr lang="en-US" altLang="zh-CN" sz="1900" smtClean="0">
                <a:latin typeface="微软雅黑" pitchFamily="34" charset="-122"/>
                <a:ea typeface="微软雅黑" pitchFamily="34" charset="-122"/>
              </a:rPr>
              <a:t>8	}</a:t>
            </a:r>
          </a:p>
          <a:p>
            <a:pPr>
              <a:lnSpc>
                <a:spcPct val="95000"/>
              </a:lnSpc>
              <a:buFontTx/>
              <a:buNone/>
            </a:pPr>
            <a:r>
              <a:rPr lang="zh-CN" altLang="en-US" sz="1900" smtClean="0">
                <a:latin typeface="微软雅黑" pitchFamily="34" charset="-122"/>
                <a:ea typeface="微软雅黑" pitchFamily="34" charset="-122"/>
              </a:rPr>
              <a:t>假设编译、汇编和链接后，第</a:t>
            </a:r>
            <a:r>
              <a:rPr lang="en-US" altLang="zh-CN" sz="1900" smtClean="0">
                <a:latin typeface="微软雅黑" pitchFamily="34" charset="-122"/>
                <a:ea typeface="微软雅黑" pitchFamily="34" charset="-122"/>
              </a:rPr>
              <a:t>5</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6</a:t>
            </a:r>
            <a:r>
              <a:rPr lang="zh-CN" altLang="en-US" sz="1900" smtClean="0">
                <a:latin typeface="微软雅黑" pitchFamily="34" charset="-122"/>
                <a:ea typeface="微软雅黑" pitchFamily="34" charset="-122"/>
              </a:rPr>
              <a:t>和</a:t>
            </a:r>
            <a:r>
              <a:rPr lang="en-US" altLang="zh-CN" sz="1900" smtClean="0">
                <a:latin typeface="微软雅黑" pitchFamily="34" charset="-122"/>
                <a:ea typeface="微软雅黑" pitchFamily="34" charset="-122"/>
              </a:rPr>
              <a:t>7</a:t>
            </a:r>
            <a:r>
              <a:rPr lang="zh-CN" altLang="en-US" sz="1900" smtClean="0">
                <a:latin typeface="微软雅黑" pitchFamily="34" charset="-122"/>
                <a:ea typeface="微软雅黑" pitchFamily="34" charset="-122"/>
              </a:rPr>
              <a:t>行源代码对应的指令序列如下：</a:t>
            </a:r>
          </a:p>
          <a:p>
            <a:pPr>
              <a:lnSpc>
                <a:spcPct val="95000"/>
              </a:lnSpc>
              <a:buFontTx/>
              <a:buNone/>
            </a:pPr>
            <a:r>
              <a:rPr lang="en-US" altLang="zh-CN" sz="1900" smtClean="0">
                <a:latin typeface="微软雅黑" pitchFamily="34" charset="-122"/>
                <a:ea typeface="微软雅黑" pitchFamily="34" charset="-122"/>
              </a:rPr>
              <a:t>5   8048300: c7 05 28 90 04 08 01 00 00 00  </a:t>
            </a:r>
            <a:r>
              <a:rPr lang="en-US" altLang="zh-CN" sz="1900" smtClean="0">
                <a:solidFill>
                  <a:srgbClr val="0066CC"/>
                </a:solidFill>
                <a:latin typeface="微软雅黑" pitchFamily="34" charset="-122"/>
                <a:ea typeface="微软雅黑" pitchFamily="34" charset="-122"/>
              </a:rPr>
              <a:t>movl   $0x1, 0x8049028</a:t>
            </a:r>
          </a:p>
          <a:p>
            <a:pPr>
              <a:lnSpc>
                <a:spcPct val="95000"/>
              </a:lnSpc>
              <a:buFontTx/>
              <a:buNone/>
            </a:pPr>
            <a:r>
              <a:rPr lang="en-US" altLang="zh-CN" sz="1900" smtClean="0">
                <a:latin typeface="微软雅黑" pitchFamily="34" charset="-122"/>
                <a:ea typeface="微软雅黑" pitchFamily="34" charset="-122"/>
              </a:rPr>
              <a:t>6   8048309: c7 05 a0 9f 04 08 03 00 00 00   </a:t>
            </a:r>
            <a:r>
              <a:rPr lang="en-US" altLang="zh-CN" sz="1900" smtClean="0">
                <a:solidFill>
                  <a:srgbClr val="0066CC"/>
                </a:solidFill>
                <a:latin typeface="微软雅黑" pitchFamily="34" charset="-122"/>
                <a:ea typeface="微软雅黑" pitchFamily="34" charset="-122"/>
              </a:rPr>
              <a:t>movl   $0x3, 0x8049fa0</a:t>
            </a:r>
          </a:p>
          <a:p>
            <a:pPr>
              <a:lnSpc>
                <a:spcPct val="95000"/>
              </a:lnSpc>
              <a:buFontTx/>
              <a:buNone/>
            </a:pPr>
            <a:r>
              <a:rPr lang="en-US" altLang="zh-CN" sz="1900" smtClean="0">
                <a:latin typeface="微软雅黑" pitchFamily="34" charset="-122"/>
                <a:ea typeface="微软雅黑" pitchFamily="34" charset="-122"/>
              </a:rPr>
              <a:t>7   8048313: c7 05 40 2c 05 08 04 00 00 00   </a:t>
            </a:r>
            <a:r>
              <a:rPr lang="en-US" altLang="zh-CN" sz="1900" smtClean="0">
                <a:solidFill>
                  <a:srgbClr val="0066CC"/>
                </a:solidFill>
                <a:latin typeface="微软雅黑" pitchFamily="34" charset="-122"/>
                <a:ea typeface="微软雅黑" pitchFamily="34" charset="-122"/>
              </a:rPr>
              <a:t>movl   $0x4, 0x8052c40</a:t>
            </a:r>
          </a:p>
          <a:p>
            <a:pPr>
              <a:lnSpc>
                <a:spcPct val="95000"/>
              </a:lnSpc>
              <a:buFontTx/>
              <a:buNone/>
            </a:pPr>
            <a:r>
              <a:rPr lang="zh-CN" altLang="en-US" sz="1900" smtClean="0">
                <a:latin typeface="微软雅黑" pitchFamily="34" charset="-122"/>
                <a:ea typeface="微软雅黑" pitchFamily="34" charset="-122"/>
              </a:rPr>
              <a:t>已知页大小为</a:t>
            </a:r>
            <a:r>
              <a:rPr lang="en-US" altLang="zh-CN" sz="1900" smtClean="0">
                <a:latin typeface="微软雅黑" pitchFamily="34" charset="-122"/>
                <a:ea typeface="微软雅黑" pitchFamily="34" charset="-122"/>
              </a:rPr>
              <a:t>4KB</a:t>
            </a:r>
            <a:r>
              <a:rPr lang="zh-CN" altLang="en-US" sz="1900" smtClean="0">
                <a:latin typeface="微软雅黑" pitchFamily="34" charset="-122"/>
                <a:ea typeface="微软雅黑" pitchFamily="34" charset="-122"/>
              </a:rPr>
              <a:t>，若在运行</a:t>
            </a:r>
            <a:r>
              <a:rPr lang="en-US" altLang="zh-CN" sz="1900" smtClean="0">
                <a:latin typeface="微软雅黑" pitchFamily="34" charset="-122"/>
                <a:ea typeface="微软雅黑" pitchFamily="34" charset="-122"/>
              </a:rPr>
              <a:t>P</a:t>
            </a:r>
            <a:r>
              <a:rPr lang="zh-CN" altLang="en-US" sz="1900" smtClean="0">
                <a:latin typeface="微软雅黑" pitchFamily="34" charset="-122"/>
                <a:ea typeface="微软雅黑" pitchFamily="34" charset="-122"/>
              </a:rPr>
              <a:t>对应的进程时，系统中无其他进程在运行，则：</a:t>
            </a:r>
          </a:p>
          <a:p>
            <a:pPr>
              <a:lnSpc>
                <a:spcPct val="95000"/>
              </a:lnSpc>
              <a:buFontTx/>
              <a:buNone/>
            </a:pPr>
            <a:r>
              <a:rPr lang="en-US" altLang="zh-CN" sz="1900" smtClean="0">
                <a:latin typeface="微软雅黑" pitchFamily="34" charset="-122"/>
                <a:ea typeface="微软雅黑" pitchFamily="34" charset="-122"/>
              </a:rPr>
              <a:t>(1) </a:t>
            </a:r>
            <a:r>
              <a:rPr lang="zh-CN" altLang="en-US" sz="1900" smtClean="0">
                <a:latin typeface="微软雅黑" pitchFamily="34" charset="-122"/>
                <a:ea typeface="微软雅黑" pitchFamily="34" charset="-122"/>
              </a:rPr>
              <a:t>对于上述三条指令的执行，在取指令时是否可能发生页故障？</a:t>
            </a:r>
          </a:p>
          <a:p>
            <a:pPr>
              <a:lnSpc>
                <a:spcPct val="95000"/>
              </a:lnSpc>
              <a:buFontTx/>
              <a:buNone/>
            </a:pPr>
            <a:r>
              <a:rPr lang="en-US" altLang="zh-CN" sz="1900" smtClean="0">
                <a:latin typeface="微软雅黑" pitchFamily="34" charset="-122"/>
                <a:ea typeface="微软雅黑" pitchFamily="34" charset="-122"/>
              </a:rPr>
              <a:t>(2) </a:t>
            </a:r>
            <a:r>
              <a:rPr lang="zh-CN" altLang="en-US" sz="1900" smtClean="0">
                <a:latin typeface="微软雅黑" pitchFamily="34" charset="-122"/>
                <a:ea typeface="微软雅黑" pitchFamily="34" charset="-122"/>
              </a:rPr>
              <a:t>在数据访问时分别会发生什么问题？</a:t>
            </a:r>
          </a:p>
          <a:p>
            <a:pPr>
              <a:lnSpc>
                <a:spcPct val="95000"/>
              </a:lnSpc>
              <a:buFontTx/>
              <a:buNone/>
            </a:pPr>
            <a:r>
              <a:rPr lang="en-US" altLang="zh-CN" sz="1900" smtClean="0">
                <a:latin typeface="微软雅黑" pitchFamily="34" charset="-122"/>
                <a:ea typeface="微软雅黑" pitchFamily="34" charset="-122"/>
              </a:rPr>
              <a:t>(3) </a:t>
            </a:r>
            <a:r>
              <a:rPr lang="zh-CN" altLang="en-US" sz="1900" smtClean="0">
                <a:latin typeface="微软雅黑" pitchFamily="34" charset="-122"/>
                <a:ea typeface="微软雅黑" pitchFamily="34" charset="-122"/>
              </a:rPr>
              <a:t>哪些问题是可恢复的？哪些问题是不可恢复的？</a:t>
            </a:r>
          </a:p>
        </p:txBody>
      </p:sp>
      <p:sp>
        <p:nvSpPr>
          <p:cNvPr id="768005" name="Rectangle 5"/>
          <p:cNvSpPr>
            <a:spLocks noChangeArrowheads="1"/>
          </p:cNvSpPr>
          <p:nvPr/>
        </p:nvSpPr>
        <p:spPr bwMode="auto">
          <a:xfrm>
            <a:off x="2627313" y="1211263"/>
            <a:ext cx="6313487" cy="2357437"/>
          </a:xfrm>
          <a:prstGeom prst="rect">
            <a:avLst/>
          </a:prstGeom>
          <a:noFill/>
          <a:ln w="9525">
            <a:noFill/>
            <a:miter lim="800000"/>
            <a:headEnd/>
            <a:tailEnd/>
          </a:ln>
          <a:effectLst/>
        </p:spPr>
        <p:txBody>
          <a:bodyPr>
            <a:spAutoFit/>
          </a:bodyPr>
          <a:lstStyle/>
          <a:p>
            <a:pPr>
              <a:lnSpc>
                <a:spcPct val="120000"/>
              </a:lnSpc>
            </a:pPr>
            <a:r>
              <a:rPr lang="zh-CN" altLang="en-US" sz="2200" b="1">
                <a:solidFill>
                  <a:srgbClr val="0066CC"/>
                </a:solidFill>
                <a:latin typeface="微软雅黑" pitchFamily="34" charset="-122"/>
                <a:ea typeface="微软雅黑" pitchFamily="34" charset="-122"/>
              </a:rPr>
              <a:t>第</a:t>
            </a:r>
            <a:r>
              <a:rPr lang="en-US" altLang="zh-CN" sz="2200" b="1">
                <a:solidFill>
                  <a:srgbClr val="0066CC"/>
                </a:solidFill>
                <a:latin typeface="微软雅黑" pitchFamily="34" charset="-122"/>
                <a:ea typeface="微软雅黑" pitchFamily="34" charset="-122"/>
              </a:rPr>
              <a:t>6</a:t>
            </a:r>
            <a:r>
              <a:rPr lang="zh-CN" altLang="en-US" sz="2200" b="1">
                <a:solidFill>
                  <a:srgbClr val="0066CC"/>
                </a:solidFill>
                <a:latin typeface="微软雅黑" pitchFamily="34" charset="-122"/>
                <a:ea typeface="微软雅黑" pitchFamily="34" charset="-122"/>
              </a:rPr>
              <a:t>行指令取数据时是否发生页故障，</a:t>
            </a:r>
            <a:r>
              <a:rPr lang="en-US" altLang="zh-CN" sz="2200" b="1">
                <a:solidFill>
                  <a:srgbClr val="0066CC"/>
                </a:solidFill>
                <a:latin typeface="微软雅黑" pitchFamily="34" charset="-122"/>
                <a:ea typeface="微软雅黑" pitchFamily="34" charset="-122"/>
              </a:rPr>
              <a:t>Why</a:t>
            </a:r>
            <a:r>
              <a:rPr lang="zh-CN" altLang="en-US" sz="2200" b="1">
                <a:solidFill>
                  <a:srgbClr val="0066CC"/>
                </a:solidFill>
                <a:latin typeface="微软雅黑" pitchFamily="34" charset="-122"/>
                <a:ea typeface="微软雅黑" pitchFamily="34" charset="-122"/>
              </a:rPr>
              <a:t>？</a:t>
            </a:r>
          </a:p>
          <a:p>
            <a:pPr>
              <a:lnSpc>
                <a:spcPct val="120000"/>
              </a:lnSpc>
            </a:pPr>
            <a:r>
              <a:rPr lang="zh-CN" altLang="en-US" sz="2000" b="1">
                <a:solidFill>
                  <a:srgbClr val="FF0000"/>
                </a:solidFill>
                <a:latin typeface="微软雅黑" pitchFamily="34" charset="-122"/>
                <a:ea typeface="微软雅黑" pitchFamily="34" charset="-122"/>
              </a:rPr>
              <a:t>对</a:t>
            </a:r>
            <a:r>
              <a:rPr lang="en-US" altLang="zh-CN" sz="2000" b="1">
                <a:solidFill>
                  <a:srgbClr val="FF0000"/>
                </a:solidFill>
                <a:latin typeface="微软雅黑" pitchFamily="34" charset="-122"/>
                <a:ea typeface="微软雅黑" pitchFamily="34" charset="-122"/>
              </a:rPr>
              <a:t>a[1000]</a:t>
            </a:r>
            <a:r>
              <a:rPr lang="zh-CN" altLang="en-US" sz="2000" b="1">
                <a:solidFill>
                  <a:srgbClr val="FF0000"/>
                </a:solidFill>
                <a:latin typeface="微软雅黑" pitchFamily="34" charset="-122"/>
                <a:ea typeface="微软雅黑" pitchFamily="34" charset="-122"/>
              </a:rPr>
              <a:t>（地址</a:t>
            </a:r>
            <a:r>
              <a:rPr lang="en-US" altLang="zh-CN" sz="2000" b="1">
                <a:solidFill>
                  <a:srgbClr val="FF0000"/>
                </a:solidFill>
                <a:latin typeface="微软雅黑" pitchFamily="34" charset="-122"/>
                <a:ea typeface="微软雅黑" pitchFamily="34" charset="-122"/>
              </a:rPr>
              <a:t>0x8049fa0</a:t>
            </a:r>
            <a:r>
              <a:rPr lang="zh-CN" altLang="en-US" sz="2000" b="1">
                <a:solidFill>
                  <a:srgbClr val="FF0000"/>
                </a:solidFill>
                <a:latin typeface="微软雅黑" pitchFamily="34" charset="-122"/>
                <a:ea typeface="微软雅黑" pitchFamily="34" charset="-122"/>
              </a:rPr>
              <a:t>）的访问是对所在页面（首址为</a:t>
            </a:r>
            <a:r>
              <a:rPr lang="en-US" altLang="zh-CN" sz="2000" b="1">
                <a:solidFill>
                  <a:srgbClr val="FF0000"/>
                </a:solidFill>
                <a:latin typeface="微软雅黑" pitchFamily="34" charset="-122"/>
                <a:ea typeface="微软雅黑" pitchFamily="34" charset="-122"/>
              </a:rPr>
              <a:t>0x08049000</a:t>
            </a:r>
            <a:r>
              <a:rPr lang="zh-CN" altLang="en-US" sz="2000" b="1">
                <a:solidFill>
                  <a:srgbClr val="FF0000"/>
                </a:solidFill>
                <a:latin typeface="微软雅黑" pitchFamily="34" charset="-122"/>
                <a:ea typeface="微软雅黑" pitchFamily="34" charset="-122"/>
              </a:rPr>
              <a:t>）的第</a:t>
            </a:r>
            <a:r>
              <a:rPr lang="en-US" altLang="zh-CN" sz="2000" b="1">
                <a:solidFill>
                  <a:srgbClr val="FF0000"/>
                </a:solidFill>
                <a:latin typeface="微软雅黑" pitchFamily="34" charset="-122"/>
                <a:ea typeface="微软雅黑" pitchFamily="34" charset="-122"/>
              </a:rPr>
              <a:t>2</a:t>
            </a:r>
            <a:r>
              <a:rPr lang="zh-CN" altLang="en-US" sz="2000" b="1">
                <a:solidFill>
                  <a:srgbClr val="FF0000"/>
                </a:solidFill>
                <a:latin typeface="微软雅黑" pitchFamily="34" charset="-122"/>
                <a:ea typeface="微软雅黑" pitchFamily="34" charset="-122"/>
              </a:rPr>
              <a:t>次访问，故在主存，不会发生缺页。但</a:t>
            </a:r>
            <a:r>
              <a:rPr lang="en-US" altLang="zh-CN" sz="2000" b="1">
                <a:solidFill>
                  <a:srgbClr val="FF0000"/>
                </a:solidFill>
                <a:latin typeface="微软雅黑" pitchFamily="34" charset="-122"/>
                <a:ea typeface="微软雅黑" pitchFamily="34" charset="-122"/>
              </a:rPr>
              <a:t>a[1000]</a:t>
            </a:r>
            <a:r>
              <a:rPr lang="zh-CN" altLang="en-US" sz="2000" b="1">
                <a:solidFill>
                  <a:srgbClr val="FF0000"/>
                </a:solidFill>
                <a:latin typeface="微软雅黑" pitchFamily="34" charset="-122"/>
                <a:ea typeface="微软雅黑" pitchFamily="34" charset="-122"/>
              </a:rPr>
              <a:t>实际不存在，只不过编译器未检查数组边界，</a:t>
            </a:r>
            <a:r>
              <a:rPr lang="en-US" altLang="zh-CN" sz="2100" b="1">
                <a:solidFill>
                  <a:srgbClr val="FF0000"/>
                </a:solidFill>
                <a:latin typeface="微软雅黑" pitchFamily="34" charset="-122"/>
                <a:ea typeface="微软雅黑" pitchFamily="34" charset="-122"/>
              </a:rPr>
              <a:t>0x8049fa0</a:t>
            </a:r>
            <a:r>
              <a:rPr lang="zh-CN" altLang="en-US" sz="2100" b="1">
                <a:solidFill>
                  <a:srgbClr val="FF0000"/>
                </a:solidFill>
                <a:latin typeface="微软雅黑" pitchFamily="34" charset="-122"/>
                <a:ea typeface="微软雅黑" pitchFamily="34" charset="-122"/>
              </a:rPr>
              <a:t>处</a:t>
            </a:r>
            <a:r>
              <a:rPr lang="zh-CN" altLang="en-US" sz="2100" b="1">
                <a:solidFill>
                  <a:srgbClr val="3366FF"/>
                </a:solidFill>
                <a:latin typeface="微软雅黑" pitchFamily="34" charset="-122"/>
                <a:ea typeface="微软雅黑" pitchFamily="34" charset="-122"/>
              </a:rPr>
              <a:t>可能</a:t>
            </a:r>
            <a:r>
              <a:rPr lang="zh-CN" altLang="en-US" sz="2100" b="1">
                <a:solidFill>
                  <a:srgbClr val="FF0000"/>
                </a:solidFill>
                <a:latin typeface="微软雅黑" pitchFamily="34" charset="-122"/>
                <a:ea typeface="微软雅黑" pitchFamily="34" charset="-122"/>
              </a:rPr>
              <a:t>是</a:t>
            </a:r>
            <a:r>
              <a:rPr lang="en-US" altLang="zh-CN" sz="2100" b="1">
                <a:solidFill>
                  <a:srgbClr val="FF0000"/>
                </a:solidFill>
                <a:latin typeface="微软雅黑" pitchFamily="34" charset="-122"/>
                <a:ea typeface="微软雅黑" pitchFamily="34" charset="-122"/>
              </a:rPr>
              <a:t>x</a:t>
            </a:r>
            <a:r>
              <a:rPr lang="zh-CN" altLang="en-US" sz="2100" b="1">
                <a:solidFill>
                  <a:srgbClr val="FF0000"/>
                </a:solidFill>
                <a:latin typeface="微软雅黑" pitchFamily="34" charset="-122"/>
                <a:ea typeface="微软雅黑" pitchFamily="34" charset="-122"/>
              </a:rPr>
              <a:t>的地址，故该指令执行结果</a:t>
            </a:r>
            <a:r>
              <a:rPr lang="zh-CN" altLang="en-US" sz="2100" b="1">
                <a:solidFill>
                  <a:srgbClr val="3366FF"/>
                </a:solidFill>
                <a:latin typeface="微软雅黑" pitchFamily="34" charset="-122"/>
                <a:ea typeface="微软雅黑" pitchFamily="34" charset="-122"/>
              </a:rPr>
              <a:t>可能</a:t>
            </a:r>
            <a:r>
              <a:rPr lang="zh-CN" altLang="en-US" sz="2100" b="1">
                <a:solidFill>
                  <a:srgbClr val="FF0000"/>
                </a:solidFill>
                <a:latin typeface="微软雅黑" pitchFamily="34" charset="-122"/>
                <a:ea typeface="微软雅黑" pitchFamily="34" charset="-122"/>
              </a:rPr>
              <a:t>是</a:t>
            </a:r>
            <a:r>
              <a:rPr lang="en-US" altLang="zh-CN" sz="2100" b="1">
                <a:solidFill>
                  <a:srgbClr val="FF0000"/>
                </a:solidFill>
                <a:latin typeface="微软雅黑" pitchFamily="34" charset="-122"/>
                <a:ea typeface="微软雅黑" pitchFamily="34" charset="-122"/>
              </a:rPr>
              <a:t>x</a:t>
            </a:r>
            <a:r>
              <a:rPr lang="zh-CN" altLang="en-US" sz="2100" b="1">
                <a:solidFill>
                  <a:srgbClr val="FF0000"/>
                </a:solidFill>
                <a:latin typeface="微软雅黑" pitchFamily="34" charset="-122"/>
                <a:ea typeface="微软雅黑" pitchFamily="34" charset="-122"/>
              </a:rPr>
              <a:t>被赋值为</a:t>
            </a:r>
            <a:r>
              <a:rPr lang="en-US" altLang="zh-CN" sz="2100" b="1">
                <a:solidFill>
                  <a:srgbClr val="FF0000"/>
                </a:solidFill>
                <a:latin typeface="微软雅黑" pitchFamily="34" charset="-122"/>
                <a:ea typeface="微软雅黑" pitchFamily="34" charset="-122"/>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8005">
                                            <p:txEl>
                                              <p:pRg st="0" end="0"/>
                                            </p:txEl>
                                          </p:spTgt>
                                        </p:tgtEl>
                                        <p:attrNameLst>
                                          <p:attrName>style.visibility</p:attrName>
                                        </p:attrNameLst>
                                      </p:cBhvr>
                                      <p:to>
                                        <p:strVal val="visible"/>
                                      </p:to>
                                    </p:set>
                                    <p:animEffect transition="in" filter="blinds(horizontal)">
                                      <p:cBhvr>
                                        <p:cTn id="7" dur="500"/>
                                        <p:tgtEl>
                                          <p:spTgt spid="7680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68005">
                                            <p:txEl>
                                              <p:pRg st="1" end="1"/>
                                            </p:txEl>
                                          </p:spTgt>
                                        </p:tgtEl>
                                        <p:attrNameLst>
                                          <p:attrName>style.visibility</p:attrName>
                                        </p:attrNameLst>
                                      </p:cBhvr>
                                      <p:to>
                                        <p:strVal val="visible"/>
                                      </p:to>
                                    </p:set>
                                    <p:animEffect transition="in" filter="blinds(horizontal)">
                                      <p:cBhvr>
                                        <p:cTn id="12" dur="500"/>
                                        <p:tgtEl>
                                          <p:spTgt spid="76800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p:txBody>
          <a:bodyPr/>
          <a:lstStyle/>
          <a:p>
            <a:r>
              <a:rPr lang="zh-CN" altLang="en-US" smtClean="0"/>
              <a:t>异常举例</a:t>
            </a:r>
            <a:r>
              <a:rPr lang="en-US" altLang="zh-CN" smtClean="0">
                <a:latin typeface="黑体"/>
              </a:rPr>
              <a:t>—</a:t>
            </a:r>
            <a:r>
              <a:rPr lang="zh-CN" altLang="en-US" smtClean="0"/>
              <a:t>页故障</a:t>
            </a:r>
          </a:p>
        </p:txBody>
      </p:sp>
      <p:sp>
        <p:nvSpPr>
          <p:cNvPr id="769028" name="Rectangle 4"/>
          <p:cNvSpPr>
            <a:spLocks noGrp="1" noChangeArrowheads="1"/>
          </p:cNvSpPr>
          <p:nvPr>
            <p:ph type="body" idx="1"/>
          </p:nvPr>
        </p:nvSpPr>
        <p:spPr>
          <a:xfrm>
            <a:off x="214313" y="792163"/>
            <a:ext cx="8680450" cy="5754687"/>
          </a:xfrm>
          <a:noFill/>
          <a:ln/>
        </p:spPr>
        <p:txBody>
          <a:bodyPr/>
          <a:lstStyle/>
          <a:p>
            <a:pPr>
              <a:lnSpc>
                <a:spcPct val="95000"/>
              </a:lnSpc>
              <a:buFontTx/>
              <a:buNone/>
            </a:pPr>
            <a:r>
              <a:rPr lang="zh-CN" altLang="en-US" sz="1900" smtClean="0">
                <a:latin typeface="微软雅黑" pitchFamily="34" charset="-122"/>
                <a:ea typeface="微软雅黑" pitchFamily="34" charset="-122"/>
              </a:rPr>
              <a:t>假设在</a:t>
            </a:r>
            <a:r>
              <a:rPr lang="en-US" altLang="zh-CN" sz="1900" smtClean="0">
                <a:latin typeface="微软雅黑" pitchFamily="34" charset="-122"/>
                <a:ea typeface="微软雅黑" pitchFamily="34" charset="-122"/>
              </a:rPr>
              <a:t>IA-32/linux</a:t>
            </a:r>
            <a:r>
              <a:rPr lang="zh-CN" altLang="en-US" sz="1900" smtClean="0">
                <a:latin typeface="微软雅黑" pitchFamily="34" charset="-122"/>
                <a:ea typeface="微软雅黑" pitchFamily="34" charset="-122"/>
              </a:rPr>
              <a:t>系统中一个</a:t>
            </a:r>
            <a:r>
              <a:rPr lang="en-US" altLang="zh-CN" sz="1900" smtClean="0">
                <a:latin typeface="微软雅黑" pitchFamily="34" charset="-122"/>
                <a:ea typeface="微软雅黑" pitchFamily="34" charset="-122"/>
              </a:rPr>
              <a:t>C</a:t>
            </a:r>
            <a:r>
              <a:rPr lang="zh-CN" altLang="en-US" sz="1900" smtClean="0">
                <a:latin typeface="微软雅黑" pitchFamily="34" charset="-122"/>
                <a:ea typeface="微软雅黑" pitchFamily="34" charset="-122"/>
              </a:rPr>
              <a:t>语言源程序 </a:t>
            </a:r>
            <a:r>
              <a:rPr lang="en-US" altLang="zh-CN" sz="1900" smtClean="0">
                <a:latin typeface="微软雅黑" pitchFamily="34" charset="-122"/>
                <a:ea typeface="微软雅黑" pitchFamily="34" charset="-122"/>
              </a:rPr>
              <a:t>P </a:t>
            </a:r>
            <a:r>
              <a:rPr lang="zh-CN" altLang="en-US" sz="1900" smtClean="0">
                <a:latin typeface="微软雅黑" pitchFamily="34" charset="-122"/>
                <a:ea typeface="微软雅黑" pitchFamily="34" charset="-122"/>
              </a:rPr>
              <a:t>如下： </a:t>
            </a:r>
            <a:endParaRPr lang="en-US" altLang="zh-CN" sz="1900" smtClean="0">
              <a:latin typeface="微软雅黑" pitchFamily="34" charset="-122"/>
              <a:ea typeface="微软雅黑" pitchFamily="34" charset="-122"/>
            </a:endParaRPr>
          </a:p>
          <a:p>
            <a:pPr>
              <a:lnSpc>
                <a:spcPct val="95000"/>
              </a:lnSpc>
              <a:buFontTx/>
              <a:buNone/>
            </a:pPr>
            <a:r>
              <a:rPr lang="en-US" altLang="zh-CN" sz="1900" smtClean="0">
                <a:latin typeface="微软雅黑" pitchFamily="34" charset="-122"/>
                <a:ea typeface="微软雅黑" pitchFamily="34" charset="-122"/>
              </a:rPr>
              <a:t>1	int a[1000];</a:t>
            </a:r>
          </a:p>
          <a:p>
            <a:pPr>
              <a:lnSpc>
                <a:spcPct val="95000"/>
              </a:lnSpc>
              <a:buFontTx/>
              <a:buNone/>
            </a:pPr>
            <a:r>
              <a:rPr lang="en-US" altLang="zh-CN" sz="1900" smtClean="0">
                <a:latin typeface="微软雅黑" pitchFamily="34" charset="-122"/>
                <a:ea typeface="微软雅黑" pitchFamily="34" charset="-122"/>
              </a:rPr>
              <a:t>2	int x</a:t>
            </a:r>
            <a:r>
              <a:rPr lang="zh-CN" altLang="en-US" sz="1900" smtClean="0">
                <a:latin typeface="微软雅黑" pitchFamily="34" charset="-122"/>
                <a:ea typeface="微软雅黑" pitchFamily="34" charset="-122"/>
              </a:rPr>
              <a:t>；</a:t>
            </a:r>
          </a:p>
          <a:p>
            <a:pPr>
              <a:lnSpc>
                <a:spcPct val="95000"/>
              </a:lnSpc>
              <a:buFontTx/>
              <a:buNone/>
            </a:pPr>
            <a:r>
              <a:rPr lang="en-US" altLang="zh-CN" sz="1900" smtClean="0">
                <a:latin typeface="微软雅黑" pitchFamily="34" charset="-122"/>
                <a:ea typeface="微软雅黑" pitchFamily="34" charset="-122"/>
              </a:rPr>
              <a:t>3	main( )</a:t>
            </a:r>
          </a:p>
          <a:p>
            <a:pPr>
              <a:lnSpc>
                <a:spcPct val="95000"/>
              </a:lnSpc>
              <a:buFontTx/>
              <a:buNone/>
            </a:pPr>
            <a:r>
              <a:rPr lang="en-US" altLang="zh-CN" sz="1900" smtClean="0">
                <a:latin typeface="微软雅黑" pitchFamily="34" charset="-122"/>
                <a:ea typeface="微软雅黑" pitchFamily="34" charset="-122"/>
              </a:rPr>
              <a:t>4	{   </a:t>
            </a:r>
          </a:p>
          <a:p>
            <a:pPr>
              <a:lnSpc>
                <a:spcPct val="95000"/>
              </a:lnSpc>
              <a:buFontTx/>
              <a:buNone/>
            </a:pPr>
            <a:r>
              <a:rPr lang="en-US" altLang="zh-CN" sz="1900" smtClean="0">
                <a:latin typeface="微软雅黑" pitchFamily="34" charset="-122"/>
                <a:ea typeface="微软雅黑" pitchFamily="34" charset="-122"/>
              </a:rPr>
              <a:t>5	   a[10]=1;</a:t>
            </a:r>
          </a:p>
          <a:p>
            <a:pPr>
              <a:lnSpc>
                <a:spcPct val="95000"/>
              </a:lnSpc>
              <a:buFontTx/>
              <a:buNone/>
            </a:pPr>
            <a:r>
              <a:rPr lang="en-US" altLang="zh-CN" sz="1900" smtClean="0">
                <a:latin typeface="微软雅黑" pitchFamily="34" charset="-122"/>
                <a:ea typeface="微软雅黑" pitchFamily="34" charset="-122"/>
              </a:rPr>
              <a:t>6	   a[1000]=3; </a:t>
            </a:r>
          </a:p>
          <a:p>
            <a:pPr>
              <a:lnSpc>
                <a:spcPct val="95000"/>
              </a:lnSpc>
              <a:buFontTx/>
              <a:buNone/>
            </a:pPr>
            <a:r>
              <a:rPr lang="en-US" altLang="zh-CN" sz="1900" smtClean="0">
                <a:latin typeface="微软雅黑" pitchFamily="34" charset="-122"/>
                <a:ea typeface="微软雅黑" pitchFamily="34" charset="-122"/>
              </a:rPr>
              <a:t>7	   a[10000]=4;</a:t>
            </a:r>
          </a:p>
          <a:p>
            <a:pPr>
              <a:lnSpc>
                <a:spcPct val="95000"/>
              </a:lnSpc>
              <a:buFontTx/>
              <a:buNone/>
            </a:pPr>
            <a:r>
              <a:rPr lang="en-US" altLang="zh-CN" sz="1900" smtClean="0">
                <a:latin typeface="微软雅黑" pitchFamily="34" charset="-122"/>
                <a:ea typeface="微软雅黑" pitchFamily="34" charset="-122"/>
              </a:rPr>
              <a:t>8	}</a:t>
            </a:r>
          </a:p>
          <a:p>
            <a:pPr>
              <a:lnSpc>
                <a:spcPct val="95000"/>
              </a:lnSpc>
              <a:buFontTx/>
              <a:buNone/>
            </a:pPr>
            <a:r>
              <a:rPr lang="zh-CN" altLang="en-US" sz="1900" smtClean="0">
                <a:latin typeface="微软雅黑" pitchFamily="34" charset="-122"/>
                <a:ea typeface="微软雅黑" pitchFamily="34" charset="-122"/>
              </a:rPr>
              <a:t>假设编译、汇编和链接后，第</a:t>
            </a:r>
            <a:r>
              <a:rPr lang="en-US" altLang="zh-CN" sz="1900" smtClean="0">
                <a:latin typeface="微软雅黑" pitchFamily="34" charset="-122"/>
                <a:ea typeface="微软雅黑" pitchFamily="34" charset="-122"/>
              </a:rPr>
              <a:t>5</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6</a:t>
            </a:r>
            <a:r>
              <a:rPr lang="zh-CN" altLang="en-US" sz="1900" smtClean="0">
                <a:latin typeface="微软雅黑" pitchFamily="34" charset="-122"/>
                <a:ea typeface="微软雅黑" pitchFamily="34" charset="-122"/>
              </a:rPr>
              <a:t>和</a:t>
            </a:r>
            <a:r>
              <a:rPr lang="en-US" altLang="zh-CN" sz="1900" smtClean="0">
                <a:latin typeface="微软雅黑" pitchFamily="34" charset="-122"/>
                <a:ea typeface="微软雅黑" pitchFamily="34" charset="-122"/>
              </a:rPr>
              <a:t>7</a:t>
            </a:r>
            <a:r>
              <a:rPr lang="zh-CN" altLang="en-US" sz="1900" smtClean="0">
                <a:latin typeface="微软雅黑" pitchFamily="34" charset="-122"/>
                <a:ea typeface="微软雅黑" pitchFamily="34" charset="-122"/>
              </a:rPr>
              <a:t>行源代码对应的指令序列如下：</a:t>
            </a:r>
          </a:p>
          <a:p>
            <a:pPr>
              <a:lnSpc>
                <a:spcPct val="95000"/>
              </a:lnSpc>
              <a:buFontTx/>
              <a:buNone/>
            </a:pPr>
            <a:r>
              <a:rPr lang="en-US" altLang="zh-CN" sz="1900" smtClean="0">
                <a:latin typeface="微软雅黑" pitchFamily="34" charset="-122"/>
                <a:ea typeface="微软雅黑" pitchFamily="34" charset="-122"/>
              </a:rPr>
              <a:t>5   8048300: c7 05 28 90 04 08 01 00 00 00  </a:t>
            </a:r>
            <a:r>
              <a:rPr lang="en-US" altLang="zh-CN" sz="1900" smtClean="0">
                <a:solidFill>
                  <a:srgbClr val="0066CC"/>
                </a:solidFill>
                <a:latin typeface="微软雅黑" pitchFamily="34" charset="-122"/>
                <a:ea typeface="微软雅黑" pitchFamily="34" charset="-122"/>
              </a:rPr>
              <a:t>movl   $0x1, 0x8049028</a:t>
            </a:r>
          </a:p>
          <a:p>
            <a:pPr>
              <a:lnSpc>
                <a:spcPct val="95000"/>
              </a:lnSpc>
              <a:buFontTx/>
              <a:buNone/>
            </a:pPr>
            <a:r>
              <a:rPr lang="en-US" altLang="zh-CN" sz="1900" smtClean="0">
                <a:latin typeface="微软雅黑" pitchFamily="34" charset="-122"/>
                <a:ea typeface="微软雅黑" pitchFamily="34" charset="-122"/>
              </a:rPr>
              <a:t>6   8048309: c7 05 a0 9f 04 08 03 00 00 00   </a:t>
            </a:r>
            <a:r>
              <a:rPr lang="en-US" altLang="zh-CN" sz="1900" smtClean="0">
                <a:solidFill>
                  <a:srgbClr val="0066CC"/>
                </a:solidFill>
                <a:latin typeface="微软雅黑" pitchFamily="34" charset="-122"/>
                <a:ea typeface="微软雅黑" pitchFamily="34" charset="-122"/>
              </a:rPr>
              <a:t>movl   $0x3, 0x8049fa0</a:t>
            </a:r>
          </a:p>
          <a:p>
            <a:pPr>
              <a:lnSpc>
                <a:spcPct val="95000"/>
              </a:lnSpc>
              <a:buFontTx/>
              <a:buNone/>
            </a:pPr>
            <a:r>
              <a:rPr lang="en-US" altLang="zh-CN" sz="1900" smtClean="0">
                <a:latin typeface="微软雅黑" pitchFamily="34" charset="-122"/>
                <a:ea typeface="微软雅黑" pitchFamily="34" charset="-122"/>
              </a:rPr>
              <a:t>7   8048313: c7 05 40 2c 05 08 04 00 00 00   </a:t>
            </a:r>
            <a:r>
              <a:rPr lang="en-US" altLang="zh-CN" sz="1900" smtClean="0">
                <a:solidFill>
                  <a:srgbClr val="0066CC"/>
                </a:solidFill>
                <a:latin typeface="微软雅黑" pitchFamily="34" charset="-122"/>
                <a:ea typeface="微软雅黑" pitchFamily="34" charset="-122"/>
              </a:rPr>
              <a:t>movl   $0x4, 0x8052c40</a:t>
            </a:r>
          </a:p>
          <a:p>
            <a:pPr>
              <a:lnSpc>
                <a:spcPct val="95000"/>
              </a:lnSpc>
              <a:buFontTx/>
              <a:buNone/>
            </a:pPr>
            <a:r>
              <a:rPr lang="zh-CN" altLang="en-US" sz="1900" smtClean="0">
                <a:latin typeface="微软雅黑" pitchFamily="34" charset="-122"/>
                <a:ea typeface="微软雅黑" pitchFamily="34" charset="-122"/>
              </a:rPr>
              <a:t>已知页大小为</a:t>
            </a:r>
            <a:r>
              <a:rPr lang="en-US" altLang="zh-CN" sz="1900" smtClean="0">
                <a:latin typeface="微软雅黑" pitchFamily="34" charset="-122"/>
                <a:ea typeface="微软雅黑" pitchFamily="34" charset="-122"/>
              </a:rPr>
              <a:t>4KB</a:t>
            </a:r>
            <a:r>
              <a:rPr lang="zh-CN" altLang="en-US" sz="1900" smtClean="0">
                <a:latin typeface="微软雅黑" pitchFamily="34" charset="-122"/>
                <a:ea typeface="微软雅黑" pitchFamily="34" charset="-122"/>
              </a:rPr>
              <a:t>，若在运行</a:t>
            </a:r>
            <a:r>
              <a:rPr lang="en-US" altLang="zh-CN" sz="1900" smtClean="0">
                <a:latin typeface="微软雅黑" pitchFamily="34" charset="-122"/>
                <a:ea typeface="微软雅黑" pitchFamily="34" charset="-122"/>
              </a:rPr>
              <a:t>P</a:t>
            </a:r>
            <a:r>
              <a:rPr lang="zh-CN" altLang="en-US" sz="1900" smtClean="0">
                <a:latin typeface="微软雅黑" pitchFamily="34" charset="-122"/>
                <a:ea typeface="微软雅黑" pitchFamily="34" charset="-122"/>
              </a:rPr>
              <a:t>对应的进程时，系统中无其他进程在运行，则：</a:t>
            </a:r>
          </a:p>
          <a:p>
            <a:pPr>
              <a:lnSpc>
                <a:spcPct val="95000"/>
              </a:lnSpc>
              <a:buFontTx/>
              <a:buNone/>
            </a:pPr>
            <a:r>
              <a:rPr lang="en-US" altLang="zh-CN" sz="1900" smtClean="0">
                <a:latin typeface="微软雅黑" pitchFamily="34" charset="-122"/>
                <a:ea typeface="微软雅黑" pitchFamily="34" charset="-122"/>
              </a:rPr>
              <a:t>(1) </a:t>
            </a:r>
            <a:r>
              <a:rPr lang="zh-CN" altLang="en-US" sz="1900" smtClean="0">
                <a:latin typeface="微软雅黑" pitchFamily="34" charset="-122"/>
                <a:ea typeface="微软雅黑" pitchFamily="34" charset="-122"/>
              </a:rPr>
              <a:t>对于上述三条指令的执行，在取指令时是否可能发生页故障？</a:t>
            </a:r>
          </a:p>
          <a:p>
            <a:pPr>
              <a:lnSpc>
                <a:spcPct val="95000"/>
              </a:lnSpc>
              <a:buFontTx/>
              <a:buNone/>
            </a:pPr>
            <a:r>
              <a:rPr lang="en-US" altLang="zh-CN" sz="1900" smtClean="0">
                <a:latin typeface="微软雅黑" pitchFamily="34" charset="-122"/>
                <a:ea typeface="微软雅黑" pitchFamily="34" charset="-122"/>
              </a:rPr>
              <a:t>(2) </a:t>
            </a:r>
            <a:r>
              <a:rPr lang="zh-CN" altLang="en-US" sz="1900" smtClean="0">
                <a:latin typeface="微软雅黑" pitchFamily="34" charset="-122"/>
                <a:ea typeface="微软雅黑" pitchFamily="34" charset="-122"/>
              </a:rPr>
              <a:t>在数据访问时分别会发生什么问题？</a:t>
            </a:r>
          </a:p>
          <a:p>
            <a:pPr>
              <a:lnSpc>
                <a:spcPct val="95000"/>
              </a:lnSpc>
              <a:buFontTx/>
              <a:buNone/>
            </a:pPr>
            <a:r>
              <a:rPr lang="en-US" altLang="zh-CN" sz="1900" smtClean="0">
                <a:latin typeface="微软雅黑" pitchFamily="34" charset="-122"/>
                <a:ea typeface="微软雅黑" pitchFamily="34" charset="-122"/>
              </a:rPr>
              <a:t>(3) </a:t>
            </a:r>
            <a:r>
              <a:rPr lang="zh-CN" altLang="en-US" sz="1900" smtClean="0">
                <a:latin typeface="微软雅黑" pitchFamily="34" charset="-122"/>
                <a:ea typeface="微软雅黑" pitchFamily="34" charset="-122"/>
              </a:rPr>
              <a:t>哪些问题是可恢复的？哪些问题是不可恢复的？</a:t>
            </a:r>
          </a:p>
        </p:txBody>
      </p:sp>
      <p:sp>
        <p:nvSpPr>
          <p:cNvPr id="769029" name="Rectangle 5"/>
          <p:cNvSpPr>
            <a:spLocks noChangeArrowheads="1"/>
          </p:cNvSpPr>
          <p:nvPr/>
        </p:nvSpPr>
        <p:spPr bwMode="auto">
          <a:xfrm>
            <a:off x="2427288" y="1223963"/>
            <a:ext cx="6659562" cy="2860675"/>
          </a:xfrm>
          <a:prstGeom prst="rect">
            <a:avLst/>
          </a:prstGeom>
          <a:solidFill>
            <a:schemeClr val="bg1"/>
          </a:solidFill>
          <a:ln w="9525">
            <a:noFill/>
            <a:miter lim="800000"/>
            <a:headEnd/>
            <a:tailEnd/>
          </a:ln>
          <a:effectLst/>
        </p:spPr>
        <p:txBody>
          <a:bodyPr>
            <a:spAutoFit/>
          </a:bodyPr>
          <a:lstStyle/>
          <a:p>
            <a:pPr>
              <a:lnSpc>
                <a:spcPct val="120000"/>
              </a:lnSpc>
            </a:pPr>
            <a:r>
              <a:rPr lang="zh-CN" altLang="en-US" sz="1900" b="1">
                <a:solidFill>
                  <a:srgbClr val="0066CC"/>
                </a:solidFill>
                <a:latin typeface="微软雅黑" pitchFamily="34" charset="-122"/>
                <a:ea typeface="微软雅黑" pitchFamily="34" charset="-122"/>
              </a:rPr>
              <a:t>第</a:t>
            </a:r>
            <a:r>
              <a:rPr lang="en-US" altLang="zh-CN" sz="1900" b="1">
                <a:solidFill>
                  <a:srgbClr val="0066CC"/>
                </a:solidFill>
                <a:latin typeface="微软雅黑" pitchFamily="34" charset="-122"/>
                <a:ea typeface="微软雅黑" pitchFamily="34" charset="-122"/>
              </a:rPr>
              <a:t>7</a:t>
            </a:r>
            <a:r>
              <a:rPr lang="zh-CN" altLang="en-US" sz="1900" b="1">
                <a:solidFill>
                  <a:srgbClr val="0066CC"/>
                </a:solidFill>
                <a:latin typeface="微软雅黑" pitchFamily="34" charset="-122"/>
                <a:ea typeface="微软雅黑" pitchFamily="34" charset="-122"/>
              </a:rPr>
              <a:t>行指令取数据时是否发生页故障，</a:t>
            </a:r>
            <a:r>
              <a:rPr lang="en-US" altLang="zh-CN" sz="1900" b="1">
                <a:solidFill>
                  <a:srgbClr val="0066CC"/>
                </a:solidFill>
                <a:latin typeface="微软雅黑" pitchFamily="34" charset="-122"/>
                <a:ea typeface="微软雅黑" pitchFamily="34" charset="-122"/>
              </a:rPr>
              <a:t>Why</a:t>
            </a:r>
            <a:r>
              <a:rPr lang="zh-CN" altLang="en-US" sz="1900" b="1">
                <a:solidFill>
                  <a:srgbClr val="0066CC"/>
                </a:solidFill>
                <a:latin typeface="微软雅黑" pitchFamily="34" charset="-122"/>
                <a:ea typeface="微软雅黑" pitchFamily="34" charset="-122"/>
              </a:rPr>
              <a:t>？</a:t>
            </a:r>
          </a:p>
          <a:p>
            <a:pPr>
              <a:lnSpc>
                <a:spcPct val="120000"/>
              </a:lnSpc>
            </a:pPr>
            <a:r>
              <a:rPr lang="zh-CN" altLang="en-US" sz="1900" b="1">
                <a:solidFill>
                  <a:srgbClr val="FF0000"/>
                </a:solidFill>
                <a:latin typeface="微软雅黑" pitchFamily="34" charset="-122"/>
                <a:ea typeface="微软雅黑" pitchFamily="34" charset="-122"/>
              </a:rPr>
              <a:t>地址</a:t>
            </a:r>
            <a:r>
              <a:rPr lang="en-US" altLang="zh-CN" sz="1900" b="1">
                <a:solidFill>
                  <a:srgbClr val="FF0000"/>
                </a:solidFill>
                <a:latin typeface="微软雅黑" pitchFamily="34" charset="-122"/>
                <a:ea typeface="微软雅黑" pitchFamily="34" charset="-122"/>
              </a:rPr>
              <a:t>0x8052c40</a:t>
            </a:r>
            <a:r>
              <a:rPr lang="zh-CN" altLang="zh-CN" sz="1900" b="1">
                <a:solidFill>
                  <a:srgbClr val="FF0000"/>
                </a:solidFill>
                <a:latin typeface="微软雅黑" pitchFamily="34" charset="-122"/>
                <a:ea typeface="微软雅黑" pitchFamily="34" charset="-122"/>
              </a:rPr>
              <a:t>偏离数组首址0x8049000已达4</a:t>
            </a:r>
            <a:r>
              <a:rPr lang="zh-CN" altLang="zh-CN" sz="1900" b="1">
                <a:solidFill>
                  <a:srgbClr val="FF0000"/>
                </a:solidFill>
                <a:ea typeface="微软雅黑" pitchFamily="34" charset="-122"/>
              </a:rPr>
              <a:t>×</a:t>
            </a:r>
            <a:r>
              <a:rPr lang="zh-CN" altLang="zh-CN" sz="1900" b="1">
                <a:solidFill>
                  <a:srgbClr val="FF0000"/>
                </a:solidFill>
                <a:latin typeface="微软雅黑" pitchFamily="34" charset="-122"/>
                <a:ea typeface="微软雅黑" pitchFamily="34" charset="-122"/>
              </a:rPr>
              <a:t>10000</a:t>
            </a:r>
            <a:r>
              <a:rPr lang="zh-CN" altLang="en-US" sz="1900" b="1">
                <a:solidFill>
                  <a:srgbClr val="FF0000"/>
                </a:solidFill>
                <a:latin typeface="微软雅黑" pitchFamily="34" charset="-122"/>
                <a:ea typeface="微软雅黑" pitchFamily="34" charset="-122"/>
              </a:rPr>
              <a:t> </a:t>
            </a:r>
            <a:r>
              <a:rPr lang="zh-CN" altLang="zh-CN" sz="1900" b="1">
                <a:solidFill>
                  <a:srgbClr val="FF0000"/>
                </a:solidFill>
                <a:latin typeface="微软雅黑" pitchFamily="34" charset="-122"/>
                <a:ea typeface="微软雅黑" pitchFamily="34" charset="-122"/>
              </a:rPr>
              <a:t>+4=40004个单元，即偏离了9个页面，很可能超出可读写区</a:t>
            </a:r>
            <a:r>
              <a:rPr lang="zh-CN" altLang="en-US" sz="1900" b="1">
                <a:solidFill>
                  <a:srgbClr val="FF0000"/>
                </a:solidFill>
                <a:latin typeface="微软雅黑" pitchFamily="34" charset="-122"/>
                <a:ea typeface="微软雅黑" pitchFamily="34" charset="-122"/>
              </a:rPr>
              <a:t>范围</a:t>
            </a:r>
            <a:r>
              <a:rPr lang="zh-CN" altLang="zh-CN" sz="1900" b="1">
                <a:solidFill>
                  <a:srgbClr val="FF0000"/>
                </a:solidFill>
                <a:latin typeface="微软雅黑" pitchFamily="34" charset="-122"/>
                <a:ea typeface="微软雅黑" pitchFamily="34" charset="-122"/>
              </a:rPr>
              <a:t>，</a:t>
            </a:r>
            <a:r>
              <a:rPr lang="zh-CN" altLang="en-US" sz="1900" b="1">
                <a:solidFill>
                  <a:srgbClr val="FF0000"/>
                </a:solidFill>
                <a:latin typeface="微软雅黑" pitchFamily="34" charset="-122"/>
                <a:ea typeface="微软雅黑" pitchFamily="34" charset="-122"/>
              </a:rPr>
              <a:t>故</a:t>
            </a:r>
            <a:r>
              <a:rPr lang="zh-CN" altLang="zh-CN" sz="1900" b="1">
                <a:solidFill>
                  <a:srgbClr val="FF0000"/>
                </a:solidFill>
                <a:latin typeface="微软雅黑" pitchFamily="34" charset="-122"/>
                <a:ea typeface="微软雅黑" pitchFamily="34" charset="-122"/>
              </a:rPr>
              <a:t>执行该指令时</a:t>
            </a:r>
            <a:r>
              <a:rPr lang="zh-CN" altLang="en-US" sz="1900" b="1">
                <a:solidFill>
                  <a:srgbClr val="FF0000"/>
                </a:solidFill>
                <a:latin typeface="微软雅黑" pitchFamily="34" charset="-122"/>
                <a:ea typeface="微软雅黑" pitchFamily="34" charset="-122"/>
              </a:rPr>
              <a:t>可</a:t>
            </a:r>
            <a:r>
              <a:rPr lang="zh-CN" altLang="zh-CN" sz="1900" b="1">
                <a:solidFill>
                  <a:srgbClr val="FF0000"/>
                </a:solidFill>
                <a:latin typeface="微软雅黑" pitchFamily="34" charset="-122"/>
                <a:ea typeface="微软雅黑" pitchFamily="34" charset="-122"/>
              </a:rPr>
              <a:t>能</a:t>
            </a:r>
            <a:r>
              <a:rPr lang="zh-CN" altLang="en-US" sz="1900" b="1">
                <a:solidFill>
                  <a:srgbClr val="FF0000"/>
                </a:solidFill>
                <a:latin typeface="微软雅黑" pitchFamily="34" charset="-122"/>
                <a:ea typeface="微软雅黑" pitchFamily="34" charset="-122"/>
              </a:rPr>
              <a:t>会</a:t>
            </a:r>
            <a:r>
              <a:rPr lang="zh-CN" altLang="zh-CN" sz="1900" b="1">
                <a:solidFill>
                  <a:srgbClr val="008000"/>
                </a:solidFill>
                <a:latin typeface="微软雅黑" pitchFamily="34" charset="-122"/>
                <a:ea typeface="微软雅黑" pitchFamily="34" charset="-122"/>
              </a:rPr>
              <a:t>发生</a:t>
            </a:r>
            <a:r>
              <a:rPr lang="zh-CN" altLang="en-US" sz="1900" b="1">
                <a:solidFill>
                  <a:srgbClr val="008000"/>
                </a:solidFill>
                <a:latin typeface="微软雅黑" pitchFamily="34" charset="-122"/>
                <a:ea typeface="微软雅黑" pitchFamily="34" charset="-122"/>
              </a:rPr>
              <a:t>保护违例</a:t>
            </a:r>
            <a:r>
              <a:rPr lang="zh-CN" altLang="zh-CN" sz="1900" b="1">
                <a:solidFill>
                  <a:srgbClr val="FF0000"/>
                </a:solidFill>
                <a:latin typeface="微软雅黑" pitchFamily="34" charset="-122"/>
                <a:ea typeface="微软雅黑" pitchFamily="34" charset="-122"/>
              </a:rPr>
              <a:t>。</a:t>
            </a:r>
            <a:r>
              <a:rPr lang="zh-CN" altLang="en-US" sz="1900" b="1">
                <a:solidFill>
                  <a:srgbClr val="FF0000"/>
                </a:solidFill>
                <a:latin typeface="微软雅黑" pitchFamily="34" charset="-122"/>
                <a:ea typeface="微软雅黑" pitchFamily="34" charset="-122"/>
              </a:rPr>
              <a:t>页故障处理程序发送一个</a:t>
            </a:r>
            <a:r>
              <a:rPr lang="zh-CN" altLang="en-US" sz="1900" b="1">
                <a:solidFill>
                  <a:srgbClr val="008000"/>
                </a:solidFill>
                <a:latin typeface="微软雅黑" pitchFamily="34" charset="-122"/>
                <a:ea typeface="微软雅黑" pitchFamily="34" charset="-122"/>
              </a:rPr>
              <a:t>“段错误”信号</a:t>
            </a:r>
            <a:r>
              <a:rPr lang="zh-CN" altLang="en-US" sz="1900" b="1">
                <a:solidFill>
                  <a:srgbClr val="FF0000"/>
                </a:solidFill>
                <a:latin typeface="微软雅黑" pitchFamily="34" charset="-122"/>
                <a:ea typeface="微软雅黑" pitchFamily="34" charset="-122"/>
              </a:rPr>
              <a:t>（</a:t>
            </a:r>
            <a:r>
              <a:rPr lang="en-US" altLang="zh-CN" sz="1900" b="1">
                <a:solidFill>
                  <a:srgbClr val="FF0000"/>
                </a:solidFill>
                <a:latin typeface="微软雅黑" pitchFamily="34" charset="-122"/>
                <a:ea typeface="微软雅黑" pitchFamily="34" charset="-122"/>
              </a:rPr>
              <a:t>SIGSEGV</a:t>
            </a:r>
            <a:r>
              <a:rPr lang="zh-CN" altLang="en-US" sz="1900" b="1">
                <a:solidFill>
                  <a:srgbClr val="FF0000"/>
                </a:solidFill>
                <a:latin typeface="微软雅黑" pitchFamily="34" charset="-122"/>
                <a:ea typeface="微软雅黑" pitchFamily="34" charset="-122"/>
              </a:rPr>
              <a:t>）给用户进程，用户进程接受到该信号后就调出一个</a:t>
            </a:r>
            <a:r>
              <a:rPr lang="zh-CN" altLang="en-US" sz="1900" b="1">
                <a:solidFill>
                  <a:srgbClr val="008000"/>
                </a:solidFill>
                <a:latin typeface="微软雅黑" pitchFamily="34" charset="-122"/>
                <a:ea typeface="微软雅黑" pitchFamily="34" charset="-122"/>
              </a:rPr>
              <a:t>信号处理程序执行</a:t>
            </a:r>
            <a:r>
              <a:rPr lang="zh-CN" altLang="en-US" sz="1900" b="1">
                <a:solidFill>
                  <a:srgbClr val="FF0000"/>
                </a:solidFill>
                <a:latin typeface="微软雅黑" pitchFamily="34" charset="-122"/>
                <a:ea typeface="微软雅黑" pitchFamily="34" charset="-122"/>
              </a:rPr>
              <a:t>，该信号处理程序根据信号类型，在屏幕上显示“段故障</a:t>
            </a:r>
            <a:r>
              <a:rPr lang="zh-CN" altLang="en-US" sz="1900" b="1">
                <a:solidFill>
                  <a:srgbClr val="3366FF"/>
                </a:solidFill>
                <a:latin typeface="微软雅黑" pitchFamily="34" charset="-122"/>
                <a:ea typeface="微软雅黑" pitchFamily="34" charset="-122"/>
              </a:rPr>
              <a:t>（</a:t>
            </a:r>
            <a:r>
              <a:rPr lang="en-US" altLang="zh-CN" sz="1900" b="1">
                <a:solidFill>
                  <a:srgbClr val="3366FF"/>
                </a:solidFill>
                <a:latin typeface="微软雅黑" pitchFamily="34" charset="-122"/>
                <a:ea typeface="微软雅黑" pitchFamily="34" charset="-122"/>
              </a:rPr>
              <a:t>segmentation fault</a:t>
            </a:r>
            <a:r>
              <a:rPr lang="zh-CN" altLang="en-US" sz="1900" b="1">
                <a:solidFill>
                  <a:srgbClr val="3366FF"/>
                </a:solidFill>
                <a:latin typeface="微软雅黑" pitchFamily="34" charset="-122"/>
                <a:ea typeface="微软雅黑" pitchFamily="34" charset="-122"/>
              </a:rPr>
              <a:t>）”</a:t>
            </a:r>
            <a:r>
              <a:rPr lang="zh-CN" altLang="en-US" sz="1900" b="1">
                <a:solidFill>
                  <a:srgbClr val="FF0000"/>
                </a:solidFill>
                <a:latin typeface="微软雅黑" pitchFamily="34" charset="-122"/>
                <a:ea typeface="微软雅黑" pitchFamily="34" charset="-122"/>
              </a:rPr>
              <a:t>信息，并终止用户进程。</a:t>
            </a:r>
            <a:endParaRPr lang="en-US" altLang="zh-CN" sz="1900" b="1">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9029">
                                            <p:txEl>
                                              <p:pRg st="0" end="0"/>
                                            </p:txEl>
                                          </p:spTgt>
                                        </p:tgtEl>
                                        <p:attrNameLst>
                                          <p:attrName>style.visibility</p:attrName>
                                        </p:attrNameLst>
                                      </p:cBhvr>
                                      <p:to>
                                        <p:strVal val="visible"/>
                                      </p:to>
                                    </p:set>
                                    <p:animEffect transition="in" filter="blinds(horizontal)">
                                      <p:cBhvr>
                                        <p:cTn id="7" dur="500"/>
                                        <p:tgtEl>
                                          <p:spTgt spid="7690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69029">
                                            <p:txEl>
                                              <p:pRg st="1" end="1"/>
                                            </p:txEl>
                                          </p:spTgt>
                                        </p:tgtEl>
                                        <p:attrNameLst>
                                          <p:attrName>style.visibility</p:attrName>
                                        </p:attrNameLst>
                                      </p:cBhvr>
                                      <p:to>
                                        <p:strVal val="visible"/>
                                      </p:to>
                                    </p:set>
                                    <p:animEffect transition="in" filter="blinds(horizontal)">
                                      <p:cBhvr>
                                        <p:cTn id="12" dur="500"/>
                                        <p:tgtEl>
                                          <p:spTgt spid="76902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a:xfrm>
            <a:off x="457200" y="96838"/>
            <a:ext cx="8229600" cy="561975"/>
          </a:xfrm>
        </p:spPr>
        <p:txBody>
          <a:bodyPr/>
          <a:lstStyle/>
          <a:p>
            <a:r>
              <a:rPr lang="zh-CN" altLang="en-US" smtClean="0"/>
              <a:t>陷阱（</a:t>
            </a:r>
            <a:r>
              <a:rPr lang="en-US" altLang="zh-CN" smtClean="0"/>
              <a:t>Trap</a:t>
            </a:r>
            <a:r>
              <a:rPr lang="zh-CN" altLang="en-US" smtClean="0"/>
              <a:t>）异常</a:t>
            </a:r>
          </a:p>
        </p:txBody>
      </p:sp>
      <p:sp>
        <p:nvSpPr>
          <p:cNvPr id="770051" name="Rectangle 3"/>
          <p:cNvSpPr>
            <a:spLocks noGrp="1" noChangeArrowheads="1"/>
          </p:cNvSpPr>
          <p:nvPr>
            <p:ph type="body" idx="1"/>
          </p:nvPr>
        </p:nvSpPr>
        <p:spPr>
          <a:xfrm>
            <a:off x="200025" y="779463"/>
            <a:ext cx="8843963" cy="777875"/>
          </a:xfrm>
        </p:spPr>
        <p:txBody>
          <a:bodyPr/>
          <a:lstStyle/>
          <a:p>
            <a:r>
              <a:rPr lang="zh-CN" altLang="en-US" sz="2000" smtClean="0">
                <a:solidFill>
                  <a:srgbClr val="FF0000"/>
                </a:solidFill>
                <a:latin typeface="微软雅黑" pitchFamily="34" charset="-122"/>
                <a:ea typeface="微软雅黑" pitchFamily="34" charset="-122"/>
              </a:rPr>
              <a:t>陷阱</a:t>
            </a:r>
            <a:r>
              <a:rPr lang="zh-CN" altLang="en-US" sz="2000" smtClean="0">
                <a:latin typeface="微软雅黑" pitchFamily="34" charset="-122"/>
                <a:ea typeface="微软雅黑" pitchFamily="34" charset="-122"/>
              </a:rPr>
              <a:t>也称</a:t>
            </a:r>
            <a:r>
              <a:rPr lang="zh-CN" altLang="en-US" sz="2000" smtClean="0">
                <a:solidFill>
                  <a:srgbClr val="FF0000"/>
                </a:solidFill>
                <a:latin typeface="微软雅黑" pitchFamily="34" charset="-122"/>
                <a:ea typeface="微软雅黑" pitchFamily="34" charset="-122"/>
              </a:rPr>
              <a:t>自陷</a:t>
            </a:r>
            <a:r>
              <a:rPr lang="zh-CN" altLang="en-US" sz="2000" smtClean="0">
                <a:latin typeface="微软雅黑" pitchFamily="34" charset="-122"/>
                <a:ea typeface="微软雅黑" pitchFamily="34" charset="-122"/>
              </a:rPr>
              <a:t>或</a:t>
            </a:r>
            <a:r>
              <a:rPr lang="zh-CN" altLang="en-US" sz="2000" smtClean="0">
                <a:solidFill>
                  <a:srgbClr val="FF0000"/>
                </a:solidFill>
                <a:latin typeface="微软雅黑" pitchFamily="34" charset="-122"/>
                <a:ea typeface="微软雅黑" pitchFamily="34" charset="-122"/>
              </a:rPr>
              <a:t>陷入</a:t>
            </a:r>
            <a:r>
              <a:rPr lang="zh-CN" altLang="en-US" sz="2000" smtClean="0">
                <a:latin typeface="微软雅黑" pitchFamily="34" charset="-122"/>
                <a:ea typeface="微软雅黑" pitchFamily="34" charset="-122"/>
              </a:rPr>
              <a:t>，执行</a:t>
            </a:r>
            <a:r>
              <a:rPr lang="zh-CN" altLang="en-US" sz="2000" smtClean="0">
                <a:solidFill>
                  <a:srgbClr val="FF0000"/>
                </a:solidFill>
                <a:latin typeface="微软雅黑" pitchFamily="34" charset="-122"/>
                <a:ea typeface="微软雅黑" pitchFamily="34" charset="-122"/>
              </a:rPr>
              <a:t>陷阱指令</a:t>
            </a:r>
            <a:r>
              <a:rPr lang="zh-CN" altLang="en-US" sz="2000" smtClean="0">
                <a:latin typeface="微软雅黑" pitchFamily="34" charset="-122"/>
                <a:ea typeface="微软雅黑" pitchFamily="34" charset="-122"/>
              </a:rPr>
              <a:t>（也称为</a:t>
            </a:r>
            <a:r>
              <a:rPr lang="zh-CN" altLang="en-US" sz="2000" smtClean="0">
                <a:solidFill>
                  <a:srgbClr val="FF0000"/>
                </a:solidFill>
                <a:latin typeface="微软雅黑" pitchFamily="34" charset="-122"/>
                <a:ea typeface="微软雅黑" pitchFamily="34" charset="-122"/>
              </a:rPr>
              <a:t>自陷指令</a:t>
            </a:r>
            <a:r>
              <a:rPr lang="zh-CN" altLang="en-US" sz="2000" smtClean="0">
                <a:latin typeface="微软雅黑" pitchFamily="34" charset="-122"/>
                <a:ea typeface="微软雅黑" pitchFamily="34" charset="-122"/>
              </a:rPr>
              <a:t>）时，</a:t>
            </a:r>
            <a:r>
              <a:rPr lang="en-US" altLang="zh-CN" sz="2000" smtClean="0">
                <a:latin typeface="微软雅黑" pitchFamily="34" charset="-122"/>
                <a:ea typeface="微软雅黑" pitchFamily="34" charset="-122"/>
              </a:rPr>
              <a:t>CPU</a:t>
            </a:r>
            <a:r>
              <a:rPr lang="zh-CN" altLang="en-US" sz="2000" smtClean="0">
                <a:latin typeface="微软雅黑" pitchFamily="34" charset="-122"/>
                <a:ea typeface="微软雅黑" pitchFamily="34" charset="-122"/>
              </a:rPr>
              <a:t>调出特定程序进行相应处理，处理结束后返回到陷阱指令的下一条指令执行。</a:t>
            </a:r>
          </a:p>
        </p:txBody>
      </p:sp>
      <p:sp>
        <p:nvSpPr>
          <p:cNvPr id="770052" name="Rectangle 17"/>
          <p:cNvSpPr>
            <a:spLocks noChangeArrowheads="1"/>
          </p:cNvSpPr>
          <p:nvPr/>
        </p:nvSpPr>
        <p:spPr bwMode="auto">
          <a:xfrm>
            <a:off x="825500" y="1644650"/>
            <a:ext cx="7570788" cy="1968500"/>
          </a:xfrm>
          <a:prstGeom prst="rect">
            <a:avLst/>
          </a:prstGeom>
          <a:solidFill>
            <a:srgbClr val="E9E1C9"/>
          </a:solidFill>
          <a:ln w="28575" algn="ctr">
            <a:noFill/>
            <a:round/>
            <a:headEnd/>
            <a:tailEnd type="triangle" w="med" len="med"/>
          </a:ln>
        </p:spPr>
        <p:txBody>
          <a:bodyPr anchor="ctr" anchorCtr="1"/>
          <a:lstStyle/>
          <a:p>
            <a:pPr algn="ctr" eaLnBrk="0" hangingPunct="0"/>
            <a:endParaRPr lang="en-US" altLang="zh-CN" sz="2400" b="1">
              <a:latin typeface="Calibri" pitchFamily="34" charset="0"/>
            </a:endParaRPr>
          </a:p>
        </p:txBody>
      </p:sp>
      <p:sp>
        <p:nvSpPr>
          <p:cNvPr id="476164" name="Rectangle 4"/>
          <p:cNvSpPr>
            <a:spLocks noChangeArrowheads="1"/>
          </p:cNvSpPr>
          <p:nvPr/>
        </p:nvSpPr>
        <p:spPr bwMode="auto">
          <a:xfrm>
            <a:off x="2649538" y="1700213"/>
            <a:ext cx="1247775" cy="409575"/>
          </a:xfrm>
          <a:prstGeom prst="rect">
            <a:avLst/>
          </a:prstGeom>
          <a:noFill/>
          <a:ln w="12700">
            <a:noFill/>
            <a:miter lim="800000"/>
            <a:headEnd/>
            <a:tailEnd/>
          </a:ln>
          <a:effectLst/>
        </p:spPr>
        <p:txBody>
          <a:bodyPr wrap="none" lIns="90479" tIns="44446" rIns="90479" bIns="44446">
            <a:spAutoFit/>
          </a:bodyPr>
          <a:lstStyle/>
          <a:p>
            <a:pPr eaLnBrk="0" hangingPunct="0"/>
            <a:r>
              <a:rPr lang="zh-CN" altLang="en-US" sz="2100" b="1">
                <a:solidFill>
                  <a:srgbClr val="CC3300"/>
                </a:solidFill>
                <a:latin typeface="Calibri" pitchFamily="34" charset="0"/>
                <a:ea typeface="微软雅黑" pitchFamily="34" charset="-122"/>
              </a:rPr>
              <a:t>用户进程</a:t>
            </a:r>
          </a:p>
        </p:txBody>
      </p:sp>
      <p:sp>
        <p:nvSpPr>
          <p:cNvPr id="476165" name="Rectangle 5"/>
          <p:cNvSpPr>
            <a:spLocks noChangeArrowheads="1"/>
          </p:cNvSpPr>
          <p:nvPr/>
        </p:nvSpPr>
        <p:spPr bwMode="auto">
          <a:xfrm>
            <a:off x="5651500" y="1685925"/>
            <a:ext cx="577850" cy="423863"/>
          </a:xfrm>
          <a:prstGeom prst="rect">
            <a:avLst/>
          </a:prstGeom>
          <a:noFill/>
          <a:ln w="12700">
            <a:noFill/>
            <a:miter lim="800000"/>
            <a:headEnd/>
            <a:tailEnd/>
          </a:ln>
          <a:effectLst/>
        </p:spPr>
        <p:txBody>
          <a:bodyPr wrap="none" lIns="90479" tIns="44446" rIns="90479" bIns="44446">
            <a:spAutoFit/>
          </a:bodyPr>
          <a:lstStyle/>
          <a:p>
            <a:pPr eaLnBrk="0" hangingPunct="0"/>
            <a:r>
              <a:rPr lang="en-US" altLang="zh-CN" sz="2200" b="1">
                <a:solidFill>
                  <a:srgbClr val="CC3300"/>
                </a:solidFill>
                <a:latin typeface="微软雅黑" pitchFamily="34" charset="-122"/>
                <a:ea typeface="微软雅黑" pitchFamily="34" charset="-122"/>
              </a:rPr>
              <a:t>OS</a:t>
            </a:r>
          </a:p>
        </p:txBody>
      </p:sp>
      <p:sp>
        <p:nvSpPr>
          <p:cNvPr id="770055" name="Line 6"/>
          <p:cNvSpPr>
            <a:spLocks noChangeShapeType="1"/>
          </p:cNvSpPr>
          <p:nvPr/>
        </p:nvSpPr>
        <p:spPr bwMode="auto">
          <a:xfrm>
            <a:off x="3233738" y="2078038"/>
            <a:ext cx="0" cy="598487"/>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476168" name="Line 8"/>
          <p:cNvSpPr>
            <a:spLocks noChangeShapeType="1"/>
          </p:cNvSpPr>
          <p:nvPr/>
        </p:nvSpPr>
        <p:spPr bwMode="auto">
          <a:xfrm>
            <a:off x="6053138" y="2689225"/>
            <a:ext cx="0" cy="596900"/>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476170" name="Line 10"/>
          <p:cNvSpPr>
            <a:spLocks noChangeShapeType="1"/>
          </p:cNvSpPr>
          <p:nvPr/>
        </p:nvSpPr>
        <p:spPr bwMode="auto">
          <a:xfrm flipH="1">
            <a:off x="3235325" y="2952750"/>
            <a:ext cx="14288" cy="614363"/>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476171" name="Rectangle 11"/>
          <p:cNvSpPr>
            <a:spLocks noChangeArrowheads="1"/>
          </p:cNvSpPr>
          <p:nvPr/>
        </p:nvSpPr>
        <p:spPr bwMode="auto">
          <a:xfrm>
            <a:off x="3587750" y="2279650"/>
            <a:ext cx="2225675" cy="393700"/>
          </a:xfrm>
          <a:prstGeom prst="rect">
            <a:avLst/>
          </a:prstGeom>
          <a:noFill/>
          <a:ln w="12700">
            <a:noFill/>
            <a:miter lim="800000"/>
            <a:headEnd/>
            <a:tailEnd/>
          </a:ln>
        </p:spPr>
        <p:txBody>
          <a:bodyPr lIns="90479" tIns="44446" rIns="90479" bIns="44446">
            <a:spAutoFit/>
          </a:bodyPr>
          <a:lstStyle/>
          <a:p>
            <a:pPr eaLnBrk="0" hangingPunct="0"/>
            <a:r>
              <a:rPr lang="zh-CN" altLang="en-US" sz="2000" b="1">
                <a:solidFill>
                  <a:schemeClr val="accent2"/>
                </a:solidFill>
                <a:latin typeface="微软雅黑" pitchFamily="34" charset="-122"/>
                <a:ea typeface="微软雅黑" pitchFamily="34" charset="-122"/>
              </a:rPr>
              <a:t>陷入</a:t>
            </a:r>
            <a:r>
              <a:rPr lang="en-US" altLang="zh-CN" sz="2000" b="1">
                <a:solidFill>
                  <a:schemeClr val="accent2"/>
                </a:solidFill>
                <a:latin typeface="微软雅黑" pitchFamily="34" charset="-122"/>
                <a:ea typeface="微软雅黑" pitchFamily="34" charset="-122"/>
              </a:rPr>
              <a:t>OS</a:t>
            </a:r>
            <a:r>
              <a:rPr lang="zh-CN" altLang="en-US" sz="2000" b="1">
                <a:solidFill>
                  <a:schemeClr val="accent2"/>
                </a:solidFill>
                <a:latin typeface="微软雅黑" pitchFamily="34" charset="-122"/>
                <a:ea typeface="微软雅黑" pitchFamily="34" charset="-122"/>
              </a:rPr>
              <a:t>内核</a:t>
            </a:r>
          </a:p>
        </p:txBody>
      </p:sp>
      <p:sp>
        <p:nvSpPr>
          <p:cNvPr id="476172" name="Rectangle 12"/>
          <p:cNvSpPr>
            <a:spLocks noChangeArrowheads="1"/>
          </p:cNvSpPr>
          <p:nvPr/>
        </p:nvSpPr>
        <p:spPr bwMode="auto">
          <a:xfrm>
            <a:off x="6113463" y="2555875"/>
            <a:ext cx="2046287" cy="698500"/>
          </a:xfrm>
          <a:prstGeom prst="rect">
            <a:avLst/>
          </a:prstGeom>
          <a:noFill/>
          <a:ln w="12700">
            <a:noFill/>
            <a:miter lim="800000"/>
            <a:headEnd/>
            <a:tailEnd/>
          </a:ln>
        </p:spPr>
        <p:txBody>
          <a:bodyPr lIns="90479" tIns="44446" rIns="90479" bIns="44446">
            <a:spAutoFit/>
          </a:bodyPr>
          <a:lstStyle/>
          <a:p>
            <a:pPr eaLnBrk="0" hangingPunct="0"/>
            <a:r>
              <a:rPr lang="zh-CN" altLang="en-US" sz="2000" b="1">
                <a:latin typeface="Calibri" pitchFamily="34" charset="0"/>
                <a:ea typeface="微软雅黑" pitchFamily="34" charset="-122"/>
              </a:rPr>
              <a:t>具体的陷阱处理（如系统调用）</a:t>
            </a:r>
            <a:endParaRPr lang="en-US" altLang="zh-CN" i="1">
              <a:latin typeface="Calibri" pitchFamily="34" charset="0"/>
            </a:endParaRPr>
          </a:p>
        </p:txBody>
      </p:sp>
      <p:sp>
        <p:nvSpPr>
          <p:cNvPr id="476173" name="Rectangle 13"/>
          <p:cNvSpPr>
            <a:spLocks noChangeArrowheads="1"/>
          </p:cNvSpPr>
          <p:nvPr/>
        </p:nvSpPr>
        <p:spPr bwMode="auto">
          <a:xfrm>
            <a:off x="3471863" y="3094038"/>
            <a:ext cx="1946275" cy="393700"/>
          </a:xfrm>
          <a:prstGeom prst="rect">
            <a:avLst/>
          </a:prstGeom>
          <a:noFill/>
          <a:ln w="12700">
            <a:noFill/>
            <a:miter lim="800000"/>
            <a:headEnd/>
            <a:tailEnd/>
          </a:ln>
          <a:effectLst/>
        </p:spPr>
        <p:txBody>
          <a:bodyPr wrap="none" lIns="90479" tIns="44446" rIns="90479" bIns="44446">
            <a:spAutoFit/>
          </a:bodyPr>
          <a:lstStyle/>
          <a:p>
            <a:pPr eaLnBrk="0" hangingPunct="0">
              <a:buFont typeface="Arial" charset="0"/>
              <a:buChar char="•"/>
            </a:pPr>
            <a:r>
              <a:rPr lang="zh-CN" altLang="en-US" sz="2000" b="1">
                <a:latin typeface="微软雅黑" pitchFamily="34" charset="-122"/>
                <a:ea typeface="微软雅黑" pitchFamily="34" charset="-122"/>
              </a:rPr>
              <a:t> </a:t>
            </a:r>
            <a:r>
              <a:rPr lang="zh-CN" altLang="en-US" sz="2000" b="1">
                <a:solidFill>
                  <a:schemeClr val="accent2"/>
                </a:solidFill>
                <a:latin typeface="微软雅黑" pitchFamily="34" charset="-122"/>
                <a:ea typeface="微软雅黑" pitchFamily="34" charset="-122"/>
              </a:rPr>
              <a:t> 返回下条指令</a:t>
            </a:r>
            <a:endParaRPr lang="en-US" altLang="zh-CN" sz="2000" b="1">
              <a:solidFill>
                <a:schemeClr val="accent2"/>
              </a:solidFill>
              <a:latin typeface="微软雅黑" pitchFamily="34" charset="-122"/>
              <a:ea typeface="微软雅黑" pitchFamily="34" charset="-122"/>
            </a:endParaRPr>
          </a:p>
        </p:txBody>
      </p:sp>
      <p:sp>
        <p:nvSpPr>
          <p:cNvPr id="476174" name="Rectangle 14"/>
          <p:cNvSpPr>
            <a:spLocks noChangeArrowheads="1"/>
          </p:cNvSpPr>
          <p:nvPr/>
        </p:nvSpPr>
        <p:spPr bwMode="auto">
          <a:xfrm>
            <a:off x="909638" y="2428875"/>
            <a:ext cx="804862" cy="423863"/>
          </a:xfrm>
          <a:prstGeom prst="rect">
            <a:avLst/>
          </a:prstGeom>
          <a:noFill/>
          <a:ln w="12700">
            <a:noFill/>
            <a:miter lim="800000"/>
            <a:headEnd/>
            <a:tailEnd/>
          </a:ln>
        </p:spPr>
        <p:txBody>
          <a:bodyPr lIns="90479" tIns="44446" rIns="90479" bIns="44446">
            <a:spAutoFit/>
          </a:bodyPr>
          <a:lstStyle/>
          <a:p>
            <a:pPr eaLnBrk="0" hangingPunct="0"/>
            <a:r>
              <a:rPr lang="zh-CN" altLang="en-US" sz="2200" b="1">
                <a:solidFill>
                  <a:srgbClr val="C00000"/>
                </a:solidFill>
                <a:latin typeface="Calibri" pitchFamily="34" charset="0"/>
                <a:ea typeface="微软雅黑" pitchFamily="34" charset="-122"/>
              </a:rPr>
              <a:t>事件</a:t>
            </a:r>
          </a:p>
        </p:txBody>
      </p:sp>
      <p:sp>
        <p:nvSpPr>
          <p:cNvPr id="770062" name="Text Box 15"/>
          <p:cNvSpPr txBox="1">
            <a:spLocks noChangeArrowheads="1"/>
          </p:cNvSpPr>
          <p:nvPr/>
        </p:nvSpPr>
        <p:spPr bwMode="auto">
          <a:xfrm>
            <a:off x="2009775" y="2393950"/>
            <a:ext cx="1384300" cy="396875"/>
          </a:xfrm>
          <a:prstGeom prst="rect">
            <a:avLst/>
          </a:prstGeom>
          <a:noFill/>
          <a:ln w="25400">
            <a:noFill/>
            <a:miter lim="800000"/>
            <a:headEnd/>
            <a:tailEnd/>
          </a:ln>
        </p:spPr>
        <p:txBody>
          <a:bodyPr>
            <a:spAutoFit/>
          </a:bodyPr>
          <a:lstStyle/>
          <a:p>
            <a:pPr eaLnBrk="0" hangingPunct="0"/>
            <a:r>
              <a:rPr lang="zh-CN" altLang="en-US" sz="2000" b="1">
                <a:latin typeface="微软雅黑" pitchFamily="34" charset="-122"/>
                <a:ea typeface="微软雅黑" pitchFamily="34" charset="-122"/>
              </a:rPr>
              <a:t>陷阱指令</a:t>
            </a:r>
          </a:p>
        </p:txBody>
      </p:sp>
      <p:sp>
        <p:nvSpPr>
          <p:cNvPr id="476176" name="Text Box 16"/>
          <p:cNvSpPr txBox="1">
            <a:spLocks noChangeArrowheads="1"/>
          </p:cNvSpPr>
          <p:nvPr/>
        </p:nvSpPr>
        <p:spPr bwMode="auto">
          <a:xfrm>
            <a:off x="2019300" y="2800350"/>
            <a:ext cx="1200150" cy="396875"/>
          </a:xfrm>
          <a:prstGeom prst="rect">
            <a:avLst/>
          </a:prstGeom>
          <a:noFill/>
          <a:ln w="25400">
            <a:noFill/>
            <a:miter lim="800000"/>
            <a:headEnd/>
            <a:tailEnd/>
          </a:ln>
        </p:spPr>
        <p:txBody>
          <a:bodyPr wrap="none">
            <a:spAutoFit/>
          </a:bodyPr>
          <a:lstStyle/>
          <a:p>
            <a:pPr eaLnBrk="0" hangingPunct="0"/>
            <a:r>
              <a:rPr lang="zh-CN" altLang="en-US" sz="2000" b="1">
                <a:latin typeface="Calibri" pitchFamily="34" charset="0"/>
                <a:ea typeface="微软雅黑" pitchFamily="34" charset="-122"/>
              </a:rPr>
              <a:t>下条指令</a:t>
            </a:r>
          </a:p>
        </p:txBody>
      </p:sp>
      <p:sp>
        <p:nvSpPr>
          <p:cNvPr id="476177" name="Line 17"/>
          <p:cNvSpPr>
            <a:spLocks noChangeShapeType="1"/>
          </p:cNvSpPr>
          <p:nvPr/>
        </p:nvSpPr>
        <p:spPr bwMode="auto">
          <a:xfrm>
            <a:off x="1658938" y="2614613"/>
            <a:ext cx="409575" cy="0"/>
          </a:xfrm>
          <a:prstGeom prst="line">
            <a:avLst/>
          </a:prstGeom>
          <a:noFill/>
          <a:ln w="25400">
            <a:solidFill>
              <a:srgbClr val="C00000"/>
            </a:solidFill>
            <a:round/>
            <a:headEnd/>
            <a:tailEnd type="triangle" w="med" len="med"/>
          </a:ln>
        </p:spPr>
        <p:txBody>
          <a:bodyPr wrap="none" anchor="ctr"/>
          <a:lstStyle/>
          <a:p>
            <a:endParaRPr lang="zh-CN" altLang="en-US"/>
          </a:p>
        </p:txBody>
      </p:sp>
      <p:sp>
        <p:nvSpPr>
          <p:cNvPr id="770065" name="Line 17"/>
          <p:cNvSpPr>
            <a:spLocks noChangeShapeType="1"/>
          </p:cNvSpPr>
          <p:nvPr/>
        </p:nvSpPr>
        <p:spPr bwMode="auto">
          <a:xfrm>
            <a:off x="3208338" y="2660650"/>
            <a:ext cx="2728912" cy="0"/>
          </a:xfrm>
          <a:prstGeom prst="line">
            <a:avLst/>
          </a:prstGeom>
          <a:noFill/>
          <a:ln w="57150">
            <a:solidFill>
              <a:srgbClr val="FF0000"/>
            </a:solidFill>
            <a:prstDash val="dash"/>
            <a:round/>
            <a:headEnd/>
            <a:tailEnd type="triangle" w="med" len="med"/>
          </a:ln>
          <a:effectLst/>
        </p:spPr>
        <p:txBody>
          <a:bodyPr/>
          <a:lstStyle/>
          <a:p>
            <a:endParaRPr lang="zh-CN" altLang="en-US"/>
          </a:p>
        </p:txBody>
      </p:sp>
      <p:sp>
        <p:nvSpPr>
          <p:cNvPr id="770066" name="Line 18"/>
          <p:cNvSpPr>
            <a:spLocks noChangeShapeType="1"/>
          </p:cNvSpPr>
          <p:nvPr/>
        </p:nvSpPr>
        <p:spPr bwMode="auto">
          <a:xfrm flipH="1" flipV="1">
            <a:off x="3249613" y="2924175"/>
            <a:ext cx="2700337" cy="333375"/>
          </a:xfrm>
          <a:prstGeom prst="line">
            <a:avLst/>
          </a:prstGeom>
          <a:noFill/>
          <a:ln w="57150">
            <a:solidFill>
              <a:srgbClr val="FF0000"/>
            </a:solidFill>
            <a:prstDash val="dash"/>
            <a:round/>
            <a:headEnd/>
            <a:tailEnd type="triangle" w="med" len="med"/>
          </a:ln>
          <a:effectLst/>
        </p:spPr>
        <p:txBody>
          <a:bodyPr/>
          <a:lstStyle/>
          <a:p>
            <a:endParaRPr lang="zh-CN" altLang="en-US"/>
          </a:p>
        </p:txBody>
      </p:sp>
      <p:sp>
        <p:nvSpPr>
          <p:cNvPr id="770068" name="Rectangle 20"/>
          <p:cNvSpPr>
            <a:spLocks noChangeArrowheads="1"/>
          </p:cNvSpPr>
          <p:nvPr/>
        </p:nvSpPr>
        <p:spPr bwMode="auto">
          <a:xfrm>
            <a:off x="271463" y="3667125"/>
            <a:ext cx="8589962" cy="3019425"/>
          </a:xfrm>
          <a:prstGeom prst="rect">
            <a:avLst/>
          </a:prstGeom>
          <a:noFill/>
          <a:ln w="9525">
            <a:noFill/>
            <a:miter lim="800000"/>
            <a:headEnd/>
            <a:tailEnd/>
          </a:ln>
          <a:effectLst/>
        </p:spPr>
        <p:txBody>
          <a:bodyPr anchor="ctr">
            <a:spAutoFit/>
          </a:bodyPr>
          <a:lstStyle/>
          <a:p>
            <a:pPr marL="342900" indent="-342900" eaLnBrk="0" hangingPunct="0">
              <a:lnSpc>
                <a:spcPct val="115000"/>
              </a:lnSpc>
              <a:spcBef>
                <a:spcPct val="20000"/>
              </a:spcBef>
              <a:buFontTx/>
              <a:buChar char="•"/>
            </a:pPr>
            <a:r>
              <a:rPr lang="zh-CN" altLang="en-US" sz="2000" b="1">
                <a:latin typeface="微软雅黑" pitchFamily="34" charset="-122"/>
                <a:ea typeface="微软雅黑" pitchFamily="34" charset="-122"/>
              </a:rPr>
              <a:t>陷阱的作用之一是在用户和内核之间提供一个像过程一样的接口，这个接口称为</a:t>
            </a:r>
            <a:r>
              <a:rPr lang="zh-CN" altLang="en-US" sz="2000" b="1">
                <a:solidFill>
                  <a:srgbClr val="FF0000"/>
                </a:solidFill>
                <a:latin typeface="微软雅黑" pitchFamily="34" charset="-122"/>
                <a:ea typeface="微软雅黑" pitchFamily="34" charset="-122"/>
              </a:rPr>
              <a:t>系统调用</a:t>
            </a:r>
            <a:r>
              <a:rPr lang="zh-CN" altLang="en-US" sz="2000" b="1">
                <a:latin typeface="微软雅黑" pitchFamily="34" charset="-122"/>
                <a:ea typeface="微软雅黑" pitchFamily="34" charset="-122"/>
              </a:rPr>
              <a:t>，用户程序利用这个接口可方便地使用操作系统内核提供的一些服务。操作系统给每个服务编一个号，称为</a:t>
            </a:r>
            <a:r>
              <a:rPr lang="zh-CN" altLang="en-US" sz="2000" b="1">
                <a:solidFill>
                  <a:srgbClr val="FF0000"/>
                </a:solidFill>
                <a:latin typeface="微软雅黑" pitchFamily="34" charset="-122"/>
                <a:ea typeface="微软雅黑" pitchFamily="34" charset="-122"/>
              </a:rPr>
              <a:t>系统调用号</a:t>
            </a:r>
            <a:r>
              <a:rPr lang="zh-CN" altLang="en-US" sz="2000" b="1">
                <a:latin typeface="微软雅黑" pitchFamily="34" charset="-122"/>
                <a:ea typeface="微软雅黑" pitchFamily="34" charset="-122"/>
              </a:rPr>
              <a:t>。例如，</a:t>
            </a:r>
            <a:r>
              <a:rPr lang="en-US" altLang="zh-CN" sz="2000" b="1">
                <a:latin typeface="微软雅黑" pitchFamily="34" charset="-122"/>
                <a:ea typeface="微软雅黑" pitchFamily="34" charset="-122"/>
              </a:rPr>
              <a:t>Linux</a:t>
            </a:r>
            <a:r>
              <a:rPr lang="zh-CN" altLang="en-US" sz="2000" b="1">
                <a:latin typeface="微软雅黑" pitchFamily="34" charset="-122"/>
                <a:ea typeface="微软雅黑" pitchFamily="34" charset="-122"/>
              </a:rPr>
              <a:t>系统调用</a:t>
            </a:r>
            <a:r>
              <a:rPr lang="en-US" altLang="zh-CN" sz="2000" b="1">
                <a:latin typeface="微软雅黑" pitchFamily="34" charset="-122"/>
                <a:ea typeface="微软雅黑" pitchFamily="34" charset="-122"/>
              </a:rPr>
              <a:t>fork</a:t>
            </a:r>
            <a:r>
              <a:rPr lang="zh-CN" altLang="en-US" sz="2000" b="1">
                <a:latin typeface="微软雅黑" pitchFamily="34" charset="-122"/>
                <a:ea typeface="微软雅黑" pitchFamily="34" charset="-122"/>
              </a:rPr>
              <a:t>、</a:t>
            </a:r>
            <a:r>
              <a:rPr lang="en-US" altLang="zh-CN" sz="2000" b="1">
                <a:latin typeface="微软雅黑" pitchFamily="34" charset="-122"/>
                <a:ea typeface="微软雅黑" pitchFamily="34" charset="-122"/>
              </a:rPr>
              <a:t>read</a:t>
            </a:r>
            <a:r>
              <a:rPr lang="zh-CN" altLang="en-US" sz="2000" b="1">
                <a:latin typeface="微软雅黑" pitchFamily="34" charset="-122"/>
                <a:ea typeface="微软雅黑" pitchFamily="34" charset="-122"/>
              </a:rPr>
              <a:t>和</a:t>
            </a:r>
            <a:r>
              <a:rPr lang="en-US" altLang="zh-CN" sz="2000" b="1">
                <a:latin typeface="微软雅黑" pitchFamily="34" charset="-122"/>
                <a:ea typeface="微软雅黑" pitchFamily="34" charset="-122"/>
              </a:rPr>
              <a:t>execve</a:t>
            </a:r>
            <a:r>
              <a:rPr lang="zh-CN" altLang="en-US" sz="2000" b="1">
                <a:latin typeface="微软雅黑" pitchFamily="34" charset="-122"/>
                <a:ea typeface="微软雅黑" pitchFamily="34" charset="-122"/>
              </a:rPr>
              <a:t>的调用号分别是</a:t>
            </a:r>
            <a:r>
              <a:rPr lang="en-US" altLang="zh-CN" sz="2000" b="1">
                <a:latin typeface="微软雅黑" pitchFamily="34" charset="-122"/>
                <a:ea typeface="微软雅黑" pitchFamily="34" charset="-122"/>
              </a:rPr>
              <a:t>1</a:t>
            </a:r>
            <a:r>
              <a:rPr lang="zh-CN" altLang="en-US" sz="2000" b="1">
                <a:latin typeface="微软雅黑" pitchFamily="34" charset="-122"/>
                <a:ea typeface="微软雅黑" pitchFamily="34" charset="-122"/>
              </a:rPr>
              <a:t>、</a:t>
            </a:r>
            <a:r>
              <a:rPr lang="en-US" altLang="zh-CN" sz="2000" b="1">
                <a:latin typeface="微软雅黑" pitchFamily="34" charset="-122"/>
                <a:ea typeface="微软雅黑" pitchFamily="34" charset="-122"/>
              </a:rPr>
              <a:t>3</a:t>
            </a:r>
            <a:r>
              <a:rPr lang="zh-CN" altLang="en-US" sz="2000" b="1">
                <a:latin typeface="微软雅黑" pitchFamily="34" charset="-122"/>
                <a:ea typeface="微软雅黑" pitchFamily="34" charset="-122"/>
              </a:rPr>
              <a:t>和</a:t>
            </a:r>
            <a:r>
              <a:rPr lang="en-US" altLang="zh-CN" sz="2000" b="1">
                <a:latin typeface="微软雅黑" pitchFamily="34" charset="-122"/>
                <a:ea typeface="微软雅黑" pitchFamily="34" charset="-122"/>
              </a:rPr>
              <a:t>11</a:t>
            </a:r>
            <a:r>
              <a:rPr lang="zh-CN" altLang="en-US" sz="2000" b="1">
                <a:latin typeface="微软雅黑" pitchFamily="34" charset="-122"/>
                <a:ea typeface="微软雅黑" pitchFamily="34" charset="-122"/>
              </a:rPr>
              <a:t>。</a:t>
            </a:r>
          </a:p>
          <a:p>
            <a:pPr marL="342900" indent="-342900" eaLnBrk="0" hangingPunct="0">
              <a:lnSpc>
                <a:spcPct val="115000"/>
              </a:lnSpc>
              <a:spcBef>
                <a:spcPct val="20000"/>
              </a:spcBef>
              <a:buFontTx/>
              <a:buChar char="•"/>
            </a:pPr>
            <a:r>
              <a:rPr lang="en-US" altLang="zh-CN" sz="2000" b="1">
                <a:latin typeface="微软雅黑" pitchFamily="34" charset="-122"/>
                <a:ea typeface="微软雅黑" pitchFamily="34" charset="-122"/>
              </a:rPr>
              <a:t>IA-32</a:t>
            </a:r>
            <a:r>
              <a:rPr lang="zh-CN" altLang="en-US" sz="2000" b="1">
                <a:latin typeface="微软雅黑" pitchFamily="34" charset="-122"/>
                <a:ea typeface="微软雅黑" pitchFamily="34" charset="-122"/>
              </a:rPr>
              <a:t>处理器中的 </a:t>
            </a:r>
            <a:r>
              <a:rPr lang="en-US" altLang="zh-CN" sz="2000" b="1">
                <a:solidFill>
                  <a:srgbClr val="0066CC"/>
                </a:solidFill>
                <a:latin typeface="微软雅黑" pitchFamily="34" charset="-122"/>
                <a:ea typeface="微软雅黑" pitchFamily="34" charset="-122"/>
              </a:rPr>
              <a:t>int </a:t>
            </a:r>
            <a:r>
              <a:rPr lang="zh-CN" altLang="en-US" sz="2000" b="1">
                <a:solidFill>
                  <a:srgbClr val="0066CC"/>
                </a:solidFill>
                <a:latin typeface="微软雅黑" pitchFamily="34" charset="-122"/>
                <a:ea typeface="微软雅黑" pitchFamily="34" charset="-122"/>
              </a:rPr>
              <a:t>指令</a:t>
            </a:r>
            <a:r>
              <a:rPr lang="zh-CN" altLang="en-US" sz="2000" b="1">
                <a:latin typeface="微软雅黑" pitchFamily="34" charset="-122"/>
                <a:ea typeface="微软雅黑" pitchFamily="34" charset="-122"/>
              </a:rPr>
              <a:t>和 </a:t>
            </a:r>
            <a:r>
              <a:rPr lang="en-US" altLang="zh-CN" sz="2000" b="1">
                <a:solidFill>
                  <a:srgbClr val="0066CC"/>
                </a:solidFill>
                <a:latin typeface="微软雅黑" pitchFamily="34" charset="-122"/>
                <a:ea typeface="微软雅黑" pitchFamily="34" charset="-122"/>
              </a:rPr>
              <a:t>sysenter </a:t>
            </a:r>
            <a:r>
              <a:rPr lang="zh-CN" altLang="en-US" sz="2000" b="1">
                <a:solidFill>
                  <a:srgbClr val="0066CC"/>
                </a:solidFill>
                <a:latin typeface="微软雅黑" pitchFamily="34" charset="-122"/>
                <a:ea typeface="微软雅黑" pitchFamily="34" charset="-122"/>
              </a:rPr>
              <a:t>指令</a:t>
            </a:r>
            <a:r>
              <a:rPr lang="zh-CN" altLang="en-US" sz="2000" b="1">
                <a:latin typeface="微软雅黑" pitchFamily="34" charset="-122"/>
                <a:ea typeface="微软雅黑" pitchFamily="34" charset="-122"/>
              </a:rPr>
              <a:t>、</a:t>
            </a:r>
            <a:r>
              <a:rPr lang="en-US" altLang="zh-CN" sz="2000" b="1">
                <a:latin typeface="微软雅黑" pitchFamily="34" charset="-122"/>
                <a:ea typeface="微软雅黑" pitchFamily="34" charset="-122"/>
              </a:rPr>
              <a:t>MIPS</a:t>
            </a:r>
            <a:r>
              <a:rPr lang="zh-CN" altLang="en-US" sz="2000" b="1">
                <a:latin typeface="微软雅黑" pitchFamily="34" charset="-122"/>
                <a:ea typeface="微软雅黑" pitchFamily="34" charset="-122"/>
              </a:rPr>
              <a:t>处理器中的</a:t>
            </a:r>
            <a:r>
              <a:rPr lang="zh-CN" altLang="en-US" sz="2000" b="1">
                <a:solidFill>
                  <a:srgbClr val="0066CC"/>
                </a:solidFill>
                <a:latin typeface="微软雅黑" pitchFamily="34" charset="-122"/>
                <a:ea typeface="微软雅黑" pitchFamily="34" charset="-122"/>
              </a:rPr>
              <a:t> </a:t>
            </a:r>
            <a:r>
              <a:rPr lang="en-US" altLang="zh-CN" sz="2000" b="1">
                <a:solidFill>
                  <a:srgbClr val="0066CC"/>
                </a:solidFill>
                <a:latin typeface="微软雅黑" pitchFamily="34" charset="-122"/>
                <a:ea typeface="微软雅黑" pitchFamily="34" charset="-122"/>
              </a:rPr>
              <a:t>syscall</a:t>
            </a:r>
            <a:r>
              <a:rPr lang="zh-CN" altLang="en-US" sz="2000" b="1">
                <a:latin typeface="微软雅黑" pitchFamily="34" charset="-122"/>
                <a:ea typeface="微软雅黑" pitchFamily="34" charset="-122"/>
              </a:rPr>
              <a:t>指令等都属于</a:t>
            </a:r>
            <a:r>
              <a:rPr lang="zh-CN" altLang="en-US" sz="2000" b="1">
                <a:solidFill>
                  <a:srgbClr val="FF0000"/>
                </a:solidFill>
                <a:latin typeface="微软雅黑" pitchFamily="34" charset="-122"/>
                <a:ea typeface="微软雅黑" pitchFamily="34" charset="-122"/>
              </a:rPr>
              <a:t>陷阱指令</a:t>
            </a:r>
            <a:r>
              <a:rPr lang="zh-CN" altLang="en-US" sz="2000" b="1">
                <a:latin typeface="微软雅黑" pitchFamily="34" charset="-122"/>
                <a:ea typeface="微软雅黑" pitchFamily="34" charset="-122"/>
              </a:rPr>
              <a:t>。</a:t>
            </a:r>
          </a:p>
          <a:p>
            <a:pPr marL="342900" indent="-342900" eaLnBrk="0" hangingPunct="0">
              <a:lnSpc>
                <a:spcPct val="115000"/>
              </a:lnSpc>
              <a:spcBef>
                <a:spcPct val="20000"/>
              </a:spcBef>
              <a:buFontTx/>
              <a:buChar char="•"/>
            </a:pPr>
            <a:r>
              <a:rPr lang="zh-CN" altLang="en-US" sz="2000" b="1">
                <a:latin typeface="微软雅黑" pitchFamily="34" charset="-122"/>
                <a:ea typeface="微软雅黑" pitchFamily="34" charset="-122"/>
              </a:rPr>
              <a:t>陷阱指令异常称为</a:t>
            </a:r>
            <a:r>
              <a:rPr lang="zh-CN" altLang="en-US" sz="2000" b="1">
                <a:solidFill>
                  <a:srgbClr val="FF0000"/>
                </a:solidFill>
                <a:latin typeface="微软雅黑" pitchFamily="34" charset="-122"/>
                <a:ea typeface="微软雅黑" pitchFamily="34" charset="-122"/>
              </a:rPr>
              <a:t>编程异常（</a:t>
            </a:r>
            <a:r>
              <a:rPr lang="en-US" altLang="zh-CN" sz="2000" b="1">
                <a:solidFill>
                  <a:srgbClr val="FF0000"/>
                </a:solidFill>
                <a:latin typeface="微软雅黑" pitchFamily="34" charset="-122"/>
                <a:ea typeface="微软雅黑" pitchFamily="34" charset="-122"/>
              </a:rPr>
              <a:t>programmed exception</a:t>
            </a:r>
            <a:r>
              <a:rPr lang="zh-CN" altLang="en-US" sz="2000" b="1">
                <a:solidFill>
                  <a:srgbClr val="FF0000"/>
                </a:solidFill>
                <a:latin typeface="微软雅黑" pitchFamily="34" charset="-122"/>
                <a:ea typeface="微软雅黑" pitchFamily="34" charset="-122"/>
              </a:rPr>
              <a:t>）</a:t>
            </a:r>
            <a:r>
              <a:rPr lang="zh-CN" altLang="en-US" sz="2000" b="1">
                <a:latin typeface="微软雅黑" pitchFamily="34" charset="-122"/>
                <a:ea typeface="微软雅黑" pitchFamily="34" charset="-122"/>
              </a:rPr>
              <a:t>，这些指令包括 </a:t>
            </a:r>
            <a:r>
              <a:rPr lang="en-US" altLang="zh-CN" sz="2000" b="1">
                <a:latin typeface="微软雅黑" pitchFamily="34" charset="-122"/>
                <a:ea typeface="微软雅黑" pitchFamily="34" charset="-122"/>
              </a:rPr>
              <a:t>INT n</a:t>
            </a:r>
            <a:r>
              <a:rPr lang="zh-CN" altLang="en-US" sz="2000" b="1">
                <a:latin typeface="微软雅黑" pitchFamily="34" charset="-122"/>
                <a:ea typeface="微软雅黑" pitchFamily="34" charset="-122"/>
              </a:rPr>
              <a:t>、</a:t>
            </a:r>
            <a:r>
              <a:rPr lang="en-US" altLang="zh-CN" sz="2000" b="1">
                <a:latin typeface="微软雅黑" pitchFamily="34" charset="-122"/>
                <a:ea typeface="微软雅黑" pitchFamily="34" charset="-122"/>
              </a:rPr>
              <a:t>int 3</a:t>
            </a:r>
            <a:r>
              <a:rPr lang="zh-CN" altLang="en-US" sz="2000" b="1">
                <a:latin typeface="微软雅黑" pitchFamily="34" charset="-122"/>
                <a:ea typeface="微软雅黑" pitchFamily="34" charset="-122"/>
              </a:rPr>
              <a:t>、</a:t>
            </a:r>
            <a:r>
              <a:rPr lang="en-US" altLang="zh-CN" sz="2000" b="1">
                <a:latin typeface="微软雅黑" pitchFamily="34" charset="-122"/>
                <a:ea typeface="微软雅黑" pitchFamily="34" charset="-122"/>
              </a:rPr>
              <a:t>into</a:t>
            </a:r>
            <a:r>
              <a:rPr lang="zh-CN" altLang="en-US" sz="2000" b="1">
                <a:latin typeface="微软雅黑" pitchFamily="34" charset="-122"/>
                <a:ea typeface="微软雅黑" pitchFamily="34" charset="-122"/>
              </a:rPr>
              <a:t>（溢出检查）、</a:t>
            </a:r>
            <a:r>
              <a:rPr lang="en-US" altLang="zh-CN" sz="2000" b="1">
                <a:latin typeface="微软雅黑" pitchFamily="34" charset="-122"/>
                <a:ea typeface="微软雅黑" pitchFamily="34" charset="-122"/>
              </a:rPr>
              <a:t>bound</a:t>
            </a:r>
            <a:r>
              <a:rPr lang="zh-CN" altLang="en-US" sz="2000" b="1">
                <a:latin typeface="微软雅黑" pitchFamily="34" charset="-122"/>
                <a:ea typeface="微软雅黑" pitchFamily="34" charset="-122"/>
              </a:rPr>
              <a:t>（地址越界检查）等</a:t>
            </a:r>
            <a:r>
              <a:rPr lang="zh-CN" altLang="en-US"/>
              <a:t> </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0051">
                                            <p:txEl>
                                              <p:pRg st="0" end="0"/>
                                            </p:txEl>
                                          </p:spTgt>
                                        </p:tgtEl>
                                        <p:attrNameLst>
                                          <p:attrName>style.visibility</p:attrName>
                                        </p:attrNameLst>
                                      </p:cBhvr>
                                      <p:to>
                                        <p:strVal val="visible"/>
                                      </p:to>
                                    </p:set>
                                    <p:animEffect transition="in" filter="blinds(horizontal)">
                                      <p:cBhvr>
                                        <p:cTn id="7" dur="500"/>
                                        <p:tgtEl>
                                          <p:spTgt spid="770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76177"/>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7617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7617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70065"/>
                                        </p:tgtEl>
                                        <p:attrNameLst>
                                          <p:attrName>style.visibility</p:attrName>
                                        </p:attrNameLst>
                                      </p:cBhvr>
                                      <p:to>
                                        <p:strVal val="visible"/>
                                      </p:to>
                                    </p:set>
                                    <p:animEffect transition="in" filter="blinds(horizontal)">
                                      <p:cBhvr>
                                        <p:cTn id="22" dur="500"/>
                                        <p:tgtEl>
                                          <p:spTgt spid="77006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616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617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7617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70066"/>
                                        </p:tgtEl>
                                        <p:attrNameLst>
                                          <p:attrName>style.visibility</p:attrName>
                                        </p:attrNameLst>
                                      </p:cBhvr>
                                      <p:to>
                                        <p:strVal val="visible"/>
                                      </p:to>
                                    </p:set>
                                    <p:animEffect transition="in" filter="blinds(horizontal)">
                                      <p:cBhvr>
                                        <p:cTn id="37" dur="500"/>
                                        <p:tgtEl>
                                          <p:spTgt spid="770066"/>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7617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7617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770068">
                                            <p:txEl>
                                              <p:pRg st="0" end="0"/>
                                            </p:txEl>
                                          </p:spTgt>
                                        </p:tgtEl>
                                        <p:attrNameLst>
                                          <p:attrName>style.visibility</p:attrName>
                                        </p:attrNameLst>
                                      </p:cBhvr>
                                      <p:to>
                                        <p:strVal val="visible"/>
                                      </p:to>
                                    </p:set>
                                    <p:animEffect transition="in" filter="blinds(horizontal)">
                                      <p:cBhvr>
                                        <p:cTn id="48" dur="500"/>
                                        <p:tgtEl>
                                          <p:spTgt spid="770068">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770068">
                                            <p:txEl>
                                              <p:pRg st="1" end="1"/>
                                            </p:txEl>
                                          </p:spTgt>
                                        </p:tgtEl>
                                        <p:attrNameLst>
                                          <p:attrName>style.visibility</p:attrName>
                                        </p:attrNameLst>
                                      </p:cBhvr>
                                      <p:to>
                                        <p:strVal val="visible"/>
                                      </p:to>
                                    </p:set>
                                    <p:animEffect transition="in" filter="blinds(horizontal)">
                                      <p:cBhvr>
                                        <p:cTn id="53" dur="500"/>
                                        <p:tgtEl>
                                          <p:spTgt spid="770068">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770068">
                                            <p:txEl>
                                              <p:pRg st="2" end="2"/>
                                            </p:txEl>
                                          </p:spTgt>
                                        </p:tgtEl>
                                        <p:attrNameLst>
                                          <p:attrName>style.visibility</p:attrName>
                                        </p:attrNameLst>
                                      </p:cBhvr>
                                      <p:to>
                                        <p:strVal val="visible"/>
                                      </p:to>
                                    </p:set>
                                    <p:animEffect transition="in" filter="blinds(horizontal)">
                                      <p:cBhvr>
                                        <p:cTn id="58" dur="500"/>
                                        <p:tgtEl>
                                          <p:spTgt spid="77006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51" grpId="0" build="p"/>
      <p:bldP spid="476168" grpId="0" animBg="1"/>
      <p:bldP spid="476170" grpId="0" animBg="1"/>
      <p:bldP spid="476171" grpId="0"/>
      <p:bldP spid="476172" grpId="0"/>
      <p:bldP spid="476173" grpId="0"/>
      <p:bldP spid="476174" grpId="0"/>
      <p:bldP spid="476176" grpId="0"/>
      <p:bldP spid="476177" grpId="0" animBg="1"/>
      <p:bldP spid="770065" grpId="0" animBg="1"/>
      <p:bldP spid="77006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a:spLocks noChangeArrowheads="1"/>
          </p:cNvSpPr>
          <p:nvPr/>
        </p:nvSpPr>
        <p:spPr bwMode="auto">
          <a:xfrm>
            <a:off x="266700" y="3330575"/>
            <a:ext cx="5907088" cy="2286000"/>
          </a:xfrm>
          <a:prstGeom prst="rect">
            <a:avLst/>
          </a:prstGeom>
          <a:solidFill>
            <a:srgbClr val="E9E1C9"/>
          </a:solidFill>
          <a:ln w="28575" algn="ctr">
            <a:noFill/>
            <a:round/>
            <a:headEnd/>
            <a:tailEnd type="triangle" w="med" len="med"/>
          </a:ln>
        </p:spPr>
        <p:txBody>
          <a:bodyPr anchor="ctr" anchorCtr="1"/>
          <a:lstStyle/>
          <a:p>
            <a:pPr algn="ctr" eaLnBrk="0" hangingPunct="0"/>
            <a:endParaRPr lang="en-US" altLang="zh-CN" sz="2400" b="1">
              <a:latin typeface="Calibri" pitchFamily="34" charset="0"/>
            </a:endParaRPr>
          </a:p>
        </p:txBody>
      </p:sp>
      <p:sp>
        <p:nvSpPr>
          <p:cNvPr id="700419" name="Rectangle 2"/>
          <p:cNvSpPr>
            <a:spLocks noGrp="1" noChangeArrowheads="1"/>
          </p:cNvSpPr>
          <p:nvPr>
            <p:ph type="title" idx="4294967295"/>
          </p:nvPr>
        </p:nvSpPr>
        <p:spPr>
          <a:xfrm>
            <a:off x="463550" y="127000"/>
            <a:ext cx="7123113" cy="422275"/>
          </a:xfrm>
        </p:spPr>
        <p:txBody>
          <a:bodyPr/>
          <a:lstStyle/>
          <a:p>
            <a:r>
              <a:rPr lang="en-US" altLang="zh-CN" smtClean="0">
                <a:ea typeface="宋体" pitchFamily="2" charset="-122"/>
              </a:rPr>
              <a:t>Trap</a:t>
            </a:r>
            <a:r>
              <a:rPr lang="zh-CN" altLang="en-US" smtClean="0"/>
              <a:t>举例</a:t>
            </a:r>
            <a:r>
              <a:rPr lang="en-US" altLang="zh-CN" smtClean="0">
                <a:ea typeface="宋体" pitchFamily="2" charset="-122"/>
              </a:rPr>
              <a:t>: Opening File</a:t>
            </a:r>
          </a:p>
        </p:txBody>
      </p:sp>
      <p:sp>
        <p:nvSpPr>
          <p:cNvPr id="480271" name="Rectangle 15"/>
          <p:cNvSpPr>
            <a:spLocks noGrp="1" noChangeArrowheads="1"/>
          </p:cNvSpPr>
          <p:nvPr>
            <p:ph type="body" idx="4294967295"/>
          </p:nvPr>
        </p:nvSpPr>
        <p:spPr>
          <a:xfrm>
            <a:off x="296863" y="773113"/>
            <a:ext cx="8366125" cy="1089025"/>
          </a:xfrm>
        </p:spPr>
        <p:txBody>
          <a:bodyPr/>
          <a:lstStyle/>
          <a:p>
            <a:r>
              <a:rPr lang="zh-CN" altLang="en-US" sz="2100" smtClean="0">
                <a:latin typeface="微软雅黑" pitchFamily="34" charset="-122"/>
                <a:ea typeface="微软雅黑" pitchFamily="34" charset="-122"/>
              </a:rPr>
              <a:t>用户程序中调用函数</a:t>
            </a:r>
            <a:r>
              <a:rPr lang="en-US" altLang="zh-CN" sz="2100" smtClean="0">
                <a:latin typeface="微软雅黑" pitchFamily="34" charset="-122"/>
                <a:ea typeface="微软雅黑" pitchFamily="34" charset="-122"/>
              </a:rPr>
              <a:t> open(filename, options)</a:t>
            </a:r>
          </a:p>
          <a:p>
            <a:r>
              <a:rPr lang="en-US" altLang="zh-CN" sz="2100" smtClean="0">
                <a:latin typeface="微软雅黑" pitchFamily="34" charset="-122"/>
                <a:ea typeface="微软雅黑" pitchFamily="34" charset="-122"/>
              </a:rPr>
              <a:t>open</a:t>
            </a:r>
            <a:r>
              <a:rPr lang="zh-CN" altLang="en-US" sz="2100" smtClean="0">
                <a:latin typeface="微软雅黑" pitchFamily="34" charset="-122"/>
                <a:ea typeface="微软雅黑" pitchFamily="34" charset="-122"/>
              </a:rPr>
              <a:t>函数执行陷阱指令（即系统调用指令</a:t>
            </a:r>
            <a:r>
              <a:rPr lang="zh-CN" altLang="en-US" sz="2100" smtClean="0">
                <a:solidFill>
                  <a:srgbClr val="CC3300"/>
                </a:solidFill>
                <a:latin typeface="微软雅黑" pitchFamily="34" charset="-122"/>
                <a:ea typeface="微软雅黑" pitchFamily="34" charset="-122"/>
              </a:rPr>
              <a:t>“</a:t>
            </a:r>
            <a:r>
              <a:rPr lang="en-US" altLang="zh-CN" sz="2100" smtClean="0">
                <a:solidFill>
                  <a:srgbClr val="CC3300"/>
                </a:solidFill>
                <a:latin typeface="微软雅黑" pitchFamily="34" charset="-122"/>
                <a:ea typeface="微软雅黑" pitchFamily="34" charset="-122"/>
              </a:rPr>
              <a:t>int”</a:t>
            </a:r>
            <a:r>
              <a:rPr lang="zh-CN" altLang="en-US" sz="2100" smtClean="0">
                <a:solidFill>
                  <a:srgbClr val="CC3300"/>
                </a:solidFill>
                <a:latin typeface="微软雅黑" pitchFamily="34" charset="-122"/>
                <a:ea typeface="微软雅黑" pitchFamily="34" charset="-122"/>
              </a:rPr>
              <a:t>）</a:t>
            </a:r>
            <a:endParaRPr lang="en-US" altLang="zh-CN" sz="2200" b="0" smtClean="0"/>
          </a:p>
        </p:txBody>
      </p:sp>
      <p:sp>
        <p:nvSpPr>
          <p:cNvPr id="480272" name="Text Box 16"/>
          <p:cNvSpPr txBox="1">
            <a:spLocks noChangeArrowheads="1"/>
          </p:cNvSpPr>
          <p:nvPr/>
        </p:nvSpPr>
        <p:spPr bwMode="auto">
          <a:xfrm>
            <a:off x="779463" y="1706563"/>
            <a:ext cx="6296025" cy="1549400"/>
          </a:xfrm>
          <a:prstGeom prst="rect">
            <a:avLst/>
          </a:prstGeom>
          <a:solidFill>
            <a:schemeClr val="bg1">
              <a:lumMod val="95000"/>
            </a:schemeClr>
          </a:solidFill>
          <a:ln w="12700">
            <a:solidFill>
              <a:schemeClr val="tx1"/>
            </a:solidFill>
            <a:miter lim="800000"/>
            <a:headEnd/>
            <a:tailEnd/>
          </a:ln>
          <a:effectLst/>
        </p:spPr>
        <p:txBody>
          <a:bodyPr>
            <a:spAutoFit/>
          </a:bodyPr>
          <a:lstStyle/>
          <a:p>
            <a:pPr eaLnBrk="0" hangingPunct="0">
              <a:lnSpc>
                <a:spcPct val="95000"/>
              </a:lnSpc>
            </a:pPr>
            <a:r>
              <a:rPr lang="en-US" altLang="zh-CN" sz="2000" b="1">
                <a:latin typeface="微软雅黑" pitchFamily="34" charset="-122"/>
                <a:ea typeface="微软雅黑" pitchFamily="34" charset="-122"/>
              </a:rPr>
              <a:t>0804d070 &lt;__libc_open&gt;:</a:t>
            </a:r>
          </a:p>
          <a:p>
            <a:pPr eaLnBrk="0" hangingPunct="0">
              <a:lnSpc>
                <a:spcPct val="95000"/>
              </a:lnSpc>
            </a:pPr>
            <a:r>
              <a:rPr lang="en-US" altLang="zh-CN" sz="2000" b="1">
                <a:latin typeface="微软雅黑" pitchFamily="34" charset="-122"/>
                <a:ea typeface="微软雅黑" pitchFamily="34" charset="-122"/>
              </a:rPr>
              <a:t> . . .</a:t>
            </a:r>
          </a:p>
          <a:p>
            <a:pPr eaLnBrk="0" hangingPunct="0">
              <a:lnSpc>
                <a:spcPct val="95000"/>
              </a:lnSpc>
            </a:pPr>
            <a:r>
              <a:rPr lang="en-US" altLang="zh-CN" sz="2000" b="1">
                <a:latin typeface="微软雅黑" pitchFamily="34" charset="-122"/>
                <a:ea typeface="微软雅黑" pitchFamily="34" charset="-122"/>
              </a:rPr>
              <a:t> 804d082:	cd 80               </a:t>
            </a:r>
            <a:r>
              <a:rPr lang="en-US" altLang="zh-CN" sz="2000" b="1">
                <a:solidFill>
                  <a:srgbClr val="FF0000"/>
                </a:solidFill>
                <a:latin typeface="微软雅黑" pitchFamily="34" charset="-122"/>
                <a:ea typeface="微软雅黑" pitchFamily="34" charset="-122"/>
              </a:rPr>
              <a:t>int    $0x80</a:t>
            </a:r>
          </a:p>
          <a:p>
            <a:pPr eaLnBrk="0" hangingPunct="0">
              <a:lnSpc>
                <a:spcPct val="95000"/>
              </a:lnSpc>
            </a:pPr>
            <a:r>
              <a:rPr lang="en-US" altLang="zh-CN" sz="2000" b="1">
                <a:latin typeface="微软雅黑" pitchFamily="34" charset="-122"/>
                <a:ea typeface="微软雅黑" pitchFamily="34" charset="-122"/>
              </a:rPr>
              <a:t> 804d084:	5b                   	pop    %ebx</a:t>
            </a:r>
          </a:p>
          <a:p>
            <a:pPr eaLnBrk="0" hangingPunct="0">
              <a:lnSpc>
                <a:spcPct val="95000"/>
              </a:lnSpc>
            </a:pPr>
            <a:r>
              <a:rPr lang="en-US" altLang="zh-CN" sz="2000" b="1">
                <a:latin typeface="微软雅黑" pitchFamily="34" charset="-122"/>
                <a:ea typeface="微软雅黑" pitchFamily="34" charset="-122"/>
              </a:rPr>
              <a:t> . . .</a:t>
            </a:r>
          </a:p>
        </p:txBody>
      </p:sp>
      <p:sp>
        <p:nvSpPr>
          <p:cNvPr id="17" name="Rectangle 4"/>
          <p:cNvSpPr>
            <a:spLocks noChangeArrowheads="1"/>
          </p:cNvSpPr>
          <p:nvPr/>
        </p:nvSpPr>
        <p:spPr bwMode="auto">
          <a:xfrm>
            <a:off x="1382713" y="3432175"/>
            <a:ext cx="1771650" cy="454025"/>
          </a:xfrm>
          <a:prstGeom prst="rect">
            <a:avLst/>
          </a:prstGeom>
          <a:noFill/>
          <a:ln w="12700">
            <a:noFill/>
            <a:miter lim="800000"/>
            <a:headEnd/>
            <a:tailEnd/>
          </a:ln>
          <a:effectLst/>
        </p:spPr>
        <p:txBody>
          <a:bodyPr wrap="none" lIns="90479" tIns="44446" rIns="90479" bIns="44446">
            <a:spAutoFit/>
          </a:bodyPr>
          <a:lstStyle/>
          <a:p>
            <a:pPr eaLnBrk="0" hangingPunct="0"/>
            <a:r>
              <a:rPr lang="en-US" altLang="zh-CN" sz="2400" b="1" i="1">
                <a:solidFill>
                  <a:srgbClr val="CC3300"/>
                </a:solidFill>
                <a:latin typeface="Calibri" pitchFamily="34" charset="0"/>
              </a:rPr>
              <a:t>User Process</a:t>
            </a:r>
          </a:p>
        </p:txBody>
      </p:sp>
      <p:sp>
        <p:nvSpPr>
          <p:cNvPr id="18" name="Rectangle 5"/>
          <p:cNvSpPr>
            <a:spLocks noChangeArrowheads="1"/>
          </p:cNvSpPr>
          <p:nvPr/>
        </p:nvSpPr>
        <p:spPr bwMode="auto">
          <a:xfrm>
            <a:off x="4673600" y="3562350"/>
            <a:ext cx="525463" cy="454025"/>
          </a:xfrm>
          <a:prstGeom prst="rect">
            <a:avLst/>
          </a:prstGeom>
          <a:noFill/>
          <a:ln w="12700">
            <a:noFill/>
            <a:miter lim="800000"/>
            <a:headEnd/>
            <a:tailEnd/>
          </a:ln>
          <a:effectLst/>
        </p:spPr>
        <p:txBody>
          <a:bodyPr wrap="none" lIns="90479" tIns="44446" rIns="90479" bIns="44446">
            <a:spAutoFit/>
          </a:bodyPr>
          <a:lstStyle/>
          <a:p>
            <a:pPr eaLnBrk="0" hangingPunct="0"/>
            <a:r>
              <a:rPr lang="en-US" altLang="zh-CN" sz="2400" b="1" i="1">
                <a:solidFill>
                  <a:srgbClr val="CC3300"/>
                </a:solidFill>
                <a:latin typeface="Calibri" pitchFamily="34" charset="0"/>
              </a:rPr>
              <a:t>OS</a:t>
            </a:r>
          </a:p>
        </p:txBody>
      </p:sp>
      <p:sp>
        <p:nvSpPr>
          <p:cNvPr id="19" name="Line 6"/>
          <p:cNvSpPr>
            <a:spLocks noChangeShapeType="1"/>
          </p:cNvSpPr>
          <p:nvPr/>
        </p:nvSpPr>
        <p:spPr bwMode="auto">
          <a:xfrm>
            <a:off x="2225675" y="3852863"/>
            <a:ext cx="0" cy="598487"/>
          </a:xfrm>
          <a:prstGeom prst="line">
            <a:avLst/>
          </a:prstGeom>
          <a:noFill/>
          <a:ln w="28575">
            <a:solidFill>
              <a:schemeClr val="tx1"/>
            </a:solidFill>
            <a:round/>
            <a:headEnd/>
            <a:tailEnd type="triangle" w="med" len="med"/>
          </a:ln>
        </p:spPr>
        <p:txBody>
          <a:bodyPr wrap="none" anchor="ctr"/>
          <a:lstStyle/>
          <a:p>
            <a:endParaRPr lang="zh-CN" altLang="en-US"/>
          </a:p>
        </p:txBody>
      </p:sp>
      <p:sp>
        <p:nvSpPr>
          <p:cNvPr id="20" name="Line 7"/>
          <p:cNvSpPr>
            <a:spLocks noChangeShapeType="1"/>
          </p:cNvSpPr>
          <p:nvPr/>
        </p:nvSpPr>
        <p:spPr bwMode="auto">
          <a:xfrm>
            <a:off x="2189163" y="4457700"/>
            <a:ext cx="2806700" cy="0"/>
          </a:xfrm>
          <a:prstGeom prst="line">
            <a:avLst/>
          </a:prstGeom>
          <a:noFill/>
          <a:ln w="28575">
            <a:solidFill>
              <a:schemeClr val="tx1"/>
            </a:solidFill>
            <a:prstDash val="dash"/>
            <a:round/>
            <a:headEnd/>
            <a:tailEnd type="triangle" w="med" len="med"/>
          </a:ln>
        </p:spPr>
        <p:txBody>
          <a:bodyPr wrap="none" anchor="ctr"/>
          <a:lstStyle/>
          <a:p>
            <a:endParaRPr lang="zh-CN" altLang="en-US"/>
          </a:p>
        </p:txBody>
      </p:sp>
      <p:sp>
        <p:nvSpPr>
          <p:cNvPr id="21" name="Line 8"/>
          <p:cNvSpPr>
            <a:spLocks noChangeShapeType="1"/>
          </p:cNvSpPr>
          <p:nvPr/>
        </p:nvSpPr>
        <p:spPr bwMode="auto">
          <a:xfrm>
            <a:off x="5002213" y="4464050"/>
            <a:ext cx="0" cy="59690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22" name="Line 9"/>
          <p:cNvSpPr>
            <a:spLocks noChangeShapeType="1"/>
          </p:cNvSpPr>
          <p:nvPr/>
        </p:nvSpPr>
        <p:spPr bwMode="auto">
          <a:xfrm flipH="1" flipV="1">
            <a:off x="2206625" y="4643438"/>
            <a:ext cx="2801938" cy="430212"/>
          </a:xfrm>
          <a:prstGeom prst="line">
            <a:avLst/>
          </a:prstGeom>
          <a:noFill/>
          <a:ln w="28575">
            <a:solidFill>
              <a:schemeClr val="tx1"/>
            </a:solidFill>
            <a:prstDash val="dash"/>
            <a:round/>
            <a:headEnd/>
            <a:tailEnd type="triangle" w="med" len="med"/>
          </a:ln>
        </p:spPr>
        <p:txBody>
          <a:bodyPr wrap="none" anchor="ctr"/>
          <a:lstStyle/>
          <a:p>
            <a:endParaRPr lang="zh-CN" altLang="en-US"/>
          </a:p>
        </p:txBody>
      </p:sp>
      <p:sp>
        <p:nvSpPr>
          <p:cNvPr id="23" name="Line 10"/>
          <p:cNvSpPr>
            <a:spLocks noChangeShapeType="1"/>
          </p:cNvSpPr>
          <p:nvPr/>
        </p:nvSpPr>
        <p:spPr bwMode="auto">
          <a:xfrm flipH="1">
            <a:off x="2205038" y="4656138"/>
            <a:ext cx="6350" cy="909637"/>
          </a:xfrm>
          <a:prstGeom prst="line">
            <a:avLst/>
          </a:prstGeom>
          <a:noFill/>
          <a:ln w="28575">
            <a:solidFill>
              <a:schemeClr val="tx1"/>
            </a:solidFill>
            <a:round/>
            <a:headEnd/>
            <a:tailEnd type="triangle" w="med" len="med"/>
          </a:ln>
        </p:spPr>
        <p:txBody>
          <a:bodyPr wrap="none" anchor="ctr"/>
          <a:lstStyle/>
          <a:p>
            <a:endParaRPr lang="zh-CN" altLang="en-US"/>
          </a:p>
        </p:txBody>
      </p:sp>
      <p:sp>
        <p:nvSpPr>
          <p:cNvPr id="24" name="Rectangle 11"/>
          <p:cNvSpPr>
            <a:spLocks noChangeArrowheads="1"/>
          </p:cNvSpPr>
          <p:nvPr/>
        </p:nvSpPr>
        <p:spPr bwMode="auto">
          <a:xfrm>
            <a:off x="3051175" y="4064000"/>
            <a:ext cx="1092200" cy="409575"/>
          </a:xfrm>
          <a:prstGeom prst="rect">
            <a:avLst/>
          </a:prstGeom>
          <a:noFill/>
          <a:ln w="12700">
            <a:noFill/>
            <a:miter lim="800000"/>
            <a:headEnd/>
            <a:tailEnd/>
          </a:ln>
        </p:spPr>
        <p:txBody>
          <a:bodyPr wrap="none" lIns="90479" tIns="44446" rIns="90479" bIns="44446">
            <a:spAutoFit/>
          </a:bodyPr>
          <a:lstStyle/>
          <a:p>
            <a:pPr eaLnBrk="0" hangingPunct="0"/>
            <a:r>
              <a:rPr lang="zh-CN" altLang="en-US" sz="2100" b="1">
                <a:latin typeface="微软雅黑" pitchFamily="34" charset="-122"/>
                <a:ea typeface="微软雅黑" pitchFamily="34" charset="-122"/>
              </a:rPr>
              <a:t>陷入</a:t>
            </a:r>
            <a:r>
              <a:rPr lang="en-US" altLang="zh-CN" sz="2100" b="1">
                <a:latin typeface="微软雅黑" pitchFamily="34" charset="-122"/>
                <a:ea typeface="微软雅黑" pitchFamily="34" charset="-122"/>
              </a:rPr>
              <a:t>OS</a:t>
            </a:r>
          </a:p>
        </p:txBody>
      </p:sp>
      <p:sp>
        <p:nvSpPr>
          <p:cNvPr id="25" name="Rectangle 12"/>
          <p:cNvSpPr>
            <a:spLocks noChangeArrowheads="1"/>
          </p:cNvSpPr>
          <p:nvPr/>
        </p:nvSpPr>
        <p:spPr bwMode="auto">
          <a:xfrm>
            <a:off x="5032375" y="4405313"/>
            <a:ext cx="1219200" cy="730250"/>
          </a:xfrm>
          <a:prstGeom prst="rect">
            <a:avLst/>
          </a:prstGeom>
          <a:noFill/>
          <a:ln w="12700">
            <a:noFill/>
            <a:miter lim="800000"/>
            <a:headEnd/>
            <a:tailEnd/>
          </a:ln>
        </p:spPr>
        <p:txBody>
          <a:bodyPr lIns="90479" tIns="44446" rIns="90479" bIns="44446">
            <a:spAutoFit/>
          </a:bodyPr>
          <a:lstStyle/>
          <a:p>
            <a:pPr eaLnBrk="0" hangingPunct="0"/>
            <a:r>
              <a:rPr lang="zh-CN" altLang="en-US" sz="2100" b="1">
                <a:latin typeface="Calibri" pitchFamily="34" charset="0"/>
                <a:ea typeface="微软雅黑" pitchFamily="34" charset="-122"/>
              </a:rPr>
              <a:t>文件打开操作</a:t>
            </a:r>
          </a:p>
        </p:txBody>
      </p:sp>
      <p:sp>
        <p:nvSpPr>
          <p:cNvPr id="26" name="Rectangle 13"/>
          <p:cNvSpPr>
            <a:spLocks noChangeArrowheads="1"/>
          </p:cNvSpPr>
          <p:nvPr/>
        </p:nvSpPr>
        <p:spPr bwMode="auto">
          <a:xfrm>
            <a:off x="2151063" y="4945063"/>
            <a:ext cx="2578100" cy="409575"/>
          </a:xfrm>
          <a:prstGeom prst="rect">
            <a:avLst/>
          </a:prstGeom>
          <a:noFill/>
          <a:ln w="12700">
            <a:noFill/>
            <a:miter lim="800000"/>
            <a:headEnd/>
            <a:tailEnd/>
          </a:ln>
        </p:spPr>
        <p:txBody>
          <a:bodyPr wrap="none" lIns="90479" tIns="44446" rIns="90479" bIns="44446">
            <a:spAutoFit/>
          </a:bodyPr>
          <a:lstStyle/>
          <a:p>
            <a:pPr eaLnBrk="0" hangingPunct="0"/>
            <a:r>
              <a:rPr lang="zh-CN" altLang="en-US" sz="2100" b="1">
                <a:latin typeface="微软雅黑" pitchFamily="34" charset="-122"/>
                <a:ea typeface="微软雅黑" pitchFamily="34" charset="-122"/>
              </a:rPr>
              <a:t>返回到</a:t>
            </a:r>
            <a:r>
              <a:rPr lang="en-US" altLang="zh-CN" sz="2100" b="1">
                <a:latin typeface="微软雅黑" pitchFamily="34" charset="-122"/>
                <a:ea typeface="微软雅黑" pitchFamily="34" charset="-122"/>
              </a:rPr>
              <a:t>pop</a:t>
            </a:r>
            <a:r>
              <a:rPr lang="zh-CN" altLang="en-US" sz="2100" b="1">
                <a:latin typeface="微软雅黑" pitchFamily="34" charset="-122"/>
                <a:ea typeface="微软雅黑" pitchFamily="34" charset="-122"/>
              </a:rPr>
              <a:t>指令执行</a:t>
            </a:r>
          </a:p>
        </p:txBody>
      </p:sp>
      <p:sp>
        <p:nvSpPr>
          <p:cNvPr id="28" name="Text Box 15"/>
          <p:cNvSpPr txBox="1">
            <a:spLocks noChangeArrowheads="1"/>
          </p:cNvSpPr>
          <p:nvPr/>
        </p:nvSpPr>
        <p:spPr bwMode="auto">
          <a:xfrm>
            <a:off x="641350" y="4197350"/>
            <a:ext cx="1455738" cy="412750"/>
          </a:xfrm>
          <a:prstGeom prst="rect">
            <a:avLst/>
          </a:prstGeom>
          <a:noFill/>
          <a:ln w="25400">
            <a:noFill/>
            <a:miter lim="800000"/>
            <a:headEnd/>
            <a:tailEnd/>
          </a:ln>
        </p:spPr>
        <p:txBody>
          <a:bodyPr>
            <a:spAutoFit/>
          </a:bodyPr>
          <a:lstStyle/>
          <a:p>
            <a:pPr eaLnBrk="0" hangingPunct="0"/>
            <a:r>
              <a:rPr lang="en-US" altLang="zh-CN" sz="2100" b="1">
                <a:latin typeface="微软雅黑" pitchFamily="34" charset="-122"/>
                <a:ea typeface="微软雅黑" pitchFamily="34" charset="-122"/>
              </a:rPr>
              <a:t>int $0x80</a:t>
            </a:r>
            <a:endParaRPr lang="zh-CN" altLang="en-US" sz="2100" b="1">
              <a:latin typeface="微软雅黑" pitchFamily="34" charset="-122"/>
              <a:ea typeface="微软雅黑" pitchFamily="34" charset="-122"/>
            </a:endParaRPr>
          </a:p>
        </p:txBody>
      </p:sp>
      <p:sp>
        <p:nvSpPr>
          <p:cNvPr id="29" name="Text Box 16"/>
          <p:cNvSpPr txBox="1">
            <a:spLocks noChangeArrowheads="1"/>
          </p:cNvSpPr>
          <p:nvPr/>
        </p:nvSpPr>
        <p:spPr bwMode="auto">
          <a:xfrm>
            <a:off x="638175" y="4500563"/>
            <a:ext cx="1603375" cy="396875"/>
          </a:xfrm>
          <a:prstGeom prst="rect">
            <a:avLst/>
          </a:prstGeom>
          <a:noFill/>
          <a:ln w="25400">
            <a:noFill/>
            <a:miter lim="800000"/>
            <a:headEnd/>
            <a:tailEnd/>
          </a:ln>
        </p:spPr>
        <p:txBody>
          <a:bodyPr>
            <a:spAutoFit/>
          </a:bodyPr>
          <a:lstStyle/>
          <a:p>
            <a:pPr eaLnBrk="0" hangingPunct="0"/>
            <a:r>
              <a:rPr lang="en-US" altLang="zh-CN" sz="2000" b="1">
                <a:latin typeface="微软雅黑" pitchFamily="34" charset="-122"/>
                <a:ea typeface="微软雅黑" pitchFamily="34" charset="-122"/>
              </a:rPr>
              <a:t>pop %ebx</a:t>
            </a:r>
          </a:p>
        </p:txBody>
      </p:sp>
      <p:sp>
        <p:nvSpPr>
          <p:cNvPr id="700434" name="Rectangle 18"/>
          <p:cNvSpPr>
            <a:spLocks noChangeArrowheads="1"/>
          </p:cNvSpPr>
          <p:nvPr/>
        </p:nvSpPr>
        <p:spPr bwMode="auto">
          <a:xfrm>
            <a:off x="196850" y="5845175"/>
            <a:ext cx="8691563" cy="701675"/>
          </a:xfrm>
          <a:prstGeom prst="rect">
            <a:avLst/>
          </a:prstGeom>
          <a:noFill/>
          <a:ln w="9525">
            <a:noFill/>
            <a:miter lim="800000"/>
            <a:headEnd/>
            <a:tailEnd/>
          </a:ln>
          <a:effectLst/>
        </p:spPr>
        <p:txBody>
          <a:bodyPr>
            <a:spAutoFit/>
          </a:bodyPr>
          <a:lstStyle/>
          <a:p>
            <a:r>
              <a:rPr lang="en-US" altLang="zh-CN" sz="2000" b="1">
                <a:latin typeface="微软雅黑" pitchFamily="34" charset="-122"/>
                <a:ea typeface="微软雅黑" pitchFamily="34" charset="-122"/>
              </a:rPr>
              <a:t>Open</a:t>
            </a:r>
            <a:r>
              <a:rPr lang="zh-CN" altLang="en-US" sz="2000" b="1">
                <a:latin typeface="微软雅黑" pitchFamily="34" charset="-122"/>
                <a:ea typeface="微软雅黑" pitchFamily="34" charset="-122"/>
              </a:rPr>
              <a:t>系统调用（</a:t>
            </a:r>
            <a:r>
              <a:rPr lang="en-US" altLang="zh-CN" sz="2000" b="1">
                <a:latin typeface="微软雅黑" pitchFamily="34" charset="-122"/>
                <a:ea typeface="微软雅黑" pitchFamily="34" charset="-122"/>
              </a:rPr>
              <a:t>system call</a:t>
            </a:r>
            <a:r>
              <a:rPr lang="zh-CN" altLang="en-US" sz="2000" b="1">
                <a:latin typeface="微软雅黑" pitchFamily="34" charset="-122"/>
                <a:ea typeface="微软雅黑" pitchFamily="34" charset="-122"/>
              </a:rPr>
              <a:t>）：</a:t>
            </a:r>
            <a:r>
              <a:rPr lang="en-US" altLang="zh-CN" sz="2000" b="1">
                <a:solidFill>
                  <a:srgbClr val="008000"/>
                </a:solidFill>
                <a:latin typeface="微软雅黑" pitchFamily="34" charset="-122"/>
                <a:ea typeface="微软雅黑" pitchFamily="34" charset="-122"/>
              </a:rPr>
              <a:t>OS must find or create file, get it ready for reading or writing</a:t>
            </a:r>
            <a:r>
              <a:rPr lang="zh-CN" altLang="en-US" sz="2000" b="1">
                <a:solidFill>
                  <a:srgbClr val="008000"/>
                </a:solidFill>
                <a:latin typeface="微软雅黑" pitchFamily="34" charset="-122"/>
                <a:ea typeface="微软雅黑" pitchFamily="34" charset="-122"/>
              </a:rPr>
              <a:t>，</a:t>
            </a:r>
            <a:r>
              <a:rPr lang="en-US" altLang="zh-CN" sz="2000" b="1">
                <a:solidFill>
                  <a:srgbClr val="008000"/>
                </a:solidFill>
                <a:latin typeface="微软雅黑" pitchFamily="34" charset="-122"/>
                <a:ea typeface="微软雅黑" pitchFamily="34" charset="-122"/>
              </a:rPr>
              <a:t>Returns integer file descriptor</a:t>
            </a:r>
          </a:p>
        </p:txBody>
      </p:sp>
      <p:sp>
        <p:nvSpPr>
          <p:cNvPr id="700436" name="Text Box 20"/>
          <p:cNvSpPr txBox="1">
            <a:spLocks noChangeArrowheads="1"/>
          </p:cNvSpPr>
          <p:nvPr/>
        </p:nvSpPr>
        <p:spPr bwMode="auto">
          <a:xfrm>
            <a:off x="6140450" y="3584575"/>
            <a:ext cx="2814638" cy="13112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3366FF"/>
                </a:solidFill>
                <a:latin typeface="微软雅黑" pitchFamily="34" charset="-122"/>
                <a:ea typeface="微软雅黑" pitchFamily="34" charset="-122"/>
              </a:rPr>
              <a:t>通过执行“</a:t>
            </a:r>
            <a:r>
              <a:rPr lang="en-US" altLang="zh-CN" sz="2000" b="1">
                <a:solidFill>
                  <a:srgbClr val="3366FF"/>
                </a:solidFill>
                <a:latin typeface="微软雅黑" pitchFamily="34" charset="-122"/>
                <a:ea typeface="微软雅黑" pitchFamily="34" charset="-122"/>
              </a:rPr>
              <a:t>int $0x80”</a:t>
            </a:r>
            <a:r>
              <a:rPr lang="zh-CN" altLang="en-US" sz="2000" b="1">
                <a:solidFill>
                  <a:srgbClr val="3366FF"/>
                </a:solidFill>
                <a:latin typeface="微软雅黑" pitchFamily="34" charset="-122"/>
                <a:ea typeface="微软雅黑" pitchFamily="34" charset="-122"/>
              </a:rPr>
              <a:t>指令，调出</a:t>
            </a:r>
            <a:r>
              <a:rPr lang="en-US" altLang="zh-CN" sz="2000" b="1">
                <a:solidFill>
                  <a:srgbClr val="3366FF"/>
                </a:solidFill>
                <a:latin typeface="微软雅黑" pitchFamily="34" charset="-122"/>
                <a:ea typeface="微软雅黑" pitchFamily="34" charset="-122"/>
              </a:rPr>
              <a:t>OS</a:t>
            </a:r>
            <a:r>
              <a:rPr lang="zh-CN" altLang="en-US" sz="2000" b="1">
                <a:solidFill>
                  <a:srgbClr val="3366FF"/>
                </a:solidFill>
                <a:latin typeface="微软雅黑" pitchFamily="34" charset="-122"/>
                <a:ea typeface="微软雅黑" pitchFamily="34" charset="-122"/>
              </a:rPr>
              <a:t>完成一个具体的“服务”（称为</a:t>
            </a:r>
            <a:r>
              <a:rPr lang="zh-CN" altLang="en-US" sz="2000" b="1">
                <a:solidFill>
                  <a:srgbClr val="FF0000"/>
                </a:solidFill>
                <a:latin typeface="微软雅黑" pitchFamily="34" charset="-122"/>
                <a:ea typeface="微软雅黑" pitchFamily="34" charset="-122"/>
              </a:rPr>
              <a:t>系统调用</a:t>
            </a:r>
            <a:r>
              <a:rPr lang="zh-CN" altLang="en-US" sz="2000" b="1">
                <a:solidFill>
                  <a:srgbClr val="3366FF"/>
                </a:solidFill>
                <a:latin typeface="微软雅黑" pitchFamily="34" charset="-122"/>
                <a:ea typeface="微软雅黑" pitchFamily="34"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700436"/>
                                        </p:tgtEl>
                                        <p:attrNameLst>
                                          <p:attrName>style.visibility</p:attrName>
                                        </p:attrNameLst>
                                      </p:cBhvr>
                                      <p:to>
                                        <p:strVal val="visible"/>
                                      </p:to>
                                    </p:set>
                                    <p:animEffect transition="in" filter="blinds(horizontal)">
                                      <p:cBhvr>
                                        <p:cTn id="41" dur="500"/>
                                        <p:tgtEl>
                                          <p:spTgt spid="700436"/>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700434"/>
                                        </p:tgtEl>
                                        <p:attrNameLst>
                                          <p:attrName>style.visibility</p:attrName>
                                        </p:attrNameLst>
                                      </p:cBhvr>
                                      <p:to>
                                        <p:strVal val="visible"/>
                                      </p:to>
                                    </p:set>
                                    <p:animEffect transition="in" filter="blinds(horizontal)">
                                      <p:cBhvr>
                                        <p:cTn id="46" dur="500"/>
                                        <p:tgtEl>
                                          <p:spTgt spid="700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7" grpId="0"/>
      <p:bldP spid="18" grpId="0"/>
      <p:bldP spid="19" grpId="0" animBg="1"/>
      <p:bldP spid="20" grpId="0" animBg="1"/>
      <p:bldP spid="21" grpId="0" animBg="1"/>
      <p:bldP spid="22" grpId="0" animBg="1"/>
      <p:bldP spid="23" grpId="0" animBg="1"/>
      <p:bldP spid="24" grpId="0"/>
      <p:bldP spid="25" grpId="0"/>
      <p:bldP spid="26" grpId="0"/>
      <p:bldP spid="28" grpId="0"/>
      <p:bldP spid="29" grpId="0"/>
      <p:bldP spid="700434" grpId="0"/>
      <p:bldP spid="70043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ChangeArrowheads="1"/>
          </p:cNvSpPr>
          <p:nvPr>
            <p:ph type="title"/>
          </p:nvPr>
        </p:nvSpPr>
        <p:spPr/>
        <p:txBody>
          <a:bodyPr/>
          <a:lstStyle/>
          <a:p>
            <a:r>
              <a:rPr lang="zh-CN" altLang="en-US" smtClean="0"/>
              <a:t>陷阱（</a:t>
            </a:r>
            <a:r>
              <a:rPr lang="en-US" altLang="zh-CN" smtClean="0"/>
              <a:t>Trap</a:t>
            </a:r>
            <a:r>
              <a:rPr lang="zh-CN" altLang="en-US" smtClean="0"/>
              <a:t>）异常</a:t>
            </a:r>
          </a:p>
        </p:txBody>
      </p:sp>
      <p:sp>
        <p:nvSpPr>
          <p:cNvPr id="771075" name="Rectangle 3"/>
          <p:cNvSpPr>
            <a:spLocks noGrp="1" noChangeArrowheads="1"/>
          </p:cNvSpPr>
          <p:nvPr>
            <p:ph type="body" idx="1"/>
          </p:nvPr>
        </p:nvSpPr>
        <p:spPr>
          <a:xfrm>
            <a:off x="207963" y="1835150"/>
            <a:ext cx="8650287" cy="4638675"/>
          </a:xfrm>
        </p:spPr>
        <p:txBody>
          <a:bodyPr/>
          <a:lstStyle/>
          <a:p>
            <a:r>
              <a:rPr lang="zh-CN" altLang="en-US" sz="2300" smtClean="0">
                <a:ea typeface="微软雅黑" pitchFamily="34" charset="-122"/>
              </a:rPr>
              <a:t>利用陷阱机制可实现程序调试功能，包括</a:t>
            </a:r>
            <a:r>
              <a:rPr lang="zh-CN" altLang="en-US" sz="2300" smtClean="0">
                <a:solidFill>
                  <a:srgbClr val="FF0000"/>
                </a:solidFill>
                <a:ea typeface="微软雅黑" pitchFamily="34" charset="-122"/>
              </a:rPr>
              <a:t>设置断点</a:t>
            </a:r>
            <a:r>
              <a:rPr lang="zh-CN" altLang="en-US" sz="2300" smtClean="0">
                <a:ea typeface="微软雅黑" pitchFamily="34" charset="-122"/>
              </a:rPr>
              <a:t>和</a:t>
            </a:r>
            <a:r>
              <a:rPr lang="zh-CN" altLang="en-US" sz="2300" smtClean="0">
                <a:solidFill>
                  <a:srgbClr val="FF0000"/>
                </a:solidFill>
                <a:ea typeface="微软雅黑" pitchFamily="34" charset="-122"/>
              </a:rPr>
              <a:t>单步跟踪</a:t>
            </a:r>
            <a:endParaRPr lang="zh-CN" altLang="en-US" sz="2300" smtClean="0">
              <a:ea typeface="微软雅黑" pitchFamily="34" charset="-122"/>
            </a:endParaRPr>
          </a:p>
          <a:p>
            <a:pPr lvl="1">
              <a:spcBef>
                <a:spcPct val="30000"/>
              </a:spcBef>
            </a:pPr>
            <a:r>
              <a:rPr lang="en-US" altLang="zh-CN" sz="2100" smtClean="0">
                <a:latin typeface="微软雅黑" pitchFamily="34" charset="-122"/>
                <a:ea typeface="微软雅黑" pitchFamily="34" charset="-122"/>
              </a:rPr>
              <a:t>IA-32</a:t>
            </a:r>
            <a:r>
              <a:rPr lang="zh-CN" altLang="en-US" sz="2100" smtClean="0">
                <a:latin typeface="微软雅黑" pitchFamily="34" charset="-122"/>
                <a:ea typeface="微软雅黑" pitchFamily="34" charset="-122"/>
              </a:rPr>
              <a:t>中，当</a:t>
            </a:r>
            <a:r>
              <a:rPr lang="en-US" altLang="zh-CN" sz="2100" smtClean="0">
                <a:latin typeface="微软雅黑" pitchFamily="34" charset="-122"/>
                <a:ea typeface="微软雅黑" pitchFamily="34" charset="-122"/>
              </a:rPr>
              <a:t>CPU</a:t>
            </a:r>
            <a:r>
              <a:rPr lang="zh-CN" altLang="en-US" sz="2100" smtClean="0">
                <a:latin typeface="微软雅黑" pitchFamily="34" charset="-122"/>
                <a:ea typeface="微软雅黑" pitchFamily="34" charset="-122"/>
              </a:rPr>
              <a:t>处于</a:t>
            </a:r>
            <a:r>
              <a:rPr lang="zh-CN" altLang="en-US" sz="2100" smtClean="0">
                <a:latin typeface="微软雅黑" pitchFamily="34" charset="-122"/>
                <a:ea typeface="微软雅黑" pitchFamily="34" charset="-122"/>
                <a:hlinkClick r:id="" action="ppaction://hlinkshowjump?jump=nextslide"/>
              </a:rPr>
              <a:t>单步跟踪状态</a:t>
            </a:r>
            <a:r>
              <a:rPr lang="zh-CN" altLang="en-US" sz="2100" smtClean="0">
                <a:latin typeface="微软雅黑" pitchFamily="34" charset="-122"/>
                <a:ea typeface="微软雅黑" pitchFamily="34" charset="-122"/>
              </a:rPr>
              <a:t>（</a:t>
            </a:r>
            <a:r>
              <a:rPr lang="en-US" altLang="zh-CN" sz="2100" smtClean="0">
                <a:solidFill>
                  <a:srgbClr val="FF0000"/>
                </a:solidFill>
                <a:latin typeface="微软雅黑" pitchFamily="34" charset="-122"/>
                <a:ea typeface="微软雅黑" pitchFamily="34" charset="-122"/>
              </a:rPr>
              <a:t>TF=1</a:t>
            </a:r>
            <a:r>
              <a:rPr lang="zh-CN" altLang="en-US" sz="2100" smtClean="0">
                <a:solidFill>
                  <a:srgbClr val="FF0000"/>
                </a:solidFill>
                <a:latin typeface="微软雅黑" pitchFamily="34" charset="-122"/>
                <a:ea typeface="微软雅黑" pitchFamily="34" charset="-122"/>
              </a:rPr>
              <a:t>且</a:t>
            </a:r>
            <a:r>
              <a:rPr lang="en-US" altLang="zh-CN" sz="2100" smtClean="0">
                <a:solidFill>
                  <a:srgbClr val="FF0000"/>
                </a:solidFill>
                <a:latin typeface="微软雅黑" pitchFamily="34" charset="-122"/>
                <a:ea typeface="微软雅黑" pitchFamily="34" charset="-122"/>
              </a:rPr>
              <a:t>IF=1</a:t>
            </a:r>
            <a:r>
              <a:rPr lang="zh-CN" altLang="en-US" sz="2100" smtClean="0">
                <a:latin typeface="微软雅黑" pitchFamily="34" charset="-122"/>
                <a:ea typeface="微软雅黑" pitchFamily="34" charset="-122"/>
              </a:rPr>
              <a:t>）时，</a:t>
            </a:r>
            <a:r>
              <a:rPr lang="zh-CN" altLang="en-US" sz="2100" smtClean="0">
                <a:solidFill>
                  <a:srgbClr val="FF0000"/>
                </a:solidFill>
                <a:latin typeface="微软雅黑" pitchFamily="34" charset="-122"/>
                <a:ea typeface="微软雅黑" pitchFamily="34" charset="-122"/>
              </a:rPr>
              <a:t>每条指令都被设置成了陷阱指令</a:t>
            </a:r>
            <a:r>
              <a:rPr lang="zh-CN" altLang="en-US" sz="2100" smtClean="0">
                <a:latin typeface="微软雅黑" pitchFamily="34" charset="-122"/>
                <a:ea typeface="微软雅黑" pitchFamily="34" charset="-122"/>
              </a:rPr>
              <a:t>，执行每条指令后，都会发生中断类型号为</a:t>
            </a:r>
            <a:r>
              <a:rPr lang="en-US" altLang="zh-CN" sz="2100" smtClean="0">
                <a:latin typeface="微软雅黑" pitchFamily="34" charset="-122"/>
                <a:ea typeface="微软雅黑" pitchFamily="34" charset="-122"/>
              </a:rPr>
              <a:t>1</a:t>
            </a:r>
            <a:r>
              <a:rPr lang="zh-CN" altLang="en-US" sz="2100" smtClean="0">
                <a:latin typeface="微软雅黑" pitchFamily="34" charset="-122"/>
                <a:ea typeface="微软雅黑" pitchFamily="34" charset="-122"/>
              </a:rPr>
              <a:t>的“调试”异常，从而转去执行“单步跟踪处理程序”。</a:t>
            </a:r>
            <a:r>
              <a:rPr lang="zh-CN" altLang="en-US" sz="2100" smtClean="0"/>
              <a:t> </a:t>
            </a:r>
          </a:p>
          <a:p>
            <a:pPr lvl="1">
              <a:spcBef>
                <a:spcPct val="30000"/>
              </a:spcBef>
              <a:buFontTx/>
              <a:buNone/>
            </a:pPr>
            <a:r>
              <a:rPr lang="zh-CN" altLang="en-US" sz="2100" smtClean="0"/>
              <a:t>    </a:t>
            </a:r>
            <a:r>
              <a:rPr lang="zh-CN" altLang="en-US" sz="2100" smtClean="0">
                <a:solidFill>
                  <a:srgbClr val="008000"/>
                </a:solidFill>
                <a:ea typeface="微软雅黑" pitchFamily="34" charset="-122"/>
              </a:rPr>
              <a:t>注意：</a:t>
            </a:r>
            <a:r>
              <a:rPr lang="zh-CN" altLang="en-US" sz="2100" smtClean="0">
                <a:solidFill>
                  <a:srgbClr val="008000"/>
                </a:solidFill>
              </a:rPr>
              <a:t> </a:t>
            </a:r>
            <a:r>
              <a:rPr lang="zh-CN" altLang="en-US" sz="2100" smtClean="0">
                <a:solidFill>
                  <a:srgbClr val="008000"/>
                </a:solidFill>
                <a:latin typeface="微软雅黑" pitchFamily="34" charset="-122"/>
                <a:ea typeface="微软雅黑" pitchFamily="34" charset="-122"/>
              </a:rPr>
              <a:t>当陷阱指令是转移指令时，不能返回到转移指令的下条指令执行，而是返回到转移目标指令执行。</a:t>
            </a:r>
            <a:r>
              <a:rPr lang="zh-CN" altLang="en-US" sz="2100" smtClean="0">
                <a:latin typeface="微软雅黑" pitchFamily="34" charset="-122"/>
                <a:ea typeface="微软雅黑" pitchFamily="34" charset="-122"/>
              </a:rPr>
              <a:t> </a:t>
            </a:r>
          </a:p>
          <a:p>
            <a:pPr lvl="1">
              <a:spcBef>
                <a:spcPct val="30000"/>
              </a:spcBef>
            </a:pPr>
            <a:r>
              <a:rPr lang="en-US" altLang="zh-CN" sz="2100" smtClean="0">
                <a:latin typeface="微软雅黑" pitchFamily="34" charset="-122"/>
                <a:ea typeface="微软雅黑" pitchFamily="34" charset="-122"/>
              </a:rPr>
              <a:t>IA-32</a:t>
            </a:r>
            <a:r>
              <a:rPr lang="zh-CN" altLang="en-US" sz="2100" smtClean="0">
                <a:latin typeface="微软雅黑" pitchFamily="34" charset="-122"/>
                <a:ea typeface="微软雅黑" pitchFamily="34" charset="-122"/>
              </a:rPr>
              <a:t>中，用于程序调试的</a:t>
            </a:r>
            <a:r>
              <a:rPr lang="zh-CN" altLang="en-US" sz="2100" smtClean="0">
                <a:solidFill>
                  <a:srgbClr val="FF0000"/>
                </a:solidFill>
                <a:latin typeface="微软雅黑" pitchFamily="34" charset="-122"/>
                <a:ea typeface="微软雅黑" pitchFamily="34" charset="-122"/>
              </a:rPr>
              <a:t>“断点设置”陷阱指令</a:t>
            </a:r>
            <a:r>
              <a:rPr lang="zh-CN" altLang="en-US" sz="2100" smtClean="0">
                <a:latin typeface="微软雅黑" pitchFamily="34" charset="-122"/>
                <a:ea typeface="微软雅黑" pitchFamily="34" charset="-122"/>
              </a:rPr>
              <a:t>为</a:t>
            </a:r>
            <a:r>
              <a:rPr lang="en-US" altLang="zh-CN" sz="2100" smtClean="0">
                <a:latin typeface="微软雅黑" pitchFamily="34" charset="-122"/>
                <a:ea typeface="微软雅黑" pitchFamily="34" charset="-122"/>
              </a:rPr>
              <a:t>int 3</a:t>
            </a:r>
            <a:r>
              <a:rPr lang="zh-CN" altLang="en-US" sz="2100" smtClean="0">
                <a:latin typeface="微软雅黑" pitchFamily="34" charset="-122"/>
                <a:ea typeface="微软雅黑" pitchFamily="34" charset="-122"/>
              </a:rPr>
              <a:t>，对应机器码为</a:t>
            </a:r>
            <a:r>
              <a:rPr lang="en-US" altLang="zh-CN" sz="2100" smtClean="0">
                <a:latin typeface="微软雅黑" pitchFamily="34" charset="-122"/>
                <a:ea typeface="微软雅黑" pitchFamily="34" charset="-122"/>
              </a:rPr>
              <a:t>CCH</a:t>
            </a:r>
            <a:r>
              <a:rPr lang="zh-CN" altLang="en-US" sz="2100" smtClean="0">
                <a:latin typeface="微软雅黑" pitchFamily="34" charset="-122"/>
                <a:ea typeface="微软雅黑" pitchFamily="34" charset="-122"/>
              </a:rPr>
              <a:t>。若</a:t>
            </a:r>
            <a:r>
              <a:rPr lang="zh-CN" altLang="en-US" sz="2100" smtClean="0">
                <a:solidFill>
                  <a:srgbClr val="FF0000"/>
                </a:solidFill>
                <a:latin typeface="微软雅黑" pitchFamily="34" charset="-122"/>
                <a:ea typeface="微软雅黑" pitchFamily="34" charset="-122"/>
              </a:rPr>
              <a:t>调试程序</a:t>
            </a:r>
            <a:r>
              <a:rPr lang="zh-CN" altLang="en-US" sz="2100" smtClean="0">
                <a:latin typeface="微软雅黑" pitchFamily="34" charset="-122"/>
                <a:ea typeface="微软雅黑" pitchFamily="34" charset="-122"/>
              </a:rPr>
              <a:t>在</a:t>
            </a:r>
            <a:r>
              <a:rPr lang="zh-CN" altLang="en-US" sz="2100" smtClean="0">
                <a:solidFill>
                  <a:srgbClr val="008000"/>
                </a:solidFill>
                <a:latin typeface="微软雅黑" pitchFamily="34" charset="-122"/>
                <a:ea typeface="微软雅黑" pitchFamily="34" charset="-122"/>
              </a:rPr>
              <a:t>被调试程序</a:t>
            </a:r>
            <a:r>
              <a:rPr lang="zh-CN" altLang="en-US" sz="2100" smtClean="0">
                <a:latin typeface="微软雅黑" pitchFamily="34" charset="-122"/>
                <a:ea typeface="微软雅黑" pitchFamily="34" charset="-122"/>
              </a:rPr>
              <a:t>某处设置了断点，则调试程序就在该处加入一条</a:t>
            </a:r>
            <a:r>
              <a:rPr lang="en-US" altLang="zh-CN" sz="2100" smtClean="0">
                <a:latin typeface="微软雅黑" pitchFamily="34" charset="-122"/>
                <a:ea typeface="微软雅黑" pitchFamily="34" charset="-122"/>
              </a:rPr>
              <a:t>int 3</a:t>
            </a:r>
            <a:r>
              <a:rPr lang="zh-CN" altLang="en-US" sz="2100" smtClean="0">
                <a:latin typeface="微软雅黑" pitchFamily="34" charset="-122"/>
                <a:ea typeface="微软雅黑" pitchFamily="34" charset="-122"/>
              </a:rPr>
              <a:t>指令。执行到该指令时，会暂停被调试程序的运行，并发出</a:t>
            </a:r>
            <a:r>
              <a:rPr lang="zh-CN" altLang="en-US" sz="2100" smtClean="0">
                <a:solidFill>
                  <a:srgbClr val="FF0000"/>
                </a:solidFill>
                <a:latin typeface="微软雅黑" pitchFamily="34" charset="-122"/>
                <a:ea typeface="微软雅黑" pitchFamily="34" charset="-122"/>
              </a:rPr>
              <a:t>“</a:t>
            </a:r>
            <a:r>
              <a:rPr lang="en-US" altLang="zh-CN" sz="2100" smtClean="0">
                <a:solidFill>
                  <a:srgbClr val="FF0000"/>
                </a:solidFill>
                <a:latin typeface="微软雅黑" pitchFamily="34" charset="-122"/>
                <a:ea typeface="微软雅黑" pitchFamily="34" charset="-122"/>
              </a:rPr>
              <a:t>EXCEPTION_BREAKPOINT”</a:t>
            </a:r>
            <a:r>
              <a:rPr lang="zh-CN" altLang="en-US" sz="2100" smtClean="0">
                <a:latin typeface="微软雅黑" pitchFamily="34" charset="-122"/>
                <a:ea typeface="微软雅黑" pitchFamily="34" charset="-122"/>
              </a:rPr>
              <a:t>异常，以调出调试程序执行，执行结束后回到被调试程序执行。</a:t>
            </a:r>
          </a:p>
        </p:txBody>
      </p:sp>
      <p:sp>
        <p:nvSpPr>
          <p:cNvPr id="771076" name="Text Box 4"/>
          <p:cNvSpPr txBox="1">
            <a:spLocks noChangeArrowheads="1"/>
          </p:cNvSpPr>
          <p:nvPr/>
        </p:nvSpPr>
        <p:spPr bwMode="auto">
          <a:xfrm>
            <a:off x="508000" y="842963"/>
            <a:ext cx="7880350" cy="968375"/>
          </a:xfrm>
          <a:prstGeom prst="rect">
            <a:avLst/>
          </a:prstGeom>
          <a:noFill/>
          <a:ln w="9525">
            <a:noFill/>
            <a:miter lim="800000"/>
            <a:headEnd/>
            <a:tailEnd/>
          </a:ln>
          <a:effectLst/>
        </p:spPr>
        <p:txBody>
          <a:bodyPr>
            <a:spAutoFit/>
          </a:bodyPr>
          <a:lstStyle/>
          <a:p>
            <a:pPr>
              <a:lnSpc>
                <a:spcPct val="125000"/>
              </a:lnSpc>
              <a:spcBef>
                <a:spcPct val="50000"/>
              </a:spcBef>
            </a:pPr>
            <a:r>
              <a:rPr lang="zh-CN" altLang="en-US" sz="2300" b="1">
                <a:solidFill>
                  <a:srgbClr val="008000"/>
                </a:solidFill>
                <a:ea typeface="微软雅黑" pitchFamily="34" charset="-122"/>
              </a:rPr>
              <a:t>问题：你用过</a:t>
            </a:r>
            <a:r>
              <a:rPr lang="zh-CN" altLang="en-US" sz="2300" b="1">
                <a:solidFill>
                  <a:srgbClr val="FF0000"/>
                </a:solidFill>
                <a:ea typeface="微软雅黑" pitchFamily="34" charset="-122"/>
              </a:rPr>
              <a:t>单步跟踪</a:t>
            </a:r>
            <a:r>
              <a:rPr lang="zh-CN" altLang="en-US" sz="2300" b="1">
                <a:solidFill>
                  <a:srgbClr val="008000"/>
                </a:solidFill>
                <a:ea typeface="微软雅黑" pitchFamily="34" charset="-122"/>
              </a:rPr>
              <a:t>、</a:t>
            </a:r>
            <a:r>
              <a:rPr lang="zh-CN" altLang="en-US" sz="2300" b="1">
                <a:solidFill>
                  <a:srgbClr val="FF0000"/>
                </a:solidFill>
                <a:ea typeface="微软雅黑" pitchFamily="34" charset="-122"/>
              </a:rPr>
              <a:t>断点设置</a:t>
            </a:r>
            <a:r>
              <a:rPr lang="zh-CN" altLang="en-US" sz="2300" b="1">
                <a:solidFill>
                  <a:srgbClr val="008000"/>
                </a:solidFill>
                <a:ea typeface="微软雅黑" pitchFamily="34" charset="-122"/>
              </a:rPr>
              <a:t>等调试功能吗？你知道这些功能是如何实现的吗？</a:t>
            </a:r>
          </a:p>
        </p:txBody>
      </p:sp>
      <p:sp>
        <p:nvSpPr>
          <p:cNvPr id="771077" name="Text Box 5"/>
          <p:cNvSpPr txBox="1">
            <a:spLocks noChangeArrowheads="1"/>
          </p:cNvSpPr>
          <p:nvPr/>
        </p:nvSpPr>
        <p:spPr bwMode="auto">
          <a:xfrm>
            <a:off x="7750175" y="6197600"/>
            <a:ext cx="1131888" cy="457200"/>
          </a:xfrm>
          <a:prstGeom prst="rect">
            <a:avLst/>
          </a:prstGeom>
          <a:noFill/>
          <a:ln w="9525">
            <a:noFill/>
            <a:miter lim="800000"/>
            <a:headEnd/>
            <a:tailEnd/>
          </a:ln>
          <a:effectLst/>
        </p:spPr>
        <p:txBody>
          <a:bodyPr>
            <a:spAutoFit/>
          </a:bodyPr>
          <a:lstStyle/>
          <a:p>
            <a:pPr>
              <a:spcBef>
                <a:spcPct val="50000"/>
              </a:spcBef>
            </a:pPr>
            <a:r>
              <a:rPr lang="en-US" altLang="zh-CN" sz="2400" b="1">
                <a:latin typeface="微软雅黑" pitchFamily="34" charset="-122"/>
                <a:ea typeface="微软雅黑" pitchFamily="34" charset="-122"/>
                <a:hlinkClick r:id="rId2" action="ppaction://hlinksldjump"/>
              </a:rPr>
              <a:t>SKIP</a:t>
            </a:r>
            <a:endParaRPr lang="en-US" altLang="zh-CN" sz="2400" b="1">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1075">
                                            <p:txEl>
                                              <p:pRg st="0" end="0"/>
                                            </p:txEl>
                                          </p:spTgt>
                                        </p:tgtEl>
                                        <p:attrNameLst>
                                          <p:attrName>style.visibility</p:attrName>
                                        </p:attrNameLst>
                                      </p:cBhvr>
                                      <p:to>
                                        <p:strVal val="visible"/>
                                      </p:to>
                                    </p:set>
                                    <p:animEffect transition="in" filter="blinds(horizontal)">
                                      <p:cBhvr>
                                        <p:cTn id="7" dur="500"/>
                                        <p:tgtEl>
                                          <p:spTgt spid="771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1075">
                                            <p:txEl>
                                              <p:pRg st="1" end="1"/>
                                            </p:txEl>
                                          </p:spTgt>
                                        </p:tgtEl>
                                        <p:attrNameLst>
                                          <p:attrName>style.visibility</p:attrName>
                                        </p:attrNameLst>
                                      </p:cBhvr>
                                      <p:to>
                                        <p:strVal val="visible"/>
                                      </p:to>
                                    </p:set>
                                    <p:animEffect transition="in" filter="blinds(horizontal)">
                                      <p:cBhvr>
                                        <p:cTn id="12" dur="500"/>
                                        <p:tgtEl>
                                          <p:spTgt spid="771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71075">
                                            <p:txEl>
                                              <p:pRg st="2" end="2"/>
                                            </p:txEl>
                                          </p:spTgt>
                                        </p:tgtEl>
                                        <p:attrNameLst>
                                          <p:attrName>style.visibility</p:attrName>
                                        </p:attrNameLst>
                                      </p:cBhvr>
                                      <p:to>
                                        <p:strVal val="visible"/>
                                      </p:to>
                                    </p:set>
                                    <p:animEffect transition="in" filter="blinds(horizontal)">
                                      <p:cBhvr>
                                        <p:cTn id="17" dur="500"/>
                                        <p:tgtEl>
                                          <p:spTgt spid="7710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71075">
                                            <p:txEl>
                                              <p:pRg st="3" end="3"/>
                                            </p:txEl>
                                          </p:spTgt>
                                        </p:tgtEl>
                                        <p:attrNameLst>
                                          <p:attrName>style.visibility</p:attrName>
                                        </p:attrNameLst>
                                      </p:cBhvr>
                                      <p:to>
                                        <p:strVal val="visible"/>
                                      </p:to>
                                    </p:set>
                                    <p:animEffect transition="in" filter="blinds(horizontal)">
                                      <p:cBhvr>
                                        <p:cTn id="22" dur="500"/>
                                        <p:tgtEl>
                                          <p:spTgt spid="7710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71077"/>
                                        </p:tgtEl>
                                        <p:attrNameLst>
                                          <p:attrName>style.visibility</p:attrName>
                                        </p:attrNameLst>
                                      </p:cBhvr>
                                      <p:to>
                                        <p:strVal val="visible"/>
                                      </p:to>
                                    </p:set>
                                    <p:animEffect transition="in" filter="blinds(horizontal)">
                                      <p:cBhvr>
                                        <p:cTn id="27" dur="500"/>
                                        <p:tgtEl>
                                          <p:spTgt spid="771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107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ChangeArrowheads="1"/>
          </p:cNvSpPr>
          <p:nvPr>
            <p:ph type="title"/>
          </p:nvPr>
        </p:nvSpPr>
        <p:spPr>
          <a:xfrm>
            <a:off x="457200" y="142875"/>
            <a:ext cx="8229600" cy="561975"/>
          </a:xfrm>
        </p:spPr>
        <p:txBody>
          <a:bodyPr/>
          <a:lstStyle/>
          <a:p>
            <a:r>
              <a:rPr lang="en-US" altLang="zh-CN" sz="3200" smtClean="0"/>
              <a:t>IA-32</a:t>
            </a:r>
            <a:r>
              <a:rPr lang="zh-CN" altLang="en-US" sz="3200" smtClean="0"/>
              <a:t>的标志寄存器</a:t>
            </a:r>
          </a:p>
        </p:txBody>
      </p:sp>
      <p:sp>
        <p:nvSpPr>
          <p:cNvPr id="805891" name="Rectangle 3"/>
          <p:cNvSpPr>
            <a:spLocks noGrp="1" noChangeArrowheads="1"/>
          </p:cNvSpPr>
          <p:nvPr>
            <p:ph type="body" idx="1"/>
          </p:nvPr>
        </p:nvSpPr>
        <p:spPr>
          <a:xfrm>
            <a:off x="161925" y="2520950"/>
            <a:ext cx="8686800" cy="4329113"/>
          </a:xfrm>
        </p:spPr>
        <p:txBody>
          <a:bodyPr/>
          <a:lstStyle/>
          <a:p>
            <a:pPr>
              <a:lnSpc>
                <a:spcPct val="105000"/>
              </a:lnSpc>
              <a:spcBef>
                <a:spcPct val="40000"/>
              </a:spcBef>
            </a:pPr>
            <a:r>
              <a:rPr lang="en-US" altLang="zh-CN" sz="2200" smtClean="0">
                <a:latin typeface="微软雅黑" pitchFamily="34" charset="-122"/>
                <a:ea typeface="微软雅黑" pitchFamily="34" charset="-122"/>
              </a:rPr>
              <a:t>6</a:t>
            </a:r>
            <a:r>
              <a:rPr lang="zh-CN" altLang="en-US" sz="2200" smtClean="0">
                <a:latin typeface="微软雅黑" pitchFamily="34" charset="-122"/>
                <a:ea typeface="微软雅黑" pitchFamily="34" charset="-122"/>
              </a:rPr>
              <a:t>个条件标志</a:t>
            </a:r>
          </a:p>
          <a:p>
            <a:pPr lvl="1">
              <a:lnSpc>
                <a:spcPct val="105000"/>
              </a:lnSpc>
              <a:spcBef>
                <a:spcPct val="40000"/>
              </a:spcBef>
            </a:pPr>
            <a:r>
              <a:rPr lang="en-US" altLang="zh-CN" smtClean="0">
                <a:solidFill>
                  <a:srgbClr val="FF3300"/>
                </a:solidFill>
                <a:latin typeface="微软雅黑" pitchFamily="34" charset="-122"/>
                <a:ea typeface="微软雅黑" pitchFamily="34" charset="-122"/>
              </a:rPr>
              <a:t>OF</a:t>
            </a:r>
            <a:r>
              <a:rPr lang="zh-CN" altLang="en-US" smtClean="0">
                <a:solidFill>
                  <a:srgbClr val="FF3300"/>
                </a:solidFill>
                <a:latin typeface="微软雅黑" pitchFamily="34" charset="-122"/>
                <a:ea typeface="微软雅黑" pitchFamily="34" charset="-122"/>
              </a:rPr>
              <a:t>、</a:t>
            </a:r>
            <a:r>
              <a:rPr lang="en-US" altLang="zh-CN" smtClean="0">
                <a:solidFill>
                  <a:srgbClr val="FF3300"/>
                </a:solidFill>
                <a:latin typeface="微软雅黑" pitchFamily="34" charset="-122"/>
                <a:ea typeface="微软雅黑" pitchFamily="34" charset="-122"/>
              </a:rPr>
              <a:t>SF</a:t>
            </a:r>
            <a:r>
              <a:rPr lang="zh-CN" altLang="en-US" smtClean="0">
                <a:solidFill>
                  <a:srgbClr val="FF3300"/>
                </a:solidFill>
                <a:latin typeface="微软雅黑" pitchFamily="34" charset="-122"/>
                <a:ea typeface="微软雅黑" pitchFamily="34" charset="-122"/>
              </a:rPr>
              <a:t>、</a:t>
            </a:r>
            <a:r>
              <a:rPr lang="en-US" altLang="zh-CN" smtClean="0">
                <a:solidFill>
                  <a:srgbClr val="FF3300"/>
                </a:solidFill>
                <a:latin typeface="微软雅黑" pitchFamily="34" charset="-122"/>
                <a:ea typeface="微软雅黑" pitchFamily="34" charset="-122"/>
              </a:rPr>
              <a:t>ZF</a:t>
            </a:r>
            <a:r>
              <a:rPr lang="zh-CN" altLang="en-US" smtClean="0">
                <a:solidFill>
                  <a:srgbClr val="FF3300"/>
                </a:solidFill>
                <a:latin typeface="微软雅黑" pitchFamily="34" charset="-122"/>
                <a:ea typeface="微软雅黑" pitchFamily="34" charset="-122"/>
              </a:rPr>
              <a:t>、</a:t>
            </a:r>
            <a:r>
              <a:rPr lang="en-US" altLang="zh-CN" smtClean="0">
                <a:solidFill>
                  <a:srgbClr val="FF3300"/>
                </a:solidFill>
                <a:latin typeface="微软雅黑" pitchFamily="34" charset="-122"/>
                <a:ea typeface="微软雅黑" pitchFamily="34" charset="-122"/>
              </a:rPr>
              <a:t>CF</a:t>
            </a:r>
            <a:r>
              <a:rPr lang="zh-CN" altLang="en-US" smtClean="0">
                <a:latin typeface="微软雅黑" pitchFamily="34" charset="-122"/>
                <a:ea typeface="微软雅黑" pitchFamily="34" charset="-122"/>
              </a:rPr>
              <a:t>各是什么标志（条件码）？</a:t>
            </a:r>
          </a:p>
          <a:p>
            <a:pPr lvl="1">
              <a:lnSpc>
                <a:spcPct val="105000"/>
              </a:lnSpc>
              <a:spcBef>
                <a:spcPct val="40000"/>
              </a:spcBef>
            </a:pPr>
            <a:r>
              <a:rPr lang="en-US" altLang="zh-CN" smtClean="0">
                <a:latin typeface="微软雅黑" pitchFamily="34" charset="-122"/>
                <a:ea typeface="微软雅黑" pitchFamily="34" charset="-122"/>
              </a:rPr>
              <a:t>AF</a:t>
            </a:r>
            <a:r>
              <a:rPr lang="zh-CN" altLang="en-US" smtClean="0">
                <a:latin typeface="微软雅黑" pitchFamily="34" charset="-122"/>
                <a:ea typeface="微软雅黑" pitchFamily="34" charset="-122"/>
              </a:rPr>
              <a:t>：辅助进位标志（</a:t>
            </a:r>
            <a:r>
              <a:rPr lang="en-US" altLang="zh-CN" smtClean="0">
                <a:latin typeface="微软雅黑" pitchFamily="34" charset="-122"/>
                <a:ea typeface="微软雅黑" pitchFamily="34" charset="-122"/>
              </a:rPr>
              <a:t>BCD</a:t>
            </a:r>
            <a:r>
              <a:rPr lang="zh-CN" altLang="en-US" smtClean="0">
                <a:latin typeface="微软雅黑" pitchFamily="34" charset="-122"/>
                <a:ea typeface="微软雅黑" pitchFamily="34" charset="-122"/>
              </a:rPr>
              <a:t>码运算时才有意义）</a:t>
            </a:r>
          </a:p>
          <a:p>
            <a:pPr lvl="1">
              <a:lnSpc>
                <a:spcPct val="105000"/>
              </a:lnSpc>
              <a:spcBef>
                <a:spcPct val="40000"/>
              </a:spcBef>
            </a:pPr>
            <a:r>
              <a:rPr lang="en-US" altLang="zh-CN" smtClean="0">
                <a:latin typeface="微软雅黑" pitchFamily="34" charset="-122"/>
                <a:ea typeface="微软雅黑" pitchFamily="34" charset="-122"/>
              </a:rPr>
              <a:t>PF</a:t>
            </a:r>
            <a:r>
              <a:rPr lang="zh-CN" altLang="en-US" smtClean="0">
                <a:latin typeface="微软雅黑" pitchFamily="34" charset="-122"/>
                <a:ea typeface="微软雅黑" pitchFamily="34" charset="-122"/>
              </a:rPr>
              <a:t>：奇偶标志</a:t>
            </a:r>
            <a:endParaRPr lang="en-US" altLang="zh-CN" smtClean="0">
              <a:latin typeface="微软雅黑" pitchFamily="34" charset="-122"/>
              <a:ea typeface="微软雅黑" pitchFamily="34" charset="-122"/>
            </a:endParaRPr>
          </a:p>
          <a:p>
            <a:pPr>
              <a:lnSpc>
                <a:spcPct val="105000"/>
              </a:lnSpc>
              <a:spcBef>
                <a:spcPct val="40000"/>
              </a:spcBef>
            </a:pPr>
            <a:r>
              <a:rPr lang="en-US" altLang="zh-CN" sz="2200" smtClean="0">
                <a:latin typeface="微软雅黑" pitchFamily="34" charset="-122"/>
                <a:ea typeface="微软雅黑" pitchFamily="34" charset="-122"/>
              </a:rPr>
              <a:t>3</a:t>
            </a:r>
            <a:r>
              <a:rPr lang="zh-CN" altLang="en-US" sz="2200" smtClean="0">
                <a:latin typeface="微软雅黑" pitchFamily="34" charset="-122"/>
                <a:ea typeface="微软雅黑" pitchFamily="34" charset="-122"/>
              </a:rPr>
              <a:t>个控制标志</a:t>
            </a:r>
          </a:p>
          <a:p>
            <a:pPr lvl="1">
              <a:lnSpc>
                <a:spcPct val="105000"/>
              </a:lnSpc>
              <a:spcBef>
                <a:spcPct val="40000"/>
              </a:spcBef>
            </a:pPr>
            <a:r>
              <a:rPr lang="en-US" altLang="zh-CN" smtClean="0">
                <a:latin typeface="微软雅黑" pitchFamily="34" charset="-122"/>
                <a:ea typeface="微软雅黑" pitchFamily="34" charset="-122"/>
              </a:rPr>
              <a:t>DF</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Direction Flag</a:t>
            </a:r>
            <a:r>
              <a:rPr lang="zh-CN" altLang="en-US" smtClean="0">
                <a:latin typeface="微软雅黑" pitchFamily="34" charset="-122"/>
                <a:ea typeface="微软雅黑" pitchFamily="34" charset="-122"/>
              </a:rPr>
              <a:t>）：方向标志（自动变址方向是增还是减）</a:t>
            </a:r>
          </a:p>
          <a:p>
            <a:pPr lvl="1">
              <a:lnSpc>
                <a:spcPct val="105000"/>
              </a:lnSpc>
              <a:spcBef>
                <a:spcPct val="40000"/>
              </a:spcBef>
            </a:pPr>
            <a:r>
              <a:rPr lang="en-US" altLang="zh-CN" smtClean="0">
                <a:solidFill>
                  <a:srgbClr val="FF0000"/>
                </a:solidFill>
                <a:latin typeface="微软雅黑" pitchFamily="34" charset="-122"/>
                <a:ea typeface="微软雅黑" pitchFamily="34" charset="-122"/>
              </a:rPr>
              <a:t>IF</a:t>
            </a:r>
            <a:r>
              <a:rPr lang="zh-CN" altLang="en-US" smtClean="0">
                <a:solidFill>
                  <a:srgbClr val="FF0000"/>
                </a:solidFill>
                <a:latin typeface="微软雅黑" pitchFamily="34" charset="-122"/>
                <a:ea typeface="微软雅黑" pitchFamily="34" charset="-122"/>
              </a:rPr>
              <a:t>（</a:t>
            </a:r>
            <a:r>
              <a:rPr lang="en-US" altLang="zh-CN" smtClean="0">
                <a:solidFill>
                  <a:srgbClr val="FF0000"/>
                </a:solidFill>
                <a:latin typeface="微软雅黑" pitchFamily="34" charset="-122"/>
                <a:ea typeface="微软雅黑" pitchFamily="34" charset="-122"/>
              </a:rPr>
              <a:t>Interrupt Flag</a:t>
            </a:r>
            <a:r>
              <a:rPr lang="zh-CN" altLang="en-US" smtClean="0">
                <a:solidFill>
                  <a:srgbClr val="FF0000"/>
                </a:solidFill>
                <a:latin typeface="微软雅黑" pitchFamily="34" charset="-122"/>
                <a:ea typeface="微软雅黑" pitchFamily="34" charset="-122"/>
              </a:rPr>
              <a:t>）：中断允许标志 （仅对外部可屏蔽中断有用）</a:t>
            </a:r>
          </a:p>
          <a:p>
            <a:pPr lvl="1">
              <a:lnSpc>
                <a:spcPct val="105000"/>
              </a:lnSpc>
              <a:spcBef>
                <a:spcPct val="40000"/>
              </a:spcBef>
            </a:pPr>
            <a:r>
              <a:rPr lang="en-US" altLang="zh-CN" smtClean="0">
                <a:solidFill>
                  <a:srgbClr val="FF0000"/>
                </a:solidFill>
                <a:latin typeface="微软雅黑" pitchFamily="34" charset="-122"/>
                <a:ea typeface="微软雅黑" pitchFamily="34" charset="-122"/>
              </a:rPr>
              <a:t>TF</a:t>
            </a:r>
            <a:r>
              <a:rPr lang="zh-CN" altLang="en-US" smtClean="0">
                <a:solidFill>
                  <a:srgbClr val="FF0000"/>
                </a:solidFill>
                <a:latin typeface="微软雅黑" pitchFamily="34" charset="-122"/>
                <a:ea typeface="微软雅黑" pitchFamily="34" charset="-122"/>
              </a:rPr>
              <a:t>（</a:t>
            </a:r>
            <a:r>
              <a:rPr lang="en-US" altLang="zh-CN" smtClean="0">
                <a:solidFill>
                  <a:srgbClr val="FF0000"/>
                </a:solidFill>
                <a:latin typeface="微软雅黑" pitchFamily="34" charset="-122"/>
                <a:ea typeface="微软雅黑" pitchFamily="34" charset="-122"/>
              </a:rPr>
              <a:t>Trap Flag</a:t>
            </a:r>
            <a:r>
              <a:rPr lang="zh-CN" altLang="en-US" smtClean="0">
                <a:solidFill>
                  <a:srgbClr val="FF0000"/>
                </a:solidFill>
                <a:latin typeface="微软雅黑" pitchFamily="34" charset="-122"/>
                <a:ea typeface="微软雅黑" pitchFamily="34" charset="-122"/>
              </a:rPr>
              <a:t>）：陷阱标志（是否是单步跟踪状态）</a:t>
            </a:r>
          </a:p>
          <a:p>
            <a:pPr>
              <a:lnSpc>
                <a:spcPct val="105000"/>
              </a:lnSpc>
              <a:spcBef>
                <a:spcPct val="40000"/>
              </a:spcBef>
            </a:pPr>
            <a:r>
              <a:rPr lang="en-US" altLang="zh-CN" smtClean="0">
                <a:latin typeface="微软雅黑" pitchFamily="34" charset="-122"/>
                <a:ea typeface="微软雅黑" pitchFamily="34" charset="-122"/>
              </a:rPr>
              <a:t>……</a:t>
            </a:r>
          </a:p>
        </p:txBody>
      </p:sp>
      <p:pic>
        <p:nvPicPr>
          <p:cNvPr id="805892" name="Picture 4"/>
          <p:cNvPicPr>
            <a:picLocks noChangeAspect="1" noChangeArrowheads="1"/>
          </p:cNvPicPr>
          <p:nvPr/>
        </p:nvPicPr>
        <p:blipFill>
          <a:blip r:embed="rId2"/>
          <a:srcRect/>
          <a:stretch>
            <a:fillRect/>
          </a:stretch>
        </p:blipFill>
        <p:spPr bwMode="auto">
          <a:xfrm>
            <a:off x="0" y="863600"/>
            <a:ext cx="9144000" cy="1349375"/>
          </a:xfrm>
          <a:prstGeom prst="rect">
            <a:avLst/>
          </a:prstGeom>
          <a:noFill/>
        </p:spPr>
      </p:pic>
      <p:grpSp>
        <p:nvGrpSpPr>
          <p:cNvPr id="805893" name="Group 5"/>
          <p:cNvGrpSpPr>
            <a:grpSpLocks/>
          </p:cNvGrpSpPr>
          <p:nvPr/>
        </p:nvGrpSpPr>
        <p:grpSpPr bwMode="auto">
          <a:xfrm>
            <a:off x="5400675" y="2168525"/>
            <a:ext cx="3671888" cy="274638"/>
            <a:chOff x="3419" y="1363"/>
            <a:chExt cx="2313" cy="173"/>
          </a:xfrm>
        </p:grpSpPr>
        <p:sp>
          <p:nvSpPr>
            <p:cNvPr id="805894" name="Line 6"/>
            <p:cNvSpPr>
              <a:spLocks noChangeShapeType="1"/>
            </p:cNvSpPr>
            <p:nvPr/>
          </p:nvSpPr>
          <p:spPr bwMode="auto">
            <a:xfrm flipH="1">
              <a:off x="3419" y="1423"/>
              <a:ext cx="2313" cy="0"/>
            </a:xfrm>
            <a:prstGeom prst="line">
              <a:avLst/>
            </a:prstGeom>
            <a:noFill/>
            <a:ln w="9525">
              <a:solidFill>
                <a:schemeClr val="tx1"/>
              </a:solidFill>
              <a:round/>
              <a:headEnd type="triangle" w="med" len="med"/>
              <a:tailEnd type="triangle" w="med" len="med"/>
            </a:ln>
            <a:effectLst/>
          </p:spPr>
          <p:txBody>
            <a:bodyPr/>
            <a:lstStyle/>
            <a:p>
              <a:endParaRPr lang="zh-CN" altLang="en-US"/>
            </a:p>
          </p:txBody>
        </p:sp>
        <p:sp>
          <p:nvSpPr>
            <p:cNvPr id="805895" name="Text Box 7"/>
            <p:cNvSpPr txBox="1">
              <a:spLocks noChangeArrowheads="1"/>
            </p:cNvSpPr>
            <p:nvPr/>
          </p:nvSpPr>
          <p:spPr bwMode="auto">
            <a:xfrm>
              <a:off x="4496" y="1363"/>
              <a:ext cx="341" cy="173"/>
            </a:xfrm>
            <a:prstGeom prst="rect">
              <a:avLst/>
            </a:prstGeom>
            <a:solidFill>
              <a:schemeClr val="bg1"/>
            </a:solidFill>
            <a:ln w="9525">
              <a:noFill/>
              <a:miter lim="800000"/>
              <a:headEnd/>
              <a:tailEnd/>
            </a:ln>
            <a:effectLst/>
          </p:spPr>
          <p:txBody>
            <a:bodyPr lIns="0" tIns="0" rIns="0" bIns="0">
              <a:spAutoFit/>
            </a:bodyPr>
            <a:lstStyle/>
            <a:p>
              <a:pPr>
                <a:spcBef>
                  <a:spcPct val="50000"/>
                </a:spcBef>
              </a:pPr>
              <a:r>
                <a:rPr lang="en-US" altLang="zh-CN" b="1"/>
                <a:t>8086</a:t>
              </a:r>
            </a:p>
          </p:txBody>
        </p:sp>
      </p:grpSp>
      <p:grpSp>
        <p:nvGrpSpPr>
          <p:cNvPr id="805896" name="Group 8"/>
          <p:cNvGrpSpPr>
            <a:grpSpLocks/>
          </p:cNvGrpSpPr>
          <p:nvPr/>
        </p:nvGrpSpPr>
        <p:grpSpPr bwMode="auto">
          <a:xfrm>
            <a:off x="1665288" y="2349500"/>
            <a:ext cx="7407275" cy="274638"/>
            <a:chOff x="3419" y="1363"/>
            <a:chExt cx="2313" cy="211"/>
          </a:xfrm>
        </p:grpSpPr>
        <p:sp>
          <p:nvSpPr>
            <p:cNvPr id="805897" name="Line 9"/>
            <p:cNvSpPr>
              <a:spLocks noChangeShapeType="1"/>
            </p:cNvSpPr>
            <p:nvPr/>
          </p:nvSpPr>
          <p:spPr bwMode="auto">
            <a:xfrm flipH="1">
              <a:off x="3419" y="1423"/>
              <a:ext cx="2313" cy="0"/>
            </a:xfrm>
            <a:prstGeom prst="line">
              <a:avLst/>
            </a:prstGeom>
            <a:noFill/>
            <a:ln w="9525">
              <a:solidFill>
                <a:schemeClr val="tx1"/>
              </a:solidFill>
              <a:round/>
              <a:headEnd type="triangle" w="med" len="med"/>
              <a:tailEnd type="triangle" w="med" len="med"/>
            </a:ln>
            <a:effectLst/>
          </p:spPr>
          <p:txBody>
            <a:bodyPr/>
            <a:lstStyle/>
            <a:p>
              <a:endParaRPr lang="zh-CN" altLang="en-US"/>
            </a:p>
          </p:txBody>
        </p:sp>
        <p:sp>
          <p:nvSpPr>
            <p:cNvPr id="805898" name="Text Box 10"/>
            <p:cNvSpPr txBox="1">
              <a:spLocks noChangeArrowheads="1"/>
            </p:cNvSpPr>
            <p:nvPr/>
          </p:nvSpPr>
          <p:spPr bwMode="auto">
            <a:xfrm>
              <a:off x="4496" y="1363"/>
              <a:ext cx="341" cy="211"/>
            </a:xfrm>
            <a:prstGeom prst="rect">
              <a:avLst/>
            </a:prstGeom>
            <a:solidFill>
              <a:schemeClr val="bg1"/>
            </a:solidFill>
            <a:ln w="9525">
              <a:noFill/>
              <a:miter lim="800000"/>
              <a:headEnd/>
              <a:tailEnd/>
            </a:ln>
            <a:effectLst/>
          </p:spPr>
          <p:txBody>
            <a:bodyPr lIns="0" tIns="0" rIns="0" bIns="0">
              <a:spAutoFit/>
            </a:bodyPr>
            <a:lstStyle/>
            <a:p>
              <a:pPr>
                <a:spcBef>
                  <a:spcPct val="50000"/>
                </a:spcBef>
              </a:pPr>
              <a:r>
                <a:rPr lang="en-US" altLang="zh-CN" b="1"/>
                <a:t>80286/386</a:t>
              </a: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idx="4294967295"/>
          </p:nvPr>
        </p:nvSpPr>
        <p:spPr/>
        <p:txBody>
          <a:bodyPr/>
          <a:lstStyle/>
          <a:p>
            <a:r>
              <a:rPr lang="zh-CN" altLang="en-US" smtClean="0"/>
              <a:t>异常控制流</a:t>
            </a:r>
          </a:p>
        </p:txBody>
      </p:sp>
      <p:sp>
        <p:nvSpPr>
          <p:cNvPr id="136195" name="Rectangle 3"/>
          <p:cNvSpPr>
            <a:spLocks noGrp="1" noChangeArrowheads="1"/>
          </p:cNvSpPr>
          <p:nvPr>
            <p:ph type="body" idx="4294967295"/>
          </p:nvPr>
        </p:nvSpPr>
        <p:spPr>
          <a:xfrm>
            <a:off x="250825" y="863600"/>
            <a:ext cx="8537575" cy="5670550"/>
          </a:xfrm>
        </p:spPr>
        <p:txBody>
          <a:bodyPr/>
          <a:lstStyle/>
          <a:p>
            <a:pPr marL="457200" indent="-457200">
              <a:spcBef>
                <a:spcPct val="25000"/>
              </a:spcBef>
            </a:pPr>
            <a:r>
              <a:rPr lang="zh-CN" altLang="en-US" sz="2800" smtClean="0">
                <a:latin typeface="黑体" pitchFamily="49" charset="-122"/>
                <a:ea typeface="黑体" pitchFamily="49" charset="-122"/>
              </a:rPr>
              <a:t>主要教学目标</a:t>
            </a:r>
          </a:p>
          <a:p>
            <a:pPr marL="838200" lvl="1" indent="-381000">
              <a:spcBef>
                <a:spcPct val="25000"/>
              </a:spcBef>
            </a:pPr>
            <a:r>
              <a:rPr lang="zh-CN" altLang="en-US" sz="2400" smtClean="0">
                <a:latin typeface="黑体" pitchFamily="49" charset="-122"/>
                <a:ea typeface="黑体" pitchFamily="49" charset="-122"/>
              </a:rPr>
              <a:t>使学生了解程序执行过程中正常的控制流和异常控制流的区别</a:t>
            </a:r>
          </a:p>
          <a:p>
            <a:pPr marL="838200" lvl="1" indent="-381000">
              <a:spcBef>
                <a:spcPct val="25000"/>
              </a:spcBef>
            </a:pPr>
            <a:r>
              <a:rPr lang="zh-CN" altLang="en-US" sz="2400" smtClean="0">
                <a:latin typeface="黑体" pitchFamily="49" charset="-122"/>
                <a:ea typeface="黑体" pitchFamily="49" charset="-122"/>
              </a:rPr>
              <a:t>了解在较低层次上如何实现异常控制流</a:t>
            </a:r>
          </a:p>
          <a:p>
            <a:pPr marL="838200" lvl="1" indent="-381000">
              <a:spcBef>
                <a:spcPct val="25000"/>
              </a:spcBef>
            </a:pPr>
            <a:r>
              <a:rPr lang="zh-CN" altLang="en-US" sz="2400" smtClean="0">
                <a:latin typeface="黑体" pitchFamily="49" charset="-122"/>
                <a:ea typeface="黑体" pitchFamily="49" charset="-122"/>
              </a:rPr>
              <a:t>初步理解硬件如何和操作系统协调工作，从而为将来理解和掌握操作系统核心内容打下良好基础。</a:t>
            </a:r>
          </a:p>
          <a:p>
            <a:pPr marL="457200" indent="-457200">
              <a:spcBef>
                <a:spcPct val="25000"/>
              </a:spcBef>
            </a:pPr>
            <a:r>
              <a:rPr lang="zh-CN" altLang="en-US" sz="2800" smtClean="0">
                <a:latin typeface="黑体" pitchFamily="49" charset="-122"/>
                <a:ea typeface="黑体" pitchFamily="49" charset="-122"/>
              </a:rPr>
              <a:t>主要教学内容</a:t>
            </a:r>
          </a:p>
          <a:p>
            <a:pPr marL="838200" lvl="1" indent="-381000">
              <a:spcBef>
                <a:spcPct val="25000"/>
              </a:spcBef>
            </a:pPr>
            <a:r>
              <a:rPr lang="en-US" altLang="zh-CN" sz="2400" smtClean="0">
                <a:ea typeface="黑体" pitchFamily="49" charset="-122"/>
              </a:rPr>
              <a:t>CPU</a:t>
            </a:r>
            <a:r>
              <a:rPr lang="zh-CN" altLang="en-US" sz="2400" smtClean="0">
                <a:ea typeface="黑体" pitchFamily="49" charset="-122"/>
              </a:rPr>
              <a:t>控制流、异常控制流</a:t>
            </a:r>
          </a:p>
          <a:p>
            <a:pPr marL="838200" lvl="1" indent="-381000">
              <a:spcBef>
                <a:spcPct val="25000"/>
              </a:spcBef>
            </a:pPr>
            <a:r>
              <a:rPr lang="zh-CN" altLang="en-US" sz="2400" smtClean="0">
                <a:ea typeface="黑体" pitchFamily="49" charset="-122"/>
              </a:rPr>
              <a:t>进程和进程上下文切换</a:t>
            </a:r>
          </a:p>
          <a:p>
            <a:pPr marL="838200" lvl="1" indent="-381000">
              <a:spcBef>
                <a:spcPct val="25000"/>
              </a:spcBef>
            </a:pPr>
            <a:r>
              <a:rPr lang="zh-CN" altLang="en-US" sz="2400" smtClean="0">
                <a:ea typeface="黑体" pitchFamily="49" charset="-122"/>
              </a:rPr>
              <a:t>异常和中断的基本概念</a:t>
            </a:r>
          </a:p>
          <a:p>
            <a:pPr marL="838200" lvl="1" indent="-381000">
              <a:spcBef>
                <a:spcPct val="25000"/>
              </a:spcBef>
            </a:pPr>
            <a:r>
              <a:rPr lang="zh-CN" altLang="en-US" sz="2400" smtClean="0">
                <a:ea typeface="黑体" pitchFamily="49" charset="-122"/>
              </a:rPr>
              <a:t>异常和中断的响应和处理</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ChangeArrowheads="1"/>
          </p:cNvSpPr>
          <p:nvPr>
            <p:ph type="title"/>
          </p:nvPr>
        </p:nvSpPr>
        <p:spPr/>
        <p:txBody>
          <a:bodyPr/>
          <a:lstStyle/>
          <a:p>
            <a:r>
              <a:rPr lang="zh-CN" altLang="en-US" smtClean="0"/>
              <a:t>终止（</a:t>
            </a:r>
            <a:r>
              <a:rPr lang="en-US" altLang="zh-CN" smtClean="0"/>
              <a:t>Abort</a:t>
            </a:r>
            <a:r>
              <a:rPr lang="zh-CN" altLang="en-US" smtClean="0"/>
              <a:t>）异常</a:t>
            </a:r>
          </a:p>
        </p:txBody>
      </p:sp>
      <p:sp>
        <p:nvSpPr>
          <p:cNvPr id="772099" name="Rectangle 3"/>
          <p:cNvSpPr>
            <a:spLocks noGrp="1" noChangeArrowheads="1"/>
          </p:cNvSpPr>
          <p:nvPr>
            <p:ph type="body" idx="1"/>
          </p:nvPr>
        </p:nvSpPr>
        <p:spPr>
          <a:xfrm>
            <a:off x="468313" y="836613"/>
            <a:ext cx="8229600" cy="2243137"/>
          </a:xfrm>
        </p:spPr>
        <p:txBody>
          <a:bodyPr/>
          <a:lstStyle/>
          <a:p>
            <a:r>
              <a:rPr lang="zh-CN" altLang="en-US" sz="2200" smtClean="0">
                <a:latin typeface="微软雅黑" pitchFamily="34" charset="-122"/>
                <a:ea typeface="微软雅黑" pitchFamily="34" charset="-122"/>
              </a:rPr>
              <a:t>如果在执行指令过程中发生了严重错误，例如，控制器出现问题，访问</a:t>
            </a:r>
            <a:r>
              <a:rPr lang="en-US" altLang="zh-CN" sz="2200" smtClean="0">
                <a:latin typeface="微软雅黑" pitchFamily="34" charset="-122"/>
                <a:ea typeface="微软雅黑" pitchFamily="34" charset="-122"/>
              </a:rPr>
              <a:t>DRAM</a:t>
            </a:r>
            <a:r>
              <a:rPr lang="zh-CN" altLang="en-US" sz="2200" smtClean="0">
                <a:latin typeface="微软雅黑" pitchFamily="34" charset="-122"/>
                <a:ea typeface="微软雅黑" pitchFamily="34" charset="-122"/>
              </a:rPr>
              <a:t>或</a:t>
            </a:r>
            <a:r>
              <a:rPr lang="en-US" altLang="zh-CN" sz="2200" smtClean="0">
                <a:latin typeface="微软雅黑" pitchFamily="34" charset="-122"/>
                <a:ea typeface="微软雅黑" pitchFamily="34" charset="-122"/>
              </a:rPr>
              <a:t>SRAM</a:t>
            </a:r>
            <a:r>
              <a:rPr lang="zh-CN" altLang="en-US" sz="2200" smtClean="0">
                <a:latin typeface="微软雅黑" pitchFamily="34" charset="-122"/>
                <a:ea typeface="微软雅黑" pitchFamily="34" charset="-122"/>
              </a:rPr>
              <a:t>时发生校验错等，则程序将无法继续执行，只好终止发生问题的进程，在有些严重的情况下，甚至要重启系统。</a:t>
            </a:r>
          </a:p>
          <a:p>
            <a:r>
              <a:rPr lang="zh-CN" altLang="en-US" sz="2200" smtClean="0">
                <a:latin typeface="微软雅黑" pitchFamily="34" charset="-122"/>
                <a:ea typeface="微软雅黑" pitchFamily="34" charset="-122"/>
              </a:rPr>
              <a:t>这种异常是随机发生的，无法确定发生异常的是哪条指令。 </a:t>
            </a:r>
          </a:p>
        </p:txBody>
      </p:sp>
      <p:grpSp>
        <p:nvGrpSpPr>
          <p:cNvPr id="772103" name="Group 7"/>
          <p:cNvGrpSpPr>
            <a:grpSpLocks/>
          </p:cNvGrpSpPr>
          <p:nvPr/>
        </p:nvGrpSpPr>
        <p:grpSpPr bwMode="auto">
          <a:xfrm>
            <a:off x="447675" y="3255963"/>
            <a:ext cx="7754938" cy="2854325"/>
            <a:chOff x="282" y="2051"/>
            <a:chExt cx="4885" cy="1798"/>
          </a:xfrm>
        </p:grpSpPr>
        <p:pic>
          <p:nvPicPr>
            <p:cNvPr id="772100" name="Picture 4"/>
            <p:cNvPicPr>
              <a:picLocks noChangeAspect="1" noChangeArrowheads="1"/>
            </p:cNvPicPr>
            <p:nvPr/>
          </p:nvPicPr>
          <p:blipFill>
            <a:blip r:embed="rId2"/>
            <a:srcRect/>
            <a:stretch>
              <a:fillRect/>
            </a:stretch>
          </p:blipFill>
          <p:spPr bwMode="auto">
            <a:xfrm>
              <a:off x="282" y="2051"/>
              <a:ext cx="4885" cy="1798"/>
            </a:xfrm>
            <a:prstGeom prst="rect">
              <a:avLst/>
            </a:prstGeom>
            <a:noFill/>
          </p:spPr>
        </p:pic>
        <p:sp>
          <p:nvSpPr>
            <p:cNvPr id="772101" name="Line 5"/>
            <p:cNvSpPr>
              <a:spLocks noChangeShapeType="1"/>
            </p:cNvSpPr>
            <p:nvPr/>
          </p:nvSpPr>
          <p:spPr bwMode="auto">
            <a:xfrm>
              <a:off x="3977" y="3108"/>
              <a:ext cx="686" cy="0"/>
            </a:xfrm>
            <a:prstGeom prst="line">
              <a:avLst/>
            </a:prstGeom>
            <a:noFill/>
            <a:ln w="38100">
              <a:solidFill>
                <a:srgbClr val="FF0000"/>
              </a:solidFill>
              <a:round/>
              <a:headEnd/>
              <a:tailEnd/>
            </a:ln>
            <a:effectLst/>
          </p:spPr>
          <p:txBody>
            <a:bodyPr/>
            <a:lstStyle/>
            <a:p>
              <a:endParaRPr lang="zh-CN" altLang="en-US"/>
            </a:p>
          </p:txBody>
        </p:sp>
        <p:sp>
          <p:nvSpPr>
            <p:cNvPr id="772102" name="Line 6"/>
            <p:cNvSpPr>
              <a:spLocks noChangeShapeType="1"/>
            </p:cNvSpPr>
            <p:nvPr/>
          </p:nvSpPr>
          <p:spPr bwMode="auto">
            <a:xfrm>
              <a:off x="2682" y="3340"/>
              <a:ext cx="686" cy="0"/>
            </a:xfrm>
            <a:prstGeom prst="line">
              <a:avLst/>
            </a:prstGeom>
            <a:noFill/>
            <a:ln w="38100">
              <a:solidFill>
                <a:srgbClr val="FF0000"/>
              </a:solidFill>
              <a:round/>
              <a:headEnd/>
              <a:tailEn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2103"/>
                                        </p:tgtEl>
                                        <p:attrNameLst>
                                          <p:attrName>style.visibility</p:attrName>
                                        </p:attrNameLst>
                                      </p:cBhvr>
                                      <p:to>
                                        <p:strVal val="visible"/>
                                      </p:to>
                                    </p:set>
                                    <p:animEffect transition="in" filter="blinds(horizontal)">
                                      <p:cBhvr>
                                        <p:cTn id="7" dur="500"/>
                                        <p:tgtEl>
                                          <p:spTgt spid="772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ChangeArrowheads="1"/>
          </p:cNvSpPr>
          <p:nvPr>
            <p:ph type="title"/>
          </p:nvPr>
        </p:nvSpPr>
        <p:spPr/>
        <p:txBody>
          <a:bodyPr/>
          <a:lstStyle/>
          <a:p>
            <a:r>
              <a:rPr lang="zh-CN" altLang="en-US" smtClean="0"/>
              <a:t>中断的概念</a:t>
            </a:r>
          </a:p>
        </p:txBody>
      </p:sp>
      <p:sp>
        <p:nvSpPr>
          <p:cNvPr id="773123" name="Rectangle 3"/>
          <p:cNvSpPr>
            <a:spLocks noGrp="1" noChangeArrowheads="1"/>
          </p:cNvSpPr>
          <p:nvPr>
            <p:ph type="body" idx="1"/>
          </p:nvPr>
        </p:nvSpPr>
        <p:spPr>
          <a:xfrm>
            <a:off x="179388" y="779463"/>
            <a:ext cx="8678862" cy="3360737"/>
          </a:xfrm>
        </p:spPr>
        <p:txBody>
          <a:bodyPr/>
          <a:lstStyle/>
          <a:p>
            <a:r>
              <a:rPr lang="zh-CN" altLang="en-US" sz="1900" smtClean="0">
                <a:latin typeface="微软雅黑" pitchFamily="34" charset="-122"/>
                <a:ea typeface="微软雅黑" pitchFamily="34" charset="-122"/>
              </a:rPr>
              <a:t>外设通过</a:t>
            </a:r>
            <a:r>
              <a:rPr lang="zh-CN" altLang="en-US" sz="1900" smtClean="0">
                <a:solidFill>
                  <a:srgbClr val="FF0000"/>
                </a:solidFill>
                <a:latin typeface="微软雅黑" pitchFamily="34" charset="-122"/>
                <a:ea typeface="微软雅黑" pitchFamily="34" charset="-122"/>
              </a:rPr>
              <a:t>中断请求信号线</a:t>
            </a:r>
            <a:r>
              <a:rPr lang="zh-CN" altLang="en-US" sz="1900" smtClean="0">
                <a:latin typeface="微软雅黑" pitchFamily="34" charset="-122"/>
                <a:ea typeface="微软雅黑" pitchFamily="34" charset="-122"/>
              </a:rPr>
              <a:t>向</a:t>
            </a:r>
            <a:r>
              <a:rPr lang="en-US" altLang="zh-CN" sz="1900" smtClean="0">
                <a:latin typeface="微软雅黑" pitchFamily="34" charset="-122"/>
                <a:ea typeface="微软雅黑" pitchFamily="34" charset="-122"/>
              </a:rPr>
              <a:t>CPU</a:t>
            </a:r>
            <a:r>
              <a:rPr lang="zh-CN" altLang="en-US" sz="1900" smtClean="0">
                <a:latin typeface="微软雅黑" pitchFamily="34" charset="-122"/>
                <a:ea typeface="微软雅黑" pitchFamily="34" charset="-122"/>
              </a:rPr>
              <a:t>提出“中断”请求，不由指令引起，故中断也称为</a:t>
            </a:r>
            <a:r>
              <a:rPr lang="zh-CN" altLang="en-US" sz="1900" smtClean="0">
                <a:solidFill>
                  <a:srgbClr val="CC3300"/>
                </a:solidFill>
                <a:latin typeface="微软雅黑" pitchFamily="34" charset="-122"/>
                <a:ea typeface="微软雅黑" pitchFamily="34" charset="-122"/>
              </a:rPr>
              <a:t>异步异常</a:t>
            </a:r>
            <a:r>
              <a:rPr lang="zh-CN" altLang="en-US" sz="1900" smtClean="0">
                <a:latin typeface="微软雅黑" pitchFamily="34" charset="-122"/>
                <a:ea typeface="微软雅黑" pitchFamily="34" charset="-122"/>
              </a:rPr>
              <a:t>。</a:t>
            </a:r>
          </a:p>
          <a:p>
            <a:r>
              <a:rPr lang="zh-CN" altLang="en-US" sz="1900" smtClean="0">
                <a:latin typeface="微软雅黑" pitchFamily="34" charset="-122"/>
                <a:ea typeface="微软雅黑" pitchFamily="34" charset="-122"/>
              </a:rPr>
              <a:t>事件：</a:t>
            </a:r>
            <a:r>
              <a:rPr lang="en-US" altLang="zh-CN" sz="1900" smtClean="0">
                <a:solidFill>
                  <a:srgbClr val="0066FF"/>
                </a:solidFill>
                <a:latin typeface="微软雅黑" pitchFamily="34" charset="-122"/>
                <a:ea typeface="微软雅黑" pitchFamily="34" charset="-122"/>
              </a:rPr>
              <a:t>Ctrl-C</a:t>
            </a:r>
            <a:r>
              <a:rPr lang="zh-CN" altLang="en-US" sz="1900" smtClean="0">
                <a:latin typeface="微软雅黑" pitchFamily="34" charset="-122"/>
                <a:ea typeface="微软雅黑" pitchFamily="34" charset="-122"/>
              </a:rPr>
              <a:t>、</a:t>
            </a:r>
            <a:r>
              <a:rPr lang="en-US" altLang="zh-CN" sz="1900" smtClean="0">
                <a:solidFill>
                  <a:srgbClr val="0066FF"/>
                </a:solidFill>
                <a:latin typeface="微软雅黑" pitchFamily="34" charset="-122"/>
                <a:ea typeface="微软雅黑" pitchFamily="34" charset="-122"/>
              </a:rPr>
              <a:t>DMA</a:t>
            </a:r>
            <a:r>
              <a:rPr lang="zh-CN" altLang="en-US" sz="1900" smtClean="0">
                <a:solidFill>
                  <a:srgbClr val="0066FF"/>
                </a:solidFill>
                <a:latin typeface="微软雅黑" pitchFamily="34" charset="-122"/>
                <a:ea typeface="微软雅黑" pitchFamily="34" charset="-122"/>
              </a:rPr>
              <a:t>传送结束</a:t>
            </a:r>
            <a:r>
              <a:rPr lang="zh-CN" altLang="en-US" sz="1900" smtClean="0">
                <a:latin typeface="微软雅黑" pitchFamily="34" charset="-122"/>
                <a:ea typeface="微软雅黑" pitchFamily="34" charset="-122"/>
              </a:rPr>
              <a:t>、</a:t>
            </a:r>
            <a:r>
              <a:rPr lang="zh-CN" altLang="en-US" sz="1900" smtClean="0">
                <a:solidFill>
                  <a:srgbClr val="0066FF"/>
                </a:solidFill>
                <a:latin typeface="微软雅黑" pitchFamily="34" charset="-122"/>
                <a:ea typeface="微软雅黑" pitchFamily="34" charset="-122"/>
              </a:rPr>
              <a:t>网络数据到达</a:t>
            </a:r>
            <a:r>
              <a:rPr lang="zh-CN" altLang="en-US" sz="1900" smtClean="0">
                <a:latin typeface="微软雅黑" pitchFamily="34" charset="-122"/>
                <a:ea typeface="微软雅黑" pitchFamily="34" charset="-122"/>
              </a:rPr>
              <a:t>、</a:t>
            </a:r>
            <a:r>
              <a:rPr lang="zh-CN" altLang="en-US" sz="1900" smtClean="0">
                <a:solidFill>
                  <a:srgbClr val="0066FF"/>
                </a:solidFill>
                <a:latin typeface="微软雅黑" pitchFamily="34" charset="-122"/>
                <a:ea typeface="微软雅黑" pitchFamily="34" charset="-122"/>
              </a:rPr>
              <a:t>打印缺纸</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a:t>
            </a:r>
          </a:p>
          <a:p>
            <a:r>
              <a:rPr lang="zh-CN" altLang="en-US" sz="1900" smtClean="0">
                <a:latin typeface="微软雅黑" pitchFamily="34" charset="-122"/>
                <a:ea typeface="微软雅黑" pitchFamily="34" charset="-122"/>
              </a:rPr>
              <a:t>每执行完一条指令，</a:t>
            </a:r>
            <a:r>
              <a:rPr lang="en-US" altLang="zh-CN" sz="1900" smtClean="0">
                <a:latin typeface="微软雅黑" pitchFamily="34" charset="-122"/>
                <a:ea typeface="微软雅黑" pitchFamily="34" charset="-122"/>
              </a:rPr>
              <a:t>CPU</a:t>
            </a:r>
            <a:r>
              <a:rPr lang="zh-CN" altLang="en-US" sz="1900" smtClean="0">
                <a:latin typeface="微软雅黑" pitchFamily="34" charset="-122"/>
                <a:ea typeface="微软雅黑" pitchFamily="34" charset="-122"/>
              </a:rPr>
              <a:t>就查看中断请求引脚，若</a:t>
            </a:r>
            <a:r>
              <a:rPr lang="zh-CN" altLang="en-US" sz="1900" smtClean="0">
                <a:solidFill>
                  <a:srgbClr val="990000"/>
                </a:solidFill>
                <a:latin typeface="微软雅黑" pitchFamily="34" charset="-122"/>
                <a:ea typeface="微软雅黑" pitchFamily="34" charset="-122"/>
              </a:rPr>
              <a:t>引脚的信号有效</a:t>
            </a:r>
            <a:r>
              <a:rPr lang="zh-CN" altLang="en-US" sz="1900" smtClean="0">
                <a:latin typeface="微软雅黑" pitchFamily="34" charset="-122"/>
                <a:ea typeface="微软雅黑" pitchFamily="34" charset="-122"/>
              </a:rPr>
              <a:t>，则进行</a:t>
            </a:r>
            <a:r>
              <a:rPr lang="zh-CN" altLang="en-US" sz="1900" smtClean="0">
                <a:solidFill>
                  <a:srgbClr val="FF0000"/>
                </a:solidFill>
                <a:latin typeface="微软雅黑" pitchFamily="34" charset="-122"/>
                <a:ea typeface="微软雅黑" pitchFamily="34" charset="-122"/>
              </a:rPr>
              <a:t>中断响应</a:t>
            </a:r>
            <a:r>
              <a:rPr lang="zh-CN" altLang="en-US" sz="1900" smtClean="0">
                <a:latin typeface="微软雅黑" pitchFamily="34" charset="-122"/>
                <a:ea typeface="微软雅黑" pitchFamily="34" charset="-122"/>
              </a:rPr>
              <a:t>：</a:t>
            </a:r>
            <a:r>
              <a:rPr lang="zh-CN" altLang="en-US" sz="1900" smtClean="0">
                <a:solidFill>
                  <a:srgbClr val="009242"/>
                </a:solidFill>
                <a:latin typeface="微软雅黑" pitchFamily="34" charset="-122"/>
                <a:ea typeface="微软雅黑" pitchFamily="34" charset="-122"/>
              </a:rPr>
              <a:t>将当前</a:t>
            </a:r>
            <a:r>
              <a:rPr lang="en-US" altLang="zh-CN" sz="1900" smtClean="0">
                <a:solidFill>
                  <a:srgbClr val="009242"/>
                </a:solidFill>
                <a:latin typeface="微软雅黑" pitchFamily="34" charset="-122"/>
                <a:ea typeface="微软雅黑" pitchFamily="34" charset="-122"/>
              </a:rPr>
              <a:t>PC</a:t>
            </a:r>
            <a:r>
              <a:rPr lang="zh-CN" altLang="en-US" sz="1900" smtClean="0">
                <a:solidFill>
                  <a:srgbClr val="009242"/>
                </a:solidFill>
                <a:latin typeface="微软雅黑" pitchFamily="34" charset="-122"/>
                <a:ea typeface="微软雅黑" pitchFamily="34" charset="-122"/>
              </a:rPr>
              <a:t>（断点）和当前机器状态保存到栈中，并“关中断”，然后，从数据总线读取中断类型号，根据中断类型号跳转到对应的中断服务程序执行。</a:t>
            </a:r>
            <a:r>
              <a:rPr lang="zh-CN" altLang="en-US" sz="1900" smtClean="0">
                <a:solidFill>
                  <a:srgbClr val="FF0000"/>
                </a:solidFill>
                <a:latin typeface="微软雅黑" pitchFamily="34" charset="-122"/>
                <a:ea typeface="微软雅黑" pitchFamily="34" charset="-122"/>
              </a:rPr>
              <a:t>中断检测及响应过程由硬件完成</a:t>
            </a:r>
            <a:r>
              <a:rPr lang="zh-CN" altLang="en-US" sz="1900" smtClean="0">
                <a:latin typeface="微软雅黑" pitchFamily="34" charset="-122"/>
                <a:ea typeface="微软雅黑" pitchFamily="34" charset="-122"/>
              </a:rPr>
              <a:t>。</a:t>
            </a:r>
          </a:p>
          <a:p>
            <a:r>
              <a:rPr lang="zh-CN" altLang="en-US" sz="1900" smtClean="0">
                <a:latin typeface="微软雅黑" pitchFamily="34" charset="-122"/>
                <a:ea typeface="微软雅黑" pitchFamily="34" charset="-122"/>
              </a:rPr>
              <a:t>中断服务程序执行具体的中断处理工作，中断处理完成后，再回到被打断程序的“断点”处继续执行。 </a:t>
            </a:r>
          </a:p>
        </p:txBody>
      </p:sp>
      <p:sp>
        <p:nvSpPr>
          <p:cNvPr id="773124" name="Rectangle 4"/>
          <p:cNvSpPr>
            <a:spLocks noChangeArrowheads="1"/>
          </p:cNvSpPr>
          <p:nvPr/>
        </p:nvSpPr>
        <p:spPr bwMode="auto">
          <a:xfrm>
            <a:off x="7251700" y="4530725"/>
            <a:ext cx="1616075" cy="1920875"/>
          </a:xfrm>
          <a:prstGeom prst="rect">
            <a:avLst/>
          </a:prstGeom>
          <a:noFill/>
          <a:ln w="9525">
            <a:noFill/>
            <a:miter lim="800000"/>
            <a:headEnd/>
            <a:tailEnd/>
          </a:ln>
          <a:effectLst/>
        </p:spPr>
        <p:txBody>
          <a:bodyPr lIns="0" tIns="0" rIns="0" bIns="0">
            <a:spAutoFit/>
          </a:bodyPr>
          <a:lstStyle/>
          <a:p>
            <a:pPr>
              <a:lnSpc>
                <a:spcPct val="120000"/>
              </a:lnSpc>
              <a:spcBef>
                <a:spcPct val="20000"/>
              </a:spcBef>
            </a:pPr>
            <a:r>
              <a:rPr lang="zh-CN" altLang="en-US" sz="2100" b="1">
                <a:solidFill>
                  <a:srgbClr val="008000"/>
                </a:solidFill>
                <a:latin typeface="微软雅黑" pitchFamily="34" charset="-122"/>
                <a:ea typeface="微软雅黑" pitchFamily="34" charset="-122"/>
              </a:rPr>
              <a:t>溢出、整除</a:t>
            </a:r>
            <a:r>
              <a:rPr lang="en-US" altLang="zh-CN" sz="2100" b="1">
                <a:solidFill>
                  <a:srgbClr val="008000"/>
                </a:solidFill>
                <a:latin typeface="微软雅黑" pitchFamily="34" charset="-122"/>
                <a:ea typeface="微软雅黑" pitchFamily="34" charset="-122"/>
              </a:rPr>
              <a:t>0</a:t>
            </a:r>
            <a:r>
              <a:rPr lang="zh-CN" altLang="en-US" sz="2100" b="1">
                <a:solidFill>
                  <a:srgbClr val="008000"/>
                </a:solidFill>
                <a:latin typeface="微软雅黑" pitchFamily="34" charset="-122"/>
                <a:ea typeface="微软雅黑" pitchFamily="34" charset="-122"/>
              </a:rPr>
              <a:t>、缺页等异常和外部中断都是由硬件检测并响应的！</a:t>
            </a:r>
          </a:p>
        </p:txBody>
      </p:sp>
      <p:grpSp>
        <p:nvGrpSpPr>
          <p:cNvPr id="773141" name="Group 21"/>
          <p:cNvGrpSpPr>
            <a:grpSpLocks/>
          </p:cNvGrpSpPr>
          <p:nvPr/>
        </p:nvGrpSpPr>
        <p:grpSpPr bwMode="auto">
          <a:xfrm>
            <a:off x="93663" y="4243388"/>
            <a:ext cx="6894512" cy="2470150"/>
            <a:chOff x="59" y="2673"/>
            <a:chExt cx="4343" cy="1556"/>
          </a:xfrm>
        </p:grpSpPr>
        <p:sp>
          <p:nvSpPr>
            <p:cNvPr id="773126" name="AutoShape 6"/>
            <p:cNvSpPr>
              <a:spLocks noChangeAspect="1" noChangeArrowheads="1"/>
            </p:cNvSpPr>
            <p:nvPr/>
          </p:nvSpPr>
          <p:spPr bwMode="auto">
            <a:xfrm>
              <a:off x="371" y="2673"/>
              <a:ext cx="3788" cy="1556"/>
            </a:xfrm>
            <a:prstGeom prst="rect">
              <a:avLst/>
            </a:prstGeom>
            <a:noFill/>
            <a:ln w="9525">
              <a:noFill/>
              <a:miter lim="800000"/>
              <a:headEnd/>
              <a:tailEnd/>
            </a:ln>
          </p:spPr>
          <p:txBody>
            <a:bodyPr/>
            <a:lstStyle/>
            <a:p>
              <a:endParaRPr lang="zh-CN" altLang="en-US"/>
            </a:p>
          </p:txBody>
        </p:sp>
        <p:sp>
          <p:nvSpPr>
            <p:cNvPr id="20" name="Rectangle 4"/>
            <p:cNvSpPr>
              <a:spLocks noChangeArrowheads="1"/>
            </p:cNvSpPr>
            <p:nvPr/>
          </p:nvSpPr>
          <p:spPr bwMode="auto">
            <a:xfrm>
              <a:off x="1379" y="2673"/>
              <a:ext cx="814" cy="130"/>
            </a:xfrm>
            <a:prstGeom prst="rect">
              <a:avLst/>
            </a:prstGeom>
            <a:noFill/>
            <a:ln w="12700">
              <a:noFill/>
              <a:miter lim="800000"/>
              <a:headEnd/>
              <a:tailEnd/>
            </a:ln>
          </p:spPr>
          <p:txBody>
            <a:bodyPr wrap="none" lIns="90479" tIns="0" rIns="90479" bIns="0"/>
            <a:lstStyle/>
            <a:p>
              <a:pPr algn="just"/>
              <a:r>
                <a:rPr lang="zh-CN" altLang="en-US" sz="1900" b="1">
                  <a:solidFill>
                    <a:srgbClr val="CC3300"/>
                  </a:solidFill>
                  <a:latin typeface="微软雅黑" pitchFamily="34" charset="-122"/>
                  <a:ea typeface="微软雅黑" pitchFamily="34" charset="-122"/>
                </a:rPr>
                <a:t>用户进程</a:t>
              </a:r>
            </a:p>
          </p:txBody>
        </p:sp>
        <p:sp>
          <p:nvSpPr>
            <p:cNvPr id="21" name="Rectangle 5"/>
            <p:cNvSpPr>
              <a:spLocks noChangeArrowheads="1"/>
            </p:cNvSpPr>
            <p:nvPr/>
          </p:nvSpPr>
          <p:spPr bwMode="auto">
            <a:xfrm>
              <a:off x="2764" y="2858"/>
              <a:ext cx="624" cy="413"/>
            </a:xfrm>
            <a:prstGeom prst="rect">
              <a:avLst/>
            </a:prstGeom>
            <a:noFill/>
            <a:ln w="12700">
              <a:noFill/>
              <a:miter lim="800000"/>
              <a:headEnd/>
              <a:tailEnd/>
            </a:ln>
          </p:spPr>
          <p:txBody>
            <a:bodyPr lIns="90479" tIns="44446" rIns="90479" bIns="44446"/>
            <a:lstStyle/>
            <a:p>
              <a:r>
                <a:rPr lang="zh-CN" altLang="en-US" sz="1900" b="1">
                  <a:solidFill>
                    <a:srgbClr val="CC3300"/>
                  </a:solidFill>
                  <a:latin typeface="微软雅黑" pitchFamily="34" charset="-122"/>
                  <a:ea typeface="微软雅黑" pitchFamily="34" charset="-122"/>
                </a:rPr>
                <a:t>中断服务程序</a:t>
              </a:r>
            </a:p>
          </p:txBody>
        </p:sp>
        <p:sp>
          <p:nvSpPr>
            <p:cNvPr id="23" name="Line 7"/>
            <p:cNvSpPr>
              <a:spLocks noChangeShapeType="1"/>
            </p:cNvSpPr>
            <p:nvPr/>
          </p:nvSpPr>
          <p:spPr bwMode="auto">
            <a:xfrm>
              <a:off x="1580" y="3325"/>
              <a:ext cx="1488" cy="1"/>
            </a:xfrm>
            <a:prstGeom prst="line">
              <a:avLst/>
            </a:prstGeom>
            <a:noFill/>
            <a:ln w="38100">
              <a:solidFill>
                <a:srgbClr val="000000"/>
              </a:solidFill>
              <a:prstDash val="dash"/>
              <a:round/>
              <a:headEnd/>
              <a:tailEnd type="triangle" w="med" len="med"/>
            </a:ln>
          </p:spPr>
          <p:txBody>
            <a:bodyPr wrap="none" anchor="ctr"/>
            <a:lstStyle/>
            <a:p>
              <a:endParaRPr lang="zh-CN" altLang="en-US"/>
            </a:p>
          </p:txBody>
        </p:sp>
        <p:sp>
          <p:nvSpPr>
            <p:cNvPr id="24" name="Line 8"/>
            <p:cNvSpPr>
              <a:spLocks noChangeShapeType="1"/>
            </p:cNvSpPr>
            <p:nvPr/>
          </p:nvSpPr>
          <p:spPr bwMode="auto">
            <a:xfrm>
              <a:off x="3071" y="3332"/>
              <a:ext cx="0" cy="631"/>
            </a:xfrm>
            <a:prstGeom prst="line">
              <a:avLst/>
            </a:prstGeom>
            <a:noFill/>
            <a:ln w="38100">
              <a:solidFill>
                <a:srgbClr val="000000"/>
              </a:solidFill>
              <a:round/>
              <a:headEnd/>
              <a:tailEnd type="triangle" w="med" len="med"/>
            </a:ln>
          </p:spPr>
          <p:txBody>
            <a:bodyPr wrap="none" anchor="ctr"/>
            <a:lstStyle/>
            <a:p>
              <a:endParaRPr lang="zh-CN" altLang="en-US"/>
            </a:p>
          </p:txBody>
        </p:sp>
        <p:sp>
          <p:nvSpPr>
            <p:cNvPr id="25" name="Line 9"/>
            <p:cNvSpPr>
              <a:spLocks noChangeShapeType="1"/>
            </p:cNvSpPr>
            <p:nvPr/>
          </p:nvSpPr>
          <p:spPr bwMode="auto">
            <a:xfrm flipH="1" flipV="1">
              <a:off x="1574" y="3510"/>
              <a:ext cx="1501" cy="466"/>
            </a:xfrm>
            <a:prstGeom prst="line">
              <a:avLst/>
            </a:prstGeom>
            <a:noFill/>
            <a:ln w="38100">
              <a:solidFill>
                <a:srgbClr val="000000"/>
              </a:solidFill>
              <a:prstDash val="dash"/>
              <a:round/>
              <a:headEnd/>
              <a:tailEnd type="triangle" w="med" len="med"/>
            </a:ln>
          </p:spPr>
          <p:txBody>
            <a:bodyPr wrap="none" anchor="ctr"/>
            <a:lstStyle/>
            <a:p>
              <a:endParaRPr lang="zh-CN" altLang="en-US"/>
            </a:p>
          </p:txBody>
        </p:sp>
        <p:sp>
          <p:nvSpPr>
            <p:cNvPr id="26" name="Line 10"/>
            <p:cNvSpPr>
              <a:spLocks noChangeShapeType="1"/>
            </p:cNvSpPr>
            <p:nvPr/>
          </p:nvSpPr>
          <p:spPr bwMode="auto">
            <a:xfrm flipH="1">
              <a:off x="1563" y="3498"/>
              <a:ext cx="5" cy="529"/>
            </a:xfrm>
            <a:prstGeom prst="line">
              <a:avLst/>
            </a:prstGeom>
            <a:noFill/>
            <a:ln w="38100">
              <a:solidFill>
                <a:srgbClr val="000000"/>
              </a:solidFill>
              <a:round/>
              <a:headEnd/>
              <a:tailEnd type="triangle" w="med" len="med"/>
            </a:ln>
          </p:spPr>
          <p:txBody>
            <a:bodyPr wrap="none" anchor="ctr"/>
            <a:lstStyle/>
            <a:p>
              <a:endParaRPr lang="zh-CN" altLang="en-US"/>
            </a:p>
          </p:txBody>
        </p:sp>
        <p:sp>
          <p:nvSpPr>
            <p:cNvPr id="27" name="Rectangle 11"/>
            <p:cNvSpPr>
              <a:spLocks noChangeArrowheads="1"/>
            </p:cNvSpPr>
            <p:nvPr/>
          </p:nvSpPr>
          <p:spPr bwMode="auto">
            <a:xfrm>
              <a:off x="1904" y="3071"/>
              <a:ext cx="722" cy="238"/>
            </a:xfrm>
            <a:prstGeom prst="rect">
              <a:avLst/>
            </a:prstGeom>
            <a:noFill/>
            <a:ln w="12700">
              <a:noFill/>
              <a:miter lim="800000"/>
              <a:headEnd/>
              <a:tailEnd/>
            </a:ln>
          </p:spPr>
          <p:txBody>
            <a:bodyPr wrap="none" lIns="90479" tIns="44446" rIns="90479" bIns="44446">
              <a:spAutoFit/>
            </a:bodyPr>
            <a:lstStyle/>
            <a:p>
              <a:pPr algn="just"/>
              <a:r>
                <a:rPr lang="zh-CN" altLang="en-US" sz="1900" b="1">
                  <a:latin typeface="微软雅黑" pitchFamily="34" charset="-122"/>
                  <a:ea typeface="微软雅黑" pitchFamily="34" charset="-122"/>
                </a:rPr>
                <a:t>中断响应</a:t>
              </a:r>
            </a:p>
          </p:txBody>
        </p:sp>
        <p:sp>
          <p:nvSpPr>
            <p:cNvPr id="28" name="Rectangle 12"/>
            <p:cNvSpPr>
              <a:spLocks noChangeArrowheads="1"/>
            </p:cNvSpPr>
            <p:nvPr/>
          </p:nvSpPr>
          <p:spPr bwMode="auto">
            <a:xfrm>
              <a:off x="3111" y="3214"/>
              <a:ext cx="1291" cy="966"/>
            </a:xfrm>
            <a:prstGeom prst="rect">
              <a:avLst/>
            </a:prstGeom>
            <a:noFill/>
            <a:ln w="12700">
              <a:noFill/>
              <a:miter lim="800000"/>
              <a:headEnd/>
              <a:tailEnd/>
            </a:ln>
          </p:spPr>
          <p:txBody>
            <a:bodyPr lIns="90479" tIns="44446" rIns="90479" bIns="44446">
              <a:spAutoFit/>
            </a:bodyPr>
            <a:lstStyle/>
            <a:p>
              <a:r>
                <a:rPr lang="zh-CN" altLang="en-US" sz="1900" b="1">
                  <a:solidFill>
                    <a:srgbClr val="0066FF"/>
                  </a:solidFill>
                  <a:latin typeface="微软雅黑" pitchFamily="34" charset="-122"/>
                  <a:ea typeface="微软雅黑" pitchFamily="34" charset="-122"/>
                </a:rPr>
                <a:t>进行中断处理，例如，键盘中断时，将键盘缓冲区的字符取到存储器中</a:t>
              </a:r>
            </a:p>
          </p:txBody>
        </p:sp>
        <p:sp>
          <p:nvSpPr>
            <p:cNvPr id="29" name="Rectangle 13"/>
            <p:cNvSpPr>
              <a:spLocks noChangeArrowheads="1"/>
            </p:cNvSpPr>
            <p:nvPr/>
          </p:nvSpPr>
          <p:spPr bwMode="auto">
            <a:xfrm>
              <a:off x="1708" y="3787"/>
              <a:ext cx="762" cy="420"/>
            </a:xfrm>
            <a:prstGeom prst="rect">
              <a:avLst/>
            </a:prstGeom>
            <a:noFill/>
            <a:ln w="12700">
              <a:noFill/>
              <a:miter lim="800000"/>
              <a:headEnd/>
              <a:tailEnd/>
            </a:ln>
          </p:spPr>
          <p:txBody>
            <a:bodyPr lIns="90479" tIns="44446" rIns="90479" bIns="44446">
              <a:spAutoFit/>
            </a:bodyPr>
            <a:lstStyle/>
            <a:p>
              <a:pPr algn="just"/>
              <a:r>
                <a:rPr lang="zh-CN" altLang="en-US" sz="1900" b="1">
                  <a:latin typeface="微软雅黑" pitchFamily="34" charset="-122"/>
                  <a:ea typeface="微软雅黑" pitchFamily="34" charset="-122"/>
                </a:rPr>
                <a:t>返回下条指令执行</a:t>
              </a:r>
            </a:p>
          </p:txBody>
        </p:sp>
        <p:sp>
          <p:nvSpPr>
            <p:cNvPr id="30" name="Text Box 15"/>
            <p:cNvSpPr txBox="1">
              <a:spLocks noChangeArrowheads="1"/>
            </p:cNvSpPr>
            <p:nvPr/>
          </p:nvSpPr>
          <p:spPr bwMode="auto">
            <a:xfrm>
              <a:off x="59" y="3193"/>
              <a:ext cx="1672" cy="422"/>
            </a:xfrm>
            <a:prstGeom prst="rect">
              <a:avLst/>
            </a:prstGeom>
            <a:noFill/>
            <a:ln w="25400">
              <a:noFill/>
              <a:miter lim="800000"/>
              <a:headEnd/>
              <a:tailEnd/>
            </a:ln>
          </p:spPr>
          <p:txBody>
            <a:bodyPr>
              <a:spAutoFit/>
            </a:bodyPr>
            <a:lstStyle/>
            <a:p>
              <a:pPr algn="just"/>
              <a:r>
                <a:rPr lang="en-US" altLang="zh-CN" sz="1900" b="1">
                  <a:latin typeface="微软雅黑" pitchFamily="34" charset="-122"/>
                  <a:ea typeface="微软雅黑" pitchFamily="34" charset="-122"/>
                </a:rPr>
                <a:t>8048500:  pushl …</a:t>
              </a:r>
            </a:p>
            <a:p>
              <a:pPr algn="just"/>
              <a:r>
                <a:rPr lang="en-US" altLang="zh-CN" sz="1900" b="1">
                  <a:latin typeface="微软雅黑" pitchFamily="34" charset="-122"/>
                  <a:ea typeface="微软雅黑" pitchFamily="34" charset="-122"/>
                </a:rPr>
                <a:t>8048402:  movl …</a:t>
              </a:r>
            </a:p>
          </p:txBody>
        </p:sp>
        <p:sp>
          <p:nvSpPr>
            <p:cNvPr id="773137" name="Line 17"/>
            <p:cNvSpPr>
              <a:spLocks noChangeShapeType="1"/>
            </p:cNvSpPr>
            <p:nvPr/>
          </p:nvSpPr>
          <p:spPr bwMode="auto">
            <a:xfrm>
              <a:off x="1572" y="2912"/>
              <a:ext cx="1" cy="392"/>
            </a:xfrm>
            <a:prstGeom prst="line">
              <a:avLst/>
            </a:prstGeom>
            <a:noFill/>
            <a:ln w="38100">
              <a:solidFill>
                <a:srgbClr val="000000"/>
              </a:solidFill>
              <a:round/>
              <a:headEnd/>
              <a:tailEnd type="triangle" w="med" len="med"/>
            </a:ln>
          </p:spPr>
          <p:txBody>
            <a:bodyPr/>
            <a:lstStyle/>
            <a:p>
              <a:endParaRPr lang="zh-CN" altLang="en-US"/>
            </a:p>
          </p:txBody>
        </p:sp>
      </p:grpSp>
      <p:sp>
        <p:nvSpPr>
          <p:cNvPr id="773138" name="Text Box 18"/>
          <p:cNvSpPr txBox="1">
            <a:spLocks noChangeArrowheads="1"/>
          </p:cNvSpPr>
          <p:nvPr/>
        </p:nvSpPr>
        <p:spPr bwMode="auto">
          <a:xfrm>
            <a:off x="204788" y="6110288"/>
            <a:ext cx="1900237"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ea typeface="微软雅黑" pitchFamily="34" charset="-122"/>
              </a:rPr>
              <a:t>断点是什么？</a:t>
            </a:r>
          </a:p>
        </p:txBody>
      </p:sp>
      <p:sp>
        <p:nvSpPr>
          <p:cNvPr id="773139" name="Line 19"/>
          <p:cNvSpPr>
            <a:spLocks noChangeShapeType="1"/>
          </p:cNvSpPr>
          <p:nvPr/>
        </p:nvSpPr>
        <p:spPr bwMode="auto">
          <a:xfrm flipV="1">
            <a:off x="625475" y="5630863"/>
            <a:ext cx="203200" cy="536575"/>
          </a:xfrm>
          <a:prstGeom prst="line">
            <a:avLst/>
          </a:prstGeom>
          <a:noFill/>
          <a:ln w="38100">
            <a:solidFill>
              <a:srgbClr val="FF0000"/>
            </a:solidFill>
            <a:round/>
            <a:headEnd/>
            <a:tailEnd type="triangle" w="med" len="med"/>
          </a:ln>
          <a:effectLst/>
        </p:spPr>
        <p:txBody>
          <a:bodyPr/>
          <a:lstStyle/>
          <a:p>
            <a:endParaRPr lang="zh-CN" altLang="en-US"/>
          </a:p>
        </p:txBody>
      </p:sp>
      <p:grpSp>
        <p:nvGrpSpPr>
          <p:cNvPr id="773144" name="Group 24"/>
          <p:cNvGrpSpPr>
            <a:grpSpLocks/>
          </p:cNvGrpSpPr>
          <p:nvPr/>
        </p:nvGrpSpPr>
        <p:grpSpPr bwMode="auto">
          <a:xfrm>
            <a:off x="3687763" y="2960688"/>
            <a:ext cx="4019550" cy="1958975"/>
            <a:chOff x="2323" y="1865"/>
            <a:chExt cx="2532" cy="1234"/>
          </a:xfrm>
        </p:grpSpPr>
        <p:sp>
          <p:nvSpPr>
            <p:cNvPr id="773142" name="Line 22"/>
            <p:cNvSpPr>
              <a:spLocks noChangeShapeType="1"/>
            </p:cNvSpPr>
            <p:nvPr/>
          </p:nvSpPr>
          <p:spPr bwMode="auto">
            <a:xfrm flipH="1">
              <a:off x="2331" y="1865"/>
              <a:ext cx="1382" cy="1234"/>
            </a:xfrm>
            <a:prstGeom prst="line">
              <a:avLst/>
            </a:prstGeom>
            <a:noFill/>
            <a:ln w="9525">
              <a:solidFill>
                <a:srgbClr val="008000"/>
              </a:solidFill>
              <a:round/>
              <a:headEnd/>
              <a:tailEnd type="triangle" w="med" len="med"/>
            </a:ln>
            <a:effectLst/>
          </p:spPr>
          <p:txBody>
            <a:bodyPr/>
            <a:lstStyle/>
            <a:p>
              <a:endParaRPr lang="zh-CN" altLang="en-US"/>
            </a:p>
          </p:txBody>
        </p:sp>
        <p:sp>
          <p:nvSpPr>
            <p:cNvPr id="773143" name="Text Box 23"/>
            <p:cNvSpPr txBox="1">
              <a:spLocks noChangeArrowheads="1"/>
            </p:cNvSpPr>
            <p:nvPr/>
          </p:nvSpPr>
          <p:spPr bwMode="auto">
            <a:xfrm>
              <a:off x="2323" y="2477"/>
              <a:ext cx="2532" cy="240"/>
            </a:xfrm>
            <a:prstGeom prst="rect">
              <a:avLst/>
            </a:prstGeom>
            <a:noFill/>
            <a:ln w="9525">
              <a:noFill/>
              <a:miter lim="800000"/>
              <a:headEnd/>
              <a:tailEnd/>
            </a:ln>
            <a:effectLst/>
          </p:spPr>
          <p:txBody>
            <a:bodyPr>
              <a:spAutoFit/>
            </a:bodyPr>
            <a:lstStyle/>
            <a:p>
              <a:pPr>
                <a:spcBef>
                  <a:spcPct val="50000"/>
                </a:spcBef>
              </a:pPr>
              <a:r>
                <a:rPr lang="zh-CN" altLang="en-US" sz="1900" b="1">
                  <a:solidFill>
                    <a:srgbClr val="009242"/>
                  </a:solidFill>
                  <a:ea typeface="微软雅黑" pitchFamily="34" charset="-122"/>
                </a:rPr>
                <a:t>保护断点、关中断、转中断处理</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3123">
                                            <p:txEl>
                                              <p:pRg st="0" end="0"/>
                                            </p:txEl>
                                          </p:spTgt>
                                        </p:tgtEl>
                                        <p:attrNameLst>
                                          <p:attrName>style.visibility</p:attrName>
                                        </p:attrNameLst>
                                      </p:cBhvr>
                                      <p:to>
                                        <p:strVal val="visible"/>
                                      </p:to>
                                    </p:set>
                                    <p:animEffect transition="in" filter="blinds(horizontal)">
                                      <p:cBhvr>
                                        <p:cTn id="7" dur="500"/>
                                        <p:tgtEl>
                                          <p:spTgt spid="773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3123">
                                            <p:txEl>
                                              <p:pRg st="1" end="1"/>
                                            </p:txEl>
                                          </p:spTgt>
                                        </p:tgtEl>
                                        <p:attrNameLst>
                                          <p:attrName>style.visibility</p:attrName>
                                        </p:attrNameLst>
                                      </p:cBhvr>
                                      <p:to>
                                        <p:strVal val="visible"/>
                                      </p:to>
                                    </p:set>
                                    <p:animEffect transition="in" filter="blinds(horizontal)">
                                      <p:cBhvr>
                                        <p:cTn id="12" dur="500"/>
                                        <p:tgtEl>
                                          <p:spTgt spid="773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73123">
                                            <p:txEl>
                                              <p:pRg st="2" end="2"/>
                                            </p:txEl>
                                          </p:spTgt>
                                        </p:tgtEl>
                                        <p:attrNameLst>
                                          <p:attrName>style.visibility</p:attrName>
                                        </p:attrNameLst>
                                      </p:cBhvr>
                                      <p:to>
                                        <p:strVal val="visible"/>
                                      </p:to>
                                    </p:set>
                                    <p:animEffect transition="in" filter="blinds(horizontal)">
                                      <p:cBhvr>
                                        <p:cTn id="17" dur="500"/>
                                        <p:tgtEl>
                                          <p:spTgt spid="773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73124"/>
                                        </p:tgtEl>
                                        <p:attrNameLst>
                                          <p:attrName>style.visibility</p:attrName>
                                        </p:attrNameLst>
                                      </p:cBhvr>
                                      <p:to>
                                        <p:strVal val="visible"/>
                                      </p:to>
                                    </p:set>
                                    <p:animEffect transition="in" filter="blinds(horizontal)">
                                      <p:cBhvr>
                                        <p:cTn id="22" dur="500"/>
                                        <p:tgtEl>
                                          <p:spTgt spid="77312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73123">
                                            <p:txEl>
                                              <p:pRg st="3" end="3"/>
                                            </p:txEl>
                                          </p:spTgt>
                                        </p:tgtEl>
                                        <p:attrNameLst>
                                          <p:attrName>style.visibility</p:attrName>
                                        </p:attrNameLst>
                                      </p:cBhvr>
                                      <p:to>
                                        <p:strVal val="visible"/>
                                      </p:to>
                                    </p:set>
                                    <p:animEffect transition="in" filter="blinds(horizontal)">
                                      <p:cBhvr>
                                        <p:cTn id="27" dur="500"/>
                                        <p:tgtEl>
                                          <p:spTgt spid="77312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73141"/>
                                        </p:tgtEl>
                                        <p:attrNameLst>
                                          <p:attrName>style.visibility</p:attrName>
                                        </p:attrNameLst>
                                      </p:cBhvr>
                                      <p:to>
                                        <p:strVal val="visible"/>
                                      </p:to>
                                    </p:set>
                                    <p:animEffect transition="in" filter="blinds(horizontal)">
                                      <p:cBhvr>
                                        <p:cTn id="32" dur="500"/>
                                        <p:tgtEl>
                                          <p:spTgt spid="77314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73144"/>
                                        </p:tgtEl>
                                        <p:attrNameLst>
                                          <p:attrName>style.visibility</p:attrName>
                                        </p:attrNameLst>
                                      </p:cBhvr>
                                      <p:to>
                                        <p:strVal val="visible"/>
                                      </p:to>
                                    </p:set>
                                    <p:animEffect transition="in" filter="blinds(horizontal)">
                                      <p:cBhvr>
                                        <p:cTn id="37" dur="500"/>
                                        <p:tgtEl>
                                          <p:spTgt spid="77314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73138"/>
                                        </p:tgtEl>
                                        <p:attrNameLst>
                                          <p:attrName>style.visibility</p:attrName>
                                        </p:attrNameLst>
                                      </p:cBhvr>
                                      <p:to>
                                        <p:strVal val="visible"/>
                                      </p:to>
                                    </p:set>
                                    <p:animEffect transition="in" filter="blinds(horizontal)">
                                      <p:cBhvr>
                                        <p:cTn id="42" dur="500"/>
                                        <p:tgtEl>
                                          <p:spTgt spid="77313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73139"/>
                                        </p:tgtEl>
                                        <p:attrNameLst>
                                          <p:attrName>style.visibility</p:attrName>
                                        </p:attrNameLst>
                                      </p:cBhvr>
                                      <p:to>
                                        <p:strVal val="visible"/>
                                      </p:to>
                                    </p:set>
                                    <p:animEffect transition="in" filter="blinds(horizontal)">
                                      <p:cBhvr>
                                        <p:cTn id="47" dur="500"/>
                                        <p:tgtEl>
                                          <p:spTgt spid="773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3124" grpId="0"/>
      <p:bldP spid="773138" grpId="0"/>
      <p:bldP spid="77313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ChangeArrowheads="1"/>
          </p:cNvSpPr>
          <p:nvPr>
            <p:ph type="title"/>
          </p:nvPr>
        </p:nvSpPr>
        <p:spPr>
          <a:xfrm>
            <a:off x="457200" y="82550"/>
            <a:ext cx="8229600" cy="561975"/>
          </a:xfrm>
        </p:spPr>
        <p:txBody>
          <a:bodyPr/>
          <a:lstStyle/>
          <a:p>
            <a:r>
              <a:rPr lang="zh-CN" altLang="en-US" smtClean="0"/>
              <a:t>中断的分类</a:t>
            </a:r>
            <a:endParaRPr lang="en-US" altLang="zh-CN" smtClean="0"/>
          </a:p>
        </p:txBody>
      </p:sp>
      <p:sp>
        <p:nvSpPr>
          <p:cNvPr id="774147" name="Rectangle 3"/>
          <p:cNvSpPr>
            <a:spLocks noGrp="1" noChangeArrowheads="1"/>
          </p:cNvSpPr>
          <p:nvPr>
            <p:ph type="body" idx="1"/>
          </p:nvPr>
        </p:nvSpPr>
        <p:spPr>
          <a:xfrm>
            <a:off x="468313" y="836613"/>
            <a:ext cx="8229600" cy="3389312"/>
          </a:xfrm>
        </p:spPr>
        <p:txBody>
          <a:bodyPr/>
          <a:lstStyle/>
          <a:p>
            <a:pPr>
              <a:lnSpc>
                <a:spcPct val="105000"/>
              </a:lnSpc>
            </a:pPr>
            <a:r>
              <a:rPr lang="en-US" altLang="zh-CN" sz="2200" smtClean="0">
                <a:latin typeface="微软雅黑" pitchFamily="34" charset="-122"/>
                <a:ea typeface="微软雅黑" pitchFamily="34" charset="-122"/>
              </a:rPr>
              <a:t>Intel</a:t>
            </a:r>
            <a:r>
              <a:rPr lang="zh-CN" altLang="en-US" sz="2200" smtClean="0">
                <a:latin typeface="微软雅黑" pitchFamily="34" charset="-122"/>
                <a:ea typeface="微软雅黑" pitchFamily="34" charset="-122"/>
              </a:rPr>
              <a:t>将中断分成</a:t>
            </a:r>
            <a:r>
              <a:rPr lang="zh-CN" altLang="en-US" sz="2200" smtClean="0">
                <a:solidFill>
                  <a:srgbClr val="FF0000"/>
                </a:solidFill>
                <a:latin typeface="微软雅黑" pitchFamily="34" charset="-122"/>
                <a:ea typeface="微软雅黑" pitchFamily="34" charset="-122"/>
              </a:rPr>
              <a:t>可屏蔽中断</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maskable interrupt</a:t>
            </a:r>
            <a:r>
              <a:rPr lang="zh-CN" altLang="en-US" sz="2200" smtClean="0">
                <a:latin typeface="微软雅黑" pitchFamily="34" charset="-122"/>
                <a:ea typeface="微软雅黑" pitchFamily="34" charset="-122"/>
              </a:rPr>
              <a:t>）和</a:t>
            </a:r>
            <a:r>
              <a:rPr lang="zh-CN" altLang="en-US" sz="2200" smtClean="0">
                <a:solidFill>
                  <a:srgbClr val="FF0000"/>
                </a:solidFill>
                <a:latin typeface="微软雅黑" pitchFamily="34" charset="-122"/>
                <a:ea typeface="微软雅黑" pitchFamily="34" charset="-122"/>
              </a:rPr>
              <a:t>不可屏蔽中断</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nonmaskable interrupt</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NMI</a:t>
            </a:r>
            <a:r>
              <a:rPr lang="zh-CN" altLang="en-US" sz="2200" smtClean="0">
                <a:latin typeface="微软雅黑" pitchFamily="34" charset="-122"/>
                <a:ea typeface="微软雅黑" pitchFamily="34" charset="-122"/>
              </a:rPr>
              <a:t>）。</a:t>
            </a:r>
          </a:p>
          <a:p>
            <a:pPr lvl="1">
              <a:lnSpc>
                <a:spcPct val="125000"/>
              </a:lnSpc>
              <a:spcBef>
                <a:spcPct val="50000"/>
              </a:spcBef>
            </a:pPr>
            <a:r>
              <a:rPr lang="zh-CN" altLang="en-US" smtClean="0">
                <a:solidFill>
                  <a:srgbClr val="008000"/>
                </a:solidFill>
                <a:latin typeface="微软雅黑" pitchFamily="34" charset="-122"/>
                <a:ea typeface="微软雅黑" pitchFamily="34" charset="-122"/>
              </a:rPr>
              <a:t>可屏蔽中断</a:t>
            </a:r>
            <a:r>
              <a:rPr lang="zh-CN" altLang="en-US" smtClean="0">
                <a:latin typeface="微软雅黑" pitchFamily="34" charset="-122"/>
                <a:ea typeface="微软雅黑" pitchFamily="34" charset="-122"/>
              </a:rPr>
              <a:t>：通过 </a:t>
            </a:r>
            <a:r>
              <a:rPr lang="en-US" altLang="zh-CN" smtClean="0">
                <a:latin typeface="微软雅黑" pitchFamily="34" charset="-122"/>
                <a:ea typeface="微软雅黑" pitchFamily="34" charset="-122"/>
              </a:rPr>
              <a:t>INTR </a:t>
            </a:r>
            <a:r>
              <a:rPr lang="zh-CN" altLang="en-US" smtClean="0">
                <a:latin typeface="微软雅黑" pitchFamily="34" charset="-122"/>
                <a:ea typeface="微软雅黑" pitchFamily="34" charset="-122"/>
              </a:rPr>
              <a:t>向</a:t>
            </a:r>
            <a:r>
              <a:rPr lang="en-US" altLang="zh-CN" smtClean="0">
                <a:latin typeface="微软雅黑" pitchFamily="34" charset="-122"/>
                <a:ea typeface="微软雅黑" pitchFamily="34" charset="-122"/>
              </a:rPr>
              <a:t>CPU</a:t>
            </a:r>
            <a:r>
              <a:rPr lang="zh-CN" altLang="en-US" smtClean="0">
                <a:latin typeface="微软雅黑" pitchFamily="34" charset="-122"/>
                <a:ea typeface="微软雅黑" pitchFamily="34" charset="-122"/>
              </a:rPr>
              <a:t>请求，可通过设置屏蔽字来屏蔽请求，若中断请求被屏蔽，则不会被送到</a:t>
            </a:r>
            <a:r>
              <a:rPr lang="en-US" altLang="zh-CN" smtClean="0">
                <a:latin typeface="微软雅黑" pitchFamily="34" charset="-122"/>
                <a:ea typeface="微软雅黑" pitchFamily="34" charset="-122"/>
              </a:rPr>
              <a:t>CPU</a:t>
            </a:r>
            <a:r>
              <a:rPr lang="zh-CN" altLang="en-US" smtClean="0">
                <a:latin typeface="微软雅黑" pitchFamily="34" charset="-122"/>
                <a:ea typeface="微软雅黑" pitchFamily="34" charset="-122"/>
              </a:rPr>
              <a:t>。</a:t>
            </a:r>
          </a:p>
          <a:p>
            <a:pPr lvl="1">
              <a:lnSpc>
                <a:spcPct val="125000"/>
              </a:lnSpc>
              <a:spcBef>
                <a:spcPct val="50000"/>
              </a:spcBef>
            </a:pPr>
            <a:r>
              <a:rPr lang="zh-CN" altLang="en-US" smtClean="0">
                <a:solidFill>
                  <a:srgbClr val="008000"/>
                </a:solidFill>
                <a:latin typeface="微软雅黑" pitchFamily="34" charset="-122"/>
                <a:ea typeface="微软雅黑" pitchFamily="34" charset="-122"/>
              </a:rPr>
              <a:t>不可屏蔽中断</a:t>
            </a:r>
            <a:r>
              <a:rPr lang="zh-CN" altLang="en-US" smtClean="0">
                <a:latin typeface="微软雅黑" pitchFamily="34" charset="-122"/>
                <a:ea typeface="微软雅黑" pitchFamily="34" charset="-122"/>
              </a:rPr>
              <a:t>：非常紧急的硬件故障，如：电源掉电，硬件线路故障等。通过 </a:t>
            </a:r>
            <a:r>
              <a:rPr lang="en-US" altLang="zh-CN" smtClean="0">
                <a:latin typeface="微软雅黑" pitchFamily="34" charset="-122"/>
                <a:ea typeface="微软雅黑" pitchFamily="34" charset="-122"/>
              </a:rPr>
              <a:t>NMI </a:t>
            </a:r>
            <a:r>
              <a:rPr lang="zh-CN" altLang="en-US" smtClean="0">
                <a:latin typeface="微软雅黑" pitchFamily="34" charset="-122"/>
                <a:ea typeface="微软雅黑" pitchFamily="34" charset="-122"/>
              </a:rPr>
              <a:t>向</a:t>
            </a:r>
            <a:r>
              <a:rPr lang="en-US" altLang="zh-CN" smtClean="0">
                <a:latin typeface="微软雅黑" pitchFamily="34" charset="-122"/>
                <a:ea typeface="微软雅黑" pitchFamily="34" charset="-122"/>
              </a:rPr>
              <a:t>CPU</a:t>
            </a:r>
            <a:r>
              <a:rPr lang="zh-CN" altLang="en-US" smtClean="0">
                <a:latin typeface="微软雅黑" pitchFamily="34" charset="-122"/>
                <a:ea typeface="微软雅黑" pitchFamily="34" charset="-122"/>
              </a:rPr>
              <a:t>请求。一旦产生，就被立即送</a:t>
            </a:r>
            <a:r>
              <a:rPr lang="en-US" altLang="zh-CN" smtClean="0">
                <a:latin typeface="微软雅黑" pitchFamily="34" charset="-122"/>
                <a:ea typeface="微软雅黑" pitchFamily="34" charset="-122"/>
              </a:rPr>
              <a:t>CPU</a:t>
            </a:r>
            <a:r>
              <a:rPr lang="zh-CN" altLang="en-US" smtClean="0">
                <a:latin typeface="微软雅黑" pitchFamily="34" charset="-122"/>
                <a:ea typeface="微软雅黑" pitchFamily="34" charset="-122"/>
              </a:rPr>
              <a:t>，以便快速处理。这种情况下，中断服务程序会尽快保存系统重要信息，然后在屏幕上显示相应的消息或直接重启系统。    </a:t>
            </a:r>
          </a:p>
        </p:txBody>
      </p:sp>
      <p:sp>
        <p:nvSpPr>
          <p:cNvPr id="774148" name="Rectangle 4"/>
          <p:cNvSpPr>
            <a:spLocks noChangeArrowheads="1"/>
          </p:cNvSpPr>
          <p:nvPr/>
        </p:nvSpPr>
        <p:spPr bwMode="auto">
          <a:xfrm>
            <a:off x="857250" y="4802188"/>
            <a:ext cx="1784350" cy="146685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774149" name="Text Box 5"/>
          <p:cNvSpPr txBox="1">
            <a:spLocks noChangeArrowheads="1"/>
          </p:cNvSpPr>
          <p:nvPr/>
        </p:nvSpPr>
        <p:spPr bwMode="auto">
          <a:xfrm>
            <a:off x="1320800" y="5268913"/>
            <a:ext cx="1074738" cy="457200"/>
          </a:xfrm>
          <a:prstGeom prst="rect">
            <a:avLst/>
          </a:prstGeom>
          <a:noFill/>
          <a:ln w="9525">
            <a:noFill/>
            <a:miter lim="800000"/>
            <a:headEnd/>
            <a:tailEnd/>
          </a:ln>
          <a:effectLst/>
        </p:spPr>
        <p:txBody>
          <a:bodyPr>
            <a:spAutoFit/>
          </a:bodyPr>
          <a:lstStyle/>
          <a:p>
            <a:pPr>
              <a:spcBef>
                <a:spcPct val="50000"/>
              </a:spcBef>
            </a:pPr>
            <a:r>
              <a:rPr lang="en-US" altLang="zh-CN" sz="2400" b="1">
                <a:latin typeface="微软雅黑" pitchFamily="34" charset="-122"/>
                <a:ea typeface="微软雅黑" pitchFamily="34" charset="-122"/>
              </a:rPr>
              <a:t>CPU</a:t>
            </a:r>
          </a:p>
        </p:txBody>
      </p:sp>
      <p:sp>
        <p:nvSpPr>
          <p:cNvPr id="774150" name="Rectangle 6"/>
          <p:cNvSpPr>
            <a:spLocks noChangeArrowheads="1"/>
          </p:cNvSpPr>
          <p:nvPr/>
        </p:nvSpPr>
        <p:spPr bwMode="auto">
          <a:xfrm>
            <a:off x="5041900" y="4764088"/>
            <a:ext cx="1885950" cy="146685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774151" name="Text Box 7"/>
          <p:cNvSpPr txBox="1">
            <a:spLocks noChangeArrowheads="1"/>
          </p:cNvSpPr>
          <p:nvPr/>
        </p:nvSpPr>
        <p:spPr bwMode="auto">
          <a:xfrm>
            <a:off x="5143500" y="5230813"/>
            <a:ext cx="1727200" cy="457200"/>
          </a:xfrm>
          <a:prstGeom prst="rect">
            <a:avLst/>
          </a:prstGeom>
          <a:noFill/>
          <a:ln w="9525">
            <a:noFill/>
            <a:miter lim="800000"/>
            <a:headEnd/>
            <a:tailEnd/>
          </a:ln>
          <a:effectLst/>
        </p:spPr>
        <p:txBody>
          <a:bodyPr>
            <a:spAutoFit/>
          </a:bodyPr>
          <a:lstStyle/>
          <a:p>
            <a:pPr>
              <a:spcBef>
                <a:spcPct val="50000"/>
              </a:spcBef>
            </a:pPr>
            <a:r>
              <a:rPr lang="zh-CN" altLang="en-US" sz="2400" b="1">
                <a:latin typeface="微软雅黑" pitchFamily="34" charset="-122"/>
                <a:ea typeface="微软雅黑" pitchFamily="34" charset="-122"/>
              </a:rPr>
              <a:t>中断控制器</a:t>
            </a:r>
          </a:p>
        </p:txBody>
      </p:sp>
      <p:sp>
        <p:nvSpPr>
          <p:cNvPr id="774152" name="Line 8"/>
          <p:cNvSpPr>
            <a:spLocks noChangeShapeType="1"/>
          </p:cNvSpPr>
          <p:nvPr/>
        </p:nvSpPr>
        <p:spPr bwMode="auto">
          <a:xfrm flipH="1">
            <a:off x="2641600" y="5080000"/>
            <a:ext cx="2379663" cy="0"/>
          </a:xfrm>
          <a:prstGeom prst="line">
            <a:avLst/>
          </a:prstGeom>
          <a:noFill/>
          <a:ln w="28575">
            <a:solidFill>
              <a:schemeClr val="tx1"/>
            </a:solidFill>
            <a:round/>
            <a:headEnd/>
            <a:tailEnd type="triangle" w="med" len="med"/>
          </a:ln>
          <a:effectLst/>
        </p:spPr>
        <p:txBody>
          <a:bodyPr/>
          <a:lstStyle/>
          <a:p>
            <a:endParaRPr lang="zh-CN" altLang="en-US"/>
          </a:p>
        </p:txBody>
      </p:sp>
      <p:sp>
        <p:nvSpPr>
          <p:cNvPr id="774153" name="Text Box 9"/>
          <p:cNvSpPr txBox="1">
            <a:spLocks noChangeArrowheads="1"/>
          </p:cNvSpPr>
          <p:nvPr/>
        </p:nvSpPr>
        <p:spPr bwMode="auto">
          <a:xfrm>
            <a:off x="2755900" y="4730750"/>
            <a:ext cx="928688" cy="366713"/>
          </a:xfrm>
          <a:prstGeom prst="rect">
            <a:avLst/>
          </a:prstGeom>
          <a:noFill/>
          <a:ln w="9525">
            <a:noFill/>
            <a:miter lim="800000"/>
            <a:headEnd/>
            <a:tailEnd/>
          </a:ln>
          <a:effectLst/>
        </p:spPr>
        <p:txBody>
          <a:bodyPr>
            <a:spAutoFit/>
          </a:bodyPr>
          <a:lstStyle/>
          <a:p>
            <a:pPr>
              <a:spcBef>
                <a:spcPct val="50000"/>
              </a:spcBef>
            </a:pPr>
            <a:r>
              <a:rPr lang="en-US" altLang="zh-CN" b="1">
                <a:latin typeface="微软雅黑" pitchFamily="34" charset="-122"/>
                <a:ea typeface="微软雅黑" pitchFamily="34" charset="-122"/>
              </a:rPr>
              <a:t>NMI</a:t>
            </a:r>
          </a:p>
        </p:txBody>
      </p:sp>
      <p:sp>
        <p:nvSpPr>
          <p:cNvPr id="774154" name="Line 10"/>
          <p:cNvSpPr>
            <a:spLocks noChangeShapeType="1"/>
          </p:cNvSpPr>
          <p:nvPr/>
        </p:nvSpPr>
        <p:spPr bwMode="auto">
          <a:xfrm flipH="1">
            <a:off x="2646363" y="5491163"/>
            <a:ext cx="2379662" cy="0"/>
          </a:xfrm>
          <a:prstGeom prst="line">
            <a:avLst/>
          </a:prstGeom>
          <a:noFill/>
          <a:ln w="28575">
            <a:solidFill>
              <a:schemeClr val="tx1"/>
            </a:solidFill>
            <a:round/>
            <a:headEnd/>
            <a:tailEnd type="triangle" w="med" len="med"/>
          </a:ln>
          <a:effectLst/>
        </p:spPr>
        <p:txBody>
          <a:bodyPr/>
          <a:lstStyle/>
          <a:p>
            <a:endParaRPr lang="zh-CN" altLang="en-US"/>
          </a:p>
        </p:txBody>
      </p:sp>
      <p:sp>
        <p:nvSpPr>
          <p:cNvPr id="774155" name="Text Box 11"/>
          <p:cNvSpPr txBox="1">
            <a:spLocks noChangeArrowheads="1"/>
          </p:cNvSpPr>
          <p:nvPr/>
        </p:nvSpPr>
        <p:spPr bwMode="auto">
          <a:xfrm>
            <a:off x="2719388" y="5170488"/>
            <a:ext cx="928687" cy="366712"/>
          </a:xfrm>
          <a:prstGeom prst="rect">
            <a:avLst/>
          </a:prstGeom>
          <a:noFill/>
          <a:ln w="9525">
            <a:noFill/>
            <a:miter lim="800000"/>
            <a:headEnd/>
            <a:tailEnd/>
          </a:ln>
          <a:effectLst/>
        </p:spPr>
        <p:txBody>
          <a:bodyPr>
            <a:spAutoFit/>
          </a:bodyPr>
          <a:lstStyle/>
          <a:p>
            <a:pPr>
              <a:spcBef>
                <a:spcPct val="50000"/>
              </a:spcBef>
            </a:pPr>
            <a:r>
              <a:rPr lang="en-US" altLang="zh-CN" b="1">
                <a:latin typeface="微软雅黑" pitchFamily="34" charset="-122"/>
                <a:ea typeface="微软雅黑" pitchFamily="34" charset="-122"/>
              </a:rPr>
              <a:t>INTR</a:t>
            </a:r>
          </a:p>
        </p:txBody>
      </p:sp>
      <p:sp>
        <p:nvSpPr>
          <p:cNvPr id="774157" name="Line 13"/>
          <p:cNvSpPr>
            <a:spLocks noChangeShapeType="1"/>
          </p:cNvSpPr>
          <p:nvPr/>
        </p:nvSpPr>
        <p:spPr bwMode="auto">
          <a:xfrm>
            <a:off x="2641600" y="5965825"/>
            <a:ext cx="2395538" cy="0"/>
          </a:xfrm>
          <a:prstGeom prst="line">
            <a:avLst/>
          </a:prstGeom>
          <a:noFill/>
          <a:ln w="38100">
            <a:solidFill>
              <a:schemeClr val="tx1"/>
            </a:solidFill>
            <a:round/>
            <a:headEnd type="triangle" w="med" len="med"/>
            <a:tailEnd type="triangle" w="med" len="med"/>
          </a:ln>
          <a:effectLst/>
        </p:spPr>
        <p:txBody>
          <a:bodyPr/>
          <a:lstStyle/>
          <a:p>
            <a:endParaRPr lang="zh-CN" altLang="en-US"/>
          </a:p>
        </p:txBody>
      </p:sp>
      <p:sp>
        <p:nvSpPr>
          <p:cNvPr id="774158" name="Line 14"/>
          <p:cNvSpPr>
            <a:spLocks noChangeShapeType="1"/>
          </p:cNvSpPr>
          <p:nvPr/>
        </p:nvSpPr>
        <p:spPr bwMode="auto">
          <a:xfrm>
            <a:off x="3671888" y="5835650"/>
            <a:ext cx="247650" cy="246063"/>
          </a:xfrm>
          <a:prstGeom prst="line">
            <a:avLst/>
          </a:prstGeom>
          <a:noFill/>
          <a:ln w="9525">
            <a:solidFill>
              <a:schemeClr val="tx1"/>
            </a:solidFill>
            <a:round/>
            <a:headEnd/>
            <a:tailEnd/>
          </a:ln>
          <a:effectLst/>
        </p:spPr>
        <p:txBody>
          <a:bodyPr/>
          <a:lstStyle/>
          <a:p>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ChangeArrowheads="1"/>
          </p:cNvSpPr>
          <p:nvPr>
            <p:ph type="title"/>
          </p:nvPr>
        </p:nvSpPr>
        <p:spPr>
          <a:xfrm>
            <a:off x="457200" y="96838"/>
            <a:ext cx="8229600" cy="561975"/>
          </a:xfrm>
        </p:spPr>
        <p:txBody>
          <a:bodyPr/>
          <a:lstStyle/>
          <a:p>
            <a:r>
              <a:rPr lang="zh-CN" altLang="en-US" smtClean="0"/>
              <a:t>异常</a:t>
            </a:r>
            <a:r>
              <a:rPr lang="en-US" altLang="zh-CN" smtClean="0"/>
              <a:t>/</a:t>
            </a:r>
            <a:r>
              <a:rPr lang="zh-CN" altLang="en-US" smtClean="0"/>
              <a:t>中断响应过程</a:t>
            </a:r>
          </a:p>
        </p:txBody>
      </p:sp>
      <p:sp>
        <p:nvSpPr>
          <p:cNvPr id="775171" name="Rectangle 3"/>
          <p:cNvSpPr>
            <a:spLocks noChangeArrowheads="1"/>
          </p:cNvSpPr>
          <p:nvPr/>
        </p:nvSpPr>
        <p:spPr bwMode="auto">
          <a:xfrm>
            <a:off x="184150" y="882650"/>
            <a:ext cx="8766175" cy="5341938"/>
          </a:xfrm>
          <a:prstGeom prst="rect">
            <a:avLst/>
          </a:prstGeom>
          <a:noFill/>
          <a:ln w="9525">
            <a:noFill/>
            <a:miter lim="800000"/>
            <a:headEnd/>
            <a:tailEnd/>
          </a:ln>
          <a:effectLst/>
        </p:spPr>
        <p:txBody>
          <a:bodyPr/>
          <a:lstStyle/>
          <a:p>
            <a:pPr marL="533400" indent="-533400" eaLnBrk="0" hangingPunct="0">
              <a:lnSpc>
                <a:spcPct val="125000"/>
              </a:lnSpc>
              <a:spcBef>
                <a:spcPct val="30000"/>
              </a:spcBef>
              <a:buSzPct val="75000"/>
              <a:buFont typeface="Wingdings" pitchFamily="2" charset="2"/>
              <a:buNone/>
            </a:pPr>
            <a:r>
              <a:rPr lang="zh-CN" altLang="en-US" sz="2200" b="1">
                <a:latin typeface="微软雅黑" pitchFamily="34" charset="-122"/>
                <a:ea typeface="微软雅黑" pitchFamily="34" charset="-122"/>
                <a:cs typeface="Arial" charset="0"/>
              </a:rPr>
              <a:t>检测到异常或中断时，</a:t>
            </a:r>
            <a:r>
              <a:rPr lang="en-US" altLang="zh-CN" sz="2200" b="1">
                <a:latin typeface="微软雅黑" pitchFamily="34" charset="-122"/>
                <a:ea typeface="微软雅黑" pitchFamily="34" charset="-122"/>
                <a:cs typeface="Arial" charset="0"/>
              </a:rPr>
              <a:t>CPU</a:t>
            </a:r>
            <a:r>
              <a:rPr lang="zh-CN" altLang="en-US" sz="2200" b="1">
                <a:latin typeface="微软雅黑" pitchFamily="34" charset="-122"/>
                <a:ea typeface="微软雅黑" pitchFamily="34" charset="-122"/>
                <a:cs typeface="Arial" charset="0"/>
              </a:rPr>
              <a:t>须进行以下基本处理：</a:t>
            </a:r>
          </a:p>
          <a:p>
            <a:pPr marL="533400" indent="-533400" eaLnBrk="0" hangingPunct="0">
              <a:lnSpc>
                <a:spcPct val="125000"/>
              </a:lnSpc>
              <a:spcBef>
                <a:spcPct val="30000"/>
              </a:spcBef>
              <a:buSzPct val="75000"/>
              <a:buFont typeface="Wingdings" pitchFamily="2" charset="2"/>
              <a:buNone/>
            </a:pPr>
            <a:r>
              <a:rPr lang="en-US" altLang="zh-CN" sz="2000" b="1">
                <a:latin typeface="微软雅黑" pitchFamily="34" charset="-122"/>
                <a:ea typeface="微软雅黑" pitchFamily="34" charset="-122"/>
                <a:cs typeface="Arial" charset="0"/>
              </a:rPr>
              <a:t>① </a:t>
            </a:r>
            <a:r>
              <a:rPr lang="zh-CN" altLang="en-US" sz="2000" b="1">
                <a:latin typeface="微软雅黑" pitchFamily="34" charset="-122"/>
                <a:ea typeface="微软雅黑" pitchFamily="34" charset="-122"/>
                <a:cs typeface="Arial" charset="0"/>
              </a:rPr>
              <a:t>关中断（“中断允许位” 清</a:t>
            </a:r>
            <a:r>
              <a:rPr lang="en-US" altLang="zh-CN" sz="2000" b="1">
                <a:latin typeface="微软雅黑" pitchFamily="34" charset="-122"/>
                <a:ea typeface="微软雅黑" pitchFamily="34" charset="-122"/>
                <a:cs typeface="Arial" charset="0"/>
              </a:rPr>
              <a:t>0</a:t>
            </a:r>
            <a:r>
              <a:rPr lang="zh-CN" altLang="en-US" sz="2000" b="1">
                <a:latin typeface="微软雅黑" pitchFamily="34" charset="-122"/>
                <a:ea typeface="微软雅黑" pitchFamily="34" charset="-122"/>
                <a:cs typeface="Arial" charset="0"/>
              </a:rPr>
              <a:t>）：</a:t>
            </a:r>
            <a:r>
              <a:rPr lang="zh-CN" altLang="en-US" sz="2000" b="1">
                <a:solidFill>
                  <a:srgbClr val="A50021"/>
                </a:solidFill>
                <a:latin typeface="微软雅黑" pitchFamily="34" charset="-122"/>
                <a:ea typeface="微软雅黑" pitchFamily="34" charset="-122"/>
                <a:cs typeface="Arial" charset="0"/>
              </a:rPr>
              <a:t>使</a:t>
            </a:r>
            <a:r>
              <a:rPr lang="en-US" altLang="zh-CN" sz="2000" b="1">
                <a:solidFill>
                  <a:srgbClr val="A50021"/>
                </a:solidFill>
                <a:latin typeface="微软雅黑" pitchFamily="34" charset="-122"/>
                <a:ea typeface="微软雅黑" pitchFamily="34" charset="-122"/>
                <a:cs typeface="Arial" charset="0"/>
              </a:rPr>
              <a:t>CPU</a:t>
            </a:r>
            <a:r>
              <a:rPr lang="zh-CN" altLang="en-US" sz="2000" b="1">
                <a:solidFill>
                  <a:srgbClr val="A50021"/>
                </a:solidFill>
                <a:latin typeface="微软雅黑" pitchFamily="34" charset="-122"/>
                <a:ea typeface="微软雅黑" pitchFamily="34" charset="-122"/>
                <a:cs typeface="Arial" charset="0"/>
              </a:rPr>
              <a:t>处于“禁止中断”状态，以防止新中断破坏</a:t>
            </a:r>
            <a:r>
              <a:rPr lang="zh-CN" altLang="en-US" sz="2000" b="1">
                <a:solidFill>
                  <a:srgbClr val="008000"/>
                </a:solidFill>
                <a:latin typeface="微软雅黑" pitchFamily="34" charset="-122"/>
                <a:ea typeface="微软雅黑" pitchFamily="34" charset="-122"/>
                <a:cs typeface="Arial" charset="0"/>
              </a:rPr>
              <a:t>断点（</a:t>
            </a:r>
            <a:r>
              <a:rPr lang="en-US" altLang="zh-CN" sz="2000" b="1">
                <a:solidFill>
                  <a:schemeClr val="accent2"/>
                </a:solidFill>
                <a:latin typeface="微软雅黑" pitchFamily="34" charset="-122"/>
                <a:ea typeface="微软雅黑" pitchFamily="34" charset="-122"/>
                <a:cs typeface="Arial" charset="0"/>
              </a:rPr>
              <a:t>PC</a:t>
            </a:r>
            <a:r>
              <a:rPr lang="zh-CN" altLang="en-US" sz="2000" b="1">
                <a:solidFill>
                  <a:srgbClr val="008000"/>
                </a:solidFill>
                <a:latin typeface="微软雅黑" pitchFamily="34" charset="-122"/>
                <a:ea typeface="微软雅黑" pitchFamily="34" charset="-122"/>
                <a:cs typeface="Arial" charset="0"/>
              </a:rPr>
              <a:t>）、程序状态（</a:t>
            </a:r>
            <a:r>
              <a:rPr lang="en-US" altLang="zh-CN" sz="2000" b="1">
                <a:solidFill>
                  <a:schemeClr val="accent2"/>
                </a:solidFill>
                <a:latin typeface="微软雅黑" pitchFamily="34" charset="-122"/>
                <a:ea typeface="微软雅黑" pitchFamily="34" charset="-122"/>
                <a:cs typeface="Arial" charset="0"/>
              </a:rPr>
              <a:t>PSW</a:t>
            </a:r>
            <a:r>
              <a:rPr lang="zh-CN" altLang="en-US" sz="2000" b="1">
                <a:solidFill>
                  <a:srgbClr val="008000"/>
                </a:solidFill>
                <a:latin typeface="微软雅黑" pitchFamily="34" charset="-122"/>
                <a:ea typeface="微软雅黑" pitchFamily="34" charset="-122"/>
                <a:cs typeface="Arial" charset="0"/>
              </a:rPr>
              <a:t>）</a:t>
            </a:r>
            <a:r>
              <a:rPr lang="zh-CN" altLang="en-US" sz="2000" b="1">
                <a:solidFill>
                  <a:srgbClr val="990000"/>
                </a:solidFill>
                <a:latin typeface="微软雅黑" pitchFamily="34" charset="-122"/>
                <a:ea typeface="微软雅黑" pitchFamily="34" charset="-122"/>
                <a:cs typeface="Arial" charset="0"/>
              </a:rPr>
              <a:t>和</a:t>
            </a:r>
            <a:r>
              <a:rPr lang="zh-CN" altLang="en-US" sz="2000" b="1">
                <a:solidFill>
                  <a:srgbClr val="008000"/>
                </a:solidFill>
                <a:latin typeface="微软雅黑" pitchFamily="34" charset="-122"/>
                <a:ea typeface="微软雅黑" pitchFamily="34" charset="-122"/>
                <a:cs typeface="Arial" charset="0"/>
              </a:rPr>
              <a:t>现场</a:t>
            </a:r>
            <a:r>
              <a:rPr lang="zh-CN" altLang="en-US" sz="2000" b="1">
                <a:solidFill>
                  <a:schemeClr val="accent2"/>
                </a:solidFill>
                <a:latin typeface="微软雅黑" pitchFamily="34" charset="-122"/>
                <a:ea typeface="微软雅黑" pitchFamily="34" charset="-122"/>
                <a:cs typeface="Arial" charset="0"/>
              </a:rPr>
              <a:t>（通用寄存器）。</a:t>
            </a:r>
            <a:endParaRPr lang="en-US" altLang="zh-CN" sz="2000" b="1">
              <a:solidFill>
                <a:schemeClr val="accent2"/>
              </a:solidFill>
              <a:latin typeface="微软雅黑" pitchFamily="34" charset="-122"/>
              <a:ea typeface="微软雅黑" pitchFamily="34" charset="-122"/>
              <a:cs typeface="Arial" charset="0"/>
            </a:endParaRPr>
          </a:p>
          <a:p>
            <a:pPr marL="533400" indent="-533400" eaLnBrk="0" hangingPunct="0">
              <a:lnSpc>
                <a:spcPct val="125000"/>
              </a:lnSpc>
              <a:spcBef>
                <a:spcPct val="30000"/>
              </a:spcBef>
              <a:buSzPct val="75000"/>
              <a:buFont typeface="Wingdings" pitchFamily="2" charset="2"/>
              <a:buNone/>
            </a:pPr>
            <a:r>
              <a:rPr lang="en-US" altLang="zh-CN" sz="2000" b="1">
                <a:latin typeface="微软雅黑" pitchFamily="34" charset="-122"/>
                <a:ea typeface="微软雅黑" pitchFamily="34" charset="-122"/>
                <a:cs typeface="Arial" charset="0"/>
              </a:rPr>
              <a:t>② </a:t>
            </a:r>
            <a:r>
              <a:rPr lang="zh-CN" altLang="en-US" sz="2000" b="1">
                <a:latin typeface="微软雅黑" pitchFamily="34" charset="-122"/>
                <a:ea typeface="微软雅黑" pitchFamily="34" charset="-122"/>
                <a:cs typeface="Arial" charset="0"/>
              </a:rPr>
              <a:t>保护断点和程序状态：</a:t>
            </a:r>
            <a:r>
              <a:rPr lang="zh-CN" altLang="en-US" sz="2000" b="1">
                <a:solidFill>
                  <a:srgbClr val="A50021"/>
                </a:solidFill>
                <a:latin typeface="微软雅黑" pitchFamily="34" charset="-122"/>
                <a:ea typeface="微软雅黑" pitchFamily="34" charset="-122"/>
                <a:cs typeface="Arial" charset="0"/>
              </a:rPr>
              <a:t>将断点和程序状态保存到栈或特殊寄存器中</a:t>
            </a:r>
          </a:p>
          <a:p>
            <a:pPr marL="952500" lvl="1" indent="-495300" eaLnBrk="0" hangingPunct="0">
              <a:lnSpc>
                <a:spcPct val="125000"/>
              </a:lnSpc>
              <a:spcBef>
                <a:spcPct val="30000"/>
              </a:spcBef>
            </a:pPr>
            <a:r>
              <a:rPr lang="zh-CN" altLang="en-US" sz="2000" b="1">
                <a:solidFill>
                  <a:srgbClr val="0000CC"/>
                </a:solidFill>
                <a:latin typeface="微软雅黑" pitchFamily="34" charset="-122"/>
                <a:ea typeface="微软雅黑" pitchFamily="34" charset="-122"/>
                <a:cs typeface="Arial" charset="0"/>
              </a:rPr>
              <a:t> </a:t>
            </a:r>
            <a:r>
              <a:rPr lang="en-US" altLang="zh-CN" sz="2000" b="1">
                <a:solidFill>
                  <a:srgbClr val="0000CC"/>
                </a:solidFill>
                <a:latin typeface="微软雅黑" pitchFamily="34" charset="-122"/>
                <a:ea typeface="微软雅黑" pitchFamily="34" charset="-122"/>
                <a:cs typeface="Arial" charset="0"/>
              </a:rPr>
              <a:t>PC→</a:t>
            </a:r>
            <a:r>
              <a:rPr lang="zh-CN" altLang="en-US" sz="2000" b="1">
                <a:solidFill>
                  <a:srgbClr val="0000CC"/>
                </a:solidFill>
                <a:latin typeface="微软雅黑" pitchFamily="34" charset="-122"/>
                <a:ea typeface="微软雅黑" pitchFamily="34" charset="-122"/>
                <a:cs typeface="Arial" charset="0"/>
              </a:rPr>
              <a:t>栈 或 </a:t>
            </a:r>
            <a:r>
              <a:rPr lang="en-US" altLang="zh-CN" sz="2000" b="1">
                <a:solidFill>
                  <a:srgbClr val="0000CC"/>
                </a:solidFill>
                <a:latin typeface="微软雅黑" pitchFamily="34" charset="-122"/>
                <a:ea typeface="微软雅黑" pitchFamily="34" charset="-122"/>
                <a:cs typeface="Arial" charset="0"/>
              </a:rPr>
              <a:t>EPC</a:t>
            </a:r>
            <a:r>
              <a:rPr lang="zh-CN" altLang="en-US" sz="2000" b="1">
                <a:solidFill>
                  <a:srgbClr val="006600"/>
                </a:solidFill>
                <a:latin typeface="微软雅黑" pitchFamily="34" charset="-122"/>
                <a:ea typeface="微软雅黑" pitchFamily="34" charset="-122"/>
                <a:cs typeface="Arial" charset="0"/>
              </a:rPr>
              <a:t>（专门存放断点的寄存器）</a:t>
            </a:r>
          </a:p>
          <a:p>
            <a:pPr marL="952500" lvl="1" indent="-495300" eaLnBrk="0" hangingPunct="0">
              <a:lnSpc>
                <a:spcPct val="125000"/>
              </a:lnSpc>
              <a:spcBef>
                <a:spcPct val="30000"/>
              </a:spcBef>
            </a:pPr>
            <a:r>
              <a:rPr lang="en-US" altLang="zh-CN" sz="2000" b="1">
                <a:solidFill>
                  <a:srgbClr val="0000CC"/>
                </a:solidFill>
                <a:latin typeface="微软雅黑" pitchFamily="34" charset="-122"/>
                <a:ea typeface="微软雅黑" pitchFamily="34" charset="-122"/>
                <a:cs typeface="Arial" charset="0"/>
              </a:rPr>
              <a:t> PSWR →</a:t>
            </a:r>
            <a:r>
              <a:rPr lang="zh-CN" altLang="en-US" sz="2000" b="1">
                <a:solidFill>
                  <a:srgbClr val="0000CC"/>
                </a:solidFill>
                <a:latin typeface="微软雅黑" pitchFamily="34" charset="-122"/>
                <a:ea typeface="微软雅黑" pitchFamily="34" charset="-122"/>
                <a:cs typeface="Arial" charset="0"/>
              </a:rPr>
              <a:t>栈 或 </a:t>
            </a:r>
            <a:r>
              <a:rPr lang="en-US" altLang="zh-CN" sz="2000" b="1">
                <a:solidFill>
                  <a:srgbClr val="0000CC"/>
                </a:solidFill>
                <a:latin typeface="微软雅黑" pitchFamily="34" charset="-122"/>
                <a:ea typeface="微软雅黑" pitchFamily="34" charset="-122"/>
                <a:cs typeface="Arial" charset="0"/>
              </a:rPr>
              <a:t>EPSWR </a:t>
            </a:r>
            <a:r>
              <a:rPr lang="zh-CN" altLang="en-US" sz="2000" b="1">
                <a:solidFill>
                  <a:srgbClr val="006600"/>
                </a:solidFill>
                <a:latin typeface="微软雅黑" pitchFamily="34" charset="-122"/>
                <a:ea typeface="微软雅黑" pitchFamily="34" charset="-122"/>
                <a:cs typeface="Arial" charset="0"/>
              </a:rPr>
              <a:t>（专门保存程序状态的寄存器）</a:t>
            </a:r>
            <a:endParaRPr lang="en-US" altLang="zh-CN" sz="2000" b="1">
              <a:solidFill>
                <a:srgbClr val="006600"/>
              </a:solidFill>
              <a:latin typeface="微软雅黑" pitchFamily="34" charset="-122"/>
              <a:ea typeface="微软雅黑" pitchFamily="34" charset="-122"/>
              <a:cs typeface="Arial" charset="0"/>
            </a:endParaRPr>
          </a:p>
          <a:p>
            <a:pPr marL="952500" lvl="1" indent="-495300" eaLnBrk="0" hangingPunct="0">
              <a:lnSpc>
                <a:spcPct val="125000"/>
              </a:lnSpc>
              <a:spcBef>
                <a:spcPct val="30000"/>
              </a:spcBef>
            </a:pPr>
            <a:r>
              <a:rPr lang="en-US" altLang="zh-CN" sz="2000" b="1">
                <a:solidFill>
                  <a:srgbClr val="006600"/>
                </a:solidFill>
                <a:latin typeface="微软雅黑" pitchFamily="34" charset="-122"/>
                <a:ea typeface="微软雅黑" pitchFamily="34" charset="-122"/>
                <a:cs typeface="Arial" charset="0"/>
              </a:rPr>
              <a:t>PSW</a:t>
            </a:r>
            <a:r>
              <a:rPr lang="zh-CN" altLang="en-US" sz="2000" b="1">
                <a:solidFill>
                  <a:srgbClr val="006600"/>
                </a:solidFill>
                <a:latin typeface="微软雅黑" pitchFamily="34" charset="-122"/>
                <a:ea typeface="微软雅黑" pitchFamily="34" charset="-122"/>
                <a:cs typeface="Arial" charset="0"/>
              </a:rPr>
              <a:t>（</a:t>
            </a:r>
            <a:r>
              <a:rPr lang="en-US" altLang="zh-CN" sz="2000" b="1">
                <a:solidFill>
                  <a:srgbClr val="006600"/>
                </a:solidFill>
                <a:latin typeface="微软雅黑" pitchFamily="34" charset="-122"/>
                <a:ea typeface="微软雅黑" pitchFamily="34" charset="-122"/>
                <a:cs typeface="Arial" charset="0"/>
              </a:rPr>
              <a:t>Program Status Word</a:t>
            </a:r>
            <a:r>
              <a:rPr lang="zh-CN" altLang="en-US" sz="2000" b="1">
                <a:solidFill>
                  <a:srgbClr val="006600"/>
                </a:solidFill>
                <a:latin typeface="微软雅黑" pitchFamily="34" charset="-122"/>
                <a:ea typeface="微软雅黑" pitchFamily="34" charset="-122"/>
                <a:cs typeface="Arial" charset="0"/>
              </a:rPr>
              <a:t>）：</a:t>
            </a:r>
            <a:r>
              <a:rPr lang="zh-CN" altLang="en-US" sz="2000" b="1">
                <a:solidFill>
                  <a:srgbClr val="0000CC"/>
                </a:solidFill>
                <a:latin typeface="微软雅黑" pitchFamily="34" charset="-122"/>
                <a:ea typeface="微软雅黑" pitchFamily="34" charset="-122"/>
                <a:cs typeface="Arial" charset="0"/>
              </a:rPr>
              <a:t>程序状态字</a:t>
            </a:r>
          </a:p>
          <a:p>
            <a:pPr marL="952500" lvl="1" indent="-495300" eaLnBrk="0" hangingPunct="0">
              <a:lnSpc>
                <a:spcPct val="125000"/>
              </a:lnSpc>
              <a:spcBef>
                <a:spcPct val="30000"/>
              </a:spcBef>
            </a:pPr>
            <a:r>
              <a:rPr lang="en-US" altLang="zh-CN" sz="2000" b="1">
                <a:solidFill>
                  <a:srgbClr val="006600"/>
                </a:solidFill>
                <a:latin typeface="微软雅黑" pitchFamily="34" charset="-122"/>
                <a:ea typeface="微软雅黑" pitchFamily="34" charset="-122"/>
                <a:cs typeface="Arial" charset="0"/>
              </a:rPr>
              <a:t>PSWR</a:t>
            </a:r>
            <a:r>
              <a:rPr lang="zh-CN" altLang="en-US" sz="2000" b="1">
                <a:solidFill>
                  <a:srgbClr val="006600"/>
                </a:solidFill>
                <a:latin typeface="微软雅黑" pitchFamily="34" charset="-122"/>
                <a:ea typeface="微软雅黑" pitchFamily="34" charset="-122"/>
                <a:cs typeface="Arial" charset="0"/>
              </a:rPr>
              <a:t>（</a:t>
            </a:r>
            <a:r>
              <a:rPr lang="en-US" altLang="zh-CN" sz="2000" b="1">
                <a:solidFill>
                  <a:srgbClr val="006600"/>
                </a:solidFill>
                <a:latin typeface="微软雅黑" pitchFamily="34" charset="-122"/>
                <a:ea typeface="微软雅黑" pitchFamily="34" charset="-122"/>
                <a:cs typeface="Arial" charset="0"/>
              </a:rPr>
              <a:t>PSW</a:t>
            </a:r>
            <a:r>
              <a:rPr lang="zh-CN" altLang="en-US" sz="2000" b="1">
                <a:solidFill>
                  <a:srgbClr val="006600"/>
                </a:solidFill>
                <a:latin typeface="微软雅黑" pitchFamily="34" charset="-122"/>
                <a:ea typeface="微软雅黑" pitchFamily="34" charset="-122"/>
                <a:cs typeface="Arial" charset="0"/>
              </a:rPr>
              <a:t>寄存器）：</a:t>
            </a:r>
            <a:r>
              <a:rPr lang="zh-CN" altLang="en-US" sz="2000" b="1">
                <a:solidFill>
                  <a:srgbClr val="0000CC"/>
                </a:solidFill>
                <a:latin typeface="微软雅黑" pitchFamily="34" charset="-122"/>
                <a:ea typeface="微软雅黑" pitchFamily="34" charset="-122"/>
                <a:cs typeface="Arial" charset="0"/>
              </a:rPr>
              <a:t>如</a:t>
            </a:r>
            <a:r>
              <a:rPr lang="en-US" altLang="zh-CN" sz="2000" b="1">
                <a:solidFill>
                  <a:srgbClr val="0000CC"/>
                </a:solidFill>
                <a:latin typeface="微软雅黑" pitchFamily="34" charset="-122"/>
                <a:ea typeface="微软雅黑" pitchFamily="34" charset="-122"/>
                <a:cs typeface="Arial" charset="0"/>
              </a:rPr>
              <a:t>IA-32</a:t>
            </a:r>
            <a:r>
              <a:rPr lang="zh-CN" altLang="en-US" sz="2000" b="1">
                <a:solidFill>
                  <a:srgbClr val="0000CC"/>
                </a:solidFill>
                <a:latin typeface="微软雅黑" pitchFamily="34" charset="-122"/>
                <a:ea typeface="微软雅黑" pitchFamily="34" charset="-122"/>
                <a:cs typeface="Arial" charset="0"/>
              </a:rPr>
              <a:t>中的的</a:t>
            </a:r>
            <a:r>
              <a:rPr lang="en-US" altLang="zh-CN" sz="2000" b="1">
                <a:solidFill>
                  <a:srgbClr val="0000CC"/>
                </a:solidFill>
                <a:latin typeface="微软雅黑" pitchFamily="34" charset="-122"/>
                <a:ea typeface="微软雅黑" pitchFamily="34" charset="-122"/>
                <a:cs typeface="Arial" charset="0"/>
              </a:rPr>
              <a:t>EFLAGS</a:t>
            </a:r>
            <a:r>
              <a:rPr lang="zh-CN" altLang="en-US" sz="2000" b="1">
                <a:solidFill>
                  <a:srgbClr val="0000CC"/>
                </a:solidFill>
                <a:latin typeface="微软雅黑" pitchFamily="34" charset="-122"/>
                <a:ea typeface="微软雅黑" pitchFamily="34" charset="-122"/>
                <a:cs typeface="Arial" charset="0"/>
              </a:rPr>
              <a:t>寄存器</a:t>
            </a:r>
          </a:p>
          <a:p>
            <a:pPr marL="533400" indent="-533400" eaLnBrk="0" hangingPunct="0">
              <a:lnSpc>
                <a:spcPct val="125000"/>
              </a:lnSpc>
              <a:spcBef>
                <a:spcPct val="30000"/>
              </a:spcBef>
            </a:pPr>
            <a:r>
              <a:rPr lang="en-US" altLang="zh-CN" sz="2000" b="1">
                <a:latin typeface="微软雅黑" pitchFamily="34" charset="-122"/>
                <a:ea typeface="微软雅黑" pitchFamily="34" charset="-122"/>
                <a:cs typeface="Arial" charset="0"/>
              </a:rPr>
              <a:t>③ </a:t>
            </a:r>
            <a:r>
              <a:rPr lang="zh-CN" altLang="en-US" sz="2000" b="1">
                <a:latin typeface="微软雅黑" pitchFamily="34" charset="-122"/>
                <a:ea typeface="微软雅黑" pitchFamily="34" charset="-122"/>
                <a:cs typeface="Arial" charset="0"/>
              </a:rPr>
              <a:t>识别异常事件</a:t>
            </a:r>
          </a:p>
          <a:p>
            <a:pPr marL="533400" indent="-533400" eaLnBrk="0" hangingPunct="0">
              <a:lnSpc>
                <a:spcPct val="125000"/>
              </a:lnSpc>
              <a:spcBef>
                <a:spcPct val="30000"/>
              </a:spcBef>
            </a:pPr>
            <a:r>
              <a:rPr lang="zh-CN" altLang="en-US" sz="2000" b="1">
                <a:latin typeface="微软雅黑" pitchFamily="34" charset="-122"/>
                <a:ea typeface="微软雅黑" pitchFamily="34" charset="-122"/>
                <a:cs typeface="Arial" charset="0"/>
              </a:rPr>
              <a:t>     </a:t>
            </a:r>
            <a:r>
              <a:rPr lang="zh-CN" altLang="en-US" sz="2000" b="1">
                <a:solidFill>
                  <a:srgbClr val="A50021"/>
                </a:solidFill>
                <a:latin typeface="微软雅黑" pitchFamily="34" charset="-122"/>
                <a:ea typeface="微软雅黑" pitchFamily="34" charset="-122"/>
                <a:cs typeface="Arial" charset="0"/>
              </a:rPr>
              <a:t>有</a:t>
            </a:r>
            <a:r>
              <a:rPr lang="zh-CN" altLang="en-US" sz="2000" b="1">
                <a:solidFill>
                  <a:schemeClr val="accent2"/>
                </a:solidFill>
                <a:latin typeface="微软雅黑" pitchFamily="34" charset="-122"/>
                <a:ea typeface="微软雅黑" pitchFamily="34" charset="-122"/>
                <a:cs typeface="Arial" charset="0"/>
              </a:rPr>
              <a:t>软件识别</a:t>
            </a:r>
            <a:r>
              <a:rPr lang="zh-CN" altLang="en-US" sz="2000" b="1">
                <a:solidFill>
                  <a:srgbClr val="A50021"/>
                </a:solidFill>
                <a:latin typeface="微软雅黑" pitchFamily="34" charset="-122"/>
                <a:ea typeface="微软雅黑" pitchFamily="34" charset="-122"/>
                <a:cs typeface="Arial" charset="0"/>
              </a:rPr>
              <a:t>和</a:t>
            </a:r>
            <a:r>
              <a:rPr lang="zh-CN" altLang="en-US" sz="2000" b="1">
                <a:solidFill>
                  <a:schemeClr val="accent2"/>
                </a:solidFill>
                <a:latin typeface="微软雅黑" pitchFamily="34" charset="-122"/>
                <a:ea typeface="微软雅黑" pitchFamily="34" charset="-122"/>
                <a:cs typeface="Arial" charset="0"/>
              </a:rPr>
              <a:t>硬件识别（向量中断）</a:t>
            </a:r>
            <a:r>
              <a:rPr lang="zh-CN" altLang="en-US" sz="2000" b="1">
                <a:solidFill>
                  <a:srgbClr val="A50021"/>
                </a:solidFill>
                <a:latin typeface="微软雅黑" pitchFamily="34" charset="-122"/>
                <a:ea typeface="微软雅黑" pitchFamily="34" charset="-122"/>
                <a:cs typeface="Arial" charset="0"/>
              </a:rPr>
              <a:t>两种不同的方式。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5171">
                                            <p:txEl>
                                              <p:pRg st="1" end="1"/>
                                            </p:txEl>
                                          </p:spTgt>
                                        </p:tgtEl>
                                        <p:attrNameLst>
                                          <p:attrName>style.visibility</p:attrName>
                                        </p:attrNameLst>
                                      </p:cBhvr>
                                      <p:to>
                                        <p:strVal val="visible"/>
                                      </p:to>
                                    </p:set>
                                    <p:animEffect transition="in" filter="blinds(horizontal)">
                                      <p:cBhvr>
                                        <p:cTn id="7" dur="500"/>
                                        <p:tgtEl>
                                          <p:spTgt spid="7751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5171">
                                            <p:txEl>
                                              <p:pRg st="2" end="2"/>
                                            </p:txEl>
                                          </p:spTgt>
                                        </p:tgtEl>
                                        <p:attrNameLst>
                                          <p:attrName>style.visibility</p:attrName>
                                        </p:attrNameLst>
                                      </p:cBhvr>
                                      <p:to>
                                        <p:strVal val="visible"/>
                                      </p:to>
                                    </p:set>
                                    <p:animEffect transition="in" filter="blinds(horizontal)">
                                      <p:cBhvr>
                                        <p:cTn id="12" dur="500"/>
                                        <p:tgtEl>
                                          <p:spTgt spid="7751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75171">
                                            <p:txEl>
                                              <p:pRg st="3" end="3"/>
                                            </p:txEl>
                                          </p:spTgt>
                                        </p:tgtEl>
                                        <p:attrNameLst>
                                          <p:attrName>style.visibility</p:attrName>
                                        </p:attrNameLst>
                                      </p:cBhvr>
                                      <p:to>
                                        <p:strVal val="visible"/>
                                      </p:to>
                                    </p:set>
                                    <p:animEffect transition="in" filter="blinds(horizontal)">
                                      <p:cBhvr>
                                        <p:cTn id="17" dur="500"/>
                                        <p:tgtEl>
                                          <p:spTgt spid="77517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75171">
                                            <p:txEl>
                                              <p:pRg st="4" end="4"/>
                                            </p:txEl>
                                          </p:spTgt>
                                        </p:tgtEl>
                                        <p:attrNameLst>
                                          <p:attrName>style.visibility</p:attrName>
                                        </p:attrNameLst>
                                      </p:cBhvr>
                                      <p:to>
                                        <p:strVal val="visible"/>
                                      </p:to>
                                    </p:set>
                                    <p:animEffect transition="in" filter="blinds(horizontal)">
                                      <p:cBhvr>
                                        <p:cTn id="22" dur="500"/>
                                        <p:tgtEl>
                                          <p:spTgt spid="775171">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75171">
                                            <p:txEl>
                                              <p:pRg st="5" end="5"/>
                                            </p:txEl>
                                          </p:spTgt>
                                        </p:tgtEl>
                                        <p:attrNameLst>
                                          <p:attrName>style.visibility</p:attrName>
                                        </p:attrNameLst>
                                      </p:cBhvr>
                                      <p:to>
                                        <p:strVal val="visible"/>
                                      </p:to>
                                    </p:set>
                                    <p:animEffect transition="in" filter="blinds(horizontal)">
                                      <p:cBhvr>
                                        <p:cTn id="25" dur="500"/>
                                        <p:tgtEl>
                                          <p:spTgt spid="775171">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75171">
                                            <p:txEl>
                                              <p:pRg st="6" end="6"/>
                                            </p:txEl>
                                          </p:spTgt>
                                        </p:tgtEl>
                                        <p:attrNameLst>
                                          <p:attrName>style.visibility</p:attrName>
                                        </p:attrNameLst>
                                      </p:cBhvr>
                                      <p:to>
                                        <p:strVal val="visible"/>
                                      </p:to>
                                    </p:set>
                                    <p:animEffect transition="in" filter="blinds(horizontal)">
                                      <p:cBhvr>
                                        <p:cTn id="28" dur="500"/>
                                        <p:tgtEl>
                                          <p:spTgt spid="775171">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775171">
                                            <p:txEl>
                                              <p:pRg st="7" end="7"/>
                                            </p:txEl>
                                          </p:spTgt>
                                        </p:tgtEl>
                                        <p:attrNameLst>
                                          <p:attrName>style.visibility</p:attrName>
                                        </p:attrNameLst>
                                      </p:cBhvr>
                                      <p:to>
                                        <p:strVal val="visible"/>
                                      </p:to>
                                    </p:set>
                                    <p:animEffect transition="in" filter="blinds(horizontal)">
                                      <p:cBhvr>
                                        <p:cTn id="33" dur="500"/>
                                        <p:tgtEl>
                                          <p:spTgt spid="775171">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775171">
                                            <p:txEl>
                                              <p:pRg st="8" end="8"/>
                                            </p:txEl>
                                          </p:spTgt>
                                        </p:tgtEl>
                                        <p:attrNameLst>
                                          <p:attrName>style.visibility</p:attrName>
                                        </p:attrNameLst>
                                      </p:cBhvr>
                                      <p:to>
                                        <p:strVal val="visible"/>
                                      </p:to>
                                    </p:set>
                                    <p:animEffect transition="in" filter="blinds(horizontal)">
                                      <p:cBhvr>
                                        <p:cTn id="38" dur="500"/>
                                        <p:tgtEl>
                                          <p:spTgt spid="7751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ChangeArrowheads="1"/>
          </p:cNvSpPr>
          <p:nvPr>
            <p:ph type="title"/>
          </p:nvPr>
        </p:nvSpPr>
        <p:spPr/>
        <p:txBody>
          <a:bodyPr/>
          <a:lstStyle/>
          <a:p>
            <a:r>
              <a:rPr lang="zh-CN" altLang="en-US" smtClean="0"/>
              <a:t>异常</a:t>
            </a:r>
            <a:r>
              <a:rPr lang="en-US" altLang="zh-CN" smtClean="0"/>
              <a:t>/</a:t>
            </a:r>
            <a:r>
              <a:rPr lang="zh-CN" altLang="en-US" smtClean="0"/>
              <a:t>中断响应过程</a:t>
            </a:r>
          </a:p>
        </p:txBody>
      </p:sp>
      <p:sp>
        <p:nvSpPr>
          <p:cNvPr id="776195" name="Rectangle 3"/>
          <p:cNvSpPr>
            <a:spLocks noChangeArrowheads="1"/>
          </p:cNvSpPr>
          <p:nvPr/>
        </p:nvSpPr>
        <p:spPr bwMode="auto">
          <a:xfrm>
            <a:off x="373063" y="725488"/>
            <a:ext cx="8491537" cy="5646737"/>
          </a:xfrm>
          <a:prstGeom prst="rect">
            <a:avLst/>
          </a:prstGeom>
          <a:noFill/>
          <a:ln w="9525">
            <a:noFill/>
            <a:miter lim="800000"/>
            <a:headEnd/>
            <a:tailEnd/>
          </a:ln>
          <a:effectLst/>
        </p:spPr>
        <p:txBody>
          <a:bodyPr/>
          <a:lstStyle/>
          <a:p>
            <a:pPr marL="533400" indent="-533400" eaLnBrk="0" hangingPunct="0">
              <a:lnSpc>
                <a:spcPct val="120000"/>
              </a:lnSpc>
              <a:spcBef>
                <a:spcPct val="25000"/>
              </a:spcBef>
              <a:buSzPct val="75000"/>
              <a:buFont typeface="Wingdings" pitchFamily="2" charset="2"/>
              <a:buNone/>
            </a:pPr>
            <a:r>
              <a:rPr lang="zh-CN" altLang="en-US" sz="2000" b="1">
                <a:solidFill>
                  <a:srgbClr val="A50021"/>
                </a:solidFill>
                <a:latin typeface="微软雅黑" pitchFamily="34" charset="-122"/>
                <a:ea typeface="微软雅黑" pitchFamily="34" charset="-122"/>
              </a:rPr>
              <a:t>有两种不同的识别方式：软件识别和硬件识别（向量中断）。</a:t>
            </a:r>
          </a:p>
          <a:p>
            <a:pPr marL="533400" indent="-533400" eaLnBrk="0" hangingPunct="0">
              <a:lnSpc>
                <a:spcPct val="120000"/>
              </a:lnSpc>
              <a:spcBef>
                <a:spcPct val="25000"/>
              </a:spcBef>
            </a:pPr>
            <a:r>
              <a:rPr lang="zh-CN" altLang="en-US" sz="2000" b="1">
                <a:solidFill>
                  <a:srgbClr val="FF0000"/>
                </a:solidFill>
                <a:latin typeface="微软雅黑" pitchFamily="34" charset="-122"/>
                <a:ea typeface="微软雅黑" pitchFamily="34" charset="-122"/>
              </a:rPr>
              <a:t>     （</a:t>
            </a:r>
            <a:r>
              <a:rPr lang="en-US" altLang="zh-CN" sz="2000" b="1">
                <a:solidFill>
                  <a:srgbClr val="FF0000"/>
                </a:solidFill>
                <a:latin typeface="微软雅黑" pitchFamily="34" charset="-122"/>
                <a:ea typeface="微软雅黑" pitchFamily="34" charset="-122"/>
              </a:rPr>
              <a:t>1</a:t>
            </a:r>
            <a:r>
              <a:rPr lang="zh-CN" altLang="en-US" sz="2000" b="1">
                <a:solidFill>
                  <a:srgbClr val="FF0000"/>
                </a:solidFill>
                <a:latin typeface="微软雅黑" pitchFamily="34" charset="-122"/>
                <a:ea typeface="微软雅黑" pitchFamily="34" charset="-122"/>
              </a:rPr>
              <a:t>）软件识别（</a:t>
            </a:r>
            <a:r>
              <a:rPr lang="en-US" altLang="zh-CN" sz="2000" b="1">
                <a:solidFill>
                  <a:srgbClr val="FF0000"/>
                </a:solidFill>
                <a:latin typeface="微软雅黑" pitchFamily="34" charset="-122"/>
                <a:ea typeface="微软雅黑" pitchFamily="34" charset="-122"/>
              </a:rPr>
              <a:t>MIPS</a:t>
            </a:r>
            <a:r>
              <a:rPr lang="zh-CN" altLang="en-US" sz="2000" b="1">
                <a:solidFill>
                  <a:srgbClr val="FF0000"/>
                </a:solidFill>
                <a:latin typeface="微软雅黑" pitchFamily="34" charset="-122"/>
                <a:ea typeface="微软雅黑" pitchFamily="34" charset="-122"/>
              </a:rPr>
              <a:t>采用）</a:t>
            </a:r>
            <a:r>
              <a:rPr lang="zh-CN" altLang="en-US" sz="2000" b="1">
                <a:solidFill>
                  <a:srgbClr val="008000"/>
                </a:solidFill>
                <a:latin typeface="微软雅黑" pitchFamily="34" charset="-122"/>
                <a:ea typeface="微软雅黑" pitchFamily="34" charset="-122"/>
              </a:rPr>
              <a:t> </a:t>
            </a:r>
          </a:p>
          <a:p>
            <a:pPr marL="533400" indent="-533400" eaLnBrk="0" hangingPunct="0">
              <a:lnSpc>
                <a:spcPct val="120000"/>
              </a:lnSpc>
              <a:spcBef>
                <a:spcPct val="25000"/>
              </a:spcBef>
            </a:pPr>
            <a:r>
              <a:rPr lang="zh-CN" altLang="en-US" sz="2000" b="1">
                <a:solidFill>
                  <a:schemeClr val="accent2"/>
                </a:solidFill>
                <a:latin typeface="微软雅黑" pitchFamily="34" charset="-122"/>
                <a:ea typeface="微软雅黑" pitchFamily="34" charset="-122"/>
              </a:rPr>
              <a:t>       设置一个异常状态寄存器（</a:t>
            </a:r>
            <a:r>
              <a:rPr lang="en-US" altLang="zh-CN" sz="2000" b="1">
                <a:solidFill>
                  <a:schemeClr val="accent2"/>
                </a:solidFill>
                <a:latin typeface="微软雅黑" pitchFamily="34" charset="-122"/>
                <a:ea typeface="微软雅黑" pitchFamily="34" charset="-122"/>
              </a:rPr>
              <a:t>MIPS</a:t>
            </a:r>
            <a:r>
              <a:rPr lang="zh-CN" altLang="en-US" sz="2000" b="1">
                <a:solidFill>
                  <a:schemeClr val="accent2"/>
                </a:solidFill>
                <a:latin typeface="微软雅黑" pitchFamily="34" charset="-122"/>
                <a:ea typeface="微软雅黑" pitchFamily="34" charset="-122"/>
              </a:rPr>
              <a:t>中为</a:t>
            </a:r>
            <a:r>
              <a:rPr lang="en-US" altLang="zh-CN" sz="2000" b="1">
                <a:solidFill>
                  <a:schemeClr val="accent2"/>
                </a:solidFill>
                <a:latin typeface="微软雅黑" pitchFamily="34" charset="-122"/>
                <a:ea typeface="微软雅黑" pitchFamily="34" charset="-122"/>
              </a:rPr>
              <a:t>Cause</a:t>
            </a:r>
            <a:r>
              <a:rPr lang="zh-CN" altLang="en-US" sz="2000" b="1">
                <a:solidFill>
                  <a:schemeClr val="accent2"/>
                </a:solidFill>
                <a:latin typeface="微软雅黑" pitchFamily="34" charset="-122"/>
                <a:ea typeface="微软雅黑" pitchFamily="34" charset="-122"/>
              </a:rPr>
              <a:t>寄存器），用于记录异常原因。操作系统使用一个</a:t>
            </a:r>
            <a:r>
              <a:rPr lang="zh-CN" altLang="en-US" sz="2000" b="1">
                <a:solidFill>
                  <a:srgbClr val="008000"/>
                </a:solidFill>
                <a:latin typeface="微软雅黑" pitchFamily="34" charset="-122"/>
                <a:ea typeface="微软雅黑" pitchFamily="34" charset="-122"/>
              </a:rPr>
              <a:t>统一的异常处理程序</a:t>
            </a:r>
            <a:r>
              <a:rPr lang="zh-CN" altLang="en-US" sz="2000" b="1">
                <a:solidFill>
                  <a:schemeClr val="accent2"/>
                </a:solidFill>
                <a:latin typeface="微软雅黑" pitchFamily="34" charset="-122"/>
                <a:ea typeface="微软雅黑" pitchFamily="34" charset="-122"/>
              </a:rPr>
              <a:t>，该程序按优先级顺序查询异常状态寄存器，识别出异常事件。</a:t>
            </a:r>
          </a:p>
          <a:p>
            <a:pPr marL="533400" indent="-533400" eaLnBrk="0" hangingPunct="0">
              <a:lnSpc>
                <a:spcPct val="120000"/>
              </a:lnSpc>
              <a:spcBef>
                <a:spcPct val="25000"/>
              </a:spcBef>
            </a:pPr>
            <a:r>
              <a:rPr lang="zh-CN" altLang="en-US" sz="2000" b="1">
                <a:solidFill>
                  <a:srgbClr val="1E7C34"/>
                </a:solidFill>
                <a:latin typeface="微软雅黑" pitchFamily="34" charset="-122"/>
                <a:ea typeface="微软雅黑" pitchFamily="34" charset="-122"/>
              </a:rPr>
              <a:t>        </a:t>
            </a:r>
            <a:r>
              <a:rPr lang="zh-CN" altLang="en-US" sz="2000" b="1">
                <a:solidFill>
                  <a:srgbClr val="006600"/>
                </a:solidFill>
                <a:latin typeface="微软雅黑" pitchFamily="34" charset="-122"/>
                <a:ea typeface="微软雅黑" pitchFamily="34" charset="-122"/>
              </a:rPr>
              <a:t>（例如：</a:t>
            </a:r>
            <a:r>
              <a:rPr lang="en-US" altLang="zh-CN" sz="2000" b="1">
                <a:solidFill>
                  <a:srgbClr val="006600"/>
                </a:solidFill>
                <a:latin typeface="微软雅黑" pitchFamily="34" charset="-122"/>
                <a:ea typeface="微软雅黑" pitchFamily="34" charset="-122"/>
              </a:rPr>
              <a:t>MIPS</a:t>
            </a:r>
            <a:r>
              <a:rPr lang="zh-CN" altLang="en-US" sz="2000" b="1">
                <a:solidFill>
                  <a:srgbClr val="006600"/>
                </a:solidFill>
                <a:latin typeface="微软雅黑" pitchFamily="34" charset="-122"/>
                <a:ea typeface="微软雅黑" pitchFamily="34" charset="-122"/>
              </a:rPr>
              <a:t>中位于内核地址</a:t>
            </a:r>
            <a:r>
              <a:rPr lang="en-US" altLang="zh-CN" sz="2000" b="1">
                <a:solidFill>
                  <a:srgbClr val="006600"/>
                </a:solidFill>
                <a:latin typeface="微软雅黑" pitchFamily="34" charset="-122"/>
                <a:ea typeface="微软雅黑" pitchFamily="34" charset="-122"/>
              </a:rPr>
              <a:t>0x8000 0180</a:t>
            </a:r>
            <a:r>
              <a:rPr lang="zh-CN" altLang="en-US" sz="2000" b="1">
                <a:solidFill>
                  <a:srgbClr val="006600"/>
                </a:solidFill>
                <a:latin typeface="微软雅黑" pitchFamily="34" charset="-122"/>
                <a:ea typeface="微软雅黑" pitchFamily="34" charset="-122"/>
              </a:rPr>
              <a:t>处有一个专门的异常处理程序，用于检测异常的具体原因，然后转到内核中相应的异常处理程序段中进行具体的处理）</a:t>
            </a:r>
          </a:p>
          <a:p>
            <a:pPr marL="533400" indent="-533400" eaLnBrk="0" hangingPunct="0">
              <a:lnSpc>
                <a:spcPct val="120000"/>
              </a:lnSpc>
              <a:spcBef>
                <a:spcPct val="25000"/>
              </a:spcBef>
            </a:pPr>
            <a:r>
              <a:rPr lang="en-US" altLang="zh-CN" sz="2000" b="1">
                <a:solidFill>
                  <a:srgbClr val="FF0000"/>
                </a:solidFill>
                <a:latin typeface="微软雅黑" pitchFamily="34" charset="-122"/>
                <a:ea typeface="微软雅黑" pitchFamily="34" charset="-122"/>
              </a:rPr>
              <a:t>     </a:t>
            </a:r>
            <a:r>
              <a:rPr lang="zh-CN" altLang="en-US" sz="2000" b="1">
                <a:solidFill>
                  <a:srgbClr val="FF0000"/>
                </a:solidFill>
                <a:latin typeface="微软雅黑" pitchFamily="34" charset="-122"/>
                <a:ea typeface="微软雅黑" pitchFamily="34" charset="-122"/>
              </a:rPr>
              <a:t>（</a:t>
            </a:r>
            <a:r>
              <a:rPr lang="en-US" altLang="zh-CN" sz="2000" b="1">
                <a:solidFill>
                  <a:srgbClr val="FF0000"/>
                </a:solidFill>
                <a:latin typeface="微软雅黑" pitchFamily="34" charset="-122"/>
                <a:ea typeface="微软雅黑" pitchFamily="34" charset="-122"/>
              </a:rPr>
              <a:t>2</a:t>
            </a:r>
            <a:r>
              <a:rPr lang="zh-CN" altLang="en-US" sz="2000" b="1">
                <a:solidFill>
                  <a:srgbClr val="FF0000"/>
                </a:solidFill>
                <a:latin typeface="微软雅黑" pitchFamily="34" charset="-122"/>
                <a:ea typeface="微软雅黑" pitchFamily="34" charset="-122"/>
              </a:rPr>
              <a:t>）硬件识别（向量中断）（</a:t>
            </a:r>
            <a:r>
              <a:rPr lang="en-US" altLang="zh-CN" sz="2000" b="1">
                <a:solidFill>
                  <a:srgbClr val="FF0000"/>
                </a:solidFill>
                <a:latin typeface="微软雅黑" pitchFamily="34" charset="-122"/>
                <a:ea typeface="微软雅黑" pitchFamily="34" charset="-122"/>
              </a:rPr>
              <a:t>IA-32</a:t>
            </a:r>
            <a:r>
              <a:rPr lang="zh-CN" altLang="en-US" sz="2000" b="1">
                <a:solidFill>
                  <a:srgbClr val="FF0000"/>
                </a:solidFill>
                <a:latin typeface="微软雅黑" pitchFamily="34" charset="-122"/>
                <a:ea typeface="微软雅黑" pitchFamily="34" charset="-122"/>
              </a:rPr>
              <a:t>采用）</a:t>
            </a:r>
          </a:p>
          <a:p>
            <a:pPr marL="533400" indent="-533400" eaLnBrk="0" hangingPunct="0">
              <a:lnSpc>
                <a:spcPct val="120000"/>
              </a:lnSpc>
              <a:spcBef>
                <a:spcPct val="25000"/>
              </a:spcBef>
            </a:pPr>
            <a:r>
              <a:rPr lang="zh-CN" altLang="en-US" sz="2000" b="1">
                <a:solidFill>
                  <a:schemeClr val="accent2"/>
                </a:solidFill>
                <a:latin typeface="微软雅黑" pitchFamily="34" charset="-122"/>
                <a:ea typeface="微软雅黑" pitchFamily="34" charset="-122"/>
              </a:rPr>
              <a:t>       用专门的硬件查询电路按优先级顺序识别异常，得到“中断类型号”，根据此号，到中断向量表中读取对应的</a:t>
            </a:r>
            <a:r>
              <a:rPr lang="zh-CN" altLang="en-US" sz="2000" b="1">
                <a:solidFill>
                  <a:srgbClr val="008000"/>
                </a:solidFill>
                <a:latin typeface="微软雅黑" pitchFamily="34" charset="-122"/>
                <a:ea typeface="微软雅黑" pitchFamily="34" charset="-122"/>
              </a:rPr>
              <a:t>中断服务程序</a:t>
            </a:r>
            <a:r>
              <a:rPr lang="zh-CN" altLang="en-US" sz="2000" b="1">
                <a:solidFill>
                  <a:schemeClr val="accent2"/>
                </a:solidFill>
                <a:latin typeface="微软雅黑" pitchFamily="34" charset="-122"/>
                <a:ea typeface="微软雅黑" pitchFamily="34" charset="-122"/>
              </a:rPr>
              <a:t>的入口地址。</a:t>
            </a:r>
            <a:r>
              <a:rPr lang="zh-CN" altLang="en-US" sz="2000" b="1">
                <a:latin typeface="微软雅黑" pitchFamily="34" charset="-122"/>
                <a:ea typeface="微软雅黑" pitchFamily="34" charset="-122"/>
              </a:rPr>
              <a:t>     </a:t>
            </a:r>
          </a:p>
        </p:txBody>
      </p:sp>
      <p:sp>
        <p:nvSpPr>
          <p:cNvPr id="776196" name="Text Box 4"/>
          <p:cNvSpPr txBox="1">
            <a:spLocks noChangeArrowheads="1"/>
          </p:cNvSpPr>
          <p:nvPr/>
        </p:nvSpPr>
        <p:spPr bwMode="auto">
          <a:xfrm>
            <a:off x="611188" y="5414963"/>
            <a:ext cx="7791450" cy="885825"/>
          </a:xfrm>
          <a:prstGeom prst="rect">
            <a:avLst/>
          </a:prstGeom>
          <a:noFill/>
          <a:ln w="50800">
            <a:noFill/>
            <a:miter lim="800000"/>
            <a:headEnd/>
            <a:tailEnd/>
          </a:ln>
          <a:effectLst/>
        </p:spPr>
        <p:txBody>
          <a:bodyPr>
            <a:spAutoFit/>
          </a:bodyPr>
          <a:lstStyle/>
          <a:p>
            <a:pPr eaLnBrk="0" hangingPunct="0">
              <a:lnSpc>
                <a:spcPct val="130000"/>
              </a:lnSpc>
              <a:spcBef>
                <a:spcPct val="35000"/>
              </a:spcBef>
            </a:pPr>
            <a:r>
              <a:rPr lang="zh-CN" altLang="en-US" sz="2000" b="1">
                <a:ea typeface="微软雅黑" pitchFamily="34" charset="-122"/>
              </a:rPr>
              <a:t>所有事件都被分配一个</a:t>
            </a:r>
            <a:r>
              <a:rPr lang="zh-CN" altLang="en-US" sz="2000" b="1">
                <a:latin typeface="微软雅黑"/>
                <a:ea typeface="微软雅黑" pitchFamily="34" charset="-122"/>
              </a:rPr>
              <a:t>“</a:t>
            </a:r>
            <a:r>
              <a:rPr lang="zh-CN" altLang="en-US" sz="2000" b="1">
                <a:ea typeface="微软雅黑" pitchFamily="34" charset="-122"/>
              </a:rPr>
              <a:t>中断类型号</a:t>
            </a:r>
            <a:r>
              <a:rPr lang="zh-CN" altLang="en-US" sz="2000" b="1">
                <a:latin typeface="微软雅黑"/>
                <a:ea typeface="微软雅黑" pitchFamily="34" charset="-122"/>
              </a:rPr>
              <a:t>”</a:t>
            </a:r>
            <a:r>
              <a:rPr lang="zh-CN" altLang="en-US" sz="2000" b="1">
                <a:ea typeface="微软雅黑" pitchFamily="34" charset="-122"/>
              </a:rPr>
              <a:t>，每个中断都有相应的</a:t>
            </a:r>
            <a:r>
              <a:rPr lang="zh-CN" altLang="en-US" sz="2000" b="1">
                <a:latin typeface="微软雅黑"/>
                <a:ea typeface="微软雅黑" pitchFamily="34" charset="-122"/>
              </a:rPr>
              <a:t>“</a:t>
            </a:r>
            <a:r>
              <a:rPr lang="zh-CN" altLang="en-US" sz="2000" b="1">
                <a:ea typeface="微软雅黑" pitchFamily="34" charset="-122"/>
              </a:rPr>
              <a:t>中断服务程序</a:t>
            </a:r>
            <a:r>
              <a:rPr lang="zh-CN" altLang="en-US" sz="2000" b="1">
                <a:latin typeface="微软雅黑"/>
                <a:ea typeface="微软雅黑" pitchFamily="34" charset="-122"/>
              </a:rPr>
              <a:t>”</a:t>
            </a:r>
            <a:r>
              <a:rPr lang="zh-CN" altLang="en-US" sz="2000" b="1">
                <a:ea typeface="微软雅黑" pitchFamily="34" charset="-122"/>
              </a:rPr>
              <a:t>，可根据中断类型号找到中断服务程序的入口地址。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6195">
                                            <p:txEl>
                                              <p:pRg st="1" end="1"/>
                                            </p:txEl>
                                          </p:spTgt>
                                        </p:tgtEl>
                                        <p:attrNameLst>
                                          <p:attrName>style.visibility</p:attrName>
                                        </p:attrNameLst>
                                      </p:cBhvr>
                                      <p:to>
                                        <p:strVal val="visible"/>
                                      </p:to>
                                    </p:set>
                                    <p:animEffect transition="in" filter="blinds(horizontal)">
                                      <p:cBhvr>
                                        <p:cTn id="7" dur="500"/>
                                        <p:tgtEl>
                                          <p:spTgt spid="7761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6195">
                                            <p:txEl>
                                              <p:pRg st="2" end="2"/>
                                            </p:txEl>
                                          </p:spTgt>
                                        </p:tgtEl>
                                        <p:attrNameLst>
                                          <p:attrName>style.visibility</p:attrName>
                                        </p:attrNameLst>
                                      </p:cBhvr>
                                      <p:to>
                                        <p:strVal val="visible"/>
                                      </p:to>
                                    </p:set>
                                    <p:animEffect transition="in" filter="blinds(horizontal)">
                                      <p:cBhvr>
                                        <p:cTn id="12" dur="500"/>
                                        <p:tgtEl>
                                          <p:spTgt spid="7761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76195">
                                            <p:txEl>
                                              <p:pRg st="3" end="3"/>
                                            </p:txEl>
                                          </p:spTgt>
                                        </p:tgtEl>
                                        <p:attrNameLst>
                                          <p:attrName>style.visibility</p:attrName>
                                        </p:attrNameLst>
                                      </p:cBhvr>
                                      <p:to>
                                        <p:strVal val="visible"/>
                                      </p:to>
                                    </p:set>
                                    <p:animEffect transition="in" filter="blinds(horizontal)">
                                      <p:cBhvr>
                                        <p:cTn id="17" dur="500"/>
                                        <p:tgtEl>
                                          <p:spTgt spid="77619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76195">
                                            <p:txEl>
                                              <p:pRg st="4" end="4"/>
                                            </p:txEl>
                                          </p:spTgt>
                                        </p:tgtEl>
                                        <p:attrNameLst>
                                          <p:attrName>style.visibility</p:attrName>
                                        </p:attrNameLst>
                                      </p:cBhvr>
                                      <p:to>
                                        <p:strVal val="visible"/>
                                      </p:to>
                                    </p:set>
                                    <p:animEffect transition="in" filter="blinds(horizontal)">
                                      <p:cBhvr>
                                        <p:cTn id="22" dur="500"/>
                                        <p:tgtEl>
                                          <p:spTgt spid="77619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76195">
                                            <p:txEl>
                                              <p:pRg st="5" end="5"/>
                                            </p:txEl>
                                          </p:spTgt>
                                        </p:tgtEl>
                                        <p:attrNameLst>
                                          <p:attrName>style.visibility</p:attrName>
                                        </p:attrNameLst>
                                      </p:cBhvr>
                                      <p:to>
                                        <p:strVal val="visible"/>
                                      </p:to>
                                    </p:set>
                                    <p:animEffect transition="in" filter="blinds(horizontal)">
                                      <p:cBhvr>
                                        <p:cTn id="27" dur="500"/>
                                        <p:tgtEl>
                                          <p:spTgt spid="77619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76196"/>
                                        </p:tgtEl>
                                        <p:attrNameLst>
                                          <p:attrName>style.visibility</p:attrName>
                                        </p:attrNameLst>
                                      </p:cBhvr>
                                      <p:to>
                                        <p:strVal val="visible"/>
                                      </p:to>
                                    </p:set>
                                    <p:animEffect transition="in" filter="blinds(horizontal)">
                                      <p:cBhvr>
                                        <p:cTn id="32" dur="500"/>
                                        <p:tgtEl>
                                          <p:spTgt spid="776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19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a:xfrm>
            <a:off x="515938" y="57150"/>
            <a:ext cx="7499350" cy="581025"/>
          </a:xfrm>
        </p:spPr>
        <p:txBody>
          <a:bodyPr/>
          <a:lstStyle/>
          <a:p>
            <a:r>
              <a:rPr lang="zh-CN" altLang="en-US" sz="4000" smtClean="0"/>
              <a:t>异常控制流</a:t>
            </a:r>
          </a:p>
        </p:txBody>
      </p:sp>
      <p:sp>
        <p:nvSpPr>
          <p:cNvPr id="762883" name="Rectangle 3"/>
          <p:cNvSpPr>
            <a:spLocks noGrp="1" noChangeArrowheads="1"/>
          </p:cNvSpPr>
          <p:nvPr>
            <p:ph type="body" idx="1"/>
          </p:nvPr>
        </p:nvSpPr>
        <p:spPr>
          <a:xfrm>
            <a:off x="454025" y="715963"/>
            <a:ext cx="8229600" cy="5911850"/>
          </a:xfrm>
          <a:noFill/>
          <a:ln/>
        </p:spPr>
        <p:txBody>
          <a:bodyPr/>
          <a:lstStyle/>
          <a:p>
            <a:r>
              <a:rPr lang="zh-CN" altLang="en-US" sz="2200" dirty="0" smtClean="0">
                <a:latin typeface="微软雅黑" pitchFamily="34" charset="-122"/>
                <a:ea typeface="微软雅黑" pitchFamily="34" charset="-122"/>
              </a:rPr>
              <a:t>分以下两个部分介绍</a:t>
            </a:r>
          </a:p>
          <a:p>
            <a:pPr lvl="1">
              <a:spcBef>
                <a:spcPct val="30000"/>
              </a:spcBef>
            </a:pPr>
            <a:r>
              <a:rPr lang="zh-CN" altLang="en-US" sz="2200" dirty="0" smtClean="0">
                <a:solidFill>
                  <a:srgbClr val="0066CC"/>
                </a:solidFill>
                <a:latin typeface="微软雅黑" pitchFamily="34" charset="-122"/>
                <a:ea typeface="微软雅黑" pitchFamily="34" charset="-122"/>
              </a:rPr>
              <a:t>第一讲：进程与进程的上下文切换</a:t>
            </a:r>
          </a:p>
          <a:p>
            <a:pPr lvl="2">
              <a:spcBef>
                <a:spcPct val="30000"/>
              </a:spcBef>
            </a:pPr>
            <a:r>
              <a:rPr lang="zh-CN" altLang="en-US" sz="2200" dirty="0" smtClean="0">
                <a:latin typeface="微软雅黑" pitchFamily="34" charset="-122"/>
                <a:ea typeface="微软雅黑" pitchFamily="34" charset="-122"/>
              </a:rPr>
              <a:t>程序</a:t>
            </a:r>
            <a:r>
              <a:rPr lang="zh-CN" altLang="en-US" sz="2200" dirty="0" smtClean="0">
                <a:latin typeface="微软雅黑" pitchFamily="34" charset="-122"/>
                <a:ea typeface="微软雅黑" pitchFamily="34" charset="-122"/>
              </a:rPr>
              <a:t>和进程、引入进程的好处</a:t>
            </a:r>
          </a:p>
          <a:p>
            <a:pPr lvl="2">
              <a:spcBef>
                <a:spcPct val="30000"/>
              </a:spcBef>
            </a:pPr>
            <a:r>
              <a:rPr lang="zh-CN" altLang="en-US" sz="2200" dirty="0" smtClean="0">
                <a:latin typeface="微软雅黑" pitchFamily="34" charset="-122"/>
                <a:ea typeface="微软雅黑" pitchFamily="34" charset="-122"/>
              </a:rPr>
              <a:t>进程</a:t>
            </a:r>
            <a:r>
              <a:rPr lang="zh-CN" altLang="en-US" sz="2200" dirty="0" smtClean="0">
                <a:latin typeface="微软雅黑" pitchFamily="34" charset="-122"/>
                <a:ea typeface="微软雅黑" pitchFamily="34" charset="-122"/>
              </a:rPr>
              <a:t>与进程的上下文切换</a:t>
            </a:r>
          </a:p>
          <a:p>
            <a:pPr lvl="2">
              <a:spcBef>
                <a:spcPct val="30000"/>
              </a:spcBef>
            </a:pPr>
            <a:r>
              <a:rPr lang="zh-CN" altLang="en-US" sz="2200" dirty="0" smtClean="0">
                <a:latin typeface="微软雅黑" pitchFamily="34" charset="-122"/>
                <a:ea typeface="微软雅黑" pitchFamily="34" charset="-122"/>
              </a:rPr>
              <a:t>程序的加载和</a:t>
            </a:r>
            <a:r>
              <a:rPr lang="zh-CN" altLang="en-US" sz="2200" dirty="0" smtClean="0">
                <a:latin typeface="微软雅黑" pitchFamily="34" charset="-122"/>
                <a:ea typeface="微软雅黑" pitchFamily="34" charset="-122"/>
              </a:rPr>
              <a:t>运行</a:t>
            </a:r>
            <a:endParaRPr lang="en-US" altLang="zh-CN" sz="2200" dirty="0" smtClean="0">
              <a:latin typeface="微软雅黑" pitchFamily="34" charset="-122"/>
              <a:ea typeface="微软雅黑" pitchFamily="34" charset="-122"/>
            </a:endParaRPr>
          </a:p>
          <a:p>
            <a:pPr lvl="2">
              <a:spcBef>
                <a:spcPct val="30000"/>
              </a:spcBef>
            </a:pPr>
            <a:r>
              <a:rPr lang="en-US" altLang="zh-CN" sz="2200" dirty="0">
                <a:latin typeface="微软雅黑" pitchFamily="34" charset="-122"/>
                <a:ea typeface="微软雅黑" pitchFamily="34" charset="-122"/>
              </a:rPr>
              <a:t>CPU</a:t>
            </a:r>
            <a:r>
              <a:rPr lang="zh-CN" altLang="en-US" sz="2200" dirty="0">
                <a:latin typeface="微软雅黑" pitchFamily="34" charset="-122"/>
                <a:ea typeface="微软雅黑" pitchFamily="34" charset="-122"/>
              </a:rPr>
              <a:t>的控制流、异常控制流</a:t>
            </a:r>
          </a:p>
          <a:p>
            <a:pPr lvl="2">
              <a:spcBef>
                <a:spcPct val="30000"/>
              </a:spcBef>
            </a:pPr>
            <a:r>
              <a:rPr lang="zh-CN" altLang="en-US" sz="2200" dirty="0">
                <a:latin typeface="微软雅黑" pitchFamily="34" charset="-122"/>
                <a:ea typeface="微软雅黑" pitchFamily="34" charset="-122"/>
              </a:rPr>
              <a:t>逻辑控制流和物理</a:t>
            </a:r>
            <a:r>
              <a:rPr lang="zh-CN" altLang="en-US" sz="2200" dirty="0" smtClean="0">
                <a:latin typeface="微软雅黑" pitchFamily="34" charset="-122"/>
                <a:ea typeface="微软雅黑" pitchFamily="34" charset="-122"/>
              </a:rPr>
              <a:t>控制流</a:t>
            </a:r>
            <a:endParaRPr lang="zh-CN" altLang="en-US" sz="2600" dirty="0" smtClean="0">
              <a:latin typeface="微软雅黑" pitchFamily="34" charset="-122"/>
              <a:ea typeface="微软雅黑" pitchFamily="34" charset="-122"/>
            </a:endParaRPr>
          </a:p>
          <a:p>
            <a:pPr lvl="1">
              <a:spcBef>
                <a:spcPct val="30000"/>
              </a:spcBef>
            </a:pPr>
            <a:r>
              <a:rPr lang="zh-CN" altLang="en-US" sz="2200" dirty="0" smtClean="0">
                <a:solidFill>
                  <a:srgbClr val="FF0000"/>
                </a:solidFill>
                <a:latin typeface="微软雅黑" pitchFamily="34" charset="-122"/>
                <a:ea typeface="微软雅黑" pitchFamily="34" charset="-122"/>
              </a:rPr>
              <a:t>第二讲：异常和中断</a:t>
            </a:r>
            <a:r>
              <a:rPr lang="zh-CN" altLang="en-US" sz="2200" dirty="0" smtClean="0">
                <a:latin typeface="微软雅黑" pitchFamily="34" charset="-122"/>
                <a:ea typeface="微软雅黑" pitchFamily="34" charset="-122"/>
              </a:rPr>
              <a:t> </a:t>
            </a:r>
          </a:p>
          <a:p>
            <a:pPr lvl="2">
              <a:spcBef>
                <a:spcPct val="30000"/>
              </a:spcBef>
            </a:pPr>
            <a:r>
              <a:rPr lang="zh-CN" altLang="en-US" sz="2200" dirty="0" smtClean="0">
                <a:latin typeface="微软雅黑" pitchFamily="34" charset="-122"/>
                <a:ea typeface="微软雅黑" pitchFamily="34" charset="-122"/>
              </a:rPr>
              <a:t>异常和中断的基本概念</a:t>
            </a:r>
          </a:p>
          <a:p>
            <a:pPr lvl="2">
              <a:spcBef>
                <a:spcPct val="30000"/>
              </a:spcBef>
            </a:pPr>
            <a:r>
              <a:rPr lang="zh-CN" altLang="en-US" sz="2200" dirty="0" smtClean="0">
                <a:latin typeface="微软雅黑" pitchFamily="34" charset="-122"/>
                <a:ea typeface="微软雅黑" pitchFamily="34" charset="-122"/>
              </a:rPr>
              <a:t>异常和中断的响应、处理</a:t>
            </a:r>
          </a:p>
          <a:p>
            <a:pPr lvl="1">
              <a:spcBef>
                <a:spcPct val="30000"/>
              </a:spcBef>
            </a:pPr>
            <a:r>
              <a:rPr lang="zh-CN" altLang="en-US" dirty="0" smtClean="0">
                <a:latin typeface="微软雅黑" pitchFamily="34" charset="-122"/>
                <a:ea typeface="微软雅黑" pitchFamily="34" charset="-122"/>
              </a:rPr>
              <a:t>第三讲：</a:t>
            </a:r>
            <a:r>
              <a:rPr lang="en-US" altLang="zh-CN" dirty="0" smtClean="0">
                <a:latin typeface="微软雅黑" pitchFamily="34" charset="-122"/>
                <a:ea typeface="微软雅黑" pitchFamily="34" charset="-122"/>
              </a:rPr>
              <a:t>IA-32/Linux</a:t>
            </a:r>
            <a:r>
              <a:rPr lang="zh-CN" altLang="en-US" dirty="0" smtClean="0">
                <a:latin typeface="微软雅黑" pitchFamily="34" charset="-122"/>
                <a:ea typeface="微软雅黑" pitchFamily="34" charset="-122"/>
              </a:rPr>
              <a:t>下的异常</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中断机制</a:t>
            </a:r>
            <a:endParaRPr lang="en-US" altLang="zh-CN"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0594" name="Group 2"/>
          <p:cNvGrpSpPr>
            <a:grpSpLocks/>
          </p:cNvGrpSpPr>
          <p:nvPr/>
        </p:nvGrpSpPr>
        <p:grpSpPr bwMode="auto">
          <a:xfrm>
            <a:off x="0" y="730250"/>
            <a:ext cx="8607425" cy="6127750"/>
            <a:chOff x="0" y="460"/>
            <a:chExt cx="5422" cy="3860"/>
          </a:xfrm>
        </p:grpSpPr>
        <p:grpSp>
          <p:nvGrpSpPr>
            <p:cNvPr id="750595" name="Group 3"/>
            <p:cNvGrpSpPr>
              <a:grpSpLocks/>
            </p:cNvGrpSpPr>
            <p:nvPr/>
          </p:nvGrpSpPr>
          <p:grpSpPr bwMode="auto">
            <a:xfrm>
              <a:off x="0" y="460"/>
              <a:ext cx="5422" cy="3860"/>
              <a:chOff x="0" y="460"/>
              <a:chExt cx="5422" cy="3860"/>
            </a:xfrm>
          </p:grpSpPr>
          <p:pic>
            <p:nvPicPr>
              <p:cNvPr id="750596" name="Picture 4"/>
              <p:cNvPicPr>
                <a:picLocks noChangeAspect="1" noChangeArrowheads="1"/>
              </p:cNvPicPr>
              <p:nvPr/>
            </p:nvPicPr>
            <p:blipFill>
              <a:blip r:embed="rId2"/>
              <a:srcRect/>
              <a:stretch>
                <a:fillRect/>
              </a:stretch>
            </p:blipFill>
            <p:spPr bwMode="auto">
              <a:xfrm>
                <a:off x="0" y="460"/>
                <a:ext cx="5422" cy="3860"/>
              </a:xfrm>
              <a:prstGeom prst="rect">
                <a:avLst/>
              </a:prstGeom>
              <a:noFill/>
            </p:spPr>
          </p:pic>
          <p:sp>
            <p:nvSpPr>
              <p:cNvPr id="750597" name="Text Box 5"/>
              <p:cNvSpPr txBox="1">
                <a:spLocks noChangeArrowheads="1"/>
              </p:cNvSpPr>
              <p:nvPr/>
            </p:nvSpPr>
            <p:spPr bwMode="auto">
              <a:xfrm>
                <a:off x="117" y="1837"/>
                <a:ext cx="211" cy="154"/>
              </a:xfrm>
              <a:prstGeom prst="rect">
                <a:avLst/>
              </a:prstGeom>
              <a:noFill/>
              <a:ln w="9525">
                <a:noFill/>
                <a:miter lim="800000"/>
                <a:headEnd/>
                <a:tailEnd/>
              </a:ln>
              <a:effectLst/>
            </p:spPr>
            <p:txBody>
              <a:bodyPr lIns="0" tIns="0" rIns="0" bIns="0">
                <a:spAutoFit/>
              </a:bodyPr>
              <a:lstStyle/>
              <a:p>
                <a:pPr>
                  <a:spcBef>
                    <a:spcPct val="50000"/>
                  </a:spcBef>
                </a:pPr>
                <a:r>
                  <a:rPr lang="en-US" altLang="zh-CN" sz="1600">
                    <a:latin typeface="Times New Roman" pitchFamily="18" charset="0"/>
                  </a:rPr>
                  <a:t>A</a:t>
                </a:r>
                <a:r>
                  <a:rPr lang="en-US" altLang="zh-CN" sz="1600" baseline="-25000">
                    <a:latin typeface="Times New Roman" pitchFamily="18" charset="0"/>
                  </a:rPr>
                  <a:t>25</a:t>
                </a:r>
              </a:p>
            </p:txBody>
          </p:sp>
        </p:grpSp>
        <p:sp>
          <p:nvSpPr>
            <p:cNvPr id="750598" name="Line 6"/>
            <p:cNvSpPr>
              <a:spLocks noChangeShapeType="1"/>
            </p:cNvSpPr>
            <p:nvPr/>
          </p:nvSpPr>
          <p:spPr bwMode="auto">
            <a:xfrm>
              <a:off x="366" y="1947"/>
              <a:ext cx="4489" cy="0"/>
            </a:xfrm>
            <a:prstGeom prst="line">
              <a:avLst/>
            </a:prstGeom>
            <a:noFill/>
            <a:ln w="19050">
              <a:solidFill>
                <a:schemeClr val="tx1"/>
              </a:solidFill>
              <a:prstDash val="dash"/>
              <a:round/>
              <a:headEnd/>
              <a:tailEnd/>
            </a:ln>
            <a:effectLst/>
          </p:spPr>
          <p:txBody>
            <a:bodyPr/>
            <a:lstStyle/>
            <a:p>
              <a:endParaRPr lang="zh-CN" altLang="en-US"/>
            </a:p>
          </p:txBody>
        </p:sp>
      </p:grpSp>
      <p:sp>
        <p:nvSpPr>
          <p:cNvPr id="750599" name="Rectangle 7"/>
          <p:cNvSpPr>
            <a:spLocks noGrp="1" noChangeArrowheads="1"/>
          </p:cNvSpPr>
          <p:nvPr>
            <p:ph type="title"/>
          </p:nvPr>
        </p:nvSpPr>
        <p:spPr/>
        <p:txBody>
          <a:bodyPr/>
          <a:lstStyle/>
          <a:p>
            <a:pPr algn="l"/>
            <a:r>
              <a:rPr lang="zh-CN" altLang="en-US" smtClean="0"/>
              <a:t>    逻辑控制流</a:t>
            </a:r>
          </a:p>
        </p:txBody>
      </p:sp>
      <p:sp>
        <p:nvSpPr>
          <p:cNvPr id="750602" name="Text Box 10"/>
          <p:cNvSpPr txBox="1">
            <a:spLocks noChangeArrowheads="1"/>
          </p:cNvSpPr>
          <p:nvPr/>
        </p:nvSpPr>
        <p:spPr bwMode="auto">
          <a:xfrm>
            <a:off x="463550" y="6543675"/>
            <a:ext cx="306388" cy="274638"/>
          </a:xfrm>
          <a:prstGeom prst="rect">
            <a:avLst/>
          </a:prstGeom>
          <a:solidFill>
            <a:schemeClr val="bg1"/>
          </a:solidFill>
          <a:ln w="9525">
            <a:noFill/>
            <a:miter lim="800000"/>
            <a:headEnd/>
            <a:tailEnd/>
          </a:ln>
          <a:effectLst/>
        </p:spPr>
        <p:txBody>
          <a:bodyPr lIns="0" tIns="0" rIns="0" bIns="0">
            <a:spAutoFit/>
          </a:bodyPr>
          <a:lstStyle/>
          <a:p>
            <a:pPr>
              <a:spcBef>
                <a:spcPct val="50000"/>
              </a:spcBef>
            </a:pPr>
            <a:r>
              <a:rPr lang="en-US" altLang="zh-CN">
                <a:solidFill>
                  <a:srgbClr val="FF0000"/>
                </a:solidFill>
                <a:latin typeface="Arial Black" pitchFamily="34" charset="0"/>
                <a:ea typeface="微软雅黑" pitchFamily="34" charset="-122"/>
              </a:rPr>
              <a:t>t0</a:t>
            </a:r>
          </a:p>
        </p:txBody>
      </p:sp>
      <p:sp>
        <p:nvSpPr>
          <p:cNvPr id="750603" name="Text Box 11"/>
          <p:cNvSpPr txBox="1">
            <a:spLocks noChangeArrowheads="1"/>
          </p:cNvSpPr>
          <p:nvPr/>
        </p:nvSpPr>
        <p:spPr bwMode="auto">
          <a:xfrm>
            <a:off x="1557338" y="6540500"/>
            <a:ext cx="306387" cy="274638"/>
          </a:xfrm>
          <a:prstGeom prst="rect">
            <a:avLst/>
          </a:prstGeom>
          <a:solidFill>
            <a:schemeClr val="bg1"/>
          </a:solidFill>
          <a:ln w="9525">
            <a:noFill/>
            <a:miter lim="800000"/>
            <a:headEnd/>
            <a:tailEnd/>
          </a:ln>
          <a:effectLst/>
        </p:spPr>
        <p:txBody>
          <a:bodyPr lIns="0" tIns="0" rIns="0" bIns="0">
            <a:spAutoFit/>
          </a:bodyPr>
          <a:lstStyle/>
          <a:p>
            <a:pPr>
              <a:spcBef>
                <a:spcPct val="50000"/>
              </a:spcBef>
            </a:pPr>
            <a:r>
              <a:rPr lang="en-US" altLang="zh-CN">
                <a:solidFill>
                  <a:srgbClr val="FF0000"/>
                </a:solidFill>
                <a:latin typeface="Arial Black" pitchFamily="34" charset="0"/>
                <a:ea typeface="微软雅黑" pitchFamily="34" charset="-122"/>
              </a:rPr>
              <a:t>t1</a:t>
            </a:r>
          </a:p>
        </p:txBody>
      </p:sp>
      <p:sp>
        <p:nvSpPr>
          <p:cNvPr id="750604" name="Text Box 12"/>
          <p:cNvSpPr txBox="1">
            <a:spLocks noChangeArrowheads="1"/>
          </p:cNvSpPr>
          <p:nvPr/>
        </p:nvSpPr>
        <p:spPr bwMode="auto">
          <a:xfrm>
            <a:off x="2289175" y="6540500"/>
            <a:ext cx="306388" cy="274638"/>
          </a:xfrm>
          <a:prstGeom prst="rect">
            <a:avLst/>
          </a:prstGeom>
          <a:solidFill>
            <a:schemeClr val="bg1"/>
          </a:solidFill>
          <a:ln w="9525">
            <a:noFill/>
            <a:miter lim="800000"/>
            <a:headEnd/>
            <a:tailEnd/>
          </a:ln>
          <a:effectLst/>
        </p:spPr>
        <p:txBody>
          <a:bodyPr lIns="0" tIns="0" rIns="0" bIns="0">
            <a:spAutoFit/>
          </a:bodyPr>
          <a:lstStyle/>
          <a:p>
            <a:pPr>
              <a:spcBef>
                <a:spcPct val="50000"/>
              </a:spcBef>
            </a:pPr>
            <a:r>
              <a:rPr lang="en-US" altLang="zh-CN">
                <a:solidFill>
                  <a:srgbClr val="FF0000"/>
                </a:solidFill>
                <a:latin typeface="Arial Black" pitchFamily="34" charset="0"/>
                <a:ea typeface="微软雅黑" pitchFamily="34" charset="-122"/>
              </a:rPr>
              <a:t>t2</a:t>
            </a:r>
          </a:p>
        </p:txBody>
      </p:sp>
      <p:sp>
        <p:nvSpPr>
          <p:cNvPr id="750605" name="Text Box 13"/>
          <p:cNvSpPr txBox="1">
            <a:spLocks noChangeArrowheads="1"/>
          </p:cNvSpPr>
          <p:nvPr/>
        </p:nvSpPr>
        <p:spPr bwMode="auto">
          <a:xfrm>
            <a:off x="3005138" y="6554788"/>
            <a:ext cx="306387" cy="274637"/>
          </a:xfrm>
          <a:prstGeom prst="rect">
            <a:avLst/>
          </a:prstGeom>
          <a:solidFill>
            <a:schemeClr val="bg1"/>
          </a:solidFill>
          <a:ln w="9525">
            <a:noFill/>
            <a:miter lim="800000"/>
            <a:headEnd/>
            <a:tailEnd/>
          </a:ln>
          <a:effectLst/>
        </p:spPr>
        <p:txBody>
          <a:bodyPr lIns="0" tIns="0" rIns="0" bIns="0">
            <a:spAutoFit/>
          </a:bodyPr>
          <a:lstStyle/>
          <a:p>
            <a:pPr>
              <a:spcBef>
                <a:spcPct val="50000"/>
              </a:spcBef>
            </a:pPr>
            <a:r>
              <a:rPr lang="en-US" altLang="zh-CN">
                <a:solidFill>
                  <a:srgbClr val="FF0000"/>
                </a:solidFill>
                <a:latin typeface="Arial Black" pitchFamily="34" charset="0"/>
                <a:ea typeface="微软雅黑" pitchFamily="34" charset="-122"/>
              </a:rPr>
              <a:t>t3</a:t>
            </a:r>
          </a:p>
        </p:txBody>
      </p:sp>
      <p:sp>
        <p:nvSpPr>
          <p:cNvPr id="750606" name="Text Box 14"/>
          <p:cNvSpPr txBox="1">
            <a:spLocks noChangeArrowheads="1"/>
          </p:cNvSpPr>
          <p:nvPr/>
        </p:nvSpPr>
        <p:spPr bwMode="auto">
          <a:xfrm>
            <a:off x="4110038" y="6554788"/>
            <a:ext cx="306387" cy="274637"/>
          </a:xfrm>
          <a:prstGeom prst="rect">
            <a:avLst/>
          </a:prstGeom>
          <a:solidFill>
            <a:schemeClr val="bg1"/>
          </a:solidFill>
          <a:ln w="9525">
            <a:noFill/>
            <a:miter lim="800000"/>
            <a:headEnd/>
            <a:tailEnd/>
          </a:ln>
          <a:effectLst/>
        </p:spPr>
        <p:txBody>
          <a:bodyPr lIns="0" tIns="0" rIns="0" bIns="0">
            <a:spAutoFit/>
          </a:bodyPr>
          <a:lstStyle/>
          <a:p>
            <a:pPr>
              <a:spcBef>
                <a:spcPct val="50000"/>
              </a:spcBef>
            </a:pPr>
            <a:r>
              <a:rPr lang="en-US" altLang="zh-CN">
                <a:solidFill>
                  <a:srgbClr val="FF0000"/>
                </a:solidFill>
                <a:latin typeface="Arial Black" pitchFamily="34" charset="0"/>
                <a:ea typeface="微软雅黑" pitchFamily="34" charset="-122"/>
              </a:rPr>
              <a:t>t4</a:t>
            </a:r>
          </a:p>
        </p:txBody>
      </p:sp>
      <p:sp>
        <p:nvSpPr>
          <p:cNvPr id="750607" name="Text Box 15"/>
          <p:cNvSpPr txBox="1">
            <a:spLocks noChangeArrowheads="1"/>
          </p:cNvSpPr>
          <p:nvPr/>
        </p:nvSpPr>
        <p:spPr bwMode="auto">
          <a:xfrm>
            <a:off x="5156200" y="6554788"/>
            <a:ext cx="306388" cy="274637"/>
          </a:xfrm>
          <a:prstGeom prst="rect">
            <a:avLst/>
          </a:prstGeom>
          <a:solidFill>
            <a:schemeClr val="bg1"/>
          </a:solidFill>
          <a:ln w="9525">
            <a:noFill/>
            <a:miter lim="800000"/>
            <a:headEnd/>
            <a:tailEnd/>
          </a:ln>
          <a:effectLst/>
        </p:spPr>
        <p:txBody>
          <a:bodyPr lIns="0" tIns="0" rIns="0" bIns="0">
            <a:spAutoFit/>
          </a:bodyPr>
          <a:lstStyle/>
          <a:p>
            <a:pPr>
              <a:spcBef>
                <a:spcPct val="50000"/>
              </a:spcBef>
            </a:pPr>
            <a:r>
              <a:rPr lang="en-US" altLang="zh-CN">
                <a:solidFill>
                  <a:srgbClr val="FF0000"/>
                </a:solidFill>
                <a:latin typeface="Arial Black" pitchFamily="34" charset="0"/>
                <a:ea typeface="微软雅黑" pitchFamily="34" charset="-122"/>
              </a:rPr>
              <a:t>t5</a:t>
            </a:r>
          </a:p>
        </p:txBody>
      </p:sp>
      <p:sp>
        <p:nvSpPr>
          <p:cNvPr id="750608" name="Text Box 16"/>
          <p:cNvSpPr txBox="1">
            <a:spLocks noChangeArrowheads="1"/>
          </p:cNvSpPr>
          <p:nvPr/>
        </p:nvSpPr>
        <p:spPr bwMode="auto">
          <a:xfrm>
            <a:off x="5822950" y="6554788"/>
            <a:ext cx="306388" cy="274637"/>
          </a:xfrm>
          <a:prstGeom prst="rect">
            <a:avLst/>
          </a:prstGeom>
          <a:solidFill>
            <a:schemeClr val="bg1"/>
          </a:solidFill>
          <a:ln w="9525">
            <a:noFill/>
            <a:miter lim="800000"/>
            <a:headEnd/>
            <a:tailEnd/>
          </a:ln>
          <a:effectLst/>
        </p:spPr>
        <p:txBody>
          <a:bodyPr lIns="0" tIns="0" rIns="0" bIns="0">
            <a:spAutoFit/>
          </a:bodyPr>
          <a:lstStyle/>
          <a:p>
            <a:pPr>
              <a:spcBef>
                <a:spcPct val="50000"/>
              </a:spcBef>
            </a:pPr>
            <a:r>
              <a:rPr lang="en-US" altLang="zh-CN">
                <a:solidFill>
                  <a:srgbClr val="FF0000"/>
                </a:solidFill>
                <a:latin typeface="Arial Black" pitchFamily="34" charset="0"/>
                <a:ea typeface="微软雅黑" pitchFamily="34" charset="-122"/>
              </a:rPr>
              <a:t>t6</a:t>
            </a:r>
          </a:p>
        </p:txBody>
      </p:sp>
      <p:sp>
        <p:nvSpPr>
          <p:cNvPr id="750609" name="Text Box 17"/>
          <p:cNvSpPr txBox="1">
            <a:spLocks noChangeArrowheads="1"/>
          </p:cNvSpPr>
          <p:nvPr/>
        </p:nvSpPr>
        <p:spPr bwMode="auto">
          <a:xfrm>
            <a:off x="6815138" y="2570163"/>
            <a:ext cx="855662" cy="366712"/>
          </a:xfrm>
          <a:prstGeom prst="rect">
            <a:avLst/>
          </a:prstGeom>
          <a:noFill/>
          <a:ln w="9525">
            <a:noFill/>
            <a:miter lim="800000"/>
            <a:headEnd/>
            <a:tailEnd/>
          </a:ln>
          <a:effectLst/>
        </p:spPr>
        <p:txBody>
          <a:bodyPr>
            <a:spAutoFit/>
          </a:bodyPr>
          <a:lstStyle/>
          <a:p>
            <a:pPr>
              <a:spcBef>
                <a:spcPct val="50000"/>
              </a:spcBef>
            </a:pPr>
            <a:r>
              <a:rPr lang="en-US" altLang="zh-CN">
                <a:solidFill>
                  <a:srgbClr val="009242"/>
                </a:solidFill>
                <a:latin typeface="Arial Black" pitchFamily="34" charset="0"/>
              </a:rPr>
              <a:t>Word</a:t>
            </a:r>
          </a:p>
        </p:txBody>
      </p:sp>
      <p:sp>
        <p:nvSpPr>
          <p:cNvPr id="750610" name="Text Box 18"/>
          <p:cNvSpPr txBox="1">
            <a:spLocks noChangeArrowheads="1"/>
          </p:cNvSpPr>
          <p:nvPr/>
        </p:nvSpPr>
        <p:spPr bwMode="auto">
          <a:xfrm>
            <a:off x="7872413" y="4897438"/>
            <a:ext cx="855662" cy="366712"/>
          </a:xfrm>
          <a:prstGeom prst="rect">
            <a:avLst/>
          </a:prstGeom>
          <a:noFill/>
          <a:ln w="9525">
            <a:noFill/>
            <a:miter lim="800000"/>
            <a:headEnd/>
            <a:tailEnd/>
          </a:ln>
          <a:effectLst/>
        </p:spPr>
        <p:txBody>
          <a:bodyPr>
            <a:spAutoFit/>
          </a:bodyPr>
          <a:lstStyle/>
          <a:p>
            <a:pPr>
              <a:spcBef>
                <a:spcPct val="50000"/>
              </a:spcBef>
            </a:pPr>
            <a:r>
              <a:rPr lang="en-US" altLang="zh-CN">
                <a:solidFill>
                  <a:srgbClr val="009242"/>
                </a:solidFill>
                <a:latin typeface="Arial Black" pitchFamily="34" charset="0"/>
              </a:rPr>
              <a:t>Word</a:t>
            </a:r>
          </a:p>
        </p:txBody>
      </p:sp>
      <p:sp>
        <p:nvSpPr>
          <p:cNvPr id="750611" name="Text Box 19"/>
          <p:cNvSpPr txBox="1">
            <a:spLocks noChangeArrowheads="1"/>
          </p:cNvSpPr>
          <p:nvPr/>
        </p:nvSpPr>
        <p:spPr bwMode="auto">
          <a:xfrm>
            <a:off x="8288338" y="6134100"/>
            <a:ext cx="449262" cy="366713"/>
          </a:xfrm>
          <a:prstGeom prst="rect">
            <a:avLst/>
          </a:prstGeom>
          <a:noFill/>
          <a:ln w="9525">
            <a:noFill/>
            <a:miter lim="800000"/>
            <a:headEnd/>
            <a:tailEnd/>
          </a:ln>
          <a:effectLst/>
        </p:spPr>
        <p:txBody>
          <a:bodyPr>
            <a:spAutoFit/>
          </a:bodyPr>
          <a:lstStyle/>
          <a:p>
            <a:pPr>
              <a:spcBef>
                <a:spcPct val="50000"/>
              </a:spcBef>
            </a:pPr>
            <a:r>
              <a:rPr lang="en-US" altLang="zh-CN">
                <a:solidFill>
                  <a:srgbClr val="009242"/>
                </a:solidFill>
                <a:latin typeface="Arial Black" pitchFamily="34" charset="0"/>
              </a:rPr>
              <a:t>IE</a:t>
            </a:r>
          </a:p>
        </p:txBody>
      </p:sp>
      <p:sp>
        <p:nvSpPr>
          <p:cNvPr id="750612" name="Text Box 20"/>
          <p:cNvSpPr txBox="1">
            <a:spLocks noChangeArrowheads="1"/>
          </p:cNvSpPr>
          <p:nvPr/>
        </p:nvSpPr>
        <p:spPr bwMode="auto">
          <a:xfrm>
            <a:off x="6929438" y="6554788"/>
            <a:ext cx="306387" cy="274637"/>
          </a:xfrm>
          <a:prstGeom prst="rect">
            <a:avLst/>
          </a:prstGeom>
          <a:solidFill>
            <a:schemeClr val="bg1"/>
          </a:solidFill>
          <a:ln w="9525">
            <a:noFill/>
            <a:miter lim="800000"/>
            <a:headEnd/>
            <a:tailEnd/>
          </a:ln>
          <a:effectLst/>
        </p:spPr>
        <p:txBody>
          <a:bodyPr lIns="0" tIns="0" rIns="0" bIns="0">
            <a:spAutoFit/>
          </a:bodyPr>
          <a:lstStyle/>
          <a:p>
            <a:pPr>
              <a:spcBef>
                <a:spcPct val="50000"/>
              </a:spcBef>
            </a:pPr>
            <a:r>
              <a:rPr lang="en-US" altLang="zh-CN">
                <a:solidFill>
                  <a:srgbClr val="FF0000"/>
                </a:solidFill>
                <a:latin typeface="Arial Black" pitchFamily="34" charset="0"/>
                <a:ea typeface="微软雅黑" pitchFamily="34" charset="-122"/>
              </a:rPr>
              <a:t>t7</a:t>
            </a:r>
          </a:p>
        </p:txBody>
      </p:sp>
      <p:sp>
        <p:nvSpPr>
          <p:cNvPr id="750613" name="Text Box 21"/>
          <p:cNvSpPr txBox="1">
            <a:spLocks noChangeArrowheads="1"/>
          </p:cNvSpPr>
          <p:nvPr/>
        </p:nvSpPr>
        <p:spPr bwMode="auto">
          <a:xfrm>
            <a:off x="7656513" y="6540500"/>
            <a:ext cx="306387" cy="274638"/>
          </a:xfrm>
          <a:prstGeom prst="rect">
            <a:avLst/>
          </a:prstGeom>
          <a:solidFill>
            <a:schemeClr val="bg1"/>
          </a:solidFill>
          <a:ln w="9525">
            <a:noFill/>
            <a:miter lim="800000"/>
            <a:headEnd/>
            <a:tailEnd/>
          </a:ln>
          <a:effectLst/>
        </p:spPr>
        <p:txBody>
          <a:bodyPr lIns="0" tIns="0" rIns="0" bIns="0">
            <a:spAutoFit/>
          </a:bodyPr>
          <a:lstStyle/>
          <a:p>
            <a:pPr>
              <a:spcBef>
                <a:spcPct val="50000"/>
              </a:spcBef>
            </a:pPr>
            <a:r>
              <a:rPr lang="en-US" altLang="zh-CN">
                <a:solidFill>
                  <a:srgbClr val="FF0000"/>
                </a:solidFill>
                <a:latin typeface="Arial Black" pitchFamily="34" charset="0"/>
                <a:ea typeface="微软雅黑" pitchFamily="34" charset="-122"/>
              </a:rPr>
              <a:t>t8</a:t>
            </a:r>
          </a:p>
        </p:txBody>
      </p:sp>
      <p:sp>
        <p:nvSpPr>
          <p:cNvPr id="750619" name="Rectangle 27"/>
          <p:cNvSpPr>
            <a:spLocks noChangeArrowheads="1"/>
          </p:cNvSpPr>
          <p:nvPr/>
        </p:nvSpPr>
        <p:spPr bwMode="auto">
          <a:xfrm>
            <a:off x="6129338" y="1585913"/>
            <a:ext cx="2943225" cy="915987"/>
          </a:xfrm>
          <a:prstGeom prst="rect">
            <a:avLst/>
          </a:prstGeom>
          <a:solidFill>
            <a:schemeClr val="bg1"/>
          </a:solidFill>
          <a:ln w="9525">
            <a:noFill/>
            <a:miter lim="800000"/>
            <a:headEnd/>
            <a:tailEnd/>
          </a:ln>
          <a:effectLst/>
        </p:spPr>
        <p:txBody>
          <a:bodyPr lIns="0" rIns="0">
            <a:spAutoFit/>
          </a:bodyPr>
          <a:lstStyle/>
          <a:p>
            <a:pPr eaLnBrk="0" hangingPunct="0">
              <a:lnSpc>
                <a:spcPct val="95000"/>
              </a:lnSpc>
              <a:spcBef>
                <a:spcPct val="20000"/>
              </a:spcBef>
            </a:pPr>
            <a:r>
              <a:rPr lang="zh-CN" altLang="en-US" sz="1900" b="1">
                <a:solidFill>
                  <a:srgbClr val="0000FF"/>
                </a:solidFill>
                <a:latin typeface="微软雅黑" pitchFamily="34" charset="-122"/>
                <a:ea typeface="微软雅黑" pitchFamily="34" charset="-122"/>
              </a:rPr>
              <a:t>对于确定的数据集，某进程指令执行地址序列是确定的。称为进程的</a:t>
            </a:r>
            <a:r>
              <a:rPr lang="zh-CN" altLang="en-US" sz="1900" b="1">
                <a:solidFill>
                  <a:srgbClr val="FF0000"/>
                </a:solidFill>
                <a:latin typeface="微软雅黑" pitchFamily="34" charset="-122"/>
                <a:ea typeface="微软雅黑" pitchFamily="34" charset="-122"/>
              </a:rPr>
              <a:t>逻辑控制流</a:t>
            </a:r>
            <a:r>
              <a:rPr lang="zh-CN" altLang="en-US" sz="1900" b="1">
                <a:latin typeface="微软雅黑" pitchFamily="34" charset="-122"/>
                <a:ea typeface="微软雅黑" pitchFamily="34" charset="-122"/>
              </a:rPr>
              <a:t>。</a:t>
            </a:r>
            <a:r>
              <a:rPr lang="zh-CN" altLang="en-US">
                <a:latin typeface="微软雅黑" pitchFamily="34" charset="-122"/>
                <a:ea typeface="微软雅黑" pitchFamily="34" charset="-122"/>
              </a:rPr>
              <a:t> </a:t>
            </a:r>
          </a:p>
        </p:txBody>
      </p:sp>
      <p:sp>
        <p:nvSpPr>
          <p:cNvPr id="750620" name="Rectangle 28"/>
          <p:cNvSpPr>
            <a:spLocks noChangeArrowheads="1"/>
          </p:cNvSpPr>
          <p:nvPr/>
        </p:nvSpPr>
        <p:spPr bwMode="auto">
          <a:xfrm>
            <a:off x="6246813" y="100013"/>
            <a:ext cx="2701925" cy="1327150"/>
          </a:xfrm>
          <a:prstGeom prst="rect">
            <a:avLst/>
          </a:prstGeom>
          <a:solidFill>
            <a:schemeClr val="bg1"/>
          </a:solidFill>
          <a:ln w="9525">
            <a:noFill/>
            <a:miter lim="800000"/>
            <a:headEnd/>
            <a:tailEnd/>
          </a:ln>
          <a:effectLst/>
        </p:spPr>
        <p:txBody>
          <a:bodyPr lIns="0" tIns="0" rIns="0" bIns="0">
            <a:spAutoFit/>
          </a:bodyPr>
          <a:lstStyle/>
          <a:p>
            <a:pPr eaLnBrk="0" hangingPunct="0">
              <a:lnSpc>
                <a:spcPct val="115000"/>
              </a:lnSpc>
              <a:spcBef>
                <a:spcPct val="50000"/>
              </a:spcBef>
            </a:pPr>
            <a:r>
              <a:rPr lang="zh-CN" altLang="en-US" sz="1900" b="1">
                <a:ea typeface="微软雅黑" pitchFamily="34" charset="-122"/>
              </a:rPr>
              <a:t>对于</a:t>
            </a:r>
            <a:r>
              <a:rPr lang="zh-CN" altLang="en-US" sz="1900" b="1">
                <a:solidFill>
                  <a:srgbClr val="0000FF"/>
                </a:solidFill>
                <a:ea typeface="微软雅黑" pitchFamily="34" charset="-122"/>
              </a:rPr>
              <a:t>单处理器系统</a:t>
            </a:r>
            <a:r>
              <a:rPr lang="zh-CN" altLang="en-US" sz="1900" b="1">
                <a:ea typeface="微软雅黑" pitchFamily="34" charset="-122"/>
              </a:rPr>
              <a:t>，进程会</a:t>
            </a:r>
            <a:r>
              <a:rPr lang="zh-CN" altLang="en-US" sz="1900" b="1">
                <a:solidFill>
                  <a:srgbClr val="FF0000"/>
                </a:solidFill>
                <a:ea typeface="微软雅黑" pitchFamily="34" charset="-122"/>
              </a:rPr>
              <a:t>轮流</a:t>
            </a:r>
            <a:r>
              <a:rPr lang="zh-CN" altLang="en-US" sz="1900" b="1">
                <a:ea typeface="微软雅黑" pitchFamily="34" charset="-122"/>
              </a:rPr>
              <a:t>使用处理器，即处理器的</a:t>
            </a:r>
            <a:r>
              <a:rPr lang="zh-CN" altLang="en-US" sz="1900" b="1">
                <a:solidFill>
                  <a:srgbClr val="FF0000"/>
                </a:solidFill>
                <a:ea typeface="微软雅黑" pitchFamily="34" charset="-122"/>
              </a:rPr>
              <a:t>物理控制流</a:t>
            </a:r>
            <a:r>
              <a:rPr lang="zh-CN" altLang="en-US" sz="1900" b="1">
                <a:ea typeface="微软雅黑" pitchFamily="34" charset="-122"/>
              </a:rPr>
              <a:t>由多个逻辑控制流组成。</a:t>
            </a:r>
            <a:r>
              <a:rPr lang="zh-CN" altLang="en-US"/>
              <a:t> </a:t>
            </a:r>
          </a:p>
        </p:txBody>
      </p:sp>
      <p:sp>
        <p:nvSpPr>
          <p:cNvPr id="750621" name="Text Box 29"/>
          <p:cNvSpPr txBox="1">
            <a:spLocks noChangeArrowheads="1"/>
          </p:cNvSpPr>
          <p:nvPr/>
        </p:nvSpPr>
        <p:spPr bwMode="auto">
          <a:xfrm>
            <a:off x="768350" y="755650"/>
            <a:ext cx="4689475" cy="577850"/>
          </a:xfrm>
          <a:prstGeom prst="rect">
            <a:avLst/>
          </a:prstGeom>
          <a:solidFill>
            <a:schemeClr val="bg1"/>
          </a:solidFill>
          <a:ln w="9525">
            <a:noFill/>
            <a:miter lim="800000"/>
            <a:headEnd/>
            <a:tailEnd/>
          </a:ln>
          <a:effectLst/>
        </p:spPr>
        <p:txBody>
          <a:bodyPr lIns="0" tIns="0" rIns="0" bIns="0">
            <a:spAutoFit/>
          </a:bodyPr>
          <a:lstStyle/>
          <a:p>
            <a:pPr>
              <a:spcBef>
                <a:spcPct val="50000"/>
              </a:spcBef>
            </a:pPr>
            <a:r>
              <a:rPr lang="en-US" altLang="zh-CN" sz="1900" b="1">
                <a:solidFill>
                  <a:srgbClr val="FF0000"/>
                </a:solidFill>
                <a:latin typeface="微软雅黑" pitchFamily="34" charset="-122"/>
                <a:ea typeface="微软雅黑" pitchFamily="34" charset="-122"/>
              </a:rPr>
              <a:t>p1</a:t>
            </a:r>
            <a:r>
              <a:rPr lang="zh-CN" altLang="en-US" sz="1900" b="1">
                <a:solidFill>
                  <a:srgbClr val="FF0000"/>
                </a:solidFill>
                <a:latin typeface="微软雅黑" pitchFamily="34" charset="-122"/>
                <a:ea typeface="微软雅黑" pitchFamily="34" charset="-122"/>
              </a:rPr>
              <a:t>的逻辑控制流为</a:t>
            </a:r>
            <a:r>
              <a:rPr lang="en-US" altLang="zh-CN" sz="1900" b="1">
                <a:solidFill>
                  <a:srgbClr val="FF0000"/>
                </a:solidFill>
                <a:latin typeface="微软雅黑" pitchFamily="34" charset="-122"/>
                <a:ea typeface="微软雅黑" pitchFamily="34" charset="-122"/>
              </a:rPr>
              <a:t>A11</a:t>
            </a:r>
            <a:r>
              <a:rPr lang="en-US" altLang="zh-CN" sz="1900" b="1">
                <a:solidFill>
                  <a:srgbClr val="FF0000"/>
                </a:solidFill>
                <a:latin typeface="微软雅黑" pitchFamily="34" charset="-122"/>
                <a:ea typeface="微软雅黑" pitchFamily="34" charset="-122"/>
                <a:cs typeface="Arial" charset="0"/>
              </a:rPr>
              <a:t>~A13</a:t>
            </a:r>
            <a:r>
              <a:rPr lang="zh-CN" altLang="en-US" sz="1900" b="1">
                <a:solidFill>
                  <a:srgbClr val="FF0000"/>
                </a:solidFill>
                <a:latin typeface="微软雅黑" pitchFamily="34" charset="-122"/>
                <a:ea typeface="微软雅黑" pitchFamily="34" charset="-122"/>
                <a:cs typeface="Arial" charset="0"/>
              </a:rPr>
              <a:t>、</a:t>
            </a:r>
            <a:r>
              <a:rPr lang="en-US" altLang="zh-CN" sz="1900" b="1">
                <a:solidFill>
                  <a:srgbClr val="FF0000"/>
                </a:solidFill>
                <a:latin typeface="微软雅黑" pitchFamily="34" charset="-122"/>
                <a:ea typeface="微软雅黑" pitchFamily="34" charset="-122"/>
              </a:rPr>
              <a:t>A11~A14</a:t>
            </a:r>
            <a:r>
              <a:rPr lang="zh-CN" altLang="en-US" sz="1900" b="1">
                <a:solidFill>
                  <a:srgbClr val="FF0000"/>
                </a:solidFill>
                <a:latin typeface="微软雅黑" pitchFamily="34" charset="-122"/>
                <a:ea typeface="微软雅黑" pitchFamily="34" charset="-122"/>
              </a:rPr>
              <a:t>、 </a:t>
            </a:r>
            <a:r>
              <a:rPr lang="en-US" altLang="zh-CN" sz="1900" b="1">
                <a:solidFill>
                  <a:srgbClr val="FF0000"/>
                </a:solidFill>
                <a:latin typeface="微软雅黑" pitchFamily="34" charset="-122"/>
                <a:ea typeface="微软雅黑" pitchFamily="34" charset="-122"/>
              </a:rPr>
              <a:t>A15~A16</a:t>
            </a:r>
            <a:r>
              <a:rPr lang="zh-CN" altLang="en-US" sz="1900" b="1">
                <a:solidFill>
                  <a:srgbClr val="FF0000"/>
                </a:solidFill>
                <a:latin typeface="微软雅黑" pitchFamily="34" charset="-122"/>
                <a:ea typeface="微软雅黑" pitchFamily="34" charset="-122"/>
              </a:rPr>
              <a:t>。在</a:t>
            </a:r>
            <a:r>
              <a:rPr lang="en-US" altLang="zh-CN" sz="1900" b="1">
                <a:solidFill>
                  <a:srgbClr val="FF0000"/>
                </a:solidFill>
                <a:latin typeface="微软雅黑" pitchFamily="34" charset="-122"/>
                <a:ea typeface="微软雅黑" pitchFamily="34" charset="-122"/>
              </a:rPr>
              <a:t>A12</a:t>
            </a:r>
            <a:r>
              <a:rPr lang="zh-CN" altLang="en-US" sz="1900" b="1">
                <a:solidFill>
                  <a:srgbClr val="FF0000"/>
                </a:solidFill>
                <a:latin typeface="微软雅黑" pitchFamily="34" charset="-122"/>
                <a:ea typeface="微软雅黑" pitchFamily="34" charset="-122"/>
              </a:rPr>
              <a:t>处被打断一次！</a:t>
            </a:r>
          </a:p>
        </p:txBody>
      </p:sp>
      <p:sp>
        <p:nvSpPr>
          <p:cNvPr id="750622" name="Rectangle 30"/>
          <p:cNvSpPr>
            <a:spLocks noChangeArrowheads="1"/>
          </p:cNvSpPr>
          <p:nvPr/>
        </p:nvSpPr>
        <p:spPr bwMode="auto">
          <a:xfrm>
            <a:off x="914400" y="2687638"/>
            <a:ext cx="4605338" cy="577850"/>
          </a:xfrm>
          <a:prstGeom prst="rect">
            <a:avLst/>
          </a:prstGeom>
          <a:solidFill>
            <a:schemeClr val="bg1"/>
          </a:solidFill>
          <a:ln w="9525">
            <a:noFill/>
            <a:miter lim="800000"/>
            <a:headEnd/>
            <a:tailEnd/>
          </a:ln>
          <a:effectLst/>
        </p:spPr>
        <p:txBody>
          <a:bodyPr lIns="0" tIns="0" rIns="0" bIns="0" anchor="ctr">
            <a:spAutoFit/>
          </a:bodyPr>
          <a:lstStyle/>
          <a:p>
            <a:pPr eaLnBrk="0" hangingPunct="0"/>
            <a:r>
              <a:rPr lang="zh-CN" altLang="en-US" sz="1900" b="1">
                <a:solidFill>
                  <a:srgbClr val="0000FF"/>
                </a:solidFill>
                <a:ea typeface="微软雅黑" pitchFamily="34" charset="-122"/>
              </a:rPr>
              <a:t>逻辑控制流不会因被其他进程打断而改变，还能回到原被打断的</a:t>
            </a:r>
            <a:r>
              <a:rPr lang="zh-CN" altLang="en-US" sz="1900" b="1">
                <a:solidFill>
                  <a:srgbClr val="0000FF"/>
                </a:solidFill>
                <a:latin typeface="微软雅黑"/>
                <a:ea typeface="微软雅黑" pitchFamily="34" charset="-122"/>
              </a:rPr>
              <a:t>“</a:t>
            </a:r>
            <a:r>
              <a:rPr lang="zh-CN" altLang="en-US" sz="1900" b="1">
                <a:solidFill>
                  <a:srgbClr val="0000FF"/>
                </a:solidFill>
                <a:ea typeface="微软雅黑" pitchFamily="34" charset="-122"/>
              </a:rPr>
              <a:t>断点</a:t>
            </a:r>
            <a:r>
              <a:rPr lang="zh-CN" altLang="en-US" sz="1900" b="1">
                <a:solidFill>
                  <a:srgbClr val="0000FF"/>
                </a:solidFill>
                <a:latin typeface="微软雅黑"/>
                <a:ea typeface="微软雅黑" pitchFamily="34" charset="-122"/>
              </a:rPr>
              <a:t>”</a:t>
            </a:r>
            <a:r>
              <a:rPr lang="zh-CN" altLang="en-US" sz="1900" b="1">
                <a:solidFill>
                  <a:srgbClr val="0000FF"/>
                </a:solidFill>
                <a:ea typeface="微软雅黑" pitchFamily="34" charset="-122"/>
              </a:rPr>
              <a:t>处继续执行。</a:t>
            </a:r>
          </a:p>
        </p:txBody>
      </p:sp>
      <p:sp>
        <p:nvSpPr>
          <p:cNvPr id="750623" name="Text Box 31"/>
          <p:cNvSpPr txBox="1">
            <a:spLocks noChangeArrowheads="1"/>
          </p:cNvSpPr>
          <p:nvPr/>
        </p:nvSpPr>
        <p:spPr bwMode="auto">
          <a:xfrm>
            <a:off x="3811588" y="3862388"/>
            <a:ext cx="3833812" cy="577850"/>
          </a:xfrm>
          <a:prstGeom prst="rect">
            <a:avLst/>
          </a:prstGeom>
          <a:solidFill>
            <a:schemeClr val="bg1"/>
          </a:solidFill>
          <a:ln w="9525">
            <a:noFill/>
            <a:miter lim="800000"/>
            <a:headEnd/>
            <a:tailEnd/>
          </a:ln>
          <a:effectLst/>
        </p:spPr>
        <p:txBody>
          <a:bodyPr lIns="0" tIns="0" rIns="0" bIns="0">
            <a:spAutoFit/>
          </a:bodyPr>
          <a:lstStyle/>
          <a:p>
            <a:pPr>
              <a:spcBef>
                <a:spcPct val="50000"/>
              </a:spcBef>
            </a:pPr>
            <a:r>
              <a:rPr lang="zh-CN" altLang="en-US" sz="1900" b="1">
                <a:solidFill>
                  <a:srgbClr val="008000"/>
                </a:solidFill>
                <a:latin typeface="微软雅黑" pitchFamily="34" charset="-122"/>
                <a:ea typeface="微软雅黑" pitchFamily="34" charset="-122"/>
              </a:rPr>
              <a:t>进程</a:t>
            </a:r>
            <a:r>
              <a:rPr lang="en-US" altLang="zh-CN" sz="1900" b="1">
                <a:solidFill>
                  <a:srgbClr val="008000"/>
                </a:solidFill>
                <a:latin typeface="微软雅黑" pitchFamily="34" charset="-122"/>
                <a:ea typeface="微软雅黑" pitchFamily="34" charset="-122"/>
              </a:rPr>
              <a:t>p2</a:t>
            </a:r>
            <a:r>
              <a:rPr lang="zh-CN" altLang="en-US" sz="1900" b="1">
                <a:solidFill>
                  <a:srgbClr val="008000"/>
                </a:solidFill>
                <a:latin typeface="微软雅黑" pitchFamily="34" charset="-122"/>
                <a:ea typeface="微软雅黑" pitchFamily="34" charset="-122"/>
              </a:rPr>
              <a:t>的逻辑控制流为</a:t>
            </a:r>
            <a:r>
              <a:rPr lang="en-US" altLang="zh-CN" sz="1900" b="1">
                <a:solidFill>
                  <a:srgbClr val="008000"/>
                </a:solidFill>
                <a:latin typeface="微软雅黑" pitchFamily="34" charset="-122"/>
                <a:ea typeface="微软雅黑" pitchFamily="34" charset="-122"/>
              </a:rPr>
              <a:t>A21</a:t>
            </a:r>
            <a:r>
              <a:rPr lang="en-US" altLang="zh-CN" sz="1900" b="1">
                <a:solidFill>
                  <a:srgbClr val="008000"/>
                </a:solidFill>
                <a:latin typeface="微软雅黑" pitchFamily="34" charset="-122"/>
                <a:ea typeface="微软雅黑" pitchFamily="34" charset="-122"/>
                <a:cs typeface="Arial" charset="0"/>
              </a:rPr>
              <a:t>~A22</a:t>
            </a:r>
            <a:r>
              <a:rPr lang="zh-CN" altLang="en-US" sz="1900" b="1">
                <a:solidFill>
                  <a:srgbClr val="008000"/>
                </a:solidFill>
                <a:latin typeface="微软雅黑" pitchFamily="34" charset="-122"/>
                <a:ea typeface="微软雅黑" pitchFamily="34" charset="-122"/>
                <a:cs typeface="Arial" charset="0"/>
              </a:rPr>
              <a:t>、</a:t>
            </a:r>
            <a:r>
              <a:rPr lang="en-US" altLang="zh-CN" sz="1900" b="1">
                <a:solidFill>
                  <a:srgbClr val="008000"/>
                </a:solidFill>
                <a:latin typeface="微软雅黑" pitchFamily="34" charset="-122"/>
                <a:ea typeface="微软雅黑" pitchFamily="34" charset="-122"/>
              </a:rPr>
              <a:t>A23~A25</a:t>
            </a:r>
            <a:r>
              <a:rPr lang="zh-CN" altLang="en-US" sz="1900" b="1">
                <a:solidFill>
                  <a:srgbClr val="008000"/>
                </a:solidFill>
                <a:latin typeface="微软雅黑" pitchFamily="34" charset="-122"/>
                <a:ea typeface="微软雅黑" pitchFamily="34" charset="-122"/>
              </a:rPr>
              <a:t>。在</a:t>
            </a:r>
            <a:r>
              <a:rPr lang="en-US" altLang="zh-CN" sz="1900" b="1">
                <a:solidFill>
                  <a:srgbClr val="008000"/>
                </a:solidFill>
                <a:latin typeface="微软雅黑" pitchFamily="34" charset="-122"/>
                <a:ea typeface="微软雅黑" pitchFamily="34" charset="-122"/>
              </a:rPr>
              <a:t>A24</a:t>
            </a:r>
            <a:r>
              <a:rPr lang="zh-CN" altLang="en-US" sz="1900" b="1">
                <a:solidFill>
                  <a:srgbClr val="008000"/>
                </a:solidFill>
                <a:latin typeface="微软雅黑" pitchFamily="34" charset="-122"/>
                <a:ea typeface="微软雅黑" pitchFamily="34" charset="-122"/>
              </a:rPr>
              <a:t>处被打断一次！</a:t>
            </a:r>
          </a:p>
        </p:txBody>
      </p:sp>
      <p:sp>
        <p:nvSpPr>
          <p:cNvPr id="750624" name="Text Box 32"/>
          <p:cNvSpPr txBox="1">
            <a:spLocks noChangeArrowheads="1"/>
          </p:cNvSpPr>
          <p:nvPr/>
        </p:nvSpPr>
        <p:spPr bwMode="auto">
          <a:xfrm>
            <a:off x="7240588" y="5481638"/>
            <a:ext cx="1350962" cy="288925"/>
          </a:xfrm>
          <a:prstGeom prst="rect">
            <a:avLst/>
          </a:prstGeom>
          <a:solidFill>
            <a:schemeClr val="bg1"/>
          </a:solidFill>
          <a:ln w="9525">
            <a:noFill/>
            <a:miter lim="800000"/>
            <a:headEnd/>
            <a:tailEnd/>
          </a:ln>
          <a:effectLst/>
        </p:spPr>
        <p:txBody>
          <a:bodyPr lIns="0" tIns="0" rIns="0" bIns="0">
            <a:spAutoFit/>
          </a:bodyPr>
          <a:lstStyle/>
          <a:p>
            <a:pPr>
              <a:spcBef>
                <a:spcPct val="50000"/>
              </a:spcBef>
            </a:pPr>
            <a:r>
              <a:rPr lang="en-US" altLang="zh-CN" sz="1900" b="1">
                <a:solidFill>
                  <a:schemeClr val="accent2"/>
                </a:solidFill>
                <a:latin typeface="微软雅黑" pitchFamily="34" charset="-122"/>
                <a:ea typeface="微软雅黑" pitchFamily="34" charset="-122"/>
              </a:rPr>
              <a:t>P3</a:t>
            </a:r>
            <a:r>
              <a:rPr lang="zh-CN" altLang="en-US" sz="1900" b="1">
                <a:solidFill>
                  <a:schemeClr val="accent2"/>
                </a:solidFill>
                <a:latin typeface="微软雅黑" pitchFamily="34" charset="-122"/>
                <a:ea typeface="微软雅黑" pitchFamily="34" charset="-122"/>
              </a:rPr>
              <a:t>未被打断</a:t>
            </a:r>
          </a:p>
        </p:txBody>
      </p:sp>
      <p:sp>
        <p:nvSpPr>
          <p:cNvPr id="750625" name="Rectangle 33"/>
          <p:cNvSpPr>
            <a:spLocks noChangeArrowheads="1"/>
          </p:cNvSpPr>
          <p:nvPr/>
        </p:nvSpPr>
        <p:spPr bwMode="auto">
          <a:xfrm>
            <a:off x="973138" y="5172075"/>
            <a:ext cx="4186237" cy="1155700"/>
          </a:xfrm>
          <a:prstGeom prst="rect">
            <a:avLst/>
          </a:prstGeom>
          <a:solidFill>
            <a:schemeClr val="bg1"/>
          </a:solidFill>
          <a:ln w="9525">
            <a:noFill/>
            <a:miter lim="800000"/>
            <a:headEnd/>
            <a:tailEnd/>
          </a:ln>
          <a:effectLst/>
        </p:spPr>
        <p:txBody>
          <a:bodyPr lIns="0" tIns="0" rIns="0" bIns="0" anchor="ctr">
            <a:spAutoFit/>
          </a:bodyPr>
          <a:lstStyle/>
          <a:p>
            <a:pPr eaLnBrk="0" hangingPunct="0"/>
            <a:r>
              <a:rPr lang="zh-CN" altLang="en-US" sz="1900" b="1">
                <a:latin typeface="微软雅黑" pitchFamily="34" charset="-122"/>
                <a:ea typeface="微软雅黑" pitchFamily="34" charset="-122"/>
              </a:rPr>
              <a:t>不同进程的逻辑控制流在时间上交错或重叠的情况称为</a:t>
            </a:r>
            <a:r>
              <a:rPr lang="zh-CN" altLang="en-US" sz="1900" b="1">
                <a:solidFill>
                  <a:srgbClr val="0000FF"/>
                </a:solidFill>
                <a:latin typeface="微软雅黑" pitchFamily="34" charset="-122"/>
                <a:ea typeface="微软雅黑" pitchFamily="34" charset="-122"/>
              </a:rPr>
              <a:t>并发（</a:t>
            </a:r>
            <a:r>
              <a:rPr lang="en-US" altLang="zh-CN" sz="1900" b="1">
                <a:solidFill>
                  <a:srgbClr val="0000FF"/>
                </a:solidFill>
                <a:latin typeface="微软雅黑" pitchFamily="34" charset="-122"/>
                <a:ea typeface="微软雅黑" pitchFamily="34" charset="-122"/>
              </a:rPr>
              <a:t>concurrency</a:t>
            </a:r>
            <a:r>
              <a:rPr lang="zh-CN" altLang="en-US" sz="1900" b="1">
                <a:solidFill>
                  <a:srgbClr val="0000FF"/>
                </a:solidFill>
                <a:latin typeface="微软雅黑" pitchFamily="34" charset="-122"/>
                <a:ea typeface="微软雅黑" pitchFamily="34" charset="-122"/>
              </a:rPr>
              <a:t>）</a:t>
            </a:r>
            <a:endParaRPr lang="zh-CN" altLang="en-US" sz="1900" b="1">
              <a:solidFill>
                <a:srgbClr val="FF0000"/>
              </a:solidFill>
              <a:latin typeface="微软雅黑" pitchFamily="34" charset="-122"/>
              <a:ea typeface="微软雅黑" pitchFamily="34" charset="-122"/>
            </a:endParaRPr>
          </a:p>
          <a:p>
            <a:pPr eaLnBrk="0" hangingPunct="0"/>
            <a:r>
              <a:rPr lang="en-US" altLang="zh-CN" sz="1900" b="1">
                <a:solidFill>
                  <a:srgbClr val="FF0000"/>
                </a:solidFill>
                <a:latin typeface="微软雅黑" pitchFamily="34" charset="-122"/>
                <a:ea typeface="微软雅黑" pitchFamily="34" charset="-122"/>
              </a:rPr>
              <a:t>P1</a:t>
            </a:r>
            <a:r>
              <a:rPr lang="zh-CN" altLang="en-US" sz="1900" b="1">
                <a:solidFill>
                  <a:srgbClr val="FF0000"/>
                </a:solidFill>
                <a:latin typeface="微软雅黑" pitchFamily="34" charset="-122"/>
                <a:ea typeface="微软雅黑" pitchFamily="34" charset="-122"/>
              </a:rPr>
              <a:t>和</a:t>
            </a:r>
            <a:r>
              <a:rPr lang="en-US" altLang="zh-CN" sz="1900" b="1">
                <a:solidFill>
                  <a:srgbClr val="FF0000"/>
                </a:solidFill>
                <a:latin typeface="微软雅黑" pitchFamily="34" charset="-122"/>
                <a:ea typeface="微软雅黑" pitchFamily="34" charset="-122"/>
              </a:rPr>
              <a:t>P2</a:t>
            </a:r>
            <a:r>
              <a:rPr lang="zh-CN" altLang="en-US" sz="1900" b="1">
                <a:solidFill>
                  <a:srgbClr val="FF0000"/>
                </a:solidFill>
                <a:latin typeface="微软雅黑" pitchFamily="34" charset="-122"/>
                <a:ea typeface="微软雅黑" pitchFamily="34" charset="-122"/>
              </a:rPr>
              <a:t>、</a:t>
            </a:r>
            <a:r>
              <a:rPr lang="en-US" altLang="zh-CN" sz="1900" b="1">
                <a:solidFill>
                  <a:srgbClr val="FF0000"/>
                </a:solidFill>
                <a:latin typeface="微软雅黑" pitchFamily="34" charset="-122"/>
                <a:ea typeface="微软雅黑" pitchFamily="34" charset="-122"/>
              </a:rPr>
              <a:t>P2</a:t>
            </a:r>
            <a:r>
              <a:rPr lang="zh-CN" altLang="en-US" sz="1900" b="1">
                <a:solidFill>
                  <a:srgbClr val="FF0000"/>
                </a:solidFill>
                <a:latin typeface="微软雅黑" pitchFamily="34" charset="-122"/>
                <a:ea typeface="微软雅黑" pitchFamily="34" charset="-122"/>
              </a:rPr>
              <a:t>和</a:t>
            </a:r>
            <a:r>
              <a:rPr lang="en-US" altLang="zh-CN" sz="1900" b="1">
                <a:solidFill>
                  <a:srgbClr val="FF0000"/>
                </a:solidFill>
                <a:latin typeface="微软雅黑" pitchFamily="34" charset="-122"/>
                <a:ea typeface="微软雅黑" pitchFamily="34" charset="-122"/>
              </a:rPr>
              <a:t>P3</a:t>
            </a:r>
            <a:r>
              <a:rPr lang="zh-CN" altLang="en-US" sz="1900" b="1">
                <a:solidFill>
                  <a:srgbClr val="FF0000"/>
                </a:solidFill>
                <a:latin typeface="微软雅黑" pitchFamily="34" charset="-122"/>
                <a:ea typeface="微软雅黑" pitchFamily="34" charset="-122"/>
              </a:rPr>
              <a:t>是并发执行；</a:t>
            </a:r>
          </a:p>
          <a:p>
            <a:pPr eaLnBrk="0" hangingPunct="0"/>
            <a:r>
              <a:rPr lang="en-US" altLang="zh-CN" sz="1900" b="1">
                <a:solidFill>
                  <a:srgbClr val="FF0000"/>
                </a:solidFill>
                <a:latin typeface="微软雅黑" pitchFamily="34" charset="-122"/>
                <a:ea typeface="微软雅黑" pitchFamily="34" charset="-122"/>
              </a:rPr>
              <a:t>P1</a:t>
            </a:r>
            <a:r>
              <a:rPr lang="zh-CN" altLang="en-US" sz="1900" b="1">
                <a:solidFill>
                  <a:srgbClr val="FF0000"/>
                </a:solidFill>
                <a:latin typeface="微软雅黑" pitchFamily="34" charset="-122"/>
                <a:ea typeface="微软雅黑" pitchFamily="34" charset="-122"/>
              </a:rPr>
              <a:t>和</a:t>
            </a:r>
            <a:r>
              <a:rPr lang="en-US" altLang="zh-CN" sz="1900" b="1">
                <a:solidFill>
                  <a:srgbClr val="FF0000"/>
                </a:solidFill>
                <a:latin typeface="微软雅黑" pitchFamily="34" charset="-122"/>
                <a:ea typeface="微软雅黑" pitchFamily="34" charset="-122"/>
              </a:rPr>
              <a:t>P3</a:t>
            </a:r>
            <a:r>
              <a:rPr lang="zh-CN" altLang="en-US" sz="1900" b="1">
                <a:solidFill>
                  <a:srgbClr val="FF0000"/>
                </a:solidFill>
                <a:latin typeface="微软雅黑" pitchFamily="34" charset="-122"/>
                <a:ea typeface="微软雅黑" pitchFamily="34" charset="-122"/>
              </a:rPr>
              <a:t>不是并发执行！</a:t>
            </a:r>
            <a:endParaRPr lang="zh-CN" altLang="en-US" sz="1900" b="1">
              <a:latin typeface="微软雅黑" pitchFamily="34" charset="-122"/>
              <a:ea typeface="微软雅黑" pitchFamily="34" charset="-122"/>
            </a:endParaRPr>
          </a:p>
        </p:txBody>
      </p:sp>
    </p:spTree>
    <p:extLst>
      <p:ext uri="{BB962C8B-B14F-4D97-AF65-F5344CB8AC3E}">
        <p14:creationId xmlns:p14="http://schemas.microsoft.com/office/powerpoint/2010/main" val="61272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0619"/>
                                        </p:tgtEl>
                                        <p:attrNameLst>
                                          <p:attrName>style.visibility</p:attrName>
                                        </p:attrNameLst>
                                      </p:cBhvr>
                                      <p:to>
                                        <p:strVal val="visible"/>
                                      </p:to>
                                    </p:set>
                                    <p:animEffect transition="in" filter="blinds(horizontal)">
                                      <p:cBhvr>
                                        <p:cTn id="7" dur="500"/>
                                        <p:tgtEl>
                                          <p:spTgt spid="7506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0620"/>
                                        </p:tgtEl>
                                        <p:attrNameLst>
                                          <p:attrName>style.visibility</p:attrName>
                                        </p:attrNameLst>
                                      </p:cBhvr>
                                      <p:to>
                                        <p:strVal val="visible"/>
                                      </p:to>
                                    </p:set>
                                    <p:animEffect transition="in" filter="blinds(horizontal)">
                                      <p:cBhvr>
                                        <p:cTn id="12" dur="500"/>
                                        <p:tgtEl>
                                          <p:spTgt spid="7506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0594"/>
                                        </p:tgtEl>
                                        <p:attrNameLst>
                                          <p:attrName>style.visibility</p:attrName>
                                        </p:attrNameLst>
                                      </p:cBhvr>
                                      <p:to>
                                        <p:strVal val="visible"/>
                                      </p:to>
                                    </p:set>
                                    <p:animEffect transition="in" filter="blinds(horizontal)">
                                      <p:cBhvr>
                                        <p:cTn id="17" dur="500"/>
                                        <p:tgtEl>
                                          <p:spTgt spid="75059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50609"/>
                                        </p:tgtEl>
                                        <p:attrNameLst>
                                          <p:attrName>style.visibility</p:attrName>
                                        </p:attrNameLst>
                                      </p:cBhvr>
                                      <p:to>
                                        <p:strVal val="visible"/>
                                      </p:to>
                                    </p:set>
                                    <p:animEffect transition="in" filter="blinds(horizontal)">
                                      <p:cBhvr>
                                        <p:cTn id="22" dur="500"/>
                                        <p:tgtEl>
                                          <p:spTgt spid="75060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50610"/>
                                        </p:tgtEl>
                                        <p:attrNameLst>
                                          <p:attrName>style.visibility</p:attrName>
                                        </p:attrNameLst>
                                      </p:cBhvr>
                                      <p:to>
                                        <p:strVal val="visible"/>
                                      </p:to>
                                    </p:set>
                                    <p:animEffect transition="in" filter="blinds(horizontal)">
                                      <p:cBhvr>
                                        <p:cTn id="27" dur="500"/>
                                        <p:tgtEl>
                                          <p:spTgt spid="7506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50611"/>
                                        </p:tgtEl>
                                        <p:attrNameLst>
                                          <p:attrName>style.visibility</p:attrName>
                                        </p:attrNameLst>
                                      </p:cBhvr>
                                      <p:to>
                                        <p:strVal val="visible"/>
                                      </p:to>
                                    </p:set>
                                    <p:animEffect transition="in" filter="blinds(horizontal)">
                                      <p:cBhvr>
                                        <p:cTn id="32" dur="500"/>
                                        <p:tgtEl>
                                          <p:spTgt spid="75061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50602"/>
                                        </p:tgtEl>
                                        <p:attrNameLst>
                                          <p:attrName>style.visibility</p:attrName>
                                        </p:attrNameLst>
                                      </p:cBhvr>
                                      <p:to>
                                        <p:strVal val="visible"/>
                                      </p:to>
                                    </p:set>
                                    <p:animEffect transition="in" filter="blinds(horizontal)">
                                      <p:cBhvr>
                                        <p:cTn id="37" dur="500"/>
                                        <p:tgtEl>
                                          <p:spTgt spid="75060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50603"/>
                                        </p:tgtEl>
                                        <p:attrNameLst>
                                          <p:attrName>style.visibility</p:attrName>
                                        </p:attrNameLst>
                                      </p:cBhvr>
                                      <p:to>
                                        <p:strVal val="visible"/>
                                      </p:to>
                                    </p:set>
                                    <p:animEffect transition="in" filter="blinds(horizontal)">
                                      <p:cBhvr>
                                        <p:cTn id="42" dur="500"/>
                                        <p:tgtEl>
                                          <p:spTgt spid="75060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50604"/>
                                        </p:tgtEl>
                                        <p:attrNameLst>
                                          <p:attrName>style.visibility</p:attrName>
                                        </p:attrNameLst>
                                      </p:cBhvr>
                                      <p:to>
                                        <p:strVal val="visible"/>
                                      </p:to>
                                    </p:set>
                                    <p:animEffect transition="in" filter="blinds(horizontal)">
                                      <p:cBhvr>
                                        <p:cTn id="47" dur="500"/>
                                        <p:tgtEl>
                                          <p:spTgt spid="75060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50605"/>
                                        </p:tgtEl>
                                        <p:attrNameLst>
                                          <p:attrName>style.visibility</p:attrName>
                                        </p:attrNameLst>
                                      </p:cBhvr>
                                      <p:to>
                                        <p:strVal val="visible"/>
                                      </p:to>
                                    </p:set>
                                    <p:animEffect transition="in" filter="blinds(horizontal)">
                                      <p:cBhvr>
                                        <p:cTn id="52" dur="500"/>
                                        <p:tgtEl>
                                          <p:spTgt spid="75060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50606"/>
                                        </p:tgtEl>
                                        <p:attrNameLst>
                                          <p:attrName>style.visibility</p:attrName>
                                        </p:attrNameLst>
                                      </p:cBhvr>
                                      <p:to>
                                        <p:strVal val="visible"/>
                                      </p:to>
                                    </p:set>
                                    <p:animEffect transition="in" filter="blinds(horizontal)">
                                      <p:cBhvr>
                                        <p:cTn id="57" dur="500"/>
                                        <p:tgtEl>
                                          <p:spTgt spid="75060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50607"/>
                                        </p:tgtEl>
                                        <p:attrNameLst>
                                          <p:attrName>style.visibility</p:attrName>
                                        </p:attrNameLst>
                                      </p:cBhvr>
                                      <p:to>
                                        <p:strVal val="visible"/>
                                      </p:to>
                                    </p:set>
                                    <p:animEffect transition="in" filter="blinds(horizontal)">
                                      <p:cBhvr>
                                        <p:cTn id="62" dur="500"/>
                                        <p:tgtEl>
                                          <p:spTgt spid="75060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50608"/>
                                        </p:tgtEl>
                                        <p:attrNameLst>
                                          <p:attrName>style.visibility</p:attrName>
                                        </p:attrNameLst>
                                      </p:cBhvr>
                                      <p:to>
                                        <p:strVal val="visible"/>
                                      </p:to>
                                    </p:set>
                                    <p:animEffect transition="in" filter="blinds(horizontal)">
                                      <p:cBhvr>
                                        <p:cTn id="67" dur="500"/>
                                        <p:tgtEl>
                                          <p:spTgt spid="75060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750612"/>
                                        </p:tgtEl>
                                        <p:attrNameLst>
                                          <p:attrName>style.visibility</p:attrName>
                                        </p:attrNameLst>
                                      </p:cBhvr>
                                      <p:to>
                                        <p:strVal val="visible"/>
                                      </p:to>
                                    </p:set>
                                    <p:animEffect transition="in" filter="blinds(horizontal)">
                                      <p:cBhvr>
                                        <p:cTn id="72" dur="500"/>
                                        <p:tgtEl>
                                          <p:spTgt spid="750612"/>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750613"/>
                                        </p:tgtEl>
                                        <p:attrNameLst>
                                          <p:attrName>style.visibility</p:attrName>
                                        </p:attrNameLst>
                                      </p:cBhvr>
                                      <p:to>
                                        <p:strVal val="visible"/>
                                      </p:to>
                                    </p:set>
                                    <p:animEffect transition="in" filter="blinds(horizontal)">
                                      <p:cBhvr>
                                        <p:cTn id="77" dur="500"/>
                                        <p:tgtEl>
                                          <p:spTgt spid="750613"/>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750621"/>
                                        </p:tgtEl>
                                        <p:attrNameLst>
                                          <p:attrName>style.visibility</p:attrName>
                                        </p:attrNameLst>
                                      </p:cBhvr>
                                      <p:to>
                                        <p:strVal val="visible"/>
                                      </p:to>
                                    </p:set>
                                    <p:animEffect transition="in" filter="blinds(horizontal)">
                                      <p:cBhvr>
                                        <p:cTn id="82" dur="500"/>
                                        <p:tgtEl>
                                          <p:spTgt spid="750621"/>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750623"/>
                                        </p:tgtEl>
                                        <p:attrNameLst>
                                          <p:attrName>style.visibility</p:attrName>
                                        </p:attrNameLst>
                                      </p:cBhvr>
                                      <p:to>
                                        <p:strVal val="visible"/>
                                      </p:to>
                                    </p:set>
                                    <p:animEffect transition="in" filter="blinds(horizontal)">
                                      <p:cBhvr>
                                        <p:cTn id="87" dur="500"/>
                                        <p:tgtEl>
                                          <p:spTgt spid="750623"/>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750622"/>
                                        </p:tgtEl>
                                        <p:attrNameLst>
                                          <p:attrName>style.visibility</p:attrName>
                                        </p:attrNameLst>
                                      </p:cBhvr>
                                      <p:to>
                                        <p:strVal val="visible"/>
                                      </p:to>
                                    </p:set>
                                    <p:animEffect transition="in" filter="blinds(horizontal)">
                                      <p:cBhvr>
                                        <p:cTn id="92" dur="500"/>
                                        <p:tgtEl>
                                          <p:spTgt spid="750622"/>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750624"/>
                                        </p:tgtEl>
                                        <p:attrNameLst>
                                          <p:attrName>style.visibility</p:attrName>
                                        </p:attrNameLst>
                                      </p:cBhvr>
                                      <p:to>
                                        <p:strVal val="visible"/>
                                      </p:to>
                                    </p:set>
                                    <p:animEffect transition="in" filter="blinds(horizontal)">
                                      <p:cBhvr>
                                        <p:cTn id="97" dur="500"/>
                                        <p:tgtEl>
                                          <p:spTgt spid="750624"/>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750625"/>
                                        </p:tgtEl>
                                        <p:attrNameLst>
                                          <p:attrName>style.visibility</p:attrName>
                                        </p:attrNameLst>
                                      </p:cBhvr>
                                      <p:to>
                                        <p:strVal val="visible"/>
                                      </p:to>
                                    </p:set>
                                    <p:animEffect transition="in" filter="blinds(horizontal)">
                                      <p:cBhvr>
                                        <p:cTn id="102" dur="500"/>
                                        <p:tgtEl>
                                          <p:spTgt spid="7506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602" grpId="0" animBg="1"/>
      <p:bldP spid="750603" grpId="0" animBg="1"/>
      <p:bldP spid="750604" grpId="0" animBg="1"/>
      <p:bldP spid="750605" grpId="0" animBg="1"/>
      <p:bldP spid="750606" grpId="0" animBg="1"/>
      <p:bldP spid="750607" grpId="0" animBg="1"/>
      <p:bldP spid="750608" grpId="0" animBg="1"/>
      <p:bldP spid="750609" grpId="0"/>
      <p:bldP spid="750610" grpId="0"/>
      <p:bldP spid="750611" grpId="0"/>
      <p:bldP spid="750612" grpId="0" animBg="1"/>
      <p:bldP spid="750613" grpId="0" animBg="1"/>
      <p:bldP spid="750619" grpId="0" animBg="1"/>
      <p:bldP spid="750620" grpId="0" animBg="1"/>
      <p:bldP spid="750621" grpId="0" animBg="1"/>
      <p:bldP spid="750622" grpId="0" animBg="1"/>
      <p:bldP spid="750623" grpId="0" animBg="1"/>
      <p:bldP spid="750624" grpId="0" animBg="1"/>
      <p:bldP spid="7506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a:xfrm>
            <a:off x="85725" y="98425"/>
            <a:ext cx="8229600" cy="474663"/>
          </a:xfrm>
          <a:solidFill>
            <a:schemeClr val="bg1"/>
          </a:solidFill>
        </p:spPr>
        <p:txBody>
          <a:bodyPr/>
          <a:lstStyle/>
          <a:p>
            <a:r>
              <a:rPr lang="zh-CN" altLang="en-US" smtClean="0"/>
              <a:t>回顾：程序的机器级表示与执行</a:t>
            </a:r>
          </a:p>
        </p:txBody>
      </p:sp>
      <p:sp>
        <p:nvSpPr>
          <p:cNvPr id="741379" name="Rectangle 3"/>
          <p:cNvSpPr>
            <a:spLocks noGrp="1" noChangeArrowheads="1"/>
          </p:cNvSpPr>
          <p:nvPr>
            <p:ph type="body" idx="1"/>
          </p:nvPr>
        </p:nvSpPr>
        <p:spPr>
          <a:xfrm>
            <a:off x="128588" y="1143000"/>
            <a:ext cx="5072062" cy="2395538"/>
          </a:xfrm>
        </p:spPr>
        <p:txBody>
          <a:bodyPr/>
          <a:lstStyle/>
          <a:p>
            <a:pPr>
              <a:buFontTx/>
              <a:buNone/>
            </a:pPr>
            <a:r>
              <a:rPr lang="en-US" altLang="zh-CN" sz="2200" smtClean="0">
                <a:latin typeface="微软雅黑" pitchFamily="34" charset="-122"/>
                <a:ea typeface="微软雅黑" pitchFamily="34" charset="-122"/>
              </a:rPr>
              <a:t>int sum(int a[ ], </a:t>
            </a:r>
            <a:r>
              <a:rPr lang="en-US" altLang="zh-CN" sz="2200" smtClean="0">
                <a:solidFill>
                  <a:srgbClr val="FF3300"/>
                </a:solidFill>
                <a:latin typeface="微软雅黑" pitchFamily="34" charset="-122"/>
                <a:ea typeface="微软雅黑" pitchFamily="34" charset="-122"/>
              </a:rPr>
              <a:t>unsigned</a:t>
            </a:r>
            <a:r>
              <a:rPr lang="en-US" altLang="zh-CN" sz="2200" smtClean="0">
                <a:latin typeface="微软雅黑" pitchFamily="34" charset="-122"/>
                <a:ea typeface="微软雅黑" pitchFamily="34" charset="-122"/>
              </a:rPr>
              <a:t> len)</a:t>
            </a:r>
          </a:p>
          <a:p>
            <a:pPr>
              <a:spcBef>
                <a:spcPct val="0"/>
              </a:spcBef>
              <a:buFontTx/>
              <a:buNone/>
            </a:pPr>
            <a:r>
              <a:rPr lang="en-US" altLang="zh-CN" sz="2200" smtClean="0">
                <a:latin typeface="微软雅黑" pitchFamily="34" charset="-122"/>
                <a:ea typeface="微软雅黑" pitchFamily="34" charset="-122"/>
              </a:rPr>
              <a:t>{</a:t>
            </a:r>
          </a:p>
          <a:p>
            <a:pPr>
              <a:spcBef>
                <a:spcPct val="0"/>
              </a:spcBef>
              <a:buFontTx/>
              <a:buNone/>
            </a:pPr>
            <a:r>
              <a:rPr lang="en-US" altLang="zh-CN" sz="2200" smtClean="0">
                <a:latin typeface="微软雅黑" pitchFamily="34" charset="-122"/>
                <a:ea typeface="微软雅黑" pitchFamily="34" charset="-122"/>
              </a:rPr>
              <a:t>   int  i</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sum = 0;</a:t>
            </a:r>
          </a:p>
          <a:p>
            <a:pPr>
              <a:spcBef>
                <a:spcPct val="0"/>
              </a:spcBef>
              <a:buFontTx/>
              <a:buNone/>
            </a:pPr>
            <a:r>
              <a:rPr lang="en-US" altLang="zh-CN" sz="2200" smtClean="0">
                <a:latin typeface="微软雅黑" pitchFamily="34" charset="-122"/>
                <a:ea typeface="微软雅黑" pitchFamily="34" charset="-122"/>
              </a:rPr>
              <a:t>   for (i = 0; </a:t>
            </a:r>
            <a:r>
              <a:rPr lang="en-US" altLang="zh-CN" sz="2200" smtClean="0">
                <a:solidFill>
                  <a:srgbClr val="FF3300"/>
                </a:solidFill>
                <a:latin typeface="微软雅黑" pitchFamily="34" charset="-122"/>
                <a:ea typeface="微软雅黑" pitchFamily="34" charset="-122"/>
              </a:rPr>
              <a:t>i &lt;= len–1</a:t>
            </a:r>
            <a:r>
              <a:rPr lang="en-US" altLang="zh-CN" sz="2200" smtClean="0">
                <a:latin typeface="微软雅黑" pitchFamily="34" charset="-122"/>
                <a:ea typeface="微软雅黑" pitchFamily="34" charset="-122"/>
              </a:rPr>
              <a:t>; i++)</a:t>
            </a:r>
          </a:p>
          <a:p>
            <a:pPr>
              <a:spcBef>
                <a:spcPct val="0"/>
              </a:spcBef>
              <a:buFontTx/>
              <a:buNone/>
            </a:pPr>
            <a:r>
              <a:rPr lang="en-US" altLang="zh-CN" sz="2200" smtClean="0">
                <a:latin typeface="微软雅黑" pitchFamily="34" charset="-122"/>
                <a:ea typeface="微软雅黑" pitchFamily="34" charset="-122"/>
              </a:rPr>
              <a:t>	    sum += a[i];</a:t>
            </a:r>
          </a:p>
          <a:p>
            <a:pPr>
              <a:spcBef>
                <a:spcPct val="0"/>
              </a:spcBef>
              <a:buFontTx/>
              <a:buNone/>
            </a:pPr>
            <a:r>
              <a:rPr lang="en-US" altLang="zh-CN" sz="2200" smtClean="0">
                <a:latin typeface="微软雅黑" pitchFamily="34" charset="-122"/>
                <a:ea typeface="微软雅黑" pitchFamily="34" charset="-122"/>
              </a:rPr>
              <a:t>   return sum;</a:t>
            </a:r>
          </a:p>
          <a:p>
            <a:pPr>
              <a:spcBef>
                <a:spcPct val="0"/>
              </a:spcBef>
              <a:buFontTx/>
              <a:buNone/>
            </a:pPr>
            <a:r>
              <a:rPr lang="en-US" altLang="zh-CN" sz="2200" smtClean="0">
                <a:latin typeface="微软雅黑" pitchFamily="34" charset="-122"/>
                <a:ea typeface="微软雅黑" pitchFamily="34" charset="-122"/>
              </a:rPr>
              <a:t>}</a:t>
            </a:r>
            <a:endParaRPr lang="zh-CN" altLang="en-US" sz="2200" smtClean="0">
              <a:latin typeface="微软雅黑" pitchFamily="34" charset="-122"/>
              <a:ea typeface="微软雅黑" pitchFamily="34" charset="-122"/>
            </a:endParaRPr>
          </a:p>
        </p:txBody>
      </p:sp>
      <p:sp>
        <p:nvSpPr>
          <p:cNvPr id="741381" name="Rectangle 5"/>
          <p:cNvSpPr>
            <a:spLocks noChangeArrowheads="1"/>
          </p:cNvSpPr>
          <p:nvPr/>
        </p:nvSpPr>
        <p:spPr bwMode="auto">
          <a:xfrm>
            <a:off x="4986338" y="887413"/>
            <a:ext cx="3932237" cy="3451225"/>
          </a:xfrm>
          <a:prstGeom prst="rect">
            <a:avLst/>
          </a:prstGeom>
          <a:noFill/>
          <a:ln w="9525">
            <a:solidFill>
              <a:srgbClr val="008000"/>
            </a:solidFill>
            <a:miter lim="800000"/>
            <a:headEnd/>
            <a:tailEnd/>
          </a:ln>
          <a:effectLst/>
        </p:spPr>
        <p:txBody>
          <a:bodyPr anchor="ctr">
            <a:spAutoFit/>
          </a:bodyPr>
          <a:lstStyle/>
          <a:p>
            <a:pPr eaLnBrk="0" hangingPunct="0"/>
            <a:r>
              <a:rPr lang="en-US" altLang="zh-CN" sz="2200" b="1">
                <a:solidFill>
                  <a:srgbClr val="008000"/>
                </a:solidFill>
                <a:latin typeface="微软雅黑" pitchFamily="34" charset="-122"/>
                <a:ea typeface="微软雅黑" pitchFamily="34" charset="-122"/>
              </a:rPr>
              <a:t>sum:</a:t>
            </a:r>
          </a:p>
          <a:p>
            <a:pPr eaLnBrk="0" hangingPunct="0"/>
            <a:r>
              <a:rPr lang="en-US" altLang="zh-CN" sz="2200" b="1">
                <a:solidFill>
                  <a:srgbClr val="008000"/>
                </a:solidFill>
                <a:latin typeface="微软雅黑" pitchFamily="34" charset="-122"/>
                <a:ea typeface="微软雅黑" pitchFamily="34" charset="-122"/>
              </a:rPr>
              <a:t>     …</a:t>
            </a:r>
          </a:p>
          <a:p>
            <a:pPr eaLnBrk="0" hangingPunct="0"/>
            <a:r>
              <a:rPr lang="en-US" altLang="zh-CN" sz="2200" b="1">
                <a:solidFill>
                  <a:srgbClr val="008000"/>
                </a:solidFill>
                <a:latin typeface="微软雅黑" pitchFamily="34" charset="-122"/>
                <a:ea typeface="微软雅黑" pitchFamily="34" charset="-122"/>
              </a:rPr>
              <a:t>.L3:</a:t>
            </a:r>
          </a:p>
          <a:p>
            <a:pPr eaLnBrk="0" hangingPunct="0"/>
            <a:r>
              <a:rPr lang="en-US" altLang="zh-CN" sz="2200" b="1">
                <a:solidFill>
                  <a:srgbClr val="008000"/>
                </a:solidFill>
                <a:latin typeface="微软雅黑" pitchFamily="34" charset="-122"/>
                <a:ea typeface="微软雅黑" pitchFamily="34" charset="-122"/>
              </a:rPr>
              <a:t>     …</a:t>
            </a:r>
          </a:p>
          <a:p>
            <a:pPr eaLnBrk="0" hangingPunct="0"/>
            <a:r>
              <a:rPr lang="en-US" altLang="zh-CN" sz="2200" b="1">
                <a:solidFill>
                  <a:srgbClr val="008000"/>
                </a:solidFill>
                <a:latin typeface="微软雅黑" pitchFamily="34" charset="-122"/>
                <a:ea typeface="微软雅黑" pitchFamily="34" charset="-122"/>
              </a:rPr>
              <a:t>    movl  -4(%ebp),  %eax</a:t>
            </a:r>
          </a:p>
          <a:p>
            <a:pPr eaLnBrk="0" hangingPunct="0"/>
            <a:r>
              <a:rPr lang="en-US" altLang="zh-CN" sz="2200" b="1">
                <a:solidFill>
                  <a:srgbClr val="008000"/>
                </a:solidFill>
                <a:latin typeface="微软雅黑" pitchFamily="34" charset="-122"/>
                <a:ea typeface="微软雅黑" pitchFamily="34" charset="-122"/>
              </a:rPr>
              <a:t>    movl  12(%ebp),  %edx</a:t>
            </a:r>
          </a:p>
          <a:p>
            <a:pPr eaLnBrk="0" hangingPunct="0"/>
            <a:r>
              <a:rPr lang="en-US" altLang="zh-CN" sz="2200" b="1">
                <a:solidFill>
                  <a:srgbClr val="008000"/>
                </a:solidFill>
                <a:latin typeface="微软雅黑" pitchFamily="34" charset="-122"/>
                <a:ea typeface="微软雅黑" pitchFamily="34" charset="-122"/>
              </a:rPr>
              <a:t>    subl    $1,  %edx</a:t>
            </a:r>
          </a:p>
          <a:p>
            <a:pPr eaLnBrk="0" hangingPunct="0"/>
            <a:r>
              <a:rPr lang="en-US" altLang="zh-CN" sz="2200" b="1">
                <a:solidFill>
                  <a:srgbClr val="008000"/>
                </a:solidFill>
                <a:latin typeface="微软雅黑" pitchFamily="34" charset="-122"/>
                <a:ea typeface="微软雅黑" pitchFamily="34" charset="-122"/>
              </a:rPr>
              <a:t>    cmpl  %edx,  %eax</a:t>
            </a:r>
          </a:p>
          <a:p>
            <a:pPr eaLnBrk="0" hangingPunct="0"/>
            <a:r>
              <a:rPr lang="en-US" altLang="zh-CN" sz="2200" b="1">
                <a:solidFill>
                  <a:srgbClr val="008000"/>
                </a:solidFill>
                <a:latin typeface="微软雅黑" pitchFamily="34" charset="-122"/>
                <a:ea typeface="微软雅黑" pitchFamily="34" charset="-122"/>
              </a:rPr>
              <a:t>    jbe	   .L3</a:t>
            </a:r>
          </a:p>
          <a:p>
            <a:pPr eaLnBrk="0" hangingPunct="0"/>
            <a:r>
              <a:rPr lang="en-US" altLang="zh-CN" sz="2200" b="1">
                <a:solidFill>
                  <a:srgbClr val="008000"/>
                </a:solidFill>
                <a:latin typeface="微软雅黑" pitchFamily="34" charset="-122"/>
                <a:ea typeface="微软雅黑" pitchFamily="34" charset="-122"/>
              </a:rPr>
              <a:t>     …</a:t>
            </a:r>
          </a:p>
        </p:txBody>
      </p:sp>
      <p:sp>
        <p:nvSpPr>
          <p:cNvPr id="741382" name="Line 6"/>
          <p:cNvSpPr>
            <a:spLocks noChangeShapeType="1"/>
          </p:cNvSpPr>
          <p:nvPr/>
        </p:nvSpPr>
        <p:spPr bwMode="auto">
          <a:xfrm>
            <a:off x="5246688" y="3968750"/>
            <a:ext cx="2017712" cy="0"/>
          </a:xfrm>
          <a:prstGeom prst="line">
            <a:avLst/>
          </a:prstGeom>
          <a:noFill/>
          <a:ln w="57150">
            <a:solidFill>
              <a:srgbClr val="ED1611"/>
            </a:solidFill>
            <a:miter lim="800000"/>
            <a:headEnd/>
            <a:tailEnd/>
          </a:ln>
          <a:effectLst/>
        </p:spPr>
        <p:txBody>
          <a:bodyPr wrap="none"/>
          <a:lstStyle/>
          <a:p>
            <a:endParaRPr lang="zh-CN" altLang="en-US"/>
          </a:p>
        </p:txBody>
      </p:sp>
      <p:sp>
        <p:nvSpPr>
          <p:cNvPr id="741383" name="Text Box 7"/>
          <p:cNvSpPr txBox="1">
            <a:spLocks noChangeArrowheads="1"/>
          </p:cNvSpPr>
          <p:nvPr/>
        </p:nvSpPr>
        <p:spPr bwMode="auto">
          <a:xfrm>
            <a:off x="274638" y="4089400"/>
            <a:ext cx="8304212" cy="1433513"/>
          </a:xfrm>
          <a:prstGeom prst="rect">
            <a:avLst/>
          </a:prstGeom>
          <a:noFill/>
          <a:ln w="9525">
            <a:noFill/>
            <a:miter lim="800000"/>
            <a:headEnd/>
            <a:tailEnd/>
          </a:ln>
          <a:effectLst/>
        </p:spPr>
        <p:txBody>
          <a:bodyPr>
            <a:spAutoFit/>
          </a:bodyPr>
          <a:lstStyle/>
          <a:p>
            <a:pPr>
              <a:spcBef>
                <a:spcPct val="50000"/>
              </a:spcBef>
            </a:pPr>
            <a:r>
              <a:rPr lang="zh-CN" altLang="en-US" sz="2200" b="1">
                <a:solidFill>
                  <a:srgbClr val="FF0000"/>
                </a:solidFill>
                <a:latin typeface="微软雅黑" pitchFamily="34" charset="-122"/>
                <a:ea typeface="微软雅黑" pitchFamily="34" charset="-122"/>
              </a:rPr>
              <a:t>程序的正常执行顺序有哪两种？</a:t>
            </a:r>
            <a:endParaRPr lang="en-US" altLang="zh-CN" sz="2200" b="1">
              <a:solidFill>
                <a:srgbClr val="FF0000"/>
              </a:solidFill>
              <a:latin typeface="微软雅黑" pitchFamily="34" charset="-122"/>
              <a:ea typeface="微软雅黑" pitchFamily="34" charset="-122"/>
            </a:endParaRPr>
          </a:p>
          <a:p>
            <a:pPr>
              <a:spcBef>
                <a:spcPct val="50000"/>
              </a:spcBef>
            </a:pPr>
            <a:r>
              <a:rPr lang="en-US" altLang="zh-CN" sz="2200" b="1">
                <a:solidFill>
                  <a:srgbClr val="008000"/>
                </a:solidFill>
                <a:latin typeface="微软雅黑" pitchFamily="34" charset="-122"/>
                <a:ea typeface="微软雅黑" pitchFamily="34" charset="-122"/>
              </a:rPr>
              <a:t>(1) </a:t>
            </a:r>
            <a:r>
              <a:rPr lang="zh-CN" altLang="en-US" sz="2200" b="1">
                <a:solidFill>
                  <a:srgbClr val="008000"/>
                </a:solidFill>
                <a:latin typeface="微软雅黑" pitchFamily="34" charset="-122"/>
                <a:ea typeface="微软雅黑" pitchFamily="34" charset="-122"/>
              </a:rPr>
              <a:t>按顺序取下一条指令执行</a:t>
            </a:r>
          </a:p>
          <a:p>
            <a:pPr>
              <a:spcBef>
                <a:spcPct val="50000"/>
              </a:spcBef>
            </a:pPr>
            <a:r>
              <a:rPr lang="en-US" altLang="zh-CN" sz="2200" b="1">
                <a:solidFill>
                  <a:srgbClr val="008000"/>
                </a:solidFill>
                <a:latin typeface="微软雅黑" pitchFamily="34" charset="-122"/>
                <a:ea typeface="微软雅黑" pitchFamily="34" charset="-122"/>
              </a:rPr>
              <a:t>(2) </a:t>
            </a:r>
            <a:r>
              <a:rPr lang="zh-CN" altLang="en-US" sz="2200" b="1">
                <a:solidFill>
                  <a:srgbClr val="008000"/>
                </a:solidFill>
                <a:latin typeface="微软雅黑" pitchFamily="34" charset="-122"/>
                <a:ea typeface="微软雅黑" pitchFamily="34" charset="-122"/>
              </a:rPr>
              <a:t>通过</a:t>
            </a:r>
            <a:r>
              <a:rPr lang="en-US" altLang="zh-CN" sz="2200" b="1">
                <a:solidFill>
                  <a:srgbClr val="008000"/>
                </a:solidFill>
                <a:latin typeface="微软雅黑" pitchFamily="34" charset="-122"/>
                <a:ea typeface="微软雅黑" pitchFamily="34" charset="-122"/>
              </a:rPr>
              <a:t>CALL/RET/Jcc/JMP</a:t>
            </a:r>
            <a:r>
              <a:rPr lang="zh-CN" altLang="en-US" sz="2200" b="1">
                <a:solidFill>
                  <a:srgbClr val="008000"/>
                </a:solidFill>
                <a:latin typeface="微软雅黑" pitchFamily="34" charset="-122"/>
                <a:ea typeface="微软雅黑" pitchFamily="34" charset="-122"/>
              </a:rPr>
              <a:t>等指令跳转到转移目标地址处执行</a:t>
            </a:r>
          </a:p>
        </p:txBody>
      </p:sp>
      <p:sp>
        <p:nvSpPr>
          <p:cNvPr id="741385" name="Line 9"/>
          <p:cNvSpPr>
            <a:spLocks noChangeShapeType="1"/>
          </p:cNvSpPr>
          <p:nvPr/>
        </p:nvSpPr>
        <p:spPr bwMode="auto">
          <a:xfrm flipH="1" flipV="1">
            <a:off x="4673600" y="3787775"/>
            <a:ext cx="682625" cy="0"/>
          </a:xfrm>
          <a:prstGeom prst="line">
            <a:avLst/>
          </a:prstGeom>
          <a:noFill/>
          <a:ln w="57150">
            <a:solidFill>
              <a:srgbClr val="0000FF"/>
            </a:solidFill>
            <a:round/>
            <a:headEnd/>
            <a:tailEnd/>
          </a:ln>
          <a:effectLst/>
        </p:spPr>
        <p:txBody>
          <a:bodyPr/>
          <a:lstStyle/>
          <a:p>
            <a:endParaRPr lang="zh-CN" altLang="en-US"/>
          </a:p>
        </p:txBody>
      </p:sp>
      <p:sp>
        <p:nvSpPr>
          <p:cNvPr id="741386" name="Line 10"/>
          <p:cNvSpPr>
            <a:spLocks noChangeShapeType="1"/>
          </p:cNvSpPr>
          <p:nvPr/>
        </p:nvSpPr>
        <p:spPr bwMode="auto">
          <a:xfrm>
            <a:off x="4675188" y="1816100"/>
            <a:ext cx="1587" cy="1971675"/>
          </a:xfrm>
          <a:prstGeom prst="line">
            <a:avLst/>
          </a:prstGeom>
          <a:noFill/>
          <a:ln w="57150">
            <a:solidFill>
              <a:srgbClr val="0000FF"/>
            </a:solidFill>
            <a:round/>
            <a:headEnd/>
            <a:tailEnd/>
          </a:ln>
          <a:effectLst/>
        </p:spPr>
        <p:txBody>
          <a:bodyPr/>
          <a:lstStyle/>
          <a:p>
            <a:endParaRPr lang="zh-CN" altLang="en-US"/>
          </a:p>
        </p:txBody>
      </p:sp>
      <p:sp>
        <p:nvSpPr>
          <p:cNvPr id="741387" name="Line 11"/>
          <p:cNvSpPr>
            <a:spLocks noChangeShapeType="1"/>
          </p:cNvSpPr>
          <p:nvPr/>
        </p:nvSpPr>
        <p:spPr bwMode="auto">
          <a:xfrm>
            <a:off x="4659313" y="1814513"/>
            <a:ext cx="361950" cy="0"/>
          </a:xfrm>
          <a:prstGeom prst="line">
            <a:avLst/>
          </a:prstGeom>
          <a:noFill/>
          <a:ln w="57150">
            <a:solidFill>
              <a:srgbClr val="0000FF"/>
            </a:solidFill>
            <a:round/>
            <a:headEnd/>
            <a:tailEnd type="triangle" w="med" len="med"/>
          </a:ln>
          <a:effectLst/>
        </p:spPr>
        <p:txBody>
          <a:bodyPr/>
          <a:lstStyle/>
          <a:p>
            <a:endParaRPr lang="zh-CN" altLang="en-US"/>
          </a:p>
        </p:txBody>
      </p:sp>
      <p:sp>
        <p:nvSpPr>
          <p:cNvPr id="741388" name="Rectangle 12"/>
          <p:cNvSpPr>
            <a:spLocks noChangeArrowheads="1"/>
          </p:cNvSpPr>
          <p:nvPr/>
        </p:nvSpPr>
        <p:spPr bwMode="auto">
          <a:xfrm>
            <a:off x="257175" y="5641975"/>
            <a:ext cx="8583613" cy="822325"/>
          </a:xfrm>
          <a:prstGeom prst="rect">
            <a:avLst/>
          </a:prstGeom>
          <a:noFill/>
          <a:ln w="9525">
            <a:noFill/>
            <a:miter lim="800000"/>
            <a:headEnd/>
            <a:tailEnd/>
          </a:ln>
          <a:effectLst/>
        </p:spPr>
        <p:txBody>
          <a:bodyPr>
            <a:spAutoFit/>
          </a:bodyPr>
          <a:lstStyle/>
          <a:p>
            <a:r>
              <a:rPr lang="en-US" altLang="zh-CN" sz="2400" b="1">
                <a:latin typeface="微软雅黑" pitchFamily="34" charset="-122"/>
                <a:ea typeface="微软雅黑" pitchFamily="34" charset="-122"/>
              </a:rPr>
              <a:t>CPU</a:t>
            </a:r>
            <a:r>
              <a:rPr lang="zh-CN" altLang="en-US" sz="2400" b="1">
                <a:latin typeface="微软雅黑" pitchFamily="34" charset="-122"/>
                <a:ea typeface="微软雅黑" pitchFamily="34" charset="-122"/>
              </a:rPr>
              <a:t>所执行的</a:t>
            </a:r>
            <a:r>
              <a:rPr lang="zh-CN" altLang="en-US" sz="2400" b="1">
                <a:solidFill>
                  <a:srgbClr val="FF0000"/>
                </a:solidFill>
                <a:latin typeface="微软雅黑" pitchFamily="34" charset="-122"/>
                <a:ea typeface="微软雅黑" pitchFamily="34" charset="-122"/>
              </a:rPr>
              <a:t>指令的地址序列</a:t>
            </a:r>
            <a:r>
              <a:rPr lang="zh-CN" altLang="en-US" sz="2400" b="1">
                <a:latin typeface="微软雅黑" pitchFamily="34" charset="-122"/>
                <a:ea typeface="微软雅黑" pitchFamily="34" charset="-122"/>
              </a:rPr>
              <a:t>称为</a:t>
            </a:r>
            <a:r>
              <a:rPr lang="en-US" altLang="zh-CN" sz="2400" b="1">
                <a:solidFill>
                  <a:srgbClr val="0000FF"/>
                </a:solidFill>
                <a:latin typeface="微软雅黑" pitchFamily="34" charset="-122"/>
                <a:ea typeface="微软雅黑" pitchFamily="34" charset="-122"/>
              </a:rPr>
              <a:t>CPU</a:t>
            </a:r>
            <a:r>
              <a:rPr lang="zh-CN" altLang="en-US" sz="2400" b="1">
                <a:solidFill>
                  <a:srgbClr val="0000FF"/>
                </a:solidFill>
                <a:latin typeface="微软雅黑" pitchFamily="34" charset="-122"/>
                <a:ea typeface="微软雅黑" pitchFamily="34" charset="-122"/>
              </a:rPr>
              <a:t>的控制流</a:t>
            </a:r>
            <a:r>
              <a:rPr lang="zh-CN" altLang="en-US" sz="2400" b="1">
                <a:latin typeface="微软雅黑" pitchFamily="34" charset="-122"/>
                <a:ea typeface="微软雅黑" pitchFamily="34" charset="-122"/>
              </a:rPr>
              <a:t>，通过上述两种方式得到的控制流为</a:t>
            </a:r>
            <a:r>
              <a:rPr lang="zh-CN" altLang="en-US" sz="2400" b="1">
                <a:solidFill>
                  <a:srgbClr val="0000FF"/>
                </a:solidFill>
                <a:latin typeface="微软雅黑" pitchFamily="34" charset="-122"/>
                <a:ea typeface="微软雅黑" pitchFamily="34" charset="-122"/>
              </a:rPr>
              <a:t>正常控制流</a:t>
            </a:r>
            <a:r>
              <a:rPr lang="zh-CN" altLang="en-US" sz="2400" b="1">
                <a:latin typeface="微软雅黑" pitchFamily="34" charset="-122"/>
                <a:ea typeface="微软雅黑" pitchFamily="34" charset="-122"/>
              </a:rPr>
              <a:t>。</a:t>
            </a:r>
          </a:p>
        </p:txBody>
      </p:sp>
      <p:sp>
        <p:nvSpPr>
          <p:cNvPr id="741389" name="Text Box 13"/>
          <p:cNvSpPr txBox="1">
            <a:spLocks noChangeArrowheads="1"/>
          </p:cNvSpPr>
          <p:nvPr/>
        </p:nvSpPr>
        <p:spPr bwMode="auto">
          <a:xfrm>
            <a:off x="4659313" y="4511675"/>
            <a:ext cx="4206875" cy="427038"/>
          </a:xfrm>
          <a:prstGeom prst="rect">
            <a:avLst/>
          </a:prstGeom>
          <a:noFill/>
          <a:ln w="9525">
            <a:noFill/>
            <a:miter lim="800000"/>
            <a:headEnd/>
            <a:tailEnd/>
          </a:ln>
          <a:effectLst/>
        </p:spPr>
        <p:txBody>
          <a:bodyPr>
            <a:spAutoFit/>
          </a:bodyPr>
          <a:lstStyle/>
          <a:p>
            <a:pPr>
              <a:spcBef>
                <a:spcPct val="50000"/>
              </a:spcBef>
            </a:pPr>
            <a:r>
              <a:rPr lang="zh-CN" altLang="en-US" sz="2200" b="1">
                <a:solidFill>
                  <a:srgbClr val="CC3300"/>
                </a:solidFill>
                <a:ea typeface="微软雅黑" pitchFamily="34" charset="-122"/>
              </a:rPr>
              <a:t>程序始终按正常控制流执行吗？</a:t>
            </a:r>
          </a:p>
        </p:txBody>
      </p:sp>
    </p:spTree>
    <p:extLst>
      <p:ext uri="{BB962C8B-B14F-4D97-AF65-F5344CB8AC3E}">
        <p14:creationId xmlns:p14="http://schemas.microsoft.com/office/powerpoint/2010/main" val="15774072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1383">
                                            <p:txEl>
                                              <p:pRg st="1" end="1"/>
                                            </p:txEl>
                                          </p:spTgt>
                                        </p:tgtEl>
                                        <p:attrNameLst>
                                          <p:attrName>style.visibility</p:attrName>
                                        </p:attrNameLst>
                                      </p:cBhvr>
                                      <p:to>
                                        <p:strVal val="visible"/>
                                      </p:to>
                                    </p:set>
                                    <p:animEffect transition="in" filter="blinds(horizontal)">
                                      <p:cBhvr>
                                        <p:cTn id="7" dur="500"/>
                                        <p:tgtEl>
                                          <p:spTgt spid="7413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1383">
                                            <p:txEl>
                                              <p:pRg st="2" end="2"/>
                                            </p:txEl>
                                          </p:spTgt>
                                        </p:tgtEl>
                                        <p:attrNameLst>
                                          <p:attrName>style.visibility</p:attrName>
                                        </p:attrNameLst>
                                      </p:cBhvr>
                                      <p:to>
                                        <p:strVal val="visible"/>
                                      </p:to>
                                    </p:set>
                                    <p:animEffect transition="in" filter="blinds(horizontal)">
                                      <p:cBhvr>
                                        <p:cTn id="12" dur="500"/>
                                        <p:tgtEl>
                                          <p:spTgt spid="74138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41388"/>
                                        </p:tgtEl>
                                        <p:attrNameLst>
                                          <p:attrName>style.visibility</p:attrName>
                                        </p:attrNameLst>
                                      </p:cBhvr>
                                      <p:to>
                                        <p:strVal val="visible"/>
                                      </p:to>
                                    </p:set>
                                    <p:animEffect transition="in" filter="blinds(horizontal)">
                                      <p:cBhvr>
                                        <p:cTn id="17" dur="500"/>
                                        <p:tgtEl>
                                          <p:spTgt spid="74138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41389"/>
                                        </p:tgtEl>
                                        <p:attrNameLst>
                                          <p:attrName>style.visibility</p:attrName>
                                        </p:attrNameLst>
                                      </p:cBhvr>
                                      <p:to>
                                        <p:strVal val="visible"/>
                                      </p:to>
                                    </p:set>
                                    <p:animEffect transition="in" filter="blinds(horizontal)">
                                      <p:cBhvr>
                                        <p:cTn id="22" dur="500"/>
                                        <p:tgtEl>
                                          <p:spTgt spid="741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1388" grpId="0"/>
      <p:bldP spid="74138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p:txBody>
          <a:bodyPr/>
          <a:lstStyle/>
          <a:p>
            <a:r>
              <a:rPr lang="zh-CN" altLang="en-US" smtClean="0"/>
              <a:t>异常控制流</a:t>
            </a:r>
          </a:p>
        </p:txBody>
      </p:sp>
      <p:sp>
        <p:nvSpPr>
          <p:cNvPr id="740355" name="Rectangle 3"/>
          <p:cNvSpPr>
            <a:spLocks noGrp="1" noChangeArrowheads="1"/>
          </p:cNvSpPr>
          <p:nvPr>
            <p:ph type="body" idx="1"/>
          </p:nvPr>
        </p:nvSpPr>
        <p:spPr>
          <a:xfrm>
            <a:off x="381000" y="836613"/>
            <a:ext cx="8316913" cy="5218112"/>
          </a:xfrm>
        </p:spPr>
        <p:txBody>
          <a:bodyPr/>
          <a:lstStyle/>
          <a:p>
            <a:r>
              <a:rPr lang="en-US" altLang="zh-CN" sz="2300" smtClean="0">
                <a:latin typeface="微软雅黑" pitchFamily="34" charset="-122"/>
                <a:ea typeface="微软雅黑" pitchFamily="34" charset="-122"/>
              </a:rPr>
              <a:t>CPU</a:t>
            </a:r>
            <a:r>
              <a:rPr lang="zh-CN" altLang="en-US" sz="2300" smtClean="0">
                <a:latin typeface="微软雅黑" pitchFamily="34" charset="-122"/>
                <a:ea typeface="微软雅黑" pitchFamily="34" charset="-122"/>
              </a:rPr>
              <a:t>会因为遇到</a:t>
            </a:r>
            <a:r>
              <a:rPr lang="zh-CN" altLang="en-US" sz="2300" smtClean="0">
                <a:solidFill>
                  <a:srgbClr val="FF0000"/>
                </a:solidFill>
                <a:latin typeface="微软雅黑" pitchFamily="34" charset="-122"/>
                <a:ea typeface="微软雅黑" pitchFamily="34" charset="-122"/>
              </a:rPr>
              <a:t>内部异常</a:t>
            </a:r>
            <a:r>
              <a:rPr lang="zh-CN" altLang="en-US" sz="2300" smtClean="0">
                <a:latin typeface="微软雅黑" pitchFamily="34" charset="-122"/>
                <a:ea typeface="微软雅黑" pitchFamily="34" charset="-122"/>
              </a:rPr>
              <a:t>或</a:t>
            </a:r>
            <a:r>
              <a:rPr lang="zh-CN" altLang="en-US" sz="2300" smtClean="0">
                <a:solidFill>
                  <a:srgbClr val="FF0000"/>
                </a:solidFill>
                <a:latin typeface="微软雅黑" pitchFamily="34" charset="-122"/>
                <a:ea typeface="微软雅黑" pitchFamily="34" charset="-122"/>
              </a:rPr>
              <a:t>外部中断</a:t>
            </a:r>
            <a:r>
              <a:rPr lang="zh-CN" altLang="en-US" sz="2300" smtClean="0">
                <a:latin typeface="微软雅黑" pitchFamily="34" charset="-122"/>
                <a:ea typeface="微软雅黑" pitchFamily="34" charset="-122"/>
              </a:rPr>
              <a:t>等原因而打断程序的正常控制流，转去执行操作系统提供的针对这些特殊事件的处理程序。</a:t>
            </a:r>
          </a:p>
          <a:p>
            <a:r>
              <a:rPr lang="zh-CN" altLang="en-US" sz="2300" smtClean="0">
                <a:latin typeface="微软雅黑" pitchFamily="34" charset="-122"/>
                <a:ea typeface="微软雅黑" pitchFamily="34" charset="-122"/>
              </a:rPr>
              <a:t>由于某些特殊情况</a:t>
            </a:r>
            <a:r>
              <a:rPr lang="zh-CN" altLang="en-US" sz="2300" smtClean="0">
                <a:solidFill>
                  <a:srgbClr val="FF0000"/>
                </a:solidFill>
                <a:latin typeface="微软雅黑" pitchFamily="34" charset="-122"/>
                <a:ea typeface="微软雅黑" pitchFamily="34" charset="-122"/>
              </a:rPr>
              <a:t>引起用户程序的正常执行被打断</a:t>
            </a:r>
            <a:r>
              <a:rPr lang="zh-CN" altLang="en-US" sz="2300" smtClean="0">
                <a:latin typeface="微软雅黑" pitchFamily="34" charset="-122"/>
                <a:ea typeface="微软雅黑" pitchFamily="34" charset="-122"/>
              </a:rPr>
              <a:t>所形成的意外控制流称为</a:t>
            </a:r>
            <a:r>
              <a:rPr lang="zh-CN" altLang="en-US" sz="2300" smtClean="0">
                <a:solidFill>
                  <a:srgbClr val="FF0000"/>
                </a:solidFill>
                <a:latin typeface="微软雅黑" pitchFamily="34" charset="-122"/>
                <a:ea typeface="微软雅黑" pitchFamily="34" charset="-122"/>
              </a:rPr>
              <a:t>异常控制流</a:t>
            </a:r>
            <a:r>
              <a:rPr lang="zh-CN" altLang="en-US" sz="2300" smtClean="0">
                <a:latin typeface="微软雅黑" pitchFamily="34" charset="-122"/>
                <a:ea typeface="微软雅黑" pitchFamily="34" charset="-122"/>
              </a:rPr>
              <a:t>（</a:t>
            </a:r>
            <a:r>
              <a:rPr lang="en-US" altLang="zh-CN" sz="2300" smtClean="0">
                <a:latin typeface="微软雅黑" pitchFamily="34" charset="-122"/>
                <a:ea typeface="微软雅黑" pitchFamily="34" charset="-122"/>
              </a:rPr>
              <a:t>Exceptional Control of Flow</a:t>
            </a:r>
            <a:r>
              <a:rPr lang="zh-CN" altLang="en-US" sz="2300" smtClean="0">
                <a:latin typeface="微软雅黑" pitchFamily="34" charset="-122"/>
                <a:ea typeface="微软雅黑" pitchFamily="34" charset="-122"/>
              </a:rPr>
              <a:t>，</a:t>
            </a:r>
            <a:r>
              <a:rPr lang="en-US" altLang="zh-CN" sz="2300" smtClean="0">
                <a:latin typeface="微软雅黑" pitchFamily="34" charset="-122"/>
                <a:ea typeface="微软雅黑" pitchFamily="34" charset="-122"/>
              </a:rPr>
              <a:t>ECF</a:t>
            </a:r>
            <a:r>
              <a:rPr lang="zh-CN" altLang="en-US" sz="2300" smtClean="0">
                <a:latin typeface="微软雅黑" pitchFamily="34" charset="-122"/>
                <a:ea typeface="微软雅黑" pitchFamily="34" charset="-122"/>
              </a:rPr>
              <a:t>）。</a:t>
            </a:r>
          </a:p>
          <a:p>
            <a:r>
              <a:rPr lang="zh-CN" altLang="en-US" sz="2300" smtClean="0">
                <a:latin typeface="微软雅黑" pitchFamily="34" charset="-122"/>
                <a:ea typeface="微软雅黑" pitchFamily="34" charset="-122"/>
              </a:rPr>
              <a:t>异常控制流的形成原因：</a:t>
            </a:r>
          </a:p>
          <a:p>
            <a:pPr lvl="1"/>
            <a:r>
              <a:rPr lang="zh-CN" altLang="en-US" sz="2200" smtClean="0">
                <a:latin typeface="微软雅黑" pitchFamily="34" charset="-122"/>
                <a:ea typeface="微软雅黑" pitchFamily="34" charset="-122"/>
              </a:rPr>
              <a:t>内部异常（缺页、越权、整除</a:t>
            </a:r>
            <a:r>
              <a:rPr lang="en-US" altLang="zh-CN" sz="2200" smtClean="0">
                <a:latin typeface="微软雅黑" pitchFamily="34" charset="-122"/>
                <a:ea typeface="微软雅黑" pitchFamily="34" charset="-122"/>
              </a:rPr>
              <a:t>0</a:t>
            </a:r>
            <a:r>
              <a:rPr lang="zh-CN" altLang="en-US" sz="2200" smtClean="0">
                <a:latin typeface="微软雅黑" pitchFamily="34" charset="-122"/>
                <a:ea typeface="微软雅黑" pitchFamily="34" charset="-122"/>
              </a:rPr>
              <a:t>、溢出等）</a:t>
            </a:r>
          </a:p>
          <a:p>
            <a:pPr lvl="1"/>
            <a:r>
              <a:rPr lang="zh-CN" altLang="en-US" sz="2200" smtClean="0">
                <a:latin typeface="微软雅黑" pitchFamily="34" charset="-122"/>
                <a:ea typeface="微软雅黑" pitchFamily="34" charset="-122"/>
              </a:rPr>
              <a:t>外部中断（</a:t>
            </a:r>
            <a:r>
              <a:rPr lang="en-US" altLang="zh-CN" sz="2200" smtClean="0">
                <a:latin typeface="微软雅黑" pitchFamily="34" charset="-122"/>
                <a:ea typeface="微软雅黑" pitchFamily="34" charset="-122"/>
              </a:rPr>
              <a:t>Ctrl-C</a:t>
            </a:r>
            <a:r>
              <a:rPr lang="zh-CN" altLang="en-US" sz="2200" smtClean="0">
                <a:latin typeface="微软雅黑" pitchFamily="34" charset="-122"/>
                <a:ea typeface="微软雅黑" pitchFamily="34" charset="-122"/>
              </a:rPr>
              <a:t>、打印缺纸、</a:t>
            </a:r>
            <a:r>
              <a:rPr lang="en-US" altLang="zh-CN" sz="2200" smtClean="0">
                <a:latin typeface="微软雅黑" pitchFamily="34" charset="-122"/>
                <a:ea typeface="微软雅黑" pitchFamily="34" charset="-122"/>
              </a:rPr>
              <a:t>DMA</a:t>
            </a:r>
            <a:r>
              <a:rPr lang="zh-CN" altLang="en-US" sz="2200" smtClean="0">
                <a:latin typeface="微软雅黑" pitchFamily="34" charset="-122"/>
                <a:ea typeface="微软雅黑" pitchFamily="34" charset="-122"/>
              </a:rPr>
              <a:t>结束等）</a:t>
            </a:r>
          </a:p>
          <a:p>
            <a:pPr lvl="1"/>
            <a:r>
              <a:rPr lang="zh-CN" altLang="en-US" sz="2200" smtClean="0">
                <a:latin typeface="微软雅黑" pitchFamily="34" charset="-122"/>
                <a:ea typeface="微软雅黑" pitchFamily="34" charset="-122"/>
              </a:rPr>
              <a:t>进程的上下文切换</a:t>
            </a:r>
            <a:r>
              <a:rPr lang="zh-CN" altLang="en-US" sz="2200" smtClean="0">
                <a:solidFill>
                  <a:srgbClr val="CC3300"/>
                </a:solidFill>
                <a:latin typeface="微软雅黑" pitchFamily="34" charset="-122"/>
                <a:ea typeface="微软雅黑" pitchFamily="34" charset="-122"/>
              </a:rPr>
              <a:t>（发生在操作系统层）</a:t>
            </a:r>
          </a:p>
          <a:p>
            <a:pPr lvl="1"/>
            <a:r>
              <a:rPr lang="zh-CN" altLang="en-US" sz="2200" smtClean="0">
                <a:latin typeface="微软雅黑" pitchFamily="34" charset="-122"/>
                <a:ea typeface="微软雅黑" pitchFamily="34" charset="-122"/>
              </a:rPr>
              <a:t>一个进程直接发送信号给另一个进程</a:t>
            </a:r>
            <a:r>
              <a:rPr lang="zh-CN" altLang="en-US" sz="2200" smtClean="0">
                <a:solidFill>
                  <a:srgbClr val="CC3300"/>
                </a:solidFill>
                <a:latin typeface="微软雅黑" pitchFamily="34" charset="-122"/>
                <a:ea typeface="微软雅黑" pitchFamily="34" charset="-122"/>
              </a:rPr>
              <a:t>（发生在应用软件层）</a:t>
            </a:r>
            <a:endParaRPr lang="zh-CN" altLang="en-US" sz="2200" smtClean="0">
              <a:latin typeface="微软雅黑" pitchFamily="34" charset="-122"/>
              <a:ea typeface="微软雅黑" pitchFamily="34" charset="-122"/>
            </a:endParaRPr>
          </a:p>
          <a:p>
            <a:endParaRPr lang="zh-CN" altLang="en-US" sz="2300" smtClean="0">
              <a:latin typeface="微软雅黑" pitchFamily="34" charset="-122"/>
              <a:ea typeface="微软雅黑" pitchFamily="34" charset="-122"/>
            </a:endParaRPr>
          </a:p>
        </p:txBody>
      </p:sp>
      <p:grpSp>
        <p:nvGrpSpPr>
          <p:cNvPr id="740360" name="Group 8"/>
          <p:cNvGrpSpPr>
            <a:grpSpLocks/>
          </p:cNvGrpSpPr>
          <p:nvPr/>
        </p:nvGrpSpPr>
        <p:grpSpPr bwMode="auto">
          <a:xfrm>
            <a:off x="6862763" y="3948113"/>
            <a:ext cx="1354137" cy="827087"/>
            <a:chOff x="4323" y="2487"/>
            <a:chExt cx="853" cy="521"/>
          </a:xfrm>
        </p:grpSpPr>
        <p:sp>
          <p:nvSpPr>
            <p:cNvPr id="740357" name="AutoShape 5"/>
            <p:cNvSpPr>
              <a:spLocks/>
            </p:cNvSpPr>
            <p:nvPr/>
          </p:nvSpPr>
          <p:spPr bwMode="auto">
            <a:xfrm>
              <a:off x="4323" y="2514"/>
              <a:ext cx="139" cy="494"/>
            </a:xfrm>
            <a:prstGeom prst="rightBrace">
              <a:avLst>
                <a:gd name="adj1" fmla="val 29616"/>
                <a:gd name="adj2" fmla="val 50000"/>
              </a:avLst>
            </a:prstGeom>
            <a:noFill/>
            <a:ln w="38100">
              <a:solidFill>
                <a:srgbClr val="CC3300"/>
              </a:solidFill>
              <a:round/>
              <a:headEnd/>
              <a:tailEnd/>
            </a:ln>
            <a:effectLst/>
          </p:spPr>
          <p:txBody>
            <a:bodyPr wrap="none" anchor="ctr"/>
            <a:lstStyle/>
            <a:p>
              <a:endParaRPr lang="zh-CN" altLang="en-US"/>
            </a:p>
          </p:txBody>
        </p:sp>
        <p:sp>
          <p:nvSpPr>
            <p:cNvPr id="740358" name="Text Box 6"/>
            <p:cNvSpPr txBox="1">
              <a:spLocks noChangeArrowheads="1"/>
            </p:cNvSpPr>
            <p:nvPr/>
          </p:nvSpPr>
          <p:spPr bwMode="auto">
            <a:xfrm>
              <a:off x="4436" y="2487"/>
              <a:ext cx="740" cy="480"/>
            </a:xfrm>
            <a:prstGeom prst="rect">
              <a:avLst/>
            </a:prstGeom>
            <a:noFill/>
            <a:ln w="9525">
              <a:noFill/>
              <a:miter lim="800000"/>
              <a:headEnd/>
              <a:tailEnd/>
            </a:ln>
            <a:effectLst/>
          </p:spPr>
          <p:txBody>
            <a:bodyPr>
              <a:spAutoFit/>
            </a:bodyPr>
            <a:lstStyle/>
            <a:p>
              <a:pPr>
                <a:spcBef>
                  <a:spcPct val="50000"/>
                </a:spcBef>
              </a:pPr>
              <a:r>
                <a:rPr lang="zh-CN" altLang="en-US" sz="2200" b="1">
                  <a:solidFill>
                    <a:srgbClr val="CC3300"/>
                  </a:solidFill>
                  <a:ea typeface="微软雅黑" pitchFamily="34" charset="-122"/>
                </a:rPr>
                <a:t>发生在硬件层</a:t>
              </a:r>
            </a:p>
          </p:txBody>
        </p:sp>
      </p:grpSp>
      <p:sp>
        <p:nvSpPr>
          <p:cNvPr id="740359" name="Text Box 7"/>
          <p:cNvSpPr txBox="1">
            <a:spLocks noChangeArrowheads="1"/>
          </p:cNvSpPr>
          <p:nvPr/>
        </p:nvSpPr>
        <p:spPr bwMode="auto">
          <a:xfrm>
            <a:off x="1233488" y="5994400"/>
            <a:ext cx="6880225" cy="442913"/>
          </a:xfrm>
          <a:prstGeom prst="rect">
            <a:avLst/>
          </a:prstGeom>
          <a:noFill/>
          <a:ln w="9525">
            <a:noFill/>
            <a:miter lim="800000"/>
            <a:headEnd/>
            <a:tailEnd/>
          </a:ln>
          <a:effectLst/>
        </p:spPr>
        <p:txBody>
          <a:bodyPr>
            <a:spAutoFit/>
          </a:bodyPr>
          <a:lstStyle/>
          <a:p>
            <a:pPr>
              <a:spcBef>
                <a:spcPct val="50000"/>
              </a:spcBef>
            </a:pPr>
            <a:r>
              <a:rPr lang="zh-CN" altLang="en-US" sz="2300" b="1">
                <a:latin typeface="微软雅黑" pitchFamily="34" charset="-122"/>
                <a:ea typeface="微软雅黑" pitchFamily="34" charset="-122"/>
              </a:rPr>
              <a:t>本章主要介绍发生在</a:t>
            </a:r>
            <a:r>
              <a:rPr lang="en-US" altLang="zh-CN" sz="2300" b="1">
                <a:latin typeface="微软雅黑" pitchFamily="34" charset="-122"/>
                <a:ea typeface="微软雅黑" pitchFamily="34" charset="-122"/>
              </a:rPr>
              <a:t>OS</a:t>
            </a:r>
            <a:r>
              <a:rPr lang="zh-CN" altLang="en-US" sz="2300" b="1">
                <a:latin typeface="微软雅黑" pitchFamily="34" charset="-122"/>
                <a:ea typeface="微软雅黑" pitchFamily="34" charset="-122"/>
              </a:rPr>
              <a:t>层和硬件层的异常控制流</a:t>
            </a:r>
          </a:p>
        </p:txBody>
      </p:sp>
    </p:spTree>
    <p:extLst>
      <p:ext uri="{BB962C8B-B14F-4D97-AF65-F5344CB8AC3E}">
        <p14:creationId xmlns:p14="http://schemas.microsoft.com/office/powerpoint/2010/main" val="287916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0355">
                                            <p:txEl>
                                              <p:pRg st="0" end="0"/>
                                            </p:txEl>
                                          </p:spTgt>
                                        </p:tgtEl>
                                        <p:attrNameLst>
                                          <p:attrName>style.visibility</p:attrName>
                                        </p:attrNameLst>
                                      </p:cBhvr>
                                      <p:to>
                                        <p:strVal val="visible"/>
                                      </p:to>
                                    </p:set>
                                    <p:animEffect transition="in" filter="blinds(horizontal)">
                                      <p:cBhvr>
                                        <p:cTn id="7" dur="500"/>
                                        <p:tgtEl>
                                          <p:spTgt spid="7403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0355">
                                            <p:txEl>
                                              <p:pRg st="1" end="1"/>
                                            </p:txEl>
                                          </p:spTgt>
                                        </p:tgtEl>
                                        <p:attrNameLst>
                                          <p:attrName>style.visibility</p:attrName>
                                        </p:attrNameLst>
                                      </p:cBhvr>
                                      <p:to>
                                        <p:strVal val="visible"/>
                                      </p:to>
                                    </p:set>
                                    <p:animEffect transition="in" filter="blinds(horizontal)">
                                      <p:cBhvr>
                                        <p:cTn id="12" dur="500"/>
                                        <p:tgtEl>
                                          <p:spTgt spid="7403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40355">
                                            <p:txEl>
                                              <p:pRg st="2" end="2"/>
                                            </p:txEl>
                                          </p:spTgt>
                                        </p:tgtEl>
                                        <p:attrNameLst>
                                          <p:attrName>style.visibility</p:attrName>
                                        </p:attrNameLst>
                                      </p:cBhvr>
                                      <p:to>
                                        <p:strVal val="visible"/>
                                      </p:to>
                                    </p:set>
                                    <p:animEffect transition="in" filter="blinds(horizontal)">
                                      <p:cBhvr>
                                        <p:cTn id="17" dur="500"/>
                                        <p:tgtEl>
                                          <p:spTgt spid="7403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0355">
                                            <p:txEl>
                                              <p:pRg st="3" end="3"/>
                                            </p:txEl>
                                          </p:spTgt>
                                        </p:tgtEl>
                                        <p:attrNameLst>
                                          <p:attrName>style.visibility</p:attrName>
                                        </p:attrNameLst>
                                      </p:cBhvr>
                                      <p:to>
                                        <p:strVal val="visible"/>
                                      </p:to>
                                    </p:set>
                                    <p:animEffect transition="in" filter="blinds(horizontal)">
                                      <p:cBhvr>
                                        <p:cTn id="22" dur="500"/>
                                        <p:tgtEl>
                                          <p:spTgt spid="7403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40355">
                                            <p:txEl>
                                              <p:pRg st="4" end="4"/>
                                            </p:txEl>
                                          </p:spTgt>
                                        </p:tgtEl>
                                        <p:attrNameLst>
                                          <p:attrName>style.visibility</p:attrName>
                                        </p:attrNameLst>
                                      </p:cBhvr>
                                      <p:to>
                                        <p:strVal val="visible"/>
                                      </p:to>
                                    </p:set>
                                    <p:animEffect transition="in" filter="blinds(horizontal)">
                                      <p:cBhvr>
                                        <p:cTn id="27" dur="500"/>
                                        <p:tgtEl>
                                          <p:spTgt spid="7403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40360"/>
                                        </p:tgtEl>
                                        <p:attrNameLst>
                                          <p:attrName>style.visibility</p:attrName>
                                        </p:attrNameLst>
                                      </p:cBhvr>
                                      <p:to>
                                        <p:strVal val="visible"/>
                                      </p:to>
                                    </p:set>
                                    <p:animEffect transition="in" filter="blinds(horizontal)">
                                      <p:cBhvr>
                                        <p:cTn id="32" dur="500"/>
                                        <p:tgtEl>
                                          <p:spTgt spid="74036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40355">
                                            <p:txEl>
                                              <p:pRg st="5" end="5"/>
                                            </p:txEl>
                                          </p:spTgt>
                                        </p:tgtEl>
                                        <p:attrNameLst>
                                          <p:attrName>style.visibility</p:attrName>
                                        </p:attrNameLst>
                                      </p:cBhvr>
                                      <p:to>
                                        <p:strVal val="visible"/>
                                      </p:to>
                                    </p:set>
                                    <p:animEffect transition="in" filter="blinds(horizontal)">
                                      <p:cBhvr>
                                        <p:cTn id="37" dur="500"/>
                                        <p:tgtEl>
                                          <p:spTgt spid="74035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40355">
                                            <p:txEl>
                                              <p:pRg st="6" end="6"/>
                                            </p:txEl>
                                          </p:spTgt>
                                        </p:tgtEl>
                                        <p:attrNameLst>
                                          <p:attrName>style.visibility</p:attrName>
                                        </p:attrNameLst>
                                      </p:cBhvr>
                                      <p:to>
                                        <p:strVal val="visible"/>
                                      </p:to>
                                    </p:set>
                                    <p:animEffect transition="in" filter="blinds(horizontal)">
                                      <p:cBhvr>
                                        <p:cTn id="42" dur="500"/>
                                        <p:tgtEl>
                                          <p:spTgt spid="74035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40359"/>
                                        </p:tgtEl>
                                        <p:attrNameLst>
                                          <p:attrName>style.visibility</p:attrName>
                                        </p:attrNameLst>
                                      </p:cBhvr>
                                      <p:to>
                                        <p:strVal val="visible"/>
                                      </p:to>
                                    </p:set>
                                    <p:animEffect transition="in" filter="blinds(horizontal)">
                                      <p:cBhvr>
                                        <p:cTn id="47" dur="500"/>
                                        <p:tgtEl>
                                          <p:spTgt spid="740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5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p:txBody>
          <a:bodyPr/>
          <a:lstStyle/>
          <a:p>
            <a:r>
              <a:rPr lang="zh-CN" altLang="en-US" smtClean="0"/>
              <a:t>异常和中断</a:t>
            </a:r>
          </a:p>
        </p:txBody>
      </p:sp>
      <p:sp>
        <p:nvSpPr>
          <p:cNvPr id="707587" name="Rectangle 3"/>
          <p:cNvSpPr>
            <a:spLocks noGrp="1" noChangeArrowheads="1"/>
          </p:cNvSpPr>
          <p:nvPr>
            <p:ph type="body" idx="1"/>
          </p:nvPr>
        </p:nvSpPr>
        <p:spPr>
          <a:xfrm>
            <a:off x="0" y="279400"/>
            <a:ext cx="8732838" cy="6086475"/>
          </a:xfrm>
        </p:spPr>
        <p:txBody>
          <a:bodyPr/>
          <a:lstStyle/>
          <a:p>
            <a:pPr>
              <a:lnSpc>
                <a:spcPct val="125000"/>
              </a:lnSpc>
              <a:buFontTx/>
              <a:buNone/>
            </a:pPr>
            <a:endParaRPr lang="zh-CN" altLang="en-US" sz="2800" smtClean="0"/>
          </a:p>
          <a:p>
            <a:pPr>
              <a:lnSpc>
                <a:spcPct val="120000"/>
              </a:lnSpc>
            </a:pPr>
            <a:r>
              <a:rPr lang="zh-CN" altLang="en-US" sz="2000" smtClean="0">
                <a:latin typeface="微软雅黑" pitchFamily="34" charset="-122"/>
                <a:ea typeface="微软雅黑" pitchFamily="34" charset="-122"/>
              </a:rPr>
              <a:t>程序执行过程中</a:t>
            </a:r>
            <a:r>
              <a:rPr lang="en-US" altLang="zh-CN" sz="2000" smtClean="0">
                <a:latin typeface="微软雅黑" pitchFamily="34" charset="-122"/>
                <a:ea typeface="微软雅黑" pitchFamily="34" charset="-122"/>
              </a:rPr>
              <a:t>CPU</a:t>
            </a:r>
            <a:r>
              <a:rPr lang="zh-CN" altLang="en-US" sz="2000" smtClean="0">
                <a:latin typeface="微软雅黑" pitchFamily="34" charset="-122"/>
                <a:ea typeface="微软雅黑" pitchFamily="34" charset="-122"/>
              </a:rPr>
              <a:t>会遇到一些特殊情况，使正在执行的程序被“中断”</a:t>
            </a:r>
          </a:p>
          <a:p>
            <a:pPr lvl="1">
              <a:lnSpc>
                <a:spcPct val="120000"/>
              </a:lnSpc>
            </a:pPr>
            <a:r>
              <a:rPr lang="en-US" altLang="zh-CN" smtClean="0">
                <a:latin typeface="微软雅黑" pitchFamily="34" charset="-122"/>
                <a:ea typeface="微软雅黑" pitchFamily="34" charset="-122"/>
              </a:rPr>
              <a:t>CPU</a:t>
            </a:r>
            <a:r>
              <a:rPr lang="zh-CN" altLang="en-US" smtClean="0">
                <a:latin typeface="微软雅黑" pitchFamily="34" charset="-122"/>
                <a:ea typeface="微软雅黑" pitchFamily="34" charset="-122"/>
              </a:rPr>
              <a:t>中止原来正在执行的程序，转到处理异常情况或特殊事件的程序去执行，结束后再返回到原被中止的程序处</a:t>
            </a:r>
            <a:r>
              <a:rPr lang="zh-CN" altLang="en-US" smtClean="0">
                <a:solidFill>
                  <a:srgbClr val="FF0000"/>
                </a:solidFill>
                <a:latin typeface="微软雅黑" pitchFamily="34" charset="-122"/>
                <a:ea typeface="微软雅黑" pitchFamily="34" charset="-122"/>
              </a:rPr>
              <a:t>（断点）</a:t>
            </a:r>
            <a:r>
              <a:rPr lang="zh-CN" altLang="en-US" smtClean="0">
                <a:latin typeface="微软雅黑" pitchFamily="34" charset="-122"/>
                <a:ea typeface="微软雅黑" pitchFamily="34" charset="-122"/>
              </a:rPr>
              <a:t>继续执行。</a:t>
            </a:r>
          </a:p>
          <a:p>
            <a:pPr>
              <a:lnSpc>
                <a:spcPct val="120000"/>
              </a:lnSpc>
            </a:pPr>
            <a:r>
              <a:rPr lang="zh-CN" altLang="en-US" sz="2000" smtClean="0">
                <a:latin typeface="微软雅黑" pitchFamily="34" charset="-122"/>
                <a:ea typeface="微软雅黑" pitchFamily="34" charset="-122"/>
              </a:rPr>
              <a:t>程序执行被 “中断” 的事件（在硬件层面）有两类</a:t>
            </a:r>
          </a:p>
          <a:p>
            <a:pPr lvl="1">
              <a:lnSpc>
                <a:spcPct val="120000"/>
              </a:lnSpc>
            </a:pPr>
            <a:r>
              <a:rPr lang="zh-CN" altLang="en-US" smtClean="0">
                <a:latin typeface="微软雅黑" pitchFamily="34" charset="-122"/>
                <a:ea typeface="微软雅黑" pitchFamily="34" charset="-122"/>
              </a:rPr>
              <a:t>内部“异常”：在</a:t>
            </a:r>
            <a:r>
              <a:rPr lang="en-US" altLang="zh-CN" smtClean="0">
                <a:latin typeface="微软雅黑" pitchFamily="34" charset="-122"/>
                <a:ea typeface="微软雅黑" pitchFamily="34" charset="-122"/>
              </a:rPr>
              <a:t>CPU</a:t>
            </a:r>
            <a:r>
              <a:rPr lang="zh-CN" altLang="en-US" smtClean="0">
                <a:latin typeface="微软雅黑" pitchFamily="34" charset="-122"/>
                <a:ea typeface="微软雅黑" pitchFamily="34" charset="-122"/>
              </a:rPr>
              <a:t>内部发生的意外事件或特殊事件</a:t>
            </a:r>
          </a:p>
          <a:p>
            <a:pPr lvl="2">
              <a:lnSpc>
                <a:spcPct val="120000"/>
              </a:lnSpc>
              <a:buFontTx/>
              <a:buNone/>
            </a:pPr>
            <a:r>
              <a:rPr lang="zh-CN" altLang="en-US" sz="2000" smtClean="0">
                <a:latin typeface="微软雅黑" pitchFamily="34" charset="-122"/>
                <a:ea typeface="微软雅黑" pitchFamily="34" charset="-122"/>
              </a:rPr>
              <a:t>按发生原因分为</a:t>
            </a:r>
            <a:r>
              <a:rPr lang="zh-CN" altLang="en-US" sz="2000" smtClean="0">
                <a:solidFill>
                  <a:srgbClr val="FF0000"/>
                </a:solidFill>
                <a:latin typeface="微软雅黑" pitchFamily="34" charset="-122"/>
                <a:ea typeface="微软雅黑" pitchFamily="34" charset="-122"/>
              </a:rPr>
              <a:t>硬故障中断</a:t>
            </a:r>
            <a:r>
              <a:rPr lang="zh-CN" altLang="en-US" sz="2000" smtClean="0">
                <a:latin typeface="微软雅黑" pitchFamily="34" charset="-122"/>
                <a:ea typeface="微软雅黑" pitchFamily="34" charset="-122"/>
              </a:rPr>
              <a:t>和</a:t>
            </a:r>
            <a:r>
              <a:rPr lang="zh-CN" altLang="en-US" sz="2000" smtClean="0">
                <a:solidFill>
                  <a:srgbClr val="FF0000"/>
                </a:solidFill>
                <a:latin typeface="微软雅黑" pitchFamily="34" charset="-122"/>
                <a:ea typeface="微软雅黑" pitchFamily="34" charset="-122"/>
              </a:rPr>
              <a:t>程序性中断</a:t>
            </a:r>
            <a:r>
              <a:rPr lang="zh-CN" altLang="en-US" sz="2000" smtClean="0">
                <a:latin typeface="微软雅黑" pitchFamily="34" charset="-122"/>
                <a:ea typeface="微软雅黑" pitchFamily="34" charset="-122"/>
              </a:rPr>
              <a:t>两类</a:t>
            </a:r>
          </a:p>
          <a:p>
            <a:pPr lvl="2">
              <a:lnSpc>
                <a:spcPct val="120000"/>
              </a:lnSpc>
              <a:buFontTx/>
              <a:buNone/>
            </a:pPr>
            <a:r>
              <a:rPr lang="zh-CN" altLang="en-US" sz="2000" smtClean="0">
                <a:solidFill>
                  <a:srgbClr val="FF0000"/>
                </a:solidFill>
                <a:latin typeface="微软雅黑" pitchFamily="34" charset="-122"/>
                <a:ea typeface="微软雅黑" pitchFamily="34" charset="-122"/>
              </a:rPr>
              <a:t>硬故障中断：</a:t>
            </a:r>
            <a:r>
              <a:rPr lang="zh-CN" altLang="en-US" sz="2000" smtClean="0">
                <a:latin typeface="微软雅黑" pitchFamily="34" charset="-122"/>
                <a:ea typeface="微软雅黑" pitchFamily="34" charset="-122"/>
              </a:rPr>
              <a:t>如电源掉电、硬件线路故障等</a:t>
            </a:r>
          </a:p>
          <a:p>
            <a:pPr lvl="2">
              <a:lnSpc>
                <a:spcPct val="120000"/>
              </a:lnSpc>
              <a:buFontTx/>
              <a:buNone/>
            </a:pPr>
            <a:r>
              <a:rPr lang="zh-CN" altLang="en-US" sz="2000" smtClean="0">
                <a:solidFill>
                  <a:srgbClr val="FF0000"/>
                </a:solidFill>
                <a:latin typeface="微软雅黑" pitchFamily="34" charset="-122"/>
                <a:ea typeface="微软雅黑" pitchFamily="34" charset="-122"/>
              </a:rPr>
              <a:t>程序性中断：</a:t>
            </a:r>
            <a:r>
              <a:rPr lang="zh-CN" altLang="en-US" sz="2000" smtClean="0">
                <a:latin typeface="微软雅黑" pitchFamily="34" charset="-122"/>
                <a:ea typeface="微软雅黑" pitchFamily="34" charset="-122"/>
              </a:rPr>
              <a:t>执行某条指令时发生的“例外</a:t>
            </a:r>
            <a:r>
              <a:rPr lang="en-US" altLang="zh-CN" sz="2000" smtClean="0">
                <a:latin typeface="微软雅黑" pitchFamily="34" charset="-122"/>
                <a:ea typeface="微软雅黑" pitchFamily="34" charset="-122"/>
              </a:rPr>
              <a:t>(Exception)”</a:t>
            </a:r>
            <a:r>
              <a:rPr lang="zh-CN" altLang="en-US" sz="2000" smtClean="0">
                <a:latin typeface="微软雅黑" pitchFamily="34" charset="-122"/>
                <a:ea typeface="微软雅黑" pitchFamily="34" charset="-122"/>
              </a:rPr>
              <a:t>，如溢出、缺页、越界、越权、非法指令、除数为</a:t>
            </a:r>
            <a:r>
              <a:rPr lang="en-US" altLang="zh-CN" sz="2000" smtClean="0">
                <a:latin typeface="微软雅黑" pitchFamily="34" charset="-122"/>
                <a:ea typeface="微软雅黑" pitchFamily="34" charset="-122"/>
              </a:rPr>
              <a:t>0</a:t>
            </a:r>
            <a:r>
              <a:rPr lang="zh-CN" altLang="en-US" sz="2000" smtClean="0">
                <a:latin typeface="微软雅黑" pitchFamily="34" charset="-122"/>
                <a:ea typeface="微软雅黑" pitchFamily="34" charset="-122"/>
              </a:rPr>
              <a:t>、堆栈溢出、访问超时、断点设置、单步、系统调用等</a:t>
            </a:r>
          </a:p>
          <a:p>
            <a:pPr lvl="1">
              <a:lnSpc>
                <a:spcPct val="120000"/>
              </a:lnSpc>
            </a:pPr>
            <a:r>
              <a:rPr lang="zh-CN" altLang="en-US" smtClean="0">
                <a:latin typeface="微软雅黑" pitchFamily="34" charset="-122"/>
                <a:ea typeface="微软雅黑" pitchFamily="34" charset="-122"/>
              </a:rPr>
              <a:t>外部“中断”：在</a:t>
            </a:r>
            <a:r>
              <a:rPr lang="en-US" altLang="zh-CN" smtClean="0">
                <a:latin typeface="微软雅黑" pitchFamily="34" charset="-122"/>
                <a:ea typeface="微软雅黑" pitchFamily="34" charset="-122"/>
              </a:rPr>
              <a:t>CPU</a:t>
            </a:r>
            <a:r>
              <a:rPr lang="zh-CN" altLang="en-US" smtClean="0">
                <a:latin typeface="微软雅黑" pitchFamily="34" charset="-122"/>
                <a:ea typeface="微软雅黑" pitchFamily="34" charset="-122"/>
              </a:rPr>
              <a:t>外部发生的特殊事件</a:t>
            </a:r>
            <a:r>
              <a:rPr lang="zh-CN" altLang="en-US" smtClean="0">
                <a:solidFill>
                  <a:srgbClr val="009242"/>
                </a:solidFill>
                <a:latin typeface="微软雅黑" pitchFamily="34" charset="-122"/>
                <a:ea typeface="微软雅黑" pitchFamily="34" charset="-122"/>
              </a:rPr>
              <a:t>，</a:t>
            </a:r>
            <a:r>
              <a:rPr lang="zh-CN" altLang="en-US" smtClean="0">
                <a:solidFill>
                  <a:srgbClr val="FF0000"/>
                </a:solidFill>
                <a:latin typeface="微软雅黑" pitchFamily="34" charset="-122"/>
                <a:ea typeface="微软雅黑" pitchFamily="34" charset="-122"/>
              </a:rPr>
              <a:t>通过“中断请求”信号</a:t>
            </a:r>
            <a:r>
              <a:rPr lang="zh-CN" altLang="en-US" smtClean="0">
                <a:latin typeface="微软雅黑" pitchFamily="34" charset="-122"/>
                <a:ea typeface="微软雅黑" pitchFamily="34" charset="-122"/>
              </a:rPr>
              <a:t>向</a:t>
            </a:r>
            <a:r>
              <a:rPr lang="en-US" altLang="zh-CN" smtClean="0">
                <a:latin typeface="微软雅黑" pitchFamily="34" charset="-122"/>
                <a:ea typeface="微软雅黑" pitchFamily="34" charset="-122"/>
              </a:rPr>
              <a:t>CPU</a:t>
            </a:r>
            <a:r>
              <a:rPr lang="zh-CN" altLang="en-US" smtClean="0">
                <a:latin typeface="微软雅黑" pitchFamily="34" charset="-122"/>
                <a:ea typeface="微软雅黑" pitchFamily="34" charset="-122"/>
              </a:rPr>
              <a:t>请求处理。</a:t>
            </a:r>
            <a:r>
              <a:rPr lang="zh-CN" altLang="en-US" smtClean="0">
                <a:solidFill>
                  <a:srgbClr val="006600"/>
                </a:solidFill>
                <a:latin typeface="微软雅黑" pitchFamily="34" charset="-122"/>
                <a:ea typeface="微软雅黑" pitchFamily="34" charset="-122"/>
              </a:rPr>
              <a:t>如实时钟、控制台、打印机缺纸、外设准备好、采样计时到、</a:t>
            </a:r>
            <a:r>
              <a:rPr lang="en-US" altLang="zh-CN" smtClean="0">
                <a:solidFill>
                  <a:srgbClr val="006600"/>
                </a:solidFill>
                <a:latin typeface="微软雅黑" pitchFamily="34" charset="-122"/>
                <a:ea typeface="微软雅黑" pitchFamily="34" charset="-122"/>
              </a:rPr>
              <a:t>DMA</a:t>
            </a:r>
            <a:r>
              <a:rPr lang="zh-CN" altLang="en-US" smtClean="0">
                <a:solidFill>
                  <a:srgbClr val="006600"/>
                </a:solidFill>
                <a:latin typeface="微软雅黑" pitchFamily="34" charset="-122"/>
                <a:ea typeface="微软雅黑" pitchFamily="34" charset="-122"/>
              </a:rPr>
              <a:t>传输结束等。</a:t>
            </a:r>
          </a:p>
          <a:p>
            <a:pPr lvl="2">
              <a:lnSpc>
                <a:spcPct val="120000"/>
              </a:lnSpc>
              <a:buFontTx/>
              <a:buNone/>
            </a:pPr>
            <a:endParaRPr lang="en-US" altLang="zh-CN" sz="2000" smtClean="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7587">
                                            <p:txEl>
                                              <p:pRg st="2" end="2"/>
                                            </p:txEl>
                                          </p:spTgt>
                                        </p:tgtEl>
                                        <p:attrNameLst>
                                          <p:attrName>style.visibility</p:attrName>
                                        </p:attrNameLst>
                                      </p:cBhvr>
                                      <p:to>
                                        <p:strVal val="visible"/>
                                      </p:to>
                                    </p:set>
                                    <p:animEffect transition="in" filter="blinds(horizontal)">
                                      <p:cBhvr>
                                        <p:cTn id="7" dur="500"/>
                                        <p:tgtEl>
                                          <p:spTgt spid="70758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07587">
                                            <p:txEl>
                                              <p:pRg st="4" end="4"/>
                                            </p:txEl>
                                          </p:spTgt>
                                        </p:tgtEl>
                                        <p:attrNameLst>
                                          <p:attrName>style.visibility</p:attrName>
                                        </p:attrNameLst>
                                      </p:cBhvr>
                                      <p:to>
                                        <p:strVal val="visible"/>
                                      </p:to>
                                    </p:set>
                                    <p:animEffect transition="in" filter="blinds(horizontal)">
                                      <p:cBhvr>
                                        <p:cTn id="12" dur="500"/>
                                        <p:tgtEl>
                                          <p:spTgt spid="70758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07587">
                                            <p:txEl>
                                              <p:pRg st="5" end="5"/>
                                            </p:txEl>
                                          </p:spTgt>
                                        </p:tgtEl>
                                        <p:attrNameLst>
                                          <p:attrName>style.visibility</p:attrName>
                                        </p:attrNameLst>
                                      </p:cBhvr>
                                      <p:to>
                                        <p:strVal val="visible"/>
                                      </p:to>
                                    </p:set>
                                    <p:animEffect transition="in" filter="blinds(horizontal)">
                                      <p:cBhvr>
                                        <p:cTn id="17" dur="500"/>
                                        <p:tgtEl>
                                          <p:spTgt spid="707587">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07587">
                                            <p:txEl>
                                              <p:pRg st="6" end="6"/>
                                            </p:txEl>
                                          </p:spTgt>
                                        </p:tgtEl>
                                        <p:attrNameLst>
                                          <p:attrName>style.visibility</p:attrName>
                                        </p:attrNameLst>
                                      </p:cBhvr>
                                      <p:to>
                                        <p:strVal val="visible"/>
                                      </p:to>
                                    </p:set>
                                    <p:animEffect transition="in" filter="blinds(horizontal)">
                                      <p:cBhvr>
                                        <p:cTn id="22" dur="500"/>
                                        <p:tgtEl>
                                          <p:spTgt spid="70758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07587">
                                            <p:txEl>
                                              <p:pRg st="7" end="7"/>
                                            </p:txEl>
                                          </p:spTgt>
                                        </p:tgtEl>
                                        <p:attrNameLst>
                                          <p:attrName>style.visibility</p:attrName>
                                        </p:attrNameLst>
                                      </p:cBhvr>
                                      <p:to>
                                        <p:strVal val="visible"/>
                                      </p:to>
                                    </p:set>
                                    <p:animEffect transition="in" filter="blinds(horizontal)">
                                      <p:cBhvr>
                                        <p:cTn id="27" dur="500"/>
                                        <p:tgtEl>
                                          <p:spTgt spid="707587">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07587">
                                            <p:txEl>
                                              <p:pRg st="8" end="8"/>
                                            </p:txEl>
                                          </p:spTgt>
                                        </p:tgtEl>
                                        <p:attrNameLst>
                                          <p:attrName>style.visibility</p:attrName>
                                        </p:attrNameLst>
                                      </p:cBhvr>
                                      <p:to>
                                        <p:strVal val="visible"/>
                                      </p:to>
                                    </p:set>
                                    <p:animEffect transition="in" filter="blinds(horizontal)">
                                      <p:cBhvr>
                                        <p:cTn id="32" dur="500"/>
                                        <p:tgtEl>
                                          <p:spTgt spid="7075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17"/>
          <p:cNvSpPr>
            <a:spLocks noChangeArrowheads="1"/>
          </p:cNvSpPr>
          <p:nvPr/>
        </p:nvSpPr>
        <p:spPr bwMode="auto">
          <a:xfrm>
            <a:off x="825500" y="1898650"/>
            <a:ext cx="7570788" cy="2971800"/>
          </a:xfrm>
          <a:prstGeom prst="rect">
            <a:avLst/>
          </a:prstGeom>
          <a:solidFill>
            <a:srgbClr val="E9E1C9"/>
          </a:solidFill>
          <a:ln w="28575" algn="ctr">
            <a:noFill/>
            <a:round/>
            <a:headEnd/>
            <a:tailEnd type="triangle" w="med" len="med"/>
          </a:ln>
        </p:spPr>
        <p:txBody>
          <a:bodyPr anchor="ctr" anchorCtr="1"/>
          <a:lstStyle/>
          <a:p>
            <a:pPr algn="ctr" eaLnBrk="0" hangingPunct="0"/>
            <a:endParaRPr lang="en-US" altLang="zh-CN" sz="2400" b="1">
              <a:latin typeface="Calibri" pitchFamily="34" charset="0"/>
            </a:endParaRPr>
          </a:p>
        </p:txBody>
      </p:sp>
      <p:sp>
        <p:nvSpPr>
          <p:cNvPr id="692227" name="Rectangle 2"/>
          <p:cNvSpPr>
            <a:spLocks noGrp="1" noChangeArrowheads="1"/>
          </p:cNvSpPr>
          <p:nvPr>
            <p:ph type="title" idx="4294967295"/>
          </p:nvPr>
        </p:nvSpPr>
        <p:spPr>
          <a:xfrm>
            <a:off x="476250" y="88900"/>
            <a:ext cx="7740650" cy="549275"/>
          </a:xfrm>
        </p:spPr>
        <p:txBody>
          <a:bodyPr lIns="91294" tIns="45647" rIns="91294" bIns="45647" anchor="t"/>
          <a:lstStyle/>
          <a:p>
            <a:r>
              <a:rPr lang="zh-CN" altLang="en-US" smtClean="0"/>
              <a:t>异常和中断的处理</a:t>
            </a:r>
          </a:p>
        </p:txBody>
      </p:sp>
      <p:sp>
        <p:nvSpPr>
          <p:cNvPr id="476163" name="Rectangle 3"/>
          <p:cNvSpPr>
            <a:spLocks noGrp="1" noChangeArrowheads="1"/>
          </p:cNvSpPr>
          <p:nvPr>
            <p:ph type="body" idx="4294967295"/>
          </p:nvPr>
        </p:nvSpPr>
        <p:spPr>
          <a:xfrm>
            <a:off x="150813" y="730250"/>
            <a:ext cx="8893175" cy="1098550"/>
          </a:xfrm>
        </p:spPr>
        <p:txBody>
          <a:bodyPr/>
          <a:lstStyle/>
          <a:p>
            <a:r>
              <a:rPr lang="zh-CN" altLang="en-US" sz="2200" smtClean="0">
                <a:latin typeface="微软雅黑" pitchFamily="34" charset="-122"/>
                <a:ea typeface="微软雅黑" pitchFamily="34" charset="-122"/>
              </a:rPr>
              <a:t>发生</a:t>
            </a:r>
            <a:r>
              <a:rPr lang="zh-CN" altLang="en-US" sz="2200" smtClean="0">
                <a:solidFill>
                  <a:srgbClr val="FF0000"/>
                </a:solidFill>
                <a:latin typeface="微软雅黑" pitchFamily="34" charset="-122"/>
                <a:ea typeface="微软雅黑" pitchFamily="34" charset="-122"/>
              </a:rPr>
              <a:t>异常</a:t>
            </a:r>
            <a:r>
              <a:rPr lang="en-US" altLang="zh-CN" sz="2200" smtClean="0">
                <a:solidFill>
                  <a:srgbClr val="FF0000"/>
                </a:solidFill>
                <a:latin typeface="微软雅黑" pitchFamily="34" charset="-122"/>
                <a:ea typeface="微软雅黑" pitchFamily="34" charset="-122"/>
              </a:rPr>
              <a:t>(exception)</a:t>
            </a:r>
            <a:r>
              <a:rPr lang="zh-CN" altLang="en-US" sz="2200" smtClean="0">
                <a:latin typeface="微软雅黑" pitchFamily="34" charset="-122"/>
                <a:ea typeface="微软雅黑" pitchFamily="34" charset="-122"/>
              </a:rPr>
              <a:t>和</a:t>
            </a:r>
            <a:r>
              <a:rPr lang="zh-CN" altLang="en-US" sz="2200" smtClean="0">
                <a:solidFill>
                  <a:srgbClr val="FF0000"/>
                </a:solidFill>
                <a:latin typeface="微软雅黑" pitchFamily="34" charset="-122"/>
                <a:ea typeface="微软雅黑" pitchFamily="34" charset="-122"/>
              </a:rPr>
              <a:t>中断</a:t>
            </a:r>
            <a:r>
              <a:rPr lang="en-US" altLang="zh-CN" sz="2200" smtClean="0">
                <a:solidFill>
                  <a:srgbClr val="FF0000"/>
                </a:solidFill>
                <a:latin typeface="微软雅黑" pitchFamily="34" charset="-122"/>
                <a:ea typeface="微软雅黑" pitchFamily="34" charset="-122"/>
              </a:rPr>
              <a:t>(interrupt)</a:t>
            </a:r>
            <a:r>
              <a:rPr lang="zh-CN" altLang="en-US" sz="2200" smtClean="0">
                <a:latin typeface="微软雅黑" pitchFamily="34" charset="-122"/>
                <a:ea typeface="微软雅黑" pitchFamily="34" charset="-122"/>
              </a:rPr>
              <a:t>事件后，系统将进入</a:t>
            </a:r>
            <a:r>
              <a:rPr lang="en-US" altLang="zh-CN" sz="2200" smtClean="0">
                <a:latin typeface="微软雅黑" pitchFamily="34" charset="-122"/>
                <a:ea typeface="微软雅黑" pitchFamily="34" charset="-122"/>
              </a:rPr>
              <a:t>OS</a:t>
            </a:r>
            <a:r>
              <a:rPr lang="zh-CN" altLang="en-US" sz="2200" smtClean="0">
                <a:latin typeface="微软雅黑" pitchFamily="34" charset="-122"/>
                <a:ea typeface="微软雅黑" pitchFamily="34" charset="-122"/>
              </a:rPr>
              <a:t>内核态对相应事件进行处理，即改变处理器状态</a:t>
            </a:r>
            <a:r>
              <a:rPr lang="zh-CN" altLang="en-US" sz="2200" smtClean="0">
                <a:solidFill>
                  <a:srgbClr val="FF0000"/>
                </a:solidFill>
                <a:latin typeface="微软雅黑" pitchFamily="34" charset="-122"/>
                <a:ea typeface="微软雅黑" pitchFamily="34" charset="-122"/>
              </a:rPr>
              <a:t>（用户态</a:t>
            </a:r>
            <a:r>
              <a:rPr lang="zh-CN" altLang="en-US" sz="2200" smtClean="0">
                <a:solidFill>
                  <a:srgbClr val="FF0000"/>
                </a:solidFill>
                <a:ea typeface="微软雅黑" pitchFamily="34" charset="-122"/>
                <a:cs typeface="Arial" charset="0"/>
              </a:rPr>
              <a:t>→内核态</a:t>
            </a:r>
            <a:r>
              <a:rPr lang="zh-CN" altLang="en-US" sz="2200" smtClean="0">
                <a:solidFill>
                  <a:srgbClr val="FF0000"/>
                </a:solidFill>
                <a:latin typeface="微软雅黑" pitchFamily="34" charset="-122"/>
                <a:ea typeface="微软雅黑" pitchFamily="34" charset="-122"/>
              </a:rPr>
              <a:t>）</a:t>
            </a:r>
            <a:endParaRPr lang="en-US" altLang="zh-CN" sz="2200" b="0" smtClean="0">
              <a:solidFill>
                <a:srgbClr val="FF0000"/>
              </a:solidFill>
            </a:endParaRPr>
          </a:p>
        </p:txBody>
      </p:sp>
      <p:sp>
        <p:nvSpPr>
          <p:cNvPr id="476164" name="Rectangle 4"/>
          <p:cNvSpPr>
            <a:spLocks noChangeArrowheads="1"/>
          </p:cNvSpPr>
          <p:nvPr/>
        </p:nvSpPr>
        <p:spPr bwMode="auto">
          <a:xfrm>
            <a:off x="2419350" y="1970088"/>
            <a:ext cx="1400175" cy="454025"/>
          </a:xfrm>
          <a:prstGeom prst="rect">
            <a:avLst/>
          </a:prstGeom>
          <a:noFill/>
          <a:ln w="12700">
            <a:noFill/>
            <a:miter lim="800000"/>
            <a:headEnd/>
            <a:tailEnd/>
          </a:ln>
          <a:effectLst/>
        </p:spPr>
        <p:txBody>
          <a:bodyPr wrap="none" lIns="90479" tIns="44446" rIns="90479" bIns="44446">
            <a:spAutoFit/>
          </a:bodyPr>
          <a:lstStyle/>
          <a:p>
            <a:pPr eaLnBrk="0" hangingPunct="0"/>
            <a:r>
              <a:rPr lang="zh-CN" altLang="en-US" sz="2400" b="1">
                <a:solidFill>
                  <a:srgbClr val="CC3300"/>
                </a:solidFill>
                <a:latin typeface="Calibri" pitchFamily="34" charset="0"/>
                <a:ea typeface="微软雅黑" pitchFamily="34" charset="-122"/>
              </a:rPr>
              <a:t>用户进程</a:t>
            </a:r>
          </a:p>
        </p:txBody>
      </p:sp>
      <p:sp>
        <p:nvSpPr>
          <p:cNvPr id="476165" name="Rectangle 5"/>
          <p:cNvSpPr>
            <a:spLocks noChangeArrowheads="1"/>
          </p:cNvSpPr>
          <p:nvPr/>
        </p:nvSpPr>
        <p:spPr bwMode="auto">
          <a:xfrm>
            <a:off x="5651500" y="2100263"/>
            <a:ext cx="614363" cy="454025"/>
          </a:xfrm>
          <a:prstGeom prst="rect">
            <a:avLst/>
          </a:prstGeom>
          <a:noFill/>
          <a:ln w="12700">
            <a:noFill/>
            <a:miter lim="800000"/>
            <a:headEnd/>
            <a:tailEnd/>
          </a:ln>
          <a:effectLst/>
        </p:spPr>
        <p:txBody>
          <a:bodyPr wrap="none" lIns="90479" tIns="44446" rIns="90479" bIns="44446">
            <a:spAutoFit/>
          </a:bodyPr>
          <a:lstStyle/>
          <a:p>
            <a:pPr eaLnBrk="0" hangingPunct="0"/>
            <a:r>
              <a:rPr lang="en-US" altLang="zh-CN" sz="2400" b="1">
                <a:solidFill>
                  <a:srgbClr val="CC3300"/>
                </a:solidFill>
                <a:latin typeface="微软雅黑" pitchFamily="34" charset="-122"/>
                <a:ea typeface="微软雅黑" pitchFamily="34" charset="-122"/>
              </a:rPr>
              <a:t>OS</a:t>
            </a:r>
          </a:p>
        </p:txBody>
      </p:sp>
      <p:sp>
        <p:nvSpPr>
          <p:cNvPr id="692231" name="Line 6"/>
          <p:cNvSpPr>
            <a:spLocks noChangeShapeType="1"/>
          </p:cNvSpPr>
          <p:nvPr/>
        </p:nvSpPr>
        <p:spPr bwMode="auto">
          <a:xfrm>
            <a:off x="3233738" y="2492375"/>
            <a:ext cx="0" cy="598488"/>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476168" name="Line 8"/>
          <p:cNvSpPr>
            <a:spLocks noChangeShapeType="1"/>
          </p:cNvSpPr>
          <p:nvPr/>
        </p:nvSpPr>
        <p:spPr bwMode="auto">
          <a:xfrm>
            <a:off x="6053138" y="3103563"/>
            <a:ext cx="0" cy="59690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476170" name="Line 10"/>
          <p:cNvSpPr>
            <a:spLocks noChangeShapeType="1"/>
          </p:cNvSpPr>
          <p:nvPr/>
        </p:nvSpPr>
        <p:spPr bwMode="auto">
          <a:xfrm>
            <a:off x="3233738" y="3194050"/>
            <a:ext cx="0" cy="1512888"/>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476171" name="Rectangle 11"/>
          <p:cNvSpPr>
            <a:spLocks noChangeArrowheads="1"/>
          </p:cNvSpPr>
          <p:nvPr/>
        </p:nvSpPr>
        <p:spPr bwMode="auto">
          <a:xfrm>
            <a:off x="3587750" y="2693988"/>
            <a:ext cx="2225675" cy="393700"/>
          </a:xfrm>
          <a:prstGeom prst="rect">
            <a:avLst/>
          </a:prstGeom>
          <a:noFill/>
          <a:ln w="12700">
            <a:noFill/>
            <a:miter lim="800000"/>
            <a:headEnd/>
            <a:tailEnd/>
          </a:ln>
        </p:spPr>
        <p:txBody>
          <a:bodyPr lIns="90479" tIns="44446" rIns="90479" bIns="44446">
            <a:spAutoFit/>
          </a:bodyPr>
          <a:lstStyle/>
          <a:p>
            <a:pPr eaLnBrk="0" hangingPunct="0"/>
            <a:r>
              <a:rPr lang="zh-CN" altLang="en-US" sz="2000" b="1">
                <a:solidFill>
                  <a:schemeClr val="accent2"/>
                </a:solidFill>
                <a:latin typeface="微软雅黑" pitchFamily="34" charset="-122"/>
                <a:ea typeface="微软雅黑" pitchFamily="34" charset="-122"/>
              </a:rPr>
              <a:t>响应异常</a:t>
            </a:r>
            <a:r>
              <a:rPr lang="en-US" altLang="zh-CN" sz="2000" b="1">
                <a:solidFill>
                  <a:schemeClr val="accent2"/>
                </a:solidFill>
                <a:latin typeface="微软雅黑" pitchFamily="34" charset="-122"/>
                <a:ea typeface="微软雅黑" pitchFamily="34" charset="-122"/>
              </a:rPr>
              <a:t>/</a:t>
            </a:r>
            <a:r>
              <a:rPr lang="zh-CN" altLang="en-US" sz="2000" b="1">
                <a:solidFill>
                  <a:schemeClr val="accent2"/>
                </a:solidFill>
                <a:latin typeface="微软雅黑" pitchFamily="34" charset="-122"/>
                <a:ea typeface="微软雅黑" pitchFamily="34" charset="-122"/>
              </a:rPr>
              <a:t>中断</a:t>
            </a:r>
          </a:p>
        </p:txBody>
      </p:sp>
      <p:sp>
        <p:nvSpPr>
          <p:cNvPr id="476172" name="Rectangle 12"/>
          <p:cNvSpPr>
            <a:spLocks noChangeArrowheads="1"/>
          </p:cNvSpPr>
          <p:nvPr/>
        </p:nvSpPr>
        <p:spPr bwMode="auto">
          <a:xfrm>
            <a:off x="6215063" y="3043238"/>
            <a:ext cx="1668462" cy="973137"/>
          </a:xfrm>
          <a:prstGeom prst="rect">
            <a:avLst/>
          </a:prstGeom>
          <a:noFill/>
          <a:ln w="12700">
            <a:noFill/>
            <a:miter lim="800000"/>
            <a:headEnd/>
            <a:tailEnd/>
          </a:ln>
        </p:spPr>
        <p:txBody>
          <a:bodyPr lIns="90479" tIns="44446" rIns="90479" bIns="44446">
            <a:spAutoFit/>
          </a:bodyPr>
          <a:lstStyle/>
          <a:p>
            <a:pPr eaLnBrk="0" hangingPunct="0"/>
            <a:r>
              <a:rPr lang="zh-CN" altLang="en-US" sz="2000" b="1">
                <a:latin typeface="Calibri" pitchFamily="34" charset="0"/>
                <a:ea typeface="微软雅黑" pitchFamily="34" charset="-122"/>
              </a:rPr>
              <a:t>具体的异常或中断处理</a:t>
            </a:r>
          </a:p>
          <a:p>
            <a:pPr eaLnBrk="0" hangingPunct="0"/>
            <a:endParaRPr lang="en-US" altLang="zh-CN" i="1">
              <a:latin typeface="Calibri" pitchFamily="34" charset="0"/>
            </a:endParaRPr>
          </a:p>
        </p:txBody>
      </p:sp>
      <p:sp>
        <p:nvSpPr>
          <p:cNvPr id="476173" name="Rectangle 13"/>
          <p:cNvSpPr>
            <a:spLocks noChangeArrowheads="1"/>
          </p:cNvSpPr>
          <p:nvPr/>
        </p:nvSpPr>
        <p:spPr bwMode="auto">
          <a:xfrm>
            <a:off x="3471863" y="3508375"/>
            <a:ext cx="1870075" cy="1003300"/>
          </a:xfrm>
          <a:prstGeom prst="rect">
            <a:avLst/>
          </a:prstGeom>
          <a:noFill/>
          <a:ln w="12700">
            <a:noFill/>
            <a:miter lim="800000"/>
            <a:headEnd/>
            <a:tailEnd/>
          </a:ln>
          <a:effectLst/>
        </p:spPr>
        <p:txBody>
          <a:bodyPr wrap="none" lIns="90479" tIns="44446" rIns="90479" bIns="44446">
            <a:spAutoFit/>
          </a:bodyPr>
          <a:lstStyle/>
          <a:p>
            <a:pPr eaLnBrk="0" hangingPunct="0">
              <a:buFont typeface="Arial" charset="0"/>
              <a:buChar char="•"/>
            </a:pPr>
            <a:r>
              <a:rPr lang="zh-CN" altLang="en-US" sz="2000" b="1">
                <a:latin typeface="微软雅黑" pitchFamily="34" charset="-122"/>
                <a:ea typeface="微软雅黑" pitchFamily="34" charset="-122"/>
              </a:rPr>
              <a:t> </a:t>
            </a:r>
            <a:r>
              <a:rPr lang="zh-CN" altLang="en-US" sz="2000" b="1">
                <a:solidFill>
                  <a:schemeClr val="accent2"/>
                </a:solidFill>
                <a:latin typeface="微软雅黑" pitchFamily="34" charset="-122"/>
                <a:ea typeface="微软雅黑" pitchFamily="34" charset="-122"/>
              </a:rPr>
              <a:t>返回当前指令</a:t>
            </a:r>
          </a:p>
          <a:p>
            <a:pPr eaLnBrk="0" hangingPunct="0">
              <a:buFont typeface="Arial" charset="0"/>
              <a:buChar char="•"/>
            </a:pPr>
            <a:r>
              <a:rPr lang="zh-CN" altLang="en-US" sz="2000" b="1">
                <a:solidFill>
                  <a:schemeClr val="accent2"/>
                </a:solidFill>
                <a:latin typeface="微软雅黑" pitchFamily="34" charset="-122"/>
                <a:ea typeface="微软雅黑" pitchFamily="34" charset="-122"/>
              </a:rPr>
              <a:t> 返回下条指令</a:t>
            </a:r>
          </a:p>
          <a:p>
            <a:pPr eaLnBrk="0" hangingPunct="0">
              <a:buFont typeface="Arial" charset="0"/>
              <a:buChar char="•"/>
            </a:pPr>
            <a:r>
              <a:rPr lang="zh-CN" altLang="en-US" sz="2000" b="1">
                <a:solidFill>
                  <a:schemeClr val="accent2"/>
                </a:solidFill>
                <a:latin typeface="微软雅黑" pitchFamily="34" charset="-122"/>
                <a:ea typeface="微软雅黑" pitchFamily="34" charset="-122"/>
              </a:rPr>
              <a:t> 终止</a:t>
            </a:r>
            <a:r>
              <a:rPr lang="en-US" altLang="zh-CN" sz="2000" b="1">
                <a:solidFill>
                  <a:schemeClr val="accent2"/>
                </a:solidFill>
                <a:latin typeface="微软雅黑" pitchFamily="34" charset="-122"/>
                <a:ea typeface="微软雅黑" pitchFamily="34" charset="-122"/>
              </a:rPr>
              <a:t>(abort)</a:t>
            </a:r>
          </a:p>
        </p:txBody>
      </p:sp>
      <p:sp>
        <p:nvSpPr>
          <p:cNvPr id="476174" name="Rectangle 14"/>
          <p:cNvSpPr>
            <a:spLocks noChangeArrowheads="1"/>
          </p:cNvSpPr>
          <p:nvPr/>
        </p:nvSpPr>
        <p:spPr bwMode="auto">
          <a:xfrm>
            <a:off x="909638" y="2843213"/>
            <a:ext cx="804862" cy="423862"/>
          </a:xfrm>
          <a:prstGeom prst="rect">
            <a:avLst/>
          </a:prstGeom>
          <a:noFill/>
          <a:ln w="12700">
            <a:noFill/>
            <a:miter lim="800000"/>
            <a:headEnd/>
            <a:tailEnd/>
          </a:ln>
        </p:spPr>
        <p:txBody>
          <a:bodyPr lIns="90479" tIns="44446" rIns="90479" bIns="44446">
            <a:spAutoFit/>
          </a:bodyPr>
          <a:lstStyle/>
          <a:p>
            <a:pPr eaLnBrk="0" hangingPunct="0"/>
            <a:r>
              <a:rPr lang="zh-CN" altLang="en-US" sz="2200" b="1">
                <a:solidFill>
                  <a:srgbClr val="C00000"/>
                </a:solidFill>
                <a:latin typeface="Calibri" pitchFamily="34" charset="0"/>
                <a:ea typeface="微软雅黑" pitchFamily="34" charset="-122"/>
              </a:rPr>
              <a:t>事件</a:t>
            </a:r>
          </a:p>
        </p:txBody>
      </p:sp>
      <p:sp>
        <p:nvSpPr>
          <p:cNvPr id="692240" name="Text Box 15"/>
          <p:cNvSpPr txBox="1">
            <a:spLocks noChangeArrowheads="1"/>
          </p:cNvSpPr>
          <p:nvPr/>
        </p:nvSpPr>
        <p:spPr bwMode="auto">
          <a:xfrm>
            <a:off x="2009775" y="2808288"/>
            <a:ext cx="1384300" cy="396875"/>
          </a:xfrm>
          <a:prstGeom prst="rect">
            <a:avLst/>
          </a:prstGeom>
          <a:noFill/>
          <a:ln w="25400">
            <a:noFill/>
            <a:miter lim="800000"/>
            <a:headEnd/>
            <a:tailEnd/>
          </a:ln>
        </p:spPr>
        <p:txBody>
          <a:bodyPr>
            <a:spAutoFit/>
          </a:bodyPr>
          <a:lstStyle/>
          <a:p>
            <a:pPr eaLnBrk="0" hangingPunct="0"/>
            <a:r>
              <a:rPr lang="zh-CN" altLang="en-US" sz="2000" b="1">
                <a:latin typeface="微软雅黑" pitchFamily="34" charset="-122"/>
                <a:ea typeface="微软雅黑" pitchFamily="34" charset="-122"/>
              </a:rPr>
              <a:t>当前指令</a:t>
            </a:r>
          </a:p>
        </p:txBody>
      </p:sp>
      <p:sp>
        <p:nvSpPr>
          <p:cNvPr id="476176" name="Text Box 16"/>
          <p:cNvSpPr txBox="1">
            <a:spLocks noChangeArrowheads="1"/>
          </p:cNvSpPr>
          <p:nvPr/>
        </p:nvSpPr>
        <p:spPr bwMode="auto">
          <a:xfrm>
            <a:off x="2019300" y="3214688"/>
            <a:ext cx="1200150" cy="396875"/>
          </a:xfrm>
          <a:prstGeom prst="rect">
            <a:avLst/>
          </a:prstGeom>
          <a:noFill/>
          <a:ln w="25400">
            <a:noFill/>
            <a:miter lim="800000"/>
            <a:headEnd/>
            <a:tailEnd/>
          </a:ln>
        </p:spPr>
        <p:txBody>
          <a:bodyPr wrap="none">
            <a:spAutoFit/>
          </a:bodyPr>
          <a:lstStyle/>
          <a:p>
            <a:pPr eaLnBrk="0" hangingPunct="0"/>
            <a:r>
              <a:rPr lang="zh-CN" altLang="en-US" sz="2000" b="1">
                <a:latin typeface="Calibri" pitchFamily="34" charset="0"/>
                <a:ea typeface="微软雅黑" pitchFamily="34" charset="-122"/>
              </a:rPr>
              <a:t>下条指令</a:t>
            </a:r>
          </a:p>
        </p:txBody>
      </p:sp>
      <p:sp>
        <p:nvSpPr>
          <p:cNvPr id="476177" name="Line 17"/>
          <p:cNvSpPr>
            <a:spLocks noChangeShapeType="1"/>
          </p:cNvSpPr>
          <p:nvPr/>
        </p:nvSpPr>
        <p:spPr bwMode="auto">
          <a:xfrm>
            <a:off x="1658938" y="3028950"/>
            <a:ext cx="409575" cy="0"/>
          </a:xfrm>
          <a:prstGeom prst="line">
            <a:avLst/>
          </a:prstGeom>
          <a:noFill/>
          <a:ln w="25400">
            <a:solidFill>
              <a:srgbClr val="C00000"/>
            </a:solidFill>
            <a:round/>
            <a:headEnd/>
            <a:tailEnd type="triangle" w="med" len="med"/>
          </a:ln>
        </p:spPr>
        <p:txBody>
          <a:bodyPr wrap="none" anchor="ctr"/>
          <a:lstStyle/>
          <a:p>
            <a:endParaRPr lang="zh-CN" altLang="en-US"/>
          </a:p>
        </p:txBody>
      </p:sp>
      <p:sp>
        <p:nvSpPr>
          <p:cNvPr id="692244" name="Rectangle 20"/>
          <p:cNvSpPr>
            <a:spLocks noChangeArrowheads="1"/>
          </p:cNvSpPr>
          <p:nvPr/>
        </p:nvSpPr>
        <p:spPr bwMode="auto">
          <a:xfrm>
            <a:off x="215900" y="5027613"/>
            <a:ext cx="8756650" cy="1431925"/>
          </a:xfrm>
          <a:prstGeom prst="rect">
            <a:avLst/>
          </a:prstGeom>
          <a:noFill/>
          <a:ln w="9525">
            <a:noFill/>
            <a:miter lim="800000"/>
            <a:headEnd/>
            <a:tailEnd/>
          </a:ln>
          <a:effectLst/>
        </p:spPr>
        <p:txBody>
          <a:bodyPr>
            <a:spAutoFit/>
          </a:bodyPr>
          <a:lstStyle/>
          <a:p>
            <a:r>
              <a:rPr lang="zh-CN" altLang="en-US" sz="2200" b="1">
                <a:latin typeface="微软雅黑" pitchFamily="34" charset="-122"/>
                <a:ea typeface="微软雅黑" pitchFamily="34" charset="-122"/>
              </a:rPr>
              <a:t>中断或异常处理执行的代码不是一个进程，而是</a:t>
            </a:r>
            <a:r>
              <a:rPr lang="zh-CN" altLang="en-US" sz="2200" b="1">
                <a:solidFill>
                  <a:srgbClr val="FF0000"/>
                </a:solidFill>
                <a:latin typeface="微软雅黑" pitchFamily="34" charset="-122"/>
                <a:ea typeface="微软雅黑" pitchFamily="34" charset="-122"/>
              </a:rPr>
              <a:t>“内核控制路径”</a:t>
            </a:r>
            <a:r>
              <a:rPr lang="zh-CN" altLang="en-US" sz="2200" b="1">
                <a:latin typeface="微软雅黑" pitchFamily="34" charset="-122"/>
                <a:ea typeface="微软雅黑" pitchFamily="34" charset="-122"/>
              </a:rPr>
              <a:t>，它代表异常或中断发生时正在运行的当前进程在内核态执行一个独立的指令序列。内核控制路径比进程更“轻”，其上下文信息比进程上下文信息少得多。而</a:t>
            </a:r>
            <a:r>
              <a:rPr lang="zh-CN" altLang="en-US" sz="2200" b="1">
                <a:solidFill>
                  <a:srgbClr val="FF0000"/>
                </a:solidFill>
                <a:latin typeface="微软雅黑" pitchFamily="34" charset="-122"/>
                <a:ea typeface="微软雅黑" pitchFamily="34" charset="-122"/>
              </a:rPr>
              <a:t>上下文切换后</a:t>
            </a:r>
            <a:r>
              <a:rPr lang="en-US" altLang="zh-CN" sz="2200" b="1">
                <a:solidFill>
                  <a:srgbClr val="FF0000"/>
                </a:solidFill>
                <a:latin typeface="微软雅黑" pitchFamily="34" charset="-122"/>
                <a:ea typeface="微软雅黑" pitchFamily="34" charset="-122"/>
              </a:rPr>
              <a:t>CPU</a:t>
            </a:r>
            <a:r>
              <a:rPr lang="zh-CN" altLang="en-US" sz="2200" b="1">
                <a:solidFill>
                  <a:srgbClr val="FF0000"/>
                </a:solidFill>
                <a:latin typeface="微软雅黑" pitchFamily="34" charset="-122"/>
                <a:ea typeface="微软雅黑" pitchFamily="34" charset="-122"/>
              </a:rPr>
              <a:t>执行的是另一个用户进程</a:t>
            </a:r>
            <a:r>
              <a:rPr lang="zh-CN" altLang="en-US" sz="2200" b="1">
                <a:latin typeface="微软雅黑" pitchFamily="34" charset="-122"/>
                <a:ea typeface="微软雅黑" pitchFamily="34" charset="-122"/>
              </a:rPr>
              <a:t>。</a:t>
            </a:r>
            <a:r>
              <a:rPr lang="zh-CN" altLang="en-US"/>
              <a:t> </a:t>
            </a:r>
          </a:p>
        </p:txBody>
      </p:sp>
      <p:sp>
        <p:nvSpPr>
          <p:cNvPr id="692245" name="Line 21"/>
          <p:cNvSpPr>
            <a:spLocks noChangeShapeType="1"/>
          </p:cNvSpPr>
          <p:nvPr/>
        </p:nvSpPr>
        <p:spPr bwMode="auto">
          <a:xfrm>
            <a:off x="3208338" y="3074988"/>
            <a:ext cx="2728912" cy="0"/>
          </a:xfrm>
          <a:prstGeom prst="line">
            <a:avLst/>
          </a:prstGeom>
          <a:noFill/>
          <a:ln w="57150">
            <a:solidFill>
              <a:srgbClr val="FF0000"/>
            </a:solidFill>
            <a:prstDash val="dash"/>
            <a:round/>
            <a:headEnd/>
            <a:tailEnd type="triangle" w="med" len="med"/>
          </a:ln>
          <a:effectLst/>
        </p:spPr>
        <p:txBody>
          <a:bodyPr/>
          <a:lstStyle/>
          <a:p>
            <a:endParaRPr lang="zh-CN" altLang="en-US"/>
          </a:p>
        </p:txBody>
      </p:sp>
      <p:sp>
        <p:nvSpPr>
          <p:cNvPr id="692246" name="Line 22"/>
          <p:cNvSpPr>
            <a:spLocks noChangeShapeType="1"/>
          </p:cNvSpPr>
          <p:nvPr/>
        </p:nvSpPr>
        <p:spPr bwMode="auto">
          <a:xfrm flipH="1" flipV="1">
            <a:off x="3249613" y="3178175"/>
            <a:ext cx="2700337" cy="493713"/>
          </a:xfrm>
          <a:prstGeom prst="line">
            <a:avLst/>
          </a:prstGeom>
          <a:noFill/>
          <a:ln w="57150">
            <a:solidFill>
              <a:srgbClr val="FF0000"/>
            </a:solidFill>
            <a:prstDash val="dash"/>
            <a:round/>
            <a:headEnd/>
            <a:tailEnd type="triangle" w="med" len="med"/>
          </a:ln>
          <a:effectLst/>
        </p:spPr>
        <p:txBody>
          <a:bodyPr/>
          <a:lstStyle/>
          <a:p>
            <a:endParaRPr lang="zh-CN" altLang="en-US"/>
          </a:p>
        </p:txBody>
      </p:sp>
      <p:sp>
        <p:nvSpPr>
          <p:cNvPr id="692247" name="Line 23"/>
          <p:cNvSpPr>
            <a:spLocks noChangeShapeType="1"/>
          </p:cNvSpPr>
          <p:nvPr/>
        </p:nvSpPr>
        <p:spPr bwMode="auto">
          <a:xfrm flipH="1" flipV="1">
            <a:off x="7227888" y="3730625"/>
            <a:ext cx="623887" cy="1438275"/>
          </a:xfrm>
          <a:prstGeom prst="line">
            <a:avLst/>
          </a:prstGeom>
          <a:noFill/>
          <a:ln w="9525">
            <a:solidFill>
              <a:schemeClr val="tx1"/>
            </a:solidFill>
            <a:round/>
            <a:headEnd/>
            <a:tailEnd type="triangle" w="med" len="med"/>
          </a:ln>
          <a:effectLst/>
        </p:spPr>
        <p:txBody>
          <a:bodyPr/>
          <a:lstStyle/>
          <a:p>
            <a:endParaRPr lang="zh-CN" altLang="en-US"/>
          </a:p>
        </p:txBody>
      </p:sp>
      <p:sp>
        <p:nvSpPr>
          <p:cNvPr id="692248" name="Text Box 24"/>
          <p:cNvSpPr txBox="1">
            <a:spLocks noChangeArrowheads="1"/>
          </p:cNvSpPr>
          <p:nvPr/>
        </p:nvSpPr>
        <p:spPr bwMode="auto">
          <a:xfrm>
            <a:off x="188913" y="3730625"/>
            <a:ext cx="2252662" cy="10064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008000"/>
                </a:solidFill>
                <a:ea typeface="微软雅黑" pitchFamily="34" charset="-122"/>
              </a:rPr>
              <a:t>用户进程的正常控制流中插入了一段内核控制路径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6163">
                                            <p:txEl>
                                              <p:pRg st="0" end="0"/>
                                            </p:txEl>
                                          </p:spTgt>
                                        </p:tgtEl>
                                        <p:attrNameLst>
                                          <p:attrName>style.visibility</p:attrName>
                                        </p:attrNameLst>
                                      </p:cBhvr>
                                      <p:to>
                                        <p:strVal val="visible"/>
                                      </p:to>
                                    </p:set>
                                    <p:animEffect transition="in" filter="blinds(horizontal)">
                                      <p:cBhvr>
                                        <p:cTn id="7" dur="500"/>
                                        <p:tgtEl>
                                          <p:spTgt spid="476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6164"/>
                                        </p:tgtEl>
                                        <p:attrNameLst>
                                          <p:attrName>style.visibility</p:attrName>
                                        </p:attrNameLst>
                                      </p:cBhvr>
                                      <p:to>
                                        <p:strVal val="visible"/>
                                      </p:to>
                                    </p:set>
                                    <p:animEffect transition="in" filter="blinds(horizontal)">
                                      <p:cBhvr>
                                        <p:cTn id="12" dur="500"/>
                                        <p:tgtEl>
                                          <p:spTgt spid="47616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2231"/>
                                        </p:tgtEl>
                                        <p:attrNameLst>
                                          <p:attrName>style.visibility</p:attrName>
                                        </p:attrNameLst>
                                      </p:cBhvr>
                                      <p:to>
                                        <p:strVal val="visible"/>
                                      </p:to>
                                    </p:set>
                                    <p:animEffect transition="in" filter="blinds(horizontal)">
                                      <p:cBhvr>
                                        <p:cTn id="17" dur="500"/>
                                        <p:tgtEl>
                                          <p:spTgt spid="69223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92240"/>
                                        </p:tgtEl>
                                        <p:attrNameLst>
                                          <p:attrName>style.visibility</p:attrName>
                                        </p:attrNameLst>
                                      </p:cBhvr>
                                      <p:to>
                                        <p:strVal val="visible"/>
                                      </p:to>
                                    </p:set>
                                    <p:animEffect transition="in" filter="blinds(horizontal)">
                                      <p:cBhvr>
                                        <p:cTn id="22" dur="500"/>
                                        <p:tgtEl>
                                          <p:spTgt spid="69224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76165"/>
                                        </p:tgtEl>
                                        <p:attrNameLst>
                                          <p:attrName>style.visibility</p:attrName>
                                        </p:attrNameLst>
                                      </p:cBhvr>
                                      <p:to>
                                        <p:strVal val="visible"/>
                                      </p:to>
                                    </p:set>
                                    <p:animEffect transition="in" filter="blinds(horizontal)">
                                      <p:cBhvr>
                                        <p:cTn id="27" dur="500"/>
                                        <p:tgtEl>
                                          <p:spTgt spid="476165"/>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76177"/>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7617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7617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92245"/>
                                        </p:tgtEl>
                                        <p:attrNameLst>
                                          <p:attrName>style.visibility</p:attrName>
                                        </p:attrNameLst>
                                      </p:cBhvr>
                                      <p:to>
                                        <p:strVal val="visible"/>
                                      </p:to>
                                    </p:set>
                                    <p:animEffect transition="in" filter="blinds(horizontal)">
                                      <p:cBhvr>
                                        <p:cTn id="42" dur="500"/>
                                        <p:tgtEl>
                                          <p:spTgt spid="692245"/>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7616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617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7617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92246"/>
                                        </p:tgtEl>
                                        <p:attrNameLst>
                                          <p:attrName>style.visibility</p:attrName>
                                        </p:attrNameLst>
                                      </p:cBhvr>
                                      <p:to>
                                        <p:strVal val="visible"/>
                                      </p:to>
                                    </p:set>
                                    <p:animEffect transition="in" filter="blinds(horizontal)">
                                      <p:cBhvr>
                                        <p:cTn id="57" dur="500"/>
                                        <p:tgtEl>
                                          <p:spTgt spid="692246"/>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76176"/>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476170"/>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692244"/>
                                        </p:tgtEl>
                                        <p:attrNameLst>
                                          <p:attrName>style.visibility</p:attrName>
                                        </p:attrNameLst>
                                      </p:cBhvr>
                                      <p:to>
                                        <p:strVal val="visible"/>
                                      </p:to>
                                    </p:set>
                                    <p:animEffect transition="in" filter="blinds(horizontal)">
                                      <p:cBhvr>
                                        <p:cTn id="68" dur="500"/>
                                        <p:tgtEl>
                                          <p:spTgt spid="692244"/>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692247"/>
                                        </p:tgtEl>
                                        <p:attrNameLst>
                                          <p:attrName>style.visibility</p:attrName>
                                        </p:attrNameLst>
                                      </p:cBhvr>
                                      <p:to>
                                        <p:strVal val="visible"/>
                                      </p:to>
                                    </p:set>
                                    <p:animEffect transition="in" filter="blinds(horizontal)">
                                      <p:cBhvr>
                                        <p:cTn id="73" dur="500"/>
                                        <p:tgtEl>
                                          <p:spTgt spid="692247"/>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692248"/>
                                        </p:tgtEl>
                                        <p:attrNameLst>
                                          <p:attrName>style.visibility</p:attrName>
                                        </p:attrNameLst>
                                      </p:cBhvr>
                                      <p:to>
                                        <p:strVal val="visible"/>
                                      </p:to>
                                    </p:set>
                                    <p:animEffect transition="in" filter="blinds(horizontal)">
                                      <p:cBhvr>
                                        <p:cTn id="78" dur="500"/>
                                        <p:tgtEl>
                                          <p:spTgt spid="692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3" grpId="0" build="p"/>
      <p:bldP spid="476164" grpId="0"/>
      <p:bldP spid="476165" grpId="0"/>
      <p:bldP spid="692231" grpId="0" animBg="1"/>
      <p:bldP spid="476168" grpId="0" animBg="1"/>
      <p:bldP spid="476170" grpId="0" animBg="1"/>
      <p:bldP spid="476171" grpId="0"/>
      <p:bldP spid="476172" grpId="0"/>
      <p:bldP spid="476173" grpId="0"/>
      <p:bldP spid="476174" grpId="0"/>
      <p:bldP spid="692240" grpId="0"/>
      <p:bldP spid="476176" grpId="0"/>
      <p:bldP spid="476177" grpId="0" animBg="1"/>
      <p:bldP spid="692244" grpId="0"/>
      <p:bldP spid="692245" grpId="0" animBg="1"/>
      <p:bldP spid="692246" grpId="0" animBg="1"/>
      <p:bldP spid="692247" grpId="0" animBg="1"/>
      <p:bldP spid="69224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a:xfrm>
            <a:off x="628650" y="98425"/>
            <a:ext cx="7499350" cy="528638"/>
          </a:xfrm>
        </p:spPr>
        <p:txBody>
          <a:bodyPr/>
          <a:lstStyle/>
          <a:p>
            <a:r>
              <a:rPr lang="zh-CN" altLang="en-US" smtClean="0"/>
              <a:t>异常的分类</a:t>
            </a:r>
          </a:p>
        </p:txBody>
      </p:sp>
      <p:sp>
        <p:nvSpPr>
          <p:cNvPr id="709635" name="Rectangle 3"/>
          <p:cNvSpPr>
            <a:spLocks noGrp="1" noChangeArrowheads="1"/>
          </p:cNvSpPr>
          <p:nvPr>
            <p:ph type="body" idx="1"/>
          </p:nvPr>
        </p:nvSpPr>
        <p:spPr>
          <a:xfrm>
            <a:off x="196850" y="692150"/>
            <a:ext cx="8410575" cy="3062288"/>
          </a:xfrm>
        </p:spPr>
        <p:txBody>
          <a:bodyPr/>
          <a:lstStyle/>
          <a:p>
            <a:pPr>
              <a:buFontTx/>
              <a:buNone/>
            </a:pPr>
            <a:r>
              <a:rPr lang="zh-CN" altLang="en-US" sz="2200" smtClean="0">
                <a:latin typeface="微软雅黑" pitchFamily="34" charset="-122"/>
                <a:ea typeface="微软雅黑" pitchFamily="34" charset="-122"/>
              </a:rPr>
              <a:t>“异常” 按处理方式分为故障、自陷和终止三类</a:t>
            </a:r>
          </a:p>
          <a:p>
            <a:pPr lvl="1">
              <a:buFontTx/>
              <a:buNone/>
            </a:pPr>
            <a:r>
              <a:rPr lang="zh-CN" altLang="en-US" sz="2200" smtClean="0">
                <a:solidFill>
                  <a:srgbClr val="FF0000"/>
                </a:solidFill>
                <a:latin typeface="微软雅黑" pitchFamily="34" charset="-122"/>
                <a:ea typeface="微软雅黑" pitchFamily="34" charset="-122"/>
              </a:rPr>
              <a:t>故障</a:t>
            </a:r>
            <a:r>
              <a:rPr lang="en-US" altLang="zh-CN" sz="2200" smtClean="0">
                <a:solidFill>
                  <a:srgbClr val="FF0000"/>
                </a:solidFill>
                <a:latin typeface="微软雅黑" pitchFamily="34" charset="-122"/>
                <a:ea typeface="微软雅黑" pitchFamily="34" charset="-122"/>
              </a:rPr>
              <a:t>(fault)</a:t>
            </a:r>
            <a:r>
              <a:rPr lang="zh-CN" altLang="en-US" sz="2200" smtClean="0">
                <a:solidFill>
                  <a:srgbClr val="00CC00"/>
                </a:solidFill>
                <a:latin typeface="微软雅黑" pitchFamily="34" charset="-122"/>
                <a:ea typeface="微软雅黑" pitchFamily="34" charset="-122"/>
              </a:rPr>
              <a:t> ：</a:t>
            </a:r>
            <a:r>
              <a:rPr lang="zh-CN" altLang="en-US" sz="2200" smtClean="0">
                <a:latin typeface="微软雅黑" pitchFamily="34" charset="-122"/>
                <a:ea typeface="微软雅黑" pitchFamily="34" charset="-122"/>
              </a:rPr>
              <a:t>执行指令引起的异常事件，如溢出、缺页、堆栈溢出、访问超时等。</a:t>
            </a:r>
          </a:p>
          <a:p>
            <a:pPr lvl="1">
              <a:buFontTx/>
              <a:buNone/>
            </a:pPr>
            <a:r>
              <a:rPr lang="zh-CN" altLang="en-US" sz="2200" smtClean="0">
                <a:solidFill>
                  <a:srgbClr val="FF0000"/>
                </a:solidFill>
                <a:latin typeface="微软雅黑" pitchFamily="34" charset="-122"/>
                <a:ea typeface="微软雅黑" pitchFamily="34" charset="-122"/>
              </a:rPr>
              <a:t>自陷</a:t>
            </a:r>
            <a:r>
              <a:rPr lang="en-US" altLang="zh-CN" sz="2200" smtClean="0">
                <a:solidFill>
                  <a:srgbClr val="FF0000"/>
                </a:solidFill>
                <a:latin typeface="微软雅黑" pitchFamily="34" charset="-122"/>
                <a:ea typeface="微软雅黑" pitchFamily="34" charset="-122"/>
              </a:rPr>
              <a:t>(Trap)</a:t>
            </a:r>
            <a:r>
              <a:rPr lang="zh-CN" altLang="en-US" sz="2200" smtClean="0">
                <a:solidFill>
                  <a:srgbClr val="006600"/>
                </a:solidFill>
                <a:latin typeface="微软雅黑" pitchFamily="34" charset="-122"/>
                <a:ea typeface="微软雅黑" pitchFamily="34" charset="-122"/>
              </a:rPr>
              <a:t> ：</a:t>
            </a:r>
            <a:r>
              <a:rPr lang="zh-CN" altLang="en-US" sz="2200" smtClean="0">
                <a:latin typeface="微软雅黑" pitchFamily="34" charset="-122"/>
                <a:ea typeface="微软雅黑" pitchFamily="34" charset="-122"/>
              </a:rPr>
              <a:t>预先安排的事件，如单步跟踪、系统调用 </a:t>
            </a:r>
            <a:r>
              <a:rPr lang="en-US" altLang="zh-CN" sz="2200" smtClean="0">
                <a:latin typeface="微软雅黑" pitchFamily="34" charset="-122"/>
                <a:ea typeface="微软雅黑" pitchFamily="34" charset="-122"/>
              </a:rPr>
              <a:t>(</a:t>
            </a:r>
            <a:r>
              <a:rPr lang="zh-CN" altLang="en-US" sz="2200" smtClean="0">
                <a:latin typeface="微软雅黑" pitchFamily="34" charset="-122"/>
                <a:ea typeface="微软雅黑" pitchFamily="34" charset="-122"/>
              </a:rPr>
              <a:t>执行</a:t>
            </a:r>
            <a:r>
              <a:rPr lang="zh-CN" altLang="en-US" sz="2200" smtClean="0">
                <a:solidFill>
                  <a:srgbClr val="996600"/>
                </a:solidFill>
                <a:latin typeface="微软雅黑" pitchFamily="34" charset="-122"/>
                <a:ea typeface="微软雅黑" pitchFamily="34" charset="-122"/>
              </a:rPr>
              <a:t>访管指令</a:t>
            </a:r>
            <a:r>
              <a:rPr lang="en-US" altLang="zh-CN" sz="2200" smtClean="0">
                <a:latin typeface="微软雅黑" pitchFamily="34" charset="-122"/>
                <a:ea typeface="微软雅黑" pitchFamily="34" charset="-122"/>
              </a:rPr>
              <a:t>) </a:t>
            </a:r>
            <a:r>
              <a:rPr lang="zh-CN" altLang="en-US" sz="2200" smtClean="0">
                <a:latin typeface="微软雅黑" pitchFamily="34" charset="-122"/>
                <a:ea typeface="微软雅黑" pitchFamily="34" charset="-122"/>
              </a:rPr>
              <a:t>等。</a:t>
            </a:r>
            <a:r>
              <a:rPr lang="zh-CN" altLang="en-US" sz="2200" smtClean="0">
                <a:solidFill>
                  <a:srgbClr val="A50021"/>
                </a:solidFill>
                <a:latin typeface="微软雅黑" pitchFamily="34" charset="-122"/>
                <a:ea typeface="微软雅黑" pitchFamily="34" charset="-122"/>
              </a:rPr>
              <a:t>是一种自愿中断。</a:t>
            </a:r>
          </a:p>
          <a:p>
            <a:pPr lvl="1">
              <a:buFontTx/>
              <a:buNone/>
            </a:pPr>
            <a:r>
              <a:rPr lang="zh-CN" altLang="en-US" sz="2200" smtClean="0">
                <a:solidFill>
                  <a:srgbClr val="FF0000"/>
                </a:solidFill>
                <a:latin typeface="微软雅黑" pitchFamily="34" charset="-122"/>
                <a:ea typeface="微软雅黑" pitchFamily="34" charset="-122"/>
              </a:rPr>
              <a:t>终止</a:t>
            </a:r>
            <a:r>
              <a:rPr lang="en-US" altLang="zh-CN" sz="2200" smtClean="0">
                <a:solidFill>
                  <a:srgbClr val="FF0000"/>
                </a:solidFill>
                <a:latin typeface="微软雅黑" pitchFamily="34" charset="-122"/>
                <a:ea typeface="微软雅黑" pitchFamily="34" charset="-122"/>
              </a:rPr>
              <a:t>(Abort)</a:t>
            </a:r>
            <a:r>
              <a:rPr lang="zh-CN" altLang="en-US" sz="2200" smtClean="0">
                <a:solidFill>
                  <a:srgbClr val="006600"/>
                </a:solidFill>
                <a:latin typeface="微软雅黑" pitchFamily="34" charset="-122"/>
                <a:ea typeface="微软雅黑" pitchFamily="34" charset="-122"/>
              </a:rPr>
              <a:t> ：</a:t>
            </a:r>
            <a:r>
              <a:rPr lang="zh-CN" altLang="en-US" sz="2200" smtClean="0">
                <a:latin typeface="微软雅黑" pitchFamily="34" charset="-122"/>
                <a:ea typeface="微软雅黑" pitchFamily="34" charset="-122"/>
              </a:rPr>
              <a:t>硬故障事件，此时机器将“终止”，调出中断服务程序来重启操作系统。</a:t>
            </a:r>
          </a:p>
        </p:txBody>
      </p:sp>
      <p:sp>
        <p:nvSpPr>
          <p:cNvPr id="709636" name="Rectangle 4"/>
          <p:cNvSpPr>
            <a:spLocks noChangeArrowheads="1"/>
          </p:cNvSpPr>
          <p:nvPr/>
        </p:nvSpPr>
        <p:spPr bwMode="auto">
          <a:xfrm>
            <a:off x="344488" y="5851525"/>
            <a:ext cx="6773862" cy="752475"/>
          </a:xfrm>
          <a:prstGeom prst="rect">
            <a:avLst/>
          </a:prstGeom>
          <a:solidFill>
            <a:schemeClr val="bg1"/>
          </a:solidFill>
          <a:ln w="12700">
            <a:noFill/>
            <a:miter lim="800000"/>
            <a:headEnd/>
            <a:tailEnd/>
          </a:ln>
          <a:effectLst/>
        </p:spPr>
        <p:txBody>
          <a:bodyPr lIns="63500" tIns="25400" rIns="63500" bIns="25400">
            <a:spAutoFit/>
          </a:bodyPr>
          <a:lstStyle/>
          <a:p>
            <a:pPr marL="342900" indent="-342900" eaLnBrk="0" hangingPunct="0">
              <a:lnSpc>
                <a:spcPct val="115000"/>
              </a:lnSpc>
              <a:spcBef>
                <a:spcPct val="20000"/>
              </a:spcBef>
              <a:buFontTx/>
              <a:buChar char="•"/>
            </a:pPr>
            <a:r>
              <a:rPr lang="zh-CN" altLang="en-US" sz="2000" b="1">
                <a:ea typeface="微软雅黑" pitchFamily="34" charset="-122"/>
              </a:rPr>
              <a:t>不同体系结构和教科书对</a:t>
            </a:r>
            <a:r>
              <a:rPr lang="zh-CN" altLang="en-US" sz="2000" b="1">
                <a:latin typeface="微软雅黑"/>
                <a:ea typeface="微软雅黑" pitchFamily="34" charset="-122"/>
              </a:rPr>
              <a:t>“</a:t>
            </a:r>
            <a:r>
              <a:rPr lang="zh-CN" altLang="en-US" sz="2000" b="1">
                <a:ea typeface="微软雅黑" pitchFamily="34" charset="-122"/>
              </a:rPr>
              <a:t>异常</a:t>
            </a:r>
            <a:r>
              <a:rPr lang="zh-CN" altLang="en-US" sz="2000" b="1">
                <a:latin typeface="微软雅黑"/>
                <a:ea typeface="微软雅黑" pitchFamily="34" charset="-122"/>
              </a:rPr>
              <a:t>”</a:t>
            </a:r>
            <a:r>
              <a:rPr lang="zh-CN" altLang="en-US" sz="2000" b="1">
                <a:ea typeface="微软雅黑" pitchFamily="34" charset="-122"/>
              </a:rPr>
              <a:t>和</a:t>
            </a:r>
            <a:r>
              <a:rPr lang="zh-CN" altLang="en-US" sz="2000" b="1">
                <a:latin typeface="微软雅黑"/>
                <a:ea typeface="微软雅黑" pitchFamily="34" charset="-122"/>
              </a:rPr>
              <a:t>“</a:t>
            </a:r>
            <a:r>
              <a:rPr lang="zh-CN" altLang="en-US" sz="2000" b="1">
                <a:ea typeface="微软雅黑" pitchFamily="34" charset="-122"/>
              </a:rPr>
              <a:t>中断</a:t>
            </a:r>
            <a:r>
              <a:rPr lang="zh-CN" altLang="en-US" sz="2000" b="1">
                <a:latin typeface="微软雅黑"/>
                <a:ea typeface="微软雅黑" pitchFamily="34" charset="-122"/>
              </a:rPr>
              <a:t>”</a:t>
            </a:r>
            <a:r>
              <a:rPr lang="zh-CN" altLang="en-US" sz="2000" b="1">
                <a:ea typeface="微软雅黑" pitchFamily="34" charset="-122"/>
              </a:rPr>
              <a:t>定义的内涵不同，在看书时要注意！</a:t>
            </a:r>
          </a:p>
        </p:txBody>
      </p:sp>
      <p:sp>
        <p:nvSpPr>
          <p:cNvPr id="709638" name="Rectangle 6"/>
          <p:cNvSpPr>
            <a:spLocks noChangeArrowheads="1"/>
          </p:cNvSpPr>
          <p:nvPr/>
        </p:nvSpPr>
        <p:spPr bwMode="auto">
          <a:xfrm>
            <a:off x="0" y="4329113"/>
            <a:ext cx="8721725" cy="1260475"/>
          </a:xfrm>
          <a:prstGeom prst="rect">
            <a:avLst/>
          </a:prstGeom>
          <a:noFill/>
          <a:ln w="50800">
            <a:noFill/>
            <a:miter lim="800000"/>
            <a:headEnd/>
            <a:tailEnd/>
          </a:ln>
          <a:effectLst/>
        </p:spPr>
        <p:txBody>
          <a:bodyPr>
            <a:spAutoFit/>
          </a:bodyPr>
          <a:lstStyle/>
          <a:p>
            <a:pPr lvl="1" eaLnBrk="0" hangingPunct="0">
              <a:lnSpc>
                <a:spcPct val="120000"/>
              </a:lnSpc>
            </a:pPr>
            <a:r>
              <a:rPr lang="zh-CN" altLang="en-US" sz="2200" b="1">
                <a:solidFill>
                  <a:srgbClr val="FF0000"/>
                </a:solidFill>
                <a:latin typeface="微软雅黑" pitchFamily="34" charset="-122"/>
                <a:ea typeface="微软雅黑" pitchFamily="34" charset="-122"/>
              </a:rPr>
              <a:t>思考</a:t>
            </a:r>
            <a:r>
              <a:rPr lang="en-US" altLang="zh-CN" sz="2200" b="1">
                <a:solidFill>
                  <a:srgbClr val="FF0000"/>
                </a:solidFill>
                <a:latin typeface="微软雅黑" pitchFamily="34" charset="-122"/>
                <a:ea typeface="微软雅黑" pitchFamily="34" charset="-122"/>
              </a:rPr>
              <a:t>2</a:t>
            </a:r>
            <a:r>
              <a:rPr lang="zh-CN" altLang="en-US" sz="2200" b="1">
                <a:solidFill>
                  <a:srgbClr val="FF0000"/>
                </a:solidFill>
                <a:latin typeface="微软雅黑" pitchFamily="34" charset="-122"/>
                <a:ea typeface="微软雅黑" pitchFamily="34" charset="-122"/>
              </a:rPr>
              <a:t>：哪些故障补救后可继续执行，哪些只好终止当前进程？</a:t>
            </a:r>
          </a:p>
          <a:p>
            <a:pPr lvl="1" eaLnBrk="0" hangingPunct="0">
              <a:lnSpc>
                <a:spcPct val="120000"/>
              </a:lnSpc>
            </a:pPr>
            <a:r>
              <a:rPr lang="zh-CN" altLang="en-US" sz="2200" b="1">
                <a:solidFill>
                  <a:schemeClr val="accent1"/>
                </a:solidFill>
                <a:latin typeface="微软雅黑" pitchFamily="34" charset="-122"/>
                <a:ea typeface="微软雅黑" pitchFamily="34" charset="-122"/>
              </a:rPr>
              <a:t>   </a:t>
            </a:r>
            <a:r>
              <a:rPr lang="zh-CN" altLang="en-US" sz="2000" b="1">
                <a:solidFill>
                  <a:srgbClr val="B7011F"/>
                </a:solidFill>
                <a:latin typeface="微软雅黑" pitchFamily="34" charset="-122"/>
                <a:ea typeface="微软雅黑" pitchFamily="34" charset="-122"/>
              </a:rPr>
              <a:t>缺页、</a:t>
            </a:r>
            <a:r>
              <a:rPr lang="en-US" altLang="zh-CN" sz="2000" b="1">
                <a:solidFill>
                  <a:srgbClr val="B7011F"/>
                </a:solidFill>
                <a:latin typeface="微软雅黑" pitchFamily="34" charset="-122"/>
                <a:ea typeface="微软雅黑" pitchFamily="34" charset="-122"/>
              </a:rPr>
              <a:t>TLB</a:t>
            </a:r>
            <a:r>
              <a:rPr lang="zh-CN" altLang="en-US" sz="2000" b="1">
                <a:solidFill>
                  <a:srgbClr val="B7011F"/>
                </a:solidFill>
                <a:latin typeface="微软雅黑" pitchFamily="34" charset="-122"/>
                <a:ea typeface="微软雅黑" pitchFamily="34" charset="-122"/>
              </a:rPr>
              <a:t>缺失等：</a:t>
            </a:r>
            <a:r>
              <a:rPr lang="zh-CN" altLang="en-US" sz="2000" b="1">
                <a:solidFill>
                  <a:srgbClr val="0066CC"/>
                </a:solidFill>
                <a:latin typeface="微软雅黑" pitchFamily="34" charset="-122"/>
                <a:ea typeface="微软雅黑" pitchFamily="34" charset="-122"/>
              </a:rPr>
              <a:t>补救后可继续，回到发生故障的指令重新执行。</a:t>
            </a:r>
            <a:r>
              <a:rPr lang="zh-CN" altLang="en-US" sz="2000" b="1">
                <a:solidFill>
                  <a:srgbClr val="B7011F"/>
                </a:solidFill>
                <a:latin typeface="微软雅黑" pitchFamily="34" charset="-122"/>
                <a:ea typeface="微软雅黑" pitchFamily="34" charset="-122"/>
              </a:rPr>
              <a:t>  </a:t>
            </a:r>
          </a:p>
          <a:p>
            <a:pPr lvl="1" eaLnBrk="0" hangingPunct="0">
              <a:lnSpc>
                <a:spcPct val="120000"/>
              </a:lnSpc>
            </a:pPr>
            <a:r>
              <a:rPr lang="zh-CN" altLang="en-US" sz="2000" b="1">
                <a:solidFill>
                  <a:srgbClr val="B7011F"/>
                </a:solidFill>
                <a:latin typeface="微软雅黑" pitchFamily="34" charset="-122"/>
                <a:ea typeface="微软雅黑" pitchFamily="34" charset="-122"/>
              </a:rPr>
              <a:t>    溢出、除数为</a:t>
            </a:r>
            <a:r>
              <a:rPr lang="en-US" altLang="zh-CN" sz="2000" b="1">
                <a:solidFill>
                  <a:srgbClr val="B7011F"/>
                </a:solidFill>
                <a:latin typeface="微软雅黑" pitchFamily="34" charset="-122"/>
                <a:ea typeface="微软雅黑" pitchFamily="34" charset="-122"/>
              </a:rPr>
              <a:t>0</a:t>
            </a:r>
            <a:r>
              <a:rPr lang="zh-CN" altLang="en-US" sz="2000" b="1">
                <a:solidFill>
                  <a:srgbClr val="B7011F"/>
                </a:solidFill>
                <a:latin typeface="微软雅黑" pitchFamily="34" charset="-122"/>
                <a:ea typeface="微软雅黑" pitchFamily="34" charset="-122"/>
              </a:rPr>
              <a:t>、非法操作、内存保护错等：</a:t>
            </a:r>
            <a:r>
              <a:rPr lang="zh-CN" altLang="en-US" sz="2000" b="1">
                <a:solidFill>
                  <a:srgbClr val="0066CC"/>
                </a:solidFill>
                <a:latin typeface="微软雅黑" pitchFamily="34" charset="-122"/>
                <a:ea typeface="微软雅黑" pitchFamily="34" charset="-122"/>
              </a:rPr>
              <a:t>终止当前进程。</a:t>
            </a:r>
          </a:p>
        </p:txBody>
      </p:sp>
      <p:sp>
        <p:nvSpPr>
          <p:cNvPr id="709640" name="Rectangle 8"/>
          <p:cNvSpPr>
            <a:spLocks noChangeArrowheads="1"/>
          </p:cNvSpPr>
          <p:nvPr/>
        </p:nvSpPr>
        <p:spPr bwMode="auto">
          <a:xfrm>
            <a:off x="6043613" y="3803650"/>
            <a:ext cx="1979612" cy="436563"/>
          </a:xfrm>
          <a:prstGeom prst="rect">
            <a:avLst/>
          </a:prstGeom>
          <a:solidFill>
            <a:schemeClr val="bg1"/>
          </a:solidFill>
          <a:ln w="12700">
            <a:noFill/>
            <a:miter lim="800000"/>
            <a:headEnd/>
            <a:tailEnd/>
          </a:ln>
          <a:effectLst/>
        </p:spPr>
        <p:txBody>
          <a:bodyPr lIns="63500" tIns="25400" rIns="63500" bIns="25400">
            <a:spAutoFit/>
          </a:bodyPr>
          <a:lstStyle/>
          <a:p>
            <a:pPr marL="342900" indent="-342900" eaLnBrk="0" hangingPunct="0">
              <a:lnSpc>
                <a:spcPct val="115000"/>
              </a:lnSpc>
              <a:spcBef>
                <a:spcPct val="20000"/>
              </a:spcBef>
            </a:pPr>
            <a:r>
              <a:rPr lang="zh-CN" altLang="en-US" sz="2000" b="1">
                <a:latin typeface="微软雅黑" pitchFamily="34" charset="-122"/>
                <a:ea typeface="微软雅黑" pitchFamily="34" charset="-122"/>
              </a:rPr>
              <a:t> </a:t>
            </a:r>
            <a:r>
              <a:rPr lang="zh-CN" altLang="en-US" sz="2200" b="1">
                <a:latin typeface="微软雅黑" pitchFamily="34" charset="-122"/>
                <a:ea typeface="微软雅黑" pitchFamily="34" charset="-122"/>
              </a:rPr>
              <a:t>回到下条指令</a:t>
            </a:r>
          </a:p>
        </p:txBody>
      </p:sp>
      <p:sp>
        <p:nvSpPr>
          <p:cNvPr id="709641" name="Text Box 9"/>
          <p:cNvSpPr txBox="1">
            <a:spLocks noChangeArrowheads="1"/>
          </p:cNvSpPr>
          <p:nvPr/>
        </p:nvSpPr>
        <p:spPr bwMode="auto">
          <a:xfrm>
            <a:off x="3517900" y="1595438"/>
            <a:ext cx="4338638" cy="396875"/>
          </a:xfrm>
          <a:prstGeom prst="rect">
            <a:avLst/>
          </a:prstGeom>
          <a:noFill/>
          <a:ln w="50800">
            <a:noFill/>
            <a:miter lim="800000"/>
            <a:headEnd/>
            <a:tailEnd/>
          </a:ln>
          <a:effectLst/>
        </p:spPr>
        <p:txBody>
          <a:bodyPr>
            <a:spAutoFit/>
          </a:bodyPr>
          <a:lstStyle/>
          <a:p>
            <a:pPr eaLnBrk="0" hangingPunct="0">
              <a:spcBef>
                <a:spcPct val="50000"/>
              </a:spcBef>
            </a:pPr>
            <a:r>
              <a:rPr lang="zh-CN" altLang="en-US" sz="2000" b="1">
                <a:latin typeface="微软雅黑" pitchFamily="34" charset="-122"/>
                <a:ea typeface="微软雅黑" pitchFamily="34" charset="-122"/>
              </a:rPr>
              <a:t>“断点”为发生故障指令的地址</a:t>
            </a:r>
          </a:p>
        </p:txBody>
      </p:sp>
      <p:sp>
        <p:nvSpPr>
          <p:cNvPr id="709642" name="Text Box 10"/>
          <p:cNvSpPr txBox="1">
            <a:spLocks noChangeArrowheads="1"/>
          </p:cNvSpPr>
          <p:nvPr/>
        </p:nvSpPr>
        <p:spPr bwMode="auto">
          <a:xfrm>
            <a:off x="4983163" y="2509838"/>
            <a:ext cx="3900487" cy="304800"/>
          </a:xfrm>
          <a:prstGeom prst="rect">
            <a:avLst/>
          </a:prstGeom>
          <a:noFill/>
          <a:ln w="50800">
            <a:noFill/>
            <a:miter lim="800000"/>
            <a:headEnd/>
            <a:tailEnd/>
          </a:ln>
          <a:effectLst/>
        </p:spPr>
        <p:txBody>
          <a:bodyPr lIns="0" tIns="0" rIns="0" bIns="0">
            <a:spAutoFit/>
          </a:bodyPr>
          <a:lstStyle/>
          <a:p>
            <a:pPr eaLnBrk="0" hangingPunct="0">
              <a:spcBef>
                <a:spcPct val="50000"/>
              </a:spcBef>
            </a:pPr>
            <a:r>
              <a:rPr lang="zh-CN" altLang="en-US" sz="2000" b="1">
                <a:latin typeface="微软雅黑" pitchFamily="34" charset="-122"/>
                <a:ea typeface="微软雅黑" pitchFamily="34" charset="-122"/>
              </a:rPr>
              <a:t>“断点”为自陷指令下条指令地址</a:t>
            </a:r>
          </a:p>
        </p:txBody>
      </p:sp>
      <p:sp>
        <p:nvSpPr>
          <p:cNvPr id="709643" name="Text Box 11"/>
          <p:cNvSpPr txBox="1">
            <a:spLocks noChangeArrowheads="1"/>
          </p:cNvSpPr>
          <p:nvPr/>
        </p:nvSpPr>
        <p:spPr bwMode="auto">
          <a:xfrm>
            <a:off x="4230688" y="3276600"/>
            <a:ext cx="3533775" cy="396875"/>
          </a:xfrm>
          <a:prstGeom prst="rect">
            <a:avLst/>
          </a:prstGeom>
          <a:noFill/>
          <a:ln w="50800">
            <a:noFill/>
            <a:miter lim="800000"/>
            <a:headEnd/>
            <a:tailEnd/>
          </a:ln>
          <a:effectLst/>
        </p:spPr>
        <p:txBody>
          <a:bodyPr>
            <a:spAutoFit/>
          </a:bodyPr>
          <a:lstStyle/>
          <a:p>
            <a:pPr eaLnBrk="0" hangingPunct="0">
              <a:spcBef>
                <a:spcPct val="50000"/>
              </a:spcBef>
            </a:pPr>
            <a:r>
              <a:rPr lang="zh-CN" altLang="en-US" sz="2000" b="1">
                <a:latin typeface="微软雅黑" pitchFamily="34" charset="-122"/>
                <a:ea typeface="微软雅黑" pitchFamily="34" charset="-122"/>
              </a:rPr>
              <a:t>“断点”是什么？ 随便！</a:t>
            </a:r>
          </a:p>
        </p:txBody>
      </p:sp>
      <p:sp>
        <p:nvSpPr>
          <p:cNvPr id="709644" name="Rectangle 12"/>
          <p:cNvSpPr>
            <a:spLocks noChangeArrowheads="1"/>
          </p:cNvSpPr>
          <p:nvPr/>
        </p:nvSpPr>
        <p:spPr bwMode="auto">
          <a:xfrm>
            <a:off x="461963" y="3824288"/>
            <a:ext cx="5665787" cy="427037"/>
          </a:xfrm>
          <a:prstGeom prst="rect">
            <a:avLst/>
          </a:prstGeom>
          <a:noFill/>
          <a:ln w="9525">
            <a:noFill/>
            <a:miter lim="800000"/>
            <a:headEnd/>
            <a:tailEnd/>
          </a:ln>
          <a:effectLst/>
        </p:spPr>
        <p:txBody>
          <a:bodyPr wrap="none">
            <a:spAutoFit/>
          </a:bodyPr>
          <a:lstStyle/>
          <a:p>
            <a:r>
              <a:rPr lang="zh-CN" altLang="en-US" sz="2200" b="1">
                <a:solidFill>
                  <a:srgbClr val="FF0000"/>
                </a:solidFill>
                <a:latin typeface="微软雅黑" pitchFamily="34" charset="-122"/>
                <a:ea typeface="微软雅黑" pitchFamily="34" charset="-122"/>
              </a:rPr>
              <a:t>思考</a:t>
            </a:r>
            <a:r>
              <a:rPr lang="en-US" altLang="zh-CN" sz="2200" b="1">
                <a:solidFill>
                  <a:srgbClr val="FF0000"/>
                </a:solidFill>
                <a:latin typeface="微软雅黑" pitchFamily="34" charset="-122"/>
                <a:ea typeface="微软雅黑" pitchFamily="34" charset="-122"/>
              </a:rPr>
              <a:t>1</a:t>
            </a:r>
            <a:r>
              <a:rPr lang="zh-CN" altLang="en-US" sz="2200" b="1">
                <a:solidFill>
                  <a:srgbClr val="FF0000"/>
                </a:solidFill>
                <a:latin typeface="微软雅黑" pitchFamily="34" charset="-122"/>
                <a:ea typeface="微软雅黑" pitchFamily="34" charset="-122"/>
              </a:rPr>
              <a:t>：自陷处理完成后回到哪条指令执行？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9635">
                                            <p:txEl>
                                              <p:pRg st="0" end="0"/>
                                            </p:txEl>
                                          </p:spTgt>
                                        </p:tgtEl>
                                        <p:attrNameLst>
                                          <p:attrName>style.visibility</p:attrName>
                                        </p:attrNameLst>
                                      </p:cBhvr>
                                      <p:to>
                                        <p:strVal val="visible"/>
                                      </p:to>
                                    </p:set>
                                    <p:animEffect transition="in" filter="blinds(horizontal)">
                                      <p:cBhvr>
                                        <p:cTn id="7" dur="500"/>
                                        <p:tgtEl>
                                          <p:spTgt spid="7096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09635">
                                            <p:txEl>
                                              <p:pRg st="1" end="1"/>
                                            </p:txEl>
                                          </p:spTgt>
                                        </p:tgtEl>
                                        <p:attrNameLst>
                                          <p:attrName>style.visibility</p:attrName>
                                        </p:attrNameLst>
                                      </p:cBhvr>
                                      <p:to>
                                        <p:strVal val="visible"/>
                                      </p:to>
                                    </p:set>
                                    <p:animEffect transition="in" filter="blinds(horizontal)">
                                      <p:cBhvr>
                                        <p:cTn id="12" dur="500"/>
                                        <p:tgtEl>
                                          <p:spTgt spid="7096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09635">
                                            <p:txEl>
                                              <p:pRg st="2" end="2"/>
                                            </p:txEl>
                                          </p:spTgt>
                                        </p:tgtEl>
                                        <p:attrNameLst>
                                          <p:attrName>style.visibility</p:attrName>
                                        </p:attrNameLst>
                                      </p:cBhvr>
                                      <p:to>
                                        <p:strVal val="visible"/>
                                      </p:to>
                                    </p:set>
                                    <p:animEffect transition="in" filter="blinds(horizontal)">
                                      <p:cBhvr>
                                        <p:cTn id="17" dur="500"/>
                                        <p:tgtEl>
                                          <p:spTgt spid="7096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09635">
                                            <p:txEl>
                                              <p:pRg st="3" end="3"/>
                                            </p:txEl>
                                          </p:spTgt>
                                        </p:tgtEl>
                                        <p:attrNameLst>
                                          <p:attrName>style.visibility</p:attrName>
                                        </p:attrNameLst>
                                      </p:cBhvr>
                                      <p:to>
                                        <p:strVal val="visible"/>
                                      </p:to>
                                    </p:set>
                                    <p:animEffect transition="in" filter="blinds(horizontal)">
                                      <p:cBhvr>
                                        <p:cTn id="22" dur="500"/>
                                        <p:tgtEl>
                                          <p:spTgt spid="7096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09644"/>
                                        </p:tgtEl>
                                        <p:attrNameLst>
                                          <p:attrName>style.visibility</p:attrName>
                                        </p:attrNameLst>
                                      </p:cBhvr>
                                      <p:to>
                                        <p:strVal val="visible"/>
                                      </p:to>
                                    </p:set>
                                    <p:animEffect transition="in" filter="blinds(horizontal)">
                                      <p:cBhvr>
                                        <p:cTn id="27" dur="500"/>
                                        <p:tgtEl>
                                          <p:spTgt spid="70964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09640"/>
                                        </p:tgtEl>
                                        <p:attrNameLst>
                                          <p:attrName>style.visibility</p:attrName>
                                        </p:attrNameLst>
                                      </p:cBhvr>
                                      <p:to>
                                        <p:strVal val="visible"/>
                                      </p:to>
                                    </p:set>
                                    <p:animEffect transition="in" filter="blinds(horizontal)">
                                      <p:cBhvr>
                                        <p:cTn id="32" dur="500"/>
                                        <p:tgtEl>
                                          <p:spTgt spid="70964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09638">
                                            <p:txEl>
                                              <p:pRg st="0" end="0"/>
                                            </p:txEl>
                                          </p:spTgt>
                                        </p:tgtEl>
                                        <p:attrNameLst>
                                          <p:attrName>style.visibility</p:attrName>
                                        </p:attrNameLst>
                                      </p:cBhvr>
                                      <p:to>
                                        <p:strVal val="visible"/>
                                      </p:to>
                                    </p:set>
                                    <p:animEffect transition="in" filter="blinds(horizontal)">
                                      <p:cBhvr>
                                        <p:cTn id="37" dur="500"/>
                                        <p:tgtEl>
                                          <p:spTgt spid="70963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09638">
                                            <p:txEl>
                                              <p:pRg st="1" end="1"/>
                                            </p:txEl>
                                          </p:spTgt>
                                        </p:tgtEl>
                                        <p:attrNameLst>
                                          <p:attrName>style.visibility</p:attrName>
                                        </p:attrNameLst>
                                      </p:cBhvr>
                                      <p:to>
                                        <p:strVal val="visible"/>
                                      </p:to>
                                    </p:set>
                                    <p:animEffect transition="in" filter="blinds(horizontal)">
                                      <p:cBhvr>
                                        <p:cTn id="42" dur="500"/>
                                        <p:tgtEl>
                                          <p:spTgt spid="709638">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09638">
                                            <p:txEl>
                                              <p:pRg st="2" end="2"/>
                                            </p:txEl>
                                          </p:spTgt>
                                        </p:tgtEl>
                                        <p:attrNameLst>
                                          <p:attrName>style.visibility</p:attrName>
                                        </p:attrNameLst>
                                      </p:cBhvr>
                                      <p:to>
                                        <p:strVal val="visible"/>
                                      </p:to>
                                    </p:set>
                                    <p:animEffect transition="in" filter="blinds(horizontal)">
                                      <p:cBhvr>
                                        <p:cTn id="47" dur="500"/>
                                        <p:tgtEl>
                                          <p:spTgt spid="709638">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09641"/>
                                        </p:tgtEl>
                                        <p:attrNameLst>
                                          <p:attrName>style.visibility</p:attrName>
                                        </p:attrNameLst>
                                      </p:cBhvr>
                                      <p:to>
                                        <p:strVal val="visible"/>
                                      </p:to>
                                    </p:set>
                                    <p:animEffect transition="in" filter="blinds(horizontal)">
                                      <p:cBhvr>
                                        <p:cTn id="52" dur="500"/>
                                        <p:tgtEl>
                                          <p:spTgt spid="70964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09642">
                                            <p:txEl>
                                              <p:pRg st="0" end="0"/>
                                            </p:txEl>
                                          </p:spTgt>
                                        </p:tgtEl>
                                        <p:attrNameLst>
                                          <p:attrName>style.visibility</p:attrName>
                                        </p:attrNameLst>
                                      </p:cBhvr>
                                      <p:to>
                                        <p:strVal val="visible"/>
                                      </p:to>
                                    </p:set>
                                    <p:animEffect transition="in" filter="blinds(horizontal)">
                                      <p:cBhvr>
                                        <p:cTn id="57" dur="500"/>
                                        <p:tgtEl>
                                          <p:spTgt spid="709642">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09643"/>
                                        </p:tgtEl>
                                        <p:attrNameLst>
                                          <p:attrName>style.visibility</p:attrName>
                                        </p:attrNameLst>
                                      </p:cBhvr>
                                      <p:to>
                                        <p:strVal val="visible"/>
                                      </p:to>
                                    </p:set>
                                    <p:animEffect transition="in" filter="blinds(horizontal)">
                                      <p:cBhvr>
                                        <p:cTn id="62" dur="500"/>
                                        <p:tgtEl>
                                          <p:spTgt spid="70964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09636"/>
                                        </p:tgtEl>
                                        <p:attrNameLst>
                                          <p:attrName>style.visibility</p:attrName>
                                        </p:attrNameLst>
                                      </p:cBhvr>
                                      <p:to>
                                        <p:strVal val="visible"/>
                                      </p:to>
                                    </p:set>
                                    <p:animEffect transition="in" filter="blinds(horizontal)">
                                      <p:cBhvr>
                                        <p:cTn id="67" dur="500"/>
                                        <p:tgtEl>
                                          <p:spTgt spid="709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9636" grpId="0" animBg="1"/>
      <p:bldP spid="709640" grpId="0" animBg="1"/>
      <p:bldP spid="709641" grpId="0"/>
      <p:bldP spid="709643" grpId="0"/>
      <p:bldP spid="709644"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25463</TotalTime>
  <Words>3194</Words>
  <Application>Microsoft Office PowerPoint</Application>
  <PresentationFormat>全屏显示(4:3)</PresentationFormat>
  <Paragraphs>329</Paragraphs>
  <Slides>24</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黑体</vt:lpstr>
      <vt:lpstr>宋体</vt:lpstr>
      <vt:lpstr>微软雅黑</vt:lpstr>
      <vt:lpstr>Arial</vt:lpstr>
      <vt:lpstr>Arial Black</vt:lpstr>
      <vt:lpstr>Calibri</vt:lpstr>
      <vt:lpstr>Times New Roman</vt:lpstr>
      <vt:lpstr>Wingdings</vt:lpstr>
      <vt:lpstr>默认设计模板</vt:lpstr>
      <vt:lpstr>  第七章 异常控制流   CPU控制流的概念 进程上下文切换 异常和中断的基本概念 异常和中断的响应和处理</vt:lpstr>
      <vt:lpstr>异常控制流</vt:lpstr>
      <vt:lpstr>异常控制流</vt:lpstr>
      <vt:lpstr>    逻辑控制流</vt:lpstr>
      <vt:lpstr>回顾：程序的机器级表示与执行</vt:lpstr>
      <vt:lpstr>异常控制流</vt:lpstr>
      <vt:lpstr>异常和中断</vt:lpstr>
      <vt:lpstr>异常和中断的处理</vt:lpstr>
      <vt:lpstr>异常的分类</vt:lpstr>
      <vt:lpstr>异常举例—页故障</vt:lpstr>
      <vt:lpstr>异常举例—页故障</vt:lpstr>
      <vt:lpstr>异常举例—页故障</vt:lpstr>
      <vt:lpstr>异常举例—页故障</vt:lpstr>
      <vt:lpstr>异常举例—页故障</vt:lpstr>
      <vt:lpstr>异常举例—页故障</vt:lpstr>
      <vt:lpstr>陷阱（Trap）异常</vt:lpstr>
      <vt:lpstr>Trap举例: Opening File</vt:lpstr>
      <vt:lpstr>陷阱（Trap）异常</vt:lpstr>
      <vt:lpstr>IA-32的标志寄存器</vt:lpstr>
      <vt:lpstr>终止（Abort）异常</vt:lpstr>
      <vt:lpstr>中断的概念</vt:lpstr>
      <vt:lpstr>中断的分类</vt:lpstr>
      <vt:lpstr>异常/中断响应过程</vt:lpstr>
      <vt:lpstr>异常/中断响应过程</vt:lpstr>
    </vt:vector>
  </TitlesOfParts>
  <Company>Nanjing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LUHOME</cp:lastModifiedBy>
  <cp:revision>2523</cp:revision>
  <dcterms:created xsi:type="dcterms:W3CDTF">2008-04-26T09:05:28Z</dcterms:created>
  <dcterms:modified xsi:type="dcterms:W3CDTF">2014-12-04T11:10:46Z</dcterms:modified>
</cp:coreProperties>
</file>