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605" r:id="rId3"/>
    <p:sldId id="1063" r:id="rId4"/>
    <p:sldId id="1036" r:id="rId5"/>
    <p:sldId id="1037" r:id="rId6"/>
    <p:sldId id="1035" r:id="rId7"/>
    <p:sldId id="1034" r:id="rId8"/>
    <p:sldId id="1038" r:id="rId9"/>
    <p:sldId id="1040" r:id="rId10"/>
    <p:sldId id="1041" r:id="rId11"/>
    <p:sldId id="1044" r:id="rId12"/>
    <p:sldId id="1039" r:id="rId13"/>
    <p:sldId id="1043" r:id="rId14"/>
    <p:sldId id="1042" r:id="rId15"/>
    <p:sldId id="1045" r:id="rId16"/>
    <p:sldId id="1046" r:id="rId17"/>
    <p:sldId id="1047" r:id="rId18"/>
    <p:sldId id="1048" r:id="rId19"/>
    <p:sldId id="1049" r:id="rId20"/>
    <p:sldId id="1050" r:id="rId21"/>
    <p:sldId id="1061" r:id="rId22"/>
    <p:sldId id="1052" r:id="rId23"/>
    <p:sldId id="1053" r:id="rId24"/>
    <p:sldId id="1054" r:id="rId25"/>
    <p:sldId id="1055" r:id="rId26"/>
    <p:sldId id="1056" r:id="rId27"/>
    <p:sldId id="917" r:id="rId28"/>
    <p:sldId id="1062" r:id="rId2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66CC"/>
    <a:srgbClr val="0066FF"/>
    <a:srgbClr val="009242"/>
    <a:srgbClr val="FF0000"/>
    <a:srgbClr val="3366FF"/>
    <a:srgbClr val="990000"/>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0546" autoAdjust="0"/>
    <p:restoredTop sz="99804" autoAdjust="0"/>
  </p:normalViewPr>
  <p:slideViewPr>
    <p:cSldViewPr snapToGrid="0">
      <p:cViewPr>
        <p:scale>
          <a:sx n="66" d="100"/>
          <a:sy n="66" d="100"/>
        </p:scale>
        <p:origin x="-1140" y="-30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8" d="100"/>
          <a:sy n="68" d="100"/>
        </p:scale>
        <p:origin x="-3288" y="-108"/>
      </p:cViewPr>
      <p:guideLst>
        <p:guide orient="horz" pos="2880"/>
        <p:guide pos="2160"/>
      </p:guideLst>
    </p:cSldViewPr>
  </p:notesViewPr>
  <p:gridSpacing cx="46085125" cy="460851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3174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8452F292-6DD0-4B9F-80EA-82C0C466806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Rot="1" noChangeAspect="1" noChangeArrowheads="1" noTextEdit="1"/>
          </p:cNvSpPr>
          <p:nvPr>
            <p:ph type="sldImg"/>
          </p:nvPr>
        </p:nvSpPr>
        <p:spPr>
          <a:xfrm>
            <a:off x="1108075" y="654050"/>
            <a:ext cx="4652963" cy="3489325"/>
          </a:xfrm>
          <a:ln/>
        </p:spPr>
      </p:sp>
      <p:sp>
        <p:nvSpPr>
          <p:cNvPr id="807939" name="Rectangle 3"/>
          <p:cNvSpPr>
            <a:spLocks noGrp="1" noChangeArrowheads="1"/>
          </p:cNvSpPr>
          <p:nvPr>
            <p:ph type="body" idx="1"/>
          </p:nvPr>
        </p:nvSpPr>
        <p:spPr>
          <a:xfrm>
            <a:off x="930275" y="4360863"/>
            <a:ext cx="5008563" cy="4070350"/>
          </a:xfrm>
          <a:noFill/>
          <a:ln/>
        </p:spPr>
        <p:txBody>
          <a:bodyPr lIns="86630" tIns="43315" rIns="86630" bIns="43315"/>
          <a:lstStyle/>
          <a:p>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B97EF02-2782-4DC5-8BB8-535050D98627}"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F2128FE-B706-4DEC-AA2A-E68A909D4215}"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6ACA8D9-2E63-4B74-9695-A30B87144F21}"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06291F2-212B-4926-923E-B60359FA96FF}"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B7D214B-C730-4E48-9C85-72EC6CBA55C1}"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74B11DE-0C0A-4763-B70F-94FB499923B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99E8124-57FB-493B-A656-C432E415557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FB49ECC-E13F-410E-88D6-6A3B935F7CC5}"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205452AA-3C6A-4D6F-9F03-F58C8903A5D3}"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3C45D87-3712-4A6A-919B-9FCF5D21AAF9}"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7D4A2A4-1793-448E-8B1B-5DCE306BD475}"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97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02968EF1-A6F0-4B2C-A398-FE21D2A75D95}"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iming>
    <p:tnLst>
      <p:par>
        <p:cTn id="1" dur="indefinite" restart="never" nodeType="tmRoot"/>
      </p:par>
    </p:tnLst>
  </p:timing>
  <p:txStyles>
    <p:title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6.xml"/><Relationship Id="rId1" Type="http://schemas.openxmlformats.org/officeDocument/2006/relationships/slideLayout" Target="../slideLayouts/slideLayout2.xml"/><Relationship Id="rId5" Type="http://schemas.openxmlformats.org/officeDocument/2006/relationships/slide" Target="slide27.xml"/><Relationship Id="rId4" Type="http://schemas.openxmlformats.org/officeDocument/2006/relationships/slide" Target="slide25.xml"/></Relationships>
</file>

<file path=ppt/slides/_rels/slide24.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20000"/>
              </a:lnSpc>
            </a:pPr>
            <a:r>
              <a:rPr lang="en-US" altLang="zh-CN" sz="4000" smtClean="0"/>
              <a:t/>
            </a:r>
            <a:br>
              <a:rPr lang="en-US" altLang="zh-CN" sz="4000" smtClean="0"/>
            </a:br>
            <a:r>
              <a:rPr lang="zh-CN" altLang="en-US" sz="4000" smtClean="0">
                <a:solidFill>
                  <a:srgbClr val="FF0000"/>
                </a:solidFill>
              </a:rPr>
              <a:t/>
            </a:r>
            <a:br>
              <a:rPr lang="zh-CN" altLang="en-US" sz="4000" smtClean="0">
                <a:solidFill>
                  <a:srgbClr val="FF0000"/>
                </a:solidFill>
              </a:rPr>
            </a:br>
            <a:r>
              <a:rPr lang="zh-CN" altLang="en-US" sz="4000" smtClean="0">
                <a:solidFill>
                  <a:srgbClr val="FF0000"/>
                </a:solidFill>
              </a:rPr>
              <a:t>第七章 异常控制流</a:t>
            </a:r>
            <a:r>
              <a:rPr lang="en-US" altLang="zh-CN" sz="4000" smtClean="0">
                <a:solidFill>
                  <a:srgbClr val="FF0000"/>
                </a:solidFill>
              </a:rPr>
              <a:t/>
            </a:r>
            <a:br>
              <a:rPr lang="en-US" altLang="zh-CN" sz="4000" smtClean="0">
                <a:solidFill>
                  <a:srgbClr val="FF0000"/>
                </a:solidFill>
              </a:rPr>
            </a:br>
            <a:r>
              <a:rPr lang="en-US" altLang="zh-CN" sz="4000" smtClean="0"/>
              <a:t/>
            </a:r>
            <a:br>
              <a:rPr lang="en-US" altLang="zh-CN" sz="4000" smtClean="0"/>
            </a:br>
            <a:r>
              <a:rPr lang="en-US" altLang="zh-CN" sz="4000" smtClean="0"/>
              <a:t> </a:t>
            </a:r>
            <a:r>
              <a:rPr lang="en-US" altLang="zh-CN" sz="2800" smtClean="0">
                <a:solidFill>
                  <a:srgbClr val="0000FF"/>
                </a:solidFill>
              </a:rPr>
              <a:t>CPU</a:t>
            </a:r>
            <a:r>
              <a:rPr lang="zh-CN" altLang="en-US" sz="2800" smtClean="0">
                <a:solidFill>
                  <a:srgbClr val="0000FF"/>
                </a:solidFill>
              </a:rPr>
              <a:t>控制流的概念</a:t>
            </a:r>
            <a:br>
              <a:rPr lang="zh-CN" altLang="en-US" sz="2800" smtClean="0">
                <a:solidFill>
                  <a:srgbClr val="0000FF"/>
                </a:solidFill>
              </a:rPr>
            </a:br>
            <a:r>
              <a:rPr lang="zh-CN" altLang="en-US" sz="2800" smtClean="0">
                <a:solidFill>
                  <a:srgbClr val="0000FF"/>
                </a:solidFill>
              </a:rPr>
              <a:t>进程上下文切换</a:t>
            </a:r>
            <a:br>
              <a:rPr lang="zh-CN" altLang="en-US" sz="2800" smtClean="0">
                <a:solidFill>
                  <a:srgbClr val="0000FF"/>
                </a:solidFill>
              </a:rPr>
            </a:br>
            <a:r>
              <a:rPr lang="zh-CN" altLang="en-US" sz="2800" smtClean="0">
                <a:solidFill>
                  <a:srgbClr val="0000FF"/>
                </a:solidFill>
              </a:rPr>
              <a:t>异常和中断的基本概念</a:t>
            </a:r>
            <a:br>
              <a:rPr lang="zh-CN" altLang="en-US" sz="2800" smtClean="0">
                <a:solidFill>
                  <a:srgbClr val="0000FF"/>
                </a:solidFill>
              </a:rPr>
            </a:br>
            <a:r>
              <a:rPr lang="zh-CN" altLang="en-US" sz="2800" smtClean="0">
                <a:solidFill>
                  <a:srgbClr val="0000FF"/>
                </a:solidFill>
              </a:rPr>
              <a:t>异常和中断的响应和处理</a:t>
            </a:r>
            <a:endParaRPr lang="en-US" altLang="zh-CN" sz="2800" smtClean="0">
              <a:solidFill>
                <a:srgbClr val="0000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r>
              <a:rPr lang="en-US" altLang="zh-CN" smtClean="0"/>
              <a:t>IA-32</a:t>
            </a:r>
            <a:r>
              <a:rPr lang="zh-CN" altLang="en-US" smtClean="0"/>
              <a:t>中异常和中断响应过程</a:t>
            </a:r>
          </a:p>
        </p:txBody>
      </p:sp>
      <p:sp>
        <p:nvSpPr>
          <p:cNvPr id="785411" name="Rectangle 3"/>
          <p:cNvSpPr>
            <a:spLocks noGrp="1" noChangeArrowheads="1"/>
          </p:cNvSpPr>
          <p:nvPr>
            <p:ph type="body" idx="1"/>
          </p:nvPr>
        </p:nvSpPr>
        <p:spPr>
          <a:xfrm>
            <a:off x="85725" y="779463"/>
            <a:ext cx="8959850" cy="5638800"/>
          </a:xfrm>
        </p:spPr>
        <p:txBody>
          <a:bodyPr/>
          <a:lstStyle/>
          <a:p>
            <a:pPr>
              <a:lnSpc>
                <a:spcPct val="105000"/>
              </a:lnSpc>
              <a:buFontTx/>
              <a:buNone/>
            </a:pP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1</a:t>
            </a:r>
            <a:r>
              <a:rPr lang="zh-CN" altLang="en-US" sz="1900" smtClean="0">
                <a:latin typeface="微软雅黑" pitchFamily="34" charset="-122"/>
                <a:ea typeface="微软雅黑" pitchFamily="34" charset="-122"/>
              </a:rPr>
              <a:t>）确定中断类型号 </a:t>
            </a:r>
            <a:r>
              <a:rPr lang="en-US" altLang="zh-CN" sz="1900" smtClean="0">
                <a:latin typeface="微软雅黑" pitchFamily="34" charset="-122"/>
                <a:ea typeface="微软雅黑" pitchFamily="34" charset="-122"/>
              </a:rPr>
              <a:t>i</a:t>
            </a:r>
            <a:r>
              <a:rPr lang="zh-CN" altLang="en-US" sz="1900" smtClean="0">
                <a:latin typeface="微软雅黑" pitchFamily="34" charset="-122"/>
                <a:ea typeface="微软雅黑" pitchFamily="34" charset="-122"/>
              </a:rPr>
              <a:t>，从 </a:t>
            </a:r>
            <a:r>
              <a:rPr lang="en-US" altLang="zh-CN" sz="1900" smtClean="0">
                <a:latin typeface="微软雅黑" pitchFamily="34" charset="-122"/>
                <a:ea typeface="微软雅黑" pitchFamily="34" charset="-122"/>
              </a:rPr>
              <a:t>IDTR </a:t>
            </a:r>
            <a:r>
              <a:rPr lang="zh-CN" altLang="en-US" sz="1900" smtClean="0">
                <a:latin typeface="微软雅黑" pitchFamily="34" charset="-122"/>
                <a:ea typeface="微软雅黑" pitchFamily="34" charset="-122"/>
              </a:rPr>
              <a:t>指向的 </a:t>
            </a:r>
            <a:r>
              <a:rPr lang="en-US" altLang="zh-CN" sz="1900" smtClean="0">
                <a:latin typeface="微软雅黑" pitchFamily="34" charset="-122"/>
                <a:ea typeface="微软雅黑" pitchFamily="34" charset="-122"/>
              </a:rPr>
              <a:t>IDT </a:t>
            </a:r>
            <a:r>
              <a:rPr lang="zh-CN" altLang="en-US" sz="1900" smtClean="0">
                <a:latin typeface="微软雅黑" pitchFamily="34" charset="-122"/>
                <a:ea typeface="微软雅黑" pitchFamily="34" charset="-122"/>
              </a:rPr>
              <a:t>中取出第 </a:t>
            </a:r>
            <a:r>
              <a:rPr lang="en-US" altLang="zh-CN" sz="1900" smtClean="0">
                <a:latin typeface="微软雅黑" pitchFamily="34" charset="-122"/>
                <a:ea typeface="微软雅黑" pitchFamily="34" charset="-122"/>
              </a:rPr>
              <a:t>i </a:t>
            </a:r>
            <a:r>
              <a:rPr lang="zh-CN" altLang="en-US" sz="1900" smtClean="0">
                <a:latin typeface="微软雅黑" pitchFamily="34" charset="-122"/>
                <a:ea typeface="微软雅黑" pitchFamily="34" charset="-122"/>
              </a:rPr>
              <a:t>个表项 </a:t>
            </a:r>
            <a:r>
              <a:rPr lang="en-US" altLang="zh-CN" sz="1900" smtClean="0">
                <a:latin typeface="微软雅黑" pitchFamily="34" charset="-122"/>
                <a:ea typeface="微软雅黑" pitchFamily="34" charset="-122"/>
              </a:rPr>
              <a:t>IDTi</a:t>
            </a:r>
            <a:r>
              <a:rPr lang="zh-CN" altLang="en-US" sz="1900" smtClean="0">
                <a:latin typeface="微软雅黑" pitchFamily="34" charset="-122"/>
                <a:ea typeface="微软雅黑" pitchFamily="34" charset="-122"/>
              </a:rPr>
              <a:t>。</a:t>
            </a:r>
          </a:p>
          <a:p>
            <a:pPr>
              <a:lnSpc>
                <a:spcPct val="105000"/>
              </a:lnSpc>
              <a:buFontTx/>
              <a:buNone/>
            </a:pP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2</a:t>
            </a:r>
            <a:r>
              <a:rPr lang="zh-CN" altLang="en-US" sz="1900" smtClean="0">
                <a:latin typeface="微软雅黑" pitchFamily="34" charset="-122"/>
                <a:ea typeface="微软雅黑" pitchFamily="34" charset="-122"/>
              </a:rPr>
              <a:t>）根据 </a:t>
            </a:r>
            <a:r>
              <a:rPr lang="en-US" altLang="zh-CN" sz="1900" smtClean="0">
                <a:latin typeface="微软雅黑" pitchFamily="34" charset="-122"/>
                <a:ea typeface="微软雅黑" pitchFamily="34" charset="-122"/>
              </a:rPr>
              <a:t>IDTi </a:t>
            </a:r>
            <a:r>
              <a:rPr lang="zh-CN" altLang="en-US" sz="1900" smtClean="0">
                <a:latin typeface="微软雅黑" pitchFamily="34" charset="-122"/>
                <a:ea typeface="微软雅黑" pitchFamily="34" charset="-122"/>
              </a:rPr>
              <a:t>中段选择符，从 </a:t>
            </a:r>
            <a:r>
              <a:rPr lang="en-US" altLang="zh-CN" sz="1900" smtClean="0">
                <a:latin typeface="微软雅黑" pitchFamily="34" charset="-122"/>
                <a:ea typeface="微软雅黑" pitchFamily="34" charset="-122"/>
              </a:rPr>
              <a:t>GDTR </a:t>
            </a:r>
            <a:r>
              <a:rPr lang="zh-CN" altLang="en-US" sz="1900" smtClean="0">
                <a:latin typeface="微软雅黑" pitchFamily="34" charset="-122"/>
                <a:ea typeface="微软雅黑" pitchFamily="34" charset="-122"/>
              </a:rPr>
              <a:t>指向的 </a:t>
            </a:r>
            <a:r>
              <a:rPr lang="en-US" altLang="zh-CN" sz="1900" smtClean="0">
                <a:latin typeface="微软雅黑" pitchFamily="34" charset="-122"/>
                <a:ea typeface="微软雅黑" pitchFamily="34" charset="-122"/>
              </a:rPr>
              <a:t>GDT </a:t>
            </a:r>
            <a:r>
              <a:rPr lang="zh-CN" altLang="en-US" sz="1900" smtClean="0">
                <a:latin typeface="微软雅黑" pitchFamily="34" charset="-122"/>
                <a:ea typeface="微软雅黑" pitchFamily="34" charset="-122"/>
              </a:rPr>
              <a:t>中取出相应段描述符，得到对应异常或中断处理程序所在段的 </a:t>
            </a:r>
            <a:r>
              <a:rPr lang="en-US" altLang="zh-CN" sz="1900" smtClean="0">
                <a:latin typeface="微软雅黑" pitchFamily="34" charset="-122"/>
                <a:ea typeface="微软雅黑" pitchFamily="34" charset="-122"/>
              </a:rPr>
              <a:t>DPL</a:t>
            </a:r>
            <a:r>
              <a:rPr lang="zh-CN" altLang="en-US" sz="1900" smtClean="0">
                <a:latin typeface="微软雅黑" pitchFamily="34" charset="-122"/>
                <a:ea typeface="微软雅黑" pitchFamily="34" charset="-122"/>
              </a:rPr>
              <a:t>、基地址等信息。</a:t>
            </a:r>
            <a:r>
              <a:rPr lang="en-US" altLang="zh-CN" sz="1900" smtClean="0">
                <a:solidFill>
                  <a:srgbClr val="0066CC"/>
                </a:solidFill>
                <a:latin typeface="微软雅黑" pitchFamily="34" charset="-122"/>
                <a:ea typeface="微软雅黑" pitchFamily="34" charset="-122"/>
              </a:rPr>
              <a:t>Linux</a:t>
            </a:r>
            <a:r>
              <a:rPr lang="zh-CN" altLang="en-US" sz="1900" smtClean="0">
                <a:solidFill>
                  <a:srgbClr val="0066CC"/>
                </a:solidFill>
                <a:latin typeface="微软雅黑" pitchFamily="34" charset="-122"/>
                <a:ea typeface="微软雅黑" pitchFamily="34" charset="-122"/>
              </a:rPr>
              <a:t>下中断门和陷阱门对应的即为</a:t>
            </a:r>
            <a:r>
              <a:rPr lang="zh-CN" altLang="en-US" sz="1900" smtClean="0">
                <a:solidFill>
                  <a:srgbClr val="FF0000"/>
                </a:solidFill>
                <a:latin typeface="微软雅黑" pitchFamily="34" charset="-122"/>
                <a:ea typeface="微软雅黑" pitchFamily="34" charset="-122"/>
              </a:rPr>
              <a:t>内核代码段</a:t>
            </a:r>
            <a:r>
              <a:rPr lang="zh-CN" altLang="en-US" sz="1900" smtClean="0">
                <a:solidFill>
                  <a:srgbClr val="0066CC"/>
                </a:solidFill>
                <a:latin typeface="微软雅黑" pitchFamily="34" charset="-122"/>
                <a:ea typeface="微软雅黑" pitchFamily="34" charset="-122"/>
              </a:rPr>
              <a:t>，所以</a:t>
            </a:r>
            <a:r>
              <a:rPr lang="en-US" altLang="zh-CN" sz="1900" smtClean="0">
                <a:solidFill>
                  <a:srgbClr val="0066CC"/>
                </a:solidFill>
                <a:latin typeface="微软雅黑" pitchFamily="34" charset="-122"/>
                <a:ea typeface="微软雅黑" pitchFamily="34" charset="-122"/>
              </a:rPr>
              <a:t>DPL</a:t>
            </a:r>
            <a:r>
              <a:rPr lang="zh-CN" altLang="en-US" sz="1900" smtClean="0">
                <a:solidFill>
                  <a:srgbClr val="0066CC"/>
                </a:solidFill>
                <a:latin typeface="微软雅黑" pitchFamily="34" charset="-122"/>
                <a:ea typeface="微软雅黑" pitchFamily="34" charset="-122"/>
              </a:rPr>
              <a:t>为</a:t>
            </a:r>
            <a:r>
              <a:rPr lang="en-US" altLang="zh-CN" sz="1900" smtClean="0">
                <a:solidFill>
                  <a:srgbClr val="0066CC"/>
                </a:solidFill>
                <a:latin typeface="微软雅黑" pitchFamily="34" charset="-122"/>
                <a:ea typeface="微软雅黑" pitchFamily="34" charset="-122"/>
              </a:rPr>
              <a:t>0</a:t>
            </a:r>
            <a:r>
              <a:rPr lang="zh-CN" altLang="en-US" sz="1900" smtClean="0">
                <a:solidFill>
                  <a:srgbClr val="0066CC"/>
                </a:solidFill>
                <a:latin typeface="微软雅黑" pitchFamily="34" charset="-122"/>
                <a:ea typeface="微软雅黑" pitchFamily="34" charset="-122"/>
              </a:rPr>
              <a:t>，基地址为</a:t>
            </a:r>
            <a:r>
              <a:rPr lang="en-US" altLang="zh-CN" sz="1900" smtClean="0">
                <a:solidFill>
                  <a:srgbClr val="0066CC"/>
                </a:solidFill>
                <a:latin typeface="微软雅黑" pitchFamily="34" charset="-122"/>
                <a:ea typeface="微软雅黑" pitchFamily="34" charset="-122"/>
              </a:rPr>
              <a:t>0</a:t>
            </a:r>
            <a:r>
              <a:rPr lang="zh-CN" altLang="en-US" sz="1900" smtClean="0">
                <a:solidFill>
                  <a:srgbClr val="0066CC"/>
                </a:solidFill>
                <a:latin typeface="微软雅黑" pitchFamily="34" charset="-122"/>
                <a:ea typeface="微软雅黑" pitchFamily="34" charset="-122"/>
              </a:rPr>
              <a:t>。</a:t>
            </a:r>
          </a:p>
          <a:p>
            <a:pPr>
              <a:lnSpc>
                <a:spcPct val="105000"/>
              </a:lnSpc>
              <a:buFontTx/>
              <a:buNone/>
            </a:pP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3</a:t>
            </a:r>
            <a:r>
              <a:rPr lang="zh-CN" altLang="en-US" sz="1900" smtClean="0">
                <a:latin typeface="微软雅黑" pitchFamily="34" charset="-122"/>
                <a:ea typeface="微软雅黑" pitchFamily="34" charset="-122"/>
              </a:rPr>
              <a:t>）若</a:t>
            </a:r>
            <a:r>
              <a:rPr lang="en-US" altLang="zh-CN" sz="1900" smtClean="0">
                <a:solidFill>
                  <a:srgbClr val="FF0000"/>
                </a:solidFill>
                <a:latin typeface="微软雅黑" pitchFamily="34" charset="-122"/>
                <a:ea typeface="微软雅黑" pitchFamily="34" charset="-122"/>
              </a:rPr>
              <a:t>CPL&lt;DPL</a:t>
            </a:r>
            <a:r>
              <a:rPr lang="zh-CN" altLang="en-US" sz="1900" smtClean="0">
                <a:latin typeface="微软雅黑" pitchFamily="34" charset="-122"/>
                <a:ea typeface="微软雅黑" pitchFamily="34" charset="-122"/>
              </a:rPr>
              <a:t>或</a:t>
            </a:r>
            <a:r>
              <a:rPr lang="zh-CN" altLang="en-US" sz="1900" smtClean="0">
                <a:solidFill>
                  <a:srgbClr val="FF0000"/>
                </a:solidFill>
                <a:latin typeface="微软雅黑" pitchFamily="34" charset="-122"/>
                <a:ea typeface="微软雅黑" pitchFamily="34" charset="-122"/>
              </a:rPr>
              <a:t>编程异常 </a:t>
            </a:r>
            <a:r>
              <a:rPr lang="en-US" altLang="zh-CN" sz="1900" smtClean="0">
                <a:solidFill>
                  <a:srgbClr val="FF0000"/>
                </a:solidFill>
                <a:latin typeface="微软雅黑" pitchFamily="34" charset="-122"/>
                <a:ea typeface="微软雅黑" pitchFamily="34" charset="-122"/>
              </a:rPr>
              <a:t>IDTi </a:t>
            </a:r>
            <a:r>
              <a:rPr lang="zh-CN" altLang="en-US" sz="1900" smtClean="0">
                <a:solidFill>
                  <a:srgbClr val="FF0000"/>
                </a:solidFill>
                <a:latin typeface="微软雅黑" pitchFamily="34" charset="-122"/>
                <a:ea typeface="微软雅黑" pitchFamily="34" charset="-122"/>
              </a:rPr>
              <a:t>的 </a:t>
            </a:r>
            <a:r>
              <a:rPr lang="en-US" altLang="zh-CN" sz="1900" smtClean="0">
                <a:solidFill>
                  <a:srgbClr val="FF0000"/>
                </a:solidFill>
                <a:latin typeface="微软雅黑" pitchFamily="34" charset="-122"/>
                <a:ea typeface="微软雅黑" pitchFamily="34" charset="-122"/>
              </a:rPr>
              <a:t>DPL&lt;CPL</a:t>
            </a:r>
            <a:r>
              <a:rPr lang="zh-CN" altLang="en-US" sz="1900" smtClean="0">
                <a:latin typeface="微软雅黑" pitchFamily="34" charset="-122"/>
                <a:ea typeface="微软雅黑" pitchFamily="34" charset="-122"/>
              </a:rPr>
              <a:t>，则发生</a:t>
            </a:r>
            <a:r>
              <a:rPr lang="en-US" altLang="zh-CN" sz="1900" smtClean="0">
                <a:latin typeface="微软雅黑" pitchFamily="34" charset="-122"/>
                <a:ea typeface="微软雅黑" pitchFamily="34" charset="-122"/>
              </a:rPr>
              <a:t>13</a:t>
            </a:r>
            <a:r>
              <a:rPr lang="zh-CN" altLang="en-US" sz="1900" smtClean="0">
                <a:latin typeface="微软雅黑" pitchFamily="34" charset="-122"/>
                <a:ea typeface="微软雅黑" pitchFamily="34" charset="-122"/>
              </a:rPr>
              <a:t>号异常。</a:t>
            </a:r>
            <a:r>
              <a:rPr lang="en-US" altLang="zh-CN" sz="1900" smtClean="0">
                <a:solidFill>
                  <a:srgbClr val="0066CC"/>
                </a:solidFill>
                <a:latin typeface="微软雅黑" pitchFamily="34" charset="-122"/>
                <a:ea typeface="微软雅黑" pitchFamily="34" charset="-122"/>
              </a:rPr>
              <a:t>Linux</a:t>
            </a:r>
            <a:r>
              <a:rPr lang="zh-CN" altLang="en-US" sz="1900" smtClean="0">
                <a:solidFill>
                  <a:srgbClr val="0066CC"/>
                </a:solidFill>
                <a:latin typeface="微软雅黑" pitchFamily="34" charset="-122"/>
                <a:ea typeface="微软雅黑" pitchFamily="34" charset="-122"/>
              </a:rPr>
              <a:t>下，前者不会发生。后者用于防止恶意程序模拟 </a:t>
            </a:r>
            <a:r>
              <a:rPr lang="en-US" altLang="zh-CN" sz="1900" smtClean="0">
                <a:solidFill>
                  <a:srgbClr val="0066CC"/>
                </a:solidFill>
                <a:latin typeface="微软雅黑" pitchFamily="34" charset="-122"/>
                <a:ea typeface="微软雅黑" pitchFamily="34" charset="-122"/>
              </a:rPr>
              <a:t>INT n </a:t>
            </a:r>
            <a:r>
              <a:rPr lang="zh-CN" altLang="en-US" sz="1900" smtClean="0">
                <a:solidFill>
                  <a:srgbClr val="0066CC"/>
                </a:solidFill>
                <a:latin typeface="微软雅黑" pitchFamily="34" charset="-122"/>
                <a:ea typeface="微软雅黑" pitchFamily="34" charset="-122"/>
              </a:rPr>
              <a:t>陷入内核进行破坏性操作。</a:t>
            </a:r>
          </a:p>
          <a:p>
            <a:pPr>
              <a:lnSpc>
                <a:spcPct val="105000"/>
              </a:lnSpc>
              <a:buFontTx/>
              <a:buNone/>
            </a:pP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4</a:t>
            </a:r>
            <a:r>
              <a:rPr lang="zh-CN" altLang="en-US" sz="1900" smtClean="0">
                <a:latin typeface="微软雅黑" pitchFamily="34" charset="-122"/>
                <a:ea typeface="微软雅黑" pitchFamily="34" charset="-122"/>
              </a:rPr>
              <a:t>）若</a:t>
            </a:r>
            <a:r>
              <a:rPr lang="en-US" altLang="zh-CN" sz="1900" smtClean="0">
                <a:latin typeface="微软雅黑" pitchFamily="34" charset="-122"/>
                <a:ea typeface="微软雅黑" pitchFamily="34" charset="-122"/>
              </a:rPr>
              <a:t>CPL</a:t>
            </a:r>
            <a:r>
              <a:rPr lang="en-US" altLang="zh-CN" sz="1900" smtClean="0">
                <a:latin typeface="微软雅黑" pitchFamily="34" charset="-122"/>
                <a:ea typeface="微软雅黑" pitchFamily="34" charset="-122"/>
                <a:cs typeface="Arial" charset="0"/>
              </a:rPr>
              <a:t>≠</a:t>
            </a:r>
            <a:r>
              <a:rPr lang="en-US" altLang="zh-CN" sz="1900" smtClean="0">
                <a:latin typeface="微软雅黑" pitchFamily="34" charset="-122"/>
                <a:ea typeface="微软雅黑" pitchFamily="34" charset="-122"/>
              </a:rPr>
              <a:t>DPL</a:t>
            </a:r>
            <a:r>
              <a:rPr lang="zh-CN" altLang="en-US" sz="1900" smtClean="0">
                <a:latin typeface="微软雅黑" pitchFamily="34" charset="-122"/>
                <a:ea typeface="微软雅黑" pitchFamily="34" charset="-122"/>
              </a:rPr>
              <a:t>，则从用户态换至内核态，以使用内核栈。切换栈的步骤：</a:t>
            </a:r>
          </a:p>
          <a:p>
            <a:pPr>
              <a:lnSpc>
                <a:spcPct val="105000"/>
              </a:lnSpc>
              <a:buFontTx/>
              <a:buNone/>
            </a:pPr>
            <a:r>
              <a:rPr lang="zh-CN" altLang="en-US" sz="1900" smtClean="0">
                <a:latin typeface="微软雅黑" pitchFamily="34" charset="-122"/>
                <a:ea typeface="微软雅黑" pitchFamily="34" charset="-122"/>
              </a:rPr>
              <a:t>      ① 读 </a:t>
            </a:r>
            <a:r>
              <a:rPr lang="en-US" altLang="zh-CN" sz="1900" smtClean="0">
                <a:latin typeface="微软雅黑" pitchFamily="34" charset="-122"/>
                <a:ea typeface="微软雅黑" pitchFamily="34" charset="-122"/>
              </a:rPr>
              <a:t>TR </a:t>
            </a:r>
            <a:r>
              <a:rPr lang="zh-CN" altLang="en-US" sz="1900" smtClean="0">
                <a:latin typeface="微软雅黑" pitchFamily="34" charset="-122"/>
                <a:ea typeface="微软雅黑" pitchFamily="34" charset="-122"/>
              </a:rPr>
              <a:t>寄存器，以访问正在运行的用户进程的 </a:t>
            </a:r>
            <a:r>
              <a:rPr lang="en-US" altLang="zh-CN" sz="1900" smtClean="0">
                <a:latin typeface="微软雅黑" pitchFamily="34" charset="-122"/>
                <a:ea typeface="微软雅黑" pitchFamily="34" charset="-122"/>
              </a:rPr>
              <a:t>TSS</a:t>
            </a:r>
            <a:r>
              <a:rPr lang="zh-CN" altLang="en-US" sz="1900" smtClean="0">
                <a:latin typeface="微软雅黑" pitchFamily="34" charset="-122"/>
                <a:ea typeface="微软雅黑" pitchFamily="34" charset="-122"/>
              </a:rPr>
              <a:t>段；</a:t>
            </a:r>
          </a:p>
          <a:p>
            <a:pPr>
              <a:lnSpc>
                <a:spcPct val="105000"/>
              </a:lnSpc>
              <a:buFontTx/>
              <a:buNone/>
            </a:pPr>
            <a:r>
              <a:rPr lang="zh-CN" altLang="en-US" sz="1900" smtClean="0">
                <a:latin typeface="微软雅黑" pitchFamily="34" charset="-122"/>
                <a:ea typeface="微软雅黑" pitchFamily="34" charset="-122"/>
              </a:rPr>
              <a:t>      ② 将 </a:t>
            </a:r>
            <a:r>
              <a:rPr lang="en-US" altLang="zh-CN" sz="1900" smtClean="0">
                <a:latin typeface="微软雅黑" pitchFamily="34" charset="-122"/>
                <a:ea typeface="微软雅黑" pitchFamily="34" charset="-122"/>
              </a:rPr>
              <a:t>TSS</a:t>
            </a:r>
            <a:r>
              <a:rPr lang="zh-CN" altLang="en-US" sz="1900" smtClean="0">
                <a:latin typeface="微软雅黑" pitchFamily="34" charset="-122"/>
                <a:ea typeface="微软雅黑" pitchFamily="34" charset="-122"/>
              </a:rPr>
              <a:t>段中保存的内核栈的段选择符和栈指针分别装入寄存器 </a:t>
            </a:r>
            <a:r>
              <a:rPr lang="en-US" altLang="zh-CN" sz="1900" smtClean="0">
                <a:latin typeface="微软雅黑" pitchFamily="34" charset="-122"/>
                <a:ea typeface="微软雅黑" pitchFamily="34" charset="-122"/>
              </a:rPr>
              <a:t>SS </a:t>
            </a:r>
            <a:r>
              <a:rPr lang="zh-CN" altLang="en-US" sz="1900" smtClean="0">
                <a:latin typeface="微软雅黑" pitchFamily="34" charset="-122"/>
                <a:ea typeface="微软雅黑" pitchFamily="34" charset="-122"/>
              </a:rPr>
              <a:t>和 </a:t>
            </a:r>
            <a:r>
              <a:rPr lang="en-US" altLang="zh-CN" sz="1900" smtClean="0">
                <a:latin typeface="微软雅黑" pitchFamily="34" charset="-122"/>
                <a:ea typeface="微软雅黑" pitchFamily="34" charset="-122"/>
              </a:rPr>
              <a:t>ESP</a:t>
            </a:r>
            <a:r>
              <a:rPr lang="zh-CN" altLang="en-US" sz="1900" smtClean="0">
                <a:latin typeface="微软雅黑" pitchFamily="34" charset="-122"/>
                <a:ea typeface="微软雅黑" pitchFamily="34" charset="-122"/>
              </a:rPr>
              <a:t>，然后在内核栈中保存原来用户栈的 </a:t>
            </a:r>
            <a:r>
              <a:rPr lang="en-US" altLang="zh-CN" sz="1900" smtClean="0">
                <a:latin typeface="微软雅黑" pitchFamily="34" charset="-122"/>
                <a:ea typeface="微软雅黑" pitchFamily="34" charset="-122"/>
              </a:rPr>
              <a:t>SS </a:t>
            </a:r>
            <a:r>
              <a:rPr lang="zh-CN" altLang="en-US" sz="1900" smtClean="0">
                <a:latin typeface="微软雅黑" pitchFamily="34" charset="-122"/>
                <a:ea typeface="微软雅黑" pitchFamily="34" charset="-122"/>
              </a:rPr>
              <a:t>和 </a:t>
            </a:r>
            <a:r>
              <a:rPr lang="en-US" altLang="zh-CN" sz="1900" smtClean="0">
                <a:latin typeface="微软雅黑" pitchFamily="34" charset="-122"/>
                <a:ea typeface="微软雅黑" pitchFamily="34" charset="-122"/>
              </a:rPr>
              <a:t>ESP</a:t>
            </a:r>
            <a:r>
              <a:rPr lang="zh-CN" altLang="en-US" sz="1900" smtClean="0">
                <a:latin typeface="微软雅黑" pitchFamily="34" charset="-122"/>
                <a:ea typeface="微软雅黑" pitchFamily="34" charset="-122"/>
              </a:rPr>
              <a:t>。</a:t>
            </a:r>
          </a:p>
          <a:p>
            <a:pPr>
              <a:lnSpc>
                <a:spcPct val="105000"/>
              </a:lnSpc>
              <a:buFontTx/>
              <a:buNone/>
            </a:pP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5</a:t>
            </a:r>
            <a:r>
              <a:rPr lang="zh-CN" altLang="en-US" sz="1900" smtClean="0">
                <a:latin typeface="微软雅黑" pitchFamily="34" charset="-122"/>
                <a:ea typeface="微软雅黑" pitchFamily="34" charset="-122"/>
              </a:rPr>
              <a:t>）若是故障，则将发生故障的指令的逻辑地址写入 </a:t>
            </a:r>
            <a:r>
              <a:rPr lang="en-US" altLang="zh-CN" sz="1900" smtClean="0">
                <a:latin typeface="微软雅黑" pitchFamily="34" charset="-122"/>
                <a:ea typeface="微软雅黑" pitchFamily="34" charset="-122"/>
              </a:rPr>
              <a:t>CS </a:t>
            </a:r>
            <a:r>
              <a:rPr lang="zh-CN" altLang="en-US" sz="1900" smtClean="0">
                <a:latin typeface="微软雅黑" pitchFamily="34" charset="-122"/>
                <a:ea typeface="微软雅黑" pitchFamily="34" charset="-122"/>
              </a:rPr>
              <a:t>和 </a:t>
            </a:r>
            <a:r>
              <a:rPr lang="en-US" altLang="zh-CN" sz="1900" smtClean="0">
                <a:latin typeface="微软雅黑" pitchFamily="34" charset="-122"/>
                <a:ea typeface="微软雅黑" pitchFamily="34" charset="-122"/>
              </a:rPr>
              <a:t>EIP</a:t>
            </a:r>
            <a:r>
              <a:rPr lang="zh-CN" altLang="en-US" sz="1900" smtClean="0">
                <a:latin typeface="微软雅黑" pitchFamily="34" charset="-122"/>
                <a:ea typeface="微软雅黑" pitchFamily="34" charset="-122"/>
              </a:rPr>
              <a:t>，以使处理后回到故障指令执行。其他情况下，</a:t>
            </a:r>
            <a:r>
              <a:rPr lang="en-US" altLang="zh-CN" sz="1900" smtClean="0">
                <a:latin typeface="微软雅黑" pitchFamily="34" charset="-122"/>
                <a:ea typeface="微软雅黑" pitchFamily="34" charset="-122"/>
              </a:rPr>
              <a:t>CS </a:t>
            </a:r>
            <a:r>
              <a:rPr lang="zh-CN" altLang="en-US" sz="1900" smtClean="0">
                <a:latin typeface="微软雅黑" pitchFamily="34" charset="-122"/>
                <a:ea typeface="微软雅黑" pitchFamily="34" charset="-122"/>
              </a:rPr>
              <a:t>和 </a:t>
            </a:r>
            <a:r>
              <a:rPr lang="en-US" altLang="zh-CN" sz="1900" smtClean="0">
                <a:latin typeface="微软雅黑" pitchFamily="34" charset="-122"/>
                <a:ea typeface="微软雅黑" pitchFamily="34" charset="-122"/>
              </a:rPr>
              <a:t>EIP </a:t>
            </a:r>
            <a:r>
              <a:rPr lang="zh-CN" altLang="en-US" sz="1900" smtClean="0">
                <a:latin typeface="微软雅黑" pitchFamily="34" charset="-122"/>
                <a:ea typeface="微软雅黑" pitchFamily="34" charset="-122"/>
              </a:rPr>
              <a:t>不变，使处理后回到下条指令执行。</a:t>
            </a:r>
          </a:p>
          <a:p>
            <a:pPr>
              <a:lnSpc>
                <a:spcPct val="105000"/>
              </a:lnSpc>
              <a:buFontTx/>
              <a:buNone/>
            </a:pP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6</a:t>
            </a:r>
            <a:r>
              <a:rPr lang="zh-CN" altLang="en-US" sz="1900" smtClean="0">
                <a:latin typeface="微软雅黑" pitchFamily="34" charset="-122"/>
                <a:ea typeface="微软雅黑" pitchFamily="34" charset="-122"/>
              </a:rPr>
              <a:t>）在当前栈中保存 </a:t>
            </a:r>
            <a:r>
              <a:rPr lang="en-US" altLang="zh-CN" sz="1900" smtClean="0">
                <a:latin typeface="微软雅黑" pitchFamily="34" charset="-122"/>
                <a:ea typeface="微软雅黑" pitchFamily="34" charset="-122"/>
              </a:rPr>
              <a:t>EFLAGS</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CS </a:t>
            </a:r>
            <a:r>
              <a:rPr lang="zh-CN" altLang="en-US" sz="1900" smtClean="0">
                <a:latin typeface="微软雅黑" pitchFamily="34" charset="-122"/>
                <a:ea typeface="微软雅黑" pitchFamily="34" charset="-122"/>
              </a:rPr>
              <a:t>和 </a:t>
            </a:r>
            <a:r>
              <a:rPr lang="en-US" altLang="zh-CN" sz="1900" smtClean="0">
                <a:latin typeface="微软雅黑" pitchFamily="34" charset="-122"/>
                <a:ea typeface="微软雅黑" pitchFamily="34" charset="-122"/>
              </a:rPr>
              <a:t>EIP </a:t>
            </a:r>
            <a:r>
              <a:rPr lang="zh-CN" altLang="en-US" sz="1900" smtClean="0">
                <a:latin typeface="微软雅黑" pitchFamily="34" charset="-122"/>
                <a:ea typeface="微软雅黑" pitchFamily="34" charset="-122"/>
              </a:rPr>
              <a:t>寄存器的内容（</a:t>
            </a:r>
            <a:r>
              <a:rPr lang="zh-CN" altLang="en-US" sz="1900" smtClean="0">
                <a:solidFill>
                  <a:srgbClr val="FF0000"/>
                </a:solidFill>
                <a:latin typeface="微软雅黑" pitchFamily="34" charset="-122"/>
                <a:ea typeface="微软雅黑" pitchFamily="34" charset="-122"/>
              </a:rPr>
              <a:t>断点和程序状态</a:t>
            </a:r>
            <a:r>
              <a:rPr lang="zh-CN" altLang="en-US" sz="1900" smtClean="0">
                <a:latin typeface="微软雅黑" pitchFamily="34" charset="-122"/>
                <a:ea typeface="微软雅黑" pitchFamily="34" charset="-122"/>
              </a:rPr>
              <a:t>）。</a:t>
            </a:r>
          </a:p>
          <a:p>
            <a:pPr>
              <a:lnSpc>
                <a:spcPct val="105000"/>
              </a:lnSpc>
              <a:buFontTx/>
              <a:buNone/>
            </a:pP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7</a:t>
            </a:r>
            <a:r>
              <a:rPr lang="zh-CN" altLang="en-US" sz="1900" smtClean="0">
                <a:latin typeface="微软雅黑" pitchFamily="34" charset="-122"/>
                <a:ea typeface="微软雅黑" pitchFamily="34" charset="-122"/>
              </a:rPr>
              <a:t>） 若异常产生了一个</a:t>
            </a:r>
            <a:r>
              <a:rPr lang="zh-CN" altLang="en-US" sz="1900" smtClean="0">
                <a:solidFill>
                  <a:srgbClr val="FF0000"/>
                </a:solidFill>
                <a:latin typeface="微软雅黑" pitchFamily="34" charset="-122"/>
                <a:ea typeface="微软雅黑" pitchFamily="34" charset="-122"/>
              </a:rPr>
              <a:t>硬件出错码</a:t>
            </a:r>
            <a:r>
              <a:rPr lang="zh-CN" altLang="en-US" sz="1900" smtClean="0">
                <a:latin typeface="微软雅黑" pitchFamily="34" charset="-122"/>
                <a:ea typeface="微软雅黑" pitchFamily="34" charset="-122"/>
              </a:rPr>
              <a:t>，则将其保存在内核栈中。</a:t>
            </a:r>
          </a:p>
          <a:p>
            <a:pPr>
              <a:lnSpc>
                <a:spcPct val="105000"/>
              </a:lnSpc>
              <a:buFontTx/>
              <a:buNone/>
            </a:pP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8</a:t>
            </a:r>
            <a:r>
              <a:rPr lang="zh-CN" altLang="en-US" sz="1900" smtClean="0">
                <a:latin typeface="微软雅黑" pitchFamily="34" charset="-122"/>
                <a:ea typeface="微软雅黑" pitchFamily="34" charset="-122"/>
              </a:rPr>
              <a:t>）将</a:t>
            </a:r>
            <a:r>
              <a:rPr lang="en-US" altLang="zh-CN" sz="1900" smtClean="0">
                <a:latin typeface="微软雅黑" pitchFamily="34" charset="-122"/>
                <a:ea typeface="微软雅黑" pitchFamily="34" charset="-122"/>
              </a:rPr>
              <a:t>IDTi</a:t>
            </a:r>
            <a:r>
              <a:rPr lang="zh-CN" altLang="en-US" sz="1900" smtClean="0">
                <a:latin typeface="微软雅黑" pitchFamily="34" charset="-122"/>
                <a:ea typeface="微软雅黑" pitchFamily="34" charset="-122"/>
              </a:rPr>
              <a:t>中的段选择符装入</a:t>
            </a:r>
            <a:r>
              <a:rPr lang="en-US" altLang="zh-CN" sz="1900" smtClean="0">
                <a:latin typeface="微软雅黑" pitchFamily="34" charset="-122"/>
                <a:ea typeface="微软雅黑" pitchFamily="34" charset="-122"/>
              </a:rPr>
              <a:t>CS</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IDTi</a:t>
            </a:r>
            <a:r>
              <a:rPr lang="zh-CN" altLang="en-US" sz="1900" smtClean="0">
                <a:latin typeface="微软雅黑" pitchFamily="34" charset="-122"/>
                <a:ea typeface="微软雅黑" pitchFamily="34" charset="-122"/>
              </a:rPr>
              <a:t>中的偏移地址装入</a:t>
            </a:r>
            <a:r>
              <a:rPr lang="en-US" altLang="zh-CN" sz="1900" smtClean="0">
                <a:latin typeface="微软雅黑" pitchFamily="34" charset="-122"/>
                <a:ea typeface="微软雅黑" pitchFamily="34" charset="-122"/>
              </a:rPr>
              <a:t>EIP</a:t>
            </a:r>
            <a:r>
              <a:rPr lang="zh-CN" altLang="en-US" sz="1900" smtClean="0">
                <a:latin typeface="微软雅黑" pitchFamily="34" charset="-122"/>
                <a:ea typeface="微软雅黑" pitchFamily="34" charset="-122"/>
              </a:rPr>
              <a:t>，它们是异常处理程序或中断服务程序第一条指令的逻辑地址（</a:t>
            </a:r>
            <a:r>
              <a:rPr lang="en-US" altLang="zh-CN" sz="1900" smtClean="0">
                <a:latin typeface="微软雅黑" pitchFamily="34" charset="-122"/>
                <a:ea typeface="微软雅黑" pitchFamily="34" charset="-122"/>
              </a:rPr>
              <a:t>Linux</a:t>
            </a:r>
            <a:r>
              <a:rPr lang="zh-CN" altLang="en-US" sz="1900" smtClean="0">
                <a:latin typeface="微软雅黑" pitchFamily="34" charset="-122"/>
                <a:ea typeface="微软雅黑" pitchFamily="34" charset="-122"/>
              </a:rPr>
              <a:t>中段基址</a:t>
            </a:r>
            <a:r>
              <a:rPr lang="en-US" altLang="zh-CN" sz="1900" smtClean="0">
                <a:latin typeface="微软雅黑" pitchFamily="34" charset="-122"/>
                <a:ea typeface="微软雅黑" pitchFamily="34" charset="-122"/>
              </a:rPr>
              <a:t>=0</a:t>
            </a:r>
            <a:r>
              <a:rPr lang="zh-CN" altLang="en-US" sz="1900" smtClean="0">
                <a:latin typeface="微软雅黑" pitchFamily="34" charset="-122"/>
                <a:ea typeface="微软雅黑" pitchFamily="34" charset="-122"/>
              </a:rPr>
              <a:t>）。</a:t>
            </a:r>
            <a:r>
              <a:rPr lang="zh-CN" altLang="en-US" sz="1800" smtClean="0"/>
              <a:t> </a:t>
            </a:r>
          </a:p>
          <a:p>
            <a:pPr>
              <a:lnSpc>
                <a:spcPct val="105000"/>
              </a:lnSpc>
            </a:pPr>
            <a:endParaRPr lang="zh-CN" altLang="en-US" sz="1800" smtClean="0"/>
          </a:p>
        </p:txBody>
      </p:sp>
      <p:sp>
        <p:nvSpPr>
          <p:cNvPr id="785413" name="Text Box 5"/>
          <p:cNvSpPr txBox="1">
            <a:spLocks noChangeArrowheads="1"/>
          </p:cNvSpPr>
          <p:nvPr/>
        </p:nvSpPr>
        <p:spPr bwMode="auto">
          <a:xfrm>
            <a:off x="493713" y="6313488"/>
            <a:ext cx="8272462" cy="412750"/>
          </a:xfrm>
          <a:prstGeom prst="rect">
            <a:avLst/>
          </a:prstGeom>
          <a:noFill/>
          <a:ln w="9525">
            <a:noFill/>
            <a:miter lim="800000"/>
            <a:headEnd/>
            <a:tailEnd/>
          </a:ln>
          <a:effectLst/>
        </p:spPr>
        <p:txBody>
          <a:bodyPr>
            <a:spAutoFit/>
          </a:bodyPr>
          <a:lstStyle/>
          <a:p>
            <a:pPr>
              <a:spcBef>
                <a:spcPct val="50000"/>
              </a:spcBef>
            </a:pPr>
            <a:r>
              <a:rPr lang="zh-CN" altLang="en-US" sz="2100" b="1">
                <a:solidFill>
                  <a:srgbClr val="FF0000"/>
                </a:solidFill>
                <a:latin typeface="微软雅黑" pitchFamily="34" charset="-122"/>
                <a:ea typeface="微软雅黑" pitchFamily="34" charset="-122"/>
              </a:rPr>
              <a:t>下个时钟周期开始，从</a:t>
            </a:r>
            <a:r>
              <a:rPr lang="en-US" altLang="zh-CN" sz="2100" b="1">
                <a:solidFill>
                  <a:srgbClr val="FF0000"/>
                </a:solidFill>
                <a:latin typeface="微软雅黑" pitchFamily="34" charset="-122"/>
                <a:ea typeface="微软雅黑" pitchFamily="34" charset="-122"/>
              </a:rPr>
              <a:t>CS:EIP</a:t>
            </a:r>
            <a:r>
              <a:rPr lang="zh-CN" altLang="en-US" sz="2100" b="1">
                <a:solidFill>
                  <a:srgbClr val="FF0000"/>
                </a:solidFill>
                <a:latin typeface="微软雅黑" pitchFamily="34" charset="-122"/>
                <a:ea typeface="微软雅黑" pitchFamily="34" charset="-122"/>
              </a:rPr>
              <a:t>所指处开始执行异常或中断处理程序！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5411">
                                            <p:txEl>
                                              <p:pRg st="0" end="0"/>
                                            </p:txEl>
                                          </p:spTgt>
                                        </p:tgtEl>
                                        <p:attrNameLst>
                                          <p:attrName>style.visibility</p:attrName>
                                        </p:attrNameLst>
                                      </p:cBhvr>
                                      <p:to>
                                        <p:strVal val="visible"/>
                                      </p:to>
                                    </p:set>
                                    <p:animEffect transition="in" filter="blinds(horizontal)">
                                      <p:cBhvr>
                                        <p:cTn id="7" dur="500"/>
                                        <p:tgtEl>
                                          <p:spTgt spid="785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5411">
                                            <p:txEl>
                                              <p:pRg st="1" end="1"/>
                                            </p:txEl>
                                          </p:spTgt>
                                        </p:tgtEl>
                                        <p:attrNameLst>
                                          <p:attrName>style.visibility</p:attrName>
                                        </p:attrNameLst>
                                      </p:cBhvr>
                                      <p:to>
                                        <p:strVal val="visible"/>
                                      </p:to>
                                    </p:set>
                                    <p:animEffect transition="in" filter="blinds(horizontal)">
                                      <p:cBhvr>
                                        <p:cTn id="12" dur="500"/>
                                        <p:tgtEl>
                                          <p:spTgt spid="785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5411">
                                            <p:txEl>
                                              <p:pRg st="2" end="2"/>
                                            </p:txEl>
                                          </p:spTgt>
                                        </p:tgtEl>
                                        <p:attrNameLst>
                                          <p:attrName>style.visibility</p:attrName>
                                        </p:attrNameLst>
                                      </p:cBhvr>
                                      <p:to>
                                        <p:strVal val="visible"/>
                                      </p:to>
                                    </p:set>
                                    <p:animEffect transition="in" filter="blinds(horizontal)">
                                      <p:cBhvr>
                                        <p:cTn id="17" dur="500"/>
                                        <p:tgtEl>
                                          <p:spTgt spid="785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85411">
                                            <p:txEl>
                                              <p:pRg st="3" end="3"/>
                                            </p:txEl>
                                          </p:spTgt>
                                        </p:tgtEl>
                                        <p:attrNameLst>
                                          <p:attrName>style.visibility</p:attrName>
                                        </p:attrNameLst>
                                      </p:cBhvr>
                                      <p:to>
                                        <p:strVal val="visible"/>
                                      </p:to>
                                    </p:set>
                                    <p:animEffect transition="in" filter="blinds(horizontal)">
                                      <p:cBhvr>
                                        <p:cTn id="22" dur="500"/>
                                        <p:tgtEl>
                                          <p:spTgt spid="7854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85411">
                                            <p:txEl>
                                              <p:pRg st="4" end="4"/>
                                            </p:txEl>
                                          </p:spTgt>
                                        </p:tgtEl>
                                        <p:attrNameLst>
                                          <p:attrName>style.visibility</p:attrName>
                                        </p:attrNameLst>
                                      </p:cBhvr>
                                      <p:to>
                                        <p:strVal val="visible"/>
                                      </p:to>
                                    </p:set>
                                    <p:animEffect transition="in" filter="blinds(horizontal)">
                                      <p:cBhvr>
                                        <p:cTn id="27" dur="500"/>
                                        <p:tgtEl>
                                          <p:spTgt spid="7854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85411">
                                            <p:txEl>
                                              <p:pRg st="5" end="5"/>
                                            </p:txEl>
                                          </p:spTgt>
                                        </p:tgtEl>
                                        <p:attrNameLst>
                                          <p:attrName>style.visibility</p:attrName>
                                        </p:attrNameLst>
                                      </p:cBhvr>
                                      <p:to>
                                        <p:strVal val="visible"/>
                                      </p:to>
                                    </p:set>
                                    <p:animEffect transition="in" filter="blinds(horizontal)">
                                      <p:cBhvr>
                                        <p:cTn id="32" dur="500"/>
                                        <p:tgtEl>
                                          <p:spTgt spid="7854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85411">
                                            <p:txEl>
                                              <p:pRg st="6" end="6"/>
                                            </p:txEl>
                                          </p:spTgt>
                                        </p:tgtEl>
                                        <p:attrNameLst>
                                          <p:attrName>style.visibility</p:attrName>
                                        </p:attrNameLst>
                                      </p:cBhvr>
                                      <p:to>
                                        <p:strVal val="visible"/>
                                      </p:to>
                                    </p:set>
                                    <p:animEffect transition="in" filter="blinds(horizontal)">
                                      <p:cBhvr>
                                        <p:cTn id="37" dur="500"/>
                                        <p:tgtEl>
                                          <p:spTgt spid="7854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85411">
                                            <p:txEl>
                                              <p:pRg st="7" end="7"/>
                                            </p:txEl>
                                          </p:spTgt>
                                        </p:tgtEl>
                                        <p:attrNameLst>
                                          <p:attrName>style.visibility</p:attrName>
                                        </p:attrNameLst>
                                      </p:cBhvr>
                                      <p:to>
                                        <p:strVal val="visible"/>
                                      </p:to>
                                    </p:set>
                                    <p:animEffect transition="in" filter="blinds(horizontal)">
                                      <p:cBhvr>
                                        <p:cTn id="42" dur="500"/>
                                        <p:tgtEl>
                                          <p:spTgt spid="7854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85411">
                                            <p:txEl>
                                              <p:pRg st="8" end="8"/>
                                            </p:txEl>
                                          </p:spTgt>
                                        </p:tgtEl>
                                        <p:attrNameLst>
                                          <p:attrName>style.visibility</p:attrName>
                                        </p:attrNameLst>
                                      </p:cBhvr>
                                      <p:to>
                                        <p:strVal val="visible"/>
                                      </p:to>
                                    </p:set>
                                    <p:animEffect transition="in" filter="blinds(horizontal)">
                                      <p:cBhvr>
                                        <p:cTn id="47" dur="500"/>
                                        <p:tgtEl>
                                          <p:spTgt spid="7854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85411">
                                            <p:txEl>
                                              <p:pRg st="9" end="9"/>
                                            </p:txEl>
                                          </p:spTgt>
                                        </p:tgtEl>
                                        <p:attrNameLst>
                                          <p:attrName>style.visibility</p:attrName>
                                        </p:attrNameLst>
                                      </p:cBhvr>
                                      <p:to>
                                        <p:strVal val="visible"/>
                                      </p:to>
                                    </p:set>
                                    <p:animEffect transition="in" filter="blinds(horizontal)">
                                      <p:cBhvr>
                                        <p:cTn id="52" dur="500"/>
                                        <p:tgtEl>
                                          <p:spTgt spid="78541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85413"/>
                                        </p:tgtEl>
                                        <p:attrNameLst>
                                          <p:attrName>style.visibility</p:attrName>
                                        </p:attrNameLst>
                                      </p:cBhvr>
                                      <p:to>
                                        <p:strVal val="visible"/>
                                      </p:to>
                                    </p:set>
                                    <p:animEffect transition="in" filter="blinds(horizontal)">
                                      <p:cBhvr>
                                        <p:cTn id="57" dur="500"/>
                                        <p:tgtEl>
                                          <p:spTgt spid="785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xfrm>
            <a:off x="457200" y="82550"/>
            <a:ext cx="8229600" cy="561975"/>
          </a:xfrm>
        </p:spPr>
        <p:txBody>
          <a:bodyPr/>
          <a:lstStyle/>
          <a:p>
            <a:r>
              <a:rPr lang="en-US" altLang="zh-CN" smtClean="0"/>
              <a:t>IA-32</a:t>
            </a:r>
            <a:r>
              <a:rPr lang="zh-CN" altLang="en-US" smtClean="0"/>
              <a:t>中异常和中断返回过程</a:t>
            </a:r>
          </a:p>
        </p:txBody>
      </p:sp>
      <p:sp>
        <p:nvSpPr>
          <p:cNvPr id="788483" name="Rectangle 3"/>
          <p:cNvSpPr>
            <a:spLocks noGrp="1" noChangeArrowheads="1"/>
          </p:cNvSpPr>
          <p:nvPr>
            <p:ph type="body" idx="1"/>
          </p:nvPr>
        </p:nvSpPr>
        <p:spPr>
          <a:xfrm>
            <a:off x="254000" y="822325"/>
            <a:ext cx="8675688" cy="5740400"/>
          </a:xfrm>
        </p:spPr>
        <p:txBody>
          <a:bodyPr/>
          <a:lstStyle/>
          <a:p>
            <a:pPr>
              <a:lnSpc>
                <a:spcPct val="120000"/>
              </a:lnSpc>
              <a:spcBef>
                <a:spcPct val="35000"/>
              </a:spcBef>
              <a:buFontTx/>
              <a:buNone/>
            </a:pPr>
            <a:r>
              <a:rPr lang="zh-CN" altLang="en-US" sz="2100" smtClean="0">
                <a:latin typeface="微软雅黑" pitchFamily="34" charset="-122"/>
                <a:ea typeface="微软雅黑" pitchFamily="34" charset="-122"/>
              </a:rPr>
              <a:t>    </a:t>
            </a:r>
            <a:r>
              <a:rPr lang="zh-CN" altLang="en-US" sz="2100" smtClean="0">
                <a:solidFill>
                  <a:srgbClr val="0066CC"/>
                </a:solidFill>
                <a:latin typeface="微软雅黑" pitchFamily="34" charset="-122"/>
                <a:ea typeface="微软雅黑" pitchFamily="34" charset="-122"/>
              </a:rPr>
              <a:t>中断或异常处理程序最后一条指令是</a:t>
            </a:r>
            <a:r>
              <a:rPr lang="en-US" altLang="zh-CN" sz="2100" smtClean="0">
                <a:solidFill>
                  <a:srgbClr val="0066CC"/>
                </a:solidFill>
                <a:latin typeface="微软雅黑" pitchFamily="34" charset="-122"/>
                <a:ea typeface="微软雅黑" pitchFamily="34" charset="-122"/>
              </a:rPr>
              <a:t>IRET</a:t>
            </a:r>
            <a:r>
              <a:rPr lang="zh-CN" altLang="en-US" sz="2100" smtClean="0">
                <a:solidFill>
                  <a:srgbClr val="0066CC"/>
                </a:solidFill>
                <a:latin typeface="微软雅黑" pitchFamily="34" charset="-122"/>
                <a:ea typeface="微软雅黑" pitchFamily="34" charset="-122"/>
              </a:rPr>
              <a:t>。</a:t>
            </a:r>
            <a:r>
              <a:rPr lang="en-US" altLang="zh-CN" sz="2100" smtClean="0">
                <a:solidFill>
                  <a:srgbClr val="0066CC"/>
                </a:solidFill>
                <a:latin typeface="微软雅黑" pitchFamily="34" charset="-122"/>
                <a:ea typeface="微软雅黑" pitchFamily="34" charset="-122"/>
              </a:rPr>
              <a:t>CPU</a:t>
            </a:r>
            <a:r>
              <a:rPr lang="zh-CN" altLang="en-US" sz="2100" smtClean="0">
                <a:solidFill>
                  <a:srgbClr val="0066CC"/>
                </a:solidFill>
                <a:latin typeface="微软雅黑" pitchFamily="34" charset="-122"/>
                <a:ea typeface="微软雅黑" pitchFamily="34" charset="-122"/>
              </a:rPr>
              <a:t>在执行</a:t>
            </a:r>
            <a:r>
              <a:rPr lang="en-US" altLang="zh-CN" sz="2100" smtClean="0">
                <a:solidFill>
                  <a:srgbClr val="0066CC"/>
                </a:solidFill>
                <a:latin typeface="微软雅黑" pitchFamily="34" charset="-122"/>
                <a:ea typeface="微软雅黑" pitchFamily="34" charset="-122"/>
              </a:rPr>
              <a:t>IRET</a:t>
            </a:r>
            <a:r>
              <a:rPr lang="zh-CN" altLang="en-US" sz="2100" smtClean="0">
                <a:solidFill>
                  <a:srgbClr val="0066CC"/>
                </a:solidFill>
                <a:latin typeface="微软雅黑" pitchFamily="34" charset="-122"/>
                <a:ea typeface="微软雅黑" pitchFamily="34" charset="-122"/>
              </a:rPr>
              <a:t>指令过程中完成以下工作：</a:t>
            </a:r>
          </a:p>
          <a:p>
            <a:pPr>
              <a:lnSpc>
                <a:spcPct val="120000"/>
              </a:lnSpc>
              <a:spcBef>
                <a:spcPct val="35000"/>
              </a:spcBef>
              <a:buFontTx/>
              <a:buNone/>
            </a:pPr>
            <a:r>
              <a:rPr lang="zh-CN" altLang="en-US" sz="2100" smtClean="0">
                <a:latin typeface="微软雅黑" pitchFamily="34" charset="-122"/>
                <a:ea typeface="微软雅黑" pitchFamily="34" charset="-122"/>
              </a:rPr>
              <a:t>（</a:t>
            </a:r>
            <a:r>
              <a:rPr lang="en-US" altLang="zh-CN" sz="2100" smtClean="0">
                <a:latin typeface="微软雅黑" pitchFamily="34" charset="-122"/>
                <a:ea typeface="微软雅黑" pitchFamily="34" charset="-122"/>
              </a:rPr>
              <a:t>1</a:t>
            </a:r>
            <a:r>
              <a:rPr lang="zh-CN" altLang="en-US" sz="2100" smtClean="0">
                <a:latin typeface="微软雅黑" pitchFamily="34" charset="-122"/>
                <a:ea typeface="微软雅黑" pitchFamily="34" charset="-122"/>
              </a:rPr>
              <a:t>）从栈中弹出硬件出错码（保存过的话）、</a:t>
            </a:r>
            <a:r>
              <a:rPr lang="en-US" altLang="zh-CN" sz="2100" smtClean="0">
                <a:latin typeface="微软雅黑" pitchFamily="34" charset="-122"/>
                <a:ea typeface="微软雅黑" pitchFamily="34" charset="-122"/>
              </a:rPr>
              <a:t>EIP</a:t>
            </a:r>
            <a:r>
              <a:rPr lang="zh-CN" altLang="en-US" sz="2100" smtClean="0">
                <a:latin typeface="微软雅黑" pitchFamily="34" charset="-122"/>
                <a:ea typeface="微软雅黑" pitchFamily="34" charset="-122"/>
              </a:rPr>
              <a:t>、</a:t>
            </a:r>
            <a:r>
              <a:rPr lang="en-US" altLang="zh-CN" sz="2100" smtClean="0">
                <a:latin typeface="微软雅黑" pitchFamily="34" charset="-122"/>
                <a:ea typeface="微软雅黑" pitchFamily="34" charset="-122"/>
              </a:rPr>
              <a:t>CS</a:t>
            </a:r>
            <a:r>
              <a:rPr lang="zh-CN" altLang="en-US" sz="2100" smtClean="0">
                <a:latin typeface="微软雅黑" pitchFamily="34" charset="-122"/>
                <a:ea typeface="微软雅黑" pitchFamily="34" charset="-122"/>
              </a:rPr>
              <a:t>和</a:t>
            </a:r>
            <a:r>
              <a:rPr lang="en-US" altLang="zh-CN" sz="2100" smtClean="0">
                <a:latin typeface="微软雅黑" pitchFamily="34" charset="-122"/>
                <a:ea typeface="微软雅黑" pitchFamily="34" charset="-122"/>
              </a:rPr>
              <a:t>EFLAGS</a:t>
            </a:r>
            <a:endParaRPr lang="zh-CN" altLang="en-US" sz="2100" smtClean="0">
              <a:latin typeface="微软雅黑" pitchFamily="34" charset="-122"/>
              <a:ea typeface="微软雅黑" pitchFamily="34" charset="-122"/>
            </a:endParaRPr>
          </a:p>
          <a:p>
            <a:pPr>
              <a:lnSpc>
                <a:spcPct val="120000"/>
              </a:lnSpc>
              <a:spcBef>
                <a:spcPct val="35000"/>
              </a:spcBef>
              <a:buFontTx/>
              <a:buNone/>
            </a:pPr>
            <a:r>
              <a:rPr lang="zh-CN" altLang="en-US" sz="2100" smtClean="0">
                <a:latin typeface="微软雅黑" pitchFamily="34" charset="-122"/>
                <a:ea typeface="微软雅黑" pitchFamily="34" charset="-122"/>
              </a:rPr>
              <a:t>（</a:t>
            </a:r>
            <a:r>
              <a:rPr lang="en-US" altLang="zh-CN" sz="2100" smtClean="0">
                <a:latin typeface="微软雅黑" pitchFamily="34" charset="-122"/>
                <a:ea typeface="微软雅黑" pitchFamily="34" charset="-122"/>
              </a:rPr>
              <a:t>2</a:t>
            </a:r>
            <a:r>
              <a:rPr lang="zh-CN" altLang="en-US" sz="2100" smtClean="0">
                <a:latin typeface="微软雅黑" pitchFamily="34" charset="-122"/>
                <a:ea typeface="微软雅黑" pitchFamily="34" charset="-122"/>
              </a:rPr>
              <a:t>）检查当前异常或中断处理程序的</a:t>
            </a:r>
            <a:r>
              <a:rPr lang="en-US" altLang="zh-CN" sz="2100" smtClean="0">
                <a:latin typeface="微软雅黑" pitchFamily="34" charset="-122"/>
                <a:ea typeface="微软雅黑" pitchFamily="34" charset="-122"/>
              </a:rPr>
              <a:t>CPL</a:t>
            </a:r>
            <a:r>
              <a:rPr lang="zh-CN" altLang="en-US" sz="2100" smtClean="0">
                <a:latin typeface="微软雅黑" pitchFamily="34" charset="-122"/>
                <a:ea typeface="微软雅黑" pitchFamily="34" charset="-122"/>
              </a:rPr>
              <a:t>是否等于</a:t>
            </a:r>
            <a:r>
              <a:rPr lang="en-US" altLang="zh-CN" sz="2100" smtClean="0">
                <a:latin typeface="微软雅黑" pitchFamily="34" charset="-122"/>
                <a:ea typeface="微软雅黑" pitchFamily="34" charset="-122"/>
              </a:rPr>
              <a:t>CS</a:t>
            </a:r>
            <a:r>
              <a:rPr lang="zh-CN" altLang="en-US" sz="2100" smtClean="0">
                <a:latin typeface="微软雅黑" pitchFamily="34" charset="-122"/>
                <a:ea typeface="微软雅黑" pitchFamily="34" charset="-122"/>
              </a:rPr>
              <a:t>中最低两位，若是则说明异常或中断响应前、后都处于同一个特权级，</a:t>
            </a:r>
            <a:r>
              <a:rPr lang="en-US" altLang="zh-CN" sz="2100" smtClean="0">
                <a:latin typeface="微软雅黑" pitchFamily="34" charset="-122"/>
                <a:ea typeface="微软雅黑" pitchFamily="34" charset="-122"/>
              </a:rPr>
              <a:t>IRET</a:t>
            </a:r>
            <a:r>
              <a:rPr lang="zh-CN" altLang="en-US" sz="2100" smtClean="0">
                <a:latin typeface="微软雅黑" pitchFamily="34" charset="-122"/>
                <a:ea typeface="微软雅黑" pitchFamily="34" charset="-122"/>
              </a:rPr>
              <a:t>指令完成操作；否则，再继续完成下一步工作。</a:t>
            </a:r>
          </a:p>
          <a:p>
            <a:pPr>
              <a:lnSpc>
                <a:spcPct val="120000"/>
              </a:lnSpc>
              <a:spcBef>
                <a:spcPct val="35000"/>
              </a:spcBef>
              <a:buFontTx/>
              <a:buNone/>
            </a:pPr>
            <a:r>
              <a:rPr lang="zh-CN" altLang="en-US" sz="2100" smtClean="0">
                <a:latin typeface="微软雅黑" pitchFamily="34" charset="-122"/>
                <a:ea typeface="微软雅黑" pitchFamily="34" charset="-122"/>
              </a:rPr>
              <a:t>（</a:t>
            </a:r>
            <a:r>
              <a:rPr lang="en-US" altLang="zh-CN" sz="2100" smtClean="0">
                <a:latin typeface="微软雅黑" pitchFamily="34" charset="-122"/>
                <a:ea typeface="微软雅黑" pitchFamily="34" charset="-122"/>
              </a:rPr>
              <a:t>3</a:t>
            </a:r>
            <a:r>
              <a:rPr lang="zh-CN" altLang="en-US" sz="2100" smtClean="0">
                <a:latin typeface="微软雅黑" pitchFamily="34" charset="-122"/>
                <a:ea typeface="微软雅黑" pitchFamily="34" charset="-122"/>
              </a:rPr>
              <a:t>）从内核栈中弹出</a:t>
            </a:r>
            <a:r>
              <a:rPr lang="en-US" altLang="zh-CN" sz="2100" smtClean="0">
                <a:latin typeface="微软雅黑" pitchFamily="34" charset="-122"/>
                <a:ea typeface="微软雅黑" pitchFamily="34" charset="-122"/>
              </a:rPr>
              <a:t>SS</a:t>
            </a:r>
            <a:r>
              <a:rPr lang="zh-CN" altLang="en-US" sz="2100" smtClean="0">
                <a:latin typeface="微软雅黑" pitchFamily="34" charset="-122"/>
                <a:ea typeface="微软雅黑" pitchFamily="34" charset="-122"/>
              </a:rPr>
              <a:t>和</a:t>
            </a:r>
            <a:r>
              <a:rPr lang="en-US" altLang="zh-CN" sz="2100" smtClean="0">
                <a:latin typeface="微软雅黑" pitchFamily="34" charset="-122"/>
                <a:ea typeface="微软雅黑" pitchFamily="34" charset="-122"/>
              </a:rPr>
              <a:t>ESP</a:t>
            </a:r>
            <a:r>
              <a:rPr lang="zh-CN" altLang="en-US" sz="2100" smtClean="0">
                <a:latin typeface="微软雅黑" pitchFamily="34" charset="-122"/>
                <a:ea typeface="微软雅黑" pitchFamily="34" charset="-122"/>
              </a:rPr>
              <a:t>，以恢复到异常或中断响应前的特权级进程所使用的栈。</a:t>
            </a:r>
          </a:p>
          <a:p>
            <a:pPr>
              <a:lnSpc>
                <a:spcPct val="120000"/>
              </a:lnSpc>
              <a:spcBef>
                <a:spcPct val="35000"/>
              </a:spcBef>
              <a:buFontTx/>
              <a:buNone/>
            </a:pPr>
            <a:r>
              <a:rPr lang="zh-CN" altLang="en-US" sz="2100" smtClean="0">
                <a:latin typeface="微软雅黑" pitchFamily="34" charset="-122"/>
                <a:ea typeface="微软雅黑" pitchFamily="34" charset="-122"/>
              </a:rPr>
              <a:t>（</a:t>
            </a:r>
            <a:r>
              <a:rPr lang="en-US" altLang="zh-CN" sz="2100" smtClean="0">
                <a:latin typeface="微软雅黑" pitchFamily="34" charset="-122"/>
                <a:ea typeface="微软雅黑" pitchFamily="34" charset="-122"/>
              </a:rPr>
              <a:t>4</a:t>
            </a:r>
            <a:r>
              <a:rPr lang="zh-CN" altLang="en-US" sz="2100" smtClean="0">
                <a:latin typeface="微软雅黑" pitchFamily="34" charset="-122"/>
                <a:ea typeface="微软雅黑" pitchFamily="34" charset="-122"/>
              </a:rPr>
              <a:t>）检查</a:t>
            </a:r>
            <a:r>
              <a:rPr lang="en-US" altLang="zh-CN" sz="2100" smtClean="0">
                <a:latin typeface="微软雅黑" pitchFamily="34" charset="-122"/>
                <a:ea typeface="微软雅黑" pitchFamily="34" charset="-122"/>
              </a:rPr>
              <a:t>DS</a:t>
            </a:r>
            <a:r>
              <a:rPr lang="zh-CN" altLang="en-US" sz="2100" smtClean="0">
                <a:latin typeface="微软雅黑" pitchFamily="34" charset="-122"/>
                <a:ea typeface="微软雅黑" pitchFamily="34" charset="-122"/>
              </a:rPr>
              <a:t>、</a:t>
            </a:r>
            <a:r>
              <a:rPr lang="en-US" altLang="zh-CN" sz="2100" smtClean="0">
                <a:latin typeface="微软雅黑" pitchFamily="34" charset="-122"/>
                <a:ea typeface="微软雅黑" pitchFamily="34" charset="-122"/>
              </a:rPr>
              <a:t>ES</a:t>
            </a:r>
            <a:r>
              <a:rPr lang="zh-CN" altLang="en-US" sz="2100" smtClean="0">
                <a:latin typeface="微软雅黑" pitchFamily="34" charset="-122"/>
                <a:ea typeface="微软雅黑" pitchFamily="34" charset="-122"/>
              </a:rPr>
              <a:t>、</a:t>
            </a:r>
            <a:r>
              <a:rPr lang="en-US" altLang="zh-CN" sz="2100" smtClean="0">
                <a:latin typeface="微软雅黑" pitchFamily="34" charset="-122"/>
                <a:ea typeface="微软雅黑" pitchFamily="34" charset="-122"/>
              </a:rPr>
              <a:t>FS</a:t>
            </a:r>
            <a:r>
              <a:rPr lang="zh-CN" altLang="en-US" sz="2100" smtClean="0">
                <a:latin typeface="微软雅黑" pitchFamily="34" charset="-122"/>
                <a:ea typeface="微软雅黑" pitchFamily="34" charset="-122"/>
              </a:rPr>
              <a:t>和</a:t>
            </a:r>
            <a:r>
              <a:rPr lang="en-US" altLang="zh-CN" sz="2100" smtClean="0">
                <a:latin typeface="微软雅黑" pitchFamily="34" charset="-122"/>
                <a:ea typeface="微软雅黑" pitchFamily="34" charset="-122"/>
              </a:rPr>
              <a:t>GS</a:t>
            </a:r>
            <a:r>
              <a:rPr lang="zh-CN" altLang="en-US" sz="2100" smtClean="0">
                <a:latin typeface="微软雅黑" pitchFamily="34" charset="-122"/>
                <a:ea typeface="微软雅黑" pitchFamily="34" charset="-122"/>
              </a:rPr>
              <a:t>段寄存器的内容，若其中有某个寄存器的段选择符指向一个段描述符且其</a:t>
            </a:r>
            <a:r>
              <a:rPr lang="en-US" altLang="zh-CN" sz="2100" smtClean="0">
                <a:latin typeface="微软雅黑" pitchFamily="34" charset="-122"/>
                <a:ea typeface="微软雅黑" pitchFamily="34" charset="-122"/>
              </a:rPr>
              <a:t>DPL</a:t>
            </a:r>
            <a:r>
              <a:rPr lang="zh-CN" altLang="en-US" sz="2100" smtClean="0">
                <a:latin typeface="微软雅黑" pitchFamily="34" charset="-122"/>
                <a:ea typeface="微软雅黑" pitchFamily="34" charset="-122"/>
              </a:rPr>
              <a:t>小于</a:t>
            </a:r>
            <a:r>
              <a:rPr lang="en-US" altLang="zh-CN" sz="2100" smtClean="0">
                <a:latin typeface="微软雅黑" pitchFamily="34" charset="-122"/>
                <a:ea typeface="微软雅黑" pitchFamily="34" charset="-122"/>
              </a:rPr>
              <a:t>CPL</a:t>
            </a:r>
            <a:r>
              <a:rPr lang="zh-CN" altLang="en-US" sz="2100" smtClean="0">
                <a:latin typeface="微软雅黑" pitchFamily="34" charset="-122"/>
                <a:ea typeface="微软雅黑" pitchFamily="34" charset="-122"/>
              </a:rPr>
              <a:t>，则将该段寄存器清</a:t>
            </a:r>
            <a:r>
              <a:rPr lang="en-US" altLang="zh-CN" sz="2100" smtClean="0">
                <a:latin typeface="微软雅黑" pitchFamily="34" charset="-122"/>
                <a:ea typeface="微软雅黑" pitchFamily="34" charset="-122"/>
              </a:rPr>
              <a:t>0</a:t>
            </a:r>
            <a:r>
              <a:rPr lang="zh-CN" altLang="en-US" sz="2100" smtClean="0">
                <a:latin typeface="微软雅黑" pitchFamily="34" charset="-122"/>
                <a:ea typeface="微软雅黑" pitchFamily="34" charset="-122"/>
              </a:rPr>
              <a:t>。这是为了防止恶意应用程序（</a:t>
            </a:r>
            <a:r>
              <a:rPr lang="en-US" altLang="zh-CN" sz="2100" smtClean="0">
                <a:latin typeface="微软雅黑" pitchFamily="34" charset="-122"/>
                <a:ea typeface="微软雅黑" pitchFamily="34" charset="-122"/>
              </a:rPr>
              <a:t>CPL=3</a:t>
            </a:r>
            <a:r>
              <a:rPr lang="zh-CN" altLang="en-US" sz="2100" smtClean="0">
                <a:latin typeface="微软雅黑" pitchFamily="34" charset="-122"/>
                <a:ea typeface="微软雅黑" pitchFamily="34" charset="-122"/>
              </a:rPr>
              <a:t>）利用内核以前使用过的段寄存器（</a:t>
            </a:r>
            <a:r>
              <a:rPr lang="en-US" altLang="zh-CN" sz="2100" smtClean="0">
                <a:latin typeface="微软雅黑" pitchFamily="34" charset="-122"/>
                <a:ea typeface="微软雅黑" pitchFamily="34" charset="-122"/>
              </a:rPr>
              <a:t>DPL=0</a:t>
            </a:r>
            <a:r>
              <a:rPr lang="zh-CN" altLang="en-US" sz="2100" smtClean="0">
                <a:latin typeface="微软雅黑" pitchFamily="34" charset="-122"/>
                <a:ea typeface="微软雅黑" pitchFamily="34" charset="-122"/>
              </a:rPr>
              <a:t>）来访问内核地址空间。</a:t>
            </a:r>
          </a:p>
          <a:p>
            <a:pPr>
              <a:lnSpc>
                <a:spcPct val="120000"/>
              </a:lnSpc>
              <a:spcBef>
                <a:spcPct val="35000"/>
              </a:spcBef>
              <a:buFontTx/>
              <a:buNone/>
            </a:pPr>
            <a:r>
              <a:rPr lang="zh-CN" altLang="en-US" sz="2100" smtClean="0">
                <a:latin typeface="微软雅黑" pitchFamily="34" charset="-122"/>
                <a:ea typeface="微软雅黑" pitchFamily="34" charset="-122"/>
              </a:rPr>
              <a:t>    </a:t>
            </a:r>
            <a:r>
              <a:rPr lang="zh-CN" altLang="en-US" sz="2100" smtClean="0">
                <a:solidFill>
                  <a:srgbClr val="FF0000"/>
                </a:solidFill>
                <a:latin typeface="微软雅黑" pitchFamily="34" charset="-122"/>
                <a:ea typeface="微软雅黑" pitchFamily="34" charset="-122"/>
              </a:rPr>
              <a:t>执行完</a:t>
            </a:r>
            <a:r>
              <a:rPr lang="en-US" altLang="zh-CN" sz="2100" smtClean="0">
                <a:solidFill>
                  <a:srgbClr val="FF0000"/>
                </a:solidFill>
                <a:latin typeface="微软雅黑" pitchFamily="34" charset="-122"/>
                <a:ea typeface="微软雅黑" pitchFamily="34" charset="-122"/>
              </a:rPr>
              <a:t>IRET</a:t>
            </a:r>
            <a:r>
              <a:rPr lang="zh-CN" altLang="en-US" sz="2100" smtClean="0">
                <a:solidFill>
                  <a:srgbClr val="FF0000"/>
                </a:solidFill>
                <a:latin typeface="微软雅黑" pitchFamily="34" charset="-122"/>
                <a:ea typeface="微软雅黑" pitchFamily="34" charset="-122"/>
              </a:rPr>
              <a:t>指令后，</a:t>
            </a:r>
            <a:r>
              <a:rPr lang="en-US" altLang="zh-CN" sz="2100" smtClean="0">
                <a:solidFill>
                  <a:srgbClr val="FF0000"/>
                </a:solidFill>
                <a:latin typeface="微软雅黑" pitchFamily="34" charset="-122"/>
                <a:ea typeface="微软雅黑" pitchFamily="34" charset="-122"/>
              </a:rPr>
              <a:t>CPU</a:t>
            </a:r>
            <a:r>
              <a:rPr lang="zh-CN" altLang="en-US" sz="2100" smtClean="0">
                <a:solidFill>
                  <a:srgbClr val="FF0000"/>
                </a:solidFill>
                <a:latin typeface="微软雅黑" pitchFamily="34" charset="-122"/>
                <a:ea typeface="微软雅黑" pitchFamily="34" charset="-122"/>
              </a:rPr>
              <a:t>回到原来发生异常或中断的进程继续执行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8483">
                                            <p:txEl>
                                              <p:pRg st="1" end="1"/>
                                            </p:txEl>
                                          </p:spTgt>
                                        </p:tgtEl>
                                        <p:attrNameLst>
                                          <p:attrName>style.visibility</p:attrName>
                                        </p:attrNameLst>
                                      </p:cBhvr>
                                      <p:to>
                                        <p:strVal val="visible"/>
                                      </p:to>
                                    </p:set>
                                    <p:animEffect transition="in" filter="blinds(horizontal)">
                                      <p:cBhvr>
                                        <p:cTn id="7" dur="500"/>
                                        <p:tgtEl>
                                          <p:spTgt spid="7884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8483">
                                            <p:txEl>
                                              <p:pRg st="2" end="2"/>
                                            </p:txEl>
                                          </p:spTgt>
                                        </p:tgtEl>
                                        <p:attrNameLst>
                                          <p:attrName>style.visibility</p:attrName>
                                        </p:attrNameLst>
                                      </p:cBhvr>
                                      <p:to>
                                        <p:strVal val="visible"/>
                                      </p:to>
                                    </p:set>
                                    <p:animEffect transition="in" filter="blinds(horizontal)">
                                      <p:cBhvr>
                                        <p:cTn id="12" dur="500"/>
                                        <p:tgtEl>
                                          <p:spTgt spid="7884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8483">
                                            <p:txEl>
                                              <p:pRg st="3" end="3"/>
                                            </p:txEl>
                                          </p:spTgt>
                                        </p:tgtEl>
                                        <p:attrNameLst>
                                          <p:attrName>style.visibility</p:attrName>
                                        </p:attrNameLst>
                                      </p:cBhvr>
                                      <p:to>
                                        <p:strVal val="visible"/>
                                      </p:to>
                                    </p:set>
                                    <p:animEffect transition="in" filter="blinds(horizontal)">
                                      <p:cBhvr>
                                        <p:cTn id="17" dur="500"/>
                                        <p:tgtEl>
                                          <p:spTgt spid="78848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88483">
                                            <p:txEl>
                                              <p:pRg st="4" end="4"/>
                                            </p:txEl>
                                          </p:spTgt>
                                        </p:tgtEl>
                                        <p:attrNameLst>
                                          <p:attrName>style.visibility</p:attrName>
                                        </p:attrNameLst>
                                      </p:cBhvr>
                                      <p:to>
                                        <p:strVal val="visible"/>
                                      </p:to>
                                    </p:set>
                                    <p:animEffect transition="in" filter="blinds(horizontal)">
                                      <p:cBhvr>
                                        <p:cTn id="22" dur="500"/>
                                        <p:tgtEl>
                                          <p:spTgt spid="78848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88483">
                                            <p:txEl>
                                              <p:pRg st="5" end="5"/>
                                            </p:txEl>
                                          </p:spTgt>
                                        </p:tgtEl>
                                        <p:attrNameLst>
                                          <p:attrName>style.visibility</p:attrName>
                                        </p:attrNameLst>
                                      </p:cBhvr>
                                      <p:to>
                                        <p:strVal val="visible"/>
                                      </p:to>
                                    </p:set>
                                    <p:animEffect transition="in" filter="blinds(horizontal)">
                                      <p:cBhvr>
                                        <p:cTn id="27" dur="500"/>
                                        <p:tgtEl>
                                          <p:spTgt spid="788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a:xfrm>
            <a:off x="457200" y="68263"/>
            <a:ext cx="8229600" cy="561975"/>
          </a:xfrm>
        </p:spPr>
        <p:txBody>
          <a:bodyPr/>
          <a:lstStyle/>
          <a:p>
            <a:r>
              <a:rPr lang="en-US" altLang="zh-CN" smtClean="0"/>
              <a:t>Linux</a:t>
            </a:r>
            <a:r>
              <a:rPr lang="zh-CN" altLang="en-US" smtClean="0"/>
              <a:t>中的异常和中断处理</a:t>
            </a:r>
          </a:p>
        </p:txBody>
      </p:sp>
      <p:sp>
        <p:nvSpPr>
          <p:cNvPr id="783363" name="Rectangle 3"/>
          <p:cNvSpPr>
            <a:spLocks noGrp="1" noChangeArrowheads="1"/>
          </p:cNvSpPr>
          <p:nvPr>
            <p:ph type="body" idx="1"/>
          </p:nvPr>
        </p:nvSpPr>
        <p:spPr>
          <a:xfrm>
            <a:off x="222250" y="836613"/>
            <a:ext cx="8678863" cy="5754687"/>
          </a:xfrm>
        </p:spPr>
        <p:txBody>
          <a:bodyPr/>
          <a:lstStyle/>
          <a:p>
            <a:pPr>
              <a:lnSpc>
                <a:spcPct val="110000"/>
              </a:lnSpc>
              <a:spcBef>
                <a:spcPct val="25000"/>
              </a:spcBef>
            </a:pPr>
            <a:r>
              <a:rPr lang="en-US" altLang="zh-CN" sz="2000" smtClean="0">
                <a:latin typeface="微软雅黑" pitchFamily="34" charset="-122"/>
                <a:ea typeface="微软雅黑" pitchFamily="34" charset="-122"/>
              </a:rPr>
              <a:t>Linux</a:t>
            </a:r>
            <a:r>
              <a:rPr lang="zh-CN" altLang="en-US" sz="2000" smtClean="0">
                <a:latin typeface="微软雅黑" pitchFamily="34" charset="-122"/>
                <a:ea typeface="微软雅黑" pitchFamily="34" charset="-122"/>
              </a:rPr>
              <a:t>利用陷阱门来处理异常，利用中断门来处理中断。</a:t>
            </a:r>
          </a:p>
          <a:p>
            <a:pPr>
              <a:lnSpc>
                <a:spcPct val="110000"/>
              </a:lnSpc>
              <a:spcBef>
                <a:spcPct val="25000"/>
              </a:spcBef>
            </a:pPr>
            <a:r>
              <a:rPr lang="zh-CN" altLang="en-US" sz="2000" smtClean="0">
                <a:latin typeface="微软雅黑" pitchFamily="34" charset="-122"/>
                <a:ea typeface="微软雅黑" pitchFamily="34" charset="-122"/>
              </a:rPr>
              <a:t>异常和中断对应处理程序都属于内核代码段，所以，</a:t>
            </a:r>
            <a:r>
              <a:rPr lang="zh-CN" altLang="en-US" sz="2000" smtClean="0">
                <a:solidFill>
                  <a:srgbClr val="FF0000"/>
                </a:solidFill>
                <a:latin typeface="微软雅黑" pitchFamily="34" charset="-122"/>
                <a:ea typeface="微软雅黑" pitchFamily="34" charset="-122"/>
              </a:rPr>
              <a:t>所有中断门和陷阱门的段选择符</a:t>
            </a:r>
            <a:r>
              <a:rPr lang="en-US" altLang="zh-CN" sz="2000" smtClean="0">
                <a:solidFill>
                  <a:srgbClr val="FF0000"/>
                </a:solidFill>
                <a:latin typeface="微软雅黑" pitchFamily="34" charset="-122"/>
                <a:ea typeface="微软雅黑" pitchFamily="34" charset="-122"/>
              </a:rPr>
              <a:t>(0x60)</a:t>
            </a:r>
            <a:r>
              <a:rPr lang="zh-CN" altLang="en-US" sz="2000" smtClean="0">
                <a:latin typeface="微软雅黑" pitchFamily="34" charset="-122"/>
                <a:ea typeface="微软雅黑" pitchFamily="34" charset="-122"/>
              </a:rPr>
              <a:t>都指向 </a:t>
            </a:r>
            <a:r>
              <a:rPr lang="en-US" altLang="zh-CN" sz="2000" smtClean="0">
                <a:solidFill>
                  <a:srgbClr val="FF0000"/>
                </a:solidFill>
                <a:latin typeface="微软雅黑" pitchFamily="34" charset="-122"/>
                <a:ea typeface="微软雅黑" pitchFamily="34" charset="-122"/>
              </a:rPr>
              <a:t>GDT </a:t>
            </a:r>
            <a:r>
              <a:rPr lang="zh-CN" altLang="en-US" sz="2000" smtClean="0">
                <a:solidFill>
                  <a:srgbClr val="FF0000"/>
                </a:solidFill>
                <a:latin typeface="微软雅黑" pitchFamily="34" charset="-122"/>
                <a:ea typeface="微软雅黑" pitchFamily="34" charset="-122"/>
              </a:rPr>
              <a:t>中的“内核代码段”描述符</a:t>
            </a:r>
            <a:r>
              <a:rPr lang="zh-CN" altLang="en-US" sz="2000" smtClean="0">
                <a:latin typeface="微软雅黑" pitchFamily="34" charset="-122"/>
                <a:ea typeface="微软雅黑" pitchFamily="34" charset="-122"/>
              </a:rPr>
              <a:t>。</a:t>
            </a:r>
          </a:p>
          <a:p>
            <a:pPr>
              <a:lnSpc>
                <a:spcPct val="110000"/>
              </a:lnSpc>
              <a:spcBef>
                <a:spcPct val="25000"/>
              </a:spcBef>
            </a:pPr>
            <a:r>
              <a:rPr lang="zh-CN" altLang="en-US" sz="2000" smtClean="0">
                <a:latin typeface="微软雅黑" pitchFamily="34" charset="-122"/>
                <a:ea typeface="微软雅黑" pitchFamily="34" charset="-122"/>
              </a:rPr>
              <a:t>通过中断门进入到一个中断服务程序时，</a:t>
            </a:r>
            <a:r>
              <a:rPr lang="en-US" altLang="zh-CN" sz="2000" smtClean="0">
                <a:latin typeface="微软雅黑" pitchFamily="34" charset="-122"/>
                <a:ea typeface="微软雅黑" pitchFamily="34" charset="-122"/>
              </a:rPr>
              <a:t>CPU </a:t>
            </a:r>
            <a:r>
              <a:rPr lang="zh-CN" altLang="en-US" sz="2000" smtClean="0">
                <a:latin typeface="微软雅黑" pitchFamily="34" charset="-122"/>
                <a:ea typeface="微软雅黑" pitchFamily="34" charset="-122"/>
              </a:rPr>
              <a:t>会清除 </a:t>
            </a:r>
            <a:r>
              <a:rPr lang="en-US" altLang="zh-CN" sz="2000" smtClean="0">
                <a:latin typeface="微软雅黑" pitchFamily="34" charset="-122"/>
                <a:ea typeface="微软雅黑" pitchFamily="34" charset="-122"/>
              </a:rPr>
              <a:t>EFLAGS </a:t>
            </a:r>
            <a:r>
              <a:rPr lang="zh-CN" altLang="en-US" sz="2000" smtClean="0">
                <a:latin typeface="微软雅黑" pitchFamily="34" charset="-122"/>
                <a:ea typeface="微软雅黑" pitchFamily="34" charset="-122"/>
              </a:rPr>
              <a:t>寄存器中的 </a:t>
            </a:r>
            <a:r>
              <a:rPr lang="en-US" altLang="zh-CN" sz="2000" smtClean="0">
                <a:latin typeface="微软雅黑" pitchFamily="34" charset="-122"/>
                <a:ea typeface="微软雅黑" pitchFamily="34" charset="-122"/>
              </a:rPr>
              <a:t>IF </a:t>
            </a:r>
            <a:r>
              <a:rPr lang="zh-CN" altLang="en-US" sz="2000" smtClean="0">
                <a:latin typeface="微软雅黑" pitchFamily="34" charset="-122"/>
                <a:ea typeface="微软雅黑" pitchFamily="34" charset="-122"/>
              </a:rPr>
              <a:t>标志，即</a:t>
            </a:r>
            <a:r>
              <a:rPr lang="zh-CN" altLang="en-US" sz="2000" smtClean="0">
                <a:solidFill>
                  <a:srgbClr val="990000"/>
                </a:solidFill>
                <a:latin typeface="微软雅黑" pitchFamily="34" charset="-122"/>
                <a:ea typeface="微软雅黑" pitchFamily="34" charset="-122"/>
              </a:rPr>
              <a:t>关中断</a:t>
            </a:r>
            <a:r>
              <a:rPr lang="zh-CN" altLang="en-US" sz="2000" smtClean="0">
                <a:latin typeface="微软雅黑" pitchFamily="34" charset="-122"/>
                <a:ea typeface="微软雅黑" pitchFamily="34" charset="-122"/>
              </a:rPr>
              <a:t>；通过陷阱门进入一个异常处理程序时，</a:t>
            </a:r>
            <a:r>
              <a:rPr lang="en-US" altLang="zh-CN" sz="2000" smtClean="0">
                <a:latin typeface="微软雅黑" pitchFamily="34" charset="-122"/>
                <a:ea typeface="微软雅黑" pitchFamily="34" charset="-122"/>
              </a:rPr>
              <a:t>CPU </a:t>
            </a:r>
            <a:r>
              <a:rPr lang="zh-CN" altLang="en-US" sz="2000" smtClean="0">
                <a:latin typeface="微软雅黑" pitchFamily="34" charset="-122"/>
                <a:ea typeface="微软雅黑" pitchFamily="34" charset="-122"/>
              </a:rPr>
              <a:t>不会修改 </a:t>
            </a:r>
            <a:r>
              <a:rPr lang="en-US" altLang="zh-CN" sz="2000" smtClean="0">
                <a:latin typeface="微软雅黑" pitchFamily="34" charset="-122"/>
                <a:ea typeface="微软雅黑" pitchFamily="34" charset="-122"/>
              </a:rPr>
              <a:t>IF </a:t>
            </a:r>
            <a:r>
              <a:rPr lang="zh-CN" altLang="en-US" sz="2000" smtClean="0">
                <a:latin typeface="微软雅黑" pitchFamily="34" charset="-122"/>
                <a:ea typeface="微软雅黑" pitchFamily="34" charset="-122"/>
              </a:rPr>
              <a:t>标志。也就是说，</a:t>
            </a:r>
            <a:r>
              <a:rPr lang="zh-CN" altLang="en-US" sz="2000" smtClean="0">
                <a:solidFill>
                  <a:srgbClr val="0066CC"/>
                </a:solidFill>
                <a:latin typeface="微软雅黑" pitchFamily="34" charset="-122"/>
                <a:ea typeface="微软雅黑" pitchFamily="34" charset="-122"/>
              </a:rPr>
              <a:t>外部中断不支持嵌套处理</a:t>
            </a:r>
            <a:r>
              <a:rPr lang="zh-CN" altLang="en-US" sz="2000" smtClean="0">
                <a:latin typeface="微软雅黑" pitchFamily="34" charset="-122"/>
                <a:ea typeface="微软雅黑" pitchFamily="34" charset="-122"/>
              </a:rPr>
              <a:t>，而</a:t>
            </a:r>
            <a:r>
              <a:rPr lang="zh-CN" altLang="en-US" sz="2000" smtClean="0">
                <a:solidFill>
                  <a:srgbClr val="0066CC"/>
                </a:solidFill>
                <a:latin typeface="微软雅黑" pitchFamily="34" charset="-122"/>
                <a:ea typeface="微软雅黑" pitchFamily="34" charset="-122"/>
              </a:rPr>
              <a:t>内部异常则支持嵌套处理</a:t>
            </a:r>
            <a:r>
              <a:rPr lang="zh-CN" altLang="en-US" sz="2000" smtClean="0">
                <a:latin typeface="微软雅黑" pitchFamily="34" charset="-122"/>
                <a:ea typeface="微软雅黑" pitchFamily="34" charset="-122"/>
              </a:rPr>
              <a:t>。</a:t>
            </a:r>
          </a:p>
          <a:p>
            <a:pPr>
              <a:lnSpc>
                <a:spcPct val="110000"/>
              </a:lnSpc>
              <a:spcBef>
                <a:spcPct val="25000"/>
              </a:spcBef>
            </a:pPr>
            <a:r>
              <a:rPr lang="zh-CN" altLang="en-US" sz="2000" smtClean="0">
                <a:solidFill>
                  <a:srgbClr val="FF0000"/>
                </a:solidFill>
                <a:latin typeface="微软雅黑" pitchFamily="34" charset="-122"/>
                <a:ea typeface="微软雅黑" pitchFamily="34" charset="-122"/>
              </a:rPr>
              <a:t>任务门描述符</a:t>
            </a:r>
            <a:r>
              <a:rPr lang="zh-CN" altLang="en-US" sz="2000" smtClean="0">
                <a:latin typeface="微软雅黑" pitchFamily="34" charset="-122"/>
                <a:ea typeface="微软雅黑" pitchFamily="34" charset="-122"/>
              </a:rPr>
              <a:t>中不包含偏移地址，只包含 </a:t>
            </a:r>
            <a:r>
              <a:rPr lang="en-US" altLang="zh-CN" sz="2000" smtClean="0">
                <a:latin typeface="微软雅黑" pitchFamily="34" charset="-122"/>
                <a:ea typeface="微软雅黑" pitchFamily="34" charset="-122"/>
              </a:rPr>
              <a:t>TSS </a:t>
            </a:r>
            <a:r>
              <a:rPr lang="zh-CN" altLang="en-US" sz="2000" smtClean="0">
                <a:latin typeface="微软雅黑" pitchFamily="34" charset="-122"/>
                <a:ea typeface="微软雅黑" pitchFamily="34" charset="-122"/>
              </a:rPr>
              <a:t>段选择符，这个段选择符指向 </a:t>
            </a:r>
            <a:r>
              <a:rPr lang="en-US" altLang="zh-CN" sz="2000" smtClean="0">
                <a:latin typeface="微软雅黑" pitchFamily="34" charset="-122"/>
                <a:ea typeface="微软雅黑" pitchFamily="34" charset="-122"/>
              </a:rPr>
              <a:t>GDT </a:t>
            </a:r>
            <a:r>
              <a:rPr lang="zh-CN" altLang="en-US" sz="2000" smtClean="0">
                <a:latin typeface="微软雅黑" pitchFamily="34" charset="-122"/>
                <a:ea typeface="微软雅黑" pitchFamily="34" charset="-122"/>
              </a:rPr>
              <a:t>中的一个 </a:t>
            </a:r>
            <a:r>
              <a:rPr lang="en-US" altLang="zh-CN" sz="2000" smtClean="0">
                <a:latin typeface="微软雅黑" pitchFamily="34" charset="-122"/>
                <a:ea typeface="微软雅黑" pitchFamily="34" charset="-122"/>
              </a:rPr>
              <a:t>TSS </a:t>
            </a:r>
            <a:r>
              <a:rPr lang="zh-CN" altLang="en-US" sz="2000" smtClean="0">
                <a:latin typeface="微软雅黑" pitchFamily="34" charset="-122"/>
                <a:ea typeface="微软雅黑" pitchFamily="34" charset="-122"/>
              </a:rPr>
              <a:t>段描述符，</a:t>
            </a:r>
            <a:r>
              <a:rPr lang="en-US" altLang="zh-CN" sz="2000" smtClean="0">
                <a:latin typeface="微软雅黑" pitchFamily="34" charset="-122"/>
                <a:ea typeface="微软雅黑" pitchFamily="34" charset="-122"/>
              </a:rPr>
              <a:t>CPU </a:t>
            </a:r>
            <a:r>
              <a:rPr lang="zh-CN" altLang="en-US" sz="2000" smtClean="0">
                <a:latin typeface="微软雅黑" pitchFamily="34" charset="-122"/>
                <a:ea typeface="微软雅黑" pitchFamily="34" charset="-122"/>
              </a:rPr>
              <a:t>根据 </a:t>
            </a:r>
            <a:r>
              <a:rPr lang="en-US" altLang="zh-CN" sz="2000" smtClean="0">
                <a:latin typeface="微软雅黑" pitchFamily="34" charset="-122"/>
                <a:ea typeface="微软雅黑" pitchFamily="34" charset="-122"/>
              </a:rPr>
              <a:t>TSS </a:t>
            </a:r>
            <a:r>
              <a:rPr lang="zh-CN" altLang="en-US" sz="2000" smtClean="0">
                <a:latin typeface="微软雅黑" pitchFamily="34" charset="-122"/>
                <a:ea typeface="微软雅黑" pitchFamily="34" charset="-122"/>
              </a:rPr>
              <a:t>段中的相关信息装载 </a:t>
            </a:r>
            <a:r>
              <a:rPr lang="en-US" altLang="zh-CN" sz="2000" smtClean="0">
                <a:latin typeface="微软雅黑" pitchFamily="34" charset="-122"/>
                <a:ea typeface="微软雅黑" pitchFamily="34" charset="-122"/>
              </a:rPr>
              <a:t>EIP </a:t>
            </a:r>
            <a:r>
              <a:rPr lang="zh-CN" altLang="en-US" sz="2000" smtClean="0">
                <a:latin typeface="微软雅黑" pitchFamily="34" charset="-122"/>
                <a:ea typeface="微软雅黑" pitchFamily="34" charset="-122"/>
              </a:rPr>
              <a:t>和 </a:t>
            </a:r>
            <a:r>
              <a:rPr lang="en-US" altLang="zh-CN" sz="2000" smtClean="0">
                <a:latin typeface="微软雅黑" pitchFamily="34" charset="-122"/>
                <a:ea typeface="微软雅黑" pitchFamily="34" charset="-122"/>
              </a:rPr>
              <a:t>ESP </a:t>
            </a:r>
            <a:r>
              <a:rPr lang="zh-CN" altLang="en-US" sz="2000" smtClean="0">
                <a:latin typeface="微软雅黑" pitchFamily="34" charset="-122"/>
                <a:ea typeface="微软雅黑" pitchFamily="34" charset="-122"/>
              </a:rPr>
              <a:t>等寄存器，从而执行相应的异常处理程序。</a:t>
            </a:r>
          </a:p>
          <a:p>
            <a:pPr>
              <a:lnSpc>
                <a:spcPct val="110000"/>
              </a:lnSpc>
              <a:spcBef>
                <a:spcPct val="25000"/>
              </a:spcBef>
            </a:pPr>
            <a:r>
              <a:rPr lang="en-US" altLang="zh-CN" sz="2000" smtClean="0">
                <a:latin typeface="微软雅黑" pitchFamily="34" charset="-122"/>
                <a:ea typeface="微软雅黑" pitchFamily="34" charset="-122"/>
              </a:rPr>
              <a:t>Linux</a:t>
            </a:r>
            <a:r>
              <a:rPr lang="zh-CN" altLang="en-US" sz="2000" smtClean="0">
                <a:latin typeface="微软雅黑" pitchFamily="34" charset="-122"/>
                <a:ea typeface="微软雅黑" pitchFamily="34" charset="-122"/>
              </a:rPr>
              <a:t>中，将类型号为</a:t>
            </a:r>
            <a:r>
              <a:rPr lang="en-US" altLang="zh-CN" sz="2000" smtClean="0">
                <a:latin typeface="微软雅黑" pitchFamily="34" charset="-122"/>
                <a:ea typeface="微软雅黑" pitchFamily="34" charset="-122"/>
              </a:rPr>
              <a:t>8</a:t>
            </a:r>
            <a:r>
              <a:rPr lang="zh-CN" altLang="en-US" sz="2000" smtClean="0">
                <a:latin typeface="微软雅黑" pitchFamily="34" charset="-122"/>
                <a:ea typeface="微软雅黑" pitchFamily="34" charset="-122"/>
              </a:rPr>
              <a:t>的</a:t>
            </a:r>
            <a:r>
              <a:rPr lang="zh-CN" altLang="en-US" sz="2000" smtClean="0">
                <a:solidFill>
                  <a:srgbClr val="990000"/>
                </a:solidFill>
                <a:latin typeface="微软雅黑" pitchFamily="34" charset="-122"/>
                <a:ea typeface="微软雅黑" pitchFamily="34" charset="-122"/>
              </a:rPr>
              <a:t>双重故障（</a:t>
            </a:r>
            <a:r>
              <a:rPr lang="en-US" altLang="zh-CN" sz="2000" smtClean="0">
                <a:solidFill>
                  <a:srgbClr val="990000"/>
                </a:solidFill>
                <a:latin typeface="微软雅黑" pitchFamily="34" charset="-122"/>
                <a:ea typeface="微软雅黑" pitchFamily="34" charset="-122"/>
              </a:rPr>
              <a:t>#DF</a:t>
            </a:r>
            <a:r>
              <a:rPr lang="zh-CN" altLang="en-US" sz="2000" smtClean="0">
                <a:solidFill>
                  <a:srgbClr val="990000"/>
                </a:solidFill>
                <a:latin typeface="微软雅黑" pitchFamily="34" charset="-122"/>
                <a:ea typeface="微软雅黑" pitchFamily="34" charset="-122"/>
              </a:rPr>
              <a:t>）用任务门实现</a:t>
            </a:r>
            <a:r>
              <a:rPr lang="zh-CN" altLang="en-US" sz="2000" smtClean="0">
                <a:latin typeface="微软雅黑" pitchFamily="34" charset="-122"/>
                <a:ea typeface="微软雅黑" pitchFamily="34" charset="-122"/>
              </a:rPr>
              <a:t>，而且是唯一通过任务门实现的异常。</a:t>
            </a:r>
          </a:p>
          <a:p>
            <a:pPr>
              <a:lnSpc>
                <a:spcPct val="110000"/>
              </a:lnSpc>
              <a:spcBef>
                <a:spcPct val="25000"/>
              </a:spcBef>
            </a:pPr>
            <a:r>
              <a:rPr lang="zh-CN" altLang="en-US" sz="2000" smtClean="0">
                <a:solidFill>
                  <a:srgbClr val="FF0000"/>
                </a:solidFill>
                <a:latin typeface="微软雅黑" pitchFamily="34" charset="-122"/>
                <a:ea typeface="微软雅黑" pitchFamily="34" charset="-122"/>
              </a:rPr>
              <a:t>双重故障 </a:t>
            </a:r>
            <a:r>
              <a:rPr lang="en-US" altLang="zh-CN" sz="2000" smtClean="0">
                <a:solidFill>
                  <a:srgbClr val="FF0000"/>
                </a:solidFill>
                <a:latin typeface="微软雅黑" pitchFamily="34" charset="-122"/>
                <a:ea typeface="微软雅黑" pitchFamily="34" charset="-122"/>
              </a:rPr>
              <a:t>TSS </a:t>
            </a:r>
            <a:r>
              <a:rPr lang="zh-CN" altLang="en-US" sz="2000" smtClean="0">
                <a:solidFill>
                  <a:srgbClr val="FF0000"/>
                </a:solidFill>
                <a:latin typeface="微软雅黑" pitchFamily="34" charset="-122"/>
                <a:ea typeface="微软雅黑" pitchFamily="34" charset="-122"/>
              </a:rPr>
              <a:t>段描述符在 </a:t>
            </a:r>
            <a:r>
              <a:rPr lang="en-US" altLang="zh-CN" sz="2000" smtClean="0">
                <a:solidFill>
                  <a:srgbClr val="FF0000"/>
                </a:solidFill>
                <a:latin typeface="微软雅黑" pitchFamily="34" charset="-122"/>
                <a:ea typeface="微软雅黑" pitchFamily="34" charset="-122"/>
              </a:rPr>
              <a:t>GDT </a:t>
            </a:r>
            <a:r>
              <a:rPr lang="zh-CN" altLang="en-US" sz="2000" smtClean="0">
                <a:solidFill>
                  <a:srgbClr val="FF0000"/>
                </a:solidFill>
                <a:latin typeface="微软雅黑" pitchFamily="34" charset="-122"/>
                <a:ea typeface="微软雅黑" pitchFamily="34" charset="-122"/>
              </a:rPr>
              <a:t>中位于索引值为 </a:t>
            </a:r>
            <a:r>
              <a:rPr lang="en-US" altLang="zh-CN" sz="2000" smtClean="0">
                <a:solidFill>
                  <a:srgbClr val="FF0000"/>
                </a:solidFill>
                <a:latin typeface="微软雅黑" pitchFamily="34" charset="-122"/>
                <a:ea typeface="微软雅黑" pitchFamily="34" charset="-122"/>
              </a:rPr>
              <a:t>0x1f </a:t>
            </a:r>
            <a:r>
              <a:rPr lang="zh-CN" altLang="en-US" sz="2000" smtClean="0">
                <a:solidFill>
                  <a:srgbClr val="FF0000"/>
                </a:solidFill>
                <a:latin typeface="微软雅黑" pitchFamily="34" charset="-122"/>
                <a:ea typeface="微软雅黑" pitchFamily="34" charset="-122"/>
              </a:rPr>
              <a:t>的表项处</a:t>
            </a:r>
            <a:r>
              <a:rPr lang="zh-CN" altLang="en-US" sz="2000" smtClean="0">
                <a:latin typeface="微软雅黑" pitchFamily="34" charset="-122"/>
                <a:ea typeface="微软雅黑" pitchFamily="34" charset="-122"/>
              </a:rPr>
              <a:t>，即</a:t>
            </a:r>
            <a:r>
              <a:rPr lang="en-US" altLang="zh-CN" sz="2000" smtClean="0">
                <a:latin typeface="微软雅黑" pitchFamily="34" charset="-122"/>
                <a:ea typeface="微软雅黑" pitchFamily="34" charset="-122"/>
              </a:rPr>
              <a:t>13</a:t>
            </a:r>
            <a:r>
              <a:rPr lang="zh-CN" altLang="en-US" sz="2000" smtClean="0">
                <a:latin typeface="微软雅黑" pitchFamily="34" charset="-122"/>
                <a:ea typeface="微软雅黑" pitchFamily="34" charset="-122"/>
              </a:rPr>
              <a:t>位索引为</a:t>
            </a:r>
            <a:r>
              <a:rPr lang="en-US" altLang="zh-CN" sz="2000" smtClean="0">
                <a:latin typeface="微软雅黑" pitchFamily="34" charset="-122"/>
                <a:ea typeface="微软雅黑" pitchFamily="34" charset="-122"/>
              </a:rPr>
              <a:t>0 0000 0001 1111</a:t>
            </a:r>
            <a:r>
              <a:rPr lang="zh-CN" altLang="en-US" sz="2000" smtClean="0">
                <a:latin typeface="微软雅黑" pitchFamily="34" charset="-122"/>
                <a:ea typeface="微软雅黑" pitchFamily="34" charset="-122"/>
              </a:rPr>
              <a:t>，且其</a:t>
            </a:r>
            <a:r>
              <a:rPr lang="en-US" altLang="zh-CN" sz="2000" smtClean="0">
                <a:latin typeface="微软雅黑" pitchFamily="34" charset="-122"/>
                <a:ea typeface="微软雅黑" pitchFamily="34" charset="-122"/>
              </a:rPr>
              <a:t>TI=0</a:t>
            </a:r>
            <a:r>
              <a:rPr lang="zh-CN" altLang="en-US" sz="2000" smtClean="0">
                <a:latin typeface="微软雅黑" pitchFamily="34" charset="-122"/>
                <a:ea typeface="微软雅黑" pitchFamily="34" charset="-122"/>
              </a:rPr>
              <a:t>（指向 </a:t>
            </a:r>
            <a:r>
              <a:rPr lang="en-US" altLang="zh-CN" sz="2000" smtClean="0">
                <a:latin typeface="微软雅黑" pitchFamily="34" charset="-122"/>
                <a:ea typeface="微软雅黑" pitchFamily="34" charset="-122"/>
              </a:rPr>
              <a:t>GDT</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RPL=00</a:t>
            </a:r>
            <a:r>
              <a:rPr lang="zh-CN" altLang="en-US" sz="2000" smtClean="0">
                <a:latin typeface="微软雅黑" pitchFamily="34" charset="-122"/>
                <a:ea typeface="微软雅黑" pitchFamily="34" charset="-122"/>
              </a:rPr>
              <a:t>（内核级代码），即任务门描述符中的</a:t>
            </a:r>
            <a:r>
              <a:rPr lang="zh-CN" altLang="en-US" sz="2000" smtClean="0">
                <a:solidFill>
                  <a:srgbClr val="FF0000"/>
                </a:solidFill>
                <a:latin typeface="微软雅黑" pitchFamily="34" charset="-122"/>
                <a:ea typeface="微软雅黑" pitchFamily="34" charset="-122"/>
              </a:rPr>
              <a:t>段选择符为</a:t>
            </a:r>
            <a:r>
              <a:rPr lang="en-US" altLang="zh-CN" sz="2000" smtClean="0">
                <a:solidFill>
                  <a:srgbClr val="FF0000"/>
                </a:solidFill>
                <a:latin typeface="微软雅黑" pitchFamily="34" charset="-122"/>
                <a:ea typeface="微软雅黑" pitchFamily="34" charset="-122"/>
              </a:rPr>
              <a:t>00F8H</a:t>
            </a:r>
            <a:r>
              <a:rPr lang="zh-CN" altLang="en-US" sz="2000" smtClean="0">
                <a:latin typeface="微软雅黑" pitchFamily="34" charset="-122"/>
                <a:ea typeface="微软雅黑" pitchFamily="34" charset="-122"/>
              </a:rPr>
              <a:t>。</a:t>
            </a:r>
          </a:p>
        </p:txBody>
      </p:sp>
      <p:sp>
        <p:nvSpPr>
          <p:cNvPr id="783364" name="Text Box 4"/>
          <p:cNvSpPr txBox="1">
            <a:spLocks noChangeArrowheads="1"/>
          </p:cNvSpPr>
          <p:nvPr/>
        </p:nvSpPr>
        <p:spPr bwMode="auto">
          <a:xfrm>
            <a:off x="1973263" y="3033713"/>
            <a:ext cx="6808787"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990000"/>
                </a:solidFill>
                <a:latin typeface="微软雅黑" pitchFamily="34" charset="-122"/>
                <a:ea typeface="微软雅黑" pitchFamily="34" charset="-122"/>
              </a:rPr>
              <a:t>Why</a:t>
            </a:r>
            <a:r>
              <a:rPr lang="zh-CN" altLang="en-US" sz="2000" b="1">
                <a:solidFill>
                  <a:srgbClr val="990000"/>
                </a:solidFill>
                <a:latin typeface="微软雅黑" pitchFamily="34" charset="-122"/>
                <a:ea typeface="微软雅黑" pitchFamily="34" charset="-122"/>
              </a:rPr>
              <a:t>？试想一下处理缺页时又有非法指令或栈溢出等！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3363">
                                            <p:txEl>
                                              <p:pRg st="0" end="0"/>
                                            </p:txEl>
                                          </p:spTgt>
                                        </p:tgtEl>
                                        <p:attrNameLst>
                                          <p:attrName>style.visibility</p:attrName>
                                        </p:attrNameLst>
                                      </p:cBhvr>
                                      <p:to>
                                        <p:strVal val="visible"/>
                                      </p:to>
                                    </p:set>
                                    <p:animEffect transition="in" filter="blinds(horizontal)">
                                      <p:cBhvr>
                                        <p:cTn id="7" dur="500"/>
                                        <p:tgtEl>
                                          <p:spTgt spid="783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3363">
                                            <p:txEl>
                                              <p:pRg st="1" end="1"/>
                                            </p:txEl>
                                          </p:spTgt>
                                        </p:tgtEl>
                                        <p:attrNameLst>
                                          <p:attrName>style.visibility</p:attrName>
                                        </p:attrNameLst>
                                      </p:cBhvr>
                                      <p:to>
                                        <p:strVal val="visible"/>
                                      </p:to>
                                    </p:set>
                                    <p:animEffect transition="in" filter="blinds(horizontal)">
                                      <p:cBhvr>
                                        <p:cTn id="12" dur="500"/>
                                        <p:tgtEl>
                                          <p:spTgt spid="783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3363">
                                            <p:txEl>
                                              <p:pRg st="2" end="2"/>
                                            </p:txEl>
                                          </p:spTgt>
                                        </p:tgtEl>
                                        <p:attrNameLst>
                                          <p:attrName>style.visibility</p:attrName>
                                        </p:attrNameLst>
                                      </p:cBhvr>
                                      <p:to>
                                        <p:strVal val="visible"/>
                                      </p:to>
                                    </p:set>
                                    <p:animEffect transition="in" filter="blinds(horizontal)">
                                      <p:cBhvr>
                                        <p:cTn id="17" dur="500"/>
                                        <p:tgtEl>
                                          <p:spTgt spid="783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83364"/>
                                        </p:tgtEl>
                                        <p:attrNameLst>
                                          <p:attrName>style.visibility</p:attrName>
                                        </p:attrNameLst>
                                      </p:cBhvr>
                                      <p:to>
                                        <p:strVal val="visible"/>
                                      </p:to>
                                    </p:set>
                                    <p:animEffect transition="in" filter="blinds(horizontal)">
                                      <p:cBhvr>
                                        <p:cTn id="22" dur="500"/>
                                        <p:tgtEl>
                                          <p:spTgt spid="78336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83363">
                                            <p:txEl>
                                              <p:pRg st="3" end="3"/>
                                            </p:txEl>
                                          </p:spTgt>
                                        </p:tgtEl>
                                        <p:attrNameLst>
                                          <p:attrName>style.visibility</p:attrName>
                                        </p:attrNameLst>
                                      </p:cBhvr>
                                      <p:to>
                                        <p:strVal val="visible"/>
                                      </p:to>
                                    </p:set>
                                    <p:animEffect transition="in" filter="blinds(horizontal)">
                                      <p:cBhvr>
                                        <p:cTn id="27" dur="500"/>
                                        <p:tgtEl>
                                          <p:spTgt spid="78336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83363">
                                            <p:txEl>
                                              <p:pRg st="4" end="4"/>
                                            </p:txEl>
                                          </p:spTgt>
                                        </p:tgtEl>
                                        <p:attrNameLst>
                                          <p:attrName>style.visibility</p:attrName>
                                        </p:attrNameLst>
                                      </p:cBhvr>
                                      <p:to>
                                        <p:strVal val="visible"/>
                                      </p:to>
                                    </p:set>
                                    <p:animEffect transition="in" filter="blinds(horizontal)">
                                      <p:cBhvr>
                                        <p:cTn id="32" dur="500"/>
                                        <p:tgtEl>
                                          <p:spTgt spid="78336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83363">
                                            <p:txEl>
                                              <p:pRg st="5" end="5"/>
                                            </p:txEl>
                                          </p:spTgt>
                                        </p:tgtEl>
                                        <p:attrNameLst>
                                          <p:attrName>style.visibility</p:attrName>
                                        </p:attrNameLst>
                                      </p:cBhvr>
                                      <p:to>
                                        <p:strVal val="visible"/>
                                      </p:to>
                                    </p:set>
                                    <p:animEffect transition="in" filter="blinds(horizontal)">
                                      <p:cBhvr>
                                        <p:cTn id="37" dur="500"/>
                                        <p:tgtEl>
                                          <p:spTgt spid="7833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6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xfrm>
            <a:off x="457200" y="82550"/>
            <a:ext cx="8229600" cy="561975"/>
          </a:xfrm>
        </p:spPr>
        <p:txBody>
          <a:bodyPr/>
          <a:lstStyle/>
          <a:p>
            <a:r>
              <a:rPr lang="en-US" altLang="zh-CN" sz="3200" smtClean="0"/>
              <a:t>Linux</a:t>
            </a:r>
            <a:r>
              <a:rPr lang="zh-CN" altLang="en-US" sz="3200" smtClean="0"/>
              <a:t>中的中断门、陷阱门和任务门</a:t>
            </a:r>
          </a:p>
        </p:txBody>
      </p:sp>
      <p:sp>
        <p:nvSpPr>
          <p:cNvPr id="787459" name="Rectangle 3"/>
          <p:cNvSpPr>
            <a:spLocks noGrp="1" noChangeArrowheads="1"/>
          </p:cNvSpPr>
          <p:nvPr>
            <p:ph type="body" idx="1"/>
          </p:nvPr>
        </p:nvSpPr>
        <p:spPr/>
        <p:txBody>
          <a:bodyPr/>
          <a:lstStyle/>
          <a:p>
            <a:endParaRPr lang="zh-CN" altLang="en-US" smtClean="0"/>
          </a:p>
        </p:txBody>
      </p:sp>
      <p:pic>
        <p:nvPicPr>
          <p:cNvPr id="787460" name="Picture 4"/>
          <p:cNvPicPr>
            <a:picLocks noChangeAspect="1" noChangeArrowheads="1"/>
          </p:cNvPicPr>
          <p:nvPr/>
        </p:nvPicPr>
        <p:blipFill>
          <a:blip r:embed="rId2"/>
          <a:srcRect/>
          <a:stretch>
            <a:fillRect/>
          </a:stretch>
        </p:blipFill>
        <p:spPr bwMode="auto">
          <a:xfrm>
            <a:off x="285750" y="854075"/>
            <a:ext cx="8642350" cy="5829300"/>
          </a:xfrm>
          <a:prstGeom prst="rect">
            <a:avLst/>
          </a:prstGeom>
          <a:noFill/>
        </p:spPr>
      </p:pic>
      <p:grpSp>
        <p:nvGrpSpPr>
          <p:cNvPr id="787467" name="Group 11"/>
          <p:cNvGrpSpPr>
            <a:grpSpLocks/>
          </p:cNvGrpSpPr>
          <p:nvPr/>
        </p:nvGrpSpPr>
        <p:grpSpPr bwMode="auto">
          <a:xfrm>
            <a:off x="319088" y="3149600"/>
            <a:ext cx="4994275" cy="2452688"/>
            <a:chOff x="201" y="1984"/>
            <a:chExt cx="3146" cy="1545"/>
          </a:xfrm>
        </p:grpSpPr>
        <p:sp>
          <p:nvSpPr>
            <p:cNvPr id="787461" name="Rectangle 5"/>
            <p:cNvSpPr>
              <a:spLocks noChangeArrowheads="1"/>
            </p:cNvSpPr>
            <p:nvPr/>
          </p:nvSpPr>
          <p:spPr bwMode="auto">
            <a:xfrm>
              <a:off x="201" y="3273"/>
              <a:ext cx="3081" cy="256"/>
            </a:xfrm>
            <a:prstGeom prst="rect">
              <a:avLst/>
            </a:prstGeom>
            <a:noFill/>
            <a:ln w="57150">
              <a:solidFill>
                <a:srgbClr val="990000"/>
              </a:solidFill>
              <a:miter lim="800000"/>
              <a:headEnd/>
              <a:tailEnd/>
            </a:ln>
            <a:effectLst/>
          </p:spPr>
          <p:txBody>
            <a:bodyPr wrap="none" anchor="ctr"/>
            <a:lstStyle/>
            <a:p>
              <a:endParaRPr lang="zh-CN" altLang="en-US"/>
            </a:p>
          </p:txBody>
        </p:sp>
        <p:sp>
          <p:nvSpPr>
            <p:cNvPr id="787463" name="Text Box 7"/>
            <p:cNvSpPr txBox="1">
              <a:spLocks noChangeArrowheads="1"/>
            </p:cNvSpPr>
            <p:nvPr/>
          </p:nvSpPr>
          <p:spPr bwMode="auto">
            <a:xfrm>
              <a:off x="2168" y="1984"/>
              <a:ext cx="1179" cy="902"/>
            </a:xfrm>
            <a:prstGeom prst="rect">
              <a:avLst/>
            </a:prstGeom>
            <a:noFill/>
            <a:ln w="9525">
              <a:noFill/>
              <a:miter lim="800000"/>
              <a:headEnd/>
              <a:tailEnd/>
            </a:ln>
            <a:effectLst/>
          </p:spPr>
          <p:txBody>
            <a:bodyPr>
              <a:spAutoFit/>
            </a:bodyPr>
            <a:lstStyle/>
            <a:p>
              <a:pPr>
                <a:spcBef>
                  <a:spcPct val="50000"/>
                </a:spcBef>
              </a:pPr>
              <a:r>
                <a:rPr lang="zh-CN" altLang="en-US" sz="2200" b="1">
                  <a:solidFill>
                    <a:srgbClr val="990000"/>
                  </a:solidFill>
                  <a:latin typeface="微软雅黑" pitchFamily="34" charset="-122"/>
                  <a:ea typeface="微软雅黑" pitchFamily="34" charset="-122"/>
                </a:rPr>
                <a:t>所有中断门和陷阱门描述符中的段选择符都是</a:t>
              </a:r>
              <a:r>
                <a:rPr lang="en-US" altLang="zh-CN" sz="2200" b="1">
                  <a:solidFill>
                    <a:srgbClr val="990000"/>
                  </a:solidFill>
                  <a:latin typeface="微软雅黑" pitchFamily="34" charset="-122"/>
                  <a:ea typeface="微软雅黑" pitchFamily="34" charset="-122"/>
                </a:rPr>
                <a:t>0x60</a:t>
              </a:r>
            </a:p>
          </p:txBody>
        </p:sp>
        <p:sp>
          <p:nvSpPr>
            <p:cNvPr id="787464" name="Line 8"/>
            <p:cNvSpPr>
              <a:spLocks noChangeShapeType="1"/>
            </p:cNvSpPr>
            <p:nvPr/>
          </p:nvSpPr>
          <p:spPr bwMode="auto">
            <a:xfrm flipH="1">
              <a:off x="2066" y="2843"/>
              <a:ext cx="357" cy="421"/>
            </a:xfrm>
            <a:prstGeom prst="line">
              <a:avLst/>
            </a:prstGeom>
            <a:noFill/>
            <a:ln w="38100">
              <a:solidFill>
                <a:srgbClr val="990000"/>
              </a:solidFill>
              <a:round/>
              <a:headEnd/>
              <a:tailEnd type="triangle" w="med" len="med"/>
            </a:ln>
            <a:effectLst/>
          </p:spPr>
          <p:txBody>
            <a:bodyPr/>
            <a:lstStyle/>
            <a:p>
              <a:endParaRPr lang="zh-CN" altLang="en-US"/>
            </a:p>
          </p:txBody>
        </p:sp>
      </p:grpSp>
      <p:grpSp>
        <p:nvGrpSpPr>
          <p:cNvPr id="787468" name="Group 12"/>
          <p:cNvGrpSpPr>
            <a:grpSpLocks/>
          </p:cNvGrpSpPr>
          <p:nvPr/>
        </p:nvGrpSpPr>
        <p:grpSpPr bwMode="auto">
          <a:xfrm>
            <a:off x="5360988" y="4621213"/>
            <a:ext cx="3597275" cy="2003425"/>
            <a:chOff x="3387" y="2902"/>
            <a:chExt cx="2266" cy="1262"/>
          </a:xfrm>
        </p:grpSpPr>
        <p:sp>
          <p:nvSpPr>
            <p:cNvPr id="787462" name="Rectangle 6"/>
            <p:cNvSpPr>
              <a:spLocks noChangeArrowheads="1"/>
            </p:cNvSpPr>
            <p:nvPr/>
          </p:nvSpPr>
          <p:spPr bwMode="auto">
            <a:xfrm>
              <a:off x="3387" y="3908"/>
              <a:ext cx="1599" cy="256"/>
            </a:xfrm>
            <a:prstGeom prst="rect">
              <a:avLst/>
            </a:prstGeom>
            <a:noFill/>
            <a:ln w="57150">
              <a:solidFill>
                <a:srgbClr val="990000"/>
              </a:solidFill>
              <a:miter lim="800000"/>
              <a:headEnd/>
              <a:tailEnd/>
            </a:ln>
            <a:effectLst/>
          </p:spPr>
          <p:txBody>
            <a:bodyPr wrap="none" anchor="ctr"/>
            <a:lstStyle/>
            <a:p>
              <a:endParaRPr lang="zh-CN" altLang="en-US"/>
            </a:p>
          </p:txBody>
        </p:sp>
        <p:sp>
          <p:nvSpPr>
            <p:cNvPr id="787465" name="Text Box 9"/>
            <p:cNvSpPr txBox="1">
              <a:spLocks noChangeArrowheads="1"/>
            </p:cNvSpPr>
            <p:nvPr/>
          </p:nvSpPr>
          <p:spPr bwMode="auto">
            <a:xfrm>
              <a:off x="4474" y="2902"/>
              <a:ext cx="1179" cy="691"/>
            </a:xfrm>
            <a:prstGeom prst="rect">
              <a:avLst/>
            </a:prstGeom>
            <a:noFill/>
            <a:ln w="9525">
              <a:noFill/>
              <a:miter lim="800000"/>
              <a:headEnd/>
              <a:tailEnd/>
            </a:ln>
            <a:effectLst/>
          </p:spPr>
          <p:txBody>
            <a:bodyPr>
              <a:spAutoFit/>
            </a:bodyPr>
            <a:lstStyle/>
            <a:p>
              <a:pPr>
                <a:spcBef>
                  <a:spcPct val="50000"/>
                </a:spcBef>
              </a:pPr>
              <a:r>
                <a:rPr lang="zh-CN" altLang="en-US" sz="2200" b="1">
                  <a:solidFill>
                    <a:srgbClr val="990000"/>
                  </a:solidFill>
                  <a:latin typeface="微软雅黑" pitchFamily="34" charset="-122"/>
                  <a:ea typeface="微软雅黑" pitchFamily="34" charset="-122"/>
                </a:rPr>
                <a:t>任务门描述符中的段选择符都是</a:t>
              </a:r>
              <a:r>
                <a:rPr lang="en-US" altLang="zh-CN" sz="2200" b="1">
                  <a:solidFill>
                    <a:srgbClr val="990000"/>
                  </a:solidFill>
                  <a:latin typeface="微软雅黑" pitchFamily="34" charset="-122"/>
                  <a:ea typeface="微软雅黑" pitchFamily="34" charset="-122"/>
                </a:rPr>
                <a:t>0xf8</a:t>
              </a:r>
            </a:p>
          </p:txBody>
        </p:sp>
        <p:sp>
          <p:nvSpPr>
            <p:cNvPr id="787466" name="Line 10"/>
            <p:cNvSpPr>
              <a:spLocks noChangeShapeType="1"/>
            </p:cNvSpPr>
            <p:nvPr/>
          </p:nvSpPr>
          <p:spPr bwMode="auto">
            <a:xfrm>
              <a:off x="5101" y="3566"/>
              <a:ext cx="110" cy="356"/>
            </a:xfrm>
            <a:prstGeom prst="line">
              <a:avLst/>
            </a:prstGeom>
            <a:noFill/>
            <a:ln w="38100">
              <a:solidFill>
                <a:srgbClr val="990000"/>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7467"/>
                                        </p:tgtEl>
                                        <p:attrNameLst>
                                          <p:attrName>style.visibility</p:attrName>
                                        </p:attrNameLst>
                                      </p:cBhvr>
                                      <p:to>
                                        <p:strVal val="visible"/>
                                      </p:to>
                                    </p:set>
                                    <p:animEffect transition="in" filter="blinds(horizontal)">
                                      <p:cBhvr>
                                        <p:cTn id="7" dur="500"/>
                                        <p:tgtEl>
                                          <p:spTgt spid="7874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7468"/>
                                        </p:tgtEl>
                                        <p:attrNameLst>
                                          <p:attrName>style.visibility</p:attrName>
                                        </p:attrNameLst>
                                      </p:cBhvr>
                                      <p:to>
                                        <p:strVal val="visible"/>
                                      </p:to>
                                    </p:set>
                                    <p:animEffect transition="in" filter="blinds(horizontal)">
                                      <p:cBhvr>
                                        <p:cTn id="12" dur="500"/>
                                        <p:tgtEl>
                                          <p:spTgt spid="787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p:txBody>
          <a:bodyPr/>
          <a:lstStyle/>
          <a:p>
            <a:r>
              <a:rPr lang="en-US" altLang="zh-CN" smtClean="0"/>
              <a:t>Linux</a:t>
            </a:r>
            <a:r>
              <a:rPr lang="zh-CN" altLang="en-US" smtClean="0"/>
              <a:t>中中断描述符表的初始化</a:t>
            </a:r>
          </a:p>
        </p:txBody>
      </p:sp>
      <p:sp>
        <p:nvSpPr>
          <p:cNvPr id="786435" name="Rectangle 3"/>
          <p:cNvSpPr>
            <a:spLocks noGrp="1" noChangeArrowheads="1"/>
          </p:cNvSpPr>
          <p:nvPr>
            <p:ph type="body" idx="1"/>
          </p:nvPr>
        </p:nvSpPr>
        <p:spPr>
          <a:xfrm>
            <a:off x="279400" y="836613"/>
            <a:ext cx="8418513" cy="5680075"/>
          </a:xfrm>
        </p:spPr>
        <p:txBody>
          <a:bodyPr/>
          <a:lstStyle/>
          <a:p>
            <a:pPr>
              <a:buFontTx/>
              <a:buNone/>
            </a:pPr>
            <a:r>
              <a:rPr lang="pt-BR" altLang="zh-CN" sz="1600" smtClean="0">
                <a:latin typeface="微软雅黑" pitchFamily="34" charset="-122"/>
                <a:ea typeface="微软雅黑" pitchFamily="34" charset="-122"/>
              </a:rPr>
              <a:t>     </a:t>
            </a:r>
            <a:r>
              <a:rPr lang="pt-BR" altLang="zh-CN" sz="1900" smtClean="0">
                <a:solidFill>
                  <a:srgbClr val="0066CC"/>
                </a:solidFill>
                <a:latin typeface="微软雅黑" pitchFamily="34" charset="-122"/>
                <a:ea typeface="微软雅黑" pitchFamily="34" charset="-122"/>
              </a:rPr>
              <a:t>CPU</a:t>
            </a:r>
            <a:r>
              <a:rPr lang="zh-CN" altLang="pt-BR" sz="1900" smtClean="0">
                <a:solidFill>
                  <a:srgbClr val="0066CC"/>
                </a:solidFill>
                <a:latin typeface="微软雅黑" pitchFamily="34" charset="-122"/>
                <a:ea typeface="微软雅黑" pitchFamily="34" charset="-122"/>
              </a:rPr>
              <a:t>负责对异常和中断的检测与响应，而操作系统则负责初始化 </a:t>
            </a:r>
            <a:r>
              <a:rPr lang="pt-BR" altLang="zh-CN" sz="1900" smtClean="0">
                <a:solidFill>
                  <a:srgbClr val="0066CC"/>
                </a:solidFill>
                <a:latin typeface="微软雅黑" pitchFamily="34" charset="-122"/>
                <a:ea typeface="微软雅黑" pitchFamily="34" charset="-122"/>
              </a:rPr>
              <a:t>IDT </a:t>
            </a:r>
            <a:r>
              <a:rPr lang="zh-CN" altLang="pt-BR" sz="1900" smtClean="0">
                <a:solidFill>
                  <a:srgbClr val="0066CC"/>
                </a:solidFill>
                <a:latin typeface="微软雅黑" pitchFamily="34" charset="-122"/>
                <a:ea typeface="微软雅黑" pitchFamily="34" charset="-122"/>
              </a:rPr>
              <a:t>以及编制好异常处理程序或中断服务程序。</a:t>
            </a:r>
            <a:r>
              <a:rPr lang="pt-BR" altLang="zh-CN" sz="1900" smtClean="0">
                <a:solidFill>
                  <a:srgbClr val="0066CC"/>
                </a:solidFill>
                <a:latin typeface="微软雅黑" pitchFamily="34" charset="-122"/>
                <a:ea typeface="微软雅黑" pitchFamily="34" charset="-122"/>
              </a:rPr>
              <a:t>Linux</a:t>
            </a:r>
            <a:r>
              <a:rPr lang="zh-CN" altLang="pt-BR" sz="1900" smtClean="0">
                <a:solidFill>
                  <a:srgbClr val="0066CC"/>
                </a:solidFill>
                <a:latin typeface="微软雅黑" pitchFamily="34" charset="-122"/>
                <a:ea typeface="微软雅黑" pitchFamily="34" charset="-122"/>
              </a:rPr>
              <a:t>运用提供的三种门描述符格式，构造了以下</a:t>
            </a:r>
            <a:r>
              <a:rPr lang="pt-BR" altLang="zh-CN" sz="1900" smtClean="0">
                <a:solidFill>
                  <a:srgbClr val="0066CC"/>
                </a:solidFill>
                <a:latin typeface="微软雅黑" pitchFamily="34" charset="-122"/>
                <a:ea typeface="微软雅黑" pitchFamily="34" charset="-122"/>
              </a:rPr>
              <a:t>5</a:t>
            </a:r>
            <a:r>
              <a:rPr lang="zh-CN" altLang="pt-BR" sz="1900" smtClean="0">
                <a:solidFill>
                  <a:srgbClr val="0066CC"/>
                </a:solidFill>
                <a:latin typeface="微软雅黑" pitchFamily="34" charset="-122"/>
                <a:ea typeface="微软雅黑" pitchFamily="34" charset="-122"/>
              </a:rPr>
              <a:t>种类型的门描述符。</a:t>
            </a:r>
          </a:p>
          <a:p>
            <a:pPr>
              <a:buFontTx/>
              <a:buNone/>
            </a:pP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1</a:t>
            </a:r>
            <a:r>
              <a:rPr lang="zh-CN" altLang="pt-BR" sz="1900" smtClean="0">
                <a:latin typeface="微软雅黑" pitchFamily="34" charset="-122"/>
                <a:ea typeface="微软雅黑" pitchFamily="34" charset="-122"/>
              </a:rPr>
              <a:t>）</a:t>
            </a:r>
            <a:r>
              <a:rPr lang="zh-CN" altLang="pt-BR" sz="1900" smtClean="0">
                <a:solidFill>
                  <a:srgbClr val="FF0000"/>
                </a:solidFill>
                <a:latin typeface="微软雅黑" pitchFamily="34" charset="-122"/>
                <a:ea typeface="微软雅黑" pitchFamily="34" charset="-122"/>
              </a:rPr>
              <a:t>中断门</a:t>
            </a: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DPL=0</a:t>
            </a: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TYPE=1110B</a:t>
            </a:r>
            <a:r>
              <a:rPr lang="zh-CN" altLang="pt-BR" sz="1900" smtClean="0">
                <a:latin typeface="微软雅黑" pitchFamily="34" charset="-122"/>
                <a:ea typeface="微软雅黑" pitchFamily="34" charset="-122"/>
              </a:rPr>
              <a:t>。激活所有中断</a:t>
            </a:r>
          </a:p>
          <a:p>
            <a:pPr>
              <a:buFontTx/>
              <a:buNone/>
            </a:pP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2</a:t>
            </a:r>
            <a:r>
              <a:rPr lang="zh-CN" altLang="pt-BR" sz="1900" smtClean="0">
                <a:latin typeface="微软雅黑" pitchFamily="34" charset="-122"/>
                <a:ea typeface="微软雅黑" pitchFamily="34" charset="-122"/>
              </a:rPr>
              <a:t>）</a:t>
            </a:r>
            <a:r>
              <a:rPr lang="zh-CN" altLang="pt-BR" sz="1900" smtClean="0">
                <a:solidFill>
                  <a:srgbClr val="FF0000"/>
                </a:solidFill>
                <a:latin typeface="微软雅黑" pitchFamily="34" charset="-122"/>
                <a:ea typeface="微软雅黑" pitchFamily="34" charset="-122"/>
              </a:rPr>
              <a:t>系统门</a:t>
            </a: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DPL=3</a:t>
            </a: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TYPE=1111B</a:t>
            </a:r>
            <a:r>
              <a:rPr lang="zh-CN" altLang="pt-BR" sz="1900" smtClean="0">
                <a:latin typeface="微软雅黑" pitchFamily="34" charset="-122"/>
                <a:ea typeface="微软雅黑" pitchFamily="34" charset="-122"/>
              </a:rPr>
              <a:t>。激活</a:t>
            </a:r>
            <a:r>
              <a:rPr lang="pt-BR" altLang="zh-CN" sz="1900" smtClean="0">
                <a:latin typeface="微软雅黑" pitchFamily="34" charset="-122"/>
                <a:ea typeface="微软雅黑" pitchFamily="34" charset="-122"/>
              </a:rPr>
              <a:t>4</a:t>
            </a: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5</a:t>
            </a:r>
            <a:r>
              <a:rPr lang="zh-CN" altLang="pt-BR" sz="1900" smtClean="0">
                <a:latin typeface="微软雅黑" pitchFamily="34" charset="-122"/>
                <a:ea typeface="微软雅黑" pitchFamily="34" charset="-122"/>
              </a:rPr>
              <a:t>和</a:t>
            </a:r>
            <a:r>
              <a:rPr lang="pt-BR" altLang="zh-CN" sz="1900" smtClean="0">
                <a:latin typeface="微软雅黑" pitchFamily="34" charset="-122"/>
                <a:ea typeface="微软雅黑" pitchFamily="34" charset="-122"/>
              </a:rPr>
              <a:t>128</a:t>
            </a:r>
            <a:r>
              <a:rPr lang="zh-CN" altLang="pt-BR" sz="1900" smtClean="0">
                <a:latin typeface="微软雅黑" pitchFamily="34" charset="-122"/>
                <a:ea typeface="微软雅黑" pitchFamily="34" charset="-122"/>
              </a:rPr>
              <a:t>三个陷阱异常，分别对应指令</a:t>
            </a:r>
            <a:r>
              <a:rPr lang="pt-BR" altLang="zh-CN" sz="1900" smtClean="0">
                <a:latin typeface="微软雅黑" pitchFamily="34" charset="-122"/>
                <a:ea typeface="微软雅黑" pitchFamily="34" charset="-122"/>
              </a:rPr>
              <a:t>into</a:t>
            </a: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bound</a:t>
            </a:r>
            <a:r>
              <a:rPr lang="zh-CN" altLang="pt-BR" sz="1900" smtClean="0">
                <a:latin typeface="微软雅黑" pitchFamily="34" charset="-122"/>
                <a:ea typeface="微软雅黑" pitchFamily="34" charset="-122"/>
              </a:rPr>
              <a:t>和</a:t>
            </a:r>
            <a:r>
              <a:rPr lang="pt-BR" altLang="zh-CN" sz="1900" smtClean="0">
                <a:latin typeface="微软雅黑" pitchFamily="34" charset="-122"/>
                <a:ea typeface="微软雅黑" pitchFamily="34" charset="-122"/>
              </a:rPr>
              <a:t>int $0x80</a:t>
            </a:r>
            <a:r>
              <a:rPr lang="zh-CN" altLang="pt-BR" sz="1900" smtClean="0">
                <a:latin typeface="微软雅黑" pitchFamily="34" charset="-122"/>
                <a:ea typeface="微软雅黑" pitchFamily="34" charset="-122"/>
              </a:rPr>
              <a:t>三条指令。因</a:t>
            </a:r>
            <a:r>
              <a:rPr lang="pt-BR" altLang="zh-CN" sz="1900" smtClean="0">
                <a:latin typeface="微软雅黑" pitchFamily="34" charset="-122"/>
                <a:ea typeface="微软雅黑" pitchFamily="34" charset="-122"/>
              </a:rPr>
              <a:t>DPL</a:t>
            </a:r>
            <a:r>
              <a:rPr lang="zh-CN" altLang="pt-BR" sz="1900" smtClean="0">
                <a:latin typeface="微软雅黑" pitchFamily="34" charset="-122"/>
                <a:ea typeface="微软雅黑" pitchFamily="34" charset="-122"/>
              </a:rPr>
              <a:t>为</a:t>
            </a:r>
            <a:r>
              <a:rPr lang="pt-BR" altLang="zh-CN" sz="1900" smtClean="0">
                <a:latin typeface="微软雅黑" pitchFamily="34" charset="-122"/>
                <a:ea typeface="微软雅黑" pitchFamily="34" charset="-122"/>
              </a:rPr>
              <a:t>3</a:t>
            </a: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CPL≤DPL</a:t>
            </a:r>
            <a:r>
              <a:rPr lang="zh-CN" altLang="pt-BR" sz="1900" smtClean="0">
                <a:latin typeface="微软雅黑" pitchFamily="34" charset="-122"/>
                <a:ea typeface="微软雅黑" pitchFamily="34" charset="-122"/>
              </a:rPr>
              <a:t>，故在用户态下可使用这三条指令</a:t>
            </a:r>
          </a:p>
          <a:p>
            <a:pPr>
              <a:buFontTx/>
              <a:buNone/>
            </a:pP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3</a:t>
            </a:r>
            <a:r>
              <a:rPr lang="zh-CN" altLang="pt-BR" sz="1900" smtClean="0">
                <a:latin typeface="微软雅黑" pitchFamily="34" charset="-122"/>
                <a:ea typeface="微软雅黑" pitchFamily="34" charset="-122"/>
              </a:rPr>
              <a:t>）</a:t>
            </a:r>
            <a:r>
              <a:rPr lang="zh-CN" altLang="pt-BR" sz="1900" smtClean="0">
                <a:solidFill>
                  <a:srgbClr val="FF0000"/>
                </a:solidFill>
                <a:latin typeface="微软雅黑" pitchFamily="34" charset="-122"/>
                <a:ea typeface="微软雅黑" pitchFamily="34" charset="-122"/>
              </a:rPr>
              <a:t>系统中断门</a:t>
            </a: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DPL=3</a:t>
            </a: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TYPE=1110B</a:t>
            </a:r>
            <a:r>
              <a:rPr lang="zh-CN" altLang="pt-BR" sz="1900" smtClean="0">
                <a:latin typeface="微软雅黑" pitchFamily="34" charset="-122"/>
                <a:ea typeface="微软雅黑" pitchFamily="34" charset="-122"/>
              </a:rPr>
              <a:t>。激活</a:t>
            </a:r>
            <a:r>
              <a:rPr lang="pt-BR" altLang="zh-CN" sz="1900" smtClean="0">
                <a:latin typeface="微软雅黑" pitchFamily="34" charset="-122"/>
                <a:ea typeface="微软雅黑" pitchFamily="34" charset="-122"/>
              </a:rPr>
              <a:t>3</a:t>
            </a:r>
            <a:r>
              <a:rPr lang="zh-CN" altLang="pt-BR" sz="1900" smtClean="0">
                <a:latin typeface="微软雅黑" pitchFamily="34" charset="-122"/>
                <a:ea typeface="微软雅黑" pitchFamily="34" charset="-122"/>
              </a:rPr>
              <a:t>号中断（即调试断点），对应指令</a:t>
            </a:r>
            <a:r>
              <a:rPr lang="pt-BR" altLang="zh-CN" sz="1900" smtClean="0">
                <a:latin typeface="微软雅黑" pitchFamily="34" charset="-122"/>
                <a:ea typeface="微软雅黑" pitchFamily="34" charset="-122"/>
              </a:rPr>
              <a:t>int 3</a:t>
            </a:r>
            <a:r>
              <a:rPr lang="zh-CN" altLang="pt-BR" sz="1900" smtClean="0">
                <a:latin typeface="微软雅黑" pitchFamily="34" charset="-122"/>
                <a:ea typeface="微软雅黑" pitchFamily="34" charset="-122"/>
              </a:rPr>
              <a:t>。因</a:t>
            </a:r>
            <a:r>
              <a:rPr lang="pt-BR" altLang="zh-CN" sz="1900" smtClean="0">
                <a:latin typeface="微软雅黑" pitchFamily="34" charset="-122"/>
                <a:ea typeface="微软雅黑" pitchFamily="34" charset="-122"/>
              </a:rPr>
              <a:t>DPL</a:t>
            </a:r>
            <a:r>
              <a:rPr lang="zh-CN" altLang="pt-BR" sz="1900" smtClean="0">
                <a:latin typeface="微软雅黑" pitchFamily="34" charset="-122"/>
                <a:ea typeface="微软雅黑" pitchFamily="34" charset="-122"/>
              </a:rPr>
              <a:t>为</a:t>
            </a:r>
            <a:r>
              <a:rPr lang="pt-BR" altLang="zh-CN" sz="1900" smtClean="0">
                <a:latin typeface="微软雅黑" pitchFamily="34" charset="-122"/>
                <a:ea typeface="微软雅黑" pitchFamily="34" charset="-122"/>
              </a:rPr>
              <a:t>3</a:t>
            </a: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CPL≤DPL</a:t>
            </a:r>
            <a:r>
              <a:rPr lang="zh-CN" altLang="pt-BR" sz="1900" smtClean="0">
                <a:latin typeface="微软雅黑" pitchFamily="34" charset="-122"/>
                <a:ea typeface="微软雅黑" pitchFamily="34" charset="-122"/>
              </a:rPr>
              <a:t>，故用户态下可使用</a:t>
            </a:r>
            <a:r>
              <a:rPr lang="pt-BR" altLang="zh-CN" sz="1900" smtClean="0">
                <a:latin typeface="微软雅黑" pitchFamily="34" charset="-122"/>
                <a:ea typeface="微软雅黑" pitchFamily="34" charset="-122"/>
              </a:rPr>
              <a:t>int 3</a:t>
            </a:r>
            <a:r>
              <a:rPr lang="zh-CN" altLang="pt-BR" sz="1900" smtClean="0">
                <a:latin typeface="微软雅黑" pitchFamily="34" charset="-122"/>
                <a:ea typeface="微软雅黑" pitchFamily="34" charset="-122"/>
              </a:rPr>
              <a:t>指令。</a:t>
            </a:r>
          </a:p>
          <a:p>
            <a:pPr>
              <a:buFontTx/>
              <a:buNone/>
            </a:pP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4</a:t>
            </a:r>
            <a:r>
              <a:rPr lang="zh-CN" altLang="pt-BR" sz="1900" smtClean="0">
                <a:latin typeface="微软雅黑" pitchFamily="34" charset="-122"/>
                <a:ea typeface="微软雅黑" pitchFamily="34" charset="-122"/>
              </a:rPr>
              <a:t>）</a:t>
            </a:r>
            <a:r>
              <a:rPr lang="zh-CN" altLang="pt-BR" sz="1900" smtClean="0">
                <a:solidFill>
                  <a:srgbClr val="FF0000"/>
                </a:solidFill>
                <a:latin typeface="微软雅黑" pitchFamily="34" charset="-122"/>
                <a:ea typeface="微软雅黑" pitchFamily="34" charset="-122"/>
              </a:rPr>
              <a:t>陷阱门</a:t>
            </a: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DPL=0</a:t>
            </a: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TYPE=1111B</a:t>
            </a:r>
            <a:r>
              <a:rPr lang="zh-CN" altLang="pt-BR" sz="1900" smtClean="0">
                <a:latin typeface="微软雅黑" pitchFamily="34" charset="-122"/>
                <a:ea typeface="微软雅黑" pitchFamily="34" charset="-122"/>
              </a:rPr>
              <a:t>。激活所有内部异常，并</a:t>
            </a:r>
            <a:r>
              <a:rPr lang="zh-CN" altLang="pt-BR" sz="1900" smtClean="0">
                <a:solidFill>
                  <a:srgbClr val="3366FF"/>
                </a:solidFill>
                <a:latin typeface="微软雅黑" pitchFamily="34" charset="-122"/>
                <a:ea typeface="微软雅黑" pitchFamily="34" charset="-122"/>
              </a:rPr>
              <a:t>阻止用户程序使用</a:t>
            </a:r>
            <a:r>
              <a:rPr lang="pt-BR" altLang="zh-CN" sz="1900" smtClean="0">
                <a:solidFill>
                  <a:srgbClr val="3366FF"/>
                </a:solidFill>
                <a:latin typeface="微软雅黑" pitchFamily="34" charset="-122"/>
                <a:ea typeface="微软雅黑" pitchFamily="34" charset="-122"/>
              </a:rPr>
              <a:t>INT n</a:t>
            </a:r>
            <a:r>
              <a:rPr lang="zh-CN" altLang="pt-BR" sz="1900" smtClean="0">
                <a:solidFill>
                  <a:srgbClr val="3366FF"/>
                </a:solidFill>
                <a:latin typeface="微软雅黑" pitchFamily="34" charset="-122"/>
                <a:ea typeface="微软雅黑" pitchFamily="34" charset="-122"/>
              </a:rPr>
              <a:t>（</a:t>
            </a:r>
            <a:r>
              <a:rPr lang="pt-BR" altLang="zh-CN" sz="1900" smtClean="0">
                <a:solidFill>
                  <a:srgbClr val="3366FF"/>
                </a:solidFill>
                <a:latin typeface="微软雅黑" pitchFamily="34" charset="-122"/>
                <a:ea typeface="微软雅黑" pitchFamily="34" charset="-122"/>
              </a:rPr>
              <a:t>n≠128</a:t>
            </a:r>
            <a:r>
              <a:rPr lang="zh-CN" altLang="pt-BR" sz="1900" smtClean="0">
                <a:solidFill>
                  <a:srgbClr val="3366FF"/>
                </a:solidFill>
                <a:latin typeface="微软雅黑" pitchFamily="34" charset="-122"/>
                <a:ea typeface="微软雅黑" pitchFamily="34" charset="-122"/>
              </a:rPr>
              <a:t>或</a:t>
            </a:r>
            <a:r>
              <a:rPr lang="pt-BR" altLang="zh-CN" sz="1900" smtClean="0">
                <a:solidFill>
                  <a:srgbClr val="3366FF"/>
                </a:solidFill>
                <a:latin typeface="微软雅黑" pitchFamily="34" charset="-122"/>
                <a:ea typeface="微软雅黑" pitchFamily="34" charset="-122"/>
              </a:rPr>
              <a:t>3</a:t>
            </a:r>
            <a:r>
              <a:rPr lang="zh-CN" altLang="pt-BR" sz="1900" smtClean="0">
                <a:solidFill>
                  <a:srgbClr val="3366FF"/>
                </a:solidFill>
                <a:latin typeface="微软雅黑" pitchFamily="34" charset="-122"/>
                <a:ea typeface="微软雅黑" pitchFamily="34" charset="-122"/>
              </a:rPr>
              <a:t>）指令模拟非法异常来陷入内核态运行</a:t>
            </a:r>
            <a:r>
              <a:rPr lang="zh-CN" altLang="pt-BR" sz="1900" smtClean="0">
                <a:latin typeface="微软雅黑" pitchFamily="34" charset="-122"/>
                <a:ea typeface="微软雅黑" pitchFamily="34" charset="-122"/>
              </a:rPr>
              <a:t>。</a:t>
            </a:r>
          </a:p>
          <a:p>
            <a:pPr>
              <a:buFontTx/>
              <a:buNone/>
            </a:pP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5</a:t>
            </a:r>
            <a:r>
              <a:rPr lang="zh-CN" altLang="pt-BR" sz="1900" smtClean="0">
                <a:latin typeface="微软雅黑" pitchFamily="34" charset="-122"/>
                <a:ea typeface="微软雅黑" pitchFamily="34" charset="-122"/>
              </a:rPr>
              <a:t>）</a:t>
            </a:r>
            <a:r>
              <a:rPr lang="zh-CN" altLang="pt-BR" sz="1900" smtClean="0">
                <a:solidFill>
                  <a:srgbClr val="FF0000"/>
                </a:solidFill>
                <a:latin typeface="微软雅黑" pitchFamily="34" charset="-122"/>
                <a:ea typeface="微软雅黑" pitchFamily="34" charset="-122"/>
              </a:rPr>
              <a:t>任务门</a:t>
            </a: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DPL=0</a:t>
            </a: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TYPE=0101B</a:t>
            </a:r>
            <a:r>
              <a:rPr lang="zh-CN" altLang="pt-BR" sz="1900" smtClean="0">
                <a:latin typeface="微软雅黑" pitchFamily="34" charset="-122"/>
                <a:ea typeface="微软雅黑" pitchFamily="34" charset="-122"/>
              </a:rPr>
              <a:t>。激活</a:t>
            </a:r>
            <a:r>
              <a:rPr lang="pt-BR" altLang="zh-CN" sz="1900" smtClean="0">
                <a:latin typeface="微软雅黑" pitchFamily="34" charset="-122"/>
                <a:ea typeface="微软雅黑" pitchFamily="34" charset="-122"/>
              </a:rPr>
              <a:t>8</a:t>
            </a:r>
            <a:r>
              <a:rPr lang="zh-CN" altLang="pt-BR" sz="1900" smtClean="0">
                <a:latin typeface="微软雅黑" pitchFamily="34" charset="-122"/>
                <a:ea typeface="微软雅黑" pitchFamily="34" charset="-122"/>
              </a:rPr>
              <a:t>号中断（双重故障）。</a:t>
            </a:r>
            <a:endParaRPr lang="zh-CN" altLang="en-US" sz="1900" smtClean="0">
              <a:latin typeface="微软雅黑" pitchFamily="34" charset="-122"/>
              <a:ea typeface="微软雅黑" pitchFamily="34" charset="-122"/>
            </a:endParaRPr>
          </a:p>
          <a:p>
            <a:pPr>
              <a:buFontTx/>
              <a:buNone/>
            </a:pPr>
            <a:r>
              <a:rPr lang="en-US" altLang="zh-CN" sz="1900" smtClean="0">
                <a:latin typeface="微软雅黑" pitchFamily="34" charset="-122"/>
                <a:ea typeface="微软雅黑" pitchFamily="34" charset="-122"/>
              </a:rPr>
              <a:t>     </a:t>
            </a:r>
            <a:r>
              <a:rPr lang="en-US" altLang="zh-CN" sz="1900" smtClean="0">
                <a:solidFill>
                  <a:srgbClr val="CC3300"/>
                </a:solidFill>
                <a:latin typeface="微软雅黑" pitchFamily="34" charset="-122"/>
                <a:ea typeface="微软雅黑" pitchFamily="34" charset="-122"/>
              </a:rPr>
              <a:t>Linux</a:t>
            </a:r>
            <a:r>
              <a:rPr lang="zh-CN" altLang="en-US" sz="1900" smtClean="0">
                <a:solidFill>
                  <a:srgbClr val="CC3300"/>
                </a:solidFill>
                <a:latin typeface="微软雅黑" pitchFamily="34" charset="-122"/>
                <a:ea typeface="微软雅黑" pitchFamily="34" charset="-122"/>
              </a:rPr>
              <a:t>内核在启用异常和中断机制之前，先设置好 </a:t>
            </a:r>
            <a:r>
              <a:rPr lang="en-US" altLang="zh-CN" sz="1900" smtClean="0">
                <a:solidFill>
                  <a:srgbClr val="CC3300"/>
                </a:solidFill>
                <a:latin typeface="微软雅黑" pitchFamily="34" charset="-122"/>
                <a:ea typeface="微软雅黑" pitchFamily="34" charset="-122"/>
              </a:rPr>
              <a:t>IDT </a:t>
            </a:r>
            <a:r>
              <a:rPr lang="zh-CN" altLang="en-US" sz="1900" smtClean="0">
                <a:solidFill>
                  <a:srgbClr val="CC3300"/>
                </a:solidFill>
                <a:latin typeface="微软雅黑" pitchFamily="34" charset="-122"/>
                <a:ea typeface="微软雅黑" pitchFamily="34" charset="-122"/>
              </a:rPr>
              <a:t>的每个表项，并把</a:t>
            </a:r>
            <a:r>
              <a:rPr lang="en-US" altLang="zh-CN" sz="1900" smtClean="0">
                <a:solidFill>
                  <a:srgbClr val="CC3300"/>
                </a:solidFill>
                <a:latin typeface="微软雅黑" pitchFamily="34" charset="-122"/>
                <a:ea typeface="微软雅黑" pitchFamily="34" charset="-122"/>
              </a:rPr>
              <a:t>IDT </a:t>
            </a:r>
            <a:r>
              <a:rPr lang="zh-CN" altLang="en-US" sz="1900" smtClean="0">
                <a:solidFill>
                  <a:srgbClr val="CC3300"/>
                </a:solidFill>
                <a:latin typeface="微软雅黑" pitchFamily="34" charset="-122"/>
                <a:ea typeface="微软雅黑" pitchFamily="34" charset="-122"/>
              </a:rPr>
              <a:t>首址存入 </a:t>
            </a:r>
            <a:r>
              <a:rPr lang="en-US" altLang="zh-CN" sz="1900" smtClean="0">
                <a:solidFill>
                  <a:srgbClr val="CC3300"/>
                </a:solidFill>
                <a:latin typeface="微软雅黑" pitchFamily="34" charset="-122"/>
                <a:ea typeface="微软雅黑" pitchFamily="34" charset="-122"/>
              </a:rPr>
              <a:t>IDTR</a:t>
            </a:r>
            <a:r>
              <a:rPr lang="zh-CN" altLang="en-US" sz="1900" smtClean="0">
                <a:solidFill>
                  <a:srgbClr val="CC3300"/>
                </a:solidFill>
                <a:latin typeface="微软雅黑" pitchFamily="34" charset="-122"/>
                <a:ea typeface="微软雅黑" pitchFamily="34" charset="-122"/>
              </a:rPr>
              <a:t>。系统初始化时，</a:t>
            </a:r>
            <a:r>
              <a:rPr lang="en-US" altLang="zh-CN" sz="1900" smtClean="0">
                <a:solidFill>
                  <a:srgbClr val="CC3300"/>
                </a:solidFill>
                <a:latin typeface="微软雅黑" pitchFamily="34" charset="-122"/>
                <a:ea typeface="微软雅黑" pitchFamily="34" charset="-122"/>
              </a:rPr>
              <a:t>Linux</a:t>
            </a:r>
            <a:r>
              <a:rPr lang="zh-CN" altLang="en-US" sz="1900" smtClean="0">
                <a:solidFill>
                  <a:srgbClr val="CC3300"/>
                </a:solidFill>
                <a:latin typeface="微软雅黑" pitchFamily="34" charset="-122"/>
                <a:ea typeface="微软雅黑" pitchFamily="34" charset="-122"/>
              </a:rPr>
              <a:t>完成对 </a:t>
            </a:r>
            <a:r>
              <a:rPr lang="en-US" altLang="zh-CN" sz="1900" smtClean="0">
                <a:solidFill>
                  <a:srgbClr val="CC3300"/>
                </a:solidFill>
                <a:latin typeface="微软雅黑" pitchFamily="34" charset="-122"/>
                <a:ea typeface="微软雅黑" pitchFamily="34" charset="-122"/>
              </a:rPr>
              <a:t>GDT</a:t>
            </a:r>
            <a:r>
              <a:rPr lang="zh-CN" altLang="en-US" sz="1900" smtClean="0">
                <a:solidFill>
                  <a:srgbClr val="CC3300"/>
                </a:solidFill>
                <a:latin typeface="微软雅黑" pitchFamily="34" charset="-122"/>
                <a:ea typeface="微软雅黑" pitchFamily="34" charset="-122"/>
              </a:rPr>
              <a:t>、</a:t>
            </a:r>
            <a:r>
              <a:rPr lang="en-US" altLang="zh-CN" sz="1900" smtClean="0">
                <a:solidFill>
                  <a:srgbClr val="CC3300"/>
                </a:solidFill>
                <a:latin typeface="微软雅黑" pitchFamily="34" charset="-122"/>
                <a:ea typeface="微软雅黑" pitchFamily="34" charset="-122"/>
              </a:rPr>
              <a:t>GDTR</a:t>
            </a:r>
            <a:r>
              <a:rPr lang="zh-CN" altLang="en-US" sz="1900" smtClean="0">
                <a:solidFill>
                  <a:srgbClr val="CC3300"/>
                </a:solidFill>
                <a:latin typeface="微软雅黑" pitchFamily="34" charset="-122"/>
                <a:ea typeface="微软雅黑" pitchFamily="34" charset="-122"/>
              </a:rPr>
              <a:t>、</a:t>
            </a:r>
            <a:r>
              <a:rPr lang="en-US" altLang="zh-CN" sz="1900" smtClean="0">
                <a:solidFill>
                  <a:srgbClr val="CC3300"/>
                </a:solidFill>
                <a:latin typeface="微软雅黑" pitchFamily="34" charset="-122"/>
                <a:ea typeface="微软雅黑" pitchFamily="34" charset="-122"/>
              </a:rPr>
              <a:t>IDT </a:t>
            </a:r>
            <a:r>
              <a:rPr lang="zh-CN" altLang="en-US" sz="1900" smtClean="0">
                <a:solidFill>
                  <a:srgbClr val="CC3300"/>
                </a:solidFill>
                <a:latin typeface="微软雅黑" pitchFamily="34" charset="-122"/>
                <a:ea typeface="微软雅黑" pitchFamily="34" charset="-122"/>
              </a:rPr>
              <a:t>和 </a:t>
            </a:r>
            <a:r>
              <a:rPr lang="en-US" altLang="zh-CN" sz="1900" smtClean="0">
                <a:solidFill>
                  <a:srgbClr val="CC3300"/>
                </a:solidFill>
                <a:latin typeface="微软雅黑" pitchFamily="34" charset="-122"/>
                <a:ea typeface="微软雅黑" pitchFamily="34" charset="-122"/>
              </a:rPr>
              <a:t>IDTR </a:t>
            </a:r>
            <a:r>
              <a:rPr lang="zh-CN" altLang="en-US" sz="1900" smtClean="0">
                <a:solidFill>
                  <a:srgbClr val="CC3300"/>
                </a:solidFill>
                <a:latin typeface="微软雅黑" pitchFamily="34" charset="-122"/>
                <a:ea typeface="微软雅黑" pitchFamily="34" charset="-122"/>
              </a:rPr>
              <a:t>等的设置，以后一旦发生异常或中断，</a:t>
            </a:r>
            <a:r>
              <a:rPr lang="en-US" altLang="zh-CN" sz="1900" smtClean="0">
                <a:solidFill>
                  <a:srgbClr val="CC3300"/>
                </a:solidFill>
                <a:latin typeface="微软雅黑" pitchFamily="34" charset="-122"/>
                <a:ea typeface="微软雅黑" pitchFamily="34" charset="-122"/>
              </a:rPr>
              <a:t>CPU</a:t>
            </a:r>
            <a:r>
              <a:rPr lang="zh-CN" altLang="en-US" sz="1900" smtClean="0">
                <a:solidFill>
                  <a:srgbClr val="CC3300"/>
                </a:solidFill>
                <a:latin typeface="微软雅黑" pitchFamily="34" charset="-122"/>
                <a:ea typeface="微软雅黑" pitchFamily="34" charset="-122"/>
              </a:rPr>
              <a:t>就可通过异常和中断响应机制调出异常或中断处理程序执行。</a:t>
            </a:r>
            <a:r>
              <a:rPr lang="zh-CN" altLang="pt-BR" sz="1900" smtClean="0">
                <a:latin typeface="微软雅黑" pitchFamily="34" charset="-122"/>
                <a:ea typeface="微软雅黑" pitchFamily="34" charset="-122"/>
              </a:rPr>
              <a:t> </a:t>
            </a:r>
            <a:endParaRPr lang="zh-CN" altLang="en-US" sz="190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6435">
                                            <p:txEl>
                                              <p:pRg st="0" end="0"/>
                                            </p:txEl>
                                          </p:spTgt>
                                        </p:tgtEl>
                                        <p:attrNameLst>
                                          <p:attrName>style.visibility</p:attrName>
                                        </p:attrNameLst>
                                      </p:cBhvr>
                                      <p:to>
                                        <p:strVal val="visible"/>
                                      </p:to>
                                    </p:set>
                                    <p:animEffect transition="in" filter="blinds(horizontal)">
                                      <p:cBhvr>
                                        <p:cTn id="7" dur="500"/>
                                        <p:tgtEl>
                                          <p:spTgt spid="786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6435">
                                            <p:txEl>
                                              <p:pRg st="1" end="1"/>
                                            </p:txEl>
                                          </p:spTgt>
                                        </p:tgtEl>
                                        <p:attrNameLst>
                                          <p:attrName>style.visibility</p:attrName>
                                        </p:attrNameLst>
                                      </p:cBhvr>
                                      <p:to>
                                        <p:strVal val="visible"/>
                                      </p:to>
                                    </p:set>
                                    <p:animEffect transition="in" filter="blinds(horizontal)">
                                      <p:cBhvr>
                                        <p:cTn id="12" dur="500"/>
                                        <p:tgtEl>
                                          <p:spTgt spid="786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6435">
                                            <p:txEl>
                                              <p:pRg st="2" end="2"/>
                                            </p:txEl>
                                          </p:spTgt>
                                        </p:tgtEl>
                                        <p:attrNameLst>
                                          <p:attrName>style.visibility</p:attrName>
                                        </p:attrNameLst>
                                      </p:cBhvr>
                                      <p:to>
                                        <p:strVal val="visible"/>
                                      </p:to>
                                    </p:set>
                                    <p:animEffect transition="in" filter="blinds(horizontal)">
                                      <p:cBhvr>
                                        <p:cTn id="17" dur="500"/>
                                        <p:tgtEl>
                                          <p:spTgt spid="786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86435">
                                            <p:txEl>
                                              <p:pRg st="3" end="3"/>
                                            </p:txEl>
                                          </p:spTgt>
                                        </p:tgtEl>
                                        <p:attrNameLst>
                                          <p:attrName>style.visibility</p:attrName>
                                        </p:attrNameLst>
                                      </p:cBhvr>
                                      <p:to>
                                        <p:strVal val="visible"/>
                                      </p:to>
                                    </p:set>
                                    <p:animEffect transition="in" filter="blinds(horizontal)">
                                      <p:cBhvr>
                                        <p:cTn id="22" dur="500"/>
                                        <p:tgtEl>
                                          <p:spTgt spid="7864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86435">
                                            <p:txEl>
                                              <p:pRg st="4" end="4"/>
                                            </p:txEl>
                                          </p:spTgt>
                                        </p:tgtEl>
                                        <p:attrNameLst>
                                          <p:attrName>style.visibility</p:attrName>
                                        </p:attrNameLst>
                                      </p:cBhvr>
                                      <p:to>
                                        <p:strVal val="visible"/>
                                      </p:to>
                                    </p:set>
                                    <p:animEffect transition="in" filter="blinds(horizontal)">
                                      <p:cBhvr>
                                        <p:cTn id="27" dur="500"/>
                                        <p:tgtEl>
                                          <p:spTgt spid="7864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86435">
                                            <p:txEl>
                                              <p:pRg st="5" end="5"/>
                                            </p:txEl>
                                          </p:spTgt>
                                        </p:tgtEl>
                                        <p:attrNameLst>
                                          <p:attrName>style.visibility</p:attrName>
                                        </p:attrNameLst>
                                      </p:cBhvr>
                                      <p:to>
                                        <p:strVal val="visible"/>
                                      </p:to>
                                    </p:set>
                                    <p:animEffect transition="in" filter="blinds(horizontal)">
                                      <p:cBhvr>
                                        <p:cTn id="32" dur="500"/>
                                        <p:tgtEl>
                                          <p:spTgt spid="7864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86435">
                                            <p:txEl>
                                              <p:pRg st="6" end="6"/>
                                            </p:txEl>
                                          </p:spTgt>
                                        </p:tgtEl>
                                        <p:attrNameLst>
                                          <p:attrName>style.visibility</p:attrName>
                                        </p:attrNameLst>
                                      </p:cBhvr>
                                      <p:to>
                                        <p:strVal val="visible"/>
                                      </p:to>
                                    </p:set>
                                    <p:animEffect transition="in" filter="blinds(horizontal)">
                                      <p:cBhvr>
                                        <p:cTn id="37" dur="500"/>
                                        <p:tgtEl>
                                          <p:spTgt spid="786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ChangeArrowheads="1"/>
          </p:cNvSpPr>
          <p:nvPr>
            <p:ph type="title"/>
          </p:nvPr>
        </p:nvSpPr>
        <p:spPr/>
        <p:txBody>
          <a:bodyPr/>
          <a:lstStyle/>
          <a:p>
            <a:r>
              <a:rPr lang="en-US" altLang="zh-CN" smtClean="0"/>
              <a:t>Linux</a:t>
            </a:r>
            <a:r>
              <a:rPr lang="zh-CN" altLang="en-US" smtClean="0"/>
              <a:t>中对异常的处理</a:t>
            </a:r>
          </a:p>
        </p:txBody>
      </p:sp>
      <p:sp>
        <p:nvSpPr>
          <p:cNvPr id="789507" name="Rectangle 3"/>
          <p:cNvSpPr>
            <a:spLocks noGrp="1" noChangeArrowheads="1"/>
          </p:cNvSpPr>
          <p:nvPr>
            <p:ph type="body" idx="1"/>
          </p:nvPr>
        </p:nvSpPr>
        <p:spPr>
          <a:xfrm>
            <a:off x="468313" y="836613"/>
            <a:ext cx="8229600" cy="5697537"/>
          </a:xfrm>
        </p:spPr>
        <p:txBody>
          <a:bodyPr/>
          <a:lstStyle/>
          <a:p>
            <a:pPr>
              <a:spcBef>
                <a:spcPct val="35000"/>
              </a:spcBef>
            </a:pPr>
            <a:r>
              <a:rPr lang="zh-CN" altLang="en-US" sz="2000" smtClean="0">
                <a:latin typeface="微软雅黑" pitchFamily="34" charset="-122"/>
                <a:ea typeface="微软雅黑" pitchFamily="34" charset="-122"/>
              </a:rPr>
              <a:t>异常处理程序发送相应的信号给发生异常的当前进程，或者进行故障恢复，然后返回到断点处执行。</a:t>
            </a:r>
          </a:p>
          <a:p>
            <a:pPr>
              <a:spcBef>
                <a:spcPct val="35000"/>
              </a:spcBef>
              <a:buFontTx/>
              <a:buNone/>
            </a:pPr>
            <a:r>
              <a:rPr lang="zh-CN" altLang="en-US" sz="2000" smtClean="0">
                <a:latin typeface="微软雅黑" pitchFamily="34" charset="-122"/>
                <a:ea typeface="微软雅黑" pitchFamily="34" charset="-122"/>
              </a:rPr>
              <a:t>     </a:t>
            </a:r>
            <a:r>
              <a:rPr lang="zh-CN" altLang="en-US" sz="2000" smtClean="0">
                <a:solidFill>
                  <a:srgbClr val="3366FF"/>
                </a:solidFill>
                <a:latin typeface="微软雅黑" pitchFamily="34" charset="-122"/>
                <a:ea typeface="微软雅黑" pitchFamily="34" charset="-122"/>
              </a:rPr>
              <a:t>例如，若执行了非法操作，</a:t>
            </a:r>
            <a:r>
              <a:rPr lang="en-US" altLang="zh-CN" sz="2000" smtClean="0">
                <a:solidFill>
                  <a:srgbClr val="3366FF"/>
                </a:solidFill>
                <a:latin typeface="微软雅黑" pitchFamily="34" charset="-122"/>
                <a:ea typeface="微软雅黑" pitchFamily="34" charset="-122"/>
              </a:rPr>
              <a:t>CPU</a:t>
            </a:r>
            <a:r>
              <a:rPr lang="zh-CN" altLang="en-US" sz="2000" smtClean="0">
                <a:solidFill>
                  <a:srgbClr val="3366FF"/>
                </a:solidFill>
                <a:latin typeface="微软雅黑" pitchFamily="34" charset="-122"/>
                <a:ea typeface="微软雅黑" pitchFamily="34" charset="-122"/>
              </a:rPr>
              <a:t>就产生</a:t>
            </a:r>
            <a:r>
              <a:rPr lang="en-US" altLang="zh-CN" sz="2000" smtClean="0">
                <a:solidFill>
                  <a:srgbClr val="3366FF"/>
                </a:solidFill>
                <a:latin typeface="微软雅黑" pitchFamily="34" charset="-122"/>
                <a:ea typeface="微软雅黑" pitchFamily="34" charset="-122"/>
              </a:rPr>
              <a:t>6</a:t>
            </a:r>
            <a:r>
              <a:rPr lang="zh-CN" altLang="en-US" sz="2000" smtClean="0">
                <a:solidFill>
                  <a:srgbClr val="3366FF"/>
                </a:solidFill>
                <a:latin typeface="微软雅黑" pitchFamily="34" charset="-122"/>
                <a:ea typeface="微软雅黑" pitchFamily="34" charset="-122"/>
              </a:rPr>
              <a:t>号异常（</a:t>
            </a:r>
            <a:r>
              <a:rPr lang="en-US" altLang="zh-CN" sz="2000" smtClean="0">
                <a:solidFill>
                  <a:srgbClr val="3366FF"/>
                </a:solidFill>
                <a:latin typeface="微软雅黑" pitchFamily="34" charset="-122"/>
                <a:ea typeface="微软雅黑" pitchFamily="34" charset="-122"/>
              </a:rPr>
              <a:t>#UD</a:t>
            </a:r>
            <a:r>
              <a:rPr lang="zh-CN" altLang="en-US" sz="2000" smtClean="0">
                <a:solidFill>
                  <a:srgbClr val="3366FF"/>
                </a:solidFill>
                <a:latin typeface="微软雅黑" pitchFamily="34" charset="-122"/>
                <a:ea typeface="微软雅黑" pitchFamily="34" charset="-122"/>
              </a:rPr>
              <a:t>），在对应的异常处理程序中，向当前进程发送一个</a:t>
            </a:r>
            <a:r>
              <a:rPr lang="en-US" altLang="zh-CN" sz="2000" smtClean="0">
                <a:solidFill>
                  <a:srgbClr val="3366FF"/>
                </a:solidFill>
                <a:latin typeface="微软雅黑" pitchFamily="34" charset="-122"/>
                <a:ea typeface="微软雅黑" pitchFamily="34" charset="-122"/>
              </a:rPr>
              <a:t>SIGILL</a:t>
            </a:r>
            <a:r>
              <a:rPr lang="zh-CN" altLang="en-US" sz="2000" smtClean="0">
                <a:solidFill>
                  <a:srgbClr val="3366FF"/>
                </a:solidFill>
                <a:latin typeface="微软雅黑" pitchFamily="34" charset="-122"/>
                <a:ea typeface="微软雅黑" pitchFamily="34" charset="-122"/>
              </a:rPr>
              <a:t>信号，以通知当前进程中止运行。</a:t>
            </a:r>
          </a:p>
          <a:p>
            <a:pPr>
              <a:spcBef>
                <a:spcPct val="35000"/>
              </a:spcBef>
            </a:pPr>
            <a:r>
              <a:rPr lang="zh-CN" altLang="en-US" sz="2000" smtClean="0">
                <a:latin typeface="微软雅黑" pitchFamily="34" charset="-122"/>
                <a:ea typeface="微软雅黑" pitchFamily="34" charset="-122"/>
              </a:rPr>
              <a:t>采用向发生异常的进程发送信号的机制实现异常处理，</a:t>
            </a:r>
            <a:r>
              <a:rPr lang="zh-CN" altLang="en-US" sz="2000" smtClean="0">
                <a:solidFill>
                  <a:srgbClr val="FF0000"/>
                </a:solidFill>
                <a:latin typeface="微软雅黑" pitchFamily="34" charset="-122"/>
                <a:ea typeface="微软雅黑" pitchFamily="34" charset="-122"/>
              </a:rPr>
              <a:t>可尽快完成在内核态的异常处理过程</a:t>
            </a:r>
            <a:r>
              <a:rPr lang="zh-CN" altLang="en-US" sz="2000" smtClean="0">
                <a:latin typeface="微软雅黑" pitchFamily="34" charset="-122"/>
                <a:ea typeface="微软雅黑" pitchFamily="34" charset="-122"/>
              </a:rPr>
              <a:t>，因为异常处理过程越长，嵌套执行异常的可能性越大，而异常嵌套执行会付出较大的代价。</a:t>
            </a:r>
          </a:p>
          <a:p>
            <a:pPr>
              <a:spcBef>
                <a:spcPct val="35000"/>
              </a:spcBef>
            </a:pPr>
            <a:r>
              <a:rPr lang="zh-CN" altLang="en-US" sz="2000" smtClean="0">
                <a:latin typeface="微软雅黑" pitchFamily="34" charset="-122"/>
                <a:ea typeface="微软雅黑" pitchFamily="34" charset="-122"/>
              </a:rPr>
              <a:t>并不是所有异常处理都只是发送一个信号到发生异常的进程。</a:t>
            </a:r>
          </a:p>
          <a:p>
            <a:pPr>
              <a:spcBef>
                <a:spcPct val="35000"/>
              </a:spcBef>
              <a:buFontTx/>
              <a:buNone/>
            </a:pPr>
            <a:r>
              <a:rPr lang="zh-CN" altLang="en-US" sz="2000" smtClean="0">
                <a:latin typeface="微软雅黑" pitchFamily="34" charset="-122"/>
                <a:ea typeface="微软雅黑" pitchFamily="34" charset="-122"/>
              </a:rPr>
              <a:t>     </a:t>
            </a:r>
            <a:r>
              <a:rPr lang="zh-CN" altLang="en-US" sz="2000" smtClean="0">
                <a:solidFill>
                  <a:srgbClr val="3366FF"/>
                </a:solidFill>
                <a:latin typeface="微软雅黑" pitchFamily="34" charset="-122"/>
                <a:ea typeface="微软雅黑" pitchFamily="34" charset="-122"/>
              </a:rPr>
              <a:t>例如，对于</a:t>
            </a:r>
            <a:r>
              <a:rPr lang="en-US" altLang="zh-CN" sz="2000" smtClean="0">
                <a:solidFill>
                  <a:srgbClr val="3366FF"/>
                </a:solidFill>
                <a:latin typeface="微软雅黑" pitchFamily="34" charset="-122"/>
                <a:ea typeface="微软雅黑" pitchFamily="34" charset="-122"/>
              </a:rPr>
              <a:t>14</a:t>
            </a:r>
            <a:r>
              <a:rPr lang="zh-CN" altLang="en-US" sz="2000" smtClean="0">
                <a:solidFill>
                  <a:srgbClr val="3366FF"/>
                </a:solidFill>
                <a:latin typeface="微软雅黑" pitchFamily="34" charset="-122"/>
                <a:ea typeface="微软雅黑" pitchFamily="34" charset="-122"/>
              </a:rPr>
              <a:t>号页故障异常（</a:t>
            </a:r>
            <a:r>
              <a:rPr lang="en-US" altLang="zh-CN" sz="2000" smtClean="0">
                <a:solidFill>
                  <a:srgbClr val="3366FF"/>
                </a:solidFill>
                <a:latin typeface="微软雅黑" pitchFamily="34" charset="-122"/>
                <a:ea typeface="微软雅黑" pitchFamily="34" charset="-122"/>
              </a:rPr>
              <a:t>#PF</a:t>
            </a:r>
            <a:r>
              <a:rPr lang="zh-CN" altLang="en-US" sz="2000" smtClean="0">
                <a:solidFill>
                  <a:srgbClr val="3366FF"/>
                </a:solidFill>
                <a:latin typeface="微软雅黑" pitchFamily="34" charset="-122"/>
                <a:ea typeface="微软雅黑" pitchFamily="34" charset="-122"/>
              </a:rPr>
              <a:t>），需要判断是否</a:t>
            </a:r>
            <a:r>
              <a:rPr lang="zh-CN" altLang="en-US" sz="2000" smtClean="0">
                <a:solidFill>
                  <a:srgbClr val="008000"/>
                </a:solidFill>
                <a:latin typeface="微软雅黑" pitchFamily="34" charset="-122"/>
                <a:ea typeface="微软雅黑" pitchFamily="34" charset="-122"/>
              </a:rPr>
              <a:t>访问越级</a:t>
            </a:r>
            <a:r>
              <a:rPr lang="zh-CN" altLang="en-US" sz="2000" smtClean="0">
                <a:solidFill>
                  <a:srgbClr val="3366FF"/>
                </a:solidFill>
                <a:latin typeface="微软雅黑" pitchFamily="34" charset="-122"/>
                <a:ea typeface="微软雅黑" pitchFamily="34" charset="-122"/>
              </a:rPr>
              <a:t>、</a:t>
            </a:r>
            <a:r>
              <a:rPr lang="zh-CN" altLang="en-US" sz="2000" smtClean="0">
                <a:solidFill>
                  <a:srgbClr val="008000"/>
                </a:solidFill>
                <a:latin typeface="微软雅黑" pitchFamily="34" charset="-122"/>
                <a:ea typeface="微软雅黑" pitchFamily="34" charset="-122"/>
              </a:rPr>
              <a:t>越权</a:t>
            </a:r>
            <a:r>
              <a:rPr lang="zh-CN" altLang="en-US" sz="2000" smtClean="0">
                <a:solidFill>
                  <a:srgbClr val="3366FF"/>
                </a:solidFill>
                <a:latin typeface="微软雅黑" pitchFamily="34" charset="-122"/>
                <a:ea typeface="微软雅黑" pitchFamily="34" charset="-122"/>
              </a:rPr>
              <a:t>或</a:t>
            </a:r>
            <a:r>
              <a:rPr lang="zh-CN" altLang="en-US" sz="2000" smtClean="0">
                <a:solidFill>
                  <a:srgbClr val="008000"/>
                </a:solidFill>
                <a:latin typeface="微软雅黑" pitchFamily="34" charset="-122"/>
                <a:ea typeface="微软雅黑" pitchFamily="34" charset="-122"/>
              </a:rPr>
              <a:t>越界</a:t>
            </a:r>
            <a:r>
              <a:rPr lang="zh-CN" altLang="en-US" sz="2000" smtClean="0">
                <a:solidFill>
                  <a:srgbClr val="3366FF"/>
                </a:solidFill>
                <a:latin typeface="微软雅黑" pitchFamily="34" charset="-122"/>
                <a:ea typeface="微软雅黑" pitchFamily="34" charset="-122"/>
              </a:rPr>
              <a:t>等，若发生了这些无法恢复的故障，则页故障处理程序发送</a:t>
            </a:r>
            <a:r>
              <a:rPr lang="en-US" altLang="zh-CN" sz="2000" smtClean="0">
                <a:solidFill>
                  <a:srgbClr val="3366FF"/>
                </a:solidFill>
                <a:latin typeface="微软雅黑" pitchFamily="34" charset="-122"/>
                <a:ea typeface="微软雅黑" pitchFamily="34" charset="-122"/>
              </a:rPr>
              <a:t>SIGSEGV</a:t>
            </a:r>
            <a:r>
              <a:rPr lang="zh-CN" altLang="en-US" sz="2000" smtClean="0">
                <a:solidFill>
                  <a:srgbClr val="3366FF"/>
                </a:solidFill>
                <a:latin typeface="微软雅黑" pitchFamily="34" charset="-122"/>
                <a:ea typeface="微软雅黑" pitchFamily="34" charset="-122"/>
              </a:rPr>
              <a:t>信号给发生页故障异常的进程；</a:t>
            </a:r>
            <a:r>
              <a:rPr lang="zh-CN" altLang="en-US" sz="2000" smtClean="0">
                <a:solidFill>
                  <a:srgbClr val="FF0000"/>
                </a:solidFill>
                <a:latin typeface="微软雅黑" pitchFamily="34" charset="-122"/>
                <a:ea typeface="微软雅黑" pitchFamily="34" charset="-122"/>
              </a:rPr>
              <a:t>若只是缺页，则页故障处理程序负责把所缺失页面从磁盘装入主存，</a:t>
            </a:r>
            <a:r>
              <a:rPr lang="zh-CN" altLang="en-US" sz="2000" smtClean="0">
                <a:solidFill>
                  <a:srgbClr val="3366FF"/>
                </a:solidFill>
                <a:latin typeface="微软雅黑" pitchFamily="34" charset="-122"/>
                <a:ea typeface="微软雅黑" pitchFamily="34" charset="-122"/>
              </a:rPr>
              <a:t>然后返回到发生缺页故障的指令继续执行。</a:t>
            </a:r>
            <a:r>
              <a:rPr lang="zh-CN" altLang="en-US" sz="2000" smtClean="0">
                <a:solidFill>
                  <a:srgbClr val="3366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9507">
                                            <p:txEl>
                                              <p:pRg st="0" end="0"/>
                                            </p:txEl>
                                          </p:spTgt>
                                        </p:tgtEl>
                                        <p:attrNameLst>
                                          <p:attrName>style.visibility</p:attrName>
                                        </p:attrNameLst>
                                      </p:cBhvr>
                                      <p:to>
                                        <p:strVal val="visible"/>
                                      </p:to>
                                    </p:set>
                                    <p:animEffect transition="in" filter="blinds(horizontal)">
                                      <p:cBhvr>
                                        <p:cTn id="7" dur="500"/>
                                        <p:tgtEl>
                                          <p:spTgt spid="789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9507">
                                            <p:txEl>
                                              <p:pRg st="1" end="1"/>
                                            </p:txEl>
                                          </p:spTgt>
                                        </p:tgtEl>
                                        <p:attrNameLst>
                                          <p:attrName>style.visibility</p:attrName>
                                        </p:attrNameLst>
                                      </p:cBhvr>
                                      <p:to>
                                        <p:strVal val="visible"/>
                                      </p:to>
                                    </p:set>
                                    <p:animEffect transition="in" filter="blinds(horizontal)">
                                      <p:cBhvr>
                                        <p:cTn id="12" dur="500"/>
                                        <p:tgtEl>
                                          <p:spTgt spid="789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9507">
                                            <p:txEl>
                                              <p:pRg st="2" end="2"/>
                                            </p:txEl>
                                          </p:spTgt>
                                        </p:tgtEl>
                                        <p:attrNameLst>
                                          <p:attrName>style.visibility</p:attrName>
                                        </p:attrNameLst>
                                      </p:cBhvr>
                                      <p:to>
                                        <p:strVal val="visible"/>
                                      </p:to>
                                    </p:set>
                                    <p:animEffect transition="in" filter="blinds(horizontal)">
                                      <p:cBhvr>
                                        <p:cTn id="17" dur="500"/>
                                        <p:tgtEl>
                                          <p:spTgt spid="7895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89507">
                                            <p:txEl>
                                              <p:pRg st="3" end="3"/>
                                            </p:txEl>
                                          </p:spTgt>
                                        </p:tgtEl>
                                        <p:attrNameLst>
                                          <p:attrName>style.visibility</p:attrName>
                                        </p:attrNameLst>
                                      </p:cBhvr>
                                      <p:to>
                                        <p:strVal val="visible"/>
                                      </p:to>
                                    </p:set>
                                    <p:animEffect transition="in" filter="blinds(horizontal)">
                                      <p:cBhvr>
                                        <p:cTn id="22" dur="500"/>
                                        <p:tgtEl>
                                          <p:spTgt spid="7895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89507">
                                            <p:txEl>
                                              <p:pRg st="4" end="4"/>
                                            </p:txEl>
                                          </p:spTgt>
                                        </p:tgtEl>
                                        <p:attrNameLst>
                                          <p:attrName>style.visibility</p:attrName>
                                        </p:attrNameLst>
                                      </p:cBhvr>
                                      <p:to>
                                        <p:strVal val="visible"/>
                                      </p:to>
                                    </p:set>
                                    <p:animEffect transition="in" filter="blinds(horizontal)">
                                      <p:cBhvr>
                                        <p:cTn id="27" dur="500"/>
                                        <p:tgtEl>
                                          <p:spTgt spid="789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a:xfrm>
            <a:off x="457200" y="96838"/>
            <a:ext cx="8229600" cy="561975"/>
          </a:xfrm>
        </p:spPr>
        <p:txBody>
          <a:bodyPr/>
          <a:lstStyle/>
          <a:p>
            <a:r>
              <a:rPr lang="en-US" altLang="zh-CN" smtClean="0"/>
              <a:t>Linux</a:t>
            </a:r>
            <a:r>
              <a:rPr lang="zh-CN" altLang="en-US" smtClean="0"/>
              <a:t>中对异常的处理</a:t>
            </a:r>
          </a:p>
        </p:txBody>
      </p:sp>
      <p:sp>
        <p:nvSpPr>
          <p:cNvPr id="790531" name="Rectangle 3"/>
          <p:cNvSpPr>
            <a:spLocks noGrp="1" noChangeArrowheads="1"/>
          </p:cNvSpPr>
          <p:nvPr>
            <p:ph type="body" idx="1"/>
          </p:nvPr>
        </p:nvSpPr>
        <p:spPr>
          <a:xfrm>
            <a:off x="214313" y="822325"/>
            <a:ext cx="8582025" cy="2503488"/>
          </a:xfrm>
        </p:spPr>
        <p:txBody>
          <a:bodyPr/>
          <a:lstStyle/>
          <a:p>
            <a:pPr>
              <a:lnSpc>
                <a:spcPct val="105000"/>
              </a:lnSpc>
              <a:spcBef>
                <a:spcPct val="30000"/>
              </a:spcBef>
              <a:buFontTx/>
              <a:buNone/>
            </a:pPr>
            <a:r>
              <a:rPr lang="zh-CN" altLang="en-US" sz="1900" smtClean="0">
                <a:latin typeface="微软雅黑" pitchFamily="34" charset="-122"/>
                <a:ea typeface="微软雅黑" pitchFamily="34" charset="-122"/>
              </a:rPr>
              <a:t>所有异常处理程序的结构是一致的，都可划分成以下三个部分：</a:t>
            </a:r>
          </a:p>
          <a:p>
            <a:pPr>
              <a:lnSpc>
                <a:spcPct val="105000"/>
              </a:lnSpc>
              <a:spcBef>
                <a:spcPct val="30000"/>
              </a:spcBef>
              <a:buFontTx/>
              <a:buNone/>
            </a:pP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1</a:t>
            </a:r>
            <a:r>
              <a:rPr lang="zh-CN" altLang="en-US" sz="1900" smtClean="0">
                <a:latin typeface="微软雅黑" pitchFamily="34" charset="-122"/>
                <a:ea typeface="微软雅黑" pitchFamily="34" charset="-122"/>
              </a:rPr>
              <a:t>）</a:t>
            </a:r>
            <a:r>
              <a:rPr lang="zh-CN" altLang="en-US" sz="1900" smtClean="0">
                <a:solidFill>
                  <a:srgbClr val="FF0000"/>
                </a:solidFill>
                <a:latin typeface="微软雅黑" pitchFamily="34" charset="-122"/>
                <a:ea typeface="微软雅黑" pitchFamily="34" charset="-122"/>
              </a:rPr>
              <a:t>准备阶段：</a:t>
            </a:r>
            <a:r>
              <a:rPr lang="zh-CN" altLang="en-US" sz="1900" smtClean="0">
                <a:latin typeface="微软雅黑" pitchFamily="34" charset="-122"/>
                <a:ea typeface="微软雅黑" pitchFamily="34" charset="-122"/>
              </a:rPr>
              <a:t>在内核栈</a:t>
            </a:r>
            <a:r>
              <a:rPr lang="zh-CN" altLang="en-US" sz="1900" smtClean="0">
                <a:solidFill>
                  <a:srgbClr val="0066CC"/>
                </a:solidFill>
                <a:latin typeface="微软雅黑" pitchFamily="34" charset="-122"/>
                <a:ea typeface="微软雅黑" pitchFamily="34" charset="-122"/>
              </a:rPr>
              <a:t>保存通用寄存器内容</a:t>
            </a:r>
            <a:r>
              <a:rPr lang="zh-CN" altLang="en-US" sz="1900" smtClean="0">
                <a:latin typeface="微软雅黑" pitchFamily="34" charset="-122"/>
                <a:ea typeface="微软雅黑" pitchFamily="34" charset="-122"/>
              </a:rPr>
              <a:t>（称为</a:t>
            </a:r>
            <a:r>
              <a:rPr lang="zh-CN" altLang="en-US" sz="1900" smtClean="0">
                <a:solidFill>
                  <a:srgbClr val="0066CC"/>
                </a:solidFill>
                <a:latin typeface="微软雅黑" pitchFamily="34" charset="-122"/>
                <a:ea typeface="微软雅黑" pitchFamily="34" charset="-122"/>
              </a:rPr>
              <a:t>现场信息</a:t>
            </a:r>
            <a:r>
              <a:rPr lang="zh-CN" altLang="en-US" sz="1900" smtClean="0">
                <a:latin typeface="微软雅黑" pitchFamily="34" charset="-122"/>
                <a:ea typeface="微软雅黑" pitchFamily="34" charset="-122"/>
              </a:rPr>
              <a:t>），这部分大多用汇编语言程序实现。</a:t>
            </a:r>
          </a:p>
          <a:p>
            <a:pPr>
              <a:lnSpc>
                <a:spcPct val="105000"/>
              </a:lnSpc>
              <a:spcBef>
                <a:spcPct val="30000"/>
              </a:spcBef>
              <a:buFontTx/>
              <a:buNone/>
            </a:pP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2</a:t>
            </a:r>
            <a:r>
              <a:rPr lang="zh-CN" altLang="en-US" sz="1900" smtClean="0">
                <a:latin typeface="微软雅黑" pitchFamily="34" charset="-122"/>
                <a:ea typeface="微软雅黑" pitchFamily="34" charset="-122"/>
              </a:rPr>
              <a:t>）</a:t>
            </a:r>
            <a:r>
              <a:rPr lang="zh-CN" altLang="en-US" sz="1900" smtClean="0">
                <a:solidFill>
                  <a:srgbClr val="FF0000"/>
                </a:solidFill>
                <a:latin typeface="微软雅黑" pitchFamily="34" charset="-122"/>
                <a:ea typeface="微软雅黑" pitchFamily="34" charset="-122"/>
              </a:rPr>
              <a:t>处理阶段：</a:t>
            </a:r>
            <a:r>
              <a:rPr lang="zh-CN" altLang="en-US" sz="1900" smtClean="0">
                <a:latin typeface="微软雅黑" pitchFamily="34" charset="-122"/>
                <a:ea typeface="微软雅黑" pitchFamily="34" charset="-122"/>
              </a:rPr>
              <a:t>采用</a:t>
            </a:r>
            <a:r>
              <a:rPr lang="en-US" altLang="zh-CN" sz="1900" smtClean="0">
                <a:latin typeface="微软雅黑" pitchFamily="34" charset="-122"/>
                <a:ea typeface="微软雅黑" pitchFamily="34" charset="-122"/>
              </a:rPr>
              <a:t>C</a:t>
            </a:r>
            <a:r>
              <a:rPr lang="zh-CN" altLang="en-US" sz="1900" smtClean="0">
                <a:latin typeface="微软雅黑" pitchFamily="34" charset="-122"/>
                <a:ea typeface="微软雅黑" pitchFamily="34" charset="-122"/>
              </a:rPr>
              <a:t>函数进行具体处理。函数名由</a:t>
            </a:r>
            <a:r>
              <a:rPr lang="en-US" altLang="zh-CN" sz="1900" smtClean="0">
                <a:latin typeface="微软雅黑" pitchFamily="34" charset="-122"/>
                <a:ea typeface="微软雅黑" pitchFamily="34" charset="-122"/>
              </a:rPr>
              <a:t>do_</a:t>
            </a:r>
            <a:r>
              <a:rPr lang="zh-CN" altLang="en-US" sz="1900" smtClean="0">
                <a:latin typeface="微软雅黑" pitchFamily="34" charset="-122"/>
                <a:ea typeface="微软雅黑" pitchFamily="34" charset="-122"/>
              </a:rPr>
              <a:t>前缀和处理程序名组成，如 </a:t>
            </a:r>
            <a:r>
              <a:rPr lang="en-US" altLang="zh-CN" sz="1900" smtClean="0">
                <a:latin typeface="微软雅黑" pitchFamily="34" charset="-122"/>
                <a:ea typeface="微软雅黑" pitchFamily="34" charset="-122"/>
              </a:rPr>
              <a:t>do_overflow </a:t>
            </a:r>
            <a:r>
              <a:rPr lang="zh-CN" altLang="en-US" sz="1900" smtClean="0">
                <a:latin typeface="微软雅黑" pitchFamily="34" charset="-122"/>
                <a:ea typeface="微软雅黑" pitchFamily="34" charset="-122"/>
              </a:rPr>
              <a:t>为溢出处理函数。</a:t>
            </a:r>
          </a:p>
          <a:p>
            <a:pPr>
              <a:lnSpc>
                <a:spcPct val="105000"/>
              </a:lnSpc>
              <a:spcBef>
                <a:spcPct val="30000"/>
              </a:spcBef>
              <a:buFontTx/>
              <a:buNone/>
            </a:pPr>
            <a:r>
              <a:rPr lang="zh-CN" altLang="en-US" sz="1900" smtClean="0">
                <a:solidFill>
                  <a:srgbClr val="FF0000"/>
                </a:solidFill>
                <a:latin typeface="微软雅黑" pitchFamily="34" charset="-122"/>
                <a:ea typeface="微软雅黑" pitchFamily="34" charset="-122"/>
              </a:rPr>
              <a:t>     </a:t>
            </a:r>
            <a:r>
              <a:rPr lang="zh-CN" altLang="en-US" sz="1900" smtClean="0">
                <a:solidFill>
                  <a:srgbClr val="0066CC"/>
                </a:solidFill>
                <a:latin typeface="微软雅黑" pitchFamily="34" charset="-122"/>
                <a:ea typeface="微软雅黑" pitchFamily="34" charset="-122"/>
              </a:rPr>
              <a:t>大部分函数的处理方式：保存硬件出错码</a:t>
            </a:r>
            <a:r>
              <a:rPr lang="zh-CN" altLang="en-US" sz="1900" smtClean="0">
                <a:solidFill>
                  <a:srgbClr val="008000"/>
                </a:solidFill>
                <a:latin typeface="微软雅黑" pitchFamily="34" charset="-122"/>
                <a:ea typeface="微软雅黑" pitchFamily="34" charset="-122"/>
              </a:rPr>
              <a:t>（如果有的话）</a:t>
            </a:r>
            <a:r>
              <a:rPr lang="zh-CN" altLang="en-US" sz="1900" smtClean="0">
                <a:solidFill>
                  <a:srgbClr val="0066CC"/>
                </a:solidFill>
                <a:latin typeface="微软雅黑" pitchFamily="34" charset="-122"/>
                <a:ea typeface="微软雅黑" pitchFamily="34" charset="-122"/>
              </a:rPr>
              <a:t>和异常类型号，然 后，向当前进程发送一个信号。</a:t>
            </a:r>
          </a:p>
        </p:txBody>
      </p:sp>
      <p:pic>
        <p:nvPicPr>
          <p:cNvPr id="790532" name="Picture 4"/>
          <p:cNvPicPr>
            <a:picLocks noChangeAspect="1" noChangeArrowheads="1"/>
          </p:cNvPicPr>
          <p:nvPr/>
        </p:nvPicPr>
        <p:blipFill>
          <a:blip r:embed="rId2"/>
          <a:srcRect/>
          <a:stretch>
            <a:fillRect/>
          </a:stretch>
        </p:blipFill>
        <p:spPr bwMode="auto">
          <a:xfrm>
            <a:off x="4800600" y="3376613"/>
            <a:ext cx="4329113" cy="2817812"/>
          </a:xfrm>
          <a:prstGeom prst="rect">
            <a:avLst/>
          </a:prstGeom>
          <a:noFill/>
        </p:spPr>
      </p:pic>
      <p:sp>
        <p:nvSpPr>
          <p:cNvPr id="790533" name="Rectangle 5"/>
          <p:cNvSpPr>
            <a:spLocks noChangeArrowheads="1"/>
          </p:cNvSpPr>
          <p:nvPr/>
        </p:nvSpPr>
        <p:spPr bwMode="auto">
          <a:xfrm>
            <a:off x="261938" y="3476625"/>
            <a:ext cx="4478337" cy="2974975"/>
          </a:xfrm>
          <a:prstGeom prst="rect">
            <a:avLst/>
          </a:prstGeom>
          <a:noFill/>
          <a:ln w="9525">
            <a:noFill/>
            <a:miter lim="800000"/>
            <a:headEnd/>
            <a:tailEnd/>
          </a:ln>
          <a:effectLst/>
        </p:spPr>
        <p:txBody>
          <a:bodyPr>
            <a:spAutoFit/>
          </a:bodyPr>
          <a:lstStyle/>
          <a:p>
            <a:pPr>
              <a:lnSpc>
                <a:spcPct val="115000"/>
              </a:lnSpc>
              <a:spcBef>
                <a:spcPct val="20000"/>
              </a:spcBef>
            </a:pPr>
            <a:r>
              <a:rPr lang="zh-CN" altLang="en-US" sz="1900" b="1">
                <a:solidFill>
                  <a:srgbClr val="009242"/>
                </a:solidFill>
                <a:latin typeface="微软雅黑" pitchFamily="34" charset="-122"/>
                <a:ea typeface="微软雅黑" pitchFamily="34" charset="-122"/>
              </a:rPr>
              <a:t>当前进程接受到信号后，若有对应信号处理程序，则转信号处理程序执行；若没有，则调用内核</a:t>
            </a:r>
            <a:r>
              <a:rPr lang="en-US" altLang="zh-CN" sz="1900" b="1">
                <a:solidFill>
                  <a:srgbClr val="009242"/>
                </a:solidFill>
                <a:latin typeface="微软雅黑" pitchFamily="34" charset="-122"/>
                <a:ea typeface="微软雅黑" pitchFamily="34" charset="-122"/>
              </a:rPr>
              <a:t>abort</a:t>
            </a:r>
            <a:r>
              <a:rPr lang="zh-CN" altLang="en-US" sz="1900" b="1">
                <a:solidFill>
                  <a:srgbClr val="009242"/>
                </a:solidFill>
                <a:latin typeface="微软雅黑" pitchFamily="34" charset="-122"/>
                <a:ea typeface="微软雅黑" pitchFamily="34" charset="-122"/>
              </a:rPr>
              <a:t>例程执行，以终止当前进程。</a:t>
            </a:r>
          </a:p>
          <a:p>
            <a:pPr>
              <a:lnSpc>
                <a:spcPct val="115000"/>
              </a:lnSpc>
              <a:spcBef>
                <a:spcPct val="20000"/>
              </a:spcBef>
            </a:pPr>
            <a:r>
              <a:rPr lang="zh-CN" altLang="en-US" sz="1900" b="1">
                <a:latin typeface="微软雅黑" pitchFamily="34" charset="-122"/>
                <a:ea typeface="微软雅黑" pitchFamily="34" charset="-122"/>
              </a:rPr>
              <a:t>（</a:t>
            </a:r>
            <a:r>
              <a:rPr lang="en-US" altLang="zh-CN" sz="1900" b="1">
                <a:latin typeface="微软雅黑" pitchFamily="34" charset="-122"/>
                <a:ea typeface="微软雅黑" pitchFamily="34" charset="-122"/>
              </a:rPr>
              <a:t>3</a:t>
            </a:r>
            <a:r>
              <a:rPr lang="zh-CN" altLang="en-US" sz="1900" b="1">
                <a:latin typeface="微软雅黑" pitchFamily="34" charset="-122"/>
                <a:ea typeface="微软雅黑" pitchFamily="34" charset="-122"/>
              </a:rPr>
              <a:t>）</a:t>
            </a:r>
            <a:r>
              <a:rPr lang="zh-CN" altLang="en-US" sz="1900" b="1">
                <a:solidFill>
                  <a:srgbClr val="FF0000"/>
                </a:solidFill>
                <a:latin typeface="微软雅黑" pitchFamily="34" charset="-122"/>
                <a:ea typeface="微软雅黑" pitchFamily="34" charset="-122"/>
              </a:rPr>
              <a:t>恢复阶段：</a:t>
            </a:r>
            <a:r>
              <a:rPr lang="zh-CN" altLang="en-US" sz="1900" b="1">
                <a:latin typeface="微软雅黑" pitchFamily="34" charset="-122"/>
                <a:ea typeface="微软雅黑" pitchFamily="34" charset="-122"/>
              </a:rPr>
              <a:t>恢复保存在内核栈中的  </a:t>
            </a:r>
          </a:p>
          <a:p>
            <a:pPr>
              <a:lnSpc>
                <a:spcPct val="115000"/>
              </a:lnSpc>
              <a:spcBef>
                <a:spcPct val="20000"/>
              </a:spcBef>
            </a:pPr>
            <a:r>
              <a:rPr lang="zh-CN" altLang="en-US" sz="1900" b="1">
                <a:latin typeface="微软雅黑" pitchFamily="34" charset="-122"/>
                <a:ea typeface="微软雅黑" pitchFamily="34" charset="-122"/>
              </a:rPr>
              <a:t>      各个寄存器的内容，切换到用户态并</a:t>
            </a:r>
          </a:p>
          <a:p>
            <a:pPr>
              <a:lnSpc>
                <a:spcPct val="115000"/>
              </a:lnSpc>
              <a:spcBef>
                <a:spcPct val="20000"/>
              </a:spcBef>
            </a:pPr>
            <a:r>
              <a:rPr lang="zh-CN" altLang="en-US" sz="1900" b="1">
                <a:latin typeface="微软雅黑" pitchFamily="34" charset="-122"/>
                <a:ea typeface="微软雅黑" pitchFamily="34" charset="-122"/>
              </a:rPr>
              <a:t>      返回到当前进程的断点处继续执行</a:t>
            </a:r>
            <a:r>
              <a:rPr lang="zh-CN" altLang="en-US" b="1">
                <a:latin typeface="微软雅黑" pitchFamily="34" charset="-122"/>
                <a:ea typeface="微软雅黑" pitchFamily="34" charset="-122"/>
              </a:rPr>
              <a:t>。</a:t>
            </a:r>
            <a:r>
              <a:rPr lang="zh-CN" altLang="en-US"/>
              <a:t> </a:t>
            </a:r>
            <a:endParaRPr lang="zh-CN" altLang="en-US" sz="1900" b="1">
              <a:latin typeface="微软雅黑" pitchFamily="34" charset="-122"/>
              <a:ea typeface="微软雅黑" pitchFamily="34" charset="-122"/>
            </a:endParaRPr>
          </a:p>
          <a:p>
            <a:pPr>
              <a:lnSpc>
                <a:spcPct val="115000"/>
              </a:lnSpc>
              <a:spcBef>
                <a:spcPct val="20000"/>
              </a:spcBef>
            </a:pPr>
            <a:r>
              <a:rPr lang="zh-CN" altLang="en-US" sz="1900" b="1">
                <a:latin typeface="微软雅黑" pitchFamily="34" charset="-122"/>
                <a:ea typeface="微软雅黑"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0531">
                                            <p:txEl>
                                              <p:pRg st="0" end="0"/>
                                            </p:txEl>
                                          </p:spTgt>
                                        </p:tgtEl>
                                        <p:attrNameLst>
                                          <p:attrName>style.visibility</p:attrName>
                                        </p:attrNameLst>
                                      </p:cBhvr>
                                      <p:to>
                                        <p:strVal val="visible"/>
                                      </p:to>
                                    </p:set>
                                    <p:animEffect transition="in" filter="blinds(horizontal)">
                                      <p:cBhvr>
                                        <p:cTn id="7" dur="500"/>
                                        <p:tgtEl>
                                          <p:spTgt spid="790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0531">
                                            <p:txEl>
                                              <p:pRg st="1" end="1"/>
                                            </p:txEl>
                                          </p:spTgt>
                                        </p:tgtEl>
                                        <p:attrNameLst>
                                          <p:attrName>style.visibility</p:attrName>
                                        </p:attrNameLst>
                                      </p:cBhvr>
                                      <p:to>
                                        <p:strVal val="visible"/>
                                      </p:to>
                                    </p:set>
                                    <p:animEffect transition="in" filter="blinds(horizontal)">
                                      <p:cBhvr>
                                        <p:cTn id="12" dur="500"/>
                                        <p:tgtEl>
                                          <p:spTgt spid="790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90531">
                                            <p:txEl>
                                              <p:pRg st="2" end="2"/>
                                            </p:txEl>
                                          </p:spTgt>
                                        </p:tgtEl>
                                        <p:attrNameLst>
                                          <p:attrName>style.visibility</p:attrName>
                                        </p:attrNameLst>
                                      </p:cBhvr>
                                      <p:to>
                                        <p:strVal val="visible"/>
                                      </p:to>
                                    </p:set>
                                    <p:animEffect transition="in" filter="blinds(horizontal)">
                                      <p:cBhvr>
                                        <p:cTn id="17" dur="500"/>
                                        <p:tgtEl>
                                          <p:spTgt spid="790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90531">
                                            <p:txEl>
                                              <p:pRg st="3" end="3"/>
                                            </p:txEl>
                                          </p:spTgt>
                                        </p:tgtEl>
                                        <p:attrNameLst>
                                          <p:attrName>style.visibility</p:attrName>
                                        </p:attrNameLst>
                                      </p:cBhvr>
                                      <p:to>
                                        <p:strVal val="visible"/>
                                      </p:to>
                                    </p:set>
                                    <p:animEffect transition="in" filter="blinds(horizontal)">
                                      <p:cBhvr>
                                        <p:cTn id="22" dur="500"/>
                                        <p:tgtEl>
                                          <p:spTgt spid="7905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90532"/>
                                        </p:tgtEl>
                                        <p:attrNameLst>
                                          <p:attrName>style.visibility</p:attrName>
                                        </p:attrNameLst>
                                      </p:cBhvr>
                                      <p:to>
                                        <p:strVal val="visible"/>
                                      </p:to>
                                    </p:set>
                                    <p:animEffect transition="in" filter="blinds(horizontal)">
                                      <p:cBhvr>
                                        <p:cTn id="27" dur="500"/>
                                        <p:tgtEl>
                                          <p:spTgt spid="79053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90533">
                                            <p:txEl>
                                              <p:pRg st="0" end="0"/>
                                            </p:txEl>
                                          </p:spTgt>
                                        </p:tgtEl>
                                        <p:attrNameLst>
                                          <p:attrName>style.visibility</p:attrName>
                                        </p:attrNameLst>
                                      </p:cBhvr>
                                      <p:to>
                                        <p:strVal val="visible"/>
                                      </p:to>
                                    </p:set>
                                    <p:animEffect transition="in" filter="blinds(horizontal)">
                                      <p:cBhvr>
                                        <p:cTn id="32" dur="500"/>
                                        <p:tgtEl>
                                          <p:spTgt spid="79053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90533">
                                            <p:txEl>
                                              <p:pRg st="1" end="1"/>
                                            </p:txEl>
                                          </p:spTgt>
                                        </p:tgtEl>
                                        <p:attrNameLst>
                                          <p:attrName>style.visibility</p:attrName>
                                        </p:attrNameLst>
                                      </p:cBhvr>
                                      <p:to>
                                        <p:strVal val="visible"/>
                                      </p:to>
                                    </p:set>
                                    <p:animEffect transition="in" filter="blinds(horizontal)">
                                      <p:cBhvr>
                                        <p:cTn id="37" dur="500"/>
                                        <p:tgtEl>
                                          <p:spTgt spid="790533">
                                            <p:txEl>
                                              <p:pRg st="1" end="1"/>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790533">
                                            <p:txEl>
                                              <p:pRg st="2" end="2"/>
                                            </p:txEl>
                                          </p:spTgt>
                                        </p:tgtEl>
                                        <p:attrNameLst>
                                          <p:attrName>style.visibility</p:attrName>
                                        </p:attrNameLst>
                                      </p:cBhvr>
                                      <p:to>
                                        <p:strVal val="visible"/>
                                      </p:to>
                                    </p:set>
                                    <p:animEffect transition="in" filter="blinds(horizontal)">
                                      <p:cBhvr>
                                        <p:cTn id="40" dur="500"/>
                                        <p:tgtEl>
                                          <p:spTgt spid="790533">
                                            <p:txEl>
                                              <p:pRg st="2" end="2"/>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790533">
                                            <p:txEl>
                                              <p:pRg st="3" end="3"/>
                                            </p:txEl>
                                          </p:spTgt>
                                        </p:tgtEl>
                                        <p:attrNameLst>
                                          <p:attrName>style.visibility</p:attrName>
                                        </p:attrNameLst>
                                      </p:cBhvr>
                                      <p:to>
                                        <p:strVal val="visible"/>
                                      </p:to>
                                    </p:set>
                                    <p:animEffect transition="in" filter="blinds(horizontal)">
                                      <p:cBhvr>
                                        <p:cTn id="43" dur="500"/>
                                        <p:tgtEl>
                                          <p:spTgt spid="790533">
                                            <p:txEl>
                                              <p:pRg st="3" end="3"/>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790533">
                                            <p:txEl>
                                              <p:pRg st="4" end="4"/>
                                            </p:txEl>
                                          </p:spTgt>
                                        </p:tgtEl>
                                        <p:attrNameLst>
                                          <p:attrName>style.visibility</p:attrName>
                                        </p:attrNameLst>
                                      </p:cBhvr>
                                      <p:to>
                                        <p:strVal val="visible"/>
                                      </p:to>
                                    </p:set>
                                    <p:animEffect transition="in" filter="blinds(horizontal)">
                                      <p:cBhvr>
                                        <p:cTn id="46" dur="500"/>
                                        <p:tgtEl>
                                          <p:spTgt spid="7905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a:xfrm>
            <a:off x="327025" y="53975"/>
            <a:ext cx="8359775" cy="561975"/>
          </a:xfrm>
        </p:spPr>
        <p:txBody>
          <a:bodyPr/>
          <a:lstStyle/>
          <a:p>
            <a:pPr algn="l"/>
            <a:r>
              <a:rPr lang="en-US" altLang="zh-CN" smtClean="0"/>
              <a:t>Linux</a:t>
            </a:r>
            <a:r>
              <a:rPr lang="zh-CN" altLang="en-US" smtClean="0"/>
              <a:t>中对异常的处理</a:t>
            </a:r>
          </a:p>
        </p:txBody>
      </p:sp>
      <p:sp>
        <p:nvSpPr>
          <p:cNvPr id="791559" name="Rectangle 7"/>
          <p:cNvSpPr>
            <a:spLocks noChangeArrowheads="1"/>
          </p:cNvSpPr>
          <p:nvPr/>
        </p:nvSpPr>
        <p:spPr bwMode="auto">
          <a:xfrm>
            <a:off x="57150" y="1019175"/>
            <a:ext cx="1160463" cy="2501900"/>
          </a:xfrm>
          <a:prstGeom prst="rect">
            <a:avLst/>
          </a:prstGeom>
          <a:noFill/>
          <a:ln w="9525">
            <a:noFill/>
            <a:miter lim="800000"/>
            <a:headEnd/>
            <a:tailEnd/>
          </a:ln>
          <a:effectLst/>
        </p:spPr>
        <p:txBody>
          <a:bodyPr anchor="ctr">
            <a:spAutoFit/>
          </a:bodyPr>
          <a:lstStyle/>
          <a:p>
            <a:pPr eaLnBrk="0" hangingPunct="0">
              <a:lnSpc>
                <a:spcPct val="125000"/>
              </a:lnSpc>
            </a:pPr>
            <a:r>
              <a:rPr lang="en-US" altLang="zh-CN" sz="2100" b="1">
                <a:latin typeface="微软雅黑" pitchFamily="34" charset="-122"/>
                <a:ea typeface="微软雅黑" pitchFamily="34" charset="-122"/>
              </a:rPr>
              <a:t>Linux</a:t>
            </a:r>
            <a:r>
              <a:rPr lang="zh-CN" altLang="en-US" sz="2100" b="1">
                <a:latin typeface="微软雅黑" pitchFamily="34" charset="-122"/>
                <a:ea typeface="微软雅黑" pitchFamily="34" charset="-122"/>
              </a:rPr>
              <a:t>中异常对应的信号名和处理程序名</a:t>
            </a:r>
            <a:r>
              <a:rPr lang="zh-CN" altLang="en-US"/>
              <a:t> </a:t>
            </a:r>
          </a:p>
        </p:txBody>
      </p:sp>
      <p:grpSp>
        <p:nvGrpSpPr>
          <p:cNvPr id="791568" name="Group 16"/>
          <p:cNvGrpSpPr>
            <a:grpSpLocks/>
          </p:cNvGrpSpPr>
          <p:nvPr/>
        </p:nvGrpSpPr>
        <p:grpSpPr bwMode="auto">
          <a:xfrm>
            <a:off x="1308100" y="0"/>
            <a:ext cx="7835900" cy="6858000"/>
            <a:chOff x="1171" y="0"/>
            <a:chExt cx="4589" cy="4320"/>
          </a:xfrm>
        </p:grpSpPr>
        <p:pic>
          <p:nvPicPr>
            <p:cNvPr id="791556" name="Picture 4"/>
            <p:cNvPicPr>
              <a:picLocks noChangeAspect="1" noChangeArrowheads="1"/>
            </p:cNvPicPr>
            <p:nvPr/>
          </p:nvPicPr>
          <p:blipFill>
            <a:blip r:embed="rId2"/>
            <a:srcRect/>
            <a:stretch>
              <a:fillRect/>
            </a:stretch>
          </p:blipFill>
          <p:spPr bwMode="auto">
            <a:xfrm>
              <a:off x="1171" y="0"/>
              <a:ext cx="4589" cy="4320"/>
            </a:xfrm>
            <a:prstGeom prst="rect">
              <a:avLst/>
            </a:prstGeom>
            <a:noFill/>
          </p:spPr>
        </p:pic>
        <p:sp>
          <p:nvSpPr>
            <p:cNvPr id="791560" name="Rectangle 8"/>
            <p:cNvSpPr>
              <a:spLocks noChangeArrowheads="1"/>
            </p:cNvSpPr>
            <p:nvPr/>
          </p:nvSpPr>
          <p:spPr bwMode="auto">
            <a:xfrm>
              <a:off x="2113" y="430"/>
              <a:ext cx="3611" cy="201"/>
            </a:xfrm>
            <a:prstGeom prst="rect">
              <a:avLst/>
            </a:prstGeom>
            <a:solidFill>
              <a:srgbClr val="FF0000">
                <a:alpha val="17000"/>
              </a:srgbClr>
            </a:solidFill>
            <a:ln w="9525">
              <a:solidFill>
                <a:schemeClr val="tx1"/>
              </a:solidFill>
              <a:miter lim="800000"/>
              <a:headEnd/>
              <a:tailEnd/>
            </a:ln>
            <a:effectLst/>
          </p:spPr>
          <p:txBody>
            <a:bodyPr wrap="none" anchor="ctr"/>
            <a:lstStyle/>
            <a:p>
              <a:endParaRPr lang="zh-CN" altLang="en-US"/>
            </a:p>
          </p:txBody>
        </p:sp>
        <p:sp>
          <p:nvSpPr>
            <p:cNvPr id="791561" name="Rectangle 9"/>
            <p:cNvSpPr>
              <a:spLocks noChangeArrowheads="1"/>
            </p:cNvSpPr>
            <p:nvPr/>
          </p:nvSpPr>
          <p:spPr bwMode="auto">
            <a:xfrm>
              <a:off x="2113" y="845"/>
              <a:ext cx="3620" cy="201"/>
            </a:xfrm>
            <a:prstGeom prst="rect">
              <a:avLst/>
            </a:prstGeom>
            <a:solidFill>
              <a:srgbClr val="FF0000">
                <a:alpha val="17000"/>
              </a:srgbClr>
            </a:solidFill>
            <a:ln w="9525">
              <a:solidFill>
                <a:schemeClr val="tx1"/>
              </a:solidFill>
              <a:miter lim="800000"/>
              <a:headEnd/>
              <a:tailEnd/>
            </a:ln>
            <a:effectLst/>
          </p:spPr>
          <p:txBody>
            <a:bodyPr wrap="none" anchor="ctr"/>
            <a:lstStyle/>
            <a:p>
              <a:endParaRPr lang="zh-CN" altLang="en-US"/>
            </a:p>
          </p:txBody>
        </p:sp>
        <p:sp>
          <p:nvSpPr>
            <p:cNvPr id="791562" name="Rectangle 10"/>
            <p:cNvSpPr>
              <a:spLocks noChangeArrowheads="1"/>
            </p:cNvSpPr>
            <p:nvPr/>
          </p:nvSpPr>
          <p:spPr bwMode="auto">
            <a:xfrm>
              <a:off x="2113" y="1055"/>
              <a:ext cx="3611" cy="201"/>
            </a:xfrm>
            <a:prstGeom prst="rect">
              <a:avLst/>
            </a:prstGeom>
            <a:solidFill>
              <a:srgbClr val="0000FF">
                <a:alpha val="17000"/>
              </a:srgbClr>
            </a:solidFill>
            <a:ln w="9525">
              <a:solidFill>
                <a:schemeClr val="tx1"/>
              </a:solidFill>
              <a:miter lim="800000"/>
              <a:headEnd/>
              <a:tailEnd/>
            </a:ln>
            <a:effectLst/>
          </p:spPr>
          <p:txBody>
            <a:bodyPr wrap="none" anchor="ctr"/>
            <a:lstStyle/>
            <a:p>
              <a:endParaRPr lang="zh-CN" altLang="en-US"/>
            </a:p>
          </p:txBody>
        </p:sp>
        <p:sp>
          <p:nvSpPr>
            <p:cNvPr id="791563" name="Rectangle 11"/>
            <p:cNvSpPr>
              <a:spLocks noChangeArrowheads="1"/>
            </p:cNvSpPr>
            <p:nvPr/>
          </p:nvSpPr>
          <p:spPr bwMode="auto">
            <a:xfrm>
              <a:off x="2118" y="1249"/>
              <a:ext cx="3611" cy="201"/>
            </a:xfrm>
            <a:prstGeom prst="rect">
              <a:avLst/>
            </a:prstGeom>
            <a:solidFill>
              <a:srgbClr val="0000FF">
                <a:alpha val="17000"/>
              </a:srgbClr>
            </a:solidFill>
            <a:ln w="9525">
              <a:solidFill>
                <a:schemeClr val="tx1"/>
              </a:solidFill>
              <a:miter lim="800000"/>
              <a:headEnd/>
              <a:tailEnd/>
            </a:ln>
            <a:effectLst/>
          </p:spPr>
          <p:txBody>
            <a:bodyPr wrap="none" anchor="ctr"/>
            <a:lstStyle/>
            <a:p>
              <a:endParaRPr lang="zh-CN" altLang="en-US"/>
            </a:p>
          </p:txBody>
        </p:sp>
        <p:sp>
          <p:nvSpPr>
            <p:cNvPr id="791564" name="Rectangle 12"/>
            <p:cNvSpPr>
              <a:spLocks noChangeArrowheads="1"/>
            </p:cNvSpPr>
            <p:nvPr/>
          </p:nvSpPr>
          <p:spPr bwMode="auto">
            <a:xfrm>
              <a:off x="2122" y="2269"/>
              <a:ext cx="3611" cy="201"/>
            </a:xfrm>
            <a:prstGeom prst="rect">
              <a:avLst/>
            </a:prstGeom>
            <a:solidFill>
              <a:srgbClr val="0000FF">
                <a:alpha val="17000"/>
              </a:srgbClr>
            </a:solidFill>
            <a:ln w="9525">
              <a:solidFill>
                <a:schemeClr val="tx1"/>
              </a:solidFill>
              <a:miter lim="800000"/>
              <a:headEnd/>
              <a:tailEnd/>
            </a:ln>
            <a:effectLst/>
          </p:spPr>
          <p:txBody>
            <a:bodyPr wrap="none" anchor="ctr"/>
            <a:lstStyle/>
            <a:p>
              <a:endParaRPr lang="zh-CN" altLang="en-US"/>
            </a:p>
          </p:txBody>
        </p:sp>
        <p:sp>
          <p:nvSpPr>
            <p:cNvPr id="791565" name="Rectangle 13"/>
            <p:cNvSpPr>
              <a:spLocks noChangeArrowheads="1"/>
            </p:cNvSpPr>
            <p:nvPr/>
          </p:nvSpPr>
          <p:spPr bwMode="auto">
            <a:xfrm>
              <a:off x="2122" y="2875"/>
              <a:ext cx="3611" cy="201"/>
            </a:xfrm>
            <a:prstGeom prst="rect">
              <a:avLst/>
            </a:prstGeom>
            <a:solidFill>
              <a:srgbClr val="0000FF">
                <a:alpha val="17000"/>
              </a:srgbClr>
            </a:solidFill>
            <a:ln w="9525">
              <a:solidFill>
                <a:schemeClr val="tx1"/>
              </a:solidFill>
              <a:miter lim="800000"/>
              <a:headEnd/>
              <a:tailEnd/>
            </a:ln>
            <a:effectLst/>
          </p:spPr>
          <p:txBody>
            <a:bodyPr wrap="none" anchor="ctr"/>
            <a:lstStyle/>
            <a:p>
              <a:endParaRPr lang="zh-CN" altLang="en-US"/>
            </a:p>
          </p:txBody>
        </p:sp>
        <p:sp>
          <p:nvSpPr>
            <p:cNvPr id="791566" name="Rectangle 14"/>
            <p:cNvSpPr>
              <a:spLocks noChangeArrowheads="1"/>
            </p:cNvSpPr>
            <p:nvPr/>
          </p:nvSpPr>
          <p:spPr bwMode="auto">
            <a:xfrm>
              <a:off x="2122" y="3084"/>
              <a:ext cx="3611" cy="201"/>
            </a:xfrm>
            <a:prstGeom prst="rect">
              <a:avLst/>
            </a:prstGeom>
            <a:solidFill>
              <a:srgbClr val="0000FF">
                <a:alpha val="17000"/>
              </a:srgbClr>
            </a:solidFill>
            <a:ln w="9525">
              <a:solidFill>
                <a:schemeClr val="tx1"/>
              </a:solidFill>
              <a:miter lim="800000"/>
              <a:headEnd/>
              <a:tailEnd/>
            </a:ln>
            <a:effectLst/>
          </p:spPr>
          <p:txBody>
            <a:bodyPr wrap="none" anchor="ctr"/>
            <a:lstStyle/>
            <a:p>
              <a:endParaRPr lang="zh-CN" altLang="en-US"/>
            </a:p>
          </p:txBody>
        </p:sp>
        <p:sp>
          <p:nvSpPr>
            <p:cNvPr id="791567" name="Rectangle 15"/>
            <p:cNvSpPr>
              <a:spLocks noChangeArrowheads="1"/>
            </p:cNvSpPr>
            <p:nvPr/>
          </p:nvSpPr>
          <p:spPr bwMode="auto">
            <a:xfrm>
              <a:off x="2115" y="3688"/>
              <a:ext cx="3611" cy="201"/>
            </a:xfrm>
            <a:prstGeom prst="rect">
              <a:avLst/>
            </a:prstGeom>
            <a:solidFill>
              <a:srgbClr val="0000FF">
                <a:alpha val="17000"/>
              </a:srgbClr>
            </a:solidFill>
            <a:ln w="9525">
              <a:solidFill>
                <a:schemeClr val="tx1"/>
              </a:solidFill>
              <a:miter lim="800000"/>
              <a:headEnd/>
              <a:tailEnd/>
            </a:ln>
            <a:effectLst/>
          </p:spPr>
          <p:txBody>
            <a:bodyPr wrap="none" anchor="ctr"/>
            <a:lstStyle/>
            <a:p>
              <a:endParaRPr lang="zh-CN" altLang="en-US"/>
            </a:p>
          </p:txBody>
        </p:sp>
      </p:grpSp>
      <p:sp>
        <p:nvSpPr>
          <p:cNvPr id="791569" name="Text Box 17"/>
          <p:cNvSpPr txBox="1">
            <a:spLocks noChangeArrowheads="1"/>
          </p:cNvSpPr>
          <p:nvPr/>
        </p:nvSpPr>
        <p:spPr bwMode="auto">
          <a:xfrm>
            <a:off x="203200" y="4064000"/>
            <a:ext cx="987425" cy="22256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为何除法错显示却是</a:t>
            </a:r>
            <a:r>
              <a:rPr lang="zh-CN" altLang="en-US" sz="2000" b="1">
                <a:solidFill>
                  <a:srgbClr val="FF0000"/>
                </a:solidFill>
                <a:latin typeface="微软雅黑"/>
                <a:ea typeface="微软雅黑" pitchFamily="34" charset="-122"/>
              </a:rPr>
              <a:t>“</a:t>
            </a:r>
            <a:r>
              <a:rPr lang="zh-CN" altLang="en-US" sz="2000" b="1">
                <a:solidFill>
                  <a:srgbClr val="FF0000"/>
                </a:solidFill>
                <a:ea typeface="微软雅黑" pitchFamily="34" charset="-122"/>
              </a:rPr>
              <a:t>浮点异常</a:t>
            </a:r>
            <a:r>
              <a:rPr lang="zh-CN" altLang="en-US" sz="2000" b="1">
                <a:solidFill>
                  <a:srgbClr val="FF0000"/>
                </a:solidFill>
                <a:latin typeface="微软雅黑"/>
                <a:ea typeface="微软雅黑" pitchFamily="34" charset="-122"/>
              </a:rPr>
              <a:t>”</a:t>
            </a:r>
            <a:r>
              <a:rPr lang="zh-CN" altLang="en-US" sz="2000" b="1">
                <a:solidFill>
                  <a:srgbClr val="FF0000"/>
                </a:solidFill>
                <a:ea typeface="微软雅黑" pitchFamily="34" charset="-122"/>
              </a:rPr>
              <a:t>的原因！</a:t>
            </a:r>
          </a:p>
        </p:txBody>
      </p:sp>
      <p:sp>
        <p:nvSpPr>
          <p:cNvPr id="791570" name="Line 18"/>
          <p:cNvSpPr>
            <a:spLocks noChangeShapeType="1"/>
          </p:cNvSpPr>
          <p:nvPr/>
        </p:nvSpPr>
        <p:spPr bwMode="auto">
          <a:xfrm flipV="1">
            <a:off x="827088" y="566738"/>
            <a:ext cx="7213600" cy="3497262"/>
          </a:xfrm>
          <a:prstGeom prst="line">
            <a:avLst/>
          </a:prstGeom>
          <a:noFill/>
          <a:ln w="9525">
            <a:solidFill>
              <a:srgbClr val="FF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1559"/>
                                        </p:tgtEl>
                                        <p:attrNameLst>
                                          <p:attrName>style.visibility</p:attrName>
                                        </p:attrNameLst>
                                      </p:cBhvr>
                                      <p:to>
                                        <p:strVal val="visible"/>
                                      </p:to>
                                    </p:set>
                                    <p:animEffect transition="in" filter="blinds(horizontal)">
                                      <p:cBhvr>
                                        <p:cTn id="7" dur="500"/>
                                        <p:tgtEl>
                                          <p:spTgt spid="7915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1568"/>
                                        </p:tgtEl>
                                        <p:attrNameLst>
                                          <p:attrName>style.visibility</p:attrName>
                                        </p:attrNameLst>
                                      </p:cBhvr>
                                      <p:to>
                                        <p:strVal val="visible"/>
                                      </p:to>
                                    </p:set>
                                    <p:animEffect transition="in" filter="blinds(horizontal)">
                                      <p:cBhvr>
                                        <p:cTn id="12" dur="500"/>
                                        <p:tgtEl>
                                          <p:spTgt spid="79156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1569"/>
                                        </p:tgtEl>
                                        <p:attrNameLst>
                                          <p:attrName>style.visibility</p:attrName>
                                        </p:attrNameLst>
                                      </p:cBhvr>
                                      <p:to>
                                        <p:strVal val="visible"/>
                                      </p:to>
                                    </p:set>
                                    <p:animEffect transition="in" filter="blinds(horizontal)">
                                      <p:cBhvr>
                                        <p:cTn id="17" dur="500"/>
                                        <p:tgtEl>
                                          <p:spTgt spid="79156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91570"/>
                                        </p:tgtEl>
                                        <p:attrNameLst>
                                          <p:attrName>style.visibility</p:attrName>
                                        </p:attrNameLst>
                                      </p:cBhvr>
                                      <p:to>
                                        <p:strVal val="visible"/>
                                      </p:to>
                                    </p:set>
                                    <p:animEffect transition="in" filter="blinds(horizontal)">
                                      <p:cBhvr>
                                        <p:cTn id="22" dur="500"/>
                                        <p:tgtEl>
                                          <p:spTgt spid="791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59" grpId="0"/>
      <p:bldP spid="791569" grpId="0"/>
      <p:bldP spid="79157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a:xfrm>
            <a:off x="457200" y="96838"/>
            <a:ext cx="8229600" cy="561975"/>
          </a:xfrm>
        </p:spPr>
        <p:txBody>
          <a:bodyPr/>
          <a:lstStyle/>
          <a:p>
            <a:r>
              <a:rPr lang="en-US" altLang="zh-CN" smtClean="0"/>
              <a:t>Linux</a:t>
            </a:r>
            <a:r>
              <a:rPr lang="zh-CN" altLang="en-US" smtClean="0"/>
              <a:t>中对中断的处理</a:t>
            </a:r>
          </a:p>
        </p:txBody>
      </p:sp>
      <p:sp>
        <p:nvSpPr>
          <p:cNvPr id="792579" name="Rectangle 3"/>
          <p:cNvSpPr>
            <a:spLocks noGrp="1" noChangeArrowheads="1"/>
          </p:cNvSpPr>
          <p:nvPr>
            <p:ph type="body" idx="1"/>
          </p:nvPr>
        </p:nvSpPr>
        <p:spPr>
          <a:xfrm>
            <a:off x="206375" y="1163638"/>
            <a:ext cx="8548688" cy="5537200"/>
          </a:xfrm>
        </p:spPr>
        <p:txBody>
          <a:bodyPr/>
          <a:lstStyle/>
          <a:p>
            <a:pPr>
              <a:lnSpc>
                <a:spcPct val="120000"/>
              </a:lnSpc>
              <a:spcBef>
                <a:spcPct val="40000"/>
              </a:spcBef>
            </a:pPr>
            <a:r>
              <a:rPr lang="zh-CN" altLang="en-US" sz="2100" smtClean="0">
                <a:latin typeface="微软雅黑" pitchFamily="34" charset="-122"/>
                <a:ea typeface="微软雅黑" pitchFamily="34" charset="-122"/>
              </a:rPr>
              <a:t>对于大部分</a:t>
            </a:r>
            <a:r>
              <a:rPr lang="zh-CN" altLang="en-US" sz="2100" smtClean="0">
                <a:solidFill>
                  <a:srgbClr val="FF0000"/>
                </a:solidFill>
                <a:latin typeface="微软雅黑" pitchFamily="34" charset="-122"/>
                <a:ea typeface="微软雅黑" pitchFamily="34" charset="-122"/>
              </a:rPr>
              <a:t>异常</a:t>
            </a:r>
            <a:r>
              <a:rPr lang="zh-CN" altLang="en-US" sz="2100" smtClean="0">
                <a:latin typeface="微软雅黑" pitchFamily="34" charset="-122"/>
                <a:ea typeface="微软雅黑" pitchFamily="34" charset="-122"/>
              </a:rPr>
              <a:t>，</a:t>
            </a:r>
            <a:r>
              <a:rPr lang="en-US" altLang="zh-CN" sz="2100" smtClean="0">
                <a:latin typeface="微软雅黑" pitchFamily="34" charset="-122"/>
                <a:ea typeface="微软雅黑" pitchFamily="34" charset="-122"/>
              </a:rPr>
              <a:t>Linux</a:t>
            </a:r>
            <a:r>
              <a:rPr lang="zh-CN" altLang="en-US" sz="2100" smtClean="0">
                <a:latin typeface="微软雅黑" pitchFamily="34" charset="-122"/>
                <a:ea typeface="微软雅黑" pitchFamily="34" charset="-122"/>
              </a:rPr>
              <a:t>只是给引起异常的当前进程发送一个信号就结束异常处理，具体的异常处理转到</a:t>
            </a:r>
            <a:r>
              <a:rPr lang="zh-CN" altLang="en-US" sz="2100" smtClean="0">
                <a:solidFill>
                  <a:srgbClr val="FF0000"/>
                </a:solidFill>
                <a:latin typeface="微软雅黑" pitchFamily="34" charset="-122"/>
                <a:ea typeface="微软雅黑" pitchFamily="34" charset="-122"/>
              </a:rPr>
              <a:t>信号处理程序</a:t>
            </a:r>
            <a:r>
              <a:rPr lang="zh-CN" altLang="en-US" sz="2100" smtClean="0">
                <a:latin typeface="微软雅黑" pitchFamily="34" charset="-122"/>
                <a:ea typeface="微软雅黑" pitchFamily="34" charset="-122"/>
              </a:rPr>
              <a:t>进行。</a:t>
            </a:r>
          </a:p>
          <a:p>
            <a:pPr>
              <a:lnSpc>
                <a:spcPct val="120000"/>
              </a:lnSpc>
              <a:spcBef>
                <a:spcPct val="40000"/>
              </a:spcBef>
            </a:pPr>
            <a:r>
              <a:rPr lang="zh-CN" altLang="en-US" sz="2100" smtClean="0">
                <a:latin typeface="微软雅黑" pitchFamily="34" charset="-122"/>
                <a:ea typeface="微软雅黑" pitchFamily="34" charset="-122"/>
              </a:rPr>
              <a:t>对于</a:t>
            </a:r>
            <a:r>
              <a:rPr lang="zh-CN" altLang="en-US" sz="2100" smtClean="0">
                <a:solidFill>
                  <a:srgbClr val="FF0000"/>
                </a:solidFill>
                <a:latin typeface="微软雅黑" pitchFamily="34" charset="-122"/>
                <a:ea typeface="微软雅黑" pitchFamily="34" charset="-122"/>
              </a:rPr>
              <a:t>中断</a:t>
            </a:r>
            <a:r>
              <a:rPr lang="zh-CN" altLang="en-US" sz="2100" smtClean="0">
                <a:latin typeface="微软雅黑" pitchFamily="34" charset="-122"/>
                <a:ea typeface="微软雅黑" pitchFamily="34" charset="-122"/>
              </a:rPr>
              <a:t>，因为中断事件的发生与正在执行的当前进程很可能没有关系，所以将一个信号发给当前进程没有意义。</a:t>
            </a:r>
          </a:p>
          <a:p>
            <a:pPr>
              <a:lnSpc>
                <a:spcPct val="120000"/>
              </a:lnSpc>
              <a:spcBef>
                <a:spcPct val="40000"/>
              </a:spcBef>
            </a:pPr>
            <a:r>
              <a:rPr lang="en-US" altLang="zh-CN" sz="2100" smtClean="0">
                <a:latin typeface="微软雅黑" pitchFamily="34" charset="-122"/>
                <a:ea typeface="微软雅黑" pitchFamily="34" charset="-122"/>
              </a:rPr>
              <a:t>Linux</a:t>
            </a:r>
            <a:r>
              <a:rPr lang="zh-CN" altLang="en-US" sz="2100" smtClean="0">
                <a:latin typeface="微软雅黑" pitchFamily="34" charset="-122"/>
                <a:ea typeface="微软雅黑" pitchFamily="34" charset="-122"/>
              </a:rPr>
              <a:t>中有三种类型中断。① </a:t>
            </a:r>
            <a:r>
              <a:rPr lang="en-US" altLang="zh-CN" sz="2100" smtClean="0">
                <a:solidFill>
                  <a:srgbClr val="FF0000"/>
                </a:solidFill>
                <a:latin typeface="微软雅黑" pitchFamily="34" charset="-122"/>
                <a:ea typeface="微软雅黑" pitchFamily="34" charset="-122"/>
              </a:rPr>
              <a:t>I/O</a:t>
            </a:r>
            <a:r>
              <a:rPr lang="zh-CN" altLang="en-US" sz="2100" smtClean="0">
                <a:solidFill>
                  <a:srgbClr val="FF0000"/>
                </a:solidFill>
                <a:latin typeface="微软雅黑" pitchFamily="34" charset="-122"/>
                <a:ea typeface="微软雅黑" pitchFamily="34" charset="-122"/>
              </a:rPr>
              <a:t>中断</a:t>
            </a:r>
            <a:r>
              <a:rPr lang="zh-CN" altLang="en-US" sz="2100" smtClean="0">
                <a:latin typeface="微软雅黑" pitchFamily="34" charset="-122"/>
                <a:ea typeface="微软雅黑" pitchFamily="34" charset="-122"/>
              </a:rPr>
              <a:t>：</a:t>
            </a:r>
            <a:r>
              <a:rPr lang="en-US" altLang="zh-CN" sz="2100" smtClean="0">
                <a:latin typeface="微软雅黑" pitchFamily="34" charset="-122"/>
                <a:ea typeface="微软雅黑" pitchFamily="34" charset="-122"/>
              </a:rPr>
              <a:t>I/O</a:t>
            </a:r>
            <a:r>
              <a:rPr lang="zh-CN" altLang="en-US" sz="2100" smtClean="0">
                <a:latin typeface="微软雅黑" pitchFamily="34" charset="-122"/>
                <a:ea typeface="微软雅黑" pitchFamily="34" charset="-122"/>
              </a:rPr>
              <a:t>外设的中断请求；② </a:t>
            </a:r>
            <a:r>
              <a:rPr lang="zh-CN" altLang="en-US" sz="2100" smtClean="0">
                <a:solidFill>
                  <a:srgbClr val="FF0000"/>
                </a:solidFill>
                <a:latin typeface="微软雅黑" pitchFamily="34" charset="-122"/>
                <a:ea typeface="微软雅黑" pitchFamily="34" charset="-122"/>
              </a:rPr>
              <a:t>时钟中断</a:t>
            </a:r>
            <a:r>
              <a:rPr lang="zh-CN" altLang="en-US" sz="2100" smtClean="0">
                <a:latin typeface="微软雅黑" pitchFamily="34" charset="-122"/>
                <a:ea typeface="微软雅黑" pitchFamily="34" charset="-122"/>
              </a:rPr>
              <a:t>：某时钟产生的中断请求，告知固定时间间隔到；③ </a:t>
            </a:r>
            <a:r>
              <a:rPr lang="zh-CN" altLang="en-US" sz="2100" smtClean="0">
                <a:solidFill>
                  <a:srgbClr val="FF0000"/>
                </a:solidFill>
                <a:latin typeface="微软雅黑" pitchFamily="34" charset="-122"/>
                <a:ea typeface="微软雅黑" pitchFamily="34" charset="-122"/>
              </a:rPr>
              <a:t>处理器中断</a:t>
            </a:r>
            <a:r>
              <a:rPr lang="zh-CN" altLang="en-US" sz="2100" smtClean="0">
                <a:latin typeface="微软雅黑" pitchFamily="34" charset="-122"/>
                <a:ea typeface="微软雅黑" pitchFamily="34" charset="-122"/>
              </a:rPr>
              <a:t>：多处理器系统中其他处理器发出的中断请求。</a:t>
            </a:r>
            <a:r>
              <a:rPr lang="zh-CN" altLang="en-US" sz="2100" smtClean="0">
                <a:solidFill>
                  <a:srgbClr val="0066CC"/>
                </a:solidFill>
                <a:latin typeface="微软雅黑" pitchFamily="34" charset="-122"/>
                <a:ea typeface="微软雅黑" pitchFamily="34" charset="-122"/>
              </a:rPr>
              <a:t>后两种超出了本教材范围 </a:t>
            </a:r>
          </a:p>
          <a:p>
            <a:pPr>
              <a:lnSpc>
                <a:spcPct val="120000"/>
              </a:lnSpc>
              <a:spcBef>
                <a:spcPct val="40000"/>
              </a:spcBef>
            </a:pPr>
            <a:r>
              <a:rPr lang="en-US" altLang="zh-CN" sz="2100" smtClean="0">
                <a:latin typeface="微软雅黑" pitchFamily="34" charset="-122"/>
                <a:ea typeface="微软雅黑" pitchFamily="34" charset="-122"/>
              </a:rPr>
              <a:t>I/O</a:t>
            </a:r>
            <a:r>
              <a:rPr lang="zh-CN" altLang="en-US" sz="2100" smtClean="0">
                <a:latin typeface="微软雅黑" pitchFamily="34" charset="-122"/>
                <a:ea typeface="微软雅黑" pitchFamily="34" charset="-122"/>
              </a:rPr>
              <a:t>中断：每个能发中断请求的外设控制器都有一条</a:t>
            </a:r>
            <a:r>
              <a:rPr lang="en-US" altLang="zh-CN" sz="2100" smtClean="0">
                <a:latin typeface="微软雅黑" pitchFamily="34" charset="-122"/>
                <a:ea typeface="微软雅黑" pitchFamily="34" charset="-122"/>
              </a:rPr>
              <a:t>IRQ</a:t>
            </a:r>
            <a:r>
              <a:rPr lang="zh-CN" altLang="en-US" sz="2100" smtClean="0">
                <a:latin typeface="微软雅黑" pitchFamily="34" charset="-122"/>
                <a:ea typeface="微软雅黑" pitchFamily="34" charset="-122"/>
              </a:rPr>
              <a:t>线，所有</a:t>
            </a:r>
            <a:r>
              <a:rPr lang="en-US" altLang="zh-CN" sz="2100" smtClean="0">
                <a:latin typeface="微软雅黑" pitchFamily="34" charset="-122"/>
                <a:ea typeface="微软雅黑" pitchFamily="34" charset="-122"/>
              </a:rPr>
              <a:t>IRQ</a:t>
            </a:r>
            <a:r>
              <a:rPr lang="zh-CN" altLang="en-US" sz="2100" smtClean="0">
                <a:latin typeface="微软雅黑" pitchFamily="34" charset="-122"/>
                <a:ea typeface="微软雅黑" pitchFamily="34" charset="-122"/>
              </a:rPr>
              <a:t>线连接到一个</a:t>
            </a:r>
            <a:r>
              <a:rPr lang="zh-CN" altLang="en-US" sz="2100" smtClean="0">
                <a:solidFill>
                  <a:srgbClr val="FF0000"/>
                </a:solidFill>
                <a:latin typeface="微软雅黑" pitchFamily="34" charset="-122"/>
                <a:ea typeface="微软雅黑" pitchFamily="34" charset="-122"/>
              </a:rPr>
              <a:t>可编程中断控制器</a:t>
            </a:r>
            <a:r>
              <a:rPr lang="en-US" altLang="zh-CN" sz="2100" smtClean="0">
                <a:solidFill>
                  <a:srgbClr val="FF0000"/>
                </a:solidFill>
                <a:latin typeface="微软雅黑" pitchFamily="34" charset="-122"/>
                <a:ea typeface="微软雅黑" pitchFamily="34" charset="-122"/>
              </a:rPr>
              <a:t>PIC</a:t>
            </a:r>
            <a:r>
              <a:rPr lang="zh-CN" altLang="en-US" sz="2100" smtClean="0">
                <a:latin typeface="微软雅黑" pitchFamily="34" charset="-122"/>
                <a:ea typeface="微软雅黑" pitchFamily="34" charset="-122"/>
              </a:rPr>
              <a:t> （</a:t>
            </a:r>
            <a:r>
              <a:rPr lang="en-US" altLang="zh-CN" sz="2100" smtClean="0">
                <a:latin typeface="微软雅黑" pitchFamily="34" charset="-122"/>
                <a:ea typeface="微软雅黑" pitchFamily="34" charset="-122"/>
              </a:rPr>
              <a:t>Programmable Interrupt Controller</a:t>
            </a:r>
            <a:r>
              <a:rPr lang="zh-CN" altLang="en-US" sz="2100" smtClean="0">
                <a:latin typeface="微软雅黑" pitchFamily="34" charset="-122"/>
                <a:ea typeface="微软雅黑" pitchFamily="34" charset="-122"/>
              </a:rPr>
              <a:t>）中对应的</a:t>
            </a:r>
            <a:r>
              <a:rPr lang="en-US" altLang="zh-CN" sz="2100" smtClean="0">
                <a:latin typeface="微软雅黑" pitchFamily="34" charset="-122"/>
                <a:ea typeface="微软雅黑" pitchFamily="34" charset="-122"/>
              </a:rPr>
              <a:t>IRQ</a:t>
            </a:r>
            <a:r>
              <a:rPr lang="zh-CN" altLang="en-US" sz="2100" smtClean="0">
                <a:latin typeface="微软雅黑" pitchFamily="34" charset="-122"/>
                <a:ea typeface="微软雅黑" pitchFamily="34" charset="-122"/>
              </a:rPr>
              <a:t>引脚上，</a:t>
            </a:r>
            <a:r>
              <a:rPr lang="en-US" altLang="zh-CN" sz="2100" smtClean="0">
                <a:latin typeface="微软雅黑" pitchFamily="34" charset="-122"/>
                <a:ea typeface="微软雅黑" pitchFamily="34" charset="-122"/>
              </a:rPr>
              <a:t>PIC</a:t>
            </a:r>
            <a:r>
              <a:rPr lang="zh-CN" altLang="en-US" sz="2100" smtClean="0">
                <a:latin typeface="微软雅黑" pitchFamily="34" charset="-122"/>
                <a:ea typeface="微软雅黑" pitchFamily="34" charset="-122"/>
              </a:rPr>
              <a:t>中每个</a:t>
            </a:r>
            <a:r>
              <a:rPr lang="en-US" altLang="zh-CN" sz="2100" smtClean="0">
                <a:latin typeface="微软雅黑" pitchFamily="34" charset="-122"/>
                <a:ea typeface="微软雅黑" pitchFamily="34" charset="-122"/>
              </a:rPr>
              <a:t>IRQ</a:t>
            </a:r>
            <a:r>
              <a:rPr lang="zh-CN" altLang="en-US" sz="2100" smtClean="0">
                <a:latin typeface="微软雅黑" pitchFamily="34" charset="-122"/>
                <a:ea typeface="微软雅黑" pitchFamily="34" charset="-122"/>
              </a:rPr>
              <a:t>引脚都有一个编号，如</a:t>
            </a:r>
            <a:r>
              <a:rPr lang="en-US" altLang="zh-CN" sz="2100" smtClean="0">
                <a:latin typeface="微软雅黑" pitchFamily="34" charset="-122"/>
                <a:ea typeface="微软雅黑" pitchFamily="34" charset="-122"/>
              </a:rPr>
              <a:t>IRQ0</a:t>
            </a:r>
            <a:r>
              <a:rPr lang="zh-CN" altLang="en-US" sz="2100" smtClean="0">
                <a:latin typeface="微软雅黑" pitchFamily="34" charset="-122"/>
                <a:ea typeface="微软雅黑" pitchFamily="34" charset="-122"/>
              </a:rPr>
              <a:t>、</a:t>
            </a:r>
            <a:r>
              <a:rPr lang="en-US" altLang="zh-CN" sz="2100" smtClean="0">
                <a:latin typeface="微软雅黑" pitchFamily="34" charset="-122"/>
                <a:ea typeface="微软雅黑" pitchFamily="34" charset="-122"/>
              </a:rPr>
              <a:t>IRQ1</a:t>
            </a:r>
            <a:r>
              <a:rPr lang="zh-CN" altLang="en-US" sz="2100" smtClean="0">
                <a:latin typeface="微软雅黑" pitchFamily="34" charset="-122"/>
                <a:ea typeface="微软雅黑" pitchFamily="34" charset="-122"/>
              </a:rPr>
              <a:t>、</a:t>
            </a:r>
            <a:r>
              <a:rPr lang="en-US" altLang="zh-CN" sz="2100" smtClean="0">
                <a:latin typeface="微软雅黑" pitchFamily="34" charset="-122"/>
                <a:ea typeface="微软雅黑" pitchFamily="34" charset="-122"/>
              </a:rPr>
              <a:t>…</a:t>
            </a:r>
            <a:r>
              <a:rPr lang="zh-CN" altLang="en-US" sz="2100" smtClean="0">
                <a:latin typeface="微软雅黑" pitchFamily="34" charset="-122"/>
                <a:ea typeface="微软雅黑" pitchFamily="34" charset="-122"/>
              </a:rPr>
              <a:t>、</a:t>
            </a:r>
            <a:r>
              <a:rPr lang="en-US" altLang="zh-CN" sz="2100" smtClean="0">
                <a:latin typeface="微软雅黑" pitchFamily="34" charset="-122"/>
                <a:ea typeface="微软雅黑" pitchFamily="34" charset="-122"/>
              </a:rPr>
              <a:t>IRQi</a:t>
            </a:r>
            <a:r>
              <a:rPr lang="zh-CN" altLang="en-US" sz="2100" smtClean="0">
                <a:latin typeface="微软雅黑" pitchFamily="34" charset="-122"/>
                <a:ea typeface="微软雅黑" pitchFamily="34" charset="-122"/>
              </a:rPr>
              <a:t>、</a:t>
            </a:r>
            <a:r>
              <a:rPr lang="en-US" altLang="zh-CN" sz="2100" smtClean="0">
                <a:latin typeface="微软雅黑" pitchFamily="34" charset="-122"/>
                <a:ea typeface="微软雅黑" pitchFamily="34" charset="-122"/>
              </a:rPr>
              <a:t>…</a:t>
            </a:r>
            <a:r>
              <a:rPr lang="zh-CN" altLang="en-US" sz="2100" smtClean="0">
                <a:latin typeface="微软雅黑" pitchFamily="34" charset="-122"/>
                <a:ea typeface="微软雅黑" pitchFamily="34" charset="-122"/>
              </a:rPr>
              <a:t>，将与 </a:t>
            </a:r>
            <a:r>
              <a:rPr lang="en-US" altLang="zh-CN" sz="2100" smtClean="0">
                <a:latin typeface="微软雅黑" pitchFamily="34" charset="-122"/>
                <a:ea typeface="微软雅黑" pitchFamily="34" charset="-122"/>
              </a:rPr>
              <a:t>IRQi </a:t>
            </a:r>
            <a:r>
              <a:rPr lang="zh-CN" altLang="en-US" sz="2100" smtClean="0">
                <a:latin typeface="微软雅黑" pitchFamily="34" charset="-122"/>
                <a:ea typeface="微软雅黑" pitchFamily="34" charset="-122"/>
              </a:rPr>
              <a:t>关联的</a:t>
            </a:r>
            <a:r>
              <a:rPr lang="zh-CN" altLang="en-US" sz="2100" smtClean="0">
                <a:solidFill>
                  <a:srgbClr val="FF0000"/>
                </a:solidFill>
                <a:latin typeface="微软雅黑" pitchFamily="34" charset="-122"/>
                <a:ea typeface="微软雅黑" pitchFamily="34" charset="-122"/>
              </a:rPr>
              <a:t>中断类型号设定为</a:t>
            </a:r>
            <a:r>
              <a:rPr lang="en-US" altLang="zh-CN" sz="2100" smtClean="0">
                <a:solidFill>
                  <a:srgbClr val="FF0000"/>
                </a:solidFill>
                <a:latin typeface="微软雅黑" pitchFamily="34" charset="-122"/>
                <a:ea typeface="微软雅黑" pitchFamily="34" charset="-122"/>
              </a:rPr>
              <a:t>32+i</a:t>
            </a:r>
            <a:r>
              <a:rPr lang="zh-CN" altLang="en-US" sz="2100" smtClean="0">
                <a:latin typeface="微软雅黑" pitchFamily="34" charset="-122"/>
                <a:ea typeface="微软雅黑" pitchFamily="34" charset="-122"/>
              </a:rPr>
              <a:t>。</a:t>
            </a:r>
          </a:p>
        </p:txBody>
      </p:sp>
      <p:grpSp>
        <p:nvGrpSpPr>
          <p:cNvPr id="792582" name="Group 6"/>
          <p:cNvGrpSpPr>
            <a:grpSpLocks/>
          </p:cNvGrpSpPr>
          <p:nvPr/>
        </p:nvGrpSpPr>
        <p:grpSpPr bwMode="auto">
          <a:xfrm>
            <a:off x="254000" y="758825"/>
            <a:ext cx="8643938" cy="5081588"/>
            <a:chOff x="215" y="478"/>
            <a:chExt cx="5390" cy="3201"/>
          </a:xfrm>
        </p:grpSpPr>
        <p:pic>
          <p:nvPicPr>
            <p:cNvPr id="792580" name="Picture 4"/>
            <p:cNvPicPr>
              <a:picLocks noChangeAspect="1" noChangeArrowheads="1"/>
            </p:cNvPicPr>
            <p:nvPr/>
          </p:nvPicPr>
          <p:blipFill>
            <a:blip r:embed="rId2"/>
            <a:srcRect/>
            <a:stretch>
              <a:fillRect/>
            </a:stretch>
          </p:blipFill>
          <p:spPr bwMode="auto">
            <a:xfrm>
              <a:off x="215" y="478"/>
              <a:ext cx="5308" cy="3201"/>
            </a:xfrm>
            <a:prstGeom prst="rect">
              <a:avLst/>
            </a:prstGeom>
            <a:noFill/>
          </p:spPr>
        </p:pic>
        <p:sp>
          <p:nvSpPr>
            <p:cNvPr id="792581" name="Rectangle 5"/>
            <p:cNvSpPr>
              <a:spLocks noChangeArrowheads="1"/>
            </p:cNvSpPr>
            <p:nvPr/>
          </p:nvSpPr>
          <p:spPr bwMode="auto">
            <a:xfrm>
              <a:off x="969" y="776"/>
              <a:ext cx="4636" cy="2688"/>
            </a:xfrm>
            <a:prstGeom prst="rect">
              <a:avLst/>
            </a:prstGeom>
            <a:solidFill>
              <a:srgbClr val="FF0000">
                <a:alpha val="19000"/>
              </a:srgbClr>
            </a:solidFill>
            <a:ln w="9525">
              <a:solidFill>
                <a:schemeClr val="tx1"/>
              </a:solidFill>
              <a:miter lim="800000"/>
              <a:headEnd/>
              <a:tailEnd/>
            </a:ln>
            <a:effectLst/>
          </p:spPr>
          <p:txBody>
            <a:bodyPr wrap="none" anchor="ctr"/>
            <a:lstStyle/>
            <a:p>
              <a:endParaRPr lang="zh-CN" altLang="en-US"/>
            </a:p>
          </p:txBody>
        </p:sp>
      </p:grpSp>
      <p:sp>
        <p:nvSpPr>
          <p:cNvPr id="792583" name="Text Box 7"/>
          <p:cNvSpPr txBox="1">
            <a:spLocks noChangeArrowheads="1"/>
          </p:cNvSpPr>
          <p:nvPr/>
        </p:nvSpPr>
        <p:spPr bwMode="auto">
          <a:xfrm>
            <a:off x="277813" y="1379538"/>
            <a:ext cx="1042987" cy="2022475"/>
          </a:xfrm>
          <a:prstGeom prst="rect">
            <a:avLst/>
          </a:prstGeom>
          <a:noFill/>
          <a:ln w="9525">
            <a:noFill/>
            <a:miter lim="800000"/>
            <a:headEnd/>
            <a:tailEnd/>
          </a:ln>
          <a:effectLst/>
        </p:spPr>
        <p:txBody>
          <a:bodyPr lIns="0" tIns="0" rIns="0" bIns="0">
            <a:spAutoFit/>
          </a:bodyPr>
          <a:lstStyle/>
          <a:p>
            <a:pPr>
              <a:spcBef>
                <a:spcPct val="50000"/>
              </a:spcBef>
            </a:pPr>
            <a:r>
              <a:rPr lang="zh-CN" altLang="en-US" sz="1900" b="1">
                <a:solidFill>
                  <a:srgbClr val="FF0000"/>
                </a:solidFill>
                <a:latin typeface="微软雅黑" pitchFamily="34" charset="-122"/>
                <a:ea typeface="微软雅黑" pitchFamily="34" charset="-122"/>
              </a:rPr>
              <a:t>哪些来自</a:t>
            </a:r>
            <a:r>
              <a:rPr lang="en-US" altLang="zh-CN" sz="1900" b="1">
                <a:solidFill>
                  <a:srgbClr val="FF0000"/>
                </a:solidFill>
                <a:latin typeface="微软雅黑" pitchFamily="34" charset="-122"/>
                <a:ea typeface="微软雅黑" pitchFamily="34" charset="-122"/>
              </a:rPr>
              <a:t>CPU</a:t>
            </a:r>
            <a:r>
              <a:rPr lang="zh-CN" altLang="en-US" sz="1900" b="1">
                <a:solidFill>
                  <a:srgbClr val="FF0000"/>
                </a:solidFill>
                <a:latin typeface="微软雅黑" pitchFamily="34" charset="-122"/>
                <a:ea typeface="微软雅黑" pitchFamily="34" charset="-122"/>
              </a:rPr>
              <a:t>？</a:t>
            </a:r>
          </a:p>
          <a:p>
            <a:pPr>
              <a:spcBef>
                <a:spcPct val="50000"/>
              </a:spcBef>
            </a:pPr>
            <a:r>
              <a:rPr lang="zh-CN" altLang="en-US" sz="1900" b="1">
                <a:solidFill>
                  <a:srgbClr val="FF0000"/>
                </a:solidFill>
                <a:latin typeface="微软雅黑" pitchFamily="34" charset="-122"/>
                <a:ea typeface="微软雅黑" pitchFamily="34" charset="-122"/>
              </a:rPr>
              <a:t>哪些送</a:t>
            </a:r>
            <a:r>
              <a:rPr lang="en-US" altLang="zh-CN" sz="1900" b="1">
                <a:solidFill>
                  <a:srgbClr val="FF0000"/>
                </a:solidFill>
                <a:latin typeface="微软雅黑" pitchFamily="34" charset="-122"/>
                <a:ea typeface="微软雅黑" pitchFamily="34" charset="-122"/>
              </a:rPr>
              <a:t>CPU</a:t>
            </a:r>
            <a:r>
              <a:rPr lang="zh-CN" altLang="en-US" sz="1900" b="1">
                <a:solidFill>
                  <a:srgbClr val="FF0000"/>
                </a:solidFill>
                <a:latin typeface="微软雅黑" pitchFamily="34" charset="-122"/>
                <a:ea typeface="微软雅黑" pitchFamily="34" charset="-122"/>
              </a:rPr>
              <a:t>？</a:t>
            </a:r>
          </a:p>
          <a:p>
            <a:pPr>
              <a:spcBef>
                <a:spcPct val="50000"/>
              </a:spcBef>
            </a:pPr>
            <a:r>
              <a:rPr lang="zh-CN" altLang="en-US" sz="1900" b="1">
                <a:solidFill>
                  <a:srgbClr val="FF0000"/>
                </a:solidFill>
                <a:latin typeface="微软雅黑" pitchFamily="34" charset="-122"/>
                <a:ea typeface="微软雅黑" pitchFamily="34" charset="-122"/>
              </a:rPr>
              <a:t>哪些来自设备？</a:t>
            </a:r>
          </a:p>
        </p:txBody>
      </p:sp>
      <p:sp>
        <p:nvSpPr>
          <p:cNvPr id="792584" name="Text Box 8"/>
          <p:cNvSpPr txBox="1">
            <a:spLocks noChangeArrowheads="1"/>
          </p:cNvSpPr>
          <p:nvPr/>
        </p:nvSpPr>
        <p:spPr bwMode="auto">
          <a:xfrm>
            <a:off x="8008938" y="1393825"/>
            <a:ext cx="711200" cy="16160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990000"/>
                </a:solidFill>
                <a:latin typeface="微软雅黑" pitchFamily="34" charset="-122"/>
                <a:ea typeface="微软雅黑" pitchFamily="34" charset="-122"/>
              </a:rPr>
              <a:t>可编程中断控制器</a:t>
            </a:r>
            <a:r>
              <a:rPr lang="en-US" altLang="zh-CN" sz="2000" b="1">
                <a:solidFill>
                  <a:srgbClr val="990000"/>
                </a:solidFill>
                <a:latin typeface="微软雅黑" pitchFamily="34" charset="-122"/>
                <a:ea typeface="微软雅黑" pitchFamily="34" charset="-122"/>
              </a:rPr>
              <a:t>PIC</a:t>
            </a:r>
          </a:p>
        </p:txBody>
      </p:sp>
      <p:sp>
        <p:nvSpPr>
          <p:cNvPr id="792585" name="Text Box 9"/>
          <p:cNvSpPr txBox="1">
            <a:spLocks noChangeArrowheads="1"/>
          </p:cNvSpPr>
          <p:nvPr/>
        </p:nvSpPr>
        <p:spPr bwMode="auto">
          <a:xfrm>
            <a:off x="7112000" y="812800"/>
            <a:ext cx="914400" cy="396875"/>
          </a:xfrm>
          <a:prstGeom prst="rect">
            <a:avLst/>
          </a:prstGeom>
          <a:noFill/>
          <a:ln w="9525">
            <a:noFill/>
            <a:miter lim="800000"/>
            <a:headEnd/>
            <a:tailEnd/>
          </a:ln>
          <a:effectLst/>
        </p:spPr>
        <p:txBody>
          <a:bodyPr>
            <a:spAutoFit/>
          </a:bodyPr>
          <a:lstStyle/>
          <a:p>
            <a:pPr>
              <a:spcBef>
                <a:spcPct val="50000"/>
              </a:spcBef>
            </a:pPr>
            <a:r>
              <a:rPr lang="en-US" altLang="zh-CN" sz="2000" b="1">
                <a:latin typeface="微软雅黑" pitchFamily="34" charset="-122"/>
                <a:ea typeface="微软雅黑" pitchFamily="34" charset="-122"/>
              </a:rPr>
              <a:t>INTR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2579">
                                            <p:txEl>
                                              <p:pRg st="0" end="0"/>
                                            </p:txEl>
                                          </p:spTgt>
                                        </p:tgtEl>
                                        <p:attrNameLst>
                                          <p:attrName>style.visibility</p:attrName>
                                        </p:attrNameLst>
                                      </p:cBhvr>
                                      <p:to>
                                        <p:strVal val="visible"/>
                                      </p:to>
                                    </p:set>
                                    <p:animEffect transition="in" filter="blinds(horizontal)">
                                      <p:cBhvr>
                                        <p:cTn id="7" dur="500"/>
                                        <p:tgtEl>
                                          <p:spTgt spid="792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2579">
                                            <p:txEl>
                                              <p:pRg st="1" end="1"/>
                                            </p:txEl>
                                          </p:spTgt>
                                        </p:tgtEl>
                                        <p:attrNameLst>
                                          <p:attrName>style.visibility</p:attrName>
                                        </p:attrNameLst>
                                      </p:cBhvr>
                                      <p:to>
                                        <p:strVal val="visible"/>
                                      </p:to>
                                    </p:set>
                                    <p:animEffect transition="in" filter="blinds(horizontal)">
                                      <p:cBhvr>
                                        <p:cTn id="12" dur="500"/>
                                        <p:tgtEl>
                                          <p:spTgt spid="792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92579">
                                            <p:txEl>
                                              <p:pRg st="2" end="2"/>
                                            </p:txEl>
                                          </p:spTgt>
                                        </p:tgtEl>
                                        <p:attrNameLst>
                                          <p:attrName>style.visibility</p:attrName>
                                        </p:attrNameLst>
                                      </p:cBhvr>
                                      <p:to>
                                        <p:strVal val="visible"/>
                                      </p:to>
                                    </p:set>
                                    <p:animEffect transition="in" filter="blinds(horizontal)">
                                      <p:cBhvr>
                                        <p:cTn id="17" dur="500"/>
                                        <p:tgtEl>
                                          <p:spTgt spid="792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92579">
                                            <p:txEl>
                                              <p:pRg st="3" end="3"/>
                                            </p:txEl>
                                          </p:spTgt>
                                        </p:tgtEl>
                                        <p:attrNameLst>
                                          <p:attrName>style.visibility</p:attrName>
                                        </p:attrNameLst>
                                      </p:cBhvr>
                                      <p:to>
                                        <p:strVal val="visible"/>
                                      </p:to>
                                    </p:set>
                                    <p:animEffect transition="in" filter="blinds(horizontal)">
                                      <p:cBhvr>
                                        <p:cTn id="22" dur="500"/>
                                        <p:tgtEl>
                                          <p:spTgt spid="7925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92582"/>
                                        </p:tgtEl>
                                        <p:attrNameLst>
                                          <p:attrName>style.visibility</p:attrName>
                                        </p:attrNameLst>
                                      </p:cBhvr>
                                      <p:to>
                                        <p:strVal val="visible"/>
                                      </p:to>
                                    </p:set>
                                    <p:animEffect transition="in" filter="blinds(horizontal)">
                                      <p:cBhvr>
                                        <p:cTn id="27" dur="500"/>
                                        <p:tgtEl>
                                          <p:spTgt spid="79258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92584"/>
                                        </p:tgtEl>
                                        <p:attrNameLst>
                                          <p:attrName>style.visibility</p:attrName>
                                        </p:attrNameLst>
                                      </p:cBhvr>
                                      <p:to>
                                        <p:strVal val="visible"/>
                                      </p:to>
                                    </p:set>
                                    <p:animEffect transition="in" filter="blinds(horizontal)">
                                      <p:cBhvr>
                                        <p:cTn id="32" dur="500"/>
                                        <p:tgtEl>
                                          <p:spTgt spid="79258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92583"/>
                                        </p:tgtEl>
                                        <p:attrNameLst>
                                          <p:attrName>style.visibility</p:attrName>
                                        </p:attrNameLst>
                                      </p:cBhvr>
                                      <p:to>
                                        <p:strVal val="visible"/>
                                      </p:to>
                                    </p:set>
                                    <p:animEffect transition="in" filter="blinds(horizontal)">
                                      <p:cBhvr>
                                        <p:cTn id="37" dur="500"/>
                                        <p:tgtEl>
                                          <p:spTgt spid="79258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92585"/>
                                        </p:tgtEl>
                                        <p:attrNameLst>
                                          <p:attrName>style.visibility</p:attrName>
                                        </p:attrNameLst>
                                      </p:cBhvr>
                                      <p:to>
                                        <p:strVal val="visible"/>
                                      </p:to>
                                    </p:set>
                                    <p:animEffect transition="in" filter="blinds(horizontal)">
                                      <p:cBhvr>
                                        <p:cTn id="42" dur="500"/>
                                        <p:tgtEl>
                                          <p:spTgt spid="792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83" grpId="0"/>
      <p:bldP spid="792584" grpId="0"/>
      <p:bldP spid="79258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ChangeArrowheads="1"/>
          </p:cNvSpPr>
          <p:nvPr>
            <p:ph type="title"/>
          </p:nvPr>
        </p:nvSpPr>
        <p:spPr/>
        <p:txBody>
          <a:bodyPr/>
          <a:lstStyle/>
          <a:p>
            <a:r>
              <a:rPr lang="en-US" altLang="zh-CN" smtClean="0"/>
              <a:t>Linux</a:t>
            </a:r>
            <a:r>
              <a:rPr lang="zh-CN" altLang="en-US" smtClean="0"/>
              <a:t>中对中断的处理</a:t>
            </a:r>
          </a:p>
        </p:txBody>
      </p:sp>
      <p:sp>
        <p:nvSpPr>
          <p:cNvPr id="793603" name="Rectangle 3"/>
          <p:cNvSpPr>
            <a:spLocks noGrp="1" noChangeArrowheads="1"/>
          </p:cNvSpPr>
          <p:nvPr>
            <p:ph type="body" idx="1"/>
          </p:nvPr>
        </p:nvSpPr>
        <p:spPr>
          <a:xfrm>
            <a:off x="468313" y="879475"/>
            <a:ext cx="8477250" cy="5741988"/>
          </a:xfrm>
        </p:spPr>
        <p:txBody>
          <a:bodyPr/>
          <a:lstStyle/>
          <a:p>
            <a:pPr>
              <a:lnSpc>
                <a:spcPct val="120000"/>
              </a:lnSpc>
              <a:spcBef>
                <a:spcPct val="30000"/>
              </a:spcBef>
            </a:pPr>
            <a:r>
              <a:rPr lang="en-US" altLang="zh-CN" sz="2100" smtClean="0">
                <a:latin typeface="微软雅黑" pitchFamily="34" charset="-122"/>
                <a:ea typeface="微软雅黑" pitchFamily="34" charset="-122"/>
              </a:rPr>
              <a:t>PIC</a:t>
            </a:r>
            <a:r>
              <a:rPr lang="zh-CN" altLang="en-US" sz="2100" smtClean="0">
                <a:latin typeface="微软雅黑" pitchFamily="34" charset="-122"/>
                <a:ea typeface="微软雅黑" pitchFamily="34" charset="-122"/>
              </a:rPr>
              <a:t>需对所有外设来的 </a:t>
            </a:r>
            <a:r>
              <a:rPr lang="en-US" altLang="zh-CN" sz="2100" smtClean="0">
                <a:latin typeface="微软雅黑" pitchFamily="34" charset="-122"/>
                <a:ea typeface="微软雅黑" pitchFamily="34" charset="-122"/>
              </a:rPr>
              <a:t>IRQ</a:t>
            </a:r>
            <a:r>
              <a:rPr lang="zh-CN" altLang="en-US" sz="2100" smtClean="0">
                <a:latin typeface="微软雅黑" pitchFamily="34" charset="-122"/>
                <a:ea typeface="微软雅黑" pitchFamily="34" charset="-122"/>
              </a:rPr>
              <a:t>请求按优先级排队，若至少有一个</a:t>
            </a:r>
            <a:r>
              <a:rPr lang="en-US" altLang="zh-CN" sz="2100" smtClean="0">
                <a:latin typeface="微软雅黑" pitchFamily="34" charset="-122"/>
                <a:ea typeface="微软雅黑" pitchFamily="34" charset="-122"/>
              </a:rPr>
              <a:t>IRQ</a:t>
            </a:r>
            <a:r>
              <a:rPr lang="zh-CN" altLang="en-US" sz="2100" smtClean="0">
                <a:latin typeface="微软雅黑" pitchFamily="34" charset="-122"/>
                <a:ea typeface="微软雅黑" pitchFamily="34" charset="-122"/>
              </a:rPr>
              <a:t>线有请求且未被屏蔽，则 </a:t>
            </a:r>
            <a:r>
              <a:rPr lang="en-US" altLang="zh-CN" sz="2100" smtClean="0">
                <a:latin typeface="微软雅黑" pitchFamily="34" charset="-122"/>
                <a:ea typeface="微软雅黑" pitchFamily="34" charset="-122"/>
              </a:rPr>
              <a:t>PIC</a:t>
            </a:r>
            <a:r>
              <a:rPr lang="zh-CN" altLang="en-US" sz="2100" smtClean="0">
                <a:latin typeface="微软雅黑" pitchFamily="34" charset="-122"/>
                <a:ea typeface="微软雅黑" pitchFamily="34" charset="-122"/>
              </a:rPr>
              <a:t>向 </a:t>
            </a:r>
            <a:r>
              <a:rPr lang="en-US" altLang="zh-CN" sz="2100" smtClean="0">
                <a:latin typeface="微软雅黑" pitchFamily="34" charset="-122"/>
                <a:ea typeface="微软雅黑" pitchFamily="34" charset="-122"/>
              </a:rPr>
              <a:t>CPU</a:t>
            </a:r>
            <a:r>
              <a:rPr lang="zh-CN" altLang="en-US" sz="2100" smtClean="0">
                <a:latin typeface="微软雅黑" pitchFamily="34" charset="-122"/>
                <a:ea typeface="微软雅黑" pitchFamily="34" charset="-122"/>
              </a:rPr>
              <a:t>的 </a:t>
            </a:r>
            <a:r>
              <a:rPr lang="en-US" altLang="zh-CN" sz="2100" smtClean="0">
                <a:latin typeface="微软雅黑" pitchFamily="34" charset="-122"/>
                <a:ea typeface="微软雅黑" pitchFamily="34" charset="-122"/>
              </a:rPr>
              <a:t>INTR</a:t>
            </a:r>
            <a:r>
              <a:rPr lang="zh-CN" altLang="en-US" sz="2100" smtClean="0">
                <a:latin typeface="微软雅黑" pitchFamily="34" charset="-122"/>
                <a:ea typeface="微软雅黑" pitchFamily="34" charset="-122"/>
              </a:rPr>
              <a:t>引脚发中断请求。</a:t>
            </a:r>
          </a:p>
          <a:p>
            <a:pPr>
              <a:lnSpc>
                <a:spcPct val="120000"/>
              </a:lnSpc>
              <a:spcBef>
                <a:spcPct val="30000"/>
              </a:spcBef>
            </a:pPr>
            <a:r>
              <a:rPr lang="en-US" altLang="zh-CN" sz="2100" smtClean="0">
                <a:latin typeface="微软雅黑" pitchFamily="34" charset="-122"/>
                <a:ea typeface="微软雅黑" pitchFamily="34" charset="-122"/>
              </a:rPr>
              <a:t>CPU</a:t>
            </a:r>
            <a:r>
              <a:rPr lang="zh-CN" altLang="en-US" sz="2100" smtClean="0">
                <a:latin typeface="微软雅黑" pitchFamily="34" charset="-122"/>
                <a:ea typeface="微软雅黑" pitchFamily="34" charset="-122"/>
              </a:rPr>
              <a:t>每执行完一条指令都会查询 </a:t>
            </a:r>
            <a:r>
              <a:rPr lang="en-US" altLang="zh-CN" sz="2100" smtClean="0">
                <a:latin typeface="微软雅黑" pitchFamily="34" charset="-122"/>
                <a:ea typeface="微软雅黑" pitchFamily="34" charset="-122"/>
              </a:rPr>
              <a:t>INTR</a:t>
            </a:r>
            <a:r>
              <a:rPr lang="zh-CN" altLang="en-US" sz="2100" smtClean="0">
                <a:latin typeface="微软雅黑" pitchFamily="34" charset="-122"/>
                <a:ea typeface="微软雅黑" pitchFamily="34" charset="-122"/>
              </a:rPr>
              <a:t>，若发现有中断请求，则进入中断响应过程，调出中断服务程序执行。</a:t>
            </a:r>
          </a:p>
          <a:p>
            <a:pPr>
              <a:lnSpc>
                <a:spcPct val="120000"/>
              </a:lnSpc>
              <a:spcBef>
                <a:spcPct val="30000"/>
              </a:spcBef>
              <a:buFontTx/>
              <a:buNone/>
            </a:pPr>
            <a:r>
              <a:rPr lang="zh-CN" altLang="en-US" sz="2100" smtClean="0">
                <a:latin typeface="微软雅黑" pitchFamily="34" charset="-122"/>
                <a:ea typeface="微软雅黑" pitchFamily="34" charset="-122"/>
              </a:rPr>
              <a:t>所有中断服务程序的结构类似，都划分为以下三个阶段。</a:t>
            </a:r>
            <a:endParaRPr lang="zh-CN" altLang="pt-BR" sz="2100" smtClean="0">
              <a:latin typeface="微软雅黑" pitchFamily="34" charset="-122"/>
              <a:ea typeface="微软雅黑" pitchFamily="34" charset="-122"/>
            </a:endParaRPr>
          </a:p>
          <a:p>
            <a:pPr>
              <a:lnSpc>
                <a:spcPct val="120000"/>
              </a:lnSpc>
              <a:spcBef>
                <a:spcPct val="30000"/>
              </a:spcBef>
              <a:buFontTx/>
              <a:buNone/>
            </a:pPr>
            <a:r>
              <a:rPr lang="zh-CN" altLang="pt-BR" sz="2100" smtClean="0">
                <a:latin typeface="微软雅黑" pitchFamily="34" charset="-122"/>
                <a:ea typeface="微软雅黑" pitchFamily="34" charset="-122"/>
              </a:rPr>
              <a:t>① </a:t>
            </a:r>
            <a:r>
              <a:rPr lang="zh-CN" altLang="pt-BR" sz="2100" smtClean="0">
                <a:solidFill>
                  <a:srgbClr val="FF0000"/>
                </a:solidFill>
                <a:latin typeface="微软雅黑" pitchFamily="34" charset="-122"/>
                <a:ea typeface="微软雅黑" pitchFamily="34" charset="-122"/>
              </a:rPr>
              <a:t>准备阶段</a:t>
            </a:r>
            <a:r>
              <a:rPr lang="zh-CN" altLang="pt-BR" sz="2100" smtClean="0">
                <a:latin typeface="微软雅黑" pitchFamily="34" charset="-122"/>
                <a:ea typeface="微软雅黑" pitchFamily="34" charset="-122"/>
              </a:rPr>
              <a:t>：在内核栈中保存各通用寄存器的内容（称为现场信息）以及所请求 </a:t>
            </a:r>
            <a:r>
              <a:rPr lang="en-US" altLang="zh-CN" sz="2100" smtClean="0">
                <a:latin typeface="微软雅黑" pitchFamily="34" charset="-122"/>
                <a:ea typeface="微软雅黑" pitchFamily="34" charset="-122"/>
              </a:rPr>
              <a:t>IRQi </a:t>
            </a:r>
            <a:r>
              <a:rPr lang="zh-CN" altLang="en-US" sz="2100" smtClean="0">
                <a:latin typeface="微软雅黑" pitchFamily="34" charset="-122"/>
                <a:ea typeface="微软雅黑" pitchFamily="34" charset="-122"/>
              </a:rPr>
              <a:t>的值等，并给</a:t>
            </a:r>
            <a:r>
              <a:rPr lang="en-US" altLang="zh-CN" sz="2100" smtClean="0">
                <a:latin typeface="微软雅黑" pitchFamily="34" charset="-122"/>
                <a:ea typeface="微软雅黑" pitchFamily="34" charset="-122"/>
              </a:rPr>
              <a:t>PIC</a:t>
            </a:r>
            <a:r>
              <a:rPr lang="zh-CN" altLang="en-US" sz="2100" smtClean="0">
                <a:latin typeface="微软雅黑" pitchFamily="34" charset="-122"/>
                <a:ea typeface="微软雅黑" pitchFamily="34" charset="-122"/>
              </a:rPr>
              <a:t>回送应答信息，允许其发送新的中断请求信号。</a:t>
            </a:r>
            <a:endParaRPr lang="zh-CN" altLang="pt-BR" sz="2100" smtClean="0">
              <a:latin typeface="微软雅黑" pitchFamily="34" charset="-122"/>
              <a:ea typeface="微软雅黑" pitchFamily="34" charset="-122"/>
            </a:endParaRPr>
          </a:p>
          <a:p>
            <a:pPr>
              <a:lnSpc>
                <a:spcPct val="120000"/>
              </a:lnSpc>
              <a:spcBef>
                <a:spcPct val="30000"/>
              </a:spcBef>
              <a:buFontTx/>
              <a:buNone/>
            </a:pPr>
            <a:r>
              <a:rPr lang="zh-CN" altLang="pt-BR" sz="2100" smtClean="0">
                <a:latin typeface="微软雅黑" pitchFamily="34" charset="-122"/>
                <a:ea typeface="微软雅黑" pitchFamily="34" charset="-122"/>
              </a:rPr>
              <a:t>② </a:t>
            </a:r>
            <a:r>
              <a:rPr lang="zh-CN" altLang="pt-BR" sz="2100" smtClean="0">
                <a:solidFill>
                  <a:srgbClr val="FF0000"/>
                </a:solidFill>
                <a:latin typeface="微软雅黑" pitchFamily="34" charset="-122"/>
                <a:ea typeface="微软雅黑" pitchFamily="34" charset="-122"/>
              </a:rPr>
              <a:t>处理阶段</a:t>
            </a:r>
            <a:r>
              <a:rPr lang="zh-CN" altLang="pt-BR" sz="2100" smtClean="0">
                <a:latin typeface="微软雅黑" pitchFamily="34" charset="-122"/>
                <a:ea typeface="微软雅黑" pitchFamily="34" charset="-122"/>
              </a:rPr>
              <a:t>：执行 </a:t>
            </a:r>
            <a:r>
              <a:rPr lang="pt-BR" altLang="zh-CN" sz="2100" smtClean="0">
                <a:latin typeface="微软雅黑" pitchFamily="34" charset="-122"/>
                <a:ea typeface="微软雅黑" pitchFamily="34" charset="-122"/>
              </a:rPr>
              <a:t>IRQi </a:t>
            </a:r>
            <a:r>
              <a:rPr lang="zh-CN" altLang="pt-BR" sz="2100" smtClean="0">
                <a:latin typeface="微软雅黑" pitchFamily="34" charset="-122"/>
                <a:ea typeface="微软雅黑" pitchFamily="34" charset="-122"/>
              </a:rPr>
              <a:t>对应的中断服务例程 </a:t>
            </a:r>
            <a:r>
              <a:rPr lang="pt-BR" altLang="zh-CN" sz="2100" smtClean="0">
                <a:latin typeface="微软雅黑" pitchFamily="34" charset="-122"/>
                <a:ea typeface="微软雅黑" pitchFamily="34" charset="-122"/>
              </a:rPr>
              <a:t>ISR</a:t>
            </a:r>
            <a:r>
              <a:rPr lang="zh-CN" altLang="pt-BR" sz="2100" smtClean="0">
                <a:latin typeface="微软雅黑" pitchFamily="34" charset="-122"/>
                <a:ea typeface="微软雅黑" pitchFamily="34" charset="-122"/>
              </a:rPr>
              <a:t> （</a:t>
            </a:r>
            <a:r>
              <a:rPr lang="pt-BR" altLang="zh-CN" sz="2100" smtClean="0">
                <a:latin typeface="微软雅黑" pitchFamily="34" charset="-122"/>
                <a:ea typeface="微软雅黑" pitchFamily="34" charset="-122"/>
              </a:rPr>
              <a:t>Interrupt Server Routine</a:t>
            </a:r>
            <a:r>
              <a:rPr lang="zh-CN" altLang="pt-BR" sz="2100" smtClean="0">
                <a:latin typeface="微软雅黑" pitchFamily="34" charset="-122"/>
                <a:ea typeface="微软雅黑" pitchFamily="34" charset="-122"/>
              </a:rPr>
              <a:t>）。中断类型号为</a:t>
            </a:r>
            <a:r>
              <a:rPr lang="pt-BR" altLang="zh-CN" sz="2100" smtClean="0">
                <a:solidFill>
                  <a:srgbClr val="FF0000"/>
                </a:solidFill>
                <a:latin typeface="微软雅黑" pitchFamily="34" charset="-122"/>
                <a:ea typeface="微软雅黑" pitchFamily="34" charset="-122"/>
              </a:rPr>
              <a:t>32+i</a:t>
            </a:r>
          </a:p>
          <a:p>
            <a:pPr>
              <a:lnSpc>
                <a:spcPct val="120000"/>
              </a:lnSpc>
              <a:spcBef>
                <a:spcPct val="30000"/>
              </a:spcBef>
              <a:buFontTx/>
              <a:buNone/>
            </a:pPr>
            <a:r>
              <a:rPr lang="zh-CN" altLang="pt-BR" sz="2100" smtClean="0">
                <a:latin typeface="微软雅黑" pitchFamily="34" charset="-122"/>
                <a:ea typeface="微软雅黑" pitchFamily="34" charset="-122"/>
              </a:rPr>
              <a:t>③ </a:t>
            </a:r>
            <a:r>
              <a:rPr lang="zh-CN" altLang="pt-BR" sz="2100" smtClean="0">
                <a:solidFill>
                  <a:srgbClr val="FF0000"/>
                </a:solidFill>
                <a:latin typeface="微软雅黑" pitchFamily="34" charset="-122"/>
                <a:ea typeface="微软雅黑" pitchFamily="34" charset="-122"/>
              </a:rPr>
              <a:t>恢复阶段</a:t>
            </a:r>
            <a:r>
              <a:rPr lang="zh-CN" altLang="pt-BR" sz="2100" smtClean="0">
                <a:latin typeface="微软雅黑" pitchFamily="34" charset="-122"/>
                <a:ea typeface="微软雅黑" pitchFamily="34" charset="-122"/>
              </a:rPr>
              <a:t>：恢复保存在内核栈中的各个寄存器的内容，切换到用户态并返回到当前进程的逻辑控制流的断点处继续执行。</a:t>
            </a:r>
            <a:endParaRPr lang="zh-CN" altLang="en-US" sz="210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3603">
                                            <p:txEl>
                                              <p:pRg st="0" end="0"/>
                                            </p:txEl>
                                          </p:spTgt>
                                        </p:tgtEl>
                                        <p:attrNameLst>
                                          <p:attrName>style.visibility</p:attrName>
                                        </p:attrNameLst>
                                      </p:cBhvr>
                                      <p:to>
                                        <p:strVal val="visible"/>
                                      </p:to>
                                    </p:set>
                                    <p:animEffect transition="in" filter="blinds(horizontal)">
                                      <p:cBhvr>
                                        <p:cTn id="7" dur="500"/>
                                        <p:tgtEl>
                                          <p:spTgt spid="793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3603">
                                            <p:txEl>
                                              <p:pRg st="1" end="1"/>
                                            </p:txEl>
                                          </p:spTgt>
                                        </p:tgtEl>
                                        <p:attrNameLst>
                                          <p:attrName>style.visibility</p:attrName>
                                        </p:attrNameLst>
                                      </p:cBhvr>
                                      <p:to>
                                        <p:strVal val="visible"/>
                                      </p:to>
                                    </p:set>
                                    <p:animEffect transition="in" filter="blinds(horizontal)">
                                      <p:cBhvr>
                                        <p:cTn id="12" dur="500"/>
                                        <p:tgtEl>
                                          <p:spTgt spid="793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93603">
                                            <p:txEl>
                                              <p:pRg st="2" end="2"/>
                                            </p:txEl>
                                          </p:spTgt>
                                        </p:tgtEl>
                                        <p:attrNameLst>
                                          <p:attrName>style.visibility</p:attrName>
                                        </p:attrNameLst>
                                      </p:cBhvr>
                                      <p:to>
                                        <p:strVal val="visible"/>
                                      </p:to>
                                    </p:set>
                                    <p:animEffect transition="in" filter="blinds(horizontal)">
                                      <p:cBhvr>
                                        <p:cTn id="17" dur="500"/>
                                        <p:tgtEl>
                                          <p:spTgt spid="793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93603">
                                            <p:txEl>
                                              <p:pRg st="3" end="3"/>
                                            </p:txEl>
                                          </p:spTgt>
                                        </p:tgtEl>
                                        <p:attrNameLst>
                                          <p:attrName>style.visibility</p:attrName>
                                        </p:attrNameLst>
                                      </p:cBhvr>
                                      <p:to>
                                        <p:strVal val="visible"/>
                                      </p:to>
                                    </p:set>
                                    <p:animEffect transition="in" filter="blinds(horizontal)">
                                      <p:cBhvr>
                                        <p:cTn id="22" dur="500"/>
                                        <p:tgtEl>
                                          <p:spTgt spid="7936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93603">
                                            <p:txEl>
                                              <p:pRg st="4" end="4"/>
                                            </p:txEl>
                                          </p:spTgt>
                                        </p:tgtEl>
                                        <p:attrNameLst>
                                          <p:attrName>style.visibility</p:attrName>
                                        </p:attrNameLst>
                                      </p:cBhvr>
                                      <p:to>
                                        <p:strVal val="visible"/>
                                      </p:to>
                                    </p:set>
                                    <p:animEffect transition="in" filter="blinds(horizontal)">
                                      <p:cBhvr>
                                        <p:cTn id="27" dur="500"/>
                                        <p:tgtEl>
                                          <p:spTgt spid="7936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93603">
                                            <p:txEl>
                                              <p:pRg st="5" end="5"/>
                                            </p:txEl>
                                          </p:spTgt>
                                        </p:tgtEl>
                                        <p:attrNameLst>
                                          <p:attrName>style.visibility</p:attrName>
                                        </p:attrNameLst>
                                      </p:cBhvr>
                                      <p:to>
                                        <p:strVal val="visible"/>
                                      </p:to>
                                    </p:set>
                                    <p:animEffect transition="in" filter="blinds(horizontal)">
                                      <p:cBhvr>
                                        <p:cTn id="32" dur="500"/>
                                        <p:tgtEl>
                                          <p:spTgt spid="793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idx="4294967295"/>
          </p:nvPr>
        </p:nvSpPr>
        <p:spPr/>
        <p:txBody>
          <a:bodyPr/>
          <a:lstStyle/>
          <a:p>
            <a:r>
              <a:rPr lang="zh-CN" altLang="en-US" smtClean="0"/>
              <a:t>异常控制流</a:t>
            </a:r>
          </a:p>
        </p:txBody>
      </p:sp>
      <p:sp>
        <p:nvSpPr>
          <p:cNvPr id="136195" name="Rectangle 3"/>
          <p:cNvSpPr>
            <a:spLocks noGrp="1" noChangeArrowheads="1"/>
          </p:cNvSpPr>
          <p:nvPr>
            <p:ph type="body" idx="4294967295"/>
          </p:nvPr>
        </p:nvSpPr>
        <p:spPr>
          <a:xfrm>
            <a:off x="250825" y="863600"/>
            <a:ext cx="8537575" cy="5670550"/>
          </a:xfrm>
        </p:spPr>
        <p:txBody>
          <a:bodyPr/>
          <a:lstStyle/>
          <a:p>
            <a:pPr marL="457200" indent="-457200">
              <a:spcBef>
                <a:spcPct val="25000"/>
              </a:spcBef>
            </a:pPr>
            <a:r>
              <a:rPr lang="zh-CN" altLang="en-US" sz="2800" smtClean="0">
                <a:latin typeface="黑体" pitchFamily="49" charset="-122"/>
                <a:ea typeface="黑体" pitchFamily="49" charset="-122"/>
              </a:rPr>
              <a:t>主要教学目标</a:t>
            </a:r>
          </a:p>
          <a:p>
            <a:pPr marL="838200" lvl="1" indent="-381000">
              <a:spcBef>
                <a:spcPct val="25000"/>
              </a:spcBef>
            </a:pPr>
            <a:r>
              <a:rPr lang="zh-CN" altLang="en-US" sz="2400" smtClean="0">
                <a:latin typeface="黑体" pitchFamily="49" charset="-122"/>
                <a:ea typeface="黑体" pitchFamily="49" charset="-122"/>
              </a:rPr>
              <a:t>使学生了解程序执行过程中正常的控制流和异常控制流的区别</a:t>
            </a:r>
          </a:p>
          <a:p>
            <a:pPr marL="838200" lvl="1" indent="-381000">
              <a:spcBef>
                <a:spcPct val="25000"/>
              </a:spcBef>
            </a:pPr>
            <a:r>
              <a:rPr lang="zh-CN" altLang="en-US" sz="2400" smtClean="0">
                <a:latin typeface="黑体" pitchFamily="49" charset="-122"/>
                <a:ea typeface="黑体" pitchFamily="49" charset="-122"/>
              </a:rPr>
              <a:t>了解在较低层次上如何实现异常控制流</a:t>
            </a:r>
          </a:p>
          <a:p>
            <a:pPr marL="838200" lvl="1" indent="-381000">
              <a:spcBef>
                <a:spcPct val="25000"/>
              </a:spcBef>
            </a:pPr>
            <a:r>
              <a:rPr lang="zh-CN" altLang="en-US" sz="2400" smtClean="0">
                <a:latin typeface="黑体" pitchFamily="49" charset="-122"/>
                <a:ea typeface="黑体" pitchFamily="49" charset="-122"/>
              </a:rPr>
              <a:t>初步理解硬件如何和操作系统协调工作，从而为将来理解和掌握操作系统核心内容打下良好基础。</a:t>
            </a:r>
          </a:p>
          <a:p>
            <a:pPr marL="457200" indent="-457200">
              <a:spcBef>
                <a:spcPct val="25000"/>
              </a:spcBef>
            </a:pPr>
            <a:r>
              <a:rPr lang="zh-CN" altLang="en-US" sz="2800" smtClean="0">
                <a:latin typeface="黑体" pitchFamily="49" charset="-122"/>
                <a:ea typeface="黑体" pitchFamily="49" charset="-122"/>
              </a:rPr>
              <a:t>主要教学内容</a:t>
            </a:r>
          </a:p>
          <a:p>
            <a:pPr marL="838200" lvl="1" indent="-381000">
              <a:spcBef>
                <a:spcPct val="25000"/>
              </a:spcBef>
            </a:pPr>
            <a:r>
              <a:rPr lang="en-US" altLang="zh-CN" sz="2400" smtClean="0">
                <a:ea typeface="黑体" pitchFamily="49" charset="-122"/>
              </a:rPr>
              <a:t>CPU</a:t>
            </a:r>
            <a:r>
              <a:rPr lang="zh-CN" altLang="en-US" sz="2400" smtClean="0">
                <a:ea typeface="黑体" pitchFamily="49" charset="-122"/>
              </a:rPr>
              <a:t>控制流、异常控制流</a:t>
            </a:r>
          </a:p>
          <a:p>
            <a:pPr marL="838200" lvl="1" indent="-381000">
              <a:spcBef>
                <a:spcPct val="25000"/>
              </a:spcBef>
            </a:pPr>
            <a:r>
              <a:rPr lang="zh-CN" altLang="en-US" sz="2400" smtClean="0">
                <a:ea typeface="黑体" pitchFamily="49" charset="-122"/>
              </a:rPr>
              <a:t>进程和进程上下文切换</a:t>
            </a:r>
          </a:p>
          <a:p>
            <a:pPr marL="838200" lvl="1" indent="-381000">
              <a:spcBef>
                <a:spcPct val="25000"/>
              </a:spcBef>
            </a:pPr>
            <a:r>
              <a:rPr lang="zh-CN" altLang="en-US" sz="2400" smtClean="0">
                <a:ea typeface="黑体" pitchFamily="49" charset="-122"/>
              </a:rPr>
              <a:t>异常和中断的基本概念</a:t>
            </a:r>
          </a:p>
          <a:p>
            <a:pPr marL="838200" lvl="1" indent="-381000">
              <a:spcBef>
                <a:spcPct val="25000"/>
              </a:spcBef>
            </a:pPr>
            <a:r>
              <a:rPr lang="zh-CN" altLang="en-US" sz="2400" smtClean="0">
                <a:ea typeface="黑体" pitchFamily="49" charset="-122"/>
              </a:rPr>
              <a:t>异常和中断的响应和处理</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xfrm>
            <a:off x="457200" y="96838"/>
            <a:ext cx="8229600" cy="561975"/>
          </a:xfrm>
        </p:spPr>
        <p:txBody>
          <a:bodyPr/>
          <a:lstStyle/>
          <a:p>
            <a:r>
              <a:rPr lang="en-US" altLang="zh-CN" smtClean="0"/>
              <a:t>IA-32/Linux</a:t>
            </a:r>
            <a:r>
              <a:rPr lang="zh-CN" altLang="en-US" smtClean="0"/>
              <a:t>的系统调用 </a:t>
            </a:r>
          </a:p>
        </p:txBody>
      </p:sp>
      <p:sp>
        <p:nvSpPr>
          <p:cNvPr id="794627" name="Rectangle 3"/>
          <p:cNvSpPr>
            <a:spLocks noGrp="1" noChangeArrowheads="1"/>
          </p:cNvSpPr>
          <p:nvPr>
            <p:ph type="body" idx="1"/>
          </p:nvPr>
        </p:nvSpPr>
        <p:spPr>
          <a:xfrm>
            <a:off x="222250" y="720725"/>
            <a:ext cx="8636000" cy="1851025"/>
          </a:xfrm>
        </p:spPr>
        <p:txBody>
          <a:bodyPr/>
          <a:lstStyle/>
          <a:p>
            <a:pPr>
              <a:lnSpc>
                <a:spcPct val="105000"/>
              </a:lnSpc>
              <a:spcBef>
                <a:spcPct val="15000"/>
              </a:spcBef>
            </a:pPr>
            <a:r>
              <a:rPr lang="zh-CN" altLang="en-US" sz="2000" smtClean="0">
                <a:latin typeface="微软雅黑" pitchFamily="34" charset="-122"/>
                <a:ea typeface="微软雅黑" pitchFamily="34" charset="-122"/>
              </a:rPr>
              <a:t>系统调用是特殊异常事件，是</a:t>
            </a:r>
            <a:r>
              <a:rPr lang="en-US" altLang="zh-CN" sz="2000" smtClean="0">
                <a:latin typeface="微软雅黑" pitchFamily="34" charset="-122"/>
                <a:ea typeface="微软雅黑" pitchFamily="34" charset="-122"/>
              </a:rPr>
              <a:t>OS</a:t>
            </a:r>
            <a:r>
              <a:rPr lang="zh-CN" altLang="en-US" sz="2000" smtClean="0">
                <a:latin typeface="微软雅黑" pitchFamily="34" charset="-122"/>
                <a:ea typeface="微软雅黑" pitchFamily="34" charset="-122"/>
              </a:rPr>
              <a:t>为用户程序提供服务的手段。</a:t>
            </a:r>
          </a:p>
          <a:p>
            <a:pPr>
              <a:lnSpc>
                <a:spcPct val="105000"/>
              </a:lnSpc>
              <a:spcBef>
                <a:spcPct val="15000"/>
              </a:spcBef>
            </a:pPr>
            <a:r>
              <a:rPr lang="en-US" altLang="zh-CN" sz="2000" smtClean="0">
                <a:latin typeface="微软雅黑" pitchFamily="34" charset="-122"/>
                <a:ea typeface="微软雅黑" pitchFamily="34" charset="-122"/>
              </a:rPr>
              <a:t>Linux</a:t>
            </a:r>
            <a:r>
              <a:rPr lang="zh-CN" altLang="en-US" sz="2000" smtClean="0">
                <a:latin typeface="微软雅黑" pitchFamily="34" charset="-122"/>
                <a:ea typeface="微软雅黑" pitchFamily="34" charset="-122"/>
              </a:rPr>
              <a:t>提供了几百种系统调用，主要分为以下几类：</a:t>
            </a:r>
          </a:p>
          <a:p>
            <a:pPr lvl="1">
              <a:lnSpc>
                <a:spcPct val="105000"/>
              </a:lnSpc>
              <a:spcBef>
                <a:spcPct val="15000"/>
              </a:spcBef>
            </a:pPr>
            <a:r>
              <a:rPr lang="zh-CN" altLang="en-US" smtClean="0">
                <a:latin typeface="微软雅黑" pitchFamily="34" charset="-122"/>
                <a:ea typeface="微软雅黑" pitchFamily="34" charset="-122"/>
              </a:rPr>
              <a:t>进程控制、文件操作、文件系统操作、系统控制、内存管理、网络管理、用户管理、进程通信等</a:t>
            </a:r>
          </a:p>
          <a:p>
            <a:pPr>
              <a:lnSpc>
                <a:spcPct val="105000"/>
              </a:lnSpc>
              <a:spcBef>
                <a:spcPct val="15000"/>
              </a:spcBef>
            </a:pPr>
            <a:r>
              <a:rPr lang="zh-CN" altLang="en-US" sz="2000" smtClean="0">
                <a:solidFill>
                  <a:srgbClr val="FF0000"/>
                </a:solidFill>
                <a:latin typeface="微软雅黑" pitchFamily="34" charset="-122"/>
                <a:ea typeface="微软雅黑" pitchFamily="34" charset="-122"/>
              </a:rPr>
              <a:t>系统调用号</a:t>
            </a:r>
            <a:r>
              <a:rPr lang="zh-CN" altLang="en-US" sz="2000" smtClean="0">
                <a:latin typeface="微软雅黑" pitchFamily="34" charset="-122"/>
                <a:ea typeface="微软雅黑" pitchFamily="34" charset="-122"/>
              </a:rPr>
              <a:t>是</a:t>
            </a:r>
            <a:r>
              <a:rPr lang="zh-CN" altLang="en-US" sz="2000" smtClean="0">
                <a:solidFill>
                  <a:srgbClr val="FF0000"/>
                </a:solidFill>
                <a:latin typeface="微软雅黑" pitchFamily="34" charset="-122"/>
                <a:ea typeface="微软雅黑" pitchFamily="34" charset="-122"/>
              </a:rPr>
              <a:t>系统调用跳转表</a:t>
            </a:r>
            <a:r>
              <a:rPr lang="zh-CN" altLang="en-US" sz="2000" smtClean="0">
                <a:latin typeface="微软雅黑" pitchFamily="34" charset="-122"/>
                <a:ea typeface="微软雅黑" pitchFamily="34" charset="-122"/>
              </a:rPr>
              <a:t>索引值，表中给出</a:t>
            </a:r>
            <a:r>
              <a:rPr lang="zh-CN" altLang="en-US" sz="2000" smtClean="0">
                <a:solidFill>
                  <a:srgbClr val="FF0000"/>
                </a:solidFill>
                <a:latin typeface="微软雅黑" pitchFamily="34" charset="-122"/>
                <a:ea typeface="微软雅黑" pitchFamily="34" charset="-122"/>
              </a:rPr>
              <a:t>系统调用服务例程</a:t>
            </a:r>
            <a:r>
              <a:rPr lang="zh-CN" altLang="en-US" sz="2000" smtClean="0">
                <a:latin typeface="微软雅黑" pitchFamily="34" charset="-122"/>
                <a:ea typeface="微软雅黑" pitchFamily="34" charset="-122"/>
              </a:rPr>
              <a:t>首址</a:t>
            </a:r>
          </a:p>
          <a:p>
            <a:pPr>
              <a:lnSpc>
                <a:spcPct val="105000"/>
              </a:lnSpc>
              <a:spcBef>
                <a:spcPct val="15000"/>
              </a:spcBef>
              <a:buFontTx/>
              <a:buNone/>
            </a:pPr>
            <a:endParaRPr lang="zh-CN" altLang="en-US" sz="2000" smtClean="0">
              <a:latin typeface="微软雅黑" pitchFamily="34" charset="-122"/>
              <a:ea typeface="微软雅黑" pitchFamily="34" charset="-122"/>
            </a:endParaRPr>
          </a:p>
        </p:txBody>
      </p:sp>
      <p:pic>
        <p:nvPicPr>
          <p:cNvPr id="794628" name="Picture 4"/>
          <p:cNvPicPr>
            <a:picLocks noChangeAspect="1" noChangeArrowheads="1"/>
          </p:cNvPicPr>
          <p:nvPr/>
        </p:nvPicPr>
        <p:blipFill>
          <a:blip r:embed="rId2"/>
          <a:srcRect/>
          <a:stretch>
            <a:fillRect/>
          </a:stretch>
        </p:blipFill>
        <p:spPr bwMode="auto">
          <a:xfrm>
            <a:off x="227013" y="2647950"/>
            <a:ext cx="8916987" cy="42100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4627">
                                            <p:txEl>
                                              <p:pRg st="0" end="0"/>
                                            </p:txEl>
                                          </p:spTgt>
                                        </p:tgtEl>
                                        <p:attrNameLst>
                                          <p:attrName>style.visibility</p:attrName>
                                        </p:attrNameLst>
                                      </p:cBhvr>
                                      <p:to>
                                        <p:strVal val="visible"/>
                                      </p:to>
                                    </p:set>
                                    <p:animEffect transition="in" filter="blinds(horizontal)">
                                      <p:cBhvr>
                                        <p:cTn id="7" dur="500"/>
                                        <p:tgtEl>
                                          <p:spTgt spid="794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4627">
                                            <p:txEl>
                                              <p:pRg st="1" end="1"/>
                                            </p:txEl>
                                          </p:spTgt>
                                        </p:tgtEl>
                                        <p:attrNameLst>
                                          <p:attrName>style.visibility</p:attrName>
                                        </p:attrNameLst>
                                      </p:cBhvr>
                                      <p:to>
                                        <p:strVal val="visible"/>
                                      </p:to>
                                    </p:set>
                                    <p:animEffect transition="in" filter="blinds(horizontal)">
                                      <p:cBhvr>
                                        <p:cTn id="12" dur="500"/>
                                        <p:tgtEl>
                                          <p:spTgt spid="79462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94627">
                                            <p:txEl>
                                              <p:pRg st="2" end="2"/>
                                            </p:txEl>
                                          </p:spTgt>
                                        </p:tgtEl>
                                        <p:attrNameLst>
                                          <p:attrName>style.visibility</p:attrName>
                                        </p:attrNameLst>
                                      </p:cBhvr>
                                      <p:to>
                                        <p:strVal val="visible"/>
                                      </p:to>
                                    </p:set>
                                    <p:animEffect transition="in" filter="blinds(horizontal)">
                                      <p:cBhvr>
                                        <p:cTn id="15" dur="500"/>
                                        <p:tgtEl>
                                          <p:spTgt spid="79462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94627">
                                            <p:txEl>
                                              <p:pRg st="3" end="3"/>
                                            </p:txEl>
                                          </p:spTgt>
                                        </p:tgtEl>
                                        <p:attrNameLst>
                                          <p:attrName>style.visibility</p:attrName>
                                        </p:attrNameLst>
                                      </p:cBhvr>
                                      <p:to>
                                        <p:strVal val="visible"/>
                                      </p:to>
                                    </p:set>
                                    <p:animEffect transition="in" filter="blinds(horizontal)">
                                      <p:cBhvr>
                                        <p:cTn id="20" dur="500"/>
                                        <p:tgtEl>
                                          <p:spTgt spid="79462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94628"/>
                                        </p:tgtEl>
                                        <p:attrNameLst>
                                          <p:attrName>style.visibility</p:attrName>
                                        </p:attrNameLst>
                                      </p:cBhvr>
                                      <p:to>
                                        <p:strVal val="visible"/>
                                      </p:to>
                                    </p:set>
                                    <p:animEffect transition="in" filter="blinds(horizontal)">
                                      <p:cBhvr>
                                        <p:cTn id="25" dur="500"/>
                                        <p:tgtEl>
                                          <p:spTgt spid="794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a:spLocks noChangeArrowheads="1"/>
          </p:cNvSpPr>
          <p:nvPr/>
        </p:nvSpPr>
        <p:spPr bwMode="auto">
          <a:xfrm>
            <a:off x="266700" y="3330575"/>
            <a:ext cx="5907088" cy="2286000"/>
          </a:xfrm>
          <a:prstGeom prst="rect">
            <a:avLst/>
          </a:prstGeom>
          <a:solidFill>
            <a:srgbClr val="E9E1C9"/>
          </a:solidFill>
          <a:ln w="28575" algn="ctr">
            <a:noFill/>
            <a:round/>
            <a:headEnd/>
            <a:tailEnd type="triangle" w="med" len="med"/>
          </a:ln>
        </p:spPr>
        <p:txBody>
          <a:bodyPr anchor="ctr" anchorCtr="1"/>
          <a:lstStyle/>
          <a:p>
            <a:pPr algn="ctr" eaLnBrk="0" hangingPunct="0"/>
            <a:endParaRPr lang="en-US" altLang="zh-CN" sz="2400" b="1">
              <a:latin typeface="Calibri" pitchFamily="34" charset="0"/>
            </a:endParaRPr>
          </a:p>
        </p:txBody>
      </p:sp>
      <p:sp>
        <p:nvSpPr>
          <p:cNvPr id="806915" name="Rectangle 2"/>
          <p:cNvSpPr>
            <a:spLocks noGrp="1" noChangeArrowheads="1"/>
          </p:cNvSpPr>
          <p:nvPr>
            <p:ph type="title" idx="4294967295"/>
          </p:nvPr>
        </p:nvSpPr>
        <p:spPr>
          <a:xfrm>
            <a:off x="463550" y="127000"/>
            <a:ext cx="7123113" cy="422275"/>
          </a:xfrm>
        </p:spPr>
        <p:txBody>
          <a:bodyPr/>
          <a:lstStyle/>
          <a:p>
            <a:r>
              <a:rPr lang="en-US" altLang="zh-CN" smtClean="0">
                <a:ea typeface="宋体" pitchFamily="2" charset="-122"/>
              </a:rPr>
              <a:t>Trap</a:t>
            </a:r>
            <a:r>
              <a:rPr lang="zh-CN" altLang="en-US" smtClean="0"/>
              <a:t>举例</a:t>
            </a:r>
            <a:r>
              <a:rPr lang="en-US" altLang="zh-CN" smtClean="0">
                <a:ea typeface="宋体" pitchFamily="2" charset="-122"/>
              </a:rPr>
              <a:t>: Opening File</a:t>
            </a:r>
          </a:p>
        </p:txBody>
      </p:sp>
      <p:sp>
        <p:nvSpPr>
          <p:cNvPr id="480271" name="Rectangle 15"/>
          <p:cNvSpPr>
            <a:spLocks noGrp="1" noChangeArrowheads="1"/>
          </p:cNvSpPr>
          <p:nvPr>
            <p:ph type="body" idx="4294967295"/>
          </p:nvPr>
        </p:nvSpPr>
        <p:spPr>
          <a:xfrm>
            <a:off x="296863" y="773113"/>
            <a:ext cx="8366125" cy="1089025"/>
          </a:xfrm>
        </p:spPr>
        <p:txBody>
          <a:bodyPr/>
          <a:lstStyle/>
          <a:p>
            <a:r>
              <a:rPr lang="zh-CN" altLang="en-US" sz="2100" smtClean="0">
                <a:latin typeface="微软雅黑" pitchFamily="34" charset="-122"/>
                <a:ea typeface="微软雅黑" pitchFamily="34" charset="-122"/>
              </a:rPr>
              <a:t>用户程序中调用函数</a:t>
            </a:r>
            <a:r>
              <a:rPr lang="en-US" altLang="zh-CN" sz="2100" smtClean="0">
                <a:latin typeface="微软雅黑" pitchFamily="34" charset="-122"/>
                <a:ea typeface="微软雅黑" pitchFamily="34" charset="-122"/>
              </a:rPr>
              <a:t> open(filename, options)</a:t>
            </a:r>
          </a:p>
          <a:p>
            <a:r>
              <a:rPr lang="en-US" altLang="zh-CN" sz="2100" smtClean="0">
                <a:latin typeface="微软雅黑" pitchFamily="34" charset="-122"/>
                <a:ea typeface="微软雅黑" pitchFamily="34" charset="-122"/>
              </a:rPr>
              <a:t>open</a:t>
            </a:r>
            <a:r>
              <a:rPr lang="zh-CN" altLang="en-US" sz="2100" smtClean="0">
                <a:latin typeface="微软雅黑" pitchFamily="34" charset="-122"/>
                <a:ea typeface="微软雅黑" pitchFamily="34" charset="-122"/>
              </a:rPr>
              <a:t>函数执行陷阱指令（即系统调用指令</a:t>
            </a:r>
            <a:r>
              <a:rPr lang="zh-CN" altLang="en-US" sz="2100" smtClean="0">
                <a:solidFill>
                  <a:srgbClr val="CC3300"/>
                </a:solidFill>
                <a:latin typeface="微软雅黑" pitchFamily="34" charset="-122"/>
                <a:ea typeface="微软雅黑" pitchFamily="34" charset="-122"/>
              </a:rPr>
              <a:t>“</a:t>
            </a:r>
            <a:r>
              <a:rPr lang="en-US" altLang="zh-CN" sz="2100" smtClean="0">
                <a:solidFill>
                  <a:srgbClr val="CC3300"/>
                </a:solidFill>
                <a:latin typeface="微软雅黑" pitchFamily="34" charset="-122"/>
                <a:ea typeface="微软雅黑" pitchFamily="34" charset="-122"/>
              </a:rPr>
              <a:t>int”</a:t>
            </a:r>
            <a:r>
              <a:rPr lang="zh-CN" altLang="en-US" sz="2100" smtClean="0">
                <a:solidFill>
                  <a:srgbClr val="CC3300"/>
                </a:solidFill>
                <a:latin typeface="微软雅黑" pitchFamily="34" charset="-122"/>
                <a:ea typeface="微软雅黑" pitchFamily="34" charset="-122"/>
              </a:rPr>
              <a:t>）</a:t>
            </a:r>
            <a:endParaRPr lang="en-US" altLang="zh-CN" sz="2200" b="0" smtClean="0"/>
          </a:p>
        </p:txBody>
      </p:sp>
      <p:sp>
        <p:nvSpPr>
          <p:cNvPr id="480272" name="Text Box 16"/>
          <p:cNvSpPr txBox="1">
            <a:spLocks noChangeArrowheads="1"/>
          </p:cNvSpPr>
          <p:nvPr/>
        </p:nvSpPr>
        <p:spPr bwMode="auto">
          <a:xfrm>
            <a:off x="779463" y="1706563"/>
            <a:ext cx="6296025" cy="1549400"/>
          </a:xfrm>
          <a:prstGeom prst="rect">
            <a:avLst/>
          </a:prstGeom>
          <a:solidFill>
            <a:schemeClr val="bg1">
              <a:lumMod val="95000"/>
            </a:schemeClr>
          </a:solidFill>
          <a:ln w="12700">
            <a:solidFill>
              <a:schemeClr val="tx1"/>
            </a:solidFill>
            <a:miter lim="800000"/>
            <a:headEnd/>
            <a:tailEnd/>
          </a:ln>
          <a:effectLst/>
        </p:spPr>
        <p:txBody>
          <a:bodyPr>
            <a:spAutoFit/>
          </a:bodyPr>
          <a:lstStyle/>
          <a:p>
            <a:pPr eaLnBrk="0" hangingPunct="0">
              <a:lnSpc>
                <a:spcPct val="95000"/>
              </a:lnSpc>
            </a:pPr>
            <a:r>
              <a:rPr lang="en-US" altLang="zh-CN" sz="2000" b="1">
                <a:latin typeface="微软雅黑" pitchFamily="34" charset="-122"/>
                <a:ea typeface="微软雅黑" pitchFamily="34" charset="-122"/>
              </a:rPr>
              <a:t>0804d070 &lt;__libc_open&gt;:</a:t>
            </a:r>
          </a:p>
          <a:p>
            <a:pPr eaLnBrk="0" hangingPunct="0">
              <a:lnSpc>
                <a:spcPct val="95000"/>
              </a:lnSpc>
            </a:pPr>
            <a:r>
              <a:rPr lang="en-US" altLang="zh-CN" sz="2000" b="1">
                <a:latin typeface="微软雅黑" pitchFamily="34" charset="-122"/>
                <a:ea typeface="微软雅黑" pitchFamily="34" charset="-122"/>
              </a:rPr>
              <a:t> . . .</a:t>
            </a:r>
          </a:p>
          <a:p>
            <a:pPr eaLnBrk="0" hangingPunct="0">
              <a:lnSpc>
                <a:spcPct val="95000"/>
              </a:lnSpc>
            </a:pPr>
            <a:r>
              <a:rPr lang="en-US" altLang="zh-CN" sz="2000" b="1">
                <a:latin typeface="微软雅黑" pitchFamily="34" charset="-122"/>
                <a:ea typeface="微软雅黑" pitchFamily="34" charset="-122"/>
              </a:rPr>
              <a:t> 804d082:	cd 80               </a:t>
            </a:r>
            <a:r>
              <a:rPr lang="en-US" altLang="zh-CN" sz="2000" b="1">
                <a:solidFill>
                  <a:srgbClr val="FF0000"/>
                </a:solidFill>
                <a:latin typeface="微软雅黑" pitchFamily="34" charset="-122"/>
                <a:ea typeface="微软雅黑" pitchFamily="34" charset="-122"/>
              </a:rPr>
              <a:t>int    $0x80</a:t>
            </a:r>
          </a:p>
          <a:p>
            <a:pPr eaLnBrk="0" hangingPunct="0">
              <a:lnSpc>
                <a:spcPct val="95000"/>
              </a:lnSpc>
            </a:pPr>
            <a:r>
              <a:rPr lang="en-US" altLang="zh-CN" sz="2000" b="1">
                <a:latin typeface="微软雅黑" pitchFamily="34" charset="-122"/>
                <a:ea typeface="微软雅黑" pitchFamily="34" charset="-122"/>
              </a:rPr>
              <a:t> 804d084:	5b                   	pop    %ebx</a:t>
            </a:r>
          </a:p>
          <a:p>
            <a:pPr eaLnBrk="0" hangingPunct="0">
              <a:lnSpc>
                <a:spcPct val="95000"/>
              </a:lnSpc>
            </a:pPr>
            <a:r>
              <a:rPr lang="en-US" altLang="zh-CN" sz="2000" b="1">
                <a:latin typeface="微软雅黑" pitchFamily="34" charset="-122"/>
                <a:ea typeface="微软雅黑" pitchFamily="34" charset="-122"/>
              </a:rPr>
              <a:t> . . .</a:t>
            </a:r>
          </a:p>
        </p:txBody>
      </p:sp>
      <p:sp>
        <p:nvSpPr>
          <p:cNvPr id="17" name="Rectangle 4"/>
          <p:cNvSpPr>
            <a:spLocks noChangeArrowheads="1"/>
          </p:cNvSpPr>
          <p:nvPr/>
        </p:nvSpPr>
        <p:spPr bwMode="auto">
          <a:xfrm>
            <a:off x="1382713" y="3432175"/>
            <a:ext cx="1771650" cy="454025"/>
          </a:xfrm>
          <a:prstGeom prst="rect">
            <a:avLst/>
          </a:prstGeom>
          <a:noFill/>
          <a:ln w="12700">
            <a:noFill/>
            <a:miter lim="800000"/>
            <a:headEnd/>
            <a:tailEnd/>
          </a:ln>
          <a:effectLst/>
        </p:spPr>
        <p:txBody>
          <a:bodyPr wrap="none" lIns="90479" tIns="44446" rIns="90479" bIns="44446">
            <a:spAutoFit/>
          </a:bodyPr>
          <a:lstStyle/>
          <a:p>
            <a:pPr eaLnBrk="0" hangingPunct="0"/>
            <a:r>
              <a:rPr lang="en-US" altLang="zh-CN" sz="2400" b="1" i="1">
                <a:solidFill>
                  <a:srgbClr val="CC3300"/>
                </a:solidFill>
                <a:latin typeface="Calibri" pitchFamily="34" charset="0"/>
              </a:rPr>
              <a:t>User Process</a:t>
            </a:r>
          </a:p>
        </p:txBody>
      </p:sp>
      <p:sp>
        <p:nvSpPr>
          <p:cNvPr id="18" name="Rectangle 5"/>
          <p:cNvSpPr>
            <a:spLocks noChangeArrowheads="1"/>
          </p:cNvSpPr>
          <p:nvPr/>
        </p:nvSpPr>
        <p:spPr bwMode="auto">
          <a:xfrm>
            <a:off x="4673600" y="3562350"/>
            <a:ext cx="525463" cy="454025"/>
          </a:xfrm>
          <a:prstGeom prst="rect">
            <a:avLst/>
          </a:prstGeom>
          <a:noFill/>
          <a:ln w="12700">
            <a:noFill/>
            <a:miter lim="800000"/>
            <a:headEnd/>
            <a:tailEnd/>
          </a:ln>
          <a:effectLst/>
        </p:spPr>
        <p:txBody>
          <a:bodyPr wrap="none" lIns="90479" tIns="44446" rIns="90479" bIns="44446">
            <a:spAutoFit/>
          </a:bodyPr>
          <a:lstStyle/>
          <a:p>
            <a:pPr eaLnBrk="0" hangingPunct="0"/>
            <a:r>
              <a:rPr lang="en-US" altLang="zh-CN" sz="2400" b="1" i="1">
                <a:solidFill>
                  <a:srgbClr val="CC3300"/>
                </a:solidFill>
                <a:latin typeface="Calibri" pitchFamily="34" charset="0"/>
              </a:rPr>
              <a:t>OS</a:t>
            </a:r>
          </a:p>
        </p:txBody>
      </p:sp>
      <p:sp>
        <p:nvSpPr>
          <p:cNvPr id="19" name="Line 6"/>
          <p:cNvSpPr>
            <a:spLocks noChangeShapeType="1"/>
          </p:cNvSpPr>
          <p:nvPr/>
        </p:nvSpPr>
        <p:spPr bwMode="auto">
          <a:xfrm>
            <a:off x="2225675" y="3852863"/>
            <a:ext cx="0" cy="598487"/>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0" name="Line 7"/>
          <p:cNvSpPr>
            <a:spLocks noChangeShapeType="1"/>
          </p:cNvSpPr>
          <p:nvPr/>
        </p:nvSpPr>
        <p:spPr bwMode="auto">
          <a:xfrm>
            <a:off x="2189163" y="4457700"/>
            <a:ext cx="2806700" cy="0"/>
          </a:xfrm>
          <a:prstGeom prst="line">
            <a:avLst/>
          </a:prstGeom>
          <a:noFill/>
          <a:ln w="28575">
            <a:solidFill>
              <a:schemeClr val="tx1"/>
            </a:solidFill>
            <a:prstDash val="dash"/>
            <a:round/>
            <a:headEnd/>
            <a:tailEnd type="triangle" w="med" len="med"/>
          </a:ln>
        </p:spPr>
        <p:txBody>
          <a:bodyPr wrap="none" anchor="ctr"/>
          <a:lstStyle/>
          <a:p>
            <a:endParaRPr lang="zh-CN" altLang="en-US"/>
          </a:p>
        </p:txBody>
      </p:sp>
      <p:sp>
        <p:nvSpPr>
          <p:cNvPr id="21" name="Line 8"/>
          <p:cNvSpPr>
            <a:spLocks noChangeShapeType="1"/>
          </p:cNvSpPr>
          <p:nvPr/>
        </p:nvSpPr>
        <p:spPr bwMode="auto">
          <a:xfrm>
            <a:off x="5002213" y="4464050"/>
            <a:ext cx="0" cy="59690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2" name="Line 9"/>
          <p:cNvSpPr>
            <a:spLocks noChangeShapeType="1"/>
          </p:cNvSpPr>
          <p:nvPr/>
        </p:nvSpPr>
        <p:spPr bwMode="auto">
          <a:xfrm flipH="1" flipV="1">
            <a:off x="2206625" y="4643438"/>
            <a:ext cx="2801938" cy="430212"/>
          </a:xfrm>
          <a:prstGeom prst="line">
            <a:avLst/>
          </a:prstGeom>
          <a:noFill/>
          <a:ln w="28575">
            <a:solidFill>
              <a:schemeClr val="tx1"/>
            </a:solidFill>
            <a:prstDash val="dash"/>
            <a:round/>
            <a:headEnd/>
            <a:tailEnd type="triangle" w="med" len="med"/>
          </a:ln>
        </p:spPr>
        <p:txBody>
          <a:bodyPr wrap="none" anchor="ctr"/>
          <a:lstStyle/>
          <a:p>
            <a:endParaRPr lang="zh-CN" altLang="en-US"/>
          </a:p>
        </p:txBody>
      </p:sp>
      <p:sp>
        <p:nvSpPr>
          <p:cNvPr id="23" name="Line 10"/>
          <p:cNvSpPr>
            <a:spLocks noChangeShapeType="1"/>
          </p:cNvSpPr>
          <p:nvPr/>
        </p:nvSpPr>
        <p:spPr bwMode="auto">
          <a:xfrm flipH="1">
            <a:off x="2205038" y="4656138"/>
            <a:ext cx="6350" cy="909637"/>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4" name="Rectangle 11"/>
          <p:cNvSpPr>
            <a:spLocks noChangeArrowheads="1"/>
          </p:cNvSpPr>
          <p:nvPr/>
        </p:nvSpPr>
        <p:spPr bwMode="auto">
          <a:xfrm>
            <a:off x="3051175" y="4064000"/>
            <a:ext cx="1092200" cy="409575"/>
          </a:xfrm>
          <a:prstGeom prst="rect">
            <a:avLst/>
          </a:prstGeom>
          <a:noFill/>
          <a:ln w="12700">
            <a:noFill/>
            <a:miter lim="800000"/>
            <a:headEnd/>
            <a:tailEnd/>
          </a:ln>
        </p:spPr>
        <p:txBody>
          <a:bodyPr wrap="none" lIns="90479" tIns="44446" rIns="90479" bIns="44446">
            <a:spAutoFit/>
          </a:bodyPr>
          <a:lstStyle/>
          <a:p>
            <a:pPr eaLnBrk="0" hangingPunct="0"/>
            <a:r>
              <a:rPr lang="zh-CN" altLang="en-US" sz="2100" b="1">
                <a:latin typeface="微软雅黑" pitchFamily="34" charset="-122"/>
                <a:ea typeface="微软雅黑" pitchFamily="34" charset="-122"/>
              </a:rPr>
              <a:t>陷入</a:t>
            </a:r>
            <a:r>
              <a:rPr lang="en-US" altLang="zh-CN" sz="2100" b="1">
                <a:latin typeface="微软雅黑" pitchFamily="34" charset="-122"/>
                <a:ea typeface="微软雅黑" pitchFamily="34" charset="-122"/>
              </a:rPr>
              <a:t>OS</a:t>
            </a:r>
          </a:p>
        </p:txBody>
      </p:sp>
      <p:sp>
        <p:nvSpPr>
          <p:cNvPr id="25" name="Rectangle 12"/>
          <p:cNvSpPr>
            <a:spLocks noChangeArrowheads="1"/>
          </p:cNvSpPr>
          <p:nvPr/>
        </p:nvSpPr>
        <p:spPr bwMode="auto">
          <a:xfrm>
            <a:off x="5032375" y="4405313"/>
            <a:ext cx="1219200" cy="730250"/>
          </a:xfrm>
          <a:prstGeom prst="rect">
            <a:avLst/>
          </a:prstGeom>
          <a:noFill/>
          <a:ln w="12700">
            <a:noFill/>
            <a:miter lim="800000"/>
            <a:headEnd/>
            <a:tailEnd/>
          </a:ln>
        </p:spPr>
        <p:txBody>
          <a:bodyPr lIns="90479" tIns="44446" rIns="90479" bIns="44446">
            <a:spAutoFit/>
          </a:bodyPr>
          <a:lstStyle/>
          <a:p>
            <a:pPr eaLnBrk="0" hangingPunct="0"/>
            <a:r>
              <a:rPr lang="zh-CN" altLang="en-US" sz="2100" b="1">
                <a:latin typeface="Calibri" pitchFamily="34" charset="0"/>
                <a:ea typeface="微软雅黑" pitchFamily="34" charset="-122"/>
              </a:rPr>
              <a:t>文件打开操作</a:t>
            </a:r>
          </a:p>
        </p:txBody>
      </p:sp>
      <p:sp>
        <p:nvSpPr>
          <p:cNvPr id="26" name="Rectangle 13"/>
          <p:cNvSpPr>
            <a:spLocks noChangeArrowheads="1"/>
          </p:cNvSpPr>
          <p:nvPr/>
        </p:nvSpPr>
        <p:spPr bwMode="auto">
          <a:xfrm>
            <a:off x="2151063" y="4945063"/>
            <a:ext cx="2578100" cy="409575"/>
          </a:xfrm>
          <a:prstGeom prst="rect">
            <a:avLst/>
          </a:prstGeom>
          <a:noFill/>
          <a:ln w="12700">
            <a:noFill/>
            <a:miter lim="800000"/>
            <a:headEnd/>
            <a:tailEnd/>
          </a:ln>
        </p:spPr>
        <p:txBody>
          <a:bodyPr wrap="none" lIns="90479" tIns="44446" rIns="90479" bIns="44446">
            <a:spAutoFit/>
          </a:bodyPr>
          <a:lstStyle/>
          <a:p>
            <a:pPr eaLnBrk="0" hangingPunct="0"/>
            <a:r>
              <a:rPr lang="zh-CN" altLang="en-US" sz="2100" b="1">
                <a:latin typeface="微软雅黑" pitchFamily="34" charset="-122"/>
                <a:ea typeface="微软雅黑" pitchFamily="34" charset="-122"/>
              </a:rPr>
              <a:t>返回到</a:t>
            </a:r>
            <a:r>
              <a:rPr lang="en-US" altLang="zh-CN" sz="2100" b="1">
                <a:latin typeface="微软雅黑" pitchFamily="34" charset="-122"/>
                <a:ea typeface="微软雅黑" pitchFamily="34" charset="-122"/>
              </a:rPr>
              <a:t>pop</a:t>
            </a:r>
            <a:r>
              <a:rPr lang="zh-CN" altLang="en-US" sz="2100" b="1">
                <a:latin typeface="微软雅黑" pitchFamily="34" charset="-122"/>
                <a:ea typeface="微软雅黑" pitchFamily="34" charset="-122"/>
              </a:rPr>
              <a:t>指令执行</a:t>
            </a:r>
          </a:p>
        </p:txBody>
      </p:sp>
      <p:sp>
        <p:nvSpPr>
          <p:cNvPr id="28" name="Text Box 15"/>
          <p:cNvSpPr txBox="1">
            <a:spLocks noChangeArrowheads="1"/>
          </p:cNvSpPr>
          <p:nvPr/>
        </p:nvSpPr>
        <p:spPr bwMode="auto">
          <a:xfrm>
            <a:off x="641350" y="4197350"/>
            <a:ext cx="1455738" cy="412750"/>
          </a:xfrm>
          <a:prstGeom prst="rect">
            <a:avLst/>
          </a:prstGeom>
          <a:noFill/>
          <a:ln w="25400">
            <a:noFill/>
            <a:miter lim="800000"/>
            <a:headEnd/>
            <a:tailEnd/>
          </a:ln>
        </p:spPr>
        <p:txBody>
          <a:bodyPr>
            <a:spAutoFit/>
          </a:bodyPr>
          <a:lstStyle/>
          <a:p>
            <a:pPr eaLnBrk="0" hangingPunct="0"/>
            <a:r>
              <a:rPr lang="en-US" altLang="zh-CN" sz="2100" b="1">
                <a:latin typeface="微软雅黑" pitchFamily="34" charset="-122"/>
                <a:ea typeface="微软雅黑" pitchFamily="34" charset="-122"/>
              </a:rPr>
              <a:t>int $0x80</a:t>
            </a:r>
            <a:endParaRPr lang="zh-CN" altLang="en-US" sz="2100" b="1">
              <a:latin typeface="微软雅黑" pitchFamily="34" charset="-122"/>
              <a:ea typeface="微软雅黑" pitchFamily="34" charset="-122"/>
            </a:endParaRPr>
          </a:p>
        </p:txBody>
      </p:sp>
      <p:sp>
        <p:nvSpPr>
          <p:cNvPr id="29" name="Text Box 16"/>
          <p:cNvSpPr txBox="1">
            <a:spLocks noChangeArrowheads="1"/>
          </p:cNvSpPr>
          <p:nvPr/>
        </p:nvSpPr>
        <p:spPr bwMode="auto">
          <a:xfrm>
            <a:off x="638175" y="4500563"/>
            <a:ext cx="1603375" cy="396875"/>
          </a:xfrm>
          <a:prstGeom prst="rect">
            <a:avLst/>
          </a:prstGeom>
          <a:noFill/>
          <a:ln w="25400">
            <a:noFill/>
            <a:miter lim="800000"/>
            <a:headEnd/>
            <a:tailEnd/>
          </a:ln>
        </p:spPr>
        <p:txBody>
          <a:bodyPr>
            <a:spAutoFit/>
          </a:bodyPr>
          <a:lstStyle/>
          <a:p>
            <a:pPr eaLnBrk="0" hangingPunct="0"/>
            <a:r>
              <a:rPr lang="en-US" altLang="zh-CN" sz="2000" b="1">
                <a:latin typeface="微软雅黑" pitchFamily="34" charset="-122"/>
                <a:ea typeface="微软雅黑" pitchFamily="34" charset="-122"/>
              </a:rPr>
              <a:t>pop %ebx</a:t>
            </a:r>
          </a:p>
        </p:txBody>
      </p:sp>
      <p:sp>
        <p:nvSpPr>
          <p:cNvPr id="806930" name="Rectangle 18"/>
          <p:cNvSpPr>
            <a:spLocks noChangeArrowheads="1"/>
          </p:cNvSpPr>
          <p:nvPr/>
        </p:nvSpPr>
        <p:spPr bwMode="auto">
          <a:xfrm>
            <a:off x="196850" y="5845175"/>
            <a:ext cx="8691563" cy="701675"/>
          </a:xfrm>
          <a:prstGeom prst="rect">
            <a:avLst/>
          </a:prstGeom>
          <a:noFill/>
          <a:ln w="9525">
            <a:noFill/>
            <a:miter lim="800000"/>
            <a:headEnd/>
            <a:tailEnd/>
          </a:ln>
          <a:effectLst/>
        </p:spPr>
        <p:txBody>
          <a:bodyPr>
            <a:spAutoFit/>
          </a:bodyPr>
          <a:lstStyle/>
          <a:p>
            <a:r>
              <a:rPr lang="en-US" altLang="zh-CN" sz="2000" b="1">
                <a:latin typeface="微软雅黑" pitchFamily="34" charset="-122"/>
                <a:ea typeface="微软雅黑" pitchFamily="34" charset="-122"/>
              </a:rPr>
              <a:t>Open</a:t>
            </a:r>
            <a:r>
              <a:rPr lang="zh-CN" altLang="en-US" sz="2000" b="1">
                <a:latin typeface="微软雅黑" pitchFamily="34" charset="-122"/>
                <a:ea typeface="微软雅黑" pitchFamily="34" charset="-122"/>
              </a:rPr>
              <a:t>系统调用（</a:t>
            </a:r>
            <a:r>
              <a:rPr lang="en-US" altLang="zh-CN" sz="2000" b="1">
                <a:latin typeface="微软雅黑" pitchFamily="34" charset="-122"/>
                <a:ea typeface="微软雅黑" pitchFamily="34" charset="-122"/>
              </a:rPr>
              <a:t>system call</a:t>
            </a:r>
            <a:r>
              <a:rPr lang="zh-CN" altLang="en-US" sz="2000" b="1">
                <a:latin typeface="微软雅黑" pitchFamily="34" charset="-122"/>
                <a:ea typeface="微软雅黑" pitchFamily="34" charset="-122"/>
              </a:rPr>
              <a:t>）：</a:t>
            </a:r>
            <a:r>
              <a:rPr lang="en-US" altLang="zh-CN" sz="2000" b="1">
                <a:solidFill>
                  <a:srgbClr val="008000"/>
                </a:solidFill>
                <a:latin typeface="微软雅黑" pitchFamily="34" charset="-122"/>
                <a:ea typeface="微软雅黑" pitchFamily="34" charset="-122"/>
              </a:rPr>
              <a:t>OS must find or create file, get it ready for reading or writing</a:t>
            </a:r>
            <a:r>
              <a:rPr lang="zh-CN" altLang="en-US" sz="2000" b="1">
                <a:solidFill>
                  <a:srgbClr val="008000"/>
                </a:solidFill>
                <a:latin typeface="微软雅黑" pitchFamily="34" charset="-122"/>
                <a:ea typeface="微软雅黑" pitchFamily="34" charset="-122"/>
              </a:rPr>
              <a:t>，</a:t>
            </a:r>
            <a:r>
              <a:rPr lang="en-US" altLang="zh-CN" sz="2000" b="1">
                <a:solidFill>
                  <a:srgbClr val="008000"/>
                </a:solidFill>
                <a:latin typeface="微软雅黑" pitchFamily="34" charset="-122"/>
                <a:ea typeface="微软雅黑" pitchFamily="34" charset="-122"/>
              </a:rPr>
              <a:t>Returns integer file descriptor</a:t>
            </a:r>
          </a:p>
        </p:txBody>
      </p:sp>
      <p:sp>
        <p:nvSpPr>
          <p:cNvPr id="806931" name="Text Box 19"/>
          <p:cNvSpPr txBox="1">
            <a:spLocks noChangeArrowheads="1"/>
          </p:cNvSpPr>
          <p:nvPr/>
        </p:nvSpPr>
        <p:spPr bwMode="auto">
          <a:xfrm>
            <a:off x="6140450" y="3584575"/>
            <a:ext cx="2814638" cy="13112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latin typeface="微软雅黑" pitchFamily="34" charset="-122"/>
                <a:ea typeface="微软雅黑" pitchFamily="34" charset="-122"/>
              </a:rPr>
              <a:t>通过执行“</a:t>
            </a:r>
            <a:r>
              <a:rPr lang="en-US" altLang="zh-CN" sz="2000" b="1">
                <a:solidFill>
                  <a:srgbClr val="3366FF"/>
                </a:solidFill>
                <a:latin typeface="微软雅黑" pitchFamily="34" charset="-122"/>
                <a:ea typeface="微软雅黑" pitchFamily="34" charset="-122"/>
              </a:rPr>
              <a:t>int $0x80”</a:t>
            </a:r>
            <a:r>
              <a:rPr lang="zh-CN" altLang="en-US" sz="2000" b="1">
                <a:solidFill>
                  <a:srgbClr val="3366FF"/>
                </a:solidFill>
                <a:latin typeface="微软雅黑" pitchFamily="34" charset="-122"/>
                <a:ea typeface="微软雅黑" pitchFamily="34" charset="-122"/>
              </a:rPr>
              <a:t>指令，调出</a:t>
            </a:r>
            <a:r>
              <a:rPr lang="en-US" altLang="zh-CN" sz="2000" b="1">
                <a:solidFill>
                  <a:srgbClr val="3366FF"/>
                </a:solidFill>
                <a:latin typeface="微软雅黑" pitchFamily="34" charset="-122"/>
                <a:ea typeface="微软雅黑" pitchFamily="34" charset="-122"/>
              </a:rPr>
              <a:t>OS</a:t>
            </a:r>
            <a:r>
              <a:rPr lang="zh-CN" altLang="en-US" sz="2000" b="1">
                <a:solidFill>
                  <a:srgbClr val="3366FF"/>
                </a:solidFill>
                <a:latin typeface="微软雅黑" pitchFamily="34" charset="-122"/>
                <a:ea typeface="微软雅黑" pitchFamily="34" charset="-122"/>
              </a:rPr>
              <a:t>完成一个具体的“服务”（称为</a:t>
            </a:r>
            <a:r>
              <a:rPr lang="zh-CN" altLang="en-US" sz="2000" b="1">
                <a:solidFill>
                  <a:srgbClr val="FF0000"/>
                </a:solidFill>
                <a:latin typeface="微软雅黑" pitchFamily="34" charset="-122"/>
                <a:ea typeface="微软雅黑" pitchFamily="34" charset="-122"/>
              </a:rPr>
              <a:t>系统调用</a:t>
            </a:r>
            <a:r>
              <a:rPr lang="zh-CN" altLang="en-US" sz="2000" b="1">
                <a:solidFill>
                  <a:srgbClr val="3366FF"/>
                </a:solidFill>
                <a:latin typeface="微软雅黑" pitchFamily="34" charset="-122"/>
                <a:ea typeface="微软雅黑" pitchFamily="34" charset="-122"/>
              </a:rPr>
              <a:t>）</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p:txBody>
          <a:bodyPr/>
          <a:lstStyle/>
          <a:p>
            <a:r>
              <a:rPr lang="en-US" altLang="zh-CN" smtClean="0"/>
              <a:t>IA-32/Linux</a:t>
            </a:r>
            <a:r>
              <a:rPr lang="zh-CN" altLang="en-US" smtClean="0"/>
              <a:t>的系统调用</a:t>
            </a:r>
          </a:p>
        </p:txBody>
      </p:sp>
      <p:sp>
        <p:nvSpPr>
          <p:cNvPr id="796675" name="Rectangle 3"/>
          <p:cNvSpPr>
            <a:spLocks noGrp="1" noChangeArrowheads="1"/>
          </p:cNvSpPr>
          <p:nvPr>
            <p:ph type="body" idx="1"/>
          </p:nvPr>
        </p:nvSpPr>
        <p:spPr>
          <a:xfrm>
            <a:off x="220663" y="793750"/>
            <a:ext cx="8696325" cy="5754688"/>
          </a:xfrm>
        </p:spPr>
        <p:txBody>
          <a:bodyPr/>
          <a:lstStyle/>
          <a:p>
            <a:pPr>
              <a:lnSpc>
                <a:spcPct val="110000"/>
              </a:lnSpc>
              <a:spcBef>
                <a:spcPct val="15000"/>
              </a:spcBef>
            </a:pPr>
            <a:r>
              <a:rPr lang="zh-CN" altLang="en-US" sz="2000" smtClean="0">
                <a:latin typeface="微软雅黑" pitchFamily="34" charset="-122"/>
                <a:ea typeface="微软雅黑" pitchFamily="34" charset="-122"/>
              </a:rPr>
              <a:t>通常，系统调用被封装成用户程序能直接调用的函数，如</a:t>
            </a:r>
            <a:r>
              <a:rPr lang="en-US" altLang="zh-CN" sz="2000" smtClean="0">
                <a:latin typeface="微软雅黑" pitchFamily="34" charset="-122"/>
                <a:ea typeface="微软雅黑" pitchFamily="34" charset="-122"/>
              </a:rPr>
              <a:t>exit()</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read()</a:t>
            </a:r>
            <a:r>
              <a:rPr lang="zh-CN" altLang="en-US" sz="2000" smtClean="0">
                <a:latin typeface="微软雅黑" pitchFamily="34" charset="-122"/>
                <a:ea typeface="微软雅黑" pitchFamily="34" charset="-122"/>
              </a:rPr>
              <a:t>和</a:t>
            </a:r>
            <a:r>
              <a:rPr lang="en-US" altLang="zh-CN" sz="2000" smtClean="0">
                <a:latin typeface="微软雅黑" pitchFamily="34" charset="-122"/>
                <a:ea typeface="微软雅黑" pitchFamily="34" charset="-122"/>
              </a:rPr>
              <a:t>open()</a:t>
            </a:r>
            <a:r>
              <a:rPr lang="zh-CN" altLang="en-US" sz="2000" smtClean="0">
                <a:latin typeface="微软雅黑" pitchFamily="34" charset="-122"/>
                <a:ea typeface="微软雅黑" pitchFamily="34" charset="-122"/>
              </a:rPr>
              <a:t>，这些是标准</a:t>
            </a:r>
            <a:r>
              <a:rPr lang="en-US" altLang="zh-CN" sz="2000" smtClean="0">
                <a:latin typeface="微软雅黑" pitchFamily="34" charset="-122"/>
                <a:ea typeface="微软雅黑" pitchFamily="34" charset="-122"/>
              </a:rPr>
              <a:t>C</a:t>
            </a:r>
            <a:r>
              <a:rPr lang="zh-CN" altLang="en-US" sz="2000" smtClean="0">
                <a:latin typeface="微软雅黑" pitchFamily="34" charset="-122"/>
                <a:ea typeface="微软雅黑" pitchFamily="34" charset="-122"/>
              </a:rPr>
              <a:t>库中系统调用对应的</a:t>
            </a:r>
            <a:r>
              <a:rPr lang="zh-CN" altLang="en-US" sz="2000" smtClean="0">
                <a:solidFill>
                  <a:srgbClr val="FF0000"/>
                </a:solidFill>
                <a:latin typeface="微软雅黑" pitchFamily="34" charset="-122"/>
                <a:ea typeface="微软雅黑" pitchFamily="34" charset="-122"/>
              </a:rPr>
              <a:t>封装函数</a:t>
            </a:r>
            <a:r>
              <a:rPr lang="zh-CN" altLang="en-US" sz="2000" smtClean="0">
                <a:latin typeface="微软雅黑" pitchFamily="34" charset="-122"/>
                <a:ea typeface="微软雅黑" pitchFamily="34" charset="-122"/>
              </a:rPr>
              <a:t> 。</a:t>
            </a:r>
          </a:p>
          <a:p>
            <a:pPr>
              <a:lnSpc>
                <a:spcPct val="110000"/>
              </a:lnSpc>
              <a:spcBef>
                <a:spcPct val="15000"/>
              </a:spcBef>
            </a:pPr>
            <a:r>
              <a:rPr lang="en-US" altLang="zh-CN" sz="2000" smtClean="0">
                <a:latin typeface="微软雅黑" pitchFamily="34" charset="-122"/>
                <a:ea typeface="微软雅黑" pitchFamily="34" charset="-122"/>
              </a:rPr>
              <a:t>Linux</a:t>
            </a:r>
            <a:r>
              <a:rPr lang="zh-CN" altLang="en-US" sz="2000" smtClean="0">
                <a:latin typeface="微软雅黑" pitchFamily="34" charset="-122"/>
                <a:ea typeface="微软雅黑" pitchFamily="34" charset="-122"/>
              </a:rPr>
              <a:t>中系统调用所用参数通过寄存器传递，传递参数的寄存器顺序依次为：</a:t>
            </a:r>
            <a:r>
              <a:rPr lang="en-US" altLang="zh-CN" sz="2000" smtClean="0">
                <a:latin typeface="微软雅黑" pitchFamily="34" charset="-122"/>
                <a:ea typeface="微软雅黑" pitchFamily="34" charset="-122"/>
              </a:rPr>
              <a:t>EAX</a:t>
            </a:r>
            <a:r>
              <a:rPr lang="zh-CN" altLang="en-US" sz="2000" smtClean="0">
                <a:latin typeface="微软雅黑" pitchFamily="34" charset="-122"/>
                <a:ea typeface="微软雅黑" pitchFamily="34" charset="-122"/>
              </a:rPr>
              <a:t>（调用号）、</a:t>
            </a:r>
            <a:r>
              <a:rPr lang="en-US" altLang="zh-CN" sz="2000" smtClean="0">
                <a:latin typeface="微软雅黑" pitchFamily="34" charset="-122"/>
                <a:ea typeface="微软雅黑" pitchFamily="34" charset="-122"/>
              </a:rPr>
              <a:t>EBX</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ECX</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EDX</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ESI</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EDI</a:t>
            </a:r>
            <a:r>
              <a:rPr lang="zh-CN" altLang="en-US" sz="2000" smtClean="0">
                <a:latin typeface="微软雅黑" pitchFamily="34" charset="-122"/>
                <a:ea typeface="微软雅黑" pitchFamily="34" charset="-122"/>
              </a:rPr>
              <a:t>和</a:t>
            </a:r>
            <a:r>
              <a:rPr lang="en-US" altLang="zh-CN" sz="2000" smtClean="0">
                <a:latin typeface="微软雅黑" pitchFamily="34" charset="-122"/>
                <a:ea typeface="微软雅黑" pitchFamily="34" charset="-122"/>
              </a:rPr>
              <a:t>EBP</a:t>
            </a:r>
            <a:r>
              <a:rPr lang="zh-CN" altLang="en-US" sz="2000" smtClean="0">
                <a:latin typeface="微软雅黑" pitchFamily="34" charset="-122"/>
                <a:ea typeface="微软雅黑" pitchFamily="34" charset="-122"/>
              </a:rPr>
              <a:t>，除调用号以外，最多</a:t>
            </a:r>
            <a:r>
              <a:rPr lang="en-US" altLang="zh-CN" sz="2000" smtClean="0">
                <a:latin typeface="微软雅黑" pitchFamily="34" charset="-122"/>
                <a:ea typeface="微软雅黑" pitchFamily="34" charset="-122"/>
              </a:rPr>
              <a:t>6</a:t>
            </a:r>
            <a:r>
              <a:rPr lang="zh-CN" altLang="en-US" sz="2000" smtClean="0">
                <a:latin typeface="微软雅黑" pitchFamily="34" charset="-122"/>
                <a:ea typeface="微软雅黑" pitchFamily="34" charset="-122"/>
              </a:rPr>
              <a:t>个参数。</a:t>
            </a:r>
          </a:p>
          <a:p>
            <a:pPr>
              <a:lnSpc>
                <a:spcPct val="110000"/>
              </a:lnSpc>
              <a:spcBef>
                <a:spcPct val="15000"/>
              </a:spcBef>
            </a:pPr>
            <a:r>
              <a:rPr lang="zh-CN" altLang="en-US" sz="2000" smtClean="0">
                <a:latin typeface="微软雅黑" pitchFamily="34" charset="-122"/>
                <a:ea typeface="微软雅黑" pitchFamily="34" charset="-122"/>
              </a:rPr>
              <a:t>封装函数对应的机器级代码有一个统一的结构：</a:t>
            </a:r>
          </a:p>
          <a:p>
            <a:pPr lvl="1">
              <a:lnSpc>
                <a:spcPct val="110000"/>
              </a:lnSpc>
              <a:spcBef>
                <a:spcPct val="15000"/>
              </a:spcBef>
            </a:pPr>
            <a:r>
              <a:rPr lang="zh-CN" altLang="en-US" smtClean="0">
                <a:latin typeface="微软雅黑" pitchFamily="34" charset="-122"/>
                <a:ea typeface="微软雅黑" pitchFamily="34" charset="-122"/>
              </a:rPr>
              <a:t>总是若干条传送指令后跟一条陷阱指令。传送指令用来传递系统调用的参数，陷阱指令（如</a:t>
            </a:r>
            <a:r>
              <a:rPr lang="en-US" altLang="zh-CN" smtClean="0">
                <a:latin typeface="微软雅黑" pitchFamily="34" charset="-122"/>
                <a:ea typeface="微软雅黑" pitchFamily="34" charset="-122"/>
              </a:rPr>
              <a:t>int $0x80</a:t>
            </a:r>
            <a:r>
              <a:rPr lang="zh-CN" altLang="en-US" smtClean="0">
                <a:latin typeface="微软雅黑" pitchFamily="34" charset="-122"/>
                <a:ea typeface="微软雅黑" pitchFamily="34" charset="-122"/>
              </a:rPr>
              <a:t>）用来陷入内核进行处理。</a:t>
            </a:r>
          </a:p>
          <a:p>
            <a:pPr>
              <a:lnSpc>
                <a:spcPct val="110000"/>
              </a:lnSpc>
              <a:spcBef>
                <a:spcPct val="15000"/>
              </a:spcBef>
            </a:pPr>
            <a:r>
              <a:rPr lang="zh-CN" altLang="en-US" sz="2000" smtClean="0">
                <a:latin typeface="微软雅黑" pitchFamily="34" charset="-122"/>
                <a:ea typeface="微软雅黑" pitchFamily="34" charset="-122"/>
              </a:rPr>
              <a:t>例如，若用户程序调用系统调用</a:t>
            </a:r>
            <a:r>
              <a:rPr lang="en-US" altLang="zh-CN" sz="2000" smtClean="0">
                <a:solidFill>
                  <a:srgbClr val="FF0000"/>
                </a:solidFill>
                <a:latin typeface="微软雅黑" pitchFamily="34" charset="-122"/>
                <a:ea typeface="微软雅黑" pitchFamily="34" charset="-122"/>
              </a:rPr>
              <a:t>write(1, “hello, world!\n”,14)</a:t>
            </a:r>
            <a:r>
              <a:rPr lang="zh-CN" altLang="en-US" sz="2000" smtClean="0">
                <a:latin typeface="微软雅黑" pitchFamily="34" charset="-122"/>
                <a:ea typeface="微软雅黑" pitchFamily="34" charset="-122"/>
              </a:rPr>
              <a:t>，将字符串“</a:t>
            </a:r>
            <a:r>
              <a:rPr lang="en-US" altLang="zh-CN" sz="2000" smtClean="0">
                <a:latin typeface="微软雅黑" pitchFamily="34" charset="-122"/>
                <a:ea typeface="微软雅黑" pitchFamily="34" charset="-122"/>
              </a:rPr>
              <a:t>hello, world!\n”</a:t>
            </a:r>
            <a:r>
              <a:rPr lang="zh-CN" altLang="en-US" sz="2000" smtClean="0">
                <a:latin typeface="微软雅黑" pitchFamily="34" charset="-122"/>
                <a:ea typeface="微软雅黑" pitchFamily="34" charset="-122"/>
              </a:rPr>
              <a:t>中</a:t>
            </a:r>
            <a:r>
              <a:rPr lang="en-US" altLang="zh-CN" sz="2000" smtClean="0">
                <a:latin typeface="微软雅黑" pitchFamily="34" charset="-122"/>
                <a:ea typeface="微软雅黑" pitchFamily="34" charset="-122"/>
              </a:rPr>
              <a:t>14</a:t>
            </a:r>
            <a:r>
              <a:rPr lang="zh-CN" altLang="en-US" sz="2000" smtClean="0">
                <a:latin typeface="微软雅黑" pitchFamily="34" charset="-122"/>
                <a:ea typeface="微软雅黑" pitchFamily="34" charset="-122"/>
              </a:rPr>
              <a:t>个字符显示在标准输出设备文件</a:t>
            </a:r>
            <a:r>
              <a:rPr lang="en-US" altLang="zh-CN" sz="2000" smtClean="0">
                <a:latin typeface="微软雅黑" pitchFamily="34" charset="-122"/>
                <a:ea typeface="微软雅黑" pitchFamily="34" charset="-122"/>
              </a:rPr>
              <a:t>stdout</a:t>
            </a:r>
            <a:r>
              <a:rPr lang="zh-CN" altLang="en-US" sz="2000" smtClean="0">
                <a:latin typeface="微软雅黑" pitchFamily="34" charset="-122"/>
                <a:ea typeface="微软雅黑" pitchFamily="34" charset="-122"/>
              </a:rPr>
              <a:t>上，则其封装函数对应机器级代码（用汇编指令表示）如下：</a:t>
            </a:r>
          </a:p>
          <a:p>
            <a:pPr>
              <a:lnSpc>
                <a:spcPct val="110000"/>
              </a:lnSpc>
              <a:spcBef>
                <a:spcPct val="15000"/>
              </a:spcBef>
              <a:buFontTx/>
              <a:buNone/>
            </a:pPr>
            <a:r>
              <a:rPr lang="en-US" altLang="zh-CN" sz="2000" smtClean="0">
                <a:latin typeface="微软雅黑" pitchFamily="34" charset="-122"/>
                <a:ea typeface="微软雅黑" pitchFamily="34" charset="-122"/>
              </a:rPr>
              <a:t>	</a:t>
            </a:r>
            <a:r>
              <a:rPr lang="en-US" altLang="zh-CN" sz="2000" smtClean="0">
                <a:solidFill>
                  <a:srgbClr val="FF0000"/>
                </a:solidFill>
                <a:latin typeface="微软雅黑" pitchFamily="34" charset="-122"/>
                <a:ea typeface="微软雅黑" pitchFamily="34" charset="-122"/>
              </a:rPr>
              <a:t>movl  $4, %eax   //</a:t>
            </a:r>
            <a:r>
              <a:rPr lang="zh-CN" altLang="en-US" sz="2000" smtClean="0">
                <a:solidFill>
                  <a:srgbClr val="FF0000"/>
                </a:solidFill>
                <a:latin typeface="微软雅黑" pitchFamily="34" charset="-122"/>
                <a:ea typeface="微软雅黑" pitchFamily="34" charset="-122"/>
              </a:rPr>
              <a:t>调用号为</a:t>
            </a:r>
            <a:r>
              <a:rPr lang="en-US" altLang="zh-CN" sz="2000" smtClean="0">
                <a:solidFill>
                  <a:srgbClr val="FF0000"/>
                </a:solidFill>
                <a:latin typeface="微软雅黑" pitchFamily="34" charset="-122"/>
                <a:ea typeface="微软雅黑" pitchFamily="34" charset="-122"/>
              </a:rPr>
              <a:t>4</a:t>
            </a:r>
            <a:r>
              <a:rPr lang="zh-CN" altLang="en-US" sz="2000" smtClean="0">
                <a:solidFill>
                  <a:srgbClr val="FF0000"/>
                </a:solidFill>
                <a:latin typeface="微软雅黑" pitchFamily="34" charset="-122"/>
                <a:ea typeface="微软雅黑" pitchFamily="34" charset="-122"/>
              </a:rPr>
              <a:t>，送</a:t>
            </a:r>
            <a:r>
              <a:rPr lang="en-US" altLang="zh-CN" sz="2000" smtClean="0">
                <a:solidFill>
                  <a:srgbClr val="FF0000"/>
                </a:solidFill>
                <a:latin typeface="微软雅黑" pitchFamily="34" charset="-122"/>
                <a:ea typeface="微软雅黑" pitchFamily="34" charset="-122"/>
              </a:rPr>
              <a:t>EAX</a:t>
            </a:r>
          </a:p>
          <a:p>
            <a:pPr>
              <a:lnSpc>
                <a:spcPct val="110000"/>
              </a:lnSpc>
              <a:spcBef>
                <a:spcPct val="15000"/>
              </a:spcBef>
              <a:buFontTx/>
              <a:buNone/>
            </a:pPr>
            <a:r>
              <a:rPr lang="en-US" altLang="zh-CN" sz="2000" smtClean="0">
                <a:solidFill>
                  <a:srgbClr val="FF0000"/>
                </a:solidFill>
                <a:latin typeface="微软雅黑" pitchFamily="34" charset="-122"/>
                <a:ea typeface="微软雅黑" pitchFamily="34" charset="-122"/>
              </a:rPr>
              <a:t>	movl  $1, %ebx   //</a:t>
            </a:r>
            <a:r>
              <a:rPr lang="zh-CN" altLang="en-US" sz="2000" smtClean="0">
                <a:solidFill>
                  <a:srgbClr val="FF0000"/>
                </a:solidFill>
                <a:latin typeface="微软雅黑" pitchFamily="34" charset="-122"/>
                <a:ea typeface="微软雅黑" pitchFamily="34" charset="-122"/>
              </a:rPr>
              <a:t>标准输出设备</a:t>
            </a:r>
            <a:r>
              <a:rPr lang="en-US" altLang="zh-CN" sz="2000" smtClean="0">
                <a:solidFill>
                  <a:srgbClr val="FF0000"/>
                </a:solidFill>
                <a:latin typeface="微软雅黑" pitchFamily="34" charset="-122"/>
                <a:ea typeface="微软雅黑" pitchFamily="34" charset="-122"/>
              </a:rPr>
              <a:t>stdout</a:t>
            </a:r>
            <a:r>
              <a:rPr lang="zh-CN" altLang="en-US" sz="2000" smtClean="0">
                <a:solidFill>
                  <a:srgbClr val="FF0000"/>
                </a:solidFill>
                <a:latin typeface="微软雅黑" pitchFamily="34" charset="-122"/>
                <a:ea typeface="微软雅黑" pitchFamily="34" charset="-122"/>
              </a:rPr>
              <a:t>的文件描述符为</a:t>
            </a:r>
            <a:r>
              <a:rPr lang="en-US" altLang="zh-CN" sz="2000" smtClean="0">
                <a:solidFill>
                  <a:srgbClr val="FF0000"/>
                </a:solidFill>
                <a:latin typeface="微软雅黑" pitchFamily="34" charset="-122"/>
                <a:ea typeface="微软雅黑" pitchFamily="34" charset="-122"/>
              </a:rPr>
              <a:t>1</a:t>
            </a:r>
            <a:r>
              <a:rPr lang="zh-CN" altLang="en-US" sz="2000" smtClean="0">
                <a:solidFill>
                  <a:srgbClr val="FF0000"/>
                </a:solidFill>
                <a:latin typeface="微软雅黑" pitchFamily="34" charset="-122"/>
                <a:ea typeface="微软雅黑" pitchFamily="34" charset="-122"/>
              </a:rPr>
              <a:t>，送</a:t>
            </a:r>
            <a:r>
              <a:rPr lang="en-US" altLang="zh-CN" sz="2000" smtClean="0">
                <a:solidFill>
                  <a:srgbClr val="FF0000"/>
                </a:solidFill>
                <a:latin typeface="微软雅黑" pitchFamily="34" charset="-122"/>
                <a:ea typeface="微软雅黑" pitchFamily="34" charset="-122"/>
              </a:rPr>
              <a:t>EBX</a:t>
            </a:r>
          </a:p>
          <a:p>
            <a:pPr>
              <a:lnSpc>
                <a:spcPct val="110000"/>
              </a:lnSpc>
              <a:spcBef>
                <a:spcPct val="15000"/>
              </a:spcBef>
              <a:buFontTx/>
              <a:buNone/>
            </a:pPr>
            <a:r>
              <a:rPr lang="en-US" altLang="zh-CN" sz="2000" smtClean="0">
                <a:solidFill>
                  <a:srgbClr val="FF0000"/>
                </a:solidFill>
                <a:latin typeface="微软雅黑" pitchFamily="34" charset="-122"/>
                <a:ea typeface="微软雅黑" pitchFamily="34" charset="-122"/>
              </a:rPr>
              <a:t>     movl  $string, %ecx  //</a:t>
            </a:r>
            <a:r>
              <a:rPr lang="zh-CN" altLang="en-US" sz="2000" smtClean="0">
                <a:solidFill>
                  <a:srgbClr val="FF0000"/>
                </a:solidFill>
                <a:latin typeface="微软雅黑" pitchFamily="34" charset="-122"/>
                <a:ea typeface="微软雅黑" pitchFamily="34" charset="-122"/>
              </a:rPr>
              <a:t>字符串“</a:t>
            </a:r>
            <a:r>
              <a:rPr lang="en-US" altLang="zh-CN" sz="2000" smtClean="0">
                <a:solidFill>
                  <a:srgbClr val="FF0000"/>
                </a:solidFill>
                <a:latin typeface="微软雅黑" pitchFamily="34" charset="-122"/>
                <a:ea typeface="微软雅黑" pitchFamily="34" charset="-122"/>
              </a:rPr>
              <a:t>hello, world!\n”</a:t>
            </a:r>
            <a:r>
              <a:rPr lang="zh-CN" altLang="en-US" sz="2000" smtClean="0">
                <a:solidFill>
                  <a:srgbClr val="FF0000"/>
                </a:solidFill>
                <a:latin typeface="微软雅黑" pitchFamily="34" charset="-122"/>
                <a:ea typeface="微软雅黑" pitchFamily="34" charset="-122"/>
              </a:rPr>
              <a:t>首址送</a:t>
            </a:r>
            <a:r>
              <a:rPr lang="en-US" altLang="zh-CN" sz="2000" smtClean="0">
                <a:solidFill>
                  <a:srgbClr val="FF0000"/>
                </a:solidFill>
                <a:latin typeface="微软雅黑" pitchFamily="34" charset="-122"/>
                <a:ea typeface="微软雅黑" pitchFamily="34" charset="-122"/>
              </a:rPr>
              <a:t>ECX</a:t>
            </a:r>
          </a:p>
          <a:p>
            <a:pPr>
              <a:lnSpc>
                <a:spcPct val="110000"/>
              </a:lnSpc>
              <a:spcBef>
                <a:spcPct val="15000"/>
              </a:spcBef>
              <a:buFontTx/>
              <a:buNone/>
            </a:pPr>
            <a:r>
              <a:rPr lang="en-US" altLang="zh-CN" sz="2000" smtClean="0">
                <a:solidFill>
                  <a:srgbClr val="FF0000"/>
                </a:solidFill>
                <a:latin typeface="微软雅黑" pitchFamily="34" charset="-122"/>
                <a:ea typeface="微软雅黑" pitchFamily="34" charset="-122"/>
              </a:rPr>
              <a:t>     movl  $14, %edx	 //</a:t>
            </a:r>
            <a:r>
              <a:rPr lang="zh-CN" altLang="en-US" sz="2000" smtClean="0">
                <a:solidFill>
                  <a:srgbClr val="FF0000"/>
                </a:solidFill>
                <a:latin typeface="微软雅黑" pitchFamily="34" charset="-122"/>
                <a:ea typeface="微软雅黑" pitchFamily="34" charset="-122"/>
              </a:rPr>
              <a:t>字符串的长度为</a:t>
            </a:r>
            <a:r>
              <a:rPr lang="en-US" altLang="zh-CN" sz="2000" smtClean="0">
                <a:solidFill>
                  <a:srgbClr val="FF0000"/>
                </a:solidFill>
                <a:latin typeface="微软雅黑" pitchFamily="34" charset="-122"/>
                <a:ea typeface="微软雅黑" pitchFamily="34" charset="-122"/>
              </a:rPr>
              <a:t>14</a:t>
            </a:r>
            <a:r>
              <a:rPr lang="zh-CN" altLang="en-US" sz="2000" smtClean="0">
                <a:solidFill>
                  <a:srgbClr val="FF0000"/>
                </a:solidFill>
                <a:latin typeface="微软雅黑" pitchFamily="34" charset="-122"/>
                <a:ea typeface="微软雅黑" pitchFamily="34" charset="-122"/>
              </a:rPr>
              <a:t>，送</a:t>
            </a:r>
            <a:r>
              <a:rPr lang="en-US" altLang="zh-CN" sz="2000" smtClean="0">
                <a:solidFill>
                  <a:srgbClr val="FF0000"/>
                </a:solidFill>
                <a:latin typeface="微软雅黑" pitchFamily="34" charset="-122"/>
                <a:ea typeface="微软雅黑" pitchFamily="34" charset="-122"/>
              </a:rPr>
              <a:t>EDX</a:t>
            </a:r>
          </a:p>
          <a:p>
            <a:pPr>
              <a:lnSpc>
                <a:spcPct val="110000"/>
              </a:lnSpc>
              <a:spcBef>
                <a:spcPct val="15000"/>
              </a:spcBef>
              <a:buFontTx/>
              <a:buNone/>
            </a:pPr>
            <a:r>
              <a:rPr lang="en-US" altLang="zh-CN" sz="2000" smtClean="0">
                <a:solidFill>
                  <a:srgbClr val="FF0000"/>
                </a:solidFill>
                <a:latin typeface="微软雅黑" pitchFamily="34" charset="-122"/>
                <a:ea typeface="微软雅黑" pitchFamily="34" charset="-122"/>
              </a:rPr>
              <a:t>     int    $0x80 	 //</a:t>
            </a:r>
            <a:r>
              <a:rPr lang="zh-CN" altLang="en-US" sz="2000" smtClean="0">
                <a:solidFill>
                  <a:srgbClr val="FF0000"/>
                </a:solidFill>
                <a:latin typeface="微软雅黑" pitchFamily="34" charset="-122"/>
                <a:ea typeface="微软雅黑" pitchFamily="34" charset="-122"/>
              </a:rPr>
              <a:t>系统调用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6675">
                                            <p:txEl>
                                              <p:pRg st="0" end="0"/>
                                            </p:txEl>
                                          </p:spTgt>
                                        </p:tgtEl>
                                        <p:attrNameLst>
                                          <p:attrName>style.visibility</p:attrName>
                                        </p:attrNameLst>
                                      </p:cBhvr>
                                      <p:to>
                                        <p:strVal val="visible"/>
                                      </p:to>
                                    </p:set>
                                    <p:animEffect transition="in" filter="blinds(horizontal)">
                                      <p:cBhvr>
                                        <p:cTn id="7" dur="500"/>
                                        <p:tgtEl>
                                          <p:spTgt spid="796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6675">
                                            <p:txEl>
                                              <p:pRg st="1" end="1"/>
                                            </p:txEl>
                                          </p:spTgt>
                                        </p:tgtEl>
                                        <p:attrNameLst>
                                          <p:attrName>style.visibility</p:attrName>
                                        </p:attrNameLst>
                                      </p:cBhvr>
                                      <p:to>
                                        <p:strVal val="visible"/>
                                      </p:to>
                                    </p:set>
                                    <p:animEffect transition="in" filter="blinds(horizontal)">
                                      <p:cBhvr>
                                        <p:cTn id="12" dur="500"/>
                                        <p:tgtEl>
                                          <p:spTgt spid="796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96675">
                                            <p:txEl>
                                              <p:pRg st="2" end="2"/>
                                            </p:txEl>
                                          </p:spTgt>
                                        </p:tgtEl>
                                        <p:attrNameLst>
                                          <p:attrName>style.visibility</p:attrName>
                                        </p:attrNameLst>
                                      </p:cBhvr>
                                      <p:to>
                                        <p:strVal val="visible"/>
                                      </p:to>
                                    </p:set>
                                    <p:animEffect transition="in" filter="blinds(horizontal)">
                                      <p:cBhvr>
                                        <p:cTn id="17" dur="500"/>
                                        <p:tgtEl>
                                          <p:spTgt spid="796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96675">
                                            <p:txEl>
                                              <p:pRg st="3" end="3"/>
                                            </p:txEl>
                                          </p:spTgt>
                                        </p:tgtEl>
                                        <p:attrNameLst>
                                          <p:attrName>style.visibility</p:attrName>
                                        </p:attrNameLst>
                                      </p:cBhvr>
                                      <p:to>
                                        <p:strVal val="visible"/>
                                      </p:to>
                                    </p:set>
                                    <p:animEffect transition="in" filter="blinds(horizontal)">
                                      <p:cBhvr>
                                        <p:cTn id="22" dur="500"/>
                                        <p:tgtEl>
                                          <p:spTgt spid="796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96675">
                                            <p:txEl>
                                              <p:pRg st="4" end="4"/>
                                            </p:txEl>
                                          </p:spTgt>
                                        </p:tgtEl>
                                        <p:attrNameLst>
                                          <p:attrName>style.visibility</p:attrName>
                                        </p:attrNameLst>
                                      </p:cBhvr>
                                      <p:to>
                                        <p:strVal val="visible"/>
                                      </p:to>
                                    </p:set>
                                    <p:animEffect transition="in" filter="blinds(horizontal)">
                                      <p:cBhvr>
                                        <p:cTn id="27" dur="500"/>
                                        <p:tgtEl>
                                          <p:spTgt spid="7966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96675">
                                            <p:txEl>
                                              <p:pRg st="5" end="5"/>
                                            </p:txEl>
                                          </p:spTgt>
                                        </p:tgtEl>
                                        <p:attrNameLst>
                                          <p:attrName>style.visibility</p:attrName>
                                        </p:attrNameLst>
                                      </p:cBhvr>
                                      <p:to>
                                        <p:strVal val="visible"/>
                                      </p:to>
                                    </p:set>
                                    <p:animEffect transition="in" filter="blinds(horizontal)">
                                      <p:cBhvr>
                                        <p:cTn id="32" dur="500"/>
                                        <p:tgtEl>
                                          <p:spTgt spid="796675">
                                            <p:txEl>
                                              <p:pRg st="5" end="5"/>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96675">
                                            <p:txEl>
                                              <p:pRg st="6" end="6"/>
                                            </p:txEl>
                                          </p:spTgt>
                                        </p:tgtEl>
                                        <p:attrNameLst>
                                          <p:attrName>style.visibility</p:attrName>
                                        </p:attrNameLst>
                                      </p:cBhvr>
                                      <p:to>
                                        <p:strVal val="visible"/>
                                      </p:to>
                                    </p:set>
                                    <p:animEffect transition="in" filter="blinds(horizontal)">
                                      <p:cBhvr>
                                        <p:cTn id="35" dur="500"/>
                                        <p:tgtEl>
                                          <p:spTgt spid="796675">
                                            <p:txEl>
                                              <p:pRg st="6" end="6"/>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796675">
                                            <p:txEl>
                                              <p:pRg st="7" end="7"/>
                                            </p:txEl>
                                          </p:spTgt>
                                        </p:tgtEl>
                                        <p:attrNameLst>
                                          <p:attrName>style.visibility</p:attrName>
                                        </p:attrNameLst>
                                      </p:cBhvr>
                                      <p:to>
                                        <p:strVal val="visible"/>
                                      </p:to>
                                    </p:set>
                                    <p:animEffect transition="in" filter="blinds(horizontal)">
                                      <p:cBhvr>
                                        <p:cTn id="38" dur="500"/>
                                        <p:tgtEl>
                                          <p:spTgt spid="796675">
                                            <p:txEl>
                                              <p:pRg st="7" end="7"/>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796675">
                                            <p:txEl>
                                              <p:pRg st="8" end="8"/>
                                            </p:txEl>
                                          </p:spTgt>
                                        </p:tgtEl>
                                        <p:attrNameLst>
                                          <p:attrName>style.visibility</p:attrName>
                                        </p:attrNameLst>
                                      </p:cBhvr>
                                      <p:to>
                                        <p:strVal val="visible"/>
                                      </p:to>
                                    </p:set>
                                    <p:animEffect transition="in" filter="blinds(horizontal)">
                                      <p:cBhvr>
                                        <p:cTn id="41" dur="500"/>
                                        <p:tgtEl>
                                          <p:spTgt spid="796675">
                                            <p:txEl>
                                              <p:pRg st="8" end="8"/>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796675">
                                            <p:txEl>
                                              <p:pRg st="9" end="9"/>
                                            </p:txEl>
                                          </p:spTgt>
                                        </p:tgtEl>
                                        <p:attrNameLst>
                                          <p:attrName>style.visibility</p:attrName>
                                        </p:attrNameLst>
                                      </p:cBhvr>
                                      <p:to>
                                        <p:strVal val="visible"/>
                                      </p:to>
                                    </p:set>
                                    <p:animEffect transition="in" filter="blinds(horizontal)">
                                      <p:cBhvr>
                                        <p:cTn id="44" dur="500"/>
                                        <p:tgtEl>
                                          <p:spTgt spid="7966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p:txBody>
          <a:bodyPr/>
          <a:lstStyle/>
          <a:p>
            <a:r>
              <a:rPr lang="zh-CN" altLang="en-US" smtClean="0"/>
              <a:t>软中断指令</a:t>
            </a:r>
            <a:r>
              <a:rPr lang="en-US" altLang="zh-CN" smtClean="0"/>
              <a:t>int $0x80</a:t>
            </a:r>
            <a:r>
              <a:rPr lang="zh-CN" altLang="en-US" smtClean="0"/>
              <a:t>的执行过程</a:t>
            </a:r>
            <a:r>
              <a:rPr lang="zh-CN" altLang="en-US" sz="3200" smtClean="0"/>
              <a:t> </a:t>
            </a:r>
          </a:p>
        </p:txBody>
      </p:sp>
      <p:sp>
        <p:nvSpPr>
          <p:cNvPr id="797699" name="Rectangle 3"/>
          <p:cNvSpPr>
            <a:spLocks noGrp="1" noChangeArrowheads="1"/>
          </p:cNvSpPr>
          <p:nvPr>
            <p:ph type="body" idx="1"/>
          </p:nvPr>
        </p:nvSpPr>
        <p:spPr>
          <a:xfrm>
            <a:off x="250825" y="836613"/>
            <a:ext cx="8534400" cy="5494337"/>
          </a:xfrm>
        </p:spPr>
        <p:txBody>
          <a:bodyPr/>
          <a:lstStyle/>
          <a:p>
            <a:pPr marL="457200" indent="-457200">
              <a:lnSpc>
                <a:spcPct val="125000"/>
              </a:lnSpc>
              <a:buFontTx/>
              <a:buNone/>
            </a:pPr>
            <a:r>
              <a:rPr lang="zh-CN" altLang="en-US" sz="2000" smtClean="0">
                <a:latin typeface="微软雅黑" pitchFamily="34" charset="-122"/>
                <a:ea typeface="微软雅黑" pitchFamily="34" charset="-122"/>
              </a:rPr>
              <a:t>它是陷阱类（</a:t>
            </a:r>
            <a:r>
              <a:rPr lang="zh-CN" altLang="en-US" sz="2000" smtClean="0">
                <a:solidFill>
                  <a:srgbClr val="FF0000"/>
                </a:solidFill>
                <a:latin typeface="微软雅黑" pitchFamily="34" charset="-122"/>
                <a:ea typeface="微软雅黑" pitchFamily="34" charset="-122"/>
              </a:rPr>
              <a:t>编程异常</a:t>
            </a:r>
            <a:r>
              <a:rPr lang="zh-CN" altLang="en-US" sz="2000" smtClean="0">
                <a:latin typeface="微软雅黑" pitchFamily="34" charset="-122"/>
                <a:ea typeface="微软雅黑" pitchFamily="34" charset="-122"/>
              </a:rPr>
              <a:t>）事件，因此它与异常响应过程一样。</a:t>
            </a:r>
          </a:p>
          <a:p>
            <a:pPr marL="457200" indent="-457200">
              <a:lnSpc>
                <a:spcPct val="125000"/>
              </a:lnSpc>
              <a:buFontTx/>
              <a:buAutoNum type="arabicParenR"/>
            </a:pPr>
            <a:r>
              <a:rPr lang="zh-CN" altLang="en-US" sz="2000" smtClean="0">
                <a:latin typeface="微软雅黑" pitchFamily="34" charset="-122"/>
                <a:ea typeface="微软雅黑" pitchFamily="34" charset="-122"/>
              </a:rPr>
              <a:t>将</a:t>
            </a:r>
            <a:r>
              <a:rPr lang="en-US" altLang="zh-CN" sz="2000" smtClean="0">
                <a:latin typeface="微软雅黑" pitchFamily="34" charset="-122"/>
                <a:ea typeface="微软雅黑" pitchFamily="34" charset="-122"/>
              </a:rPr>
              <a:t>IDTi</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i=128</a:t>
            </a:r>
            <a:r>
              <a:rPr lang="zh-CN" altLang="en-US" sz="2000" smtClean="0">
                <a:latin typeface="微软雅黑" pitchFamily="34" charset="-122"/>
                <a:ea typeface="微软雅黑" pitchFamily="34" charset="-122"/>
              </a:rPr>
              <a:t>）中</a:t>
            </a:r>
            <a:r>
              <a:rPr lang="zh-CN" altLang="en-US" sz="2000" smtClean="0">
                <a:latin typeface="微软雅黑" pitchFamily="34" charset="-122"/>
                <a:ea typeface="微软雅黑" pitchFamily="34" charset="-122"/>
                <a:hlinkClick r:id="rId2" action="ppaction://hlinksldjump"/>
              </a:rPr>
              <a:t>段选择符</a:t>
            </a:r>
            <a:r>
              <a:rPr lang="zh-CN" altLang="en-US" sz="2000" smtClean="0">
                <a:solidFill>
                  <a:srgbClr val="990000"/>
                </a:solidFill>
                <a:latin typeface="微软雅黑" pitchFamily="34" charset="-122"/>
                <a:ea typeface="微软雅黑" pitchFamily="34" charset="-122"/>
              </a:rPr>
              <a:t>（</a:t>
            </a:r>
            <a:r>
              <a:rPr lang="en-US" altLang="zh-CN" sz="2000" smtClean="0">
                <a:solidFill>
                  <a:srgbClr val="990000"/>
                </a:solidFill>
                <a:latin typeface="微软雅黑" pitchFamily="34" charset="-122"/>
                <a:ea typeface="微软雅黑" pitchFamily="34" charset="-122"/>
              </a:rPr>
              <a:t>0x60</a:t>
            </a:r>
            <a:r>
              <a:rPr lang="zh-CN" altLang="en-US" sz="2000" smtClean="0">
                <a:solidFill>
                  <a:srgbClr val="990000"/>
                </a:solidFill>
                <a:latin typeface="微软雅黑" pitchFamily="34" charset="-122"/>
                <a:ea typeface="微软雅黑" pitchFamily="34" charset="-122"/>
              </a:rPr>
              <a:t>）</a:t>
            </a:r>
            <a:r>
              <a:rPr lang="zh-CN" altLang="en-US" sz="2000" smtClean="0">
                <a:latin typeface="微软雅黑" pitchFamily="34" charset="-122"/>
                <a:ea typeface="微软雅黑" pitchFamily="34" charset="-122"/>
              </a:rPr>
              <a:t>所指</a:t>
            </a:r>
            <a:r>
              <a:rPr lang="en-US" altLang="zh-CN" sz="2000" smtClean="0">
                <a:latin typeface="微软雅黑" pitchFamily="34" charset="-122"/>
                <a:ea typeface="微软雅黑" pitchFamily="34" charset="-122"/>
              </a:rPr>
              <a:t>GDT</a:t>
            </a:r>
            <a:r>
              <a:rPr lang="zh-CN" altLang="en-US" sz="2000" smtClean="0">
                <a:latin typeface="微软雅黑" pitchFamily="34" charset="-122"/>
                <a:ea typeface="微软雅黑" pitchFamily="34" charset="-122"/>
              </a:rPr>
              <a:t>中的内核代码段描述符取出， 其</a:t>
            </a:r>
            <a:r>
              <a:rPr lang="en-US" altLang="zh-CN" sz="2000" smtClean="0">
                <a:solidFill>
                  <a:srgbClr val="FF0000"/>
                </a:solidFill>
                <a:latin typeface="微软雅黑" pitchFamily="34" charset="-122"/>
                <a:ea typeface="微软雅黑" pitchFamily="34" charset="-122"/>
              </a:rPr>
              <a:t>DPL=0</a:t>
            </a:r>
            <a:r>
              <a:rPr lang="zh-CN" altLang="en-US" sz="2000" smtClean="0">
                <a:latin typeface="微软雅黑" pitchFamily="34" charset="-122"/>
                <a:ea typeface="微软雅黑" pitchFamily="34" charset="-122"/>
              </a:rPr>
              <a:t>，此时</a:t>
            </a:r>
            <a:r>
              <a:rPr lang="en-US" altLang="zh-CN" sz="2000" smtClean="0">
                <a:solidFill>
                  <a:srgbClr val="FF0000"/>
                </a:solidFill>
                <a:latin typeface="微软雅黑" pitchFamily="34" charset="-122"/>
                <a:ea typeface="微软雅黑" pitchFamily="34" charset="-122"/>
              </a:rPr>
              <a:t>CPL=3</a:t>
            </a:r>
            <a:r>
              <a:rPr lang="zh-CN" altLang="en-US" sz="2000" smtClean="0">
                <a:latin typeface="微软雅黑" pitchFamily="34" charset="-122"/>
                <a:ea typeface="微软雅黑" pitchFamily="34" charset="-122"/>
              </a:rPr>
              <a:t>（因为</a:t>
            </a:r>
            <a:r>
              <a:rPr lang="en-US" altLang="zh-CN" sz="2000" smtClean="0">
                <a:latin typeface="微软雅黑" pitchFamily="34" charset="-122"/>
                <a:ea typeface="微软雅黑" pitchFamily="34" charset="-122"/>
              </a:rPr>
              <a:t>int $0x80</a:t>
            </a:r>
            <a:r>
              <a:rPr lang="zh-CN" altLang="en-US" sz="2000" smtClean="0">
                <a:latin typeface="微软雅黑" pitchFamily="34" charset="-122"/>
                <a:ea typeface="微软雅黑" pitchFamily="34" charset="-122"/>
              </a:rPr>
              <a:t>指令在用户进程中执行），因而</a:t>
            </a:r>
            <a:r>
              <a:rPr lang="en-US" altLang="zh-CN" sz="2000" smtClean="0">
                <a:latin typeface="微软雅黑" pitchFamily="34" charset="-122"/>
                <a:ea typeface="微软雅黑" pitchFamily="34" charset="-122"/>
              </a:rPr>
              <a:t>CPL&gt;DPL</a:t>
            </a:r>
            <a:r>
              <a:rPr lang="zh-CN" altLang="en-US" sz="2000" smtClean="0">
                <a:latin typeface="微软雅黑" pitchFamily="34" charset="-122"/>
                <a:ea typeface="微软雅黑" pitchFamily="34" charset="-122"/>
              </a:rPr>
              <a:t>且</a:t>
            </a:r>
            <a:r>
              <a:rPr lang="en-US" altLang="zh-CN" sz="2000" smtClean="0">
                <a:latin typeface="微软雅黑" pitchFamily="34" charset="-122"/>
                <a:ea typeface="微软雅黑" pitchFamily="34" charset="-122"/>
                <a:hlinkClick r:id="rId3" action="ppaction://hlinksldjump"/>
              </a:rPr>
              <a:t>IDTi </a:t>
            </a:r>
            <a:r>
              <a:rPr lang="zh-CN" altLang="en-US" sz="2000" smtClean="0">
                <a:latin typeface="微软雅黑" pitchFamily="34" charset="-122"/>
                <a:ea typeface="微软雅黑" pitchFamily="34" charset="-122"/>
                <a:hlinkClick r:id="rId3" action="ppaction://hlinksldjump"/>
              </a:rPr>
              <a:t>的 </a:t>
            </a:r>
            <a:r>
              <a:rPr lang="en-US" altLang="zh-CN" sz="2000" smtClean="0">
                <a:latin typeface="微软雅黑" pitchFamily="34" charset="-122"/>
                <a:ea typeface="微软雅黑" pitchFamily="34" charset="-122"/>
                <a:hlinkClick r:id="rId3" action="ppaction://hlinksldjump"/>
              </a:rPr>
              <a:t>DPL</a:t>
            </a:r>
            <a:r>
              <a:rPr lang="en-US" altLang="zh-CN" sz="2000" smtClean="0">
                <a:latin typeface="微软雅黑" pitchFamily="34" charset="-122"/>
                <a:ea typeface="微软雅黑" pitchFamily="34" charset="-122"/>
              </a:rPr>
              <a:t>=CPL</a:t>
            </a:r>
            <a:r>
              <a:rPr lang="zh-CN" altLang="en-US" sz="2000" smtClean="0">
                <a:latin typeface="微软雅黑" pitchFamily="34" charset="-122"/>
                <a:ea typeface="微软雅黑" pitchFamily="34" charset="-122"/>
              </a:rPr>
              <a:t>，故未发生</a:t>
            </a:r>
            <a:r>
              <a:rPr lang="en-US" altLang="zh-CN" sz="2000" smtClean="0">
                <a:latin typeface="微软雅黑" pitchFamily="34" charset="-122"/>
                <a:ea typeface="微软雅黑" pitchFamily="34" charset="-122"/>
                <a:hlinkClick r:id="rId4" action="ppaction://hlinksldjump"/>
              </a:rPr>
              <a:t>13</a:t>
            </a:r>
            <a:r>
              <a:rPr lang="zh-CN" altLang="en-US" sz="2000" smtClean="0">
                <a:latin typeface="微软雅黑" pitchFamily="34" charset="-122"/>
                <a:ea typeface="微软雅黑" pitchFamily="34" charset="-122"/>
                <a:hlinkClick r:id="rId4" action="ppaction://hlinksldjump"/>
              </a:rPr>
              <a:t>号异常</a:t>
            </a:r>
            <a:r>
              <a:rPr lang="zh-CN" altLang="en-US" sz="2000" smtClean="0">
                <a:latin typeface="微软雅黑" pitchFamily="34" charset="-122"/>
                <a:ea typeface="微软雅黑" pitchFamily="34" charset="-122"/>
              </a:rPr>
              <a:t>。</a:t>
            </a:r>
          </a:p>
          <a:p>
            <a:pPr marL="457200" indent="-457200">
              <a:lnSpc>
                <a:spcPct val="125000"/>
              </a:lnSpc>
              <a:buFontTx/>
              <a:buAutoNum type="arabicParenR"/>
            </a:pPr>
            <a:r>
              <a:rPr lang="zh-CN" altLang="en-US" sz="2000" smtClean="0">
                <a:latin typeface="微软雅黑" pitchFamily="34" charset="-122"/>
                <a:ea typeface="微软雅黑" pitchFamily="34" charset="-122"/>
              </a:rPr>
              <a:t>读 </a:t>
            </a:r>
            <a:r>
              <a:rPr lang="en-US" altLang="zh-CN" sz="2000" smtClean="0">
                <a:latin typeface="微软雅黑" pitchFamily="34" charset="-122"/>
                <a:ea typeface="微软雅黑" pitchFamily="34" charset="-122"/>
              </a:rPr>
              <a:t>TR </a:t>
            </a:r>
            <a:r>
              <a:rPr lang="zh-CN" altLang="en-US" sz="2000" smtClean="0">
                <a:latin typeface="微软雅黑" pitchFamily="34" charset="-122"/>
                <a:ea typeface="微软雅黑" pitchFamily="34" charset="-122"/>
              </a:rPr>
              <a:t>寄存器，以访问</a:t>
            </a:r>
            <a:r>
              <a:rPr lang="en-US" altLang="zh-CN" sz="2000" smtClean="0">
                <a:latin typeface="微软雅黑" pitchFamily="34" charset="-122"/>
                <a:ea typeface="微软雅黑" pitchFamily="34" charset="-122"/>
              </a:rPr>
              <a:t>TSS</a:t>
            </a:r>
            <a:r>
              <a:rPr lang="zh-CN" altLang="en-US" sz="2000" smtClean="0">
                <a:latin typeface="微软雅黑" pitchFamily="34" charset="-122"/>
                <a:ea typeface="微软雅黑" pitchFamily="34" charset="-122"/>
              </a:rPr>
              <a:t>，从</a:t>
            </a:r>
            <a:r>
              <a:rPr lang="en-US" altLang="zh-CN" sz="2000" smtClean="0">
                <a:latin typeface="微软雅黑" pitchFamily="34" charset="-122"/>
                <a:ea typeface="微软雅黑" pitchFamily="34" charset="-122"/>
              </a:rPr>
              <a:t>TSS</a:t>
            </a:r>
            <a:r>
              <a:rPr lang="zh-CN" altLang="en-US" sz="2000" smtClean="0">
                <a:latin typeface="微软雅黑" pitchFamily="34" charset="-122"/>
                <a:ea typeface="微软雅黑" pitchFamily="34" charset="-122"/>
              </a:rPr>
              <a:t>中将内核栈的段寄存器内容和栈指针装入</a:t>
            </a:r>
            <a:r>
              <a:rPr lang="en-US" altLang="zh-CN" sz="2000" smtClean="0">
                <a:latin typeface="微软雅黑" pitchFamily="34" charset="-122"/>
                <a:ea typeface="微软雅黑" pitchFamily="34" charset="-122"/>
              </a:rPr>
              <a:t>SS</a:t>
            </a:r>
            <a:r>
              <a:rPr lang="zh-CN" altLang="en-US" sz="2000" smtClean="0">
                <a:latin typeface="微软雅黑" pitchFamily="34" charset="-122"/>
                <a:ea typeface="微软雅黑" pitchFamily="34" charset="-122"/>
              </a:rPr>
              <a:t>和</a:t>
            </a:r>
            <a:r>
              <a:rPr lang="en-US" altLang="zh-CN" sz="2000" smtClean="0">
                <a:latin typeface="微软雅黑" pitchFamily="34" charset="-122"/>
                <a:ea typeface="微软雅黑" pitchFamily="34" charset="-122"/>
              </a:rPr>
              <a:t>ESP</a:t>
            </a:r>
            <a:r>
              <a:rPr lang="zh-CN" altLang="en-US" sz="2000" smtClean="0">
                <a:latin typeface="微软雅黑" pitchFamily="34" charset="-122"/>
                <a:ea typeface="微软雅黑" pitchFamily="34" charset="-122"/>
              </a:rPr>
              <a:t>；</a:t>
            </a:r>
          </a:p>
          <a:p>
            <a:pPr marL="457200" indent="-457200">
              <a:lnSpc>
                <a:spcPct val="125000"/>
              </a:lnSpc>
              <a:buFontTx/>
              <a:buAutoNum type="arabicParenR"/>
            </a:pPr>
            <a:r>
              <a:rPr lang="zh-CN" altLang="en-US" sz="2000" smtClean="0">
                <a:latin typeface="微软雅黑" pitchFamily="34" charset="-122"/>
                <a:ea typeface="微软雅黑" pitchFamily="34" charset="-122"/>
              </a:rPr>
              <a:t>依次将执行完指令</a:t>
            </a:r>
            <a:r>
              <a:rPr lang="en-US" altLang="zh-CN" sz="2000" smtClean="0">
                <a:latin typeface="微软雅黑" pitchFamily="34" charset="-122"/>
                <a:ea typeface="微软雅黑" pitchFamily="34" charset="-122"/>
              </a:rPr>
              <a:t>int $0x80</a:t>
            </a:r>
            <a:r>
              <a:rPr lang="zh-CN" altLang="en-US" sz="2000" smtClean="0">
                <a:latin typeface="微软雅黑" pitchFamily="34" charset="-122"/>
                <a:ea typeface="微软雅黑" pitchFamily="34" charset="-122"/>
              </a:rPr>
              <a:t>时的</a:t>
            </a:r>
            <a:r>
              <a:rPr lang="en-US" altLang="zh-CN" sz="2000" smtClean="0">
                <a:latin typeface="微软雅黑" pitchFamily="34" charset="-122"/>
                <a:ea typeface="微软雅黑" pitchFamily="34" charset="-122"/>
              </a:rPr>
              <a:t>SS</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ESP</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EFLAGS</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CS</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EIP</a:t>
            </a:r>
            <a:r>
              <a:rPr lang="zh-CN" altLang="en-US" sz="2000" smtClean="0">
                <a:latin typeface="微软雅黑" pitchFamily="34" charset="-122"/>
                <a:ea typeface="微软雅黑" pitchFamily="34" charset="-122"/>
              </a:rPr>
              <a:t>的内容（即断点和程序状态）保存到内核栈中，即当前</a:t>
            </a:r>
            <a:r>
              <a:rPr lang="en-US" altLang="zh-CN" sz="2000" smtClean="0">
                <a:latin typeface="微软雅黑" pitchFamily="34" charset="-122"/>
                <a:ea typeface="微软雅黑" pitchFamily="34" charset="-122"/>
              </a:rPr>
              <a:t>SS∶ESP</a:t>
            </a:r>
            <a:r>
              <a:rPr lang="zh-CN" altLang="en-US" sz="2000" smtClean="0">
                <a:latin typeface="微软雅黑" pitchFamily="34" charset="-122"/>
                <a:ea typeface="微软雅黑" pitchFamily="34" charset="-122"/>
              </a:rPr>
              <a:t>所指之处；</a:t>
            </a:r>
          </a:p>
          <a:p>
            <a:pPr marL="457200" indent="-457200">
              <a:lnSpc>
                <a:spcPct val="125000"/>
              </a:lnSpc>
              <a:buFontTx/>
              <a:buAutoNum type="arabicParenR"/>
            </a:pPr>
            <a:r>
              <a:rPr lang="zh-CN" altLang="en-US" sz="2000" smtClean="0">
                <a:latin typeface="微软雅黑" pitchFamily="34" charset="-122"/>
                <a:ea typeface="微软雅黑" pitchFamily="34" charset="-122"/>
              </a:rPr>
              <a:t>将</a:t>
            </a:r>
            <a:r>
              <a:rPr lang="en-US" altLang="zh-CN" sz="2000" smtClean="0">
                <a:latin typeface="微软雅黑" pitchFamily="34" charset="-122"/>
                <a:ea typeface="微软雅黑" pitchFamily="34" charset="-122"/>
              </a:rPr>
              <a:t>IDTi</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i=128</a:t>
            </a:r>
            <a:r>
              <a:rPr lang="zh-CN" altLang="en-US" sz="2000" smtClean="0">
                <a:latin typeface="微软雅黑" pitchFamily="34" charset="-122"/>
                <a:ea typeface="微软雅黑" pitchFamily="34" charset="-122"/>
              </a:rPr>
              <a:t>）中段选择符</a:t>
            </a:r>
            <a:r>
              <a:rPr lang="zh-CN" altLang="en-US" sz="2000" smtClean="0">
                <a:solidFill>
                  <a:srgbClr val="990000"/>
                </a:solidFill>
                <a:latin typeface="微软雅黑" pitchFamily="34" charset="-122"/>
                <a:ea typeface="微软雅黑" pitchFamily="34" charset="-122"/>
              </a:rPr>
              <a:t>（</a:t>
            </a:r>
            <a:r>
              <a:rPr lang="en-US" altLang="zh-CN" sz="2000" smtClean="0">
                <a:solidFill>
                  <a:srgbClr val="990000"/>
                </a:solidFill>
                <a:latin typeface="微软雅黑" pitchFamily="34" charset="-122"/>
                <a:ea typeface="微软雅黑" pitchFamily="34" charset="-122"/>
              </a:rPr>
              <a:t>0x60</a:t>
            </a:r>
            <a:r>
              <a:rPr lang="zh-CN" altLang="en-US" sz="2000" smtClean="0">
                <a:solidFill>
                  <a:srgbClr val="990000"/>
                </a:solidFill>
                <a:latin typeface="微软雅黑" pitchFamily="34" charset="-122"/>
                <a:ea typeface="微软雅黑" pitchFamily="34" charset="-122"/>
              </a:rPr>
              <a:t>）</a:t>
            </a:r>
            <a:r>
              <a:rPr lang="zh-CN" altLang="en-US" sz="2000" smtClean="0">
                <a:latin typeface="微软雅黑" pitchFamily="34" charset="-122"/>
                <a:ea typeface="微软雅黑" pitchFamily="34" charset="-122"/>
              </a:rPr>
              <a:t>装入</a:t>
            </a:r>
            <a:r>
              <a:rPr lang="en-US" altLang="zh-CN" sz="2000" smtClean="0">
                <a:latin typeface="微软雅黑" pitchFamily="34" charset="-122"/>
                <a:ea typeface="微软雅黑" pitchFamily="34" charset="-122"/>
              </a:rPr>
              <a:t>CS</a:t>
            </a:r>
            <a:r>
              <a:rPr lang="zh-CN" altLang="en-US" sz="2000" smtClean="0">
                <a:latin typeface="微软雅黑" pitchFamily="34" charset="-122"/>
                <a:ea typeface="微软雅黑" pitchFamily="34" charset="-122"/>
              </a:rPr>
              <a:t>，偏移地址装入</a:t>
            </a:r>
            <a:r>
              <a:rPr lang="en-US" altLang="zh-CN" sz="2000" smtClean="0">
                <a:latin typeface="微软雅黑" pitchFamily="34" charset="-122"/>
                <a:ea typeface="微软雅黑" pitchFamily="34" charset="-122"/>
              </a:rPr>
              <a:t>EIP</a:t>
            </a:r>
            <a:r>
              <a:rPr lang="zh-CN" altLang="en-US" sz="2000" smtClean="0">
                <a:latin typeface="微软雅黑" pitchFamily="34" charset="-122"/>
                <a:ea typeface="微软雅黑" pitchFamily="34" charset="-122"/>
              </a:rPr>
              <a:t>。</a:t>
            </a:r>
          </a:p>
          <a:p>
            <a:pPr marL="457200" indent="-457200">
              <a:lnSpc>
                <a:spcPct val="125000"/>
              </a:lnSpc>
              <a:buFontTx/>
              <a:buNone/>
            </a:pPr>
            <a:r>
              <a:rPr lang="zh-CN" altLang="en-US" sz="2000" smtClean="0">
                <a:latin typeface="微软雅黑" pitchFamily="34" charset="-122"/>
                <a:ea typeface="微软雅黑" pitchFamily="34" charset="-122"/>
              </a:rPr>
              <a:t>      这里，</a:t>
            </a:r>
            <a:r>
              <a:rPr lang="en-US" altLang="zh-CN" sz="2000" smtClean="0">
                <a:latin typeface="微软雅黑" pitchFamily="34" charset="-122"/>
                <a:ea typeface="微软雅黑" pitchFamily="34" charset="-122"/>
              </a:rPr>
              <a:t>CS:EIP</a:t>
            </a:r>
            <a:r>
              <a:rPr lang="zh-CN" altLang="en-US" sz="2000" smtClean="0">
                <a:latin typeface="微软雅黑" pitchFamily="34" charset="-122"/>
                <a:ea typeface="微软雅黑" pitchFamily="34" charset="-122"/>
              </a:rPr>
              <a:t>即是</a:t>
            </a:r>
            <a:r>
              <a:rPr lang="zh-CN" altLang="en-US" sz="2000" smtClean="0">
                <a:solidFill>
                  <a:srgbClr val="FF0000"/>
                </a:solidFill>
                <a:latin typeface="微软雅黑" pitchFamily="34" charset="-122"/>
                <a:ea typeface="微软雅黑" pitchFamily="34" charset="-122"/>
              </a:rPr>
              <a:t>系统调用处理程序</a:t>
            </a:r>
            <a:r>
              <a:rPr lang="en-US" altLang="zh-CN" sz="2000" smtClean="0">
                <a:solidFill>
                  <a:srgbClr val="FF0000"/>
                </a:solidFill>
                <a:latin typeface="微软雅黑" pitchFamily="34" charset="-122"/>
                <a:ea typeface="微软雅黑" pitchFamily="34" charset="-122"/>
              </a:rPr>
              <a:t>system_call</a:t>
            </a:r>
            <a:r>
              <a:rPr lang="zh-CN" altLang="en-US" sz="2000" smtClean="0">
                <a:solidFill>
                  <a:srgbClr val="008000"/>
                </a:solidFill>
                <a:latin typeface="微软雅黑" pitchFamily="34" charset="-122"/>
                <a:ea typeface="微软雅黑" pitchFamily="34" charset="-122"/>
              </a:rPr>
              <a:t>（所有系统调用的入口程序）</a:t>
            </a:r>
            <a:r>
              <a:rPr lang="zh-CN" altLang="en-US" sz="2000" smtClean="0">
                <a:latin typeface="微软雅黑" pitchFamily="34" charset="-122"/>
                <a:ea typeface="微软雅黑" pitchFamily="34" charset="-122"/>
              </a:rPr>
              <a:t>第一条指令的逻辑地址。</a:t>
            </a:r>
          </a:p>
          <a:p>
            <a:pPr marL="457200" indent="-457200"/>
            <a:endParaRPr lang="zh-CN" altLang="en-US" sz="2000" smtClean="0">
              <a:latin typeface="微软雅黑" pitchFamily="34" charset="-122"/>
              <a:ea typeface="微软雅黑" pitchFamily="34" charset="-122"/>
            </a:endParaRPr>
          </a:p>
        </p:txBody>
      </p:sp>
      <p:sp>
        <p:nvSpPr>
          <p:cNvPr id="797700" name="Text Box 4"/>
          <p:cNvSpPr txBox="1">
            <a:spLocks noChangeArrowheads="1"/>
          </p:cNvSpPr>
          <p:nvPr/>
        </p:nvSpPr>
        <p:spPr bwMode="auto">
          <a:xfrm>
            <a:off x="7126288" y="5095875"/>
            <a:ext cx="1377950" cy="396875"/>
          </a:xfrm>
          <a:prstGeom prst="rect">
            <a:avLst/>
          </a:prstGeom>
          <a:noFill/>
          <a:ln w="9525">
            <a:noFill/>
            <a:miter lim="800000"/>
            <a:headEnd/>
            <a:tailEnd/>
          </a:ln>
          <a:effectLst/>
        </p:spPr>
        <p:txBody>
          <a:bodyPr>
            <a:spAutoFit/>
          </a:bodyPr>
          <a:lstStyle/>
          <a:p>
            <a:pPr>
              <a:spcBef>
                <a:spcPct val="50000"/>
              </a:spcBef>
            </a:pPr>
            <a:r>
              <a:rPr lang="en-US" altLang="zh-CN" sz="2000" b="1">
                <a:latin typeface="微软雅黑" pitchFamily="34" charset="-122"/>
                <a:ea typeface="微软雅黑" pitchFamily="34" charset="-122"/>
                <a:hlinkClick r:id="rId5" action="ppaction://hlinksldjump"/>
              </a:rPr>
              <a:t>SKIP</a:t>
            </a:r>
            <a:endParaRPr lang="en-US" altLang="zh-CN" sz="2000" b="1">
              <a:latin typeface="微软雅黑" pitchFamily="34" charset="-122"/>
              <a:ea typeface="微软雅黑" pitchFamily="34" charset="-122"/>
            </a:endParaRPr>
          </a:p>
        </p:txBody>
      </p:sp>
      <p:sp>
        <p:nvSpPr>
          <p:cNvPr id="797701" name="Rectangle 5"/>
          <p:cNvSpPr>
            <a:spLocks noChangeArrowheads="1"/>
          </p:cNvSpPr>
          <p:nvPr/>
        </p:nvSpPr>
        <p:spPr bwMode="auto">
          <a:xfrm>
            <a:off x="520700" y="5499100"/>
            <a:ext cx="8032750" cy="1144588"/>
          </a:xfrm>
          <a:prstGeom prst="rect">
            <a:avLst/>
          </a:prstGeom>
          <a:noFill/>
          <a:ln w="9525">
            <a:noFill/>
            <a:miter lim="800000"/>
            <a:headEnd/>
            <a:tailEnd/>
          </a:ln>
          <a:effectLst/>
        </p:spPr>
        <p:txBody>
          <a:bodyPr anchor="ctr">
            <a:spAutoFit/>
          </a:bodyPr>
          <a:lstStyle/>
          <a:p>
            <a:pPr>
              <a:lnSpc>
                <a:spcPct val="115000"/>
              </a:lnSpc>
            </a:pPr>
            <a:r>
              <a:rPr lang="zh-CN" altLang="en-US" sz="2000" b="1">
                <a:solidFill>
                  <a:srgbClr val="0066CC"/>
                </a:solidFill>
                <a:latin typeface="微软雅黑" pitchFamily="34" charset="-122"/>
                <a:ea typeface="微软雅黑" pitchFamily="34" charset="-122"/>
              </a:rPr>
              <a:t>执行</a:t>
            </a:r>
            <a:r>
              <a:rPr lang="en-US" altLang="zh-CN" sz="2000" b="1">
                <a:solidFill>
                  <a:srgbClr val="0066CC"/>
                </a:solidFill>
                <a:latin typeface="微软雅黑" pitchFamily="34" charset="-122"/>
                <a:ea typeface="微软雅黑" pitchFamily="34" charset="-122"/>
              </a:rPr>
              <a:t>int $0x80</a:t>
            </a:r>
            <a:r>
              <a:rPr lang="zh-CN" altLang="en-US" sz="2000" b="1">
                <a:solidFill>
                  <a:srgbClr val="0066CC"/>
                </a:solidFill>
                <a:latin typeface="微软雅黑" pitchFamily="34" charset="-122"/>
                <a:ea typeface="微软雅黑" pitchFamily="34" charset="-122"/>
              </a:rPr>
              <a:t>需一连串的一致性和安全性检查，因而速度较慢。从</a:t>
            </a:r>
            <a:r>
              <a:rPr lang="en-US" altLang="zh-CN" sz="2000" b="1">
                <a:solidFill>
                  <a:srgbClr val="0066CC"/>
                </a:solidFill>
                <a:latin typeface="微软雅黑" pitchFamily="34" charset="-122"/>
                <a:ea typeface="微软雅黑" pitchFamily="34" charset="-122"/>
              </a:rPr>
              <a:t>Pentium II</a:t>
            </a:r>
            <a:r>
              <a:rPr lang="zh-CN" altLang="en-US" sz="2000" b="1">
                <a:solidFill>
                  <a:srgbClr val="0066CC"/>
                </a:solidFill>
                <a:latin typeface="微软雅黑" pitchFamily="34" charset="-122"/>
                <a:ea typeface="微软雅黑" pitchFamily="34" charset="-122"/>
              </a:rPr>
              <a:t>开始，</a:t>
            </a:r>
            <a:r>
              <a:rPr lang="en-US" altLang="zh-CN" sz="2000" b="1">
                <a:solidFill>
                  <a:srgbClr val="0066CC"/>
                </a:solidFill>
                <a:latin typeface="微软雅黑" pitchFamily="34" charset="-122"/>
                <a:ea typeface="微软雅黑" pitchFamily="34" charset="-122"/>
              </a:rPr>
              <a:t>Intel</a:t>
            </a:r>
            <a:r>
              <a:rPr lang="zh-CN" altLang="en-US" sz="2000" b="1">
                <a:solidFill>
                  <a:srgbClr val="0066CC"/>
                </a:solidFill>
                <a:latin typeface="微软雅黑" pitchFamily="34" charset="-122"/>
                <a:ea typeface="微软雅黑" pitchFamily="34" charset="-122"/>
              </a:rPr>
              <a:t>引入了指令</a:t>
            </a:r>
            <a:r>
              <a:rPr lang="en-US" altLang="zh-CN" sz="2000" b="1">
                <a:solidFill>
                  <a:srgbClr val="0066CC"/>
                </a:solidFill>
                <a:latin typeface="微软雅黑" pitchFamily="34" charset="-122"/>
                <a:ea typeface="微软雅黑" pitchFamily="34" charset="-122"/>
              </a:rPr>
              <a:t>sysenter</a:t>
            </a:r>
            <a:r>
              <a:rPr lang="zh-CN" altLang="en-US" sz="2000" b="1">
                <a:solidFill>
                  <a:srgbClr val="0066CC"/>
                </a:solidFill>
                <a:latin typeface="微软雅黑" pitchFamily="34" charset="-122"/>
                <a:ea typeface="微软雅黑" pitchFamily="34" charset="-122"/>
              </a:rPr>
              <a:t>和</a:t>
            </a:r>
            <a:r>
              <a:rPr lang="en-US" altLang="zh-CN" sz="2000" b="1">
                <a:solidFill>
                  <a:srgbClr val="0066CC"/>
                </a:solidFill>
                <a:latin typeface="微软雅黑" pitchFamily="34" charset="-122"/>
                <a:ea typeface="微软雅黑" pitchFamily="34" charset="-122"/>
              </a:rPr>
              <a:t>sysexit</a:t>
            </a:r>
            <a:r>
              <a:rPr lang="zh-CN" altLang="en-US" sz="2000" b="1">
                <a:solidFill>
                  <a:srgbClr val="0066CC"/>
                </a:solidFill>
                <a:latin typeface="微软雅黑" pitchFamily="34" charset="-122"/>
                <a:ea typeface="微软雅黑" pitchFamily="34" charset="-122"/>
              </a:rPr>
              <a:t>，分别用于</a:t>
            </a:r>
            <a:r>
              <a:rPr lang="zh-CN" altLang="en-US" sz="2000" b="1">
                <a:solidFill>
                  <a:srgbClr val="FF0000"/>
                </a:solidFill>
                <a:latin typeface="微软雅黑" pitchFamily="34" charset="-122"/>
                <a:ea typeface="微软雅黑" pitchFamily="34" charset="-122"/>
              </a:rPr>
              <a:t>从用户态到内核态</a:t>
            </a:r>
            <a:r>
              <a:rPr lang="zh-CN" altLang="en-US" sz="2000" b="1">
                <a:solidFill>
                  <a:srgbClr val="0066CC"/>
                </a:solidFill>
                <a:latin typeface="微软雅黑" pitchFamily="34" charset="-122"/>
                <a:ea typeface="微软雅黑" pitchFamily="34" charset="-122"/>
              </a:rPr>
              <a:t>、</a:t>
            </a:r>
            <a:r>
              <a:rPr lang="zh-CN" altLang="en-US" sz="2000" b="1">
                <a:solidFill>
                  <a:srgbClr val="FF0000"/>
                </a:solidFill>
                <a:latin typeface="微软雅黑" pitchFamily="34" charset="-122"/>
                <a:ea typeface="微软雅黑" pitchFamily="34" charset="-122"/>
              </a:rPr>
              <a:t>从用户态到内核态</a:t>
            </a:r>
            <a:r>
              <a:rPr lang="zh-CN" altLang="en-US" sz="2000" b="1">
                <a:solidFill>
                  <a:srgbClr val="0066CC"/>
                </a:solidFill>
                <a:latin typeface="微软雅黑" pitchFamily="34" charset="-122"/>
                <a:ea typeface="微软雅黑" pitchFamily="34" charset="-122"/>
              </a:rPr>
              <a:t>的快速切换</a:t>
            </a:r>
            <a:r>
              <a:rPr lang="zh-CN" altLang="en-US">
                <a:solidFill>
                  <a:srgbClr val="0066CC"/>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7699">
                                            <p:txEl>
                                              <p:pRg st="0" end="0"/>
                                            </p:txEl>
                                          </p:spTgt>
                                        </p:tgtEl>
                                        <p:attrNameLst>
                                          <p:attrName>style.visibility</p:attrName>
                                        </p:attrNameLst>
                                      </p:cBhvr>
                                      <p:to>
                                        <p:strVal val="visible"/>
                                      </p:to>
                                    </p:set>
                                    <p:animEffect transition="in" filter="blinds(horizontal)">
                                      <p:cBhvr>
                                        <p:cTn id="7" dur="500"/>
                                        <p:tgtEl>
                                          <p:spTgt spid="797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7699">
                                            <p:txEl>
                                              <p:pRg st="1" end="1"/>
                                            </p:txEl>
                                          </p:spTgt>
                                        </p:tgtEl>
                                        <p:attrNameLst>
                                          <p:attrName>style.visibility</p:attrName>
                                        </p:attrNameLst>
                                      </p:cBhvr>
                                      <p:to>
                                        <p:strVal val="visible"/>
                                      </p:to>
                                    </p:set>
                                    <p:animEffect transition="in" filter="blinds(horizontal)">
                                      <p:cBhvr>
                                        <p:cTn id="12" dur="500"/>
                                        <p:tgtEl>
                                          <p:spTgt spid="7976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97699">
                                            <p:txEl>
                                              <p:pRg st="2" end="2"/>
                                            </p:txEl>
                                          </p:spTgt>
                                        </p:tgtEl>
                                        <p:attrNameLst>
                                          <p:attrName>style.visibility</p:attrName>
                                        </p:attrNameLst>
                                      </p:cBhvr>
                                      <p:to>
                                        <p:strVal val="visible"/>
                                      </p:to>
                                    </p:set>
                                    <p:animEffect transition="in" filter="blinds(horizontal)">
                                      <p:cBhvr>
                                        <p:cTn id="17" dur="500"/>
                                        <p:tgtEl>
                                          <p:spTgt spid="7976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97699">
                                            <p:txEl>
                                              <p:pRg st="3" end="3"/>
                                            </p:txEl>
                                          </p:spTgt>
                                        </p:tgtEl>
                                        <p:attrNameLst>
                                          <p:attrName>style.visibility</p:attrName>
                                        </p:attrNameLst>
                                      </p:cBhvr>
                                      <p:to>
                                        <p:strVal val="visible"/>
                                      </p:to>
                                    </p:set>
                                    <p:animEffect transition="in" filter="blinds(horizontal)">
                                      <p:cBhvr>
                                        <p:cTn id="22" dur="500"/>
                                        <p:tgtEl>
                                          <p:spTgt spid="7976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97699">
                                            <p:txEl>
                                              <p:pRg st="4" end="4"/>
                                            </p:txEl>
                                          </p:spTgt>
                                        </p:tgtEl>
                                        <p:attrNameLst>
                                          <p:attrName>style.visibility</p:attrName>
                                        </p:attrNameLst>
                                      </p:cBhvr>
                                      <p:to>
                                        <p:strVal val="visible"/>
                                      </p:to>
                                    </p:set>
                                    <p:animEffect transition="in" filter="blinds(horizontal)">
                                      <p:cBhvr>
                                        <p:cTn id="27" dur="500"/>
                                        <p:tgtEl>
                                          <p:spTgt spid="797699">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97699">
                                            <p:txEl>
                                              <p:pRg st="5" end="5"/>
                                            </p:txEl>
                                          </p:spTgt>
                                        </p:tgtEl>
                                        <p:attrNameLst>
                                          <p:attrName>style.visibility</p:attrName>
                                        </p:attrNameLst>
                                      </p:cBhvr>
                                      <p:to>
                                        <p:strVal val="visible"/>
                                      </p:to>
                                    </p:set>
                                    <p:animEffect transition="in" filter="blinds(horizontal)">
                                      <p:cBhvr>
                                        <p:cTn id="30" dur="500"/>
                                        <p:tgtEl>
                                          <p:spTgt spid="797699">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97701"/>
                                        </p:tgtEl>
                                        <p:attrNameLst>
                                          <p:attrName>style.visibility</p:attrName>
                                        </p:attrNameLst>
                                      </p:cBhvr>
                                      <p:to>
                                        <p:strVal val="visible"/>
                                      </p:to>
                                    </p:set>
                                    <p:animEffect transition="in" filter="blinds(horizontal)">
                                      <p:cBhvr>
                                        <p:cTn id="35" dur="500"/>
                                        <p:tgtEl>
                                          <p:spTgt spid="797701"/>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97700"/>
                                        </p:tgtEl>
                                        <p:attrNameLst>
                                          <p:attrName>style.visibility</p:attrName>
                                        </p:attrNameLst>
                                      </p:cBhvr>
                                      <p:to>
                                        <p:strVal val="visible"/>
                                      </p:to>
                                    </p:set>
                                    <p:animEffect transition="in" filter="blinds(horizontal)">
                                      <p:cBhvr>
                                        <p:cTn id="40" dur="500"/>
                                        <p:tgtEl>
                                          <p:spTgt spid="797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700" grpId="0"/>
      <p:bldP spid="79770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ChangeArrowheads="1"/>
          </p:cNvSpPr>
          <p:nvPr>
            <p:ph type="title"/>
          </p:nvPr>
        </p:nvSpPr>
        <p:spPr/>
        <p:txBody>
          <a:bodyPr/>
          <a:lstStyle/>
          <a:p>
            <a:r>
              <a:rPr lang="en-US" altLang="zh-CN" smtClean="0"/>
              <a:t>Linux</a:t>
            </a:r>
            <a:r>
              <a:rPr lang="zh-CN" altLang="en-US" smtClean="0"/>
              <a:t>中中断描述符表的初始化</a:t>
            </a:r>
          </a:p>
        </p:txBody>
      </p:sp>
      <p:sp>
        <p:nvSpPr>
          <p:cNvPr id="798723" name="Rectangle 3"/>
          <p:cNvSpPr>
            <a:spLocks noGrp="1" noChangeArrowheads="1"/>
          </p:cNvSpPr>
          <p:nvPr>
            <p:ph type="body" idx="1"/>
          </p:nvPr>
        </p:nvSpPr>
        <p:spPr>
          <a:xfrm>
            <a:off x="279400" y="836613"/>
            <a:ext cx="8418513" cy="5680075"/>
          </a:xfrm>
        </p:spPr>
        <p:txBody>
          <a:bodyPr/>
          <a:lstStyle/>
          <a:p>
            <a:pPr>
              <a:buFontTx/>
              <a:buNone/>
            </a:pPr>
            <a:r>
              <a:rPr lang="pt-BR" altLang="zh-CN" sz="1600" smtClean="0">
                <a:latin typeface="微软雅黑" pitchFamily="34" charset="-122"/>
                <a:ea typeface="微软雅黑" pitchFamily="34" charset="-122"/>
              </a:rPr>
              <a:t>     </a:t>
            </a:r>
            <a:r>
              <a:rPr lang="pt-BR" altLang="zh-CN" sz="1900" smtClean="0">
                <a:solidFill>
                  <a:srgbClr val="0066CC"/>
                </a:solidFill>
                <a:latin typeface="微软雅黑" pitchFamily="34" charset="-122"/>
                <a:ea typeface="微软雅黑" pitchFamily="34" charset="-122"/>
              </a:rPr>
              <a:t>CPU</a:t>
            </a:r>
            <a:r>
              <a:rPr lang="zh-CN" altLang="pt-BR" sz="1900" smtClean="0">
                <a:solidFill>
                  <a:srgbClr val="0066CC"/>
                </a:solidFill>
                <a:latin typeface="微软雅黑" pitchFamily="34" charset="-122"/>
                <a:ea typeface="微软雅黑" pitchFamily="34" charset="-122"/>
              </a:rPr>
              <a:t>负责对异常和中断的检测与响应，而操作系统则负责初始化 </a:t>
            </a:r>
            <a:r>
              <a:rPr lang="pt-BR" altLang="zh-CN" sz="1900" smtClean="0">
                <a:solidFill>
                  <a:srgbClr val="0066CC"/>
                </a:solidFill>
                <a:latin typeface="微软雅黑" pitchFamily="34" charset="-122"/>
                <a:ea typeface="微软雅黑" pitchFamily="34" charset="-122"/>
              </a:rPr>
              <a:t>IDT </a:t>
            </a:r>
            <a:r>
              <a:rPr lang="zh-CN" altLang="pt-BR" sz="1900" smtClean="0">
                <a:solidFill>
                  <a:srgbClr val="0066CC"/>
                </a:solidFill>
                <a:latin typeface="微软雅黑" pitchFamily="34" charset="-122"/>
                <a:ea typeface="微软雅黑" pitchFamily="34" charset="-122"/>
              </a:rPr>
              <a:t>以及编制好异常处理程序或中断服务程序。</a:t>
            </a:r>
            <a:r>
              <a:rPr lang="pt-BR" altLang="zh-CN" sz="1900" smtClean="0">
                <a:solidFill>
                  <a:srgbClr val="0066CC"/>
                </a:solidFill>
                <a:latin typeface="微软雅黑" pitchFamily="34" charset="-122"/>
                <a:ea typeface="微软雅黑" pitchFamily="34" charset="-122"/>
              </a:rPr>
              <a:t>Linux</a:t>
            </a:r>
            <a:r>
              <a:rPr lang="zh-CN" altLang="pt-BR" sz="1900" smtClean="0">
                <a:solidFill>
                  <a:srgbClr val="0066CC"/>
                </a:solidFill>
                <a:latin typeface="微软雅黑" pitchFamily="34" charset="-122"/>
                <a:ea typeface="微软雅黑" pitchFamily="34" charset="-122"/>
              </a:rPr>
              <a:t>运用提供的三种门描述符格式，构造了以下</a:t>
            </a:r>
            <a:r>
              <a:rPr lang="pt-BR" altLang="zh-CN" sz="1900" smtClean="0">
                <a:solidFill>
                  <a:srgbClr val="0066CC"/>
                </a:solidFill>
                <a:latin typeface="微软雅黑" pitchFamily="34" charset="-122"/>
                <a:ea typeface="微软雅黑" pitchFamily="34" charset="-122"/>
              </a:rPr>
              <a:t>5</a:t>
            </a:r>
            <a:r>
              <a:rPr lang="zh-CN" altLang="pt-BR" sz="1900" smtClean="0">
                <a:solidFill>
                  <a:srgbClr val="0066CC"/>
                </a:solidFill>
                <a:latin typeface="微软雅黑" pitchFamily="34" charset="-122"/>
                <a:ea typeface="微软雅黑" pitchFamily="34" charset="-122"/>
              </a:rPr>
              <a:t>种类型的门描述符。</a:t>
            </a:r>
          </a:p>
          <a:p>
            <a:pPr>
              <a:buFontTx/>
              <a:buNone/>
            </a:pP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1</a:t>
            </a:r>
            <a:r>
              <a:rPr lang="zh-CN" altLang="pt-BR" sz="1900" smtClean="0">
                <a:latin typeface="微软雅黑" pitchFamily="34" charset="-122"/>
                <a:ea typeface="微软雅黑" pitchFamily="34" charset="-122"/>
              </a:rPr>
              <a:t>）</a:t>
            </a:r>
            <a:r>
              <a:rPr lang="zh-CN" altLang="pt-BR" sz="1900" smtClean="0">
                <a:solidFill>
                  <a:srgbClr val="FF0000"/>
                </a:solidFill>
                <a:latin typeface="微软雅黑" pitchFamily="34" charset="-122"/>
                <a:ea typeface="微软雅黑" pitchFamily="34" charset="-122"/>
              </a:rPr>
              <a:t>中断门</a:t>
            </a: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DPL=0</a:t>
            </a: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TYPE=1110B</a:t>
            </a:r>
            <a:r>
              <a:rPr lang="zh-CN" altLang="pt-BR" sz="1900" smtClean="0">
                <a:latin typeface="微软雅黑" pitchFamily="34" charset="-122"/>
                <a:ea typeface="微软雅黑" pitchFamily="34" charset="-122"/>
              </a:rPr>
              <a:t>。激活所有中断</a:t>
            </a:r>
          </a:p>
          <a:p>
            <a:pPr>
              <a:buFontTx/>
              <a:buNone/>
            </a:pP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2</a:t>
            </a:r>
            <a:r>
              <a:rPr lang="zh-CN" altLang="pt-BR" sz="1900" smtClean="0">
                <a:latin typeface="微软雅黑" pitchFamily="34" charset="-122"/>
                <a:ea typeface="微软雅黑" pitchFamily="34" charset="-122"/>
              </a:rPr>
              <a:t>）</a:t>
            </a:r>
            <a:r>
              <a:rPr lang="zh-CN" altLang="pt-BR" sz="1900" smtClean="0">
                <a:solidFill>
                  <a:srgbClr val="FF0000"/>
                </a:solidFill>
                <a:latin typeface="微软雅黑" pitchFamily="34" charset="-122"/>
                <a:ea typeface="微软雅黑" pitchFamily="34" charset="-122"/>
              </a:rPr>
              <a:t>系统门</a:t>
            </a:r>
            <a:r>
              <a:rPr lang="zh-CN" altLang="pt-BR" sz="1900" smtClean="0">
                <a:latin typeface="微软雅黑" pitchFamily="34" charset="-122"/>
                <a:ea typeface="微软雅黑" pitchFamily="34" charset="-122"/>
              </a:rPr>
              <a:t>：</a:t>
            </a:r>
            <a:r>
              <a:rPr lang="pt-BR" altLang="zh-CN" sz="1900" smtClean="0">
                <a:solidFill>
                  <a:srgbClr val="FF0000"/>
                </a:solidFill>
                <a:effectLst>
                  <a:outerShdw blurRad="38100" dist="38100" dir="2700000" algn="tl">
                    <a:srgbClr val="C0C0C0"/>
                  </a:outerShdw>
                </a:effectLst>
                <a:latin typeface="微软雅黑" pitchFamily="34" charset="-122"/>
                <a:ea typeface="微软雅黑" pitchFamily="34" charset="-122"/>
              </a:rPr>
              <a:t>DPL=3</a:t>
            </a: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TYPE=1111B</a:t>
            </a:r>
            <a:r>
              <a:rPr lang="zh-CN" altLang="pt-BR" sz="1900" smtClean="0">
                <a:latin typeface="微软雅黑" pitchFamily="34" charset="-122"/>
                <a:ea typeface="微软雅黑" pitchFamily="34" charset="-122"/>
              </a:rPr>
              <a:t>。激活</a:t>
            </a:r>
            <a:r>
              <a:rPr lang="pt-BR" altLang="zh-CN" sz="1900" smtClean="0">
                <a:latin typeface="微软雅黑" pitchFamily="34" charset="-122"/>
                <a:ea typeface="微软雅黑" pitchFamily="34" charset="-122"/>
              </a:rPr>
              <a:t>4</a:t>
            </a: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5</a:t>
            </a:r>
            <a:r>
              <a:rPr lang="zh-CN" altLang="pt-BR" sz="1900" smtClean="0">
                <a:latin typeface="微软雅黑" pitchFamily="34" charset="-122"/>
                <a:ea typeface="微软雅黑" pitchFamily="34" charset="-122"/>
              </a:rPr>
              <a:t>和</a:t>
            </a:r>
            <a:r>
              <a:rPr lang="pt-BR" altLang="zh-CN" sz="1900" smtClean="0">
                <a:latin typeface="微软雅黑" pitchFamily="34" charset="-122"/>
                <a:ea typeface="微软雅黑" pitchFamily="34" charset="-122"/>
              </a:rPr>
              <a:t>128</a:t>
            </a:r>
            <a:r>
              <a:rPr lang="zh-CN" altLang="pt-BR" sz="1900" smtClean="0">
                <a:latin typeface="微软雅黑" pitchFamily="34" charset="-122"/>
                <a:ea typeface="微软雅黑" pitchFamily="34" charset="-122"/>
              </a:rPr>
              <a:t>三个陷阱异常，分别对应指令</a:t>
            </a:r>
            <a:r>
              <a:rPr lang="pt-BR" altLang="zh-CN" sz="1900" smtClean="0">
                <a:latin typeface="微软雅黑" pitchFamily="34" charset="-122"/>
                <a:ea typeface="微软雅黑" pitchFamily="34" charset="-122"/>
              </a:rPr>
              <a:t>into</a:t>
            </a: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bound</a:t>
            </a:r>
            <a:r>
              <a:rPr lang="zh-CN" altLang="pt-BR" sz="1900" smtClean="0">
                <a:latin typeface="微软雅黑" pitchFamily="34" charset="-122"/>
                <a:ea typeface="微软雅黑" pitchFamily="34" charset="-122"/>
              </a:rPr>
              <a:t>和</a:t>
            </a:r>
            <a:r>
              <a:rPr lang="pt-BR" altLang="zh-CN" sz="1900" smtClean="0">
                <a:latin typeface="微软雅黑" pitchFamily="34" charset="-122"/>
                <a:ea typeface="微软雅黑" pitchFamily="34" charset="-122"/>
              </a:rPr>
              <a:t>int $0x80</a:t>
            </a:r>
            <a:r>
              <a:rPr lang="zh-CN" altLang="pt-BR" sz="1900" smtClean="0">
                <a:latin typeface="微软雅黑" pitchFamily="34" charset="-122"/>
                <a:ea typeface="微软雅黑" pitchFamily="34" charset="-122"/>
              </a:rPr>
              <a:t>三条指令。因</a:t>
            </a:r>
            <a:r>
              <a:rPr lang="pt-BR" altLang="zh-CN" sz="1900" smtClean="0">
                <a:latin typeface="微软雅黑" pitchFamily="34" charset="-122"/>
                <a:ea typeface="微软雅黑" pitchFamily="34" charset="-122"/>
              </a:rPr>
              <a:t>DPL</a:t>
            </a:r>
            <a:r>
              <a:rPr lang="zh-CN" altLang="pt-BR" sz="1900" smtClean="0">
                <a:latin typeface="微软雅黑" pitchFamily="34" charset="-122"/>
                <a:ea typeface="微软雅黑" pitchFamily="34" charset="-122"/>
              </a:rPr>
              <a:t>为</a:t>
            </a:r>
            <a:r>
              <a:rPr lang="pt-BR" altLang="zh-CN" sz="1900" smtClean="0">
                <a:latin typeface="微软雅黑" pitchFamily="34" charset="-122"/>
                <a:ea typeface="微软雅黑" pitchFamily="34" charset="-122"/>
              </a:rPr>
              <a:t>3</a:t>
            </a: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CPL≤DPL</a:t>
            </a:r>
            <a:r>
              <a:rPr lang="zh-CN" altLang="pt-BR" sz="1900" smtClean="0">
                <a:latin typeface="微软雅黑" pitchFamily="34" charset="-122"/>
                <a:ea typeface="微软雅黑" pitchFamily="34" charset="-122"/>
              </a:rPr>
              <a:t>，故在用户态下可使用这三条指令</a:t>
            </a:r>
          </a:p>
          <a:p>
            <a:pPr>
              <a:buFontTx/>
              <a:buNone/>
            </a:pP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3</a:t>
            </a:r>
            <a:r>
              <a:rPr lang="zh-CN" altLang="pt-BR" sz="1900" smtClean="0">
                <a:latin typeface="微软雅黑" pitchFamily="34" charset="-122"/>
                <a:ea typeface="微软雅黑" pitchFamily="34" charset="-122"/>
              </a:rPr>
              <a:t>）</a:t>
            </a:r>
            <a:r>
              <a:rPr lang="zh-CN" altLang="pt-BR" sz="1900" smtClean="0">
                <a:solidFill>
                  <a:srgbClr val="FF0000"/>
                </a:solidFill>
                <a:latin typeface="微软雅黑" pitchFamily="34" charset="-122"/>
                <a:ea typeface="微软雅黑" pitchFamily="34" charset="-122"/>
              </a:rPr>
              <a:t>系统中断门</a:t>
            </a: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DPL=3</a:t>
            </a: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TYPE=1110B</a:t>
            </a:r>
            <a:r>
              <a:rPr lang="zh-CN" altLang="pt-BR" sz="1900" smtClean="0">
                <a:latin typeface="微软雅黑" pitchFamily="34" charset="-122"/>
                <a:ea typeface="微软雅黑" pitchFamily="34" charset="-122"/>
              </a:rPr>
              <a:t>。激活</a:t>
            </a:r>
            <a:r>
              <a:rPr lang="pt-BR" altLang="zh-CN" sz="1900" smtClean="0">
                <a:latin typeface="微软雅黑" pitchFamily="34" charset="-122"/>
                <a:ea typeface="微软雅黑" pitchFamily="34" charset="-122"/>
              </a:rPr>
              <a:t>3</a:t>
            </a:r>
            <a:r>
              <a:rPr lang="zh-CN" altLang="pt-BR" sz="1900" smtClean="0">
                <a:latin typeface="微软雅黑" pitchFamily="34" charset="-122"/>
                <a:ea typeface="微软雅黑" pitchFamily="34" charset="-122"/>
              </a:rPr>
              <a:t>号中断（即调试断点），对应指令</a:t>
            </a:r>
            <a:r>
              <a:rPr lang="pt-BR" altLang="zh-CN" sz="1900" smtClean="0">
                <a:latin typeface="微软雅黑" pitchFamily="34" charset="-122"/>
                <a:ea typeface="微软雅黑" pitchFamily="34" charset="-122"/>
              </a:rPr>
              <a:t>int 3</a:t>
            </a:r>
            <a:r>
              <a:rPr lang="zh-CN" altLang="pt-BR" sz="1900" smtClean="0">
                <a:latin typeface="微软雅黑" pitchFamily="34" charset="-122"/>
                <a:ea typeface="微软雅黑" pitchFamily="34" charset="-122"/>
              </a:rPr>
              <a:t>。因</a:t>
            </a:r>
            <a:r>
              <a:rPr lang="pt-BR" altLang="zh-CN" sz="1900" smtClean="0">
                <a:latin typeface="微软雅黑" pitchFamily="34" charset="-122"/>
                <a:ea typeface="微软雅黑" pitchFamily="34" charset="-122"/>
              </a:rPr>
              <a:t>DPL</a:t>
            </a:r>
            <a:r>
              <a:rPr lang="zh-CN" altLang="pt-BR" sz="1900" smtClean="0">
                <a:latin typeface="微软雅黑" pitchFamily="34" charset="-122"/>
                <a:ea typeface="微软雅黑" pitchFamily="34" charset="-122"/>
              </a:rPr>
              <a:t>为</a:t>
            </a:r>
            <a:r>
              <a:rPr lang="pt-BR" altLang="zh-CN" sz="1900" smtClean="0">
                <a:latin typeface="微软雅黑" pitchFamily="34" charset="-122"/>
                <a:ea typeface="微软雅黑" pitchFamily="34" charset="-122"/>
              </a:rPr>
              <a:t>3</a:t>
            </a: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CPL≤DPL</a:t>
            </a:r>
            <a:r>
              <a:rPr lang="zh-CN" altLang="pt-BR" sz="1900" smtClean="0">
                <a:latin typeface="微软雅黑" pitchFamily="34" charset="-122"/>
                <a:ea typeface="微软雅黑" pitchFamily="34" charset="-122"/>
              </a:rPr>
              <a:t>，故用户态下可使用</a:t>
            </a:r>
            <a:r>
              <a:rPr lang="pt-BR" altLang="zh-CN" sz="1900" smtClean="0">
                <a:latin typeface="微软雅黑" pitchFamily="34" charset="-122"/>
                <a:ea typeface="微软雅黑" pitchFamily="34" charset="-122"/>
              </a:rPr>
              <a:t>int 3</a:t>
            </a:r>
            <a:r>
              <a:rPr lang="zh-CN" altLang="pt-BR" sz="1900" smtClean="0">
                <a:latin typeface="微软雅黑" pitchFamily="34" charset="-122"/>
                <a:ea typeface="微软雅黑" pitchFamily="34" charset="-122"/>
              </a:rPr>
              <a:t>指令。</a:t>
            </a:r>
          </a:p>
          <a:p>
            <a:pPr>
              <a:buFontTx/>
              <a:buNone/>
            </a:pP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4</a:t>
            </a:r>
            <a:r>
              <a:rPr lang="zh-CN" altLang="pt-BR" sz="1900" smtClean="0">
                <a:latin typeface="微软雅黑" pitchFamily="34" charset="-122"/>
                <a:ea typeface="微软雅黑" pitchFamily="34" charset="-122"/>
              </a:rPr>
              <a:t>）</a:t>
            </a:r>
            <a:r>
              <a:rPr lang="zh-CN" altLang="pt-BR" sz="1900" smtClean="0">
                <a:solidFill>
                  <a:srgbClr val="FF0000"/>
                </a:solidFill>
                <a:latin typeface="微软雅黑" pitchFamily="34" charset="-122"/>
                <a:ea typeface="微软雅黑" pitchFamily="34" charset="-122"/>
              </a:rPr>
              <a:t>陷阱门</a:t>
            </a: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DPL=0</a:t>
            </a: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TYPE=1111B</a:t>
            </a:r>
            <a:r>
              <a:rPr lang="zh-CN" altLang="pt-BR" sz="1900" smtClean="0">
                <a:latin typeface="微软雅黑" pitchFamily="34" charset="-122"/>
                <a:ea typeface="微软雅黑" pitchFamily="34" charset="-122"/>
              </a:rPr>
              <a:t>。激活所有内部异常，并</a:t>
            </a:r>
            <a:r>
              <a:rPr lang="zh-CN" altLang="pt-BR" sz="1900" smtClean="0">
                <a:solidFill>
                  <a:srgbClr val="3366FF"/>
                </a:solidFill>
                <a:latin typeface="微软雅黑" pitchFamily="34" charset="-122"/>
                <a:ea typeface="微软雅黑" pitchFamily="34" charset="-122"/>
              </a:rPr>
              <a:t>阻止用户程序使用</a:t>
            </a:r>
            <a:r>
              <a:rPr lang="pt-BR" altLang="zh-CN" sz="1900" smtClean="0">
                <a:solidFill>
                  <a:srgbClr val="3366FF"/>
                </a:solidFill>
                <a:latin typeface="微软雅黑" pitchFamily="34" charset="-122"/>
                <a:ea typeface="微软雅黑" pitchFamily="34" charset="-122"/>
              </a:rPr>
              <a:t>INT n</a:t>
            </a:r>
            <a:r>
              <a:rPr lang="zh-CN" altLang="pt-BR" sz="1900" smtClean="0">
                <a:solidFill>
                  <a:srgbClr val="3366FF"/>
                </a:solidFill>
                <a:latin typeface="微软雅黑" pitchFamily="34" charset="-122"/>
                <a:ea typeface="微软雅黑" pitchFamily="34" charset="-122"/>
              </a:rPr>
              <a:t>（</a:t>
            </a:r>
            <a:r>
              <a:rPr lang="pt-BR" altLang="zh-CN" sz="1900" smtClean="0">
                <a:solidFill>
                  <a:srgbClr val="3366FF"/>
                </a:solidFill>
                <a:latin typeface="微软雅黑" pitchFamily="34" charset="-122"/>
                <a:ea typeface="微软雅黑" pitchFamily="34" charset="-122"/>
              </a:rPr>
              <a:t>n≠128</a:t>
            </a:r>
            <a:r>
              <a:rPr lang="zh-CN" altLang="pt-BR" sz="1900" smtClean="0">
                <a:solidFill>
                  <a:srgbClr val="3366FF"/>
                </a:solidFill>
                <a:latin typeface="微软雅黑" pitchFamily="34" charset="-122"/>
                <a:ea typeface="微软雅黑" pitchFamily="34" charset="-122"/>
              </a:rPr>
              <a:t>或</a:t>
            </a:r>
            <a:r>
              <a:rPr lang="pt-BR" altLang="zh-CN" sz="1900" smtClean="0">
                <a:solidFill>
                  <a:srgbClr val="3366FF"/>
                </a:solidFill>
                <a:latin typeface="微软雅黑" pitchFamily="34" charset="-122"/>
                <a:ea typeface="微软雅黑" pitchFamily="34" charset="-122"/>
              </a:rPr>
              <a:t>3</a:t>
            </a:r>
            <a:r>
              <a:rPr lang="zh-CN" altLang="pt-BR" sz="1900" smtClean="0">
                <a:solidFill>
                  <a:srgbClr val="3366FF"/>
                </a:solidFill>
                <a:latin typeface="微软雅黑" pitchFamily="34" charset="-122"/>
                <a:ea typeface="微软雅黑" pitchFamily="34" charset="-122"/>
              </a:rPr>
              <a:t>）指令模拟非法异常来陷入内核态运行</a:t>
            </a:r>
            <a:r>
              <a:rPr lang="zh-CN" altLang="pt-BR" sz="1900" smtClean="0">
                <a:latin typeface="微软雅黑" pitchFamily="34" charset="-122"/>
                <a:ea typeface="微软雅黑" pitchFamily="34" charset="-122"/>
              </a:rPr>
              <a:t>。</a:t>
            </a:r>
          </a:p>
          <a:p>
            <a:pPr>
              <a:buFontTx/>
              <a:buNone/>
            </a:pP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5</a:t>
            </a:r>
            <a:r>
              <a:rPr lang="zh-CN" altLang="pt-BR" sz="1900" smtClean="0">
                <a:latin typeface="微软雅黑" pitchFamily="34" charset="-122"/>
                <a:ea typeface="微软雅黑" pitchFamily="34" charset="-122"/>
              </a:rPr>
              <a:t>）</a:t>
            </a:r>
            <a:r>
              <a:rPr lang="zh-CN" altLang="pt-BR" sz="1900" smtClean="0">
                <a:solidFill>
                  <a:srgbClr val="FF0000"/>
                </a:solidFill>
                <a:latin typeface="微软雅黑" pitchFamily="34" charset="-122"/>
                <a:ea typeface="微软雅黑" pitchFamily="34" charset="-122"/>
              </a:rPr>
              <a:t>任务门</a:t>
            </a: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DPL=0</a:t>
            </a:r>
            <a:r>
              <a:rPr lang="zh-CN" altLang="pt-BR" sz="1900" smtClean="0">
                <a:latin typeface="微软雅黑" pitchFamily="34" charset="-122"/>
                <a:ea typeface="微软雅黑" pitchFamily="34" charset="-122"/>
              </a:rPr>
              <a:t>，</a:t>
            </a:r>
            <a:r>
              <a:rPr lang="pt-BR" altLang="zh-CN" sz="1900" smtClean="0">
                <a:latin typeface="微软雅黑" pitchFamily="34" charset="-122"/>
                <a:ea typeface="微软雅黑" pitchFamily="34" charset="-122"/>
              </a:rPr>
              <a:t>TYPE=0101B</a:t>
            </a:r>
            <a:r>
              <a:rPr lang="zh-CN" altLang="pt-BR" sz="1900" smtClean="0">
                <a:latin typeface="微软雅黑" pitchFamily="34" charset="-122"/>
                <a:ea typeface="微软雅黑" pitchFamily="34" charset="-122"/>
              </a:rPr>
              <a:t>。激活</a:t>
            </a:r>
            <a:r>
              <a:rPr lang="pt-BR" altLang="zh-CN" sz="1900" smtClean="0">
                <a:latin typeface="微软雅黑" pitchFamily="34" charset="-122"/>
                <a:ea typeface="微软雅黑" pitchFamily="34" charset="-122"/>
              </a:rPr>
              <a:t>8</a:t>
            </a:r>
            <a:r>
              <a:rPr lang="zh-CN" altLang="pt-BR" sz="1900" smtClean="0">
                <a:latin typeface="微软雅黑" pitchFamily="34" charset="-122"/>
                <a:ea typeface="微软雅黑" pitchFamily="34" charset="-122"/>
              </a:rPr>
              <a:t>号中断（双重故障）。</a:t>
            </a:r>
            <a:endParaRPr lang="zh-CN" altLang="en-US" sz="1900" smtClean="0">
              <a:latin typeface="微软雅黑" pitchFamily="34" charset="-122"/>
              <a:ea typeface="微软雅黑" pitchFamily="34" charset="-122"/>
            </a:endParaRPr>
          </a:p>
          <a:p>
            <a:pPr>
              <a:buFontTx/>
              <a:buNone/>
            </a:pPr>
            <a:r>
              <a:rPr lang="en-US" altLang="zh-CN" sz="1900" smtClean="0">
                <a:latin typeface="微软雅黑" pitchFamily="34" charset="-122"/>
                <a:ea typeface="微软雅黑" pitchFamily="34" charset="-122"/>
              </a:rPr>
              <a:t>     </a:t>
            </a:r>
            <a:r>
              <a:rPr lang="en-US" altLang="zh-CN" sz="1900" smtClean="0">
                <a:solidFill>
                  <a:srgbClr val="CC3300"/>
                </a:solidFill>
                <a:latin typeface="微软雅黑" pitchFamily="34" charset="-122"/>
                <a:ea typeface="微软雅黑" pitchFamily="34" charset="-122"/>
              </a:rPr>
              <a:t>Linux</a:t>
            </a:r>
            <a:r>
              <a:rPr lang="zh-CN" altLang="en-US" sz="1900" smtClean="0">
                <a:solidFill>
                  <a:srgbClr val="CC3300"/>
                </a:solidFill>
                <a:latin typeface="微软雅黑" pitchFamily="34" charset="-122"/>
                <a:ea typeface="微软雅黑" pitchFamily="34" charset="-122"/>
              </a:rPr>
              <a:t>内核在启用异常和中断机制之前，先设置好 </a:t>
            </a:r>
            <a:r>
              <a:rPr lang="en-US" altLang="zh-CN" sz="1900" smtClean="0">
                <a:solidFill>
                  <a:srgbClr val="CC3300"/>
                </a:solidFill>
                <a:latin typeface="微软雅黑" pitchFamily="34" charset="-122"/>
                <a:ea typeface="微软雅黑" pitchFamily="34" charset="-122"/>
              </a:rPr>
              <a:t>IDT </a:t>
            </a:r>
            <a:r>
              <a:rPr lang="zh-CN" altLang="en-US" sz="1900" smtClean="0">
                <a:solidFill>
                  <a:srgbClr val="CC3300"/>
                </a:solidFill>
                <a:latin typeface="微软雅黑" pitchFamily="34" charset="-122"/>
                <a:ea typeface="微软雅黑" pitchFamily="34" charset="-122"/>
              </a:rPr>
              <a:t>的每个表项，并把</a:t>
            </a:r>
            <a:r>
              <a:rPr lang="en-US" altLang="zh-CN" sz="1900" smtClean="0">
                <a:solidFill>
                  <a:srgbClr val="CC3300"/>
                </a:solidFill>
                <a:latin typeface="微软雅黑" pitchFamily="34" charset="-122"/>
                <a:ea typeface="微软雅黑" pitchFamily="34" charset="-122"/>
              </a:rPr>
              <a:t>IDT </a:t>
            </a:r>
            <a:r>
              <a:rPr lang="zh-CN" altLang="en-US" sz="1900" smtClean="0">
                <a:solidFill>
                  <a:srgbClr val="CC3300"/>
                </a:solidFill>
                <a:latin typeface="微软雅黑" pitchFamily="34" charset="-122"/>
                <a:ea typeface="微软雅黑" pitchFamily="34" charset="-122"/>
              </a:rPr>
              <a:t>首址存入 </a:t>
            </a:r>
            <a:r>
              <a:rPr lang="en-US" altLang="zh-CN" sz="1900" smtClean="0">
                <a:solidFill>
                  <a:srgbClr val="CC3300"/>
                </a:solidFill>
                <a:latin typeface="微软雅黑" pitchFamily="34" charset="-122"/>
                <a:ea typeface="微软雅黑" pitchFamily="34" charset="-122"/>
              </a:rPr>
              <a:t>IDTR</a:t>
            </a:r>
            <a:r>
              <a:rPr lang="zh-CN" altLang="en-US" sz="1900" smtClean="0">
                <a:solidFill>
                  <a:srgbClr val="CC3300"/>
                </a:solidFill>
                <a:latin typeface="微软雅黑" pitchFamily="34" charset="-122"/>
                <a:ea typeface="微软雅黑" pitchFamily="34" charset="-122"/>
              </a:rPr>
              <a:t>。系统初始化时，</a:t>
            </a:r>
            <a:r>
              <a:rPr lang="en-US" altLang="zh-CN" sz="1900" smtClean="0">
                <a:solidFill>
                  <a:srgbClr val="CC3300"/>
                </a:solidFill>
                <a:latin typeface="微软雅黑" pitchFamily="34" charset="-122"/>
                <a:ea typeface="微软雅黑" pitchFamily="34" charset="-122"/>
              </a:rPr>
              <a:t>Linux</a:t>
            </a:r>
            <a:r>
              <a:rPr lang="zh-CN" altLang="en-US" sz="1900" smtClean="0">
                <a:solidFill>
                  <a:srgbClr val="CC3300"/>
                </a:solidFill>
                <a:latin typeface="微软雅黑" pitchFamily="34" charset="-122"/>
                <a:ea typeface="微软雅黑" pitchFamily="34" charset="-122"/>
              </a:rPr>
              <a:t>完成对 </a:t>
            </a:r>
            <a:r>
              <a:rPr lang="en-US" altLang="zh-CN" sz="1900" smtClean="0">
                <a:solidFill>
                  <a:srgbClr val="CC3300"/>
                </a:solidFill>
                <a:latin typeface="微软雅黑" pitchFamily="34" charset="-122"/>
                <a:ea typeface="微软雅黑" pitchFamily="34" charset="-122"/>
              </a:rPr>
              <a:t>GDT</a:t>
            </a:r>
            <a:r>
              <a:rPr lang="zh-CN" altLang="en-US" sz="1900" smtClean="0">
                <a:solidFill>
                  <a:srgbClr val="CC3300"/>
                </a:solidFill>
                <a:latin typeface="微软雅黑" pitchFamily="34" charset="-122"/>
                <a:ea typeface="微软雅黑" pitchFamily="34" charset="-122"/>
              </a:rPr>
              <a:t>、</a:t>
            </a:r>
            <a:r>
              <a:rPr lang="en-US" altLang="zh-CN" sz="1900" smtClean="0">
                <a:solidFill>
                  <a:srgbClr val="CC3300"/>
                </a:solidFill>
                <a:latin typeface="微软雅黑" pitchFamily="34" charset="-122"/>
                <a:ea typeface="微软雅黑" pitchFamily="34" charset="-122"/>
              </a:rPr>
              <a:t>GDTR</a:t>
            </a:r>
            <a:r>
              <a:rPr lang="zh-CN" altLang="en-US" sz="1900" smtClean="0">
                <a:solidFill>
                  <a:srgbClr val="CC3300"/>
                </a:solidFill>
                <a:latin typeface="微软雅黑" pitchFamily="34" charset="-122"/>
                <a:ea typeface="微软雅黑" pitchFamily="34" charset="-122"/>
              </a:rPr>
              <a:t>、</a:t>
            </a:r>
            <a:r>
              <a:rPr lang="en-US" altLang="zh-CN" sz="1900" smtClean="0">
                <a:solidFill>
                  <a:srgbClr val="CC3300"/>
                </a:solidFill>
                <a:latin typeface="微软雅黑" pitchFamily="34" charset="-122"/>
                <a:ea typeface="微软雅黑" pitchFamily="34" charset="-122"/>
              </a:rPr>
              <a:t>IDT </a:t>
            </a:r>
            <a:r>
              <a:rPr lang="zh-CN" altLang="en-US" sz="1900" smtClean="0">
                <a:solidFill>
                  <a:srgbClr val="CC3300"/>
                </a:solidFill>
                <a:latin typeface="微软雅黑" pitchFamily="34" charset="-122"/>
                <a:ea typeface="微软雅黑" pitchFamily="34" charset="-122"/>
              </a:rPr>
              <a:t>和 </a:t>
            </a:r>
            <a:r>
              <a:rPr lang="en-US" altLang="zh-CN" sz="1900" smtClean="0">
                <a:solidFill>
                  <a:srgbClr val="CC3300"/>
                </a:solidFill>
                <a:latin typeface="微软雅黑" pitchFamily="34" charset="-122"/>
                <a:ea typeface="微软雅黑" pitchFamily="34" charset="-122"/>
              </a:rPr>
              <a:t>IDTR </a:t>
            </a:r>
            <a:r>
              <a:rPr lang="zh-CN" altLang="en-US" sz="1900" smtClean="0">
                <a:solidFill>
                  <a:srgbClr val="CC3300"/>
                </a:solidFill>
                <a:latin typeface="微软雅黑" pitchFamily="34" charset="-122"/>
                <a:ea typeface="微软雅黑" pitchFamily="34" charset="-122"/>
              </a:rPr>
              <a:t>等的设置，以后一旦发生异常或中断，</a:t>
            </a:r>
            <a:r>
              <a:rPr lang="en-US" altLang="zh-CN" sz="1900" smtClean="0">
                <a:solidFill>
                  <a:srgbClr val="CC3300"/>
                </a:solidFill>
                <a:latin typeface="微软雅黑" pitchFamily="34" charset="-122"/>
                <a:ea typeface="微软雅黑" pitchFamily="34" charset="-122"/>
              </a:rPr>
              <a:t>CPU</a:t>
            </a:r>
            <a:r>
              <a:rPr lang="zh-CN" altLang="en-US" sz="1900" smtClean="0">
                <a:solidFill>
                  <a:srgbClr val="CC3300"/>
                </a:solidFill>
                <a:latin typeface="微软雅黑" pitchFamily="34" charset="-122"/>
                <a:ea typeface="微软雅黑" pitchFamily="34" charset="-122"/>
              </a:rPr>
              <a:t>就可通过异常和中断响应机制调出异常或中断处理程序执行。</a:t>
            </a:r>
            <a:r>
              <a:rPr lang="zh-CN" altLang="pt-BR" sz="1900" smtClean="0">
                <a:latin typeface="微软雅黑" pitchFamily="34" charset="-122"/>
                <a:ea typeface="微软雅黑" pitchFamily="34" charset="-122"/>
              </a:rPr>
              <a:t> </a:t>
            </a:r>
            <a:endParaRPr lang="zh-CN" altLang="en-US" sz="1900" smtClean="0">
              <a:latin typeface="微软雅黑" pitchFamily="34" charset="-122"/>
              <a:ea typeface="微软雅黑" pitchFamily="34" charset="-122"/>
            </a:endParaRPr>
          </a:p>
        </p:txBody>
      </p:sp>
      <p:sp>
        <p:nvSpPr>
          <p:cNvPr id="798724" name="Text Box 4"/>
          <p:cNvSpPr txBox="1">
            <a:spLocks noChangeArrowheads="1"/>
          </p:cNvSpPr>
          <p:nvPr/>
        </p:nvSpPr>
        <p:spPr bwMode="auto">
          <a:xfrm>
            <a:off x="6894513" y="6299200"/>
            <a:ext cx="1117600" cy="396875"/>
          </a:xfrm>
          <a:prstGeom prst="rect">
            <a:avLst/>
          </a:prstGeom>
          <a:noFill/>
          <a:ln w="9525">
            <a:noFill/>
            <a:miter lim="800000"/>
            <a:headEnd/>
            <a:tailEnd/>
          </a:ln>
          <a:effectLst/>
        </p:spPr>
        <p:txBody>
          <a:bodyPr>
            <a:spAutoFit/>
          </a:bodyPr>
          <a:lstStyle/>
          <a:p>
            <a:pPr>
              <a:spcBef>
                <a:spcPct val="50000"/>
              </a:spcBef>
            </a:pPr>
            <a:r>
              <a:rPr lang="en-US" altLang="zh-CN" sz="2000" b="1">
                <a:latin typeface="微软雅黑" pitchFamily="34" charset="-122"/>
                <a:ea typeface="微软雅黑" pitchFamily="34" charset="-122"/>
                <a:hlinkClick r:id="rId2" action="ppaction://hlinksldjump"/>
              </a:rPr>
              <a:t>BACK</a:t>
            </a:r>
            <a:endParaRPr lang="en-US" altLang="zh-CN" sz="2000" b="1">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p:txBody>
          <a:bodyPr/>
          <a:lstStyle/>
          <a:p>
            <a:r>
              <a:rPr lang="en-US" altLang="zh-CN" smtClean="0"/>
              <a:t>IA-32</a:t>
            </a:r>
            <a:r>
              <a:rPr lang="zh-CN" altLang="en-US" smtClean="0"/>
              <a:t>中异常和中断响应过程</a:t>
            </a:r>
          </a:p>
        </p:txBody>
      </p:sp>
      <p:sp>
        <p:nvSpPr>
          <p:cNvPr id="799747" name="Rectangle 3"/>
          <p:cNvSpPr>
            <a:spLocks noGrp="1" noChangeArrowheads="1"/>
          </p:cNvSpPr>
          <p:nvPr>
            <p:ph type="body" idx="1"/>
          </p:nvPr>
        </p:nvSpPr>
        <p:spPr>
          <a:xfrm>
            <a:off x="85725" y="779463"/>
            <a:ext cx="8959850" cy="5638800"/>
          </a:xfrm>
        </p:spPr>
        <p:txBody>
          <a:bodyPr/>
          <a:lstStyle/>
          <a:p>
            <a:pPr>
              <a:lnSpc>
                <a:spcPct val="105000"/>
              </a:lnSpc>
              <a:buFontTx/>
              <a:buNone/>
            </a:pP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1</a:t>
            </a:r>
            <a:r>
              <a:rPr lang="zh-CN" altLang="en-US" sz="1900" smtClean="0">
                <a:latin typeface="微软雅黑" pitchFamily="34" charset="-122"/>
                <a:ea typeface="微软雅黑" pitchFamily="34" charset="-122"/>
              </a:rPr>
              <a:t>）确定中断类型号 </a:t>
            </a:r>
            <a:r>
              <a:rPr lang="en-US" altLang="zh-CN" sz="1900" smtClean="0">
                <a:latin typeface="微软雅黑" pitchFamily="34" charset="-122"/>
                <a:ea typeface="微软雅黑" pitchFamily="34" charset="-122"/>
              </a:rPr>
              <a:t>i</a:t>
            </a:r>
            <a:r>
              <a:rPr lang="zh-CN" altLang="en-US" sz="1900" smtClean="0">
                <a:latin typeface="微软雅黑" pitchFamily="34" charset="-122"/>
                <a:ea typeface="微软雅黑" pitchFamily="34" charset="-122"/>
              </a:rPr>
              <a:t>，从 </a:t>
            </a:r>
            <a:r>
              <a:rPr lang="en-US" altLang="zh-CN" sz="1900" smtClean="0">
                <a:latin typeface="微软雅黑" pitchFamily="34" charset="-122"/>
                <a:ea typeface="微软雅黑" pitchFamily="34" charset="-122"/>
              </a:rPr>
              <a:t>IDTR </a:t>
            </a:r>
            <a:r>
              <a:rPr lang="zh-CN" altLang="en-US" sz="1900" smtClean="0">
                <a:latin typeface="微软雅黑" pitchFamily="34" charset="-122"/>
                <a:ea typeface="微软雅黑" pitchFamily="34" charset="-122"/>
              </a:rPr>
              <a:t>指向的 </a:t>
            </a:r>
            <a:r>
              <a:rPr lang="en-US" altLang="zh-CN" sz="1900" smtClean="0">
                <a:latin typeface="微软雅黑" pitchFamily="34" charset="-122"/>
                <a:ea typeface="微软雅黑" pitchFamily="34" charset="-122"/>
              </a:rPr>
              <a:t>IDT </a:t>
            </a:r>
            <a:r>
              <a:rPr lang="zh-CN" altLang="en-US" sz="1900" smtClean="0">
                <a:latin typeface="微软雅黑" pitchFamily="34" charset="-122"/>
                <a:ea typeface="微软雅黑" pitchFamily="34" charset="-122"/>
              </a:rPr>
              <a:t>中取出第 </a:t>
            </a:r>
            <a:r>
              <a:rPr lang="en-US" altLang="zh-CN" sz="1900" smtClean="0">
                <a:latin typeface="微软雅黑" pitchFamily="34" charset="-122"/>
                <a:ea typeface="微软雅黑" pitchFamily="34" charset="-122"/>
              </a:rPr>
              <a:t>i </a:t>
            </a:r>
            <a:r>
              <a:rPr lang="zh-CN" altLang="en-US" sz="1900" smtClean="0">
                <a:latin typeface="微软雅黑" pitchFamily="34" charset="-122"/>
                <a:ea typeface="微软雅黑" pitchFamily="34" charset="-122"/>
              </a:rPr>
              <a:t>个表项 </a:t>
            </a:r>
            <a:r>
              <a:rPr lang="en-US" altLang="zh-CN" sz="1900" smtClean="0">
                <a:latin typeface="微软雅黑" pitchFamily="34" charset="-122"/>
                <a:ea typeface="微软雅黑" pitchFamily="34" charset="-122"/>
              </a:rPr>
              <a:t>IDTi</a:t>
            </a:r>
            <a:r>
              <a:rPr lang="zh-CN" altLang="en-US" sz="1900" smtClean="0">
                <a:latin typeface="微软雅黑" pitchFamily="34" charset="-122"/>
                <a:ea typeface="微软雅黑" pitchFamily="34" charset="-122"/>
              </a:rPr>
              <a:t>。</a:t>
            </a:r>
          </a:p>
          <a:p>
            <a:pPr>
              <a:lnSpc>
                <a:spcPct val="105000"/>
              </a:lnSpc>
              <a:buFontTx/>
              <a:buNone/>
            </a:pP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2</a:t>
            </a:r>
            <a:r>
              <a:rPr lang="zh-CN" altLang="en-US" sz="1900" smtClean="0">
                <a:latin typeface="微软雅黑" pitchFamily="34" charset="-122"/>
                <a:ea typeface="微软雅黑" pitchFamily="34" charset="-122"/>
              </a:rPr>
              <a:t>）根据 </a:t>
            </a:r>
            <a:r>
              <a:rPr lang="en-US" altLang="zh-CN" sz="1900" smtClean="0">
                <a:latin typeface="微软雅黑" pitchFamily="34" charset="-122"/>
                <a:ea typeface="微软雅黑" pitchFamily="34" charset="-122"/>
              </a:rPr>
              <a:t>IDTi </a:t>
            </a:r>
            <a:r>
              <a:rPr lang="zh-CN" altLang="en-US" sz="1900" smtClean="0">
                <a:latin typeface="微软雅黑" pitchFamily="34" charset="-122"/>
                <a:ea typeface="微软雅黑" pitchFamily="34" charset="-122"/>
              </a:rPr>
              <a:t>中段选择符，从 </a:t>
            </a:r>
            <a:r>
              <a:rPr lang="en-US" altLang="zh-CN" sz="1900" smtClean="0">
                <a:latin typeface="微软雅黑" pitchFamily="34" charset="-122"/>
                <a:ea typeface="微软雅黑" pitchFamily="34" charset="-122"/>
              </a:rPr>
              <a:t>GDTR </a:t>
            </a:r>
            <a:r>
              <a:rPr lang="zh-CN" altLang="en-US" sz="1900" smtClean="0">
                <a:latin typeface="微软雅黑" pitchFamily="34" charset="-122"/>
                <a:ea typeface="微软雅黑" pitchFamily="34" charset="-122"/>
              </a:rPr>
              <a:t>指向的 </a:t>
            </a:r>
            <a:r>
              <a:rPr lang="en-US" altLang="zh-CN" sz="1900" smtClean="0">
                <a:latin typeface="微软雅黑" pitchFamily="34" charset="-122"/>
                <a:ea typeface="微软雅黑" pitchFamily="34" charset="-122"/>
              </a:rPr>
              <a:t>GDT </a:t>
            </a:r>
            <a:r>
              <a:rPr lang="zh-CN" altLang="en-US" sz="1900" smtClean="0">
                <a:latin typeface="微软雅黑" pitchFamily="34" charset="-122"/>
                <a:ea typeface="微软雅黑" pitchFamily="34" charset="-122"/>
              </a:rPr>
              <a:t>中取出相应段描述符，得到对应异常或中断处理程序所在段的 </a:t>
            </a:r>
            <a:r>
              <a:rPr lang="en-US" altLang="zh-CN" sz="1900" smtClean="0">
                <a:latin typeface="微软雅黑" pitchFamily="34" charset="-122"/>
                <a:ea typeface="微软雅黑" pitchFamily="34" charset="-122"/>
              </a:rPr>
              <a:t>DPL</a:t>
            </a:r>
            <a:r>
              <a:rPr lang="zh-CN" altLang="en-US" sz="1900" smtClean="0">
                <a:latin typeface="微软雅黑" pitchFamily="34" charset="-122"/>
                <a:ea typeface="微软雅黑" pitchFamily="34" charset="-122"/>
              </a:rPr>
              <a:t>、基地址等信息。</a:t>
            </a:r>
            <a:r>
              <a:rPr lang="en-US" altLang="zh-CN" sz="1900" smtClean="0">
                <a:solidFill>
                  <a:srgbClr val="0066CC"/>
                </a:solidFill>
                <a:latin typeface="微软雅黑" pitchFamily="34" charset="-122"/>
                <a:ea typeface="微软雅黑" pitchFamily="34" charset="-122"/>
              </a:rPr>
              <a:t>Linux</a:t>
            </a:r>
            <a:r>
              <a:rPr lang="zh-CN" altLang="en-US" sz="1900" smtClean="0">
                <a:solidFill>
                  <a:srgbClr val="0066CC"/>
                </a:solidFill>
                <a:latin typeface="微软雅黑" pitchFamily="34" charset="-122"/>
                <a:ea typeface="微软雅黑" pitchFamily="34" charset="-122"/>
              </a:rPr>
              <a:t>下中断门和陷阱门对应的即为</a:t>
            </a:r>
            <a:r>
              <a:rPr lang="zh-CN" altLang="en-US" sz="1900" smtClean="0">
                <a:solidFill>
                  <a:srgbClr val="FF0000"/>
                </a:solidFill>
                <a:latin typeface="微软雅黑" pitchFamily="34" charset="-122"/>
                <a:ea typeface="微软雅黑" pitchFamily="34" charset="-122"/>
              </a:rPr>
              <a:t>内核代码段</a:t>
            </a:r>
            <a:r>
              <a:rPr lang="zh-CN" altLang="en-US" sz="1900" smtClean="0">
                <a:solidFill>
                  <a:srgbClr val="0066CC"/>
                </a:solidFill>
                <a:latin typeface="微软雅黑" pitchFamily="34" charset="-122"/>
                <a:ea typeface="微软雅黑" pitchFamily="34" charset="-122"/>
              </a:rPr>
              <a:t>，所以</a:t>
            </a:r>
            <a:r>
              <a:rPr lang="en-US" altLang="zh-CN" sz="1900" smtClean="0">
                <a:solidFill>
                  <a:srgbClr val="0066CC"/>
                </a:solidFill>
                <a:latin typeface="微软雅黑" pitchFamily="34" charset="-122"/>
                <a:ea typeface="微软雅黑" pitchFamily="34" charset="-122"/>
              </a:rPr>
              <a:t>DPL</a:t>
            </a:r>
            <a:r>
              <a:rPr lang="zh-CN" altLang="en-US" sz="1900" smtClean="0">
                <a:solidFill>
                  <a:srgbClr val="0066CC"/>
                </a:solidFill>
                <a:latin typeface="微软雅黑" pitchFamily="34" charset="-122"/>
                <a:ea typeface="微软雅黑" pitchFamily="34" charset="-122"/>
              </a:rPr>
              <a:t>为</a:t>
            </a:r>
            <a:r>
              <a:rPr lang="en-US" altLang="zh-CN" sz="1900" smtClean="0">
                <a:solidFill>
                  <a:srgbClr val="0066CC"/>
                </a:solidFill>
                <a:latin typeface="微软雅黑" pitchFamily="34" charset="-122"/>
                <a:ea typeface="微软雅黑" pitchFamily="34" charset="-122"/>
              </a:rPr>
              <a:t>0</a:t>
            </a:r>
            <a:r>
              <a:rPr lang="zh-CN" altLang="en-US" sz="1900" smtClean="0">
                <a:solidFill>
                  <a:srgbClr val="0066CC"/>
                </a:solidFill>
                <a:latin typeface="微软雅黑" pitchFamily="34" charset="-122"/>
                <a:ea typeface="微软雅黑" pitchFamily="34" charset="-122"/>
              </a:rPr>
              <a:t>，基地址为</a:t>
            </a:r>
            <a:r>
              <a:rPr lang="en-US" altLang="zh-CN" sz="1900" smtClean="0">
                <a:solidFill>
                  <a:srgbClr val="0066CC"/>
                </a:solidFill>
                <a:latin typeface="微软雅黑" pitchFamily="34" charset="-122"/>
                <a:ea typeface="微软雅黑" pitchFamily="34" charset="-122"/>
              </a:rPr>
              <a:t>0</a:t>
            </a:r>
            <a:r>
              <a:rPr lang="zh-CN" altLang="en-US" sz="1900" smtClean="0">
                <a:solidFill>
                  <a:srgbClr val="0066CC"/>
                </a:solidFill>
                <a:latin typeface="微软雅黑" pitchFamily="34" charset="-122"/>
                <a:ea typeface="微软雅黑" pitchFamily="34" charset="-122"/>
              </a:rPr>
              <a:t>。</a:t>
            </a:r>
          </a:p>
          <a:p>
            <a:pPr>
              <a:lnSpc>
                <a:spcPct val="105000"/>
              </a:lnSpc>
              <a:buFontTx/>
              <a:buNone/>
            </a:pP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3</a:t>
            </a:r>
            <a:r>
              <a:rPr lang="zh-CN" altLang="en-US" sz="1900" smtClean="0">
                <a:latin typeface="微软雅黑" pitchFamily="34" charset="-122"/>
                <a:ea typeface="微软雅黑" pitchFamily="34" charset="-122"/>
              </a:rPr>
              <a:t>）若</a:t>
            </a:r>
            <a:r>
              <a:rPr lang="en-US" altLang="zh-CN" sz="1900" smtClean="0">
                <a:solidFill>
                  <a:srgbClr val="FF0000"/>
                </a:solidFill>
                <a:effectLst>
                  <a:outerShdw blurRad="38100" dist="38100" dir="2700000" algn="tl">
                    <a:srgbClr val="C0C0C0"/>
                  </a:outerShdw>
                </a:effectLst>
                <a:latin typeface="微软雅黑" pitchFamily="34" charset="-122"/>
                <a:ea typeface="微软雅黑" pitchFamily="34" charset="-122"/>
              </a:rPr>
              <a:t>CPL&lt;DPL</a:t>
            </a:r>
            <a:r>
              <a:rPr lang="zh-CN" altLang="en-US" sz="1900" smtClean="0">
                <a:effectLst>
                  <a:outerShdw blurRad="38100" dist="38100" dir="2700000" algn="tl">
                    <a:srgbClr val="C0C0C0"/>
                  </a:outerShdw>
                </a:effectLst>
                <a:latin typeface="微软雅黑" pitchFamily="34" charset="-122"/>
                <a:ea typeface="微软雅黑" pitchFamily="34" charset="-122"/>
              </a:rPr>
              <a:t>或</a:t>
            </a:r>
            <a:r>
              <a:rPr lang="zh-CN" altLang="en-US" sz="1900" smtClean="0">
                <a:solidFill>
                  <a:srgbClr val="FF0000"/>
                </a:solidFill>
                <a:effectLst>
                  <a:outerShdw blurRad="38100" dist="38100" dir="2700000" algn="tl">
                    <a:srgbClr val="C0C0C0"/>
                  </a:outerShdw>
                </a:effectLst>
                <a:latin typeface="微软雅黑" pitchFamily="34" charset="-122"/>
                <a:ea typeface="微软雅黑" pitchFamily="34" charset="-122"/>
              </a:rPr>
              <a:t>编程异常 </a:t>
            </a:r>
            <a:r>
              <a:rPr lang="en-US" altLang="zh-CN" sz="1900" smtClean="0">
                <a:solidFill>
                  <a:srgbClr val="FF0000"/>
                </a:solidFill>
                <a:effectLst>
                  <a:outerShdw blurRad="38100" dist="38100" dir="2700000" algn="tl">
                    <a:srgbClr val="C0C0C0"/>
                  </a:outerShdw>
                </a:effectLst>
                <a:latin typeface="微软雅黑" pitchFamily="34" charset="-122"/>
                <a:ea typeface="微软雅黑" pitchFamily="34" charset="-122"/>
              </a:rPr>
              <a:t>IDTi </a:t>
            </a:r>
            <a:r>
              <a:rPr lang="zh-CN" altLang="en-US" sz="1900" smtClean="0">
                <a:solidFill>
                  <a:srgbClr val="FF0000"/>
                </a:solidFill>
                <a:effectLst>
                  <a:outerShdw blurRad="38100" dist="38100" dir="2700000" algn="tl">
                    <a:srgbClr val="C0C0C0"/>
                  </a:outerShdw>
                </a:effectLst>
                <a:latin typeface="微软雅黑" pitchFamily="34" charset="-122"/>
                <a:ea typeface="微软雅黑" pitchFamily="34" charset="-122"/>
              </a:rPr>
              <a:t>的 </a:t>
            </a:r>
            <a:r>
              <a:rPr lang="en-US" altLang="zh-CN" sz="1900" smtClean="0">
                <a:solidFill>
                  <a:srgbClr val="FF0000"/>
                </a:solidFill>
                <a:effectLst>
                  <a:outerShdw blurRad="38100" dist="38100" dir="2700000" algn="tl">
                    <a:srgbClr val="C0C0C0"/>
                  </a:outerShdw>
                </a:effectLst>
                <a:latin typeface="微软雅黑" pitchFamily="34" charset="-122"/>
                <a:ea typeface="微软雅黑" pitchFamily="34" charset="-122"/>
              </a:rPr>
              <a:t>DPL&lt;CPL</a:t>
            </a:r>
            <a:r>
              <a:rPr lang="zh-CN" altLang="en-US" sz="1900" smtClean="0">
                <a:effectLst>
                  <a:outerShdw blurRad="38100" dist="38100" dir="2700000" algn="tl">
                    <a:srgbClr val="C0C0C0"/>
                  </a:outerShdw>
                </a:effectLst>
                <a:latin typeface="微软雅黑" pitchFamily="34" charset="-122"/>
                <a:ea typeface="微软雅黑" pitchFamily="34" charset="-122"/>
              </a:rPr>
              <a:t>，则发生</a:t>
            </a:r>
            <a:r>
              <a:rPr lang="en-US" altLang="zh-CN" sz="1900" smtClean="0">
                <a:effectLst>
                  <a:outerShdw blurRad="38100" dist="38100" dir="2700000" algn="tl">
                    <a:srgbClr val="C0C0C0"/>
                  </a:outerShdw>
                </a:effectLst>
                <a:latin typeface="微软雅黑" pitchFamily="34" charset="-122"/>
                <a:ea typeface="微软雅黑" pitchFamily="34" charset="-122"/>
              </a:rPr>
              <a:t>13</a:t>
            </a:r>
            <a:r>
              <a:rPr lang="zh-CN" altLang="en-US" sz="1900" smtClean="0">
                <a:effectLst>
                  <a:outerShdw blurRad="38100" dist="38100" dir="2700000" algn="tl">
                    <a:srgbClr val="C0C0C0"/>
                  </a:outerShdw>
                </a:effectLst>
                <a:latin typeface="微软雅黑" pitchFamily="34" charset="-122"/>
                <a:ea typeface="微软雅黑" pitchFamily="34" charset="-122"/>
              </a:rPr>
              <a:t>号异常</a:t>
            </a:r>
            <a:r>
              <a:rPr lang="zh-CN" altLang="en-US" sz="1900" smtClean="0">
                <a:latin typeface="微软雅黑" pitchFamily="34" charset="-122"/>
                <a:ea typeface="微软雅黑" pitchFamily="34" charset="-122"/>
              </a:rPr>
              <a:t>。</a:t>
            </a:r>
            <a:r>
              <a:rPr lang="en-US" altLang="zh-CN" sz="1900" smtClean="0">
                <a:solidFill>
                  <a:srgbClr val="0066CC"/>
                </a:solidFill>
                <a:latin typeface="微软雅黑" pitchFamily="34" charset="-122"/>
                <a:ea typeface="微软雅黑" pitchFamily="34" charset="-122"/>
              </a:rPr>
              <a:t>Linux</a:t>
            </a:r>
            <a:r>
              <a:rPr lang="zh-CN" altLang="en-US" sz="1900" smtClean="0">
                <a:solidFill>
                  <a:srgbClr val="0066CC"/>
                </a:solidFill>
                <a:latin typeface="微软雅黑" pitchFamily="34" charset="-122"/>
                <a:ea typeface="微软雅黑" pitchFamily="34" charset="-122"/>
              </a:rPr>
              <a:t>下，前者不会发生。后者用于防止恶意程序模拟 </a:t>
            </a:r>
            <a:r>
              <a:rPr lang="en-US" altLang="zh-CN" sz="1900" smtClean="0">
                <a:solidFill>
                  <a:srgbClr val="0066CC"/>
                </a:solidFill>
                <a:latin typeface="微软雅黑" pitchFamily="34" charset="-122"/>
                <a:ea typeface="微软雅黑" pitchFamily="34" charset="-122"/>
              </a:rPr>
              <a:t>INT n </a:t>
            </a:r>
            <a:r>
              <a:rPr lang="zh-CN" altLang="en-US" sz="1900" smtClean="0">
                <a:solidFill>
                  <a:srgbClr val="0066CC"/>
                </a:solidFill>
                <a:latin typeface="微软雅黑" pitchFamily="34" charset="-122"/>
                <a:ea typeface="微软雅黑" pitchFamily="34" charset="-122"/>
              </a:rPr>
              <a:t>陷入内核进行破坏性操作。</a:t>
            </a:r>
          </a:p>
          <a:p>
            <a:pPr>
              <a:lnSpc>
                <a:spcPct val="105000"/>
              </a:lnSpc>
              <a:buFontTx/>
              <a:buNone/>
            </a:pP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4</a:t>
            </a:r>
            <a:r>
              <a:rPr lang="zh-CN" altLang="en-US" sz="1900" smtClean="0">
                <a:latin typeface="微软雅黑" pitchFamily="34" charset="-122"/>
                <a:ea typeface="微软雅黑" pitchFamily="34" charset="-122"/>
              </a:rPr>
              <a:t>）若</a:t>
            </a:r>
            <a:r>
              <a:rPr lang="en-US" altLang="zh-CN" sz="1900" smtClean="0">
                <a:latin typeface="微软雅黑" pitchFamily="34" charset="-122"/>
                <a:ea typeface="微软雅黑" pitchFamily="34" charset="-122"/>
              </a:rPr>
              <a:t>CPL</a:t>
            </a:r>
            <a:r>
              <a:rPr lang="en-US" altLang="zh-CN" sz="1900" smtClean="0">
                <a:latin typeface="微软雅黑" pitchFamily="34" charset="-122"/>
                <a:ea typeface="微软雅黑" pitchFamily="34" charset="-122"/>
                <a:cs typeface="Arial" charset="0"/>
              </a:rPr>
              <a:t>≠</a:t>
            </a:r>
            <a:r>
              <a:rPr lang="en-US" altLang="zh-CN" sz="1900" smtClean="0">
                <a:latin typeface="微软雅黑" pitchFamily="34" charset="-122"/>
                <a:ea typeface="微软雅黑" pitchFamily="34" charset="-122"/>
              </a:rPr>
              <a:t>DPL</a:t>
            </a:r>
            <a:r>
              <a:rPr lang="zh-CN" altLang="en-US" sz="1900" smtClean="0">
                <a:latin typeface="微软雅黑" pitchFamily="34" charset="-122"/>
                <a:ea typeface="微软雅黑" pitchFamily="34" charset="-122"/>
              </a:rPr>
              <a:t>，则从用户态换至内核态，以使用内核栈。切换栈的步骤：</a:t>
            </a:r>
          </a:p>
          <a:p>
            <a:pPr>
              <a:lnSpc>
                <a:spcPct val="105000"/>
              </a:lnSpc>
              <a:buFontTx/>
              <a:buNone/>
            </a:pPr>
            <a:r>
              <a:rPr lang="zh-CN" altLang="en-US" sz="1900" smtClean="0">
                <a:latin typeface="微软雅黑" pitchFamily="34" charset="-122"/>
                <a:ea typeface="微软雅黑" pitchFamily="34" charset="-122"/>
              </a:rPr>
              <a:t>      ① 读 </a:t>
            </a:r>
            <a:r>
              <a:rPr lang="en-US" altLang="zh-CN" sz="1900" smtClean="0">
                <a:latin typeface="微软雅黑" pitchFamily="34" charset="-122"/>
                <a:ea typeface="微软雅黑" pitchFamily="34" charset="-122"/>
              </a:rPr>
              <a:t>TR </a:t>
            </a:r>
            <a:r>
              <a:rPr lang="zh-CN" altLang="en-US" sz="1900" smtClean="0">
                <a:latin typeface="微软雅黑" pitchFamily="34" charset="-122"/>
                <a:ea typeface="微软雅黑" pitchFamily="34" charset="-122"/>
              </a:rPr>
              <a:t>寄存器，以访问正在运行的用户进程的 </a:t>
            </a:r>
            <a:r>
              <a:rPr lang="en-US" altLang="zh-CN" sz="1900" smtClean="0">
                <a:latin typeface="微软雅黑" pitchFamily="34" charset="-122"/>
                <a:ea typeface="微软雅黑" pitchFamily="34" charset="-122"/>
              </a:rPr>
              <a:t>TSS</a:t>
            </a:r>
            <a:r>
              <a:rPr lang="zh-CN" altLang="en-US" sz="1900" smtClean="0">
                <a:latin typeface="微软雅黑" pitchFamily="34" charset="-122"/>
                <a:ea typeface="微软雅黑" pitchFamily="34" charset="-122"/>
              </a:rPr>
              <a:t>段；</a:t>
            </a:r>
          </a:p>
          <a:p>
            <a:pPr>
              <a:lnSpc>
                <a:spcPct val="105000"/>
              </a:lnSpc>
              <a:buFontTx/>
              <a:buNone/>
            </a:pPr>
            <a:r>
              <a:rPr lang="zh-CN" altLang="en-US" sz="1900" smtClean="0">
                <a:latin typeface="微软雅黑" pitchFamily="34" charset="-122"/>
                <a:ea typeface="微软雅黑" pitchFamily="34" charset="-122"/>
              </a:rPr>
              <a:t>      ② 将 </a:t>
            </a:r>
            <a:r>
              <a:rPr lang="en-US" altLang="zh-CN" sz="1900" smtClean="0">
                <a:latin typeface="微软雅黑" pitchFamily="34" charset="-122"/>
                <a:ea typeface="微软雅黑" pitchFamily="34" charset="-122"/>
              </a:rPr>
              <a:t>TSS</a:t>
            </a:r>
            <a:r>
              <a:rPr lang="zh-CN" altLang="en-US" sz="1900" smtClean="0">
                <a:latin typeface="微软雅黑" pitchFamily="34" charset="-122"/>
                <a:ea typeface="微软雅黑" pitchFamily="34" charset="-122"/>
              </a:rPr>
              <a:t>段中保存的内核栈的段选择符和栈指针分别装入寄存器 </a:t>
            </a:r>
            <a:r>
              <a:rPr lang="en-US" altLang="zh-CN" sz="1900" smtClean="0">
                <a:latin typeface="微软雅黑" pitchFamily="34" charset="-122"/>
                <a:ea typeface="微软雅黑" pitchFamily="34" charset="-122"/>
              </a:rPr>
              <a:t>SS </a:t>
            </a:r>
            <a:r>
              <a:rPr lang="zh-CN" altLang="en-US" sz="1900" smtClean="0">
                <a:latin typeface="微软雅黑" pitchFamily="34" charset="-122"/>
                <a:ea typeface="微软雅黑" pitchFamily="34" charset="-122"/>
              </a:rPr>
              <a:t>和 </a:t>
            </a:r>
            <a:r>
              <a:rPr lang="en-US" altLang="zh-CN" sz="1900" smtClean="0">
                <a:latin typeface="微软雅黑" pitchFamily="34" charset="-122"/>
                <a:ea typeface="微软雅黑" pitchFamily="34" charset="-122"/>
              </a:rPr>
              <a:t>ESP</a:t>
            </a:r>
            <a:r>
              <a:rPr lang="zh-CN" altLang="en-US" sz="1900" smtClean="0">
                <a:latin typeface="微软雅黑" pitchFamily="34" charset="-122"/>
                <a:ea typeface="微软雅黑" pitchFamily="34" charset="-122"/>
              </a:rPr>
              <a:t>，然后在内核栈中保存原来用户栈的 </a:t>
            </a:r>
            <a:r>
              <a:rPr lang="en-US" altLang="zh-CN" sz="1900" smtClean="0">
                <a:latin typeface="微软雅黑" pitchFamily="34" charset="-122"/>
                <a:ea typeface="微软雅黑" pitchFamily="34" charset="-122"/>
              </a:rPr>
              <a:t>SS </a:t>
            </a:r>
            <a:r>
              <a:rPr lang="zh-CN" altLang="en-US" sz="1900" smtClean="0">
                <a:latin typeface="微软雅黑" pitchFamily="34" charset="-122"/>
                <a:ea typeface="微软雅黑" pitchFamily="34" charset="-122"/>
              </a:rPr>
              <a:t>和 </a:t>
            </a:r>
            <a:r>
              <a:rPr lang="en-US" altLang="zh-CN" sz="1900" smtClean="0">
                <a:latin typeface="微软雅黑" pitchFamily="34" charset="-122"/>
                <a:ea typeface="微软雅黑" pitchFamily="34" charset="-122"/>
              </a:rPr>
              <a:t>ESP</a:t>
            </a:r>
            <a:r>
              <a:rPr lang="zh-CN" altLang="en-US" sz="1900" smtClean="0">
                <a:latin typeface="微软雅黑" pitchFamily="34" charset="-122"/>
                <a:ea typeface="微软雅黑" pitchFamily="34" charset="-122"/>
              </a:rPr>
              <a:t>。</a:t>
            </a:r>
          </a:p>
          <a:p>
            <a:pPr>
              <a:lnSpc>
                <a:spcPct val="105000"/>
              </a:lnSpc>
              <a:buFontTx/>
              <a:buNone/>
            </a:pP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5</a:t>
            </a:r>
            <a:r>
              <a:rPr lang="zh-CN" altLang="en-US" sz="1900" smtClean="0">
                <a:latin typeface="微软雅黑" pitchFamily="34" charset="-122"/>
                <a:ea typeface="微软雅黑" pitchFamily="34" charset="-122"/>
              </a:rPr>
              <a:t>）若是故障，则将发生故障的指令的逻辑地址写入 </a:t>
            </a:r>
            <a:r>
              <a:rPr lang="en-US" altLang="zh-CN" sz="1900" smtClean="0">
                <a:latin typeface="微软雅黑" pitchFamily="34" charset="-122"/>
                <a:ea typeface="微软雅黑" pitchFamily="34" charset="-122"/>
              </a:rPr>
              <a:t>CS </a:t>
            </a:r>
            <a:r>
              <a:rPr lang="zh-CN" altLang="en-US" sz="1900" smtClean="0">
                <a:latin typeface="微软雅黑" pitchFamily="34" charset="-122"/>
                <a:ea typeface="微软雅黑" pitchFamily="34" charset="-122"/>
              </a:rPr>
              <a:t>和 </a:t>
            </a:r>
            <a:r>
              <a:rPr lang="en-US" altLang="zh-CN" sz="1900" smtClean="0">
                <a:latin typeface="微软雅黑" pitchFamily="34" charset="-122"/>
                <a:ea typeface="微软雅黑" pitchFamily="34" charset="-122"/>
              </a:rPr>
              <a:t>EIP</a:t>
            </a:r>
            <a:r>
              <a:rPr lang="zh-CN" altLang="en-US" sz="1900" smtClean="0">
                <a:latin typeface="微软雅黑" pitchFamily="34" charset="-122"/>
                <a:ea typeface="微软雅黑" pitchFamily="34" charset="-122"/>
              </a:rPr>
              <a:t>，以使处理后回到故障指令执行。其他情况下，</a:t>
            </a:r>
            <a:r>
              <a:rPr lang="en-US" altLang="zh-CN" sz="1900" smtClean="0">
                <a:latin typeface="微软雅黑" pitchFamily="34" charset="-122"/>
                <a:ea typeface="微软雅黑" pitchFamily="34" charset="-122"/>
              </a:rPr>
              <a:t>CS </a:t>
            </a:r>
            <a:r>
              <a:rPr lang="zh-CN" altLang="en-US" sz="1900" smtClean="0">
                <a:latin typeface="微软雅黑" pitchFamily="34" charset="-122"/>
                <a:ea typeface="微软雅黑" pitchFamily="34" charset="-122"/>
              </a:rPr>
              <a:t>和 </a:t>
            </a:r>
            <a:r>
              <a:rPr lang="en-US" altLang="zh-CN" sz="1900" smtClean="0">
                <a:latin typeface="微软雅黑" pitchFamily="34" charset="-122"/>
                <a:ea typeface="微软雅黑" pitchFamily="34" charset="-122"/>
              </a:rPr>
              <a:t>EIP </a:t>
            </a:r>
            <a:r>
              <a:rPr lang="zh-CN" altLang="en-US" sz="1900" smtClean="0">
                <a:latin typeface="微软雅黑" pitchFamily="34" charset="-122"/>
                <a:ea typeface="微软雅黑" pitchFamily="34" charset="-122"/>
              </a:rPr>
              <a:t>不变，使处理后回到下条指令执行。</a:t>
            </a:r>
          </a:p>
          <a:p>
            <a:pPr>
              <a:lnSpc>
                <a:spcPct val="105000"/>
              </a:lnSpc>
              <a:buFontTx/>
              <a:buNone/>
            </a:pP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6</a:t>
            </a:r>
            <a:r>
              <a:rPr lang="zh-CN" altLang="en-US" sz="1900" smtClean="0">
                <a:latin typeface="微软雅黑" pitchFamily="34" charset="-122"/>
                <a:ea typeface="微软雅黑" pitchFamily="34" charset="-122"/>
              </a:rPr>
              <a:t>）在当前栈中保存 </a:t>
            </a:r>
            <a:r>
              <a:rPr lang="en-US" altLang="zh-CN" sz="1900" smtClean="0">
                <a:latin typeface="微软雅黑" pitchFamily="34" charset="-122"/>
                <a:ea typeface="微软雅黑" pitchFamily="34" charset="-122"/>
              </a:rPr>
              <a:t>EFLAGS</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CS </a:t>
            </a:r>
            <a:r>
              <a:rPr lang="zh-CN" altLang="en-US" sz="1900" smtClean="0">
                <a:latin typeface="微软雅黑" pitchFamily="34" charset="-122"/>
                <a:ea typeface="微软雅黑" pitchFamily="34" charset="-122"/>
              </a:rPr>
              <a:t>和 </a:t>
            </a:r>
            <a:r>
              <a:rPr lang="en-US" altLang="zh-CN" sz="1900" smtClean="0">
                <a:latin typeface="微软雅黑" pitchFamily="34" charset="-122"/>
                <a:ea typeface="微软雅黑" pitchFamily="34" charset="-122"/>
              </a:rPr>
              <a:t>EIP </a:t>
            </a:r>
            <a:r>
              <a:rPr lang="zh-CN" altLang="en-US" sz="1900" smtClean="0">
                <a:latin typeface="微软雅黑" pitchFamily="34" charset="-122"/>
                <a:ea typeface="微软雅黑" pitchFamily="34" charset="-122"/>
              </a:rPr>
              <a:t>寄存器的内容（</a:t>
            </a:r>
            <a:r>
              <a:rPr lang="zh-CN" altLang="en-US" sz="1900" smtClean="0">
                <a:solidFill>
                  <a:srgbClr val="FF0000"/>
                </a:solidFill>
                <a:latin typeface="微软雅黑" pitchFamily="34" charset="-122"/>
                <a:ea typeface="微软雅黑" pitchFamily="34" charset="-122"/>
              </a:rPr>
              <a:t>断点和程序状态</a:t>
            </a:r>
            <a:r>
              <a:rPr lang="zh-CN" altLang="en-US" sz="1900" smtClean="0">
                <a:latin typeface="微软雅黑" pitchFamily="34" charset="-122"/>
                <a:ea typeface="微软雅黑" pitchFamily="34" charset="-122"/>
              </a:rPr>
              <a:t>）。</a:t>
            </a:r>
          </a:p>
          <a:p>
            <a:pPr>
              <a:lnSpc>
                <a:spcPct val="105000"/>
              </a:lnSpc>
              <a:buFontTx/>
              <a:buNone/>
            </a:pP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7</a:t>
            </a:r>
            <a:r>
              <a:rPr lang="zh-CN" altLang="en-US" sz="1900" smtClean="0">
                <a:latin typeface="微软雅黑" pitchFamily="34" charset="-122"/>
                <a:ea typeface="微软雅黑" pitchFamily="34" charset="-122"/>
              </a:rPr>
              <a:t>） 若异常产生了一个</a:t>
            </a:r>
            <a:r>
              <a:rPr lang="zh-CN" altLang="en-US" sz="1900" smtClean="0">
                <a:solidFill>
                  <a:srgbClr val="FF0000"/>
                </a:solidFill>
                <a:latin typeface="微软雅黑" pitchFamily="34" charset="-122"/>
                <a:ea typeface="微软雅黑" pitchFamily="34" charset="-122"/>
              </a:rPr>
              <a:t>硬件出错码</a:t>
            </a:r>
            <a:r>
              <a:rPr lang="zh-CN" altLang="en-US" sz="1900" smtClean="0">
                <a:latin typeface="微软雅黑" pitchFamily="34" charset="-122"/>
                <a:ea typeface="微软雅黑" pitchFamily="34" charset="-122"/>
              </a:rPr>
              <a:t>，则将其保存在内核栈中。</a:t>
            </a:r>
          </a:p>
          <a:p>
            <a:pPr>
              <a:lnSpc>
                <a:spcPct val="105000"/>
              </a:lnSpc>
              <a:buFontTx/>
              <a:buNone/>
            </a:pP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8</a:t>
            </a:r>
            <a:r>
              <a:rPr lang="zh-CN" altLang="en-US" sz="1900" smtClean="0">
                <a:latin typeface="微软雅黑" pitchFamily="34" charset="-122"/>
                <a:ea typeface="微软雅黑" pitchFamily="34" charset="-122"/>
              </a:rPr>
              <a:t>）将</a:t>
            </a:r>
            <a:r>
              <a:rPr lang="en-US" altLang="zh-CN" sz="1900" smtClean="0">
                <a:latin typeface="微软雅黑" pitchFamily="34" charset="-122"/>
                <a:ea typeface="微软雅黑" pitchFamily="34" charset="-122"/>
              </a:rPr>
              <a:t>IDTi</a:t>
            </a:r>
            <a:r>
              <a:rPr lang="zh-CN" altLang="en-US" sz="1900" smtClean="0">
                <a:latin typeface="微软雅黑" pitchFamily="34" charset="-122"/>
                <a:ea typeface="微软雅黑" pitchFamily="34" charset="-122"/>
              </a:rPr>
              <a:t>中的段选择符装入</a:t>
            </a:r>
            <a:r>
              <a:rPr lang="en-US" altLang="zh-CN" sz="1900" smtClean="0">
                <a:latin typeface="微软雅黑" pitchFamily="34" charset="-122"/>
                <a:ea typeface="微软雅黑" pitchFamily="34" charset="-122"/>
              </a:rPr>
              <a:t>CS</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IDTi</a:t>
            </a:r>
            <a:r>
              <a:rPr lang="zh-CN" altLang="en-US" sz="1900" smtClean="0">
                <a:latin typeface="微软雅黑" pitchFamily="34" charset="-122"/>
                <a:ea typeface="微软雅黑" pitchFamily="34" charset="-122"/>
              </a:rPr>
              <a:t>中的偏移地址装入</a:t>
            </a:r>
            <a:r>
              <a:rPr lang="en-US" altLang="zh-CN" sz="1900" smtClean="0">
                <a:latin typeface="微软雅黑" pitchFamily="34" charset="-122"/>
                <a:ea typeface="微软雅黑" pitchFamily="34" charset="-122"/>
              </a:rPr>
              <a:t>EIP</a:t>
            </a:r>
            <a:r>
              <a:rPr lang="zh-CN" altLang="en-US" sz="1900" smtClean="0">
                <a:latin typeface="微软雅黑" pitchFamily="34" charset="-122"/>
                <a:ea typeface="微软雅黑" pitchFamily="34" charset="-122"/>
              </a:rPr>
              <a:t>，它们是异常处理程序或中断服务程序第一条指令的逻辑地址（</a:t>
            </a:r>
            <a:r>
              <a:rPr lang="en-US" altLang="zh-CN" sz="1900" smtClean="0">
                <a:latin typeface="微软雅黑" pitchFamily="34" charset="-122"/>
                <a:ea typeface="微软雅黑" pitchFamily="34" charset="-122"/>
              </a:rPr>
              <a:t>Linux</a:t>
            </a:r>
            <a:r>
              <a:rPr lang="zh-CN" altLang="en-US" sz="1900" smtClean="0">
                <a:latin typeface="微软雅黑" pitchFamily="34" charset="-122"/>
                <a:ea typeface="微软雅黑" pitchFamily="34" charset="-122"/>
              </a:rPr>
              <a:t>中段基址</a:t>
            </a:r>
            <a:r>
              <a:rPr lang="en-US" altLang="zh-CN" sz="1900" smtClean="0">
                <a:latin typeface="微软雅黑" pitchFamily="34" charset="-122"/>
                <a:ea typeface="微软雅黑" pitchFamily="34" charset="-122"/>
              </a:rPr>
              <a:t>=0</a:t>
            </a:r>
            <a:r>
              <a:rPr lang="zh-CN" altLang="en-US" sz="1900" smtClean="0">
                <a:latin typeface="微软雅黑" pitchFamily="34" charset="-122"/>
                <a:ea typeface="微软雅黑" pitchFamily="34" charset="-122"/>
              </a:rPr>
              <a:t>）。</a:t>
            </a:r>
            <a:r>
              <a:rPr lang="zh-CN" altLang="en-US" sz="1800" smtClean="0"/>
              <a:t> </a:t>
            </a:r>
          </a:p>
          <a:p>
            <a:pPr>
              <a:lnSpc>
                <a:spcPct val="105000"/>
              </a:lnSpc>
            </a:pPr>
            <a:endParaRPr lang="zh-CN" altLang="en-US" sz="1800" smtClean="0"/>
          </a:p>
        </p:txBody>
      </p:sp>
      <p:sp>
        <p:nvSpPr>
          <p:cNvPr id="799749" name="Text Box 5"/>
          <p:cNvSpPr txBox="1">
            <a:spLocks noChangeArrowheads="1"/>
          </p:cNvSpPr>
          <p:nvPr/>
        </p:nvSpPr>
        <p:spPr bwMode="auto">
          <a:xfrm>
            <a:off x="6894513" y="6299200"/>
            <a:ext cx="1028700" cy="396875"/>
          </a:xfrm>
          <a:prstGeom prst="rect">
            <a:avLst/>
          </a:prstGeom>
          <a:noFill/>
          <a:ln w="9525">
            <a:noFill/>
            <a:miter lim="800000"/>
            <a:headEnd/>
            <a:tailEnd/>
          </a:ln>
          <a:effectLst/>
        </p:spPr>
        <p:txBody>
          <a:bodyPr>
            <a:spAutoFit/>
          </a:bodyPr>
          <a:lstStyle/>
          <a:p>
            <a:pPr>
              <a:spcBef>
                <a:spcPct val="50000"/>
              </a:spcBef>
            </a:pPr>
            <a:r>
              <a:rPr lang="en-US" altLang="zh-CN" sz="2000" b="1">
                <a:latin typeface="微软雅黑" pitchFamily="34" charset="-122"/>
                <a:ea typeface="微软雅黑" pitchFamily="34" charset="-122"/>
                <a:hlinkClick r:id="rId2" action="ppaction://hlinksldjump"/>
              </a:rPr>
              <a:t>BACK</a:t>
            </a:r>
            <a:endParaRPr lang="en-US" altLang="zh-CN" sz="2000" b="1">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9749"/>
                                        </p:tgtEl>
                                        <p:attrNameLst>
                                          <p:attrName>style.visibility</p:attrName>
                                        </p:attrNameLst>
                                      </p:cBhvr>
                                      <p:to>
                                        <p:strVal val="visible"/>
                                      </p:to>
                                    </p:set>
                                    <p:animEffect transition="in" filter="blinds(horizontal)">
                                      <p:cBhvr>
                                        <p:cTn id="7" dur="500"/>
                                        <p:tgtEl>
                                          <p:spTgt spid="799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4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a:xfrm>
            <a:off x="457200" y="82550"/>
            <a:ext cx="8229600" cy="561975"/>
          </a:xfrm>
        </p:spPr>
        <p:txBody>
          <a:bodyPr/>
          <a:lstStyle/>
          <a:p>
            <a:r>
              <a:rPr lang="en-US" altLang="zh-CN" sz="3200" smtClean="0"/>
              <a:t>Linux</a:t>
            </a:r>
            <a:r>
              <a:rPr lang="zh-CN" altLang="en-US" sz="3200" smtClean="0"/>
              <a:t>中的中断门、陷阱门和任务门</a:t>
            </a:r>
          </a:p>
        </p:txBody>
      </p:sp>
      <p:sp>
        <p:nvSpPr>
          <p:cNvPr id="800771" name="Rectangle 3"/>
          <p:cNvSpPr>
            <a:spLocks noGrp="1" noChangeArrowheads="1"/>
          </p:cNvSpPr>
          <p:nvPr>
            <p:ph type="body" idx="1"/>
          </p:nvPr>
        </p:nvSpPr>
        <p:spPr/>
        <p:txBody>
          <a:bodyPr/>
          <a:lstStyle/>
          <a:p>
            <a:endParaRPr lang="zh-CN" altLang="en-US" smtClean="0"/>
          </a:p>
        </p:txBody>
      </p:sp>
      <p:pic>
        <p:nvPicPr>
          <p:cNvPr id="800772" name="Picture 4"/>
          <p:cNvPicPr>
            <a:picLocks noChangeAspect="1" noChangeArrowheads="1"/>
          </p:cNvPicPr>
          <p:nvPr/>
        </p:nvPicPr>
        <p:blipFill>
          <a:blip r:embed="rId2"/>
          <a:srcRect/>
          <a:stretch>
            <a:fillRect/>
          </a:stretch>
        </p:blipFill>
        <p:spPr bwMode="auto">
          <a:xfrm>
            <a:off x="285750" y="854075"/>
            <a:ext cx="8642350" cy="5829300"/>
          </a:xfrm>
          <a:prstGeom prst="rect">
            <a:avLst/>
          </a:prstGeom>
          <a:noFill/>
        </p:spPr>
      </p:pic>
      <p:grpSp>
        <p:nvGrpSpPr>
          <p:cNvPr id="800773" name="Group 5"/>
          <p:cNvGrpSpPr>
            <a:grpSpLocks/>
          </p:cNvGrpSpPr>
          <p:nvPr/>
        </p:nvGrpSpPr>
        <p:grpSpPr bwMode="auto">
          <a:xfrm>
            <a:off x="319088" y="3149600"/>
            <a:ext cx="4994275" cy="2452688"/>
            <a:chOff x="201" y="1984"/>
            <a:chExt cx="3146" cy="1545"/>
          </a:xfrm>
        </p:grpSpPr>
        <p:sp>
          <p:nvSpPr>
            <p:cNvPr id="800774" name="Rectangle 6"/>
            <p:cNvSpPr>
              <a:spLocks noChangeArrowheads="1"/>
            </p:cNvSpPr>
            <p:nvPr/>
          </p:nvSpPr>
          <p:spPr bwMode="auto">
            <a:xfrm>
              <a:off x="201" y="3273"/>
              <a:ext cx="3081" cy="256"/>
            </a:xfrm>
            <a:prstGeom prst="rect">
              <a:avLst/>
            </a:prstGeom>
            <a:noFill/>
            <a:ln w="57150">
              <a:solidFill>
                <a:srgbClr val="990000"/>
              </a:solidFill>
              <a:miter lim="800000"/>
              <a:headEnd/>
              <a:tailEnd/>
            </a:ln>
            <a:effectLst/>
          </p:spPr>
          <p:txBody>
            <a:bodyPr wrap="none" anchor="ctr"/>
            <a:lstStyle/>
            <a:p>
              <a:endParaRPr lang="zh-CN" altLang="en-US"/>
            </a:p>
          </p:txBody>
        </p:sp>
        <p:sp>
          <p:nvSpPr>
            <p:cNvPr id="800775" name="Text Box 7"/>
            <p:cNvSpPr txBox="1">
              <a:spLocks noChangeArrowheads="1"/>
            </p:cNvSpPr>
            <p:nvPr/>
          </p:nvSpPr>
          <p:spPr bwMode="auto">
            <a:xfrm>
              <a:off x="2168" y="1984"/>
              <a:ext cx="1179" cy="902"/>
            </a:xfrm>
            <a:prstGeom prst="rect">
              <a:avLst/>
            </a:prstGeom>
            <a:noFill/>
            <a:ln w="9525">
              <a:noFill/>
              <a:miter lim="800000"/>
              <a:headEnd/>
              <a:tailEnd/>
            </a:ln>
            <a:effectLst/>
          </p:spPr>
          <p:txBody>
            <a:bodyPr>
              <a:spAutoFit/>
            </a:bodyPr>
            <a:lstStyle/>
            <a:p>
              <a:pPr>
                <a:spcBef>
                  <a:spcPct val="50000"/>
                </a:spcBef>
              </a:pPr>
              <a:r>
                <a:rPr lang="zh-CN" altLang="en-US" sz="2200" b="1">
                  <a:solidFill>
                    <a:srgbClr val="990000"/>
                  </a:solidFill>
                  <a:latin typeface="微软雅黑" pitchFamily="34" charset="-122"/>
                  <a:ea typeface="微软雅黑" pitchFamily="34" charset="-122"/>
                </a:rPr>
                <a:t>所有中断门和陷阱门描述符中的段选择符都是</a:t>
              </a:r>
              <a:r>
                <a:rPr lang="en-US" altLang="zh-CN" sz="2200" b="1">
                  <a:solidFill>
                    <a:srgbClr val="990000"/>
                  </a:solidFill>
                  <a:latin typeface="微软雅黑" pitchFamily="34" charset="-122"/>
                  <a:ea typeface="微软雅黑" pitchFamily="34" charset="-122"/>
                </a:rPr>
                <a:t>0x60</a:t>
              </a:r>
            </a:p>
          </p:txBody>
        </p:sp>
        <p:sp>
          <p:nvSpPr>
            <p:cNvPr id="800776" name="Line 8"/>
            <p:cNvSpPr>
              <a:spLocks noChangeShapeType="1"/>
            </p:cNvSpPr>
            <p:nvPr/>
          </p:nvSpPr>
          <p:spPr bwMode="auto">
            <a:xfrm flipH="1">
              <a:off x="2066" y="2843"/>
              <a:ext cx="357" cy="421"/>
            </a:xfrm>
            <a:prstGeom prst="line">
              <a:avLst/>
            </a:prstGeom>
            <a:noFill/>
            <a:ln w="38100">
              <a:solidFill>
                <a:srgbClr val="990000"/>
              </a:solidFill>
              <a:round/>
              <a:headEnd/>
              <a:tailEnd type="triangle" w="med" len="med"/>
            </a:ln>
            <a:effectLst/>
          </p:spPr>
          <p:txBody>
            <a:bodyPr/>
            <a:lstStyle/>
            <a:p>
              <a:endParaRPr lang="zh-CN" altLang="en-US"/>
            </a:p>
          </p:txBody>
        </p:sp>
      </p:grpSp>
      <p:grpSp>
        <p:nvGrpSpPr>
          <p:cNvPr id="800777" name="Group 9"/>
          <p:cNvGrpSpPr>
            <a:grpSpLocks/>
          </p:cNvGrpSpPr>
          <p:nvPr/>
        </p:nvGrpSpPr>
        <p:grpSpPr bwMode="auto">
          <a:xfrm>
            <a:off x="5360988" y="4621213"/>
            <a:ext cx="3597275" cy="2003425"/>
            <a:chOff x="3387" y="2902"/>
            <a:chExt cx="2266" cy="1262"/>
          </a:xfrm>
        </p:grpSpPr>
        <p:sp>
          <p:nvSpPr>
            <p:cNvPr id="800778" name="Rectangle 10"/>
            <p:cNvSpPr>
              <a:spLocks noChangeArrowheads="1"/>
            </p:cNvSpPr>
            <p:nvPr/>
          </p:nvSpPr>
          <p:spPr bwMode="auto">
            <a:xfrm>
              <a:off x="3387" y="3908"/>
              <a:ext cx="1599" cy="256"/>
            </a:xfrm>
            <a:prstGeom prst="rect">
              <a:avLst/>
            </a:prstGeom>
            <a:noFill/>
            <a:ln w="57150">
              <a:solidFill>
                <a:srgbClr val="990000"/>
              </a:solidFill>
              <a:miter lim="800000"/>
              <a:headEnd/>
              <a:tailEnd/>
            </a:ln>
            <a:effectLst/>
          </p:spPr>
          <p:txBody>
            <a:bodyPr wrap="none" anchor="ctr"/>
            <a:lstStyle/>
            <a:p>
              <a:endParaRPr lang="zh-CN" altLang="en-US"/>
            </a:p>
          </p:txBody>
        </p:sp>
        <p:sp>
          <p:nvSpPr>
            <p:cNvPr id="800779" name="Text Box 11"/>
            <p:cNvSpPr txBox="1">
              <a:spLocks noChangeArrowheads="1"/>
            </p:cNvSpPr>
            <p:nvPr/>
          </p:nvSpPr>
          <p:spPr bwMode="auto">
            <a:xfrm>
              <a:off x="4474" y="2902"/>
              <a:ext cx="1179" cy="691"/>
            </a:xfrm>
            <a:prstGeom prst="rect">
              <a:avLst/>
            </a:prstGeom>
            <a:noFill/>
            <a:ln w="9525">
              <a:noFill/>
              <a:miter lim="800000"/>
              <a:headEnd/>
              <a:tailEnd/>
            </a:ln>
            <a:effectLst/>
          </p:spPr>
          <p:txBody>
            <a:bodyPr>
              <a:spAutoFit/>
            </a:bodyPr>
            <a:lstStyle/>
            <a:p>
              <a:pPr>
                <a:spcBef>
                  <a:spcPct val="50000"/>
                </a:spcBef>
              </a:pPr>
              <a:r>
                <a:rPr lang="zh-CN" altLang="en-US" sz="2200" b="1">
                  <a:solidFill>
                    <a:srgbClr val="990000"/>
                  </a:solidFill>
                  <a:latin typeface="微软雅黑" pitchFamily="34" charset="-122"/>
                  <a:ea typeface="微软雅黑" pitchFamily="34" charset="-122"/>
                </a:rPr>
                <a:t>任务门描述符中的段选择符都是</a:t>
              </a:r>
              <a:r>
                <a:rPr lang="en-US" altLang="zh-CN" sz="2200" b="1">
                  <a:solidFill>
                    <a:srgbClr val="990000"/>
                  </a:solidFill>
                  <a:latin typeface="微软雅黑" pitchFamily="34" charset="-122"/>
                  <a:ea typeface="微软雅黑" pitchFamily="34" charset="-122"/>
                </a:rPr>
                <a:t>0xf8</a:t>
              </a:r>
            </a:p>
          </p:txBody>
        </p:sp>
        <p:sp>
          <p:nvSpPr>
            <p:cNvPr id="800780" name="Line 12"/>
            <p:cNvSpPr>
              <a:spLocks noChangeShapeType="1"/>
            </p:cNvSpPr>
            <p:nvPr/>
          </p:nvSpPr>
          <p:spPr bwMode="auto">
            <a:xfrm>
              <a:off x="5101" y="3566"/>
              <a:ext cx="110" cy="356"/>
            </a:xfrm>
            <a:prstGeom prst="line">
              <a:avLst/>
            </a:prstGeom>
            <a:noFill/>
            <a:ln w="38100">
              <a:solidFill>
                <a:srgbClr val="990000"/>
              </a:solidFill>
              <a:round/>
              <a:headEnd/>
              <a:tailEnd type="triangle" w="med" len="med"/>
            </a:ln>
            <a:effectLst/>
          </p:spPr>
          <p:txBody>
            <a:bodyPr/>
            <a:lstStyle/>
            <a:p>
              <a:endParaRPr lang="zh-CN" altLang="en-US"/>
            </a:p>
          </p:txBody>
        </p:sp>
      </p:grpSp>
      <p:sp>
        <p:nvSpPr>
          <p:cNvPr id="800781" name="Text Box 13"/>
          <p:cNvSpPr txBox="1">
            <a:spLocks noChangeArrowheads="1"/>
          </p:cNvSpPr>
          <p:nvPr/>
        </p:nvSpPr>
        <p:spPr bwMode="auto">
          <a:xfrm>
            <a:off x="7896225" y="171450"/>
            <a:ext cx="1044575" cy="457200"/>
          </a:xfrm>
          <a:prstGeom prst="rect">
            <a:avLst/>
          </a:prstGeom>
          <a:noFill/>
          <a:ln w="9525">
            <a:noFill/>
            <a:miter lim="800000"/>
            <a:headEnd/>
            <a:tailEnd/>
          </a:ln>
          <a:effectLst/>
        </p:spPr>
        <p:txBody>
          <a:bodyPr>
            <a:spAutoFit/>
          </a:bodyPr>
          <a:lstStyle/>
          <a:p>
            <a:pPr>
              <a:spcBef>
                <a:spcPct val="50000"/>
              </a:spcBef>
            </a:pPr>
            <a:r>
              <a:rPr lang="en-US" altLang="zh-CN" sz="2400" b="1">
                <a:latin typeface="微软雅黑" pitchFamily="34" charset="-122"/>
                <a:ea typeface="微软雅黑" pitchFamily="34" charset="-122"/>
                <a:hlinkClick r:id="rId3" action="ppaction://hlinksldjump"/>
              </a:rPr>
              <a:t>BACK</a:t>
            </a:r>
            <a:endParaRPr lang="en-US" altLang="zh-CN" sz="2400" b="1">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0781"/>
                                        </p:tgtEl>
                                        <p:attrNameLst>
                                          <p:attrName>style.visibility</p:attrName>
                                        </p:attrNameLst>
                                      </p:cBhvr>
                                      <p:to>
                                        <p:strVal val="visible"/>
                                      </p:to>
                                    </p:set>
                                    <p:animEffect transition="in" filter="blinds(horizontal)">
                                      <p:cBhvr>
                                        <p:cTn id="7" dur="500"/>
                                        <p:tgtEl>
                                          <p:spTgt spid="800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8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zh-CN" altLang="en-US" sz="3200" smtClean="0"/>
              <a:t>总  结</a:t>
            </a:r>
          </a:p>
        </p:txBody>
      </p:sp>
      <p:sp>
        <p:nvSpPr>
          <p:cNvPr id="556035" name="Rectangle 3"/>
          <p:cNvSpPr>
            <a:spLocks noGrp="1" noChangeArrowheads="1"/>
          </p:cNvSpPr>
          <p:nvPr>
            <p:ph type="body" idx="1"/>
          </p:nvPr>
        </p:nvSpPr>
        <p:spPr>
          <a:xfrm>
            <a:off x="85725" y="836613"/>
            <a:ext cx="8872538" cy="5813425"/>
          </a:xfrm>
        </p:spPr>
        <p:txBody>
          <a:bodyPr/>
          <a:lstStyle/>
          <a:p>
            <a:pPr>
              <a:lnSpc>
                <a:spcPct val="95000"/>
              </a:lnSpc>
            </a:pPr>
            <a:r>
              <a:rPr lang="zh-CN" altLang="en-US" sz="1800" smtClean="0">
                <a:latin typeface="微软雅黑" pitchFamily="34" charset="-122"/>
                <a:ea typeface="微软雅黑" pitchFamily="34" charset="-122"/>
              </a:rPr>
              <a:t>每个被打断的逻辑控制流处都发生了一个异常控制流</a:t>
            </a:r>
          </a:p>
          <a:p>
            <a:pPr>
              <a:lnSpc>
                <a:spcPct val="95000"/>
              </a:lnSpc>
            </a:pPr>
            <a:r>
              <a:rPr lang="zh-CN" altLang="en-US" sz="1800" smtClean="0">
                <a:latin typeface="微软雅黑" pitchFamily="34" charset="-122"/>
                <a:ea typeface="微软雅黑" pitchFamily="34" charset="-122"/>
              </a:rPr>
              <a:t>异常控制流的原因有多种：</a:t>
            </a:r>
          </a:p>
          <a:p>
            <a:pPr lvl="1">
              <a:lnSpc>
                <a:spcPct val="95000"/>
              </a:lnSpc>
            </a:pPr>
            <a:r>
              <a:rPr lang="zh-CN" altLang="en-US" sz="1800" smtClean="0">
                <a:latin typeface="微软雅黑" pitchFamily="34" charset="-122"/>
                <a:ea typeface="微软雅黑" pitchFamily="34" charset="-122"/>
              </a:rPr>
              <a:t>操作系统进行进程的处理器调度，进行进程上下文切换</a:t>
            </a:r>
          </a:p>
          <a:p>
            <a:pPr lvl="1">
              <a:lnSpc>
                <a:spcPct val="95000"/>
              </a:lnSpc>
            </a:pPr>
            <a:r>
              <a:rPr lang="zh-CN" altLang="en-US" sz="1800" smtClean="0">
                <a:latin typeface="微软雅黑" pitchFamily="34" charset="-122"/>
                <a:ea typeface="微软雅黑" pitchFamily="34" charset="-122"/>
              </a:rPr>
              <a:t>硬件在执行指令时检测到有异常或中断事件</a:t>
            </a:r>
          </a:p>
          <a:p>
            <a:pPr lvl="1">
              <a:lnSpc>
                <a:spcPct val="95000"/>
              </a:lnSpc>
            </a:pPr>
            <a:r>
              <a:rPr lang="zh-CN" altLang="en-US" sz="1800" smtClean="0">
                <a:latin typeface="微软雅黑" pitchFamily="34" charset="-122"/>
                <a:ea typeface="微软雅黑" pitchFamily="34" charset="-122"/>
              </a:rPr>
              <a:t>一个进程利用信号机制向另一个进程发送信号</a:t>
            </a:r>
          </a:p>
          <a:p>
            <a:pPr>
              <a:lnSpc>
                <a:spcPct val="95000"/>
              </a:lnSpc>
            </a:pPr>
            <a:r>
              <a:rPr lang="zh-CN" altLang="en-US" sz="1800" smtClean="0">
                <a:latin typeface="微软雅黑" pitchFamily="34" charset="-122"/>
                <a:ea typeface="微软雅黑" pitchFamily="34" charset="-122"/>
              </a:rPr>
              <a:t>进程的引入给程序员两个假象，简化了编程、编译、链接、装入执行整个过程</a:t>
            </a:r>
          </a:p>
          <a:p>
            <a:pPr lvl="1">
              <a:lnSpc>
                <a:spcPct val="95000"/>
              </a:lnSpc>
            </a:pPr>
            <a:r>
              <a:rPr lang="zh-CN" altLang="en-US" sz="1800" smtClean="0">
                <a:latin typeface="微软雅黑" pitchFamily="34" charset="-122"/>
                <a:ea typeface="微软雅黑" pitchFamily="34" charset="-122"/>
              </a:rPr>
              <a:t>独占使用处理器、独占使用存储器</a:t>
            </a:r>
          </a:p>
          <a:p>
            <a:pPr>
              <a:lnSpc>
                <a:spcPct val="95000"/>
              </a:lnSpc>
            </a:pPr>
            <a:r>
              <a:rPr lang="zh-CN" altLang="en-US" sz="1800" smtClean="0">
                <a:latin typeface="微软雅黑" pitchFamily="34" charset="-122"/>
                <a:ea typeface="微软雅黑" pitchFamily="34" charset="-122"/>
              </a:rPr>
              <a:t>硬件在执行一条指令过程中检测到异常或中断，硬件会通过响应过程调出内核中相应处理程序，整个内核程序不是一个进程，而是一个“内核控制路径”，它</a:t>
            </a:r>
            <a:r>
              <a:rPr lang="zh-CN" altLang="en-US" sz="1800" smtClean="0">
                <a:solidFill>
                  <a:srgbClr val="FF0000"/>
                </a:solidFill>
                <a:latin typeface="微软雅黑" pitchFamily="34" charset="-122"/>
                <a:ea typeface="微软雅黑" pitchFamily="34" charset="-122"/>
              </a:rPr>
              <a:t>代表</a:t>
            </a:r>
            <a:r>
              <a:rPr lang="zh-CN" altLang="en-US" sz="1800" smtClean="0">
                <a:latin typeface="微软雅黑" pitchFamily="34" charset="-122"/>
                <a:ea typeface="微软雅黑" pitchFamily="34" charset="-122"/>
              </a:rPr>
              <a:t>当前进程在内核态执行单独的一个指令序列。</a:t>
            </a:r>
          </a:p>
          <a:p>
            <a:pPr>
              <a:lnSpc>
                <a:spcPct val="95000"/>
              </a:lnSpc>
            </a:pPr>
            <a:r>
              <a:rPr lang="zh-CN" altLang="en-US" sz="1800" smtClean="0">
                <a:latin typeface="微软雅黑" pitchFamily="34" charset="-122"/>
                <a:ea typeface="微软雅黑" pitchFamily="34" charset="-122"/>
              </a:rPr>
              <a:t>不同类型的异常或中断，其处理方式不同：</a:t>
            </a:r>
          </a:p>
          <a:p>
            <a:pPr lvl="1">
              <a:lnSpc>
                <a:spcPct val="95000"/>
              </a:lnSpc>
            </a:pPr>
            <a:r>
              <a:rPr lang="zh-CN" altLang="en-US" sz="1800" smtClean="0">
                <a:latin typeface="微软雅黑" pitchFamily="34" charset="-122"/>
                <a:ea typeface="微软雅黑" pitchFamily="34" charset="-122"/>
              </a:rPr>
              <a:t>对于陷阱指令，相当于一个过程调用；</a:t>
            </a:r>
          </a:p>
          <a:p>
            <a:pPr lvl="1">
              <a:lnSpc>
                <a:spcPct val="95000"/>
              </a:lnSpc>
            </a:pPr>
            <a:r>
              <a:rPr lang="zh-CN" altLang="en-US" sz="1800" smtClean="0">
                <a:latin typeface="微软雅黑" pitchFamily="34" charset="-122"/>
                <a:ea typeface="微软雅黑" pitchFamily="34" charset="-122"/>
              </a:rPr>
              <a:t>对于无法恢复的故障类异常，则向当前进程发送一个特定信号，当前进程接受到信号后，调用相应的信号处理程序执行或调用内核的</a:t>
            </a:r>
            <a:r>
              <a:rPr lang="en-US" altLang="zh-CN" sz="1800" smtClean="0">
                <a:latin typeface="微软雅黑" pitchFamily="34" charset="-122"/>
                <a:ea typeface="微软雅黑" pitchFamily="34" charset="-122"/>
              </a:rPr>
              <a:t>abort</a:t>
            </a:r>
            <a:r>
              <a:rPr lang="zh-CN" altLang="en-US" sz="1800" smtClean="0">
                <a:latin typeface="微软雅黑" pitchFamily="34" charset="-122"/>
                <a:ea typeface="微软雅黑" pitchFamily="34" charset="-122"/>
              </a:rPr>
              <a:t>例程终止当前进程（如果没有对应的信号处理程序的话）；</a:t>
            </a:r>
          </a:p>
          <a:p>
            <a:pPr lvl="1">
              <a:lnSpc>
                <a:spcPct val="95000"/>
              </a:lnSpc>
            </a:pPr>
            <a:r>
              <a:rPr lang="zh-CN" altLang="en-US" sz="1800" smtClean="0">
                <a:latin typeface="微软雅黑" pitchFamily="34" charset="-122"/>
                <a:ea typeface="微软雅黑" pitchFamily="34" charset="-122"/>
              </a:rPr>
              <a:t>对于可恢复故障类异常，则相应的异常处理程序处理完故障后，会回到当前进程的故障指令继续执行；</a:t>
            </a:r>
          </a:p>
          <a:p>
            <a:pPr lvl="1">
              <a:lnSpc>
                <a:spcPct val="95000"/>
              </a:lnSpc>
            </a:pPr>
            <a:r>
              <a:rPr lang="zh-CN" altLang="en-US" sz="1800" smtClean="0">
                <a:latin typeface="微软雅黑" pitchFamily="34" charset="-122"/>
                <a:ea typeface="微软雅黑" pitchFamily="34" charset="-122"/>
              </a:rPr>
              <a:t>对于外部中断，则在相应的中断服务程序执行后，回到当前进程的下一条指令继续执行。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6035">
                                            <p:txEl>
                                              <p:pRg st="0" end="0"/>
                                            </p:txEl>
                                          </p:spTgt>
                                        </p:tgtEl>
                                        <p:attrNameLst>
                                          <p:attrName>style.visibility</p:attrName>
                                        </p:attrNameLst>
                                      </p:cBhvr>
                                      <p:to>
                                        <p:strVal val="visible"/>
                                      </p:to>
                                    </p:set>
                                    <p:animEffect transition="in" filter="blinds(horizontal)">
                                      <p:cBhvr>
                                        <p:cTn id="7" dur="500"/>
                                        <p:tgtEl>
                                          <p:spTgt spid="556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6035">
                                            <p:txEl>
                                              <p:pRg st="1" end="1"/>
                                            </p:txEl>
                                          </p:spTgt>
                                        </p:tgtEl>
                                        <p:attrNameLst>
                                          <p:attrName>style.visibility</p:attrName>
                                        </p:attrNameLst>
                                      </p:cBhvr>
                                      <p:to>
                                        <p:strVal val="visible"/>
                                      </p:to>
                                    </p:set>
                                    <p:animEffect transition="in" filter="blinds(horizontal)">
                                      <p:cBhvr>
                                        <p:cTn id="12" dur="500"/>
                                        <p:tgtEl>
                                          <p:spTgt spid="5560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6035">
                                            <p:txEl>
                                              <p:pRg st="2" end="2"/>
                                            </p:txEl>
                                          </p:spTgt>
                                        </p:tgtEl>
                                        <p:attrNameLst>
                                          <p:attrName>style.visibility</p:attrName>
                                        </p:attrNameLst>
                                      </p:cBhvr>
                                      <p:to>
                                        <p:strVal val="visible"/>
                                      </p:to>
                                    </p:set>
                                    <p:animEffect transition="in" filter="blinds(horizontal)">
                                      <p:cBhvr>
                                        <p:cTn id="17" dur="500"/>
                                        <p:tgtEl>
                                          <p:spTgt spid="5560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6035">
                                            <p:txEl>
                                              <p:pRg st="3" end="3"/>
                                            </p:txEl>
                                          </p:spTgt>
                                        </p:tgtEl>
                                        <p:attrNameLst>
                                          <p:attrName>style.visibility</p:attrName>
                                        </p:attrNameLst>
                                      </p:cBhvr>
                                      <p:to>
                                        <p:strVal val="visible"/>
                                      </p:to>
                                    </p:set>
                                    <p:animEffect transition="in" filter="blinds(horizontal)">
                                      <p:cBhvr>
                                        <p:cTn id="22" dur="500"/>
                                        <p:tgtEl>
                                          <p:spTgt spid="5560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56035">
                                            <p:txEl>
                                              <p:pRg st="4" end="4"/>
                                            </p:txEl>
                                          </p:spTgt>
                                        </p:tgtEl>
                                        <p:attrNameLst>
                                          <p:attrName>style.visibility</p:attrName>
                                        </p:attrNameLst>
                                      </p:cBhvr>
                                      <p:to>
                                        <p:strVal val="visible"/>
                                      </p:to>
                                    </p:set>
                                    <p:animEffect transition="in" filter="blinds(horizontal)">
                                      <p:cBhvr>
                                        <p:cTn id="27" dur="500"/>
                                        <p:tgtEl>
                                          <p:spTgt spid="5560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56035">
                                            <p:txEl>
                                              <p:pRg st="5" end="5"/>
                                            </p:txEl>
                                          </p:spTgt>
                                        </p:tgtEl>
                                        <p:attrNameLst>
                                          <p:attrName>style.visibility</p:attrName>
                                        </p:attrNameLst>
                                      </p:cBhvr>
                                      <p:to>
                                        <p:strVal val="visible"/>
                                      </p:to>
                                    </p:set>
                                    <p:animEffect transition="in" filter="blinds(horizontal)">
                                      <p:cBhvr>
                                        <p:cTn id="32" dur="500"/>
                                        <p:tgtEl>
                                          <p:spTgt spid="5560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56035">
                                            <p:txEl>
                                              <p:pRg st="6" end="6"/>
                                            </p:txEl>
                                          </p:spTgt>
                                        </p:tgtEl>
                                        <p:attrNameLst>
                                          <p:attrName>style.visibility</p:attrName>
                                        </p:attrNameLst>
                                      </p:cBhvr>
                                      <p:to>
                                        <p:strVal val="visible"/>
                                      </p:to>
                                    </p:set>
                                    <p:animEffect transition="in" filter="blinds(horizontal)">
                                      <p:cBhvr>
                                        <p:cTn id="37" dur="500"/>
                                        <p:tgtEl>
                                          <p:spTgt spid="55603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56035">
                                            <p:txEl>
                                              <p:pRg st="7" end="7"/>
                                            </p:txEl>
                                          </p:spTgt>
                                        </p:tgtEl>
                                        <p:attrNameLst>
                                          <p:attrName>style.visibility</p:attrName>
                                        </p:attrNameLst>
                                      </p:cBhvr>
                                      <p:to>
                                        <p:strVal val="visible"/>
                                      </p:to>
                                    </p:set>
                                    <p:animEffect transition="in" filter="blinds(horizontal)">
                                      <p:cBhvr>
                                        <p:cTn id="42" dur="500"/>
                                        <p:tgtEl>
                                          <p:spTgt spid="55603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56035">
                                            <p:txEl>
                                              <p:pRg st="8" end="8"/>
                                            </p:txEl>
                                          </p:spTgt>
                                        </p:tgtEl>
                                        <p:attrNameLst>
                                          <p:attrName>style.visibility</p:attrName>
                                        </p:attrNameLst>
                                      </p:cBhvr>
                                      <p:to>
                                        <p:strVal val="visible"/>
                                      </p:to>
                                    </p:set>
                                    <p:animEffect transition="in" filter="blinds(horizontal)">
                                      <p:cBhvr>
                                        <p:cTn id="47" dur="500"/>
                                        <p:tgtEl>
                                          <p:spTgt spid="55603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56035">
                                            <p:txEl>
                                              <p:pRg st="9" end="9"/>
                                            </p:txEl>
                                          </p:spTgt>
                                        </p:tgtEl>
                                        <p:attrNameLst>
                                          <p:attrName>style.visibility</p:attrName>
                                        </p:attrNameLst>
                                      </p:cBhvr>
                                      <p:to>
                                        <p:strVal val="visible"/>
                                      </p:to>
                                    </p:set>
                                    <p:animEffect transition="in" filter="blinds(horizontal)">
                                      <p:cBhvr>
                                        <p:cTn id="52" dur="500"/>
                                        <p:tgtEl>
                                          <p:spTgt spid="55603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56035">
                                            <p:txEl>
                                              <p:pRg st="10" end="10"/>
                                            </p:txEl>
                                          </p:spTgt>
                                        </p:tgtEl>
                                        <p:attrNameLst>
                                          <p:attrName>style.visibility</p:attrName>
                                        </p:attrNameLst>
                                      </p:cBhvr>
                                      <p:to>
                                        <p:strVal val="visible"/>
                                      </p:to>
                                    </p:set>
                                    <p:animEffect transition="in" filter="blinds(horizontal)">
                                      <p:cBhvr>
                                        <p:cTn id="57" dur="500"/>
                                        <p:tgtEl>
                                          <p:spTgt spid="55603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56035">
                                            <p:txEl>
                                              <p:pRg st="11" end="11"/>
                                            </p:txEl>
                                          </p:spTgt>
                                        </p:tgtEl>
                                        <p:attrNameLst>
                                          <p:attrName>style.visibility</p:attrName>
                                        </p:attrNameLst>
                                      </p:cBhvr>
                                      <p:to>
                                        <p:strVal val="visible"/>
                                      </p:to>
                                    </p:set>
                                    <p:animEffect transition="in" filter="blinds(horizontal)">
                                      <p:cBhvr>
                                        <p:cTn id="62" dur="500"/>
                                        <p:tgtEl>
                                          <p:spTgt spid="55603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56035">
                                            <p:txEl>
                                              <p:pRg st="12" end="12"/>
                                            </p:txEl>
                                          </p:spTgt>
                                        </p:tgtEl>
                                        <p:attrNameLst>
                                          <p:attrName>style.visibility</p:attrName>
                                        </p:attrNameLst>
                                      </p:cBhvr>
                                      <p:to>
                                        <p:strVal val="visible"/>
                                      </p:to>
                                    </p:set>
                                    <p:animEffect transition="in" filter="blinds(horizontal)">
                                      <p:cBhvr>
                                        <p:cTn id="67" dur="500"/>
                                        <p:tgtEl>
                                          <p:spTgt spid="55603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p:txBody>
          <a:bodyPr/>
          <a:lstStyle/>
          <a:p>
            <a:r>
              <a:rPr lang="zh-CN" altLang="en-US" sz="3200" smtClean="0"/>
              <a:t>作业</a:t>
            </a:r>
          </a:p>
        </p:txBody>
      </p:sp>
      <p:sp>
        <p:nvSpPr>
          <p:cNvPr id="808963" name="Rectangle 3"/>
          <p:cNvSpPr>
            <a:spLocks noGrp="1" noChangeArrowheads="1"/>
          </p:cNvSpPr>
          <p:nvPr>
            <p:ph type="body" idx="1"/>
          </p:nvPr>
        </p:nvSpPr>
        <p:spPr/>
        <p:txBody>
          <a:bodyPr/>
          <a:lstStyle/>
          <a:p>
            <a:r>
              <a:rPr lang="en-US" altLang="zh-CN" sz="3600" smtClean="0">
                <a:latin typeface="微软雅黑" pitchFamily="34" charset="-122"/>
                <a:ea typeface="微软雅黑" pitchFamily="34" charset="-122"/>
              </a:rPr>
              <a:t>3</a:t>
            </a:r>
            <a:r>
              <a:rPr lang="zh-CN" altLang="en-US" sz="3600" smtClean="0">
                <a:latin typeface="微软雅黑" pitchFamily="34" charset="-122"/>
                <a:ea typeface="微软雅黑" pitchFamily="34" charset="-122"/>
              </a:rPr>
              <a:t>、</a:t>
            </a:r>
            <a:r>
              <a:rPr lang="en-US" altLang="zh-CN" sz="3600" smtClean="0">
                <a:latin typeface="微软雅黑" pitchFamily="34" charset="-122"/>
                <a:ea typeface="微软雅黑" pitchFamily="34" charset="-122"/>
              </a:rPr>
              <a:t>4</a:t>
            </a:r>
            <a:r>
              <a:rPr lang="zh-CN" altLang="en-US" sz="3600" smtClean="0">
                <a:latin typeface="微软雅黑" pitchFamily="34" charset="-122"/>
                <a:ea typeface="微软雅黑" pitchFamily="34" charset="-122"/>
              </a:rPr>
              <a:t>、</a:t>
            </a:r>
            <a:r>
              <a:rPr lang="en-US" altLang="zh-CN" sz="3600" smtClean="0">
                <a:latin typeface="微软雅黑" pitchFamily="34" charset="-122"/>
                <a:ea typeface="微软雅黑" pitchFamily="34" charset="-122"/>
              </a:rPr>
              <a:t>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a:xfrm>
            <a:off x="515938" y="57150"/>
            <a:ext cx="7499350" cy="581025"/>
          </a:xfrm>
        </p:spPr>
        <p:txBody>
          <a:bodyPr/>
          <a:lstStyle/>
          <a:p>
            <a:r>
              <a:rPr lang="zh-CN" altLang="en-US" sz="4000" smtClean="0"/>
              <a:t>异常控制流</a:t>
            </a:r>
          </a:p>
        </p:txBody>
      </p:sp>
      <p:sp>
        <p:nvSpPr>
          <p:cNvPr id="809987" name="Rectangle 3"/>
          <p:cNvSpPr>
            <a:spLocks noGrp="1" noChangeArrowheads="1"/>
          </p:cNvSpPr>
          <p:nvPr>
            <p:ph type="body" idx="1"/>
          </p:nvPr>
        </p:nvSpPr>
        <p:spPr>
          <a:xfrm>
            <a:off x="454025" y="715963"/>
            <a:ext cx="8229600" cy="5911850"/>
          </a:xfrm>
          <a:noFill/>
          <a:ln/>
        </p:spPr>
        <p:txBody>
          <a:bodyPr/>
          <a:lstStyle/>
          <a:p>
            <a:r>
              <a:rPr lang="zh-CN" altLang="en-US" sz="2200" smtClean="0">
                <a:latin typeface="微软雅黑" pitchFamily="34" charset="-122"/>
                <a:ea typeface="微软雅黑" pitchFamily="34" charset="-122"/>
              </a:rPr>
              <a:t>分以下两个部分介绍</a:t>
            </a:r>
          </a:p>
          <a:p>
            <a:pPr lvl="1">
              <a:spcBef>
                <a:spcPct val="30000"/>
              </a:spcBef>
            </a:pPr>
            <a:r>
              <a:rPr lang="zh-CN" altLang="en-US" sz="2200" smtClean="0">
                <a:solidFill>
                  <a:srgbClr val="0066CC"/>
                </a:solidFill>
                <a:latin typeface="微软雅黑" pitchFamily="34" charset="-122"/>
                <a:ea typeface="微软雅黑" pitchFamily="34" charset="-122"/>
              </a:rPr>
              <a:t>第一讲：进程与进程的上下文切换</a:t>
            </a:r>
          </a:p>
          <a:p>
            <a:pPr lvl="2">
              <a:spcBef>
                <a:spcPct val="30000"/>
              </a:spcBef>
            </a:pPr>
            <a:r>
              <a:rPr lang="en-US" altLang="zh-CN" sz="2200" smtClean="0">
                <a:latin typeface="微软雅黑" pitchFamily="34" charset="-122"/>
                <a:ea typeface="微软雅黑" pitchFamily="34" charset="-122"/>
              </a:rPr>
              <a:t>CPU</a:t>
            </a:r>
            <a:r>
              <a:rPr lang="zh-CN" altLang="en-US" sz="2200" smtClean="0">
                <a:latin typeface="微软雅黑" pitchFamily="34" charset="-122"/>
                <a:ea typeface="微软雅黑" pitchFamily="34" charset="-122"/>
              </a:rPr>
              <a:t>的控制流、异常控制流</a:t>
            </a:r>
          </a:p>
          <a:p>
            <a:pPr lvl="2">
              <a:spcBef>
                <a:spcPct val="30000"/>
              </a:spcBef>
            </a:pPr>
            <a:r>
              <a:rPr lang="zh-CN" altLang="en-US" sz="2200" smtClean="0">
                <a:latin typeface="微软雅黑" pitchFamily="34" charset="-122"/>
                <a:ea typeface="微软雅黑" pitchFamily="34" charset="-122"/>
              </a:rPr>
              <a:t>程序和进程、引入进程的好处</a:t>
            </a:r>
          </a:p>
          <a:p>
            <a:pPr lvl="2">
              <a:spcBef>
                <a:spcPct val="30000"/>
              </a:spcBef>
            </a:pPr>
            <a:r>
              <a:rPr lang="zh-CN" altLang="en-US" sz="2200" smtClean="0">
                <a:latin typeface="微软雅黑" pitchFamily="34" charset="-122"/>
                <a:ea typeface="微软雅黑" pitchFamily="34" charset="-122"/>
              </a:rPr>
              <a:t>逻辑控制流和物理控制流</a:t>
            </a:r>
          </a:p>
          <a:p>
            <a:pPr lvl="2">
              <a:spcBef>
                <a:spcPct val="30000"/>
              </a:spcBef>
            </a:pPr>
            <a:r>
              <a:rPr lang="zh-CN" altLang="en-US" sz="2200" smtClean="0">
                <a:latin typeface="微软雅黑" pitchFamily="34" charset="-122"/>
                <a:ea typeface="微软雅黑" pitchFamily="34" charset="-122"/>
              </a:rPr>
              <a:t>进程与进程的上下文切换</a:t>
            </a:r>
          </a:p>
          <a:p>
            <a:pPr lvl="2">
              <a:spcBef>
                <a:spcPct val="30000"/>
              </a:spcBef>
            </a:pPr>
            <a:r>
              <a:rPr lang="zh-CN" altLang="en-US" sz="2200" smtClean="0">
                <a:latin typeface="微软雅黑" pitchFamily="34" charset="-122"/>
                <a:ea typeface="微软雅黑" pitchFamily="34" charset="-122"/>
              </a:rPr>
              <a:t>程序的加载和运行 </a:t>
            </a:r>
            <a:endParaRPr lang="zh-CN" altLang="en-US" sz="2600" smtClean="0">
              <a:latin typeface="微软雅黑" pitchFamily="34" charset="-122"/>
              <a:ea typeface="微软雅黑" pitchFamily="34" charset="-122"/>
            </a:endParaRPr>
          </a:p>
          <a:p>
            <a:pPr lvl="1">
              <a:spcBef>
                <a:spcPct val="30000"/>
              </a:spcBef>
            </a:pPr>
            <a:r>
              <a:rPr lang="zh-CN" altLang="en-US" sz="2200" smtClean="0">
                <a:latin typeface="微软雅黑" pitchFamily="34" charset="-122"/>
                <a:ea typeface="微软雅黑" pitchFamily="34" charset="-122"/>
              </a:rPr>
              <a:t>第二讲：异常和中断 </a:t>
            </a:r>
          </a:p>
          <a:p>
            <a:pPr lvl="2">
              <a:spcBef>
                <a:spcPct val="30000"/>
              </a:spcBef>
            </a:pPr>
            <a:r>
              <a:rPr lang="zh-CN" altLang="en-US" sz="2200" smtClean="0">
                <a:latin typeface="微软雅黑" pitchFamily="34" charset="-122"/>
                <a:ea typeface="微软雅黑" pitchFamily="34" charset="-122"/>
              </a:rPr>
              <a:t>异常和中断的基本概念</a:t>
            </a:r>
          </a:p>
          <a:p>
            <a:pPr lvl="2">
              <a:spcBef>
                <a:spcPct val="30000"/>
              </a:spcBef>
            </a:pPr>
            <a:r>
              <a:rPr lang="zh-CN" altLang="en-US" sz="2200" smtClean="0">
                <a:latin typeface="微软雅黑" pitchFamily="34" charset="-122"/>
                <a:ea typeface="微软雅黑" pitchFamily="34" charset="-122"/>
              </a:rPr>
              <a:t>异常和中断的响应、处理</a:t>
            </a:r>
          </a:p>
          <a:p>
            <a:pPr lvl="1">
              <a:spcBef>
                <a:spcPct val="30000"/>
              </a:spcBef>
            </a:pPr>
            <a:r>
              <a:rPr lang="zh-CN" altLang="en-US" smtClean="0">
                <a:solidFill>
                  <a:srgbClr val="FF0000"/>
                </a:solidFill>
                <a:latin typeface="微软雅黑" pitchFamily="34" charset="-122"/>
                <a:ea typeface="微软雅黑" pitchFamily="34" charset="-122"/>
              </a:rPr>
              <a:t>第三讲：</a:t>
            </a:r>
            <a:r>
              <a:rPr lang="en-US" altLang="zh-CN" smtClean="0">
                <a:solidFill>
                  <a:srgbClr val="FF0000"/>
                </a:solidFill>
                <a:latin typeface="微软雅黑" pitchFamily="34" charset="-122"/>
                <a:ea typeface="微软雅黑" pitchFamily="34" charset="-122"/>
              </a:rPr>
              <a:t>IA-32/Linux</a:t>
            </a:r>
            <a:r>
              <a:rPr lang="zh-CN" altLang="en-US" smtClean="0">
                <a:solidFill>
                  <a:srgbClr val="FF0000"/>
                </a:solidFill>
                <a:latin typeface="微软雅黑" pitchFamily="34" charset="-122"/>
                <a:ea typeface="微软雅黑" pitchFamily="34" charset="-122"/>
              </a:rPr>
              <a:t>下的异常</a:t>
            </a:r>
            <a:r>
              <a:rPr lang="en-US" altLang="zh-CN" smtClean="0">
                <a:solidFill>
                  <a:srgbClr val="FF0000"/>
                </a:solidFill>
                <a:latin typeface="微软雅黑" pitchFamily="34" charset="-122"/>
                <a:ea typeface="微软雅黑" pitchFamily="34" charset="-122"/>
              </a:rPr>
              <a:t>/</a:t>
            </a:r>
            <a:r>
              <a:rPr lang="zh-CN" altLang="en-US" smtClean="0">
                <a:solidFill>
                  <a:srgbClr val="FF0000"/>
                </a:solidFill>
                <a:latin typeface="微软雅黑" pitchFamily="34" charset="-122"/>
                <a:ea typeface="微软雅黑" pitchFamily="34" charset="-122"/>
              </a:rPr>
              <a:t>中断机制</a:t>
            </a:r>
            <a:endParaRPr lang="en-US" altLang="zh-CN" smtClean="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a:xfrm>
            <a:off x="457200" y="96838"/>
            <a:ext cx="8229600" cy="561975"/>
          </a:xfrm>
        </p:spPr>
        <p:txBody>
          <a:bodyPr/>
          <a:lstStyle/>
          <a:p>
            <a:r>
              <a:rPr lang="en-US" altLang="zh-CN" smtClean="0"/>
              <a:t>IA-32</a:t>
            </a:r>
            <a:r>
              <a:rPr lang="zh-CN" altLang="en-US" smtClean="0"/>
              <a:t>的向量中断方式</a:t>
            </a:r>
          </a:p>
        </p:txBody>
      </p:sp>
      <p:sp>
        <p:nvSpPr>
          <p:cNvPr id="779267" name="Rectangle 3"/>
          <p:cNvSpPr>
            <a:spLocks noGrp="1" noChangeArrowheads="1"/>
          </p:cNvSpPr>
          <p:nvPr>
            <p:ph type="body" idx="1"/>
          </p:nvPr>
        </p:nvSpPr>
        <p:spPr>
          <a:xfrm>
            <a:off x="192088" y="836613"/>
            <a:ext cx="8535987" cy="5726112"/>
          </a:xfrm>
        </p:spPr>
        <p:txBody>
          <a:bodyPr/>
          <a:lstStyle/>
          <a:p>
            <a:pPr>
              <a:lnSpc>
                <a:spcPct val="125000"/>
              </a:lnSpc>
              <a:spcBef>
                <a:spcPct val="30000"/>
              </a:spcBef>
            </a:pPr>
            <a:r>
              <a:rPr lang="zh-CN" altLang="en-US" sz="2100" smtClean="0">
                <a:latin typeface="微软雅黑" pitchFamily="34" charset="-122"/>
                <a:ea typeface="微软雅黑" pitchFamily="34" charset="-122"/>
              </a:rPr>
              <a:t>有</a:t>
            </a:r>
            <a:r>
              <a:rPr lang="en-US" altLang="zh-CN" sz="2100" smtClean="0">
                <a:latin typeface="微软雅黑" pitchFamily="34" charset="-122"/>
                <a:ea typeface="微软雅黑" pitchFamily="34" charset="-122"/>
              </a:rPr>
              <a:t>256</a:t>
            </a:r>
            <a:r>
              <a:rPr lang="zh-CN" altLang="en-US" sz="2100" smtClean="0">
                <a:latin typeface="微软雅黑" pitchFamily="34" charset="-122"/>
                <a:ea typeface="微软雅黑" pitchFamily="34" charset="-122"/>
              </a:rPr>
              <a:t>种不同类型的异常和中断</a:t>
            </a:r>
          </a:p>
          <a:p>
            <a:pPr>
              <a:lnSpc>
                <a:spcPct val="125000"/>
              </a:lnSpc>
              <a:spcBef>
                <a:spcPct val="30000"/>
              </a:spcBef>
            </a:pPr>
            <a:r>
              <a:rPr lang="zh-CN" altLang="en-US" sz="2100" smtClean="0">
                <a:latin typeface="微软雅黑" pitchFamily="34" charset="-122"/>
                <a:ea typeface="微软雅黑" pitchFamily="34" charset="-122"/>
              </a:rPr>
              <a:t>每个异常和中断都有唯一编号，称之为</a:t>
            </a:r>
            <a:r>
              <a:rPr lang="zh-CN" altLang="en-US" sz="2100" smtClean="0">
                <a:solidFill>
                  <a:srgbClr val="FF0000"/>
                </a:solidFill>
                <a:latin typeface="微软雅黑" pitchFamily="34" charset="-122"/>
                <a:ea typeface="微软雅黑" pitchFamily="34" charset="-122"/>
              </a:rPr>
              <a:t>中断类型号</a:t>
            </a:r>
            <a:r>
              <a:rPr lang="zh-CN" altLang="en-US" sz="2100" smtClean="0">
                <a:latin typeface="微软雅黑" pitchFamily="34" charset="-122"/>
                <a:ea typeface="微软雅黑" pitchFamily="34" charset="-122"/>
              </a:rPr>
              <a:t>（也称</a:t>
            </a:r>
            <a:r>
              <a:rPr lang="zh-CN" altLang="en-US" sz="2100" smtClean="0">
                <a:solidFill>
                  <a:srgbClr val="FF0000"/>
                </a:solidFill>
                <a:latin typeface="微软雅黑" pitchFamily="34" charset="-122"/>
                <a:ea typeface="微软雅黑" pitchFamily="34" charset="-122"/>
              </a:rPr>
              <a:t>向量号</a:t>
            </a:r>
            <a:r>
              <a:rPr lang="zh-CN" altLang="en-US" sz="2100" smtClean="0">
                <a:latin typeface="微软雅黑" pitchFamily="34" charset="-122"/>
                <a:ea typeface="微软雅黑" pitchFamily="34" charset="-122"/>
              </a:rPr>
              <a:t>）。如类型</a:t>
            </a:r>
            <a:r>
              <a:rPr lang="en-US" altLang="zh-CN" sz="2100" smtClean="0">
                <a:latin typeface="微软雅黑" pitchFamily="34" charset="-122"/>
                <a:ea typeface="微软雅黑" pitchFamily="34" charset="-122"/>
              </a:rPr>
              <a:t>0</a:t>
            </a:r>
            <a:r>
              <a:rPr lang="zh-CN" altLang="en-US" sz="2100" smtClean="0">
                <a:latin typeface="微软雅黑" pitchFamily="34" charset="-122"/>
                <a:ea typeface="微软雅黑" pitchFamily="34" charset="-122"/>
              </a:rPr>
              <a:t>为“除法错”，类型</a:t>
            </a:r>
            <a:r>
              <a:rPr lang="en-US" altLang="zh-CN" sz="2100" smtClean="0">
                <a:latin typeface="微软雅黑" pitchFamily="34" charset="-122"/>
                <a:ea typeface="微软雅黑" pitchFamily="34" charset="-122"/>
              </a:rPr>
              <a:t>2</a:t>
            </a:r>
            <a:r>
              <a:rPr lang="zh-CN" altLang="en-US" sz="2100" smtClean="0">
                <a:latin typeface="微软雅黑" pitchFamily="34" charset="-122"/>
                <a:ea typeface="微软雅黑" pitchFamily="34" charset="-122"/>
              </a:rPr>
              <a:t>为“</a:t>
            </a:r>
            <a:r>
              <a:rPr lang="en-US" altLang="zh-CN" sz="2100" smtClean="0">
                <a:latin typeface="微软雅黑" pitchFamily="34" charset="-122"/>
                <a:ea typeface="微软雅黑" pitchFamily="34" charset="-122"/>
              </a:rPr>
              <a:t>NMI</a:t>
            </a:r>
            <a:r>
              <a:rPr lang="zh-CN" altLang="en-US" sz="2100" smtClean="0">
                <a:latin typeface="微软雅黑" pitchFamily="34" charset="-122"/>
                <a:ea typeface="微软雅黑" pitchFamily="34" charset="-122"/>
              </a:rPr>
              <a:t>中断”，类型</a:t>
            </a:r>
            <a:r>
              <a:rPr lang="en-US" altLang="zh-CN" sz="2100" smtClean="0">
                <a:latin typeface="微软雅黑" pitchFamily="34" charset="-122"/>
                <a:ea typeface="微软雅黑" pitchFamily="34" charset="-122"/>
              </a:rPr>
              <a:t>14</a:t>
            </a:r>
            <a:r>
              <a:rPr lang="zh-CN" altLang="en-US" sz="2100" smtClean="0">
                <a:latin typeface="微软雅黑" pitchFamily="34" charset="-122"/>
                <a:ea typeface="微软雅黑" pitchFamily="34" charset="-122"/>
              </a:rPr>
              <a:t>为“缺页”</a:t>
            </a:r>
          </a:p>
          <a:p>
            <a:pPr>
              <a:lnSpc>
                <a:spcPct val="125000"/>
              </a:lnSpc>
              <a:spcBef>
                <a:spcPct val="30000"/>
              </a:spcBef>
            </a:pPr>
            <a:r>
              <a:rPr lang="zh-CN" altLang="en-US" sz="2100" smtClean="0">
                <a:latin typeface="微软雅黑" pitchFamily="34" charset="-122"/>
                <a:ea typeface="微软雅黑" pitchFamily="34" charset="-122"/>
              </a:rPr>
              <a:t>每个异常和中断有与其对应的</a:t>
            </a:r>
            <a:r>
              <a:rPr lang="zh-CN" altLang="en-US" sz="2100" smtClean="0">
                <a:solidFill>
                  <a:srgbClr val="FF0000"/>
                </a:solidFill>
                <a:latin typeface="微软雅黑" pitchFamily="34" charset="-122"/>
                <a:ea typeface="微软雅黑" pitchFamily="34" charset="-122"/>
              </a:rPr>
              <a:t>异常处理程序</a:t>
            </a:r>
            <a:r>
              <a:rPr lang="zh-CN" altLang="en-US" sz="2100" smtClean="0">
                <a:latin typeface="微软雅黑" pitchFamily="34" charset="-122"/>
                <a:ea typeface="微软雅黑" pitchFamily="34" charset="-122"/>
              </a:rPr>
              <a:t>或</a:t>
            </a:r>
            <a:r>
              <a:rPr lang="zh-CN" altLang="en-US" sz="2100" smtClean="0">
                <a:solidFill>
                  <a:srgbClr val="FF0000"/>
                </a:solidFill>
                <a:latin typeface="微软雅黑" pitchFamily="34" charset="-122"/>
                <a:ea typeface="微软雅黑" pitchFamily="34" charset="-122"/>
              </a:rPr>
              <a:t>中断服务程序</a:t>
            </a:r>
            <a:r>
              <a:rPr lang="zh-CN" altLang="en-US" sz="2100" smtClean="0">
                <a:latin typeface="微软雅黑" pitchFamily="34" charset="-122"/>
                <a:ea typeface="微软雅黑" pitchFamily="34" charset="-122"/>
              </a:rPr>
              <a:t>，其入口地址放在一个专门的</a:t>
            </a:r>
            <a:r>
              <a:rPr lang="zh-CN" altLang="en-US" sz="2100" smtClean="0">
                <a:solidFill>
                  <a:srgbClr val="FF0000"/>
                </a:solidFill>
                <a:latin typeface="微软雅黑" pitchFamily="34" charset="-122"/>
                <a:ea typeface="微软雅黑" pitchFamily="34" charset="-122"/>
              </a:rPr>
              <a:t>中断向量表</a:t>
            </a:r>
            <a:r>
              <a:rPr lang="zh-CN" altLang="en-US" sz="2100" smtClean="0">
                <a:latin typeface="微软雅黑" pitchFamily="34" charset="-122"/>
                <a:ea typeface="微软雅黑" pitchFamily="34" charset="-122"/>
              </a:rPr>
              <a:t>或</a:t>
            </a:r>
            <a:r>
              <a:rPr lang="zh-CN" altLang="en-US" sz="2100" smtClean="0">
                <a:solidFill>
                  <a:srgbClr val="FF0000"/>
                </a:solidFill>
                <a:latin typeface="微软雅黑" pitchFamily="34" charset="-122"/>
                <a:ea typeface="微软雅黑" pitchFamily="34" charset="-122"/>
              </a:rPr>
              <a:t>中断描述符表</a:t>
            </a:r>
            <a:r>
              <a:rPr lang="zh-CN" altLang="en-US" sz="2100" smtClean="0">
                <a:latin typeface="微软雅黑" pitchFamily="34" charset="-122"/>
                <a:ea typeface="微软雅黑" pitchFamily="34" charset="-122"/>
              </a:rPr>
              <a:t>中。</a:t>
            </a:r>
          </a:p>
          <a:p>
            <a:pPr>
              <a:lnSpc>
                <a:spcPct val="125000"/>
              </a:lnSpc>
              <a:spcBef>
                <a:spcPct val="30000"/>
              </a:spcBef>
            </a:pPr>
            <a:r>
              <a:rPr lang="zh-CN" altLang="en-US" sz="2100" smtClean="0">
                <a:latin typeface="微软雅黑" pitchFamily="34" charset="-122"/>
                <a:ea typeface="微软雅黑" pitchFamily="34" charset="-122"/>
              </a:rPr>
              <a:t>前</a:t>
            </a:r>
            <a:r>
              <a:rPr lang="en-US" altLang="zh-CN" sz="2100" smtClean="0">
                <a:latin typeface="微软雅黑" pitchFamily="34" charset="-122"/>
                <a:ea typeface="微软雅黑" pitchFamily="34" charset="-122"/>
              </a:rPr>
              <a:t>32</a:t>
            </a:r>
            <a:r>
              <a:rPr lang="zh-CN" altLang="en-US" sz="2100" smtClean="0">
                <a:latin typeface="微软雅黑" pitchFamily="34" charset="-122"/>
                <a:ea typeface="微软雅黑" pitchFamily="34" charset="-122"/>
              </a:rPr>
              <a:t>个类型（</a:t>
            </a:r>
            <a:r>
              <a:rPr lang="en-US" altLang="zh-CN" sz="2100" smtClean="0">
                <a:latin typeface="微软雅黑" pitchFamily="34" charset="-122"/>
                <a:ea typeface="微软雅黑" pitchFamily="34" charset="-122"/>
              </a:rPr>
              <a:t>0~31</a:t>
            </a:r>
            <a:r>
              <a:rPr lang="zh-CN" altLang="en-US" sz="2100" smtClean="0">
                <a:latin typeface="微软雅黑" pitchFamily="34" charset="-122"/>
                <a:ea typeface="微软雅黑" pitchFamily="34" charset="-122"/>
              </a:rPr>
              <a:t>）保留给</a:t>
            </a:r>
            <a:r>
              <a:rPr lang="en-US" altLang="zh-CN" sz="2100" smtClean="0">
                <a:latin typeface="微软雅黑" pitchFamily="34" charset="-122"/>
                <a:ea typeface="微软雅黑" pitchFamily="34" charset="-122"/>
              </a:rPr>
              <a:t>CPU</a:t>
            </a:r>
            <a:r>
              <a:rPr lang="zh-CN" altLang="en-US" sz="2100" smtClean="0">
                <a:latin typeface="微软雅黑" pitchFamily="34" charset="-122"/>
                <a:ea typeface="微软雅黑" pitchFamily="34" charset="-122"/>
              </a:rPr>
              <a:t>使用，剩余的由用户自行定义（这里的用户指机器硬件的用户，即操作系统）</a:t>
            </a:r>
          </a:p>
          <a:p>
            <a:pPr>
              <a:lnSpc>
                <a:spcPct val="125000"/>
              </a:lnSpc>
              <a:spcBef>
                <a:spcPct val="30000"/>
              </a:spcBef>
            </a:pPr>
            <a:r>
              <a:rPr lang="zh-CN" altLang="en-US" sz="2100" smtClean="0">
                <a:latin typeface="微软雅黑" pitchFamily="34" charset="-122"/>
                <a:ea typeface="微软雅黑" pitchFamily="34" charset="-122"/>
              </a:rPr>
              <a:t>通过执行</a:t>
            </a:r>
            <a:r>
              <a:rPr lang="en-US" altLang="zh-CN" sz="2100" smtClean="0">
                <a:latin typeface="微软雅黑" pitchFamily="34" charset="-122"/>
                <a:ea typeface="微软雅黑" pitchFamily="34" charset="-122"/>
              </a:rPr>
              <a:t>INT n</a:t>
            </a:r>
            <a:r>
              <a:rPr lang="zh-CN" altLang="en-US" sz="2100" smtClean="0">
                <a:latin typeface="微软雅黑" pitchFamily="34" charset="-122"/>
                <a:ea typeface="微软雅黑" pitchFamily="34" charset="-122"/>
              </a:rPr>
              <a:t>（指令第二字节给出中断类型号</a:t>
            </a:r>
            <a:r>
              <a:rPr lang="en-US" altLang="zh-CN" sz="2100" smtClean="0">
                <a:latin typeface="微软雅黑" pitchFamily="34" charset="-122"/>
                <a:ea typeface="微软雅黑" pitchFamily="34" charset="-122"/>
              </a:rPr>
              <a:t>n</a:t>
            </a:r>
            <a:r>
              <a:rPr lang="zh-CN" altLang="en-US" sz="2100" smtClean="0">
                <a:latin typeface="微软雅黑" pitchFamily="34" charset="-122"/>
                <a:ea typeface="微软雅黑" pitchFamily="34" charset="-122"/>
              </a:rPr>
              <a:t>，</a:t>
            </a:r>
            <a:r>
              <a:rPr lang="en-US" altLang="zh-CN" sz="2100" smtClean="0">
                <a:latin typeface="微软雅黑" pitchFamily="34" charset="-122"/>
                <a:ea typeface="微软雅黑" pitchFamily="34" charset="-122"/>
              </a:rPr>
              <a:t>n=32~255</a:t>
            </a:r>
            <a:r>
              <a:rPr lang="zh-CN" altLang="en-US" sz="2100" smtClean="0">
                <a:latin typeface="微软雅黑" pitchFamily="34" charset="-122"/>
                <a:ea typeface="微软雅黑" pitchFamily="34" charset="-122"/>
              </a:rPr>
              <a:t>）使</a:t>
            </a:r>
            <a:r>
              <a:rPr lang="en-US" altLang="zh-CN" sz="2100" smtClean="0">
                <a:latin typeface="微软雅黑" pitchFamily="34" charset="-122"/>
                <a:ea typeface="微软雅黑" pitchFamily="34" charset="-122"/>
              </a:rPr>
              <a:t>CPU</a:t>
            </a:r>
            <a:r>
              <a:rPr lang="zh-CN" altLang="en-US" sz="2100" smtClean="0">
                <a:latin typeface="微软雅黑" pitchFamily="34" charset="-122"/>
                <a:ea typeface="微软雅黑" pitchFamily="34" charset="-122"/>
              </a:rPr>
              <a:t>自动转到</a:t>
            </a:r>
            <a:r>
              <a:rPr lang="en-US" altLang="zh-CN" sz="2100" smtClean="0">
                <a:latin typeface="微软雅黑" pitchFamily="34" charset="-122"/>
                <a:ea typeface="微软雅黑" pitchFamily="34" charset="-122"/>
              </a:rPr>
              <a:t>OS</a:t>
            </a:r>
            <a:r>
              <a:rPr lang="zh-CN" altLang="en-US" sz="2100" smtClean="0">
                <a:latin typeface="微软雅黑" pitchFamily="34" charset="-122"/>
                <a:ea typeface="微软雅黑" pitchFamily="34" charset="-122"/>
              </a:rPr>
              <a:t>给出的中断服务程序执行</a:t>
            </a:r>
            <a:endParaRPr lang="zh-CN" altLang="pt-BR" sz="2100" smtClean="0">
              <a:latin typeface="微软雅黑" pitchFamily="34" charset="-122"/>
              <a:ea typeface="微软雅黑" pitchFamily="34" charset="-122"/>
            </a:endParaRPr>
          </a:p>
          <a:p>
            <a:pPr>
              <a:lnSpc>
                <a:spcPct val="125000"/>
              </a:lnSpc>
              <a:spcBef>
                <a:spcPct val="30000"/>
              </a:spcBef>
            </a:pPr>
            <a:r>
              <a:rPr lang="zh-CN" altLang="pt-BR" sz="2100" smtClean="0">
                <a:solidFill>
                  <a:srgbClr val="0066CC"/>
                </a:solidFill>
                <a:latin typeface="微软雅黑" pitchFamily="34" charset="-122"/>
                <a:ea typeface="微软雅黑" pitchFamily="34" charset="-122"/>
              </a:rPr>
              <a:t>实模式下，用中断向量表描述</a:t>
            </a:r>
          </a:p>
          <a:p>
            <a:pPr>
              <a:lnSpc>
                <a:spcPct val="125000"/>
              </a:lnSpc>
              <a:spcBef>
                <a:spcPct val="30000"/>
              </a:spcBef>
            </a:pPr>
            <a:r>
              <a:rPr lang="zh-CN" altLang="pt-BR" sz="2100" smtClean="0">
                <a:solidFill>
                  <a:srgbClr val="0066CC"/>
                </a:solidFill>
                <a:latin typeface="微软雅黑" pitchFamily="34" charset="-122"/>
                <a:ea typeface="微软雅黑" pitchFamily="34" charset="-122"/>
              </a:rPr>
              <a:t>保护模式下，用中断描述符表描述</a:t>
            </a:r>
          </a:p>
          <a:p>
            <a:endParaRPr lang="zh-CN" altLang="en-US" sz="210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9267">
                                            <p:txEl>
                                              <p:pRg st="0" end="0"/>
                                            </p:txEl>
                                          </p:spTgt>
                                        </p:tgtEl>
                                        <p:attrNameLst>
                                          <p:attrName>style.visibility</p:attrName>
                                        </p:attrNameLst>
                                      </p:cBhvr>
                                      <p:to>
                                        <p:strVal val="visible"/>
                                      </p:to>
                                    </p:set>
                                    <p:animEffect transition="in" filter="blinds(horizontal)">
                                      <p:cBhvr>
                                        <p:cTn id="7" dur="500"/>
                                        <p:tgtEl>
                                          <p:spTgt spid="779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9267">
                                            <p:txEl>
                                              <p:pRg st="1" end="1"/>
                                            </p:txEl>
                                          </p:spTgt>
                                        </p:tgtEl>
                                        <p:attrNameLst>
                                          <p:attrName>style.visibility</p:attrName>
                                        </p:attrNameLst>
                                      </p:cBhvr>
                                      <p:to>
                                        <p:strVal val="visible"/>
                                      </p:to>
                                    </p:set>
                                    <p:animEffect transition="in" filter="blinds(horizontal)">
                                      <p:cBhvr>
                                        <p:cTn id="12" dur="500"/>
                                        <p:tgtEl>
                                          <p:spTgt spid="779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9267">
                                            <p:txEl>
                                              <p:pRg st="2" end="2"/>
                                            </p:txEl>
                                          </p:spTgt>
                                        </p:tgtEl>
                                        <p:attrNameLst>
                                          <p:attrName>style.visibility</p:attrName>
                                        </p:attrNameLst>
                                      </p:cBhvr>
                                      <p:to>
                                        <p:strVal val="visible"/>
                                      </p:to>
                                    </p:set>
                                    <p:animEffect transition="in" filter="blinds(horizontal)">
                                      <p:cBhvr>
                                        <p:cTn id="17" dur="500"/>
                                        <p:tgtEl>
                                          <p:spTgt spid="779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9267">
                                            <p:txEl>
                                              <p:pRg st="3" end="3"/>
                                            </p:txEl>
                                          </p:spTgt>
                                        </p:tgtEl>
                                        <p:attrNameLst>
                                          <p:attrName>style.visibility</p:attrName>
                                        </p:attrNameLst>
                                      </p:cBhvr>
                                      <p:to>
                                        <p:strVal val="visible"/>
                                      </p:to>
                                    </p:set>
                                    <p:animEffect transition="in" filter="blinds(horizontal)">
                                      <p:cBhvr>
                                        <p:cTn id="22" dur="500"/>
                                        <p:tgtEl>
                                          <p:spTgt spid="779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9267">
                                            <p:txEl>
                                              <p:pRg st="4" end="4"/>
                                            </p:txEl>
                                          </p:spTgt>
                                        </p:tgtEl>
                                        <p:attrNameLst>
                                          <p:attrName>style.visibility</p:attrName>
                                        </p:attrNameLst>
                                      </p:cBhvr>
                                      <p:to>
                                        <p:strVal val="visible"/>
                                      </p:to>
                                    </p:set>
                                    <p:animEffect transition="in" filter="blinds(horizontal)">
                                      <p:cBhvr>
                                        <p:cTn id="27" dur="500"/>
                                        <p:tgtEl>
                                          <p:spTgt spid="7792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79267">
                                            <p:txEl>
                                              <p:pRg st="5" end="5"/>
                                            </p:txEl>
                                          </p:spTgt>
                                        </p:tgtEl>
                                        <p:attrNameLst>
                                          <p:attrName>style.visibility</p:attrName>
                                        </p:attrNameLst>
                                      </p:cBhvr>
                                      <p:to>
                                        <p:strVal val="visible"/>
                                      </p:to>
                                    </p:set>
                                    <p:animEffect transition="in" filter="blinds(horizontal)">
                                      <p:cBhvr>
                                        <p:cTn id="32" dur="500"/>
                                        <p:tgtEl>
                                          <p:spTgt spid="7792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79267">
                                            <p:txEl>
                                              <p:pRg st="6" end="6"/>
                                            </p:txEl>
                                          </p:spTgt>
                                        </p:tgtEl>
                                        <p:attrNameLst>
                                          <p:attrName>style.visibility</p:attrName>
                                        </p:attrNameLst>
                                      </p:cBhvr>
                                      <p:to>
                                        <p:strVal val="visible"/>
                                      </p:to>
                                    </p:set>
                                    <p:animEffect transition="in" filter="blinds(horizontal)">
                                      <p:cBhvr>
                                        <p:cTn id="37" dur="500"/>
                                        <p:tgtEl>
                                          <p:spTgt spid="7792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a:xfrm>
            <a:off x="114300" y="53975"/>
            <a:ext cx="8686800" cy="561975"/>
          </a:xfrm>
        </p:spPr>
        <p:txBody>
          <a:bodyPr/>
          <a:lstStyle/>
          <a:p>
            <a:pPr algn="l"/>
            <a:r>
              <a:rPr lang="en-US" altLang="zh-CN" sz="3200" smtClean="0"/>
              <a:t>IA-32</a:t>
            </a:r>
            <a:r>
              <a:rPr lang="zh-CN" altLang="en-US" sz="3200" smtClean="0"/>
              <a:t>的中断类型</a:t>
            </a:r>
          </a:p>
        </p:txBody>
      </p:sp>
      <p:sp>
        <p:nvSpPr>
          <p:cNvPr id="781315" name="Rectangle 3"/>
          <p:cNvSpPr>
            <a:spLocks noGrp="1" noChangeArrowheads="1"/>
          </p:cNvSpPr>
          <p:nvPr>
            <p:ph type="body" idx="1"/>
          </p:nvPr>
        </p:nvSpPr>
        <p:spPr>
          <a:xfrm>
            <a:off x="231775" y="1127125"/>
            <a:ext cx="3386138" cy="4738688"/>
          </a:xfrm>
        </p:spPr>
        <p:txBody>
          <a:bodyPr/>
          <a:lstStyle/>
          <a:p>
            <a:pPr>
              <a:lnSpc>
                <a:spcPct val="105000"/>
              </a:lnSpc>
            </a:pPr>
            <a:r>
              <a:rPr lang="zh-CN" altLang="en-US" sz="2000" smtClean="0">
                <a:solidFill>
                  <a:srgbClr val="FF0000"/>
                </a:solidFill>
                <a:latin typeface="微软雅黑" pitchFamily="34" charset="-122"/>
                <a:ea typeface="微软雅黑" pitchFamily="34" charset="-122"/>
              </a:rPr>
              <a:t>用户自定义类型</a:t>
            </a:r>
            <a:r>
              <a:rPr lang="zh-CN" altLang="en-US" sz="2000" smtClean="0">
                <a:latin typeface="微软雅黑" pitchFamily="34" charset="-122"/>
                <a:ea typeface="微软雅黑" pitchFamily="34" charset="-122"/>
              </a:rPr>
              <a:t>号为</a:t>
            </a:r>
            <a:r>
              <a:rPr lang="en-US" altLang="zh-CN" sz="2000" smtClean="0">
                <a:latin typeface="微软雅黑" pitchFamily="34" charset="-122"/>
                <a:ea typeface="微软雅黑" pitchFamily="34" charset="-122"/>
              </a:rPr>
              <a:t>32~255</a:t>
            </a:r>
            <a:r>
              <a:rPr lang="zh-CN" altLang="en-US" sz="2000" smtClean="0">
                <a:latin typeface="微软雅黑" pitchFamily="34" charset="-122"/>
                <a:ea typeface="微软雅黑" pitchFamily="34" charset="-122"/>
              </a:rPr>
              <a:t>，部分用于可屏蔽中断，部分用于软中断</a:t>
            </a:r>
          </a:p>
          <a:p>
            <a:pPr>
              <a:lnSpc>
                <a:spcPct val="105000"/>
              </a:lnSpc>
            </a:pPr>
            <a:r>
              <a:rPr lang="zh-CN" altLang="en-US" sz="2000" smtClean="0">
                <a:solidFill>
                  <a:srgbClr val="FF0000"/>
                </a:solidFill>
                <a:latin typeface="微软雅黑" pitchFamily="34" charset="-122"/>
                <a:ea typeface="微软雅黑" pitchFamily="34" charset="-122"/>
              </a:rPr>
              <a:t>可屏蔽中断</a:t>
            </a:r>
            <a:r>
              <a:rPr lang="zh-CN" altLang="en-US" sz="2000" smtClean="0">
                <a:latin typeface="微软雅黑" pitchFamily="34" charset="-122"/>
                <a:ea typeface="微软雅黑" pitchFamily="34" charset="-122"/>
              </a:rPr>
              <a:t>通过</a:t>
            </a:r>
            <a:r>
              <a:rPr lang="en-US" altLang="zh-CN" sz="2000" smtClean="0">
                <a:latin typeface="微软雅黑" pitchFamily="34" charset="-122"/>
                <a:ea typeface="微软雅黑" pitchFamily="34" charset="-122"/>
              </a:rPr>
              <a:t>CPU</a:t>
            </a:r>
            <a:r>
              <a:rPr lang="zh-CN" altLang="en-US" sz="2000" smtClean="0">
                <a:latin typeface="微软雅黑" pitchFamily="34" charset="-122"/>
                <a:ea typeface="微软雅黑" pitchFamily="34" charset="-122"/>
              </a:rPr>
              <a:t>的</a:t>
            </a:r>
            <a:r>
              <a:rPr lang="en-US" altLang="zh-CN" sz="2000" smtClean="0">
                <a:latin typeface="微软雅黑" pitchFamily="34" charset="-122"/>
                <a:ea typeface="微软雅黑" pitchFamily="34" charset="-122"/>
              </a:rPr>
              <a:t>INTR </a:t>
            </a:r>
            <a:r>
              <a:rPr lang="zh-CN" altLang="en-US" sz="2000" smtClean="0">
                <a:latin typeface="微软雅黑" pitchFamily="34" charset="-122"/>
                <a:ea typeface="微软雅黑" pitchFamily="34" charset="-122"/>
              </a:rPr>
              <a:t>引脚向</a:t>
            </a:r>
            <a:r>
              <a:rPr lang="en-US" altLang="zh-CN" sz="2000" smtClean="0">
                <a:latin typeface="微软雅黑" pitchFamily="34" charset="-122"/>
                <a:ea typeface="微软雅黑" pitchFamily="34" charset="-122"/>
              </a:rPr>
              <a:t>CPU</a:t>
            </a:r>
            <a:r>
              <a:rPr lang="zh-CN" altLang="en-US" sz="2000" smtClean="0">
                <a:latin typeface="微软雅黑" pitchFamily="34" charset="-122"/>
                <a:ea typeface="微软雅黑" pitchFamily="34" charset="-122"/>
              </a:rPr>
              <a:t>发出中断请求</a:t>
            </a:r>
          </a:p>
          <a:p>
            <a:pPr>
              <a:lnSpc>
                <a:spcPct val="105000"/>
              </a:lnSpc>
            </a:pPr>
            <a:r>
              <a:rPr lang="zh-CN" altLang="en-US" sz="2000" smtClean="0">
                <a:solidFill>
                  <a:srgbClr val="FF0000"/>
                </a:solidFill>
                <a:latin typeface="微软雅黑" pitchFamily="34" charset="-122"/>
                <a:ea typeface="微软雅黑" pitchFamily="34" charset="-122"/>
              </a:rPr>
              <a:t>软中断指令</a:t>
            </a:r>
            <a:r>
              <a:rPr lang="zh-CN" altLang="en-US" sz="2000" smtClean="0">
                <a:latin typeface="微软雅黑" pitchFamily="34" charset="-122"/>
                <a:ea typeface="微软雅黑" pitchFamily="34" charset="-122"/>
              </a:rPr>
              <a:t> </a:t>
            </a:r>
            <a:r>
              <a:rPr lang="en-US" altLang="zh-CN" sz="2000" smtClean="0">
                <a:latin typeface="微软雅黑" pitchFamily="34" charset="-122"/>
                <a:ea typeface="微软雅黑" pitchFamily="34" charset="-122"/>
              </a:rPr>
              <a:t>INT n </a:t>
            </a:r>
            <a:r>
              <a:rPr lang="zh-CN" altLang="en-US" sz="2000" smtClean="0">
                <a:latin typeface="微软雅黑" pitchFamily="34" charset="-122"/>
                <a:ea typeface="微软雅黑" pitchFamily="34" charset="-122"/>
              </a:rPr>
              <a:t>被设定为一种陷阱异常，例如，</a:t>
            </a:r>
            <a:r>
              <a:rPr lang="en-US" altLang="zh-CN" sz="2000" smtClean="0">
                <a:latin typeface="微软雅黑" pitchFamily="34" charset="-122"/>
                <a:ea typeface="微软雅黑" pitchFamily="34" charset="-122"/>
              </a:rPr>
              <a:t>Linux</a:t>
            </a:r>
            <a:r>
              <a:rPr lang="zh-CN" altLang="en-US" sz="2000" smtClean="0">
                <a:latin typeface="微软雅黑" pitchFamily="34" charset="-122"/>
                <a:ea typeface="微软雅黑" pitchFamily="34" charset="-122"/>
              </a:rPr>
              <a:t>通过</a:t>
            </a:r>
            <a:r>
              <a:rPr lang="en-US" altLang="zh-CN" sz="2000" smtClean="0">
                <a:latin typeface="微软雅黑" pitchFamily="34" charset="-122"/>
                <a:ea typeface="微软雅黑" pitchFamily="34" charset="-122"/>
              </a:rPr>
              <a:t>int $0x80</a:t>
            </a:r>
            <a:r>
              <a:rPr lang="zh-CN" altLang="en-US" sz="2000" smtClean="0">
                <a:latin typeface="微软雅黑" pitchFamily="34" charset="-122"/>
                <a:ea typeface="微软雅黑" pitchFamily="34" charset="-122"/>
              </a:rPr>
              <a:t>指令将</a:t>
            </a:r>
            <a:r>
              <a:rPr lang="en-US" altLang="zh-CN" sz="2000" smtClean="0">
                <a:latin typeface="微软雅黑" pitchFamily="34" charset="-122"/>
                <a:ea typeface="微软雅黑" pitchFamily="34" charset="-122"/>
              </a:rPr>
              <a:t>128</a:t>
            </a:r>
            <a:r>
              <a:rPr lang="zh-CN" altLang="en-US" sz="2000" smtClean="0">
                <a:latin typeface="微软雅黑" pitchFamily="34" charset="-122"/>
                <a:ea typeface="微软雅黑" pitchFamily="34" charset="-122"/>
              </a:rPr>
              <a:t>号设定为系统调用，而</a:t>
            </a:r>
            <a:r>
              <a:rPr lang="en-US" altLang="zh-CN" sz="2000" smtClean="0">
                <a:latin typeface="微软雅黑" pitchFamily="34" charset="-122"/>
                <a:ea typeface="微软雅黑" pitchFamily="34" charset="-122"/>
              </a:rPr>
              <a:t>Windows</a:t>
            </a:r>
            <a:r>
              <a:rPr lang="zh-CN" altLang="en-US" sz="2000" smtClean="0">
                <a:latin typeface="微软雅黑" pitchFamily="34" charset="-122"/>
                <a:ea typeface="微软雅黑" pitchFamily="34" charset="-122"/>
              </a:rPr>
              <a:t>通过</a:t>
            </a:r>
            <a:r>
              <a:rPr lang="en-US" altLang="zh-CN" sz="2000" smtClean="0">
                <a:latin typeface="微软雅黑" pitchFamily="34" charset="-122"/>
                <a:ea typeface="微软雅黑" pitchFamily="34" charset="-122"/>
              </a:rPr>
              <a:t>int $0x2e</a:t>
            </a:r>
            <a:r>
              <a:rPr lang="zh-CN" altLang="en-US" sz="2000" smtClean="0">
                <a:latin typeface="微软雅黑" pitchFamily="34" charset="-122"/>
                <a:ea typeface="微软雅黑" pitchFamily="34" charset="-122"/>
              </a:rPr>
              <a:t>指令将</a:t>
            </a:r>
            <a:r>
              <a:rPr lang="en-US" altLang="zh-CN" sz="2000" smtClean="0">
                <a:latin typeface="微软雅黑" pitchFamily="34" charset="-122"/>
                <a:ea typeface="微软雅黑" pitchFamily="34" charset="-122"/>
              </a:rPr>
              <a:t>46</a:t>
            </a:r>
            <a:r>
              <a:rPr lang="zh-CN" altLang="en-US" sz="2000" smtClean="0">
                <a:latin typeface="微软雅黑" pitchFamily="34" charset="-122"/>
                <a:ea typeface="微软雅黑" pitchFamily="34" charset="-122"/>
              </a:rPr>
              <a:t>号设定为系统调用。</a:t>
            </a:r>
          </a:p>
        </p:txBody>
      </p:sp>
      <p:grpSp>
        <p:nvGrpSpPr>
          <p:cNvPr id="781324" name="Group 12"/>
          <p:cNvGrpSpPr>
            <a:grpSpLocks/>
          </p:cNvGrpSpPr>
          <p:nvPr/>
        </p:nvGrpSpPr>
        <p:grpSpPr bwMode="auto">
          <a:xfrm>
            <a:off x="3625850" y="0"/>
            <a:ext cx="5518150" cy="6858000"/>
            <a:chOff x="2284" y="0"/>
            <a:chExt cx="3476" cy="4320"/>
          </a:xfrm>
        </p:grpSpPr>
        <p:grpSp>
          <p:nvGrpSpPr>
            <p:cNvPr id="781323" name="Group 11"/>
            <p:cNvGrpSpPr>
              <a:grpSpLocks/>
            </p:cNvGrpSpPr>
            <p:nvPr/>
          </p:nvGrpSpPr>
          <p:grpSpPr bwMode="auto">
            <a:xfrm>
              <a:off x="2284" y="0"/>
              <a:ext cx="3476" cy="4320"/>
              <a:chOff x="2284" y="0"/>
              <a:chExt cx="3476" cy="4320"/>
            </a:xfrm>
          </p:grpSpPr>
          <p:pic>
            <p:nvPicPr>
              <p:cNvPr id="781319" name="Picture 7"/>
              <p:cNvPicPr>
                <a:picLocks noChangeAspect="1" noChangeArrowheads="1"/>
              </p:cNvPicPr>
              <p:nvPr/>
            </p:nvPicPr>
            <p:blipFill>
              <a:blip r:embed="rId2"/>
              <a:srcRect/>
              <a:stretch>
                <a:fillRect/>
              </a:stretch>
            </p:blipFill>
            <p:spPr bwMode="auto">
              <a:xfrm>
                <a:off x="2284" y="0"/>
                <a:ext cx="3476" cy="4320"/>
              </a:xfrm>
              <a:prstGeom prst="rect">
                <a:avLst/>
              </a:prstGeom>
              <a:noFill/>
            </p:spPr>
          </p:pic>
          <p:sp>
            <p:nvSpPr>
              <p:cNvPr id="781322" name="Line 10"/>
              <p:cNvSpPr>
                <a:spLocks noChangeShapeType="1"/>
              </p:cNvSpPr>
              <p:nvPr/>
            </p:nvSpPr>
            <p:spPr bwMode="auto">
              <a:xfrm>
                <a:off x="3109" y="3255"/>
                <a:ext cx="1097" cy="0"/>
              </a:xfrm>
              <a:prstGeom prst="line">
                <a:avLst/>
              </a:prstGeom>
              <a:noFill/>
              <a:ln w="38100">
                <a:solidFill>
                  <a:schemeClr val="tx1"/>
                </a:solidFill>
                <a:prstDash val="sysDot"/>
                <a:round/>
                <a:headEnd/>
                <a:tailEnd/>
              </a:ln>
              <a:effectLst/>
            </p:spPr>
            <p:txBody>
              <a:bodyPr/>
              <a:lstStyle/>
              <a:p>
                <a:endParaRPr lang="zh-CN" altLang="en-US"/>
              </a:p>
            </p:txBody>
          </p:sp>
        </p:grpSp>
        <p:sp>
          <p:nvSpPr>
            <p:cNvPr id="781317" name="Rectangle 5"/>
            <p:cNvSpPr>
              <a:spLocks noChangeArrowheads="1"/>
            </p:cNvSpPr>
            <p:nvPr/>
          </p:nvSpPr>
          <p:spPr bwMode="auto">
            <a:xfrm>
              <a:off x="2313" y="0"/>
              <a:ext cx="3447" cy="274"/>
            </a:xfrm>
            <a:prstGeom prst="rect">
              <a:avLst/>
            </a:prstGeom>
            <a:solidFill>
              <a:srgbClr val="FF0000">
                <a:alpha val="28000"/>
              </a:srgbClr>
            </a:solidFill>
            <a:ln w="9525">
              <a:solidFill>
                <a:schemeClr val="tx1"/>
              </a:solidFill>
              <a:miter lim="800000"/>
              <a:headEnd/>
              <a:tailEnd/>
            </a:ln>
            <a:effectLst/>
          </p:spPr>
          <p:txBody>
            <a:bodyPr wrap="none" anchor="ctr"/>
            <a:lstStyle/>
            <a:p>
              <a:endParaRPr lang="zh-CN" altLang="en-US"/>
            </a:p>
          </p:txBody>
        </p:sp>
      </p:grpSp>
      <p:sp>
        <p:nvSpPr>
          <p:cNvPr id="781318" name="Rectangle 6"/>
          <p:cNvSpPr>
            <a:spLocks noChangeArrowheads="1"/>
          </p:cNvSpPr>
          <p:nvPr/>
        </p:nvSpPr>
        <p:spPr bwMode="auto">
          <a:xfrm>
            <a:off x="3657600" y="6323013"/>
            <a:ext cx="5486400" cy="354012"/>
          </a:xfrm>
          <a:prstGeom prst="rect">
            <a:avLst/>
          </a:prstGeom>
          <a:solidFill>
            <a:srgbClr val="800080">
              <a:alpha val="34000"/>
            </a:srgbClr>
          </a:solidFill>
          <a:ln w="9525">
            <a:solidFill>
              <a:schemeClr val="tx1"/>
            </a:solidFill>
            <a:miter lim="800000"/>
            <a:headEnd/>
            <a:tailEnd/>
          </a:ln>
          <a:effectLst/>
        </p:spPr>
        <p:txBody>
          <a:bodyPr wrap="none" anchor="ctr"/>
          <a:lstStyle/>
          <a:p>
            <a:endParaRPr lang="zh-CN" altLang="en-US"/>
          </a:p>
        </p:txBody>
      </p:sp>
      <p:sp>
        <p:nvSpPr>
          <p:cNvPr id="781320" name="Line 8"/>
          <p:cNvSpPr>
            <a:spLocks noChangeShapeType="1"/>
          </p:cNvSpPr>
          <p:nvPr/>
        </p:nvSpPr>
        <p:spPr bwMode="auto">
          <a:xfrm>
            <a:off x="3324225" y="2887663"/>
            <a:ext cx="1828800" cy="3527425"/>
          </a:xfrm>
          <a:prstGeom prst="line">
            <a:avLst/>
          </a:prstGeom>
          <a:noFill/>
          <a:ln w="9525">
            <a:solidFill>
              <a:srgbClr val="FF0000"/>
            </a:solidFill>
            <a:round/>
            <a:headEnd/>
            <a:tailEnd type="triangle" w="med" len="med"/>
          </a:ln>
          <a:effectLst/>
        </p:spPr>
        <p:txBody>
          <a:bodyPr/>
          <a:lstStyle/>
          <a:p>
            <a:endParaRPr lang="zh-CN" altLang="en-US"/>
          </a:p>
        </p:txBody>
      </p:sp>
      <p:sp>
        <p:nvSpPr>
          <p:cNvPr id="781321" name="Line 9"/>
          <p:cNvSpPr>
            <a:spLocks noChangeShapeType="1"/>
          </p:cNvSpPr>
          <p:nvPr/>
        </p:nvSpPr>
        <p:spPr bwMode="auto">
          <a:xfrm>
            <a:off x="2409825" y="5384800"/>
            <a:ext cx="2582863" cy="1058863"/>
          </a:xfrm>
          <a:prstGeom prst="line">
            <a:avLst/>
          </a:prstGeom>
          <a:noFill/>
          <a:ln w="9525">
            <a:solidFill>
              <a:srgbClr val="FF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1315">
                                            <p:txEl>
                                              <p:pRg st="0" end="0"/>
                                            </p:txEl>
                                          </p:spTgt>
                                        </p:tgtEl>
                                        <p:attrNameLst>
                                          <p:attrName>style.visibility</p:attrName>
                                        </p:attrNameLst>
                                      </p:cBhvr>
                                      <p:to>
                                        <p:strVal val="visible"/>
                                      </p:to>
                                    </p:set>
                                    <p:animEffect transition="in" filter="blinds(horizontal)">
                                      <p:cBhvr>
                                        <p:cTn id="7" dur="500"/>
                                        <p:tgtEl>
                                          <p:spTgt spid="781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1318"/>
                                        </p:tgtEl>
                                        <p:attrNameLst>
                                          <p:attrName>style.visibility</p:attrName>
                                        </p:attrNameLst>
                                      </p:cBhvr>
                                      <p:to>
                                        <p:strVal val="visible"/>
                                      </p:to>
                                    </p:set>
                                    <p:animEffect transition="in" filter="blinds(horizontal)">
                                      <p:cBhvr>
                                        <p:cTn id="12" dur="500"/>
                                        <p:tgtEl>
                                          <p:spTgt spid="7813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1315">
                                            <p:txEl>
                                              <p:pRg st="1" end="1"/>
                                            </p:txEl>
                                          </p:spTgt>
                                        </p:tgtEl>
                                        <p:attrNameLst>
                                          <p:attrName>style.visibility</p:attrName>
                                        </p:attrNameLst>
                                      </p:cBhvr>
                                      <p:to>
                                        <p:strVal val="visible"/>
                                      </p:to>
                                    </p:set>
                                    <p:animEffect transition="in" filter="blinds(horizontal)">
                                      <p:cBhvr>
                                        <p:cTn id="17" dur="500"/>
                                        <p:tgtEl>
                                          <p:spTgt spid="7813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81315">
                                            <p:txEl>
                                              <p:pRg st="2" end="2"/>
                                            </p:txEl>
                                          </p:spTgt>
                                        </p:tgtEl>
                                        <p:attrNameLst>
                                          <p:attrName>style.visibility</p:attrName>
                                        </p:attrNameLst>
                                      </p:cBhvr>
                                      <p:to>
                                        <p:strVal val="visible"/>
                                      </p:to>
                                    </p:set>
                                    <p:animEffect transition="in" filter="blinds(horizontal)">
                                      <p:cBhvr>
                                        <p:cTn id="22" dur="500"/>
                                        <p:tgtEl>
                                          <p:spTgt spid="7813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81320"/>
                                        </p:tgtEl>
                                        <p:attrNameLst>
                                          <p:attrName>style.visibility</p:attrName>
                                        </p:attrNameLst>
                                      </p:cBhvr>
                                      <p:to>
                                        <p:strVal val="visible"/>
                                      </p:to>
                                    </p:set>
                                    <p:animEffect transition="in" filter="blinds(horizontal)">
                                      <p:cBhvr>
                                        <p:cTn id="27" dur="500"/>
                                        <p:tgtEl>
                                          <p:spTgt spid="7813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81321"/>
                                        </p:tgtEl>
                                        <p:attrNameLst>
                                          <p:attrName>style.visibility</p:attrName>
                                        </p:attrNameLst>
                                      </p:cBhvr>
                                      <p:to>
                                        <p:strVal val="visible"/>
                                      </p:to>
                                    </p:set>
                                    <p:animEffect transition="in" filter="blinds(horizontal)">
                                      <p:cBhvr>
                                        <p:cTn id="32" dur="500"/>
                                        <p:tgtEl>
                                          <p:spTgt spid="781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8" grpId="0" animBg="1"/>
      <p:bldP spid="781320" grpId="0" animBg="1"/>
      <p:bldP spid="7813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a:xfrm>
            <a:off x="457200" y="122238"/>
            <a:ext cx="8001000" cy="528637"/>
          </a:xfrm>
        </p:spPr>
        <p:txBody>
          <a:bodyPr/>
          <a:lstStyle/>
          <a:p>
            <a:r>
              <a:rPr lang="zh-CN" altLang="en-US" smtClean="0"/>
              <a:t>实地址模式下的中断向量表</a:t>
            </a:r>
          </a:p>
        </p:txBody>
      </p:sp>
      <p:sp>
        <p:nvSpPr>
          <p:cNvPr id="778243" name="Rectangle 3"/>
          <p:cNvSpPr>
            <a:spLocks noChangeArrowheads="1"/>
          </p:cNvSpPr>
          <p:nvPr/>
        </p:nvSpPr>
        <p:spPr bwMode="auto">
          <a:xfrm>
            <a:off x="157163" y="963613"/>
            <a:ext cx="8731250" cy="1187450"/>
          </a:xfrm>
          <a:prstGeom prst="rect">
            <a:avLst/>
          </a:prstGeom>
          <a:noFill/>
          <a:ln w="9525">
            <a:noFill/>
            <a:miter lim="800000"/>
            <a:headEnd/>
            <a:tailEnd/>
          </a:ln>
          <a:effectLst/>
        </p:spPr>
        <p:txBody>
          <a:bodyPr>
            <a:spAutoFit/>
          </a:bodyPr>
          <a:lstStyle/>
          <a:p>
            <a:pPr>
              <a:lnSpc>
                <a:spcPct val="120000"/>
              </a:lnSpc>
              <a:spcBef>
                <a:spcPct val="20000"/>
              </a:spcBef>
            </a:pPr>
            <a:r>
              <a:rPr lang="zh-CN" altLang="en-US" sz="2000" b="1">
                <a:solidFill>
                  <a:srgbClr val="FF0000"/>
                </a:solidFill>
                <a:latin typeface="微软雅黑" pitchFamily="34" charset="-122"/>
                <a:ea typeface="微软雅黑" pitchFamily="34" charset="-122"/>
              </a:rPr>
              <a:t>实地址模式（</a:t>
            </a:r>
            <a:r>
              <a:rPr lang="en-US" altLang="zh-CN" sz="2000" b="1">
                <a:solidFill>
                  <a:srgbClr val="FF0000"/>
                </a:solidFill>
                <a:latin typeface="微软雅黑" pitchFamily="34" charset="-122"/>
                <a:ea typeface="微软雅黑" pitchFamily="34" charset="-122"/>
              </a:rPr>
              <a:t>Real Mode</a:t>
            </a:r>
            <a:r>
              <a:rPr lang="zh-CN" altLang="en-US" sz="2000" b="1">
                <a:solidFill>
                  <a:srgbClr val="FF0000"/>
                </a:solidFill>
                <a:latin typeface="微软雅黑" pitchFamily="34" charset="-122"/>
                <a:ea typeface="微软雅黑" pitchFamily="34" charset="-122"/>
              </a:rPr>
              <a:t>）</a:t>
            </a:r>
            <a:r>
              <a:rPr lang="zh-CN" altLang="en-US" sz="2000" b="1">
                <a:latin typeface="微软雅黑" pitchFamily="34" charset="-122"/>
                <a:ea typeface="微软雅黑" pitchFamily="34" charset="-122"/>
              </a:rPr>
              <a:t>是</a:t>
            </a:r>
            <a:r>
              <a:rPr lang="en-US" altLang="zh-CN" sz="2000" b="1">
                <a:latin typeface="微软雅黑" pitchFamily="34" charset="-122"/>
                <a:ea typeface="微软雅黑" pitchFamily="34" charset="-122"/>
              </a:rPr>
              <a:t>Intel</a:t>
            </a:r>
            <a:r>
              <a:rPr lang="zh-CN" altLang="en-US" sz="2000" b="1">
                <a:latin typeface="微软雅黑" pitchFamily="34" charset="-122"/>
                <a:ea typeface="微软雅黑" pitchFamily="34" charset="-122"/>
              </a:rPr>
              <a:t>为</a:t>
            </a:r>
            <a:r>
              <a:rPr lang="en-US" altLang="zh-CN" sz="2000" b="1">
                <a:latin typeface="微软雅黑" pitchFamily="34" charset="-122"/>
                <a:ea typeface="微软雅黑" pitchFamily="34" charset="-122"/>
              </a:rPr>
              <a:t>80286</a:t>
            </a:r>
            <a:r>
              <a:rPr lang="zh-CN" altLang="en-US" sz="2000" b="1">
                <a:latin typeface="微软雅黑" pitchFamily="34" charset="-122"/>
                <a:ea typeface="微软雅黑" pitchFamily="34" charset="-122"/>
              </a:rPr>
              <a:t>及其之后的处理器提供的一种</a:t>
            </a:r>
            <a:r>
              <a:rPr lang="en-US" altLang="zh-CN" sz="2000" b="1">
                <a:latin typeface="微软雅黑" pitchFamily="34" charset="-122"/>
                <a:ea typeface="微软雅黑" pitchFamily="34" charset="-122"/>
              </a:rPr>
              <a:t>8086</a:t>
            </a:r>
            <a:r>
              <a:rPr lang="zh-CN" altLang="en-US" sz="2000" b="1">
                <a:latin typeface="微软雅黑" pitchFamily="34" charset="-122"/>
                <a:ea typeface="微软雅黑" pitchFamily="34" charset="-122"/>
              </a:rPr>
              <a:t>兼容模式。寻址空间</a:t>
            </a:r>
            <a:r>
              <a:rPr lang="en-US" altLang="zh-CN" sz="2000" b="1">
                <a:latin typeface="微软雅黑" pitchFamily="34" charset="-122"/>
                <a:ea typeface="微软雅黑" pitchFamily="34" charset="-122"/>
              </a:rPr>
              <a:t>1MB</a:t>
            </a:r>
            <a:r>
              <a:rPr lang="zh-CN" altLang="en-US" sz="2000" b="1">
                <a:latin typeface="微软雅黑" pitchFamily="34" charset="-122"/>
                <a:ea typeface="微软雅黑" pitchFamily="34" charset="-122"/>
              </a:rPr>
              <a:t>，指令地址</a:t>
            </a:r>
            <a:r>
              <a:rPr lang="en-US" altLang="zh-CN" sz="2000" b="1">
                <a:latin typeface="微软雅黑" pitchFamily="34" charset="-122"/>
                <a:ea typeface="微软雅黑" pitchFamily="34" charset="-122"/>
              </a:rPr>
              <a:t>=CS&lt;&lt;4+IP</a:t>
            </a:r>
            <a:r>
              <a:rPr lang="zh-CN" altLang="en-US" sz="2000" b="1">
                <a:latin typeface="微软雅黑" pitchFamily="34" charset="-122"/>
                <a:ea typeface="微软雅黑" pitchFamily="34" charset="-122"/>
              </a:rPr>
              <a:t> 。</a:t>
            </a:r>
            <a:r>
              <a:rPr kumimoji="1" lang="zh-CN" altLang="en-US" sz="2000" b="1">
                <a:solidFill>
                  <a:srgbClr val="FF0000"/>
                </a:solidFill>
                <a:latin typeface="微软雅黑" pitchFamily="34" charset="-122"/>
                <a:ea typeface="微软雅黑" pitchFamily="34" charset="-122"/>
                <a:cs typeface="Arial" charset="0"/>
              </a:rPr>
              <a:t>中断向量表</a:t>
            </a:r>
            <a:r>
              <a:rPr kumimoji="1" lang="zh-CN" altLang="en-US" sz="2000" b="1">
                <a:solidFill>
                  <a:schemeClr val="accent2"/>
                </a:solidFill>
                <a:latin typeface="微软雅黑" pitchFamily="34" charset="-122"/>
                <a:ea typeface="微软雅黑" pitchFamily="34" charset="-122"/>
                <a:cs typeface="Arial" charset="0"/>
              </a:rPr>
              <a:t>位于</a:t>
            </a:r>
            <a:r>
              <a:rPr kumimoji="1" lang="en-US" altLang="zh-CN" sz="2000" b="1">
                <a:solidFill>
                  <a:schemeClr val="accent2"/>
                </a:solidFill>
                <a:latin typeface="微软雅黑" pitchFamily="34" charset="-122"/>
                <a:ea typeface="微软雅黑" pitchFamily="34" charset="-122"/>
                <a:cs typeface="Arial" charset="0"/>
              </a:rPr>
              <a:t>0000H</a:t>
            </a:r>
            <a:r>
              <a:rPr kumimoji="1" lang="zh-CN" altLang="en-US" sz="2000" b="1">
                <a:solidFill>
                  <a:schemeClr val="accent2"/>
                </a:solidFill>
                <a:latin typeface="微软雅黑" pitchFamily="34" charset="-122"/>
                <a:ea typeface="微软雅黑" pitchFamily="34" charset="-122"/>
                <a:cs typeface="Arial" charset="0"/>
              </a:rPr>
              <a:t>～</a:t>
            </a:r>
            <a:r>
              <a:rPr kumimoji="1" lang="en-US" altLang="zh-CN" sz="2000" b="1">
                <a:solidFill>
                  <a:schemeClr val="accent2"/>
                </a:solidFill>
                <a:latin typeface="微软雅黑" pitchFamily="34" charset="-122"/>
                <a:ea typeface="微软雅黑" pitchFamily="34" charset="-122"/>
                <a:cs typeface="Arial" charset="0"/>
              </a:rPr>
              <a:t>03FFH</a:t>
            </a:r>
            <a:r>
              <a:rPr kumimoji="1" lang="zh-CN" altLang="en-US" sz="2000" b="1">
                <a:solidFill>
                  <a:schemeClr val="accent2"/>
                </a:solidFill>
                <a:latin typeface="微软雅黑" pitchFamily="34" charset="-122"/>
                <a:ea typeface="微软雅黑" pitchFamily="34" charset="-122"/>
                <a:cs typeface="Arial" charset="0"/>
              </a:rPr>
              <a:t>。共</a:t>
            </a:r>
            <a:r>
              <a:rPr kumimoji="1" lang="en-US" altLang="zh-CN" sz="2000" b="1">
                <a:solidFill>
                  <a:schemeClr val="accent2"/>
                </a:solidFill>
                <a:latin typeface="微软雅黑" pitchFamily="34" charset="-122"/>
                <a:ea typeface="微软雅黑" pitchFamily="34" charset="-122"/>
                <a:cs typeface="Arial" charset="0"/>
              </a:rPr>
              <a:t>256</a:t>
            </a:r>
            <a:r>
              <a:rPr kumimoji="1" lang="zh-CN" altLang="en-US" sz="2000" b="1">
                <a:solidFill>
                  <a:schemeClr val="accent2"/>
                </a:solidFill>
                <a:latin typeface="微软雅黑" pitchFamily="34" charset="-122"/>
                <a:ea typeface="微软雅黑" pitchFamily="34" charset="-122"/>
                <a:cs typeface="Arial" charset="0"/>
              </a:rPr>
              <a:t>组，每组占四个字节 </a:t>
            </a:r>
            <a:r>
              <a:rPr kumimoji="1" lang="en-US" altLang="zh-CN" sz="2000" b="1">
                <a:solidFill>
                  <a:schemeClr val="accent2"/>
                </a:solidFill>
                <a:latin typeface="微软雅黑" pitchFamily="34" charset="-122"/>
                <a:ea typeface="微软雅黑" pitchFamily="34" charset="-122"/>
                <a:cs typeface="Arial" charset="0"/>
              </a:rPr>
              <a:t>CS:IP </a:t>
            </a:r>
            <a:r>
              <a:rPr kumimoji="1" lang="zh-CN" altLang="en-US" sz="2000" b="1">
                <a:solidFill>
                  <a:schemeClr val="accent2"/>
                </a:solidFill>
                <a:latin typeface="微软雅黑" pitchFamily="34" charset="-122"/>
                <a:ea typeface="微软雅黑" pitchFamily="34" charset="-122"/>
                <a:cs typeface="Arial" charset="0"/>
              </a:rPr>
              <a:t>。</a:t>
            </a:r>
            <a:endParaRPr kumimoji="1" lang="en-US" altLang="zh-CN" sz="2000" b="1">
              <a:solidFill>
                <a:schemeClr val="accent2"/>
              </a:solidFill>
              <a:latin typeface="微软雅黑" pitchFamily="34" charset="-122"/>
              <a:ea typeface="微软雅黑" pitchFamily="34" charset="-122"/>
              <a:cs typeface="Arial" charset="0"/>
            </a:endParaRPr>
          </a:p>
        </p:txBody>
      </p:sp>
      <p:sp>
        <p:nvSpPr>
          <p:cNvPr id="778244" name="Rectangle 4"/>
          <p:cNvSpPr>
            <a:spLocks noChangeArrowheads="1"/>
          </p:cNvSpPr>
          <p:nvPr/>
        </p:nvSpPr>
        <p:spPr bwMode="auto">
          <a:xfrm>
            <a:off x="5773738" y="2573338"/>
            <a:ext cx="1328737" cy="2824162"/>
          </a:xfrm>
          <a:prstGeom prst="rect">
            <a:avLst/>
          </a:prstGeom>
          <a:noFill/>
          <a:ln w="9525">
            <a:solidFill>
              <a:schemeClr val="tx1"/>
            </a:solidFill>
            <a:miter lim="800000"/>
            <a:headEnd/>
            <a:tailEnd/>
          </a:ln>
          <a:effectLst/>
        </p:spPr>
        <p:txBody>
          <a:bodyPr wrap="none" anchor="ctr"/>
          <a:lstStyle/>
          <a:p>
            <a:endParaRPr lang="zh-CN" altLang="en-US"/>
          </a:p>
        </p:txBody>
      </p:sp>
      <p:sp>
        <p:nvSpPr>
          <p:cNvPr id="778245" name="Line 5"/>
          <p:cNvSpPr>
            <a:spLocks noChangeShapeType="1"/>
          </p:cNvSpPr>
          <p:nvPr/>
        </p:nvSpPr>
        <p:spPr bwMode="auto">
          <a:xfrm>
            <a:off x="6343650" y="3951288"/>
            <a:ext cx="11113" cy="481012"/>
          </a:xfrm>
          <a:prstGeom prst="line">
            <a:avLst/>
          </a:prstGeom>
          <a:noFill/>
          <a:ln w="38100">
            <a:solidFill>
              <a:schemeClr val="tx1"/>
            </a:solidFill>
            <a:prstDash val="sysDot"/>
            <a:round/>
            <a:headEnd/>
            <a:tailEnd/>
          </a:ln>
          <a:effectLst/>
        </p:spPr>
        <p:txBody>
          <a:bodyPr/>
          <a:lstStyle/>
          <a:p>
            <a:endParaRPr lang="zh-CN" altLang="en-US"/>
          </a:p>
        </p:txBody>
      </p:sp>
      <p:sp>
        <p:nvSpPr>
          <p:cNvPr id="778246" name="Text Box 6"/>
          <p:cNvSpPr txBox="1">
            <a:spLocks noChangeArrowheads="1"/>
          </p:cNvSpPr>
          <p:nvPr/>
        </p:nvSpPr>
        <p:spPr bwMode="auto">
          <a:xfrm>
            <a:off x="5910263" y="2576513"/>
            <a:ext cx="1169987" cy="396875"/>
          </a:xfrm>
          <a:prstGeom prst="rect">
            <a:avLst/>
          </a:prstGeom>
          <a:noFill/>
          <a:ln w="9525">
            <a:noFill/>
            <a:miter lim="800000"/>
            <a:headEnd/>
            <a:tailEnd/>
          </a:ln>
          <a:effectLst/>
        </p:spPr>
        <p:txBody>
          <a:bodyPr>
            <a:spAutoFit/>
          </a:bodyPr>
          <a:lstStyle/>
          <a:p>
            <a:pPr>
              <a:spcBef>
                <a:spcPct val="50000"/>
              </a:spcBef>
            </a:pPr>
            <a:r>
              <a:rPr kumimoji="1" lang="en-US" altLang="zh-CN" sz="2000" b="1">
                <a:latin typeface="Times New Roman" pitchFamily="18" charset="0"/>
              </a:rPr>
              <a:t>CS:IP</a:t>
            </a:r>
          </a:p>
        </p:txBody>
      </p:sp>
      <p:sp>
        <p:nvSpPr>
          <p:cNvPr id="778247" name="Text Box 7"/>
          <p:cNvSpPr txBox="1">
            <a:spLocks noChangeArrowheads="1"/>
          </p:cNvSpPr>
          <p:nvPr/>
        </p:nvSpPr>
        <p:spPr bwMode="auto">
          <a:xfrm>
            <a:off x="120650" y="2536825"/>
            <a:ext cx="3359150" cy="2252663"/>
          </a:xfrm>
          <a:prstGeom prst="rect">
            <a:avLst/>
          </a:prstGeom>
          <a:noFill/>
          <a:ln w="9525">
            <a:noFill/>
            <a:miter lim="800000"/>
            <a:headEnd/>
            <a:tailEnd/>
          </a:ln>
          <a:effectLst/>
        </p:spPr>
        <p:txBody>
          <a:bodyPr>
            <a:spAutoFit/>
          </a:bodyPr>
          <a:lstStyle/>
          <a:p>
            <a:pPr>
              <a:lnSpc>
                <a:spcPct val="110000"/>
              </a:lnSpc>
              <a:spcBef>
                <a:spcPct val="10000"/>
              </a:spcBef>
            </a:pPr>
            <a:r>
              <a:rPr kumimoji="1" lang="zh-CN" altLang="en-US" sz="2000" b="1">
                <a:latin typeface="微软雅黑" pitchFamily="34" charset="-122"/>
                <a:ea typeface="微软雅黑" pitchFamily="34" charset="-122"/>
                <a:cs typeface="Arial" charset="0"/>
              </a:rPr>
              <a:t>例</a:t>
            </a:r>
            <a:r>
              <a:rPr kumimoji="1" lang="en-US" altLang="zh-CN" sz="2000" b="1">
                <a:latin typeface="微软雅黑" pitchFamily="34" charset="-122"/>
                <a:ea typeface="微软雅黑" pitchFamily="34" charset="-122"/>
                <a:cs typeface="Arial" charset="0"/>
              </a:rPr>
              <a:t>1</a:t>
            </a:r>
            <a:r>
              <a:rPr kumimoji="1" lang="zh-CN" altLang="en-US" sz="2000" b="1">
                <a:latin typeface="微软雅黑" pitchFamily="34" charset="-122"/>
                <a:ea typeface="微软雅黑" pitchFamily="34" charset="-122"/>
                <a:cs typeface="Arial" charset="0"/>
              </a:rPr>
              <a:t>：除法错的中断类型号</a:t>
            </a:r>
          </a:p>
          <a:p>
            <a:pPr>
              <a:lnSpc>
                <a:spcPct val="110000"/>
              </a:lnSpc>
              <a:spcBef>
                <a:spcPct val="10000"/>
              </a:spcBef>
            </a:pPr>
            <a:r>
              <a:rPr kumimoji="1" lang="zh-CN" altLang="en-US" sz="2000" b="1">
                <a:latin typeface="微软雅黑" pitchFamily="34" charset="-122"/>
                <a:ea typeface="微软雅黑" pitchFamily="34" charset="-122"/>
                <a:cs typeface="Arial" charset="0"/>
              </a:rPr>
              <a:t>         为</a:t>
            </a:r>
            <a:r>
              <a:rPr kumimoji="1" lang="en-US" altLang="zh-CN" sz="2000" b="1">
                <a:latin typeface="微软雅黑" pitchFamily="34" charset="-122"/>
                <a:ea typeface="微软雅黑" pitchFamily="34" charset="-122"/>
                <a:cs typeface="Arial" charset="0"/>
              </a:rPr>
              <a:t>0</a:t>
            </a:r>
            <a:r>
              <a:rPr kumimoji="1" lang="zh-CN" altLang="en-US" sz="2000" b="1">
                <a:latin typeface="微软雅黑" pitchFamily="34" charset="-122"/>
                <a:ea typeface="微软雅黑" pitchFamily="34" charset="-122"/>
                <a:cs typeface="Arial" charset="0"/>
              </a:rPr>
              <a:t>，故其向量地址 </a:t>
            </a:r>
          </a:p>
          <a:p>
            <a:pPr>
              <a:lnSpc>
                <a:spcPct val="110000"/>
              </a:lnSpc>
              <a:spcBef>
                <a:spcPct val="10000"/>
              </a:spcBef>
            </a:pPr>
            <a:r>
              <a:rPr kumimoji="1" lang="zh-CN" altLang="en-US" sz="2000" b="1">
                <a:latin typeface="微软雅黑" pitchFamily="34" charset="-122"/>
                <a:ea typeface="微软雅黑" pitchFamily="34" charset="-122"/>
                <a:cs typeface="Arial" charset="0"/>
              </a:rPr>
              <a:t>         为：</a:t>
            </a:r>
            <a:r>
              <a:rPr kumimoji="1" lang="en-US" altLang="zh-CN" sz="2000" b="1">
                <a:latin typeface="微软雅黑" pitchFamily="34" charset="-122"/>
                <a:ea typeface="微软雅黑" pitchFamily="34" charset="-122"/>
                <a:cs typeface="Arial" charset="0"/>
              </a:rPr>
              <a:t>0x4=0</a:t>
            </a:r>
          </a:p>
          <a:p>
            <a:pPr>
              <a:lnSpc>
                <a:spcPct val="110000"/>
              </a:lnSpc>
              <a:spcBef>
                <a:spcPct val="10000"/>
              </a:spcBef>
            </a:pPr>
            <a:r>
              <a:rPr kumimoji="1" lang="zh-CN" altLang="en-US" sz="2000" b="1">
                <a:latin typeface="微软雅黑" pitchFamily="34" charset="-122"/>
                <a:ea typeface="微软雅黑" pitchFamily="34" charset="-122"/>
                <a:cs typeface="Arial" charset="0"/>
              </a:rPr>
              <a:t>例</a:t>
            </a:r>
            <a:r>
              <a:rPr kumimoji="1" lang="en-US" altLang="zh-CN" sz="2000" b="1">
                <a:latin typeface="微软雅黑" pitchFamily="34" charset="-122"/>
                <a:ea typeface="微软雅黑" pitchFamily="34" charset="-122"/>
                <a:cs typeface="Arial" charset="0"/>
              </a:rPr>
              <a:t>2</a:t>
            </a:r>
            <a:r>
              <a:rPr kumimoji="1" lang="zh-CN" altLang="en-US" sz="2000" b="1">
                <a:latin typeface="微软雅黑" pitchFamily="34" charset="-122"/>
                <a:ea typeface="微软雅黑" pitchFamily="34" charset="-122"/>
                <a:cs typeface="Arial" charset="0"/>
              </a:rPr>
              <a:t>：</a:t>
            </a:r>
            <a:r>
              <a:rPr kumimoji="1" lang="en-US" altLang="zh-CN" sz="2000" b="1">
                <a:latin typeface="微软雅黑" pitchFamily="34" charset="-122"/>
                <a:ea typeface="微软雅黑" pitchFamily="34" charset="-122"/>
                <a:cs typeface="Arial" charset="0"/>
              </a:rPr>
              <a:t>NMI</a:t>
            </a:r>
            <a:r>
              <a:rPr kumimoji="1" lang="zh-CN" altLang="en-US" sz="2000" b="1">
                <a:latin typeface="微软雅黑" pitchFamily="34" charset="-122"/>
                <a:ea typeface="微软雅黑" pitchFamily="34" charset="-122"/>
                <a:cs typeface="Arial" charset="0"/>
              </a:rPr>
              <a:t>的中断类型号为</a:t>
            </a:r>
          </a:p>
          <a:p>
            <a:pPr>
              <a:lnSpc>
                <a:spcPct val="110000"/>
              </a:lnSpc>
              <a:spcBef>
                <a:spcPct val="10000"/>
              </a:spcBef>
            </a:pPr>
            <a:r>
              <a:rPr kumimoji="1" lang="en-US" altLang="zh-CN" sz="2000" b="1">
                <a:latin typeface="微软雅黑" pitchFamily="34" charset="-122"/>
                <a:ea typeface="微软雅黑" pitchFamily="34" charset="-122"/>
                <a:cs typeface="Arial" charset="0"/>
              </a:rPr>
              <a:t>          2</a:t>
            </a:r>
            <a:r>
              <a:rPr kumimoji="1" lang="zh-CN" altLang="en-US" sz="2000" b="1">
                <a:latin typeface="微软雅黑" pitchFamily="34" charset="-122"/>
                <a:ea typeface="微软雅黑" pitchFamily="34" charset="-122"/>
                <a:cs typeface="Arial" charset="0"/>
              </a:rPr>
              <a:t>，故其向量地址为：</a:t>
            </a:r>
          </a:p>
          <a:p>
            <a:pPr>
              <a:lnSpc>
                <a:spcPct val="110000"/>
              </a:lnSpc>
              <a:spcBef>
                <a:spcPct val="10000"/>
              </a:spcBef>
            </a:pPr>
            <a:r>
              <a:rPr kumimoji="1" lang="en-US" altLang="zh-CN" sz="2000" b="1">
                <a:latin typeface="微软雅黑" pitchFamily="34" charset="-122"/>
                <a:ea typeface="微软雅黑" pitchFamily="34" charset="-122"/>
                <a:cs typeface="Arial" charset="0"/>
              </a:rPr>
              <a:t>          2x4=8</a:t>
            </a:r>
          </a:p>
        </p:txBody>
      </p:sp>
      <p:grpSp>
        <p:nvGrpSpPr>
          <p:cNvPr id="778248" name="Group 8"/>
          <p:cNvGrpSpPr>
            <a:grpSpLocks/>
          </p:cNvGrpSpPr>
          <p:nvPr/>
        </p:nvGrpSpPr>
        <p:grpSpPr bwMode="auto">
          <a:xfrm>
            <a:off x="5775325" y="3001963"/>
            <a:ext cx="1344613" cy="1981200"/>
            <a:chOff x="2845" y="1305"/>
            <a:chExt cx="1747" cy="1248"/>
          </a:xfrm>
        </p:grpSpPr>
        <p:sp>
          <p:nvSpPr>
            <p:cNvPr id="778249" name="Line 9"/>
            <p:cNvSpPr>
              <a:spLocks noChangeShapeType="1"/>
            </p:cNvSpPr>
            <p:nvPr/>
          </p:nvSpPr>
          <p:spPr bwMode="auto">
            <a:xfrm>
              <a:off x="2845" y="1305"/>
              <a:ext cx="1736" cy="0"/>
            </a:xfrm>
            <a:prstGeom prst="line">
              <a:avLst/>
            </a:prstGeom>
            <a:noFill/>
            <a:ln w="9525">
              <a:solidFill>
                <a:schemeClr val="tx1"/>
              </a:solidFill>
              <a:round/>
              <a:headEnd/>
              <a:tailEnd/>
            </a:ln>
            <a:effectLst/>
          </p:spPr>
          <p:txBody>
            <a:bodyPr/>
            <a:lstStyle/>
            <a:p>
              <a:endParaRPr lang="zh-CN" altLang="en-US"/>
            </a:p>
          </p:txBody>
        </p:sp>
        <p:sp>
          <p:nvSpPr>
            <p:cNvPr id="778250" name="Line 10"/>
            <p:cNvSpPr>
              <a:spLocks noChangeShapeType="1"/>
            </p:cNvSpPr>
            <p:nvPr/>
          </p:nvSpPr>
          <p:spPr bwMode="auto">
            <a:xfrm>
              <a:off x="2856" y="1562"/>
              <a:ext cx="1736" cy="0"/>
            </a:xfrm>
            <a:prstGeom prst="line">
              <a:avLst/>
            </a:prstGeom>
            <a:noFill/>
            <a:ln w="9525">
              <a:solidFill>
                <a:schemeClr val="tx1"/>
              </a:solidFill>
              <a:round/>
              <a:headEnd/>
              <a:tailEnd/>
            </a:ln>
            <a:effectLst/>
          </p:spPr>
          <p:txBody>
            <a:bodyPr/>
            <a:lstStyle/>
            <a:p>
              <a:endParaRPr lang="zh-CN" altLang="en-US"/>
            </a:p>
          </p:txBody>
        </p:sp>
        <p:sp>
          <p:nvSpPr>
            <p:cNvPr id="778251" name="Line 11"/>
            <p:cNvSpPr>
              <a:spLocks noChangeShapeType="1"/>
            </p:cNvSpPr>
            <p:nvPr/>
          </p:nvSpPr>
          <p:spPr bwMode="auto">
            <a:xfrm>
              <a:off x="2845" y="2278"/>
              <a:ext cx="1736" cy="0"/>
            </a:xfrm>
            <a:prstGeom prst="line">
              <a:avLst/>
            </a:prstGeom>
            <a:noFill/>
            <a:ln w="9525">
              <a:solidFill>
                <a:schemeClr val="tx1"/>
              </a:solidFill>
              <a:round/>
              <a:headEnd/>
              <a:tailEnd/>
            </a:ln>
            <a:effectLst/>
          </p:spPr>
          <p:txBody>
            <a:bodyPr/>
            <a:lstStyle/>
            <a:p>
              <a:endParaRPr lang="zh-CN" altLang="en-US"/>
            </a:p>
          </p:txBody>
        </p:sp>
        <p:sp>
          <p:nvSpPr>
            <p:cNvPr id="778252" name="Line 12"/>
            <p:cNvSpPr>
              <a:spLocks noChangeShapeType="1"/>
            </p:cNvSpPr>
            <p:nvPr/>
          </p:nvSpPr>
          <p:spPr bwMode="auto">
            <a:xfrm>
              <a:off x="2846" y="2553"/>
              <a:ext cx="1736" cy="0"/>
            </a:xfrm>
            <a:prstGeom prst="line">
              <a:avLst/>
            </a:prstGeom>
            <a:noFill/>
            <a:ln w="9525">
              <a:solidFill>
                <a:schemeClr val="tx1"/>
              </a:solidFill>
              <a:round/>
              <a:headEnd/>
              <a:tailEnd/>
            </a:ln>
            <a:effectLst/>
          </p:spPr>
          <p:txBody>
            <a:bodyPr/>
            <a:lstStyle/>
            <a:p>
              <a:endParaRPr lang="zh-CN" altLang="en-US"/>
            </a:p>
          </p:txBody>
        </p:sp>
        <p:sp>
          <p:nvSpPr>
            <p:cNvPr id="778253" name="Line 13"/>
            <p:cNvSpPr>
              <a:spLocks noChangeShapeType="1"/>
            </p:cNvSpPr>
            <p:nvPr/>
          </p:nvSpPr>
          <p:spPr bwMode="auto">
            <a:xfrm>
              <a:off x="2850" y="1845"/>
              <a:ext cx="1736" cy="0"/>
            </a:xfrm>
            <a:prstGeom prst="line">
              <a:avLst/>
            </a:prstGeom>
            <a:noFill/>
            <a:ln w="9525">
              <a:solidFill>
                <a:schemeClr val="tx1"/>
              </a:solidFill>
              <a:round/>
              <a:headEnd/>
              <a:tailEnd/>
            </a:ln>
            <a:effectLst/>
          </p:spPr>
          <p:txBody>
            <a:bodyPr/>
            <a:lstStyle/>
            <a:p>
              <a:endParaRPr lang="zh-CN" altLang="en-US"/>
            </a:p>
          </p:txBody>
        </p:sp>
      </p:grpSp>
      <p:grpSp>
        <p:nvGrpSpPr>
          <p:cNvPr id="778254" name="Group 14"/>
          <p:cNvGrpSpPr>
            <a:grpSpLocks/>
          </p:cNvGrpSpPr>
          <p:nvPr/>
        </p:nvGrpSpPr>
        <p:grpSpPr bwMode="auto">
          <a:xfrm>
            <a:off x="2230438" y="2787650"/>
            <a:ext cx="2620962" cy="736600"/>
            <a:chOff x="1367" y="1170"/>
            <a:chExt cx="1851" cy="392"/>
          </a:xfrm>
        </p:grpSpPr>
        <p:sp>
          <p:nvSpPr>
            <p:cNvPr id="778255" name="Line 15"/>
            <p:cNvSpPr>
              <a:spLocks noChangeShapeType="1"/>
            </p:cNvSpPr>
            <p:nvPr/>
          </p:nvSpPr>
          <p:spPr bwMode="auto">
            <a:xfrm>
              <a:off x="1367" y="1553"/>
              <a:ext cx="930" cy="0"/>
            </a:xfrm>
            <a:prstGeom prst="line">
              <a:avLst/>
            </a:prstGeom>
            <a:noFill/>
            <a:ln w="38100">
              <a:solidFill>
                <a:schemeClr val="tx1"/>
              </a:solidFill>
              <a:round/>
              <a:headEnd/>
              <a:tailEnd/>
            </a:ln>
            <a:effectLst/>
          </p:spPr>
          <p:txBody>
            <a:bodyPr/>
            <a:lstStyle/>
            <a:p>
              <a:endParaRPr lang="zh-CN" altLang="en-US"/>
            </a:p>
          </p:txBody>
        </p:sp>
        <p:sp>
          <p:nvSpPr>
            <p:cNvPr id="778256" name="Line 16"/>
            <p:cNvSpPr>
              <a:spLocks noChangeShapeType="1"/>
            </p:cNvSpPr>
            <p:nvPr/>
          </p:nvSpPr>
          <p:spPr bwMode="auto">
            <a:xfrm flipV="1">
              <a:off x="2310" y="1170"/>
              <a:ext cx="0" cy="392"/>
            </a:xfrm>
            <a:prstGeom prst="line">
              <a:avLst/>
            </a:prstGeom>
            <a:noFill/>
            <a:ln w="38100">
              <a:solidFill>
                <a:schemeClr val="tx1"/>
              </a:solidFill>
              <a:round/>
              <a:headEnd/>
              <a:tailEnd/>
            </a:ln>
            <a:effectLst/>
          </p:spPr>
          <p:txBody>
            <a:bodyPr/>
            <a:lstStyle/>
            <a:p>
              <a:endParaRPr lang="zh-CN" altLang="en-US"/>
            </a:p>
          </p:txBody>
        </p:sp>
        <p:sp>
          <p:nvSpPr>
            <p:cNvPr id="778257" name="Line 17"/>
            <p:cNvSpPr>
              <a:spLocks noChangeShapeType="1"/>
            </p:cNvSpPr>
            <p:nvPr/>
          </p:nvSpPr>
          <p:spPr bwMode="auto">
            <a:xfrm>
              <a:off x="2301" y="1171"/>
              <a:ext cx="917" cy="0"/>
            </a:xfrm>
            <a:prstGeom prst="line">
              <a:avLst/>
            </a:prstGeom>
            <a:noFill/>
            <a:ln w="38100">
              <a:solidFill>
                <a:schemeClr val="tx1"/>
              </a:solidFill>
              <a:round/>
              <a:headEnd/>
              <a:tailEnd type="triangle" w="med" len="med"/>
            </a:ln>
            <a:effectLst/>
          </p:spPr>
          <p:txBody>
            <a:bodyPr/>
            <a:lstStyle/>
            <a:p>
              <a:endParaRPr lang="zh-CN" altLang="en-US"/>
            </a:p>
          </p:txBody>
        </p:sp>
      </p:grpSp>
      <p:sp>
        <p:nvSpPr>
          <p:cNvPr id="778258" name="Text Box 18"/>
          <p:cNvSpPr txBox="1">
            <a:spLocks noChangeArrowheads="1"/>
          </p:cNvSpPr>
          <p:nvPr/>
        </p:nvSpPr>
        <p:spPr bwMode="auto">
          <a:xfrm>
            <a:off x="7123113" y="2549525"/>
            <a:ext cx="1906587" cy="3238500"/>
          </a:xfrm>
          <a:prstGeom prst="rect">
            <a:avLst/>
          </a:prstGeom>
          <a:noFill/>
          <a:ln w="9525">
            <a:noFill/>
            <a:miter lim="800000"/>
            <a:headEnd/>
            <a:tailEnd/>
          </a:ln>
          <a:effectLst/>
        </p:spPr>
        <p:txBody>
          <a:bodyPr>
            <a:spAutoFit/>
          </a:bodyPr>
          <a:lstStyle/>
          <a:p>
            <a:pPr>
              <a:spcBef>
                <a:spcPct val="20000"/>
              </a:spcBef>
            </a:pPr>
            <a:r>
              <a:rPr kumimoji="1" lang="en-US" altLang="zh-CN" sz="2200" b="1">
                <a:latin typeface="Times New Roman" pitchFamily="18" charset="0"/>
              </a:rPr>
              <a:t>000</a:t>
            </a:r>
            <a:r>
              <a:rPr kumimoji="1" lang="zh-CN" altLang="en-US" sz="2200" b="1">
                <a:latin typeface="Times New Roman" pitchFamily="18" charset="0"/>
              </a:rPr>
              <a:t>～</a:t>
            </a:r>
            <a:r>
              <a:rPr kumimoji="1" lang="en-US" altLang="zh-CN" sz="2200" b="1">
                <a:latin typeface="Times New Roman" pitchFamily="18" charset="0"/>
              </a:rPr>
              <a:t>003H</a:t>
            </a:r>
          </a:p>
          <a:p>
            <a:pPr>
              <a:spcBef>
                <a:spcPct val="20000"/>
              </a:spcBef>
            </a:pPr>
            <a:r>
              <a:rPr kumimoji="1" lang="en-US" altLang="zh-CN" sz="2200" b="1">
                <a:latin typeface="Times New Roman" pitchFamily="18" charset="0"/>
              </a:rPr>
              <a:t>004</a:t>
            </a:r>
            <a:r>
              <a:rPr kumimoji="1" lang="zh-CN" altLang="en-US" sz="2200" b="1">
                <a:latin typeface="Times New Roman" pitchFamily="18" charset="0"/>
              </a:rPr>
              <a:t>～</a:t>
            </a:r>
            <a:r>
              <a:rPr kumimoji="1" lang="en-US" altLang="zh-CN" sz="2200" b="1">
                <a:latin typeface="Times New Roman" pitchFamily="18" charset="0"/>
              </a:rPr>
              <a:t>007H</a:t>
            </a:r>
          </a:p>
          <a:p>
            <a:pPr>
              <a:spcBef>
                <a:spcPct val="20000"/>
              </a:spcBef>
            </a:pPr>
            <a:r>
              <a:rPr kumimoji="1" lang="en-US" altLang="zh-CN" sz="2200" b="1">
                <a:latin typeface="Times New Roman" pitchFamily="18" charset="0"/>
              </a:rPr>
              <a:t>008</a:t>
            </a:r>
            <a:r>
              <a:rPr kumimoji="1" lang="zh-CN" altLang="en-US" sz="2200" b="1">
                <a:latin typeface="Times New Roman" pitchFamily="18" charset="0"/>
              </a:rPr>
              <a:t>～</a:t>
            </a:r>
            <a:r>
              <a:rPr kumimoji="1" lang="en-US" altLang="zh-CN" sz="2200" b="1">
                <a:latin typeface="Times New Roman" pitchFamily="18" charset="0"/>
              </a:rPr>
              <a:t>00BH</a:t>
            </a:r>
          </a:p>
          <a:p>
            <a:pPr>
              <a:spcBef>
                <a:spcPct val="20000"/>
              </a:spcBef>
            </a:pPr>
            <a:endParaRPr kumimoji="1" lang="en-US" altLang="zh-CN" sz="2200" b="1">
              <a:latin typeface="Times New Roman" pitchFamily="18" charset="0"/>
            </a:endParaRPr>
          </a:p>
          <a:p>
            <a:pPr>
              <a:spcBef>
                <a:spcPct val="20000"/>
              </a:spcBef>
            </a:pPr>
            <a:endParaRPr kumimoji="1" lang="en-US" altLang="zh-CN" sz="2200" b="1">
              <a:latin typeface="Times New Roman" pitchFamily="18" charset="0"/>
            </a:endParaRPr>
          </a:p>
          <a:p>
            <a:pPr>
              <a:spcBef>
                <a:spcPct val="20000"/>
              </a:spcBef>
            </a:pPr>
            <a:endParaRPr kumimoji="1" lang="en-US" altLang="zh-CN" sz="2200" b="1">
              <a:latin typeface="Times New Roman" pitchFamily="18" charset="0"/>
            </a:endParaRPr>
          </a:p>
          <a:p>
            <a:pPr>
              <a:spcBef>
                <a:spcPct val="20000"/>
              </a:spcBef>
            </a:pPr>
            <a:r>
              <a:rPr kumimoji="1" lang="en-US" altLang="zh-CN" sz="2200" b="1">
                <a:latin typeface="Times New Roman" pitchFamily="18" charset="0"/>
              </a:rPr>
              <a:t>3FC</a:t>
            </a:r>
            <a:r>
              <a:rPr kumimoji="1" lang="zh-CN" altLang="en-US" sz="2200" b="1">
                <a:latin typeface="Times New Roman" pitchFamily="18" charset="0"/>
              </a:rPr>
              <a:t>～</a:t>
            </a:r>
            <a:r>
              <a:rPr kumimoji="1" lang="en-US" altLang="zh-CN" sz="2200" b="1">
                <a:latin typeface="Times New Roman" pitchFamily="18" charset="0"/>
              </a:rPr>
              <a:t>3FFH</a:t>
            </a:r>
          </a:p>
          <a:p>
            <a:pPr>
              <a:spcBef>
                <a:spcPct val="20000"/>
              </a:spcBef>
            </a:pPr>
            <a:endParaRPr kumimoji="1" lang="en-US" altLang="zh-CN" sz="2200" b="1">
              <a:latin typeface="Times New Roman" pitchFamily="18" charset="0"/>
            </a:endParaRPr>
          </a:p>
        </p:txBody>
      </p:sp>
      <p:sp>
        <p:nvSpPr>
          <p:cNvPr id="778259" name="Line 19"/>
          <p:cNvSpPr>
            <a:spLocks noChangeShapeType="1"/>
          </p:cNvSpPr>
          <p:nvPr/>
        </p:nvSpPr>
        <p:spPr bwMode="auto">
          <a:xfrm>
            <a:off x="5773738" y="2573338"/>
            <a:ext cx="0" cy="2824162"/>
          </a:xfrm>
          <a:prstGeom prst="line">
            <a:avLst/>
          </a:prstGeom>
          <a:noFill/>
          <a:ln w="9525">
            <a:solidFill>
              <a:schemeClr val="tx1"/>
            </a:solidFill>
            <a:round/>
            <a:headEnd/>
            <a:tailEnd/>
          </a:ln>
          <a:effectLst/>
        </p:spPr>
        <p:txBody>
          <a:bodyPr/>
          <a:lstStyle/>
          <a:p>
            <a:endParaRPr lang="zh-CN" altLang="en-US"/>
          </a:p>
        </p:txBody>
      </p:sp>
      <p:sp>
        <p:nvSpPr>
          <p:cNvPr id="778260" name="Text Box 20"/>
          <p:cNvSpPr txBox="1">
            <a:spLocks noChangeArrowheads="1"/>
          </p:cNvSpPr>
          <p:nvPr/>
        </p:nvSpPr>
        <p:spPr bwMode="auto">
          <a:xfrm>
            <a:off x="4829175" y="2589213"/>
            <a:ext cx="1169988" cy="396875"/>
          </a:xfrm>
          <a:prstGeom prst="rect">
            <a:avLst/>
          </a:prstGeom>
          <a:noFill/>
          <a:ln w="9525">
            <a:noFill/>
            <a:miter lim="800000"/>
            <a:headEnd/>
            <a:tailEnd/>
          </a:ln>
          <a:effectLst/>
        </p:spPr>
        <p:txBody>
          <a:bodyPr>
            <a:spAutoFit/>
          </a:bodyPr>
          <a:lstStyle/>
          <a:p>
            <a:pPr>
              <a:spcBef>
                <a:spcPct val="50000"/>
              </a:spcBef>
            </a:pPr>
            <a:r>
              <a:rPr kumimoji="1" lang="zh-CN" altLang="en-US" sz="2000" b="1">
                <a:solidFill>
                  <a:srgbClr val="3333CC"/>
                </a:solidFill>
                <a:latin typeface="Times New Roman" pitchFamily="18" charset="0"/>
              </a:rPr>
              <a:t>除法错</a:t>
            </a:r>
          </a:p>
        </p:txBody>
      </p:sp>
      <p:sp>
        <p:nvSpPr>
          <p:cNvPr id="778261" name="Text Box 21"/>
          <p:cNvSpPr txBox="1">
            <a:spLocks noChangeArrowheads="1"/>
          </p:cNvSpPr>
          <p:nvPr/>
        </p:nvSpPr>
        <p:spPr bwMode="auto">
          <a:xfrm>
            <a:off x="4935538" y="2994025"/>
            <a:ext cx="1169987" cy="396875"/>
          </a:xfrm>
          <a:prstGeom prst="rect">
            <a:avLst/>
          </a:prstGeom>
          <a:noFill/>
          <a:ln w="9525">
            <a:noFill/>
            <a:miter lim="800000"/>
            <a:headEnd/>
            <a:tailEnd/>
          </a:ln>
          <a:effectLst/>
        </p:spPr>
        <p:txBody>
          <a:bodyPr>
            <a:spAutoFit/>
          </a:bodyPr>
          <a:lstStyle/>
          <a:p>
            <a:pPr>
              <a:spcBef>
                <a:spcPct val="50000"/>
              </a:spcBef>
            </a:pPr>
            <a:r>
              <a:rPr kumimoji="1" lang="zh-CN" altLang="en-US" sz="2000" b="1">
                <a:solidFill>
                  <a:srgbClr val="3333CC"/>
                </a:solidFill>
                <a:latin typeface="Times New Roman" pitchFamily="18" charset="0"/>
              </a:rPr>
              <a:t>单步</a:t>
            </a:r>
          </a:p>
        </p:txBody>
      </p:sp>
      <p:sp>
        <p:nvSpPr>
          <p:cNvPr id="778262" name="Text Box 22"/>
          <p:cNvSpPr txBox="1">
            <a:spLocks noChangeArrowheads="1"/>
          </p:cNvSpPr>
          <p:nvPr/>
        </p:nvSpPr>
        <p:spPr bwMode="auto">
          <a:xfrm>
            <a:off x="4913313" y="3443288"/>
            <a:ext cx="1169987" cy="396875"/>
          </a:xfrm>
          <a:prstGeom prst="rect">
            <a:avLst/>
          </a:prstGeom>
          <a:noFill/>
          <a:ln w="9525">
            <a:noFill/>
            <a:miter lim="800000"/>
            <a:headEnd/>
            <a:tailEnd/>
          </a:ln>
          <a:effectLst/>
        </p:spPr>
        <p:txBody>
          <a:bodyPr>
            <a:spAutoFit/>
          </a:bodyPr>
          <a:lstStyle/>
          <a:p>
            <a:pPr>
              <a:spcBef>
                <a:spcPct val="50000"/>
              </a:spcBef>
            </a:pPr>
            <a:r>
              <a:rPr kumimoji="1" lang="en-US" altLang="zh-CN" sz="2000" b="1">
                <a:solidFill>
                  <a:srgbClr val="3333CC"/>
                </a:solidFill>
                <a:latin typeface="Times New Roman" pitchFamily="18" charset="0"/>
              </a:rPr>
              <a:t>NMI</a:t>
            </a:r>
          </a:p>
        </p:txBody>
      </p:sp>
      <p:sp>
        <p:nvSpPr>
          <p:cNvPr id="778263" name="Line 23"/>
          <p:cNvSpPr>
            <a:spLocks noChangeShapeType="1"/>
          </p:cNvSpPr>
          <p:nvPr/>
        </p:nvSpPr>
        <p:spPr bwMode="auto">
          <a:xfrm>
            <a:off x="5284788" y="3963988"/>
            <a:ext cx="11112" cy="481012"/>
          </a:xfrm>
          <a:prstGeom prst="line">
            <a:avLst/>
          </a:prstGeom>
          <a:noFill/>
          <a:ln w="38100">
            <a:solidFill>
              <a:schemeClr val="tx1"/>
            </a:solidFill>
            <a:prstDash val="sysDot"/>
            <a:round/>
            <a:headEnd/>
            <a:tailEnd/>
          </a:ln>
          <a:effectLst/>
        </p:spPr>
        <p:txBody>
          <a:bodyPr/>
          <a:lstStyle/>
          <a:p>
            <a:endParaRPr lang="zh-CN" altLang="en-US"/>
          </a:p>
        </p:txBody>
      </p:sp>
      <p:grpSp>
        <p:nvGrpSpPr>
          <p:cNvPr id="778264" name="Group 24"/>
          <p:cNvGrpSpPr>
            <a:grpSpLocks/>
          </p:cNvGrpSpPr>
          <p:nvPr/>
        </p:nvGrpSpPr>
        <p:grpSpPr bwMode="auto">
          <a:xfrm>
            <a:off x="1844675" y="3686175"/>
            <a:ext cx="3024188" cy="912813"/>
            <a:chOff x="1180" y="1736"/>
            <a:chExt cx="2049" cy="463"/>
          </a:xfrm>
        </p:grpSpPr>
        <p:sp>
          <p:nvSpPr>
            <p:cNvPr id="778265" name="Line 25"/>
            <p:cNvSpPr>
              <a:spLocks noChangeShapeType="1"/>
            </p:cNvSpPr>
            <p:nvPr/>
          </p:nvSpPr>
          <p:spPr bwMode="auto">
            <a:xfrm flipH="1" flipV="1">
              <a:off x="2426" y="1736"/>
              <a:ext cx="1" cy="463"/>
            </a:xfrm>
            <a:prstGeom prst="line">
              <a:avLst/>
            </a:prstGeom>
            <a:noFill/>
            <a:ln w="38100">
              <a:solidFill>
                <a:schemeClr val="tx1"/>
              </a:solidFill>
              <a:round/>
              <a:headEnd/>
              <a:tailEnd/>
            </a:ln>
            <a:effectLst/>
          </p:spPr>
          <p:txBody>
            <a:bodyPr/>
            <a:lstStyle/>
            <a:p>
              <a:endParaRPr lang="zh-CN" altLang="en-US"/>
            </a:p>
          </p:txBody>
        </p:sp>
        <p:sp>
          <p:nvSpPr>
            <p:cNvPr id="778266" name="Line 26"/>
            <p:cNvSpPr>
              <a:spLocks noChangeShapeType="1"/>
            </p:cNvSpPr>
            <p:nvPr/>
          </p:nvSpPr>
          <p:spPr bwMode="auto">
            <a:xfrm>
              <a:off x="2425" y="1750"/>
              <a:ext cx="804" cy="0"/>
            </a:xfrm>
            <a:prstGeom prst="line">
              <a:avLst/>
            </a:prstGeom>
            <a:noFill/>
            <a:ln w="38100">
              <a:solidFill>
                <a:schemeClr val="tx1"/>
              </a:solidFill>
              <a:round/>
              <a:headEnd/>
              <a:tailEnd type="triangle" w="med" len="med"/>
            </a:ln>
            <a:effectLst/>
          </p:spPr>
          <p:txBody>
            <a:bodyPr/>
            <a:lstStyle/>
            <a:p>
              <a:endParaRPr lang="zh-CN" altLang="en-US"/>
            </a:p>
          </p:txBody>
        </p:sp>
        <p:sp>
          <p:nvSpPr>
            <p:cNvPr id="778267" name="Line 27"/>
            <p:cNvSpPr>
              <a:spLocks noChangeShapeType="1"/>
            </p:cNvSpPr>
            <p:nvPr/>
          </p:nvSpPr>
          <p:spPr bwMode="auto">
            <a:xfrm>
              <a:off x="1180" y="2193"/>
              <a:ext cx="1250" cy="0"/>
            </a:xfrm>
            <a:prstGeom prst="line">
              <a:avLst/>
            </a:prstGeom>
            <a:noFill/>
            <a:ln w="38100">
              <a:solidFill>
                <a:schemeClr val="tx1"/>
              </a:solidFill>
              <a:round/>
              <a:headEnd/>
              <a:tailEnd/>
            </a:ln>
            <a:effectLst/>
          </p:spPr>
          <p:txBody>
            <a:bodyPr/>
            <a:lstStyle/>
            <a:p>
              <a:endParaRPr lang="zh-CN" altLang="en-US"/>
            </a:p>
          </p:txBody>
        </p:sp>
      </p:grpSp>
      <p:sp>
        <p:nvSpPr>
          <p:cNvPr id="778268" name="Text Box 28"/>
          <p:cNvSpPr txBox="1">
            <a:spLocks noChangeArrowheads="1"/>
          </p:cNvSpPr>
          <p:nvPr/>
        </p:nvSpPr>
        <p:spPr bwMode="auto">
          <a:xfrm>
            <a:off x="303213" y="5730875"/>
            <a:ext cx="8242300" cy="793750"/>
          </a:xfrm>
          <a:prstGeom prst="rect">
            <a:avLst/>
          </a:prstGeom>
          <a:noFill/>
          <a:ln w="50800">
            <a:noFill/>
            <a:miter lim="800000"/>
            <a:headEnd/>
            <a:tailEnd/>
          </a:ln>
          <a:effectLst/>
        </p:spPr>
        <p:txBody>
          <a:bodyPr>
            <a:spAutoFit/>
          </a:bodyPr>
          <a:lstStyle/>
          <a:p>
            <a:pPr eaLnBrk="0" hangingPunct="0">
              <a:lnSpc>
                <a:spcPct val="115000"/>
              </a:lnSpc>
              <a:spcBef>
                <a:spcPct val="30000"/>
              </a:spcBef>
            </a:pPr>
            <a:r>
              <a:rPr lang="zh-CN" altLang="en-US" b="1">
                <a:solidFill>
                  <a:srgbClr val="1E7C34"/>
                </a:solidFill>
                <a:latin typeface="Times New Roman" pitchFamily="18" charset="0"/>
              </a:rPr>
              <a:t> </a:t>
            </a:r>
            <a:r>
              <a:rPr lang="zh-CN" altLang="en-US" sz="2000" b="1">
                <a:solidFill>
                  <a:srgbClr val="006600"/>
                </a:solidFill>
                <a:latin typeface="微软雅黑" pitchFamily="34" charset="-122"/>
                <a:ea typeface="微软雅黑" pitchFamily="34" charset="-122"/>
                <a:cs typeface="Arial" charset="0"/>
              </a:rPr>
              <a:t>中断向量表中每一项是对应中断服务程序或异常处理程序的入口地址，被称为</a:t>
            </a:r>
            <a:r>
              <a:rPr lang="zh-CN" altLang="en-US" sz="2000" b="1">
                <a:solidFill>
                  <a:srgbClr val="FF0000"/>
                </a:solidFill>
                <a:latin typeface="微软雅黑" pitchFamily="34" charset="-122"/>
                <a:ea typeface="微软雅黑" pitchFamily="34" charset="-122"/>
                <a:cs typeface="Arial" charset="0"/>
              </a:rPr>
              <a:t>中断向量</a:t>
            </a:r>
            <a:r>
              <a:rPr lang="en-US" altLang="zh-CN" sz="2000" b="1">
                <a:solidFill>
                  <a:srgbClr val="006600"/>
                </a:solidFill>
                <a:latin typeface="微软雅黑" pitchFamily="34" charset="-122"/>
                <a:ea typeface="微软雅黑" pitchFamily="34" charset="-122"/>
                <a:cs typeface="Arial" charset="0"/>
              </a:rPr>
              <a:t>(Interrupt Vector)</a:t>
            </a:r>
            <a:r>
              <a:rPr lang="zh-CN" altLang="en-US" sz="2000" b="1">
                <a:solidFill>
                  <a:srgbClr val="006600"/>
                </a:solidFill>
                <a:latin typeface="微软雅黑" pitchFamily="34" charset="-122"/>
                <a:ea typeface="微软雅黑" pitchFamily="34" charset="-122"/>
                <a:cs typeface="Arial" charset="0"/>
              </a:rPr>
              <a:t>。</a:t>
            </a:r>
          </a:p>
        </p:txBody>
      </p:sp>
      <p:sp>
        <p:nvSpPr>
          <p:cNvPr id="778269" name="Text Box 29"/>
          <p:cNvSpPr txBox="1">
            <a:spLocks noChangeArrowheads="1"/>
          </p:cNvSpPr>
          <p:nvPr/>
        </p:nvSpPr>
        <p:spPr bwMode="auto">
          <a:xfrm>
            <a:off x="5899150" y="2974975"/>
            <a:ext cx="1169988" cy="396875"/>
          </a:xfrm>
          <a:prstGeom prst="rect">
            <a:avLst/>
          </a:prstGeom>
          <a:noFill/>
          <a:ln w="9525">
            <a:noFill/>
            <a:miter lim="800000"/>
            <a:headEnd/>
            <a:tailEnd/>
          </a:ln>
          <a:effectLst/>
        </p:spPr>
        <p:txBody>
          <a:bodyPr>
            <a:spAutoFit/>
          </a:bodyPr>
          <a:lstStyle/>
          <a:p>
            <a:pPr>
              <a:spcBef>
                <a:spcPct val="50000"/>
              </a:spcBef>
            </a:pPr>
            <a:r>
              <a:rPr kumimoji="1" lang="en-US" altLang="zh-CN" sz="2000" b="1">
                <a:latin typeface="Times New Roman" pitchFamily="18" charset="0"/>
              </a:rPr>
              <a:t>CS:IP</a:t>
            </a:r>
          </a:p>
        </p:txBody>
      </p:sp>
      <p:sp>
        <p:nvSpPr>
          <p:cNvPr id="778270" name="Text Box 30"/>
          <p:cNvSpPr txBox="1">
            <a:spLocks noChangeArrowheads="1"/>
          </p:cNvSpPr>
          <p:nvPr/>
        </p:nvSpPr>
        <p:spPr bwMode="auto">
          <a:xfrm>
            <a:off x="5927725" y="3422650"/>
            <a:ext cx="1169988" cy="396875"/>
          </a:xfrm>
          <a:prstGeom prst="rect">
            <a:avLst/>
          </a:prstGeom>
          <a:noFill/>
          <a:ln w="9525">
            <a:noFill/>
            <a:miter lim="800000"/>
            <a:headEnd/>
            <a:tailEnd/>
          </a:ln>
          <a:effectLst/>
        </p:spPr>
        <p:txBody>
          <a:bodyPr>
            <a:spAutoFit/>
          </a:bodyPr>
          <a:lstStyle/>
          <a:p>
            <a:pPr>
              <a:spcBef>
                <a:spcPct val="50000"/>
              </a:spcBef>
            </a:pPr>
            <a:r>
              <a:rPr kumimoji="1" lang="en-US" altLang="zh-CN" sz="2000" b="1">
                <a:latin typeface="Times New Roman" pitchFamily="18" charset="0"/>
              </a:rPr>
              <a:t>CS:IP</a:t>
            </a:r>
          </a:p>
        </p:txBody>
      </p:sp>
      <p:sp>
        <p:nvSpPr>
          <p:cNvPr id="778271" name="Text Box 31"/>
          <p:cNvSpPr txBox="1">
            <a:spLocks noChangeArrowheads="1"/>
          </p:cNvSpPr>
          <p:nvPr/>
        </p:nvSpPr>
        <p:spPr bwMode="auto">
          <a:xfrm>
            <a:off x="5908675" y="4584700"/>
            <a:ext cx="1169988" cy="396875"/>
          </a:xfrm>
          <a:prstGeom prst="rect">
            <a:avLst/>
          </a:prstGeom>
          <a:noFill/>
          <a:ln w="9525">
            <a:noFill/>
            <a:miter lim="800000"/>
            <a:headEnd/>
            <a:tailEnd/>
          </a:ln>
          <a:effectLst/>
        </p:spPr>
        <p:txBody>
          <a:bodyPr>
            <a:spAutoFit/>
          </a:bodyPr>
          <a:lstStyle/>
          <a:p>
            <a:pPr>
              <a:spcBef>
                <a:spcPct val="50000"/>
              </a:spcBef>
            </a:pPr>
            <a:r>
              <a:rPr kumimoji="1" lang="en-US" altLang="zh-CN" sz="2000" b="1">
                <a:latin typeface="Times New Roman" pitchFamily="18" charset="0"/>
              </a:rPr>
              <a:t>CS:IP</a:t>
            </a:r>
          </a:p>
        </p:txBody>
      </p:sp>
      <p:sp>
        <p:nvSpPr>
          <p:cNvPr id="778272" name="Text Box 32"/>
          <p:cNvSpPr txBox="1">
            <a:spLocks noChangeArrowheads="1"/>
          </p:cNvSpPr>
          <p:nvPr/>
        </p:nvSpPr>
        <p:spPr bwMode="auto">
          <a:xfrm>
            <a:off x="5918200" y="4956175"/>
            <a:ext cx="1169988" cy="396875"/>
          </a:xfrm>
          <a:prstGeom prst="rect">
            <a:avLst/>
          </a:prstGeom>
          <a:noFill/>
          <a:ln w="9525">
            <a:noFill/>
            <a:miter lim="800000"/>
            <a:headEnd/>
            <a:tailEnd/>
          </a:ln>
          <a:effectLst/>
        </p:spPr>
        <p:txBody>
          <a:bodyPr>
            <a:spAutoFit/>
          </a:bodyPr>
          <a:lstStyle/>
          <a:p>
            <a:pPr>
              <a:spcBef>
                <a:spcPct val="50000"/>
              </a:spcBef>
            </a:pPr>
            <a:r>
              <a:rPr kumimoji="1" lang="en-US" altLang="zh-CN" sz="2000" b="1">
                <a:latin typeface="Times New Roman" pitchFamily="18" charset="0"/>
              </a:rPr>
              <a:t>CS:IP</a:t>
            </a:r>
          </a:p>
        </p:txBody>
      </p:sp>
      <p:sp>
        <p:nvSpPr>
          <p:cNvPr id="778274" name="Text Box 34"/>
          <p:cNvSpPr txBox="1">
            <a:spLocks noChangeArrowheads="1"/>
          </p:cNvSpPr>
          <p:nvPr/>
        </p:nvSpPr>
        <p:spPr bwMode="auto">
          <a:xfrm>
            <a:off x="420688" y="5021263"/>
            <a:ext cx="4179887"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实地址模式下没有分页管理机制！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8247">
                                            <p:txEl>
                                              <p:pRg st="0" end="0"/>
                                            </p:txEl>
                                          </p:spTgt>
                                        </p:tgtEl>
                                        <p:attrNameLst>
                                          <p:attrName>style.visibility</p:attrName>
                                        </p:attrNameLst>
                                      </p:cBhvr>
                                      <p:to>
                                        <p:strVal val="visible"/>
                                      </p:to>
                                    </p:set>
                                    <p:animEffect transition="in" filter="blinds(horizontal)">
                                      <p:cBhvr>
                                        <p:cTn id="7" dur="500"/>
                                        <p:tgtEl>
                                          <p:spTgt spid="778247">
                                            <p:txEl>
                                              <p:pRg st="0" end="0"/>
                                            </p:txEl>
                                          </p:spTgt>
                                        </p:tgtEl>
                                      </p:cBhvr>
                                    </p:animEffect>
                                  </p:childTnLst>
                                  <p:subTnLst>
                                    <p:animClr clrSpc="rgb" dir="cw">
                                      <p:cBhvr override="childStyle">
                                        <p:cTn dur="1" fill="hold" display="0" masterRel="nextClick" afterEffect="1"/>
                                        <p:tgtEl>
                                          <p:spTgt spid="778247">
                                            <p:txEl>
                                              <p:pRg st="0" end="0"/>
                                            </p:txEl>
                                          </p:spTgt>
                                        </p:tgtEl>
                                        <p:attrNameLst>
                                          <p:attrName>ppt_c</p:attrName>
                                        </p:attrNameLst>
                                      </p:cBhvr>
                                      <p:to>
                                        <a:schemeClr val="bg2"/>
                                      </p:to>
                                    </p:animClr>
                                  </p:subTnLst>
                                </p:cTn>
                              </p:par>
                              <p:par>
                                <p:cTn id="8" presetID="3" presetClass="entr" presetSubtype="10" fill="hold" nodeType="withEffect">
                                  <p:stCondLst>
                                    <p:cond delay="0"/>
                                  </p:stCondLst>
                                  <p:childTnLst>
                                    <p:set>
                                      <p:cBhvr>
                                        <p:cTn id="9" dur="1" fill="hold">
                                          <p:stCondLst>
                                            <p:cond delay="0"/>
                                          </p:stCondLst>
                                        </p:cTn>
                                        <p:tgtEl>
                                          <p:spTgt spid="778247">
                                            <p:txEl>
                                              <p:pRg st="1" end="1"/>
                                            </p:txEl>
                                          </p:spTgt>
                                        </p:tgtEl>
                                        <p:attrNameLst>
                                          <p:attrName>style.visibility</p:attrName>
                                        </p:attrNameLst>
                                      </p:cBhvr>
                                      <p:to>
                                        <p:strVal val="visible"/>
                                      </p:to>
                                    </p:set>
                                    <p:animEffect transition="in" filter="blinds(horizontal)">
                                      <p:cBhvr>
                                        <p:cTn id="10" dur="500"/>
                                        <p:tgtEl>
                                          <p:spTgt spid="778247">
                                            <p:txEl>
                                              <p:pRg st="1" end="1"/>
                                            </p:txEl>
                                          </p:spTgt>
                                        </p:tgtEl>
                                      </p:cBhvr>
                                    </p:animEffect>
                                  </p:childTnLst>
                                  <p:subTnLst>
                                    <p:animClr clrSpc="rgb" dir="cw">
                                      <p:cBhvr override="childStyle">
                                        <p:cTn dur="1" fill="hold" display="0" masterRel="nextClick" afterEffect="1"/>
                                        <p:tgtEl>
                                          <p:spTgt spid="778247">
                                            <p:txEl>
                                              <p:pRg st="1" end="1"/>
                                            </p:txEl>
                                          </p:spTgt>
                                        </p:tgtEl>
                                        <p:attrNameLst>
                                          <p:attrName>ppt_c</p:attrName>
                                        </p:attrNameLst>
                                      </p:cBhvr>
                                      <p:to>
                                        <a:schemeClr val="bg2"/>
                                      </p:to>
                                    </p:animClr>
                                  </p:subTnLst>
                                </p:cTn>
                              </p:par>
                              <p:par>
                                <p:cTn id="11" presetID="3" presetClass="entr" presetSubtype="10" fill="hold" nodeType="withEffect">
                                  <p:stCondLst>
                                    <p:cond delay="0"/>
                                  </p:stCondLst>
                                  <p:childTnLst>
                                    <p:set>
                                      <p:cBhvr>
                                        <p:cTn id="12" dur="1" fill="hold">
                                          <p:stCondLst>
                                            <p:cond delay="0"/>
                                          </p:stCondLst>
                                        </p:cTn>
                                        <p:tgtEl>
                                          <p:spTgt spid="778247">
                                            <p:txEl>
                                              <p:pRg st="2" end="2"/>
                                            </p:txEl>
                                          </p:spTgt>
                                        </p:tgtEl>
                                        <p:attrNameLst>
                                          <p:attrName>style.visibility</p:attrName>
                                        </p:attrNameLst>
                                      </p:cBhvr>
                                      <p:to>
                                        <p:strVal val="visible"/>
                                      </p:to>
                                    </p:set>
                                    <p:animEffect transition="in" filter="blinds(horizontal)">
                                      <p:cBhvr>
                                        <p:cTn id="13" dur="500"/>
                                        <p:tgtEl>
                                          <p:spTgt spid="778247">
                                            <p:txEl>
                                              <p:pRg st="2" end="2"/>
                                            </p:txEl>
                                          </p:spTgt>
                                        </p:tgtEl>
                                      </p:cBhvr>
                                    </p:animEffect>
                                  </p:childTnLst>
                                  <p:subTnLst>
                                    <p:animClr clrSpc="rgb" dir="cw">
                                      <p:cBhvr override="childStyle">
                                        <p:cTn dur="1" fill="hold" display="0" masterRel="nextClick" afterEffect="1"/>
                                        <p:tgtEl>
                                          <p:spTgt spid="778247">
                                            <p:txEl>
                                              <p:pRg st="2" end="2"/>
                                            </p:txEl>
                                          </p:spTgt>
                                        </p:tgtEl>
                                        <p:attrNameLst>
                                          <p:attrName>ppt_c</p:attrName>
                                        </p:attrNameLst>
                                      </p:cBhvr>
                                      <p:to>
                                        <a:schemeClr val="bg2"/>
                                      </p:to>
                                    </p:animClr>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78247">
                                            <p:txEl>
                                              <p:pRg st="3" end="3"/>
                                            </p:txEl>
                                          </p:spTgt>
                                        </p:tgtEl>
                                        <p:attrNameLst>
                                          <p:attrName>style.visibility</p:attrName>
                                        </p:attrNameLst>
                                      </p:cBhvr>
                                      <p:to>
                                        <p:strVal val="visible"/>
                                      </p:to>
                                    </p:set>
                                    <p:animEffect transition="in" filter="blinds(horizontal)">
                                      <p:cBhvr>
                                        <p:cTn id="18" dur="500"/>
                                        <p:tgtEl>
                                          <p:spTgt spid="778247">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78247">
                                            <p:txEl>
                                              <p:pRg st="4" end="4"/>
                                            </p:txEl>
                                          </p:spTgt>
                                        </p:tgtEl>
                                        <p:attrNameLst>
                                          <p:attrName>style.visibility</p:attrName>
                                        </p:attrNameLst>
                                      </p:cBhvr>
                                      <p:to>
                                        <p:strVal val="visible"/>
                                      </p:to>
                                    </p:set>
                                    <p:animEffect transition="in" filter="blinds(horizontal)">
                                      <p:cBhvr>
                                        <p:cTn id="21" dur="500"/>
                                        <p:tgtEl>
                                          <p:spTgt spid="778247">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78247">
                                            <p:txEl>
                                              <p:pRg st="5" end="5"/>
                                            </p:txEl>
                                          </p:spTgt>
                                        </p:tgtEl>
                                        <p:attrNameLst>
                                          <p:attrName>style.visibility</p:attrName>
                                        </p:attrNameLst>
                                      </p:cBhvr>
                                      <p:to>
                                        <p:strVal val="visible"/>
                                      </p:to>
                                    </p:set>
                                    <p:animEffect transition="in" filter="blinds(horizontal)">
                                      <p:cBhvr>
                                        <p:cTn id="24" dur="500"/>
                                        <p:tgtEl>
                                          <p:spTgt spid="77824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778268">
                                            <p:txEl>
                                              <p:pRg st="0" end="0"/>
                                            </p:txEl>
                                          </p:spTgt>
                                        </p:tgtEl>
                                        <p:attrNameLst>
                                          <p:attrName>style.visibility</p:attrName>
                                        </p:attrNameLst>
                                      </p:cBhvr>
                                      <p:to>
                                        <p:strVal val="visible"/>
                                      </p:to>
                                    </p:set>
                                    <p:animEffect transition="in" filter="blinds(horizontal)">
                                      <p:cBhvr>
                                        <p:cTn id="29" dur="500"/>
                                        <p:tgtEl>
                                          <p:spTgt spid="778268">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778274"/>
                                        </p:tgtEl>
                                        <p:attrNameLst>
                                          <p:attrName>style.visibility</p:attrName>
                                        </p:attrNameLst>
                                      </p:cBhvr>
                                      <p:to>
                                        <p:strVal val="visible"/>
                                      </p:to>
                                    </p:set>
                                    <p:animEffect transition="in" filter="blinds(horizontal)">
                                      <p:cBhvr>
                                        <p:cTn id="34" dur="500"/>
                                        <p:tgtEl>
                                          <p:spTgt spid="778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a:xfrm>
            <a:off x="461963" y="103188"/>
            <a:ext cx="8304212" cy="449262"/>
          </a:xfrm>
        </p:spPr>
        <p:txBody>
          <a:bodyPr/>
          <a:lstStyle/>
          <a:p>
            <a:r>
              <a:rPr lang="zh-CN" altLang="en-US" smtClean="0">
                <a:cs typeface="Arial" charset="0"/>
              </a:rPr>
              <a:t>实地址模式下的中断向量表</a:t>
            </a:r>
          </a:p>
        </p:txBody>
      </p:sp>
      <p:sp>
        <p:nvSpPr>
          <p:cNvPr id="777223" name="Rectangle 7"/>
          <p:cNvSpPr>
            <a:spLocks noGrp="1" noChangeArrowheads="1"/>
          </p:cNvSpPr>
          <p:nvPr>
            <p:ph type="body" idx="1"/>
          </p:nvPr>
        </p:nvSpPr>
        <p:spPr>
          <a:xfrm>
            <a:off x="250825" y="806450"/>
            <a:ext cx="8535988" cy="5740400"/>
          </a:xfrm>
          <a:noFill/>
          <a:ln/>
        </p:spPr>
        <p:txBody>
          <a:bodyPr/>
          <a:lstStyle/>
          <a:p>
            <a:pPr>
              <a:spcBef>
                <a:spcPct val="30000"/>
              </a:spcBef>
            </a:pPr>
            <a:r>
              <a:rPr lang="zh-CN" altLang="en-US" sz="2000" smtClean="0">
                <a:latin typeface="微软雅黑" pitchFamily="34" charset="-122"/>
                <a:ea typeface="微软雅黑" pitchFamily="34" charset="-122"/>
              </a:rPr>
              <a:t>开机后系统首先在实地址模式下工作</a:t>
            </a:r>
          </a:p>
          <a:p>
            <a:pPr>
              <a:spcBef>
                <a:spcPct val="30000"/>
              </a:spcBef>
            </a:pPr>
            <a:r>
              <a:rPr lang="zh-CN" altLang="en-US" sz="2000" smtClean="0">
                <a:latin typeface="微软雅黑" pitchFamily="34" charset="-122"/>
                <a:ea typeface="微软雅黑" pitchFamily="34" charset="-122"/>
              </a:rPr>
              <a:t>开机过程中，需要先准备在实模式下的中断向量表和中断服务程序。通常，由固化在主板上一块</a:t>
            </a:r>
            <a:r>
              <a:rPr lang="en-US" altLang="zh-CN" sz="2000" smtClean="0">
                <a:latin typeface="微软雅黑" pitchFamily="34" charset="-122"/>
                <a:ea typeface="微软雅黑" pitchFamily="34" charset="-122"/>
              </a:rPr>
              <a:t>ROM</a:t>
            </a:r>
            <a:r>
              <a:rPr lang="zh-CN" altLang="en-US" sz="2000" smtClean="0">
                <a:latin typeface="微软雅黑" pitchFamily="34" charset="-122"/>
                <a:ea typeface="微软雅黑" pitchFamily="34" charset="-122"/>
              </a:rPr>
              <a:t>芯片中的</a:t>
            </a:r>
            <a:r>
              <a:rPr lang="en-US" altLang="zh-CN" sz="2000" smtClean="0">
                <a:solidFill>
                  <a:srgbClr val="FF0000"/>
                </a:solidFill>
                <a:latin typeface="微软雅黑" pitchFamily="34" charset="-122"/>
                <a:ea typeface="微软雅黑" pitchFamily="34" charset="-122"/>
              </a:rPr>
              <a:t>BIOS</a:t>
            </a:r>
            <a:r>
              <a:rPr lang="zh-CN" altLang="en-US" sz="2000" smtClean="0">
                <a:solidFill>
                  <a:srgbClr val="FF0000"/>
                </a:solidFill>
                <a:latin typeface="微软雅黑" pitchFamily="34" charset="-122"/>
                <a:ea typeface="微软雅黑" pitchFamily="34" charset="-122"/>
              </a:rPr>
              <a:t>程序</a:t>
            </a:r>
            <a:r>
              <a:rPr lang="zh-CN" altLang="en-US" sz="2000" smtClean="0">
                <a:latin typeface="微软雅黑" pitchFamily="34" charset="-122"/>
                <a:ea typeface="微软雅黑" pitchFamily="34" charset="-122"/>
              </a:rPr>
              <a:t>完成</a:t>
            </a:r>
          </a:p>
          <a:p>
            <a:pPr>
              <a:spcBef>
                <a:spcPct val="30000"/>
              </a:spcBef>
            </a:pPr>
            <a:r>
              <a:rPr lang="en-US" altLang="zh-CN" sz="2000" smtClean="0">
                <a:latin typeface="微软雅黑" pitchFamily="34" charset="-122"/>
                <a:ea typeface="微软雅黑" pitchFamily="34" charset="-122"/>
              </a:rPr>
              <a:t>BIOS</a:t>
            </a:r>
            <a:r>
              <a:rPr lang="zh-CN" altLang="en-US" sz="2000" smtClean="0">
                <a:latin typeface="微软雅黑" pitchFamily="34" charset="-122"/>
                <a:ea typeface="微软雅黑" pitchFamily="34" charset="-122"/>
              </a:rPr>
              <a:t>程序检测显卡、键盘、内存等，并在</a:t>
            </a:r>
            <a:r>
              <a:rPr lang="en-US" altLang="zh-CN" sz="2000" smtClean="0">
                <a:latin typeface="微软雅黑" pitchFamily="34" charset="-122"/>
                <a:ea typeface="微软雅黑" pitchFamily="34" charset="-122"/>
              </a:rPr>
              <a:t>00000H</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003FFH</a:t>
            </a:r>
            <a:r>
              <a:rPr lang="zh-CN" altLang="en-US" sz="2000" smtClean="0">
                <a:latin typeface="微软雅黑" pitchFamily="34" charset="-122"/>
                <a:ea typeface="微软雅黑" pitchFamily="34" charset="-122"/>
              </a:rPr>
              <a:t>区建立中断向量表，在中断向量所指主存区建立相应的中断服务程序</a:t>
            </a:r>
          </a:p>
          <a:p>
            <a:pPr>
              <a:spcBef>
                <a:spcPct val="30000"/>
              </a:spcBef>
            </a:pPr>
            <a:r>
              <a:rPr lang="en-US" altLang="zh-CN" sz="2000" smtClean="0">
                <a:latin typeface="微软雅黑" pitchFamily="34" charset="-122"/>
                <a:ea typeface="微软雅黑" pitchFamily="34" charset="-122"/>
              </a:rPr>
              <a:t>BIOS</a:t>
            </a:r>
            <a:r>
              <a:rPr lang="zh-CN" altLang="en-US" sz="2000" smtClean="0">
                <a:solidFill>
                  <a:srgbClr val="0066CC"/>
                </a:solidFill>
                <a:latin typeface="微软雅黑" pitchFamily="34" charset="-122"/>
                <a:ea typeface="微软雅黑" pitchFamily="34" charset="-122"/>
              </a:rPr>
              <a:t>利用</a:t>
            </a:r>
            <a:r>
              <a:rPr lang="en-US" altLang="zh-CN" sz="2000" smtClean="0">
                <a:solidFill>
                  <a:srgbClr val="0066CC"/>
                </a:solidFill>
                <a:latin typeface="微软雅黑" pitchFamily="34" charset="-122"/>
                <a:ea typeface="微软雅黑" pitchFamily="34" charset="-122"/>
              </a:rPr>
              <a:t>INT</a:t>
            </a:r>
            <a:r>
              <a:rPr lang="zh-CN" altLang="en-US" sz="2000" smtClean="0">
                <a:solidFill>
                  <a:srgbClr val="0066CC"/>
                </a:solidFill>
                <a:latin typeface="微软雅黑" pitchFamily="34" charset="-122"/>
                <a:ea typeface="微软雅黑" pitchFamily="34" charset="-122"/>
              </a:rPr>
              <a:t>指令</a:t>
            </a:r>
            <a:r>
              <a:rPr lang="zh-CN" altLang="en-US" sz="2000" smtClean="0">
                <a:latin typeface="微软雅黑" pitchFamily="34" charset="-122"/>
                <a:ea typeface="微软雅黑" pitchFamily="34" charset="-122"/>
              </a:rPr>
              <a:t>执行</a:t>
            </a:r>
            <a:r>
              <a:rPr lang="zh-CN" altLang="en-US" sz="2000" smtClean="0">
                <a:solidFill>
                  <a:srgbClr val="0066CC"/>
                </a:solidFill>
                <a:latin typeface="微软雅黑" pitchFamily="34" charset="-122"/>
                <a:ea typeface="微软雅黑" pitchFamily="34" charset="-122"/>
              </a:rPr>
              <a:t>特定的中断服务程序</a:t>
            </a:r>
            <a:r>
              <a:rPr lang="zh-CN" altLang="en-US" sz="2000" smtClean="0">
                <a:latin typeface="微软雅黑" pitchFamily="34" charset="-122"/>
                <a:ea typeface="微软雅黑" pitchFamily="34" charset="-122"/>
              </a:rPr>
              <a:t>把</a:t>
            </a:r>
            <a:r>
              <a:rPr lang="en-US" altLang="zh-CN" sz="2000" smtClean="0">
                <a:latin typeface="微软雅黑" pitchFamily="34" charset="-122"/>
                <a:ea typeface="微软雅黑" pitchFamily="34" charset="-122"/>
              </a:rPr>
              <a:t>OS</a:t>
            </a:r>
            <a:r>
              <a:rPr lang="zh-CN" altLang="en-US" sz="2000" smtClean="0">
                <a:latin typeface="微软雅黑" pitchFamily="34" charset="-122"/>
                <a:ea typeface="微软雅黑" pitchFamily="34" charset="-122"/>
              </a:rPr>
              <a:t>从磁盘加载到内存中。例如，</a:t>
            </a:r>
            <a:r>
              <a:rPr lang="en-US" altLang="zh-CN" sz="2000" smtClean="0">
                <a:latin typeface="微软雅黑" pitchFamily="34" charset="-122"/>
                <a:ea typeface="微软雅黑" pitchFamily="34" charset="-122"/>
              </a:rPr>
              <a:t>BIOS</a:t>
            </a:r>
            <a:r>
              <a:rPr lang="zh-CN" altLang="en-US" sz="2000" smtClean="0">
                <a:latin typeface="微软雅黑" pitchFamily="34" charset="-122"/>
                <a:ea typeface="微软雅黑" pitchFamily="34" charset="-122"/>
              </a:rPr>
              <a:t>可通过执行</a:t>
            </a:r>
            <a:r>
              <a:rPr lang="en-US" altLang="zh-CN" sz="2000" smtClean="0">
                <a:latin typeface="微软雅黑" pitchFamily="34" charset="-122"/>
                <a:ea typeface="微软雅黑" pitchFamily="34" charset="-122"/>
              </a:rPr>
              <a:t>int 0x19</a:t>
            </a:r>
            <a:r>
              <a:rPr lang="zh-CN" altLang="en-US" sz="2000" smtClean="0">
                <a:latin typeface="微软雅黑" pitchFamily="34" charset="-122"/>
                <a:ea typeface="微软雅黑" pitchFamily="34" charset="-122"/>
              </a:rPr>
              <a:t>指令来调用中断向量</a:t>
            </a:r>
            <a:r>
              <a:rPr lang="en-US" altLang="zh-CN" sz="2000" smtClean="0">
                <a:latin typeface="微软雅黑" pitchFamily="34" charset="-122"/>
                <a:ea typeface="微软雅黑" pitchFamily="34" charset="-122"/>
              </a:rPr>
              <a:t>0x19</a:t>
            </a:r>
            <a:r>
              <a:rPr lang="zh-CN" altLang="en-US" sz="2000" smtClean="0">
                <a:latin typeface="微软雅黑" pitchFamily="34" charset="-122"/>
                <a:ea typeface="微软雅黑" pitchFamily="34" charset="-122"/>
              </a:rPr>
              <a:t>对应的中断服务程序，将</a:t>
            </a:r>
            <a:r>
              <a:rPr lang="zh-CN" altLang="en-US" sz="2000" smtClean="0">
                <a:solidFill>
                  <a:srgbClr val="FF0000"/>
                </a:solidFill>
                <a:latin typeface="微软雅黑" pitchFamily="34" charset="-122"/>
                <a:ea typeface="微软雅黑" pitchFamily="34" charset="-122"/>
              </a:rPr>
              <a:t>启动盘上的</a:t>
            </a:r>
            <a:r>
              <a:rPr lang="en-US" altLang="zh-CN" sz="2000" smtClean="0">
                <a:solidFill>
                  <a:srgbClr val="FF0000"/>
                </a:solidFill>
                <a:latin typeface="微软雅黑" pitchFamily="34" charset="-122"/>
                <a:ea typeface="微软雅黑" pitchFamily="34" charset="-122"/>
              </a:rPr>
              <a:t>0</a:t>
            </a:r>
            <a:r>
              <a:rPr lang="zh-CN" altLang="en-US" sz="2000" smtClean="0">
                <a:solidFill>
                  <a:srgbClr val="FF0000"/>
                </a:solidFill>
                <a:latin typeface="微软雅黑" pitchFamily="34" charset="-122"/>
                <a:ea typeface="微软雅黑" pitchFamily="34" charset="-122"/>
              </a:rPr>
              <a:t>号磁头对应盘面的</a:t>
            </a:r>
            <a:r>
              <a:rPr lang="en-US" altLang="zh-CN" sz="2000" smtClean="0">
                <a:solidFill>
                  <a:srgbClr val="FF0000"/>
                </a:solidFill>
                <a:latin typeface="微软雅黑" pitchFamily="34" charset="-122"/>
                <a:ea typeface="微软雅黑" pitchFamily="34" charset="-122"/>
              </a:rPr>
              <a:t>0</a:t>
            </a:r>
            <a:r>
              <a:rPr lang="zh-CN" altLang="en-US" sz="2000" smtClean="0">
                <a:solidFill>
                  <a:srgbClr val="FF0000"/>
                </a:solidFill>
                <a:latin typeface="微软雅黑" pitchFamily="34" charset="-122"/>
                <a:ea typeface="微软雅黑" pitchFamily="34" charset="-122"/>
              </a:rPr>
              <a:t>磁道</a:t>
            </a:r>
            <a:r>
              <a:rPr lang="en-US" altLang="zh-CN" sz="2000" smtClean="0">
                <a:solidFill>
                  <a:srgbClr val="FF0000"/>
                </a:solidFill>
                <a:latin typeface="微软雅黑" pitchFamily="34" charset="-122"/>
                <a:ea typeface="微软雅黑" pitchFamily="34" charset="-122"/>
              </a:rPr>
              <a:t>1</a:t>
            </a:r>
            <a:r>
              <a:rPr lang="zh-CN" altLang="en-US" sz="2000" smtClean="0">
                <a:solidFill>
                  <a:srgbClr val="FF0000"/>
                </a:solidFill>
                <a:latin typeface="微软雅黑" pitchFamily="34" charset="-122"/>
                <a:ea typeface="微软雅黑" pitchFamily="34" charset="-122"/>
              </a:rPr>
              <a:t>扇区中的引导程序装入内存</a:t>
            </a:r>
          </a:p>
          <a:p>
            <a:pPr>
              <a:spcBef>
                <a:spcPct val="30000"/>
              </a:spcBef>
            </a:pPr>
            <a:r>
              <a:rPr lang="en-US" altLang="zh-CN" sz="2000" smtClean="0">
                <a:latin typeface="微软雅黑" pitchFamily="34" charset="-122"/>
                <a:ea typeface="微软雅黑" pitchFamily="34" charset="-122"/>
              </a:rPr>
              <a:t>BIOS</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Basic Input/Output System</a:t>
            </a:r>
            <a:r>
              <a:rPr lang="zh-CN" altLang="en-US" sz="2000" smtClean="0">
                <a:latin typeface="微软雅黑" pitchFamily="34" charset="-122"/>
                <a:ea typeface="微软雅黑" pitchFamily="34" charset="-122"/>
              </a:rPr>
              <a:t>）是</a:t>
            </a:r>
            <a:r>
              <a:rPr lang="zh-CN" altLang="en-US" sz="2000" smtClean="0">
                <a:solidFill>
                  <a:srgbClr val="FF0000"/>
                </a:solidFill>
                <a:latin typeface="微软雅黑" pitchFamily="34" charset="-122"/>
                <a:ea typeface="微软雅黑" pitchFamily="34" charset="-122"/>
              </a:rPr>
              <a:t>基本输入</a:t>
            </a:r>
            <a:r>
              <a:rPr lang="en-US" altLang="zh-CN" sz="2000" smtClean="0">
                <a:solidFill>
                  <a:srgbClr val="FF0000"/>
                </a:solidFill>
                <a:latin typeface="微软雅黑" pitchFamily="34" charset="-122"/>
                <a:ea typeface="微软雅黑" pitchFamily="34" charset="-122"/>
              </a:rPr>
              <a:t>/</a:t>
            </a:r>
            <a:r>
              <a:rPr lang="zh-CN" altLang="en-US" sz="2000" smtClean="0">
                <a:solidFill>
                  <a:srgbClr val="FF0000"/>
                </a:solidFill>
                <a:latin typeface="微软雅黑" pitchFamily="34" charset="-122"/>
                <a:ea typeface="微软雅黑" pitchFamily="34" charset="-122"/>
              </a:rPr>
              <a:t>输出系统</a:t>
            </a:r>
            <a:r>
              <a:rPr lang="zh-CN" altLang="en-US" sz="2000" smtClean="0">
                <a:latin typeface="微软雅黑" pitchFamily="34" charset="-122"/>
                <a:ea typeface="微软雅黑" pitchFamily="34" charset="-122"/>
              </a:rPr>
              <a:t>的简称，是针对具体主板设计的，</a:t>
            </a:r>
            <a:r>
              <a:rPr lang="zh-CN" altLang="en-US" sz="2000" smtClean="0">
                <a:solidFill>
                  <a:srgbClr val="3366FF"/>
                </a:solidFill>
                <a:latin typeface="微软雅黑" pitchFamily="34" charset="-122"/>
                <a:ea typeface="微软雅黑" pitchFamily="34" charset="-122"/>
              </a:rPr>
              <a:t>与安装的操作系统无关</a:t>
            </a:r>
            <a:r>
              <a:rPr lang="zh-CN" altLang="en-US" sz="2000" smtClean="0">
                <a:latin typeface="微软雅黑" pitchFamily="34" charset="-122"/>
                <a:ea typeface="微软雅黑" pitchFamily="34" charset="-122"/>
              </a:rPr>
              <a:t>。</a:t>
            </a:r>
          </a:p>
          <a:p>
            <a:pPr>
              <a:spcBef>
                <a:spcPct val="30000"/>
              </a:spcBef>
            </a:pPr>
            <a:r>
              <a:rPr lang="en-US" altLang="zh-CN" sz="2000" smtClean="0">
                <a:latin typeface="微软雅黑" pitchFamily="34" charset="-122"/>
                <a:ea typeface="微软雅黑" pitchFamily="34" charset="-122"/>
              </a:rPr>
              <a:t>BIOS</a:t>
            </a:r>
            <a:r>
              <a:rPr lang="zh-CN" altLang="en-US" sz="2000" smtClean="0">
                <a:latin typeface="微软雅黑" pitchFamily="34" charset="-122"/>
                <a:ea typeface="微软雅黑" pitchFamily="34" charset="-122"/>
              </a:rPr>
              <a:t>包含各种</a:t>
            </a:r>
            <a:r>
              <a:rPr lang="zh-CN" altLang="en-US" sz="2000" smtClean="0">
                <a:solidFill>
                  <a:srgbClr val="FF0000"/>
                </a:solidFill>
                <a:latin typeface="微软雅黑" pitchFamily="34" charset="-122"/>
                <a:ea typeface="微软雅黑" pitchFamily="34" charset="-122"/>
              </a:rPr>
              <a:t>基本设备驱动程序</a:t>
            </a:r>
            <a:r>
              <a:rPr lang="zh-CN" altLang="en-US" sz="2000" smtClean="0">
                <a:latin typeface="微软雅黑" pitchFamily="34" charset="-122"/>
                <a:ea typeface="微软雅黑" pitchFamily="34" charset="-122"/>
              </a:rPr>
              <a:t>，通过执行</a:t>
            </a:r>
            <a:r>
              <a:rPr lang="en-US" altLang="zh-CN" sz="2000" smtClean="0">
                <a:latin typeface="微软雅黑" pitchFamily="34" charset="-122"/>
                <a:ea typeface="微软雅黑" pitchFamily="34" charset="-122"/>
              </a:rPr>
              <a:t>BIOS</a:t>
            </a:r>
            <a:r>
              <a:rPr lang="zh-CN" altLang="en-US" sz="2000" smtClean="0">
                <a:latin typeface="微软雅黑" pitchFamily="34" charset="-122"/>
                <a:ea typeface="微软雅黑" pitchFamily="34" charset="-122"/>
              </a:rPr>
              <a:t>程序，基本设备驱动程序以中断服务程序的形式被加载到内存，以提供基本</a:t>
            </a:r>
            <a:r>
              <a:rPr lang="en-US" altLang="zh-CN" sz="2000" smtClean="0">
                <a:latin typeface="微软雅黑" pitchFamily="34" charset="-122"/>
                <a:ea typeface="微软雅黑" pitchFamily="34" charset="-122"/>
              </a:rPr>
              <a:t>I/O</a:t>
            </a:r>
            <a:r>
              <a:rPr lang="zh-CN" altLang="en-US" sz="2000" smtClean="0">
                <a:latin typeface="微软雅黑" pitchFamily="34" charset="-122"/>
                <a:ea typeface="微软雅黑" pitchFamily="34" charset="-122"/>
              </a:rPr>
              <a:t>系统调用。</a:t>
            </a:r>
          </a:p>
          <a:p>
            <a:pPr>
              <a:spcBef>
                <a:spcPct val="30000"/>
              </a:spcBef>
            </a:pPr>
            <a:r>
              <a:rPr lang="zh-CN" altLang="en-US" sz="2000" smtClean="0">
                <a:latin typeface="微软雅黑" pitchFamily="34" charset="-122"/>
                <a:ea typeface="微软雅黑" pitchFamily="34" charset="-122"/>
              </a:rPr>
              <a:t>一旦进入保护模式，就不再使用</a:t>
            </a:r>
            <a:r>
              <a:rPr lang="en-US" altLang="zh-CN" sz="2000" smtClean="0">
                <a:latin typeface="微软雅黑" pitchFamily="34" charset="-122"/>
                <a:ea typeface="微软雅黑" pitchFamily="34" charset="-122"/>
              </a:rPr>
              <a:t>BIOS</a:t>
            </a:r>
            <a:r>
              <a:rPr lang="zh-CN" altLang="en-US" sz="2000" smtClean="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7223">
                                            <p:txEl>
                                              <p:pRg st="0" end="0"/>
                                            </p:txEl>
                                          </p:spTgt>
                                        </p:tgtEl>
                                        <p:attrNameLst>
                                          <p:attrName>style.visibility</p:attrName>
                                        </p:attrNameLst>
                                      </p:cBhvr>
                                      <p:to>
                                        <p:strVal val="visible"/>
                                      </p:to>
                                    </p:set>
                                    <p:animEffect transition="in" filter="blinds(horizontal)">
                                      <p:cBhvr>
                                        <p:cTn id="7" dur="500"/>
                                        <p:tgtEl>
                                          <p:spTgt spid="7772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7223">
                                            <p:txEl>
                                              <p:pRg st="1" end="1"/>
                                            </p:txEl>
                                          </p:spTgt>
                                        </p:tgtEl>
                                        <p:attrNameLst>
                                          <p:attrName>style.visibility</p:attrName>
                                        </p:attrNameLst>
                                      </p:cBhvr>
                                      <p:to>
                                        <p:strVal val="visible"/>
                                      </p:to>
                                    </p:set>
                                    <p:animEffect transition="in" filter="blinds(horizontal)">
                                      <p:cBhvr>
                                        <p:cTn id="12" dur="500"/>
                                        <p:tgtEl>
                                          <p:spTgt spid="7772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7223">
                                            <p:txEl>
                                              <p:pRg st="2" end="2"/>
                                            </p:txEl>
                                          </p:spTgt>
                                        </p:tgtEl>
                                        <p:attrNameLst>
                                          <p:attrName>style.visibility</p:attrName>
                                        </p:attrNameLst>
                                      </p:cBhvr>
                                      <p:to>
                                        <p:strVal val="visible"/>
                                      </p:to>
                                    </p:set>
                                    <p:animEffect transition="in" filter="blinds(horizontal)">
                                      <p:cBhvr>
                                        <p:cTn id="17" dur="500"/>
                                        <p:tgtEl>
                                          <p:spTgt spid="7772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7223">
                                            <p:txEl>
                                              <p:pRg st="3" end="3"/>
                                            </p:txEl>
                                          </p:spTgt>
                                        </p:tgtEl>
                                        <p:attrNameLst>
                                          <p:attrName>style.visibility</p:attrName>
                                        </p:attrNameLst>
                                      </p:cBhvr>
                                      <p:to>
                                        <p:strVal val="visible"/>
                                      </p:to>
                                    </p:set>
                                    <p:animEffect transition="in" filter="blinds(horizontal)">
                                      <p:cBhvr>
                                        <p:cTn id="22" dur="500"/>
                                        <p:tgtEl>
                                          <p:spTgt spid="7772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7223">
                                            <p:txEl>
                                              <p:pRg st="4" end="4"/>
                                            </p:txEl>
                                          </p:spTgt>
                                        </p:tgtEl>
                                        <p:attrNameLst>
                                          <p:attrName>style.visibility</p:attrName>
                                        </p:attrNameLst>
                                      </p:cBhvr>
                                      <p:to>
                                        <p:strVal val="visible"/>
                                      </p:to>
                                    </p:set>
                                    <p:animEffect transition="in" filter="blinds(horizontal)">
                                      <p:cBhvr>
                                        <p:cTn id="27" dur="500"/>
                                        <p:tgtEl>
                                          <p:spTgt spid="7772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77223">
                                            <p:txEl>
                                              <p:pRg st="5" end="5"/>
                                            </p:txEl>
                                          </p:spTgt>
                                        </p:tgtEl>
                                        <p:attrNameLst>
                                          <p:attrName>style.visibility</p:attrName>
                                        </p:attrNameLst>
                                      </p:cBhvr>
                                      <p:to>
                                        <p:strVal val="visible"/>
                                      </p:to>
                                    </p:set>
                                    <p:animEffect transition="in" filter="blinds(horizontal)">
                                      <p:cBhvr>
                                        <p:cTn id="32" dur="500"/>
                                        <p:tgtEl>
                                          <p:spTgt spid="7772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77223">
                                            <p:txEl>
                                              <p:pRg st="6" end="6"/>
                                            </p:txEl>
                                          </p:spTgt>
                                        </p:tgtEl>
                                        <p:attrNameLst>
                                          <p:attrName>style.visibility</p:attrName>
                                        </p:attrNameLst>
                                      </p:cBhvr>
                                      <p:to>
                                        <p:strVal val="visible"/>
                                      </p:to>
                                    </p:set>
                                    <p:animEffect transition="in" filter="blinds(horizontal)">
                                      <p:cBhvr>
                                        <p:cTn id="37" dur="500"/>
                                        <p:tgtEl>
                                          <p:spTgt spid="7772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a:xfrm>
            <a:off x="457200" y="68263"/>
            <a:ext cx="8229600" cy="561975"/>
          </a:xfrm>
        </p:spPr>
        <p:txBody>
          <a:bodyPr/>
          <a:lstStyle/>
          <a:p>
            <a:r>
              <a:rPr lang="zh-CN" altLang="en-US" smtClean="0"/>
              <a:t>保护模式下的中断描述符表</a:t>
            </a:r>
          </a:p>
        </p:txBody>
      </p:sp>
      <p:sp>
        <p:nvSpPr>
          <p:cNvPr id="782339" name="Rectangle 3"/>
          <p:cNvSpPr>
            <a:spLocks noGrp="1" noChangeArrowheads="1"/>
          </p:cNvSpPr>
          <p:nvPr>
            <p:ph type="body" idx="1"/>
          </p:nvPr>
        </p:nvSpPr>
        <p:spPr>
          <a:xfrm>
            <a:off x="234950" y="779463"/>
            <a:ext cx="8694738" cy="2038350"/>
          </a:xfrm>
        </p:spPr>
        <p:txBody>
          <a:bodyPr/>
          <a:lstStyle/>
          <a:p>
            <a:pPr>
              <a:lnSpc>
                <a:spcPct val="105000"/>
              </a:lnSpc>
              <a:spcBef>
                <a:spcPct val="15000"/>
              </a:spcBef>
            </a:pPr>
            <a:r>
              <a:rPr lang="zh-CN" altLang="en-US" sz="2100" smtClean="0">
                <a:latin typeface="微软雅黑" pitchFamily="34" charset="-122"/>
                <a:ea typeface="微软雅黑" pitchFamily="34" charset="-122"/>
              </a:rPr>
              <a:t>保护模式下，通过中断描述符表获异常处理或中断服务程序入口地址</a:t>
            </a:r>
          </a:p>
          <a:p>
            <a:pPr>
              <a:lnSpc>
                <a:spcPct val="105000"/>
              </a:lnSpc>
              <a:spcBef>
                <a:spcPct val="15000"/>
              </a:spcBef>
            </a:pPr>
            <a:r>
              <a:rPr lang="zh-CN" altLang="en-US" sz="2100" smtClean="0">
                <a:solidFill>
                  <a:srgbClr val="FF0000"/>
                </a:solidFill>
                <a:latin typeface="微软雅黑" pitchFamily="34" charset="-122"/>
                <a:ea typeface="微软雅黑" pitchFamily="34" charset="-122"/>
              </a:rPr>
              <a:t>中断描述符表</a:t>
            </a:r>
            <a:r>
              <a:rPr lang="zh-CN" altLang="en-US" sz="2100" smtClean="0">
                <a:solidFill>
                  <a:srgbClr val="0066CC"/>
                </a:solidFill>
                <a:latin typeface="微软雅黑" pitchFamily="34" charset="-122"/>
                <a:ea typeface="微软雅黑" pitchFamily="34" charset="-122"/>
              </a:rPr>
              <a:t>（</a:t>
            </a:r>
            <a:r>
              <a:rPr lang="en-US" altLang="zh-CN" sz="2100" smtClean="0">
                <a:solidFill>
                  <a:srgbClr val="0066CC"/>
                </a:solidFill>
                <a:latin typeface="微软雅黑" pitchFamily="34" charset="-122"/>
                <a:ea typeface="微软雅黑" pitchFamily="34" charset="-122"/>
              </a:rPr>
              <a:t>Interrupt Descriptor Table</a:t>
            </a:r>
            <a:r>
              <a:rPr lang="zh-CN" altLang="en-US" sz="2100" smtClean="0">
                <a:solidFill>
                  <a:srgbClr val="0066CC"/>
                </a:solidFill>
                <a:latin typeface="微软雅黑" pitchFamily="34" charset="-122"/>
                <a:ea typeface="微软雅黑" pitchFamily="34" charset="-122"/>
              </a:rPr>
              <a:t>，</a:t>
            </a:r>
            <a:r>
              <a:rPr lang="en-US" altLang="zh-CN" sz="2100" smtClean="0">
                <a:solidFill>
                  <a:srgbClr val="FF0000"/>
                </a:solidFill>
                <a:latin typeface="微软雅黑" pitchFamily="34" charset="-122"/>
                <a:ea typeface="微软雅黑" pitchFamily="34" charset="-122"/>
              </a:rPr>
              <a:t>IDT</a:t>
            </a:r>
            <a:r>
              <a:rPr lang="zh-CN" altLang="en-US" sz="2100" smtClean="0">
                <a:solidFill>
                  <a:srgbClr val="0066CC"/>
                </a:solidFill>
                <a:latin typeface="微软雅黑" pitchFamily="34" charset="-122"/>
                <a:ea typeface="微软雅黑" pitchFamily="34" charset="-122"/>
              </a:rPr>
              <a:t>）是</a:t>
            </a:r>
            <a:r>
              <a:rPr lang="en-US" altLang="zh-CN" sz="2100" smtClean="0">
                <a:solidFill>
                  <a:srgbClr val="0066CC"/>
                </a:solidFill>
                <a:latin typeface="微软雅黑" pitchFamily="34" charset="-122"/>
                <a:ea typeface="微软雅黑" pitchFamily="34" charset="-122"/>
              </a:rPr>
              <a:t>OS</a:t>
            </a:r>
            <a:r>
              <a:rPr lang="zh-CN" altLang="en-US" sz="2100" smtClean="0">
                <a:solidFill>
                  <a:srgbClr val="0066CC"/>
                </a:solidFill>
                <a:latin typeface="微软雅黑" pitchFamily="34" charset="-122"/>
                <a:ea typeface="微软雅黑" pitchFamily="34" charset="-122"/>
              </a:rPr>
              <a:t>内核中的一个表，共有</a:t>
            </a:r>
            <a:r>
              <a:rPr lang="en-US" altLang="zh-CN" sz="2100" smtClean="0">
                <a:solidFill>
                  <a:srgbClr val="0066CC"/>
                </a:solidFill>
                <a:latin typeface="微软雅黑" pitchFamily="34" charset="-122"/>
                <a:ea typeface="微软雅黑" pitchFamily="34" charset="-122"/>
              </a:rPr>
              <a:t>256</a:t>
            </a:r>
            <a:r>
              <a:rPr lang="zh-CN" altLang="en-US" sz="2100" smtClean="0">
                <a:solidFill>
                  <a:srgbClr val="0066CC"/>
                </a:solidFill>
                <a:latin typeface="微软雅黑" pitchFamily="34" charset="-122"/>
                <a:ea typeface="微软雅黑" pitchFamily="34" charset="-122"/>
              </a:rPr>
              <a:t>个表项，每个表项占</a:t>
            </a:r>
            <a:r>
              <a:rPr lang="en-US" altLang="zh-CN" sz="2100" smtClean="0">
                <a:solidFill>
                  <a:srgbClr val="0066CC"/>
                </a:solidFill>
                <a:latin typeface="微软雅黑" pitchFamily="34" charset="-122"/>
                <a:ea typeface="微软雅黑" pitchFamily="34" charset="-122"/>
              </a:rPr>
              <a:t>8</a:t>
            </a:r>
            <a:r>
              <a:rPr lang="zh-CN" altLang="en-US" sz="2100" smtClean="0">
                <a:solidFill>
                  <a:srgbClr val="0066CC"/>
                </a:solidFill>
                <a:latin typeface="微软雅黑" pitchFamily="34" charset="-122"/>
                <a:ea typeface="微软雅黑" pitchFamily="34" charset="-122"/>
              </a:rPr>
              <a:t>个字节，</a:t>
            </a:r>
            <a:r>
              <a:rPr lang="en-US" altLang="zh-CN" sz="2100" smtClean="0">
                <a:solidFill>
                  <a:srgbClr val="0066CC"/>
                </a:solidFill>
                <a:latin typeface="微软雅黑" pitchFamily="34" charset="-122"/>
                <a:ea typeface="微软雅黑" pitchFamily="34" charset="-122"/>
              </a:rPr>
              <a:t>IDT</a:t>
            </a:r>
            <a:r>
              <a:rPr lang="zh-CN" altLang="en-US" sz="2100" smtClean="0">
                <a:solidFill>
                  <a:srgbClr val="0066CC"/>
                </a:solidFill>
                <a:latin typeface="微软雅黑" pitchFamily="34" charset="-122"/>
                <a:ea typeface="微软雅黑" pitchFamily="34" charset="-122"/>
              </a:rPr>
              <a:t>共占用</a:t>
            </a:r>
            <a:r>
              <a:rPr lang="en-US" altLang="zh-CN" sz="2100" smtClean="0">
                <a:solidFill>
                  <a:srgbClr val="0066CC"/>
                </a:solidFill>
                <a:latin typeface="微软雅黑" pitchFamily="34" charset="-122"/>
                <a:ea typeface="微软雅黑" pitchFamily="34" charset="-122"/>
              </a:rPr>
              <a:t>2KB</a:t>
            </a:r>
            <a:r>
              <a:rPr lang="zh-CN" altLang="en-US" sz="2100" smtClean="0">
                <a:latin typeface="微软雅黑" pitchFamily="34" charset="-122"/>
                <a:ea typeface="微软雅黑" pitchFamily="34" charset="-122"/>
              </a:rPr>
              <a:t> </a:t>
            </a:r>
          </a:p>
          <a:p>
            <a:pPr>
              <a:lnSpc>
                <a:spcPct val="105000"/>
              </a:lnSpc>
              <a:spcBef>
                <a:spcPct val="15000"/>
              </a:spcBef>
            </a:pPr>
            <a:r>
              <a:rPr lang="zh-CN" altLang="en-US" sz="2100" smtClean="0">
                <a:solidFill>
                  <a:srgbClr val="FF0000"/>
                </a:solidFill>
                <a:latin typeface="微软雅黑" pitchFamily="34" charset="-122"/>
                <a:ea typeface="微软雅黑" pitchFamily="34" charset="-122"/>
              </a:rPr>
              <a:t>寄存器</a:t>
            </a:r>
            <a:r>
              <a:rPr lang="en-US" altLang="zh-CN" sz="2100" smtClean="0">
                <a:solidFill>
                  <a:srgbClr val="FF0000"/>
                </a:solidFill>
                <a:latin typeface="微软雅黑" pitchFamily="34" charset="-122"/>
                <a:ea typeface="微软雅黑" pitchFamily="34" charset="-122"/>
              </a:rPr>
              <a:t>IDTR</a:t>
            </a:r>
            <a:r>
              <a:rPr lang="zh-CN" altLang="en-US" sz="2100" smtClean="0">
                <a:latin typeface="微软雅黑" pitchFamily="34" charset="-122"/>
                <a:ea typeface="微软雅黑" pitchFamily="34" charset="-122"/>
              </a:rPr>
              <a:t>中存放 </a:t>
            </a:r>
            <a:r>
              <a:rPr lang="en-US" altLang="zh-CN" sz="2100" smtClean="0">
                <a:latin typeface="微软雅黑" pitchFamily="34" charset="-122"/>
                <a:ea typeface="微软雅黑" pitchFamily="34" charset="-122"/>
              </a:rPr>
              <a:t>IDT</a:t>
            </a:r>
            <a:r>
              <a:rPr lang="zh-CN" altLang="en-US" sz="2100" smtClean="0">
                <a:latin typeface="微软雅黑" pitchFamily="34" charset="-122"/>
                <a:ea typeface="微软雅黑" pitchFamily="34" charset="-122"/>
              </a:rPr>
              <a:t>在内存的首地址</a:t>
            </a:r>
          </a:p>
          <a:p>
            <a:pPr>
              <a:lnSpc>
                <a:spcPct val="105000"/>
              </a:lnSpc>
              <a:spcBef>
                <a:spcPct val="15000"/>
              </a:spcBef>
            </a:pPr>
            <a:r>
              <a:rPr lang="zh-CN" altLang="en-US" sz="2100" smtClean="0">
                <a:solidFill>
                  <a:srgbClr val="990000"/>
                </a:solidFill>
                <a:latin typeface="微软雅黑" pitchFamily="34" charset="-122"/>
                <a:ea typeface="微软雅黑" pitchFamily="34" charset="-122"/>
              </a:rPr>
              <a:t>每一个表项是一个</a:t>
            </a:r>
            <a:r>
              <a:rPr lang="zh-CN" altLang="en-US" sz="2100" smtClean="0">
                <a:solidFill>
                  <a:srgbClr val="FF0000"/>
                </a:solidFill>
                <a:latin typeface="微软雅黑" pitchFamily="34" charset="-122"/>
                <a:ea typeface="微软雅黑" pitchFamily="34" charset="-122"/>
              </a:rPr>
              <a:t>中断门</a:t>
            </a:r>
            <a:r>
              <a:rPr lang="zh-CN" altLang="en-US" sz="2100" smtClean="0">
                <a:solidFill>
                  <a:srgbClr val="990000"/>
                </a:solidFill>
                <a:latin typeface="微软雅黑" pitchFamily="34" charset="-122"/>
                <a:ea typeface="微软雅黑" pitchFamily="34" charset="-122"/>
              </a:rPr>
              <a:t>描述符、</a:t>
            </a:r>
            <a:r>
              <a:rPr lang="zh-CN" altLang="en-US" sz="2100" smtClean="0">
                <a:solidFill>
                  <a:srgbClr val="FF0000"/>
                </a:solidFill>
                <a:latin typeface="微软雅黑" pitchFamily="34" charset="-122"/>
                <a:ea typeface="微软雅黑" pitchFamily="34" charset="-122"/>
              </a:rPr>
              <a:t>陷阱门</a:t>
            </a:r>
            <a:r>
              <a:rPr lang="zh-CN" altLang="en-US" sz="2100" smtClean="0">
                <a:solidFill>
                  <a:srgbClr val="990000"/>
                </a:solidFill>
                <a:latin typeface="微软雅黑" pitchFamily="34" charset="-122"/>
                <a:ea typeface="微软雅黑" pitchFamily="34" charset="-122"/>
              </a:rPr>
              <a:t>描述符或</a:t>
            </a:r>
            <a:r>
              <a:rPr lang="zh-CN" altLang="en-US" sz="2100" smtClean="0">
                <a:solidFill>
                  <a:srgbClr val="FF0000"/>
                </a:solidFill>
                <a:latin typeface="微软雅黑" pitchFamily="34" charset="-122"/>
                <a:ea typeface="微软雅黑" pitchFamily="34" charset="-122"/>
              </a:rPr>
              <a:t>任务门</a:t>
            </a:r>
            <a:r>
              <a:rPr lang="zh-CN" altLang="en-US" sz="2100" smtClean="0">
                <a:solidFill>
                  <a:srgbClr val="990000"/>
                </a:solidFill>
                <a:latin typeface="微软雅黑" pitchFamily="34" charset="-122"/>
                <a:ea typeface="微软雅黑" pitchFamily="34" charset="-122"/>
              </a:rPr>
              <a:t>描述符</a:t>
            </a:r>
          </a:p>
        </p:txBody>
      </p:sp>
      <p:sp>
        <p:nvSpPr>
          <p:cNvPr id="782341" name="Rectangle 5"/>
          <p:cNvSpPr>
            <a:spLocks noChangeArrowheads="1"/>
          </p:cNvSpPr>
          <p:nvPr/>
        </p:nvSpPr>
        <p:spPr bwMode="auto">
          <a:xfrm>
            <a:off x="327025" y="5254625"/>
            <a:ext cx="8674100" cy="1476375"/>
          </a:xfrm>
          <a:prstGeom prst="rect">
            <a:avLst/>
          </a:prstGeom>
          <a:noFill/>
          <a:ln w="9525">
            <a:noFill/>
            <a:miter lim="800000"/>
            <a:headEnd/>
            <a:tailEnd/>
          </a:ln>
          <a:effectLst/>
        </p:spPr>
        <p:txBody>
          <a:bodyPr anchor="ctr">
            <a:spAutoFit/>
          </a:bodyPr>
          <a:lstStyle/>
          <a:p>
            <a:pPr eaLnBrk="0" hangingPunct="0">
              <a:lnSpc>
                <a:spcPct val="120000"/>
              </a:lnSpc>
            </a:pPr>
            <a:r>
              <a:rPr lang="en-US" altLang="zh-CN" sz="1900" b="1">
                <a:latin typeface="微软雅黑" pitchFamily="34" charset="-122"/>
                <a:ea typeface="微软雅黑" pitchFamily="34" charset="-122"/>
              </a:rPr>
              <a:t>P</a:t>
            </a:r>
            <a:r>
              <a:rPr lang="zh-CN" altLang="en-US" sz="1900" b="1">
                <a:latin typeface="微软雅黑" pitchFamily="34" charset="-122"/>
                <a:ea typeface="微软雅黑" pitchFamily="34" charset="-122"/>
              </a:rPr>
              <a:t>：</a:t>
            </a:r>
            <a:r>
              <a:rPr lang="en-US" altLang="zh-CN" sz="1900" b="1">
                <a:latin typeface="微软雅黑" pitchFamily="34" charset="-122"/>
                <a:ea typeface="微软雅黑" pitchFamily="34" charset="-122"/>
              </a:rPr>
              <a:t>Linux</a:t>
            </a:r>
            <a:r>
              <a:rPr lang="zh-CN" altLang="en-US" sz="1900" b="1">
                <a:latin typeface="微软雅黑" pitchFamily="34" charset="-122"/>
                <a:ea typeface="微软雅黑" pitchFamily="34" charset="-122"/>
              </a:rPr>
              <a:t>总把</a:t>
            </a:r>
            <a:r>
              <a:rPr lang="en-US" altLang="zh-CN" sz="1900" b="1">
                <a:latin typeface="微软雅黑" pitchFamily="34" charset="-122"/>
                <a:ea typeface="微软雅黑" pitchFamily="34" charset="-122"/>
              </a:rPr>
              <a:t>P</a:t>
            </a:r>
            <a:r>
              <a:rPr lang="zh-CN" altLang="en-US" sz="1900" b="1">
                <a:latin typeface="微软雅黑" pitchFamily="34" charset="-122"/>
                <a:ea typeface="微软雅黑" pitchFamily="34" charset="-122"/>
              </a:rPr>
              <a:t>置</a:t>
            </a:r>
            <a:r>
              <a:rPr lang="en-US" altLang="zh-CN" sz="1900" b="1">
                <a:latin typeface="微软雅黑" pitchFamily="34" charset="-122"/>
                <a:ea typeface="微软雅黑" pitchFamily="34" charset="-122"/>
              </a:rPr>
              <a:t>1</a:t>
            </a:r>
            <a:r>
              <a:rPr lang="zh-CN" altLang="en-US" sz="1900" b="1">
                <a:latin typeface="微软雅黑" pitchFamily="34" charset="-122"/>
                <a:ea typeface="微软雅黑" pitchFamily="34" charset="-122"/>
              </a:rPr>
              <a:t>。</a:t>
            </a:r>
            <a:r>
              <a:rPr lang="en-US" altLang="zh-CN" sz="1900" b="1">
                <a:latin typeface="微软雅黑" pitchFamily="34" charset="-122"/>
                <a:ea typeface="微软雅黑" pitchFamily="34" charset="-122"/>
              </a:rPr>
              <a:t>DPL</a:t>
            </a:r>
            <a:r>
              <a:rPr lang="zh-CN" altLang="en-US" sz="1900" b="1">
                <a:latin typeface="微软雅黑" pitchFamily="34" charset="-122"/>
                <a:ea typeface="微软雅黑" pitchFamily="34" charset="-122"/>
              </a:rPr>
              <a:t>：访问本段要求的最低特权级。主要</a:t>
            </a:r>
            <a:r>
              <a:rPr lang="zh-CN" altLang="en-US" sz="1900" b="1">
                <a:solidFill>
                  <a:srgbClr val="CC3300"/>
                </a:solidFill>
                <a:latin typeface="微软雅黑" pitchFamily="34" charset="-122"/>
                <a:ea typeface="微软雅黑" pitchFamily="34" charset="-122"/>
              </a:rPr>
              <a:t>用于防止恶意应用程序通过 </a:t>
            </a:r>
            <a:r>
              <a:rPr lang="en-US" altLang="zh-CN" sz="1900" b="1">
                <a:solidFill>
                  <a:srgbClr val="CC3300"/>
                </a:solidFill>
                <a:latin typeface="微软雅黑" pitchFamily="34" charset="-122"/>
                <a:ea typeface="微软雅黑" pitchFamily="34" charset="-122"/>
              </a:rPr>
              <a:t>INT n </a:t>
            </a:r>
            <a:r>
              <a:rPr lang="zh-CN" altLang="en-US" sz="1900" b="1">
                <a:solidFill>
                  <a:srgbClr val="CC3300"/>
                </a:solidFill>
                <a:latin typeface="微软雅黑" pitchFamily="34" charset="-122"/>
                <a:ea typeface="微软雅黑" pitchFamily="34" charset="-122"/>
              </a:rPr>
              <a:t>指令模拟非法异常而进入内核态执行破坏性操作</a:t>
            </a:r>
            <a:endParaRPr lang="en-US" altLang="zh-CN" sz="1900" b="1">
              <a:solidFill>
                <a:srgbClr val="CC3300"/>
              </a:solidFill>
              <a:latin typeface="微软雅黑" pitchFamily="34" charset="-122"/>
              <a:ea typeface="微软雅黑" pitchFamily="34" charset="-122"/>
            </a:endParaRPr>
          </a:p>
          <a:p>
            <a:pPr eaLnBrk="0" hangingPunct="0">
              <a:lnSpc>
                <a:spcPct val="120000"/>
              </a:lnSpc>
            </a:pPr>
            <a:r>
              <a:rPr lang="en-US" altLang="zh-CN" sz="1900" b="1">
                <a:latin typeface="微软雅黑" pitchFamily="34" charset="-122"/>
                <a:ea typeface="微软雅黑" pitchFamily="34" charset="-122"/>
              </a:rPr>
              <a:t>TYPE</a:t>
            </a:r>
            <a:r>
              <a:rPr lang="zh-CN" altLang="en-US" sz="1900" b="1">
                <a:latin typeface="微软雅黑" pitchFamily="34" charset="-122"/>
                <a:ea typeface="微软雅黑" pitchFamily="34" charset="-122"/>
              </a:rPr>
              <a:t>：标识门的类型。</a:t>
            </a:r>
            <a:r>
              <a:rPr lang="en-US" altLang="zh-CN" sz="1900" b="1">
                <a:latin typeface="微软雅黑" pitchFamily="34" charset="-122"/>
                <a:ea typeface="微软雅黑" pitchFamily="34" charset="-122"/>
              </a:rPr>
              <a:t>TYPE=1110B</a:t>
            </a:r>
            <a:r>
              <a:rPr lang="zh-CN" altLang="en-US" sz="1900" b="1">
                <a:latin typeface="微软雅黑" pitchFamily="34" charset="-122"/>
                <a:ea typeface="微软雅黑" pitchFamily="34" charset="-122"/>
              </a:rPr>
              <a:t>：中断门；</a:t>
            </a:r>
            <a:r>
              <a:rPr lang="en-US" altLang="zh-CN" sz="1900" b="1">
                <a:latin typeface="微软雅黑" pitchFamily="34" charset="-122"/>
                <a:ea typeface="微软雅黑" pitchFamily="34" charset="-122"/>
              </a:rPr>
              <a:t>TYPE=1111B</a:t>
            </a:r>
            <a:r>
              <a:rPr lang="zh-CN" altLang="en-US" sz="1900" b="1">
                <a:latin typeface="微软雅黑" pitchFamily="34" charset="-122"/>
                <a:ea typeface="微软雅黑" pitchFamily="34" charset="-122"/>
              </a:rPr>
              <a:t>：陷阱门；          </a:t>
            </a:r>
          </a:p>
          <a:p>
            <a:pPr eaLnBrk="0" hangingPunct="0">
              <a:lnSpc>
                <a:spcPct val="120000"/>
              </a:lnSpc>
            </a:pPr>
            <a:r>
              <a:rPr lang="en-US" altLang="zh-CN" sz="1900" b="1">
                <a:latin typeface="微软雅黑" pitchFamily="34" charset="-122"/>
                <a:ea typeface="微软雅黑" pitchFamily="34" charset="-122"/>
              </a:rPr>
              <a:t>                                   TYPE=0101B </a:t>
            </a:r>
            <a:r>
              <a:rPr lang="zh-CN" altLang="en-US" sz="1900" b="1">
                <a:latin typeface="微软雅黑" pitchFamily="34" charset="-122"/>
                <a:ea typeface="微软雅黑" pitchFamily="34" charset="-122"/>
              </a:rPr>
              <a:t>：任务门</a:t>
            </a:r>
          </a:p>
        </p:txBody>
      </p:sp>
      <p:sp>
        <p:nvSpPr>
          <p:cNvPr id="782343" name="Rectangle 7"/>
          <p:cNvSpPr>
            <a:spLocks noChangeArrowheads="1"/>
          </p:cNvSpPr>
          <p:nvPr/>
        </p:nvSpPr>
        <p:spPr bwMode="auto">
          <a:xfrm>
            <a:off x="292100" y="2697163"/>
            <a:ext cx="3306763" cy="2647950"/>
          </a:xfrm>
          <a:prstGeom prst="rect">
            <a:avLst/>
          </a:prstGeom>
          <a:noFill/>
          <a:ln w="9525">
            <a:noFill/>
            <a:miter lim="800000"/>
            <a:headEnd/>
            <a:tailEnd/>
          </a:ln>
          <a:effectLst/>
        </p:spPr>
        <p:txBody>
          <a:bodyPr anchor="ctr">
            <a:spAutoFit/>
          </a:bodyPr>
          <a:lstStyle/>
          <a:p>
            <a:pPr eaLnBrk="0" hangingPunct="0">
              <a:lnSpc>
                <a:spcPct val="120000"/>
              </a:lnSpc>
            </a:pPr>
            <a:r>
              <a:rPr lang="zh-CN" altLang="en-US" sz="2000" b="1">
                <a:solidFill>
                  <a:srgbClr val="FF0000"/>
                </a:solidFill>
                <a:latin typeface="微软雅黑" pitchFamily="34" charset="-122"/>
                <a:ea typeface="微软雅黑" pitchFamily="34" charset="-122"/>
              </a:rPr>
              <a:t>段选择符</a:t>
            </a:r>
            <a:r>
              <a:rPr lang="zh-CN" altLang="en-US" sz="2000" b="1">
                <a:latin typeface="微软雅黑" pitchFamily="34" charset="-122"/>
                <a:ea typeface="微软雅黑" pitchFamily="34" charset="-122"/>
              </a:rPr>
              <a:t>用来指示异常处理程序或中断服务程序所在段的段描述符在</a:t>
            </a:r>
            <a:r>
              <a:rPr lang="en-US" altLang="zh-CN" sz="2000" b="1">
                <a:latin typeface="微软雅黑" pitchFamily="34" charset="-122"/>
                <a:ea typeface="微软雅黑" pitchFamily="34" charset="-122"/>
              </a:rPr>
              <a:t>GDT</a:t>
            </a:r>
            <a:r>
              <a:rPr lang="zh-CN" altLang="en-US" sz="2000" b="1">
                <a:latin typeface="微软雅黑" pitchFamily="34" charset="-122"/>
                <a:ea typeface="微软雅黑" pitchFamily="34" charset="-122"/>
              </a:rPr>
              <a:t>中的位置，其</a:t>
            </a:r>
            <a:r>
              <a:rPr lang="en-US" altLang="zh-CN" sz="2000" b="1">
                <a:latin typeface="微软雅黑" pitchFamily="34" charset="-122"/>
                <a:ea typeface="微软雅黑" pitchFamily="34" charset="-122"/>
              </a:rPr>
              <a:t>RPL=0</a:t>
            </a:r>
            <a:r>
              <a:rPr lang="zh-CN" altLang="en-US" sz="2000" b="1">
                <a:latin typeface="微软雅黑" pitchFamily="34" charset="-122"/>
                <a:ea typeface="微软雅黑" pitchFamily="34" charset="-122"/>
              </a:rPr>
              <a:t>；</a:t>
            </a:r>
          </a:p>
          <a:p>
            <a:pPr eaLnBrk="0" hangingPunct="0">
              <a:lnSpc>
                <a:spcPct val="120000"/>
              </a:lnSpc>
            </a:pPr>
            <a:r>
              <a:rPr lang="zh-CN" altLang="en-US" sz="2000" b="1">
                <a:solidFill>
                  <a:srgbClr val="FF0000"/>
                </a:solidFill>
                <a:latin typeface="微软雅黑" pitchFamily="34" charset="-122"/>
                <a:ea typeface="微软雅黑" pitchFamily="34" charset="-122"/>
              </a:rPr>
              <a:t>偏移地址</a:t>
            </a:r>
            <a:r>
              <a:rPr lang="zh-CN" altLang="en-US" sz="2000" b="1">
                <a:latin typeface="微软雅黑" pitchFamily="34" charset="-122"/>
                <a:ea typeface="微软雅黑" pitchFamily="34" charset="-122"/>
              </a:rPr>
              <a:t>则给出异常处理程序或中断服务程序第一条指令所在偏移量。 </a:t>
            </a:r>
          </a:p>
        </p:txBody>
      </p:sp>
      <p:grpSp>
        <p:nvGrpSpPr>
          <p:cNvPr id="782345" name="Group 9"/>
          <p:cNvGrpSpPr>
            <a:grpSpLocks/>
          </p:cNvGrpSpPr>
          <p:nvPr/>
        </p:nvGrpSpPr>
        <p:grpSpPr bwMode="auto">
          <a:xfrm>
            <a:off x="3590925" y="2847975"/>
            <a:ext cx="5395913" cy="2046288"/>
            <a:chOff x="2321" y="1596"/>
            <a:chExt cx="3399" cy="1289"/>
          </a:xfrm>
        </p:grpSpPr>
        <p:pic>
          <p:nvPicPr>
            <p:cNvPr id="782340" name="Picture 4"/>
            <p:cNvPicPr>
              <a:picLocks noChangeAspect="1" noChangeArrowheads="1"/>
            </p:cNvPicPr>
            <p:nvPr/>
          </p:nvPicPr>
          <p:blipFill>
            <a:blip r:embed="rId2"/>
            <a:srcRect/>
            <a:stretch>
              <a:fillRect/>
            </a:stretch>
          </p:blipFill>
          <p:spPr bwMode="auto">
            <a:xfrm>
              <a:off x="2321" y="1890"/>
              <a:ext cx="3399" cy="995"/>
            </a:xfrm>
            <a:prstGeom prst="rect">
              <a:avLst/>
            </a:prstGeom>
            <a:noFill/>
          </p:spPr>
        </p:pic>
        <p:sp>
          <p:nvSpPr>
            <p:cNvPr id="782342" name="Rectangle 6"/>
            <p:cNvSpPr>
              <a:spLocks noChangeArrowheads="1"/>
            </p:cNvSpPr>
            <p:nvPr/>
          </p:nvSpPr>
          <p:spPr bwMode="auto">
            <a:xfrm>
              <a:off x="3188" y="2163"/>
              <a:ext cx="841" cy="219"/>
            </a:xfrm>
            <a:prstGeom prst="rect">
              <a:avLst/>
            </a:prstGeom>
            <a:solidFill>
              <a:schemeClr val="accent1">
                <a:alpha val="34000"/>
              </a:schemeClr>
            </a:solidFill>
            <a:ln w="28575">
              <a:solidFill>
                <a:srgbClr val="FF0000"/>
              </a:solidFill>
              <a:miter lim="800000"/>
              <a:headEnd/>
              <a:tailEnd/>
            </a:ln>
            <a:effectLst/>
          </p:spPr>
          <p:txBody>
            <a:bodyPr wrap="none" anchor="ctr"/>
            <a:lstStyle/>
            <a:p>
              <a:endParaRPr lang="zh-CN" altLang="en-US"/>
            </a:p>
          </p:txBody>
        </p:sp>
        <p:sp>
          <p:nvSpPr>
            <p:cNvPr id="782344" name="Rectangle 8"/>
            <p:cNvSpPr>
              <a:spLocks noChangeArrowheads="1"/>
            </p:cNvSpPr>
            <p:nvPr/>
          </p:nvSpPr>
          <p:spPr bwMode="auto">
            <a:xfrm>
              <a:off x="3277" y="1596"/>
              <a:ext cx="1700" cy="269"/>
            </a:xfrm>
            <a:prstGeom prst="rect">
              <a:avLst/>
            </a:prstGeom>
            <a:noFill/>
            <a:ln w="9525">
              <a:noFill/>
              <a:miter lim="800000"/>
              <a:headEnd/>
              <a:tailEnd/>
            </a:ln>
            <a:effectLst/>
          </p:spPr>
          <p:txBody>
            <a:bodyPr wrap="none">
              <a:spAutoFit/>
            </a:bodyPr>
            <a:lstStyle/>
            <a:p>
              <a:r>
                <a:rPr lang="zh-CN" altLang="en-US" sz="2200" b="1">
                  <a:solidFill>
                    <a:srgbClr val="008000"/>
                  </a:solidFill>
                  <a:ea typeface="微软雅黑" pitchFamily="34" charset="-122"/>
                </a:rPr>
                <a:t>中断门描述符格式：</a:t>
              </a:r>
            </a:p>
          </p:txBody>
        </p:sp>
      </p:grpSp>
      <p:sp>
        <p:nvSpPr>
          <p:cNvPr id="782346" name="Line 10"/>
          <p:cNvSpPr>
            <a:spLocks noChangeShapeType="1"/>
          </p:cNvSpPr>
          <p:nvPr/>
        </p:nvSpPr>
        <p:spPr bwMode="auto">
          <a:xfrm flipV="1">
            <a:off x="4064000" y="4073525"/>
            <a:ext cx="1146175" cy="2003425"/>
          </a:xfrm>
          <a:prstGeom prst="line">
            <a:avLst/>
          </a:prstGeom>
          <a:noFill/>
          <a:ln w="9525">
            <a:solidFill>
              <a:srgbClr val="FF0000"/>
            </a:solidFill>
            <a:round/>
            <a:headEnd/>
            <a:tailEnd type="triangle" w="med" len="med"/>
          </a:ln>
          <a:effectLst/>
        </p:spPr>
        <p:txBody>
          <a:bodyPr/>
          <a:lstStyle/>
          <a:p>
            <a:endParaRPr lang="zh-CN" altLang="en-US"/>
          </a:p>
        </p:txBody>
      </p:sp>
      <p:sp>
        <p:nvSpPr>
          <p:cNvPr id="782347" name="Line 11"/>
          <p:cNvSpPr>
            <a:spLocks noChangeShapeType="1"/>
          </p:cNvSpPr>
          <p:nvPr/>
        </p:nvSpPr>
        <p:spPr bwMode="auto">
          <a:xfrm>
            <a:off x="1363663" y="3090863"/>
            <a:ext cx="4151312" cy="1249362"/>
          </a:xfrm>
          <a:prstGeom prst="line">
            <a:avLst/>
          </a:prstGeom>
          <a:noFill/>
          <a:ln w="9525">
            <a:solidFill>
              <a:srgbClr val="FF0000"/>
            </a:solidFill>
            <a:round/>
            <a:headEnd/>
            <a:tailEnd type="triangle" w="med" len="med"/>
          </a:ln>
          <a:effectLst/>
        </p:spPr>
        <p:txBody>
          <a:bodyPr/>
          <a:lstStyle/>
          <a:p>
            <a:endParaRPr lang="zh-CN" altLang="en-US"/>
          </a:p>
        </p:txBody>
      </p:sp>
      <p:sp>
        <p:nvSpPr>
          <p:cNvPr id="782348" name="Line 12"/>
          <p:cNvSpPr>
            <a:spLocks noChangeShapeType="1"/>
          </p:cNvSpPr>
          <p:nvPr/>
        </p:nvSpPr>
        <p:spPr bwMode="auto">
          <a:xfrm flipV="1">
            <a:off x="1204913" y="3527425"/>
            <a:ext cx="3832225" cy="739775"/>
          </a:xfrm>
          <a:prstGeom prst="line">
            <a:avLst/>
          </a:prstGeom>
          <a:noFill/>
          <a:ln w="9525">
            <a:solidFill>
              <a:srgbClr val="FF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2339">
                                            <p:txEl>
                                              <p:pRg st="0" end="0"/>
                                            </p:txEl>
                                          </p:spTgt>
                                        </p:tgtEl>
                                        <p:attrNameLst>
                                          <p:attrName>style.visibility</p:attrName>
                                        </p:attrNameLst>
                                      </p:cBhvr>
                                      <p:to>
                                        <p:strVal val="visible"/>
                                      </p:to>
                                    </p:set>
                                    <p:animEffect transition="in" filter="blinds(horizontal)">
                                      <p:cBhvr>
                                        <p:cTn id="7" dur="500"/>
                                        <p:tgtEl>
                                          <p:spTgt spid="782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2339">
                                            <p:txEl>
                                              <p:pRg st="1" end="1"/>
                                            </p:txEl>
                                          </p:spTgt>
                                        </p:tgtEl>
                                        <p:attrNameLst>
                                          <p:attrName>style.visibility</p:attrName>
                                        </p:attrNameLst>
                                      </p:cBhvr>
                                      <p:to>
                                        <p:strVal val="visible"/>
                                      </p:to>
                                    </p:set>
                                    <p:animEffect transition="in" filter="blinds(horizontal)">
                                      <p:cBhvr>
                                        <p:cTn id="12" dur="500"/>
                                        <p:tgtEl>
                                          <p:spTgt spid="782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2339">
                                            <p:txEl>
                                              <p:pRg st="2" end="2"/>
                                            </p:txEl>
                                          </p:spTgt>
                                        </p:tgtEl>
                                        <p:attrNameLst>
                                          <p:attrName>style.visibility</p:attrName>
                                        </p:attrNameLst>
                                      </p:cBhvr>
                                      <p:to>
                                        <p:strVal val="visible"/>
                                      </p:to>
                                    </p:set>
                                    <p:animEffect transition="in" filter="blinds(horizontal)">
                                      <p:cBhvr>
                                        <p:cTn id="17" dur="500"/>
                                        <p:tgtEl>
                                          <p:spTgt spid="7823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82339">
                                            <p:txEl>
                                              <p:pRg st="3" end="3"/>
                                            </p:txEl>
                                          </p:spTgt>
                                        </p:tgtEl>
                                        <p:attrNameLst>
                                          <p:attrName>style.visibility</p:attrName>
                                        </p:attrNameLst>
                                      </p:cBhvr>
                                      <p:to>
                                        <p:strVal val="visible"/>
                                      </p:to>
                                    </p:set>
                                    <p:animEffect transition="in" filter="blinds(horizontal)">
                                      <p:cBhvr>
                                        <p:cTn id="22" dur="500"/>
                                        <p:tgtEl>
                                          <p:spTgt spid="7823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82345"/>
                                        </p:tgtEl>
                                        <p:attrNameLst>
                                          <p:attrName>style.visibility</p:attrName>
                                        </p:attrNameLst>
                                      </p:cBhvr>
                                      <p:to>
                                        <p:strVal val="visible"/>
                                      </p:to>
                                    </p:set>
                                    <p:animEffect transition="in" filter="blinds(horizontal)">
                                      <p:cBhvr>
                                        <p:cTn id="27" dur="500"/>
                                        <p:tgtEl>
                                          <p:spTgt spid="78234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82343">
                                            <p:txEl>
                                              <p:pRg st="0" end="0"/>
                                            </p:txEl>
                                          </p:spTgt>
                                        </p:tgtEl>
                                        <p:attrNameLst>
                                          <p:attrName>style.visibility</p:attrName>
                                        </p:attrNameLst>
                                      </p:cBhvr>
                                      <p:to>
                                        <p:strVal val="visible"/>
                                      </p:to>
                                    </p:set>
                                    <p:animEffect transition="in" filter="blinds(horizontal)">
                                      <p:cBhvr>
                                        <p:cTn id="32" dur="500"/>
                                        <p:tgtEl>
                                          <p:spTgt spid="78234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82347"/>
                                        </p:tgtEl>
                                        <p:attrNameLst>
                                          <p:attrName>style.visibility</p:attrName>
                                        </p:attrNameLst>
                                      </p:cBhvr>
                                      <p:to>
                                        <p:strVal val="visible"/>
                                      </p:to>
                                    </p:set>
                                    <p:animEffect transition="in" filter="blinds(horizontal)">
                                      <p:cBhvr>
                                        <p:cTn id="37" dur="500"/>
                                        <p:tgtEl>
                                          <p:spTgt spid="78234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82343">
                                            <p:txEl>
                                              <p:pRg st="1" end="1"/>
                                            </p:txEl>
                                          </p:spTgt>
                                        </p:tgtEl>
                                        <p:attrNameLst>
                                          <p:attrName>style.visibility</p:attrName>
                                        </p:attrNameLst>
                                      </p:cBhvr>
                                      <p:to>
                                        <p:strVal val="visible"/>
                                      </p:to>
                                    </p:set>
                                    <p:animEffect transition="in" filter="blinds(horizontal)">
                                      <p:cBhvr>
                                        <p:cTn id="42" dur="500"/>
                                        <p:tgtEl>
                                          <p:spTgt spid="78234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82348"/>
                                        </p:tgtEl>
                                        <p:attrNameLst>
                                          <p:attrName>style.visibility</p:attrName>
                                        </p:attrNameLst>
                                      </p:cBhvr>
                                      <p:to>
                                        <p:strVal val="visible"/>
                                      </p:to>
                                    </p:set>
                                    <p:animEffect transition="in" filter="blinds(horizontal)">
                                      <p:cBhvr>
                                        <p:cTn id="47" dur="500"/>
                                        <p:tgtEl>
                                          <p:spTgt spid="78234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82341">
                                            <p:txEl>
                                              <p:pRg st="0" end="0"/>
                                            </p:txEl>
                                          </p:spTgt>
                                        </p:tgtEl>
                                        <p:attrNameLst>
                                          <p:attrName>style.visibility</p:attrName>
                                        </p:attrNameLst>
                                      </p:cBhvr>
                                      <p:to>
                                        <p:strVal val="visible"/>
                                      </p:to>
                                    </p:set>
                                    <p:animEffect transition="in" filter="blinds(horizontal)">
                                      <p:cBhvr>
                                        <p:cTn id="52" dur="500"/>
                                        <p:tgtEl>
                                          <p:spTgt spid="78234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82341">
                                            <p:txEl>
                                              <p:pRg st="1" end="1"/>
                                            </p:txEl>
                                          </p:spTgt>
                                        </p:tgtEl>
                                        <p:attrNameLst>
                                          <p:attrName>style.visibility</p:attrName>
                                        </p:attrNameLst>
                                      </p:cBhvr>
                                      <p:to>
                                        <p:strVal val="visible"/>
                                      </p:to>
                                    </p:set>
                                    <p:animEffect transition="in" filter="blinds(horizontal)">
                                      <p:cBhvr>
                                        <p:cTn id="57" dur="500"/>
                                        <p:tgtEl>
                                          <p:spTgt spid="782341">
                                            <p:txEl>
                                              <p:pRg st="1" end="1"/>
                                            </p:txEl>
                                          </p:spTgt>
                                        </p:tgtEl>
                                      </p:cBhvr>
                                    </p:animEffect>
                                  </p:childTnLst>
                                </p:cTn>
                              </p:par>
                              <p:par>
                                <p:cTn id="58" presetID="3" presetClass="entr" presetSubtype="10" fill="hold" nodeType="withEffect">
                                  <p:stCondLst>
                                    <p:cond delay="0"/>
                                  </p:stCondLst>
                                  <p:childTnLst>
                                    <p:set>
                                      <p:cBhvr>
                                        <p:cTn id="59" dur="1" fill="hold">
                                          <p:stCondLst>
                                            <p:cond delay="0"/>
                                          </p:stCondLst>
                                        </p:cTn>
                                        <p:tgtEl>
                                          <p:spTgt spid="782341">
                                            <p:txEl>
                                              <p:pRg st="2" end="2"/>
                                            </p:txEl>
                                          </p:spTgt>
                                        </p:tgtEl>
                                        <p:attrNameLst>
                                          <p:attrName>style.visibility</p:attrName>
                                        </p:attrNameLst>
                                      </p:cBhvr>
                                      <p:to>
                                        <p:strVal val="visible"/>
                                      </p:to>
                                    </p:set>
                                    <p:animEffect transition="in" filter="blinds(horizontal)">
                                      <p:cBhvr>
                                        <p:cTn id="60" dur="500"/>
                                        <p:tgtEl>
                                          <p:spTgt spid="782341">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782346"/>
                                        </p:tgtEl>
                                        <p:attrNameLst>
                                          <p:attrName>style.visibility</p:attrName>
                                        </p:attrNameLst>
                                      </p:cBhvr>
                                      <p:to>
                                        <p:strVal val="visible"/>
                                      </p:to>
                                    </p:set>
                                    <p:animEffect transition="in" filter="blinds(horizontal)">
                                      <p:cBhvr>
                                        <p:cTn id="65" dur="500"/>
                                        <p:tgtEl>
                                          <p:spTgt spid="782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46" grpId="0" animBg="1"/>
      <p:bldP spid="782347" grpId="0" animBg="1"/>
      <p:bldP spid="78234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457200" y="111125"/>
            <a:ext cx="8229600" cy="561975"/>
          </a:xfrm>
        </p:spPr>
        <p:txBody>
          <a:bodyPr/>
          <a:lstStyle/>
          <a:p>
            <a:r>
              <a:rPr lang="en-US" altLang="zh-CN" smtClean="0"/>
              <a:t>IA-32</a:t>
            </a:r>
            <a:r>
              <a:rPr lang="zh-CN" altLang="en-US" smtClean="0"/>
              <a:t>中异常和中断的处理</a:t>
            </a:r>
          </a:p>
        </p:txBody>
      </p:sp>
      <p:sp>
        <p:nvSpPr>
          <p:cNvPr id="784387" name="Rectangle 3"/>
          <p:cNvSpPr>
            <a:spLocks noGrp="1" noChangeArrowheads="1"/>
          </p:cNvSpPr>
          <p:nvPr>
            <p:ph type="body" idx="1"/>
          </p:nvPr>
        </p:nvSpPr>
        <p:spPr>
          <a:xfrm>
            <a:off x="193675" y="836613"/>
            <a:ext cx="8693150" cy="5726112"/>
          </a:xfrm>
        </p:spPr>
        <p:txBody>
          <a:bodyPr/>
          <a:lstStyle/>
          <a:p>
            <a:pPr>
              <a:lnSpc>
                <a:spcPct val="120000"/>
              </a:lnSpc>
              <a:spcBef>
                <a:spcPct val="35000"/>
              </a:spcBef>
            </a:pPr>
            <a:r>
              <a:rPr lang="zh-CN" altLang="en-US" sz="2100" smtClean="0">
                <a:latin typeface="微软雅黑" pitchFamily="34" charset="-122"/>
                <a:ea typeface="微软雅黑" pitchFamily="34" charset="-122"/>
              </a:rPr>
              <a:t>系统启动过程中，操作系统内核被装入，并对</a:t>
            </a:r>
            <a:r>
              <a:rPr lang="en-US" altLang="zh-CN" sz="2100" smtClean="0">
                <a:latin typeface="微软雅黑" pitchFamily="34" charset="-122"/>
                <a:ea typeface="微软雅黑" pitchFamily="34" charset="-122"/>
              </a:rPr>
              <a:t>GDT</a:t>
            </a:r>
            <a:r>
              <a:rPr lang="zh-CN" altLang="en-US" sz="2100" smtClean="0">
                <a:latin typeface="微软雅黑" pitchFamily="34" charset="-122"/>
                <a:ea typeface="微软雅黑" pitchFamily="34" charset="-122"/>
              </a:rPr>
              <a:t>、</a:t>
            </a:r>
            <a:r>
              <a:rPr lang="en-US" altLang="zh-CN" sz="2100" smtClean="0">
                <a:latin typeface="微软雅黑" pitchFamily="34" charset="-122"/>
                <a:ea typeface="微软雅黑" pitchFamily="34" charset="-122"/>
              </a:rPr>
              <a:t>IDT</a:t>
            </a:r>
            <a:r>
              <a:rPr lang="zh-CN" altLang="en-US" sz="2100" smtClean="0">
                <a:latin typeface="微软雅黑" pitchFamily="34" charset="-122"/>
                <a:ea typeface="微软雅黑" pitchFamily="34" charset="-122"/>
              </a:rPr>
              <a:t>等进行了初始化，系统启动后，进入保护模式</a:t>
            </a:r>
          </a:p>
          <a:p>
            <a:pPr>
              <a:lnSpc>
                <a:spcPct val="120000"/>
              </a:lnSpc>
              <a:spcBef>
                <a:spcPct val="35000"/>
              </a:spcBef>
            </a:pPr>
            <a:r>
              <a:rPr lang="en-US" altLang="zh-CN" sz="2100" smtClean="0">
                <a:latin typeface="微软雅黑" pitchFamily="34" charset="-122"/>
                <a:ea typeface="微软雅黑" pitchFamily="34" charset="-122"/>
              </a:rPr>
              <a:t>IA-32</a:t>
            </a:r>
            <a:r>
              <a:rPr lang="zh-CN" altLang="en-US" sz="2100" smtClean="0">
                <a:latin typeface="微软雅黑" pitchFamily="34" charset="-122"/>
                <a:ea typeface="微软雅黑" pitchFamily="34" charset="-122"/>
              </a:rPr>
              <a:t>中，每条指令执行后，下条指令的逻辑地址（虚拟地址）由</a:t>
            </a:r>
            <a:r>
              <a:rPr lang="en-US" altLang="zh-CN" sz="2100" smtClean="0">
                <a:latin typeface="微软雅黑" pitchFamily="34" charset="-122"/>
                <a:ea typeface="微软雅黑" pitchFamily="34" charset="-122"/>
              </a:rPr>
              <a:t>CS</a:t>
            </a:r>
            <a:r>
              <a:rPr lang="zh-CN" altLang="en-US" sz="2100" smtClean="0">
                <a:latin typeface="微软雅黑" pitchFamily="34" charset="-122"/>
                <a:ea typeface="微软雅黑" pitchFamily="34" charset="-122"/>
              </a:rPr>
              <a:t>和</a:t>
            </a:r>
            <a:r>
              <a:rPr lang="en-US" altLang="zh-CN" sz="2100" smtClean="0">
                <a:latin typeface="微软雅黑" pitchFamily="34" charset="-122"/>
                <a:ea typeface="微软雅黑" pitchFamily="34" charset="-122"/>
              </a:rPr>
              <a:t>EIP</a:t>
            </a:r>
            <a:r>
              <a:rPr lang="zh-CN" altLang="en-US" sz="2100" smtClean="0">
                <a:latin typeface="微软雅黑" pitchFamily="34" charset="-122"/>
                <a:ea typeface="微软雅黑" pitchFamily="34" charset="-122"/>
              </a:rPr>
              <a:t>指示</a:t>
            </a:r>
          </a:p>
          <a:p>
            <a:pPr>
              <a:lnSpc>
                <a:spcPct val="120000"/>
              </a:lnSpc>
              <a:spcBef>
                <a:spcPct val="35000"/>
              </a:spcBef>
            </a:pPr>
            <a:r>
              <a:rPr lang="zh-CN" altLang="en-US" sz="2100" smtClean="0">
                <a:latin typeface="微软雅黑" pitchFamily="34" charset="-122"/>
                <a:ea typeface="微软雅黑" pitchFamily="34" charset="-122"/>
              </a:rPr>
              <a:t>每条指令执行过程中，</a:t>
            </a:r>
            <a:r>
              <a:rPr lang="en-US" altLang="zh-CN" sz="2100" smtClean="0">
                <a:latin typeface="微软雅黑" pitchFamily="34" charset="-122"/>
                <a:ea typeface="微软雅黑" pitchFamily="34" charset="-122"/>
              </a:rPr>
              <a:t>CPU</a:t>
            </a:r>
            <a:r>
              <a:rPr lang="zh-CN" altLang="en-US" sz="2100" smtClean="0">
                <a:latin typeface="微软雅黑" pitchFamily="34" charset="-122"/>
                <a:ea typeface="微软雅黑" pitchFamily="34" charset="-122"/>
              </a:rPr>
              <a:t>会根据执行情况判定是否发生了某种内部异常事件，并在每条指令执行结束时判定是否发生了外部中断请求</a:t>
            </a:r>
          </a:p>
          <a:p>
            <a:pPr>
              <a:lnSpc>
                <a:spcPct val="120000"/>
              </a:lnSpc>
              <a:spcBef>
                <a:spcPct val="35000"/>
              </a:spcBef>
              <a:buFontTx/>
              <a:buNone/>
            </a:pPr>
            <a:r>
              <a:rPr lang="zh-CN" altLang="en-US" sz="2100" smtClean="0">
                <a:latin typeface="微软雅黑" pitchFamily="34" charset="-122"/>
                <a:ea typeface="微软雅黑" pitchFamily="34" charset="-122"/>
              </a:rPr>
              <a:t>    </a:t>
            </a:r>
            <a:r>
              <a:rPr lang="zh-CN" altLang="en-US" sz="2100" smtClean="0">
                <a:solidFill>
                  <a:srgbClr val="008000"/>
                </a:solidFill>
                <a:latin typeface="微软雅黑" pitchFamily="34" charset="-122"/>
                <a:ea typeface="微软雅黑" pitchFamily="34" charset="-122"/>
              </a:rPr>
              <a:t>（由此可见，</a:t>
            </a:r>
            <a:r>
              <a:rPr lang="zh-CN" altLang="en-US" sz="2100" smtClean="0">
                <a:solidFill>
                  <a:srgbClr val="FF0000"/>
                </a:solidFill>
                <a:latin typeface="微软雅黑" pitchFamily="34" charset="-122"/>
                <a:ea typeface="微软雅黑" pitchFamily="34" charset="-122"/>
              </a:rPr>
              <a:t>异常事件和中断请求的检测</a:t>
            </a:r>
            <a:r>
              <a:rPr lang="zh-CN" altLang="en-US" sz="2100" smtClean="0">
                <a:solidFill>
                  <a:srgbClr val="008000"/>
                </a:solidFill>
                <a:latin typeface="微软雅黑" pitchFamily="34" charset="-122"/>
                <a:ea typeface="微软雅黑" pitchFamily="34" charset="-122"/>
              </a:rPr>
              <a:t>都是在某一条指令执行过程中进行的，显然由硬件完成）</a:t>
            </a:r>
          </a:p>
          <a:p>
            <a:pPr>
              <a:lnSpc>
                <a:spcPct val="120000"/>
              </a:lnSpc>
              <a:spcBef>
                <a:spcPct val="35000"/>
              </a:spcBef>
            </a:pPr>
            <a:r>
              <a:rPr lang="zh-CN" altLang="en-US" sz="2100" smtClean="0">
                <a:latin typeface="微软雅黑" pitchFamily="34" charset="-122"/>
                <a:ea typeface="微软雅黑" pitchFamily="34" charset="-122"/>
              </a:rPr>
              <a:t>在</a:t>
            </a:r>
            <a:r>
              <a:rPr lang="en-US" altLang="zh-CN" sz="2100" smtClean="0">
                <a:latin typeface="微软雅黑" pitchFamily="34" charset="-122"/>
                <a:ea typeface="微软雅黑" pitchFamily="34" charset="-122"/>
              </a:rPr>
              <a:t>CPU</a:t>
            </a:r>
            <a:r>
              <a:rPr lang="zh-CN" altLang="en-US" sz="2100" smtClean="0">
                <a:latin typeface="微软雅黑" pitchFamily="34" charset="-122"/>
                <a:ea typeface="微软雅黑" pitchFamily="34" charset="-122"/>
              </a:rPr>
              <a:t>根据</a:t>
            </a:r>
            <a:r>
              <a:rPr lang="en-US" altLang="zh-CN" sz="2100" smtClean="0">
                <a:latin typeface="微软雅黑" pitchFamily="34" charset="-122"/>
                <a:ea typeface="微软雅黑" pitchFamily="34" charset="-122"/>
              </a:rPr>
              <a:t>CS</a:t>
            </a:r>
            <a:r>
              <a:rPr lang="zh-CN" altLang="en-US" sz="2100" smtClean="0">
                <a:latin typeface="微软雅黑" pitchFamily="34" charset="-122"/>
                <a:ea typeface="微软雅黑" pitchFamily="34" charset="-122"/>
              </a:rPr>
              <a:t>和</a:t>
            </a:r>
            <a:r>
              <a:rPr lang="en-US" altLang="zh-CN" sz="2100" smtClean="0">
                <a:latin typeface="微软雅黑" pitchFamily="34" charset="-122"/>
                <a:ea typeface="微软雅黑" pitchFamily="34" charset="-122"/>
              </a:rPr>
              <a:t>EIP</a:t>
            </a:r>
            <a:r>
              <a:rPr lang="zh-CN" altLang="en-US" sz="2100" smtClean="0">
                <a:latin typeface="微软雅黑" pitchFamily="34" charset="-122"/>
                <a:ea typeface="微软雅黑" pitchFamily="34" charset="-122"/>
              </a:rPr>
              <a:t>取下条指令之前，会根据检测的结果判断是否进入</a:t>
            </a:r>
            <a:r>
              <a:rPr lang="zh-CN" altLang="en-US" sz="2100" smtClean="0">
                <a:solidFill>
                  <a:srgbClr val="FF0000"/>
                </a:solidFill>
                <a:latin typeface="微软雅黑" pitchFamily="34" charset="-122"/>
                <a:ea typeface="微软雅黑" pitchFamily="34" charset="-122"/>
              </a:rPr>
              <a:t>中断响应阶段</a:t>
            </a:r>
          </a:p>
          <a:p>
            <a:pPr>
              <a:lnSpc>
                <a:spcPct val="120000"/>
              </a:lnSpc>
              <a:spcBef>
                <a:spcPct val="35000"/>
              </a:spcBef>
              <a:buFontTx/>
              <a:buNone/>
            </a:pPr>
            <a:r>
              <a:rPr lang="zh-CN" altLang="en-US" sz="2100" smtClean="0">
                <a:solidFill>
                  <a:srgbClr val="008000"/>
                </a:solidFill>
                <a:latin typeface="微软雅黑" pitchFamily="34" charset="-122"/>
                <a:ea typeface="微软雅黑" pitchFamily="34" charset="-122"/>
              </a:rPr>
              <a:t>   （</a:t>
            </a:r>
            <a:r>
              <a:rPr lang="zh-CN" altLang="en-US" sz="2100" smtClean="0">
                <a:solidFill>
                  <a:srgbClr val="FF0000"/>
                </a:solidFill>
                <a:latin typeface="微软雅黑" pitchFamily="34" charset="-122"/>
                <a:ea typeface="微软雅黑" pitchFamily="34" charset="-122"/>
              </a:rPr>
              <a:t>异常和中断的响应</a:t>
            </a:r>
            <a:r>
              <a:rPr lang="zh-CN" altLang="en-US" sz="2100" smtClean="0">
                <a:solidFill>
                  <a:srgbClr val="008000"/>
                </a:solidFill>
                <a:latin typeface="微软雅黑" pitchFamily="34" charset="-122"/>
                <a:ea typeface="微软雅黑" pitchFamily="34" charset="-122"/>
              </a:rPr>
              <a:t>也都是在某一条指令执行过程中进行的，显然也由硬件完成）</a:t>
            </a:r>
            <a:endParaRPr lang="zh-CN" altLang="en-US" sz="2100" smtClean="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4387">
                                            <p:txEl>
                                              <p:pRg st="0" end="0"/>
                                            </p:txEl>
                                          </p:spTgt>
                                        </p:tgtEl>
                                        <p:attrNameLst>
                                          <p:attrName>style.visibility</p:attrName>
                                        </p:attrNameLst>
                                      </p:cBhvr>
                                      <p:to>
                                        <p:strVal val="visible"/>
                                      </p:to>
                                    </p:set>
                                    <p:animEffect transition="in" filter="blinds(horizontal)">
                                      <p:cBhvr>
                                        <p:cTn id="7" dur="500"/>
                                        <p:tgtEl>
                                          <p:spTgt spid="784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4387">
                                            <p:txEl>
                                              <p:pRg st="1" end="1"/>
                                            </p:txEl>
                                          </p:spTgt>
                                        </p:tgtEl>
                                        <p:attrNameLst>
                                          <p:attrName>style.visibility</p:attrName>
                                        </p:attrNameLst>
                                      </p:cBhvr>
                                      <p:to>
                                        <p:strVal val="visible"/>
                                      </p:to>
                                    </p:set>
                                    <p:animEffect transition="in" filter="blinds(horizontal)">
                                      <p:cBhvr>
                                        <p:cTn id="12" dur="500"/>
                                        <p:tgtEl>
                                          <p:spTgt spid="784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4387">
                                            <p:txEl>
                                              <p:pRg st="2" end="2"/>
                                            </p:txEl>
                                          </p:spTgt>
                                        </p:tgtEl>
                                        <p:attrNameLst>
                                          <p:attrName>style.visibility</p:attrName>
                                        </p:attrNameLst>
                                      </p:cBhvr>
                                      <p:to>
                                        <p:strVal val="visible"/>
                                      </p:to>
                                    </p:set>
                                    <p:animEffect transition="in" filter="blinds(horizontal)">
                                      <p:cBhvr>
                                        <p:cTn id="17" dur="500"/>
                                        <p:tgtEl>
                                          <p:spTgt spid="7843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84387">
                                            <p:txEl>
                                              <p:pRg st="3" end="3"/>
                                            </p:txEl>
                                          </p:spTgt>
                                        </p:tgtEl>
                                        <p:attrNameLst>
                                          <p:attrName>style.visibility</p:attrName>
                                        </p:attrNameLst>
                                      </p:cBhvr>
                                      <p:to>
                                        <p:strVal val="visible"/>
                                      </p:to>
                                    </p:set>
                                    <p:animEffect transition="in" filter="blinds(horizontal)">
                                      <p:cBhvr>
                                        <p:cTn id="22" dur="500"/>
                                        <p:tgtEl>
                                          <p:spTgt spid="7843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84387">
                                            <p:txEl>
                                              <p:pRg st="4" end="4"/>
                                            </p:txEl>
                                          </p:spTgt>
                                        </p:tgtEl>
                                        <p:attrNameLst>
                                          <p:attrName>style.visibility</p:attrName>
                                        </p:attrNameLst>
                                      </p:cBhvr>
                                      <p:to>
                                        <p:strVal val="visible"/>
                                      </p:to>
                                    </p:set>
                                    <p:animEffect transition="in" filter="blinds(horizontal)">
                                      <p:cBhvr>
                                        <p:cTn id="27" dur="500"/>
                                        <p:tgtEl>
                                          <p:spTgt spid="7843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84387">
                                            <p:txEl>
                                              <p:pRg st="5" end="5"/>
                                            </p:txEl>
                                          </p:spTgt>
                                        </p:tgtEl>
                                        <p:attrNameLst>
                                          <p:attrName>style.visibility</p:attrName>
                                        </p:attrNameLst>
                                      </p:cBhvr>
                                      <p:to>
                                        <p:strVal val="visible"/>
                                      </p:to>
                                    </p:set>
                                    <p:animEffect transition="in" filter="blinds(horizontal)">
                                      <p:cBhvr>
                                        <p:cTn id="32" dur="500"/>
                                        <p:tgtEl>
                                          <p:spTgt spid="7843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25458</TotalTime>
  <Words>4620</Words>
  <Application>Microsoft Office PowerPoint</Application>
  <PresentationFormat>全屏显示(4:3)</PresentationFormat>
  <Paragraphs>243</Paragraphs>
  <Slides>28</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Arial</vt:lpstr>
      <vt:lpstr>宋体</vt:lpstr>
      <vt:lpstr>黑体</vt:lpstr>
      <vt:lpstr>微软雅黑</vt:lpstr>
      <vt:lpstr>Times New Roman</vt:lpstr>
      <vt:lpstr>Wingdings</vt:lpstr>
      <vt:lpstr>Calibri</vt:lpstr>
      <vt:lpstr>默认设计模板</vt:lpstr>
      <vt:lpstr>  第七章 异常控制流   CPU控制流的概念 进程上下文切换 异常和中断的基本概念 异常和中断的响应和处理</vt:lpstr>
      <vt:lpstr>异常控制流</vt:lpstr>
      <vt:lpstr>异常控制流</vt:lpstr>
      <vt:lpstr>IA-32的向量中断方式</vt:lpstr>
      <vt:lpstr>IA-32的中断类型</vt:lpstr>
      <vt:lpstr>实地址模式下的中断向量表</vt:lpstr>
      <vt:lpstr>实地址模式下的中断向量表</vt:lpstr>
      <vt:lpstr>保护模式下的中断描述符表</vt:lpstr>
      <vt:lpstr>IA-32中异常和中断的处理</vt:lpstr>
      <vt:lpstr>IA-32中异常和中断响应过程</vt:lpstr>
      <vt:lpstr>IA-32中异常和中断返回过程</vt:lpstr>
      <vt:lpstr>Linux中的异常和中断处理</vt:lpstr>
      <vt:lpstr>Linux中的中断门、陷阱门和任务门</vt:lpstr>
      <vt:lpstr>Linux中中断描述符表的初始化</vt:lpstr>
      <vt:lpstr>Linux中对异常的处理</vt:lpstr>
      <vt:lpstr>Linux中对异常的处理</vt:lpstr>
      <vt:lpstr>Linux中对异常的处理</vt:lpstr>
      <vt:lpstr>Linux中对中断的处理</vt:lpstr>
      <vt:lpstr>Linux中对中断的处理</vt:lpstr>
      <vt:lpstr>IA-32/Linux的系统调用 </vt:lpstr>
      <vt:lpstr>Trap举例: Opening File</vt:lpstr>
      <vt:lpstr>IA-32/Linux的系统调用</vt:lpstr>
      <vt:lpstr>软中断指令int $0x80的执行过程 </vt:lpstr>
      <vt:lpstr>Linux中中断描述符表的初始化</vt:lpstr>
      <vt:lpstr>IA-32中异常和中断响应过程</vt:lpstr>
      <vt:lpstr>Linux中的中断门、陷阱门和任务门</vt:lpstr>
      <vt:lpstr>总  结</vt:lpstr>
      <vt:lpstr>作业</vt:lpstr>
    </vt:vector>
  </TitlesOfParts>
  <Company>Nanjing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SU</cp:lastModifiedBy>
  <cp:revision>2522</cp:revision>
  <dcterms:created xsi:type="dcterms:W3CDTF">2008-04-26T09:05:28Z</dcterms:created>
  <dcterms:modified xsi:type="dcterms:W3CDTF">2014-11-13T02:33:27Z</dcterms:modified>
</cp:coreProperties>
</file>