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98" r:id="rId2"/>
    <p:sldId id="500" r:id="rId3"/>
    <p:sldId id="712" r:id="rId4"/>
    <p:sldId id="709" r:id="rId5"/>
    <p:sldId id="710" r:id="rId6"/>
    <p:sldId id="711" r:id="rId7"/>
    <p:sldId id="690" r:id="rId8"/>
    <p:sldId id="701" r:id="rId9"/>
    <p:sldId id="719" r:id="rId10"/>
    <p:sldId id="721" r:id="rId11"/>
    <p:sldId id="718" r:id="rId12"/>
    <p:sldId id="722" r:id="rId13"/>
    <p:sldId id="723" r:id="rId14"/>
    <p:sldId id="713" r:id="rId15"/>
    <p:sldId id="714" r:id="rId16"/>
    <p:sldId id="716" r:id="rId17"/>
    <p:sldId id="724" r:id="rId18"/>
    <p:sldId id="717" r:id="rId19"/>
    <p:sldId id="725" r:id="rId20"/>
    <p:sldId id="726" r:id="rId21"/>
    <p:sldId id="727" r:id="rId22"/>
    <p:sldId id="728" r:id="rId23"/>
    <p:sldId id="729" r:id="rId24"/>
    <p:sldId id="730" r:id="rId25"/>
    <p:sldId id="739" r:id="rId26"/>
    <p:sldId id="740" r:id="rId27"/>
    <p:sldId id="731" r:id="rId28"/>
    <p:sldId id="732" r:id="rId29"/>
    <p:sldId id="733" r:id="rId30"/>
    <p:sldId id="790" r:id="rId31"/>
    <p:sldId id="734" r:id="rId32"/>
    <p:sldId id="742" r:id="rId33"/>
    <p:sldId id="735" r:id="rId34"/>
    <p:sldId id="736" r:id="rId35"/>
    <p:sldId id="737" r:id="rId36"/>
  </p:sldIdLst>
  <p:sldSz cx="9144000" cy="6858000" type="screen4x3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8398"/>
    <a:srgbClr val="A50021"/>
    <a:srgbClr val="993300"/>
    <a:srgbClr val="6D6D6D"/>
    <a:srgbClr val="818181"/>
    <a:srgbClr val="469CDC"/>
    <a:srgbClr val="008000"/>
    <a:srgbClr val="FF5B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2009" autoAdjust="0"/>
    <p:restoredTop sz="86212" autoAdjust="0"/>
  </p:normalViewPr>
  <p:slideViewPr>
    <p:cSldViewPr snapToGrid="0">
      <p:cViewPr>
        <p:scale>
          <a:sx n="66" d="100"/>
          <a:sy n="66" d="100"/>
        </p:scale>
        <p:origin x="-109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358" y="-90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269" tIns="49255" rIns="100269" bIns="49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1440" tIns="45720" rIns="91440" bIns="45720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1440" tIns="45720" rIns="91440" bIns="45720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/>
              <a:t>./hello &gt; out.txt</a:t>
            </a:r>
            <a:r>
              <a:rPr lang="zh-CN" altLang="en-US"/>
              <a:t>：</a:t>
            </a:r>
            <a:r>
              <a:rPr lang="en-US" altLang="zh-CN"/>
              <a:t>stdout</a:t>
            </a:r>
            <a:r>
              <a:rPr lang="zh-CN" altLang="en-US"/>
              <a:t>輸出到</a:t>
            </a:r>
            <a:r>
              <a:rPr lang="en-US" altLang="zh-CN"/>
              <a:t>out.txt, stderr</a:t>
            </a:r>
            <a:r>
              <a:rPr lang="zh-CN" altLang="en-US"/>
              <a:t>輸出到屏幕</a:t>
            </a:r>
            <a:br>
              <a:rPr lang="zh-CN" altLang="en-US"/>
            </a:br>
            <a:r>
              <a:rPr lang="en-US" altLang="zh-CN"/>
              <a:t>./hello 2 &gt; err.txt</a:t>
            </a:r>
            <a:r>
              <a:rPr lang="zh-CN" altLang="en-US"/>
              <a:t>：</a:t>
            </a:r>
            <a:r>
              <a:rPr lang="en-US" altLang="zh-CN"/>
              <a:t>stdout</a:t>
            </a:r>
            <a:r>
              <a:rPr lang="zh-CN" altLang="en-US"/>
              <a:t>輸出到屏幕</a:t>
            </a:r>
            <a:r>
              <a:rPr lang="en-US" altLang="zh-CN"/>
              <a:t>, stderr</a:t>
            </a:r>
            <a:r>
              <a:rPr lang="zh-CN" altLang="en-US"/>
              <a:t>輸出到</a:t>
            </a:r>
            <a:r>
              <a:rPr lang="en-US" altLang="zh-CN"/>
              <a:t>err.txt</a:t>
            </a:r>
            <a:br>
              <a:rPr lang="en-US" altLang="zh-CN"/>
            </a:br>
            <a:r>
              <a:rPr lang="en-US" altLang="zh-CN"/>
              <a:t>./hello &gt; out.txt 2&gt; err.txt</a:t>
            </a:r>
            <a:r>
              <a:rPr lang="zh-CN" altLang="en-US"/>
              <a:t>：</a:t>
            </a:r>
            <a:r>
              <a:rPr lang="en-US" altLang="zh-CN"/>
              <a:t>stdout</a:t>
            </a:r>
            <a:r>
              <a:rPr lang="zh-CN" altLang="en-US"/>
              <a:t>輸出到</a:t>
            </a:r>
            <a:r>
              <a:rPr lang="en-US" altLang="zh-CN"/>
              <a:t>out.txt,stderr</a:t>
            </a:r>
            <a:r>
              <a:rPr lang="zh-CN" altLang="en-US"/>
              <a:t>輸出到</a:t>
            </a:r>
            <a:r>
              <a:rPr lang="en-US" altLang="zh-CN"/>
              <a:t>err.txt</a:t>
            </a:r>
            <a:br>
              <a:rPr lang="en-US" altLang="zh-CN"/>
            </a:br>
            <a:r>
              <a:rPr lang="en-US" altLang="zh-CN"/>
              <a:t>./hello &gt; combine.txt 2&gt;&amp;1</a:t>
            </a:r>
            <a:r>
              <a:rPr lang="zh-CN" altLang="en-US"/>
              <a:t>：</a:t>
            </a:r>
            <a:r>
              <a:rPr lang="en-US" altLang="zh-CN"/>
              <a:t>stdout</a:t>
            </a:r>
            <a:r>
              <a:rPr lang="zh-CN" altLang="en-US"/>
              <a:t>和</a:t>
            </a:r>
            <a:r>
              <a:rPr lang="en-US" altLang="zh-CN"/>
              <a:t>stderr</a:t>
            </a:r>
            <a:r>
              <a:rPr lang="zh-CN" altLang="en-US"/>
              <a:t>都輸出到</a:t>
            </a:r>
            <a:r>
              <a:rPr lang="en-US" altLang="zh-CN"/>
              <a:t>combine.txt</a:t>
            </a:r>
            <a:br>
              <a:rPr lang="en-US" altLang="zh-CN"/>
            </a:br>
            <a:r>
              <a:rPr lang="en-US" altLang="zh-CN"/>
              <a:t>./hello &gt; combine.txt 2&gt; combine.txt</a:t>
            </a:r>
            <a:r>
              <a:rPr lang="zh-CN" altLang="en-US"/>
              <a:t>：</a:t>
            </a:r>
            <a:r>
              <a:rPr lang="en-US" altLang="zh-CN"/>
              <a:t>stdout</a:t>
            </a:r>
            <a:r>
              <a:rPr lang="zh-CN" altLang="en-US"/>
              <a:t>和</a:t>
            </a:r>
            <a:r>
              <a:rPr lang="en-US" altLang="zh-CN"/>
              <a:t>stderr</a:t>
            </a:r>
            <a:r>
              <a:rPr lang="zh-CN" altLang="en-US"/>
              <a:t>都輸出到</a:t>
            </a:r>
            <a:r>
              <a:rPr lang="en-US" altLang="zh-CN"/>
              <a:t>combine.txt</a:t>
            </a:r>
            <a:br>
              <a:rPr lang="en-US" altLang="zh-CN"/>
            </a:b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509588"/>
            <a:ext cx="8145463" cy="5356225"/>
          </a:xfrm>
        </p:spPr>
        <p:txBody>
          <a:bodyPr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/>
            </a:r>
            <a:br>
              <a:rPr lang="en-US" altLang="zh-CN"/>
            </a:br>
            <a:r>
              <a:rPr lang="zh-CN" altLang="en-US">
                <a:solidFill>
                  <a:srgbClr val="FF0000"/>
                </a:solidFill>
              </a:rPr>
              <a:t/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en-US" altLang="zh-CN" sz="4400">
                <a:solidFill>
                  <a:srgbClr val="FF0000"/>
                </a:solidFill>
              </a:rPr>
              <a:t>I/O</a:t>
            </a:r>
            <a:r>
              <a:rPr lang="zh-CN" altLang="en-US" sz="4400">
                <a:solidFill>
                  <a:srgbClr val="FF0000"/>
                </a:solidFill>
              </a:rPr>
              <a:t>操作的实现</a:t>
            </a:r>
            <a:r>
              <a:rPr lang="zh-CN" altLang="en-US" sz="4800">
                <a:solidFill>
                  <a:srgbClr val="FF0000"/>
                </a:solidFill>
              </a:rPr>
              <a:t/>
            </a:r>
            <a:br>
              <a:rPr lang="zh-CN" altLang="en-US" sz="4800">
                <a:solidFill>
                  <a:srgbClr val="FF0000"/>
                </a:solidFill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用户空间</a:t>
            </a:r>
            <a:r>
              <a:rPr lang="en-US" altLang="zh-CN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b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硬件与软件的接口</a:t>
            </a:r>
            <a:b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内核空间</a:t>
            </a:r>
            <a:r>
              <a:rPr lang="en-US" altLang="zh-CN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4000">
                <a:latin typeface="微软雅黑" pitchFamily="34" charset="-122"/>
                <a:ea typeface="微软雅黑" pitchFamily="34" charset="-122"/>
              </a:rPr>
            </a:br>
            <a:endParaRPr lang="en-US" altLang="zh-CN" sz="4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00013"/>
            <a:ext cx="8807450" cy="528637"/>
          </a:xfrm>
        </p:spPr>
        <p:txBody>
          <a:bodyPr/>
          <a:lstStyle/>
          <a:p>
            <a:r>
              <a:rPr lang="zh-CN" altLang="en-US"/>
              <a:t>用户</a:t>
            </a:r>
            <a:r>
              <a:rPr lang="en-US" altLang="zh-CN"/>
              <a:t>I/O</a:t>
            </a:r>
            <a:r>
              <a:rPr lang="zh-CN" altLang="en-US"/>
              <a:t>软件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835025"/>
            <a:ext cx="8583612" cy="55657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用户进程请求读磁盘文件操作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用户进程使用标准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fread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，或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Windows API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ReadFile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，或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Unix/Linux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的系统调用函数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等要求读一个磁盘文件块。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用户程序中涉及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操作的函数最终会被转换为一组与具体机器架构相关的指令序列，这里我们将其称为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请求指令序列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例如，若用户程序在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架构上执行，则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函数被转换为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的指令序列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每个指令系统中一定有一类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陷阱指令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（有些机器也称为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软中断指令或系统调用指令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），主要功能是为操作系统提供灵活的系统调用机制。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请求指令序列中，具体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请求被转换为一条陷阱指令，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在陷阱指令前面则是相应的系统调用参数的设置指令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</a:t>
            </a:r>
            <a:r>
              <a:rPr lang="en-US" altLang="zh-CN"/>
              <a:t>I/O</a:t>
            </a:r>
            <a:r>
              <a:rPr lang="zh-CN" altLang="en-US"/>
              <a:t>软件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889000"/>
            <a:ext cx="8191500" cy="401796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子系统中的重要性由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系统以下三个特性决定：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）共享性。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系统被多个程序共享，须由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资源统一调度管理，以保证用户程序只能访问自己有权访问的那部分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设备，并使系统的吞吐率达到最佳。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）复杂性。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设备控制细节复杂，需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提供专门的驱动程序进行控制，这样可对用户程序屏蔽设备控制的细节。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）异步性。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不同设备之间速度相差较大，因而，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设备与主机之间的信息交换使用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异步的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方式，中断导致从用户态向内核态转移，因此必须由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提供中断服务程序来处理。</a:t>
            </a:r>
          </a:p>
        </p:txBody>
      </p:sp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522288" y="5224463"/>
            <a:ext cx="4440237" cy="762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那么，如何从用户程序对应的用户进程进入到操作系统内核执行呢？</a:t>
            </a:r>
          </a:p>
        </p:txBody>
      </p:sp>
      <p:sp>
        <p:nvSpPr>
          <p:cNvPr id="879621" name="Text Box 5"/>
          <p:cNvSpPr txBox="1">
            <a:spLocks noChangeArrowheads="1"/>
          </p:cNvSpPr>
          <p:nvPr/>
        </p:nvSpPr>
        <p:spPr bwMode="auto">
          <a:xfrm>
            <a:off x="6053138" y="5472113"/>
            <a:ext cx="2249487" cy="457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系统调用！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0" grpId="0"/>
      <p:bldP spid="8796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系统调用和</a:t>
            </a:r>
            <a:r>
              <a:rPr lang="en-US" altLang="zh-CN"/>
              <a:t>API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860425"/>
            <a:ext cx="8924925" cy="55054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提供一组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为用户进程的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请求进行具体的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操作。</a:t>
            </a:r>
          </a:p>
          <a:p>
            <a:pPr>
              <a:lnSpc>
                <a:spcPct val="120000"/>
              </a:lnSpc>
            </a:pP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应用编程接口（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两者在概念上不完全相同，它们都是系统提供给用户程序使用的编程接口，但前者指的是功能更广泛、抽象程度更高的函数，后者仅指通过软中断（自陷）指令向内核态发出特定服务请求的函数。</a:t>
            </a:r>
          </a:p>
          <a:p>
            <a:pPr>
              <a:lnSpc>
                <a:spcPct val="120000"/>
              </a:lnSpc>
            </a:pP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系统调用封装函数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函数中的一种。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最终通过调用系统调用实现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。一个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可能调用多个系统调用，不同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可能会调用同一个系统调用。但是，并不是所有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都需要调用系统调用。</a:t>
            </a:r>
          </a:p>
          <a:p>
            <a:pPr>
              <a:lnSpc>
                <a:spcPct val="120000"/>
              </a:lnSpc>
            </a:pP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从编程者来看，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 系统调用之间没有什么差别。</a:t>
            </a:r>
          </a:p>
          <a:p>
            <a:pPr>
              <a:lnSpc>
                <a:spcPct val="120000"/>
              </a:lnSpc>
            </a:pP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从内核设计者来看，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 系统调用差别很大。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在用户态执行，系统调用封装函数也在用户态执行，但具体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服务例程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在内核态执行。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系统调用及其参数传递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776288"/>
            <a:ext cx="8191500" cy="57959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在用户态，当进程调用一个系统调用时，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切换到内核态，并开始执行一个被称为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系统调用处理程序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的内核函数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例如，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中，可以通过两种方式调用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的系统调用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执行软中断指令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 80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执行指令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sysenter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（老的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不支持该指令）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内核实现了许多系统调用，因此，用一个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系统调用号（存放在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中）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来标识不同的系统调用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除了调用号以外，系统调用还需要其他参数，不同系统调用所需参数的个数和含义不同，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输入参数通过通用寄存器传递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，若参数个数超出寄存器个数，则将需传递参数块所在内存区首址放在寄存器中传递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（除调用号以外，最多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个参数）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传递参数的寄存器顺序：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（系统调用号）、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EBP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返回参数为整数值。正数或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表示成功，负数表示出错码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8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用户程序、</a:t>
            </a:r>
            <a:r>
              <a:rPr lang="en-US" altLang="zh-CN"/>
              <a:t>C</a:t>
            </a:r>
            <a:r>
              <a:rPr lang="zh-CN" altLang="en-US"/>
              <a:t>函数和内核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833438"/>
            <a:ext cx="8656637" cy="24955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用户程序总是通过某种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函数或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操作符请求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操作。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例如，读一个磁盘文件记录时，可调用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fread()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，也可直接调用系统调用封装函数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read()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来提出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请求。不管是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库函数、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函数还是系统调用封装函数，最终都通过操作系统内核提供的系统调用来实现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   printf()</a:t>
            </a:r>
            <a:r>
              <a:rPr lang="zh-CN" altLang="en-US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函数的调用过程如下：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8745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3484563"/>
            <a:ext cx="8631238" cy="2995612"/>
          </a:xfrm>
          <a:prstGeom prst="rect">
            <a:avLst/>
          </a:prstGeom>
          <a:noFill/>
        </p:spPr>
      </p:pic>
      <p:sp>
        <p:nvSpPr>
          <p:cNvPr id="874501" name="Rectangle 5"/>
          <p:cNvSpPr>
            <a:spLocks noChangeArrowheads="1"/>
          </p:cNvSpPr>
          <p:nvPr/>
        </p:nvSpPr>
        <p:spPr bwMode="auto">
          <a:xfrm>
            <a:off x="347663" y="4470400"/>
            <a:ext cx="1349375" cy="987425"/>
          </a:xfrm>
          <a:prstGeom prst="rect">
            <a:avLst/>
          </a:prstGeom>
          <a:solidFill>
            <a:schemeClr val="accent1">
              <a:alpha val="13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502" name="Rectangle 6"/>
          <p:cNvSpPr>
            <a:spLocks noChangeArrowheads="1"/>
          </p:cNvSpPr>
          <p:nvPr/>
        </p:nvSpPr>
        <p:spPr bwMode="auto">
          <a:xfrm>
            <a:off x="1901825" y="4456113"/>
            <a:ext cx="4354513" cy="987425"/>
          </a:xfrm>
          <a:prstGeom prst="rect">
            <a:avLst/>
          </a:prstGeom>
          <a:solidFill>
            <a:schemeClr val="accent2">
              <a:alpha val="28999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auto">
          <a:xfrm>
            <a:off x="7083425" y="4498975"/>
            <a:ext cx="1639888" cy="958850"/>
          </a:xfrm>
          <a:prstGeom prst="rect">
            <a:avLst/>
          </a:prstGeom>
          <a:solidFill>
            <a:srgbClr val="800080">
              <a:alpha val="23000"/>
            </a:srgb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1" grpId="0" animBg="1"/>
      <p:bldP spid="874502" grpId="0" animBg="1"/>
      <p:bldP spid="8745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系统中</a:t>
            </a:r>
            <a:r>
              <a:rPr lang="en-US" altLang="zh-CN"/>
              <a:t>printf()</a:t>
            </a:r>
            <a:r>
              <a:rPr lang="zh-CN" altLang="en-US"/>
              <a:t>函数的执行过程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4368800"/>
            <a:ext cx="8191500" cy="201771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某函数调用了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printf()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，执行到调用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printf()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语句时，便会转到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标准库函数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printf()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去执行；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printf()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通过一系列函数调用，最终会调用函数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write()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15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write()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时，便会通过一系列步骤在内核空间中找到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write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对应的系统调用服务例程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sys_write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来执行。 </a:t>
            </a:r>
          </a:p>
        </p:txBody>
      </p:sp>
      <p:sp>
        <p:nvSpPr>
          <p:cNvPr id="875525" name="AutoShape 5"/>
          <p:cNvSpPr>
            <a:spLocks noChangeAspect="1" noChangeArrowheads="1"/>
          </p:cNvSpPr>
          <p:nvPr/>
        </p:nvSpPr>
        <p:spPr bwMode="auto">
          <a:xfrm>
            <a:off x="160338" y="769938"/>
            <a:ext cx="8628062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5526" name="Text Box 6"/>
          <p:cNvSpPr txBox="1">
            <a:spLocks noChangeArrowheads="1"/>
          </p:cNvSpPr>
          <p:nvPr/>
        </p:nvSpPr>
        <p:spPr bwMode="auto">
          <a:xfrm>
            <a:off x="266700" y="1528763"/>
            <a:ext cx="1160463" cy="20542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main()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printf();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875527" name="Text Box 7"/>
          <p:cNvSpPr txBox="1">
            <a:spLocks noChangeArrowheads="1"/>
          </p:cNvSpPr>
          <p:nvPr/>
        </p:nvSpPr>
        <p:spPr bwMode="auto">
          <a:xfrm>
            <a:off x="330200" y="3729038"/>
            <a:ext cx="1076325" cy="31273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/>
            <a:r>
              <a:rPr lang="zh-CN" altLang="en-US" sz="1900" b="1">
                <a:latin typeface="Times New Roman" pitchFamily="18" charset="0"/>
                <a:ea typeface="微软雅黑" pitchFamily="34" charset="-122"/>
              </a:rPr>
              <a:t>用户程序</a:t>
            </a:r>
            <a:r>
              <a:rPr lang="zh-CN" altLang="en-US" sz="900" b="1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875528" name="Text Box 8"/>
          <p:cNvSpPr txBox="1">
            <a:spLocks noChangeArrowheads="1"/>
          </p:cNvSpPr>
          <p:nvPr/>
        </p:nvSpPr>
        <p:spPr bwMode="auto">
          <a:xfrm>
            <a:off x="1717675" y="1533525"/>
            <a:ext cx="1235075" cy="2057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printf() 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xxxx();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}       </a:t>
            </a:r>
          </a:p>
        </p:txBody>
      </p:sp>
      <p:sp>
        <p:nvSpPr>
          <p:cNvPr id="875529" name="Line 9"/>
          <p:cNvSpPr>
            <a:spLocks noChangeShapeType="1"/>
          </p:cNvSpPr>
          <p:nvPr/>
        </p:nvSpPr>
        <p:spPr bwMode="auto">
          <a:xfrm flipV="1">
            <a:off x="1330325" y="1909763"/>
            <a:ext cx="457200" cy="5746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5530" name="Text Box 10"/>
          <p:cNvSpPr txBox="1">
            <a:spLocks noChangeArrowheads="1"/>
          </p:cNvSpPr>
          <p:nvPr/>
        </p:nvSpPr>
        <p:spPr bwMode="auto">
          <a:xfrm>
            <a:off x="5283200" y="1555750"/>
            <a:ext cx="1784350" cy="19954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system_call()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xxxx();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}       </a:t>
            </a:r>
          </a:p>
          <a:p>
            <a:pPr algn="just">
              <a:lnSpc>
                <a:spcPct val="104000"/>
              </a:lnSpc>
            </a:pPr>
            <a:endParaRPr lang="en-US" altLang="zh-CN" sz="19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5531" name="Text Box 11"/>
          <p:cNvSpPr txBox="1">
            <a:spLocks noChangeArrowheads="1"/>
          </p:cNvSpPr>
          <p:nvPr/>
        </p:nvSpPr>
        <p:spPr bwMode="auto">
          <a:xfrm>
            <a:off x="3509963" y="3621088"/>
            <a:ext cx="1003300" cy="57626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/>
            <a:r>
              <a:rPr lang="zh-CN" altLang="en-US" sz="19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</a:rPr>
              <a:t>系统调用封装函数</a:t>
            </a:r>
          </a:p>
        </p:txBody>
      </p:sp>
      <p:sp>
        <p:nvSpPr>
          <p:cNvPr id="875532" name="Text Box 12"/>
          <p:cNvSpPr txBox="1">
            <a:spLocks noChangeArrowheads="1"/>
          </p:cNvSpPr>
          <p:nvPr/>
        </p:nvSpPr>
        <p:spPr bwMode="auto">
          <a:xfrm>
            <a:off x="5664200" y="3619500"/>
            <a:ext cx="974725" cy="5651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/>
            <a:r>
              <a:rPr lang="zh-CN" altLang="en-US" sz="1900" b="1">
                <a:latin typeface="Times New Roman" pitchFamily="18" charset="0"/>
                <a:ea typeface="微软雅黑" pitchFamily="34" charset="-122"/>
              </a:rPr>
              <a:t>系统调用处理程序</a:t>
            </a:r>
          </a:p>
        </p:txBody>
      </p:sp>
      <p:sp>
        <p:nvSpPr>
          <p:cNvPr id="875533" name="Rectangle 13"/>
          <p:cNvSpPr>
            <a:spLocks noChangeArrowheads="1"/>
          </p:cNvSpPr>
          <p:nvPr/>
        </p:nvSpPr>
        <p:spPr bwMode="auto">
          <a:xfrm>
            <a:off x="149225" y="1279525"/>
            <a:ext cx="4664075" cy="2951163"/>
          </a:xfrm>
          <a:prstGeom prst="rect">
            <a:avLst/>
          </a:prstGeom>
          <a:noFill/>
          <a:ln w="38100" cap="rnd" algn="ctr">
            <a:solidFill>
              <a:srgbClr val="0066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5534" name="Text Box 14"/>
          <p:cNvSpPr txBox="1">
            <a:spLocks noChangeArrowheads="1"/>
          </p:cNvSpPr>
          <p:nvPr/>
        </p:nvSpPr>
        <p:spPr bwMode="auto">
          <a:xfrm>
            <a:off x="158750" y="890588"/>
            <a:ext cx="3749675" cy="3571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/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用户空间、运行在用户态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75535" name="Rectangle 15"/>
          <p:cNvSpPr>
            <a:spLocks noChangeArrowheads="1"/>
          </p:cNvSpPr>
          <p:nvPr/>
        </p:nvSpPr>
        <p:spPr bwMode="auto">
          <a:xfrm>
            <a:off x="5145088" y="1255713"/>
            <a:ext cx="3741737" cy="2992437"/>
          </a:xfrm>
          <a:prstGeom prst="rect">
            <a:avLst/>
          </a:prstGeom>
          <a:noFill/>
          <a:ln w="28575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5536" name="Text Box 16"/>
          <p:cNvSpPr txBox="1">
            <a:spLocks noChangeArrowheads="1"/>
          </p:cNvSpPr>
          <p:nvPr/>
        </p:nvSpPr>
        <p:spPr bwMode="auto">
          <a:xfrm>
            <a:off x="5197475" y="858838"/>
            <a:ext cx="3135313" cy="3143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/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内核空间、运行在内核态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75537" name="Text Box 17"/>
          <p:cNvSpPr txBox="1">
            <a:spLocks noChangeArrowheads="1"/>
          </p:cNvSpPr>
          <p:nvPr/>
        </p:nvSpPr>
        <p:spPr bwMode="auto">
          <a:xfrm>
            <a:off x="3354388" y="1484313"/>
            <a:ext cx="1335087" cy="20955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104000"/>
              </a:lnSpc>
            </a:pP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write()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int $0x80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}       </a:t>
            </a:r>
          </a:p>
        </p:txBody>
      </p:sp>
      <p:sp>
        <p:nvSpPr>
          <p:cNvPr id="875538" name="Line 18"/>
          <p:cNvSpPr>
            <a:spLocks noChangeShapeType="1"/>
          </p:cNvSpPr>
          <p:nvPr/>
        </p:nvSpPr>
        <p:spPr bwMode="auto">
          <a:xfrm flipV="1">
            <a:off x="2690813" y="1824038"/>
            <a:ext cx="727075" cy="70326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5539" name="Text Box 19"/>
          <p:cNvSpPr txBox="1">
            <a:spLocks noChangeArrowheads="1"/>
          </p:cNvSpPr>
          <p:nvPr/>
        </p:nvSpPr>
        <p:spPr bwMode="auto">
          <a:xfrm>
            <a:off x="1879600" y="3635375"/>
            <a:ext cx="960438" cy="5762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latin typeface="Times New Roman" pitchFamily="18" charset="0"/>
                <a:ea typeface="微软雅黑" pitchFamily="34" charset="-122"/>
              </a:rPr>
              <a:t>标准库函数</a:t>
            </a:r>
          </a:p>
        </p:txBody>
      </p:sp>
      <p:sp>
        <p:nvSpPr>
          <p:cNvPr id="875540" name="Line 20"/>
          <p:cNvSpPr>
            <a:spLocks noChangeShapeType="1"/>
          </p:cNvSpPr>
          <p:nvPr/>
        </p:nvSpPr>
        <p:spPr bwMode="auto">
          <a:xfrm flipV="1">
            <a:off x="4621213" y="1938338"/>
            <a:ext cx="735012" cy="6080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5541" name="Text Box 21"/>
          <p:cNvSpPr txBox="1">
            <a:spLocks noChangeArrowheads="1"/>
          </p:cNvSpPr>
          <p:nvPr/>
        </p:nvSpPr>
        <p:spPr bwMode="auto">
          <a:xfrm>
            <a:off x="7250113" y="1579563"/>
            <a:ext cx="1495425" cy="197961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104000"/>
              </a:lnSpc>
            </a:pP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sys_write()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sz="900" b="1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algn="just">
              <a:lnSpc>
                <a:spcPct val="104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}       </a:t>
            </a:r>
          </a:p>
          <a:p>
            <a:pPr algn="just">
              <a:lnSpc>
                <a:spcPct val="104000"/>
              </a:lnSpc>
            </a:pPr>
            <a:endParaRPr lang="en-US" altLang="zh-CN" sz="19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5542" name="Text Box 22"/>
          <p:cNvSpPr txBox="1">
            <a:spLocks noChangeArrowheads="1"/>
          </p:cNvSpPr>
          <p:nvPr/>
        </p:nvSpPr>
        <p:spPr bwMode="auto">
          <a:xfrm>
            <a:off x="7534275" y="3602038"/>
            <a:ext cx="1046163" cy="6365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/>
            <a:r>
              <a:rPr lang="zh-CN" altLang="en-US" sz="1900" b="1">
                <a:latin typeface="Times New Roman" pitchFamily="18" charset="0"/>
                <a:ea typeface="微软雅黑" pitchFamily="34" charset="-122"/>
              </a:rPr>
              <a:t>系统调用服务例程</a:t>
            </a:r>
          </a:p>
        </p:txBody>
      </p:sp>
      <p:sp>
        <p:nvSpPr>
          <p:cNvPr id="875543" name="Line 23"/>
          <p:cNvSpPr>
            <a:spLocks noChangeShapeType="1"/>
          </p:cNvSpPr>
          <p:nvPr/>
        </p:nvSpPr>
        <p:spPr bwMode="auto">
          <a:xfrm flipV="1">
            <a:off x="6311900" y="1878013"/>
            <a:ext cx="1117600" cy="7493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5544" name="Line 24"/>
          <p:cNvSpPr>
            <a:spLocks noChangeShapeType="1"/>
          </p:cNvSpPr>
          <p:nvPr/>
        </p:nvSpPr>
        <p:spPr bwMode="auto">
          <a:xfrm flipH="1" flipV="1">
            <a:off x="6745288" y="3098800"/>
            <a:ext cx="571500" cy="3429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5545" name="Line 25"/>
          <p:cNvSpPr>
            <a:spLocks noChangeShapeType="1"/>
          </p:cNvSpPr>
          <p:nvPr/>
        </p:nvSpPr>
        <p:spPr bwMode="auto">
          <a:xfrm flipH="1" flipV="1">
            <a:off x="4217988" y="3025775"/>
            <a:ext cx="1154112" cy="4127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5546" name="Line 26"/>
          <p:cNvSpPr>
            <a:spLocks noChangeShapeType="1"/>
          </p:cNvSpPr>
          <p:nvPr/>
        </p:nvSpPr>
        <p:spPr bwMode="auto">
          <a:xfrm flipH="1" flipV="1">
            <a:off x="2505075" y="3009900"/>
            <a:ext cx="969963" cy="38735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5547" name="Line 27"/>
          <p:cNvSpPr>
            <a:spLocks noChangeShapeType="1"/>
          </p:cNvSpPr>
          <p:nvPr/>
        </p:nvSpPr>
        <p:spPr bwMode="auto">
          <a:xfrm flipH="1" flipV="1">
            <a:off x="1041400" y="3013075"/>
            <a:ext cx="731838" cy="3254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5548" name="Text Box 28"/>
          <p:cNvSpPr txBox="1">
            <a:spLocks noChangeArrowheads="1"/>
          </p:cNvSpPr>
          <p:nvPr/>
        </p:nvSpPr>
        <p:spPr bwMode="auto">
          <a:xfrm>
            <a:off x="347663" y="6357938"/>
            <a:ext cx="6154737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system_call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中如何知道要转到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sys_write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执行呢？</a:t>
            </a:r>
          </a:p>
        </p:txBody>
      </p:sp>
      <p:sp>
        <p:nvSpPr>
          <p:cNvPr id="875549" name="Text Box 29"/>
          <p:cNvSpPr txBox="1">
            <a:spLocks noChangeArrowheads="1"/>
          </p:cNvSpPr>
          <p:nvPr/>
        </p:nvSpPr>
        <p:spPr bwMode="auto">
          <a:xfrm>
            <a:off x="6545263" y="6332538"/>
            <a:ext cx="238125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根据系统调用号！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48" grpId="0"/>
      <p:bldP spid="8755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系统下的</a:t>
            </a:r>
            <a:r>
              <a:rPr lang="en-US" altLang="zh-CN"/>
              <a:t>write()</a:t>
            </a:r>
            <a:r>
              <a:rPr lang="zh-CN" altLang="en-US"/>
              <a:t>封装函数 </a:t>
            </a:r>
            <a:endParaRPr lang="en-US" altLang="zh-CN"/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250825" y="1606550"/>
            <a:ext cx="8707438" cy="5068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 write: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2     pushl  %ebx	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入栈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为被调用者保存寄存器）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     movl  $4, %eax		//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将系统调用号 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4     movl  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8(%esp),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%ebx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将文件描述符 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fd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EBX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5     movl  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12(%esp),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%ecx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将所写字符串首址 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buf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ECX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6     movl  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16(%esp),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%edx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将所写字符个数 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EDX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7     int	 $0x80			//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进入系统调用处理程序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system_call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8     cmpl  $-125, %eax	            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检查返回值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9    </a:t>
            </a:r>
            <a:r>
              <a:rPr lang="en-US" altLang="zh-CN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jbe 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  .L1		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若无错误，则跳转至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.L1</a:t>
            </a: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（按无符号数比）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10   negl  %eax	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将返回值取负送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EAX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11   movl   %eax, error  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的值送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error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12   movl   $-1, %eax	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write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函数返回值置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-1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13 .L1: 	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14    popl   %ebx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15    ret</a:t>
            </a: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328613" y="687388"/>
            <a:ext cx="8486775" cy="9032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30000"/>
              </a:lnSpc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用法：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ssize_t write(int fd, const void * buf, size_t n);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size_t 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ssize_t 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分别是 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unsigned int 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，因为返回值可能是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77574" name="Text Box 6"/>
          <p:cNvSpPr txBox="1">
            <a:spLocks noChangeArrowheads="1"/>
          </p:cNvSpPr>
          <p:nvPr/>
        </p:nvSpPr>
        <p:spPr bwMode="auto">
          <a:xfrm>
            <a:off x="3773488" y="5684838"/>
            <a:ext cx="5048250" cy="9588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内核执行</a:t>
            </a:r>
            <a:r>
              <a:rPr lang="en-US" altLang="zh-CN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write</a:t>
            </a: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的结果在</a:t>
            </a:r>
            <a:r>
              <a:rPr lang="en-US" altLang="zh-CN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中返回，正确时为所写字符数（最高位为</a:t>
            </a:r>
            <a:r>
              <a:rPr lang="en-US" altLang="zh-CN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），出错时为错误码的负数（最高位为</a:t>
            </a:r>
            <a:r>
              <a:rPr lang="en-US" altLang="zh-CN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2" grpId="0" animBg="1"/>
      <p:bldP spid="8775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887812" name="Group 4"/>
          <p:cNvGrpSpPr>
            <a:grpSpLocks/>
          </p:cNvGrpSpPr>
          <p:nvPr/>
        </p:nvGrpSpPr>
        <p:grpSpPr bwMode="auto">
          <a:xfrm>
            <a:off x="242888" y="71438"/>
            <a:ext cx="8674100" cy="6616700"/>
            <a:chOff x="669" y="601"/>
            <a:chExt cx="4815" cy="3600"/>
          </a:xfrm>
        </p:grpSpPr>
        <p:pic>
          <p:nvPicPr>
            <p:cNvPr id="887813" name="图片 22" descr="3.2.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9" y="601"/>
              <a:ext cx="4815" cy="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7814" name="TextBox 7"/>
            <p:cNvSpPr txBox="1">
              <a:spLocks noChangeArrowheads="1"/>
            </p:cNvSpPr>
            <p:nvPr/>
          </p:nvSpPr>
          <p:spPr bwMode="auto">
            <a:xfrm>
              <a:off x="2541" y="629"/>
              <a:ext cx="2720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应用层的</a:t>
              </a:r>
              <a:r>
                <a: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Read</a:t>
              </a:r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函数在</a:t>
              </a:r>
              <a:r>
                <a: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Linux</a:t>
              </a:r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内核中的单向</a:t>
              </a:r>
              <a:r>
                <a: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20</a:t>
              </a:r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次以上的调用！！</a:t>
              </a:r>
            </a:p>
          </p:txBody>
        </p:sp>
      </p:grpSp>
      <p:sp>
        <p:nvSpPr>
          <p:cNvPr id="887815" name="Oval 7"/>
          <p:cNvSpPr>
            <a:spLocks noChangeArrowheads="1"/>
          </p:cNvSpPr>
          <p:nvPr/>
        </p:nvSpPr>
        <p:spPr bwMode="auto">
          <a:xfrm>
            <a:off x="1785938" y="654050"/>
            <a:ext cx="1814512" cy="434975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用户空间中的</a:t>
            </a:r>
            <a:r>
              <a:rPr lang="en-US" altLang="zh-CN"/>
              <a:t>I/O</a:t>
            </a:r>
            <a:r>
              <a:rPr lang="zh-CN" altLang="en-US"/>
              <a:t>函数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815975"/>
            <a:ext cx="8483600" cy="2397125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用户程序可通过调用特定的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函数的方式提出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请求。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UNIX/Linux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系统中，可以是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系统调用的封装函数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，前者如文件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fopen()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fread()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fwrite()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fclose()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或控制台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printf()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putc()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scanf()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getc()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等；后者如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open()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read()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write()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close()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等。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库函数比系统调用封装函数抽象层次高，后者属于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系统级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。与系统提供的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一样，前者是基于后者实现的。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  <p:pic>
        <p:nvPicPr>
          <p:cNvPr id="8785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3351213"/>
            <a:ext cx="80137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8597" name="Line 5"/>
          <p:cNvSpPr>
            <a:spLocks noChangeShapeType="1"/>
          </p:cNvSpPr>
          <p:nvPr/>
        </p:nvSpPr>
        <p:spPr bwMode="auto">
          <a:xfrm flipH="1">
            <a:off x="3135313" y="1450975"/>
            <a:ext cx="1597025" cy="211931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8598" name="Line 6"/>
          <p:cNvSpPr>
            <a:spLocks noChangeShapeType="1"/>
          </p:cNvSpPr>
          <p:nvPr/>
        </p:nvSpPr>
        <p:spPr bwMode="auto">
          <a:xfrm flipH="1">
            <a:off x="3048000" y="1538288"/>
            <a:ext cx="4165600" cy="4311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7" grpId="0" animBg="1"/>
      <p:bldP spid="87859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用户空间中的</a:t>
            </a:r>
            <a:r>
              <a:rPr lang="en-US" altLang="zh-CN"/>
              <a:t>I/O</a:t>
            </a:r>
            <a:r>
              <a:rPr lang="zh-CN" altLang="en-US"/>
              <a:t>函数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8888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681038"/>
            <a:ext cx="8636000" cy="6176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663"/>
            <a:ext cx="8229600" cy="569912"/>
          </a:xfrm>
        </p:spPr>
        <p:txBody>
          <a:bodyPr lIns="91440" tIns="45720" rIns="91440" bIns="45720" anchor="ctr"/>
          <a:lstStyle/>
          <a:p>
            <a:r>
              <a:rPr lang="en-US" altLang="zh-CN"/>
              <a:t>I/O</a:t>
            </a:r>
            <a:r>
              <a:rPr lang="zh-CN" altLang="en-US"/>
              <a:t>和文件操作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36625"/>
            <a:ext cx="8551863" cy="5060950"/>
          </a:xfrm>
        </p:spPr>
        <p:txBody>
          <a:bodyPr lIns="91440" tIns="45720" rIns="91440" bIns="45720"/>
          <a:lstStyle/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主要教学目标</a:t>
            </a:r>
            <a:endParaRPr lang="zh-CN" altLang="en-US" sz="240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通过揭示高级语言程序中的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及文件操作请求的底层实现机制，使学生深刻理解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在输入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输出系统中的重要作用；深刻理解计算机中硬件和软件如何协调工作以完成计算机功能。</a:t>
            </a:r>
          </a:p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子系统的组成和层次结构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用户空间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硬件与软件的接口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内核空间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文件的基本概念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" y="1323975"/>
            <a:ext cx="8948738" cy="52609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操作通过读写文件实现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，所有外设，包括网络、终端设备，都被看成文件。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所有物理设备抽象成逻辑上统一的“文件”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使得用户程序访问物理设备与访问真正的磁盘文件完全一致。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例如，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fprintf/fwrite(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主要是磁盘文件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printf (stdout)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都通过统一的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write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函数陷入内核，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差别则由内核处理！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系统中，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文件就是一个字节序列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通常，将键盘和显示器构成的设备称为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终端（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terminal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，对应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标准输入、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标准（错误）输出文件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；像磁盘、光盘等外存上的文件则是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普通文件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。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根据文件的可读性，文件被分成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二进制文件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两类。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文件也称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，可由多个正文行组成，每行以换行符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‘\n’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结束，每个字符占一个字节。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标准输入和标准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输出文件是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普通文件可能是文本文件或二进制文件。 </a:t>
            </a:r>
          </a:p>
          <a:p>
            <a:pPr>
              <a:buFontTx/>
              <a:buNone/>
            </a:pP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565150" y="6308725"/>
            <a:ext cx="7337425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SzPct val="100000"/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.c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.cpp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.o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.exe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文件各是什么类型文件？</a:t>
            </a:r>
            <a:endParaRPr lang="en-US" altLang="zh-CN" sz="22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9862" name="Text Box 6"/>
          <p:cNvSpPr txBox="1">
            <a:spLocks noChangeArrowheads="1"/>
          </p:cNvSpPr>
          <p:nvPr/>
        </p:nvSpPr>
        <p:spPr bwMode="auto">
          <a:xfrm>
            <a:off x="246063" y="842963"/>
            <a:ext cx="3862387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哪里遇过“文件”？</a:t>
            </a:r>
          </a:p>
        </p:txBody>
      </p:sp>
      <p:sp>
        <p:nvSpPr>
          <p:cNvPr id="889863" name="Rectangle 7"/>
          <p:cNvSpPr>
            <a:spLocks noChangeArrowheads="1"/>
          </p:cNvSpPr>
          <p:nvPr/>
        </p:nvSpPr>
        <p:spPr bwMode="auto">
          <a:xfrm>
            <a:off x="2786063" y="871538"/>
            <a:ext cx="6280150" cy="4127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int fprintf(</a:t>
            </a:r>
            <a:r>
              <a:rPr lang="en-US" altLang="zh-CN" sz="21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FILE *fp</a:t>
            </a: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, char *format, [argument])</a:t>
            </a:r>
          </a:p>
        </p:txBody>
      </p:sp>
      <p:sp>
        <p:nvSpPr>
          <p:cNvPr id="889864" name="Rectangle 8"/>
          <p:cNvSpPr>
            <a:spLocks noChangeArrowheads="1"/>
          </p:cNvSpPr>
          <p:nvPr/>
        </p:nvSpPr>
        <p:spPr bwMode="auto">
          <a:xfrm>
            <a:off x="1620838" y="1719263"/>
            <a:ext cx="2813050" cy="4127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在哪显示信息？</a:t>
            </a:r>
          </a:p>
        </p:txBody>
      </p:sp>
      <p:sp>
        <p:nvSpPr>
          <p:cNvPr id="889865" name="Text Box 9"/>
          <p:cNvSpPr txBox="1">
            <a:spLocks noChangeArrowheads="1"/>
          </p:cNvSpPr>
          <p:nvPr/>
        </p:nvSpPr>
        <p:spPr bwMode="auto">
          <a:xfrm>
            <a:off x="4411663" y="1741488"/>
            <a:ext cx="2103437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文件！</a:t>
            </a:r>
          </a:p>
        </p:txBody>
      </p:sp>
      <p:sp>
        <p:nvSpPr>
          <p:cNvPr id="889866" name="Text Box 10"/>
          <p:cNvSpPr txBox="1">
            <a:spLocks noChangeArrowheads="1"/>
          </p:cNvSpPr>
          <p:nvPr/>
        </p:nvSpPr>
        <p:spPr bwMode="auto">
          <a:xfrm>
            <a:off x="6418263" y="1731963"/>
            <a:ext cx="239395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即终端显示器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TTY</a:t>
            </a:r>
          </a:p>
        </p:txBody>
      </p:sp>
      <p:sp>
        <p:nvSpPr>
          <p:cNvPr id="889867" name="Text Box 11"/>
          <p:cNvSpPr txBox="1">
            <a:spLocks noChangeArrowheads="1"/>
          </p:cNvSpPr>
          <p:nvPr/>
        </p:nvSpPr>
        <p:spPr bwMode="auto">
          <a:xfrm>
            <a:off x="5413375" y="3352800"/>
            <a:ext cx="2832100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！字节流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60" grpId="0"/>
      <p:bldP spid="889862" grpId="0"/>
      <p:bldP spid="889863" grpId="0"/>
      <p:bldP spid="889864" grpId="0"/>
      <p:bldP spid="889865" grpId="0"/>
      <p:bldP spid="889866" grpId="0"/>
      <p:bldP spid="8898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文件的创建和打开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858838"/>
            <a:ext cx="8569325" cy="5705475"/>
          </a:xfrm>
        </p:spPr>
        <p:txBody>
          <a:bodyPr/>
          <a:lstStyle/>
          <a:p>
            <a:pPr marL="342900" indent="-342900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读写文件前，用户程序须告知将对文件进行何种操作：读、写、添加还是可读可写，通过打开或创建一个文件来实现。</a:t>
            </a:r>
          </a:p>
          <a:p>
            <a:pPr marL="838200" lvl="1" indent="-342900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已存在的文件：可直接打开</a:t>
            </a:r>
          </a:p>
          <a:p>
            <a:pPr marL="838200" lvl="1" indent="-342900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不存在的文件：则先创建 </a:t>
            </a:r>
          </a:p>
          <a:p>
            <a:pPr marL="342900" indent="-342900">
              <a:spcBef>
                <a:spcPct val="25000"/>
              </a:spcBef>
              <a:buFontTx/>
              <a:buAutoNum type="arabicPeriod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创建文件：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creat(char *name, mode_t perms); 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创建新文件时，应指定文件名和访问权限，系统返回一个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非负整数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，它被称为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文件描述符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fd (file descriptor)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文件描述符用于标识被创建的文件，在以后对文件的读写等操作时用文件描述符代表文件。</a:t>
            </a:r>
            <a:r>
              <a:rPr lang="zh-CN" altLang="en-US" sz="2000">
                <a:solidFill>
                  <a:schemeClr val="accent2"/>
                </a:solidFill>
                <a:ea typeface="宋体" pitchFamily="2" charset="-122"/>
              </a:rPr>
              <a:t> </a:t>
            </a:r>
          </a:p>
          <a:p>
            <a:pPr marL="342900" indent="-342900">
              <a:spcBef>
                <a:spcPct val="25000"/>
              </a:spcBef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打开文件：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open(char *name, int flags, mode_t perms);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标准输入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(fd=0)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、标准输出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(fd=1)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和标准错误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(fd=2)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三种文件自动打开，其他文件须用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creat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函数显式创建或打开后才能读写 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perms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用于指定文件的访问权限，通常在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函数中该参数总是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，除非以创建方式打开，此时，参数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flags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中应带有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O_CREAT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标志。 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flags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O_RDONLY, O_WRONLY|O_APPEND, O_RDWR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fd=open(“test.txt”,O_RDONLY, 0);</a:t>
            </a:r>
            <a:endParaRPr lang="zh-CN" altLang="en-US" sz="200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9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9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9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9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文件的读</a:t>
            </a:r>
            <a:r>
              <a:rPr lang="en-US" altLang="zh-CN"/>
              <a:t>/</a:t>
            </a:r>
            <a:r>
              <a:rPr lang="zh-CN" altLang="en-US"/>
              <a:t>写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830263"/>
            <a:ext cx="8540750" cy="54498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读文件：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size_t read(int fd, void *buf, size_t n);</a:t>
            </a:r>
          </a:p>
          <a:p>
            <a:pPr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中当前位置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开始的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个字节读到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中，读后当前位置为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k+n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。若文件长度为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k+n&gt;m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时，则读取字节数为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m-k&lt;n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，读后当前位置为文件尾。返回实际字节数，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m=k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EOF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时，返回值为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写文件：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ssize_t write(int fd, const void *buf, size_t n);</a:t>
            </a:r>
          </a:p>
          <a:p>
            <a:pPr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字节写到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中，从当前位置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处开始写。返回实际写入字节数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，写后当前位置为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k+m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。对于普通文件，实际字节数等于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write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系统调用，可以一次读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写任意个字节。显然，按一个物理块大小读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写较好，可减少系统调用次数。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有些情况下，真正读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写字节数比设定所需字节数少，这并不是一种错误。在读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写磁盘文件时，除非遇到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EOF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，否则不会出现这种情况。但当读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写的是终端设备或网络套接字文件、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管道、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服务器等都可能出现这种情况。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文件的定位和关闭</a:t>
            </a:r>
            <a:endParaRPr lang="en-US" altLang="zh-CN"/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787400"/>
            <a:ext cx="8467725" cy="580072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25000"/>
              </a:spcBef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设置读写位置：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long lseek(int fd, long offset, int origin);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itchFamily="2" charset="2"/>
              <a:buChar char="u"/>
            </a:pP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offset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指出相对字节数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itchFamily="2" charset="2"/>
              <a:buChar char="u"/>
            </a:pP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origin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指出基准：开头（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）、当前位置（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）和末尾（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lseek(fd,5L,0)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；表示定位到文件开始后的第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             lseek(fd, 0L, 2)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；表示定位到文件末尾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返回的是位置值，若发生错误，则返回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-1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元数据统计：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stat(const *name, struct stat *buf); 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                      int fstat(int fd, struct stat *buf);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文件的所有属性信息，包括：文件描述符、文件名、文件大小、创建时间、当前读写位置等，由内核维护，称为文件的元数据（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metadata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用户程序可通过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stat()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fstat()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函数查看文件元数据。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itchFamily="2" charset="2"/>
              <a:buChar char="u"/>
            </a:pP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stat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第一个参数是文件名，而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fstat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指出的是文件描述符，除第一个参数类型不同外，其他全部一样。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关闭文件：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close(int fd);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9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9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9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9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9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典型的</a:t>
            </a:r>
            <a:r>
              <a:rPr lang="en-US" altLang="zh-CN"/>
              <a:t>stdio.h</a:t>
            </a:r>
            <a:r>
              <a:rPr lang="zh-CN" altLang="en-US"/>
              <a:t>的部分内容</a:t>
            </a:r>
            <a:endParaRPr lang="en-US" altLang="zh-CN"/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6913" y="773113"/>
            <a:ext cx="3054350" cy="2459037"/>
          </a:xfrm>
        </p:spPr>
        <p:txBody>
          <a:bodyPr/>
          <a:lstStyle/>
          <a:p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库函数基于系统调用实现</a:t>
            </a:r>
          </a:p>
          <a:p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库函数将打开文件抽象为一个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类型为</a:t>
            </a:r>
            <a:r>
              <a:rPr lang="en-US" altLang="zh-CN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的“流”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它在</a:t>
            </a:r>
            <a:r>
              <a:rPr lang="en-US" altLang="zh-CN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中定义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93957" name="Rectangle 5"/>
          <p:cNvSpPr>
            <a:spLocks noChangeArrowheads="1"/>
          </p:cNvSpPr>
          <p:nvPr/>
        </p:nvSpPr>
        <p:spPr bwMode="auto">
          <a:xfrm>
            <a:off x="3167063" y="3498850"/>
            <a:ext cx="5934075" cy="12223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indent="266700"/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FILE _iob[OPEN_MAX] = { </a:t>
            </a:r>
          </a:p>
          <a:p>
            <a:pPr indent="266700"/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   { 0, ( char * ) 0, ( char * ) 0, </a:t>
            </a:r>
            <a:r>
              <a:rPr lang="en-US" altLang="zh-CN" b="1">
                <a:solidFill>
                  <a:srgbClr val="FF5B76"/>
                </a:solidFill>
                <a:latin typeface="Arial Black" pitchFamily="34" charset="0"/>
                <a:ea typeface="微软雅黑" pitchFamily="34" charset="-122"/>
              </a:rPr>
              <a:t>_READ</a:t>
            </a: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, </a:t>
            </a:r>
            <a:r>
              <a:rPr lang="en-US" altLang="zh-CN" b="1">
                <a:solidFill>
                  <a:srgbClr val="A50021"/>
                </a:solidFill>
                <a:latin typeface="Arial Black" pitchFamily="34" charset="0"/>
                <a:ea typeface="微软雅黑" pitchFamily="34" charset="-122"/>
              </a:rPr>
              <a:t>0</a:t>
            </a: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 },</a:t>
            </a:r>
          </a:p>
          <a:p>
            <a:pPr indent="266700"/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   { 0, ( char * ) 0, ( char * ) 0, </a:t>
            </a:r>
            <a:r>
              <a:rPr lang="en-US" altLang="zh-CN" b="1">
                <a:solidFill>
                  <a:srgbClr val="006600"/>
                </a:solidFill>
                <a:latin typeface="Arial Black" pitchFamily="34" charset="0"/>
                <a:ea typeface="微软雅黑" pitchFamily="34" charset="-122"/>
              </a:rPr>
              <a:t>_WRITE</a:t>
            </a: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,</a:t>
            </a:r>
            <a:r>
              <a:rPr lang="en-US" altLang="zh-CN" b="1">
                <a:solidFill>
                  <a:srgbClr val="A50021"/>
                </a:solidFill>
                <a:latin typeface="Arial Black" pitchFamily="34" charset="0"/>
                <a:ea typeface="微软雅黑" pitchFamily="34" charset="-122"/>
              </a:rPr>
              <a:t> 1</a:t>
            </a: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 },</a:t>
            </a:r>
          </a:p>
          <a:p>
            <a:pPr indent="266700"/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   { 0, ( char * ) 0, ( char * ) 0, </a:t>
            </a:r>
            <a:r>
              <a:rPr lang="en-US" altLang="zh-CN" b="1">
                <a:solidFill>
                  <a:srgbClr val="006600"/>
                </a:solidFill>
                <a:latin typeface="Arial Black" pitchFamily="34" charset="0"/>
                <a:ea typeface="微软雅黑" pitchFamily="34" charset="-122"/>
              </a:rPr>
              <a:t>_WRITE</a:t>
            </a: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 | </a:t>
            </a:r>
            <a:r>
              <a:rPr lang="en-US" altLang="zh-CN" b="1">
                <a:solidFill>
                  <a:schemeClr val="accent1"/>
                </a:solidFill>
                <a:latin typeface="Arial Black" pitchFamily="34" charset="0"/>
                <a:ea typeface="微软雅黑" pitchFamily="34" charset="-122"/>
              </a:rPr>
              <a:t>_UNBUF</a:t>
            </a: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, </a:t>
            </a:r>
            <a:r>
              <a:rPr lang="en-US" altLang="zh-CN" b="1">
                <a:solidFill>
                  <a:srgbClr val="A50021"/>
                </a:solidFill>
                <a:latin typeface="Arial Black" pitchFamily="34" charset="0"/>
                <a:ea typeface="微软雅黑" pitchFamily="34" charset="-122"/>
              </a:rPr>
              <a:t>2</a:t>
            </a: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 },</a:t>
            </a:r>
          </a:p>
          <a:p>
            <a:pPr indent="266700"/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}; </a:t>
            </a:r>
          </a:p>
        </p:txBody>
      </p:sp>
      <p:grpSp>
        <p:nvGrpSpPr>
          <p:cNvPr id="893964" name="Group 12"/>
          <p:cNvGrpSpPr>
            <a:grpSpLocks/>
          </p:cNvGrpSpPr>
          <p:nvPr/>
        </p:nvGrpSpPr>
        <p:grpSpPr bwMode="auto">
          <a:xfrm>
            <a:off x="3165475" y="3886200"/>
            <a:ext cx="493713" cy="830263"/>
            <a:chOff x="1938" y="2495"/>
            <a:chExt cx="613" cy="440"/>
          </a:xfrm>
        </p:grpSpPr>
        <p:sp>
          <p:nvSpPr>
            <p:cNvPr id="893958" name="Line 6"/>
            <p:cNvSpPr>
              <a:spLocks noChangeShapeType="1"/>
            </p:cNvSpPr>
            <p:nvPr/>
          </p:nvSpPr>
          <p:spPr bwMode="auto">
            <a:xfrm flipV="1">
              <a:off x="1938" y="2495"/>
              <a:ext cx="613" cy="138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3959" name="Line 7"/>
            <p:cNvSpPr>
              <a:spLocks noChangeShapeType="1"/>
            </p:cNvSpPr>
            <p:nvPr/>
          </p:nvSpPr>
          <p:spPr bwMode="auto">
            <a:xfrm flipV="1">
              <a:off x="1938" y="2642"/>
              <a:ext cx="576" cy="137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3960" name="Line 8"/>
            <p:cNvSpPr>
              <a:spLocks noChangeShapeType="1"/>
            </p:cNvSpPr>
            <p:nvPr/>
          </p:nvSpPr>
          <p:spPr bwMode="auto">
            <a:xfrm flipV="1">
              <a:off x="1948" y="2798"/>
              <a:ext cx="575" cy="137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3963" name="Group 11"/>
          <p:cNvGrpSpPr>
            <a:grpSpLocks/>
          </p:cNvGrpSpPr>
          <p:nvPr/>
        </p:nvGrpSpPr>
        <p:grpSpPr bwMode="auto">
          <a:xfrm>
            <a:off x="4643438" y="1973263"/>
            <a:ext cx="1379537" cy="1365250"/>
            <a:chOff x="2815" y="1243"/>
            <a:chExt cx="979" cy="860"/>
          </a:xfrm>
        </p:grpSpPr>
        <p:sp>
          <p:nvSpPr>
            <p:cNvPr id="893961" name="Line 9"/>
            <p:cNvSpPr>
              <a:spLocks noChangeShapeType="1"/>
            </p:cNvSpPr>
            <p:nvPr/>
          </p:nvSpPr>
          <p:spPr bwMode="auto">
            <a:xfrm flipH="1">
              <a:off x="3045" y="1490"/>
              <a:ext cx="749" cy="183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3962" name="AutoShape 10"/>
            <p:cNvSpPr>
              <a:spLocks/>
            </p:cNvSpPr>
            <p:nvPr/>
          </p:nvSpPr>
          <p:spPr bwMode="auto">
            <a:xfrm>
              <a:off x="2815" y="1243"/>
              <a:ext cx="192" cy="860"/>
            </a:xfrm>
            <a:prstGeom prst="rightBrace">
              <a:avLst>
                <a:gd name="adj1" fmla="val 37326"/>
                <a:gd name="adj2" fmla="val 50000"/>
              </a:avLst>
            </a:prstGeom>
            <a:noFill/>
            <a:ln w="50800">
              <a:solidFill>
                <a:srgbClr val="FE9AAB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6415088" y="4719638"/>
            <a:ext cx="2424112" cy="13747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zh-CN" altLang="en-US" sz="2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zh-CN" altLang="en-US" sz="2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都用于输出，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但是，</a:t>
            </a:r>
          </a:p>
          <a:p>
            <a:r>
              <a:rPr lang="en-US" altLang="zh-CN" sz="2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zh-CN" altLang="en-US" sz="2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为非缓存</a:t>
            </a:r>
          </a:p>
          <a:p>
            <a:r>
              <a:rPr lang="en-US" altLang="zh-CN" sz="2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zh-CN" altLang="en-US" sz="2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为带缓存</a:t>
            </a:r>
          </a:p>
        </p:txBody>
      </p:sp>
      <p:sp>
        <p:nvSpPr>
          <p:cNvPr id="893966" name="Rectangle 14"/>
          <p:cNvSpPr>
            <a:spLocks noChangeArrowheads="1"/>
          </p:cNvSpPr>
          <p:nvPr/>
        </p:nvSpPr>
        <p:spPr bwMode="auto">
          <a:xfrm>
            <a:off x="287338" y="754063"/>
            <a:ext cx="6284912" cy="60436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#define 	NULL	     0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#define 	EOF	     (-1)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#define 	BUFSIZ	     1024	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#define 	OPEN_MAX  20   /* 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最多打开文件数 *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typedef	struct  _iobuf	{</a:t>
            </a:r>
          </a:p>
          <a:p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int     cnt;       /*</a:t>
            </a:r>
            <a:r>
              <a:rPr lang="zh-CN" altLang="en-US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未读写字节数  *</a:t>
            </a:r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char *ptr;       /*</a:t>
            </a:r>
            <a:r>
              <a:rPr lang="zh-CN" altLang="en-US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下一可读写位置 *</a:t>
            </a:r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char *base;    /* </a:t>
            </a:r>
            <a:r>
              <a:rPr lang="zh-CN" altLang="en-US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起始位置 *</a:t>
            </a:r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int     flag;      /* </a:t>
            </a:r>
            <a:r>
              <a:rPr lang="zh-CN" altLang="en-US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存取模式 *</a:t>
            </a:r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int     fd;	        /*</a:t>
            </a:r>
            <a:r>
              <a:rPr lang="zh-CN" altLang="en-US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文件描述符 *</a:t>
            </a:r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17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} FILE;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extern  FILE  _iob[OPEN_MAX];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de-DE" altLang="zh-CN" sz="1700" b="1">
                <a:latin typeface="微软雅黑" pitchFamily="34" charset="-122"/>
                <a:ea typeface="微软雅黑" pitchFamily="34" charset="-122"/>
              </a:rPr>
              <a:t>#define	stdin	(&amp;_iob[0])</a:t>
            </a:r>
            <a:endParaRPr lang="en-US" altLang="zh-CN" sz="1700" b="1">
              <a:latin typeface="微软雅黑" pitchFamily="34" charset="-122"/>
              <a:ea typeface="微软雅黑" pitchFamily="34" charset="-122"/>
            </a:endParaRPr>
          </a:p>
          <a:p>
            <a:r>
              <a:rPr lang="de-DE" altLang="zh-CN" sz="1700" b="1">
                <a:latin typeface="微软雅黑" pitchFamily="34" charset="-122"/>
                <a:ea typeface="微软雅黑" pitchFamily="34" charset="-122"/>
              </a:rPr>
              <a:t>#define	stdout	(&amp;_iob[1])</a:t>
            </a:r>
            <a:endParaRPr lang="en-US" altLang="zh-CN" sz="1700" b="1">
              <a:latin typeface="微软雅黑" pitchFamily="34" charset="-122"/>
              <a:ea typeface="微软雅黑" pitchFamily="34" charset="-122"/>
            </a:endParaRPr>
          </a:p>
          <a:p>
            <a:r>
              <a:rPr lang="de-DE" altLang="zh-CN" sz="1700" b="1">
                <a:latin typeface="微软雅黑" pitchFamily="34" charset="-122"/>
                <a:ea typeface="微软雅黑" pitchFamily="34" charset="-122"/>
              </a:rPr>
              <a:t>#define	stderr	(&amp;_iob[2])</a:t>
            </a:r>
            <a:endParaRPr lang="en-US" altLang="zh-CN" sz="1700" b="1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enum  _flags {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	_READ= 01,    /* file open for reading */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	_WRITE= 02,   /* file open for writing */	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 	_UNBUF= 04,  /* file is unbuffered */	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	_EOF= 010,    /* EOF has occurred on this file */	_ERR= 020     /* error occurred on this file */</a:t>
            </a:r>
          </a:p>
          <a:p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5399088" y="3005138"/>
            <a:ext cx="3106737" cy="381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用数组实现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I/O(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缓冲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7" grpId="0"/>
      <p:bldP spid="893965" grpId="0"/>
      <p:bldP spid="8939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14388" y="144463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/>
              <a:t>带缓冲</a:t>
            </a:r>
            <a:r>
              <a:rPr lang="en-US" altLang="zh-CN"/>
              <a:t>I/O</a:t>
            </a:r>
            <a:r>
              <a:rPr lang="zh-CN" altLang="en-US"/>
              <a:t>的实现</a:t>
            </a:r>
            <a:endParaRPr lang="en-US" altLang="zh-CN"/>
          </a:p>
        </p:txBody>
      </p:sp>
      <p:sp>
        <p:nvSpPr>
          <p:cNvPr id="9041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930275"/>
            <a:ext cx="8901113" cy="1487488"/>
          </a:xfrm>
        </p:spPr>
        <p:txBody>
          <a:bodyPr lIns="91440" tIns="45720" rIns="91440" bIns="45720"/>
          <a:lstStyle/>
          <a:p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从文件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中读数据时，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中定义的缓冲区为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输入流缓冲（在内存）</a:t>
            </a:r>
          </a:p>
          <a:p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首先要从文件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中读入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缓冲大小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BUFSIZ=1024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）个字节数据到缓存，然后，再按需从缓存中读取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个（如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getc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）或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个（如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fread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）字节并返回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904226" name="Group 34"/>
          <p:cNvGrpSpPr>
            <a:grpSpLocks/>
          </p:cNvGrpSpPr>
          <p:nvPr/>
        </p:nvGrpSpPr>
        <p:grpSpPr bwMode="auto">
          <a:xfrm>
            <a:off x="387350" y="2387600"/>
            <a:ext cx="6707188" cy="1566863"/>
            <a:chOff x="244" y="1504"/>
            <a:chExt cx="4225" cy="987"/>
          </a:xfrm>
        </p:grpSpPr>
        <p:sp>
          <p:nvSpPr>
            <p:cNvPr id="904194" name="Rectangle 2"/>
            <p:cNvSpPr>
              <a:spLocks noChangeArrowheads="1"/>
            </p:cNvSpPr>
            <p:nvPr/>
          </p:nvSpPr>
          <p:spPr bwMode="auto">
            <a:xfrm>
              <a:off x="2976" y="1789"/>
              <a:ext cx="1488" cy="278"/>
            </a:xfrm>
            <a:prstGeom prst="rect">
              <a:avLst/>
            </a:prstGeom>
            <a:solidFill>
              <a:srgbClr val="F1C7C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latin typeface="Calibri" pitchFamily="34" charset="0"/>
                  <a:ea typeface="宋体" pitchFamily="2" charset="-122"/>
                </a:rPr>
                <a:t>            </a:t>
              </a:r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未读部分</a:t>
              </a:r>
            </a:p>
          </p:txBody>
        </p:sp>
        <p:sp>
          <p:nvSpPr>
            <p:cNvPr id="904197" name="Rectangle 5"/>
            <p:cNvSpPr>
              <a:spLocks noChangeArrowheads="1"/>
            </p:cNvSpPr>
            <p:nvPr/>
          </p:nvSpPr>
          <p:spPr bwMode="auto">
            <a:xfrm>
              <a:off x="1488" y="1789"/>
              <a:ext cx="1488" cy="278"/>
            </a:xfrm>
            <a:prstGeom prst="rect">
              <a:avLst/>
            </a:prstGeom>
            <a:solidFill>
              <a:srgbClr val="D5F1C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latin typeface="Calibri" pitchFamily="34" charset="0"/>
                  <a:ea typeface="宋体" pitchFamily="2" charset="-122"/>
                </a:rPr>
                <a:t>      </a:t>
              </a:r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已读部分</a:t>
              </a:r>
            </a:p>
          </p:txBody>
        </p:sp>
        <p:sp>
          <p:nvSpPr>
            <p:cNvPr id="904198" name="Rectangle 6"/>
            <p:cNvSpPr>
              <a:spLocks noChangeArrowheads="1"/>
            </p:cNvSpPr>
            <p:nvPr/>
          </p:nvSpPr>
          <p:spPr bwMode="auto">
            <a:xfrm>
              <a:off x="1488" y="1789"/>
              <a:ext cx="2981" cy="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62887" name="Text Box 7"/>
            <p:cNvSpPr txBox="1">
              <a:spLocks noChangeArrowheads="1"/>
            </p:cNvSpPr>
            <p:nvPr/>
          </p:nvSpPr>
          <p:spPr bwMode="auto">
            <a:xfrm>
              <a:off x="499" y="1799"/>
              <a:ext cx="9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latin typeface="Calibri" pitchFamily="34" charset="0"/>
                  <a:ea typeface="微软雅黑" pitchFamily="34" charset="-122"/>
                </a:rPr>
                <a:t>输入流缓冲</a:t>
              </a:r>
            </a:p>
          </p:txBody>
        </p:sp>
        <p:sp>
          <p:nvSpPr>
            <p:cNvPr id="904200" name="Arc 8"/>
            <p:cNvSpPr>
              <a:spLocks/>
            </p:cNvSpPr>
            <p:nvPr/>
          </p:nvSpPr>
          <p:spPr bwMode="auto">
            <a:xfrm rot="-5400000" flipH="1" flipV="1">
              <a:off x="1246" y="2028"/>
              <a:ext cx="192" cy="290"/>
            </a:xfrm>
            <a:custGeom>
              <a:avLst/>
              <a:gdLst>
                <a:gd name="T0" fmla="*/ 0 w 21600"/>
                <a:gd name="T1" fmla="*/ 0 h 21600"/>
                <a:gd name="T2" fmla="*/ 304800 w 21600"/>
                <a:gd name="T3" fmla="*/ 461665 h 21600"/>
                <a:gd name="T4" fmla="*/ 0 w 21600"/>
                <a:gd name="T5" fmla="*/ 46166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4201" name="Arc 9"/>
            <p:cNvSpPr>
              <a:spLocks/>
            </p:cNvSpPr>
            <p:nvPr/>
          </p:nvSpPr>
          <p:spPr bwMode="auto">
            <a:xfrm rot="-5400000" flipH="1" flipV="1">
              <a:off x="2686" y="2076"/>
              <a:ext cx="288" cy="290"/>
            </a:xfrm>
            <a:custGeom>
              <a:avLst/>
              <a:gdLst>
                <a:gd name="T0" fmla="*/ 0 w 21600"/>
                <a:gd name="T1" fmla="*/ 0 h 21600"/>
                <a:gd name="T2" fmla="*/ 457200 w 21600"/>
                <a:gd name="T3" fmla="*/ 461665 h 21600"/>
                <a:gd name="T4" fmla="*/ 0 w 21600"/>
                <a:gd name="T5" fmla="*/ 46166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4202" name="Rectangle 10"/>
            <p:cNvSpPr>
              <a:spLocks noChangeArrowheads="1"/>
            </p:cNvSpPr>
            <p:nvPr/>
          </p:nvSpPr>
          <p:spPr bwMode="auto">
            <a:xfrm>
              <a:off x="244" y="2137"/>
              <a:ext cx="10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(fp)-&gt;base</a:t>
              </a:r>
            </a:p>
          </p:txBody>
        </p:sp>
        <p:sp>
          <p:nvSpPr>
            <p:cNvPr id="904203" name="Rectangle 11"/>
            <p:cNvSpPr>
              <a:spLocks noChangeArrowheads="1"/>
            </p:cNvSpPr>
            <p:nvPr/>
          </p:nvSpPr>
          <p:spPr bwMode="auto">
            <a:xfrm>
              <a:off x="1831" y="2241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(fp)-&gt;ptr</a:t>
              </a:r>
            </a:p>
          </p:txBody>
        </p:sp>
        <p:sp>
          <p:nvSpPr>
            <p:cNvPr id="904204" name="Line 12"/>
            <p:cNvSpPr>
              <a:spLocks noChangeShapeType="1"/>
            </p:cNvSpPr>
            <p:nvPr/>
          </p:nvSpPr>
          <p:spPr bwMode="auto">
            <a:xfrm flipV="1">
              <a:off x="2976" y="1549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4205" name="Line 13"/>
            <p:cNvSpPr>
              <a:spLocks noChangeShapeType="1"/>
            </p:cNvSpPr>
            <p:nvPr/>
          </p:nvSpPr>
          <p:spPr bwMode="auto">
            <a:xfrm flipV="1">
              <a:off x="4464" y="1549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4206" name="Line 14"/>
            <p:cNvSpPr>
              <a:spLocks noChangeShapeType="1"/>
            </p:cNvSpPr>
            <p:nvPr/>
          </p:nvSpPr>
          <p:spPr bwMode="auto">
            <a:xfrm>
              <a:off x="2976" y="1645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4207" name="Rectangle 15"/>
            <p:cNvSpPr>
              <a:spLocks noChangeArrowheads="1"/>
            </p:cNvSpPr>
            <p:nvPr/>
          </p:nvSpPr>
          <p:spPr bwMode="auto">
            <a:xfrm>
              <a:off x="3312" y="1504"/>
              <a:ext cx="97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(fp)-&gt;cnt</a:t>
              </a:r>
            </a:p>
          </p:txBody>
        </p:sp>
      </p:grpSp>
      <p:grpSp>
        <p:nvGrpSpPr>
          <p:cNvPr id="904227" name="Group 35"/>
          <p:cNvGrpSpPr>
            <a:grpSpLocks/>
          </p:cNvGrpSpPr>
          <p:nvPr/>
        </p:nvGrpSpPr>
        <p:grpSpPr bwMode="auto">
          <a:xfrm>
            <a:off x="273050" y="4379913"/>
            <a:ext cx="8639175" cy="2246312"/>
            <a:chOff x="172" y="2759"/>
            <a:chExt cx="5442" cy="1415"/>
          </a:xfrm>
        </p:grpSpPr>
        <p:sp>
          <p:nvSpPr>
            <p:cNvPr id="904209" name="Rectangle 16"/>
            <p:cNvSpPr>
              <a:spLocks noChangeArrowheads="1"/>
            </p:cNvSpPr>
            <p:nvPr/>
          </p:nvSpPr>
          <p:spPr bwMode="auto">
            <a:xfrm>
              <a:off x="3019" y="3444"/>
              <a:ext cx="1488" cy="278"/>
            </a:xfrm>
            <a:prstGeom prst="rect">
              <a:avLst/>
            </a:prstGeom>
            <a:solidFill>
              <a:srgbClr val="F1C7C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未读部分</a:t>
              </a:r>
            </a:p>
          </p:txBody>
        </p:sp>
        <p:sp>
          <p:nvSpPr>
            <p:cNvPr id="904210" name="Rectangle 17"/>
            <p:cNvSpPr>
              <a:spLocks noChangeArrowheads="1"/>
            </p:cNvSpPr>
            <p:nvPr/>
          </p:nvSpPr>
          <p:spPr bwMode="auto">
            <a:xfrm>
              <a:off x="1531" y="3444"/>
              <a:ext cx="1488" cy="278"/>
            </a:xfrm>
            <a:prstGeom prst="rect">
              <a:avLst/>
            </a:prstGeom>
            <a:solidFill>
              <a:srgbClr val="D5F1C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已读部分</a:t>
              </a:r>
            </a:p>
          </p:txBody>
        </p:sp>
        <p:sp>
          <p:nvSpPr>
            <p:cNvPr id="904211" name="Rectangle 18"/>
            <p:cNvSpPr>
              <a:spLocks noChangeArrowheads="1"/>
            </p:cNvSpPr>
            <p:nvPr/>
          </p:nvSpPr>
          <p:spPr bwMode="auto">
            <a:xfrm>
              <a:off x="283" y="3444"/>
              <a:ext cx="5184" cy="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000" b="1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904212" name="Rectangle 19"/>
            <p:cNvSpPr>
              <a:spLocks noChangeArrowheads="1"/>
            </p:cNvSpPr>
            <p:nvPr/>
          </p:nvSpPr>
          <p:spPr bwMode="auto">
            <a:xfrm>
              <a:off x="173" y="3444"/>
              <a:ext cx="1358" cy="2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已读入并出缓冲</a:t>
              </a:r>
              <a:endParaRPr lang="en-US" altLang="zh-CN" sz="2000" b="1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904213" name="Rectangle 20"/>
            <p:cNvSpPr>
              <a:spLocks noChangeArrowheads="1"/>
            </p:cNvSpPr>
            <p:nvPr/>
          </p:nvSpPr>
          <p:spPr bwMode="auto">
            <a:xfrm>
              <a:off x="4507" y="3444"/>
              <a:ext cx="1107" cy="2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文件中未缓存</a:t>
              </a:r>
            </a:p>
          </p:txBody>
        </p:sp>
        <p:sp>
          <p:nvSpPr>
            <p:cNvPr id="904214" name="Arc 21"/>
            <p:cNvSpPr>
              <a:spLocks/>
            </p:cNvSpPr>
            <p:nvPr/>
          </p:nvSpPr>
          <p:spPr bwMode="auto">
            <a:xfrm rot="-5400000" flipH="1" flipV="1">
              <a:off x="4217" y="3731"/>
              <a:ext cx="288" cy="290"/>
            </a:xfrm>
            <a:custGeom>
              <a:avLst/>
              <a:gdLst>
                <a:gd name="T0" fmla="*/ 0 w 21600"/>
                <a:gd name="T1" fmla="*/ 0 h 21600"/>
                <a:gd name="T2" fmla="*/ 457200 w 21600"/>
                <a:gd name="T3" fmla="*/ 461665 h 21600"/>
                <a:gd name="T4" fmla="*/ 0 w 21600"/>
                <a:gd name="T5" fmla="*/ 46166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4215" name="Rectangle 22"/>
            <p:cNvSpPr>
              <a:spLocks noChangeArrowheads="1"/>
            </p:cNvSpPr>
            <p:nvPr/>
          </p:nvSpPr>
          <p:spPr bwMode="auto">
            <a:xfrm>
              <a:off x="3064" y="3924"/>
              <a:ext cx="11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文件当前指针</a:t>
              </a:r>
            </a:p>
          </p:txBody>
        </p:sp>
        <p:sp>
          <p:nvSpPr>
            <p:cNvPr id="904216" name="Line 23"/>
            <p:cNvSpPr>
              <a:spLocks noChangeShapeType="1"/>
            </p:cNvSpPr>
            <p:nvPr/>
          </p:nvSpPr>
          <p:spPr bwMode="auto">
            <a:xfrm flipV="1">
              <a:off x="1531" y="3177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4217" name="Line 24"/>
            <p:cNvSpPr>
              <a:spLocks noChangeShapeType="1"/>
            </p:cNvSpPr>
            <p:nvPr/>
          </p:nvSpPr>
          <p:spPr bwMode="auto">
            <a:xfrm flipV="1">
              <a:off x="4507" y="3177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4218" name="Line 25"/>
            <p:cNvSpPr>
              <a:spLocks noChangeShapeType="1"/>
            </p:cNvSpPr>
            <p:nvPr/>
          </p:nvSpPr>
          <p:spPr bwMode="auto">
            <a:xfrm flipV="1">
              <a:off x="1531" y="3273"/>
              <a:ext cx="2976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4219" name="Rectangle 26"/>
            <p:cNvSpPr>
              <a:spLocks noChangeArrowheads="1"/>
            </p:cNvSpPr>
            <p:nvPr/>
          </p:nvSpPr>
          <p:spPr bwMode="auto">
            <a:xfrm>
              <a:off x="2671" y="3149"/>
              <a:ext cx="9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latin typeface="Calibri" pitchFamily="34" charset="0"/>
                  <a:ea typeface="微软雅黑" pitchFamily="34" charset="-122"/>
                </a:rPr>
                <a:t>输入流缓冲</a:t>
              </a:r>
            </a:p>
          </p:txBody>
        </p:sp>
        <p:sp>
          <p:nvSpPr>
            <p:cNvPr id="904222" name="Line 30"/>
            <p:cNvSpPr>
              <a:spLocks noChangeShapeType="1"/>
            </p:cNvSpPr>
            <p:nvPr/>
          </p:nvSpPr>
          <p:spPr bwMode="auto">
            <a:xfrm flipH="1">
              <a:off x="5608" y="2783"/>
              <a:ext cx="0" cy="6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4223" name="Line 31"/>
            <p:cNvSpPr>
              <a:spLocks noChangeShapeType="1"/>
            </p:cNvSpPr>
            <p:nvPr/>
          </p:nvSpPr>
          <p:spPr bwMode="auto">
            <a:xfrm flipH="1">
              <a:off x="172" y="2823"/>
              <a:ext cx="0" cy="6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4224" name="Line 32"/>
            <p:cNvSpPr>
              <a:spLocks noChangeShapeType="1"/>
            </p:cNvSpPr>
            <p:nvPr/>
          </p:nvSpPr>
          <p:spPr bwMode="auto">
            <a:xfrm>
              <a:off x="183" y="2898"/>
              <a:ext cx="53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4225" name="Rectangle 26"/>
            <p:cNvSpPr>
              <a:spLocks noChangeArrowheads="1"/>
            </p:cNvSpPr>
            <p:nvPr/>
          </p:nvSpPr>
          <p:spPr bwMode="auto">
            <a:xfrm>
              <a:off x="2245" y="2759"/>
              <a:ext cx="162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fp</a:t>
              </a:r>
              <a:r>
                <a:rPr lang="zh-CN" altLang="en-US" sz="2000" b="1">
                  <a:solidFill>
                    <a:schemeClr val="accent1"/>
                  </a:solidFill>
                  <a:latin typeface="Calibri" pitchFamily="34" charset="0"/>
                  <a:ea typeface="微软雅黑" pitchFamily="34" charset="-122"/>
                </a:rPr>
                <a:t>文件对应的字节流</a:t>
              </a:r>
            </a:p>
          </p:txBody>
        </p:sp>
      </p:grpSp>
      <p:sp>
        <p:nvSpPr>
          <p:cNvPr id="904229" name="Text Box 37"/>
          <p:cNvSpPr txBox="1">
            <a:spLocks noChangeArrowheads="1"/>
          </p:cNvSpPr>
          <p:nvPr/>
        </p:nvSpPr>
        <p:spPr bwMode="auto">
          <a:xfrm>
            <a:off x="217488" y="6138863"/>
            <a:ext cx="1989137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文件在哪里？</a:t>
            </a:r>
          </a:p>
        </p:txBody>
      </p:sp>
      <p:sp>
        <p:nvSpPr>
          <p:cNvPr id="904230" name="Text Box 38"/>
          <p:cNvSpPr txBox="1">
            <a:spLocks noChangeArrowheads="1"/>
          </p:cNvSpPr>
          <p:nvPr/>
        </p:nvSpPr>
        <p:spPr bwMode="auto">
          <a:xfrm>
            <a:off x="2438400" y="6138863"/>
            <a:ext cx="234950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磁盘上或键盘输入</a:t>
            </a:r>
          </a:p>
        </p:txBody>
      </p:sp>
      <p:sp>
        <p:nvSpPr>
          <p:cNvPr id="904231" name="Text Box 39"/>
          <p:cNvSpPr txBox="1">
            <a:spLocks noChangeArrowheads="1"/>
          </p:cNvSpPr>
          <p:nvPr/>
        </p:nvSpPr>
        <p:spPr bwMode="auto">
          <a:xfrm>
            <a:off x="7504113" y="2771775"/>
            <a:ext cx="1392237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结构描述</a:t>
            </a:r>
          </a:p>
        </p:txBody>
      </p:sp>
      <p:sp>
        <p:nvSpPr>
          <p:cNvPr id="904232" name="Text Box 40"/>
          <p:cNvSpPr txBox="1">
            <a:spLocks noChangeArrowheads="1"/>
          </p:cNvSpPr>
          <p:nvPr/>
        </p:nvSpPr>
        <p:spPr bwMode="auto">
          <a:xfrm>
            <a:off x="274638" y="3787775"/>
            <a:ext cx="2338387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相对于</a:t>
            </a:r>
            <a:r>
              <a:rPr lang="en-US" altLang="zh-CN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首的位移</a:t>
            </a:r>
          </a:p>
        </p:txBody>
      </p:sp>
      <p:grpSp>
        <p:nvGrpSpPr>
          <p:cNvPr id="904235" name="Group 43"/>
          <p:cNvGrpSpPr>
            <a:grpSpLocks/>
          </p:cNvGrpSpPr>
          <p:nvPr/>
        </p:nvGrpSpPr>
        <p:grpSpPr bwMode="auto">
          <a:xfrm>
            <a:off x="6067425" y="3657600"/>
            <a:ext cx="1490663" cy="638175"/>
            <a:chOff x="3822" y="2304"/>
            <a:chExt cx="912" cy="402"/>
          </a:xfrm>
        </p:grpSpPr>
        <p:sp>
          <p:nvSpPr>
            <p:cNvPr id="904233" name="AutoShape 41"/>
            <p:cNvSpPr>
              <a:spLocks noChangeArrowheads="1"/>
            </p:cNvSpPr>
            <p:nvPr/>
          </p:nvSpPr>
          <p:spPr bwMode="auto">
            <a:xfrm>
              <a:off x="3822" y="2304"/>
              <a:ext cx="912" cy="402"/>
            </a:xfrm>
            <a:prstGeom prst="upArrow">
              <a:avLst>
                <a:gd name="adj1" fmla="val 76444"/>
                <a:gd name="adj2" fmla="val 35620"/>
              </a:avLst>
            </a:prstGeom>
            <a:noFill/>
            <a:ln w="50800">
              <a:solidFill>
                <a:srgbClr val="FE9AAB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4234" name="Text Box 42"/>
            <p:cNvSpPr txBox="1">
              <a:spLocks noChangeArrowheads="1"/>
            </p:cNvSpPr>
            <p:nvPr/>
          </p:nvSpPr>
          <p:spPr bwMode="auto">
            <a:xfrm>
              <a:off x="4069" y="2405"/>
              <a:ext cx="438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A50021"/>
                  </a:solidFill>
                  <a:latin typeface="微软雅黑" pitchFamily="34" charset="-122"/>
                  <a:ea typeface="微软雅黑" pitchFamily="34" charset="-122"/>
                </a:rPr>
                <a:t>输入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29" grpId="0"/>
      <p:bldP spid="904230" grpId="0"/>
      <p:bldP spid="904231" grpId="0"/>
      <p:bldP spid="9042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14388" y="144463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/>
              <a:t>带缓冲</a:t>
            </a:r>
            <a:r>
              <a:rPr lang="en-US" altLang="zh-CN"/>
              <a:t>I/O</a:t>
            </a:r>
            <a:r>
              <a:rPr lang="zh-CN" altLang="en-US"/>
              <a:t>的实现</a:t>
            </a:r>
            <a:endParaRPr lang="en-US" altLang="zh-CN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8588" y="830263"/>
            <a:ext cx="8901112" cy="1487487"/>
          </a:xfrm>
        </p:spPr>
        <p:txBody>
          <a:bodyPr lIns="91440" tIns="45720" rIns="91440" bIns="45720"/>
          <a:lstStyle/>
          <a:p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向文件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中写数据时，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中定义的缓冲区为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输出流缓冲</a:t>
            </a:r>
          </a:p>
          <a:p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先按需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不断地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向缓存写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个（如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putc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）或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个（如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fwrite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）字节，遇到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换行符</a:t>
            </a:r>
            <a:r>
              <a:rPr lang="en-US" altLang="zh-CN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\n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或缓存被写满</a:t>
            </a:r>
            <a:r>
              <a:rPr lang="en-US" altLang="zh-CN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（缓冲大小</a:t>
            </a:r>
            <a:r>
              <a:rPr lang="en-US" altLang="zh-CN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BUFSIZ=1024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）个字节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，则将缓存内容一次写入文件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06271" name="Group 31"/>
          <p:cNvGrpSpPr>
            <a:grpSpLocks/>
          </p:cNvGrpSpPr>
          <p:nvPr/>
        </p:nvGrpSpPr>
        <p:grpSpPr bwMode="auto">
          <a:xfrm>
            <a:off x="387350" y="2387600"/>
            <a:ext cx="6707188" cy="1566863"/>
            <a:chOff x="244" y="1504"/>
            <a:chExt cx="4225" cy="987"/>
          </a:xfrm>
        </p:grpSpPr>
        <p:sp>
          <p:nvSpPr>
            <p:cNvPr id="906242" name="Rectangle 2"/>
            <p:cNvSpPr>
              <a:spLocks noChangeArrowheads="1"/>
            </p:cNvSpPr>
            <p:nvPr/>
          </p:nvSpPr>
          <p:spPr bwMode="auto">
            <a:xfrm>
              <a:off x="2976" y="1789"/>
              <a:ext cx="1488" cy="278"/>
            </a:xfrm>
            <a:prstGeom prst="rect">
              <a:avLst/>
            </a:prstGeom>
            <a:solidFill>
              <a:srgbClr val="F1C7C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latin typeface="Calibri" pitchFamily="34" charset="0"/>
                  <a:ea typeface="宋体" pitchFamily="2" charset="-122"/>
                </a:rPr>
                <a:t>            </a:t>
              </a:r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未写部分</a:t>
              </a:r>
            </a:p>
          </p:txBody>
        </p:sp>
        <p:sp>
          <p:nvSpPr>
            <p:cNvPr id="906245" name="Rectangle 5"/>
            <p:cNvSpPr>
              <a:spLocks noChangeArrowheads="1"/>
            </p:cNvSpPr>
            <p:nvPr/>
          </p:nvSpPr>
          <p:spPr bwMode="auto">
            <a:xfrm>
              <a:off x="1488" y="1789"/>
              <a:ext cx="1488" cy="278"/>
            </a:xfrm>
            <a:prstGeom prst="rect">
              <a:avLst/>
            </a:prstGeom>
            <a:solidFill>
              <a:srgbClr val="D5F1C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latin typeface="Calibri" pitchFamily="34" charset="0"/>
                  <a:ea typeface="宋体" pitchFamily="2" charset="-122"/>
                </a:rPr>
                <a:t>      </a:t>
              </a:r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已写部分</a:t>
              </a:r>
            </a:p>
          </p:txBody>
        </p:sp>
        <p:sp>
          <p:nvSpPr>
            <p:cNvPr id="906246" name="Rectangle 6"/>
            <p:cNvSpPr>
              <a:spLocks noChangeArrowheads="1"/>
            </p:cNvSpPr>
            <p:nvPr/>
          </p:nvSpPr>
          <p:spPr bwMode="auto">
            <a:xfrm>
              <a:off x="1488" y="1789"/>
              <a:ext cx="2981" cy="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62887" name="Text Box 7"/>
            <p:cNvSpPr txBox="1">
              <a:spLocks noChangeArrowheads="1"/>
            </p:cNvSpPr>
            <p:nvPr/>
          </p:nvSpPr>
          <p:spPr bwMode="auto">
            <a:xfrm>
              <a:off x="463" y="1799"/>
              <a:ext cx="10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latin typeface="Calibri" pitchFamily="34" charset="0"/>
                  <a:ea typeface="微软雅黑" pitchFamily="34" charset="-122"/>
                </a:rPr>
                <a:t>输出流缓冲</a:t>
              </a:r>
            </a:p>
          </p:txBody>
        </p:sp>
        <p:sp>
          <p:nvSpPr>
            <p:cNvPr id="906248" name="Arc 8"/>
            <p:cNvSpPr>
              <a:spLocks/>
            </p:cNvSpPr>
            <p:nvPr/>
          </p:nvSpPr>
          <p:spPr bwMode="auto">
            <a:xfrm rot="-5400000" flipH="1" flipV="1">
              <a:off x="1246" y="2028"/>
              <a:ext cx="192" cy="290"/>
            </a:xfrm>
            <a:custGeom>
              <a:avLst/>
              <a:gdLst>
                <a:gd name="T0" fmla="*/ 0 w 21600"/>
                <a:gd name="T1" fmla="*/ 0 h 21600"/>
                <a:gd name="T2" fmla="*/ 304800 w 21600"/>
                <a:gd name="T3" fmla="*/ 461665 h 21600"/>
                <a:gd name="T4" fmla="*/ 0 w 21600"/>
                <a:gd name="T5" fmla="*/ 46166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6249" name="Arc 9"/>
            <p:cNvSpPr>
              <a:spLocks/>
            </p:cNvSpPr>
            <p:nvPr/>
          </p:nvSpPr>
          <p:spPr bwMode="auto">
            <a:xfrm rot="-5400000" flipH="1" flipV="1">
              <a:off x="2686" y="2076"/>
              <a:ext cx="288" cy="290"/>
            </a:xfrm>
            <a:custGeom>
              <a:avLst/>
              <a:gdLst>
                <a:gd name="T0" fmla="*/ 0 w 21600"/>
                <a:gd name="T1" fmla="*/ 0 h 21600"/>
                <a:gd name="T2" fmla="*/ 457200 w 21600"/>
                <a:gd name="T3" fmla="*/ 461665 h 21600"/>
                <a:gd name="T4" fmla="*/ 0 w 21600"/>
                <a:gd name="T5" fmla="*/ 46166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6250" name="Rectangle 10"/>
            <p:cNvSpPr>
              <a:spLocks noChangeArrowheads="1"/>
            </p:cNvSpPr>
            <p:nvPr/>
          </p:nvSpPr>
          <p:spPr bwMode="auto">
            <a:xfrm>
              <a:off x="244" y="2137"/>
              <a:ext cx="10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(fp)-&gt;base</a:t>
              </a:r>
            </a:p>
          </p:txBody>
        </p:sp>
        <p:sp>
          <p:nvSpPr>
            <p:cNvPr id="906251" name="Rectangle 11"/>
            <p:cNvSpPr>
              <a:spLocks noChangeArrowheads="1"/>
            </p:cNvSpPr>
            <p:nvPr/>
          </p:nvSpPr>
          <p:spPr bwMode="auto">
            <a:xfrm>
              <a:off x="1831" y="2241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(fp)-&gt;ptr</a:t>
              </a:r>
            </a:p>
          </p:txBody>
        </p:sp>
        <p:sp>
          <p:nvSpPr>
            <p:cNvPr id="906252" name="Line 12"/>
            <p:cNvSpPr>
              <a:spLocks noChangeShapeType="1"/>
            </p:cNvSpPr>
            <p:nvPr/>
          </p:nvSpPr>
          <p:spPr bwMode="auto">
            <a:xfrm flipV="1">
              <a:off x="2976" y="1549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6253" name="Line 13"/>
            <p:cNvSpPr>
              <a:spLocks noChangeShapeType="1"/>
            </p:cNvSpPr>
            <p:nvPr/>
          </p:nvSpPr>
          <p:spPr bwMode="auto">
            <a:xfrm flipV="1">
              <a:off x="4464" y="1549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6254" name="Line 14"/>
            <p:cNvSpPr>
              <a:spLocks noChangeShapeType="1"/>
            </p:cNvSpPr>
            <p:nvPr/>
          </p:nvSpPr>
          <p:spPr bwMode="auto">
            <a:xfrm>
              <a:off x="2976" y="1645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6255" name="Rectangle 15"/>
            <p:cNvSpPr>
              <a:spLocks noChangeArrowheads="1"/>
            </p:cNvSpPr>
            <p:nvPr/>
          </p:nvSpPr>
          <p:spPr bwMode="auto">
            <a:xfrm>
              <a:off x="3312" y="1504"/>
              <a:ext cx="97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(fp)-&gt;cnt</a:t>
              </a:r>
            </a:p>
          </p:txBody>
        </p:sp>
      </p:grpSp>
      <p:grpSp>
        <p:nvGrpSpPr>
          <p:cNvPr id="906272" name="Group 32"/>
          <p:cNvGrpSpPr>
            <a:grpSpLocks/>
          </p:cNvGrpSpPr>
          <p:nvPr/>
        </p:nvGrpSpPr>
        <p:grpSpPr bwMode="auto">
          <a:xfrm>
            <a:off x="1060450" y="4349750"/>
            <a:ext cx="6965950" cy="2290763"/>
            <a:chOff x="668" y="2740"/>
            <a:chExt cx="4388" cy="1443"/>
          </a:xfrm>
        </p:grpSpPr>
        <p:sp>
          <p:nvSpPr>
            <p:cNvPr id="906256" name="Rectangle 16"/>
            <p:cNvSpPr>
              <a:spLocks noChangeArrowheads="1"/>
            </p:cNvSpPr>
            <p:nvPr/>
          </p:nvSpPr>
          <p:spPr bwMode="auto">
            <a:xfrm>
              <a:off x="3568" y="3471"/>
              <a:ext cx="1488" cy="278"/>
            </a:xfrm>
            <a:prstGeom prst="rect">
              <a:avLst/>
            </a:prstGeom>
            <a:solidFill>
              <a:srgbClr val="F1C7C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未写部分</a:t>
              </a:r>
            </a:p>
          </p:txBody>
        </p:sp>
        <p:sp>
          <p:nvSpPr>
            <p:cNvPr id="906257" name="Rectangle 17"/>
            <p:cNvSpPr>
              <a:spLocks noChangeArrowheads="1"/>
            </p:cNvSpPr>
            <p:nvPr/>
          </p:nvSpPr>
          <p:spPr bwMode="auto">
            <a:xfrm>
              <a:off x="2080" y="3471"/>
              <a:ext cx="1488" cy="278"/>
            </a:xfrm>
            <a:prstGeom prst="rect">
              <a:avLst/>
            </a:prstGeom>
            <a:solidFill>
              <a:srgbClr val="D5F1C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已写部分</a:t>
              </a:r>
            </a:p>
          </p:txBody>
        </p:sp>
        <p:sp>
          <p:nvSpPr>
            <p:cNvPr id="906258" name="Rectangle 18"/>
            <p:cNvSpPr>
              <a:spLocks noChangeArrowheads="1"/>
            </p:cNvSpPr>
            <p:nvPr/>
          </p:nvSpPr>
          <p:spPr bwMode="auto">
            <a:xfrm>
              <a:off x="832" y="3471"/>
              <a:ext cx="4215" cy="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000" b="1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906259" name="Rectangle 19"/>
            <p:cNvSpPr>
              <a:spLocks noChangeArrowheads="1"/>
            </p:cNvSpPr>
            <p:nvPr/>
          </p:nvSpPr>
          <p:spPr bwMode="auto">
            <a:xfrm>
              <a:off x="668" y="3471"/>
              <a:ext cx="1404" cy="2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已写入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fp</a:t>
              </a:r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并出缓冲</a:t>
              </a:r>
            </a:p>
          </p:txBody>
        </p:sp>
        <p:sp>
          <p:nvSpPr>
            <p:cNvPr id="906261" name="Arc 21"/>
            <p:cNvSpPr>
              <a:spLocks/>
            </p:cNvSpPr>
            <p:nvPr/>
          </p:nvSpPr>
          <p:spPr bwMode="auto">
            <a:xfrm rot="-5400000" flipH="1" flipV="1">
              <a:off x="1776" y="3767"/>
              <a:ext cx="288" cy="290"/>
            </a:xfrm>
            <a:custGeom>
              <a:avLst/>
              <a:gdLst>
                <a:gd name="T0" fmla="*/ 0 w 21600"/>
                <a:gd name="T1" fmla="*/ 0 h 21600"/>
                <a:gd name="T2" fmla="*/ 457200 w 21600"/>
                <a:gd name="T3" fmla="*/ 461665 h 21600"/>
                <a:gd name="T4" fmla="*/ 0 w 21600"/>
                <a:gd name="T5" fmla="*/ 46166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6262" name="Rectangle 22"/>
            <p:cNvSpPr>
              <a:spLocks noChangeArrowheads="1"/>
            </p:cNvSpPr>
            <p:nvPr/>
          </p:nvSpPr>
          <p:spPr bwMode="auto">
            <a:xfrm>
              <a:off x="716" y="3933"/>
              <a:ext cx="11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 sz="2000" b="1">
                  <a:latin typeface="Calibri" pitchFamily="34" charset="0"/>
                  <a:ea typeface="微软雅黑" pitchFamily="34" charset="-122"/>
                </a:rPr>
                <a:t>文件当前指针</a:t>
              </a:r>
            </a:p>
          </p:txBody>
        </p:sp>
        <p:sp>
          <p:nvSpPr>
            <p:cNvPr id="906263" name="Line 23"/>
            <p:cNvSpPr>
              <a:spLocks noChangeShapeType="1"/>
            </p:cNvSpPr>
            <p:nvPr/>
          </p:nvSpPr>
          <p:spPr bwMode="auto">
            <a:xfrm flipV="1">
              <a:off x="2080" y="32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6264" name="Line 24"/>
            <p:cNvSpPr>
              <a:spLocks noChangeShapeType="1"/>
            </p:cNvSpPr>
            <p:nvPr/>
          </p:nvSpPr>
          <p:spPr bwMode="auto">
            <a:xfrm flipV="1">
              <a:off x="5056" y="32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6265" name="Line 25"/>
            <p:cNvSpPr>
              <a:spLocks noChangeShapeType="1"/>
            </p:cNvSpPr>
            <p:nvPr/>
          </p:nvSpPr>
          <p:spPr bwMode="auto">
            <a:xfrm flipV="1">
              <a:off x="2080" y="3300"/>
              <a:ext cx="2976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6266" name="Rectangle 26"/>
            <p:cNvSpPr>
              <a:spLocks noChangeArrowheads="1"/>
            </p:cNvSpPr>
            <p:nvPr/>
          </p:nvSpPr>
          <p:spPr bwMode="auto">
            <a:xfrm>
              <a:off x="3101" y="3176"/>
              <a:ext cx="106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latin typeface="Calibri" pitchFamily="34" charset="0"/>
                  <a:ea typeface="微软雅黑" pitchFamily="34" charset="-122"/>
                </a:rPr>
                <a:t>输出流缓冲</a:t>
              </a:r>
            </a:p>
          </p:txBody>
        </p:sp>
        <p:sp>
          <p:nvSpPr>
            <p:cNvPr id="906267" name="Line 27"/>
            <p:cNvSpPr>
              <a:spLocks noChangeShapeType="1"/>
            </p:cNvSpPr>
            <p:nvPr/>
          </p:nvSpPr>
          <p:spPr bwMode="auto">
            <a:xfrm flipH="1">
              <a:off x="2079" y="2801"/>
              <a:ext cx="0" cy="6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6268" name="Line 28"/>
            <p:cNvSpPr>
              <a:spLocks noChangeShapeType="1"/>
            </p:cNvSpPr>
            <p:nvPr/>
          </p:nvSpPr>
          <p:spPr bwMode="auto">
            <a:xfrm flipH="1">
              <a:off x="675" y="2850"/>
              <a:ext cx="0" cy="6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6269" name="Line 29"/>
            <p:cNvSpPr>
              <a:spLocks noChangeShapeType="1"/>
            </p:cNvSpPr>
            <p:nvPr/>
          </p:nvSpPr>
          <p:spPr bwMode="auto">
            <a:xfrm>
              <a:off x="686" y="2925"/>
              <a:ext cx="1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6270" name="Rectangle 26"/>
            <p:cNvSpPr>
              <a:spLocks noChangeArrowheads="1"/>
            </p:cNvSpPr>
            <p:nvPr/>
          </p:nvSpPr>
          <p:spPr bwMode="auto">
            <a:xfrm>
              <a:off x="911" y="2740"/>
              <a:ext cx="976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fp</a:t>
              </a:r>
              <a:r>
                <a:rPr lang="zh-CN" altLang="en-US" sz="2000" b="1">
                  <a:solidFill>
                    <a:schemeClr val="accent1"/>
                  </a:solidFill>
                  <a:latin typeface="Calibri" pitchFamily="34" charset="0"/>
                  <a:ea typeface="微软雅黑" pitchFamily="34" charset="-122"/>
                </a:rPr>
                <a:t>文件对应的字节流</a:t>
              </a:r>
            </a:p>
          </p:txBody>
        </p:sp>
      </p:grpSp>
      <p:sp>
        <p:nvSpPr>
          <p:cNvPr id="906274" name="AutoShape 34"/>
          <p:cNvSpPr>
            <a:spLocks noChangeArrowheads="1"/>
          </p:cNvSpPr>
          <p:nvPr/>
        </p:nvSpPr>
        <p:spPr bwMode="auto">
          <a:xfrm flipV="1">
            <a:off x="6240463" y="3657600"/>
            <a:ext cx="1274762" cy="928688"/>
          </a:xfrm>
          <a:prstGeom prst="upArrow">
            <a:avLst>
              <a:gd name="adj1" fmla="val 76537"/>
              <a:gd name="adj2" fmla="val 52819"/>
            </a:avLst>
          </a:prstGeom>
          <a:noFill/>
          <a:ln w="50800">
            <a:solidFill>
              <a:srgbClr val="FE9AAB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6275" name="Text Box 35"/>
          <p:cNvSpPr txBox="1">
            <a:spLocks noChangeArrowheads="1"/>
          </p:cNvSpPr>
          <p:nvPr/>
        </p:nvSpPr>
        <p:spPr bwMode="auto">
          <a:xfrm>
            <a:off x="6459538" y="3817938"/>
            <a:ext cx="696912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8588"/>
            <a:ext cx="8807450" cy="528637"/>
          </a:xfrm>
        </p:spPr>
        <p:txBody>
          <a:bodyPr/>
          <a:lstStyle/>
          <a:p>
            <a:pPr algn="l"/>
            <a:r>
              <a:rPr lang="en-US" altLang="zh-CN"/>
              <a:t>stdout</a:t>
            </a:r>
            <a:r>
              <a:rPr lang="zh-CN" altLang="en-US"/>
              <a:t>和</a:t>
            </a:r>
            <a:r>
              <a:rPr lang="en-US" altLang="zh-CN"/>
              <a:t>stderr</a:t>
            </a:r>
            <a:r>
              <a:rPr lang="zh-CN" altLang="en-US"/>
              <a:t>的差别</a:t>
            </a:r>
          </a:p>
        </p:txBody>
      </p:sp>
      <p:sp>
        <p:nvSpPr>
          <p:cNvPr id="894983" name="Text Box 7"/>
          <p:cNvSpPr txBox="1">
            <a:spLocks noChangeArrowheads="1"/>
          </p:cNvSpPr>
          <p:nvPr/>
        </p:nvSpPr>
        <p:spPr bwMode="auto">
          <a:xfrm>
            <a:off x="176213" y="839788"/>
            <a:ext cx="525462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猜一下在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中以下程序输出什么？</a:t>
            </a:r>
          </a:p>
        </p:txBody>
      </p:sp>
      <p:sp>
        <p:nvSpPr>
          <p:cNvPr id="894985" name="Rectangle 9"/>
          <p:cNvSpPr>
            <a:spLocks noChangeArrowheads="1"/>
          </p:cNvSpPr>
          <p:nvPr/>
        </p:nvSpPr>
        <p:spPr bwMode="auto">
          <a:xfrm>
            <a:off x="307975" y="1314450"/>
            <a:ext cx="3859213" cy="2225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#include&lt;stdio.h&gt;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 main()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fprintf(stdout, “hello ");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fprintf(stderr, “world!");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return 0;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  </a:t>
            </a: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347663" y="3584575"/>
            <a:ext cx="3657600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输出结果为：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world!hello </a:t>
            </a:r>
          </a:p>
        </p:txBody>
      </p:sp>
      <p:sp>
        <p:nvSpPr>
          <p:cNvPr id="894987" name="Rectangle 11"/>
          <p:cNvSpPr>
            <a:spLocks noChangeArrowheads="1"/>
          </p:cNvSpPr>
          <p:nvPr/>
        </p:nvSpPr>
        <p:spPr bwMode="auto">
          <a:xfrm>
            <a:off x="4814888" y="114300"/>
            <a:ext cx="4127500" cy="22256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#include&lt;stdio.h&gt;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 main()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fprintf(stdout, “hello ");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fprintf(stderr, “world!\n");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return 0;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  </a:t>
            </a:r>
          </a:p>
        </p:txBody>
      </p:sp>
      <p:sp>
        <p:nvSpPr>
          <p:cNvPr id="894988" name="Text Box 12"/>
          <p:cNvSpPr txBox="1">
            <a:spLocks noChangeArrowheads="1"/>
          </p:cNvSpPr>
          <p:nvPr/>
        </p:nvSpPr>
        <p:spPr bwMode="auto">
          <a:xfrm>
            <a:off x="5414963" y="2125663"/>
            <a:ext cx="2800350" cy="762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输出结果为：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world!</a:t>
            </a:r>
          </a:p>
          <a:p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             hello </a:t>
            </a:r>
          </a:p>
        </p:txBody>
      </p:sp>
      <p:sp>
        <p:nvSpPr>
          <p:cNvPr id="894989" name="Rectangle 13"/>
          <p:cNvSpPr>
            <a:spLocks noChangeArrowheads="1"/>
          </p:cNvSpPr>
          <p:nvPr/>
        </p:nvSpPr>
        <p:spPr bwMode="auto">
          <a:xfrm>
            <a:off x="4756150" y="3076575"/>
            <a:ext cx="4095750" cy="2225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#include&lt;stdio.h&gt;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 main()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fprintf(stdout, “hello \n");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fprintf(stderr, “world!");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return 0;  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  </a:t>
            </a:r>
          </a:p>
        </p:txBody>
      </p:sp>
      <p:sp>
        <p:nvSpPr>
          <p:cNvPr id="894990" name="Text Box 14"/>
          <p:cNvSpPr txBox="1">
            <a:spLocks noChangeArrowheads="1"/>
          </p:cNvSpPr>
          <p:nvPr/>
        </p:nvSpPr>
        <p:spPr bwMode="auto">
          <a:xfrm>
            <a:off x="5729288" y="5045075"/>
            <a:ext cx="2859087" cy="762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输出结果为：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hello </a:t>
            </a:r>
          </a:p>
          <a:p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             world!</a:t>
            </a:r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184150" y="4195763"/>
            <a:ext cx="4381500" cy="16954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都用于标准输出，</a:t>
            </a:r>
            <a:r>
              <a:rPr lang="zh-CN" altLang="en-US" sz="21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但是，</a:t>
            </a:r>
          </a:p>
          <a:p>
            <a:pPr>
              <a:spcBef>
                <a:spcPct val="50000"/>
              </a:spcBef>
            </a:pP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_WRITE | 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_UNBUF</a:t>
            </a:r>
          </a:p>
          <a:p>
            <a:pPr>
              <a:spcBef>
                <a:spcPct val="50000"/>
              </a:spcBef>
            </a:pP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_WRITE</a:t>
            </a:r>
            <a:endParaRPr lang="zh-CN" altLang="en-US" sz="21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4992" name="Text Box 16"/>
          <p:cNvSpPr txBox="1">
            <a:spLocks noChangeArrowheads="1"/>
          </p:cNvSpPr>
          <p:nvPr/>
        </p:nvSpPr>
        <p:spPr bwMode="auto">
          <a:xfrm>
            <a:off x="169863" y="5980113"/>
            <a:ext cx="796925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有缓冲：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遇到换行符</a:t>
            </a:r>
            <a:r>
              <a:rPr lang="en-US" altLang="zh-CN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\n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或缓冲满（</a:t>
            </a:r>
            <a:r>
              <a:rPr lang="en-US" altLang="zh-CN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BUFSIZE=1024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）才写文件！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9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3" grpId="0"/>
      <p:bldP spid="894985" grpId="0"/>
      <p:bldP spid="894986" grpId="0"/>
      <p:bldP spid="894987" grpId="0" animBg="1"/>
      <p:bldP spid="894988" grpId="0"/>
      <p:bldP spid="894989" grpId="0"/>
      <p:bldP spid="894990" grpId="0"/>
      <p:bldP spid="894991" grpId="0"/>
      <p:bldP spid="8949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stdout </a:t>
            </a:r>
            <a:r>
              <a:rPr lang="zh-CN" altLang="en-US"/>
              <a:t>和 </a:t>
            </a:r>
            <a:r>
              <a:rPr lang="en-US" altLang="zh-CN"/>
              <a:t>stderr </a:t>
            </a:r>
            <a:r>
              <a:rPr lang="zh-CN" altLang="en-US"/>
              <a:t>的差别</a:t>
            </a:r>
          </a:p>
        </p:txBody>
      </p:sp>
      <p:sp>
        <p:nvSpPr>
          <p:cNvPr id="896003" name="Rectangle 3"/>
          <p:cNvSpPr>
            <a:spLocks noChangeArrowheads="1"/>
          </p:cNvSpPr>
          <p:nvPr/>
        </p:nvSpPr>
        <p:spPr bwMode="auto">
          <a:xfrm>
            <a:off x="303213" y="733425"/>
            <a:ext cx="4929187" cy="2362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例子（可执行文件为</a:t>
            </a:r>
            <a:r>
              <a:rPr lang="en-US" altLang="zh-CN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#include &lt;stdio.h&gt;</a:t>
            </a:r>
            <a:br>
              <a:rPr lang="en-US" altLang="zh-CN" sz="2000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void main()</a:t>
            </a:r>
            <a:br>
              <a:rPr lang="en-US" altLang="zh-CN" sz="2000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</a:t>
            </a:r>
            <a:br>
              <a:rPr lang="en-US" altLang="zh-CN" sz="2000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fprintf(stdout, "from stdout\n"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;</a:t>
            </a:r>
            <a:br>
              <a:rPr lang="en-US" altLang="zh-CN" sz="2000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    fprintf(stderr, "from stderr\n");</a:t>
            </a:r>
            <a:br>
              <a:rPr lang="en-US" altLang="zh-CN" sz="2000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896007" name="Text Box 7"/>
          <p:cNvSpPr txBox="1">
            <a:spLocks noChangeArrowheads="1"/>
          </p:cNvSpPr>
          <p:nvPr/>
        </p:nvSpPr>
        <p:spPr bwMode="auto">
          <a:xfrm>
            <a:off x="4586288" y="974725"/>
            <a:ext cx="4165600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二者都默认指向标准输出，即显示器；也都可重定位到普通文件中！</a:t>
            </a:r>
          </a:p>
        </p:txBody>
      </p:sp>
      <p:sp>
        <p:nvSpPr>
          <p:cNvPr id="896008" name="Rectangle 8"/>
          <p:cNvSpPr>
            <a:spLocks noChangeArrowheads="1"/>
          </p:cNvSpPr>
          <p:nvPr/>
        </p:nvSpPr>
        <p:spPr bwMode="auto">
          <a:xfrm>
            <a:off x="242888" y="3705225"/>
            <a:ext cx="8428037" cy="29702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./hello &gt; out.txt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out.txt, stderr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送屏幕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000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./hello 2 &gt; err.txt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送屏幕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, stderr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err.txt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./hello &gt; out.txt 2&gt; err.txt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out.txt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err.txt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./hello &gt; combine.txt 2&gt;&amp;1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都送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combine.txt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./hello &gt; combine.txt 2&gt; combine.txt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3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都送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combine.txt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>
                <a:latin typeface="微软雅黑" pitchFamily="34" charset="-122"/>
                <a:ea typeface="微软雅黑" pitchFamily="34" charset="-122"/>
              </a:rPr>
            </a:b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363538" y="3306763"/>
            <a:ext cx="361315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执行结果如下：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8" grpId="0"/>
      <p:bldP spid="89600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stdio.h</a:t>
            </a:r>
            <a:r>
              <a:rPr lang="zh-CN" altLang="en-US"/>
              <a:t>中更多的定义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01688"/>
            <a:ext cx="8612187" cy="21971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中，还定义了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feof()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ferror()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fileno()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getc()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putc()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getchar()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putchar()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系统级</a:t>
            </a:r>
            <a:r>
              <a:rPr lang="en-US" altLang="zh-CN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I/O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函数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对文件的标识是</a:t>
            </a: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文件描述符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库函数中对文件的标识是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en-US" altLang="zh-CN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结构的指针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中定义了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字节的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流缓冲区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使用流缓冲区可使文件内容缓存在用户缓冲区中，而不是每次都直接读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写文件，从而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减少执行系统调用次数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897028" name="Rectangle 4"/>
          <p:cNvSpPr>
            <a:spLocks noChangeArrowheads="1"/>
          </p:cNvSpPr>
          <p:nvPr/>
        </p:nvSpPr>
        <p:spPr bwMode="auto">
          <a:xfrm>
            <a:off x="71438" y="3128963"/>
            <a:ext cx="9072562" cy="28686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indent="247650"/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int _fillbuf( FILE *);  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第一次调用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getc()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，需用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_fillbuf()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填充缓冲区*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indent="247650">
              <a:spcAft>
                <a:spcPct val="50000"/>
              </a:spcAft>
            </a:pP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int _flushbuf( int, FILE *); 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遇换行或写缓冲区满，调用其将缓冲内容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写文件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sz="19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47650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#define  feof(p)     (((p) -&gt;flag &amp; _EOF) != 0)</a:t>
            </a:r>
          </a:p>
          <a:p>
            <a:pPr indent="247650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#define  ferror(p)  (((p) -&gt;flag &amp; _ERR) != 0)</a:t>
            </a:r>
          </a:p>
          <a:p>
            <a:pPr indent="247650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#define  fileno(p)  ((p) -&gt;fd)</a:t>
            </a:r>
          </a:p>
          <a:p>
            <a:pPr indent="247650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getc(p)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700" b="1">
                <a:latin typeface="Arial Black" pitchFamily="34" charset="0"/>
                <a:ea typeface="微软雅黑" pitchFamily="34" charset="-122"/>
              </a:rPr>
              <a:t>(</a:t>
            </a:r>
            <a:r>
              <a:rPr lang="en-US" altLang="zh-CN" sz="1700" b="1">
                <a:solidFill>
                  <a:schemeClr val="accent1"/>
                </a:solidFill>
                <a:latin typeface="Arial Black" pitchFamily="34" charset="0"/>
                <a:ea typeface="微软雅黑" pitchFamily="34" charset="-122"/>
              </a:rPr>
              <a:t>--(p)-&gt;cnt&gt;=0 </a:t>
            </a:r>
            <a:r>
              <a:rPr lang="en-US" altLang="zh-CN" sz="1700" b="1">
                <a:latin typeface="Arial Black" pitchFamily="34" charset="0"/>
                <a:ea typeface="微软雅黑" pitchFamily="34" charset="-122"/>
              </a:rPr>
              <a:t>? (unsigned char)*(p)-&gt;ptr++ : _fillbuf(p))</a:t>
            </a:r>
            <a:endParaRPr lang="en-US" altLang="zh-CN" sz="1700" b="1">
              <a:latin typeface="微软雅黑" pitchFamily="34" charset="-122"/>
              <a:ea typeface="微软雅黑" pitchFamily="34" charset="-122"/>
            </a:endParaRPr>
          </a:p>
          <a:p>
            <a:pPr indent="247650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#define  putc(x,p)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(</a:t>
            </a:r>
            <a:r>
              <a:rPr lang="en-US" altLang="zh-CN" sz="1800" b="1">
                <a:solidFill>
                  <a:schemeClr val="accent1"/>
                </a:solidFill>
                <a:latin typeface="Arial Black" pitchFamily="34" charset="0"/>
                <a:ea typeface="微软雅黑" pitchFamily="34" charset="-122"/>
              </a:rPr>
              <a:t>--(p)-&gt;cnt&gt;=0</a:t>
            </a:r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? </a:t>
            </a:r>
            <a:r>
              <a:rPr lang="de-DE" altLang="zh-CN" sz="1800" b="1">
                <a:latin typeface="Arial Black" pitchFamily="34" charset="0"/>
                <a:ea typeface="微软雅黑" pitchFamily="34" charset="-122"/>
              </a:rPr>
              <a:t>*(p)-&gt;ptr++ = (x) : _flushbuf((x),p))</a:t>
            </a:r>
            <a:r>
              <a:rPr lang="de-DE" altLang="zh-CN" sz="2000" b="1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 indent="247650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#define  getchar()    getc(stdin)  </a:t>
            </a:r>
          </a:p>
          <a:p>
            <a:pPr indent="247650"/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#define  putchar(x)  putc((x), stdout) </a:t>
            </a:r>
          </a:p>
        </p:txBody>
      </p:sp>
      <p:grpSp>
        <p:nvGrpSpPr>
          <p:cNvPr id="897033" name="Group 9"/>
          <p:cNvGrpSpPr>
            <a:grpSpLocks/>
          </p:cNvGrpSpPr>
          <p:nvPr/>
        </p:nvGrpSpPr>
        <p:grpSpPr bwMode="auto">
          <a:xfrm>
            <a:off x="3827463" y="3817938"/>
            <a:ext cx="5227637" cy="1039812"/>
            <a:chOff x="2468" y="2405"/>
            <a:chExt cx="3128" cy="640"/>
          </a:xfrm>
        </p:grpSpPr>
        <p:sp>
          <p:nvSpPr>
            <p:cNvPr id="897029" name="Line 5"/>
            <p:cNvSpPr>
              <a:spLocks noChangeShapeType="1"/>
            </p:cNvSpPr>
            <p:nvPr/>
          </p:nvSpPr>
          <p:spPr bwMode="auto">
            <a:xfrm flipH="1">
              <a:off x="2468" y="2579"/>
              <a:ext cx="1171" cy="466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7030" name="Text Box 6"/>
            <p:cNvSpPr txBox="1">
              <a:spLocks noChangeArrowheads="1"/>
            </p:cNvSpPr>
            <p:nvPr/>
          </p:nvSpPr>
          <p:spPr bwMode="auto">
            <a:xfrm>
              <a:off x="3603" y="2405"/>
              <a:ext cx="1993" cy="59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9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输入缓冲</a:t>
              </a:r>
              <a:r>
                <a:rPr lang="zh-CN" altLang="en-US" sz="19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内容未读完。</a:t>
              </a:r>
              <a:r>
                <a:rPr lang="en-US" altLang="zh-CN" sz="19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cnt</a:t>
              </a:r>
              <a:r>
                <a:rPr lang="zh-CN" altLang="en-US" sz="19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为未读字符数，初值为</a:t>
              </a:r>
              <a:r>
                <a:rPr lang="en-US" altLang="zh-CN" sz="19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9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，调用</a:t>
              </a:r>
              <a:r>
                <a:rPr lang="en-US" altLang="zh-CN" sz="19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_fillbuf()</a:t>
              </a:r>
              <a:r>
                <a:rPr lang="zh-CN" altLang="en-US" sz="19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后值</a:t>
              </a:r>
              <a:r>
                <a:rPr lang="en-US" altLang="zh-CN" sz="19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&lt;=1023</a:t>
              </a:r>
              <a:r>
                <a:rPr lang="zh-CN" altLang="en-US" sz="19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grpSp>
        <p:nvGrpSpPr>
          <p:cNvPr id="897034" name="Group 10"/>
          <p:cNvGrpSpPr>
            <a:grpSpLocks/>
          </p:cNvGrpSpPr>
          <p:nvPr/>
        </p:nvGrpSpPr>
        <p:grpSpPr bwMode="auto">
          <a:xfrm>
            <a:off x="3919538" y="5370513"/>
            <a:ext cx="5110162" cy="1200150"/>
            <a:chOff x="2541" y="3392"/>
            <a:chExt cx="3219" cy="756"/>
          </a:xfrm>
        </p:grpSpPr>
        <p:sp>
          <p:nvSpPr>
            <p:cNvPr id="897031" name="Line 7"/>
            <p:cNvSpPr>
              <a:spLocks noChangeShapeType="1"/>
            </p:cNvSpPr>
            <p:nvPr/>
          </p:nvSpPr>
          <p:spPr bwMode="auto">
            <a:xfrm flipH="1" flipV="1">
              <a:off x="2541" y="3392"/>
              <a:ext cx="822" cy="211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7032" name="Text Box 8"/>
            <p:cNvSpPr txBox="1">
              <a:spLocks noChangeArrowheads="1"/>
            </p:cNvSpPr>
            <p:nvPr/>
          </p:nvSpPr>
          <p:spPr bwMode="auto">
            <a:xfrm>
              <a:off x="3289" y="3514"/>
              <a:ext cx="2471" cy="634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输出缓冲</a:t>
              </a:r>
              <a:r>
                <a:rPr lang="zh-CN" altLang="en-US" sz="20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未写满。</a:t>
              </a:r>
              <a:r>
                <a:rPr lang="en-US" altLang="zh-CN" sz="20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cnt</a:t>
              </a:r>
              <a:r>
                <a:rPr lang="zh-CN" altLang="en-US" sz="20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为可写字符数，初值为</a:t>
              </a:r>
              <a:r>
                <a:rPr lang="en-US" altLang="zh-CN" sz="20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，调用</a:t>
              </a:r>
              <a:r>
                <a:rPr lang="en-US" altLang="zh-CN" sz="20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_flushbuf()</a:t>
              </a:r>
              <a:r>
                <a:rPr lang="zh-CN" altLang="en-US" sz="20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后，值为</a:t>
              </a:r>
              <a:r>
                <a:rPr lang="en-US" altLang="zh-CN" sz="20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1024-1=1023</a:t>
              </a:r>
              <a:r>
                <a:rPr lang="zh-CN" altLang="en-US" sz="2000" b="1">
                  <a:solidFill>
                    <a:srgbClr val="FF5B7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sp>
        <p:nvSpPr>
          <p:cNvPr id="897035" name="Text Box 11"/>
          <p:cNvSpPr txBox="1">
            <a:spLocks noChangeArrowheads="1"/>
          </p:cNvSpPr>
          <p:nvPr/>
        </p:nvSpPr>
        <p:spPr bwMode="auto">
          <a:xfrm>
            <a:off x="5573713" y="2670175"/>
            <a:ext cx="3090862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  <a:ea typeface="微软雅黑" pitchFamily="34" charset="-122"/>
              </a:rPr>
              <a:t>系统调用的开销很大！</a:t>
            </a:r>
          </a:p>
        </p:txBody>
      </p:sp>
      <p:sp>
        <p:nvSpPr>
          <p:cNvPr id="897036" name="Text Box 12"/>
          <p:cNvSpPr txBox="1">
            <a:spLocks noChangeArrowheads="1"/>
          </p:cNvSpPr>
          <p:nvPr/>
        </p:nvSpPr>
        <p:spPr bwMode="auto">
          <a:xfrm>
            <a:off x="2438400" y="6138863"/>
            <a:ext cx="1524000" cy="457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SKIP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9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9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9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9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97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97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9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9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9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5" grpId="0"/>
      <p:bldP spid="8970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操作的实现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815975"/>
            <a:ext cx="8191500" cy="5605463"/>
          </a:xfrm>
        </p:spPr>
        <p:txBody>
          <a:bodyPr/>
          <a:lstStyle/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分以下三个部分介绍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第一讲：用户空间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子系统概述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文件的基本概念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用户空间的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  <a:p>
            <a:pPr lvl="1"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硬件和软件的接口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设备和设备控制器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端口及其编址方式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控制方式</a:t>
            </a:r>
          </a:p>
          <a:p>
            <a:pPr lvl="1"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第三讲：内核空间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与设备无关的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设备驱动程序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中断服务程序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文件的创建和打开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858838"/>
            <a:ext cx="8569325" cy="5705475"/>
          </a:xfrm>
        </p:spPr>
        <p:txBody>
          <a:bodyPr/>
          <a:lstStyle/>
          <a:p>
            <a:pPr marL="342900" indent="-342900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读写文件前，用户程序须告知将对文件进行何种操作：读、写、添加还是可读可写，通过打开或创建一个文件来实现。</a:t>
            </a:r>
          </a:p>
          <a:p>
            <a:pPr marL="838200" lvl="1" indent="-342900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已存在的文件：可直接打开</a:t>
            </a:r>
          </a:p>
          <a:p>
            <a:pPr marL="838200" lvl="1" indent="-342900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不存在的文件：则先创建 </a:t>
            </a:r>
          </a:p>
          <a:p>
            <a:pPr marL="342900" indent="-342900">
              <a:spcBef>
                <a:spcPct val="25000"/>
              </a:spcBef>
              <a:buFontTx/>
              <a:buAutoNum type="arabicPeriod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创建文件：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creat(char *name, mode_t perms); 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创建新文件时，应指定文件名和访问权限，系统返回一个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非负整数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，它被称为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文件描述符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fd (file descriptor)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文件描述符用于标识被创建的文件，在以后对文件的读写等操作时用文件描述符代表文件。</a:t>
            </a:r>
            <a:r>
              <a:rPr lang="zh-CN" altLang="en-US" sz="2000">
                <a:solidFill>
                  <a:schemeClr val="accent2"/>
                </a:solidFill>
                <a:ea typeface="宋体" pitchFamily="2" charset="-122"/>
              </a:rPr>
              <a:t> </a:t>
            </a:r>
          </a:p>
          <a:p>
            <a:pPr marL="342900" indent="-342900">
              <a:spcBef>
                <a:spcPct val="25000"/>
              </a:spcBef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打开文件：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open(char *name, int flags, mode_t perms);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标准输入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(fd=0)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、标准输出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(fd=1)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和标准错误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(fd=2)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三种文件自动打开，其他文件须用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creat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函数显式创建或打开后才能读写 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perms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用于指定文件的访问权限，通常在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函数中该参数总是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，除非以创建方式打开，此时，参数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flags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中应带有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O_CREAT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标志。 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u"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flags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O_RDONLY, O_WRONLY|O_APPEND, O_RDWR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fd=open(“test.txt”,O_RDONLY, 0);</a:t>
            </a:r>
            <a:endParaRPr lang="zh-CN" altLang="en-US" sz="200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9492" name="Text Box 4"/>
          <p:cNvSpPr txBox="1">
            <a:spLocks noChangeArrowheads="1"/>
          </p:cNvSpPr>
          <p:nvPr/>
        </p:nvSpPr>
        <p:spPr bwMode="auto">
          <a:xfrm>
            <a:off x="6821488" y="1566863"/>
            <a:ext cx="1524000" cy="457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  <a:hlinkClick r:id="" action="ppaction://hlinkshowjump?jump=previousslide"/>
              </a:rPr>
              <a:t>BACK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_fillbuf()</a:t>
            </a:r>
            <a:r>
              <a:rPr lang="zh-CN" altLang="en-US"/>
              <a:t>函数的实现</a:t>
            </a:r>
          </a:p>
        </p:txBody>
      </p:sp>
      <p:sp>
        <p:nvSpPr>
          <p:cNvPr id="898053" name="Rectangle 5"/>
          <p:cNvSpPr>
            <a:spLocks noChangeArrowheads="1"/>
          </p:cNvSpPr>
          <p:nvPr/>
        </p:nvSpPr>
        <p:spPr bwMode="auto">
          <a:xfrm>
            <a:off x="274638" y="798513"/>
            <a:ext cx="8456612" cy="585946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#include “syscalls.h”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/* _fillbuf: allocate and fill input buffer */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int _fillbuf(FILE *fp)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{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int bufsize;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if ((fp -&gt;flag &amp; ( _READ | _EOF | _ERR)) != _READ)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       return EOF;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</a:t>
            </a:r>
            <a:r>
              <a:rPr lang="en-US" altLang="zh-CN" sz="1800" b="1">
                <a:solidFill>
                  <a:schemeClr val="accent1"/>
                </a:solidFill>
                <a:latin typeface="Arial Black" pitchFamily="34" charset="0"/>
                <a:ea typeface="微软雅黑" pitchFamily="34" charset="-122"/>
              </a:rPr>
              <a:t>bufsize = (fp -&gt;flag &amp; _UNBUF) ? 1 : BUFSIZ;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if ((fp -&gt; base == NULL)		 </a:t>
            </a:r>
            <a:r>
              <a:rPr lang="en-US" altLang="zh-CN" sz="1800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/* </a:t>
            </a:r>
            <a:r>
              <a:rPr lang="zh-CN" altLang="en-US" sz="1800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刚开始，还没有申请缓冲 *</a:t>
            </a:r>
            <a:r>
              <a:rPr lang="en-US" altLang="zh-CN" sz="1800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/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       if (( fp -&gt; base = (char *) </a:t>
            </a:r>
            <a:r>
              <a:rPr lang="en-US" altLang="zh-CN" sz="1800" b="1">
                <a:solidFill>
                  <a:schemeClr val="accent1"/>
                </a:solidFill>
                <a:latin typeface="Arial Black" pitchFamily="34" charset="0"/>
                <a:ea typeface="微软雅黑" pitchFamily="34" charset="-122"/>
              </a:rPr>
              <a:t>malloc(bufsize)</a:t>
            </a:r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) == NULL)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	  return EOF</a:t>
            </a:r>
            <a:r>
              <a:rPr lang="zh-CN" altLang="en-US" sz="1800" b="1">
                <a:latin typeface="Arial Black" pitchFamily="34" charset="0"/>
                <a:ea typeface="微软雅黑" pitchFamily="34" charset="-122"/>
              </a:rPr>
              <a:t>； 		 </a:t>
            </a:r>
            <a:r>
              <a:rPr lang="en-US" altLang="zh-CN" sz="1800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/* </a:t>
            </a:r>
            <a:r>
              <a:rPr lang="zh-CN" altLang="en-US" sz="1800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缓冲没有申请到 *</a:t>
            </a:r>
            <a:r>
              <a:rPr lang="en-US" altLang="zh-CN" sz="1800" b="1">
                <a:solidFill>
                  <a:schemeClr val="accent2"/>
                </a:solidFill>
                <a:latin typeface="Arial Black" pitchFamily="34" charset="0"/>
                <a:ea typeface="微软雅黑" pitchFamily="34" charset="-122"/>
              </a:rPr>
              <a:t>/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fp -&gt; ptr = fp -&gt; base;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fp -&gt; cnt = </a:t>
            </a:r>
            <a:r>
              <a:rPr lang="en-US" altLang="zh-CN" sz="1800" b="1">
                <a:solidFill>
                  <a:schemeClr val="accent1"/>
                </a:solidFill>
                <a:latin typeface="Arial Black" pitchFamily="34" charset="0"/>
                <a:ea typeface="微软雅黑" pitchFamily="34" charset="-122"/>
              </a:rPr>
              <a:t>read (fp-&gt;fd, fp-&gt;ptr, bufsize)</a:t>
            </a:r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;    </a:t>
            </a:r>
            <a:r>
              <a:rPr lang="en-US" altLang="zh-CN" sz="1800" b="1">
                <a:solidFill>
                  <a:schemeClr val="accent1"/>
                </a:solidFill>
                <a:latin typeface="Arial Black" pitchFamily="34" charset="0"/>
                <a:ea typeface="微软雅黑" pitchFamily="34" charset="-122"/>
              </a:rPr>
              <a:t>/* cnt&lt;=1024 */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if (--fp-&gt;cnt &lt; 0) {			      </a:t>
            </a:r>
            <a:r>
              <a:rPr lang="en-US" altLang="zh-CN" sz="1800" b="1">
                <a:solidFill>
                  <a:schemeClr val="accent1"/>
                </a:solidFill>
                <a:latin typeface="Arial Black" pitchFamily="34" charset="0"/>
                <a:ea typeface="微软雅黑" pitchFamily="34" charset="-122"/>
              </a:rPr>
              <a:t>/* cnt&lt;=1023 */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       if (fp-&gt;cnt == -1) </a:t>
            </a:r>
            <a:r>
              <a:rPr lang="de-DE" altLang="zh-CN" sz="1800" b="1">
                <a:latin typeface="Arial Black" pitchFamily="34" charset="0"/>
                <a:ea typeface="微软雅黑" pitchFamily="34" charset="-122"/>
              </a:rPr>
              <a:t>fp-&gt;flag | = _EOF;</a:t>
            </a:r>
            <a:endParaRPr lang="en-US" altLang="zh-CN" sz="1800" b="1">
              <a:latin typeface="Arial Black" pitchFamily="34" charset="0"/>
              <a:ea typeface="微软雅黑" pitchFamily="34" charset="-122"/>
            </a:endParaRPr>
          </a:p>
          <a:p>
            <a:pPr indent="285750"/>
            <a:r>
              <a:rPr lang="de-DE" altLang="zh-CN" sz="1800" b="1">
                <a:latin typeface="Arial Black" pitchFamily="34" charset="0"/>
                <a:ea typeface="微软雅黑" pitchFamily="34" charset="-122"/>
              </a:rPr>
              <a:t>           else fp-&gt;flag | = _ERR;</a:t>
            </a:r>
            <a:endParaRPr lang="en-US" altLang="zh-CN" sz="1800" b="1">
              <a:latin typeface="Arial Black" pitchFamily="34" charset="0"/>
              <a:ea typeface="微软雅黑" pitchFamily="34" charset="-122"/>
            </a:endParaRP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       fp -&gt; cnt =0;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       return EOF;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}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    return (unsigned char ) *fp-&gt;ptr++;</a:t>
            </a:r>
          </a:p>
          <a:p>
            <a:pPr indent="285750"/>
            <a:r>
              <a:rPr lang="en-US" altLang="zh-CN" sz="1800" b="1">
                <a:latin typeface="Arial Black" pitchFamily="34" charset="0"/>
                <a:ea typeface="微软雅黑" pitchFamily="34" charset="-122"/>
              </a:rPr>
              <a:t>}</a:t>
            </a:r>
          </a:p>
        </p:txBody>
      </p:sp>
      <p:grpSp>
        <p:nvGrpSpPr>
          <p:cNvPr id="898056" name="Group 8"/>
          <p:cNvGrpSpPr>
            <a:grpSpLocks/>
          </p:cNvGrpSpPr>
          <p:nvPr/>
        </p:nvGrpSpPr>
        <p:grpSpPr bwMode="auto">
          <a:xfrm>
            <a:off x="4368800" y="1204913"/>
            <a:ext cx="4310063" cy="1639887"/>
            <a:chOff x="2752" y="759"/>
            <a:chExt cx="2715" cy="1033"/>
          </a:xfrm>
        </p:grpSpPr>
        <p:sp>
          <p:nvSpPr>
            <p:cNvPr id="898054" name="Text Box 6"/>
            <p:cNvSpPr txBox="1">
              <a:spLocks noChangeArrowheads="1"/>
            </p:cNvSpPr>
            <p:nvPr/>
          </p:nvSpPr>
          <p:spPr bwMode="auto">
            <a:xfrm>
              <a:off x="4050" y="759"/>
              <a:ext cx="1417" cy="471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stderr</a:t>
              </a:r>
              <a:r>
                <a:rPr lang="zh-CN" altLang="en-US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没有缓冲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即</a:t>
              </a:r>
              <a:r>
                <a:rPr lang="en-US" altLang="zh-CN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bufsize=1</a:t>
              </a:r>
            </a:p>
          </p:txBody>
        </p:sp>
        <p:sp>
          <p:nvSpPr>
            <p:cNvPr id="898055" name="Line 7"/>
            <p:cNvSpPr>
              <a:spLocks noChangeShapeType="1"/>
            </p:cNvSpPr>
            <p:nvPr/>
          </p:nvSpPr>
          <p:spPr bwMode="auto">
            <a:xfrm flipH="1">
              <a:off x="2752" y="1033"/>
              <a:ext cx="1335" cy="759"/>
            </a:xfrm>
            <a:prstGeom prst="line">
              <a:avLst/>
            </a:prstGeom>
            <a:noFill/>
            <a:ln w="28575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8060" name="Group 12"/>
          <p:cNvGrpSpPr>
            <a:grpSpLocks/>
          </p:cNvGrpSpPr>
          <p:nvPr/>
        </p:nvGrpSpPr>
        <p:grpSpPr bwMode="auto">
          <a:xfrm>
            <a:off x="2938463" y="4395788"/>
            <a:ext cx="5499100" cy="1682750"/>
            <a:chOff x="2034" y="2852"/>
            <a:chExt cx="3464" cy="1060"/>
          </a:xfrm>
        </p:grpSpPr>
        <p:sp>
          <p:nvSpPr>
            <p:cNvPr id="898058" name="Text Box 10"/>
            <p:cNvSpPr txBox="1">
              <a:spLocks noChangeArrowheads="1"/>
            </p:cNvSpPr>
            <p:nvPr/>
          </p:nvSpPr>
          <p:spPr bwMode="auto">
            <a:xfrm>
              <a:off x="3816" y="3278"/>
              <a:ext cx="1682" cy="634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调用系统调用封装函数进行读文件操作，一次将输入缓冲读满</a:t>
              </a:r>
            </a:p>
          </p:txBody>
        </p:sp>
        <p:sp>
          <p:nvSpPr>
            <p:cNvPr id="898059" name="Line 11"/>
            <p:cNvSpPr>
              <a:spLocks noChangeShapeType="1"/>
            </p:cNvSpPr>
            <p:nvPr/>
          </p:nvSpPr>
          <p:spPr bwMode="auto">
            <a:xfrm flipH="1" flipV="1">
              <a:off x="2034" y="2852"/>
              <a:ext cx="1828" cy="554"/>
            </a:xfrm>
            <a:prstGeom prst="line">
              <a:avLst/>
            </a:prstGeom>
            <a:noFill/>
            <a:ln w="381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8064" name="Group 16"/>
          <p:cNvGrpSpPr>
            <a:grpSpLocks/>
          </p:cNvGrpSpPr>
          <p:nvPr/>
        </p:nvGrpSpPr>
        <p:grpSpPr bwMode="auto">
          <a:xfrm>
            <a:off x="217488" y="4746625"/>
            <a:ext cx="1219200" cy="846138"/>
            <a:chOff x="137" y="2990"/>
            <a:chExt cx="768" cy="533"/>
          </a:xfrm>
        </p:grpSpPr>
        <p:sp>
          <p:nvSpPr>
            <p:cNvPr id="898061" name="Line 13"/>
            <p:cNvSpPr>
              <a:spLocks noChangeShapeType="1"/>
            </p:cNvSpPr>
            <p:nvPr/>
          </p:nvSpPr>
          <p:spPr bwMode="auto">
            <a:xfrm flipV="1">
              <a:off x="549" y="2990"/>
              <a:ext cx="356" cy="293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8062" name="Text Box 14"/>
            <p:cNvSpPr txBox="1">
              <a:spLocks noChangeArrowheads="1"/>
            </p:cNvSpPr>
            <p:nvPr/>
          </p:nvSpPr>
          <p:spPr bwMode="auto">
            <a:xfrm>
              <a:off x="137" y="3273"/>
              <a:ext cx="676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cnt</a:t>
              </a:r>
              <a:r>
                <a:rPr lang="zh-CN" altLang="en-US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减</a:t>
              </a:r>
              <a:r>
                <a:rPr lang="en-US" altLang="zh-CN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sp>
        <p:nvSpPr>
          <p:cNvPr id="898063" name="Text Box 15"/>
          <p:cNvSpPr txBox="1">
            <a:spLocks noChangeArrowheads="1"/>
          </p:cNvSpPr>
          <p:nvPr/>
        </p:nvSpPr>
        <p:spPr bwMode="auto">
          <a:xfrm>
            <a:off x="5302250" y="6246813"/>
            <a:ext cx="379888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返回缓冲区当前字节，并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185738" y="14288"/>
            <a:ext cx="8258175" cy="676910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lIns="26979" tIns="0" rIns="26979" bIns="0" anchor="ctr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1800">
                <a:latin typeface="Arial Black" pitchFamily="34" charset="0"/>
                <a:ea typeface="宋体" pitchFamily="2" charset="-122"/>
              </a:rPr>
              <a:t>int _flushbuf(int x, FILE *fp)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{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unsigned nc;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int bufsize;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if (fp &lt; _iob || fp &gt; _iob + OPEN_MAX)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        return EOF;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if ((fp-&gt;flag &amp; (_WRITE | _ERR)) != _WRITE)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        return EOF;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</a:t>
            </a:r>
            <a:r>
              <a:rPr lang="en-US" altLang="zh-CN" sz="1800">
                <a:solidFill>
                  <a:schemeClr val="accent1"/>
                </a:solidFill>
                <a:latin typeface="Arial Black" pitchFamily="34" charset="0"/>
                <a:ea typeface="宋体" pitchFamily="2" charset="-122"/>
              </a:rPr>
              <a:t>bufsize = (fp-&gt;flag &amp; _UNBUF) ? 1 : BUFSIZ;</a:t>
            </a:r>
            <a:br>
              <a:rPr lang="en-US" altLang="zh-CN" sz="1800">
                <a:solidFill>
                  <a:schemeClr val="accent1"/>
                </a:solidFill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if (fp-&gt;base == NULL) {          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US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刚开始，还没有申请缓冲 *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800">
                <a:latin typeface="Arial Black" pitchFamily="34" charset="0"/>
                <a:ea typeface="宋体" pitchFamily="2" charset="-122"/>
              </a:rPr>
              <a:t>          </a:t>
            </a:r>
          </a:p>
          <a:p>
            <a:pPr>
              <a:lnSpc>
                <a:spcPct val="95000"/>
              </a:lnSpc>
            </a:pPr>
            <a:r>
              <a:rPr lang="en-US" altLang="zh-CN" sz="1800">
                <a:latin typeface="Arial Black" pitchFamily="34" charset="0"/>
                <a:ea typeface="宋体" pitchFamily="2" charset="-122"/>
              </a:rPr>
              <a:t>     	if ((fp-&gt;base = (char *)</a:t>
            </a:r>
            <a:r>
              <a:rPr lang="en-US" altLang="zh-CN" sz="1800">
                <a:solidFill>
                  <a:schemeClr val="accent1"/>
                </a:solidFill>
                <a:latin typeface="Arial Black" pitchFamily="34" charset="0"/>
                <a:ea typeface="宋体" pitchFamily="2" charset="-122"/>
              </a:rPr>
              <a:t>malloc(bufsize)</a:t>
            </a:r>
            <a:r>
              <a:rPr lang="en-US" altLang="zh-CN" sz="1800">
                <a:latin typeface="Arial Black" pitchFamily="34" charset="0"/>
                <a:ea typeface="宋体" pitchFamily="2" charset="-122"/>
              </a:rPr>
              <a:t>) == NULL) {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                fp-&gt;flag |= _ERR;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                return EOF;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                }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} else {                 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US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已存在缓冲，且遇到换行符或缓冲已满 *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b="1"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        nc = fp-&gt;ptr - fp-&gt;base;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        if (</a:t>
            </a:r>
            <a:r>
              <a:rPr lang="en-US" altLang="zh-CN" sz="1800">
                <a:solidFill>
                  <a:schemeClr val="accent1"/>
                </a:solidFill>
                <a:latin typeface="Arial Black" pitchFamily="34" charset="0"/>
                <a:ea typeface="宋体" pitchFamily="2" charset="-122"/>
              </a:rPr>
              <a:t>write(fp-&gt;fd, fp-&gt;base, nc)</a:t>
            </a:r>
            <a:r>
              <a:rPr lang="en-US" altLang="zh-CN" sz="1800">
                <a:latin typeface="Arial Black" pitchFamily="34" charset="0"/>
                <a:ea typeface="宋体" pitchFamily="2" charset="-122"/>
              </a:rPr>
              <a:t> != nc) {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                fp-&gt;flag |= _ERR;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                return EOF;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        }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}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fp-&gt;ptr = fp-&gt;base;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*fp-&gt;ptr++ = x;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fp-&gt;cnt = bufsize - 1;</a:t>
            </a:r>
            <a:br>
              <a:rPr lang="en-US" altLang="zh-CN" sz="1800">
                <a:latin typeface="Arial Black" pitchFamily="34" charset="0"/>
                <a:ea typeface="宋体" pitchFamily="2" charset="-122"/>
              </a:rPr>
            </a:br>
            <a:r>
              <a:rPr lang="en-US" altLang="zh-CN" sz="1800">
                <a:latin typeface="Arial Black" pitchFamily="34" charset="0"/>
                <a:ea typeface="宋体" pitchFamily="2" charset="-122"/>
              </a:rPr>
              <a:t>        return x;</a:t>
            </a:r>
          </a:p>
          <a:p>
            <a:pPr>
              <a:lnSpc>
                <a:spcPct val="95000"/>
              </a:lnSpc>
            </a:pPr>
            <a:r>
              <a:rPr lang="en-US" altLang="zh-CN" sz="1800">
                <a:latin typeface="Arial Black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909317" name="Rectangle 5"/>
          <p:cNvSpPr>
            <a:spLocks noChangeArrowheads="1"/>
          </p:cNvSpPr>
          <p:nvPr/>
        </p:nvSpPr>
        <p:spPr bwMode="auto">
          <a:xfrm>
            <a:off x="4044950" y="39688"/>
            <a:ext cx="4891088" cy="6413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CC3300"/>
                </a:solidFill>
                <a:ea typeface="黑体" pitchFamily="49" charset="-122"/>
              </a:rPr>
              <a:t>_flushbuf()</a:t>
            </a:r>
            <a:r>
              <a:rPr lang="zh-CN" altLang="en-US" sz="3600" b="1">
                <a:solidFill>
                  <a:srgbClr val="CC3300"/>
                </a:solidFill>
                <a:ea typeface="黑体" pitchFamily="49" charset="-122"/>
              </a:rPr>
              <a:t>函数的实现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举例：文件复制功能的实现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781050"/>
            <a:ext cx="5100637" cy="4652963"/>
          </a:xfrm>
        </p:spPr>
        <p:txBody>
          <a:bodyPr/>
          <a:lstStyle/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方式一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: getc/putc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版本 *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void filecopy(FILE *infp, FILE *outfp)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	int c;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	while ((c=getc(infp)) != EOF)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		putc(c, outfp);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方式二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: read/write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版本 *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void filecopy(int *infp, int *outfp)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	char c;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	while (read(infp,&amp;c,1) != 0)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		write(outfp,&amp;c,1);</a:t>
            </a:r>
          </a:p>
          <a:p>
            <a:pPr>
              <a:spcBef>
                <a:spcPct val="15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1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9077" name="Text Box 5"/>
          <p:cNvSpPr txBox="1">
            <a:spLocks noChangeArrowheads="1"/>
          </p:cNvSpPr>
          <p:nvPr/>
        </p:nvSpPr>
        <p:spPr bwMode="auto">
          <a:xfrm>
            <a:off x="4905375" y="760413"/>
            <a:ext cx="3586163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哪种方式更好？</a:t>
            </a:r>
          </a:p>
        </p:txBody>
      </p:sp>
      <p:sp>
        <p:nvSpPr>
          <p:cNvPr id="899078" name="Text Box 6"/>
          <p:cNvSpPr txBox="1">
            <a:spLocks noChangeArrowheads="1"/>
          </p:cNvSpPr>
          <p:nvPr/>
        </p:nvSpPr>
        <p:spPr bwMode="auto">
          <a:xfrm>
            <a:off x="4845050" y="1230313"/>
            <a:ext cx="4124325" cy="2463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方式一更好！</a:t>
            </a:r>
            <a:r>
              <a:rPr lang="en-US" altLang="zh-CN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因其系统调用次数少！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对于方式二，若文件长度为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，则需执行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2n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次系统调用；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对于方式一，若文件长度为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，则执行系统调用的次数约为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n/512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99079" name="Text Box 7"/>
          <p:cNvSpPr txBox="1">
            <a:spLocks noChangeArrowheads="1"/>
          </p:cNvSpPr>
          <p:nvPr/>
        </p:nvSpPr>
        <p:spPr bwMode="auto">
          <a:xfrm>
            <a:off x="4316413" y="4970463"/>
            <a:ext cx="4675187" cy="14922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还有其他的实现方式吗？</a:t>
            </a:r>
          </a:p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fread()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fwrite()</a:t>
            </a:r>
            <a:endParaRPr lang="zh-CN" altLang="en-US" sz="2000" b="1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fgetc()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fputc()</a:t>
            </a:r>
            <a:endParaRPr lang="zh-CN" altLang="en-US" sz="2000" b="1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WindowsAPI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CopyFile()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9080" name="Text Box 8"/>
          <p:cNvSpPr txBox="1">
            <a:spLocks noChangeArrowheads="1"/>
          </p:cNvSpPr>
          <p:nvPr/>
        </p:nvSpPr>
        <p:spPr bwMode="auto">
          <a:xfrm>
            <a:off x="4600575" y="3976688"/>
            <a:ext cx="4122738" cy="762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为何要尽量减少系统调用次数？</a:t>
            </a:r>
          </a:p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系统调用的开销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有多大？</a:t>
            </a:r>
          </a:p>
        </p:txBody>
      </p:sp>
      <p:sp>
        <p:nvSpPr>
          <p:cNvPr id="899082" name="Text Box 10"/>
          <p:cNvSpPr txBox="1">
            <a:spLocks noChangeArrowheads="1"/>
          </p:cNvSpPr>
          <p:nvPr/>
        </p:nvSpPr>
        <p:spPr bwMode="auto">
          <a:xfrm>
            <a:off x="114300" y="5822950"/>
            <a:ext cx="3702050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实现一个功能有多种方式，但开销和性能不同，需要权衡！</a:t>
            </a:r>
          </a:p>
        </p:txBody>
      </p:sp>
      <p:sp>
        <p:nvSpPr>
          <p:cNvPr id="899083" name="Text Box 11"/>
          <p:cNvSpPr txBox="1">
            <a:spLocks noChangeArrowheads="1"/>
          </p:cNvSpPr>
          <p:nvPr/>
        </p:nvSpPr>
        <p:spPr bwMode="auto">
          <a:xfrm>
            <a:off x="7810500" y="4427538"/>
            <a:ext cx="107315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相当大！</a:t>
            </a:r>
          </a:p>
        </p:txBody>
      </p:sp>
      <p:sp>
        <p:nvSpPr>
          <p:cNvPr id="899084" name="Text Box 12"/>
          <p:cNvSpPr txBox="1">
            <a:spLocks noChangeArrowheads="1"/>
          </p:cNvSpPr>
          <p:nvPr/>
        </p:nvSpPr>
        <p:spPr bwMode="auto">
          <a:xfrm>
            <a:off x="7924800" y="5094288"/>
            <a:ext cx="798513" cy="3667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latin typeface="Arial Black" pitchFamily="34" charset="0"/>
                <a:ea typeface="宋体" pitchFamily="2" charset="-122"/>
                <a:hlinkClick r:id="rId2" action="ppaction://hlinksldjump"/>
              </a:rPr>
              <a:t>SKIP</a:t>
            </a:r>
            <a:endParaRPr lang="zh-CN" altLang="en-US" sz="1800" b="1">
              <a:latin typeface="Arial Black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9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9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9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99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99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9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9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9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9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99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99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9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9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99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99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99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9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7" grpId="0"/>
      <p:bldP spid="899082" grpId="0"/>
      <p:bldP spid="899083" grpId="0"/>
      <p:bldP spid="8990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系统下的</a:t>
            </a:r>
            <a:r>
              <a:rPr lang="en-US" altLang="zh-CN"/>
              <a:t>write()</a:t>
            </a:r>
            <a:r>
              <a:rPr lang="zh-CN" altLang="en-US"/>
              <a:t>封装函数 </a:t>
            </a:r>
            <a:endParaRPr lang="en-US" altLang="zh-CN"/>
          </a:p>
        </p:txBody>
      </p:sp>
      <p:sp>
        <p:nvSpPr>
          <p:cNvPr id="900099" name="Text Box 3"/>
          <p:cNvSpPr txBox="1">
            <a:spLocks noChangeArrowheads="1"/>
          </p:cNvSpPr>
          <p:nvPr/>
        </p:nvSpPr>
        <p:spPr bwMode="auto">
          <a:xfrm>
            <a:off x="250825" y="1606550"/>
            <a:ext cx="8707438" cy="5068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 write: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2     pushl  %ebx	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入栈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为被调用者保存寄存器）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     movl  $4, %eax		//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将系统调用号 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4     movl  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8(%esp),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%ebx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将文件描述符 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fd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EBX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5     movl  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12(%esp),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%ecx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将所写字符串首址 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buf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ECX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6     movl  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16(%esp),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%edx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将所写字符个数 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EDX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7     int	 $0x80			//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进入系统调用处理程序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system_call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8     cmpl  $-125, %eax	            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检查返回值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9    </a:t>
            </a:r>
            <a:r>
              <a:rPr lang="en-US" altLang="zh-CN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jbe 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   .L1		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若无错误，则跳转至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.L1</a:t>
            </a: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（按无符号数比）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10   negl  %eax	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将返回值取负送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EAX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11   movl   %eax, error  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的值送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error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12   movl   $-1, %eax		//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write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函数返回值置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-1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13 .L1: 	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14    popl   %ebx</a:t>
            </a:r>
          </a:p>
          <a:p>
            <a:pPr>
              <a:lnSpc>
                <a:spcPct val="115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15    ret</a:t>
            </a:r>
          </a:p>
        </p:txBody>
      </p:sp>
      <p:sp>
        <p:nvSpPr>
          <p:cNvPr id="900100" name="Rectangle 4"/>
          <p:cNvSpPr>
            <a:spLocks noChangeArrowheads="1"/>
          </p:cNvSpPr>
          <p:nvPr/>
        </p:nvSpPr>
        <p:spPr bwMode="auto">
          <a:xfrm>
            <a:off x="328613" y="687388"/>
            <a:ext cx="8486775" cy="9032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30000"/>
              </a:lnSpc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用法：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ssize_t write(int fd, const void * buf, size_t n);</a:t>
            </a:r>
          </a:p>
          <a:p>
            <a:pPr indent="266700">
              <a:lnSpc>
                <a:spcPct val="130000"/>
              </a:lnSpc>
            </a:pP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size_t 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ssize_t 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分别是 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unsigned int 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，因为返回值可能是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00101" name="Text Box 5"/>
          <p:cNvSpPr txBox="1">
            <a:spLocks noChangeArrowheads="1"/>
          </p:cNvSpPr>
          <p:nvPr/>
        </p:nvSpPr>
        <p:spPr bwMode="auto">
          <a:xfrm>
            <a:off x="3773488" y="5684838"/>
            <a:ext cx="5048250" cy="9588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内核执行</a:t>
            </a:r>
            <a:r>
              <a:rPr lang="en-US" altLang="zh-CN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write</a:t>
            </a: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的结果在</a:t>
            </a:r>
            <a:r>
              <a:rPr lang="en-US" altLang="zh-CN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中返回，正确时为所写字符数（最高位为</a:t>
            </a:r>
            <a:r>
              <a:rPr lang="en-US" altLang="zh-CN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），出错时为错误码的负数（最高位为</a:t>
            </a:r>
            <a:r>
              <a:rPr lang="en-US" altLang="zh-CN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回顾：软中断指令</a:t>
            </a:r>
            <a:r>
              <a:rPr lang="en-US" altLang="zh-CN"/>
              <a:t>int $0x80</a:t>
            </a:r>
            <a:r>
              <a:rPr lang="zh-CN" altLang="en-US"/>
              <a:t>的执行过程</a:t>
            </a:r>
            <a:r>
              <a:rPr lang="zh-CN" altLang="en-US" sz="3200"/>
              <a:t> 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36600"/>
            <a:ext cx="8534400" cy="5184775"/>
          </a:xfrm>
        </p:spPr>
        <p:txBody>
          <a:bodyPr/>
          <a:lstStyle/>
          <a:p>
            <a:pPr marL="457200" indent="-457200">
              <a:lnSpc>
                <a:spcPct val="125000"/>
              </a:lnSpc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它是陷阱类（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编程异常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）事件，因此它与异常响应过程一样。</a:t>
            </a:r>
          </a:p>
          <a:p>
            <a:pPr marL="457200" indent="-457200">
              <a:lnSpc>
                <a:spcPct val="125000"/>
              </a:lnSpc>
              <a:buFontTx/>
              <a:buAutoNum type="arabicParenR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IDTi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i=128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）中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hlinkClick r:id="" action="ppaction://noaction"/>
              </a:rPr>
              <a:t>段选择符</a:t>
            </a:r>
            <a:r>
              <a:rPr lang="zh-CN" altLang="en-US" sz="20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0x60</a:t>
            </a:r>
            <a:r>
              <a:rPr lang="zh-CN" altLang="en-US" sz="20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所指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中的内核代码段描述符取出， 其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DPL=0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，此时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CPL=3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（因为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$0x80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指令在用户进程中执行），因而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CPL&gt;DPL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hlinkClick r:id="" action="ppaction://noaction"/>
              </a:rPr>
              <a:t>IDTi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hlinkClick r:id="" action="ppaction://noaction"/>
              </a:rPr>
              <a:t>的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hlinkClick r:id="" action="ppaction://noaction"/>
              </a:rPr>
              <a:t>DPL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=CPL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，故未发生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hlinkClick r:id="" action="ppaction://noaction"/>
              </a:rPr>
              <a:t>13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hlinkClick r:id="" action="ppaction://noaction"/>
              </a:rPr>
              <a:t>号异常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57200" indent="-457200">
              <a:lnSpc>
                <a:spcPct val="125000"/>
              </a:lnSpc>
              <a:buFontTx/>
              <a:buAutoNum type="arabicParenR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读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TR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寄存器，以访问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中将内核栈的段寄存器内容和栈指针装入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457200" indent="-457200">
              <a:lnSpc>
                <a:spcPct val="125000"/>
              </a:lnSpc>
              <a:buFontTx/>
              <a:buAutoNum type="arabicParenR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依次将执行完指令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$0x80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时的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EFLAGS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的内容（即断点和程序状态）保存到内核栈中，即当前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SS∶ESP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所指之处；</a:t>
            </a:r>
          </a:p>
          <a:p>
            <a:pPr marL="457200" indent="-457200">
              <a:lnSpc>
                <a:spcPct val="125000"/>
              </a:lnSpc>
              <a:buFontTx/>
              <a:buAutoNum type="arabicParenR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IDTi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i=128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）中段选择符</a:t>
            </a:r>
            <a:r>
              <a:rPr lang="zh-CN" altLang="en-US" sz="20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0x60</a:t>
            </a:r>
            <a:r>
              <a:rPr lang="zh-CN" altLang="en-US" sz="20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装入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，偏移地址装入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57200" indent="-457200">
              <a:lnSpc>
                <a:spcPct val="125000"/>
              </a:lnSpc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  这里，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CS:EIP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即是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系统调用处理程序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system_call</a:t>
            </a: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（所有系统调用的入口程序）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第一条指令的逻辑地址。</a:t>
            </a:r>
          </a:p>
          <a:p>
            <a:pPr marL="457200" indent="-457200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1125" name="Rectangle 5"/>
          <p:cNvSpPr>
            <a:spLocks noChangeArrowheads="1"/>
          </p:cNvSpPr>
          <p:nvPr/>
        </p:nvSpPr>
        <p:spPr bwMode="auto">
          <a:xfrm>
            <a:off x="520700" y="5641975"/>
            <a:ext cx="8264525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 $0x80</a:t>
            </a: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需一连串的一致性和安全性检查，因而速度较慢。从</a:t>
            </a:r>
            <a:r>
              <a:rPr lang="en-US" altLang="zh-CN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Pentium II</a:t>
            </a: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开始，</a:t>
            </a:r>
            <a:r>
              <a:rPr lang="en-US" altLang="zh-CN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引入了指令</a:t>
            </a:r>
            <a:r>
              <a:rPr lang="en-US" altLang="zh-CN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sysenter</a:t>
            </a: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sysexit</a:t>
            </a: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，分别用于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从用户态到内核态</a:t>
            </a: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从用户态到内核态</a:t>
            </a: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的快速切换</a:t>
            </a:r>
            <a:r>
              <a:rPr lang="zh-CN" altLang="en-US" sz="1800">
                <a:solidFill>
                  <a:srgbClr val="0066CC"/>
                </a:solidFill>
                <a:ea typeface="宋体" pitchFamily="2" charset="-122"/>
              </a:rPr>
              <a:t>。 </a:t>
            </a:r>
          </a:p>
        </p:txBody>
      </p:sp>
      <p:sp>
        <p:nvSpPr>
          <p:cNvPr id="901126" name="Text Box 6"/>
          <p:cNvSpPr txBox="1">
            <a:spLocks noChangeArrowheads="1"/>
          </p:cNvSpPr>
          <p:nvPr/>
        </p:nvSpPr>
        <p:spPr bwMode="auto">
          <a:xfrm>
            <a:off x="6096000" y="5240338"/>
            <a:ext cx="944563" cy="3667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latin typeface="Arial Black" pitchFamily="34" charset="0"/>
                <a:ea typeface="宋体" pitchFamily="2" charset="-122"/>
                <a:hlinkClick r:id="rId2" action="ppaction://hlinksldjump"/>
              </a:rPr>
              <a:t>BACK</a:t>
            </a:r>
            <a:endParaRPr lang="en-US" altLang="zh-CN" sz="1800" b="1">
              <a:latin typeface="Arial Black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8588"/>
            <a:ext cx="8377238" cy="523875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复习：一个典型程序的转换处理过程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400175"/>
            <a:ext cx="3594100" cy="1920875"/>
          </a:xfrm>
        </p:spPr>
        <p:txBody>
          <a:bodyPr lIns="91440" tIns="45720" rIns="91440" bIns="45720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printf("hello, world\n");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zh-CN" alt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247650" y="833438"/>
            <a:ext cx="3382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charset="0"/>
              </a:rPr>
              <a:t>经典的“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charset="0"/>
              </a:rPr>
              <a:t>hello.c ”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charset="0"/>
              </a:rPr>
              <a:t>源程序</a:t>
            </a:r>
          </a:p>
        </p:txBody>
      </p:sp>
      <p:sp>
        <p:nvSpPr>
          <p:cNvPr id="870405" name="Rectangle 5"/>
          <p:cNvSpPr>
            <a:spLocks noChangeArrowheads="1"/>
          </p:cNvSpPr>
          <p:nvPr/>
        </p:nvSpPr>
        <p:spPr bwMode="auto">
          <a:xfrm>
            <a:off x="3563938" y="1357313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en-US" altLang="zh-CN" b="1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# i n c l u d e &lt;sp&gt; &lt; s t d i o .</a:t>
            </a:r>
          </a:p>
          <a:p>
            <a:pPr algn="dist"/>
            <a:r>
              <a:rPr lang="en-US" altLang="zh-CN" b="1">
                <a:latin typeface="Times New Roman" pitchFamily="18" charset="0"/>
                <a:ea typeface="宋体" pitchFamily="2" charset="-122"/>
              </a:rPr>
              <a:t>35 105 110 99 108 117 100 101 32 60 115 116 100 105 111 46</a:t>
            </a:r>
          </a:p>
          <a:p>
            <a:pPr algn="dist"/>
            <a:r>
              <a:rPr lang="en-US" altLang="zh-CN" b="1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h &gt; \n \n i n t &lt;sp&gt; m a i n ( ) \n {</a:t>
            </a:r>
          </a:p>
          <a:p>
            <a:pPr algn="dist"/>
            <a:r>
              <a:rPr lang="en-US" altLang="zh-CN" b="1">
                <a:latin typeface="Times New Roman" pitchFamily="18" charset="0"/>
                <a:ea typeface="宋体" pitchFamily="2" charset="-122"/>
              </a:rPr>
              <a:t>104 62 10 10 105 110 116 32 109 97 105 110 40 41 10 123</a:t>
            </a:r>
          </a:p>
          <a:p>
            <a:pPr algn="dist"/>
            <a:r>
              <a:rPr lang="en-US" altLang="zh-CN" b="1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\n &lt;sp&gt; &lt;sp&gt; &lt;sp&gt; &lt;sp&gt; p r i n t f ( " h e l</a:t>
            </a:r>
          </a:p>
          <a:p>
            <a:pPr algn="dist"/>
            <a:r>
              <a:rPr lang="en-US" altLang="zh-CN" b="1">
                <a:latin typeface="Times New Roman" pitchFamily="18" charset="0"/>
                <a:ea typeface="宋体" pitchFamily="2" charset="-122"/>
              </a:rPr>
              <a:t>10 32 32 32 32 112 114 105 110 116 102 40 34 104 101 108</a:t>
            </a:r>
          </a:p>
          <a:p>
            <a:pPr algn="dist"/>
            <a:r>
              <a:rPr lang="en-US" altLang="zh-CN" b="1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l o , &lt;sp&gt; w o r l d \ n " ) ; \n }</a:t>
            </a:r>
          </a:p>
          <a:p>
            <a:pPr algn="dist"/>
            <a:r>
              <a:rPr lang="en-US" altLang="zh-CN" b="1">
                <a:latin typeface="Times New Roman" pitchFamily="18" charset="0"/>
                <a:ea typeface="宋体" pitchFamily="2" charset="-122"/>
              </a:rPr>
              <a:t>108 111 44 32 119 111 114 108 100 92 110 34 41 59 10 125</a:t>
            </a:r>
          </a:p>
        </p:txBody>
      </p:sp>
      <p:sp>
        <p:nvSpPr>
          <p:cNvPr id="870406" name="Text Box 6"/>
          <p:cNvSpPr txBox="1">
            <a:spLocks noChangeArrowheads="1"/>
          </p:cNvSpPr>
          <p:nvPr/>
        </p:nvSpPr>
        <p:spPr bwMode="auto">
          <a:xfrm>
            <a:off x="3570288" y="998538"/>
            <a:ext cx="4992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hello.c</a:t>
            </a:r>
            <a:r>
              <a:rPr lang="zh-CN" altLang="en-US" sz="18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的</a:t>
            </a:r>
            <a:r>
              <a:rPr lang="en-US" altLang="zh-CN" sz="18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ASCII</a:t>
            </a:r>
            <a:r>
              <a:rPr lang="zh-CN" altLang="en-US" sz="18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文本表示</a:t>
            </a:r>
          </a:p>
        </p:txBody>
      </p:sp>
      <p:graphicFrame>
        <p:nvGraphicFramePr>
          <p:cNvPr id="655369" name="Object 9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3721100"/>
          <a:ext cx="9144000" cy="3136900"/>
        </p:xfrm>
        <a:graphic>
          <a:graphicData uri="http://schemas.openxmlformats.org/presentationml/2006/ole">
            <p:oleObj spid="_x0000_s870407" name="位图图像" r:id="rId3" imgW="7209524" imgH="1628571" progId="Paint.Picture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98425"/>
            <a:ext cx="6997700" cy="528638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复习：</a:t>
            </a:r>
            <a:r>
              <a:rPr lang="en-US" altLang="zh-CN"/>
              <a:t>Hello</a:t>
            </a:r>
            <a:r>
              <a:rPr lang="zh-CN" altLang="en-US"/>
              <a:t>程序的数据流动过程</a:t>
            </a:r>
          </a:p>
        </p:txBody>
      </p:sp>
      <p:pic>
        <p:nvPicPr>
          <p:cNvPr id="871427" name="Picture 3"/>
          <p:cNvPicPr>
            <a:picLocks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109663"/>
            <a:ext cx="8535988" cy="4981575"/>
          </a:xfrm>
          <a:noFill/>
        </p:spPr>
      </p:pic>
      <p:sp>
        <p:nvSpPr>
          <p:cNvPr id="657412" name="Line 4"/>
          <p:cNvSpPr>
            <a:spLocks noChangeShapeType="1"/>
          </p:cNvSpPr>
          <p:nvPr/>
        </p:nvSpPr>
        <p:spPr bwMode="auto">
          <a:xfrm flipV="1">
            <a:off x="1643063" y="3978275"/>
            <a:ext cx="0" cy="6096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628775" y="3992563"/>
            <a:ext cx="2974975" cy="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 flipV="1">
            <a:off x="4589463" y="3354388"/>
            <a:ext cx="0" cy="625475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 flipH="1" flipV="1">
            <a:off x="2005013" y="3178175"/>
            <a:ext cx="2147887" cy="28575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16" name="Line 8"/>
          <p:cNvSpPr>
            <a:spLocks noChangeShapeType="1"/>
          </p:cNvSpPr>
          <p:nvPr/>
        </p:nvSpPr>
        <p:spPr bwMode="auto">
          <a:xfrm flipV="1">
            <a:off x="2005013" y="2427288"/>
            <a:ext cx="0" cy="739775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11300" y="4559300"/>
            <a:ext cx="1190625" cy="1268413"/>
            <a:chOff x="1051" y="2980"/>
            <a:chExt cx="750" cy="799"/>
          </a:xfrm>
        </p:grpSpPr>
        <p:sp>
          <p:nvSpPr>
            <p:cNvPr id="871434" name="Line 10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435" name="Text Box 11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B3110D"/>
                  </a:solidFill>
                  <a:latin typeface="Arial Black" pitchFamily="34" charset="0"/>
                  <a:ea typeface="宋体" pitchFamily="2" charset="-122"/>
                  <a:cs typeface="Arial" charset="0"/>
                </a:rPr>
                <a:t>“hello”</a:t>
              </a:r>
            </a:p>
          </p:txBody>
        </p:sp>
      </p:grpSp>
      <p:sp>
        <p:nvSpPr>
          <p:cNvPr id="657420" name="Line 12"/>
          <p:cNvSpPr>
            <a:spLocks noChangeShapeType="1"/>
          </p:cNvSpPr>
          <p:nvPr/>
        </p:nvSpPr>
        <p:spPr bwMode="auto">
          <a:xfrm flipV="1">
            <a:off x="2236788" y="2279650"/>
            <a:ext cx="0" cy="5969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 flipH="1" flipV="1">
            <a:off x="2206625" y="2860675"/>
            <a:ext cx="4340225" cy="14288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 flipV="1">
            <a:off x="5734050" y="3976688"/>
            <a:ext cx="0" cy="625475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4732338" y="3990975"/>
            <a:ext cx="1031875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 flipV="1">
            <a:off x="4748213" y="3355975"/>
            <a:ext cx="0" cy="625475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 flipH="1" flipV="1">
            <a:off x="5030788" y="3222625"/>
            <a:ext cx="1566862" cy="28575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6" name="Text Box 18"/>
          <p:cNvSpPr txBox="1">
            <a:spLocks noChangeArrowheads="1"/>
          </p:cNvSpPr>
          <p:nvPr/>
        </p:nvSpPr>
        <p:spPr bwMode="auto">
          <a:xfrm>
            <a:off x="6157913" y="5446713"/>
            <a:ext cx="19446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Hello</a:t>
            </a:r>
            <a:r>
              <a:rPr lang="zh-CN" altLang="en-US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可执行文件</a:t>
            </a:r>
          </a:p>
        </p:txBody>
      </p:sp>
      <p:sp>
        <p:nvSpPr>
          <p:cNvPr id="657427" name="Text Box 19"/>
          <p:cNvSpPr txBox="1">
            <a:spLocks noChangeArrowheads="1"/>
          </p:cNvSpPr>
          <p:nvPr/>
        </p:nvSpPr>
        <p:spPr bwMode="auto">
          <a:xfrm>
            <a:off x="4076700" y="908050"/>
            <a:ext cx="37893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000" b="1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Red</a:t>
            </a:r>
            <a:r>
              <a:rPr lang="zh-CN" altLang="en-US" sz="2000" b="1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000" b="1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命令行处理</a:t>
            </a:r>
          </a:p>
          <a:p>
            <a:pPr>
              <a:spcBef>
                <a:spcPct val="15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Blue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：可执行文件加载</a:t>
            </a:r>
          </a:p>
          <a:p>
            <a:pPr>
              <a:spcBef>
                <a:spcPct val="15000"/>
              </a:spcBef>
            </a:pP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Cyan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程序执行过程</a:t>
            </a:r>
          </a:p>
        </p:txBody>
      </p:sp>
      <p:sp>
        <p:nvSpPr>
          <p:cNvPr id="657428" name="Text Box 20"/>
          <p:cNvSpPr txBox="1">
            <a:spLocks noChangeArrowheads="1"/>
          </p:cNvSpPr>
          <p:nvPr/>
        </p:nvSpPr>
        <p:spPr bwMode="auto">
          <a:xfrm>
            <a:off x="7532688" y="26003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B3110D"/>
                </a:solidFill>
                <a:latin typeface="Arial Black" pitchFamily="34" charset="0"/>
                <a:ea typeface="微软雅黑" pitchFamily="34" charset="-122"/>
                <a:cs typeface="Arial" charset="0"/>
              </a:rPr>
              <a:t>“hello”</a:t>
            </a:r>
          </a:p>
        </p:txBody>
      </p:sp>
      <p:sp>
        <p:nvSpPr>
          <p:cNvPr id="657429" name="Text Box 21"/>
          <p:cNvSpPr txBox="1">
            <a:spLocks noChangeArrowheads="1"/>
          </p:cNvSpPr>
          <p:nvPr/>
        </p:nvSpPr>
        <p:spPr bwMode="auto">
          <a:xfrm>
            <a:off x="7472363" y="3019425"/>
            <a:ext cx="162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宋体" pitchFamily="2" charset="-122"/>
                <a:cs typeface="Arial" charset="0"/>
              </a:rPr>
              <a:t>“hello,world/n”</a:t>
            </a:r>
          </a:p>
        </p:txBody>
      </p:sp>
      <p:sp>
        <p:nvSpPr>
          <p:cNvPr id="657430" name="Text Box 22"/>
          <p:cNvSpPr txBox="1">
            <a:spLocks noChangeArrowheads="1"/>
          </p:cNvSpPr>
          <p:nvPr/>
        </p:nvSpPr>
        <p:spPr bwMode="auto">
          <a:xfrm>
            <a:off x="2857500" y="5445125"/>
            <a:ext cx="2163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latin typeface="Arial Black" pitchFamily="34" charset="0"/>
                <a:ea typeface="宋体" pitchFamily="2" charset="-122"/>
                <a:cs typeface="Arial" charset="0"/>
              </a:rPr>
              <a:t>“hello,world/n”</a:t>
            </a:r>
          </a:p>
        </p:txBody>
      </p:sp>
      <p:sp>
        <p:nvSpPr>
          <p:cNvPr id="657431" name="Line 23"/>
          <p:cNvSpPr>
            <a:spLocks noChangeShapeType="1"/>
          </p:cNvSpPr>
          <p:nvPr/>
        </p:nvSpPr>
        <p:spPr bwMode="auto">
          <a:xfrm flipH="1" flipV="1">
            <a:off x="2149475" y="3062288"/>
            <a:ext cx="4427538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2" name="Line 24"/>
          <p:cNvSpPr>
            <a:spLocks noChangeShapeType="1"/>
          </p:cNvSpPr>
          <p:nvPr/>
        </p:nvSpPr>
        <p:spPr bwMode="auto">
          <a:xfrm flipV="1">
            <a:off x="2120900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3" name="Line 25"/>
          <p:cNvSpPr>
            <a:spLocks noChangeShapeType="1"/>
          </p:cNvSpPr>
          <p:nvPr/>
        </p:nvSpPr>
        <p:spPr bwMode="auto">
          <a:xfrm flipH="1" flipV="1">
            <a:off x="1773238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4" name="Line 26"/>
          <p:cNvSpPr>
            <a:spLocks noChangeShapeType="1"/>
          </p:cNvSpPr>
          <p:nvPr/>
        </p:nvSpPr>
        <p:spPr bwMode="auto">
          <a:xfrm flipH="1" flipV="1">
            <a:off x="1849438" y="3322638"/>
            <a:ext cx="2351087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5" name="Line 27"/>
          <p:cNvSpPr>
            <a:spLocks noChangeShapeType="1"/>
          </p:cNvSpPr>
          <p:nvPr/>
        </p:nvSpPr>
        <p:spPr bwMode="auto">
          <a:xfrm flipV="1">
            <a:off x="4195763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6" name="Line 28"/>
          <p:cNvSpPr>
            <a:spLocks noChangeShapeType="1"/>
          </p:cNvSpPr>
          <p:nvPr/>
        </p:nvSpPr>
        <p:spPr bwMode="auto">
          <a:xfrm>
            <a:off x="3395663" y="3805238"/>
            <a:ext cx="798512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7" name="Line 29"/>
          <p:cNvSpPr>
            <a:spLocks noChangeShapeType="1"/>
          </p:cNvSpPr>
          <p:nvPr/>
        </p:nvSpPr>
        <p:spPr bwMode="auto">
          <a:xfrm flipV="1">
            <a:off x="3381375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9" name="Text Box 31"/>
          <p:cNvSpPr txBox="1">
            <a:spLocks noChangeArrowheads="1"/>
          </p:cNvSpPr>
          <p:nvPr/>
        </p:nvSpPr>
        <p:spPr bwMode="auto">
          <a:xfrm>
            <a:off x="157163" y="5967413"/>
            <a:ext cx="873125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程序何时被装？谁来装入？被谁启动？每次是否被装到相同的地方？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程序是否能直接访问硬件资源？</a:t>
            </a:r>
          </a:p>
        </p:txBody>
      </p:sp>
      <p:sp>
        <p:nvSpPr>
          <p:cNvPr id="871455" name="Rectangle 41"/>
          <p:cNvSpPr>
            <a:spLocks noChangeArrowheads="1"/>
          </p:cNvSpPr>
          <p:nvPr/>
        </p:nvSpPr>
        <p:spPr bwMode="auto">
          <a:xfrm>
            <a:off x="7272338" y="368300"/>
            <a:ext cx="1844675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 i="1">
                <a:solidFill>
                  <a:srgbClr val="ED1611"/>
                </a:solidFill>
                <a:ea typeface="华文新魏" pitchFamily="2" charset="-122"/>
                <a:cs typeface="Arial" charset="0"/>
              </a:rPr>
              <a:t>Unix&gt;./hello</a:t>
            </a:r>
          </a:p>
          <a:p>
            <a:pPr eaLnBrk="1" hangingPunct="1"/>
            <a:r>
              <a:rPr kumimoji="1" lang="en-US" altLang="zh-CN" sz="2000" b="1" i="1">
                <a:solidFill>
                  <a:srgbClr val="008000"/>
                </a:solidFill>
                <a:ea typeface="华文新魏" pitchFamily="2" charset="-122"/>
                <a:cs typeface="Arial" charset="0"/>
              </a:rPr>
              <a:t>hello, world</a:t>
            </a:r>
          </a:p>
          <a:p>
            <a:pPr eaLnBrk="1" hangingPunct="1"/>
            <a:r>
              <a:rPr kumimoji="1" lang="en-US" altLang="zh-CN" sz="2000" b="1" i="1">
                <a:solidFill>
                  <a:srgbClr val="666699"/>
                </a:solidFill>
                <a:ea typeface="华文新魏" pitchFamily="2" charset="-122"/>
                <a:cs typeface="Arial" charset="0"/>
              </a:rPr>
              <a:t>unix&gt;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6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5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6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6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5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65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6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6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6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6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6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65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65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57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/>
      <p:bldP spid="657413" grpId="0" animBg="1"/>
      <p:bldP spid="657414" grpId="0" animBg="1"/>
      <p:bldP spid="657415" grpId="0" animBg="1"/>
      <p:bldP spid="657416" grpId="0" animBg="1"/>
      <p:bldP spid="657420" grpId="0" animBg="1"/>
      <p:bldP spid="657421" grpId="0" animBg="1"/>
      <p:bldP spid="657422" grpId="0" animBg="1"/>
      <p:bldP spid="657423" grpId="0" animBg="1"/>
      <p:bldP spid="657424" grpId="0" animBg="1"/>
      <p:bldP spid="657425" grpId="0" animBg="1"/>
      <p:bldP spid="657426" grpId="0" animBg="1"/>
      <p:bldP spid="657428" grpId="0"/>
      <p:bldP spid="657429" grpId="0"/>
      <p:bldP spid="657430" grpId="0"/>
      <p:bldP spid="657431" grpId="0" animBg="1"/>
      <p:bldP spid="657432" grpId="0" animBg="1"/>
      <p:bldP spid="657433" grpId="0" animBg="1"/>
      <p:bldP spid="657434" grpId="0" animBg="1"/>
      <p:bldP spid="657435" grpId="0" animBg="1"/>
      <p:bldP spid="657436" grpId="0" animBg="1"/>
      <p:bldP spid="6574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187325"/>
            <a:ext cx="7691437" cy="4699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操作系统在程序执行过程中的作用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4163" y="922338"/>
            <a:ext cx="8505825" cy="5095875"/>
          </a:xfrm>
        </p:spPr>
        <p:txBody>
          <a:bodyPr lIns="91440" tIns="45720" rIns="91440" bIns="45720"/>
          <a:lstStyle/>
          <a:p>
            <a:pPr eaLnBrk="1" hangingPunct="1">
              <a:spcBef>
                <a:spcPct val="45000"/>
              </a:spcBef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进程生成子进程，子进程调用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系统调用启动加载器，以装入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程序，最后跳转到第一条指令执行</a:t>
            </a:r>
          </a:p>
          <a:p>
            <a:pPr eaLnBrk="1" hangingPunct="1">
              <a:spcBef>
                <a:spcPct val="4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程序执行过程中，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本身不会直接访问键盘、显示器、磁盘和主存储器等硬件资源，而是依靠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提供的服务来间接访问。</a:t>
            </a:r>
          </a:p>
          <a:p>
            <a:pPr eaLnBrk="1" hangingPunct="1">
              <a:spcBef>
                <a:spcPct val="45000"/>
              </a:spcBef>
            </a:pPr>
            <a:endParaRPr lang="zh-CN" altLang="en-US" sz="21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lang="zh-CN" altLang="en-US" sz="21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是在应用程序和硬件之间插入的一个</a:t>
            </a:r>
            <a:r>
              <a:rPr lang="zh-CN" altLang="en-US" sz="21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中间软件层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spcBef>
                <a:spcPct val="4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操作系统的两个主要的作用：</a:t>
            </a:r>
          </a:p>
          <a:p>
            <a:pPr lvl="1" eaLnBrk="1" hangingPunct="1">
              <a:spcBef>
                <a:spcPct val="4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硬件资源管理，以达到以下两个目的：</a:t>
            </a:r>
          </a:p>
          <a:p>
            <a:pPr lvl="2" eaLnBrk="1" hangingPunct="1">
              <a:spcBef>
                <a:spcPct val="45000"/>
              </a:spcBef>
            </a:pPr>
            <a:r>
              <a:rPr lang="zh-CN" altLang="en-US" sz="2100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统筹安排和调度硬件资源，以防止硬件资源被用户程序滥用</a:t>
            </a:r>
          </a:p>
          <a:p>
            <a:pPr lvl="2" eaLnBrk="1" hangingPunct="1">
              <a:spcBef>
                <a:spcPct val="45000"/>
              </a:spcBef>
            </a:pPr>
            <a:r>
              <a:rPr lang="zh-CN" altLang="en-US" sz="2100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对于广泛使用的复杂低级设备，为用户程序提供一个简单一致的使用接口</a:t>
            </a:r>
          </a:p>
          <a:p>
            <a:pPr lvl="1" eaLnBrk="1" hangingPunct="1">
              <a:spcBef>
                <a:spcPct val="4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为用户</a:t>
            </a:r>
            <a:r>
              <a:rPr lang="zh-CN" altLang="en-US" sz="21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（最终用户、用户程序）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使用系统提供一个操作接口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2513013"/>
            <a:ext cx="69881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FF"/>
                </a:solidFill>
                <a:ea typeface="黑体" pitchFamily="49" charset="-122"/>
              </a:rPr>
              <a:t>例如，利用</a:t>
            </a:r>
            <a:r>
              <a:rPr kumimoji="1" lang="en-US" altLang="zh-CN" sz="2200" b="1">
                <a:solidFill>
                  <a:srgbClr val="0000FF"/>
                </a:solidFill>
                <a:ea typeface="黑体" pitchFamily="49" charset="-122"/>
              </a:rPr>
              <a:t>printf()</a:t>
            </a:r>
            <a:r>
              <a:rPr kumimoji="1" lang="zh-CN" altLang="en-US" sz="2200" b="1">
                <a:solidFill>
                  <a:srgbClr val="0000FF"/>
                </a:solidFill>
                <a:ea typeface="黑体" pitchFamily="49" charset="-122"/>
              </a:rPr>
              <a:t>函数最终调出内核服务程序访问硬件。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子系统概述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862013"/>
            <a:ext cx="5027613" cy="53213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所有高级语言的运行时（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runtime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）都提供了执行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功能的机制</a:t>
            </a:r>
          </a:p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例如，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语言中提供了包含像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printf()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scanf()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等这样的标准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库函数，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语言中提供了如 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（输入）和 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（输出）这样的重载操作符。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从高级语言程序中通过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函数或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操作符提出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请求，到设备响应并完成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请求，涉及到多层次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软件和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硬件的协作。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子系统也采用层次结构</a:t>
            </a:r>
          </a:p>
          <a:p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4481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4175" y="898525"/>
            <a:ext cx="3424238" cy="5456238"/>
          </a:xfrm>
          <a:prstGeom prst="rect">
            <a:avLst/>
          </a:prstGeom>
          <a:noFill/>
        </p:spPr>
      </p:pic>
      <p:sp>
        <p:nvSpPr>
          <p:cNvPr id="844814" name="Rectangle 14"/>
          <p:cNvSpPr>
            <a:spLocks noChangeArrowheads="1"/>
          </p:cNvSpPr>
          <p:nvPr/>
        </p:nvSpPr>
        <p:spPr bwMode="auto">
          <a:xfrm>
            <a:off x="5529263" y="5457825"/>
            <a:ext cx="2220912" cy="782638"/>
          </a:xfrm>
          <a:prstGeom prst="rect">
            <a:avLst/>
          </a:prstGeom>
          <a:solidFill>
            <a:schemeClr val="accent1">
              <a:alpha val="25999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4815" name="Rectangle 15"/>
          <p:cNvSpPr>
            <a:spLocks noChangeArrowheads="1"/>
          </p:cNvSpPr>
          <p:nvPr/>
        </p:nvSpPr>
        <p:spPr bwMode="auto">
          <a:xfrm>
            <a:off x="5529263" y="942975"/>
            <a:ext cx="2192337" cy="1887538"/>
          </a:xfrm>
          <a:prstGeom prst="rect">
            <a:avLst/>
          </a:prstGeom>
          <a:solidFill>
            <a:srgbClr val="0000FF">
              <a:alpha val="25000"/>
            </a:srgb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4816" name="Rectangle 16"/>
          <p:cNvSpPr>
            <a:spLocks noChangeArrowheads="1"/>
          </p:cNvSpPr>
          <p:nvPr/>
        </p:nvSpPr>
        <p:spPr bwMode="auto">
          <a:xfrm>
            <a:off x="5535613" y="2863850"/>
            <a:ext cx="2192337" cy="2554288"/>
          </a:xfrm>
          <a:prstGeom prst="rect">
            <a:avLst/>
          </a:prstGeom>
          <a:solidFill>
            <a:srgbClr val="99CC00">
              <a:alpha val="25000"/>
            </a:srgb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4817" name="Rectangle 17"/>
          <p:cNvSpPr>
            <a:spLocks noChangeArrowheads="1"/>
          </p:cNvSpPr>
          <p:nvPr/>
        </p:nvSpPr>
        <p:spPr bwMode="auto">
          <a:xfrm>
            <a:off x="276225" y="5888038"/>
            <a:ext cx="4900613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从用户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软件切换到内核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软件的唯一办法是“异常”机制：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系统调用（自陷）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14" grpId="0" animBg="1"/>
      <p:bldP spid="844815" grpId="0" animBg="1"/>
      <p:bldP spid="844816" grpId="0" animBg="1"/>
      <p:bldP spid="8448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子系统概述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825500"/>
            <a:ext cx="8439150" cy="5233988"/>
          </a:xfrm>
        </p:spPr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zh-CN" altLang="en-US" sz="2000">
                <a:ea typeface="黑体" pitchFamily="49" charset="-122"/>
              </a:rPr>
              <a:t> 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各类用户的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请求需要通过某种方式传给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   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最终用户：键盘、鼠标通过操作界面传递给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OS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   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用户程序：通过函数（高级语言）转换为系统调用传递给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  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软件被组织成从高到低的四个层次，层次越低，则越接近设备而越远离用户程序。这四个层次依次为：</a:t>
            </a:r>
            <a:endParaRPr lang="zh-CN" altLang="en-US" sz="2200">
              <a:latin typeface="微软雅黑" pitchFamily="34" charset="-122"/>
              <a:ea typeface="微软雅黑" pitchFamily="34" charset="-122"/>
              <a:sym typeface="Wingdings 2" pitchFamily="18" charset="2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	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(1) </a:t>
            </a:r>
            <a:r>
              <a:rPr lang="zh-CN" altLang="en-US" sz="220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用户层</a:t>
            </a:r>
            <a:r>
              <a:rPr lang="en-US" altLang="zh-CN" sz="220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软件（</a:t>
            </a:r>
            <a:r>
              <a:rPr lang="en-US" altLang="zh-CN" sz="220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函数调用系统调用）</a:t>
            </a:r>
            <a:endParaRPr lang="zh-CN" altLang="en-US" sz="2200">
              <a:solidFill>
                <a:srgbClr val="009900"/>
              </a:solidFill>
              <a:latin typeface="微软雅黑" pitchFamily="34" charset="-122"/>
              <a:ea typeface="微软雅黑" pitchFamily="34" charset="-122"/>
              <a:sym typeface="Wingdings 2" pitchFamily="18" charset="2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	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(2) 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与设备无关的操作系统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zh-CN" altLang="en-US" sz="22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Wingdings 2" pitchFamily="18" charset="2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	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(3) 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设备驱动程序</a:t>
            </a:r>
            <a:endParaRPr lang="zh-CN" altLang="en-US" sz="22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Wingdings 2" pitchFamily="18" charset="2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	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(4) </a:t>
            </a:r>
            <a:r>
              <a:rPr lang="en-US" altLang="zh-CN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中断处理程序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大部分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软件都属于操作系统内核态程序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，最初的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请求在用  户程序中提出。 </a:t>
            </a:r>
          </a:p>
        </p:txBody>
      </p:sp>
      <p:sp>
        <p:nvSpPr>
          <p:cNvPr id="861193" name="Rectangle 9"/>
          <p:cNvSpPr>
            <a:spLocks noChangeArrowheads="1"/>
          </p:cNvSpPr>
          <p:nvPr/>
        </p:nvSpPr>
        <p:spPr bwMode="auto">
          <a:xfrm>
            <a:off x="6721475" y="4132263"/>
            <a:ext cx="1962150" cy="762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系统中极其重要！</a:t>
            </a:r>
          </a:p>
        </p:txBody>
      </p:sp>
      <p:grpSp>
        <p:nvGrpSpPr>
          <p:cNvPr id="861196" name="Group 12"/>
          <p:cNvGrpSpPr>
            <a:grpSpLocks/>
          </p:cNvGrpSpPr>
          <p:nvPr/>
        </p:nvGrpSpPr>
        <p:grpSpPr bwMode="auto">
          <a:xfrm>
            <a:off x="5124450" y="3933825"/>
            <a:ext cx="1262063" cy="1235075"/>
            <a:chOff x="2972" y="2459"/>
            <a:chExt cx="795" cy="851"/>
          </a:xfrm>
        </p:grpSpPr>
        <p:sp>
          <p:nvSpPr>
            <p:cNvPr id="861194" name="AutoShape 10"/>
            <p:cNvSpPr>
              <a:spLocks/>
            </p:cNvSpPr>
            <p:nvPr/>
          </p:nvSpPr>
          <p:spPr bwMode="auto">
            <a:xfrm>
              <a:off x="2972" y="2459"/>
              <a:ext cx="301" cy="851"/>
            </a:xfrm>
            <a:prstGeom prst="rightBrace">
              <a:avLst>
                <a:gd name="adj1" fmla="val 23560"/>
                <a:gd name="adj2" fmla="val 50000"/>
              </a:avLst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195" name="Text Box 11"/>
            <p:cNvSpPr txBox="1">
              <a:spLocks noChangeArrowheads="1"/>
            </p:cNvSpPr>
            <p:nvPr/>
          </p:nvSpPr>
          <p:spPr bwMode="auto">
            <a:xfrm>
              <a:off x="3282" y="2762"/>
              <a:ext cx="485" cy="315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</a:t>
            </a:r>
            <a:r>
              <a:rPr lang="en-US" altLang="zh-CN"/>
              <a:t>I/O</a:t>
            </a:r>
            <a:r>
              <a:rPr lang="zh-CN" altLang="en-US"/>
              <a:t>软件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844550"/>
            <a:ext cx="8539162" cy="55070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用户软件可用以下两种方式提出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请求：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）使用高级语言提供的标准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库函数。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例如，在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语言程序中可以直接使用像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fopen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fread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fwrite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fclose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等文件操作函数，或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putc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getc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等控制台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函数。 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程序移植性很好！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   但是，使用标准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有以下几个方面的不足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  (a) 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不能保证文件的安全性（无加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解锁机制）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  (b) 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都是同步的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，程序必须等待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操作完成后才能继续执行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(c) 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有时不适合甚至无法使用标准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库函数实现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功能，如，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不提供读取文件元数据的函数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（元数据包括文件大小和文件创建时间等）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   (d) 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用它进行网络编程会造成易于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出现缓冲区溢出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等风险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）使用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函数或系统调用。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例如，在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中直接使用像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CreateFile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ReadFile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WriteFile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CloseHandle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等文件操作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函数，或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ReadConsole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WriteConsole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等控制台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函数。对于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用户程序，则直接使用像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write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等系统调用封装函数。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2184127875</TotalTime>
  <Pages>40</Pages>
  <Words>4866</Words>
  <Application>Microsoft PowerPoint 4.0</Application>
  <PresentationFormat>全屏显示(4:3)</PresentationFormat>
  <Paragraphs>470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Times New Roman</vt:lpstr>
      <vt:lpstr>Arial</vt:lpstr>
      <vt:lpstr>黑体</vt:lpstr>
      <vt:lpstr>微软雅黑</vt:lpstr>
      <vt:lpstr>宋体</vt:lpstr>
      <vt:lpstr>Arial Black</vt:lpstr>
      <vt:lpstr>华文新魏</vt:lpstr>
      <vt:lpstr>Wingdings 2</vt:lpstr>
      <vt:lpstr>Wingdings</vt:lpstr>
      <vt:lpstr>Calibri</vt:lpstr>
      <vt:lpstr>lecture1</vt:lpstr>
      <vt:lpstr>位图图像</vt:lpstr>
      <vt:lpstr>  I/O操作的实现  用户空间I/O软件 I/O硬件与软件的接口 内核空间I/O软件 </vt:lpstr>
      <vt:lpstr>I/O和文件操作</vt:lpstr>
      <vt:lpstr>I/O操作的实现</vt:lpstr>
      <vt:lpstr>复习：一个典型程序的转换处理过程</vt:lpstr>
      <vt:lpstr>复习：Hello程序的数据流动过程</vt:lpstr>
      <vt:lpstr>操作系统在程序执行过程中的作用</vt:lpstr>
      <vt:lpstr>I/O子系统概述</vt:lpstr>
      <vt:lpstr>I/O子系统概述</vt:lpstr>
      <vt:lpstr>用户I/O软件</vt:lpstr>
      <vt:lpstr>用户I/O软件</vt:lpstr>
      <vt:lpstr>系统I/O软件</vt:lpstr>
      <vt:lpstr>系统调用和API</vt:lpstr>
      <vt:lpstr>系统调用及其参数传递</vt:lpstr>
      <vt:lpstr>用户程序、C函数和内核</vt:lpstr>
      <vt:lpstr>Linux系统中printf()函数的执行过程</vt:lpstr>
      <vt:lpstr>Linux系统下的write()封装函数 </vt:lpstr>
      <vt:lpstr>幻灯片 17</vt:lpstr>
      <vt:lpstr>用户空间中的I/O函数</vt:lpstr>
      <vt:lpstr>用户空间中的I/O函数</vt:lpstr>
      <vt:lpstr>文件的基本概念</vt:lpstr>
      <vt:lpstr>文件的创建和打开</vt:lpstr>
      <vt:lpstr>文件的读/写</vt:lpstr>
      <vt:lpstr>文件的定位和关闭</vt:lpstr>
      <vt:lpstr>典型的stdio.h的部分内容</vt:lpstr>
      <vt:lpstr>带缓冲I/O的实现</vt:lpstr>
      <vt:lpstr>带缓冲I/O的实现</vt:lpstr>
      <vt:lpstr>stdout和stderr的差别</vt:lpstr>
      <vt:lpstr>stdout 和 stderr 的差别</vt:lpstr>
      <vt:lpstr>stdio.h中更多的定义</vt:lpstr>
      <vt:lpstr>文件的创建和打开</vt:lpstr>
      <vt:lpstr>_fillbuf()函数的实现</vt:lpstr>
      <vt:lpstr>幻灯片 32</vt:lpstr>
      <vt:lpstr>举例：文件复制功能的实现</vt:lpstr>
      <vt:lpstr>Linux系统下的write()封装函数 </vt:lpstr>
      <vt:lpstr>回顾：软中断指令int $0x80的执行过程 </vt:lpstr>
    </vt:vector>
  </TitlesOfParts>
  <Company>Wayne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SU</cp:lastModifiedBy>
  <cp:revision>1768</cp:revision>
  <cp:lastPrinted>1998-02-02T13:15:44Z</cp:lastPrinted>
  <dcterms:created xsi:type="dcterms:W3CDTF">1996-09-09T11:33:30Z</dcterms:created>
  <dcterms:modified xsi:type="dcterms:W3CDTF">2014-11-25T09:35:15Z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