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1011" r:id="rId3"/>
    <p:sldId id="967" r:id="rId4"/>
    <p:sldId id="1053" r:id="rId5"/>
    <p:sldId id="1055" r:id="rId6"/>
    <p:sldId id="1056" r:id="rId7"/>
    <p:sldId id="1057" r:id="rId8"/>
    <p:sldId id="1058" r:id="rId9"/>
    <p:sldId id="1059" r:id="rId10"/>
    <p:sldId id="1060" r:id="rId11"/>
    <p:sldId id="969" r:id="rId12"/>
    <p:sldId id="1061" r:id="rId13"/>
    <p:sldId id="1012" r:id="rId14"/>
    <p:sldId id="970" r:id="rId15"/>
    <p:sldId id="971" r:id="rId16"/>
    <p:sldId id="1014" r:id="rId17"/>
    <p:sldId id="972" r:id="rId18"/>
    <p:sldId id="1015" r:id="rId19"/>
    <p:sldId id="1016" r:id="rId20"/>
    <p:sldId id="1017" r:id="rId21"/>
    <p:sldId id="1013" r:id="rId22"/>
    <p:sldId id="973" r:id="rId23"/>
    <p:sldId id="1018" r:id="rId24"/>
    <p:sldId id="982" r:id="rId25"/>
    <p:sldId id="987" r:id="rId26"/>
    <p:sldId id="988" r:id="rId27"/>
    <p:sldId id="991" r:id="rId28"/>
    <p:sldId id="989" r:id="rId29"/>
    <p:sldId id="1020" r:id="rId30"/>
    <p:sldId id="1021" r:id="rId31"/>
    <p:sldId id="1022" r:id="rId32"/>
    <p:sldId id="990" r:id="rId33"/>
    <p:sldId id="992" r:id="rId34"/>
    <p:sldId id="996" r:id="rId35"/>
    <p:sldId id="999" r:id="rId36"/>
    <p:sldId id="1000" r:id="rId37"/>
    <p:sldId id="1001" r:id="rId38"/>
    <p:sldId id="1003" r:id="rId39"/>
    <p:sldId id="1004" r:id="rId40"/>
    <p:sldId id="1005" r:id="rId41"/>
    <p:sldId id="1007" r:id="rId42"/>
    <p:sldId id="1009" r:id="rId43"/>
    <p:sldId id="1010" r:id="rId44"/>
    <p:sldId id="1028" r:id="rId45"/>
    <p:sldId id="1026" r:id="rId46"/>
    <p:sldId id="1027" r:id="rId47"/>
    <p:sldId id="1023" r:id="rId48"/>
    <p:sldId id="1024" r:id="rId49"/>
    <p:sldId id="1025" r:id="rId50"/>
    <p:sldId id="1032" r:id="rId51"/>
    <p:sldId id="1033" r:id="rId52"/>
    <p:sldId id="1041" r:id="rId53"/>
    <p:sldId id="1042" r:id="rId54"/>
    <p:sldId id="1043" r:id="rId55"/>
    <p:sldId id="1044" r:id="rId56"/>
    <p:sldId id="1045" r:id="rId57"/>
    <p:sldId id="1046" r:id="rId58"/>
    <p:sldId id="1047" r:id="rId59"/>
    <p:sldId id="1048" r:id="rId60"/>
    <p:sldId id="1049" r:id="rId61"/>
    <p:sldId id="1050" r:id="rId62"/>
    <p:sldId id="1051" r:id="rId63"/>
    <p:sldId id="1052" r:id="rId64"/>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1pPr>
    <a:lvl2pPr marL="4572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2pPr>
    <a:lvl3pPr marL="9144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3pPr>
    <a:lvl4pPr marL="13716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4pPr>
    <a:lvl5pPr marL="18288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5pPr>
    <a:lvl6pPr marL="2286000" algn="l" defTabSz="914400" rtl="0" eaLnBrk="1" latinLnBrk="0" hangingPunct="1">
      <a:defRPr b="1" kern="1200">
        <a:solidFill>
          <a:schemeClr val="tx1"/>
        </a:solidFill>
        <a:latin typeface="微软雅黑" pitchFamily="34" charset="-122"/>
        <a:ea typeface="微软雅黑" pitchFamily="34" charset="-122"/>
        <a:cs typeface="+mn-cs"/>
      </a:defRPr>
    </a:lvl6pPr>
    <a:lvl7pPr marL="2743200" algn="l" defTabSz="914400" rtl="0" eaLnBrk="1" latinLnBrk="0" hangingPunct="1">
      <a:defRPr b="1" kern="1200">
        <a:solidFill>
          <a:schemeClr val="tx1"/>
        </a:solidFill>
        <a:latin typeface="微软雅黑" pitchFamily="34" charset="-122"/>
        <a:ea typeface="微软雅黑" pitchFamily="34" charset="-122"/>
        <a:cs typeface="+mn-cs"/>
      </a:defRPr>
    </a:lvl7pPr>
    <a:lvl8pPr marL="3200400" algn="l" defTabSz="914400" rtl="0" eaLnBrk="1" latinLnBrk="0" hangingPunct="1">
      <a:defRPr b="1" kern="1200">
        <a:solidFill>
          <a:schemeClr val="tx1"/>
        </a:solidFill>
        <a:latin typeface="微软雅黑" pitchFamily="34" charset="-122"/>
        <a:ea typeface="微软雅黑" pitchFamily="34" charset="-122"/>
        <a:cs typeface="+mn-cs"/>
      </a:defRPr>
    </a:lvl8pPr>
    <a:lvl9pPr marL="3657600" algn="l" defTabSz="914400" rtl="0" eaLnBrk="1" latinLnBrk="0" hangingPunct="1">
      <a:defRPr b="1" kern="1200">
        <a:solidFill>
          <a:schemeClr val="tx1"/>
        </a:solidFill>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CC3300"/>
    <a:srgbClr val="0066CC"/>
    <a:srgbClr val="0066FF"/>
    <a:srgbClr val="FF3300"/>
    <a:srgbClr val="008000"/>
    <a:srgbClr val="005024"/>
    <a:srgbClr val="00763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46" autoAdjust="0"/>
    <p:restoredTop sz="90182" autoAdjust="0"/>
  </p:normalViewPr>
  <p:slideViewPr>
    <p:cSldViewPr>
      <p:cViewPr varScale="1">
        <p:scale>
          <a:sx n="77" d="100"/>
          <a:sy n="77" d="100"/>
        </p:scale>
        <p:origin x="-150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04"/>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pitchFamily="34" charset="0"/>
                <a:ea typeface="宋体" pitchFamily="2" charset="-122"/>
              </a:defRPr>
            </a:lvl1pPr>
          </a:lstStyle>
          <a:p>
            <a:fld id="{AFEC6D37-8163-4FB6-855A-F6EFF047AE1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Rot="1" noChangeArrowheads="1" noTextEdit="1"/>
          </p:cNvSpPr>
          <p:nvPr>
            <p:ph type="sldImg"/>
          </p:nvPr>
        </p:nvSpPr>
        <p:spPr>
          <a:ln/>
        </p:spPr>
      </p:sp>
      <p:sp>
        <p:nvSpPr>
          <p:cNvPr id="6147" name="Rectangle 3"/>
          <p:cNvSpPr>
            <a:spLocks noChangeArrowheads="1"/>
          </p:cNvSpPr>
          <p:nvPr>
            <p:ph type="body" idx="1"/>
          </p:nvPr>
        </p:nvSpPr>
        <p:spPr>
          <a:noFill/>
          <a:ln/>
        </p:spPr>
        <p:txBody>
          <a:bodyPr/>
          <a:lstStyle/>
          <a:p>
            <a:pPr>
              <a:spcBef>
                <a:spcPts val="1300"/>
              </a:spcBef>
            </a:pPr>
            <a:endParaRPr lang="zh-CN" altLang="en-US" smtClean="0">
              <a:latin typeface="Arial" pitchFamily="34" charset="0"/>
            </a:endParaRPr>
          </a:p>
          <a:p>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p:spPr>
        <p:txBody>
          <a:bodyPr/>
          <a:lstStyle/>
          <a:p>
            <a:pPr>
              <a:spcBef>
                <a:spcPct val="0"/>
              </a:spcBef>
            </a:pPr>
            <a:endParaRPr lang="zh-CN" altLang="en-US" smtClean="0">
              <a:latin typeface="Arial" pitchFamily="34" charset="0"/>
            </a:endParaRPr>
          </a:p>
        </p:txBody>
      </p:sp>
      <p:sp>
        <p:nvSpPr>
          <p:cNvPr id="24580" name="灯片编号占位符 3"/>
          <p:cNvSpPr>
            <a:spLocks noGrp="1"/>
          </p:cNvSpPr>
          <p:nvPr>
            <p:ph type="sldNum" sz="quarter" idx="5"/>
          </p:nvPr>
        </p:nvSpPr>
        <p:spPr>
          <a:noFill/>
        </p:spPr>
        <p:txBody>
          <a:bodyPr/>
          <a:lstStyle/>
          <a:p>
            <a:fld id="{1063DF6A-A0F1-4429-A4C3-A59E57D06A9B}" type="slidenum">
              <a:rPr lang="zh-CN" altLang="en-US"/>
              <a:pPr/>
              <a:t>19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xfrm>
            <a:off x="1143000" y="576263"/>
            <a:ext cx="4586288" cy="3440112"/>
          </a:xfrm>
          <a:ln/>
        </p:spPr>
      </p:sp>
      <p:sp>
        <p:nvSpPr>
          <p:cNvPr id="63491" name="Rectangle 3"/>
          <p:cNvSpPr>
            <a:spLocks noGrp="1" noChangeArrowheads="1"/>
          </p:cNvSpPr>
          <p:nvPr>
            <p:ph type="body" idx="1"/>
          </p:nvPr>
        </p:nvSpPr>
        <p:spPr>
          <a:xfrm>
            <a:off x="517525" y="4341813"/>
            <a:ext cx="5908675" cy="4116387"/>
          </a:xfrm>
          <a:noFill/>
          <a:ln/>
        </p:spPr>
        <p:txBody>
          <a:bodyPr lIns="90045" tIns="44232" rIns="90045" bIns="44232"/>
          <a:lstStyle/>
          <a:p>
            <a:pPr marL="209550" indent="-209550">
              <a:spcBef>
                <a:spcPct val="50000"/>
              </a:spcBef>
            </a:pPr>
            <a:r>
              <a:rPr lang="en-US" altLang="zh-CN" b="1" smtClean="0">
                <a:solidFill>
                  <a:schemeClr val="accent2"/>
                </a:solidFill>
                <a:latin typeface="Arial" pitchFamily="34" charset="0"/>
              </a:rPr>
              <a:t>Hello</a:t>
            </a:r>
            <a:r>
              <a:rPr lang="zh-CN" altLang="en-US" b="1" smtClean="0">
                <a:solidFill>
                  <a:schemeClr val="accent2"/>
                </a:solidFill>
                <a:latin typeface="Arial" pitchFamily="34" charset="0"/>
              </a:rPr>
              <a:t>程序被启动后，计算机的动作过程如下：</a:t>
            </a:r>
          </a:p>
          <a:p>
            <a:pPr marL="209550" indent="-209550"/>
            <a:r>
              <a:rPr lang="en-US" altLang="zh-CN" b="1" smtClean="0">
                <a:latin typeface="Arial" pitchFamily="34" charset="0"/>
              </a:rPr>
              <a:t>Shell</a:t>
            </a:r>
            <a:r>
              <a:rPr lang="zh-CN" altLang="en-US" b="1" smtClean="0">
                <a:latin typeface="Arial" pitchFamily="34" charset="0"/>
              </a:rPr>
              <a:t>程序读取字符串“</a:t>
            </a:r>
            <a:r>
              <a:rPr lang="en-US" altLang="zh-CN" b="1" smtClean="0">
                <a:latin typeface="Arial" pitchFamily="34" charset="0"/>
              </a:rPr>
              <a:t>./hello</a:t>
            </a:r>
            <a:r>
              <a:rPr lang="zh-CN" altLang="en-US" b="1" smtClean="0">
                <a:latin typeface="Arial" pitchFamily="34" charset="0"/>
              </a:rPr>
              <a:t>”中各字符到寄存器，然后存放到主存；</a:t>
            </a:r>
            <a:endParaRPr lang="en-US" altLang="zh-CN" b="1" smtClean="0">
              <a:latin typeface="Arial" pitchFamily="34" charset="0"/>
            </a:endParaRPr>
          </a:p>
          <a:p>
            <a:pPr marL="209550" indent="-209550"/>
            <a:r>
              <a:rPr lang="en-US" altLang="zh-CN" b="1" smtClean="0">
                <a:latin typeface="Arial" pitchFamily="34" charset="0"/>
              </a:rPr>
              <a:t>“Enter</a:t>
            </a:r>
            <a:r>
              <a:rPr lang="zh-CN" altLang="en-US" b="1" smtClean="0">
                <a:latin typeface="Arial" pitchFamily="34" charset="0"/>
              </a:rPr>
              <a:t>”键输入后，操作系统内核（载入程序）根据主存中的字符串“</a:t>
            </a:r>
            <a:r>
              <a:rPr lang="en-US" altLang="zh-CN" b="1" smtClean="0">
                <a:latin typeface="Arial" pitchFamily="34" charset="0"/>
              </a:rPr>
              <a:t>hello”</a:t>
            </a:r>
            <a:r>
              <a:rPr lang="zh-CN" altLang="en-US" b="1" smtClean="0">
                <a:latin typeface="Arial" pitchFamily="34" charset="0"/>
              </a:rPr>
              <a:t>到磁盘上找到特定的</a:t>
            </a:r>
            <a:r>
              <a:rPr lang="en-US" altLang="zh-CN" b="1" smtClean="0">
                <a:latin typeface="Arial" pitchFamily="34" charset="0"/>
              </a:rPr>
              <a:t>hello</a:t>
            </a:r>
            <a:r>
              <a:rPr lang="zh-CN" altLang="en-US" b="1" smtClean="0">
                <a:latin typeface="Arial" pitchFamily="34" charset="0"/>
              </a:rPr>
              <a:t>目标文件，将其包含的指令代码和数据（“</a:t>
            </a:r>
            <a:r>
              <a:rPr lang="en-US" altLang="zh-CN" b="1" smtClean="0">
                <a:latin typeface="Arial" pitchFamily="34" charset="0"/>
              </a:rPr>
              <a:t>hello, world\n</a:t>
            </a:r>
            <a:r>
              <a:rPr lang="zh-CN" altLang="en-US" b="1" smtClean="0">
                <a:latin typeface="Arial" pitchFamily="34" charset="0"/>
              </a:rPr>
              <a:t>”）从磁盘读到主存，并将控制权转交给</a:t>
            </a:r>
            <a:r>
              <a:rPr lang="en-US" altLang="zh-CN" b="1" smtClean="0">
                <a:latin typeface="Arial" pitchFamily="34" charset="0"/>
              </a:rPr>
              <a:t>hello</a:t>
            </a:r>
            <a:r>
              <a:rPr lang="zh-CN" altLang="en-US" b="1" smtClean="0">
                <a:latin typeface="Arial" pitchFamily="34" charset="0"/>
              </a:rPr>
              <a:t>程序，即将</a:t>
            </a:r>
            <a:r>
              <a:rPr lang="en-US" altLang="zh-CN" b="1" smtClean="0">
                <a:latin typeface="Arial" pitchFamily="34" charset="0"/>
              </a:rPr>
              <a:t>hello</a:t>
            </a:r>
            <a:r>
              <a:rPr lang="zh-CN" altLang="en-US" b="1" smtClean="0">
                <a:latin typeface="Arial" pitchFamily="34" charset="0"/>
              </a:rPr>
              <a:t>程序的第一条指令的地址送到</a:t>
            </a:r>
            <a:r>
              <a:rPr lang="en-US" altLang="zh-CN" b="1" smtClean="0">
                <a:latin typeface="Arial" pitchFamily="34" charset="0"/>
              </a:rPr>
              <a:t>PC</a:t>
            </a:r>
            <a:r>
              <a:rPr lang="zh-CN" altLang="en-US" b="1" smtClean="0">
                <a:latin typeface="Arial" pitchFamily="34" charset="0"/>
              </a:rPr>
              <a:t>中；处理器从</a:t>
            </a:r>
            <a:r>
              <a:rPr lang="en-US" altLang="zh-CN" b="1" smtClean="0">
                <a:latin typeface="Arial" pitchFamily="34" charset="0"/>
              </a:rPr>
              <a:t>hello</a:t>
            </a:r>
            <a:r>
              <a:rPr lang="zh-CN" altLang="en-US" b="1" smtClean="0">
                <a:latin typeface="Arial" pitchFamily="34" charset="0"/>
              </a:rPr>
              <a:t>主程序的指令代码开始执行；</a:t>
            </a:r>
            <a:r>
              <a:rPr lang="en-US" altLang="zh-CN" b="1" smtClean="0">
                <a:latin typeface="Arial" pitchFamily="34" charset="0"/>
              </a:rPr>
              <a:t>Hello</a:t>
            </a:r>
            <a:r>
              <a:rPr lang="zh-CN" altLang="en-US" b="1" smtClean="0">
                <a:latin typeface="Arial" pitchFamily="34" charset="0"/>
              </a:rPr>
              <a:t>程序将“</a:t>
            </a:r>
            <a:r>
              <a:rPr lang="en-US" altLang="zh-CN" b="1" smtClean="0">
                <a:latin typeface="Arial" pitchFamily="34" charset="0"/>
              </a:rPr>
              <a:t>hello, world\n</a:t>
            </a:r>
            <a:r>
              <a:rPr lang="zh-CN" altLang="en-US" b="1" smtClean="0">
                <a:latin typeface="Arial" pitchFamily="34" charset="0"/>
              </a:rPr>
              <a:t>”串中的字节从主存读到寄存器，再从寄存器输出到显示器上。</a:t>
            </a:r>
            <a:endParaRPr lang="en-US" altLang="zh-CN" b="1" smtClean="0">
              <a:latin typeface="Arial" pitchFamily="34" charset="0"/>
            </a:endParaRPr>
          </a:p>
          <a:p>
            <a:pPr marL="209550" indent="-209550">
              <a:spcBef>
                <a:spcPct val="50000"/>
              </a:spcBef>
            </a:pPr>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9B626AD-804B-44A4-98C8-AC3213E575A6}"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B6D7921-DC2E-4D16-8899-084D5CEA712D}"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EC343DD-A2E1-4FA9-8709-F70E3B7C69E8}"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836613"/>
            <a:ext cx="8229600" cy="5218112"/>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0BEE85F-F876-43D6-B8ED-EE2715371680}"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3"/>
          <p:cNvSpPr>
            <a:spLocks noGrp="1"/>
          </p:cNvSpPr>
          <p:nvPr>
            <p:ph type="dt" sz="half" idx="10"/>
          </p:nvPr>
        </p:nvSpPr>
        <p:spPr/>
        <p:txBody>
          <a:bodyPr/>
          <a:lstStyle>
            <a:lvl1pPr>
              <a:defRPr/>
            </a:lvl1pPr>
          </a:lstStyle>
          <a:p>
            <a:pPr>
              <a:defRPr/>
            </a:pPr>
            <a:fld id="{39B7C25D-6252-4BB5-BD9F-32679EBE115E}" type="datetimeFigureOut">
              <a:rPr lang="zh-CN" altLang="en-US"/>
              <a:pPr>
                <a:defRPr/>
              </a:pPr>
              <a:t>2014/9/3</a:t>
            </a:fld>
            <a:endParaRPr lang="zh-CN" altLang="en-US"/>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C2FFFCF5-34FA-4D92-8F6C-5A89772F7187}"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8106460-9EF1-4C5B-866B-385E955D1F47}"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27E008C-FB77-432F-8DD8-2FA13D6747E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7A11CDB-1235-4215-B27B-E49C4C10C55B}"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B741446B-FACA-4A32-8B33-D0DE30F5CF28}"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629A2D76-3B56-4770-8581-A0B30AA44BF0}"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4AB4F5C-B89A-4212-93C3-7147EBC3A57A}"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4058C04-4519-4931-AC74-FDA20E597122}"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F0D768C-1D38-401C-8B0D-03A7DB74193E}"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pitchFamily="34" charset="0"/>
                <a:ea typeface="宋体" pitchFamily="2" charset="-122"/>
              </a:defRPr>
            </a:lvl1pPr>
          </a:lstStyle>
          <a:p>
            <a:fld id="{D56875C9-ABE9-4220-9BE1-C47C5D2CC697}" type="slidenum">
              <a:rPr lang="en-US" altLang="zh-CN"/>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kernel.org/"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www.virtualbox.org/wiki/Downloads" TargetMode="External"/><Relationship Id="rId2" Type="http://schemas.openxmlformats.org/officeDocument/2006/relationships/hyperlink" Target="https://www.virtualbox.or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76250" y="204788"/>
            <a:ext cx="8145463" cy="5969000"/>
          </a:xfrm>
        </p:spPr>
        <p:txBody>
          <a:bodyPr/>
          <a:lstStyle/>
          <a:p>
            <a:pPr eaLnBrk="1" hangingPunct="1">
              <a:lnSpc>
                <a:spcPct val="135000"/>
              </a:lnSpc>
            </a:pPr>
            <a:r>
              <a:rPr lang="en-US" altLang="zh-CN" smtClean="0"/>
              <a:t/>
            </a:r>
            <a:br>
              <a:rPr lang="en-US" altLang="zh-CN" smtClean="0"/>
            </a:br>
            <a:r>
              <a:rPr lang="zh-CN" altLang="en-US" smtClean="0">
                <a:solidFill>
                  <a:srgbClr val="FF0000"/>
                </a:solidFill>
              </a:rPr>
              <a:t>第</a:t>
            </a:r>
            <a:r>
              <a:rPr lang="en-US" altLang="zh-CN" smtClean="0">
                <a:solidFill>
                  <a:srgbClr val="FF0000"/>
                </a:solidFill>
              </a:rPr>
              <a:t>1</a:t>
            </a:r>
            <a:r>
              <a:rPr lang="zh-CN" altLang="en-US" smtClean="0">
                <a:solidFill>
                  <a:srgbClr val="FF0000"/>
                </a:solidFill>
              </a:rPr>
              <a:t>讲 实验环境</a:t>
            </a:r>
            <a:br>
              <a:rPr lang="zh-CN" altLang="en-US" smtClean="0">
                <a:solidFill>
                  <a:srgbClr val="FF0000"/>
                </a:solidFill>
              </a:rPr>
            </a:br>
            <a:r>
              <a:rPr lang="zh-CN" altLang="en-US" smtClean="0">
                <a:solidFill>
                  <a:srgbClr val="FF0000"/>
                </a:solidFill>
              </a:rPr>
              <a:t/>
            </a:r>
            <a:br>
              <a:rPr lang="zh-CN" altLang="en-US" smtClean="0">
                <a:solidFill>
                  <a:srgbClr val="FF0000"/>
                </a:solidFill>
              </a:rPr>
            </a:br>
            <a:endParaRPr lang="en-US" altLang="zh-CN" sz="2800" smtClean="0">
              <a:solidFill>
                <a:srgbClr val="33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6238" y="2663825"/>
            <a:ext cx="6400800" cy="2286000"/>
          </a:xfrm>
        </p:spPr>
        <p:txBody>
          <a:bodyPr/>
          <a:lstStyle/>
          <a:p>
            <a:pPr>
              <a:defRPr/>
            </a:pPr>
            <a:r>
              <a:rPr lang="en-US" altLang="zh-CN" dirty="0" smtClean="0"/>
              <a:t>2</a:t>
            </a:r>
            <a:r>
              <a:rPr lang="zh-CN" altLang="en-US" dirty="0" smtClean="0"/>
              <a:t>、</a:t>
            </a:r>
            <a:r>
              <a:rPr lang="en-US" altLang="zh-CN" dirty="0" smtClean="0"/>
              <a:t>C</a:t>
            </a:r>
            <a:r>
              <a:rPr lang="zh-CN" altLang="en-US" dirty="0" smtClean="0"/>
              <a:t>语言编译器</a:t>
            </a:r>
            <a:r>
              <a:rPr lang="en-US" altLang="zh-CN" dirty="0" smtClean="0"/>
              <a:t>GCC</a:t>
            </a:r>
            <a:r>
              <a:rPr lang="zh-CN" altLang="en-US" dirty="0" smtClean="0"/>
              <a:t>简介</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522288" y="104775"/>
            <a:ext cx="7772400" cy="533400"/>
          </a:xfrm>
        </p:spPr>
        <p:txBody>
          <a:bodyPr/>
          <a:lstStyle/>
          <a:p>
            <a:pPr eaLnBrk="1" hangingPunct="1">
              <a:buClr>
                <a:schemeClr val="accent2"/>
              </a:buClr>
            </a:pPr>
            <a:r>
              <a:rPr lang="zh-CN" altLang="en-US" sz="3600" smtClean="0">
                <a:solidFill>
                  <a:srgbClr val="000000"/>
                </a:solidFill>
              </a:rPr>
              <a:t>用</a:t>
            </a:r>
            <a:r>
              <a:rPr lang="en-US" altLang="zh-CN" sz="3600" smtClean="0">
                <a:solidFill>
                  <a:srgbClr val="000000"/>
                </a:solidFill>
              </a:rPr>
              <a:t>GCC</a:t>
            </a:r>
            <a:r>
              <a:rPr lang="zh-CN" altLang="en-US" sz="3600" smtClean="0">
                <a:solidFill>
                  <a:srgbClr val="000000"/>
                </a:solidFill>
              </a:rPr>
              <a:t>进行程序开发</a:t>
            </a:r>
          </a:p>
        </p:txBody>
      </p:sp>
      <p:sp>
        <p:nvSpPr>
          <p:cNvPr id="10243" name="Rectangle 3"/>
          <p:cNvSpPr>
            <a:spLocks noGrp="1" noChangeArrowheads="1"/>
          </p:cNvSpPr>
          <p:nvPr>
            <p:ph type="subTitle" idx="1"/>
          </p:nvPr>
        </p:nvSpPr>
        <p:spPr>
          <a:xfrm>
            <a:off x="385763" y="2124075"/>
            <a:ext cx="8461375" cy="3667125"/>
          </a:xfrm>
        </p:spPr>
        <p:txBody>
          <a:bodyPr/>
          <a:lstStyle/>
          <a:p>
            <a:pPr algn="just" eaLnBrk="1" hangingPunct="1">
              <a:lnSpc>
                <a:spcPct val="130000"/>
              </a:lnSpc>
            </a:pPr>
            <a:r>
              <a:rPr lang="zh-CN" altLang="en-US" sz="2000" smtClean="0">
                <a:latin typeface="微软雅黑" pitchFamily="34" charset="-122"/>
                <a:ea typeface="微软雅黑" pitchFamily="34" charset="-122"/>
              </a:rPr>
              <a:t>由</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语言源程序生成可执行文件的过程经历四个相互关联的步骤：</a:t>
            </a:r>
            <a:r>
              <a:rPr lang="zh-CN" altLang="en-US" sz="2000" smtClean="0">
                <a:solidFill>
                  <a:srgbClr val="FF0000"/>
                </a:solidFill>
                <a:latin typeface="微软雅黑" pitchFamily="34" charset="-122"/>
                <a:ea typeface="微软雅黑" pitchFamily="34" charset="-122"/>
              </a:rPr>
              <a:t>预处理</a:t>
            </a:r>
            <a:r>
              <a:rPr lang="zh-CN" altLang="en-US" sz="2000" smtClean="0">
                <a:latin typeface="微软雅黑" pitchFamily="34" charset="-122"/>
                <a:ea typeface="微软雅黑" pitchFamily="34" charset="-122"/>
              </a:rPr>
              <a:t>、</a:t>
            </a:r>
            <a:r>
              <a:rPr lang="zh-CN" altLang="en-US" sz="2000" smtClean="0">
                <a:solidFill>
                  <a:srgbClr val="FF0000"/>
                </a:solidFill>
                <a:latin typeface="微软雅黑" pitchFamily="34" charset="-122"/>
                <a:ea typeface="微软雅黑" pitchFamily="34" charset="-122"/>
              </a:rPr>
              <a:t>编译</a:t>
            </a:r>
            <a:r>
              <a:rPr lang="zh-CN" altLang="en-US" sz="2000" smtClean="0">
                <a:latin typeface="微软雅黑" pitchFamily="34" charset="-122"/>
                <a:ea typeface="微软雅黑" pitchFamily="34" charset="-122"/>
              </a:rPr>
              <a:t>、</a:t>
            </a:r>
            <a:r>
              <a:rPr lang="zh-CN" altLang="en-US" sz="2000" smtClean="0">
                <a:solidFill>
                  <a:srgbClr val="FF0000"/>
                </a:solidFill>
                <a:latin typeface="微软雅黑" pitchFamily="34" charset="-122"/>
                <a:ea typeface="微软雅黑" pitchFamily="34" charset="-122"/>
              </a:rPr>
              <a:t>汇编</a:t>
            </a:r>
            <a:r>
              <a:rPr lang="zh-CN" altLang="en-US" sz="2000" smtClean="0">
                <a:latin typeface="微软雅黑" pitchFamily="34" charset="-122"/>
                <a:ea typeface="微软雅黑" pitchFamily="34" charset="-122"/>
              </a:rPr>
              <a:t>和</a:t>
            </a:r>
            <a:r>
              <a:rPr lang="zh-CN" altLang="en-US" sz="2000" smtClean="0">
                <a:solidFill>
                  <a:srgbClr val="FF0000"/>
                </a:solidFill>
                <a:latin typeface="微软雅黑" pitchFamily="34" charset="-122"/>
                <a:ea typeface="微软雅黑" pitchFamily="34" charset="-122"/>
              </a:rPr>
              <a:t>连接</a:t>
            </a:r>
            <a:endParaRPr lang="en-US" altLang="zh-CN" sz="2000" smtClean="0">
              <a:latin typeface="微软雅黑" pitchFamily="34" charset="-122"/>
              <a:ea typeface="微软雅黑" pitchFamily="34" charset="-122"/>
            </a:endParaRPr>
          </a:p>
          <a:p>
            <a:pPr algn="just" eaLnBrk="1" hangingPunct="1">
              <a:lnSpc>
                <a:spcPct val="130000"/>
              </a:lnSpc>
            </a:pPr>
            <a:endParaRPr lang="en-US" altLang="zh-CN" sz="2000" smtClean="0">
              <a:solidFill>
                <a:schemeClr val="accent2"/>
              </a:solidFill>
              <a:latin typeface="微软雅黑" pitchFamily="34" charset="-122"/>
              <a:ea typeface="微软雅黑" pitchFamily="34" charset="-122"/>
            </a:endParaRPr>
          </a:p>
          <a:p>
            <a:pPr algn="just" eaLnBrk="1" hangingPunct="1">
              <a:lnSpc>
                <a:spcPct val="130000"/>
              </a:lnSpc>
            </a:pPr>
            <a:r>
              <a:rPr lang="zh-CN" altLang="en-US" sz="2000" u="sng" smtClean="0">
                <a:solidFill>
                  <a:schemeClr val="accent2"/>
                </a:solidFill>
                <a:latin typeface="微软雅黑" pitchFamily="34" charset="-122"/>
                <a:ea typeface="微软雅黑" pitchFamily="34" charset="-122"/>
              </a:rPr>
              <a:t>预处理</a:t>
            </a:r>
            <a:r>
              <a:rPr lang="zh-CN" altLang="en-US" sz="2000" smtClean="0">
                <a:solidFill>
                  <a:schemeClr val="accent2"/>
                </a:solidFill>
                <a:latin typeface="微软雅黑" pitchFamily="34" charset="-122"/>
                <a:ea typeface="微软雅黑" pitchFamily="34" charset="-122"/>
              </a:rPr>
              <a:t>：</a:t>
            </a:r>
            <a:r>
              <a:rPr lang="zh-CN" altLang="en-US" sz="2000" smtClean="0">
                <a:latin typeface="微软雅黑" pitchFamily="34" charset="-122"/>
                <a:ea typeface="微软雅黑" pitchFamily="34" charset="-122"/>
              </a:rPr>
              <a:t>调用</a:t>
            </a:r>
            <a:r>
              <a:rPr lang="en-US" altLang="zh-CN" sz="2000" smtClean="0">
                <a:latin typeface="微软雅黑" pitchFamily="34" charset="-122"/>
                <a:ea typeface="微软雅黑" pitchFamily="34" charset="-122"/>
              </a:rPr>
              <a:t>cpp</a:t>
            </a:r>
            <a:r>
              <a:rPr lang="zh-CN" altLang="en-US" sz="2000" smtClean="0">
                <a:latin typeface="微软雅黑" pitchFamily="34" charset="-122"/>
                <a:ea typeface="微软雅黑" pitchFamily="34" charset="-122"/>
              </a:rPr>
              <a:t>程序进行预处理，分析包括</a:t>
            </a:r>
            <a:r>
              <a:rPr lang="en-US" altLang="zh-CN" sz="2000" smtClean="0">
                <a:latin typeface="微软雅黑" pitchFamily="34" charset="-122"/>
                <a:ea typeface="微软雅黑" pitchFamily="34" charset="-122"/>
              </a:rPr>
              <a:t>#include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#define</a:t>
            </a:r>
            <a:r>
              <a:rPr lang="zh-CN" altLang="en-US" sz="2000" smtClean="0">
                <a:latin typeface="微软雅黑" pitchFamily="34" charset="-122"/>
                <a:ea typeface="微软雅黑" pitchFamily="34" charset="-122"/>
              </a:rPr>
              <a:t>之类的命令</a:t>
            </a:r>
          </a:p>
          <a:p>
            <a:pPr algn="just" eaLnBrk="1" hangingPunct="1">
              <a:lnSpc>
                <a:spcPct val="130000"/>
              </a:lnSpc>
            </a:pPr>
            <a:r>
              <a:rPr lang="zh-CN" altLang="en-US" sz="2000" u="sng" smtClean="0">
                <a:solidFill>
                  <a:schemeClr val="accent2"/>
                </a:solidFill>
                <a:latin typeface="微软雅黑" pitchFamily="34" charset="-122"/>
                <a:ea typeface="微软雅黑" pitchFamily="34" charset="-122"/>
              </a:rPr>
              <a:t>编译</a:t>
            </a:r>
            <a:r>
              <a:rPr lang="zh-CN" altLang="en-US" sz="2000" smtClean="0">
                <a:solidFill>
                  <a:schemeClr val="accent2"/>
                </a:solidFill>
                <a:latin typeface="微软雅黑" pitchFamily="34" charset="-122"/>
                <a:ea typeface="微软雅黑" pitchFamily="34" charset="-122"/>
              </a:rPr>
              <a:t>：</a:t>
            </a:r>
            <a:r>
              <a:rPr lang="zh-CN" altLang="en-US" sz="2000" smtClean="0">
                <a:latin typeface="微软雅黑" pitchFamily="34" charset="-122"/>
                <a:ea typeface="微软雅黑" pitchFamily="34" charset="-122"/>
              </a:rPr>
              <a:t>调用</a:t>
            </a:r>
            <a:r>
              <a:rPr lang="en-US" altLang="zh-CN" sz="2000" smtClean="0">
                <a:latin typeface="微软雅黑" pitchFamily="34" charset="-122"/>
                <a:ea typeface="微软雅黑" pitchFamily="34" charset="-122"/>
              </a:rPr>
              <a:t>ccl</a:t>
            </a:r>
            <a:r>
              <a:rPr lang="zh-CN" altLang="en-US" sz="2000" smtClean="0">
                <a:latin typeface="微软雅黑" pitchFamily="34" charset="-122"/>
                <a:ea typeface="微软雅黑" pitchFamily="34" charset="-122"/>
              </a:rPr>
              <a:t>程序进行编译，将源代码转换生成汇编语言程序</a:t>
            </a:r>
          </a:p>
          <a:p>
            <a:pPr algn="just" eaLnBrk="1" hangingPunct="1">
              <a:lnSpc>
                <a:spcPct val="130000"/>
              </a:lnSpc>
            </a:pPr>
            <a:r>
              <a:rPr lang="zh-CN" altLang="en-US" sz="2000" u="sng" smtClean="0">
                <a:solidFill>
                  <a:schemeClr val="accent2"/>
                </a:solidFill>
                <a:latin typeface="微软雅黑" pitchFamily="34" charset="-122"/>
                <a:ea typeface="微软雅黑" pitchFamily="34" charset="-122"/>
              </a:rPr>
              <a:t>汇编</a:t>
            </a:r>
            <a:r>
              <a:rPr lang="zh-CN" altLang="en-US" sz="2000" smtClean="0">
                <a:solidFill>
                  <a:schemeClr val="accent2"/>
                </a:solidFill>
                <a:latin typeface="微软雅黑" pitchFamily="34" charset="-122"/>
                <a:ea typeface="微软雅黑" pitchFamily="34" charset="-122"/>
              </a:rPr>
              <a:t>：</a:t>
            </a:r>
            <a:r>
              <a:rPr lang="zh-CN" altLang="en-US" sz="2000" smtClean="0">
                <a:latin typeface="微软雅黑" pitchFamily="34" charset="-122"/>
                <a:ea typeface="微软雅黑" pitchFamily="34" charset="-122"/>
              </a:rPr>
              <a:t>调用</a:t>
            </a:r>
            <a:r>
              <a:rPr lang="en-US" altLang="zh-CN" sz="2000" smtClean="0">
                <a:latin typeface="微软雅黑" pitchFamily="34" charset="-122"/>
                <a:ea typeface="微软雅黑" pitchFamily="34" charset="-122"/>
              </a:rPr>
              <a:t>as</a:t>
            </a:r>
            <a:r>
              <a:rPr lang="zh-CN" altLang="en-US" sz="2000" smtClean="0">
                <a:latin typeface="微软雅黑" pitchFamily="34" charset="-122"/>
                <a:ea typeface="微软雅黑" pitchFamily="34" charset="-122"/>
              </a:rPr>
              <a:t>程序将汇编语言程序生成扩展名为</a:t>
            </a:r>
            <a:r>
              <a:rPr lang="en-US" altLang="zh-CN" sz="2000" smtClean="0">
                <a:latin typeface="微软雅黑" pitchFamily="34" charset="-122"/>
                <a:ea typeface="微软雅黑" pitchFamily="34" charset="-122"/>
              </a:rPr>
              <a:t>.o</a:t>
            </a:r>
            <a:r>
              <a:rPr lang="zh-CN" altLang="en-US" sz="2000" smtClean="0">
                <a:latin typeface="微软雅黑" pitchFamily="34" charset="-122"/>
                <a:ea typeface="微软雅黑" pitchFamily="34" charset="-122"/>
              </a:rPr>
              <a:t>的可重定位目标文件</a:t>
            </a:r>
          </a:p>
          <a:p>
            <a:pPr algn="just" eaLnBrk="1" hangingPunct="1">
              <a:lnSpc>
                <a:spcPct val="130000"/>
              </a:lnSpc>
            </a:pPr>
            <a:r>
              <a:rPr lang="zh-CN" altLang="en-US" sz="2000" u="sng" smtClean="0">
                <a:solidFill>
                  <a:schemeClr val="accent2"/>
                </a:solidFill>
                <a:latin typeface="微软雅黑" pitchFamily="34" charset="-122"/>
                <a:ea typeface="微软雅黑" pitchFamily="34" charset="-122"/>
              </a:rPr>
              <a:t>连接</a:t>
            </a:r>
            <a:r>
              <a:rPr lang="zh-CN" altLang="en-US" sz="2000" smtClean="0">
                <a:solidFill>
                  <a:schemeClr val="accent2"/>
                </a:solidFill>
                <a:latin typeface="微软雅黑" pitchFamily="34" charset="-122"/>
                <a:ea typeface="微软雅黑" pitchFamily="34" charset="-122"/>
              </a:rPr>
              <a:t>：</a:t>
            </a:r>
            <a:r>
              <a:rPr lang="zh-CN" altLang="en-US" sz="2000" smtClean="0">
                <a:latin typeface="微软雅黑" pitchFamily="34" charset="-122"/>
                <a:ea typeface="微软雅黑" pitchFamily="34" charset="-122"/>
              </a:rPr>
              <a:t>调用</a:t>
            </a:r>
            <a:r>
              <a:rPr lang="en-US" altLang="zh-CN" sz="2000" smtClean="0">
                <a:latin typeface="微软雅黑" pitchFamily="34" charset="-122"/>
                <a:ea typeface="微软雅黑" pitchFamily="34" charset="-122"/>
              </a:rPr>
              <a:t>ld</a:t>
            </a:r>
            <a:r>
              <a:rPr lang="zh-CN" altLang="en-US" sz="2000" smtClean="0">
                <a:latin typeface="微软雅黑" pitchFamily="34" charset="-122"/>
                <a:ea typeface="微软雅黑" pitchFamily="34" charset="-122"/>
              </a:rPr>
              <a:t>程序将目标文件进行连接，最后生成可执行目标文件</a:t>
            </a:r>
          </a:p>
        </p:txBody>
      </p:sp>
      <p:sp>
        <p:nvSpPr>
          <p:cNvPr id="16389" name="Rectangle 5"/>
          <p:cNvSpPr>
            <a:spLocks noChangeArrowheads="1"/>
          </p:cNvSpPr>
          <p:nvPr/>
        </p:nvSpPr>
        <p:spPr bwMode="auto">
          <a:xfrm>
            <a:off x="431800" y="1042988"/>
            <a:ext cx="8235950" cy="793750"/>
          </a:xfrm>
          <a:prstGeom prst="rect">
            <a:avLst/>
          </a:prstGeom>
          <a:noFill/>
          <a:ln w="9525" algn="ctr">
            <a:noFill/>
            <a:miter lim="800000"/>
            <a:headEnd/>
            <a:tailEnd/>
          </a:ln>
          <a:effectLst/>
        </p:spPr>
        <p:txBody>
          <a:bodyPr>
            <a:spAutoFit/>
          </a:bodyPr>
          <a:lstStyle/>
          <a:p>
            <a:pPr eaLnBrk="1" hangingPunct="1">
              <a:lnSpc>
                <a:spcPct val="115000"/>
              </a:lnSpc>
              <a:spcBef>
                <a:spcPct val="20000"/>
              </a:spcBef>
            </a:pPr>
            <a:r>
              <a:rPr lang="en-US" altLang="zh-CN" sz="2000"/>
              <a:t>GCC</a:t>
            </a:r>
            <a:r>
              <a:rPr lang="zh-CN" altLang="en-US" sz="2000"/>
              <a:t>是</a:t>
            </a:r>
            <a:r>
              <a:rPr lang="en-US" altLang="zh-CN" sz="2000"/>
              <a:t>GNU</a:t>
            </a:r>
            <a:r>
              <a:rPr lang="zh-CN" altLang="en-US" sz="2000"/>
              <a:t>推出的功能强大、性能优越的</a:t>
            </a:r>
            <a:r>
              <a:rPr lang="zh-CN" altLang="en-US" sz="2000">
                <a:solidFill>
                  <a:srgbClr val="FF3300"/>
                </a:solidFill>
              </a:rPr>
              <a:t>多平台编译器</a:t>
            </a:r>
            <a:r>
              <a:rPr lang="zh-CN" altLang="en-US" sz="2000"/>
              <a:t>，其执行效率比一般的编译器</a:t>
            </a:r>
            <a:r>
              <a:rPr lang="zh-CN" altLang="en-US" sz="2000">
                <a:solidFill>
                  <a:srgbClr val="FF3300"/>
                </a:solidFill>
              </a:rPr>
              <a:t>平均高</a:t>
            </a:r>
            <a:r>
              <a:rPr lang="en-US" altLang="zh-CN" sz="2000">
                <a:solidFill>
                  <a:srgbClr val="FF3300"/>
                </a:solidFill>
              </a:rPr>
              <a:t>20</a:t>
            </a:r>
            <a:r>
              <a:rPr lang="zh-CN" altLang="en-US" sz="2000">
                <a:solidFill>
                  <a:srgbClr val="FF3300"/>
                </a:solidFill>
              </a:rPr>
              <a:t>～</a:t>
            </a:r>
            <a:r>
              <a:rPr lang="en-US" altLang="zh-CN" sz="2000">
                <a:solidFill>
                  <a:srgbClr val="FF3300"/>
                </a:solidFill>
              </a:rPr>
              <a:t>30</a:t>
            </a:r>
            <a:r>
              <a:rPr lang="zh-CN" altLang="en-US" sz="2000">
                <a:solidFill>
                  <a:srgbClr val="FF3300"/>
                </a:solidFill>
              </a:rPr>
              <a:t>％</a:t>
            </a:r>
            <a:endParaRPr lang="en-US" altLang="zh-CN" sz="2000">
              <a:solidFill>
                <a:srgbClr val="FF33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611188" y="98425"/>
            <a:ext cx="8191500" cy="604838"/>
          </a:xfrm>
        </p:spPr>
        <p:txBody>
          <a:bodyPr lIns="63500" tIns="25400" rIns="63500" bIns="25400" anchor="t">
            <a:spAutoFit/>
          </a:bodyPr>
          <a:lstStyle/>
          <a:p>
            <a:r>
              <a:rPr lang="zh-CN" altLang="en-US" sz="3600" smtClean="0"/>
              <a:t>例：“</a:t>
            </a:r>
            <a:r>
              <a:rPr lang="en-US" altLang="zh-CN" sz="3600" smtClean="0"/>
              <a:t>hello world</a:t>
            </a:r>
            <a:r>
              <a:rPr lang="zh-CN" altLang="en-US" sz="3600" smtClean="0"/>
              <a:t>”程序的处理过程</a:t>
            </a:r>
          </a:p>
        </p:txBody>
      </p:sp>
      <p:sp>
        <p:nvSpPr>
          <p:cNvPr id="95235" name="Rectangle 3"/>
          <p:cNvSpPr>
            <a:spLocks noGrp="1" noChangeArrowheads="1"/>
          </p:cNvSpPr>
          <p:nvPr>
            <p:ph type="body" sz="half" idx="4294967295"/>
          </p:nvPr>
        </p:nvSpPr>
        <p:spPr>
          <a:xfrm>
            <a:off x="206375" y="1179513"/>
            <a:ext cx="3178175" cy="2506662"/>
          </a:xfrm>
        </p:spPr>
        <p:txBody>
          <a:bodyPr lIns="63500" tIns="25400" rIns="63500" bIns="25400">
            <a:spAutoFit/>
          </a:bodyPr>
          <a:lstStyle/>
          <a:p>
            <a:pPr marL="203200" indent="-203200">
              <a:spcBef>
                <a:spcPct val="0"/>
              </a:spcBef>
              <a:buFontTx/>
              <a:buNone/>
            </a:pPr>
            <a:r>
              <a:rPr lang="en-US" altLang="zh-CN" sz="2000" smtClean="0">
                <a:solidFill>
                  <a:schemeClr val="accent2"/>
                </a:solidFill>
                <a:cs typeface="Arial" pitchFamily="34" charset="0"/>
              </a:rPr>
              <a:t>1 #include &lt;stdio.h&gt;</a:t>
            </a:r>
          </a:p>
          <a:p>
            <a:pPr marL="203200" indent="-203200">
              <a:spcBef>
                <a:spcPct val="0"/>
              </a:spcBef>
              <a:buFontTx/>
              <a:buNone/>
            </a:pPr>
            <a:r>
              <a:rPr lang="en-US" altLang="zh-CN" sz="2000" smtClean="0">
                <a:solidFill>
                  <a:schemeClr val="accent2"/>
                </a:solidFill>
                <a:cs typeface="Arial" pitchFamily="34" charset="0"/>
              </a:rPr>
              <a:t>2</a:t>
            </a:r>
          </a:p>
          <a:p>
            <a:pPr marL="203200" indent="-203200">
              <a:spcBef>
                <a:spcPct val="0"/>
              </a:spcBef>
              <a:buFontTx/>
              <a:buNone/>
            </a:pPr>
            <a:r>
              <a:rPr lang="en-US" altLang="zh-CN" sz="2000" smtClean="0">
                <a:solidFill>
                  <a:schemeClr val="accent2"/>
                </a:solidFill>
                <a:cs typeface="Arial" pitchFamily="34" charset="0"/>
              </a:rPr>
              <a:t>3 int main()</a:t>
            </a:r>
          </a:p>
          <a:p>
            <a:pPr marL="203200" indent="-203200">
              <a:spcBef>
                <a:spcPct val="0"/>
              </a:spcBef>
              <a:buFontTx/>
              <a:buNone/>
            </a:pPr>
            <a:r>
              <a:rPr lang="en-US" altLang="zh-CN" sz="2000" smtClean="0">
                <a:solidFill>
                  <a:schemeClr val="accent2"/>
                </a:solidFill>
                <a:cs typeface="Arial" pitchFamily="34" charset="0"/>
              </a:rPr>
              <a:t>4 {</a:t>
            </a:r>
          </a:p>
          <a:p>
            <a:pPr marL="203200" indent="-203200">
              <a:spcBef>
                <a:spcPct val="0"/>
              </a:spcBef>
              <a:buFontTx/>
              <a:buNone/>
            </a:pPr>
            <a:r>
              <a:rPr lang="en-US" altLang="zh-CN" sz="2000" smtClean="0">
                <a:solidFill>
                  <a:schemeClr val="accent2"/>
                </a:solidFill>
                <a:cs typeface="Arial" pitchFamily="34" charset="0"/>
              </a:rPr>
              <a:t>5 printf("hello, world\n");</a:t>
            </a:r>
          </a:p>
          <a:p>
            <a:pPr marL="203200" indent="-203200">
              <a:spcBef>
                <a:spcPct val="0"/>
              </a:spcBef>
              <a:buFontTx/>
              <a:buNone/>
            </a:pPr>
            <a:r>
              <a:rPr lang="en-US" altLang="zh-CN" sz="2000" smtClean="0">
                <a:solidFill>
                  <a:schemeClr val="accent2"/>
                </a:solidFill>
                <a:cs typeface="Arial" pitchFamily="34" charset="0"/>
              </a:rPr>
              <a:t>6 }</a:t>
            </a:r>
          </a:p>
          <a:p>
            <a:pPr marL="203200" indent="-203200">
              <a:spcBef>
                <a:spcPct val="0"/>
              </a:spcBef>
            </a:pPr>
            <a:endParaRPr lang="zh-CN" altLang="en-US" sz="2000" smtClean="0">
              <a:solidFill>
                <a:schemeClr val="accent2"/>
              </a:solidFill>
              <a:cs typeface="Arial" pitchFamily="34" charset="0"/>
            </a:endParaRPr>
          </a:p>
        </p:txBody>
      </p:sp>
      <p:sp>
        <p:nvSpPr>
          <p:cNvPr id="7173" name="Text Box 5"/>
          <p:cNvSpPr txBox="1">
            <a:spLocks noChangeArrowheads="1"/>
          </p:cNvSpPr>
          <p:nvPr/>
        </p:nvSpPr>
        <p:spPr bwMode="auto">
          <a:xfrm>
            <a:off x="128588" y="819150"/>
            <a:ext cx="3587750" cy="396875"/>
          </a:xfrm>
          <a:prstGeom prst="rect">
            <a:avLst/>
          </a:prstGeom>
          <a:noFill/>
          <a:ln w="9525">
            <a:noFill/>
            <a:miter lim="800000"/>
            <a:headEnd/>
            <a:tailEnd/>
          </a:ln>
        </p:spPr>
        <p:txBody>
          <a:bodyPr>
            <a:spAutoFit/>
          </a:bodyPr>
          <a:lstStyle/>
          <a:p>
            <a:pPr algn="ctr">
              <a:spcBef>
                <a:spcPct val="50000"/>
              </a:spcBef>
              <a:defRPr/>
            </a:pPr>
            <a:r>
              <a:rPr lang="zh-CN" altLang="en-US" sz="2000" dirty="0">
                <a:latin typeface="+mn-lt"/>
                <a:ea typeface="黑体" pitchFamily="49" charset="-122"/>
                <a:cs typeface="Arial" charset="0"/>
              </a:rPr>
              <a:t>经典的“ </a:t>
            </a:r>
            <a:r>
              <a:rPr lang="en-US" altLang="zh-CN" sz="2000" dirty="0" err="1">
                <a:latin typeface="+mn-lt"/>
                <a:ea typeface="黑体" pitchFamily="49" charset="-122"/>
                <a:cs typeface="Arial" charset="0"/>
              </a:rPr>
              <a:t>hello.c</a:t>
            </a:r>
            <a:r>
              <a:rPr lang="en-US" altLang="zh-CN" sz="2000" dirty="0">
                <a:latin typeface="+mn-lt"/>
                <a:ea typeface="黑体" pitchFamily="49" charset="-122"/>
                <a:cs typeface="Arial" charset="0"/>
              </a:rPr>
              <a:t> ”C-</a:t>
            </a:r>
            <a:r>
              <a:rPr lang="zh-CN" altLang="en-US" sz="2000" dirty="0">
                <a:latin typeface="+mn-lt"/>
                <a:ea typeface="黑体" pitchFamily="49" charset="-122"/>
                <a:cs typeface="Arial" charset="0"/>
              </a:rPr>
              <a:t>源程序</a:t>
            </a:r>
          </a:p>
        </p:txBody>
      </p:sp>
      <p:sp>
        <p:nvSpPr>
          <p:cNvPr id="359430" name="Rectangle 6"/>
          <p:cNvSpPr>
            <a:spLocks noChangeArrowheads="1"/>
          </p:cNvSpPr>
          <p:nvPr/>
        </p:nvSpPr>
        <p:spPr bwMode="auto">
          <a:xfrm>
            <a:off x="3563938" y="1506538"/>
            <a:ext cx="5372100" cy="2057400"/>
          </a:xfrm>
          <a:prstGeom prst="rect">
            <a:avLst/>
          </a:prstGeom>
          <a:noFill/>
          <a:ln w="9525">
            <a:solidFill>
              <a:schemeClr val="tx1"/>
            </a:solidFill>
            <a:miter lim="800000"/>
            <a:headEnd/>
            <a:tailEnd/>
          </a:ln>
        </p:spPr>
        <p:txBody>
          <a:bodyPr>
            <a:spAutoFit/>
          </a:bodyPr>
          <a:lstStyle/>
          <a:p>
            <a:pPr algn="dist"/>
            <a:r>
              <a:rPr lang="en-US" altLang="zh-CN" sz="1600">
                <a:solidFill>
                  <a:srgbClr val="ED1611"/>
                </a:solidFill>
                <a:latin typeface="Times New Roman" pitchFamily="18" charset="0"/>
                <a:ea typeface="宋体" pitchFamily="2" charset="-122"/>
              </a:rPr>
              <a:t># i n c l u d e &lt;sp&gt; &lt; s t d i o .</a:t>
            </a:r>
          </a:p>
          <a:p>
            <a:pPr algn="dist"/>
            <a:r>
              <a:rPr lang="en-US" altLang="zh-CN" sz="1600">
                <a:latin typeface="Times New Roman" pitchFamily="18" charset="0"/>
                <a:ea typeface="宋体" pitchFamily="2" charset="-122"/>
              </a:rPr>
              <a:t>35 105 110 99 108 117 100 101 32 60 115 116 100 105 111 46</a:t>
            </a:r>
          </a:p>
          <a:p>
            <a:pPr algn="dist"/>
            <a:r>
              <a:rPr lang="en-US" altLang="zh-CN" sz="1600">
                <a:solidFill>
                  <a:srgbClr val="ED1611"/>
                </a:solidFill>
                <a:latin typeface="Times New Roman" pitchFamily="18" charset="0"/>
                <a:ea typeface="宋体" pitchFamily="2" charset="-122"/>
              </a:rPr>
              <a:t>h &gt; \n \n i n t &lt;sp&gt; m a i n ( ) \n {</a:t>
            </a:r>
          </a:p>
          <a:p>
            <a:pPr algn="dist"/>
            <a:r>
              <a:rPr lang="en-US" altLang="zh-CN" sz="1600">
                <a:latin typeface="Times New Roman" pitchFamily="18" charset="0"/>
                <a:ea typeface="宋体" pitchFamily="2" charset="-122"/>
              </a:rPr>
              <a:t>104 62 10 10 105 110 116 32 109 97 105 110 40 41 10 123</a:t>
            </a:r>
          </a:p>
          <a:p>
            <a:pPr algn="dist"/>
            <a:r>
              <a:rPr lang="en-US" altLang="zh-CN" sz="1600">
                <a:solidFill>
                  <a:srgbClr val="ED1611"/>
                </a:solidFill>
                <a:latin typeface="Times New Roman" pitchFamily="18" charset="0"/>
                <a:ea typeface="宋体" pitchFamily="2" charset="-122"/>
              </a:rPr>
              <a:t>\n &lt;sp&gt; &lt;sp&gt; &lt;sp&gt; &lt;sp&gt; p r i n t f ( " h e l</a:t>
            </a:r>
          </a:p>
          <a:p>
            <a:pPr algn="dist"/>
            <a:r>
              <a:rPr lang="en-US" altLang="zh-CN" sz="1600">
                <a:latin typeface="Times New Roman" pitchFamily="18" charset="0"/>
                <a:ea typeface="宋体" pitchFamily="2" charset="-122"/>
              </a:rPr>
              <a:t>10 32 32 32 32 112 114 105 110 116 102 40 34 104 101 108</a:t>
            </a:r>
          </a:p>
          <a:p>
            <a:pPr algn="dist"/>
            <a:r>
              <a:rPr lang="en-US" altLang="zh-CN" sz="1600">
                <a:solidFill>
                  <a:srgbClr val="ED1611"/>
                </a:solidFill>
                <a:latin typeface="Times New Roman" pitchFamily="18" charset="0"/>
                <a:ea typeface="宋体" pitchFamily="2" charset="-122"/>
              </a:rPr>
              <a:t>l o , &lt;sp&gt; w o r l d \ n " ) ; \n }</a:t>
            </a:r>
          </a:p>
          <a:p>
            <a:pPr algn="dist"/>
            <a:r>
              <a:rPr lang="en-US" altLang="zh-CN" sz="1600">
                <a:latin typeface="Times New Roman" pitchFamily="18" charset="0"/>
                <a:ea typeface="宋体" pitchFamily="2" charset="-122"/>
              </a:rPr>
              <a:t>108 111 44 32 119 111 114 108 100 92 110 34 41 59 10 125</a:t>
            </a:r>
          </a:p>
        </p:txBody>
      </p:sp>
      <p:sp>
        <p:nvSpPr>
          <p:cNvPr id="359431" name="Text Box 7"/>
          <p:cNvSpPr txBox="1">
            <a:spLocks noChangeArrowheads="1"/>
          </p:cNvSpPr>
          <p:nvPr/>
        </p:nvSpPr>
        <p:spPr bwMode="auto">
          <a:xfrm>
            <a:off x="3570288" y="1058863"/>
            <a:ext cx="4992687" cy="430212"/>
          </a:xfrm>
          <a:prstGeom prst="rect">
            <a:avLst/>
          </a:prstGeom>
          <a:noFill/>
          <a:ln w="9525">
            <a:noFill/>
            <a:miter lim="800000"/>
            <a:headEnd/>
            <a:tailEnd/>
          </a:ln>
        </p:spPr>
        <p:txBody>
          <a:bodyPr>
            <a:spAutoFit/>
          </a:bodyPr>
          <a:lstStyle/>
          <a:p>
            <a:pPr algn="ctr">
              <a:spcBef>
                <a:spcPct val="50000"/>
              </a:spcBef>
              <a:defRPr/>
            </a:pPr>
            <a:r>
              <a:rPr lang="en-US" altLang="zh-CN" sz="2200" dirty="0" err="1">
                <a:solidFill>
                  <a:schemeClr val="accent2"/>
                </a:solidFill>
                <a:latin typeface="+mn-lt"/>
                <a:ea typeface="黑体" pitchFamily="49" charset="-122"/>
                <a:cs typeface="Arial" charset="0"/>
              </a:rPr>
              <a:t>hello.c</a:t>
            </a:r>
            <a:r>
              <a:rPr lang="zh-CN" altLang="en-US" sz="2200" dirty="0">
                <a:solidFill>
                  <a:schemeClr val="accent2"/>
                </a:solidFill>
                <a:latin typeface="+mn-lt"/>
                <a:ea typeface="黑体" pitchFamily="49" charset="-122"/>
                <a:cs typeface="Arial" charset="0"/>
              </a:rPr>
              <a:t>的</a:t>
            </a:r>
            <a:r>
              <a:rPr lang="en-US" altLang="zh-CN" sz="2200" dirty="0">
                <a:solidFill>
                  <a:schemeClr val="accent2"/>
                </a:solidFill>
                <a:latin typeface="+mn-lt"/>
                <a:ea typeface="黑体" pitchFamily="49" charset="-122"/>
                <a:cs typeface="Arial" charset="0"/>
              </a:rPr>
              <a:t>ASCII</a:t>
            </a:r>
            <a:r>
              <a:rPr lang="zh-CN" altLang="en-US" sz="2200" dirty="0">
                <a:solidFill>
                  <a:schemeClr val="accent2"/>
                </a:solidFill>
                <a:latin typeface="+mn-lt"/>
                <a:ea typeface="黑体" pitchFamily="49" charset="-122"/>
                <a:cs typeface="Arial" charset="0"/>
              </a:rPr>
              <a:t>文本表示</a:t>
            </a:r>
          </a:p>
        </p:txBody>
      </p:sp>
      <p:sp>
        <p:nvSpPr>
          <p:cNvPr id="359438" name="AutoShape 14"/>
          <p:cNvSpPr>
            <a:spLocks noChangeArrowheads="1"/>
          </p:cNvSpPr>
          <p:nvPr/>
        </p:nvSpPr>
        <p:spPr bwMode="auto">
          <a:xfrm>
            <a:off x="5381625" y="4056063"/>
            <a:ext cx="3733800" cy="1038225"/>
          </a:xfrm>
          <a:prstGeom prst="cloudCallout">
            <a:avLst>
              <a:gd name="adj1" fmla="val -53231"/>
              <a:gd name="adj2" fmla="val 24005"/>
            </a:avLst>
          </a:prstGeom>
          <a:solidFill>
            <a:schemeClr val="bg1"/>
          </a:solidFill>
          <a:ln w="9525">
            <a:solidFill>
              <a:schemeClr val="accent1"/>
            </a:solidFill>
            <a:miter lim="800000"/>
            <a:headEnd/>
            <a:tailEnd/>
          </a:ln>
        </p:spPr>
        <p:txBody>
          <a:bodyPr>
            <a:spAutoFit/>
          </a:bodyPr>
          <a:lstStyle/>
          <a:p>
            <a:pPr algn="ctr">
              <a:spcBef>
                <a:spcPct val="50000"/>
              </a:spcBef>
            </a:pPr>
            <a:r>
              <a:rPr lang="zh-CN" altLang="en-US" sz="2000">
                <a:solidFill>
                  <a:srgbClr val="ED1611"/>
                </a:solidFill>
                <a:latin typeface="Arial" pitchFamily="34" charset="0"/>
                <a:ea typeface="黑体" pitchFamily="49" charset="-122"/>
              </a:rPr>
              <a:t>计算机能够直接识别</a:t>
            </a:r>
            <a:r>
              <a:rPr lang="en-US" altLang="zh-CN" sz="2000">
                <a:solidFill>
                  <a:srgbClr val="ED1611"/>
                </a:solidFill>
                <a:latin typeface="Arial" pitchFamily="34" charset="0"/>
                <a:ea typeface="黑体" pitchFamily="49" charset="-122"/>
              </a:rPr>
              <a:t>hello.c</a:t>
            </a:r>
            <a:r>
              <a:rPr lang="zh-CN" altLang="en-US" sz="2000">
                <a:solidFill>
                  <a:srgbClr val="ED1611"/>
                </a:solidFill>
                <a:latin typeface="Arial" pitchFamily="34" charset="0"/>
                <a:ea typeface="黑体" pitchFamily="49" charset="-122"/>
              </a:rPr>
              <a:t>源程序吗？</a:t>
            </a:r>
          </a:p>
        </p:txBody>
      </p:sp>
      <p:sp>
        <p:nvSpPr>
          <p:cNvPr id="359439" name="AutoShape 15"/>
          <p:cNvSpPr>
            <a:spLocks noChangeArrowheads="1"/>
          </p:cNvSpPr>
          <p:nvPr/>
        </p:nvSpPr>
        <p:spPr bwMode="auto">
          <a:xfrm>
            <a:off x="339725" y="4279900"/>
            <a:ext cx="4705350" cy="944563"/>
          </a:xfrm>
          <a:prstGeom prst="cloudCallout">
            <a:avLst>
              <a:gd name="adj1" fmla="val 37208"/>
              <a:gd name="adj2" fmla="val 15843"/>
            </a:avLst>
          </a:prstGeom>
          <a:solidFill>
            <a:schemeClr val="bg1"/>
          </a:solidFill>
          <a:ln w="9525">
            <a:solidFill>
              <a:schemeClr val="accent1"/>
            </a:solidFill>
            <a:miter lim="800000"/>
            <a:headEnd/>
            <a:tailEnd/>
          </a:ln>
        </p:spPr>
        <p:txBody>
          <a:bodyPr lIns="0" tIns="0" rIns="0" bIns="0">
            <a:spAutoFit/>
          </a:bodyPr>
          <a:lstStyle/>
          <a:p>
            <a:pPr algn="ctr">
              <a:spcBef>
                <a:spcPct val="50000"/>
              </a:spcBef>
            </a:pPr>
            <a:r>
              <a:rPr lang="zh-CN" altLang="en-US" sz="2000">
                <a:solidFill>
                  <a:schemeClr val="accent2"/>
                </a:solidFill>
                <a:latin typeface="黑体" pitchFamily="49" charset="-122"/>
                <a:ea typeface="黑体" pitchFamily="49" charset="-122"/>
              </a:rPr>
              <a:t>不能，需要转换为机器语言代码</a:t>
            </a:r>
            <a:r>
              <a:rPr lang="en-US" altLang="zh-CN" sz="2000">
                <a:solidFill>
                  <a:schemeClr val="accent2"/>
                </a:solidFill>
                <a:latin typeface="黑体" pitchFamily="49" charset="-122"/>
                <a:ea typeface="黑体" pitchFamily="49" charset="-122"/>
              </a:rPr>
              <a:t>! </a:t>
            </a:r>
            <a:r>
              <a:rPr lang="zh-CN" altLang="en-US" sz="2000">
                <a:solidFill>
                  <a:schemeClr val="accent2"/>
                </a:solidFill>
                <a:latin typeface="黑体" pitchFamily="49" charset="-122"/>
                <a:ea typeface="黑体" pitchFamily="49" charset="-122"/>
              </a:rPr>
              <a:t>即：编译、汇编等</a:t>
            </a:r>
          </a:p>
        </p:txBody>
      </p:sp>
      <p:sp>
        <p:nvSpPr>
          <p:cNvPr id="359440" name="Text Box 16"/>
          <p:cNvSpPr txBox="1">
            <a:spLocks noChangeArrowheads="1"/>
          </p:cNvSpPr>
          <p:nvPr/>
        </p:nvSpPr>
        <p:spPr bwMode="auto">
          <a:xfrm>
            <a:off x="217488" y="3324225"/>
            <a:ext cx="2743200" cy="762000"/>
          </a:xfrm>
          <a:prstGeom prst="rect">
            <a:avLst/>
          </a:prstGeom>
          <a:noFill/>
          <a:ln w="9525">
            <a:noFill/>
            <a:miter lim="800000"/>
            <a:headEnd/>
            <a:tailEnd/>
          </a:ln>
        </p:spPr>
        <p:txBody>
          <a:bodyPr>
            <a:spAutoFit/>
          </a:bodyPr>
          <a:lstStyle/>
          <a:p>
            <a:pPr>
              <a:spcBef>
                <a:spcPct val="20000"/>
              </a:spcBef>
            </a:pPr>
            <a:r>
              <a:rPr lang="zh-CN" altLang="en-US" sz="2000">
                <a:solidFill>
                  <a:srgbClr val="CC3300"/>
                </a:solidFill>
                <a:latin typeface="Arial" pitchFamily="34" charset="0"/>
                <a:ea typeface="黑体" pitchFamily="49" charset="-122"/>
                <a:cs typeface="Arial" pitchFamily="34" charset="0"/>
              </a:rPr>
              <a:t>程序的功能是：</a:t>
            </a:r>
          </a:p>
          <a:p>
            <a:pPr>
              <a:spcBef>
                <a:spcPct val="20000"/>
              </a:spcBef>
            </a:pPr>
            <a:r>
              <a:rPr lang="zh-CN" altLang="en-US" sz="2000">
                <a:solidFill>
                  <a:srgbClr val="CC3300"/>
                </a:solidFill>
                <a:latin typeface="Arial" pitchFamily="34" charset="0"/>
                <a:ea typeface="黑体" pitchFamily="49" charset="-122"/>
                <a:cs typeface="Arial" pitchFamily="34" charset="0"/>
              </a:rPr>
              <a:t>输出“</a:t>
            </a:r>
            <a:r>
              <a:rPr lang="en-US" altLang="zh-CN" sz="2000">
                <a:solidFill>
                  <a:srgbClr val="CC3300"/>
                </a:solidFill>
                <a:latin typeface="Arial" pitchFamily="34" charset="0"/>
                <a:ea typeface="黑体" pitchFamily="49" charset="-122"/>
                <a:cs typeface="Arial" pitchFamily="34" charset="0"/>
              </a:rPr>
              <a:t>hello,world”</a:t>
            </a:r>
          </a:p>
        </p:txBody>
      </p:sp>
      <p:pic>
        <p:nvPicPr>
          <p:cNvPr id="467979" name="Picture 11"/>
          <p:cNvPicPr>
            <a:picLocks noChangeAspect="1" noChangeArrowheads="1"/>
          </p:cNvPicPr>
          <p:nvPr/>
        </p:nvPicPr>
        <p:blipFill>
          <a:blip r:embed="rId2"/>
          <a:srcRect/>
          <a:stretch>
            <a:fillRect/>
          </a:stretch>
        </p:blipFill>
        <p:spPr bwMode="auto">
          <a:xfrm>
            <a:off x="0" y="4014788"/>
            <a:ext cx="9144000" cy="28432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9438"/>
                                        </p:tgtEl>
                                        <p:attrNameLst>
                                          <p:attrName>style.visibility</p:attrName>
                                        </p:attrNameLst>
                                      </p:cBhvr>
                                      <p:to>
                                        <p:strVal val="visible"/>
                                      </p:to>
                                    </p:set>
                                    <p:animEffect transition="in" filter="blinds(horizontal)">
                                      <p:cBhvr>
                                        <p:cTn id="22" dur="500"/>
                                        <p:tgtEl>
                                          <p:spTgt spid="3594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9439"/>
                                        </p:tgtEl>
                                        <p:attrNameLst>
                                          <p:attrName>style.visibility</p:attrName>
                                        </p:attrNameLst>
                                      </p:cBhvr>
                                      <p:to>
                                        <p:strVal val="visible"/>
                                      </p:to>
                                    </p:set>
                                    <p:animEffect transition="in" filter="blinds(horizontal)">
                                      <p:cBhvr>
                                        <p:cTn id="27" dur="500"/>
                                        <p:tgtEl>
                                          <p:spTgt spid="3594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7979"/>
                                        </p:tgtEl>
                                        <p:attrNameLst>
                                          <p:attrName>style.visibility</p:attrName>
                                        </p:attrNameLst>
                                      </p:cBhvr>
                                      <p:to>
                                        <p:strVal val="visible"/>
                                      </p:to>
                                    </p:set>
                                    <p:animEffect transition="in" filter="blinds(horizontal)">
                                      <p:cBhvr>
                                        <p:cTn id="32" dur="500"/>
                                        <p:tgtEl>
                                          <p:spTgt spid="467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38" grpId="0" animBg="1"/>
      <p:bldP spid="359439" grpId="0" animBg="1"/>
      <p:bldP spid="3594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522288" y="98425"/>
            <a:ext cx="7772400" cy="533400"/>
          </a:xfrm>
        </p:spPr>
        <p:txBody>
          <a:bodyPr/>
          <a:lstStyle/>
          <a:p>
            <a:pPr eaLnBrk="1" hangingPunct="1">
              <a:buClr>
                <a:schemeClr val="accent2"/>
              </a:buClr>
            </a:pPr>
            <a:r>
              <a:rPr lang="en-US" altLang="zh-CN" sz="3600" smtClean="0">
                <a:solidFill>
                  <a:srgbClr val="000000"/>
                </a:solidFill>
              </a:rPr>
              <a:t>GCC</a:t>
            </a:r>
            <a:r>
              <a:rPr lang="zh-CN" altLang="en-US" sz="3600" smtClean="0">
                <a:solidFill>
                  <a:srgbClr val="000000"/>
                </a:solidFill>
              </a:rPr>
              <a:t>使用举例</a:t>
            </a:r>
          </a:p>
        </p:txBody>
      </p:sp>
      <p:sp>
        <p:nvSpPr>
          <p:cNvPr id="17411" name="Rectangle 3"/>
          <p:cNvSpPr>
            <a:spLocks noGrp="1" noChangeArrowheads="1"/>
          </p:cNvSpPr>
          <p:nvPr>
            <p:ph type="subTitle" idx="1"/>
          </p:nvPr>
        </p:nvSpPr>
        <p:spPr>
          <a:xfrm>
            <a:off x="341313" y="1089025"/>
            <a:ext cx="8194675" cy="5486400"/>
          </a:xfrm>
        </p:spPr>
        <p:txBody>
          <a:bodyPr/>
          <a:lstStyle/>
          <a:p>
            <a:pPr marL="533400" indent="-533400" algn="just" eaLnBrk="1" hangingPunct="1">
              <a:lnSpc>
                <a:spcPct val="135000"/>
              </a:lnSpc>
              <a:spcBef>
                <a:spcPct val="35000"/>
              </a:spcBef>
            </a:pPr>
            <a:r>
              <a:rPr lang="zh-CN" altLang="en-US" smtClean="0">
                <a:latin typeface="微软雅黑" pitchFamily="34" charset="-122"/>
                <a:ea typeface="微软雅黑" pitchFamily="34" charset="-122"/>
              </a:rPr>
              <a:t>使用</a:t>
            </a:r>
            <a:r>
              <a:rPr lang="en-US" altLang="zh-CN" smtClean="0">
                <a:latin typeface="微软雅黑" pitchFamily="34" charset="-122"/>
                <a:ea typeface="微软雅黑" pitchFamily="34" charset="-122"/>
              </a:rPr>
              <a:t>GCC</a:t>
            </a:r>
            <a:r>
              <a:rPr lang="zh-CN" altLang="en-US" smtClean="0">
                <a:latin typeface="微软雅黑" pitchFamily="34" charset="-122"/>
                <a:ea typeface="微软雅黑" pitchFamily="34" charset="-122"/>
              </a:rPr>
              <a:t>的命令是</a:t>
            </a:r>
            <a:r>
              <a:rPr lang="en-US" altLang="zh-CN" smtClean="0">
                <a:latin typeface="微软雅黑" pitchFamily="34" charset="-122"/>
                <a:ea typeface="微软雅黑" pitchFamily="34" charset="-122"/>
              </a:rPr>
              <a:t>gcc</a:t>
            </a:r>
            <a:r>
              <a:rPr lang="zh-CN" altLang="en-US" smtClean="0">
                <a:latin typeface="微软雅黑" pitchFamily="34" charset="-122"/>
                <a:ea typeface="微软雅黑" pitchFamily="34" charset="-122"/>
              </a:rPr>
              <a:t>，最常用的方式如下：</a:t>
            </a:r>
          </a:p>
          <a:p>
            <a:pPr marL="533400" indent="-533400" algn="just" eaLnBrk="1" hangingPunct="1">
              <a:lnSpc>
                <a:spcPct val="135000"/>
              </a:lnSpc>
              <a:spcBef>
                <a:spcPct val="35000"/>
              </a:spcBef>
            </a:pPr>
            <a:endParaRPr lang="en-US" altLang="zh-CN" smtClean="0">
              <a:solidFill>
                <a:schemeClr val="accent2"/>
              </a:solidFill>
              <a:latin typeface="微软雅黑" pitchFamily="34" charset="-122"/>
              <a:ea typeface="微软雅黑" pitchFamily="34" charset="-122"/>
            </a:endParaRPr>
          </a:p>
          <a:p>
            <a:pPr marL="533400" indent="-533400" algn="just" eaLnBrk="1" hangingPunct="1">
              <a:lnSpc>
                <a:spcPct val="135000"/>
              </a:lnSpc>
              <a:spcBef>
                <a:spcPct val="35000"/>
              </a:spcBef>
            </a:pPr>
            <a:r>
              <a:rPr lang="en-US" altLang="zh-CN" smtClean="0">
                <a:solidFill>
                  <a:schemeClr val="accent2"/>
                </a:solidFill>
                <a:latin typeface="微软雅黑" pitchFamily="34" charset="-122"/>
                <a:ea typeface="微软雅黑" pitchFamily="34" charset="-122"/>
              </a:rPr>
              <a:t>#gcc -o filename sample1.c sample2.c sample3.c</a:t>
            </a:r>
            <a:endParaRPr lang="en-US" altLang="zh-CN" smtClean="0">
              <a:latin typeface="微软雅黑" pitchFamily="34" charset="-122"/>
              <a:ea typeface="微软雅黑" pitchFamily="34" charset="-122"/>
            </a:endParaRPr>
          </a:p>
          <a:p>
            <a:pPr marL="533400" indent="-533400" algn="just" eaLnBrk="1" hangingPunct="1">
              <a:lnSpc>
                <a:spcPct val="135000"/>
              </a:lnSpc>
              <a:spcBef>
                <a:spcPct val="35000"/>
              </a:spcBef>
              <a:buFont typeface="Wingdings" pitchFamily="2" charset="2"/>
              <a:buChar char="u"/>
            </a:pPr>
            <a:r>
              <a:rPr lang="zh-CN" altLang="en-US" smtClean="0">
                <a:latin typeface="微软雅黑" pitchFamily="34" charset="-122"/>
                <a:ea typeface="微软雅黑" pitchFamily="34" charset="-122"/>
              </a:rPr>
              <a:t>使用</a:t>
            </a:r>
            <a:r>
              <a:rPr lang="en-US" altLang="zh-CN" smtClean="0">
                <a:latin typeface="微软雅黑" pitchFamily="34" charset="-122"/>
                <a:ea typeface="微软雅黑" pitchFamily="34" charset="-122"/>
              </a:rPr>
              <a:t>[-o filename]</a:t>
            </a:r>
            <a:r>
              <a:rPr lang="zh-CN" altLang="en-US" smtClean="0">
                <a:latin typeface="微软雅黑" pitchFamily="34" charset="-122"/>
                <a:ea typeface="微软雅黑" pitchFamily="34" charset="-122"/>
              </a:rPr>
              <a:t>参数，输出可执行文件名为</a:t>
            </a:r>
            <a:r>
              <a:rPr lang="en-US" altLang="zh-CN" smtClean="0">
                <a:latin typeface="微软雅黑" pitchFamily="34" charset="-122"/>
                <a:ea typeface="微软雅黑" pitchFamily="34" charset="-122"/>
              </a:rPr>
              <a:t>filename</a:t>
            </a:r>
            <a:r>
              <a:rPr lang="zh-CN" altLang="en-US" smtClean="0">
                <a:latin typeface="微软雅黑" pitchFamily="34" charset="-122"/>
                <a:ea typeface="微软雅黑" pitchFamily="34" charset="-122"/>
              </a:rPr>
              <a:t>；如果没有这个参数，</a:t>
            </a:r>
            <a:r>
              <a:rPr lang="en-US" altLang="zh-CN" smtClean="0">
                <a:latin typeface="微软雅黑" pitchFamily="34" charset="-122"/>
                <a:ea typeface="微软雅黑" pitchFamily="34" charset="-122"/>
              </a:rPr>
              <a:t>GCC</a:t>
            </a:r>
            <a:r>
              <a:rPr lang="zh-CN" altLang="en-US" smtClean="0">
                <a:latin typeface="微软雅黑" pitchFamily="34" charset="-122"/>
                <a:ea typeface="微软雅黑" pitchFamily="34" charset="-122"/>
              </a:rPr>
              <a:t>将使用缺省的可执行文件名</a:t>
            </a:r>
            <a:r>
              <a:rPr lang="en-US" altLang="zh-CN" smtClean="0">
                <a:latin typeface="微软雅黑" pitchFamily="34" charset="-122"/>
                <a:ea typeface="微软雅黑" pitchFamily="34" charset="-122"/>
              </a:rPr>
              <a:t>a.out</a:t>
            </a:r>
            <a:endParaRPr lang="zh-CN" altLang="en-US"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ctrTitle"/>
          </p:nvPr>
        </p:nvSpPr>
        <p:spPr>
          <a:xfrm>
            <a:off x="609600" y="98425"/>
            <a:ext cx="7772400" cy="533400"/>
          </a:xfrm>
        </p:spPr>
        <p:txBody>
          <a:bodyPr/>
          <a:lstStyle/>
          <a:p>
            <a:pPr eaLnBrk="1" fontAlgn="auto" hangingPunct="1">
              <a:spcAft>
                <a:spcPts val="0"/>
              </a:spcAft>
              <a:defRPr/>
            </a:pPr>
            <a:r>
              <a:rPr lang="en-US" altLang="zh-CN" sz="2800" dirty="0">
                <a:solidFill>
                  <a:schemeClr val="tx2">
                    <a:satMod val="130000"/>
                  </a:schemeClr>
                </a:solidFill>
              </a:rPr>
              <a:t>GNU C/C++</a:t>
            </a:r>
            <a:r>
              <a:rPr lang="zh-CN" altLang="en-US" sz="2800" dirty="0">
                <a:solidFill>
                  <a:schemeClr val="tx2">
                    <a:satMod val="130000"/>
                  </a:schemeClr>
                </a:solidFill>
              </a:rPr>
              <a:t>编译器</a:t>
            </a:r>
            <a:r>
              <a:rPr lang="zh-CN" altLang="en-US" sz="2800" dirty="0" smtClean="0">
                <a:solidFill>
                  <a:schemeClr val="tx2">
                    <a:satMod val="130000"/>
                  </a:schemeClr>
                </a:solidFill>
              </a:rPr>
              <a:t>的选项列表 </a:t>
            </a:r>
            <a:endParaRPr lang="zh-CN" altLang="en-US" sz="2800" dirty="0">
              <a:solidFill>
                <a:schemeClr val="tx2">
                  <a:satMod val="130000"/>
                </a:schemeClr>
              </a:solidFill>
            </a:endParaRPr>
          </a:p>
        </p:txBody>
      </p:sp>
      <p:graphicFrame>
        <p:nvGraphicFramePr>
          <p:cNvPr id="149537" name="Group 33"/>
          <p:cNvGraphicFramePr>
            <a:graphicFrameLocks noGrp="1"/>
          </p:cNvGraphicFramePr>
          <p:nvPr/>
        </p:nvGraphicFramePr>
        <p:xfrm>
          <a:off x="250825" y="908050"/>
          <a:ext cx="7453313" cy="5257800"/>
        </p:xfrm>
        <a:graphic>
          <a:graphicData uri="http://schemas.openxmlformats.org/drawingml/2006/table">
            <a:tbl>
              <a:tblPr/>
              <a:tblGrid>
                <a:gridCol w="3238467"/>
                <a:gridCol w="4214846"/>
              </a:tblGrid>
              <a:tr h="463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accent2"/>
                          </a:solidFill>
                          <a:effectLst/>
                          <a:latin typeface="Times New Roman" pitchFamily="18" charset="0"/>
                          <a:ea typeface="宋体" charset="-122"/>
                          <a:cs typeface="Times New Roman" pitchFamily="18" charset="0"/>
                        </a:rPr>
                        <a:t>选项</a:t>
                      </a:r>
                      <a:endParaRPr kumimoji="0" lang="zh-CN" altLang="en-US" sz="2400" b="1" i="0" u="none" strike="noStrike" cap="none" normalizeH="0" baseline="0" dirty="0" smtClean="0">
                        <a:ln>
                          <a:noFill/>
                        </a:ln>
                        <a:solidFill>
                          <a:schemeClr val="accent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Times New Roman" pitchFamily="18" charset="0"/>
                          <a:ea typeface="宋体" charset="-122"/>
                          <a:cs typeface="Times New Roman" pitchFamily="18" charset="0"/>
                        </a:rPr>
                        <a:t>描述</a:t>
                      </a:r>
                      <a:endParaRPr kumimoji="0" lang="zh-CN" altLang="en-US" sz="2400" b="1" i="0" u="none" strike="noStrike" cap="none" normalizeH="0" baseline="0" smtClean="0">
                        <a:ln>
                          <a:noFill/>
                        </a:ln>
                        <a:solidFill>
                          <a:schemeClr val="accent2"/>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4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-x language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-o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-l library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-L directory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I directory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-pedantic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-Wall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18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ggdb</a:t>
                      </a:r>
                      <a:endPar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-pg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-o</a:t>
                      </a:r>
                      <a:endParaRPr kumimoji="0" lang="en-US" altLang="zh-CN" sz="1800" b="1"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指定语言（</a:t>
                      </a: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C</a:t>
                      </a: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C++</a:t>
                      </a: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和汇编为有效值）</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只进行编译和汇编（不连接）</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编译（不汇编或连接）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只进行预处理（不编译、汇编或连接）</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用来指定输出文件名</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用来指定所用</a:t>
                      </a: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库</a:t>
                      </a:r>
                      <a:endPar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为库文件的搜索指定目录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为</a:t>
                      </a: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include</a:t>
                      </a: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文件的搜索指定目录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禁止警告消息</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严格要求符合</a:t>
                      </a:r>
                      <a:r>
                        <a:rPr kumimoji="0"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ANSI</a:t>
                      </a: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标准</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显示附加的警告信息</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产生排错信息（同</a:t>
                      </a:r>
                      <a:r>
                        <a:rPr kumimoji="0" lang="en-US" altLang="zh-CN" sz="18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gdb</a:t>
                      </a: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一起使用时）</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产生排错信息（用于</a:t>
                      </a:r>
                      <a:r>
                        <a:rPr kumimoji="0" lang="en-US" altLang="zh-CN" sz="18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gdb</a:t>
                      </a: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产生</a:t>
                      </a:r>
                      <a:r>
                        <a:rPr kumimoji="0" lang="en-US" altLang="zh-CN" sz="18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proff</a:t>
                      </a: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所需的信息</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产生</a:t>
                      </a:r>
                      <a:r>
                        <a:rPr kumimoji="0" lang="en-US" altLang="zh-CN" sz="18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groff</a:t>
                      </a: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所需的信息</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优化</a:t>
                      </a:r>
                      <a:endParaRPr kumimoji="0" lang="zh-CN" altLang="en-US" sz="1800" b="1"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76200"/>
            <a:ext cx="8229600" cy="561975"/>
          </a:xfrm>
        </p:spPr>
        <p:txBody>
          <a:bodyPr/>
          <a:lstStyle/>
          <a:p>
            <a:r>
              <a:rPr lang="zh-CN" altLang="en-US" smtClean="0">
                <a:solidFill>
                  <a:srgbClr val="000000"/>
                </a:solidFill>
                <a:latin typeface="方正大标宋简体"/>
              </a:rPr>
              <a:t>基本选项</a:t>
            </a:r>
            <a:endParaRPr lang="zh-CN" altLang="en-US" smtClean="0">
              <a:solidFill>
                <a:srgbClr val="000000"/>
              </a:solidFill>
              <a:latin typeface="Times New Roman" pitchFamily="18" charset="0"/>
            </a:endParaRPr>
          </a:p>
        </p:txBody>
      </p:sp>
      <p:sp>
        <p:nvSpPr>
          <p:cNvPr id="19459" name="文本占位符 2"/>
          <p:cNvSpPr>
            <a:spLocks noGrp="1"/>
          </p:cNvSpPr>
          <p:nvPr>
            <p:ph type="body" idx="1"/>
          </p:nvPr>
        </p:nvSpPr>
        <p:spPr/>
        <p:txBody>
          <a:bodyPr/>
          <a:lstStyle/>
          <a:p>
            <a:pPr marL="423863">
              <a:buFont typeface="Wingdings" pitchFamily="2" charset="2"/>
              <a:buNone/>
            </a:pPr>
            <a:r>
              <a:rPr lang="zh-CN" altLang="en-US" sz="2200" smtClean="0">
                <a:latin typeface="微软雅黑" pitchFamily="34" charset="-122"/>
                <a:ea typeface="微软雅黑" pitchFamily="34" charset="-122"/>
              </a:rPr>
              <a:t>例：对于源程序</a:t>
            </a:r>
            <a:r>
              <a:rPr lang="en-US" altLang="zh-CN" sz="2200" smtClean="0">
                <a:latin typeface="微软雅黑" pitchFamily="34" charset="-122"/>
                <a:ea typeface="微软雅黑" pitchFamily="34" charset="-122"/>
              </a:rPr>
              <a:t>example.c</a:t>
            </a:r>
            <a:r>
              <a:rPr lang="zh-CN" altLang="en-US" sz="2200" smtClean="0">
                <a:latin typeface="微软雅黑" pitchFamily="34" charset="-122"/>
                <a:ea typeface="微软雅黑" pitchFamily="34" charset="-122"/>
              </a:rPr>
              <a:t> ，使用如下命令进行预处理</a:t>
            </a:r>
          </a:p>
          <a:p>
            <a:pPr marL="639763" lvl="1" indent="-282575">
              <a:buFont typeface="Wingdings 2" pitchFamily="18" charset="2"/>
              <a:buChar char=""/>
            </a:pPr>
            <a:r>
              <a:rPr lang="en-US" altLang="zh-CN" sz="2200" smtClean="0">
                <a:latin typeface="微软雅黑" pitchFamily="34" charset="-122"/>
                <a:ea typeface="微软雅黑" pitchFamily="34" charset="-122"/>
              </a:rPr>
              <a:t>gcc -E</a:t>
            </a: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example.c -o</a:t>
            </a: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example.i</a:t>
            </a:r>
          </a:p>
          <a:p>
            <a:pPr marL="639763" lvl="1" indent="-282575">
              <a:buFont typeface="Wingdings 2" pitchFamily="18" charset="2"/>
              <a:buChar char=""/>
            </a:pPr>
            <a:r>
              <a:rPr lang="zh-CN" altLang="en-US" sz="2200" smtClean="0">
                <a:solidFill>
                  <a:schemeClr val="tx1"/>
                </a:solidFill>
                <a:latin typeface="微软雅黑" pitchFamily="34" charset="-122"/>
                <a:ea typeface="微软雅黑" pitchFamily="34" charset="-122"/>
              </a:rPr>
              <a:t>说明：该例子使用了两个选项：</a:t>
            </a:r>
            <a:r>
              <a:rPr lang="en-US" altLang="zh-CN" sz="2200" smtClean="0">
                <a:solidFill>
                  <a:schemeClr val="tx1"/>
                </a:solidFill>
                <a:latin typeface="微软雅黑" pitchFamily="34" charset="-122"/>
                <a:ea typeface="微软雅黑" pitchFamily="34" charset="-122"/>
              </a:rPr>
              <a:t>-E</a:t>
            </a:r>
            <a:r>
              <a:rPr lang="zh-CN" altLang="en-US" sz="2200" smtClean="0">
                <a:solidFill>
                  <a:schemeClr val="tx1"/>
                </a:solidFill>
                <a:latin typeface="微软雅黑" pitchFamily="34" charset="-122"/>
                <a:ea typeface="微软雅黑" pitchFamily="34" charset="-122"/>
              </a:rPr>
              <a:t>和</a:t>
            </a:r>
            <a:r>
              <a:rPr lang="en-US" altLang="zh-CN" sz="2200" smtClean="0">
                <a:solidFill>
                  <a:schemeClr val="tx1"/>
                </a:solidFill>
                <a:latin typeface="微软雅黑" pitchFamily="34" charset="-122"/>
                <a:ea typeface="微软雅黑" pitchFamily="34" charset="-122"/>
              </a:rPr>
              <a:t>-o</a:t>
            </a:r>
            <a:r>
              <a:rPr lang="zh-CN" altLang="en-US" sz="2200" smtClean="0">
                <a:solidFill>
                  <a:schemeClr val="tx1"/>
                </a:solidFill>
                <a:latin typeface="微软雅黑" pitchFamily="34" charset="-122"/>
                <a:ea typeface="微软雅黑" pitchFamily="34" charset="-122"/>
              </a:rPr>
              <a:t>，其中</a:t>
            </a:r>
            <a:r>
              <a:rPr lang="en-US" altLang="zh-CN" sz="2200" smtClean="0">
                <a:solidFill>
                  <a:srgbClr val="FF0000"/>
                </a:solidFill>
                <a:latin typeface="微软雅黑" pitchFamily="34" charset="-122"/>
                <a:ea typeface="微软雅黑" pitchFamily="34" charset="-122"/>
              </a:rPr>
              <a:t>-E</a:t>
            </a:r>
            <a:r>
              <a:rPr lang="zh-CN" altLang="en-US" sz="2200" smtClean="0">
                <a:solidFill>
                  <a:srgbClr val="FF0000"/>
                </a:solidFill>
                <a:latin typeface="微软雅黑" pitchFamily="34" charset="-122"/>
                <a:ea typeface="微软雅黑" pitchFamily="34" charset="-122"/>
              </a:rPr>
              <a:t>表示在预处理结束后即停止编译过程</a:t>
            </a:r>
            <a:r>
              <a:rPr lang="zh-CN" altLang="en-US" sz="2200" smtClean="0">
                <a:solidFill>
                  <a:schemeClr val="tx1"/>
                </a:solidFill>
                <a:latin typeface="微软雅黑" pitchFamily="34" charset="-122"/>
                <a:ea typeface="微软雅黑" pitchFamily="34" charset="-122"/>
              </a:rPr>
              <a:t>；</a:t>
            </a:r>
            <a:r>
              <a:rPr lang="en-US" altLang="zh-CN" sz="2200" smtClean="0">
                <a:solidFill>
                  <a:srgbClr val="FF0000"/>
                </a:solidFill>
                <a:latin typeface="微软雅黑" pitchFamily="34" charset="-122"/>
                <a:ea typeface="微软雅黑" pitchFamily="34" charset="-122"/>
              </a:rPr>
              <a:t>-o</a:t>
            </a:r>
            <a:r>
              <a:rPr lang="zh-CN" altLang="en-US" sz="2200" smtClean="0">
                <a:solidFill>
                  <a:srgbClr val="FF0000"/>
                </a:solidFill>
                <a:latin typeface="微软雅黑" pitchFamily="34" charset="-122"/>
                <a:ea typeface="微软雅黑" pitchFamily="34" charset="-122"/>
              </a:rPr>
              <a:t>指定输出文件</a:t>
            </a:r>
            <a:r>
              <a:rPr lang="zh-CN" altLang="en-US" sz="2200" smtClean="0">
                <a:solidFill>
                  <a:schemeClr val="tx1"/>
                </a:solidFill>
                <a:latin typeface="微软雅黑" pitchFamily="34" charset="-122"/>
                <a:ea typeface="微软雅黑" pitchFamily="34" charset="-122"/>
              </a:rPr>
              <a:t>。</a:t>
            </a:r>
          </a:p>
          <a:p>
            <a:pPr marL="639763" lvl="1" indent="-282575">
              <a:buFont typeface="Wingdings 2" pitchFamily="18" charset="2"/>
              <a:buChar char=""/>
            </a:pPr>
            <a:r>
              <a:rPr lang="zh-CN" altLang="en-US" sz="2200" smtClean="0">
                <a:solidFill>
                  <a:schemeClr val="tx1"/>
                </a:solidFill>
                <a:latin typeface="微软雅黑" pitchFamily="34" charset="-122"/>
                <a:ea typeface="微软雅黑" pitchFamily="34" charset="-122"/>
              </a:rPr>
              <a:t>前面的选项不同，输出的文件类型也不相同，例如：</a:t>
            </a:r>
            <a:endParaRPr lang="en-US" altLang="zh-CN" sz="2200" smtClean="0">
              <a:solidFill>
                <a:schemeClr val="tx1"/>
              </a:solidFill>
              <a:latin typeface="微软雅黑" pitchFamily="34" charset="-122"/>
              <a:ea typeface="微软雅黑" pitchFamily="34" charset="-122"/>
            </a:endParaRPr>
          </a:p>
          <a:p>
            <a:pPr lvl="2">
              <a:buFont typeface="Wingdings 2" pitchFamily="18" charset="2"/>
              <a:buChar char=""/>
            </a:pPr>
            <a:r>
              <a:rPr lang="en-US" altLang="zh-CN" sz="2200" smtClean="0">
                <a:solidFill>
                  <a:srgbClr val="FF3300"/>
                </a:solidFill>
                <a:latin typeface="微软雅黑" pitchFamily="34" charset="-122"/>
                <a:ea typeface="微软雅黑" pitchFamily="34" charset="-122"/>
              </a:rPr>
              <a:t>-E</a:t>
            </a:r>
            <a:r>
              <a:rPr lang="zh-CN" altLang="en-US" sz="2200" smtClean="0">
                <a:solidFill>
                  <a:schemeClr val="tx1"/>
                </a:solidFill>
                <a:latin typeface="微软雅黑" pitchFamily="34" charset="-122"/>
                <a:ea typeface="微软雅黑" pitchFamily="34" charset="-122"/>
              </a:rPr>
              <a:t>为预处理后的文件</a:t>
            </a:r>
            <a:r>
              <a:rPr lang="en-US" altLang="zh-CN" sz="2200" smtClean="0">
                <a:solidFill>
                  <a:schemeClr val="tx1"/>
                </a:solidFill>
                <a:latin typeface="微软雅黑" pitchFamily="34" charset="-122"/>
                <a:ea typeface="微软雅黑" pitchFamily="34" charset="-122"/>
              </a:rPr>
              <a:t>(*.i)</a:t>
            </a:r>
          </a:p>
          <a:p>
            <a:pPr lvl="2">
              <a:buFont typeface="Wingdings 2" pitchFamily="18" charset="2"/>
              <a:buChar char=""/>
            </a:pPr>
            <a:r>
              <a:rPr lang="en-US" altLang="zh-CN" sz="2200" smtClean="0">
                <a:solidFill>
                  <a:srgbClr val="FF3300"/>
                </a:solidFill>
                <a:latin typeface="微软雅黑" pitchFamily="34" charset="-122"/>
                <a:ea typeface="微软雅黑" pitchFamily="34" charset="-122"/>
              </a:rPr>
              <a:t>-S</a:t>
            </a:r>
            <a:r>
              <a:rPr lang="zh-CN" altLang="en-US" sz="2200" smtClean="0">
                <a:solidFill>
                  <a:schemeClr val="tx1"/>
                </a:solidFill>
                <a:latin typeface="微软雅黑" pitchFamily="34" charset="-122"/>
                <a:ea typeface="微软雅黑" pitchFamily="34" charset="-122"/>
              </a:rPr>
              <a:t>为汇编语言目标代码</a:t>
            </a:r>
            <a:r>
              <a:rPr lang="en-US" altLang="zh-CN" sz="2200" smtClean="0">
                <a:solidFill>
                  <a:schemeClr val="tx1"/>
                </a:solidFill>
                <a:latin typeface="微软雅黑" pitchFamily="34" charset="-122"/>
                <a:ea typeface="微软雅黑" pitchFamily="34" charset="-122"/>
              </a:rPr>
              <a: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D68DEFE2-6F63-4230-8DE7-E35B00F30D68}" type="slidenum">
              <a:rPr lang="en-US" altLang="zh-CN">
                <a:solidFill>
                  <a:srgbClr val="B5A788"/>
                </a:solidFill>
                <a:latin typeface="Gill Sans MT" pitchFamily="34" charset="0"/>
                <a:ea typeface="华文中宋" pitchFamily="2" charset="-122"/>
              </a:rPr>
              <a:pPr/>
              <a:t>16</a:t>
            </a:fld>
            <a:endParaRPr lang="en-US" altLang="zh-CN">
              <a:solidFill>
                <a:srgbClr val="B5A788"/>
              </a:solidFill>
              <a:latin typeface="Gill Sans MT" pitchFamily="34" charset="0"/>
              <a:ea typeface="华文中宋" pitchFamily="2" charset="-122"/>
            </a:endParaRPr>
          </a:p>
        </p:txBody>
      </p:sp>
      <p:sp>
        <p:nvSpPr>
          <p:cNvPr id="817154" name="Rectangle 2"/>
          <p:cNvSpPr>
            <a:spLocks noGrp="1" noChangeArrowheads="1"/>
          </p:cNvSpPr>
          <p:nvPr>
            <p:ph type="title"/>
          </p:nvPr>
        </p:nvSpPr>
        <p:spPr>
          <a:xfrm>
            <a:off x="385763" y="84138"/>
            <a:ext cx="8229600" cy="561975"/>
          </a:xfrm>
        </p:spPr>
        <p:txBody>
          <a:bodyPr/>
          <a:lstStyle/>
          <a:p>
            <a:pPr eaLnBrk="1" hangingPunct="1"/>
            <a:r>
              <a:rPr lang="zh-CN" altLang="en-US" smtClean="0">
                <a:solidFill>
                  <a:srgbClr val="000000"/>
                </a:solidFill>
                <a:latin typeface="方正大标宋简体"/>
              </a:rPr>
              <a:t>基本选项</a:t>
            </a:r>
            <a:r>
              <a:rPr lang="en-US" altLang="zh-CN" smtClean="0">
                <a:solidFill>
                  <a:srgbClr val="000000"/>
                </a:solidFill>
                <a:latin typeface="方正大标宋简体"/>
              </a:rPr>
              <a:t>—</a:t>
            </a:r>
            <a:r>
              <a:rPr lang="zh-CN" altLang="en-US" smtClean="0">
                <a:latin typeface="Times New Roman" pitchFamily="18" charset="0"/>
              </a:rPr>
              <a:t>预处理阶段</a:t>
            </a:r>
            <a:endParaRPr lang="en-US" altLang="zh-CN" smtClean="0">
              <a:latin typeface="Times New Roman" pitchFamily="18" charset="0"/>
            </a:endParaRPr>
          </a:p>
        </p:txBody>
      </p:sp>
      <p:sp>
        <p:nvSpPr>
          <p:cNvPr id="20484" name="Rectangle 3"/>
          <p:cNvSpPr>
            <a:spLocks noGrp="1" noChangeArrowheads="1"/>
          </p:cNvSpPr>
          <p:nvPr>
            <p:ph type="body" idx="1"/>
          </p:nvPr>
        </p:nvSpPr>
        <p:spPr>
          <a:xfrm>
            <a:off x="476250" y="819150"/>
            <a:ext cx="8229600" cy="5218113"/>
          </a:xfrm>
        </p:spPr>
        <p:txBody>
          <a:bodyPr/>
          <a:lstStyle/>
          <a:p>
            <a:pPr marL="365125" indent="-282575">
              <a:lnSpc>
                <a:spcPct val="105000"/>
              </a:lnSpc>
              <a:buSzPct val="70000"/>
              <a:buFont typeface="Wingdings" pitchFamily="2" charset="2"/>
              <a:buChar char="l"/>
            </a:pPr>
            <a:r>
              <a:rPr lang="zh-CN" altLang="en-US" sz="2200" smtClean="0">
                <a:latin typeface="微软雅黑" pitchFamily="34" charset="-122"/>
                <a:ea typeface="微软雅黑" pitchFamily="34" charset="-122"/>
              </a:rPr>
              <a:t>忽略掉不需预处理的输入文件，生成中间文件*</a:t>
            </a:r>
            <a:r>
              <a:rPr lang="en-US" altLang="zh-CN" sz="2200" smtClean="0">
                <a:latin typeface="微软雅黑" pitchFamily="34" charset="-122"/>
                <a:ea typeface="微软雅黑" pitchFamily="34" charset="-122"/>
              </a:rPr>
              <a:t>.i</a:t>
            </a:r>
          </a:p>
          <a:p>
            <a:pPr marL="365125" indent="-282575" eaLnBrk="1" hangingPunct="1">
              <a:lnSpc>
                <a:spcPct val="105000"/>
              </a:lnSpc>
              <a:buFont typeface="Wingdings 2" pitchFamily="18" charset="2"/>
              <a:buChar char=""/>
            </a:pP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预处理器</a:t>
            </a:r>
            <a:r>
              <a:rPr lang="en-US" altLang="zh-CN" sz="2200" smtClean="0">
                <a:latin typeface="微软雅黑" pitchFamily="34" charset="-122"/>
                <a:ea typeface="微软雅黑" pitchFamily="34" charset="-122"/>
              </a:rPr>
              <a:t>cpp</a:t>
            </a:r>
            <a:r>
              <a:rPr lang="zh-CN" altLang="en-US" sz="2200" smtClean="0">
                <a:latin typeface="微软雅黑" pitchFamily="34" charset="-122"/>
                <a:ea typeface="微软雅黑" pitchFamily="34" charset="-122"/>
              </a:rPr>
              <a:t>用来完成宏的求值、条件编译以及其他一些需要把代码传递到编译器前的工作</a:t>
            </a:r>
          </a:p>
          <a:p>
            <a:pPr marL="639763" lvl="1" indent="-236538" eaLnBrk="1" hangingPunct="1">
              <a:lnSpc>
                <a:spcPct val="105000"/>
              </a:lnSpc>
              <a:buFont typeface="Wingdings 2" pitchFamily="18" charset="2"/>
              <a:buChar char=""/>
            </a:pPr>
            <a:r>
              <a:rPr lang="zh-CN" altLang="en-US" sz="2200" smtClean="0">
                <a:latin typeface="微软雅黑" pitchFamily="34" charset="-122"/>
                <a:ea typeface="微软雅黑" pitchFamily="34" charset="-122"/>
              </a:rPr>
              <a:t>通常所见的那些“</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号后面的语句由 </a:t>
            </a:r>
            <a:r>
              <a:rPr lang="en-US" altLang="zh-CN" sz="2200" smtClean="0">
                <a:latin typeface="微软雅黑" pitchFamily="34" charset="-122"/>
                <a:ea typeface="微软雅黑" pitchFamily="34" charset="-122"/>
              </a:rPr>
              <a:t>cpp </a:t>
            </a:r>
            <a:r>
              <a:rPr lang="zh-CN" altLang="en-US" sz="2200" smtClean="0">
                <a:latin typeface="微软雅黑" pitchFamily="34" charset="-122"/>
                <a:ea typeface="微软雅黑" pitchFamily="34" charset="-122"/>
              </a:rPr>
              <a:t>来进行处理，如</a:t>
            </a:r>
            <a:r>
              <a:rPr lang="en-US" altLang="zh-CN" sz="2200" smtClean="0">
                <a:latin typeface="微软雅黑" pitchFamily="34" charset="-122"/>
                <a:ea typeface="微软雅黑" pitchFamily="34" charset="-122"/>
              </a:rPr>
              <a:t>#ifdef</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#include</a:t>
            </a:r>
            <a:r>
              <a:rPr lang="zh-CN" altLang="en-US" sz="2200" smtClean="0">
                <a:latin typeface="微软雅黑" pitchFamily="34" charset="-122"/>
                <a:ea typeface="微软雅黑" pitchFamily="34" charset="-122"/>
              </a:rPr>
              <a:t>以及</a:t>
            </a:r>
            <a:r>
              <a:rPr lang="en-US" altLang="zh-CN" sz="2200" smtClean="0">
                <a:latin typeface="微软雅黑" pitchFamily="34" charset="-122"/>
                <a:ea typeface="微软雅黑" pitchFamily="34" charset="-122"/>
              </a:rPr>
              <a:t>#define</a:t>
            </a:r>
            <a:r>
              <a:rPr lang="zh-CN" altLang="en-US" sz="2200" smtClean="0">
                <a:latin typeface="微软雅黑" pitchFamily="34" charset="-122"/>
                <a:ea typeface="微软雅黑" pitchFamily="34" charset="-122"/>
              </a:rPr>
              <a:t>等</a:t>
            </a:r>
          </a:p>
          <a:p>
            <a:pPr marL="639763" lvl="1" indent="-236538" eaLnBrk="1" hangingPunct="1">
              <a:lnSpc>
                <a:spcPct val="105000"/>
              </a:lnSpc>
              <a:buFont typeface="Wingdings 2" pitchFamily="18" charset="2"/>
              <a:buNone/>
            </a:pPr>
            <a:r>
              <a:rPr lang="zh-CN" altLang="en-US" sz="2200" smtClean="0">
                <a:latin typeface="微软雅黑" pitchFamily="34" charset="-122"/>
                <a:ea typeface="微软雅黑" pitchFamily="34" charset="-122"/>
              </a:rPr>
              <a:t>  例：下面一段代码：</a:t>
            </a:r>
          </a:p>
          <a:p>
            <a:pPr marL="639763" lvl="1" indent="-236538" eaLnBrk="1" hangingPunct="1">
              <a:lnSpc>
                <a:spcPct val="105000"/>
              </a:lnSpc>
              <a:buFont typeface="Verdana" pitchFamily="34" charset="0"/>
              <a:buNone/>
            </a:pPr>
            <a:r>
              <a:rPr lang="en-US" altLang="zh-CN" sz="2200" smtClean="0">
                <a:latin typeface="微软雅黑" pitchFamily="34" charset="-122"/>
                <a:ea typeface="微软雅黑" pitchFamily="34" charset="-122"/>
              </a:rPr>
              <a:t>   </a:t>
            </a:r>
            <a:r>
              <a:rPr lang="en-US" altLang="zh-CN" sz="2200" smtClean="0">
                <a:solidFill>
                  <a:srgbClr val="FF3300"/>
                </a:solidFill>
                <a:latin typeface="微软雅黑" pitchFamily="34" charset="-122"/>
                <a:ea typeface="微软雅黑" pitchFamily="34" charset="-122"/>
              </a:rPr>
              <a:t>#define FOO (5*2)</a:t>
            </a:r>
            <a:endParaRPr lang="en-GB" altLang="zh-CN" sz="2200" smtClean="0">
              <a:solidFill>
                <a:srgbClr val="FF3300"/>
              </a:solidFill>
              <a:latin typeface="微软雅黑" pitchFamily="34" charset="-122"/>
              <a:ea typeface="微软雅黑" pitchFamily="34" charset="-122"/>
            </a:endParaRPr>
          </a:p>
          <a:p>
            <a:pPr marL="639763" lvl="1" indent="-236538" eaLnBrk="1" hangingPunct="1">
              <a:lnSpc>
                <a:spcPct val="105000"/>
              </a:lnSpc>
              <a:buFont typeface="Verdana" pitchFamily="34" charset="0"/>
              <a:buNone/>
            </a:pPr>
            <a:r>
              <a:rPr lang="en-GB" altLang="zh-CN" sz="2200" smtClean="0">
                <a:solidFill>
                  <a:srgbClr val="FF3300"/>
                </a:solidFill>
                <a:latin typeface="微软雅黑" pitchFamily="34" charset="-122"/>
                <a:ea typeface="微软雅黑" pitchFamily="34" charset="-122"/>
              </a:rPr>
              <a:t>   …</a:t>
            </a:r>
            <a:endParaRPr lang="en-US" altLang="zh-CN" sz="2200" smtClean="0">
              <a:solidFill>
                <a:srgbClr val="FF3300"/>
              </a:solidFill>
              <a:latin typeface="微软雅黑" pitchFamily="34" charset="-122"/>
              <a:ea typeface="微软雅黑" pitchFamily="34" charset="-122"/>
            </a:endParaRPr>
          </a:p>
          <a:p>
            <a:pPr marL="639763" lvl="1" indent="-236538" eaLnBrk="1" hangingPunct="1">
              <a:lnSpc>
                <a:spcPct val="105000"/>
              </a:lnSpc>
              <a:buFont typeface="Verdana" pitchFamily="34" charset="0"/>
              <a:buNone/>
            </a:pPr>
            <a:r>
              <a:rPr lang="en-US" altLang="zh-CN" sz="2200" smtClean="0">
                <a:solidFill>
                  <a:srgbClr val="FF3300"/>
                </a:solidFill>
                <a:latin typeface="微软雅黑" pitchFamily="34" charset="-122"/>
                <a:ea typeface="微软雅黑" pitchFamily="34" charset="-122"/>
              </a:rPr>
              <a:t>   printf("%d\n",FOO*2);</a:t>
            </a:r>
          </a:p>
          <a:p>
            <a:pPr marL="639763" lvl="1" indent="-236538" eaLnBrk="1" hangingPunct="1">
              <a:lnSpc>
                <a:spcPct val="105000"/>
              </a:lnSpc>
              <a:buFont typeface="Verdana" pitchFamily="34" charset="0"/>
              <a:buNone/>
            </a:pPr>
            <a:r>
              <a:rPr lang="en-US" altLang="zh-CN" sz="2200" smtClean="0">
                <a:solidFill>
                  <a:srgbClr val="FF3300"/>
                </a:solidFill>
                <a:latin typeface="微软雅黑" pitchFamily="34" charset="-122"/>
                <a:ea typeface="微软雅黑" pitchFamily="34" charset="-122"/>
              </a:rPr>
              <a:t>   …</a:t>
            </a:r>
          </a:p>
          <a:p>
            <a:pPr marL="365125" indent="-282575" eaLnBrk="1" hangingPunct="1">
              <a:lnSpc>
                <a:spcPct val="105000"/>
              </a:lnSpc>
              <a:buFont typeface="Wingdings 2" pitchFamily="18" charset="2"/>
              <a:buNone/>
            </a:pPr>
            <a:r>
              <a:rPr lang="zh-CN" altLang="en-US" sz="2200" smtClean="0">
                <a:latin typeface="微软雅黑" pitchFamily="34" charset="-122"/>
                <a:ea typeface="微软雅黑" pitchFamily="34" charset="-122"/>
              </a:rPr>
              <a:t>      </a:t>
            </a:r>
            <a:r>
              <a:rPr lang="zh-CN" altLang="en-US" sz="2200" smtClean="0">
                <a:solidFill>
                  <a:srgbClr val="3333CC"/>
                </a:solidFill>
                <a:latin typeface="微软雅黑" pitchFamily="34" charset="-122"/>
                <a:ea typeface="微软雅黑" pitchFamily="34" charset="-122"/>
              </a:rPr>
              <a:t>经过</a:t>
            </a:r>
            <a:r>
              <a:rPr lang="en-US" altLang="zh-CN" sz="2200" smtClean="0">
                <a:solidFill>
                  <a:srgbClr val="3333CC"/>
                </a:solidFill>
                <a:latin typeface="微软雅黑" pitchFamily="34" charset="-122"/>
                <a:ea typeface="微软雅黑" pitchFamily="34" charset="-122"/>
              </a:rPr>
              <a:t>cpp</a:t>
            </a:r>
            <a:r>
              <a:rPr lang="zh-CN" altLang="en-US" sz="2200" smtClean="0">
                <a:solidFill>
                  <a:srgbClr val="3333CC"/>
                </a:solidFill>
                <a:latin typeface="微软雅黑" pitchFamily="34" charset="-122"/>
                <a:ea typeface="微软雅黑" pitchFamily="34" charset="-122"/>
              </a:rPr>
              <a:t>预处理后变成下面形式：</a:t>
            </a:r>
          </a:p>
          <a:p>
            <a:pPr marL="639763" lvl="1" indent="-236538" eaLnBrk="1" hangingPunct="1">
              <a:lnSpc>
                <a:spcPct val="105000"/>
              </a:lnSpc>
              <a:buFont typeface="Verdana" pitchFamily="34" charset="0"/>
              <a:buNone/>
            </a:pPr>
            <a:r>
              <a:rPr lang="en-US" altLang="zh-CN" sz="2200" smtClean="0">
                <a:latin typeface="微软雅黑" pitchFamily="34" charset="-122"/>
                <a:ea typeface="微软雅黑" pitchFamily="34" charset="-122"/>
              </a:rPr>
              <a:t>  </a:t>
            </a:r>
            <a:r>
              <a:rPr lang="en-US" altLang="zh-CN" sz="2200" smtClean="0">
                <a:solidFill>
                  <a:srgbClr val="FF3300"/>
                </a:solidFill>
                <a:latin typeface="微软雅黑" pitchFamily="34" charset="-122"/>
                <a:ea typeface="微软雅黑" pitchFamily="34" charset="-122"/>
              </a:rPr>
              <a:t>printf("%d\n",(5*2)*2);</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13" y="76200"/>
            <a:ext cx="8229600" cy="561975"/>
          </a:xfrm>
        </p:spPr>
        <p:txBody>
          <a:bodyPr/>
          <a:lstStyle/>
          <a:p>
            <a:r>
              <a:rPr lang="zh-CN" altLang="en-US" smtClean="0">
                <a:solidFill>
                  <a:srgbClr val="000000"/>
                </a:solidFill>
                <a:latin typeface="方正大标宋简体"/>
              </a:rPr>
              <a:t>基本选项</a:t>
            </a:r>
            <a:r>
              <a:rPr lang="en-US" altLang="zh-CN" smtClean="0">
                <a:solidFill>
                  <a:srgbClr val="000000"/>
                </a:solidFill>
                <a:latin typeface="方正大标宋简体"/>
              </a:rPr>
              <a:t>—</a:t>
            </a:r>
            <a:r>
              <a:rPr lang="zh-CN" altLang="en-US" smtClean="0">
                <a:latin typeface="Times New Roman" pitchFamily="18" charset="0"/>
              </a:rPr>
              <a:t>编译阶段</a:t>
            </a:r>
            <a:endParaRPr lang="zh-CN" altLang="en-US" smtClean="0">
              <a:solidFill>
                <a:srgbClr val="000000"/>
              </a:solidFill>
              <a:latin typeface="Times New Roman" pitchFamily="18" charset="0"/>
            </a:endParaRPr>
          </a:p>
        </p:txBody>
      </p:sp>
      <p:sp>
        <p:nvSpPr>
          <p:cNvPr id="3" name="文本占位符 2"/>
          <p:cNvSpPr>
            <a:spLocks noGrp="1"/>
          </p:cNvSpPr>
          <p:nvPr>
            <p:ph type="body" idx="1"/>
          </p:nvPr>
        </p:nvSpPr>
        <p:spPr>
          <a:xfrm>
            <a:off x="468313" y="836613"/>
            <a:ext cx="8424862" cy="5218112"/>
          </a:xfrm>
        </p:spPr>
        <p:txBody>
          <a:bodyPr>
            <a:normAutofit/>
          </a:bodyPr>
          <a:lstStyle/>
          <a:p>
            <a:pPr marL="423863">
              <a:buSzPct val="70000"/>
              <a:buFont typeface="Wingdings" pitchFamily="2" charset="2"/>
              <a:buChar char="l"/>
            </a:pPr>
            <a:r>
              <a:rPr lang="zh-CN" altLang="en-US" sz="2200" dirty="0" smtClean="0">
                <a:latin typeface="微软雅黑" pitchFamily="34" charset="-122"/>
                <a:ea typeface="微软雅黑" pitchFamily="34" charset="-122"/>
              </a:rPr>
              <a:t>输入中间文件*</a:t>
            </a:r>
            <a:r>
              <a:rPr lang="en-US" altLang="zh-CN" sz="2200" dirty="0" smtClean="0">
                <a:latin typeface="微软雅黑" pitchFamily="34" charset="-122"/>
                <a:ea typeface="微软雅黑" pitchFamily="34" charset="-122"/>
              </a:rPr>
              <a:t>.</a:t>
            </a:r>
            <a:r>
              <a:rPr lang="en-US" altLang="zh-CN" sz="2200" dirty="0" err="1" smtClean="0">
                <a:latin typeface="微软雅黑" pitchFamily="34" charset="-122"/>
                <a:ea typeface="微软雅黑" pitchFamily="34" charset="-122"/>
              </a:rPr>
              <a:t>i</a:t>
            </a:r>
            <a:r>
              <a:rPr lang="zh-CN" altLang="en-US" sz="2200" dirty="0" smtClean="0">
                <a:latin typeface="微软雅黑" pitchFamily="34" charset="-122"/>
                <a:ea typeface="微软雅黑" pitchFamily="34" charset="-122"/>
              </a:rPr>
              <a:t>，生成汇编语言源程序文件*</a:t>
            </a:r>
            <a:r>
              <a:rPr lang="en-US" altLang="zh-CN" sz="2200" dirty="0" smtClean="0">
                <a:latin typeface="微软雅黑" pitchFamily="34" charset="-122"/>
                <a:ea typeface="微软雅黑" pitchFamily="34" charset="-122"/>
              </a:rPr>
              <a:t>.s</a:t>
            </a:r>
          </a:p>
          <a:p>
            <a:pPr marL="423863">
              <a:buFontTx/>
              <a:buNone/>
            </a:pPr>
            <a:endParaRPr lang="en-US" altLang="zh-CN" sz="2200" dirty="0" smtClean="0">
              <a:latin typeface="微软雅黑" pitchFamily="34" charset="-122"/>
              <a:ea typeface="微软雅黑" pitchFamily="34" charset="-122"/>
            </a:endParaRPr>
          </a:p>
          <a:p>
            <a:pPr marL="423863">
              <a:buFontTx/>
              <a:buNone/>
            </a:pP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对应的</a:t>
            </a:r>
            <a:r>
              <a:rPr lang="en-US" altLang="zh-CN" sz="2200" dirty="0" smtClean="0">
                <a:latin typeface="微软雅黑" pitchFamily="34" charset="-122"/>
                <a:ea typeface="微软雅黑" pitchFamily="34" charset="-122"/>
              </a:rPr>
              <a:t>GCC</a:t>
            </a:r>
            <a:r>
              <a:rPr lang="zh-CN" altLang="en-US" sz="2200" dirty="0" smtClean="0">
                <a:latin typeface="微软雅黑" pitchFamily="34" charset="-122"/>
                <a:ea typeface="微软雅黑" pitchFamily="34" charset="-122"/>
              </a:rPr>
              <a:t>命令如下例所示：</a:t>
            </a:r>
          </a:p>
          <a:p>
            <a:pPr marL="639763" lvl="1" indent="-282575">
              <a:buFont typeface="Verdana" pitchFamily="34" charset="0"/>
              <a:buNone/>
            </a:pPr>
            <a:r>
              <a:rPr lang="en-US" altLang="zh-CN" sz="2200" dirty="0" err="1" smtClean="0">
                <a:latin typeface="微软雅黑" pitchFamily="34" charset="-122"/>
                <a:ea typeface="微软雅黑" pitchFamily="34" charset="-122"/>
              </a:rPr>
              <a:t>gcc</a:t>
            </a:r>
            <a:r>
              <a:rPr lang="zh-CN" altLang="en-US" sz="2200" dirty="0" smtClean="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-S</a:t>
            </a:r>
            <a:r>
              <a:rPr lang="zh-CN" altLang="en-US"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example.i</a:t>
            </a:r>
            <a:r>
              <a:rPr lang="en-US" altLang="zh-CN" sz="2200" dirty="0" smtClean="0">
                <a:latin typeface="微软雅黑" pitchFamily="34" charset="-122"/>
                <a:ea typeface="微软雅黑" pitchFamily="34" charset="-122"/>
              </a:rPr>
              <a:t> -o</a:t>
            </a:r>
            <a:r>
              <a:rPr lang="zh-CN" altLang="en-US"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example.s</a:t>
            </a:r>
            <a:endParaRPr lang="en-US" altLang="zh-CN" sz="2200" dirty="0" smtClean="0">
              <a:latin typeface="微软雅黑" pitchFamily="34" charset="-122"/>
              <a:ea typeface="微软雅黑" pitchFamily="34" charset="-122"/>
            </a:endParaRPr>
          </a:p>
          <a:p>
            <a:pPr marL="639763" lvl="1" indent="-282575">
              <a:buFont typeface="Verdana" pitchFamily="34" charset="0"/>
              <a:buNone/>
            </a:pPr>
            <a:r>
              <a:rPr lang="en-US" altLang="zh-CN" sz="2200" dirty="0" err="1" smtClean="0">
                <a:latin typeface="微软雅黑" pitchFamily="34" charset="-122"/>
                <a:ea typeface="微软雅黑" pitchFamily="34" charset="-122"/>
              </a:rPr>
              <a:t>example.s</a:t>
            </a:r>
            <a:r>
              <a:rPr lang="zh-CN" altLang="en-US" sz="2200" dirty="0" smtClean="0">
                <a:latin typeface="微软雅黑" pitchFamily="34" charset="-122"/>
                <a:ea typeface="微软雅黑" pitchFamily="34" charset="-122"/>
              </a:rPr>
              <a:t>即为生成的汇编语言源程序文件</a:t>
            </a:r>
            <a:endParaRPr lang="en-US" altLang="zh-CN" sz="2200" dirty="0" smtClean="0">
              <a:latin typeface="微软雅黑" pitchFamily="34" charset="-122"/>
              <a:ea typeface="微软雅黑" pitchFamily="34" charset="-122"/>
            </a:endParaRPr>
          </a:p>
          <a:p>
            <a:pPr marL="639763" lvl="1" indent="-282575">
              <a:buFont typeface="Verdana" pitchFamily="34" charset="0"/>
              <a:buNone/>
            </a:pPr>
            <a:endParaRPr lang="en-US" altLang="zh-CN" sz="2200" dirty="0" smtClean="0">
              <a:latin typeface="微软雅黑" pitchFamily="34" charset="-122"/>
              <a:ea typeface="微软雅黑" pitchFamily="34" charset="-122"/>
            </a:endParaRPr>
          </a:p>
          <a:p>
            <a:pPr marL="423863">
              <a:buFontTx/>
              <a:buNone/>
            </a:pPr>
            <a:r>
              <a:rPr lang="zh-CN" altLang="en-US" sz="2200" dirty="0" smtClean="0">
                <a:latin typeface="微软雅黑" pitchFamily="34" charset="-122"/>
                <a:ea typeface="微软雅黑" pitchFamily="34" charset="-122"/>
              </a:rPr>
              <a:t>   该例其实可以直接从源代码编译，这时应该使用小写的</a:t>
            </a:r>
            <a:r>
              <a:rPr lang="en-US" altLang="zh-CN" sz="2200" dirty="0" smtClean="0">
                <a:latin typeface="微软雅黑" pitchFamily="34" charset="-122"/>
                <a:ea typeface="微软雅黑" pitchFamily="34" charset="-122"/>
              </a:rPr>
              <a:t>s</a:t>
            </a:r>
            <a:r>
              <a:rPr lang="zh-CN" altLang="en-US" sz="2200" dirty="0" smtClean="0">
                <a:latin typeface="微软雅黑" pitchFamily="34" charset="-122"/>
                <a:ea typeface="微软雅黑" pitchFamily="34" charset="-122"/>
              </a:rPr>
              <a:t>，即：</a:t>
            </a:r>
          </a:p>
          <a:p>
            <a:pPr marL="423863">
              <a:buFont typeface="Wingdings 2" pitchFamily="18" charset="2"/>
              <a:buNone/>
            </a:pPr>
            <a:r>
              <a:rPr lang="en-US" altLang="zh-CN" sz="2200" dirty="0" smtClean="0">
                <a:latin typeface="微软雅黑" pitchFamily="34" charset="-122"/>
                <a:ea typeface="微软雅黑" pitchFamily="34" charset="-122"/>
              </a:rPr>
              <a:t>    </a:t>
            </a:r>
            <a:r>
              <a:rPr lang="en-US" altLang="zh-CN" sz="2200" dirty="0" err="1" smtClean="0">
                <a:solidFill>
                  <a:srgbClr val="0000CC"/>
                </a:solidFill>
                <a:latin typeface="微软雅黑" pitchFamily="34" charset="-122"/>
                <a:ea typeface="微软雅黑" pitchFamily="34" charset="-122"/>
              </a:rPr>
              <a:t>gcc</a:t>
            </a:r>
            <a:r>
              <a:rPr lang="zh-CN" altLang="en-US" sz="2200" dirty="0" smtClean="0">
                <a:solidFill>
                  <a:srgbClr val="0000CC"/>
                </a:solidFill>
                <a:latin typeface="微软雅黑" pitchFamily="34" charset="-122"/>
                <a:ea typeface="微软雅黑" pitchFamily="34" charset="-122"/>
              </a:rPr>
              <a:t> </a:t>
            </a:r>
            <a:r>
              <a:rPr lang="en-US" altLang="zh-CN" sz="2200" dirty="0" smtClean="0">
                <a:solidFill>
                  <a:srgbClr val="0000CC"/>
                </a:solidFill>
                <a:latin typeface="微软雅黑" pitchFamily="34" charset="-122"/>
                <a:ea typeface="微软雅黑" pitchFamily="34" charset="-122"/>
              </a:rPr>
              <a:t>–s</a:t>
            </a:r>
            <a:r>
              <a:rPr lang="zh-CN" altLang="en-US" sz="2200" dirty="0" smtClean="0">
                <a:solidFill>
                  <a:srgbClr val="0000CC"/>
                </a:solidFill>
                <a:latin typeface="微软雅黑" pitchFamily="34" charset="-122"/>
                <a:ea typeface="微软雅黑" pitchFamily="34" charset="-122"/>
              </a:rPr>
              <a:t> </a:t>
            </a:r>
            <a:r>
              <a:rPr lang="en-US" altLang="zh-CN" sz="2200" dirty="0" err="1" smtClean="0">
                <a:solidFill>
                  <a:srgbClr val="0000CC"/>
                </a:solidFill>
                <a:latin typeface="微软雅黑" pitchFamily="34" charset="-122"/>
                <a:ea typeface="微软雅黑" pitchFamily="34" charset="-122"/>
              </a:rPr>
              <a:t>example.c</a:t>
            </a:r>
            <a:r>
              <a:rPr lang="zh-CN" altLang="en-US" sz="2200" dirty="0" smtClean="0">
                <a:solidFill>
                  <a:srgbClr val="0000CC"/>
                </a:solidFill>
                <a:latin typeface="微软雅黑" pitchFamily="34" charset="-122"/>
                <a:ea typeface="微软雅黑" pitchFamily="34" charset="-122"/>
              </a:rPr>
              <a:t> </a:t>
            </a:r>
            <a:r>
              <a:rPr lang="en-US" altLang="zh-CN" sz="2200" dirty="0" smtClean="0">
                <a:solidFill>
                  <a:srgbClr val="0000CC"/>
                </a:solidFill>
                <a:latin typeface="微软雅黑" pitchFamily="34" charset="-122"/>
                <a:ea typeface="微软雅黑" pitchFamily="34" charset="-122"/>
              </a:rPr>
              <a:t>-o</a:t>
            </a:r>
            <a:r>
              <a:rPr lang="zh-CN" altLang="en-US" sz="2200" dirty="0" smtClean="0">
                <a:solidFill>
                  <a:srgbClr val="0000CC"/>
                </a:solidFill>
                <a:latin typeface="微软雅黑" pitchFamily="34" charset="-122"/>
                <a:ea typeface="微软雅黑" pitchFamily="34" charset="-122"/>
              </a:rPr>
              <a:t> </a:t>
            </a:r>
            <a:r>
              <a:rPr lang="en-US" altLang="zh-CN" sz="2200" dirty="0" err="1" smtClean="0">
                <a:solidFill>
                  <a:srgbClr val="0000CC"/>
                </a:solidFill>
                <a:latin typeface="微软雅黑" pitchFamily="34" charset="-122"/>
                <a:ea typeface="微软雅黑" pitchFamily="34" charset="-122"/>
              </a:rPr>
              <a:t>example.s</a:t>
            </a:r>
            <a:endParaRPr lang="en-US" altLang="zh-CN" sz="2200" dirty="0" smtClean="0">
              <a:solidFill>
                <a:srgbClr val="0000CC"/>
              </a:solidFill>
              <a:latin typeface="微软雅黑" pitchFamily="34" charset="-122"/>
              <a:ea typeface="微软雅黑" pitchFamily="34" charset="-122"/>
            </a:endParaRPr>
          </a:p>
          <a:p>
            <a:pPr marL="423863">
              <a:buFont typeface="Wingdings 2" pitchFamily="18" charset="2"/>
              <a:buChar char=""/>
            </a:pPr>
            <a:endParaRPr lang="en-US" altLang="zh-CN" sz="2200" dirty="0" smtClean="0">
              <a:solidFill>
                <a:srgbClr val="0000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250" y="53975"/>
            <a:ext cx="8229600" cy="561975"/>
          </a:xfrm>
        </p:spPr>
        <p:txBody>
          <a:bodyPr/>
          <a:lstStyle/>
          <a:p>
            <a:pPr fontAlgn="auto">
              <a:spcAft>
                <a:spcPts val="0"/>
              </a:spcAft>
              <a:defRPr/>
            </a:pPr>
            <a:r>
              <a:rPr lang="zh-CN" altLang="en-US" kern="1800" dirty="0" smtClean="0">
                <a:solidFill>
                  <a:schemeClr val="tx2">
                    <a:satMod val="130000"/>
                  </a:schemeClr>
                </a:solidFill>
                <a:latin typeface="方正大标宋简体"/>
              </a:rPr>
              <a:t>编译器</a:t>
            </a:r>
            <a:r>
              <a:rPr lang="en-US" altLang="zh-CN" kern="1800" dirty="0" err="1" smtClean="0">
                <a:solidFill>
                  <a:schemeClr val="tx2">
                    <a:satMod val="130000"/>
                  </a:schemeClr>
                </a:solidFill>
                <a:latin typeface="方正大标宋简体"/>
              </a:rPr>
              <a:t>ccl</a:t>
            </a:r>
            <a:r>
              <a:rPr lang="zh-CN" altLang="en-US" kern="1800" dirty="0" smtClean="0">
                <a:solidFill>
                  <a:schemeClr val="tx2">
                    <a:satMod val="130000"/>
                  </a:schemeClr>
                </a:solidFill>
                <a:latin typeface="方正大标宋简体"/>
              </a:rPr>
              <a:t>优化选项</a:t>
            </a:r>
            <a:endParaRPr lang="zh-CN" altLang="en-US" kern="1800" dirty="0" smtClean="0">
              <a:solidFill>
                <a:schemeClr val="tx2">
                  <a:satMod val="130000"/>
                </a:schemeClr>
              </a:solidFill>
              <a:latin typeface="Times New Roman"/>
            </a:endParaRPr>
          </a:p>
        </p:txBody>
      </p:sp>
      <p:sp>
        <p:nvSpPr>
          <p:cNvPr id="22531" name="文本占位符 2"/>
          <p:cNvSpPr>
            <a:spLocks noGrp="1"/>
          </p:cNvSpPr>
          <p:nvPr>
            <p:ph type="body" idx="1"/>
          </p:nvPr>
        </p:nvSpPr>
        <p:spPr>
          <a:xfrm>
            <a:off x="701675" y="728663"/>
            <a:ext cx="8229600" cy="965200"/>
          </a:xfrm>
        </p:spPr>
        <p:txBody>
          <a:bodyPr/>
          <a:lstStyle/>
          <a:p>
            <a:pPr marL="365125" indent="-282575">
              <a:buFont typeface="Wingdings 2" pitchFamily="18" charset="2"/>
              <a:buChar char=""/>
            </a:pPr>
            <a:r>
              <a:rPr lang="en-US" altLang="zh-CN" sz="2200" smtClean="0">
                <a:latin typeface="微软雅黑" pitchFamily="34" charset="-122"/>
                <a:ea typeface="微软雅黑" pitchFamily="34" charset="-122"/>
              </a:rPr>
              <a:t>GCC</a:t>
            </a:r>
            <a:r>
              <a:rPr lang="zh-CN" altLang="en-US" sz="2200" smtClean="0">
                <a:latin typeface="微软雅黑" pitchFamily="34" charset="-122"/>
                <a:ea typeface="微软雅黑" pitchFamily="34" charset="-122"/>
              </a:rPr>
              <a:t>具有优化代码的功能，它的优化功能也有多种不同的选项，主要的优化选项如表所示</a:t>
            </a:r>
          </a:p>
        </p:txBody>
      </p:sp>
      <p:graphicFrame>
        <p:nvGraphicFramePr>
          <p:cNvPr id="22558" name="Group 30"/>
          <p:cNvGraphicFramePr>
            <a:graphicFrameLocks noGrp="1"/>
          </p:cNvGraphicFramePr>
          <p:nvPr/>
        </p:nvGraphicFramePr>
        <p:xfrm>
          <a:off x="701675" y="1673225"/>
          <a:ext cx="8191500" cy="4938715"/>
        </p:xfrm>
        <a:graphic>
          <a:graphicData uri="http://schemas.openxmlformats.org/drawingml/2006/table">
            <a:tbl>
              <a:tblPr/>
              <a:tblGrid>
                <a:gridCol w="1312863"/>
                <a:gridCol w="6878637"/>
              </a:tblGrid>
              <a:tr h="598488">
                <a:tc>
                  <a:txBody>
                    <a:bodyPr/>
                    <a:lstStyle/>
                    <a:p>
                      <a:pPr marL="0" marR="0" lvl="0" indent="0" algn="ctr" defTabSz="914400" rtl="0" eaLnBrk="1" fontAlgn="base" latinLnBrk="0" hangingPunct="1">
                        <a:lnSpc>
                          <a:spcPts val="1100"/>
                        </a:lnSpc>
                        <a:spcBef>
                          <a:spcPct val="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pitchFamily="34" charset="0"/>
                          <a:ea typeface="宋体" pitchFamily="2" charset="-122"/>
                        </a:rPr>
                        <a:t>选项</a:t>
                      </a:r>
                      <a:endParaRPr kumimoji="0" lang="zh-CN" altLang="en-US" sz="2400" b="1" i="0" u="none" strike="noStrike" cap="none" normalizeH="0" baseline="0" smtClean="0">
                        <a:ln>
                          <a:noFill/>
                        </a:ln>
                        <a:solidFill>
                          <a:schemeClr val="accent2"/>
                        </a:solidFill>
                        <a:effectLst/>
                        <a:latin typeface="Times New Roman" pitchFamily="18" charset="0"/>
                        <a:ea typeface="宋体"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100"/>
                        </a:lnSpc>
                        <a:spcBef>
                          <a:spcPct val="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pitchFamily="34" charset="0"/>
                          <a:ea typeface="宋体" pitchFamily="2" charset="-122"/>
                        </a:rPr>
                        <a:t>说明</a:t>
                      </a:r>
                      <a:endParaRPr kumimoji="0" lang="zh-CN" altLang="en-US" sz="2400" b="1" i="0" u="none" strike="noStrike" cap="none" normalizeH="0" baseline="0" smtClean="0">
                        <a:ln>
                          <a:noFill/>
                        </a:ln>
                        <a:solidFill>
                          <a:schemeClr val="accent2"/>
                        </a:solidFill>
                        <a:effectLst/>
                        <a:latin typeface="Times New Roman" pitchFamily="18" charset="0"/>
                        <a:ea typeface="宋体"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17538">
                <a:tc>
                  <a:txBody>
                    <a:bodyPr/>
                    <a:lstStyle/>
                    <a:p>
                      <a:pPr marL="0" marR="0" lvl="0" indent="0" algn="ctr" defTabSz="914400" rtl="0" eaLnBrk="1" fontAlgn="base" latinLnBrk="0" hangingPunct="1">
                        <a:lnSpc>
                          <a:spcPts val="1100"/>
                        </a:lnSpc>
                        <a:spcBef>
                          <a:spcPct val="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pitchFamily="34" charset="0"/>
                          <a:ea typeface="宋体" pitchFamily="2" charset="-122"/>
                        </a:rPr>
                        <a:t>-O0</a:t>
                      </a:r>
                      <a:endParaRPr kumimoji="0" lang="zh-CN" altLang="zh-CN" sz="2400" b="1" i="0" u="none" strike="noStrike" cap="none" normalizeH="0" baseline="0" smtClean="0">
                        <a:ln>
                          <a:noFill/>
                        </a:ln>
                        <a:solidFill>
                          <a:schemeClr val="accent2"/>
                        </a:solidFill>
                        <a:effectLst/>
                        <a:latin typeface="Times New Roman" pitchFamily="18" charset="0"/>
                        <a:ea typeface="宋体"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ts val="1100"/>
                        </a:lnSpc>
                        <a:spcBef>
                          <a:spcPct val="0"/>
                        </a:spcBef>
                        <a:spcAft>
                          <a:spcPct val="0"/>
                        </a:spcAft>
                        <a:buClrTx/>
                        <a:buSzTx/>
                        <a:buFontTx/>
                        <a:buNone/>
                        <a:tabLst/>
                      </a:pPr>
                      <a:r>
                        <a:rPr kumimoji="0" lang="zh-CN" altLang="en-US" sz="2000" b="1" i="0" u="none" strike="noStrike" cap="none" normalizeH="0" baseline="0" smtClean="0">
                          <a:ln>
                            <a:noFill/>
                          </a:ln>
                          <a:solidFill>
                            <a:schemeClr val="accent2"/>
                          </a:solidFill>
                          <a:effectLst/>
                          <a:latin typeface="微软雅黑" pitchFamily="34" charset="-122"/>
                          <a:ea typeface="微软雅黑" pitchFamily="34" charset="-122"/>
                        </a:rPr>
                        <a:t>不进行优化处理</a:t>
                      </a: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611188">
                <a:tc>
                  <a:txBody>
                    <a:bodyPr/>
                    <a:lstStyle/>
                    <a:p>
                      <a:pPr marL="0" marR="0" lvl="0" indent="0" algn="ctr" defTabSz="914400" rtl="0" eaLnBrk="1" fontAlgn="base" latinLnBrk="0" hangingPunct="1">
                        <a:lnSpc>
                          <a:spcPts val="1100"/>
                        </a:lnSpc>
                        <a:spcBef>
                          <a:spcPct val="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pitchFamily="34" charset="0"/>
                          <a:ea typeface="宋体" pitchFamily="2" charset="-122"/>
                        </a:rPr>
                        <a:t>-O</a:t>
                      </a:r>
                      <a:r>
                        <a:rPr kumimoji="0" lang="zh-CN" altLang="en-US" sz="2400" b="1" i="0" u="none" strike="noStrike" cap="none" normalizeH="0" baseline="0" smtClean="0">
                          <a:ln>
                            <a:noFill/>
                          </a:ln>
                          <a:solidFill>
                            <a:schemeClr val="accent2"/>
                          </a:solidFill>
                          <a:effectLst/>
                          <a:latin typeface="Arial" pitchFamily="34" charset="0"/>
                          <a:ea typeface="宋体" pitchFamily="2" charset="-122"/>
                        </a:rPr>
                        <a:t>或</a:t>
                      </a:r>
                      <a:r>
                        <a:rPr kumimoji="0" lang="en-US" altLang="zh-CN" sz="2400" b="1" i="0" u="none" strike="noStrike" cap="none" normalizeH="0" baseline="0" smtClean="0">
                          <a:ln>
                            <a:noFill/>
                          </a:ln>
                          <a:solidFill>
                            <a:schemeClr val="accent2"/>
                          </a:solidFill>
                          <a:effectLst/>
                          <a:latin typeface="Arial" pitchFamily="34" charset="0"/>
                          <a:ea typeface="宋体" pitchFamily="2" charset="-122"/>
                        </a:rPr>
                        <a:t>-O1</a:t>
                      </a:r>
                      <a:endParaRPr kumimoji="0" lang="zh-CN" altLang="zh-CN" sz="2400" b="1" i="0" u="none" strike="noStrike" cap="none" normalizeH="0" baseline="0" smtClean="0">
                        <a:ln>
                          <a:noFill/>
                        </a:ln>
                        <a:solidFill>
                          <a:schemeClr val="accent2"/>
                        </a:solidFill>
                        <a:effectLst/>
                        <a:latin typeface="Times New Roman" pitchFamily="18" charset="0"/>
                        <a:ea typeface="宋体"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accent2"/>
                          </a:solidFill>
                          <a:effectLst/>
                          <a:latin typeface="微软雅黑" pitchFamily="34" charset="-122"/>
                          <a:ea typeface="微软雅黑" pitchFamily="34" charset="-122"/>
                        </a:rPr>
                        <a:t>进行基本的优化，这些优化在大多数情况下都会使程序执行得更快</a:t>
                      </a: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1254125">
                <a:tc>
                  <a:txBody>
                    <a:bodyPr/>
                    <a:lstStyle/>
                    <a:p>
                      <a:pPr marL="0" marR="0" lvl="0" indent="0" algn="ctr" defTabSz="914400" rtl="0" eaLnBrk="1" fontAlgn="base" latinLnBrk="0" hangingPunct="1">
                        <a:lnSpc>
                          <a:spcPts val="1100"/>
                        </a:lnSpc>
                        <a:spcBef>
                          <a:spcPct val="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pitchFamily="34" charset="0"/>
                          <a:ea typeface="宋体" pitchFamily="2" charset="-122"/>
                        </a:rPr>
                        <a:t>-O2</a:t>
                      </a:r>
                      <a:endParaRPr kumimoji="0" lang="zh-CN" altLang="zh-CN" sz="2400" b="1" i="0" u="none" strike="noStrike" cap="none" normalizeH="0" baseline="0" smtClean="0">
                        <a:ln>
                          <a:noFill/>
                        </a:ln>
                        <a:solidFill>
                          <a:schemeClr val="accent2"/>
                        </a:solidFill>
                        <a:effectLst/>
                        <a:latin typeface="Times New Roman" pitchFamily="18" charset="0"/>
                        <a:ea typeface="宋体"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accent2"/>
                          </a:solidFill>
                          <a:effectLst/>
                          <a:latin typeface="微软雅黑" pitchFamily="34" charset="-122"/>
                          <a:ea typeface="微软雅黑" pitchFamily="34" charset="-122"/>
                        </a:rPr>
                        <a:t>除了完成</a:t>
                      </a:r>
                      <a:r>
                        <a:rPr kumimoji="0" lang="en-US" altLang="zh-CN" sz="2000" b="1" i="0" u="none" strike="noStrike" cap="none" normalizeH="0" baseline="0" smtClean="0">
                          <a:ln>
                            <a:noFill/>
                          </a:ln>
                          <a:solidFill>
                            <a:schemeClr val="accent2"/>
                          </a:solidFill>
                          <a:effectLst/>
                          <a:latin typeface="微软雅黑" pitchFamily="34" charset="-122"/>
                          <a:ea typeface="微软雅黑" pitchFamily="34" charset="-122"/>
                        </a:rPr>
                        <a:t>-O1</a:t>
                      </a:r>
                      <a:r>
                        <a:rPr kumimoji="0" lang="zh-CN" altLang="en-US" sz="2000" b="1" i="0" u="none" strike="noStrike" cap="none" normalizeH="0" baseline="0" smtClean="0">
                          <a:ln>
                            <a:noFill/>
                          </a:ln>
                          <a:solidFill>
                            <a:schemeClr val="accent2"/>
                          </a:solidFill>
                          <a:effectLst/>
                          <a:latin typeface="微软雅黑" pitchFamily="34" charset="-122"/>
                          <a:ea typeface="微软雅黑" pitchFamily="34" charset="-122"/>
                        </a:rPr>
                        <a:t>级别的优化外，还要一些额外的调整工作，如处理器指令调度等，这是</a:t>
                      </a:r>
                      <a:r>
                        <a:rPr kumimoji="0" lang="en-US" altLang="zh-CN" sz="2000" b="1" i="0" u="none" strike="noStrike" cap="none" normalizeH="0" baseline="0" smtClean="0">
                          <a:ln>
                            <a:noFill/>
                          </a:ln>
                          <a:solidFill>
                            <a:schemeClr val="accent2"/>
                          </a:solidFill>
                          <a:effectLst/>
                          <a:latin typeface="微软雅黑" pitchFamily="34" charset="-122"/>
                          <a:ea typeface="微软雅黑" pitchFamily="34" charset="-122"/>
                        </a:rPr>
                        <a:t>GNU</a:t>
                      </a:r>
                      <a:r>
                        <a:rPr kumimoji="0" lang="zh-CN" altLang="en-US" sz="2000" b="1" i="0" u="none" strike="noStrike" cap="none" normalizeH="0" baseline="0" smtClean="0">
                          <a:ln>
                            <a:noFill/>
                          </a:ln>
                          <a:solidFill>
                            <a:schemeClr val="accent2"/>
                          </a:solidFill>
                          <a:effectLst/>
                          <a:latin typeface="微软雅黑" pitchFamily="34" charset="-122"/>
                          <a:ea typeface="微软雅黑" pitchFamily="34" charset="-122"/>
                        </a:rPr>
                        <a:t>发布软件的默认优化级别</a:t>
                      </a: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239838">
                <a:tc>
                  <a:txBody>
                    <a:bodyPr/>
                    <a:lstStyle/>
                    <a:p>
                      <a:pPr marL="0" marR="0" lvl="0" indent="0" algn="ctr" defTabSz="914400" rtl="0" eaLnBrk="1" fontAlgn="base" latinLnBrk="0" hangingPunct="1">
                        <a:lnSpc>
                          <a:spcPts val="1100"/>
                        </a:lnSpc>
                        <a:spcBef>
                          <a:spcPct val="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pitchFamily="34" charset="0"/>
                          <a:ea typeface="宋体" pitchFamily="2" charset="-122"/>
                        </a:rPr>
                        <a:t>-O3</a:t>
                      </a:r>
                      <a:endParaRPr kumimoji="0" lang="zh-CN" altLang="zh-CN" sz="2400" b="1" i="0" u="none" strike="noStrike" cap="none" normalizeH="0" baseline="0" smtClean="0">
                        <a:ln>
                          <a:noFill/>
                        </a:ln>
                        <a:solidFill>
                          <a:schemeClr val="accent2"/>
                        </a:solidFill>
                        <a:effectLst/>
                        <a:latin typeface="Times New Roman" pitchFamily="18" charset="0"/>
                        <a:ea typeface="宋体"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accent2"/>
                          </a:solidFill>
                          <a:effectLst/>
                          <a:latin typeface="微软雅黑" pitchFamily="34" charset="-122"/>
                          <a:ea typeface="微软雅黑" pitchFamily="34" charset="-122"/>
                        </a:rPr>
                        <a:t>除了完成</a:t>
                      </a:r>
                      <a:r>
                        <a:rPr kumimoji="0" lang="en-US" altLang="zh-CN" sz="2000" b="1" i="0" u="none" strike="noStrike" cap="none" normalizeH="0" baseline="0" smtClean="0">
                          <a:ln>
                            <a:noFill/>
                          </a:ln>
                          <a:solidFill>
                            <a:schemeClr val="accent2"/>
                          </a:solidFill>
                          <a:effectLst/>
                          <a:latin typeface="微软雅黑" pitchFamily="34" charset="-122"/>
                          <a:ea typeface="微软雅黑" pitchFamily="34" charset="-122"/>
                        </a:rPr>
                        <a:t>-O2</a:t>
                      </a:r>
                      <a:r>
                        <a:rPr kumimoji="0" lang="zh-CN" altLang="en-US" sz="2000" b="1" i="0" u="none" strike="noStrike" cap="none" normalizeH="0" baseline="0" smtClean="0">
                          <a:ln>
                            <a:noFill/>
                          </a:ln>
                          <a:solidFill>
                            <a:schemeClr val="accent2"/>
                          </a:solidFill>
                          <a:effectLst/>
                          <a:latin typeface="微软雅黑" pitchFamily="34" charset="-122"/>
                          <a:ea typeface="微软雅黑" pitchFamily="34" charset="-122"/>
                        </a:rPr>
                        <a:t>级别的优化外，还进行循环的展开以及其它一些与处理器特性相关的优化工作</a:t>
                      </a: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617538">
                <a:tc>
                  <a:txBody>
                    <a:bodyPr/>
                    <a:lstStyle/>
                    <a:p>
                      <a:pPr marL="0" marR="0" lvl="0" indent="0" algn="ctr" defTabSz="914400" rtl="0" eaLnBrk="1" fontAlgn="base" latinLnBrk="0" hangingPunct="1">
                        <a:lnSpc>
                          <a:spcPts val="1100"/>
                        </a:lnSpc>
                        <a:spcBef>
                          <a:spcPct val="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pitchFamily="34" charset="0"/>
                          <a:ea typeface="宋体" pitchFamily="2" charset="-122"/>
                        </a:rPr>
                        <a:t>-Os</a:t>
                      </a:r>
                      <a:endParaRPr kumimoji="0" lang="zh-CN" altLang="zh-CN" sz="2400" b="1" i="0" u="none" strike="noStrike" cap="none" normalizeH="0" baseline="0" smtClean="0">
                        <a:ln>
                          <a:noFill/>
                        </a:ln>
                        <a:solidFill>
                          <a:schemeClr val="accent2"/>
                        </a:solidFill>
                        <a:effectLst/>
                        <a:latin typeface="Times New Roman" pitchFamily="18" charset="0"/>
                        <a:ea typeface="宋体" pitchFamily="2" charset="-122"/>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ts val="1100"/>
                        </a:lnSpc>
                        <a:spcBef>
                          <a:spcPct val="0"/>
                        </a:spcBef>
                        <a:spcAft>
                          <a:spcPct val="0"/>
                        </a:spcAft>
                        <a:buClrTx/>
                        <a:buSzTx/>
                        <a:buFontTx/>
                        <a:buNone/>
                        <a:tabLst/>
                      </a:pPr>
                      <a:r>
                        <a:rPr kumimoji="0" lang="zh-CN" altLang="en-US" sz="2000" b="1" i="0" u="none" strike="noStrike" cap="none" normalizeH="0" baseline="0" smtClean="0">
                          <a:ln>
                            <a:noFill/>
                          </a:ln>
                          <a:solidFill>
                            <a:schemeClr val="accent2"/>
                          </a:solidFill>
                          <a:effectLst/>
                          <a:latin typeface="微软雅黑" pitchFamily="34" charset="-122"/>
                          <a:ea typeface="微软雅黑" pitchFamily="34" charset="-122"/>
                        </a:rPr>
                        <a:t>生成最小的可执行文件，主要用在嵌入式领域</a:t>
                      </a: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3550" y="53975"/>
            <a:ext cx="8229600" cy="561975"/>
          </a:xfrm>
        </p:spPr>
        <p:txBody>
          <a:bodyPr/>
          <a:lstStyle/>
          <a:p>
            <a:pPr fontAlgn="auto">
              <a:spcAft>
                <a:spcPts val="0"/>
              </a:spcAft>
              <a:defRPr/>
            </a:pPr>
            <a:r>
              <a:rPr lang="zh-CN" altLang="en-US" kern="1800" dirty="0" smtClean="0">
                <a:solidFill>
                  <a:schemeClr val="tx2">
                    <a:satMod val="130000"/>
                  </a:schemeClr>
                </a:solidFill>
                <a:latin typeface="方正大标宋简体"/>
              </a:rPr>
              <a:t>编译优化选项的选择</a:t>
            </a:r>
            <a:endParaRPr lang="zh-CN" altLang="en-US" kern="1800" dirty="0" smtClean="0">
              <a:solidFill>
                <a:schemeClr val="tx2">
                  <a:satMod val="130000"/>
                </a:schemeClr>
              </a:solidFill>
              <a:latin typeface="Times New Roman"/>
            </a:endParaRPr>
          </a:p>
        </p:txBody>
      </p:sp>
      <p:sp>
        <p:nvSpPr>
          <p:cNvPr id="23555" name="文本占位符 2"/>
          <p:cNvSpPr>
            <a:spLocks noGrp="1"/>
          </p:cNvSpPr>
          <p:nvPr>
            <p:ph type="body" idx="1"/>
          </p:nvPr>
        </p:nvSpPr>
        <p:spPr>
          <a:xfrm>
            <a:off x="463550" y="773113"/>
            <a:ext cx="8615363" cy="5618162"/>
          </a:xfrm>
        </p:spPr>
        <p:txBody>
          <a:bodyPr/>
          <a:lstStyle/>
          <a:p>
            <a:r>
              <a:rPr lang="zh-CN" altLang="en-US" sz="2000" smtClean="0">
                <a:latin typeface="微软雅黑" pitchFamily="34" charset="-122"/>
                <a:ea typeface="微软雅黑" pitchFamily="34" charset="-122"/>
              </a:rPr>
              <a:t>一般来讲，优化级别越高，生成的可执行文件的运行速度也越快，但消耗在编译上的时间就越长，因此在</a:t>
            </a:r>
            <a:r>
              <a:rPr lang="zh-CN" altLang="en-US" sz="2000" smtClean="0">
                <a:solidFill>
                  <a:srgbClr val="FF0000"/>
                </a:solidFill>
                <a:latin typeface="微软雅黑" pitchFamily="34" charset="-122"/>
                <a:ea typeface="微软雅黑" pitchFamily="34" charset="-122"/>
              </a:rPr>
              <a:t>开发的时候最好不要使用优化选项</a:t>
            </a:r>
            <a:r>
              <a:rPr lang="zh-CN" altLang="en-US" sz="2000" smtClean="0">
                <a:latin typeface="微软雅黑" pitchFamily="34" charset="-122"/>
                <a:ea typeface="微软雅黑" pitchFamily="34" charset="-122"/>
              </a:rPr>
              <a:t>，只有到软件发行或开发结束的时候，才考虑对最终生成的代码进行优化</a:t>
            </a:r>
          </a:p>
          <a:p>
            <a:r>
              <a:rPr lang="zh-CN" altLang="en-US" sz="2000" smtClean="0">
                <a:solidFill>
                  <a:srgbClr val="FF0000"/>
                </a:solidFill>
                <a:latin typeface="微软雅黑" pitchFamily="34" charset="-122"/>
                <a:ea typeface="微软雅黑" pitchFamily="34" charset="-122"/>
              </a:rPr>
              <a:t>推荐使用</a:t>
            </a:r>
            <a:r>
              <a:rPr lang="en-US" altLang="zh-CN" sz="2000" smtClean="0">
                <a:solidFill>
                  <a:srgbClr val="FF0000"/>
                </a:solidFill>
                <a:latin typeface="微软雅黑" pitchFamily="34" charset="-122"/>
                <a:ea typeface="微软雅黑" pitchFamily="34" charset="-122"/>
              </a:rPr>
              <a:t>-O2</a:t>
            </a:r>
            <a:r>
              <a:rPr lang="zh-CN" altLang="en-US" sz="2000" smtClean="0">
                <a:solidFill>
                  <a:srgbClr val="FF0000"/>
                </a:solidFill>
                <a:latin typeface="微软雅黑" pitchFamily="34" charset="-122"/>
                <a:ea typeface="微软雅黑" pitchFamily="34" charset="-122"/>
              </a:rPr>
              <a:t>选项</a:t>
            </a:r>
            <a:r>
              <a:rPr lang="zh-CN" altLang="en-US" sz="2000" smtClean="0">
                <a:latin typeface="微软雅黑" pitchFamily="34" charset="-122"/>
                <a:ea typeface="微软雅黑" pitchFamily="34" charset="-122"/>
              </a:rPr>
              <a:t>，因为它在优化长度、编译时间和代码大小之间，取得了一个比较理想的平衡点，它是最安全的优化选项</a:t>
            </a:r>
            <a:endParaRPr lang="en-US" altLang="zh-CN" sz="2000" smtClean="0">
              <a:latin typeface="微软雅黑" pitchFamily="34" charset="-122"/>
              <a:ea typeface="微软雅黑" pitchFamily="34" charset="-122"/>
            </a:endParaRPr>
          </a:p>
          <a:p>
            <a:r>
              <a:rPr lang="zh-CN" altLang="en-US" sz="2000" smtClean="0">
                <a:latin typeface="微软雅黑" pitchFamily="34" charset="-122"/>
                <a:ea typeface="微软雅黑" pitchFamily="34" charset="-122"/>
              </a:rPr>
              <a:t>对于桌面应用，可以</a:t>
            </a:r>
            <a:r>
              <a:rPr lang="zh-CN" altLang="en-US" sz="2000" smtClean="0">
                <a:solidFill>
                  <a:srgbClr val="FF0000"/>
                </a:solidFill>
                <a:latin typeface="微软雅黑" pitchFamily="34" charset="-122"/>
                <a:ea typeface="微软雅黑" pitchFamily="34" charset="-122"/>
              </a:rPr>
              <a:t>尝试</a:t>
            </a:r>
            <a:r>
              <a:rPr lang="en-US" altLang="zh-CN" sz="2000" smtClean="0">
                <a:solidFill>
                  <a:srgbClr val="FF0000"/>
                </a:solidFill>
                <a:latin typeface="微软雅黑" pitchFamily="34" charset="-122"/>
                <a:ea typeface="微软雅黑" pitchFamily="34" charset="-122"/>
              </a:rPr>
              <a:t>-O3</a:t>
            </a:r>
            <a:r>
              <a:rPr lang="zh-CN" altLang="en-US" sz="2000" smtClean="0">
                <a:solidFill>
                  <a:srgbClr val="FF0000"/>
                </a:solidFill>
                <a:latin typeface="微软雅黑" pitchFamily="34" charset="-122"/>
                <a:ea typeface="微软雅黑" pitchFamily="34" charset="-122"/>
              </a:rPr>
              <a:t>选项</a:t>
            </a:r>
            <a:r>
              <a:rPr lang="zh-CN" altLang="en-US" sz="2000" smtClean="0">
                <a:latin typeface="微软雅黑" pitchFamily="34" charset="-122"/>
                <a:ea typeface="微软雅黑" pitchFamily="34" charset="-122"/>
              </a:rPr>
              <a:t>，在优化时对循环进行了展开，这会使可执行文件增大，速度是否增加取决于特定环境。其实他们之间的速度差异也并不是很明显</a:t>
            </a:r>
          </a:p>
          <a:p>
            <a:r>
              <a:rPr lang="en-US" altLang="zh-CN" sz="2000" smtClean="0">
                <a:latin typeface="微软雅黑" pitchFamily="34" charset="-122"/>
                <a:ea typeface="微软雅黑" pitchFamily="34" charset="-122"/>
              </a:rPr>
              <a:t>-O2</a:t>
            </a:r>
            <a:r>
              <a:rPr lang="zh-CN" altLang="en-US" sz="2000" smtClean="0">
                <a:latin typeface="微软雅黑" pitchFamily="34" charset="-122"/>
                <a:ea typeface="微软雅黑" pitchFamily="34" charset="-122"/>
              </a:rPr>
              <a:t>选项已经启用绝大多数安全的优化选项，</a:t>
            </a:r>
            <a:r>
              <a:rPr lang="en-US" altLang="zh-CN" sz="2000" smtClean="0">
                <a:latin typeface="微软雅黑" pitchFamily="34" charset="-122"/>
                <a:ea typeface="微软雅黑" pitchFamily="34" charset="-122"/>
              </a:rPr>
              <a:t>-O3</a:t>
            </a:r>
            <a:r>
              <a:rPr lang="zh-CN" altLang="en-US" sz="2000" smtClean="0">
                <a:latin typeface="微软雅黑" pitchFamily="34" charset="-122"/>
                <a:ea typeface="微软雅黑" pitchFamily="34" charset="-122"/>
              </a:rPr>
              <a:t>选项是在</a:t>
            </a:r>
            <a:r>
              <a:rPr lang="en-US" altLang="zh-CN" sz="2000" smtClean="0">
                <a:latin typeface="微软雅黑" pitchFamily="34" charset="-122"/>
                <a:ea typeface="微软雅黑" pitchFamily="34" charset="-122"/>
              </a:rPr>
              <a:t>-O2</a:t>
            </a:r>
            <a:r>
              <a:rPr lang="zh-CN" altLang="en-US" sz="2000" smtClean="0">
                <a:latin typeface="微软雅黑" pitchFamily="34" charset="-122"/>
                <a:ea typeface="微软雅黑" pitchFamily="34" charset="-122"/>
              </a:rPr>
              <a:t>选项的基础上又增添了一些，其实用户也可以根据需要，在</a:t>
            </a:r>
            <a:r>
              <a:rPr lang="en-US" altLang="zh-CN" sz="2000" smtClean="0">
                <a:latin typeface="微软雅黑" pitchFamily="34" charset="-122"/>
                <a:ea typeface="微软雅黑" pitchFamily="34" charset="-122"/>
              </a:rPr>
              <a:t>-O2</a:t>
            </a:r>
            <a:r>
              <a:rPr lang="zh-CN" altLang="en-US" sz="2000" smtClean="0">
                <a:latin typeface="微软雅黑" pitchFamily="34" charset="-122"/>
                <a:ea typeface="微软雅黑" pitchFamily="34" charset="-122"/>
              </a:rPr>
              <a:t>选项的基础自行添加，这样比直接使用</a:t>
            </a:r>
            <a:r>
              <a:rPr lang="en-US" altLang="zh-CN" sz="2000" smtClean="0">
                <a:latin typeface="微软雅黑" pitchFamily="34" charset="-122"/>
                <a:ea typeface="微软雅黑" pitchFamily="34" charset="-122"/>
              </a:rPr>
              <a:t>-O3</a:t>
            </a:r>
            <a:r>
              <a:rPr lang="zh-CN" altLang="en-US" sz="2000" smtClean="0">
                <a:latin typeface="微软雅黑" pitchFamily="34" charset="-122"/>
                <a:ea typeface="微软雅黑" pitchFamily="34" charset="-122"/>
              </a:rPr>
              <a:t>选项更加安全。例如增添如下选项：</a:t>
            </a:r>
          </a:p>
          <a:p>
            <a:pPr lvl="1" indent="-282575">
              <a:buFont typeface="Wingdings 2" pitchFamily="18" charset="2"/>
              <a:buChar char=""/>
            </a:pPr>
            <a:r>
              <a:rPr lang="en-US" altLang="zh-CN" sz="1800" smtClean="0">
                <a:latin typeface="微软雅黑" pitchFamily="34" charset="-122"/>
                <a:ea typeface="微软雅黑" pitchFamily="34" charset="-122"/>
              </a:rPr>
              <a:t>-finline-functions</a:t>
            </a:r>
            <a:r>
              <a:rPr lang="zh-CN" altLang="en-US" sz="1800" smtClean="0">
                <a:latin typeface="微软雅黑" pitchFamily="34" charset="-122"/>
                <a:ea typeface="微软雅黑" pitchFamily="34" charset="-122"/>
              </a:rPr>
              <a:t>：允许编译器将一些简单的函数在其调用处展开</a:t>
            </a:r>
          </a:p>
          <a:p>
            <a:pPr lvl="1" indent="-282575">
              <a:buFont typeface="Wingdings 2" pitchFamily="18" charset="2"/>
              <a:buChar char=""/>
            </a:pPr>
            <a:r>
              <a:rPr lang="en-US" altLang="zh-CN" sz="1800" smtClean="0">
                <a:latin typeface="微软雅黑" pitchFamily="34" charset="-122"/>
                <a:ea typeface="微软雅黑" pitchFamily="34" charset="-122"/>
              </a:rPr>
              <a:t>-funswitch-loops</a:t>
            </a:r>
            <a:r>
              <a:rPr lang="zh-CN" altLang="en-US" sz="1800" smtClean="0">
                <a:latin typeface="微软雅黑" pitchFamily="34" charset="-122"/>
                <a:ea typeface="微软雅黑" pitchFamily="34" charset="-122"/>
              </a:rPr>
              <a:t>：将循环体中值不改变的变量移到循环体之外</a:t>
            </a:r>
            <a:endParaRPr lang="en-US" altLang="zh-CN" sz="1800" smtClean="0">
              <a:latin typeface="微软雅黑" pitchFamily="34" charset="-122"/>
              <a:ea typeface="微软雅黑" pitchFamily="34" charset="-122"/>
            </a:endParaRPr>
          </a:p>
          <a:p>
            <a:pPr lvl="1" indent="-282575">
              <a:buFont typeface="Wingdings 2" pitchFamily="18" charset="2"/>
              <a:buChar char=""/>
            </a:pPr>
            <a:r>
              <a:rPr lang="zh-CN" altLang="en-US" smtClean="0">
                <a:solidFill>
                  <a:schemeClr val="tx1"/>
                </a:solidFill>
                <a:latin typeface="微软雅黑" pitchFamily="34" charset="-122"/>
                <a:ea typeface="微软雅黑" pitchFamily="34" charset="-122"/>
              </a:rPr>
              <a:t>具体的命令格式举例：</a:t>
            </a:r>
          </a:p>
          <a:p>
            <a:pPr>
              <a:buFont typeface="Wingdings 2" pitchFamily="18" charset="2"/>
              <a:buNone/>
            </a:pPr>
            <a:r>
              <a:rPr lang="en-US" altLang="zh-CN" sz="2000" smtClean="0">
                <a:latin typeface="微软雅黑" pitchFamily="34" charset="-122"/>
                <a:ea typeface="微软雅黑" pitchFamily="34" charset="-122"/>
              </a:rPr>
              <a:t>	               </a:t>
            </a:r>
            <a:r>
              <a:rPr lang="en-US" altLang="zh-CN" sz="2000" smtClean="0">
                <a:solidFill>
                  <a:srgbClr val="3333CC"/>
                </a:solidFill>
                <a:latin typeface="微软雅黑" pitchFamily="34" charset="-122"/>
                <a:ea typeface="微软雅黑" pitchFamily="34" charset="-122"/>
              </a:rPr>
              <a:t>gcc -O2</a:t>
            </a:r>
            <a:r>
              <a:rPr lang="zh-CN" altLang="en-US" sz="2000" smtClean="0">
                <a:solidFill>
                  <a:srgbClr val="3333CC"/>
                </a:solidFill>
                <a:latin typeface="微软雅黑" pitchFamily="34" charset="-122"/>
                <a:ea typeface="微软雅黑" pitchFamily="34" charset="-122"/>
              </a:rPr>
              <a:t> </a:t>
            </a:r>
            <a:r>
              <a:rPr lang="en-US" altLang="zh-CN" sz="2000" smtClean="0">
                <a:solidFill>
                  <a:srgbClr val="3333CC"/>
                </a:solidFill>
                <a:latin typeface="微软雅黑" pitchFamily="34" charset="-122"/>
                <a:ea typeface="微软雅黑" pitchFamily="34" charset="-122"/>
              </a:rPr>
              <a:t>-finline-functions</a:t>
            </a:r>
            <a:r>
              <a:rPr lang="zh-CN" altLang="en-US" sz="2000" smtClean="0">
                <a:solidFill>
                  <a:srgbClr val="3333CC"/>
                </a:solidFill>
                <a:latin typeface="微软雅黑" pitchFamily="34" charset="-122"/>
                <a:ea typeface="微软雅黑" pitchFamily="34" charset="-122"/>
              </a:rPr>
              <a:t> </a:t>
            </a:r>
            <a:r>
              <a:rPr lang="en-US" altLang="zh-CN" sz="2000" smtClean="0">
                <a:solidFill>
                  <a:srgbClr val="3333CC"/>
                </a:solidFill>
                <a:latin typeface="微软雅黑" pitchFamily="34" charset="-122"/>
                <a:ea typeface="微软雅黑" pitchFamily="34" charset="-122"/>
              </a:rPr>
              <a:t>example.c -o example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98425"/>
            <a:ext cx="8229600" cy="561975"/>
          </a:xfrm>
        </p:spPr>
        <p:txBody>
          <a:bodyPr/>
          <a:lstStyle/>
          <a:p>
            <a:r>
              <a:rPr lang="zh-CN" altLang="en-US" sz="3200" smtClean="0"/>
              <a:t>实验环境</a:t>
            </a:r>
          </a:p>
        </p:txBody>
      </p:sp>
      <p:sp>
        <p:nvSpPr>
          <p:cNvPr id="5123" name="Rectangle 3"/>
          <p:cNvSpPr>
            <a:spLocks noGrp="1" noChangeArrowheads="1"/>
          </p:cNvSpPr>
          <p:nvPr>
            <p:ph type="body" idx="4294967295"/>
          </p:nvPr>
        </p:nvSpPr>
        <p:spPr>
          <a:xfrm>
            <a:off x="250825" y="863600"/>
            <a:ext cx="8551863" cy="5400675"/>
          </a:xfrm>
        </p:spPr>
        <p:txBody>
          <a:bodyPr/>
          <a:lstStyle/>
          <a:p>
            <a:pPr marL="457200" indent="-457200">
              <a:lnSpc>
                <a:spcPct val="100000"/>
              </a:lnSpc>
              <a:spcBef>
                <a:spcPts val="1300"/>
              </a:spcBef>
              <a:defRPr/>
            </a:pPr>
            <a:r>
              <a:rPr lang="zh-CN" altLang="en-US" sz="2800" dirty="0">
                <a:latin typeface="微软雅黑" panose="020B0503020204020204" pitchFamily="34" charset="-122"/>
                <a:ea typeface="微软雅黑" panose="020B0503020204020204" pitchFamily="34" charset="-122"/>
              </a:rPr>
              <a:t>主要教学目标</a:t>
            </a:r>
          </a:p>
          <a:p>
            <a:pPr marL="838200" lvl="1" indent="-381000">
              <a:lnSpc>
                <a:spcPct val="150000"/>
              </a:lnSpc>
              <a:spcBef>
                <a:spcPct val="35000"/>
              </a:spcBef>
              <a:defRPr/>
            </a:pPr>
            <a:r>
              <a:rPr lang="zh-CN" altLang="en-US" sz="2400" dirty="0" smtClean="0">
                <a:latin typeface="微软雅黑" panose="020B0503020204020204" pitchFamily="34" charset="-122"/>
                <a:ea typeface="微软雅黑" panose="020B0503020204020204" pitchFamily="34" charset="-122"/>
              </a:rPr>
              <a:t>了解</a:t>
            </a:r>
            <a:r>
              <a:rPr lang="en-US" altLang="zh-CN" sz="2400" dirty="0" smtClean="0">
                <a:latin typeface="微软雅黑" panose="020B0503020204020204" pitchFamily="34" charset="-122"/>
                <a:ea typeface="微软雅黑" panose="020B0503020204020204" pitchFamily="34" charset="-122"/>
              </a:rPr>
              <a:t>Linux</a:t>
            </a:r>
          </a:p>
          <a:p>
            <a:pPr marL="838200" lvl="1" indent="-381000">
              <a:lnSpc>
                <a:spcPct val="150000"/>
              </a:lnSpc>
              <a:spcBef>
                <a:spcPct val="35000"/>
              </a:spcBef>
              <a:defRPr/>
            </a:pPr>
            <a:r>
              <a:rPr lang="zh-CN" altLang="en-US" sz="2400" dirty="0" smtClean="0">
                <a:latin typeface="微软雅黑" panose="020B0503020204020204" pitchFamily="34" charset="-122"/>
                <a:ea typeface="微软雅黑" panose="020B0503020204020204" pitchFamily="34" charset="-122"/>
              </a:rPr>
              <a:t>学习</a:t>
            </a:r>
            <a:r>
              <a:rPr lang="en-US" altLang="zh-CN" sz="2400" dirty="0" smtClean="0">
                <a:latin typeface="微软雅黑" panose="020B0503020204020204" pitchFamily="34" charset="-122"/>
                <a:ea typeface="微软雅黑" panose="020B0503020204020204" pitchFamily="34" charset="-122"/>
              </a:rPr>
              <a:t>Linux</a:t>
            </a:r>
            <a:r>
              <a:rPr lang="zh-CN" altLang="en-US" sz="2400" dirty="0" smtClean="0">
                <a:latin typeface="微软雅黑" panose="020B0503020204020204" pitchFamily="34" charset="-122"/>
                <a:ea typeface="微软雅黑" panose="020B0503020204020204" pitchFamily="34" charset="-122"/>
              </a:rPr>
              <a:t>下的</a:t>
            </a:r>
            <a:r>
              <a:rPr lang="en-US" altLang="zh-CN" sz="2400" dirty="0" smtClean="0">
                <a:latin typeface="微软雅黑" panose="020B0503020204020204" pitchFamily="34" charset="-122"/>
                <a:ea typeface="微软雅黑" panose="020B0503020204020204" pitchFamily="34" charset="-122"/>
              </a:rPr>
              <a:t>C</a:t>
            </a:r>
            <a:r>
              <a:rPr lang="zh-CN" altLang="en-US" sz="2400" dirty="0" smtClean="0">
                <a:latin typeface="微软雅黑" panose="020B0503020204020204" pitchFamily="34" charset="-122"/>
                <a:ea typeface="微软雅黑" panose="020B0503020204020204" pitchFamily="34" charset="-122"/>
              </a:rPr>
              <a:t>编程</a:t>
            </a:r>
            <a:endParaRPr lang="en-US" altLang="zh-CN" sz="2400" dirty="0" smtClean="0">
              <a:latin typeface="微软雅黑" panose="020B0503020204020204" pitchFamily="34" charset="-122"/>
              <a:ea typeface="微软雅黑" panose="020B0503020204020204" pitchFamily="34" charset="-122"/>
            </a:endParaRPr>
          </a:p>
          <a:p>
            <a:pPr marL="838200" lvl="1" indent="-381000">
              <a:lnSpc>
                <a:spcPct val="150000"/>
              </a:lnSpc>
              <a:spcBef>
                <a:spcPct val="35000"/>
              </a:spcBef>
              <a:defRPr/>
            </a:pPr>
            <a:r>
              <a:rPr lang="zh-CN" altLang="en-US" sz="2400" dirty="0">
                <a:latin typeface="微软雅黑" panose="020B0503020204020204" pitchFamily="34" charset="-122"/>
                <a:ea typeface="微软雅黑" panose="020B0503020204020204" pitchFamily="34" charset="-122"/>
              </a:rPr>
              <a:t>掌握</a:t>
            </a:r>
            <a:r>
              <a:rPr lang="en-US" altLang="zh-CN" sz="2400" dirty="0" err="1" smtClean="0">
                <a:latin typeface="微软雅黑" panose="020B0503020204020204" pitchFamily="34" charset="-122"/>
                <a:ea typeface="微软雅黑" panose="020B0503020204020204" pitchFamily="34" charset="-122"/>
              </a:rPr>
              <a:t>gdb</a:t>
            </a:r>
            <a:r>
              <a:rPr lang="zh-CN" altLang="en-US" sz="2400" dirty="0" smtClean="0">
                <a:latin typeface="微软雅黑" panose="020B0503020204020204" pitchFamily="34" charset="-122"/>
                <a:ea typeface="微软雅黑" panose="020B0503020204020204" pitchFamily="34" charset="-122"/>
              </a:rPr>
              <a:t>符号调试器</a:t>
            </a:r>
            <a:endParaRPr lang="en-US" altLang="zh-CN" sz="2400" dirty="0" smtClean="0">
              <a:latin typeface="微软雅黑" panose="020B0503020204020204" pitchFamily="34" charset="-122"/>
              <a:ea typeface="微软雅黑" panose="020B0503020204020204" pitchFamily="34" charset="-122"/>
            </a:endParaRPr>
          </a:p>
          <a:p>
            <a:pPr marL="838200" lvl="1" indent="-381000">
              <a:lnSpc>
                <a:spcPct val="150000"/>
              </a:lnSpc>
              <a:spcBef>
                <a:spcPct val="35000"/>
              </a:spcBef>
              <a:defRPr/>
            </a:pPr>
            <a:r>
              <a:rPr lang="zh-CN" altLang="en-US" sz="2400" dirty="0" smtClean="0">
                <a:latin typeface="微软雅黑" panose="020B0503020204020204" pitchFamily="34" charset="-122"/>
                <a:ea typeface="微软雅黑" panose="020B0503020204020204" pitchFamily="34" charset="-122"/>
              </a:rPr>
              <a:t>学习程序维护工具</a:t>
            </a:r>
            <a:r>
              <a:rPr lang="en-US" altLang="zh-CN" sz="2400" dirty="0" smtClean="0">
                <a:latin typeface="微软雅黑" panose="020B0503020204020204" pitchFamily="34" charset="-122"/>
                <a:ea typeface="微软雅黑" panose="020B0503020204020204" pitchFamily="34" charset="-122"/>
              </a:rPr>
              <a:t>make</a:t>
            </a:r>
          </a:p>
          <a:p>
            <a:pPr marL="838200" lvl="1" indent="-381000">
              <a:lnSpc>
                <a:spcPct val="150000"/>
              </a:lnSpc>
              <a:spcBef>
                <a:spcPct val="35000"/>
              </a:spcBef>
              <a:defRPr/>
            </a:pPr>
            <a:r>
              <a:rPr lang="zh-CN" altLang="en-US" sz="2400" dirty="0" smtClean="0">
                <a:latin typeface="微软雅黑" panose="020B0503020204020204" pitchFamily="34" charset="-122"/>
                <a:ea typeface="微软雅黑" panose="020B0503020204020204" pitchFamily="34" charset="-122"/>
              </a:rPr>
              <a:t>了解反汇编的方法</a:t>
            </a:r>
            <a:endParaRPr lang="en-US" altLang="zh-CN" sz="2400" dirty="0" smtClean="0">
              <a:latin typeface="微软雅黑" panose="020B0503020204020204" pitchFamily="34" charset="-122"/>
              <a:ea typeface="微软雅黑" panose="020B0503020204020204" pitchFamily="34" charset="-122"/>
            </a:endParaRPr>
          </a:p>
          <a:p>
            <a:pPr marL="838200" lvl="1" indent="-381000">
              <a:lnSpc>
                <a:spcPct val="150000"/>
              </a:lnSpc>
              <a:spcBef>
                <a:spcPct val="35000"/>
              </a:spcBef>
              <a:defRPr/>
            </a:pPr>
            <a:r>
              <a:rPr lang="zh-CN" altLang="en-US" sz="2400" dirty="0" smtClean="0">
                <a:latin typeface="微软雅黑" panose="020B0503020204020204" pitchFamily="34" charset="-122"/>
                <a:ea typeface="微软雅黑" panose="020B0503020204020204" pitchFamily="34" charset="-122"/>
              </a:rPr>
              <a:t>示例与练习</a:t>
            </a:r>
            <a:endParaRPr lang="en-US" altLang="zh-CN" sz="2400" dirty="0" smtClean="0">
              <a:latin typeface="微软雅黑" panose="020B0503020204020204" pitchFamily="34" charset="-122"/>
              <a:ea typeface="微软雅黑" panose="020B0503020204020204" pitchFamily="34" charset="-122"/>
            </a:endParaRPr>
          </a:p>
          <a:p>
            <a:pPr marL="438150" indent="-381000">
              <a:lnSpc>
                <a:spcPct val="150000"/>
              </a:lnSpc>
              <a:spcBef>
                <a:spcPct val="35000"/>
              </a:spcBef>
              <a:defRPr/>
            </a:pPr>
            <a:r>
              <a:rPr lang="zh-CN" altLang="en-US" sz="2800" dirty="0" smtClean="0">
                <a:latin typeface="微软雅黑" panose="020B0503020204020204" pitchFamily="34" charset="-122"/>
                <a:ea typeface="微软雅黑" panose="020B0503020204020204" pitchFamily="34" charset="-122"/>
              </a:rPr>
              <a:t>实验任务：</a:t>
            </a:r>
            <a:r>
              <a:rPr lang="en-US" altLang="zh-CN" sz="2800" dirty="0" smtClean="0">
                <a:latin typeface="微软雅黑" panose="020B0503020204020204" pitchFamily="34" charset="-122"/>
                <a:ea typeface="微软雅黑" panose="020B0503020204020204" pitchFamily="34" charset="-122"/>
              </a:rPr>
              <a:t>PA0</a:t>
            </a:r>
          </a:p>
          <a:p>
            <a:pPr marL="838200" lvl="1" indent="-381000">
              <a:lnSpc>
                <a:spcPct val="150000"/>
              </a:lnSpc>
              <a:spcBef>
                <a:spcPct val="35000"/>
              </a:spcBef>
              <a:defRPr/>
            </a:pPr>
            <a:endParaRPr lang="en-US" altLang="zh-CN" sz="2400" dirty="0" smtClean="0">
              <a:latin typeface="微软雅黑" panose="020B0503020204020204" pitchFamily="34" charset="-122"/>
              <a:ea typeface="微软雅黑" panose="020B0503020204020204" pitchFamily="34" charset="-122"/>
            </a:endParaRPr>
          </a:p>
          <a:p>
            <a:pPr marL="438150" indent="-381000">
              <a:lnSpc>
                <a:spcPct val="150000"/>
              </a:lnSpc>
              <a:spcBef>
                <a:spcPct val="35000"/>
              </a:spcBef>
              <a:defRPr/>
            </a:pPr>
            <a:endParaRPr lang="zh-CN" altLang="en-US"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98425"/>
            <a:ext cx="8229600" cy="561975"/>
          </a:xfrm>
        </p:spPr>
        <p:txBody>
          <a:bodyPr/>
          <a:lstStyle/>
          <a:p>
            <a:pPr marL="80963"/>
            <a:r>
              <a:rPr lang="zh-CN" altLang="en-US" smtClean="0">
                <a:solidFill>
                  <a:schemeClr val="tx1"/>
                </a:solidFill>
                <a:latin typeface="Times New Roman" pitchFamily="18" charset="0"/>
              </a:rPr>
              <a:t>实例：查看</a:t>
            </a:r>
            <a:r>
              <a:rPr lang="en-US" altLang="zh-CN" smtClean="0">
                <a:solidFill>
                  <a:schemeClr val="tx1"/>
                </a:solidFill>
                <a:latin typeface="Times New Roman" pitchFamily="18" charset="0"/>
              </a:rPr>
              <a:t>GCC</a:t>
            </a:r>
            <a:r>
              <a:rPr lang="zh-CN" altLang="en-US" smtClean="0">
                <a:solidFill>
                  <a:schemeClr val="tx1"/>
                </a:solidFill>
                <a:latin typeface="Times New Roman" pitchFamily="18" charset="0"/>
              </a:rPr>
              <a:t>优化选项的效果</a:t>
            </a:r>
            <a:endParaRPr lang="en-US" altLang="zh-CN" smtClean="0">
              <a:solidFill>
                <a:schemeClr val="tx1"/>
              </a:solidFill>
              <a:latin typeface="Times New Roman" pitchFamily="18" charset="0"/>
            </a:endParaRPr>
          </a:p>
        </p:txBody>
      </p:sp>
      <p:sp>
        <p:nvSpPr>
          <p:cNvPr id="3" name="文本占位符 2"/>
          <p:cNvSpPr>
            <a:spLocks noGrp="1"/>
          </p:cNvSpPr>
          <p:nvPr>
            <p:ph type="body" idx="1"/>
          </p:nvPr>
        </p:nvSpPr>
        <p:spPr>
          <a:xfrm>
            <a:off x="341313" y="863600"/>
            <a:ext cx="8731250" cy="5734050"/>
          </a:xfrm>
        </p:spPr>
        <p:txBody>
          <a:bodyPr>
            <a:normAutofit/>
          </a:bodyPr>
          <a:lstStyle/>
          <a:p>
            <a:pPr marL="423863">
              <a:lnSpc>
                <a:spcPct val="100000"/>
              </a:lnSpc>
              <a:spcBef>
                <a:spcPct val="15000"/>
              </a:spcBef>
              <a:buFont typeface="Wingdings" pitchFamily="2" charset="2"/>
              <a:buChar char="p"/>
            </a:pPr>
            <a:r>
              <a:rPr lang="zh-CN" altLang="en-US" sz="2000" smtClean="0">
                <a:latin typeface="微软雅黑" pitchFamily="34" charset="-122"/>
                <a:ea typeface="微软雅黑" pitchFamily="34" charset="-122"/>
              </a:rPr>
              <a:t>首先不加任何优化选项，对上面的源程序进行编译：</a:t>
            </a:r>
          </a:p>
          <a:p>
            <a:pPr marL="423863">
              <a:lnSpc>
                <a:spcPct val="100000"/>
              </a:lnSpc>
              <a:spcBef>
                <a:spcPct val="15000"/>
              </a:spcBef>
              <a:buFont typeface="Wingdings 2" pitchFamily="18" charset="2"/>
              <a:buNone/>
            </a:pPr>
            <a:r>
              <a:rPr lang="en-US" altLang="zh-CN" sz="2000" smtClean="0">
                <a:latin typeface="微软雅黑" pitchFamily="34" charset="-122"/>
                <a:ea typeface="微软雅黑" pitchFamily="34" charset="-122"/>
              </a:rPr>
              <a:t>	                             </a:t>
            </a:r>
            <a:r>
              <a:rPr lang="en-US" altLang="zh-CN" sz="2000" smtClean="0">
                <a:solidFill>
                  <a:srgbClr val="3333CC"/>
                </a:solidFill>
                <a:latin typeface="微软雅黑" pitchFamily="34" charset="-122"/>
                <a:ea typeface="微软雅黑" pitchFamily="34" charset="-122"/>
              </a:rPr>
              <a:t>gcc example.c -o</a:t>
            </a:r>
            <a:r>
              <a:rPr lang="zh-CN" altLang="en-US" sz="2000" smtClean="0">
                <a:solidFill>
                  <a:srgbClr val="3333CC"/>
                </a:solidFill>
                <a:latin typeface="微软雅黑" pitchFamily="34" charset="-122"/>
                <a:ea typeface="微软雅黑" pitchFamily="34" charset="-122"/>
              </a:rPr>
              <a:t> </a:t>
            </a:r>
            <a:r>
              <a:rPr lang="en-US" altLang="zh-CN" sz="2000" smtClean="0">
                <a:solidFill>
                  <a:srgbClr val="3333CC"/>
                </a:solidFill>
                <a:latin typeface="微软雅黑" pitchFamily="34" charset="-122"/>
                <a:ea typeface="微软雅黑" pitchFamily="34" charset="-122"/>
              </a:rPr>
              <a:t>example</a:t>
            </a:r>
          </a:p>
          <a:p>
            <a:pPr marL="765175" lvl="1" indent="-282575">
              <a:lnSpc>
                <a:spcPct val="100000"/>
              </a:lnSpc>
              <a:spcBef>
                <a:spcPct val="15000"/>
              </a:spcBef>
              <a:buFont typeface="Wingdings 2" pitchFamily="18" charset="2"/>
              <a:buChar char=""/>
            </a:pPr>
            <a:r>
              <a:rPr lang="zh-CN" altLang="en-US" smtClean="0">
                <a:solidFill>
                  <a:schemeClr val="tx1"/>
                </a:solidFill>
                <a:latin typeface="微软雅黑" pitchFamily="34" charset="-122"/>
                <a:ea typeface="微软雅黑" pitchFamily="34" charset="-122"/>
              </a:rPr>
              <a:t>使用</a:t>
            </a:r>
            <a:r>
              <a:rPr lang="en-US" altLang="zh-CN" smtClean="0">
                <a:solidFill>
                  <a:schemeClr val="tx1"/>
                </a:solidFill>
                <a:latin typeface="微软雅黑" pitchFamily="34" charset="-122"/>
                <a:ea typeface="微软雅黑" pitchFamily="34" charset="-122"/>
              </a:rPr>
              <a:t>Linux</a:t>
            </a:r>
            <a:r>
              <a:rPr lang="zh-CN" altLang="en-US" smtClean="0">
                <a:solidFill>
                  <a:schemeClr val="tx1"/>
                </a:solidFill>
                <a:latin typeface="微软雅黑" pitchFamily="34" charset="-122"/>
                <a:ea typeface="微软雅黑" pitchFamily="34" charset="-122"/>
              </a:rPr>
              <a:t>系统下的</a:t>
            </a:r>
            <a:r>
              <a:rPr lang="en-US" altLang="zh-CN" smtClean="0">
                <a:solidFill>
                  <a:schemeClr val="tx1"/>
                </a:solidFill>
                <a:latin typeface="微软雅黑" pitchFamily="34" charset="-122"/>
                <a:ea typeface="微软雅黑" pitchFamily="34" charset="-122"/>
              </a:rPr>
              <a:t>time</a:t>
            </a:r>
            <a:r>
              <a:rPr lang="zh-CN" altLang="en-US" smtClean="0">
                <a:solidFill>
                  <a:schemeClr val="tx1"/>
                </a:solidFill>
                <a:latin typeface="微软雅黑" pitchFamily="34" charset="-122"/>
                <a:ea typeface="微软雅黑" pitchFamily="34" charset="-122"/>
              </a:rPr>
              <a:t>命令来大致统计程序的运行时间：</a:t>
            </a:r>
          </a:p>
          <a:p>
            <a:pPr marL="423863">
              <a:lnSpc>
                <a:spcPct val="100000"/>
              </a:lnSpc>
              <a:spcBef>
                <a:spcPct val="15000"/>
              </a:spcBef>
              <a:buFont typeface="Wingdings 2" pitchFamily="18" charset="2"/>
              <a:buNone/>
            </a:pPr>
            <a:r>
              <a:rPr lang="en-US" altLang="zh-CN" sz="2000" smtClean="0">
                <a:latin typeface="微软雅黑" pitchFamily="34" charset="-122"/>
                <a:ea typeface="微软雅黑" pitchFamily="34" charset="-122"/>
              </a:rPr>
              <a:t>	                                        </a:t>
            </a:r>
            <a:r>
              <a:rPr lang="en-US" altLang="zh-CN" sz="2000" smtClean="0">
                <a:solidFill>
                  <a:srgbClr val="3333CC"/>
                </a:solidFill>
                <a:latin typeface="微软雅黑" pitchFamily="34" charset="-122"/>
                <a:ea typeface="微软雅黑" pitchFamily="34" charset="-122"/>
              </a:rPr>
              <a:t>time ./example</a:t>
            </a:r>
          </a:p>
          <a:p>
            <a:pPr marL="765175" lvl="1" indent="-282575">
              <a:lnSpc>
                <a:spcPct val="100000"/>
              </a:lnSpc>
              <a:spcBef>
                <a:spcPct val="15000"/>
              </a:spcBef>
              <a:buFont typeface="Wingdings 2" pitchFamily="18" charset="2"/>
              <a:buChar char=""/>
            </a:pPr>
            <a:r>
              <a:rPr lang="en-US" altLang="zh-CN" smtClean="0">
                <a:solidFill>
                  <a:schemeClr val="tx1"/>
                </a:solidFill>
                <a:latin typeface="微软雅黑" pitchFamily="34" charset="-122"/>
                <a:ea typeface="微软雅黑" pitchFamily="34" charset="-122"/>
              </a:rPr>
              <a:t>time</a:t>
            </a:r>
            <a:r>
              <a:rPr lang="zh-CN" altLang="en-US" smtClean="0">
                <a:solidFill>
                  <a:schemeClr val="tx1"/>
                </a:solidFill>
                <a:latin typeface="微软雅黑" pitchFamily="34" charset="-122"/>
                <a:ea typeface="微软雅黑" pitchFamily="34" charset="-122"/>
              </a:rPr>
              <a:t>命令的输出结果由三部分组成：</a:t>
            </a:r>
          </a:p>
          <a:p>
            <a:pPr marL="1098550" lvl="2" indent="-342900">
              <a:lnSpc>
                <a:spcPct val="100000"/>
              </a:lnSpc>
              <a:spcBef>
                <a:spcPct val="15000"/>
              </a:spcBef>
              <a:buFont typeface="Wingdings" pitchFamily="2" charset="2"/>
              <a:buChar char="ü"/>
            </a:pPr>
            <a:r>
              <a:rPr lang="en-US" altLang="zh-CN" sz="2000" smtClean="0">
                <a:solidFill>
                  <a:schemeClr val="tx1"/>
                </a:solidFill>
                <a:latin typeface="微软雅黑" pitchFamily="34" charset="-122"/>
                <a:ea typeface="微软雅黑" pitchFamily="34" charset="-122"/>
              </a:rPr>
              <a:t>real</a:t>
            </a:r>
            <a:r>
              <a:rPr lang="zh-CN" altLang="en-US" sz="2000" smtClean="0">
                <a:solidFill>
                  <a:schemeClr val="tx1"/>
                </a:solidFill>
                <a:latin typeface="微软雅黑" pitchFamily="34" charset="-122"/>
                <a:ea typeface="微软雅黑" pitchFamily="34" charset="-122"/>
              </a:rPr>
              <a:t>：程序的总执行时间，包括进程的调度、切换等时间；</a:t>
            </a:r>
          </a:p>
          <a:p>
            <a:pPr marL="1098550" lvl="2" indent="-342900">
              <a:lnSpc>
                <a:spcPct val="100000"/>
              </a:lnSpc>
              <a:spcBef>
                <a:spcPct val="15000"/>
              </a:spcBef>
              <a:buFont typeface="Wingdings" pitchFamily="2" charset="2"/>
              <a:buChar char="ü"/>
            </a:pPr>
            <a:r>
              <a:rPr lang="en-US" altLang="zh-CN" sz="2000" smtClean="0">
                <a:solidFill>
                  <a:schemeClr val="tx1"/>
                </a:solidFill>
                <a:latin typeface="微软雅黑" pitchFamily="34" charset="-122"/>
                <a:ea typeface="微软雅黑" pitchFamily="34" charset="-122"/>
              </a:rPr>
              <a:t>user</a:t>
            </a:r>
            <a:r>
              <a:rPr lang="zh-CN" altLang="en-US" sz="2000" smtClean="0">
                <a:solidFill>
                  <a:schemeClr val="tx1"/>
                </a:solidFill>
                <a:latin typeface="微软雅黑" pitchFamily="34" charset="-122"/>
                <a:ea typeface="微软雅黑" pitchFamily="34" charset="-122"/>
              </a:rPr>
              <a:t>：用户进程执行的时间；</a:t>
            </a:r>
          </a:p>
          <a:p>
            <a:pPr marL="1098550" lvl="2" indent="-342900">
              <a:lnSpc>
                <a:spcPct val="100000"/>
              </a:lnSpc>
              <a:spcBef>
                <a:spcPct val="15000"/>
              </a:spcBef>
              <a:buFont typeface="Wingdings" pitchFamily="2" charset="2"/>
              <a:buChar char="ü"/>
            </a:pPr>
            <a:r>
              <a:rPr lang="en-US" altLang="zh-CN" sz="2000" smtClean="0">
                <a:solidFill>
                  <a:schemeClr val="tx1"/>
                </a:solidFill>
                <a:latin typeface="微软雅黑" pitchFamily="34" charset="-122"/>
                <a:ea typeface="微软雅黑" pitchFamily="34" charset="-122"/>
              </a:rPr>
              <a:t>sys</a:t>
            </a:r>
            <a:r>
              <a:rPr lang="zh-CN" altLang="en-US" sz="2000" smtClean="0">
                <a:solidFill>
                  <a:schemeClr val="tx1"/>
                </a:solidFill>
                <a:latin typeface="微软雅黑" pitchFamily="34" charset="-122"/>
                <a:ea typeface="微软雅黑" pitchFamily="34" charset="-122"/>
              </a:rPr>
              <a:t>：内核执行的时间。</a:t>
            </a:r>
          </a:p>
          <a:p>
            <a:pPr marL="423863">
              <a:lnSpc>
                <a:spcPct val="100000"/>
              </a:lnSpc>
              <a:spcBef>
                <a:spcPct val="15000"/>
              </a:spcBef>
              <a:buFont typeface="Wingdings" pitchFamily="2" charset="2"/>
              <a:buChar char="p"/>
            </a:pPr>
            <a:r>
              <a:rPr lang="zh-CN" altLang="en-US" sz="2000" smtClean="0">
                <a:latin typeface="微软雅黑" pitchFamily="34" charset="-122"/>
                <a:ea typeface="微软雅黑" pitchFamily="34" charset="-122"/>
              </a:rPr>
              <a:t>接下来使用优化选项</a:t>
            </a:r>
            <a:r>
              <a:rPr lang="en-US" altLang="zh-CN" sz="2000" smtClean="0">
                <a:latin typeface="微软雅黑" pitchFamily="34" charset="-122"/>
                <a:ea typeface="微软雅黑" pitchFamily="34" charset="-122"/>
              </a:rPr>
              <a:t>-O2</a:t>
            </a:r>
            <a:r>
              <a:rPr lang="zh-CN" altLang="en-US" sz="2000" smtClean="0">
                <a:latin typeface="微软雅黑" pitchFamily="34" charset="-122"/>
                <a:ea typeface="微软雅黑" pitchFamily="34" charset="-122"/>
              </a:rPr>
              <a:t>对上面的源程序进行处理：</a:t>
            </a:r>
          </a:p>
          <a:p>
            <a:pPr marL="423863">
              <a:lnSpc>
                <a:spcPct val="100000"/>
              </a:lnSpc>
              <a:spcBef>
                <a:spcPct val="15000"/>
              </a:spcBef>
              <a:buFont typeface="Wingdings 2" pitchFamily="18" charset="2"/>
              <a:buNone/>
            </a:pPr>
            <a:r>
              <a:rPr lang="en-US" altLang="zh-CN" sz="2000" smtClean="0">
                <a:latin typeface="微软雅黑" pitchFamily="34" charset="-122"/>
                <a:ea typeface="微软雅黑" pitchFamily="34" charset="-122"/>
              </a:rPr>
              <a:t>	                           </a:t>
            </a:r>
            <a:r>
              <a:rPr lang="en-US" altLang="zh-CN" sz="2000" smtClean="0">
                <a:solidFill>
                  <a:srgbClr val="3333CC"/>
                </a:solidFill>
                <a:latin typeface="微软雅黑" pitchFamily="34" charset="-122"/>
                <a:ea typeface="微软雅黑" pitchFamily="34" charset="-122"/>
              </a:rPr>
              <a:t>gcc -O2</a:t>
            </a:r>
            <a:r>
              <a:rPr lang="zh-CN" altLang="en-US" sz="2000" smtClean="0">
                <a:solidFill>
                  <a:srgbClr val="3333CC"/>
                </a:solidFill>
                <a:latin typeface="微软雅黑" pitchFamily="34" charset="-122"/>
                <a:ea typeface="微软雅黑" pitchFamily="34" charset="-122"/>
              </a:rPr>
              <a:t> </a:t>
            </a:r>
            <a:r>
              <a:rPr lang="en-US" altLang="zh-CN" sz="2000" smtClean="0">
                <a:solidFill>
                  <a:srgbClr val="3333CC"/>
                </a:solidFill>
                <a:latin typeface="微软雅黑" pitchFamily="34" charset="-122"/>
                <a:ea typeface="微软雅黑" pitchFamily="34" charset="-122"/>
              </a:rPr>
              <a:t>example.c -o</a:t>
            </a:r>
            <a:r>
              <a:rPr lang="zh-CN" altLang="en-US" sz="2000" smtClean="0">
                <a:solidFill>
                  <a:srgbClr val="3333CC"/>
                </a:solidFill>
                <a:latin typeface="微软雅黑" pitchFamily="34" charset="-122"/>
                <a:ea typeface="微软雅黑" pitchFamily="34" charset="-122"/>
              </a:rPr>
              <a:t> </a:t>
            </a:r>
            <a:r>
              <a:rPr lang="en-US" altLang="zh-CN" sz="2000" smtClean="0">
                <a:solidFill>
                  <a:srgbClr val="3333CC"/>
                </a:solidFill>
                <a:latin typeface="微软雅黑" pitchFamily="34" charset="-122"/>
                <a:ea typeface="微软雅黑" pitchFamily="34" charset="-122"/>
              </a:rPr>
              <a:t>example</a:t>
            </a:r>
          </a:p>
          <a:p>
            <a:pPr marL="423863">
              <a:lnSpc>
                <a:spcPct val="100000"/>
              </a:lnSpc>
              <a:spcBef>
                <a:spcPct val="15000"/>
              </a:spcBef>
              <a:buFont typeface="Wingdings" pitchFamily="2" charset="2"/>
              <a:buChar char="p"/>
            </a:pPr>
            <a:r>
              <a:rPr lang="zh-CN" altLang="en-US" sz="2000" smtClean="0">
                <a:latin typeface="微软雅黑" pitchFamily="34" charset="-122"/>
                <a:ea typeface="微软雅黑" pitchFamily="34" charset="-122"/>
              </a:rPr>
              <a:t>再次统计程序的运行时间，可以看到程序的性能得到大幅度的改善</a:t>
            </a:r>
          </a:p>
          <a:p>
            <a:pPr marL="423863">
              <a:lnSpc>
                <a:spcPct val="100000"/>
              </a:lnSpc>
              <a:spcBef>
                <a:spcPct val="15000"/>
              </a:spcBef>
              <a:buFont typeface="Wingdings 2" pitchFamily="18" charset="2"/>
              <a:buNone/>
            </a:pPr>
            <a:r>
              <a:rPr lang="en-US" altLang="zh-CN" sz="2000" smtClean="0">
                <a:latin typeface="微软雅黑" pitchFamily="34" charset="-122"/>
                <a:ea typeface="微软雅黑" pitchFamily="34" charset="-122"/>
              </a:rPr>
              <a:t>	                                     </a:t>
            </a:r>
            <a:r>
              <a:rPr lang="en-US" altLang="zh-CN" sz="2000" smtClean="0">
                <a:solidFill>
                  <a:srgbClr val="3333CC"/>
                </a:solidFill>
                <a:latin typeface="微软雅黑" pitchFamily="34" charset="-122"/>
                <a:ea typeface="微软雅黑" pitchFamily="34" charset="-122"/>
              </a:rPr>
              <a:t>time ./example</a:t>
            </a:r>
          </a:p>
          <a:p>
            <a:pPr marL="423863">
              <a:lnSpc>
                <a:spcPct val="100000"/>
              </a:lnSpc>
              <a:spcBef>
                <a:spcPct val="15000"/>
              </a:spcBef>
              <a:buFont typeface="Wingdings 2" pitchFamily="18" charset="2"/>
              <a:buChar char=""/>
            </a:pPr>
            <a:r>
              <a:rPr lang="zh-CN" altLang="en-US" sz="2000" smtClean="0">
                <a:latin typeface="微软雅黑" pitchFamily="34" charset="-122"/>
                <a:ea typeface="微软雅黑" pitchFamily="34" charset="-122"/>
              </a:rPr>
              <a:t>此外，还有一个比较重要的优化选项</a:t>
            </a:r>
            <a:r>
              <a:rPr lang="en-US" altLang="zh-CN" sz="2000" smtClean="0">
                <a:latin typeface="微软雅黑" pitchFamily="34" charset="-122"/>
                <a:ea typeface="微软雅黑" pitchFamily="34" charset="-122"/>
              </a:rPr>
              <a:t>-march</a:t>
            </a:r>
            <a:r>
              <a:rPr lang="zh-CN" altLang="en-US" sz="2000" smtClean="0">
                <a:latin typeface="微软雅黑" pitchFamily="34" charset="-122"/>
                <a:ea typeface="微软雅黑" pitchFamily="34" charset="-122"/>
              </a:rPr>
              <a:t>，它表示为特定的</a:t>
            </a:r>
            <a:r>
              <a:rPr lang="en-US" altLang="zh-CN" sz="2000" smtClean="0">
                <a:latin typeface="微软雅黑" pitchFamily="34" charset="-122"/>
                <a:ea typeface="微软雅黑" pitchFamily="34" charset="-122"/>
              </a:rPr>
              <a:t>CPU</a:t>
            </a:r>
            <a:r>
              <a:rPr lang="zh-CN" altLang="en-US" sz="2000" smtClean="0">
                <a:latin typeface="微软雅黑" pitchFamily="34" charset="-122"/>
                <a:ea typeface="微软雅黑" pitchFamily="34" charset="-122"/>
              </a:rPr>
              <a:t>类型编译二进制代码，进而取得最佳的优化效果。具体的命令格式为：</a:t>
            </a:r>
          </a:p>
          <a:p>
            <a:pPr marL="423863">
              <a:lnSpc>
                <a:spcPct val="100000"/>
              </a:lnSpc>
              <a:spcBef>
                <a:spcPct val="15000"/>
              </a:spcBef>
              <a:buFont typeface="Wingdings 2" pitchFamily="18" charset="2"/>
              <a:buNone/>
            </a:pPr>
            <a:r>
              <a:rPr lang="en-US" altLang="zh-CN" sz="2000" smtClean="0">
                <a:latin typeface="微软雅黑" pitchFamily="34" charset="-122"/>
                <a:ea typeface="微软雅黑" pitchFamily="34" charset="-122"/>
              </a:rPr>
              <a:t>	gcc --march=&lt;CPU</a:t>
            </a:r>
            <a:r>
              <a:rPr lang="zh-CN" altLang="en-US" sz="2000" smtClean="0">
                <a:latin typeface="微软雅黑" pitchFamily="34" charset="-122"/>
                <a:ea typeface="微软雅黑" pitchFamily="34" charset="-122"/>
              </a:rPr>
              <a:t>类型</a:t>
            </a:r>
            <a:r>
              <a:rPr lang="en-US" altLang="zh-CN" sz="2000" smtClean="0">
                <a:latin typeface="微软雅黑" pitchFamily="34" charset="-122"/>
                <a:ea typeface="微软雅黑" pitchFamily="34" charset="-122"/>
              </a:rPr>
              <a:t>&gt; example.c -o example</a:t>
            </a:r>
          </a:p>
          <a:p>
            <a:pPr marL="423863">
              <a:lnSpc>
                <a:spcPct val="100000"/>
              </a:lnSpc>
              <a:spcBef>
                <a:spcPct val="15000"/>
              </a:spcBef>
              <a:buFont typeface="Wingdings 2" pitchFamily="18" charset="2"/>
              <a:buNone/>
            </a:pPr>
            <a:r>
              <a:rPr lang="en-US" altLang="zh-CN" sz="2000" smtClean="0">
                <a:latin typeface="微软雅黑" pitchFamily="34" charset="-122"/>
                <a:ea typeface="微软雅黑" pitchFamily="34" charset="-122"/>
              </a:rPr>
              <a:t>	CPU</a:t>
            </a:r>
            <a:r>
              <a:rPr lang="zh-CN" altLang="en-US" sz="2000" smtClean="0">
                <a:latin typeface="微软雅黑" pitchFamily="34" charset="-122"/>
                <a:ea typeface="微软雅黑" pitchFamily="34" charset="-122"/>
              </a:rPr>
              <a:t>类型如</a:t>
            </a:r>
            <a:r>
              <a:rPr lang="en-US" altLang="zh-CN" sz="2000" smtClean="0">
                <a:latin typeface="微软雅黑" pitchFamily="34" charset="-122"/>
                <a:ea typeface="微软雅黑" pitchFamily="34" charset="-122"/>
              </a:rPr>
              <a:t>pentium4</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pentium4m</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pentium-m</a:t>
            </a:r>
            <a:r>
              <a:rPr lang="zh-CN" altLang="en-US" sz="2000" smtClean="0">
                <a:latin typeface="微软雅黑" pitchFamily="34" charset="-122"/>
                <a:ea typeface="微软雅黑" pitchFamily="34" charset="-122"/>
              </a:rPr>
              <a:t>或</a:t>
            </a:r>
            <a:r>
              <a:rPr lang="en-US" altLang="zh-CN" sz="2000" smtClean="0">
                <a:latin typeface="微软雅黑" pitchFamily="34" charset="-122"/>
                <a:ea typeface="微软雅黑" pitchFamily="34" charset="-122"/>
              </a:rPr>
              <a:t>athlon64</a:t>
            </a:r>
            <a:r>
              <a:rPr lang="zh-CN" altLang="en-US" sz="2000" smtClean="0">
                <a:latin typeface="微软雅黑" pitchFamily="34" charset="-122"/>
                <a:ea typeface="微软雅黑" pitchFamily="34" charset="-122"/>
              </a:rPr>
              <a:t>等。</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613" y="76200"/>
            <a:ext cx="8229600" cy="561975"/>
          </a:xfrm>
        </p:spPr>
        <p:txBody>
          <a:bodyPr/>
          <a:lstStyle/>
          <a:p>
            <a:r>
              <a:rPr lang="zh-CN" altLang="en-US" smtClean="0">
                <a:solidFill>
                  <a:srgbClr val="000000"/>
                </a:solidFill>
                <a:latin typeface="方正大标宋简体"/>
              </a:rPr>
              <a:t>基本选项</a:t>
            </a:r>
            <a:r>
              <a:rPr lang="en-US" altLang="zh-CN" smtClean="0">
                <a:solidFill>
                  <a:srgbClr val="000000"/>
                </a:solidFill>
                <a:latin typeface="方正大标宋简体"/>
              </a:rPr>
              <a:t>—</a:t>
            </a:r>
            <a:r>
              <a:rPr lang="zh-CN" altLang="en-US" smtClean="0">
                <a:latin typeface="Times New Roman" pitchFamily="18" charset="0"/>
              </a:rPr>
              <a:t>汇编阶段</a:t>
            </a:r>
            <a:endParaRPr lang="zh-CN" altLang="en-US" smtClean="0">
              <a:solidFill>
                <a:srgbClr val="000000"/>
              </a:solidFill>
              <a:latin typeface="Times New Roman" pitchFamily="18" charset="0"/>
            </a:endParaRPr>
          </a:p>
        </p:txBody>
      </p:sp>
      <p:sp>
        <p:nvSpPr>
          <p:cNvPr id="3" name="文本占位符 2"/>
          <p:cNvSpPr>
            <a:spLocks noGrp="1"/>
          </p:cNvSpPr>
          <p:nvPr>
            <p:ph type="body" idx="1"/>
          </p:nvPr>
        </p:nvSpPr>
        <p:spPr/>
        <p:txBody>
          <a:bodyPr>
            <a:normAutofit/>
          </a:bodyPr>
          <a:lstStyle/>
          <a:p>
            <a:pPr marL="365125" indent="-282575">
              <a:buFont typeface="Wingdings 2" pitchFamily="18" charset="2"/>
              <a:buChar char=""/>
            </a:pPr>
            <a:r>
              <a:rPr lang="zh-CN" altLang="en-US" sz="2200" smtClean="0">
                <a:latin typeface="微软雅黑" pitchFamily="34" charset="-122"/>
                <a:ea typeface="微软雅黑" pitchFamily="34" charset="-122"/>
              </a:rPr>
              <a:t>将输入的汇编语言源程序文件转换为可重定位目标代码文件（*</a:t>
            </a:r>
            <a:r>
              <a:rPr lang="en-US" altLang="zh-CN" sz="2200" smtClean="0">
                <a:latin typeface="微软雅黑" pitchFamily="34" charset="-122"/>
                <a:ea typeface="微软雅黑" pitchFamily="34" charset="-122"/>
              </a:rPr>
              <a:t>.o</a:t>
            </a:r>
            <a:r>
              <a:rPr lang="zh-CN" altLang="en-US" sz="2200" smtClean="0">
                <a:latin typeface="微软雅黑" pitchFamily="34" charset="-122"/>
                <a:ea typeface="微软雅黑" pitchFamily="34" charset="-122"/>
              </a:rPr>
              <a:t>），这可以通过使用</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选项完成，实际调用了汇编器</a:t>
            </a:r>
            <a:r>
              <a:rPr lang="en-US" altLang="zh-CN" sz="2200" smtClean="0">
                <a:latin typeface="微软雅黑" pitchFamily="34" charset="-122"/>
                <a:ea typeface="微软雅黑" pitchFamily="34" charset="-122"/>
              </a:rPr>
              <a:t>as</a:t>
            </a:r>
          </a:p>
          <a:p>
            <a:pPr marL="365125" indent="-282575">
              <a:buFontTx/>
              <a:buNone/>
            </a:pPr>
            <a:r>
              <a:rPr lang="zh-CN" altLang="en-US" sz="2200" smtClean="0">
                <a:latin typeface="微软雅黑" pitchFamily="34" charset="-122"/>
                <a:ea typeface="微软雅黑" pitchFamily="34" charset="-122"/>
              </a:rPr>
              <a:t>    </a:t>
            </a:r>
            <a:endParaRPr lang="en-US" altLang="zh-CN" sz="2200" smtClean="0">
              <a:latin typeface="微软雅黑" pitchFamily="34" charset="-122"/>
              <a:ea typeface="微软雅黑" pitchFamily="34" charset="-122"/>
            </a:endParaRPr>
          </a:p>
          <a:p>
            <a:pPr marL="365125" indent="-282575">
              <a:buFontTx/>
              <a:buNone/>
            </a:pPr>
            <a:r>
              <a:rPr lang="en-US" altLang="zh-CN" sz="2200"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对应的</a:t>
            </a:r>
            <a:r>
              <a:rPr lang="en-US" altLang="zh-CN" sz="2200" smtClean="0">
                <a:latin typeface="微软雅黑" pitchFamily="34" charset="-122"/>
                <a:ea typeface="微软雅黑" pitchFamily="34" charset="-122"/>
              </a:rPr>
              <a:t>GCC</a:t>
            </a:r>
            <a:r>
              <a:rPr lang="zh-CN" altLang="en-US" sz="2200" smtClean="0">
                <a:latin typeface="微软雅黑" pitchFamily="34" charset="-122"/>
                <a:ea typeface="微软雅黑" pitchFamily="34" charset="-122"/>
              </a:rPr>
              <a:t>命令如下例所示：</a:t>
            </a:r>
          </a:p>
          <a:p>
            <a:pPr marL="639763" lvl="1" indent="-282575">
              <a:buFontTx/>
              <a:buNone/>
            </a:pPr>
            <a:r>
              <a:rPr lang="en-US" altLang="zh-CN" sz="2200" smtClean="0">
                <a:latin typeface="微软雅黑" pitchFamily="34" charset="-122"/>
                <a:ea typeface="微软雅黑" pitchFamily="34" charset="-122"/>
              </a:rPr>
              <a:t>                                gcc</a:t>
            </a: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example.s -o</a:t>
            </a: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example.o</a:t>
            </a:r>
            <a:endParaRPr lang="en-US" altLang="zh-CN" smtClean="0">
              <a:latin typeface="微软雅黑" pitchFamily="34" charset="-122"/>
              <a:ea typeface="微软雅黑" pitchFamily="34" charset="-122"/>
            </a:endParaRPr>
          </a:p>
          <a:p>
            <a:pPr marL="365125" indent="-282575">
              <a:buFontTx/>
              <a:buNone/>
            </a:pPr>
            <a:r>
              <a:rPr lang="en-US" altLang="zh-CN" sz="2200"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注意：目标文件虽然是机器代码，但不可执行。</a:t>
            </a:r>
          </a:p>
          <a:p>
            <a:pPr marL="365125" indent="-282575" eaLnBrk="1" hangingPunct="1"/>
            <a:endParaRPr lang="en-US" altLang="zh-CN" sz="2200" smtClean="0">
              <a:latin typeface="微软雅黑" pitchFamily="34" charset="-122"/>
              <a:ea typeface="微软雅黑" pitchFamily="34" charset="-122"/>
            </a:endParaRPr>
          </a:p>
          <a:p>
            <a:pPr marL="365125" indent="-282575" eaLnBrk="1" hangingPunct="1"/>
            <a:r>
              <a:rPr lang="en-US" altLang="zh-CN" sz="2200" smtClean="0">
                <a:latin typeface="微软雅黑" pitchFamily="34" charset="-122"/>
                <a:ea typeface="微软雅黑" pitchFamily="34" charset="-122"/>
              </a:rPr>
              <a:t>as </a:t>
            </a:r>
            <a:r>
              <a:rPr lang="zh-CN" altLang="en-US" sz="2200" smtClean="0">
                <a:latin typeface="微软雅黑" pitchFamily="34" charset="-122"/>
                <a:ea typeface="微软雅黑" pitchFamily="34" charset="-122"/>
              </a:rPr>
              <a:t>通常情况下是被</a:t>
            </a:r>
            <a:r>
              <a:rPr lang="en-US" altLang="zh-CN" sz="2200" smtClean="0">
                <a:latin typeface="微软雅黑" pitchFamily="34" charset="-122"/>
                <a:ea typeface="微软雅黑" pitchFamily="34" charset="-122"/>
              </a:rPr>
              <a:t>gcc</a:t>
            </a:r>
            <a:r>
              <a:rPr lang="zh-CN" altLang="en-US" sz="2200" smtClean="0">
                <a:latin typeface="微软雅黑" pitchFamily="34" charset="-122"/>
                <a:ea typeface="微软雅黑" pitchFamily="34" charset="-122"/>
              </a:rPr>
              <a:t>调用的，但也可直接使用。</a:t>
            </a:r>
          </a:p>
          <a:p>
            <a:pPr marL="365125" indent="-282575">
              <a:buFontTx/>
              <a:buNone/>
            </a:pPr>
            <a:endParaRPr lang="zh-CN" altLang="en-US" sz="22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0"/>
            <a:ext cx="8229600" cy="561975"/>
          </a:xfrm>
        </p:spPr>
        <p:txBody>
          <a:bodyPr/>
          <a:lstStyle/>
          <a:p>
            <a:r>
              <a:rPr lang="zh-CN" altLang="en-US" smtClean="0">
                <a:solidFill>
                  <a:srgbClr val="000000"/>
                </a:solidFill>
                <a:latin typeface="方正大标宋简体"/>
              </a:rPr>
              <a:t>基本选项</a:t>
            </a:r>
            <a:r>
              <a:rPr lang="en-US" altLang="zh-CN" smtClean="0">
                <a:solidFill>
                  <a:srgbClr val="000000"/>
                </a:solidFill>
                <a:latin typeface="方正大标宋简体"/>
              </a:rPr>
              <a:t>—</a:t>
            </a:r>
            <a:r>
              <a:rPr lang="zh-CN" altLang="en-US" smtClean="0">
                <a:latin typeface="Times New Roman" pitchFamily="18" charset="0"/>
              </a:rPr>
              <a:t>链接阶段</a:t>
            </a:r>
          </a:p>
        </p:txBody>
      </p:sp>
      <p:sp>
        <p:nvSpPr>
          <p:cNvPr id="3" name="文本占位符 2"/>
          <p:cNvSpPr>
            <a:spLocks noGrp="1"/>
          </p:cNvSpPr>
          <p:nvPr>
            <p:ph type="body" idx="1"/>
          </p:nvPr>
        </p:nvSpPr>
        <p:spPr/>
        <p:txBody>
          <a:bodyPr>
            <a:normAutofit lnSpcReduction="10000"/>
          </a:bodyPr>
          <a:lstStyle/>
          <a:p>
            <a:pPr marL="423863">
              <a:lnSpc>
                <a:spcPct val="105000"/>
              </a:lnSpc>
              <a:buFont typeface="Wingdings" pitchFamily="2" charset="2"/>
              <a:buChar char="p"/>
            </a:pPr>
            <a:r>
              <a:rPr lang="zh-CN" altLang="en-US" sz="2000" smtClean="0">
                <a:latin typeface="微软雅黑" pitchFamily="34" charset="-122"/>
                <a:ea typeface="微软雅黑" pitchFamily="34" charset="-122"/>
              </a:rPr>
              <a:t>将生成的目标文件与其它目标文件（或库文件）链接成可执行的二进制代码文件。这一步骤可以使用如下的</a:t>
            </a:r>
            <a:r>
              <a:rPr lang="en-US" altLang="zh-CN" sz="2000" smtClean="0">
                <a:latin typeface="微软雅黑" pitchFamily="34" charset="-122"/>
                <a:ea typeface="微软雅黑" pitchFamily="34" charset="-122"/>
              </a:rPr>
              <a:t>GCC</a:t>
            </a:r>
            <a:r>
              <a:rPr lang="zh-CN" altLang="en-US" sz="2000" smtClean="0">
                <a:latin typeface="微软雅黑" pitchFamily="34" charset="-122"/>
                <a:ea typeface="微软雅黑" pitchFamily="34" charset="-122"/>
              </a:rPr>
              <a:t>命令来完成：</a:t>
            </a:r>
          </a:p>
          <a:p>
            <a:pPr marL="639763" lvl="1" indent="-282575">
              <a:lnSpc>
                <a:spcPct val="105000"/>
              </a:lnSpc>
              <a:buFont typeface="Verdana" pitchFamily="34" charset="0"/>
              <a:buNone/>
            </a:pPr>
            <a:r>
              <a:rPr lang="en-US" altLang="zh-CN" smtClean="0">
                <a:latin typeface="微软雅黑" pitchFamily="34" charset="-122"/>
                <a:ea typeface="微软雅黑" pitchFamily="34" charset="-122"/>
              </a:rPr>
              <a:t>  gcc</a:t>
            </a: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example.o</a:t>
            </a: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-o</a:t>
            </a: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example</a:t>
            </a:r>
          </a:p>
          <a:p>
            <a:pPr marL="423863">
              <a:lnSpc>
                <a:spcPct val="105000"/>
              </a:lnSpc>
              <a:buFont typeface="Wingdings 2" pitchFamily="18" charset="2"/>
              <a:buChar char=""/>
            </a:pPr>
            <a:r>
              <a:rPr lang="zh-CN" altLang="en-US" sz="2000" smtClean="0">
                <a:latin typeface="微软雅黑" pitchFamily="34" charset="-122"/>
                <a:ea typeface="微软雅黑" pitchFamily="34" charset="-122"/>
              </a:rPr>
              <a:t>运行</a:t>
            </a:r>
            <a:r>
              <a:rPr lang="en-US" altLang="zh-CN" sz="2000" smtClean="0">
                <a:latin typeface="微软雅黑" pitchFamily="34" charset="-122"/>
                <a:ea typeface="微软雅黑" pitchFamily="34" charset="-122"/>
              </a:rPr>
              <a:t>example</a:t>
            </a:r>
          </a:p>
          <a:p>
            <a:pPr marL="423863">
              <a:lnSpc>
                <a:spcPct val="105000"/>
              </a:lnSpc>
              <a:buFont typeface="Wingdings 2" pitchFamily="18" charset="2"/>
              <a:buChar char=""/>
            </a:pPr>
            <a:endParaRPr lang="zh-CN" altLang="en-US" sz="2000" smtClean="0">
              <a:latin typeface="微软雅黑" pitchFamily="34" charset="-122"/>
              <a:ea typeface="微软雅黑" pitchFamily="34" charset="-122"/>
            </a:endParaRPr>
          </a:p>
          <a:p>
            <a:pPr marL="423863">
              <a:lnSpc>
                <a:spcPct val="105000"/>
              </a:lnSpc>
              <a:buFont typeface="Wingdings" pitchFamily="2" charset="2"/>
              <a:buChar char="p"/>
            </a:pPr>
            <a:r>
              <a:rPr lang="zh-CN" altLang="en-US" sz="2000" smtClean="0">
                <a:latin typeface="微软雅黑" pitchFamily="34" charset="-122"/>
                <a:ea typeface="微软雅黑" pitchFamily="34" charset="-122"/>
              </a:rPr>
              <a:t>如果只需要最终的可执行文件，可以直接对源文件进行编译链接，对应的</a:t>
            </a:r>
            <a:r>
              <a:rPr lang="en-US" altLang="zh-CN" sz="2000" smtClean="0">
                <a:latin typeface="微软雅黑" pitchFamily="34" charset="-122"/>
                <a:ea typeface="微软雅黑" pitchFamily="34" charset="-122"/>
              </a:rPr>
              <a:t>GCC</a:t>
            </a:r>
            <a:r>
              <a:rPr lang="zh-CN" altLang="en-US" sz="2000" smtClean="0">
                <a:latin typeface="微软雅黑" pitchFamily="34" charset="-122"/>
                <a:ea typeface="微软雅黑" pitchFamily="34" charset="-122"/>
              </a:rPr>
              <a:t>命令如下所示：</a:t>
            </a:r>
          </a:p>
          <a:p>
            <a:pPr marL="639763" lvl="1" indent="-282575">
              <a:lnSpc>
                <a:spcPct val="105000"/>
              </a:lnSpc>
              <a:buFont typeface="Verdana" pitchFamily="34" charset="0"/>
              <a:buNone/>
            </a:pPr>
            <a:r>
              <a:rPr lang="en-US" altLang="zh-CN" smtClean="0">
                <a:latin typeface="微软雅黑" pitchFamily="34" charset="-122"/>
                <a:ea typeface="微软雅黑" pitchFamily="34" charset="-122"/>
              </a:rPr>
              <a:t>  gcc example.c -o</a:t>
            </a: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example</a:t>
            </a:r>
          </a:p>
          <a:p>
            <a:pPr marL="423863">
              <a:lnSpc>
                <a:spcPct val="105000"/>
              </a:lnSpc>
              <a:buFont typeface="Wingdings 2" pitchFamily="18" charset="2"/>
              <a:buChar char=""/>
            </a:pPr>
            <a:endParaRPr lang="en-US" altLang="zh-CN" sz="2000" smtClean="0">
              <a:latin typeface="微软雅黑" pitchFamily="34" charset="-122"/>
              <a:ea typeface="微软雅黑" pitchFamily="34" charset="-122"/>
            </a:endParaRPr>
          </a:p>
          <a:p>
            <a:pPr marL="423863">
              <a:lnSpc>
                <a:spcPct val="105000"/>
              </a:lnSpc>
              <a:buFont typeface="Wingdings" pitchFamily="2" charset="2"/>
              <a:buChar char="p"/>
            </a:pPr>
            <a:r>
              <a:rPr lang="zh-CN" altLang="en-US" sz="2000" smtClean="0">
                <a:latin typeface="微软雅黑" pitchFamily="34" charset="-122"/>
                <a:ea typeface="微软雅黑" pitchFamily="34" charset="-122"/>
              </a:rPr>
              <a:t>对于一个程序的多个源文件进行编译链接时，可以使用如下格式：</a:t>
            </a:r>
          </a:p>
          <a:p>
            <a:pPr marL="639763" lvl="1" indent="-282575">
              <a:lnSpc>
                <a:spcPct val="105000"/>
              </a:lnSpc>
              <a:buFont typeface="Verdana" pitchFamily="34" charset="0"/>
              <a:buNone/>
            </a:pPr>
            <a:r>
              <a:rPr lang="en-US" altLang="zh-CN" smtClean="0">
                <a:latin typeface="微软雅黑" pitchFamily="34" charset="-122"/>
                <a:ea typeface="微软雅黑" pitchFamily="34" charset="-122"/>
              </a:rPr>
              <a:t>gcc</a:t>
            </a: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-o</a:t>
            </a: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test first.c second.c third.c</a:t>
            </a:r>
          </a:p>
          <a:p>
            <a:pPr marL="639763" lvl="1" indent="-282575">
              <a:lnSpc>
                <a:spcPct val="105000"/>
              </a:lnSpc>
              <a:buFont typeface="Verdana" pitchFamily="34" charset="0"/>
              <a:buNone/>
            </a:pPr>
            <a:r>
              <a:rPr lang="zh-CN" altLang="en-US" smtClean="0">
                <a:latin typeface="微软雅黑" pitchFamily="34" charset="-122"/>
                <a:ea typeface="微软雅黑" pitchFamily="34" charset="-122"/>
              </a:rPr>
              <a:t>该命令将同时编译三个源文件，即</a:t>
            </a:r>
            <a:r>
              <a:rPr lang="en-US" altLang="zh-CN" smtClean="0">
                <a:latin typeface="微软雅黑" pitchFamily="34" charset="-122"/>
                <a:ea typeface="微软雅黑" pitchFamily="34" charset="-122"/>
              </a:rPr>
              <a:t>first.c</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second.c</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third.c</a:t>
            </a:r>
            <a:r>
              <a:rPr lang="zh-CN" altLang="en-US" smtClean="0">
                <a:latin typeface="微软雅黑" pitchFamily="34" charset="-122"/>
                <a:ea typeface="微软雅黑" pitchFamily="34" charset="-122"/>
              </a:rPr>
              <a:t>，然后将它们链接成一个可执行文件，名为</a:t>
            </a:r>
            <a:r>
              <a:rPr lang="en-US" altLang="zh-CN" smtClean="0">
                <a:latin typeface="微软雅黑" pitchFamily="34" charset="-122"/>
                <a:ea typeface="微软雅黑" pitchFamily="34" charset="-122"/>
              </a:rPr>
              <a:t>test</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marL="639763" lvl="1" indent="-282575">
              <a:lnSpc>
                <a:spcPct val="105000"/>
              </a:lnSpc>
              <a:buFont typeface="Verdana" pitchFamily="34" charset="0"/>
              <a:buNone/>
            </a:pPr>
            <a:r>
              <a:rPr lang="zh-CN" altLang="en-US" smtClean="0">
                <a:solidFill>
                  <a:srgbClr val="FF0000"/>
                </a:solidFill>
                <a:latin typeface="微软雅黑" pitchFamily="34" charset="-122"/>
                <a:ea typeface="微软雅黑" pitchFamily="34" charset="-122"/>
              </a:rPr>
              <a:t>注意</a:t>
            </a:r>
            <a:r>
              <a:rPr lang="zh-CN" altLang="en-US" smtClean="0">
                <a:solidFill>
                  <a:schemeClr val="tx1"/>
                </a:solidFill>
                <a:latin typeface="微软雅黑" pitchFamily="34" charset="-122"/>
                <a:ea typeface="微软雅黑" pitchFamily="34" charset="-122"/>
              </a:rPr>
              <a:t>：生成可执行文件时，被编译和链接的多个源文件中有且只能有一个</a:t>
            </a:r>
            <a:r>
              <a:rPr lang="en-US" altLang="zh-CN" smtClean="0">
                <a:solidFill>
                  <a:schemeClr val="tx1"/>
                </a:solidFill>
                <a:latin typeface="微软雅黑" pitchFamily="34" charset="-122"/>
                <a:ea typeface="微软雅黑" pitchFamily="34" charset="-122"/>
              </a:rPr>
              <a:t>main</a:t>
            </a:r>
            <a:r>
              <a:rPr lang="zh-CN" altLang="en-US" smtClean="0">
                <a:solidFill>
                  <a:schemeClr val="tx1"/>
                </a:solidFill>
                <a:latin typeface="微软雅黑" pitchFamily="34" charset="-122"/>
                <a:ea typeface="微软雅黑" pitchFamily="34" charset="-122"/>
              </a:rPr>
              <a:t>函数，因为</a:t>
            </a:r>
            <a:r>
              <a:rPr lang="en-US" altLang="zh-CN" smtClean="0">
                <a:solidFill>
                  <a:schemeClr val="tx1"/>
                </a:solidFill>
                <a:latin typeface="微软雅黑" pitchFamily="34" charset="-122"/>
                <a:ea typeface="微软雅黑" pitchFamily="34" charset="-122"/>
              </a:rPr>
              <a:t>main</a:t>
            </a:r>
            <a:r>
              <a:rPr lang="zh-CN" altLang="en-US" smtClean="0">
                <a:solidFill>
                  <a:schemeClr val="tx1"/>
                </a:solidFill>
                <a:latin typeface="微软雅黑" pitchFamily="34" charset="-122"/>
                <a:ea typeface="微软雅黑" pitchFamily="34" charset="-122"/>
              </a:rPr>
              <a:t>函数是该程序的入口</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p>
            <a:fld id="{C7B83E7C-4E3E-46EF-AF7F-36702974A97D}" type="slidenum">
              <a:rPr lang="en-US" altLang="zh-CN">
                <a:solidFill>
                  <a:srgbClr val="B5A788"/>
                </a:solidFill>
                <a:latin typeface="Gill Sans MT" pitchFamily="34" charset="0"/>
                <a:ea typeface="华文中宋" pitchFamily="2" charset="-122"/>
              </a:rPr>
              <a:pPr/>
              <a:t>23</a:t>
            </a:fld>
            <a:endParaRPr lang="en-US" altLang="zh-CN">
              <a:solidFill>
                <a:srgbClr val="B5A788"/>
              </a:solidFill>
              <a:latin typeface="Gill Sans MT" pitchFamily="34" charset="0"/>
              <a:ea typeface="华文中宋" pitchFamily="2" charset="-122"/>
            </a:endParaRPr>
          </a:p>
        </p:txBody>
      </p:sp>
      <p:sp>
        <p:nvSpPr>
          <p:cNvPr id="818178" name="Rectangle 2"/>
          <p:cNvSpPr>
            <a:spLocks noGrp="1" noChangeArrowheads="1"/>
          </p:cNvSpPr>
          <p:nvPr>
            <p:ph type="title"/>
          </p:nvPr>
        </p:nvSpPr>
        <p:spPr>
          <a:xfrm>
            <a:off x="442913" y="53975"/>
            <a:ext cx="8229600" cy="561975"/>
          </a:xfrm>
        </p:spPr>
        <p:txBody>
          <a:bodyPr/>
          <a:lstStyle/>
          <a:p>
            <a:pPr eaLnBrk="1" hangingPunct="1"/>
            <a:r>
              <a:rPr lang="zh-CN" altLang="en-US" smtClean="0">
                <a:solidFill>
                  <a:srgbClr val="000000"/>
                </a:solidFill>
              </a:rPr>
              <a:t>链接器 </a:t>
            </a:r>
            <a:r>
              <a:rPr lang="en-US" altLang="zh-CN" smtClean="0">
                <a:solidFill>
                  <a:srgbClr val="000000"/>
                </a:solidFill>
              </a:rPr>
              <a:t>ld</a:t>
            </a:r>
          </a:p>
        </p:txBody>
      </p:sp>
      <p:sp>
        <p:nvSpPr>
          <p:cNvPr id="29700" name="Rectangle 3"/>
          <p:cNvSpPr>
            <a:spLocks noGrp="1" noChangeArrowheads="1"/>
          </p:cNvSpPr>
          <p:nvPr>
            <p:ph type="body" idx="1"/>
          </p:nvPr>
        </p:nvSpPr>
        <p:spPr>
          <a:xfrm>
            <a:off x="385763" y="863600"/>
            <a:ext cx="8618537" cy="4410075"/>
          </a:xfrm>
        </p:spPr>
        <p:txBody>
          <a:bodyPr/>
          <a:lstStyle/>
          <a:p>
            <a:pPr eaLnBrk="1" hangingPunct="1">
              <a:buFont typeface="Wingdings" pitchFamily="2" charset="2"/>
              <a:buChar char="p"/>
            </a:pPr>
            <a:r>
              <a:rPr lang="zh-CN" altLang="en-US" smtClean="0">
                <a:latin typeface="微软雅黑" pitchFamily="34" charset="-122"/>
                <a:ea typeface="微软雅黑" pitchFamily="34" charset="-122"/>
              </a:rPr>
              <a:t>在编写一个较大程序时，经常把它分成许多独立的模块，这时需要链接器把所有的模块组合起来，并结合 </a:t>
            </a:r>
            <a:r>
              <a:rPr lang="en-US" altLang="zh-CN" smtClean="0">
                <a:latin typeface="微软雅黑" pitchFamily="34" charset="-122"/>
                <a:ea typeface="微软雅黑" pitchFamily="34" charset="-122"/>
              </a:rPr>
              <a:t>C </a:t>
            </a:r>
            <a:r>
              <a:rPr lang="zh-CN" altLang="en-US" smtClean="0">
                <a:latin typeface="微软雅黑" pitchFamily="34" charset="-122"/>
                <a:ea typeface="微软雅黑" pitchFamily="34" charset="-122"/>
              </a:rPr>
              <a:t>函数库和初始化代码，产生最后的可执行文件。链接器在产生可执行文件之前，起到重要的作用。</a:t>
            </a:r>
            <a:endParaRPr lang="en-US" altLang="zh-CN" smtClean="0">
              <a:latin typeface="微软雅黑" pitchFamily="34" charset="-122"/>
              <a:ea typeface="微软雅黑" pitchFamily="34" charset="-122"/>
            </a:endParaRPr>
          </a:p>
          <a:p>
            <a:pPr eaLnBrk="1" hangingPunct="1"/>
            <a:endParaRPr lang="zh-CN" altLang="en-US" smtClean="0">
              <a:latin typeface="微软雅黑" pitchFamily="34" charset="-122"/>
              <a:ea typeface="微软雅黑" pitchFamily="34" charset="-122"/>
            </a:endParaRPr>
          </a:p>
          <a:p>
            <a:pPr eaLnBrk="1" hangingPunct="1">
              <a:buFont typeface="Wingdings" pitchFamily="2" charset="2"/>
              <a:buChar char="p"/>
            </a:pPr>
            <a:r>
              <a:rPr lang="zh-CN" altLang="en-US" smtClean="0">
                <a:latin typeface="微软雅黑" pitchFamily="34" charset="-122"/>
                <a:ea typeface="微软雅黑" pitchFamily="34" charset="-122"/>
              </a:rPr>
              <a:t>通常情况下，</a:t>
            </a:r>
            <a:r>
              <a:rPr lang="en-US" altLang="zh-CN" smtClean="0">
                <a:latin typeface="微软雅黑" pitchFamily="34" charset="-122"/>
                <a:ea typeface="微软雅黑" pitchFamily="34" charset="-122"/>
              </a:rPr>
              <a:t>ld</a:t>
            </a:r>
            <a:r>
              <a:rPr lang="zh-CN" altLang="en-US" smtClean="0">
                <a:latin typeface="微软雅黑" pitchFamily="34" charset="-122"/>
                <a:ea typeface="微软雅黑" pitchFamily="34" charset="-122"/>
              </a:rPr>
              <a:t>被编译器所调用，产生可执行文件，但是，如果想更好地控制链接过程，最好手工调用</a:t>
            </a:r>
            <a:r>
              <a:rPr lang="en-US" altLang="zh-CN" smtClean="0">
                <a:latin typeface="微软雅黑" pitchFamily="34" charset="-122"/>
                <a:ea typeface="微软雅黑" pitchFamily="34" charset="-122"/>
              </a:rPr>
              <a:t>ld</a:t>
            </a:r>
            <a:r>
              <a:rPr lang="zh-CN" altLang="en-US" smtClean="0">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913" y="0"/>
            <a:ext cx="8229600" cy="561975"/>
          </a:xfrm>
        </p:spPr>
        <p:txBody>
          <a:bodyPr/>
          <a:lstStyle/>
          <a:p>
            <a:r>
              <a:rPr lang="zh-CN" altLang="en-US" smtClean="0">
                <a:solidFill>
                  <a:srgbClr val="000000"/>
                </a:solidFill>
                <a:latin typeface="方正大标宋简体"/>
              </a:rPr>
              <a:t>链接器使用实例</a:t>
            </a:r>
            <a:endParaRPr lang="zh-CN" altLang="en-US" smtClean="0">
              <a:solidFill>
                <a:srgbClr val="000000"/>
              </a:solidFill>
              <a:latin typeface="Times New Roman" pitchFamily="18" charset="0"/>
            </a:endParaRPr>
          </a:p>
        </p:txBody>
      </p:sp>
      <p:sp>
        <p:nvSpPr>
          <p:cNvPr id="3" name="文本占位符 2"/>
          <p:cNvSpPr>
            <a:spLocks noGrp="1"/>
          </p:cNvSpPr>
          <p:nvPr>
            <p:ph type="body" idx="1"/>
          </p:nvPr>
        </p:nvSpPr>
        <p:spPr>
          <a:xfrm>
            <a:off x="206375" y="773113"/>
            <a:ext cx="8866188" cy="6084887"/>
          </a:xfrm>
        </p:spPr>
        <p:txBody>
          <a:bodyPr>
            <a:noAutofit/>
          </a:bodyPr>
          <a:lstStyle/>
          <a:p>
            <a:pPr marL="366713" indent="-285750">
              <a:buFont typeface="Wingdings" pitchFamily="2" charset="2"/>
              <a:buChar char="p"/>
            </a:pPr>
            <a:r>
              <a:rPr lang="zh-CN" altLang="en-US" sz="1800" smtClean="0">
                <a:latin typeface="微软雅黑" pitchFamily="34" charset="-122"/>
                <a:ea typeface="微软雅黑" pitchFamily="34" charset="-122"/>
              </a:rPr>
              <a:t>使用</a:t>
            </a:r>
            <a:r>
              <a:rPr lang="en-US" altLang="zh-CN" sz="1800" smtClean="0">
                <a:latin typeface="微软雅黑" pitchFamily="34" charset="-122"/>
                <a:ea typeface="微软雅黑" pitchFamily="34" charset="-122"/>
              </a:rPr>
              <a:t>GCC</a:t>
            </a:r>
            <a:r>
              <a:rPr lang="zh-CN" altLang="en-US" sz="1800" smtClean="0">
                <a:latin typeface="微软雅黑" pitchFamily="34" charset="-122"/>
                <a:ea typeface="微软雅黑" pitchFamily="34" charset="-122"/>
              </a:rPr>
              <a:t>直接指定在创建可执行文件时所需包含的库文件</a:t>
            </a:r>
            <a:endParaRPr lang="en-US" altLang="zh-CN" sz="1800" smtClean="0">
              <a:latin typeface="微软雅黑" pitchFamily="34" charset="-122"/>
              <a:ea typeface="微软雅黑" pitchFamily="34" charset="-122"/>
            </a:endParaRPr>
          </a:p>
          <a:p>
            <a:pPr marL="639763" lvl="1" indent="-282575">
              <a:buFont typeface="Verdana" pitchFamily="34" charset="0"/>
              <a:buNone/>
            </a:pPr>
            <a:r>
              <a:rPr lang="en-US" altLang="zh-CN" sz="1800" smtClean="0">
                <a:latin typeface="微软雅黑" pitchFamily="34" charset="-122"/>
                <a:ea typeface="微软雅黑" pitchFamily="34" charset="-122"/>
              </a:rPr>
              <a:t>  gcc example5.c -o</a:t>
            </a:r>
            <a:r>
              <a:rPr lang="zh-CN" altLang="en-US" sz="1800" smtClean="0">
                <a:latin typeface="微软雅黑" pitchFamily="34" charset="-122"/>
                <a:ea typeface="微软雅黑" pitchFamily="34" charset="-122"/>
              </a:rPr>
              <a:t> </a:t>
            </a:r>
            <a:r>
              <a:rPr lang="en-US" altLang="zh-CN" sz="1800" smtClean="0">
                <a:latin typeface="微软雅黑" pitchFamily="34" charset="-122"/>
                <a:ea typeface="微软雅黑" pitchFamily="34" charset="-122"/>
              </a:rPr>
              <a:t>example /usr/lib/i386-linux-gnu/libm.so</a:t>
            </a:r>
            <a:endParaRPr lang="en-US" altLang="zh-CN" sz="1600" smtClean="0">
              <a:latin typeface="微软雅黑" pitchFamily="34" charset="-122"/>
              <a:ea typeface="微软雅黑" pitchFamily="34" charset="-122"/>
            </a:endParaRPr>
          </a:p>
          <a:p>
            <a:pPr marL="366713" indent="-285750">
              <a:buFont typeface="Wingdings" pitchFamily="2" charset="2"/>
              <a:buChar char="p"/>
            </a:pPr>
            <a:r>
              <a:rPr lang="zh-CN" altLang="en-US" sz="1800" smtClean="0">
                <a:latin typeface="微软雅黑" pitchFamily="34" charset="-122"/>
                <a:ea typeface="微软雅黑" pitchFamily="34" charset="-122"/>
              </a:rPr>
              <a:t>快捷选项</a:t>
            </a:r>
            <a:r>
              <a:rPr lang="en-US" altLang="zh-CN" sz="1800" smtClean="0">
                <a:latin typeface="微软雅黑" pitchFamily="34" charset="-122"/>
                <a:ea typeface="微软雅黑" pitchFamily="34" charset="-122"/>
              </a:rPr>
              <a:t>-l</a:t>
            </a:r>
            <a:r>
              <a:rPr lang="zh-CN" altLang="en-US" sz="1800" smtClean="0">
                <a:latin typeface="微软雅黑" pitchFamily="34" charset="-122"/>
                <a:ea typeface="微软雅黑" pitchFamily="34" charset="-122"/>
              </a:rPr>
              <a:t>，命令的格式为：</a:t>
            </a:r>
          </a:p>
          <a:p>
            <a:pPr marL="639763" lvl="1" indent="-282575">
              <a:buFont typeface="Verdana" pitchFamily="34" charset="0"/>
              <a:buNone/>
            </a:pPr>
            <a:r>
              <a:rPr lang="en-US" altLang="zh-CN" sz="1800" smtClean="0">
                <a:latin typeface="微软雅黑" pitchFamily="34" charset="-122"/>
                <a:ea typeface="微软雅黑" pitchFamily="34" charset="-122"/>
              </a:rPr>
              <a:t>  gcc example5.c</a:t>
            </a:r>
            <a:r>
              <a:rPr lang="zh-CN" altLang="en-US" sz="1800" smtClean="0">
                <a:latin typeface="微软雅黑" pitchFamily="34" charset="-122"/>
                <a:ea typeface="微软雅黑" pitchFamily="34" charset="-122"/>
              </a:rPr>
              <a:t> </a:t>
            </a:r>
            <a:r>
              <a:rPr lang="en-US" altLang="zh-CN" sz="1800" smtClean="0">
                <a:latin typeface="微软雅黑" pitchFamily="34" charset="-122"/>
                <a:ea typeface="微软雅黑" pitchFamily="34" charset="-122"/>
              </a:rPr>
              <a:t>-o</a:t>
            </a:r>
            <a:r>
              <a:rPr lang="zh-CN" altLang="en-US" sz="1800" smtClean="0">
                <a:latin typeface="微软雅黑" pitchFamily="34" charset="-122"/>
                <a:ea typeface="微软雅黑" pitchFamily="34" charset="-122"/>
              </a:rPr>
              <a:t> </a:t>
            </a:r>
            <a:r>
              <a:rPr lang="en-US" altLang="zh-CN" sz="1800" smtClean="0">
                <a:latin typeface="微软雅黑" pitchFamily="34" charset="-122"/>
                <a:ea typeface="微软雅黑" pitchFamily="34" charset="-122"/>
              </a:rPr>
              <a:t>example5</a:t>
            </a:r>
            <a:r>
              <a:rPr lang="zh-CN" altLang="en-US" sz="1800" smtClean="0">
                <a:latin typeface="微软雅黑" pitchFamily="34" charset="-122"/>
                <a:ea typeface="微软雅黑" pitchFamily="34" charset="-122"/>
              </a:rPr>
              <a:t> </a:t>
            </a:r>
            <a:r>
              <a:rPr lang="en-US" altLang="zh-CN" sz="1800" smtClean="0">
                <a:latin typeface="微软雅黑" pitchFamily="34" charset="-122"/>
                <a:ea typeface="微软雅黑" pitchFamily="34" charset="-122"/>
              </a:rPr>
              <a:t>-lm</a:t>
            </a:r>
          </a:p>
          <a:p>
            <a:pPr marL="366713" indent="-285750">
              <a:buFontTx/>
              <a:buNone/>
            </a:pPr>
            <a:r>
              <a:rPr lang="zh-CN" altLang="en-US" sz="1800" smtClean="0">
                <a:latin typeface="微软雅黑" pitchFamily="34" charset="-122"/>
                <a:ea typeface="微软雅黑" pitchFamily="34" charset="-122"/>
              </a:rPr>
              <a:t>    </a:t>
            </a:r>
            <a:r>
              <a:rPr lang="zh-CN" altLang="en-US" sz="1800" smtClean="0">
                <a:solidFill>
                  <a:srgbClr val="007635"/>
                </a:solidFill>
                <a:latin typeface="微软雅黑" pitchFamily="34" charset="-122"/>
                <a:ea typeface="微软雅黑" pitchFamily="34" charset="-122"/>
              </a:rPr>
              <a:t>与上面指定库文件的全路径</a:t>
            </a:r>
            <a:r>
              <a:rPr lang="en-US" altLang="zh-CN" sz="1800" smtClean="0">
                <a:solidFill>
                  <a:srgbClr val="007635"/>
                </a:solidFill>
                <a:latin typeface="微软雅黑" pitchFamily="34" charset="-122"/>
                <a:ea typeface="微软雅黑" pitchFamily="34" charset="-122"/>
              </a:rPr>
              <a:t>/usr/lib/libm.so</a:t>
            </a:r>
            <a:r>
              <a:rPr lang="zh-CN" altLang="en-US" sz="1800" smtClean="0">
                <a:solidFill>
                  <a:srgbClr val="007635"/>
                </a:solidFill>
                <a:latin typeface="微软雅黑" pitchFamily="34" charset="-122"/>
                <a:ea typeface="微软雅黑" pitchFamily="34" charset="-122"/>
              </a:rPr>
              <a:t>命令等价，避免了在命令行写长路径</a:t>
            </a:r>
            <a:endParaRPr lang="en-US" altLang="zh-CN" sz="1800" smtClean="0">
              <a:solidFill>
                <a:srgbClr val="007635"/>
              </a:solidFill>
              <a:latin typeface="微软雅黑" pitchFamily="34" charset="-122"/>
              <a:ea typeface="微软雅黑" pitchFamily="34" charset="-122"/>
            </a:endParaRPr>
          </a:p>
          <a:p>
            <a:pPr marL="639763" lvl="1" indent="-282575">
              <a:buFont typeface="Wingdings" pitchFamily="2" charset="2"/>
              <a:buNone/>
            </a:pPr>
            <a:r>
              <a:rPr lang="zh-CN" altLang="en-US" sz="1800" smtClean="0">
                <a:latin typeface="微软雅黑" pitchFamily="34" charset="-122"/>
                <a:ea typeface="微软雅黑" pitchFamily="34" charset="-122"/>
              </a:rPr>
              <a:t>    在</a:t>
            </a:r>
            <a:r>
              <a:rPr lang="en-US" altLang="zh-CN" sz="1800" smtClean="0">
                <a:latin typeface="微软雅黑" pitchFamily="34" charset="-122"/>
                <a:ea typeface="微软雅黑" pitchFamily="34" charset="-122"/>
              </a:rPr>
              <a:t>Linux</a:t>
            </a:r>
            <a:r>
              <a:rPr lang="zh-CN" altLang="en-US" sz="1800" smtClean="0">
                <a:latin typeface="微软雅黑" pitchFamily="34" charset="-122"/>
                <a:ea typeface="微软雅黑" pitchFamily="34" charset="-122"/>
              </a:rPr>
              <a:t>下，库文件在命名时总以</a:t>
            </a:r>
            <a:r>
              <a:rPr lang="en-US" altLang="zh-CN" sz="1800" smtClean="0">
                <a:latin typeface="微软雅黑" pitchFamily="34" charset="-122"/>
                <a:ea typeface="微软雅黑" pitchFamily="34" charset="-122"/>
              </a:rPr>
              <a:t>lib</a:t>
            </a:r>
            <a:r>
              <a:rPr lang="zh-CN" altLang="en-US" sz="1800" smtClean="0">
                <a:latin typeface="微软雅黑" pitchFamily="34" charset="-122"/>
                <a:ea typeface="微软雅黑" pitchFamily="34" charset="-122"/>
              </a:rPr>
              <a:t>开头，因此在用</a:t>
            </a:r>
            <a:r>
              <a:rPr lang="en-US" altLang="zh-CN" sz="1800" smtClean="0">
                <a:latin typeface="微软雅黑" pitchFamily="34" charset="-122"/>
                <a:ea typeface="微软雅黑" pitchFamily="34" charset="-122"/>
              </a:rPr>
              <a:t>-l</a:t>
            </a:r>
            <a:r>
              <a:rPr lang="zh-CN" altLang="en-US" sz="1800" smtClean="0">
                <a:latin typeface="微软雅黑" pitchFamily="34" charset="-122"/>
                <a:ea typeface="微软雅黑" pitchFamily="34" charset="-122"/>
              </a:rPr>
              <a:t>选项指定库文件名时可省去</a:t>
            </a:r>
            <a:r>
              <a:rPr lang="en-US" altLang="zh-CN" sz="1800" smtClean="0">
                <a:latin typeface="微软雅黑" pitchFamily="34" charset="-122"/>
                <a:ea typeface="微软雅黑" pitchFamily="34" charset="-122"/>
              </a:rPr>
              <a:t>lib</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-lm</a:t>
            </a:r>
            <a:r>
              <a:rPr lang="zh-CN" altLang="en-US" sz="1800" smtClean="0">
                <a:latin typeface="微软雅黑" pitchFamily="34" charset="-122"/>
                <a:ea typeface="微软雅黑" pitchFamily="34" charset="-122"/>
              </a:rPr>
              <a:t>表示链接名为</a:t>
            </a:r>
            <a:r>
              <a:rPr lang="en-US" altLang="zh-CN" sz="1800" smtClean="0">
                <a:latin typeface="微软雅黑" pitchFamily="34" charset="-122"/>
                <a:ea typeface="微软雅黑" pitchFamily="34" charset="-122"/>
              </a:rPr>
              <a:t>libm.so</a:t>
            </a:r>
            <a:r>
              <a:rPr lang="zh-CN" altLang="en-US" sz="1800" smtClean="0">
                <a:latin typeface="微软雅黑" pitchFamily="34" charset="-122"/>
                <a:ea typeface="微软雅黑" pitchFamily="34" charset="-122"/>
              </a:rPr>
              <a:t>的库文件</a:t>
            </a:r>
          </a:p>
          <a:p>
            <a:pPr marL="366713" indent="-285750">
              <a:buFont typeface="Wingdings" pitchFamily="2" charset="2"/>
              <a:buChar char="p"/>
            </a:pPr>
            <a:r>
              <a:rPr lang="en-US" altLang="zh-CN" sz="1800" smtClean="0">
                <a:latin typeface="微软雅黑" pitchFamily="34" charset="-122"/>
                <a:ea typeface="微软雅黑" pitchFamily="34" charset="-122"/>
              </a:rPr>
              <a:t>GCC</a:t>
            </a:r>
            <a:r>
              <a:rPr lang="zh-CN" altLang="en-US" sz="1800" smtClean="0">
                <a:latin typeface="微软雅黑" pitchFamily="34" charset="-122"/>
                <a:ea typeface="微软雅黑" pitchFamily="34" charset="-122"/>
              </a:rPr>
              <a:t>编译器在默认情况下使用动态库，但如果使用了</a:t>
            </a:r>
            <a:r>
              <a:rPr lang="en-US" altLang="zh-CN" sz="1800" smtClean="0">
                <a:latin typeface="微软雅黑" pitchFamily="34" charset="-122"/>
                <a:ea typeface="微软雅黑" pitchFamily="34" charset="-122"/>
              </a:rPr>
              <a:t>-static</a:t>
            </a:r>
            <a:r>
              <a:rPr lang="zh-CN" altLang="en-US" sz="1800" smtClean="0">
                <a:latin typeface="微软雅黑" pitchFamily="34" charset="-122"/>
                <a:ea typeface="微软雅黑" pitchFamily="34" charset="-122"/>
              </a:rPr>
              <a:t>选项，则忽略动态库，强制使用静态链接库，即使用如下命令：</a:t>
            </a:r>
          </a:p>
          <a:p>
            <a:pPr marL="639763" lvl="1" indent="-282575">
              <a:buFont typeface="Verdana" pitchFamily="34" charset="0"/>
              <a:buNone/>
            </a:pPr>
            <a:r>
              <a:rPr lang="en-US" altLang="zh-CN" sz="1800" smtClean="0">
                <a:latin typeface="微软雅黑" pitchFamily="34" charset="-122"/>
                <a:ea typeface="微软雅黑" pitchFamily="34" charset="-122"/>
              </a:rPr>
              <a:t>    gcc example5.c</a:t>
            </a:r>
            <a:r>
              <a:rPr lang="zh-CN" altLang="en-US" sz="1800" smtClean="0">
                <a:latin typeface="微软雅黑" pitchFamily="34" charset="-122"/>
                <a:ea typeface="微软雅黑" pitchFamily="34" charset="-122"/>
              </a:rPr>
              <a:t> </a:t>
            </a:r>
            <a:r>
              <a:rPr lang="en-US" altLang="zh-CN" sz="1800" smtClean="0">
                <a:latin typeface="微软雅黑" pitchFamily="34" charset="-122"/>
                <a:ea typeface="微软雅黑" pitchFamily="34" charset="-122"/>
              </a:rPr>
              <a:t>-o</a:t>
            </a:r>
            <a:r>
              <a:rPr lang="zh-CN" altLang="en-US" sz="1800" smtClean="0">
                <a:latin typeface="微软雅黑" pitchFamily="34" charset="-122"/>
                <a:ea typeface="微软雅黑" pitchFamily="34" charset="-122"/>
              </a:rPr>
              <a:t> </a:t>
            </a:r>
            <a:r>
              <a:rPr lang="en-US" altLang="zh-CN" sz="1800" smtClean="0">
                <a:latin typeface="微软雅黑" pitchFamily="34" charset="-122"/>
                <a:ea typeface="微软雅黑" pitchFamily="34" charset="-122"/>
              </a:rPr>
              <a:t>example5</a:t>
            </a:r>
            <a:r>
              <a:rPr lang="zh-CN" altLang="en-US" sz="1800" smtClean="0">
                <a:latin typeface="微软雅黑" pitchFamily="34" charset="-122"/>
                <a:ea typeface="微软雅黑" pitchFamily="34" charset="-122"/>
              </a:rPr>
              <a:t> </a:t>
            </a:r>
            <a:r>
              <a:rPr lang="en-US" altLang="zh-CN" sz="1800" smtClean="0">
                <a:latin typeface="微软雅黑" pitchFamily="34" charset="-122"/>
                <a:ea typeface="微软雅黑" pitchFamily="34" charset="-122"/>
              </a:rPr>
              <a:t>-static -lm</a:t>
            </a:r>
          </a:p>
          <a:p>
            <a:pPr marL="639763" lvl="1" indent="-282575">
              <a:buFont typeface="Wingdings 2" pitchFamily="18" charset="2"/>
              <a:buNone/>
            </a:pPr>
            <a:r>
              <a:rPr lang="zh-CN" altLang="en-US" sz="1800" smtClean="0">
                <a:solidFill>
                  <a:srgbClr val="007635"/>
                </a:solidFill>
                <a:latin typeface="微软雅黑" pitchFamily="34" charset="-122"/>
                <a:ea typeface="微软雅黑" pitchFamily="34" charset="-122"/>
              </a:rPr>
              <a:t>此时静态库文件中的代码全部包含到可执行文件中，故生成的可执行文件较大</a:t>
            </a:r>
          </a:p>
          <a:p>
            <a:pPr marL="366713" indent="-285750">
              <a:buFont typeface="Wingdings" pitchFamily="2" charset="2"/>
              <a:buChar char="p"/>
            </a:pPr>
            <a:r>
              <a:rPr lang="en-US" altLang="zh-CN" sz="1800" smtClean="0">
                <a:latin typeface="微软雅黑" pitchFamily="34" charset="-122"/>
                <a:ea typeface="微软雅黑" pitchFamily="34" charset="-122"/>
              </a:rPr>
              <a:t>GCC</a:t>
            </a:r>
            <a:r>
              <a:rPr lang="zh-CN" altLang="en-US" sz="1800" smtClean="0">
                <a:latin typeface="微软雅黑" pitchFamily="34" charset="-122"/>
                <a:ea typeface="微软雅黑" pitchFamily="34" charset="-122"/>
              </a:rPr>
              <a:t>编译器提供了</a:t>
            </a:r>
            <a:r>
              <a:rPr lang="en-US" altLang="zh-CN" sz="1800" smtClean="0">
                <a:latin typeface="微软雅黑" pitchFamily="34" charset="-122"/>
                <a:ea typeface="微软雅黑" pitchFamily="34" charset="-122"/>
              </a:rPr>
              <a:t>-shared</a:t>
            </a:r>
            <a:r>
              <a:rPr lang="zh-CN" altLang="en-US" sz="1800" smtClean="0">
                <a:latin typeface="微软雅黑" pitchFamily="34" charset="-122"/>
                <a:ea typeface="微软雅黑" pitchFamily="34" charset="-122"/>
              </a:rPr>
              <a:t>选项来生成动态库文件</a:t>
            </a:r>
          </a:p>
          <a:p>
            <a:pPr marL="639763" lvl="1" indent="-282575">
              <a:buFont typeface="Wingdings 2" pitchFamily="18" charset="2"/>
              <a:buNone/>
            </a:pPr>
            <a:r>
              <a:rPr lang="zh-CN" altLang="en-US" sz="1800" smtClean="0">
                <a:latin typeface="微软雅黑" pitchFamily="34" charset="-122"/>
                <a:ea typeface="微软雅黑" pitchFamily="34" charset="-122"/>
              </a:rPr>
              <a:t>    与动态库链接的可执行文件只包含它需要的函数的引用表，而不是所有的函数代码，且只有在程序执行时函数代码才会被拷贝到内存之中。这样使可执行文件比较小，进而节省了磁盘空间；更重要的是，如果库文件本身被更新了，不需要重新编译与它连接的源程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8100" y="2600325"/>
            <a:ext cx="6400800" cy="2286000"/>
          </a:xfrm>
        </p:spPr>
        <p:txBody>
          <a:bodyPr/>
          <a:lstStyle/>
          <a:p>
            <a:pPr>
              <a:defRPr/>
            </a:pPr>
            <a:r>
              <a:rPr lang="en-US" altLang="zh-CN" dirty="0" smtClean="0"/>
              <a:t>3</a:t>
            </a:r>
            <a:r>
              <a:rPr lang="zh-CN" altLang="en-US" dirty="0" smtClean="0"/>
              <a:t>、</a:t>
            </a:r>
            <a:r>
              <a:rPr lang="en-US" altLang="zh-CN" dirty="0" err="1" smtClean="0"/>
              <a:t>gdb</a:t>
            </a:r>
            <a:r>
              <a:rPr lang="zh-CN" altLang="en-US" dirty="0" smtClean="0"/>
              <a:t>符号调试器</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91809E6E-8AB5-4F6F-80B5-A9494E1D6D9D}" type="slidenum">
              <a:rPr lang="en-US" altLang="zh-CN">
                <a:solidFill>
                  <a:srgbClr val="B5A788"/>
                </a:solidFill>
                <a:latin typeface="Gill Sans MT" pitchFamily="34" charset="0"/>
                <a:ea typeface="华文中宋" pitchFamily="2" charset="-122"/>
              </a:rPr>
              <a:pPr/>
              <a:t>26</a:t>
            </a:fld>
            <a:endParaRPr lang="en-US" altLang="zh-CN">
              <a:solidFill>
                <a:srgbClr val="B5A788"/>
              </a:solidFill>
              <a:latin typeface="Gill Sans MT" pitchFamily="34" charset="0"/>
              <a:ea typeface="华文中宋" pitchFamily="2" charset="-122"/>
            </a:endParaRPr>
          </a:p>
        </p:txBody>
      </p:sp>
      <p:sp>
        <p:nvSpPr>
          <p:cNvPr id="808962" name="Rectangle 2"/>
          <p:cNvSpPr>
            <a:spLocks noGrp="1" noChangeArrowheads="1"/>
          </p:cNvSpPr>
          <p:nvPr>
            <p:ph type="title"/>
          </p:nvPr>
        </p:nvSpPr>
        <p:spPr>
          <a:xfrm>
            <a:off x="461963" y="4763"/>
            <a:ext cx="8229600" cy="561975"/>
          </a:xfrm>
        </p:spPr>
        <p:txBody>
          <a:bodyPr/>
          <a:lstStyle/>
          <a:p>
            <a:pPr eaLnBrk="1" fontAlgn="auto" hangingPunct="1">
              <a:spcAft>
                <a:spcPts val="0"/>
              </a:spcAft>
              <a:defRPr/>
            </a:pPr>
            <a:r>
              <a:rPr lang="en-US" altLang="zh-CN" dirty="0" err="1" smtClean="0">
                <a:solidFill>
                  <a:schemeClr val="tx2">
                    <a:satMod val="130000"/>
                  </a:schemeClr>
                </a:solidFill>
              </a:rPr>
              <a:t>gdb</a:t>
            </a:r>
            <a:r>
              <a:rPr lang="zh-CN" altLang="en-US" dirty="0">
                <a:solidFill>
                  <a:schemeClr val="tx2">
                    <a:satMod val="130000"/>
                  </a:schemeClr>
                </a:solidFill>
              </a:rPr>
              <a:t>符号</a:t>
            </a:r>
            <a:r>
              <a:rPr lang="zh-CN" altLang="en-US" dirty="0" smtClean="0">
                <a:solidFill>
                  <a:schemeClr val="tx2">
                    <a:satMod val="130000"/>
                  </a:schemeClr>
                </a:solidFill>
              </a:rPr>
              <a:t>调试器</a:t>
            </a:r>
            <a:endParaRPr lang="zh-CN" altLang="en-US" dirty="0">
              <a:solidFill>
                <a:schemeClr val="tx2">
                  <a:satMod val="130000"/>
                </a:schemeClr>
              </a:solidFill>
            </a:endParaRPr>
          </a:p>
        </p:txBody>
      </p:sp>
      <p:sp>
        <p:nvSpPr>
          <p:cNvPr id="808963" name="Rectangle 3"/>
          <p:cNvSpPr>
            <a:spLocks noGrp="1" noChangeArrowheads="1"/>
          </p:cNvSpPr>
          <p:nvPr>
            <p:ph type="body" idx="1"/>
          </p:nvPr>
        </p:nvSpPr>
        <p:spPr/>
        <p:txBody>
          <a:bodyPr>
            <a:normAutofit/>
          </a:bodyPr>
          <a:lstStyle/>
          <a:p>
            <a:pPr marL="423863" eaLnBrk="1" hangingPunct="1">
              <a:lnSpc>
                <a:spcPct val="120000"/>
              </a:lnSpc>
              <a:buFont typeface="Wingdings" pitchFamily="2" charset="2"/>
              <a:buChar char="p"/>
            </a:pPr>
            <a:r>
              <a:rPr lang="en-US" altLang="zh-CN" sz="2000" smtClean="0">
                <a:latin typeface="微软雅黑" pitchFamily="34" charset="-122"/>
                <a:ea typeface="微软雅黑" pitchFamily="34" charset="-122"/>
              </a:rPr>
              <a:t>gdb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GNU Debugger</a:t>
            </a:r>
            <a:r>
              <a:rPr lang="zh-CN" altLang="en-US" sz="2000" smtClean="0">
                <a:latin typeface="微软雅黑" pitchFamily="34" charset="-122"/>
                <a:ea typeface="微软雅黑" pitchFamily="34" charset="-122"/>
              </a:rPr>
              <a:t>）是由</a:t>
            </a:r>
            <a:r>
              <a:rPr lang="en-US" altLang="zh-CN" sz="2000" smtClean="0">
                <a:latin typeface="微软雅黑" pitchFamily="34" charset="-122"/>
                <a:ea typeface="微软雅黑" pitchFamily="34" charset="-122"/>
              </a:rPr>
              <a:t>GNU</a:t>
            </a:r>
            <a:r>
              <a:rPr lang="zh-CN" altLang="en-US" sz="2000" smtClean="0">
                <a:latin typeface="微软雅黑" pitchFamily="34" charset="-122"/>
                <a:ea typeface="微软雅黑" pitchFamily="34" charset="-122"/>
              </a:rPr>
              <a:t>计划完成的、受通用公共许可证（</a:t>
            </a:r>
            <a:r>
              <a:rPr lang="en-US" altLang="zh-CN" sz="2000" smtClean="0">
                <a:latin typeface="微软雅黑" pitchFamily="34" charset="-122"/>
                <a:ea typeface="微软雅黑" pitchFamily="34" charset="-122"/>
              </a:rPr>
              <a:t>GPL</a:t>
            </a:r>
            <a:r>
              <a:rPr lang="zh-CN" altLang="en-US" sz="2000" smtClean="0">
                <a:latin typeface="微软雅黑" pitchFamily="34" charset="-122"/>
                <a:ea typeface="微软雅黑" pitchFamily="34" charset="-122"/>
              </a:rPr>
              <a:t>）保护的自由软件。它主要工作在字符模式下，是一个功能强大的交互式程序调试工具</a:t>
            </a:r>
            <a:endParaRPr lang="en-US" altLang="zh-CN" smtClean="0">
              <a:latin typeface="微软雅黑" pitchFamily="34" charset="-122"/>
              <a:ea typeface="微软雅黑" pitchFamily="34" charset="-122"/>
            </a:endParaRPr>
          </a:p>
          <a:p>
            <a:pPr marL="823913" lvl="1" indent="-342900" eaLnBrk="1" hangingPunct="1">
              <a:lnSpc>
                <a:spcPct val="120000"/>
              </a:lnSpc>
              <a:buSzPct val="70000"/>
              <a:buFont typeface="Wingdings" pitchFamily="2" charset="2"/>
              <a:buChar char="l"/>
            </a:pPr>
            <a:r>
              <a:rPr lang="en-US" altLang="zh-CN" smtClean="0">
                <a:latin typeface="微软雅黑" pitchFamily="34" charset="-122"/>
                <a:ea typeface="微软雅黑" pitchFamily="34" charset="-122"/>
              </a:rPr>
              <a:t>gdb</a:t>
            </a:r>
            <a:r>
              <a:rPr lang="zh-CN" altLang="en-US" smtClean="0">
                <a:latin typeface="微软雅黑" pitchFamily="34" charset="-122"/>
                <a:ea typeface="微软雅黑" pitchFamily="34" charset="-122"/>
              </a:rPr>
              <a:t>能在程序运行时观察程序的内部结构和内存的使用情况</a:t>
            </a:r>
          </a:p>
          <a:p>
            <a:pPr marL="423863" eaLnBrk="1" hangingPunct="1">
              <a:lnSpc>
                <a:spcPct val="120000"/>
              </a:lnSpc>
              <a:buFont typeface="Wingdings 2" pitchFamily="18" charset="2"/>
              <a:buChar char=""/>
            </a:pPr>
            <a:r>
              <a:rPr lang="en-US" altLang="zh-CN" sz="2000" smtClean="0">
                <a:latin typeface="微软雅黑" pitchFamily="34" charset="-122"/>
                <a:ea typeface="微软雅黑" pitchFamily="34" charset="-122"/>
              </a:rPr>
              <a:t>gdb</a:t>
            </a:r>
            <a:r>
              <a:rPr lang="zh-CN" altLang="en-US" sz="2000" smtClean="0">
                <a:latin typeface="微软雅黑" pitchFamily="34" charset="-122"/>
                <a:ea typeface="微软雅黑" pitchFamily="34" charset="-122"/>
              </a:rPr>
              <a:t>主要提供以下功能</a:t>
            </a:r>
          </a:p>
          <a:p>
            <a:pPr marL="823913" lvl="1" indent="-342900" eaLnBrk="1" hangingPunct="1">
              <a:lnSpc>
                <a:spcPct val="120000"/>
              </a:lnSpc>
              <a:buSzPct val="70000"/>
              <a:buFont typeface="Wingdings" pitchFamily="2" charset="2"/>
              <a:buChar char="l"/>
            </a:pPr>
            <a:r>
              <a:rPr lang="zh-CN" altLang="en-US" smtClean="0">
                <a:latin typeface="微软雅黑" pitchFamily="34" charset="-122"/>
                <a:ea typeface="微软雅黑" pitchFamily="34" charset="-122"/>
              </a:rPr>
              <a:t>监视程序中变量的值的变化</a:t>
            </a:r>
          </a:p>
          <a:p>
            <a:pPr marL="823913" lvl="1" indent="-342900" eaLnBrk="1" hangingPunct="1">
              <a:lnSpc>
                <a:spcPct val="120000"/>
              </a:lnSpc>
              <a:buSzPct val="70000"/>
              <a:buFont typeface="Wingdings" pitchFamily="2" charset="2"/>
              <a:buChar char="l"/>
            </a:pPr>
            <a:r>
              <a:rPr lang="zh-CN" altLang="en-US" smtClean="0">
                <a:latin typeface="微软雅黑" pitchFamily="34" charset="-122"/>
                <a:ea typeface="微软雅黑" pitchFamily="34" charset="-122"/>
              </a:rPr>
              <a:t>设置断点，使程序在指定的代码行上暂停执行，便于观察</a:t>
            </a:r>
          </a:p>
          <a:p>
            <a:pPr marL="823913" lvl="1" indent="-342900" eaLnBrk="1" hangingPunct="1">
              <a:lnSpc>
                <a:spcPct val="120000"/>
              </a:lnSpc>
              <a:buSzPct val="70000"/>
              <a:buFont typeface="Wingdings" pitchFamily="2" charset="2"/>
              <a:buChar char="l"/>
            </a:pPr>
            <a:r>
              <a:rPr lang="zh-CN" altLang="en-US" smtClean="0">
                <a:latin typeface="微软雅黑" pitchFamily="34" charset="-122"/>
                <a:ea typeface="微软雅黑" pitchFamily="34" charset="-122"/>
              </a:rPr>
              <a:t>单步执行代码</a:t>
            </a:r>
          </a:p>
          <a:p>
            <a:pPr marL="823913" lvl="1" indent="-342900" eaLnBrk="1" hangingPunct="1">
              <a:lnSpc>
                <a:spcPct val="120000"/>
              </a:lnSpc>
              <a:buSzPct val="70000"/>
              <a:buFont typeface="Wingdings" pitchFamily="2" charset="2"/>
              <a:buChar char="l"/>
            </a:pPr>
            <a:r>
              <a:rPr lang="zh-CN" altLang="en-US" smtClean="0">
                <a:latin typeface="微软雅黑" pitchFamily="34" charset="-122"/>
                <a:ea typeface="微软雅黑" pitchFamily="34" charset="-122"/>
              </a:rPr>
              <a:t>分析崩溃程序产生的</a:t>
            </a:r>
            <a:r>
              <a:rPr lang="en-US" altLang="zh-CN" smtClean="0">
                <a:latin typeface="微软雅黑" pitchFamily="34" charset="-122"/>
                <a:ea typeface="微软雅黑" pitchFamily="34" charset="-122"/>
              </a:rPr>
              <a:t>core</a:t>
            </a:r>
            <a:r>
              <a:rPr lang="zh-CN" altLang="en-US" smtClean="0">
                <a:latin typeface="微软雅黑" pitchFamily="34" charset="-122"/>
                <a:ea typeface="微软雅黑" pitchFamily="34" charset="-122"/>
              </a:rPr>
              <a:t>文件</a:t>
            </a:r>
          </a:p>
          <a:p>
            <a:pPr marL="423863" eaLnBrk="1" hangingPunct="1">
              <a:lnSpc>
                <a:spcPct val="120000"/>
              </a:lnSpc>
              <a:buFont typeface="Wingdings 2" pitchFamily="18" charset="2"/>
              <a:buChar char=""/>
            </a:pPr>
            <a:r>
              <a:rPr lang="zh-CN" altLang="en-US" sz="2000" smtClean="0">
                <a:latin typeface="微软雅黑" pitchFamily="34" charset="-122"/>
                <a:ea typeface="微软雅黑" pitchFamily="34" charset="-122"/>
              </a:rPr>
              <a:t>命令形式如下：</a:t>
            </a:r>
            <a:r>
              <a:rPr lang="en-US" altLang="zh-CN" smtClean="0">
                <a:latin typeface="微软雅黑" pitchFamily="34" charset="-122"/>
                <a:ea typeface="微软雅黑" pitchFamily="34" charset="-122"/>
              </a:rPr>
              <a:t>gdb filename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963" y="12700"/>
            <a:ext cx="8229600" cy="561975"/>
          </a:xfrm>
        </p:spPr>
        <p:txBody>
          <a:bodyPr/>
          <a:lstStyle/>
          <a:p>
            <a:pPr fontAlgn="auto">
              <a:spcAft>
                <a:spcPts val="0"/>
              </a:spcAft>
              <a:defRPr/>
            </a:pPr>
            <a:r>
              <a:rPr lang="en-US" altLang="zh-CN" dirty="0" err="1">
                <a:solidFill>
                  <a:schemeClr val="tx2">
                    <a:satMod val="130000"/>
                  </a:schemeClr>
                </a:solidFill>
              </a:rPr>
              <a:t>gdb</a:t>
            </a:r>
            <a:r>
              <a:rPr lang="zh-CN" altLang="en-US" dirty="0">
                <a:solidFill>
                  <a:schemeClr val="tx2">
                    <a:satMod val="130000"/>
                  </a:schemeClr>
                </a:solidFill>
              </a:rPr>
              <a:t>调试</a:t>
            </a:r>
            <a:r>
              <a:rPr lang="en-US" altLang="zh-CN" dirty="0">
                <a:solidFill>
                  <a:schemeClr val="tx2">
                    <a:satMod val="130000"/>
                  </a:schemeClr>
                </a:solidFill>
              </a:rPr>
              <a:t>—</a:t>
            </a:r>
            <a:r>
              <a:rPr lang="zh-CN" altLang="en-US" kern="1800" dirty="0" smtClean="0">
                <a:solidFill>
                  <a:schemeClr val="tx2">
                    <a:satMod val="130000"/>
                  </a:schemeClr>
                </a:solidFill>
                <a:latin typeface="方正大标宋简体"/>
              </a:rPr>
              <a:t>执行程序</a:t>
            </a:r>
            <a:endParaRPr lang="zh-CN" altLang="en-US" kern="1800" dirty="0" smtClean="0">
              <a:solidFill>
                <a:schemeClr val="tx2">
                  <a:satMod val="130000"/>
                </a:schemeClr>
              </a:solidFill>
              <a:latin typeface="Times New Roman"/>
            </a:endParaRPr>
          </a:p>
        </p:txBody>
      </p:sp>
      <p:sp>
        <p:nvSpPr>
          <p:cNvPr id="43011" name="文本占位符 2"/>
          <p:cNvSpPr>
            <a:spLocks noGrp="1"/>
          </p:cNvSpPr>
          <p:nvPr>
            <p:ph type="body" idx="1"/>
          </p:nvPr>
        </p:nvSpPr>
        <p:spPr/>
        <p:txBody>
          <a:bodyPr/>
          <a:lstStyle/>
          <a:p>
            <a:r>
              <a:rPr lang="en-US" altLang="zh-CN" sz="2000" smtClean="0">
                <a:latin typeface="微软雅黑" pitchFamily="34" charset="-122"/>
                <a:ea typeface="微软雅黑" pitchFamily="34" charset="-122"/>
              </a:rPr>
              <a:t>gdb</a:t>
            </a:r>
            <a:r>
              <a:rPr lang="zh-CN" altLang="en-US" sz="2000" smtClean="0">
                <a:latin typeface="微软雅黑" pitchFamily="34" charset="-122"/>
                <a:ea typeface="微软雅黑" pitchFamily="34" charset="-122"/>
              </a:rPr>
              <a:t>命令</a:t>
            </a:r>
            <a:r>
              <a:rPr lang="en-US" altLang="zh-CN" sz="2000" smtClean="0">
                <a:latin typeface="微软雅黑" pitchFamily="34" charset="-122"/>
                <a:ea typeface="微软雅黑" pitchFamily="34" charset="-122"/>
              </a:rPr>
              <a:t>run</a:t>
            </a:r>
            <a:r>
              <a:rPr lang="zh-CN" altLang="en-US" sz="2000" smtClean="0">
                <a:latin typeface="微软雅黑" pitchFamily="34" charset="-122"/>
                <a:ea typeface="微软雅黑" pitchFamily="34" charset="-122"/>
              </a:rPr>
              <a:t>（可以简写为</a:t>
            </a:r>
            <a:r>
              <a:rPr lang="en-US" altLang="zh-CN" sz="2000" smtClean="0">
                <a:latin typeface="微软雅黑" pitchFamily="34" charset="-122"/>
                <a:ea typeface="微软雅黑" pitchFamily="34" charset="-122"/>
              </a:rPr>
              <a:t>r</a:t>
            </a:r>
            <a:r>
              <a:rPr lang="zh-CN" altLang="en-US" sz="2000" smtClean="0">
                <a:latin typeface="微软雅黑" pitchFamily="34" charset="-122"/>
                <a:ea typeface="微软雅黑" pitchFamily="34" charset="-122"/>
              </a:rPr>
              <a:t>）执行装载代码在</a:t>
            </a:r>
            <a:r>
              <a:rPr lang="en-US" altLang="zh-CN" sz="2000" smtClean="0">
                <a:latin typeface="微软雅黑" pitchFamily="34" charset="-122"/>
                <a:ea typeface="微软雅黑" pitchFamily="34" charset="-122"/>
              </a:rPr>
              <a:t>run</a:t>
            </a:r>
            <a:r>
              <a:rPr lang="zh-CN" altLang="en-US" sz="2000" smtClean="0">
                <a:latin typeface="微软雅黑" pitchFamily="34" charset="-122"/>
                <a:ea typeface="微软雅黑" pitchFamily="34" charset="-122"/>
              </a:rPr>
              <a:t>命令之后可以加入执行参数来定制执行的方式</a:t>
            </a:r>
          </a:p>
          <a:p>
            <a:pPr lvl="1">
              <a:buFont typeface="Verdana" pitchFamily="34" charset="0"/>
              <a:buNone/>
            </a:pPr>
            <a:r>
              <a:rPr lang="en-US" altLang="zh-CN" smtClean="0">
                <a:latin typeface="微软雅黑" pitchFamily="34" charset="-122"/>
                <a:ea typeface="微软雅黑" pitchFamily="34" charset="-122"/>
              </a:rPr>
              <a:t>         (gdb) r</a:t>
            </a:r>
          </a:p>
          <a:p>
            <a:pPr lvl="1">
              <a:buFont typeface="Verdana" pitchFamily="34" charset="0"/>
              <a:buNone/>
            </a:pPr>
            <a:endParaRPr lang="en-US" altLang="zh-CN" smtClean="0">
              <a:latin typeface="微软雅黑" pitchFamily="34" charset="-122"/>
              <a:ea typeface="微软雅黑" pitchFamily="34" charset="-122"/>
            </a:endParaRPr>
          </a:p>
          <a:p>
            <a:r>
              <a:rPr lang="zh-CN" altLang="en-US" sz="2000" smtClean="0">
                <a:latin typeface="微软雅黑" pitchFamily="34" charset="-122"/>
                <a:ea typeface="微软雅黑" pitchFamily="34" charset="-122"/>
              </a:rPr>
              <a:t>如果程序中存在断点，则会在断点处自动暂停</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p>
            <a:fld id="{448E3EC9-7245-418B-94DB-B47251FDE711}" type="slidenum">
              <a:rPr lang="en-US" altLang="zh-CN">
                <a:solidFill>
                  <a:srgbClr val="B5A788"/>
                </a:solidFill>
                <a:latin typeface="Gill Sans MT" pitchFamily="34" charset="0"/>
                <a:ea typeface="华文中宋" pitchFamily="2" charset="-122"/>
              </a:rPr>
              <a:pPr/>
              <a:t>28</a:t>
            </a:fld>
            <a:endParaRPr lang="en-US" altLang="zh-CN">
              <a:solidFill>
                <a:srgbClr val="B5A788"/>
              </a:solidFill>
              <a:latin typeface="Gill Sans MT" pitchFamily="34" charset="0"/>
              <a:ea typeface="华文中宋" pitchFamily="2" charset="-122"/>
            </a:endParaRPr>
          </a:p>
        </p:txBody>
      </p:sp>
      <p:sp>
        <p:nvSpPr>
          <p:cNvPr id="811010" name="Rectangle 2"/>
          <p:cNvSpPr>
            <a:spLocks noGrp="1" noChangeArrowheads="1"/>
          </p:cNvSpPr>
          <p:nvPr>
            <p:ph type="title"/>
          </p:nvPr>
        </p:nvSpPr>
        <p:spPr>
          <a:xfrm>
            <a:off x="457200" y="4763"/>
            <a:ext cx="8229600" cy="561975"/>
          </a:xfrm>
        </p:spPr>
        <p:txBody>
          <a:bodyPr/>
          <a:lstStyle/>
          <a:p>
            <a:pPr eaLnBrk="1" fontAlgn="auto" hangingPunct="1">
              <a:spcAft>
                <a:spcPts val="0"/>
              </a:spcAft>
              <a:defRPr/>
            </a:pPr>
            <a:r>
              <a:rPr lang="en-US" altLang="zh-CN" dirty="0" err="1" smtClean="0">
                <a:solidFill>
                  <a:schemeClr val="tx2">
                    <a:satMod val="130000"/>
                  </a:schemeClr>
                </a:solidFill>
              </a:rPr>
              <a:t>gdb</a:t>
            </a:r>
            <a:r>
              <a:rPr lang="zh-CN" altLang="en-US" dirty="0" smtClean="0">
                <a:solidFill>
                  <a:schemeClr val="tx2">
                    <a:satMod val="130000"/>
                  </a:schemeClr>
                </a:solidFill>
              </a:rPr>
              <a:t>调试</a:t>
            </a:r>
            <a:r>
              <a:rPr lang="en-US" altLang="zh-CN" dirty="0" smtClean="0">
                <a:solidFill>
                  <a:schemeClr val="tx2">
                    <a:satMod val="130000"/>
                  </a:schemeClr>
                </a:solidFill>
              </a:rPr>
              <a:t>—</a:t>
            </a:r>
            <a:r>
              <a:rPr lang="zh-CN" altLang="en-US" dirty="0" smtClean="0">
                <a:solidFill>
                  <a:schemeClr val="tx2">
                    <a:satMod val="130000"/>
                  </a:schemeClr>
                </a:solidFill>
              </a:rPr>
              <a:t>设置断点</a:t>
            </a:r>
            <a:endParaRPr lang="zh-CN" altLang="en-US" dirty="0">
              <a:solidFill>
                <a:schemeClr val="tx2">
                  <a:satMod val="130000"/>
                </a:schemeClr>
              </a:solidFill>
            </a:endParaRPr>
          </a:p>
        </p:txBody>
      </p:sp>
      <p:sp>
        <p:nvSpPr>
          <p:cNvPr id="31748" name="Rectangle 3"/>
          <p:cNvSpPr>
            <a:spLocks noGrp="1" noChangeArrowheads="1"/>
          </p:cNvSpPr>
          <p:nvPr>
            <p:ph type="body" idx="1"/>
          </p:nvPr>
        </p:nvSpPr>
        <p:spPr/>
        <p:txBody>
          <a:bodyPr/>
          <a:lstStyle/>
          <a:p>
            <a:pPr eaLnBrk="1" hangingPunct="1">
              <a:buFont typeface="Wingdings" pitchFamily="2" charset="2"/>
              <a:buChar char="p"/>
            </a:pPr>
            <a:r>
              <a:rPr lang="zh-CN" altLang="en-US" smtClean="0">
                <a:latin typeface="微软雅黑" pitchFamily="34" charset="-122"/>
                <a:ea typeface="微软雅黑" pitchFamily="34" charset="-122"/>
              </a:rPr>
              <a:t>通过使用</a:t>
            </a:r>
            <a:r>
              <a:rPr lang="en-US" altLang="zh-CN" smtClean="0">
                <a:latin typeface="微软雅黑" pitchFamily="34" charset="-122"/>
                <a:ea typeface="微软雅黑" pitchFamily="34" charset="-122"/>
              </a:rPr>
              <a:t>gdb</a:t>
            </a:r>
            <a:r>
              <a:rPr lang="zh-CN" altLang="en-US" smtClean="0">
                <a:latin typeface="微软雅黑" pitchFamily="34" charset="-122"/>
                <a:ea typeface="微软雅黑" pitchFamily="34" charset="-122"/>
              </a:rPr>
              <a:t>逐步调试代码，可以看到程序内部是如何运行的，还可以知道什么命令正在执行，变量的值的变化以及其他一些细节问题</a:t>
            </a:r>
            <a:endParaRPr lang="en-US" altLang="zh-CN" smtClean="0">
              <a:latin typeface="微软雅黑" pitchFamily="34" charset="-122"/>
              <a:ea typeface="微软雅黑" pitchFamily="34" charset="-122"/>
            </a:endParaRPr>
          </a:p>
          <a:p>
            <a:pPr eaLnBrk="1" hangingPunct="1">
              <a:lnSpc>
                <a:spcPct val="90000"/>
              </a:lnSpc>
            </a:pPr>
            <a:endParaRPr lang="zh-CN" altLang="en-US" smtClean="0">
              <a:latin typeface="微软雅黑" pitchFamily="34" charset="-122"/>
              <a:ea typeface="微软雅黑" pitchFamily="34" charset="-122"/>
            </a:endParaRPr>
          </a:p>
          <a:p>
            <a:pPr eaLnBrk="1" hangingPunct="1">
              <a:lnSpc>
                <a:spcPct val="150000"/>
              </a:lnSpc>
              <a:buFontTx/>
              <a:buNone/>
            </a:pPr>
            <a:r>
              <a:rPr lang="en-US" altLang="zh-CN" smtClean="0">
                <a:solidFill>
                  <a:srgbClr val="FF0000"/>
                </a:solidFill>
                <a:latin typeface="微软雅黑" pitchFamily="34" charset="-122"/>
                <a:ea typeface="微软雅黑" pitchFamily="34" charset="-122"/>
              </a:rPr>
              <a:t>gdb</a:t>
            </a:r>
            <a:r>
              <a:rPr lang="zh-CN" altLang="en-US" smtClean="0">
                <a:solidFill>
                  <a:srgbClr val="FF0000"/>
                </a:solidFill>
                <a:latin typeface="微软雅黑" pitchFamily="34" charset="-122"/>
                <a:ea typeface="微软雅黑" pitchFamily="34" charset="-122"/>
              </a:rPr>
              <a:t>调试示例</a:t>
            </a:r>
            <a:r>
              <a:rPr lang="en-US" altLang="zh-CN" smtClean="0">
                <a:solidFill>
                  <a:srgbClr val="FF0000"/>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针对源程序</a:t>
            </a:r>
            <a:r>
              <a:rPr lang="en-US" altLang="zh-CN" smtClean="0">
                <a:solidFill>
                  <a:srgbClr val="FF0000"/>
                </a:solidFill>
                <a:latin typeface="微软雅黑" pitchFamily="34" charset="-122"/>
                <a:ea typeface="微软雅黑" pitchFamily="34" charset="-122"/>
              </a:rPr>
              <a:t>test.c</a:t>
            </a:r>
            <a:r>
              <a:rPr lang="zh-CN" altLang="en-US" smtClean="0">
                <a:solidFill>
                  <a:srgbClr val="FF0000"/>
                </a:solidFill>
                <a:latin typeface="微软雅黑" pitchFamily="34" charset="-122"/>
                <a:ea typeface="微软雅黑" pitchFamily="34" charset="-122"/>
              </a:rPr>
              <a:t>：</a:t>
            </a:r>
          </a:p>
          <a:p>
            <a:pPr eaLnBrk="1" hangingPunct="1">
              <a:lnSpc>
                <a:spcPct val="150000"/>
              </a:lnSpc>
              <a:buFontTx/>
              <a:buNone/>
            </a:pPr>
            <a:r>
              <a:rPr lang="en-US" altLang="zh-CN" smtClean="0">
                <a:latin typeface="微软雅黑" pitchFamily="34" charset="-122"/>
                <a:ea typeface="微软雅黑" pitchFamily="34" charset="-122"/>
              </a:rPr>
              <a:t>    1. </a:t>
            </a:r>
            <a:r>
              <a:rPr lang="zh-CN" altLang="en-US" smtClean="0">
                <a:latin typeface="微软雅黑" pitchFamily="34" charset="-122"/>
                <a:ea typeface="微软雅黑" pitchFamily="34" charset="-122"/>
              </a:rPr>
              <a:t>调用</a:t>
            </a:r>
            <a:r>
              <a:rPr lang="en-US" altLang="zh-CN" smtClean="0">
                <a:latin typeface="微软雅黑" pitchFamily="34" charset="-122"/>
                <a:ea typeface="微软雅黑" pitchFamily="34" charset="-122"/>
              </a:rPr>
              <a:t>gdb</a:t>
            </a:r>
            <a:r>
              <a:rPr lang="zh-CN" altLang="en-US" smtClean="0">
                <a:latin typeface="微软雅黑" pitchFamily="34" charset="-122"/>
                <a:ea typeface="微软雅黑" pitchFamily="34" charset="-122"/>
              </a:rPr>
              <a:t>，装载子程序</a:t>
            </a:r>
            <a:endParaRPr lang="en-US" altLang="zh-CN" smtClean="0">
              <a:latin typeface="微软雅黑" pitchFamily="34" charset="-122"/>
              <a:ea typeface="微软雅黑" pitchFamily="34" charset="-122"/>
            </a:endParaRPr>
          </a:p>
          <a:p>
            <a:pPr lvl="2" eaLnBrk="1" hangingPunct="1">
              <a:lnSpc>
                <a:spcPct val="150000"/>
              </a:lnSpc>
            </a:pPr>
            <a:r>
              <a:rPr lang="en-US" altLang="zh-CN" sz="2000" smtClean="0">
                <a:latin typeface="微软雅黑" pitchFamily="34" charset="-122"/>
                <a:ea typeface="微软雅黑" pitchFamily="34" charset="-122"/>
              </a:rPr>
              <a:t>$gdb test</a:t>
            </a:r>
          </a:p>
          <a:p>
            <a:pPr lvl="2" eaLnBrk="1" hangingPunct="1">
              <a:lnSpc>
                <a:spcPct val="150000"/>
              </a:lnSpc>
              <a:buFont typeface="Wingdings 2" pitchFamily="18" charset="2"/>
              <a:buNone/>
            </a:pPr>
            <a:r>
              <a:rPr lang="zh-CN" altLang="en-US" sz="2000" smtClean="0">
                <a:latin typeface="微软雅黑" pitchFamily="34" charset="-122"/>
                <a:ea typeface="微软雅黑" pitchFamily="34" charset="-122"/>
              </a:rPr>
              <a:t>（ 若要在</a:t>
            </a:r>
            <a:r>
              <a:rPr lang="en-US" altLang="zh-CN" sz="2000" smtClean="0">
                <a:latin typeface="微软雅黑" pitchFamily="34" charset="-122"/>
                <a:ea typeface="微软雅黑" pitchFamily="34" charset="-122"/>
              </a:rPr>
              <a:t>GDB</a:t>
            </a:r>
            <a:r>
              <a:rPr lang="zh-CN" altLang="en-US" sz="2000" smtClean="0">
                <a:latin typeface="微软雅黑" pitchFamily="34" charset="-122"/>
                <a:ea typeface="微软雅黑" pitchFamily="34" charset="-122"/>
              </a:rPr>
              <a:t>启动后载入，则使用</a:t>
            </a:r>
            <a:r>
              <a:rPr lang="en-US" altLang="zh-CN" sz="2000" smtClean="0">
                <a:latin typeface="微软雅黑" pitchFamily="34" charset="-122"/>
                <a:ea typeface="微软雅黑" pitchFamily="34" charset="-122"/>
              </a:rPr>
              <a:t>file</a:t>
            </a:r>
            <a:r>
              <a:rPr lang="zh-CN" altLang="en-US" sz="2000" smtClean="0">
                <a:latin typeface="微软雅黑" pitchFamily="34" charset="-122"/>
                <a:ea typeface="微软雅黑" pitchFamily="34" charset="-122"/>
              </a:rPr>
              <a:t>命令：</a:t>
            </a:r>
            <a:r>
              <a:rPr lang="en-US" altLang="zh-CN" sz="2000" smtClean="0">
                <a:latin typeface="微软雅黑" pitchFamily="34" charset="-122"/>
                <a:ea typeface="微软雅黑" pitchFamily="34" charset="-122"/>
              </a:rPr>
              <a:t>(gdb) file test </a:t>
            </a:r>
            <a:r>
              <a:rPr lang="zh-CN" altLang="en-US" sz="2000" smtClean="0">
                <a:latin typeface="微软雅黑" pitchFamily="34" charset="-122"/>
                <a:ea typeface="微软雅黑" pitchFamily="34" charset="-122"/>
              </a:rPr>
              <a:t>）</a:t>
            </a:r>
            <a:endParaRPr lang="en-US" altLang="zh-CN" sz="2000" smtClean="0">
              <a:latin typeface="微软雅黑" pitchFamily="34" charset="-122"/>
              <a:ea typeface="微软雅黑" pitchFamily="34" charset="-122"/>
            </a:endParaRPr>
          </a:p>
          <a:p>
            <a:pPr eaLnBrk="1" hangingPunct="1">
              <a:lnSpc>
                <a:spcPct val="150000"/>
              </a:lnSpc>
              <a:buFontTx/>
              <a:buNone/>
            </a:pPr>
            <a:r>
              <a:rPr lang="en-US" altLang="zh-CN" smtClean="0"/>
              <a:t>    </a:t>
            </a:r>
            <a:endParaRPr lang="en-US" altLang="zh-CN" sz="200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fld id="{D8FEA7E0-15D0-4E9D-8A24-D9702F3C0664}" type="slidenum">
              <a:rPr lang="en-US" altLang="zh-CN">
                <a:solidFill>
                  <a:srgbClr val="B5A788"/>
                </a:solidFill>
                <a:latin typeface="Gill Sans MT" pitchFamily="34" charset="0"/>
                <a:ea typeface="华文中宋" pitchFamily="2" charset="-122"/>
              </a:rPr>
              <a:pPr/>
              <a:t>29</a:t>
            </a:fld>
            <a:endParaRPr lang="en-US" altLang="zh-CN">
              <a:solidFill>
                <a:srgbClr val="B5A788"/>
              </a:solidFill>
              <a:latin typeface="Gill Sans MT" pitchFamily="34" charset="0"/>
              <a:ea typeface="华文中宋" pitchFamily="2" charset="-122"/>
            </a:endParaRPr>
          </a:p>
        </p:txBody>
      </p:sp>
      <p:sp>
        <p:nvSpPr>
          <p:cNvPr id="813058" name="Rectangle 2"/>
          <p:cNvSpPr>
            <a:spLocks noGrp="1" noChangeArrowheads="1"/>
          </p:cNvSpPr>
          <p:nvPr>
            <p:ph type="title"/>
          </p:nvPr>
        </p:nvSpPr>
        <p:spPr>
          <a:xfrm>
            <a:off x="457200" y="84138"/>
            <a:ext cx="8229600" cy="561975"/>
          </a:xfrm>
        </p:spPr>
        <p:txBody>
          <a:bodyPr/>
          <a:lstStyle/>
          <a:p>
            <a:pPr eaLnBrk="1" fontAlgn="auto" hangingPunct="1">
              <a:spcAft>
                <a:spcPts val="0"/>
              </a:spcAft>
              <a:defRPr/>
            </a:pPr>
            <a:r>
              <a:rPr lang="en-US" altLang="zh-CN" dirty="0" err="1">
                <a:solidFill>
                  <a:schemeClr val="tx2">
                    <a:satMod val="130000"/>
                  </a:schemeClr>
                </a:solidFill>
              </a:rPr>
              <a:t>gdb</a:t>
            </a:r>
            <a:r>
              <a:rPr lang="zh-CN" altLang="en-US" dirty="0">
                <a:solidFill>
                  <a:schemeClr val="tx2">
                    <a:satMod val="130000"/>
                  </a:schemeClr>
                </a:solidFill>
              </a:rPr>
              <a:t>调试</a:t>
            </a:r>
            <a:r>
              <a:rPr lang="en-US" altLang="zh-CN" dirty="0">
                <a:solidFill>
                  <a:schemeClr val="tx2">
                    <a:satMod val="130000"/>
                  </a:schemeClr>
                </a:solidFill>
              </a:rPr>
              <a:t>—</a:t>
            </a:r>
            <a:r>
              <a:rPr lang="zh-CN" altLang="en-US" dirty="0">
                <a:solidFill>
                  <a:schemeClr val="tx2">
                    <a:satMod val="130000"/>
                  </a:schemeClr>
                </a:solidFill>
              </a:rPr>
              <a:t>设置断点</a:t>
            </a:r>
          </a:p>
        </p:txBody>
      </p:sp>
      <p:sp>
        <p:nvSpPr>
          <p:cNvPr id="813059" name="Rectangle 3"/>
          <p:cNvSpPr>
            <a:spLocks noGrp="1" noChangeArrowheads="1"/>
          </p:cNvSpPr>
          <p:nvPr>
            <p:ph type="body" idx="1"/>
          </p:nvPr>
        </p:nvSpPr>
        <p:spPr/>
        <p:txBody>
          <a:bodyPr>
            <a:normAutofit lnSpcReduction="10000"/>
          </a:bodyPr>
          <a:lstStyle/>
          <a:p>
            <a:pPr marL="80963" indent="0" eaLnBrk="1" hangingPunct="1">
              <a:lnSpc>
                <a:spcPct val="120000"/>
              </a:lnSpc>
              <a:buFontTx/>
              <a:buNone/>
            </a:pPr>
            <a:r>
              <a:rPr lang="en-US" altLang="zh-CN" sz="2200" smtClean="0">
                <a:latin typeface="微软雅黑" pitchFamily="34" charset="-122"/>
                <a:ea typeface="微软雅黑" pitchFamily="34" charset="-122"/>
              </a:rPr>
              <a:t>2</a:t>
            </a:r>
            <a:r>
              <a:rPr lang="zh-CN" altLang="en-US" sz="2200" smtClean="0">
                <a:latin typeface="微软雅黑" pitchFamily="34" charset="-122"/>
                <a:ea typeface="微软雅黑" pitchFamily="34" charset="-122"/>
              </a:rPr>
              <a:t>、设置断点</a:t>
            </a:r>
            <a:endParaRPr lang="en-US" altLang="zh-CN" sz="2200" smtClean="0">
              <a:latin typeface="微软雅黑" pitchFamily="34" charset="-122"/>
              <a:ea typeface="微软雅黑" pitchFamily="34" charset="-122"/>
            </a:endParaRPr>
          </a:p>
          <a:p>
            <a:pPr marL="80963" indent="0" eaLnBrk="1" hangingPunct="1">
              <a:lnSpc>
                <a:spcPct val="120000"/>
              </a:lnSpc>
              <a:buFont typeface="Wingdings" pitchFamily="2" charset="2"/>
              <a:buChar char="l"/>
            </a:pPr>
            <a:r>
              <a:rPr lang="zh-CN" altLang="en-US" sz="2200" smtClean="0">
                <a:latin typeface="微软雅黑" pitchFamily="34" charset="-122"/>
                <a:ea typeface="微软雅黑" pitchFamily="34" charset="-122"/>
              </a:rPr>
              <a:t> 可以通过使用</a:t>
            </a:r>
            <a:r>
              <a:rPr lang="en-US" altLang="zh-CN" sz="2200" smtClean="0">
                <a:latin typeface="微软雅黑" pitchFamily="34" charset="-122"/>
                <a:ea typeface="微软雅黑" pitchFamily="34" charset="-122"/>
              </a:rPr>
              <a:t>break</a:t>
            </a:r>
            <a:r>
              <a:rPr lang="zh-CN" altLang="en-US" sz="2200" smtClean="0">
                <a:latin typeface="微软雅黑" pitchFamily="34" charset="-122"/>
                <a:ea typeface="微软雅黑" pitchFamily="34" charset="-122"/>
              </a:rPr>
              <a:t>命令（可简写为</a:t>
            </a:r>
            <a:r>
              <a:rPr lang="en-US" altLang="zh-CN" sz="2200" smtClean="0">
                <a:latin typeface="微软雅黑" pitchFamily="34" charset="-122"/>
                <a:ea typeface="微软雅黑" pitchFamily="34" charset="-122"/>
              </a:rPr>
              <a:t>b</a:t>
            </a:r>
            <a:r>
              <a:rPr lang="zh-CN" altLang="en-US" sz="2200" smtClean="0">
                <a:latin typeface="微软雅黑" pitchFamily="34" charset="-122"/>
                <a:ea typeface="微软雅黑" pitchFamily="34" charset="-122"/>
              </a:rPr>
              <a:t>）指定一个特定的位置设置断点。指定一个特定的位置设置断点，当程序运行到这个位置时就被中断，然后把程序的控制权交给调试器和程序员</a:t>
            </a:r>
            <a:endParaRPr lang="en-US" altLang="zh-CN" sz="2200" smtClean="0">
              <a:latin typeface="微软雅黑" pitchFamily="34" charset="-122"/>
              <a:ea typeface="微软雅黑" pitchFamily="34" charset="-122"/>
            </a:endParaRPr>
          </a:p>
          <a:p>
            <a:pPr marL="80963" indent="0" eaLnBrk="1" hangingPunct="1">
              <a:lnSpc>
                <a:spcPct val="120000"/>
              </a:lnSpc>
              <a:buFont typeface="Wingdings" pitchFamily="2" charset="2"/>
              <a:buChar char="l"/>
            </a:pPr>
            <a:r>
              <a:rPr lang="zh-CN" altLang="en-US" sz="2200" smtClean="0">
                <a:latin typeface="微软雅黑" pitchFamily="34" charset="-122"/>
                <a:ea typeface="微软雅黑" pitchFamily="34" charset="-122"/>
              </a:rPr>
              <a:t> 设置断点的最简单形式</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break</a:t>
            </a:r>
            <a:r>
              <a:rPr lang="zh-CN" altLang="en-US" sz="2200" smtClean="0">
                <a:latin typeface="微软雅黑" pitchFamily="34" charset="-122"/>
                <a:ea typeface="微软雅黑" pitchFamily="34" charset="-122"/>
              </a:rPr>
              <a:t>命令后加入行号来在该行加入断点</a:t>
            </a:r>
            <a:endParaRPr lang="en-US" altLang="zh-CN" sz="2200" smtClean="0">
              <a:latin typeface="微软雅黑" pitchFamily="34" charset="-122"/>
              <a:ea typeface="微软雅黑" pitchFamily="34" charset="-122"/>
            </a:endParaRPr>
          </a:p>
          <a:p>
            <a:pPr marL="639763" lvl="1" indent="-282575" eaLnBrk="1" hangingPunct="1">
              <a:lnSpc>
                <a:spcPct val="120000"/>
              </a:lnSpc>
              <a:buFont typeface="Verdana" pitchFamily="34" charset="0"/>
              <a:buNone/>
            </a:pP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(gdb)break test.c:21</a:t>
            </a:r>
          </a:p>
          <a:p>
            <a:pPr marL="639763" lvl="1" indent="-282575" eaLnBrk="1" hangingPunct="1">
              <a:lnSpc>
                <a:spcPct val="120000"/>
              </a:lnSpc>
              <a:buFont typeface="Verdana" pitchFamily="34" charset="0"/>
              <a:buNone/>
            </a:pPr>
            <a:r>
              <a:rPr lang="en-US" altLang="zh-CN" sz="2200" smtClean="0">
                <a:latin typeface="微软雅黑" pitchFamily="34" charset="-122"/>
                <a:ea typeface="微软雅黑" pitchFamily="34" charset="-122"/>
              </a:rPr>
              <a:t>Breakpoint 1 at 0x12000061c</a:t>
            </a:r>
            <a:r>
              <a:rPr lang="en-GB" altLang="zh-CN"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file test,line 21</a:t>
            </a:r>
          </a:p>
          <a:p>
            <a:pPr marL="80963" indent="0" eaLnBrk="1" hangingPunct="1">
              <a:lnSpc>
                <a:spcPct val="120000"/>
              </a:lnSpc>
              <a:buFont typeface="Wingdings 2" pitchFamily="18" charset="2"/>
              <a:buChar char=""/>
            </a:pPr>
            <a:endParaRPr lang="en-US" altLang="zh-CN" sz="2200" smtClean="0">
              <a:latin typeface="微软雅黑" pitchFamily="34" charset="-122"/>
              <a:ea typeface="微软雅黑" pitchFamily="34" charset="-122"/>
            </a:endParaRPr>
          </a:p>
          <a:p>
            <a:pPr marL="80963" indent="0" eaLnBrk="1" hangingPunct="1">
              <a:lnSpc>
                <a:spcPct val="120000"/>
              </a:lnSpc>
              <a:buFont typeface="Wingdings 2" pitchFamily="18" charset="2"/>
              <a:buChar char=""/>
            </a:pPr>
            <a:r>
              <a:rPr lang="zh-CN" altLang="en-US" sz="2200" smtClean="0">
                <a:latin typeface="微软雅黑" pitchFamily="34" charset="-122"/>
                <a:ea typeface="微软雅黑" pitchFamily="34" charset="-122"/>
              </a:rPr>
              <a:t> 另一种方法</a:t>
            </a:r>
          </a:p>
          <a:p>
            <a:pPr marL="639763" lvl="1" indent="-282575" eaLnBrk="1" hangingPunct="1">
              <a:lnSpc>
                <a:spcPct val="120000"/>
              </a:lnSpc>
              <a:buFont typeface="Verdana" pitchFamily="34" charset="0"/>
              <a:buNone/>
            </a:pPr>
            <a:r>
              <a:rPr lang="en-US" altLang="zh-CN" sz="2200" smtClean="0">
                <a:latin typeface="微软雅黑" pitchFamily="34" charset="-122"/>
                <a:ea typeface="微软雅黑" pitchFamily="34" charset="-122"/>
              </a:rPr>
              <a:t>(gdb)break printmessage</a:t>
            </a:r>
          </a:p>
          <a:p>
            <a:pPr marL="639763" lvl="1" indent="-282575" eaLnBrk="1" hangingPunct="1">
              <a:lnSpc>
                <a:spcPct val="120000"/>
              </a:lnSpc>
              <a:buFont typeface="Verdana" pitchFamily="34" charset="0"/>
              <a:buNone/>
            </a:pPr>
            <a:r>
              <a:rPr lang="en-US" altLang="zh-CN" sz="2200" smtClean="0">
                <a:latin typeface="微软雅黑" pitchFamily="34" charset="-122"/>
                <a:ea typeface="微软雅黑" pitchFamily="34" charset="-122"/>
              </a:rPr>
              <a:t>Breakpoint 1 at 0x120000848</a:t>
            </a:r>
            <a:r>
              <a:rPr lang="en-GB" altLang="zh-CN"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file test.c,line 48</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66963" y="2573338"/>
            <a:ext cx="6400800" cy="2286000"/>
          </a:xfrm>
        </p:spPr>
        <p:txBody>
          <a:bodyPr/>
          <a:lstStyle/>
          <a:p>
            <a:pPr>
              <a:defRPr/>
            </a:pPr>
            <a:r>
              <a:rPr lang="en-US" altLang="zh-CN" dirty="0" smtClean="0"/>
              <a:t>1</a:t>
            </a:r>
            <a:r>
              <a:rPr lang="zh-CN" altLang="en-US" dirty="0" smtClean="0"/>
              <a:t>、了解</a:t>
            </a:r>
            <a:r>
              <a:rPr lang="en-US" altLang="zh-CN" cap="none" dirty="0" smtClean="0">
                <a:latin typeface="+mn-lt"/>
              </a:rPr>
              <a:t>Linux</a:t>
            </a:r>
            <a:endParaRPr lang="zh-CN" altLang="en-US" cap="none"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9ECD30F7-F816-4576-BA35-14EE4EA2FCED}" type="slidenum">
              <a:rPr lang="en-US" altLang="zh-CN">
                <a:solidFill>
                  <a:srgbClr val="B5A788"/>
                </a:solidFill>
                <a:latin typeface="Gill Sans MT" pitchFamily="34" charset="0"/>
                <a:ea typeface="华文中宋" pitchFamily="2" charset="-122"/>
              </a:rPr>
              <a:pPr/>
              <a:t>30</a:t>
            </a:fld>
            <a:endParaRPr lang="en-US" altLang="zh-CN">
              <a:solidFill>
                <a:srgbClr val="B5A788"/>
              </a:solidFill>
              <a:latin typeface="Gill Sans MT" pitchFamily="34" charset="0"/>
              <a:ea typeface="华文中宋" pitchFamily="2" charset="-122"/>
            </a:endParaRPr>
          </a:p>
        </p:txBody>
      </p:sp>
      <p:sp>
        <p:nvSpPr>
          <p:cNvPr id="814082" name="Rectangle 2"/>
          <p:cNvSpPr>
            <a:spLocks noGrp="1" noChangeArrowheads="1"/>
          </p:cNvSpPr>
          <p:nvPr>
            <p:ph type="title"/>
          </p:nvPr>
        </p:nvSpPr>
        <p:spPr>
          <a:xfrm>
            <a:off x="457200" y="53975"/>
            <a:ext cx="8229600" cy="561975"/>
          </a:xfrm>
        </p:spPr>
        <p:txBody>
          <a:bodyPr/>
          <a:lstStyle/>
          <a:p>
            <a:pPr eaLnBrk="1" fontAlgn="auto" hangingPunct="1">
              <a:spcAft>
                <a:spcPts val="0"/>
              </a:spcAft>
              <a:defRPr/>
            </a:pPr>
            <a:r>
              <a:rPr lang="en-US" altLang="zh-CN" dirty="0" err="1">
                <a:solidFill>
                  <a:schemeClr val="tx2">
                    <a:satMod val="130000"/>
                  </a:schemeClr>
                </a:solidFill>
              </a:rPr>
              <a:t>gdb</a:t>
            </a:r>
            <a:r>
              <a:rPr lang="zh-CN" altLang="en-US" dirty="0">
                <a:solidFill>
                  <a:schemeClr val="tx2">
                    <a:satMod val="130000"/>
                  </a:schemeClr>
                </a:solidFill>
              </a:rPr>
              <a:t>调试</a:t>
            </a:r>
            <a:r>
              <a:rPr lang="en-US" altLang="zh-CN" dirty="0">
                <a:solidFill>
                  <a:schemeClr val="tx2">
                    <a:satMod val="130000"/>
                  </a:schemeClr>
                </a:solidFill>
              </a:rPr>
              <a:t>—</a:t>
            </a:r>
            <a:r>
              <a:rPr lang="zh-CN" altLang="en-US" dirty="0" smtClean="0">
                <a:solidFill>
                  <a:schemeClr val="tx2">
                    <a:satMod val="130000"/>
                  </a:schemeClr>
                </a:solidFill>
              </a:rPr>
              <a:t>使用</a:t>
            </a:r>
            <a:r>
              <a:rPr lang="zh-CN" altLang="en-US" dirty="0">
                <a:solidFill>
                  <a:schemeClr val="tx2">
                    <a:satMod val="130000"/>
                  </a:schemeClr>
                </a:solidFill>
              </a:rPr>
              <a:t>断点</a:t>
            </a:r>
          </a:p>
        </p:txBody>
      </p:sp>
      <p:sp>
        <p:nvSpPr>
          <p:cNvPr id="39940" name="Rectangle 3"/>
          <p:cNvSpPr>
            <a:spLocks noGrp="1" noChangeArrowheads="1"/>
          </p:cNvSpPr>
          <p:nvPr>
            <p:ph type="body" idx="1"/>
          </p:nvPr>
        </p:nvSpPr>
        <p:spPr>
          <a:xfrm>
            <a:off x="250825" y="819150"/>
            <a:ext cx="8707438" cy="5945188"/>
          </a:xfrm>
        </p:spPr>
        <p:txBody>
          <a:bodyPr/>
          <a:lstStyle/>
          <a:p>
            <a:pPr eaLnBrk="1" hangingPunct="1">
              <a:buFont typeface="Wingdings" pitchFamily="2" charset="2"/>
              <a:buChar char="p"/>
            </a:pPr>
            <a:r>
              <a:rPr lang="zh-CN" altLang="en-US" smtClean="0">
                <a:latin typeface="微软雅黑" pitchFamily="34" charset="-122"/>
                <a:ea typeface="微软雅黑" pitchFamily="34" charset="-122"/>
              </a:rPr>
              <a:t>在断点后继续运行程序，可使用</a:t>
            </a:r>
            <a:r>
              <a:rPr lang="en-US" altLang="zh-CN" smtClean="0">
                <a:latin typeface="微软雅黑" pitchFamily="34" charset="-122"/>
                <a:ea typeface="微软雅黑" pitchFamily="34" charset="-122"/>
              </a:rPr>
              <a:t>continue</a:t>
            </a:r>
            <a:r>
              <a:rPr lang="zh-CN" altLang="en-US" smtClean="0">
                <a:latin typeface="微软雅黑" pitchFamily="34" charset="-122"/>
                <a:ea typeface="微软雅黑" pitchFamily="34" charset="-122"/>
              </a:rPr>
              <a:t>命令（简写为</a:t>
            </a:r>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lvl="1" eaLnBrk="1" hangingPunct="1">
              <a:buFont typeface="Verdana" pitchFamily="34" charset="0"/>
              <a:buNone/>
            </a:pPr>
            <a:r>
              <a:rPr lang="zh-CN" altLang="en-US" sz="2400" smtClean="0">
                <a:latin typeface="微软雅黑" pitchFamily="34" charset="-122"/>
                <a:ea typeface="微软雅黑" pitchFamily="34" charset="-122"/>
              </a:rPr>
              <a:t> </a:t>
            </a:r>
            <a:r>
              <a:rPr lang="en-US" altLang="zh-CN" sz="2400" smtClean="0">
                <a:latin typeface="微软雅黑" pitchFamily="34" charset="-122"/>
                <a:ea typeface="微软雅黑" pitchFamily="34" charset="-122"/>
              </a:rPr>
              <a:t>(gdb) c</a:t>
            </a:r>
          </a:p>
          <a:p>
            <a:pPr eaLnBrk="1" hangingPunct="1">
              <a:buFont typeface="Wingdings" pitchFamily="2" charset="2"/>
              <a:buChar char="p"/>
            </a:pPr>
            <a:r>
              <a:rPr lang="en-US" altLang="zh-CN" smtClean="0">
                <a:latin typeface="微软雅黑" pitchFamily="34" charset="-122"/>
                <a:ea typeface="微软雅黑" pitchFamily="34" charset="-122"/>
              </a:rPr>
              <a:t>break</a:t>
            </a:r>
            <a:r>
              <a:rPr lang="zh-CN" altLang="en-US" smtClean="0">
                <a:latin typeface="微软雅黑" pitchFamily="34" charset="-122"/>
                <a:ea typeface="微软雅黑" pitchFamily="34" charset="-122"/>
              </a:rPr>
              <a:t>命令后也可以跟函数名，使程序在进入指定的函数之前停下来</a:t>
            </a:r>
            <a:endParaRPr lang="en-US" altLang="zh-CN" smtClean="0">
              <a:latin typeface="微软雅黑" pitchFamily="34" charset="-122"/>
              <a:ea typeface="微软雅黑" pitchFamily="34" charset="-122"/>
            </a:endParaRPr>
          </a:p>
          <a:p>
            <a:pPr eaLnBrk="1" hangingPunct="1">
              <a:buFont typeface="Wingdings" pitchFamily="2" charset="2"/>
              <a:buChar char="p"/>
            </a:pPr>
            <a:r>
              <a:rPr lang="zh-CN" altLang="en-US" smtClean="0">
                <a:latin typeface="微软雅黑" pitchFamily="34" charset="-122"/>
                <a:ea typeface="微软雅黑" pitchFamily="34" charset="-122"/>
              </a:rPr>
              <a:t>设置断点时也可以进行条件判断，即只有条件为真，程序到达指定行或函数时才停下来</a:t>
            </a:r>
            <a:endParaRPr lang="en-US" altLang="zh-CN" smtClean="0">
              <a:latin typeface="微软雅黑" pitchFamily="34" charset="-122"/>
              <a:ea typeface="微软雅黑" pitchFamily="34" charset="-122"/>
            </a:endParaRPr>
          </a:p>
          <a:p>
            <a:pPr lvl="1" eaLnBrk="1" hangingPunct="1">
              <a:buFont typeface="Verdana" pitchFamily="34" charset="0"/>
              <a:buNone/>
            </a:pPr>
            <a:r>
              <a:rPr lang="en-US" altLang="zh-CN" sz="2400" smtClean="0">
                <a:latin typeface="微软雅黑" pitchFamily="34" charset="-122"/>
                <a:ea typeface="微软雅黑" pitchFamily="34" charset="-122"/>
              </a:rPr>
              <a:t>(gdb) b 9 if i&gt;9</a:t>
            </a:r>
          </a:p>
          <a:p>
            <a:pPr eaLnBrk="1" hangingPunct="1">
              <a:buFont typeface="Wingdings" pitchFamily="2" charset="2"/>
              <a:buChar char="p"/>
            </a:pPr>
            <a:r>
              <a:rPr lang="zh-CN" altLang="en-US" smtClean="0">
                <a:latin typeface="微软雅黑" pitchFamily="34" charset="-122"/>
                <a:ea typeface="微软雅黑" pitchFamily="34" charset="-122"/>
              </a:rPr>
              <a:t>在加入断点之后，可通过</a:t>
            </a:r>
            <a:r>
              <a:rPr lang="en-US" altLang="zh-CN" smtClean="0">
                <a:latin typeface="微软雅黑" pitchFamily="34" charset="-122"/>
                <a:ea typeface="微软雅黑" pitchFamily="34" charset="-122"/>
              </a:rPr>
              <a:t>info break</a:t>
            </a:r>
            <a:r>
              <a:rPr lang="zh-CN" altLang="en-US" smtClean="0">
                <a:latin typeface="微软雅黑" pitchFamily="34" charset="-122"/>
                <a:ea typeface="微软雅黑" pitchFamily="34" charset="-122"/>
              </a:rPr>
              <a:t>命令来查看设置断点的信息，包括编号、类型、地址等</a:t>
            </a:r>
          </a:p>
          <a:p>
            <a:pPr lvl="1" eaLnBrk="1" hangingPunct="1">
              <a:buFont typeface="Verdana" pitchFamily="34" charset="0"/>
              <a:buNone/>
            </a:pPr>
            <a:r>
              <a:rPr lang="en-US" altLang="zh-CN" sz="2400" smtClean="0">
                <a:latin typeface="微软雅黑" pitchFamily="34" charset="-122"/>
                <a:ea typeface="微软雅黑" pitchFamily="34" charset="-122"/>
              </a:rPr>
              <a:t>(gdb) info break</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p>
            <a:fld id="{A85E59B2-3CBC-4F83-8BAA-F0A94433C8CB}" type="slidenum">
              <a:rPr lang="en-US" altLang="zh-CN">
                <a:solidFill>
                  <a:srgbClr val="B5A788"/>
                </a:solidFill>
                <a:latin typeface="Gill Sans MT" pitchFamily="34" charset="0"/>
                <a:ea typeface="华文中宋" pitchFamily="2" charset="-122"/>
              </a:rPr>
              <a:pPr/>
              <a:t>31</a:t>
            </a:fld>
            <a:endParaRPr lang="en-US" altLang="zh-CN">
              <a:solidFill>
                <a:srgbClr val="B5A788"/>
              </a:solidFill>
              <a:latin typeface="Gill Sans MT" pitchFamily="34" charset="0"/>
              <a:ea typeface="华文中宋" pitchFamily="2" charset="-122"/>
            </a:endParaRPr>
          </a:p>
        </p:txBody>
      </p:sp>
      <p:sp>
        <p:nvSpPr>
          <p:cNvPr id="814082" name="Rectangle 2"/>
          <p:cNvSpPr>
            <a:spLocks noGrp="1" noChangeArrowheads="1"/>
          </p:cNvSpPr>
          <p:nvPr>
            <p:ph type="title"/>
          </p:nvPr>
        </p:nvSpPr>
        <p:spPr>
          <a:xfrm>
            <a:off x="438150" y="4763"/>
            <a:ext cx="8229600" cy="561975"/>
          </a:xfrm>
        </p:spPr>
        <p:txBody>
          <a:bodyPr/>
          <a:lstStyle/>
          <a:p>
            <a:pPr eaLnBrk="1" fontAlgn="auto" hangingPunct="1">
              <a:spcAft>
                <a:spcPts val="0"/>
              </a:spcAft>
              <a:defRPr/>
            </a:pPr>
            <a:r>
              <a:rPr lang="en-US" altLang="zh-CN" dirty="0" err="1">
                <a:solidFill>
                  <a:schemeClr val="tx2">
                    <a:satMod val="130000"/>
                  </a:schemeClr>
                </a:solidFill>
              </a:rPr>
              <a:t>gdb</a:t>
            </a:r>
            <a:r>
              <a:rPr lang="zh-CN" altLang="en-US" dirty="0">
                <a:solidFill>
                  <a:schemeClr val="tx2">
                    <a:satMod val="130000"/>
                  </a:schemeClr>
                </a:solidFill>
              </a:rPr>
              <a:t>调试</a:t>
            </a:r>
            <a:r>
              <a:rPr lang="en-US" altLang="zh-CN" dirty="0">
                <a:solidFill>
                  <a:schemeClr val="tx2">
                    <a:satMod val="130000"/>
                  </a:schemeClr>
                </a:solidFill>
              </a:rPr>
              <a:t>—</a:t>
            </a:r>
            <a:r>
              <a:rPr lang="zh-CN" altLang="en-US" dirty="0" smtClean="0">
                <a:solidFill>
                  <a:schemeClr val="tx2">
                    <a:satMod val="130000"/>
                  </a:schemeClr>
                </a:solidFill>
              </a:rPr>
              <a:t>使用</a:t>
            </a:r>
            <a:r>
              <a:rPr lang="zh-CN" altLang="en-US" dirty="0">
                <a:solidFill>
                  <a:schemeClr val="tx2">
                    <a:satMod val="130000"/>
                  </a:schemeClr>
                </a:solidFill>
              </a:rPr>
              <a:t>断点</a:t>
            </a:r>
          </a:p>
        </p:txBody>
      </p:sp>
      <p:sp>
        <p:nvSpPr>
          <p:cNvPr id="40964" name="Rectangle 3"/>
          <p:cNvSpPr>
            <a:spLocks noGrp="1" noChangeArrowheads="1"/>
          </p:cNvSpPr>
          <p:nvPr>
            <p:ph type="body" idx="1"/>
          </p:nvPr>
        </p:nvSpPr>
        <p:spPr>
          <a:xfrm>
            <a:off x="341313" y="819150"/>
            <a:ext cx="8101012" cy="5324475"/>
          </a:xfrm>
        </p:spPr>
        <p:txBody>
          <a:bodyPr/>
          <a:lstStyle/>
          <a:p>
            <a:pPr eaLnBrk="1" hangingPunct="1">
              <a:buFont typeface="Wingdings" pitchFamily="2" charset="2"/>
              <a:buChar char="p"/>
            </a:pPr>
            <a:r>
              <a:rPr lang="zh-CN" altLang="en-US" smtClean="0"/>
              <a:t>可以通过</a:t>
            </a:r>
            <a:r>
              <a:rPr lang="en-US" altLang="zh-CN" smtClean="0"/>
              <a:t>delete</a:t>
            </a:r>
            <a:r>
              <a:rPr lang="zh-CN" altLang="en-US" smtClean="0"/>
              <a:t>（可以简写为</a:t>
            </a:r>
            <a:r>
              <a:rPr lang="en-US" altLang="zh-CN" smtClean="0"/>
              <a:t>d</a:t>
            </a:r>
            <a:r>
              <a:rPr lang="zh-CN" altLang="en-US" smtClean="0"/>
              <a:t>）命令来删除断点</a:t>
            </a:r>
            <a:endParaRPr lang="en-US" altLang="zh-CN" smtClean="0"/>
          </a:p>
          <a:p>
            <a:pPr lvl="1" eaLnBrk="1" hangingPunct="1"/>
            <a:r>
              <a:rPr lang="zh-CN" altLang="en-US" smtClean="0"/>
              <a:t>在</a:t>
            </a:r>
            <a:r>
              <a:rPr lang="en-US" altLang="zh-CN" smtClean="0"/>
              <a:t>delete</a:t>
            </a:r>
            <a:r>
              <a:rPr lang="zh-CN" altLang="en-US" smtClean="0"/>
              <a:t>命令后加入断点编号可以删除指定的断点。不指定断点号则删除所有的断点</a:t>
            </a:r>
          </a:p>
          <a:p>
            <a:pPr lvl="1" eaLnBrk="1" hangingPunct="1">
              <a:buFont typeface="Verdana" pitchFamily="34" charset="0"/>
              <a:buNone/>
            </a:pPr>
            <a:r>
              <a:rPr lang="en-US" altLang="zh-CN" smtClean="0"/>
              <a:t>(gdb) d 1		《</a:t>
            </a:r>
            <a:r>
              <a:rPr lang="zh-CN" altLang="en-US" smtClean="0"/>
              <a:t>－－删除编号为</a:t>
            </a:r>
            <a:r>
              <a:rPr lang="en-US" altLang="zh-CN" smtClean="0"/>
              <a:t>1</a:t>
            </a:r>
            <a:r>
              <a:rPr lang="zh-CN" altLang="en-US" smtClean="0"/>
              <a:t>的断点</a:t>
            </a:r>
            <a:endParaRPr lang="en-US" altLang="zh-CN" smtClean="0"/>
          </a:p>
          <a:p>
            <a:pPr lvl="1" eaLnBrk="1" hangingPunct="1"/>
            <a:r>
              <a:rPr lang="en-US" altLang="zh-CN" smtClean="0"/>
              <a:t>delete</a:t>
            </a:r>
            <a:r>
              <a:rPr lang="zh-CN" altLang="en-US" smtClean="0"/>
              <a:t>命令后面可以跟一个范围</a:t>
            </a:r>
          </a:p>
          <a:p>
            <a:pPr lvl="1" eaLnBrk="1" hangingPunct="1">
              <a:buFont typeface="Verdana" pitchFamily="34" charset="0"/>
              <a:buNone/>
            </a:pPr>
            <a:r>
              <a:rPr lang="en-US" altLang="zh-CN" smtClean="0"/>
              <a:t>(gdb) d 1-6		《</a:t>
            </a:r>
            <a:r>
              <a:rPr lang="zh-CN" altLang="en-US" smtClean="0"/>
              <a:t>－－删除编号为</a:t>
            </a:r>
            <a:r>
              <a:rPr lang="en-US" altLang="zh-CN" smtClean="0"/>
              <a:t>1~6</a:t>
            </a:r>
            <a:r>
              <a:rPr lang="zh-CN" altLang="en-US" smtClean="0"/>
              <a:t>的断点</a:t>
            </a:r>
            <a:endParaRPr lang="en-US" altLang="zh-CN" smtClean="0"/>
          </a:p>
          <a:p>
            <a:pPr lvl="1" eaLnBrk="1" hangingPunct="1">
              <a:buFont typeface="Verdana" pitchFamily="34" charset="0"/>
              <a:buNone/>
            </a:pPr>
            <a:endParaRPr lang="en-US" altLang="zh-CN" smtClean="0"/>
          </a:p>
          <a:p>
            <a:pPr eaLnBrk="1" hangingPunct="1">
              <a:buFont typeface="Wingdings" pitchFamily="2" charset="2"/>
              <a:buChar char="p"/>
            </a:pPr>
            <a:r>
              <a:rPr lang="zh-CN" altLang="en-US" smtClean="0"/>
              <a:t>也可以使用</a:t>
            </a:r>
            <a:r>
              <a:rPr lang="en-US" altLang="zh-CN" smtClean="0"/>
              <a:t>clear</a:t>
            </a:r>
            <a:r>
              <a:rPr lang="zh-CN" altLang="en-US" smtClean="0"/>
              <a:t>来删除指定代码行上的断点</a:t>
            </a:r>
          </a:p>
          <a:p>
            <a:pPr lvl="1" eaLnBrk="1" hangingPunct="1">
              <a:buFont typeface="Verdana" pitchFamily="34" charset="0"/>
              <a:buNone/>
            </a:pPr>
            <a:r>
              <a:rPr lang="en-US" altLang="zh-CN" smtClean="0"/>
              <a:t>(gdb) clear 9		《</a:t>
            </a:r>
            <a:r>
              <a:rPr lang="zh-CN" altLang="en-US" smtClean="0"/>
              <a:t>－－删除第</a:t>
            </a:r>
            <a:r>
              <a:rPr lang="en-US" altLang="zh-CN" smtClean="0"/>
              <a:t>9</a:t>
            </a:r>
            <a:r>
              <a:rPr lang="zh-CN" altLang="en-US" smtClean="0"/>
              <a:t>行上的所有断点</a:t>
            </a:r>
            <a:endParaRPr lang="en-US" altLang="zh-CN" smtClean="0"/>
          </a:p>
          <a:p>
            <a:pPr lvl="1" eaLnBrk="1" hangingPunct="1"/>
            <a:r>
              <a:rPr lang="en-US" altLang="zh-CN" smtClean="0"/>
              <a:t>clear</a:t>
            </a:r>
            <a:r>
              <a:rPr lang="zh-CN" altLang="en-US" smtClean="0"/>
              <a:t>命令后面可以跟一个范围</a:t>
            </a:r>
          </a:p>
          <a:p>
            <a:pPr eaLnBrk="1" hangingPunct="1">
              <a:buFont typeface="Wingdings 2" pitchFamily="18" charset="2"/>
              <a:buNone/>
            </a:pPr>
            <a:endParaRPr lang="en-US" altLang="zh-CN" smtClean="0"/>
          </a:p>
          <a:p>
            <a:pPr eaLnBrk="1" hangingPunct="1">
              <a:buFont typeface="Wingdings" pitchFamily="2" charset="2"/>
              <a:buChar char="p"/>
            </a:pPr>
            <a:r>
              <a:rPr lang="zh-CN" altLang="en-US" sz="2000" smtClean="0"/>
              <a:t>可以使用</a:t>
            </a:r>
            <a:r>
              <a:rPr lang="en-US" altLang="zh-CN" sz="2000" smtClean="0"/>
              <a:t>disable</a:t>
            </a:r>
            <a:r>
              <a:rPr lang="zh-CN" altLang="en-US" sz="2000" smtClean="0"/>
              <a:t>命令使某个断点暂时失效。</a:t>
            </a:r>
            <a:r>
              <a:rPr lang="en-US" altLang="zh-CN" sz="2000" smtClean="0"/>
              <a:t>disable</a:t>
            </a:r>
            <a:r>
              <a:rPr lang="zh-CN" altLang="en-US" sz="2000" smtClean="0"/>
              <a:t>命令可加断点号来禁用指定断点，否则会将所有断点禁用</a:t>
            </a:r>
          </a:p>
          <a:p>
            <a:pPr eaLnBrk="1" hangingPunct="1">
              <a:buFont typeface="Wingdings" pitchFamily="2" charset="2"/>
              <a:buChar char="p"/>
            </a:pPr>
            <a:r>
              <a:rPr lang="zh-CN" altLang="en-US" sz="2000" smtClean="0"/>
              <a:t>断点在禁用之后可以用</a:t>
            </a:r>
            <a:r>
              <a:rPr lang="en-US" altLang="zh-CN" sz="2000" smtClean="0"/>
              <a:t>enable</a:t>
            </a:r>
            <a:r>
              <a:rPr lang="zh-CN" altLang="en-US" sz="2000" smtClean="0"/>
              <a:t>命令来恢复使用</a:t>
            </a:r>
            <a:endParaRPr lang="en-US" altLang="zh-CN" sz="2000" smtClean="0"/>
          </a:p>
          <a:p>
            <a:pPr eaLnBrk="1" hangingPunct="1">
              <a:buFont typeface="Wingdings 2" pitchFamily="18" charset="2"/>
              <a:buNone/>
            </a:pPr>
            <a:endParaRPr lang="zh-CN" altLang="en-US" sz="200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53975"/>
            <a:ext cx="8229600" cy="561975"/>
          </a:xfrm>
        </p:spPr>
        <p:txBody>
          <a:bodyPr/>
          <a:lstStyle/>
          <a:p>
            <a:pPr fontAlgn="auto">
              <a:spcAft>
                <a:spcPts val="0"/>
              </a:spcAft>
              <a:defRPr/>
            </a:pPr>
            <a:r>
              <a:rPr lang="en-US" altLang="zh-CN" dirty="0" err="1">
                <a:solidFill>
                  <a:schemeClr val="tx2">
                    <a:satMod val="130000"/>
                  </a:schemeClr>
                </a:solidFill>
              </a:rPr>
              <a:t>gdb</a:t>
            </a:r>
            <a:r>
              <a:rPr lang="zh-CN" altLang="en-US" dirty="0">
                <a:solidFill>
                  <a:schemeClr val="tx2">
                    <a:satMod val="130000"/>
                  </a:schemeClr>
                </a:solidFill>
              </a:rPr>
              <a:t>调试</a:t>
            </a:r>
            <a:r>
              <a:rPr lang="en-US" altLang="zh-CN" dirty="0">
                <a:solidFill>
                  <a:schemeClr val="tx2">
                    <a:satMod val="130000"/>
                  </a:schemeClr>
                </a:solidFill>
              </a:rPr>
              <a:t>—</a:t>
            </a:r>
            <a:r>
              <a:rPr lang="zh-CN" altLang="en-US" kern="1800" dirty="0" smtClean="0">
                <a:solidFill>
                  <a:schemeClr val="tx2">
                    <a:satMod val="130000"/>
                  </a:schemeClr>
                </a:solidFill>
                <a:latin typeface="方正大标宋简体"/>
              </a:rPr>
              <a:t>列出源代码</a:t>
            </a:r>
            <a:endParaRPr lang="zh-CN" altLang="en-US" kern="1800" dirty="0" smtClean="0">
              <a:solidFill>
                <a:schemeClr val="tx2">
                  <a:satMod val="130000"/>
                </a:schemeClr>
              </a:solidFill>
              <a:latin typeface="Times New Roman"/>
            </a:endParaRPr>
          </a:p>
        </p:txBody>
      </p:sp>
      <p:sp>
        <p:nvSpPr>
          <p:cNvPr id="3" name="文本占位符 2"/>
          <p:cNvSpPr>
            <a:spLocks noGrp="1"/>
          </p:cNvSpPr>
          <p:nvPr>
            <p:ph type="body" idx="1"/>
          </p:nvPr>
        </p:nvSpPr>
        <p:spPr/>
        <p:txBody>
          <a:bodyPr>
            <a:normAutofit/>
          </a:bodyPr>
          <a:lstStyle/>
          <a:p>
            <a:pPr marL="423863">
              <a:buFont typeface="Wingdings" pitchFamily="2" charset="2"/>
              <a:buChar char="p"/>
            </a:pPr>
            <a:r>
              <a:rPr lang="zh-CN" altLang="en-US" sz="2000" smtClean="0">
                <a:latin typeface="微软雅黑" pitchFamily="34" charset="-122"/>
                <a:ea typeface="微软雅黑" pitchFamily="34" charset="-122"/>
              </a:rPr>
              <a:t>程序在载入到</a:t>
            </a:r>
            <a:r>
              <a:rPr lang="en-US" altLang="zh-CN" sz="2000" smtClean="0">
                <a:latin typeface="微软雅黑" pitchFamily="34" charset="-122"/>
                <a:ea typeface="微软雅黑" pitchFamily="34" charset="-122"/>
              </a:rPr>
              <a:t>gdb</a:t>
            </a:r>
            <a:r>
              <a:rPr lang="zh-CN" altLang="en-US" sz="2000" smtClean="0">
                <a:latin typeface="微软雅黑" pitchFamily="34" charset="-122"/>
                <a:ea typeface="微软雅黑" pitchFamily="34" charset="-122"/>
              </a:rPr>
              <a:t>之后，就可以通过</a:t>
            </a:r>
            <a:r>
              <a:rPr lang="en-US" altLang="zh-CN" sz="2000" smtClean="0">
                <a:latin typeface="微软雅黑" pitchFamily="34" charset="-122"/>
                <a:ea typeface="微软雅黑" pitchFamily="34" charset="-122"/>
              </a:rPr>
              <a:t>list</a:t>
            </a:r>
            <a:r>
              <a:rPr lang="zh-CN" altLang="en-US" sz="2000" smtClean="0">
                <a:latin typeface="微软雅黑" pitchFamily="34" charset="-122"/>
                <a:ea typeface="微软雅黑" pitchFamily="34" charset="-122"/>
              </a:rPr>
              <a:t>命令（可简写为</a:t>
            </a:r>
            <a:r>
              <a:rPr lang="en-US" altLang="zh-CN" sz="2000" smtClean="0">
                <a:latin typeface="微软雅黑" pitchFamily="34" charset="-122"/>
                <a:ea typeface="微软雅黑" pitchFamily="34" charset="-122"/>
              </a:rPr>
              <a:t>l</a:t>
            </a:r>
            <a:r>
              <a:rPr lang="zh-CN" altLang="en-US" sz="2000" smtClean="0">
                <a:latin typeface="微软雅黑" pitchFamily="34" charset="-122"/>
                <a:ea typeface="微软雅黑" pitchFamily="34" charset="-122"/>
              </a:rPr>
              <a:t>）来查看源代码信息。</a:t>
            </a:r>
            <a:endParaRPr lang="en-US" altLang="zh-CN" sz="2000" smtClean="0">
              <a:latin typeface="微软雅黑" pitchFamily="34" charset="-122"/>
              <a:ea typeface="微软雅黑" pitchFamily="34" charset="-122"/>
            </a:endParaRPr>
          </a:p>
          <a:p>
            <a:pPr marL="639763" lvl="1" indent="-282575">
              <a:buFont typeface="Verdana" pitchFamily="34" charset="0"/>
              <a:buNone/>
            </a:pPr>
            <a:r>
              <a:rPr lang="en-US" altLang="zh-CN" smtClean="0">
                <a:latin typeface="微软雅黑" pitchFamily="34" charset="-122"/>
                <a:ea typeface="微软雅黑" pitchFamily="34" charset="-122"/>
              </a:rPr>
              <a:t>             (gdb) list</a:t>
            </a:r>
          </a:p>
          <a:p>
            <a:pPr marL="639763" lvl="1" indent="-282575">
              <a:buFont typeface="Wingdings 2" pitchFamily="18" charset="2"/>
              <a:buChar char=""/>
            </a:pPr>
            <a:r>
              <a:rPr lang="en-US" altLang="zh-CN" smtClean="0">
                <a:latin typeface="微软雅黑" pitchFamily="34" charset="-122"/>
                <a:ea typeface="微软雅黑" pitchFamily="34" charset="-122"/>
              </a:rPr>
              <a:t>list</a:t>
            </a:r>
            <a:r>
              <a:rPr lang="zh-CN" altLang="en-US" smtClean="0">
                <a:latin typeface="微软雅黑" pitchFamily="34" charset="-122"/>
                <a:ea typeface="微软雅黑" pitchFamily="34" charset="-122"/>
              </a:rPr>
              <a:t>命令默认情况下只列出</a:t>
            </a:r>
            <a:r>
              <a:rPr lang="en-US" altLang="zh-CN" smtClean="0">
                <a:latin typeface="微软雅黑" pitchFamily="34" charset="-122"/>
                <a:ea typeface="微软雅黑" pitchFamily="34" charset="-122"/>
              </a:rPr>
              <a:t>10</a:t>
            </a:r>
            <a:r>
              <a:rPr lang="zh-CN" altLang="en-US" smtClean="0">
                <a:latin typeface="微软雅黑" pitchFamily="34" charset="-122"/>
                <a:ea typeface="微软雅黑" pitchFamily="34" charset="-122"/>
              </a:rPr>
              <a:t>行代码。如果上面命令的基础上再次输入</a:t>
            </a:r>
            <a:r>
              <a:rPr lang="en-US" altLang="zh-CN" smtClean="0">
                <a:latin typeface="微软雅黑" pitchFamily="34" charset="-122"/>
                <a:ea typeface="微软雅黑" pitchFamily="34" charset="-122"/>
              </a:rPr>
              <a:t>list</a:t>
            </a:r>
            <a:r>
              <a:rPr lang="zh-CN" altLang="en-US" smtClean="0">
                <a:latin typeface="微软雅黑" pitchFamily="34" charset="-122"/>
                <a:ea typeface="微软雅黑" pitchFamily="34" charset="-122"/>
              </a:rPr>
              <a:t>命令，会接着列出后面的</a:t>
            </a:r>
            <a:r>
              <a:rPr lang="en-US" altLang="zh-CN" smtClean="0">
                <a:latin typeface="微软雅黑" pitchFamily="34" charset="-122"/>
                <a:ea typeface="微软雅黑" pitchFamily="34" charset="-122"/>
              </a:rPr>
              <a:t>10</a:t>
            </a:r>
            <a:r>
              <a:rPr lang="zh-CN" altLang="en-US" smtClean="0">
                <a:latin typeface="微软雅黑" pitchFamily="34" charset="-122"/>
                <a:ea typeface="微软雅黑" pitchFamily="34" charset="-122"/>
              </a:rPr>
              <a:t>行代码，当然，如果后面还有</a:t>
            </a:r>
            <a:r>
              <a:rPr lang="en-US" altLang="zh-CN" smtClean="0">
                <a:latin typeface="微软雅黑" pitchFamily="34" charset="-122"/>
                <a:ea typeface="微软雅黑" pitchFamily="34" charset="-122"/>
              </a:rPr>
              <a:t>10</a:t>
            </a:r>
            <a:r>
              <a:rPr lang="zh-CN" altLang="en-US" smtClean="0">
                <a:latin typeface="微软雅黑" pitchFamily="34" charset="-122"/>
                <a:ea typeface="微软雅黑" pitchFamily="34" charset="-122"/>
              </a:rPr>
              <a:t>行的话，否则只列到源文件末尾</a:t>
            </a:r>
            <a:endParaRPr lang="en-US" altLang="zh-CN" smtClean="0">
              <a:latin typeface="微软雅黑" pitchFamily="34" charset="-122"/>
              <a:ea typeface="微软雅黑" pitchFamily="34" charset="-122"/>
            </a:endParaRPr>
          </a:p>
          <a:p>
            <a:pPr marL="423863">
              <a:buFont typeface="Wingdings 2" pitchFamily="18" charset="2"/>
              <a:buChar char=""/>
            </a:pPr>
            <a:endParaRPr lang="en-US" altLang="zh-CN" sz="2000" smtClean="0">
              <a:latin typeface="微软雅黑" pitchFamily="34" charset="-122"/>
              <a:ea typeface="微软雅黑" pitchFamily="34" charset="-122"/>
            </a:endParaRPr>
          </a:p>
          <a:p>
            <a:pPr marL="423863">
              <a:buFont typeface="Wingdings" pitchFamily="2" charset="2"/>
              <a:buChar char="p"/>
            </a:pPr>
            <a:r>
              <a:rPr lang="zh-CN" altLang="en-US" sz="2000" smtClean="0">
                <a:latin typeface="微软雅黑" pitchFamily="34" charset="-122"/>
                <a:ea typeface="微软雅黑" pitchFamily="34" charset="-122"/>
              </a:rPr>
              <a:t>也可以通过参数来指定</a:t>
            </a:r>
            <a:r>
              <a:rPr lang="en-US" altLang="zh-CN" sz="2000" smtClean="0">
                <a:latin typeface="微软雅黑" pitchFamily="34" charset="-122"/>
                <a:ea typeface="微软雅黑" pitchFamily="34" charset="-122"/>
              </a:rPr>
              <a:t>list</a:t>
            </a:r>
            <a:r>
              <a:rPr lang="zh-CN" altLang="en-US" sz="2000" smtClean="0">
                <a:latin typeface="微软雅黑" pitchFamily="34" charset="-122"/>
                <a:ea typeface="微软雅黑" pitchFamily="34" charset="-122"/>
              </a:rPr>
              <a:t>命令列出源文件的某一部分。例如：列出源文件</a:t>
            </a:r>
            <a:r>
              <a:rPr lang="en-US" altLang="zh-CN" sz="2000" smtClean="0">
                <a:latin typeface="微软雅黑" pitchFamily="34" charset="-122"/>
                <a:ea typeface="微软雅黑" pitchFamily="34" charset="-122"/>
              </a:rPr>
              <a:t>example1.c</a:t>
            </a:r>
            <a:r>
              <a:rPr lang="zh-CN" altLang="en-US" sz="2000" smtClean="0">
                <a:latin typeface="微软雅黑" pitchFamily="34" charset="-122"/>
                <a:ea typeface="微软雅黑" pitchFamily="34" charset="-122"/>
              </a:rPr>
              <a:t>的第</a:t>
            </a:r>
            <a:r>
              <a:rPr lang="en-US" altLang="zh-CN" sz="2000" smtClean="0">
                <a:latin typeface="微软雅黑" pitchFamily="34" charset="-122"/>
                <a:ea typeface="微软雅黑" pitchFamily="34" charset="-122"/>
              </a:rPr>
              <a:t>3~5</a:t>
            </a:r>
            <a:r>
              <a:rPr lang="zh-CN" altLang="en-US" sz="2000" smtClean="0">
                <a:latin typeface="微软雅黑" pitchFamily="34" charset="-122"/>
                <a:ea typeface="微软雅黑" pitchFamily="34" charset="-122"/>
              </a:rPr>
              <a:t>行代码</a:t>
            </a:r>
          </a:p>
          <a:p>
            <a:pPr marL="639763" lvl="1" indent="-282575">
              <a:buFont typeface="Verdana" pitchFamily="34" charset="0"/>
              <a:buNone/>
            </a:pPr>
            <a:r>
              <a:rPr lang="en-US" altLang="zh-CN" smtClean="0">
                <a:latin typeface="微软雅黑" pitchFamily="34" charset="-122"/>
                <a:ea typeface="微软雅黑" pitchFamily="34" charset="-122"/>
              </a:rPr>
              <a:t>           (gdb) l 3,5</a:t>
            </a:r>
          </a:p>
          <a:p>
            <a:pPr marL="423863">
              <a:buFont typeface="Wingdings" pitchFamily="2" charset="2"/>
              <a:buChar char="p"/>
            </a:pPr>
            <a:r>
              <a:rPr lang="en-US" altLang="zh-CN" sz="2000" smtClean="0">
                <a:latin typeface="微软雅黑" pitchFamily="34" charset="-122"/>
                <a:ea typeface="微软雅黑" pitchFamily="34" charset="-122"/>
              </a:rPr>
              <a:t>list</a:t>
            </a:r>
            <a:r>
              <a:rPr lang="zh-CN" altLang="en-US" sz="2000" smtClean="0">
                <a:latin typeface="微软雅黑" pitchFamily="34" charset="-122"/>
                <a:ea typeface="微软雅黑" pitchFamily="34" charset="-122"/>
              </a:rPr>
              <a:t>命令后也可直接跟行号，这样列出的是该行上下</a:t>
            </a:r>
            <a:r>
              <a:rPr lang="en-US" altLang="zh-CN" sz="2000" smtClean="0">
                <a:latin typeface="微软雅黑" pitchFamily="34" charset="-122"/>
                <a:ea typeface="微软雅黑" pitchFamily="34" charset="-122"/>
              </a:rPr>
              <a:t>5</a:t>
            </a:r>
            <a:r>
              <a:rPr lang="zh-CN" altLang="en-US" sz="2000" smtClean="0">
                <a:latin typeface="微软雅黑" pitchFamily="34" charset="-122"/>
                <a:ea typeface="微软雅黑" pitchFamily="34" charset="-122"/>
              </a:rPr>
              <a:t>行代码</a:t>
            </a:r>
          </a:p>
          <a:p>
            <a:pPr marL="639763" lvl="1" indent="-282575">
              <a:buFont typeface="Verdana" pitchFamily="34" charset="0"/>
              <a:buNone/>
            </a:pPr>
            <a:r>
              <a:rPr lang="en-US" altLang="zh-CN" smtClean="0">
                <a:latin typeface="微软雅黑" pitchFamily="34" charset="-122"/>
                <a:ea typeface="微软雅黑" pitchFamily="34" charset="-122"/>
              </a:rPr>
              <a:t>           (gdb) l 9</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A5C0E307-7FF8-45F9-BD92-95B4536DCD8D}" type="slidenum">
              <a:rPr lang="en-US" altLang="zh-CN">
                <a:solidFill>
                  <a:srgbClr val="B5A788"/>
                </a:solidFill>
                <a:latin typeface="Gill Sans MT" pitchFamily="34" charset="0"/>
                <a:ea typeface="华文中宋" pitchFamily="2" charset="-122"/>
              </a:rPr>
              <a:pPr/>
              <a:t>33</a:t>
            </a:fld>
            <a:endParaRPr lang="en-US" altLang="zh-CN">
              <a:solidFill>
                <a:srgbClr val="B5A788"/>
              </a:solidFill>
              <a:latin typeface="Gill Sans MT" pitchFamily="34" charset="0"/>
              <a:ea typeface="华文中宋" pitchFamily="2" charset="-122"/>
            </a:endParaRPr>
          </a:p>
        </p:txBody>
      </p:sp>
      <p:sp>
        <p:nvSpPr>
          <p:cNvPr id="812034" name="Rectangle 2"/>
          <p:cNvSpPr>
            <a:spLocks noGrp="1" noChangeArrowheads="1"/>
          </p:cNvSpPr>
          <p:nvPr>
            <p:ph type="title"/>
          </p:nvPr>
        </p:nvSpPr>
        <p:spPr>
          <a:xfrm>
            <a:off x="457200" y="80963"/>
            <a:ext cx="8229600" cy="561975"/>
          </a:xfrm>
        </p:spPr>
        <p:txBody>
          <a:bodyPr/>
          <a:lstStyle/>
          <a:p>
            <a:pPr eaLnBrk="1" fontAlgn="auto" hangingPunct="1">
              <a:spcAft>
                <a:spcPts val="0"/>
              </a:spcAft>
              <a:defRPr/>
            </a:pPr>
            <a:r>
              <a:rPr lang="en-US" altLang="zh-CN" dirty="0" err="1">
                <a:solidFill>
                  <a:schemeClr val="tx2">
                    <a:satMod val="130000"/>
                  </a:schemeClr>
                </a:solidFill>
              </a:rPr>
              <a:t>gdb</a:t>
            </a:r>
            <a:r>
              <a:rPr lang="zh-CN" altLang="en-US" dirty="0">
                <a:solidFill>
                  <a:schemeClr val="tx2">
                    <a:satMod val="130000"/>
                  </a:schemeClr>
                </a:solidFill>
              </a:rPr>
              <a:t>调试</a:t>
            </a:r>
            <a:r>
              <a:rPr lang="en-US" altLang="zh-CN" dirty="0">
                <a:solidFill>
                  <a:schemeClr val="tx2">
                    <a:satMod val="130000"/>
                  </a:schemeClr>
                </a:solidFill>
              </a:rPr>
              <a:t>—</a:t>
            </a:r>
            <a:r>
              <a:rPr lang="zh-CN" altLang="en-US" dirty="0" smtClean="0">
                <a:solidFill>
                  <a:schemeClr val="tx2">
                    <a:satMod val="130000"/>
                  </a:schemeClr>
                </a:solidFill>
              </a:rPr>
              <a:t>显示数据</a:t>
            </a:r>
            <a:endParaRPr lang="zh-CN" altLang="en-US" dirty="0">
              <a:solidFill>
                <a:schemeClr val="tx2">
                  <a:satMod val="130000"/>
                </a:schemeClr>
              </a:solidFill>
            </a:endParaRPr>
          </a:p>
        </p:txBody>
      </p:sp>
      <p:sp>
        <p:nvSpPr>
          <p:cNvPr id="44036" name="Rectangle 3"/>
          <p:cNvSpPr>
            <a:spLocks noGrp="1" noChangeArrowheads="1"/>
          </p:cNvSpPr>
          <p:nvPr>
            <p:ph type="body" idx="1"/>
          </p:nvPr>
        </p:nvSpPr>
        <p:spPr/>
        <p:txBody>
          <a:bodyPr/>
          <a:lstStyle/>
          <a:p>
            <a:pPr marL="538163" indent="-457200" eaLnBrk="1" hangingPunct="1">
              <a:buFont typeface="Wingdings" pitchFamily="2" charset="2"/>
              <a:buChar char="p"/>
            </a:pPr>
            <a:r>
              <a:rPr lang="zh-CN" altLang="en-US" sz="2200" smtClean="0">
                <a:latin typeface="微软雅黑" pitchFamily="34" charset="-122"/>
                <a:ea typeface="微软雅黑" pitchFamily="34" charset="-122"/>
              </a:rPr>
              <a:t>使用</a:t>
            </a:r>
            <a:r>
              <a:rPr lang="en-US" altLang="zh-CN" sz="2200" smtClean="0">
                <a:latin typeface="微软雅黑" pitchFamily="34" charset="-122"/>
                <a:ea typeface="微软雅黑" pitchFamily="34" charset="-122"/>
              </a:rPr>
              <a:t>print</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display</a:t>
            </a:r>
          </a:p>
          <a:p>
            <a:pPr marL="744538" lvl="1" indent="-342900" eaLnBrk="1" hangingPunct="1">
              <a:buFont typeface="Wingdings" pitchFamily="2" charset="2"/>
              <a:buChar char="ü"/>
            </a:pPr>
            <a:r>
              <a:rPr lang="en-US" altLang="zh-CN" sz="2200" smtClean="0">
                <a:latin typeface="微软雅黑" pitchFamily="34" charset="-122"/>
                <a:ea typeface="微软雅黑" pitchFamily="34" charset="-122"/>
              </a:rPr>
              <a:t>display</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print </a:t>
            </a:r>
            <a:r>
              <a:rPr lang="zh-CN" altLang="en-US" sz="2200" smtClean="0">
                <a:latin typeface="微软雅黑" pitchFamily="34" charset="-122"/>
                <a:ea typeface="微软雅黑" pitchFamily="34" charset="-122"/>
              </a:rPr>
              <a:t>是显示数据最常用的两种命令，这两个命令的功能非常强大，并不限于简单地显示一个整数值</a:t>
            </a:r>
            <a:endParaRPr lang="en-US" altLang="zh-CN" sz="2200" smtClean="0">
              <a:latin typeface="微软雅黑" pitchFamily="34" charset="-122"/>
              <a:ea typeface="微软雅黑" pitchFamily="34" charset="-122"/>
            </a:endParaRPr>
          </a:p>
          <a:p>
            <a:pPr marL="538163" indent="-457200" eaLnBrk="1" hangingPunct="1">
              <a:buFont typeface="Wingdings" pitchFamily="2" charset="2"/>
              <a:buChar char="p"/>
            </a:pPr>
            <a:r>
              <a:rPr lang="zh-CN" altLang="en-US" sz="2200" smtClean="0">
                <a:latin typeface="微软雅黑" pitchFamily="34" charset="-122"/>
                <a:ea typeface="微软雅黑" pitchFamily="34" charset="-122"/>
              </a:rPr>
              <a:t>使用</a:t>
            </a:r>
            <a:r>
              <a:rPr lang="en-US" altLang="zh-CN" sz="2200" smtClean="0">
                <a:latin typeface="微软雅黑" pitchFamily="34" charset="-122"/>
                <a:ea typeface="微软雅黑" pitchFamily="34" charset="-122"/>
              </a:rPr>
              <a:t>printf</a:t>
            </a:r>
          </a:p>
          <a:p>
            <a:pPr marL="744538" lvl="1" indent="-342900" eaLnBrk="1" hangingPunct="1">
              <a:buFont typeface="Wingdings" pitchFamily="2" charset="2"/>
              <a:buChar char="ü"/>
            </a:pPr>
            <a:r>
              <a:rPr lang="zh-CN" altLang="en-US" sz="2200" smtClean="0">
                <a:latin typeface="微软雅黑" pitchFamily="34" charset="-122"/>
                <a:ea typeface="微软雅黑" pitchFamily="34" charset="-122"/>
              </a:rPr>
              <a:t>该命令可以接受指定格式和变量列表为参数，使用起来类似于 </a:t>
            </a:r>
            <a:r>
              <a:rPr lang="en-US" altLang="zh-CN" sz="2200" smtClean="0">
                <a:latin typeface="微软雅黑" pitchFamily="34" charset="-122"/>
                <a:ea typeface="微软雅黑" pitchFamily="34" charset="-122"/>
              </a:rPr>
              <a:t>C </a:t>
            </a:r>
            <a:r>
              <a:rPr lang="zh-CN" altLang="en-US" sz="2200" smtClean="0">
                <a:latin typeface="微软雅黑" pitchFamily="34" charset="-122"/>
                <a:ea typeface="微软雅黑" pitchFamily="34" charset="-122"/>
              </a:rPr>
              <a:t>中的 </a:t>
            </a:r>
            <a:r>
              <a:rPr lang="en-US" altLang="zh-CN" sz="2200" smtClean="0">
                <a:latin typeface="微软雅黑" pitchFamily="34" charset="-122"/>
                <a:ea typeface="微软雅黑" pitchFamily="34" charset="-122"/>
              </a:rPr>
              <a:t>printf()</a:t>
            </a:r>
            <a:r>
              <a:rPr lang="zh-CN" altLang="en-US" sz="2200" smtClean="0">
                <a:latin typeface="微软雅黑" pitchFamily="34" charset="-122"/>
                <a:ea typeface="微软雅黑" pitchFamily="34" charset="-122"/>
              </a:rPr>
              <a:t>函数</a:t>
            </a:r>
            <a:endParaRPr lang="en-US" altLang="zh-CN" sz="2200" smtClean="0">
              <a:latin typeface="微软雅黑" pitchFamily="34" charset="-122"/>
              <a:ea typeface="微软雅黑" pitchFamily="34" charset="-122"/>
            </a:endParaRPr>
          </a:p>
          <a:p>
            <a:pPr marL="538163" indent="-457200" eaLnBrk="1" hangingPunct="1">
              <a:buFont typeface="Wingdings" pitchFamily="2" charset="2"/>
              <a:buChar char="p"/>
            </a:pPr>
            <a:r>
              <a:rPr lang="zh-CN" altLang="en-US" sz="2200" smtClean="0">
                <a:latin typeface="微软雅黑" pitchFamily="34" charset="-122"/>
                <a:ea typeface="微软雅黑" pitchFamily="34" charset="-122"/>
              </a:rPr>
              <a:t>内存检查命令</a:t>
            </a:r>
          </a:p>
          <a:p>
            <a:pPr marL="744538" lvl="1" indent="-342900" eaLnBrk="1" hangingPunct="1">
              <a:buFont typeface="Wingdings" pitchFamily="2" charset="2"/>
              <a:buChar char="ü"/>
            </a:pPr>
            <a:r>
              <a:rPr lang="en-US" altLang="zh-CN" sz="2200" smtClean="0">
                <a:latin typeface="微软雅黑" pitchFamily="34" charset="-122"/>
                <a:ea typeface="微软雅黑" pitchFamily="34" charset="-122"/>
              </a:rPr>
              <a:t>gdb</a:t>
            </a:r>
            <a:r>
              <a:rPr lang="zh-CN" altLang="en-US" sz="2200" smtClean="0">
                <a:latin typeface="微软雅黑" pitchFamily="34" charset="-122"/>
                <a:ea typeface="微软雅黑" pitchFamily="34" charset="-122"/>
              </a:rPr>
              <a:t>提供了命令</a:t>
            </a:r>
            <a:r>
              <a:rPr lang="en-US" altLang="zh-CN" sz="2200" smtClean="0">
                <a:latin typeface="微软雅黑" pitchFamily="34" charset="-122"/>
                <a:ea typeface="微软雅黑" pitchFamily="34" charset="-122"/>
              </a:rPr>
              <a:t>x</a:t>
            </a:r>
            <a:r>
              <a:rPr lang="zh-CN" altLang="en-US" sz="2200" smtClean="0">
                <a:latin typeface="微软雅黑" pitchFamily="34" charset="-122"/>
                <a:ea typeface="微软雅黑" pitchFamily="34" charset="-122"/>
              </a:rPr>
              <a:t>，来获得指针所指向的内容。</a:t>
            </a:r>
          </a:p>
          <a:p>
            <a:pPr marL="885825" lvl="2" eaLnBrk="1" hangingPunct="1">
              <a:buFont typeface="Wingdings 2" pitchFamily="18" charset="2"/>
              <a:buChar char=""/>
            </a:pPr>
            <a:r>
              <a:rPr lang="en-US" altLang="zh-CN" sz="2200" smtClean="0">
                <a:latin typeface="微软雅黑" pitchFamily="34" charset="-122"/>
                <a:ea typeface="微软雅黑" pitchFamily="34" charset="-122"/>
              </a:rPr>
              <a:t>x/format address</a:t>
            </a:r>
            <a:r>
              <a:rPr lang="zh-CN" altLang="en-US" sz="2200" smtClean="0">
                <a:latin typeface="微软雅黑" pitchFamily="34" charset="-122"/>
                <a:ea typeface="微软雅黑" pitchFamily="34" charset="-122"/>
              </a:rPr>
              <a:t>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p>
            <a:fld id="{63FFF631-1EF2-4A4D-906E-E8421FE21348}" type="slidenum">
              <a:rPr lang="en-US" altLang="zh-CN">
                <a:solidFill>
                  <a:srgbClr val="B5A788"/>
                </a:solidFill>
                <a:latin typeface="Gill Sans MT" pitchFamily="34" charset="0"/>
                <a:ea typeface="华文中宋" pitchFamily="2" charset="-122"/>
              </a:rPr>
              <a:pPr/>
              <a:t>34</a:t>
            </a:fld>
            <a:endParaRPr lang="en-US" altLang="zh-CN">
              <a:solidFill>
                <a:srgbClr val="B5A788"/>
              </a:solidFill>
              <a:latin typeface="Gill Sans MT" pitchFamily="34" charset="0"/>
              <a:ea typeface="华文中宋" pitchFamily="2" charset="-122"/>
            </a:endParaRPr>
          </a:p>
        </p:txBody>
      </p:sp>
      <p:sp>
        <p:nvSpPr>
          <p:cNvPr id="815106" name="Rectangle 2"/>
          <p:cNvSpPr>
            <a:spLocks noGrp="1" noChangeArrowheads="1"/>
          </p:cNvSpPr>
          <p:nvPr>
            <p:ph type="title"/>
          </p:nvPr>
        </p:nvSpPr>
        <p:spPr>
          <a:xfrm>
            <a:off x="746125" y="84138"/>
            <a:ext cx="8229600" cy="561975"/>
          </a:xfrm>
        </p:spPr>
        <p:txBody>
          <a:bodyPr/>
          <a:lstStyle/>
          <a:p>
            <a:pPr eaLnBrk="1" fontAlgn="auto" hangingPunct="1">
              <a:spcAft>
                <a:spcPts val="0"/>
              </a:spcAft>
              <a:defRPr/>
            </a:pPr>
            <a:r>
              <a:rPr lang="en-US" altLang="zh-CN" dirty="0" err="1">
                <a:solidFill>
                  <a:schemeClr val="tx2">
                    <a:satMod val="130000"/>
                  </a:schemeClr>
                </a:solidFill>
              </a:rPr>
              <a:t>gdb</a:t>
            </a:r>
            <a:r>
              <a:rPr lang="zh-CN" altLang="en-US" dirty="0">
                <a:solidFill>
                  <a:schemeClr val="tx2">
                    <a:satMod val="130000"/>
                  </a:schemeClr>
                </a:solidFill>
              </a:rPr>
              <a:t>调试</a:t>
            </a:r>
            <a:r>
              <a:rPr lang="en-US" altLang="zh-CN" dirty="0">
                <a:solidFill>
                  <a:schemeClr val="tx2">
                    <a:satMod val="130000"/>
                  </a:schemeClr>
                </a:solidFill>
              </a:rPr>
              <a:t>—</a:t>
            </a:r>
            <a:r>
              <a:rPr lang="zh-CN" altLang="en-US" dirty="0" smtClean="0">
                <a:solidFill>
                  <a:schemeClr val="tx2">
                    <a:satMod val="130000"/>
                  </a:schemeClr>
                </a:solidFill>
              </a:rPr>
              <a:t>设置观察点（窗口）</a:t>
            </a:r>
            <a:endParaRPr lang="zh-CN" altLang="en-US" dirty="0">
              <a:solidFill>
                <a:schemeClr val="tx2">
                  <a:satMod val="130000"/>
                </a:schemeClr>
              </a:solidFill>
            </a:endParaRPr>
          </a:p>
        </p:txBody>
      </p:sp>
      <p:sp>
        <p:nvSpPr>
          <p:cNvPr id="45060" name="Rectangle 3"/>
          <p:cNvSpPr>
            <a:spLocks noGrp="1" noChangeArrowheads="1"/>
          </p:cNvSpPr>
          <p:nvPr>
            <p:ph type="body" idx="1"/>
          </p:nvPr>
        </p:nvSpPr>
        <p:spPr/>
        <p:txBody>
          <a:bodyPr/>
          <a:lstStyle/>
          <a:p>
            <a:pPr eaLnBrk="1" hangingPunct="1">
              <a:lnSpc>
                <a:spcPct val="125000"/>
              </a:lnSpc>
              <a:spcBef>
                <a:spcPct val="30000"/>
              </a:spcBef>
              <a:buFont typeface="Wingdings" pitchFamily="2" charset="2"/>
              <a:buChar char="p"/>
            </a:pPr>
            <a:r>
              <a:rPr lang="zh-CN" altLang="en-US" sz="2200" smtClean="0">
                <a:latin typeface="微软雅黑" pitchFamily="34" charset="-122"/>
                <a:ea typeface="微软雅黑" pitchFamily="34" charset="-122"/>
              </a:rPr>
              <a:t>观察点也称为数据断点，用来监测某个变量或表达式的值是否有变化，如果有变化，则暂停程序的运行，这在调试程序的过程中是非常有用</a:t>
            </a:r>
            <a:endParaRPr lang="en-US" altLang="zh-CN" sz="2200" smtClean="0">
              <a:latin typeface="微软雅黑" pitchFamily="34" charset="-122"/>
              <a:ea typeface="微软雅黑" pitchFamily="34" charset="-122"/>
            </a:endParaRPr>
          </a:p>
          <a:p>
            <a:pPr eaLnBrk="1" hangingPunct="1">
              <a:lnSpc>
                <a:spcPct val="125000"/>
              </a:lnSpc>
              <a:spcBef>
                <a:spcPct val="30000"/>
              </a:spcBef>
            </a:pPr>
            <a:endParaRPr lang="en-US" altLang="zh-CN" sz="2200" smtClean="0">
              <a:latin typeface="微软雅黑" pitchFamily="34" charset="-122"/>
              <a:ea typeface="微软雅黑" pitchFamily="34" charset="-122"/>
            </a:endParaRPr>
          </a:p>
          <a:p>
            <a:pPr eaLnBrk="1" hangingPunct="1">
              <a:lnSpc>
                <a:spcPct val="125000"/>
              </a:lnSpc>
              <a:spcBef>
                <a:spcPct val="30000"/>
              </a:spcBef>
              <a:buFont typeface="Wingdings" pitchFamily="2" charset="2"/>
              <a:buChar char="p"/>
            </a:pPr>
            <a:r>
              <a:rPr lang="zh-CN" altLang="en-US" sz="2200" smtClean="0">
                <a:latin typeface="微软雅黑" pitchFamily="34" charset="-122"/>
                <a:ea typeface="微软雅黑" pitchFamily="34" charset="-122"/>
              </a:rPr>
              <a:t>设置观察点的命令为</a:t>
            </a:r>
            <a:r>
              <a:rPr lang="en-US" altLang="zh-CN" sz="2200" smtClean="0">
                <a:latin typeface="微软雅黑" pitchFamily="34" charset="-122"/>
                <a:ea typeface="微软雅黑" pitchFamily="34" charset="-122"/>
              </a:rPr>
              <a:t>watch</a:t>
            </a:r>
            <a:r>
              <a:rPr lang="zh-CN" altLang="en-US" sz="2200" smtClean="0">
                <a:latin typeface="微软雅黑" pitchFamily="34" charset="-122"/>
                <a:ea typeface="微软雅黑" pitchFamily="34" charset="-122"/>
              </a:rPr>
              <a:t>，后面跟需要查看的变量或表达式</a:t>
            </a:r>
            <a:endParaRPr lang="en-US" altLang="zh-CN" sz="2200" smtClean="0">
              <a:latin typeface="微软雅黑" pitchFamily="34" charset="-122"/>
              <a:ea typeface="微软雅黑" pitchFamily="34" charset="-122"/>
            </a:endParaRPr>
          </a:p>
          <a:p>
            <a:pPr lvl="1" eaLnBrk="1" hangingPunct="1">
              <a:lnSpc>
                <a:spcPct val="125000"/>
              </a:lnSpc>
              <a:spcBef>
                <a:spcPct val="30000"/>
              </a:spcBef>
              <a:buFont typeface="Verdana" pitchFamily="34" charset="0"/>
              <a:buNone/>
            </a:pPr>
            <a:r>
              <a:rPr lang="en-US" altLang="zh-CN" sz="2200" smtClean="0">
                <a:latin typeface="微软雅黑" pitchFamily="34" charset="-122"/>
                <a:ea typeface="微软雅黑" pitchFamily="34" charset="-122"/>
              </a:rPr>
              <a:t>(gdb) watch tol		</a:t>
            </a:r>
            <a:r>
              <a:rPr lang="zh-CN" altLang="en-US" sz="2200" smtClean="0">
                <a:latin typeface="微软雅黑" pitchFamily="34" charset="-122"/>
                <a:ea typeface="微软雅黑" pitchFamily="34" charset="-122"/>
              </a:rPr>
              <a:t>设置变量</a:t>
            </a:r>
            <a:r>
              <a:rPr lang="en-US" altLang="zh-CN" sz="2200" smtClean="0">
                <a:latin typeface="微软雅黑" pitchFamily="34" charset="-122"/>
                <a:ea typeface="微软雅黑" pitchFamily="34" charset="-122"/>
              </a:rPr>
              <a:t>tol</a:t>
            </a:r>
            <a:r>
              <a:rPr lang="zh-CN" altLang="en-US" sz="2200" smtClean="0">
                <a:latin typeface="微软雅黑" pitchFamily="34" charset="-122"/>
                <a:ea typeface="微软雅黑" pitchFamily="34" charset="-122"/>
              </a:rPr>
              <a:t>的观察点</a:t>
            </a:r>
            <a:endParaRPr lang="en-US" altLang="zh-CN" sz="2200" smtClean="0">
              <a:latin typeface="微软雅黑" pitchFamily="34" charset="-122"/>
              <a:ea typeface="微软雅黑" pitchFamily="34" charset="-122"/>
            </a:endParaRPr>
          </a:p>
          <a:p>
            <a:pPr lvl="1" eaLnBrk="1" hangingPunct="1">
              <a:lnSpc>
                <a:spcPct val="125000"/>
              </a:lnSpc>
              <a:spcBef>
                <a:spcPct val="30000"/>
              </a:spcBef>
            </a:pPr>
            <a:r>
              <a:rPr lang="zh-CN" altLang="en-US" sz="2200" smtClean="0">
                <a:latin typeface="微软雅黑" pitchFamily="34" charset="-122"/>
                <a:ea typeface="微软雅黑" pitchFamily="34" charset="-122"/>
              </a:rPr>
              <a:t>若程序</a:t>
            </a:r>
            <a:r>
              <a:rPr lang="zh-CN" altLang="en-US" sz="2100" smtClean="0">
                <a:latin typeface="微软雅黑" pitchFamily="34" charset="-122"/>
                <a:ea typeface="微软雅黑" pitchFamily="34" charset="-122"/>
              </a:rPr>
              <a:t>继续</a:t>
            </a:r>
            <a:r>
              <a:rPr lang="zh-CN" altLang="en-US" sz="2200" smtClean="0">
                <a:latin typeface="微软雅黑" pitchFamily="34" charset="-122"/>
                <a:ea typeface="微软雅黑" pitchFamily="34" charset="-122"/>
              </a:rPr>
              <a:t>运行，则可以看到</a:t>
            </a:r>
            <a:r>
              <a:rPr lang="en-US" altLang="zh-CN" sz="2200" smtClean="0">
                <a:latin typeface="微软雅黑" pitchFamily="34" charset="-122"/>
                <a:ea typeface="微软雅黑" pitchFamily="34" charset="-122"/>
              </a:rPr>
              <a:t>GDB</a:t>
            </a:r>
            <a:r>
              <a:rPr lang="zh-CN" altLang="en-US" sz="2200" smtClean="0">
                <a:latin typeface="微软雅黑" pitchFamily="34" charset="-122"/>
                <a:ea typeface="微软雅黑" pitchFamily="34" charset="-122"/>
              </a:rPr>
              <a:t>给出了变量</a:t>
            </a:r>
            <a:r>
              <a:rPr lang="en-US" altLang="zh-CN" sz="2200" smtClean="0">
                <a:latin typeface="微软雅黑" pitchFamily="34" charset="-122"/>
                <a:ea typeface="微软雅黑" pitchFamily="34" charset="-122"/>
              </a:rPr>
              <a:t>tol</a:t>
            </a:r>
            <a:r>
              <a:rPr lang="zh-CN" altLang="en-US" sz="2200" smtClean="0">
                <a:latin typeface="微软雅黑" pitchFamily="34" charset="-122"/>
                <a:ea typeface="微软雅黑" pitchFamily="34" charset="-122"/>
              </a:rPr>
              <a:t>的旧值</a:t>
            </a:r>
            <a:r>
              <a:rPr lang="en-US" altLang="zh-CN" sz="2200" smtClean="0">
                <a:latin typeface="微软雅黑" pitchFamily="34" charset="-122"/>
                <a:ea typeface="微软雅黑" pitchFamily="34" charset="-122"/>
              </a:rPr>
              <a:t>0</a:t>
            </a:r>
            <a:r>
              <a:rPr lang="zh-CN" altLang="en-US" sz="2200" smtClean="0">
                <a:latin typeface="微软雅黑" pitchFamily="34" charset="-122"/>
                <a:ea typeface="微软雅黑" pitchFamily="34" charset="-122"/>
              </a:rPr>
              <a:t>和新值</a:t>
            </a:r>
            <a:r>
              <a:rPr lang="en-US" altLang="zh-CN" sz="2200" smtClean="0">
                <a:latin typeface="微软雅黑" pitchFamily="34" charset="-122"/>
                <a:ea typeface="微软雅黑" pitchFamily="34" charset="-122"/>
              </a:rPr>
              <a:t>1</a:t>
            </a:r>
            <a:r>
              <a:rPr lang="zh-CN" altLang="en-US" sz="2200" smtClean="0">
                <a:latin typeface="微软雅黑" pitchFamily="34" charset="-122"/>
                <a:ea typeface="微软雅黑" pitchFamily="34" charset="-122"/>
              </a:rPr>
              <a:t>，同时也给出了下一条指令的行号和指令内容</a:t>
            </a:r>
          </a:p>
          <a:p>
            <a:pPr eaLnBrk="1" hangingPunct="1"/>
            <a:endParaRPr lang="en-US" altLang="zh-CN" sz="2200" smtClean="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fld id="{05D2D806-2FA2-47DB-B1B3-F7F133BF756C}" type="slidenum">
              <a:rPr lang="en-US" altLang="zh-CN">
                <a:solidFill>
                  <a:srgbClr val="B5A788"/>
                </a:solidFill>
                <a:latin typeface="Gill Sans MT" pitchFamily="34" charset="0"/>
                <a:ea typeface="华文中宋" pitchFamily="2" charset="-122"/>
              </a:rPr>
              <a:pPr/>
              <a:t>35</a:t>
            </a:fld>
            <a:endParaRPr lang="en-US" altLang="zh-CN">
              <a:solidFill>
                <a:srgbClr val="B5A788"/>
              </a:solidFill>
              <a:latin typeface="Gill Sans MT" pitchFamily="34" charset="0"/>
              <a:ea typeface="华文中宋" pitchFamily="2" charset="-122"/>
            </a:endParaRPr>
          </a:p>
        </p:txBody>
      </p:sp>
      <p:sp>
        <p:nvSpPr>
          <p:cNvPr id="816130" name="Rectangle 2"/>
          <p:cNvSpPr>
            <a:spLocks noGrp="1" noChangeArrowheads="1"/>
          </p:cNvSpPr>
          <p:nvPr>
            <p:ph type="title"/>
          </p:nvPr>
        </p:nvSpPr>
        <p:spPr>
          <a:xfrm>
            <a:off x="385763" y="84138"/>
            <a:ext cx="8229600" cy="561975"/>
          </a:xfrm>
        </p:spPr>
        <p:txBody>
          <a:bodyPr/>
          <a:lstStyle/>
          <a:p>
            <a:pPr eaLnBrk="1" fontAlgn="auto" hangingPunct="1">
              <a:spcAft>
                <a:spcPts val="0"/>
              </a:spcAft>
              <a:defRPr/>
            </a:pPr>
            <a:r>
              <a:rPr lang="en-US" altLang="zh-CN" dirty="0" err="1">
                <a:solidFill>
                  <a:schemeClr val="tx2">
                    <a:satMod val="130000"/>
                  </a:schemeClr>
                </a:solidFill>
              </a:rPr>
              <a:t>gdb</a:t>
            </a:r>
            <a:r>
              <a:rPr lang="zh-CN" altLang="en-US" dirty="0">
                <a:solidFill>
                  <a:schemeClr val="tx2">
                    <a:satMod val="130000"/>
                  </a:schemeClr>
                </a:solidFill>
              </a:rPr>
              <a:t>调试</a:t>
            </a:r>
            <a:r>
              <a:rPr lang="en-US" altLang="zh-CN" dirty="0">
                <a:solidFill>
                  <a:schemeClr val="tx2">
                    <a:satMod val="130000"/>
                  </a:schemeClr>
                </a:solidFill>
              </a:rPr>
              <a:t>—</a:t>
            </a:r>
            <a:r>
              <a:rPr lang="zh-CN" altLang="en-US" dirty="0" smtClean="0">
                <a:solidFill>
                  <a:schemeClr val="tx2">
                    <a:satMod val="130000"/>
                  </a:schemeClr>
                </a:solidFill>
              </a:rPr>
              <a:t>查看</a:t>
            </a:r>
            <a:r>
              <a:rPr lang="zh-CN" altLang="en-US" dirty="0">
                <a:solidFill>
                  <a:schemeClr val="tx2">
                    <a:satMod val="130000"/>
                  </a:schemeClr>
                </a:solidFill>
              </a:rPr>
              <a:t>栈信息</a:t>
            </a:r>
          </a:p>
        </p:txBody>
      </p:sp>
      <p:sp>
        <p:nvSpPr>
          <p:cNvPr id="816131" name="Rectangle 3"/>
          <p:cNvSpPr>
            <a:spLocks noGrp="1" noChangeArrowheads="1"/>
          </p:cNvSpPr>
          <p:nvPr>
            <p:ph type="body" idx="1"/>
          </p:nvPr>
        </p:nvSpPr>
        <p:spPr/>
        <p:txBody>
          <a:bodyPr>
            <a:normAutofit/>
          </a:bodyPr>
          <a:lstStyle/>
          <a:p>
            <a:pPr marL="423863" eaLnBrk="1" hangingPunct="1">
              <a:lnSpc>
                <a:spcPct val="110000"/>
              </a:lnSpc>
              <a:buFont typeface="Wingdings" pitchFamily="2" charset="2"/>
              <a:buChar char="p"/>
            </a:pPr>
            <a:r>
              <a:rPr lang="zh-CN" altLang="en-US" sz="2000" smtClean="0">
                <a:latin typeface="微软雅黑" pitchFamily="34" charset="-122"/>
                <a:ea typeface="微软雅黑" pitchFamily="34" charset="-122"/>
              </a:rPr>
              <a:t>当程序调用了一个函数时，函数的地址、函数参数、函数内的局部变量都会被压入“栈”</a:t>
            </a:r>
            <a:r>
              <a:rPr lang="en-US" altLang="zh-CN" sz="2000" smtClean="0">
                <a:latin typeface="微软雅黑" pitchFamily="34" charset="-122"/>
                <a:ea typeface="微软雅黑" pitchFamily="34" charset="-122"/>
              </a:rPr>
              <a:t>(Stack)</a:t>
            </a:r>
            <a:r>
              <a:rPr lang="zh-CN" altLang="en-US" sz="2000" smtClean="0">
                <a:latin typeface="微软雅黑" pitchFamily="34" charset="-122"/>
                <a:ea typeface="微软雅黑" pitchFamily="34" charset="-122"/>
              </a:rPr>
              <a:t>中。可以用</a:t>
            </a:r>
            <a:r>
              <a:rPr lang="en-US" altLang="zh-CN" sz="2000" smtClean="0">
                <a:latin typeface="微软雅黑" pitchFamily="34" charset="-122"/>
                <a:ea typeface="微软雅黑" pitchFamily="34" charset="-122"/>
              </a:rPr>
              <a:t>backtrace</a:t>
            </a:r>
            <a:r>
              <a:rPr lang="zh-CN" altLang="en-US" sz="2000" smtClean="0">
                <a:latin typeface="微软雅黑" pitchFamily="34" charset="-122"/>
                <a:ea typeface="微软雅黑" pitchFamily="34" charset="-122"/>
              </a:rPr>
              <a:t>（简写为</a:t>
            </a:r>
            <a:r>
              <a:rPr lang="en-US" altLang="zh-CN" sz="2000" smtClean="0">
                <a:latin typeface="微软雅黑" pitchFamily="34" charset="-122"/>
                <a:ea typeface="微软雅黑" pitchFamily="34" charset="-122"/>
              </a:rPr>
              <a:t>bt</a:t>
            </a:r>
            <a:r>
              <a:rPr lang="zh-CN" altLang="en-US" sz="2000" smtClean="0">
                <a:latin typeface="微软雅黑" pitchFamily="34" charset="-122"/>
                <a:ea typeface="微软雅黑" pitchFamily="34" charset="-122"/>
              </a:rPr>
              <a:t>）来查看当前的栈中的信息。</a:t>
            </a:r>
          </a:p>
          <a:p>
            <a:pPr marL="423863" eaLnBrk="1" hangingPunct="1">
              <a:lnSpc>
                <a:spcPct val="110000"/>
              </a:lnSpc>
              <a:buFont typeface="Wingdings 2" pitchFamily="18" charset="2"/>
              <a:buChar char=""/>
            </a:pPr>
            <a:endParaRPr lang="en-US" altLang="zh-CN" sz="2000" smtClean="0">
              <a:latin typeface="微软雅黑" pitchFamily="34" charset="-122"/>
              <a:ea typeface="微软雅黑" pitchFamily="34" charset="-122"/>
            </a:endParaRPr>
          </a:p>
          <a:p>
            <a:pPr marL="423863" eaLnBrk="1" hangingPunct="1">
              <a:lnSpc>
                <a:spcPct val="110000"/>
              </a:lnSpc>
              <a:buFont typeface="Wingdings" pitchFamily="2" charset="2"/>
              <a:buChar char="p"/>
            </a:pPr>
            <a:r>
              <a:rPr lang="zh-CN" altLang="en-US" sz="2000" smtClean="0">
                <a:latin typeface="微软雅黑" pitchFamily="34" charset="-122"/>
                <a:ea typeface="微软雅黑" pitchFamily="34" charset="-122"/>
              </a:rPr>
              <a:t>如果要查看某一层的信息，需要切换当前的栈。程序停止时，最顶层的栈就是当前栈，如果要查看栈下面层的详细信息，首先要做的是切换当前栈，可使用</a:t>
            </a:r>
            <a:r>
              <a:rPr lang="en-US" altLang="zh-CN" sz="2000" smtClean="0">
                <a:latin typeface="微软雅黑" pitchFamily="34" charset="-122"/>
                <a:ea typeface="微软雅黑" pitchFamily="34" charset="-122"/>
              </a:rPr>
              <a:t>frame</a:t>
            </a:r>
            <a:r>
              <a:rPr lang="zh-CN" altLang="en-US" sz="2000" smtClean="0">
                <a:latin typeface="微软雅黑" pitchFamily="34" charset="-122"/>
                <a:ea typeface="微软雅黑" pitchFamily="34" charset="-122"/>
              </a:rPr>
              <a:t> （简写为</a:t>
            </a:r>
            <a:r>
              <a:rPr lang="en-US" altLang="zh-CN" sz="2000" smtClean="0">
                <a:latin typeface="微软雅黑" pitchFamily="34" charset="-122"/>
                <a:ea typeface="微软雅黑" pitchFamily="34" charset="-122"/>
              </a:rPr>
              <a:t>f</a:t>
            </a:r>
            <a:r>
              <a:rPr lang="zh-CN" altLang="en-US" sz="2000" smtClean="0">
                <a:latin typeface="微软雅黑" pitchFamily="34" charset="-122"/>
                <a:ea typeface="微软雅黑" pitchFamily="34" charset="-122"/>
              </a:rPr>
              <a:t>）命令，后面跟栈帧的编号</a:t>
            </a:r>
            <a:endParaRPr lang="en-US" altLang="zh-CN" sz="2000" smtClean="0">
              <a:latin typeface="微软雅黑" pitchFamily="34" charset="-122"/>
              <a:ea typeface="微软雅黑" pitchFamily="34" charset="-122"/>
            </a:endParaRPr>
          </a:p>
          <a:p>
            <a:pPr marL="639763" lvl="1" indent="-282575" eaLnBrk="1" hangingPunct="1">
              <a:lnSpc>
                <a:spcPct val="110000"/>
              </a:lnSpc>
              <a:buFont typeface="Verdana" pitchFamily="34" charset="0"/>
              <a:buNone/>
            </a:pPr>
            <a:r>
              <a:rPr lang="en-US" altLang="zh-CN" smtClean="0">
                <a:latin typeface="微软雅黑" pitchFamily="34" charset="-122"/>
                <a:ea typeface="微软雅黑" pitchFamily="34" charset="-122"/>
              </a:rPr>
              <a:t>      (gdb) f 1</a:t>
            </a:r>
            <a:endParaRPr lang="zh-CN" altLang="en-US" smtClean="0">
              <a:latin typeface="微软雅黑" pitchFamily="34" charset="-122"/>
              <a:ea typeface="微软雅黑" pitchFamily="34" charset="-122"/>
            </a:endParaRPr>
          </a:p>
          <a:p>
            <a:pPr marL="639763" lvl="1" indent="-282575" eaLnBrk="1" hangingPunct="1">
              <a:lnSpc>
                <a:spcPct val="110000"/>
              </a:lnSpc>
              <a:buFont typeface="Verdana" pitchFamily="34" charset="0"/>
              <a:buChar char="◦"/>
            </a:pPr>
            <a:endParaRPr lang="en-US" altLang="zh-CN" smtClean="0">
              <a:latin typeface="微软雅黑" pitchFamily="34" charset="-122"/>
              <a:ea typeface="微软雅黑" pitchFamily="34" charset="-122"/>
            </a:endParaRPr>
          </a:p>
          <a:p>
            <a:pPr marL="423863">
              <a:lnSpc>
                <a:spcPct val="105000"/>
              </a:lnSpc>
              <a:buFont typeface="Wingdings" pitchFamily="2" charset="2"/>
              <a:buChar char="p"/>
            </a:pPr>
            <a:r>
              <a:rPr lang="zh-CN" altLang="en-US" sz="2000" smtClean="0">
                <a:latin typeface="微软雅黑" pitchFamily="34" charset="-122"/>
                <a:ea typeface="微软雅黑" pitchFamily="34" charset="-122"/>
              </a:rPr>
              <a:t>查看当前栈帧的详细信息，可使用</a:t>
            </a:r>
            <a:r>
              <a:rPr lang="en-US" altLang="zh-CN" sz="2000" smtClean="0">
                <a:latin typeface="微软雅黑" pitchFamily="34" charset="-122"/>
                <a:ea typeface="微软雅黑" pitchFamily="34" charset="-122"/>
              </a:rPr>
              <a:t>info frame</a:t>
            </a:r>
            <a:r>
              <a:rPr lang="zh-CN" altLang="en-US" sz="2000" smtClean="0">
                <a:latin typeface="微软雅黑" pitchFamily="34" charset="-122"/>
                <a:ea typeface="微软雅黑" pitchFamily="34" charset="-122"/>
              </a:rPr>
              <a:t>命令（简写为</a:t>
            </a:r>
            <a:r>
              <a:rPr lang="en-US" altLang="zh-CN" sz="2000" smtClean="0">
                <a:latin typeface="微软雅黑" pitchFamily="34" charset="-122"/>
                <a:ea typeface="微软雅黑" pitchFamily="34" charset="-122"/>
              </a:rPr>
              <a:t>info f</a:t>
            </a:r>
            <a:r>
              <a:rPr lang="zh-CN" altLang="en-US" sz="2000" smtClean="0">
                <a:latin typeface="微软雅黑" pitchFamily="34" charset="-122"/>
                <a:ea typeface="微软雅黑" pitchFamily="34" charset="-122"/>
              </a:rPr>
              <a:t>）</a:t>
            </a:r>
          </a:p>
          <a:p>
            <a:pPr marL="639763" lvl="1" indent="-282575">
              <a:lnSpc>
                <a:spcPct val="105000"/>
              </a:lnSpc>
              <a:buFont typeface="Verdana" pitchFamily="34" charset="0"/>
              <a:buNone/>
            </a:pPr>
            <a:r>
              <a:rPr lang="en-US" altLang="zh-CN" smtClean="0">
                <a:latin typeface="微软雅黑" pitchFamily="34" charset="-122"/>
                <a:ea typeface="微软雅黑" pitchFamily="34" charset="-122"/>
              </a:rPr>
              <a:t>      (gdb) info f</a:t>
            </a:r>
          </a:p>
          <a:p>
            <a:pPr marL="423863">
              <a:lnSpc>
                <a:spcPct val="105000"/>
              </a:lnSpc>
              <a:buFontTx/>
              <a:buNone/>
            </a:pPr>
            <a:r>
              <a:rPr lang="zh-CN" altLang="en-US" sz="2000" smtClean="0">
                <a:latin typeface="微软雅黑" pitchFamily="34" charset="-122"/>
                <a:ea typeface="微软雅黑" pitchFamily="34" charset="-122"/>
              </a:rPr>
              <a:t>     将显示调用函数的地址、被调用函数的地址、函数的编写语言、函数的参数、局部变量的地址、栈的层编号、当前的函数名、函数所在文件及行号、函数执行到的语句等信息。</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263" y="53975"/>
            <a:ext cx="8229600" cy="561975"/>
          </a:xfrm>
        </p:spPr>
        <p:txBody>
          <a:bodyPr/>
          <a:lstStyle/>
          <a:p>
            <a:pPr fontAlgn="auto">
              <a:spcAft>
                <a:spcPts val="0"/>
              </a:spcAft>
              <a:defRPr/>
            </a:pPr>
            <a:r>
              <a:rPr lang="en-US" altLang="zh-CN" dirty="0" err="1">
                <a:solidFill>
                  <a:schemeClr val="tx2">
                    <a:satMod val="130000"/>
                  </a:schemeClr>
                </a:solidFill>
              </a:rPr>
              <a:t>gdb</a:t>
            </a:r>
            <a:r>
              <a:rPr lang="zh-CN" altLang="en-US" dirty="0">
                <a:solidFill>
                  <a:schemeClr val="tx2">
                    <a:satMod val="130000"/>
                  </a:schemeClr>
                </a:solidFill>
              </a:rPr>
              <a:t>调试</a:t>
            </a:r>
            <a:r>
              <a:rPr lang="en-US" altLang="zh-CN" dirty="0">
                <a:solidFill>
                  <a:schemeClr val="tx2">
                    <a:satMod val="130000"/>
                  </a:schemeClr>
                </a:solidFill>
              </a:rPr>
              <a:t>—</a:t>
            </a:r>
            <a:r>
              <a:rPr lang="zh-CN" altLang="en-US" kern="1800" dirty="0" smtClean="0">
                <a:solidFill>
                  <a:schemeClr val="tx2">
                    <a:satMod val="130000"/>
                  </a:schemeClr>
                </a:solidFill>
                <a:latin typeface="方正大标宋简体"/>
              </a:rPr>
              <a:t>程序执行控制</a:t>
            </a:r>
            <a:endParaRPr lang="zh-CN" altLang="en-US" kern="1800" dirty="0" smtClean="0">
              <a:solidFill>
                <a:schemeClr val="tx2">
                  <a:satMod val="130000"/>
                </a:schemeClr>
              </a:solidFill>
              <a:latin typeface="Times New Roman"/>
            </a:endParaRPr>
          </a:p>
        </p:txBody>
      </p:sp>
      <p:sp>
        <p:nvSpPr>
          <p:cNvPr id="47107" name="文本占位符 2"/>
          <p:cNvSpPr>
            <a:spLocks noGrp="1"/>
          </p:cNvSpPr>
          <p:nvPr>
            <p:ph type="body" idx="1"/>
          </p:nvPr>
        </p:nvSpPr>
        <p:spPr/>
        <p:txBody>
          <a:bodyPr/>
          <a:lstStyle/>
          <a:p>
            <a:pPr>
              <a:buFont typeface="Wingdings" pitchFamily="2" charset="2"/>
              <a:buChar char="p"/>
            </a:pPr>
            <a:r>
              <a:rPr lang="zh-CN" altLang="en-US" sz="2200" smtClean="0">
                <a:latin typeface="微软雅黑" pitchFamily="34" charset="-122"/>
                <a:ea typeface="微软雅黑" pitchFamily="34" charset="-122"/>
              </a:rPr>
              <a:t>单步执行</a:t>
            </a:r>
          </a:p>
          <a:p>
            <a:pPr lvl="1" indent="-282575">
              <a:buFont typeface="Wingdings" pitchFamily="2" charset="2"/>
              <a:buChar char="l"/>
            </a:pPr>
            <a:r>
              <a:rPr lang="zh-CN" altLang="en-US" sz="2200" smtClean="0">
                <a:latin typeface="微软雅黑" pitchFamily="34" charset="-122"/>
                <a:ea typeface="微软雅黑" pitchFamily="34" charset="-122"/>
              </a:rPr>
              <a:t>即一步一步跟踪程序执行，是经常使用的一种调试操作</a:t>
            </a:r>
            <a:endParaRPr lang="en-US" altLang="zh-CN" sz="2200" smtClean="0">
              <a:latin typeface="微软雅黑" pitchFamily="34" charset="-122"/>
              <a:ea typeface="微软雅黑" pitchFamily="34" charset="-122"/>
            </a:endParaRPr>
          </a:p>
          <a:p>
            <a:pPr>
              <a:buFont typeface="Wingdings" pitchFamily="2" charset="2"/>
              <a:buChar char="p"/>
            </a:pPr>
            <a:r>
              <a:rPr lang="en-US" altLang="zh-CN" sz="2200" smtClean="0">
                <a:latin typeface="微软雅黑" pitchFamily="34" charset="-122"/>
                <a:ea typeface="微软雅黑" pitchFamily="34" charset="-122"/>
              </a:rPr>
              <a:t>GDB</a:t>
            </a:r>
            <a:r>
              <a:rPr lang="zh-CN" altLang="en-US" sz="2200" smtClean="0">
                <a:latin typeface="微软雅黑" pitchFamily="34" charset="-122"/>
                <a:ea typeface="微软雅黑" pitchFamily="34" charset="-122"/>
              </a:rPr>
              <a:t>中可以通过</a:t>
            </a:r>
            <a:r>
              <a:rPr lang="en-US" altLang="zh-CN" sz="2200" smtClean="0">
                <a:latin typeface="微软雅黑" pitchFamily="34" charset="-122"/>
                <a:ea typeface="微软雅黑" pitchFamily="34" charset="-122"/>
              </a:rPr>
              <a:t>step</a:t>
            </a:r>
            <a:r>
              <a:rPr lang="zh-CN" altLang="en-US" sz="2200" smtClean="0">
                <a:latin typeface="微软雅黑" pitchFamily="34" charset="-122"/>
                <a:ea typeface="微软雅黑" pitchFamily="34" charset="-122"/>
              </a:rPr>
              <a:t>（简写为</a:t>
            </a:r>
            <a:r>
              <a:rPr lang="en-US" altLang="zh-CN" sz="2200" smtClean="0">
                <a:latin typeface="微软雅黑" pitchFamily="34" charset="-122"/>
                <a:ea typeface="微软雅黑" pitchFamily="34" charset="-122"/>
              </a:rPr>
              <a:t>s</a:t>
            </a:r>
            <a:r>
              <a:rPr lang="zh-CN" altLang="en-US" sz="2200" smtClean="0">
                <a:latin typeface="微软雅黑" pitchFamily="34" charset="-122"/>
                <a:ea typeface="微软雅黑" pitchFamily="34" charset="-122"/>
              </a:rPr>
              <a:t>）或</a:t>
            </a:r>
            <a:r>
              <a:rPr lang="en-US" altLang="zh-CN" sz="2200" smtClean="0">
                <a:latin typeface="微软雅黑" pitchFamily="34" charset="-122"/>
                <a:ea typeface="微软雅黑" pitchFamily="34" charset="-122"/>
              </a:rPr>
              <a:t>next</a:t>
            </a:r>
            <a:r>
              <a:rPr lang="zh-CN" altLang="en-US" sz="2200" smtClean="0">
                <a:latin typeface="微软雅黑" pitchFamily="34" charset="-122"/>
                <a:ea typeface="微软雅黑" pitchFamily="34" charset="-122"/>
              </a:rPr>
              <a:t>（简写为</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）来单步执行代码</a:t>
            </a:r>
          </a:p>
          <a:p>
            <a:pPr lvl="1" indent="-282575">
              <a:buFont typeface="Wingdings 2" pitchFamily="18" charset="2"/>
              <a:buChar char=""/>
            </a:pPr>
            <a:r>
              <a:rPr lang="en-US" altLang="zh-CN" sz="2200" smtClean="0">
                <a:latin typeface="微软雅黑" pitchFamily="34" charset="-122"/>
                <a:ea typeface="微软雅黑" pitchFamily="34" charset="-122"/>
              </a:rPr>
              <a:t>step</a:t>
            </a:r>
            <a:r>
              <a:rPr lang="zh-CN" altLang="en-US" sz="2200" smtClean="0">
                <a:latin typeface="微软雅黑" pitchFamily="34" charset="-122"/>
                <a:ea typeface="微软雅黑" pitchFamily="34" charset="-122"/>
              </a:rPr>
              <a:t>命令可以跟踪进入函数内部，在执行到函数调用部分时，</a:t>
            </a:r>
            <a:r>
              <a:rPr lang="en-US" altLang="zh-CN" sz="2200" smtClean="0">
                <a:latin typeface="微软雅黑" pitchFamily="34" charset="-122"/>
                <a:ea typeface="微软雅黑" pitchFamily="34" charset="-122"/>
              </a:rPr>
              <a:t>GDB</a:t>
            </a:r>
            <a:r>
              <a:rPr lang="zh-CN" altLang="en-US" sz="2200" smtClean="0">
                <a:latin typeface="微软雅黑" pitchFamily="34" charset="-122"/>
                <a:ea typeface="微软雅黑" pitchFamily="34" charset="-122"/>
              </a:rPr>
              <a:t>会给出提示信息，包括被调用函数的入口参数、起始行号等，同时也会给出函数中将要执行的语句及所在行的行号</a:t>
            </a:r>
            <a:endParaRPr lang="en-US" altLang="zh-CN" sz="2200" smtClean="0">
              <a:latin typeface="微软雅黑" pitchFamily="34" charset="-122"/>
              <a:ea typeface="微软雅黑" pitchFamily="34" charset="-122"/>
            </a:endParaRPr>
          </a:p>
          <a:p>
            <a:pPr lvl="1" indent="-282575">
              <a:buFont typeface="Wingdings 2" pitchFamily="18" charset="2"/>
              <a:buChar char=""/>
            </a:pPr>
            <a:r>
              <a:rPr lang="en-US" altLang="zh-CN" sz="2200" smtClean="0">
                <a:latin typeface="微软雅黑" pitchFamily="34" charset="-122"/>
                <a:ea typeface="微软雅黑" pitchFamily="34" charset="-122"/>
              </a:rPr>
              <a:t>next</a:t>
            </a:r>
            <a:r>
              <a:rPr lang="zh-CN" altLang="en-US" sz="2200" smtClean="0">
                <a:latin typeface="微软雅黑" pitchFamily="34" charset="-122"/>
                <a:ea typeface="微软雅黑" pitchFamily="34" charset="-122"/>
              </a:rPr>
              <a:t>命令也可以实现程序代码的单步执行，但它将函数调用看作是一条语句，不跟踪进入函数内部</a:t>
            </a:r>
          </a:p>
          <a:p>
            <a:pPr marL="1146175" lvl="2" indent="-285750">
              <a:buFont typeface="Wingdings" pitchFamily="2" charset="2"/>
              <a:buChar char="ü"/>
            </a:pPr>
            <a:r>
              <a:rPr lang="en-US" altLang="zh-CN" sz="2200" smtClean="0">
                <a:latin typeface="微软雅黑" pitchFamily="34" charset="-122"/>
                <a:ea typeface="微软雅黑" pitchFamily="34" charset="-122"/>
              </a:rPr>
              <a:t>next</a:t>
            </a:r>
            <a:r>
              <a:rPr lang="zh-CN" altLang="en-US" sz="2200" smtClean="0">
                <a:latin typeface="微软雅黑" pitchFamily="34" charset="-122"/>
                <a:ea typeface="微软雅黑" pitchFamily="34" charset="-122"/>
              </a:rPr>
              <a:t>命令后面还可以跟参数来指定执行操作的次数，直至程序因其他原因暂停运行</a:t>
            </a:r>
            <a:endParaRPr lang="zh-CN" altLang="en-US" sz="20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31750"/>
            <a:ext cx="8229600" cy="561975"/>
          </a:xfrm>
        </p:spPr>
        <p:txBody>
          <a:bodyPr/>
          <a:lstStyle/>
          <a:p>
            <a:pPr fontAlgn="auto">
              <a:spcAft>
                <a:spcPts val="0"/>
              </a:spcAft>
              <a:defRPr/>
            </a:pPr>
            <a:r>
              <a:rPr lang="en-US" altLang="zh-CN" sz="4400" dirty="0" err="1">
                <a:solidFill>
                  <a:schemeClr val="tx2">
                    <a:satMod val="130000"/>
                  </a:schemeClr>
                </a:solidFill>
              </a:rPr>
              <a:t>gdb</a:t>
            </a:r>
            <a:r>
              <a:rPr lang="zh-CN" altLang="en-US" sz="4400" dirty="0">
                <a:solidFill>
                  <a:schemeClr val="tx2">
                    <a:satMod val="130000"/>
                  </a:schemeClr>
                </a:solidFill>
              </a:rPr>
              <a:t>调试</a:t>
            </a:r>
            <a:r>
              <a:rPr lang="en-US" altLang="zh-CN" sz="4400" dirty="0">
                <a:solidFill>
                  <a:schemeClr val="tx2">
                    <a:satMod val="130000"/>
                  </a:schemeClr>
                </a:solidFill>
              </a:rPr>
              <a:t>—</a:t>
            </a:r>
            <a:r>
              <a:rPr lang="zh-CN" altLang="en-US" sz="4400" kern="1800" dirty="0" smtClean="0">
                <a:solidFill>
                  <a:schemeClr val="tx2">
                    <a:satMod val="130000"/>
                  </a:schemeClr>
                </a:solidFill>
                <a:latin typeface="方正大标宋简体"/>
              </a:rPr>
              <a:t>程序执行控制</a:t>
            </a:r>
            <a:endParaRPr lang="zh-CN" altLang="en-US" kern="1800" dirty="0" smtClean="0">
              <a:solidFill>
                <a:schemeClr val="tx2">
                  <a:satMod val="130000"/>
                </a:schemeClr>
              </a:solidFill>
              <a:latin typeface="Times New Roman"/>
            </a:endParaRPr>
          </a:p>
        </p:txBody>
      </p:sp>
      <p:sp>
        <p:nvSpPr>
          <p:cNvPr id="44035" name="文本占位符 2"/>
          <p:cNvSpPr>
            <a:spLocks noGrp="1"/>
          </p:cNvSpPr>
          <p:nvPr>
            <p:ph type="body" idx="1"/>
          </p:nvPr>
        </p:nvSpPr>
        <p:spPr/>
        <p:txBody>
          <a:bodyPr/>
          <a:lstStyle/>
          <a:p>
            <a:pPr marL="425450">
              <a:lnSpc>
                <a:spcPct val="105000"/>
              </a:lnSpc>
              <a:buFont typeface="Wingdings" pitchFamily="2" charset="2"/>
              <a:buChar char="p"/>
            </a:pPr>
            <a:r>
              <a:rPr lang="en-US" altLang="zh-CN" sz="2000" smtClean="0">
                <a:latin typeface="微软雅黑" pitchFamily="34" charset="-122"/>
                <a:ea typeface="微软雅黑" pitchFamily="34" charset="-122"/>
              </a:rPr>
              <a:t>return</a:t>
            </a:r>
            <a:r>
              <a:rPr lang="zh-CN" altLang="en-US" sz="2000" smtClean="0">
                <a:latin typeface="微软雅黑" pitchFamily="34" charset="-122"/>
                <a:ea typeface="微软雅黑" pitchFamily="34" charset="-122"/>
              </a:rPr>
              <a:t>命令</a:t>
            </a:r>
          </a:p>
          <a:p>
            <a:pPr lvl="1">
              <a:lnSpc>
                <a:spcPct val="105000"/>
              </a:lnSpc>
              <a:buFont typeface="Wingdings" pitchFamily="2" charset="2"/>
              <a:buChar char="l"/>
            </a:pPr>
            <a:r>
              <a:rPr lang="zh-CN" altLang="en-US" smtClean="0">
                <a:latin typeface="微软雅黑" pitchFamily="34" charset="-122"/>
                <a:ea typeface="微软雅黑" pitchFamily="34" charset="-122"/>
              </a:rPr>
              <a:t>忽略当前函数剩余的语句，跳出函数并继续向下执行。</a:t>
            </a:r>
            <a:r>
              <a:rPr lang="en-US" altLang="zh-CN" smtClean="0">
                <a:latin typeface="微软雅黑" pitchFamily="34" charset="-122"/>
                <a:ea typeface="微软雅黑" pitchFamily="34" charset="-122"/>
              </a:rPr>
              <a:t>return</a:t>
            </a:r>
            <a:r>
              <a:rPr lang="zh-CN" altLang="en-US" smtClean="0">
                <a:latin typeface="微软雅黑" pitchFamily="34" charset="-122"/>
                <a:ea typeface="微软雅黑" pitchFamily="34" charset="-122"/>
              </a:rPr>
              <a:t>命令后可以跟变量或者表达式来作为函数的返回值</a:t>
            </a:r>
            <a:endParaRPr lang="en-US" altLang="zh-CN" smtClean="0">
              <a:latin typeface="微软雅黑" pitchFamily="34" charset="-122"/>
              <a:ea typeface="微软雅黑" pitchFamily="34" charset="-122"/>
            </a:endParaRPr>
          </a:p>
          <a:p>
            <a:pPr marL="425450">
              <a:lnSpc>
                <a:spcPct val="105000"/>
              </a:lnSpc>
              <a:buFont typeface="Wingdings" pitchFamily="2" charset="2"/>
              <a:buChar char="p"/>
            </a:pPr>
            <a:r>
              <a:rPr lang="zh-CN" altLang="en-US" sz="2000" smtClean="0">
                <a:solidFill>
                  <a:srgbClr val="000000"/>
                </a:solidFill>
                <a:latin typeface="微软雅黑" pitchFamily="34" charset="-122"/>
                <a:ea typeface="微软雅黑" pitchFamily="34" charset="-122"/>
              </a:rPr>
              <a:t>执行到指定行</a:t>
            </a:r>
          </a:p>
          <a:p>
            <a:pPr lvl="1">
              <a:lnSpc>
                <a:spcPct val="105000"/>
              </a:lnSpc>
              <a:buFont typeface="Wingdings" pitchFamily="2" charset="2"/>
              <a:buChar char="l"/>
            </a:pPr>
            <a:r>
              <a:rPr lang="zh-CN" altLang="en-US" smtClean="0">
                <a:latin typeface="微软雅黑" pitchFamily="34" charset="-122"/>
                <a:ea typeface="微软雅黑" pitchFamily="34" charset="-122"/>
              </a:rPr>
              <a:t>命令</a:t>
            </a:r>
            <a:r>
              <a:rPr lang="en-US" altLang="zh-CN" smtClean="0">
                <a:latin typeface="微软雅黑" pitchFamily="34" charset="-122"/>
                <a:ea typeface="微软雅黑" pitchFamily="34" charset="-122"/>
              </a:rPr>
              <a:t>until</a:t>
            </a:r>
            <a:r>
              <a:rPr lang="zh-CN" altLang="en-US" smtClean="0">
                <a:latin typeface="微软雅黑" pitchFamily="34" charset="-122"/>
                <a:ea typeface="微软雅黑" pitchFamily="34" charset="-122"/>
              </a:rPr>
              <a:t>加指定行号</a:t>
            </a:r>
            <a:endParaRPr lang="en-US" altLang="zh-CN" smtClean="0">
              <a:latin typeface="微软雅黑" pitchFamily="34" charset="-122"/>
              <a:ea typeface="微软雅黑" pitchFamily="34" charset="-122"/>
            </a:endParaRPr>
          </a:p>
          <a:p>
            <a:pPr lvl="1">
              <a:lnSpc>
                <a:spcPct val="105000"/>
              </a:lnSpc>
              <a:buFont typeface="Wingdings" pitchFamily="2" charset="2"/>
              <a:buChar char="l"/>
            </a:pPr>
            <a:r>
              <a:rPr lang="zh-CN" altLang="en-US" smtClean="0">
                <a:latin typeface="微软雅黑" pitchFamily="34" charset="-122"/>
                <a:ea typeface="微软雅黑" pitchFamily="34" charset="-122"/>
              </a:rPr>
              <a:t>需要注意的是如果执行中有断点则会停在断点处</a:t>
            </a:r>
            <a:endParaRPr lang="en-US" altLang="zh-CN" smtClean="0">
              <a:latin typeface="微软雅黑" pitchFamily="34" charset="-122"/>
              <a:ea typeface="微软雅黑" pitchFamily="34" charset="-122"/>
            </a:endParaRPr>
          </a:p>
          <a:p>
            <a:pPr marL="425450">
              <a:lnSpc>
                <a:spcPct val="105000"/>
              </a:lnSpc>
              <a:buFont typeface="Wingdings" pitchFamily="2" charset="2"/>
              <a:buChar char="p"/>
            </a:pPr>
            <a:r>
              <a:rPr lang="en-US" altLang="zh-CN" sz="2000" smtClean="0">
                <a:latin typeface="微软雅黑" pitchFamily="34" charset="-122"/>
                <a:ea typeface="微软雅黑" pitchFamily="34" charset="-122"/>
              </a:rPr>
              <a:t>finish</a:t>
            </a:r>
            <a:r>
              <a:rPr lang="zh-CN" altLang="en-US" sz="2000" smtClean="0">
                <a:latin typeface="微软雅黑" pitchFamily="34" charset="-122"/>
                <a:ea typeface="微软雅黑" pitchFamily="34" charset="-122"/>
              </a:rPr>
              <a:t>命令</a:t>
            </a:r>
          </a:p>
          <a:p>
            <a:pPr lvl="1">
              <a:lnSpc>
                <a:spcPct val="105000"/>
              </a:lnSpc>
              <a:buFont typeface="Wingdings" pitchFamily="2" charset="2"/>
              <a:buChar char="l"/>
            </a:pPr>
            <a:r>
              <a:rPr lang="zh-CN" altLang="en-US" smtClean="0">
                <a:latin typeface="微软雅黑" pitchFamily="34" charset="-122"/>
                <a:ea typeface="微软雅黑" pitchFamily="34" charset="-122"/>
              </a:rPr>
              <a:t>在退出当前函数前执行函数体</a:t>
            </a:r>
            <a:endParaRPr lang="en-US" altLang="zh-CN" smtClean="0">
              <a:latin typeface="微软雅黑" pitchFamily="34" charset="-122"/>
              <a:ea typeface="微软雅黑" pitchFamily="34" charset="-122"/>
            </a:endParaRPr>
          </a:p>
          <a:p>
            <a:pPr marL="425450">
              <a:lnSpc>
                <a:spcPct val="105000"/>
              </a:lnSpc>
              <a:buFont typeface="Wingdings" pitchFamily="2" charset="2"/>
              <a:buChar char="p"/>
            </a:pPr>
            <a:r>
              <a:rPr lang="en-US" altLang="zh-CN" sz="2000" smtClean="0">
                <a:latin typeface="微软雅黑" pitchFamily="34" charset="-122"/>
                <a:ea typeface="微软雅黑" pitchFamily="34" charset="-122"/>
              </a:rPr>
              <a:t>jump</a:t>
            </a:r>
            <a:r>
              <a:rPr lang="zh-CN" altLang="en-US" sz="2000" smtClean="0">
                <a:latin typeface="微软雅黑" pitchFamily="34" charset="-122"/>
                <a:ea typeface="微软雅黑" pitchFamily="34" charset="-122"/>
              </a:rPr>
              <a:t>命令</a:t>
            </a:r>
          </a:p>
          <a:p>
            <a:pPr lvl="1">
              <a:lnSpc>
                <a:spcPct val="105000"/>
              </a:lnSpc>
              <a:buFont typeface="Wingdings" pitchFamily="2" charset="2"/>
              <a:buChar char="l"/>
            </a:pPr>
            <a:r>
              <a:rPr lang="zh-CN" altLang="en-US" smtClean="0">
                <a:latin typeface="微软雅黑" pitchFamily="34" charset="-122"/>
                <a:ea typeface="微软雅黑" pitchFamily="34" charset="-122"/>
              </a:rPr>
              <a:t>跳过某一段代码继续执行，从而改变程序执行的顺序。命令后跟运行转到的行号。 </a:t>
            </a:r>
            <a:endParaRPr lang="en-US" altLang="zh-CN" smtClean="0">
              <a:latin typeface="微软雅黑" pitchFamily="34" charset="-122"/>
              <a:ea typeface="微软雅黑" pitchFamily="34" charset="-122"/>
            </a:endParaRPr>
          </a:p>
          <a:p>
            <a:pPr lvl="1">
              <a:lnSpc>
                <a:spcPct val="105000"/>
              </a:lnSpc>
              <a:buFont typeface="Wingdings" pitchFamily="2" charset="2"/>
              <a:buChar char="l"/>
            </a:pPr>
            <a:r>
              <a:rPr lang="en-US" altLang="zh-CN" smtClean="0">
                <a:latin typeface="微软雅黑" pitchFamily="34" charset="-122"/>
                <a:ea typeface="微软雅黑" pitchFamily="34" charset="-122"/>
              </a:rPr>
              <a:t>jump</a:t>
            </a:r>
            <a:r>
              <a:rPr lang="zh-CN" altLang="en-US" smtClean="0">
                <a:latin typeface="微软雅黑" pitchFamily="34" charset="-122"/>
                <a:ea typeface="微软雅黑" pitchFamily="34" charset="-122"/>
              </a:rPr>
              <a:t>不会改变程序栈的内容，所以当从一个函数跳到另一个函数后，函数返回所进行的出栈操作必定会发生错误，程序运行结果也可能非常奇怪，所以最好是在同一个函数内进行跳转</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2438" y="0"/>
            <a:ext cx="8229600" cy="561975"/>
          </a:xfrm>
        </p:spPr>
        <p:txBody>
          <a:bodyPr/>
          <a:lstStyle/>
          <a:p>
            <a:pPr fontAlgn="auto">
              <a:spcAft>
                <a:spcPts val="0"/>
              </a:spcAft>
              <a:defRPr/>
            </a:pPr>
            <a:r>
              <a:rPr lang="en-US" altLang="zh-CN" dirty="0" err="1">
                <a:solidFill>
                  <a:schemeClr val="tx2">
                    <a:satMod val="130000"/>
                  </a:schemeClr>
                </a:solidFill>
              </a:rPr>
              <a:t>gdb</a:t>
            </a:r>
            <a:r>
              <a:rPr lang="zh-CN" altLang="en-US" dirty="0">
                <a:solidFill>
                  <a:schemeClr val="tx2">
                    <a:satMod val="130000"/>
                  </a:schemeClr>
                </a:solidFill>
              </a:rPr>
              <a:t>调试</a:t>
            </a:r>
            <a:r>
              <a:rPr lang="en-US" altLang="zh-CN" dirty="0">
                <a:solidFill>
                  <a:schemeClr val="tx2">
                    <a:satMod val="130000"/>
                  </a:schemeClr>
                </a:solidFill>
              </a:rPr>
              <a:t>—</a:t>
            </a:r>
            <a:r>
              <a:rPr lang="zh-CN" altLang="en-US" kern="1800" dirty="0" smtClean="0">
                <a:solidFill>
                  <a:schemeClr val="tx2">
                    <a:satMod val="130000"/>
                  </a:schemeClr>
                </a:solidFill>
                <a:latin typeface="方正大标宋简体"/>
              </a:rPr>
              <a:t>查看信息</a:t>
            </a:r>
            <a:endParaRPr lang="zh-CN" altLang="en-US" kern="1800" dirty="0" smtClean="0">
              <a:solidFill>
                <a:schemeClr val="tx2">
                  <a:satMod val="130000"/>
                </a:schemeClr>
              </a:solidFill>
              <a:latin typeface="Times New Roman"/>
            </a:endParaRPr>
          </a:p>
        </p:txBody>
      </p:sp>
      <p:sp>
        <p:nvSpPr>
          <p:cNvPr id="44035" name="文本占位符 2"/>
          <p:cNvSpPr>
            <a:spLocks noGrp="1"/>
          </p:cNvSpPr>
          <p:nvPr>
            <p:ph type="body" idx="1"/>
          </p:nvPr>
        </p:nvSpPr>
        <p:spPr/>
        <p:txBody>
          <a:bodyPr/>
          <a:lstStyle/>
          <a:p>
            <a:pPr marL="538163" indent="-457200">
              <a:buFont typeface="Wingdings" pitchFamily="2" charset="2"/>
              <a:buChar char="p"/>
            </a:pPr>
            <a:r>
              <a:rPr lang="zh-CN" altLang="en-US" sz="2200" smtClean="0">
                <a:solidFill>
                  <a:srgbClr val="000000"/>
                </a:solidFill>
                <a:latin typeface="微软雅黑" pitchFamily="34" charset="-122"/>
                <a:ea typeface="微软雅黑" pitchFamily="34" charset="-122"/>
              </a:rPr>
              <a:t>查看寄存器</a:t>
            </a:r>
            <a:r>
              <a:rPr lang="zh-CN" altLang="en-US" sz="2200" smtClean="0">
                <a:latin typeface="微软雅黑" pitchFamily="34" charset="-122"/>
                <a:ea typeface="微软雅黑" pitchFamily="34" charset="-122"/>
              </a:rPr>
              <a:t>信息</a:t>
            </a:r>
            <a:r>
              <a:rPr lang="zh-CN" altLang="en-US" sz="2200" smtClean="0">
                <a:solidFill>
                  <a:srgbClr val="000000"/>
                </a:solidFill>
                <a:latin typeface="微软雅黑" pitchFamily="34" charset="-122"/>
                <a:ea typeface="微软雅黑" pitchFamily="34" charset="-122"/>
              </a:rPr>
              <a:t>：</a:t>
            </a:r>
            <a:r>
              <a:rPr lang="en-US" altLang="zh-CN" sz="2200" smtClean="0">
                <a:latin typeface="微软雅黑" pitchFamily="34" charset="-122"/>
                <a:ea typeface="微软雅黑" pitchFamily="34" charset="-122"/>
              </a:rPr>
              <a:t>info registers</a:t>
            </a:r>
            <a:r>
              <a:rPr lang="zh-CN" altLang="en-US" sz="2200" smtClean="0">
                <a:latin typeface="微软雅黑" pitchFamily="34" charset="-122"/>
                <a:ea typeface="微软雅黑" pitchFamily="34" charset="-122"/>
              </a:rPr>
              <a:t>命令</a:t>
            </a:r>
            <a:endParaRPr lang="en-US" altLang="zh-CN" sz="2200" smtClean="0">
              <a:latin typeface="微软雅黑" pitchFamily="34" charset="-122"/>
              <a:ea typeface="微软雅黑" pitchFamily="34" charset="-122"/>
            </a:endParaRPr>
          </a:p>
          <a:p>
            <a:pPr marL="639763" lvl="1" indent="-282575">
              <a:buFont typeface="Verdana" pitchFamily="34" charset="0"/>
              <a:buNone/>
            </a:pPr>
            <a:r>
              <a:rPr lang="en-US" altLang="zh-CN" sz="2200" smtClean="0">
                <a:latin typeface="微软雅黑" pitchFamily="34" charset="-122"/>
                <a:ea typeface="微软雅黑" pitchFamily="34" charset="-122"/>
              </a:rPr>
              <a:t>       (gdb) info registers</a:t>
            </a:r>
          </a:p>
          <a:p>
            <a:pPr marL="538163" indent="-457200">
              <a:buFont typeface="Wingdings" pitchFamily="2" charset="2"/>
              <a:buChar char="p"/>
            </a:pPr>
            <a:r>
              <a:rPr lang="zh-CN" altLang="en-US" sz="2200" smtClean="0">
                <a:solidFill>
                  <a:srgbClr val="000000"/>
                </a:solidFill>
                <a:latin typeface="微软雅黑" pitchFamily="34" charset="-122"/>
                <a:ea typeface="微软雅黑" pitchFamily="34" charset="-122"/>
              </a:rPr>
              <a:t>查看单个寄存器：在</a:t>
            </a:r>
            <a:r>
              <a:rPr lang="en-US" altLang="zh-CN" sz="2200" smtClean="0">
                <a:latin typeface="微软雅黑" pitchFamily="34" charset="-122"/>
                <a:ea typeface="微软雅黑" pitchFamily="34" charset="-122"/>
              </a:rPr>
              <a:t>print</a:t>
            </a:r>
            <a:r>
              <a:rPr lang="zh-CN" altLang="en-US" sz="2200" smtClean="0">
                <a:latin typeface="微软雅黑" pitchFamily="34" charset="-122"/>
                <a:ea typeface="微软雅黑" pitchFamily="34" charset="-122"/>
              </a:rPr>
              <a:t>命令后加上</a:t>
            </a:r>
            <a:r>
              <a:rPr lang="zh-CN" altLang="en-US" sz="2200" smtClean="0">
                <a:solidFill>
                  <a:srgbClr val="000000"/>
                </a:solidFill>
                <a:latin typeface="微软雅黑" pitchFamily="34" charset="-122"/>
                <a:ea typeface="微软雅黑" pitchFamily="34" charset="-122"/>
              </a:rPr>
              <a:t>寄存器名称（前加“</a:t>
            </a:r>
            <a:r>
              <a:rPr lang="en-US" altLang="zh-CN" sz="2200" smtClean="0">
                <a:solidFill>
                  <a:srgbClr val="000000"/>
                </a:solidFill>
                <a:latin typeface="微软雅黑" pitchFamily="34" charset="-122"/>
                <a:ea typeface="微软雅黑" pitchFamily="34" charset="-122"/>
              </a:rPr>
              <a:t>$”</a:t>
            </a:r>
            <a:r>
              <a:rPr lang="zh-CN" altLang="en-US" sz="2200" smtClean="0">
                <a:solidFill>
                  <a:srgbClr val="000000"/>
                </a:solidFill>
                <a:latin typeface="微软雅黑" pitchFamily="34" charset="-122"/>
                <a:ea typeface="微软雅黑" pitchFamily="34" charset="-122"/>
              </a:rPr>
              <a:t>符号）</a:t>
            </a:r>
          </a:p>
          <a:p>
            <a:pPr marL="639763" lvl="1" indent="-282575">
              <a:buFont typeface="Verdana" pitchFamily="34" charset="0"/>
              <a:buNone/>
            </a:pPr>
            <a:r>
              <a:rPr lang="en-US" altLang="zh-CN" sz="2200" smtClean="0">
                <a:latin typeface="微软雅黑" pitchFamily="34" charset="-122"/>
                <a:ea typeface="微软雅黑" pitchFamily="34" charset="-122"/>
              </a:rPr>
              <a:t>        (gdb) p $eip</a:t>
            </a:r>
          </a:p>
          <a:p>
            <a:pPr marL="538163" indent="-457200">
              <a:buFont typeface="Wingdings 2" pitchFamily="18" charset="2"/>
              <a:buNone/>
            </a:pPr>
            <a:endParaRPr lang="en-US" altLang="zh-CN" sz="2200" smtClean="0">
              <a:solidFill>
                <a:srgbClr val="000000"/>
              </a:solidFill>
              <a:latin typeface="微软雅黑" pitchFamily="34" charset="-122"/>
              <a:ea typeface="微软雅黑" pitchFamily="34" charset="-122"/>
            </a:endParaRPr>
          </a:p>
          <a:p>
            <a:pPr marL="538163" indent="-457200">
              <a:buFont typeface="Wingdings" pitchFamily="2" charset="2"/>
              <a:buChar char="p"/>
            </a:pPr>
            <a:r>
              <a:rPr lang="zh-CN" altLang="en-US" sz="2200" smtClean="0">
                <a:solidFill>
                  <a:srgbClr val="000000"/>
                </a:solidFill>
                <a:latin typeface="微软雅黑" pitchFamily="34" charset="-122"/>
                <a:ea typeface="微软雅黑" pitchFamily="34" charset="-122"/>
              </a:rPr>
              <a:t>查看程序的汇编代码：</a:t>
            </a:r>
            <a:r>
              <a:rPr lang="en-US" altLang="zh-CN" sz="2200" smtClean="0">
                <a:latin typeface="微软雅黑" pitchFamily="34" charset="-122"/>
                <a:ea typeface="微软雅黑" pitchFamily="34" charset="-122"/>
              </a:rPr>
              <a:t>disassemble</a:t>
            </a:r>
            <a:r>
              <a:rPr lang="zh-CN" altLang="en-US" sz="2200" smtClean="0">
                <a:latin typeface="微软雅黑" pitchFamily="34" charset="-122"/>
                <a:ea typeface="微软雅黑" pitchFamily="34" charset="-122"/>
              </a:rPr>
              <a:t>命令</a:t>
            </a:r>
          </a:p>
          <a:p>
            <a:pPr marL="639763" lvl="1" indent="-282575">
              <a:buFont typeface="Verdana" pitchFamily="34" charset="0"/>
              <a:buNone/>
            </a:pPr>
            <a:r>
              <a:rPr lang="en-US" altLang="zh-CN" sz="2200" smtClean="0">
                <a:latin typeface="微软雅黑" pitchFamily="34" charset="-122"/>
                <a:ea typeface="微软雅黑" pitchFamily="34" charset="-122"/>
              </a:rPr>
              <a:t>   (gdb) disassemble printinfo	</a:t>
            </a:r>
          </a:p>
          <a:p>
            <a:pPr marL="639763" lvl="1" indent="-282575">
              <a:buFont typeface="Verdana" pitchFamily="34" charset="0"/>
              <a:buNone/>
            </a:pPr>
            <a:r>
              <a:rPr lang="zh-CN" altLang="en-US" sz="2200" smtClean="0">
                <a:latin typeface="微软雅黑" pitchFamily="34" charset="-122"/>
                <a:ea typeface="微软雅黑" pitchFamily="34" charset="-122"/>
              </a:rPr>
              <a:t>   显示函数</a:t>
            </a:r>
            <a:r>
              <a:rPr lang="en-US" altLang="zh-CN" sz="2200" smtClean="0">
                <a:latin typeface="微软雅黑" pitchFamily="34" charset="-122"/>
                <a:ea typeface="微软雅黑" pitchFamily="34" charset="-122"/>
              </a:rPr>
              <a:t>printinfo</a:t>
            </a:r>
            <a:r>
              <a:rPr lang="zh-CN" altLang="en-US" sz="2200" smtClean="0">
                <a:latin typeface="微软雅黑" pitchFamily="34" charset="-122"/>
                <a:ea typeface="微软雅黑" pitchFamily="34" charset="-122"/>
              </a:rPr>
              <a:t>的汇编代码</a:t>
            </a:r>
            <a:endParaRPr lang="en-US" altLang="zh-CN" sz="2200" smtClean="0">
              <a:latin typeface="微软雅黑" pitchFamily="34" charset="-122"/>
              <a:ea typeface="微软雅黑" pitchFamily="34" charset="-122"/>
            </a:endParaRPr>
          </a:p>
          <a:p>
            <a:pPr marL="639763" lvl="1" indent="-282575">
              <a:buFont typeface="Verdana" pitchFamily="34" charset="0"/>
              <a:buNone/>
            </a:pPr>
            <a:endParaRPr lang="en-US" altLang="zh-CN" sz="22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7213" y="2619375"/>
            <a:ext cx="6400800" cy="2286000"/>
          </a:xfrm>
        </p:spPr>
        <p:txBody>
          <a:bodyPr/>
          <a:lstStyle/>
          <a:p>
            <a:pPr>
              <a:defRPr/>
            </a:pPr>
            <a:r>
              <a:rPr lang="en-US" altLang="zh-CN" dirty="0" smtClean="0"/>
              <a:t>4</a:t>
            </a:r>
            <a:r>
              <a:rPr lang="zh-CN" altLang="en-US" dirty="0" smtClean="0"/>
              <a:t>、程序维护工具</a:t>
            </a:r>
            <a:r>
              <a:rPr lang="en-US" altLang="zh-CN" dirty="0" smtClean="0"/>
              <a:t>make</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8313" y="98425"/>
            <a:ext cx="8229600" cy="561975"/>
          </a:xfrm>
        </p:spPr>
        <p:txBody>
          <a:bodyPr/>
          <a:lstStyle/>
          <a:p>
            <a:pPr fontAlgn="auto">
              <a:spcAft>
                <a:spcPts val="0"/>
              </a:spcAft>
              <a:defRPr/>
            </a:pPr>
            <a:r>
              <a:rPr lang="en-US" altLang="zh-CN" kern="1800" dirty="0" smtClean="0">
                <a:solidFill>
                  <a:schemeClr val="tx2">
                    <a:satMod val="130000"/>
                  </a:schemeClr>
                </a:solidFill>
                <a:latin typeface="方正大标宋简体"/>
              </a:rPr>
              <a:t>Linux</a:t>
            </a:r>
            <a:r>
              <a:rPr lang="zh-CN" altLang="en-US" kern="1800" dirty="0" smtClean="0">
                <a:solidFill>
                  <a:schemeClr val="tx2">
                    <a:satMod val="130000"/>
                  </a:schemeClr>
                </a:solidFill>
                <a:latin typeface="方正大标宋简体"/>
              </a:rPr>
              <a:t>的发展</a:t>
            </a:r>
            <a:endParaRPr lang="zh-CN" altLang="en-US" kern="1800" dirty="0" smtClean="0">
              <a:solidFill>
                <a:schemeClr val="tx2">
                  <a:satMod val="130000"/>
                </a:schemeClr>
              </a:solidFill>
              <a:latin typeface="Times New Roman"/>
            </a:endParaRPr>
          </a:p>
        </p:txBody>
      </p:sp>
      <p:sp>
        <p:nvSpPr>
          <p:cNvPr id="3" name="文本占位符 2"/>
          <p:cNvSpPr>
            <a:spLocks noGrp="1"/>
          </p:cNvSpPr>
          <p:nvPr>
            <p:ph type="body" idx="4294967295"/>
          </p:nvPr>
        </p:nvSpPr>
        <p:spPr/>
        <p:txBody>
          <a:bodyPr>
            <a:normAutofit/>
          </a:bodyPr>
          <a:lstStyle/>
          <a:p>
            <a:pPr>
              <a:lnSpc>
                <a:spcPct val="130000"/>
              </a:lnSpc>
              <a:buFont typeface="Wingdings 2" pitchFamily="18" charset="2"/>
              <a:buChar char=""/>
            </a:pPr>
            <a:r>
              <a:rPr lang="en-US" altLang="zh-CN" sz="1400" smtClean="0">
                <a:latin typeface="微软雅黑" pitchFamily="34" charset="-122"/>
                <a:ea typeface="微软雅黑" pitchFamily="34" charset="-122"/>
              </a:rPr>
              <a:t>Linux</a:t>
            </a:r>
            <a:r>
              <a:rPr lang="zh-CN" altLang="en-US" sz="1400" smtClean="0">
                <a:latin typeface="微软雅黑" pitchFamily="34" charset="-122"/>
                <a:ea typeface="微软雅黑" pitchFamily="34" charset="-122"/>
              </a:rPr>
              <a:t>的诞生最早可以追溯到</a:t>
            </a:r>
            <a:r>
              <a:rPr lang="en-US" altLang="zh-CN" sz="1400" smtClean="0">
                <a:latin typeface="微软雅黑" pitchFamily="34" charset="-122"/>
                <a:ea typeface="微软雅黑" pitchFamily="34" charset="-122"/>
              </a:rPr>
              <a:t>1991</a:t>
            </a:r>
            <a:r>
              <a:rPr lang="zh-CN" altLang="en-US" sz="1400" smtClean="0">
                <a:latin typeface="微软雅黑" pitchFamily="34" charset="-122"/>
                <a:ea typeface="微软雅黑" pitchFamily="34" charset="-122"/>
              </a:rPr>
              <a:t>年，当时</a:t>
            </a:r>
            <a:r>
              <a:rPr lang="en-US" altLang="zh-CN" sz="1400" smtClean="0">
                <a:latin typeface="微软雅黑" pitchFamily="34" charset="-122"/>
                <a:ea typeface="微软雅黑" pitchFamily="34" charset="-122"/>
              </a:rPr>
              <a:t>Linus Torvalds</a:t>
            </a:r>
            <a:r>
              <a:rPr lang="zh-CN" altLang="en-US" sz="1400" smtClean="0">
                <a:latin typeface="微软雅黑" pitchFamily="34" charset="-122"/>
                <a:ea typeface="微软雅黑" pitchFamily="34" charset="-122"/>
              </a:rPr>
              <a:t>还是芬兰赫尔辛基大学的一名学生。他最初用汇编语言编写了一个在</a:t>
            </a:r>
            <a:r>
              <a:rPr lang="en-US" altLang="zh-CN" sz="1400" smtClean="0">
                <a:latin typeface="微软雅黑" pitchFamily="34" charset="-122"/>
                <a:ea typeface="微软雅黑" pitchFamily="34" charset="-122"/>
              </a:rPr>
              <a:t>80386</a:t>
            </a:r>
            <a:r>
              <a:rPr lang="zh-CN" altLang="en-US" sz="1400" smtClean="0">
                <a:latin typeface="微软雅黑" pitchFamily="34" charset="-122"/>
                <a:ea typeface="微软雅黑" pitchFamily="34" charset="-122"/>
              </a:rPr>
              <a:t>保护模式下处理多任务切换的程序。随后，从当时为教学而设计的</a:t>
            </a:r>
            <a:r>
              <a:rPr lang="en-US" altLang="zh-CN" sz="1400" smtClean="0">
                <a:latin typeface="微软雅黑" pitchFamily="34" charset="-122"/>
                <a:ea typeface="微软雅黑" pitchFamily="34" charset="-122"/>
              </a:rPr>
              <a:t>Minix</a:t>
            </a:r>
            <a:r>
              <a:rPr lang="zh-CN" altLang="en-US" sz="1400" smtClean="0">
                <a:latin typeface="微软雅黑" pitchFamily="34" charset="-122"/>
                <a:ea typeface="微软雅黑" pitchFamily="34" charset="-122"/>
              </a:rPr>
              <a:t>系统得到灵感，决定完成一个比</a:t>
            </a:r>
            <a:r>
              <a:rPr lang="en-US" altLang="zh-CN" sz="1400" smtClean="0">
                <a:latin typeface="微软雅黑" pitchFamily="34" charset="-122"/>
                <a:ea typeface="微软雅黑" pitchFamily="34" charset="-122"/>
              </a:rPr>
              <a:t>Minix</a:t>
            </a:r>
            <a:r>
              <a:rPr lang="zh-CN" altLang="en-US" sz="1400" smtClean="0">
                <a:latin typeface="微软雅黑" pitchFamily="34" charset="-122"/>
                <a:ea typeface="微软雅黑" pitchFamily="34" charset="-122"/>
              </a:rPr>
              <a:t>系统更加强大的类</a:t>
            </a:r>
            <a:r>
              <a:rPr lang="en-US" altLang="zh-CN" sz="1400" smtClean="0">
                <a:latin typeface="微软雅黑" pitchFamily="34" charset="-122"/>
                <a:ea typeface="微软雅黑" pitchFamily="34" charset="-122"/>
              </a:rPr>
              <a:t>Unix</a:t>
            </a:r>
            <a:r>
              <a:rPr lang="zh-CN" altLang="en-US" sz="1400" smtClean="0">
                <a:latin typeface="微软雅黑" pitchFamily="34" charset="-122"/>
                <a:ea typeface="微软雅黑" pitchFamily="34" charset="-122"/>
              </a:rPr>
              <a:t>操作系统，因而开始了</a:t>
            </a:r>
            <a:r>
              <a:rPr lang="en-US" altLang="zh-CN" sz="1400" smtClean="0">
                <a:latin typeface="微软雅黑" pitchFamily="34" charset="-122"/>
                <a:ea typeface="微软雅黑" pitchFamily="34" charset="-122"/>
              </a:rPr>
              <a:t>Linux</a:t>
            </a:r>
            <a:r>
              <a:rPr lang="zh-CN" altLang="en-US" sz="1400" smtClean="0">
                <a:latin typeface="微软雅黑" pitchFamily="34" charset="-122"/>
                <a:ea typeface="微软雅黑" pitchFamily="34" charset="-122"/>
              </a:rPr>
              <a:t>系统雏形的设计。</a:t>
            </a:r>
          </a:p>
          <a:p>
            <a:pPr>
              <a:lnSpc>
                <a:spcPct val="130000"/>
              </a:lnSpc>
              <a:buFont typeface="Wingdings 2" pitchFamily="18" charset="2"/>
              <a:buChar char=""/>
            </a:pPr>
            <a:r>
              <a:rPr lang="en-US" altLang="zh-CN" sz="1400" smtClean="0">
                <a:latin typeface="微软雅黑" pitchFamily="34" charset="-122"/>
                <a:ea typeface="微软雅黑" pitchFamily="34" charset="-122"/>
              </a:rPr>
              <a:t>1991</a:t>
            </a:r>
            <a:r>
              <a:rPr lang="zh-CN" altLang="en-US" sz="1400" smtClean="0">
                <a:latin typeface="微软雅黑" pitchFamily="34" charset="-122"/>
                <a:ea typeface="微软雅黑" pitchFamily="34" charset="-122"/>
              </a:rPr>
              <a:t>年</a:t>
            </a:r>
            <a:r>
              <a:rPr lang="en-US" altLang="zh-CN" sz="1400" smtClean="0">
                <a:latin typeface="微软雅黑" pitchFamily="34" charset="-122"/>
                <a:ea typeface="微软雅黑" pitchFamily="34" charset="-122"/>
              </a:rPr>
              <a:t>10</a:t>
            </a:r>
            <a:r>
              <a:rPr lang="zh-CN" altLang="en-US" sz="1400" smtClean="0">
                <a:latin typeface="微软雅黑" pitchFamily="34" charset="-122"/>
                <a:ea typeface="微软雅黑" pitchFamily="34" charset="-122"/>
              </a:rPr>
              <a:t>月，</a:t>
            </a:r>
            <a:r>
              <a:rPr lang="en-US" altLang="zh-CN" sz="1400" smtClean="0">
                <a:latin typeface="微软雅黑" pitchFamily="34" charset="-122"/>
                <a:ea typeface="微软雅黑" pitchFamily="34" charset="-122"/>
              </a:rPr>
              <a:t>Linus Torvalds</a:t>
            </a:r>
            <a:r>
              <a:rPr lang="zh-CN" altLang="en-US" sz="1400" smtClean="0">
                <a:latin typeface="微软雅黑" pitchFamily="34" charset="-122"/>
                <a:ea typeface="微软雅黑" pitchFamily="34" charset="-122"/>
              </a:rPr>
              <a:t>完成了</a:t>
            </a:r>
            <a:r>
              <a:rPr lang="en-US" altLang="zh-CN" sz="1400" smtClean="0">
                <a:latin typeface="微软雅黑" pitchFamily="34" charset="-122"/>
                <a:ea typeface="微软雅黑" pitchFamily="34" charset="-122"/>
              </a:rPr>
              <a:t>Linux 0.0.2</a:t>
            </a:r>
            <a:r>
              <a:rPr lang="zh-CN" altLang="en-US" sz="1400" smtClean="0">
                <a:latin typeface="微软雅黑" pitchFamily="34" charset="-122"/>
                <a:ea typeface="微软雅黑" pitchFamily="34" charset="-122"/>
              </a:rPr>
              <a:t>版，并将源代码发布在了</a:t>
            </a:r>
            <a:r>
              <a:rPr lang="en-US" altLang="zh-CN" sz="1400" smtClean="0">
                <a:latin typeface="微软雅黑" pitchFamily="34" charset="-122"/>
                <a:ea typeface="微软雅黑" pitchFamily="34" charset="-122"/>
              </a:rPr>
              <a:t>Internet</a:t>
            </a:r>
            <a:r>
              <a:rPr lang="zh-CN" altLang="en-US" sz="1400" smtClean="0">
                <a:latin typeface="微软雅黑" pitchFamily="34" charset="-122"/>
                <a:ea typeface="微软雅黑" pitchFamily="34" charset="-122"/>
              </a:rPr>
              <a:t>上。随即就引起世界范围内计算机爱好者和开发者的注意，他们通过</a:t>
            </a:r>
            <a:r>
              <a:rPr lang="en-US" altLang="zh-CN" sz="1400" smtClean="0">
                <a:latin typeface="微软雅黑" pitchFamily="34" charset="-122"/>
                <a:ea typeface="微软雅黑" pitchFamily="34" charset="-122"/>
              </a:rPr>
              <a:t>Internet</a:t>
            </a:r>
            <a:r>
              <a:rPr lang="zh-CN" altLang="en-US" sz="1400" smtClean="0">
                <a:latin typeface="微软雅黑" pitchFamily="34" charset="-122"/>
                <a:ea typeface="微软雅黑" pitchFamily="34" charset="-122"/>
              </a:rPr>
              <a:t>加入了</a:t>
            </a:r>
            <a:r>
              <a:rPr lang="en-US" altLang="zh-CN" sz="1400" smtClean="0">
                <a:latin typeface="微软雅黑" pitchFamily="34" charset="-122"/>
                <a:ea typeface="微软雅黑" pitchFamily="34" charset="-122"/>
              </a:rPr>
              <a:t>Linux</a:t>
            </a:r>
            <a:r>
              <a:rPr lang="zh-CN" altLang="en-US" sz="1400" smtClean="0">
                <a:latin typeface="微软雅黑" pitchFamily="34" charset="-122"/>
                <a:ea typeface="微软雅黑" pitchFamily="34" charset="-122"/>
              </a:rPr>
              <a:t>的内核开发之中。一大批高水平程序员的加入，使得</a:t>
            </a:r>
            <a:r>
              <a:rPr lang="en-US" altLang="zh-CN" sz="1400" smtClean="0">
                <a:latin typeface="微软雅黑" pitchFamily="34" charset="-122"/>
                <a:ea typeface="微软雅黑" pitchFamily="34" charset="-122"/>
              </a:rPr>
              <a:t>Linux</a:t>
            </a:r>
            <a:r>
              <a:rPr lang="zh-CN" altLang="en-US" sz="1400" smtClean="0">
                <a:latin typeface="微软雅黑" pitchFamily="34" charset="-122"/>
                <a:ea typeface="微软雅黑" pitchFamily="34" charset="-122"/>
              </a:rPr>
              <a:t>得到迅猛发展。他们为</a:t>
            </a:r>
            <a:r>
              <a:rPr lang="en-US" altLang="zh-CN" sz="1400" smtClean="0">
                <a:latin typeface="微软雅黑" pitchFamily="34" charset="-122"/>
                <a:ea typeface="微软雅黑" pitchFamily="34" charset="-122"/>
              </a:rPr>
              <a:t>Linux</a:t>
            </a:r>
            <a:r>
              <a:rPr lang="zh-CN" altLang="en-US" sz="1400" smtClean="0">
                <a:latin typeface="微软雅黑" pitchFamily="34" charset="-122"/>
                <a:ea typeface="微软雅黑" pitchFamily="34" charset="-122"/>
              </a:rPr>
              <a:t>修复错误、增加新功能，不断尽其所能地改进它。</a:t>
            </a:r>
          </a:p>
          <a:p>
            <a:pPr>
              <a:lnSpc>
                <a:spcPct val="130000"/>
              </a:lnSpc>
              <a:buFont typeface="Wingdings 2" pitchFamily="18" charset="2"/>
              <a:buChar char=""/>
            </a:pPr>
            <a:r>
              <a:rPr lang="en-US" altLang="zh-CN" sz="1400" smtClean="0">
                <a:latin typeface="微软雅黑" pitchFamily="34" charset="-122"/>
                <a:ea typeface="微软雅黑" pitchFamily="34" charset="-122"/>
              </a:rPr>
              <a:t>1992</a:t>
            </a:r>
            <a:r>
              <a:rPr lang="zh-CN" altLang="en-US" sz="1400" smtClean="0">
                <a:latin typeface="微软雅黑" pitchFamily="34" charset="-122"/>
                <a:ea typeface="微软雅黑" pitchFamily="34" charset="-122"/>
              </a:rPr>
              <a:t>年，</a:t>
            </a:r>
            <a:r>
              <a:rPr lang="en-US" altLang="zh-CN" sz="1400" smtClean="0">
                <a:latin typeface="微软雅黑" pitchFamily="34" charset="-122"/>
                <a:ea typeface="微软雅黑" pitchFamily="34" charset="-122"/>
              </a:rPr>
              <a:t>Linux</a:t>
            </a:r>
            <a:r>
              <a:rPr lang="zh-CN" altLang="en-US" sz="1400" smtClean="0">
                <a:latin typeface="微软雅黑" pitchFamily="34" charset="-122"/>
                <a:ea typeface="微软雅黑" pitchFamily="34" charset="-122"/>
              </a:rPr>
              <a:t>系统与</a:t>
            </a:r>
            <a:r>
              <a:rPr lang="en-US" altLang="zh-CN" sz="1400" smtClean="0">
                <a:latin typeface="微软雅黑" pitchFamily="34" charset="-122"/>
                <a:ea typeface="微软雅黑" pitchFamily="34" charset="-122"/>
              </a:rPr>
              <a:t>GNU</a:t>
            </a:r>
            <a:r>
              <a:rPr lang="zh-CN" altLang="en-US" sz="1400" smtClean="0">
                <a:latin typeface="微软雅黑" pitchFamily="34" charset="-122"/>
                <a:ea typeface="微软雅黑" pitchFamily="34" charset="-122"/>
              </a:rPr>
              <a:t>计划完成的其他组件结合起来，构成了一个完整的操作系统，所以该操作系统也被称为</a:t>
            </a:r>
            <a:r>
              <a:rPr lang="en-US" altLang="zh-CN" sz="1400" smtClean="0">
                <a:latin typeface="微软雅黑" pitchFamily="34" charset="-122"/>
                <a:ea typeface="微软雅黑" pitchFamily="34" charset="-122"/>
              </a:rPr>
              <a:t>GNU/Linux</a:t>
            </a:r>
            <a:r>
              <a:rPr lang="zh-CN" altLang="en-US" sz="1400" smtClean="0">
                <a:latin typeface="微软雅黑" pitchFamily="34" charset="-122"/>
                <a:ea typeface="微软雅黑" pitchFamily="34" charset="-122"/>
              </a:rPr>
              <a:t>。</a:t>
            </a:r>
          </a:p>
          <a:p>
            <a:pPr>
              <a:lnSpc>
                <a:spcPct val="130000"/>
              </a:lnSpc>
              <a:buFont typeface="Wingdings 2" pitchFamily="18" charset="2"/>
              <a:buChar char=""/>
            </a:pPr>
            <a:r>
              <a:rPr lang="zh-CN" altLang="en-US" sz="1400" smtClean="0">
                <a:latin typeface="微软雅黑" pitchFamily="34" charset="-122"/>
                <a:ea typeface="微软雅黑" pitchFamily="34" charset="-122"/>
              </a:rPr>
              <a:t>如今，</a:t>
            </a:r>
            <a:r>
              <a:rPr lang="en-US" altLang="zh-CN" sz="1400" smtClean="0">
                <a:latin typeface="微软雅黑" pitchFamily="34" charset="-122"/>
                <a:ea typeface="微软雅黑" pitchFamily="34" charset="-122"/>
              </a:rPr>
              <a:t>Linux</a:t>
            </a:r>
            <a:r>
              <a:rPr lang="zh-CN" altLang="en-US" sz="1400" smtClean="0">
                <a:latin typeface="微软雅黑" pitchFamily="34" charset="-122"/>
                <a:ea typeface="微软雅黑" pitchFamily="34" charset="-122"/>
              </a:rPr>
              <a:t>操作系统日益壮大。这一方面得益于其开放源码的措施，通过</a:t>
            </a:r>
            <a:r>
              <a:rPr lang="en-US" altLang="zh-CN" sz="1400" smtClean="0">
                <a:latin typeface="微软雅黑" pitchFamily="34" charset="-122"/>
                <a:ea typeface="微软雅黑" pitchFamily="34" charset="-122"/>
              </a:rPr>
              <a:t>Internet</a:t>
            </a:r>
            <a:r>
              <a:rPr lang="zh-CN" altLang="en-US" sz="1400" smtClean="0">
                <a:latin typeface="微软雅黑" pitchFamily="34" charset="-122"/>
                <a:ea typeface="微软雅黑" pitchFamily="34" charset="-122"/>
              </a:rPr>
              <a:t>上成千上万计算机爱好者和开发者的不懈努力，</a:t>
            </a:r>
            <a:r>
              <a:rPr lang="en-US" altLang="zh-CN" sz="1400" smtClean="0">
                <a:latin typeface="微软雅黑" pitchFamily="34" charset="-122"/>
                <a:ea typeface="微软雅黑" pitchFamily="34" charset="-122"/>
              </a:rPr>
              <a:t>Linux</a:t>
            </a:r>
            <a:r>
              <a:rPr lang="zh-CN" altLang="en-US" sz="1400" smtClean="0">
                <a:latin typeface="微软雅黑" pitchFamily="34" charset="-122"/>
                <a:ea typeface="微软雅黑" pitchFamily="34" charset="-122"/>
              </a:rPr>
              <a:t>比以往任何时候都更健壮、更稳定、更可靠。另一方面，则得益于众多像</a:t>
            </a:r>
            <a:r>
              <a:rPr lang="en-US" altLang="zh-CN" sz="1400" smtClean="0">
                <a:latin typeface="微软雅黑" pitchFamily="34" charset="-122"/>
                <a:ea typeface="微软雅黑" pitchFamily="34" charset="-122"/>
              </a:rPr>
              <a:t>Red Hat</a:t>
            </a:r>
            <a:r>
              <a:rPr lang="zh-CN" altLang="en-US" sz="1400" smtClean="0">
                <a:latin typeface="微软雅黑" pitchFamily="34" charset="-122"/>
                <a:ea typeface="微软雅黑" pitchFamily="34" charset="-122"/>
              </a:rPr>
              <a:t>这样的商业软件公司的介入，弥补了自由软件的不足和发展障碍，也加快了其商品化的步伐，使</a:t>
            </a:r>
            <a:r>
              <a:rPr lang="en-US" altLang="zh-CN" sz="1400" smtClean="0">
                <a:latin typeface="微软雅黑" pitchFamily="34" charset="-122"/>
                <a:ea typeface="微软雅黑" pitchFamily="34" charset="-122"/>
              </a:rPr>
              <a:t>Linux</a:t>
            </a:r>
            <a:r>
              <a:rPr lang="zh-CN" altLang="en-US" sz="1400" smtClean="0">
                <a:latin typeface="微软雅黑" pitchFamily="34" charset="-122"/>
                <a:ea typeface="微软雅黑" pitchFamily="34" charset="-122"/>
              </a:rPr>
              <a:t>更多地受到了企业用户的重视。</a:t>
            </a:r>
            <a:endParaRPr lang="en-US" altLang="zh-CN" sz="1400" smtClean="0">
              <a:latin typeface="微软雅黑" pitchFamily="34" charset="-122"/>
              <a:ea typeface="微软雅黑" pitchFamily="34" charset="-122"/>
            </a:endParaRPr>
          </a:p>
          <a:p>
            <a:pPr>
              <a:lnSpc>
                <a:spcPct val="130000"/>
              </a:lnSpc>
              <a:buFont typeface="Wingdings 2" pitchFamily="18" charset="2"/>
              <a:buChar char=""/>
            </a:pPr>
            <a:endParaRPr lang="en-US" altLang="zh-CN" sz="1400" smtClean="0">
              <a:latin typeface="微软雅黑" pitchFamily="34" charset="-122"/>
              <a:ea typeface="微软雅黑" pitchFamily="34" charset="-122"/>
            </a:endParaRPr>
          </a:p>
          <a:p>
            <a:pPr>
              <a:lnSpc>
                <a:spcPct val="130000"/>
              </a:lnSpc>
              <a:buFont typeface="Wingdings 2" pitchFamily="18" charset="2"/>
              <a:buChar char=""/>
            </a:pPr>
            <a:r>
              <a:rPr lang="en-US" altLang="zh-CN" sz="2000" smtClean="0">
                <a:solidFill>
                  <a:srgbClr val="FF3300"/>
                </a:solidFill>
                <a:latin typeface="微软雅黑" pitchFamily="34" charset="-122"/>
                <a:ea typeface="微软雅黑" pitchFamily="34" charset="-122"/>
              </a:rPr>
              <a:t>Linux</a:t>
            </a:r>
            <a:r>
              <a:rPr lang="zh-CN" altLang="en-US" sz="2000" smtClean="0">
                <a:solidFill>
                  <a:srgbClr val="FF3300"/>
                </a:solidFill>
                <a:latin typeface="微软雅黑" pitchFamily="34" charset="-122"/>
                <a:ea typeface="微软雅黑" pitchFamily="34" charset="-122"/>
              </a:rPr>
              <a:t>系统主要由</a:t>
            </a:r>
            <a:r>
              <a:rPr lang="zh-CN" altLang="en-US" sz="2000" smtClean="0">
                <a:solidFill>
                  <a:srgbClr val="3333CC"/>
                </a:solidFill>
                <a:latin typeface="微软雅黑" pitchFamily="34" charset="-122"/>
                <a:ea typeface="微软雅黑" pitchFamily="34" charset="-122"/>
              </a:rPr>
              <a:t>内核</a:t>
            </a:r>
            <a:r>
              <a:rPr lang="zh-CN" altLang="en-US" sz="2000" smtClean="0">
                <a:solidFill>
                  <a:srgbClr val="FF3300"/>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Shell</a:t>
            </a:r>
            <a:r>
              <a:rPr lang="zh-CN" altLang="en-US" sz="2000" smtClean="0">
                <a:solidFill>
                  <a:srgbClr val="FF3300"/>
                </a:solidFill>
                <a:latin typeface="微软雅黑" pitchFamily="34" charset="-122"/>
                <a:ea typeface="微软雅黑" pitchFamily="34" charset="-122"/>
              </a:rPr>
              <a:t>、</a:t>
            </a:r>
            <a:r>
              <a:rPr lang="zh-CN" altLang="en-US" sz="2000" smtClean="0">
                <a:solidFill>
                  <a:srgbClr val="3333CC"/>
                </a:solidFill>
                <a:latin typeface="微软雅黑" pitchFamily="34" charset="-122"/>
                <a:ea typeface="微软雅黑" pitchFamily="34" charset="-122"/>
              </a:rPr>
              <a:t>文件系统</a:t>
            </a:r>
            <a:r>
              <a:rPr lang="zh-CN" altLang="en-US" sz="2000" smtClean="0">
                <a:solidFill>
                  <a:srgbClr val="FF3300"/>
                </a:solidFill>
                <a:latin typeface="微软雅黑" pitchFamily="34" charset="-122"/>
                <a:ea typeface="微软雅黑" pitchFamily="34" charset="-122"/>
              </a:rPr>
              <a:t>和</a:t>
            </a:r>
            <a:r>
              <a:rPr lang="zh-CN" altLang="en-US" sz="2000" smtClean="0">
                <a:solidFill>
                  <a:srgbClr val="3333CC"/>
                </a:solidFill>
                <a:latin typeface="微软雅黑" pitchFamily="34" charset="-122"/>
                <a:ea typeface="微软雅黑" pitchFamily="34" charset="-122"/>
              </a:rPr>
              <a:t>实用程序</a:t>
            </a:r>
            <a:r>
              <a:rPr lang="zh-CN" altLang="en-US" sz="2000" smtClean="0">
                <a:solidFill>
                  <a:srgbClr val="FF3300"/>
                </a:solidFill>
                <a:latin typeface="微软雅黑" pitchFamily="34" charset="-122"/>
                <a:ea typeface="微软雅黑" pitchFamily="34" charset="-122"/>
              </a:rPr>
              <a:t>组成。</a:t>
            </a:r>
          </a:p>
          <a:p>
            <a:pPr>
              <a:lnSpc>
                <a:spcPct val="130000"/>
              </a:lnSpc>
              <a:buFont typeface="Wingdings 2" pitchFamily="18" charset="2"/>
              <a:buChar char=""/>
            </a:pPr>
            <a:endParaRPr lang="zh-CN" altLang="en-US" sz="1300"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subTitle" idx="1"/>
          </p:nvPr>
        </p:nvSpPr>
        <p:spPr>
          <a:xfrm>
            <a:off x="296863" y="998538"/>
            <a:ext cx="8461375" cy="5573712"/>
          </a:xfrm>
        </p:spPr>
        <p:txBody>
          <a:bodyPr/>
          <a:lstStyle/>
          <a:p>
            <a:pPr marL="533400" indent="-533400" algn="just" eaLnBrk="1" hangingPunct="1">
              <a:lnSpc>
                <a:spcPct val="105000"/>
              </a:lnSpc>
              <a:buClr>
                <a:schemeClr val="accent2"/>
              </a:buClr>
              <a:buFont typeface="Wingdings" pitchFamily="2" charset="2"/>
              <a:buChar char="p"/>
            </a:pPr>
            <a:r>
              <a:rPr lang="zh-CN" altLang="en-US" sz="2000" smtClean="0">
                <a:latin typeface="微软雅黑" pitchFamily="34" charset="-122"/>
                <a:ea typeface="微软雅黑" pitchFamily="34" charset="-122"/>
              </a:rPr>
              <a:t>可执行文件和各程序文件的相互依赖关系被记录在一个指定的文件中，通常称为</a:t>
            </a:r>
            <a:r>
              <a:rPr lang="en-US" altLang="zh-CN" sz="2000" smtClean="0">
                <a:latin typeface="微软雅黑" pitchFamily="34" charset="-122"/>
                <a:ea typeface="微软雅黑" pitchFamily="34" charset="-122"/>
              </a:rPr>
              <a:t>make</a:t>
            </a:r>
            <a:r>
              <a:rPr lang="zh-CN" altLang="en-US" sz="2000" smtClean="0">
                <a:latin typeface="微软雅黑" pitchFamily="34" charset="-122"/>
                <a:ea typeface="微软雅黑" pitchFamily="34" charset="-122"/>
              </a:rPr>
              <a:t>文件（默认名称是</a:t>
            </a:r>
            <a:r>
              <a:rPr lang="en-US" altLang="zh-CN" sz="2000" smtClean="0">
                <a:latin typeface="微软雅黑" pitchFamily="34" charset="-122"/>
                <a:ea typeface="微软雅黑" pitchFamily="34" charset="-122"/>
              </a:rPr>
              <a:t>GNUmakefile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makefile</a:t>
            </a:r>
            <a:r>
              <a:rPr lang="zh-CN" altLang="en-US" sz="2000" smtClean="0">
                <a:latin typeface="微软雅黑" pitchFamily="34" charset="-122"/>
                <a:ea typeface="微软雅黑" pitchFamily="34" charset="-122"/>
              </a:rPr>
              <a:t>或者</a:t>
            </a:r>
            <a:r>
              <a:rPr lang="en-US" altLang="zh-CN" sz="2000" smtClean="0">
                <a:latin typeface="微软雅黑" pitchFamily="34" charset="-122"/>
                <a:ea typeface="微软雅黑" pitchFamily="34" charset="-122"/>
              </a:rPr>
              <a:t>Makefile</a:t>
            </a:r>
            <a:r>
              <a:rPr lang="zh-CN" altLang="en-US" sz="2000" smtClean="0">
                <a:latin typeface="微软雅黑" pitchFamily="34" charset="-122"/>
                <a:ea typeface="微软雅黑" pitchFamily="34" charset="-122"/>
              </a:rPr>
              <a:t>，也可以是任意一个文件</a:t>
            </a:r>
          </a:p>
          <a:p>
            <a:pPr marL="533400" indent="-533400" algn="just" eaLnBrk="1" hangingPunct="1">
              <a:lnSpc>
                <a:spcPct val="105000"/>
              </a:lnSpc>
              <a:buClr>
                <a:schemeClr val="accent2"/>
              </a:buClr>
              <a:buFont typeface="Wingdings" pitchFamily="2" charset="2"/>
              <a:buChar char="p"/>
            </a:pPr>
            <a:r>
              <a:rPr lang="zh-CN" altLang="en-US" sz="2000" smtClean="0">
                <a:latin typeface="微软雅黑" pitchFamily="34" charset="-122"/>
                <a:ea typeface="微软雅黑" pitchFamily="34" charset="-122"/>
              </a:rPr>
              <a:t>默认情况下，</a:t>
            </a:r>
            <a:r>
              <a:rPr lang="en-US" altLang="zh-CN" sz="2000" smtClean="0">
                <a:latin typeface="微软雅黑" pitchFamily="34" charset="-122"/>
                <a:ea typeface="微软雅黑" pitchFamily="34" charset="-122"/>
              </a:rPr>
              <a:t>make</a:t>
            </a:r>
            <a:r>
              <a:rPr lang="zh-CN" altLang="en-US" sz="2000" smtClean="0">
                <a:latin typeface="微软雅黑" pitchFamily="34" charset="-122"/>
                <a:ea typeface="微软雅黑" pitchFamily="34" charset="-122"/>
              </a:rPr>
              <a:t>命令会在当前目录下按顺序查找文件名为“</a:t>
            </a:r>
            <a:r>
              <a:rPr lang="en-US" altLang="zh-CN" sz="2000" smtClean="0">
                <a:latin typeface="微软雅黑" pitchFamily="34" charset="-122"/>
                <a:ea typeface="微软雅黑" pitchFamily="34" charset="-122"/>
              </a:rPr>
              <a:t>GNUmakefile</a:t>
            </a:r>
            <a:r>
              <a:rPr lang="zh-CN" altLang="en-US" sz="2000" smtClean="0">
                <a:latin typeface="微软雅黑" pitchFamily="34" charset="-122"/>
                <a:ea typeface="微软雅黑" pitchFamily="34" charset="-122"/>
              </a:rPr>
              <a:t>文件”、“</a:t>
            </a:r>
            <a:r>
              <a:rPr lang="en-US" altLang="zh-CN" sz="2000" smtClean="0">
                <a:latin typeface="微软雅黑" pitchFamily="34" charset="-122"/>
                <a:ea typeface="微软雅黑" pitchFamily="34" charset="-122"/>
              </a:rPr>
              <a:t>Makefile</a:t>
            </a:r>
            <a:r>
              <a:rPr lang="zh-CN" altLang="en-US" sz="2000" smtClean="0">
                <a:latin typeface="微软雅黑" pitchFamily="34" charset="-122"/>
                <a:ea typeface="微软雅黑" pitchFamily="34" charset="-122"/>
              </a:rPr>
              <a:t>文件”和“</a:t>
            </a:r>
            <a:r>
              <a:rPr lang="en-US" altLang="zh-CN" sz="2000" smtClean="0">
                <a:latin typeface="微软雅黑" pitchFamily="34" charset="-122"/>
                <a:ea typeface="微软雅黑" pitchFamily="34" charset="-122"/>
              </a:rPr>
              <a:t>makefile</a:t>
            </a:r>
            <a:r>
              <a:rPr lang="zh-CN" altLang="en-US" sz="2000" smtClean="0">
                <a:latin typeface="微软雅黑" pitchFamily="34" charset="-122"/>
                <a:ea typeface="微软雅黑" pitchFamily="34" charset="-122"/>
              </a:rPr>
              <a:t>文件”的文件，找到后解释这些文件</a:t>
            </a:r>
          </a:p>
          <a:p>
            <a:pPr marL="533400" indent="-533400" algn="just" eaLnBrk="1" hangingPunct="1">
              <a:lnSpc>
                <a:spcPct val="105000"/>
              </a:lnSpc>
              <a:buClr>
                <a:schemeClr val="accent2"/>
              </a:buClr>
              <a:buFont typeface="Wingdings" pitchFamily="2" charset="2"/>
              <a:buChar char="p"/>
            </a:pPr>
            <a:r>
              <a:rPr lang="zh-CN" altLang="en-US" sz="2000" smtClean="0">
                <a:latin typeface="微软雅黑" pitchFamily="34" charset="-122"/>
                <a:ea typeface="微软雅黑" pitchFamily="34" charset="-122"/>
              </a:rPr>
              <a:t>若</a:t>
            </a:r>
            <a:r>
              <a:rPr lang="en-US" altLang="zh-CN" sz="2000" smtClean="0">
                <a:latin typeface="微软雅黑" pitchFamily="34" charset="-122"/>
                <a:ea typeface="微软雅黑" pitchFamily="34" charset="-122"/>
              </a:rPr>
              <a:t>makefile</a:t>
            </a:r>
            <a:r>
              <a:rPr lang="zh-CN" altLang="en-US" sz="2000" smtClean="0">
                <a:latin typeface="微软雅黑" pitchFamily="34" charset="-122"/>
                <a:ea typeface="微软雅黑" pitchFamily="34" charset="-122"/>
              </a:rPr>
              <a:t>文件出现问题，则可查看当前环境中有没有定义这个变量 </a:t>
            </a:r>
          </a:p>
          <a:p>
            <a:pPr marL="533400" indent="-533400">
              <a:lnSpc>
                <a:spcPct val="105000"/>
              </a:lnSpc>
              <a:buFont typeface="Wingdings 2" pitchFamily="18" charset="2"/>
              <a:buNone/>
            </a:pPr>
            <a:endParaRPr lang="en-US" altLang="zh-CN" sz="2000" smtClean="0">
              <a:latin typeface="微软雅黑" pitchFamily="34" charset="-122"/>
              <a:ea typeface="微软雅黑" pitchFamily="34" charset="-122"/>
            </a:endParaRPr>
          </a:p>
          <a:p>
            <a:pPr marL="533400" indent="-533400" algn="l">
              <a:lnSpc>
                <a:spcPct val="105000"/>
              </a:lnSpc>
              <a:buFont typeface="Wingdings 2" pitchFamily="18" charset="2"/>
              <a:buNone/>
            </a:pPr>
            <a:r>
              <a:rPr lang="en-US" altLang="zh-CN" sz="2200" smtClean="0">
                <a:latin typeface="微软雅黑" pitchFamily="34" charset="-122"/>
                <a:ea typeface="微软雅黑" pitchFamily="34" charset="-122"/>
              </a:rPr>
              <a:t>makefile</a:t>
            </a:r>
            <a:r>
              <a:rPr lang="zh-CN" altLang="en-US" sz="2200" smtClean="0">
                <a:latin typeface="微软雅黑" pitchFamily="34" charset="-122"/>
                <a:ea typeface="微软雅黑" pitchFamily="34" charset="-122"/>
              </a:rPr>
              <a:t>文件主要包含</a:t>
            </a:r>
            <a:r>
              <a:rPr lang="en-US" altLang="zh-CN" sz="22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部分内容：</a:t>
            </a:r>
          </a:p>
          <a:p>
            <a:pPr marL="639763" lvl="1" indent="-236538" algn="l">
              <a:lnSpc>
                <a:spcPct val="105000"/>
              </a:lnSpc>
              <a:buFont typeface="Verdana" pitchFamily="34" charset="0"/>
              <a:buChar char="◦"/>
            </a:pPr>
            <a:r>
              <a:rPr lang="zh-CN" altLang="en-US" smtClean="0">
                <a:latin typeface="微软雅黑" pitchFamily="34" charset="-122"/>
                <a:ea typeface="微软雅黑" pitchFamily="34" charset="-122"/>
              </a:rPr>
              <a:t>显式规则</a:t>
            </a:r>
          </a:p>
          <a:p>
            <a:pPr marL="639763" lvl="1" indent="-236538" algn="l">
              <a:lnSpc>
                <a:spcPct val="105000"/>
              </a:lnSpc>
              <a:buFont typeface="Verdana" pitchFamily="34" charset="0"/>
              <a:buChar char="◦"/>
            </a:pPr>
            <a:r>
              <a:rPr lang="zh-CN" altLang="en-US" smtClean="0">
                <a:latin typeface="微软雅黑" pitchFamily="34" charset="-122"/>
                <a:ea typeface="微软雅黑" pitchFamily="34" charset="-122"/>
              </a:rPr>
              <a:t>隐式规则</a:t>
            </a:r>
          </a:p>
          <a:p>
            <a:pPr marL="639763" lvl="1" indent="-236538" algn="l">
              <a:lnSpc>
                <a:spcPct val="105000"/>
              </a:lnSpc>
              <a:buFont typeface="Verdana" pitchFamily="34" charset="0"/>
              <a:buChar char="◦"/>
            </a:pPr>
            <a:r>
              <a:rPr lang="zh-CN" altLang="en-US" smtClean="0">
                <a:latin typeface="微软雅黑" pitchFamily="34" charset="-122"/>
                <a:ea typeface="微软雅黑" pitchFamily="34" charset="-122"/>
              </a:rPr>
              <a:t>变量定义</a:t>
            </a:r>
          </a:p>
          <a:p>
            <a:pPr marL="639763" lvl="1" indent="-236538" algn="l">
              <a:lnSpc>
                <a:spcPct val="105000"/>
              </a:lnSpc>
              <a:buFont typeface="Verdana" pitchFamily="34" charset="0"/>
              <a:buChar char="◦"/>
            </a:pPr>
            <a:r>
              <a:rPr lang="zh-CN" altLang="en-US" smtClean="0">
                <a:latin typeface="微软雅黑" pitchFamily="34" charset="-122"/>
                <a:ea typeface="微软雅黑" pitchFamily="34" charset="-122"/>
              </a:rPr>
              <a:t>文件指示</a:t>
            </a:r>
          </a:p>
          <a:p>
            <a:pPr marL="639763" lvl="1" indent="-236538" algn="l">
              <a:lnSpc>
                <a:spcPct val="105000"/>
              </a:lnSpc>
              <a:buFont typeface="Verdana" pitchFamily="34" charset="0"/>
              <a:buChar char="◦"/>
            </a:pPr>
            <a:r>
              <a:rPr lang="zh-CN" altLang="en-US" smtClean="0">
                <a:latin typeface="微软雅黑" pitchFamily="34" charset="-122"/>
                <a:ea typeface="微软雅黑" pitchFamily="34" charset="-122"/>
              </a:rPr>
              <a:t>注释</a:t>
            </a:r>
            <a:endParaRPr lang="zh-CN" altLang="en-US" sz="1800" smtClean="0"/>
          </a:p>
        </p:txBody>
      </p:sp>
      <p:sp>
        <p:nvSpPr>
          <p:cNvPr id="150531" name="Rectangle 3"/>
          <p:cNvSpPr>
            <a:spLocks noGrp="1" noChangeArrowheads="1"/>
          </p:cNvSpPr>
          <p:nvPr>
            <p:ph type="ctrTitle"/>
          </p:nvPr>
        </p:nvSpPr>
        <p:spPr>
          <a:xfrm>
            <a:off x="836613" y="53975"/>
            <a:ext cx="7772400" cy="609600"/>
          </a:xfrm>
        </p:spPr>
        <p:txBody>
          <a:bodyPr>
            <a:normAutofit fontScale="90000"/>
          </a:bodyPr>
          <a:lstStyle/>
          <a:p>
            <a:pPr marL="609600" indent="-609600" eaLnBrk="1" fontAlgn="auto" hangingPunct="1">
              <a:spcAft>
                <a:spcPts val="0"/>
              </a:spcAft>
              <a:defRPr/>
            </a:pPr>
            <a:r>
              <a:rPr lang="zh-CN" altLang="en-US" dirty="0" smtClean="0">
                <a:solidFill>
                  <a:schemeClr val="tx2">
                    <a:satMod val="130000"/>
                  </a:schemeClr>
                </a:solidFill>
              </a:rPr>
              <a:t>程序维护</a:t>
            </a:r>
            <a:r>
              <a:rPr lang="zh-CN" altLang="en-US" dirty="0">
                <a:solidFill>
                  <a:schemeClr val="tx2">
                    <a:satMod val="130000"/>
                  </a:schemeClr>
                </a:solidFill>
              </a:rPr>
              <a:t>工具</a:t>
            </a:r>
            <a:r>
              <a:rPr lang="en-US" altLang="zh-CN" dirty="0">
                <a:solidFill>
                  <a:schemeClr val="tx2">
                    <a:satMod val="130000"/>
                  </a:schemeClr>
                </a:solidFill>
              </a:rPr>
              <a:t>make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p>
            <a:fld id="{52E605C6-CE1F-4DDB-AA01-EE8117D9EFF4}" type="slidenum">
              <a:rPr lang="en-US" altLang="zh-CN">
                <a:solidFill>
                  <a:srgbClr val="B5A788"/>
                </a:solidFill>
                <a:latin typeface="Gill Sans MT" pitchFamily="34" charset="0"/>
                <a:ea typeface="华文中宋" pitchFamily="2" charset="-122"/>
              </a:rPr>
              <a:pPr/>
              <a:t>41</a:t>
            </a:fld>
            <a:endParaRPr lang="en-US" altLang="zh-CN">
              <a:solidFill>
                <a:srgbClr val="B5A788"/>
              </a:solidFill>
              <a:latin typeface="Gill Sans MT" pitchFamily="34" charset="0"/>
              <a:ea typeface="华文中宋" pitchFamily="2" charset="-122"/>
            </a:endParaRPr>
          </a:p>
        </p:txBody>
      </p:sp>
      <p:sp>
        <p:nvSpPr>
          <p:cNvPr id="809986" name="Rectangle 2"/>
          <p:cNvSpPr>
            <a:spLocks noGrp="1" noChangeArrowheads="1"/>
          </p:cNvSpPr>
          <p:nvPr>
            <p:ph type="title"/>
          </p:nvPr>
        </p:nvSpPr>
        <p:spPr>
          <a:xfrm>
            <a:off x="457200" y="80963"/>
            <a:ext cx="8229600" cy="561975"/>
          </a:xfrm>
        </p:spPr>
        <p:txBody>
          <a:bodyPr/>
          <a:lstStyle/>
          <a:p>
            <a:pPr fontAlgn="auto">
              <a:spcAft>
                <a:spcPts val="0"/>
              </a:spcAft>
              <a:defRPr/>
            </a:pPr>
            <a:r>
              <a:rPr lang="en-US" altLang="zh-CN" dirty="0" err="1" smtClean="0">
                <a:solidFill>
                  <a:schemeClr val="tx2">
                    <a:satMod val="130000"/>
                  </a:schemeClr>
                </a:solidFill>
              </a:rPr>
              <a:t>makefile</a:t>
            </a:r>
            <a:r>
              <a:rPr lang="zh-CN" altLang="en-US" dirty="0">
                <a:solidFill>
                  <a:schemeClr val="tx2">
                    <a:satMod val="130000"/>
                  </a:schemeClr>
                </a:solidFill>
              </a:rPr>
              <a:t>文件简介</a:t>
            </a:r>
          </a:p>
        </p:txBody>
      </p:sp>
      <p:sp>
        <p:nvSpPr>
          <p:cNvPr id="53252" name="Rectangle 3"/>
          <p:cNvSpPr>
            <a:spLocks noGrp="1" noChangeArrowheads="1"/>
          </p:cNvSpPr>
          <p:nvPr>
            <p:ph type="body" idx="1"/>
          </p:nvPr>
        </p:nvSpPr>
        <p:spPr/>
        <p:txBody>
          <a:bodyPr/>
          <a:lstStyle/>
          <a:p>
            <a:pPr marL="365125" indent="-282575">
              <a:buFont typeface="Wingdings 2" pitchFamily="18" charset="2"/>
              <a:buChar char=""/>
            </a:pPr>
            <a:r>
              <a:rPr lang="en-US" altLang="zh-CN" sz="2200" smtClean="0">
                <a:latin typeface="微软雅黑" pitchFamily="34" charset="-122"/>
                <a:ea typeface="微软雅黑" pitchFamily="34" charset="-122"/>
              </a:rPr>
              <a:t>GNU</a:t>
            </a:r>
            <a:r>
              <a:rPr lang="zh-CN" altLang="en-US" sz="2200" smtClean="0">
                <a:latin typeface="微软雅黑" pitchFamily="34" charset="-122"/>
                <a:ea typeface="微软雅黑" pitchFamily="34" charset="-122"/>
              </a:rPr>
              <a:t>的</a:t>
            </a:r>
            <a:r>
              <a:rPr lang="en-US" altLang="zh-CN" sz="2200" smtClean="0">
                <a:latin typeface="微软雅黑" pitchFamily="34" charset="-122"/>
                <a:ea typeface="微软雅黑" pitchFamily="34" charset="-122"/>
              </a:rPr>
              <a:t>make</a:t>
            </a:r>
            <a:r>
              <a:rPr lang="zh-CN" altLang="en-US" sz="2200" smtClean="0">
                <a:latin typeface="微软雅黑" pitchFamily="34" charset="-122"/>
                <a:ea typeface="微软雅黑" pitchFamily="34" charset="-122"/>
              </a:rPr>
              <a:t>命令工作时的执行步骤如下：</a:t>
            </a:r>
          </a:p>
          <a:p>
            <a:pPr marL="639763" lvl="1" indent="-236538">
              <a:buFont typeface="Verdana" pitchFamily="34" charset="0"/>
              <a:buNone/>
            </a:pPr>
            <a:r>
              <a:rPr lang="en-US" altLang="zh-CN" sz="2200" smtClean="0">
                <a:latin typeface="微软雅黑" pitchFamily="34" charset="-122"/>
                <a:ea typeface="微软雅黑" pitchFamily="34" charset="-122"/>
              </a:rPr>
              <a:t>(1)	</a:t>
            </a:r>
            <a:r>
              <a:rPr lang="zh-CN" altLang="en-US" sz="2200" smtClean="0">
                <a:latin typeface="微软雅黑" pitchFamily="34" charset="-122"/>
                <a:ea typeface="微软雅黑" pitchFamily="34" charset="-122"/>
              </a:rPr>
              <a:t>读入所有的</a:t>
            </a:r>
            <a:r>
              <a:rPr lang="en-US" altLang="zh-CN" sz="2200" smtClean="0">
                <a:latin typeface="微软雅黑" pitchFamily="34" charset="-122"/>
                <a:ea typeface="微软雅黑" pitchFamily="34" charset="-122"/>
              </a:rPr>
              <a:t>makefile</a:t>
            </a:r>
            <a:r>
              <a:rPr lang="zh-CN" altLang="en-US" sz="2200" smtClean="0">
                <a:latin typeface="微软雅黑" pitchFamily="34" charset="-122"/>
                <a:ea typeface="微软雅黑" pitchFamily="34" charset="-122"/>
              </a:rPr>
              <a:t>文件。</a:t>
            </a:r>
          </a:p>
          <a:p>
            <a:pPr marL="639763" lvl="1" indent="-236538">
              <a:buFont typeface="Verdana" pitchFamily="34" charset="0"/>
              <a:buNone/>
            </a:pPr>
            <a:r>
              <a:rPr lang="en-US" altLang="zh-CN" sz="2200" smtClean="0">
                <a:latin typeface="微软雅黑" pitchFamily="34" charset="-122"/>
                <a:ea typeface="微软雅黑" pitchFamily="34" charset="-122"/>
              </a:rPr>
              <a:t>(2)	</a:t>
            </a:r>
            <a:r>
              <a:rPr lang="zh-CN" altLang="en-US" sz="2200" smtClean="0">
                <a:latin typeface="微软雅黑" pitchFamily="34" charset="-122"/>
                <a:ea typeface="微软雅黑" pitchFamily="34" charset="-122"/>
              </a:rPr>
              <a:t>读入被</a:t>
            </a:r>
            <a:r>
              <a:rPr lang="en-US" altLang="zh-CN" sz="2200" smtClean="0">
                <a:latin typeface="微软雅黑" pitchFamily="34" charset="-122"/>
                <a:ea typeface="微软雅黑" pitchFamily="34" charset="-122"/>
              </a:rPr>
              <a:t>include</a:t>
            </a:r>
            <a:r>
              <a:rPr lang="zh-CN" altLang="en-US" sz="2200" smtClean="0">
                <a:latin typeface="微软雅黑" pitchFamily="34" charset="-122"/>
                <a:ea typeface="微软雅黑" pitchFamily="34" charset="-122"/>
              </a:rPr>
              <a:t>包括的其他</a:t>
            </a:r>
            <a:r>
              <a:rPr lang="en-US" altLang="zh-CN" sz="2200" smtClean="0">
                <a:latin typeface="微软雅黑" pitchFamily="34" charset="-122"/>
                <a:ea typeface="微软雅黑" pitchFamily="34" charset="-122"/>
              </a:rPr>
              <a:t>makefile</a:t>
            </a:r>
            <a:r>
              <a:rPr lang="zh-CN" altLang="en-US" sz="2200" smtClean="0">
                <a:latin typeface="微软雅黑" pitchFamily="34" charset="-122"/>
                <a:ea typeface="微软雅黑" pitchFamily="34" charset="-122"/>
              </a:rPr>
              <a:t>文件。</a:t>
            </a:r>
          </a:p>
          <a:p>
            <a:pPr marL="639763" lvl="1" indent="-236538">
              <a:buFont typeface="Verdana" pitchFamily="34" charset="0"/>
              <a:buNone/>
            </a:pPr>
            <a:r>
              <a:rPr lang="en-US" altLang="zh-CN" sz="2200" smtClean="0">
                <a:latin typeface="微软雅黑" pitchFamily="34" charset="-122"/>
                <a:ea typeface="微软雅黑" pitchFamily="34" charset="-122"/>
              </a:rPr>
              <a:t>(3)	</a:t>
            </a:r>
            <a:r>
              <a:rPr lang="zh-CN" altLang="en-US" sz="2200" smtClean="0">
                <a:latin typeface="微软雅黑" pitchFamily="34" charset="-122"/>
                <a:ea typeface="微软雅黑" pitchFamily="34" charset="-122"/>
              </a:rPr>
              <a:t>初始化文件中的变量。</a:t>
            </a:r>
          </a:p>
          <a:p>
            <a:pPr marL="639763" lvl="1" indent="-236538">
              <a:buFont typeface="Verdana" pitchFamily="34" charset="0"/>
              <a:buNone/>
            </a:pPr>
            <a:r>
              <a:rPr lang="en-US" altLang="zh-CN" sz="2200" smtClean="0">
                <a:latin typeface="微软雅黑" pitchFamily="34" charset="-122"/>
                <a:ea typeface="微软雅黑" pitchFamily="34" charset="-122"/>
              </a:rPr>
              <a:t>(4)	</a:t>
            </a:r>
            <a:r>
              <a:rPr lang="zh-CN" altLang="en-US" sz="2200" smtClean="0">
                <a:latin typeface="微软雅黑" pitchFamily="34" charset="-122"/>
                <a:ea typeface="微软雅黑" pitchFamily="34" charset="-122"/>
              </a:rPr>
              <a:t>推导隐式规则，并分析所有规则。</a:t>
            </a:r>
          </a:p>
          <a:p>
            <a:pPr marL="639763" lvl="1" indent="-236538">
              <a:buFont typeface="Verdana" pitchFamily="34" charset="0"/>
              <a:buNone/>
            </a:pPr>
            <a:r>
              <a:rPr lang="en-US" altLang="zh-CN" sz="2200" smtClean="0">
                <a:latin typeface="微软雅黑" pitchFamily="34" charset="-122"/>
                <a:ea typeface="微软雅黑" pitchFamily="34" charset="-122"/>
              </a:rPr>
              <a:t>(5)	</a:t>
            </a:r>
            <a:r>
              <a:rPr lang="zh-CN" altLang="en-US" sz="2200" smtClean="0">
                <a:latin typeface="微软雅黑" pitchFamily="34" charset="-122"/>
                <a:ea typeface="微软雅黑" pitchFamily="34" charset="-122"/>
              </a:rPr>
              <a:t>为所有的目标文件创建依赖关系链。</a:t>
            </a:r>
          </a:p>
          <a:p>
            <a:pPr marL="639763" lvl="1" indent="-236538">
              <a:buFont typeface="Verdana" pitchFamily="34" charset="0"/>
              <a:buNone/>
            </a:pPr>
            <a:r>
              <a:rPr lang="en-US" altLang="zh-CN" sz="2200" smtClean="0">
                <a:latin typeface="微软雅黑" pitchFamily="34" charset="-122"/>
                <a:ea typeface="微软雅黑" pitchFamily="34" charset="-122"/>
              </a:rPr>
              <a:t>(6)	</a:t>
            </a:r>
            <a:r>
              <a:rPr lang="zh-CN" altLang="en-US" sz="2200" smtClean="0">
                <a:latin typeface="微软雅黑" pitchFamily="34" charset="-122"/>
                <a:ea typeface="微软雅黑" pitchFamily="34" charset="-122"/>
              </a:rPr>
              <a:t>根据依赖关系，决定哪些目标要重新生成。</a:t>
            </a:r>
          </a:p>
          <a:p>
            <a:pPr marL="639763" lvl="1" indent="-236538">
              <a:buFont typeface="Verdana" pitchFamily="34" charset="0"/>
              <a:buNone/>
            </a:pPr>
            <a:r>
              <a:rPr lang="en-US" altLang="zh-CN" sz="2200" smtClean="0">
                <a:latin typeface="微软雅黑" pitchFamily="34" charset="-122"/>
                <a:ea typeface="微软雅黑" pitchFamily="34" charset="-122"/>
              </a:rPr>
              <a:t>(7)	</a:t>
            </a:r>
            <a:r>
              <a:rPr lang="zh-CN" altLang="en-US" sz="2200" smtClean="0">
                <a:latin typeface="微软雅黑" pitchFamily="34" charset="-122"/>
                <a:ea typeface="微软雅黑" pitchFamily="34" charset="-122"/>
              </a:rPr>
              <a:t>执行生成命令。</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subTitle" idx="1"/>
          </p:nvPr>
        </p:nvSpPr>
        <p:spPr>
          <a:xfrm>
            <a:off x="250825" y="1042988"/>
            <a:ext cx="8642350" cy="5434012"/>
          </a:xfrm>
        </p:spPr>
        <p:txBody>
          <a:bodyPr/>
          <a:lstStyle/>
          <a:p>
            <a:pPr marL="533400" indent="-533400" algn="just" eaLnBrk="1" hangingPunct="1">
              <a:lnSpc>
                <a:spcPct val="125000"/>
              </a:lnSpc>
              <a:buFont typeface="Wingdings" pitchFamily="2" charset="2"/>
              <a:buChar char="p"/>
            </a:pPr>
            <a:r>
              <a:rPr lang="zh-CN" altLang="en-US" sz="2200" smtClean="0">
                <a:latin typeface="微软雅黑" pitchFamily="34" charset="-122"/>
                <a:ea typeface="微软雅黑" pitchFamily="34" charset="-122"/>
              </a:rPr>
              <a:t>通过使用编辑软件（如</a:t>
            </a:r>
            <a:r>
              <a:rPr lang="en-US" altLang="zh-CN" sz="2200" smtClean="0">
                <a:latin typeface="微软雅黑" pitchFamily="34" charset="-122"/>
                <a:ea typeface="微软雅黑" pitchFamily="34" charset="-122"/>
              </a:rPr>
              <a:t>vi</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Emacs</a:t>
            </a:r>
            <a:r>
              <a:rPr lang="zh-CN" altLang="en-US" sz="2200" smtClean="0">
                <a:latin typeface="微软雅黑" pitchFamily="34" charset="-122"/>
                <a:ea typeface="微软雅黑" pitchFamily="34" charset="-122"/>
              </a:rPr>
              <a:t>等）生成</a:t>
            </a:r>
            <a:r>
              <a:rPr lang="en-US" altLang="zh-CN" sz="2200" smtClean="0">
                <a:latin typeface="微软雅黑" pitchFamily="34" charset="-122"/>
                <a:ea typeface="微软雅黑" pitchFamily="34" charset="-122"/>
              </a:rPr>
              <a:t>make</a:t>
            </a:r>
            <a:r>
              <a:rPr lang="zh-CN" altLang="en-US" sz="2200" smtClean="0">
                <a:latin typeface="微软雅黑" pitchFamily="34" charset="-122"/>
                <a:ea typeface="微软雅黑" pitchFamily="34" charset="-122"/>
              </a:rPr>
              <a:t>文件，然后使用</a:t>
            </a:r>
            <a:r>
              <a:rPr lang="en-US" altLang="zh-CN" sz="2200" smtClean="0">
                <a:latin typeface="微软雅黑" pitchFamily="34" charset="-122"/>
                <a:ea typeface="微软雅黑" pitchFamily="34" charset="-122"/>
              </a:rPr>
              <a:t>make</a:t>
            </a:r>
            <a:r>
              <a:rPr lang="zh-CN" altLang="en-US" sz="2200" smtClean="0">
                <a:latin typeface="微软雅黑" pitchFamily="34" charset="-122"/>
                <a:ea typeface="微软雅黑" pitchFamily="34" charset="-122"/>
              </a:rPr>
              <a:t>命令，就可以对程序实现自动、高效的维护工作</a:t>
            </a:r>
            <a:endParaRPr lang="en-US" altLang="zh-CN" sz="2200" smtClean="0">
              <a:latin typeface="微软雅黑" pitchFamily="34" charset="-122"/>
              <a:ea typeface="微软雅黑" pitchFamily="34" charset="-122"/>
            </a:endParaRPr>
          </a:p>
          <a:p>
            <a:pPr marL="533400" indent="-533400" algn="just" eaLnBrk="1" hangingPunct="1">
              <a:lnSpc>
                <a:spcPct val="125000"/>
              </a:lnSpc>
              <a:buFont typeface="Wingdings" pitchFamily="2" charset="2"/>
              <a:buChar char="p"/>
            </a:pPr>
            <a:r>
              <a:rPr lang="en-US" altLang="zh-CN" sz="2200" smtClean="0">
                <a:latin typeface="微软雅黑" pitchFamily="34" charset="-122"/>
                <a:ea typeface="微软雅黑" pitchFamily="34" charset="-122"/>
              </a:rPr>
              <a:t>make</a:t>
            </a:r>
            <a:r>
              <a:rPr lang="zh-CN" altLang="en-US" sz="2200" smtClean="0">
                <a:latin typeface="微软雅黑" pitchFamily="34" charset="-122"/>
                <a:ea typeface="微软雅黑" pitchFamily="34" charset="-122"/>
              </a:rPr>
              <a:t>命令的一般语法规则是：</a:t>
            </a:r>
          </a:p>
          <a:p>
            <a:pPr marL="533400" indent="-533400" algn="just" eaLnBrk="1" hangingPunct="1">
              <a:lnSpc>
                <a:spcPct val="125000"/>
              </a:lnSpc>
            </a:pPr>
            <a:r>
              <a:rPr lang="zh-CN" altLang="en-US" sz="2200" smtClean="0">
                <a:solidFill>
                  <a:schemeClr val="accent2"/>
                </a:solidFill>
                <a:latin typeface="微软雅黑" pitchFamily="34" charset="-122"/>
                <a:ea typeface="微软雅黑" pitchFamily="34" charset="-122"/>
              </a:rPr>
              <a:t>	       </a:t>
            </a:r>
            <a:r>
              <a:rPr lang="en-US" altLang="zh-CN" sz="2200" smtClean="0">
                <a:solidFill>
                  <a:schemeClr val="accent2"/>
                </a:solidFill>
                <a:latin typeface="微软雅黑" pitchFamily="34" charset="-122"/>
                <a:ea typeface="微软雅黑" pitchFamily="34" charset="-122"/>
              </a:rPr>
              <a:t>make[-f  make</a:t>
            </a:r>
            <a:r>
              <a:rPr lang="zh-CN" altLang="en-US" sz="2200" smtClean="0">
                <a:solidFill>
                  <a:schemeClr val="accent2"/>
                </a:solidFill>
                <a:latin typeface="微软雅黑" pitchFamily="34" charset="-122"/>
                <a:ea typeface="微软雅黑" pitchFamily="34" charset="-122"/>
              </a:rPr>
              <a:t>文件名</a:t>
            </a:r>
            <a:r>
              <a:rPr lang="en-US" altLang="zh-CN" sz="2200" smtClean="0">
                <a:solidFill>
                  <a:schemeClr val="accent2"/>
                </a:solidFill>
                <a:latin typeface="微软雅黑" pitchFamily="34" charset="-122"/>
                <a:ea typeface="微软雅黑" pitchFamily="34" charset="-122"/>
              </a:rPr>
              <a:t>][</a:t>
            </a:r>
            <a:r>
              <a:rPr lang="zh-CN" altLang="en-US" sz="2200" smtClean="0">
                <a:solidFill>
                  <a:schemeClr val="accent2"/>
                </a:solidFill>
                <a:latin typeface="微软雅黑" pitchFamily="34" charset="-122"/>
                <a:ea typeface="微软雅黑" pitchFamily="34" charset="-122"/>
              </a:rPr>
              <a:t>其他选项</a:t>
            </a:r>
            <a:r>
              <a:rPr lang="en-US" altLang="zh-CN" sz="2200" smtClean="0">
                <a:solidFill>
                  <a:schemeClr val="accent2"/>
                </a:solidFill>
                <a:latin typeface="微软雅黑" pitchFamily="34" charset="-122"/>
                <a:ea typeface="微软雅黑" pitchFamily="34" charset="-122"/>
              </a:rPr>
              <a:t>][</a:t>
            </a:r>
            <a:r>
              <a:rPr lang="zh-CN" altLang="en-US" sz="2200" smtClean="0">
                <a:solidFill>
                  <a:schemeClr val="accent2"/>
                </a:solidFill>
                <a:latin typeface="微软雅黑" pitchFamily="34" charset="-122"/>
                <a:ea typeface="微软雅黑" pitchFamily="34" charset="-122"/>
              </a:rPr>
              <a:t>目标名</a:t>
            </a:r>
            <a:r>
              <a:rPr lang="en-US" altLang="zh-CN" sz="2200" smtClean="0">
                <a:solidFill>
                  <a:schemeClr val="accent2"/>
                </a:solidFill>
                <a:latin typeface="微软雅黑" pitchFamily="34" charset="-122"/>
                <a:ea typeface="微软雅黑" pitchFamily="34" charset="-122"/>
              </a:rPr>
              <a:t>]</a:t>
            </a:r>
          </a:p>
          <a:p>
            <a:pPr marL="533400" indent="-533400" algn="just" eaLnBrk="1" hangingPunct="1">
              <a:lnSpc>
                <a:spcPct val="125000"/>
              </a:lnSpc>
            </a:pPr>
            <a:r>
              <a:rPr lang="en-US" altLang="zh-CN" sz="2200"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其中，</a:t>
            </a:r>
            <a:r>
              <a:rPr lang="en-US" altLang="zh-CN" sz="2200" smtClean="0">
                <a:latin typeface="微软雅黑" pitchFamily="34" charset="-122"/>
                <a:ea typeface="微软雅黑" pitchFamily="34" charset="-122"/>
              </a:rPr>
              <a:t>-f</a:t>
            </a:r>
            <a:r>
              <a:rPr lang="zh-CN" altLang="en-US" sz="2200" smtClean="0">
                <a:latin typeface="微软雅黑" pitchFamily="34" charset="-122"/>
                <a:ea typeface="微软雅黑" pitchFamily="34" charset="-122"/>
              </a:rPr>
              <a:t>之处描述依赖关系的文件名，如果使用的是默认名称中的一个文件名（</a:t>
            </a:r>
            <a:r>
              <a:rPr lang="en-US" altLang="zh-CN" sz="2200" smtClean="0">
                <a:latin typeface="微软雅黑" pitchFamily="34" charset="-122"/>
                <a:ea typeface="微软雅黑" pitchFamily="34" charset="-122"/>
              </a:rPr>
              <a:t>GNUmakefile</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makefile</a:t>
            </a:r>
            <a:r>
              <a:rPr lang="zh-CN" altLang="en-US" sz="2200" smtClean="0">
                <a:latin typeface="微软雅黑" pitchFamily="34" charset="-122"/>
                <a:ea typeface="微软雅黑" pitchFamily="34" charset="-122"/>
              </a:rPr>
              <a:t>或者</a:t>
            </a:r>
            <a:r>
              <a:rPr lang="en-US" altLang="zh-CN" sz="2200" smtClean="0">
                <a:latin typeface="微软雅黑" pitchFamily="34" charset="-122"/>
                <a:ea typeface="微软雅黑" pitchFamily="34" charset="-122"/>
              </a:rPr>
              <a:t>Makefile</a:t>
            </a:r>
            <a:r>
              <a:rPr lang="zh-CN" altLang="en-US" sz="2200" smtClean="0">
                <a:latin typeface="微软雅黑" pitchFamily="34" charset="-122"/>
                <a:ea typeface="微软雅黑" pitchFamily="34" charset="-122"/>
              </a:rPr>
              <a:t>），就不需要这个选项；当使用其他名称时，则要在使用</a:t>
            </a:r>
            <a:r>
              <a:rPr lang="en-US" altLang="zh-CN" sz="2200" smtClean="0">
                <a:latin typeface="微软雅黑" pitchFamily="34" charset="-122"/>
                <a:ea typeface="微软雅黑" pitchFamily="34" charset="-122"/>
              </a:rPr>
              <a:t>make</a:t>
            </a:r>
            <a:r>
              <a:rPr lang="zh-CN" altLang="en-US" sz="2200" smtClean="0">
                <a:latin typeface="微软雅黑" pitchFamily="34" charset="-122"/>
                <a:ea typeface="微软雅黑" pitchFamily="34" charset="-122"/>
              </a:rPr>
              <a:t>命令时，加入</a:t>
            </a:r>
            <a:r>
              <a:rPr lang="en-US" altLang="zh-CN" sz="2200" smtClean="0">
                <a:latin typeface="微软雅黑" pitchFamily="34" charset="-122"/>
                <a:ea typeface="微软雅黑" pitchFamily="34" charset="-122"/>
              </a:rPr>
              <a:t>-f</a:t>
            </a:r>
            <a:r>
              <a:rPr lang="zh-CN" altLang="en-US" sz="2200" smtClean="0">
                <a:latin typeface="微软雅黑" pitchFamily="34" charset="-122"/>
                <a:ea typeface="微软雅黑" pitchFamily="34" charset="-122"/>
              </a:rPr>
              <a:t>可选项，一般情况下都使用</a:t>
            </a:r>
            <a:r>
              <a:rPr lang="en-US" altLang="zh-CN" sz="2200" smtClean="0">
                <a:latin typeface="微软雅黑" pitchFamily="34" charset="-122"/>
                <a:ea typeface="微软雅黑" pitchFamily="34" charset="-122"/>
              </a:rPr>
              <a:t>Makefile</a:t>
            </a:r>
            <a:endParaRPr lang="zh-CN" altLang="en-US" sz="2200" smtClean="0">
              <a:latin typeface="微软雅黑" pitchFamily="34" charset="-122"/>
              <a:ea typeface="微软雅黑" pitchFamily="34" charset="-122"/>
            </a:endParaRPr>
          </a:p>
          <a:p>
            <a:pPr marL="533400" indent="-533400" algn="just" eaLnBrk="1" hangingPunct="1">
              <a:lnSpc>
                <a:spcPct val="90000"/>
              </a:lnSpc>
            </a:pPr>
            <a:r>
              <a:rPr lang="zh-CN" altLang="en-US" smtClean="0"/>
              <a:t>	</a:t>
            </a:r>
            <a:endParaRPr lang="en-US" altLang="zh-CN" smtClean="0"/>
          </a:p>
        </p:txBody>
      </p:sp>
      <p:sp>
        <p:nvSpPr>
          <p:cNvPr id="4" name="Rectangle 3"/>
          <p:cNvSpPr>
            <a:spLocks noGrp="1" noChangeArrowheads="1"/>
          </p:cNvSpPr>
          <p:nvPr>
            <p:ph type="ctrTitle"/>
          </p:nvPr>
        </p:nvSpPr>
        <p:spPr>
          <a:xfrm>
            <a:off x="792163" y="17463"/>
            <a:ext cx="7772400" cy="609600"/>
          </a:xfrm>
        </p:spPr>
        <p:txBody>
          <a:bodyPr>
            <a:normAutofit fontScale="90000"/>
          </a:bodyPr>
          <a:lstStyle/>
          <a:p>
            <a:pPr eaLnBrk="1" hangingPunct="1"/>
            <a:r>
              <a:rPr lang="en-US" altLang="zh-CN" sz="3600" smtClean="0">
                <a:solidFill>
                  <a:srgbClr val="000000"/>
                </a:solidFill>
              </a:rPr>
              <a:t>Make</a:t>
            </a:r>
            <a:r>
              <a:rPr lang="zh-CN" altLang="en-US" sz="3600" smtClean="0">
                <a:solidFill>
                  <a:srgbClr val="000000"/>
                </a:solidFill>
              </a:rPr>
              <a:t>命令语法规则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p>
            <a:fld id="{93579526-DEFF-4B08-8D3C-B01DA5E69332}" type="slidenum">
              <a:rPr lang="en-US" altLang="zh-CN">
                <a:solidFill>
                  <a:srgbClr val="B5A788"/>
                </a:solidFill>
                <a:latin typeface="Gill Sans MT" pitchFamily="34" charset="0"/>
                <a:ea typeface="华文中宋" pitchFamily="2" charset="-122"/>
              </a:rPr>
              <a:pPr/>
              <a:t>43</a:t>
            </a:fld>
            <a:endParaRPr lang="en-US" altLang="zh-CN">
              <a:solidFill>
                <a:srgbClr val="B5A788"/>
              </a:solidFill>
              <a:latin typeface="Gill Sans MT" pitchFamily="34" charset="0"/>
              <a:ea typeface="华文中宋" pitchFamily="2" charset="-122"/>
            </a:endParaRPr>
          </a:p>
        </p:txBody>
      </p:sp>
      <p:sp>
        <p:nvSpPr>
          <p:cNvPr id="812034" name="Rectangle 2"/>
          <p:cNvSpPr>
            <a:spLocks noGrp="1" noChangeArrowheads="1"/>
          </p:cNvSpPr>
          <p:nvPr>
            <p:ph type="title"/>
          </p:nvPr>
        </p:nvSpPr>
        <p:spPr>
          <a:xfrm>
            <a:off x="457200" y="84138"/>
            <a:ext cx="8229600" cy="561975"/>
          </a:xfrm>
        </p:spPr>
        <p:txBody>
          <a:bodyPr/>
          <a:lstStyle/>
          <a:p>
            <a:pPr fontAlgn="auto">
              <a:spcAft>
                <a:spcPts val="0"/>
              </a:spcAft>
              <a:defRPr/>
            </a:pPr>
            <a:r>
              <a:rPr lang="zh-CN" altLang="en-US" dirty="0" smtClean="0">
                <a:solidFill>
                  <a:schemeClr val="tx2">
                    <a:satMod val="130000"/>
                  </a:schemeClr>
                </a:solidFill>
              </a:rPr>
              <a:t>规则</a:t>
            </a:r>
            <a:r>
              <a:rPr lang="zh-CN" altLang="en-US" dirty="0">
                <a:solidFill>
                  <a:schemeClr val="tx2">
                    <a:satMod val="130000"/>
                  </a:schemeClr>
                </a:solidFill>
              </a:rPr>
              <a:t>举例</a:t>
            </a:r>
          </a:p>
        </p:txBody>
      </p:sp>
      <p:sp>
        <p:nvSpPr>
          <p:cNvPr id="56324" name="Rectangle 3"/>
          <p:cNvSpPr>
            <a:spLocks noGrp="1" noChangeArrowheads="1"/>
          </p:cNvSpPr>
          <p:nvPr>
            <p:ph type="body" idx="1"/>
          </p:nvPr>
        </p:nvSpPr>
        <p:spPr>
          <a:xfrm>
            <a:off x="385763" y="998538"/>
            <a:ext cx="8229600" cy="5218112"/>
          </a:xfrm>
        </p:spPr>
        <p:txBody>
          <a:bodyPr/>
          <a:lstStyle/>
          <a:p>
            <a:pPr lvl="1"/>
            <a:r>
              <a:rPr lang="en-US" altLang="zh-CN" sz="2400" smtClean="0">
                <a:latin typeface="微软雅黑" pitchFamily="34" charset="-122"/>
                <a:ea typeface="微软雅黑" pitchFamily="34" charset="-122"/>
              </a:rPr>
              <a:t>foo.o: foo.c defs.h       # foo</a:t>
            </a:r>
            <a:r>
              <a:rPr lang="zh-CN" altLang="en-US" sz="2400" smtClean="0">
                <a:latin typeface="微软雅黑" pitchFamily="34" charset="-122"/>
                <a:ea typeface="微软雅黑" pitchFamily="34" charset="-122"/>
              </a:rPr>
              <a:t>模块</a:t>
            </a:r>
          </a:p>
          <a:p>
            <a:pPr lvl="1"/>
            <a:r>
              <a:rPr lang="en-US" altLang="zh-CN" sz="2400" smtClean="0">
                <a:latin typeface="微软雅黑" pitchFamily="34" charset="-122"/>
                <a:ea typeface="微软雅黑" pitchFamily="34" charset="-122"/>
              </a:rPr>
              <a:t>gcc -c -g foo.c</a:t>
            </a:r>
          </a:p>
          <a:p>
            <a:pPr lvl="1"/>
            <a:endParaRPr lang="en-US" altLang="zh-CN" sz="2400" smtClean="0">
              <a:latin typeface="微软雅黑" pitchFamily="34" charset="-122"/>
              <a:ea typeface="微软雅黑" pitchFamily="34" charset="-122"/>
            </a:endParaRPr>
          </a:p>
          <a:p>
            <a:r>
              <a:rPr lang="zh-CN" altLang="en-US" smtClean="0">
                <a:latin typeface="微软雅黑" pitchFamily="34" charset="-122"/>
                <a:ea typeface="微软雅黑" pitchFamily="34" charset="-122"/>
              </a:rPr>
              <a:t>这个规则需要说明两点</a:t>
            </a:r>
          </a:p>
          <a:p>
            <a:pPr lvl="1"/>
            <a:r>
              <a:rPr lang="zh-CN" altLang="en-US" sz="2400" smtClean="0">
                <a:latin typeface="微软雅黑" pitchFamily="34" charset="-122"/>
                <a:ea typeface="微软雅黑" pitchFamily="34" charset="-122"/>
              </a:rPr>
              <a:t>文件的依赖关系：</a:t>
            </a:r>
            <a:r>
              <a:rPr lang="en-US" altLang="zh-CN" sz="2400" smtClean="0">
                <a:latin typeface="微软雅黑" pitchFamily="34" charset="-122"/>
                <a:ea typeface="微软雅黑" pitchFamily="34" charset="-122"/>
              </a:rPr>
              <a:t>foo.o</a:t>
            </a:r>
            <a:r>
              <a:rPr lang="zh-CN" altLang="en-US" sz="2400" smtClean="0">
                <a:latin typeface="微软雅黑" pitchFamily="34" charset="-122"/>
                <a:ea typeface="微软雅黑" pitchFamily="34" charset="-122"/>
              </a:rPr>
              <a:t>依赖于</a:t>
            </a:r>
            <a:r>
              <a:rPr lang="en-US" altLang="zh-CN" sz="2400" smtClean="0">
                <a:latin typeface="微软雅黑" pitchFamily="34" charset="-122"/>
                <a:ea typeface="微软雅黑" pitchFamily="34" charset="-122"/>
              </a:rPr>
              <a:t>foo.c</a:t>
            </a:r>
            <a:r>
              <a:rPr lang="zh-CN" altLang="en-US" sz="2400" smtClean="0">
                <a:latin typeface="微软雅黑" pitchFamily="34" charset="-122"/>
                <a:ea typeface="微软雅黑" pitchFamily="34" charset="-122"/>
              </a:rPr>
              <a:t>和</a:t>
            </a:r>
            <a:r>
              <a:rPr lang="en-US" altLang="zh-CN" sz="2400" smtClean="0">
                <a:latin typeface="微软雅黑" pitchFamily="34" charset="-122"/>
                <a:ea typeface="微软雅黑" pitchFamily="34" charset="-122"/>
              </a:rPr>
              <a:t>defs.h</a:t>
            </a:r>
            <a:r>
              <a:rPr lang="zh-CN" altLang="en-US" sz="2400" smtClean="0">
                <a:latin typeface="微软雅黑" pitchFamily="34" charset="-122"/>
                <a:ea typeface="微软雅黑" pitchFamily="34" charset="-122"/>
              </a:rPr>
              <a:t>文件，如果</a:t>
            </a:r>
            <a:r>
              <a:rPr lang="en-US" altLang="zh-CN" sz="2400" smtClean="0">
                <a:latin typeface="微软雅黑" pitchFamily="34" charset="-122"/>
                <a:ea typeface="微软雅黑" pitchFamily="34" charset="-122"/>
              </a:rPr>
              <a:t>foo.c</a:t>
            </a:r>
            <a:r>
              <a:rPr lang="zh-CN" altLang="en-US" sz="2400" smtClean="0">
                <a:latin typeface="微软雅黑" pitchFamily="34" charset="-122"/>
                <a:ea typeface="微软雅黑" pitchFamily="34" charset="-122"/>
              </a:rPr>
              <a:t>和</a:t>
            </a:r>
            <a:r>
              <a:rPr lang="en-US" altLang="zh-CN" sz="2400" smtClean="0">
                <a:latin typeface="微软雅黑" pitchFamily="34" charset="-122"/>
                <a:ea typeface="微软雅黑" pitchFamily="34" charset="-122"/>
              </a:rPr>
              <a:t>defs.h</a:t>
            </a:r>
            <a:r>
              <a:rPr lang="zh-CN" altLang="en-US" sz="2400" smtClean="0">
                <a:latin typeface="微软雅黑" pitchFamily="34" charset="-122"/>
                <a:ea typeface="微软雅黑" pitchFamily="34" charset="-122"/>
              </a:rPr>
              <a:t>文件的日期比</a:t>
            </a:r>
            <a:r>
              <a:rPr lang="en-US" altLang="zh-CN" sz="2400" smtClean="0">
                <a:latin typeface="微软雅黑" pitchFamily="34" charset="-122"/>
                <a:ea typeface="微软雅黑" pitchFamily="34" charset="-122"/>
              </a:rPr>
              <a:t>foo.o</a:t>
            </a:r>
            <a:r>
              <a:rPr lang="zh-CN" altLang="en-US" sz="2400" smtClean="0">
                <a:latin typeface="微软雅黑" pitchFamily="34" charset="-122"/>
                <a:ea typeface="微软雅黑" pitchFamily="34" charset="-122"/>
              </a:rPr>
              <a:t>文件的日期新，或者</a:t>
            </a:r>
            <a:r>
              <a:rPr lang="en-US" altLang="zh-CN" sz="2400" smtClean="0">
                <a:latin typeface="微软雅黑" pitchFamily="34" charset="-122"/>
                <a:ea typeface="微软雅黑" pitchFamily="34" charset="-122"/>
              </a:rPr>
              <a:t>foo.o</a:t>
            </a:r>
            <a:r>
              <a:rPr lang="zh-CN" altLang="en-US" sz="2400" smtClean="0">
                <a:latin typeface="微软雅黑" pitchFamily="34" charset="-122"/>
                <a:ea typeface="微软雅黑" pitchFamily="34" charset="-122"/>
              </a:rPr>
              <a:t>不存在，则发生依赖关系。</a:t>
            </a:r>
          </a:p>
          <a:p>
            <a:pPr lvl="1"/>
            <a:r>
              <a:rPr lang="zh-CN" altLang="en-US" sz="2400" smtClean="0">
                <a:latin typeface="微软雅黑" pitchFamily="34" charset="-122"/>
                <a:ea typeface="微软雅黑" pitchFamily="34" charset="-122"/>
              </a:rPr>
              <a:t>如果生成</a:t>
            </a:r>
            <a:r>
              <a:rPr lang="en-US" altLang="zh-CN" sz="2400" smtClean="0">
                <a:latin typeface="微软雅黑" pitchFamily="34" charset="-122"/>
                <a:ea typeface="微软雅黑" pitchFamily="34" charset="-122"/>
              </a:rPr>
              <a:t>(</a:t>
            </a:r>
            <a:r>
              <a:rPr lang="zh-CN" altLang="en-US" sz="2400" smtClean="0">
                <a:latin typeface="微软雅黑" pitchFamily="34" charset="-122"/>
                <a:ea typeface="微软雅黑" pitchFamily="34" charset="-122"/>
              </a:rPr>
              <a:t>或更新</a:t>
            </a:r>
            <a:r>
              <a:rPr lang="en-US" altLang="zh-CN" sz="2400" smtClean="0">
                <a:latin typeface="微软雅黑" pitchFamily="34" charset="-122"/>
                <a:ea typeface="微软雅黑" pitchFamily="34" charset="-122"/>
              </a:rPr>
              <a:t>)foo.o</a:t>
            </a:r>
            <a:r>
              <a:rPr lang="zh-CN" altLang="en-US" sz="2400" smtClean="0">
                <a:latin typeface="微软雅黑" pitchFamily="34" charset="-122"/>
                <a:ea typeface="微软雅黑" pitchFamily="34" charset="-122"/>
              </a:rPr>
              <a:t>文件，要用到</a:t>
            </a:r>
            <a:r>
              <a:rPr lang="en-US" altLang="zh-CN" sz="2400" smtClean="0">
                <a:latin typeface="微软雅黑" pitchFamily="34" charset="-122"/>
                <a:ea typeface="微软雅黑" pitchFamily="34" charset="-122"/>
              </a:rPr>
              <a:t>gcc</a:t>
            </a:r>
            <a:r>
              <a:rPr lang="zh-CN" altLang="en-US" sz="2400" smtClean="0">
                <a:latin typeface="微软雅黑" pitchFamily="34" charset="-122"/>
                <a:ea typeface="微软雅黑" pitchFamily="34" charset="-122"/>
              </a:rPr>
              <a:t>命令</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1538" y="2573338"/>
            <a:ext cx="6400800" cy="2286000"/>
          </a:xfrm>
        </p:spPr>
        <p:txBody>
          <a:bodyPr/>
          <a:lstStyle/>
          <a:p>
            <a:pPr>
              <a:defRPr/>
            </a:pPr>
            <a:r>
              <a:rPr lang="en-US" altLang="zh-CN" dirty="0" smtClean="0"/>
              <a:t>5</a:t>
            </a:r>
            <a:r>
              <a:rPr lang="zh-CN" altLang="en-US" dirty="0" smtClean="0"/>
              <a:t>、汇编与反汇编</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98425"/>
            <a:ext cx="8229600" cy="561975"/>
          </a:xfrm>
        </p:spPr>
        <p:txBody>
          <a:bodyPr/>
          <a:lstStyle/>
          <a:p>
            <a:r>
              <a:rPr lang="zh-CN" altLang="en-US" sz="3600" smtClean="0"/>
              <a:t>反汇编</a:t>
            </a:r>
          </a:p>
        </p:txBody>
      </p:sp>
      <p:sp>
        <p:nvSpPr>
          <p:cNvPr id="58371" name="Rectangle 3"/>
          <p:cNvSpPr>
            <a:spLocks noGrp="1" noChangeArrowheads="1"/>
          </p:cNvSpPr>
          <p:nvPr>
            <p:ph type="body" idx="1"/>
          </p:nvPr>
        </p:nvSpPr>
        <p:spPr>
          <a:xfrm>
            <a:off x="1062038" y="684213"/>
            <a:ext cx="7978775" cy="1711325"/>
          </a:xfrm>
        </p:spPr>
        <p:txBody>
          <a:bodyPr/>
          <a:lstStyle/>
          <a:p>
            <a:pPr>
              <a:lnSpc>
                <a:spcPct val="105000"/>
              </a:lnSpc>
            </a:pPr>
            <a:r>
              <a:rPr lang="zh-CN" altLang="en-US" sz="2000" smtClean="0">
                <a:latin typeface="微软雅黑" pitchFamily="34" charset="-122"/>
                <a:ea typeface="微软雅黑" pitchFamily="34" charset="-122"/>
              </a:rPr>
              <a:t>两个源程序文件</a:t>
            </a:r>
            <a:r>
              <a:rPr lang="en-US" altLang="zh-CN" sz="2000" smtClean="0">
                <a:latin typeface="微软雅黑" pitchFamily="34" charset="-122"/>
                <a:ea typeface="微软雅黑" pitchFamily="34" charset="-122"/>
              </a:rPr>
              <a:t>test1.c</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test2.c</a:t>
            </a:r>
            <a:r>
              <a:rPr lang="zh-CN" altLang="en-US" sz="2000" smtClean="0">
                <a:latin typeface="微软雅黑" pitchFamily="34" charset="-122"/>
                <a:ea typeface="微软雅黑" pitchFamily="34" charset="-122"/>
              </a:rPr>
              <a:t>，最终生成可执行文件为</a:t>
            </a:r>
            <a:r>
              <a:rPr lang="en-US" altLang="zh-CN" sz="2000" smtClean="0">
                <a:latin typeface="微软雅黑" pitchFamily="34" charset="-122"/>
                <a:ea typeface="微软雅黑" pitchFamily="34" charset="-122"/>
              </a:rPr>
              <a:t>test</a:t>
            </a:r>
          </a:p>
          <a:p>
            <a:pPr lvl="1">
              <a:lnSpc>
                <a:spcPct val="105000"/>
              </a:lnSpc>
              <a:buFontTx/>
              <a:buNone/>
            </a:pPr>
            <a:r>
              <a:rPr lang="en-US" altLang="zh-CN" sz="1800" smtClean="0">
                <a:latin typeface="微软雅黑" pitchFamily="34" charset="-122"/>
                <a:ea typeface="微软雅黑" pitchFamily="34" charset="-122"/>
              </a:rPr>
              <a:t>gcc -O1 test1.c test2.c -o test</a:t>
            </a:r>
          </a:p>
          <a:p>
            <a:pPr>
              <a:lnSpc>
                <a:spcPct val="105000"/>
              </a:lnSpc>
            </a:pPr>
            <a:r>
              <a:rPr lang="zh-CN" altLang="en-US" sz="2000" smtClean="0">
                <a:latin typeface="微软雅黑" pitchFamily="34" charset="-122"/>
                <a:ea typeface="微软雅黑" pitchFamily="34" charset="-122"/>
              </a:rPr>
              <a:t>选项</a:t>
            </a:r>
            <a:r>
              <a:rPr lang="en-US" altLang="zh-CN" sz="2000" smtClean="0">
                <a:latin typeface="微软雅黑" pitchFamily="34" charset="-122"/>
                <a:ea typeface="微软雅黑" pitchFamily="34" charset="-122"/>
              </a:rPr>
              <a:t>-O1</a:t>
            </a:r>
            <a:r>
              <a:rPr lang="zh-CN" altLang="en-US" sz="2000" smtClean="0">
                <a:latin typeface="微软雅黑" pitchFamily="34" charset="-122"/>
                <a:ea typeface="微软雅黑" pitchFamily="34" charset="-122"/>
              </a:rPr>
              <a:t>表示一级优化，</a:t>
            </a:r>
            <a:r>
              <a:rPr lang="en-US" altLang="zh-CN" sz="2000" smtClean="0">
                <a:latin typeface="微软雅黑" pitchFamily="34" charset="-122"/>
                <a:ea typeface="微软雅黑" pitchFamily="34" charset="-122"/>
              </a:rPr>
              <a:t>-O2</a:t>
            </a:r>
            <a:r>
              <a:rPr lang="zh-CN" altLang="en-US" sz="2000" smtClean="0">
                <a:latin typeface="微软雅黑" pitchFamily="34" charset="-122"/>
                <a:ea typeface="微软雅黑" pitchFamily="34" charset="-122"/>
              </a:rPr>
              <a:t>为二级优化，选项</a:t>
            </a:r>
            <a:r>
              <a:rPr lang="en-US" altLang="zh-CN" sz="2000" smtClean="0">
                <a:latin typeface="微软雅黑" pitchFamily="34" charset="-122"/>
                <a:ea typeface="微软雅黑" pitchFamily="34" charset="-122"/>
              </a:rPr>
              <a:t>-o</a:t>
            </a:r>
            <a:r>
              <a:rPr lang="zh-CN" altLang="en-US" sz="2000" smtClean="0">
                <a:latin typeface="微软雅黑" pitchFamily="34" charset="-122"/>
                <a:ea typeface="微软雅黑" pitchFamily="34" charset="-122"/>
              </a:rPr>
              <a:t>指出输出文件名</a:t>
            </a:r>
            <a:endParaRPr lang="en-US" altLang="zh-CN" sz="2000" smtClean="0">
              <a:latin typeface="微软雅黑" pitchFamily="34" charset="-122"/>
              <a:ea typeface="微软雅黑" pitchFamily="34" charset="-122"/>
            </a:endParaRPr>
          </a:p>
          <a:p>
            <a:pPr>
              <a:lnSpc>
                <a:spcPct val="105000"/>
              </a:lnSpc>
            </a:pPr>
            <a:r>
              <a:rPr lang="zh-CN" altLang="en-US" sz="2000" smtClean="0">
                <a:latin typeface="微软雅黑" pitchFamily="34" charset="-122"/>
                <a:ea typeface="微软雅黑" pitchFamily="34" charset="-122"/>
              </a:rPr>
              <a:t>目标文件可用“</a:t>
            </a:r>
            <a:r>
              <a:rPr lang="en-US" altLang="zh-CN" smtClean="0"/>
              <a:t>objdump -d test.o” </a:t>
            </a:r>
            <a:r>
              <a:rPr lang="zh-CN" altLang="en-US" sz="2000" smtClean="0">
                <a:solidFill>
                  <a:srgbClr val="FF3300"/>
                </a:solidFill>
                <a:latin typeface="微软雅黑" pitchFamily="34" charset="-122"/>
                <a:ea typeface="微软雅黑" pitchFamily="34" charset="-122"/>
              </a:rPr>
              <a:t>反汇编</a:t>
            </a:r>
            <a:r>
              <a:rPr lang="zh-CN" altLang="en-US" sz="2000" smtClean="0">
                <a:latin typeface="微软雅黑" pitchFamily="34" charset="-122"/>
                <a:ea typeface="微软雅黑" pitchFamily="34" charset="-122"/>
              </a:rPr>
              <a:t>为</a:t>
            </a:r>
            <a:r>
              <a:rPr lang="zh-CN" altLang="en-US" sz="2000" smtClean="0">
                <a:solidFill>
                  <a:srgbClr val="FF3300"/>
                </a:solidFill>
                <a:latin typeface="微软雅黑" pitchFamily="34" charset="-122"/>
                <a:ea typeface="微软雅黑" pitchFamily="34" charset="-122"/>
              </a:rPr>
              <a:t>汇编语言程序</a:t>
            </a:r>
          </a:p>
        </p:txBody>
      </p:sp>
      <p:pic>
        <p:nvPicPr>
          <p:cNvPr id="605188" name="Picture 4"/>
          <p:cNvPicPr>
            <a:picLocks noChangeAspect="1" noChangeArrowheads="1"/>
          </p:cNvPicPr>
          <p:nvPr/>
        </p:nvPicPr>
        <p:blipFill>
          <a:blip r:embed="rId2"/>
          <a:srcRect/>
          <a:stretch>
            <a:fillRect/>
          </a:stretch>
        </p:blipFill>
        <p:spPr bwMode="auto">
          <a:xfrm>
            <a:off x="33338" y="395288"/>
            <a:ext cx="3176587" cy="2835275"/>
          </a:xfrm>
          <a:prstGeom prst="rect">
            <a:avLst/>
          </a:prstGeom>
          <a:noFill/>
          <a:ln w="9525">
            <a:noFill/>
            <a:miter lim="800000"/>
            <a:headEnd/>
            <a:tailEnd/>
          </a:ln>
        </p:spPr>
      </p:pic>
      <p:sp>
        <p:nvSpPr>
          <p:cNvPr id="605191" name="Rectangle 7"/>
          <p:cNvSpPr>
            <a:spLocks noChangeArrowheads="1"/>
          </p:cNvSpPr>
          <p:nvPr/>
        </p:nvSpPr>
        <p:spPr bwMode="auto">
          <a:xfrm>
            <a:off x="71438" y="3736975"/>
            <a:ext cx="3270250" cy="3113088"/>
          </a:xfrm>
          <a:prstGeom prst="rect">
            <a:avLst/>
          </a:prstGeom>
          <a:noFill/>
          <a:ln w="9525">
            <a:noFill/>
            <a:miter lim="800000"/>
            <a:headEnd/>
            <a:tailEnd/>
          </a:ln>
          <a:effectLst/>
        </p:spPr>
        <p:txBody>
          <a:bodyPr anchor="ctr">
            <a:spAutoFit/>
          </a:bodyPr>
          <a:lstStyle/>
          <a:p>
            <a:pPr indent="288925" eaLnBrk="1" hangingPunct="1"/>
            <a:r>
              <a:rPr lang="en-US" altLang="zh-CN">
                <a:latin typeface="Arial" pitchFamily="34" charset="0"/>
                <a:ea typeface="宋体" pitchFamily="2" charset="-122"/>
              </a:rPr>
              <a:t>add: </a:t>
            </a:r>
          </a:p>
          <a:p>
            <a:pPr indent="288925" eaLnBrk="1" hangingPunct="1"/>
            <a:r>
              <a:rPr lang="en-US" altLang="zh-CN">
                <a:latin typeface="Arial" pitchFamily="34" charset="0"/>
                <a:ea typeface="宋体" pitchFamily="2" charset="-122"/>
              </a:rPr>
              <a:t>pushl	%ebp</a:t>
            </a:r>
          </a:p>
          <a:p>
            <a:pPr indent="288925" eaLnBrk="1" hangingPunct="1"/>
            <a:r>
              <a:rPr lang="en-US" altLang="zh-CN">
                <a:latin typeface="Arial" pitchFamily="34" charset="0"/>
                <a:ea typeface="宋体" pitchFamily="2" charset="-122"/>
              </a:rPr>
              <a:t>movl	%esp, %ebp</a:t>
            </a:r>
          </a:p>
          <a:p>
            <a:pPr indent="288925" eaLnBrk="1" hangingPunct="1"/>
            <a:r>
              <a:rPr lang="en-US" altLang="zh-CN">
                <a:latin typeface="Arial" pitchFamily="34" charset="0"/>
                <a:ea typeface="宋体" pitchFamily="2" charset="-122"/>
              </a:rPr>
              <a:t>subl 	$16, %esp </a:t>
            </a:r>
          </a:p>
          <a:p>
            <a:pPr indent="288925" eaLnBrk="1" hangingPunct="1"/>
            <a:r>
              <a:rPr lang="en-US" altLang="zh-CN">
                <a:latin typeface="Arial" pitchFamily="34" charset="0"/>
                <a:ea typeface="宋体" pitchFamily="2" charset="-122"/>
              </a:rPr>
              <a:t>movl	12(%ebp), %eax</a:t>
            </a:r>
          </a:p>
          <a:p>
            <a:pPr indent="288925" eaLnBrk="1" hangingPunct="1"/>
            <a:r>
              <a:rPr lang="en-US" altLang="zh-CN">
                <a:latin typeface="Arial" pitchFamily="34" charset="0"/>
                <a:ea typeface="宋体" pitchFamily="2" charset="-122"/>
              </a:rPr>
              <a:t>movl	8(%ebp), %edx</a:t>
            </a:r>
          </a:p>
          <a:p>
            <a:pPr indent="288925" eaLnBrk="1" hangingPunct="1"/>
            <a:r>
              <a:rPr lang="en-US" altLang="zh-CN">
                <a:latin typeface="Arial" pitchFamily="34" charset="0"/>
                <a:ea typeface="宋体" pitchFamily="2" charset="-122"/>
              </a:rPr>
              <a:t>leal  	(%edx, %eax), %eax</a:t>
            </a:r>
          </a:p>
          <a:p>
            <a:pPr indent="288925" eaLnBrk="1" hangingPunct="1"/>
            <a:r>
              <a:rPr lang="en-US" altLang="zh-CN">
                <a:latin typeface="Arial" pitchFamily="34" charset="0"/>
                <a:ea typeface="宋体" pitchFamily="2" charset="-122"/>
              </a:rPr>
              <a:t>movl	%eax, -4(%ebp)</a:t>
            </a:r>
          </a:p>
          <a:p>
            <a:pPr indent="288925" eaLnBrk="1" hangingPunct="1"/>
            <a:r>
              <a:rPr lang="en-US" altLang="zh-CN">
                <a:latin typeface="Arial" pitchFamily="34" charset="0"/>
                <a:ea typeface="宋体" pitchFamily="2" charset="-122"/>
              </a:rPr>
              <a:t>movl	-4(%ebp), %eax</a:t>
            </a:r>
          </a:p>
          <a:p>
            <a:pPr indent="288925" eaLnBrk="1" hangingPunct="1"/>
            <a:r>
              <a:rPr lang="en-US" altLang="zh-CN">
                <a:latin typeface="Arial" pitchFamily="34" charset="0"/>
                <a:ea typeface="宋体" pitchFamily="2" charset="-122"/>
              </a:rPr>
              <a:t>leave</a:t>
            </a:r>
          </a:p>
          <a:p>
            <a:pPr indent="288925" eaLnBrk="1" hangingPunct="1"/>
            <a:r>
              <a:rPr lang="en-US" altLang="zh-CN">
                <a:latin typeface="Arial" pitchFamily="34" charset="0"/>
                <a:ea typeface="宋体" pitchFamily="2" charset="-122"/>
              </a:rPr>
              <a:t>ret</a:t>
            </a:r>
          </a:p>
        </p:txBody>
      </p:sp>
      <p:sp>
        <p:nvSpPr>
          <p:cNvPr id="605193" name="Rectangle 9"/>
          <p:cNvSpPr>
            <a:spLocks noChangeArrowheads="1"/>
          </p:cNvSpPr>
          <p:nvPr/>
        </p:nvSpPr>
        <p:spPr bwMode="auto">
          <a:xfrm>
            <a:off x="3806825" y="2354263"/>
            <a:ext cx="5221288"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latin typeface="Arial" pitchFamily="34" charset="0"/>
                <a:ea typeface="宋体" pitchFamily="2" charset="-122"/>
              </a:rPr>
              <a:t>00000000 &lt;add&gt;: </a:t>
            </a:r>
          </a:p>
          <a:p>
            <a:pPr indent="288925" eaLnBrk="1" hangingPunct="1">
              <a:lnSpc>
                <a:spcPct val="105000"/>
              </a:lnSpc>
            </a:pPr>
            <a:r>
              <a:rPr lang="en-US" altLang="zh-CN">
                <a:latin typeface="Arial" pitchFamily="34" charset="0"/>
                <a:ea typeface="宋体" pitchFamily="2" charset="-122"/>
              </a:rPr>
              <a:t>   0:    55	   push   %ebp</a:t>
            </a:r>
          </a:p>
          <a:p>
            <a:pPr indent="288925" eaLnBrk="1" hangingPunct="1">
              <a:lnSpc>
                <a:spcPct val="105000"/>
              </a:lnSpc>
            </a:pPr>
            <a:r>
              <a:rPr lang="en-US" altLang="zh-CN">
                <a:latin typeface="Arial" pitchFamily="34" charset="0"/>
                <a:ea typeface="宋体" pitchFamily="2" charset="-122"/>
              </a:rPr>
              <a:t>   1:    89 e5	   mov   %esp, %ebp</a:t>
            </a:r>
          </a:p>
          <a:p>
            <a:pPr indent="288925" eaLnBrk="1" hangingPunct="1">
              <a:lnSpc>
                <a:spcPct val="105000"/>
              </a:lnSpc>
            </a:pPr>
            <a:r>
              <a:rPr lang="en-US" altLang="zh-CN">
                <a:latin typeface="Arial" pitchFamily="34" charset="0"/>
                <a:ea typeface="宋体" pitchFamily="2" charset="-122"/>
              </a:rPr>
              <a:t>   3:    83 ec 10   sub    $0x10, %esp</a:t>
            </a:r>
          </a:p>
          <a:p>
            <a:pPr indent="288925" eaLnBrk="1" hangingPunct="1">
              <a:lnSpc>
                <a:spcPct val="105000"/>
              </a:lnSpc>
            </a:pPr>
            <a:r>
              <a:rPr lang="en-US" altLang="zh-CN">
                <a:latin typeface="Arial" pitchFamily="34" charset="0"/>
                <a:ea typeface="宋体" pitchFamily="2" charset="-122"/>
              </a:rPr>
              <a:t>   6:    8b 45 0c   mov   0xc(%ebp), %eax</a:t>
            </a:r>
          </a:p>
          <a:p>
            <a:pPr indent="288925" eaLnBrk="1" hangingPunct="1">
              <a:lnSpc>
                <a:spcPct val="105000"/>
              </a:lnSpc>
            </a:pPr>
            <a:r>
              <a:rPr lang="en-US" altLang="zh-CN">
                <a:latin typeface="Arial" pitchFamily="34" charset="0"/>
                <a:ea typeface="宋体" pitchFamily="2" charset="-122"/>
              </a:rPr>
              <a:t>   9:    8b 55 08   mov   0x8(%ebp), %edx</a:t>
            </a:r>
          </a:p>
          <a:p>
            <a:pPr indent="288925" eaLnBrk="1" hangingPunct="1">
              <a:lnSpc>
                <a:spcPct val="105000"/>
              </a:lnSpc>
            </a:pPr>
            <a:r>
              <a:rPr lang="en-US" altLang="zh-CN">
                <a:latin typeface="Arial" pitchFamily="34" charset="0"/>
                <a:ea typeface="宋体" pitchFamily="2" charset="-122"/>
              </a:rPr>
              <a:t>   c:    8d 04 02   lea     (%edx,%eax,1), %eax</a:t>
            </a:r>
          </a:p>
          <a:p>
            <a:pPr indent="288925" eaLnBrk="1" hangingPunct="1">
              <a:lnSpc>
                <a:spcPct val="105000"/>
              </a:lnSpc>
            </a:pPr>
            <a:r>
              <a:rPr lang="en-US" altLang="zh-CN">
                <a:latin typeface="Arial" pitchFamily="34" charset="0"/>
                <a:ea typeface="宋体" pitchFamily="2" charset="-122"/>
              </a:rPr>
              <a:t>   f:     89 45 fc    mov   %eax, -0x4(%ebp)</a:t>
            </a:r>
          </a:p>
          <a:p>
            <a:pPr indent="288925" eaLnBrk="1" hangingPunct="1">
              <a:lnSpc>
                <a:spcPct val="105000"/>
              </a:lnSpc>
            </a:pPr>
            <a:r>
              <a:rPr lang="en-US" altLang="zh-CN">
                <a:latin typeface="Arial" pitchFamily="34" charset="0"/>
                <a:ea typeface="宋体" pitchFamily="2" charset="-122"/>
              </a:rPr>
              <a:t>   12:  8b 45 fc    mov   -0x4(%ebp), %eax</a:t>
            </a:r>
          </a:p>
          <a:p>
            <a:pPr indent="288925" eaLnBrk="1" hangingPunct="1">
              <a:lnSpc>
                <a:spcPct val="105000"/>
              </a:lnSpc>
            </a:pPr>
            <a:r>
              <a:rPr lang="en-US" altLang="zh-CN">
                <a:latin typeface="Arial" pitchFamily="34" charset="0"/>
                <a:ea typeface="宋体" pitchFamily="2" charset="-122"/>
              </a:rPr>
              <a:t>   15:  c9             leave  </a:t>
            </a:r>
          </a:p>
          <a:p>
            <a:pPr indent="288925" eaLnBrk="1" hangingPunct="1">
              <a:lnSpc>
                <a:spcPct val="105000"/>
              </a:lnSpc>
            </a:pPr>
            <a:r>
              <a:rPr lang="en-US" altLang="zh-CN">
                <a:latin typeface="Arial" pitchFamily="34" charset="0"/>
                <a:ea typeface="宋体" pitchFamily="2" charset="-122"/>
              </a:rPr>
              <a:t>   16:  c3             ret </a:t>
            </a:r>
          </a:p>
        </p:txBody>
      </p:sp>
      <p:sp>
        <p:nvSpPr>
          <p:cNvPr id="605196" name="Line 12"/>
          <p:cNvSpPr>
            <a:spLocks noChangeShapeType="1"/>
          </p:cNvSpPr>
          <p:nvPr/>
        </p:nvSpPr>
        <p:spPr bwMode="auto">
          <a:xfrm>
            <a:off x="971550" y="2798763"/>
            <a:ext cx="0" cy="990600"/>
          </a:xfrm>
          <a:prstGeom prst="line">
            <a:avLst/>
          </a:prstGeom>
          <a:noFill/>
          <a:ln w="38100">
            <a:solidFill>
              <a:srgbClr val="FF3300"/>
            </a:solidFill>
            <a:round/>
            <a:headEnd/>
            <a:tailEnd type="triangle" w="med" len="med"/>
          </a:ln>
          <a:effectLst/>
        </p:spPr>
        <p:txBody>
          <a:bodyPr/>
          <a:lstStyle/>
          <a:p>
            <a:endParaRPr lang="zh-CN" altLang="en-US"/>
          </a:p>
        </p:txBody>
      </p:sp>
      <p:sp>
        <p:nvSpPr>
          <p:cNvPr id="605197" name="Rectangle 13"/>
          <p:cNvSpPr>
            <a:spLocks noChangeArrowheads="1"/>
          </p:cNvSpPr>
          <p:nvPr/>
        </p:nvSpPr>
        <p:spPr bwMode="auto">
          <a:xfrm>
            <a:off x="1016000" y="2754313"/>
            <a:ext cx="2470150" cy="641350"/>
          </a:xfrm>
          <a:prstGeom prst="rect">
            <a:avLst/>
          </a:prstGeom>
          <a:noFill/>
          <a:ln w="9525">
            <a:noFill/>
            <a:miter lim="800000"/>
            <a:headEnd/>
            <a:tailEnd/>
          </a:ln>
          <a:effectLst/>
        </p:spPr>
        <p:txBody>
          <a:bodyPr wrap="none" anchor="ctr">
            <a:spAutoFit/>
          </a:bodyPr>
          <a:lstStyle/>
          <a:p>
            <a:r>
              <a:rPr lang="en-US" altLang="zh-CN">
                <a:solidFill>
                  <a:srgbClr val="FF3300"/>
                </a:solidFill>
                <a:latin typeface="Arial" pitchFamily="34" charset="0"/>
                <a:ea typeface="宋体" pitchFamily="2" charset="-122"/>
              </a:rPr>
              <a:t>gcc -E test.c -o test.i </a:t>
            </a:r>
          </a:p>
          <a:p>
            <a:r>
              <a:rPr lang="en-US" altLang="zh-CN">
                <a:solidFill>
                  <a:srgbClr val="FF3300"/>
                </a:solidFill>
                <a:latin typeface="Arial" pitchFamily="34" charset="0"/>
                <a:ea typeface="宋体" pitchFamily="2" charset="-122"/>
              </a:rPr>
              <a:t>gcc -S test.i -o test.s</a:t>
            </a:r>
            <a:r>
              <a:rPr lang="en-US" altLang="zh-CN" b="0">
                <a:latin typeface="Arial" pitchFamily="34" charset="0"/>
                <a:ea typeface="宋体" pitchFamily="2" charset="-122"/>
              </a:rPr>
              <a:t> </a:t>
            </a:r>
          </a:p>
        </p:txBody>
      </p:sp>
      <p:sp>
        <p:nvSpPr>
          <p:cNvPr id="605198" name="Rectangle 14"/>
          <p:cNvSpPr>
            <a:spLocks noChangeArrowheads="1"/>
          </p:cNvSpPr>
          <p:nvPr/>
        </p:nvSpPr>
        <p:spPr bwMode="auto">
          <a:xfrm>
            <a:off x="971550" y="3384550"/>
            <a:ext cx="2635250" cy="366713"/>
          </a:xfrm>
          <a:prstGeom prst="rect">
            <a:avLst/>
          </a:prstGeom>
          <a:noFill/>
          <a:ln w="9525">
            <a:noFill/>
            <a:miter lim="800000"/>
            <a:headEnd/>
            <a:tailEnd/>
          </a:ln>
          <a:effectLst/>
        </p:spPr>
        <p:txBody>
          <a:bodyPr wrap="none" anchor="ctr">
            <a:spAutoFit/>
          </a:bodyPr>
          <a:lstStyle/>
          <a:p>
            <a:r>
              <a:rPr lang="en-US" altLang="zh-CN">
                <a:solidFill>
                  <a:srgbClr val="3333CC"/>
                </a:solidFill>
                <a:latin typeface="Arial" pitchFamily="34" charset="0"/>
                <a:ea typeface="宋体" pitchFamily="2" charset="-122"/>
              </a:rPr>
              <a:t>gcc –S test.c –o test.s</a:t>
            </a:r>
            <a:r>
              <a:rPr lang="en-US" altLang="zh-CN" b="0">
                <a:latin typeface="Arial" pitchFamily="34" charset="0"/>
                <a:ea typeface="宋体" pitchFamily="2" charset="-122"/>
              </a:rPr>
              <a:t> </a:t>
            </a:r>
          </a:p>
        </p:txBody>
      </p:sp>
      <p:sp>
        <p:nvSpPr>
          <p:cNvPr id="605199" name="Text Box 15"/>
          <p:cNvSpPr txBox="1">
            <a:spLocks noChangeArrowheads="1"/>
          </p:cNvSpPr>
          <p:nvPr/>
        </p:nvSpPr>
        <p:spPr bwMode="auto">
          <a:xfrm>
            <a:off x="0" y="3429000"/>
            <a:ext cx="836613" cy="366713"/>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pitchFamily="34" charset="0"/>
                <a:ea typeface="宋体" pitchFamily="2" charset="-122"/>
              </a:rPr>
              <a:t>test.s</a:t>
            </a:r>
          </a:p>
        </p:txBody>
      </p:sp>
      <p:grpSp>
        <p:nvGrpSpPr>
          <p:cNvPr id="605215" name="Group 31"/>
          <p:cNvGrpSpPr>
            <a:grpSpLocks/>
          </p:cNvGrpSpPr>
          <p:nvPr/>
        </p:nvGrpSpPr>
        <p:grpSpPr bwMode="auto">
          <a:xfrm>
            <a:off x="3581400" y="2741613"/>
            <a:ext cx="1079500" cy="3567112"/>
            <a:chOff x="2200" y="1630"/>
            <a:chExt cx="680" cy="2392"/>
          </a:xfrm>
        </p:grpSpPr>
        <p:sp>
          <p:nvSpPr>
            <p:cNvPr id="58391" name="Rectangle 20"/>
            <p:cNvSpPr>
              <a:spLocks noChangeArrowheads="1"/>
            </p:cNvSpPr>
            <p:nvPr/>
          </p:nvSpPr>
          <p:spPr bwMode="auto">
            <a:xfrm>
              <a:off x="2568" y="1630"/>
              <a:ext cx="312" cy="1871"/>
            </a:xfrm>
            <a:prstGeom prst="rect">
              <a:avLst/>
            </a:prstGeom>
            <a:solidFill>
              <a:srgbClr val="FFFF00">
                <a:alpha val="27058"/>
              </a:srgbClr>
            </a:solidFill>
            <a:ln w="9525">
              <a:solidFill>
                <a:schemeClr val="tx1"/>
              </a:solidFill>
              <a:miter lim="800000"/>
              <a:headEnd/>
              <a:tailEnd/>
            </a:ln>
            <a:effectLst/>
          </p:spPr>
          <p:txBody>
            <a:bodyPr wrap="none" anchor="ctr"/>
            <a:lstStyle/>
            <a:p>
              <a:endParaRPr lang="zh-CN" altLang="en-US"/>
            </a:p>
          </p:txBody>
        </p:sp>
        <p:grpSp>
          <p:nvGrpSpPr>
            <p:cNvPr id="58392" name="Group 23"/>
            <p:cNvGrpSpPr>
              <a:grpSpLocks/>
            </p:cNvGrpSpPr>
            <p:nvPr/>
          </p:nvGrpSpPr>
          <p:grpSpPr bwMode="auto">
            <a:xfrm>
              <a:off x="2200" y="3492"/>
              <a:ext cx="567" cy="530"/>
              <a:chOff x="2143" y="3634"/>
              <a:chExt cx="567" cy="530"/>
            </a:xfrm>
          </p:grpSpPr>
          <p:sp>
            <p:nvSpPr>
              <p:cNvPr id="58393" name="Text Box 21"/>
              <p:cNvSpPr txBox="1">
                <a:spLocks noChangeArrowheads="1"/>
              </p:cNvSpPr>
              <p:nvPr/>
            </p:nvSpPr>
            <p:spPr bwMode="auto">
              <a:xfrm>
                <a:off x="2143" y="3918"/>
                <a:ext cx="567" cy="246"/>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位移量</a:t>
                </a:r>
              </a:p>
            </p:txBody>
          </p:sp>
          <p:sp>
            <p:nvSpPr>
              <p:cNvPr id="58394" name="Line 22"/>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grpSp>
        <p:nvGrpSpPr>
          <p:cNvPr id="605216" name="Group 32"/>
          <p:cNvGrpSpPr>
            <a:grpSpLocks/>
          </p:cNvGrpSpPr>
          <p:nvPr/>
        </p:nvGrpSpPr>
        <p:grpSpPr bwMode="auto">
          <a:xfrm>
            <a:off x="4437063" y="2743200"/>
            <a:ext cx="1349375" cy="3611563"/>
            <a:chOff x="2710" y="1621"/>
            <a:chExt cx="850" cy="2409"/>
          </a:xfrm>
        </p:grpSpPr>
        <p:sp>
          <p:nvSpPr>
            <p:cNvPr id="58387" name="Rectangle 17"/>
            <p:cNvSpPr>
              <a:spLocks noChangeArrowheads="1"/>
            </p:cNvSpPr>
            <p:nvPr/>
          </p:nvSpPr>
          <p:spPr bwMode="auto">
            <a:xfrm>
              <a:off x="2880" y="1621"/>
              <a:ext cx="680" cy="1871"/>
            </a:xfrm>
            <a:prstGeom prst="rect">
              <a:avLst/>
            </a:prstGeom>
            <a:solidFill>
              <a:schemeClr val="accent1">
                <a:alpha val="25882"/>
              </a:schemeClr>
            </a:solidFill>
            <a:ln w="9525">
              <a:solidFill>
                <a:schemeClr val="tx1"/>
              </a:solidFill>
              <a:miter lim="800000"/>
              <a:headEnd/>
              <a:tailEnd/>
            </a:ln>
            <a:effectLst/>
          </p:spPr>
          <p:txBody>
            <a:bodyPr wrap="none" anchor="ctr"/>
            <a:lstStyle/>
            <a:p>
              <a:endParaRPr lang="zh-CN" altLang="en-US"/>
            </a:p>
          </p:txBody>
        </p:sp>
        <p:grpSp>
          <p:nvGrpSpPr>
            <p:cNvPr id="58388" name="Group 24"/>
            <p:cNvGrpSpPr>
              <a:grpSpLocks/>
            </p:cNvGrpSpPr>
            <p:nvPr/>
          </p:nvGrpSpPr>
          <p:grpSpPr bwMode="auto">
            <a:xfrm>
              <a:off x="2710" y="3501"/>
              <a:ext cx="737" cy="529"/>
              <a:chOff x="2143" y="3634"/>
              <a:chExt cx="567" cy="529"/>
            </a:xfrm>
          </p:grpSpPr>
          <p:sp>
            <p:nvSpPr>
              <p:cNvPr id="58389" name="Text Box 25"/>
              <p:cNvSpPr txBox="1">
                <a:spLocks noChangeArrowheads="1"/>
              </p:cNvSpPr>
              <p:nvPr/>
            </p:nvSpPr>
            <p:spPr bwMode="auto">
              <a:xfrm>
                <a:off x="2143" y="3918"/>
                <a:ext cx="567" cy="245"/>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机器指令</a:t>
                </a:r>
              </a:p>
            </p:txBody>
          </p:sp>
          <p:sp>
            <p:nvSpPr>
              <p:cNvPr id="58390" name="Line 26"/>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grpSp>
        <p:nvGrpSpPr>
          <p:cNvPr id="605217" name="Group 33"/>
          <p:cNvGrpSpPr>
            <a:grpSpLocks/>
          </p:cNvGrpSpPr>
          <p:nvPr/>
        </p:nvGrpSpPr>
        <p:grpSpPr bwMode="auto">
          <a:xfrm>
            <a:off x="5832475" y="2732088"/>
            <a:ext cx="3149600" cy="3622675"/>
            <a:chOff x="3776" y="1621"/>
            <a:chExt cx="1984" cy="2430"/>
          </a:xfrm>
        </p:grpSpPr>
        <p:sp>
          <p:nvSpPr>
            <p:cNvPr id="58383" name="Rectangle 18"/>
            <p:cNvSpPr>
              <a:spLocks noChangeArrowheads="1"/>
            </p:cNvSpPr>
            <p:nvPr/>
          </p:nvSpPr>
          <p:spPr bwMode="auto">
            <a:xfrm>
              <a:off x="3776" y="1621"/>
              <a:ext cx="1984" cy="1900"/>
            </a:xfrm>
            <a:prstGeom prst="rect">
              <a:avLst/>
            </a:prstGeom>
            <a:solidFill>
              <a:srgbClr val="FF0000">
                <a:alpha val="16862"/>
              </a:srgbClr>
            </a:solidFill>
            <a:ln w="9525">
              <a:solidFill>
                <a:schemeClr val="tx1"/>
              </a:solidFill>
              <a:miter lim="800000"/>
              <a:headEnd/>
              <a:tailEnd/>
            </a:ln>
            <a:effectLst/>
          </p:spPr>
          <p:txBody>
            <a:bodyPr wrap="none" anchor="ctr"/>
            <a:lstStyle/>
            <a:p>
              <a:endParaRPr lang="zh-CN" altLang="en-US"/>
            </a:p>
          </p:txBody>
        </p:sp>
        <p:grpSp>
          <p:nvGrpSpPr>
            <p:cNvPr id="58384" name="Group 27"/>
            <p:cNvGrpSpPr>
              <a:grpSpLocks/>
            </p:cNvGrpSpPr>
            <p:nvPr/>
          </p:nvGrpSpPr>
          <p:grpSpPr bwMode="auto">
            <a:xfrm>
              <a:off x="4059" y="3521"/>
              <a:ext cx="737" cy="530"/>
              <a:chOff x="2143" y="3634"/>
              <a:chExt cx="567" cy="530"/>
            </a:xfrm>
          </p:grpSpPr>
          <p:sp>
            <p:nvSpPr>
              <p:cNvPr id="58385" name="Text Box 28"/>
              <p:cNvSpPr txBox="1">
                <a:spLocks noChangeArrowheads="1"/>
              </p:cNvSpPr>
              <p:nvPr/>
            </p:nvSpPr>
            <p:spPr bwMode="auto">
              <a:xfrm>
                <a:off x="2143" y="3918"/>
                <a:ext cx="567" cy="246"/>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汇编指令</a:t>
                </a:r>
              </a:p>
            </p:txBody>
          </p:sp>
          <p:sp>
            <p:nvSpPr>
              <p:cNvPr id="58386" name="Line 29"/>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sp>
        <p:nvSpPr>
          <p:cNvPr id="605214" name="Text Box 30"/>
          <p:cNvSpPr txBox="1">
            <a:spLocks noChangeArrowheads="1"/>
          </p:cNvSpPr>
          <p:nvPr/>
        </p:nvSpPr>
        <p:spPr bwMode="auto">
          <a:xfrm>
            <a:off x="1646238" y="6407150"/>
            <a:ext cx="7380287"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007635"/>
                </a:solidFill>
                <a:latin typeface="Arial" pitchFamily="34" charset="0"/>
              </a:rPr>
              <a:t>编译得到的</a:t>
            </a:r>
            <a:r>
              <a:rPr lang="zh-CN" altLang="en-US" sz="2000">
                <a:solidFill>
                  <a:srgbClr val="3333CC"/>
                </a:solidFill>
                <a:latin typeface="Arial" pitchFamily="34" charset="0"/>
              </a:rPr>
              <a:t>与</a:t>
            </a:r>
            <a:r>
              <a:rPr lang="zh-CN" altLang="en-US" sz="2000">
                <a:solidFill>
                  <a:srgbClr val="007635"/>
                </a:solidFill>
                <a:latin typeface="Arial" pitchFamily="34" charset="0"/>
              </a:rPr>
              <a:t>反汇编得到的</a:t>
            </a:r>
            <a:r>
              <a:rPr lang="zh-CN" altLang="en-US" sz="2000">
                <a:solidFill>
                  <a:srgbClr val="3333CC"/>
                </a:solidFill>
                <a:latin typeface="Arial" pitchFamily="34" charset="0"/>
              </a:rPr>
              <a:t>汇编指令形式稍有差异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5188"/>
                                        </p:tgtEl>
                                        <p:attrNameLst>
                                          <p:attrName>style.visibility</p:attrName>
                                        </p:attrNameLst>
                                      </p:cBhvr>
                                      <p:to>
                                        <p:strVal val="visible"/>
                                      </p:to>
                                    </p:set>
                                    <p:animEffect transition="in" filter="blinds(horizontal)">
                                      <p:cBhvr>
                                        <p:cTn id="7" dur="500"/>
                                        <p:tgtEl>
                                          <p:spTgt spid="605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5191"/>
                                        </p:tgtEl>
                                        <p:attrNameLst>
                                          <p:attrName>style.visibility</p:attrName>
                                        </p:attrNameLst>
                                      </p:cBhvr>
                                      <p:to>
                                        <p:strVal val="visible"/>
                                      </p:to>
                                    </p:set>
                                    <p:animEffect transition="in" filter="blinds(horizontal)">
                                      <p:cBhvr>
                                        <p:cTn id="12" dur="500"/>
                                        <p:tgtEl>
                                          <p:spTgt spid="6051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5196"/>
                                        </p:tgtEl>
                                        <p:attrNameLst>
                                          <p:attrName>style.visibility</p:attrName>
                                        </p:attrNameLst>
                                      </p:cBhvr>
                                      <p:to>
                                        <p:strVal val="visible"/>
                                      </p:to>
                                    </p:set>
                                    <p:animEffect transition="in" filter="blinds(horizontal)">
                                      <p:cBhvr>
                                        <p:cTn id="17" dur="500"/>
                                        <p:tgtEl>
                                          <p:spTgt spid="60519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05199"/>
                                        </p:tgtEl>
                                        <p:attrNameLst>
                                          <p:attrName>style.visibility</p:attrName>
                                        </p:attrNameLst>
                                      </p:cBhvr>
                                      <p:to>
                                        <p:strVal val="visible"/>
                                      </p:to>
                                    </p:set>
                                    <p:animEffect transition="in" filter="blinds(horizontal)">
                                      <p:cBhvr>
                                        <p:cTn id="20" dur="500"/>
                                        <p:tgtEl>
                                          <p:spTgt spid="6051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05197"/>
                                        </p:tgtEl>
                                        <p:attrNameLst>
                                          <p:attrName>style.visibility</p:attrName>
                                        </p:attrNameLst>
                                      </p:cBhvr>
                                      <p:to>
                                        <p:strVal val="visible"/>
                                      </p:to>
                                    </p:set>
                                    <p:animEffect transition="in" filter="blinds(horizontal)">
                                      <p:cBhvr>
                                        <p:cTn id="25" dur="500"/>
                                        <p:tgtEl>
                                          <p:spTgt spid="6051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05198"/>
                                        </p:tgtEl>
                                        <p:attrNameLst>
                                          <p:attrName>style.visibility</p:attrName>
                                        </p:attrNameLst>
                                      </p:cBhvr>
                                      <p:to>
                                        <p:strVal val="visible"/>
                                      </p:to>
                                    </p:set>
                                    <p:animEffect transition="in" filter="blinds(horizontal)">
                                      <p:cBhvr>
                                        <p:cTn id="30" dur="500"/>
                                        <p:tgtEl>
                                          <p:spTgt spid="6051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05193"/>
                                        </p:tgtEl>
                                        <p:attrNameLst>
                                          <p:attrName>style.visibility</p:attrName>
                                        </p:attrNameLst>
                                      </p:cBhvr>
                                      <p:to>
                                        <p:strVal val="visible"/>
                                      </p:to>
                                    </p:set>
                                    <p:animEffect transition="in" filter="blinds(horizontal)">
                                      <p:cBhvr>
                                        <p:cTn id="35" dur="500"/>
                                        <p:tgtEl>
                                          <p:spTgt spid="60519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05215"/>
                                        </p:tgtEl>
                                        <p:attrNameLst>
                                          <p:attrName>style.visibility</p:attrName>
                                        </p:attrNameLst>
                                      </p:cBhvr>
                                      <p:to>
                                        <p:strVal val="visible"/>
                                      </p:to>
                                    </p:set>
                                    <p:animEffect transition="in" filter="blinds(horizontal)">
                                      <p:cBhvr>
                                        <p:cTn id="40" dur="500"/>
                                        <p:tgtEl>
                                          <p:spTgt spid="6052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05216"/>
                                        </p:tgtEl>
                                        <p:attrNameLst>
                                          <p:attrName>style.visibility</p:attrName>
                                        </p:attrNameLst>
                                      </p:cBhvr>
                                      <p:to>
                                        <p:strVal val="visible"/>
                                      </p:to>
                                    </p:set>
                                    <p:animEffect transition="in" filter="blinds(horizontal)">
                                      <p:cBhvr>
                                        <p:cTn id="45" dur="500"/>
                                        <p:tgtEl>
                                          <p:spTgt spid="60521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05217"/>
                                        </p:tgtEl>
                                        <p:attrNameLst>
                                          <p:attrName>style.visibility</p:attrName>
                                        </p:attrNameLst>
                                      </p:cBhvr>
                                      <p:to>
                                        <p:strVal val="visible"/>
                                      </p:to>
                                    </p:set>
                                    <p:animEffect transition="in" filter="blinds(horizontal)">
                                      <p:cBhvr>
                                        <p:cTn id="50" dur="500"/>
                                        <p:tgtEl>
                                          <p:spTgt spid="60521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05214"/>
                                        </p:tgtEl>
                                        <p:attrNameLst>
                                          <p:attrName>style.visibility</p:attrName>
                                        </p:attrNameLst>
                                      </p:cBhvr>
                                      <p:to>
                                        <p:strVal val="visible"/>
                                      </p:to>
                                    </p:set>
                                    <p:animEffect transition="in" filter="blinds(horizontal)">
                                      <p:cBhvr>
                                        <p:cTn id="55" dur="500"/>
                                        <p:tgtEl>
                                          <p:spTgt spid="605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91" grpId="0"/>
      <p:bldP spid="605193" grpId="0"/>
      <p:bldP spid="605196" grpId="0" animBg="1"/>
      <p:bldP spid="605197" grpId="0"/>
      <p:bldP spid="605198" grpId="0"/>
      <p:bldP spid="605199" grpId="0"/>
      <p:bldP spid="6052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98425"/>
            <a:ext cx="8229600" cy="561975"/>
          </a:xfrm>
        </p:spPr>
        <p:txBody>
          <a:bodyPr/>
          <a:lstStyle/>
          <a:p>
            <a:r>
              <a:rPr lang="en-US" altLang="zh-CN" sz="3600" smtClean="0"/>
              <a:t>       </a:t>
            </a:r>
            <a:r>
              <a:rPr lang="zh-CN" altLang="en-US" sz="3600" smtClean="0"/>
              <a:t>两种目标文件</a:t>
            </a:r>
          </a:p>
        </p:txBody>
      </p:sp>
      <p:sp>
        <p:nvSpPr>
          <p:cNvPr id="59395" name="Rectangle 3"/>
          <p:cNvSpPr>
            <a:spLocks noGrp="1" noChangeArrowheads="1"/>
          </p:cNvSpPr>
          <p:nvPr>
            <p:ph type="body" idx="1"/>
          </p:nvPr>
        </p:nvSpPr>
        <p:spPr>
          <a:xfrm>
            <a:off x="5067300" y="2484438"/>
            <a:ext cx="3735388" cy="495300"/>
          </a:xfrm>
        </p:spPr>
        <p:txBody>
          <a:bodyPr/>
          <a:lstStyle/>
          <a:p>
            <a:pPr>
              <a:lnSpc>
                <a:spcPct val="105000"/>
              </a:lnSpc>
              <a:buFontTx/>
              <a:buNone/>
            </a:pPr>
            <a:r>
              <a:rPr lang="en-US" altLang="zh-CN" sz="2200" smtClean="0">
                <a:solidFill>
                  <a:srgbClr val="007635"/>
                </a:solidFill>
                <a:latin typeface="微软雅黑" pitchFamily="34" charset="-122"/>
                <a:ea typeface="微软雅黑" pitchFamily="34" charset="-122"/>
              </a:rPr>
              <a:t>“objdump -d test” </a:t>
            </a:r>
            <a:r>
              <a:rPr lang="zh-CN" altLang="en-US" sz="2200" smtClean="0">
                <a:solidFill>
                  <a:srgbClr val="007635"/>
                </a:solidFill>
                <a:latin typeface="微软雅黑" pitchFamily="34" charset="-122"/>
                <a:ea typeface="微软雅黑" pitchFamily="34" charset="-122"/>
              </a:rPr>
              <a:t>结果</a:t>
            </a:r>
          </a:p>
        </p:txBody>
      </p:sp>
      <p:pic>
        <p:nvPicPr>
          <p:cNvPr id="607236" name="Picture 4"/>
          <p:cNvPicPr>
            <a:picLocks noChangeAspect="1" noChangeArrowheads="1"/>
          </p:cNvPicPr>
          <p:nvPr/>
        </p:nvPicPr>
        <p:blipFill>
          <a:blip r:embed="rId2"/>
          <a:srcRect/>
          <a:stretch>
            <a:fillRect/>
          </a:stretch>
        </p:blipFill>
        <p:spPr bwMode="auto">
          <a:xfrm>
            <a:off x="46038" y="98425"/>
            <a:ext cx="3176587" cy="2573338"/>
          </a:xfrm>
          <a:prstGeom prst="rect">
            <a:avLst/>
          </a:prstGeom>
          <a:noFill/>
          <a:ln w="9525">
            <a:noFill/>
            <a:miter lim="800000"/>
            <a:headEnd/>
            <a:tailEnd/>
          </a:ln>
        </p:spPr>
      </p:pic>
      <p:sp>
        <p:nvSpPr>
          <p:cNvPr id="607238" name="Rectangle 6"/>
          <p:cNvSpPr>
            <a:spLocks noChangeArrowheads="1"/>
          </p:cNvSpPr>
          <p:nvPr/>
        </p:nvSpPr>
        <p:spPr bwMode="auto">
          <a:xfrm>
            <a:off x="0" y="2979738"/>
            <a:ext cx="5607050"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solidFill>
                  <a:srgbClr val="FF3300"/>
                </a:solidFill>
                <a:latin typeface="Arial" pitchFamily="34" charset="0"/>
                <a:ea typeface="宋体" pitchFamily="2" charset="-122"/>
              </a:rPr>
              <a:t>00000000</a:t>
            </a:r>
            <a:r>
              <a:rPr lang="en-US" altLang="zh-CN">
                <a:latin typeface="Arial" pitchFamily="34" charset="0"/>
                <a:ea typeface="宋体" pitchFamily="2" charset="-122"/>
              </a:rPr>
              <a:t> &lt;add&gt;: </a:t>
            </a:r>
          </a:p>
          <a:p>
            <a:pPr indent="288925" eaLnBrk="1" hangingPunct="1">
              <a:lnSpc>
                <a:spcPct val="105000"/>
              </a:lnSpc>
            </a:pPr>
            <a:r>
              <a:rPr lang="en-US" altLang="zh-CN">
                <a:latin typeface="Arial" pitchFamily="34" charset="0"/>
                <a:ea typeface="宋体" pitchFamily="2" charset="-122"/>
              </a:rPr>
              <a:t>   0:    55	   push   %ebp</a:t>
            </a:r>
          </a:p>
          <a:p>
            <a:pPr indent="288925" eaLnBrk="1" hangingPunct="1">
              <a:lnSpc>
                <a:spcPct val="105000"/>
              </a:lnSpc>
            </a:pPr>
            <a:r>
              <a:rPr lang="en-US" altLang="zh-CN">
                <a:latin typeface="Arial" pitchFamily="34" charset="0"/>
                <a:ea typeface="宋体" pitchFamily="2" charset="-122"/>
              </a:rPr>
              <a:t>   1:    89 e5	   mov   %esp, %ebp</a:t>
            </a:r>
          </a:p>
          <a:p>
            <a:pPr indent="288925" eaLnBrk="1" hangingPunct="1">
              <a:lnSpc>
                <a:spcPct val="105000"/>
              </a:lnSpc>
            </a:pPr>
            <a:r>
              <a:rPr lang="en-US" altLang="zh-CN">
                <a:latin typeface="Arial" pitchFamily="34" charset="0"/>
                <a:ea typeface="宋体" pitchFamily="2" charset="-122"/>
              </a:rPr>
              <a:t>   3:    83 ec 10   sub    $0x10, %esp</a:t>
            </a:r>
          </a:p>
          <a:p>
            <a:pPr indent="288925" eaLnBrk="1" hangingPunct="1">
              <a:lnSpc>
                <a:spcPct val="105000"/>
              </a:lnSpc>
            </a:pPr>
            <a:r>
              <a:rPr lang="en-US" altLang="zh-CN">
                <a:latin typeface="Arial" pitchFamily="34" charset="0"/>
                <a:ea typeface="宋体" pitchFamily="2" charset="-122"/>
              </a:rPr>
              <a:t>   6:    8b 45 0c   mov   0xc(%ebp), %eax</a:t>
            </a:r>
          </a:p>
          <a:p>
            <a:pPr indent="288925" eaLnBrk="1" hangingPunct="1">
              <a:lnSpc>
                <a:spcPct val="105000"/>
              </a:lnSpc>
            </a:pPr>
            <a:r>
              <a:rPr lang="en-US" altLang="zh-CN">
                <a:latin typeface="Arial" pitchFamily="34" charset="0"/>
                <a:ea typeface="宋体" pitchFamily="2" charset="-122"/>
              </a:rPr>
              <a:t>   9:    8b 55 08   mov   0x8(%ebp), %edx</a:t>
            </a:r>
          </a:p>
          <a:p>
            <a:pPr indent="288925" eaLnBrk="1" hangingPunct="1">
              <a:lnSpc>
                <a:spcPct val="105000"/>
              </a:lnSpc>
            </a:pPr>
            <a:r>
              <a:rPr lang="en-US" altLang="zh-CN">
                <a:latin typeface="Arial" pitchFamily="34" charset="0"/>
                <a:ea typeface="宋体" pitchFamily="2" charset="-122"/>
              </a:rPr>
              <a:t>   c:    8d 04 02   lea     (%edx,%eax,1), %eax</a:t>
            </a:r>
          </a:p>
          <a:p>
            <a:pPr indent="288925" eaLnBrk="1" hangingPunct="1">
              <a:lnSpc>
                <a:spcPct val="105000"/>
              </a:lnSpc>
            </a:pPr>
            <a:r>
              <a:rPr lang="en-US" altLang="zh-CN">
                <a:latin typeface="Arial" pitchFamily="34" charset="0"/>
                <a:ea typeface="宋体" pitchFamily="2" charset="-122"/>
              </a:rPr>
              <a:t>   f:     89 45 fc    mov   %eax, -0x4(%ebp)</a:t>
            </a:r>
          </a:p>
          <a:p>
            <a:pPr indent="288925" eaLnBrk="1" hangingPunct="1">
              <a:lnSpc>
                <a:spcPct val="105000"/>
              </a:lnSpc>
            </a:pPr>
            <a:r>
              <a:rPr lang="en-US" altLang="zh-CN">
                <a:latin typeface="Arial" pitchFamily="34" charset="0"/>
                <a:ea typeface="宋体" pitchFamily="2" charset="-122"/>
              </a:rPr>
              <a:t>   12:  8b 45 fc    mov   -0x4(%ebp), %eax</a:t>
            </a:r>
          </a:p>
          <a:p>
            <a:pPr indent="288925" eaLnBrk="1" hangingPunct="1">
              <a:lnSpc>
                <a:spcPct val="105000"/>
              </a:lnSpc>
            </a:pPr>
            <a:r>
              <a:rPr lang="en-US" altLang="zh-CN">
                <a:latin typeface="Arial" pitchFamily="34" charset="0"/>
                <a:ea typeface="宋体" pitchFamily="2" charset="-122"/>
              </a:rPr>
              <a:t>   15:  c9             leave  </a:t>
            </a:r>
          </a:p>
          <a:p>
            <a:pPr indent="288925" eaLnBrk="1" hangingPunct="1">
              <a:lnSpc>
                <a:spcPct val="105000"/>
              </a:lnSpc>
            </a:pPr>
            <a:r>
              <a:rPr lang="en-US" altLang="zh-CN">
                <a:latin typeface="Arial" pitchFamily="34" charset="0"/>
                <a:ea typeface="宋体" pitchFamily="2" charset="-122"/>
              </a:rPr>
              <a:t>   16:  c3             ret </a:t>
            </a:r>
          </a:p>
        </p:txBody>
      </p:sp>
      <p:sp>
        <p:nvSpPr>
          <p:cNvPr id="607255" name="Text Box 23"/>
          <p:cNvSpPr txBox="1">
            <a:spLocks noChangeArrowheads="1"/>
          </p:cNvSpPr>
          <p:nvPr/>
        </p:nvSpPr>
        <p:spPr bwMode="auto">
          <a:xfrm>
            <a:off x="296863" y="6362700"/>
            <a:ext cx="738028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33CC"/>
                </a:solidFill>
                <a:latin typeface="Arial" pitchFamily="34" charset="0"/>
              </a:rPr>
              <a:t>test.o</a:t>
            </a:r>
            <a:r>
              <a:rPr lang="zh-CN" altLang="en-US" sz="2000">
                <a:solidFill>
                  <a:srgbClr val="3333CC"/>
                </a:solidFill>
                <a:latin typeface="Arial" pitchFamily="34" charset="0"/>
              </a:rPr>
              <a:t>中的代码从地址</a:t>
            </a:r>
            <a:r>
              <a:rPr lang="en-US" altLang="zh-CN" sz="2000">
                <a:solidFill>
                  <a:srgbClr val="3333CC"/>
                </a:solidFill>
                <a:latin typeface="Arial" pitchFamily="34" charset="0"/>
              </a:rPr>
              <a:t>0</a:t>
            </a:r>
            <a:r>
              <a:rPr lang="zh-CN" altLang="en-US" sz="2000">
                <a:solidFill>
                  <a:srgbClr val="3333CC"/>
                </a:solidFill>
                <a:latin typeface="Arial" pitchFamily="34" charset="0"/>
              </a:rPr>
              <a:t>开始，</a:t>
            </a:r>
            <a:r>
              <a:rPr lang="en-US" altLang="zh-CN" sz="2000">
                <a:solidFill>
                  <a:srgbClr val="3333CC"/>
                </a:solidFill>
                <a:latin typeface="Arial" pitchFamily="34" charset="0"/>
              </a:rPr>
              <a:t>test</a:t>
            </a:r>
            <a:r>
              <a:rPr lang="zh-CN" altLang="en-US" sz="2000">
                <a:solidFill>
                  <a:srgbClr val="3333CC"/>
                </a:solidFill>
                <a:latin typeface="Arial" pitchFamily="34" charset="0"/>
              </a:rPr>
              <a:t>中的代码从</a:t>
            </a:r>
            <a:r>
              <a:rPr lang="en-US" altLang="zh-CN" sz="2000">
                <a:solidFill>
                  <a:srgbClr val="3333CC"/>
                </a:solidFill>
                <a:latin typeface="Arial" pitchFamily="34" charset="0"/>
              </a:rPr>
              <a:t>80483d4</a:t>
            </a:r>
            <a:r>
              <a:rPr lang="zh-CN" altLang="en-US" sz="2000">
                <a:solidFill>
                  <a:srgbClr val="3333CC"/>
                </a:solidFill>
                <a:latin typeface="Arial" pitchFamily="34" charset="0"/>
              </a:rPr>
              <a:t>开始！</a:t>
            </a:r>
          </a:p>
        </p:txBody>
      </p:sp>
      <p:sp>
        <p:nvSpPr>
          <p:cNvPr id="607256" name="Rectangle 24"/>
          <p:cNvSpPr>
            <a:spLocks noChangeArrowheads="1"/>
          </p:cNvSpPr>
          <p:nvPr/>
        </p:nvSpPr>
        <p:spPr bwMode="auto">
          <a:xfrm>
            <a:off x="5157788" y="2990850"/>
            <a:ext cx="3779837"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solidFill>
                  <a:srgbClr val="FF3300"/>
                </a:solidFill>
                <a:latin typeface="Arial" pitchFamily="34" charset="0"/>
                <a:ea typeface="宋体" pitchFamily="2" charset="-122"/>
              </a:rPr>
              <a:t>080483d4 </a:t>
            </a:r>
            <a:r>
              <a:rPr lang="en-US" altLang="zh-CN">
                <a:latin typeface="Arial" pitchFamily="34" charset="0"/>
                <a:ea typeface="宋体" pitchFamily="2" charset="-122"/>
              </a:rPr>
              <a:t>&lt;add&gt;:</a:t>
            </a:r>
          </a:p>
          <a:p>
            <a:pPr indent="288925" eaLnBrk="1" hangingPunct="1">
              <a:lnSpc>
                <a:spcPct val="105000"/>
              </a:lnSpc>
            </a:pPr>
            <a:r>
              <a:rPr lang="en-US" altLang="zh-CN">
                <a:latin typeface="Arial" pitchFamily="34" charset="0"/>
                <a:ea typeface="宋体" pitchFamily="2" charset="-122"/>
              </a:rPr>
              <a:t> 80483d4:    55                push ...  </a:t>
            </a:r>
          </a:p>
          <a:p>
            <a:pPr indent="288925" eaLnBrk="1" hangingPunct="1">
              <a:lnSpc>
                <a:spcPct val="105000"/>
              </a:lnSpc>
            </a:pPr>
            <a:r>
              <a:rPr lang="en-US" altLang="zh-CN">
                <a:latin typeface="Arial" pitchFamily="34" charset="0"/>
                <a:ea typeface="宋体" pitchFamily="2" charset="-122"/>
              </a:rPr>
              <a:t> 80483d5:    89 e5            …</a:t>
            </a:r>
          </a:p>
          <a:p>
            <a:pPr indent="288925" eaLnBrk="1" hangingPunct="1">
              <a:lnSpc>
                <a:spcPct val="105000"/>
              </a:lnSpc>
            </a:pPr>
            <a:r>
              <a:rPr lang="en-US" altLang="zh-CN">
                <a:latin typeface="Arial" pitchFamily="34" charset="0"/>
                <a:ea typeface="宋体" pitchFamily="2" charset="-122"/>
              </a:rPr>
              <a:t> 80483d7:    83 ec 10       …</a:t>
            </a:r>
          </a:p>
          <a:p>
            <a:pPr indent="288925" eaLnBrk="1" hangingPunct="1">
              <a:lnSpc>
                <a:spcPct val="105000"/>
              </a:lnSpc>
            </a:pPr>
            <a:r>
              <a:rPr lang="en-US" altLang="zh-CN">
                <a:latin typeface="Arial" pitchFamily="34" charset="0"/>
                <a:ea typeface="宋体" pitchFamily="2" charset="-122"/>
              </a:rPr>
              <a:t> 80483da:    8b 45 0c       …</a:t>
            </a:r>
          </a:p>
          <a:p>
            <a:pPr indent="288925" eaLnBrk="1" hangingPunct="1">
              <a:lnSpc>
                <a:spcPct val="105000"/>
              </a:lnSpc>
            </a:pPr>
            <a:r>
              <a:rPr lang="en-US" altLang="zh-CN">
                <a:latin typeface="Arial" pitchFamily="34" charset="0"/>
                <a:ea typeface="宋体" pitchFamily="2" charset="-122"/>
              </a:rPr>
              <a:t> 80483dd:    8b 55 08       …</a:t>
            </a:r>
          </a:p>
          <a:p>
            <a:pPr indent="288925" eaLnBrk="1" hangingPunct="1">
              <a:lnSpc>
                <a:spcPct val="105000"/>
              </a:lnSpc>
            </a:pPr>
            <a:r>
              <a:rPr lang="en-US" altLang="zh-CN">
                <a:latin typeface="Arial" pitchFamily="34" charset="0"/>
                <a:ea typeface="宋体" pitchFamily="2" charset="-122"/>
              </a:rPr>
              <a:t> 80483e0:    8d 04 02       …</a:t>
            </a:r>
          </a:p>
          <a:p>
            <a:pPr indent="288925" eaLnBrk="1" hangingPunct="1">
              <a:lnSpc>
                <a:spcPct val="105000"/>
              </a:lnSpc>
            </a:pPr>
            <a:r>
              <a:rPr lang="en-US" altLang="zh-CN">
                <a:latin typeface="Arial" pitchFamily="34" charset="0"/>
                <a:ea typeface="宋体" pitchFamily="2" charset="-122"/>
              </a:rPr>
              <a:t> 80483e3:    89 45 fc        …</a:t>
            </a:r>
          </a:p>
          <a:p>
            <a:pPr indent="288925" eaLnBrk="1" hangingPunct="1">
              <a:lnSpc>
                <a:spcPct val="105000"/>
              </a:lnSpc>
            </a:pPr>
            <a:r>
              <a:rPr lang="en-US" altLang="zh-CN">
                <a:latin typeface="Arial" pitchFamily="34" charset="0"/>
                <a:ea typeface="宋体" pitchFamily="2" charset="-122"/>
              </a:rPr>
              <a:t> 80483e6:    8b 45 fc        …</a:t>
            </a:r>
          </a:p>
          <a:p>
            <a:pPr indent="288925" eaLnBrk="1" hangingPunct="1">
              <a:lnSpc>
                <a:spcPct val="105000"/>
              </a:lnSpc>
            </a:pPr>
            <a:r>
              <a:rPr lang="en-US" altLang="zh-CN">
                <a:latin typeface="Arial" pitchFamily="34" charset="0"/>
                <a:ea typeface="宋体" pitchFamily="2" charset="-122"/>
              </a:rPr>
              <a:t> 80483e9:    c9                 …</a:t>
            </a:r>
          </a:p>
          <a:p>
            <a:pPr indent="288925" eaLnBrk="1" hangingPunct="1">
              <a:lnSpc>
                <a:spcPct val="105000"/>
              </a:lnSpc>
            </a:pPr>
            <a:r>
              <a:rPr lang="en-US" altLang="zh-CN">
                <a:latin typeface="Arial" pitchFamily="34" charset="0"/>
                <a:ea typeface="宋体" pitchFamily="2" charset="-122"/>
              </a:rPr>
              <a:t> 80483ea:    c3</a:t>
            </a:r>
            <a:r>
              <a:rPr lang="en-US" altLang="zh-CN" b="0">
                <a:latin typeface="Arial" pitchFamily="34" charset="0"/>
                <a:ea typeface="宋体" pitchFamily="2" charset="-122"/>
              </a:rPr>
              <a:t>                 </a:t>
            </a:r>
            <a:r>
              <a:rPr lang="en-US" altLang="zh-CN">
                <a:latin typeface="Arial" pitchFamily="34" charset="0"/>
                <a:ea typeface="宋体" pitchFamily="2" charset="-122"/>
              </a:rPr>
              <a:t>ret</a:t>
            </a:r>
            <a:r>
              <a:rPr lang="en-US" altLang="zh-CN" b="0">
                <a:latin typeface="Arial" pitchFamily="34" charset="0"/>
                <a:ea typeface="宋体" pitchFamily="2" charset="-122"/>
              </a:rPr>
              <a:t>       </a:t>
            </a:r>
          </a:p>
        </p:txBody>
      </p:sp>
      <p:sp>
        <p:nvSpPr>
          <p:cNvPr id="59400" name="Rectangle 25"/>
          <p:cNvSpPr>
            <a:spLocks noChangeArrowheads="1"/>
          </p:cNvSpPr>
          <p:nvPr/>
        </p:nvSpPr>
        <p:spPr bwMode="auto">
          <a:xfrm>
            <a:off x="250825" y="2573338"/>
            <a:ext cx="4411663" cy="404812"/>
          </a:xfrm>
          <a:prstGeom prst="rect">
            <a:avLst/>
          </a:prstGeom>
          <a:noFill/>
          <a:ln w="9525">
            <a:noFill/>
            <a:miter lim="800000"/>
            <a:headEnd/>
            <a:tailEnd/>
          </a:ln>
        </p:spPr>
        <p:txBody>
          <a:bodyPr/>
          <a:lstStyle/>
          <a:p>
            <a:pPr marL="342900" indent="-342900">
              <a:lnSpc>
                <a:spcPct val="105000"/>
              </a:lnSpc>
              <a:spcBef>
                <a:spcPct val="20000"/>
              </a:spcBef>
            </a:pPr>
            <a:r>
              <a:rPr lang="en-US" altLang="zh-CN" sz="2200">
                <a:solidFill>
                  <a:srgbClr val="007635"/>
                </a:solidFill>
              </a:rPr>
              <a:t>“objdump -d test.o”</a:t>
            </a:r>
            <a:r>
              <a:rPr lang="zh-CN" altLang="en-US" sz="2200">
                <a:solidFill>
                  <a:srgbClr val="007635"/>
                </a:solidFill>
              </a:rPr>
              <a:t>结果</a:t>
            </a:r>
          </a:p>
        </p:txBody>
      </p:sp>
      <p:sp>
        <p:nvSpPr>
          <p:cNvPr id="607258" name="Rectangle 26"/>
          <p:cNvSpPr>
            <a:spLocks noChangeArrowheads="1"/>
          </p:cNvSpPr>
          <p:nvPr/>
        </p:nvSpPr>
        <p:spPr bwMode="auto">
          <a:xfrm>
            <a:off x="5516563" y="3294063"/>
            <a:ext cx="1169987" cy="2970212"/>
          </a:xfrm>
          <a:prstGeom prst="rect">
            <a:avLst/>
          </a:prstGeom>
          <a:solidFill>
            <a:schemeClr val="accent1">
              <a:alpha val="27843"/>
            </a:schemeClr>
          </a:solidFill>
          <a:ln w="9525">
            <a:solidFill>
              <a:schemeClr val="tx1"/>
            </a:solidFill>
            <a:miter lim="800000"/>
            <a:headEnd/>
            <a:tailEnd/>
          </a:ln>
          <a:effectLst/>
        </p:spPr>
        <p:txBody>
          <a:bodyPr wrap="none" anchor="ctr"/>
          <a:lstStyle/>
          <a:p>
            <a:endParaRPr lang="zh-CN" altLang="en-US"/>
          </a:p>
        </p:txBody>
      </p:sp>
      <p:sp>
        <p:nvSpPr>
          <p:cNvPr id="607259" name="Rectangle 27"/>
          <p:cNvSpPr>
            <a:spLocks noChangeArrowheads="1"/>
          </p:cNvSpPr>
          <p:nvPr/>
        </p:nvSpPr>
        <p:spPr bwMode="auto">
          <a:xfrm>
            <a:off x="431800" y="3294063"/>
            <a:ext cx="495300" cy="2925762"/>
          </a:xfrm>
          <a:prstGeom prst="rect">
            <a:avLst/>
          </a:prstGeom>
          <a:solidFill>
            <a:schemeClr val="accent1">
              <a:alpha val="27843"/>
            </a:schemeClr>
          </a:solidFill>
          <a:ln w="9525">
            <a:solidFill>
              <a:schemeClr val="tx1"/>
            </a:solidFill>
            <a:miter lim="800000"/>
            <a:headEnd/>
            <a:tailEnd/>
          </a:ln>
          <a:effectLst/>
        </p:spPr>
        <p:txBody>
          <a:bodyPr wrap="none" anchor="ctr"/>
          <a:lstStyle/>
          <a:p>
            <a:endParaRPr lang="zh-CN" altLang="en-US"/>
          </a:p>
        </p:txBody>
      </p:sp>
      <p:sp>
        <p:nvSpPr>
          <p:cNvPr id="607260" name="Text Box 28"/>
          <p:cNvSpPr txBox="1">
            <a:spLocks noChangeArrowheads="1"/>
          </p:cNvSpPr>
          <p:nvPr/>
        </p:nvSpPr>
        <p:spPr bwMode="auto">
          <a:xfrm>
            <a:off x="3627438" y="1089025"/>
            <a:ext cx="4319587" cy="1004888"/>
          </a:xfrm>
          <a:prstGeom prst="rect">
            <a:avLst/>
          </a:prstGeom>
          <a:noFill/>
          <a:ln w="9525">
            <a:noFill/>
            <a:miter lim="800000"/>
            <a:headEnd/>
            <a:tailEnd/>
          </a:ln>
          <a:effectLst/>
        </p:spPr>
        <p:txBody>
          <a:bodyPr>
            <a:spAutoFit/>
          </a:bodyPr>
          <a:lstStyle/>
          <a:p>
            <a:pPr eaLnBrk="1" hangingPunct="1">
              <a:spcBef>
                <a:spcPct val="50000"/>
              </a:spcBef>
            </a:pPr>
            <a:r>
              <a:rPr lang="en-US" altLang="zh-CN" sz="2400">
                <a:solidFill>
                  <a:srgbClr val="3333CC"/>
                </a:solidFill>
              </a:rPr>
              <a:t>test.o</a:t>
            </a:r>
            <a:r>
              <a:rPr lang="zh-CN" altLang="en-US" sz="2400">
                <a:solidFill>
                  <a:srgbClr val="3333CC"/>
                </a:solidFill>
              </a:rPr>
              <a:t>：可重定位目标文件</a:t>
            </a:r>
          </a:p>
          <a:p>
            <a:pPr eaLnBrk="1" hangingPunct="1">
              <a:spcBef>
                <a:spcPct val="50000"/>
              </a:spcBef>
            </a:pPr>
            <a:r>
              <a:rPr lang="en-US" altLang="zh-CN" sz="2400">
                <a:solidFill>
                  <a:srgbClr val="3333CC"/>
                </a:solidFill>
              </a:rPr>
              <a:t>test</a:t>
            </a:r>
            <a:r>
              <a:rPr lang="zh-CN" altLang="en-US" sz="2400">
                <a:solidFill>
                  <a:srgbClr val="3333CC"/>
                </a:solidFill>
              </a:rPr>
              <a:t>：可执行目标文件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7236"/>
                                        </p:tgtEl>
                                        <p:attrNameLst>
                                          <p:attrName>style.visibility</p:attrName>
                                        </p:attrNameLst>
                                      </p:cBhvr>
                                      <p:to>
                                        <p:strVal val="visible"/>
                                      </p:to>
                                    </p:set>
                                    <p:animEffect transition="in" filter="blinds(horizontal)">
                                      <p:cBhvr>
                                        <p:cTn id="7" dur="500"/>
                                        <p:tgtEl>
                                          <p:spTgt spid="607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7238"/>
                                        </p:tgtEl>
                                        <p:attrNameLst>
                                          <p:attrName>style.visibility</p:attrName>
                                        </p:attrNameLst>
                                      </p:cBhvr>
                                      <p:to>
                                        <p:strVal val="visible"/>
                                      </p:to>
                                    </p:set>
                                    <p:animEffect transition="in" filter="blinds(horizontal)">
                                      <p:cBhvr>
                                        <p:cTn id="12" dur="500"/>
                                        <p:tgtEl>
                                          <p:spTgt spid="6072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7259"/>
                                        </p:tgtEl>
                                        <p:attrNameLst>
                                          <p:attrName>style.visibility</p:attrName>
                                        </p:attrNameLst>
                                      </p:cBhvr>
                                      <p:to>
                                        <p:strVal val="visible"/>
                                      </p:to>
                                    </p:set>
                                    <p:animEffect transition="in" filter="blinds(horizontal)">
                                      <p:cBhvr>
                                        <p:cTn id="17" dur="500"/>
                                        <p:tgtEl>
                                          <p:spTgt spid="607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7256"/>
                                        </p:tgtEl>
                                        <p:attrNameLst>
                                          <p:attrName>style.visibility</p:attrName>
                                        </p:attrNameLst>
                                      </p:cBhvr>
                                      <p:to>
                                        <p:strVal val="visible"/>
                                      </p:to>
                                    </p:set>
                                    <p:animEffect transition="in" filter="blinds(horizontal)">
                                      <p:cBhvr>
                                        <p:cTn id="22" dur="500"/>
                                        <p:tgtEl>
                                          <p:spTgt spid="6072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7258"/>
                                        </p:tgtEl>
                                        <p:attrNameLst>
                                          <p:attrName>style.visibility</p:attrName>
                                        </p:attrNameLst>
                                      </p:cBhvr>
                                      <p:to>
                                        <p:strVal val="visible"/>
                                      </p:to>
                                    </p:set>
                                    <p:animEffect transition="in" filter="blinds(horizontal)">
                                      <p:cBhvr>
                                        <p:cTn id="27" dur="500"/>
                                        <p:tgtEl>
                                          <p:spTgt spid="6072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7255"/>
                                        </p:tgtEl>
                                        <p:attrNameLst>
                                          <p:attrName>style.visibility</p:attrName>
                                        </p:attrNameLst>
                                      </p:cBhvr>
                                      <p:to>
                                        <p:strVal val="visible"/>
                                      </p:to>
                                    </p:set>
                                    <p:animEffect transition="in" filter="blinds(horizontal)">
                                      <p:cBhvr>
                                        <p:cTn id="32" dur="500"/>
                                        <p:tgtEl>
                                          <p:spTgt spid="6072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7260"/>
                                        </p:tgtEl>
                                        <p:attrNameLst>
                                          <p:attrName>style.visibility</p:attrName>
                                        </p:attrNameLst>
                                      </p:cBhvr>
                                      <p:to>
                                        <p:strVal val="visible"/>
                                      </p:to>
                                    </p:set>
                                    <p:animEffect transition="in" filter="blinds(horizontal)">
                                      <p:cBhvr>
                                        <p:cTn id="37" dur="500"/>
                                        <p:tgtEl>
                                          <p:spTgt spid="607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8" grpId="0"/>
      <p:bldP spid="607255" grpId="0"/>
      <p:bldP spid="607256" grpId="0"/>
      <p:bldP spid="607258" grpId="0" animBg="1"/>
      <p:bldP spid="607259" grpId="0" animBg="1"/>
      <p:bldP spid="6072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6838" y="2573338"/>
            <a:ext cx="6400800" cy="2286000"/>
          </a:xfrm>
        </p:spPr>
        <p:txBody>
          <a:bodyPr/>
          <a:lstStyle/>
          <a:p>
            <a:pPr>
              <a:defRPr/>
            </a:pPr>
            <a:r>
              <a:rPr lang="en-US" altLang="zh-CN" dirty="0" smtClean="0"/>
              <a:t>6</a:t>
            </a:r>
            <a:r>
              <a:rPr lang="zh-CN" altLang="en-US" dirty="0" smtClean="0"/>
              <a:t>、举例与练习</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611188" y="98425"/>
            <a:ext cx="8191500" cy="604838"/>
          </a:xfrm>
        </p:spPr>
        <p:txBody>
          <a:bodyPr lIns="63500" tIns="25400" rIns="63500" bIns="25400" anchor="t">
            <a:spAutoFit/>
          </a:bodyPr>
          <a:lstStyle/>
          <a:p>
            <a:r>
              <a:rPr lang="zh-CN" altLang="en-US" sz="3600" smtClean="0"/>
              <a:t>例：“</a:t>
            </a:r>
            <a:r>
              <a:rPr lang="en-US" altLang="zh-CN" sz="3600" smtClean="0"/>
              <a:t>hello world</a:t>
            </a:r>
            <a:r>
              <a:rPr lang="zh-CN" altLang="en-US" sz="3600" smtClean="0"/>
              <a:t>”程序的处理过程</a:t>
            </a:r>
          </a:p>
        </p:txBody>
      </p:sp>
      <p:sp>
        <p:nvSpPr>
          <p:cNvPr id="61443" name="Rectangle 3"/>
          <p:cNvSpPr>
            <a:spLocks noGrp="1" noChangeArrowheads="1"/>
          </p:cNvSpPr>
          <p:nvPr>
            <p:ph type="body" sz="half" idx="4294967295"/>
          </p:nvPr>
        </p:nvSpPr>
        <p:spPr>
          <a:xfrm>
            <a:off x="206375" y="1179513"/>
            <a:ext cx="3178175" cy="2506662"/>
          </a:xfrm>
        </p:spPr>
        <p:txBody>
          <a:bodyPr lIns="63500" tIns="25400" rIns="63500" bIns="25400">
            <a:spAutoFit/>
          </a:bodyPr>
          <a:lstStyle/>
          <a:p>
            <a:pPr marL="203200" indent="-203200">
              <a:spcBef>
                <a:spcPct val="0"/>
              </a:spcBef>
              <a:buFontTx/>
              <a:buNone/>
            </a:pPr>
            <a:r>
              <a:rPr lang="en-US" altLang="zh-CN" sz="2000" smtClean="0">
                <a:solidFill>
                  <a:schemeClr val="accent2"/>
                </a:solidFill>
                <a:cs typeface="Arial" pitchFamily="34" charset="0"/>
              </a:rPr>
              <a:t>1 #include &lt;stdio.h&gt;</a:t>
            </a:r>
          </a:p>
          <a:p>
            <a:pPr marL="203200" indent="-203200">
              <a:spcBef>
                <a:spcPct val="0"/>
              </a:spcBef>
              <a:buFontTx/>
              <a:buNone/>
            </a:pPr>
            <a:r>
              <a:rPr lang="en-US" altLang="zh-CN" sz="2000" smtClean="0">
                <a:solidFill>
                  <a:schemeClr val="accent2"/>
                </a:solidFill>
                <a:cs typeface="Arial" pitchFamily="34" charset="0"/>
              </a:rPr>
              <a:t>2</a:t>
            </a:r>
          </a:p>
          <a:p>
            <a:pPr marL="203200" indent="-203200">
              <a:spcBef>
                <a:spcPct val="0"/>
              </a:spcBef>
              <a:buFontTx/>
              <a:buNone/>
            </a:pPr>
            <a:r>
              <a:rPr lang="en-US" altLang="zh-CN" sz="2000" smtClean="0">
                <a:solidFill>
                  <a:schemeClr val="accent2"/>
                </a:solidFill>
                <a:cs typeface="Arial" pitchFamily="34" charset="0"/>
              </a:rPr>
              <a:t>3 int main()</a:t>
            </a:r>
          </a:p>
          <a:p>
            <a:pPr marL="203200" indent="-203200">
              <a:spcBef>
                <a:spcPct val="0"/>
              </a:spcBef>
              <a:buFontTx/>
              <a:buNone/>
            </a:pPr>
            <a:r>
              <a:rPr lang="en-US" altLang="zh-CN" sz="2000" smtClean="0">
                <a:solidFill>
                  <a:schemeClr val="accent2"/>
                </a:solidFill>
                <a:cs typeface="Arial" pitchFamily="34" charset="0"/>
              </a:rPr>
              <a:t>4 {</a:t>
            </a:r>
          </a:p>
          <a:p>
            <a:pPr marL="203200" indent="-203200">
              <a:spcBef>
                <a:spcPct val="0"/>
              </a:spcBef>
              <a:buFontTx/>
              <a:buNone/>
            </a:pPr>
            <a:r>
              <a:rPr lang="en-US" altLang="zh-CN" sz="2000" smtClean="0">
                <a:solidFill>
                  <a:schemeClr val="accent2"/>
                </a:solidFill>
                <a:cs typeface="Arial" pitchFamily="34" charset="0"/>
              </a:rPr>
              <a:t>5 printf("hello, world\n");</a:t>
            </a:r>
          </a:p>
          <a:p>
            <a:pPr marL="203200" indent="-203200">
              <a:spcBef>
                <a:spcPct val="0"/>
              </a:spcBef>
              <a:buFontTx/>
              <a:buNone/>
            </a:pPr>
            <a:r>
              <a:rPr lang="en-US" altLang="zh-CN" sz="2000" smtClean="0">
                <a:solidFill>
                  <a:schemeClr val="accent2"/>
                </a:solidFill>
                <a:cs typeface="Arial" pitchFamily="34" charset="0"/>
              </a:rPr>
              <a:t>6 }</a:t>
            </a:r>
          </a:p>
          <a:p>
            <a:pPr marL="203200" indent="-203200">
              <a:spcBef>
                <a:spcPct val="0"/>
              </a:spcBef>
            </a:pPr>
            <a:endParaRPr lang="zh-CN" altLang="en-US" sz="2000" smtClean="0">
              <a:solidFill>
                <a:schemeClr val="accent2"/>
              </a:solidFill>
              <a:cs typeface="Arial" pitchFamily="34" charset="0"/>
            </a:endParaRPr>
          </a:p>
        </p:txBody>
      </p:sp>
      <p:sp>
        <p:nvSpPr>
          <p:cNvPr id="7173" name="Text Box 5"/>
          <p:cNvSpPr txBox="1">
            <a:spLocks noChangeArrowheads="1"/>
          </p:cNvSpPr>
          <p:nvPr/>
        </p:nvSpPr>
        <p:spPr bwMode="auto">
          <a:xfrm>
            <a:off x="128588" y="819150"/>
            <a:ext cx="3587750" cy="396875"/>
          </a:xfrm>
          <a:prstGeom prst="rect">
            <a:avLst/>
          </a:prstGeom>
          <a:noFill/>
          <a:ln w="9525">
            <a:noFill/>
            <a:miter lim="800000"/>
            <a:headEnd/>
            <a:tailEnd/>
          </a:ln>
        </p:spPr>
        <p:txBody>
          <a:bodyPr>
            <a:spAutoFit/>
          </a:bodyPr>
          <a:lstStyle/>
          <a:p>
            <a:pPr algn="ctr">
              <a:spcBef>
                <a:spcPct val="50000"/>
              </a:spcBef>
              <a:defRPr/>
            </a:pPr>
            <a:r>
              <a:rPr lang="zh-CN" altLang="en-US" sz="2000" dirty="0">
                <a:latin typeface="+mn-lt"/>
                <a:ea typeface="黑体" pitchFamily="49" charset="-122"/>
                <a:cs typeface="Arial" charset="0"/>
              </a:rPr>
              <a:t>经典的“ </a:t>
            </a:r>
            <a:r>
              <a:rPr lang="en-US" altLang="zh-CN" sz="2000" dirty="0" err="1">
                <a:latin typeface="+mn-lt"/>
                <a:ea typeface="黑体" pitchFamily="49" charset="-122"/>
                <a:cs typeface="Arial" charset="0"/>
              </a:rPr>
              <a:t>hello.c</a:t>
            </a:r>
            <a:r>
              <a:rPr lang="en-US" altLang="zh-CN" sz="2000" dirty="0">
                <a:latin typeface="+mn-lt"/>
                <a:ea typeface="黑体" pitchFamily="49" charset="-122"/>
                <a:cs typeface="Arial" charset="0"/>
              </a:rPr>
              <a:t> ”C-</a:t>
            </a:r>
            <a:r>
              <a:rPr lang="zh-CN" altLang="en-US" sz="2000" dirty="0">
                <a:latin typeface="+mn-lt"/>
                <a:ea typeface="黑体" pitchFamily="49" charset="-122"/>
                <a:cs typeface="Arial" charset="0"/>
              </a:rPr>
              <a:t>源程序</a:t>
            </a:r>
          </a:p>
        </p:txBody>
      </p:sp>
      <p:sp>
        <p:nvSpPr>
          <p:cNvPr id="359430" name="Rectangle 6"/>
          <p:cNvSpPr>
            <a:spLocks noChangeArrowheads="1"/>
          </p:cNvSpPr>
          <p:nvPr/>
        </p:nvSpPr>
        <p:spPr bwMode="auto">
          <a:xfrm>
            <a:off x="3563938" y="1506538"/>
            <a:ext cx="5372100" cy="2057400"/>
          </a:xfrm>
          <a:prstGeom prst="rect">
            <a:avLst/>
          </a:prstGeom>
          <a:noFill/>
          <a:ln w="9525">
            <a:solidFill>
              <a:schemeClr val="tx1"/>
            </a:solidFill>
            <a:miter lim="800000"/>
            <a:headEnd/>
            <a:tailEnd/>
          </a:ln>
        </p:spPr>
        <p:txBody>
          <a:bodyPr>
            <a:spAutoFit/>
          </a:bodyPr>
          <a:lstStyle/>
          <a:p>
            <a:pPr algn="dist"/>
            <a:r>
              <a:rPr lang="en-US" altLang="zh-CN" sz="1600">
                <a:solidFill>
                  <a:srgbClr val="ED1611"/>
                </a:solidFill>
                <a:latin typeface="Times New Roman" pitchFamily="18" charset="0"/>
                <a:ea typeface="宋体" pitchFamily="2" charset="-122"/>
              </a:rPr>
              <a:t># i n c l u d e &lt;sp&gt; &lt; s t d i o .</a:t>
            </a:r>
          </a:p>
          <a:p>
            <a:pPr algn="dist"/>
            <a:r>
              <a:rPr lang="en-US" altLang="zh-CN" sz="1600">
                <a:latin typeface="Times New Roman" pitchFamily="18" charset="0"/>
                <a:ea typeface="宋体" pitchFamily="2" charset="-122"/>
              </a:rPr>
              <a:t>35 105 110 99 108 117 100 101 32 60 115 116 100 105 111 46</a:t>
            </a:r>
          </a:p>
          <a:p>
            <a:pPr algn="dist"/>
            <a:r>
              <a:rPr lang="en-US" altLang="zh-CN" sz="1600">
                <a:solidFill>
                  <a:srgbClr val="ED1611"/>
                </a:solidFill>
                <a:latin typeface="Times New Roman" pitchFamily="18" charset="0"/>
                <a:ea typeface="宋体" pitchFamily="2" charset="-122"/>
              </a:rPr>
              <a:t>h &gt; \n \n i n t &lt;sp&gt; m a i n ( ) \n {</a:t>
            </a:r>
          </a:p>
          <a:p>
            <a:pPr algn="dist"/>
            <a:r>
              <a:rPr lang="en-US" altLang="zh-CN" sz="1600">
                <a:latin typeface="Times New Roman" pitchFamily="18" charset="0"/>
                <a:ea typeface="宋体" pitchFamily="2" charset="-122"/>
              </a:rPr>
              <a:t>104 62 10 10 105 110 116 32 109 97 105 110 40 41 10 123</a:t>
            </a:r>
          </a:p>
          <a:p>
            <a:pPr algn="dist"/>
            <a:r>
              <a:rPr lang="en-US" altLang="zh-CN" sz="1600">
                <a:solidFill>
                  <a:srgbClr val="ED1611"/>
                </a:solidFill>
                <a:latin typeface="Times New Roman" pitchFamily="18" charset="0"/>
                <a:ea typeface="宋体" pitchFamily="2" charset="-122"/>
              </a:rPr>
              <a:t>\n &lt;sp&gt; &lt;sp&gt; &lt;sp&gt; &lt;sp&gt; p r i n t f ( " h e l</a:t>
            </a:r>
          </a:p>
          <a:p>
            <a:pPr algn="dist"/>
            <a:r>
              <a:rPr lang="en-US" altLang="zh-CN" sz="1600">
                <a:latin typeface="Times New Roman" pitchFamily="18" charset="0"/>
                <a:ea typeface="宋体" pitchFamily="2" charset="-122"/>
              </a:rPr>
              <a:t>10 32 32 32 32 112 114 105 110 116 102 40 34 104 101 108</a:t>
            </a:r>
          </a:p>
          <a:p>
            <a:pPr algn="dist"/>
            <a:r>
              <a:rPr lang="en-US" altLang="zh-CN" sz="1600">
                <a:solidFill>
                  <a:srgbClr val="ED1611"/>
                </a:solidFill>
                <a:latin typeface="Times New Roman" pitchFamily="18" charset="0"/>
                <a:ea typeface="宋体" pitchFamily="2" charset="-122"/>
              </a:rPr>
              <a:t>l o , &lt;sp&gt; w o r l d \ n " ) ; \n }</a:t>
            </a:r>
          </a:p>
          <a:p>
            <a:pPr algn="dist"/>
            <a:r>
              <a:rPr lang="en-US" altLang="zh-CN" sz="1600">
                <a:latin typeface="Times New Roman" pitchFamily="18" charset="0"/>
                <a:ea typeface="宋体" pitchFamily="2" charset="-122"/>
              </a:rPr>
              <a:t>108 111 44 32 119 111 114 108 100 92 110 34 41 59 10 125</a:t>
            </a:r>
          </a:p>
        </p:txBody>
      </p:sp>
      <p:sp>
        <p:nvSpPr>
          <p:cNvPr id="359431" name="Text Box 7"/>
          <p:cNvSpPr txBox="1">
            <a:spLocks noChangeArrowheads="1"/>
          </p:cNvSpPr>
          <p:nvPr/>
        </p:nvSpPr>
        <p:spPr bwMode="auto">
          <a:xfrm>
            <a:off x="3570288" y="1058863"/>
            <a:ext cx="4992687" cy="430212"/>
          </a:xfrm>
          <a:prstGeom prst="rect">
            <a:avLst/>
          </a:prstGeom>
          <a:noFill/>
          <a:ln w="9525">
            <a:noFill/>
            <a:miter lim="800000"/>
            <a:headEnd/>
            <a:tailEnd/>
          </a:ln>
        </p:spPr>
        <p:txBody>
          <a:bodyPr>
            <a:spAutoFit/>
          </a:bodyPr>
          <a:lstStyle/>
          <a:p>
            <a:pPr algn="ctr">
              <a:spcBef>
                <a:spcPct val="50000"/>
              </a:spcBef>
              <a:defRPr/>
            </a:pPr>
            <a:r>
              <a:rPr lang="en-US" altLang="zh-CN" sz="2200" dirty="0" err="1">
                <a:solidFill>
                  <a:schemeClr val="accent2"/>
                </a:solidFill>
                <a:latin typeface="+mn-lt"/>
                <a:ea typeface="黑体" pitchFamily="49" charset="-122"/>
                <a:cs typeface="Arial" charset="0"/>
              </a:rPr>
              <a:t>hello.c</a:t>
            </a:r>
            <a:r>
              <a:rPr lang="zh-CN" altLang="en-US" sz="2200" dirty="0">
                <a:solidFill>
                  <a:schemeClr val="accent2"/>
                </a:solidFill>
                <a:latin typeface="+mn-lt"/>
                <a:ea typeface="黑体" pitchFamily="49" charset="-122"/>
                <a:cs typeface="Arial" charset="0"/>
              </a:rPr>
              <a:t>的</a:t>
            </a:r>
            <a:r>
              <a:rPr lang="en-US" altLang="zh-CN" sz="2200" dirty="0">
                <a:solidFill>
                  <a:schemeClr val="accent2"/>
                </a:solidFill>
                <a:latin typeface="+mn-lt"/>
                <a:ea typeface="黑体" pitchFamily="49" charset="-122"/>
                <a:cs typeface="Arial" charset="0"/>
              </a:rPr>
              <a:t>ASCII</a:t>
            </a:r>
            <a:r>
              <a:rPr lang="zh-CN" altLang="en-US" sz="2200" dirty="0">
                <a:solidFill>
                  <a:schemeClr val="accent2"/>
                </a:solidFill>
                <a:latin typeface="+mn-lt"/>
                <a:ea typeface="黑体" pitchFamily="49" charset="-122"/>
                <a:cs typeface="Arial" charset="0"/>
              </a:rPr>
              <a:t>文本表示</a:t>
            </a:r>
          </a:p>
        </p:txBody>
      </p:sp>
      <p:sp>
        <p:nvSpPr>
          <p:cNvPr id="359438" name="AutoShape 14"/>
          <p:cNvSpPr>
            <a:spLocks noChangeArrowheads="1"/>
          </p:cNvSpPr>
          <p:nvPr/>
        </p:nvSpPr>
        <p:spPr bwMode="auto">
          <a:xfrm>
            <a:off x="5381625" y="4056063"/>
            <a:ext cx="3733800" cy="1038225"/>
          </a:xfrm>
          <a:prstGeom prst="cloudCallout">
            <a:avLst>
              <a:gd name="adj1" fmla="val -53231"/>
              <a:gd name="adj2" fmla="val 24005"/>
            </a:avLst>
          </a:prstGeom>
          <a:solidFill>
            <a:schemeClr val="bg1"/>
          </a:solidFill>
          <a:ln w="9525">
            <a:solidFill>
              <a:schemeClr val="accent1"/>
            </a:solidFill>
            <a:miter lim="800000"/>
            <a:headEnd/>
            <a:tailEnd/>
          </a:ln>
        </p:spPr>
        <p:txBody>
          <a:bodyPr>
            <a:spAutoFit/>
          </a:bodyPr>
          <a:lstStyle/>
          <a:p>
            <a:pPr algn="ctr">
              <a:spcBef>
                <a:spcPct val="50000"/>
              </a:spcBef>
            </a:pPr>
            <a:r>
              <a:rPr lang="zh-CN" altLang="en-US" sz="2000">
                <a:solidFill>
                  <a:srgbClr val="ED1611"/>
                </a:solidFill>
                <a:latin typeface="Arial" pitchFamily="34" charset="0"/>
                <a:ea typeface="黑体" pitchFamily="49" charset="-122"/>
              </a:rPr>
              <a:t>计算机能够直接识别</a:t>
            </a:r>
            <a:r>
              <a:rPr lang="en-US" altLang="zh-CN" sz="2000">
                <a:solidFill>
                  <a:srgbClr val="ED1611"/>
                </a:solidFill>
                <a:latin typeface="Arial" pitchFamily="34" charset="0"/>
                <a:ea typeface="黑体" pitchFamily="49" charset="-122"/>
              </a:rPr>
              <a:t>hello.c</a:t>
            </a:r>
            <a:r>
              <a:rPr lang="zh-CN" altLang="en-US" sz="2000">
                <a:solidFill>
                  <a:srgbClr val="ED1611"/>
                </a:solidFill>
                <a:latin typeface="Arial" pitchFamily="34" charset="0"/>
                <a:ea typeface="黑体" pitchFamily="49" charset="-122"/>
              </a:rPr>
              <a:t>源程序吗？</a:t>
            </a:r>
          </a:p>
        </p:txBody>
      </p:sp>
      <p:sp>
        <p:nvSpPr>
          <p:cNvPr id="359439" name="AutoShape 15"/>
          <p:cNvSpPr>
            <a:spLocks noChangeArrowheads="1"/>
          </p:cNvSpPr>
          <p:nvPr/>
        </p:nvSpPr>
        <p:spPr bwMode="auto">
          <a:xfrm>
            <a:off x="339725" y="4279900"/>
            <a:ext cx="4705350" cy="944563"/>
          </a:xfrm>
          <a:prstGeom prst="cloudCallout">
            <a:avLst>
              <a:gd name="adj1" fmla="val 37208"/>
              <a:gd name="adj2" fmla="val 15843"/>
            </a:avLst>
          </a:prstGeom>
          <a:solidFill>
            <a:schemeClr val="bg1"/>
          </a:solidFill>
          <a:ln w="9525">
            <a:solidFill>
              <a:schemeClr val="accent1"/>
            </a:solidFill>
            <a:miter lim="800000"/>
            <a:headEnd/>
            <a:tailEnd/>
          </a:ln>
        </p:spPr>
        <p:txBody>
          <a:bodyPr lIns="0" tIns="0" rIns="0" bIns="0">
            <a:spAutoFit/>
          </a:bodyPr>
          <a:lstStyle/>
          <a:p>
            <a:pPr algn="ctr">
              <a:spcBef>
                <a:spcPct val="50000"/>
              </a:spcBef>
            </a:pPr>
            <a:r>
              <a:rPr lang="zh-CN" altLang="en-US" sz="2000">
                <a:solidFill>
                  <a:schemeClr val="accent2"/>
                </a:solidFill>
                <a:latin typeface="黑体" pitchFamily="49" charset="-122"/>
                <a:ea typeface="黑体" pitchFamily="49" charset="-122"/>
              </a:rPr>
              <a:t>不能，需要转换为机器语言代码</a:t>
            </a:r>
            <a:r>
              <a:rPr lang="en-US" altLang="zh-CN" sz="2000">
                <a:solidFill>
                  <a:schemeClr val="accent2"/>
                </a:solidFill>
                <a:latin typeface="黑体" pitchFamily="49" charset="-122"/>
                <a:ea typeface="黑体" pitchFamily="49" charset="-122"/>
              </a:rPr>
              <a:t>! </a:t>
            </a:r>
            <a:r>
              <a:rPr lang="zh-CN" altLang="en-US" sz="2000">
                <a:solidFill>
                  <a:schemeClr val="accent2"/>
                </a:solidFill>
                <a:latin typeface="黑体" pitchFamily="49" charset="-122"/>
                <a:ea typeface="黑体" pitchFamily="49" charset="-122"/>
              </a:rPr>
              <a:t>即：编译、汇编等</a:t>
            </a:r>
          </a:p>
        </p:txBody>
      </p:sp>
      <p:sp>
        <p:nvSpPr>
          <p:cNvPr id="359440" name="Text Box 16"/>
          <p:cNvSpPr txBox="1">
            <a:spLocks noChangeArrowheads="1"/>
          </p:cNvSpPr>
          <p:nvPr/>
        </p:nvSpPr>
        <p:spPr bwMode="auto">
          <a:xfrm>
            <a:off x="217488" y="3324225"/>
            <a:ext cx="2743200" cy="762000"/>
          </a:xfrm>
          <a:prstGeom prst="rect">
            <a:avLst/>
          </a:prstGeom>
          <a:noFill/>
          <a:ln w="9525">
            <a:noFill/>
            <a:miter lim="800000"/>
            <a:headEnd/>
            <a:tailEnd/>
          </a:ln>
        </p:spPr>
        <p:txBody>
          <a:bodyPr>
            <a:spAutoFit/>
          </a:bodyPr>
          <a:lstStyle/>
          <a:p>
            <a:pPr>
              <a:spcBef>
                <a:spcPct val="20000"/>
              </a:spcBef>
            </a:pPr>
            <a:r>
              <a:rPr lang="zh-CN" altLang="en-US" sz="2000">
                <a:solidFill>
                  <a:srgbClr val="CC3300"/>
                </a:solidFill>
                <a:latin typeface="Arial" pitchFamily="34" charset="0"/>
                <a:ea typeface="黑体" pitchFamily="49" charset="-122"/>
                <a:cs typeface="Arial" pitchFamily="34" charset="0"/>
              </a:rPr>
              <a:t>程序的功能是：</a:t>
            </a:r>
          </a:p>
          <a:p>
            <a:pPr>
              <a:spcBef>
                <a:spcPct val="20000"/>
              </a:spcBef>
            </a:pPr>
            <a:r>
              <a:rPr lang="zh-CN" altLang="en-US" sz="2000">
                <a:solidFill>
                  <a:srgbClr val="CC3300"/>
                </a:solidFill>
                <a:latin typeface="Arial" pitchFamily="34" charset="0"/>
                <a:ea typeface="黑体" pitchFamily="49" charset="-122"/>
                <a:cs typeface="Arial" pitchFamily="34" charset="0"/>
              </a:rPr>
              <a:t>输出“</a:t>
            </a:r>
            <a:r>
              <a:rPr lang="en-US" altLang="zh-CN" sz="2000">
                <a:solidFill>
                  <a:srgbClr val="CC3300"/>
                </a:solidFill>
                <a:latin typeface="Arial" pitchFamily="34" charset="0"/>
                <a:ea typeface="黑体" pitchFamily="49" charset="-122"/>
                <a:cs typeface="Arial" pitchFamily="34" charset="0"/>
              </a:rPr>
              <a:t>hello,world”</a:t>
            </a:r>
          </a:p>
        </p:txBody>
      </p:sp>
      <p:pic>
        <p:nvPicPr>
          <p:cNvPr id="467979" name="Picture 11"/>
          <p:cNvPicPr>
            <a:picLocks noChangeAspect="1" noChangeArrowheads="1"/>
          </p:cNvPicPr>
          <p:nvPr/>
        </p:nvPicPr>
        <p:blipFill>
          <a:blip r:embed="rId2"/>
          <a:srcRect/>
          <a:stretch>
            <a:fillRect/>
          </a:stretch>
        </p:blipFill>
        <p:spPr bwMode="auto">
          <a:xfrm>
            <a:off x="0" y="4014788"/>
            <a:ext cx="9144000" cy="28432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9438"/>
                                        </p:tgtEl>
                                        <p:attrNameLst>
                                          <p:attrName>style.visibility</p:attrName>
                                        </p:attrNameLst>
                                      </p:cBhvr>
                                      <p:to>
                                        <p:strVal val="visible"/>
                                      </p:to>
                                    </p:set>
                                    <p:animEffect transition="in" filter="blinds(horizontal)">
                                      <p:cBhvr>
                                        <p:cTn id="22" dur="500"/>
                                        <p:tgtEl>
                                          <p:spTgt spid="3594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9439"/>
                                        </p:tgtEl>
                                        <p:attrNameLst>
                                          <p:attrName>style.visibility</p:attrName>
                                        </p:attrNameLst>
                                      </p:cBhvr>
                                      <p:to>
                                        <p:strVal val="visible"/>
                                      </p:to>
                                    </p:set>
                                    <p:animEffect transition="in" filter="blinds(horizontal)">
                                      <p:cBhvr>
                                        <p:cTn id="27" dur="500"/>
                                        <p:tgtEl>
                                          <p:spTgt spid="3594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7979"/>
                                        </p:tgtEl>
                                        <p:attrNameLst>
                                          <p:attrName>style.visibility</p:attrName>
                                        </p:attrNameLst>
                                      </p:cBhvr>
                                      <p:to>
                                        <p:strVal val="visible"/>
                                      </p:to>
                                    </p:set>
                                    <p:animEffect transition="in" filter="blinds(horizontal)">
                                      <p:cBhvr>
                                        <p:cTn id="32" dur="500"/>
                                        <p:tgtEl>
                                          <p:spTgt spid="467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38" grpId="0" animBg="1"/>
      <p:bldP spid="359439" grpId="0" animBg="1"/>
      <p:bldP spid="35944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11188" y="188913"/>
            <a:ext cx="5629275" cy="538162"/>
          </a:xfrm>
        </p:spPr>
        <p:txBody>
          <a:bodyPr lIns="63500" tIns="25400" rIns="63500" bIns="25400" anchor="t">
            <a:spAutoFit/>
          </a:bodyPr>
          <a:lstStyle/>
          <a:p>
            <a:r>
              <a:rPr lang="en-US" altLang="zh-CN" sz="3200" smtClean="0"/>
              <a:t>Hello</a:t>
            </a:r>
            <a:r>
              <a:rPr lang="zh-CN" altLang="en-US" sz="3200" smtClean="0"/>
              <a:t>程序的数据流动过程</a:t>
            </a:r>
          </a:p>
        </p:txBody>
      </p:sp>
      <p:pic>
        <p:nvPicPr>
          <p:cNvPr id="62467" name="Picture 5"/>
          <p:cNvPicPr>
            <a:picLocks noChangeAspect="1" noChangeArrowheads="1"/>
          </p:cNvPicPr>
          <p:nvPr>
            <p:ph idx="4294967295"/>
          </p:nvPr>
        </p:nvPicPr>
        <p:blipFill>
          <a:blip r:embed="rId3"/>
          <a:srcRect/>
          <a:stretch>
            <a:fillRect/>
          </a:stretch>
        </p:blipFill>
        <p:spPr>
          <a:xfrm>
            <a:off x="0" y="1089025"/>
            <a:ext cx="8535988" cy="4981575"/>
          </a:xfrm>
          <a:noFill/>
        </p:spPr>
      </p:pic>
      <p:sp>
        <p:nvSpPr>
          <p:cNvPr id="364552" name="Line 8"/>
          <p:cNvSpPr>
            <a:spLocks noChangeShapeType="1"/>
          </p:cNvSpPr>
          <p:nvPr/>
        </p:nvSpPr>
        <p:spPr bwMode="auto">
          <a:xfrm flipV="1">
            <a:off x="1646238" y="3968750"/>
            <a:ext cx="0" cy="609600"/>
          </a:xfrm>
          <a:prstGeom prst="line">
            <a:avLst/>
          </a:prstGeom>
          <a:noFill/>
          <a:ln w="38100">
            <a:solidFill>
              <a:srgbClr val="CC3300"/>
            </a:solidFill>
            <a:miter lim="800000"/>
            <a:headEnd/>
            <a:tailEnd/>
          </a:ln>
        </p:spPr>
        <p:txBody>
          <a:bodyPr wrap="none"/>
          <a:lstStyle/>
          <a:p>
            <a:endParaRPr lang="zh-CN" altLang="en-US"/>
          </a:p>
        </p:txBody>
      </p:sp>
      <p:sp>
        <p:nvSpPr>
          <p:cNvPr id="364553" name="Line 9"/>
          <p:cNvSpPr>
            <a:spLocks noChangeShapeType="1"/>
          </p:cNvSpPr>
          <p:nvPr/>
        </p:nvSpPr>
        <p:spPr bwMode="auto">
          <a:xfrm>
            <a:off x="1646238" y="4014788"/>
            <a:ext cx="2974975" cy="0"/>
          </a:xfrm>
          <a:prstGeom prst="line">
            <a:avLst/>
          </a:prstGeom>
          <a:noFill/>
          <a:ln w="38100">
            <a:solidFill>
              <a:srgbClr val="CC3300"/>
            </a:solidFill>
            <a:miter lim="800000"/>
            <a:headEnd/>
            <a:tailEnd/>
          </a:ln>
        </p:spPr>
        <p:txBody>
          <a:bodyPr wrap="none"/>
          <a:lstStyle/>
          <a:p>
            <a:endParaRPr lang="zh-CN" altLang="en-US"/>
          </a:p>
        </p:txBody>
      </p:sp>
      <p:sp>
        <p:nvSpPr>
          <p:cNvPr id="364554" name="Line 10"/>
          <p:cNvSpPr>
            <a:spLocks noChangeShapeType="1"/>
          </p:cNvSpPr>
          <p:nvPr/>
        </p:nvSpPr>
        <p:spPr bwMode="auto">
          <a:xfrm flipV="1">
            <a:off x="4572000" y="3338513"/>
            <a:ext cx="0" cy="625475"/>
          </a:xfrm>
          <a:prstGeom prst="line">
            <a:avLst/>
          </a:prstGeom>
          <a:noFill/>
          <a:ln w="38100">
            <a:solidFill>
              <a:srgbClr val="CC3300"/>
            </a:solidFill>
            <a:miter lim="800000"/>
            <a:headEnd/>
            <a:tailEnd/>
          </a:ln>
        </p:spPr>
        <p:txBody>
          <a:bodyPr wrap="none"/>
          <a:lstStyle/>
          <a:p>
            <a:endParaRPr lang="zh-CN" altLang="en-US"/>
          </a:p>
        </p:txBody>
      </p:sp>
      <p:sp>
        <p:nvSpPr>
          <p:cNvPr id="364555" name="Line 11"/>
          <p:cNvSpPr>
            <a:spLocks noChangeShapeType="1"/>
          </p:cNvSpPr>
          <p:nvPr/>
        </p:nvSpPr>
        <p:spPr bwMode="auto">
          <a:xfrm flipH="1" flipV="1">
            <a:off x="2006600" y="3159125"/>
            <a:ext cx="2147888" cy="28575"/>
          </a:xfrm>
          <a:prstGeom prst="line">
            <a:avLst/>
          </a:prstGeom>
          <a:noFill/>
          <a:ln w="38100">
            <a:solidFill>
              <a:srgbClr val="CC3300"/>
            </a:solidFill>
            <a:miter lim="800000"/>
            <a:headEnd/>
            <a:tailEnd/>
          </a:ln>
        </p:spPr>
        <p:txBody>
          <a:bodyPr wrap="none"/>
          <a:lstStyle/>
          <a:p>
            <a:endParaRPr lang="zh-CN" altLang="en-US"/>
          </a:p>
        </p:txBody>
      </p:sp>
      <p:sp>
        <p:nvSpPr>
          <p:cNvPr id="364556" name="Line 12"/>
          <p:cNvSpPr>
            <a:spLocks noChangeShapeType="1"/>
          </p:cNvSpPr>
          <p:nvPr/>
        </p:nvSpPr>
        <p:spPr bwMode="auto">
          <a:xfrm flipV="1">
            <a:off x="2006600" y="2438400"/>
            <a:ext cx="0" cy="739775"/>
          </a:xfrm>
          <a:prstGeom prst="line">
            <a:avLst/>
          </a:prstGeom>
          <a:noFill/>
          <a:ln w="38100">
            <a:solidFill>
              <a:srgbClr val="CC3300"/>
            </a:solidFill>
            <a:miter lim="800000"/>
            <a:headEnd/>
            <a:tailEnd type="triangle" w="med" len="med"/>
          </a:ln>
        </p:spPr>
        <p:txBody>
          <a:bodyPr wrap="none"/>
          <a:lstStyle/>
          <a:p>
            <a:endParaRPr lang="zh-CN" altLang="en-US"/>
          </a:p>
        </p:txBody>
      </p:sp>
      <p:grpSp>
        <p:nvGrpSpPr>
          <p:cNvPr id="2" name="Group 14"/>
          <p:cNvGrpSpPr>
            <a:grpSpLocks/>
          </p:cNvGrpSpPr>
          <p:nvPr/>
        </p:nvGrpSpPr>
        <p:grpSpPr bwMode="auto">
          <a:xfrm>
            <a:off x="1511300" y="4554538"/>
            <a:ext cx="1190625" cy="1268412"/>
            <a:chOff x="1051" y="2980"/>
            <a:chExt cx="750" cy="799"/>
          </a:xfrm>
        </p:grpSpPr>
        <p:sp>
          <p:nvSpPr>
            <p:cNvPr id="62497" name="Line 7"/>
            <p:cNvSpPr>
              <a:spLocks noChangeShapeType="1"/>
            </p:cNvSpPr>
            <p:nvPr/>
          </p:nvSpPr>
          <p:spPr bwMode="auto">
            <a:xfrm flipH="1" flipV="1">
              <a:off x="1134" y="2980"/>
              <a:ext cx="256" cy="330"/>
            </a:xfrm>
            <a:prstGeom prst="line">
              <a:avLst/>
            </a:prstGeom>
            <a:noFill/>
            <a:ln w="38100">
              <a:solidFill>
                <a:srgbClr val="CC3300"/>
              </a:solidFill>
              <a:miter lim="800000"/>
              <a:headEnd/>
              <a:tailEnd/>
            </a:ln>
          </p:spPr>
          <p:txBody>
            <a:bodyPr wrap="none"/>
            <a:lstStyle/>
            <a:p>
              <a:endParaRPr lang="zh-CN" altLang="en-US"/>
            </a:p>
          </p:txBody>
        </p:sp>
        <p:sp>
          <p:nvSpPr>
            <p:cNvPr id="62498" name="Text Box 13"/>
            <p:cNvSpPr txBox="1">
              <a:spLocks noChangeArrowheads="1"/>
            </p:cNvSpPr>
            <p:nvPr/>
          </p:nvSpPr>
          <p:spPr bwMode="auto">
            <a:xfrm>
              <a:off x="1051" y="3548"/>
              <a:ext cx="750" cy="231"/>
            </a:xfrm>
            <a:prstGeom prst="rect">
              <a:avLst/>
            </a:prstGeom>
            <a:noFill/>
            <a:ln w="9525">
              <a:noFill/>
              <a:miter lim="800000"/>
              <a:headEnd/>
              <a:tailEnd/>
            </a:ln>
          </p:spPr>
          <p:txBody>
            <a:bodyPr>
              <a:spAutoFit/>
            </a:bodyPr>
            <a:lstStyle/>
            <a:p>
              <a:pPr algn="ctr">
                <a:spcBef>
                  <a:spcPct val="50000"/>
                </a:spcBef>
              </a:pPr>
              <a:r>
                <a:rPr lang="en-US" altLang="zh-CN">
                  <a:solidFill>
                    <a:srgbClr val="CC3300"/>
                  </a:solidFill>
                  <a:latin typeface="Arial" pitchFamily="34" charset="0"/>
                  <a:ea typeface="宋体" pitchFamily="2" charset="-122"/>
                  <a:cs typeface="Arial" pitchFamily="34" charset="0"/>
                </a:rPr>
                <a:t>“hello”</a:t>
              </a:r>
            </a:p>
          </p:txBody>
        </p:sp>
      </p:grpSp>
      <p:sp>
        <p:nvSpPr>
          <p:cNvPr id="364559" name="Line 15"/>
          <p:cNvSpPr>
            <a:spLocks noChangeShapeType="1"/>
          </p:cNvSpPr>
          <p:nvPr/>
        </p:nvSpPr>
        <p:spPr bwMode="auto">
          <a:xfrm flipV="1">
            <a:off x="2232025" y="2259013"/>
            <a:ext cx="0" cy="596900"/>
          </a:xfrm>
          <a:prstGeom prst="line">
            <a:avLst/>
          </a:prstGeom>
          <a:noFill/>
          <a:ln w="38100">
            <a:solidFill>
              <a:srgbClr val="CC3300"/>
            </a:solidFill>
            <a:miter lim="800000"/>
            <a:headEnd/>
            <a:tailEnd/>
          </a:ln>
        </p:spPr>
        <p:txBody>
          <a:bodyPr wrap="none"/>
          <a:lstStyle/>
          <a:p>
            <a:endParaRPr lang="zh-CN" altLang="en-US"/>
          </a:p>
        </p:txBody>
      </p:sp>
      <p:sp>
        <p:nvSpPr>
          <p:cNvPr id="364560" name="Line 16"/>
          <p:cNvSpPr>
            <a:spLocks noChangeShapeType="1"/>
          </p:cNvSpPr>
          <p:nvPr/>
        </p:nvSpPr>
        <p:spPr bwMode="auto">
          <a:xfrm flipH="1" flipV="1">
            <a:off x="2185988" y="2843213"/>
            <a:ext cx="4340225" cy="14287"/>
          </a:xfrm>
          <a:prstGeom prst="line">
            <a:avLst/>
          </a:prstGeom>
          <a:noFill/>
          <a:ln w="38100">
            <a:solidFill>
              <a:srgbClr val="CC3300"/>
            </a:solidFill>
            <a:miter lim="800000"/>
            <a:headEnd type="triangle" w="med" len="med"/>
            <a:tailEnd/>
          </a:ln>
        </p:spPr>
        <p:txBody>
          <a:bodyPr wrap="none"/>
          <a:lstStyle/>
          <a:p>
            <a:endParaRPr lang="zh-CN" altLang="en-US"/>
          </a:p>
        </p:txBody>
      </p:sp>
      <p:sp>
        <p:nvSpPr>
          <p:cNvPr id="364561" name="Line 17"/>
          <p:cNvSpPr>
            <a:spLocks noChangeShapeType="1"/>
          </p:cNvSpPr>
          <p:nvPr/>
        </p:nvSpPr>
        <p:spPr bwMode="auto">
          <a:xfrm flipV="1">
            <a:off x="5741988" y="3910013"/>
            <a:ext cx="0" cy="625475"/>
          </a:xfrm>
          <a:prstGeom prst="line">
            <a:avLst/>
          </a:prstGeom>
          <a:noFill/>
          <a:ln w="38100">
            <a:solidFill>
              <a:srgbClr val="0066CC"/>
            </a:solidFill>
            <a:miter lim="800000"/>
            <a:headEnd/>
            <a:tailEnd/>
          </a:ln>
        </p:spPr>
        <p:txBody>
          <a:bodyPr wrap="none"/>
          <a:lstStyle/>
          <a:p>
            <a:endParaRPr lang="zh-CN" altLang="en-US"/>
          </a:p>
        </p:txBody>
      </p:sp>
      <p:sp>
        <p:nvSpPr>
          <p:cNvPr id="364562" name="Line 18"/>
          <p:cNvSpPr>
            <a:spLocks noChangeShapeType="1"/>
          </p:cNvSpPr>
          <p:nvPr/>
        </p:nvSpPr>
        <p:spPr bwMode="auto">
          <a:xfrm>
            <a:off x="4751388" y="3932238"/>
            <a:ext cx="1031875" cy="0"/>
          </a:xfrm>
          <a:prstGeom prst="line">
            <a:avLst/>
          </a:prstGeom>
          <a:noFill/>
          <a:ln w="38100">
            <a:solidFill>
              <a:srgbClr val="0066CC"/>
            </a:solidFill>
            <a:miter lim="800000"/>
            <a:headEnd/>
            <a:tailEnd/>
          </a:ln>
        </p:spPr>
        <p:txBody>
          <a:bodyPr wrap="none"/>
          <a:lstStyle/>
          <a:p>
            <a:endParaRPr lang="zh-CN" altLang="en-US"/>
          </a:p>
        </p:txBody>
      </p:sp>
      <p:sp>
        <p:nvSpPr>
          <p:cNvPr id="364563" name="Line 19"/>
          <p:cNvSpPr>
            <a:spLocks noChangeShapeType="1"/>
          </p:cNvSpPr>
          <p:nvPr/>
        </p:nvSpPr>
        <p:spPr bwMode="auto">
          <a:xfrm flipV="1">
            <a:off x="4751388" y="3319463"/>
            <a:ext cx="0" cy="625475"/>
          </a:xfrm>
          <a:prstGeom prst="line">
            <a:avLst/>
          </a:prstGeom>
          <a:noFill/>
          <a:ln w="38100">
            <a:solidFill>
              <a:srgbClr val="0066CC"/>
            </a:solidFill>
            <a:miter lim="800000"/>
            <a:headEnd/>
            <a:tailEnd/>
          </a:ln>
        </p:spPr>
        <p:txBody>
          <a:bodyPr wrap="none"/>
          <a:lstStyle/>
          <a:p>
            <a:endParaRPr lang="zh-CN" altLang="en-US"/>
          </a:p>
        </p:txBody>
      </p:sp>
      <p:sp>
        <p:nvSpPr>
          <p:cNvPr id="364564" name="Line 20"/>
          <p:cNvSpPr>
            <a:spLocks noChangeShapeType="1"/>
          </p:cNvSpPr>
          <p:nvPr/>
        </p:nvSpPr>
        <p:spPr bwMode="auto">
          <a:xfrm flipH="1" flipV="1">
            <a:off x="5021263" y="3203575"/>
            <a:ext cx="1566862" cy="28575"/>
          </a:xfrm>
          <a:prstGeom prst="line">
            <a:avLst/>
          </a:prstGeom>
          <a:noFill/>
          <a:ln w="38100">
            <a:solidFill>
              <a:srgbClr val="0066CC"/>
            </a:solidFill>
            <a:miter lim="800000"/>
            <a:headEnd type="triangle" w="med" len="med"/>
            <a:tailEnd/>
          </a:ln>
        </p:spPr>
        <p:txBody>
          <a:bodyPr wrap="none"/>
          <a:lstStyle/>
          <a:p>
            <a:endParaRPr lang="zh-CN" altLang="en-US"/>
          </a:p>
        </p:txBody>
      </p:sp>
      <p:sp>
        <p:nvSpPr>
          <p:cNvPr id="364565" name="Text Box 21"/>
          <p:cNvSpPr txBox="1">
            <a:spLocks noChangeArrowheads="1"/>
          </p:cNvSpPr>
          <p:nvPr/>
        </p:nvSpPr>
        <p:spPr bwMode="auto">
          <a:xfrm>
            <a:off x="6157913" y="5446713"/>
            <a:ext cx="1944687" cy="77946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mtClean="0">
                <a:solidFill>
                  <a:srgbClr val="0066CC"/>
                </a:solidFill>
                <a:effectLst>
                  <a:outerShdw blurRad="38100" dist="38100" dir="2700000" algn="tl">
                    <a:srgbClr val="C0C0C0"/>
                  </a:outerShdw>
                </a:effectLst>
                <a:cs typeface="Arial" panose="020B0604020202020204" pitchFamily="34" charset="0"/>
              </a:rPr>
              <a:t>Hello</a:t>
            </a:r>
            <a:r>
              <a:rPr lang="zh-CN" altLang="en-US" smtClean="0">
                <a:solidFill>
                  <a:srgbClr val="0066CC"/>
                </a:solidFill>
                <a:effectLst>
                  <a:outerShdw blurRad="38100" dist="38100" dir="2700000" algn="tl">
                    <a:srgbClr val="C0C0C0"/>
                  </a:outerShdw>
                </a:effectLst>
                <a:cs typeface="Arial" panose="020B0604020202020204" pitchFamily="34" charset="0"/>
              </a:rPr>
              <a:t>可执行文件</a:t>
            </a:r>
          </a:p>
          <a:p>
            <a:pPr algn="ctr">
              <a:spcBef>
                <a:spcPct val="50000"/>
              </a:spcBef>
              <a:defRPr/>
            </a:pPr>
            <a:endParaRPr lang="zh-CN" altLang="en-US" smtClean="0">
              <a:solidFill>
                <a:schemeClr val="accent2"/>
              </a:solidFill>
              <a:cs typeface="Arial" panose="020B0604020202020204" pitchFamily="34" charset="0"/>
            </a:endParaRPr>
          </a:p>
        </p:txBody>
      </p:sp>
      <p:sp>
        <p:nvSpPr>
          <p:cNvPr id="364567" name="Text Box 23"/>
          <p:cNvSpPr txBox="1">
            <a:spLocks noChangeArrowheads="1"/>
          </p:cNvSpPr>
          <p:nvPr/>
        </p:nvSpPr>
        <p:spPr bwMode="auto">
          <a:xfrm>
            <a:off x="4113213" y="1082675"/>
            <a:ext cx="3789362" cy="998538"/>
          </a:xfrm>
          <a:prstGeom prst="rect">
            <a:avLst/>
          </a:prstGeom>
          <a:noFill/>
          <a:ln w="9525">
            <a:noFill/>
            <a:miter lim="800000"/>
            <a:headEnd/>
            <a:tailEnd/>
          </a:ln>
        </p:spPr>
        <p:txBody>
          <a:bodyPr>
            <a:spAutoFit/>
          </a:bodyPr>
          <a:lstStyle/>
          <a:p>
            <a:pPr>
              <a:spcBef>
                <a:spcPct val="15000"/>
              </a:spcBef>
            </a:pPr>
            <a:r>
              <a:rPr lang="en-US" altLang="zh-CN">
                <a:solidFill>
                  <a:srgbClr val="CC3300"/>
                </a:solidFill>
                <a:latin typeface="Arial" pitchFamily="34" charset="0"/>
                <a:ea typeface="黑体" pitchFamily="49" charset="-122"/>
              </a:rPr>
              <a:t>Red</a:t>
            </a:r>
            <a:r>
              <a:rPr lang="zh-CN" altLang="en-US">
                <a:solidFill>
                  <a:srgbClr val="CC3300"/>
                </a:solidFill>
                <a:latin typeface="Arial" pitchFamily="34" charset="0"/>
                <a:ea typeface="黑体" pitchFamily="49" charset="-122"/>
              </a:rPr>
              <a:t>：</a:t>
            </a:r>
            <a:r>
              <a:rPr lang="en-US" altLang="zh-CN">
                <a:solidFill>
                  <a:srgbClr val="CC3300"/>
                </a:solidFill>
                <a:latin typeface="Arial" pitchFamily="34" charset="0"/>
                <a:ea typeface="黑体" pitchFamily="49" charset="-122"/>
              </a:rPr>
              <a:t>shell</a:t>
            </a:r>
            <a:r>
              <a:rPr lang="zh-CN" altLang="en-US">
                <a:solidFill>
                  <a:srgbClr val="CC3300"/>
                </a:solidFill>
                <a:latin typeface="Arial" pitchFamily="34" charset="0"/>
                <a:ea typeface="黑体" pitchFamily="49" charset="-122"/>
              </a:rPr>
              <a:t>命令行处理</a:t>
            </a:r>
          </a:p>
          <a:p>
            <a:pPr>
              <a:spcBef>
                <a:spcPct val="15000"/>
              </a:spcBef>
            </a:pPr>
            <a:r>
              <a:rPr lang="en-US" altLang="zh-CN">
                <a:solidFill>
                  <a:srgbClr val="0066CC"/>
                </a:solidFill>
                <a:latin typeface="Arial" pitchFamily="34" charset="0"/>
                <a:ea typeface="黑体" pitchFamily="49" charset="-122"/>
              </a:rPr>
              <a:t>Blue</a:t>
            </a:r>
            <a:r>
              <a:rPr lang="zh-CN" altLang="en-US">
                <a:solidFill>
                  <a:srgbClr val="0066CC"/>
                </a:solidFill>
                <a:latin typeface="Arial" pitchFamily="34" charset="0"/>
                <a:ea typeface="黑体" pitchFamily="49" charset="-122"/>
              </a:rPr>
              <a:t>：可执行文件加载</a:t>
            </a:r>
          </a:p>
          <a:p>
            <a:pPr>
              <a:spcBef>
                <a:spcPct val="15000"/>
              </a:spcBef>
            </a:pPr>
            <a:r>
              <a:rPr lang="en-US" altLang="zh-CN">
                <a:solidFill>
                  <a:srgbClr val="008000"/>
                </a:solidFill>
                <a:latin typeface="Arial" pitchFamily="34" charset="0"/>
                <a:ea typeface="黑体" pitchFamily="49" charset="-122"/>
              </a:rPr>
              <a:t>Cyan</a:t>
            </a:r>
            <a:r>
              <a:rPr lang="zh-CN" altLang="en-US">
                <a:solidFill>
                  <a:srgbClr val="008000"/>
                </a:solidFill>
                <a:latin typeface="Arial" pitchFamily="34" charset="0"/>
                <a:ea typeface="黑体" pitchFamily="49" charset="-122"/>
              </a:rPr>
              <a:t>：</a:t>
            </a:r>
            <a:r>
              <a:rPr lang="en-US" altLang="zh-CN">
                <a:solidFill>
                  <a:srgbClr val="008000"/>
                </a:solidFill>
                <a:latin typeface="Arial" pitchFamily="34" charset="0"/>
                <a:ea typeface="黑体" pitchFamily="49" charset="-122"/>
              </a:rPr>
              <a:t>hello</a:t>
            </a:r>
            <a:r>
              <a:rPr lang="zh-CN" altLang="en-US">
                <a:solidFill>
                  <a:srgbClr val="008000"/>
                </a:solidFill>
                <a:latin typeface="Arial" pitchFamily="34" charset="0"/>
                <a:ea typeface="黑体" pitchFamily="49" charset="-122"/>
              </a:rPr>
              <a:t>程序执行过程</a:t>
            </a:r>
          </a:p>
        </p:txBody>
      </p:sp>
      <p:sp>
        <p:nvSpPr>
          <p:cNvPr id="364569" name="Text Box 25"/>
          <p:cNvSpPr txBox="1">
            <a:spLocks noChangeArrowheads="1"/>
          </p:cNvSpPr>
          <p:nvPr/>
        </p:nvSpPr>
        <p:spPr bwMode="auto">
          <a:xfrm>
            <a:off x="7532688" y="2600325"/>
            <a:ext cx="1030287" cy="336550"/>
          </a:xfrm>
          <a:prstGeom prst="rect">
            <a:avLst/>
          </a:prstGeom>
          <a:noFill/>
          <a:ln w="9525">
            <a:noFill/>
            <a:miter lim="800000"/>
            <a:headEnd/>
            <a:tailEnd/>
          </a:ln>
        </p:spPr>
        <p:txBody>
          <a:bodyPr>
            <a:spAutoFit/>
          </a:bodyPr>
          <a:lstStyle/>
          <a:p>
            <a:pPr algn="ctr">
              <a:spcBef>
                <a:spcPct val="50000"/>
              </a:spcBef>
            </a:pPr>
            <a:r>
              <a:rPr lang="en-US" altLang="zh-CN" sz="1600">
                <a:solidFill>
                  <a:srgbClr val="CC3300"/>
                </a:solidFill>
                <a:latin typeface="Arial" pitchFamily="34" charset="0"/>
                <a:ea typeface="宋体" pitchFamily="2" charset="-122"/>
                <a:cs typeface="Arial" pitchFamily="34" charset="0"/>
              </a:rPr>
              <a:t>“hello”</a:t>
            </a:r>
          </a:p>
        </p:txBody>
      </p:sp>
      <p:sp>
        <p:nvSpPr>
          <p:cNvPr id="364570" name="Text Box 26"/>
          <p:cNvSpPr txBox="1">
            <a:spLocks noChangeArrowheads="1"/>
          </p:cNvSpPr>
          <p:nvPr/>
        </p:nvSpPr>
        <p:spPr bwMode="auto">
          <a:xfrm>
            <a:off x="7489825" y="3019425"/>
            <a:ext cx="1654175" cy="336550"/>
          </a:xfrm>
          <a:prstGeom prst="rect">
            <a:avLst/>
          </a:prstGeom>
          <a:noFill/>
          <a:ln w="9525">
            <a:noFill/>
            <a:miter lim="800000"/>
            <a:headEnd/>
            <a:tailEnd/>
          </a:ln>
        </p:spPr>
        <p:txBody>
          <a:bodyPr>
            <a:spAutoFit/>
          </a:bodyPr>
          <a:lstStyle/>
          <a:p>
            <a:pPr algn="ctr">
              <a:spcBef>
                <a:spcPct val="50000"/>
              </a:spcBef>
            </a:pPr>
            <a:r>
              <a:rPr lang="en-US" altLang="zh-CN" sz="1600">
                <a:solidFill>
                  <a:schemeClr val="accent2"/>
                </a:solidFill>
                <a:latin typeface="Arial" pitchFamily="34" charset="0"/>
                <a:ea typeface="宋体" pitchFamily="2" charset="-122"/>
                <a:cs typeface="Arial" pitchFamily="34" charset="0"/>
              </a:rPr>
              <a:t>“hello,world/n”</a:t>
            </a:r>
          </a:p>
        </p:txBody>
      </p:sp>
      <p:sp>
        <p:nvSpPr>
          <p:cNvPr id="364571" name="Text Box 27"/>
          <p:cNvSpPr txBox="1">
            <a:spLocks noChangeArrowheads="1"/>
          </p:cNvSpPr>
          <p:nvPr/>
        </p:nvSpPr>
        <p:spPr bwMode="auto">
          <a:xfrm>
            <a:off x="2857500" y="5445125"/>
            <a:ext cx="2090738" cy="366713"/>
          </a:xfrm>
          <a:prstGeom prst="rect">
            <a:avLst/>
          </a:prstGeom>
          <a:noFill/>
          <a:ln w="9525">
            <a:noFill/>
            <a:miter lim="800000"/>
            <a:headEnd/>
            <a:tailEnd/>
          </a:ln>
        </p:spPr>
        <p:txBody>
          <a:bodyPr>
            <a:spAutoFit/>
          </a:bodyPr>
          <a:lstStyle/>
          <a:p>
            <a:pPr algn="ctr">
              <a:spcBef>
                <a:spcPct val="50000"/>
              </a:spcBef>
            </a:pPr>
            <a:r>
              <a:rPr lang="en-US" altLang="zh-CN">
                <a:solidFill>
                  <a:srgbClr val="008000"/>
                </a:solidFill>
                <a:latin typeface="Arial" pitchFamily="34" charset="0"/>
                <a:ea typeface="宋体" pitchFamily="2" charset="-122"/>
                <a:cs typeface="Arial" pitchFamily="34" charset="0"/>
              </a:rPr>
              <a:t>“hello,world/n”</a:t>
            </a:r>
          </a:p>
        </p:txBody>
      </p:sp>
      <p:sp>
        <p:nvSpPr>
          <p:cNvPr id="364573" name="Line 29"/>
          <p:cNvSpPr>
            <a:spLocks noChangeShapeType="1"/>
          </p:cNvSpPr>
          <p:nvPr/>
        </p:nvSpPr>
        <p:spPr bwMode="auto">
          <a:xfrm flipH="1" flipV="1">
            <a:off x="2149475" y="3062288"/>
            <a:ext cx="4427538" cy="14287"/>
          </a:xfrm>
          <a:prstGeom prst="line">
            <a:avLst/>
          </a:prstGeom>
          <a:noFill/>
          <a:ln w="38100">
            <a:solidFill>
              <a:srgbClr val="008000"/>
            </a:solidFill>
            <a:miter lim="800000"/>
            <a:headEnd/>
            <a:tailEnd/>
          </a:ln>
        </p:spPr>
        <p:txBody>
          <a:bodyPr wrap="none"/>
          <a:lstStyle/>
          <a:p>
            <a:endParaRPr lang="zh-CN" altLang="en-US"/>
          </a:p>
        </p:txBody>
      </p:sp>
      <p:sp>
        <p:nvSpPr>
          <p:cNvPr id="364574" name="Line 30"/>
          <p:cNvSpPr>
            <a:spLocks noChangeShapeType="1"/>
          </p:cNvSpPr>
          <p:nvPr/>
        </p:nvSpPr>
        <p:spPr bwMode="auto">
          <a:xfrm flipV="1">
            <a:off x="2120900" y="2300288"/>
            <a:ext cx="0" cy="739775"/>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364575" name="Line 31"/>
          <p:cNvSpPr>
            <a:spLocks noChangeShapeType="1"/>
          </p:cNvSpPr>
          <p:nvPr/>
        </p:nvSpPr>
        <p:spPr bwMode="auto">
          <a:xfrm flipH="1" flipV="1">
            <a:off x="1773238" y="2295525"/>
            <a:ext cx="0" cy="1014413"/>
          </a:xfrm>
          <a:prstGeom prst="line">
            <a:avLst/>
          </a:prstGeom>
          <a:noFill/>
          <a:ln w="38100">
            <a:solidFill>
              <a:srgbClr val="008000"/>
            </a:solidFill>
            <a:miter lim="800000"/>
            <a:headEnd/>
            <a:tailEnd/>
          </a:ln>
        </p:spPr>
        <p:txBody>
          <a:bodyPr wrap="none"/>
          <a:lstStyle/>
          <a:p>
            <a:endParaRPr lang="zh-CN" altLang="en-US"/>
          </a:p>
        </p:txBody>
      </p:sp>
      <p:sp>
        <p:nvSpPr>
          <p:cNvPr id="364576" name="Line 32"/>
          <p:cNvSpPr>
            <a:spLocks noChangeShapeType="1"/>
          </p:cNvSpPr>
          <p:nvPr/>
        </p:nvSpPr>
        <p:spPr bwMode="auto">
          <a:xfrm flipH="1" flipV="1">
            <a:off x="1849438" y="3322638"/>
            <a:ext cx="2351087" cy="28575"/>
          </a:xfrm>
          <a:prstGeom prst="line">
            <a:avLst/>
          </a:prstGeom>
          <a:noFill/>
          <a:ln w="38100">
            <a:solidFill>
              <a:srgbClr val="008000"/>
            </a:solidFill>
            <a:miter lim="800000"/>
            <a:headEnd/>
            <a:tailEnd/>
          </a:ln>
        </p:spPr>
        <p:txBody>
          <a:bodyPr wrap="none"/>
          <a:lstStyle/>
          <a:p>
            <a:endParaRPr lang="zh-CN" altLang="en-US"/>
          </a:p>
        </p:txBody>
      </p:sp>
      <p:sp>
        <p:nvSpPr>
          <p:cNvPr id="364578" name="Line 34"/>
          <p:cNvSpPr>
            <a:spLocks noChangeShapeType="1"/>
          </p:cNvSpPr>
          <p:nvPr/>
        </p:nvSpPr>
        <p:spPr bwMode="auto">
          <a:xfrm flipV="1">
            <a:off x="4195763" y="3338513"/>
            <a:ext cx="0" cy="465137"/>
          </a:xfrm>
          <a:prstGeom prst="line">
            <a:avLst/>
          </a:prstGeom>
          <a:noFill/>
          <a:ln w="38100">
            <a:solidFill>
              <a:srgbClr val="008000"/>
            </a:solidFill>
            <a:miter lim="800000"/>
            <a:headEnd/>
            <a:tailEnd/>
          </a:ln>
        </p:spPr>
        <p:txBody>
          <a:bodyPr wrap="none"/>
          <a:lstStyle/>
          <a:p>
            <a:endParaRPr lang="zh-CN" altLang="en-US"/>
          </a:p>
        </p:txBody>
      </p:sp>
      <p:sp>
        <p:nvSpPr>
          <p:cNvPr id="364579" name="Line 35"/>
          <p:cNvSpPr>
            <a:spLocks noChangeShapeType="1"/>
          </p:cNvSpPr>
          <p:nvPr/>
        </p:nvSpPr>
        <p:spPr bwMode="auto">
          <a:xfrm>
            <a:off x="3395663" y="3805238"/>
            <a:ext cx="798512" cy="0"/>
          </a:xfrm>
          <a:prstGeom prst="line">
            <a:avLst/>
          </a:prstGeom>
          <a:noFill/>
          <a:ln w="38100">
            <a:solidFill>
              <a:srgbClr val="008000"/>
            </a:solidFill>
            <a:miter lim="800000"/>
            <a:headEnd/>
            <a:tailEnd/>
          </a:ln>
        </p:spPr>
        <p:txBody>
          <a:bodyPr wrap="none"/>
          <a:lstStyle/>
          <a:p>
            <a:endParaRPr lang="zh-CN" altLang="en-US"/>
          </a:p>
        </p:txBody>
      </p:sp>
      <p:sp>
        <p:nvSpPr>
          <p:cNvPr id="364581" name="Line 37"/>
          <p:cNvSpPr>
            <a:spLocks noChangeShapeType="1"/>
          </p:cNvSpPr>
          <p:nvPr/>
        </p:nvSpPr>
        <p:spPr bwMode="auto">
          <a:xfrm flipV="1">
            <a:off x="3381375" y="3786188"/>
            <a:ext cx="0" cy="741362"/>
          </a:xfrm>
          <a:prstGeom prst="line">
            <a:avLst/>
          </a:prstGeom>
          <a:noFill/>
          <a:ln w="38100">
            <a:solidFill>
              <a:srgbClr val="008000"/>
            </a:solidFill>
            <a:miter lim="800000"/>
            <a:headEnd type="triangle" w="med" len="med"/>
            <a:tailEnd/>
          </a:ln>
        </p:spPr>
        <p:txBody>
          <a:bodyPr wrap="none"/>
          <a:lstStyle/>
          <a:p>
            <a:endParaRPr lang="zh-CN" altLang="en-US"/>
          </a:p>
        </p:txBody>
      </p:sp>
      <p:sp>
        <p:nvSpPr>
          <p:cNvPr id="364582" name="Text Box 38"/>
          <p:cNvSpPr txBox="1">
            <a:spLocks noChangeArrowheads="1"/>
          </p:cNvSpPr>
          <p:nvPr/>
        </p:nvSpPr>
        <p:spPr bwMode="auto">
          <a:xfrm>
            <a:off x="598488" y="6229350"/>
            <a:ext cx="7199312" cy="366713"/>
          </a:xfrm>
          <a:prstGeom prst="rect">
            <a:avLst/>
          </a:prstGeom>
          <a:noFill/>
          <a:ln w="9525">
            <a:noFill/>
            <a:miter lim="800000"/>
            <a:headEnd/>
            <a:tailEnd/>
          </a:ln>
        </p:spPr>
        <p:txBody>
          <a:bodyPr>
            <a:spAutoFit/>
          </a:bodyPr>
          <a:lstStyle/>
          <a:p>
            <a:pPr>
              <a:spcBef>
                <a:spcPct val="50000"/>
              </a:spcBef>
            </a:pPr>
            <a:r>
              <a:rPr lang="zh-CN" altLang="en-US">
                <a:solidFill>
                  <a:srgbClr val="ED1611"/>
                </a:solidFill>
                <a:latin typeface="黑体" pitchFamily="49" charset="-122"/>
                <a:ea typeface="黑体" pitchFamily="49" charset="-122"/>
              </a:rPr>
              <a:t>所有过程都是在</a:t>
            </a:r>
            <a:r>
              <a:rPr lang="en-US" altLang="zh-CN">
                <a:solidFill>
                  <a:srgbClr val="ED1611"/>
                </a:solidFill>
                <a:latin typeface="Arial" pitchFamily="34" charset="0"/>
                <a:ea typeface="黑体" pitchFamily="49" charset="-122"/>
              </a:rPr>
              <a:t>CPU</a:t>
            </a:r>
            <a:r>
              <a:rPr lang="zh-CN" altLang="en-US">
                <a:solidFill>
                  <a:srgbClr val="ED1611"/>
                </a:solidFill>
                <a:latin typeface="黑体" pitchFamily="49" charset="-122"/>
                <a:ea typeface="黑体" pitchFamily="49" charset="-122"/>
              </a:rPr>
              <a:t>执行指令所产生的控制信号的作用下进行的。</a:t>
            </a:r>
          </a:p>
        </p:txBody>
      </p:sp>
      <p:sp>
        <p:nvSpPr>
          <p:cNvPr id="364583" name="Text Box 39"/>
          <p:cNvSpPr txBox="1">
            <a:spLocks noChangeArrowheads="1"/>
          </p:cNvSpPr>
          <p:nvPr/>
        </p:nvSpPr>
        <p:spPr bwMode="auto">
          <a:xfrm>
            <a:off x="617538" y="5919788"/>
            <a:ext cx="7707312" cy="366712"/>
          </a:xfrm>
          <a:prstGeom prst="rect">
            <a:avLst/>
          </a:prstGeom>
          <a:noFill/>
          <a:ln w="9525">
            <a:noFill/>
            <a:miter lim="800000"/>
            <a:headEnd/>
            <a:tailEnd/>
          </a:ln>
        </p:spPr>
        <p:txBody>
          <a:bodyPr>
            <a:spAutoFit/>
          </a:bodyPr>
          <a:lstStyle/>
          <a:p>
            <a:pPr>
              <a:spcBef>
                <a:spcPct val="50000"/>
              </a:spcBef>
            </a:pPr>
            <a:r>
              <a:rPr lang="zh-CN" altLang="en-US">
                <a:solidFill>
                  <a:schemeClr val="accent2"/>
                </a:solidFill>
                <a:latin typeface="Times New Roman" pitchFamily="18" charset="0"/>
                <a:ea typeface="黑体" pitchFamily="49" charset="-122"/>
              </a:rPr>
              <a:t>数据经常在各存储部件间传送。故现代计算机大多采用“缓存”技术！</a:t>
            </a:r>
          </a:p>
        </p:txBody>
      </p:sp>
      <p:grpSp>
        <p:nvGrpSpPr>
          <p:cNvPr id="3" name="Group 40"/>
          <p:cNvGrpSpPr>
            <a:grpSpLocks/>
          </p:cNvGrpSpPr>
          <p:nvPr/>
        </p:nvGrpSpPr>
        <p:grpSpPr bwMode="auto">
          <a:xfrm>
            <a:off x="6600825" y="307975"/>
            <a:ext cx="2562225" cy="1006475"/>
            <a:chOff x="901" y="977"/>
            <a:chExt cx="1614" cy="634"/>
          </a:xfrm>
        </p:grpSpPr>
        <p:sp>
          <p:nvSpPr>
            <p:cNvPr id="62495" name="Rectangle 41"/>
            <p:cNvSpPr>
              <a:spLocks noChangeArrowheads="1"/>
            </p:cNvSpPr>
            <p:nvPr/>
          </p:nvSpPr>
          <p:spPr bwMode="auto">
            <a:xfrm>
              <a:off x="901" y="977"/>
              <a:ext cx="1216" cy="634"/>
            </a:xfrm>
            <a:prstGeom prst="rect">
              <a:avLst/>
            </a:prstGeom>
            <a:solidFill>
              <a:schemeClr val="bg1">
                <a:alpha val="29019"/>
              </a:schemeClr>
            </a:solidFill>
            <a:ln w="9525">
              <a:noFill/>
              <a:miter lim="800000"/>
              <a:headEnd/>
              <a:tailEnd/>
            </a:ln>
          </p:spPr>
          <p:txBody>
            <a:bodyPr>
              <a:spAutoFit/>
            </a:bodyPr>
            <a:lstStyle/>
            <a:p>
              <a:r>
                <a:rPr lang="en-US" altLang="zh-CN" sz="2000">
                  <a:solidFill>
                    <a:srgbClr val="ED1611"/>
                  </a:solidFill>
                  <a:latin typeface="Arial" pitchFamily="34" charset="0"/>
                  <a:ea typeface="宋体" pitchFamily="2" charset="-122"/>
                  <a:cs typeface="Arial" pitchFamily="34" charset="0"/>
                </a:rPr>
                <a:t>Unix&gt;./hello</a:t>
              </a:r>
            </a:p>
            <a:p>
              <a:r>
                <a:rPr lang="en-US" altLang="zh-CN" sz="2000">
                  <a:solidFill>
                    <a:srgbClr val="008000"/>
                  </a:solidFill>
                  <a:latin typeface="Arial" pitchFamily="34" charset="0"/>
                  <a:ea typeface="宋体" pitchFamily="2" charset="-122"/>
                  <a:cs typeface="Arial" pitchFamily="34" charset="0"/>
                </a:rPr>
                <a:t>hello, world</a:t>
              </a:r>
            </a:p>
            <a:p>
              <a:r>
                <a:rPr lang="en-US" altLang="zh-CN" sz="2000">
                  <a:latin typeface="Arial" pitchFamily="34" charset="0"/>
                  <a:ea typeface="宋体" pitchFamily="2" charset="-122"/>
                  <a:cs typeface="Arial" pitchFamily="34" charset="0"/>
                </a:rPr>
                <a:t>unix&gt;</a:t>
              </a:r>
            </a:p>
          </p:txBody>
        </p:sp>
        <p:sp>
          <p:nvSpPr>
            <p:cNvPr id="62496" name="Text Box 42"/>
            <p:cNvSpPr txBox="1">
              <a:spLocks noChangeArrowheads="1"/>
            </p:cNvSpPr>
            <p:nvPr/>
          </p:nvSpPr>
          <p:spPr bwMode="auto">
            <a:xfrm>
              <a:off x="1838" y="996"/>
              <a:ext cx="677" cy="231"/>
            </a:xfrm>
            <a:prstGeom prst="rect">
              <a:avLst/>
            </a:prstGeom>
            <a:noFill/>
            <a:ln w="9525">
              <a:noFill/>
              <a:miter lim="800000"/>
              <a:headEnd/>
              <a:tailEnd/>
            </a:ln>
          </p:spPr>
          <p:txBody>
            <a:bodyPr>
              <a:spAutoFit/>
            </a:bodyPr>
            <a:lstStyle/>
            <a:p>
              <a:pPr algn="ctr">
                <a:spcBef>
                  <a:spcPct val="50000"/>
                </a:spcBef>
              </a:pPr>
              <a:r>
                <a:rPr lang="en-US" altLang="zh-CN">
                  <a:solidFill>
                    <a:schemeClr val="accent2"/>
                  </a:solidFill>
                  <a:latin typeface="Arial" pitchFamily="34" charset="0"/>
                  <a:ea typeface="宋体" pitchFamily="2" charset="-122"/>
                  <a:cs typeface="Arial" pitchFamily="34" charset="0"/>
                </a:rPr>
                <a:t>[Enter]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4567">
                                            <p:txEl>
                                              <p:pRg st="0" end="0"/>
                                            </p:txEl>
                                          </p:spTgt>
                                        </p:tgtEl>
                                        <p:attrNameLst>
                                          <p:attrName>style.visibility</p:attrName>
                                        </p:attrNameLst>
                                      </p:cBhvr>
                                      <p:to>
                                        <p:strVal val="visible"/>
                                      </p:to>
                                    </p:set>
                                    <p:animEffect transition="in" filter="blinds(horizontal)">
                                      <p:cBhvr>
                                        <p:cTn id="12" dur="500"/>
                                        <p:tgtEl>
                                          <p:spTgt spid="3645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64552"/>
                                        </p:tgtEl>
                                        <p:attrNameLst>
                                          <p:attrName>style.visibility</p:attrName>
                                        </p:attrNameLst>
                                      </p:cBhvr>
                                      <p:to>
                                        <p:strVal val="visible"/>
                                      </p:to>
                                    </p:set>
                                    <p:animEffect transition="in" filter="slide(fromBottom)">
                                      <p:cBhvr>
                                        <p:cTn id="22" dur="500"/>
                                        <p:tgtEl>
                                          <p:spTgt spid="3645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64553"/>
                                        </p:tgtEl>
                                        <p:attrNameLst>
                                          <p:attrName>style.visibility</p:attrName>
                                        </p:attrNameLst>
                                      </p:cBhvr>
                                      <p:to>
                                        <p:strVal val="visible"/>
                                      </p:to>
                                    </p:set>
                                    <p:animEffect transition="in" filter="slide(fromLeft)">
                                      <p:cBhvr>
                                        <p:cTn id="27" dur="500"/>
                                        <p:tgtEl>
                                          <p:spTgt spid="3645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64554"/>
                                        </p:tgtEl>
                                        <p:attrNameLst>
                                          <p:attrName>style.visibility</p:attrName>
                                        </p:attrNameLst>
                                      </p:cBhvr>
                                      <p:to>
                                        <p:strVal val="visible"/>
                                      </p:to>
                                    </p:set>
                                    <p:animEffect transition="in" filter="slide(fromBottom)">
                                      <p:cBhvr>
                                        <p:cTn id="32" dur="500"/>
                                        <p:tgtEl>
                                          <p:spTgt spid="3645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364555"/>
                                        </p:tgtEl>
                                        <p:attrNameLst>
                                          <p:attrName>style.visibility</p:attrName>
                                        </p:attrNameLst>
                                      </p:cBhvr>
                                      <p:to>
                                        <p:strVal val="visible"/>
                                      </p:to>
                                    </p:set>
                                    <p:animEffect transition="in" filter="slide(fromRight)">
                                      <p:cBhvr>
                                        <p:cTn id="37" dur="500"/>
                                        <p:tgtEl>
                                          <p:spTgt spid="3645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64556"/>
                                        </p:tgtEl>
                                        <p:attrNameLst>
                                          <p:attrName>style.visibility</p:attrName>
                                        </p:attrNameLst>
                                      </p:cBhvr>
                                      <p:to>
                                        <p:strVal val="visible"/>
                                      </p:to>
                                    </p:set>
                                    <p:animEffect transition="in" filter="slide(fromBottom)">
                                      <p:cBhvr>
                                        <p:cTn id="42" dur="500"/>
                                        <p:tgtEl>
                                          <p:spTgt spid="3645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364559"/>
                                        </p:tgtEl>
                                        <p:attrNameLst>
                                          <p:attrName>style.visibility</p:attrName>
                                        </p:attrNameLst>
                                      </p:cBhvr>
                                      <p:to>
                                        <p:strVal val="visible"/>
                                      </p:to>
                                    </p:set>
                                    <p:animEffect transition="in" filter="slide(fromTop)">
                                      <p:cBhvr>
                                        <p:cTn id="47" dur="500"/>
                                        <p:tgtEl>
                                          <p:spTgt spid="3645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364560"/>
                                        </p:tgtEl>
                                        <p:attrNameLst>
                                          <p:attrName>style.visibility</p:attrName>
                                        </p:attrNameLst>
                                      </p:cBhvr>
                                      <p:to>
                                        <p:strVal val="visible"/>
                                      </p:to>
                                    </p:set>
                                    <p:animEffect transition="in" filter="slide(fromLeft)">
                                      <p:cBhvr>
                                        <p:cTn id="52" dur="500"/>
                                        <p:tgtEl>
                                          <p:spTgt spid="3645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4569"/>
                                        </p:tgtEl>
                                        <p:attrNameLst>
                                          <p:attrName>style.visibility</p:attrName>
                                        </p:attrNameLst>
                                      </p:cBhvr>
                                      <p:to>
                                        <p:strVal val="visible"/>
                                      </p:to>
                                    </p:set>
                                    <p:animEffect transition="in" filter="blinds(horizontal)">
                                      <p:cBhvr>
                                        <p:cTn id="57" dur="500"/>
                                        <p:tgtEl>
                                          <p:spTgt spid="3645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64567">
                                            <p:txEl>
                                              <p:pRg st="1" end="1"/>
                                            </p:txEl>
                                          </p:spTgt>
                                        </p:tgtEl>
                                        <p:attrNameLst>
                                          <p:attrName>style.visibility</p:attrName>
                                        </p:attrNameLst>
                                      </p:cBhvr>
                                      <p:to>
                                        <p:strVal val="visible"/>
                                      </p:to>
                                    </p:set>
                                    <p:animEffect transition="in" filter="blinds(horizontal)">
                                      <p:cBhvr>
                                        <p:cTn id="62" dur="500"/>
                                        <p:tgtEl>
                                          <p:spTgt spid="364567">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4565"/>
                                        </p:tgtEl>
                                        <p:attrNameLst>
                                          <p:attrName>style.visibility</p:attrName>
                                        </p:attrNameLst>
                                      </p:cBhvr>
                                      <p:to>
                                        <p:strVal val="visible"/>
                                      </p:to>
                                    </p:set>
                                    <p:animEffect transition="in" filter="blinds(horizontal)">
                                      <p:cBhvr>
                                        <p:cTn id="67" dur="500"/>
                                        <p:tgtEl>
                                          <p:spTgt spid="36456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364561"/>
                                        </p:tgtEl>
                                        <p:attrNameLst>
                                          <p:attrName>style.visibility</p:attrName>
                                        </p:attrNameLst>
                                      </p:cBhvr>
                                      <p:to>
                                        <p:strVal val="visible"/>
                                      </p:to>
                                    </p:set>
                                    <p:animEffect transition="in" filter="slide(fromBottom)">
                                      <p:cBhvr>
                                        <p:cTn id="72" dur="500"/>
                                        <p:tgtEl>
                                          <p:spTgt spid="36456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364562"/>
                                        </p:tgtEl>
                                        <p:attrNameLst>
                                          <p:attrName>style.visibility</p:attrName>
                                        </p:attrNameLst>
                                      </p:cBhvr>
                                      <p:to>
                                        <p:strVal val="visible"/>
                                      </p:to>
                                    </p:set>
                                    <p:animEffect transition="in" filter="slide(fromRight)">
                                      <p:cBhvr>
                                        <p:cTn id="77" dur="500"/>
                                        <p:tgtEl>
                                          <p:spTgt spid="36456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64563"/>
                                        </p:tgtEl>
                                        <p:attrNameLst>
                                          <p:attrName>style.visibility</p:attrName>
                                        </p:attrNameLst>
                                      </p:cBhvr>
                                      <p:to>
                                        <p:strVal val="visible"/>
                                      </p:to>
                                    </p:set>
                                    <p:animEffect transition="in" filter="slide(fromBottom)">
                                      <p:cBhvr>
                                        <p:cTn id="82" dur="500"/>
                                        <p:tgtEl>
                                          <p:spTgt spid="36456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364564"/>
                                        </p:tgtEl>
                                        <p:attrNameLst>
                                          <p:attrName>style.visibility</p:attrName>
                                        </p:attrNameLst>
                                      </p:cBhvr>
                                      <p:to>
                                        <p:strVal val="visible"/>
                                      </p:to>
                                    </p:set>
                                    <p:animEffect transition="in" filter="slide(fromLeft)">
                                      <p:cBhvr>
                                        <p:cTn id="87" dur="500"/>
                                        <p:tgtEl>
                                          <p:spTgt spid="36456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64570"/>
                                        </p:tgtEl>
                                        <p:attrNameLst>
                                          <p:attrName>style.visibility</p:attrName>
                                        </p:attrNameLst>
                                      </p:cBhvr>
                                      <p:to>
                                        <p:strVal val="visible"/>
                                      </p:to>
                                    </p:set>
                                    <p:animEffect transition="in" filter="blinds(horizontal)">
                                      <p:cBhvr>
                                        <p:cTn id="92" dur="500"/>
                                        <p:tgtEl>
                                          <p:spTgt spid="36457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364567">
                                            <p:txEl>
                                              <p:pRg st="2" end="2"/>
                                            </p:txEl>
                                          </p:spTgt>
                                        </p:tgtEl>
                                        <p:attrNameLst>
                                          <p:attrName>style.visibility</p:attrName>
                                        </p:attrNameLst>
                                      </p:cBhvr>
                                      <p:to>
                                        <p:strVal val="visible"/>
                                      </p:to>
                                    </p:set>
                                    <p:animEffect transition="in" filter="blinds(horizontal)">
                                      <p:cBhvr>
                                        <p:cTn id="97" dur="500"/>
                                        <p:tgtEl>
                                          <p:spTgt spid="364567">
                                            <p:txEl>
                                              <p:pRg st="2" end="2"/>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2" fill="hold" grpId="0" nodeType="clickEffect">
                                  <p:stCondLst>
                                    <p:cond delay="0"/>
                                  </p:stCondLst>
                                  <p:childTnLst>
                                    <p:set>
                                      <p:cBhvr>
                                        <p:cTn id="101" dur="1" fill="hold">
                                          <p:stCondLst>
                                            <p:cond delay="0"/>
                                          </p:stCondLst>
                                        </p:cTn>
                                        <p:tgtEl>
                                          <p:spTgt spid="364573"/>
                                        </p:tgtEl>
                                        <p:attrNameLst>
                                          <p:attrName>style.visibility</p:attrName>
                                        </p:attrNameLst>
                                      </p:cBhvr>
                                      <p:to>
                                        <p:strVal val="visible"/>
                                      </p:to>
                                    </p:set>
                                    <p:animEffect transition="in" filter="slide(fromRight)">
                                      <p:cBhvr>
                                        <p:cTn id="102" dur="500"/>
                                        <p:tgtEl>
                                          <p:spTgt spid="36457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364574"/>
                                        </p:tgtEl>
                                        <p:attrNameLst>
                                          <p:attrName>style.visibility</p:attrName>
                                        </p:attrNameLst>
                                      </p:cBhvr>
                                      <p:to>
                                        <p:strVal val="visible"/>
                                      </p:to>
                                    </p:set>
                                    <p:animEffect transition="in" filter="slide(fromBottom)">
                                      <p:cBhvr>
                                        <p:cTn id="107" dur="500"/>
                                        <p:tgtEl>
                                          <p:spTgt spid="36457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1" fill="hold" grpId="0" nodeType="clickEffect">
                                  <p:stCondLst>
                                    <p:cond delay="0"/>
                                  </p:stCondLst>
                                  <p:childTnLst>
                                    <p:set>
                                      <p:cBhvr>
                                        <p:cTn id="111" dur="1" fill="hold">
                                          <p:stCondLst>
                                            <p:cond delay="0"/>
                                          </p:stCondLst>
                                        </p:cTn>
                                        <p:tgtEl>
                                          <p:spTgt spid="364575"/>
                                        </p:tgtEl>
                                        <p:attrNameLst>
                                          <p:attrName>style.visibility</p:attrName>
                                        </p:attrNameLst>
                                      </p:cBhvr>
                                      <p:to>
                                        <p:strVal val="visible"/>
                                      </p:to>
                                    </p:set>
                                    <p:animEffect transition="in" filter="slide(fromTop)">
                                      <p:cBhvr>
                                        <p:cTn id="112" dur="500"/>
                                        <p:tgtEl>
                                          <p:spTgt spid="36457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2" presetClass="entr" presetSubtype="8" fill="hold" grpId="0" nodeType="clickEffect">
                                  <p:stCondLst>
                                    <p:cond delay="0"/>
                                  </p:stCondLst>
                                  <p:childTnLst>
                                    <p:set>
                                      <p:cBhvr>
                                        <p:cTn id="116" dur="1" fill="hold">
                                          <p:stCondLst>
                                            <p:cond delay="0"/>
                                          </p:stCondLst>
                                        </p:cTn>
                                        <p:tgtEl>
                                          <p:spTgt spid="364576"/>
                                        </p:tgtEl>
                                        <p:attrNameLst>
                                          <p:attrName>style.visibility</p:attrName>
                                        </p:attrNameLst>
                                      </p:cBhvr>
                                      <p:to>
                                        <p:strVal val="visible"/>
                                      </p:to>
                                    </p:set>
                                    <p:animEffect transition="in" filter="slide(fromLeft)">
                                      <p:cBhvr>
                                        <p:cTn id="117" dur="500"/>
                                        <p:tgtEl>
                                          <p:spTgt spid="36457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364578"/>
                                        </p:tgtEl>
                                        <p:attrNameLst>
                                          <p:attrName>style.visibility</p:attrName>
                                        </p:attrNameLst>
                                      </p:cBhvr>
                                      <p:to>
                                        <p:strVal val="visible"/>
                                      </p:to>
                                    </p:set>
                                    <p:animEffect transition="in" filter="slide(fromTop)">
                                      <p:cBhvr>
                                        <p:cTn id="122" dur="500"/>
                                        <p:tgtEl>
                                          <p:spTgt spid="36457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2" presetClass="entr" presetSubtype="2" fill="hold" grpId="0" nodeType="clickEffect">
                                  <p:stCondLst>
                                    <p:cond delay="0"/>
                                  </p:stCondLst>
                                  <p:childTnLst>
                                    <p:set>
                                      <p:cBhvr>
                                        <p:cTn id="126" dur="1" fill="hold">
                                          <p:stCondLst>
                                            <p:cond delay="0"/>
                                          </p:stCondLst>
                                        </p:cTn>
                                        <p:tgtEl>
                                          <p:spTgt spid="364579"/>
                                        </p:tgtEl>
                                        <p:attrNameLst>
                                          <p:attrName>style.visibility</p:attrName>
                                        </p:attrNameLst>
                                      </p:cBhvr>
                                      <p:to>
                                        <p:strVal val="visible"/>
                                      </p:to>
                                    </p:set>
                                    <p:animEffect transition="in" filter="slide(fromRight)">
                                      <p:cBhvr>
                                        <p:cTn id="127" dur="500"/>
                                        <p:tgtEl>
                                          <p:spTgt spid="364579"/>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2" presetClass="entr" presetSubtype="1" fill="hold" grpId="0" nodeType="clickEffect">
                                  <p:stCondLst>
                                    <p:cond delay="0"/>
                                  </p:stCondLst>
                                  <p:childTnLst>
                                    <p:set>
                                      <p:cBhvr>
                                        <p:cTn id="131" dur="1" fill="hold">
                                          <p:stCondLst>
                                            <p:cond delay="0"/>
                                          </p:stCondLst>
                                        </p:cTn>
                                        <p:tgtEl>
                                          <p:spTgt spid="364581"/>
                                        </p:tgtEl>
                                        <p:attrNameLst>
                                          <p:attrName>style.visibility</p:attrName>
                                        </p:attrNameLst>
                                      </p:cBhvr>
                                      <p:to>
                                        <p:strVal val="visible"/>
                                      </p:to>
                                    </p:set>
                                    <p:animEffect transition="in" filter="slide(fromTop)">
                                      <p:cBhvr>
                                        <p:cTn id="132" dur="500"/>
                                        <p:tgtEl>
                                          <p:spTgt spid="36458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64571"/>
                                        </p:tgtEl>
                                        <p:attrNameLst>
                                          <p:attrName>style.visibility</p:attrName>
                                        </p:attrNameLst>
                                      </p:cBhvr>
                                      <p:to>
                                        <p:strVal val="visible"/>
                                      </p:to>
                                    </p:set>
                                    <p:animEffect transition="in" filter="blinds(horizontal)">
                                      <p:cBhvr>
                                        <p:cTn id="137" dur="500"/>
                                        <p:tgtEl>
                                          <p:spTgt spid="364571"/>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nodeType="clickEffect">
                                  <p:stCondLst>
                                    <p:cond delay="0"/>
                                  </p:stCondLst>
                                  <p:childTnLst>
                                    <p:set>
                                      <p:cBhvr>
                                        <p:cTn id="141" dur="1" fill="hold">
                                          <p:stCondLst>
                                            <p:cond delay="0"/>
                                          </p:stCondLst>
                                        </p:cTn>
                                        <p:tgtEl>
                                          <p:spTgt spid="364583">
                                            <p:txEl>
                                              <p:pRg st="0" end="0"/>
                                            </p:txEl>
                                          </p:spTgt>
                                        </p:tgtEl>
                                        <p:attrNameLst>
                                          <p:attrName>style.visibility</p:attrName>
                                        </p:attrNameLst>
                                      </p:cBhvr>
                                      <p:to>
                                        <p:strVal val="visible"/>
                                      </p:to>
                                    </p:set>
                                    <p:animEffect transition="in" filter="blinds(horizontal)">
                                      <p:cBhvr>
                                        <p:cTn id="142" dur="500"/>
                                        <p:tgtEl>
                                          <p:spTgt spid="364583">
                                            <p:txEl>
                                              <p:pRg st="0" end="0"/>
                                            </p:txEl>
                                          </p:spTgt>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5" presetClass="entr" presetSubtype="10" fill="hold" nodeType="clickEffect">
                                  <p:stCondLst>
                                    <p:cond delay="0"/>
                                  </p:stCondLst>
                                  <p:childTnLst>
                                    <p:set>
                                      <p:cBhvr>
                                        <p:cTn id="146" dur="1" fill="hold">
                                          <p:stCondLst>
                                            <p:cond delay="0"/>
                                          </p:stCondLst>
                                        </p:cTn>
                                        <p:tgtEl>
                                          <p:spTgt spid="364582">
                                            <p:txEl>
                                              <p:pRg st="0" end="0"/>
                                            </p:txEl>
                                          </p:spTgt>
                                        </p:tgtEl>
                                        <p:attrNameLst>
                                          <p:attrName>style.visibility</p:attrName>
                                        </p:attrNameLst>
                                      </p:cBhvr>
                                      <p:to>
                                        <p:strVal val="visible"/>
                                      </p:to>
                                    </p:set>
                                    <p:animEffect transition="in" filter="checkerboard(across)">
                                      <p:cBhvr>
                                        <p:cTn id="147" dur="500"/>
                                        <p:tgtEl>
                                          <p:spTgt spid="364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2" grpId="0" animBg="1"/>
      <p:bldP spid="364553" grpId="0" animBg="1"/>
      <p:bldP spid="364554" grpId="0" animBg="1"/>
      <p:bldP spid="364555" grpId="0" animBg="1"/>
      <p:bldP spid="364556" grpId="0" animBg="1"/>
      <p:bldP spid="364559" grpId="0" animBg="1"/>
      <p:bldP spid="364560" grpId="0" animBg="1"/>
      <p:bldP spid="364561" grpId="0" animBg="1"/>
      <p:bldP spid="364562" grpId="0" animBg="1"/>
      <p:bldP spid="364563" grpId="0" animBg="1"/>
      <p:bldP spid="364564" grpId="0" animBg="1"/>
      <p:bldP spid="364565" grpId="0" animBg="1"/>
      <p:bldP spid="364569" grpId="0"/>
      <p:bldP spid="364570" grpId="0"/>
      <p:bldP spid="364571" grpId="0"/>
      <p:bldP spid="364573" grpId="0" animBg="1"/>
      <p:bldP spid="364574" grpId="0" animBg="1"/>
      <p:bldP spid="364575" grpId="0" animBg="1"/>
      <p:bldP spid="364576" grpId="0" animBg="1"/>
      <p:bldP spid="364578" grpId="0" animBg="1"/>
      <p:bldP spid="364579" grpId="0" animBg="1"/>
      <p:bldP spid="3645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0375" y="53975"/>
            <a:ext cx="8229600" cy="561975"/>
          </a:xfrm>
        </p:spPr>
        <p:txBody>
          <a:bodyPr/>
          <a:lstStyle/>
          <a:p>
            <a:pPr fontAlgn="auto">
              <a:spcAft>
                <a:spcPts val="0"/>
              </a:spcAft>
              <a:defRPr/>
            </a:pPr>
            <a:r>
              <a:rPr lang="en-US" altLang="zh-CN" kern="1800" dirty="0" smtClean="0">
                <a:solidFill>
                  <a:schemeClr val="tx2">
                    <a:satMod val="130000"/>
                  </a:schemeClr>
                </a:solidFill>
                <a:latin typeface="方正大标宋简体"/>
              </a:rPr>
              <a:t>Linux</a:t>
            </a:r>
            <a:r>
              <a:rPr lang="zh-CN" altLang="en-US" kern="1800" dirty="0" smtClean="0">
                <a:solidFill>
                  <a:schemeClr val="tx2">
                    <a:satMod val="130000"/>
                  </a:schemeClr>
                </a:solidFill>
                <a:latin typeface="方正大标宋简体"/>
              </a:rPr>
              <a:t>内核</a:t>
            </a:r>
            <a:endParaRPr lang="zh-CN" altLang="en-US" kern="1800" dirty="0" smtClean="0">
              <a:solidFill>
                <a:schemeClr val="tx2">
                  <a:satMod val="130000"/>
                </a:schemeClr>
              </a:solidFill>
              <a:latin typeface="Times New Roman"/>
            </a:endParaRPr>
          </a:p>
        </p:txBody>
      </p:sp>
      <p:sp>
        <p:nvSpPr>
          <p:cNvPr id="9219" name="文本占位符 2"/>
          <p:cNvSpPr>
            <a:spLocks noGrp="1"/>
          </p:cNvSpPr>
          <p:nvPr>
            <p:ph type="body" idx="4294967295"/>
          </p:nvPr>
        </p:nvSpPr>
        <p:spPr>
          <a:xfrm>
            <a:off x="431800" y="1001713"/>
            <a:ext cx="8229600" cy="5218112"/>
          </a:xfrm>
        </p:spPr>
        <p:txBody>
          <a:bodyPr/>
          <a:lstStyle/>
          <a:p>
            <a:pPr>
              <a:lnSpc>
                <a:spcPct val="110000"/>
              </a:lnSpc>
              <a:spcBef>
                <a:spcPct val="30000"/>
              </a:spcBef>
            </a:pPr>
            <a:r>
              <a:rPr lang="zh-CN" altLang="en-US" sz="2000" smtClean="0">
                <a:latin typeface="微软雅黑" pitchFamily="34" charset="-122"/>
                <a:ea typeface="微软雅黑" pitchFamily="34" charset="-122"/>
              </a:rPr>
              <a:t>内核是</a:t>
            </a:r>
            <a:r>
              <a:rPr lang="en-US" altLang="zh-CN" sz="2000" smtClean="0">
                <a:latin typeface="微软雅黑" pitchFamily="34" charset="-122"/>
                <a:ea typeface="微软雅黑" pitchFamily="34" charset="-122"/>
              </a:rPr>
              <a:t>OS</a:t>
            </a:r>
            <a:r>
              <a:rPr lang="zh-CN" altLang="en-US" sz="2000" smtClean="0">
                <a:latin typeface="微软雅黑" pitchFamily="34" charset="-122"/>
                <a:ea typeface="微软雅黑" pitchFamily="34" charset="-122"/>
              </a:rPr>
              <a:t>的</a:t>
            </a:r>
            <a:r>
              <a:rPr lang="zh-CN" altLang="en-US" sz="2000" smtClean="0">
                <a:solidFill>
                  <a:srgbClr val="FF3300"/>
                </a:solidFill>
                <a:latin typeface="微软雅黑" pitchFamily="34" charset="-122"/>
                <a:ea typeface="微软雅黑" pitchFamily="34" charset="-122"/>
              </a:rPr>
              <a:t>核心</a:t>
            </a:r>
            <a:r>
              <a:rPr lang="zh-CN" altLang="en-US" sz="2000" smtClean="0">
                <a:latin typeface="微软雅黑" pitchFamily="34" charset="-122"/>
                <a:ea typeface="微软雅黑" pitchFamily="34" charset="-122"/>
              </a:rPr>
              <a:t>，即最重要部分。</a:t>
            </a:r>
          </a:p>
          <a:p>
            <a:pPr>
              <a:lnSpc>
                <a:spcPct val="110000"/>
              </a:lnSpc>
              <a:spcBef>
                <a:spcPct val="30000"/>
              </a:spcBef>
            </a:pP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内核源码完全公开，官方网站：</a:t>
            </a:r>
            <a:r>
              <a:rPr lang="en-US" altLang="zh-CN" sz="2000" smtClean="0">
                <a:latin typeface="微软雅黑" pitchFamily="34" charset="-122"/>
                <a:ea typeface="微软雅黑" pitchFamily="34" charset="-122"/>
                <a:hlinkClick r:id="rId2"/>
              </a:rPr>
              <a:t>http://www.kernel.org</a:t>
            </a:r>
            <a:r>
              <a:rPr lang="zh-CN" altLang="en-US" sz="2000" smtClean="0">
                <a:latin typeface="微软雅黑" pitchFamily="34" charset="-122"/>
                <a:ea typeface="微软雅黑" pitchFamily="34" charset="-122"/>
              </a:rPr>
              <a:t>。</a:t>
            </a:r>
          </a:p>
          <a:p>
            <a:pPr>
              <a:lnSpc>
                <a:spcPct val="110000"/>
              </a:lnSpc>
              <a:spcBef>
                <a:spcPct val="30000"/>
              </a:spcBef>
            </a:pPr>
            <a:r>
              <a:rPr lang="zh-CN" altLang="en-US" sz="2000" smtClean="0">
                <a:latin typeface="微软雅黑" pitchFamily="34" charset="-122"/>
                <a:ea typeface="微软雅黑" pitchFamily="34" charset="-122"/>
              </a:rPr>
              <a:t>任何人只要遵循</a:t>
            </a:r>
            <a:r>
              <a:rPr lang="en-US" altLang="zh-CN" sz="2000" smtClean="0">
                <a:latin typeface="微软雅黑" pitchFamily="34" charset="-122"/>
                <a:ea typeface="微软雅黑" pitchFamily="34" charset="-122"/>
              </a:rPr>
              <a:t>GPL</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GNU General Public License</a:t>
            </a:r>
            <a:r>
              <a:rPr lang="zh-CN" altLang="en-US" sz="2000" smtClean="0">
                <a:latin typeface="微软雅黑" pitchFamily="34" charset="-122"/>
                <a:ea typeface="微软雅黑" pitchFamily="34" charset="-122"/>
              </a:rPr>
              <a:t>），就可对内核进行修改并发布给他人使用。</a:t>
            </a:r>
          </a:p>
          <a:p>
            <a:pPr>
              <a:lnSpc>
                <a:spcPct val="110000"/>
              </a:lnSpc>
              <a:spcBef>
                <a:spcPct val="30000"/>
              </a:spcBef>
            </a:pPr>
            <a:r>
              <a:rPr lang="zh-CN" altLang="en-US" sz="2000" smtClean="0">
                <a:latin typeface="微软雅黑" pitchFamily="34" charset="-122"/>
                <a:ea typeface="微软雅黑" pitchFamily="34" charset="-122"/>
              </a:rPr>
              <a:t>内核版本号的格式为：主版本号</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次版本号</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修正号。</a:t>
            </a:r>
          </a:p>
          <a:p>
            <a:pPr lvl="1">
              <a:lnSpc>
                <a:spcPct val="110000"/>
              </a:lnSpc>
              <a:spcBef>
                <a:spcPct val="30000"/>
              </a:spcBef>
            </a:pPr>
            <a:r>
              <a:rPr lang="zh-CN" altLang="en-US" smtClean="0">
                <a:latin typeface="微软雅黑" pitchFamily="34" charset="-122"/>
                <a:ea typeface="微软雅黑" pitchFamily="34" charset="-122"/>
              </a:rPr>
              <a:t>主版本号和次版本号标志着重要的功能变动</a:t>
            </a:r>
          </a:p>
          <a:p>
            <a:pPr lvl="1">
              <a:lnSpc>
                <a:spcPct val="110000"/>
              </a:lnSpc>
              <a:spcBef>
                <a:spcPct val="30000"/>
              </a:spcBef>
            </a:pPr>
            <a:r>
              <a:rPr lang="zh-CN" altLang="en-US" smtClean="0">
                <a:latin typeface="微软雅黑" pitchFamily="34" charset="-122"/>
                <a:ea typeface="微软雅黑" pitchFamily="34" charset="-122"/>
              </a:rPr>
              <a:t>修正号表示较小的功能修改，这些修改不会影响内核的稳定性，只是为了修正一些</a:t>
            </a:r>
            <a:r>
              <a:rPr lang="en-US" altLang="zh-CN" smtClean="0">
                <a:latin typeface="微软雅黑" pitchFamily="34" charset="-122"/>
                <a:ea typeface="微软雅黑" pitchFamily="34" charset="-122"/>
              </a:rPr>
              <a:t>BUG</a:t>
            </a:r>
            <a:r>
              <a:rPr lang="zh-CN" altLang="en-US" smtClean="0">
                <a:latin typeface="微软雅黑" pitchFamily="34" charset="-122"/>
                <a:ea typeface="微软雅黑" pitchFamily="34" charset="-122"/>
              </a:rPr>
              <a:t>或优化内核的效率等</a:t>
            </a:r>
          </a:p>
          <a:p>
            <a:pPr lvl="1">
              <a:lnSpc>
                <a:spcPct val="110000"/>
              </a:lnSpc>
              <a:spcBef>
                <a:spcPct val="30000"/>
              </a:spcBef>
            </a:pPr>
            <a:r>
              <a:rPr lang="en-US" altLang="zh-CN" smtClean="0">
                <a:latin typeface="微软雅黑" pitchFamily="34" charset="-122"/>
                <a:ea typeface="微软雅黑" pitchFamily="34" charset="-122"/>
              </a:rPr>
              <a:t>3.6.4</a:t>
            </a:r>
            <a:r>
              <a:rPr lang="zh-CN" altLang="en-US" smtClean="0">
                <a:latin typeface="微软雅黑" pitchFamily="34" charset="-122"/>
                <a:ea typeface="微软雅黑" pitchFamily="34" charset="-122"/>
              </a:rPr>
              <a:t>中</a:t>
            </a:r>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代表主版本号，</a:t>
            </a:r>
            <a:r>
              <a:rPr lang="en-US" altLang="zh-CN" smtClean="0">
                <a:latin typeface="微软雅黑" pitchFamily="34" charset="-122"/>
                <a:ea typeface="微软雅黑" pitchFamily="34" charset="-122"/>
              </a:rPr>
              <a:t>6</a:t>
            </a:r>
            <a:r>
              <a:rPr lang="zh-CN" altLang="en-US" smtClean="0">
                <a:latin typeface="微软雅黑" pitchFamily="34" charset="-122"/>
                <a:ea typeface="微软雅黑" pitchFamily="34" charset="-122"/>
              </a:rPr>
              <a:t>代表次版本号，</a:t>
            </a:r>
            <a:r>
              <a:rPr lang="en-US" altLang="zh-CN" smtClean="0">
                <a:latin typeface="微软雅黑" pitchFamily="34" charset="-122"/>
                <a:ea typeface="微软雅黑" pitchFamily="34" charset="-122"/>
              </a:rPr>
              <a:t>4</a:t>
            </a:r>
            <a:r>
              <a:rPr lang="zh-CN" altLang="en-US" smtClean="0">
                <a:latin typeface="微软雅黑" pitchFamily="34" charset="-122"/>
                <a:ea typeface="微软雅黑" pitchFamily="34" charset="-122"/>
              </a:rPr>
              <a:t>代表修正号</a:t>
            </a:r>
          </a:p>
          <a:p>
            <a:pPr lvl="1">
              <a:lnSpc>
                <a:spcPct val="110000"/>
              </a:lnSpc>
              <a:spcBef>
                <a:spcPct val="30000"/>
              </a:spcBef>
            </a:pPr>
            <a:r>
              <a:rPr lang="zh-CN" altLang="en-US" smtClean="0">
                <a:latin typeface="微软雅黑" pitchFamily="34" charset="-122"/>
                <a:ea typeface="微软雅黑" pitchFamily="34" charset="-122"/>
              </a:rPr>
              <a:t>次版本号还有特定的意义：偶数表示是稳定版，具有工业级强度，可以广泛地部署和应用；奇数表示加入了一些测试功能，可能存在</a:t>
            </a:r>
            <a:r>
              <a:rPr lang="en-US" altLang="zh-CN" smtClean="0">
                <a:latin typeface="微软雅黑" pitchFamily="34" charset="-122"/>
                <a:ea typeface="微软雅黑" pitchFamily="34" charset="-122"/>
              </a:rPr>
              <a:t>BUG</a:t>
            </a:r>
            <a:r>
              <a:rPr lang="zh-CN" altLang="en-US" smtClean="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blinds(horizontal)">
                                      <p:cBhvr>
                                        <p:cTn id="37" dur="500"/>
                                        <p:tgtEl>
                                          <p:spTgt spid="9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blinds(horizontal)">
                                      <p:cBhvr>
                                        <p:cTn id="42"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11188" y="98425"/>
            <a:ext cx="8191500" cy="60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3500" tIns="25400" rIns="63500" bIns="2540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a:defRPr/>
            </a:pPr>
            <a:r>
              <a:rPr lang="zh-CN" altLang="en-US" sz="3600" kern="0" dirty="0"/>
              <a:t>练习</a:t>
            </a:r>
            <a:r>
              <a:rPr lang="zh-CN" altLang="en-US" sz="3600" kern="0" dirty="0" smtClean="0"/>
              <a:t>：</a:t>
            </a:r>
            <a:r>
              <a:rPr lang="en-US" altLang="zh-CN" sz="3600" kern="0" dirty="0" smtClean="0"/>
              <a:t>Linux</a:t>
            </a:r>
            <a:r>
              <a:rPr lang="zh-CN" altLang="en-US" sz="3600" kern="0" dirty="0" smtClean="0"/>
              <a:t>下编写排序与求和算法</a:t>
            </a:r>
          </a:p>
        </p:txBody>
      </p:sp>
      <p:sp>
        <p:nvSpPr>
          <p:cNvPr id="3" name="矩形 2"/>
          <p:cNvSpPr/>
          <p:nvPr/>
        </p:nvSpPr>
        <p:spPr>
          <a:xfrm>
            <a:off x="385763" y="1133475"/>
            <a:ext cx="8326437" cy="5573713"/>
          </a:xfrm>
          <a:prstGeom prst="rect">
            <a:avLst/>
          </a:prstGeom>
        </p:spPr>
        <p:txBody>
          <a:bodyPr>
            <a:spAutoFit/>
          </a:bodyPr>
          <a:lstStyle/>
          <a:p>
            <a:pPr algn="just">
              <a:spcBef>
                <a:spcPct val="45000"/>
              </a:spcBef>
            </a:pPr>
            <a:r>
              <a:rPr lang="en-US" altLang="zh-CN">
                <a:cs typeface="Times New Roman" pitchFamily="18" charset="0"/>
              </a:rPr>
              <a:t>1</a:t>
            </a:r>
            <a:r>
              <a:rPr lang="zh-CN" altLang="en-US">
                <a:cs typeface="Times New Roman" pitchFamily="18" charset="0"/>
              </a:rPr>
              <a:t>、</a:t>
            </a:r>
            <a:r>
              <a:rPr lang="zh-CN" altLang="zh-CN">
                <a:cs typeface="Times New Roman" pitchFamily="18" charset="0"/>
              </a:rPr>
              <a:t>使用</a:t>
            </a:r>
            <a:r>
              <a:rPr lang="en-US" altLang="zh-CN">
                <a:cs typeface="Times New Roman" pitchFamily="18" charset="0"/>
              </a:rPr>
              <a:t>gcc</a:t>
            </a:r>
            <a:r>
              <a:rPr lang="zh-CN" altLang="zh-CN">
                <a:cs typeface="Times New Roman" pitchFamily="18" charset="0"/>
              </a:rPr>
              <a:t>直接编译为执行文件：</a:t>
            </a:r>
          </a:p>
          <a:p>
            <a:pPr>
              <a:spcBef>
                <a:spcPct val="45000"/>
              </a:spcBef>
            </a:pPr>
            <a:r>
              <a:rPr lang="en-US" altLang="zh-CN">
                <a:cs typeface="Times New Roman" pitchFamily="18" charset="0"/>
              </a:rPr>
              <a:t>                </a:t>
            </a:r>
            <a:r>
              <a:rPr lang="en-US" altLang="zh-CN">
                <a:solidFill>
                  <a:srgbClr val="3333CC"/>
                </a:solidFill>
                <a:cs typeface="Times New Roman" pitchFamily="18" charset="0"/>
              </a:rPr>
              <a:t>gcc -o main main.c bubblesort.c add.c printresult.c</a:t>
            </a:r>
          </a:p>
          <a:p>
            <a:pPr>
              <a:spcBef>
                <a:spcPct val="45000"/>
              </a:spcBef>
            </a:pPr>
            <a:r>
              <a:rPr lang="en-US" altLang="zh-CN">
                <a:cs typeface="Times New Roman" pitchFamily="18" charset="0"/>
              </a:rPr>
              <a:t>2</a:t>
            </a:r>
            <a:r>
              <a:rPr lang="zh-CN" altLang="en-US">
                <a:cs typeface="Times New Roman" pitchFamily="18" charset="0"/>
              </a:rPr>
              <a:t>、</a:t>
            </a:r>
            <a:r>
              <a:rPr lang="zh-CN" altLang="zh-CN"/>
              <a:t>使用</a:t>
            </a:r>
            <a:r>
              <a:rPr lang="en-US" altLang="zh-CN">
                <a:solidFill>
                  <a:srgbClr val="3333CC"/>
                </a:solidFill>
              </a:rPr>
              <a:t>gcc –c main.c</a:t>
            </a:r>
            <a:r>
              <a:rPr lang="zh-CN" altLang="zh-CN"/>
              <a:t>语句为所有</a:t>
            </a:r>
            <a:r>
              <a:rPr lang="en-US" altLang="zh-CN"/>
              <a:t>.c</a:t>
            </a:r>
            <a:r>
              <a:rPr lang="zh-CN" altLang="zh-CN"/>
              <a:t>文件编译</a:t>
            </a:r>
            <a:r>
              <a:rPr lang="en-US" altLang="zh-CN"/>
              <a:t>.o</a:t>
            </a:r>
            <a:r>
              <a:rPr lang="zh-CN" altLang="zh-CN"/>
              <a:t>目标文件，可以用</a:t>
            </a:r>
            <a:r>
              <a:rPr lang="en-US" altLang="zh-CN"/>
              <a:t>-o</a:t>
            </a:r>
            <a:r>
              <a:rPr lang="zh-CN" altLang="zh-CN"/>
              <a:t>命令命名输</a:t>
            </a:r>
            <a:r>
              <a:rPr lang="zh-CN" altLang="en-US"/>
              <a:t> </a:t>
            </a:r>
            <a:r>
              <a:rPr lang="zh-CN" altLang="zh-CN"/>
              <a:t>出目标文件。</a:t>
            </a:r>
            <a:endParaRPr lang="en-US" altLang="zh-CN"/>
          </a:p>
          <a:p>
            <a:pPr>
              <a:spcBef>
                <a:spcPct val="45000"/>
              </a:spcBef>
            </a:pPr>
            <a:r>
              <a:rPr lang="en-US" altLang="zh-CN"/>
              <a:t>3</a:t>
            </a:r>
            <a:r>
              <a:rPr lang="zh-CN" altLang="en-US"/>
              <a:t>、</a:t>
            </a:r>
            <a:r>
              <a:rPr lang="zh-CN" altLang="zh-CN"/>
              <a:t>用</a:t>
            </a:r>
            <a:r>
              <a:rPr lang="en-US" altLang="zh-CN"/>
              <a:t>ld</a:t>
            </a:r>
            <a:r>
              <a:rPr lang="zh-CN" altLang="zh-CN"/>
              <a:t>指令链接目标文件：</a:t>
            </a:r>
          </a:p>
          <a:p>
            <a:pPr>
              <a:spcBef>
                <a:spcPct val="45000"/>
              </a:spcBef>
            </a:pPr>
            <a:r>
              <a:rPr lang="en-US" altLang="zh-CN"/>
              <a:t>                </a:t>
            </a:r>
            <a:r>
              <a:rPr lang="en-US" altLang="zh-CN">
                <a:solidFill>
                  <a:srgbClr val="3333CC"/>
                </a:solidFill>
              </a:rPr>
              <a:t>ld -o main main.o bubblesort.o add.o printresult.o</a:t>
            </a:r>
          </a:p>
          <a:p>
            <a:pPr>
              <a:spcBef>
                <a:spcPct val="45000"/>
              </a:spcBef>
            </a:pPr>
            <a:r>
              <a:rPr lang="zh-CN" altLang="en-US"/>
              <a:t>（注：</a:t>
            </a:r>
            <a:r>
              <a:rPr lang="en-US" altLang="zh-CN"/>
              <a:t>ld</a:t>
            </a:r>
            <a:r>
              <a:rPr lang="zh-CN" altLang="zh-CN"/>
              <a:t>链接时要包含很多系统库，可以用</a:t>
            </a:r>
            <a:r>
              <a:rPr lang="en-US" altLang="zh-CN"/>
              <a:t>gcc –v main.c</a:t>
            </a:r>
            <a:r>
              <a:rPr lang="zh-CN" altLang="zh-CN"/>
              <a:t>来查看系统链接需要哪些库</a:t>
            </a:r>
            <a:r>
              <a:rPr lang="zh-CN" altLang="en-US"/>
              <a:t>）</a:t>
            </a:r>
            <a:endParaRPr lang="en-US" altLang="zh-CN"/>
          </a:p>
          <a:p>
            <a:pPr>
              <a:spcBef>
                <a:spcPct val="45000"/>
              </a:spcBef>
            </a:pPr>
            <a:r>
              <a:rPr lang="en-US" altLang="zh-CN"/>
              <a:t>4</a:t>
            </a:r>
            <a:r>
              <a:rPr lang="zh-CN" altLang="en-US"/>
              <a:t>、</a:t>
            </a:r>
            <a:r>
              <a:rPr lang="zh-CN" altLang="zh-CN"/>
              <a:t>反汇编：使用</a:t>
            </a:r>
            <a:r>
              <a:rPr lang="en-US" altLang="zh-CN"/>
              <a:t>objdump</a:t>
            </a:r>
            <a:r>
              <a:rPr lang="zh-CN" altLang="zh-CN"/>
              <a:t>指令进行反汇编</a:t>
            </a:r>
          </a:p>
          <a:p>
            <a:pPr>
              <a:spcBef>
                <a:spcPct val="45000"/>
              </a:spcBef>
            </a:pPr>
            <a:r>
              <a:rPr lang="en-US" altLang="zh-CN"/>
              <a:t>                </a:t>
            </a:r>
            <a:r>
              <a:rPr lang="en-US" altLang="zh-CN">
                <a:solidFill>
                  <a:srgbClr val="3333CC"/>
                </a:solidFill>
              </a:rPr>
              <a:t>objdump –S main.o</a:t>
            </a:r>
          </a:p>
          <a:p>
            <a:pPr>
              <a:spcBef>
                <a:spcPct val="45000"/>
              </a:spcBef>
            </a:pPr>
            <a:r>
              <a:rPr lang="en-US" altLang="zh-CN"/>
              <a:t>5</a:t>
            </a:r>
            <a:r>
              <a:rPr lang="zh-CN" altLang="en-US"/>
              <a:t>、</a:t>
            </a:r>
            <a:r>
              <a:rPr lang="zh-CN" altLang="zh-CN"/>
              <a:t>调试：使用</a:t>
            </a:r>
            <a:r>
              <a:rPr lang="en-US" altLang="zh-CN"/>
              <a:t>gdb</a:t>
            </a:r>
            <a:r>
              <a:rPr lang="zh-CN" altLang="zh-CN"/>
              <a:t>命令调试，调试之前首先用</a:t>
            </a:r>
            <a:r>
              <a:rPr lang="en-US" altLang="zh-CN"/>
              <a:t>gcc –g</a:t>
            </a:r>
            <a:r>
              <a:rPr lang="zh-CN" altLang="zh-CN"/>
              <a:t>命令来生成调试信息，否则调试失败</a:t>
            </a:r>
          </a:p>
          <a:p>
            <a:pPr>
              <a:spcBef>
                <a:spcPct val="45000"/>
              </a:spcBef>
            </a:pPr>
            <a:r>
              <a:rPr lang="en-US" altLang="zh-CN"/>
              <a:t>                </a:t>
            </a:r>
            <a:r>
              <a:rPr lang="en-US" altLang="zh-CN">
                <a:solidFill>
                  <a:srgbClr val="3333CC"/>
                </a:solidFill>
              </a:rPr>
              <a:t>gcc -g -o main main.c bubblesort.c add.c printresult.c</a:t>
            </a:r>
            <a:endParaRPr lang="zh-CN" altLang="zh-CN">
              <a:solidFill>
                <a:srgbClr val="3333CC"/>
              </a:solidFill>
            </a:endParaRPr>
          </a:p>
          <a:p>
            <a:pPr>
              <a:spcBef>
                <a:spcPct val="45000"/>
              </a:spcBef>
            </a:pPr>
            <a:r>
              <a:rPr lang="en-US" altLang="zh-CN">
                <a:solidFill>
                  <a:srgbClr val="3333CC"/>
                </a:solidFill>
              </a:rPr>
              <a:t>                gdb main</a:t>
            </a:r>
          </a:p>
          <a:p>
            <a:pPr>
              <a:spcBef>
                <a:spcPct val="45000"/>
              </a:spcBef>
            </a:pPr>
            <a:r>
              <a:rPr lang="en-US" altLang="zh-CN"/>
              <a:t>6</a:t>
            </a:r>
            <a:r>
              <a:rPr lang="zh-CN" altLang="en-US"/>
              <a:t>、</a:t>
            </a:r>
            <a:r>
              <a:rPr lang="zh-CN" altLang="zh-CN"/>
              <a:t>用</a:t>
            </a:r>
            <a:r>
              <a:rPr lang="en-US" altLang="zh-CN">
                <a:solidFill>
                  <a:srgbClr val="3333CC"/>
                </a:solidFill>
              </a:rPr>
              <a:t>info registers</a:t>
            </a:r>
            <a:r>
              <a:rPr lang="zh-CN" altLang="zh-CN"/>
              <a:t>查看寄存器内容</a:t>
            </a:r>
            <a:endParaRPr lang="zh-CN" altLang="en-US"/>
          </a:p>
        </p:txBody>
      </p:sp>
      <p:sp>
        <p:nvSpPr>
          <p:cNvPr id="67589" name="Text Box 5"/>
          <p:cNvSpPr txBox="1">
            <a:spLocks noChangeArrowheads="1"/>
          </p:cNvSpPr>
          <p:nvPr/>
        </p:nvSpPr>
        <p:spPr bwMode="auto">
          <a:xfrm>
            <a:off x="296863" y="684213"/>
            <a:ext cx="3735387" cy="457200"/>
          </a:xfrm>
          <a:prstGeom prst="rect">
            <a:avLst/>
          </a:prstGeom>
          <a:noFill/>
          <a:ln w="9525" algn="ctr">
            <a:noFill/>
            <a:miter lim="800000"/>
            <a:headEnd/>
            <a:tailEnd/>
          </a:ln>
          <a:effectLst/>
        </p:spPr>
        <p:txBody>
          <a:bodyPr>
            <a:spAutoFit/>
          </a:bodyPr>
          <a:lstStyle/>
          <a:p>
            <a:pPr>
              <a:spcBef>
                <a:spcPct val="50000"/>
              </a:spcBef>
            </a:pPr>
            <a:r>
              <a:rPr lang="en-US" altLang="zh-CN" sz="2400">
                <a:solidFill>
                  <a:srgbClr val="FF3300"/>
                </a:solidFill>
              </a:rPr>
              <a:t>Homework0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27100" y="1493838"/>
            <a:ext cx="7407275" cy="1471612"/>
          </a:xfrm>
        </p:spPr>
        <p:txBody>
          <a:bodyPr/>
          <a:lstStyle/>
          <a:p>
            <a:r>
              <a:rPr lang="zh-CN" altLang="en-US" smtClean="0">
                <a:solidFill>
                  <a:srgbClr val="000000"/>
                </a:solidFill>
              </a:rPr>
              <a:t>计算机系统基础实验</a:t>
            </a:r>
          </a:p>
        </p:txBody>
      </p:sp>
      <p:sp>
        <p:nvSpPr>
          <p:cNvPr id="68611" name="副标题 2"/>
          <p:cNvSpPr>
            <a:spLocks noGrp="1"/>
          </p:cNvSpPr>
          <p:nvPr>
            <p:ph type="subTitle" idx="1"/>
          </p:nvPr>
        </p:nvSpPr>
        <p:spPr>
          <a:xfrm>
            <a:off x="1062038" y="3294063"/>
            <a:ext cx="7407275" cy="1752600"/>
          </a:xfrm>
        </p:spPr>
        <p:txBody>
          <a:bodyPr/>
          <a:lstStyle/>
          <a:p>
            <a:pPr marL="26988"/>
            <a:r>
              <a:rPr lang="zh-CN" altLang="en-US" sz="2800" smtClean="0">
                <a:solidFill>
                  <a:srgbClr val="320E04"/>
                </a:solidFill>
                <a:latin typeface="微软雅黑" pitchFamily="34" charset="-122"/>
                <a:ea typeface="微软雅黑" pitchFamily="34" charset="-122"/>
              </a:rPr>
              <a:t>（</a:t>
            </a:r>
            <a:r>
              <a:rPr lang="en-US" altLang="zh-CN" sz="2800" smtClean="0">
                <a:solidFill>
                  <a:srgbClr val="320E04"/>
                </a:solidFill>
                <a:latin typeface="微软雅黑" pitchFamily="34" charset="-122"/>
                <a:ea typeface="微软雅黑" pitchFamily="34" charset="-122"/>
              </a:rPr>
              <a:t> PA0 </a:t>
            </a:r>
            <a:r>
              <a:rPr lang="zh-CN" altLang="en-US" sz="2800" smtClean="0">
                <a:solidFill>
                  <a:srgbClr val="320E04"/>
                </a:solidFill>
                <a:latin typeface="微软雅黑" pitchFamily="34" charset="-122"/>
                <a:ea typeface="微软雅黑" pitchFamily="34" charset="-122"/>
              </a:rPr>
              <a:t>）</a:t>
            </a:r>
          </a:p>
          <a:p>
            <a:pPr marL="26988"/>
            <a:r>
              <a:rPr lang="zh-CN" altLang="en-US" sz="2800" smtClean="0">
                <a:solidFill>
                  <a:srgbClr val="320E04"/>
                </a:solidFill>
                <a:latin typeface="微软雅黑" pitchFamily="34" charset="-122"/>
                <a:ea typeface="微软雅黑" pitchFamily="34" charset="-122"/>
              </a:rPr>
              <a:t>配置</a:t>
            </a:r>
            <a:r>
              <a:rPr lang="en-US" altLang="zh-CN" sz="2800" smtClean="0">
                <a:solidFill>
                  <a:srgbClr val="320E04"/>
                </a:solidFill>
                <a:latin typeface="微软雅黑" pitchFamily="34" charset="-122"/>
                <a:ea typeface="微软雅黑" pitchFamily="34" charset="-122"/>
              </a:rPr>
              <a:t>Linux</a:t>
            </a:r>
            <a:r>
              <a:rPr lang="zh-CN" altLang="en-US" sz="2800" smtClean="0">
                <a:solidFill>
                  <a:srgbClr val="320E04"/>
                </a:solidFill>
                <a:latin typeface="微软雅黑" pitchFamily="34" charset="-122"/>
                <a:ea typeface="微软雅黑" pitchFamily="34" charset="-122"/>
              </a:rPr>
              <a:t>实验环境</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963" y="12700"/>
            <a:ext cx="8229600" cy="561975"/>
          </a:xfrm>
        </p:spPr>
        <p:txBody>
          <a:bodyPr/>
          <a:lstStyle/>
          <a:p>
            <a:pPr>
              <a:defRPr/>
            </a:pPr>
            <a:r>
              <a:rPr lang="zh-CN" altLang="en-US" dirty="0" smtClean="0">
                <a:solidFill>
                  <a:schemeClr val="tx1"/>
                </a:solidFill>
                <a:effectLst>
                  <a:outerShdw blurRad="38100" dist="38100" dir="2700000" algn="tl">
                    <a:srgbClr val="C0C0C0"/>
                  </a:outerShdw>
                </a:effectLst>
              </a:rPr>
              <a:t>安装并配置虚拟机</a:t>
            </a:r>
          </a:p>
        </p:txBody>
      </p:sp>
      <p:sp>
        <p:nvSpPr>
          <p:cNvPr id="69635" name="内容占位符 2"/>
          <p:cNvSpPr>
            <a:spLocks noGrp="1"/>
          </p:cNvSpPr>
          <p:nvPr>
            <p:ph idx="1"/>
          </p:nvPr>
        </p:nvSpPr>
        <p:spPr>
          <a:xfrm>
            <a:off x="468313" y="836613"/>
            <a:ext cx="8378825" cy="5218112"/>
          </a:xfrm>
        </p:spPr>
        <p:txBody>
          <a:bodyPr/>
          <a:lstStyle/>
          <a:p>
            <a:pPr marL="365125" indent="-282575">
              <a:lnSpc>
                <a:spcPct val="150000"/>
              </a:lnSpc>
              <a:buFont typeface="Wingdings 2" pitchFamily="18" charset="2"/>
              <a:buChar char=""/>
            </a:pPr>
            <a:r>
              <a:rPr lang="zh-CN" altLang="en-US" smtClean="0">
                <a:latin typeface="微软雅黑" pitchFamily="34" charset="-122"/>
                <a:ea typeface="微软雅黑" pitchFamily="34" charset="-122"/>
              </a:rPr>
              <a:t>本课程实验均在</a:t>
            </a:r>
            <a:r>
              <a:rPr lang="en-US" altLang="zh-CN" smtClean="0">
                <a:latin typeface="微软雅黑" pitchFamily="34" charset="-122"/>
                <a:ea typeface="微软雅黑" pitchFamily="34" charset="-122"/>
              </a:rPr>
              <a:t>Linux </a:t>
            </a:r>
            <a:r>
              <a:rPr lang="zh-CN" altLang="en-US" smtClean="0">
                <a:latin typeface="微软雅黑" pitchFamily="34" charset="-122"/>
                <a:ea typeface="微软雅黑" pitchFamily="34" charset="-122"/>
              </a:rPr>
              <a:t>环境下进行。为方便在</a:t>
            </a:r>
            <a:r>
              <a:rPr lang="en-US" altLang="zh-CN" smtClean="0">
                <a:latin typeface="微软雅黑" pitchFamily="34" charset="-122"/>
                <a:ea typeface="微软雅黑" pitchFamily="34" charset="-122"/>
              </a:rPr>
              <a:t>Windows</a:t>
            </a:r>
            <a:r>
              <a:rPr lang="zh-CN" altLang="en-US" smtClean="0">
                <a:latin typeface="微软雅黑" pitchFamily="34" charset="-122"/>
                <a:ea typeface="微软雅黑" pitchFamily="34" charset="-122"/>
              </a:rPr>
              <a:t>系统上使用，推荐安装</a:t>
            </a:r>
            <a:r>
              <a:rPr lang="en-US" altLang="zh-CN" smtClean="0">
                <a:latin typeface="微软雅黑" pitchFamily="34" charset="-122"/>
                <a:ea typeface="微软雅黑" pitchFamily="34" charset="-122"/>
              </a:rPr>
              <a:t>VirtualBox</a:t>
            </a:r>
            <a:r>
              <a:rPr lang="zh-CN" altLang="en-US" smtClean="0">
                <a:latin typeface="微软雅黑" pitchFamily="34" charset="-122"/>
                <a:ea typeface="微软雅黑" pitchFamily="34" charset="-122"/>
              </a:rPr>
              <a:t>虚拟机软件，在其中的虚拟机上安装并使用</a:t>
            </a:r>
            <a:r>
              <a:rPr lang="en-US" altLang="zh-CN" smtClean="0">
                <a:latin typeface="微软雅黑" pitchFamily="34" charset="-122"/>
                <a:ea typeface="微软雅黑" pitchFamily="34" charset="-122"/>
              </a:rPr>
              <a:t>Linux</a:t>
            </a:r>
            <a:r>
              <a:rPr lang="zh-CN" altLang="en-US" smtClean="0">
                <a:latin typeface="微软雅黑" pitchFamily="34" charset="-122"/>
                <a:ea typeface="微软雅黑" pitchFamily="34" charset="-122"/>
              </a:rPr>
              <a:t>环境。</a:t>
            </a:r>
            <a:endParaRPr lang="en-US" altLang="zh-CN" smtClean="0">
              <a:latin typeface="微软雅黑" pitchFamily="34" charset="-122"/>
              <a:ea typeface="微软雅黑" pitchFamily="34" charset="-122"/>
            </a:endParaRPr>
          </a:p>
          <a:p>
            <a:pPr marL="639763" lvl="1" indent="-236538">
              <a:lnSpc>
                <a:spcPct val="150000"/>
              </a:lnSpc>
              <a:buFont typeface="Verdana" pitchFamily="34" charset="0"/>
              <a:buChar char="◦"/>
            </a:pPr>
            <a:r>
              <a:rPr lang="zh-CN" altLang="en-US" smtClean="0">
                <a:latin typeface="微软雅黑" pitchFamily="34" charset="-122"/>
                <a:ea typeface="微软雅黑" pitchFamily="34" charset="-122"/>
              </a:rPr>
              <a:t>请从</a:t>
            </a:r>
            <a:r>
              <a:rPr lang="en-US" altLang="zh-CN" smtClean="0">
                <a:latin typeface="微软雅黑" pitchFamily="34" charset="-122"/>
                <a:ea typeface="微软雅黑" pitchFamily="34" charset="-122"/>
                <a:hlinkClick r:id="rId2"/>
              </a:rPr>
              <a:t>https://www.virtualbox.org/</a:t>
            </a:r>
            <a:r>
              <a:rPr lang="zh-CN" altLang="en-US" smtClean="0">
                <a:latin typeface="微软雅黑" pitchFamily="34" charset="-122"/>
                <a:ea typeface="微软雅黑" pitchFamily="34" charset="-122"/>
              </a:rPr>
              <a:t>的“</a:t>
            </a:r>
            <a:r>
              <a:rPr lang="en-US" altLang="zh-CN" smtClean="0">
                <a:latin typeface="微软雅黑" pitchFamily="34" charset="-122"/>
                <a:ea typeface="微软雅黑" pitchFamily="34" charset="-122"/>
                <a:hlinkClick r:id="rId3"/>
              </a:rPr>
              <a:t>Downloads</a:t>
            </a:r>
            <a:r>
              <a:rPr lang="zh-CN" altLang="en-US" smtClean="0">
                <a:latin typeface="微软雅黑" pitchFamily="34" charset="-122"/>
                <a:ea typeface="微软雅黑" pitchFamily="34" charset="-122"/>
              </a:rPr>
              <a:t>”区的“</a:t>
            </a:r>
            <a:r>
              <a:rPr lang="en-US" altLang="zh-CN" smtClean="0">
                <a:latin typeface="微软雅黑" pitchFamily="34" charset="-122"/>
                <a:ea typeface="微软雅黑" pitchFamily="34" charset="-122"/>
              </a:rPr>
              <a:t>VirtualBox older builds</a:t>
            </a:r>
            <a:r>
              <a:rPr lang="zh-CN" altLang="en-US" smtClean="0">
                <a:latin typeface="微软雅黑" pitchFamily="34" charset="-122"/>
                <a:ea typeface="微软雅黑" pitchFamily="34" charset="-122"/>
              </a:rPr>
              <a:t>”中下载</a:t>
            </a:r>
            <a:r>
              <a:rPr lang="en-US" altLang="zh-CN" smtClean="0">
                <a:latin typeface="微软雅黑" pitchFamily="34" charset="-122"/>
                <a:ea typeface="微软雅黑" pitchFamily="34" charset="-122"/>
              </a:rPr>
              <a:t>VirtualBox 4.3.12</a:t>
            </a:r>
            <a:r>
              <a:rPr lang="zh-CN" altLang="en-US" smtClean="0">
                <a:latin typeface="微软雅黑" pitchFamily="34" charset="-122"/>
                <a:ea typeface="微软雅黑" pitchFamily="34" charset="-122"/>
              </a:rPr>
              <a:t>版本软件</a:t>
            </a:r>
            <a:endParaRPr lang="en-US" altLang="zh-CN" smtClean="0">
              <a:latin typeface="微软雅黑" pitchFamily="34" charset="-122"/>
              <a:ea typeface="微软雅黑" pitchFamily="34" charset="-122"/>
            </a:endParaRPr>
          </a:p>
          <a:p>
            <a:pPr marL="639763" lvl="1" indent="-236538">
              <a:lnSpc>
                <a:spcPct val="150000"/>
              </a:lnSpc>
              <a:buFont typeface="Verdana" pitchFamily="34" charset="0"/>
              <a:buChar char="◦"/>
            </a:pPr>
            <a:r>
              <a:rPr lang="zh-CN" altLang="en-US" smtClean="0">
                <a:latin typeface="微软雅黑" pitchFamily="34" charset="-122"/>
                <a:ea typeface="微软雅黑" pitchFamily="34" charset="-122"/>
              </a:rPr>
              <a:t>最新的</a:t>
            </a:r>
            <a:r>
              <a:rPr lang="en-US" altLang="zh-CN" smtClean="0">
                <a:latin typeface="微软雅黑" pitchFamily="34" charset="-122"/>
                <a:ea typeface="微软雅黑" pitchFamily="34" charset="-122"/>
              </a:rPr>
              <a:t>VirtualBox 4.3.14</a:t>
            </a:r>
            <a:r>
              <a:rPr lang="zh-CN" altLang="en-US" smtClean="0">
                <a:latin typeface="微软雅黑" pitchFamily="34" charset="-122"/>
                <a:ea typeface="微软雅黑" pitchFamily="34" charset="-122"/>
              </a:rPr>
              <a:t>版本有问题</a:t>
            </a:r>
            <a:endParaRPr lang="en-US" altLang="zh-CN" smtClean="0">
              <a:latin typeface="微软雅黑" pitchFamily="34" charset="-122"/>
              <a:ea typeface="微软雅黑" pitchFamily="34" charset="-122"/>
            </a:endParaRPr>
          </a:p>
          <a:p>
            <a:pPr marL="365125" indent="-282575">
              <a:lnSpc>
                <a:spcPct val="150000"/>
              </a:lnSpc>
              <a:buFont typeface="Wingdings 2" pitchFamily="18" charset="2"/>
              <a:buChar char=""/>
            </a:pPr>
            <a:r>
              <a:rPr lang="zh-CN" altLang="en-US" smtClean="0">
                <a:latin typeface="微软雅黑" pitchFamily="34" charset="-122"/>
                <a:ea typeface="微软雅黑" pitchFamily="34" charset="-122"/>
              </a:rPr>
              <a:t>其他虚拟机软件（如</a:t>
            </a:r>
            <a:r>
              <a:rPr lang="en-US" altLang="zh-CN" smtClean="0">
                <a:latin typeface="微软雅黑" pitchFamily="34" charset="-122"/>
                <a:ea typeface="微软雅黑" pitchFamily="34" charset="-122"/>
              </a:rPr>
              <a:t>VMware</a:t>
            </a:r>
            <a:r>
              <a:rPr lang="zh-CN" altLang="en-US" smtClean="0">
                <a:latin typeface="微软雅黑" pitchFamily="34" charset="-122"/>
                <a:ea typeface="微软雅黑" pitchFamily="34" charset="-122"/>
              </a:rPr>
              <a:t>）也可使用，请自行阅读相关安装、设置资料</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后面内容以</a:t>
            </a:r>
            <a:r>
              <a:rPr lang="en-US" altLang="zh-CN" smtClean="0">
                <a:latin typeface="微软雅黑" pitchFamily="34" charset="-122"/>
                <a:ea typeface="微软雅黑" pitchFamily="34" charset="-122"/>
              </a:rPr>
              <a:t>VirtualBox</a:t>
            </a:r>
            <a:r>
              <a:rPr lang="zh-CN" altLang="en-US" smtClean="0">
                <a:latin typeface="微软雅黑" pitchFamily="34" charset="-122"/>
                <a:ea typeface="微软雅黑" pitchFamily="34" charset="-122"/>
              </a:rPr>
              <a:t>为准。</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0"/>
            <a:ext cx="8229600" cy="561975"/>
          </a:xfrm>
        </p:spPr>
        <p:txBody>
          <a:bodyPr/>
          <a:lstStyle/>
          <a:p>
            <a:pPr fontAlgn="auto">
              <a:spcAft>
                <a:spcPts val="0"/>
              </a:spcAft>
              <a:defRPr/>
            </a:pPr>
            <a:r>
              <a:rPr lang="zh-CN" altLang="en-US" dirty="0" smtClean="0">
                <a:solidFill>
                  <a:schemeClr val="tx2">
                    <a:satMod val="130000"/>
                  </a:schemeClr>
                </a:solidFill>
              </a:rPr>
              <a:t>创建</a:t>
            </a:r>
            <a:r>
              <a:rPr lang="en-US" altLang="zh-CN" dirty="0" smtClean="0">
                <a:solidFill>
                  <a:schemeClr val="tx2">
                    <a:satMod val="130000"/>
                  </a:schemeClr>
                </a:solidFill>
              </a:rPr>
              <a:t>Linux</a:t>
            </a:r>
            <a:r>
              <a:rPr lang="zh-CN" altLang="en-US" dirty="0" smtClean="0">
                <a:solidFill>
                  <a:schemeClr val="tx2">
                    <a:satMod val="130000"/>
                  </a:schemeClr>
                </a:solidFill>
              </a:rPr>
              <a:t>虚拟机</a:t>
            </a:r>
            <a:endParaRPr lang="zh-CN" altLang="en-US" dirty="0">
              <a:solidFill>
                <a:schemeClr val="tx2">
                  <a:satMod val="130000"/>
                </a:schemeClr>
              </a:solidFill>
            </a:endParaRPr>
          </a:p>
        </p:txBody>
      </p:sp>
      <p:sp>
        <p:nvSpPr>
          <p:cNvPr id="70659" name="内容占位符 2"/>
          <p:cNvSpPr>
            <a:spLocks noGrp="1"/>
          </p:cNvSpPr>
          <p:nvPr>
            <p:ph idx="1"/>
          </p:nvPr>
        </p:nvSpPr>
        <p:spPr>
          <a:xfrm>
            <a:off x="206375" y="819150"/>
            <a:ext cx="8229600" cy="5218113"/>
          </a:xfrm>
        </p:spPr>
        <p:txBody>
          <a:bodyPr/>
          <a:lstStyle/>
          <a:p>
            <a:r>
              <a:rPr lang="zh-CN" altLang="en-US" smtClean="0">
                <a:latin typeface="微软雅黑" pitchFamily="34" charset="-122"/>
                <a:ea typeface="微软雅黑" pitchFamily="34" charset="-122"/>
              </a:rPr>
              <a:t>在安装好的</a:t>
            </a:r>
            <a:r>
              <a:rPr lang="en-US" altLang="zh-CN" smtClean="0">
                <a:latin typeface="微软雅黑" pitchFamily="34" charset="-122"/>
                <a:ea typeface="微软雅黑" pitchFamily="34" charset="-122"/>
              </a:rPr>
              <a:t>VirtualBox</a:t>
            </a:r>
            <a:r>
              <a:rPr lang="zh-CN" altLang="en-US" smtClean="0">
                <a:latin typeface="微软雅黑" pitchFamily="34" charset="-122"/>
                <a:ea typeface="微软雅黑" pitchFamily="34" charset="-122"/>
              </a:rPr>
              <a:t>软件中新建一个</a:t>
            </a:r>
            <a:r>
              <a:rPr lang="en-US" altLang="zh-CN" smtClean="0">
                <a:latin typeface="微软雅黑" pitchFamily="34" charset="-122"/>
                <a:ea typeface="微软雅黑" pitchFamily="34" charset="-122"/>
              </a:rPr>
              <a:t>Linux</a:t>
            </a:r>
            <a:r>
              <a:rPr lang="zh-CN" altLang="en-US" smtClean="0">
                <a:latin typeface="微软雅黑" pitchFamily="34" charset="-122"/>
                <a:ea typeface="微软雅黑" pitchFamily="34" charset="-122"/>
              </a:rPr>
              <a:t>虚拟机</a:t>
            </a:r>
            <a:endParaRPr lang="en-US" altLang="zh-CN" smtClean="0">
              <a:latin typeface="微软雅黑" pitchFamily="34" charset="-122"/>
              <a:ea typeface="微软雅黑" pitchFamily="34" charset="-122"/>
            </a:endParaRPr>
          </a:p>
          <a:p>
            <a:pPr lvl="1"/>
            <a:r>
              <a:rPr lang="zh-CN" altLang="en-US" sz="2400" smtClean="0">
                <a:latin typeface="微软雅黑" pitchFamily="34" charset="-122"/>
                <a:ea typeface="微软雅黑" pitchFamily="34" charset="-122"/>
              </a:rPr>
              <a:t>名称任选</a:t>
            </a:r>
            <a:endParaRPr lang="en-US" altLang="zh-CN" sz="2400" smtClean="0">
              <a:latin typeface="微软雅黑" pitchFamily="34" charset="-122"/>
              <a:ea typeface="微软雅黑" pitchFamily="34" charset="-122"/>
            </a:endParaRPr>
          </a:p>
          <a:p>
            <a:pPr lvl="1"/>
            <a:r>
              <a:rPr lang="zh-CN" altLang="en-US" sz="2400" smtClean="0">
                <a:latin typeface="微软雅黑" pitchFamily="34" charset="-122"/>
                <a:ea typeface="微软雅黑" pitchFamily="34" charset="-122"/>
              </a:rPr>
              <a:t>类型选“</a:t>
            </a:r>
            <a:r>
              <a:rPr lang="en-US" altLang="zh-CN" sz="2400" smtClean="0">
                <a:latin typeface="微软雅黑" pitchFamily="34" charset="-122"/>
                <a:ea typeface="微软雅黑" pitchFamily="34" charset="-122"/>
              </a:rPr>
              <a:t>Linux</a:t>
            </a:r>
            <a:r>
              <a:rPr lang="zh-CN" altLang="en-US" sz="2400" smtClean="0">
                <a:latin typeface="微软雅黑" pitchFamily="34" charset="-122"/>
                <a:ea typeface="微软雅黑" pitchFamily="34" charset="-122"/>
              </a:rPr>
              <a:t>”</a:t>
            </a:r>
            <a:endParaRPr lang="en-US" altLang="zh-CN" sz="2400" smtClean="0">
              <a:latin typeface="微软雅黑" pitchFamily="34" charset="-122"/>
              <a:ea typeface="微软雅黑" pitchFamily="34" charset="-122"/>
            </a:endParaRPr>
          </a:p>
          <a:p>
            <a:pPr lvl="1"/>
            <a:r>
              <a:rPr lang="zh-CN" altLang="en-US" sz="2400" smtClean="0">
                <a:latin typeface="微软雅黑" pitchFamily="34" charset="-122"/>
                <a:ea typeface="微软雅黑" pitchFamily="34" charset="-122"/>
              </a:rPr>
              <a:t>版本选“</a:t>
            </a:r>
            <a:r>
              <a:rPr lang="en-US" altLang="zh-CN" sz="2400" smtClean="0">
                <a:latin typeface="微软雅黑" pitchFamily="34" charset="-122"/>
                <a:ea typeface="微软雅黑" pitchFamily="34" charset="-122"/>
              </a:rPr>
              <a:t>Debian (32 bit)</a:t>
            </a:r>
            <a:r>
              <a:rPr lang="zh-CN" altLang="en-US" sz="2400" smtClean="0">
                <a:latin typeface="微软雅黑" pitchFamily="34" charset="-122"/>
                <a:ea typeface="微软雅黑" pitchFamily="34" charset="-122"/>
              </a:rPr>
              <a:t>”</a:t>
            </a:r>
            <a:endParaRPr lang="en-US" altLang="zh-CN" sz="2400" smtClean="0">
              <a:latin typeface="微软雅黑" pitchFamily="34" charset="-122"/>
              <a:ea typeface="微软雅黑" pitchFamily="34" charset="-122"/>
            </a:endParaRPr>
          </a:p>
          <a:p>
            <a:pPr lvl="1"/>
            <a:r>
              <a:rPr lang="zh-CN" altLang="en-US" sz="2400" smtClean="0">
                <a:latin typeface="微软雅黑" pitchFamily="34" charset="-122"/>
                <a:ea typeface="微软雅黑" pitchFamily="34" charset="-122"/>
              </a:rPr>
              <a:t>内存设为“</a:t>
            </a:r>
            <a:r>
              <a:rPr lang="en-US" altLang="zh-CN" sz="2400" smtClean="0">
                <a:latin typeface="微软雅黑" pitchFamily="34" charset="-122"/>
                <a:ea typeface="微软雅黑" pitchFamily="34" charset="-122"/>
              </a:rPr>
              <a:t>384MB</a:t>
            </a:r>
            <a:r>
              <a:rPr lang="zh-CN" altLang="en-US" sz="2400" smtClean="0">
                <a:latin typeface="微软雅黑" pitchFamily="34" charset="-122"/>
                <a:ea typeface="微软雅黑" pitchFamily="34" charset="-122"/>
              </a:rPr>
              <a:t>”或以上</a:t>
            </a:r>
            <a:endParaRPr lang="en-US" altLang="zh-CN" sz="2400" smtClean="0">
              <a:latin typeface="微软雅黑" pitchFamily="34" charset="-122"/>
              <a:ea typeface="微软雅黑" pitchFamily="34" charset="-122"/>
            </a:endParaRPr>
          </a:p>
          <a:p>
            <a:pPr lvl="1"/>
            <a:r>
              <a:rPr lang="zh-CN" altLang="en-US" sz="2400" smtClean="0">
                <a:latin typeface="微软雅黑" pitchFamily="34" charset="-122"/>
                <a:ea typeface="微软雅黑" pitchFamily="34" charset="-122"/>
              </a:rPr>
              <a:t>创建虚拟硬盘（默认</a:t>
            </a:r>
            <a:r>
              <a:rPr lang="en-US" altLang="zh-CN" sz="2400" smtClean="0">
                <a:latin typeface="微软雅黑" pitchFamily="34" charset="-122"/>
                <a:ea typeface="微软雅黑" pitchFamily="34" charset="-122"/>
              </a:rPr>
              <a:t>8GB</a:t>
            </a:r>
            <a:r>
              <a:rPr lang="zh-CN" altLang="en-US" sz="2400" smtClean="0">
                <a:latin typeface="微软雅黑" pitchFamily="34" charset="-122"/>
                <a:ea typeface="微软雅黑" pitchFamily="34" charset="-122"/>
              </a:rPr>
              <a:t>）</a:t>
            </a:r>
            <a:endParaRPr lang="en-US" altLang="zh-CN" sz="2400" smtClean="0">
              <a:latin typeface="微软雅黑" pitchFamily="34" charset="-122"/>
              <a:ea typeface="微软雅黑" pitchFamily="34" charset="-122"/>
            </a:endParaRPr>
          </a:p>
          <a:p>
            <a:pPr lvl="1"/>
            <a:r>
              <a:rPr lang="zh-CN" altLang="en-US" sz="2400" smtClean="0">
                <a:latin typeface="微软雅黑" pitchFamily="34" charset="-122"/>
                <a:ea typeface="微软雅黑" pitchFamily="34" charset="-122"/>
              </a:rPr>
              <a:t>虚拟硬盘文件类型选“</a:t>
            </a:r>
            <a:r>
              <a:rPr lang="en-US" altLang="zh-CN" sz="2400" smtClean="0">
                <a:latin typeface="微软雅黑" pitchFamily="34" charset="-122"/>
                <a:ea typeface="微软雅黑" pitchFamily="34" charset="-122"/>
              </a:rPr>
              <a:t>VDI</a:t>
            </a:r>
            <a:r>
              <a:rPr lang="zh-CN" altLang="en-US" sz="2400" smtClean="0">
                <a:latin typeface="微软雅黑" pitchFamily="34" charset="-122"/>
                <a:ea typeface="微软雅黑" pitchFamily="34" charset="-122"/>
              </a:rPr>
              <a:t>”、动态分配</a:t>
            </a:r>
          </a:p>
        </p:txBody>
      </p:sp>
      <p:pic>
        <p:nvPicPr>
          <p:cNvPr id="70660" name="Picture 3"/>
          <p:cNvPicPr>
            <a:picLocks noChangeAspect="1" noChangeArrowheads="1"/>
          </p:cNvPicPr>
          <p:nvPr/>
        </p:nvPicPr>
        <p:blipFill>
          <a:blip r:embed="rId2"/>
          <a:srcRect/>
          <a:stretch>
            <a:fillRect/>
          </a:stretch>
        </p:blipFill>
        <p:spPr bwMode="auto">
          <a:xfrm>
            <a:off x="3806825" y="1223963"/>
            <a:ext cx="5033963" cy="54911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linds(horizontal)">
                                      <p:cBhvr>
                                        <p:cTn id="7"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38" y="0"/>
            <a:ext cx="8229600" cy="561975"/>
          </a:xfrm>
        </p:spPr>
        <p:txBody>
          <a:bodyPr/>
          <a:lstStyle/>
          <a:p>
            <a:pPr fontAlgn="auto">
              <a:spcAft>
                <a:spcPts val="0"/>
              </a:spcAft>
              <a:defRPr/>
            </a:pPr>
            <a:r>
              <a:rPr lang="zh-CN" altLang="en-US" dirty="0" smtClean="0">
                <a:solidFill>
                  <a:schemeClr val="tx2">
                    <a:satMod val="130000"/>
                  </a:schemeClr>
                </a:solidFill>
              </a:rPr>
              <a:t>配置</a:t>
            </a:r>
            <a:r>
              <a:rPr lang="en-US" altLang="zh-CN" dirty="0" smtClean="0">
                <a:solidFill>
                  <a:schemeClr val="tx2">
                    <a:satMod val="130000"/>
                  </a:schemeClr>
                </a:solidFill>
              </a:rPr>
              <a:t>Linux</a:t>
            </a:r>
            <a:r>
              <a:rPr lang="zh-CN" altLang="en-US" dirty="0" smtClean="0">
                <a:solidFill>
                  <a:schemeClr val="tx2">
                    <a:satMod val="130000"/>
                  </a:schemeClr>
                </a:solidFill>
              </a:rPr>
              <a:t>虚拟机</a:t>
            </a:r>
            <a:endParaRPr lang="zh-CN" altLang="en-US" dirty="0">
              <a:solidFill>
                <a:schemeClr val="tx2">
                  <a:satMod val="130000"/>
                </a:schemeClr>
              </a:solidFill>
            </a:endParaRPr>
          </a:p>
        </p:txBody>
      </p:sp>
      <p:sp>
        <p:nvSpPr>
          <p:cNvPr id="71683" name="内容占位符 2"/>
          <p:cNvSpPr>
            <a:spLocks noGrp="1"/>
          </p:cNvSpPr>
          <p:nvPr>
            <p:ph idx="1"/>
          </p:nvPr>
        </p:nvSpPr>
        <p:spPr>
          <a:xfrm>
            <a:off x="206375" y="836613"/>
            <a:ext cx="8491538" cy="5218112"/>
          </a:xfrm>
        </p:spPr>
        <p:txBody>
          <a:bodyPr/>
          <a:lstStyle/>
          <a:p>
            <a:r>
              <a:rPr lang="zh-CN" altLang="en-US" sz="2000" smtClean="0">
                <a:latin typeface="微软雅黑" pitchFamily="34" charset="-122"/>
                <a:ea typeface="微软雅黑" pitchFamily="34" charset="-122"/>
              </a:rPr>
              <a:t>在</a:t>
            </a:r>
            <a:r>
              <a:rPr lang="en-US" altLang="zh-CN" sz="2000" smtClean="0">
                <a:latin typeface="微软雅黑" pitchFamily="34" charset="-122"/>
                <a:ea typeface="微软雅黑" pitchFamily="34" charset="-122"/>
              </a:rPr>
              <a:t>VirtualBox</a:t>
            </a:r>
            <a:r>
              <a:rPr lang="zh-CN" altLang="en-US" sz="2000" smtClean="0">
                <a:latin typeface="微软雅黑" pitchFamily="34" charset="-122"/>
                <a:ea typeface="微软雅黑" pitchFamily="34" charset="-122"/>
              </a:rPr>
              <a:t>中选择新建的</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虚拟机，配置右侧的不同栏目参数：</a:t>
            </a:r>
            <a:endParaRPr lang="en-US" altLang="zh-CN" sz="2000" smtClean="0">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系统 </a:t>
            </a:r>
            <a:r>
              <a:rPr lang="en-US" altLang="zh-CN" smtClean="0">
                <a:latin typeface="微软雅黑" pitchFamily="34" charset="-122"/>
                <a:ea typeface="微软雅黑" pitchFamily="34" charset="-122"/>
              </a:rPr>
              <a:t>&gt;</a:t>
            </a:r>
            <a:r>
              <a:rPr lang="zh-CN" altLang="en-US" smtClean="0">
                <a:latin typeface="微软雅黑" pitchFamily="34" charset="-122"/>
                <a:ea typeface="微软雅黑" pitchFamily="34" charset="-122"/>
              </a:rPr>
              <a:t>处理器：选中“启用</a:t>
            </a:r>
            <a:r>
              <a:rPr lang="en-US" altLang="zh-CN" smtClean="0">
                <a:latin typeface="微软雅黑" pitchFamily="34" charset="-122"/>
                <a:ea typeface="微软雅黑" pitchFamily="34" charset="-122"/>
              </a:rPr>
              <a:t>PAE/NX</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系统 </a:t>
            </a:r>
            <a:r>
              <a:rPr lang="en-US" altLang="zh-CN" smtClean="0">
                <a:latin typeface="微软雅黑" pitchFamily="34" charset="-122"/>
                <a:ea typeface="微软雅黑" pitchFamily="34" charset="-122"/>
              </a:rPr>
              <a:t>&gt;</a:t>
            </a:r>
            <a:r>
              <a:rPr lang="zh-CN" altLang="en-US" smtClean="0">
                <a:latin typeface="微软雅黑" pitchFamily="34" charset="-122"/>
                <a:ea typeface="微软雅黑" pitchFamily="34" charset="-122"/>
              </a:rPr>
              <a:t>硬件加速：如你的机器支持（未禁用），可选中其中选项，以提高虚拟机效率</a:t>
            </a:r>
            <a:endParaRPr lang="en-US" altLang="zh-CN" smtClean="0">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网络</a:t>
            </a:r>
            <a:r>
              <a:rPr lang="en-US" altLang="zh-CN" smtClean="0">
                <a:latin typeface="微软雅黑" pitchFamily="34" charset="-122"/>
                <a:ea typeface="微软雅黑" pitchFamily="34" charset="-122"/>
              </a:rPr>
              <a:t>&gt;</a:t>
            </a:r>
            <a:r>
              <a:rPr lang="zh-CN" altLang="en-US" smtClean="0">
                <a:latin typeface="微软雅黑" pitchFamily="34" charset="-122"/>
                <a:ea typeface="微软雅黑" pitchFamily="34" charset="-122"/>
              </a:rPr>
              <a:t>网卡</a:t>
            </a:r>
            <a:r>
              <a:rPr lang="en-US" altLang="zh-CN" smtClean="0">
                <a:latin typeface="微软雅黑" pitchFamily="34" charset="-122"/>
                <a:ea typeface="微软雅黑" pitchFamily="34" charset="-122"/>
              </a:rPr>
              <a:t>1&gt;</a:t>
            </a:r>
            <a:r>
              <a:rPr lang="zh-CN" altLang="en-US" smtClean="0">
                <a:latin typeface="微软雅黑" pitchFamily="34" charset="-122"/>
                <a:ea typeface="微软雅黑" pitchFamily="34" charset="-122"/>
              </a:rPr>
              <a:t>高级：去除“接入网线”选中状态，以便安装</a:t>
            </a:r>
            <a:r>
              <a:rPr lang="en-US" altLang="zh-CN" smtClean="0">
                <a:latin typeface="微软雅黑" pitchFamily="34" charset="-122"/>
                <a:ea typeface="微软雅黑" pitchFamily="34" charset="-122"/>
              </a:rPr>
              <a:t>Linux</a:t>
            </a:r>
            <a:r>
              <a:rPr lang="zh-CN" altLang="en-US" smtClean="0">
                <a:latin typeface="微软雅黑" pitchFamily="34" charset="-122"/>
                <a:ea typeface="微软雅黑" pitchFamily="34" charset="-122"/>
              </a:rPr>
              <a:t>过程中跳过耗时的在线下载软件包（记得在完成安装后重新选中）</a:t>
            </a:r>
            <a:endParaRPr lang="en-US" altLang="zh-CN" smtClean="0">
              <a:latin typeface="微软雅黑" pitchFamily="34" charset="-122"/>
              <a:ea typeface="微软雅黑" pitchFamily="34" charset="-122"/>
            </a:endParaRPr>
          </a:p>
        </p:txBody>
      </p:sp>
      <p:pic>
        <p:nvPicPr>
          <p:cNvPr id="71684" name="Picture 2"/>
          <p:cNvPicPr>
            <a:picLocks noChangeAspect="1" noChangeArrowheads="1"/>
          </p:cNvPicPr>
          <p:nvPr/>
        </p:nvPicPr>
        <p:blipFill>
          <a:blip r:embed="rId2"/>
          <a:srcRect/>
          <a:stretch>
            <a:fillRect/>
          </a:stretch>
        </p:blipFill>
        <p:spPr bwMode="auto">
          <a:xfrm>
            <a:off x="836613" y="3249613"/>
            <a:ext cx="7559675" cy="3419475"/>
          </a:xfrm>
          <a:prstGeom prst="rect">
            <a:avLst/>
          </a:prstGeom>
          <a:noFill/>
          <a:ln w="9525">
            <a:noFill/>
            <a:miter lim="800000"/>
            <a:headEnd/>
            <a:tailEnd/>
          </a:ln>
        </p:spPr>
      </p:pic>
      <p:sp>
        <p:nvSpPr>
          <p:cNvPr id="6" name="圆角矩形 5"/>
          <p:cNvSpPr/>
          <p:nvPr/>
        </p:nvSpPr>
        <p:spPr>
          <a:xfrm>
            <a:off x="3581400" y="5543550"/>
            <a:ext cx="1079500" cy="2857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38100"/>
            <a:ext cx="8229600" cy="561975"/>
          </a:xfrm>
        </p:spPr>
        <p:txBody>
          <a:bodyPr/>
          <a:lstStyle/>
          <a:p>
            <a:pPr>
              <a:defRPr/>
            </a:pPr>
            <a:r>
              <a:rPr lang="zh-CN" altLang="en-US" dirty="0" smtClean="0">
                <a:solidFill>
                  <a:schemeClr val="tx1"/>
                </a:solidFill>
                <a:effectLst>
                  <a:outerShdw blurRad="38100" dist="38100" dir="2700000" algn="tl">
                    <a:srgbClr val="C0C0C0"/>
                  </a:outerShdw>
                </a:effectLst>
              </a:rPr>
              <a:t>安装</a:t>
            </a:r>
            <a:r>
              <a:rPr lang="en-US" altLang="zh-CN" dirty="0" smtClean="0">
                <a:solidFill>
                  <a:schemeClr val="tx1"/>
                </a:solidFill>
                <a:effectLst>
                  <a:outerShdw blurRad="38100" dist="38100" dir="2700000" algn="tl">
                    <a:srgbClr val="C0C0C0"/>
                  </a:outerShdw>
                </a:effectLst>
              </a:rPr>
              <a:t>Linux</a:t>
            </a:r>
            <a:r>
              <a:rPr lang="zh-CN" altLang="en-US" dirty="0" smtClean="0">
                <a:solidFill>
                  <a:schemeClr val="tx1"/>
                </a:solidFill>
                <a:effectLst>
                  <a:outerShdw blurRad="38100" dist="38100" dir="2700000" algn="tl">
                    <a:srgbClr val="C0C0C0"/>
                  </a:outerShdw>
                </a:effectLst>
              </a:rPr>
              <a:t>虚拟机</a:t>
            </a:r>
          </a:p>
        </p:txBody>
      </p:sp>
      <p:sp>
        <p:nvSpPr>
          <p:cNvPr id="72708" name="内容占位符 2"/>
          <p:cNvSpPr>
            <a:spLocks noGrp="1"/>
          </p:cNvSpPr>
          <p:nvPr>
            <p:ph idx="1"/>
          </p:nvPr>
        </p:nvSpPr>
        <p:spPr>
          <a:xfrm>
            <a:off x="468313" y="773113"/>
            <a:ext cx="7794625" cy="2160587"/>
          </a:xfrm>
        </p:spPr>
        <p:txBody>
          <a:bodyPr/>
          <a:lstStyle/>
          <a:p>
            <a:r>
              <a:rPr lang="zh-CN" altLang="en-US" sz="2000" smtClean="0">
                <a:latin typeface="微软雅黑" pitchFamily="34" charset="-122"/>
                <a:ea typeface="微软雅黑" pitchFamily="34" charset="-122"/>
              </a:rPr>
              <a:t>为</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虚拟机装载</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安装光盘：</a:t>
            </a:r>
            <a:endParaRPr lang="en-US" altLang="zh-CN" sz="2000" smtClean="0">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存储</a:t>
            </a:r>
            <a:r>
              <a:rPr lang="en-US" altLang="zh-CN" smtClean="0">
                <a:latin typeface="微软雅黑" pitchFamily="34" charset="-122"/>
                <a:ea typeface="微软雅黑" pitchFamily="34" charset="-122"/>
              </a:rPr>
              <a:t>&gt;</a:t>
            </a:r>
            <a:r>
              <a:rPr lang="zh-CN" altLang="en-US" smtClean="0">
                <a:latin typeface="微软雅黑" pitchFamily="34" charset="-122"/>
                <a:ea typeface="微软雅黑" pitchFamily="34" charset="-122"/>
              </a:rPr>
              <a:t>存储树：选中“控制器：</a:t>
            </a:r>
            <a:r>
              <a:rPr lang="en-US" altLang="zh-CN" smtClean="0">
                <a:latin typeface="微软雅黑" pitchFamily="34" charset="-122"/>
                <a:ea typeface="微软雅黑" pitchFamily="34" charset="-122"/>
              </a:rPr>
              <a:t>IDE</a:t>
            </a:r>
            <a:r>
              <a:rPr lang="zh-CN" altLang="en-US" smtClean="0">
                <a:latin typeface="微软雅黑" pitchFamily="34" charset="-122"/>
                <a:ea typeface="微软雅黑" pitchFamily="34" charset="-122"/>
              </a:rPr>
              <a:t>”栏下的“没有盘片”</a:t>
            </a:r>
            <a:endParaRPr lang="en-US" altLang="zh-CN" smtClean="0">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点击右侧光盘图标，在弹出菜单中选择“选择一个虚拟光盘”</a:t>
            </a:r>
            <a:endParaRPr lang="en-US" altLang="zh-CN" smtClean="0">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选择下载的</a:t>
            </a:r>
            <a:r>
              <a:rPr lang="en-US" altLang="zh-CN" smtClean="0">
                <a:latin typeface="微软雅黑" pitchFamily="34" charset="-122"/>
                <a:ea typeface="微软雅黑" pitchFamily="34" charset="-122"/>
              </a:rPr>
              <a:t>Linux</a:t>
            </a:r>
            <a:r>
              <a:rPr lang="zh-CN" altLang="en-US" smtClean="0">
                <a:latin typeface="微软雅黑" pitchFamily="34" charset="-122"/>
                <a:ea typeface="微软雅黑" pitchFamily="34" charset="-122"/>
              </a:rPr>
              <a:t>安装光盘</a:t>
            </a:r>
            <a:r>
              <a:rPr lang="en-US" altLang="zh-CN" smtClean="0">
                <a:latin typeface="微软雅黑" pitchFamily="34" charset="-122"/>
                <a:ea typeface="微软雅黑" pitchFamily="34" charset="-122"/>
              </a:rPr>
              <a:t>ISO</a:t>
            </a:r>
            <a:r>
              <a:rPr lang="zh-CN" altLang="en-US" smtClean="0">
                <a:latin typeface="微软雅黑" pitchFamily="34" charset="-122"/>
                <a:ea typeface="微软雅黑" pitchFamily="34" charset="-122"/>
              </a:rPr>
              <a:t>镜像文件：</a:t>
            </a:r>
            <a:endParaRPr lang="en-US" altLang="zh-CN" smtClean="0">
              <a:latin typeface="微软雅黑" pitchFamily="34" charset="-122"/>
              <a:ea typeface="微软雅黑" pitchFamily="34" charset="-122"/>
            </a:endParaRPr>
          </a:p>
          <a:p>
            <a:pPr lvl="1" algn="ctr">
              <a:buFont typeface="Verdana" pitchFamily="34" charset="0"/>
              <a:buNone/>
            </a:pPr>
            <a:r>
              <a:rPr lang="en-US" altLang="zh-CN" smtClean="0">
                <a:latin typeface="微软雅黑" pitchFamily="34" charset="-122"/>
                <a:ea typeface="微软雅黑" pitchFamily="34" charset="-122"/>
              </a:rPr>
              <a:t>debian-7.6.0-i386-netinst.iso</a:t>
            </a:r>
          </a:p>
        </p:txBody>
      </p:sp>
      <p:grpSp>
        <p:nvGrpSpPr>
          <p:cNvPr id="72712" name="Group 8"/>
          <p:cNvGrpSpPr>
            <a:grpSpLocks/>
          </p:cNvGrpSpPr>
          <p:nvPr/>
        </p:nvGrpSpPr>
        <p:grpSpPr bwMode="auto">
          <a:xfrm>
            <a:off x="296863" y="2933700"/>
            <a:ext cx="8235950" cy="3556000"/>
            <a:chOff x="1179" y="1848"/>
            <a:chExt cx="3117" cy="2025"/>
          </a:xfrm>
        </p:grpSpPr>
        <p:pic>
          <p:nvPicPr>
            <p:cNvPr id="72706" name="Picture 3"/>
            <p:cNvPicPr>
              <a:picLocks noChangeAspect="1" noChangeArrowheads="1"/>
            </p:cNvPicPr>
            <p:nvPr/>
          </p:nvPicPr>
          <p:blipFill>
            <a:blip r:embed="rId2"/>
            <a:srcRect/>
            <a:stretch>
              <a:fillRect/>
            </a:stretch>
          </p:blipFill>
          <p:spPr bwMode="auto">
            <a:xfrm>
              <a:off x="1179" y="1848"/>
              <a:ext cx="3117" cy="2025"/>
            </a:xfrm>
            <a:prstGeom prst="rect">
              <a:avLst/>
            </a:prstGeom>
            <a:noFill/>
            <a:ln w="9525">
              <a:noFill/>
              <a:miter lim="800000"/>
              <a:headEnd/>
              <a:tailEnd/>
            </a:ln>
          </p:spPr>
        </p:pic>
        <p:sp>
          <p:nvSpPr>
            <p:cNvPr id="6" name="圆角矩形 5"/>
            <p:cNvSpPr/>
            <p:nvPr/>
          </p:nvSpPr>
          <p:spPr>
            <a:xfrm>
              <a:off x="4059" y="2298"/>
              <a:ext cx="180" cy="1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FF0000"/>
                </a:solidFill>
              </a:endParaRPr>
            </a:p>
          </p:txBody>
        </p:sp>
        <p:sp>
          <p:nvSpPr>
            <p:cNvPr id="8" name="圆角矩形 7"/>
            <p:cNvSpPr/>
            <p:nvPr/>
          </p:nvSpPr>
          <p:spPr>
            <a:xfrm>
              <a:off x="1854" y="2433"/>
              <a:ext cx="1035" cy="1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FF0000"/>
                </a:solidFill>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975"/>
            <a:ext cx="8229600" cy="561975"/>
          </a:xfrm>
        </p:spPr>
        <p:txBody>
          <a:bodyPr/>
          <a:lstStyle/>
          <a:p>
            <a:pPr fontAlgn="auto">
              <a:spcAft>
                <a:spcPts val="0"/>
              </a:spcAft>
              <a:defRPr/>
            </a:pPr>
            <a:r>
              <a:rPr lang="zh-CN" altLang="en-US" dirty="0" smtClean="0">
                <a:solidFill>
                  <a:schemeClr val="tx2">
                    <a:satMod val="130000"/>
                  </a:schemeClr>
                </a:solidFill>
              </a:rPr>
              <a:t>安装</a:t>
            </a:r>
            <a:r>
              <a:rPr lang="en-US" altLang="zh-CN" dirty="0" smtClean="0">
                <a:solidFill>
                  <a:schemeClr val="tx2">
                    <a:satMod val="130000"/>
                  </a:schemeClr>
                </a:solidFill>
              </a:rPr>
              <a:t>Linux</a:t>
            </a:r>
            <a:r>
              <a:rPr lang="zh-CN" altLang="en-US" dirty="0" smtClean="0">
                <a:solidFill>
                  <a:schemeClr val="tx2">
                    <a:satMod val="130000"/>
                  </a:schemeClr>
                </a:solidFill>
              </a:rPr>
              <a:t>虚拟机</a:t>
            </a:r>
            <a:endParaRPr lang="zh-CN" altLang="en-US" dirty="0">
              <a:solidFill>
                <a:schemeClr val="tx2">
                  <a:satMod val="130000"/>
                </a:schemeClr>
              </a:solidFill>
            </a:endParaRPr>
          </a:p>
        </p:txBody>
      </p:sp>
      <p:sp>
        <p:nvSpPr>
          <p:cNvPr id="73731" name="内容占位符 2"/>
          <p:cNvSpPr>
            <a:spLocks noGrp="1"/>
          </p:cNvSpPr>
          <p:nvPr>
            <p:ph idx="1"/>
          </p:nvPr>
        </p:nvSpPr>
        <p:spPr/>
        <p:txBody>
          <a:bodyPr/>
          <a:lstStyle/>
          <a:p>
            <a:r>
              <a:rPr lang="zh-CN" altLang="en-US" smtClean="0">
                <a:latin typeface="微软雅黑" pitchFamily="34" charset="-122"/>
                <a:ea typeface="微软雅黑" pitchFamily="34" charset="-122"/>
              </a:rPr>
              <a:t>启动虚拟机，将会看到</a:t>
            </a:r>
            <a:r>
              <a:rPr lang="en-US" altLang="zh-CN" smtClean="0">
                <a:latin typeface="微软雅黑" pitchFamily="34" charset="-122"/>
                <a:ea typeface="微软雅黑" pitchFamily="34" charset="-122"/>
              </a:rPr>
              <a:t>Debian</a:t>
            </a:r>
            <a:r>
              <a:rPr lang="zh-CN" altLang="en-US" smtClean="0">
                <a:latin typeface="微软雅黑" pitchFamily="34" charset="-122"/>
                <a:ea typeface="微软雅黑" pitchFamily="34" charset="-122"/>
              </a:rPr>
              <a:t>的初始安装界面</a:t>
            </a:r>
          </a:p>
          <a:p>
            <a:endParaRPr lang="zh-CN" altLang="en-US" smtClean="0">
              <a:latin typeface="微软雅黑" pitchFamily="34" charset="-122"/>
              <a:ea typeface="微软雅黑" pitchFamily="34" charset="-122"/>
            </a:endParaRPr>
          </a:p>
          <a:p>
            <a:endParaRPr lang="zh-CN" altLang="en-US" smtClean="0">
              <a:latin typeface="微软雅黑" pitchFamily="34" charset="-122"/>
              <a:ea typeface="微软雅黑" pitchFamily="34" charset="-122"/>
            </a:endParaRPr>
          </a:p>
          <a:p>
            <a:endParaRPr lang="zh-CN" altLang="en-US" smtClean="0">
              <a:latin typeface="微软雅黑" pitchFamily="34" charset="-122"/>
              <a:ea typeface="微软雅黑" pitchFamily="34" charset="-122"/>
            </a:endParaRPr>
          </a:p>
          <a:p>
            <a:endParaRPr lang="zh-CN" altLang="en-US" smtClean="0">
              <a:latin typeface="微软雅黑" pitchFamily="34" charset="-122"/>
              <a:ea typeface="微软雅黑" pitchFamily="34" charset="-122"/>
            </a:endParaRPr>
          </a:p>
          <a:p>
            <a:endParaRPr lang="zh-CN" altLang="en-US" smtClean="0">
              <a:latin typeface="微软雅黑" pitchFamily="34" charset="-122"/>
              <a:ea typeface="微软雅黑" pitchFamily="34" charset="-122"/>
            </a:endParaRPr>
          </a:p>
          <a:p>
            <a:endParaRPr lang="zh-CN" altLang="en-US" smtClean="0">
              <a:latin typeface="微软雅黑" pitchFamily="34" charset="-122"/>
              <a:ea typeface="微软雅黑" pitchFamily="34" charset="-122"/>
            </a:endParaRPr>
          </a:p>
          <a:p>
            <a:endParaRPr lang="zh-CN" altLang="en-US" smtClean="0">
              <a:latin typeface="微软雅黑" pitchFamily="34" charset="-122"/>
              <a:ea typeface="微软雅黑" pitchFamily="34" charset="-122"/>
            </a:endParaRPr>
          </a:p>
          <a:p>
            <a:endParaRPr lang="zh-CN" altLang="en-US" smtClean="0">
              <a:latin typeface="微软雅黑" pitchFamily="34" charset="-122"/>
              <a:ea typeface="微软雅黑" pitchFamily="34" charset="-122"/>
            </a:endParaRPr>
          </a:p>
          <a:p>
            <a:r>
              <a:rPr lang="zh-CN" altLang="en-US" smtClean="0">
                <a:latin typeface="微软雅黑" pitchFamily="34" charset="-122"/>
                <a:ea typeface="微软雅黑" pitchFamily="34" charset="-122"/>
              </a:rPr>
              <a:t>选择“</a:t>
            </a:r>
            <a:r>
              <a:rPr lang="en-US" altLang="zh-CN" smtClean="0">
                <a:latin typeface="微软雅黑" pitchFamily="34" charset="-122"/>
                <a:ea typeface="微软雅黑" pitchFamily="34" charset="-122"/>
              </a:rPr>
              <a:t>Graphical Install”</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English”</a:t>
            </a:r>
            <a:r>
              <a:rPr lang="zh-CN" altLang="en-US" smtClean="0">
                <a:latin typeface="微软雅黑" pitchFamily="34" charset="-122"/>
                <a:ea typeface="微软雅黑" pitchFamily="34" charset="-122"/>
              </a:rPr>
              <a:t>作为安装界面语言</a:t>
            </a:r>
          </a:p>
        </p:txBody>
      </p:sp>
      <p:pic>
        <p:nvPicPr>
          <p:cNvPr id="73732" name="Picture 5"/>
          <p:cNvPicPr>
            <a:picLocks noChangeAspect="1" noChangeArrowheads="1"/>
          </p:cNvPicPr>
          <p:nvPr/>
        </p:nvPicPr>
        <p:blipFill>
          <a:blip r:embed="rId2"/>
          <a:srcRect/>
          <a:stretch>
            <a:fillRect/>
          </a:stretch>
        </p:blipFill>
        <p:spPr bwMode="auto">
          <a:xfrm>
            <a:off x="115888" y="1673225"/>
            <a:ext cx="4311650" cy="3421063"/>
          </a:xfrm>
          <a:prstGeom prst="rect">
            <a:avLst/>
          </a:prstGeom>
          <a:noFill/>
          <a:ln w="9525">
            <a:noFill/>
            <a:miter lim="800000"/>
            <a:headEnd/>
            <a:tailEnd/>
          </a:ln>
          <a:effectLst/>
        </p:spPr>
      </p:pic>
      <p:pic>
        <p:nvPicPr>
          <p:cNvPr id="73733" name="Picture 6"/>
          <p:cNvPicPr>
            <a:picLocks noChangeAspect="1" noChangeArrowheads="1"/>
          </p:cNvPicPr>
          <p:nvPr/>
        </p:nvPicPr>
        <p:blipFill>
          <a:blip r:embed="rId3"/>
          <a:srcRect/>
          <a:stretch>
            <a:fillRect/>
          </a:stretch>
        </p:blipFill>
        <p:spPr bwMode="auto">
          <a:xfrm>
            <a:off x="4481513" y="1673225"/>
            <a:ext cx="4572000" cy="346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98425"/>
            <a:ext cx="8229600" cy="561975"/>
          </a:xfrm>
        </p:spPr>
        <p:txBody>
          <a:bodyPr/>
          <a:lstStyle/>
          <a:p>
            <a:pPr fontAlgn="auto">
              <a:spcAft>
                <a:spcPts val="0"/>
              </a:spcAft>
              <a:defRPr/>
            </a:pPr>
            <a:r>
              <a:rPr lang="zh-CN" altLang="en-US" dirty="0" smtClean="0">
                <a:solidFill>
                  <a:schemeClr val="tx2">
                    <a:satMod val="130000"/>
                  </a:schemeClr>
                </a:solidFill>
              </a:rPr>
              <a:t>安装</a:t>
            </a:r>
            <a:r>
              <a:rPr lang="en-US" altLang="zh-CN" dirty="0" smtClean="0">
                <a:solidFill>
                  <a:schemeClr val="tx2">
                    <a:satMod val="130000"/>
                  </a:schemeClr>
                </a:solidFill>
              </a:rPr>
              <a:t>Linux</a:t>
            </a:r>
            <a:r>
              <a:rPr lang="zh-CN" altLang="en-US" dirty="0" smtClean="0">
                <a:solidFill>
                  <a:schemeClr val="tx2">
                    <a:satMod val="130000"/>
                  </a:schemeClr>
                </a:solidFill>
              </a:rPr>
              <a:t>虚拟机</a:t>
            </a:r>
            <a:endParaRPr lang="zh-CN" altLang="en-US" dirty="0">
              <a:solidFill>
                <a:schemeClr val="tx2">
                  <a:satMod val="130000"/>
                </a:schemeClr>
              </a:solidFill>
            </a:endParaRPr>
          </a:p>
        </p:txBody>
      </p:sp>
      <p:sp>
        <p:nvSpPr>
          <p:cNvPr id="74755" name="内容占位符 2"/>
          <p:cNvSpPr>
            <a:spLocks noGrp="1"/>
          </p:cNvSpPr>
          <p:nvPr>
            <p:ph idx="4294967295"/>
          </p:nvPr>
        </p:nvSpPr>
        <p:spPr>
          <a:xfrm>
            <a:off x="468313" y="685800"/>
            <a:ext cx="8229600" cy="5218113"/>
          </a:xfrm>
        </p:spPr>
        <p:txBody>
          <a:bodyPr/>
          <a:lstStyle/>
          <a:p>
            <a:r>
              <a:rPr lang="zh-CN" altLang="en-US" sz="2000" smtClean="0">
                <a:latin typeface="微软雅黑" pitchFamily="34" charset="-122"/>
                <a:ea typeface="微软雅黑" pitchFamily="34" charset="-122"/>
              </a:rPr>
              <a:t>选择</a:t>
            </a:r>
            <a:r>
              <a:rPr lang="en-US" altLang="zh-CN" sz="2000" smtClean="0">
                <a:latin typeface="微软雅黑" pitchFamily="34" charset="-122"/>
                <a:ea typeface="微软雅黑" pitchFamily="34" charset="-122"/>
              </a:rPr>
              <a:t>Location</a:t>
            </a:r>
            <a:r>
              <a:rPr lang="zh-CN" altLang="en-US" sz="2000" smtClean="0">
                <a:latin typeface="微软雅黑" pitchFamily="34" charset="-122"/>
                <a:ea typeface="微软雅黑" pitchFamily="34" charset="-122"/>
              </a:rPr>
              <a:t>为：</a:t>
            </a:r>
            <a:r>
              <a:rPr lang="en-US" altLang="zh-CN" sz="2000" smtClean="0">
                <a:latin typeface="微软雅黑" pitchFamily="34" charset="-122"/>
                <a:ea typeface="微软雅黑" pitchFamily="34" charset="-122"/>
              </a:rPr>
              <a:t>Other&gt;Asia&gt;China</a:t>
            </a:r>
          </a:p>
          <a:p>
            <a:r>
              <a:rPr lang="zh-CN" altLang="en-US" sz="2000" smtClean="0">
                <a:latin typeface="微软雅黑" pitchFamily="34" charset="-122"/>
                <a:ea typeface="微软雅黑" pitchFamily="34" charset="-122"/>
              </a:rPr>
              <a:t>选择</a:t>
            </a:r>
            <a:r>
              <a:rPr lang="en-US" altLang="zh-CN" sz="2000" smtClean="0">
                <a:latin typeface="微软雅黑" pitchFamily="34" charset="-122"/>
                <a:ea typeface="微软雅黑" pitchFamily="34" charset="-122"/>
              </a:rPr>
              <a:t>Locales</a:t>
            </a:r>
            <a:r>
              <a:rPr lang="zh-CN" altLang="en-US" sz="2000" smtClean="0">
                <a:latin typeface="微软雅黑" pitchFamily="34" charset="-122"/>
                <a:ea typeface="微软雅黑" pitchFamily="34" charset="-122"/>
              </a:rPr>
              <a:t>（代表包含时间、货币、文字等一系列本地化属性的参数集合）为：</a:t>
            </a:r>
          </a:p>
          <a:p>
            <a:pPr lvl="1" algn="ctr">
              <a:buFont typeface="Verdana" pitchFamily="34" charset="0"/>
              <a:buNone/>
            </a:pPr>
            <a:r>
              <a:rPr lang="en-US" altLang="zh-CN" smtClean="0">
                <a:latin typeface="微软雅黑" pitchFamily="34" charset="-122"/>
                <a:ea typeface="微软雅黑" pitchFamily="34" charset="-122"/>
              </a:rPr>
              <a:t>United States: en_US:UTF-8</a:t>
            </a:r>
            <a:endParaRPr lang="zh-CN" altLang="en-US" smtClean="0">
              <a:latin typeface="微软雅黑" pitchFamily="34" charset="-122"/>
              <a:ea typeface="微软雅黑" pitchFamily="34" charset="-122"/>
            </a:endParaRPr>
          </a:p>
          <a:p>
            <a:r>
              <a:rPr lang="zh-CN" altLang="en-US" sz="2000" smtClean="0">
                <a:latin typeface="微软雅黑" pitchFamily="34" charset="-122"/>
                <a:ea typeface="微软雅黑" pitchFamily="34" charset="-122"/>
              </a:rPr>
              <a:t>选择</a:t>
            </a:r>
            <a:r>
              <a:rPr lang="en-US" altLang="zh-CN" sz="2000" smtClean="0">
                <a:latin typeface="微软雅黑" pitchFamily="34" charset="-122"/>
                <a:ea typeface="微软雅黑" pitchFamily="34" charset="-122"/>
              </a:rPr>
              <a:t>keyboard</a:t>
            </a:r>
            <a:r>
              <a:rPr lang="zh-CN" altLang="en-US" sz="2000" smtClean="0">
                <a:latin typeface="微软雅黑" pitchFamily="34" charset="-122"/>
                <a:ea typeface="微软雅黑" pitchFamily="34" charset="-122"/>
              </a:rPr>
              <a:t>为</a:t>
            </a:r>
            <a:r>
              <a:rPr lang="en-US" altLang="zh-CN" sz="2000" smtClean="0">
                <a:latin typeface="微软雅黑" pitchFamily="34" charset="-122"/>
                <a:ea typeface="微软雅黑" pitchFamily="34" charset="-122"/>
              </a:rPr>
              <a:t>“American English” </a:t>
            </a:r>
          </a:p>
          <a:p>
            <a:endParaRPr lang="zh-CN" altLang="en-US" sz="2000" smtClean="0">
              <a:latin typeface="微软雅黑" pitchFamily="34" charset="-122"/>
              <a:ea typeface="微软雅黑" pitchFamily="34" charset="-122"/>
            </a:endParaRPr>
          </a:p>
        </p:txBody>
      </p:sp>
      <p:grpSp>
        <p:nvGrpSpPr>
          <p:cNvPr id="74759" name="Group 7"/>
          <p:cNvGrpSpPr>
            <a:grpSpLocks/>
          </p:cNvGrpSpPr>
          <p:nvPr/>
        </p:nvGrpSpPr>
        <p:grpSpPr bwMode="auto">
          <a:xfrm>
            <a:off x="161925" y="2889250"/>
            <a:ext cx="8640763" cy="3833813"/>
            <a:chOff x="754" y="2178"/>
            <a:chExt cx="4498" cy="1641"/>
          </a:xfrm>
        </p:grpSpPr>
        <p:pic>
          <p:nvPicPr>
            <p:cNvPr id="74756" name="Picture 6"/>
            <p:cNvPicPr>
              <a:picLocks noChangeAspect="1" noChangeArrowheads="1"/>
            </p:cNvPicPr>
            <p:nvPr/>
          </p:nvPicPr>
          <p:blipFill>
            <a:blip r:embed="rId2"/>
            <a:srcRect/>
            <a:stretch>
              <a:fillRect/>
            </a:stretch>
          </p:blipFill>
          <p:spPr bwMode="auto">
            <a:xfrm>
              <a:off x="754" y="2188"/>
              <a:ext cx="2177" cy="1631"/>
            </a:xfrm>
            <a:prstGeom prst="rect">
              <a:avLst/>
            </a:prstGeom>
            <a:noFill/>
            <a:ln w="9525">
              <a:noFill/>
              <a:miter lim="800000"/>
              <a:headEnd/>
              <a:tailEnd/>
            </a:ln>
            <a:effectLst/>
          </p:spPr>
        </p:pic>
        <p:pic>
          <p:nvPicPr>
            <p:cNvPr id="74757" name="Picture 7"/>
            <p:cNvPicPr>
              <a:picLocks noChangeAspect="1" noChangeArrowheads="1"/>
            </p:cNvPicPr>
            <p:nvPr/>
          </p:nvPicPr>
          <p:blipFill>
            <a:blip r:embed="rId3"/>
            <a:srcRect/>
            <a:stretch>
              <a:fillRect/>
            </a:stretch>
          </p:blipFill>
          <p:spPr bwMode="auto">
            <a:xfrm>
              <a:off x="3078" y="2178"/>
              <a:ext cx="2174" cy="1622"/>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98425"/>
            <a:ext cx="8229600" cy="561975"/>
          </a:xfrm>
        </p:spPr>
        <p:txBody>
          <a:bodyPr/>
          <a:lstStyle/>
          <a:p>
            <a:pPr fontAlgn="auto">
              <a:spcAft>
                <a:spcPts val="0"/>
              </a:spcAft>
              <a:defRPr/>
            </a:pPr>
            <a:r>
              <a:rPr lang="zh-CN" altLang="en-US" dirty="0" smtClean="0">
                <a:solidFill>
                  <a:schemeClr val="tx2">
                    <a:satMod val="130000"/>
                  </a:schemeClr>
                </a:solidFill>
              </a:rPr>
              <a:t>安装</a:t>
            </a:r>
            <a:r>
              <a:rPr lang="en-US" altLang="zh-CN" dirty="0" smtClean="0">
                <a:solidFill>
                  <a:schemeClr val="tx2">
                    <a:satMod val="130000"/>
                  </a:schemeClr>
                </a:solidFill>
              </a:rPr>
              <a:t>Linux</a:t>
            </a:r>
            <a:r>
              <a:rPr lang="zh-CN" altLang="en-US" dirty="0" smtClean="0">
                <a:solidFill>
                  <a:schemeClr val="tx2">
                    <a:satMod val="130000"/>
                  </a:schemeClr>
                </a:solidFill>
              </a:rPr>
              <a:t>虚拟机</a:t>
            </a:r>
            <a:endParaRPr lang="zh-CN" altLang="en-US" dirty="0">
              <a:solidFill>
                <a:schemeClr val="tx2">
                  <a:satMod val="130000"/>
                </a:schemeClr>
              </a:solidFill>
            </a:endParaRPr>
          </a:p>
        </p:txBody>
      </p:sp>
      <p:sp>
        <p:nvSpPr>
          <p:cNvPr id="75779" name="内容占位符 2"/>
          <p:cNvSpPr>
            <a:spLocks noGrp="1"/>
          </p:cNvSpPr>
          <p:nvPr>
            <p:ph idx="4294967295"/>
          </p:nvPr>
        </p:nvSpPr>
        <p:spPr>
          <a:xfrm>
            <a:off x="536575" y="952500"/>
            <a:ext cx="7529513" cy="612775"/>
          </a:xfrm>
        </p:spPr>
        <p:txBody>
          <a:bodyPr/>
          <a:lstStyle/>
          <a:p>
            <a:pPr>
              <a:buFontTx/>
              <a:buNone/>
            </a:pPr>
            <a:r>
              <a:rPr lang="zh-CN" altLang="en-US" sz="2000" smtClean="0">
                <a:latin typeface="微软雅黑" pitchFamily="34" charset="-122"/>
                <a:ea typeface="微软雅黑" pitchFamily="34" charset="-122"/>
              </a:rPr>
              <a:t>设置网络主机名、域名、</a:t>
            </a:r>
            <a:r>
              <a:rPr lang="en-US" altLang="zh-CN" sz="2000" smtClean="0">
                <a:latin typeface="微软雅黑" pitchFamily="34" charset="-122"/>
                <a:ea typeface="微软雅黑" pitchFamily="34" charset="-122"/>
              </a:rPr>
              <a:t>root</a:t>
            </a:r>
            <a:r>
              <a:rPr lang="zh-CN" altLang="en-US" sz="2000" smtClean="0">
                <a:latin typeface="微软雅黑" pitchFamily="34" charset="-122"/>
                <a:ea typeface="微软雅黑" pitchFamily="34" charset="-122"/>
              </a:rPr>
              <a:t>口令、普通用户名及其口令</a:t>
            </a:r>
          </a:p>
        </p:txBody>
      </p:sp>
      <p:pic>
        <p:nvPicPr>
          <p:cNvPr id="75780" name="Picture 6"/>
          <p:cNvPicPr>
            <a:picLocks noChangeAspect="1" noChangeArrowheads="1"/>
          </p:cNvPicPr>
          <p:nvPr/>
        </p:nvPicPr>
        <p:blipFill>
          <a:blip r:embed="rId2"/>
          <a:srcRect/>
          <a:stretch>
            <a:fillRect/>
          </a:stretch>
        </p:blipFill>
        <p:spPr bwMode="auto">
          <a:xfrm>
            <a:off x="4211638" y="1493838"/>
            <a:ext cx="4725987" cy="4140200"/>
          </a:xfrm>
          <a:prstGeom prst="rect">
            <a:avLst/>
          </a:prstGeom>
          <a:noFill/>
          <a:ln w="9525">
            <a:noFill/>
            <a:miter lim="800000"/>
            <a:headEnd/>
            <a:tailEnd/>
          </a:ln>
          <a:effectLst/>
        </p:spPr>
      </p:pic>
      <p:sp>
        <p:nvSpPr>
          <p:cNvPr id="75781" name="内容占位符 2"/>
          <p:cNvSpPr>
            <a:spLocks/>
          </p:cNvSpPr>
          <p:nvPr/>
        </p:nvSpPr>
        <p:spPr bwMode="auto">
          <a:xfrm>
            <a:off x="206375" y="1403350"/>
            <a:ext cx="3713163" cy="4187825"/>
          </a:xfrm>
          <a:prstGeom prst="rect">
            <a:avLst/>
          </a:prstGeom>
          <a:noFill/>
          <a:ln w="9525">
            <a:noFill/>
            <a:miter lim="800000"/>
            <a:headEnd/>
            <a:tailEnd/>
          </a:ln>
        </p:spPr>
        <p:txBody>
          <a:bodyPr/>
          <a:lstStyle/>
          <a:p>
            <a:pPr marL="365125" indent="-282575">
              <a:spcBef>
                <a:spcPts val="600"/>
              </a:spcBef>
              <a:buClr>
                <a:srgbClr val="3333CC"/>
              </a:buClr>
              <a:buFont typeface="Wingdings 2" pitchFamily="18" charset="2"/>
              <a:buChar char=""/>
            </a:pPr>
            <a:r>
              <a:rPr lang="zh-CN" altLang="en-US" sz="2000"/>
              <a:t>（虚拟）硬盘分区</a:t>
            </a:r>
          </a:p>
          <a:p>
            <a:pPr marL="742950" lvl="1" indent="-285750">
              <a:spcBef>
                <a:spcPts val="550"/>
              </a:spcBef>
              <a:buClr>
                <a:srgbClr val="3333CC"/>
              </a:buClr>
              <a:buFont typeface="Verdana" pitchFamily="34" charset="0"/>
              <a:buChar char="◦"/>
            </a:pPr>
            <a:r>
              <a:rPr lang="zh-CN" altLang="en-US">
                <a:solidFill>
                  <a:srgbClr val="3333CC"/>
                </a:solidFill>
              </a:rPr>
              <a:t>选择“</a:t>
            </a:r>
            <a:r>
              <a:rPr lang="en-US" altLang="zh-CN">
                <a:solidFill>
                  <a:srgbClr val="3333CC"/>
                </a:solidFill>
              </a:rPr>
              <a:t>Guided - use entire disk”</a:t>
            </a:r>
          </a:p>
          <a:p>
            <a:pPr marL="742950" lvl="1" indent="-285750">
              <a:spcBef>
                <a:spcPts val="550"/>
              </a:spcBef>
              <a:buClr>
                <a:srgbClr val="3333CC"/>
              </a:buClr>
              <a:buFont typeface="Verdana" pitchFamily="34" charset="0"/>
              <a:buChar char="◦"/>
            </a:pPr>
            <a:r>
              <a:rPr lang="zh-CN" altLang="en-US">
                <a:solidFill>
                  <a:srgbClr val="3333CC"/>
                </a:solidFill>
              </a:rPr>
              <a:t>选择“</a:t>
            </a:r>
            <a:r>
              <a:rPr lang="en-US" altLang="zh-CN">
                <a:solidFill>
                  <a:srgbClr val="3333CC"/>
                </a:solidFill>
              </a:rPr>
              <a:t>All files in one partition</a:t>
            </a:r>
            <a:r>
              <a:rPr lang="zh-CN" altLang="en-US">
                <a:solidFill>
                  <a:srgbClr val="3333CC"/>
                </a:solidFill>
              </a:rPr>
              <a:t>”</a:t>
            </a:r>
          </a:p>
          <a:p>
            <a:pPr marL="365125" indent="-282575">
              <a:spcBef>
                <a:spcPts val="600"/>
              </a:spcBef>
              <a:buClr>
                <a:srgbClr val="3333CC"/>
              </a:buClr>
              <a:buFont typeface="Wingdings 2" pitchFamily="18" charset="2"/>
              <a:buChar char=""/>
            </a:pPr>
            <a:r>
              <a:rPr lang="en-US" altLang="zh-CN" sz="2000"/>
              <a:t>Linux</a:t>
            </a:r>
            <a:r>
              <a:rPr lang="zh-CN" altLang="en-US" sz="2000"/>
              <a:t>安装至少需要两个分区：</a:t>
            </a:r>
            <a:r>
              <a:rPr lang="zh-CN" altLang="en-US" sz="2000">
                <a:solidFill>
                  <a:srgbClr val="FF3300"/>
                </a:solidFill>
              </a:rPr>
              <a:t>根分区</a:t>
            </a:r>
            <a:r>
              <a:rPr lang="zh-CN" altLang="en-US" sz="2000"/>
              <a:t>（存放根文件系统）和</a:t>
            </a:r>
            <a:r>
              <a:rPr lang="zh-CN" altLang="en-US" sz="2000">
                <a:solidFill>
                  <a:srgbClr val="FF3300"/>
                </a:solidFill>
              </a:rPr>
              <a:t>交换分区</a:t>
            </a:r>
            <a:r>
              <a:rPr lang="zh-CN" altLang="en-US" sz="2000"/>
              <a:t>（用于运行时内存交换</a:t>
            </a:r>
            <a:r>
              <a:rPr lang="en-US" altLang="zh-CN" sz="2000"/>
              <a:t>swap</a:t>
            </a:r>
            <a:r>
              <a:rPr lang="zh-CN" altLang="en-US" sz="2000"/>
              <a:t>）</a:t>
            </a:r>
          </a:p>
          <a:p>
            <a:pPr marL="742950" lvl="1" indent="-285750">
              <a:spcBef>
                <a:spcPts val="550"/>
              </a:spcBef>
              <a:buClr>
                <a:srgbClr val="3333CC"/>
              </a:buClr>
              <a:buFont typeface="Verdana" pitchFamily="34" charset="0"/>
              <a:buChar char="◦"/>
            </a:pPr>
            <a:r>
              <a:rPr lang="zh-CN" altLang="en-US">
                <a:solidFill>
                  <a:srgbClr val="3333CC"/>
                </a:solidFill>
              </a:rPr>
              <a:t>根文件系统中的目录（如</a:t>
            </a:r>
            <a:r>
              <a:rPr lang="en-US" altLang="zh-CN">
                <a:solidFill>
                  <a:srgbClr val="3333CC"/>
                </a:solidFill>
              </a:rPr>
              <a:t>home</a:t>
            </a:r>
            <a:r>
              <a:rPr lang="zh-CN" altLang="en-US">
                <a:solidFill>
                  <a:srgbClr val="3333CC"/>
                </a:solidFill>
              </a:rPr>
              <a:t>、</a:t>
            </a:r>
            <a:r>
              <a:rPr lang="en-US" altLang="zh-CN">
                <a:solidFill>
                  <a:srgbClr val="3333CC"/>
                </a:solidFill>
              </a:rPr>
              <a:t>usr</a:t>
            </a:r>
            <a:r>
              <a:rPr lang="zh-CN" altLang="en-US">
                <a:solidFill>
                  <a:srgbClr val="3333CC"/>
                </a:solidFill>
              </a:rPr>
              <a:t>、</a:t>
            </a:r>
            <a:r>
              <a:rPr lang="en-US" altLang="zh-CN">
                <a:solidFill>
                  <a:srgbClr val="3333CC"/>
                </a:solidFill>
              </a:rPr>
              <a:t>var</a:t>
            </a:r>
            <a:r>
              <a:rPr lang="zh-CN" altLang="en-US">
                <a:solidFill>
                  <a:srgbClr val="3333CC"/>
                </a:solidFill>
              </a:rPr>
              <a:t>、</a:t>
            </a:r>
            <a:r>
              <a:rPr lang="en-US" altLang="zh-CN">
                <a:solidFill>
                  <a:srgbClr val="3333CC"/>
                </a:solidFill>
              </a:rPr>
              <a:t>tmp</a:t>
            </a:r>
            <a:r>
              <a:rPr lang="zh-CN" altLang="en-US">
                <a:solidFill>
                  <a:srgbClr val="3333CC"/>
                </a:solidFill>
              </a:rPr>
              <a:t>）也可分别放到不同分区（出于管理的灵活性）</a:t>
            </a:r>
          </a:p>
        </p:txBody>
      </p:sp>
      <p:sp>
        <p:nvSpPr>
          <p:cNvPr id="75782" name="内容占位符 2"/>
          <p:cNvSpPr>
            <a:spLocks/>
          </p:cNvSpPr>
          <p:nvPr/>
        </p:nvSpPr>
        <p:spPr bwMode="auto">
          <a:xfrm>
            <a:off x="504825" y="5634038"/>
            <a:ext cx="7529513" cy="612775"/>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pPr>
            <a:r>
              <a:rPr lang="zh-CN" altLang="en-US" sz="2000"/>
              <a:t>完成后，选择“</a:t>
            </a:r>
            <a:r>
              <a:rPr lang="en-US" altLang="zh-CN" sz="2000"/>
              <a:t>Finish partitioning and write changes to disk</a:t>
            </a:r>
            <a:r>
              <a:rPr lang="zh-CN" altLang="en-US" sz="2000"/>
              <a:t>”和“</a:t>
            </a:r>
            <a:r>
              <a:rPr lang="en-US" altLang="zh-CN" sz="2000"/>
              <a:t>Write the changes to disks - Yes</a:t>
            </a:r>
            <a:r>
              <a:rPr lang="zh-CN" altLang="en-US" sz="200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41313" y="0"/>
            <a:ext cx="8229600" cy="561975"/>
          </a:xfrm>
          <a:extLst/>
        </p:spPr>
        <p:txBody>
          <a:bodyPr/>
          <a:lstStyle/>
          <a:p>
            <a:pPr>
              <a:defRPr/>
            </a:pPr>
            <a:r>
              <a:rPr lang="zh-CN" altLang="en-US" dirty="0" smtClean="0">
                <a:solidFill>
                  <a:schemeClr val="tx1"/>
                </a:solidFill>
                <a:effectLst>
                  <a:outerShdw blurRad="38100" dist="38100" dir="2700000" algn="tl">
                    <a:srgbClr val="C0C0C0"/>
                  </a:outerShdw>
                </a:effectLst>
              </a:rPr>
              <a:t>安装</a:t>
            </a:r>
            <a:r>
              <a:rPr lang="en-US" altLang="zh-CN" dirty="0" smtClean="0">
                <a:solidFill>
                  <a:schemeClr val="tx1"/>
                </a:solidFill>
                <a:effectLst>
                  <a:outerShdw blurRad="38100" dist="38100" dir="2700000" algn="tl">
                    <a:srgbClr val="C0C0C0"/>
                  </a:outerShdw>
                </a:effectLst>
              </a:rPr>
              <a:t>Linux</a:t>
            </a:r>
            <a:r>
              <a:rPr lang="zh-CN" altLang="en-US" dirty="0" smtClean="0">
                <a:solidFill>
                  <a:schemeClr val="tx1"/>
                </a:solidFill>
                <a:effectLst>
                  <a:outerShdw blurRad="38100" dist="38100" dir="2700000" algn="tl">
                    <a:srgbClr val="C0C0C0"/>
                  </a:outerShdw>
                </a:effectLst>
              </a:rPr>
              <a:t>虚拟机</a:t>
            </a:r>
          </a:p>
        </p:txBody>
      </p:sp>
      <p:sp>
        <p:nvSpPr>
          <p:cNvPr id="76803" name="Rectangle 3"/>
          <p:cNvSpPr>
            <a:spLocks noGrp="1"/>
          </p:cNvSpPr>
          <p:nvPr>
            <p:ph type="body" idx="1"/>
          </p:nvPr>
        </p:nvSpPr>
        <p:spPr/>
        <p:txBody>
          <a:bodyPr/>
          <a:lstStyle/>
          <a:p>
            <a:r>
              <a:rPr lang="zh-CN" altLang="en-US" smtClean="0">
                <a:latin typeface="微软雅黑" pitchFamily="34" charset="-122"/>
                <a:ea typeface="微软雅黑" pitchFamily="34" charset="-122"/>
              </a:rPr>
              <a:t>选择</a:t>
            </a:r>
            <a:r>
              <a:rPr lang="en-US" altLang="zh-CN" smtClean="0">
                <a:latin typeface="微软雅黑" pitchFamily="34" charset="-122"/>
                <a:ea typeface="微软雅黑" pitchFamily="34" charset="-122"/>
              </a:rPr>
              <a:t>package manager &gt; mirror &gt; China</a:t>
            </a:r>
            <a:r>
              <a:rPr lang="zh-CN" altLang="en-US" smtClean="0">
                <a:latin typeface="微软雅黑" pitchFamily="34" charset="-122"/>
                <a:ea typeface="微软雅黑" pitchFamily="34" charset="-122"/>
              </a:rPr>
              <a:t>及其中任一</a:t>
            </a:r>
            <a:r>
              <a:rPr lang="en-US" altLang="zh-CN" smtClean="0">
                <a:latin typeface="微软雅黑" pitchFamily="34" charset="-122"/>
                <a:ea typeface="微软雅黑" pitchFamily="34" charset="-122"/>
              </a:rPr>
              <a:t>Debian</a:t>
            </a:r>
            <a:r>
              <a:rPr lang="zh-CN" altLang="en-US" smtClean="0">
                <a:latin typeface="微软雅黑" pitchFamily="34" charset="-122"/>
                <a:ea typeface="微软雅黑" pitchFamily="34" charset="-122"/>
              </a:rPr>
              <a:t>发行镜像站点，如</a:t>
            </a:r>
          </a:p>
          <a:p>
            <a:pPr lvl="1" algn="ctr">
              <a:buFont typeface="Verdana" pitchFamily="34" charset="0"/>
              <a:buNone/>
            </a:pPr>
            <a:r>
              <a:rPr lang="en-US" altLang="zh-CN" smtClean="0">
                <a:latin typeface="微软雅黑" pitchFamily="34" charset="-122"/>
                <a:ea typeface="微软雅黑" pitchFamily="34" charset="-122"/>
              </a:rPr>
              <a:t>mirrors.163.com</a:t>
            </a:r>
          </a:p>
          <a:p>
            <a:r>
              <a:rPr lang="zh-CN" altLang="en-US" smtClean="0">
                <a:latin typeface="微软雅黑" pitchFamily="34" charset="-122"/>
                <a:ea typeface="微软雅黑" pitchFamily="34" charset="-122"/>
              </a:rPr>
              <a:t>选择安装软件集合：</a:t>
            </a:r>
            <a:r>
              <a:rPr lang="en-US" altLang="zh-CN" smtClean="0">
                <a:latin typeface="微软雅黑" pitchFamily="34" charset="-122"/>
                <a:ea typeface="微软雅黑" pitchFamily="34" charset="-122"/>
              </a:rPr>
              <a:t>Standard system utilities</a:t>
            </a:r>
          </a:p>
          <a:p>
            <a:r>
              <a:rPr lang="zh-CN" altLang="en-US" smtClean="0">
                <a:latin typeface="微软雅黑" pitchFamily="34" charset="-122"/>
                <a:ea typeface="微软雅黑" pitchFamily="34" charset="-122"/>
              </a:rPr>
              <a:t>选择安装</a:t>
            </a:r>
            <a:r>
              <a:rPr lang="en-US" altLang="zh-CN" smtClean="0">
                <a:latin typeface="微软雅黑" pitchFamily="34" charset="-122"/>
                <a:ea typeface="微软雅黑" pitchFamily="34" charset="-122"/>
              </a:rPr>
              <a:t>GRUB</a:t>
            </a:r>
            <a:r>
              <a:rPr lang="zh-CN" altLang="en-US" smtClean="0">
                <a:latin typeface="微软雅黑" pitchFamily="34" charset="-122"/>
                <a:ea typeface="微软雅黑" pitchFamily="34" charset="-122"/>
              </a:rPr>
              <a:t>启动装载器（</a:t>
            </a:r>
            <a:r>
              <a:rPr lang="en-US" altLang="zh-CN" smtClean="0">
                <a:latin typeface="微软雅黑" pitchFamily="34" charset="-122"/>
                <a:ea typeface="微软雅黑" pitchFamily="34" charset="-122"/>
              </a:rPr>
              <a:t>boot loader</a:t>
            </a:r>
            <a:r>
              <a:rPr lang="zh-CN" altLang="en-US" smtClean="0">
                <a:latin typeface="微软雅黑" pitchFamily="34" charset="-122"/>
                <a:ea typeface="微软雅黑" pitchFamily="34" charset="-122"/>
              </a:rPr>
              <a:t>），缺省安装至虚拟硬盘的主引导区</a:t>
            </a:r>
            <a:r>
              <a:rPr lang="en-US" altLang="zh-CN" smtClean="0">
                <a:latin typeface="微软雅黑" pitchFamily="34" charset="-122"/>
                <a:ea typeface="微软雅黑" pitchFamily="34" charset="-122"/>
              </a:rPr>
              <a:t>Master Boot Record </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MBR</a:t>
            </a:r>
            <a:r>
              <a:rPr lang="zh-CN" altLang="en-US" smtClean="0">
                <a:latin typeface="微软雅黑" pitchFamily="34" charset="-122"/>
                <a:ea typeface="微软雅黑" pitchFamily="34" charset="-122"/>
              </a:rPr>
              <a:t>）</a:t>
            </a:r>
          </a:p>
          <a:p>
            <a:r>
              <a:rPr lang="zh-CN" altLang="en-US" smtClean="0">
                <a:latin typeface="微软雅黑" pitchFamily="34" charset="-122"/>
                <a:ea typeface="微软雅黑" pitchFamily="34" charset="-122"/>
              </a:rPr>
              <a:t>结束安装，重启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76250" y="122238"/>
            <a:ext cx="8229600" cy="561975"/>
          </a:xfrm>
        </p:spPr>
        <p:txBody>
          <a:bodyPr/>
          <a:lstStyle/>
          <a:p>
            <a:pPr fontAlgn="auto">
              <a:spcAft>
                <a:spcPts val="0"/>
              </a:spcAft>
              <a:defRPr/>
            </a:pPr>
            <a:r>
              <a:rPr lang="en-US" altLang="zh-CN" kern="1800" dirty="0" smtClean="0">
                <a:solidFill>
                  <a:schemeClr val="tx2">
                    <a:satMod val="130000"/>
                  </a:schemeClr>
                </a:solidFill>
                <a:latin typeface="方正大标宋简体"/>
              </a:rPr>
              <a:t>Linux Shell</a:t>
            </a:r>
            <a:endParaRPr lang="zh-CN" altLang="en-US" kern="1800" dirty="0" smtClean="0">
              <a:solidFill>
                <a:schemeClr val="tx2">
                  <a:satMod val="130000"/>
                </a:schemeClr>
              </a:solidFill>
              <a:latin typeface="方正大标宋简体"/>
            </a:endParaRPr>
          </a:p>
        </p:txBody>
      </p:sp>
      <p:sp>
        <p:nvSpPr>
          <p:cNvPr id="10243" name="文本占位符 2"/>
          <p:cNvSpPr>
            <a:spLocks noGrp="1"/>
          </p:cNvSpPr>
          <p:nvPr>
            <p:ph type="body" idx="4294967295"/>
          </p:nvPr>
        </p:nvSpPr>
        <p:spPr>
          <a:xfrm>
            <a:off x="161925" y="955675"/>
            <a:ext cx="8847138" cy="5218113"/>
          </a:xfrm>
        </p:spPr>
        <p:txBody>
          <a:bodyPr/>
          <a:lstStyle/>
          <a:p>
            <a:pPr>
              <a:lnSpc>
                <a:spcPct val="120000"/>
              </a:lnSpc>
              <a:spcBef>
                <a:spcPct val="25000"/>
              </a:spcBef>
            </a:pPr>
            <a:r>
              <a:rPr lang="en-US" altLang="zh-CN" sz="2200" smtClean="0">
                <a:latin typeface="微软雅黑" pitchFamily="34" charset="-122"/>
                <a:ea typeface="微软雅黑" pitchFamily="34" charset="-122"/>
              </a:rPr>
              <a:t>Shell</a:t>
            </a:r>
            <a:r>
              <a:rPr lang="zh-CN" altLang="en-US" sz="2200" smtClean="0">
                <a:latin typeface="微软雅黑" pitchFamily="34" charset="-122"/>
                <a:ea typeface="微软雅黑" pitchFamily="34" charset="-122"/>
              </a:rPr>
              <a:t>也称命令行界面，是</a:t>
            </a:r>
            <a:r>
              <a:rPr lang="en-US" altLang="zh-CN" sz="2200" smtClean="0">
                <a:latin typeface="微软雅黑" pitchFamily="34" charset="-122"/>
                <a:ea typeface="微软雅黑" pitchFamily="34" charset="-122"/>
              </a:rPr>
              <a:t>Unix</a:t>
            </a:r>
            <a:r>
              <a:rPr lang="zh-CN" altLang="en-US" sz="2200" smtClean="0">
                <a:latin typeface="微软雅黑" pitchFamily="34" charset="-122"/>
                <a:ea typeface="微软雅黑" pitchFamily="34" charset="-122"/>
              </a:rPr>
              <a:t>传统的用户和计算机的交互界面</a:t>
            </a:r>
          </a:p>
          <a:p>
            <a:pPr lvl="1">
              <a:lnSpc>
                <a:spcPct val="120000"/>
              </a:lnSpc>
              <a:spcBef>
                <a:spcPct val="25000"/>
              </a:spcBef>
            </a:pPr>
            <a:r>
              <a:rPr lang="zh-CN" altLang="en-US" sz="2200" smtClean="0">
                <a:latin typeface="微软雅黑" pitchFamily="34" charset="-122"/>
                <a:ea typeface="微软雅黑" pitchFamily="34" charset="-122"/>
              </a:rPr>
              <a:t>用户直接输入命令来执行各种各样的任务</a:t>
            </a:r>
          </a:p>
          <a:p>
            <a:pPr>
              <a:lnSpc>
                <a:spcPct val="120000"/>
              </a:lnSpc>
              <a:spcBef>
                <a:spcPct val="25000"/>
              </a:spcBef>
            </a:pPr>
            <a:r>
              <a:rPr lang="en-US" altLang="zh-CN" sz="2200" smtClean="0">
                <a:latin typeface="微软雅黑" pitchFamily="34" charset="-122"/>
                <a:ea typeface="微软雅黑" pitchFamily="34" charset="-122"/>
              </a:rPr>
              <a:t>Shell</a:t>
            </a:r>
            <a:r>
              <a:rPr lang="zh-CN" altLang="en-US" sz="2200" smtClean="0">
                <a:latin typeface="微软雅黑" pitchFamily="34" charset="-122"/>
                <a:ea typeface="微软雅黑" pitchFamily="34" charset="-122"/>
              </a:rPr>
              <a:t>也是一种程序设计语言，</a:t>
            </a:r>
            <a:r>
              <a:rPr lang="en-US" altLang="zh-CN" sz="2200" smtClean="0">
                <a:latin typeface="微软雅黑" pitchFamily="34" charset="-122"/>
                <a:ea typeface="微软雅黑" pitchFamily="34" charset="-122"/>
              </a:rPr>
              <a:t>Shell</a:t>
            </a:r>
            <a:r>
              <a:rPr lang="zh-CN" altLang="en-US" sz="2200" smtClean="0">
                <a:latin typeface="微软雅黑" pitchFamily="34" charset="-122"/>
                <a:ea typeface="微软雅黑" pitchFamily="34" charset="-122"/>
              </a:rPr>
              <a:t>定义了各种变量和参数，并提供了许多在高级语言中才具有的特性</a:t>
            </a:r>
          </a:p>
          <a:p>
            <a:pPr>
              <a:lnSpc>
                <a:spcPct val="120000"/>
              </a:lnSpc>
              <a:spcBef>
                <a:spcPct val="25000"/>
              </a:spcBef>
            </a:pPr>
            <a:r>
              <a:rPr lang="en-US" altLang="zh-CN" sz="2200" smtClean="0">
                <a:latin typeface="微软雅黑" pitchFamily="34" charset="-122"/>
                <a:ea typeface="微软雅黑" pitchFamily="34" charset="-122"/>
              </a:rPr>
              <a:t>Shell</a:t>
            </a:r>
            <a:r>
              <a:rPr lang="zh-CN" altLang="en-US" sz="2200" smtClean="0">
                <a:latin typeface="微软雅黑" pitchFamily="34" charset="-122"/>
                <a:ea typeface="微软雅黑" pitchFamily="34" charset="-122"/>
              </a:rPr>
              <a:t>虽然不是</a:t>
            </a:r>
            <a:r>
              <a:rPr lang="en-US" altLang="zh-CN" sz="2200" smtClean="0">
                <a:latin typeface="微软雅黑" pitchFamily="34" charset="-122"/>
                <a:ea typeface="微软雅黑" pitchFamily="34" charset="-122"/>
              </a:rPr>
              <a:t>Linux</a:t>
            </a:r>
            <a:r>
              <a:rPr lang="zh-CN" altLang="en-US" sz="2200" smtClean="0">
                <a:latin typeface="微软雅黑" pitchFamily="34" charset="-122"/>
                <a:ea typeface="微软雅黑" pitchFamily="34" charset="-122"/>
              </a:rPr>
              <a:t>内核的一部分，但它调用内核功能来执行程序，建立文件，并以并行方式协调各程序的运行</a:t>
            </a:r>
          </a:p>
          <a:p>
            <a:pPr lvl="1">
              <a:lnSpc>
                <a:spcPct val="120000"/>
              </a:lnSpc>
              <a:spcBef>
                <a:spcPct val="25000"/>
              </a:spcBef>
            </a:pPr>
            <a:r>
              <a:rPr lang="zh-CN" altLang="en-US" sz="2200" smtClean="0">
                <a:latin typeface="微软雅黑" pitchFamily="34" charset="-122"/>
                <a:ea typeface="微软雅黑" pitchFamily="34" charset="-122"/>
              </a:rPr>
              <a:t>深入理解和掌握</a:t>
            </a:r>
            <a:r>
              <a:rPr lang="en-US" altLang="zh-CN" sz="2200" smtClean="0">
                <a:latin typeface="微软雅黑" pitchFamily="34" charset="-122"/>
                <a:ea typeface="微软雅黑" pitchFamily="34" charset="-122"/>
              </a:rPr>
              <a:t>Shell</a:t>
            </a:r>
            <a:r>
              <a:rPr lang="zh-CN" altLang="en-US" sz="2200" smtClean="0">
                <a:latin typeface="微软雅黑" pitchFamily="34" charset="-122"/>
                <a:ea typeface="微软雅黑" pitchFamily="34" charset="-122"/>
              </a:rPr>
              <a:t>的特性和使用，是用好</a:t>
            </a:r>
            <a:r>
              <a:rPr lang="en-US" altLang="zh-CN" sz="2200" smtClean="0">
                <a:latin typeface="微软雅黑" pitchFamily="34" charset="-122"/>
                <a:ea typeface="微软雅黑" pitchFamily="34" charset="-122"/>
              </a:rPr>
              <a:t>Linux</a:t>
            </a:r>
            <a:r>
              <a:rPr lang="zh-CN" altLang="en-US" sz="2200" smtClean="0">
                <a:latin typeface="微软雅黑" pitchFamily="34" charset="-122"/>
                <a:ea typeface="微软雅黑" pitchFamily="34" charset="-122"/>
              </a:rPr>
              <a:t>系统的关键</a:t>
            </a:r>
          </a:p>
          <a:p>
            <a:pPr>
              <a:lnSpc>
                <a:spcPct val="120000"/>
              </a:lnSpc>
              <a:spcBef>
                <a:spcPct val="25000"/>
              </a:spcBef>
            </a:pPr>
            <a:r>
              <a:rPr lang="en-US" altLang="zh-CN" sz="2200" smtClean="0">
                <a:solidFill>
                  <a:srgbClr val="007635"/>
                </a:solidFill>
                <a:latin typeface="微软雅黑" pitchFamily="34" charset="-122"/>
                <a:ea typeface="微软雅黑" pitchFamily="34" charset="-122"/>
              </a:rPr>
              <a:t>Linux</a:t>
            </a:r>
            <a:r>
              <a:rPr lang="zh-CN" altLang="en-US" sz="2200" smtClean="0">
                <a:solidFill>
                  <a:srgbClr val="007635"/>
                </a:solidFill>
                <a:latin typeface="微软雅黑" pitchFamily="34" charset="-122"/>
                <a:ea typeface="微软雅黑" pitchFamily="34" charset="-122"/>
              </a:rPr>
              <a:t>系统也提供了</a:t>
            </a:r>
            <a:r>
              <a:rPr lang="zh-CN" altLang="en-US" sz="2200" smtClean="0">
                <a:solidFill>
                  <a:srgbClr val="FF3300"/>
                </a:solidFill>
                <a:latin typeface="微软雅黑" pitchFamily="34" charset="-122"/>
                <a:ea typeface="微软雅黑" pitchFamily="34" charset="-122"/>
              </a:rPr>
              <a:t>图形用户界面</a:t>
            </a:r>
            <a:r>
              <a:rPr lang="en-US" altLang="zh-CN" sz="2200" smtClean="0">
                <a:solidFill>
                  <a:srgbClr val="FF3300"/>
                </a:solidFill>
                <a:latin typeface="微软雅黑" pitchFamily="34" charset="-122"/>
                <a:ea typeface="微软雅黑" pitchFamily="34" charset="-122"/>
              </a:rPr>
              <a:t>X Window</a:t>
            </a:r>
            <a:r>
              <a:rPr lang="zh-CN" altLang="en-US" sz="2200" smtClean="0">
                <a:solidFill>
                  <a:srgbClr val="007635"/>
                </a:solidFill>
                <a:latin typeface="微软雅黑" pitchFamily="34" charset="-122"/>
                <a:ea typeface="微软雅黑" pitchFamily="34" charset="-122"/>
              </a:rPr>
              <a:t>，用户可以使用鼠标方便、直观和快捷地进行操作。目前比较流行的窗口管理器</a:t>
            </a:r>
            <a:r>
              <a:rPr lang="en-US" altLang="zh-CN" sz="2200" smtClean="0">
                <a:solidFill>
                  <a:srgbClr val="007635"/>
                </a:solidFill>
                <a:latin typeface="微软雅黑" pitchFamily="34" charset="-122"/>
                <a:ea typeface="微软雅黑" pitchFamily="34" charset="-122"/>
              </a:rPr>
              <a:t>Gnome</a:t>
            </a:r>
            <a:r>
              <a:rPr lang="zh-CN" altLang="en-US" sz="2200" smtClean="0">
                <a:solidFill>
                  <a:srgbClr val="007635"/>
                </a:solidFill>
                <a:latin typeface="微软雅黑" pitchFamily="34" charset="-122"/>
                <a:ea typeface="微软雅黑" pitchFamily="34" charset="-122"/>
              </a:rPr>
              <a:t>、</a:t>
            </a:r>
            <a:r>
              <a:rPr lang="en-US" altLang="zh-CN" sz="2200" smtClean="0">
                <a:solidFill>
                  <a:srgbClr val="007635"/>
                </a:solidFill>
                <a:latin typeface="微软雅黑" pitchFamily="34" charset="-122"/>
                <a:ea typeface="微软雅黑" pitchFamily="34" charset="-122"/>
              </a:rPr>
              <a:t>KDE</a:t>
            </a:r>
            <a:r>
              <a:rPr lang="zh-CN" altLang="en-US" sz="2200" smtClean="0">
                <a:solidFill>
                  <a:srgbClr val="007635"/>
                </a:solidFill>
                <a:latin typeface="微软雅黑" pitchFamily="34" charset="-122"/>
                <a:ea typeface="微软雅黑" pitchFamily="34" charset="-122"/>
              </a:rPr>
              <a:t>以及所有的</a:t>
            </a:r>
            <a:r>
              <a:rPr lang="en-US" altLang="zh-CN" sz="2200" smtClean="0">
                <a:solidFill>
                  <a:srgbClr val="007635"/>
                </a:solidFill>
                <a:latin typeface="微软雅黑" pitchFamily="34" charset="-122"/>
                <a:ea typeface="微软雅黑" pitchFamily="34" charset="-122"/>
              </a:rPr>
              <a:t>GUI</a:t>
            </a:r>
            <a:r>
              <a:rPr lang="zh-CN" altLang="en-US" sz="2200" smtClean="0">
                <a:solidFill>
                  <a:srgbClr val="007635"/>
                </a:solidFill>
                <a:latin typeface="微软雅黑" pitchFamily="34" charset="-122"/>
                <a:ea typeface="微软雅黑" pitchFamily="34" charset="-122"/>
              </a:rPr>
              <a:t>应用程序都在</a:t>
            </a:r>
            <a:r>
              <a:rPr lang="en-US" altLang="zh-CN" sz="2200" smtClean="0">
                <a:solidFill>
                  <a:srgbClr val="007635"/>
                </a:solidFill>
                <a:latin typeface="微软雅黑" pitchFamily="34" charset="-122"/>
                <a:ea typeface="微软雅黑" pitchFamily="34" charset="-122"/>
              </a:rPr>
              <a:t>X Window</a:t>
            </a:r>
            <a:r>
              <a:rPr lang="zh-CN" altLang="en-US" sz="2200" smtClean="0">
                <a:solidFill>
                  <a:srgbClr val="007635"/>
                </a:solidFill>
                <a:latin typeface="微软雅黑" pitchFamily="34" charset="-122"/>
                <a:ea typeface="微软雅黑" pitchFamily="34" charset="-122"/>
              </a:rPr>
              <a:t>的基础上建立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98425"/>
            <a:ext cx="8229600" cy="561975"/>
          </a:xfrm>
          <a:extLst/>
        </p:spPr>
        <p:txBody>
          <a:bodyPr/>
          <a:lstStyle/>
          <a:p>
            <a:pPr>
              <a:defRPr/>
            </a:pPr>
            <a:r>
              <a:rPr lang="zh-CN" altLang="en-US" dirty="0" smtClean="0">
                <a:solidFill>
                  <a:schemeClr val="tx1"/>
                </a:solidFill>
                <a:effectLst>
                  <a:outerShdw blurRad="38100" dist="38100" dir="2700000" algn="tl">
                    <a:srgbClr val="C0C0C0"/>
                  </a:outerShdw>
                </a:effectLst>
              </a:rPr>
              <a:t>使用</a:t>
            </a:r>
            <a:r>
              <a:rPr lang="en-US" altLang="zh-CN" dirty="0" smtClean="0">
                <a:solidFill>
                  <a:schemeClr val="tx1"/>
                </a:solidFill>
                <a:effectLst>
                  <a:outerShdw blurRad="38100" dist="38100" dir="2700000" algn="tl">
                    <a:srgbClr val="C0C0C0"/>
                  </a:outerShdw>
                </a:effectLst>
              </a:rPr>
              <a:t>Linux</a:t>
            </a:r>
            <a:r>
              <a:rPr lang="zh-CN" altLang="en-US" dirty="0" smtClean="0">
                <a:solidFill>
                  <a:schemeClr val="tx1"/>
                </a:solidFill>
                <a:effectLst>
                  <a:outerShdw blurRad="38100" dist="38100" dir="2700000" algn="tl">
                    <a:srgbClr val="C0C0C0"/>
                  </a:outerShdw>
                </a:effectLst>
              </a:rPr>
              <a:t>虚拟机</a:t>
            </a:r>
          </a:p>
        </p:txBody>
      </p:sp>
      <p:sp>
        <p:nvSpPr>
          <p:cNvPr id="77827" name="Rectangle 3"/>
          <p:cNvSpPr>
            <a:spLocks noGrp="1"/>
          </p:cNvSpPr>
          <p:nvPr>
            <p:ph type="body" idx="1"/>
          </p:nvPr>
        </p:nvSpPr>
        <p:spPr>
          <a:xfrm>
            <a:off x="153988" y="1001713"/>
            <a:ext cx="8963025" cy="5218112"/>
          </a:xfrm>
        </p:spPr>
        <p:txBody>
          <a:bodyPr/>
          <a:lstStyle/>
          <a:p>
            <a:pPr>
              <a:lnSpc>
                <a:spcPct val="110000"/>
              </a:lnSpc>
            </a:pPr>
            <a:r>
              <a:rPr lang="zh-CN" altLang="en-US" sz="2000" smtClean="0">
                <a:latin typeface="微软雅黑" pitchFamily="34" charset="-122"/>
                <a:ea typeface="微软雅黑" pitchFamily="34" charset="-122"/>
              </a:rPr>
              <a:t>启动</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虚拟机，在命令行登录界面输入安装时设置的用户名和口令，进入</a:t>
            </a:r>
            <a:r>
              <a:rPr lang="en-US" altLang="zh-CN" sz="2000" smtClean="0">
                <a:latin typeface="微软雅黑" pitchFamily="34" charset="-122"/>
                <a:ea typeface="微软雅黑" pitchFamily="34" charset="-122"/>
              </a:rPr>
              <a:t>shell</a:t>
            </a:r>
            <a:endParaRPr lang="zh-CN" altLang="en-US" sz="2000" smtClean="0">
              <a:latin typeface="微软雅黑" pitchFamily="34" charset="-122"/>
              <a:ea typeface="微软雅黑" pitchFamily="34" charset="-122"/>
            </a:endParaRPr>
          </a:p>
          <a:p>
            <a:pPr>
              <a:lnSpc>
                <a:spcPct val="110000"/>
              </a:lnSpc>
            </a:pPr>
            <a:r>
              <a:rPr lang="zh-CN" altLang="en-US" sz="2000" smtClean="0">
                <a:latin typeface="微软雅黑" pitchFamily="34" charset="-122"/>
                <a:ea typeface="微软雅黑" pitchFamily="34" charset="-122"/>
              </a:rPr>
              <a:t>在</a:t>
            </a:r>
            <a:r>
              <a:rPr lang="en-US" altLang="zh-CN" sz="2000" smtClean="0">
                <a:latin typeface="微软雅黑" pitchFamily="34" charset="-122"/>
                <a:ea typeface="微软雅黑" pitchFamily="34" charset="-122"/>
              </a:rPr>
              <a:t>shell</a:t>
            </a:r>
            <a:r>
              <a:rPr lang="zh-CN" altLang="en-US" sz="2000" smtClean="0">
                <a:latin typeface="微软雅黑" pitchFamily="34" charset="-122"/>
                <a:ea typeface="微软雅黑" pitchFamily="34" charset="-122"/>
              </a:rPr>
              <a:t>中输入、执行各种常用命令（命令名区分大小写，一般为小写）</a:t>
            </a:r>
          </a:p>
          <a:p>
            <a:pPr lvl="1">
              <a:lnSpc>
                <a:spcPct val="110000"/>
              </a:lnSpc>
            </a:pPr>
            <a:r>
              <a:rPr lang="en-US" altLang="zh-CN" smtClean="0">
                <a:latin typeface="微软雅黑" pitchFamily="34" charset="-122"/>
                <a:ea typeface="微软雅黑" pitchFamily="34" charset="-122"/>
              </a:rPr>
              <a:t>cd, ls, rm, mkdir</a:t>
            </a:r>
            <a:r>
              <a:rPr lang="zh-CN" altLang="en-US" smtClean="0">
                <a:latin typeface="微软雅黑" pitchFamily="34" charset="-122"/>
                <a:ea typeface="微软雅黑" pitchFamily="34" charset="-122"/>
              </a:rPr>
              <a:t>：文件、目录操作命令</a:t>
            </a:r>
          </a:p>
          <a:p>
            <a:pPr lvl="1">
              <a:lnSpc>
                <a:spcPct val="110000"/>
              </a:lnSpc>
            </a:pPr>
            <a:r>
              <a:rPr lang="en-US" altLang="zh-CN" smtClean="0">
                <a:latin typeface="微软雅黑" pitchFamily="34" charset="-122"/>
                <a:ea typeface="微软雅黑" pitchFamily="34" charset="-122"/>
              </a:rPr>
              <a:t>cat, more, less</a:t>
            </a:r>
            <a:r>
              <a:rPr lang="zh-CN" altLang="en-US" smtClean="0">
                <a:latin typeface="微软雅黑" pitchFamily="34" charset="-122"/>
                <a:ea typeface="微软雅黑" pitchFamily="34" charset="-122"/>
              </a:rPr>
              <a:t>：查看文件内容（输出至屏幕或其它重定向目标设备）</a:t>
            </a:r>
            <a:endParaRPr lang="en-US" altLang="zh-CN" smtClean="0">
              <a:latin typeface="微软雅黑" pitchFamily="34" charset="-122"/>
              <a:ea typeface="微软雅黑" pitchFamily="34" charset="-122"/>
            </a:endParaRPr>
          </a:p>
          <a:p>
            <a:pPr lvl="1">
              <a:lnSpc>
                <a:spcPct val="110000"/>
              </a:lnSpc>
            </a:pPr>
            <a:r>
              <a:rPr lang="en-US" altLang="zh-CN" smtClean="0">
                <a:latin typeface="微软雅黑" pitchFamily="34" charset="-122"/>
                <a:ea typeface="微软雅黑" pitchFamily="34" charset="-122"/>
              </a:rPr>
              <a:t>df</a:t>
            </a:r>
            <a:r>
              <a:rPr lang="zh-CN" altLang="en-US" smtClean="0">
                <a:latin typeface="微软雅黑" pitchFamily="34" charset="-122"/>
                <a:ea typeface="微软雅黑" pitchFamily="34" charset="-122"/>
              </a:rPr>
              <a:t>：查看空闲的硬盘分区（已挂载文件系统）空间</a:t>
            </a:r>
          </a:p>
          <a:p>
            <a:pPr lvl="1">
              <a:lnSpc>
                <a:spcPct val="110000"/>
              </a:lnSpc>
            </a:pPr>
            <a:r>
              <a:rPr lang="en-US" altLang="zh-CN" smtClean="0">
                <a:latin typeface="微软雅黑" pitchFamily="34" charset="-122"/>
                <a:ea typeface="微软雅黑" pitchFamily="34" charset="-122"/>
              </a:rPr>
              <a:t>su</a:t>
            </a:r>
            <a:r>
              <a:rPr lang="zh-CN" altLang="en-US" smtClean="0">
                <a:latin typeface="微软雅黑" pitchFamily="34" charset="-122"/>
                <a:ea typeface="微软雅黑" pitchFamily="34" charset="-122"/>
              </a:rPr>
              <a:t>：切换至其它用户，如无参数切换至</a:t>
            </a:r>
            <a:r>
              <a:rPr lang="en-US" altLang="zh-CN" smtClean="0">
                <a:latin typeface="微软雅黑" pitchFamily="34" charset="-122"/>
                <a:ea typeface="微软雅黑" pitchFamily="34" charset="-122"/>
              </a:rPr>
              <a:t>root</a:t>
            </a:r>
          </a:p>
          <a:p>
            <a:pPr lvl="1">
              <a:lnSpc>
                <a:spcPct val="110000"/>
              </a:lnSpc>
            </a:pPr>
            <a:r>
              <a:rPr lang="en-US" altLang="zh-CN" smtClean="0">
                <a:latin typeface="微软雅黑" pitchFamily="34" charset="-122"/>
                <a:ea typeface="微软雅黑" pitchFamily="34" charset="-122"/>
              </a:rPr>
              <a:t>vi</a:t>
            </a:r>
            <a:r>
              <a:rPr lang="zh-CN" altLang="en-US" smtClean="0">
                <a:latin typeface="微软雅黑" pitchFamily="34" charset="-122"/>
                <a:ea typeface="微软雅黑" pitchFamily="34" charset="-122"/>
              </a:rPr>
              <a:t>：功能强大的文本编辑器</a:t>
            </a:r>
          </a:p>
          <a:p>
            <a:pPr>
              <a:lnSpc>
                <a:spcPct val="110000"/>
              </a:lnSpc>
            </a:pPr>
            <a:r>
              <a:rPr lang="zh-CN" altLang="en-US" sz="2000" smtClean="0">
                <a:latin typeface="微软雅黑" pitchFamily="34" charset="-122"/>
                <a:ea typeface="微软雅黑" pitchFamily="34" charset="-122"/>
              </a:rPr>
              <a:t>关闭</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系统</a:t>
            </a:r>
          </a:p>
          <a:p>
            <a:pPr lvl="1">
              <a:lnSpc>
                <a:spcPct val="110000"/>
              </a:lnSpc>
            </a:pPr>
            <a:r>
              <a:rPr lang="zh-CN" altLang="en-US" smtClean="0">
                <a:latin typeface="微软雅黑" pitchFamily="34" charset="-122"/>
                <a:ea typeface="微软雅黑" pitchFamily="34" charset="-122"/>
              </a:rPr>
              <a:t>以</a:t>
            </a:r>
            <a:r>
              <a:rPr lang="en-US" altLang="zh-CN" smtClean="0">
                <a:latin typeface="微软雅黑" pitchFamily="34" charset="-122"/>
                <a:ea typeface="微软雅黑" pitchFamily="34" charset="-122"/>
              </a:rPr>
              <a:t>root</a:t>
            </a:r>
            <a:r>
              <a:rPr lang="zh-CN" altLang="en-US" smtClean="0">
                <a:latin typeface="微软雅黑" pitchFamily="34" charset="-122"/>
                <a:ea typeface="微软雅黑" pitchFamily="34" charset="-122"/>
              </a:rPr>
              <a:t>权限执行“</a:t>
            </a:r>
            <a:r>
              <a:rPr lang="en-US" altLang="zh-CN" smtClean="0">
                <a:latin typeface="微软雅黑" pitchFamily="34" charset="-122"/>
                <a:ea typeface="微软雅黑" pitchFamily="34" charset="-122"/>
              </a:rPr>
              <a:t>poweroff”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shutdown -h now”</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reboot”</a:t>
            </a:r>
            <a:r>
              <a:rPr lang="zh-CN" altLang="en-US" smtClean="0">
                <a:latin typeface="微软雅黑" pitchFamily="34" charset="-122"/>
                <a:ea typeface="微软雅黑" pitchFamily="34" charset="-122"/>
              </a:rPr>
              <a:t>（重启）等命令之一</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1963" y="98425"/>
            <a:ext cx="8229600" cy="561975"/>
          </a:xfrm>
          <a:extLst/>
        </p:spPr>
        <p:txBody>
          <a:bodyPr/>
          <a:lstStyle/>
          <a:p>
            <a:pPr>
              <a:defRPr/>
            </a:pPr>
            <a:r>
              <a:rPr lang="zh-CN" altLang="en-US" dirty="0" smtClean="0">
                <a:solidFill>
                  <a:schemeClr val="tx1"/>
                </a:solidFill>
                <a:effectLst>
                  <a:outerShdw blurRad="38100" dist="38100" dir="2700000" algn="tl">
                    <a:srgbClr val="C0C0C0"/>
                  </a:outerShdw>
                </a:effectLst>
              </a:rPr>
              <a:t>使用</a:t>
            </a:r>
            <a:r>
              <a:rPr lang="en-US" altLang="zh-CN" dirty="0" smtClean="0">
                <a:solidFill>
                  <a:schemeClr val="tx1"/>
                </a:solidFill>
                <a:effectLst>
                  <a:outerShdw blurRad="38100" dist="38100" dir="2700000" algn="tl">
                    <a:srgbClr val="C0C0C0"/>
                  </a:outerShdw>
                </a:effectLst>
              </a:rPr>
              <a:t>Linux</a:t>
            </a:r>
            <a:r>
              <a:rPr lang="zh-CN" altLang="en-US" dirty="0" smtClean="0">
                <a:solidFill>
                  <a:schemeClr val="tx1"/>
                </a:solidFill>
                <a:effectLst>
                  <a:outerShdw blurRad="38100" dist="38100" dir="2700000" algn="tl">
                    <a:srgbClr val="C0C0C0"/>
                  </a:outerShdw>
                </a:effectLst>
              </a:rPr>
              <a:t>虚拟机</a:t>
            </a:r>
          </a:p>
        </p:txBody>
      </p:sp>
      <p:sp>
        <p:nvSpPr>
          <p:cNvPr id="78851" name="Rectangle 3"/>
          <p:cNvSpPr>
            <a:spLocks noGrp="1"/>
          </p:cNvSpPr>
          <p:nvPr>
            <p:ph type="body" idx="1"/>
          </p:nvPr>
        </p:nvSpPr>
        <p:spPr/>
        <p:txBody>
          <a:bodyPr/>
          <a:lstStyle/>
          <a:p>
            <a:r>
              <a:rPr lang="en-US" altLang="zh-CN" sz="2000" smtClean="0">
                <a:latin typeface="微软雅黑" pitchFamily="34" charset="-122"/>
                <a:ea typeface="微软雅黑" pitchFamily="34" charset="-122"/>
              </a:rPr>
              <a:t>Debian</a:t>
            </a:r>
            <a:r>
              <a:rPr lang="zh-CN" altLang="en-US" sz="2000" smtClean="0">
                <a:latin typeface="微软雅黑" pitchFamily="34" charset="-122"/>
                <a:ea typeface="微软雅黑" pitchFamily="34" charset="-122"/>
              </a:rPr>
              <a:t>软件包管理系统</a:t>
            </a:r>
            <a:r>
              <a:rPr lang="en-US" altLang="zh-CN" sz="2000" smtClean="0">
                <a:latin typeface="微软雅黑" pitchFamily="34" charset="-122"/>
                <a:ea typeface="微软雅黑" pitchFamily="34" charset="-122"/>
              </a:rPr>
              <a:t>——APT</a:t>
            </a:r>
          </a:p>
          <a:p>
            <a:r>
              <a:rPr lang="en-US" altLang="zh-CN" sz="2000" smtClean="0">
                <a:latin typeface="微软雅黑" pitchFamily="34" charset="-122"/>
                <a:ea typeface="微软雅黑" pitchFamily="34" charset="-122"/>
              </a:rPr>
              <a:t>APT</a:t>
            </a:r>
            <a:r>
              <a:rPr lang="zh-CN" altLang="en-US" sz="2000" smtClean="0">
                <a:latin typeface="微软雅黑" pitchFamily="34" charset="-122"/>
                <a:ea typeface="微软雅黑" pitchFamily="34" charset="-122"/>
              </a:rPr>
              <a:t>软件包发布源：包含有大量</a:t>
            </a:r>
            <a:r>
              <a:rPr lang="en-US" altLang="zh-CN" sz="2000" smtClean="0">
                <a:latin typeface="微软雅黑" pitchFamily="34" charset="-122"/>
                <a:ea typeface="微软雅黑" pitchFamily="34" charset="-122"/>
              </a:rPr>
              <a:t>Debian</a:t>
            </a:r>
            <a:r>
              <a:rPr lang="zh-CN" altLang="en-US" sz="2000" smtClean="0">
                <a:latin typeface="微软雅黑" pitchFamily="34" charset="-122"/>
                <a:ea typeface="微软雅黑" pitchFamily="34" charset="-122"/>
              </a:rPr>
              <a:t>软件包的网络站点</a:t>
            </a:r>
          </a:p>
          <a:p>
            <a:pPr lvl="1"/>
            <a:r>
              <a:rPr lang="zh-CN" altLang="en-US" smtClean="0">
                <a:latin typeface="微软雅黑" pitchFamily="34" charset="-122"/>
                <a:ea typeface="微软雅黑" pitchFamily="34" charset="-122"/>
              </a:rPr>
              <a:t>配置文件：</a:t>
            </a:r>
            <a:r>
              <a:rPr lang="en-US" altLang="en-US" smtClean="0">
                <a:latin typeface="微软雅黑" pitchFamily="34" charset="-122"/>
                <a:ea typeface="微软雅黑" pitchFamily="34" charset="-122"/>
              </a:rPr>
              <a:t>/etc/apt/sources.list</a:t>
            </a:r>
            <a:r>
              <a:rPr lang="zh-CN" altLang="en-US" smtClean="0">
                <a:latin typeface="微软雅黑" pitchFamily="34" charset="-122"/>
                <a:ea typeface="微软雅黑" pitchFamily="34" charset="-122"/>
              </a:rPr>
              <a:t>，列出源站点域名及相应目录、软件包类别</a:t>
            </a:r>
          </a:p>
          <a:p>
            <a:pPr lvl="2"/>
            <a:r>
              <a:rPr lang="en-US" altLang="zh-CN" sz="2000" smtClean="0">
                <a:latin typeface="微软雅黑" pitchFamily="34" charset="-122"/>
                <a:ea typeface="微软雅黑" pitchFamily="34" charset="-122"/>
              </a:rPr>
              <a:t>deb http://mirrors.163.com/debian/ wheezy main contrib non-free</a:t>
            </a:r>
          </a:p>
          <a:p>
            <a:pPr lvl="2"/>
            <a:r>
              <a:rPr lang="en-US" altLang="zh-CN" sz="2000" smtClean="0">
                <a:latin typeface="微软雅黑" pitchFamily="34" charset="-122"/>
                <a:ea typeface="微软雅黑" pitchFamily="34" charset="-122"/>
              </a:rPr>
              <a:t>deb http://ftp.cn.debian.org/debian/ wheezy main contrib non-free</a:t>
            </a:r>
            <a:endParaRPr lang="zh-CN" altLang="en-US" sz="2000" smtClean="0">
              <a:latin typeface="微软雅黑" pitchFamily="34" charset="-122"/>
              <a:ea typeface="微软雅黑" pitchFamily="34" charset="-122"/>
            </a:endParaRPr>
          </a:p>
          <a:p>
            <a:r>
              <a:rPr lang="zh-CN" altLang="en-US" sz="2000" smtClean="0">
                <a:latin typeface="微软雅黑" pitchFamily="34" charset="-122"/>
                <a:ea typeface="微软雅黑" pitchFamily="34" charset="-122"/>
              </a:rPr>
              <a:t>安装软件包</a:t>
            </a:r>
            <a:r>
              <a:rPr lang="en-US" altLang="zh-CN" sz="2000" smtClean="0">
                <a:latin typeface="微软雅黑" pitchFamily="34" charset="-122"/>
                <a:ea typeface="微软雅黑" pitchFamily="34" charset="-122"/>
              </a:rPr>
              <a:t>——aptitute/apt-get</a:t>
            </a:r>
            <a:r>
              <a:rPr lang="zh-CN" altLang="en-US" sz="2000" smtClean="0">
                <a:latin typeface="微软雅黑" pitchFamily="34" charset="-122"/>
                <a:ea typeface="微软雅黑" pitchFamily="34" charset="-122"/>
              </a:rPr>
              <a:t>命令</a:t>
            </a:r>
          </a:p>
          <a:p>
            <a:pPr lvl="1"/>
            <a:r>
              <a:rPr lang="zh-CN" altLang="en-US" smtClean="0">
                <a:latin typeface="微软雅黑" pitchFamily="34" charset="-122"/>
                <a:ea typeface="微软雅黑" pitchFamily="34" charset="-122"/>
              </a:rPr>
              <a:t>不带参数调用将打开全屏软件包管理界面</a:t>
            </a:r>
          </a:p>
          <a:p>
            <a:pPr lvl="1"/>
            <a:r>
              <a:rPr lang="en-US" altLang="zh-CN" smtClean="0">
                <a:latin typeface="微软雅黑" pitchFamily="34" charset="-122"/>
                <a:ea typeface="微软雅黑" pitchFamily="34" charset="-122"/>
              </a:rPr>
              <a:t>+ install &lt;</a:t>
            </a:r>
            <a:r>
              <a:rPr lang="zh-CN" altLang="en-US" smtClean="0">
                <a:latin typeface="微软雅黑" pitchFamily="34" charset="-122"/>
                <a:ea typeface="微软雅黑" pitchFamily="34" charset="-122"/>
              </a:rPr>
              <a:t>软件包名</a:t>
            </a:r>
            <a:r>
              <a:rPr lang="en-US" altLang="zh-CN" smtClean="0">
                <a:latin typeface="微软雅黑" pitchFamily="34" charset="-122"/>
                <a:ea typeface="微软雅黑" pitchFamily="34" charset="-122"/>
              </a:rPr>
              <a:t>&gt;</a:t>
            </a:r>
            <a:r>
              <a:rPr lang="zh-CN" altLang="en-US" smtClean="0">
                <a:latin typeface="微软雅黑" pitchFamily="34" charset="-122"/>
                <a:ea typeface="微软雅黑" pitchFamily="34" charset="-122"/>
              </a:rPr>
              <a:t>：安装相应软件包</a:t>
            </a:r>
          </a:p>
          <a:p>
            <a:pPr lvl="2"/>
            <a:r>
              <a:rPr lang="zh-CN" altLang="en-US" sz="2000" smtClean="0">
                <a:latin typeface="微软雅黑" pitchFamily="34" charset="-122"/>
                <a:ea typeface="微软雅黑" pitchFamily="34" charset="-122"/>
              </a:rPr>
              <a:t>例如： </a:t>
            </a:r>
            <a:r>
              <a:rPr lang="en-US" altLang="zh-CN" sz="2000" smtClean="0">
                <a:latin typeface="微软雅黑" pitchFamily="34" charset="-122"/>
                <a:ea typeface="微软雅黑" pitchFamily="34" charset="-122"/>
              </a:rPr>
              <a:t>aptitute install sudo</a:t>
            </a:r>
            <a:endParaRPr lang="zh-CN" altLang="en-US" sz="2000" smtClean="0">
              <a:latin typeface="微软雅黑" pitchFamily="34" charset="-122"/>
              <a:ea typeface="微软雅黑" pitchFamily="34" charset="-122"/>
            </a:endParaRPr>
          </a:p>
          <a:p>
            <a:pPr lvl="1"/>
            <a:endParaRPr lang="zh-CN" altLang="en-US"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0375" y="98425"/>
            <a:ext cx="8229600" cy="561975"/>
          </a:xfrm>
          <a:extLst/>
        </p:spPr>
        <p:txBody>
          <a:bodyPr/>
          <a:lstStyle/>
          <a:p>
            <a:pPr>
              <a:defRPr/>
            </a:pPr>
            <a:r>
              <a:rPr lang="zh-CN" altLang="en-US" dirty="0" smtClean="0">
                <a:solidFill>
                  <a:schemeClr val="tx1"/>
                </a:solidFill>
                <a:effectLst>
                  <a:outerShdw blurRad="38100" dist="38100" dir="2700000" algn="tl">
                    <a:srgbClr val="C0C0C0"/>
                  </a:outerShdw>
                </a:effectLst>
              </a:rPr>
              <a:t>使用</a:t>
            </a:r>
            <a:r>
              <a:rPr lang="en-US" altLang="zh-CN" dirty="0" smtClean="0">
                <a:solidFill>
                  <a:schemeClr val="tx1"/>
                </a:solidFill>
                <a:effectLst>
                  <a:outerShdw blurRad="38100" dist="38100" dir="2700000" algn="tl">
                    <a:srgbClr val="C0C0C0"/>
                  </a:outerShdw>
                </a:effectLst>
              </a:rPr>
              <a:t>Linux</a:t>
            </a:r>
            <a:r>
              <a:rPr lang="zh-CN" altLang="en-US" dirty="0" smtClean="0">
                <a:solidFill>
                  <a:schemeClr val="tx1"/>
                </a:solidFill>
                <a:effectLst>
                  <a:outerShdw blurRad="38100" dist="38100" dir="2700000" algn="tl">
                    <a:srgbClr val="C0C0C0"/>
                  </a:outerShdw>
                </a:effectLst>
              </a:rPr>
              <a:t>虚拟机</a:t>
            </a:r>
          </a:p>
        </p:txBody>
      </p:sp>
      <p:sp>
        <p:nvSpPr>
          <p:cNvPr id="79875" name="Rectangle 3"/>
          <p:cNvSpPr>
            <a:spLocks noGrp="1"/>
          </p:cNvSpPr>
          <p:nvPr>
            <p:ph type="body" idx="1"/>
          </p:nvPr>
        </p:nvSpPr>
        <p:spPr/>
        <p:txBody>
          <a:bodyPr/>
          <a:lstStyle/>
          <a:p>
            <a:r>
              <a:rPr lang="en-US" altLang="en-US" sz="2000" smtClean="0">
                <a:latin typeface="微软雅黑" pitchFamily="34" charset="-122"/>
                <a:ea typeface="微软雅黑" pitchFamily="34" charset="-122"/>
              </a:rPr>
              <a:t>sudo</a:t>
            </a:r>
            <a:r>
              <a:rPr lang="en-US" altLang="zh-CN" sz="2000" smtClean="0">
                <a:latin typeface="微软雅黑" pitchFamily="34" charset="-122"/>
                <a:ea typeface="微软雅黑" pitchFamily="34" charset="-122"/>
              </a:rPr>
              <a:t>命</a:t>
            </a:r>
            <a:r>
              <a:rPr lang="zh-CN" altLang="en-US" sz="2000" smtClean="0">
                <a:latin typeface="微软雅黑" pitchFamily="34" charset="-122"/>
                <a:ea typeface="微软雅黑" pitchFamily="34" charset="-122"/>
              </a:rPr>
              <a:t>令：允许在当前普通用户的命令行环境中以其它用户（特别是</a:t>
            </a:r>
            <a:r>
              <a:rPr lang="en-US" altLang="zh-CN" sz="2000" smtClean="0">
                <a:latin typeface="微软雅黑" pitchFamily="34" charset="-122"/>
                <a:ea typeface="微软雅黑" pitchFamily="34" charset="-122"/>
              </a:rPr>
              <a:t>root</a:t>
            </a:r>
            <a:r>
              <a:rPr lang="zh-CN" altLang="en-US" sz="2000" smtClean="0">
                <a:latin typeface="微软雅黑" pitchFamily="34" charset="-122"/>
                <a:ea typeface="微软雅黑" pitchFamily="34" charset="-122"/>
              </a:rPr>
              <a:t>）身份及其权限执行指定的命令</a:t>
            </a:r>
          </a:p>
          <a:p>
            <a:pPr lvl="1"/>
            <a:r>
              <a:rPr lang="zh-CN" altLang="en-US" smtClean="0">
                <a:latin typeface="微软雅黑" pitchFamily="34" charset="-122"/>
                <a:ea typeface="微软雅黑" pitchFamily="34" charset="-122"/>
              </a:rPr>
              <a:t>配置文件：</a:t>
            </a:r>
            <a:r>
              <a:rPr lang="en-US" altLang="en-US" smtClean="0">
                <a:latin typeface="微软雅黑" pitchFamily="34" charset="-122"/>
                <a:ea typeface="微软雅黑" pitchFamily="34" charset="-122"/>
              </a:rPr>
              <a:t>/etc/sudoers</a:t>
            </a:r>
            <a:r>
              <a:rPr lang="zh-CN" altLang="en-US" smtClean="0">
                <a:latin typeface="微软雅黑" pitchFamily="34" charset="-122"/>
                <a:ea typeface="微软雅黑" pitchFamily="34" charset="-122"/>
              </a:rPr>
              <a:t>，列出允许使用</a:t>
            </a:r>
            <a:r>
              <a:rPr lang="en-US" altLang="zh-CN" smtClean="0">
                <a:latin typeface="微软雅黑" pitchFamily="34" charset="-122"/>
                <a:ea typeface="微软雅黑" pitchFamily="34" charset="-122"/>
              </a:rPr>
              <a:t>sudo</a:t>
            </a:r>
            <a:r>
              <a:rPr lang="zh-CN" altLang="en-US" smtClean="0">
                <a:latin typeface="微软雅黑" pitchFamily="34" charset="-122"/>
                <a:ea typeface="微软雅黑" pitchFamily="34" charset="-122"/>
              </a:rPr>
              <a:t>的用户及允许其执行的命令集合</a:t>
            </a:r>
          </a:p>
          <a:p>
            <a:pPr lvl="1"/>
            <a:r>
              <a:rPr lang="zh-CN" altLang="en-US" smtClean="0">
                <a:latin typeface="微软雅黑" pitchFamily="34" charset="-122"/>
                <a:ea typeface="微软雅黑" pitchFamily="34" charset="-122"/>
              </a:rPr>
              <a:t>优点：不必使用</a:t>
            </a:r>
            <a:r>
              <a:rPr lang="en-US" altLang="zh-CN" smtClean="0">
                <a:latin typeface="微软雅黑" pitchFamily="34" charset="-122"/>
                <a:ea typeface="微软雅黑" pitchFamily="34" charset="-122"/>
              </a:rPr>
              <a:t>su</a:t>
            </a:r>
            <a:r>
              <a:rPr lang="zh-CN" altLang="en-US" smtClean="0">
                <a:latin typeface="微软雅黑" pitchFamily="34" charset="-122"/>
                <a:ea typeface="微软雅黑" pitchFamily="34" charset="-122"/>
              </a:rPr>
              <a:t>命令切换至相应用户的环境即可以其身份执行命令。方便了系统管理（不必切换至该用户）。</a:t>
            </a:r>
          </a:p>
          <a:p>
            <a:pPr lvl="2"/>
            <a:r>
              <a:rPr lang="zh-CN" altLang="en-US" sz="2000" smtClean="0">
                <a:latin typeface="微软雅黑" pitchFamily="34" charset="-122"/>
                <a:ea typeface="微软雅黑" pitchFamily="34" charset="-122"/>
              </a:rPr>
              <a:t>例如：</a:t>
            </a:r>
            <a:r>
              <a:rPr lang="en-US" altLang="zh-CN" sz="2000" smtClean="0">
                <a:latin typeface="微软雅黑" pitchFamily="34" charset="-122"/>
                <a:ea typeface="微软雅黑" pitchFamily="34" charset="-122"/>
              </a:rPr>
              <a:t>sudo shutdown -h now</a:t>
            </a:r>
          </a:p>
          <a:p>
            <a:endParaRPr lang="zh-CN" altLang="en-US" sz="2000" smtClean="0">
              <a:latin typeface="微软雅黑" pitchFamily="34" charset="-122"/>
              <a:ea typeface="微软雅黑" pitchFamily="34" charset="-122"/>
            </a:endParaRPr>
          </a:p>
          <a:p>
            <a:r>
              <a:rPr lang="en-US" altLang="zh-CN" sz="2000" smtClean="0">
                <a:latin typeface="微软雅黑" pitchFamily="34" charset="-122"/>
                <a:ea typeface="微软雅黑" pitchFamily="34" charset="-122"/>
              </a:rPr>
              <a:t>ssh</a:t>
            </a:r>
            <a:r>
              <a:rPr lang="zh-CN" altLang="en-US" sz="2000" smtClean="0">
                <a:latin typeface="微软雅黑" pitchFamily="34" charset="-122"/>
                <a:ea typeface="微软雅黑" pitchFamily="34" charset="-122"/>
              </a:rPr>
              <a:t>命令：</a:t>
            </a:r>
            <a:r>
              <a:rPr lang="en-US" altLang="zh-CN" sz="2000" smtClean="0">
                <a:latin typeface="微软雅黑" pitchFamily="34" charset="-122"/>
                <a:ea typeface="微软雅黑" pitchFamily="34" charset="-122"/>
              </a:rPr>
              <a:t>secure shell</a:t>
            </a:r>
            <a:r>
              <a:rPr lang="zh-CN" altLang="en-US" sz="2000" smtClean="0">
                <a:latin typeface="微软雅黑" pitchFamily="34" charset="-122"/>
                <a:ea typeface="微软雅黑" pitchFamily="34" charset="-122"/>
              </a:rPr>
              <a:t>客户端软件</a:t>
            </a:r>
          </a:p>
          <a:p>
            <a:pPr lvl="1"/>
            <a:r>
              <a:rPr lang="zh-CN" altLang="en-US" smtClean="0">
                <a:latin typeface="微软雅黑" pitchFamily="34" charset="-122"/>
                <a:ea typeface="微软雅黑" pitchFamily="34" charset="-122"/>
              </a:rPr>
              <a:t>配合</a:t>
            </a:r>
            <a:r>
              <a:rPr lang="en-US" altLang="zh-CN" smtClean="0">
                <a:latin typeface="微软雅黑" pitchFamily="34" charset="-122"/>
                <a:ea typeface="微软雅黑" pitchFamily="34" charset="-122"/>
              </a:rPr>
              <a:t>ssh-server</a:t>
            </a:r>
            <a:r>
              <a:rPr lang="zh-CN" altLang="en-US" smtClean="0">
                <a:latin typeface="微软雅黑" pitchFamily="34" charset="-122"/>
                <a:ea typeface="微软雅黑" pitchFamily="34" charset="-122"/>
              </a:rPr>
              <a:t>软件包实现安全的远程</a:t>
            </a:r>
            <a:r>
              <a:rPr lang="en-US" altLang="zh-CN" smtClean="0">
                <a:latin typeface="微软雅黑" pitchFamily="34" charset="-122"/>
                <a:ea typeface="微软雅黑" pitchFamily="34" charset="-122"/>
              </a:rPr>
              <a:t>Linux</a:t>
            </a:r>
            <a:r>
              <a:rPr lang="zh-CN" altLang="en-US" smtClean="0">
                <a:latin typeface="微软雅黑" pitchFamily="34" charset="-122"/>
                <a:ea typeface="微软雅黑" pitchFamily="34" charset="-122"/>
              </a:rPr>
              <a:t>主机访问</a:t>
            </a:r>
          </a:p>
          <a:p>
            <a:pPr lvl="2"/>
            <a:r>
              <a:rPr lang="zh-CN" altLang="en-US" sz="2000" smtClean="0">
                <a:latin typeface="微软雅黑" pitchFamily="34" charset="-122"/>
                <a:ea typeface="微软雅黑" pitchFamily="34" charset="-122"/>
              </a:rPr>
              <a:t>相对于类似功能但不够安全的</a:t>
            </a:r>
            <a:r>
              <a:rPr lang="en-US" altLang="zh-CN" sz="2000" smtClean="0">
                <a:latin typeface="微软雅黑" pitchFamily="34" charset="-122"/>
                <a:ea typeface="微软雅黑" pitchFamily="34" charset="-122"/>
              </a:rPr>
              <a:t>telnet</a:t>
            </a:r>
          </a:p>
          <a:p>
            <a:pPr lvl="1"/>
            <a:endParaRPr lang="zh-CN" altLang="en-US"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76250" y="98425"/>
            <a:ext cx="8229600" cy="561975"/>
          </a:xfrm>
          <a:extLst/>
        </p:spPr>
        <p:txBody>
          <a:bodyPr/>
          <a:lstStyle/>
          <a:p>
            <a:pPr>
              <a:defRPr/>
            </a:pPr>
            <a:r>
              <a:rPr lang="zh-CN" altLang="en-US" dirty="0" smtClean="0">
                <a:solidFill>
                  <a:schemeClr val="tx1"/>
                </a:solidFill>
                <a:effectLst>
                  <a:outerShdw blurRad="38100" dist="38100" dir="2700000" algn="tl">
                    <a:srgbClr val="C0C0C0"/>
                  </a:outerShdw>
                </a:effectLst>
              </a:rPr>
              <a:t>使用</a:t>
            </a:r>
            <a:r>
              <a:rPr lang="en-US" altLang="zh-CN" dirty="0" smtClean="0">
                <a:solidFill>
                  <a:schemeClr val="tx1"/>
                </a:solidFill>
                <a:effectLst>
                  <a:outerShdw blurRad="38100" dist="38100" dir="2700000" algn="tl">
                    <a:srgbClr val="C0C0C0"/>
                  </a:outerShdw>
                </a:effectLst>
              </a:rPr>
              <a:t>Linux</a:t>
            </a:r>
            <a:r>
              <a:rPr lang="zh-CN" altLang="en-US" dirty="0" smtClean="0">
                <a:solidFill>
                  <a:schemeClr val="tx1"/>
                </a:solidFill>
                <a:effectLst>
                  <a:outerShdw blurRad="38100" dist="38100" dir="2700000" algn="tl">
                    <a:srgbClr val="C0C0C0"/>
                  </a:outerShdw>
                </a:effectLst>
              </a:rPr>
              <a:t>虚拟机</a:t>
            </a:r>
          </a:p>
        </p:txBody>
      </p:sp>
      <p:sp>
        <p:nvSpPr>
          <p:cNvPr id="80899" name="Rectangle 3"/>
          <p:cNvSpPr>
            <a:spLocks noGrp="1"/>
          </p:cNvSpPr>
          <p:nvPr>
            <p:ph type="body" idx="1"/>
          </p:nvPr>
        </p:nvSpPr>
        <p:spPr>
          <a:xfrm>
            <a:off x="611188" y="1223963"/>
            <a:ext cx="7499350" cy="5005387"/>
          </a:xfrm>
        </p:spPr>
        <p:txBody>
          <a:bodyPr/>
          <a:lstStyle/>
          <a:p>
            <a:r>
              <a:rPr lang="zh-CN" altLang="en-US" sz="2000" smtClean="0">
                <a:latin typeface="微软雅黑" pitchFamily="34" charset="-122"/>
                <a:ea typeface="微软雅黑" pitchFamily="34" charset="-122"/>
              </a:rPr>
              <a:t>安装实验所需编程环境的相关软件包</a:t>
            </a:r>
          </a:p>
          <a:p>
            <a:pPr lvl="1"/>
            <a:r>
              <a:rPr lang="en-US" altLang="zh-CN" smtClean="0">
                <a:latin typeface="微软雅黑" pitchFamily="34" charset="-122"/>
                <a:ea typeface="微软雅黑" pitchFamily="34" charset="-122"/>
              </a:rPr>
              <a:t>build-essential</a:t>
            </a:r>
            <a:r>
              <a:rPr lang="zh-CN" altLang="en-US" smtClean="0">
                <a:latin typeface="微软雅黑" pitchFamily="34" charset="-122"/>
                <a:ea typeface="微软雅黑" pitchFamily="34" charset="-122"/>
              </a:rPr>
              <a:t>：包含</a:t>
            </a:r>
            <a:r>
              <a:rPr lang="en-US" altLang="zh-CN" smtClean="0">
                <a:latin typeface="微软雅黑" pitchFamily="34" charset="-122"/>
                <a:ea typeface="微软雅黑" pitchFamily="34" charset="-122"/>
              </a:rPr>
              <a:t>gcc, make, ld</a:t>
            </a:r>
            <a:r>
              <a:rPr lang="zh-CN" altLang="en-US" smtClean="0">
                <a:latin typeface="微软雅黑" pitchFamily="34" charset="-122"/>
                <a:ea typeface="微软雅黑" pitchFamily="34" charset="-122"/>
              </a:rPr>
              <a:t>等</a:t>
            </a:r>
            <a:r>
              <a:rPr lang="en-US" altLang="zh-CN" smtClean="0">
                <a:latin typeface="微软雅黑" pitchFamily="34" charset="-122"/>
                <a:ea typeface="微软雅黑" pitchFamily="34" charset="-122"/>
              </a:rPr>
              <a:t>binary utilities</a:t>
            </a:r>
            <a:r>
              <a:rPr lang="zh-CN" altLang="en-US" smtClean="0">
                <a:latin typeface="微软雅黑" pitchFamily="34" charset="-122"/>
                <a:ea typeface="微软雅黑" pitchFamily="34" charset="-122"/>
              </a:rPr>
              <a:t> </a:t>
            </a:r>
          </a:p>
          <a:p>
            <a:pPr lvl="1"/>
            <a:r>
              <a:rPr lang="en-US" altLang="zh-CN" smtClean="0">
                <a:latin typeface="微软雅黑" pitchFamily="34" charset="-122"/>
                <a:ea typeface="微软雅黑" pitchFamily="34" charset="-122"/>
              </a:rPr>
              <a:t>gdb</a:t>
            </a:r>
            <a:r>
              <a:rPr lang="zh-CN" altLang="en-US" smtClean="0">
                <a:latin typeface="微软雅黑" pitchFamily="34" charset="-122"/>
                <a:ea typeface="微软雅黑" pitchFamily="34" charset="-122"/>
              </a:rPr>
              <a:t>：交互式程序调试工具</a:t>
            </a:r>
          </a:p>
          <a:p>
            <a:pPr lvl="1"/>
            <a:r>
              <a:rPr lang="en-US" altLang="zh-CN" smtClean="0">
                <a:latin typeface="微软雅黑" pitchFamily="34" charset="-122"/>
                <a:ea typeface="微软雅黑" pitchFamily="34" charset="-122"/>
              </a:rPr>
              <a:t>vim</a:t>
            </a:r>
            <a:r>
              <a:rPr lang="zh-CN" altLang="en-US" smtClean="0">
                <a:latin typeface="微软雅黑" pitchFamily="34" charset="-122"/>
                <a:ea typeface="微软雅黑" pitchFamily="34" charset="-122"/>
              </a:rPr>
              <a:t>：文本</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源代码编辑器</a:t>
            </a:r>
          </a:p>
          <a:p>
            <a:pPr lvl="1"/>
            <a:r>
              <a:rPr lang="en-US" altLang="zh-CN" smtClean="0">
                <a:latin typeface="微软雅黑" pitchFamily="34" charset="-122"/>
                <a:ea typeface="微软雅黑" pitchFamily="34" charset="-122"/>
              </a:rPr>
              <a:t>git</a:t>
            </a:r>
            <a:r>
              <a:rPr lang="zh-CN" altLang="en-US" smtClean="0">
                <a:latin typeface="微软雅黑" pitchFamily="34" charset="-122"/>
                <a:ea typeface="微软雅黑" pitchFamily="34" charset="-122"/>
              </a:rPr>
              <a:t>：源代码版本控制工具（实验代码提交要求同时带上</a:t>
            </a:r>
            <a:r>
              <a:rPr lang="en-US" altLang="zh-CN" smtClean="0">
                <a:latin typeface="微软雅黑" pitchFamily="34" charset="-122"/>
                <a:ea typeface="微软雅黑" pitchFamily="34" charset="-122"/>
              </a:rPr>
              <a:t>git</a:t>
            </a:r>
            <a:r>
              <a:rPr lang="zh-CN" altLang="en-US" smtClean="0">
                <a:latin typeface="微软雅黑" pitchFamily="34" charset="-122"/>
                <a:ea typeface="微软雅黑" pitchFamily="34" charset="-122"/>
              </a:rPr>
              <a:t>记录）</a:t>
            </a:r>
          </a:p>
          <a:p>
            <a:pPr lvl="1"/>
            <a:endParaRPr lang="zh-CN" altLang="en-US"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3550" y="98425"/>
            <a:ext cx="8229600" cy="561975"/>
          </a:xfrm>
        </p:spPr>
        <p:txBody>
          <a:bodyPr/>
          <a:lstStyle/>
          <a:p>
            <a:pPr fontAlgn="auto">
              <a:spcAft>
                <a:spcPts val="0"/>
              </a:spcAft>
              <a:defRPr/>
            </a:pPr>
            <a:r>
              <a:rPr lang="en-US" altLang="zh-CN" kern="1800" dirty="0" smtClean="0">
                <a:solidFill>
                  <a:schemeClr val="tx2">
                    <a:satMod val="130000"/>
                  </a:schemeClr>
                </a:solidFill>
                <a:latin typeface="方正大标宋简体"/>
              </a:rPr>
              <a:t>Linux</a:t>
            </a:r>
            <a:r>
              <a:rPr lang="zh-CN" altLang="en-US" kern="1800" dirty="0" smtClean="0">
                <a:solidFill>
                  <a:schemeClr val="tx2">
                    <a:satMod val="130000"/>
                  </a:schemeClr>
                </a:solidFill>
                <a:latin typeface="方正大标宋简体"/>
              </a:rPr>
              <a:t>文件系统</a:t>
            </a:r>
            <a:endParaRPr lang="zh-CN" altLang="en-US" kern="1800" dirty="0" smtClean="0">
              <a:solidFill>
                <a:schemeClr val="tx2">
                  <a:satMod val="130000"/>
                </a:schemeClr>
              </a:solidFill>
              <a:latin typeface="Times New Roman"/>
            </a:endParaRPr>
          </a:p>
        </p:txBody>
      </p:sp>
      <p:sp>
        <p:nvSpPr>
          <p:cNvPr id="11267" name="文本占位符 2"/>
          <p:cNvSpPr>
            <a:spLocks noGrp="1"/>
          </p:cNvSpPr>
          <p:nvPr>
            <p:ph type="body" idx="4294967295"/>
          </p:nvPr>
        </p:nvSpPr>
        <p:spPr/>
        <p:txBody>
          <a:bodyPr/>
          <a:lstStyle/>
          <a:p>
            <a:pPr>
              <a:lnSpc>
                <a:spcPct val="125000"/>
              </a:lnSpc>
              <a:spcBef>
                <a:spcPct val="30000"/>
              </a:spcBef>
            </a:pPr>
            <a:r>
              <a:rPr lang="zh-CN" altLang="en-US" sz="2200" smtClean="0">
                <a:latin typeface="微软雅黑" pitchFamily="34" charset="-122"/>
                <a:ea typeface="微软雅黑" pitchFamily="34" charset="-122"/>
              </a:rPr>
              <a:t>文件系统是一种存储和组织计算机文件和数据的方法，它使得对其访问和查找变得容易。</a:t>
            </a:r>
            <a:r>
              <a:rPr lang="en-US" altLang="zh-CN" sz="2200" smtClean="0">
                <a:latin typeface="微软雅黑" pitchFamily="34" charset="-122"/>
                <a:ea typeface="微软雅黑" pitchFamily="34" charset="-122"/>
              </a:rPr>
              <a:t>Linux</a:t>
            </a:r>
            <a:r>
              <a:rPr lang="zh-CN" altLang="en-US" sz="2200" smtClean="0">
                <a:latin typeface="微软雅黑" pitchFamily="34" charset="-122"/>
                <a:ea typeface="微软雅黑" pitchFamily="34" charset="-122"/>
              </a:rPr>
              <a:t>支持多种文件系统包括：</a:t>
            </a:r>
            <a:r>
              <a:rPr lang="en-US" altLang="zh-CN" sz="2200" smtClean="0">
                <a:latin typeface="微软雅黑" pitchFamily="34" charset="-122"/>
                <a:ea typeface="微软雅黑" pitchFamily="34" charset="-122"/>
              </a:rPr>
              <a:t>EXT2</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EXT3</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EXT4</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FAT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NTFS</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ISO9660</a:t>
            </a:r>
            <a:r>
              <a:rPr lang="zh-CN" altLang="en-US" sz="2200" smtClean="0">
                <a:latin typeface="微软雅黑" pitchFamily="34" charset="-122"/>
                <a:ea typeface="微软雅黑" pitchFamily="34" charset="-122"/>
              </a:rPr>
              <a:t>等。</a:t>
            </a:r>
          </a:p>
        </p:txBody>
      </p:sp>
      <p:pic>
        <p:nvPicPr>
          <p:cNvPr id="11268" name="Picture 4"/>
          <p:cNvPicPr>
            <a:picLocks noChangeAspect="1" noChangeArrowheads="1"/>
          </p:cNvPicPr>
          <p:nvPr/>
        </p:nvPicPr>
        <p:blipFill>
          <a:blip r:embed="rId2"/>
          <a:srcRect/>
          <a:stretch>
            <a:fillRect/>
          </a:stretch>
        </p:blipFill>
        <p:spPr bwMode="auto">
          <a:xfrm>
            <a:off x="1466850" y="2754313"/>
            <a:ext cx="6475413" cy="2649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8313" y="98425"/>
            <a:ext cx="8229600" cy="561975"/>
          </a:xfrm>
        </p:spPr>
        <p:txBody>
          <a:bodyPr/>
          <a:lstStyle/>
          <a:p>
            <a:pPr fontAlgn="auto">
              <a:spcAft>
                <a:spcPts val="0"/>
              </a:spcAft>
              <a:defRPr/>
            </a:pPr>
            <a:r>
              <a:rPr lang="en-US" altLang="zh-CN" kern="1800" dirty="0" smtClean="0">
                <a:solidFill>
                  <a:schemeClr val="tx2">
                    <a:satMod val="130000"/>
                  </a:schemeClr>
                </a:solidFill>
                <a:latin typeface="方正大标宋简体"/>
              </a:rPr>
              <a:t>Linux</a:t>
            </a:r>
            <a:r>
              <a:rPr lang="zh-CN" altLang="en-US" kern="1800" dirty="0" smtClean="0">
                <a:solidFill>
                  <a:schemeClr val="tx2">
                    <a:satMod val="130000"/>
                  </a:schemeClr>
                </a:solidFill>
                <a:latin typeface="方正大标宋简体"/>
              </a:rPr>
              <a:t>应用程序</a:t>
            </a:r>
            <a:endParaRPr lang="zh-CN" altLang="en-US" kern="1800" dirty="0" smtClean="0">
              <a:solidFill>
                <a:schemeClr val="tx2">
                  <a:satMod val="130000"/>
                </a:schemeClr>
              </a:solidFill>
              <a:latin typeface="Times New Roman"/>
            </a:endParaRPr>
          </a:p>
        </p:txBody>
      </p:sp>
      <p:sp>
        <p:nvSpPr>
          <p:cNvPr id="12291" name="文本占位符 2"/>
          <p:cNvSpPr>
            <a:spLocks noGrp="1"/>
          </p:cNvSpPr>
          <p:nvPr>
            <p:ph type="body" idx="4294967295"/>
          </p:nvPr>
        </p:nvSpPr>
        <p:spPr/>
        <p:txBody>
          <a:bodyPr/>
          <a:lstStyle/>
          <a:p>
            <a:pPr>
              <a:lnSpc>
                <a:spcPct val="125000"/>
              </a:lnSpc>
              <a:spcBef>
                <a:spcPct val="35000"/>
              </a:spcBef>
            </a:pPr>
            <a:r>
              <a:rPr lang="zh-CN" altLang="en-US" sz="2200" smtClean="0">
                <a:latin typeface="微软雅黑" pitchFamily="34" charset="-122"/>
                <a:ea typeface="微软雅黑" pitchFamily="34" charset="-122"/>
              </a:rPr>
              <a:t>包括编辑器、过滤器、交互程序等在内的多种应用程序。</a:t>
            </a:r>
          </a:p>
          <a:p>
            <a:pPr>
              <a:lnSpc>
                <a:spcPct val="125000"/>
              </a:lnSpc>
              <a:spcBef>
                <a:spcPct val="35000"/>
              </a:spcBef>
            </a:pPr>
            <a:r>
              <a:rPr lang="zh-CN" altLang="en-US" sz="2200" smtClean="0">
                <a:latin typeface="微软雅黑" pitchFamily="34" charset="-122"/>
                <a:ea typeface="微软雅黑" pitchFamily="34" charset="-122"/>
              </a:rPr>
              <a:t>由于</a:t>
            </a:r>
            <a:r>
              <a:rPr lang="en-US" altLang="zh-CN" sz="2200" smtClean="0">
                <a:latin typeface="微软雅黑" pitchFamily="34" charset="-122"/>
                <a:ea typeface="微软雅黑" pitchFamily="34" charset="-122"/>
              </a:rPr>
              <a:t>Linux</a:t>
            </a:r>
            <a:r>
              <a:rPr lang="zh-CN" altLang="en-US" sz="2200" smtClean="0">
                <a:latin typeface="微软雅黑" pitchFamily="34" charset="-122"/>
                <a:ea typeface="微软雅黑" pitchFamily="34" charset="-122"/>
              </a:rPr>
              <a:t>的特性，用户可以自由定制这些软件以更加符合自己的使用要求。当然，用户也可以自己编写新的程序。</a:t>
            </a:r>
          </a:p>
          <a:p>
            <a:pPr lvl="1">
              <a:lnSpc>
                <a:spcPct val="125000"/>
              </a:lnSpc>
              <a:spcBef>
                <a:spcPct val="35000"/>
              </a:spcBef>
            </a:pPr>
            <a:r>
              <a:rPr lang="zh-CN" altLang="en-US" sz="2200" smtClean="0">
                <a:solidFill>
                  <a:srgbClr val="FF3300"/>
                </a:solidFill>
                <a:latin typeface="微软雅黑" pitchFamily="34" charset="-122"/>
                <a:ea typeface="微软雅黑" pitchFamily="34" charset="-122"/>
              </a:rPr>
              <a:t>编辑器</a:t>
            </a:r>
            <a:r>
              <a:rPr lang="zh-CN" altLang="en-US" sz="2200" smtClean="0">
                <a:latin typeface="微软雅黑" pitchFamily="34" charset="-122"/>
                <a:ea typeface="微软雅黑" pitchFamily="34" charset="-122"/>
              </a:rPr>
              <a:t>用于文件的编辑，比较流行的有</a:t>
            </a:r>
            <a:r>
              <a:rPr lang="en-US" altLang="zh-CN" sz="2200" smtClean="0">
                <a:latin typeface="微软雅黑" pitchFamily="34" charset="-122"/>
                <a:ea typeface="微软雅黑" pitchFamily="34" charset="-122"/>
              </a:rPr>
              <a:t>vi</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emacs</a:t>
            </a:r>
            <a:r>
              <a:rPr lang="zh-CN" altLang="en-US" sz="2200" smtClean="0">
                <a:latin typeface="微软雅黑" pitchFamily="34" charset="-122"/>
                <a:ea typeface="微软雅黑" pitchFamily="34" charset="-122"/>
              </a:rPr>
              <a:t>。编辑器是进行程序设计的必备工具。</a:t>
            </a:r>
          </a:p>
          <a:p>
            <a:pPr lvl="1">
              <a:lnSpc>
                <a:spcPct val="125000"/>
              </a:lnSpc>
              <a:spcBef>
                <a:spcPct val="35000"/>
              </a:spcBef>
            </a:pPr>
            <a:r>
              <a:rPr lang="zh-CN" altLang="en-US" sz="2200" smtClean="0">
                <a:solidFill>
                  <a:srgbClr val="FF3300"/>
                </a:solidFill>
                <a:latin typeface="微软雅黑" pitchFamily="34" charset="-122"/>
                <a:ea typeface="微软雅黑" pitchFamily="34" charset="-122"/>
              </a:rPr>
              <a:t>过滤器</a:t>
            </a:r>
            <a:r>
              <a:rPr lang="zh-CN" altLang="en-US" sz="2200" smtClean="0">
                <a:latin typeface="微软雅黑" pitchFamily="34" charset="-122"/>
                <a:ea typeface="微软雅黑" pitchFamily="34" charset="-122"/>
              </a:rPr>
              <a:t>用于接收并过滤数据。有多种类型过滤器，输入可以是一个文件，也可以是用户从键盘输入的数据。过滤器之间允许相互连接，即一个过滤器的输出可以是另一个过滤器的输入。</a:t>
            </a:r>
          </a:p>
          <a:p>
            <a:pPr>
              <a:lnSpc>
                <a:spcPct val="125000"/>
              </a:lnSpc>
              <a:spcBef>
                <a:spcPct val="35000"/>
              </a:spcBef>
            </a:pPr>
            <a:r>
              <a:rPr lang="en-US" altLang="zh-CN" sz="2200" smtClean="0">
                <a:latin typeface="微软雅黑" pitchFamily="34" charset="-122"/>
                <a:ea typeface="微软雅黑" pitchFamily="34" charset="-122"/>
              </a:rPr>
              <a:t>Linux</a:t>
            </a:r>
            <a:r>
              <a:rPr lang="zh-CN" altLang="en-US" sz="2200" smtClean="0">
                <a:latin typeface="微软雅黑" pitchFamily="34" charset="-122"/>
                <a:ea typeface="微软雅黑" pitchFamily="34" charset="-122"/>
              </a:rPr>
              <a:t>是一个多用户操作系统，它提供了交互程序，允许用户发送信息或接收来自其他用户的信息。</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8313" y="98425"/>
            <a:ext cx="8229600" cy="561975"/>
          </a:xfrm>
        </p:spPr>
        <p:txBody>
          <a:bodyPr/>
          <a:lstStyle/>
          <a:p>
            <a:pPr fontAlgn="auto">
              <a:spcAft>
                <a:spcPts val="0"/>
              </a:spcAft>
              <a:defRPr/>
            </a:pPr>
            <a:r>
              <a:rPr lang="en-US" altLang="zh-CN" kern="1800" dirty="0" smtClean="0">
                <a:solidFill>
                  <a:schemeClr val="tx2">
                    <a:satMod val="130000"/>
                  </a:schemeClr>
                </a:solidFill>
                <a:latin typeface="方正大标宋简体"/>
              </a:rPr>
              <a:t>Linux</a:t>
            </a:r>
            <a:r>
              <a:rPr lang="zh-CN" altLang="en-US" kern="1800" dirty="0" smtClean="0">
                <a:solidFill>
                  <a:schemeClr val="tx2">
                    <a:satMod val="130000"/>
                  </a:schemeClr>
                </a:solidFill>
                <a:latin typeface="方正大标宋简体"/>
              </a:rPr>
              <a:t>的优势</a:t>
            </a:r>
            <a:endParaRPr lang="zh-CN" altLang="en-US" kern="1800" dirty="0" smtClean="0">
              <a:solidFill>
                <a:schemeClr val="tx2">
                  <a:satMod val="130000"/>
                </a:schemeClr>
              </a:solidFill>
              <a:latin typeface="Times New Roman"/>
            </a:endParaRPr>
          </a:p>
        </p:txBody>
      </p:sp>
      <p:sp>
        <p:nvSpPr>
          <p:cNvPr id="3" name="文本占位符 2"/>
          <p:cNvSpPr>
            <a:spLocks noGrp="1"/>
          </p:cNvSpPr>
          <p:nvPr>
            <p:ph type="body" idx="4294967295"/>
          </p:nvPr>
        </p:nvSpPr>
        <p:spPr/>
        <p:txBody>
          <a:bodyPr>
            <a:normAutofit lnSpcReduction="10000"/>
          </a:bodyPr>
          <a:lstStyle/>
          <a:p>
            <a:pPr marL="365125" indent="-282575">
              <a:lnSpc>
                <a:spcPct val="105000"/>
              </a:lnSpc>
              <a:buFont typeface="Wingdings 2" pitchFamily="18" charset="2"/>
              <a:buNone/>
            </a:pPr>
            <a:r>
              <a:rPr lang="zh-CN" altLang="en-US" sz="2000" smtClean="0">
                <a:latin typeface="微软雅黑" pitchFamily="34" charset="-122"/>
                <a:ea typeface="微软雅黑" pitchFamily="34" charset="-122"/>
              </a:rPr>
              <a:t>   短短十几年发展迅猛，这是其独具的优势决定的。</a:t>
            </a:r>
          </a:p>
          <a:p>
            <a:pPr marL="365125" indent="-282575">
              <a:lnSpc>
                <a:spcPct val="105000"/>
              </a:lnSpc>
              <a:buFont typeface="Wingdings 2" pitchFamily="18" charset="2"/>
              <a:buChar char=""/>
            </a:pPr>
            <a:r>
              <a:rPr lang="zh-CN" altLang="en-US" sz="2000" smtClean="0">
                <a:solidFill>
                  <a:srgbClr val="FF3300"/>
                </a:solidFill>
                <a:latin typeface="微软雅黑" pitchFamily="34" charset="-122"/>
                <a:ea typeface="微软雅黑" pitchFamily="34" charset="-122"/>
              </a:rPr>
              <a:t>成本低：</a:t>
            </a:r>
            <a:r>
              <a:rPr lang="zh-CN" altLang="en-US" sz="2000" smtClean="0">
                <a:latin typeface="微软雅黑" pitchFamily="34" charset="-122"/>
                <a:ea typeface="微软雅黑" pitchFamily="34" charset="-122"/>
              </a:rPr>
              <a:t>由于</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系统是基于</a:t>
            </a:r>
            <a:r>
              <a:rPr lang="en-US" altLang="zh-CN" sz="2000" smtClean="0">
                <a:latin typeface="微软雅黑" pitchFamily="34" charset="-122"/>
                <a:ea typeface="微软雅黑" pitchFamily="34" charset="-122"/>
              </a:rPr>
              <a:t>GPL</a:t>
            </a:r>
            <a:r>
              <a:rPr lang="zh-CN" altLang="en-US" sz="2000" smtClean="0">
                <a:latin typeface="微软雅黑" pitchFamily="34" charset="-122"/>
                <a:ea typeface="微软雅黑" pitchFamily="34" charset="-122"/>
              </a:rPr>
              <a:t>基础的产物，因此任何人都可以自由地获取</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，即使购买</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的发行版本，也只需要少许的费用。另一方面，</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对硬件配置要求很低，而且支持多种硬件平台，这也是造成它流行的主要原因之一。</a:t>
            </a:r>
          </a:p>
          <a:p>
            <a:pPr marL="365125" indent="-282575">
              <a:lnSpc>
                <a:spcPct val="105000"/>
              </a:lnSpc>
              <a:buFont typeface="Wingdings 2" pitchFamily="18" charset="2"/>
              <a:buChar char=""/>
            </a:pPr>
            <a:r>
              <a:rPr lang="zh-CN" altLang="en-US" sz="2000" smtClean="0">
                <a:solidFill>
                  <a:srgbClr val="FF3300"/>
                </a:solidFill>
                <a:latin typeface="微软雅黑" pitchFamily="34" charset="-122"/>
                <a:ea typeface="微软雅黑" pitchFamily="34" charset="-122"/>
              </a:rPr>
              <a:t>开放：</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系统是一个开放的系统。用户可以在不支付任何费用的前提下获得它的源代码，并且还可以根据自己的需要对它进行修改并自由传播。这为广大的计算机爱好者提供了学习、探索以及修改计算机操作系统内核的机会，对于程序开发工程师来说尤其重要。</a:t>
            </a:r>
          </a:p>
          <a:p>
            <a:pPr marL="365125" indent="-282575">
              <a:lnSpc>
                <a:spcPct val="105000"/>
              </a:lnSpc>
              <a:buFont typeface="Wingdings 2" pitchFamily="18" charset="2"/>
              <a:buChar char=""/>
            </a:pPr>
            <a:r>
              <a:rPr lang="zh-CN" altLang="en-US" sz="2000" smtClean="0">
                <a:solidFill>
                  <a:srgbClr val="FF3300"/>
                </a:solidFill>
                <a:latin typeface="微软雅黑" pitchFamily="34" charset="-122"/>
                <a:ea typeface="微软雅黑" pitchFamily="34" charset="-122"/>
              </a:rPr>
              <a:t>稳定性：</a:t>
            </a:r>
            <a:r>
              <a:rPr lang="en-US" altLang="zh-CN" sz="2000" smtClean="0">
                <a:latin typeface="微软雅黑" pitchFamily="34" charset="-122"/>
                <a:ea typeface="微软雅黑" pitchFamily="34" charset="-122"/>
              </a:rPr>
              <a:t>Unix</a:t>
            </a:r>
            <a:r>
              <a:rPr lang="zh-CN" altLang="en-US" sz="2000" smtClean="0">
                <a:latin typeface="微软雅黑" pitchFamily="34" charset="-122"/>
                <a:ea typeface="微软雅黑" pitchFamily="34" charset="-122"/>
              </a:rPr>
              <a:t>操作系统的稳定性是众所周知的，</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继承了</a:t>
            </a:r>
            <a:r>
              <a:rPr lang="en-US" altLang="zh-CN" sz="2000" smtClean="0">
                <a:latin typeface="微软雅黑" pitchFamily="34" charset="-122"/>
                <a:ea typeface="微软雅黑" pitchFamily="34" charset="-122"/>
              </a:rPr>
              <a:t>Unix</a:t>
            </a:r>
            <a:r>
              <a:rPr lang="zh-CN" altLang="en-US" sz="2000" smtClean="0">
                <a:latin typeface="微软雅黑" pitchFamily="34" charset="-122"/>
                <a:ea typeface="微软雅黑" pitchFamily="34" charset="-122"/>
              </a:rPr>
              <a:t>核心的设计思想，具有执行效率高、安全性高和稳定性好的特点。</a:t>
            </a:r>
          </a:p>
          <a:p>
            <a:pPr marL="365125" indent="-282575">
              <a:lnSpc>
                <a:spcPct val="105000"/>
              </a:lnSpc>
              <a:buFont typeface="Wingdings 2" pitchFamily="18" charset="2"/>
              <a:buChar char=""/>
            </a:pPr>
            <a:r>
              <a:rPr lang="zh-CN" altLang="en-US" sz="2000" smtClean="0">
                <a:solidFill>
                  <a:srgbClr val="FF3300"/>
                </a:solidFill>
                <a:latin typeface="微软雅黑" pitchFamily="34" charset="-122"/>
                <a:ea typeface="微软雅黑" pitchFamily="34" charset="-122"/>
              </a:rPr>
              <a:t>多任务、多用户：</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是多任务、多用户的操作系统，可以支持多个使用者同时使用和共享系统的处理器、磁盘、外设等系统资源。</a:t>
            </a:r>
          </a:p>
          <a:p>
            <a:pPr marL="365125" indent="-282575">
              <a:lnSpc>
                <a:spcPct val="105000"/>
              </a:lnSpc>
              <a:buFont typeface="Wingdings 2" pitchFamily="18" charset="2"/>
              <a:buChar char=""/>
            </a:pPr>
            <a:r>
              <a:rPr lang="zh-CN" altLang="en-US" sz="2000" smtClean="0">
                <a:solidFill>
                  <a:srgbClr val="FF3300"/>
                </a:solidFill>
                <a:latin typeface="微软雅黑" pitchFamily="34" charset="-122"/>
                <a:ea typeface="微软雅黑" pitchFamily="34" charset="-122"/>
              </a:rPr>
              <a:t>网络功能强大：</a:t>
            </a:r>
            <a:r>
              <a:rPr lang="zh-CN" altLang="en-US" sz="2000" smtClean="0">
                <a:latin typeface="微软雅黑" pitchFamily="34" charset="-122"/>
                <a:ea typeface="微软雅黑" pitchFamily="34" charset="-122"/>
              </a:rPr>
              <a:t>网络是</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系统的生命，强大的网络功能是</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系统的一大特点，所以</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在通信和网络功能方面优于其他操作系统。</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26591</TotalTime>
  <Words>6164</Words>
  <Application>Microsoft Office PowerPoint</Application>
  <PresentationFormat>全屏显示(4:3)</PresentationFormat>
  <Paragraphs>593</Paragraphs>
  <Slides>63</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63</vt:i4>
      </vt:variant>
    </vt:vector>
  </HeadingPairs>
  <TitlesOfParts>
    <vt:vector size="75" baseType="lpstr">
      <vt:lpstr>微软雅黑</vt:lpstr>
      <vt:lpstr>Arial</vt:lpstr>
      <vt:lpstr>黑体</vt:lpstr>
      <vt:lpstr>宋体</vt:lpstr>
      <vt:lpstr>方正大标宋简体</vt:lpstr>
      <vt:lpstr>Times New Roman</vt:lpstr>
      <vt:lpstr>Wingdings 2</vt:lpstr>
      <vt:lpstr>Wingdings</vt:lpstr>
      <vt:lpstr>Gill Sans MT</vt:lpstr>
      <vt:lpstr>华文中宋</vt:lpstr>
      <vt:lpstr>Verdana</vt:lpstr>
      <vt:lpstr>默认设计模板</vt:lpstr>
      <vt:lpstr> 第1讲 实验环境  </vt:lpstr>
      <vt:lpstr>实验环境</vt:lpstr>
      <vt:lpstr>1、了解Linux</vt:lpstr>
      <vt:lpstr>Linux的发展</vt:lpstr>
      <vt:lpstr>Linux内核</vt:lpstr>
      <vt:lpstr>Linux Shell</vt:lpstr>
      <vt:lpstr>Linux文件系统</vt:lpstr>
      <vt:lpstr>Linux应用程序</vt:lpstr>
      <vt:lpstr>Linux的优势</vt:lpstr>
      <vt:lpstr>2、C语言编译器GCC简介</vt:lpstr>
      <vt:lpstr>用GCC进行程序开发</vt:lpstr>
      <vt:lpstr>例：“hello world”程序的处理过程</vt:lpstr>
      <vt:lpstr>GCC使用举例</vt:lpstr>
      <vt:lpstr>GNU C/C++编译器的选项列表 </vt:lpstr>
      <vt:lpstr>基本选项</vt:lpstr>
      <vt:lpstr>基本选项—预处理阶段</vt:lpstr>
      <vt:lpstr>基本选项—编译阶段</vt:lpstr>
      <vt:lpstr>编译器ccl优化选项</vt:lpstr>
      <vt:lpstr>编译优化选项的选择</vt:lpstr>
      <vt:lpstr>实例：查看GCC优化选项的效果</vt:lpstr>
      <vt:lpstr>基本选项—汇编阶段</vt:lpstr>
      <vt:lpstr>基本选项—链接阶段</vt:lpstr>
      <vt:lpstr>链接器 ld</vt:lpstr>
      <vt:lpstr>链接器使用实例</vt:lpstr>
      <vt:lpstr>3、gdb符号调试器</vt:lpstr>
      <vt:lpstr>gdb符号调试器</vt:lpstr>
      <vt:lpstr>gdb调试—执行程序</vt:lpstr>
      <vt:lpstr>gdb调试—设置断点</vt:lpstr>
      <vt:lpstr>gdb调试—设置断点</vt:lpstr>
      <vt:lpstr>gdb调试—使用断点</vt:lpstr>
      <vt:lpstr>gdb调试—使用断点</vt:lpstr>
      <vt:lpstr>gdb调试—列出源代码</vt:lpstr>
      <vt:lpstr>gdb调试—显示数据</vt:lpstr>
      <vt:lpstr>gdb调试—设置观察点（窗口）</vt:lpstr>
      <vt:lpstr>gdb调试—查看栈信息</vt:lpstr>
      <vt:lpstr>gdb调试—程序执行控制</vt:lpstr>
      <vt:lpstr>gdb调试—程序执行控制</vt:lpstr>
      <vt:lpstr>gdb调试—查看信息</vt:lpstr>
      <vt:lpstr>4、程序维护工具make</vt:lpstr>
      <vt:lpstr>程序维护工具make</vt:lpstr>
      <vt:lpstr>makefile文件简介</vt:lpstr>
      <vt:lpstr>Make命令语法规则 </vt:lpstr>
      <vt:lpstr>规则举例</vt:lpstr>
      <vt:lpstr>5、汇编与反汇编</vt:lpstr>
      <vt:lpstr>反汇编</vt:lpstr>
      <vt:lpstr>       两种目标文件</vt:lpstr>
      <vt:lpstr>6、举例与练习</vt:lpstr>
      <vt:lpstr>例：“hello world”程序的处理过程</vt:lpstr>
      <vt:lpstr>Hello程序的数据流动过程</vt:lpstr>
      <vt:lpstr>幻灯片 50</vt:lpstr>
      <vt:lpstr>计算机系统基础实验</vt:lpstr>
      <vt:lpstr>安装并配置虚拟机</vt:lpstr>
      <vt:lpstr>创建Linux虚拟机</vt:lpstr>
      <vt:lpstr>配置Linux虚拟机</vt:lpstr>
      <vt:lpstr>安装Linux虚拟机</vt:lpstr>
      <vt:lpstr>安装Linux虚拟机</vt:lpstr>
      <vt:lpstr>安装Linux虚拟机</vt:lpstr>
      <vt:lpstr>安装Linux虚拟机</vt:lpstr>
      <vt:lpstr>安装Linux虚拟机</vt:lpstr>
      <vt:lpstr>使用Linux虚拟机</vt:lpstr>
      <vt:lpstr>使用Linux虚拟机</vt:lpstr>
      <vt:lpstr>使用Linux虚拟机</vt:lpstr>
      <vt:lpstr>使用Linux虚拟机</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2909</cp:revision>
  <dcterms:created xsi:type="dcterms:W3CDTF">2008-04-26T09:05:28Z</dcterms:created>
  <dcterms:modified xsi:type="dcterms:W3CDTF">2014-09-03T10:22:16Z</dcterms:modified>
</cp:coreProperties>
</file>