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605" r:id="rId3"/>
    <p:sldId id="947" r:id="rId4"/>
    <p:sldId id="1026" r:id="rId5"/>
    <p:sldId id="1027" r:id="rId6"/>
    <p:sldId id="964" r:id="rId7"/>
    <p:sldId id="1047" r:id="rId8"/>
    <p:sldId id="1049" r:id="rId9"/>
    <p:sldId id="1029" r:id="rId10"/>
    <p:sldId id="1043" r:id="rId11"/>
    <p:sldId id="1050" r:id="rId12"/>
    <p:sldId id="1051" r:id="rId13"/>
    <p:sldId id="1030" r:id="rId14"/>
    <p:sldId id="1041" r:id="rId15"/>
    <p:sldId id="1032" r:id="rId16"/>
    <p:sldId id="1033" r:id="rId17"/>
    <p:sldId id="1034" r:id="rId18"/>
    <p:sldId id="1035" r:id="rId19"/>
    <p:sldId id="1011" r:id="rId20"/>
    <p:sldId id="1012" r:id="rId21"/>
    <p:sldId id="1013" r:id="rId22"/>
    <p:sldId id="1014" r:id="rId23"/>
    <p:sldId id="1015" r:id="rId24"/>
    <p:sldId id="1016" r:id="rId25"/>
    <p:sldId id="1017" r:id="rId26"/>
    <p:sldId id="948" r:id="rId27"/>
    <p:sldId id="1018" r:id="rId28"/>
    <p:sldId id="1019" r:id="rId29"/>
    <p:sldId id="1039" r:id="rId30"/>
    <p:sldId id="1020" r:id="rId31"/>
    <p:sldId id="1021" r:id="rId32"/>
    <p:sldId id="1048" r:id="rId33"/>
    <p:sldId id="1036" r:id="rId34"/>
    <p:sldId id="1022" r:id="rId35"/>
    <p:sldId id="1023" r:id="rId36"/>
    <p:sldId id="1024" r:id="rId37"/>
    <p:sldId id="1052" r:id="rId38"/>
    <p:sldId id="1053" r:id="rId39"/>
    <p:sldId id="1054" r:id="rId40"/>
    <p:sldId id="1055" r:id="rId41"/>
    <p:sldId id="1056" r:id="rId42"/>
    <p:sldId id="1025"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7822" autoAdjust="0"/>
    <p:restoredTop sz="92361" autoAdjust="0"/>
  </p:normalViewPr>
  <p:slideViewPr>
    <p:cSldViewPr>
      <p:cViewPr varScale="1">
        <p:scale>
          <a:sx n="94" d="100"/>
          <a:sy n="94" d="100"/>
        </p:scale>
        <p:origin x="-108" y="-12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5526"/>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4F785A0-A31A-4FA4-A985-EA757C655D2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ln/>
        </p:spPr>
      </p:sp>
      <p:sp>
        <p:nvSpPr>
          <p:cNvPr id="43011" name="Rectangle 3"/>
          <p:cNvSpPr>
            <a:spLocks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Do you know the infinity symbol </a:t>
            </a:r>
            <a:r>
              <a:rPr lang="en-US" altLang="zh-CN" sz="110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smtClean="0">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smtClean="0">
              <a:solidFill>
                <a:srgbClr val="063DE9"/>
              </a:solidFill>
              <a:latin typeface="宋体" pitchFamily="2" charset="-122"/>
            </a:endParaRPr>
          </a:p>
          <a:p>
            <a:endParaRPr lang="zh-CN" altLang="en-US" sz="1100" smtClean="0">
              <a:solidFill>
                <a:srgbClr val="063DE9"/>
              </a:solidFill>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smtClean="0">
                <a:latin typeface="Arial" pitchFamily="34" charset="0"/>
              </a:rPr>
              <a:t>可以适当举一些例子</a:t>
            </a:r>
          </a:p>
        </p:txBody>
      </p:sp>
      <p:sp>
        <p:nvSpPr>
          <p:cNvPr id="44036" name="灯片编号占位符 3"/>
          <p:cNvSpPr>
            <a:spLocks noGrp="1"/>
          </p:cNvSpPr>
          <p:nvPr>
            <p:ph type="sldNum" sz="quarter" idx="5"/>
          </p:nvPr>
        </p:nvSpPr>
        <p:spPr>
          <a:noFill/>
        </p:spPr>
        <p:txBody>
          <a:bodyPr/>
          <a:lstStyle/>
          <a:p>
            <a:fld id="{6F6765B7-6DA3-4734-99B2-9BEAAA97431F}" type="slidenum">
              <a:rPr lang="en-US" altLang="zh-CN" smtClean="0"/>
              <a:pPr/>
              <a:t>5</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p:spPr>
        <p:txBody>
          <a:bodyPr/>
          <a:lstStyle/>
          <a:p>
            <a:fld id="{26BAA31B-3B4D-4ACF-8A37-96245DF3E096}" type="slidenum">
              <a:rPr lang="en-US" altLang="zh-CN" smtClean="0"/>
              <a:pPr/>
              <a:t>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6084" name="灯片编号占位符 3"/>
          <p:cNvSpPr>
            <a:spLocks noGrp="1"/>
          </p:cNvSpPr>
          <p:nvPr>
            <p:ph type="sldNum" sz="quarter" idx="5"/>
          </p:nvPr>
        </p:nvSpPr>
        <p:spPr>
          <a:noFill/>
        </p:spPr>
        <p:txBody>
          <a:bodyPr/>
          <a:lstStyle/>
          <a:p>
            <a:fld id="{8BB58D43-24AD-47E2-B652-306CDA40D55A}" type="slidenum">
              <a:rPr lang="en-US" altLang="zh-CN" smtClean="0"/>
              <a:pPr/>
              <a:t>10</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28873B-91F6-43F5-A86B-6A73E58792F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A83CE2-6C9E-427A-8C82-5B444814F93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EF98F3-AD79-4E81-9B46-4D6C5EDDF80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2DD9C3-A064-4831-98B7-BA2BAF0CCD7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8113D2-8012-4530-A1E0-A51851DE4A9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C8AF49-01D1-495C-907A-E66CF9F09A7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6C9053A-5DBD-46BA-A2B2-63B40ED8EBA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9E484A6-2258-4EF3-B639-5DB23E3F3B6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C0FA16A-9F99-411E-8B64-66DA0B74C8E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B58D876-DED7-4B76-9D51-AEBCE9BC2C2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93CEBEF-D70F-49DD-B9CD-1A7AFF5DB49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5BA891A-9715-45B6-93CA-D749164E2D3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第二讲 数值的表示</a:t>
            </a:r>
            <a:br>
              <a:rPr lang="zh-CN" altLang="en-US" smtClean="0">
                <a:solidFill>
                  <a:srgbClr val="FF0000"/>
                </a:solidFill>
              </a:rPr>
            </a:br>
            <a:r>
              <a:rPr lang="zh-CN" altLang="en-US" smtClean="0"/>
              <a:t/>
            </a:r>
            <a:br>
              <a:rPr lang="zh-CN" altLang="en-US" smtClean="0"/>
            </a:b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64</a:t>
            </a:r>
            <a:r>
              <a:rPr lang="zh-CN" altLang="en-US" smtClean="0"/>
              <a:t>位）</a:t>
            </a:r>
          </a:p>
        </p:txBody>
      </p:sp>
      <p:sp>
        <p:nvSpPr>
          <p:cNvPr id="11267"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a:t>
            </a:r>
          </a:p>
          <a:p>
            <a:pPr marL="0" indent="0">
              <a:buFontTx/>
              <a:buNone/>
            </a:pPr>
            <a:r>
              <a:rPr lang="en-US" altLang="zh-CN" smtClean="0"/>
              <a:t>       ↑          ↑             </a:t>
            </a:r>
          </a:p>
          <a:p>
            <a:pPr marL="0" indent="0">
              <a:buFontTx/>
              <a:buNone/>
            </a:pPr>
            <a:r>
              <a:rPr lang="en-US" altLang="zh-CN" smtClean="0"/>
              <a:t>       ↑         long  </a:t>
            </a:r>
          </a:p>
          <a:p>
            <a:pPr marL="0" indent="0">
              <a:buFontTx/>
              <a:buNone/>
            </a:pPr>
            <a:r>
              <a:rPr lang="en-US" altLang="zh-CN" smtClean="0"/>
              <a:t>       ↑          ↑</a:t>
            </a:r>
          </a:p>
          <a:p>
            <a:pPr marL="0" indent="0">
              <a:buFontTx/>
              <a:buNone/>
            </a:pPr>
            <a:r>
              <a:rPr lang="en-US" altLang="zh-CN" smtClean="0"/>
              <a:t>       ↑         unsigned int</a:t>
            </a:r>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98425"/>
            <a:ext cx="8229600" cy="561975"/>
          </a:xfrm>
        </p:spPr>
        <p:txBody>
          <a:bodyPr/>
          <a:lstStyle/>
          <a:p>
            <a:r>
              <a:rPr lang="en-US" altLang="zh-CN" sz="3600" smtClean="0"/>
              <a:t>C</a:t>
            </a:r>
            <a:r>
              <a:rPr lang="zh-CN" altLang="en-US" sz="3600" smtClean="0"/>
              <a:t>表达式类型转换顺序</a:t>
            </a:r>
          </a:p>
        </p:txBody>
      </p:sp>
      <p:pic>
        <p:nvPicPr>
          <p:cNvPr id="68612" name="Picture 4"/>
          <p:cNvPicPr>
            <a:picLocks noChangeAspect="1" noChangeArrowheads="1"/>
          </p:cNvPicPr>
          <p:nvPr/>
        </p:nvPicPr>
        <p:blipFill>
          <a:blip r:embed="rId2"/>
          <a:srcRect/>
          <a:stretch>
            <a:fillRect/>
          </a:stretch>
        </p:blipFill>
        <p:spPr bwMode="auto">
          <a:xfrm>
            <a:off x="611188" y="998538"/>
            <a:ext cx="5175250" cy="4140200"/>
          </a:xfrm>
          <a:prstGeom prst="rect">
            <a:avLst/>
          </a:prstGeom>
          <a:noFill/>
          <a:ln w="9525">
            <a:solidFill>
              <a:schemeClr val="tx1"/>
            </a:solidFill>
            <a:miter lim="800000"/>
            <a:headEnd/>
            <a:tailEnd/>
          </a:ln>
        </p:spPr>
      </p:pic>
      <p:sp>
        <p:nvSpPr>
          <p:cNvPr id="68613" name="Text Box 5"/>
          <p:cNvSpPr txBox="1">
            <a:spLocks noChangeArrowheads="1"/>
          </p:cNvSpPr>
          <p:nvPr/>
        </p:nvSpPr>
        <p:spPr bwMode="auto">
          <a:xfrm>
            <a:off x="1196975" y="5319713"/>
            <a:ext cx="3916363"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b="1">
                <a:solidFill>
                  <a:srgbClr val="0033CC"/>
                </a:solidFill>
                <a:latin typeface="微软雅黑" pitchFamily="34" charset="-122"/>
                <a:ea typeface="微软雅黑" pitchFamily="34" charset="-122"/>
              </a:rPr>
              <a:t>猜测执行结果是什么？</a:t>
            </a:r>
          </a:p>
        </p:txBody>
      </p:sp>
      <p:sp>
        <p:nvSpPr>
          <p:cNvPr id="68614" name="Text Box 6"/>
          <p:cNvSpPr txBox="1">
            <a:spLocks noChangeArrowheads="1"/>
          </p:cNvSpPr>
          <p:nvPr/>
        </p:nvSpPr>
        <p:spPr bwMode="auto">
          <a:xfrm>
            <a:off x="1781175" y="5903913"/>
            <a:ext cx="719138" cy="747712"/>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b="1">
                <a:latin typeface="微软雅黑" pitchFamily="34" charset="-122"/>
                <a:ea typeface="微软雅黑" pitchFamily="34" charset="-122"/>
              </a:rPr>
              <a:t>0</a:t>
            </a:r>
          </a:p>
          <a:p>
            <a:pPr marL="342900" indent="-342900">
              <a:spcBef>
                <a:spcPct val="15000"/>
              </a:spcBef>
            </a:pPr>
            <a:r>
              <a:rPr lang="en-US" altLang="zh-CN" sz="2000" b="1">
                <a:latin typeface="微软雅黑" pitchFamily="34" charset="-122"/>
                <a:ea typeface="微软雅黑" pitchFamily="34"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linds(horizontal)">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blinds(horizontal)">
                                      <p:cBhvr>
                                        <p:cTn id="12" dur="500"/>
                                        <p:tgtEl>
                                          <p:spTgt spid="686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4"/>
                                        </p:tgtEl>
                                        <p:attrNameLst>
                                          <p:attrName>style.visibility</p:attrName>
                                        </p:attrNameLst>
                                      </p:cBhvr>
                                      <p:to>
                                        <p:strVal val="visible"/>
                                      </p:to>
                                    </p:set>
                                    <p:animEffect transition="in" filter="blinds(horizontal)">
                                      <p:cBhvr>
                                        <p:cTn id="17"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endParaRPr lang="zh-CN" altLang="en-US" smtClean="0"/>
          </a:p>
        </p:txBody>
      </p:sp>
      <p:sp>
        <p:nvSpPr>
          <p:cNvPr id="69635" name="Rectangle 3"/>
          <p:cNvSpPr>
            <a:spLocks noGrp="1" noChangeArrowheads="1"/>
          </p:cNvSpPr>
          <p:nvPr>
            <p:ph type="body" idx="1"/>
          </p:nvPr>
        </p:nvSpPr>
        <p:spPr/>
        <p:txBody>
          <a:bodyPr/>
          <a:lstStyle/>
          <a:p>
            <a:endParaRPr lang="zh-CN" altLang="en-US" smtClean="0"/>
          </a:p>
        </p:txBody>
      </p:sp>
      <p:pic>
        <p:nvPicPr>
          <p:cNvPr id="69636" name="Picture 4"/>
          <p:cNvPicPr>
            <a:picLocks noChangeAspect="1" noChangeArrowheads="1"/>
          </p:cNvPicPr>
          <p:nvPr/>
        </p:nvPicPr>
        <p:blipFill>
          <a:blip r:embed="rId2"/>
          <a:srcRect/>
          <a:stretch>
            <a:fillRect/>
          </a:stretch>
        </p:blipFill>
        <p:spPr bwMode="auto">
          <a:xfrm>
            <a:off x="0" y="279400"/>
            <a:ext cx="8847138" cy="6389688"/>
          </a:xfrm>
          <a:prstGeom prst="rect">
            <a:avLst/>
          </a:prstGeom>
          <a:noFill/>
        </p:spPr>
      </p:pic>
      <p:grpSp>
        <p:nvGrpSpPr>
          <p:cNvPr id="69637" name="Group 5"/>
          <p:cNvGrpSpPr>
            <a:grpSpLocks/>
          </p:cNvGrpSpPr>
          <p:nvPr/>
        </p:nvGrpSpPr>
        <p:grpSpPr bwMode="auto">
          <a:xfrm>
            <a:off x="3402013" y="1989138"/>
            <a:ext cx="1755775" cy="366712"/>
            <a:chOff x="2143" y="1253"/>
            <a:chExt cx="1106" cy="231"/>
          </a:xfrm>
        </p:grpSpPr>
        <p:sp>
          <p:nvSpPr>
            <p:cNvPr id="69638" name="Text Box 6"/>
            <p:cNvSpPr txBox="1">
              <a:spLocks noChangeArrowheads="1"/>
            </p:cNvSpPr>
            <p:nvPr/>
          </p:nvSpPr>
          <p:spPr bwMode="auto">
            <a:xfrm>
              <a:off x="2143" y="1253"/>
              <a:ext cx="879"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b="1">
                  <a:solidFill>
                    <a:srgbClr val="0033CC"/>
                  </a:solidFill>
                  <a:latin typeface="微软雅黑" pitchFamily="34" charset="-122"/>
                  <a:ea typeface="微软雅黑" pitchFamily="34" charset="-122"/>
                </a:rPr>
                <a:t>char c=-1;</a:t>
              </a:r>
            </a:p>
          </p:txBody>
        </p:sp>
        <p:sp>
          <p:nvSpPr>
            <p:cNvPr id="69639" name="Line 7"/>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69640" name="Group 8"/>
          <p:cNvGrpSpPr>
            <a:grpSpLocks/>
          </p:cNvGrpSpPr>
          <p:nvPr/>
        </p:nvGrpSpPr>
        <p:grpSpPr bwMode="auto">
          <a:xfrm>
            <a:off x="3267075" y="2214563"/>
            <a:ext cx="4905375" cy="628650"/>
            <a:chOff x="2058" y="1395"/>
            <a:chExt cx="3090" cy="396"/>
          </a:xfrm>
        </p:grpSpPr>
        <p:sp>
          <p:nvSpPr>
            <p:cNvPr id="69641" name="Text Box 9"/>
            <p:cNvSpPr txBox="1">
              <a:spLocks noChangeArrowheads="1"/>
            </p:cNvSpPr>
            <p:nvPr/>
          </p:nvSpPr>
          <p:spPr bwMode="auto">
            <a:xfrm>
              <a:off x="2058" y="1480"/>
              <a:ext cx="992"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b="1">
                  <a:solidFill>
                    <a:srgbClr val="FF3300"/>
                  </a:solidFill>
                  <a:latin typeface="微软雅黑" pitchFamily="34" charset="-122"/>
                  <a:ea typeface="微软雅黑" pitchFamily="34" charset="-122"/>
                </a:rPr>
                <a:t>d=(a&gt;c)?1:0</a:t>
              </a:r>
            </a:p>
          </p:txBody>
        </p:sp>
        <p:sp>
          <p:nvSpPr>
            <p:cNvPr id="69642" name="Rectangle 10"/>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69643" name="Line 11"/>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9644" name="Group 12"/>
          <p:cNvGrpSpPr>
            <a:grpSpLocks/>
          </p:cNvGrpSpPr>
          <p:nvPr/>
        </p:nvGrpSpPr>
        <p:grpSpPr bwMode="auto">
          <a:xfrm>
            <a:off x="2276475" y="1673225"/>
            <a:ext cx="2881313" cy="366713"/>
            <a:chOff x="1434" y="1054"/>
            <a:chExt cx="1815" cy="231"/>
          </a:xfrm>
        </p:grpSpPr>
        <p:sp>
          <p:nvSpPr>
            <p:cNvPr id="69645" name="Text Box 13"/>
            <p:cNvSpPr txBox="1">
              <a:spLocks noChangeArrowheads="1"/>
            </p:cNvSpPr>
            <p:nvPr/>
          </p:nvSpPr>
          <p:spPr bwMode="auto">
            <a:xfrm>
              <a:off x="1434" y="1054"/>
              <a:ext cx="181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b="1">
                  <a:solidFill>
                    <a:srgbClr val="0033CC"/>
                  </a:solidFill>
                  <a:latin typeface="微软雅黑" pitchFamily="34" charset="-122"/>
                  <a:ea typeface="微软雅黑" pitchFamily="34" charset="-122"/>
                </a:rPr>
                <a:t>unsigned short b=1;</a:t>
              </a:r>
            </a:p>
          </p:txBody>
        </p:sp>
        <p:sp>
          <p:nvSpPr>
            <p:cNvPr id="69646" name="Line 14"/>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69647" name="Group 15"/>
          <p:cNvGrpSpPr>
            <a:grpSpLocks/>
          </p:cNvGrpSpPr>
          <p:nvPr/>
        </p:nvGrpSpPr>
        <p:grpSpPr bwMode="auto">
          <a:xfrm>
            <a:off x="2546350" y="1268413"/>
            <a:ext cx="2611438" cy="366712"/>
            <a:chOff x="1604" y="799"/>
            <a:chExt cx="1645" cy="231"/>
          </a:xfrm>
        </p:grpSpPr>
        <p:sp>
          <p:nvSpPr>
            <p:cNvPr id="69648" name="Text Box 16"/>
            <p:cNvSpPr txBox="1">
              <a:spLocks noChangeArrowheads="1"/>
            </p:cNvSpPr>
            <p:nvPr/>
          </p:nvSpPr>
          <p:spPr bwMode="auto">
            <a:xfrm>
              <a:off x="1604" y="799"/>
              <a:ext cx="147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b="1">
                  <a:solidFill>
                    <a:srgbClr val="0033CC"/>
                  </a:solidFill>
                  <a:latin typeface="微软雅黑" pitchFamily="34" charset="-122"/>
                  <a:ea typeface="微软雅黑" pitchFamily="34" charset="-122"/>
                </a:rPr>
                <a:t>unsigned int a=1;</a:t>
              </a:r>
            </a:p>
          </p:txBody>
        </p:sp>
        <p:sp>
          <p:nvSpPr>
            <p:cNvPr id="69649" name="Line 17"/>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69650" name="Group 18"/>
          <p:cNvGrpSpPr>
            <a:grpSpLocks/>
          </p:cNvGrpSpPr>
          <p:nvPr/>
        </p:nvGrpSpPr>
        <p:grpSpPr bwMode="auto">
          <a:xfrm>
            <a:off x="3086100" y="4103688"/>
            <a:ext cx="5086350" cy="855662"/>
            <a:chOff x="1944" y="2585"/>
            <a:chExt cx="3204" cy="539"/>
          </a:xfrm>
        </p:grpSpPr>
        <p:sp>
          <p:nvSpPr>
            <p:cNvPr id="69651" name="Text Box 19"/>
            <p:cNvSpPr txBox="1">
              <a:spLocks noChangeArrowheads="1"/>
            </p:cNvSpPr>
            <p:nvPr/>
          </p:nvSpPr>
          <p:spPr bwMode="auto">
            <a:xfrm>
              <a:off x="1944" y="2755"/>
              <a:ext cx="104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b="1">
                  <a:solidFill>
                    <a:srgbClr val="FF3300"/>
                  </a:solidFill>
                  <a:latin typeface="微软雅黑" pitchFamily="34" charset="-122"/>
                  <a:ea typeface="微软雅黑" pitchFamily="34" charset="-122"/>
                </a:rPr>
                <a:t>d=(b&gt;c)?1:0</a:t>
              </a:r>
            </a:p>
          </p:txBody>
        </p:sp>
        <p:sp>
          <p:nvSpPr>
            <p:cNvPr id="69652" name="Rectangle 20"/>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69653" name="Line 21"/>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7"/>
                                        </p:tgtEl>
                                        <p:attrNameLst>
                                          <p:attrName>style.visibility</p:attrName>
                                        </p:attrNameLst>
                                      </p:cBhvr>
                                      <p:to>
                                        <p:strVal val="visible"/>
                                      </p:to>
                                    </p:set>
                                    <p:animEffect transition="in" filter="blinds(horizontal)">
                                      <p:cBhvr>
                                        <p:cTn id="7" dur="500"/>
                                        <p:tgtEl>
                                          <p:spTgt spid="696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44"/>
                                        </p:tgtEl>
                                        <p:attrNameLst>
                                          <p:attrName>style.visibility</p:attrName>
                                        </p:attrNameLst>
                                      </p:cBhvr>
                                      <p:to>
                                        <p:strVal val="visible"/>
                                      </p:to>
                                    </p:set>
                                    <p:animEffect transition="in" filter="blinds(horizontal)">
                                      <p:cBhvr>
                                        <p:cTn id="12" dur="500"/>
                                        <p:tgtEl>
                                          <p:spTgt spid="696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blinds(horizontal)">
                                      <p:cBhvr>
                                        <p:cTn id="17" dur="500"/>
                                        <p:tgtEl>
                                          <p:spTgt spid="696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40"/>
                                        </p:tgtEl>
                                        <p:attrNameLst>
                                          <p:attrName>style.visibility</p:attrName>
                                        </p:attrNameLst>
                                      </p:cBhvr>
                                      <p:to>
                                        <p:strVal val="visible"/>
                                      </p:to>
                                    </p:set>
                                    <p:animEffect transition="in" filter="blinds(horizontal)">
                                      <p:cBhvr>
                                        <p:cTn id="22" dur="500"/>
                                        <p:tgtEl>
                                          <p:spTgt spid="696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50"/>
                                        </p:tgtEl>
                                        <p:attrNameLst>
                                          <p:attrName>style.visibility</p:attrName>
                                        </p:attrNameLst>
                                      </p:cBhvr>
                                      <p:to>
                                        <p:strVal val="visible"/>
                                      </p:to>
                                    </p:set>
                                    <p:animEffect transition="in" filter="blinds(horizontal)">
                                      <p:cBhvr>
                                        <p:cTn id="27" dur="500"/>
                                        <p:tgtEl>
                                          <p:spTgt spid="69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类型转换实例</a:t>
            </a:r>
          </a:p>
        </p:txBody>
      </p:sp>
      <p:sp>
        <p:nvSpPr>
          <p:cNvPr id="12291" name="内容占位符 2"/>
          <p:cNvSpPr>
            <a:spLocks noGrp="1"/>
          </p:cNvSpPr>
          <p:nvPr>
            <p:ph idx="1"/>
          </p:nvPr>
        </p:nvSpPr>
        <p:spPr>
          <a:xfrm>
            <a:off x="5876925" y="819150"/>
            <a:ext cx="2955925" cy="521811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solidFill>
                  <a:srgbClr val="C00000"/>
                </a:solidFill>
                <a:latin typeface="微软雅黑" pitchFamily="34" charset="-122"/>
                <a:ea typeface="微软雅黑" pitchFamily="34" charset="-122"/>
              </a:rPr>
              <a:t>       结果跟你想的一样吗，为什么？</a:t>
            </a:r>
            <a:endParaRPr lang="en-US" altLang="zh-CN" smtClean="0">
              <a:solidFill>
                <a:srgbClr val="C00000"/>
              </a:solidFill>
              <a:latin typeface="微软雅黑" pitchFamily="34" charset="-122"/>
              <a:ea typeface="微软雅黑" pitchFamily="34" charset="-122"/>
            </a:endParaRPr>
          </a:p>
        </p:txBody>
      </p:sp>
      <p:pic>
        <p:nvPicPr>
          <p:cNvPr id="12292" name="Picture 5"/>
          <p:cNvPicPr>
            <a:picLocks noChangeAspect="1" noChangeArrowheads="1"/>
          </p:cNvPicPr>
          <p:nvPr/>
        </p:nvPicPr>
        <p:blipFill>
          <a:blip r:embed="rId2"/>
          <a:srcRect/>
          <a:stretch>
            <a:fillRect/>
          </a:stretch>
        </p:blipFill>
        <p:spPr bwMode="auto">
          <a:xfrm>
            <a:off x="115888" y="819150"/>
            <a:ext cx="5264150" cy="5199063"/>
          </a:xfrm>
          <a:prstGeom prst="rect">
            <a:avLst/>
          </a:prstGeom>
          <a:noFill/>
          <a:ln w="9525">
            <a:noFill/>
            <a:miter lim="800000"/>
            <a:headEnd/>
            <a:tailEnd/>
          </a:ln>
        </p:spPr>
      </p:pic>
      <p:pic>
        <p:nvPicPr>
          <p:cNvPr id="12293" name="Picture 6"/>
          <p:cNvPicPr>
            <a:picLocks noChangeAspect="1" noChangeArrowheads="1"/>
          </p:cNvPicPr>
          <p:nvPr/>
        </p:nvPicPr>
        <p:blipFill>
          <a:blip r:embed="rId3"/>
          <a:srcRect/>
          <a:stretch>
            <a:fillRect/>
          </a:stretch>
        </p:blipFill>
        <p:spPr bwMode="auto">
          <a:xfrm>
            <a:off x="3733800" y="955675"/>
            <a:ext cx="5410200" cy="2352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一个例子</a:t>
            </a:r>
          </a:p>
        </p:txBody>
      </p:sp>
      <p:sp>
        <p:nvSpPr>
          <p:cNvPr id="13315" name="内容占位符 2"/>
          <p:cNvSpPr>
            <a:spLocks noGrp="1"/>
          </p:cNvSpPr>
          <p:nvPr>
            <p:ph idx="1"/>
          </p:nvPr>
        </p:nvSpPr>
        <p:spPr/>
        <p:txBody>
          <a:bodyPr/>
          <a:lstStyle/>
          <a:p>
            <a:endParaRPr lang="zh-CN" altLang="en-US" smtClean="0"/>
          </a:p>
        </p:txBody>
      </p:sp>
      <p:pic>
        <p:nvPicPr>
          <p:cNvPr id="58370" name="Picture 2"/>
          <p:cNvPicPr>
            <a:picLocks noChangeAspect="1" noChangeArrowheads="1"/>
          </p:cNvPicPr>
          <p:nvPr/>
        </p:nvPicPr>
        <p:blipFill>
          <a:blip r:embed="rId2"/>
          <a:srcRect/>
          <a:stretch>
            <a:fillRect/>
          </a:stretch>
        </p:blipFill>
        <p:spPr bwMode="auto">
          <a:xfrm>
            <a:off x="4662488" y="992188"/>
            <a:ext cx="4321175" cy="3609975"/>
          </a:xfrm>
          <a:prstGeom prst="rect">
            <a:avLst/>
          </a:prstGeom>
          <a:noFill/>
          <a:ln w="9525">
            <a:noFill/>
            <a:miter lim="800000"/>
            <a:headEnd/>
            <a:tailEnd/>
          </a:ln>
        </p:spPr>
      </p:pic>
      <p:pic>
        <p:nvPicPr>
          <p:cNvPr id="13317" name="Picture 3"/>
          <p:cNvPicPr>
            <a:picLocks noChangeAspect="1" noChangeArrowheads="1"/>
          </p:cNvPicPr>
          <p:nvPr/>
        </p:nvPicPr>
        <p:blipFill>
          <a:blip r:embed="rId3"/>
          <a:srcRect/>
          <a:stretch>
            <a:fillRect/>
          </a:stretch>
        </p:blipFill>
        <p:spPr bwMode="auto">
          <a:xfrm>
            <a:off x="142875" y="971550"/>
            <a:ext cx="4354513" cy="3736975"/>
          </a:xfrm>
          <a:prstGeom prst="rect">
            <a:avLst/>
          </a:prstGeom>
          <a:noFill/>
          <a:ln w="9525">
            <a:noFill/>
            <a:miter lim="800000"/>
            <a:headEnd/>
            <a:tailEnd/>
          </a:ln>
        </p:spPr>
      </p:pic>
      <p:pic>
        <p:nvPicPr>
          <p:cNvPr id="58372" name="Picture 4"/>
          <p:cNvPicPr>
            <a:picLocks noChangeAspect="1" noChangeArrowheads="1"/>
          </p:cNvPicPr>
          <p:nvPr/>
        </p:nvPicPr>
        <p:blipFill>
          <a:blip r:embed="rId4"/>
          <a:srcRect/>
          <a:stretch>
            <a:fillRect/>
          </a:stretch>
        </p:blipFill>
        <p:spPr bwMode="auto">
          <a:xfrm>
            <a:off x="987425" y="919163"/>
            <a:ext cx="7021513" cy="5672137"/>
          </a:xfrm>
          <a:prstGeom prst="rect">
            <a:avLst/>
          </a:prstGeom>
          <a:noFill/>
          <a:ln w="9525">
            <a:noFill/>
            <a:miter lim="800000"/>
            <a:headEnd/>
            <a:tailEnd/>
          </a:ln>
        </p:spPr>
      </p:pic>
      <p:sp>
        <p:nvSpPr>
          <p:cNvPr id="4" name="矩形 3"/>
          <p:cNvSpPr/>
          <p:nvPr/>
        </p:nvSpPr>
        <p:spPr>
          <a:xfrm>
            <a:off x="4527550" y="3924300"/>
            <a:ext cx="1169988" cy="1793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4497388" y="4778375"/>
            <a:ext cx="1200150" cy="180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p:txBody>
          <a:bodyPr/>
          <a:lstStyle/>
          <a:p>
            <a:r>
              <a:rPr lang="en-US" altLang="zh-CN" smtClean="0"/>
              <a:t>2 </a:t>
            </a:r>
            <a:r>
              <a:rPr lang="zh-CN" altLang="en-US" smtClean="0"/>
              <a:t>浮点数的表示</a:t>
            </a:r>
          </a:p>
        </p:txBody>
      </p:sp>
      <p:sp>
        <p:nvSpPr>
          <p:cNvPr id="14339"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15363"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15364" name="Group 13"/>
          <p:cNvGrpSpPr>
            <a:grpSpLocks/>
          </p:cNvGrpSpPr>
          <p:nvPr/>
        </p:nvGrpSpPr>
        <p:grpSpPr bwMode="auto">
          <a:xfrm>
            <a:off x="1300163" y="2033588"/>
            <a:ext cx="6781800" cy="368300"/>
            <a:chOff x="611" y="1221"/>
            <a:chExt cx="4272" cy="295"/>
          </a:xfrm>
        </p:grpSpPr>
        <p:sp>
          <p:nvSpPr>
            <p:cNvPr id="15377"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endParaRPr lang="zh-CN" altLang="en-US" sz="1600" b="1">
                <a:latin typeface="Times New Roman" pitchFamily="18" charset="0"/>
              </a:endParaRPr>
            </a:p>
          </p:txBody>
        </p:sp>
        <p:sp>
          <p:nvSpPr>
            <p:cNvPr id="15378"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15379"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eaLnBrk="1" hangingPunct="1">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eaLnBrk="1" hangingPunct="1">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eaLnBrk="1" hangingPunct="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eaLnBrk="1" hangingPunct="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15375" name="Rectangle 15"/>
            <p:cNvSpPr>
              <a:spLocks noChangeArrowheads="1"/>
            </p:cNvSpPr>
            <p:nvPr/>
          </p:nvSpPr>
          <p:spPr bwMode="auto">
            <a:xfrm>
              <a:off x="3912" y="3507"/>
              <a:ext cx="1721" cy="537"/>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153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15373"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16388" name="Group 13"/>
          <p:cNvGrpSpPr>
            <a:grpSpLocks/>
          </p:cNvGrpSpPr>
          <p:nvPr/>
        </p:nvGrpSpPr>
        <p:grpSpPr bwMode="auto">
          <a:xfrm>
            <a:off x="522288" y="1584325"/>
            <a:ext cx="7605712" cy="457200"/>
            <a:chOff x="336" y="1063"/>
            <a:chExt cx="4608" cy="288"/>
          </a:xfrm>
        </p:grpSpPr>
        <p:sp>
          <p:nvSpPr>
            <p:cNvPr id="16395"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6396"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16397"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Exponent</a:t>
            </a:r>
            <a:r>
              <a:rPr kumimoji="1" lang="en-US" altLang="zh-CN" sz="2400" b="1"/>
              <a:t>:</a:t>
            </a:r>
          </a:p>
          <a:p>
            <a:pPr eaLnBrk="1" hangingPunct="1">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eaLnBrk="1" hangingPunct="1">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Significand</a:t>
            </a:r>
            <a:r>
              <a:rPr kumimoji="1" lang="en-US" altLang="zh-CN" sz="2400" b="1"/>
              <a:t>:</a:t>
            </a:r>
          </a:p>
          <a:p>
            <a:pPr eaLnBrk="1" hangingPunct="1">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eaLnBrk="1" hangingPunct="1">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pPr eaLnBrk="1" hangingPunct="1"/>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16394"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eaLnBrk="1" hangingPunct="1">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17411"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2. </a:t>
            </a:r>
            <a:r>
              <a:rPr kumimoji="1" lang="en-US" altLang="zh-CN" sz="2400" b="1">
                <a:solidFill>
                  <a:srgbClr val="000000"/>
                </a:solidFill>
              </a:rPr>
              <a:t>Convert integer part:</a:t>
            </a:r>
          </a:p>
          <a:p>
            <a:pPr eaLnBrk="1" hangingPunct="1">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eaLnBrk="1" hangingPunct="1">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t>4. </a:t>
            </a:r>
            <a:r>
              <a:rPr kumimoji="1" lang="en-US" altLang="zh-CN" sz="2400" b="1"/>
              <a:t>Put parts together and normalize:</a:t>
            </a:r>
          </a:p>
          <a:p>
            <a:pPr eaLnBrk="1" hangingPunct="1">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17418"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7419"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17420"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rgbClr val="CC0000"/>
                </a:solidFill>
              </a:rPr>
              <a:t>1-254            anything               Norms</a:t>
            </a:r>
          </a:p>
          <a:p>
            <a:pPr eaLnBrk="1" hangingPunct="1"/>
            <a:r>
              <a:rPr kumimoji="1" lang="en-US" altLang="zh-CN" sz="2800" b="1">
                <a:solidFill>
                  <a:srgbClr val="CC0000"/>
                </a:solidFill>
              </a:rPr>
              <a:t>               implicit leading 1</a:t>
            </a:r>
          </a:p>
          <a:p>
            <a:r>
              <a:rPr kumimoji="1" lang="en-US" altLang="zh-CN" sz="2800" b="1">
                <a:cs typeface="Tahoma" pitchFamily="34" charset="0"/>
              </a:rPr>
              <a:t>0                    0                               ?</a:t>
            </a:r>
          </a:p>
          <a:p>
            <a:r>
              <a:rPr kumimoji="1" lang="en-US" altLang="zh-CN" sz="2800" b="1">
                <a:cs typeface="Tahoma" pitchFamily="34" charset="0"/>
              </a:rPr>
              <a:t>0                    nonzero                   ? </a:t>
            </a:r>
            <a:endParaRPr kumimoji="1" lang="en-US" altLang="zh-CN" sz="2800" b="1">
              <a:solidFill>
                <a:srgbClr val="CC0000"/>
              </a:solidFill>
              <a:cs typeface="Tahoma" pitchFamily="34" charset="0"/>
            </a:endParaRPr>
          </a:p>
          <a:p>
            <a:pPr eaLnBrk="1" hangingPunct="1">
              <a:spcBef>
                <a:spcPct val="50000"/>
              </a:spcBef>
            </a:pPr>
            <a:r>
              <a:rPr kumimoji="1" lang="en-US" altLang="zh-CN" sz="2800" b="1"/>
              <a:t>255                0                               ?</a:t>
            </a:r>
          </a:p>
          <a:p>
            <a:pPr eaLnBrk="1" hangingPunct="1">
              <a:spcBef>
                <a:spcPct val="50000"/>
              </a:spcBef>
            </a:pPr>
            <a:r>
              <a:rPr kumimoji="1" lang="en-US" altLang="zh-CN" sz="2800" b="1"/>
              <a:t>255                nonzero                   ?</a:t>
            </a:r>
          </a:p>
        </p:txBody>
      </p:sp>
      <p:sp>
        <p:nvSpPr>
          <p:cNvPr id="18436"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eaLnBrk="1" hangingPunct="1">
              <a:spcBef>
                <a:spcPct val="50000"/>
              </a:spcBef>
            </a:pPr>
            <a:r>
              <a:rPr kumimoji="1" lang="en-US" altLang="zh-CN" sz="2800" b="1">
                <a:ea typeface="黑体" pitchFamily="49" charset="-122"/>
              </a:rPr>
              <a:t>How about other patterns?</a:t>
            </a:r>
          </a:p>
        </p:txBody>
      </p:sp>
      <p:sp>
        <p:nvSpPr>
          <p:cNvPr id="18437"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307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smtClean="0">
                <a:ea typeface="宋体" pitchFamily="2" charset="-122"/>
              </a:rPr>
              <a:t>Representation for +</a:t>
            </a:r>
            <a:r>
              <a:rPr lang="en-US" altLang="zh-CN" smtClean="0">
                <a:latin typeface="宋体" pitchFamily="2" charset="-122"/>
                <a:ea typeface="宋体" pitchFamily="2" charset="-122"/>
              </a:rPr>
              <a:t>∞</a:t>
            </a:r>
            <a:r>
              <a:rPr lang="en-US" altLang="zh-CN" smtClean="0">
                <a:ea typeface="宋体" pitchFamily="2" charset="-122"/>
              </a:rPr>
              <a:t>/-</a:t>
            </a:r>
            <a:r>
              <a:rPr lang="en-US" altLang="zh-CN" smtClean="0">
                <a:latin typeface="宋体" pitchFamily="2" charset="-122"/>
                <a:ea typeface="宋体" pitchFamily="2" charset="-122"/>
              </a:rPr>
              <a:t>∞</a:t>
            </a:r>
            <a:r>
              <a:rPr lang="en-US" altLang="zh-CN" b="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How to represent +∞/-∞?</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eaLnBrk="1" hangingPunct="1">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eaLnBrk="1" hangingPunct="1">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Operations </a:t>
            </a:r>
          </a:p>
          <a:p>
            <a:pPr eaLnBrk="1" hangingPunct="1">
              <a:buClr>
                <a:schemeClr val="folHlink"/>
              </a:buClr>
              <a:buSzPct val="60000"/>
              <a:buFont typeface="Wingdings" pitchFamily="2" charset="2"/>
              <a:buNone/>
            </a:pPr>
            <a:r>
              <a:rPr kumimoji="1" lang="en-US" altLang="zh-CN" sz="2400" b="1"/>
              <a:t>          5.0 / 0 = +∞,            -5.0 / 0 =  -∞ </a:t>
            </a:r>
          </a:p>
          <a:p>
            <a:pPr eaLnBrk="1" hangingPunct="1">
              <a:buClr>
                <a:schemeClr val="folHlink"/>
              </a:buClr>
              <a:buSzPct val="60000"/>
              <a:buFont typeface="Wingdings" pitchFamily="2" charset="2"/>
              <a:buNone/>
            </a:pPr>
            <a:r>
              <a:rPr kumimoji="1" lang="en-US" altLang="zh-CN" sz="2400" b="1"/>
              <a:t>          5+(+∞) = +∞,      (+∞)+(+∞) = +∞</a:t>
            </a:r>
          </a:p>
          <a:p>
            <a:pPr eaLnBrk="1" hangingPunct="1">
              <a:buClr>
                <a:schemeClr val="folHlink"/>
              </a:buClr>
              <a:buSzPct val="60000"/>
              <a:buFont typeface="Monotype Sorts"/>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eaLnBrk="1" hangingPunct="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20487"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for“Not a Number”</a:t>
            </a: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eaLnBrk="1" hangingPunct="1">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eaLnBrk="1" hangingPunct="1">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eaLnBrk="1" hangingPunct="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eaLnBrk="1" hangingPunct="1">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eaLnBrk="1" hangingPunct="1">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22531"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a:r>
              <a:rPr lang="en-US" altLang="zh-CN" sz="2000" b="1">
                <a:solidFill>
                  <a:srgbClr val="CC0000"/>
                </a:solidFill>
                <a:ea typeface="Dotum" pitchFamily="34" charset="-127"/>
                <a:cs typeface="Arial" pitchFamily="34" charset="0"/>
              </a:rPr>
              <a:t>Denormalized </a:t>
            </a:r>
          </a:p>
          <a:p>
            <a:pPr algn="ctr"/>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chemeClr val="accent2"/>
                </a:solidFill>
              </a:rPr>
              <a:t>0                    0                            +/-0</a:t>
            </a:r>
          </a:p>
          <a:p>
            <a:pPr eaLnBrk="1" hangingPunct="1">
              <a:spcBef>
                <a:spcPct val="50000"/>
              </a:spcBef>
            </a:pPr>
            <a:r>
              <a:rPr kumimoji="1" lang="en-US" altLang="zh-CN" sz="2800" b="1">
                <a:solidFill>
                  <a:srgbClr val="CC0000"/>
                </a:solidFill>
              </a:rPr>
              <a:t>0                    nonzero                Denorms</a:t>
            </a:r>
            <a:r>
              <a:rPr kumimoji="1" lang="en-US" altLang="zh-CN" sz="2800" b="1"/>
              <a:t> </a:t>
            </a:r>
          </a:p>
          <a:p>
            <a:pPr eaLnBrk="1" hangingPunct="1">
              <a:spcBef>
                <a:spcPct val="50000"/>
              </a:spcBef>
            </a:pPr>
            <a:r>
              <a:rPr kumimoji="1" lang="en-US" altLang="zh-CN" sz="2800" b="1">
                <a:solidFill>
                  <a:schemeClr val="accent2"/>
                </a:solidFill>
              </a:rPr>
              <a:t>1-254            anything               Norms</a:t>
            </a:r>
          </a:p>
          <a:p>
            <a:pPr eaLnBrk="1" hangingPunct="1"/>
            <a:r>
              <a:rPr kumimoji="1" lang="en-US" altLang="zh-CN" sz="2800" b="1">
                <a:solidFill>
                  <a:schemeClr val="accent2"/>
                </a:solidFill>
              </a:rPr>
              <a:t>               implicit leading 1</a:t>
            </a:r>
          </a:p>
          <a:p>
            <a:pPr eaLnBrk="1" hangingPunct="1">
              <a:spcBef>
                <a:spcPct val="50000"/>
              </a:spcBef>
            </a:pPr>
            <a:r>
              <a:rPr kumimoji="1" lang="en-US" altLang="zh-CN" sz="2800" b="1">
                <a:solidFill>
                  <a:schemeClr val="accent2"/>
                </a:solidFill>
              </a:rPr>
              <a:t>255                0                            +/- infinity</a:t>
            </a:r>
          </a:p>
          <a:p>
            <a:pPr eaLnBrk="1" hangingPunct="1">
              <a:spcBef>
                <a:spcPct val="50000"/>
              </a:spcBef>
            </a:pPr>
            <a:r>
              <a:rPr kumimoji="1" lang="en-US" altLang="zh-CN" sz="2800" b="1">
                <a:solidFill>
                  <a:schemeClr val="accent2"/>
                </a:solidFill>
              </a:rPr>
              <a:t>255                nonzero                NaN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pic>
        <p:nvPicPr>
          <p:cNvPr id="23555"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23556"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23558"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59"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60"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2"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3"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5"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6"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23567"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23568"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69"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70"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23571"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23573"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eaLnBrk="1" hangingPunct="1">
              <a:spcBef>
                <a:spcPct val="50000"/>
              </a:spcBef>
            </a:pPr>
            <a:endParaRPr kumimoji="1" lang="zh-CN" altLang="en-US" sz="2400">
              <a:latin typeface="Tahoma" pitchFamily="34" charset="0"/>
            </a:endParaRPr>
          </a:p>
        </p:txBody>
      </p:sp>
      <p:sp>
        <p:nvSpPr>
          <p:cNvPr id="23574"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5"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6"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endParaRPr lang="zh-CN" altLang="en-US" sz="1600" b="1">
              <a:latin typeface="Times New Roman" pitchFamily="18" charset="0"/>
            </a:endParaRPr>
          </a:p>
        </p:txBody>
      </p:sp>
      <p:sp>
        <p:nvSpPr>
          <p:cNvPr id="23578"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eaLnBrk="1" hangingPunct="1">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23585"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eaLnBrk="1" hangingPunct="1">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23586"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2358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23583"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23584"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166688" y="781050"/>
            <a:ext cx="5657850" cy="6076950"/>
          </a:xfrm>
          <a:prstGeom prst="rect">
            <a:avLst/>
          </a:prstGeom>
          <a:noFill/>
          <a:ln w="9525">
            <a:noFill/>
            <a:miter lim="800000"/>
            <a:headEnd/>
            <a:tailEnd/>
          </a:ln>
        </p:spPr>
      </p:pic>
      <p:sp>
        <p:nvSpPr>
          <p:cNvPr id="24579"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24580" name="Rectangle 3"/>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4581" name="Rectangle 5"/>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21511" name="Rectangle 7"/>
          <p:cNvSpPr>
            <a:spLocks noChangeArrowheads="1"/>
          </p:cNvSpPr>
          <p:nvPr/>
        </p:nvSpPr>
        <p:spPr bwMode="auto">
          <a:xfrm>
            <a:off x="1062038" y="4438650"/>
            <a:ext cx="3286125" cy="18161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9" name="Rectangle 7"/>
          <p:cNvSpPr>
            <a:spLocks noChangeArrowheads="1"/>
          </p:cNvSpPr>
          <p:nvPr/>
        </p:nvSpPr>
        <p:spPr bwMode="auto">
          <a:xfrm>
            <a:off x="5381625" y="4578350"/>
            <a:ext cx="3286125" cy="4064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zh-CN" altLang="en-US" b="1">
                <a:solidFill>
                  <a:srgbClr val="FF0000"/>
                </a:solidFill>
                <a:latin typeface="微软雅黑" pitchFamily="34" charset="-122"/>
                <a:ea typeface="微软雅黑" pitchFamily="34" charset="-122"/>
              </a:rPr>
              <a:t>单精度浮点数的有效位数为</a:t>
            </a:r>
            <a:r>
              <a:rPr lang="en-US" altLang="zh-CN" b="1">
                <a:solidFill>
                  <a:srgbClr val="FF0000"/>
                </a:solidFill>
                <a:latin typeface="微软雅黑" pitchFamily="34" charset="-122"/>
                <a:ea typeface="微软雅黑" pitchFamily="34" charset="-122"/>
              </a:rPr>
              <a:t>7</a:t>
            </a:r>
            <a:endParaRPr lang="zh-CN" altLang="en-US" b="1">
              <a:solidFill>
                <a:srgbClr val="FF0000"/>
              </a:solidFill>
              <a:latin typeface="微软雅黑" pitchFamily="34" charset="-122"/>
              <a:ea typeface="微软雅黑" pitchFamily="34" charset="-122"/>
            </a:endParaRPr>
          </a:p>
        </p:txBody>
      </p:sp>
      <p:pic>
        <p:nvPicPr>
          <p:cNvPr id="21513" name="Picture 9"/>
          <p:cNvPicPr>
            <a:picLocks noChangeAspect="1" noChangeArrowheads="1"/>
          </p:cNvPicPr>
          <p:nvPr/>
        </p:nvPicPr>
        <p:blipFill>
          <a:blip r:embed="rId3"/>
          <a:srcRect/>
          <a:stretch>
            <a:fillRect/>
          </a:stretch>
        </p:blipFill>
        <p:spPr bwMode="auto">
          <a:xfrm>
            <a:off x="3671888" y="1042988"/>
            <a:ext cx="5410200" cy="300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ctrTitle"/>
          </p:nvPr>
        </p:nvSpPr>
        <p:spPr/>
        <p:txBody>
          <a:bodyPr/>
          <a:lstStyle/>
          <a:p>
            <a:r>
              <a:rPr lang="en-US" altLang="zh-CN" smtClean="0"/>
              <a:t>3 </a:t>
            </a:r>
            <a:r>
              <a:rPr lang="zh-CN" altLang="en-US" smtClean="0"/>
              <a:t>数据的宽度与顺序</a:t>
            </a:r>
          </a:p>
        </p:txBody>
      </p:sp>
      <p:sp>
        <p:nvSpPr>
          <p:cNvPr id="2560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26628"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endParaRPr lang="zh-CN" altLang="en-US" sz="800">
              <a:latin typeface="Times New Roman" pitchFamily="18" charset="0"/>
            </a:endParaRPr>
          </a:p>
          <a:p>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6625"/>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1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smtClean="0">
                <a:ea typeface="宋体" pitchFamily="2" charset="-122"/>
              </a:rPr>
              <a:t>数据的存储和排列顺序</a:t>
            </a:r>
            <a:endParaRPr lang="en-US" altLang="zh-CN" sz="3600" smtClean="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smtClean="0">
                <a:ea typeface="黑体" pitchFamily="49" charset="-122"/>
              </a:rPr>
              <a:t>80</a:t>
            </a:r>
            <a:r>
              <a:rPr lang="zh-CN" altLang="en-US" sz="2200" smtClean="0">
                <a:ea typeface="黑体" pitchFamily="49" charset="-122"/>
              </a:rPr>
              <a:t>年代开始，几乎所有机器都用</a:t>
            </a:r>
            <a:r>
              <a:rPr lang="zh-CN" altLang="en-US" sz="2200" smtClean="0">
                <a:solidFill>
                  <a:srgbClr val="CC0000"/>
                </a:solidFill>
                <a:ea typeface="黑体" pitchFamily="49" charset="-122"/>
              </a:rPr>
              <a:t>字节编址</a:t>
            </a:r>
            <a:endParaRPr lang="en-US" altLang="zh-CN" sz="2200" smtClean="0">
              <a:solidFill>
                <a:srgbClr val="CC0000"/>
              </a:solidFill>
              <a:ea typeface="黑体" pitchFamily="49" charset="-122"/>
            </a:endParaRPr>
          </a:p>
          <a:p>
            <a:pPr marL="203200" indent="-203200">
              <a:lnSpc>
                <a:spcPct val="100000"/>
              </a:lnSpc>
            </a:pPr>
            <a:r>
              <a:rPr lang="en-US" altLang="zh-CN" sz="2200" smtClean="0">
                <a:ea typeface="黑体" pitchFamily="49" charset="-122"/>
              </a:rPr>
              <a:t>ISA</a:t>
            </a:r>
            <a:r>
              <a:rPr lang="zh-CN" altLang="en-US" sz="2200" smtClean="0">
                <a:ea typeface="黑体" pitchFamily="49" charset="-122"/>
              </a:rPr>
              <a:t>设计时要考虑的两个问题：</a:t>
            </a:r>
          </a:p>
          <a:p>
            <a:pPr marL="685800" lvl="1" indent="-190500">
              <a:lnSpc>
                <a:spcPct val="100000"/>
              </a:lnSpc>
            </a:pPr>
            <a:r>
              <a:rPr lang="zh-CN" altLang="en-US" smtClean="0">
                <a:ea typeface="黑体" pitchFamily="49" charset="-122"/>
              </a:rPr>
              <a:t>如何根据一个字节地址取到一个</a:t>
            </a:r>
            <a:r>
              <a:rPr lang="en-US" altLang="zh-CN" smtClean="0">
                <a:ea typeface="黑体" pitchFamily="49" charset="-122"/>
              </a:rPr>
              <a:t>32</a:t>
            </a:r>
            <a:r>
              <a:rPr lang="zh-CN" altLang="en-US" smtClean="0">
                <a:ea typeface="黑体" pitchFamily="49" charset="-122"/>
              </a:rPr>
              <a:t>位的字？</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字的存放问题</a:t>
            </a:r>
          </a:p>
          <a:p>
            <a:pPr marL="685800" lvl="1" indent="-190500">
              <a:lnSpc>
                <a:spcPct val="100000"/>
              </a:lnSpc>
            </a:pPr>
            <a:r>
              <a:rPr lang="zh-CN" altLang="en-US" smtClean="0">
                <a:solidFill>
                  <a:schemeClr val="accent2"/>
                </a:solidFill>
                <a:ea typeface="黑体" pitchFamily="49" charset="-122"/>
              </a:rPr>
              <a:t>一个字能否存放在任何字节边界？</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27657" name="Group 6"/>
            <p:cNvGrpSpPr>
              <a:grpSpLocks/>
            </p:cNvGrpSpPr>
            <p:nvPr/>
          </p:nvGrpSpPr>
          <p:grpSpPr bwMode="auto">
            <a:xfrm>
              <a:off x="620" y="2082"/>
              <a:ext cx="4681" cy="1004"/>
              <a:chOff x="432" y="2136"/>
              <a:chExt cx="4681" cy="1004"/>
            </a:xfrm>
          </p:grpSpPr>
          <p:sp>
            <p:nvSpPr>
              <p:cNvPr id="27659"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0"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1"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2"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3"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4"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msb</a:t>
                </a:r>
              </a:p>
            </p:txBody>
          </p:sp>
          <p:sp>
            <p:nvSpPr>
              <p:cNvPr id="27665"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lsb</a:t>
                </a:r>
              </a:p>
            </p:txBody>
          </p:sp>
          <p:sp>
            <p:nvSpPr>
              <p:cNvPr id="27666"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103     102     101      </a:t>
                </a:r>
                <a:r>
                  <a:rPr lang="en-US" altLang="zh-CN" b="1">
                    <a:solidFill>
                      <a:srgbClr val="CC0000"/>
                    </a:solidFill>
                  </a:rPr>
                  <a:t>100</a:t>
                </a:r>
              </a:p>
            </p:txBody>
          </p:sp>
          <p:sp>
            <p:nvSpPr>
              <p:cNvPr id="27667"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little endian word 100#</a:t>
                </a:r>
              </a:p>
            </p:txBody>
          </p:sp>
          <p:sp>
            <p:nvSpPr>
              <p:cNvPr id="27668"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solidFill>
                      <a:srgbClr val="CC0000"/>
                    </a:solidFill>
                  </a:rPr>
                  <a:t>100</a:t>
                </a:r>
                <a:r>
                  <a:rPr lang="en-US" altLang="zh-CN" b="1"/>
                  <a:t>     101     102      103</a:t>
                </a:r>
              </a:p>
            </p:txBody>
          </p:sp>
          <p:sp>
            <p:nvSpPr>
              <p:cNvPr id="27669"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big endian word 100#</a:t>
                </a:r>
              </a:p>
            </p:txBody>
          </p:sp>
          <p:sp>
            <p:nvSpPr>
              <p:cNvPr id="27670"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a:lnSpc>
                    <a:spcPct val="90000"/>
                  </a:lnSpc>
                </a:pPr>
                <a:r>
                  <a:rPr lang="en-US" altLang="zh-CN" sz="2000" b="1"/>
                  <a:t>Word:</a:t>
                </a:r>
              </a:p>
            </p:txBody>
          </p:sp>
        </p:grpSp>
        <p:sp>
          <p:nvSpPr>
            <p:cNvPr id="27658"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500187"/>
          </a:xfrm>
          <a:prstGeom prst="rect">
            <a:avLst/>
          </a:prstGeom>
          <a:noFill/>
          <a:ln w="12700">
            <a:noFill/>
            <a:miter lim="800000"/>
            <a:headEnd/>
            <a:tailEnd/>
          </a:ln>
        </p:spPr>
        <p:txBody>
          <a:bodyPr lIns="63500" tIns="25400" rIns="63500" bIns="25400">
            <a:spAutoFit/>
          </a:bodyPr>
          <a:lstStyle/>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TCP/IP</a:t>
            </a:r>
          </a:p>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AMD</a:t>
            </a:r>
            <a:r>
              <a:rPr lang="zh-CN" altLang="en-US" sz="2000" b="1">
                <a:solidFill>
                  <a:srgbClr val="A50021"/>
                </a:solidFill>
              </a:rPr>
              <a:t>，</a:t>
            </a:r>
            <a:r>
              <a:rPr lang="en-US" altLang="zh-CN" sz="2000" b="1">
                <a:solidFill>
                  <a:srgbClr val="A50021"/>
                </a:solidFill>
              </a:rPr>
              <a:t>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a:spcBef>
                <a:spcPct val="50000"/>
              </a:spcBef>
            </a:pPr>
            <a:r>
              <a:rPr lang="zh-CN" altLang="en-US" sz="2000" b="1">
                <a:latin typeface="Times New Roman" pitchFamily="18" charset="0"/>
              </a:rPr>
              <a:t>有些机器两种方式都支持，可通过特定控制位来设定采用哪种方式。</a:t>
            </a:r>
          </a:p>
        </p:txBody>
      </p:sp>
      <p:sp>
        <p:nvSpPr>
          <p:cNvPr id="76822"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822"/>
                                        </p:tgtEl>
                                        <p:attrNameLst>
                                          <p:attrName>style.visibility</p:attrName>
                                        </p:attrNameLst>
                                      </p:cBhvr>
                                      <p:to>
                                        <p:strVal val="visible"/>
                                      </p:to>
                                    </p:set>
                                    <p:animEffect transition="in" filter="blinds(horizontal)">
                                      <p:cBhvr>
                                        <p:cTn id="32" dur="500"/>
                                        <p:tgtEl>
                                          <p:spTgt spid="768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768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大端模式和小端模式的起源</a:t>
            </a:r>
          </a:p>
        </p:txBody>
      </p:sp>
      <p:sp>
        <p:nvSpPr>
          <p:cNvPr id="28675" name="内容占位符 2"/>
          <p:cNvSpPr>
            <a:spLocks noGrp="1"/>
          </p:cNvSpPr>
          <p:nvPr>
            <p:ph idx="1"/>
          </p:nvPr>
        </p:nvSpPr>
        <p:spPr/>
        <p:txBody>
          <a:bodyPr/>
          <a:lstStyle/>
          <a:p>
            <a:pPr algn="just"/>
            <a:r>
              <a:rPr lang="zh-CN" altLang="en-US" sz="2000" smtClean="0"/>
              <a:t>关于大端小端名词的由来，有一个有趣的故事，来自于</a:t>
            </a:r>
            <a:r>
              <a:rPr lang="en-US" altLang="zh-CN" sz="2000" smtClean="0"/>
              <a:t>Jonathan Swift</a:t>
            </a:r>
            <a:r>
              <a:rPr lang="zh-CN" altLang="en-US" sz="2000" smtClean="0"/>
              <a:t>的</a:t>
            </a:r>
            <a:r>
              <a:rPr lang="en-US" altLang="zh-CN" sz="2000" smtClean="0"/>
              <a:t>《</a:t>
            </a:r>
            <a:r>
              <a:rPr lang="zh-CN" altLang="en-US" sz="2000" smtClean="0"/>
              <a:t>格利佛游记</a:t>
            </a:r>
            <a:r>
              <a:rPr lang="en-US" altLang="zh-CN" sz="2000" smtClean="0"/>
              <a:t>》</a:t>
            </a:r>
            <a:r>
              <a:rPr lang="zh-CN" altLang="en-US" sz="2000" smtClean="0"/>
              <a:t>：</a:t>
            </a:r>
            <a:r>
              <a:rPr lang="en-US" altLang="zh-CN" sz="2000" smtClean="0"/>
              <a:t>Lilliput</a:t>
            </a:r>
            <a:r>
              <a:rPr lang="zh-CN" altLang="en-US" sz="2000" smtClean="0"/>
              <a:t>和</a:t>
            </a:r>
            <a:r>
              <a:rPr lang="en-US" altLang="zh-CN" sz="2000" smtClean="0"/>
              <a:t>Blefuscu</a:t>
            </a:r>
            <a:r>
              <a:rPr lang="zh-CN" altLang="en-US" sz="2000" smtClean="0"/>
              <a:t>这两个强国在过去的</a:t>
            </a:r>
            <a:r>
              <a:rPr lang="en-US" altLang="zh-CN" sz="2000" smtClean="0"/>
              <a:t>36</a:t>
            </a:r>
            <a:r>
              <a:rPr lang="zh-CN" altLang="en-US" sz="2000" smtClean="0"/>
              <a:t>个月中一直在苦战。战争的原因：大家都知道，吃鸡蛋的时候，原始的方法是打破鸡蛋较大的一端，可是那时的皇帝的祖父由于小时侯吃鸡蛋，按这种方法把手指弄破了，因此他的父亲，就下令，命令所有的子民吃鸡蛋的时候，必须先打破鸡蛋较小的一端，违令者重罚。然后老百姓对此法令极为反感，期间发生了多次叛乱，其中一个皇帝因此送命，另一个丢了王位，产生叛乱的原因就是另一个国家</a:t>
            </a:r>
            <a:r>
              <a:rPr lang="en-US" altLang="zh-CN" sz="2000" smtClean="0"/>
              <a:t>Blefuscu</a:t>
            </a:r>
            <a:r>
              <a:rPr lang="zh-CN" altLang="en-US" sz="2000" smtClean="0"/>
              <a:t>的国王大臣煽动起来的，叛乱平息后，就逃到这个帝国避难。据估计，先后几次有</a:t>
            </a:r>
            <a:r>
              <a:rPr lang="en-US" altLang="zh-CN" sz="2000" smtClean="0"/>
              <a:t>11000</a:t>
            </a:r>
            <a:r>
              <a:rPr lang="zh-CN" altLang="en-US" sz="2000" smtClean="0"/>
              <a:t>余人情愿死也不肯去打破鸡蛋较小的端吃鸡蛋。这个其实讽刺当时英国和法国之间持续的冲突。</a:t>
            </a:r>
            <a:endParaRPr lang="en-US" altLang="zh-CN" sz="2000" smtClean="0"/>
          </a:p>
          <a:p>
            <a:pPr algn="just"/>
            <a:r>
              <a:rPr lang="en-US" altLang="zh-CN" sz="2000" smtClean="0"/>
              <a:t>Danny Cohen</a:t>
            </a:r>
            <a:r>
              <a:rPr lang="zh-CN" altLang="en-US" sz="2000" smtClean="0"/>
              <a:t>一位网络协议的开创者，第一次使用这两个术语指代字节顺序，后来就被大家广泛接受。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98425"/>
            <a:ext cx="8229600" cy="561975"/>
          </a:xfrm>
        </p:spPr>
        <p:txBody>
          <a:bodyPr/>
          <a:lstStyle/>
          <a:p>
            <a:r>
              <a:rPr lang="zh-CN" altLang="en-US" sz="3200" smtClean="0"/>
              <a:t>内容</a:t>
            </a:r>
          </a:p>
        </p:txBody>
      </p:sp>
      <p:sp>
        <p:nvSpPr>
          <p:cNvPr id="4099" name="Rectangle 3"/>
          <p:cNvSpPr>
            <a:spLocks noGrp="1" noChangeArrowheads="1"/>
          </p:cNvSpPr>
          <p:nvPr>
            <p:ph type="body" idx="1"/>
          </p:nvPr>
        </p:nvSpPr>
        <p:spPr>
          <a:xfrm>
            <a:off x="476250" y="998538"/>
            <a:ext cx="8378825" cy="5445125"/>
          </a:xfrm>
        </p:spPr>
        <p:txBody>
          <a:bodyPr/>
          <a:lstStyle/>
          <a:p>
            <a:pPr marL="457200" indent="-457200">
              <a:lnSpc>
                <a:spcPct val="150000"/>
              </a:lnSpc>
              <a:buFontTx/>
              <a:buAutoNum type="arabicPeriod"/>
            </a:pPr>
            <a:r>
              <a:rPr lang="zh-CN" altLang="en-US" smtClean="0">
                <a:latin typeface="微软雅黑" pitchFamily="34" charset="-122"/>
                <a:ea typeface="微软雅黑" pitchFamily="34" charset="-122"/>
              </a:rPr>
              <a:t>整数的表示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浮点数的表示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数据的宽度与顺序</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数据的对齐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smtClean="0">
                <a:ea typeface="宋体" pitchFamily="2" charset="-122"/>
              </a:rPr>
              <a:t>BIG Endian versus Little Endian</a:t>
            </a:r>
            <a:r>
              <a:rPr lang="en-US" altLang="zh-CN" smtClean="0">
                <a:ea typeface="宋体" pitchFamily="2" charset="-122"/>
              </a:rPr>
              <a:t> </a:t>
            </a:r>
            <a:endParaRPr lang="en-US" altLang="zh-CN" sz="280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a:lnSpc>
                <a:spcPct val="90000"/>
              </a:lnSpc>
            </a:pPr>
            <a:r>
              <a:rPr lang="en-US" altLang="zh-CN" sz="2400" b="1"/>
              <a:t>Ex3: Memory layout of a instruction  located in 1000</a:t>
            </a:r>
          </a:p>
        </p:txBody>
      </p:sp>
      <p:sp>
        <p:nvSpPr>
          <p:cNvPr id="2970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29723"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24"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5"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26"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7"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8"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9"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30"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29715"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16"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7"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18"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9"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0"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1"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2"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29713"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a:lnSpc>
                  <a:spcPct val="90000"/>
                </a:lnSpc>
              </a:pPr>
              <a:r>
                <a:rPr lang="en-US" altLang="zh-CN" sz="2200" b="1"/>
                <a:t>00</a:t>
              </a:r>
            </a:p>
            <a:p>
              <a:pPr>
                <a:lnSpc>
                  <a:spcPct val="90000"/>
                </a:lnSpc>
              </a:pPr>
              <a:r>
                <a:rPr lang="en-US" altLang="zh-CN" sz="2200" b="1"/>
                <a:t>01</a:t>
              </a:r>
            </a:p>
            <a:p>
              <a:pPr>
                <a:lnSpc>
                  <a:spcPct val="90000"/>
                </a:lnSpc>
              </a:pPr>
              <a:r>
                <a:rPr lang="en-US" altLang="zh-CN" sz="2200" b="1"/>
                <a:t>23</a:t>
              </a:r>
            </a:p>
            <a:p>
              <a:pPr>
                <a:lnSpc>
                  <a:spcPct val="90000"/>
                </a:lnSpc>
              </a:pPr>
              <a:r>
                <a:rPr lang="en-US" altLang="zh-CN" sz="2200" b="1"/>
                <a:t>45</a:t>
              </a:r>
            </a:p>
            <a:p>
              <a:pPr>
                <a:lnSpc>
                  <a:spcPct val="90000"/>
                </a:lnSpc>
              </a:pPr>
              <a:r>
                <a:rPr lang="en-US" altLang="zh-CN" sz="2200" b="1"/>
                <a:t>12</a:t>
              </a:r>
            </a:p>
            <a:p>
              <a:pPr>
                <a:lnSpc>
                  <a:spcPct val="90000"/>
                </a:lnSpc>
              </a:pPr>
              <a:r>
                <a:rPr lang="en-US" altLang="zh-CN" sz="2200" b="1"/>
                <a:t>40</a:t>
              </a:r>
            </a:p>
          </p:txBody>
        </p:sp>
        <p:sp>
          <p:nvSpPr>
            <p:cNvPr id="29714"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29711"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a:lnSpc>
                  <a:spcPct val="90000"/>
                </a:lnSpc>
              </a:pPr>
              <a:r>
                <a:rPr lang="en-US" altLang="zh-CN" sz="2200" b="1"/>
                <a:t>45</a:t>
              </a:r>
            </a:p>
            <a:p>
              <a:pPr>
                <a:lnSpc>
                  <a:spcPct val="90000"/>
                </a:lnSpc>
              </a:pPr>
              <a:r>
                <a:rPr lang="en-US" altLang="zh-CN" sz="2200" b="1"/>
                <a:t>23</a:t>
              </a:r>
            </a:p>
            <a:p>
              <a:pPr>
                <a:lnSpc>
                  <a:spcPct val="90000"/>
                </a:lnSpc>
              </a:pPr>
              <a:r>
                <a:rPr lang="en-US" altLang="zh-CN" sz="2200" b="1"/>
                <a:t>01</a:t>
              </a:r>
            </a:p>
            <a:p>
              <a:pPr>
                <a:lnSpc>
                  <a:spcPct val="90000"/>
                </a:lnSpc>
              </a:pPr>
              <a:r>
                <a:rPr lang="en-US" altLang="zh-CN" sz="2200" b="1"/>
                <a:t>00</a:t>
              </a:r>
            </a:p>
            <a:p>
              <a:pPr>
                <a:lnSpc>
                  <a:spcPct val="90000"/>
                </a:lnSpc>
              </a:pPr>
              <a:r>
                <a:rPr lang="en-US" altLang="zh-CN" sz="2200" b="1"/>
                <a:t>12</a:t>
              </a:r>
            </a:p>
            <a:p>
              <a:pPr>
                <a:lnSpc>
                  <a:spcPct val="90000"/>
                </a:lnSpc>
              </a:pPr>
              <a:r>
                <a:rPr lang="en-US" altLang="zh-CN" sz="2200" b="1"/>
                <a:t>40</a:t>
              </a:r>
            </a:p>
          </p:txBody>
        </p:sp>
        <p:sp>
          <p:nvSpPr>
            <p:cNvPr id="29712"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29709"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a:lnSpc>
                  <a:spcPct val="90000"/>
                </a:lnSpc>
              </a:pPr>
              <a:r>
                <a:rPr lang="en-US" altLang="zh-CN" sz="2200" b="1">
                  <a:solidFill>
                    <a:schemeClr val="accent2"/>
                  </a:solidFill>
                </a:rPr>
                <a:t>1005</a:t>
              </a:r>
            </a:p>
            <a:p>
              <a:pPr>
                <a:lnSpc>
                  <a:spcPct val="90000"/>
                </a:lnSpc>
              </a:pPr>
              <a:r>
                <a:rPr lang="en-US" altLang="zh-CN" sz="2200" b="1">
                  <a:solidFill>
                    <a:schemeClr val="accent2"/>
                  </a:solidFill>
                </a:rPr>
                <a:t>1004</a:t>
              </a:r>
            </a:p>
            <a:p>
              <a:pPr>
                <a:lnSpc>
                  <a:spcPct val="90000"/>
                </a:lnSpc>
              </a:pPr>
              <a:r>
                <a:rPr lang="en-US" altLang="zh-CN" sz="2200" b="1">
                  <a:solidFill>
                    <a:schemeClr val="accent2"/>
                  </a:solidFill>
                </a:rPr>
                <a:t>1003</a:t>
              </a:r>
            </a:p>
            <a:p>
              <a:pPr>
                <a:lnSpc>
                  <a:spcPct val="90000"/>
                </a:lnSpc>
              </a:pPr>
              <a:r>
                <a:rPr lang="zh-CN" altLang="en-US" sz="2200" b="1">
                  <a:solidFill>
                    <a:schemeClr val="accent2"/>
                  </a:solidFill>
                </a:rPr>
                <a:t>100</a:t>
              </a:r>
              <a:r>
                <a:rPr lang="en-US" altLang="zh-CN" sz="2200" b="1">
                  <a:solidFill>
                    <a:schemeClr val="accent2"/>
                  </a:solidFill>
                </a:rPr>
                <a:t>2</a:t>
              </a:r>
            </a:p>
            <a:p>
              <a:pPr>
                <a:lnSpc>
                  <a:spcPct val="90000"/>
                </a:lnSpc>
              </a:pPr>
              <a:r>
                <a:rPr lang="en-US" altLang="zh-CN" sz="2200" b="1">
                  <a:solidFill>
                    <a:schemeClr val="accent2"/>
                  </a:solidFill>
                </a:rPr>
                <a:t>1001</a:t>
              </a:r>
            </a:p>
            <a:p>
              <a:pPr>
                <a:lnSpc>
                  <a:spcPct val="90000"/>
                </a:lnSpc>
              </a:pPr>
              <a:r>
                <a:rPr lang="en-US" altLang="zh-CN" sz="2200" b="1">
                  <a:solidFill>
                    <a:schemeClr val="accent2"/>
                  </a:solidFill>
                </a:rPr>
                <a:t>1000</a:t>
              </a:r>
            </a:p>
          </p:txBody>
        </p:sp>
        <p:sp>
          <p:nvSpPr>
            <p:cNvPr id="29710"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只需要考虑指令中立即数的顺序！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3072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2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3072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3072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3072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2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2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3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3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0</a:t>
            </a:r>
          </a:p>
        </p:txBody>
      </p:sp>
      <p:sp>
        <p:nvSpPr>
          <p:cNvPr id="3073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1</a:t>
            </a:r>
          </a:p>
        </p:txBody>
      </p:sp>
      <p:sp>
        <p:nvSpPr>
          <p:cNvPr id="3073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2</a:t>
            </a:r>
          </a:p>
        </p:txBody>
      </p:sp>
      <p:sp>
        <p:nvSpPr>
          <p:cNvPr id="3073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3</a:t>
            </a:r>
          </a:p>
        </p:txBody>
      </p:sp>
      <p:sp>
        <p:nvSpPr>
          <p:cNvPr id="3073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increasing</a:t>
            </a:r>
          </a:p>
          <a:p>
            <a:pPr>
              <a:lnSpc>
                <a:spcPct val="85000"/>
              </a:lnSpc>
            </a:pPr>
            <a:r>
              <a:rPr lang="en-US" altLang="zh-CN" sz="2000" b="1"/>
              <a:t>byte</a:t>
            </a:r>
          </a:p>
          <a:p>
            <a:pPr>
              <a:lnSpc>
                <a:spcPct val="85000"/>
              </a:lnSpc>
            </a:pPr>
            <a:r>
              <a:rPr lang="en-US" altLang="zh-CN" sz="2000" b="1"/>
              <a:t>address</a:t>
            </a:r>
          </a:p>
        </p:txBody>
      </p:sp>
      <p:sp>
        <p:nvSpPr>
          <p:cNvPr id="3073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073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Big Endian</a:t>
            </a:r>
          </a:p>
        </p:txBody>
      </p:sp>
      <p:sp>
        <p:nvSpPr>
          <p:cNvPr id="3073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3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3074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3074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3074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4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4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4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4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0</a:t>
            </a:r>
          </a:p>
        </p:txBody>
      </p:sp>
      <p:sp>
        <p:nvSpPr>
          <p:cNvPr id="3074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1</a:t>
            </a:r>
          </a:p>
        </p:txBody>
      </p:sp>
      <p:sp>
        <p:nvSpPr>
          <p:cNvPr id="3074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2</a:t>
            </a:r>
          </a:p>
        </p:txBody>
      </p:sp>
      <p:sp>
        <p:nvSpPr>
          <p:cNvPr id="3074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3</a:t>
            </a:r>
          </a:p>
        </p:txBody>
      </p:sp>
      <p:sp>
        <p:nvSpPr>
          <p:cNvPr id="3075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457200" y="53975"/>
            <a:ext cx="8229600" cy="561975"/>
          </a:xfrm>
        </p:spPr>
        <p:txBody>
          <a:bodyPr/>
          <a:lstStyle/>
          <a:p>
            <a:r>
              <a:rPr lang="zh-CN" altLang="en-US" smtClean="0"/>
              <a:t>检测系统的字节顺序</a:t>
            </a:r>
          </a:p>
        </p:txBody>
      </p:sp>
      <p:sp>
        <p:nvSpPr>
          <p:cNvPr id="31747" name="内容占位符 2"/>
          <p:cNvSpPr>
            <a:spLocks noGrp="1"/>
          </p:cNvSpPr>
          <p:nvPr>
            <p:ph idx="4294967295"/>
          </p:nvPr>
        </p:nvSpPr>
        <p:spPr>
          <a:xfrm>
            <a:off x="341313" y="773113"/>
            <a:ext cx="8229600" cy="5218112"/>
          </a:xfrm>
        </p:spPr>
        <p:txBody>
          <a:bodyPr/>
          <a:lstStyle/>
          <a:p>
            <a:r>
              <a:rPr lang="en-US" altLang="zh-CN" smtClean="0">
                <a:latin typeface="微软雅黑" pitchFamily="34" charset="-122"/>
                <a:ea typeface="微软雅黑" pitchFamily="34" charset="-122"/>
              </a:rPr>
              <a:t>union</a:t>
            </a:r>
            <a:r>
              <a:rPr lang="zh-CN" altLang="en-US" smtClean="0">
                <a:latin typeface="微软雅黑" pitchFamily="34" charset="-122"/>
                <a:ea typeface="微软雅黑" pitchFamily="34" charset="-122"/>
              </a:rPr>
              <a:t>的存放顺序是所有成员从低地址开始，利用该特性可测试</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的大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小端方式。</a:t>
            </a:r>
          </a:p>
        </p:txBody>
      </p:sp>
      <p:pic>
        <p:nvPicPr>
          <p:cNvPr id="69636" name="Picture 4"/>
          <p:cNvPicPr>
            <a:picLocks noChangeAspect="1" noChangeArrowheads="1"/>
          </p:cNvPicPr>
          <p:nvPr/>
        </p:nvPicPr>
        <p:blipFill>
          <a:blip r:embed="rId2"/>
          <a:srcRect/>
          <a:stretch>
            <a:fillRect/>
          </a:stretch>
        </p:blipFill>
        <p:spPr bwMode="auto">
          <a:xfrm>
            <a:off x="206375" y="1854200"/>
            <a:ext cx="5626100" cy="4364038"/>
          </a:xfrm>
          <a:prstGeom prst="rect">
            <a:avLst/>
          </a:prstGeom>
          <a:noFill/>
          <a:ln w="9525">
            <a:noFill/>
            <a:miter lim="800000"/>
            <a:headEnd/>
            <a:tailEnd/>
          </a:ln>
        </p:spPr>
      </p:pic>
      <p:sp>
        <p:nvSpPr>
          <p:cNvPr id="69637" name="Text Box 5"/>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FF3300"/>
                </a:solidFill>
                <a:latin typeface="微软雅黑" pitchFamily="34" charset="-122"/>
                <a:ea typeface="微软雅黑" pitchFamily="34" charset="-122"/>
              </a:rPr>
              <a:t>请猜测在</a:t>
            </a:r>
            <a:r>
              <a:rPr lang="en-US" altLang="zh-CN" sz="2000" b="1">
                <a:solidFill>
                  <a:srgbClr val="FF3300"/>
                </a:solidFill>
                <a:latin typeface="微软雅黑" pitchFamily="34" charset="-122"/>
                <a:ea typeface="微软雅黑" pitchFamily="34" charset="-122"/>
              </a:rPr>
              <a:t>IA-32</a:t>
            </a:r>
            <a:r>
              <a:rPr lang="zh-CN" altLang="en-US" sz="2000" b="1">
                <a:solidFill>
                  <a:srgbClr val="FF3300"/>
                </a:solidFill>
                <a:latin typeface="微软雅黑" pitchFamily="34" charset="-122"/>
                <a:ea typeface="微软雅黑" pitchFamily="34" charset="-122"/>
              </a:rPr>
              <a:t>上的打印结果。</a:t>
            </a:r>
          </a:p>
        </p:txBody>
      </p:sp>
      <p:pic>
        <p:nvPicPr>
          <p:cNvPr id="69638" name="Picture 6"/>
          <p:cNvPicPr>
            <a:picLocks noChangeAspect="1" noChangeArrowheads="1"/>
          </p:cNvPicPr>
          <p:nvPr/>
        </p:nvPicPr>
        <p:blipFill>
          <a:blip r:embed="rId3"/>
          <a:srcRect/>
          <a:stretch>
            <a:fillRect/>
          </a:stretch>
        </p:blipFill>
        <p:spPr bwMode="auto">
          <a:xfrm>
            <a:off x="6011863" y="3654425"/>
            <a:ext cx="2416175" cy="7207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linds(horizontal)">
                                      <p:cBhvr>
                                        <p:cTn id="12" dur="500"/>
                                        <p:tgtEl>
                                          <p:spTgt spid="69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blinds(horizontal)">
                                      <p:cBhvr>
                                        <p:cTn id="1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ctrTitle"/>
          </p:nvPr>
        </p:nvSpPr>
        <p:spPr/>
        <p:txBody>
          <a:bodyPr/>
          <a:lstStyle/>
          <a:p>
            <a:r>
              <a:rPr lang="en-US" altLang="zh-CN" smtClean="0"/>
              <a:t>4 </a:t>
            </a:r>
            <a:r>
              <a:rPr lang="zh-CN" altLang="en-US" smtClean="0"/>
              <a:t>数据的对齐</a:t>
            </a:r>
          </a:p>
        </p:txBody>
      </p:sp>
      <p:sp>
        <p:nvSpPr>
          <p:cNvPr id="32771"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smtClean="0">
                <a:latin typeface="黑体" pitchFamily="49" charset="-122"/>
                <a:ea typeface="黑体" pitchFamily="49" charset="-122"/>
              </a:rPr>
              <a:t>目前机器字长一般为</a:t>
            </a:r>
            <a:r>
              <a:rPr lang="en-US" altLang="zh-CN" sz="2200" smtClean="0">
                <a:latin typeface="黑体" pitchFamily="49" charset="-122"/>
                <a:ea typeface="黑体" pitchFamily="49" charset="-122"/>
              </a:rPr>
              <a:t>32</a:t>
            </a:r>
            <a:r>
              <a:rPr lang="zh-CN" altLang="en-US" sz="2200" smtClean="0">
                <a:latin typeface="黑体" pitchFamily="49" charset="-122"/>
                <a:ea typeface="黑体" pitchFamily="49" charset="-122"/>
              </a:rPr>
              <a:t>位或</a:t>
            </a:r>
            <a:r>
              <a:rPr lang="en-US" altLang="zh-CN" sz="2200" smtClean="0">
                <a:latin typeface="黑体" pitchFamily="49" charset="-122"/>
                <a:ea typeface="黑体" pitchFamily="49" charset="-122"/>
              </a:rPr>
              <a:t>64</a:t>
            </a:r>
            <a:r>
              <a:rPr lang="zh-CN" altLang="en-US" sz="2200" smtClean="0">
                <a:latin typeface="黑体" pitchFamily="49" charset="-122"/>
                <a:ea typeface="黑体" pitchFamily="49" charset="-122"/>
              </a:rPr>
              <a:t>位，而存储器地址按字节编址</a:t>
            </a:r>
          </a:p>
          <a:p>
            <a:pPr>
              <a:lnSpc>
                <a:spcPct val="100000"/>
              </a:lnSpc>
              <a:spcBef>
                <a:spcPct val="35000"/>
              </a:spcBef>
              <a:buSzPct val="75000"/>
            </a:pPr>
            <a:r>
              <a:rPr lang="zh-CN" altLang="en-US" sz="2200" smtClean="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smtClean="0">
                <a:latin typeface="黑体" pitchFamily="49" charset="-122"/>
                <a:ea typeface="黑体" pitchFamily="49" charset="-122"/>
              </a:rPr>
              <a:t>各种不同长度的数据存放时，有两种处理方式</a:t>
            </a:r>
            <a:r>
              <a:rPr lang="en-US" altLang="zh-CN" sz="2200" smtClean="0">
                <a:latin typeface="黑体" pitchFamily="49" charset="-122"/>
                <a:ea typeface="黑体" pitchFamily="49" charset="-122"/>
              </a:rPr>
              <a:t>:</a:t>
            </a:r>
          </a:p>
          <a:p>
            <a:pPr lvl="1">
              <a:lnSpc>
                <a:spcPct val="100000"/>
              </a:lnSpc>
              <a:spcBef>
                <a:spcPct val="35000"/>
              </a:spcBef>
              <a:buClr>
                <a:schemeClr val="accent2"/>
              </a:buClr>
            </a:pPr>
            <a:r>
              <a:rPr lang="zh-CN" altLang="en-US" sz="2200" smtClean="0">
                <a:latin typeface="黑体" pitchFamily="49" charset="-122"/>
                <a:ea typeface="黑体" pitchFamily="49" charset="-122"/>
              </a:rPr>
              <a:t> </a:t>
            </a:r>
            <a:r>
              <a:rPr lang="zh-CN" altLang="en-US" sz="2200" smtClean="0">
                <a:solidFill>
                  <a:srgbClr val="3333FF"/>
                </a:solidFill>
                <a:latin typeface="黑体" pitchFamily="49" charset="-122"/>
                <a:ea typeface="黑体" pitchFamily="49" charset="-122"/>
              </a:rPr>
              <a:t>按边界对齐 （假定</a:t>
            </a:r>
            <a:r>
              <a:rPr lang="zh-CN" altLang="en-US" sz="2200" smtClean="0">
                <a:solidFill>
                  <a:srgbClr val="CC0000"/>
                </a:solidFill>
                <a:latin typeface="黑体" pitchFamily="49" charset="-122"/>
                <a:ea typeface="黑体" pitchFamily="49" charset="-122"/>
              </a:rPr>
              <a:t>存储字</a:t>
            </a:r>
            <a:r>
              <a:rPr lang="zh-CN" altLang="en-US" sz="2200" smtClean="0">
                <a:solidFill>
                  <a:srgbClr val="3333FF"/>
                </a:solidFill>
                <a:latin typeface="黑体" pitchFamily="49" charset="-122"/>
                <a:ea typeface="黑体" pitchFamily="49" charset="-122"/>
              </a:rPr>
              <a:t>的宽度为</a:t>
            </a:r>
            <a:r>
              <a:rPr lang="en-US" altLang="zh-CN" sz="2200" smtClean="0">
                <a:solidFill>
                  <a:srgbClr val="3333FF"/>
                </a:solidFill>
                <a:latin typeface="黑体" pitchFamily="49" charset="-122"/>
                <a:ea typeface="黑体" pitchFamily="49" charset="-122"/>
              </a:rPr>
              <a:t>32</a:t>
            </a:r>
            <a:r>
              <a:rPr lang="zh-CN" altLang="en-US" sz="2200" smtClean="0">
                <a:solidFill>
                  <a:srgbClr val="3333FF"/>
                </a:solidFill>
                <a:latin typeface="黑体" pitchFamily="49" charset="-122"/>
                <a:ea typeface="黑体" pitchFamily="49" charset="-122"/>
              </a:rPr>
              <a:t>位，按字节编址）</a:t>
            </a:r>
            <a:endParaRPr lang="en-US" altLang="zh-CN" sz="2200" smtClean="0">
              <a:solidFill>
                <a:srgbClr val="3333FF"/>
              </a:solidFill>
              <a:latin typeface="黑体" pitchFamily="49" charset="-122"/>
              <a:ea typeface="黑体" pitchFamily="49" charset="-122"/>
            </a:endParaRPr>
          </a:p>
          <a:p>
            <a:pPr lvl="2">
              <a:lnSpc>
                <a:spcPct val="100000"/>
              </a:lnSpc>
              <a:spcBef>
                <a:spcPct val="35000"/>
              </a:spcBef>
            </a:pPr>
            <a:r>
              <a:rPr lang="zh-CN" altLang="en-US" sz="2200" smtClean="0">
                <a:latin typeface="黑体" pitchFamily="49" charset="-122"/>
                <a:ea typeface="黑体" pitchFamily="49" charset="-122"/>
              </a:rPr>
              <a:t>字地址：</a:t>
            </a:r>
            <a:r>
              <a:rPr lang="en-US" altLang="zh-CN" sz="2200" smtClean="0">
                <a:latin typeface="黑体" pitchFamily="49" charset="-122"/>
                <a:ea typeface="黑体" pitchFamily="49" charset="-122"/>
              </a:rPr>
              <a:t>4</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低两位为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半字地址：</a:t>
            </a:r>
            <a:r>
              <a:rPr lang="en-US" altLang="zh-CN" sz="2200" smtClean="0">
                <a:latin typeface="黑体" pitchFamily="49" charset="-122"/>
                <a:ea typeface="黑体" pitchFamily="49" charset="-122"/>
              </a:rPr>
              <a:t>2</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字节地址：任意</a:t>
            </a:r>
          </a:p>
          <a:p>
            <a:pPr lvl="1">
              <a:lnSpc>
                <a:spcPct val="100000"/>
              </a:lnSpc>
              <a:spcBef>
                <a:spcPct val="35000"/>
              </a:spcBef>
              <a:buClr>
                <a:srgbClr val="3333FF"/>
              </a:buClr>
            </a:pPr>
            <a:r>
              <a:rPr lang="zh-CN" altLang="en-US" sz="2200" smtClean="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（学了存储器组织后会更明白！）</a:t>
            </a:r>
            <a:endParaRPr lang="en-US" altLang="zh-CN" sz="2200" smtClean="0">
              <a:solidFill>
                <a:srgbClr val="CC0000"/>
              </a:solidFill>
              <a:latin typeface="黑体" pitchFamily="49" charset="-122"/>
              <a:ea typeface="黑体" pitchFamily="49" charset="-122"/>
            </a:endParaRPr>
          </a:p>
        </p:txBody>
      </p:sp>
      <p:sp>
        <p:nvSpPr>
          <p:cNvPr id="33796"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79877" name="Group 5"/>
          <p:cNvGrpSpPr>
            <a:grpSpLocks/>
          </p:cNvGrpSpPr>
          <p:nvPr/>
        </p:nvGrpSpPr>
        <p:grpSpPr bwMode="auto">
          <a:xfrm>
            <a:off x="3627438" y="3159125"/>
            <a:ext cx="4967287" cy="803275"/>
            <a:chOff x="2267" y="2048"/>
            <a:chExt cx="3129" cy="506"/>
          </a:xfrm>
        </p:grpSpPr>
        <p:sp>
          <p:nvSpPr>
            <p:cNvPr id="33798"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33799"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33800"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877"/>
                                        </p:tgtEl>
                                        <p:attrNameLst>
                                          <p:attrName>style.visibility</p:attrName>
                                        </p:attrNameLst>
                                      </p:cBhvr>
                                      <p:to>
                                        <p:strVal val="visible"/>
                                      </p:to>
                                    </p:set>
                                    <p:animEffect transition="in" filter="blinds(horizontal)">
                                      <p:cBhvr>
                                        <p:cTn id="27" dur="500"/>
                                        <p:tgtEl>
                                          <p:spTgt spid="79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10000"/>
              </a:spcBef>
              <a:buClr>
                <a:schemeClr val="tx1"/>
              </a:buClr>
              <a:buSzPct val="60000"/>
              <a:buFont typeface="Wingdings" pitchFamily="2" charset="2"/>
              <a:buNone/>
              <a:defRPr/>
            </a:pPr>
            <a:endParaRPr lang="en-US" altLang="zh-CN" sz="2200" b="1" smtClean="0">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按边界对齐</a:t>
            </a:r>
            <a:r>
              <a:rPr lang="zh-CN" altLang="en-US" sz="2200" b="1" smtClean="0">
                <a:ea typeface="黑体" pitchFamily="49" charset="-122"/>
              </a:rPr>
              <a:t> </a:t>
            </a: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边界不对齐</a:t>
            </a:r>
            <a:endParaRPr lang="zh-CN" altLang="en-US" sz="2200" b="1" smtClean="0">
              <a:solidFill>
                <a:srgbClr val="CC3300"/>
              </a:solidFill>
              <a:ea typeface="黑体" pitchFamily="49" charset="-122"/>
            </a:endParaRPr>
          </a:p>
          <a:p>
            <a:pPr>
              <a:lnSpc>
                <a:spcPct val="120000"/>
              </a:lnSpc>
              <a:spcBef>
                <a:spcPct val="10000"/>
              </a:spcBef>
              <a:buClr>
                <a:schemeClr val="tx1"/>
              </a:buClr>
              <a:buSzPct val="60000"/>
              <a:buFont typeface="Monotype Sorts" pitchFamily="2" charset="2"/>
              <a:buChar char=" "/>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p:txBody>
      </p:sp>
      <p:grpSp>
        <p:nvGrpSpPr>
          <p:cNvPr id="34819" name="Group 3"/>
          <p:cNvGrpSpPr>
            <a:grpSpLocks/>
          </p:cNvGrpSpPr>
          <p:nvPr/>
        </p:nvGrpSpPr>
        <p:grpSpPr bwMode="auto">
          <a:xfrm>
            <a:off x="4103688" y="1328738"/>
            <a:ext cx="4419600" cy="1997075"/>
            <a:chOff x="1497" y="981"/>
            <a:chExt cx="2784" cy="1258"/>
          </a:xfrm>
        </p:grpSpPr>
        <p:sp>
          <p:nvSpPr>
            <p:cNvPr id="34856"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57"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34858"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34859"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34860"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34861"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34862"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34863"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4"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5"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34866"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34867"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8"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9"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34870"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1"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2"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3"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75"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76"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34877"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78"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79"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0"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1"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82"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4820" name="Group 31"/>
          <p:cNvGrpSpPr>
            <a:grpSpLocks/>
          </p:cNvGrpSpPr>
          <p:nvPr/>
        </p:nvGrpSpPr>
        <p:grpSpPr bwMode="auto">
          <a:xfrm>
            <a:off x="4057650" y="3786188"/>
            <a:ext cx="4770438" cy="2085975"/>
            <a:chOff x="1488" y="2556"/>
            <a:chExt cx="2784" cy="1314"/>
          </a:xfrm>
        </p:grpSpPr>
        <p:sp>
          <p:nvSpPr>
            <p:cNvPr id="34829"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30"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34831"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2"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3"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4"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5"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eaLnBrk="1" hangingPunct="1">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34836"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37"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38"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39"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34840"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1"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2"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34843"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34844"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34845"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34846"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34847"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34848"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34849"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34850"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1"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2"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54"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55"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34821"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34822"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b="1">
                <a:solidFill>
                  <a:srgbClr val="CC0000"/>
                </a:solidFill>
                <a:ea typeface="黑体" pitchFamily="49" charset="-122"/>
              </a:rPr>
              <a:t>虽节省了空间，但增加了访存次数！</a:t>
            </a:r>
          </a:p>
          <a:p>
            <a:pPr>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80962"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a:lnSpc>
                <a:spcPct val="125000"/>
              </a:lnSpc>
              <a:spcBef>
                <a:spcPct val="50000"/>
              </a:spcBef>
            </a:pPr>
            <a:r>
              <a:rPr lang="zh-CN" altLang="en-US" sz="2000" b="1">
                <a:ea typeface="黑体" pitchFamily="49" charset="-122"/>
              </a:rPr>
              <a:t>存储器按字节编址</a:t>
            </a:r>
          </a:p>
          <a:p>
            <a:pPr>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962">
                                            <p:txEl>
                                              <p:pRg st="1" end="1"/>
                                            </p:txEl>
                                          </p:spTgt>
                                        </p:tgtEl>
                                        <p:attrNameLst>
                                          <p:attrName>style.visibility</p:attrName>
                                        </p:attrNameLst>
                                      </p:cBhvr>
                                      <p:to>
                                        <p:strVal val="visible"/>
                                      </p:to>
                                    </p:set>
                                    <p:animEffect transition="in" filter="blinds(horizontal)">
                                      <p:cBhvr>
                                        <p:cTn id="17" dur="500"/>
                                        <p:tgtEl>
                                          <p:spTgt spid="809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975"/>
            <a:ext cx="8229600" cy="561975"/>
          </a:xfrm>
        </p:spPr>
        <p:txBody>
          <a:bodyPr/>
          <a:lstStyle/>
          <a:p>
            <a:r>
              <a:rPr lang="en-US" altLang="zh-CN" sz="3600" smtClean="0">
                <a:ea typeface="宋体" pitchFamily="2" charset="-122"/>
              </a:rPr>
              <a:t>Alignment(</a:t>
            </a:r>
            <a:r>
              <a:rPr lang="zh-CN" altLang="en-US" sz="3600" smtClean="0">
                <a:ea typeface="宋体" pitchFamily="2" charset="-122"/>
              </a:rPr>
              <a:t>对齐</a:t>
            </a:r>
            <a:r>
              <a:rPr lang="en-US" altLang="zh-CN" sz="3600" smtClean="0">
                <a:ea typeface="宋体" pitchFamily="2" charset="-122"/>
              </a:rPr>
              <a:t>) </a:t>
            </a:r>
            <a:r>
              <a:rPr lang="zh-CN" altLang="en-US" sz="3600" smtClean="0">
                <a:ea typeface="宋体" pitchFamily="2" charset="-122"/>
              </a:rPr>
              <a:t>举例</a:t>
            </a:r>
          </a:p>
        </p:txBody>
      </p:sp>
      <p:sp>
        <p:nvSpPr>
          <p:cNvPr id="35843"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short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35844" name="Rectangle 4"/>
          <p:cNvSpPr>
            <a:spLocks noChangeArrowheads="1"/>
          </p:cNvSpPr>
          <p:nvPr/>
        </p:nvSpPr>
        <p:spPr bwMode="auto">
          <a:xfrm>
            <a:off x="5202238" y="549275"/>
            <a:ext cx="2779712" cy="26924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endParaRPr lang="zh-CN" altLang="en-US" sz="2400" b="1"/>
          </a:p>
          <a:p>
            <a:pPr marL="342900" indent="-342900">
              <a:spcBef>
                <a:spcPct val="20000"/>
              </a:spcBef>
            </a:pPr>
            <a:r>
              <a:rPr lang="en-US" altLang="zh-CN" sz="2400" b="1"/>
              <a:t>struct  S2 {</a:t>
            </a:r>
          </a:p>
          <a:p>
            <a:pPr marL="342900" indent="-342900">
              <a:spcBef>
                <a:spcPct val="20000"/>
              </a:spcBef>
            </a:pPr>
            <a:r>
              <a:rPr lang="en-US" altLang="zh-CN" sz="2400" b="1"/>
              <a:t>		short	i</a:t>
            </a:r>
            <a:r>
              <a:rPr lang="zh-CN" altLang="en-US" sz="2400" b="1"/>
              <a:t>；</a:t>
            </a:r>
          </a:p>
          <a:p>
            <a:pPr marL="342900" indent="-342900">
              <a:spcBef>
                <a:spcPct val="20000"/>
              </a:spcBef>
            </a:pPr>
            <a:r>
              <a:rPr lang="zh-CN" altLang="en-US" sz="2400" b="1"/>
              <a:t>		</a:t>
            </a:r>
            <a:r>
              <a:rPr lang="en-US" altLang="zh-CN" sz="2400" b="1"/>
              <a:t>int	j</a:t>
            </a:r>
            <a:r>
              <a:rPr lang="zh-CN" altLang="en-US" sz="2400" b="1"/>
              <a:t>；</a:t>
            </a:r>
          </a:p>
          <a:p>
            <a:pPr marL="342900" indent="-342900">
              <a:spcBef>
                <a:spcPct val="20000"/>
              </a:spcBef>
            </a:pPr>
            <a:r>
              <a:rPr lang="zh-CN" altLang="en-US" sz="2400" b="1"/>
              <a:t>		</a:t>
            </a:r>
            <a:r>
              <a:rPr lang="en-US" altLang="zh-CN" sz="2400" b="1"/>
              <a:t>char	c</a:t>
            </a:r>
            <a:r>
              <a:rPr lang="zh-CN" altLang="en-US" sz="2400" b="1"/>
              <a:t>；</a:t>
            </a:r>
          </a:p>
          <a:p>
            <a:pPr marL="342900" indent="-342900">
              <a:spcBef>
                <a:spcPct val="20000"/>
              </a:spcBef>
            </a:pPr>
            <a:r>
              <a:rPr lang="en-US" altLang="zh-CN" sz="2400" b="1"/>
              <a:t>}</a:t>
            </a:r>
            <a:r>
              <a:rPr lang="zh-CN" altLang="en-US" sz="2400" b="1"/>
              <a:t>；</a:t>
            </a:r>
          </a:p>
        </p:txBody>
      </p:sp>
      <p:sp>
        <p:nvSpPr>
          <p:cNvPr id="81925"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2"/>
                </a:solidFill>
                <a:ea typeface="黑体" pitchFamily="49" charset="-122"/>
              </a:rPr>
              <a:t>在要求对齐的情况下，哪种结构声明更好？</a:t>
            </a:r>
          </a:p>
        </p:txBody>
      </p:sp>
      <p:grpSp>
        <p:nvGrpSpPr>
          <p:cNvPr id="81926" name="Group 6"/>
          <p:cNvGrpSpPr>
            <a:grpSpLocks/>
          </p:cNvGrpSpPr>
          <p:nvPr/>
        </p:nvGrpSpPr>
        <p:grpSpPr bwMode="auto">
          <a:xfrm>
            <a:off x="377825" y="3725863"/>
            <a:ext cx="4827588" cy="852487"/>
            <a:chOff x="301" y="2411"/>
            <a:chExt cx="3041" cy="537"/>
          </a:xfrm>
        </p:grpSpPr>
        <p:sp>
          <p:nvSpPr>
            <p:cNvPr id="35860" name="Rectangle 7"/>
            <p:cNvSpPr>
              <a:spLocks noChangeArrowheads="1"/>
            </p:cNvSpPr>
            <p:nvPr/>
          </p:nvSpPr>
          <p:spPr bwMode="auto">
            <a:xfrm>
              <a:off x="796" y="2641"/>
              <a:ext cx="2085"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61"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a:spcBef>
                  <a:spcPct val="50000"/>
                </a:spcBef>
              </a:pPr>
              <a:r>
                <a:rPr lang="en-US" altLang="zh-CN" sz="2400" b="1"/>
                <a:t>S1</a:t>
              </a:r>
              <a:r>
                <a:rPr lang="zh-CN" altLang="en-US" sz="2400" b="1"/>
                <a:t>：</a:t>
              </a:r>
            </a:p>
          </p:txBody>
        </p:sp>
        <p:sp>
          <p:nvSpPr>
            <p:cNvPr id="35862" name="Line 9"/>
            <p:cNvSpPr>
              <a:spLocks noChangeShapeType="1"/>
            </p:cNvSpPr>
            <p:nvPr/>
          </p:nvSpPr>
          <p:spPr bwMode="auto">
            <a:xfrm>
              <a:off x="1355" y="2642"/>
              <a:ext cx="0" cy="302"/>
            </a:xfrm>
            <a:prstGeom prst="line">
              <a:avLst/>
            </a:prstGeom>
            <a:noFill/>
            <a:ln w="28575">
              <a:solidFill>
                <a:srgbClr val="000000"/>
              </a:solidFill>
              <a:round/>
              <a:headEnd/>
              <a:tailEnd/>
            </a:ln>
            <a:effectLst/>
          </p:spPr>
          <p:txBody>
            <a:bodyPr/>
            <a:lstStyle/>
            <a:p>
              <a:endParaRPr lang="zh-CN" altLang="en-US"/>
            </a:p>
          </p:txBody>
        </p:sp>
        <p:sp>
          <p:nvSpPr>
            <p:cNvPr id="35863" name="Line 10"/>
            <p:cNvSpPr>
              <a:spLocks noChangeShapeType="1"/>
            </p:cNvSpPr>
            <p:nvPr/>
          </p:nvSpPr>
          <p:spPr bwMode="auto">
            <a:xfrm>
              <a:off x="1837" y="2632"/>
              <a:ext cx="0" cy="302"/>
            </a:xfrm>
            <a:prstGeom prst="line">
              <a:avLst/>
            </a:prstGeom>
            <a:noFill/>
            <a:ln w="28575">
              <a:solidFill>
                <a:srgbClr val="000000"/>
              </a:solidFill>
              <a:round/>
              <a:headEnd/>
              <a:tailEnd/>
            </a:ln>
            <a:effectLst/>
          </p:spPr>
          <p:txBody>
            <a:bodyPr/>
            <a:lstStyle/>
            <a:p>
              <a:endParaRPr lang="zh-CN" altLang="en-US"/>
            </a:p>
          </p:txBody>
        </p:sp>
        <p:sp>
          <p:nvSpPr>
            <p:cNvPr id="35864" name="Text Box 11"/>
            <p:cNvSpPr txBox="1">
              <a:spLocks noChangeArrowheads="1"/>
            </p:cNvSpPr>
            <p:nvPr/>
          </p:nvSpPr>
          <p:spPr bwMode="auto">
            <a:xfrm>
              <a:off x="944" y="2659"/>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65" name="Text Box 12"/>
            <p:cNvSpPr txBox="1">
              <a:spLocks noChangeArrowheads="1"/>
            </p:cNvSpPr>
            <p:nvPr/>
          </p:nvSpPr>
          <p:spPr bwMode="auto">
            <a:xfrm>
              <a:off x="1412" y="2641"/>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66"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35867" name="Text Box 14"/>
            <p:cNvSpPr txBox="1">
              <a:spLocks noChangeArrowheads="1"/>
            </p:cNvSpPr>
            <p:nvPr/>
          </p:nvSpPr>
          <p:spPr bwMode="auto">
            <a:xfrm>
              <a:off x="1582" y="2694"/>
              <a:ext cx="301" cy="231"/>
            </a:xfrm>
            <a:prstGeom prst="rect">
              <a:avLst/>
            </a:prstGeom>
            <a:noFill/>
            <a:ln w="12700">
              <a:noFill/>
              <a:miter lim="800000"/>
              <a:headEnd/>
              <a:tailEnd/>
            </a:ln>
            <a:effectLst/>
          </p:spPr>
          <p:txBody>
            <a:bodyPr>
              <a:spAutoFit/>
            </a:bodyPr>
            <a:lstStyle/>
            <a:p>
              <a:pPr>
                <a:spcBef>
                  <a:spcPct val="50000"/>
                </a:spcBef>
              </a:pPr>
              <a:r>
                <a:rPr lang="en-US" altLang="zh-CN" b="1"/>
                <a:t>X </a:t>
              </a:r>
            </a:p>
          </p:txBody>
        </p:sp>
        <p:sp>
          <p:nvSpPr>
            <p:cNvPr id="35868" name="Text Box 15"/>
            <p:cNvSpPr txBox="1">
              <a:spLocks noChangeArrowheads="1"/>
            </p:cNvSpPr>
            <p:nvPr/>
          </p:nvSpPr>
          <p:spPr bwMode="auto">
            <a:xfrm>
              <a:off x="2149" y="2649"/>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69"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70"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71"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grpSp>
        <p:nvGrpSpPr>
          <p:cNvPr id="81939" name="Group 19"/>
          <p:cNvGrpSpPr>
            <a:grpSpLocks/>
          </p:cNvGrpSpPr>
          <p:nvPr/>
        </p:nvGrpSpPr>
        <p:grpSpPr bwMode="auto">
          <a:xfrm>
            <a:off x="376238" y="4640263"/>
            <a:ext cx="5816600" cy="858837"/>
            <a:chOff x="309" y="2977"/>
            <a:chExt cx="3664" cy="541"/>
          </a:xfrm>
        </p:grpSpPr>
        <p:sp>
          <p:nvSpPr>
            <p:cNvPr id="35850" name="Rectangle 20"/>
            <p:cNvSpPr>
              <a:spLocks noChangeArrowheads="1"/>
            </p:cNvSpPr>
            <p:nvPr/>
          </p:nvSpPr>
          <p:spPr bwMode="auto">
            <a:xfrm>
              <a:off x="804" y="3207"/>
              <a:ext cx="3169"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51"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a:spcBef>
                  <a:spcPct val="50000"/>
                </a:spcBef>
              </a:pPr>
              <a:r>
                <a:rPr lang="en-US" altLang="zh-CN" sz="2400" b="1"/>
                <a:t>S2</a:t>
              </a:r>
              <a:r>
                <a:rPr lang="zh-CN" altLang="en-US" sz="2400" b="1"/>
                <a:t>：</a:t>
              </a:r>
            </a:p>
          </p:txBody>
        </p:sp>
        <p:sp>
          <p:nvSpPr>
            <p:cNvPr id="35852" name="Line 22"/>
            <p:cNvSpPr>
              <a:spLocks noChangeShapeType="1"/>
            </p:cNvSpPr>
            <p:nvPr/>
          </p:nvSpPr>
          <p:spPr bwMode="auto">
            <a:xfrm>
              <a:off x="1845" y="3216"/>
              <a:ext cx="0" cy="302"/>
            </a:xfrm>
            <a:prstGeom prst="line">
              <a:avLst/>
            </a:prstGeom>
            <a:noFill/>
            <a:ln w="28575">
              <a:solidFill>
                <a:srgbClr val="000000"/>
              </a:solidFill>
              <a:round/>
              <a:headEnd/>
              <a:tailEnd/>
            </a:ln>
            <a:effectLst/>
          </p:spPr>
          <p:txBody>
            <a:bodyPr/>
            <a:lstStyle/>
            <a:p>
              <a:endParaRPr lang="zh-CN" altLang="en-US"/>
            </a:p>
          </p:txBody>
        </p:sp>
        <p:sp>
          <p:nvSpPr>
            <p:cNvPr id="35853" name="Text Box 23"/>
            <p:cNvSpPr txBox="1">
              <a:spLocks noChangeArrowheads="1"/>
            </p:cNvSpPr>
            <p:nvPr/>
          </p:nvSpPr>
          <p:spPr bwMode="auto">
            <a:xfrm>
              <a:off x="953" y="3206"/>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54"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55"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35856" name="Text Box 26"/>
            <p:cNvSpPr txBox="1">
              <a:spLocks noChangeArrowheads="1"/>
            </p:cNvSpPr>
            <p:nvPr/>
          </p:nvSpPr>
          <p:spPr bwMode="auto">
            <a:xfrm>
              <a:off x="2272" y="3197"/>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57"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58"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59"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sp>
        <p:nvSpPr>
          <p:cNvPr id="35848" name="Text Box 14"/>
          <p:cNvSpPr txBox="1">
            <a:spLocks noChangeArrowheads="1"/>
          </p:cNvSpPr>
          <p:nvPr/>
        </p:nvSpPr>
        <p:spPr bwMode="auto">
          <a:xfrm>
            <a:off x="2051050" y="5062538"/>
            <a:ext cx="698500" cy="365125"/>
          </a:xfrm>
          <a:prstGeom prst="rect">
            <a:avLst/>
          </a:prstGeom>
          <a:noFill/>
          <a:ln w="12700">
            <a:noFill/>
            <a:miter lim="800000"/>
            <a:headEnd/>
            <a:tailEnd/>
          </a:ln>
          <a:effectLst/>
        </p:spPr>
        <p:txBody>
          <a:bodyPr>
            <a:spAutoFit/>
          </a:bodyPr>
          <a:lstStyle/>
          <a:p>
            <a:pPr>
              <a:spcBef>
                <a:spcPct val="50000"/>
              </a:spcBef>
            </a:pPr>
            <a:r>
              <a:rPr lang="en-US" altLang="zh-CN" b="1"/>
              <a:t>  X X </a:t>
            </a:r>
          </a:p>
        </p:txBody>
      </p:sp>
      <p:sp>
        <p:nvSpPr>
          <p:cNvPr id="35849" name="Text Box 14"/>
          <p:cNvSpPr txBox="1">
            <a:spLocks noChangeArrowheads="1"/>
          </p:cNvSpPr>
          <p:nvPr/>
        </p:nvSpPr>
        <p:spPr bwMode="auto">
          <a:xfrm>
            <a:off x="4889500" y="5075238"/>
            <a:ext cx="1212850" cy="366712"/>
          </a:xfrm>
          <a:prstGeom prst="rect">
            <a:avLst/>
          </a:prstGeom>
          <a:noFill/>
          <a:ln w="12700">
            <a:noFill/>
            <a:miter lim="800000"/>
            <a:headEnd/>
            <a:tailEnd/>
          </a:ln>
          <a:effectLst/>
        </p:spPr>
        <p:txBody>
          <a:bodyPr>
            <a:spAutoFit/>
          </a:bodyPr>
          <a:lstStyle/>
          <a:p>
            <a:pPr>
              <a:spcBef>
                <a:spcPct val="50000"/>
              </a:spcBef>
            </a:pPr>
            <a:r>
              <a:rPr lang="en-US" altLang="zh-CN" b="1"/>
              <a:t>  X X 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39"/>
                                        </p:tgtEl>
                                        <p:attrNameLst>
                                          <p:attrName>style.visibility</p:attrName>
                                        </p:attrNameLst>
                                      </p:cBhvr>
                                      <p:to>
                                        <p:strVal val="visible"/>
                                      </p:to>
                                    </p:set>
                                    <p:animEffect transition="in" filter="blinds(horizontal)">
                                      <p:cBhvr>
                                        <p:cTn id="17" dur="500"/>
                                        <p:tgtEl>
                                          <p:spTgt spid="8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0659" name="Rectangle 3"/>
          <p:cNvSpPr>
            <a:spLocks noGrp="1" noChangeArrowheads="1"/>
          </p:cNvSpPr>
          <p:nvPr>
            <p:ph type="body" idx="1"/>
          </p:nvPr>
        </p:nvSpPr>
        <p:spPr>
          <a:xfrm>
            <a:off x="296863" y="773113"/>
            <a:ext cx="8596312" cy="5581650"/>
          </a:xfrm>
        </p:spPr>
        <p:txBody>
          <a:bodyPr/>
          <a:lstStyle/>
          <a:p>
            <a:pPr>
              <a:spcBef>
                <a:spcPct val="35000"/>
              </a:spcBef>
              <a:buFontTx/>
              <a:buNone/>
            </a:pPr>
            <a:r>
              <a:rPr lang="en-US" altLang="zh-CN" sz="2200" smtClean="0">
                <a:latin typeface="微软雅黑" pitchFamily="34" charset="-122"/>
                <a:ea typeface="微软雅黑" pitchFamily="34" charset="-122"/>
              </a:rPr>
              <a:t>#pragma pack(n) </a:t>
            </a:r>
            <a:r>
              <a:rPr lang="zh-CN" altLang="en-US" sz="2200" b="0" smtClean="0">
                <a:latin typeface="微软雅黑" pitchFamily="34" charset="-122"/>
                <a:ea typeface="微软雅黑" pitchFamily="34" charset="-122"/>
              </a:rPr>
              <a:t>  </a:t>
            </a:r>
          </a:p>
          <a:p>
            <a:pPr>
              <a:spcBef>
                <a:spcPct val="35000"/>
              </a:spcBef>
            </a:pPr>
            <a:r>
              <a:rPr lang="zh-CN" altLang="en-US" sz="2200" smtClean="0">
                <a:solidFill>
                  <a:srgbClr val="3333CC"/>
                </a:solidFill>
                <a:latin typeface="微软雅黑" pitchFamily="34" charset="-122"/>
                <a:ea typeface="微软雅黑" pitchFamily="34" charset="-122"/>
              </a:rPr>
              <a:t>为编译器指定</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内部的</a:t>
            </a:r>
            <a:r>
              <a:rPr lang="zh-CN" altLang="en-US" sz="2200" smtClean="0">
                <a:solidFill>
                  <a:srgbClr val="FF3300"/>
                </a:solidFill>
                <a:latin typeface="微软雅黑" pitchFamily="34" charset="-122"/>
                <a:ea typeface="微软雅黑" pitchFamily="34" charset="-122"/>
              </a:rPr>
              <a:t>成员变量</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当自然边界（如</a:t>
            </a:r>
            <a:r>
              <a:rPr lang="en-US" altLang="zh-CN" sz="2200" smtClean="0">
                <a:solidFill>
                  <a:srgbClr val="3333CC"/>
                </a:solidFill>
                <a:latin typeface="微软雅黑" pitchFamily="34" charset="-122"/>
                <a:ea typeface="微软雅黑" pitchFamily="34" charset="-122"/>
              </a:rPr>
              <a:t>int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short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float</a:t>
            </a: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字节）比</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大时，按</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字节对齐。</a:t>
            </a:r>
          </a:p>
          <a:p>
            <a:pPr>
              <a:spcBef>
                <a:spcPct val="35000"/>
              </a:spcBef>
            </a:pPr>
            <a:r>
              <a:rPr lang="zh-CN" altLang="en-US" sz="2200" smtClean="0">
                <a:solidFill>
                  <a:srgbClr val="008000"/>
                </a:solidFill>
                <a:latin typeface="微软雅黑" pitchFamily="34" charset="-122"/>
                <a:ea typeface="微软雅黑" pitchFamily="34" charset="-122"/>
              </a:rPr>
              <a:t>缺省或</a:t>
            </a:r>
            <a:r>
              <a:rPr lang="en-US" altLang="zh-CN" sz="2200" smtClean="0">
                <a:solidFill>
                  <a:srgbClr val="008000"/>
                </a:solidFill>
                <a:latin typeface="微软雅黑" pitchFamily="34" charset="-122"/>
                <a:ea typeface="微软雅黑" pitchFamily="34" charset="-122"/>
              </a:rPr>
              <a:t>#pragma pack()</a:t>
            </a:r>
            <a:r>
              <a:rPr lang="en-US" altLang="zh-CN" sz="2200" smtClean="0">
                <a:latin typeface="微软雅黑" pitchFamily="34" charset="-122"/>
                <a:ea typeface="微软雅黑" pitchFamily="34" charset="-122"/>
              </a:rPr>
              <a:t> </a:t>
            </a:r>
            <a:r>
              <a:rPr lang="zh-CN" altLang="en-US" sz="2200" smtClean="0">
                <a:solidFill>
                  <a:srgbClr val="3333CC"/>
                </a:solidFill>
                <a:latin typeface="微软雅黑" pitchFamily="34" charset="-122"/>
                <a:ea typeface="微软雅黑" pitchFamily="34" charset="-122"/>
              </a:rPr>
              <a:t>，按自然边界对齐。</a:t>
            </a:r>
          </a:p>
          <a:p>
            <a:pPr>
              <a:spcBef>
                <a:spcPct val="35000"/>
              </a:spcBef>
              <a:buFontTx/>
              <a:buNone/>
            </a:pPr>
            <a:r>
              <a:rPr lang="en-US" altLang="zh-CN" sz="2200" smtClean="0">
                <a:latin typeface="微软雅黑" pitchFamily="34" charset="-122"/>
                <a:ea typeface="微软雅黑" pitchFamily="34" charset="-122"/>
              </a:rPr>
              <a:t>__attribute__((aligned(m)))</a:t>
            </a:r>
            <a:endParaRPr lang="zh-CN" altLang="en-US" sz="2200" smtClean="0">
              <a:solidFill>
                <a:schemeClr val="accent2"/>
              </a:solidFill>
              <a:latin typeface="微软雅黑" pitchFamily="34" charset="-122"/>
              <a:ea typeface="微软雅黑" pitchFamily="34" charset="-122"/>
            </a:endParaRPr>
          </a:p>
          <a:p>
            <a:pPr>
              <a:spcBef>
                <a:spcPct val="35000"/>
              </a:spcBef>
            </a:pPr>
            <a:r>
              <a:rPr lang="zh-CN" altLang="en-US" sz="2200" smtClean="0">
                <a:solidFill>
                  <a:srgbClr val="3333CC"/>
                </a:solidFill>
                <a:latin typeface="微软雅黑" pitchFamily="34" charset="-122"/>
                <a:ea typeface="微软雅黑" pitchFamily="34" charset="-122"/>
              </a:rPr>
              <a:t>为编译器指定一个</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联合体</a:t>
            </a:r>
            <a:r>
              <a:rPr lang="zh-CN" altLang="en-US" sz="2200" smtClean="0">
                <a:solidFill>
                  <a:srgbClr val="3333CC"/>
                </a:solidFill>
                <a:latin typeface="微软雅黑" pitchFamily="34" charset="-122"/>
                <a:ea typeface="微软雅黑" pitchFamily="34" charset="-122"/>
              </a:rPr>
              <a:t>或一个</a:t>
            </a:r>
            <a:r>
              <a:rPr lang="zh-CN" altLang="en-US" sz="2200" smtClean="0">
                <a:solidFill>
                  <a:srgbClr val="FF3300"/>
                </a:solidFill>
                <a:latin typeface="微软雅黑" pitchFamily="34" charset="-122"/>
                <a:ea typeface="微软雅黑" pitchFamily="34" charset="-122"/>
              </a:rPr>
              <a:t>单独的变量</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对象</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必须是</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的幂次方</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，且其占用空间大小也是</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的整数倍，以保证在申请连续存储空间时各元素也按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p>
          <a:p>
            <a:pPr>
              <a:spcBef>
                <a:spcPct val="35000"/>
              </a:spcBef>
              <a:buFontTx/>
              <a:buNone/>
            </a:pPr>
            <a:r>
              <a:rPr lang="en-US" altLang="zh-CN" sz="2200" smtClean="0">
                <a:latin typeface="微软雅黑" pitchFamily="34" charset="-122"/>
                <a:ea typeface="微软雅黑" pitchFamily="34" charset="-122"/>
              </a:rPr>
              <a:t>__attribute__((packed))</a:t>
            </a:r>
          </a:p>
          <a:p>
            <a:pPr>
              <a:spcBef>
                <a:spcPct val="35000"/>
              </a:spcBef>
              <a:buSzPct val="50000"/>
              <a:buFont typeface="Wingdings" pitchFamily="2" charset="2"/>
              <a:buChar char="l"/>
            </a:pPr>
            <a:r>
              <a:rPr lang="zh-CN" altLang="en-US" sz="2200" smtClean="0">
                <a:solidFill>
                  <a:srgbClr val="3333CC"/>
                </a:solidFill>
                <a:latin typeface="微软雅黑" pitchFamily="34" charset="-122"/>
                <a:ea typeface="微软雅黑" pitchFamily="34" charset="-122"/>
              </a:rPr>
              <a:t>不按边界对齐，称为紧凑方式。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2" dur="500"/>
                                        <p:tgtEl>
                                          <p:spTgt spid="70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17" dur="500"/>
                                        <p:tgtEl>
                                          <p:spTgt spid="70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22" dur="500"/>
                                        <p:tgtEl>
                                          <p:spTgt spid="706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27" dur="500"/>
                                        <p:tgtEl>
                                          <p:spTgt spid="706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659">
                                            <p:txEl>
                                              <p:pRg st="8" end="8"/>
                                            </p:txEl>
                                          </p:spTgt>
                                        </p:tgtEl>
                                        <p:attrNameLst>
                                          <p:attrName>style.visibility</p:attrName>
                                        </p:attrNameLst>
                                      </p:cBhvr>
                                      <p:to>
                                        <p:strVal val="visible"/>
                                      </p:to>
                                    </p:set>
                                    <p:animEffect transition="in" filter="blinds(horizontal)">
                                      <p:cBhvr>
                                        <p:cTn id="32" dur="500"/>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1683" name="Rectangle 3"/>
          <p:cNvSpPr>
            <a:spLocks noGrp="1" noChangeArrowheads="1"/>
          </p:cNvSpPr>
          <p:nvPr>
            <p:ph type="body" idx="1"/>
          </p:nvPr>
        </p:nvSpPr>
        <p:spPr>
          <a:xfrm>
            <a:off x="341313" y="684213"/>
            <a:ext cx="8712200" cy="6129337"/>
          </a:xfrm>
        </p:spPr>
        <p:txBody>
          <a:bodyPr/>
          <a:lstStyle/>
          <a:p>
            <a:pPr>
              <a:lnSpc>
                <a:spcPct val="95000"/>
              </a:lnSpc>
              <a:buFontTx/>
              <a:buNone/>
            </a:pPr>
            <a:r>
              <a:rPr lang="en-US" altLang="zh-CN" sz="1800" smtClean="0"/>
              <a:t>#include&lt;stdio.h&gt;</a:t>
            </a:r>
          </a:p>
          <a:p>
            <a:pPr>
              <a:lnSpc>
                <a:spcPct val="95000"/>
              </a:lnSpc>
              <a:buFontTx/>
              <a:buNone/>
            </a:pPr>
            <a:r>
              <a:rPr lang="en-US" altLang="zh-CN" sz="1800" smtClean="0">
                <a:solidFill>
                  <a:srgbClr val="3333CC"/>
                </a:solidFill>
              </a:rPr>
              <a:t>#pragma pack(4)</a:t>
            </a:r>
          </a:p>
          <a:p>
            <a:pPr>
              <a:lnSpc>
                <a:spcPct val="95000"/>
              </a:lnSpc>
              <a:buFontTx/>
              <a:buNone/>
            </a:pPr>
            <a:r>
              <a:rPr lang="en-US" altLang="zh-CN" sz="1800" smtClean="0"/>
              <a:t>typedef struct {</a:t>
            </a:r>
          </a:p>
          <a:p>
            <a:pPr>
              <a:lnSpc>
                <a:spcPct val="95000"/>
              </a:lnSpc>
              <a:buFontTx/>
              <a:buNone/>
            </a:pPr>
            <a:r>
              <a:rPr lang="en-US" altLang="zh-CN" sz="1800" smtClean="0"/>
              <a:t>    uint32_t    f1;</a:t>
            </a:r>
          </a:p>
          <a:p>
            <a:pPr>
              <a:lnSpc>
                <a:spcPct val="95000"/>
              </a:lnSpc>
              <a:buFontTx/>
              <a:buNone/>
            </a:pPr>
            <a:r>
              <a:rPr lang="en-US" altLang="zh-CN" sz="1800" smtClean="0"/>
              <a:t>    uint8_t      f2;</a:t>
            </a:r>
          </a:p>
          <a:p>
            <a:pPr>
              <a:lnSpc>
                <a:spcPct val="95000"/>
              </a:lnSpc>
              <a:buFontTx/>
              <a:buNone/>
            </a:pPr>
            <a:r>
              <a:rPr lang="en-US" altLang="zh-CN" sz="1800" smtClean="0"/>
              <a:t>    uint8_t      f3;</a:t>
            </a:r>
          </a:p>
          <a:p>
            <a:pPr>
              <a:lnSpc>
                <a:spcPct val="95000"/>
              </a:lnSpc>
              <a:buFontTx/>
              <a:buNone/>
            </a:pPr>
            <a:r>
              <a:rPr lang="en-US" altLang="zh-CN" sz="1800" smtClean="0"/>
              <a:t>    uint32_t    f4;</a:t>
            </a:r>
          </a:p>
          <a:p>
            <a:pPr>
              <a:lnSpc>
                <a:spcPct val="95000"/>
              </a:lnSpc>
              <a:buFontTx/>
              <a:buNone/>
            </a:pPr>
            <a:r>
              <a:rPr lang="en-US" altLang="zh-CN" sz="1800" smtClean="0"/>
              <a:t>    uint64_t    f5;</a:t>
            </a:r>
          </a:p>
          <a:p>
            <a:pPr>
              <a:lnSpc>
                <a:spcPct val="95000"/>
              </a:lnSpc>
              <a:buFontTx/>
              <a:buNone/>
            </a:pPr>
            <a:r>
              <a:rPr lang="en-US" altLang="zh-CN" sz="1800" smtClean="0">
                <a:solidFill>
                  <a:srgbClr val="3333CC"/>
                </a:solidFill>
              </a:rPr>
              <a:t>}__attribute__((aligned(1024)))</a:t>
            </a:r>
            <a:r>
              <a:rPr lang="en-US" altLang="zh-CN" sz="1800" smtClean="0"/>
              <a:t> ts;</a:t>
            </a:r>
          </a:p>
          <a:p>
            <a:pPr>
              <a:lnSpc>
                <a:spcPct val="95000"/>
              </a:lnSpc>
              <a:buFontTx/>
              <a:buNone/>
            </a:pPr>
            <a:r>
              <a:rPr lang="en-US" altLang="zh-CN" sz="1800" smtClean="0"/>
              <a:t>int main()</a:t>
            </a:r>
          </a:p>
          <a:p>
            <a:pPr>
              <a:lnSpc>
                <a:spcPct val="95000"/>
              </a:lnSpc>
              <a:buFontTx/>
              <a:buNone/>
            </a:pPr>
            <a:r>
              <a:rPr lang="en-US" altLang="zh-CN" sz="1800" smtClean="0"/>
              <a:t>{</a:t>
            </a:r>
          </a:p>
          <a:p>
            <a:pPr>
              <a:lnSpc>
                <a:spcPct val="95000"/>
              </a:lnSpc>
              <a:buFontTx/>
              <a:buNone/>
            </a:pPr>
            <a:r>
              <a:rPr lang="en-US" altLang="zh-CN" sz="1800" smtClean="0"/>
              <a:t>    printf("Struct size is: %d, aligned on 1024\n",sizeof(ts));</a:t>
            </a:r>
          </a:p>
          <a:p>
            <a:pPr>
              <a:lnSpc>
                <a:spcPct val="95000"/>
              </a:lnSpc>
              <a:buFontTx/>
              <a:buNone/>
            </a:pPr>
            <a:r>
              <a:rPr lang="en-US" altLang="zh-CN" sz="1800" smtClean="0"/>
              <a:t>    printf("Allocate f1 on address: 0x%x\n",&amp;(((ts*)0)-&gt;f1));</a:t>
            </a:r>
          </a:p>
          <a:p>
            <a:pPr>
              <a:lnSpc>
                <a:spcPct val="95000"/>
              </a:lnSpc>
              <a:buFontTx/>
              <a:buNone/>
            </a:pPr>
            <a:r>
              <a:rPr lang="en-US" altLang="zh-CN" sz="1800" smtClean="0"/>
              <a:t>    printf("Allocate f2 on address: 0x%x\n",&amp;(((ts*)0)-&gt;f2));</a:t>
            </a:r>
          </a:p>
          <a:p>
            <a:pPr>
              <a:lnSpc>
                <a:spcPct val="95000"/>
              </a:lnSpc>
              <a:buFontTx/>
              <a:buNone/>
            </a:pPr>
            <a:r>
              <a:rPr lang="en-US" altLang="zh-CN" sz="1800" smtClean="0"/>
              <a:t>    printf("Allocate f3 on address: 0x%x\n",&amp;(((ts*)0)-&gt;f3));</a:t>
            </a:r>
          </a:p>
          <a:p>
            <a:pPr>
              <a:lnSpc>
                <a:spcPct val="95000"/>
              </a:lnSpc>
              <a:buFontTx/>
              <a:buNone/>
            </a:pPr>
            <a:r>
              <a:rPr lang="en-US" altLang="zh-CN" sz="1800" smtClean="0"/>
              <a:t>    printf("Allocate f4 on address: 0x%x\n",&amp;(((ts*)0)-&gt;f4));</a:t>
            </a:r>
          </a:p>
          <a:p>
            <a:pPr>
              <a:lnSpc>
                <a:spcPct val="95000"/>
              </a:lnSpc>
              <a:buFontTx/>
              <a:buNone/>
            </a:pPr>
            <a:r>
              <a:rPr lang="en-US" altLang="zh-CN" sz="1800" smtClean="0"/>
              <a:t>    printf("Allocate f5 on address: 0x%x\n",&amp;(((ts*)0)-&gt;f5));</a:t>
            </a:r>
          </a:p>
          <a:p>
            <a:pPr>
              <a:lnSpc>
                <a:spcPct val="95000"/>
              </a:lnSpc>
              <a:buFontTx/>
              <a:buNone/>
            </a:pPr>
            <a:r>
              <a:rPr lang="en-US" altLang="zh-CN" sz="1800" smtClean="0"/>
              <a:t>    return 0; </a:t>
            </a:r>
          </a:p>
          <a:p>
            <a:pPr>
              <a:lnSpc>
                <a:spcPct val="95000"/>
              </a:lnSpc>
              <a:buFontTx/>
              <a:buNone/>
            </a:pPr>
            <a:r>
              <a:rPr lang="en-US" altLang="zh-CN" sz="1800" smtClean="0"/>
              <a:t>}</a:t>
            </a:r>
          </a:p>
        </p:txBody>
      </p:sp>
      <p:sp>
        <p:nvSpPr>
          <p:cNvPr id="71684" name="Rectangle 4"/>
          <p:cNvSpPr>
            <a:spLocks noChangeArrowheads="1"/>
          </p:cNvSpPr>
          <p:nvPr/>
        </p:nvSpPr>
        <p:spPr bwMode="auto">
          <a:xfrm>
            <a:off x="4076700" y="863600"/>
            <a:ext cx="4816475" cy="2014538"/>
          </a:xfrm>
          <a:prstGeom prst="rect">
            <a:avLst/>
          </a:prstGeom>
          <a:noFill/>
          <a:ln w="9525" algn="ctr">
            <a:noFill/>
            <a:miter lim="800000"/>
            <a:headEnd/>
            <a:tailEnd/>
          </a:ln>
          <a:effectLst/>
        </p:spPr>
        <p:txBody>
          <a:bodyPr>
            <a:spAutoFit/>
          </a:bodyPr>
          <a:lstStyle/>
          <a:p>
            <a:pPr marL="342900" indent="-342900"/>
            <a:r>
              <a:rPr lang="zh-CN" altLang="en-US" b="1">
                <a:solidFill>
                  <a:srgbClr val="FF3300"/>
                </a:solidFill>
                <a:latin typeface="微软雅黑" pitchFamily="34" charset="-122"/>
                <a:ea typeface="微软雅黑" pitchFamily="34" charset="-122"/>
              </a:rPr>
              <a:t>输出：</a:t>
            </a:r>
          </a:p>
          <a:p>
            <a:pPr marL="342900" indent="-342900"/>
            <a:r>
              <a:rPr lang="en-US" altLang="zh-CN" b="1">
                <a:solidFill>
                  <a:srgbClr val="FF3300"/>
                </a:solidFill>
                <a:latin typeface="微软雅黑" pitchFamily="34" charset="-122"/>
                <a:ea typeface="微软雅黑" pitchFamily="34" charset="-122"/>
              </a:rPr>
              <a:t>Struct size is: 1024, aligned on 1024</a:t>
            </a:r>
          </a:p>
          <a:p>
            <a:pPr marL="342900" indent="-342900"/>
            <a:r>
              <a:rPr lang="en-US" altLang="zh-CN" b="1">
                <a:solidFill>
                  <a:srgbClr val="FF3300"/>
                </a:solidFill>
                <a:latin typeface="微软雅黑" pitchFamily="34" charset="-122"/>
                <a:ea typeface="微软雅黑" pitchFamily="34" charset="-122"/>
              </a:rPr>
              <a:t>Allocate f1 on address: 0x0</a:t>
            </a:r>
          </a:p>
          <a:p>
            <a:pPr marL="342900" indent="-342900"/>
            <a:r>
              <a:rPr lang="en-US" altLang="zh-CN" b="1">
                <a:solidFill>
                  <a:srgbClr val="FF3300"/>
                </a:solidFill>
                <a:latin typeface="微软雅黑" pitchFamily="34" charset="-122"/>
                <a:ea typeface="微软雅黑" pitchFamily="34" charset="-122"/>
              </a:rPr>
              <a:t>Allocate f2 on address: 0x4</a:t>
            </a:r>
          </a:p>
          <a:p>
            <a:pPr marL="342900" indent="-342900"/>
            <a:r>
              <a:rPr lang="en-US" altLang="zh-CN" b="1">
                <a:solidFill>
                  <a:srgbClr val="FF3300"/>
                </a:solidFill>
                <a:latin typeface="微软雅黑" pitchFamily="34" charset="-122"/>
                <a:ea typeface="微软雅黑" pitchFamily="34" charset="-122"/>
              </a:rPr>
              <a:t>Allocate f3 on address: 0x5</a:t>
            </a:r>
          </a:p>
          <a:p>
            <a:pPr marL="342900" indent="-342900"/>
            <a:r>
              <a:rPr lang="en-US" altLang="zh-CN" b="1">
                <a:solidFill>
                  <a:srgbClr val="FF3300"/>
                </a:solidFill>
                <a:latin typeface="微软雅黑" pitchFamily="34" charset="-122"/>
                <a:ea typeface="微软雅黑" pitchFamily="34" charset="-122"/>
              </a:rPr>
              <a:t>Allocate f4 on address: 0x8</a:t>
            </a:r>
          </a:p>
          <a:p>
            <a:pPr marL="342900" indent="-342900"/>
            <a:r>
              <a:rPr lang="en-US" altLang="zh-CN" b="1">
                <a:solidFill>
                  <a:srgbClr val="FF3300"/>
                </a:solidFill>
                <a:latin typeface="微软雅黑" pitchFamily="34" charset="-122"/>
                <a:ea typeface="微软雅黑" pitchFamily="34" charset="-122"/>
              </a:rPr>
              <a:t>Allocate f5 on address: 0xc</a:t>
            </a:r>
            <a:endParaRPr lang="zh-CN" altLang="en-US" sz="900" b="1">
              <a:solidFill>
                <a:srgbClr val="FF33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206375" y="127000"/>
            <a:ext cx="8505825" cy="6632575"/>
          </a:xfrm>
          <a:prstGeom prst="rect">
            <a:avLst/>
          </a:prstGeom>
          <a:noFill/>
        </p:spPr>
      </p:pic>
      <p:pic>
        <p:nvPicPr>
          <p:cNvPr id="72707" name="Picture 3"/>
          <p:cNvPicPr>
            <a:picLocks noChangeAspect="1" noChangeArrowheads="1"/>
          </p:cNvPicPr>
          <p:nvPr/>
        </p:nvPicPr>
        <p:blipFill>
          <a:blip r:embed="rId3"/>
          <a:srcRect/>
          <a:stretch>
            <a:fillRect/>
          </a:stretch>
        </p:blipFill>
        <p:spPr bwMode="auto">
          <a:xfrm>
            <a:off x="6102350" y="3924300"/>
            <a:ext cx="1890713" cy="1123950"/>
          </a:xfrm>
          <a:prstGeom prst="rect">
            <a:avLst/>
          </a:prstGeom>
          <a:noFill/>
        </p:spPr>
      </p:pic>
      <p:sp>
        <p:nvSpPr>
          <p:cNvPr id="72708" name="文本占位符 2"/>
          <p:cNvSpPr>
            <a:spLocks noGrp="1"/>
          </p:cNvSpPr>
          <p:nvPr>
            <p:ph type="body" idx="4294967295"/>
          </p:nvPr>
        </p:nvSpPr>
        <p:spPr>
          <a:xfrm>
            <a:off x="4392613" y="2528888"/>
            <a:ext cx="4230687" cy="1123950"/>
          </a:xfrm>
        </p:spPr>
        <p:txBody>
          <a:bodyPr anchor="b"/>
          <a:lstStyle/>
          <a:p>
            <a:pPr marL="0" indent="0">
              <a:buFontTx/>
              <a:buNone/>
            </a:pPr>
            <a:r>
              <a:rPr lang="zh-CN" altLang="en-US" smtClean="0">
                <a:solidFill>
                  <a:srgbClr val="FF3300"/>
                </a:solidFill>
                <a:latin typeface="微软雅黑" pitchFamily="34" charset="-122"/>
                <a:ea typeface="微软雅黑" pitchFamily="34" charset="-122"/>
              </a:rPr>
              <a:t>没有设置</a:t>
            </a:r>
            <a:r>
              <a:rPr lang="en-US" altLang="zh-CN" smtClean="0">
                <a:solidFill>
                  <a:srgbClr val="FF3300"/>
                </a:solidFill>
                <a:latin typeface="微软雅黑" pitchFamily="34" charset="-122"/>
                <a:ea typeface="微软雅黑" pitchFamily="34" charset="-122"/>
              </a:rPr>
              <a:t>pragma pack(1)</a:t>
            </a:r>
            <a:r>
              <a:rPr lang="zh-CN" altLang="en-US" smtClean="0">
                <a:solidFill>
                  <a:srgbClr val="FF3300"/>
                </a:solidFill>
                <a:latin typeface="微软雅黑" pitchFamily="34" charset="-122"/>
                <a:ea typeface="微软雅黑" pitchFamily="34" charset="-122"/>
              </a:rPr>
              <a:t>，输出结果是什么？</a:t>
            </a:r>
            <a:endParaRPr lang="en-US" altLang="zh-CN" smtClean="0">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blinds(horizontal)">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blinds(horizontal)">
                                      <p:cBhvr>
                                        <p:cTn id="12"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p:txBody>
          <a:bodyPr/>
          <a:lstStyle/>
          <a:p>
            <a:r>
              <a:rPr lang="en-US" altLang="zh-CN" smtClean="0"/>
              <a:t>1 </a:t>
            </a:r>
            <a:r>
              <a:rPr lang="zh-CN" altLang="en-US" smtClean="0"/>
              <a:t>整数的表示</a:t>
            </a:r>
          </a:p>
        </p:txBody>
      </p:sp>
      <p:sp>
        <p:nvSpPr>
          <p:cNvPr id="512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srcRect/>
          <a:stretch>
            <a:fillRect/>
          </a:stretch>
        </p:blipFill>
        <p:spPr bwMode="auto">
          <a:xfrm>
            <a:off x="341313" y="233363"/>
            <a:ext cx="8191500" cy="6392862"/>
          </a:xfrm>
          <a:prstGeom prst="rect">
            <a:avLst/>
          </a:prstGeom>
          <a:noFill/>
        </p:spPr>
      </p:pic>
      <p:pic>
        <p:nvPicPr>
          <p:cNvPr id="73731" name="Picture 3"/>
          <p:cNvPicPr>
            <a:picLocks noChangeAspect="1" noChangeArrowheads="1"/>
          </p:cNvPicPr>
          <p:nvPr/>
        </p:nvPicPr>
        <p:blipFill>
          <a:blip r:embed="rId3"/>
          <a:srcRect/>
          <a:stretch>
            <a:fillRect/>
          </a:stretch>
        </p:blipFill>
        <p:spPr bwMode="auto">
          <a:xfrm>
            <a:off x="6237288" y="3968750"/>
            <a:ext cx="2159000" cy="1035050"/>
          </a:xfrm>
          <a:prstGeom prst="rect">
            <a:avLst/>
          </a:prstGeom>
          <a:noFill/>
        </p:spPr>
      </p:pic>
      <p:sp>
        <p:nvSpPr>
          <p:cNvPr id="73732" name="文本占位符 2"/>
          <p:cNvSpPr>
            <a:spLocks/>
          </p:cNvSpPr>
          <p:nvPr/>
        </p:nvSpPr>
        <p:spPr bwMode="auto">
          <a:xfrm>
            <a:off x="4481513" y="2349500"/>
            <a:ext cx="4500562" cy="1214438"/>
          </a:xfrm>
          <a:prstGeom prst="rect">
            <a:avLst/>
          </a:prstGeom>
          <a:noFill/>
          <a:ln w="9525">
            <a:noFill/>
            <a:miter lim="800000"/>
            <a:headEnd/>
            <a:tailEnd/>
          </a:ln>
        </p:spPr>
        <p:txBody>
          <a:bodyPr anchor="b"/>
          <a:lstStyle/>
          <a:p>
            <a:pPr>
              <a:lnSpc>
                <a:spcPct val="115000"/>
              </a:lnSpc>
              <a:spcBef>
                <a:spcPct val="20000"/>
              </a:spcBef>
            </a:pPr>
            <a:r>
              <a:rPr lang="zh-CN" altLang="en-US" sz="2400" b="1">
                <a:solidFill>
                  <a:srgbClr val="FF3300"/>
                </a:solidFill>
                <a:latin typeface="微软雅黑" pitchFamily="34" charset="-122"/>
                <a:ea typeface="微软雅黑" pitchFamily="34" charset="-122"/>
              </a:rPr>
              <a:t>如果设置了</a:t>
            </a:r>
            <a:r>
              <a:rPr lang="en-US" altLang="zh-CN" sz="2400" b="1">
                <a:solidFill>
                  <a:srgbClr val="FF3300"/>
                </a:solidFill>
                <a:latin typeface="微软雅黑" pitchFamily="34" charset="-122"/>
                <a:ea typeface="微软雅黑" pitchFamily="34" charset="-122"/>
              </a:rPr>
              <a:t>pragma pack(1)</a:t>
            </a:r>
            <a:r>
              <a:rPr lang="zh-CN" altLang="en-US" sz="2400" b="1">
                <a:solidFill>
                  <a:srgbClr val="FF3300"/>
                </a:solidFill>
                <a:latin typeface="微软雅黑" pitchFamily="34" charset="-122"/>
                <a:ea typeface="微软雅黑" pitchFamily="34" charset="-122"/>
              </a:rPr>
              <a:t>，结果又是什么？</a:t>
            </a:r>
            <a:endParaRPr lang="en-US" altLang="zh-CN" sz="2400" b="1">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horizontal)">
                                      <p:cBhvr>
                                        <p:cTn id="12"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srcRect/>
          <a:stretch>
            <a:fillRect/>
          </a:stretch>
        </p:blipFill>
        <p:spPr bwMode="auto">
          <a:xfrm>
            <a:off x="341313" y="233363"/>
            <a:ext cx="8416925" cy="6380162"/>
          </a:xfrm>
          <a:prstGeom prst="rect">
            <a:avLst/>
          </a:prstGeom>
          <a:noFill/>
        </p:spPr>
      </p:pic>
      <p:sp>
        <p:nvSpPr>
          <p:cNvPr id="74755" name="文本占位符 2"/>
          <p:cNvSpPr>
            <a:spLocks/>
          </p:cNvSpPr>
          <p:nvPr/>
        </p:nvSpPr>
        <p:spPr bwMode="auto">
          <a:xfrm>
            <a:off x="4302125" y="2393950"/>
            <a:ext cx="4500563" cy="1214438"/>
          </a:xfrm>
          <a:prstGeom prst="rect">
            <a:avLst/>
          </a:prstGeom>
          <a:noFill/>
          <a:ln w="9525">
            <a:noFill/>
            <a:miter lim="800000"/>
            <a:headEnd/>
            <a:tailEnd/>
          </a:ln>
        </p:spPr>
        <p:txBody>
          <a:bodyPr anchor="b"/>
          <a:lstStyle/>
          <a:p>
            <a:pPr>
              <a:lnSpc>
                <a:spcPct val="115000"/>
              </a:lnSpc>
              <a:spcBef>
                <a:spcPct val="20000"/>
              </a:spcBef>
            </a:pPr>
            <a:r>
              <a:rPr lang="zh-CN" altLang="en-US" sz="2400" b="1">
                <a:solidFill>
                  <a:srgbClr val="FF3300"/>
                </a:solidFill>
                <a:latin typeface="微软雅黑" pitchFamily="34" charset="-122"/>
                <a:ea typeface="微软雅黑" pitchFamily="34" charset="-122"/>
              </a:rPr>
              <a:t>如果设置了</a:t>
            </a:r>
            <a:r>
              <a:rPr lang="en-US" altLang="zh-CN" sz="2400" b="1">
                <a:solidFill>
                  <a:srgbClr val="FF3300"/>
                </a:solidFill>
                <a:latin typeface="微软雅黑" pitchFamily="34" charset="-122"/>
                <a:ea typeface="微软雅黑" pitchFamily="34" charset="-122"/>
              </a:rPr>
              <a:t>pragma pack(2)</a:t>
            </a:r>
            <a:r>
              <a:rPr lang="zh-CN" altLang="en-US" sz="2400" b="1">
                <a:solidFill>
                  <a:srgbClr val="FF3300"/>
                </a:solidFill>
                <a:latin typeface="微软雅黑" pitchFamily="34" charset="-122"/>
                <a:ea typeface="微软雅黑" pitchFamily="34" charset="-122"/>
              </a:rPr>
              <a:t>，结果又是什么？</a:t>
            </a:r>
            <a:endParaRPr lang="en-US" altLang="zh-CN" sz="2400" b="1">
              <a:solidFill>
                <a:srgbClr val="FF3300"/>
              </a:solidFill>
              <a:latin typeface="微软雅黑" pitchFamily="34" charset="-122"/>
              <a:ea typeface="微软雅黑" pitchFamily="34" charset="-122"/>
            </a:endParaRPr>
          </a:p>
        </p:txBody>
      </p:sp>
      <p:pic>
        <p:nvPicPr>
          <p:cNvPr id="74756" name="Picture 4"/>
          <p:cNvPicPr>
            <a:picLocks noChangeAspect="1" noChangeArrowheads="1"/>
          </p:cNvPicPr>
          <p:nvPr/>
        </p:nvPicPr>
        <p:blipFill>
          <a:blip r:embed="rId3"/>
          <a:srcRect/>
          <a:stretch>
            <a:fillRect/>
          </a:stretch>
        </p:blipFill>
        <p:spPr bwMode="auto">
          <a:xfrm>
            <a:off x="6281738" y="4149725"/>
            <a:ext cx="2025650"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linds(horizontal)">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linds(horizontal)">
                                      <p:cBhvr>
                                        <p:cTn id="12"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小结</a:t>
            </a:r>
          </a:p>
        </p:txBody>
      </p:sp>
      <p:sp>
        <p:nvSpPr>
          <p:cNvPr id="36867" name="Rectangle 3"/>
          <p:cNvSpPr>
            <a:spLocks noGrp="1" noChangeArrowheads="1"/>
          </p:cNvSpPr>
          <p:nvPr>
            <p:ph type="body" idx="4294967295"/>
          </p:nvPr>
        </p:nvSpPr>
        <p:spPr>
          <a:xfrm>
            <a:off x="122238" y="819150"/>
            <a:ext cx="8950325" cy="5059363"/>
          </a:xfrm>
        </p:spPr>
        <p:txBody>
          <a:bodyPr lIns="63500" tIns="25400" rIns="63500" bIns="25400">
            <a:spAutoFit/>
          </a:bodyPr>
          <a:lstStyle/>
          <a:p>
            <a:pPr marL="203200" indent="-203200">
              <a:defRPr/>
            </a:pPr>
            <a:r>
              <a:rPr lang="zh-CN" altLang="en-US" sz="2000" dirty="0" smtClean="0">
                <a:latin typeface="微软雅黑" pitchFamily="34" charset="-122"/>
                <a:ea typeface="微软雅黑" pitchFamily="34" charset="-122"/>
              </a:rPr>
              <a:t>整数的表示</a:t>
            </a:r>
          </a:p>
          <a:p>
            <a:pPr marL="685800" lvl="1" indent="-190500">
              <a:defRPr/>
            </a:pPr>
            <a:r>
              <a:rPr lang="zh-CN" altLang="en-US" dirty="0" smtClean="0">
                <a:latin typeface="微软雅黑" pitchFamily="34" charset="-122"/>
                <a:ea typeface="微软雅黑" pitchFamily="34" charset="-122"/>
              </a:rPr>
              <a:t>无符号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带符号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一些问题</a:t>
            </a:r>
          </a:p>
          <a:p>
            <a:pPr marL="203200" indent="-203200">
              <a:defRPr/>
            </a:pPr>
            <a:r>
              <a:rPr lang="zh-CN" altLang="en-US" sz="2000" dirty="0" smtClean="0">
                <a:latin typeface="微软雅黑" pitchFamily="34" charset="-122"/>
                <a:ea typeface="微软雅黑" pitchFamily="34" charset="-122"/>
              </a:rPr>
              <a:t>浮点数的表示</a:t>
            </a:r>
          </a:p>
          <a:p>
            <a:pPr marL="685800" lvl="1" indent="-190500">
              <a:defRPr/>
            </a:pPr>
            <a:r>
              <a:rPr lang="zh-CN" altLang="en-US" dirty="0" smtClean="0">
                <a:latin typeface="微软雅黑" pitchFamily="34" charset="-122"/>
                <a:ea typeface="微软雅黑" pitchFamily="34" charset="-122"/>
              </a:rPr>
              <a:t>规格化、非规格化的表示</a:t>
            </a:r>
          </a:p>
          <a:p>
            <a:pPr marL="685800" lvl="1" indent="-190500">
              <a:defRPr/>
            </a:pPr>
            <a:r>
              <a:rPr lang="zh-CN" altLang="en-US" dirty="0" smtClean="0">
                <a:latin typeface="微软雅黑" pitchFamily="34" charset="-122"/>
                <a:ea typeface="微软雅黑" pitchFamily="34" charset="-122"/>
              </a:rPr>
              <a:t>浮点数的精度</a:t>
            </a:r>
          </a:p>
          <a:p>
            <a:pPr marL="203200" indent="-203200">
              <a:defRPr/>
            </a:pPr>
            <a:r>
              <a:rPr lang="zh-CN" altLang="en-US" sz="2000" dirty="0" smtClean="0">
                <a:latin typeface="微软雅黑" pitchFamily="34" charset="-122"/>
                <a:ea typeface="微软雅黑" pitchFamily="34" charset="-122"/>
              </a:rPr>
              <a:t>数据的存储排列</a:t>
            </a:r>
          </a:p>
          <a:p>
            <a:pPr marL="685800" lvl="1" indent="-190500">
              <a:defRPr/>
            </a:pPr>
            <a:r>
              <a:rPr lang="zh-CN" altLang="en-US" dirty="0" smtClean="0">
                <a:latin typeface="微软雅黑" pitchFamily="34" charset="-122"/>
                <a:ea typeface="微软雅黑" pitchFamily="34" charset="-122"/>
              </a:rPr>
              <a:t>大端方式：用</a:t>
            </a:r>
            <a:r>
              <a:rPr lang="en-US" altLang="zh-CN" dirty="0" smtClean="0">
                <a:latin typeface="微软雅黑" pitchFamily="34" charset="-122"/>
                <a:ea typeface="微软雅黑" pitchFamily="34" charset="-122"/>
              </a:rPr>
              <a:t>MSB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小端方式：用</a:t>
            </a:r>
            <a:r>
              <a:rPr lang="en-US" altLang="zh-CN" dirty="0" smtClean="0">
                <a:latin typeface="微软雅黑" pitchFamily="34" charset="-122"/>
                <a:ea typeface="微软雅黑" pitchFamily="34" charset="-122"/>
              </a:rPr>
              <a:t>LSB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285750" indent="-190500">
              <a:defRPr/>
            </a:pPr>
            <a:r>
              <a:rPr lang="zh-CN" altLang="en-US" dirty="0" smtClean="0">
                <a:latin typeface="微软雅黑" pitchFamily="34" charset="-122"/>
                <a:ea typeface="微软雅黑" pitchFamily="34" charset="-122"/>
              </a:rPr>
              <a:t>数据的对齐</a:t>
            </a:r>
          </a:p>
          <a:p>
            <a:pPr marL="685800" lvl="1" indent="-190500">
              <a:defRPr/>
            </a:pPr>
            <a:r>
              <a:rPr lang="zh-CN" altLang="en-US" dirty="0"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整数的表示</a:t>
            </a:r>
          </a:p>
        </p:txBody>
      </p:sp>
      <p:sp>
        <p:nvSpPr>
          <p:cNvPr id="6147" name="内容占位符 2"/>
          <p:cNvSpPr>
            <a:spLocks noGrp="1"/>
          </p:cNvSpPr>
          <p:nvPr>
            <p:ph idx="1"/>
          </p:nvPr>
        </p:nvSpPr>
        <p:spPr/>
        <p:txBody>
          <a:bodyPr/>
          <a:lstStyle/>
          <a:p>
            <a:r>
              <a:rPr lang="zh-CN" altLang="en-US" smtClean="0">
                <a:solidFill>
                  <a:srgbClr val="C00000"/>
                </a:solidFill>
                <a:latin typeface="微软雅黑" pitchFamily="34" charset="-122"/>
                <a:ea typeface="微软雅黑" pitchFamily="34" charset="-122"/>
              </a:rPr>
              <a:t>无符号整数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使用自然二进制表示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C00000"/>
                </a:solidFill>
                <a:latin typeface="微软雅黑" pitchFamily="34" charset="-122"/>
                <a:ea typeface="微软雅黑" pitchFamily="34" charset="-122"/>
              </a:rPr>
              <a:t>带符号整数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使用补码表示</a:t>
            </a:r>
            <a:endParaRPr lang="en-US" altLang="zh-CN" smtClean="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016000" y="1808163"/>
          <a:ext cx="7246938" cy="1854200"/>
        </p:xfrm>
        <a:graphic>
          <a:graphicData uri="http://schemas.openxmlformats.org/drawingml/2006/table">
            <a:tbl>
              <a:tblPr firstRow="1" bandRow="1">
                <a:tableStyleId>{ED083AE6-46FA-4A59-8FB0-9F97EB10719F}</a:tableStyleId>
              </a:tblPr>
              <a:tblGrid>
                <a:gridCol w="1800482"/>
                <a:gridCol w="1305349"/>
                <a:gridCol w="1935518"/>
                <a:gridCol w="2205589"/>
              </a:tblGrid>
              <a:tr h="370840">
                <a:tc>
                  <a:txBody>
                    <a:bodyPr/>
                    <a:lstStyle/>
                    <a:p>
                      <a:pPr algn="ctr"/>
                      <a:endParaRPr lang="zh-CN" altLang="en-US" dirty="0">
                        <a:solidFill>
                          <a:schemeClr val="tx1"/>
                        </a:solidFill>
                      </a:endParaRPr>
                    </a:p>
                  </a:txBody>
                  <a:tcPr marL="91454" marR="91454"/>
                </a:tc>
                <a:tc>
                  <a:txBody>
                    <a:bodyPr/>
                    <a:lstStyle/>
                    <a:p>
                      <a:pPr algn="ctr"/>
                      <a:r>
                        <a:rPr lang="zh-CN" altLang="en-US" dirty="0" smtClean="0"/>
                        <a:t>宽度</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最大值</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最小值</a:t>
                      </a:r>
                      <a:endParaRPr lang="zh-CN" altLang="en-US" dirty="0">
                        <a:solidFill>
                          <a:schemeClr val="tx1"/>
                        </a:solidFill>
                      </a:endParaRPr>
                    </a:p>
                  </a:txBody>
                  <a:tcPr marL="91454" marR="91454"/>
                </a:tc>
              </a:tr>
              <a:tr h="370840">
                <a:tc>
                  <a:txBody>
                    <a:bodyPr/>
                    <a:lstStyle/>
                    <a:p>
                      <a:pPr algn="ctr"/>
                      <a:r>
                        <a:rPr lang="en-US" altLang="zh-CN" dirty="0" smtClean="0"/>
                        <a:t>unsigned char</a:t>
                      </a:r>
                      <a:endParaRPr lang="zh-CN" altLang="en-US" dirty="0">
                        <a:solidFill>
                          <a:schemeClr val="tx1"/>
                        </a:solidFill>
                      </a:endParaRPr>
                    </a:p>
                  </a:txBody>
                  <a:tcPr marL="91454" marR="91454"/>
                </a:tc>
                <a:tc>
                  <a:txBody>
                    <a:bodyPr/>
                    <a:lstStyle/>
                    <a:p>
                      <a:pPr algn="ctr"/>
                      <a:r>
                        <a:rPr lang="en-US" altLang="zh-CN" dirty="0" smtClean="0">
                          <a:solidFill>
                            <a:schemeClr val="tx1"/>
                          </a:solidFill>
                        </a:rPr>
                        <a:t>1</a:t>
                      </a:r>
                      <a:endParaRPr lang="zh-CN" altLang="en-US" dirty="0">
                        <a:solidFill>
                          <a:schemeClr val="tx1"/>
                        </a:solidFill>
                      </a:endParaRPr>
                    </a:p>
                  </a:txBody>
                  <a:tcPr marL="91454" marR="91454"/>
                </a:tc>
                <a:tc>
                  <a:txBody>
                    <a:bodyPr/>
                    <a:lstStyle/>
                    <a:p>
                      <a:pPr algn="ctr"/>
                      <a:r>
                        <a:rPr lang="en-US" altLang="zh-CN" dirty="0" smtClean="0">
                          <a:solidFill>
                            <a:schemeClr val="tx1"/>
                          </a:solidFill>
                        </a:rPr>
                        <a:t>255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unsigned short</a:t>
                      </a:r>
                      <a:endParaRPr lang="zh-CN" altLang="en-US" dirty="0" smtClean="0">
                        <a:solidFill>
                          <a:schemeClr val="tx1"/>
                        </a:solidFill>
                      </a:endParaRPr>
                    </a:p>
                  </a:txBody>
                  <a:tcPr marL="91454" marR="91454"/>
                </a:tc>
                <a:tc>
                  <a:txBody>
                    <a:bodyPr/>
                    <a:lstStyle/>
                    <a:p>
                      <a:pPr algn="ctr"/>
                      <a:r>
                        <a:rPr lang="en-US" altLang="zh-CN" dirty="0" smtClean="0">
                          <a:solidFill>
                            <a:schemeClr val="tx1"/>
                          </a:solidFill>
                        </a:rPr>
                        <a:t>2</a:t>
                      </a:r>
                      <a:endParaRPr lang="zh-CN" altLang="en-US" dirty="0">
                        <a:solidFill>
                          <a:schemeClr val="tx1"/>
                        </a:solidFill>
                      </a:endParaRPr>
                    </a:p>
                  </a:txBody>
                  <a:tcPr marL="91454" marR="91454"/>
                </a:tc>
                <a:tc>
                  <a:txBody>
                    <a:bodyPr/>
                    <a:lstStyle/>
                    <a:p>
                      <a:pPr algn="ctr"/>
                      <a:r>
                        <a:rPr lang="en-US" altLang="zh-CN" dirty="0" smtClean="0">
                          <a:solidFill>
                            <a:schemeClr val="tx1"/>
                          </a:solidFill>
                        </a:rPr>
                        <a:t>65536</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a:t>
                      </a:r>
                      <a:r>
                        <a:rPr lang="en-US" altLang="zh-CN" dirty="0" err="1" smtClean="0"/>
                        <a:t>int</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long</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bl>
          </a:graphicData>
        </a:graphic>
      </p:graphicFrame>
      <p:graphicFrame>
        <p:nvGraphicFramePr>
          <p:cNvPr id="5" name="表格 4"/>
          <p:cNvGraphicFramePr>
            <a:graphicFrameLocks noGrp="1"/>
          </p:cNvGraphicFramePr>
          <p:nvPr/>
        </p:nvGraphicFramePr>
        <p:xfrm>
          <a:off x="971550" y="4689475"/>
          <a:ext cx="7291387" cy="1854200"/>
        </p:xfrm>
        <a:graphic>
          <a:graphicData uri="http://schemas.openxmlformats.org/drawingml/2006/table">
            <a:tbl>
              <a:tblPr firstRow="1" bandRow="1">
                <a:tableStyleId>{ED083AE6-46FA-4A59-8FB0-9F97EB10719F}</a:tableStyleId>
              </a:tblPr>
              <a:tblGrid>
                <a:gridCol w="1822847"/>
                <a:gridCol w="1282743"/>
                <a:gridCol w="1980376"/>
                <a:gridCol w="2205421"/>
              </a:tblGrid>
              <a:tr h="370840">
                <a:tc>
                  <a:txBody>
                    <a:bodyPr/>
                    <a:lstStyle/>
                    <a:p>
                      <a:pPr algn="ctr"/>
                      <a:endParaRPr lang="zh-CN" altLang="en-US" dirty="0">
                        <a:solidFill>
                          <a:schemeClr val="tx1"/>
                        </a:solidFill>
                      </a:endParaRPr>
                    </a:p>
                  </a:txBody>
                  <a:tcPr marL="91447" marR="91447"/>
                </a:tc>
                <a:tc>
                  <a:txBody>
                    <a:bodyPr/>
                    <a:lstStyle/>
                    <a:p>
                      <a:pPr algn="ctr"/>
                      <a:r>
                        <a:rPr lang="zh-CN" altLang="en-US" dirty="0" smtClean="0"/>
                        <a:t>宽度</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最大值</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最小值</a:t>
                      </a:r>
                      <a:endParaRPr lang="zh-CN" altLang="en-US" dirty="0">
                        <a:solidFill>
                          <a:schemeClr val="tx1"/>
                        </a:solidFill>
                      </a:endParaRPr>
                    </a:p>
                  </a:txBody>
                  <a:tcPr marL="91447" marR="91447"/>
                </a:tc>
              </a:tr>
              <a:tr h="370840">
                <a:tc>
                  <a:txBody>
                    <a:bodyPr/>
                    <a:lstStyle/>
                    <a:p>
                      <a:pPr algn="ctr"/>
                      <a:r>
                        <a:rPr lang="en-US" altLang="zh-CN" dirty="0" smtClean="0"/>
                        <a:t>char</a:t>
                      </a:r>
                      <a:endParaRPr lang="zh-CN" altLang="en-US" dirty="0">
                        <a:solidFill>
                          <a:schemeClr val="tx1"/>
                        </a:solidFill>
                      </a:endParaRPr>
                    </a:p>
                  </a:txBody>
                  <a:tcPr marL="91447" marR="91447"/>
                </a:tc>
                <a:tc>
                  <a:txBody>
                    <a:bodyPr/>
                    <a:lstStyle/>
                    <a:p>
                      <a:pPr algn="ctr"/>
                      <a:r>
                        <a:rPr lang="en-US" altLang="zh-CN" dirty="0" smtClean="0">
                          <a:solidFill>
                            <a:schemeClr val="tx1"/>
                          </a:solidFill>
                        </a:rPr>
                        <a:t>1</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127</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-128</a:t>
                      </a:r>
                      <a:endParaRPr lang="zh-CN" altLang="en-US" dirty="0">
                        <a:solidFill>
                          <a:schemeClr val="tx1"/>
                        </a:solidFill>
                      </a:endParaRPr>
                    </a:p>
                  </a:txBody>
                  <a:tcPr marL="91447" marR="9144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short</a:t>
                      </a:r>
                      <a:endParaRPr lang="zh-CN" altLang="en-US" dirty="0" smtClean="0">
                        <a:solidFill>
                          <a:schemeClr val="tx1"/>
                        </a:solidFill>
                      </a:endParaRPr>
                    </a:p>
                  </a:txBody>
                  <a:tcPr marL="91447" marR="91447"/>
                </a:tc>
                <a:tc>
                  <a:txBody>
                    <a:bodyPr/>
                    <a:lstStyle/>
                    <a:p>
                      <a:pPr algn="ctr"/>
                      <a:r>
                        <a:rPr lang="en-US" altLang="zh-CN" dirty="0" smtClean="0">
                          <a:solidFill>
                            <a:schemeClr val="tx1"/>
                          </a:solidFill>
                        </a:rPr>
                        <a:t>2</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32767</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-32768</a:t>
                      </a:r>
                      <a:endParaRPr lang="zh-CN" altLang="en-US" dirty="0">
                        <a:solidFill>
                          <a:schemeClr val="tx1"/>
                        </a:solidFill>
                      </a:endParaRPr>
                    </a:p>
                  </a:txBody>
                  <a:tcPr marL="91447" marR="91447"/>
                </a:tc>
              </a:tr>
              <a:tr h="370840">
                <a:tc>
                  <a:txBody>
                    <a:bodyPr/>
                    <a:lstStyle/>
                    <a:p>
                      <a:pPr algn="ctr"/>
                      <a:r>
                        <a:rPr lang="en-US" altLang="zh-CN" dirty="0" err="1" smtClean="0"/>
                        <a:t>int</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r h="370840">
                <a:tc>
                  <a:txBody>
                    <a:bodyPr/>
                    <a:lstStyle/>
                    <a:p>
                      <a:pPr algn="ctr"/>
                      <a:r>
                        <a:rPr lang="en-US" altLang="zh-CN" dirty="0" smtClean="0"/>
                        <a:t>long</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表达式</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）若定义变量“</a:t>
            </a:r>
            <a:r>
              <a:rPr lang="en-US" altLang="zh-CN" sz="2000" smtClean="0">
                <a:latin typeface="微软雅黑" pitchFamily="34" charset="-122"/>
                <a:ea typeface="微软雅黑" pitchFamily="34" charset="-122"/>
              </a:rPr>
              <a:t>int i=-2147483648;”</a:t>
            </a:r>
            <a:r>
              <a:rPr lang="zh-CN" altLang="en-US" sz="2000" smtClean="0">
                <a:latin typeface="微软雅黑" pitchFamily="34" charset="-122"/>
                <a:ea typeface="微软雅黑" pitchFamily="34" charset="-122"/>
              </a:rPr>
              <a:t>，则“</a:t>
            </a:r>
            <a:r>
              <a:rPr lang="en-US" altLang="zh-CN" sz="2000" smtClean="0">
                <a:solidFill>
                  <a:srgbClr val="0033CC"/>
                </a:solidFill>
                <a:latin typeface="微软雅黑" pitchFamily="34" charset="-122"/>
                <a:ea typeface="微软雅黑" pitchFamily="34" charset="-122"/>
              </a:rPr>
              <a:t>i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）如果将表达式写成“</a:t>
            </a:r>
            <a:r>
              <a:rPr lang="en-US" altLang="zh-CN" sz="2000" smtClean="0">
                <a:solidFill>
                  <a:srgbClr val="0033CC"/>
                </a:solidFill>
                <a:latin typeface="微软雅黑" pitchFamily="34" charset="-122"/>
                <a:ea typeface="微软雅黑" pitchFamily="34" charset="-122"/>
              </a:rPr>
              <a:t>-2147483647-1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，则结果会怎样呢？</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1</a:t>
            </a:r>
            <a:r>
              <a:rPr lang="zh-CN" altLang="en-US" sz="2000" smtClean="0">
                <a:solidFill>
                  <a:srgbClr val="CC3300"/>
                </a:solidFill>
              </a:rPr>
              <a:t>）在</a:t>
            </a:r>
            <a:r>
              <a:rPr lang="en-US" altLang="zh-CN" sz="2000" smtClean="0">
                <a:solidFill>
                  <a:srgbClr val="CC3300"/>
                </a:solidFill>
              </a:rPr>
              <a:t>ISO C90</a:t>
            </a:r>
            <a:r>
              <a:rPr lang="zh-CN" altLang="en-US" sz="2000" smtClean="0">
                <a:solidFill>
                  <a:srgbClr val="CC3300"/>
                </a:solidFill>
              </a:rPr>
              <a:t>标准下 ，</a:t>
            </a:r>
            <a:r>
              <a:rPr lang="en-US" altLang="zh-CN" sz="2000" smtClean="0">
                <a:solidFill>
                  <a:srgbClr val="CC3300"/>
                </a:solidFill>
                <a:latin typeface="微软雅黑" pitchFamily="34" charset="-122"/>
                <a:ea typeface="微软雅黑" pitchFamily="34" charset="-122"/>
              </a:rPr>
              <a:t>2147483648</a:t>
            </a:r>
            <a:r>
              <a:rPr lang="zh-CN" altLang="en-US" sz="2000" smtClean="0">
                <a:solidFill>
                  <a:srgbClr val="CC3300"/>
                </a:solidFill>
                <a:latin typeface="微软雅黑" pitchFamily="34" charset="-122"/>
                <a:ea typeface="微软雅黑" pitchFamily="34" charset="-122"/>
              </a:rPr>
              <a:t>为</a:t>
            </a:r>
            <a:r>
              <a:rPr lang="en-US" altLang="zh-CN" sz="2000" smtClean="0">
                <a:solidFill>
                  <a:srgbClr val="CC3300"/>
                </a:solidFill>
                <a:latin typeface="微软雅黑" pitchFamily="34" charset="-122"/>
                <a:ea typeface="微软雅黑" pitchFamily="34" charset="-122"/>
              </a:rPr>
              <a:t>unsigned</a:t>
            </a:r>
            <a:r>
              <a:rPr lang="zh-CN" altLang="en-US" sz="2000" smtClean="0">
                <a:solidFill>
                  <a:srgbClr val="CC3300"/>
                </a:solidFill>
                <a:latin typeface="微软雅黑" pitchFamily="34" charset="-122"/>
                <a:ea typeface="微软雅黑" pitchFamily="34" charset="-122"/>
              </a:rPr>
              <a:t>类型，因此</a:t>
            </a:r>
          </a:p>
          <a:p>
            <a:pPr>
              <a:spcBef>
                <a:spcPct val="25000"/>
              </a:spcBef>
              <a:buFontTx/>
              <a:buNone/>
            </a:pPr>
            <a:r>
              <a:rPr lang="zh-CN" altLang="en-US" sz="2000" smtClean="0">
                <a:solidFill>
                  <a:srgbClr val="CC33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smtClean="0">
                <a:solidFill>
                  <a:srgbClr val="CC3300"/>
                </a:solidFill>
                <a:latin typeface="微软雅黑" pitchFamily="34" charset="-122"/>
                <a:ea typeface="微软雅黑" pitchFamily="34" charset="-122"/>
              </a:rPr>
              <a:t>     10……0B</a:t>
            </a:r>
            <a:r>
              <a:rPr lang="zh-CN" altLang="en-US" sz="2000" smtClean="0">
                <a:solidFill>
                  <a:srgbClr val="CC3300"/>
                </a:solidFill>
                <a:latin typeface="微软雅黑" pitchFamily="34" charset="-122"/>
                <a:ea typeface="微软雅黑" pitchFamily="34" charset="-122"/>
              </a:rPr>
              <a:t>比</a:t>
            </a:r>
            <a:r>
              <a:rPr lang="en-US" altLang="zh-CN" sz="2000" smtClean="0">
                <a:solidFill>
                  <a:srgbClr val="CC3300"/>
                </a:solidFill>
                <a:latin typeface="微软雅黑" pitchFamily="34" charset="-122"/>
                <a:ea typeface="微软雅黑" pitchFamily="34" charset="-122"/>
              </a:rPr>
              <a:t>01……1</a:t>
            </a:r>
            <a:r>
              <a:rPr lang="zh-CN" altLang="en-US" sz="2000" smtClean="0">
                <a:solidFill>
                  <a:srgbClr val="CC3300"/>
                </a:solidFill>
                <a:latin typeface="微软雅黑" pitchFamily="34" charset="-122"/>
                <a:ea typeface="微软雅黑" pitchFamily="34" charset="-122"/>
              </a:rPr>
              <a:t>大，结果为</a:t>
            </a:r>
            <a:r>
              <a:rPr lang="en-US" altLang="zh-CN" sz="2000" smtClean="0">
                <a:solidFill>
                  <a:srgbClr val="CC3300"/>
                </a:solidFill>
                <a:latin typeface="微软雅黑" pitchFamily="34" charset="-122"/>
                <a:ea typeface="微软雅黑" pitchFamily="34" charset="-122"/>
              </a:rPr>
              <a:t>false</a:t>
            </a:r>
            <a:r>
              <a:rPr lang="zh-CN" altLang="en-US" sz="2000" smtClean="0">
                <a:solidFill>
                  <a:srgbClr val="CC3300"/>
                </a:solidFill>
                <a:latin typeface="微软雅黑" pitchFamily="34" charset="-122"/>
                <a:ea typeface="微软雅黑" pitchFamily="34" charset="-122"/>
              </a:rPr>
              <a:t>。</a:t>
            </a:r>
          </a:p>
          <a:p>
            <a:pPr>
              <a:spcBef>
                <a:spcPct val="25000"/>
              </a:spcBef>
              <a:buFontTx/>
              <a:buNone/>
            </a:pPr>
            <a:r>
              <a:rPr lang="zh-CN" altLang="en-US" sz="2000" smtClean="0">
                <a:solidFill>
                  <a:srgbClr val="CC3300"/>
                </a:solidFill>
              </a:rPr>
              <a:t>     </a:t>
            </a:r>
            <a:r>
              <a:rPr lang="zh-CN" altLang="en-US" sz="2000" smtClean="0">
                <a:solidFill>
                  <a:srgbClr val="008000"/>
                </a:solidFill>
              </a:rPr>
              <a:t>在</a:t>
            </a:r>
            <a:r>
              <a:rPr lang="en-US" altLang="zh-CN" sz="2000" smtClean="0">
                <a:solidFill>
                  <a:srgbClr val="008000"/>
                </a:solidFill>
              </a:rPr>
              <a:t>ISO C99</a:t>
            </a:r>
            <a:r>
              <a:rPr lang="zh-CN" altLang="en-US" sz="2000" smtClean="0">
                <a:solidFill>
                  <a:srgbClr val="008000"/>
                </a:solidFill>
              </a:rPr>
              <a:t>标准下 ，</a:t>
            </a:r>
            <a:r>
              <a:rPr lang="en-US" altLang="zh-CN" sz="2000" smtClean="0">
                <a:solidFill>
                  <a:srgbClr val="008000"/>
                </a:solidFill>
                <a:latin typeface="微软雅黑" pitchFamily="34" charset="-122"/>
                <a:ea typeface="微软雅黑" pitchFamily="34" charset="-122"/>
              </a:rPr>
              <a:t>2147483648</a:t>
            </a:r>
            <a:r>
              <a:rPr lang="zh-CN" altLang="en-US" sz="2000" smtClean="0">
                <a:solidFill>
                  <a:srgbClr val="008000"/>
                </a:solidFill>
                <a:latin typeface="微软雅黑" pitchFamily="34" charset="-122"/>
                <a:ea typeface="微软雅黑" pitchFamily="34" charset="-122"/>
              </a:rPr>
              <a:t>为</a:t>
            </a:r>
            <a:r>
              <a:rPr lang="en-US" altLang="zh-CN" sz="2000" smtClean="0">
                <a:solidFill>
                  <a:srgbClr val="008000"/>
                </a:solidFill>
                <a:latin typeface="微软雅黑" pitchFamily="34" charset="-122"/>
                <a:ea typeface="微软雅黑" pitchFamily="34" charset="-122"/>
              </a:rPr>
              <a:t>int</a:t>
            </a:r>
            <a:r>
              <a:rPr lang="zh-CN" altLang="en-US" sz="2000" smtClean="0">
                <a:solidFill>
                  <a:srgbClr val="008000"/>
                </a:solidFill>
                <a:latin typeface="微软雅黑" pitchFamily="34" charset="-122"/>
                <a:ea typeface="微软雅黑" pitchFamily="34" charset="-122"/>
              </a:rPr>
              <a:t>类型，因此</a:t>
            </a:r>
          </a:p>
          <a:p>
            <a:pPr>
              <a:spcBef>
                <a:spcPct val="25000"/>
              </a:spcBef>
              <a:buFontTx/>
              <a:buNone/>
            </a:pPr>
            <a:r>
              <a:rPr lang="zh-CN" altLang="en-US" sz="2000" smtClean="0">
                <a:solidFill>
                  <a:srgbClr val="0080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smtClean="0">
                <a:solidFill>
                  <a:srgbClr val="008000"/>
                </a:solidFill>
                <a:latin typeface="微软雅黑" pitchFamily="34" charset="-122"/>
                <a:ea typeface="微软雅黑" pitchFamily="34" charset="-122"/>
              </a:rPr>
              <a:t>     10……0B</a:t>
            </a:r>
            <a:r>
              <a:rPr lang="zh-CN" altLang="en-US" sz="2000" smtClean="0">
                <a:solidFill>
                  <a:srgbClr val="008000"/>
                </a:solidFill>
                <a:latin typeface="微软雅黑" pitchFamily="34" charset="-122"/>
                <a:ea typeface="微软雅黑" pitchFamily="34" charset="-122"/>
              </a:rPr>
              <a:t>比</a:t>
            </a:r>
            <a:r>
              <a:rPr lang="en-US" altLang="zh-CN" sz="2000" smtClean="0">
                <a:solidFill>
                  <a:srgbClr val="008000"/>
                </a:solidFill>
                <a:latin typeface="微软雅黑" pitchFamily="34" charset="-122"/>
                <a:ea typeface="微软雅黑" pitchFamily="34" charset="-122"/>
              </a:rPr>
              <a:t>01……1</a:t>
            </a:r>
            <a:r>
              <a:rPr lang="zh-CN" altLang="en-US" sz="2000" smtClean="0">
                <a:solidFill>
                  <a:srgbClr val="008000"/>
                </a:solidFill>
                <a:latin typeface="微软雅黑" pitchFamily="34" charset="-122"/>
                <a:ea typeface="微软雅黑" pitchFamily="34" charset="-122"/>
              </a:rPr>
              <a:t>小，结果为</a:t>
            </a:r>
            <a:r>
              <a:rPr lang="en-US" altLang="zh-CN" sz="2000" smtClean="0">
                <a:solidFill>
                  <a:srgbClr val="008000"/>
                </a:solidFill>
                <a:latin typeface="微软雅黑" pitchFamily="34" charset="-122"/>
                <a:ea typeface="微软雅黑" pitchFamily="34" charset="-122"/>
              </a:rPr>
              <a:t>true</a:t>
            </a:r>
            <a:r>
              <a:rPr lang="zh-CN" altLang="en-US" sz="2000" smtClean="0">
                <a:solidFill>
                  <a:srgbClr val="008000"/>
                </a:solidFill>
                <a:latin typeface="微软雅黑" pitchFamily="34" charset="-122"/>
                <a:ea typeface="微软雅黑" pitchFamily="34" charset="-122"/>
              </a:rPr>
              <a:t>。</a:t>
            </a:r>
          </a:p>
          <a:p>
            <a:pPr>
              <a:spcBef>
                <a:spcPct val="25000"/>
              </a:spcBef>
              <a:buFontTx/>
              <a:buNone/>
            </a:pPr>
            <a:r>
              <a:rPr lang="en-US" altLang="zh-CN" sz="2000" smtClean="0">
                <a:solidFill>
                  <a:srgbClr val="CC3300"/>
                </a:solidFill>
              </a:rPr>
              <a:t>2</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i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型数比较，结果为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3</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-2147483647-1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57200" y="98425"/>
            <a:ext cx="8229600" cy="561975"/>
          </a:xfrm>
        </p:spPr>
        <p:txBody>
          <a:bodyPr/>
          <a:lstStyle/>
          <a:p>
            <a:r>
              <a:rPr lang="zh-CN" altLang="en-US" smtClean="0"/>
              <a:t>常量的默认类型</a:t>
            </a:r>
          </a:p>
        </p:txBody>
      </p:sp>
      <p:sp>
        <p:nvSpPr>
          <p:cNvPr id="9219"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68612" name="Group 4"/>
          <p:cNvGraphicFramePr>
            <a:graphicFrameLocks noGrp="1"/>
          </p:cNvGraphicFramePr>
          <p:nvPr/>
        </p:nvGraphicFramePr>
        <p:xfrm>
          <a:off x="1827213" y="863600"/>
          <a:ext cx="6884987" cy="2590800"/>
        </p:xfrm>
        <a:graphic>
          <a:graphicData uri="http://schemas.openxmlformats.org/drawingml/2006/table">
            <a:tbl>
              <a:tblPr/>
              <a:tblGrid>
                <a:gridCol w="3443287"/>
                <a:gridCol w="3441700"/>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9240"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b="1"/>
              <a:t>C99</a:t>
            </a:r>
            <a:endParaRPr lang="zh-CN" altLang="en-US" sz="2400" b="1"/>
          </a:p>
        </p:txBody>
      </p:sp>
      <p:graphicFrame>
        <p:nvGraphicFramePr>
          <p:cNvPr id="68633" name="Group 25"/>
          <p:cNvGraphicFramePr>
            <a:graphicFrameLocks noGrp="1"/>
          </p:cNvGraphicFramePr>
          <p:nvPr/>
        </p:nvGraphicFramePr>
        <p:xfrm>
          <a:off x="1782763" y="4192588"/>
          <a:ext cx="6884987" cy="2073593"/>
        </p:xfrm>
        <a:graphic>
          <a:graphicData uri="http://schemas.openxmlformats.org/drawingml/2006/table">
            <a:tbl>
              <a:tblPr/>
              <a:tblGrid>
                <a:gridCol w="3444875"/>
                <a:gridCol w="3440112"/>
              </a:tblGrid>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19113">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itchFamily="34" charset="0"/>
                          <a:ea typeface="宋体" pitchFamily="2" charset="-122"/>
                        </a:defRPr>
                      </a:lvl1pPr>
                      <a:lvl2pPr marL="742950" indent="-285750">
                        <a:lnSpc>
                          <a:spcPct val="115000"/>
                        </a:lnSpc>
                        <a:spcBef>
                          <a:spcPct val="20000"/>
                        </a:spcBef>
                        <a:defRPr b="1">
                          <a:solidFill>
                            <a:srgbClr val="0000CC"/>
                          </a:solidFill>
                          <a:latin typeface="Arial" pitchFamily="34" charset="0"/>
                          <a:ea typeface="宋体" pitchFamily="2" charset="-122"/>
                        </a:defRPr>
                      </a:lvl2pPr>
                      <a:lvl3pPr marL="1143000" indent="-228600">
                        <a:lnSpc>
                          <a:spcPct val="115000"/>
                        </a:lnSpc>
                        <a:spcBef>
                          <a:spcPct val="20000"/>
                        </a:spcBef>
                        <a:defRPr sz="2000" b="1">
                          <a:solidFill>
                            <a:srgbClr val="006600"/>
                          </a:solidFill>
                          <a:latin typeface="Arial" pitchFamily="34" charset="0"/>
                          <a:ea typeface="宋体" pitchFamily="2" charset="-122"/>
                        </a:defRPr>
                      </a:lvl3pPr>
                      <a:lvl4pPr marL="1600200" indent="-228600">
                        <a:lnSpc>
                          <a:spcPct val="115000"/>
                        </a:lnSpc>
                        <a:spcBef>
                          <a:spcPct val="20000"/>
                        </a:spcBef>
                        <a:defRPr sz="1400" b="1">
                          <a:solidFill>
                            <a:srgbClr val="CC3300"/>
                          </a:solidFill>
                          <a:latin typeface="Arial" pitchFamily="34" charset="0"/>
                          <a:ea typeface="宋体" pitchFamily="2" charset="-122"/>
                        </a:defRPr>
                      </a:lvl4pPr>
                      <a:lvl5pPr marL="2057400" indent="-228600">
                        <a:lnSpc>
                          <a:spcPct val="115000"/>
                        </a:lnSpc>
                        <a:spcBef>
                          <a:spcPct val="20000"/>
                        </a:spcBef>
                        <a:defRPr sz="13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67587" name="标题 1"/>
          <p:cNvSpPr>
            <a:spLocks noGrp="1"/>
          </p:cNvSpPr>
          <p:nvPr>
            <p:ph type="title" idx="4294967295"/>
          </p:nvPr>
        </p:nvSpPr>
        <p:spPr/>
        <p:txBody>
          <a:bodyPr/>
          <a:lstStyle/>
          <a:p>
            <a:endParaRPr lang="zh-CN" altLang="en-US" smtClean="0"/>
          </a:p>
        </p:txBody>
      </p:sp>
      <p:sp>
        <p:nvSpPr>
          <p:cNvPr id="67588" name="Text Box 4"/>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b="1">
                <a:solidFill>
                  <a:srgbClr val="FF3300"/>
                </a:solidFill>
                <a:latin typeface="微软雅黑" pitchFamily="34" charset="-122"/>
                <a:ea typeface="微软雅黑" pitchFamily="34" charset="-122"/>
              </a:rPr>
              <a:t>    C90</a:t>
            </a:r>
            <a:r>
              <a:rPr lang="zh-CN" altLang="en-US" sz="2200" b="1">
                <a:solidFill>
                  <a:srgbClr val="FF3300"/>
                </a:solidFill>
                <a:latin typeface="微软雅黑" pitchFamily="34" charset="-122"/>
                <a:ea typeface="微软雅黑" pitchFamily="34" charset="-122"/>
              </a:rPr>
              <a:t>上的运行结果是什么？</a:t>
            </a:r>
          </a:p>
        </p:txBody>
      </p:sp>
      <p:sp>
        <p:nvSpPr>
          <p:cNvPr id="67589" name="Text Box 5"/>
          <p:cNvSpPr txBox="1">
            <a:spLocks noChangeArrowheads="1"/>
          </p:cNvSpPr>
          <p:nvPr/>
        </p:nvSpPr>
        <p:spPr bwMode="auto">
          <a:xfrm>
            <a:off x="6192838" y="1089025"/>
            <a:ext cx="2159000" cy="7016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b="1">
                <a:solidFill>
                  <a:srgbClr val="FF3300"/>
                </a:solidFill>
                <a:latin typeface="微软雅黑" pitchFamily="34" charset="-122"/>
                <a:ea typeface="微软雅黑" pitchFamily="34" charset="-122"/>
              </a:rPr>
              <a:t>    C99</a:t>
            </a:r>
            <a:r>
              <a:rPr lang="zh-CN" altLang="en-US" sz="2000" b="1">
                <a:solidFill>
                  <a:srgbClr val="FF3300"/>
                </a:solidFill>
                <a:latin typeface="微软雅黑" pitchFamily="34" charset="-122"/>
                <a:ea typeface="微软雅黑" pitchFamily="34" charset="-122"/>
              </a:rPr>
              <a:t>的结果大家回去试试。</a:t>
            </a:r>
          </a:p>
        </p:txBody>
      </p:sp>
      <p:pic>
        <p:nvPicPr>
          <p:cNvPr id="67590" name="Picture 6"/>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32</a:t>
            </a:r>
            <a:r>
              <a:rPr lang="zh-CN" altLang="en-US" smtClean="0"/>
              <a:t>位）</a:t>
            </a:r>
          </a:p>
        </p:txBody>
      </p:sp>
      <p:sp>
        <p:nvSpPr>
          <p:cNvPr id="10243"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long  </a:t>
            </a:r>
          </a:p>
          <a:p>
            <a:pPr marL="0" indent="0">
              <a:buFontTx/>
              <a:buNone/>
            </a:pPr>
            <a:r>
              <a:rPr lang="en-US" altLang="zh-CN" smtClean="0"/>
              <a:t>       ↑          ↑             </a:t>
            </a:r>
          </a:p>
          <a:p>
            <a:pPr marL="0" indent="0">
              <a:buFontTx/>
              <a:buNone/>
            </a:pPr>
            <a:r>
              <a:rPr lang="en-US" altLang="zh-CN" smtClean="0"/>
              <a:t>       ↑         long long  </a:t>
            </a:r>
          </a:p>
          <a:p>
            <a:pPr marL="0" indent="0">
              <a:buFontTx/>
              <a:buNone/>
            </a:pPr>
            <a:r>
              <a:rPr lang="en-US" altLang="zh-CN" smtClean="0"/>
              <a:t>       ↑          ↑</a:t>
            </a:r>
          </a:p>
          <a:p>
            <a:pPr marL="0" indent="0">
              <a:buFontTx/>
              <a:buNone/>
            </a:pPr>
            <a:r>
              <a:rPr lang="en-US" altLang="zh-CN" smtClean="0"/>
              <a:t>       ↑         unsigned int</a:t>
            </a:r>
            <a:r>
              <a:rPr lang="zh-CN" altLang="en-US" smtClean="0"/>
              <a:t>（</a:t>
            </a:r>
            <a:r>
              <a:rPr lang="en-US" altLang="zh-CN" smtClean="0"/>
              <a:t>unsigned long</a:t>
            </a:r>
            <a:r>
              <a:rPr lang="zh-CN" altLang="en-US" smtClean="0"/>
              <a:t>）</a:t>
            </a:r>
            <a:endParaRPr lang="en-US" altLang="zh-CN" smtClean="0"/>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24833</TotalTime>
  <Words>4166</Words>
  <Application>Microsoft Office PowerPoint</Application>
  <PresentationFormat>全屏显示(4:3)</PresentationFormat>
  <Paragraphs>540</Paragraphs>
  <Slides>42</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黑体</vt:lpstr>
      <vt:lpstr>微软雅黑</vt:lpstr>
      <vt:lpstr>Arial,Bold</vt:lpstr>
      <vt:lpstr>Times New Roman</vt:lpstr>
      <vt:lpstr>Wingdings</vt:lpstr>
      <vt:lpstr>Tahoma</vt:lpstr>
      <vt:lpstr>Monotype Sorts</vt:lpstr>
      <vt:lpstr>Dotum</vt:lpstr>
      <vt:lpstr>默认设计模板</vt:lpstr>
      <vt:lpstr>  第二讲 数值的表示  </vt:lpstr>
      <vt:lpstr>数据的表示和运算</vt:lpstr>
      <vt:lpstr>内容</vt:lpstr>
      <vt:lpstr>1 整数的表示</vt:lpstr>
      <vt:lpstr>整数的表示</vt:lpstr>
      <vt:lpstr>C语言程序中的整数</vt:lpstr>
      <vt:lpstr>常量的默认类型</vt:lpstr>
      <vt:lpstr>幻灯片 8</vt:lpstr>
      <vt:lpstr>C语言默认类型转换顺序（32位）</vt:lpstr>
      <vt:lpstr>C语言默认类型转换顺序（64位）</vt:lpstr>
      <vt:lpstr>C表达式类型转换顺序</vt:lpstr>
      <vt:lpstr>幻灯片 12</vt:lpstr>
      <vt:lpstr>类型转换实例</vt:lpstr>
      <vt:lpstr>一个例子</vt:lpstr>
      <vt:lpstr>2 浮点数的表示</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3 数据的宽度与顺序</vt:lpstr>
      <vt:lpstr>程序中数据类型的宽度</vt:lpstr>
      <vt:lpstr>数据的存储和排列顺序</vt:lpstr>
      <vt:lpstr>大端模式和小端模式的起源</vt:lpstr>
      <vt:lpstr>BIG Endian versus Little Endian </vt:lpstr>
      <vt:lpstr>Byte Swap Problem（字节交换问题）</vt:lpstr>
      <vt:lpstr>检测系统的字节顺序</vt:lpstr>
      <vt:lpstr>4 数据的对齐</vt:lpstr>
      <vt:lpstr>Alignment(对齐)</vt:lpstr>
      <vt:lpstr>Alignment(对齐)</vt:lpstr>
      <vt:lpstr>Alignment(对齐) 举例</vt:lpstr>
      <vt:lpstr>对齐方式的设定</vt:lpstr>
      <vt:lpstr>对齐方式的设定</vt:lpstr>
      <vt:lpstr>幻灯片 39</vt:lpstr>
      <vt:lpstr>幻灯片 40</vt:lpstr>
      <vt:lpstr>幻灯片 41</vt:lpstr>
      <vt:lpstr>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1885</cp:revision>
  <dcterms:created xsi:type="dcterms:W3CDTF">2008-04-26T09:05:28Z</dcterms:created>
  <dcterms:modified xsi:type="dcterms:W3CDTF">2014-09-14T13:09:40Z</dcterms:modified>
</cp:coreProperties>
</file>