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1" r:id="rId2"/>
    <p:sldId id="308" r:id="rId3"/>
    <p:sldId id="310" r:id="rId4"/>
    <p:sldId id="311" r:id="rId5"/>
    <p:sldId id="309" r:id="rId6"/>
    <p:sldId id="344" r:id="rId7"/>
    <p:sldId id="312" r:id="rId8"/>
    <p:sldId id="355" r:id="rId9"/>
    <p:sldId id="356" r:id="rId10"/>
    <p:sldId id="371" r:id="rId11"/>
    <p:sldId id="372" r:id="rId12"/>
    <p:sldId id="386" r:id="rId13"/>
    <p:sldId id="374" r:id="rId14"/>
    <p:sldId id="373" r:id="rId15"/>
    <p:sldId id="387" r:id="rId16"/>
    <p:sldId id="382" r:id="rId17"/>
    <p:sldId id="383" r:id="rId18"/>
    <p:sldId id="384" r:id="rId19"/>
    <p:sldId id="385" r:id="rId20"/>
    <p:sldId id="375" r:id="rId21"/>
    <p:sldId id="388" r:id="rId22"/>
    <p:sldId id="378" r:id="rId23"/>
    <p:sldId id="379" r:id="rId24"/>
    <p:sldId id="38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7814" autoAdjust="0"/>
  </p:normalViewPr>
  <p:slideViewPr>
    <p:cSldViewPr>
      <p:cViewPr>
        <p:scale>
          <a:sx n="70" d="100"/>
          <a:sy n="70" d="100"/>
        </p:scale>
        <p:origin x="-130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F1521-A818-4233-A1B0-BF885393314E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9094E-2B68-475E-8AFB-7984F6B1E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125" y="653852"/>
            <a:ext cx="5030018" cy="3489102"/>
          </a:xfrm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861" y="4361378"/>
            <a:ext cx="5008548" cy="4069200"/>
          </a:xfrm>
        </p:spPr>
        <p:txBody>
          <a:bodyPr lIns="84408" tIns="42204" rIns="84408" bIns="42204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Text Box 1"/>
          <p:cNvSpPr txBox="1">
            <a:spLocks noChangeArrowheads="1"/>
          </p:cNvSpPr>
          <p:nvPr/>
        </p:nvSpPr>
        <p:spPr bwMode="auto">
          <a:xfrm>
            <a:off x="1188496" y="692147"/>
            <a:ext cx="4482543" cy="34167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273" tIns="42137" rIns="84273" bIns="42137" anchor="ctr"/>
          <a:lstStyle/>
          <a:p>
            <a:endParaRPr lang="en-US" altLang="zh-CN" sz="2200" b="1" dirty="0">
              <a:latin typeface="Arial Narrow" pitchFamily="34" charset="0"/>
            </a:endParaRPr>
          </a:p>
        </p:txBody>
      </p:sp>
      <p:sp>
        <p:nvSpPr>
          <p:cNvPr id="7413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3991" y="4344358"/>
            <a:ext cx="5030018" cy="4117423"/>
          </a:xfrm>
          <a:noFill/>
          <a:ln/>
        </p:spPr>
        <p:txBody>
          <a:bodyPr wrap="none" lIns="84408" tIns="42204" rIns="84408" bIns="42204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Text Box 1"/>
          <p:cNvSpPr txBox="1">
            <a:spLocks noChangeArrowheads="1"/>
          </p:cNvSpPr>
          <p:nvPr/>
        </p:nvSpPr>
        <p:spPr bwMode="auto">
          <a:xfrm>
            <a:off x="1188496" y="692147"/>
            <a:ext cx="4482543" cy="34167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273" tIns="42137" rIns="84273" bIns="42137" anchor="ctr"/>
          <a:lstStyle/>
          <a:p>
            <a:endParaRPr lang="en-US" altLang="zh-CN" sz="2200" b="1" dirty="0">
              <a:latin typeface="Arial Narrow" pitchFamily="34" charset="0"/>
            </a:endParaRPr>
          </a:p>
        </p:txBody>
      </p:sp>
      <p:sp>
        <p:nvSpPr>
          <p:cNvPr id="7434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3991" y="4344358"/>
            <a:ext cx="5030018" cy="4117423"/>
          </a:xfrm>
          <a:noFill/>
          <a:ln/>
        </p:spPr>
        <p:txBody>
          <a:bodyPr wrap="none" lIns="84408" tIns="42204" rIns="84408" bIns="42204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Text Box 1"/>
          <p:cNvSpPr txBox="1">
            <a:spLocks noChangeArrowheads="1"/>
          </p:cNvSpPr>
          <p:nvPr/>
        </p:nvSpPr>
        <p:spPr bwMode="auto">
          <a:xfrm>
            <a:off x="1188496" y="692147"/>
            <a:ext cx="4482543" cy="34167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273" tIns="42137" rIns="84273" bIns="42137" anchor="ctr"/>
          <a:lstStyle/>
          <a:p>
            <a:endParaRPr lang="en-US" altLang="zh-CN" sz="2200" b="1" dirty="0">
              <a:latin typeface="Arial Narrow" pitchFamily="34" charset="0"/>
            </a:endParaRPr>
          </a:p>
        </p:txBody>
      </p:sp>
      <p:sp>
        <p:nvSpPr>
          <p:cNvPr id="74752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3991" y="4344358"/>
            <a:ext cx="5030018" cy="4117423"/>
          </a:xfrm>
          <a:noFill/>
          <a:ln/>
        </p:spPr>
        <p:txBody>
          <a:bodyPr wrap="none" lIns="84408" tIns="42204" rIns="84408" bIns="42204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Text Box 1"/>
          <p:cNvSpPr txBox="1">
            <a:spLocks noChangeArrowheads="1"/>
          </p:cNvSpPr>
          <p:nvPr/>
        </p:nvSpPr>
        <p:spPr bwMode="auto">
          <a:xfrm>
            <a:off x="1188496" y="692147"/>
            <a:ext cx="4482543" cy="34167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273" tIns="42137" rIns="84273" bIns="42137" anchor="ctr"/>
          <a:lstStyle/>
          <a:p>
            <a:endParaRPr lang="en-US" altLang="zh-CN" sz="2200" b="1" dirty="0">
              <a:latin typeface="Arial Narrow" pitchFamily="34" charset="0"/>
            </a:endParaRPr>
          </a:p>
        </p:txBody>
      </p:sp>
      <p:sp>
        <p:nvSpPr>
          <p:cNvPr id="74957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3991" y="4344358"/>
            <a:ext cx="5030018" cy="4117423"/>
          </a:xfrm>
          <a:noFill/>
          <a:ln/>
        </p:spPr>
        <p:txBody>
          <a:bodyPr wrap="none" lIns="84408" tIns="42204" rIns="84408" bIns="42204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1629-95A7-42B7-BB47-F7485BD3C616}" type="datetimeFigureOut">
              <a:rPr lang="zh-CN" altLang="en-US" smtClean="0"/>
              <a:pPr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62227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缓存（续）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18" y="5900787"/>
            <a:ext cx="8229600" cy="52227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虚地址到物理地址的映射</a:t>
            </a:r>
            <a:endParaRPr lang="zh-CN" alt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263" y="215856"/>
            <a:ext cx="646747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1935" y="4380547"/>
            <a:ext cx="5092065" cy="247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3280" y="0"/>
            <a:ext cx="5760720" cy="4397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63466" y="5426119"/>
            <a:ext cx="3578274" cy="48576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页表项示例</a:t>
            </a:r>
            <a:endParaRPr lang="zh-CN" altLang="en-US" sz="24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63466" y="1738306"/>
            <a:ext cx="3578274" cy="485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页表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6317"/>
            <a:ext cx="8229600" cy="817530"/>
          </a:xfrm>
        </p:spPr>
        <p:txBody>
          <a:bodyPr/>
          <a:lstStyle/>
          <a:p>
            <a:r>
              <a:rPr lang="zh-CN" altLang="en-US" dirty="0" smtClean="0"/>
              <a:t>虚存与进程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1100" y="836577"/>
            <a:ext cx="5915025" cy="293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7874" y="873090"/>
            <a:ext cx="3249657" cy="193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400" dirty="0" smtClean="0">
                <a:latin typeface="+mj-lt"/>
                <a:ea typeface="+mj-ea"/>
                <a:cs typeface="+mj-cs"/>
              </a:rPr>
              <a:t>虚存是每一进程具有独立的地址空间，同时支持不同进程对同一物理地址的</a:t>
            </a:r>
            <a:r>
              <a:rPr lang="zh-CN" altLang="en-US" sz="2400" dirty="0" smtClean="0"/>
              <a:t>共享</a:t>
            </a:r>
            <a:r>
              <a:rPr lang="zh-CN" altLang="en-US" sz="2400" dirty="0" smtClean="0">
                <a:latin typeface="+mj-lt"/>
                <a:ea typeface="+mj-ea"/>
                <a:cs typeface="+mj-cs"/>
              </a:rPr>
              <a:t>访问。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6750" y="3757977"/>
            <a:ext cx="6429375" cy="310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0" y="3611566"/>
            <a:ext cx="2673324" cy="1424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400" dirty="0" smtClean="0">
                <a:latin typeface="+mj-lt"/>
                <a:ea typeface="+mj-ea"/>
                <a:cs typeface="+mj-cs"/>
              </a:rPr>
              <a:t>虚存方便实现针对进程的页级内存访问保护。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223"/>
            <a:ext cx="8229600" cy="693747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页命中与页缺失处理流程</a:t>
            </a:r>
            <a:endParaRPr lang="zh-CN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860472"/>
            <a:ext cx="65246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440" y="252369"/>
            <a:ext cx="8763119" cy="92706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TLB</a:t>
            </a:r>
            <a:r>
              <a:rPr lang="zh-CN" altLang="en-US" dirty="0" smtClean="0"/>
              <a:t> </a:t>
            </a:r>
            <a:r>
              <a:rPr lang="en-US" altLang="zh-CN" dirty="0" smtClean="0"/>
              <a:t>- translation </a:t>
            </a:r>
            <a:r>
              <a:rPr lang="en-US" altLang="zh-CN" dirty="0" err="1" smtClean="0"/>
              <a:t>lookaside</a:t>
            </a:r>
            <a:r>
              <a:rPr lang="en-US" altLang="zh-CN" dirty="0" smtClean="0"/>
              <a:t> buffer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2107" y="1712889"/>
            <a:ext cx="5474018" cy="378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75" y="2947995"/>
            <a:ext cx="39338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4105" y="-3222"/>
            <a:ext cx="4272020" cy="927069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TLB</a:t>
            </a:r>
            <a:r>
              <a:rPr lang="zh-CN" altLang="en-US" sz="4000" dirty="0" smtClean="0"/>
              <a:t>命中与缺失</a:t>
            </a:r>
            <a:endParaRPr lang="zh-CN" altLang="en-US" sz="4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6599" y="1420785"/>
            <a:ext cx="3829526" cy="495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804" y="3475084"/>
            <a:ext cx="3864769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134" y="-3222"/>
            <a:ext cx="3843338" cy="326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4475" y="96838"/>
            <a:ext cx="8478838" cy="569912"/>
          </a:xfrm>
        </p:spPr>
        <p:txBody>
          <a:bodyPr lIns="91440" tIns="45720" rIns="91440" bIns="45720" anchor="ctr">
            <a:normAutofit fontScale="90000"/>
          </a:bodyPr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/>
              <a:t>一个简化的存储系统举例</a:t>
            </a:r>
          </a:p>
        </p:txBody>
      </p:sp>
      <p:sp>
        <p:nvSpPr>
          <p:cNvPr id="7403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785813"/>
            <a:ext cx="8307387" cy="1630362"/>
          </a:xfrm>
        </p:spPr>
        <p:txBody>
          <a:bodyPr lIns="91440" tIns="45720" rIns="91440" bIns="45720"/>
          <a:lstStyle/>
          <a:p>
            <a:pPr marL="342900" indent="-3429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000">
                <a:latin typeface="微软雅黑" pitchFamily="34" charset="-122"/>
                <a:ea typeface="微软雅黑" pitchFamily="34" charset="-122"/>
              </a:rPr>
              <a:t>假定以下参数，则虚拟地址和物理地址如何划分？共多少页表项？</a:t>
            </a:r>
          </a:p>
          <a:p>
            <a:pPr marL="742950" lvl="1" indent="-28575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>
                <a:latin typeface="微软雅黑" pitchFamily="34" charset="-122"/>
                <a:ea typeface="微软雅黑" pitchFamily="34" charset="-122"/>
              </a:rPr>
              <a:t>14-bit virtual addresses</a:t>
            </a:r>
            <a:r>
              <a:rPr lang="zh-CN" altLang="en-GB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（虚拟地址</a:t>
            </a:r>
            <a:r>
              <a:rPr lang="en-GB" altLang="zh-CN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GB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位）</a:t>
            </a:r>
          </a:p>
          <a:p>
            <a:pPr marL="742950" lvl="1" indent="-28575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>
                <a:latin typeface="微软雅黑" pitchFamily="34" charset="-122"/>
                <a:ea typeface="微软雅黑" pitchFamily="34" charset="-122"/>
              </a:rPr>
              <a:t>12-bit physical address</a:t>
            </a:r>
            <a:r>
              <a:rPr lang="zh-CN" altLang="en-GB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（物理地址</a:t>
            </a:r>
            <a:r>
              <a:rPr lang="en-GB" altLang="zh-CN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GB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位）</a:t>
            </a:r>
          </a:p>
          <a:p>
            <a:pPr marL="742950" lvl="1" indent="-28575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>
                <a:latin typeface="微软雅黑" pitchFamily="34" charset="-122"/>
                <a:ea typeface="微软雅黑" pitchFamily="34" charset="-122"/>
              </a:rPr>
              <a:t>Page size = 64 bytes</a:t>
            </a:r>
            <a:r>
              <a:rPr lang="zh-CN" altLang="en-GB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（页大小</a:t>
            </a:r>
            <a:r>
              <a:rPr lang="en-GB" altLang="zh-CN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64B</a:t>
            </a:r>
            <a:r>
              <a:rPr lang="zh-CN" altLang="en-GB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92088" y="2581275"/>
            <a:ext cx="8707437" cy="2103438"/>
            <a:chOff x="605" y="1947"/>
            <a:chExt cx="4298" cy="896"/>
          </a:xfrm>
        </p:grpSpPr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605" y="2139"/>
              <a:ext cx="307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0357" name="Rectangle 6"/>
            <p:cNvSpPr>
              <a:spLocks noChangeArrowheads="1"/>
            </p:cNvSpPr>
            <p:nvPr/>
          </p:nvSpPr>
          <p:spPr bwMode="auto">
            <a:xfrm>
              <a:off x="605" y="1947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13</a:t>
              </a:r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912" y="2139"/>
              <a:ext cx="307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0359" name="Rectangle 9"/>
            <p:cNvSpPr>
              <a:spLocks noChangeArrowheads="1"/>
            </p:cNvSpPr>
            <p:nvPr/>
          </p:nvSpPr>
          <p:spPr bwMode="auto">
            <a:xfrm>
              <a:off x="912" y="1947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12</a:t>
              </a:r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1219" y="2139"/>
              <a:ext cx="306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0361" name="Rectangle 12"/>
            <p:cNvSpPr>
              <a:spLocks noChangeArrowheads="1"/>
            </p:cNvSpPr>
            <p:nvPr/>
          </p:nvSpPr>
          <p:spPr bwMode="auto">
            <a:xfrm>
              <a:off x="1219" y="1947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1526" y="2139"/>
              <a:ext cx="307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0363" name="Rectangle 15"/>
            <p:cNvSpPr>
              <a:spLocks noChangeArrowheads="1"/>
            </p:cNvSpPr>
            <p:nvPr/>
          </p:nvSpPr>
          <p:spPr bwMode="auto">
            <a:xfrm>
              <a:off x="1526" y="1947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1833" y="2139"/>
              <a:ext cx="307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0365" name="Rectangle 18"/>
            <p:cNvSpPr>
              <a:spLocks noChangeArrowheads="1"/>
            </p:cNvSpPr>
            <p:nvPr/>
          </p:nvSpPr>
          <p:spPr bwMode="auto">
            <a:xfrm>
              <a:off x="1833" y="1947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2140" y="2139"/>
              <a:ext cx="307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0367" name="Rectangle 21"/>
            <p:cNvSpPr>
              <a:spLocks noChangeArrowheads="1"/>
            </p:cNvSpPr>
            <p:nvPr/>
          </p:nvSpPr>
          <p:spPr bwMode="auto">
            <a:xfrm>
              <a:off x="2140" y="1947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8</a:t>
              </a:r>
            </a:p>
          </p:txBody>
        </p:sp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2447" y="2139"/>
              <a:ext cx="307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0369" name="Rectangle 24"/>
            <p:cNvSpPr>
              <a:spLocks noChangeArrowheads="1"/>
            </p:cNvSpPr>
            <p:nvPr/>
          </p:nvSpPr>
          <p:spPr bwMode="auto">
            <a:xfrm>
              <a:off x="2447" y="1947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7</a:t>
              </a:r>
            </a:p>
          </p:txBody>
        </p:sp>
        <p:sp>
          <p:nvSpPr>
            <p:cNvPr id="33818" name="Rectangle 26"/>
            <p:cNvSpPr>
              <a:spLocks noChangeArrowheads="1"/>
            </p:cNvSpPr>
            <p:nvPr/>
          </p:nvSpPr>
          <p:spPr bwMode="auto">
            <a:xfrm>
              <a:off x="2754" y="2139"/>
              <a:ext cx="306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0371" name="Rectangle 27"/>
            <p:cNvSpPr>
              <a:spLocks noChangeArrowheads="1"/>
            </p:cNvSpPr>
            <p:nvPr/>
          </p:nvSpPr>
          <p:spPr bwMode="auto">
            <a:xfrm>
              <a:off x="2754" y="1947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33821" name="Rectangle 29"/>
            <p:cNvSpPr>
              <a:spLocks noChangeArrowheads="1"/>
            </p:cNvSpPr>
            <p:nvPr/>
          </p:nvSpPr>
          <p:spPr bwMode="auto">
            <a:xfrm>
              <a:off x="3061" y="2139"/>
              <a:ext cx="307" cy="1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0373" name="Rectangle 30"/>
            <p:cNvSpPr>
              <a:spLocks noChangeArrowheads="1"/>
            </p:cNvSpPr>
            <p:nvPr/>
          </p:nvSpPr>
          <p:spPr bwMode="auto">
            <a:xfrm>
              <a:off x="3061" y="1947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>
              <a:off x="3368" y="2139"/>
              <a:ext cx="307" cy="1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0375" name="Rectangle 33"/>
            <p:cNvSpPr>
              <a:spLocks noChangeArrowheads="1"/>
            </p:cNvSpPr>
            <p:nvPr/>
          </p:nvSpPr>
          <p:spPr bwMode="auto">
            <a:xfrm>
              <a:off x="3368" y="1947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33827" name="Rectangle 35"/>
            <p:cNvSpPr>
              <a:spLocks noChangeArrowheads="1"/>
            </p:cNvSpPr>
            <p:nvPr/>
          </p:nvSpPr>
          <p:spPr bwMode="auto">
            <a:xfrm>
              <a:off x="3675" y="2139"/>
              <a:ext cx="307" cy="1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0377" name="Rectangle 36"/>
            <p:cNvSpPr>
              <a:spLocks noChangeArrowheads="1"/>
            </p:cNvSpPr>
            <p:nvPr/>
          </p:nvSpPr>
          <p:spPr bwMode="auto">
            <a:xfrm>
              <a:off x="3675" y="1947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33830" name="Rectangle 38"/>
            <p:cNvSpPr>
              <a:spLocks noChangeArrowheads="1"/>
            </p:cNvSpPr>
            <p:nvPr/>
          </p:nvSpPr>
          <p:spPr bwMode="auto">
            <a:xfrm>
              <a:off x="3982" y="2139"/>
              <a:ext cx="306" cy="1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0379" name="Rectangle 39"/>
            <p:cNvSpPr>
              <a:spLocks noChangeArrowheads="1"/>
            </p:cNvSpPr>
            <p:nvPr/>
          </p:nvSpPr>
          <p:spPr bwMode="auto">
            <a:xfrm>
              <a:off x="3982" y="1947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>
              <a:off x="4289" y="2139"/>
              <a:ext cx="307" cy="1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0381" name="Rectangle 42"/>
            <p:cNvSpPr>
              <a:spLocks noChangeArrowheads="1"/>
            </p:cNvSpPr>
            <p:nvPr/>
          </p:nvSpPr>
          <p:spPr bwMode="auto">
            <a:xfrm>
              <a:off x="4289" y="1947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3836" name="Rectangle 44"/>
            <p:cNvSpPr>
              <a:spLocks noChangeArrowheads="1"/>
            </p:cNvSpPr>
            <p:nvPr/>
          </p:nvSpPr>
          <p:spPr bwMode="auto">
            <a:xfrm>
              <a:off x="4596" y="2139"/>
              <a:ext cx="307" cy="1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0383" name="Rectangle 45"/>
            <p:cNvSpPr>
              <a:spLocks noChangeArrowheads="1"/>
            </p:cNvSpPr>
            <p:nvPr/>
          </p:nvSpPr>
          <p:spPr bwMode="auto">
            <a:xfrm>
              <a:off x="4596" y="1947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grpSp>
          <p:nvGrpSpPr>
            <p:cNvPr id="3" name="Group 83"/>
            <p:cNvGrpSpPr>
              <a:grpSpLocks/>
            </p:cNvGrpSpPr>
            <p:nvPr/>
          </p:nvGrpSpPr>
          <p:grpSpPr bwMode="auto">
            <a:xfrm>
              <a:off x="3061" y="2432"/>
              <a:ext cx="1842" cy="141"/>
              <a:chOff x="3061" y="2261"/>
              <a:chExt cx="1842" cy="141"/>
            </a:xfrm>
          </p:grpSpPr>
          <p:sp>
            <p:nvSpPr>
              <p:cNvPr id="740409" name="Line 84"/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0410" name="Text Box 85"/>
              <p:cNvSpPr txBox="1">
                <a:spLocks noChangeArrowheads="1"/>
              </p:cNvSpPr>
              <p:nvPr/>
            </p:nvSpPr>
            <p:spPr bwMode="auto">
              <a:xfrm>
                <a:off x="3768" y="2261"/>
                <a:ext cx="337" cy="1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chemeClr val="accent2"/>
                    </a:solidFill>
                    <a:latin typeface="微软雅黑" pitchFamily="34" charset="-122"/>
                    <a:ea typeface="微软雅黑" pitchFamily="34" charset="-122"/>
                  </a:rPr>
                  <a:t>VPO</a:t>
                </a:r>
              </a:p>
            </p:txBody>
          </p:sp>
        </p:grpSp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605" y="2427"/>
              <a:ext cx="2467" cy="141"/>
              <a:chOff x="605" y="2256"/>
              <a:chExt cx="2467" cy="141"/>
            </a:xfrm>
          </p:grpSpPr>
          <p:sp>
            <p:nvSpPr>
              <p:cNvPr id="740418" name="Line 93"/>
              <p:cNvSpPr>
                <a:spLocks noChangeShapeType="1"/>
              </p:cNvSpPr>
              <p:nvPr/>
            </p:nvSpPr>
            <p:spPr bwMode="auto">
              <a:xfrm>
                <a:off x="605" y="2347"/>
                <a:ext cx="2467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0419" name="Text Box 94"/>
              <p:cNvSpPr txBox="1">
                <a:spLocks noChangeArrowheads="1"/>
              </p:cNvSpPr>
              <p:nvPr/>
            </p:nvSpPr>
            <p:spPr bwMode="auto">
              <a:xfrm>
                <a:off x="1553" y="2256"/>
                <a:ext cx="340" cy="1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chemeClr val="accent2"/>
                    </a:solidFill>
                    <a:latin typeface="微软雅黑" pitchFamily="34" charset="-122"/>
                    <a:ea typeface="微软雅黑" pitchFamily="34" charset="-122"/>
                  </a:rPr>
                  <a:t>VPN</a:t>
                </a:r>
              </a:p>
            </p:txBody>
          </p:sp>
        </p:grpSp>
        <p:sp>
          <p:nvSpPr>
            <p:cNvPr id="33887" name="Text Box 95"/>
            <p:cNvSpPr txBox="1">
              <a:spLocks noChangeArrowheads="1"/>
            </p:cNvSpPr>
            <p:nvPr/>
          </p:nvSpPr>
          <p:spPr bwMode="auto">
            <a:xfrm>
              <a:off x="1044" y="2702"/>
              <a:ext cx="1270" cy="14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Virtual</a:t>
              </a:r>
              <a:r>
                <a:rPr lang="en-GB" altLang="zh-CN" sz="1800" b="1">
                  <a:solidFill>
                    <a:schemeClr val="accent2"/>
                  </a:solidFill>
                  <a:latin typeface="Calibri" pitchFamily="34" charset="0"/>
                  <a:ea typeface="宋体" pitchFamily="2" charset="-122"/>
                </a:rPr>
                <a:t> </a:t>
              </a:r>
              <a:r>
                <a:rPr lang="en-GB" altLang="zh-CN" sz="18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Page</a:t>
              </a:r>
              <a:r>
                <a:rPr lang="en-GB" altLang="zh-CN" sz="1800" b="1">
                  <a:solidFill>
                    <a:schemeClr val="accent2"/>
                  </a:solidFill>
                  <a:latin typeface="Calibri" pitchFamily="34" charset="0"/>
                  <a:ea typeface="宋体" pitchFamily="2" charset="-122"/>
                </a:rPr>
                <a:t> </a:t>
              </a:r>
              <a:r>
                <a:rPr lang="en-GB" altLang="zh-CN" sz="18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Number</a:t>
              </a:r>
            </a:p>
          </p:txBody>
        </p:sp>
        <p:sp>
          <p:nvSpPr>
            <p:cNvPr id="33888" name="Text Box 96"/>
            <p:cNvSpPr txBox="1">
              <a:spLocks noChangeArrowheads="1"/>
            </p:cNvSpPr>
            <p:nvPr/>
          </p:nvSpPr>
          <p:spPr bwMode="auto">
            <a:xfrm>
              <a:off x="3333" y="2696"/>
              <a:ext cx="1154" cy="1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Virtual</a:t>
              </a:r>
              <a:r>
                <a:rPr lang="en-GB" altLang="zh-CN" sz="1800" b="1">
                  <a:solidFill>
                    <a:schemeClr val="accent2"/>
                  </a:solidFill>
                  <a:latin typeface="Calibri" pitchFamily="34" charset="0"/>
                  <a:ea typeface="宋体" pitchFamily="2" charset="-122"/>
                </a:rPr>
                <a:t> </a:t>
              </a:r>
              <a:r>
                <a:rPr lang="en-GB" altLang="zh-CN" sz="18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Page</a:t>
              </a:r>
              <a:r>
                <a:rPr lang="en-GB" altLang="zh-CN" sz="1800" b="1">
                  <a:solidFill>
                    <a:schemeClr val="accent2"/>
                  </a:solidFill>
                  <a:latin typeface="Calibri" pitchFamily="34" charset="0"/>
                  <a:ea typeface="宋体" pitchFamily="2" charset="-122"/>
                </a:rPr>
                <a:t> </a:t>
              </a:r>
              <a:r>
                <a:rPr lang="en-GB" altLang="zh-CN" sz="18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265113" y="4822825"/>
            <a:ext cx="8697912" cy="1739900"/>
            <a:chOff x="1219" y="3230"/>
            <a:chExt cx="3695" cy="830"/>
          </a:xfrm>
        </p:grpSpPr>
        <p:sp>
          <p:nvSpPr>
            <p:cNvPr id="740384" name="Rectangle 48"/>
            <p:cNvSpPr>
              <a:spLocks noChangeArrowheads="1"/>
            </p:cNvSpPr>
            <p:nvPr/>
          </p:nvSpPr>
          <p:spPr bwMode="auto">
            <a:xfrm>
              <a:off x="1219" y="3422"/>
              <a:ext cx="307" cy="192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40385" name="Rectangle 49"/>
            <p:cNvSpPr>
              <a:spLocks noChangeArrowheads="1"/>
            </p:cNvSpPr>
            <p:nvPr/>
          </p:nvSpPr>
          <p:spPr bwMode="auto">
            <a:xfrm>
              <a:off x="1219" y="3230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740386" name="Rectangle 51"/>
            <p:cNvSpPr>
              <a:spLocks noChangeArrowheads="1"/>
            </p:cNvSpPr>
            <p:nvPr/>
          </p:nvSpPr>
          <p:spPr bwMode="auto">
            <a:xfrm>
              <a:off x="1526" y="3422"/>
              <a:ext cx="307" cy="192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40387" name="Rectangle 52"/>
            <p:cNvSpPr>
              <a:spLocks noChangeArrowheads="1"/>
            </p:cNvSpPr>
            <p:nvPr/>
          </p:nvSpPr>
          <p:spPr bwMode="auto">
            <a:xfrm>
              <a:off x="1526" y="3230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740388" name="Rectangle 54"/>
            <p:cNvSpPr>
              <a:spLocks noChangeArrowheads="1"/>
            </p:cNvSpPr>
            <p:nvPr/>
          </p:nvSpPr>
          <p:spPr bwMode="auto">
            <a:xfrm>
              <a:off x="1833" y="3422"/>
              <a:ext cx="307" cy="192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40389" name="Rectangle 55"/>
            <p:cNvSpPr>
              <a:spLocks noChangeArrowheads="1"/>
            </p:cNvSpPr>
            <p:nvPr/>
          </p:nvSpPr>
          <p:spPr bwMode="auto">
            <a:xfrm>
              <a:off x="1833" y="3230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740390" name="Rectangle 57"/>
            <p:cNvSpPr>
              <a:spLocks noChangeArrowheads="1"/>
            </p:cNvSpPr>
            <p:nvPr/>
          </p:nvSpPr>
          <p:spPr bwMode="auto">
            <a:xfrm>
              <a:off x="2140" y="3422"/>
              <a:ext cx="307" cy="192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40391" name="Rectangle 58"/>
            <p:cNvSpPr>
              <a:spLocks noChangeArrowheads="1"/>
            </p:cNvSpPr>
            <p:nvPr/>
          </p:nvSpPr>
          <p:spPr bwMode="auto">
            <a:xfrm>
              <a:off x="2140" y="3230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8</a:t>
              </a:r>
            </a:p>
          </p:txBody>
        </p:sp>
        <p:sp>
          <p:nvSpPr>
            <p:cNvPr id="740392" name="Rectangle 60"/>
            <p:cNvSpPr>
              <a:spLocks noChangeArrowheads="1"/>
            </p:cNvSpPr>
            <p:nvPr/>
          </p:nvSpPr>
          <p:spPr bwMode="auto">
            <a:xfrm>
              <a:off x="2447" y="3422"/>
              <a:ext cx="307" cy="192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40393" name="Rectangle 61"/>
            <p:cNvSpPr>
              <a:spLocks noChangeArrowheads="1"/>
            </p:cNvSpPr>
            <p:nvPr/>
          </p:nvSpPr>
          <p:spPr bwMode="auto">
            <a:xfrm>
              <a:off x="2447" y="3230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7</a:t>
              </a:r>
            </a:p>
          </p:txBody>
        </p:sp>
        <p:sp>
          <p:nvSpPr>
            <p:cNvPr id="740394" name="Rectangle 63"/>
            <p:cNvSpPr>
              <a:spLocks noChangeArrowheads="1"/>
            </p:cNvSpPr>
            <p:nvPr/>
          </p:nvSpPr>
          <p:spPr bwMode="auto">
            <a:xfrm>
              <a:off x="2754" y="3422"/>
              <a:ext cx="307" cy="192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40395" name="Rectangle 64"/>
            <p:cNvSpPr>
              <a:spLocks noChangeArrowheads="1"/>
            </p:cNvSpPr>
            <p:nvPr/>
          </p:nvSpPr>
          <p:spPr bwMode="auto">
            <a:xfrm>
              <a:off x="2754" y="3230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33858" name="Rectangle 66"/>
            <p:cNvSpPr>
              <a:spLocks noChangeArrowheads="1"/>
            </p:cNvSpPr>
            <p:nvPr/>
          </p:nvSpPr>
          <p:spPr bwMode="auto">
            <a:xfrm>
              <a:off x="3061" y="3422"/>
              <a:ext cx="308" cy="1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0397" name="Rectangle 67"/>
            <p:cNvSpPr>
              <a:spLocks noChangeArrowheads="1"/>
            </p:cNvSpPr>
            <p:nvPr/>
          </p:nvSpPr>
          <p:spPr bwMode="auto">
            <a:xfrm>
              <a:off x="3061" y="3230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33861" name="Rectangle 69"/>
            <p:cNvSpPr>
              <a:spLocks noChangeArrowheads="1"/>
            </p:cNvSpPr>
            <p:nvPr/>
          </p:nvSpPr>
          <p:spPr bwMode="auto">
            <a:xfrm>
              <a:off x="3368" y="3422"/>
              <a:ext cx="307" cy="1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0399" name="Rectangle 70"/>
            <p:cNvSpPr>
              <a:spLocks noChangeArrowheads="1"/>
            </p:cNvSpPr>
            <p:nvPr/>
          </p:nvSpPr>
          <p:spPr bwMode="auto">
            <a:xfrm>
              <a:off x="3368" y="3230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33864" name="Rectangle 72"/>
            <p:cNvSpPr>
              <a:spLocks noChangeArrowheads="1"/>
            </p:cNvSpPr>
            <p:nvPr/>
          </p:nvSpPr>
          <p:spPr bwMode="auto">
            <a:xfrm>
              <a:off x="3675" y="3422"/>
              <a:ext cx="307" cy="1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0401" name="Rectangle 73"/>
            <p:cNvSpPr>
              <a:spLocks noChangeArrowheads="1"/>
            </p:cNvSpPr>
            <p:nvPr/>
          </p:nvSpPr>
          <p:spPr bwMode="auto">
            <a:xfrm>
              <a:off x="3675" y="3230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33867" name="Rectangle 75"/>
            <p:cNvSpPr>
              <a:spLocks noChangeArrowheads="1"/>
            </p:cNvSpPr>
            <p:nvPr/>
          </p:nvSpPr>
          <p:spPr bwMode="auto">
            <a:xfrm>
              <a:off x="3982" y="3422"/>
              <a:ext cx="307" cy="1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0403" name="Rectangle 76"/>
            <p:cNvSpPr>
              <a:spLocks noChangeArrowheads="1"/>
            </p:cNvSpPr>
            <p:nvPr/>
          </p:nvSpPr>
          <p:spPr bwMode="auto">
            <a:xfrm>
              <a:off x="3982" y="3230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33870" name="Rectangle 78"/>
            <p:cNvSpPr>
              <a:spLocks noChangeArrowheads="1"/>
            </p:cNvSpPr>
            <p:nvPr/>
          </p:nvSpPr>
          <p:spPr bwMode="auto">
            <a:xfrm>
              <a:off x="4289" y="3422"/>
              <a:ext cx="307" cy="1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0405" name="Rectangle 79"/>
            <p:cNvSpPr>
              <a:spLocks noChangeArrowheads="1"/>
            </p:cNvSpPr>
            <p:nvPr/>
          </p:nvSpPr>
          <p:spPr bwMode="auto">
            <a:xfrm>
              <a:off x="4289" y="3230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3873" name="Rectangle 81"/>
            <p:cNvSpPr>
              <a:spLocks noChangeArrowheads="1"/>
            </p:cNvSpPr>
            <p:nvPr/>
          </p:nvSpPr>
          <p:spPr bwMode="auto">
            <a:xfrm>
              <a:off x="4596" y="3422"/>
              <a:ext cx="308" cy="1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0407" name="Rectangle 82"/>
            <p:cNvSpPr>
              <a:spLocks noChangeArrowheads="1"/>
            </p:cNvSpPr>
            <p:nvPr/>
          </p:nvSpPr>
          <p:spPr bwMode="auto">
            <a:xfrm>
              <a:off x="4596" y="3230"/>
              <a:ext cx="30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grpSp>
          <p:nvGrpSpPr>
            <p:cNvPr id="6" name="Group 86"/>
            <p:cNvGrpSpPr>
              <a:grpSpLocks/>
            </p:cNvGrpSpPr>
            <p:nvPr/>
          </p:nvGrpSpPr>
          <p:grpSpPr bwMode="auto">
            <a:xfrm>
              <a:off x="3072" y="3663"/>
              <a:ext cx="1842" cy="157"/>
              <a:chOff x="3072" y="3313"/>
              <a:chExt cx="1842" cy="157"/>
            </a:xfrm>
          </p:grpSpPr>
          <p:sp>
            <p:nvSpPr>
              <p:cNvPr id="740412" name="Line 87"/>
              <p:cNvSpPr>
                <a:spLocks noChangeShapeType="1"/>
              </p:cNvSpPr>
              <p:nvPr/>
            </p:nvSpPr>
            <p:spPr bwMode="auto">
              <a:xfrm>
                <a:off x="3072" y="3403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0413" name="Text Box 88"/>
              <p:cNvSpPr txBox="1">
                <a:spLocks noChangeArrowheads="1"/>
              </p:cNvSpPr>
              <p:nvPr/>
            </p:nvSpPr>
            <p:spPr bwMode="auto">
              <a:xfrm>
                <a:off x="3779" y="3313"/>
                <a:ext cx="284" cy="15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chemeClr val="accent2"/>
                    </a:solidFill>
                    <a:latin typeface="微软雅黑" pitchFamily="34" charset="-122"/>
                    <a:ea typeface="微软雅黑" pitchFamily="34" charset="-122"/>
                  </a:rPr>
                  <a:t>PPO</a:t>
                </a:r>
              </a:p>
            </p:txBody>
          </p:sp>
        </p:grpSp>
        <p:grpSp>
          <p:nvGrpSpPr>
            <p:cNvPr id="7" name="Group 89"/>
            <p:cNvGrpSpPr>
              <a:grpSpLocks/>
            </p:cNvGrpSpPr>
            <p:nvPr/>
          </p:nvGrpSpPr>
          <p:grpSpPr bwMode="auto">
            <a:xfrm>
              <a:off x="1248" y="3663"/>
              <a:ext cx="1842" cy="157"/>
              <a:chOff x="1248" y="3313"/>
              <a:chExt cx="1842" cy="157"/>
            </a:xfrm>
          </p:grpSpPr>
          <p:sp>
            <p:nvSpPr>
              <p:cNvPr id="740415" name="Line 90"/>
              <p:cNvSpPr>
                <a:spLocks noChangeShapeType="1"/>
              </p:cNvSpPr>
              <p:nvPr/>
            </p:nvSpPr>
            <p:spPr bwMode="auto">
              <a:xfrm>
                <a:off x="1248" y="3403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0416" name="Text Box 91"/>
              <p:cNvSpPr txBox="1">
                <a:spLocks noChangeArrowheads="1"/>
              </p:cNvSpPr>
              <p:nvPr/>
            </p:nvSpPr>
            <p:spPr bwMode="auto">
              <a:xfrm>
                <a:off x="1955" y="3313"/>
                <a:ext cx="287" cy="15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chemeClr val="accent2"/>
                    </a:solidFill>
                    <a:latin typeface="微软雅黑" pitchFamily="34" charset="-122"/>
                    <a:ea typeface="微软雅黑" pitchFamily="34" charset="-122"/>
                  </a:rPr>
                  <a:t>PPN</a:t>
                </a:r>
              </a:p>
            </p:txBody>
          </p:sp>
        </p:grpSp>
        <p:sp>
          <p:nvSpPr>
            <p:cNvPr id="33889" name="Text Box 97"/>
            <p:cNvSpPr txBox="1">
              <a:spLocks noChangeArrowheads="1"/>
            </p:cNvSpPr>
            <p:nvPr/>
          </p:nvSpPr>
          <p:spPr bwMode="auto">
            <a:xfrm>
              <a:off x="1388" y="3882"/>
              <a:ext cx="1442" cy="1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Physical</a:t>
              </a:r>
              <a:r>
                <a:rPr lang="en-GB" altLang="zh-CN" sz="1800" b="1">
                  <a:solidFill>
                    <a:schemeClr val="accent2"/>
                  </a:solidFill>
                  <a:latin typeface="Calibri" pitchFamily="34" charset="0"/>
                  <a:ea typeface="宋体" pitchFamily="2" charset="-122"/>
                </a:rPr>
                <a:t> </a:t>
              </a:r>
              <a:r>
                <a:rPr lang="en-GB" altLang="zh-CN" sz="18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Page</a:t>
              </a:r>
              <a:r>
                <a:rPr lang="en-GB" altLang="zh-CN" sz="1800" b="1">
                  <a:solidFill>
                    <a:schemeClr val="accent2"/>
                  </a:solidFill>
                  <a:latin typeface="Calibri" pitchFamily="34" charset="0"/>
                  <a:ea typeface="宋体" pitchFamily="2" charset="-122"/>
                </a:rPr>
                <a:t> </a:t>
              </a:r>
              <a:r>
                <a:rPr lang="en-GB" altLang="zh-CN" sz="18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Number</a:t>
              </a:r>
            </a:p>
          </p:txBody>
        </p:sp>
        <p:sp>
          <p:nvSpPr>
            <p:cNvPr id="33890" name="Text Box 98"/>
            <p:cNvSpPr txBox="1">
              <a:spLocks noChangeArrowheads="1"/>
            </p:cNvSpPr>
            <p:nvPr/>
          </p:nvSpPr>
          <p:spPr bwMode="auto">
            <a:xfrm>
              <a:off x="3421" y="3902"/>
              <a:ext cx="1067" cy="15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Physical Page</a:t>
              </a:r>
              <a:r>
                <a:rPr lang="en-GB" altLang="zh-CN" sz="1800" b="1">
                  <a:solidFill>
                    <a:schemeClr val="accent2"/>
                  </a:solidFill>
                  <a:latin typeface="Calibri" pitchFamily="34" charset="0"/>
                  <a:ea typeface="宋体" pitchFamily="2" charset="-122"/>
                </a:rPr>
                <a:t> </a:t>
              </a:r>
              <a:r>
                <a:rPr lang="en-GB" altLang="zh-CN" sz="18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</a:p>
          </p:txBody>
        </p:sp>
      </p:grpSp>
      <p:sp>
        <p:nvSpPr>
          <p:cNvPr id="740426" name="Text Box 74"/>
          <p:cNvSpPr txBox="1">
            <a:spLocks noChangeArrowheads="1"/>
          </p:cNvSpPr>
          <p:nvPr/>
        </p:nvSpPr>
        <p:spPr bwMode="auto">
          <a:xfrm>
            <a:off x="6677025" y="1479550"/>
            <a:ext cx="2032000" cy="7016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页表项数应为：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baseline="30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14-6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=256</a:t>
            </a:r>
            <a:endParaRPr lang="zh-CN" altLang="en-US" sz="2000" b="1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31800" y="119063"/>
            <a:ext cx="8110538" cy="569912"/>
          </a:xfrm>
        </p:spPr>
        <p:txBody>
          <a:bodyPr lIns="91440" tIns="45720" rIns="91440" bIns="45720" anchor="ctr">
            <a:normAutofit fontScale="90000"/>
          </a:bodyPr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/>
              <a:t>一个简化的存储系统举例（续）</a:t>
            </a:r>
            <a:endParaRPr lang="en-GB" altLang="zh-CN"/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6230938" y="692150"/>
            <a:ext cx="2855912" cy="2655888"/>
            <a:chOff x="3021" y="2263"/>
            <a:chExt cx="1325" cy="1746"/>
          </a:xfrm>
        </p:grpSpPr>
        <p:sp>
          <p:nvSpPr>
            <p:cNvPr id="742404" name="Rectangle 4"/>
            <p:cNvSpPr>
              <a:spLocks noChangeArrowheads="1"/>
            </p:cNvSpPr>
            <p:nvPr/>
          </p:nvSpPr>
          <p:spPr bwMode="auto">
            <a:xfrm>
              <a:off x="3894" y="3810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2405" name="Rectangle 5"/>
            <p:cNvSpPr>
              <a:spLocks noChangeArrowheads="1"/>
            </p:cNvSpPr>
            <p:nvPr/>
          </p:nvSpPr>
          <p:spPr bwMode="auto">
            <a:xfrm>
              <a:off x="3458" y="3810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0D</a:t>
              </a:r>
            </a:p>
          </p:txBody>
        </p:sp>
        <p:sp>
          <p:nvSpPr>
            <p:cNvPr id="742406" name="Rectangle 6"/>
            <p:cNvSpPr>
              <a:spLocks noChangeArrowheads="1"/>
            </p:cNvSpPr>
            <p:nvPr/>
          </p:nvSpPr>
          <p:spPr bwMode="auto">
            <a:xfrm>
              <a:off x="3021" y="3810"/>
              <a:ext cx="437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dirty="0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02F</a:t>
              </a:r>
            </a:p>
          </p:txBody>
        </p:sp>
        <p:sp>
          <p:nvSpPr>
            <p:cNvPr id="742407" name="Rectangle 10"/>
            <p:cNvSpPr>
              <a:spLocks noChangeArrowheads="1"/>
            </p:cNvSpPr>
            <p:nvPr/>
          </p:nvSpPr>
          <p:spPr bwMode="auto">
            <a:xfrm>
              <a:off x="3894" y="3617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2408" name="Rectangle 11"/>
            <p:cNvSpPr>
              <a:spLocks noChangeArrowheads="1"/>
            </p:cNvSpPr>
            <p:nvPr/>
          </p:nvSpPr>
          <p:spPr bwMode="auto">
            <a:xfrm>
              <a:off x="3458" y="3617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742409" name="Rectangle 12"/>
            <p:cNvSpPr>
              <a:spLocks noChangeArrowheads="1"/>
            </p:cNvSpPr>
            <p:nvPr/>
          </p:nvSpPr>
          <p:spPr bwMode="auto">
            <a:xfrm>
              <a:off x="3021" y="3617"/>
              <a:ext cx="437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dirty="0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02E</a:t>
              </a:r>
            </a:p>
          </p:txBody>
        </p:sp>
        <p:sp>
          <p:nvSpPr>
            <p:cNvPr id="742410" name="Rectangle 16"/>
            <p:cNvSpPr>
              <a:spLocks noChangeArrowheads="1"/>
            </p:cNvSpPr>
            <p:nvPr/>
          </p:nvSpPr>
          <p:spPr bwMode="auto">
            <a:xfrm>
              <a:off x="3894" y="3424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2411" name="Rectangle 17"/>
            <p:cNvSpPr>
              <a:spLocks noChangeArrowheads="1"/>
            </p:cNvSpPr>
            <p:nvPr/>
          </p:nvSpPr>
          <p:spPr bwMode="auto">
            <a:xfrm>
              <a:off x="3458" y="3424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2D</a:t>
              </a:r>
            </a:p>
          </p:txBody>
        </p:sp>
        <p:sp>
          <p:nvSpPr>
            <p:cNvPr id="742412" name="Rectangle 18"/>
            <p:cNvSpPr>
              <a:spLocks noChangeArrowheads="1"/>
            </p:cNvSpPr>
            <p:nvPr/>
          </p:nvSpPr>
          <p:spPr bwMode="auto">
            <a:xfrm>
              <a:off x="3021" y="3424"/>
              <a:ext cx="437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dirty="0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02D</a:t>
              </a:r>
            </a:p>
          </p:txBody>
        </p:sp>
        <p:sp>
          <p:nvSpPr>
            <p:cNvPr id="742413" name="Rectangle 22"/>
            <p:cNvSpPr>
              <a:spLocks noChangeArrowheads="1"/>
            </p:cNvSpPr>
            <p:nvPr/>
          </p:nvSpPr>
          <p:spPr bwMode="auto">
            <a:xfrm>
              <a:off x="3894" y="3230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2414" name="Rectangle 23"/>
            <p:cNvSpPr>
              <a:spLocks noChangeArrowheads="1"/>
            </p:cNvSpPr>
            <p:nvPr/>
          </p:nvSpPr>
          <p:spPr bwMode="auto">
            <a:xfrm>
              <a:off x="3458" y="3230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2415" name="Rectangle 24"/>
            <p:cNvSpPr>
              <a:spLocks noChangeArrowheads="1"/>
            </p:cNvSpPr>
            <p:nvPr/>
          </p:nvSpPr>
          <p:spPr bwMode="auto">
            <a:xfrm>
              <a:off x="3021" y="3230"/>
              <a:ext cx="437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dirty="0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02C</a:t>
              </a:r>
            </a:p>
          </p:txBody>
        </p:sp>
        <p:sp>
          <p:nvSpPr>
            <p:cNvPr id="742416" name="Rectangle 28"/>
            <p:cNvSpPr>
              <a:spLocks noChangeArrowheads="1"/>
            </p:cNvSpPr>
            <p:nvPr/>
          </p:nvSpPr>
          <p:spPr bwMode="auto">
            <a:xfrm>
              <a:off x="3894" y="3036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2417" name="Rectangle 29"/>
            <p:cNvSpPr>
              <a:spLocks noChangeArrowheads="1"/>
            </p:cNvSpPr>
            <p:nvPr/>
          </p:nvSpPr>
          <p:spPr bwMode="auto">
            <a:xfrm>
              <a:off x="3458" y="3036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2418" name="Rectangle 30"/>
            <p:cNvSpPr>
              <a:spLocks noChangeArrowheads="1"/>
            </p:cNvSpPr>
            <p:nvPr/>
          </p:nvSpPr>
          <p:spPr bwMode="auto">
            <a:xfrm>
              <a:off x="3021" y="3036"/>
              <a:ext cx="437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dirty="0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02B</a:t>
              </a:r>
            </a:p>
          </p:txBody>
        </p:sp>
        <p:sp>
          <p:nvSpPr>
            <p:cNvPr id="742419" name="Rectangle 34"/>
            <p:cNvSpPr>
              <a:spLocks noChangeArrowheads="1"/>
            </p:cNvSpPr>
            <p:nvPr/>
          </p:nvSpPr>
          <p:spPr bwMode="auto">
            <a:xfrm>
              <a:off x="3894" y="2843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2420" name="Rectangle 35"/>
            <p:cNvSpPr>
              <a:spLocks noChangeArrowheads="1"/>
            </p:cNvSpPr>
            <p:nvPr/>
          </p:nvSpPr>
          <p:spPr bwMode="auto">
            <a:xfrm>
              <a:off x="3458" y="2843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09</a:t>
              </a:r>
            </a:p>
          </p:txBody>
        </p:sp>
        <p:sp>
          <p:nvSpPr>
            <p:cNvPr id="742421" name="Rectangle 36"/>
            <p:cNvSpPr>
              <a:spLocks noChangeArrowheads="1"/>
            </p:cNvSpPr>
            <p:nvPr/>
          </p:nvSpPr>
          <p:spPr bwMode="auto">
            <a:xfrm>
              <a:off x="3021" y="2843"/>
              <a:ext cx="437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dirty="0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02A</a:t>
              </a:r>
            </a:p>
          </p:txBody>
        </p:sp>
        <p:sp>
          <p:nvSpPr>
            <p:cNvPr id="742422" name="Rectangle 40"/>
            <p:cNvSpPr>
              <a:spLocks noChangeArrowheads="1"/>
            </p:cNvSpPr>
            <p:nvPr/>
          </p:nvSpPr>
          <p:spPr bwMode="auto">
            <a:xfrm>
              <a:off x="3894" y="2650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2423" name="Rectangle 41"/>
            <p:cNvSpPr>
              <a:spLocks noChangeArrowheads="1"/>
            </p:cNvSpPr>
            <p:nvPr/>
          </p:nvSpPr>
          <p:spPr bwMode="auto">
            <a:xfrm>
              <a:off x="3458" y="2650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17</a:t>
              </a:r>
            </a:p>
          </p:txBody>
        </p:sp>
        <p:sp>
          <p:nvSpPr>
            <p:cNvPr id="742424" name="Rectangle 42"/>
            <p:cNvSpPr>
              <a:spLocks noChangeArrowheads="1"/>
            </p:cNvSpPr>
            <p:nvPr/>
          </p:nvSpPr>
          <p:spPr bwMode="auto">
            <a:xfrm>
              <a:off x="3021" y="2650"/>
              <a:ext cx="437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dirty="0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029</a:t>
              </a:r>
            </a:p>
          </p:txBody>
        </p:sp>
        <p:sp>
          <p:nvSpPr>
            <p:cNvPr id="742425" name="Rectangle 46"/>
            <p:cNvSpPr>
              <a:spLocks noChangeArrowheads="1"/>
            </p:cNvSpPr>
            <p:nvPr/>
          </p:nvSpPr>
          <p:spPr bwMode="auto">
            <a:xfrm>
              <a:off x="3894" y="2456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2426" name="Rectangle 47"/>
            <p:cNvSpPr>
              <a:spLocks noChangeArrowheads="1"/>
            </p:cNvSpPr>
            <p:nvPr/>
          </p:nvSpPr>
          <p:spPr bwMode="auto">
            <a:xfrm>
              <a:off x="3458" y="2456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13</a:t>
              </a:r>
            </a:p>
          </p:txBody>
        </p:sp>
        <p:sp>
          <p:nvSpPr>
            <p:cNvPr id="742427" name="Rectangle 48"/>
            <p:cNvSpPr>
              <a:spLocks noChangeArrowheads="1"/>
            </p:cNvSpPr>
            <p:nvPr/>
          </p:nvSpPr>
          <p:spPr bwMode="auto">
            <a:xfrm>
              <a:off x="3021" y="2456"/>
              <a:ext cx="437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028</a:t>
              </a:r>
            </a:p>
          </p:txBody>
        </p:sp>
        <p:sp>
          <p:nvSpPr>
            <p:cNvPr id="34868" name="Rectangle 52"/>
            <p:cNvSpPr>
              <a:spLocks noChangeArrowheads="1"/>
            </p:cNvSpPr>
            <p:nvPr/>
          </p:nvSpPr>
          <p:spPr bwMode="auto">
            <a:xfrm>
              <a:off x="3894" y="2263"/>
              <a:ext cx="436" cy="1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Valid</a:t>
              </a:r>
            </a:p>
          </p:txBody>
        </p:sp>
        <p:sp>
          <p:nvSpPr>
            <p:cNvPr id="34869" name="Rectangle 53"/>
            <p:cNvSpPr>
              <a:spLocks noChangeArrowheads="1"/>
            </p:cNvSpPr>
            <p:nvPr/>
          </p:nvSpPr>
          <p:spPr bwMode="auto">
            <a:xfrm>
              <a:off x="3458" y="2263"/>
              <a:ext cx="436" cy="1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</a:p>
          </p:txBody>
        </p:sp>
        <p:sp>
          <p:nvSpPr>
            <p:cNvPr id="34870" name="Rectangle 54"/>
            <p:cNvSpPr>
              <a:spLocks noChangeArrowheads="1"/>
            </p:cNvSpPr>
            <p:nvPr/>
          </p:nvSpPr>
          <p:spPr bwMode="auto">
            <a:xfrm>
              <a:off x="3021" y="2263"/>
              <a:ext cx="437" cy="1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VPN</a:t>
              </a:r>
            </a:p>
          </p:txBody>
        </p:sp>
        <p:sp>
          <p:nvSpPr>
            <p:cNvPr id="742431" name="Line 58"/>
            <p:cNvSpPr>
              <a:spLocks noChangeShapeType="1"/>
            </p:cNvSpPr>
            <p:nvPr/>
          </p:nvSpPr>
          <p:spPr bwMode="auto">
            <a:xfrm>
              <a:off x="3021" y="2456"/>
              <a:ext cx="1325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32" name="Line 59"/>
            <p:cNvSpPr>
              <a:spLocks noChangeShapeType="1"/>
            </p:cNvSpPr>
            <p:nvPr/>
          </p:nvSpPr>
          <p:spPr bwMode="auto">
            <a:xfrm>
              <a:off x="3021" y="2650"/>
              <a:ext cx="1325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33" name="Line 60"/>
            <p:cNvSpPr>
              <a:spLocks noChangeShapeType="1"/>
            </p:cNvSpPr>
            <p:nvPr/>
          </p:nvSpPr>
          <p:spPr bwMode="auto">
            <a:xfrm>
              <a:off x="3021" y="2845"/>
              <a:ext cx="1325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34" name="Line 61"/>
            <p:cNvSpPr>
              <a:spLocks noChangeShapeType="1"/>
            </p:cNvSpPr>
            <p:nvPr/>
          </p:nvSpPr>
          <p:spPr bwMode="auto">
            <a:xfrm>
              <a:off x="3021" y="3036"/>
              <a:ext cx="1325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35" name="Line 62"/>
            <p:cNvSpPr>
              <a:spLocks noChangeShapeType="1"/>
            </p:cNvSpPr>
            <p:nvPr/>
          </p:nvSpPr>
          <p:spPr bwMode="auto">
            <a:xfrm>
              <a:off x="3021" y="3230"/>
              <a:ext cx="1325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36" name="Line 63"/>
            <p:cNvSpPr>
              <a:spLocks noChangeShapeType="1"/>
            </p:cNvSpPr>
            <p:nvPr/>
          </p:nvSpPr>
          <p:spPr bwMode="auto">
            <a:xfrm>
              <a:off x="3021" y="3417"/>
              <a:ext cx="1325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37" name="Line 64"/>
            <p:cNvSpPr>
              <a:spLocks noChangeShapeType="1"/>
            </p:cNvSpPr>
            <p:nvPr/>
          </p:nvSpPr>
          <p:spPr bwMode="auto">
            <a:xfrm>
              <a:off x="3021" y="3617"/>
              <a:ext cx="1325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38" name="Line 65"/>
            <p:cNvSpPr>
              <a:spLocks noChangeShapeType="1"/>
            </p:cNvSpPr>
            <p:nvPr/>
          </p:nvSpPr>
          <p:spPr bwMode="auto">
            <a:xfrm>
              <a:off x="3021" y="3810"/>
              <a:ext cx="1325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39" name="Line 68"/>
            <p:cNvSpPr>
              <a:spLocks noChangeShapeType="1"/>
            </p:cNvSpPr>
            <p:nvPr/>
          </p:nvSpPr>
          <p:spPr bwMode="auto">
            <a:xfrm>
              <a:off x="3458" y="2263"/>
              <a:ext cx="1" cy="174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40" name="Line 69"/>
            <p:cNvSpPr>
              <a:spLocks noChangeShapeType="1"/>
            </p:cNvSpPr>
            <p:nvPr/>
          </p:nvSpPr>
          <p:spPr bwMode="auto">
            <a:xfrm>
              <a:off x="3894" y="2263"/>
              <a:ext cx="1" cy="174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41" name="Line 72"/>
            <p:cNvSpPr>
              <a:spLocks noChangeShapeType="1"/>
            </p:cNvSpPr>
            <p:nvPr/>
          </p:nvSpPr>
          <p:spPr bwMode="auto">
            <a:xfrm>
              <a:off x="3021" y="2263"/>
              <a:ext cx="1325" cy="1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42" name="Line 73"/>
            <p:cNvSpPr>
              <a:spLocks noChangeShapeType="1"/>
            </p:cNvSpPr>
            <p:nvPr/>
          </p:nvSpPr>
          <p:spPr bwMode="auto">
            <a:xfrm>
              <a:off x="4335" y="2263"/>
              <a:ext cx="1" cy="1741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43" name="Line 74"/>
            <p:cNvSpPr>
              <a:spLocks noChangeShapeType="1"/>
            </p:cNvSpPr>
            <p:nvPr/>
          </p:nvSpPr>
          <p:spPr bwMode="auto">
            <a:xfrm>
              <a:off x="3021" y="4004"/>
              <a:ext cx="1325" cy="1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44" name="Line 73"/>
            <p:cNvSpPr>
              <a:spLocks noChangeShapeType="1"/>
            </p:cNvSpPr>
            <p:nvPr/>
          </p:nvSpPr>
          <p:spPr bwMode="auto">
            <a:xfrm>
              <a:off x="3021" y="2268"/>
              <a:ext cx="1" cy="1741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3284538" y="679450"/>
            <a:ext cx="2825750" cy="2659063"/>
            <a:chOff x="1245" y="2257"/>
            <a:chExt cx="1314" cy="1757"/>
          </a:xfrm>
        </p:grpSpPr>
        <p:sp>
          <p:nvSpPr>
            <p:cNvPr id="742445" name="Rectangle 7"/>
            <p:cNvSpPr>
              <a:spLocks noChangeArrowheads="1"/>
            </p:cNvSpPr>
            <p:nvPr/>
          </p:nvSpPr>
          <p:spPr bwMode="auto">
            <a:xfrm>
              <a:off x="2118" y="3810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2446" name="Rectangle 8"/>
            <p:cNvSpPr>
              <a:spLocks noChangeArrowheads="1"/>
            </p:cNvSpPr>
            <p:nvPr/>
          </p:nvSpPr>
          <p:spPr bwMode="auto">
            <a:xfrm>
              <a:off x="1682" y="3810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2447" name="Rectangle 9"/>
            <p:cNvSpPr>
              <a:spLocks noChangeArrowheads="1"/>
            </p:cNvSpPr>
            <p:nvPr/>
          </p:nvSpPr>
          <p:spPr bwMode="auto">
            <a:xfrm>
              <a:off x="1245" y="3810"/>
              <a:ext cx="437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007</a:t>
              </a:r>
            </a:p>
          </p:txBody>
        </p:sp>
        <p:sp>
          <p:nvSpPr>
            <p:cNvPr id="742448" name="Rectangle 13"/>
            <p:cNvSpPr>
              <a:spLocks noChangeArrowheads="1"/>
            </p:cNvSpPr>
            <p:nvPr/>
          </p:nvSpPr>
          <p:spPr bwMode="auto">
            <a:xfrm>
              <a:off x="2118" y="3617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2449" name="Rectangle 14"/>
            <p:cNvSpPr>
              <a:spLocks noChangeArrowheads="1"/>
            </p:cNvSpPr>
            <p:nvPr/>
          </p:nvSpPr>
          <p:spPr bwMode="auto">
            <a:xfrm>
              <a:off x="1682" y="3617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2450" name="Rectangle 15"/>
            <p:cNvSpPr>
              <a:spLocks noChangeArrowheads="1"/>
            </p:cNvSpPr>
            <p:nvPr/>
          </p:nvSpPr>
          <p:spPr bwMode="auto">
            <a:xfrm>
              <a:off x="1245" y="3617"/>
              <a:ext cx="437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006</a:t>
              </a:r>
            </a:p>
          </p:txBody>
        </p:sp>
        <p:sp>
          <p:nvSpPr>
            <p:cNvPr id="742451" name="Rectangle 19"/>
            <p:cNvSpPr>
              <a:spLocks noChangeArrowheads="1"/>
            </p:cNvSpPr>
            <p:nvPr/>
          </p:nvSpPr>
          <p:spPr bwMode="auto">
            <a:xfrm>
              <a:off x="2118" y="3424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2452" name="Rectangle 20"/>
            <p:cNvSpPr>
              <a:spLocks noChangeArrowheads="1"/>
            </p:cNvSpPr>
            <p:nvPr/>
          </p:nvSpPr>
          <p:spPr bwMode="auto">
            <a:xfrm>
              <a:off x="1682" y="3424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742453" name="Rectangle 21"/>
            <p:cNvSpPr>
              <a:spLocks noChangeArrowheads="1"/>
            </p:cNvSpPr>
            <p:nvPr/>
          </p:nvSpPr>
          <p:spPr bwMode="auto">
            <a:xfrm>
              <a:off x="1245" y="3424"/>
              <a:ext cx="437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005</a:t>
              </a:r>
            </a:p>
          </p:txBody>
        </p:sp>
        <p:sp>
          <p:nvSpPr>
            <p:cNvPr id="742454" name="Rectangle 25"/>
            <p:cNvSpPr>
              <a:spLocks noChangeArrowheads="1"/>
            </p:cNvSpPr>
            <p:nvPr/>
          </p:nvSpPr>
          <p:spPr bwMode="auto">
            <a:xfrm>
              <a:off x="2118" y="3230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2455" name="Rectangle 26"/>
            <p:cNvSpPr>
              <a:spLocks noChangeArrowheads="1"/>
            </p:cNvSpPr>
            <p:nvPr/>
          </p:nvSpPr>
          <p:spPr bwMode="auto">
            <a:xfrm>
              <a:off x="1682" y="3230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2456" name="Rectangle 27"/>
            <p:cNvSpPr>
              <a:spLocks noChangeArrowheads="1"/>
            </p:cNvSpPr>
            <p:nvPr/>
          </p:nvSpPr>
          <p:spPr bwMode="auto">
            <a:xfrm>
              <a:off x="1245" y="3230"/>
              <a:ext cx="437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004</a:t>
              </a:r>
            </a:p>
          </p:txBody>
        </p:sp>
        <p:sp>
          <p:nvSpPr>
            <p:cNvPr id="742457" name="Rectangle 31"/>
            <p:cNvSpPr>
              <a:spLocks noChangeArrowheads="1"/>
            </p:cNvSpPr>
            <p:nvPr/>
          </p:nvSpPr>
          <p:spPr bwMode="auto">
            <a:xfrm>
              <a:off x="2118" y="3036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2458" name="Rectangle 32"/>
            <p:cNvSpPr>
              <a:spLocks noChangeArrowheads="1"/>
            </p:cNvSpPr>
            <p:nvPr/>
          </p:nvSpPr>
          <p:spPr bwMode="auto">
            <a:xfrm>
              <a:off x="1682" y="3036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02</a:t>
              </a:r>
            </a:p>
          </p:txBody>
        </p:sp>
        <p:sp>
          <p:nvSpPr>
            <p:cNvPr id="742459" name="Rectangle 33"/>
            <p:cNvSpPr>
              <a:spLocks noChangeArrowheads="1"/>
            </p:cNvSpPr>
            <p:nvPr/>
          </p:nvSpPr>
          <p:spPr bwMode="auto">
            <a:xfrm>
              <a:off x="1245" y="3036"/>
              <a:ext cx="437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003</a:t>
              </a:r>
            </a:p>
          </p:txBody>
        </p:sp>
        <p:sp>
          <p:nvSpPr>
            <p:cNvPr id="742460" name="Rectangle 37"/>
            <p:cNvSpPr>
              <a:spLocks noChangeArrowheads="1"/>
            </p:cNvSpPr>
            <p:nvPr/>
          </p:nvSpPr>
          <p:spPr bwMode="auto">
            <a:xfrm>
              <a:off x="2118" y="2843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2461" name="Rectangle 38"/>
            <p:cNvSpPr>
              <a:spLocks noChangeArrowheads="1"/>
            </p:cNvSpPr>
            <p:nvPr/>
          </p:nvSpPr>
          <p:spPr bwMode="auto">
            <a:xfrm>
              <a:off x="1682" y="2843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33</a:t>
              </a:r>
            </a:p>
          </p:txBody>
        </p:sp>
        <p:sp>
          <p:nvSpPr>
            <p:cNvPr id="742462" name="Rectangle 39"/>
            <p:cNvSpPr>
              <a:spLocks noChangeArrowheads="1"/>
            </p:cNvSpPr>
            <p:nvPr/>
          </p:nvSpPr>
          <p:spPr bwMode="auto">
            <a:xfrm>
              <a:off x="1245" y="2843"/>
              <a:ext cx="437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002</a:t>
              </a:r>
            </a:p>
          </p:txBody>
        </p:sp>
        <p:sp>
          <p:nvSpPr>
            <p:cNvPr id="742463" name="Rectangle 43"/>
            <p:cNvSpPr>
              <a:spLocks noChangeArrowheads="1"/>
            </p:cNvSpPr>
            <p:nvPr/>
          </p:nvSpPr>
          <p:spPr bwMode="auto">
            <a:xfrm>
              <a:off x="2118" y="2650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2464" name="Rectangle 44"/>
            <p:cNvSpPr>
              <a:spLocks noChangeArrowheads="1"/>
            </p:cNvSpPr>
            <p:nvPr/>
          </p:nvSpPr>
          <p:spPr bwMode="auto">
            <a:xfrm>
              <a:off x="1682" y="2650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2465" name="Rectangle 45"/>
            <p:cNvSpPr>
              <a:spLocks noChangeArrowheads="1"/>
            </p:cNvSpPr>
            <p:nvPr/>
          </p:nvSpPr>
          <p:spPr bwMode="auto">
            <a:xfrm>
              <a:off x="1245" y="2650"/>
              <a:ext cx="437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001</a:t>
              </a:r>
            </a:p>
          </p:txBody>
        </p:sp>
        <p:sp>
          <p:nvSpPr>
            <p:cNvPr id="742466" name="Rectangle 49"/>
            <p:cNvSpPr>
              <a:spLocks noChangeArrowheads="1"/>
            </p:cNvSpPr>
            <p:nvPr/>
          </p:nvSpPr>
          <p:spPr bwMode="auto">
            <a:xfrm>
              <a:off x="2118" y="2456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2467" name="Rectangle 50"/>
            <p:cNvSpPr>
              <a:spLocks noChangeArrowheads="1"/>
            </p:cNvSpPr>
            <p:nvPr/>
          </p:nvSpPr>
          <p:spPr bwMode="auto">
            <a:xfrm>
              <a:off x="1682" y="2456"/>
              <a:ext cx="436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28</a:t>
              </a:r>
            </a:p>
          </p:txBody>
        </p:sp>
        <p:sp>
          <p:nvSpPr>
            <p:cNvPr id="742468" name="Rectangle 51"/>
            <p:cNvSpPr>
              <a:spLocks noChangeArrowheads="1"/>
            </p:cNvSpPr>
            <p:nvPr/>
          </p:nvSpPr>
          <p:spPr bwMode="auto">
            <a:xfrm>
              <a:off x="1245" y="2456"/>
              <a:ext cx="437" cy="19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000</a:t>
              </a:r>
            </a:p>
          </p:txBody>
        </p:sp>
        <p:sp>
          <p:nvSpPr>
            <p:cNvPr id="172" name="Rectangle 55"/>
            <p:cNvSpPr>
              <a:spLocks noChangeArrowheads="1"/>
            </p:cNvSpPr>
            <p:nvPr/>
          </p:nvSpPr>
          <p:spPr bwMode="auto">
            <a:xfrm>
              <a:off x="2118" y="2263"/>
              <a:ext cx="436" cy="1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Valid</a:t>
              </a:r>
            </a:p>
          </p:txBody>
        </p:sp>
        <p:sp>
          <p:nvSpPr>
            <p:cNvPr id="173" name="Rectangle 56"/>
            <p:cNvSpPr>
              <a:spLocks noChangeArrowheads="1"/>
            </p:cNvSpPr>
            <p:nvPr/>
          </p:nvSpPr>
          <p:spPr bwMode="auto">
            <a:xfrm>
              <a:off x="1682" y="2263"/>
              <a:ext cx="436" cy="1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</a:p>
          </p:txBody>
        </p:sp>
        <p:sp>
          <p:nvSpPr>
            <p:cNvPr id="174" name="Rectangle 57"/>
            <p:cNvSpPr>
              <a:spLocks noChangeArrowheads="1"/>
            </p:cNvSpPr>
            <p:nvPr/>
          </p:nvSpPr>
          <p:spPr bwMode="auto">
            <a:xfrm>
              <a:off x="1245" y="2263"/>
              <a:ext cx="437" cy="1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VPN</a:t>
              </a:r>
            </a:p>
          </p:txBody>
        </p:sp>
        <p:sp>
          <p:nvSpPr>
            <p:cNvPr id="742472" name="Line 58"/>
            <p:cNvSpPr>
              <a:spLocks noChangeShapeType="1"/>
            </p:cNvSpPr>
            <p:nvPr/>
          </p:nvSpPr>
          <p:spPr bwMode="auto">
            <a:xfrm>
              <a:off x="1245" y="2456"/>
              <a:ext cx="130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73" name="Line 59"/>
            <p:cNvSpPr>
              <a:spLocks noChangeShapeType="1"/>
            </p:cNvSpPr>
            <p:nvPr/>
          </p:nvSpPr>
          <p:spPr bwMode="auto">
            <a:xfrm>
              <a:off x="1245" y="2650"/>
              <a:ext cx="130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74" name="Line 60"/>
            <p:cNvSpPr>
              <a:spLocks noChangeShapeType="1"/>
            </p:cNvSpPr>
            <p:nvPr/>
          </p:nvSpPr>
          <p:spPr bwMode="auto">
            <a:xfrm>
              <a:off x="1245" y="2845"/>
              <a:ext cx="130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75" name="Line 61"/>
            <p:cNvSpPr>
              <a:spLocks noChangeShapeType="1"/>
            </p:cNvSpPr>
            <p:nvPr/>
          </p:nvSpPr>
          <p:spPr bwMode="auto">
            <a:xfrm>
              <a:off x="1245" y="3036"/>
              <a:ext cx="130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76" name="Line 62"/>
            <p:cNvSpPr>
              <a:spLocks noChangeShapeType="1"/>
            </p:cNvSpPr>
            <p:nvPr/>
          </p:nvSpPr>
          <p:spPr bwMode="auto">
            <a:xfrm>
              <a:off x="1245" y="3230"/>
              <a:ext cx="130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77" name="Line 63"/>
            <p:cNvSpPr>
              <a:spLocks noChangeShapeType="1"/>
            </p:cNvSpPr>
            <p:nvPr/>
          </p:nvSpPr>
          <p:spPr bwMode="auto">
            <a:xfrm>
              <a:off x="1245" y="3426"/>
              <a:ext cx="130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78" name="Line 64"/>
            <p:cNvSpPr>
              <a:spLocks noChangeShapeType="1"/>
            </p:cNvSpPr>
            <p:nvPr/>
          </p:nvSpPr>
          <p:spPr bwMode="auto">
            <a:xfrm>
              <a:off x="1245" y="3617"/>
              <a:ext cx="130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79" name="Line 65"/>
            <p:cNvSpPr>
              <a:spLocks noChangeShapeType="1"/>
            </p:cNvSpPr>
            <p:nvPr/>
          </p:nvSpPr>
          <p:spPr bwMode="auto">
            <a:xfrm>
              <a:off x="1245" y="3810"/>
              <a:ext cx="130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80" name="Line 66"/>
            <p:cNvSpPr>
              <a:spLocks noChangeShapeType="1"/>
            </p:cNvSpPr>
            <p:nvPr/>
          </p:nvSpPr>
          <p:spPr bwMode="auto">
            <a:xfrm>
              <a:off x="1676" y="2263"/>
              <a:ext cx="1" cy="174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81" name="Line 67"/>
            <p:cNvSpPr>
              <a:spLocks noChangeShapeType="1"/>
            </p:cNvSpPr>
            <p:nvPr/>
          </p:nvSpPr>
          <p:spPr bwMode="auto">
            <a:xfrm>
              <a:off x="2118" y="2263"/>
              <a:ext cx="1" cy="174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82" name="Line 70"/>
            <p:cNvSpPr>
              <a:spLocks noChangeShapeType="1"/>
            </p:cNvSpPr>
            <p:nvPr/>
          </p:nvSpPr>
          <p:spPr bwMode="auto">
            <a:xfrm>
              <a:off x="1245" y="2263"/>
              <a:ext cx="1" cy="1741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83" name="Line 72"/>
            <p:cNvSpPr>
              <a:spLocks noChangeShapeType="1"/>
            </p:cNvSpPr>
            <p:nvPr/>
          </p:nvSpPr>
          <p:spPr bwMode="auto">
            <a:xfrm>
              <a:off x="1245" y="2263"/>
              <a:ext cx="1308" cy="1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84" name="Line 74"/>
            <p:cNvSpPr>
              <a:spLocks noChangeShapeType="1"/>
            </p:cNvSpPr>
            <p:nvPr/>
          </p:nvSpPr>
          <p:spPr bwMode="auto">
            <a:xfrm>
              <a:off x="1245" y="4004"/>
              <a:ext cx="1308" cy="1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85" name="Line 70"/>
            <p:cNvSpPr>
              <a:spLocks noChangeShapeType="1"/>
            </p:cNvSpPr>
            <p:nvPr/>
          </p:nvSpPr>
          <p:spPr bwMode="auto">
            <a:xfrm>
              <a:off x="2558" y="2257"/>
              <a:ext cx="1" cy="1757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209550" y="4811713"/>
            <a:ext cx="8848725" cy="1903412"/>
            <a:chOff x="337" y="2976"/>
            <a:chExt cx="5137" cy="1025"/>
          </a:xfrm>
        </p:grpSpPr>
        <p:sp>
          <p:nvSpPr>
            <p:cNvPr id="742490" name="Rectangle 60"/>
            <p:cNvSpPr>
              <a:spLocks noChangeArrowheads="1"/>
            </p:cNvSpPr>
            <p:nvPr/>
          </p:nvSpPr>
          <p:spPr bwMode="auto">
            <a:xfrm>
              <a:off x="5079" y="3795"/>
              <a:ext cx="394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2491" name="Rectangle 61"/>
            <p:cNvSpPr>
              <a:spLocks noChangeArrowheads="1"/>
            </p:cNvSpPr>
            <p:nvPr/>
          </p:nvSpPr>
          <p:spPr bwMode="auto">
            <a:xfrm>
              <a:off x="4682" y="3795"/>
              <a:ext cx="397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2492" name="Rectangle 62"/>
            <p:cNvSpPr>
              <a:spLocks noChangeArrowheads="1"/>
            </p:cNvSpPr>
            <p:nvPr/>
          </p:nvSpPr>
          <p:spPr bwMode="auto">
            <a:xfrm>
              <a:off x="4288" y="3795"/>
              <a:ext cx="394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02</a:t>
              </a:r>
            </a:p>
          </p:txBody>
        </p:sp>
        <p:sp>
          <p:nvSpPr>
            <p:cNvPr id="742493" name="Rectangle 63"/>
            <p:cNvSpPr>
              <a:spLocks noChangeArrowheads="1"/>
            </p:cNvSpPr>
            <p:nvPr/>
          </p:nvSpPr>
          <p:spPr bwMode="auto">
            <a:xfrm>
              <a:off x="3892" y="3795"/>
              <a:ext cx="396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2494" name="Rectangle 64"/>
            <p:cNvSpPr>
              <a:spLocks noChangeArrowheads="1"/>
            </p:cNvSpPr>
            <p:nvPr/>
          </p:nvSpPr>
          <p:spPr bwMode="auto">
            <a:xfrm>
              <a:off x="3498" y="3795"/>
              <a:ext cx="394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34</a:t>
              </a:r>
            </a:p>
          </p:txBody>
        </p:sp>
        <p:sp>
          <p:nvSpPr>
            <p:cNvPr id="742495" name="Rectangle 65"/>
            <p:cNvSpPr>
              <a:spLocks noChangeArrowheads="1"/>
            </p:cNvSpPr>
            <p:nvPr/>
          </p:nvSpPr>
          <p:spPr bwMode="auto">
            <a:xfrm>
              <a:off x="3103" y="3795"/>
              <a:ext cx="395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0A</a:t>
              </a:r>
            </a:p>
          </p:txBody>
        </p:sp>
        <p:sp>
          <p:nvSpPr>
            <p:cNvPr id="742496" name="Rectangle 66"/>
            <p:cNvSpPr>
              <a:spLocks noChangeArrowheads="1"/>
            </p:cNvSpPr>
            <p:nvPr/>
          </p:nvSpPr>
          <p:spPr bwMode="auto">
            <a:xfrm>
              <a:off x="2707" y="3795"/>
              <a:ext cx="396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2497" name="Rectangle 67"/>
            <p:cNvSpPr>
              <a:spLocks noChangeArrowheads="1"/>
            </p:cNvSpPr>
            <p:nvPr/>
          </p:nvSpPr>
          <p:spPr bwMode="auto">
            <a:xfrm>
              <a:off x="2312" y="3795"/>
              <a:ext cx="395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0D</a:t>
              </a:r>
            </a:p>
          </p:txBody>
        </p:sp>
        <p:sp>
          <p:nvSpPr>
            <p:cNvPr id="742498" name="Rectangle 68"/>
            <p:cNvSpPr>
              <a:spLocks noChangeArrowheads="1"/>
            </p:cNvSpPr>
            <p:nvPr/>
          </p:nvSpPr>
          <p:spPr bwMode="auto">
            <a:xfrm>
              <a:off x="1918" y="3795"/>
              <a:ext cx="394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03</a:t>
              </a:r>
            </a:p>
          </p:txBody>
        </p:sp>
        <p:sp>
          <p:nvSpPr>
            <p:cNvPr id="742499" name="Rectangle 69"/>
            <p:cNvSpPr>
              <a:spLocks noChangeArrowheads="1"/>
            </p:cNvSpPr>
            <p:nvPr/>
          </p:nvSpPr>
          <p:spPr bwMode="auto">
            <a:xfrm>
              <a:off x="1522" y="3795"/>
              <a:ext cx="396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2500" name="Rectangle 70"/>
            <p:cNvSpPr>
              <a:spLocks noChangeArrowheads="1"/>
            </p:cNvSpPr>
            <p:nvPr/>
          </p:nvSpPr>
          <p:spPr bwMode="auto">
            <a:xfrm>
              <a:off x="1128" y="3795"/>
              <a:ext cx="394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2501" name="Rectangle 71"/>
            <p:cNvSpPr>
              <a:spLocks noChangeArrowheads="1"/>
            </p:cNvSpPr>
            <p:nvPr/>
          </p:nvSpPr>
          <p:spPr bwMode="auto">
            <a:xfrm>
              <a:off x="731" y="3795"/>
              <a:ext cx="397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07</a:t>
              </a:r>
            </a:p>
          </p:txBody>
        </p:sp>
        <p:sp>
          <p:nvSpPr>
            <p:cNvPr id="742502" name="Rectangle 72"/>
            <p:cNvSpPr>
              <a:spLocks noChangeArrowheads="1"/>
            </p:cNvSpPr>
            <p:nvPr/>
          </p:nvSpPr>
          <p:spPr bwMode="auto">
            <a:xfrm>
              <a:off x="337" y="3795"/>
              <a:ext cx="394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742503" name="Rectangle 73"/>
            <p:cNvSpPr>
              <a:spLocks noChangeArrowheads="1"/>
            </p:cNvSpPr>
            <p:nvPr/>
          </p:nvSpPr>
          <p:spPr bwMode="auto">
            <a:xfrm>
              <a:off x="5079" y="3590"/>
              <a:ext cx="394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2504" name="Rectangle 74"/>
            <p:cNvSpPr>
              <a:spLocks noChangeArrowheads="1"/>
            </p:cNvSpPr>
            <p:nvPr/>
          </p:nvSpPr>
          <p:spPr bwMode="auto">
            <a:xfrm>
              <a:off x="4682" y="3590"/>
              <a:ext cx="397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2505" name="Rectangle 75"/>
            <p:cNvSpPr>
              <a:spLocks noChangeArrowheads="1"/>
            </p:cNvSpPr>
            <p:nvPr/>
          </p:nvSpPr>
          <p:spPr bwMode="auto">
            <a:xfrm>
              <a:off x="4288" y="3590"/>
              <a:ext cx="394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03</a:t>
              </a:r>
            </a:p>
          </p:txBody>
        </p:sp>
        <p:sp>
          <p:nvSpPr>
            <p:cNvPr id="742506" name="Rectangle 76"/>
            <p:cNvSpPr>
              <a:spLocks noChangeArrowheads="1"/>
            </p:cNvSpPr>
            <p:nvPr/>
          </p:nvSpPr>
          <p:spPr bwMode="auto">
            <a:xfrm>
              <a:off x="3892" y="3590"/>
              <a:ext cx="396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2507" name="Rectangle 77"/>
            <p:cNvSpPr>
              <a:spLocks noChangeArrowheads="1"/>
            </p:cNvSpPr>
            <p:nvPr/>
          </p:nvSpPr>
          <p:spPr bwMode="auto">
            <a:xfrm>
              <a:off x="3498" y="3590"/>
              <a:ext cx="394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2508" name="Rectangle 78"/>
            <p:cNvSpPr>
              <a:spLocks noChangeArrowheads="1"/>
            </p:cNvSpPr>
            <p:nvPr/>
          </p:nvSpPr>
          <p:spPr bwMode="auto">
            <a:xfrm>
              <a:off x="3103" y="3590"/>
              <a:ext cx="395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06</a:t>
              </a:r>
            </a:p>
          </p:txBody>
        </p:sp>
        <p:sp>
          <p:nvSpPr>
            <p:cNvPr id="742509" name="Rectangle 79"/>
            <p:cNvSpPr>
              <a:spLocks noChangeArrowheads="1"/>
            </p:cNvSpPr>
            <p:nvPr/>
          </p:nvSpPr>
          <p:spPr bwMode="auto">
            <a:xfrm>
              <a:off x="2707" y="3590"/>
              <a:ext cx="396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2510" name="Rectangle 80"/>
            <p:cNvSpPr>
              <a:spLocks noChangeArrowheads="1"/>
            </p:cNvSpPr>
            <p:nvPr/>
          </p:nvSpPr>
          <p:spPr bwMode="auto">
            <a:xfrm>
              <a:off x="2312" y="3590"/>
              <a:ext cx="395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2511" name="Rectangle 81"/>
            <p:cNvSpPr>
              <a:spLocks noChangeArrowheads="1"/>
            </p:cNvSpPr>
            <p:nvPr/>
          </p:nvSpPr>
          <p:spPr bwMode="auto">
            <a:xfrm>
              <a:off x="1918" y="3590"/>
              <a:ext cx="394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08</a:t>
              </a:r>
            </a:p>
          </p:txBody>
        </p:sp>
        <p:sp>
          <p:nvSpPr>
            <p:cNvPr id="742512" name="Rectangle 82"/>
            <p:cNvSpPr>
              <a:spLocks noChangeArrowheads="1"/>
            </p:cNvSpPr>
            <p:nvPr/>
          </p:nvSpPr>
          <p:spPr bwMode="auto">
            <a:xfrm>
              <a:off x="1522" y="3590"/>
              <a:ext cx="396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2513" name="Rectangle 83"/>
            <p:cNvSpPr>
              <a:spLocks noChangeArrowheads="1"/>
            </p:cNvSpPr>
            <p:nvPr/>
          </p:nvSpPr>
          <p:spPr bwMode="auto">
            <a:xfrm>
              <a:off x="1128" y="3590"/>
              <a:ext cx="394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2514" name="Rectangle 84"/>
            <p:cNvSpPr>
              <a:spLocks noChangeArrowheads="1"/>
            </p:cNvSpPr>
            <p:nvPr/>
          </p:nvSpPr>
          <p:spPr bwMode="auto">
            <a:xfrm>
              <a:off x="731" y="3590"/>
              <a:ext cx="397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02</a:t>
              </a:r>
            </a:p>
          </p:txBody>
        </p:sp>
        <p:sp>
          <p:nvSpPr>
            <p:cNvPr id="742515" name="Rectangle 85"/>
            <p:cNvSpPr>
              <a:spLocks noChangeArrowheads="1"/>
            </p:cNvSpPr>
            <p:nvPr/>
          </p:nvSpPr>
          <p:spPr bwMode="auto">
            <a:xfrm>
              <a:off x="337" y="3590"/>
              <a:ext cx="394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742516" name="Rectangle 86"/>
            <p:cNvSpPr>
              <a:spLocks noChangeArrowheads="1"/>
            </p:cNvSpPr>
            <p:nvPr/>
          </p:nvSpPr>
          <p:spPr bwMode="auto">
            <a:xfrm>
              <a:off x="5079" y="3386"/>
              <a:ext cx="394" cy="2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2517" name="Rectangle 87"/>
            <p:cNvSpPr>
              <a:spLocks noChangeArrowheads="1"/>
            </p:cNvSpPr>
            <p:nvPr/>
          </p:nvSpPr>
          <p:spPr bwMode="auto">
            <a:xfrm>
              <a:off x="4682" y="3386"/>
              <a:ext cx="397" cy="2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2518" name="Rectangle 88"/>
            <p:cNvSpPr>
              <a:spLocks noChangeArrowheads="1"/>
            </p:cNvSpPr>
            <p:nvPr/>
          </p:nvSpPr>
          <p:spPr bwMode="auto">
            <a:xfrm>
              <a:off x="4288" y="3386"/>
              <a:ext cx="394" cy="2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0A</a:t>
              </a:r>
            </a:p>
          </p:txBody>
        </p:sp>
        <p:sp>
          <p:nvSpPr>
            <p:cNvPr id="742519" name="Rectangle 89"/>
            <p:cNvSpPr>
              <a:spLocks noChangeArrowheads="1"/>
            </p:cNvSpPr>
            <p:nvPr/>
          </p:nvSpPr>
          <p:spPr bwMode="auto">
            <a:xfrm>
              <a:off x="3892" y="3386"/>
              <a:ext cx="396" cy="2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2520" name="Rectangle 90"/>
            <p:cNvSpPr>
              <a:spLocks noChangeArrowheads="1"/>
            </p:cNvSpPr>
            <p:nvPr/>
          </p:nvSpPr>
          <p:spPr bwMode="auto">
            <a:xfrm>
              <a:off x="3498" y="3386"/>
              <a:ext cx="394" cy="2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2521" name="Rectangle 91"/>
            <p:cNvSpPr>
              <a:spLocks noChangeArrowheads="1"/>
            </p:cNvSpPr>
            <p:nvPr/>
          </p:nvSpPr>
          <p:spPr bwMode="auto">
            <a:xfrm>
              <a:off x="3103" y="3386"/>
              <a:ext cx="395" cy="2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04</a:t>
              </a:r>
            </a:p>
          </p:txBody>
        </p:sp>
        <p:sp>
          <p:nvSpPr>
            <p:cNvPr id="742522" name="Rectangle 92"/>
            <p:cNvSpPr>
              <a:spLocks noChangeArrowheads="1"/>
            </p:cNvSpPr>
            <p:nvPr/>
          </p:nvSpPr>
          <p:spPr bwMode="auto">
            <a:xfrm>
              <a:off x="2707" y="3386"/>
              <a:ext cx="396" cy="2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2523" name="Rectangle 93"/>
            <p:cNvSpPr>
              <a:spLocks noChangeArrowheads="1"/>
            </p:cNvSpPr>
            <p:nvPr/>
          </p:nvSpPr>
          <p:spPr bwMode="auto">
            <a:xfrm>
              <a:off x="2312" y="3386"/>
              <a:ext cx="395" cy="2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2524" name="Rectangle 94"/>
            <p:cNvSpPr>
              <a:spLocks noChangeArrowheads="1"/>
            </p:cNvSpPr>
            <p:nvPr/>
          </p:nvSpPr>
          <p:spPr bwMode="auto">
            <a:xfrm>
              <a:off x="1918" y="3386"/>
              <a:ext cx="394" cy="2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02</a:t>
              </a:r>
            </a:p>
          </p:txBody>
        </p:sp>
        <p:sp>
          <p:nvSpPr>
            <p:cNvPr id="742525" name="Rectangle 95"/>
            <p:cNvSpPr>
              <a:spLocks noChangeArrowheads="1"/>
            </p:cNvSpPr>
            <p:nvPr/>
          </p:nvSpPr>
          <p:spPr bwMode="auto">
            <a:xfrm>
              <a:off x="1522" y="3386"/>
              <a:ext cx="396" cy="2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2526" name="Rectangle 96"/>
            <p:cNvSpPr>
              <a:spLocks noChangeArrowheads="1"/>
            </p:cNvSpPr>
            <p:nvPr/>
          </p:nvSpPr>
          <p:spPr bwMode="auto">
            <a:xfrm>
              <a:off x="1128" y="3386"/>
              <a:ext cx="394" cy="2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2D</a:t>
              </a:r>
            </a:p>
          </p:txBody>
        </p:sp>
        <p:sp>
          <p:nvSpPr>
            <p:cNvPr id="742527" name="Rectangle 97"/>
            <p:cNvSpPr>
              <a:spLocks noChangeArrowheads="1"/>
            </p:cNvSpPr>
            <p:nvPr/>
          </p:nvSpPr>
          <p:spPr bwMode="auto">
            <a:xfrm>
              <a:off x="731" y="3386"/>
              <a:ext cx="397" cy="2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03</a:t>
              </a:r>
            </a:p>
          </p:txBody>
        </p:sp>
        <p:sp>
          <p:nvSpPr>
            <p:cNvPr id="742528" name="Rectangle 98"/>
            <p:cNvSpPr>
              <a:spLocks noChangeArrowheads="1"/>
            </p:cNvSpPr>
            <p:nvPr/>
          </p:nvSpPr>
          <p:spPr bwMode="auto">
            <a:xfrm>
              <a:off x="337" y="3386"/>
              <a:ext cx="394" cy="2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2529" name="Rectangle 99"/>
            <p:cNvSpPr>
              <a:spLocks noChangeArrowheads="1"/>
            </p:cNvSpPr>
            <p:nvPr/>
          </p:nvSpPr>
          <p:spPr bwMode="auto">
            <a:xfrm>
              <a:off x="5079" y="3181"/>
              <a:ext cx="394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2530" name="Rectangle 100"/>
            <p:cNvSpPr>
              <a:spLocks noChangeArrowheads="1"/>
            </p:cNvSpPr>
            <p:nvPr/>
          </p:nvSpPr>
          <p:spPr bwMode="auto">
            <a:xfrm>
              <a:off x="4682" y="3181"/>
              <a:ext cx="397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02</a:t>
              </a:r>
            </a:p>
          </p:txBody>
        </p:sp>
        <p:sp>
          <p:nvSpPr>
            <p:cNvPr id="742531" name="Rectangle 101"/>
            <p:cNvSpPr>
              <a:spLocks noChangeArrowheads="1"/>
            </p:cNvSpPr>
            <p:nvPr/>
          </p:nvSpPr>
          <p:spPr bwMode="auto">
            <a:xfrm>
              <a:off x="4288" y="3181"/>
              <a:ext cx="394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07</a:t>
              </a:r>
            </a:p>
          </p:txBody>
        </p:sp>
        <p:sp>
          <p:nvSpPr>
            <p:cNvPr id="742532" name="Rectangle 102"/>
            <p:cNvSpPr>
              <a:spLocks noChangeArrowheads="1"/>
            </p:cNvSpPr>
            <p:nvPr/>
          </p:nvSpPr>
          <p:spPr bwMode="auto">
            <a:xfrm>
              <a:off x="3892" y="3181"/>
              <a:ext cx="396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2533" name="Rectangle 103"/>
            <p:cNvSpPr>
              <a:spLocks noChangeArrowheads="1"/>
            </p:cNvSpPr>
            <p:nvPr/>
          </p:nvSpPr>
          <p:spPr bwMode="auto">
            <a:xfrm>
              <a:off x="3498" y="3181"/>
              <a:ext cx="394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2534" name="Rectangle 104"/>
            <p:cNvSpPr>
              <a:spLocks noChangeArrowheads="1"/>
            </p:cNvSpPr>
            <p:nvPr/>
          </p:nvSpPr>
          <p:spPr bwMode="auto">
            <a:xfrm>
              <a:off x="3103" y="3181"/>
              <a:ext cx="395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00</a:t>
              </a:r>
            </a:p>
          </p:txBody>
        </p:sp>
        <p:sp>
          <p:nvSpPr>
            <p:cNvPr id="742535" name="Rectangle 105"/>
            <p:cNvSpPr>
              <a:spLocks noChangeArrowheads="1"/>
            </p:cNvSpPr>
            <p:nvPr/>
          </p:nvSpPr>
          <p:spPr bwMode="auto">
            <a:xfrm>
              <a:off x="2707" y="3181"/>
              <a:ext cx="396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2536" name="Rectangle 106"/>
            <p:cNvSpPr>
              <a:spLocks noChangeArrowheads="1"/>
            </p:cNvSpPr>
            <p:nvPr/>
          </p:nvSpPr>
          <p:spPr bwMode="auto">
            <a:xfrm>
              <a:off x="2312" y="3181"/>
              <a:ext cx="395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0D</a:t>
              </a:r>
            </a:p>
          </p:txBody>
        </p:sp>
        <p:sp>
          <p:nvSpPr>
            <p:cNvPr id="742537" name="Rectangle 107"/>
            <p:cNvSpPr>
              <a:spLocks noChangeArrowheads="1"/>
            </p:cNvSpPr>
            <p:nvPr/>
          </p:nvSpPr>
          <p:spPr bwMode="auto">
            <a:xfrm>
              <a:off x="1918" y="3181"/>
              <a:ext cx="394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09</a:t>
              </a:r>
            </a:p>
          </p:txBody>
        </p:sp>
        <p:sp>
          <p:nvSpPr>
            <p:cNvPr id="742538" name="Rectangle 108"/>
            <p:cNvSpPr>
              <a:spLocks noChangeArrowheads="1"/>
            </p:cNvSpPr>
            <p:nvPr/>
          </p:nvSpPr>
          <p:spPr bwMode="auto">
            <a:xfrm>
              <a:off x="1522" y="3181"/>
              <a:ext cx="396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2539" name="Rectangle 109"/>
            <p:cNvSpPr>
              <a:spLocks noChangeArrowheads="1"/>
            </p:cNvSpPr>
            <p:nvPr/>
          </p:nvSpPr>
          <p:spPr bwMode="auto">
            <a:xfrm>
              <a:off x="1128" y="3181"/>
              <a:ext cx="394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2540" name="Rectangle 110"/>
            <p:cNvSpPr>
              <a:spLocks noChangeArrowheads="1"/>
            </p:cNvSpPr>
            <p:nvPr/>
          </p:nvSpPr>
          <p:spPr bwMode="auto">
            <a:xfrm>
              <a:off x="731" y="3181"/>
              <a:ext cx="397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03</a:t>
              </a:r>
            </a:p>
          </p:txBody>
        </p:sp>
        <p:sp>
          <p:nvSpPr>
            <p:cNvPr id="742541" name="Rectangle 111"/>
            <p:cNvSpPr>
              <a:spLocks noChangeArrowheads="1"/>
            </p:cNvSpPr>
            <p:nvPr/>
          </p:nvSpPr>
          <p:spPr bwMode="auto">
            <a:xfrm>
              <a:off x="337" y="3181"/>
              <a:ext cx="394" cy="2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35952" name="Rectangle 112"/>
            <p:cNvSpPr>
              <a:spLocks noChangeArrowheads="1"/>
            </p:cNvSpPr>
            <p:nvPr/>
          </p:nvSpPr>
          <p:spPr bwMode="auto">
            <a:xfrm>
              <a:off x="5079" y="2976"/>
              <a:ext cx="394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Valid</a:t>
              </a:r>
            </a:p>
          </p:txBody>
        </p:sp>
        <p:sp>
          <p:nvSpPr>
            <p:cNvPr id="35953" name="Rectangle 113"/>
            <p:cNvSpPr>
              <a:spLocks noChangeArrowheads="1"/>
            </p:cNvSpPr>
            <p:nvPr/>
          </p:nvSpPr>
          <p:spPr bwMode="auto">
            <a:xfrm>
              <a:off x="4682" y="2976"/>
              <a:ext cx="396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</a:p>
          </p:txBody>
        </p:sp>
        <p:sp>
          <p:nvSpPr>
            <p:cNvPr id="35954" name="Rectangle 114"/>
            <p:cNvSpPr>
              <a:spLocks noChangeArrowheads="1"/>
            </p:cNvSpPr>
            <p:nvPr/>
          </p:nvSpPr>
          <p:spPr bwMode="auto">
            <a:xfrm>
              <a:off x="4288" y="2976"/>
              <a:ext cx="394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Tag</a:t>
              </a:r>
            </a:p>
          </p:txBody>
        </p:sp>
        <p:sp>
          <p:nvSpPr>
            <p:cNvPr id="35955" name="Rectangle 115"/>
            <p:cNvSpPr>
              <a:spLocks noChangeArrowheads="1"/>
            </p:cNvSpPr>
            <p:nvPr/>
          </p:nvSpPr>
          <p:spPr bwMode="auto">
            <a:xfrm>
              <a:off x="3892" y="2976"/>
              <a:ext cx="396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Valid</a:t>
              </a:r>
            </a:p>
          </p:txBody>
        </p:sp>
        <p:sp>
          <p:nvSpPr>
            <p:cNvPr id="35956" name="Rectangle 116"/>
            <p:cNvSpPr>
              <a:spLocks noChangeArrowheads="1"/>
            </p:cNvSpPr>
            <p:nvPr/>
          </p:nvSpPr>
          <p:spPr bwMode="auto">
            <a:xfrm>
              <a:off x="3498" y="2976"/>
              <a:ext cx="394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</a:p>
          </p:txBody>
        </p:sp>
        <p:sp>
          <p:nvSpPr>
            <p:cNvPr id="35957" name="Rectangle 117"/>
            <p:cNvSpPr>
              <a:spLocks noChangeArrowheads="1"/>
            </p:cNvSpPr>
            <p:nvPr/>
          </p:nvSpPr>
          <p:spPr bwMode="auto">
            <a:xfrm>
              <a:off x="3103" y="2976"/>
              <a:ext cx="395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Tag</a:t>
              </a:r>
            </a:p>
          </p:txBody>
        </p:sp>
        <p:sp>
          <p:nvSpPr>
            <p:cNvPr id="35958" name="Rectangle 118"/>
            <p:cNvSpPr>
              <a:spLocks noChangeArrowheads="1"/>
            </p:cNvSpPr>
            <p:nvPr/>
          </p:nvSpPr>
          <p:spPr bwMode="auto">
            <a:xfrm>
              <a:off x="2707" y="2976"/>
              <a:ext cx="395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Valid</a:t>
              </a:r>
            </a:p>
          </p:txBody>
        </p:sp>
        <p:sp>
          <p:nvSpPr>
            <p:cNvPr id="35959" name="Rectangle 119"/>
            <p:cNvSpPr>
              <a:spLocks noChangeArrowheads="1"/>
            </p:cNvSpPr>
            <p:nvPr/>
          </p:nvSpPr>
          <p:spPr bwMode="auto">
            <a:xfrm>
              <a:off x="2312" y="2976"/>
              <a:ext cx="395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</a:p>
          </p:txBody>
        </p:sp>
        <p:sp>
          <p:nvSpPr>
            <p:cNvPr id="35960" name="Rectangle 120"/>
            <p:cNvSpPr>
              <a:spLocks noChangeArrowheads="1"/>
            </p:cNvSpPr>
            <p:nvPr/>
          </p:nvSpPr>
          <p:spPr bwMode="auto">
            <a:xfrm>
              <a:off x="1918" y="2976"/>
              <a:ext cx="394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Tag</a:t>
              </a:r>
            </a:p>
          </p:txBody>
        </p:sp>
        <p:sp>
          <p:nvSpPr>
            <p:cNvPr id="35961" name="Rectangle 121"/>
            <p:cNvSpPr>
              <a:spLocks noChangeArrowheads="1"/>
            </p:cNvSpPr>
            <p:nvPr/>
          </p:nvSpPr>
          <p:spPr bwMode="auto">
            <a:xfrm>
              <a:off x="1522" y="2976"/>
              <a:ext cx="395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5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Valid</a:t>
              </a:r>
            </a:p>
          </p:txBody>
        </p:sp>
        <p:sp>
          <p:nvSpPr>
            <p:cNvPr id="35962" name="Rectangle 122"/>
            <p:cNvSpPr>
              <a:spLocks noChangeArrowheads="1"/>
            </p:cNvSpPr>
            <p:nvPr/>
          </p:nvSpPr>
          <p:spPr bwMode="auto">
            <a:xfrm>
              <a:off x="1128" y="2976"/>
              <a:ext cx="394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</a:p>
          </p:txBody>
        </p:sp>
        <p:sp>
          <p:nvSpPr>
            <p:cNvPr id="35963" name="Rectangle 123"/>
            <p:cNvSpPr>
              <a:spLocks noChangeArrowheads="1"/>
            </p:cNvSpPr>
            <p:nvPr/>
          </p:nvSpPr>
          <p:spPr bwMode="auto">
            <a:xfrm>
              <a:off x="731" y="2976"/>
              <a:ext cx="396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Tag</a:t>
              </a:r>
            </a:p>
          </p:txBody>
        </p:sp>
        <p:sp>
          <p:nvSpPr>
            <p:cNvPr id="35964" name="Rectangle 124"/>
            <p:cNvSpPr>
              <a:spLocks noChangeArrowheads="1"/>
            </p:cNvSpPr>
            <p:nvPr/>
          </p:nvSpPr>
          <p:spPr bwMode="auto">
            <a:xfrm>
              <a:off x="337" y="2976"/>
              <a:ext cx="394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Set</a:t>
              </a:r>
            </a:p>
          </p:txBody>
        </p:sp>
        <p:sp>
          <p:nvSpPr>
            <p:cNvPr id="742555" name="Line 125"/>
            <p:cNvSpPr>
              <a:spLocks noChangeShapeType="1"/>
            </p:cNvSpPr>
            <p:nvPr/>
          </p:nvSpPr>
          <p:spPr bwMode="auto">
            <a:xfrm>
              <a:off x="337" y="3181"/>
              <a:ext cx="5136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556" name="Line 126"/>
            <p:cNvSpPr>
              <a:spLocks noChangeShapeType="1"/>
            </p:cNvSpPr>
            <p:nvPr/>
          </p:nvSpPr>
          <p:spPr bwMode="auto">
            <a:xfrm>
              <a:off x="337" y="3386"/>
              <a:ext cx="5136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557" name="Line 127"/>
            <p:cNvSpPr>
              <a:spLocks noChangeShapeType="1"/>
            </p:cNvSpPr>
            <p:nvPr/>
          </p:nvSpPr>
          <p:spPr bwMode="auto">
            <a:xfrm>
              <a:off x="337" y="3590"/>
              <a:ext cx="5136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558" name="Line 128"/>
            <p:cNvSpPr>
              <a:spLocks noChangeShapeType="1"/>
            </p:cNvSpPr>
            <p:nvPr/>
          </p:nvSpPr>
          <p:spPr bwMode="auto">
            <a:xfrm>
              <a:off x="337" y="3795"/>
              <a:ext cx="5136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559" name="Line 129"/>
            <p:cNvSpPr>
              <a:spLocks noChangeShapeType="1"/>
            </p:cNvSpPr>
            <p:nvPr/>
          </p:nvSpPr>
          <p:spPr bwMode="auto">
            <a:xfrm>
              <a:off x="1128" y="2976"/>
              <a:ext cx="1" cy="1024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560" name="Line 130"/>
            <p:cNvSpPr>
              <a:spLocks noChangeShapeType="1"/>
            </p:cNvSpPr>
            <p:nvPr/>
          </p:nvSpPr>
          <p:spPr bwMode="auto">
            <a:xfrm>
              <a:off x="1522" y="2976"/>
              <a:ext cx="1" cy="1024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561" name="Line 131"/>
            <p:cNvSpPr>
              <a:spLocks noChangeShapeType="1"/>
            </p:cNvSpPr>
            <p:nvPr/>
          </p:nvSpPr>
          <p:spPr bwMode="auto">
            <a:xfrm>
              <a:off x="2312" y="2976"/>
              <a:ext cx="1" cy="1024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562" name="Line 132"/>
            <p:cNvSpPr>
              <a:spLocks noChangeShapeType="1"/>
            </p:cNvSpPr>
            <p:nvPr/>
          </p:nvSpPr>
          <p:spPr bwMode="auto">
            <a:xfrm>
              <a:off x="2707" y="2976"/>
              <a:ext cx="1" cy="1024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563" name="Line 133"/>
            <p:cNvSpPr>
              <a:spLocks noChangeShapeType="1"/>
            </p:cNvSpPr>
            <p:nvPr/>
          </p:nvSpPr>
          <p:spPr bwMode="auto">
            <a:xfrm>
              <a:off x="3498" y="2976"/>
              <a:ext cx="1" cy="1024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564" name="Line 134"/>
            <p:cNvSpPr>
              <a:spLocks noChangeShapeType="1"/>
            </p:cNvSpPr>
            <p:nvPr/>
          </p:nvSpPr>
          <p:spPr bwMode="auto">
            <a:xfrm>
              <a:off x="3892" y="2976"/>
              <a:ext cx="1" cy="1024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565" name="Line 135"/>
            <p:cNvSpPr>
              <a:spLocks noChangeShapeType="1"/>
            </p:cNvSpPr>
            <p:nvPr/>
          </p:nvSpPr>
          <p:spPr bwMode="auto">
            <a:xfrm>
              <a:off x="4682" y="2976"/>
              <a:ext cx="1" cy="1024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566" name="Line 136"/>
            <p:cNvSpPr>
              <a:spLocks noChangeShapeType="1"/>
            </p:cNvSpPr>
            <p:nvPr/>
          </p:nvSpPr>
          <p:spPr bwMode="auto">
            <a:xfrm>
              <a:off x="5079" y="2976"/>
              <a:ext cx="1" cy="1024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567" name="Line 137"/>
            <p:cNvSpPr>
              <a:spLocks noChangeShapeType="1"/>
            </p:cNvSpPr>
            <p:nvPr/>
          </p:nvSpPr>
          <p:spPr bwMode="auto">
            <a:xfrm>
              <a:off x="731" y="2976"/>
              <a:ext cx="1" cy="10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568" name="Line 138"/>
            <p:cNvSpPr>
              <a:spLocks noChangeShapeType="1"/>
            </p:cNvSpPr>
            <p:nvPr/>
          </p:nvSpPr>
          <p:spPr bwMode="auto">
            <a:xfrm>
              <a:off x="1918" y="2976"/>
              <a:ext cx="1" cy="10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569" name="Line 139"/>
            <p:cNvSpPr>
              <a:spLocks noChangeShapeType="1"/>
            </p:cNvSpPr>
            <p:nvPr/>
          </p:nvSpPr>
          <p:spPr bwMode="auto">
            <a:xfrm>
              <a:off x="337" y="2976"/>
              <a:ext cx="1" cy="10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570" name="Line 140"/>
            <p:cNvSpPr>
              <a:spLocks noChangeShapeType="1"/>
            </p:cNvSpPr>
            <p:nvPr/>
          </p:nvSpPr>
          <p:spPr bwMode="auto">
            <a:xfrm>
              <a:off x="3103" y="2976"/>
              <a:ext cx="1" cy="10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571" name="Line 141"/>
            <p:cNvSpPr>
              <a:spLocks noChangeShapeType="1"/>
            </p:cNvSpPr>
            <p:nvPr/>
          </p:nvSpPr>
          <p:spPr bwMode="auto">
            <a:xfrm>
              <a:off x="4288" y="2976"/>
              <a:ext cx="1" cy="10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572" name="Line 142"/>
            <p:cNvSpPr>
              <a:spLocks noChangeShapeType="1"/>
            </p:cNvSpPr>
            <p:nvPr/>
          </p:nvSpPr>
          <p:spPr bwMode="auto">
            <a:xfrm>
              <a:off x="337" y="2976"/>
              <a:ext cx="513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573" name="Line 143"/>
            <p:cNvSpPr>
              <a:spLocks noChangeShapeType="1"/>
            </p:cNvSpPr>
            <p:nvPr/>
          </p:nvSpPr>
          <p:spPr bwMode="auto">
            <a:xfrm>
              <a:off x="5473" y="2976"/>
              <a:ext cx="1" cy="10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574" name="Line 144"/>
            <p:cNvSpPr>
              <a:spLocks noChangeShapeType="1"/>
            </p:cNvSpPr>
            <p:nvPr/>
          </p:nvSpPr>
          <p:spPr bwMode="auto">
            <a:xfrm>
              <a:off x="337" y="4000"/>
              <a:ext cx="513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2576" name="Rectangle 176"/>
          <p:cNvSpPr>
            <a:spLocks noChangeArrowheads="1"/>
          </p:cNvSpPr>
          <p:nvPr/>
        </p:nvSpPr>
        <p:spPr bwMode="auto">
          <a:xfrm>
            <a:off x="85725" y="2252663"/>
            <a:ext cx="3033713" cy="10064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SzPct val="100000"/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</a:rPr>
              <a:t>假定</a:t>
            </a:r>
            <a:r>
              <a:rPr lang="en-GB" altLang="zh-CN" sz="2000" b="1"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GB" sz="2000" b="1">
                <a:latin typeface="微软雅黑" pitchFamily="34" charset="-122"/>
                <a:ea typeface="微软雅黑" pitchFamily="34" charset="-122"/>
              </a:rPr>
              <a:t>如下：</a:t>
            </a:r>
            <a:r>
              <a:rPr lang="en-GB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zh-CN" altLang="en-GB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GB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GB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项，</a:t>
            </a:r>
            <a:r>
              <a:rPr lang="en-GB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GB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路组相联，则</a:t>
            </a:r>
            <a:r>
              <a:rPr lang="en-GB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TLBT</a:t>
            </a:r>
            <a:r>
              <a:rPr lang="zh-CN" altLang="en-GB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GB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TLBI</a:t>
            </a:r>
            <a:r>
              <a:rPr lang="zh-CN" altLang="en-GB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各占几位？</a:t>
            </a:r>
            <a:endParaRPr lang="zh-CN" altLang="en-GB" sz="2000" b="1">
              <a:solidFill>
                <a:srgbClr val="D10F0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2618" name="Rectangle 218"/>
          <p:cNvSpPr>
            <a:spLocks noChangeArrowheads="1"/>
          </p:cNvSpPr>
          <p:nvPr/>
        </p:nvSpPr>
        <p:spPr bwMode="auto">
          <a:xfrm>
            <a:off x="185738" y="1039813"/>
            <a:ext cx="2835275" cy="7016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GB" sz="2000" b="1">
                <a:ea typeface="微软雅黑" pitchFamily="34" charset="-122"/>
              </a:rPr>
              <a:t>假定部分页表项内容（十六进制表示）如右：</a:t>
            </a:r>
            <a:endParaRPr lang="zh-CN" altLang="en-US" sz="2000" b="1">
              <a:ea typeface="微软雅黑" pitchFamily="34" charset="-122"/>
            </a:endParaRPr>
          </a:p>
        </p:txBody>
      </p:sp>
      <p:grpSp>
        <p:nvGrpSpPr>
          <p:cNvPr id="5" name="Group 222"/>
          <p:cNvGrpSpPr>
            <a:grpSpLocks/>
          </p:cNvGrpSpPr>
          <p:nvPr/>
        </p:nvGrpSpPr>
        <p:grpSpPr bwMode="auto">
          <a:xfrm>
            <a:off x="320675" y="3475038"/>
            <a:ext cx="8556625" cy="1214437"/>
            <a:chOff x="202" y="2189"/>
            <a:chExt cx="5390" cy="765"/>
          </a:xfrm>
        </p:grpSpPr>
        <p:grpSp>
          <p:nvGrpSpPr>
            <p:cNvPr id="6" name="Group 220"/>
            <p:cNvGrpSpPr>
              <a:grpSpLocks/>
            </p:cNvGrpSpPr>
            <p:nvPr/>
          </p:nvGrpSpPr>
          <p:grpSpPr bwMode="auto">
            <a:xfrm>
              <a:off x="202" y="2189"/>
              <a:ext cx="5390" cy="765"/>
              <a:chOff x="202" y="2171"/>
              <a:chExt cx="5390" cy="765"/>
            </a:xfrm>
          </p:grpSpPr>
          <p:sp>
            <p:nvSpPr>
              <p:cNvPr id="35846" name="Rectangle 6"/>
              <p:cNvSpPr>
                <a:spLocks noChangeArrowheads="1"/>
              </p:cNvSpPr>
              <p:nvPr/>
            </p:nvSpPr>
            <p:spPr bwMode="auto">
              <a:xfrm>
                <a:off x="208" y="2530"/>
                <a:ext cx="384" cy="19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2579" name="Rectangle 7"/>
              <p:cNvSpPr>
                <a:spLocks noChangeArrowheads="1"/>
              </p:cNvSpPr>
              <p:nvPr/>
            </p:nvSpPr>
            <p:spPr bwMode="auto">
              <a:xfrm>
                <a:off x="208" y="2338"/>
                <a:ext cx="384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</a:rPr>
                  <a:t>13</a:t>
                </a:r>
              </a:p>
            </p:txBody>
          </p:sp>
          <p:sp>
            <p:nvSpPr>
              <p:cNvPr id="35849" name="Rectangle 9"/>
              <p:cNvSpPr>
                <a:spLocks noChangeArrowheads="1"/>
              </p:cNvSpPr>
              <p:nvPr/>
            </p:nvSpPr>
            <p:spPr bwMode="auto">
              <a:xfrm>
                <a:off x="592" y="2530"/>
                <a:ext cx="384" cy="19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2581" name="Rectangle 10"/>
              <p:cNvSpPr>
                <a:spLocks noChangeArrowheads="1"/>
              </p:cNvSpPr>
              <p:nvPr/>
            </p:nvSpPr>
            <p:spPr bwMode="auto">
              <a:xfrm>
                <a:off x="592" y="2338"/>
                <a:ext cx="384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</a:rPr>
                  <a:t>12</a:t>
                </a:r>
              </a:p>
            </p:txBody>
          </p:sp>
          <p:sp>
            <p:nvSpPr>
              <p:cNvPr id="35852" name="Rectangle 12"/>
              <p:cNvSpPr>
                <a:spLocks noChangeArrowheads="1"/>
              </p:cNvSpPr>
              <p:nvPr/>
            </p:nvSpPr>
            <p:spPr bwMode="auto">
              <a:xfrm>
                <a:off x="976" y="2530"/>
                <a:ext cx="384" cy="19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2583" name="Rectangle 13"/>
              <p:cNvSpPr>
                <a:spLocks noChangeArrowheads="1"/>
              </p:cNvSpPr>
              <p:nvPr/>
            </p:nvSpPr>
            <p:spPr bwMode="auto">
              <a:xfrm>
                <a:off x="976" y="2338"/>
                <a:ext cx="384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</a:rPr>
                  <a:t>11</a:t>
                </a:r>
              </a:p>
            </p:txBody>
          </p:sp>
          <p:sp>
            <p:nvSpPr>
              <p:cNvPr id="35855" name="Rectangle 15"/>
              <p:cNvSpPr>
                <a:spLocks noChangeArrowheads="1"/>
              </p:cNvSpPr>
              <p:nvPr/>
            </p:nvSpPr>
            <p:spPr bwMode="auto">
              <a:xfrm>
                <a:off x="1360" y="2530"/>
                <a:ext cx="384" cy="19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2585" name="Rectangle 16"/>
              <p:cNvSpPr>
                <a:spLocks noChangeArrowheads="1"/>
              </p:cNvSpPr>
              <p:nvPr/>
            </p:nvSpPr>
            <p:spPr bwMode="auto">
              <a:xfrm>
                <a:off x="1360" y="2329"/>
                <a:ext cx="384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</a:rPr>
                  <a:t>10</a:t>
                </a:r>
              </a:p>
            </p:txBody>
          </p:sp>
          <p:sp>
            <p:nvSpPr>
              <p:cNvPr id="35858" name="Rectangle 18"/>
              <p:cNvSpPr>
                <a:spLocks noChangeArrowheads="1"/>
              </p:cNvSpPr>
              <p:nvPr/>
            </p:nvSpPr>
            <p:spPr bwMode="auto">
              <a:xfrm>
                <a:off x="1744" y="2530"/>
                <a:ext cx="384" cy="19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2587" name="Rectangle 19"/>
              <p:cNvSpPr>
                <a:spLocks noChangeArrowheads="1"/>
              </p:cNvSpPr>
              <p:nvPr/>
            </p:nvSpPr>
            <p:spPr bwMode="auto">
              <a:xfrm>
                <a:off x="1744" y="2338"/>
                <a:ext cx="384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</a:rPr>
                  <a:t>9</a:t>
                </a:r>
              </a:p>
            </p:txBody>
          </p:sp>
          <p:sp>
            <p:nvSpPr>
              <p:cNvPr id="35861" name="Rectangle 21"/>
              <p:cNvSpPr>
                <a:spLocks noChangeArrowheads="1"/>
              </p:cNvSpPr>
              <p:nvPr/>
            </p:nvSpPr>
            <p:spPr bwMode="auto">
              <a:xfrm>
                <a:off x="2128" y="2530"/>
                <a:ext cx="384" cy="19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2589" name="Rectangle 22"/>
              <p:cNvSpPr>
                <a:spLocks noChangeArrowheads="1"/>
              </p:cNvSpPr>
              <p:nvPr/>
            </p:nvSpPr>
            <p:spPr bwMode="auto">
              <a:xfrm>
                <a:off x="2128" y="2338"/>
                <a:ext cx="384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</a:rPr>
                  <a:t>8</a:t>
                </a:r>
              </a:p>
            </p:txBody>
          </p:sp>
          <p:sp>
            <p:nvSpPr>
              <p:cNvPr id="35864" name="Rectangle 24"/>
              <p:cNvSpPr>
                <a:spLocks noChangeArrowheads="1"/>
              </p:cNvSpPr>
              <p:nvPr/>
            </p:nvSpPr>
            <p:spPr bwMode="auto">
              <a:xfrm>
                <a:off x="2512" y="2530"/>
                <a:ext cx="384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2591" name="Rectangle 25"/>
              <p:cNvSpPr>
                <a:spLocks noChangeArrowheads="1"/>
              </p:cNvSpPr>
              <p:nvPr/>
            </p:nvSpPr>
            <p:spPr bwMode="auto">
              <a:xfrm>
                <a:off x="2512" y="2338"/>
                <a:ext cx="384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</a:rPr>
                  <a:t>7</a:t>
                </a:r>
              </a:p>
            </p:txBody>
          </p:sp>
          <p:sp>
            <p:nvSpPr>
              <p:cNvPr id="35867" name="Rectangle 27"/>
              <p:cNvSpPr>
                <a:spLocks noChangeArrowheads="1"/>
              </p:cNvSpPr>
              <p:nvPr/>
            </p:nvSpPr>
            <p:spPr bwMode="auto">
              <a:xfrm>
                <a:off x="2896" y="2530"/>
                <a:ext cx="383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2593" name="Rectangle 28"/>
              <p:cNvSpPr>
                <a:spLocks noChangeArrowheads="1"/>
              </p:cNvSpPr>
              <p:nvPr/>
            </p:nvSpPr>
            <p:spPr bwMode="auto">
              <a:xfrm>
                <a:off x="2896" y="2338"/>
                <a:ext cx="383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</a:rPr>
                  <a:t>6</a:t>
                </a:r>
              </a:p>
            </p:txBody>
          </p:sp>
          <p:sp>
            <p:nvSpPr>
              <p:cNvPr id="35870" name="Rectangle 30"/>
              <p:cNvSpPr>
                <a:spLocks noChangeArrowheads="1"/>
              </p:cNvSpPr>
              <p:nvPr/>
            </p:nvSpPr>
            <p:spPr bwMode="auto">
              <a:xfrm>
                <a:off x="3279" y="2530"/>
                <a:ext cx="384" cy="1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2595" name="Rectangle 31"/>
              <p:cNvSpPr>
                <a:spLocks noChangeArrowheads="1"/>
              </p:cNvSpPr>
              <p:nvPr/>
            </p:nvSpPr>
            <p:spPr bwMode="auto">
              <a:xfrm>
                <a:off x="3279" y="2338"/>
                <a:ext cx="384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</a:rPr>
                  <a:t>5</a:t>
                </a:r>
              </a:p>
            </p:txBody>
          </p:sp>
          <p:sp>
            <p:nvSpPr>
              <p:cNvPr id="35873" name="Rectangle 33"/>
              <p:cNvSpPr>
                <a:spLocks noChangeArrowheads="1"/>
              </p:cNvSpPr>
              <p:nvPr/>
            </p:nvSpPr>
            <p:spPr bwMode="auto">
              <a:xfrm>
                <a:off x="3663" y="2530"/>
                <a:ext cx="384" cy="1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2597" name="Rectangle 34"/>
              <p:cNvSpPr>
                <a:spLocks noChangeArrowheads="1"/>
              </p:cNvSpPr>
              <p:nvPr/>
            </p:nvSpPr>
            <p:spPr bwMode="auto">
              <a:xfrm>
                <a:off x="3663" y="2338"/>
                <a:ext cx="384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</a:rPr>
                  <a:t>4</a:t>
                </a:r>
              </a:p>
            </p:txBody>
          </p:sp>
          <p:sp>
            <p:nvSpPr>
              <p:cNvPr id="35876" name="Rectangle 36"/>
              <p:cNvSpPr>
                <a:spLocks noChangeArrowheads="1"/>
              </p:cNvSpPr>
              <p:nvPr/>
            </p:nvSpPr>
            <p:spPr bwMode="auto">
              <a:xfrm>
                <a:off x="4047" y="2530"/>
                <a:ext cx="384" cy="1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2599" name="Rectangle 37"/>
              <p:cNvSpPr>
                <a:spLocks noChangeArrowheads="1"/>
              </p:cNvSpPr>
              <p:nvPr/>
            </p:nvSpPr>
            <p:spPr bwMode="auto">
              <a:xfrm>
                <a:off x="4047" y="2338"/>
                <a:ext cx="384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</a:rPr>
                  <a:t>3</a:t>
                </a:r>
              </a:p>
            </p:txBody>
          </p:sp>
          <p:sp>
            <p:nvSpPr>
              <p:cNvPr id="35879" name="Rectangle 39"/>
              <p:cNvSpPr>
                <a:spLocks noChangeArrowheads="1"/>
              </p:cNvSpPr>
              <p:nvPr/>
            </p:nvSpPr>
            <p:spPr bwMode="auto">
              <a:xfrm>
                <a:off x="4431" y="2530"/>
                <a:ext cx="384" cy="1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2601" name="Rectangle 40"/>
              <p:cNvSpPr>
                <a:spLocks noChangeArrowheads="1"/>
              </p:cNvSpPr>
              <p:nvPr/>
            </p:nvSpPr>
            <p:spPr bwMode="auto">
              <a:xfrm>
                <a:off x="4431" y="2338"/>
                <a:ext cx="384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35882" name="Rectangle 42"/>
              <p:cNvSpPr>
                <a:spLocks noChangeArrowheads="1"/>
              </p:cNvSpPr>
              <p:nvPr/>
            </p:nvSpPr>
            <p:spPr bwMode="auto">
              <a:xfrm>
                <a:off x="4815" y="2530"/>
                <a:ext cx="384" cy="1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2603" name="Rectangle 43"/>
              <p:cNvSpPr>
                <a:spLocks noChangeArrowheads="1"/>
              </p:cNvSpPr>
              <p:nvPr/>
            </p:nvSpPr>
            <p:spPr bwMode="auto">
              <a:xfrm>
                <a:off x="4815" y="2338"/>
                <a:ext cx="384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35885" name="Rectangle 45"/>
              <p:cNvSpPr>
                <a:spLocks noChangeArrowheads="1"/>
              </p:cNvSpPr>
              <p:nvPr/>
            </p:nvSpPr>
            <p:spPr bwMode="auto">
              <a:xfrm>
                <a:off x="5199" y="2530"/>
                <a:ext cx="384" cy="1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2605" name="Rectangle 46"/>
              <p:cNvSpPr>
                <a:spLocks noChangeArrowheads="1"/>
              </p:cNvSpPr>
              <p:nvPr/>
            </p:nvSpPr>
            <p:spPr bwMode="auto">
              <a:xfrm>
                <a:off x="5199" y="2338"/>
                <a:ext cx="384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</a:rPr>
                  <a:t>0</a:t>
                </a:r>
              </a:p>
            </p:txBody>
          </p:sp>
          <p:grpSp>
            <p:nvGrpSpPr>
              <p:cNvPr id="7" name="Group 47"/>
              <p:cNvGrpSpPr>
                <a:grpSpLocks/>
              </p:cNvGrpSpPr>
              <p:nvPr/>
            </p:nvGrpSpPr>
            <p:grpSpPr bwMode="auto">
              <a:xfrm>
                <a:off x="3288" y="2728"/>
                <a:ext cx="2304" cy="208"/>
                <a:chOff x="3061" y="2140"/>
                <a:chExt cx="1842" cy="208"/>
              </a:xfrm>
            </p:grpSpPr>
            <p:sp>
              <p:nvSpPr>
                <p:cNvPr id="742607" name="Line 48"/>
                <p:cNvSpPr>
                  <a:spLocks noChangeShapeType="1"/>
                </p:cNvSpPr>
                <p:nvPr/>
              </p:nvSpPr>
              <p:spPr bwMode="auto">
                <a:xfrm>
                  <a:off x="3061" y="2231"/>
                  <a:ext cx="1842" cy="1"/>
                </a:xfrm>
                <a:prstGeom prst="line">
                  <a:avLst/>
                </a:prstGeom>
                <a:noFill/>
                <a:ln w="9360">
                  <a:solidFill>
                    <a:srgbClr val="000066"/>
                  </a:solidFill>
                  <a:miter lim="800000"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260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768" y="2140"/>
                  <a:ext cx="344" cy="2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0360" tIns="44280" rIns="90360" bIns="44280">
                  <a:spAutoFit/>
                </a:bodyPr>
                <a:lstStyle/>
                <a:p>
                  <a:pPr>
                    <a:lnSpc>
                      <a:spcPct val="88000"/>
                    </a:lnSpc>
                    <a:spcBef>
                      <a:spcPts val="6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1800" b="1">
                      <a:latin typeface="微软雅黑" pitchFamily="34" charset="-122"/>
                      <a:ea typeface="微软雅黑" pitchFamily="34" charset="-122"/>
                    </a:rPr>
                    <a:t>VPO</a:t>
                  </a:r>
                </a:p>
              </p:txBody>
            </p:sp>
          </p:grpSp>
          <p:grpSp>
            <p:nvGrpSpPr>
              <p:cNvPr id="8" name="Group 50"/>
              <p:cNvGrpSpPr>
                <a:grpSpLocks/>
              </p:cNvGrpSpPr>
              <p:nvPr/>
            </p:nvGrpSpPr>
            <p:grpSpPr bwMode="auto">
              <a:xfrm>
                <a:off x="202" y="2728"/>
                <a:ext cx="3086" cy="208"/>
                <a:chOff x="605" y="2135"/>
                <a:chExt cx="2467" cy="208"/>
              </a:xfrm>
            </p:grpSpPr>
            <p:sp>
              <p:nvSpPr>
                <p:cNvPr id="742610" name="Line 51"/>
                <p:cNvSpPr>
                  <a:spLocks noChangeShapeType="1"/>
                </p:cNvSpPr>
                <p:nvPr/>
              </p:nvSpPr>
              <p:spPr bwMode="auto">
                <a:xfrm>
                  <a:off x="605" y="2226"/>
                  <a:ext cx="2467" cy="1"/>
                </a:xfrm>
                <a:prstGeom prst="line">
                  <a:avLst/>
                </a:prstGeom>
                <a:noFill/>
                <a:ln w="9360">
                  <a:solidFill>
                    <a:srgbClr val="000066"/>
                  </a:solidFill>
                  <a:miter lim="800000"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2611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543" y="2135"/>
                  <a:ext cx="347" cy="2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0360" tIns="44280" rIns="90360" bIns="44280">
                  <a:spAutoFit/>
                </a:bodyPr>
                <a:lstStyle/>
                <a:p>
                  <a:pPr algn="ctr">
                    <a:lnSpc>
                      <a:spcPct val="88000"/>
                    </a:lnSpc>
                    <a:spcBef>
                      <a:spcPts val="52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1800" b="1">
                      <a:latin typeface="微软雅黑" pitchFamily="34" charset="-122"/>
                      <a:ea typeface="微软雅黑" pitchFamily="34" charset="-122"/>
                    </a:rPr>
                    <a:t>VPN</a:t>
                  </a:r>
                </a:p>
              </p:txBody>
            </p:sp>
          </p:grpSp>
          <p:sp>
            <p:nvSpPr>
              <p:cNvPr id="742613" name="Line 54"/>
              <p:cNvSpPr>
                <a:spLocks noChangeShapeType="1"/>
              </p:cNvSpPr>
              <p:nvPr/>
            </p:nvSpPr>
            <p:spPr bwMode="auto">
              <a:xfrm>
                <a:off x="2528" y="2287"/>
                <a:ext cx="781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2614" name="Text Box 55"/>
              <p:cNvSpPr txBox="1">
                <a:spLocks noChangeArrowheads="1"/>
              </p:cNvSpPr>
              <p:nvPr/>
            </p:nvSpPr>
            <p:spPr bwMode="auto">
              <a:xfrm>
                <a:off x="2738" y="2200"/>
                <a:ext cx="315" cy="15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</a:rPr>
                  <a:t>TLBI</a:t>
                </a:r>
              </a:p>
            </p:txBody>
          </p:sp>
          <p:sp>
            <p:nvSpPr>
              <p:cNvPr id="742616" name="Line 57"/>
              <p:cNvSpPr>
                <a:spLocks noChangeShapeType="1"/>
              </p:cNvSpPr>
              <p:nvPr/>
            </p:nvSpPr>
            <p:spPr bwMode="auto">
              <a:xfrm>
                <a:off x="208" y="2285"/>
                <a:ext cx="2305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2617" name="Text Box 58"/>
              <p:cNvSpPr txBox="1">
                <a:spLocks noChangeArrowheads="1"/>
              </p:cNvSpPr>
              <p:nvPr/>
            </p:nvSpPr>
            <p:spPr bwMode="auto">
              <a:xfrm>
                <a:off x="1169" y="2171"/>
                <a:ext cx="577" cy="15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</a:rPr>
                  <a:t>TLBT</a:t>
                </a:r>
              </a:p>
            </p:txBody>
          </p:sp>
        </p:grpSp>
        <p:sp>
          <p:nvSpPr>
            <p:cNvPr id="742621" name="Rectangle 221"/>
            <p:cNvSpPr>
              <a:spLocks noChangeArrowheads="1"/>
            </p:cNvSpPr>
            <p:nvPr/>
          </p:nvSpPr>
          <p:spPr bwMode="auto">
            <a:xfrm>
              <a:off x="2514" y="2541"/>
              <a:ext cx="768" cy="192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2624" name="Rectangle 224"/>
          <p:cNvSpPr>
            <a:spLocks noChangeArrowheads="1"/>
          </p:cNvSpPr>
          <p:nvPr/>
        </p:nvSpPr>
        <p:spPr bwMode="auto">
          <a:xfrm>
            <a:off x="885825" y="4833938"/>
            <a:ext cx="2017713" cy="1843087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2625" name="Rectangle 225"/>
          <p:cNvSpPr>
            <a:spLocks noChangeArrowheads="1"/>
          </p:cNvSpPr>
          <p:nvPr/>
        </p:nvSpPr>
        <p:spPr bwMode="auto">
          <a:xfrm>
            <a:off x="2951163" y="4829175"/>
            <a:ext cx="2017712" cy="1843088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2626" name="Rectangle 226"/>
          <p:cNvSpPr>
            <a:spLocks noChangeArrowheads="1"/>
          </p:cNvSpPr>
          <p:nvPr/>
        </p:nvSpPr>
        <p:spPr bwMode="auto">
          <a:xfrm>
            <a:off x="5008563" y="4829175"/>
            <a:ext cx="2017712" cy="1843088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2627" name="Rectangle 227"/>
          <p:cNvSpPr>
            <a:spLocks noChangeArrowheads="1"/>
          </p:cNvSpPr>
          <p:nvPr/>
        </p:nvSpPr>
        <p:spPr bwMode="auto">
          <a:xfrm>
            <a:off x="7040563" y="4837113"/>
            <a:ext cx="2017712" cy="1843087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9"/>
          <p:cNvGrpSpPr>
            <a:grpSpLocks/>
          </p:cNvGrpSpPr>
          <p:nvPr/>
        </p:nvGrpSpPr>
        <p:grpSpPr bwMode="auto">
          <a:xfrm>
            <a:off x="100013" y="3540125"/>
            <a:ext cx="4343400" cy="3097213"/>
            <a:chOff x="96" y="2568"/>
            <a:chExt cx="2736" cy="1613"/>
          </a:xfrm>
        </p:grpSpPr>
        <p:sp>
          <p:nvSpPr>
            <p:cNvPr id="746539" name="Rectangle 64"/>
            <p:cNvSpPr>
              <a:spLocks noChangeArrowheads="1"/>
            </p:cNvSpPr>
            <p:nvPr/>
          </p:nvSpPr>
          <p:spPr bwMode="auto">
            <a:xfrm>
              <a:off x="2441" y="4000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03</a:t>
              </a:r>
            </a:p>
          </p:txBody>
        </p:sp>
        <p:sp>
          <p:nvSpPr>
            <p:cNvPr id="746540" name="Rectangle 65"/>
            <p:cNvSpPr>
              <a:spLocks noChangeArrowheads="1"/>
            </p:cNvSpPr>
            <p:nvPr/>
          </p:nvSpPr>
          <p:spPr bwMode="auto">
            <a:xfrm>
              <a:off x="2051" y="4000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DF</a:t>
              </a:r>
            </a:p>
          </p:txBody>
        </p:sp>
        <p:sp>
          <p:nvSpPr>
            <p:cNvPr id="746541" name="Rectangle 66"/>
            <p:cNvSpPr>
              <a:spLocks noChangeArrowheads="1"/>
            </p:cNvSpPr>
            <p:nvPr/>
          </p:nvSpPr>
          <p:spPr bwMode="auto">
            <a:xfrm>
              <a:off x="1660" y="4000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C2</a:t>
              </a:r>
            </a:p>
          </p:txBody>
        </p:sp>
        <p:sp>
          <p:nvSpPr>
            <p:cNvPr id="746542" name="Rectangle 67"/>
            <p:cNvSpPr>
              <a:spLocks noChangeArrowheads="1"/>
            </p:cNvSpPr>
            <p:nvPr/>
          </p:nvSpPr>
          <p:spPr bwMode="auto">
            <a:xfrm>
              <a:off x="1268" y="4000"/>
              <a:ext cx="392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746543" name="Rectangle 68"/>
            <p:cNvSpPr>
              <a:spLocks noChangeArrowheads="1"/>
            </p:cNvSpPr>
            <p:nvPr/>
          </p:nvSpPr>
          <p:spPr bwMode="auto">
            <a:xfrm>
              <a:off x="877" y="4000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6544" name="Rectangle 69"/>
            <p:cNvSpPr>
              <a:spLocks noChangeArrowheads="1"/>
            </p:cNvSpPr>
            <p:nvPr/>
          </p:nvSpPr>
          <p:spPr bwMode="auto">
            <a:xfrm>
              <a:off x="487" y="4000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746545" name="Rectangle 70"/>
            <p:cNvSpPr>
              <a:spLocks noChangeArrowheads="1"/>
            </p:cNvSpPr>
            <p:nvPr/>
          </p:nvSpPr>
          <p:spPr bwMode="auto">
            <a:xfrm>
              <a:off x="96" y="4000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</a:p>
          </p:txBody>
        </p:sp>
        <p:sp>
          <p:nvSpPr>
            <p:cNvPr id="746546" name="Rectangle 78"/>
            <p:cNvSpPr>
              <a:spLocks noChangeArrowheads="1"/>
            </p:cNvSpPr>
            <p:nvPr/>
          </p:nvSpPr>
          <p:spPr bwMode="auto">
            <a:xfrm>
              <a:off x="2441" y="3823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6547" name="Rectangle 79"/>
            <p:cNvSpPr>
              <a:spLocks noChangeArrowheads="1"/>
            </p:cNvSpPr>
            <p:nvPr/>
          </p:nvSpPr>
          <p:spPr bwMode="auto">
            <a:xfrm>
              <a:off x="2051" y="3823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6548" name="Rectangle 80"/>
            <p:cNvSpPr>
              <a:spLocks noChangeArrowheads="1"/>
            </p:cNvSpPr>
            <p:nvPr/>
          </p:nvSpPr>
          <p:spPr bwMode="auto">
            <a:xfrm>
              <a:off x="1660" y="3823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6549" name="Rectangle 81"/>
            <p:cNvSpPr>
              <a:spLocks noChangeArrowheads="1"/>
            </p:cNvSpPr>
            <p:nvPr/>
          </p:nvSpPr>
          <p:spPr bwMode="auto">
            <a:xfrm>
              <a:off x="1268" y="3823"/>
              <a:ext cx="392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6550" name="Rectangle 82"/>
            <p:cNvSpPr>
              <a:spLocks noChangeArrowheads="1"/>
            </p:cNvSpPr>
            <p:nvPr/>
          </p:nvSpPr>
          <p:spPr bwMode="auto">
            <a:xfrm>
              <a:off x="877" y="3823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6551" name="Rectangle 83"/>
            <p:cNvSpPr>
              <a:spLocks noChangeArrowheads="1"/>
            </p:cNvSpPr>
            <p:nvPr/>
          </p:nvSpPr>
          <p:spPr bwMode="auto">
            <a:xfrm>
              <a:off x="487" y="3823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31</a:t>
              </a:r>
            </a:p>
          </p:txBody>
        </p:sp>
        <p:sp>
          <p:nvSpPr>
            <p:cNvPr id="746552" name="Rectangle 84"/>
            <p:cNvSpPr>
              <a:spLocks noChangeArrowheads="1"/>
            </p:cNvSpPr>
            <p:nvPr/>
          </p:nvSpPr>
          <p:spPr bwMode="auto">
            <a:xfrm>
              <a:off x="96" y="3823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746553" name="Rectangle 92"/>
            <p:cNvSpPr>
              <a:spLocks noChangeArrowheads="1"/>
            </p:cNvSpPr>
            <p:nvPr/>
          </p:nvSpPr>
          <p:spPr bwMode="auto">
            <a:xfrm>
              <a:off x="2441" y="3646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1D</a:t>
              </a:r>
            </a:p>
          </p:txBody>
        </p:sp>
        <p:sp>
          <p:nvSpPr>
            <p:cNvPr id="746554" name="Rectangle 93"/>
            <p:cNvSpPr>
              <a:spLocks noChangeArrowheads="1"/>
            </p:cNvSpPr>
            <p:nvPr/>
          </p:nvSpPr>
          <p:spPr bwMode="auto">
            <a:xfrm>
              <a:off x="2051" y="3646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F0</a:t>
              </a:r>
            </a:p>
          </p:txBody>
        </p:sp>
        <p:sp>
          <p:nvSpPr>
            <p:cNvPr id="746555" name="Rectangle 94"/>
            <p:cNvSpPr>
              <a:spLocks noChangeArrowheads="1"/>
            </p:cNvSpPr>
            <p:nvPr/>
          </p:nvSpPr>
          <p:spPr bwMode="auto">
            <a:xfrm>
              <a:off x="1660" y="3646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72</a:t>
              </a:r>
            </a:p>
          </p:txBody>
        </p:sp>
        <p:sp>
          <p:nvSpPr>
            <p:cNvPr id="746556" name="Rectangle 95"/>
            <p:cNvSpPr>
              <a:spLocks noChangeArrowheads="1"/>
            </p:cNvSpPr>
            <p:nvPr/>
          </p:nvSpPr>
          <p:spPr bwMode="auto">
            <a:xfrm>
              <a:off x="1268" y="3646"/>
              <a:ext cx="392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36</a:t>
              </a:r>
            </a:p>
          </p:txBody>
        </p:sp>
        <p:sp>
          <p:nvSpPr>
            <p:cNvPr id="746557" name="Rectangle 96"/>
            <p:cNvSpPr>
              <a:spLocks noChangeArrowheads="1"/>
            </p:cNvSpPr>
            <p:nvPr/>
          </p:nvSpPr>
          <p:spPr bwMode="auto">
            <a:xfrm>
              <a:off x="877" y="3646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6558" name="Rectangle 97"/>
            <p:cNvSpPr>
              <a:spLocks noChangeArrowheads="1"/>
            </p:cNvSpPr>
            <p:nvPr/>
          </p:nvSpPr>
          <p:spPr bwMode="auto">
            <a:xfrm>
              <a:off x="487" y="3646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0D</a:t>
              </a:r>
            </a:p>
          </p:txBody>
        </p:sp>
        <p:sp>
          <p:nvSpPr>
            <p:cNvPr id="746559" name="Rectangle 98"/>
            <p:cNvSpPr>
              <a:spLocks noChangeArrowheads="1"/>
            </p:cNvSpPr>
            <p:nvPr/>
          </p:nvSpPr>
          <p:spPr bwMode="auto">
            <a:xfrm>
              <a:off x="96" y="3646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746560" name="Rectangle 106"/>
            <p:cNvSpPr>
              <a:spLocks noChangeArrowheads="1"/>
            </p:cNvSpPr>
            <p:nvPr/>
          </p:nvSpPr>
          <p:spPr bwMode="auto">
            <a:xfrm>
              <a:off x="2441" y="3453"/>
              <a:ext cx="391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09</a:t>
              </a:r>
            </a:p>
          </p:txBody>
        </p:sp>
        <p:sp>
          <p:nvSpPr>
            <p:cNvPr id="746561" name="Rectangle 107"/>
            <p:cNvSpPr>
              <a:spLocks noChangeArrowheads="1"/>
            </p:cNvSpPr>
            <p:nvPr/>
          </p:nvSpPr>
          <p:spPr bwMode="auto">
            <a:xfrm>
              <a:off x="2051" y="3453"/>
              <a:ext cx="390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8F</a:t>
              </a:r>
            </a:p>
          </p:txBody>
        </p:sp>
        <p:sp>
          <p:nvSpPr>
            <p:cNvPr id="746562" name="Rectangle 108"/>
            <p:cNvSpPr>
              <a:spLocks noChangeArrowheads="1"/>
            </p:cNvSpPr>
            <p:nvPr/>
          </p:nvSpPr>
          <p:spPr bwMode="auto">
            <a:xfrm>
              <a:off x="1660" y="3453"/>
              <a:ext cx="391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6D</a:t>
              </a:r>
            </a:p>
          </p:txBody>
        </p:sp>
        <p:sp>
          <p:nvSpPr>
            <p:cNvPr id="746563" name="Rectangle 109"/>
            <p:cNvSpPr>
              <a:spLocks noChangeArrowheads="1"/>
            </p:cNvSpPr>
            <p:nvPr/>
          </p:nvSpPr>
          <p:spPr bwMode="auto">
            <a:xfrm>
              <a:off x="1268" y="3453"/>
              <a:ext cx="392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43</a:t>
              </a:r>
            </a:p>
          </p:txBody>
        </p:sp>
        <p:sp>
          <p:nvSpPr>
            <p:cNvPr id="746564" name="Rectangle 110"/>
            <p:cNvSpPr>
              <a:spLocks noChangeArrowheads="1"/>
            </p:cNvSpPr>
            <p:nvPr/>
          </p:nvSpPr>
          <p:spPr bwMode="auto">
            <a:xfrm>
              <a:off x="877" y="3453"/>
              <a:ext cx="391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6565" name="Rectangle 111"/>
            <p:cNvSpPr>
              <a:spLocks noChangeArrowheads="1"/>
            </p:cNvSpPr>
            <p:nvPr/>
          </p:nvSpPr>
          <p:spPr bwMode="auto">
            <a:xfrm>
              <a:off x="487" y="3453"/>
              <a:ext cx="390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32</a:t>
              </a:r>
            </a:p>
          </p:txBody>
        </p:sp>
        <p:sp>
          <p:nvSpPr>
            <p:cNvPr id="746566" name="Rectangle 112"/>
            <p:cNvSpPr>
              <a:spLocks noChangeArrowheads="1"/>
            </p:cNvSpPr>
            <p:nvPr/>
          </p:nvSpPr>
          <p:spPr bwMode="auto">
            <a:xfrm>
              <a:off x="96" y="3453"/>
              <a:ext cx="391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746567" name="Rectangle 120"/>
            <p:cNvSpPr>
              <a:spLocks noChangeArrowheads="1"/>
            </p:cNvSpPr>
            <p:nvPr/>
          </p:nvSpPr>
          <p:spPr bwMode="auto">
            <a:xfrm>
              <a:off x="2441" y="3276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6568" name="Rectangle 121"/>
            <p:cNvSpPr>
              <a:spLocks noChangeArrowheads="1"/>
            </p:cNvSpPr>
            <p:nvPr/>
          </p:nvSpPr>
          <p:spPr bwMode="auto">
            <a:xfrm>
              <a:off x="2051" y="3276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6569" name="Rectangle 122"/>
            <p:cNvSpPr>
              <a:spLocks noChangeArrowheads="1"/>
            </p:cNvSpPr>
            <p:nvPr/>
          </p:nvSpPr>
          <p:spPr bwMode="auto">
            <a:xfrm>
              <a:off x="1660" y="3276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6570" name="Rectangle 123"/>
            <p:cNvSpPr>
              <a:spLocks noChangeArrowheads="1"/>
            </p:cNvSpPr>
            <p:nvPr/>
          </p:nvSpPr>
          <p:spPr bwMode="auto">
            <a:xfrm>
              <a:off x="1268" y="3276"/>
              <a:ext cx="392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6571" name="Rectangle 124"/>
            <p:cNvSpPr>
              <a:spLocks noChangeArrowheads="1"/>
            </p:cNvSpPr>
            <p:nvPr/>
          </p:nvSpPr>
          <p:spPr bwMode="auto">
            <a:xfrm>
              <a:off x="877" y="3276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6572" name="Rectangle 125"/>
            <p:cNvSpPr>
              <a:spLocks noChangeArrowheads="1"/>
            </p:cNvSpPr>
            <p:nvPr/>
          </p:nvSpPr>
          <p:spPr bwMode="auto">
            <a:xfrm>
              <a:off x="487" y="3276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36</a:t>
              </a:r>
            </a:p>
          </p:txBody>
        </p:sp>
        <p:sp>
          <p:nvSpPr>
            <p:cNvPr id="746573" name="Rectangle 126"/>
            <p:cNvSpPr>
              <a:spLocks noChangeArrowheads="1"/>
            </p:cNvSpPr>
            <p:nvPr/>
          </p:nvSpPr>
          <p:spPr bwMode="auto">
            <a:xfrm>
              <a:off x="96" y="3276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746574" name="Rectangle 134"/>
            <p:cNvSpPr>
              <a:spLocks noChangeArrowheads="1"/>
            </p:cNvSpPr>
            <p:nvPr/>
          </p:nvSpPr>
          <p:spPr bwMode="auto">
            <a:xfrm>
              <a:off x="2441" y="3099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08</a:t>
              </a:r>
            </a:p>
          </p:txBody>
        </p:sp>
        <p:sp>
          <p:nvSpPr>
            <p:cNvPr id="746575" name="Rectangle 135"/>
            <p:cNvSpPr>
              <a:spLocks noChangeArrowheads="1"/>
            </p:cNvSpPr>
            <p:nvPr/>
          </p:nvSpPr>
          <p:spPr bwMode="auto">
            <a:xfrm>
              <a:off x="2051" y="3099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04</a:t>
              </a:r>
            </a:p>
          </p:txBody>
        </p:sp>
        <p:sp>
          <p:nvSpPr>
            <p:cNvPr id="746576" name="Rectangle 136"/>
            <p:cNvSpPr>
              <a:spLocks noChangeArrowheads="1"/>
            </p:cNvSpPr>
            <p:nvPr/>
          </p:nvSpPr>
          <p:spPr bwMode="auto">
            <a:xfrm>
              <a:off x="1660" y="3099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02</a:t>
              </a:r>
            </a:p>
          </p:txBody>
        </p:sp>
        <p:sp>
          <p:nvSpPr>
            <p:cNvPr id="746577" name="Rectangle 137"/>
            <p:cNvSpPr>
              <a:spLocks noChangeArrowheads="1"/>
            </p:cNvSpPr>
            <p:nvPr/>
          </p:nvSpPr>
          <p:spPr bwMode="auto">
            <a:xfrm>
              <a:off x="1268" y="3099"/>
              <a:ext cx="392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00</a:t>
              </a:r>
            </a:p>
          </p:txBody>
        </p:sp>
        <p:sp>
          <p:nvSpPr>
            <p:cNvPr id="746578" name="Rectangle 138"/>
            <p:cNvSpPr>
              <a:spLocks noChangeArrowheads="1"/>
            </p:cNvSpPr>
            <p:nvPr/>
          </p:nvSpPr>
          <p:spPr bwMode="auto">
            <a:xfrm>
              <a:off x="877" y="3099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6579" name="Rectangle 139"/>
            <p:cNvSpPr>
              <a:spLocks noChangeArrowheads="1"/>
            </p:cNvSpPr>
            <p:nvPr/>
          </p:nvSpPr>
          <p:spPr bwMode="auto">
            <a:xfrm>
              <a:off x="487" y="3099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1B</a:t>
              </a:r>
            </a:p>
          </p:txBody>
        </p:sp>
        <p:sp>
          <p:nvSpPr>
            <p:cNvPr id="746580" name="Rectangle 140"/>
            <p:cNvSpPr>
              <a:spLocks noChangeArrowheads="1"/>
            </p:cNvSpPr>
            <p:nvPr/>
          </p:nvSpPr>
          <p:spPr bwMode="auto">
            <a:xfrm>
              <a:off x="96" y="3099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746581" name="Rectangle 148"/>
            <p:cNvSpPr>
              <a:spLocks noChangeArrowheads="1"/>
            </p:cNvSpPr>
            <p:nvPr/>
          </p:nvSpPr>
          <p:spPr bwMode="auto">
            <a:xfrm>
              <a:off x="2441" y="2922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6582" name="Rectangle 149"/>
            <p:cNvSpPr>
              <a:spLocks noChangeArrowheads="1"/>
            </p:cNvSpPr>
            <p:nvPr/>
          </p:nvSpPr>
          <p:spPr bwMode="auto">
            <a:xfrm>
              <a:off x="2051" y="2922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6583" name="Rectangle 150"/>
            <p:cNvSpPr>
              <a:spLocks noChangeArrowheads="1"/>
            </p:cNvSpPr>
            <p:nvPr/>
          </p:nvSpPr>
          <p:spPr bwMode="auto">
            <a:xfrm>
              <a:off x="1660" y="2922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6584" name="Rectangle 151"/>
            <p:cNvSpPr>
              <a:spLocks noChangeArrowheads="1"/>
            </p:cNvSpPr>
            <p:nvPr/>
          </p:nvSpPr>
          <p:spPr bwMode="auto">
            <a:xfrm>
              <a:off x="1268" y="2922"/>
              <a:ext cx="392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6585" name="Rectangle 152"/>
            <p:cNvSpPr>
              <a:spLocks noChangeArrowheads="1"/>
            </p:cNvSpPr>
            <p:nvPr/>
          </p:nvSpPr>
          <p:spPr bwMode="auto">
            <a:xfrm>
              <a:off x="877" y="2922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6586" name="Rectangle 153"/>
            <p:cNvSpPr>
              <a:spLocks noChangeArrowheads="1"/>
            </p:cNvSpPr>
            <p:nvPr/>
          </p:nvSpPr>
          <p:spPr bwMode="auto">
            <a:xfrm>
              <a:off x="487" y="2922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15</a:t>
              </a:r>
            </a:p>
          </p:txBody>
        </p:sp>
        <p:sp>
          <p:nvSpPr>
            <p:cNvPr id="746587" name="Rectangle 154"/>
            <p:cNvSpPr>
              <a:spLocks noChangeArrowheads="1"/>
            </p:cNvSpPr>
            <p:nvPr/>
          </p:nvSpPr>
          <p:spPr bwMode="auto">
            <a:xfrm>
              <a:off x="96" y="2922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6588" name="Rectangle 162"/>
            <p:cNvSpPr>
              <a:spLocks noChangeArrowheads="1"/>
            </p:cNvSpPr>
            <p:nvPr/>
          </p:nvSpPr>
          <p:spPr bwMode="auto">
            <a:xfrm>
              <a:off x="2441" y="2745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746589" name="Rectangle 163"/>
            <p:cNvSpPr>
              <a:spLocks noChangeArrowheads="1"/>
            </p:cNvSpPr>
            <p:nvPr/>
          </p:nvSpPr>
          <p:spPr bwMode="auto">
            <a:xfrm>
              <a:off x="2051" y="2745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23</a:t>
              </a:r>
            </a:p>
          </p:txBody>
        </p:sp>
        <p:sp>
          <p:nvSpPr>
            <p:cNvPr id="746590" name="Rectangle 164"/>
            <p:cNvSpPr>
              <a:spLocks noChangeArrowheads="1"/>
            </p:cNvSpPr>
            <p:nvPr/>
          </p:nvSpPr>
          <p:spPr bwMode="auto">
            <a:xfrm>
              <a:off x="1660" y="2745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746591" name="Rectangle 165"/>
            <p:cNvSpPr>
              <a:spLocks noChangeArrowheads="1"/>
            </p:cNvSpPr>
            <p:nvPr/>
          </p:nvSpPr>
          <p:spPr bwMode="auto">
            <a:xfrm>
              <a:off x="1268" y="2745"/>
              <a:ext cx="392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99</a:t>
              </a:r>
            </a:p>
          </p:txBody>
        </p:sp>
        <p:sp>
          <p:nvSpPr>
            <p:cNvPr id="746592" name="Rectangle 166"/>
            <p:cNvSpPr>
              <a:spLocks noChangeArrowheads="1"/>
            </p:cNvSpPr>
            <p:nvPr/>
          </p:nvSpPr>
          <p:spPr bwMode="auto">
            <a:xfrm>
              <a:off x="877" y="2745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6593" name="Rectangle 167"/>
            <p:cNvSpPr>
              <a:spLocks noChangeArrowheads="1"/>
            </p:cNvSpPr>
            <p:nvPr/>
          </p:nvSpPr>
          <p:spPr bwMode="auto">
            <a:xfrm>
              <a:off x="487" y="2745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19</a:t>
              </a:r>
            </a:p>
          </p:txBody>
        </p:sp>
        <p:sp>
          <p:nvSpPr>
            <p:cNvPr id="746594" name="Rectangle 168"/>
            <p:cNvSpPr>
              <a:spLocks noChangeArrowheads="1"/>
            </p:cNvSpPr>
            <p:nvPr/>
          </p:nvSpPr>
          <p:spPr bwMode="auto">
            <a:xfrm>
              <a:off x="96" y="2745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37040" name="Rectangle 176"/>
            <p:cNvSpPr>
              <a:spLocks noChangeArrowheads="1"/>
            </p:cNvSpPr>
            <p:nvPr/>
          </p:nvSpPr>
          <p:spPr bwMode="auto">
            <a:xfrm>
              <a:off x="2441" y="2568"/>
              <a:ext cx="391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B3</a:t>
              </a:r>
            </a:p>
          </p:txBody>
        </p:sp>
        <p:sp>
          <p:nvSpPr>
            <p:cNvPr id="37041" name="Rectangle 177"/>
            <p:cNvSpPr>
              <a:spLocks noChangeArrowheads="1"/>
            </p:cNvSpPr>
            <p:nvPr/>
          </p:nvSpPr>
          <p:spPr bwMode="auto">
            <a:xfrm>
              <a:off x="2051" y="2568"/>
              <a:ext cx="390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B2</a:t>
              </a:r>
            </a:p>
          </p:txBody>
        </p:sp>
        <p:sp>
          <p:nvSpPr>
            <p:cNvPr id="37042" name="Rectangle 178"/>
            <p:cNvSpPr>
              <a:spLocks noChangeArrowheads="1"/>
            </p:cNvSpPr>
            <p:nvPr/>
          </p:nvSpPr>
          <p:spPr bwMode="auto">
            <a:xfrm>
              <a:off x="1660" y="2568"/>
              <a:ext cx="391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B1</a:t>
              </a:r>
            </a:p>
          </p:txBody>
        </p:sp>
        <p:sp>
          <p:nvSpPr>
            <p:cNvPr id="37043" name="Rectangle 179"/>
            <p:cNvSpPr>
              <a:spLocks noChangeArrowheads="1"/>
            </p:cNvSpPr>
            <p:nvPr/>
          </p:nvSpPr>
          <p:spPr bwMode="auto">
            <a:xfrm>
              <a:off x="1268" y="2568"/>
              <a:ext cx="392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B0</a:t>
              </a:r>
            </a:p>
          </p:txBody>
        </p:sp>
        <p:sp>
          <p:nvSpPr>
            <p:cNvPr id="37044" name="Rectangle 180"/>
            <p:cNvSpPr>
              <a:spLocks noChangeArrowheads="1"/>
            </p:cNvSpPr>
            <p:nvPr/>
          </p:nvSpPr>
          <p:spPr bwMode="auto">
            <a:xfrm>
              <a:off x="877" y="2568"/>
              <a:ext cx="391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V</a:t>
              </a:r>
            </a:p>
          </p:txBody>
        </p:sp>
        <p:sp>
          <p:nvSpPr>
            <p:cNvPr id="37045" name="Rectangle 181"/>
            <p:cNvSpPr>
              <a:spLocks noChangeArrowheads="1"/>
            </p:cNvSpPr>
            <p:nvPr/>
          </p:nvSpPr>
          <p:spPr bwMode="auto">
            <a:xfrm>
              <a:off x="487" y="2568"/>
              <a:ext cx="390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Tag</a:t>
              </a:r>
            </a:p>
          </p:txBody>
        </p:sp>
        <p:sp>
          <p:nvSpPr>
            <p:cNvPr id="37046" name="Rectangle 182"/>
            <p:cNvSpPr>
              <a:spLocks noChangeArrowheads="1"/>
            </p:cNvSpPr>
            <p:nvPr/>
          </p:nvSpPr>
          <p:spPr bwMode="auto">
            <a:xfrm>
              <a:off x="96" y="2568"/>
              <a:ext cx="391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Idx</a:t>
              </a:r>
            </a:p>
          </p:txBody>
        </p:sp>
        <p:sp>
          <p:nvSpPr>
            <p:cNvPr id="746602" name="Line 183"/>
            <p:cNvSpPr>
              <a:spLocks noChangeShapeType="1"/>
            </p:cNvSpPr>
            <p:nvPr/>
          </p:nvSpPr>
          <p:spPr bwMode="auto">
            <a:xfrm>
              <a:off x="96" y="2745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03" name="Line 184"/>
            <p:cNvSpPr>
              <a:spLocks noChangeShapeType="1"/>
            </p:cNvSpPr>
            <p:nvPr/>
          </p:nvSpPr>
          <p:spPr bwMode="auto">
            <a:xfrm>
              <a:off x="96" y="2922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04" name="Line 185"/>
            <p:cNvSpPr>
              <a:spLocks noChangeShapeType="1"/>
            </p:cNvSpPr>
            <p:nvPr/>
          </p:nvSpPr>
          <p:spPr bwMode="auto">
            <a:xfrm>
              <a:off x="96" y="3099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05" name="Line 186"/>
            <p:cNvSpPr>
              <a:spLocks noChangeShapeType="1"/>
            </p:cNvSpPr>
            <p:nvPr/>
          </p:nvSpPr>
          <p:spPr bwMode="auto">
            <a:xfrm>
              <a:off x="96" y="3276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06" name="Line 187"/>
            <p:cNvSpPr>
              <a:spLocks noChangeShapeType="1"/>
            </p:cNvSpPr>
            <p:nvPr/>
          </p:nvSpPr>
          <p:spPr bwMode="auto">
            <a:xfrm>
              <a:off x="96" y="3455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07" name="Line 188"/>
            <p:cNvSpPr>
              <a:spLocks noChangeShapeType="1"/>
            </p:cNvSpPr>
            <p:nvPr/>
          </p:nvSpPr>
          <p:spPr bwMode="auto">
            <a:xfrm>
              <a:off x="96" y="3646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08" name="Line 189"/>
            <p:cNvSpPr>
              <a:spLocks noChangeShapeType="1"/>
            </p:cNvSpPr>
            <p:nvPr/>
          </p:nvSpPr>
          <p:spPr bwMode="auto">
            <a:xfrm>
              <a:off x="96" y="3823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09" name="Line 190"/>
            <p:cNvSpPr>
              <a:spLocks noChangeShapeType="1"/>
            </p:cNvSpPr>
            <p:nvPr/>
          </p:nvSpPr>
          <p:spPr bwMode="auto">
            <a:xfrm>
              <a:off x="96" y="4000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10" name="Line 191"/>
            <p:cNvSpPr>
              <a:spLocks noChangeShapeType="1"/>
            </p:cNvSpPr>
            <p:nvPr/>
          </p:nvSpPr>
          <p:spPr bwMode="auto">
            <a:xfrm>
              <a:off x="487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11" name="Line 192"/>
            <p:cNvSpPr>
              <a:spLocks noChangeShapeType="1"/>
            </p:cNvSpPr>
            <p:nvPr/>
          </p:nvSpPr>
          <p:spPr bwMode="auto">
            <a:xfrm>
              <a:off x="877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12" name="Line 193"/>
            <p:cNvSpPr>
              <a:spLocks noChangeShapeType="1"/>
            </p:cNvSpPr>
            <p:nvPr/>
          </p:nvSpPr>
          <p:spPr bwMode="auto">
            <a:xfrm>
              <a:off x="1268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13" name="Line 194"/>
            <p:cNvSpPr>
              <a:spLocks noChangeShapeType="1"/>
            </p:cNvSpPr>
            <p:nvPr/>
          </p:nvSpPr>
          <p:spPr bwMode="auto">
            <a:xfrm>
              <a:off x="1660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14" name="Line 195"/>
            <p:cNvSpPr>
              <a:spLocks noChangeShapeType="1"/>
            </p:cNvSpPr>
            <p:nvPr/>
          </p:nvSpPr>
          <p:spPr bwMode="auto">
            <a:xfrm>
              <a:off x="2051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15" name="Line 196"/>
            <p:cNvSpPr>
              <a:spLocks noChangeShapeType="1"/>
            </p:cNvSpPr>
            <p:nvPr/>
          </p:nvSpPr>
          <p:spPr bwMode="auto">
            <a:xfrm>
              <a:off x="2441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16" name="Line 203"/>
            <p:cNvSpPr>
              <a:spLocks noChangeShapeType="1"/>
            </p:cNvSpPr>
            <p:nvPr/>
          </p:nvSpPr>
          <p:spPr bwMode="auto">
            <a:xfrm>
              <a:off x="96" y="2568"/>
              <a:ext cx="1" cy="1609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17" name="Line 205"/>
            <p:cNvSpPr>
              <a:spLocks noChangeShapeType="1"/>
            </p:cNvSpPr>
            <p:nvPr/>
          </p:nvSpPr>
          <p:spPr bwMode="auto">
            <a:xfrm>
              <a:off x="96" y="2568"/>
              <a:ext cx="2724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18" name="Line 207"/>
            <p:cNvSpPr>
              <a:spLocks noChangeShapeType="1"/>
            </p:cNvSpPr>
            <p:nvPr/>
          </p:nvSpPr>
          <p:spPr bwMode="auto">
            <a:xfrm>
              <a:off x="96" y="4177"/>
              <a:ext cx="2724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19" name="Line 203"/>
            <p:cNvSpPr>
              <a:spLocks noChangeShapeType="1"/>
            </p:cNvSpPr>
            <p:nvPr/>
          </p:nvSpPr>
          <p:spPr bwMode="auto">
            <a:xfrm>
              <a:off x="2827" y="2572"/>
              <a:ext cx="1" cy="1609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8"/>
          <p:cNvGrpSpPr>
            <a:grpSpLocks/>
          </p:cNvGrpSpPr>
          <p:nvPr/>
        </p:nvGrpSpPr>
        <p:grpSpPr bwMode="auto">
          <a:xfrm>
            <a:off x="376238" y="1697038"/>
            <a:ext cx="7985125" cy="1574800"/>
            <a:chOff x="90" y="1171"/>
            <a:chExt cx="4564" cy="1047"/>
          </a:xfrm>
        </p:grpSpPr>
        <p:sp>
          <p:nvSpPr>
            <p:cNvPr id="746500" name="Rectangle 6"/>
            <p:cNvSpPr>
              <a:spLocks noChangeArrowheads="1"/>
            </p:cNvSpPr>
            <p:nvPr/>
          </p:nvSpPr>
          <p:spPr bwMode="auto">
            <a:xfrm>
              <a:off x="90" y="1663"/>
              <a:ext cx="379" cy="29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46501" name="Rectangle 7"/>
            <p:cNvSpPr>
              <a:spLocks noChangeArrowheads="1"/>
            </p:cNvSpPr>
            <p:nvPr/>
          </p:nvSpPr>
          <p:spPr bwMode="auto">
            <a:xfrm>
              <a:off x="90" y="1373"/>
              <a:ext cx="379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11</a:t>
              </a:r>
            </a:p>
          </p:txBody>
        </p:sp>
        <p:sp>
          <p:nvSpPr>
            <p:cNvPr id="746502" name="Rectangle 9"/>
            <p:cNvSpPr>
              <a:spLocks noChangeArrowheads="1"/>
            </p:cNvSpPr>
            <p:nvPr/>
          </p:nvSpPr>
          <p:spPr bwMode="auto">
            <a:xfrm>
              <a:off x="469" y="1663"/>
              <a:ext cx="379" cy="29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46503" name="Rectangle 10"/>
            <p:cNvSpPr>
              <a:spLocks noChangeArrowheads="1"/>
            </p:cNvSpPr>
            <p:nvPr/>
          </p:nvSpPr>
          <p:spPr bwMode="auto">
            <a:xfrm>
              <a:off x="469" y="1373"/>
              <a:ext cx="379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10</a:t>
              </a:r>
            </a:p>
          </p:txBody>
        </p:sp>
        <p:sp>
          <p:nvSpPr>
            <p:cNvPr id="746504" name="Rectangle 12"/>
            <p:cNvSpPr>
              <a:spLocks noChangeArrowheads="1"/>
            </p:cNvSpPr>
            <p:nvPr/>
          </p:nvSpPr>
          <p:spPr bwMode="auto">
            <a:xfrm>
              <a:off x="848" y="1663"/>
              <a:ext cx="379" cy="29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46505" name="Rectangle 13"/>
            <p:cNvSpPr>
              <a:spLocks noChangeArrowheads="1"/>
            </p:cNvSpPr>
            <p:nvPr/>
          </p:nvSpPr>
          <p:spPr bwMode="auto">
            <a:xfrm>
              <a:off x="848" y="1373"/>
              <a:ext cx="379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746506" name="Rectangle 15"/>
            <p:cNvSpPr>
              <a:spLocks noChangeArrowheads="1"/>
            </p:cNvSpPr>
            <p:nvPr/>
          </p:nvSpPr>
          <p:spPr bwMode="auto">
            <a:xfrm>
              <a:off x="1227" y="1663"/>
              <a:ext cx="380" cy="29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46507" name="Rectangle 16"/>
            <p:cNvSpPr>
              <a:spLocks noChangeArrowheads="1"/>
            </p:cNvSpPr>
            <p:nvPr/>
          </p:nvSpPr>
          <p:spPr bwMode="auto">
            <a:xfrm>
              <a:off x="1227" y="1373"/>
              <a:ext cx="380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8</a:t>
              </a:r>
            </a:p>
          </p:txBody>
        </p:sp>
        <p:sp>
          <p:nvSpPr>
            <p:cNvPr id="746508" name="Rectangle 18"/>
            <p:cNvSpPr>
              <a:spLocks noChangeArrowheads="1"/>
            </p:cNvSpPr>
            <p:nvPr/>
          </p:nvSpPr>
          <p:spPr bwMode="auto">
            <a:xfrm>
              <a:off x="1607" y="1663"/>
              <a:ext cx="379" cy="29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46509" name="Rectangle 19"/>
            <p:cNvSpPr>
              <a:spLocks noChangeArrowheads="1"/>
            </p:cNvSpPr>
            <p:nvPr/>
          </p:nvSpPr>
          <p:spPr bwMode="auto">
            <a:xfrm>
              <a:off x="1607" y="1373"/>
              <a:ext cx="379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7</a:t>
              </a:r>
            </a:p>
          </p:txBody>
        </p:sp>
        <p:sp>
          <p:nvSpPr>
            <p:cNvPr id="746510" name="Rectangle 21"/>
            <p:cNvSpPr>
              <a:spLocks noChangeArrowheads="1"/>
            </p:cNvSpPr>
            <p:nvPr/>
          </p:nvSpPr>
          <p:spPr bwMode="auto">
            <a:xfrm>
              <a:off x="1986" y="1663"/>
              <a:ext cx="379" cy="290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746511" name="Rectangle 22"/>
            <p:cNvSpPr>
              <a:spLocks noChangeArrowheads="1"/>
            </p:cNvSpPr>
            <p:nvPr/>
          </p:nvSpPr>
          <p:spPr bwMode="auto">
            <a:xfrm>
              <a:off x="1986" y="1373"/>
              <a:ext cx="379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36888" name="Rectangle 24"/>
            <p:cNvSpPr>
              <a:spLocks noChangeArrowheads="1"/>
            </p:cNvSpPr>
            <p:nvPr/>
          </p:nvSpPr>
          <p:spPr bwMode="auto">
            <a:xfrm>
              <a:off x="2365" y="1663"/>
              <a:ext cx="379" cy="2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6513" name="Rectangle 25"/>
            <p:cNvSpPr>
              <a:spLocks noChangeArrowheads="1"/>
            </p:cNvSpPr>
            <p:nvPr/>
          </p:nvSpPr>
          <p:spPr bwMode="auto">
            <a:xfrm>
              <a:off x="2365" y="1373"/>
              <a:ext cx="379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36891" name="Rectangle 27"/>
            <p:cNvSpPr>
              <a:spLocks noChangeArrowheads="1"/>
            </p:cNvSpPr>
            <p:nvPr/>
          </p:nvSpPr>
          <p:spPr bwMode="auto">
            <a:xfrm>
              <a:off x="2744" y="1663"/>
              <a:ext cx="379" cy="2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6515" name="Rectangle 28"/>
            <p:cNvSpPr>
              <a:spLocks noChangeArrowheads="1"/>
            </p:cNvSpPr>
            <p:nvPr/>
          </p:nvSpPr>
          <p:spPr bwMode="auto">
            <a:xfrm>
              <a:off x="2744" y="1373"/>
              <a:ext cx="379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36894" name="Rectangle 30"/>
            <p:cNvSpPr>
              <a:spLocks noChangeArrowheads="1"/>
            </p:cNvSpPr>
            <p:nvPr/>
          </p:nvSpPr>
          <p:spPr bwMode="auto">
            <a:xfrm>
              <a:off x="3123" y="1663"/>
              <a:ext cx="378" cy="2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6517" name="Rectangle 31"/>
            <p:cNvSpPr>
              <a:spLocks noChangeArrowheads="1"/>
            </p:cNvSpPr>
            <p:nvPr/>
          </p:nvSpPr>
          <p:spPr bwMode="auto">
            <a:xfrm>
              <a:off x="3123" y="1373"/>
              <a:ext cx="379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36897" name="Rectangle 33"/>
            <p:cNvSpPr>
              <a:spLocks noChangeArrowheads="1"/>
            </p:cNvSpPr>
            <p:nvPr/>
          </p:nvSpPr>
          <p:spPr bwMode="auto">
            <a:xfrm>
              <a:off x="3502" y="1663"/>
              <a:ext cx="380" cy="2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6519" name="Rectangle 34"/>
            <p:cNvSpPr>
              <a:spLocks noChangeArrowheads="1"/>
            </p:cNvSpPr>
            <p:nvPr/>
          </p:nvSpPr>
          <p:spPr bwMode="auto">
            <a:xfrm>
              <a:off x="3502" y="1373"/>
              <a:ext cx="380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36900" name="Rectangle 36"/>
            <p:cNvSpPr>
              <a:spLocks noChangeArrowheads="1"/>
            </p:cNvSpPr>
            <p:nvPr/>
          </p:nvSpPr>
          <p:spPr bwMode="auto">
            <a:xfrm>
              <a:off x="3882" y="1663"/>
              <a:ext cx="379" cy="2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6521" name="Rectangle 37"/>
            <p:cNvSpPr>
              <a:spLocks noChangeArrowheads="1"/>
            </p:cNvSpPr>
            <p:nvPr/>
          </p:nvSpPr>
          <p:spPr bwMode="auto">
            <a:xfrm>
              <a:off x="3882" y="1373"/>
              <a:ext cx="379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36903" name="Rectangle 39"/>
            <p:cNvSpPr>
              <a:spLocks noChangeArrowheads="1"/>
            </p:cNvSpPr>
            <p:nvPr/>
          </p:nvSpPr>
          <p:spPr bwMode="auto">
            <a:xfrm>
              <a:off x="4261" y="1663"/>
              <a:ext cx="379" cy="2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746523" name="Rectangle 40"/>
            <p:cNvSpPr>
              <a:spLocks noChangeArrowheads="1"/>
            </p:cNvSpPr>
            <p:nvPr/>
          </p:nvSpPr>
          <p:spPr bwMode="auto">
            <a:xfrm>
              <a:off x="4261" y="1373"/>
              <a:ext cx="379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2379" y="1998"/>
              <a:ext cx="2275" cy="220"/>
              <a:chOff x="2931" y="2156"/>
              <a:chExt cx="1842" cy="146"/>
            </a:xfrm>
          </p:grpSpPr>
          <p:sp>
            <p:nvSpPr>
              <p:cNvPr id="746525" name="Line 42"/>
              <p:cNvSpPr>
                <a:spLocks noChangeShapeType="1"/>
              </p:cNvSpPr>
              <p:nvPr/>
            </p:nvSpPr>
            <p:spPr bwMode="auto">
              <a:xfrm>
                <a:off x="2931" y="2247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6526" name="Text Box 43"/>
              <p:cNvSpPr txBox="1">
                <a:spLocks noChangeArrowheads="1"/>
              </p:cNvSpPr>
              <p:nvPr/>
            </p:nvSpPr>
            <p:spPr bwMode="auto">
              <a:xfrm>
                <a:off x="3638" y="2156"/>
                <a:ext cx="310" cy="14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</a:rPr>
                  <a:t>PPO</a:t>
                </a:r>
              </a:p>
            </p:txBody>
          </p:sp>
        </p:grp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126" y="1998"/>
              <a:ext cx="2275" cy="220"/>
              <a:chOff x="1107" y="2156"/>
              <a:chExt cx="1842" cy="146"/>
            </a:xfrm>
          </p:grpSpPr>
          <p:sp>
            <p:nvSpPr>
              <p:cNvPr id="746528" name="Line 45"/>
              <p:cNvSpPr>
                <a:spLocks noChangeShapeType="1"/>
              </p:cNvSpPr>
              <p:nvPr/>
            </p:nvSpPr>
            <p:spPr bwMode="auto">
              <a:xfrm>
                <a:off x="1107" y="2247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6529" name="Text Box 46"/>
              <p:cNvSpPr txBox="1">
                <a:spLocks noChangeArrowheads="1"/>
              </p:cNvSpPr>
              <p:nvPr/>
            </p:nvSpPr>
            <p:spPr bwMode="auto">
              <a:xfrm>
                <a:off x="1814" y="2156"/>
                <a:ext cx="313" cy="14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</a:rPr>
                  <a:t>PPN</a:t>
                </a:r>
              </a:p>
            </p:txBody>
          </p:sp>
        </p:grpSp>
        <p:grpSp>
          <p:nvGrpSpPr>
            <p:cNvPr id="6" name="Group 47"/>
            <p:cNvGrpSpPr>
              <a:grpSpLocks/>
            </p:cNvGrpSpPr>
            <p:nvPr/>
          </p:nvGrpSpPr>
          <p:grpSpPr bwMode="auto">
            <a:xfrm>
              <a:off x="3859" y="1179"/>
              <a:ext cx="772" cy="220"/>
              <a:chOff x="4130" y="1501"/>
              <a:chExt cx="625" cy="146"/>
            </a:xfrm>
          </p:grpSpPr>
          <p:sp>
            <p:nvSpPr>
              <p:cNvPr id="746531" name="Line 48"/>
              <p:cNvSpPr>
                <a:spLocks noChangeShapeType="1"/>
              </p:cNvSpPr>
              <p:nvPr/>
            </p:nvSpPr>
            <p:spPr bwMode="auto">
              <a:xfrm>
                <a:off x="4130" y="1579"/>
                <a:ext cx="625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6532" name="Text Box 49"/>
              <p:cNvSpPr txBox="1">
                <a:spLocks noChangeArrowheads="1"/>
              </p:cNvSpPr>
              <p:nvPr/>
            </p:nvSpPr>
            <p:spPr bwMode="auto">
              <a:xfrm>
                <a:off x="4330" y="1501"/>
                <a:ext cx="242" cy="14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</a:rPr>
                  <a:t>CO</a:t>
                </a:r>
              </a:p>
            </p:txBody>
          </p:sp>
        </p:grpSp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2359" y="1176"/>
              <a:ext cx="1499" cy="220"/>
              <a:chOff x="2920" y="1488"/>
              <a:chExt cx="1214" cy="146"/>
            </a:xfrm>
          </p:grpSpPr>
          <p:sp>
            <p:nvSpPr>
              <p:cNvPr id="746534" name="Line 51"/>
              <p:cNvSpPr>
                <a:spLocks noChangeShapeType="1"/>
              </p:cNvSpPr>
              <p:nvPr/>
            </p:nvSpPr>
            <p:spPr bwMode="auto">
              <a:xfrm>
                <a:off x="2920" y="1566"/>
                <a:ext cx="1214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6535" name="Text Box 52"/>
              <p:cNvSpPr txBox="1">
                <a:spLocks noChangeArrowheads="1"/>
              </p:cNvSpPr>
              <p:nvPr/>
            </p:nvSpPr>
            <p:spPr bwMode="auto">
              <a:xfrm>
                <a:off x="3473" y="1488"/>
                <a:ext cx="191" cy="14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</a:rPr>
                  <a:t>CI</a:t>
                </a:r>
              </a:p>
            </p:txBody>
          </p:sp>
        </p:grpSp>
        <p:grpSp>
          <p:nvGrpSpPr>
            <p:cNvPr id="8" name="Group 53"/>
            <p:cNvGrpSpPr>
              <a:grpSpLocks/>
            </p:cNvGrpSpPr>
            <p:nvPr/>
          </p:nvGrpSpPr>
          <p:grpSpPr bwMode="auto">
            <a:xfrm>
              <a:off x="90" y="1171"/>
              <a:ext cx="2252" cy="220"/>
              <a:chOff x="1078" y="1501"/>
              <a:chExt cx="1823" cy="145"/>
            </a:xfrm>
          </p:grpSpPr>
          <p:sp>
            <p:nvSpPr>
              <p:cNvPr id="746537" name="Line 54"/>
              <p:cNvSpPr>
                <a:spLocks noChangeShapeType="1"/>
              </p:cNvSpPr>
              <p:nvPr/>
            </p:nvSpPr>
            <p:spPr bwMode="auto">
              <a:xfrm>
                <a:off x="1078" y="1579"/>
                <a:ext cx="1823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6538" name="Text Box 55"/>
              <p:cNvSpPr txBox="1">
                <a:spLocks noChangeArrowheads="1"/>
              </p:cNvSpPr>
              <p:nvPr/>
            </p:nvSpPr>
            <p:spPr bwMode="auto">
              <a:xfrm>
                <a:off x="1942" y="1501"/>
                <a:ext cx="222" cy="14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latin typeface="微软雅黑" pitchFamily="34" charset="-122"/>
                    <a:ea typeface="微软雅黑" pitchFamily="34" charset="-122"/>
                  </a:rPr>
                  <a:t>CT</a:t>
                </a:r>
              </a:p>
            </p:txBody>
          </p:sp>
        </p:grpSp>
      </p:grpSp>
      <p:sp>
        <p:nvSpPr>
          <p:cNvPr id="746701" name="Rectangle 1"/>
          <p:cNvSpPr>
            <a:spLocks noChangeArrowheads="1"/>
          </p:cNvSpPr>
          <p:nvPr/>
        </p:nvSpPr>
        <p:spPr bwMode="auto">
          <a:xfrm>
            <a:off x="431800" y="119063"/>
            <a:ext cx="8110538" cy="569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19063" indent="-119063" algn="ctr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3600" b="1">
                <a:solidFill>
                  <a:srgbClr val="CC3300"/>
                </a:solidFill>
                <a:ea typeface="黑体" pitchFamily="49" charset="-122"/>
              </a:rPr>
              <a:t>一个简化的存储系统举例（续）</a:t>
            </a:r>
            <a:endParaRPr lang="en-GB" altLang="zh-CN" sz="3600" b="1">
              <a:solidFill>
                <a:srgbClr val="CC3300"/>
              </a:solidFill>
              <a:ea typeface="黑体" pitchFamily="49" charset="-122"/>
            </a:endParaRPr>
          </a:p>
        </p:txBody>
      </p:sp>
      <p:sp>
        <p:nvSpPr>
          <p:cNvPr id="746702" name="Rectangle 206"/>
          <p:cNvSpPr>
            <a:spLocks noChangeArrowheads="1"/>
          </p:cNvSpPr>
          <p:nvPr/>
        </p:nvSpPr>
        <p:spPr bwMode="auto">
          <a:xfrm>
            <a:off x="301625" y="830263"/>
            <a:ext cx="8520113" cy="7016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SzPct val="100000"/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</a:rPr>
              <a:t>假定</a:t>
            </a:r>
            <a:r>
              <a:rPr lang="en-GB" altLang="zh-CN" sz="2000" b="1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GB" sz="2000" b="1">
                <a:latin typeface="微软雅黑" pitchFamily="34" charset="-122"/>
                <a:ea typeface="微软雅黑" pitchFamily="34" charset="-122"/>
              </a:rPr>
              <a:t>的参数和内容（十六进制）如下：</a:t>
            </a:r>
            <a:r>
              <a:rPr lang="en-GB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zh-CN" altLang="en-GB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行，主存块大小为</a:t>
            </a:r>
            <a:r>
              <a:rPr lang="en-GB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4B</a:t>
            </a:r>
            <a:r>
              <a:rPr lang="zh-CN" altLang="en-GB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GB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直接映射</a:t>
            </a:r>
            <a:r>
              <a:rPr lang="zh-CN" altLang="en-GB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，则主存地址如何划分？</a:t>
            </a:r>
            <a:endParaRPr lang="zh-CN" altLang="en-GB" sz="2000" b="1">
              <a:solidFill>
                <a:srgbClr val="D10F0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Group 211"/>
          <p:cNvGrpSpPr>
            <a:grpSpLocks/>
          </p:cNvGrpSpPr>
          <p:nvPr/>
        </p:nvGrpSpPr>
        <p:grpSpPr bwMode="auto">
          <a:xfrm>
            <a:off x="4583113" y="3538538"/>
            <a:ext cx="4460875" cy="3111500"/>
            <a:chOff x="2928" y="2568"/>
            <a:chExt cx="2737" cy="1613"/>
          </a:xfrm>
        </p:grpSpPr>
        <p:sp>
          <p:nvSpPr>
            <p:cNvPr id="746620" name="Rectangle 57"/>
            <p:cNvSpPr>
              <a:spLocks noChangeArrowheads="1"/>
            </p:cNvSpPr>
            <p:nvPr/>
          </p:nvSpPr>
          <p:spPr bwMode="auto">
            <a:xfrm>
              <a:off x="5273" y="4000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/>
                  <a:ea typeface="微软雅黑" pitchFamily="34" charset="-122"/>
                </a:rPr>
                <a:t>–</a:t>
              </a:r>
              <a:endParaRPr lang="en-GB" altLang="zh-CN" sz="1800" b="1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746621" name="Rectangle 58"/>
            <p:cNvSpPr>
              <a:spLocks noChangeArrowheads="1"/>
            </p:cNvSpPr>
            <p:nvPr/>
          </p:nvSpPr>
          <p:spPr bwMode="auto">
            <a:xfrm>
              <a:off x="4883" y="4000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/>
                  <a:ea typeface="微软雅黑" pitchFamily="34" charset="-122"/>
                </a:rPr>
                <a:t>–</a:t>
              </a:r>
              <a:endParaRPr lang="en-GB" altLang="zh-CN" sz="1800" b="1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746622" name="Rectangle 59"/>
            <p:cNvSpPr>
              <a:spLocks noChangeArrowheads="1"/>
            </p:cNvSpPr>
            <p:nvPr/>
          </p:nvSpPr>
          <p:spPr bwMode="auto">
            <a:xfrm>
              <a:off x="4492" y="4000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/>
                  <a:ea typeface="微软雅黑" pitchFamily="34" charset="-122"/>
                </a:rPr>
                <a:t>–</a:t>
              </a:r>
              <a:endParaRPr lang="en-GB" altLang="zh-CN" sz="1800" b="1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746623" name="Rectangle 60"/>
            <p:cNvSpPr>
              <a:spLocks noChangeArrowheads="1"/>
            </p:cNvSpPr>
            <p:nvPr/>
          </p:nvSpPr>
          <p:spPr bwMode="auto">
            <a:xfrm>
              <a:off x="4100" y="4000"/>
              <a:ext cx="392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/>
                  <a:ea typeface="微软雅黑" pitchFamily="34" charset="-122"/>
                </a:rPr>
                <a:t>–</a:t>
              </a:r>
              <a:endParaRPr lang="en-GB" altLang="zh-CN" sz="1800" b="1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746624" name="Rectangle 61"/>
            <p:cNvSpPr>
              <a:spLocks noChangeArrowheads="1"/>
            </p:cNvSpPr>
            <p:nvPr/>
          </p:nvSpPr>
          <p:spPr bwMode="auto">
            <a:xfrm>
              <a:off x="3709" y="4000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6625" name="Rectangle 62"/>
            <p:cNvSpPr>
              <a:spLocks noChangeArrowheads="1"/>
            </p:cNvSpPr>
            <p:nvPr/>
          </p:nvSpPr>
          <p:spPr bwMode="auto">
            <a:xfrm>
              <a:off x="3319" y="4000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14</a:t>
              </a:r>
            </a:p>
          </p:txBody>
        </p:sp>
        <p:sp>
          <p:nvSpPr>
            <p:cNvPr id="746626" name="Rectangle 63"/>
            <p:cNvSpPr>
              <a:spLocks noChangeArrowheads="1"/>
            </p:cNvSpPr>
            <p:nvPr/>
          </p:nvSpPr>
          <p:spPr bwMode="auto">
            <a:xfrm>
              <a:off x="2928" y="4000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746627" name="Rectangle 71"/>
            <p:cNvSpPr>
              <a:spLocks noChangeArrowheads="1"/>
            </p:cNvSpPr>
            <p:nvPr/>
          </p:nvSpPr>
          <p:spPr bwMode="auto">
            <a:xfrm>
              <a:off x="5273" y="3823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D3</a:t>
              </a:r>
            </a:p>
          </p:txBody>
        </p:sp>
        <p:sp>
          <p:nvSpPr>
            <p:cNvPr id="746628" name="Rectangle 72"/>
            <p:cNvSpPr>
              <a:spLocks noChangeArrowheads="1"/>
            </p:cNvSpPr>
            <p:nvPr/>
          </p:nvSpPr>
          <p:spPr bwMode="auto">
            <a:xfrm>
              <a:off x="4883" y="3823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1B</a:t>
              </a:r>
            </a:p>
          </p:txBody>
        </p:sp>
        <p:sp>
          <p:nvSpPr>
            <p:cNvPr id="746629" name="Rectangle 73"/>
            <p:cNvSpPr>
              <a:spLocks noChangeArrowheads="1"/>
            </p:cNvSpPr>
            <p:nvPr/>
          </p:nvSpPr>
          <p:spPr bwMode="auto">
            <a:xfrm>
              <a:off x="4492" y="3823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77</a:t>
              </a:r>
            </a:p>
          </p:txBody>
        </p:sp>
        <p:sp>
          <p:nvSpPr>
            <p:cNvPr id="746630" name="Rectangle 74"/>
            <p:cNvSpPr>
              <a:spLocks noChangeArrowheads="1"/>
            </p:cNvSpPr>
            <p:nvPr/>
          </p:nvSpPr>
          <p:spPr bwMode="auto">
            <a:xfrm>
              <a:off x="4100" y="3823"/>
              <a:ext cx="392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83</a:t>
              </a:r>
            </a:p>
          </p:txBody>
        </p:sp>
        <p:sp>
          <p:nvSpPr>
            <p:cNvPr id="746631" name="Rectangle 75"/>
            <p:cNvSpPr>
              <a:spLocks noChangeArrowheads="1"/>
            </p:cNvSpPr>
            <p:nvPr/>
          </p:nvSpPr>
          <p:spPr bwMode="auto">
            <a:xfrm>
              <a:off x="3709" y="3823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6632" name="Rectangle 76"/>
            <p:cNvSpPr>
              <a:spLocks noChangeArrowheads="1"/>
            </p:cNvSpPr>
            <p:nvPr/>
          </p:nvSpPr>
          <p:spPr bwMode="auto">
            <a:xfrm>
              <a:off x="3319" y="3823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13</a:t>
              </a:r>
            </a:p>
          </p:txBody>
        </p:sp>
        <p:sp>
          <p:nvSpPr>
            <p:cNvPr id="746633" name="Rectangle 77"/>
            <p:cNvSpPr>
              <a:spLocks noChangeArrowheads="1"/>
            </p:cNvSpPr>
            <p:nvPr/>
          </p:nvSpPr>
          <p:spPr bwMode="auto">
            <a:xfrm>
              <a:off x="2928" y="3823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</a:p>
          </p:txBody>
        </p:sp>
        <p:sp>
          <p:nvSpPr>
            <p:cNvPr id="746634" name="Rectangle 85"/>
            <p:cNvSpPr>
              <a:spLocks noChangeArrowheads="1"/>
            </p:cNvSpPr>
            <p:nvPr/>
          </p:nvSpPr>
          <p:spPr bwMode="auto">
            <a:xfrm>
              <a:off x="5273" y="3646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15</a:t>
              </a:r>
            </a:p>
          </p:txBody>
        </p:sp>
        <p:sp>
          <p:nvSpPr>
            <p:cNvPr id="746635" name="Rectangle 86"/>
            <p:cNvSpPr>
              <a:spLocks noChangeArrowheads="1"/>
            </p:cNvSpPr>
            <p:nvPr/>
          </p:nvSpPr>
          <p:spPr bwMode="auto">
            <a:xfrm>
              <a:off x="4883" y="3646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34</a:t>
              </a:r>
            </a:p>
          </p:txBody>
        </p:sp>
        <p:sp>
          <p:nvSpPr>
            <p:cNvPr id="746636" name="Rectangle 87"/>
            <p:cNvSpPr>
              <a:spLocks noChangeArrowheads="1"/>
            </p:cNvSpPr>
            <p:nvPr/>
          </p:nvSpPr>
          <p:spPr bwMode="auto">
            <a:xfrm>
              <a:off x="4492" y="3646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96</a:t>
              </a:r>
            </a:p>
          </p:txBody>
        </p:sp>
        <p:sp>
          <p:nvSpPr>
            <p:cNvPr id="746637" name="Rectangle 88"/>
            <p:cNvSpPr>
              <a:spLocks noChangeArrowheads="1"/>
            </p:cNvSpPr>
            <p:nvPr/>
          </p:nvSpPr>
          <p:spPr bwMode="auto">
            <a:xfrm>
              <a:off x="4100" y="3646"/>
              <a:ext cx="392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04</a:t>
              </a:r>
            </a:p>
          </p:txBody>
        </p:sp>
        <p:sp>
          <p:nvSpPr>
            <p:cNvPr id="746638" name="Rectangle 89"/>
            <p:cNvSpPr>
              <a:spLocks noChangeArrowheads="1"/>
            </p:cNvSpPr>
            <p:nvPr/>
          </p:nvSpPr>
          <p:spPr bwMode="auto">
            <a:xfrm>
              <a:off x="3709" y="3646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6639" name="Rectangle 90"/>
            <p:cNvSpPr>
              <a:spLocks noChangeArrowheads="1"/>
            </p:cNvSpPr>
            <p:nvPr/>
          </p:nvSpPr>
          <p:spPr bwMode="auto">
            <a:xfrm>
              <a:off x="3319" y="3646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16</a:t>
              </a:r>
            </a:p>
          </p:txBody>
        </p:sp>
        <p:sp>
          <p:nvSpPr>
            <p:cNvPr id="746640" name="Rectangle 91"/>
            <p:cNvSpPr>
              <a:spLocks noChangeArrowheads="1"/>
            </p:cNvSpPr>
            <p:nvPr/>
          </p:nvSpPr>
          <p:spPr bwMode="auto">
            <a:xfrm>
              <a:off x="2928" y="3646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746641" name="Rectangle 99"/>
            <p:cNvSpPr>
              <a:spLocks noChangeArrowheads="1"/>
            </p:cNvSpPr>
            <p:nvPr/>
          </p:nvSpPr>
          <p:spPr bwMode="auto">
            <a:xfrm>
              <a:off x="5273" y="3453"/>
              <a:ext cx="391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/>
                  <a:ea typeface="微软雅黑" pitchFamily="34" charset="-122"/>
                </a:rPr>
                <a:t>–</a:t>
              </a:r>
              <a:endParaRPr lang="en-GB" altLang="zh-CN" sz="1800" b="1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746642" name="Rectangle 100"/>
            <p:cNvSpPr>
              <a:spLocks noChangeArrowheads="1"/>
            </p:cNvSpPr>
            <p:nvPr/>
          </p:nvSpPr>
          <p:spPr bwMode="auto">
            <a:xfrm>
              <a:off x="4883" y="3453"/>
              <a:ext cx="390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/>
                  <a:ea typeface="微软雅黑" pitchFamily="34" charset="-122"/>
                </a:rPr>
                <a:t>–</a:t>
              </a:r>
              <a:endParaRPr lang="en-GB" altLang="zh-CN" sz="1800" b="1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746643" name="Rectangle 101"/>
            <p:cNvSpPr>
              <a:spLocks noChangeArrowheads="1"/>
            </p:cNvSpPr>
            <p:nvPr/>
          </p:nvSpPr>
          <p:spPr bwMode="auto">
            <a:xfrm>
              <a:off x="4492" y="3453"/>
              <a:ext cx="391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/>
                  <a:ea typeface="微软雅黑" pitchFamily="34" charset="-122"/>
                </a:rPr>
                <a:t>–</a:t>
              </a:r>
              <a:endParaRPr lang="en-GB" altLang="zh-CN" sz="1800" b="1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746644" name="Rectangle 102"/>
            <p:cNvSpPr>
              <a:spLocks noChangeArrowheads="1"/>
            </p:cNvSpPr>
            <p:nvPr/>
          </p:nvSpPr>
          <p:spPr bwMode="auto">
            <a:xfrm>
              <a:off x="4100" y="3453"/>
              <a:ext cx="392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/>
                  <a:ea typeface="微软雅黑" pitchFamily="34" charset="-122"/>
                </a:rPr>
                <a:t>–</a:t>
              </a:r>
              <a:endParaRPr lang="en-GB" altLang="zh-CN" sz="1800" b="1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746645" name="Rectangle 103"/>
            <p:cNvSpPr>
              <a:spLocks noChangeArrowheads="1"/>
            </p:cNvSpPr>
            <p:nvPr/>
          </p:nvSpPr>
          <p:spPr bwMode="auto">
            <a:xfrm>
              <a:off x="3709" y="3453"/>
              <a:ext cx="391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6646" name="Rectangle 104"/>
            <p:cNvSpPr>
              <a:spLocks noChangeArrowheads="1"/>
            </p:cNvSpPr>
            <p:nvPr/>
          </p:nvSpPr>
          <p:spPr bwMode="auto">
            <a:xfrm>
              <a:off x="3319" y="3453"/>
              <a:ext cx="390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12</a:t>
              </a:r>
            </a:p>
          </p:txBody>
        </p:sp>
        <p:sp>
          <p:nvSpPr>
            <p:cNvPr id="746647" name="Rectangle 105"/>
            <p:cNvSpPr>
              <a:spLocks noChangeArrowheads="1"/>
            </p:cNvSpPr>
            <p:nvPr/>
          </p:nvSpPr>
          <p:spPr bwMode="auto">
            <a:xfrm>
              <a:off x="2928" y="3453"/>
              <a:ext cx="391" cy="1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746648" name="Rectangle 113"/>
            <p:cNvSpPr>
              <a:spLocks noChangeArrowheads="1"/>
            </p:cNvSpPr>
            <p:nvPr/>
          </p:nvSpPr>
          <p:spPr bwMode="auto">
            <a:xfrm>
              <a:off x="5273" y="3276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6649" name="Rectangle 114"/>
            <p:cNvSpPr>
              <a:spLocks noChangeArrowheads="1"/>
            </p:cNvSpPr>
            <p:nvPr/>
          </p:nvSpPr>
          <p:spPr bwMode="auto">
            <a:xfrm>
              <a:off x="4883" y="3276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6650" name="Rectangle 115"/>
            <p:cNvSpPr>
              <a:spLocks noChangeArrowheads="1"/>
            </p:cNvSpPr>
            <p:nvPr/>
          </p:nvSpPr>
          <p:spPr bwMode="auto">
            <a:xfrm>
              <a:off x="4492" y="3276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6651" name="Rectangle 116"/>
            <p:cNvSpPr>
              <a:spLocks noChangeArrowheads="1"/>
            </p:cNvSpPr>
            <p:nvPr/>
          </p:nvSpPr>
          <p:spPr bwMode="auto">
            <a:xfrm>
              <a:off x="4100" y="3276"/>
              <a:ext cx="392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/>
                  <a:ea typeface="微软雅黑" pitchFamily="34" charset="-122"/>
                </a:rPr>
                <a:t>–</a:t>
              </a:r>
              <a:endParaRPr lang="en-GB" altLang="zh-CN" sz="18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6652" name="Rectangle 117"/>
            <p:cNvSpPr>
              <a:spLocks noChangeArrowheads="1"/>
            </p:cNvSpPr>
            <p:nvPr/>
          </p:nvSpPr>
          <p:spPr bwMode="auto">
            <a:xfrm>
              <a:off x="3709" y="3276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6653" name="Rectangle 118"/>
            <p:cNvSpPr>
              <a:spLocks noChangeArrowheads="1"/>
            </p:cNvSpPr>
            <p:nvPr/>
          </p:nvSpPr>
          <p:spPr bwMode="auto">
            <a:xfrm>
              <a:off x="3319" y="3276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0B</a:t>
              </a:r>
            </a:p>
          </p:txBody>
        </p:sp>
        <p:sp>
          <p:nvSpPr>
            <p:cNvPr id="746654" name="Rectangle 119"/>
            <p:cNvSpPr>
              <a:spLocks noChangeArrowheads="1"/>
            </p:cNvSpPr>
            <p:nvPr/>
          </p:nvSpPr>
          <p:spPr bwMode="auto">
            <a:xfrm>
              <a:off x="2928" y="3276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746655" name="Rectangle 127"/>
            <p:cNvSpPr>
              <a:spLocks noChangeArrowheads="1"/>
            </p:cNvSpPr>
            <p:nvPr/>
          </p:nvSpPr>
          <p:spPr bwMode="auto">
            <a:xfrm>
              <a:off x="5273" y="3099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3B</a:t>
              </a:r>
            </a:p>
          </p:txBody>
        </p:sp>
        <p:sp>
          <p:nvSpPr>
            <p:cNvPr id="746656" name="Rectangle 128"/>
            <p:cNvSpPr>
              <a:spLocks noChangeArrowheads="1"/>
            </p:cNvSpPr>
            <p:nvPr/>
          </p:nvSpPr>
          <p:spPr bwMode="auto">
            <a:xfrm>
              <a:off x="4883" y="3099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DA</a:t>
              </a:r>
            </a:p>
          </p:txBody>
        </p:sp>
        <p:sp>
          <p:nvSpPr>
            <p:cNvPr id="746657" name="Rectangle 129"/>
            <p:cNvSpPr>
              <a:spLocks noChangeArrowheads="1"/>
            </p:cNvSpPr>
            <p:nvPr/>
          </p:nvSpPr>
          <p:spPr bwMode="auto">
            <a:xfrm>
              <a:off x="4492" y="3099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15</a:t>
              </a:r>
            </a:p>
          </p:txBody>
        </p:sp>
        <p:sp>
          <p:nvSpPr>
            <p:cNvPr id="746658" name="Rectangle 130"/>
            <p:cNvSpPr>
              <a:spLocks noChangeArrowheads="1"/>
            </p:cNvSpPr>
            <p:nvPr/>
          </p:nvSpPr>
          <p:spPr bwMode="auto">
            <a:xfrm>
              <a:off x="4100" y="3099"/>
              <a:ext cx="392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93</a:t>
              </a:r>
            </a:p>
          </p:txBody>
        </p:sp>
        <p:sp>
          <p:nvSpPr>
            <p:cNvPr id="746659" name="Rectangle 131"/>
            <p:cNvSpPr>
              <a:spLocks noChangeArrowheads="1"/>
            </p:cNvSpPr>
            <p:nvPr/>
          </p:nvSpPr>
          <p:spPr bwMode="auto">
            <a:xfrm>
              <a:off x="3709" y="3099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6660" name="Rectangle 132"/>
            <p:cNvSpPr>
              <a:spLocks noChangeArrowheads="1"/>
            </p:cNvSpPr>
            <p:nvPr/>
          </p:nvSpPr>
          <p:spPr bwMode="auto">
            <a:xfrm>
              <a:off x="3319" y="3099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2D</a:t>
              </a:r>
            </a:p>
          </p:txBody>
        </p:sp>
        <p:sp>
          <p:nvSpPr>
            <p:cNvPr id="746661" name="Rectangle 133"/>
            <p:cNvSpPr>
              <a:spLocks noChangeArrowheads="1"/>
            </p:cNvSpPr>
            <p:nvPr/>
          </p:nvSpPr>
          <p:spPr bwMode="auto">
            <a:xfrm>
              <a:off x="2928" y="3099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746662" name="Rectangle 141"/>
            <p:cNvSpPr>
              <a:spLocks noChangeArrowheads="1"/>
            </p:cNvSpPr>
            <p:nvPr/>
          </p:nvSpPr>
          <p:spPr bwMode="auto">
            <a:xfrm>
              <a:off x="5273" y="2922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6663" name="Rectangle 142"/>
            <p:cNvSpPr>
              <a:spLocks noChangeArrowheads="1"/>
            </p:cNvSpPr>
            <p:nvPr/>
          </p:nvSpPr>
          <p:spPr bwMode="auto">
            <a:xfrm>
              <a:off x="4883" y="2922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6664" name="Rectangle 143"/>
            <p:cNvSpPr>
              <a:spLocks noChangeArrowheads="1"/>
            </p:cNvSpPr>
            <p:nvPr/>
          </p:nvSpPr>
          <p:spPr bwMode="auto">
            <a:xfrm>
              <a:off x="4492" y="2922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6665" name="Rectangle 144"/>
            <p:cNvSpPr>
              <a:spLocks noChangeArrowheads="1"/>
            </p:cNvSpPr>
            <p:nvPr/>
          </p:nvSpPr>
          <p:spPr bwMode="auto">
            <a:xfrm>
              <a:off x="4100" y="2922"/>
              <a:ext cx="392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–</a:t>
              </a:r>
            </a:p>
          </p:txBody>
        </p:sp>
        <p:sp>
          <p:nvSpPr>
            <p:cNvPr id="746666" name="Rectangle 145"/>
            <p:cNvSpPr>
              <a:spLocks noChangeArrowheads="1"/>
            </p:cNvSpPr>
            <p:nvPr/>
          </p:nvSpPr>
          <p:spPr bwMode="auto">
            <a:xfrm>
              <a:off x="3709" y="2922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746667" name="Rectangle 146"/>
            <p:cNvSpPr>
              <a:spLocks noChangeArrowheads="1"/>
            </p:cNvSpPr>
            <p:nvPr/>
          </p:nvSpPr>
          <p:spPr bwMode="auto">
            <a:xfrm>
              <a:off x="3319" y="2922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2D</a:t>
              </a:r>
            </a:p>
          </p:txBody>
        </p:sp>
        <p:sp>
          <p:nvSpPr>
            <p:cNvPr id="746668" name="Rectangle 147"/>
            <p:cNvSpPr>
              <a:spLocks noChangeArrowheads="1"/>
            </p:cNvSpPr>
            <p:nvPr/>
          </p:nvSpPr>
          <p:spPr bwMode="auto">
            <a:xfrm>
              <a:off x="2928" y="2922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746669" name="Rectangle 155"/>
            <p:cNvSpPr>
              <a:spLocks noChangeArrowheads="1"/>
            </p:cNvSpPr>
            <p:nvPr/>
          </p:nvSpPr>
          <p:spPr bwMode="auto">
            <a:xfrm>
              <a:off x="5273" y="2745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89</a:t>
              </a:r>
            </a:p>
          </p:txBody>
        </p:sp>
        <p:sp>
          <p:nvSpPr>
            <p:cNvPr id="746670" name="Rectangle 156"/>
            <p:cNvSpPr>
              <a:spLocks noChangeArrowheads="1"/>
            </p:cNvSpPr>
            <p:nvPr/>
          </p:nvSpPr>
          <p:spPr bwMode="auto">
            <a:xfrm>
              <a:off x="4883" y="2745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51</a:t>
              </a:r>
            </a:p>
          </p:txBody>
        </p:sp>
        <p:sp>
          <p:nvSpPr>
            <p:cNvPr id="746671" name="Rectangle 157"/>
            <p:cNvSpPr>
              <a:spLocks noChangeArrowheads="1"/>
            </p:cNvSpPr>
            <p:nvPr/>
          </p:nvSpPr>
          <p:spPr bwMode="auto">
            <a:xfrm>
              <a:off x="4492" y="2745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00</a:t>
              </a:r>
            </a:p>
          </p:txBody>
        </p:sp>
        <p:sp>
          <p:nvSpPr>
            <p:cNvPr id="746672" name="Rectangle 158"/>
            <p:cNvSpPr>
              <a:spLocks noChangeArrowheads="1"/>
            </p:cNvSpPr>
            <p:nvPr/>
          </p:nvSpPr>
          <p:spPr bwMode="auto">
            <a:xfrm>
              <a:off x="4100" y="2745"/>
              <a:ext cx="392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3A</a:t>
              </a:r>
            </a:p>
          </p:txBody>
        </p:sp>
        <p:sp>
          <p:nvSpPr>
            <p:cNvPr id="746673" name="Rectangle 159"/>
            <p:cNvSpPr>
              <a:spLocks noChangeArrowheads="1"/>
            </p:cNvSpPr>
            <p:nvPr/>
          </p:nvSpPr>
          <p:spPr bwMode="auto">
            <a:xfrm>
              <a:off x="3709" y="2745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746674" name="Rectangle 160"/>
            <p:cNvSpPr>
              <a:spLocks noChangeArrowheads="1"/>
            </p:cNvSpPr>
            <p:nvPr/>
          </p:nvSpPr>
          <p:spPr bwMode="auto">
            <a:xfrm>
              <a:off x="3319" y="2745"/>
              <a:ext cx="390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latin typeface="微软雅黑" pitchFamily="34" charset="-122"/>
                  <a:ea typeface="微软雅黑" pitchFamily="34" charset="-122"/>
                </a:rPr>
                <a:t>24</a:t>
              </a:r>
            </a:p>
          </p:txBody>
        </p:sp>
        <p:sp>
          <p:nvSpPr>
            <p:cNvPr id="746675" name="Rectangle 161"/>
            <p:cNvSpPr>
              <a:spLocks noChangeArrowheads="1"/>
            </p:cNvSpPr>
            <p:nvPr/>
          </p:nvSpPr>
          <p:spPr bwMode="auto">
            <a:xfrm>
              <a:off x="2928" y="2745"/>
              <a:ext cx="391" cy="1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</a:p>
          </p:txBody>
        </p:sp>
        <p:sp>
          <p:nvSpPr>
            <p:cNvPr id="266" name="Rectangle 169"/>
            <p:cNvSpPr>
              <a:spLocks noChangeArrowheads="1"/>
            </p:cNvSpPr>
            <p:nvPr/>
          </p:nvSpPr>
          <p:spPr bwMode="auto">
            <a:xfrm>
              <a:off x="5273" y="2568"/>
              <a:ext cx="391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B3</a:t>
              </a:r>
            </a:p>
          </p:txBody>
        </p:sp>
        <p:sp>
          <p:nvSpPr>
            <p:cNvPr id="267" name="Rectangle 170"/>
            <p:cNvSpPr>
              <a:spLocks noChangeArrowheads="1"/>
            </p:cNvSpPr>
            <p:nvPr/>
          </p:nvSpPr>
          <p:spPr bwMode="auto">
            <a:xfrm>
              <a:off x="4883" y="2568"/>
              <a:ext cx="391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B2</a:t>
              </a:r>
            </a:p>
          </p:txBody>
        </p:sp>
        <p:sp>
          <p:nvSpPr>
            <p:cNvPr id="268" name="Rectangle 171"/>
            <p:cNvSpPr>
              <a:spLocks noChangeArrowheads="1"/>
            </p:cNvSpPr>
            <p:nvPr/>
          </p:nvSpPr>
          <p:spPr bwMode="auto">
            <a:xfrm>
              <a:off x="4492" y="2568"/>
              <a:ext cx="391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B1</a:t>
              </a:r>
            </a:p>
          </p:txBody>
        </p:sp>
        <p:sp>
          <p:nvSpPr>
            <p:cNvPr id="269" name="Rectangle 172"/>
            <p:cNvSpPr>
              <a:spLocks noChangeArrowheads="1"/>
            </p:cNvSpPr>
            <p:nvPr/>
          </p:nvSpPr>
          <p:spPr bwMode="auto">
            <a:xfrm>
              <a:off x="4100" y="2568"/>
              <a:ext cx="393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B0</a:t>
              </a:r>
            </a:p>
          </p:txBody>
        </p:sp>
        <p:sp>
          <p:nvSpPr>
            <p:cNvPr id="270" name="Rectangle 173"/>
            <p:cNvSpPr>
              <a:spLocks noChangeArrowheads="1"/>
            </p:cNvSpPr>
            <p:nvPr/>
          </p:nvSpPr>
          <p:spPr bwMode="auto">
            <a:xfrm>
              <a:off x="3709" y="2568"/>
              <a:ext cx="391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V</a:t>
              </a:r>
            </a:p>
          </p:txBody>
        </p:sp>
        <p:sp>
          <p:nvSpPr>
            <p:cNvPr id="271" name="Rectangle 174"/>
            <p:cNvSpPr>
              <a:spLocks noChangeArrowheads="1"/>
            </p:cNvSpPr>
            <p:nvPr/>
          </p:nvSpPr>
          <p:spPr bwMode="auto">
            <a:xfrm>
              <a:off x="3319" y="2568"/>
              <a:ext cx="391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Tag</a:t>
              </a:r>
            </a:p>
          </p:txBody>
        </p:sp>
        <p:sp>
          <p:nvSpPr>
            <p:cNvPr id="272" name="Rectangle 175"/>
            <p:cNvSpPr>
              <a:spLocks noChangeArrowheads="1"/>
            </p:cNvSpPr>
            <p:nvPr/>
          </p:nvSpPr>
          <p:spPr bwMode="auto">
            <a:xfrm>
              <a:off x="2928" y="2568"/>
              <a:ext cx="391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itchFamily="34" charset="-122"/>
                  <a:ea typeface="微软雅黑" pitchFamily="34" charset="-122"/>
                </a:rPr>
                <a:t>Idx</a:t>
              </a:r>
            </a:p>
          </p:txBody>
        </p:sp>
        <p:sp>
          <p:nvSpPr>
            <p:cNvPr id="746683" name="Line 183"/>
            <p:cNvSpPr>
              <a:spLocks noChangeShapeType="1"/>
            </p:cNvSpPr>
            <p:nvPr/>
          </p:nvSpPr>
          <p:spPr bwMode="auto">
            <a:xfrm>
              <a:off x="2940" y="2745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84" name="Line 184"/>
            <p:cNvSpPr>
              <a:spLocks noChangeShapeType="1"/>
            </p:cNvSpPr>
            <p:nvPr/>
          </p:nvSpPr>
          <p:spPr bwMode="auto">
            <a:xfrm>
              <a:off x="2940" y="2922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85" name="Line 185"/>
            <p:cNvSpPr>
              <a:spLocks noChangeShapeType="1"/>
            </p:cNvSpPr>
            <p:nvPr/>
          </p:nvSpPr>
          <p:spPr bwMode="auto">
            <a:xfrm>
              <a:off x="2940" y="3099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86" name="Line 186"/>
            <p:cNvSpPr>
              <a:spLocks noChangeShapeType="1"/>
            </p:cNvSpPr>
            <p:nvPr/>
          </p:nvSpPr>
          <p:spPr bwMode="auto">
            <a:xfrm>
              <a:off x="2940" y="3276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87" name="Line 187"/>
            <p:cNvSpPr>
              <a:spLocks noChangeShapeType="1"/>
            </p:cNvSpPr>
            <p:nvPr/>
          </p:nvSpPr>
          <p:spPr bwMode="auto">
            <a:xfrm>
              <a:off x="2940" y="3455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88" name="Line 188"/>
            <p:cNvSpPr>
              <a:spLocks noChangeShapeType="1"/>
            </p:cNvSpPr>
            <p:nvPr/>
          </p:nvSpPr>
          <p:spPr bwMode="auto">
            <a:xfrm>
              <a:off x="2940" y="3646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89" name="Line 189"/>
            <p:cNvSpPr>
              <a:spLocks noChangeShapeType="1"/>
            </p:cNvSpPr>
            <p:nvPr/>
          </p:nvSpPr>
          <p:spPr bwMode="auto">
            <a:xfrm>
              <a:off x="2940" y="3823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90" name="Line 190"/>
            <p:cNvSpPr>
              <a:spLocks noChangeShapeType="1"/>
            </p:cNvSpPr>
            <p:nvPr/>
          </p:nvSpPr>
          <p:spPr bwMode="auto">
            <a:xfrm>
              <a:off x="2940" y="4000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91" name="Line 197"/>
            <p:cNvSpPr>
              <a:spLocks noChangeShapeType="1"/>
            </p:cNvSpPr>
            <p:nvPr/>
          </p:nvSpPr>
          <p:spPr bwMode="auto">
            <a:xfrm>
              <a:off x="3319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92" name="Line 198"/>
            <p:cNvSpPr>
              <a:spLocks noChangeShapeType="1"/>
            </p:cNvSpPr>
            <p:nvPr/>
          </p:nvSpPr>
          <p:spPr bwMode="auto">
            <a:xfrm>
              <a:off x="3709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93" name="Line 199"/>
            <p:cNvSpPr>
              <a:spLocks noChangeShapeType="1"/>
            </p:cNvSpPr>
            <p:nvPr/>
          </p:nvSpPr>
          <p:spPr bwMode="auto">
            <a:xfrm>
              <a:off x="4100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94" name="Line 200"/>
            <p:cNvSpPr>
              <a:spLocks noChangeShapeType="1"/>
            </p:cNvSpPr>
            <p:nvPr/>
          </p:nvSpPr>
          <p:spPr bwMode="auto">
            <a:xfrm>
              <a:off x="4492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95" name="Line 201"/>
            <p:cNvSpPr>
              <a:spLocks noChangeShapeType="1"/>
            </p:cNvSpPr>
            <p:nvPr/>
          </p:nvSpPr>
          <p:spPr bwMode="auto">
            <a:xfrm>
              <a:off x="4883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96" name="Line 202"/>
            <p:cNvSpPr>
              <a:spLocks noChangeShapeType="1"/>
            </p:cNvSpPr>
            <p:nvPr/>
          </p:nvSpPr>
          <p:spPr bwMode="auto">
            <a:xfrm>
              <a:off x="5273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98" name="Line 206"/>
            <p:cNvSpPr>
              <a:spLocks noChangeShapeType="1"/>
            </p:cNvSpPr>
            <p:nvPr/>
          </p:nvSpPr>
          <p:spPr bwMode="auto">
            <a:xfrm>
              <a:off x="5664" y="2568"/>
              <a:ext cx="1" cy="1609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699" name="Line 207"/>
            <p:cNvSpPr>
              <a:spLocks noChangeShapeType="1"/>
            </p:cNvSpPr>
            <p:nvPr/>
          </p:nvSpPr>
          <p:spPr bwMode="auto">
            <a:xfrm>
              <a:off x="2940" y="4177"/>
              <a:ext cx="2724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700" name="Line 206"/>
            <p:cNvSpPr>
              <a:spLocks noChangeShapeType="1"/>
            </p:cNvSpPr>
            <p:nvPr/>
          </p:nvSpPr>
          <p:spPr bwMode="auto">
            <a:xfrm>
              <a:off x="2928" y="2572"/>
              <a:ext cx="1" cy="1609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706" name="Line 207"/>
            <p:cNvSpPr>
              <a:spLocks noChangeShapeType="1"/>
            </p:cNvSpPr>
            <p:nvPr/>
          </p:nvSpPr>
          <p:spPr bwMode="auto">
            <a:xfrm>
              <a:off x="2928" y="2580"/>
              <a:ext cx="2724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4475" y="127000"/>
            <a:ext cx="8521700" cy="569913"/>
          </a:xfrm>
        </p:spPr>
        <p:txBody>
          <a:bodyPr lIns="91440" tIns="45720" rIns="91440" bIns="45720" anchor="ctr">
            <a:normAutofit fontScale="90000"/>
          </a:bodyPr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/>
              <a:t>一个简化的存储系统举例（续）</a:t>
            </a:r>
            <a:endParaRPr lang="en-GB" altLang="zh-CN"/>
          </a:p>
        </p:txBody>
      </p:sp>
      <p:sp>
        <p:nvSpPr>
          <p:cNvPr id="7485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2263" y="800100"/>
            <a:ext cx="8307387" cy="5781675"/>
          </a:xfrm>
        </p:spPr>
        <p:txBody>
          <a:bodyPr lIns="91440" tIns="45720" rIns="91440" bIns="45720">
            <a:normAutofit lnSpcReduction="10000"/>
          </a:bodyPr>
          <a:lstStyle/>
          <a:p>
            <a:pPr marL="222250" indent="-222250">
              <a:lnSpc>
                <a:spcPct val="120000"/>
              </a:lnSpc>
              <a:buFontTx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zh-CN" altLang="en-GB" sz="2000">
                <a:latin typeface="微软雅黑" pitchFamily="34" charset="-122"/>
                <a:ea typeface="微软雅黑" pitchFamily="34" charset="-122"/>
              </a:rPr>
              <a:t>   假设该存储系统所在计算机采用小端方式， </a:t>
            </a:r>
            <a:r>
              <a:rPr lang="en-GB" altLang="zh-CN" sz="20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GB" sz="2000">
                <a:latin typeface="微软雅黑" pitchFamily="34" charset="-122"/>
                <a:ea typeface="微软雅黑" pitchFamily="34" charset="-122"/>
              </a:rPr>
              <a:t>执行某指令过程中要求访问一个</a:t>
            </a:r>
            <a:r>
              <a:rPr lang="en-GB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GB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位数据</a:t>
            </a:r>
            <a:r>
              <a:rPr lang="zh-CN" altLang="en-GB" sz="2000">
                <a:latin typeface="微软雅黑" pitchFamily="34" charset="-122"/>
                <a:ea typeface="微软雅黑" pitchFamily="34" charset="-122"/>
              </a:rPr>
              <a:t>，给出的逻辑地址为</a:t>
            </a:r>
            <a:r>
              <a:rPr lang="en-GB" altLang="zh-CN" sz="2000">
                <a:latin typeface="微软雅黑" pitchFamily="34" charset="-122"/>
                <a:ea typeface="微软雅黑" pitchFamily="34" charset="-122"/>
              </a:rPr>
              <a:t>0x03D4</a:t>
            </a:r>
            <a:r>
              <a:rPr lang="zh-CN" altLang="en-GB" sz="2000">
                <a:latin typeface="微软雅黑" pitchFamily="34" charset="-122"/>
                <a:ea typeface="微软雅黑" pitchFamily="34" charset="-122"/>
              </a:rPr>
              <a:t>，说明访存过程。</a:t>
            </a:r>
          </a:p>
          <a:p>
            <a:pPr marL="222250" indent="-222250">
              <a:lnSpc>
                <a:spcPct val="120000"/>
              </a:lnSpc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altLang="zh-CN" sz="2000">
              <a:latin typeface="微软雅黑" pitchFamily="34" charset="-122"/>
              <a:ea typeface="微软雅黑" pitchFamily="34" charset="-122"/>
            </a:endParaRPr>
          </a:p>
          <a:p>
            <a:pPr marL="222250" indent="-222250">
              <a:lnSpc>
                <a:spcPct val="120000"/>
              </a:lnSpc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altLang="zh-CN" sz="2000">
              <a:latin typeface="微软雅黑" pitchFamily="34" charset="-122"/>
              <a:ea typeface="微软雅黑" pitchFamily="34" charset="-122"/>
            </a:endParaRPr>
          </a:p>
          <a:p>
            <a:pPr marL="222250" indent="-222250">
              <a:lnSpc>
                <a:spcPct val="120000"/>
              </a:lnSpc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altLang="zh-CN" sz="2000">
              <a:latin typeface="微软雅黑" pitchFamily="34" charset="-122"/>
              <a:ea typeface="微软雅黑" pitchFamily="34" charset="-122"/>
            </a:endParaRPr>
          </a:p>
          <a:p>
            <a:pPr marL="222250" indent="-222250">
              <a:lnSpc>
                <a:spcPct val="90000"/>
              </a:lnSpc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altLang="zh-CN" sz="1200">
              <a:ea typeface="宋体" pitchFamily="2" charset="-122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Tx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altLang="zh-CN" sz="1400">
              <a:ea typeface="宋体" pitchFamily="2" charset="-122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Tx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altLang="zh-CN" sz="1600">
                <a:latin typeface="Arial Black" pitchFamily="34" charset="0"/>
                <a:ea typeface="宋体" pitchFamily="2" charset="-122"/>
              </a:rPr>
              <a:t>VPN ___  TLBI ___  TLBT ____  TLB Hit? __  Page Fault? __   PPN: ____</a:t>
            </a:r>
          </a:p>
          <a:p>
            <a:pPr marL="222250" indent="-222250">
              <a:lnSpc>
                <a:spcPct val="150000"/>
              </a:lnSpc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zh-CN" altLang="en-GB" sz="2000">
                <a:ea typeface="微软雅黑" pitchFamily="34" charset="-122"/>
              </a:rPr>
              <a:t>物理地址为</a:t>
            </a:r>
          </a:p>
          <a:p>
            <a:pPr marL="222250" indent="-222250">
              <a:lnSpc>
                <a:spcPct val="150000"/>
              </a:lnSpc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altLang="zh-CN" sz="900">
              <a:ea typeface="宋体" pitchFamily="2" charset="-122"/>
            </a:endParaRPr>
          </a:p>
          <a:p>
            <a:pPr marL="222250" indent="-222250">
              <a:lnSpc>
                <a:spcPct val="150000"/>
              </a:lnSpc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altLang="zh-CN" sz="900">
              <a:ea typeface="宋体" pitchFamily="2" charset="-122"/>
            </a:endParaRPr>
          </a:p>
          <a:p>
            <a:pPr marL="222250" indent="-222250">
              <a:lnSpc>
                <a:spcPct val="150000"/>
              </a:lnSpc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altLang="zh-CN" sz="900">
              <a:ea typeface="宋体" pitchFamily="2" charset="-122"/>
            </a:endParaRPr>
          </a:p>
          <a:p>
            <a:pPr marL="222250" indent="-222250">
              <a:lnSpc>
                <a:spcPct val="150000"/>
              </a:lnSpc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altLang="zh-CN">
              <a:ea typeface="宋体" pitchFamily="2" charset="-122"/>
            </a:endParaRPr>
          </a:p>
          <a:p>
            <a:pPr marL="558800" lvl="1" indent="-220663">
              <a:lnSpc>
                <a:spcPct val="78000"/>
              </a:lnSpc>
              <a:buSzPct val="75000"/>
              <a:buFontTx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altLang="zh-CN" sz="1400">
              <a:ea typeface="宋体" pitchFamily="2" charset="-122"/>
            </a:endParaRPr>
          </a:p>
          <a:p>
            <a:pPr marL="558800" lvl="1" indent="-220663">
              <a:lnSpc>
                <a:spcPct val="78000"/>
              </a:lnSpc>
              <a:buSzPct val="75000"/>
              <a:buFontTx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altLang="zh-CN" sz="1400">
              <a:ea typeface="宋体" pitchFamily="2" charset="-122"/>
            </a:endParaRPr>
          </a:p>
          <a:p>
            <a:pPr marL="558800" lvl="1" indent="-220663">
              <a:lnSpc>
                <a:spcPct val="78000"/>
              </a:lnSpc>
              <a:buSzPct val="75000"/>
              <a:buFontTx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altLang="zh-CN" sz="1400">
              <a:ea typeface="宋体" pitchFamily="2" charset="-122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Tx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altLang="zh-CN" sz="1400">
                <a:ea typeface="宋体" pitchFamily="2" charset="-122"/>
              </a:rPr>
              <a:t>	</a:t>
            </a:r>
            <a:r>
              <a:rPr lang="en-GB" altLang="zh-CN" sz="1600">
                <a:latin typeface="Arial Black" pitchFamily="34" charset="0"/>
                <a:ea typeface="宋体" pitchFamily="2" charset="-122"/>
              </a:rPr>
              <a:t>CO ___	CI___	CT ____	     cache Hit? __              </a:t>
            </a:r>
            <a:r>
              <a:rPr lang="zh-CN" altLang="en-GB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en-GB" altLang="zh-CN">
                <a:latin typeface="微软雅黑" pitchFamily="34" charset="-122"/>
                <a:ea typeface="微软雅黑" pitchFamily="34" charset="-122"/>
              </a:rPr>
              <a:t>: ____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73163" y="3260725"/>
            <a:ext cx="631825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solidFill>
                  <a:srgbClr val="C00000"/>
                </a:solidFill>
                <a:latin typeface="Arial Black" pitchFamily="34" charset="0"/>
                <a:ea typeface="宋体" pitchFamily="2" charset="-122"/>
              </a:rPr>
              <a:t>0x0F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293938" y="3275013"/>
            <a:ext cx="496887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solidFill>
                  <a:srgbClr val="C00000"/>
                </a:solidFill>
                <a:latin typeface="Arial Black" pitchFamily="34" charset="0"/>
                <a:ea typeface="宋体" pitchFamily="2" charset="-122"/>
              </a:rPr>
              <a:t>0x3</a:t>
            </a: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373438" y="3332163"/>
            <a:ext cx="631825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solidFill>
                  <a:srgbClr val="C00000"/>
                </a:solidFill>
                <a:latin typeface="Arial Black" pitchFamily="34" charset="0"/>
                <a:ea typeface="宋体" pitchFamily="2" charset="-122"/>
              </a:rPr>
              <a:t>0x03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4973638" y="3405188"/>
            <a:ext cx="250825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solidFill>
                  <a:srgbClr val="C00000"/>
                </a:solidFill>
                <a:latin typeface="Arial Black" pitchFamily="34" charset="0"/>
                <a:ea typeface="宋体" pitchFamily="2" charset="-122"/>
              </a:rPr>
              <a:t>Y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691313" y="3375025"/>
            <a:ext cx="261937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solidFill>
                  <a:srgbClr val="C00000"/>
                </a:solidFill>
                <a:latin typeface="Arial Black" pitchFamily="34" charset="0"/>
                <a:ea typeface="宋体" pitchFamily="2" charset="-122"/>
              </a:rPr>
              <a:t>N</a:t>
            </a: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637463" y="3348038"/>
            <a:ext cx="655637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solidFill>
                  <a:srgbClr val="C00000"/>
                </a:solidFill>
                <a:latin typeface="Arial Black" pitchFamily="34" charset="0"/>
                <a:ea typeface="宋体" pitchFamily="2" charset="-122"/>
              </a:rPr>
              <a:t>0x0D</a:t>
            </a:r>
          </a:p>
        </p:txBody>
      </p: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401763" y="6134100"/>
            <a:ext cx="227012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solidFill>
                  <a:srgbClr val="C00000"/>
                </a:solidFill>
                <a:latin typeface="Arial Black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349500" y="6105525"/>
            <a:ext cx="49688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solidFill>
                  <a:srgbClr val="C00000"/>
                </a:solidFill>
                <a:latin typeface="Arial Black" pitchFamily="34" charset="0"/>
                <a:ea typeface="宋体" pitchFamily="2" charset="-122"/>
              </a:rPr>
              <a:t>0x5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336925" y="6107113"/>
            <a:ext cx="6556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solidFill>
                  <a:srgbClr val="C00000"/>
                </a:solidFill>
                <a:latin typeface="Arial Black" pitchFamily="34" charset="0"/>
                <a:ea typeface="宋体" pitchFamily="2" charset="-122"/>
              </a:rPr>
              <a:t>0x0D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5586413" y="6148388"/>
            <a:ext cx="250825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solidFill>
                  <a:srgbClr val="C00000"/>
                </a:solidFill>
                <a:latin typeface="Arial Black" pitchFamily="34" charset="0"/>
                <a:ea typeface="宋体" pitchFamily="2" charset="-122"/>
              </a:rPr>
              <a:t>Y</a:t>
            </a: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7185025" y="6134100"/>
            <a:ext cx="90170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solidFill>
                  <a:srgbClr val="C00000"/>
                </a:solidFill>
                <a:latin typeface="Arial Black" pitchFamily="34" charset="0"/>
                <a:ea typeface="宋体" pitchFamily="2" charset="-122"/>
              </a:rPr>
              <a:t>0x7236</a:t>
            </a:r>
          </a:p>
        </p:txBody>
      </p:sp>
      <p:grpSp>
        <p:nvGrpSpPr>
          <p:cNvPr id="2" name="Group 122"/>
          <p:cNvGrpSpPr>
            <a:grpSpLocks/>
          </p:cNvGrpSpPr>
          <p:nvPr/>
        </p:nvGrpSpPr>
        <p:grpSpPr bwMode="auto">
          <a:xfrm>
            <a:off x="220663" y="1778000"/>
            <a:ext cx="8766175" cy="1431925"/>
            <a:chOff x="157" y="1102"/>
            <a:chExt cx="5522" cy="902"/>
          </a:xfrm>
        </p:grpSpPr>
        <p:grpSp>
          <p:nvGrpSpPr>
            <p:cNvPr id="3" name="Group 119"/>
            <p:cNvGrpSpPr>
              <a:grpSpLocks/>
            </p:cNvGrpSpPr>
            <p:nvPr/>
          </p:nvGrpSpPr>
          <p:grpSpPr bwMode="auto">
            <a:xfrm>
              <a:off x="157" y="1102"/>
              <a:ext cx="5522" cy="902"/>
              <a:chOff x="686" y="1432"/>
              <a:chExt cx="4298" cy="849"/>
            </a:xfrm>
          </p:grpSpPr>
          <p:sp>
            <p:nvSpPr>
              <p:cNvPr id="37894" name="Rectangle 6"/>
              <p:cNvSpPr>
                <a:spLocks noChangeArrowheads="1"/>
              </p:cNvSpPr>
              <p:nvPr/>
            </p:nvSpPr>
            <p:spPr bwMode="auto">
              <a:xfrm>
                <a:off x="686" y="1792"/>
                <a:ext cx="307" cy="19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8549" name="Rectangle 7"/>
              <p:cNvSpPr>
                <a:spLocks noChangeArrowheads="1"/>
              </p:cNvSpPr>
              <p:nvPr/>
            </p:nvSpPr>
            <p:spPr bwMode="auto">
              <a:xfrm>
                <a:off x="686" y="1600"/>
                <a:ext cx="307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400" b="1">
                    <a:solidFill>
                      <a:srgbClr val="003300"/>
                    </a:solidFill>
                    <a:latin typeface="Calibri" pitchFamily="34" charset="0"/>
                    <a:ea typeface="宋体" pitchFamily="2" charset="-122"/>
                  </a:rPr>
                  <a:t>13</a:t>
                </a:r>
              </a:p>
            </p:txBody>
          </p:sp>
          <p:sp>
            <p:nvSpPr>
              <p:cNvPr id="37897" name="Rectangle 9"/>
              <p:cNvSpPr>
                <a:spLocks noChangeArrowheads="1"/>
              </p:cNvSpPr>
              <p:nvPr/>
            </p:nvSpPr>
            <p:spPr bwMode="auto">
              <a:xfrm>
                <a:off x="993" y="1792"/>
                <a:ext cx="307" cy="19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8551" name="Rectangle 10"/>
              <p:cNvSpPr>
                <a:spLocks noChangeArrowheads="1"/>
              </p:cNvSpPr>
              <p:nvPr/>
            </p:nvSpPr>
            <p:spPr bwMode="auto">
              <a:xfrm>
                <a:off x="993" y="1600"/>
                <a:ext cx="307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400" b="1">
                    <a:solidFill>
                      <a:srgbClr val="003300"/>
                    </a:solidFill>
                    <a:latin typeface="Calibri" pitchFamily="34" charset="0"/>
                    <a:ea typeface="宋体" pitchFamily="2" charset="-122"/>
                  </a:rPr>
                  <a:t>12</a:t>
                </a:r>
              </a:p>
            </p:txBody>
          </p:sp>
          <p:sp>
            <p:nvSpPr>
              <p:cNvPr id="37900" name="Rectangle 12"/>
              <p:cNvSpPr>
                <a:spLocks noChangeArrowheads="1"/>
              </p:cNvSpPr>
              <p:nvPr/>
            </p:nvSpPr>
            <p:spPr bwMode="auto">
              <a:xfrm>
                <a:off x="1300" y="1792"/>
                <a:ext cx="307" cy="19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8553" name="Rectangle 13"/>
              <p:cNvSpPr>
                <a:spLocks noChangeArrowheads="1"/>
              </p:cNvSpPr>
              <p:nvPr/>
            </p:nvSpPr>
            <p:spPr bwMode="auto">
              <a:xfrm>
                <a:off x="1300" y="1600"/>
                <a:ext cx="307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400" b="1">
                    <a:solidFill>
                      <a:srgbClr val="003300"/>
                    </a:solidFill>
                    <a:latin typeface="Calibri" pitchFamily="34" charset="0"/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37903" name="Rectangle 15"/>
              <p:cNvSpPr>
                <a:spLocks noChangeArrowheads="1"/>
              </p:cNvSpPr>
              <p:nvPr/>
            </p:nvSpPr>
            <p:spPr bwMode="auto">
              <a:xfrm>
                <a:off x="1607" y="1792"/>
                <a:ext cx="307" cy="19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8555" name="Rectangle 16"/>
              <p:cNvSpPr>
                <a:spLocks noChangeArrowheads="1"/>
              </p:cNvSpPr>
              <p:nvPr/>
            </p:nvSpPr>
            <p:spPr bwMode="auto">
              <a:xfrm>
                <a:off x="1607" y="1600"/>
                <a:ext cx="307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400" b="1">
                    <a:solidFill>
                      <a:srgbClr val="003300"/>
                    </a:solidFill>
                    <a:latin typeface="Calibri" pitchFamily="34" charset="0"/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37906" name="Rectangle 18"/>
              <p:cNvSpPr>
                <a:spLocks noChangeArrowheads="1"/>
              </p:cNvSpPr>
              <p:nvPr/>
            </p:nvSpPr>
            <p:spPr bwMode="auto">
              <a:xfrm>
                <a:off x="1914" y="1792"/>
                <a:ext cx="307" cy="19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8557" name="Rectangle 19"/>
              <p:cNvSpPr>
                <a:spLocks noChangeArrowheads="1"/>
              </p:cNvSpPr>
              <p:nvPr/>
            </p:nvSpPr>
            <p:spPr bwMode="auto">
              <a:xfrm>
                <a:off x="1914" y="1600"/>
                <a:ext cx="307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400" b="1">
                    <a:solidFill>
                      <a:srgbClr val="003300"/>
                    </a:solidFill>
                    <a:latin typeface="Calibri" pitchFamily="34" charset="0"/>
                    <a:ea typeface="宋体" pitchFamily="2" charset="-122"/>
                  </a:rPr>
                  <a:t>9</a:t>
                </a:r>
              </a:p>
            </p:txBody>
          </p:sp>
          <p:sp>
            <p:nvSpPr>
              <p:cNvPr id="37909" name="Rectangle 21"/>
              <p:cNvSpPr>
                <a:spLocks noChangeArrowheads="1"/>
              </p:cNvSpPr>
              <p:nvPr/>
            </p:nvSpPr>
            <p:spPr bwMode="auto">
              <a:xfrm>
                <a:off x="2221" y="1792"/>
                <a:ext cx="307" cy="19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8559" name="Rectangle 22"/>
              <p:cNvSpPr>
                <a:spLocks noChangeArrowheads="1"/>
              </p:cNvSpPr>
              <p:nvPr/>
            </p:nvSpPr>
            <p:spPr bwMode="auto">
              <a:xfrm>
                <a:off x="2221" y="1600"/>
                <a:ext cx="307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400" b="1">
                    <a:solidFill>
                      <a:srgbClr val="003300"/>
                    </a:solidFill>
                    <a:latin typeface="Calibri" pitchFamily="34" charset="0"/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37912" name="Rectangle 24"/>
              <p:cNvSpPr>
                <a:spLocks noChangeArrowheads="1"/>
              </p:cNvSpPr>
              <p:nvPr/>
            </p:nvSpPr>
            <p:spPr bwMode="auto">
              <a:xfrm>
                <a:off x="2528" y="1792"/>
                <a:ext cx="307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8561" name="Rectangle 25"/>
              <p:cNvSpPr>
                <a:spLocks noChangeArrowheads="1"/>
              </p:cNvSpPr>
              <p:nvPr/>
            </p:nvSpPr>
            <p:spPr bwMode="auto">
              <a:xfrm>
                <a:off x="2528" y="1600"/>
                <a:ext cx="307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400" b="1">
                    <a:solidFill>
                      <a:srgbClr val="003300"/>
                    </a:solidFill>
                    <a:latin typeface="Calibri" pitchFamily="34" charset="0"/>
                    <a:ea typeface="宋体" pitchFamily="2" charset="-122"/>
                  </a:rPr>
                  <a:t>7</a:t>
                </a:r>
              </a:p>
            </p:txBody>
          </p:sp>
          <p:sp>
            <p:nvSpPr>
              <p:cNvPr id="37915" name="Rectangle 27"/>
              <p:cNvSpPr>
                <a:spLocks noChangeArrowheads="1"/>
              </p:cNvSpPr>
              <p:nvPr/>
            </p:nvSpPr>
            <p:spPr bwMode="auto">
              <a:xfrm>
                <a:off x="2835" y="1792"/>
                <a:ext cx="307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8563" name="Rectangle 28"/>
              <p:cNvSpPr>
                <a:spLocks noChangeArrowheads="1"/>
              </p:cNvSpPr>
              <p:nvPr/>
            </p:nvSpPr>
            <p:spPr bwMode="auto">
              <a:xfrm>
                <a:off x="2835" y="1600"/>
                <a:ext cx="307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400" b="1">
                    <a:solidFill>
                      <a:srgbClr val="003300"/>
                    </a:solidFill>
                    <a:latin typeface="Calibri" pitchFamily="34" charset="0"/>
                    <a:ea typeface="宋体" pitchFamily="2" charset="-122"/>
                  </a:rPr>
                  <a:t>6</a:t>
                </a:r>
              </a:p>
            </p:txBody>
          </p:sp>
          <p:sp>
            <p:nvSpPr>
              <p:cNvPr id="37918" name="Rectangle 30"/>
              <p:cNvSpPr>
                <a:spLocks noChangeArrowheads="1"/>
              </p:cNvSpPr>
              <p:nvPr/>
            </p:nvSpPr>
            <p:spPr bwMode="auto">
              <a:xfrm>
                <a:off x="3142" y="1792"/>
                <a:ext cx="307" cy="1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8565" name="Rectangle 31"/>
              <p:cNvSpPr>
                <a:spLocks noChangeArrowheads="1"/>
              </p:cNvSpPr>
              <p:nvPr/>
            </p:nvSpPr>
            <p:spPr bwMode="auto">
              <a:xfrm>
                <a:off x="3142" y="1600"/>
                <a:ext cx="307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400" b="1">
                    <a:solidFill>
                      <a:srgbClr val="003300"/>
                    </a:solidFill>
                    <a:latin typeface="Calibri" pitchFamily="34" charset="0"/>
                    <a:ea typeface="宋体" pitchFamily="2" charset="-122"/>
                  </a:rPr>
                  <a:t>5</a:t>
                </a:r>
              </a:p>
            </p:txBody>
          </p:sp>
          <p:sp>
            <p:nvSpPr>
              <p:cNvPr id="37921" name="Rectangle 33"/>
              <p:cNvSpPr>
                <a:spLocks noChangeArrowheads="1"/>
              </p:cNvSpPr>
              <p:nvPr/>
            </p:nvSpPr>
            <p:spPr bwMode="auto">
              <a:xfrm>
                <a:off x="3449" y="1792"/>
                <a:ext cx="307" cy="1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8567" name="Rectangle 34"/>
              <p:cNvSpPr>
                <a:spLocks noChangeArrowheads="1"/>
              </p:cNvSpPr>
              <p:nvPr/>
            </p:nvSpPr>
            <p:spPr bwMode="auto">
              <a:xfrm>
                <a:off x="3449" y="1600"/>
                <a:ext cx="307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400" b="1">
                    <a:solidFill>
                      <a:srgbClr val="003300"/>
                    </a:solidFill>
                    <a:latin typeface="Calibri" pitchFamily="34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37924" name="Rectangle 36"/>
              <p:cNvSpPr>
                <a:spLocks noChangeArrowheads="1"/>
              </p:cNvSpPr>
              <p:nvPr/>
            </p:nvSpPr>
            <p:spPr bwMode="auto">
              <a:xfrm>
                <a:off x="3756" y="1792"/>
                <a:ext cx="307" cy="1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8569" name="Rectangle 37"/>
              <p:cNvSpPr>
                <a:spLocks noChangeArrowheads="1"/>
              </p:cNvSpPr>
              <p:nvPr/>
            </p:nvSpPr>
            <p:spPr bwMode="auto">
              <a:xfrm>
                <a:off x="3756" y="1600"/>
                <a:ext cx="307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400" b="1">
                    <a:solidFill>
                      <a:srgbClr val="003300"/>
                    </a:solidFill>
                    <a:latin typeface="Calibri" pitchFamily="34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37927" name="Rectangle 39"/>
              <p:cNvSpPr>
                <a:spLocks noChangeArrowheads="1"/>
              </p:cNvSpPr>
              <p:nvPr/>
            </p:nvSpPr>
            <p:spPr bwMode="auto">
              <a:xfrm>
                <a:off x="4063" y="1792"/>
                <a:ext cx="307" cy="1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8571" name="Rectangle 40"/>
              <p:cNvSpPr>
                <a:spLocks noChangeArrowheads="1"/>
              </p:cNvSpPr>
              <p:nvPr/>
            </p:nvSpPr>
            <p:spPr bwMode="auto">
              <a:xfrm>
                <a:off x="4063" y="1600"/>
                <a:ext cx="307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400" b="1">
                    <a:solidFill>
                      <a:srgbClr val="003300"/>
                    </a:solidFill>
                    <a:latin typeface="Calibri" pitchFamily="34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37930" name="Rectangle 42"/>
              <p:cNvSpPr>
                <a:spLocks noChangeArrowheads="1"/>
              </p:cNvSpPr>
              <p:nvPr/>
            </p:nvSpPr>
            <p:spPr bwMode="auto">
              <a:xfrm>
                <a:off x="4370" y="1792"/>
                <a:ext cx="307" cy="1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8573" name="Rectangle 43"/>
              <p:cNvSpPr>
                <a:spLocks noChangeArrowheads="1"/>
              </p:cNvSpPr>
              <p:nvPr/>
            </p:nvSpPr>
            <p:spPr bwMode="auto">
              <a:xfrm>
                <a:off x="4370" y="1600"/>
                <a:ext cx="307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400" b="1">
                    <a:solidFill>
                      <a:srgbClr val="003300"/>
                    </a:solidFill>
                    <a:latin typeface="Calibri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37933" name="Rectangle 45"/>
              <p:cNvSpPr>
                <a:spLocks noChangeArrowheads="1"/>
              </p:cNvSpPr>
              <p:nvPr/>
            </p:nvSpPr>
            <p:spPr bwMode="auto">
              <a:xfrm>
                <a:off x="4677" y="1792"/>
                <a:ext cx="307" cy="1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</a:endParaRPr>
              </a:p>
            </p:txBody>
          </p:sp>
          <p:sp>
            <p:nvSpPr>
              <p:cNvPr id="748575" name="Rectangle 46"/>
              <p:cNvSpPr>
                <a:spLocks noChangeArrowheads="1"/>
              </p:cNvSpPr>
              <p:nvPr/>
            </p:nvSpPr>
            <p:spPr bwMode="auto">
              <a:xfrm>
                <a:off x="4677" y="1600"/>
                <a:ext cx="307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400" b="1">
                    <a:solidFill>
                      <a:srgbClr val="003300"/>
                    </a:solidFill>
                    <a:latin typeface="Calibri" pitchFamily="34" charset="0"/>
                    <a:ea typeface="宋体" pitchFamily="2" charset="-122"/>
                  </a:rPr>
                  <a:t>0</a:t>
                </a:r>
              </a:p>
            </p:txBody>
          </p:sp>
          <p:grpSp>
            <p:nvGrpSpPr>
              <p:cNvPr id="4" name="Group 47"/>
              <p:cNvGrpSpPr>
                <a:grpSpLocks/>
              </p:cNvGrpSpPr>
              <p:nvPr/>
            </p:nvGrpSpPr>
            <p:grpSpPr bwMode="auto">
              <a:xfrm>
                <a:off x="3142" y="2085"/>
                <a:ext cx="1842" cy="196"/>
                <a:chOff x="3085" y="1661"/>
                <a:chExt cx="1842" cy="196"/>
              </a:xfrm>
            </p:grpSpPr>
            <p:sp>
              <p:nvSpPr>
                <p:cNvPr id="748577" name="Line 48"/>
                <p:cNvSpPr>
                  <a:spLocks noChangeShapeType="1"/>
                </p:cNvSpPr>
                <p:nvPr/>
              </p:nvSpPr>
              <p:spPr bwMode="auto">
                <a:xfrm>
                  <a:off x="3085" y="1752"/>
                  <a:ext cx="1842" cy="1"/>
                </a:xfrm>
                <a:prstGeom prst="line">
                  <a:avLst/>
                </a:prstGeom>
                <a:noFill/>
                <a:ln w="9360">
                  <a:solidFill>
                    <a:srgbClr val="000066"/>
                  </a:solidFill>
                  <a:miter lim="800000"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857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792" y="1661"/>
                  <a:ext cx="351" cy="1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0360" tIns="44280" rIns="90360" bIns="44280">
                  <a:spAutoFit/>
                </a:bodyPr>
                <a:lstStyle/>
                <a:p>
                  <a:pPr>
                    <a:lnSpc>
                      <a:spcPct val="88000"/>
                    </a:lnSpc>
                    <a:spcBef>
                      <a:spcPts val="6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1800" b="1">
                      <a:solidFill>
                        <a:srgbClr val="003300"/>
                      </a:solidFill>
                      <a:latin typeface="Arial Black" pitchFamily="34" charset="0"/>
                      <a:ea typeface="宋体" pitchFamily="2" charset="-122"/>
                    </a:rPr>
                    <a:t>VPO</a:t>
                  </a:r>
                </a:p>
              </p:txBody>
            </p:sp>
          </p:grpSp>
          <p:grpSp>
            <p:nvGrpSpPr>
              <p:cNvPr id="5" name="Group 50"/>
              <p:cNvGrpSpPr>
                <a:grpSpLocks/>
              </p:cNvGrpSpPr>
              <p:nvPr/>
            </p:nvGrpSpPr>
            <p:grpSpPr bwMode="auto">
              <a:xfrm>
                <a:off x="686" y="2081"/>
                <a:ext cx="2467" cy="195"/>
                <a:chOff x="629" y="1657"/>
                <a:chExt cx="2467" cy="195"/>
              </a:xfrm>
            </p:grpSpPr>
            <p:sp>
              <p:nvSpPr>
                <p:cNvPr id="748580" name="Line 51"/>
                <p:cNvSpPr>
                  <a:spLocks noChangeShapeType="1"/>
                </p:cNvSpPr>
                <p:nvPr/>
              </p:nvSpPr>
              <p:spPr bwMode="auto">
                <a:xfrm>
                  <a:off x="629" y="1747"/>
                  <a:ext cx="2467" cy="1"/>
                </a:xfrm>
                <a:prstGeom prst="line">
                  <a:avLst/>
                </a:prstGeom>
                <a:noFill/>
                <a:ln w="9360">
                  <a:solidFill>
                    <a:srgbClr val="000066"/>
                  </a:solidFill>
                  <a:miter lim="800000"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8581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577" y="1657"/>
                  <a:ext cx="350" cy="19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lIns="90360" tIns="44280" rIns="90360" bIns="44280">
                  <a:spAutoFit/>
                </a:bodyPr>
                <a:lstStyle/>
                <a:p>
                  <a:pPr>
                    <a:lnSpc>
                      <a:spcPct val="88000"/>
                    </a:lnSpc>
                    <a:spcBef>
                      <a:spcPts val="675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GB" altLang="zh-CN" sz="1800" b="1">
                      <a:solidFill>
                        <a:srgbClr val="003300"/>
                      </a:solidFill>
                      <a:latin typeface="Arial Black" pitchFamily="34" charset="0"/>
                      <a:ea typeface="宋体" pitchFamily="2" charset="-122"/>
                    </a:rPr>
                    <a:t>VPN</a:t>
                  </a:r>
                </a:p>
              </p:txBody>
            </p:sp>
          </p:grpSp>
          <p:sp>
            <p:nvSpPr>
              <p:cNvPr id="37942" name="Line 54"/>
              <p:cNvSpPr>
                <a:spLocks noChangeShapeType="1"/>
              </p:cNvSpPr>
              <p:nvPr/>
            </p:nvSpPr>
            <p:spPr bwMode="auto">
              <a:xfrm>
                <a:off x="2526" y="1512"/>
                <a:ext cx="625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3" name="Text Box 55"/>
              <p:cNvSpPr txBox="1">
                <a:spLocks noChangeArrowheads="1"/>
              </p:cNvSpPr>
              <p:nvPr/>
            </p:nvSpPr>
            <p:spPr bwMode="auto">
              <a:xfrm>
                <a:off x="2664" y="1434"/>
                <a:ext cx="343" cy="18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b="1">
                    <a:solidFill>
                      <a:srgbClr val="003300"/>
                    </a:solidFill>
                    <a:latin typeface="Arial Black" pitchFamily="34" charset="0"/>
                    <a:ea typeface="宋体" pitchFamily="2" charset="-122"/>
                  </a:rPr>
                  <a:t>TLBI</a:t>
                </a:r>
              </a:p>
            </p:txBody>
          </p:sp>
          <p:sp>
            <p:nvSpPr>
              <p:cNvPr id="37945" name="Line 57"/>
              <p:cNvSpPr>
                <a:spLocks noChangeShapeType="1"/>
              </p:cNvSpPr>
              <p:nvPr/>
            </p:nvSpPr>
            <p:spPr bwMode="auto">
              <a:xfrm>
                <a:off x="686" y="1510"/>
                <a:ext cx="1844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6" name="Text Box 58"/>
              <p:cNvSpPr txBox="1">
                <a:spLocks noChangeArrowheads="1"/>
              </p:cNvSpPr>
              <p:nvPr/>
            </p:nvSpPr>
            <p:spPr bwMode="auto">
              <a:xfrm>
                <a:off x="1464" y="1432"/>
                <a:ext cx="376" cy="18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b="1">
                    <a:solidFill>
                      <a:srgbClr val="003300"/>
                    </a:solidFill>
                    <a:latin typeface="Arial Black" pitchFamily="34" charset="0"/>
                    <a:ea typeface="宋体" pitchFamily="2" charset="-122"/>
                  </a:rPr>
                  <a:t>TLBT</a:t>
                </a:r>
              </a:p>
            </p:txBody>
          </p:sp>
          <p:sp>
            <p:nvSpPr>
              <p:cNvPr id="748625" name="Text Box 113"/>
              <p:cNvSpPr txBox="1">
                <a:spLocks noChangeArrowheads="1"/>
              </p:cNvSpPr>
              <p:nvPr/>
            </p:nvSpPr>
            <p:spPr bwMode="auto">
              <a:xfrm>
                <a:off x="4766" y="1786"/>
                <a:ext cx="120" cy="19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748626" name="Text Box 114"/>
              <p:cNvSpPr txBox="1">
                <a:spLocks noChangeArrowheads="1"/>
              </p:cNvSpPr>
              <p:nvPr/>
            </p:nvSpPr>
            <p:spPr bwMode="auto">
              <a:xfrm>
                <a:off x="4459" y="1785"/>
                <a:ext cx="120" cy="19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748627" name="Text Box 115"/>
              <p:cNvSpPr txBox="1">
                <a:spLocks noChangeArrowheads="1"/>
              </p:cNvSpPr>
              <p:nvPr/>
            </p:nvSpPr>
            <p:spPr bwMode="auto">
              <a:xfrm>
                <a:off x="4154" y="1785"/>
                <a:ext cx="119" cy="19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748628" name="Text Box 116"/>
              <p:cNvSpPr txBox="1">
                <a:spLocks noChangeArrowheads="1"/>
              </p:cNvSpPr>
              <p:nvPr/>
            </p:nvSpPr>
            <p:spPr bwMode="auto">
              <a:xfrm>
                <a:off x="3846" y="1785"/>
                <a:ext cx="120" cy="19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748629" name="Text Box 117"/>
              <p:cNvSpPr txBox="1">
                <a:spLocks noChangeArrowheads="1"/>
              </p:cNvSpPr>
              <p:nvPr/>
            </p:nvSpPr>
            <p:spPr bwMode="auto">
              <a:xfrm>
                <a:off x="3540" y="1785"/>
                <a:ext cx="120" cy="19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748630" name="Text Box 118"/>
              <p:cNvSpPr txBox="1">
                <a:spLocks noChangeArrowheads="1"/>
              </p:cNvSpPr>
              <p:nvPr/>
            </p:nvSpPr>
            <p:spPr bwMode="auto">
              <a:xfrm>
                <a:off x="3234" y="1785"/>
                <a:ext cx="119" cy="19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748631" name="Text Box 119"/>
              <p:cNvSpPr txBox="1">
                <a:spLocks noChangeArrowheads="1"/>
              </p:cNvSpPr>
              <p:nvPr/>
            </p:nvSpPr>
            <p:spPr bwMode="auto">
              <a:xfrm>
                <a:off x="2936" y="1786"/>
                <a:ext cx="102" cy="19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Calibri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748632" name="Text Box 120"/>
              <p:cNvSpPr txBox="1">
                <a:spLocks noChangeArrowheads="1"/>
              </p:cNvSpPr>
              <p:nvPr/>
            </p:nvSpPr>
            <p:spPr bwMode="auto">
              <a:xfrm>
                <a:off x="2630" y="1786"/>
                <a:ext cx="101" cy="19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Calibri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748633" name="Text Box 121"/>
              <p:cNvSpPr txBox="1">
                <a:spLocks noChangeArrowheads="1"/>
              </p:cNvSpPr>
              <p:nvPr/>
            </p:nvSpPr>
            <p:spPr bwMode="auto">
              <a:xfrm>
                <a:off x="2314" y="1786"/>
                <a:ext cx="120" cy="19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748634" name="Text Box 122"/>
              <p:cNvSpPr txBox="1">
                <a:spLocks noChangeArrowheads="1"/>
              </p:cNvSpPr>
              <p:nvPr/>
            </p:nvSpPr>
            <p:spPr bwMode="auto">
              <a:xfrm>
                <a:off x="2006" y="1786"/>
                <a:ext cx="120" cy="19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748635" name="Text Box 123"/>
              <p:cNvSpPr txBox="1">
                <a:spLocks noChangeArrowheads="1"/>
              </p:cNvSpPr>
              <p:nvPr/>
            </p:nvSpPr>
            <p:spPr bwMode="auto">
              <a:xfrm>
                <a:off x="1702" y="1786"/>
                <a:ext cx="120" cy="19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748636" name="Text Box 124"/>
              <p:cNvSpPr txBox="1">
                <a:spLocks noChangeArrowheads="1"/>
              </p:cNvSpPr>
              <p:nvPr/>
            </p:nvSpPr>
            <p:spPr bwMode="auto">
              <a:xfrm>
                <a:off x="1395" y="1786"/>
                <a:ext cx="120" cy="19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748637" name="Text Box 125"/>
              <p:cNvSpPr txBox="1">
                <a:spLocks noChangeArrowheads="1"/>
              </p:cNvSpPr>
              <p:nvPr/>
            </p:nvSpPr>
            <p:spPr bwMode="auto">
              <a:xfrm>
                <a:off x="1088" y="1786"/>
                <a:ext cx="120" cy="19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748638" name="Text Box 126"/>
              <p:cNvSpPr txBox="1">
                <a:spLocks noChangeArrowheads="1"/>
              </p:cNvSpPr>
              <p:nvPr/>
            </p:nvSpPr>
            <p:spPr bwMode="auto">
              <a:xfrm>
                <a:off x="783" y="1786"/>
                <a:ext cx="119" cy="19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0</a:t>
                </a:r>
              </a:p>
            </p:txBody>
          </p:sp>
        </p:grpSp>
        <p:sp>
          <p:nvSpPr>
            <p:cNvPr id="748664" name="Rectangle 120"/>
            <p:cNvSpPr>
              <a:spLocks noChangeArrowheads="1"/>
            </p:cNvSpPr>
            <p:nvPr/>
          </p:nvSpPr>
          <p:spPr bwMode="auto">
            <a:xfrm>
              <a:off x="2514" y="1489"/>
              <a:ext cx="804" cy="192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24"/>
          <p:cNvGrpSpPr>
            <a:grpSpLocks/>
          </p:cNvGrpSpPr>
          <p:nvPr/>
        </p:nvGrpSpPr>
        <p:grpSpPr bwMode="auto">
          <a:xfrm>
            <a:off x="433388" y="4664075"/>
            <a:ext cx="8137525" cy="1401763"/>
            <a:chOff x="381" y="2857"/>
            <a:chExt cx="5126" cy="883"/>
          </a:xfrm>
        </p:grpSpPr>
        <p:sp>
          <p:nvSpPr>
            <p:cNvPr id="37950" name="Rectangle 62"/>
            <p:cNvSpPr>
              <a:spLocks noChangeArrowheads="1"/>
            </p:cNvSpPr>
            <p:nvPr/>
          </p:nvSpPr>
          <p:spPr bwMode="auto">
            <a:xfrm>
              <a:off x="381" y="3271"/>
              <a:ext cx="426" cy="245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7951" name="Rectangle 63"/>
            <p:cNvSpPr>
              <a:spLocks noChangeArrowheads="1"/>
            </p:cNvSpPr>
            <p:nvPr/>
          </p:nvSpPr>
          <p:spPr bwMode="auto">
            <a:xfrm>
              <a:off x="381" y="3027"/>
              <a:ext cx="426" cy="2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Calibri" pitchFamily="34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37953" name="Rectangle 65"/>
            <p:cNvSpPr>
              <a:spLocks noChangeArrowheads="1"/>
            </p:cNvSpPr>
            <p:nvPr/>
          </p:nvSpPr>
          <p:spPr bwMode="auto">
            <a:xfrm>
              <a:off x="807" y="3271"/>
              <a:ext cx="427" cy="245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7954" name="Rectangle 66"/>
            <p:cNvSpPr>
              <a:spLocks noChangeArrowheads="1"/>
            </p:cNvSpPr>
            <p:nvPr/>
          </p:nvSpPr>
          <p:spPr bwMode="auto">
            <a:xfrm>
              <a:off x="807" y="3027"/>
              <a:ext cx="427" cy="2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Calibri" pitchFamily="34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37956" name="Rectangle 68"/>
            <p:cNvSpPr>
              <a:spLocks noChangeArrowheads="1"/>
            </p:cNvSpPr>
            <p:nvPr/>
          </p:nvSpPr>
          <p:spPr bwMode="auto">
            <a:xfrm>
              <a:off x="1234" y="3271"/>
              <a:ext cx="426" cy="245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7957" name="Rectangle 69"/>
            <p:cNvSpPr>
              <a:spLocks noChangeArrowheads="1"/>
            </p:cNvSpPr>
            <p:nvPr/>
          </p:nvSpPr>
          <p:spPr bwMode="auto">
            <a:xfrm>
              <a:off x="1234" y="3027"/>
              <a:ext cx="426" cy="2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Calibri" pitchFamily="34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37959" name="Rectangle 71"/>
            <p:cNvSpPr>
              <a:spLocks noChangeArrowheads="1"/>
            </p:cNvSpPr>
            <p:nvPr/>
          </p:nvSpPr>
          <p:spPr bwMode="auto">
            <a:xfrm>
              <a:off x="1660" y="3271"/>
              <a:ext cx="427" cy="245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7960" name="Rectangle 72"/>
            <p:cNvSpPr>
              <a:spLocks noChangeArrowheads="1"/>
            </p:cNvSpPr>
            <p:nvPr/>
          </p:nvSpPr>
          <p:spPr bwMode="auto">
            <a:xfrm>
              <a:off x="1660" y="3027"/>
              <a:ext cx="427" cy="2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Calibri" pitchFamily="34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37962" name="Rectangle 74"/>
            <p:cNvSpPr>
              <a:spLocks noChangeArrowheads="1"/>
            </p:cNvSpPr>
            <p:nvPr/>
          </p:nvSpPr>
          <p:spPr bwMode="auto">
            <a:xfrm>
              <a:off x="2087" y="3271"/>
              <a:ext cx="426" cy="245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7963" name="Rectangle 75"/>
            <p:cNvSpPr>
              <a:spLocks noChangeArrowheads="1"/>
            </p:cNvSpPr>
            <p:nvPr/>
          </p:nvSpPr>
          <p:spPr bwMode="auto">
            <a:xfrm>
              <a:off x="2087" y="3027"/>
              <a:ext cx="426" cy="2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Calibri" pitchFamily="34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37965" name="Rectangle 77"/>
            <p:cNvSpPr>
              <a:spLocks noChangeArrowheads="1"/>
            </p:cNvSpPr>
            <p:nvPr/>
          </p:nvSpPr>
          <p:spPr bwMode="auto">
            <a:xfrm>
              <a:off x="2513" y="3271"/>
              <a:ext cx="427" cy="245"/>
            </a:xfrm>
            <a:prstGeom prst="rect">
              <a:avLst/>
            </a:prstGeom>
            <a:solidFill>
              <a:srgbClr val="D5F1CF"/>
            </a:solidFill>
            <a:ln w="936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sz="2400" b="1">
                <a:latin typeface="Arial Narrow" pitchFamily="34" charset="0"/>
                <a:ea typeface="宋体" pitchFamily="2" charset="-122"/>
              </a:endParaRPr>
            </a:p>
          </p:txBody>
        </p:sp>
        <p:sp>
          <p:nvSpPr>
            <p:cNvPr id="37966" name="Rectangle 78"/>
            <p:cNvSpPr>
              <a:spLocks noChangeArrowheads="1"/>
            </p:cNvSpPr>
            <p:nvPr/>
          </p:nvSpPr>
          <p:spPr bwMode="auto">
            <a:xfrm>
              <a:off x="2513" y="3027"/>
              <a:ext cx="427" cy="2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Calibri" pitchFamily="34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37968" name="Rectangle 80"/>
            <p:cNvSpPr>
              <a:spLocks noChangeArrowheads="1"/>
            </p:cNvSpPr>
            <p:nvPr/>
          </p:nvSpPr>
          <p:spPr bwMode="auto">
            <a:xfrm>
              <a:off x="2940" y="3271"/>
              <a:ext cx="426" cy="2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7969" name="Rectangle 81"/>
            <p:cNvSpPr>
              <a:spLocks noChangeArrowheads="1"/>
            </p:cNvSpPr>
            <p:nvPr/>
          </p:nvSpPr>
          <p:spPr bwMode="auto">
            <a:xfrm>
              <a:off x="2940" y="3027"/>
              <a:ext cx="426" cy="2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Calibri" pitchFamily="34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37971" name="Rectangle 83"/>
            <p:cNvSpPr>
              <a:spLocks noChangeArrowheads="1"/>
            </p:cNvSpPr>
            <p:nvPr/>
          </p:nvSpPr>
          <p:spPr bwMode="auto">
            <a:xfrm>
              <a:off x="3366" y="3271"/>
              <a:ext cx="427" cy="2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7972" name="Rectangle 84"/>
            <p:cNvSpPr>
              <a:spLocks noChangeArrowheads="1"/>
            </p:cNvSpPr>
            <p:nvPr/>
          </p:nvSpPr>
          <p:spPr bwMode="auto">
            <a:xfrm>
              <a:off x="3366" y="3027"/>
              <a:ext cx="427" cy="2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Calibri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37974" name="Rectangle 86"/>
            <p:cNvSpPr>
              <a:spLocks noChangeArrowheads="1"/>
            </p:cNvSpPr>
            <p:nvPr/>
          </p:nvSpPr>
          <p:spPr bwMode="auto">
            <a:xfrm>
              <a:off x="3793" y="3271"/>
              <a:ext cx="426" cy="2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7975" name="Rectangle 87"/>
            <p:cNvSpPr>
              <a:spLocks noChangeArrowheads="1"/>
            </p:cNvSpPr>
            <p:nvPr/>
          </p:nvSpPr>
          <p:spPr bwMode="auto">
            <a:xfrm>
              <a:off x="3793" y="3027"/>
              <a:ext cx="426" cy="2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Calibri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37977" name="Rectangle 89"/>
            <p:cNvSpPr>
              <a:spLocks noChangeArrowheads="1"/>
            </p:cNvSpPr>
            <p:nvPr/>
          </p:nvSpPr>
          <p:spPr bwMode="auto">
            <a:xfrm>
              <a:off x="4219" y="3271"/>
              <a:ext cx="427" cy="2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7978" name="Rectangle 90"/>
            <p:cNvSpPr>
              <a:spLocks noChangeArrowheads="1"/>
            </p:cNvSpPr>
            <p:nvPr/>
          </p:nvSpPr>
          <p:spPr bwMode="auto">
            <a:xfrm>
              <a:off x="4219" y="3027"/>
              <a:ext cx="427" cy="2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Calibri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37980" name="Rectangle 92"/>
            <p:cNvSpPr>
              <a:spLocks noChangeArrowheads="1"/>
            </p:cNvSpPr>
            <p:nvPr/>
          </p:nvSpPr>
          <p:spPr bwMode="auto">
            <a:xfrm>
              <a:off x="4646" y="3271"/>
              <a:ext cx="426" cy="2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7981" name="Rectangle 93"/>
            <p:cNvSpPr>
              <a:spLocks noChangeArrowheads="1"/>
            </p:cNvSpPr>
            <p:nvPr/>
          </p:nvSpPr>
          <p:spPr bwMode="auto">
            <a:xfrm>
              <a:off x="4646" y="3027"/>
              <a:ext cx="426" cy="2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Calibri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7983" name="Rectangle 95"/>
            <p:cNvSpPr>
              <a:spLocks noChangeArrowheads="1"/>
            </p:cNvSpPr>
            <p:nvPr/>
          </p:nvSpPr>
          <p:spPr bwMode="auto">
            <a:xfrm>
              <a:off x="5072" y="3271"/>
              <a:ext cx="427" cy="2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>
                <a:latin typeface="Arial Narrow" pitchFamily="34" charset="0"/>
              </a:endParaRPr>
            </a:p>
          </p:txBody>
        </p:sp>
        <p:sp>
          <p:nvSpPr>
            <p:cNvPr id="37984" name="Rectangle 96"/>
            <p:cNvSpPr>
              <a:spLocks noChangeArrowheads="1"/>
            </p:cNvSpPr>
            <p:nvPr/>
          </p:nvSpPr>
          <p:spPr bwMode="auto">
            <a:xfrm>
              <a:off x="5072" y="3027"/>
              <a:ext cx="427" cy="2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5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1400" b="1">
                  <a:solidFill>
                    <a:srgbClr val="003300"/>
                  </a:solidFill>
                  <a:latin typeface="Calibri" pitchFamily="34" charset="0"/>
                  <a:ea typeface="宋体" pitchFamily="2" charset="-122"/>
                </a:rPr>
                <a:t>0</a:t>
              </a:r>
            </a:p>
          </p:txBody>
        </p:sp>
        <p:grpSp>
          <p:nvGrpSpPr>
            <p:cNvPr id="7" name="Group 97"/>
            <p:cNvGrpSpPr>
              <a:grpSpLocks/>
            </p:cNvGrpSpPr>
            <p:nvPr/>
          </p:nvGrpSpPr>
          <p:grpSpPr bwMode="auto">
            <a:xfrm>
              <a:off x="2948" y="3549"/>
              <a:ext cx="2559" cy="191"/>
              <a:chOff x="3101" y="3292"/>
              <a:chExt cx="1842" cy="150"/>
            </a:xfrm>
          </p:grpSpPr>
          <p:sp>
            <p:nvSpPr>
              <p:cNvPr id="748611" name="Line 98"/>
              <p:cNvSpPr>
                <a:spLocks noChangeShapeType="1"/>
              </p:cNvSpPr>
              <p:nvPr/>
            </p:nvSpPr>
            <p:spPr bwMode="auto">
              <a:xfrm>
                <a:off x="3101" y="3383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612" name="Text Box 99"/>
              <p:cNvSpPr txBox="1">
                <a:spLocks noChangeArrowheads="1"/>
              </p:cNvSpPr>
              <p:nvPr/>
            </p:nvSpPr>
            <p:spPr bwMode="auto">
              <a:xfrm>
                <a:off x="3808" y="3292"/>
                <a:ext cx="291" cy="1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b="1">
                    <a:latin typeface="Arial Black" pitchFamily="34" charset="0"/>
                    <a:ea typeface="宋体" pitchFamily="2" charset="-122"/>
                  </a:rPr>
                  <a:t>PPO</a:t>
                </a:r>
              </a:p>
            </p:txBody>
          </p:sp>
        </p:grpSp>
        <p:grpSp>
          <p:nvGrpSpPr>
            <p:cNvPr id="8" name="Group 100"/>
            <p:cNvGrpSpPr>
              <a:grpSpLocks/>
            </p:cNvGrpSpPr>
            <p:nvPr/>
          </p:nvGrpSpPr>
          <p:grpSpPr bwMode="auto">
            <a:xfrm>
              <a:off x="399" y="3543"/>
              <a:ext cx="2559" cy="191"/>
              <a:chOff x="1277" y="3292"/>
              <a:chExt cx="1842" cy="150"/>
            </a:xfrm>
          </p:grpSpPr>
          <p:sp>
            <p:nvSpPr>
              <p:cNvPr id="748614" name="Line 101"/>
              <p:cNvSpPr>
                <a:spLocks noChangeShapeType="1"/>
              </p:cNvSpPr>
              <p:nvPr/>
            </p:nvSpPr>
            <p:spPr bwMode="auto">
              <a:xfrm>
                <a:off x="1277" y="3383"/>
                <a:ext cx="1842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615" name="Text Box 102"/>
              <p:cNvSpPr txBox="1">
                <a:spLocks noChangeArrowheads="1"/>
              </p:cNvSpPr>
              <p:nvPr/>
            </p:nvSpPr>
            <p:spPr bwMode="auto">
              <a:xfrm>
                <a:off x="1984" y="3292"/>
                <a:ext cx="291" cy="1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lnSpc>
                    <a:spcPct val="88000"/>
                  </a:lnSpc>
                  <a:spcBef>
                    <a:spcPts val="67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b="1">
                    <a:latin typeface="Arial Black" pitchFamily="34" charset="0"/>
                    <a:ea typeface="宋体" pitchFamily="2" charset="-122"/>
                  </a:rPr>
                  <a:t>PPN</a:t>
                </a:r>
              </a:p>
            </p:txBody>
          </p:sp>
        </p:grp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4628" y="2860"/>
              <a:ext cx="868" cy="192"/>
              <a:chOff x="4300" y="2637"/>
              <a:chExt cx="625" cy="151"/>
            </a:xfrm>
          </p:grpSpPr>
          <p:sp>
            <p:nvSpPr>
              <p:cNvPr id="748617" name="Line 104"/>
              <p:cNvSpPr>
                <a:spLocks noChangeShapeType="1"/>
              </p:cNvSpPr>
              <p:nvPr/>
            </p:nvSpPr>
            <p:spPr bwMode="auto">
              <a:xfrm>
                <a:off x="4300" y="2715"/>
                <a:ext cx="625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618" name="Text Box 105"/>
              <p:cNvSpPr txBox="1">
                <a:spLocks noChangeArrowheads="1"/>
              </p:cNvSpPr>
              <p:nvPr/>
            </p:nvSpPr>
            <p:spPr bwMode="auto">
              <a:xfrm>
                <a:off x="4506" y="2637"/>
                <a:ext cx="231" cy="15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b="1">
                    <a:latin typeface="Arial Black" pitchFamily="34" charset="0"/>
                    <a:ea typeface="宋体" pitchFamily="2" charset="-122"/>
                  </a:rPr>
                  <a:t>CO</a:t>
                </a:r>
              </a:p>
            </p:txBody>
          </p:sp>
        </p:grpSp>
        <p:grpSp>
          <p:nvGrpSpPr>
            <p:cNvPr id="10" name="Group 106"/>
            <p:cNvGrpSpPr>
              <a:grpSpLocks/>
            </p:cNvGrpSpPr>
            <p:nvPr/>
          </p:nvGrpSpPr>
          <p:grpSpPr bwMode="auto">
            <a:xfrm>
              <a:off x="2933" y="2857"/>
              <a:ext cx="1686" cy="192"/>
              <a:chOff x="3090" y="2624"/>
              <a:chExt cx="1214" cy="151"/>
            </a:xfrm>
          </p:grpSpPr>
          <p:sp>
            <p:nvSpPr>
              <p:cNvPr id="748620" name="Line 107"/>
              <p:cNvSpPr>
                <a:spLocks noChangeShapeType="1"/>
              </p:cNvSpPr>
              <p:nvPr/>
            </p:nvSpPr>
            <p:spPr bwMode="auto">
              <a:xfrm>
                <a:off x="3090" y="2702"/>
                <a:ext cx="1214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621" name="Text Box 108"/>
              <p:cNvSpPr txBox="1">
                <a:spLocks noChangeArrowheads="1"/>
              </p:cNvSpPr>
              <p:nvPr/>
            </p:nvSpPr>
            <p:spPr bwMode="auto">
              <a:xfrm>
                <a:off x="3643" y="2624"/>
                <a:ext cx="190" cy="15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b="1">
                    <a:latin typeface="Arial Black" pitchFamily="34" charset="0"/>
                    <a:ea typeface="宋体" pitchFamily="2" charset="-122"/>
                  </a:rPr>
                  <a:t>CI</a:t>
                </a:r>
              </a:p>
            </p:txBody>
          </p:sp>
        </p:grpSp>
        <p:grpSp>
          <p:nvGrpSpPr>
            <p:cNvPr id="11" name="Group 109"/>
            <p:cNvGrpSpPr>
              <a:grpSpLocks/>
            </p:cNvGrpSpPr>
            <p:nvPr/>
          </p:nvGrpSpPr>
          <p:grpSpPr bwMode="auto">
            <a:xfrm>
              <a:off x="381" y="2860"/>
              <a:ext cx="2532" cy="192"/>
              <a:chOff x="1248" y="2637"/>
              <a:chExt cx="1823" cy="151"/>
            </a:xfrm>
          </p:grpSpPr>
          <p:sp>
            <p:nvSpPr>
              <p:cNvPr id="748623" name="Line 110"/>
              <p:cNvSpPr>
                <a:spLocks noChangeShapeType="1"/>
              </p:cNvSpPr>
              <p:nvPr/>
            </p:nvSpPr>
            <p:spPr bwMode="auto">
              <a:xfrm>
                <a:off x="1248" y="2715"/>
                <a:ext cx="1823" cy="1"/>
              </a:xfrm>
              <a:prstGeom prst="line">
                <a:avLst/>
              </a:prstGeom>
              <a:no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624" name="Text Box 111"/>
              <p:cNvSpPr txBox="1">
                <a:spLocks noChangeArrowheads="1"/>
              </p:cNvSpPr>
              <p:nvPr/>
            </p:nvSpPr>
            <p:spPr bwMode="auto">
              <a:xfrm>
                <a:off x="2111" y="2637"/>
                <a:ext cx="221" cy="15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b="1">
                    <a:latin typeface="Arial Black" pitchFamily="34" charset="0"/>
                    <a:ea typeface="宋体" pitchFamily="2" charset="-122"/>
                  </a:rPr>
                  <a:t>CT</a:t>
                </a:r>
              </a:p>
            </p:txBody>
          </p:sp>
        </p:grpSp>
        <p:grpSp>
          <p:nvGrpSpPr>
            <p:cNvPr id="12" name="Group 135"/>
            <p:cNvGrpSpPr>
              <a:grpSpLocks/>
            </p:cNvGrpSpPr>
            <p:nvPr/>
          </p:nvGrpSpPr>
          <p:grpSpPr bwMode="auto">
            <a:xfrm>
              <a:off x="502" y="3287"/>
              <a:ext cx="4852" cy="211"/>
              <a:chOff x="1354" y="3030"/>
              <a:chExt cx="3492" cy="165"/>
            </a:xfrm>
          </p:grpSpPr>
          <p:sp>
            <p:nvSpPr>
              <p:cNvPr id="748646" name="Text Box 136"/>
              <p:cNvSpPr txBox="1">
                <a:spLocks noChangeArrowheads="1"/>
              </p:cNvSpPr>
              <p:nvPr/>
            </p:nvSpPr>
            <p:spPr bwMode="auto">
              <a:xfrm>
                <a:off x="4735" y="3031"/>
                <a:ext cx="111" cy="16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748647" name="Text Box 137"/>
              <p:cNvSpPr txBox="1">
                <a:spLocks noChangeArrowheads="1"/>
              </p:cNvSpPr>
              <p:nvPr/>
            </p:nvSpPr>
            <p:spPr bwMode="auto">
              <a:xfrm>
                <a:off x="4427" y="3030"/>
                <a:ext cx="111" cy="16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748648" name="Text Box 138"/>
              <p:cNvSpPr txBox="1">
                <a:spLocks noChangeArrowheads="1"/>
              </p:cNvSpPr>
              <p:nvPr/>
            </p:nvSpPr>
            <p:spPr bwMode="auto">
              <a:xfrm>
                <a:off x="3812" y="3030"/>
                <a:ext cx="111" cy="16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748649" name="Text Box 139"/>
              <p:cNvSpPr txBox="1">
                <a:spLocks noChangeArrowheads="1"/>
              </p:cNvSpPr>
              <p:nvPr/>
            </p:nvSpPr>
            <p:spPr bwMode="auto">
              <a:xfrm>
                <a:off x="2890" y="3030"/>
                <a:ext cx="111" cy="16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748650" name="Text Box 140"/>
              <p:cNvSpPr txBox="1">
                <a:spLocks noChangeArrowheads="1"/>
              </p:cNvSpPr>
              <p:nvPr/>
            </p:nvSpPr>
            <p:spPr bwMode="auto">
              <a:xfrm>
                <a:off x="2582" y="3030"/>
                <a:ext cx="111" cy="16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748651" name="Text Box 141"/>
              <p:cNvSpPr txBox="1">
                <a:spLocks noChangeArrowheads="1"/>
              </p:cNvSpPr>
              <p:nvPr/>
            </p:nvSpPr>
            <p:spPr bwMode="auto">
              <a:xfrm>
                <a:off x="2275" y="3030"/>
                <a:ext cx="111" cy="16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748652" name="Text Box 142"/>
              <p:cNvSpPr txBox="1">
                <a:spLocks noChangeArrowheads="1"/>
              </p:cNvSpPr>
              <p:nvPr/>
            </p:nvSpPr>
            <p:spPr bwMode="auto">
              <a:xfrm>
                <a:off x="1661" y="3030"/>
                <a:ext cx="111" cy="16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748653" name="Text Box 143"/>
              <p:cNvSpPr txBox="1">
                <a:spLocks noChangeArrowheads="1"/>
              </p:cNvSpPr>
              <p:nvPr/>
            </p:nvSpPr>
            <p:spPr bwMode="auto">
              <a:xfrm>
                <a:off x="4120" y="3030"/>
                <a:ext cx="111" cy="16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748654" name="Text Box 144"/>
              <p:cNvSpPr txBox="1">
                <a:spLocks noChangeArrowheads="1"/>
              </p:cNvSpPr>
              <p:nvPr/>
            </p:nvSpPr>
            <p:spPr bwMode="auto">
              <a:xfrm>
                <a:off x="3505" y="3030"/>
                <a:ext cx="111" cy="16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748655" name="Text Box 145"/>
              <p:cNvSpPr txBox="1">
                <a:spLocks noChangeArrowheads="1"/>
              </p:cNvSpPr>
              <p:nvPr/>
            </p:nvSpPr>
            <p:spPr bwMode="auto">
              <a:xfrm>
                <a:off x="3197" y="3030"/>
                <a:ext cx="111" cy="16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748656" name="Text Box 146"/>
              <p:cNvSpPr txBox="1">
                <a:spLocks noChangeArrowheads="1"/>
              </p:cNvSpPr>
              <p:nvPr/>
            </p:nvSpPr>
            <p:spPr bwMode="auto">
              <a:xfrm>
                <a:off x="1967" y="3030"/>
                <a:ext cx="111" cy="16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748657" name="Text Box 147"/>
              <p:cNvSpPr txBox="1">
                <a:spLocks noChangeArrowheads="1"/>
              </p:cNvSpPr>
              <p:nvPr/>
            </p:nvSpPr>
            <p:spPr bwMode="auto">
              <a:xfrm>
                <a:off x="1354" y="3030"/>
                <a:ext cx="111" cy="16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720" tIns="46800" rIns="45720" bIns="46800">
                <a:spAutoFit/>
              </a:bodyPr>
              <a:lstStyle/>
              <a:p>
                <a:pPr algn="ctr">
                  <a:lnSpc>
                    <a:spcPct val="8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zh-CN" sz="1800" b="1">
                    <a:solidFill>
                      <a:srgbClr val="C00000"/>
                    </a:solidFill>
                    <a:latin typeface="Arial Black" pitchFamily="34" charset="0"/>
                    <a:ea typeface="宋体" pitchFamily="2" charset="-122"/>
                  </a:rPr>
                  <a:t>0</a:t>
                </a:r>
              </a:p>
            </p:txBody>
          </p:sp>
        </p:grpSp>
        <p:sp>
          <p:nvSpPr>
            <p:cNvPr id="748667" name="Rectangle 123"/>
            <p:cNvSpPr>
              <a:spLocks noChangeArrowheads="1"/>
            </p:cNvSpPr>
            <p:nvPr/>
          </p:nvSpPr>
          <p:spPr bwMode="auto">
            <a:xfrm>
              <a:off x="2944" y="3282"/>
              <a:ext cx="1700" cy="229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8669" name="Text Box 125"/>
          <p:cNvSpPr txBox="1">
            <a:spLocks noChangeArrowheads="1"/>
          </p:cNvSpPr>
          <p:nvPr/>
        </p:nvSpPr>
        <p:spPr bwMode="auto">
          <a:xfrm>
            <a:off x="2016125" y="3889375"/>
            <a:ext cx="6837363" cy="7318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问题：逻辑地址为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0x0A7A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0x0507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时的访存过程如何？</a:t>
            </a:r>
          </a:p>
          <a:p>
            <a:pPr>
              <a:spcBef>
                <a:spcPct val="1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缺失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/cache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缺失、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缺失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缺页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38041" grpId="0"/>
      <p:bldP spid="38042" grpId="0"/>
      <p:bldP spid="7486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005" y="325395"/>
            <a:ext cx="3760839" cy="29575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分析右侧代码，假设：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) = 4</a:t>
            </a:r>
          </a:p>
          <a:p>
            <a:r>
              <a:rPr lang="zh-CN" altLang="en-US" sz="2400" dirty="0" smtClean="0"/>
              <a:t>数组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开始于内存地址</a:t>
            </a:r>
            <a:r>
              <a:rPr lang="en-US" altLang="zh-CN" sz="2400" dirty="0" smtClean="0"/>
              <a:t>0x0</a:t>
            </a:r>
            <a:r>
              <a:rPr lang="zh-CN" altLang="en-US" sz="2400" dirty="0" smtClean="0"/>
              <a:t>并以行顺序存储</a:t>
            </a:r>
            <a:endParaRPr lang="en-US" altLang="zh-CN" sz="2400" dirty="0" smtClean="0"/>
          </a:p>
          <a:p>
            <a:r>
              <a:rPr lang="zh-CN" altLang="en-US" sz="2400" dirty="0" smtClean="0"/>
              <a:t>缓存开始为空</a:t>
            </a:r>
            <a:endParaRPr lang="en-US" altLang="zh-CN" sz="2400" dirty="0" smtClean="0"/>
          </a:p>
          <a:p>
            <a:r>
              <a:rPr lang="zh-CN" altLang="en-US" sz="2400" dirty="0" smtClean="0"/>
              <a:t>除数组外，局部变量保存于寄存器中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9003" y="325395"/>
            <a:ext cx="4143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73005" y="3392487"/>
            <a:ext cx="8544042" cy="3465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回答下列问题：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假设缓存为</a:t>
            </a:r>
            <a:r>
              <a:rPr lang="en-US" altLang="zh-CN" sz="2400" dirty="0" smtClean="0"/>
              <a:t>512</a:t>
            </a:r>
            <a:r>
              <a:rPr lang="zh-CN" altLang="en-US" sz="2400" dirty="0" smtClean="0"/>
              <a:t>字节、直接映射、块大小为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字节。不命中率是多少？</a:t>
            </a:r>
            <a:endParaRPr lang="en-US" altLang="zh-CN" sz="24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不命中率为</a:t>
            </a:r>
            <a:r>
              <a:rPr lang="en-US" altLang="zh-CN" sz="2400" dirty="0" smtClean="0">
                <a:solidFill>
                  <a:srgbClr val="FF0000"/>
                </a:solidFill>
              </a:rPr>
              <a:t>100%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由于每次对</a:t>
            </a:r>
            <a:r>
              <a:rPr lang="en-US" altLang="zh-CN" sz="2400" dirty="0" smtClean="0">
                <a:solidFill>
                  <a:srgbClr val="FF0000"/>
                </a:solidFill>
              </a:rPr>
              <a:t>x[1][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</a:rPr>
              <a:t>]</a:t>
            </a:r>
            <a:r>
              <a:rPr lang="zh-CN" altLang="en-US" sz="2400" dirty="0" smtClean="0">
                <a:solidFill>
                  <a:srgbClr val="FF0000"/>
                </a:solidFill>
              </a:rPr>
              <a:t>的访问与前次对</a:t>
            </a:r>
            <a:r>
              <a:rPr lang="en-US" altLang="zh-CN" sz="2400" dirty="0" smtClean="0">
                <a:solidFill>
                  <a:srgbClr val="FF0000"/>
                </a:solidFill>
              </a:rPr>
              <a:t>x[0][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</a:rPr>
              <a:t>]</a:t>
            </a:r>
            <a:r>
              <a:rPr lang="zh-CN" altLang="en-US" sz="2400" dirty="0" smtClean="0">
                <a:solidFill>
                  <a:srgbClr val="FF0000"/>
                </a:solidFill>
              </a:rPr>
              <a:t>的访问冲突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如果将缓存大小加大一倍至</a:t>
            </a:r>
            <a:r>
              <a:rPr lang="en-US" altLang="zh-CN" sz="2400" dirty="0" smtClean="0"/>
              <a:t>1024</a:t>
            </a:r>
            <a:r>
              <a:rPr lang="zh-CN" altLang="en-US" sz="2400" dirty="0" smtClean="0"/>
              <a:t>字节，不命中率是多少？</a:t>
            </a:r>
            <a:endParaRPr lang="en-US" altLang="zh-CN" sz="24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不命中率为</a:t>
            </a:r>
            <a:r>
              <a:rPr lang="en-US" altLang="zh-CN" sz="2400" dirty="0" smtClean="0">
                <a:solidFill>
                  <a:srgbClr val="FF0000"/>
                </a:solidFill>
              </a:rPr>
              <a:t>25%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因为整个数组可放进缓存，因此不命中只会发生于每个新块中首个数组元素的冷不命中，而每个块包含</a:t>
            </a:r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</a:rPr>
              <a:t>个数组元素，因此</a:t>
            </a:r>
            <a:r>
              <a:rPr lang="en-US" altLang="zh-CN" sz="2400" dirty="0" smtClean="0">
                <a:solidFill>
                  <a:srgbClr val="FF0000"/>
                </a:solidFill>
              </a:rPr>
              <a:t>1/4=25%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假设缓存为</a:t>
            </a:r>
            <a:r>
              <a:rPr lang="en-US" altLang="zh-CN" sz="2400" dirty="0" smtClean="0"/>
              <a:t>512</a:t>
            </a:r>
            <a:r>
              <a:rPr lang="zh-CN" altLang="en-US" sz="2400" dirty="0" smtClean="0"/>
              <a:t>字节、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路组相联且使用</a:t>
            </a:r>
            <a:r>
              <a:rPr lang="en-US" altLang="zh-CN" sz="2400" dirty="0" smtClean="0"/>
              <a:t>LRU </a:t>
            </a:r>
            <a:r>
              <a:rPr lang="zh-CN" altLang="en-US" sz="2400" dirty="0" smtClean="0"/>
              <a:t>替换策略、块大小为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字节。不命中率是多少？</a:t>
            </a:r>
            <a:endParaRPr lang="en-US" altLang="zh-CN" sz="24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不命中率为</a:t>
            </a:r>
            <a:r>
              <a:rPr lang="en-US" altLang="zh-CN" sz="2400" dirty="0" smtClean="0">
                <a:solidFill>
                  <a:srgbClr val="FF0000"/>
                </a:solidFill>
              </a:rPr>
              <a:t>25%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因为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路组相联使得</a:t>
            </a:r>
            <a:r>
              <a:rPr lang="en-US" altLang="zh-CN" sz="2400" dirty="0" smtClean="0">
                <a:solidFill>
                  <a:srgbClr val="FF0000"/>
                </a:solidFill>
              </a:rPr>
              <a:t>x[1][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</a:rPr>
              <a:t>]</a:t>
            </a:r>
            <a:r>
              <a:rPr lang="zh-CN" altLang="en-US" sz="2400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</a:rPr>
              <a:t>x[0][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</a:rPr>
              <a:t>]</a:t>
            </a:r>
            <a:r>
              <a:rPr lang="zh-CN" altLang="en-US" sz="2400" dirty="0" smtClean="0">
                <a:solidFill>
                  <a:srgbClr val="FF0000"/>
                </a:solidFill>
              </a:rPr>
              <a:t>分别缓存于同一组的不同行中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，因此不命中只会发生于每个新块中首个数组元素的冷不命中，因此</a:t>
            </a:r>
            <a:r>
              <a:rPr lang="en-US" altLang="zh-CN" sz="2400" dirty="0" smtClean="0">
                <a:solidFill>
                  <a:srgbClr val="FF0000"/>
                </a:solidFill>
              </a:rPr>
              <a:t>1/4=25%</a:t>
            </a:r>
            <a:endParaRPr lang="en-US" altLang="zh-CN" sz="24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页表存储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1246"/>
            <a:ext cx="8229600" cy="5038794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大多数虚存实现方案将页表存储于虚存而不是实存（主存）中，即页表自身也会发生</a:t>
            </a:r>
            <a:r>
              <a:rPr lang="en-US" altLang="zh-CN" sz="2800" dirty="0" smtClean="0"/>
              <a:t>paging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当一个进程运行时，至少一部分它的页表（包括当前执行使用到的页表项）要装入主存中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典型情况下，一个页表的最大尺寸与一页的大小相同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 smtClean="0"/>
              <a:t>为减少页表的大小，一些处理器使用两级的页表组织：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第一级为页目录（</a:t>
            </a:r>
            <a:r>
              <a:rPr lang="en-US" altLang="zh-CN" sz="2400" dirty="0" smtClean="0"/>
              <a:t>page directory</a:t>
            </a:r>
            <a:r>
              <a:rPr lang="zh-CN" altLang="en-US" sz="2400" dirty="0" smtClean="0"/>
              <a:t>），其中每一目录项指向一个页表（第二级）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如果一页目录额长度为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且页表的最大长度为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，则一个进程最大可访问</a:t>
            </a:r>
            <a:r>
              <a:rPr lang="en-US" altLang="zh-CN" sz="2400" dirty="0" smtClean="0"/>
              <a:t>X*Y</a:t>
            </a:r>
            <a:r>
              <a:rPr lang="zh-CN" altLang="en-US" sz="2400" dirty="0" smtClean="0"/>
              <a:t>个页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30"/>
            <a:ext cx="8229600" cy="927069"/>
          </a:xfrm>
        </p:spPr>
        <p:txBody>
          <a:bodyPr/>
          <a:lstStyle/>
          <a:p>
            <a:r>
              <a:rPr lang="zh-CN" altLang="en-US" dirty="0" smtClean="0"/>
              <a:t>两级页表层次结构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358943"/>
            <a:ext cx="759142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8229600" cy="78101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两级页表结构实例（</a:t>
            </a:r>
            <a:r>
              <a:rPr lang="en-US" altLang="zh-CN" sz="4000" dirty="0" smtClean="0"/>
              <a:t>ARM</a:t>
            </a:r>
            <a:r>
              <a:rPr lang="zh-CN" altLang="en-US" sz="4000" dirty="0" smtClean="0"/>
              <a:t>处理器）</a:t>
            </a:r>
            <a:endParaRPr lang="zh-CN" altLang="en-US" sz="4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999" y="1162093"/>
            <a:ext cx="6823710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8229600" cy="78101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两级页表结构实例（</a:t>
            </a:r>
            <a:r>
              <a:rPr lang="en-US" altLang="zh-CN" sz="4000" dirty="0" smtClean="0"/>
              <a:t>Pentium</a:t>
            </a:r>
            <a:r>
              <a:rPr lang="zh-CN" altLang="en-US" sz="4000" dirty="0" smtClean="0"/>
              <a:t>处理器）</a:t>
            </a:r>
            <a:endParaRPr lang="zh-CN" altLang="en-US" sz="4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" y="1128681"/>
            <a:ext cx="893445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级页表结构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5475" y="1738313"/>
            <a:ext cx="53530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005" y="325395"/>
            <a:ext cx="4308533" cy="33957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2400" dirty="0" smtClean="0"/>
              <a:t>假设编写一函数用于清空显示屏幕，屏幕大小为</a:t>
            </a:r>
            <a:r>
              <a:rPr lang="en-US" altLang="zh-CN" sz="2400" dirty="0" smtClean="0"/>
              <a:t>640× 480 </a:t>
            </a:r>
            <a:r>
              <a:rPr lang="zh-CN" altLang="en-US" sz="2400" dirty="0" smtClean="0"/>
              <a:t>像素。计算机具有</a:t>
            </a:r>
            <a:r>
              <a:rPr lang="en-US" altLang="zh-CN" sz="2400" dirty="0" smtClean="0"/>
              <a:t>64 KB </a:t>
            </a:r>
            <a:r>
              <a:rPr lang="zh-CN" altLang="en-US" sz="2400" dirty="0" smtClean="0"/>
              <a:t>直接映射的缓存，每行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字节。所用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结构如右图所示。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假设：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(char) == 1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) == 4</a:t>
            </a:r>
          </a:p>
          <a:p>
            <a:r>
              <a:rPr lang="zh-CN" altLang="en-US" sz="2400" dirty="0" smtClean="0"/>
              <a:t>数组</a:t>
            </a:r>
            <a:r>
              <a:rPr lang="en-US" altLang="zh-CN" sz="2400" dirty="0" smtClean="0"/>
              <a:t>buffer</a:t>
            </a:r>
            <a:r>
              <a:rPr lang="zh-CN" altLang="en-US" sz="2400" dirty="0" smtClean="0"/>
              <a:t>开始于内存地址</a:t>
            </a:r>
            <a:r>
              <a:rPr lang="en-US" altLang="zh-CN" sz="2400" dirty="0" smtClean="0"/>
              <a:t>0x0</a:t>
            </a:r>
          </a:p>
          <a:p>
            <a:r>
              <a:rPr lang="zh-CN" altLang="en-US" sz="2400" dirty="0" smtClean="0"/>
              <a:t>缓存开始为空</a:t>
            </a:r>
            <a:endParaRPr lang="en-US" altLang="zh-CN" sz="2400" dirty="0" smtClean="0"/>
          </a:p>
          <a:p>
            <a:r>
              <a:rPr lang="zh-CN" altLang="en-US" sz="2400" dirty="0" smtClean="0"/>
              <a:t>除数组外，局部变量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cptr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iptr</a:t>
            </a:r>
            <a:r>
              <a:rPr lang="zh-CN" altLang="en-US" sz="2400" dirty="0" smtClean="0"/>
              <a:t>等保存于寄存器中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73005" y="4013207"/>
            <a:ext cx="4345047" cy="266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右侧代码运行时会有多少比例的写操作不命中？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</a:rPr>
              <a:t>25%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每一像素结构为</a:t>
            </a:r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</a:rPr>
              <a:t>字节，因此每一缓存行包含一结构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因此，对每一结构会出现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次不命中，后跟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</a:rPr>
              <a:t>次命中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9570" y="325395"/>
            <a:ext cx="37814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935" y="4125951"/>
            <a:ext cx="42386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005" y="325395"/>
            <a:ext cx="4308533" cy="295755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2400" dirty="0" smtClean="0"/>
              <a:t>分析右侧代码，假设：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) = 4</a:t>
            </a:r>
          </a:p>
          <a:p>
            <a:r>
              <a:rPr lang="zh-CN" altLang="en-US" sz="2400" dirty="0" smtClean="0"/>
              <a:t>数组</a:t>
            </a:r>
            <a:r>
              <a:rPr lang="en-US" altLang="zh-CN" sz="2400" dirty="0" smtClean="0"/>
              <a:t>square</a:t>
            </a:r>
            <a:r>
              <a:rPr lang="zh-CN" altLang="en-US" sz="2400" dirty="0" smtClean="0"/>
              <a:t>开始于内存地址</a:t>
            </a:r>
            <a:r>
              <a:rPr lang="en-US" altLang="zh-CN" sz="2400" dirty="0" smtClean="0"/>
              <a:t>0x0</a:t>
            </a:r>
            <a:r>
              <a:rPr lang="zh-CN" altLang="en-US" sz="2400" dirty="0" smtClean="0"/>
              <a:t>并以行顺序存储</a:t>
            </a:r>
            <a:endParaRPr lang="en-US" altLang="zh-CN" sz="2400" dirty="0" smtClean="0"/>
          </a:p>
          <a:p>
            <a:r>
              <a:rPr lang="zh-CN" altLang="en-US" sz="2400" dirty="0" smtClean="0"/>
              <a:t>缓存初始为空，大小为</a:t>
            </a:r>
            <a:r>
              <a:rPr lang="en-US" altLang="zh-CN" sz="2400" dirty="0" smtClean="0"/>
              <a:t>2048</a:t>
            </a:r>
            <a:r>
              <a:rPr lang="zh-CN" altLang="en-US" sz="2400" dirty="0" smtClean="0"/>
              <a:t>字节，直接映射，块为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字节</a:t>
            </a:r>
            <a:endParaRPr lang="en-US" altLang="zh-CN" sz="2400" dirty="0" smtClean="0"/>
          </a:p>
          <a:p>
            <a:r>
              <a:rPr lang="zh-CN" altLang="en-US" sz="2400" dirty="0" smtClean="0"/>
              <a:t>除数组外，局部变量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等保存于寄存器中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73005" y="3538540"/>
            <a:ext cx="4272021" cy="299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回答下列问题：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写操作的总数是多少？</a:t>
            </a:r>
            <a:endParaRPr lang="en-US" altLang="zh-CN" sz="24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1024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其中不命中的写操作的总数是多少？</a:t>
            </a:r>
            <a:endParaRPr lang="en-US" altLang="zh-CN" sz="24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256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对每一结构，发生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次不命中，后跟</a:t>
            </a: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次命中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8700" y="2771766"/>
            <a:ext cx="43053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5375" y="0"/>
            <a:ext cx="42386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466" y="-39735"/>
            <a:ext cx="4454585" cy="295755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2400" dirty="0" smtClean="0"/>
              <a:t>分析右侧代码，假设：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) = 4</a:t>
            </a:r>
          </a:p>
          <a:p>
            <a:r>
              <a:rPr lang="zh-CN" altLang="en-US" sz="2400" dirty="0" smtClean="0"/>
              <a:t>数组</a:t>
            </a:r>
            <a:r>
              <a:rPr lang="en-US" altLang="zh-CN" sz="2400" dirty="0" smtClean="0"/>
              <a:t>square</a:t>
            </a:r>
            <a:r>
              <a:rPr lang="zh-CN" altLang="en-US" sz="2400" dirty="0" smtClean="0"/>
              <a:t>开始于内存地址</a:t>
            </a:r>
            <a:r>
              <a:rPr lang="en-US" altLang="zh-CN" sz="2400" dirty="0" smtClean="0"/>
              <a:t>0x0</a:t>
            </a:r>
            <a:r>
              <a:rPr lang="zh-CN" altLang="en-US" sz="2400" dirty="0" smtClean="0"/>
              <a:t>并以行顺序存储</a:t>
            </a:r>
            <a:endParaRPr lang="en-US" altLang="zh-CN" sz="2400" dirty="0" smtClean="0"/>
          </a:p>
          <a:p>
            <a:r>
              <a:rPr lang="zh-CN" altLang="en-US" sz="2400" dirty="0" smtClean="0"/>
              <a:t>缓存初始为空，大小为</a:t>
            </a:r>
            <a:r>
              <a:rPr lang="en-US" altLang="zh-CN" sz="2400" dirty="0" smtClean="0"/>
              <a:t>2048</a:t>
            </a:r>
            <a:r>
              <a:rPr lang="zh-CN" altLang="en-US" sz="2400" dirty="0" smtClean="0"/>
              <a:t>字节，直接映射，块为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字节</a:t>
            </a:r>
            <a:endParaRPr lang="en-US" altLang="zh-CN" sz="2400" dirty="0" smtClean="0"/>
          </a:p>
          <a:p>
            <a:r>
              <a:rPr lang="zh-CN" altLang="en-US" sz="2400" dirty="0" smtClean="0"/>
              <a:t>除数组外，局部变量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等保存于寄存器中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63467" y="3173410"/>
            <a:ext cx="4418072" cy="3468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回答下列问题：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写操作的总数数多少？</a:t>
            </a:r>
            <a:endParaRPr lang="en-US" altLang="zh-CN" sz="24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1024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其中不命中的写操作的总数是多少？</a:t>
            </a:r>
            <a:endParaRPr lang="en-US" altLang="zh-CN" sz="24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256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第一个循环执行</a:t>
            </a:r>
            <a:r>
              <a:rPr lang="en-US" altLang="zh-CN" sz="2400" dirty="0" smtClean="0">
                <a:solidFill>
                  <a:srgbClr val="FF0000"/>
                </a:solidFill>
              </a:rPr>
              <a:t>256</a:t>
            </a:r>
            <a:r>
              <a:rPr lang="zh-CN" altLang="en-US" sz="2400" dirty="0" smtClean="0">
                <a:solidFill>
                  <a:srgbClr val="FF0000"/>
                </a:solidFill>
              </a:rPr>
              <a:t>次写操作，而每一缓存行包含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个结构，因此</a:t>
            </a:r>
            <a:r>
              <a:rPr lang="en-US" altLang="zh-CN" sz="2400" dirty="0" smtClean="0">
                <a:solidFill>
                  <a:srgbClr val="FF0000"/>
                </a:solidFill>
              </a:rPr>
              <a:t>1/2</a:t>
            </a:r>
            <a:r>
              <a:rPr lang="zh-CN" altLang="en-US" sz="2400" dirty="0" smtClean="0">
                <a:solidFill>
                  <a:srgbClr val="FF0000"/>
                </a:solidFill>
              </a:rPr>
              <a:t>命中，</a:t>
            </a:r>
            <a:r>
              <a:rPr lang="en-US" altLang="zh-CN" sz="2400" dirty="0" smtClean="0">
                <a:solidFill>
                  <a:srgbClr val="FF0000"/>
                </a:solidFill>
              </a:rPr>
              <a:t>1/2</a:t>
            </a:r>
            <a:r>
              <a:rPr lang="zh-CN" altLang="en-US" sz="2400" dirty="0" smtClean="0">
                <a:solidFill>
                  <a:srgbClr val="FF0000"/>
                </a:solidFill>
              </a:rPr>
              <a:t>不命中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第二个循环执行</a:t>
            </a:r>
            <a:r>
              <a:rPr lang="en-US" altLang="zh-CN" sz="2400" dirty="0" smtClean="0">
                <a:solidFill>
                  <a:srgbClr val="FF0000"/>
                </a:solidFill>
              </a:rPr>
              <a:t>768</a:t>
            </a:r>
            <a:r>
              <a:rPr lang="zh-CN" altLang="en-US" sz="2400" dirty="0" smtClean="0">
                <a:solidFill>
                  <a:srgbClr val="FF0000"/>
                </a:solidFill>
              </a:rPr>
              <a:t>次写操作。对（一缓存行中）每组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个结构，发生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次冷不命中，后跟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次命中。因此循环将遇到</a:t>
            </a:r>
            <a:r>
              <a:rPr lang="en-US" altLang="zh-CN" sz="2400" dirty="0" smtClean="0">
                <a:solidFill>
                  <a:srgbClr val="FF0000"/>
                </a:solidFill>
              </a:rPr>
              <a:t>128</a:t>
            </a:r>
            <a:r>
              <a:rPr lang="zh-CN" altLang="en-US" sz="2400" dirty="0" smtClean="0">
                <a:solidFill>
                  <a:srgbClr val="FF0000"/>
                </a:solidFill>
              </a:rPr>
              <a:t>次不命中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因此，总共</a:t>
            </a:r>
            <a:r>
              <a:rPr lang="en-US" altLang="zh-CN" sz="2400" dirty="0" smtClean="0">
                <a:solidFill>
                  <a:srgbClr val="FF0000"/>
                </a:solidFill>
              </a:rPr>
              <a:t>256+768 = 1024</a:t>
            </a:r>
            <a:r>
              <a:rPr lang="zh-CN" altLang="en-US" sz="2400" dirty="0" smtClean="0">
                <a:solidFill>
                  <a:srgbClr val="FF0000"/>
                </a:solidFill>
              </a:rPr>
              <a:t>次写操作，其中</a:t>
            </a:r>
            <a:r>
              <a:rPr lang="en-US" altLang="zh-CN" sz="2400" dirty="0" smtClean="0">
                <a:solidFill>
                  <a:srgbClr val="FF0000"/>
                </a:solidFill>
              </a:rPr>
              <a:t> 128+128 = 256</a:t>
            </a:r>
            <a:r>
              <a:rPr lang="zh-CN" altLang="en-US" sz="2400" dirty="0" smtClean="0">
                <a:solidFill>
                  <a:srgbClr val="FF0000"/>
                </a:solidFill>
              </a:rPr>
              <a:t>次不命中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6525" y="3027357"/>
            <a:ext cx="44196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5375" y="0"/>
            <a:ext cx="42386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005" y="325395"/>
            <a:ext cx="4308533" cy="33957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2400" dirty="0" smtClean="0"/>
              <a:t>假设编写一函数用于清空显示屏幕，屏幕大小为</a:t>
            </a:r>
            <a:r>
              <a:rPr lang="en-US" altLang="zh-CN" sz="2400" dirty="0" smtClean="0"/>
              <a:t>640× 480 </a:t>
            </a:r>
            <a:r>
              <a:rPr lang="zh-CN" altLang="en-US" sz="2400" dirty="0" smtClean="0"/>
              <a:t>像素。计算机具有</a:t>
            </a:r>
            <a:r>
              <a:rPr lang="en-US" altLang="zh-CN" sz="2400" dirty="0" smtClean="0"/>
              <a:t>64 KB </a:t>
            </a:r>
            <a:r>
              <a:rPr lang="zh-CN" altLang="en-US" sz="2400" dirty="0" smtClean="0"/>
              <a:t>直接映射的缓存，每行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字节。所用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结构如右图所示。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假设：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(char) == 1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) == 4</a:t>
            </a:r>
          </a:p>
          <a:p>
            <a:r>
              <a:rPr lang="zh-CN" altLang="en-US" sz="2400" dirty="0" smtClean="0"/>
              <a:t>数组</a:t>
            </a:r>
            <a:r>
              <a:rPr lang="en-US" altLang="zh-CN" sz="2400" dirty="0" smtClean="0"/>
              <a:t>buffer</a:t>
            </a:r>
            <a:r>
              <a:rPr lang="zh-CN" altLang="en-US" sz="2400" dirty="0" smtClean="0"/>
              <a:t>开始于内存地址</a:t>
            </a:r>
            <a:r>
              <a:rPr lang="en-US" altLang="zh-CN" sz="2400" dirty="0" smtClean="0"/>
              <a:t>0x0</a:t>
            </a:r>
          </a:p>
          <a:p>
            <a:r>
              <a:rPr lang="zh-CN" altLang="en-US" sz="2400" dirty="0" smtClean="0"/>
              <a:t>缓存开始为空</a:t>
            </a:r>
            <a:endParaRPr lang="en-US" altLang="zh-CN" sz="2400" dirty="0" smtClean="0"/>
          </a:p>
          <a:p>
            <a:r>
              <a:rPr lang="zh-CN" altLang="en-US" sz="2400" dirty="0" smtClean="0"/>
              <a:t>除数组外，局部变量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cptr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iptr</a:t>
            </a:r>
            <a:r>
              <a:rPr lang="zh-CN" altLang="en-US" sz="2400" dirty="0" smtClean="0"/>
              <a:t>等保存于寄存器中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73005" y="3867156"/>
            <a:ext cx="8397990" cy="657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000" dirty="0" smtClean="0"/>
              <a:t>下列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代码运行时会有多少比例的写操作不命中？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25%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9570" y="325395"/>
            <a:ext cx="37814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9778" y="4548214"/>
            <a:ext cx="6743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6291" y="6124575"/>
            <a:ext cx="57245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373005" y="5473727"/>
            <a:ext cx="8397990" cy="657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000" dirty="0" smtClean="0"/>
              <a:t>下列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代码运行时会有多少比例的写操作不命中？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100%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005" y="325395"/>
            <a:ext cx="4381559" cy="37243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dirty="0" smtClean="0"/>
              <a:t>对右图所示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个求和函数，假设计算机具有</a:t>
            </a:r>
            <a:r>
              <a:rPr lang="en-US" altLang="zh-CN" sz="2400" dirty="0" smtClean="0"/>
              <a:t>4KB</a:t>
            </a:r>
            <a:r>
              <a:rPr lang="zh-CN" altLang="en-US" sz="2400" dirty="0" smtClean="0"/>
              <a:t>直接映射缓存，每个内存块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字节，并且：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) == 4</a:t>
            </a:r>
          </a:p>
          <a:p>
            <a:r>
              <a:rPr lang="zh-CN" altLang="en-US" sz="2400" dirty="0" smtClean="0"/>
              <a:t>数组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开始于内存地址</a:t>
            </a:r>
            <a:r>
              <a:rPr lang="en-US" altLang="zh-CN" sz="2400" dirty="0" smtClean="0"/>
              <a:t>0x08000000</a:t>
            </a:r>
          </a:p>
          <a:p>
            <a:r>
              <a:rPr lang="zh-CN" altLang="en-US" sz="2400" dirty="0" smtClean="0"/>
              <a:t>缓存开始为空</a:t>
            </a:r>
            <a:endParaRPr lang="en-US" altLang="zh-CN" sz="2400" dirty="0" smtClean="0"/>
          </a:p>
          <a:p>
            <a:r>
              <a:rPr lang="zh-CN" altLang="en-US" sz="2400" dirty="0" smtClean="0"/>
              <a:t>除数组外，局部变量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sum</a:t>
            </a:r>
            <a:r>
              <a:rPr lang="zh-CN" altLang="en-US" sz="2400" dirty="0" smtClean="0"/>
              <a:t>等保存于寄存器中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计算缓存不命中率并填写下表</a:t>
            </a:r>
            <a:r>
              <a:rPr lang="en-US" altLang="zh-CN" sz="2400" dirty="0" smtClean="0"/>
              <a:t>:</a:t>
            </a:r>
          </a:p>
          <a:p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0617" y="0"/>
            <a:ext cx="3100388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4894" y="2386012"/>
            <a:ext cx="4279106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005" y="4268799"/>
            <a:ext cx="4330214" cy="160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198655" y="4670442"/>
            <a:ext cx="58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25%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8714" y="4670442"/>
            <a:ext cx="58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25%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5629" y="5035572"/>
            <a:ext cx="73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100%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68714" y="5035572"/>
            <a:ext cx="58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25%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8655" y="5396500"/>
            <a:ext cx="58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50%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68714" y="5396500"/>
            <a:ext cx="58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25%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2479661"/>
            <a:ext cx="8229600" cy="1387495"/>
          </a:xfrm>
          <a:noFill/>
          <a:ln/>
        </p:spPr>
        <p:txBody>
          <a:bodyPr>
            <a:normAutofit/>
          </a:bodyPr>
          <a:lstStyle/>
          <a:p>
            <a:pPr>
              <a:spcBef>
                <a:spcPct val="30000"/>
              </a:spcBef>
              <a:buNone/>
            </a:pPr>
            <a:r>
              <a:rPr lang="zh-CN" altLang="en-US" sz="24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第五</a:t>
            </a: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讲：虚拟存储器（</a:t>
            </a:r>
            <a:r>
              <a:rPr lang="en-US" altLang="zh-CN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Virtual Memory</a:t>
            </a: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spcBef>
                <a:spcPct val="30000"/>
              </a:spcBef>
            </a:pPr>
            <a:r>
              <a:rPr lang="zh-CN" altLang="en-US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虚拟地址空间、虚拟存储器的实现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5925" y="95250"/>
            <a:ext cx="7591425" cy="569913"/>
          </a:xfrm>
        </p:spPr>
        <p:txBody>
          <a:bodyPr lIns="91440" tIns="45720" rIns="91440" bIns="45720" anchor="ctr">
            <a:normAutofit fontScale="90000"/>
          </a:bodyPr>
          <a:lstStyle/>
          <a:p>
            <a:r>
              <a:rPr lang="zh-CN" altLang="en-US">
                <a:ea typeface="宋体" pitchFamily="2" charset="-122"/>
              </a:rPr>
              <a:t>缩写的含义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2588" y="776288"/>
            <a:ext cx="7896225" cy="5700712"/>
          </a:xfrm>
        </p:spPr>
        <p:txBody>
          <a:bodyPr lIns="91440" tIns="45720" rIns="91440" bIns="45720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基本参数（按字节编址）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N = 2</a:t>
            </a:r>
            <a:r>
              <a:rPr lang="en-US" altLang="zh-CN" sz="2000" baseline="3000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虚拟地址空间大小</a:t>
            </a:r>
            <a:endParaRPr lang="zh-CN" altLang="en-US" sz="2000" baseline="300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 = 2</a:t>
            </a:r>
            <a:r>
              <a:rPr lang="en-US" altLang="zh-CN" sz="2000" baseline="30000">
                <a:latin typeface="微软雅黑" pitchFamily="34" charset="-122"/>
                <a:ea typeface="微软雅黑" pitchFamily="34" charset="-122"/>
              </a:rPr>
              <a:t>m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物理地址空间大小</a:t>
            </a:r>
            <a:endParaRPr lang="zh-CN" altLang="en-US" sz="2000" baseline="300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P = 2</a:t>
            </a:r>
            <a:r>
              <a:rPr lang="en-US" altLang="zh-CN" sz="2000" baseline="30000">
                <a:latin typeface="微软雅黑" pitchFamily="34" charset="-122"/>
                <a:ea typeface="微软雅黑" pitchFamily="34" charset="-122"/>
              </a:rPr>
              <a:t>p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: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页大小</a:t>
            </a:r>
            <a:endParaRPr lang="en-US" altLang="zh-CN" sz="2000" baseline="30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虚拟地址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(VA)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中的各字段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TLBI: TLB index</a:t>
            </a:r>
            <a:r>
              <a:rPr lang="zh-CN" altLang="en-US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索引）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TLBT: TLB tag</a:t>
            </a:r>
            <a:r>
              <a:rPr lang="zh-CN" altLang="en-US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标记）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VPO: Virtual page offset </a:t>
            </a:r>
            <a:r>
              <a:rPr lang="zh-CN" altLang="en-US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（页内偏移地址）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VPN: Virtual page number </a:t>
            </a:r>
            <a:r>
              <a:rPr lang="zh-CN" altLang="en-US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（虚拟页号）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物理地址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(PA)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中的各字段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PPO: Physical page offset </a:t>
            </a:r>
            <a:r>
              <a:rPr lang="en-US" altLang="zh-CN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页内偏移地址</a:t>
            </a:r>
            <a:r>
              <a:rPr lang="en-US" altLang="zh-CN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PPN: Physical page number</a:t>
            </a:r>
            <a:r>
              <a:rPr lang="zh-CN" altLang="en-US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（物理页号）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CO: Byte offset within cache line</a:t>
            </a:r>
            <a:r>
              <a:rPr lang="zh-CN" altLang="en-US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（块内偏移地址）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CI: Cache index</a:t>
            </a:r>
            <a:r>
              <a:rPr lang="zh-CN" altLang="en-US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索引）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CT: Cache tag</a:t>
            </a:r>
            <a:r>
              <a:rPr lang="zh-CN" altLang="en-US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标记）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6076</TotalTime>
  <Words>1790</Words>
  <Application>Microsoft Office PowerPoint</Application>
  <PresentationFormat>全屏显示(4:3)</PresentationFormat>
  <Paragraphs>527</Paragraphs>
  <Slides>24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缓存（续）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缩写的含义</vt:lpstr>
      <vt:lpstr>虚地址到物理地址的映射</vt:lpstr>
      <vt:lpstr>页表项示例</vt:lpstr>
      <vt:lpstr>虚存与进程</vt:lpstr>
      <vt:lpstr>页命中与页缺失处理流程</vt:lpstr>
      <vt:lpstr>TLB - translation lookaside buffer</vt:lpstr>
      <vt:lpstr>TLB命中与缺失</vt:lpstr>
      <vt:lpstr>一个简化的存储系统举例</vt:lpstr>
      <vt:lpstr>一个简化的存储系统举例（续）</vt:lpstr>
      <vt:lpstr>幻灯片 18</vt:lpstr>
      <vt:lpstr>一个简化的存储系统举例（续）</vt:lpstr>
      <vt:lpstr>页表存储</vt:lpstr>
      <vt:lpstr>两级页表层次结构</vt:lpstr>
      <vt:lpstr>两级页表结构实例（ARM处理器）</vt:lpstr>
      <vt:lpstr>两级页表结构实例（Pentium处理器）</vt:lpstr>
      <vt:lpstr>K级页表结构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程序的链接</dc:title>
  <dc:creator>SU</dc:creator>
  <cp:lastModifiedBy>SU</cp:lastModifiedBy>
  <cp:revision>395</cp:revision>
  <dcterms:created xsi:type="dcterms:W3CDTF">2014-10-27T06:10:27Z</dcterms:created>
  <dcterms:modified xsi:type="dcterms:W3CDTF">2014-11-29T15:11:02Z</dcterms:modified>
</cp:coreProperties>
</file>