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1060" r:id="rId2"/>
    <p:sldId id="999" r:id="rId3"/>
    <p:sldId id="1075" r:id="rId4"/>
    <p:sldId id="1076" r:id="rId5"/>
    <p:sldId id="1077" r:id="rId6"/>
    <p:sldId id="1064" r:id="rId7"/>
    <p:sldId id="1072" r:id="rId8"/>
    <p:sldId id="1068" r:id="rId9"/>
    <p:sldId id="1070" r:id="rId10"/>
    <p:sldId id="988" r:id="rId11"/>
    <p:sldId id="1091" r:id="rId12"/>
    <p:sldId id="1093" r:id="rId13"/>
    <p:sldId id="1078" r:id="rId14"/>
    <p:sldId id="1080" r:id="rId15"/>
    <p:sldId id="1081" r:id="rId16"/>
    <p:sldId id="1082" r:id="rId17"/>
    <p:sldId id="1083" r:id="rId18"/>
    <p:sldId id="1084" r:id="rId19"/>
    <p:sldId id="1085" r:id="rId20"/>
    <p:sldId id="1086" r:id="rId21"/>
    <p:sldId id="1092" r:id="rId22"/>
    <p:sldId id="1087" r:id="rId23"/>
    <p:sldId id="1088" r:id="rId24"/>
    <p:sldId id="1079" r:id="rId25"/>
    <p:sldId id="1089" r:id="rId26"/>
    <p:sldId id="1090"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66CC"/>
    <a:srgbClr val="CC3300"/>
    <a:srgbClr val="009242"/>
    <a:srgbClr val="FF0000"/>
    <a:srgbClr val="3366FF"/>
    <a:srgbClr val="99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99804" autoAdjust="0"/>
  </p:normalViewPr>
  <p:slideViewPr>
    <p:cSldViewPr snapToGrid="0">
      <p:cViewPr varScale="1">
        <p:scale>
          <a:sx n="86" d="100"/>
          <a:sy n="86" d="100"/>
        </p:scale>
        <p:origin x="1080"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24A88935-A940-4742-91B1-E0C04BD25D9C}" type="slidenum">
              <a:rPr lang="en-US" altLang="zh-CN"/>
              <a:pPr>
                <a:defRPr/>
              </a:pPr>
              <a:t>‹#›</a:t>
            </a:fld>
            <a:endParaRPr lang="en-US" altLang="zh-CN"/>
          </a:p>
        </p:txBody>
      </p:sp>
    </p:spTree>
    <p:extLst>
      <p:ext uri="{BB962C8B-B14F-4D97-AF65-F5344CB8AC3E}">
        <p14:creationId xmlns:p14="http://schemas.microsoft.com/office/powerpoint/2010/main" val="3899806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8E194B8D-0BD2-4348-BE80-2231CB33E343}" type="slidenum">
              <a:rPr lang="en-US" altLang="zh-TW" b="0">
                <a:latin typeface="Times New Roman" panose="02020603050405020304" pitchFamily="18" charset="0"/>
                <a:ea typeface="PMingLiU" panose="02020500000000000000" pitchFamily="18" charset="-120"/>
              </a:rPr>
              <a:pPr eaLnBrk="1" hangingPunct="1"/>
              <a:t>1</a:t>
            </a:fld>
            <a:endParaRPr lang="en-US" altLang="zh-TW" b="0">
              <a:latin typeface="Times New Roman" panose="02020603050405020304" pitchFamily="18" charset="0"/>
              <a:ea typeface="PMingLiU" panose="02020500000000000000" pitchFamily="18" charset="-12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en-US" altLang="zh-CN"/>
          </a:p>
        </p:txBody>
      </p:sp>
    </p:spTree>
    <p:extLst>
      <p:ext uri="{BB962C8B-B14F-4D97-AF65-F5344CB8AC3E}">
        <p14:creationId xmlns:p14="http://schemas.microsoft.com/office/powerpoint/2010/main" val="49468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D65C2775-2518-41B7-A9DC-63558B5DF72E}" type="slidenum">
              <a:rPr lang="en-US" altLang="zh-TW" b="0">
                <a:latin typeface="Times New Roman" panose="02020603050405020304" pitchFamily="18" charset="0"/>
                <a:ea typeface="PMingLiU" panose="02020500000000000000" pitchFamily="18" charset="-120"/>
              </a:rPr>
              <a:pPr eaLnBrk="1" hangingPunct="1"/>
              <a:t>6</a:t>
            </a:fld>
            <a:endParaRPr lang="en-US" altLang="zh-TW" b="0">
              <a:latin typeface="Times New Roman" panose="02020603050405020304" pitchFamily="18" charset="0"/>
              <a:ea typeface="PMingLiU" panose="02020500000000000000" pitchFamily="18" charset="-12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1403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711F00F8-3138-4116-8CF0-F2585F6C7272}" type="slidenum">
              <a:rPr lang="en-US" altLang="zh-TW" b="0">
                <a:latin typeface="Times New Roman" panose="02020603050405020304" pitchFamily="18" charset="0"/>
                <a:ea typeface="PMingLiU" panose="02020500000000000000" pitchFamily="18" charset="-120"/>
              </a:rPr>
              <a:pPr eaLnBrk="1" hangingPunct="1"/>
              <a:t>7</a:t>
            </a:fld>
            <a:endParaRPr lang="en-US" altLang="zh-TW" b="0">
              <a:latin typeface="Times New Roman" panose="02020603050405020304" pitchFamily="18" charset="0"/>
              <a:ea typeface="PMingLiU" panose="02020500000000000000" pitchFamily="18" charset="-12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1705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77B40B08-71E6-4A6B-A77A-F28F56A4A0E2}" type="slidenum">
              <a:rPr lang="en-US" altLang="zh-TW" b="0">
                <a:latin typeface="Times New Roman" panose="02020603050405020304" pitchFamily="18" charset="0"/>
                <a:ea typeface="PMingLiU" panose="02020500000000000000" pitchFamily="18" charset="-120"/>
              </a:rPr>
              <a:pPr eaLnBrk="1" hangingPunct="1"/>
              <a:t>8</a:t>
            </a:fld>
            <a:endParaRPr lang="en-US" altLang="zh-TW" b="0">
              <a:latin typeface="Times New Roman" panose="02020603050405020304" pitchFamily="18" charset="0"/>
              <a:ea typeface="PMingLiU" panose="02020500000000000000" pitchFamily="18" charset="-12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75529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D332C235-FF36-4656-A784-97C01913E11F}" type="slidenum">
              <a:rPr lang="en-US" altLang="zh-TW" b="0">
                <a:latin typeface="Times New Roman" panose="02020603050405020304" pitchFamily="18" charset="0"/>
                <a:ea typeface="PMingLiU" panose="02020500000000000000" pitchFamily="18" charset="-120"/>
              </a:rPr>
              <a:pPr eaLnBrk="1" hangingPunct="1"/>
              <a:t>9</a:t>
            </a:fld>
            <a:endParaRPr lang="en-US" altLang="zh-TW" b="0">
              <a:latin typeface="Times New Roman" panose="02020603050405020304" pitchFamily="18" charset="0"/>
              <a:ea typeface="PMingLiU" panose="02020500000000000000" pitchFamily="18" charset="-12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2324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8E194B8D-0BD2-4348-BE80-2231CB33E343}" type="slidenum">
              <a:rPr lang="en-US" altLang="zh-TW" b="0">
                <a:latin typeface="Times New Roman" panose="02020603050405020304" pitchFamily="18" charset="0"/>
                <a:ea typeface="PMingLiU" panose="02020500000000000000" pitchFamily="18" charset="-120"/>
              </a:rPr>
              <a:pPr eaLnBrk="1" hangingPunct="1"/>
              <a:t>11</a:t>
            </a:fld>
            <a:endParaRPr lang="en-US" altLang="zh-TW" b="0">
              <a:latin typeface="Times New Roman" panose="02020603050405020304" pitchFamily="18" charset="0"/>
              <a:ea typeface="PMingLiU" panose="02020500000000000000" pitchFamily="18" charset="-12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en-US" altLang="zh-CN"/>
          </a:p>
        </p:txBody>
      </p:sp>
    </p:spTree>
    <p:extLst>
      <p:ext uri="{BB962C8B-B14F-4D97-AF65-F5344CB8AC3E}">
        <p14:creationId xmlns:p14="http://schemas.microsoft.com/office/powerpoint/2010/main" val="494685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8E194B8D-0BD2-4348-BE80-2231CB33E343}" type="slidenum">
              <a:rPr lang="en-US" altLang="zh-TW" b="0">
                <a:latin typeface="Times New Roman" panose="02020603050405020304" pitchFamily="18" charset="0"/>
                <a:ea typeface="PMingLiU" panose="02020500000000000000" pitchFamily="18" charset="-120"/>
              </a:rPr>
              <a:pPr eaLnBrk="1" hangingPunct="1"/>
              <a:t>21</a:t>
            </a:fld>
            <a:endParaRPr lang="en-US" altLang="zh-TW" b="0">
              <a:latin typeface="Times New Roman" panose="02020603050405020304" pitchFamily="18" charset="0"/>
              <a:ea typeface="PMingLiU" panose="02020500000000000000" pitchFamily="18" charset="-12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en-US" altLang="zh-CN"/>
          </a:p>
        </p:txBody>
      </p:sp>
    </p:spTree>
    <p:extLst>
      <p:ext uri="{BB962C8B-B14F-4D97-AF65-F5344CB8AC3E}">
        <p14:creationId xmlns:p14="http://schemas.microsoft.com/office/powerpoint/2010/main" val="49468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EC232B-BF27-4B9F-9B6D-22D26EAF8DF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180EB4-407F-4978-8D43-6F3B18F70A4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EB6A83-DCC2-4227-A0C4-A264F0F98A2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EFFF5E-9B8A-40F6-A2B8-7C666B53DCF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9E3C9B-204C-4B90-9F5E-D227E61DD05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C7259F-F984-466E-A45C-C8560BC0412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E9FD471-F79A-44A1-9C72-D250900A70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A829EB9-9AD1-41AF-BF28-FEB9E32609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A5E790-ECB7-42D4-8B2B-26AB54CA9AF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5F7F7D-950A-4C77-A2E6-6F37AE7E05A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CC9286-427E-4947-BBB1-A827354492A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318F628C-7117-4CBE-BA5E-A227A5CAF6E6}"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792163" y="1844675"/>
            <a:ext cx="7905750" cy="1568450"/>
          </a:xfrm>
        </p:spPr>
        <p:txBody>
          <a:bodyPr/>
          <a:lstStyle/>
          <a:p>
            <a:pPr eaLnBrk="1" hangingPunct="1"/>
            <a:r>
              <a:rPr lang="zh-CN" altLang="en-US" sz="5000" dirty="0"/>
              <a:t>进  程</a:t>
            </a:r>
          </a:p>
        </p:txBody>
      </p:sp>
    </p:spTree>
    <p:extLst>
      <p:ext uri="{BB962C8B-B14F-4D97-AF65-F5344CB8AC3E}">
        <p14:creationId xmlns:p14="http://schemas.microsoft.com/office/powerpoint/2010/main" val="252166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idx="4294967295"/>
          </p:nvPr>
        </p:nvSpPr>
        <p:spPr>
          <a:xfrm>
            <a:off x="750888" y="114300"/>
            <a:ext cx="6997700" cy="528638"/>
          </a:xfrm>
        </p:spPr>
        <p:txBody>
          <a:bodyPr/>
          <a:lstStyle/>
          <a:p>
            <a:pPr eaLnBrk="1" hangingPunct="1"/>
            <a:r>
              <a:rPr lang="en-US" altLang="zh-CN"/>
              <a:t>     </a:t>
            </a:r>
            <a:r>
              <a:rPr lang="en-US" altLang="zh-CN">
                <a:latin typeface="黑体"/>
              </a:rPr>
              <a:t>“</a:t>
            </a:r>
            <a:r>
              <a:rPr lang="zh-CN" altLang="en-US"/>
              <a:t>进程</a:t>
            </a:r>
            <a:r>
              <a:rPr lang="en-US" altLang="zh-CN">
                <a:latin typeface="黑体"/>
              </a:rPr>
              <a:t>”</a:t>
            </a:r>
            <a:r>
              <a:rPr lang="en-US" altLang="zh-CN"/>
              <a:t>  </a:t>
            </a:r>
            <a:r>
              <a:rPr lang="zh-CN" altLang="en-US"/>
              <a:t>与</a:t>
            </a:r>
            <a:r>
              <a:rPr lang="zh-CN" altLang="en-US">
                <a:latin typeface="黑体"/>
              </a:rPr>
              <a:t>“</a:t>
            </a:r>
            <a:r>
              <a:rPr lang="zh-CN" altLang="en-US"/>
              <a:t>上下文切换</a:t>
            </a:r>
            <a:r>
              <a:rPr lang="zh-CN" altLang="en-US">
                <a:latin typeface="黑体"/>
              </a:rPr>
              <a:t>”</a:t>
            </a:r>
            <a:endParaRPr lang="zh-CN" altLang="en-US"/>
          </a:p>
        </p:txBody>
      </p:sp>
      <p:sp>
        <p:nvSpPr>
          <p:cNvPr id="722947" name="Rectangle 41"/>
          <p:cNvSpPr>
            <a:spLocks noChangeArrowheads="1"/>
          </p:cNvSpPr>
          <p:nvPr/>
        </p:nvSpPr>
        <p:spPr bwMode="auto">
          <a:xfrm>
            <a:off x="387350" y="1666875"/>
            <a:ext cx="2455863" cy="1096963"/>
          </a:xfrm>
          <a:prstGeom prst="rect">
            <a:avLst/>
          </a:prstGeom>
          <a:solidFill>
            <a:schemeClr val="bg1"/>
          </a:solidFill>
          <a:ln w="9525">
            <a:noFill/>
            <a:miter lim="800000"/>
            <a:headEnd/>
            <a:tailEnd/>
          </a:ln>
        </p:spPr>
        <p:txBody>
          <a:bodyPr>
            <a:spAutoFit/>
          </a:bodyPr>
          <a:lstStyle/>
          <a:p>
            <a:r>
              <a:rPr kumimoji="1" lang="en-US" altLang="zh-CN" sz="2200" b="1">
                <a:solidFill>
                  <a:srgbClr val="ED1611"/>
                </a:solidFill>
                <a:latin typeface="微软雅黑" pitchFamily="34" charset="-122"/>
                <a:ea typeface="微软雅黑" pitchFamily="34" charset="-122"/>
                <a:cs typeface="Arial" charset="0"/>
              </a:rPr>
              <a:t>Unix&gt;./hello</a:t>
            </a:r>
          </a:p>
          <a:p>
            <a:r>
              <a:rPr kumimoji="1" lang="en-US" altLang="zh-CN" sz="2200" b="1">
                <a:solidFill>
                  <a:srgbClr val="008000"/>
                </a:solidFill>
                <a:latin typeface="微软雅黑" pitchFamily="34" charset="-122"/>
                <a:ea typeface="微软雅黑" pitchFamily="34" charset="-122"/>
                <a:cs typeface="Arial" charset="0"/>
              </a:rPr>
              <a:t>hello, world</a:t>
            </a:r>
          </a:p>
          <a:p>
            <a:r>
              <a:rPr kumimoji="1" lang="en-US" altLang="zh-CN" sz="2200" b="1">
                <a:solidFill>
                  <a:srgbClr val="666699"/>
                </a:solidFill>
                <a:latin typeface="微软雅黑" pitchFamily="34" charset="-122"/>
                <a:ea typeface="微软雅黑" pitchFamily="34" charset="-122"/>
                <a:cs typeface="Arial" charset="0"/>
              </a:rPr>
              <a:t>Unix&gt;</a:t>
            </a:r>
          </a:p>
        </p:txBody>
      </p:sp>
      <p:sp>
        <p:nvSpPr>
          <p:cNvPr id="66" name="TextBox 65"/>
          <p:cNvSpPr txBox="1">
            <a:spLocks noChangeArrowheads="1"/>
          </p:cNvSpPr>
          <p:nvPr/>
        </p:nvSpPr>
        <p:spPr bwMode="auto">
          <a:xfrm>
            <a:off x="100013" y="2806700"/>
            <a:ext cx="3884612" cy="2657475"/>
          </a:xfrm>
          <a:prstGeom prst="rect">
            <a:avLst/>
          </a:prstGeom>
          <a:noFill/>
          <a:ln w="9525">
            <a:noFill/>
            <a:miter lim="800000"/>
            <a:headEnd/>
            <a:tailEnd/>
          </a:ln>
        </p:spPr>
        <p:txBody>
          <a:bodyPr>
            <a:spAutoFit/>
          </a:bodyPr>
          <a:lstStyle/>
          <a:p>
            <a:pPr>
              <a:spcBef>
                <a:spcPct val="50000"/>
              </a:spcBef>
            </a:pPr>
            <a:r>
              <a:rPr kumimoji="1" lang="en-US" altLang="zh-CN" sz="2100" b="1">
                <a:solidFill>
                  <a:srgbClr val="0000FF"/>
                </a:solidFill>
                <a:latin typeface="微软雅黑" pitchFamily="34" charset="-122"/>
                <a:ea typeface="微软雅黑" pitchFamily="34" charset="-122"/>
              </a:rPr>
              <a:t>“Unix&gt;”</a:t>
            </a:r>
            <a:r>
              <a:rPr kumimoji="1" lang="zh-CN" altLang="en-US" sz="2100" b="1">
                <a:solidFill>
                  <a:srgbClr val="0000FF"/>
                </a:solidFill>
                <a:latin typeface="微软雅黑" pitchFamily="34" charset="-122"/>
                <a:ea typeface="微软雅黑" pitchFamily="34" charset="-122"/>
              </a:rPr>
              <a:t>是</a:t>
            </a:r>
            <a:r>
              <a:rPr kumimoji="1" lang="en-US" altLang="zh-CN" sz="2100" b="1">
                <a:solidFill>
                  <a:srgbClr val="0000FF"/>
                </a:solidFill>
                <a:latin typeface="微软雅黑" pitchFamily="34" charset="-122"/>
                <a:ea typeface="微软雅黑" pitchFamily="34" charset="-122"/>
              </a:rPr>
              <a:t>shell</a:t>
            </a:r>
            <a:r>
              <a:rPr kumimoji="1" lang="zh-CN" altLang="en-US" sz="2100" b="1">
                <a:solidFill>
                  <a:srgbClr val="0000FF"/>
                </a:solidFill>
                <a:latin typeface="微软雅黑" pitchFamily="34" charset="-122"/>
                <a:ea typeface="微软雅黑" pitchFamily="34" charset="-122"/>
              </a:rPr>
              <a:t>命令行提示符，说明正在运行</a:t>
            </a:r>
            <a:r>
              <a:rPr kumimoji="1" lang="en-US" altLang="zh-CN" sz="2100" b="1">
                <a:solidFill>
                  <a:srgbClr val="0000FF"/>
                </a:solidFill>
                <a:latin typeface="微软雅黑" pitchFamily="34" charset="-122"/>
                <a:ea typeface="微软雅黑" pitchFamily="34" charset="-122"/>
              </a:rPr>
              <a:t>shell</a:t>
            </a:r>
            <a:r>
              <a:rPr kumimoji="1" lang="zh-CN" altLang="en-US" sz="2100" b="1">
                <a:solidFill>
                  <a:srgbClr val="0000FF"/>
                </a:solidFill>
                <a:latin typeface="微软雅黑" pitchFamily="34" charset="-122"/>
                <a:ea typeface="微软雅黑" pitchFamily="34" charset="-122"/>
              </a:rPr>
              <a:t>进程。</a:t>
            </a:r>
          </a:p>
          <a:p>
            <a:pPr>
              <a:spcBef>
                <a:spcPct val="50000"/>
              </a:spcBef>
            </a:pPr>
            <a:r>
              <a:rPr kumimoji="1" lang="zh-CN" altLang="en-US" sz="2100" b="1">
                <a:solidFill>
                  <a:srgbClr val="006600"/>
                </a:solidFill>
                <a:latin typeface="微软雅黑" pitchFamily="34" charset="-122"/>
                <a:ea typeface="微软雅黑" pitchFamily="34" charset="-122"/>
              </a:rPr>
              <a:t>在一个进程的生命周期中，可能会有其他不同进程在处理器上交替运行！</a:t>
            </a:r>
            <a:endParaRPr kumimoji="1" lang="en-US" altLang="zh-CN" sz="2100" b="1">
              <a:solidFill>
                <a:srgbClr val="006600"/>
              </a:solidFill>
              <a:latin typeface="微软雅黑" pitchFamily="34" charset="-122"/>
              <a:ea typeface="微软雅黑" pitchFamily="34" charset="-122"/>
            </a:endParaRPr>
          </a:p>
          <a:p>
            <a:pPr>
              <a:spcBef>
                <a:spcPct val="50000"/>
              </a:spcBef>
            </a:pPr>
            <a:r>
              <a:rPr kumimoji="1" lang="zh-CN" altLang="en-US" sz="2100" b="1">
                <a:solidFill>
                  <a:srgbClr val="FF0000"/>
                </a:solidFill>
                <a:latin typeface="微软雅黑" pitchFamily="34" charset="-122"/>
                <a:ea typeface="微软雅黑" pitchFamily="34" charset="-122"/>
              </a:rPr>
              <a:t>感觉到的运行时间比真实执行时间要长！</a:t>
            </a:r>
          </a:p>
        </p:txBody>
      </p:sp>
      <p:pic>
        <p:nvPicPr>
          <p:cNvPr id="722953" name="Picture 9"/>
          <p:cNvPicPr>
            <a:picLocks noChangeAspect="1" noChangeArrowheads="1"/>
          </p:cNvPicPr>
          <p:nvPr/>
        </p:nvPicPr>
        <p:blipFill>
          <a:blip r:embed="rId2"/>
          <a:srcRect/>
          <a:stretch>
            <a:fillRect/>
          </a:stretch>
        </p:blipFill>
        <p:spPr bwMode="auto">
          <a:xfrm>
            <a:off x="3683000" y="1700213"/>
            <a:ext cx="4867275" cy="3590925"/>
          </a:xfrm>
          <a:prstGeom prst="rect">
            <a:avLst/>
          </a:prstGeom>
          <a:noFill/>
        </p:spPr>
      </p:pic>
      <p:sp>
        <p:nvSpPr>
          <p:cNvPr id="722954" name="Rectangle 10"/>
          <p:cNvSpPr>
            <a:spLocks noChangeArrowheads="1"/>
          </p:cNvSpPr>
          <p:nvPr/>
        </p:nvSpPr>
        <p:spPr bwMode="auto">
          <a:xfrm>
            <a:off x="274638" y="842963"/>
            <a:ext cx="8455025" cy="762000"/>
          </a:xfrm>
          <a:prstGeom prst="rect">
            <a:avLst/>
          </a:prstGeom>
          <a:noFill/>
          <a:ln w="9525">
            <a:noFill/>
            <a:miter lim="800000"/>
            <a:headEnd/>
            <a:tailEnd/>
          </a:ln>
          <a:effectLst/>
        </p:spPr>
        <p:txBody>
          <a:bodyPr anchor="ctr">
            <a:spAutoFit/>
          </a:bodyPr>
          <a:lstStyle/>
          <a:p>
            <a:pPr eaLnBrk="0" hangingPunct="0"/>
            <a:r>
              <a:rPr lang="en-US" altLang="zh-CN" sz="2200" b="1">
                <a:latin typeface="微软雅黑" pitchFamily="34" charset="-122"/>
                <a:ea typeface="微软雅黑" pitchFamily="34" charset="-122"/>
              </a:rPr>
              <a:t>OS</a:t>
            </a:r>
            <a:r>
              <a:rPr lang="zh-CN" altLang="en-US" sz="2200" b="1">
                <a:latin typeface="微软雅黑" pitchFamily="34" charset="-122"/>
                <a:ea typeface="微软雅黑" pitchFamily="34" charset="-122"/>
              </a:rPr>
              <a:t>通过处理器调度让处理器轮流执行多个进程。实现不同进程中指令交替执行的机制称为</a:t>
            </a:r>
            <a:r>
              <a:rPr lang="zh-CN" altLang="en-US" sz="2200" b="1">
                <a:solidFill>
                  <a:srgbClr val="FF0000"/>
                </a:solidFill>
                <a:latin typeface="微软雅黑" pitchFamily="34" charset="-122"/>
                <a:ea typeface="微软雅黑" pitchFamily="34" charset="-122"/>
              </a:rPr>
              <a:t>进程的上下文切换（</a:t>
            </a:r>
            <a:r>
              <a:rPr lang="en-US" altLang="zh-CN" sz="2200" b="1">
                <a:solidFill>
                  <a:srgbClr val="FF0000"/>
                </a:solidFill>
                <a:latin typeface="微软雅黑" pitchFamily="34" charset="-122"/>
                <a:ea typeface="微软雅黑" pitchFamily="34" charset="-122"/>
              </a:rPr>
              <a:t>context switching</a:t>
            </a:r>
            <a:r>
              <a:rPr lang="zh-CN" altLang="en-US" sz="2200" b="1">
                <a:solidFill>
                  <a:srgbClr val="FF0000"/>
                </a:solidFill>
                <a:latin typeface="微软雅黑" pitchFamily="34" charset="-122"/>
                <a:ea typeface="微软雅黑" pitchFamily="34" charset="-122"/>
              </a:rPr>
              <a:t>） </a:t>
            </a:r>
          </a:p>
        </p:txBody>
      </p:sp>
      <p:sp>
        <p:nvSpPr>
          <p:cNvPr id="722955" name="Rectangle 11"/>
          <p:cNvSpPr>
            <a:spLocks noChangeArrowheads="1"/>
          </p:cNvSpPr>
          <p:nvPr/>
        </p:nvSpPr>
        <p:spPr bwMode="auto">
          <a:xfrm>
            <a:off x="277813" y="5546725"/>
            <a:ext cx="8653462" cy="1054100"/>
          </a:xfrm>
          <a:prstGeom prst="rect">
            <a:avLst/>
          </a:prstGeom>
          <a:noFill/>
          <a:ln w="9525">
            <a:noFill/>
            <a:miter lim="800000"/>
            <a:headEnd/>
            <a:tailEnd/>
          </a:ln>
          <a:effectLst/>
        </p:spPr>
        <p:txBody>
          <a:bodyPr>
            <a:spAutoFit/>
          </a:bodyPr>
          <a:lstStyle/>
          <a:p>
            <a:pPr eaLnBrk="0" hangingPunct="0">
              <a:lnSpc>
                <a:spcPct val="105000"/>
              </a:lnSpc>
              <a:spcBef>
                <a:spcPct val="20000"/>
              </a:spcBef>
            </a:pPr>
            <a:r>
              <a:rPr lang="zh-CN" altLang="en-US" sz="2000" b="1">
                <a:solidFill>
                  <a:srgbClr val="008000"/>
                </a:solidFill>
                <a:latin typeface="微软雅黑" pitchFamily="34" charset="-122"/>
                <a:ea typeface="微软雅黑" pitchFamily="34" charset="-122"/>
              </a:rPr>
              <a:t>处理器调度等事件会引起用户进程正常执行被打断，因而形成异常控制流。</a:t>
            </a:r>
            <a:r>
              <a:rPr lang="zh-CN" altLang="en-US" sz="2000" b="1">
                <a:latin typeface="微软雅黑" pitchFamily="34" charset="-122"/>
                <a:ea typeface="微软雅黑" pitchFamily="34" charset="-122"/>
              </a:rPr>
              <a:t>进程的上下文切换机制很好地解决了这类异常控制流，实现了从一个进程安全切换到另一个进程执行的过程。</a:t>
            </a:r>
            <a:r>
              <a:rPr lang="zh-CN" altLang="en-US" sz="2000">
                <a:latin typeface="微软雅黑" pitchFamily="34" charset="-122"/>
                <a:ea typeface="微软雅黑"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Effect transition="in" filter="blinds(horizontal)">
                                      <p:cBhvr>
                                        <p:cTn id="7" dur="500"/>
                                        <p:tgtEl>
                                          <p:spTgt spid="7229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7"/>
                                        </p:tgtEl>
                                        <p:attrNameLst>
                                          <p:attrName>style.visibility</p:attrName>
                                        </p:attrNameLst>
                                      </p:cBhvr>
                                      <p:to>
                                        <p:strVal val="visible"/>
                                      </p:to>
                                    </p:set>
                                    <p:animEffect transition="in" filter="blinds(horizontal)">
                                      <p:cBhvr>
                                        <p:cTn id="12" dur="500"/>
                                        <p:tgtEl>
                                          <p:spTgt spid="7229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blinds(horizontal)">
                                      <p:cBhvr>
                                        <p:cTn id="17" dur="500"/>
                                        <p:tgtEl>
                                          <p:spTgt spid="6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2953"/>
                                        </p:tgtEl>
                                        <p:attrNameLst>
                                          <p:attrName>style.visibility</p:attrName>
                                        </p:attrNameLst>
                                      </p:cBhvr>
                                      <p:to>
                                        <p:strVal val="visible"/>
                                      </p:to>
                                    </p:set>
                                    <p:animEffect transition="in" filter="blinds(horizontal)">
                                      <p:cBhvr>
                                        <p:cTn id="22" dur="500"/>
                                        <p:tgtEl>
                                          <p:spTgt spid="7229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
                                            <p:txEl>
                                              <p:pRg st="1" end="1"/>
                                            </p:txEl>
                                          </p:spTgt>
                                        </p:tgtEl>
                                        <p:attrNameLst>
                                          <p:attrName>style.visibility</p:attrName>
                                        </p:attrNameLst>
                                      </p:cBhvr>
                                      <p:to>
                                        <p:strVal val="visible"/>
                                      </p:to>
                                    </p:set>
                                    <p:animEffect transition="in" filter="blinds(horizontal)">
                                      <p:cBhvr>
                                        <p:cTn id="27" dur="500"/>
                                        <p:tgtEl>
                                          <p:spTgt spid="6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
                                            <p:txEl>
                                              <p:pRg st="2" end="2"/>
                                            </p:txEl>
                                          </p:spTgt>
                                        </p:tgtEl>
                                        <p:attrNameLst>
                                          <p:attrName>style.visibility</p:attrName>
                                        </p:attrNameLst>
                                      </p:cBhvr>
                                      <p:to>
                                        <p:strVal val="visible"/>
                                      </p:to>
                                    </p:set>
                                    <p:animEffect transition="in" filter="blinds(horizontal)">
                                      <p:cBhvr>
                                        <p:cTn id="32" dur="500"/>
                                        <p:tgtEl>
                                          <p:spTgt spid="6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2955"/>
                                        </p:tgtEl>
                                        <p:attrNameLst>
                                          <p:attrName>style.visibility</p:attrName>
                                        </p:attrNameLst>
                                      </p:cBhvr>
                                      <p:to>
                                        <p:strVal val="visible"/>
                                      </p:to>
                                    </p:set>
                                    <p:animEffect transition="in" filter="blinds(horizontal)">
                                      <p:cBhvr>
                                        <p:cTn id="37" dur="500"/>
                                        <p:tgtEl>
                                          <p:spTgt spid="72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nimBg="1"/>
      <p:bldP spid="722954" grpId="0"/>
      <p:bldP spid="7229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792163" y="1844675"/>
            <a:ext cx="7905750" cy="1568450"/>
          </a:xfrm>
        </p:spPr>
        <p:txBody>
          <a:bodyPr/>
          <a:lstStyle/>
          <a:p>
            <a:pPr eaLnBrk="1" hangingPunct="1"/>
            <a:r>
              <a:rPr lang="zh-CN" altLang="en-US" sz="5000" dirty="0"/>
              <a:t>信  号</a:t>
            </a:r>
          </a:p>
        </p:txBody>
      </p:sp>
    </p:spTree>
    <p:extLst>
      <p:ext uri="{BB962C8B-B14F-4D97-AF65-F5344CB8AC3E}">
        <p14:creationId xmlns:p14="http://schemas.microsoft.com/office/powerpoint/2010/main" val="25216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457200" y="96838"/>
            <a:ext cx="8229600" cy="561975"/>
          </a:xfrm>
        </p:spPr>
        <p:txBody>
          <a:bodyPr/>
          <a:lstStyle/>
          <a:p>
            <a:r>
              <a:rPr lang="zh-CN" altLang="en-US" dirty="0"/>
              <a:t>信号</a:t>
            </a:r>
            <a:r>
              <a:rPr lang="en-US" altLang="zh-CN" dirty="0"/>
              <a:t>——Linux</a:t>
            </a:r>
            <a:r>
              <a:rPr lang="zh-CN" altLang="en-US" dirty="0"/>
              <a:t>中对异常的处理</a:t>
            </a:r>
          </a:p>
        </p:txBody>
      </p:sp>
      <p:sp>
        <p:nvSpPr>
          <p:cNvPr id="790531" name="Rectangle 3"/>
          <p:cNvSpPr>
            <a:spLocks noGrp="1" noChangeArrowheads="1"/>
          </p:cNvSpPr>
          <p:nvPr>
            <p:ph type="body" idx="1"/>
          </p:nvPr>
        </p:nvSpPr>
        <p:spPr>
          <a:xfrm>
            <a:off x="214313" y="822325"/>
            <a:ext cx="8582025" cy="2503488"/>
          </a:xfrm>
        </p:spPr>
        <p:txBody>
          <a:bodyPr/>
          <a:lstStyle/>
          <a:p>
            <a:pPr>
              <a:lnSpc>
                <a:spcPct val="105000"/>
              </a:lnSpc>
              <a:spcBef>
                <a:spcPct val="30000"/>
              </a:spcBef>
              <a:buFontTx/>
              <a:buNone/>
            </a:pPr>
            <a:r>
              <a:rPr lang="zh-CN" altLang="en-US" sz="1900" dirty="0">
                <a:latin typeface="微软雅黑" pitchFamily="34" charset="-122"/>
                <a:ea typeface="微软雅黑" pitchFamily="34" charset="-122"/>
              </a:rPr>
              <a:t>所有异常处理程序的结构是一致的，都可划分成以下三个部分：</a:t>
            </a:r>
          </a:p>
          <a:p>
            <a:pPr>
              <a:lnSpc>
                <a:spcPct val="105000"/>
              </a:lnSpc>
              <a:spcBef>
                <a:spcPct val="30000"/>
              </a:spcBef>
              <a:buFontTx/>
              <a:buNone/>
            </a:pP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1</a:t>
            </a:r>
            <a:r>
              <a:rPr lang="zh-CN" altLang="en-US" sz="1900" dirty="0">
                <a:latin typeface="微软雅黑" pitchFamily="34" charset="-122"/>
                <a:ea typeface="微软雅黑" pitchFamily="34" charset="-122"/>
              </a:rPr>
              <a:t>）</a:t>
            </a:r>
            <a:r>
              <a:rPr lang="zh-CN" altLang="en-US" sz="1900" dirty="0">
                <a:solidFill>
                  <a:srgbClr val="FF0000"/>
                </a:solidFill>
                <a:latin typeface="微软雅黑" pitchFamily="34" charset="-122"/>
                <a:ea typeface="微软雅黑" pitchFamily="34" charset="-122"/>
              </a:rPr>
              <a:t>准备阶段：</a:t>
            </a:r>
            <a:r>
              <a:rPr lang="zh-CN" altLang="en-US" sz="1900" dirty="0">
                <a:latin typeface="微软雅黑" pitchFamily="34" charset="-122"/>
                <a:ea typeface="微软雅黑" pitchFamily="34" charset="-122"/>
              </a:rPr>
              <a:t>在内核栈保存通用寄存器内容（称为现场信息），这部分大多用汇编语言程序实现。</a:t>
            </a:r>
          </a:p>
          <a:p>
            <a:pPr>
              <a:lnSpc>
                <a:spcPct val="105000"/>
              </a:lnSpc>
              <a:spcBef>
                <a:spcPct val="30000"/>
              </a:spcBef>
              <a:buFontTx/>
              <a:buNone/>
            </a:pPr>
            <a:r>
              <a:rPr lang="zh-CN" altLang="en-US" sz="1900" dirty="0">
                <a:latin typeface="微软雅黑" pitchFamily="34" charset="-122"/>
                <a:ea typeface="微软雅黑" pitchFamily="34" charset="-122"/>
              </a:rPr>
              <a:t>（</a:t>
            </a:r>
            <a:r>
              <a:rPr lang="en-US" altLang="zh-CN" sz="1900" dirty="0">
                <a:latin typeface="微软雅黑" pitchFamily="34" charset="-122"/>
                <a:ea typeface="微软雅黑" pitchFamily="34" charset="-122"/>
              </a:rPr>
              <a:t>2</a:t>
            </a:r>
            <a:r>
              <a:rPr lang="zh-CN" altLang="en-US" sz="1900" dirty="0">
                <a:latin typeface="微软雅黑" pitchFamily="34" charset="-122"/>
                <a:ea typeface="微软雅黑" pitchFamily="34" charset="-122"/>
              </a:rPr>
              <a:t>）</a:t>
            </a:r>
            <a:r>
              <a:rPr lang="zh-CN" altLang="en-US" sz="1900" dirty="0">
                <a:solidFill>
                  <a:srgbClr val="FF0000"/>
                </a:solidFill>
                <a:latin typeface="微软雅黑" pitchFamily="34" charset="-122"/>
                <a:ea typeface="微软雅黑" pitchFamily="34" charset="-122"/>
              </a:rPr>
              <a:t>处理阶段：</a:t>
            </a:r>
            <a:r>
              <a:rPr lang="zh-CN" altLang="en-US" sz="1900" dirty="0">
                <a:latin typeface="微软雅黑" pitchFamily="34" charset="-122"/>
                <a:ea typeface="微软雅黑" pitchFamily="34" charset="-122"/>
              </a:rPr>
              <a:t>采用</a:t>
            </a:r>
            <a:r>
              <a:rPr lang="en-US" altLang="zh-CN" sz="1900" dirty="0">
                <a:latin typeface="微软雅黑" pitchFamily="34" charset="-122"/>
                <a:ea typeface="微软雅黑" pitchFamily="34" charset="-122"/>
              </a:rPr>
              <a:t>C</a:t>
            </a:r>
            <a:r>
              <a:rPr lang="zh-CN" altLang="en-US" sz="1900" dirty="0">
                <a:latin typeface="微软雅黑" pitchFamily="34" charset="-122"/>
                <a:ea typeface="微软雅黑" pitchFamily="34" charset="-122"/>
              </a:rPr>
              <a:t>函数进行具体处理。函数名由</a:t>
            </a:r>
            <a:r>
              <a:rPr lang="en-US" altLang="zh-CN" sz="1900" dirty="0">
                <a:latin typeface="微软雅黑" pitchFamily="34" charset="-122"/>
                <a:ea typeface="微软雅黑" pitchFamily="34" charset="-122"/>
              </a:rPr>
              <a:t>do_</a:t>
            </a:r>
            <a:r>
              <a:rPr lang="zh-CN" altLang="en-US" sz="1900" dirty="0">
                <a:latin typeface="微软雅黑" pitchFamily="34" charset="-122"/>
                <a:ea typeface="微软雅黑" pitchFamily="34" charset="-122"/>
              </a:rPr>
              <a:t>前缀和处理程序名组成，如 </a:t>
            </a:r>
            <a:r>
              <a:rPr lang="en-US" altLang="zh-CN" sz="1900" dirty="0" err="1">
                <a:latin typeface="微软雅黑" pitchFamily="34" charset="-122"/>
                <a:ea typeface="微软雅黑" pitchFamily="34" charset="-122"/>
              </a:rPr>
              <a:t>do_overflow</a:t>
            </a:r>
            <a:r>
              <a:rPr lang="en-US" altLang="zh-CN" sz="1900" dirty="0">
                <a:latin typeface="微软雅黑" pitchFamily="34" charset="-122"/>
                <a:ea typeface="微软雅黑" pitchFamily="34" charset="-122"/>
              </a:rPr>
              <a:t> </a:t>
            </a:r>
            <a:r>
              <a:rPr lang="zh-CN" altLang="en-US" sz="1900" dirty="0">
                <a:latin typeface="微软雅黑" pitchFamily="34" charset="-122"/>
                <a:ea typeface="微软雅黑" pitchFamily="34" charset="-122"/>
              </a:rPr>
              <a:t>为溢出处理函数。</a:t>
            </a:r>
          </a:p>
          <a:p>
            <a:pPr>
              <a:lnSpc>
                <a:spcPct val="105000"/>
              </a:lnSpc>
              <a:spcBef>
                <a:spcPct val="30000"/>
              </a:spcBef>
              <a:buFontTx/>
              <a:buNone/>
            </a:pPr>
            <a:r>
              <a:rPr lang="zh-CN" altLang="en-US" sz="1900" dirty="0">
                <a:solidFill>
                  <a:srgbClr val="FF0000"/>
                </a:solidFill>
                <a:latin typeface="微软雅黑" pitchFamily="34" charset="-122"/>
                <a:ea typeface="微软雅黑" pitchFamily="34" charset="-122"/>
              </a:rPr>
              <a:t>     </a:t>
            </a:r>
            <a:r>
              <a:rPr lang="zh-CN" altLang="en-US" sz="1900" dirty="0">
                <a:solidFill>
                  <a:srgbClr val="0066CC"/>
                </a:solidFill>
                <a:latin typeface="微软雅黑" pitchFamily="34" charset="-122"/>
                <a:ea typeface="微软雅黑" pitchFamily="34" charset="-122"/>
              </a:rPr>
              <a:t>大部分函数的处理方式：保存硬件出错码</a:t>
            </a:r>
            <a:r>
              <a:rPr lang="zh-CN" altLang="en-US" sz="1900" dirty="0">
                <a:solidFill>
                  <a:srgbClr val="008000"/>
                </a:solidFill>
                <a:latin typeface="微软雅黑" pitchFamily="34" charset="-122"/>
                <a:ea typeface="微软雅黑" pitchFamily="34" charset="-122"/>
              </a:rPr>
              <a:t>（如果有的话）</a:t>
            </a:r>
            <a:r>
              <a:rPr lang="zh-CN" altLang="en-US" sz="1900" dirty="0">
                <a:solidFill>
                  <a:srgbClr val="0066CC"/>
                </a:solidFill>
                <a:latin typeface="微软雅黑" pitchFamily="34" charset="-122"/>
                <a:ea typeface="微软雅黑" pitchFamily="34" charset="-122"/>
              </a:rPr>
              <a:t>和异常类型号，然 后，向当前进程发送一个</a:t>
            </a:r>
            <a:r>
              <a:rPr lang="zh-CN" altLang="en-US" sz="3600" dirty="0">
                <a:solidFill>
                  <a:srgbClr val="FF0000"/>
                </a:solidFill>
                <a:latin typeface="微软雅黑" pitchFamily="34" charset="-122"/>
                <a:ea typeface="微软雅黑" pitchFamily="34" charset="-122"/>
              </a:rPr>
              <a:t>信号</a:t>
            </a:r>
            <a:r>
              <a:rPr lang="zh-CN" altLang="en-US" sz="1900" dirty="0">
                <a:solidFill>
                  <a:srgbClr val="0066CC"/>
                </a:solidFill>
                <a:latin typeface="微软雅黑" pitchFamily="34" charset="-122"/>
                <a:ea typeface="微软雅黑" pitchFamily="34" charset="-122"/>
              </a:rPr>
              <a:t>。</a:t>
            </a:r>
            <a:r>
              <a:rPr lang="zh-CN" altLang="en-US" sz="1900" dirty="0">
                <a:solidFill>
                  <a:srgbClr val="0066FF"/>
                </a:solidFill>
                <a:latin typeface="微软雅黑" pitchFamily="34" charset="-122"/>
                <a:ea typeface="微软雅黑" pitchFamily="34" charset="-122"/>
              </a:rPr>
              <a:t>当前进程接受到信号后，若有对应信号处理程序，则转信号处理程序执行。</a:t>
            </a:r>
          </a:p>
        </p:txBody>
      </p:sp>
      <p:pic>
        <p:nvPicPr>
          <p:cNvPr id="790532" name="Picture 4"/>
          <p:cNvPicPr>
            <a:picLocks noChangeAspect="1" noChangeArrowheads="1"/>
          </p:cNvPicPr>
          <p:nvPr/>
        </p:nvPicPr>
        <p:blipFill>
          <a:blip r:embed="rId2"/>
          <a:srcRect/>
          <a:stretch>
            <a:fillRect/>
          </a:stretch>
        </p:blipFill>
        <p:spPr bwMode="auto">
          <a:xfrm>
            <a:off x="4800600" y="3756449"/>
            <a:ext cx="4329113" cy="2817812"/>
          </a:xfrm>
          <a:prstGeom prst="rect">
            <a:avLst/>
          </a:prstGeom>
          <a:noFill/>
        </p:spPr>
      </p:pic>
      <p:sp>
        <p:nvSpPr>
          <p:cNvPr id="790533" name="Rectangle 5"/>
          <p:cNvSpPr>
            <a:spLocks noChangeArrowheads="1"/>
          </p:cNvSpPr>
          <p:nvPr/>
        </p:nvSpPr>
        <p:spPr bwMode="auto">
          <a:xfrm>
            <a:off x="261938" y="3912733"/>
            <a:ext cx="4478337" cy="1612749"/>
          </a:xfrm>
          <a:prstGeom prst="rect">
            <a:avLst/>
          </a:prstGeom>
          <a:noFill/>
          <a:ln w="9525">
            <a:noFill/>
            <a:miter lim="800000"/>
            <a:headEnd/>
            <a:tailEnd/>
          </a:ln>
          <a:effectLst/>
        </p:spPr>
        <p:txBody>
          <a:bodyPr>
            <a:spAutoFit/>
          </a:bodyPr>
          <a:lstStyle/>
          <a:p>
            <a:pPr>
              <a:lnSpc>
                <a:spcPct val="115000"/>
              </a:lnSpc>
              <a:spcBef>
                <a:spcPct val="20000"/>
              </a:spcBef>
            </a:pPr>
            <a:r>
              <a:rPr lang="zh-CN" altLang="en-US" sz="1900" b="1" dirty="0">
                <a:latin typeface="微软雅黑" pitchFamily="34" charset="-122"/>
                <a:ea typeface="微软雅黑" pitchFamily="34" charset="-122"/>
              </a:rPr>
              <a:t>（</a:t>
            </a:r>
            <a:r>
              <a:rPr lang="en-US" altLang="zh-CN" sz="1900" b="1" dirty="0">
                <a:latin typeface="微软雅黑" pitchFamily="34" charset="-122"/>
                <a:ea typeface="微软雅黑" pitchFamily="34" charset="-122"/>
              </a:rPr>
              <a:t>3</a:t>
            </a:r>
            <a:r>
              <a:rPr lang="zh-CN" altLang="en-US" sz="1900" b="1" dirty="0">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恢复阶段：</a:t>
            </a:r>
            <a:r>
              <a:rPr lang="zh-CN" altLang="en-US" sz="1900" b="1" dirty="0">
                <a:latin typeface="微软雅黑" pitchFamily="34" charset="-122"/>
                <a:ea typeface="微软雅黑" pitchFamily="34" charset="-122"/>
              </a:rPr>
              <a:t>恢复保存在内核栈中的  </a:t>
            </a:r>
          </a:p>
          <a:p>
            <a:pPr>
              <a:lnSpc>
                <a:spcPct val="115000"/>
              </a:lnSpc>
              <a:spcBef>
                <a:spcPct val="20000"/>
              </a:spcBef>
            </a:pPr>
            <a:r>
              <a:rPr lang="zh-CN" altLang="en-US" sz="1900" b="1" dirty="0">
                <a:latin typeface="微软雅黑" pitchFamily="34" charset="-122"/>
                <a:ea typeface="微软雅黑" pitchFamily="34" charset="-122"/>
              </a:rPr>
              <a:t>      各个寄存器的内容，切换到用户态并</a:t>
            </a:r>
          </a:p>
          <a:p>
            <a:pPr>
              <a:lnSpc>
                <a:spcPct val="115000"/>
              </a:lnSpc>
              <a:spcBef>
                <a:spcPct val="20000"/>
              </a:spcBef>
            </a:pPr>
            <a:r>
              <a:rPr lang="zh-CN" altLang="en-US" sz="1900" b="1" dirty="0">
                <a:latin typeface="微软雅黑" pitchFamily="34" charset="-122"/>
                <a:ea typeface="微软雅黑" pitchFamily="34" charset="-122"/>
              </a:rPr>
              <a:t>      返回到当前进程的断点处继续执行</a:t>
            </a:r>
            <a:r>
              <a:rPr lang="zh-CN" altLang="en-US" b="1" dirty="0">
                <a:latin typeface="微软雅黑" pitchFamily="34" charset="-122"/>
                <a:ea typeface="微软雅黑" pitchFamily="34" charset="-122"/>
              </a:rPr>
              <a:t>。</a:t>
            </a:r>
            <a:r>
              <a:rPr lang="zh-CN" altLang="en-US" dirty="0"/>
              <a:t> </a:t>
            </a:r>
            <a:endParaRPr lang="zh-CN" altLang="en-US" sz="1900" b="1" dirty="0">
              <a:latin typeface="微软雅黑" pitchFamily="34" charset="-122"/>
              <a:ea typeface="微软雅黑" pitchFamily="34" charset="-122"/>
            </a:endParaRPr>
          </a:p>
          <a:p>
            <a:pPr>
              <a:lnSpc>
                <a:spcPct val="115000"/>
              </a:lnSpc>
              <a:spcBef>
                <a:spcPct val="20000"/>
              </a:spcBef>
            </a:pPr>
            <a:r>
              <a:rPr lang="zh-CN" altLang="en-US" sz="1900" b="1" dirty="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animEffect transition="in" filter="blinds(horizontal)">
                                      <p:cBhvr>
                                        <p:cTn id="7" dur="500"/>
                                        <p:tgtEl>
                                          <p:spTgt spid="79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0531">
                                            <p:txEl>
                                              <p:pRg st="1" end="1"/>
                                            </p:txEl>
                                          </p:spTgt>
                                        </p:tgtEl>
                                        <p:attrNameLst>
                                          <p:attrName>style.visibility</p:attrName>
                                        </p:attrNameLst>
                                      </p:cBhvr>
                                      <p:to>
                                        <p:strVal val="visible"/>
                                      </p:to>
                                    </p:set>
                                    <p:animEffect transition="in" filter="blinds(horizontal)">
                                      <p:cBhvr>
                                        <p:cTn id="12" dur="500"/>
                                        <p:tgtEl>
                                          <p:spTgt spid="79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0531">
                                            <p:txEl>
                                              <p:pRg st="2" end="2"/>
                                            </p:txEl>
                                          </p:spTgt>
                                        </p:tgtEl>
                                        <p:attrNameLst>
                                          <p:attrName>style.visibility</p:attrName>
                                        </p:attrNameLst>
                                      </p:cBhvr>
                                      <p:to>
                                        <p:strVal val="visible"/>
                                      </p:to>
                                    </p:set>
                                    <p:animEffect transition="in" filter="blinds(horizontal)">
                                      <p:cBhvr>
                                        <p:cTn id="17" dur="500"/>
                                        <p:tgtEl>
                                          <p:spTgt spid="790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0531">
                                            <p:txEl>
                                              <p:pRg st="3" end="3"/>
                                            </p:txEl>
                                          </p:spTgt>
                                        </p:tgtEl>
                                        <p:attrNameLst>
                                          <p:attrName>style.visibility</p:attrName>
                                        </p:attrNameLst>
                                      </p:cBhvr>
                                      <p:to>
                                        <p:strVal val="visible"/>
                                      </p:to>
                                    </p:set>
                                    <p:animEffect transition="in" filter="blinds(horizontal)">
                                      <p:cBhvr>
                                        <p:cTn id="22" dur="500"/>
                                        <p:tgtEl>
                                          <p:spTgt spid="790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0532"/>
                                        </p:tgtEl>
                                        <p:attrNameLst>
                                          <p:attrName>style.visibility</p:attrName>
                                        </p:attrNameLst>
                                      </p:cBhvr>
                                      <p:to>
                                        <p:strVal val="visible"/>
                                      </p:to>
                                    </p:set>
                                    <p:animEffect transition="in" filter="blinds(horizontal)">
                                      <p:cBhvr>
                                        <p:cTn id="27" dur="500"/>
                                        <p:tgtEl>
                                          <p:spTgt spid="7905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0533">
                                            <p:txEl>
                                              <p:pRg st="0" end="0"/>
                                            </p:txEl>
                                          </p:spTgt>
                                        </p:tgtEl>
                                        <p:attrNameLst>
                                          <p:attrName>style.visibility</p:attrName>
                                        </p:attrNameLst>
                                      </p:cBhvr>
                                      <p:to>
                                        <p:strVal val="visible"/>
                                      </p:to>
                                    </p:set>
                                    <p:animEffect transition="in" filter="blinds(horizontal)">
                                      <p:cBhvr>
                                        <p:cTn id="32" dur="500"/>
                                        <p:tgtEl>
                                          <p:spTgt spid="790533">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90533">
                                            <p:txEl>
                                              <p:pRg st="1" end="1"/>
                                            </p:txEl>
                                          </p:spTgt>
                                        </p:tgtEl>
                                        <p:attrNameLst>
                                          <p:attrName>style.visibility</p:attrName>
                                        </p:attrNameLst>
                                      </p:cBhvr>
                                      <p:to>
                                        <p:strVal val="visible"/>
                                      </p:to>
                                    </p:set>
                                    <p:animEffect transition="in" filter="blinds(horizontal)">
                                      <p:cBhvr>
                                        <p:cTn id="35" dur="500"/>
                                        <p:tgtEl>
                                          <p:spTgt spid="790533">
                                            <p:txEl>
                                              <p:pRg st="1" end="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90533">
                                            <p:txEl>
                                              <p:pRg st="2" end="2"/>
                                            </p:txEl>
                                          </p:spTgt>
                                        </p:tgtEl>
                                        <p:attrNameLst>
                                          <p:attrName>style.visibility</p:attrName>
                                        </p:attrNameLst>
                                      </p:cBhvr>
                                      <p:to>
                                        <p:strVal val="visible"/>
                                      </p:to>
                                    </p:set>
                                    <p:animEffect transition="in" filter="blinds(horizontal)">
                                      <p:cBhvr>
                                        <p:cTn id="38" dur="500"/>
                                        <p:tgtEl>
                                          <p:spTgt spid="790533">
                                            <p:txEl>
                                              <p:pRg st="2" end="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90533">
                                            <p:txEl>
                                              <p:pRg st="3" end="3"/>
                                            </p:txEl>
                                          </p:spTgt>
                                        </p:tgtEl>
                                        <p:attrNameLst>
                                          <p:attrName>style.visibility</p:attrName>
                                        </p:attrNameLst>
                                      </p:cBhvr>
                                      <p:to>
                                        <p:strVal val="visible"/>
                                      </p:to>
                                    </p:set>
                                    <p:animEffect transition="in" filter="blinds(horizontal)">
                                      <p:cBhvr>
                                        <p:cTn id="41" dur="500"/>
                                        <p:tgtEl>
                                          <p:spTgt spid="790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a:t>
            </a:r>
          </a:p>
        </p:txBody>
      </p:sp>
      <p:sp>
        <p:nvSpPr>
          <p:cNvPr id="3" name="内容占位符 2"/>
          <p:cNvSpPr>
            <a:spLocks noGrp="1"/>
          </p:cNvSpPr>
          <p:nvPr>
            <p:ph idx="1"/>
          </p:nvPr>
        </p:nvSpPr>
        <p:spPr>
          <a:xfrm>
            <a:off x="0" y="836613"/>
            <a:ext cx="2912011" cy="5218112"/>
          </a:xfrm>
        </p:spPr>
        <p:txBody>
          <a:bodyPr/>
          <a:lstStyle/>
          <a:p>
            <a:r>
              <a:rPr lang="zh-CN" altLang="en-US" dirty="0"/>
              <a:t>高层软件形式的异常</a:t>
            </a:r>
            <a:endParaRPr lang="en-US" altLang="zh-CN" dirty="0"/>
          </a:p>
          <a:p>
            <a:r>
              <a:rPr lang="zh-CN" altLang="en-US" dirty="0"/>
              <a:t>提供了一种通知用户进程有关低层硬件异常的机制</a:t>
            </a:r>
            <a:endParaRPr lang="en-US" altLang="zh-CN" dirty="0"/>
          </a:p>
          <a:p>
            <a:pPr lvl="1"/>
            <a:r>
              <a:rPr lang="zh-CN" altLang="en-US" dirty="0"/>
              <a:t>异常由内核相应例程处理，对用户进程不可见</a:t>
            </a:r>
            <a:endParaRPr lang="en-US" altLang="zh-CN" dirty="0"/>
          </a:p>
          <a:p>
            <a:r>
              <a:rPr lang="en-US" altLang="zh-CN" dirty="0"/>
              <a:t>Linux</a:t>
            </a:r>
            <a:r>
              <a:rPr lang="zh-CN" altLang="en-US" dirty="0"/>
              <a:t>系统的</a:t>
            </a:r>
            <a:r>
              <a:rPr lang="en-US" altLang="zh-CN" dirty="0"/>
              <a:t>30</a:t>
            </a:r>
            <a:r>
              <a:rPr lang="zh-CN" altLang="en-US" dirty="0"/>
              <a:t>种信号类型</a:t>
            </a:r>
            <a:endParaRPr lang="en-US" altLang="zh-CN" dirty="0"/>
          </a:p>
          <a:p>
            <a:pPr lvl="1"/>
            <a:r>
              <a:rPr lang="zh-CN" altLang="en-US" dirty="0"/>
              <a:t>每种信号类型对应于某种系统事件</a:t>
            </a:r>
            <a:endParaRPr lang="en-US" altLang="zh-CN" dirty="0"/>
          </a:p>
          <a:p>
            <a:pPr lvl="1"/>
            <a:endParaRPr lang="zh-CN" altLang="en-US" dirty="0"/>
          </a:p>
        </p:txBody>
      </p:sp>
      <p:pic>
        <p:nvPicPr>
          <p:cNvPr id="815107" name="Picture 3"/>
          <p:cNvPicPr>
            <a:picLocks noChangeAspect="1" noChangeArrowheads="1"/>
          </p:cNvPicPr>
          <p:nvPr/>
        </p:nvPicPr>
        <p:blipFill>
          <a:blip r:embed="rId2"/>
          <a:srcRect/>
          <a:stretch>
            <a:fillRect/>
          </a:stretch>
        </p:blipFill>
        <p:spPr bwMode="auto">
          <a:xfrm>
            <a:off x="2883876" y="701272"/>
            <a:ext cx="6260123" cy="615672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信号实例</a:t>
            </a:r>
          </a:p>
        </p:txBody>
      </p:sp>
      <p:sp>
        <p:nvSpPr>
          <p:cNvPr id="3" name="内容占位符 2"/>
          <p:cNvSpPr>
            <a:spLocks noGrp="1"/>
          </p:cNvSpPr>
          <p:nvPr>
            <p:ph idx="1"/>
          </p:nvPr>
        </p:nvSpPr>
        <p:spPr/>
        <p:txBody>
          <a:bodyPr/>
          <a:lstStyle/>
          <a:p>
            <a:pPr>
              <a:buNone/>
            </a:pPr>
            <a:r>
              <a:rPr lang="zh-CN" altLang="en-US" dirty="0"/>
              <a:t>低层硬件异常</a:t>
            </a:r>
            <a:endParaRPr lang="en-US" altLang="zh-CN" dirty="0"/>
          </a:p>
          <a:p>
            <a:r>
              <a:rPr lang="zh-CN" altLang="en-US" dirty="0"/>
              <a:t>进程除</a:t>
            </a:r>
            <a:r>
              <a:rPr lang="en-US" altLang="zh-CN" dirty="0"/>
              <a:t>0</a:t>
            </a:r>
            <a:r>
              <a:rPr lang="zh-CN" altLang="en-US" dirty="0"/>
              <a:t>时，内核向其发送</a:t>
            </a:r>
            <a:r>
              <a:rPr lang="en-US" altLang="zh-CN" dirty="0"/>
              <a:t>SIGFPE</a:t>
            </a:r>
            <a:r>
              <a:rPr lang="zh-CN" altLang="en-US" dirty="0"/>
              <a:t>信号</a:t>
            </a:r>
            <a:endParaRPr lang="en-US" altLang="zh-CN" dirty="0"/>
          </a:p>
          <a:p>
            <a:r>
              <a:rPr lang="zh-CN" altLang="en-US" dirty="0"/>
              <a:t>进程执行非法指令时，内核向其发送</a:t>
            </a:r>
            <a:r>
              <a:rPr lang="en-US" altLang="zh-CN" dirty="0"/>
              <a:t>SIGILL</a:t>
            </a:r>
            <a:r>
              <a:rPr lang="zh-CN" altLang="en-US" dirty="0"/>
              <a:t>信号</a:t>
            </a:r>
            <a:endParaRPr lang="en-US" altLang="zh-CN" dirty="0"/>
          </a:p>
          <a:p>
            <a:r>
              <a:rPr lang="zh-CN" altLang="en-US" dirty="0"/>
              <a:t>进程引用非法存储地址时，内核向其发送</a:t>
            </a:r>
            <a:r>
              <a:rPr lang="en-US" altLang="zh-CN" dirty="0"/>
              <a:t>SIGSEGV</a:t>
            </a:r>
            <a:r>
              <a:rPr lang="zh-CN" altLang="en-US" dirty="0"/>
              <a:t>信号</a:t>
            </a:r>
            <a:endParaRPr lang="en-US" altLang="zh-CN" dirty="0"/>
          </a:p>
          <a:p>
            <a:endParaRPr lang="en-US" altLang="zh-CN" dirty="0"/>
          </a:p>
          <a:p>
            <a:pPr>
              <a:buNone/>
            </a:pPr>
            <a:r>
              <a:rPr lang="zh-CN" altLang="en-US" dirty="0"/>
              <a:t>高层软件事件</a:t>
            </a:r>
            <a:endParaRPr lang="en-US" altLang="zh-CN" dirty="0"/>
          </a:p>
          <a:p>
            <a:r>
              <a:rPr lang="zh-CN" altLang="en-US" dirty="0"/>
              <a:t>在前台进程运行时键入</a:t>
            </a:r>
            <a:r>
              <a:rPr lang="en-US" altLang="zh-CN" dirty="0"/>
              <a:t>Ctrl-C</a:t>
            </a:r>
            <a:r>
              <a:rPr lang="zh-CN" altLang="en-US" dirty="0"/>
              <a:t>，内核向其发送</a:t>
            </a:r>
            <a:r>
              <a:rPr lang="en-US" altLang="zh-CN" dirty="0"/>
              <a:t>SIGINT</a:t>
            </a:r>
            <a:r>
              <a:rPr lang="zh-CN" altLang="en-US" dirty="0"/>
              <a:t>信号</a:t>
            </a:r>
            <a:endParaRPr lang="en-US" altLang="zh-CN" dirty="0"/>
          </a:p>
          <a:p>
            <a:r>
              <a:rPr lang="zh-CN" altLang="en-US" dirty="0"/>
              <a:t>进程可向另一进程发送</a:t>
            </a:r>
            <a:r>
              <a:rPr lang="en-US" altLang="zh-CN" dirty="0"/>
              <a:t>SIGKILL</a:t>
            </a:r>
            <a:r>
              <a:rPr lang="zh-CN" altLang="en-US" dirty="0"/>
              <a:t>进程强制终止它</a:t>
            </a:r>
            <a:endParaRPr lang="en-US" altLang="zh-CN" dirty="0"/>
          </a:p>
          <a:p>
            <a:r>
              <a:rPr lang="zh-CN" altLang="en-US" dirty="0"/>
              <a:t>进程终止</a:t>
            </a:r>
            <a:r>
              <a:rPr lang="en-US" altLang="zh-CN" dirty="0"/>
              <a:t>/</a:t>
            </a:r>
            <a:r>
              <a:rPr lang="zh-CN" altLang="en-US" dirty="0"/>
              <a:t>停止时，内核向其父进程发送</a:t>
            </a:r>
            <a:r>
              <a:rPr lang="en-US" altLang="zh-CN" dirty="0"/>
              <a:t>SIGCHLD</a:t>
            </a:r>
            <a:r>
              <a:rPr lang="zh-CN" altLang="en-US" dirty="0"/>
              <a:t>信号</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a:t>
            </a:r>
            <a:r>
              <a:rPr lang="en-US" altLang="zh-CN" dirty="0"/>
              <a:t>/</a:t>
            </a:r>
            <a:r>
              <a:rPr lang="zh-CN" altLang="en-US" dirty="0"/>
              <a:t>接收信号</a:t>
            </a:r>
          </a:p>
        </p:txBody>
      </p:sp>
      <p:sp>
        <p:nvSpPr>
          <p:cNvPr id="3" name="内容占位符 2"/>
          <p:cNvSpPr>
            <a:spLocks noGrp="1"/>
          </p:cNvSpPr>
          <p:nvPr>
            <p:ph idx="1"/>
          </p:nvPr>
        </p:nvSpPr>
        <p:spPr>
          <a:xfrm>
            <a:off x="468313" y="836613"/>
            <a:ext cx="8229600" cy="3805725"/>
          </a:xfrm>
        </p:spPr>
        <p:txBody>
          <a:bodyPr/>
          <a:lstStyle/>
          <a:p>
            <a:pPr>
              <a:buNone/>
            </a:pPr>
            <a:r>
              <a:rPr lang="zh-CN" altLang="en-US" dirty="0"/>
              <a:t>发送信号至目的进程包括两个步骤：</a:t>
            </a:r>
            <a:endParaRPr lang="en-US" altLang="zh-CN" dirty="0"/>
          </a:p>
          <a:p>
            <a:r>
              <a:rPr lang="zh-CN" altLang="en-US" dirty="0"/>
              <a:t>发送信号</a:t>
            </a:r>
            <a:endParaRPr lang="en-US" altLang="zh-CN" dirty="0"/>
          </a:p>
          <a:p>
            <a:pPr lvl="1"/>
            <a:r>
              <a:rPr lang="zh-CN" altLang="en-US" dirty="0"/>
              <a:t>内核更新目的进程上下文中的状态</a:t>
            </a:r>
            <a:endParaRPr lang="en-US" altLang="zh-CN" dirty="0"/>
          </a:p>
          <a:p>
            <a:pPr lvl="1"/>
            <a:r>
              <a:rPr lang="zh-CN" altLang="en-US" dirty="0"/>
              <a:t>两种发送原因：</a:t>
            </a:r>
            <a:r>
              <a:rPr lang="en-US" altLang="zh-CN" dirty="0"/>
              <a:t>1</a:t>
            </a:r>
            <a:r>
              <a:rPr lang="zh-CN" altLang="en-US" dirty="0"/>
              <a:t>）内核检测到一个系统事件（如除</a:t>
            </a:r>
            <a:r>
              <a:rPr lang="en-US" altLang="zh-CN" dirty="0"/>
              <a:t>0</a:t>
            </a:r>
            <a:r>
              <a:rPr lang="zh-CN" altLang="en-US" dirty="0"/>
              <a:t>）；</a:t>
            </a:r>
            <a:r>
              <a:rPr lang="en-US" altLang="zh-CN" dirty="0"/>
              <a:t>2</a:t>
            </a:r>
            <a:r>
              <a:rPr lang="zh-CN" altLang="en-US" dirty="0"/>
              <a:t>）进程通过调用</a:t>
            </a:r>
            <a:r>
              <a:rPr lang="en-US" altLang="zh-CN" dirty="0"/>
              <a:t>kill</a:t>
            </a:r>
            <a:r>
              <a:rPr lang="zh-CN" altLang="en-US" dirty="0"/>
              <a:t>函数显式要求内核向目的进程发送一个信号</a:t>
            </a:r>
            <a:endParaRPr lang="en-US" altLang="zh-CN" dirty="0"/>
          </a:p>
          <a:p>
            <a:r>
              <a:rPr lang="zh-CN" altLang="en-US" dirty="0"/>
              <a:t>接收信号</a:t>
            </a:r>
            <a:endParaRPr lang="en-US" altLang="zh-CN" dirty="0"/>
          </a:p>
          <a:p>
            <a:pPr lvl="1"/>
            <a:r>
              <a:rPr lang="zh-CN" altLang="en-US" dirty="0"/>
              <a:t>内核强制目的进程对发送的信号做出某种响应</a:t>
            </a:r>
            <a:endParaRPr lang="en-US" altLang="zh-CN" dirty="0"/>
          </a:p>
          <a:p>
            <a:pPr lvl="1"/>
            <a:r>
              <a:rPr lang="zh-CN" altLang="en-US" dirty="0"/>
              <a:t>目的进程可以：</a:t>
            </a:r>
            <a:r>
              <a:rPr lang="en-US" altLang="zh-CN" dirty="0"/>
              <a:t>1</a:t>
            </a:r>
            <a:r>
              <a:rPr lang="zh-CN" altLang="en-US" dirty="0"/>
              <a:t>）忽略该信号；</a:t>
            </a:r>
            <a:r>
              <a:rPr lang="en-US" altLang="zh-CN" dirty="0"/>
              <a:t>2</a:t>
            </a:r>
            <a:r>
              <a:rPr lang="zh-CN" altLang="en-US" dirty="0"/>
              <a:t>）执行一个称为</a:t>
            </a:r>
            <a:r>
              <a:rPr lang="zh-CN" altLang="en-US" dirty="0">
                <a:solidFill>
                  <a:srgbClr val="FF0000"/>
                </a:solidFill>
              </a:rPr>
              <a:t>信号处理程序</a:t>
            </a:r>
            <a:r>
              <a:rPr lang="zh-CN" altLang="en-US" dirty="0"/>
              <a:t>的用户层函数以捕获信号；</a:t>
            </a:r>
            <a:r>
              <a:rPr lang="en-US" altLang="zh-CN" dirty="0"/>
              <a:t>3</a:t>
            </a:r>
            <a:r>
              <a:rPr lang="zh-CN" altLang="en-US" dirty="0"/>
              <a:t>）终止</a:t>
            </a:r>
          </a:p>
        </p:txBody>
      </p:sp>
      <p:pic>
        <p:nvPicPr>
          <p:cNvPr id="816130" name="Picture 2"/>
          <p:cNvPicPr>
            <a:picLocks noChangeAspect="1" noChangeArrowheads="1"/>
          </p:cNvPicPr>
          <p:nvPr/>
        </p:nvPicPr>
        <p:blipFill>
          <a:blip r:embed="rId2"/>
          <a:srcRect/>
          <a:stretch>
            <a:fillRect/>
          </a:stretch>
        </p:blipFill>
        <p:spPr bwMode="auto">
          <a:xfrm>
            <a:off x="180975" y="4760279"/>
            <a:ext cx="8782050" cy="1895475"/>
          </a:xfrm>
          <a:prstGeom prst="rect">
            <a:avLst/>
          </a:prstGeom>
          <a:noFill/>
          <a:ln w="9525">
            <a:noFill/>
            <a:miter lim="800000"/>
            <a:headEnd/>
            <a:tailEnd/>
          </a:ln>
          <a:effectLst/>
        </p:spPr>
      </p:pic>
      <p:cxnSp>
        <p:nvCxnSpPr>
          <p:cNvPr id="6" name="肘形连接符 5"/>
          <p:cNvCxnSpPr/>
          <p:nvPr/>
        </p:nvCxnSpPr>
        <p:spPr>
          <a:xfrm>
            <a:off x="5500468" y="2011680"/>
            <a:ext cx="2166424" cy="1744394"/>
          </a:xfrm>
          <a:prstGeom prst="bentConnector3">
            <a:avLst>
              <a:gd name="adj1" fmla="val 15389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a:t>
            </a:r>
            <a:r>
              <a:rPr lang="en-US" altLang="zh-CN" dirty="0"/>
              <a:t>/</a:t>
            </a:r>
            <a:r>
              <a:rPr lang="zh-CN" altLang="en-US" dirty="0"/>
              <a:t>接收信号</a:t>
            </a:r>
          </a:p>
        </p:txBody>
      </p:sp>
      <p:sp>
        <p:nvSpPr>
          <p:cNvPr id="3" name="内容占位符 2"/>
          <p:cNvSpPr>
            <a:spLocks noGrp="1"/>
          </p:cNvSpPr>
          <p:nvPr>
            <p:ph idx="1"/>
          </p:nvPr>
        </p:nvSpPr>
        <p:spPr/>
        <p:txBody>
          <a:bodyPr/>
          <a:lstStyle/>
          <a:p>
            <a:r>
              <a:rPr lang="zh-CN" altLang="en-US" dirty="0"/>
              <a:t>一个已发出但尚未被接收的信号称为</a:t>
            </a:r>
            <a:r>
              <a:rPr lang="en-US" altLang="zh-CN" i="1" dirty="0">
                <a:solidFill>
                  <a:srgbClr val="FF0000"/>
                </a:solidFill>
              </a:rPr>
              <a:t>pending</a:t>
            </a:r>
            <a:r>
              <a:rPr lang="zh-CN" altLang="en-US" dirty="0"/>
              <a:t>信号</a:t>
            </a:r>
            <a:endParaRPr lang="en-US" altLang="zh-CN" dirty="0"/>
          </a:p>
          <a:p>
            <a:r>
              <a:rPr lang="zh-CN" altLang="en-US" dirty="0"/>
              <a:t>任何时刻，进程至多存在每种类型的一个</a:t>
            </a:r>
            <a:r>
              <a:rPr lang="en-US" altLang="zh-CN" dirty="0"/>
              <a:t>pending</a:t>
            </a:r>
            <a:r>
              <a:rPr lang="zh-CN" altLang="en-US" dirty="0"/>
              <a:t>信号</a:t>
            </a:r>
            <a:endParaRPr lang="en-US" altLang="zh-CN" dirty="0"/>
          </a:p>
          <a:p>
            <a:pPr lvl="1"/>
            <a:r>
              <a:rPr lang="zh-CN" altLang="en-US" dirty="0"/>
              <a:t>假如已存在一类型</a:t>
            </a:r>
            <a:r>
              <a:rPr lang="en-US" altLang="zh-CN" dirty="0"/>
              <a:t>k</a:t>
            </a:r>
            <a:r>
              <a:rPr lang="zh-CN" altLang="en-US" dirty="0"/>
              <a:t>的</a:t>
            </a:r>
            <a:r>
              <a:rPr lang="en-US" altLang="zh-CN" dirty="0"/>
              <a:t>pending</a:t>
            </a:r>
            <a:r>
              <a:rPr lang="zh-CN" altLang="en-US" dirty="0"/>
              <a:t>信号，后续发送至该进程的类型</a:t>
            </a:r>
            <a:r>
              <a:rPr lang="en-US" altLang="zh-CN" dirty="0"/>
              <a:t>k</a:t>
            </a:r>
            <a:r>
              <a:rPr lang="zh-CN" altLang="en-US" dirty="0"/>
              <a:t>信号将被简单丢弃</a:t>
            </a:r>
            <a:endParaRPr lang="en-US" altLang="zh-CN" dirty="0"/>
          </a:p>
          <a:p>
            <a:r>
              <a:rPr lang="zh-CN" altLang="en-US" dirty="0"/>
              <a:t>进程可选择</a:t>
            </a:r>
            <a:r>
              <a:rPr lang="zh-CN" altLang="en-US" dirty="0">
                <a:solidFill>
                  <a:srgbClr val="FF0000"/>
                </a:solidFill>
              </a:rPr>
              <a:t>阻塞（</a:t>
            </a:r>
            <a:r>
              <a:rPr lang="en-US" altLang="zh-CN" dirty="0">
                <a:solidFill>
                  <a:srgbClr val="FF0000"/>
                </a:solidFill>
              </a:rPr>
              <a:t>block</a:t>
            </a:r>
            <a:r>
              <a:rPr lang="zh-CN" altLang="en-US" dirty="0">
                <a:solidFill>
                  <a:srgbClr val="FF0000"/>
                </a:solidFill>
              </a:rPr>
              <a:t>）</a:t>
            </a:r>
            <a:r>
              <a:rPr lang="zh-CN" altLang="en-US" dirty="0"/>
              <a:t>接收某种信号</a:t>
            </a:r>
            <a:endParaRPr lang="en-US" altLang="zh-CN" dirty="0"/>
          </a:p>
          <a:p>
            <a:pPr lvl="1"/>
            <a:r>
              <a:rPr lang="zh-CN" altLang="en-US" dirty="0"/>
              <a:t>被阻塞的信号可以被发送，但不会被接收，直至进程取消阻塞</a:t>
            </a:r>
            <a:endParaRPr lang="en-US" altLang="zh-CN" dirty="0"/>
          </a:p>
          <a:p>
            <a:endParaRPr lang="en-US" altLang="zh-CN" dirty="0"/>
          </a:p>
          <a:p>
            <a:r>
              <a:rPr lang="zh-CN" altLang="en-US" dirty="0"/>
              <a:t>进程组：由进程组</a:t>
            </a:r>
            <a:r>
              <a:rPr lang="en-US" altLang="zh-CN" dirty="0"/>
              <a:t>ID</a:t>
            </a:r>
            <a:r>
              <a:rPr lang="zh-CN" altLang="en-US" dirty="0"/>
              <a:t>（</a:t>
            </a:r>
            <a:r>
              <a:rPr lang="en-US" altLang="zh-CN" dirty="0"/>
              <a:t>PGID</a:t>
            </a:r>
            <a:r>
              <a:rPr lang="zh-CN" altLang="en-US" dirty="0"/>
              <a:t>）标识</a:t>
            </a:r>
            <a:endParaRPr lang="en-US" altLang="zh-CN" dirty="0"/>
          </a:p>
          <a:p>
            <a:pPr lvl="1"/>
            <a:r>
              <a:rPr lang="zh-CN" altLang="en-US" dirty="0"/>
              <a:t>默认子进程与父进程属于同一进程组，其进程组</a:t>
            </a:r>
            <a:r>
              <a:rPr lang="en-US" altLang="zh-CN" dirty="0"/>
              <a:t>ID</a:t>
            </a:r>
            <a:r>
              <a:rPr lang="zh-CN" altLang="en-US" dirty="0"/>
              <a:t>为父进程的</a:t>
            </a:r>
            <a:r>
              <a:rPr lang="en-US" altLang="zh-CN" dirty="0"/>
              <a:t>PID</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7154" name="Picture 2"/>
          <p:cNvPicPr>
            <a:picLocks noChangeAspect="1" noChangeArrowheads="1"/>
          </p:cNvPicPr>
          <p:nvPr/>
        </p:nvPicPr>
        <p:blipFill>
          <a:blip r:embed="rId2"/>
          <a:srcRect/>
          <a:stretch>
            <a:fillRect/>
          </a:stretch>
        </p:blipFill>
        <p:spPr bwMode="auto">
          <a:xfrm>
            <a:off x="3185494" y="3083354"/>
            <a:ext cx="5863590" cy="368617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发送信号</a:t>
            </a:r>
          </a:p>
        </p:txBody>
      </p:sp>
      <p:sp>
        <p:nvSpPr>
          <p:cNvPr id="3" name="内容占位符 2"/>
          <p:cNvSpPr>
            <a:spLocks noGrp="1"/>
          </p:cNvSpPr>
          <p:nvPr>
            <p:ph idx="1"/>
          </p:nvPr>
        </p:nvSpPr>
        <p:spPr>
          <a:xfrm>
            <a:off x="468313" y="836613"/>
            <a:ext cx="8229600" cy="2272347"/>
          </a:xfrm>
        </p:spPr>
        <p:txBody>
          <a:bodyPr/>
          <a:lstStyle/>
          <a:p>
            <a:r>
              <a:rPr lang="en-US" altLang="zh-CN" dirty="0"/>
              <a:t>Unix/Linux Shell</a:t>
            </a:r>
            <a:r>
              <a:rPr lang="zh-CN" altLang="en-US" dirty="0"/>
              <a:t>用</a:t>
            </a:r>
            <a:r>
              <a:rPr lang="zh-CN" altLang="en-US" dirty="0">
                <a:solidFill>
                  <a:srgbClr val="FF0000"/>
                </a:solidFill>
              </a:rPr>
              <a:t>作业（</a:t>
            </a:r>
            <a:r>
              <a:rPr lang="en-US" altLang="zh-CN" dirty="0">
                <a:solidFill>
                  <a:srgbClr val="FF0000"/>
                </a:solidFill>
              </a:rPr>
              <a:t>job</a:t>
            </a:r>
            <a:r>
              <a:rPr lang="zh-CN" altLang="en-US" dirty="0">
                <a:solidFill>
                  <a:srgbClr val="FF0000"/>
                </a:solidFill>
              </a:rPr>
              <a:t>）</a:t>
            </a:r>
            <a:r>
              <a:rPr lang="zh-CN" altLang="en-US" dirty="0"/>
              <a:t>指代其创建的进程</a:t>
            </a:r>
            <a:r>
              <a:rPr lang="en-US" altLang="zh-CN" dirty="0"/>
              <a:t>(</a:t>
            </a:r>
            <a:r>
              <a:rPr lang="zh-CN" altLang="en-US" dirty="0"/>
              <a:t>组</a:t>
            </a:r>
            <a:r>
              <a:rPr lang="en-US" altLang="zh-CN" dirty="0"/>
              <a:t>)</a:t>
            </a:r>
          </a:p>
          <a:p>
            <a:r>
              <a:rPr lang="zh-CN" altLang="en-US" dirty="0"/>
              <a:t>任何时刻至多只有一个前台作业，同时可有多个后台作业</a:t>
            </a:r>
            <a:endParaRPr lang="en-US" altLang="zh-CN" dirty="0"/>
          </a:p>
          <a:p>
            <a:pPr lvl="1"/>
            <a:r>
              <a:rPr lang="en-US" altLang="zh-CN" dirty="0" err="1"/>
              <a:t>unix</a:t>
            </a:r>
            <a:r>
              <a:rPr lang="en-US" altLang="zh-CN" dirty="0"/>
              <a:t>&gt; </a:t>
            </a:r>
            <a:r>
              <a:rPr lang="en-US" altLang="zh-CN" dirty="0" err="1"/>
              <a:t>ls</a:t>
            </a:r>
            <a:r>
              <a:rPr lang="en-US" altLang="zh-CN" dirty="0"/>
              <a:t> | sort	//</a:t>
            </a:r>
            <a:r>
              <a:rPr lang="zh-CN" altLang="en-US" dirty="0"/>
              <a:t>创建由管道连接在一起的两个进程组成的前台作业</a:t>
            </a:r>
            <a:endParaRPr lang="en-US" altLang="zh-CN" dirty="0"/>
          </a:p>
          <a:p>
            <a:r>
              <a:rPr lang="en-US" altLang="zh-CN" dirty="0"/>
              <a:t>Shell</a:t>
            </a:r>
            <a:r>
              <a:rPr lang="zh-CN" altLang="en-US" dirty="0"/>
              <a:t>为每个作业创建一个独立的进程组</a:t>
            </a:r>
          </a:p>
        </p:txBody>
      </p:sp>
      <p:sp>
        <p:nvSpPr>
          <p:cNvPr id="5" name="内容占位符 2"/>
          <p:cNvSpPr txBox="1">
            <a:spLocks/>
          </p:cNvSpPr>
          <p:nvPr/>
        </p:nvSpPr>
        <p:spPr bwMode="auto">
          <a:xfrm>
            <a:off x="311217" y="3422724"/>
            <a:ext cx="2952488" cy="3175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0" fontAlgn="base" latinLnBrk="0" hangingPunct="0">
              <a:lnSpc>
                <a:spcPct val="115000"/>
              </a:lnSpc>
              <a:spcBef>
                <a:spcPct val="20000"/>
              </a:spcBef>
              <a:spcAft>
                <a:spcPct val="0"/>
              </a:spcAft>
              <a:buClrTx/>
              <a:buSzTx/>
              <a:tabLst/>
              <a:defRPr/>
            </a:pPr>
            <a:r>
              <a:rPr lang="zh-CN" altLang="en-US" sz="2000" b="1" kern="0" dirty="0">
                <a:latin typeface="+mn-lt"/>
                <a:ea typeface="+mn-ea"/>
              </a:rPr>
              <a:t>键入</a:t>
            </a:r>
            <a:r>
              <a:rPr lang="en-US" altLang="zh-CN" sz="2000" b="1" kern="0" dirty="0">
                <a:latin typeface="+mn-lt"/>
                <a:ea typeface="+mn-ea"/>
              </a:rPr>
              <a:t>Ctrl-C</a:t>
            </a:r>
            <a:r>
              <a:rPr lang="zh-CN" altLang="en-US" sz="2000" b="1" kern="0" dirty="0">
                <a:latin typeface="+mn-lt"/>
                <a:ea typeface="+mn-ea"/>
              </a:rPr>
              <a:t>将使一个</a:t>
            </a:r>
            <a:r>
              <a:rPr lang="en-US" altLang="zh-CN" sz="2000" b="1" kern="0" dirty="0">
                <a:latin typeface="+mn-lt"/>
                <a:ea typeface="+mn-ea"/>
              </a:rPr>
              <a:t>SIGINT</a:t>
            </a:r>
            <a:r>
              <a:rPr lang="zh-CN" altLang="en-US" sz="2000" b="1" kern="0" dirty="0">
                <a:latin typeface="+mn-lt"/>
                <a:ea typeface="+mn-ea"/>
              </a:rPr>
              <a:t>信号被发送给</a:t>
            </a:r>
            <a:r>
              <a:rPr lang="en-US" altLang="zh-CN" sz="2000" b="1" kern="0" dirty="0">
                <a:latin typeface="+mn-lt"/>
                <a:ea typeface="+mn-ea"/>
              </a:rPr>
              <a:t>Shell</a:t>
            </a:r>
          </a:p>
          <a:p>
            <a:pPr eaLnBrk="0" hangingPunct="0">
              <a:lnSpc>
                <a:spcPct val="115000"/>
              </a:lnSpc>
              <a:spcBef>
                <a:spcPct val="20000"/>
              </a:spcBef>
            </a:pPr>
            <a:r>
              <a:rPr lang="en-US" altLang="zh-CN" sz="2000" b="1" kern="0" dirty="0">
                <a:latin typeface="+mn-lt"/>
                <a:ea typeface="+mn-ea"/>
              </a:rPr>
              <a:t>1</a:t>
            </a:r>
            <a:r>
              <a:rPr lang="zh-CN" altLang="en-US" sz="2000" b="1" kern="0" dirty="0">
                <a:latin typeface="+mn-lt"/>
                <a:ea typeface="+mn-ea"/>
              </a:rPr>
              <a:t>）</a:t>
            </a:r>
            <a:r>
              <a:rPr lang="en-US" altLang="zh-CN" sz="2000" b="1" kern="0" dirty="0">
                <a:latin typeface="+mn-lt"/>
                <a:ea typeface="+mn-ea"/>
              </a:rPr>
              <a:t>S</a:t>
            </a:r>
            <a:r>
              <a:rPr kumimoji="0" lang="en-US" altLang="zh-CN" sz="2000" b="1" i="0" u="none" strike="noStrike" kern="0" cap="none" spc="0" normalizeH="0" baseline="0" noProof="0" dirty="0">
                <a:ln>
                  <a:noFill/>
                </a:ln>
                <a:solidFill>
                  <a:schemeClr val="tx1"/>
                </a:solidFill>
                <a:effectLst/>
                <a:uLnTx/>
                <a:uFillTx/>
                <a:latin typeface="+mn-lt"/>
                <a:ea typeface="+mn-ea"/>
                <a:cs typeface="+mn-cs"/>
              </a:rPr>
              <a:t>hell</a:t>
            </a:r>
            <a:r>
              <a:rPr kumimoji="0" lang="zh-CN" altLang="en-US" sz="2000" b="1" i="0" u="none" strike="noStrike" kern="0" cap="none" spc="0" normalizeH="0" baseline="0" noProof="0" dirty="0">
                <a:ln>
                  <a:noFill/>
                </a:ln>
                <a:solidFill>
                  <a:schemeClr val="tx1"/>
                </a:solidFill>
                <a:effectLst/>
                <a:uLnTx/>
                <a:uFillTx/>
                <a:latin typeface="+mn-lt"/>
                <a:ea typeface="+mn-ea"/>
                <a:cs typeface="+mn-cs"/>
              </a:rPr>
              <a:t>捕获该信号，并向前台进程组中的每一进程发送</a:t>
            </a:r>
            <a:r>
              <a:rPr kumimoji="0" lang="en-US" altLang="zh-CN" sz="2000" b="1" i="0" u="none" strike="noStrike" kern="0" cap="none" spc="0" normalizeH="0" baseline="0" noProof="0" dirty="0">
                <a:ln>
                  <a:noFill/>
                </a:ln>
                <a:solidFill>
                  <a:schemeClr val="tx1"/>
                </a:solidFill>
                <a:effectLst/>
                <a:uLnTx/>
                <a:uFillTx/>
                <a:latin typeface="+mn-lt"/>
                <a:ea typeface="+mn-ea"/>
                <a:cs typeface="+mn-cs"/>
              </a:rPr>
              <a:t>SIGINT</a:t>
            </a:r>
            <a:r>
              <a:rPr kumimoji="0" lang="zh-CN" altLang="en-US" sz="2000" b="1" i="0" u="none" strike="noStrike" kern="0" cap="none" spc="0" normalizeH="0" baseline="0" noProof="0" dirty="0">
                <a:ln>
                  <a:noFill/>
                </a:ln>
                <a:solidFill>
                  <a:schemeClr val="tx1"/>
                </a:solidFill>
                <a:effectLst/>
                <a:uLnTx/>
                <a:uFillTx/>
                <a:latin typeface="+mn-lt"/>
                <a:ea typeface="+mn-ea"/>
                <a:cs typeface="+mn-cs"/>
              </a:rPr>
              <a:t>信号</a:t>
            </a:r>
            <a:endParaRPr kumimoji="0" lang="en-US" altLang="zh-CN" sz="2000" b="1" i="0" u="none" strike="noStrike" kern="0" cap="none" spc="0" normalizeH="0" baseline="0" noProof="0" dirty="0">
              <a:ln>
                <a:noFill/>
              </a:ln>
              <a:solidFill>
                <a:schemeClr val="tx1"/>
              </a:solidFill>
              <a:effectLst/>
              <a:uLnTx/>
              <a:uFillTx/>
              <a:latin typeface="+mn-lt"/>
              <a:ea typeface="+mn-ea"/>
              <a:cs typeface="+mn-cs"/>
            </a:endParaRPr>
          </a:p>
          <a:p>
            <a:pPr eaLnBrk="0" hangingPunct="0">
              <a:lnSpc>
                <a:spcPct val="115000"/>
              </a:lnSpc>
              <a:spcBef>
                <a:spcPct val="20000"/>
              </a:spcBef>
            </a:pPr>
            <a:r>
              <a:rPr lang="en-US" altLang="zh-CN" sz="2000" b="1" kern="0" dirty="0">
                <a:latin typeface="+mn-lt"/>
                <a:ea typeface="+mn-ea"/>
              </a:rPr>
              <a:t>2</a:t>
            </a:r>
            <a:r>
              <a:rPr lang="zh-CN" altLang="en-US" sz="2000" b="1" kern="0" dirty="0">
                <a:latin typeface="+mn-lt"/>
                <a:ea typeface="+mn-ea"/>
              </a:rPr>
              <a:t>）默认进程将终止</a:t>
            </a:r>
            <a:endParaRPr kumimoji="0" lang="en-US" altLang="zh-CN"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发送信号</a:t>
            </a:r>
          </a:p>
        </p:txBody>
      </p:sp>
      <p:sp>
        <p:nvSpPr>
          <p:cNvPr id="3" name="内容占位符 2"/>
          <p:cNvSpPr>
            <a:spLocks noGrp="1"/>
          </p:cNvSpPr>
          <p:nvPr>
            <p:ph idx="1"/>
          </p:nvPr>
        </p:nvSpPr>
        <p:spPr/>
        <p:txBody>
          <a:bodyPr/>
          <a:lstStyle/>
          <a:p>
            <a:r>
              <a:rPr lang="en-US" altLang="zh-CN" dirty="0"/>
              <a:t>/bin/kill</a:t>
            </a:r>
            <a:r>
              <a:rPr lang="zh-CN" altLang="en-US" dirty="0"/>
              <a:t>程序可向一进程发送任一信号</a:t>
            </a:r>
            <a:endParaRPr lang="en-US" altLang="zh-CN" dirty="0"/>
          </a:p>
          <a:p>
            <a:pPr lvl="1"/>
            <a:r>
              <a:rPr lang="en-US" altLang="zh-CN" dirty="0" err="1"/>
              <a:t>unix</a:t>
            </a:r>
            <a:r>
              <a:rPr lang="en-US" altLang="zh-CN" dirty="0"/>
              <a:t>&gt; /bin/kill -9 15213    //</a:t>
            </a:r>
            <a:r>
              <a:rPr lang="zh-CN" altLang="en-US" dirty="0"/>
              <a:t>向进程</a:t>
            </a:r>
            <a:r>
              <a:rPr lang="en-US" altLang="zh-CN" dirty="0"/>
              <a:t>15213</a:t>
            </a:r>
            <a:r>
              <a:rPr lang="zh-CN" altLang="en-US" dirty="0"/>
              <a:t>发送</a:t>
            </a:r>
            <a:r>
              <a:rPr lang="en-US" altLang="zh-CN" dirty="0"/>
              <a:t>SIGKILL(9)</a:t>
            </a:r>
            <a:r>
              <a:rPr lang="zh-CN" altLang="en-US" dirty="0"/>
              <a:t>信号</a:t>
            </a:r>
            <a:endParaRPr lang="en-US" altLang="zh-CN" dirty="0"/>
          </a:p>
          <a:p>
            <a:pPr lvl="1"/>
            <a:r>
              <a:rPr lang="en-US" altLang="zh-CN" dirty="0" err="1"/>
              <a:t>unix</a:t>
            </a:r>
            <a:r>
              <a:rPr lang="en-US" altLang="zh-CN" dirty="0"/>
              <a:t>&gt; /bin/kill -9 </a:t>
            </a:r>
            <a:r>
              <a:rPr lang="en-US" altLang="zh-CN" dirty="0">
                <a:solidFill>
                  <a:srgbClr val="FF0000"/>
                </a:solidFill>
              </a:rPr>
              <a:t>-</a:t>
            </a:r>
            <a:r>
              <a:rPr lang="en-US" altLang="zh-CN" dirty="0"/>
              <a:t>15213    //</a:t>
            </a:r>
            <a:r>
              <a:rPr lang="zh-CN" altLang="en-US" dirty="0"/>
              <a:t>向进程</a:t>
            </a:r>
            <a:r>
              <a:rPr lang="zh-CN" altLang="en-US" dirty="0">
                <a:solidFill>
                  <a:srgbClr val="FF0000"/>
                </a:solidFill>
              </a:rPr>
              <a:t>组</a:t>
            </a:r>
            <a:r>
              <a:rPr lang="en-US" altLang="zh-CN" dirty="0"/>
              <a:t>15213</a:t>
            </a:r>
            <a:r>
              <a:rPr lang="zh-CN" altLang="en-US" dirty="0"/>
              <a:t>中的每一进程发送</a:t>
            </a:r>
            <a:r>
              <a:rPr lang="en-US" altLang="zh-CN" dirty="0"/>
              <a:t>SIGKILL(9)</a:t>
            </a:r>
            <a:r>
              <a:rPr lang="zh-CN" altLang="en-US" dirty="0"/>
              <a:t>信号</a:t>
            </a:r>
            <a:endParaRPr lang="en-US" altLang="zh-CN" dirty="0"/>
          </a:p>
          <a:p>
            <a:r>
              <a:rPr lang="zh-CN" altLang="en-US" dirty="0"/>
              <a:t>进程可调用</a:t>
            </a:r>
            <a:r>
              <a:rPr lang="en-US" altLang="zh-CN" dirty="0"/>
              <a:t>kill</a:t>
            </a:r>
            <a:r>
              <a:rPr lang="zh-CN" altLang="en-US" dirty="0"/>
              <a:t>函数向其他进程（包括自己）发送信号</a:t>
            </a:r>
            <a:endParaRPr lang="en-US" altLang="zh-CN" dirty="0"/>
          </a:p>
          <a:p>
            <a:endParaRPr lang="en-US" altLang="zh-CN" dirty="0"/>
          </a:p>
          <a:p>
            <a:endParaRPr lang="en-US" altLang="zh-CN" dirty="0"/>
          </a:p>
          <a:p>
            <a:endParaRPr lang="en-US" altLang="zh-CN" dirty="0"/>
          </a:p>
          <a:p>
            <a:r>
              <a:rPr lang="zh-CN" altLang="en-US" dirty="0"/>
              <a:t>进程可调用</a:t>
            </a:r>
            <a:r>
              <a:rPr lang="en-US" altLang="zh-CN" dirty="0"/>
              <a:t>alarm</a:t>
            </a:r>
            <a:r>
              <a:rPr lang="zh-CN" altLang="en-US" dirty="0"/>
              <a:t>函数要求内核在指定时间向自己发送</a:t>
            </a:r>
            <a:r>
              <a:rPr lang="en-US" altLang="zh-CN" dirty="0"/>
              <a:t>SIGALRM</a:t>
            </a:r>
            <a:r>
              <a:rPr lang="zh-CN" altLang="en-US" dirty="0"/>
              <a:t>信号</a:t>
            </a:r>
          </a:p>
        </p:txBody>
      </p:sp>
      <p:pic>
        <p:nvPicPr>
          <p:cNvPr id="818178" name="Picture 2"/>
          <p:cNvPicPr>
            <a:picLocks noChangeAspect="1" noChangeArrowheads="1"/>
          </p:cNvPicPr>
          <p:nvPr/>
        </p:nvPicPr>
        <p:blipFill>
          <a:blip r:embed="rId2"/>
          <a:srcRect/>
          <a:stretch>
            <a:fillRect/>
          </a:stretch>
        </p:blipFill>
        <p:spPr bwMode="auto">
          <a:xfrm>
            <a:off x="874325" y="2924328"/>
            <a:ext cx="7648575" cy="1600200"/>
          </a:xfrm>
          <a:prstGeom prst="rect">
            <a:avLst/>
          </a:prstGeom>
          <a:noFill/>
          <a:ln w="9525">
            <a:noFill/>
            <a:miter lim="800000"/>
            <a:headEnd/>
            <a:tailEnd/>
          </a:ln>
          <a:effectLst/>
        </p:spPr>
      </p:pic>
      <p:pic>
        <p:nvPicPr>
          <p:cNvPr id="818179" name="Picture 3"/>
          <p:cNvPicPr>
            <a:picLocks noChangeAspect="1" noChangeArrowheads="1"/>
          </p:cNvPicPr>
          <p:nvPr/>
        </p:nvPicPr>
        <p:blipFill>
          <a:blip r:embed="rId3"/>
          <a:srcRect/>
          <a:stretch>
            <a:fillRect/>
          </a:stretch>
        </p:blipFill>
        <p:spPr bwMode="auto">
          <a:xfrm>
            <a:off x="883629" y="5322578"/>
            <a:ext cx="7658100" cy="13335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03" name="Picture 3"/>
          <p:cNvPicPr>
            <a:picLocks noChangeAspect="1" noChangeArrowheads="1"/>
          </p:cNvPicPr>
          <p:nvPr/>
        </p:nvPicPr>
        <p:blipFill>
          <a:blip r:embed="rId2"/>
          <a:srcRect/>
          <a:stretch>
            <a:fillRect/>
          </a:stretch>
        </p:blipFill>
        <p:spPr bwMode="auto">
          <a:xfrm>
            <a:off x="1627106" y="6042509"/>
            <a:ext cx="5859780" cy="81534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接收信号</a:t>
            </a:r>
          </a:p>
        </p:txBody>
      </p:sp>
      <p:sp>
        <p:nvSpPr>
          <p:cNvPr id="3" name="内容占位符 2"/>
          <p:cNvSpPr>
            <a:spLocks noGrp="1"/>
          </p:cNvSpPr>
          <p:nvPr>
            <p:ph idx="1"/>
          </p:nvPr>
        </p:nvSpPr>
        <p:spPr/>
        <p:txBody>
          <a:bodyPr/>
          <a:lstStyle/>
          <a:p>
            <a:r>
              <a:rPr lang="zh-CN" altLang="en-US" dirty="0"/>
              <a:t>当内核从异常处理程序返回准备将控制传递给进程前，将检查该进程的未被阻塞的</a:t>
            </a:r>
            <a:r>
              <a:rPr lang="en-US" altLang="zh-CN" dirty="0"/>
              <a:t>pending</a:t>
            </a:r>
            <a:r>
              <a:rPr lang="zh-CN" altLang="en-US" dirty="0"/>
              <a:t>信号集合。</a:t>
            </a:r>
            <a:endParaRPr lang="en-US" altLang="zh-CN" dirty="0"/>
          </a:p>
          <a:p>
            <a:r>
              <a:rPr lang="zh-CN" altLang="en-US" dirty="0"/>
              <a:t>如果集合非空，内核选择其中某个信号</a:t>
            </a:r>
            <a:r>
              <a:rPr lang="en-US" altLang="zh-CN" dirty="0"/>
              <a:t>k</a:t>
            </a:r>
            <a:r>
              <a:rPr lang="zh-CN" altLang="en-US" dirty="0"/>
              <a:t>（通常取最小的</a:t>
            </a:r>
            <a:r>
              <a:rPr lang="en-US" altLang="zh-CN" dirty="0"/>
              <a:t>k</a:t>
            </a:r>
            <a:r>
              <a:rPr lang="zh-CN" altLang="en-US" dirty="0"/>
              <a:t>）并强制进程接收信号</a:t>
            </a:r>
            <a:r>
              <a:rPr lang="en-US" altLang="zh-CN" dirty="0"/>
              <a:t>k</a:t>
            </a:r>
            <a:r>
              <a:rPr lang="zh-CN" altLang="en-US" dirty="0"/>
              <a:t>，相应触发进程的特定行为，并在其完成后控制传递回进程的逻辑控制流的下一条指令</a:t>
            </a:r>
            <a:endParaRPr lang="en-US" altLang="zh-CN" dirty="0"/>
          </a:p>
          <a:p>
            <a:r>
              <a:rPr lang="zh-CN" altLang="en-US" dirty="0"/>
              <a:t>每个信号类型对应下列之一的预定义默认行为：</a:t>
            </a:r>
            <a:endParaRPr lang="en-US" altLang="zh-CN" dirty="0"/>
          </a:p>
          <a:p>
            <a:pPr lvl="1"/>
            <a:r>
              <a:rPr lang="zh-CN" altLang="en-US" dirty="0"/>
              <a:t>进程终止</a:t>
            </a:r>
            <a:endParaRPr lang="en-US" altLang="zh-CN" dirty="0"/>
          </a:p>
          <a:p>
            <a:pPr lvl="1"/>
            <a:r>
              <a:rPr lang="zh-CN" altLang="en-US" dirty="0"/>
              <a:t>进程终止并转储存储器（</a:t>
            </a:r>
            <a:r>
              <a:rPr lang="en-US" altLang="zh-CN" dirty="0"/>
              <a:t>core dump</a:t>
            </a:r>
            <a:r>
              <a:rPr lang="zh-CN" altLang="en-US" dirty="0"/>
              <a:t>）</a:t>
            </a:r>
            <a:endParaRPr lang="en-US" altLang="zh-CN" dirty="0"/>
          </a:p>
          <a:p>
            <a:pPr lvl="1"/>
            <a:r>
              <a:rPr lang="zh-CN" altLang="en-US" dirty="0"/>
              <a:t>进程停止直到被</a:t>
            </a:r>
            <a:r>
              <a:rPr lang="en-US" altLang="zh-CN" dirty="0"/>
              <a:t>SIGCONT</a:t>
            </a:r>
            <a:r>
              <a:rPr lang="zh-CN" altLang="en-US" dirty="0"/>
              <a:t>信号重启</a:t>
            </a:r>
            <a:endParaRPr lang="en-US" altLang="zh-CN" dirty="0"/>
          </a:p>
          <a:p>
            <a:pPr lvl="1"/>
            <a:r>
              <a:rPr lang="zh-CN" altLang="en-US" dirty="0"/>
              <a:t>进程忽略该信号</a:t>
            </a:r>
            <a:endParaRPr lang="en-US" altLang="zh-CN" dirty="0"/>
          </a:p>
          <a:p>
            <a:pPr lvl="1">
              <a:buNone/>
            </a:pPr>
            <a:r>
              <a:rPr lang="zh-CN" altLang="en-US" dirty="0"/>
              <a:t>例如，收到</a:t>
            </a:r>
            <a:r>
              <a:rPr lang="en-US" altLang="zh-CN" dirty="0"/>
              <a:t>SIGKILL</a:t>
            </a:r>
            <a:r>
              <a:rPr lang="zh-CN" altLang="en-US" dirty="0"/>
              <a:t>信号的默认行为是终止接收进程</a:t>
            </a:r>
            <a:endParaRPr lang="en-US" altLang="zh-CN" dirty="0"/>
          </a:p>
          <a:p>
            <a:r>
              <a:rPr lang="zh-CN" altLang="en-US" dirty="0"/>
              <a:t>可使用</a:t>
            </a:r>
            <a:r>
              <a:rPr lang="en-US" altLang="zh-CN" dirty="0"/>
              <a:t>signal</a:t>
            </a:r>
            <a:r>
              <a:rPr lang="zh-CN" altLang="en-US" dirty="0"/>
              <a:t>函数改变与某信号相关联的行为</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a:latin typeface="黑体"/>
              </a:rPr>
              <a:t>“</a:t>
            </a:r>
            <a:r>
              <a:rPr lang="zh-CN" altLang="en-US"/>
              <a:t>程序</a:t>
            </a:r>
            <a:r>
              <a:rPr lang="zh-CN" altLang="en-US">
                <a:latin typeface="黑体"/>
              </a:rPr>
              <a:t>”</a:t>
            </a:r>
            <a:r>
              <a:rPr lang="zh-CN" altLang="en-US"/>
              <a:t>和</a:t>
            </a:r>
            <a:r>
              <a:rPr lang="zh-CN" altLang="en-US">
                <a:latin typeface="黑体"/>
              </a:rPr>
              <a:t>“</a:t>
            </a:r>
            <a:r>
              <a:rPr lang="zh-CN" altLang="en-US"/>
              <a:t>进程</a:t>
            </a:r>
            <a:r>
              <a:rPr lang="zh-CN" altLang="en-US">
                <a:latin typeface="黑体"/>
              </a:rPr>
              <a:t>”</a:t>
            </a:r>
            <a:endParaRPr lang="zh-CN" altLang="en-US"/>
          </a:p>
        </p:txBody>
      </p:sp>
      <p:sp>
        <p:nvSpPr>
          <p:cNvPr id="739331" name="Rectangle 3"/>
          <p:cNvSpPr>
            <a:spLocks noGrp="1" noChangeArrowheads="1"/>
          </p:cNvSpPr>
          <p:nvPr>
            <p:ph type="body" idx="1"/>
          </p:nvPr>
        </p:nvSpPr>
        <p:spPr>
          <a:xfrm>
            <a:off x="400050" y="2878138"/>
            <a:ext cx="8447088" cy="3894137"/>
          </a:xfrm>
        </p:spPr>
        <p:txBody>
          <a:bodyPr/>
          <a:lstStyle/>
          <a:p>
            <a:r>
              <a:rPr lang="zh-CN" altLang="en-US" sz="2200" dirty="0">
                <a:latin typeface="微软雅黑" pitchFamily="34" charset="-122"/>
                <a:ea typeface="微软雅黑" pitchFamily="34" charset="-122"/>
              </a:rPr>
              <a:t>进程是</a:t>
            </a:r>
            <a:r>
              <a:rPr lang="en-US" altLang="zh-CN" sz="2200" dirty="0">
                <a:latin typeface="微软雅黑" pitchFamily="34" charset="-122"/>
                <a:ea typeface="微软雅黑" pitchFamily="34" charset="-122"/>
              </a:rPr>
              <a:t>OS</a:t>
            </a:r>
            <a:r>
              <a:rPr lang="zh-CN" altLang="en-US" sz="2200" dirty="0">
                <a:latin typeface="微软雅黑" pitchFamily="34" charset="-122"/>
                <a:ea typeface="微软雅黑" pitchFamily="34" charset="-122"/>
              </a:rPr>
              <a:t>对</a:t>
            </a:r>
            <a:r>
              <a:rPr lang="en-US" altLang="zh-CN" sz="2200" dirty="0">
                <a:latin typeface="微软雅黑" pitchFamily="34" charset="-122"/>
                <a:ea typeface="微软雅黑" pitchFamily="34" charset="-122"/>
              </a:rPr>
              <a:t>CPU</a:t>
            </a:r>
            <a:r>
              <a:rPr lang="zh-CN" altLang="en-US" sz="2200" dirty="0">
                <a:latin typeface="微软雅黑" pitchFamily="34" charset="-122"/>
                <a:ea typeface="微软雅黑" pitchFamily="34" charset="-122"/>
              </a:rPr>
              <a:t>执行的程序的运行过程的一种抽象。</a:t>
            </a:r>
            <a:r>
              <a:rPr lang="zh-CN" altLang="en-US" sz="2200" dirty="0">
                <a:solidFill>
                  <a:srgbClr val="FF0000"/>
                </a:solidFill>
                <a:latin typeface="微软雅黑" pitchFamily="34" charset="-122"/>
                <a:ea typeface="微软雅黑" pitchFamily="34" charset="-122"/>
              </a:rPr>
              <a:t>进程有自己的生命周期</a:t>
            </a:r>
            <a:r>
              <a:rPr lang="zh-CN" altLang="en-US" sz="2200" dirty="0">
                <a:latin typeface="微软雅黑" pitchFamily="34" charset="-122"/>
                <a:ea typeface="微软雅黑" pitchFamily="34" charset="-122"/>
              </a:rPr>
              <a:t>，它由于任务的启动而创建，随着任务的完成（或终止）而消亡，它所占用的资源也随着进程的终止而释放。</a:t>
            </a:r>
          </a:p>
          <a:p>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内核中通常把进程称为任务，每个进程主要通过一个称为</a:t>
            </a:r>
            <a:r>
              <a:rPr lang="zh-CN" altLang="en-US" sz="2000" dirty="0">
                <a:solidFill>
                  <a:srgbClr val="FF0000"/>
                </a:solidFill>
                <a:latin typeface="微软雅黑" pitchFamily="34" charset="-122"/>
                <a:ea typeface="微软雅黑" pitchFamily="34" charset="-122"/>
              </a:rPr>
              <a:t>进程描述符（</a:t>
            </a:r>
            <a:r>
              <a:rPr lang="en-US" altLang="zh-CN" sz="2000" dirty="0">
                <a:solidFill>
                  <a:srgbClr val="FF0000"/>
                </a:solidFill>
                <a:latin typeface="微软雅黑" pitchFamily="34" charset="-122"/>
                <a:ea typeface="微软雅黑" pitchFamily="34" charset="-122"/>
              </a:rPr>
              <a:t>process descriptor</a:t>
            </a:r>
            <a:r>
              <a:rPr lang="zh-CN" altLang="en-US" sz="2000" dirty="0">
                <a:solidFill>
                  <a:srgbClr val="FF0000"/>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的结构来描述，其结构类型定义为</a:t>
            </a:r>
            <a:r>
              <a:rPr lang="en-US" altLang="zh-CN" sz="2000" dirty="0" err="1">
                <a:solidFill>
                  <a:srgbClr val="FF0000"/>
                </a:solidFill>
                <a:latin typeface="微软雅黑" pitchFamily="34" charset="-122"/>
                <a:ea typeface="微软雅黑" pitchFamily="34" charset="-122"/>
              </a:rPr>
              <a:t>task_struct</a:t>
            </a:r>
            <a:r>
              <a:rPr lang="zh-CN" altLang="en-US" sz="2000" dirty="0">
                <a:latin typeface="微软雅黑" pitchFamily="34" charset="-122"/>
                <a:ea typeface="微软雅黑" pitchFamily="34" charset="-122"/>
              </a:rPr>
              <a:t>，包含了一个进程的所有信息。</a:t>
            </a:r>
            <a:endParaRPr lang="en-US" altLang="zh-CN" sz="2200" dirty="0">
              <a:latin typeface="微软雅黑" pitchFamily="34" charset="-122"/>
              <a:ea typeface="微软雅黑" pitchFamily="34" charset="-122"/>
            </a:endParaRPr>
          </a:p>
          <a:p>
            <a:r>
              <a:rPr lang="zh-CN" altLang="en-US" sz="2200" dirty="0">
                <a:latin typeface="微软雅黑" pitchFamily="34" charset="-122"/>
                <a:ea typeface="微软雅黑" pitchFamily="34" charset="-122"/>
              </a:rPr>
              <a:t>一个可执行目标文件（即程序）可被加载执行多次，也即，一个程序可能对应多个不同的进程。</a:t>
            </a:r>
          </a:p>
        </p:txBody>
      </p:sp>
      <p:sp>
        <p:nvSpPr>
          <p:cNvPr id="483331" name="Rectangle 3"/>
          <p:cNvSpPr>
            <a:spLocks noChangeArrowheads="1"/>
          </p:cNvSpPr>
          <p:nvPr/>
        </p:nvSpPr>
        <p:spPr bwMode="auto">
          <a:xfrm>
            <a:off x="280988" y="822325"/>
            <a:ext cx="8580437" cy="2184400"/>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200" b="1">
                <a:solidFill>
                  <a:srgbClr val="FF0000"/>
                </a:solidFill>
                <a:latin typeface="微软雅黑" pitchFamily="34" charset="-122"/>
                <a:ea typeface="微软雅黑" pitchFamily="34" charset="-122"/>
              </a:rPr>
              <a:t>程序（</a:t>
            </a:r>
            <a:r>
              <a:rPr lang="en-US" altLang="zh-CN" sz="2200" b="1">
                <a:solidFill>
                  <a:srgbClr val="FF0000"/>
                </a:solidFill>
                <a:latin typeface="微软雅黑" pitchFamily="34" charset="-122"/>
                <a:ea typeface="微软雅黑" pitchFamily="34" charset="-122"/>
              </a:rPr>
              <a:t>program</a:t>
            </a:r>
            <a:r>
              <a:rPr lang="zh-CN" altLang="en-US" sz="2200" b="1">
                <a:solidFill>
                  <a:srgbClr val="FF0000"/>
                </a:solidFill>
                <a:latin typeface="微软雅黑" pitchFamily="34" charset="-122"/>
                <a:ea typeface="微软雅黑" pitchFamily="34" charset="-122"/>
              </a:rPr>
              <a:t>）</a:t>
            </a:r>
            <a:r>
              <a:rPr lang="zh-CN" altLang="en-US" sz="2200" b="1">
                <a:latin typeface="微软雅黑" pitchFamily="34" charset="-122"/>
                <a:ea typeface="微软雅黑" pitchFamily="34" charset="-122"/>
              </a:rPr>
              <a:t>指按某种方式组合形成的代码和数据集合，代码即是机器指令序列，因而程序是一种</a:t>
            </a:r>
            <a:r>
              <a:rPr lang="zh-CN" altLang="en-US" sz="2200" b="1">
                <a:solidFill>
                  <a:srgbClr val="FF0000"/>
                </a:solidFill>
                <a:latin typeface="微软雅黑" pitchFamily="34" charset="-122"/>
                <a:ea typeface="微软雅黑" pitchFamily="34" charset="-122"/>
              </a:rPr>
              <a:t>静态</a:t>
            </a:r>
            <a:r>
              <a:rPr lang="zh-CN" altLang="en-US" sz="2200" b="1">
                <a:latin typeface="微软雅黑" pitchFamily="34" charset="-122"/>
                <a:ea typeface="微软雅黑" pitchFamily="34" charset="-122"/>
              </a:rPr>
              <a:t>概念。</a:t>
            </a:r>
          </a:p>
          <a:p>
            <a:pPr marL="342900" indent="-342900" eaLnBrk="0" hangingPunct="0">
              <a:lnSpc>
                <a:spcPct val="115000"/>
              </a:lnSpc>
              <a:spcBef>
                <a:spcPct val="20000"/>
              </a:spcBef>
            </a:pPr>
            <a:r>
              <a:rPr lang="zh-CN" altLang="en-US" sz="2200" b="1">
                <a:solidFill>
                  <a:srgbClr val="FF0000"/>
                </a:solidFill>
                <a:latin typeface="微软雅黑" pitchFamily="34" charset="-122"/>
                <a:ea typeface="微软雅黑" pitchFamily="34" charset="-122"/>
              </a:rPr>
              <a:t>进程（ </a:t>
            </a:r>
            <a:r>
              <a:rPr lang="en-US" altLang="zh-CN" sz="2200" b="1">
                <a:solidFill>
                  <a:srgbClr val="FF0000"/>
                </a:solidFill>
                <a:latin typeface="微软雅黑" pitchFamily="34" charset="-122"/>
                <a:ea typeface="微软雅黑" pitchFamily="34" charset="-122"/>
              </a:rPr>
              <a:t>process</a:t>
            </a:r>
            <a:r>
              <a:rPr lang="zh-CN" altLang="en-US" sz="2200" b="1">
                <a:solidFill>
                  <a:srgbClr val="FF0000"/>
                </a:solidFill>
                <a:latin typeface="微软雅黑" pitchFamily="34" charset="-122"/>
                <a:ea typeface="微软雅黑" pitchFamily="34" charset="-122"/>
              </a:rPr>
              <a:t>）</a:t>
            </a:r>
            <a:r>
              <a:rPr lang="zh-CN" altLang="en-US" sz="2200" b="1">
                <a:latin typeface="微软雅黑" pitchFamily="34" charset="-122"/>
                <a:ea typeface="微软雅黑" pitchFamily="34" charset="-122"/>
              </a:rPr>
              <a:t>指程序的一次运行过程。更确切说，进程是具有独立功能的</a:t>
            </a:r>
            <a:r>
              <a:rPr lang="zh-CN" altLang="en-US" sz="2200" b="1">
                <a:solidFill>
                  <a:srgbClr val="FF0000"/>
                </a:solidFill>
                <a:latin typeface="微软雅黑" pitchFamily="34" charset="-122"/>
                <a:ea typeface="微软雅黑" pitchFamily="34" charset="-122"/>
              </a:rPr>
              <a:t>一个程序关于某个数据集合</a:t>
            </a:r>
            <a:r>
              <a:rPr lang="zh-CN" altLang="en-US" sz="2200" b="1">
                <a:latin typeface="微软雅黑" pitchFamily="34" charset="-122"/>
                <a:ea typeface="微软雅黑" pitchFamily="34" charset="-122"/>
              </a:rPr>
              <a:t>的一次运行活动，因而进程具有</a:t>
            </a:r>
            <a:r>
              <a:rPr lang="zh-CN" altLang="en-US" sz="2200" b="1">
                <a:solidFill>
                  <a:srgbClr val="FF0000"/>
                </a:solidFill>
                <a:latin typeface="微软雅黑" pitchFamily="34" charset="-122"/>
                <a:ea typeface="微软雅黑" pitchFamily="34" charset="-122"/>
              </a:rPr>
              <a:t>动态</a:t>
            </a:r>
            <a:r>
              <a:rPr lang="zh-CN" altLang="en-US" sz="2200" b="1">
                <a:latin typeface="微软雅黑" pitchFamily="34" charset="-122"/>
                <a:ea typeface="微软雅黑" pitchFamily="34" charset="-122"/>
              </a:rPr>
              <a:t>含义 。</a:t>
            </a:r>
            <a:r>
              <a:rPr lang="zh-CN" altLang="en-US" sz="2200" b="1">
                <a:solidFill>
                  <a:srgbClr val="0066CC"/>
                </a:solidFill>
                <a:latin typeface="微软雅黑" pitchFamily="34" charset="-122"/>
                <a:ea typeface="微软雅黑" pitchFamily="34" charset="-122"/>
              </a:rPr>
              <a:t>同一个程序处理不同的数据就是不同的进程</a:t>
            </a:r>
            <a:endParaRPr lang="en-US" altLang="zh-CN" sz="2200" b="1">
              <a:solidFill>
                <a:srgbClr val="0066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7" dur="500"/>
                                        <p:tgtEl>
                                          <p:spTgt spid="483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Effect transition="in" filter="blinds(horizontal)">
                                      <p:cBhvr>
                                        <p:cTn id="12" dur="500"/>
                                        <p:tgtEl>
                                          <p:spTgt spid="483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17" dur="500"/>
                                        <p:tgtEl>
                                          <p:spTgt spid="7393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22" dur="500"/>
                                        <p:tgtEl>
                                          <p:spTgt spid="7393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pRg st="2" end="2"/>
                                            </p:txEl>
                                          </p:spTgt>
                                        </p:tgtEl>
                                        <p:attrNameLst>
                                          <p:attrName>style.visibility</p:attrName>
                                        </p:attrNameLst>
                                      </p:cBhvr>
                                      <p:to>
                                        <p:strVal val="visible"/>
                                      </p:to>
                                    </p:set>
                                    <p:animEffect transition="in" filter="blinds(horizontal)">
                                      <p:cBhvr>
                                        <p:cTn id="27" dur="500"/>
                                        <p:tgtEl>
                                          <p:spTgt spid="73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处理信号</a:t>
            </a:r>
          </a:p>
        </p:txBody>
      </p:sp>
      <p:sp>
        <p:nvSpPr>
          <p:cNvPr id="3" name="内容占位符 2"/>
          <p:cNvSpPr>
            <a:spLocks noGrp="1"/>
          </p:cNvSpPr>
          <p:nvPr>
            <p:ph idx="1"/>
          </p:nvPr>
        </p:nvSpPr>
        <p:spPr/>
        <p:txBody>
          <a:bodyPr/>
          <a:lstStyle/>
          <a:p>
            <a:r>
              <a:rPr lang="zh-CN" altLang="en-US" dirty="0"/>
              <a:t>调用信号处理程序称为</a:t>
            </a:r>
            <a:r>
              <a:rPr lang="zh-CN" altLang="en-US" dirty="0">
                <a:solidFill>
                  <a:srgbClr val="FF0000"/>
                </a:solidFill>
              </a:rPr>
              <a:t>捕获（</a:t>
            </a:r>
            <a:r>
              <a:rPr lang="en-US" altLang="zh-CN" dirty="0">
                <a:solidFill>
                  <a:srgbClr val="FF0000"/>
                </a:solidFill>
              </a:rPr>
              <a:t>catch</a:t>
            </a:r>
            <a:r>
              <a:rPr lang="zh-CN" altLang="en-US" dirty="0">
                <a:solidFill>
                  <a:srgbClr val="FF0000"/>
                </a:solidFill>
              </a:rPr>
              <a:t>）</a:t>
            </a:r>
            <a:r>
              <a:rPr lang="zh-CN" altLang="en-US" dirty="0"/>
              <a:t>信号</a:t>
            </a:r>
            <a:endParaRPr lang="en-US" altLang="zh-CN" dirty="0"/>
          </a:p>
          <a:p>
            <a:r>
              <a:rPr lang="zh-CN" altLang="en-US" dirty="0"/>
              <a:t>当进程执行信号处理程序的</a:t>
            </a:r>
            <a:r>
              <a:rPr lang="en-US" altLang="zh-CN" dirty="0"/>
              <a:t>return</a:t>
            </a:r>
            <a:r>
              <a:rPr lang="zh-CN" altLang="en-US" dirty="0"/>
              <a:t>语句时，控制传递回因接收信号而中断的逻辑控制流中的指令</a:t>
            </a:r>
          </a:p>
        </p:txBody>
      </p:sp>
      <p:pic>
        <p:nvPicPr>
          <p:cNvPr id="820226" name="Picture 2"/>
          <p:cNvPicPr>
            <a:picLocks noChangeAspect="1" noChangeArrowheads="1"/>
          </p:cNvPicPr>
          <p:nvPr/>
        </p:nvPicPr>
        <p:blipFill>
          <a:blip r:embed="rId2"/>
          <a:srcRect/>
          <a:stretch>
            <a:fillRect/>
          </a:stretch>
        </p:blipFill>
        <p:spPr bwMode="auto">
          <a:xfrm>
            <a:off x="2714798" y="2140731"/>
            <a:ext cx="6134100" cy="4714875"/>
          </a:xfrm>
          <a:prstGeom prst="rect">
            <a:avLst/>
          </a:prstGeom>
          <a:noFill/>
          <a:ln w="9525">
            <a:noFill/>
            <a:miter lim="800000"/>
            <a:headEnd/>
            <a:tailEnd/>
          </a:ln>
          <a:effectLst/>
        </p:spPr>
      </p:pic>
      <p:sp>
        <p:nvSpPr>
          <p:cNvPr id="5" name="内容占位符 2"/>
          <p:cNvSpPr txBox="1">
            <a:spLocks/>
          </p:cNvSpPr>
          <p:nvPr/>
        </p:nvSpPr>
        <p:spPr bwMode="auto">
          <a:xfrm>
            <a:off x="1721" y="3056956"/>
            <a:ext cx="2727411" cy="22887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115000"/>
              </a:lnSpc>
              <a:spcBef>
                <a:spcPct val="20000"/>
              </a:spcBef>
            </a:pPr>
            <a:r>
              <a:rPr lang="zh-CN" altLang="en-US" sz="2000" b="1" kern="0" dirty="0">
                <a:latin typeface="+mn-lt"/>
                <a:ea typeface="+mn-ea"/>
              </a:rPr>
              <a:t>修改</a:t>
            </a:r>
            <a:r>
              <a:rPr lang="en-US" altLang="zh-CN" sz="2000" b="1" kern="0" dirty="0">
                <a:latin typeface="+mn-lt"/>
                <a:ea typeface="+mn-ea"/>
              </a:rPr>
              <a:t>SIGINT</a:t>
            </a:r>
            <a:r>
              <a:rPr lang="zh-CN" altLang="en-US" sz="2000" b="1" kern="0" dirty="0">
                <a:latin typeface="+mn-lt"/>
                <a:ea typeface="+mn-ea"/>
              </a:rPr>
              <a:t>的默认行为（终止进程）为捕获并处理信号（输出信息）</a:t>
            </a:r>
            <a:endParaRPr kumimoji="0" lang="en-US" altLang="zh-CN"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792163" y="1844675"/>
            <a:ext cx="7905750" cy="1568450"/>
          </a:xfrm>
        </p:spPr>
        <p:txBody>
          <a:bodyPr/>
          <a:lstStyle/>
          <a:p>
            <a:pPr eaLnBrk="1" hangingPunct="1"/>
            <a:r>
              <a:rPr lang="zh-CN" altLang="en-US" sz="5000" dirty="0"/>
              <a:t>非本地跳转</a:t>
            </a:r>
            <a:br>
              <a:rPr lang="en-US" altLang="zh-CN" sz="5000" dirty="0"/>
            </a:br>
            <a:r>
              <a:rPr lang="zh-CN" altLang="en-US" sz="5000" dirty="0"/>
              <a:t>（</a:t>
            </a:r>
            <a:r>
              <a:rPr lang="en-US" altLang="zh-CN" sz="5000" dirty="0"/>
              <a:t>nonlocal jump</a:t>
            </a:r>
            <a:r>
              <a:rPr lang="zh-CN" altLang="en-US" sz="5000" dirty="0"/>
              <a:t>）</a:t>
            </a:r>
          </a:p>
        </p:txBody>
      </p:sp>
    </p:spTree>
    <p:extLst>
      <p:ext uri="{BB962C8B-B14F-4D97-AF65-F5344CB8AC3E}">
        <p14:creationId xmlns:p14="http://schemas.microsoft.com/office/powerpoint/2010/main" val="252166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非本地跳转</a:t>
            </a:r>
          </a:p>
        </p:txBody>
      </p:sp>
      <p:sp>
        <p:nvSpPr>
          <p:cNvPr id="3" name="内容占位符 2"/>
          <p:cNvSpPr>
            <a:spLocks noGrp="1"/>
          </p:cNvSpPr>
          <p:nvPr>
            <p:ph idx="1"/>
          </p:nvPr>
        </p:nvSpPr>
        <p:spPr>
          <a:xfrm>
            <a:off x="468313" y="836613"/>
            <a:ext cx="8229600" cy="1653369"/>
          </a:xfrm>
        </p:spPr>
        <p:txBody>
          <a:bodyPr/>
          <a:lstStyle/>
          <a:p>
            <a:r>
              <a:rPr lang="en-US" altLang="zh-CN" dirty="0"/>
              <a:t>C</a:t>
            </a:r>
            <a:r>
              <a:rPr lang="zh-CN" altLang="en-US" dirty="0"/>
              <a:t>语言提供一种用户级异常控制流</a:t>
            </a:r>
            <a:r>
              <a:rPr lang="en-US" altLang="zh-CN" dirty="0"/>
              <a:t>——</a:t>
            </a:r>
            <a:r>
              <a:rPr lang="en-US" altLang="zh-CN" i="1" dirty="0">
                <a:solidFill>
                  <a:srgbClr val="FF0000"/>
                </a:solidFill>
              </a:rPr>
              <a:t>nonlocal jump</a:t>
            </a:r>
          </a:p>
          <a:p>
            <a:pPr lvl="1"/>
            <a:r>
              <a:rPr lang="zh-CN" altLang="en-US" dirty="0"/>
              <a:t>将控制从一个函数直接传递给另一正在执行的函数，跳过正常的调用</a:t>
            </a:r>
            <a:r>
              <a:rPr lang="en-US" altLang="zh-CN" dirty="0"/>
              <a:t>-</a:t>
            </a:r>
            <a:r>
              <a:rPr lang="zh-CN" altLang="en-US" dirty="0"/>
              <a:t>返回处理序列</a:t>
            </a:r>
            <a:endParaRPr lang="en-US" altLang="zh-CN" dirty="0"/>
          </a:p>
          <a:p>
            <a:pPr lvl="1"/>
            <a:r>
              <a:rPr lang="zh-CN" altLang="en-US" dirty="0"/>
              <a:t>通过</a:t>
            </a:r>
            <a:r>
              <a:rPr lang="en-US" altLang="zh-CN" dirty="0" err="1"/>
              <a:t>setjmp</a:t>
            </a:r>
            <a:r>
              <a:rPr lang="zh-CN" altLang="en-US" dirty="0"/>
              <a:t>和</a:t>
            </a:r>
            <a:r>
              <a:rPr lang="en-US" altLang="zh-CN" dirty="0" err="1"/>
              <a:t>longjmp</a:t>
            </a:r>
            <a:r>
              <a:rPr lang="zh-CN" altLang="en-US" dirty="0"/>
              <a:t>函数实现</a:t>
            </a:r>
            <a:endParaRPr lang="en-US" altLang="zh-CN" dirty="0"/>
          </a:p>
          <a:p>
            <a:endParaRPr lang="zh-CN" altLang="en-US" dirty="0"/>
          </a:p>
        </p:txBody>
      </p:sp>
      <p:pic>
        <p:nvPicPr>
          <p:cNvPr id="821250" name="Picture 2"/>
          <p:cNvPicPr>
            <a:picLocks noChangeAspect="1" noChangeArrowheads="1"/>
          </p:cNvPicPr>
          <p:nvPr/>
        </p:nvPicPr>
        <p:blipFill>
          <a:blip r:embed="rId2"/>
          <a:srcRect/>
          <a:stretch>
            <a:fillRect/>
          </a:stretch>
        </p:blipFill>
        <p:spPr bwMode="auto">
          <a:xfrm>
            <a:off x="752475" y="4622013"/>
            <a:ext cx="7639050" cy="1581150"/>
          </a:xfrm>
          <a:prstGeom prst="rect">
            <a:avLst/>
          </a:prstGeom>
          <a:noFill/>
          <a:ln w="9525">
            <a:noFill/>
            <a:miter lim="800000"/>
            <a:headEnd/>
            <a:tailEnd/>
          </a:ln>
          <a:effectLst/>
        </p:spPr>
      </p:pic>
      <p:sp>
        <p:nvSpPr>
          <p:cNvPr id="5" name="内容占位符 2"/>
          <p:cNvSpPr txBox="1">
            <a:spLocks/>
          </p:cNvSpPr>
          <p:nvPr/>
        </p:nvSpPr>
        <p:spPr bwMode="auto">
          <a:xfrm>
            <a:off x="465965" y="2972601"/>
            <a:ext cx="8229600" cy="16533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5000"/>
              </a:lnSpc>
              <a:spcBef>
                <a:spcPct val="20000"/>
              </a:spcBef>
              <a:spcAft>
                <a:spcPct val="0"/>
              </a:spcAft>
              <a:buClrTx/>
              <a:buSzTx/>
              <a:buFontTx/>
              <a:buChar char="•"/>
              <a:tabLst/>
              <a:defRPr/>
            </a:pPr>
            <a:r>
              <a:rPr lang="en-US" altLang="zh-CN" sz="2400" b="1" kern="0" dirty="0" err="1">
                <a:latin typeface="+mn-lt"/>
                <a:ea typeface="+mn-ea"/>
              </a:rPr>
              <a:t>s</a:t>
            </a:r>
            <a:r>
              <a:rPr kumimoji="0" lang="en-US" altLang="zh-CN" sz="2400" b="1" u="none" strike="noStrike" kern="0" cap="none" spc="0" normalizeH="0" baseline="0" noProof="0" dirty="0" err="1">
                <a:ln>
                  <a:noFill/>
                </a:ln>
                <a:effectLst/>
                <a:uLnTx/>
                <a:uFillTx/>
                <a:latin typeface="+mn-lt"/>
                <a:ea typeface="+mn-ea"/>
                <a:cs typeface="+mn-cs"/>
              </a:rPr>
              <a:t>etjmp</a:t>
            </a:r>
            <a:r>
              <a:rPr kumimoji="0" lang="zh-CN" altLang="en-US" sz="2400" b="1" u="none" strike="noStrike" kern="0" cap="none" spc="0" normalizeH="0" baseline="0" noProof="0" dirty="0">
                <a:ln>
                  <a:noFill/>
                </a:ln>
                <a:effectLst/>
                <a:uLnTx/>
                <a:uFillTx/>
                <a:latin typeface="+mn-lt"/>
                <a:ea typeface="+mn-ea"/>
                <a:cs typeface="+mn-cs"/>
              </a:rPr>
              <a:t>将当前调用环境（程序计数器、栈指针、通用寄存器等）保持在</a:t>
            </a:r>
            <a:r>
              <a:rPr kumimoji="0" lang="en-US" altLang="zh-CN" sz="2400" b="1" u="none" strike="noStrike" kern="0" cap="none" spc="0" normalizeH="0" baseline="0" noProof="0" dirty="0" err="1">
                <a:ln>
                  <a:noFill/>
                </a:ln>
                <a:effectLst/>
                <a:uLnTx/>
                <a:uFillTx/>
                <a:latin typeface="+mn-lt"/>
                <a:ea typeface="+mn-ea"/>
                <a:cs typeface="+mn-cs"/>
              </a:rPr>
              <a:t>env</a:t>
            </a:r>
            <a:r>
              <a:rPr kumimoji="0" lang="zh-CN" altLang="en-US" sz="2400" b="1" u="none" strike="noStrike" kern="0" cap="none" spc="0" normalizeH="0" baseline="0" noProof="0" dirty="0">
                <a:ln>
                  <a:noFill/>
                </a:ln>
                <a:effectLst/>
                <a:uLnTx/>
                <a:uFillTx/>
                <a:latin typeface="+mn-lt"/>
                <a:ea typeface="+mn-ea"/>
                <a:cs typeface="+mn-cs"/>
              </a:rPr>
              <a:t>缓冲区中，供后面的</a:t>
            </a:r>
            <a:r>
              <a:rPr kumimoji="0" lang="en-US" altLang="zh-CN" sz="2400" b="1" u="none" strike="noStrike" kern="0" cap="none" spc="0" normalizeH="0" baseline="0" noProof="0" dirty="0" err="1">
                <a:ln>
                  <a:noFill/>
                </a:ln>
                <a:effectLst/>
                <a:uLnTx/>
                <a:uFillTx/>
                <a:latin typeface="+mn-lt"/>
                <a:ea typeface="+mn-ea"/>
                <a:cs typeface="+mn-cs"/>
              </a:rPr>
              <a:t>longjmp</a:t>
            </a:r>
            <a:r>
              <a:rPr lang="zh-CN" altLang="en-US" sz="2400" b="1" kern="0" dirty="0">
                <a:latin typeface="+mn-lt"/>
                <a:ea typeface="+mn-ea"/>
              </a:rPr>
              <a:t>函数调用使用。返回</a:t>
            </a:r>
            <a:r>
              <a:rPr lang="en-US" altLang="zh-CN" sz="2400" b="1" kern="0" dirty="0">
                <a:latin typeface="+mn-lt"/>
                <a:ea typeface="+mn-ea"/>
              </a:rPr>
              <a:t>0.</a:t>
            </a:r>
            <a:endParaRPr kumimoji="0" lang="en-US" altLang="zh-CN" sz="2400" b="1" u="none" strike="noStrike" kern="0" cap="none" spc="0" normalizeH="0" baseline="0" noProof="0" dirty="0">
              <a:ln>
                <a:noFill/>
              </a:ln>
              <a:effectLst/>
              <a:uLnTx/>
              <a:uFillTx/>
              <a:latin typeface="+mn-lt"/>
              <a:ea typeface="+mn-ea"/>
              <a:cs typeface="+mn-cs"/>
            </a:endParaRPr>
          </a:p>
          <a:p>
            <a:pPr marL="342900" marR="0" lvl="0" indent="-342900" algn="l" defTabSz="914400" rtl="0" eaLnBrk="0" fontAlgn="base" latinLnBrk="0" hangingPunct="0">
              <a:lnSpc>
                <a:spcPct val="115000"/>
              </a:lnSpc>
              <a:spcBef>
                <a:spcPct val="20000"/>
              </a:spcBef>
              <a:spcAft>
                <a:spcPct val="0"/>
              </a:spcAft>
              <a:buClrTx/>
              <a:buSzTx/>
              <a:buFontTx/>
              <a:buChar char="•"/>
              <a:tabLst/>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非本地跳转</a:t>
            </a:r>
          </a:p>
        </p:txBody>
      </p:sp>
      <p:sp>
        <p:nvSpPr>
          <p:cNvPr id="5" name="内容占位符 2"/>
          <p:cNvSpPr txBox="1">
            <a:spLocks/>
          </p:cNvSpPr>
          <p:nvPr/>
        </p:nvSpPr>
        <p:spPr bwMode="auto">
          <a:xfrm>
            <a:off x="465965" y="834265"/>
            <a:ext cx="8229600" cy="16533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15000"/>
              </a:lnSpc>
              <a:spcBef>
                <a:spcPct val="20000"/>
              </a:spcBef>
              <a:buFontTx/>
              <a:buChar char="•"/>
            </a:pPr>
            <a:r>
              <a:rPr kumimoji="0" lang="en-US" altLang="zh-CN" sz="2400" b="1" u="none" strike="noStrike" kern="0" cap="none" spc="0" normalizeH="0" baseline="0" noProof="0" dirty="0" err="1">
                <a:ln>
                  <a:noFill/>
                </a:ln>
                <a:effectLst/>
                <a:uLnTx/>
                <a:uFillTx/>
                <a:latin typeface="+mn-lt"/>
                <a:ea typeface="+mn-ea"/>
                <a:cs typeface="+mn-cs"/>
              </a:rPr>
              <a:t>longjmp</a:t>
            </a:r>
            <a:r>
              <a:rPr kumimoji="0" lang="zh-CN" altLang="en-US" sz="2400" b="1" u="none" strike="noStrike" kern="0" cap="none" spc="0" normalizeH="0" baseline="0" noProof="0" dirty="0">
                <a:ln>
                  <a:noFill/>
                </a:ln>
                <a:effectLst/>
                <a:uLnTx/>
                <a:uFillTx/>
                <a:latin typeface="+mn-lt"/>
                <a:ea typeface="+mn-ea"/>
                <a:cs typeface="+mn-cs"/>
              </a:rPr>
              <a:t>从</a:t>
            </a:r>
            <a:r>
              <a:rPr kumimoji="0" lang="en-US" altLang="zh-CN" sz="2400" b="1" u="none" strike="noStrike" kern="0" cap="none" spc="0" normalizeH="0" baseline="0" noProof="0" dirty="0" err="1">
                <a:ln>
                  <a:noFill/>
                </a:ln>
                <a:effectLst/>
                <a:uLnTx/>
                <a:uFillTx/>
                <a:latin typeface="+mn-lt"/>
                <a:ea typeface="+mn-ea"/>
                <a:cs typeface="+mn-cs"/>
              </a:rPr>
              <a:t>env</a:t>
            </a:r>
            <a:r>
              <a:rPr kumimoji="0" lang="zh-CN" altLang="en-US" sz="2400" b="1" u="none" strike="noStrike" kern="0" cap="none" spc="0" normalizeH="0" baseline="0" noProof="0" dirty="0">
                <a:ln>
                  <a:noFill/>
                </a:ln>
                <a:effectLst/>
                <a:uLnTx/>
                <a:uFillTx/>
                <a:latin typeface="+mn-lt"/>
                <a:ea typeface="+mn-ea"/>
                <a:cs typeface="+mn-cs"/>
              </a:rPr>
              <a:t>缓冲区中恢复</a:t>
            </a:r>
            <a:r>
              <a:rPr lang="zh-CN" altLang="en-US" sz="2400" b="1" kern="0" dirty="0"/>
              <a:t>调用环境</a:t>
            </a:r>
            <a:r>
              <a:rPr kumimoji="0" lang="zh-CN" altLang="en-US" sz="2400" b="1" u="none" strike="noStrike" kern="0" cap="none" spc="0" normalizeH="0" baseline="0" noProof="0" dirty="0">
                <a:ln>
                  <a:noFill/>
                </a:ln>
                <a:effectLst/>
                <a:uLnTx/>
                <a:uFillTx/>
                <a:latin typeface="+mn-lt"/>
                <a:ea typeface="+mn-ea"/>
                <a:cs typeface="+mn-cs"/>
              </a:rPr>
              <a:t>，并触发从最近一次设置</a:t>
            </a:r>
            <a:r>
              <a:rPr kumimoji="0" lang="en-US" altLang="zh-CN" sz="2400" b="1" u="none" strike="noStrike" kern="0" cap="none" spc="0" normalizeH="0" baseline="0" noProof="0" dirty="0" err="1">
                <a:ln>
                  <a:noFill/>
                </a:ln>
                <a:effectLst/>
                <a:uLnTx/>
                <a:uFillTx/>
                <a:latin typeface="+mn-lt"/>
                <a:ea typeface="+mn-ea"/>
                <a:cs typeface="+mn-cs"/>
              </a:rPr>
              <a:t>env</a:t>
            </a:r>
            <a:r>
              <a:rPr kumimoji="0" lang="zh-CN" altLang="en-US" sz="2400" b="1" u="none" strike="noStrike" kern="0" cap="none" spc="0" normalizeH="0" baseline="0" noProof="0" dirty="0">
                <a:ln>
                  <a:noFill/>
                </a:ln>
                <a:effectLst/>
                <a:uLnTx/>
                <a:uFillTx/>
                <a:latin typeface="+mn-lt"/>
                <a:ea typeface="+mn-ea"/>
                <a:cs typeface="+mn-cs"/>
              </a:rPr>
              <a:t>的</a:t>
            </a:r>
            <a:r>
              <a:rPr kumimoji="0" lang="en-US" altLang="zh-CN" sz="2400" b="1" u="none" strike="noStrike" kern="0" cap="none" spc="0" normalizeH="0" baseline="0" noProof="0" dirty="0" err="1">
                <a:ln>
                  <a:noFill/>
                </a:ln>
                <a:effectLst/>
                <a:uLnTx/>
                <a:uFillTx/>
                <a:latin typeface="+mn-lt"/>
                <a:ea typeface="+mn-ea"/>
                <a:cs typeface="+mn-cs"/>
              </a:rPr>
              <a:t>setjmp</a:t>
            </a:r>
            <a:r>
              <a:rPr kumimoji="0" lang="zh-CN" altLang="en-US" sz="2400" b="1" u="none" strike="noStrike" kern="0" cap="none" spc="0" normalizeH="0" baseline="0" noProof="0" dirty="0">
                <a:ln>
                  <a:noFill/>
                </a:ln>
                <a:effectLst/>
                <a:uLnTx/>
                <a:uFillTx/>
                <a:latin typeface="+mn-lt"/>
                <a:ea typeface="+mn-ea"/>
                <a:cs typeface="+mn-cs"/>
              </a:rPr>
              <a:t>中返回，</a:t>
            </a:r>
            <a:r>
              <a:rPr kumimoji="0" lang="zh-CN" altLang="en-US" sz="2400" b="1" u="none" strike="noStrike" kern="0" cap="none" spc="0" normalizeH="0" baseline="0" noProof="0" dirty="0">
                <a:ln>
                  <a:noFill/>
                </a:ln>
                <a:solidFill>
                  <a:srgbClr val="FF0000"/>
                </a:solidFill>
                <a:effectLst/>
                <a:uLnTx/>
                <a:uFillTx/>
                <a:latin typeface="+mn-lt"/>
                <a:ea typeface="+mn-ea"/>
                <a:cs typeface="+mn-cs"/>
              </a:rPr>
              <a:t>注意不是从</a:t>
            </a:r>
            <a:r>
              <a:rPr kumimoji="0" lang="en-US" altLang="zh-CN" sz="2400" b="1" u="none" strike="noStrike" kern="0" cap="none" spc="0" normalizeH="0" baseline="0" noProof="0" dirty="0" err="1">
                <a:ln>
                  <a:noFill/>
                </a:ln>
                <a:solidFill>
                  <a:srgbClr val="FF0000"/>
                </a:solidFill>
                <a:effectLst/>
                <a:uLnTx/>
                <a:uFillTx/>
                <a:latin typeface="+mn-lt"/>
                <a:ea typeface="+mn-ea"/>
                <a:cs typeface="+mn-cs"/>
              </a:rPr>
              <a:t>longjmp</a:t>
            </a:r>
            <a:r>
              <a:rPr kumimoji="0" lang="zh-CN" altLang="en-US" sz="2400" b="1" u="none" strike="noStrike" kern="0" cap="none" spc="0" normalizeH="0" baseline="0" noProof="0" dirty="0">
                <a:ln>
                  <a:noFill/>
                </a:ln>
                <a:solidFill>
                  <a:srgbClr val="FF0000"/>
                </a:solidFill>
                <a:effectLst/>
                <a:uLnTx/>
                <a:uFillTx/>
                <a:latin typeface="+mn-lt"/>
                <a:ea typeface="+mn-ea"/>
                <a:cs typeface="+mn-cs"/>
              </a:rPr>
              <a:t>返回</a:t>
            </a:r>
            <a:endParaRPr kumimoji="0" lang="en-US" altLang="zh-CN" sz="2400" b="1" u="none" strike="noStrike" kern="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15000"/>
              </a:lnSpc>
              <a:spcBef>
                <a:spcPct val="20000"/>
              </a:spcBef>
              <a:spcAft>
                <a:spcPct val="0"/>
              </a:spcAft>
              <a:buClrTx/>
              <a:buSzTx/>
              <a:buFontTx/>
              <a:buChar char="•"/>
              <a:tabLst/>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pic>
        <p:nvPicPr>
          <p:cNvPr id="821251" name="Picture 3"/>
          <p:cNvPicPr>
            <a:picLocks noChangeAspect="1" noChangeArrowheads="1"/>
          </p:cNvPicPr>
          <p:nvPr/>
        </p:nvPicPr>
        <p:blipFill>
          <a:blip r:embed="rId2"/>
          <a:srcRect/>
          <a:stretch>
            <a:fillRect/>
          </a:stretch>
        </p:blipFill>
        <p:spPr bwMode="auto">
          <a:xfrm>
            <a:off x="752475" y="1738293"/>
            <a:ext cx="7639050" cy="1552575"/>
          </a:xfrm>
          <a:prstGeom prst="rect">
            <a:avLst/>
          </a:prstGeom>
          <a:noFill/>
          <a:ln w="9525">
            <a:noFill/>
            <a:miter lim="800000"/>
            <a:headEnd/>
            <a:tailEnd/>
          </a:ln>
          <a:effectLst/>
        </p:spPr>
      </p:pic>
      <p:sp>
        <p:nvSpPr>
          <p:cNvPr id="8" name="内容占位符 2"/>
          <p:cNvSpPr txBox="1">
            <a:spLocks/>
          </p:cNvSpPr>
          <p:nvPr/>
        </p:nvSpPr>
        <p:spPr bwMode="auto">
          <a:xfrm>
            <a:off x="491753" y="3364157"/>
            <a:ext cx="8229600" cy="24598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15000"/>
              </a:lnSpc>
              <a:spcBef>
                <a:spcPct val="20000"/>
              </a:spcBef>
              <a:buFontTx/>
              <a:buChar char="•"/>
            </a:pPr>
            <a:r>
              <a:rPr lang="zh-CN" altLang="en-US" sz="2400" b="1" kern="0" dirty="0">
                <a:latin typeface="+mn-lt"/>
                <a:ea typeface="+mn-ea"/>
              </a:rPr>
              <a:t>注意</a:t>
            </a:r>
            <a:r>
              <a:rPr lang="en-US" altLang="zh-CN" sz="2400" b="1" kern="0" dirty="0" err="1">
                <a:latin typeface="+mn-lt"/>
                <a:ea typeface="+mn-ea"/>
              </a:rPr>
              <a:t>setjmp</a:t>
            </a:r>
            <a:r>
              <a:rPr lang="zh-CN" altLang="en-US" sz="2400" b="1" kern="0" dirty="0">
                <a:latin typeface="+mn-lt"/>
                <a:ea typeface="+mn-ea"/>
              </a:rPr>
              <a:t>只被调用一次却返回多次：</a:t>
            </a:r>
            <a:r>
              <a:rPr lang="en-US" altLang="zh-CN" sz="2400" b="1" kern="0" dirty="0">
                <a:latin typeface="+mn-lt"/>
                <a:ea typeface="+mn-ea"/>
              </a:rPr>
              <a:t>1</a:t>
            </a:r>
            <a:r>
              <a:rPr lang="zh-CN" altLang="en-US" sz="2400" b="1" kern="0" dirty="0">
                <a:latin typeface="+mn-lt"/>
                <a:ea typeface="+mn-ea"/>
              </a:rPr>
              <a:t>）第一次调用初始化</a:t>
            </a:r>
            <a:r>
              <a:rPr lang="en-US" altLang="zh-CN" sz="2400" b="1" kern="0" dirty="0" err="1">
                <a:latin typeface="+mn-lt"/>
                <a:ea typeface="+mn-ea"/>
              </a:rPr>
              <a:t>env</a:t>
            </a:r>
            <a:r>
              <a:rPr lang="zh-CN" altLang="en-US" sz="2400" b="1" kern="0" dirty="0">
                <a:latin typeface="+mn-lt"/>
                <a:ea typeface="+mn-ea"/>
              </a:rPr>
              <a:t>内容时返回</a:t>
            </a:r>
            <a:r>
              <a:rPr lang="en-US" altLang="zh-CN" sz="2400" b="1" kern="0" dirty="0">
                <a:latin typeface="+mn-lt"/>
                <a:ea typeface="+mn-ea"/>
              </a:rPr>
              <a:t>0</a:t>
            </a:r>
            <a:r>
              <a:rPr lang="zh-CN" altLang="en-US" sz="2400" b="1" kern="0" dirty="0">
                <a:latin typeface="+mn-lt"/>
                <a:ea typeface="+mn-ea"/>
              </a:rPr>
              <a:t>；</a:t>
            </a:r>
            <a:r>
              <a:rPr lang="en-US" altLang="zh-CN" sz="2400" b="1" kern="0" dirty="0">
                <a:latin typeface="+mn-lt"/>
                <a:ea typeface="+mn-ea"/>
              </a:rPr>
              <a:t>2</a:t>
            </a:r>
            <a:r>
              <a:rPr lang="zh-CN" altLang="en-US" sz="2400" b="1" kern="0" dirty="0">
                <a:latin typeface="+mn-lt"/>
                <a:ea typeface="+mn-ea"/>
              </a:rPr>
              <a:t>）每次</a:t>
            </a:r>
            <a:r>
              <a:rPr kumimoji="0" lang="en-US" altLang="zh-CN" sz="2400" b="1" u="none" strike="noStrike" kern="0" cap="none" spc="0" normalizeH="0" baseline="0" noProof="0" dirty="0" err="1">
                <a:ln>
                  <a:noFill/>
                </a:ln>
                <a:effectLst/>
                <a:uLnTx/>
                <a:uFillTx/>
                <a:latin typeface="+mn-lt"/>
                <a:ea typeface="+mn-ea"/>
                <a:cs typeface="+mn-cs"/>
              </a:rPr>
              <a:t>longjmp</a:t>
            </a:r>
            <a:r>
              <a:rPr lang="zh-CN" altLang="en-US" sz="2400" b="1" kern="0" dirty="0"/>
              <a:t>调用</a:t>
            </a:r>
            <a:r>
              <a:rPr kumimoji="0" lang="zh-CN" altLang="en-US" sz="2400" b="1" u="none" strike="noStrike" kern="0" cap="none" spc="0" normalizeH="0" baseline="0" noProof="0" dirty="0">
                <a:ln>
                  <a:noFill/>
                </a:ln>
                <a:effectLst/>
                <a:uLnTx/>
                <a:uFillTx/>
                <a:latin typeface="+mn-lt"/>
                <a:ea typeface="+mn-ea"/>
                <a:cs typeface="+mn-cs"/>
              </a:rPr>
              <a:t>触发的返回（返回非</a:t>
            </a:r>
            <a:r>
              <a:rPr kumimoji="0" lang="en-US" altLang="zh-CN" sz="2400" b="1" u="none" strike="noStrike" kern="0" cap="none" spc="0" normalizeH="0" baseline="0" noProof="0" dirty="0">
                <a:ln>
                  <a:noFill/>
                </a:ln>
                <a:effectLst/>
                <a:uLnTx/>
                <a:uFillTx/>
                <a:latin typeface="+mn-lt"/>
                <a:ea typeface="+mn-ea"/>
                <a:cs typeface="+mn-cs"/>
              </a:rPr>
              <a:t>0</a:t>
            </a:r>
            <a:r>
              <a:rPr kumimoji="0" lang="zh-CN" altLang="en-US" sz="2400" b="1" u="none" strike="noStrike" kern="0" cap="none" spc="0" normalizeH="0" baseline="0" noProof="0" dirty="0">
                <a:ln>
                  <a:noFill/>
                </a:ln>
                <a:effectLst/>
                <a:uLnTx/>
                <a:uFillTx/>
                <a:latin typeface="+mn-lt"/>
                <a:ea typeface="+mn-ea"/>
                <a:cs typeface="+mn-cs"/>
              </a:rPr>
              <a:t>的</a:t>
            </a:r>
            <a:r>
              <a:rPr lang="en-US" altLang="zh-CN" sz="2400" b="1" kern="0" dirty="0" err="1"/>
              <a:t>longjmp</a:t>
            </a:r>
            <a:r>
              <a:rPr lang="zh-CN" altLang="en-US" sz="2400" b="1" kern="0" dirty="0"/>
              <a:t>调用参数</a:t>
            </a:r>
            <a:r>
              <a:rPr lang="en-US" altLang="zh-CN" sz="2400" b="1" kern="0" dirty="0" err="1">
                <a:latin typeface="+mn-lt"/>
                <a:ea typeface="+mn-ea"/>
              </a:rPr>
              <a:t>retval</a:t>
            </a:r>
            <a:r>
              <a:rPr kumimoji="0" lang="zh-CN" altLang="en-US" sz="2400" b="1" u="none" strike="noStrike" kern="0" cap="none" spc="0" normalizeH="0" baseline="0" noProof="0" dirty="0">
                <a:ln>
                  <a:noFill/>
                </a:ln>
                <a:effectLst/>
                <a:uLnTx/>
                <a:uFillTx/>
                <a:latin typeface="+mn-lt"/>
                <a:ea typeface="+mn-ea"/>
                <a:cs typeface="+mn-cs"/>
              </a:rPr>
              <a:t>）</a:t>
            </a:r>
            <a:endParaRPr kumimoji="0" lang="en-US" altLang="zh-CN" sz="2400" b="1" u="none" strike="noStrike" kern="0" cap="none" spc="0" normalizeH="0" baseline="0" noProof="0" dirty="0">
              <a:ln>
                <a:noFill/>
              </a:ln>
              <a:effectLst/>
              <a:uLnTx/>
              <a:uFillTx/>
              <a:latin typeface="+mn-lt"/>
              <a:ea typeface="+mn-ea"/>
              <a:cs typeface="+mn-cs"/>
            </a:endParaRPr>
          </a:p>
          <a:p>
            <a:pPr marL="342900" lvl="0" indent="-342900" eaLnBrk="0" hangingPunct="0">
              <a:lnSpc>
                <a:spcPct val="115000"/>
              </a:lnSpc>
              <a:spcBef>
                <a:spcPct val="20000"/>
              </a:spcBef>
              <a:buFontTx/>
              <a:buChar char="•"/>
            </a:pPr>
            <a:r>
              <a:rPr kumimoji="0" lang="zh-CN" altLang="en-US" sz="2400" b="1" u="none" strike="noStrike" kern="0" cap="none" spc="0" normalizeH="0" baseline="0" noProof="0" dirty="0">
                <a:ln>
                  <a:noFill/>
                </a:ln>
                <a:effectLst/>
                <a:uLnTx/>
                <a:uFillTx/>
                <a:latin typeface="+mn-lt"/>
                <a:ea typeface="+mn-ea"/>
                <a:cs typeface="+mn-cs"/>
              </a:rPr>
              <a:t>非本地跳转的应用之一是允许从深层嵌套的函数调用中返回至预先设置的任一位置。例如用户级异常捕获与处理。</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pic>
        <p:nvPicPr>
          <p:cNvPr id="823298" name="Picture 2"/>
          <p:cNvPicPr>
            <a:picLocks noChangeAspect="1" noChangeArrowheads="1"/>
          </p:cNvPicPr>
          <p:nvPr/>
        </p:nvPicPr>
        <p:blipFill>
          <a:blip r:embed="rId3"/>
          <a:srcRect/>
          <a:stretch>
            <a:fillRect/>
          </a:stretch>
        </p:blipFill>
        <p:spPr bwMode="auto">
          <a:xfrm>
            <a:off x="1" y="5580426"/>
            <a:ext cx="9144000" cy="1267670"/>
          </a:xfrm>
          <a:prstGeom prst="rect">
            <a:avLst/>
          </a:prstGeom>
          <a:noFill/>
          <a:ln w="9525">
            <a:solidFill>
              <a:srgbClr val="FF0000"/>
            </a:solid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276" name="Picture 4"/>
          <p:cNvPicPr>
            <a:picLocks noChangeAspect="1" noChangeArrowheads="1"/>
          </p:cNvPicPr>
          <p:nvPr/>
        </p:nvPicPr>
        <p:blipFill>
          <a:blip r:embed="rId2"/>
          <a:srcRect/>
          <a:stretch>
            <a:fillRect/>
          </a:stretch>
        </p:blipFill>
        <p:spPr bwMode="auto">
          <a:xfrm>
            <a:off x="523655" y="639023"/>
            <a:ext cx="8124825" cy="60007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非本地跳转</a:t>
            </a:r>
          </a:p>
        </p:txBody>
      </p:sp>
      <p:grpSp>
        <p:nvGrpSpPr>
          <p:cNvPr id="8" name="组合 7"/>
          <p:cNvGrpSpPr/>
          <p:nvPr/>
        </p:nvGrpSpPr>
        <p:grpSpPr>
          <a:xfrm>
            <a:off x="10230" y="1213043"/>
            <a:ext cx="9133770" cy="4704286"/>
            <a:chOff x="10230" y="1395927"/>
            <a:chExt cx="9133770" cy="4704286"/>
          </a:xfrm>
        </p:grpSpPr>
        <p:pic>
          <p:nvPicPr>
            <p:cNvPr id="822274" name="Picture 2"/>
            <p:cNvPicPr>
              <a:picLocks noChangeAspect="1" noChangeArrowheads="1"/>
            </p:cNvPicPr>
            <p:nvPr/>
          </p:nvPicPr>
          <p:blipFill>
            <a:blip r:embed="rId3"/>
            <a:srcRect/>
            <a:stretch>
              <a:fillRect/>
            </a:stretch>
          </p:blipFill>
          <p:spPr bwMode="auto">
            <a:xfrm>
              <a:off x="10230" y="1406769"/>
              <a:ext cx="4943475" cy="4693444"/>
            </a:xfrm>
            <a:prstGeom prst="rect">
              <a:avLst/>
            </a:prstGeom>
            <a:noFill/>
            <a:ln w="9525">
              <a:noFill/>
              <a:miter lim="800000"/>
              <a:headEnd/>
              <a:tailEnd/>
            </a:ln>
            <a:effectLst/>
          </p:spPr>
        </p:pic>
        <p:pic>
          <p:nvPicPr>
            <p:cNvPr id="822275" name="Picture 3"/>
            <p:cNvPicPr>
              <a:picLocks noChangeAspect="1" noChangeArrowheads="1"/>
            </p:cNvPicPr>
            <p:nvPr/>
          </p:nvPicPr>
          <p:blipFill>
            <a:blip r:embed="rId4"/>
            <a:srcRect/>
            <a:stretch>
              <a:fillRect/>
            </a:stretch>
          </p:blipFill>
          <p:spPr bwMode="auto">
            <a:xfrm>
              <a:off x="5076825" y="1395927"/>
              <a:ext cx="4067175" cy="3390900"/>
            </a:xfrm>
            <a:prstGeom prst="rect">
              <a:avLst/>
            </a:prstGeom>
            <a:noFill/>
            <a:ln w="9525">
              <a:noFill/>
              <a:miter lim="800000"/>
              <a:headEnd/>
              <a:tailEnd/>
            </a:ln>
            <a:effectLst/>
          </p:spPr>
        </p:pic>
      </p:grpSp>
      <p:pic>
        <p:nvPicPr>
          <p:cNvPr id="1026" name="Picture 2"/>
          <p:cNvPicPr>
            <a:picLocks noChangeAspect="1" noChangeArrowheads="1"/>
          </p:cNvPicPr>
          <p:nvPr/>
        </p:nvPicPr>
        <p:blipFill>
          <a:blip r:embed="rId5"/>
          <a:srcRect/>
          <a:stretch>
            <a:fillRect/>
          </a:stretch>
        </p:blipFill>
        <p:spPr bwMode="auto">
          <a:xfrm>
            <a:off x="755919" y="5791200"/>
            <a:ext cx="7800975" cy="1066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1442607"/>
            <a:ext cx="8145463" cy="3490186"/>
          </a:xfrm>
        </p:spPr>
        <p:txBody>
          <a:bodyPr lIns="91440" tIns="45720" rIns="91440" bIns="45720" anchor="ctr"/>
          <a:lstStyle/>
          <a:p>
            <a:pPr eaLnBrk="1" hangingPunct="1">
              <a:lnSpc>
                <a:spcPct val="120000"/>
              </a:lnSpc>
            </a:pPr>
            <a:br>
              <a:rPr lang="en-US" altLang="zh-CN" dirty="0"/>
            </a:br>
            <a:br>
              <a:rPr lang="zh-CN" altLang="en-US" dirty="0">
                <a:solidFill>
                  <a:srgbClr val="FF0000"/>
                </a:solidFill>
              </a:rPr>
            </a:br>
            <a:r>
              <a:rPr lang="en-US" altLang="zh-CN" dirty="0">
                <a:solidFill>
                  <a:srgbClr val="FF0000"/>
                </a:solidFill>
              </a:rPr>
              <a:t>12</a:t>
            </a:r>
            <a:r>
              <a:rPr lang="zh-CN" altLang="en-US" dirty="0">
                <a:solidFill>
                  <a:srgbClr val="FF0000"/>
                </a:solidFill>
              </a:rPr>
              <a:t>月</a:t>
            </a:r>
            <a:r>
              <a:rPr lang="en-US" altLang="zh-CN" dirty="0">
                <a:solidFill>
                  <a:srgbClr val="FF0000"/>
                </a:solidFill>
              </a:rPr>
              <a:t>24</a:t>
            </a:r>
            <a:r>
              <a:rPr lang="zh-CN" altLang="en-US" dirty="0">
                <a:solidFill>
                  <a:srgbClr val="FF0000"/>
                </a:solidFill>
              </a:rPr>
              <a:t>日小班课</a:t>
            </a:r>
            <a:r>
              <a:rPr lang="en-US" altLang="zh-CN" dirty="0">
                <a:solidFill>
                  <a:srgbClr val="FF0000"/>
                </a:solidFill>
              </a:rPr>
              <a:t>PA</a:t>
            </a:r>
            <a:r>
              <a:rPr lang="zh-CN" altLang="en-US" dirty="0">
                <a:solidFill>
                  <a:srgbClr val="FF0000"/>
                </a:solidFill>
              </a:rPr>
              <a:t>报告要求</a:t>
            </a:r>
            <a:br>
              <a:rPr lang="zh-CN" altLang="en-US" sz="4800" dirty="0">
                <a:solidFill>
                  <a:srgbClr val="FF0000"/>
                </a:solidFill>
              </a:rPr>
            </a:br>
            <a:br>
              <a:rPr lang="zh-CN" altLang="en-US" dirty="0"/>
            </a:br>
            <a:endParaRPr lang="en-US" altLang="zh-CN" sz="4000" dirty="0">
              <a:latin typeface="微软雅黑" pitchFamily="34" charset="-122"/>
              <a:ea typeface="微软雅黑"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en-US" altLang="zh-CN" dirty="0"/>
              <a:t>PA</a:t>
            </a:r>
            <a:r>
              <a:rPr lang="zh-CN" altLang="en-US" dirty="0"/>
              <a:t>小班口头报告</a:t>
            </a:r>
          </a:p>
        </p:txBody>
      </p:sp>
      <p:sp>
        <p:nvSpPr>
          <p:cNvPr id="447491" name="Rectangle 3"/>
          <p:cNvSpPr>
            <a:spLocks noGrp="1" noChangeArrowheads="1"/>
          </p:cNvSpPr>
          <p:nvPr>
            <p:ph type="body" idx="4294967295"/>
          </p:nvPr>
        </p:nvSpPr>
        <p:spPr>
          <a:xfrm>
            <a:off x="250825" y="936625"/>
            <a:ext cx="8551863" cy="5873916"/>
          </a:xfrm>
        </p:spPr>
        <p:txBody>
          <a:bodyPr lIns="91440" tIns="45720" rIns="91440" bIns="45720"/>
          <a:lstStyle/>
          <a:p>
            <a:pPr marL="457200" indent="-457200">
              <a:spcBef>
                <a:spcPts val="1300"/>
              </a:spcBef>
            </a:pPr>
            <a:r>
              <a:rPr lang="zh-CN" altLang="en-US" sz="2800" dirty="0">
                <a:latin typeface="微软雅黑" pitchFamily="34" charset="-122"/>
                <a:ea typeface="微软雅黑" pitchFamily="34" charset="-122"/>
              </a:rPr>
              <a:t>教学目标</a:t>
            </a:r>
            <a:endParaRPr lang="zh-CN" altLang="en-US" sz="2400" dirty="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通过小班交流与讨论，进一步促进课程</a:t>
            </a:r>
            <a:r>
              <a:rPr lang="en-US" altLang="zh-CN" sz="2400" dirty="0">
                <a:solidFill>
                  <a:srgbClr val="0000CC"/>
                </a:solidFill>
                <a:latin typeface="微软雅黑" pitchFamily="34" charset="-122"/>
                <a:ea typeface="微软雅黑" pitchFamily="34" charset="-122"/>
              </a:rPr>
              <a:t>PA</a:t>
            </a:r>
            <a:r>
              <a:rPr lang="zh-CN" altLang="en-US" sz="2400" dirty="0">
                <a:solidFill>
                  <a:srgbClr val="0000CC"/>
                </a:solidFill>
                <a:latin typeface="微软雅黑" pitchFamily="34" charset="-122"/>
                <a:ea typeface="微软雅黑" pitchFamily="34" charset="-122"/>
              </a:rPr>
              <a:t>实践环节</a:t>
            </a:r>
            <a:endParaRPr lang="en-US" altLang="zh-CN" sz="2400" dirty="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了解学生在</a:t>
            </a:r>
            <a:r>
              <a:rPr lang="en-US" altLang="zh-CN" sz="2400" dirty="0">
                <a:solidFill>
                  <a:srgbClr val="0000CC"/>
                </a:solidFill>
                <a:latin typeface="微软雅黑" pitchFamily="34" charset="-122"/>
                <a:ea typeface="微软雅黑" pitchFamily="34" charset="-122"/>
              </a:rPr>
              <a:t>PA</a:t>
            </a:r>
            <a:r>
              <a:rPr lang="zh-CN" altLang="en-US" sz="2400" dirty="0">
                <a:solidFill>
                  <a:srgbClr val="0000CC"/>
                </a:solidFill>
                <a:latin typeface="微软雅黑" pitchFamily="34" charset="-122"/>
                <a:ea typeface="微软雅黑" pitchFamily="34" charset="-122"/>
              </a:rPr>
              <a:t>方面投入的工作量</a:t>
            </a:r>
          </a:p>
          <a:p>
            <a:pPr marL="457200" indent="-457200">
              <a:spcBef>
                <a:spcPts val="1300"/>
              </a:spcBef>
            </a:pPr>
            <a:endParaRPr lang="en-US" altLang="zh-CN" sz="2800" dirty="0">
              <a:latin typeface="微软雅黑" pitchFamily="34" charset="-122"/>
              <a:ea typeface="微软雅黑" pitchFamily="34" charset="-122"/>
            </a:endParaRPr>
          </a:p>
          <a:p>
            <a:pPr marL="457200" indent="-457200">
              <a:spcBef>
                <a:spcPts val="1300"/>
              </a:spcBef>
            </a:pPr>
            <a:r>
              <a:rPr lang="zh-CN" altLang="en-US" sz="2800" dirty="0">
                <a:latin typeface="微软雅黑" pitchFamily="34" charset="-122"/>
                <a:ea typeface="微软雅黑" pitchFamily="34" charset="-122"/>
              </a:rPr>
              <a:t>报告方式</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以</a:t>
            </a:r>
            <a:r>
              <a:rPr lang="en-US" altLang="zh-CN" sz="2400" dirty="0">
                <a:solidFill>
                  <a:srgbClr val="0000CC"/>
                </a:solidFill>
                <a:latin typeface="微软雅黑" pitchFamily="34" charset="-122"/>
                <a:ea typeface="微软雅黑" pitchFamily="34" charset="-122"/>
              </a:rPr>
              <a:t>PPT</a:t>
            </a:r>
            <a:r>
              <a:rPr lang="zh-CN" altLang="en-US" sz="2400" dirty="0">
                <a:solidFill>
                  <a:srgbClr val="0000CC"/>
                </a:solidFill>
                <a:latin typeface="微软雅黑" pitchFamily="34" charset="-122"/>
                <a:ea typeface="微软雅黑" pitchFamily="34" charset="-122"/>
              </a:rPr>
              <a:t>方式展示自己在模拟器实现过程中的亮点，尤其是有特色或有参考价值的做法、功能等</a:t>
            </a:r>
            <a:endParaRPr lang="en-US" altLang="zh-CN" sz="2400" dirty="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可配合现场演示</a:t>
            </a:r>
            <a:endParaRPr lang="en-US" altLang="zh-CN" sz="2400" dirty="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endParaRPr lang="en-US" altLang="zh-CN" sz="2400" dirty="0">
              <a:solidFill>
                <a:srgbClr val="0000CC"/>
              </a:solidFill>
              <a:latin typeface="微软雅黑" pitchFamily="34" charset="-122"/>
              <a:ea typeface="微软雅黑" pitchFamily="34" charset="-122"/>
            </a:endParaRPr>
          </a:p>
          <a:p>
            <a:pPr marL="457200" indent="-457200">
              <a:spcBef>
                <a:spcPts val="1300"/>
              </a:spcBef>
            </a:pPr>
            <a:r>
              <a:rPr lang="zh-CN" altLang="en-US" sz="2800" dirty="0">
                <a:latin typeface="微软雅黑" pitchFamily="34" charset="-122"/>
                <a:ea typeface="微软雅黑" pitchFamily="34" charset="-122"/>
              </a:rPr>
              <a:t>自愿报名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71"/>
            <a:ext cx="8229600" cy="561975"/>
          </a:xfrm>
        </p:spPr>
        <p:txBody>
          <a:bodyPr/>
          <a:lstStyle/>
          <a:p>
            <a:r>
              <a:rPr lang="zh-CN" altLang="en-US" dirty="0"/>
              <a:t>创建进程</a:t>
            </a:r>
            <a:r>
              <a:rPr lang="en-US" altLang="zh-CN" dirty="0"/>
              <a:t>——fork</a:t>
            </a:r>
            <a:endParaRPr lang="zh-CN" altLang="en-US" dirty="0"/>
          </a:p>
        </p:txBody>
      </p:sp>
      <p:pic>
        <p:nvPicPr>
          <p:cNvPr id="813058" name="Picture 2"/>
          <p:cNvPicPr>
            <a:picLocks noChangeAspect="1" noChangeArrowheads="1"/>
          </p:cNvPicPr>
          <p:nvPr/>
        </p:nvPicPr>
        <p:blipFill>
          <a:blip r:embed="rId2"/>
          <a:srcRect/>
          <a:stretch>
            <a:fillRect/>
          </a:stretch>
        </p:blipFill>
        <p:spPr bwMode="auto">
          <a:xfrm>
            <a:off x="871827" y="494853"/>
            <a:ext cx="4305300" cy="4095750"/>
          </a:xfrm>
          <a:prstGeom prst="rect">
            <a:avLst/>
          </a:prstGeom>
          <a:noFill/>
          <a:ln w="9525">
            <a:noFill/>
            <a:miter lim="800000"/>
            <a:headEnd/>
            <a:tailEnd/>
          </a:ln>
          <a:effectLst/>
        </p:spPr>
      </p:pic>
      <p:pic>
        <p:nvPicPr>
          <p:cNvPr id="813059" name="Picture 3"/>
          <p:cNvPicPr>
            <a:picLocks noChangeAspect="1" noChangeArrowheads="1"/>
          </p:cNvPicPr>
          <p:nvPr/>
        </p:nvPicPr>
        <p:blipFill>
          <a:blip r:embed="rId3"/>
          <a:srcRect/>
          <a:stretch>
            <a:fillRect/>
          </a:stretch>
        </p:blipFill>
        <p:spPr bwMode="auto">
          <a:xfrm>
            <a:off x="6972006" y="2180597"/>
            <a:ext cx="1333500" cy="752475"/>
          </a:xfrm>
          <a:prstGeom prst="rect">
            <a:avLst/>
          </a:prstGeom>
          <a:noFill/>
          <a:ln w="9525">
            <a:noFill/>
            <a:miter lim="800000"/>
            <a:headEnd/>
            <a:tailEnd/>
          </a:ln>
          <a:effectLst/>
        </p:spPr>
      </p:pic>
      <p:pic>
        <p:nvPicPr>
          <p:cNvPr id="813060" name="Picture 4"/>
          <p:cNvPicPr>
            <a:picLocks noChangeAspect="1" noChangeArrowheads="1"/>
          </p:cNvPicPr>
          <p:nvPr/>
        </p:nvPicPr>
        <p:blipFill>
          <a:blip r:embed="rId4"/>
          <a:srcRect/>
          <a:stretch>
            <a:fillRect/>
          </a:stretch>
        </p:blipFill>
        <p:spPr bwMode="auto">
          <a:xfrm>
            <a:off x="70340" y="4622036"/>
            <a:ext cx="8982075" cy="962025"/>
          </a:xfrm>
          <a:prstGeom prst="rect">
            <a:avLst/>
          </a:prstGeom>
          <a:noFill/>
          <a:ln w="9525">
            <a:noFill/>
            <a:miter lim="800000"/>
            <a:headEnd/>
            <a:tailEnd/>
          </a:ln>
          <a:effectLst/>
        </p:spPr>
      </p:pic>
      <p:pic>
        <p:nvPicPr>
          <p:cNvPr id="813061" name="Picture 5"/>
          <p:cNvPicPr>
            <a:picLocks noChangeAspect="1" noChangeArrowheads="1"/>
          </p:cNvPicPr>
          <p:nvPr/>
        </p:nvPicPr>
        <p:blipFill>
          <a:blip r:embed="rId5"/>
          <a:srcRect/>
          <a:stretch>
            <a:fillRect/>
          </a:stretch>
        </p:blipFill>
        <p:spPr bwMode="auto">
          <a:xfrm>
            <a:off x="76200" y="4938247"/>
            <a:ext cx="8991600" cy="1314450"/>
          </a:xfrm>
          <a:prstGeom prst="rect">
            <a:avLst/>
          </a:prstGeom>
          <a:noFill/>
          <a:ln w="9525">
            <a:noFill/>
            <a:miter lim="800000"/>
            <a:headEnd/>
            <a:tailEnd/>
          </a:ln>
          <a:effectLst/>
        </p:spPr>
      </p:pic>
      <p:pic>
        <p:nvPicPr>
          <p:cNvPr id="813062" name="Picture 6"/>
          <p:cNvPicPr>
            <a:picLocks noChangeAspect="1" noChangeArrowheads="1"/>
          </p:cNvPicPr>
          <p:nvPr/>
        </p:nvPicPr>
        <p:blipFill>
          <a:blip r:embed="rId6"/>
          <a:srcRect/>
          <a:stretch>
            <a:fillRect/>
          </a:stretch>
        </p:blipFill>
        <p:spPr bwMode="auto">
          <a:xfrm>
            <a:off x="90488" y="4607440"/>
            <a:ext cx="8963025" cy="2257425"/>
          </a:xfrm>
          <a:prstGeom prst="rect">
            <a:avLst/>
          </a:prstGeom>
          <a:noFill/>
          <a:ln w="9525">
            <a:noFill/>
            <a:miter lim="800000"/>
            <a:headEnd/>
            <a:tailEnd/>
          </a:ln>
          <a:effectLst/>
        </p:spPr>
      </p:pic>
      <p:pic>
        <p:nvPicPr>
          <p:cNvPr id="813063" name="Picture 7"/>
          <p:cNvPicPr>
            <a:picLocks noChangeAspect="1" noChangeArrowheads="1"/>
          </p:cNvPicPr>
          <p:nvPr/>
        </p:nvPicPr>
        <p:blipFill>
          <a:blip r:embed="rId7"/>
          <a:srcRect/>
          <a:stretch>
            <a:fillRect/>
          </a:stretch>
        </p:blipFill>
        <p:spPr bwMode="auto">
          <a:xfrm>
            <a:off x="71438" y="5315735"/>
            <a:ext cx="9001125" cy="1009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3059"/>
                                        </p:tgtEl>
                                        <p:attrNameLst>
                                          <p:attrName>style.visibility</p:attrName>
                                        </p:attrNameLst>
                                      </p:cBhvr>
                                      <p:to>
                                        <p:strVal val="visible"/>
                                      </p:to>
                                    </p:set>
                                    <p:animEffect transition="in" filter="blinds(horizontal)">
                                      <p:cBhvr>
                                        <p:cTn id="7" dur="500"/>
                                        <p:tgtEl>
                                          <p:spTgt spid="8130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3060"/>
                                        </p:tgtEl>
                                        <p:attrNameLst>
                                          <p:attrName>style.visibility</p:attrName>
                                        </p:attrNameLst>
                                      </p:cBhvr>
                                      <p:to>
                                        <p:strVal val="visible"/>
                                      </p:to>
                                    </p:set>
                                    <p:animEffect transition="in" filter="blinds(horizontal)">
                                      <p:cBhvr>
                                        <p:cTn id="12" dur="500"/>
                                        <p:tgtEl>
                                          <p:spTgt spid="8130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nodeType="clickEffect">
                                  <p:stCondLst>
                                    <p:cond delay="0"/>
                                  </p:stCondLst>
                                  <p:childTnLst>
                                    <p:animEffect transition="out" filter="box(in)">
                                      <p:cBhvr>
                                        <p:cTn id="16" dur="500"/>
                                        <p:tgtEl>
                                          <p:spTgt spid="813060"/>
                                        </p:tgtEl>
                                      </p:cBhvr>
                                    </p:animEffect>
                                    <p:set>
                                      <p:cBhvr>
                                        <p:cTn id="17" dur="1" fill="hold">
                                          <p:stCondLst>
                                            <p:cond delay="499"/>
                                          </p:stCondLst>
                                        </p:cTn>
                                        <p:tgtEl>
                                          <p:spTgt spid="813060"/>
                                        </p:tgtEl>
                                        <p:attrNameLst>
                                          <p:attrName>style.visibility</p:attrName>
                                        </p:attrNameLst>
                                      </p:cBhvr>
                                      <p:to>
                                        <p:strVal val="hidden"/>
                                      </p:to>
                                    </p:se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813061"/>
                                        </p:tgtEl>
                                        <p:attrNameLst>
                                          <p:attrName>style.visibility</p:attrName>
                                        </p:attrNameLst>
                                      </p:cBhvr>
                                      <p:to>
                                        <p:strVal val="visible"/>
                                      </p:to>
                                    </p:set>
                                    <p:animEffect transition="in" filter="blinds(horizontal)">
                                      <p:cBhvr>
                                        <p:cTn id="21" dur="500"/>
                                        <p:tgtEl>
                                          <p:spTgt spid="81306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xit" presetSubtype="16" fill="hold" nodeType="clickEffect">
                                  <p:stCondLst>
                                    <p:cond delay="0"/>
                                  </p:stCondLst>
                                  <p:childTnLst>
                                    <p:animEffect transition="out" filter="box(in)">
                                      <p:cBhvr>
                                        <p:cTn id="25" dur="500"/>
                                        <p:tgtEl>
                                          <p:spTgt spid="813061"/>
                                        </p:tgtEl>
                                      </p:cBhvr>
                                    </p:animEffect>
                                    <p:set>
                                      <p:cBhvr>
                                        <p:cTn id="26" dur="1" fill="hold">
                                          <p:stCondLst>
                                            <p:cond delay="499"/>
                                          </p:stCondLst>
                                        </p:cTn>
                                        <p:tgtEl>
                                          <p:spTgt spid="813061"/>
                                        </p:tgtEl>
                                        <p:attrNameLst>
                                          <p:attrName>style.visibility</p:attrName>
                                        </p:attrNameLst>
                                      </p:cBhvr>
                                      <p:to>
                                        <p:strVal val="hidden"/>
                                      </p:to>
                                    </p:se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813062"/>
                                        </p:tgtEl>
                                        <p:attrNameLst>
                                          <p:attrName>style.visibility</p:attrName>
                                        </p:attrNameLst>
                                      </p:cBhvr>
                                      <p:to>
                                        <p:strVal val="visible"/>
                                      </p:to>
                                    </p:set>
                                    <p:animEffect transition="in" filter="blinds(horizontal)">
                                      <p:cBhvr>
                                        <p:cTn id="30" dur="500"/>
                                        <p:tgtEl>
                                          <p:spTgt spid="81306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nodeType="clickEffect">
                                  <p:stCondLst>
                                    <p:cond delay="0"/>
                                  </p:stCondLst>
                                  <p:childTnLst>
                                    <p:animEffect transition="out" filter="box(in)">
                                      <p:cBhvr>
                                        <p:cTn id="34" dur="500"/>
                                        <p:tgtEl>
                                          <p:spTgt spid="813062"/>
                                        </p:tgtEl>
                                      </p:cBhvr>
                                    </p:animEffect>
                                    <p:set>
                                      <p:cBhvr>
                                        <p:cTn id="35" dur="1" fill="hold">
                                          <p:stCondLst>
                                            <p:cond delay="499"/>
                                          </p:stCondLst>
                                        </p:cTn>
                                        <p:tgtEl>
                                          <p:spTgt spid="813062"/>
                                        </p:tgtEl>
                                        <p:attrNameLst>
                                          <p:attrName>style.visibility</p:attrName>
                                        </p:attrNameLst>
                                      </p:cBhvr>
                                      <p:to>
                                        <p:strVal val="hidden"/>
                                      </p:to>
                                    </p:se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813063"/>
                                        </p:tgtEl>
                                        <p:attrNameLst>
                                          <p:attrName>style.visibility</p:attrName>
                                        </p:attrNameLst>
                                      </p:cBhvr>
                                      <p:to>
                                        <p:strVal val="visible"/>
                                      </p:to>
                                    </p:set>
                                    <p:animEffect transition="in" filter="blinds(horizontal)">
                                      <p:cBhvr>
                                        <p:cTn id="39" dur="500"/>
                                        <p:tgtEl>
                                          <p:spTgt spid="81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命令行参数与环境变量</a:t>
            </a:r>
          </a:p>
        </p:txBody>
      </p:sp>
      <p:pic>
        <p:nvPicPr>
          <p:cNvPr id="814082" name="Picture 2"/>
          <p:cNvPicPr>
            <a:picLocks noChangeAspect="1" noChangeArrowheads="1"/>
          </p:cNvPicPr>
          <p:nvPr/>
        </p:nvPicPr>
        <p:blipFill>
          <a:blip r:embed="rId2"/>
          <a:srcRect/>
          <a:stretch>
            <a:fillRect/>
          </a:stretch>
        </p:blipFill>
        <p:spPr bwMode="auto">
          <a:xfrm>
            <a:off x="3181350" y="2504215"/>
            <a:ext cx="5962650" cy="1619250"/>
          </a:xfrm>
          <a:prstGeom prst="rect">
            <a:avLst/>
          </a:prstGeom>
          <a:noFill/>
          <a:ln w="9525">
            <a:noFill/>
            <a:miter lim="800000"/>
            <a:headEnd/>
            <a:tailEnd/>
          </a:ln>
          <a:effectLst/>
        </p:spPr>
      </p:pic>
      <p:pic>
        <p:nvPicPr>
          <p:cNvPr id="814083" name="Picture 3"/>
          <p:cNvPicPr>
            <a:picLocks noChangeAspect="1" noChangeArrowheads="1"/>
          </p:cNvPicPr>
          <p:nvPr/>
        </p:nvPicPr>
        <p:blipFill>
          <a:blip r:embed="rId3"/>
          <a:srcRect/>
          <a:stretch>
            <a:fillRect/>
          </a:stretch>
        </p:blipFill>
        <p:spPr bwMode="auto">
          <a:xfrm>
            <a:off x="3171825" y="4705963"/>
            <a:ext cx="5972175" cy="1638300"/>
          </a:xfrm>
          <a:prstGeom prst="rect">
            <a:avLst/>
          </a:prstGeom>
          <a:noFill/>
          <a:ln w="9525">
            <a:noFill/>
            <a:miter lim="800000"/>
            <a:headEnd/>
            <a:tailEnd/>
          </a:ln>
          <a:effectLst/>
        </p:spPr>
      </p:pic>
      <p:pic>
        <p:nvPicPr>
          <p:cNvPr id="814087" name="Picture 7"/>
          <p:cNvPicPr>
            <a:picLocks noChangeAspect="1" noChangeArrowheads="1"/>
          </p:cNvPicPr>
          <p:nvPr/>
        </p:nvPicPr>
        <p:blipFill>
          <a:blip r:embed="rId4"/>
          <a:srcRect/>
          <a:stretch>
            <a:fillRect/>
          </a:stretch>
        </p:blipFill>
        <p:spPr bwMode="auto">
          <a:xfrm>
            <a:off x="900351" y="1204674"/>
            <a:ext cx="7334250" cy="819150"/>
          </a:xfrm>
          <a:prstGeom prst="rect">
            <a:avLst/>
          </a:prstGeom>
          <a:noFill/>
          <a:ln w="9525">
            <a:solidFill>
              <a:srgbClr val="FF0000"/>
            </a:solidFill>
            <a:miter lim="800000"/>
            <a:headEnd/>
            <a:tailEnd/>
          </a:ln>
          <a:effectLst/>
        </p:spPr>
      </p:pic>
      <p:pic>
        <p:nvPicPr>
          <p:cNvPr id="814088" name="Picture 8"/>
          <p:cNvPicPr>
            <a:picLocks noChangeAspect="1" noChangeArrowheads="1"/>
          </p:cNvPicPr>
          <p:nvPr/>
        </p:nvPicPr>
        <p:blipFill>
          <a:blip r:embed="rId5"/>
          <a:srcRect/>
          <a:stretch>
            <a:fillRect/>
          </a:stretch>
        </p:blipFill>
        <p:spPr bwMode="auto">
          <a:xfrm>
            <a:off x="496253" y="2595041"/>
            <a:ext cx="1933575" cy="514350"/>
          </a:xfrm>
          <a:prstGeom prst="rect">
            <a:avLst/>
          </a:prstGeom>
          <a:noFill/>
          <a:ln w="9525">
            <a:solidFill>
              <a:srgbClr val="00B0F0"/>
            </a:solidFill>
            <a:miter lim="800000"/>
            <a:headEnd/>
            <a:tailEnd/>
          </a:ln>
          <a:effectLst/>
        </p:spPr>
      </p:pic>
      <p:pic>
        <p:nvPicPr>
          <p:cNvPr id="814089" name="Picture 9"/>
          <p:cNvPicPr>
            <a:picLocks noChangeAspect="1" noChangeArrowheads="1"/>
          </p:cNvPicPr>
          <p:nvPr/>
        </p:nvPicPr>
        <p:blipFill>
          <a:blip r:embed="rId6"/>
          <a:srcRect/>
          <a:stretch>
            <a:fillRect/>
          </a:stretch>
        </p:blipFill>
        <p:spPr bwMode="auto">
          <a:xfrm>
            <a:off x="471781" y="4783298"/>
            <a:ext cx="2066925" cy="723900"/>
          </a:xfrm>
          <a:prstGeom prst="rect">
            <a:avLst/>
          </a:prstGeom>
          <a:noFill/>
          <a:ln w="9525">
            <a:solidFill>
              <a:srgbClr val="00B0F0"/>
            </a:solid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命令行参数与环境变量</a:t>
            </a:r>
          </a:p>
        </p:txBody>
      </p:sp>
      <p:pic>
        <p:nvPicPr>
          <p:cNvPr id="814084" name="Picture 4"/>
          <p:cNvPicPr>
            <a:picLocks noChangeAspect="1" noChangeArrowheads="1"/>
          </p:cNvPicPr>
          <p:nvPr/>
        </p:nvPicPr>
        <p:blipFill>
          <a:blip r:embed="rId2"/>
          <a:srcRect/>
          <a:stretch>
            <a:fillRect/>
          </a:stretch>
        </p:blipFill>
        <p:spPr bwMode="auto">
          <a:xfrm>
            <a:off x="3468111" y="1866900"/>
            <a:ext cx="5000625" cy="4991100"/>
          </a:xfrm>
          <a:prstGeom prst="rect">
            <a:avLst/>
          </a:prstGeom>
          <a:noFill/>
          <a:ln w="9525">
            <a:noFill/>
            <a:miter lim="800000"/>
            <a:headEnd/>
            <a:tailEnd/>
          </a:ln>
          <a:effectLst/>
        </p:spPr>
      </p:pic>
      <p:pic>
        <p:nvPicPr>
          <p:cNvPr id="814085" name="Picture 5"/>
          <p:cNvPicPr>
            <a:picLocks noChangeAspect="1" noChangeArrowheads="1"/>
          </p:cNvPicPr>
          <p:nvPr/>
        </p:nvPicPr>
        <p:blipFill>
          <a:blip r:embed="rId3"/>
          <a:srcRect b="74065"/>
          <a:stretch>
            <a:fillRect/>
          </a:stretch>
        </p:blipFill>
        <p:spPr bwMode="auto">
          <a:xfrm>
            <a:off x="281353" y="768976"/>
            <a:ext cx="5542672" cy="384575"/>
          </a:xfrm>
          <a:prstGeom prst="rect">
            <a:avLst/>
          </a:prstGeom>
          <a:noFill/>
          <a:ln w="9525">
            <a:solidFill>
              <a:srgbClr val="0066FF"/>
            </a:solidFill>
            <a:miter lim="800000"/>
            <a:headEnd/>
            <a:tailEnd/>
          </a:ln>
          <a:effectLst/>
        </p:spPr>
      </p:pic>
      <p:pic>
        <p:nvPicPr>
          <p:cNvPr id="814086" name="Picture 6"/>
          <p:cNvPicPr>
            <a:picLocks noChangeAspect="1" noChangeArrowheads="1"/>
          </p:cNvPicPr>
          <p:nvPr/>
        </p:nvPicPr>
        <p:blipFill>
          <a:blip r:embed="rId4"/>
          <a:srcRect/>
          <a:stretch>
            <a:fillRect/>
          </a:stretch>
        </p:blipFill>
        <p:spPr bwMode="auto">
          <a:xfrm>
            <a:off x="667419" y="3901386"/>
            <a:ext cx="2238375" cy="771525"/>
          </a:xfrm>
          <a:prstGeom prst="rect">
            <a:avLst/>
          </a:prstGeom>
          <a:noFill/>
          <a:ln w="9525">
            <a:solidFill>
              <a:srgbClr val="FF0000"/>
            </a:solidFill>
            <a:miter lim="800000"/>
            <a:headEnd/>
            <a:tailEnd/>
          </a:ln>
          <a:effectLst/>
        </p:spPr>
      </p:pic>
      <p:pic>
        <p:nvPicPr>
          <p:cNvPr id="9" name="Picture 5"/>
          <p:cNvPicPr>
            <a:picLocks noChangeAspect="1" noChangeArrowheads="1"/>
          </p:cNvPicPr>
          <p:nvPr/>
        </p:nvPicPr>
        <p:blipFill>
          <a:blip r:embed="rId3"/>
          <a:srcRect t="71632"/>
          <a:stretch>
            <a:fillRect/>
          </a:stretch>
        </p:blipFill>
        <p:spPr bwMode="auto">
          <a:xfrm>
            <a:off x="279008" y="1322364"/>
            <a:ext cx="5542672" cy="420649"/>
          </a:xfrm>
          <a:prstGeom prst="rect">
            <a:avLst/>
          </a:prstGeom>
          <a:noFill/>
          <a:ln w="9525">
            <a:solidFill>
              <a:srgbClr val="0066FF"/>
            </a:solid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5"/>
          <p:cNvSpPr>
            <a:spLocks noChangeArrowheads="1"/>
          </p:cNvSpPr>
          <p:nvPr/>
        </p:nvSpPr>
        <p:spPr bwMode="auto">
          <a:xfrm>
            <a:off x="368300" y="1022468"/>
            <a:ext cx="85963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90000"/>
              <a:buFont typeface="Wingdings" panose="05000000000000000000" pitchFamily="2" charset="2"/>
              <a:buChar char="n"/>
            </a:pPr>
            <a:r>
              <a:rPr lang="zh-CN" altLang="en-US" sz="2000" dirty="0"/>
              <a:t>  进程有自己的生命周期，它由于任务的启动而创建，随着任务的完成</a:t>
            </a:r>
            <a:r>
              <a:rPr lang="en-US" altLang="zh-CN" sz="2000" dirty="0"/>
              <a:t>(</a:t>
            </a:r>
            <a:r>
              <a:rPr lang="zh-CN" altLang="en-US" sz="2000" dirty="0"/>
              <a:t>或终止</a:t>
            </a:r>
            <a:r>
              <a:rPr lang="en-US" altLang="zh-CN" sz="2000" dirty="0"/>
              <a:t>)</a:t>
            </a:r>
            <a:r>
              <a:rPr lang="zh-CN" altLang="en-US" sz="2000" dirty="0"/>
              <a:t>而消亡。 每个进程从产生到消亡，经常会处于</a:t>
            </a:r>
            <a:r>
              <a:rPr lang="en-US" altLang="zh-CN" sz="2000" dirty="0"/>
              <a:t>5</a:t>
            </a:r>
            <a:r>
              <a:rPr lang="zh-CN" altLang="en-US" sz="2000" dirty="0"/>
              <a:t>种不同的状态之一，并在不同状态之间频繁进行转换 。</a:t>
            </a:r>
          </a:p>
        </p:txBody>
      </p:sp>
      <p:sp>
        <p:nvSpPr>
          <p:cNvPr id="17411" name="Rectangle 2"/>
          <p:cNvSpPr>
            <a:spLocks noGrp="1" noChangeArrowheads="1"/>
          </p:cNvSpPr>
          <p:nvPr>
            <p:ph type="title"/>
          </p:nvPr>
        </p:nvSpPr>
        <p:spPr>
          <a:xfrm>
            <a:off x="544512" y="-49829"/>
            <a:ext cx="8243887" cy="847725"/>
          </a:xfrm>
        </p:spPr>
        <p:txBody>
          <a:bodyPr/>
          <a:lstStyle/>
          <a:p>
            <a:pPr eaLnBrk="1" hangingPunct="1"/>
            <a:r>
              <a:rPr lang="zh-CN" altLang="en-US" dirty="0"/>
              <a:t>进程的状态及其转换：五态模型</a:t>
            </a:r>
          </a:p>
        </p:txBody>
      </p:sp>
      <p:grpSp>
        <p:nvGrpSpPr>
          <p:cNvPr id="2" name="Group 61"/>
          <p:cNvGrpSpPr>
            <a:grpSpLocks/>
          </p:cNvGrpSpPr>
          <p:nvPr/>
        </p:nvGrpSpPr>
        <p:grpSpPr bwMode="auto">
          <a:xfrm>
            <a:off x="3801843" y="3563432"/>
            <a:ext cx="784225" cy="1008063"/>
            <a:chOff x="2363" y="1888"/>
            <a:chExt cx="494" cy="635"/>
          </a:xfrm>
        </p:grpSpPr>
        <p:sp>
          <p:nvSpPr>
            <p:cNvPr id="17466" name="Text Box 15"/>
            <p:cNvSpPr txBox="1">
              <a:spLocks noChangeArrowheads="1"/>
            </p:cNvSpPr>
            <p:nvPr/>
          </p:nvSpPr>
          <p:spPr bwMode="auto">
            <a:xfrm>
              <a:off x="2363" y="1920"/>
              <a:ext cx="2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黑体" panose="02010609060101010101" pitchFamily="49" charset="-122"/>
                  <a:ea typeface="黑体" panose="02010609060101010101" pitchFamily="49" charset="-122"/>
                </a:rPr>
                <a:t> 选中</a:t>
              </a:r>
            </a:p>
          </p:txBody>
        </p:sp>
        <p:sp>
          <p:nvSpPr>
            <p:cNvPr id="17467" name="Line 8"/>
            <p:cNvSpPr>
              <a:spLocks noChangeShapeType="1"/>
            </p:cNvSpPr>
            <p:nvPr/>
          </p:nvSpPr>
          <p:spPr bwMode="auto">
            <a:xfrm flipV="1">
              <a:off x="2449" y="1888"/>
              <a:ext cx="408" cy="63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tIns="180000"/>
            <a:lstStyle/>
            <a:p>
              <a:endParaRPr lang="zh-CN" altLang="en-US"/>
            </a:p>
          </p:txBody>
        </p:sp>
      </p:grpSp>
      <p:grpSp>
        <p:nvGrpSpPr>
          <p:cNvPr id="3" name="Group 63"/>
          <p:cNvGrpSpPr>
            <a:grpSpLocks/>
          </p:cNvGrpSpPr>
          <p:nvPr/>
        </p:nvGrpSpPr>
        <p:grpSpPr bwMode="auto">
          <a:xfrm>
            <a:off x="4128868" y="3634870"/>
            <a:ext cx="1165225" cy="941387"/>
            <a:chOff x="2569" y="1933"/>
            <a:chExt cx="734" cy="593"/>
          </a:xfrm>
        </p:grpSpPr>
        <p:sp>
          <p:nvSpPr>
            <p:cNvPr id="17464" name="Text Box 16"/>
            <p:cNvSpPr txBox="1">
              <a:spLocks noChangeArrowheads="1"/>
            </p:cNvSpPr>
            <p:nvPr/>
          </p:nvSpPr>
          <p:spPr bwMode="auto">
            <a:xfrm>
              <a:off x="2736" y="2098"/>
              <a:ext cx="56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黑体" panose="02010609060101010101" pitchFamily="49" charset="-122"/>
                  <a:ea typeface="黑体" panose="02010609060101010101" pitchFamily="49" charset="-122"/>
                </a:rPr>
                <a:t>时间到</a:t>
              </a:r>
            </a:p>
          </p:txBody>
        </p:sp>
        <p:sp>
          <p:nvSpPr>
            <p:cNvPr id="17465" name="Line 9"/>
            <p:cNvSpPr>
              <a:spLocks noChangeShapeType="1"/>
            </p:cNvSpPr>
            <p:nvPr/>
          </p:nvSpPr>
          <p:spPr bwMode="auto">
            <a:xfrm flipH="1">
              <a:off x="2569" y="1933"/>
              <a:ext cx="381" cy="59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tIns="180000"/>
            <a:lstStyle/>
            <a:p>
              <a:endParaRPr lang="zh-CN" altLang="en-US"/>
            </a:p>
          </p:txBody>
        </p:sp>
      </p:grpSp>
      <p:grpSp>
        <p:nvGrpSpPr>
          <p:cNvPr id="4" name="Group 64"/>
          <p:cNvGrpSpPr>
            <a:grpSpLocks/>
          </p:cNvGrpSpPr>
          <p:nvPr/>
        </p:nvGrpSpPr>
        <p:grpSpPr bwMode="auto">
          <a:xfrm>
            <a:off x="5532218" y="3534857"/>
            <a:ext cx="1309688" cy="992188"/>
            <a:chOff x="3453" y="1870"/>
            <a:chExt cx="825" cy="625"/>
          </a:xfrm>
        </p:grpSpPr>
        <p:sp>
          <p:nvSpPr>
            <p:cNvPr id="17462" name="Text Box 17"/>
            <p:cNvSpPr txBox="1">
              <a:spLocks noChangeArrowheads="1"/>
            </p:cNvSpPr>
            <p:nvPr/>
          </p:nvSpPr>
          <p:spPr bwMode="auto">
            <a:xfrm>
              <a:off x="3757" y="1870"/>
              <a:ext cx="52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黑体" panose="02010609060101010101" pitchFamily="49" charset="-122"/>
                  <a:ea typeface="黑体" panose="02010609060101010101" pitchFamily="49" charset="-122"/>
                </a:rPr>
                <a:t>出现等待事件</a:t>
              </a:r>
            </a:p>
          </p:txBody>
        </p:sp>
        <p:sp>
          <p:nvSpPr>
            <p:cNvPr id="17463" name="Line 10"/>
            <p:cNvSpPr>
              <a:spLocks noChangeShapeType="1"/>
            </p:cNvSpPr>
            <p:nvPr/>
          </p:nvSpPr>
          <p:spPr bwMode="auto">
            <a:xfrm>
              <a:off x="3453" y="1904"/>
              <a:ext cx="534" cy="59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tIns="180000"/>
            <a:lstStyle/>
            <a:p>
              <a:endParaRPr lang="zh-CN" altLang="en-US"/>
            </a:p>
          </p:txBody>
        </p:sp>
      </p:grpSp>
      <p:grpSp>
        <p:nvGrpSpPr>
          <p:cNvPr id="5" name="Group 66"/>
          <p:cNvGrpSpPr>
            <a:grpSpLocks/>
          </p:cNvGrpSpPr>
          <p:nvPr/>
        </p:nvGrpSpPr>
        <p:grpSpPr bwMode="auto">
          <a:xfrm>
            <a:off x="4384456" y="4687382"/>
            <a:ext cx="1633537" cy="419100"/>
            <a:chOff x="2730" y="2596"/>
            <a:chExt cx="1029" cy="264"/>
          </a:xfrm>
        </p:grpSpPr>
        <p:sp>
          <p:nvSpPr>
            <p:cNvPr id="17460" name="Text Box 18"/>
            <p:cNvSpPr txBox="1">
              <a:spLocks noChangeArrowheads="1"/>
            </p:cNvSpPr>
            <p:nvPr/>
          </p:nvSpPr>
          <p:spPr bwMode="auto">
            <a:xfrm>
              <a:off x="2872" y="2596"/>
              <a:ext cx="83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黑体" panose="02010609060101010101" pitchFamily="49" charset="-122"/>
                  <a:ea typeface="黑体" panose="02010609060101010101" pitchFamily="49" charset="-122"/>
                </a:rPr>
                <a:t>事件结束</a:t>
              </a:r>
            </a:p>
          </p:txBody>
        </p:sp>
        <p:sp>
          <p:nvSpPr>
            <p:cNvPr id="17461" name="Line 11"/>
            <p:cNvSpPr>
              <a:spLocks noChangeShapeType="1"/>
            </p:cNvSpPr>
            <p:nvPr/>
          </p:nvSpPr>
          <p:spPr bwMode="auto">
            <a:xfrm flipH="1">
              <a:off x="2730" y="2693"/>
              <a:ext cx="102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tIns="180000"/>
            <a:lstStyle/>
            <a:p>
              <a:endParaRPr lang="zh-CN" altLang="en-US"/>
            </a:p>
          </p:txBody>
        </p:sp>
      </p:grpSp>
      <p:grpSp>
        <p:nvGrpSpPr>
          <p:cNvPr id="6" name="Group 62"/>
          <p:cNvGrpSpPr>
            <a:grpSpLocks/>
          </p:cNvGrpSpPr>
          <p:nvPr/>
        </p:nvGrpSpPr>
        <p:grpSpPr bwMode="auto">
          <a:xfrm>
            <a:off x="4457481" y="3063370"/>
            <a:ext cx="1209675" cy="628650"/>
            <a:chOff x="2776" y="1573"/>
            <a:chExt cx="762" cy="396"/>
          </a:xfrm>
        </p:grpSpPr>
        <p:sp>
          <p:nvSpPr>
            <p:cNvPr id="17458" name="Oval 5"/>
            <p:cNvSpPr>
              <a:spLocks noChangeArrowheads="1"/>
            </p:cNvSpPr>
            <p:nvPr/>
          </p:nvSpPr>
          <p:spPr bwMode="auto">
            <a:xfrm>
              <a:off x="2776" y="1573"/>
              <a:ext cx="762" cy="3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9" name="Text Box 12"/>
            <p:cNvSpPr txBox="1">
              <a:spLocks noChangeArrowheads="1"/>
            </p:cNvSpPr>
            <p:nvPr/>
          </p:nvSpPr>
          <p:spPr bwMode="auto">
            <a:xfrm>
              <a:off x="2831" y="1576"/>
              <a:ext cx="65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运行态</a:t>
              </a:r>
            </a:p>
          </p:txBody>
        </p:sp>
      </p:grpSp>
      <p:grpSp>
        <p:nvGrpSpPr>
          <p:cNvPr id="7" name="Group 60"/>
          <p:cNvGrpSpPr>
            <a:grpSpLocks/>
          </p:cNvGrpSpPr>
          <p:nvPr/>
        </p:nvGrpSpPr>
        <p:grpSpPr bwMode="auto">
          <a:xfrm>
            <a:off x="3173193" y="4520695"/>
            <a:ext cx="1211263" cy="636587"/>
            <a:chOff x="1967" y="2491"/>
            <a:chExt cx="763" cy="401"/>
          </a:xfrm>
        </p:grpSpPr>
        <p:sp>
          <p:nvSpPr>
            <p:cNvPr id="17456" name="Oval 6"/>
            <p:cNvSpPr>
              <a:spLocks noChangeArrowheads="1"/>
            </p:cNvSpPr>
            <p:nvPr/>
          </p:nvSpPr>
          <p:spPr bwMode="auto">
            <a:xfrm>
              <a:off x="1967" y="2495"/>
              <a:ext cx="763" cy="39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7" name="Text Box 13"/>
            <p:cNvSpPr txBox="1">
              <a:spLocks noChangeArrowheads="1"/>
            </p:cNvSpPr>
            <p:nvPr/>
          </p:nvSpPr>
          <p:spPr bwMode="auto">
            <a:xfrm>
              <a:off x="2060" y="2491"/>
              <a:ext cx="6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就绪态</a:t>
              </a:r>
            </a:p>
          </p:txBody>
        </p:sp>
      </p:grpSp>
      <p:grpSp>
        <p:nvGrpSpPr>
          <p:cNvPr id="8" name="Group 65"/>
          <p:cNvGrpSpPr>
            <a:grpSpLocks/>
          </p:cNvGrpSpPr>
          <p:nvPr/>
        </p:nvGrpSpPr>
        <p:grpSpPr bwMode="auto">
          <a:xfrm>
            <a:off x="6029106" y="4522282"/>
            <a:ext cx="1211262" cy="635000"/>
            <a:chOff x="3766" y="2492"/>
            <a:chExt cx="763" cy="400"/>
          </a:xfrm>
        </p:grpSpPr>
        <p:sp>
          <p:nvSpPr>
            <p:cNvPr id="17454" name="Oval 7"/>
            <p:cNvSpPr>
              <a:spLocks noChangeArrowheads="1"/>
            </p:cNvSpPr>
            <p:nvPr/>
          </p:nvSpPr>
          <p:spPr bwMode="auto">
            <a:xfrm>
              <a:off x="3766" y="2495"/>
              <a:ext cx="763" cy="39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5" name="Text Box 14"/>
            <p:cNvSpPr txBox="1">
              <a:spLocks noChangeArrowheads="1"/>
            </p:cNvSpPr>
            <p:nvPr/>
          </p:nvSpPr>
          <p:spPr bwMode="auto">
            <a:xfrm>
              <a:off x="3874" y="2492"/>
              <a:ext cx="59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等待态</a:t>
              </a:r>
            </a:p>
          </p:txBody>
        </p:sp>
      </p:grpSp>
      <p:grpSp>
        <p:nvGrpSpPr>
          <p:cNvPr id="9" name="Group 58"/>
          <p:cNvGrpSpPr>
            <a:grpSpLocks/>
          </p:cNvGrpSpPr>
          <p:nvPr/>
        </p:nvGrpSpPr>
        <p:grpSpPr bwMode="auto">
          <a:xfrm>
            <a:off x="2079406" y="3055432"/>
            <a:ext cx="1211262" cy="638175"/>
            <a:chOff x="1278" y="1568"/>
            <a:chExt cx="763" cy="402"/>
          </a:xfrm>
        </p:grpSpPr>
        <p:sp>
          <p:nvSpPr>
            <p:cNvPr id="17452" name="Oval 19"/>
            <p:cNvSpPr>
              <a:spLocks noChangeArrowheads="1"/>
            </p:cNvSpPr>
            <p:nvPr/>
          </p:nvSpPr>
          <p:spPr bwMode="auto">
            <a:xfrm>
              <a:off x="1278" y="1573"/>
              <a:ext cx="763" cy="39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3" name="Text Box 20"/>
            <p:cNvSpPr txBox="1">
              <a:spLocks noChangeArrowheads="1"/>
            </p:cNvSpPr>
            <p:nvPr/>
          </p:nvSpPr>
          <p:spPr bwMode="auto">
            <a:xfrm>
              <a:off x="1379" y="1568"/>
              <a:ext cx="60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新建态</a:t>
              </a:r>
            </a:p>
          </p:txBody>
        </p:sp>
      </p:grpSp>
      <p:grpSp>
        <p:nvGrpSpPr>
          <p:cNvPr id="10" name="Group 68"/>
          <p:cNvGrpSpPr>
            <a:grpSpLocks/>
          </p:cNvGrpSpPr>
          <p:nvPr/>
        </p:nvGrpSpPr>
        <p:grpSpPr bwMode="auto">
          <a:xfrm>
            <a:off x="7143531" y="3055432"/>
            <a:ext cx="1211262" cy="638175"/>
            <a:chOff x="4468" y="1568"/>
            <a:chExt cx="763" cy="402"/>
          </a:xfrm>
        </p:grpSpPr>
        <p:sp>
          <p:nvSpPr>
            <p:cNvPr id="17450" name="Oval 21"/>
            <p:cNvSpPr>
              <a:spLocks noChangeArrowheads="1"/>
            </p:cNvSpPr>
            <p:nvPr/>
          </p:nvSpPr>
          <p:spPr bwMode="auto">
            <a:xfrm>
              <a:off x="4468" y="1573"/>
              <a:ext cx="763" cy="39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1" name="Text Box 22"/>
            <p:cNvSpPr txBox="1">
              <a:spLocks noChangeArrowheads="1"/>
            </p:cNvSpPr>
            <p:nvPr/>
          </p:nvSpPr>
          <p:spPr bwMode="auto">
            <a:xfrm>
              <a:off x="4577" y="1568"/>
              <a:ext cx="58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终止态</a:t>
              </a:r>
            </a:p>
          </p:txBody>
        </p:sp>
      </p:grpSp>
      <p:grpSp>
        <p:nvGrpSpPr>
          <p:cNvPr id="11" name="Group 67"/>
          <p:cNvGrpSpPr>
            <a:grpSpLocks/>
          </p:cNvGrpSpPr>
          <p:nvPr/>
        </p:nvGrpSpPr>
        <p:grpSpPr bwMode="auto">
          <a:xfrm>
            <a:off x="5668743" y="3023682"/>
            <a:ext cx="1479550" cy="366713"/>
            <a:chOff x="3539" y="1548"/>
            <a:chExt cx="932" cy="231"/>
          </a:xfrm>
        </p:grpSpPr>
        <p:sp>
          <p:nvSpPr>
            <p:cNvPr id="17448" name="Line 24"/>
            <p:cNvSpPr>
              <a:spLocks noChangeShapeType="1"/>
            </p:cNvSpPr>
            <p:nvPr/>
          </p:nvSpPr>
          <p:spPr bwMode="auto">
            <a:xfrm>
              <a:off x="3539" y="1756"/>
              <a:ext cx="9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tIns="180000"/>
            <a:lstStyle/>
            <a:p>
              <a:endParaRPr lang="zh-CN" altLang="en-US"/>
            </a:p>
          </p:txBody>
        </p:sp>
        <p:sp>
          <p:nvSpPr>
            <p:cNvPr id="17449" name="Text Box 25"/>
            <p:cNvSpPr txBox="1">
              <a:spLocks noChangeArrowheads="1"/>
            </p:cNvSpPr>
            <p:nvPr/>
          </p:nvSpPr>
          <p:spPr bwMode="auto">
            <a:xfrm>
              <a:off x="3605" y="1548"/>
              <a:ext cx="7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黑体" panose="02010609060101010101" pitchFamily="49" charset="-122"/>
                  <a:ea typeface="黑体" panose="02010609060101010101" pitchFamily="49" charset="-122"/>
                </a:rPr>
                <a:t>退出</a:t>
              </a:r>
              <a:r>
                <a:rPr lang="en-US" altLang="zh-CN"/>
                <a:t>(exit)</a:t>
              </a:r>
            </a:p>
          </p:txBody>
        </p:sp>
      </p:grpSp>
      <p:grpSp>
        <p:nvGrpSpPr>
          <p:cNvPr id="12" name="Group 59"/>
          <p:cNvGrpSpPr>
            <a:grpSpLocks/>
          </p:cNvGrpSpPr>
          <p:nvPr/>
        </p:nvGrpSpPr>
        <p:grpSpPr bwMode="auto">
          <a:xfrm>
            <a:off x="2331818" y="3693607"/>
            <a:ext cx="1239838" cy="841375"/>
            <a:chOff x="1437" y="1970"/>
            <a:chExt cx="781" cy="530"/>
          </a:xfrm>
        </p:grpSpPr>
        <p:sp>
          <p:nvSpPr>
            <p:cNvPr id="17446" name="Line 23"/>
            <p:cNvSpPr>
              <a:spLocks noChangeShapeType="1"/>
            </p:cNvSpPr>
            <p:nvPr/>
          </p:nvSpPr>
          <p:spPr bwMode="auto">
            <a:xfrm>
              <a:off x="1831" y="1970"/>
              <a:ext cx="387" cy="53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tIns="180000"/>
            <a:lstStyle/>
            <a:p>
              <a:endParaRPr lang="zh-CN" altLang="en-US"/>
            </a:p>
          </p:txBody>
        </p:sp>
        <p:sp>
          <p:nvSpPr>
            <p:cNvPr id="17447" name="Text Box 26"/>
            <p:cNvSpPr txBox="1">
              <a:spLocks noChangeArrowheads="1"/>
            </p:cNvSpPr>
            <p:nvPr/>
          </p:nvSpPr>
          <p:spPr bwMode="auto">
            <a:xfrm>
              <a:off x="1437" y="2079"/>
              <a:ext cx="6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黑体" panose="02010609060101010101" pitchFamily="49" charset="-122"/>
                  <a:ea typeface="黑体" panose="02010609060101010101" pitchFamily="49" charset="-122"/>
                </a:rPr>
                <a:t>接纳</a:t>
              </a:r>
            </a:p>
          </p:txBody>
        </p:sp>
      </p:grpSp>
      <p:grpSp>
        <p:nvGrpSpPr>
          <p:cNvPr id="13" name="Group 57"/>
          <p:cNvGrpSpPr>
            <a:grpSpLocks/>
          </p:cNvGrpSpPr>
          <p:nvPr/>
        </p:nvGrpSpPr>
        <p:grpSpPr bwMode="auto">
          <a:xfrm>
            <a:off x="734793" y="3031620"/>
            <a:ext cx="1427163" cy="366712"/>
            <a:chOff x="431" y="1553"/>
            <a:chExt cx="899" cy="231"/>
          </a:xfrm>
        </p:grpSpPr>
        <p:sp>
          <p:nvSpPr>
            <p:cNvPr id="17444" name="Text Box 35"/>
            <p:cNvSpPr txBox="1">
              <a:spLocks noChangeArrowheads="1"/>
            </p:cNvSpPr>
            <p:nvPr/>
          </p:nvSpPr>
          <p:spPr bwMode="auto">
            <a:xfrm>
              <a:off x="431" y="1553"/>
              <a:ext cx="8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黑体" panose="02010609060101010101" pitchFamily="49" charset="-122"/>
                  <a:ea typeface="黑体" panose="02010609060101010101" pitchFamily="49" charset="-122"/>
                </a:rPr>
                <a:t>创建</a:t>
              </a:r>
              <a:r>
                <a:rPr lang="en-US" altLang="zh-CN"/>
                <a:t>(creat)</a:t>
              </a:r>
            </a:p>
          </p:txBody>
        </p:sp>
        <p:sp>
          <p:nvSpPr>
            <p:cNvPr id="17445" name="Line 36"/>
            <p:cNvSpPr>
              <a:spLocks noChangeShapeType="1"/>
            </p:cNvSpPr>
            <p:nvPr/>
          </p:nvSpPr>
          <p:spPr bwMode="auto">
            <a:xfrm>
              <a:off x="499" y="1757"/>
              <a:ext cx="77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tIns="180000"/>
            <a:lstStyle/>
            <a:p>
              <a:endParaRPr lang="zh-CN" altLang="en-US"/>
            </a:p>
          </p:txBody>
        </p:sp>
      </p:grpSp>
      <p:grpSp>
        <p:nvGrpSpPr>
          <p:cNvPr id="14" name="Group 48"/>
          <p:cNvGrpSpPr>
            <a:grpSpLocks/>
          </p:cNvGrpSpPr>
          <p:nvPr/>
        </p:nvGrpSpPr>
        <p:grpSpPr bwMode="auto">
          <a:xfrm>
            <a:off x="979268" y="4138107"/>
            <a:ext cx="2268538" cy="590550"/>
            <a:chOff x="453" y="2409"/>
            <a:chExt cx="1429" cy="372"/>
          </a:xfrm>
        </p:grpSpPr>
        <p:sp>
          <p:nvSpPr>
            <p:cNvPr id="17442" name="Text Box 33"/>
            <p:cNvSpPr txBox="1">
              <a:spLocks noChangeArrowheads="1"/>
            </p:cNvSpPr>
            <p:nvPr/>
          </p:nvSpPr>
          <p:spPr bwMode="auto">
            <a:xfrm>
              <a:off x="453" y="2409"/>
              <a:ext cx="646" cy="37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系统当前状态允许</a:t>
              </a:r>
            </a:p>
          </p:txBody>
        </p:sp>
        <p:sp>
          <p:nvSpPr>
            <p:cNvPr id="17443" name="Line 42"/>
            <p:cNvSpPr>
              <a:spLocks noChangeShapeType="1"/>
            </p:cNvSpPr>
            <p:nvPr/>
          </p:nvSpPr>
          <p:spPr bwMode="auto">
            <a:xfrm flipV="1">
              <a:off x="1088" y="2409"/>
              <a:ext cx="794" cy="182"/>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53"/>
          <p:cNvGrpSpPr>
            <a:grpSpLocks/>
          </p:cNvGrpSpPr>
          <p:nvPr/>
        </p:nvGrpSpPr>
        <p:grpSpPr bwMode="auto">
          <a:xfrm>
            <a:off x="6200556" y="3958720"/>
            <a:ext cx="2706687" cy="1139825"/>
            <a:chOff x="3742" y="2296"/>
            <a:chExt cx="1705" cy="718"/>
          </a:xfrm>
        </p:grpSpPr>
        <p:sp>
          <p:nvSpPr>
            <p:cNvPr id="17440" name="Text Box 32"/>
            <p:cNvSpPr txBox="1">
              <a:spLocks noChangeArrowheads="1"/>
            </p:cNvSpPr>
            <p:nvPr/>
          </p:nvSpPr>
          <p:spPr bwMode="auto">
            <a:xfrm>
              <a:off x="4672" y="2296"/>
              <a:ext cx="775" cy="71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等待使用资源；或等待</a:t>
              </a:r>
              <a:r>
                <a:rPr lang="en-US" altLang="zh-CN">
                  <a:solidFill>
                    <a:srgbClr val="0000CC"/>
                  </a:solidFill>
                </a:rPr>
                <a:t>I/O</a:t>
              </a:r>
              <a:r>
                <a:rPr lang="zh-CN" altLang="en-US">
                  <a:solidFill>
                    <a:srgbClr val="0000CC"/>
                  </a:solidFill>
                </a:rPr>
                <a:t>；或等待人工干预</a:t>
              </a:r>
            </a:p>
          </p:txBody>
        </p:sp>
        <p:sp>
          <p:nvSpPr>
            <p:cNvPr id="17441" name="Line 43"/>
            <p:cNvSpPr>
              <a:spLocks noChangeShapeType="1"/>
            </p:cNvSpPr>
            <p:nvPr/>
          </p:nvSpPr>
          <p:spPr bwMode="auto">
            <a:xfrm>
              <a:off x="3742" y="2478"/>
              <a:ext cx="930" cy="181"/>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52"/>
          <p:cNvGrpSpPr>
            <a:grpSpLocks/>
          </p:cNvGrpSpPr>
          <p:nvPr/>
        </p:nvGrpSpPr>
        <p:grpSpPr bwMode="auto">
          <a:xfrm>
            <a:off x="6487893" y="2412495"/>
            <a:ext cx="1476375" cy="958850"/>
            <a:chOff x="3923" y="1139"/>
            <a:chExt cx="930" cy="794"/>
          </a:xfrm>
        </p:grpSpPr>
        <p:sp>
          <p:nvSpPr>
            <p:cNvPr id="17438" name="Text Box 34"/>
            <p:cNvSpPr txBox="1">
              <a:spLocks noChangeArrowheads="1"/>
            </p:cNvSpPr>
            <p:nvPr/>
          </p:nvSpPr>
          <p:spPr bwMode="auto">
            <a:xfrm>
              <a:off x="3923" y="1139"/>
              <a:ext cx="930" cy="489"/>
            </a:xfrm>
            <a:prstGeom prst="rect">
              <a:avLst/>
            </a:prstGeom>
            <a:solidFill>
              <a:schemeClr val="bg1"/>
            </a:solidFill>
            <a:ln w="19050">
              <a:solidFill>
                <a:srgbClr val="0000FF"/>
              </a:solidFill>
              <a:miter lim="800000"/>
              <a:headEnd/>
              <a:tailEnd/>
            </a:ln>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进程运行结束或强迫终止</a:t>
              </a:r>
            </a:p>
          </p:txBody>
        </p:sp>
        <p:sp>
          <p:nvSpPr>
            <p:cNvPr id="17439" name="Line 44"/>
            <p:cNvSpPr>
              <a:spLocks noChangeShapeType="1"/>
            </p:cNvSpPr>
            <p:nvPr/>
          </p:nvSpPr>
          <p:spPr bwMode="auto">
            <a:xfrm flipV="1">
              <a:off x="4195" y="1525"/>
              <a:ext cx="205" cy="408"/>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50"/>
          <p:cNvGrpSpPr>
            <a:grpSpLocks/>
          </p:cNvGrpSpPr>
          <p:nvPr/>
        </p:nvGrpSpPr>
        <p:grpSpPr bwMode="auto">
          <a:xfrm>
            <a:off x="4370168" y="4174620"/>
            <a:ext cx="3198813" cy="2162175"/>
            <a:chOff x="2631" y="2432"/>
            <a:chExt cx="1973" cy="1362"/>
          </a:xfrm>
        </p:grpSpPr>
        <p:sp>
          <p:nvSpPr>
            <p:cNvPr id="17436" name="Text Box 40"/>
            <p:cNvSpPr txBox="1">
              <a:spLocks noChangeArrowheads="1"/>
            </p:cNvSpPr>
            <p:nvPr/>
          </p:nvSpPr>
          <p:spPr bwMode="auto">
            <a:xfrm>
              <a:off x="3649" y="3249"/>
              <a:ext cx="955" cy="54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运行时间到；或出现有更高优先权进程</a:t>
              </a:r>
            </a:p>
          </p:txBody>
        </p:sp>
        <p:sp>
          <p:nvSpPr>
            <p:cNvPr id="17437" name="Line 45"/>
            <p:cNvSpPr>
              <a:spLocks noChangeShapeType="1"/>
            </p:cNvSpPr>
            <p:nvPr/>
          </p:nvSpPr>
          <p:spPr bwMode="auto">
            <a:xfrm>
              <a:off x="2631" y="2432"/>
              <a:ext cx="1474" cy="816"/>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51"/>
          <p:cNvGrpSpPr>
            <a:grpSpLocks/>
          </p:cNvGrpSpPr>
          <p:nvPr/>
        </p:nvGrpSpPr>
        <p:grpSpPr bwMode="auto">
          <a:xfrm>
            <a:off x="3319243" y="4858832"/>
            <a:ext cx="1476375" cy="1752600"/>
            <a:chOff x="1927" y="2863"/>
            <a:chExt cx="930" cy="1104"/>
          </a:xfrm>
        </p:grpSpPr>
        <p:sp>
          <p:nvSpPr>
            <p:cNvPr id="17434" name="Text Box 39"/>
            <p:cNvSpPr txBox="1">
              <a:spLocks noChangeArrowheads="1"/>
            </p:cNvSpPr>
            <p:nvPr/>
          </p:nvSpPr>
          <p:spPr bwMode="auto">
            <a:xfrm>
              <a:off x="1927" y="3249"/>
              <a:ext cx="775" cy="71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资源得到满足；</a:t>
              </a:r>
              <a:r>
                <a:rPr lang="en-US" altLang="zh-CN">
                  <a:solidFill>
                    <a:srgbClr val="0000CC"/>
                  </a:solidFill>
                </a:rPr>
                <a:t>I/O</a:t>
              </a:r>
              <a:r>
                <a:rPr lang="zh-CN" altLang="en-US">
                  <a:solidFill>
                    <a:srgbClr val="0000CC"/>
                  </a:solidFill>
                </a:rPr>
                <a:t>操作结束；人工干预完成</a:t>
              </a:r>
            </a:p>
          </p:txBody>
        </p:sp>
        <p:sp>
          <p:nvSpPr>
            <p:cNvPr id="17435" name="Line 46"/>
            <p:cNvSpPr>
              <a:spLocks noChangeShapeType="1"/>
            </p:cNvSpPr>
            <p:nvPr/>
          </p:nvSpPr>
          <p:spPr bwMode="auto">
            <a:xfrm flipV="1">
              <a:off x="2381" y="2863"/>
              <a:ext cx="476" cy="386"/>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49"/>
          <p:cNvGrpSpPr>
            <a:grpSpLocks/>
          </p:cNvGrpSpPr>
          <p:nvPr/>
        </p:nvGrpSpPr>
        <p:grpSpPr bwMode="auto">
          <a:xfrm>
            <a:off x="3146206" y="2399795"/>
            <a:ext cx="1665287" cy="1331912"/>
            <a:chOff x="1837" y="1139"/>
            <a:chExt cx="800" cy="1134"/>
          </a:xfrm>
        </p:grpSpPr>
        <p:sp>
          <p:nvSpPr>
            <p:cNvPr id="17432" name="Text Box 37"/>
            <p:cNvSpPr txBox="1">
              <a:spLocks noChangeArrowheads="1"/>
            </p:cNvSpPr>
            <p:nvPr/>
          </p:nvSpPr>
          <p:spPr bwMode="auto">
            <a:xfrm>
              <a:off x="1837" y="1139"/>
              <a:ext cx="800" cy="503"/>
            </a:xfrm>
            <a:prstGeom prst="rect">
              <a:avLst/>
            </a:prstGeom>
            <a:solidFill>
              <a:schemeClr val="bg1"/>
            </a:solidFill>
            <a:ln w="19050">
              <a:solidFill>
                <a:srgbClr val="0000FF"/>
              </a:solidFill>
              <a:miter lim="800000"/>
              <a:headEnd/>
              <a:tailEnd/>
            </a:ln>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0000CC"/>
                  </a:solidFill>
                </a:rPr>
                <a:t>CPU</a:t>
              </a:r>
              <a:r>
                <a:rPr lang="zh-CN" altLang="en-US">
                  <a:solidFill>
                    <a:srgbClr val="0000CC"/>
                  </a:solidFill>
                </a:rPr>
                <a:t>空闲时选择一个就绪进程</a:t>
              </a:r>
            </a:p>
          </p:txBody>
        </p:sp>
        <p:sp>
          <p:nvSpPr>
            <p:cNvPr id="17433" name="Line 47"/>
            <p:cNvSpPr>
              <a:spLocks noChangeShapeType="1"/>
            </p:cNvSpPr>
            <p:nvPr/>
          </p:nvSpPr>
          <p:spPr bwMode="auto">
            <a:xfrm flipH="1" flipV="1">
              <a:off x="2291" y="1684"/>
              <a:ext cx="181" cy="589"/>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4748" name="Rectangle 76"/>
          <p:cNvSpPr>
            <a:spLocks noChangeArrowheads="1"/>
          </p:cNvSpPr>
          <p:nvPr/>
        </p:nvSpPr>
        <p:spPr bwMode="auto">
          <a:xfrm>
            <a:off x="337918" y="5266820"/>
            <a:ext cx="2592388" cy="12001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rPr>
              <a:t>除了正在运行的进程之外，其他状态的进程分别在不同的队列中排队等候 </a:t>
            </a:r>
          </a:p>
        </p:txBody>
      </p:sp>
    </p:spTree>
    <p:extLst>
      <p:ext uri="{BB962C8B-B14F-4D97-AF65-F5344CB8AC3E}">
        <p14:creationId xmlns:p14="http://schemas.microsoft.com/office/powerpoint/2010/main" val="171644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98501" y="-71437"/>
            <a:ext cx="8170862" cy="847725"/>
          </a:xfrm>
        </p:spPr>
        <p:txBody>
          <a:bodyPr/>
          <a:lstStyle/>
          <a:p>
            <a:pPr eaLnBrk="1" hangingPunct="1"/>
            <a:r>
              <a:rPr lang="zh-CN" altLang="en-US" dirty="0"/>
              <a:t>进程的队列和调度</a:t>
            </a:r>
            <a:r>
              <a:rPr lang="en-US" altLang="zh-CN" dirty="0"/>
              <a:t>(Scheduling)</a:t>
            </a:r>
            <a:endParaRPr lang="zh-CN" altLang="en-US" dirty="0"/>
          </a:p>
        </p:txBody>
      </p:sp>
      <p:sp>
        <p:nvSpPr>
          <p:cNvPr id="25603" name="Text Box 110"/>
          <p:cNvSpPr txBox="1">
            <a:spLocks noChangeArrowheads="1"/>
          </p:cNvSpPr>
          <p:nvPr/>
        </p:nvSpPr>
        <p:spPr bwMode="auto">
          <a:xfrm>
            <a:off x="1763713" y="4114800"/>
            <a:ext cx="1182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endParaRPr lang="zh-CN" altLang="en-US" sz="2000">
              <a:latin typeface="黑体" panose="02010609060101010101" pitchFamily="49" charset="-122"/>
              <a:ea typeface="黑体" panose="02010609060101010101" pitchFamily="49" charset="-122"/>
            </a:endParaRPr>
          </a:p>
        </p:txBody>
      </p:sp>
      <p:grpSp>
        <p:nvGrpSpPr>
          <p:cNvPr id="2" name="Group 181"/>
          <p:cNvGrpSpPr>
            <a:grpSpLocks/>
          </p:cNvGrpSpPr>
          <p:nvPr/>
        </p:nvGrpSpPr>
        <p:grpSpPr bwMode="auto">
          <a:xfrm>
            <a:off x="647700" y="2060575"/>
            <a:ext cx="4679950" cy="798513"/>
            <a:chOff x="408" y="1298"/>
            <a:chExt cx="2948" cy="503"/>
          </a:xfrm>
        </p:grpSpPr>
        <p:sp>
          <p:nvSpPr>
            <p:cNvPr id="25715" name="Text Box 167"/>
            <p:cNvSpPr txBox="1">
              <a:spLocks noChangeArrowheads="1"/>
            </p:cNvSpPr>
            <p:nvPr/>
          </p:nvSpPr>
          <p:spPr bwMode="auto">
            <a:xfrm>
              <a:off x="408" y="1321"/>
              <a:ext cx="1293" cy="48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t>就绪进程在就绪队列中排队等待调度</a:t>
              </a:r>
            </a:p>
          </p:txBody>
        </p:sp>
        <p:sp>
          <p:nvSpPr>
            <p:cNvPr id="25716" name="Line 170"/>
            <p:cNvSpPr>
              <a:spLocks noChangeShapeType="1"/>
            </p:cNvSpPr>
            <p:nvPr/>
          </p:nvSpPr>
          <p:spPr bwMode="auto">
            <a:xfrm flipV="1">
              <a:off x="1723" y="1298"/>
              <a:ext cx="1633" cy="27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82"/>
          <p:cNvGrpSpPr>
            <a:grpSpLocks/>
          </p:cNvGrpSpPr>
          <p:nvPr/>
        </p:nvGrpSpPr>
        <p:grpSpPr bwMode="auto">
          <a:xfrm>
            <a:off x="215900" y="3860800"/>
            <a:ext cx="4500563" cy="1338263"/>
            <a:chOff x="136" y="2432"/>
            <a:chExt cx="2835" cy="843"/>
          </a:xfrm>
        </p:grpSpPr>
        <p:sp>
          <p:nvSpPr>
            <p:cNvPr id="25713" name="Text Box 169"/>
            <p:cNvSpPr txBox="1">
              <a:spLocks noChangeArrowheads="1"/>
            </p:cNvSpPr>
            <p:nvPr/>
          </p:nvSpPr>
          <p:spPr bwMode="auto">
            <a:xfrm>
              <a:off x="136" y="2795"/>
              <a:ext cx="1724" cy="48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t>等待从磁盘读出文件的进程在</a:t>
              </a:r>
              <a:r>
                <a:rPr lang="en-US" altLang="zh-CN"/>
                <a:t>I/O</a:t>
              </a:r>
              <a:r>
                <a:rPr lang="zh-CN" altLang="en-US"/>
                <a:t>队列中排队等候</a:t>
              </a:r>
              <a:endParaRPr lang="en-US" altLang="zh-CN"/>
            </a:p>
          </p:txBody>
        </p:sp>
        <p:sp>
          <p:nvSpPr>
            <p:cNvPr id="25714" name="Line 171"/>
            <p:cNvSpPr>
              <a:spLocks noChangeShapeType="1"/>
            </p:cNvSpPr>
            <p:nvPr/>
          </p:nvSpPr>
          <p:spPr bwMode="auto">
            <a:xfrm flipV="1">
              <a:off x="1859" y="2432"/>
              <a:ext cx="1112" cy="36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7"/>
          <p:cNvGrpSpPr>
            <a:grpSpLocks/>
          </p:cNvGrpSpPr>
          <p:nvPr/>
        </p:nvGrpSpPr>
        <p:grpSpPr bwMode="auto">
          <a:xfrm>
            <a:off x="358775" y="5408613"/>
            <a:ext cx="3852863" cy="900112"/>
            <a:chOff x="408" y="3453"/>
            <a:chExt cx="2359" cy="590"/>
          </a:xfrm>
        </p:grpSpPr>
        <p:sp>
          <p:nvSpPr>
            <p:cNvPr id="25711" name="Text Box 168"/>
            <p:cNvSpPr txBox="1">
              <a:spLocks noChangeArrowheads="1"/>
            </p:cNvSpPr>
            <p:nvPr/>
          </p:nvSpPr>
          <p:spPr bwMode="auto">
            <a:xfrm>
              <a:off x="408" y="3543"/>
              <a:ext cx="1724" cy="5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t>等待用户输入的进程在等待输入队列中排队等候</a:t>
              </a:r>
              <a:endParaRPr lang="en-US" altLang="zh-CN"/>
            </a:p>
          </p:txBody>
        </p:sp>
        <p:sp>
          <p:nvSpPr>
            <p:cNvPr id="25712" name="Line 172"/>
            <p:cNvSpPr>
              <a:spLocks noChangeShapeType="1"/>
            </p:cNvSpPr>
            <p:nvPr/>
          </p:nvSpPr>
          <p:spPr bwMode="auto">
            <a:xfrm flipV="1">
              <a:off x="2132" y="3453"/>
              <a:ext cx="635" cy="27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83"/>
          <p:cNvGrpSpPr>
            <a:grpSpLocks/>
          </p:cNvGrpSpPr>
          <p:nvPr/>
        </p:nvGrpSpPr>
        <p:grpSpPr bwMode="auto">
          <a:xfrm>
            <a:off x="215900" y="1952625"/>
            <a:ext cx="6407150" cy="2270125"/>
            <a:chOff x="136" y="1230"/>
            <a:chExt cx="4036" cy="1430"/>
          </a:xfrm>
        </p:grpSpPr>
        <p:sp>
          <p:nvSpPr>
            <p:cNvPr id="25708" name="Text Box 146"/>
            <p:cNvSpPr txBox="1">
              <a:spLocks noChangeArrowheads="1"/>
            </p:cNvSpPr>
            <p:nvPr/>
          </p:nvSpPr>
          <p:spPr bwMode="auto">
            <a:xfrm>
              <a:off x="136" y="1910"/>
              <a:ext cx="172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FF"/>
                  </a:solidFill>
                  <a:latin typeface="楷体_GB2312" pitchFamily="49" charset="-122"/>
                  <a:ea typeface="楷体_GB2312" pitchFamily="49" charset="-122"/>
                </a:rPr>
                <a:t>如何从就绪队列中选择一个进程交给</a:t>
              </a:r>
              <a:r>
                <a:rPr lang="en-US" altLang="zh-CN">
                  <a:solidFill>
                    <a:srgbClr val="0000FF"/>
                  </a:solidFill>
                  <a:latin typeface="楷体_GB2312" pitchFamily="49" charset="-122"/>
                  <a:ea typeface="楷体_GB2312" pitchFamily="49" charset="-122"/>
                </a:rPr>
                <a:t>CPU</a:t>
              </a:r>
              <a:r>
                <a:rPr lang="zh-CN" altLang="en-US">
                  <a:solidFill>
                    <a:srgbClr val="0000FF"/>
                  </a:solidFill>
                  <a:latin typeface="楷体_GB2312" pitchFamily="49" charset="-122"/>
                  <a:ea typeface="楷体_GB2312" pitchFamily="49" charset="-122"/>
                </a:rPr>
                <a:t>执行，称为进程调度</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短程调度</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，又叫做处理器管理</a:t>
              </a:r>
            </a:p>
          </p:txBody>
        </p:sp>
        <p:sp>
          <p:nvSpPr>
            <p:cNvPr id="25709" name="Oval 173"/>
            <p:cNvSpPr>
              <a:spLocks noChangeArrowheads="1"/>
            </p:cNvSpPr>
            <p:nvPr/>
          </p:nvSpPr>
          <p:spPr bwMode="auto">
            <a:xfrm>
              <a:off x="3719" y="1230"/>
              <a:ext cx="453" cy="272"/>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FF"/>
                  </a:solidFill>
                </a:rPr>
                <a:t>调度</a:t>
              </a:r>
            </a:p>
          </p:txBody>
        </p:sp>
        <p:sp>
          <p:nvSpPr>
            <p:cNvPr id="25710" name="Line 174"/>
            <p:cNvSpPr>
              <a:spLocks noChangeShapeType="1"/>
            </p:cNvSpPr>
            <p:nvPr/>
          </p:nvSpPr>
          <p:spPr bwMode="auto">
            <a:xfrm flipH="1">
              <a:off x="1769" y="1412"/>
              <a:ext cx="1973" cy="771"/>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608" name="Group 185"/>
          <p:cNvGrpSpPr>
            <a:grpSpLocks/>
          </p:cNvGrpSpPr>
          <p:nvPr/>
        </p:nvGrpSpPr>
        <p:grpSpPr bwMode="auto">
          <a:xfrm>
            <a:off x="2662238" y="1225550"/>
            <a:ext cx="6410325" cy="4540250"/>
            <a:chOff x="1677" y="772"/>
            <a:chExt cx="4038" cy="2860"/>
          </a:xfrm>
        </p:grpSpPr>
        <p:grpSp>
          <p:nvGrpSpPr>
            <p:cNvPr id="25630" name="Group 160"/>
            <p:cNvGrpSpPr>
              <a:grpSpLocks/>
            </p:cNvGrpSpPr>
            <p:nvPr/>
          </p:nvGrpSpPr>
          <p:grpSpPr bwMode="auto">
            <a:xfrm>
              <a:off x="2036" y="966"/>
              <a:ext cx="3679" cy="2666"/>
              <a:chOff x="2036" y="966"/>
              <a:chExt cx="3679" cy="2666"/>
            </a:xfrm>
          </p:grpSpPr>
          <p:sp>
            <p:nvSpPr>
              <p:cNvPr id="25638" name="Line 6"/>
              <p:cNvSpPr>
                <a:spLocks noChangeShapeType="1"/>
              </p:cNvSpPr>
              <p:nvPr/>
            </p:nvSpPr>
            <p:spPr bwMode="auto">
              <a:xfrm>
                <a:off x="2384" y="1184"/>
                <a:ext cx="11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Line 7"/>
              <p:cNvSpPr>
                <a:spLocks noChangeShapeType="1"/>
              </p:cNvSpPr>
              <p:nvPr/>
            </p:nvSpPr>
            <p:spPr bwMode="auto">
              <a:xfrm>
                <a:off x="2384" y="1402"/>
                <a:ext cx="11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0" name="Line 8"/>
              <p:cNvSpPr>
                <a:spLocks noChangeShapeType="1"/>
              </p:cNvSpPr>
              <p:nvPr/>
            </p:nvSpPr>
            <p:spPr bwMode="auto">
              <a:xfrm>
                <a:off x="3519"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1" name="Line 9"/>
              <p:cNvSpPr>
                <a:spLocks noChangeShapeType="1"/>
              </p:cNvSpPr>
              <p:nvPr/>
            </p:nvSpPr>
            <p:spPr bwMode="auto">
              <a:xfrm>
                <a:off x="3406"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2" name="Line 10"/>
              <p:cNvSpPr>
                <a:spLocks noChangeShapeType="1"/>
              </p:cNvSpPr>
              <p:nvPr/>
            </p:nvSpPr>
            <p:spPr bwMode="auto">
              <a:xfrm>
                <a:off x="3292"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Line 11"/>
              <p:cNvSpPr>
                <a:spLocks noChangeShapeType="1"/>
              </p:cNvSpPr>
              <p:nvPr/>
            </p:nvSpPr>
            <p:spPr bwMode="auto">
              <a:xfrm>
                <a:off x="3179"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4" name="Line 12"/>
              <p:cNvSpPr>
                <a:spLocks noChangeShapeType="1"/>
              </p:cNvSpPr>
              <p:nvPr/>
            </p:nvSpPr>
            <p:spPr bwMode="auto">
              <a:xfrm>
                <a:off x="3065"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5" name="Line 13"/>
              <p:cNvSpPr>
                <a:spLocks noChangeShapeType="1"/>
              </p:cNvSpPr>
              <p:nvPr/>
            </p:nvSpPr>
            <p:spPr bwMode="auto">
              <a:xfrm>
                <a:off x="2952"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6" name="Line 14"/>
              <p:cNvSpPr>
                <a:spLocks noChangeShapeType="1"/>
              </p:cNvSpPr>
              <p:nvPr/>
            </p:nvSpPr>
            <p:spPr bwMode="auto">
              <a:xfrm>
                <a:off x="2838"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7" name="Line 15"/>
              <p:cNvSpPr>
                <a:spLocks noChangeShapeType="1"/>
              </p:cNvSpPr>
              <p:nvPr/>
            </p:nvSpPr>
            <p:spPr bwMode="auto">
              <a:xfrm>
                <a:off x="2725"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8" name="Line 16"/>
              <p:cNvSpPr>
                <a:spLocks noChangeShapeType="1"/>
              </p:cNvSpPr>
              <p:nvPr/>
            </p:nvSpPr>
            <p:spPr bwMode="auto">
              <a:xfrm>
                <a:off x="2611"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9" name="Line 17"/>
              <p:cNvSpPr>
                <a:spLocks noChangeShapeType="1"/>
              </p:cNvSpPr>
              <p:nvPr/>
            </p:nvSpPr>
            <p:spPr bwMode="auto">
              <a:xfrm>
                <a:off x="2498" y="1184"/>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0" name="Line 30"/>
              <p:cNvSpPr>
                <a:spLocks noChangeShapeType="1"/>
              </p:cNvSpPr>
              <p:nvPr/>
            </p:nvSpPr>
            <p:spPr bwMode="auto">
              <a:xfrm>
                <a:off x="2470" y="3345"/>
                <a:ext cx="11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1" name="Line 31"/>
              <p:cNvSpPr>
                <a:spLocks noChangeShapeType="1"/>
              </p:cNvSpPr>
              <p:nvPr/>
            </p:nvSpPr>
            <p:spPr bwMode="auto">
              <a:xfrm>
                <a:off x="2470" y="3563"/>
                <a:ext cx="11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2" name="Line 32"/>
              <p:cNvSpPr>
                <a:spLocks noChangeShapeType="1"/>
              </p:cNvSpPr>
              <p:nvPr/>
            </p:nvSpPr>
            <p:spPr bwMode="auto">
              <a:xfrm>
                <a:off x="2470"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3" name="Line 33"/>
              <p:cNvSpPr>
                <a:spLocks noChangeShapeType="1"/>
              </p:cNvSpPr>
              <p:nvPr/>
            </p:nvSpPr>
            <p:spPr bwMode="auto">
              <a:xfrm>
                <a:off x="3492"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4" name="Line 34"/>
              <p:cNvSpPr>
                <a:spLocks noChangeShapeType="1"/>
              </p:cNvSpPr>
              <p:nvPr/>
            </p:nvSpPr>
            <p:spPr bwMode="auto">
              <a:xfrm>
                <a:off x="3378"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5" name="Line 35"/>
              <p:cNvSpPr>
                <a:spLocks noChangeShapeType="1"/>
              </p:cNvSpPr>
              <p:nvPr/>
            </p:nvSpPr>
            <p:spPr bwMode="auto">
              <a:xfrm>
                <a:off x="3265"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6" name="Line 36"/>
              <p:cNvSpPr>
                <a:spLocks noChangeShapeType="1"/>
              </p:cNvSpPr>
              <p:nvPr/>
            </p:nvSpPr>
            <p:spPr bwMode="auto">
              <a:xfrm>
                <a:off x="3151"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7" name="Line 37"/>
              <p:cNvSpPr>
                <a:spLocks noChangeShapeType="1"/>
              </p:cNvSpPr>
              <p:nvPr/>
            </p:nvSpPr>
            <p:spPr bwMode="auto">
              <a:xfrm>
                <a:off x="3038"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8" name="Line 38"/>
              <p:cNvSpPr>
                <a:spLocks noChangeShapeType="1"/>
              </p:cNvSpPr>
              <p:nvPr/>
            </p:nvSpPr>
            <p:spPr bwMode="auto">
              <a:xfrm>
                <a:off x="2924"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9" name="Line 39"/>
              <p:cNvSpPr>
                <a:spLocks noChangeShapeType="1"/>
              </p:cNvSpPr>
              <p:nvPr/>
            </p:nvSpPr>
            <p:spPr bwMode="auto">
              <a:xfrm>
                <a:off x="2811"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0" name="Line 40"/>
              <p:cNvSpPr>
                <a:spLocks noChangeShapeType="1"/>
              </p:cNvSpPr>
              <p:nvPr/>
            </p:nvSpPr>
            <p:spPr bwMode="auto">
              <a:xfrm>
                <a:off x="2697"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1" name="Line 41"/>
              <p:cNvSpPr>
                <a:spLocks noChangeShapeType="1"/>
              </p:cNvSpPr>
              <p:nvPr/>
            </p:nvSpPr>
            <p:spPr bwMode="auto">
              <a:xfrm>
                <a:off x="2584" y="3345"/>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2" name="Line 55"/>
              <p:cNvSpPr>
                <a:spLocks noChangeShapeType="1"/>
              </p:cNvSpPr>
              <p:nvPr/>
            </p:nvSpPr>
            <p:spPr bwMode="auto">
              <a:xfrm>
                <a:off x="3519" y="1285"/>
                <a:ext cx="796" cy="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663" name="Text Box 56"/>
              <p:cNvSpPr txBox="1">
                <a:spLocks noChangeArrowheads="1"/>
              </p:cNvSpPr>
              <p:nvPr/>
            </p:nvSpPr>
            <p:spPr bwMode="auto">
              <a:xfrm>
                <a:off x="3569" y="1085"/>
                <a:ext cx="65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endParaRPr lang="zh-CN" altLang="en-US" sz="2000">
                  <a:solidFill>
                    <a:srgbClr val="0000CC"/>
                  </a:solidFill>
                  <a:latin typeface="黑体" panose="02010609060101010101" pitchFamily="49" charset="-122"/>
                  <a:ea typeface="黑体" panose="02010609060101010101" pitchFamily="49" charset="-122"/>
                </a:endParaRPr>
              </a:p>
            </p:txBody>
          </p:sp>
          <p:sp>
            <p:nvSpPr>
              <p:cNvPr id="25664" name="Line 59"/>
              <p:cNvSpPr>
                <a:spLocks noChangeShapeType="1"/>
              </p:cNvSpPr>
              <p:nvPr/>
            </p:nvSpPr>
            <p:spPr bwMode="auto">
              <a:xfrm>
                <a:off x="4920" y="1305"/>
                <a:ext cx="7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65" name="Text Box 60"/>
              <p:cNvSpPr txBox="1">
                <a:spLocks noChangeArrowheads="1"/>
              </p:cNvSpPr>
              <p:nvPr/>
            </p:nvSpPr>
            <p:spPr bwMode="auto">
              <a:xfrm>
                <a:off x="5170" y="1071"/>
                <a:ext cx="41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r>
                  <a:rPr lang="zh-CN" altLang="en-US" sz="2000">
                    <a:latin typeface="黑体" panose="02010609060101010101" pitchFamily="49" charset="-122"/>
                    <a:ea typeface="黑体" panose="02010609060101010101" pitchFamily="49" charset="-122"/>
                  </a:rPr>
                  <a:t>完成</a:t>
                </a:r>
              </a:p>
            </p:txBody>
          </p:sp>
          <p:sp>
            <p:nvSpPr>
              <p:cNvPr id="25666" name="Line 61"/>
              <p:cNvSpPr>
                <a:spLocks noChangeShapeType="1"/>
              </p:cNvSpPr>
              <p:nvPr/>
            </p:nvSpPr>
            <p:spPr bwMode="auto">
              <a:xfrm>
                <a:off x="4929" y="1441"/>
                <a:ext cx="29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7" name="Line 62"/>
              <p:cNvSpPr>
                <a:spLocks noChangeShapeType="1"/>
              </p:cNvSpPr>
              <p:nvPr/>
            </p:nvSpPr>
            <p:spPr bwMode="auto">
              <a:xfrm flipH="1">
                <a:off x="5216" y="1457"/>
                <a:ext cx="0" cy="4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8" name="Text Box 67"/>
              <p:cNvSpPr txBox="1">
                <a:spLocks noChangeArrowheads="1"/>
              </p:cNvSpPr>
              <p:nvPr/>
            </p:nvSpPr>
            <p:spPr bwMode="auto">
              <a:xfrm>
                <a:off x="2470" y="3102"/>
                <a:ext cx="113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r>
                  <a:rPr lang="zh-CN" altLang="en-US" sz="2000">
                    <a:solidFill>
                      <a:schemeClr val="hlink"/>
                    </a:solidFill>
                    <a:latin typeface="黑体" panose="02010609060101010101" pitchFamily="49" charset="-122"/>
                    <a:ea typeface="黑体" panose="02010609060101010101" pitchFamily="49" charset="-122"/>
                  </a:rPr>
                  <a:t>等待队列</a:t>
                </a:r>
              </a:p>
            </p:txBody>
          </p:sp>
          <p:sp>
            <p:nvSpPr>
              <p:cNvPr id="25669" name="Text Box 68"/>
              <p:cNvSpPr txBox="1">
                <a:spLocks noChangeArrowheads="1"/>
              </p:cNvSpPr>
              <p:nvPr/>
            </p:nvSpPr>
            <p:spPr bwMode="auto">
              <a:xfrm>
                <a:off x="2384" y="966"/>
                <a:ext cx="113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r>
                  <a:rPr lang="zh-CN" altLang="en-US" sz="2000">
                    <a:solidFill>
                      <a:schemeClr val="hlink"/>
                    </a:solidFill>
                    <a:latin typeface="黑体" panose="02010609060101010101" pitchFamily="49" charset="-122"/>
                    <a:ea typeface="黑体" panose="02010609060101010101" pitchFamily="49" charset="-122"/>
                  </a:rPr>
                  <a:t>就绪队列</a:t>
                </a:r>
              </a:p>
            </p:txBody>
          </p:sp>
          <p:sp>
            <p:nvSpPr>
              <p:cNvPr id="25670" name="Line 70"/>
              <p:cNvSpPr>
                <a:spLocks noChangeShapeType="1"/>
              </p:cNvSpPr>
              <p:nvPr/>
            </p:nvSpPr>
            <p:spPr bwMode="auto">
              <a:xfrm>
                <a:off x="3519" y="3427"/>
                <a:ext cx="472" cy="0"/>
              </a:xfrm>
              <a:prstGeom prst="line">
                <a:avLst/>
              </a:prstGeom>
              <a:noFill/>
              <a:ln w="2857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5671" name="Line 72"/>
              <p:cNvSpPr>
                <a:spLocks noChangeShapeType="1"/>
              </p:cNvSpPr>
              <p:nvPr/>
            </p:nvSpPr>
            <p:spPr bwMode="auto">
              <a:xfrm flipV="1">
                <a:off x="2041" y="1298"/>
                <a:ext cx="0" cy="613"/>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672" name="Line 73"/>
              <p:cNvSpPr>
                <a:spLocks noChangeShapeType="1"/>
              </p:cNvSpPr>
              <p:nvPr/>
            </p:nvSpPr>
            <p:spPr bwMode="auto">
              <a:xfrm flipH="1">
                <a:off x="2043" y="3473"/>
                <a:ext cx="4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3" name="Text Box 77"/>
              <p:cNvSpPr txBox="1">
                <a:spLocks noChangeArrowheads="1"/>
              </p:cNvSpPr>
              <p:nvPr/>
            </p:nvSpPr>
            <p:spPr bwMode="auto">
              <a:xfrm>
                <a:off x="2040" y="3112"/>
                <a:ext cx="45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latin typeface="黑体" panose="02010609060101010101" pitchFamily="49" charset="-122"/>
                    <a:ea typeface="黑体" panose="02010609060101010101" pitchFamily="49" charset="-122"/>
                  </a:rPr>
                  <a:t>事件</a:t>
                </a:r>
              </a:p>
              <a:p>
                <a:pPr algn="ctr">
                  <a:lnSpc>
                    <a:spcPct val="90000"/>
                  </a:lnSpc>
                </a:pPr>
                <a:r>
                  <a:rPr lang="zh-CN" altLang="en-US" sz="2000">
                    <a:latin typeface="黑体" panose="02010609060101010101" pitchFamily="49" charset="-122"/>
                    <a:ea typeface="黑体" panose="02010609060101010101" pitchFamily="49" charset="-122"/>
                  </a:rPr>
                  <a:t>出现</a:t>
                </a:r>
              </a:p>
            </p:txBody>
          </p:sp>
          <p:sp>
            <p:nvSpPr>
              <p:cNvPr id="25674" name="Line 97"/>
              <p:cNvSpPr>
                <a:spLocks noChangeShapeType="1"/>
              </p:cNvSpPr>
              <p:nvPr/>
            </p:nvSpPr>
            <p:spPr bwMode="auto">
              <a:xfrm>
                <a:off x="2040" y="1298"/>
                <a:ext cx="336" cy="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675" name="Text Box 118"/>
              <p:cNvSpPr txBox="1">
                <a:spLocks noChangeArrowheads="1"/>
              </p:cNvSpPr>
              <p:nvPr/>
            </p:nvSpPr>
            <p:spPr bwMode="auto">
              <a:xfrm>
                <a:off x="3991" y="2719"/>
                <a:ext cx="680" cy="416"/>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t>生成</a:t>
                </a:r>
                <a:r>
                  <a:rPr lang="en-US" altLang="zh-CN"/>
                  <a:t>1</a:t>
                </a:r>
                <a:r>
                  <a:rPr lang="zh-CN" altLang="en-US"/>
                  <a:t>个子进程</a:t>
                </a:r>
              </a:p>
            </p:txBody>
          </p:sp>
          <p:sp>
            <p:nvSpPr>
              <p:cNvPr id="25676" name="Text Box 119"/>
              <p:cNvSpPr txBox="1">
                <a:spLocks noChangeArrowheads="1"/>
              </p:cNvSpPr>
              <p:nvPr/>
            </p:nvSpPr>
            <p:spPr bwMode="auto">
              <a:xfrm>
                <a:off x="3991" y="1734"/>
                <a:ext cx="680" cy="382"/>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lang="zh-CN" altLang="en-US"/>
                  <a:t>运行</a:t>
                </a:r>
              </a:p>
              <a:p>
                <a:pPr algn="ctr" eaLnBrk="1" hangingPunct="1">
                  <a:lnSpc>
                    <a:spcPct val="40000"/>
                  </a:lnSpc>
                  <a:spcBef>
                    <a:spcPct val="50000"/>
                  </a:spcBef>
                </a:pPr>
                <a:r>
                  <a:rPr lang="zh-CN" altLang="en-US"/>
                  <a:t>时间到</a:t>
                </a:r>
              </a:p>
            </p:txBody>
          </p:sp>
          <p:sp>
            <p:nvSpPr>
              <p:cNvPr id="25677" name="Text Box 120"/>
              <p:cNvSpPr txBox="1">
                <a:spLocks noChangeArrowheads="1"/>
              </p:cNvSpPr>
              <p:nvPr/>
            </p:nvSpPr>
            <p:spPr bwMode="auto">
              <a:xfrm>
                <a:off x="3991" y="3216"/>
                <a:ext cx="680" cy="416"/>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t>等待某个事件</a:t>
                </a:r>
              </a:p>
            </p:txBody>
          </p:sp>
          <p:sp>
            <p:nvSpPr>
              <p:cNvPr id="25678" name="Line 121"/>
              <p:cNvSpPr>
                <a:spLocks noChangeShapeType="1"/>
              </p:cNvSpPr>
              <p:nvPr/>
            </p:nvSpPr>
            <p:spPr bwMode="auto">
              <a:xfrm>
                <a:off x="4671" y="3427"/>
                <a:ext cx="545" cy="0"/>
              </a:xfrm>
              <a:prstGeom prst="line">
                <a:avLst/>
              </a:prstGeom>
              <a:noFill/>
              <a:ln w="2857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5679" name="Line 122"/>
              <p:cNvSpPr>
                <a:spLocks noChangeShapeType="1"/>
              </p:cNvSpPr>
              <p:nvPr/>
            </p:nvSpPr>
            <p:spPr bwMode="auto">
              <a:xfrm>
                <a:off x="2040" y="2930"/>
                <a:ext cx="1947" cy="0"/>
              </a:xfrm>
              <a:prstGeom prst="line">
                <a:avLst/>
              </a:prstGeom>
              <a:noFill/>
              <a:ln w="2857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5680" name="Line 123"/>
              <p:cNvSpPr>
                <a:spLocks noChangeShapeType="1"/>
              </p:cNvSpPr>
              <p:nvPr/>
            </p:nvSpPr>
            <p:spPr bwMode="auto">
              <a:xfrm>
                <a:off x="4667" y="2930"/>
                <a:ext cx="545" cy="0"/>
              </a:xfrm>
              <a:prstGeom prst="line">
                <a:avLst/>
              </a:prstGeom>
              <a:noFill/>
              <a:ln w="2857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5681" name="Line 124"/>
              <p:cNvSpPr>
                <a:spLocks noChangeShapeType="1"/>
              </p:cNvSpPr>
              <p:nvPr/>
            </p:nvSpPr>
            <p:spPr bwMode="auto">
              <a:xfrm>
                <a:off x="2040" y="1915"/>
                <a:ext cx="1947" cy="0"/>
              </a:xfrm>
              <a:prstGeom prst="line">
                <a:avLst/>
              </a:prstGeom>
              <a:noFill/>
              <a:ln w="2857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5682" name="Line 125"/>
              <p:cNvSpPr>
                <a:spLocks noChangeShapeType="1"/>
              </p:cNvSpPr>
              <p:nvPr/>
            </p:nvSpPr>
            <p:spPr bwMode="auto">
              <a:xfrm>
                <a:off x="4667" y="1915"/>
                <a:ext cx="545" cy="0"/>
              </a:xfrm>
              <a:prstGeom prst="line">
                <a:avLst/>
              </a:prstGeom>
              <a:noFill/>
              <a:ln w="2857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5683" name="Line 126"/>
              <p:cNvSpPr>
                <a:spLocks noChangeShapeType="1"/>
              </p:cNvSpPr>
              <p:nvPr/>
            </p:nvSpPr>
            <p:spPr bwMode="auto">
              <a:xfrm>
                <a:off x="2466" y="2330"/>
                <a:ext cx="11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4" name="Line 127"/>
              <p:cNvSpPr>
                <a:spLocks noChangeShapeType="1"/>
              </p:cNvSpPr>
              <p:nvPr/>
            </p:nvSpPr>
            <p:spPr bwMode="auto">
              <a:xfrm>
                <a:off x="2466" y="2548"/>
                <a:ext cx="11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5" name="Line 128"/>
              <p:cNvSpPr>
                <a:spLocks noChangeShapeType="1"/>
              </p:cNvSpPr>
              <p:nvPr/>
            </p:nvSpPr>
            <p:spPr bwMode="auto">
              <a:xfrm>
                <a:off x="2466"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6" name="Line 129"/>
              <p:cNvSpPr>
                <a:spLocks noChangeShapeType="1"/>
              </p:cNvSpPr>
              <p:nvPr/>
            </p:nvSpPr>
            <p:spPr bwMode="auto">
              <a:xfrm>
                <a:off x="3488"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7" name="Line 130"/>
              <p:cNvSpPr>
                <a:spLocks noChangeShapeType="1"/>
              </p:cNvSpPr>
              <p:nvPr/>
            </p:nvSpPr>
            <p:spPr bwMode="auto">
              <a:xfrm>
                <a:off x="3374"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8" name="Line 131"/>
              <p:cNvSpPr>
                <a:spLocks noChangeShapeType="1"/>
              </p:cNvSpPr>
              <p:nvPr/>
            </p:nvSpPr>
            <p:spPr bwMode="auto">
              <a:xfrm>
                <a:off x="3261"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9" name="Line 132"/>
              <p:cNvSpPr>
                <a:spLocks noChangeShapeType="1"/>
              </p:cNvSpPr>
              <p:nvPr/>
            </p:nvSpPr>
            <p:spPr bwMode="auto">
              <a:xfrm>
                <a:off x="3147"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0" name="Line 133"/>
              <p:cNvSpPr>
                <a:spLocks noChangeShapeType="1"/>
              </p:cNvSpPr>
              <p:nvPr/>
            </p:nvSpPr>
            <p:spPr bwMode="auto">
              <a:xfrm>
                <a:off x="3034"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1" name="Line 134"/>
              <p:cNvSpPr>
                <a:spLocks noChangeShapeType="1"/>
              </p:cNvSpPr>
              <p:nvPr/>
            </p:nvSpPr>
            <p:spPr bwMode="auto">
              <a:xfrm>
                <a:off x="2920"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2" name="Line 135"/>
              <p:cNvSpPr>
                <a:spLocks noChangeShapeType="1"/>
              </p:cNvSpPr>
              <p:nvPr/>
            </p:nvSpPr>
            <p:spPr bwMode="auto">
              <a:xfrm>
                <a:off x="2807"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3" name="Line 136"/>
              <p:cNvSpPr>
                <a:spLocks noChangeShapeType="1"/>
              </p:cNvSpPr>
              <p:nvPr/>
            </p:nvSpPr>
            <p:spPr bwMode="auto">
              <a:xfrm>
                <a:off x="2693"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4" name="Line 137"/>
              <p:cNvSpPr>
                <a:spLocks noChangeShapeType="1"/>
              </p:cNvSpPr>
              <p:nvPr/>
            </p:nvSpPr>
            <p:spPr bwMode="auto">
              <a:xfrm>
                <a:off x="2580" y="2330"/>
                <a:ext cx="0" cy="2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5" name="Text Box 138"/>
              <p:cNvSpPr txBox="1">
                <a:spLocks noChangeArrowheads="1"/>
              </p:cNvSpPr>
              <p:nvPr/>
            </p:nvSpPr>
            <p:spPr bwMode="auto">
              <a:xfrm>
                <a:off x="2466" y="2087"/>
                <a:ext cx="11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hlink"/>
                    </a:solidFill>
                    <a:latin typeface="黑体" panose="02010609060101010101" pitchFamily="49" charset="-122"/>
                    <a:ea typeface="黑体" panose="02010609060101010101" pitchFamily="49" charset="-122"/>
                  </a:rPr>
                  <a:t>I/O</a:t>
                </a:r>
                <a:r>
                  <a:rPr lang="zh-CN" altLang="en-US" sz="2000">
                    <a:solidFill>
                      <a:schemeClr val="hlink"/>
                    </a:solidFill>
                    <a:latin typeface="黑体" panose="02010609060101010101" pitchFamily="49" charset="-122"/>
                    <a:ea typeface="黑体" panose="02010609060101010101" pitchFamily="49" charset="-122"/>
                  </a:rPr>
                  <a:t>队列</a:t>
                </a:r>
              </a:p>
            </p:txBody>
          </p:sp>
          <p:sp>
            <p:nvSpPr>
              <p:cNvPr id="25696" name="Line 139"/>
              <p:cNvSpPr>
                <a:spLocks noChangeShapeType="1"/>
              </p:cNvSpPr>
              <p:nvPr/>
            </p:nvSpPr>
            <p:spPr bwMode="auto">
              <a:xfrm>
                <a:off x="3515" y="2412"/>
                <a:ext cx="472" cy="0"/>
              </a:xfrm>
              <a:prstGeom prst="line">
                <a:avLst/>
              </a:prstGeom>
              <a:noFill/>
              <a:ln w="2857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5697" name="Line 140"/>
              <p:cNvSpPr>
                <a:spLocks noChangeShapeType="1"/>
              </p:cNvSpPr>
              <p:nvPr/>
            </p:nvSpPr>
            <p:spPr bwMode="auto">
              <a:xfrm flipH="1">
                <a:off x="2039" y="2458"/>
                <a:ext cx="4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8" name="Text Box 141"/>
              <p:cNvSpPr txBox="1">
                <a:spLocks noChangeArrowheads="1"/>
              </p:cNvSpPr>
              <p:nvPr/>
            </p:nvSpPr>
            <p:spPr bwMode="auto">
              <a:xfrm>
                <a:off x="2036" y="2096"/>
                <a:ext cx="45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a:latin typeface="Times New Roman" panose="02020603050405020304" pitchFamily="18" charset="0"/>
                    <a:ea typeface="黑体" panose="02010609060101010101" pitchFamily="49" charset="-122"/>
                  </a:rPr>
                  <a:t>I/O</a:t>
                </a:r>
              </a:p>
              <a:p>
                <a:pPr algn="ctr">
                  <a:lnSpc>
                    <a:spcPct val="90000"/>
                  </a:lnSpc>
                </a:pPr>
                <a:r>
                  <a:rPr lang="zh-CN" altLang="en-US" sz="2000">
                    <a:latin typeface="黑体" panose="02010609060101010101" pitchFamily="49" charset="-122"/>
                    <a:ea typeface="黑体" panose="02010609060101010101" pitchFamily="49" charset="-122"/>
                  </a:rPr>
                  <a:t>完成</a:t>
                </a:r>
              </a:p>
            </p:txBody>
          </p:sp>
          <p:sp>
            <p:nvSpPr>
              <p:cNvPr id="25699" name="Text Box 142"/>
              <p:cNvSpPr txBox="1">
                <a:spLocks noChangeArrowheads="1"/>
              </p:cNvSpPr>
              <p:nvPr/>
            </p:nvSpPr>
            <p:spPr bwMode="auto">
              <a:xfrm>
                <a:off x="3987" y="2201"/>
                <a:ext cx="680" cy="416"/>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t>请求</a:t>
                </a:r>
                <a:r>
                  <a:rPr lang="en-US" altLang="zh-CN"/>
                  <a:t>I/O</a:t>
                </a:r>
                <a:r>
                  <a:rPr lang="zh-CN" altLang="en-US"/>
                  <a:t>操作</a:t>
                </a:r>
              </a:p>
            </p:txBody>
          </p:sp>
          <p:sp>
            <p:nvSpPr>
              <p:cNvPr id="25700" name="Line 143"/>
              <p:cNvSpPr>
                <a:spLocks noChangeShapeType="1"/>
              </p:cNvSpPr>
              <p:nvPr/>
            </p:nvSpPr>
            <p:spPr bwMode="auto">
              <a:xfrm>
                <a:off x="4667" y="2412"/>
                <a:ext cx="545" cy="0"/>
              </a:xfrm>
              <a:prstGeom prst="line">
                <a:avLst/>
              </a:prstGeom>
              <a:noFill/>
              <a:ln w="28575">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5701" name="Rectangle 149"/>
              <p:cNvSpPr>
                <a:spLocks noChangeArrowheads="1"/>
              </p:cNvSpPr>
              <p:nvPr/>
            </p:nvSpPr>
            <p:spPr bwMode="auto">
              <a:xfrm>
                <a:off x="4309" y="1003"/>
                <a:ext cx="612" cy="613"/>
              </a:xfrm>
              <a:prstGeom prst="rect">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0"/>
                  <a:t>CPU</a:t>
                </a:r>
              </a:p>
            </p:txBody>
          </p:sp>
          <p:sp>
            <p:nvSpPr>
              <p:cNvPr id="25702" name="Line 151"/>
              <p:cNvSpPr>
                <a:spLocks noChangeShapeType="1"/>
              </p:cNvSpPr>
              <p:nvPr/>
            </p:nvSpPr>
            <p:spPr bwMode="auto">
              <a:xfrm>
                <a:off x="5216" y="2931"/>
                <a:ext cx="0" cy="4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 name="Line 154"/>
              <p:cNvSpPr>
                <a:spLocks noChangeShapeType="1"/>
              </p:cNvSpPr>
              <p:nvPr/>
            </p:nvSpPr>
            <p:spPr bwMode="auto">
              <a:xfrm>
                <a:off x="5216" y="2409"/>
                <a:ext cx="0" cy="5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 name="Line 155"/>
              <p:cNvSpPr>
                <a:spLocks noChangeShapeType="1"/>
              </p:cNvSpPr>
              <p:nvPr/>
            </p:nvSpPr>
            <p:spPr bwMode="auto">
              <a:xfrm>
                <a:off x="5216" y="1911"/>
                <a:ext cx="0" cy="4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 name="Line 157"/>
              <p:cNvSpPr>
                <a:spLocks noChangeShapeType="1"/>
              </p:cNvSpPr>
              <p:nvPr/>
            </p:nvSpPr>
            <p:spPr bwMode="auto">
              <a:xfrm>
                <a:off x="2041" y="1911"/>
                <a:ext cx="0" cy="4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 name="Line 158"/>
              <p:cNvSpPr>
                <a:spLocks noChangeShapeType="1"/>
              </p:cNvSpPr>
              <p:nvPr/>
            </p:nvSpPr>
            <p:spPr bwMode="auto">
              <a:xfrm>
                <a:off x="2041" y="2409"/>
                <a:ext cx="0" cy="52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7" name="Line 159"/>
              <p:cNvSpPr>
                <a:spLocks noChangeShapeType="1"/>
              </p:cNvSpPr>
              <p:nvPr/>
            </p:nvSpPr>
            <p:spPr bwMode="auto">
              <a:xfrm>
                <a:off x="2041" y="2931"/>
                <a:ext cx="0" cy="5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31" name="Group 180"/>
            <p:cNvGrpSpPr>
              <a:grpSpLocks/>
            </p:cNvGrpSpPr>
            <p:nvPr/>
          </p:nvGrpSpPr>
          <p:grpSpPr bwMode="auto">
            <a:xfrm>
              <a:off x="1677" y="818"/>
              <a:ext cx="704" cy="435"/>
              <a:chOff x="1677" y="818"/>
              <a:chExt cx="704" cy="435"/>
            </a:xfrm>
          </p:grpSpPr>
          <p:sp>
            <p:nvSpPr>
              <p:cNvPr id="25633" name="Line 164"/>
              <p:cNvSpPr>
                <a:spLocks noChangeShapeType="1"/>
              </p:cNvSpPr>
              <p:nvPr/>
            </p:nvSpPr>
            <p:spPr bwMode="auto">
              <a:xfrm>
                <a:off x="1950" y="1253"/>
                <a:ext cx="43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634" name="Group 179"/>
              <p:cNvGrpSpPr>
                <a:grpSpLocks/>
              </p:cNvGrpSpPr>
              <p:nvPr/>
            </p:nvGrpSpPr>
            <p:grpSpPr bwMode="auto">
              <a:xfrm>
                <a:off x="1677" y="818"/>
                <a:ext cx="681" cy="435"/>
                <a:chOff x="1677" y="818"/>
                <a:chExt cx="681" cy="435"/>
              </a:xfrm>
            </p:grpSpPr>
            <p:sp>
              <p:nvSpPr>
                <p:cNvPr id="25635" name="Text Box 165"/>
                <p:cNvSpPr txBox="1">
                  <a:spLocks noChangeArrowheads="1"/>
                </p:cNvSpPr>
                <p:nvPr/>
              </p:nvSpPr>
              <p:spPr bwMode="auto">
                <a:xfrm>
                  <a:off x="1677" y="818"/>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新进程</a:t>
                  </a:r>
                </a:p>
              </p:txBody>
            </p:sp>
            <p:sp>
              <p:nvSpPr>
                <p:cNvPr id="25636" name="Text Box 166"/>
                <p:cNvSpPr txBox="1">
                  <a:spLocks noChangeArrowheads="1"/>
                </p:cNvSpPr>
                <p:nvPr/>
              </p:nvSpPr>
              <p:spPr bwMode="auto">
                <a:xfrm>
                  <a:off x="1972" y="1041"/>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t>接纳</a:t>
                  </a:r>
                  <a:endParaRPr lang="en-US" altLang="zh-CN" sz="1600"/>
                </a:p>
              </p:txBody>
            </p:sp>
            <p:sp>
              <p:nvSpPr>
                <p:cNvPr id="25637" name="Line 178"/>
                <p:cNvSpPr>
                  <a:spLocks noChangeShapeType="1"/>
                </p:cNvSpPr>
                <p:nvPr/>
              </p:nvSpPr>
              <p:spPr bwMode="auto">
                <a:xfrm>
                  <a:off x="1950" y="1026"/>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632" name="Text Box 184"/>
            <p:cNvSpPr txBox="1">
              <a:spLocks noChangeArrowheads="1"/>
            </p:cNvSpPr>
            <p:nvPr/>
          </p:nvSpPr>
          <p:spPr bwMode="auto">
            <a:xfrm>
              <a:off x="4196" y="77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chemeClr val="hlink"/>
                  </a:solidFill>
                </a:rPr>
                <a:t>进程运行</a:t>
              </a:r>
            </a:p>
          </p:txBody>
        </p:sp>
      </p:grpSp>
      <p:sp>
        <p:nvSpPr>
          <p:cNvPr id="292026" name="AutoShape 186"/>
          <p:cNvSpPr>
            <a:spLocks noChangeArrowheads="1"/>
          </p:cNvSpPr>
          <p:nvPr/>
        </p:nvSpPr>
        <p:spPr bwMode="auto">
          <a:xfrm>
            <a:off x="7343775" y="2168525"/>
            <a:ext cx="144463" cy="215900"/>
          </a:xfrm>
          <a:prstGeom prst="diamond">
            <a:avLst/>
          </a:prstGeom>
          <a:solidFill>
            <a:srgbClr val="00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2027" name="AutoShape 187"/>
          <p:cNvSpPr>
            <a:spLocks noChangeArrowheads="1"/>
          </p:cNvSpPr>
          <p:nvPr/>
        </p:nvSpPr>
        <p:spPr bwMode="auto">
          <a:xfrm>
            <a:off x="7559675" y="2205038"/>
            <a:ext cx="144463" cy="179387"/>
          </a:xfrm>
          <a:prstGeom prst="triangle">
            <a:avLst>
              <a:gd name="adj" fmla="val 50000"/>
            </a:avLst>
          </a:prstGeom>
          <a:solidFill>
            <a:schemeClr val="accent2"/>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2028" name="AutoShape 188"/>
          <p:cNvSpPr>
            <a:spLocks noChangeArrowheads="1"/>
          </p:cNvSpPr>
          <p:nvPr/>
        </p:nvSpPr>
        <p:spPr bwMode="auto">
          <a:xfrm>
            <a:off x="7127875" y="2241550"/>
            <a:ext cx="144463" cy="144463"/>
          </a:xfrm>
          <a:prstGeom prst="moon">
            <a:avLst>
              <a:gd name="adj" fmla="val 50000"/>
            </a:avLst>
          </a:prstGeom>
          <a:solidFill>
            <a:srgbClr val="0000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2030" name="AutoShape 190"/>
          <p:cNvSpPr>
            <a:spLocks noChangeArrowheads="1"/>
          </p:cNvSpPr>
          <p:nvPr/>
        </p:nvSpPr>
        <p:spPr bwMode="auto">
          <a:xfrm>
            <a:off x="5435600" y="1954213"/>
            <a:ext cx="144463" cy="179387"/>
          </a:xfrm>
          <a:prstGeom prst="triangle">
            <a:avLst>
              <a:gd name="adj" fmla="val 50000"/>
            </a:avLst>
          </a:prstGeom>
          <a:solidFill>
            <a:schemeClr val="accent2"/>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2031" name="AutoShape 191"/>
          <p:cNvSpPr>
            <a:spLocks noChangeArrowheads="1"/>
          </p:cNvSpPr>
          <p:nvPr/>
        </p:nvSpPr>
        <p:spPr bwMode="auto">
          <a:xfrm>
            <a:off x="5256213" y="1989138"/>
            <a:ext cx="144462" cy="144462"/>
          </a:xfrm>
          <a:prstGeom prst="moon">
            <a:avLst>
              <a:gd name="adj" fmla="val 50000"/>
            </a:avLst>
          </a:prstGeom>
          <a:solidFill>
            <a:srgbClr val="0000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4" name="AutoShape 193"/>
          <p:cNvSpPr>
            <a:spLocks noChangeArrowheads="1"/>
          </p:cNvSpPr>
          <p:nvPr/>
        </p:nvSpPr>
        <p:spPr bwMode="auto">
          <a:xfrm>
            <a:off x="4141788" y="54276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5" name="AutoShape 194"/>
          <p:cNvSpPr>
            <a:spLocks noChangeArrowheads="1"/>
          </p:cNvSpPr>
          <p:nvPr/>
        </p:nvSpPr>
        <p:spPr bwMode="auto">
          <a:xfrm>
            <a:off x="4321175" y="5426075"/>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6" name="AutoShape 195"/>
          <p:cNvSpPr>
            <a:spLocks noChangeArrowheads="1"/>
          </p:cNvSpPr>
          <p:nvPr/>
        </p:nvSpPr>
        <p:spPr bwMode="auto">
          <a:xfrm>
            <a:off x="4500563" y="5426075"/>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7" name="AutoShape 196"/>
          <p:cNvSpPr>
            <a:spLocks noChangeArrowheads="1"/>
          </p:cNvSpPr>
          <p:nvPr/>
        </p:nvSpPr>
        <p:spPr bwMode="auto">
          <a:xfrm>
            <a:off x="3959225" y="5426075"/>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8" name="AutoShape 197"/>
          <p:cNvSpPr>
            <a:spLocks noChangeArrowheads="1"/>
          </p:cNvSpPr>
          <p:nvPr/>
        </p:nvSpPr>
        <p:spPr bwMode="auto">
          <a:xfrm>
            <a:off x="4106863" y="37909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9" name="AutoShape 198"/>
          <p:cNvSpPr>
            <a:spLocks noChangeArrowheads="1"/>
          </p:cNvSpPr>
          <p:nvPr/>
        </p:nvSpPr>
        <p:spPr bwMode="auto">
          <a:xfrm>
            <a:off x="4286250"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0" name="AutoShape 199"/>
          <p:cNvSpPr>
            <a:spLocks noChangeArrowheads="1"/>
          </p:cNvSpPr>
          <p:nvPr/>
        </p:nvSpPr>
        <p:spPr bwMode="auto">
          <a:xfrm>
            <a:off x="4465638"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1" name="AutoShape 200"/>
          <p:cNvSpPr>
            <a:spLocks noChangeArrowheads="1"/>
          </p:cNvSpPr>
          <p:nvPr/>
        </p:nvSpPr>
        <p:spPr bwMode="auto">
          <a:xfrm>
            <a:off x="3924300"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2" name="AutoShape 201"/>
          <p:cNvSpPr>
            <a:spLocks noChangeArrowheads="1"/>
          </p:cNvSpPr>
          <p:nvPr/>
        </p:nvSpPr>
        <p:spPr bwMode="auto">
          <a:xfrm>
            <a:off x="4645025" y="37909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3" name="AutoShape 202"/>
          <p:cNvSpPr>
            <a:spLocks noChangeArrowheads="1"/>
          </p:cNvSpPr>
          <p:nvPr/>
        </p:nvSpPr>
        <p:spPr bwMode="auto">
          <a:xfrm>
            <a:off x="4824413"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4" name="AutoShape 203"/>
          <p:cNvSpPr>
            <a:spLocks noChangeArrowheads="1"/>
          </p:cNvSpPr>
          <p:nvPr/>
        </p:nvSpPr>
        <p:spPr bwMode="auto">
          <a:xfrm>
            <a:off x="5003800"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5" name="AutoShape 204"/>
          <p:cNvSpPr>
            <a:spLocks noChangeArrowheads="1"/>
          </p:cNvSpPr>
          <p:nvPr/>
        </p:nvSpPr>
        <p:spPr bwMode="auto">
          <a:xfrm>
            <a:off x="4502150" y="1989138"/>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6" name="AutoShape 205"/>
          <p:cNvSpPr>
            <a:spLocks noChangeArrowheads="1"/>
          </p:cNvSpPr>
          <p:nvPr/>
        </p:nvSpPr>
        <p:spPr bwMode="auto">
          <a:xfrm>
            <a:off x="4681538" y="19875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7" name="AutoShape 206"/>
          <p:cNvSpPr>
            <a:spLocks noChangeArrowheads="1"/>
          </p:cNvSpPr>
          <p:nvPr/>
        </p:nvSpPr>
        <p:spPr bwMode="auto">
          <a:xfrm>
            <a:off x="4860925" y="19875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8" name="AutoShape 207"/>
          <p:cNvSpPr>
            <a:spLocks noChangeArrowheads="1"/>
          </p:cNvSpPr>
          <p:nvPr/>
        </p:nvSpPr>
        <p:spPr bwMode="auto">
          <a:xfrm>
            <a:off x="4319588" y="19875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9" name="AutoShape 208"/>
          <p:cNvSpPr>
            <a:spLocks noChangeArrowheads="1"/>
          </p:cNvSpPr>
          <p:nvPr/>
        </p:nvSpPr>
        <p:spPr bwMode="auto">
          <a:xfrm>
            <a:off x="5040313" y="1989138"/>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79523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0" presetClass="path" presetSubtype="0" accel="50000" decel="50000" fill="hold" grpId="0" nodeType="clickEffect">
                                  <p:stCondLst>
                                    <p:cond delay="0"/>
                                  </p:stCondLst>
                                  <p:childTnLst>
                                    <p:animMotion origin="layout" path="M -0.00018 0.00024 L 0.09444 0.00139 L 0.09271 0.1132 L -0.45729 0.10857 L -0.45729 -0.03194 L -0.34844 -0.03194 " pathEditMode="relative" ptsTypes="AAAAAA">
                                      <p:cBhvr>
                                        <p:cTn id="21" dur="2000" fill="hold"/>
                                        <p:tgtEl>
                                          <p:spTgt spid="292026"/>
                                        </p:tgtEl>
                                        <p:attrNameLst>
                                          <p:attrName>ppt_x</p:attrName>
                                          <p:attrName>ppt_y</p:attrName>
                                        </p:attrNameLst>
                                      </p:cBhvr>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2027"/>
                                        </p:tgtEl>
                                        <p:attrNameLst>
                                          <p:attrName>style.visibility</p:attrName>
                                        </p:attrNameLst>
                                      </p:cBhvr>
                                      <p:to>
                                        <p:strVal val="visible"/>
                                      </p:to>
                                    </p:set>
                                    <p:animEffect transition="in" filter="blinds(horizontal)">
                                      <p:cBhvr>
                                        <p:cTn id="26" dur="500"/>
                                        <p:tgtEl>
                                          <p:spTgt spid="292027"/>
                                        </p:tgtEl>
                                      </p:cBhvr>
                                    </p:animEffect>
                                  </p:childTnLst>
                                </p:cTn>
                              </p:par>
                              <p:par>
                                <p:cTn id="27" presetID="3" presetClass="exit" presetSubtype="10" fill="hold" grpId="0" nodeType="withEffect">
                                  <p:stCondLst>
                                    <p:cond delay="0"/>
                                  </p:stCondLst>
                                  <p:childTnLst>
                                    <p:animEffect transition="out" filter="blinds(horizontal)">
                                      <p:cBhvr>
                                        <p:cTn id="28" dur="500"/>
                                        <p:tgtEl>
                                          <p:spTgt spid="292030"/>
                                        </p:tgtEl>
                                      </p:cBhvr>
                                    </p:animEffect>
                                    <p:set>
                                      <p:cBhvr>
                                        <p:cTn id="29" dur="1" fill="hold">
                                          <p:stCondLst>
                                            <p:cond delay="499"/>
                                          </p:stCondLst>
                                        </p:cTn>
                                        <p:tgtEl>
                                          <p:spTgt spid="29203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grpId="1" nodeType="clickEffect">
                                  <p:stCondLst>
                                    <p:cond delay="0"/>
                                  </p:stCondLst>
                                  <p:childTnLst>
                                    <p:animMotion origin="layout" path="M -5.55556E-6 5.18519E-6 L 0.07152 5.18519E-6 L 0.07065 0.22153 L -0.25973 0.22385 " pathEditMode="relative" ptsTypes="AAAA">
                                      <p:cBhvr>
                                        <p:cTn id="33" dur="2000" fill="hold"/>
                                        <p:tgtEl>
                                          <p:spTgt spid="292027"/>
                                        </p:tgtEl>
                                        <p:attrNameLst>
                                          <p:attrName>ppt_x</p:attrName>
                                          <p:attrName>ppt_y</p:attrName>
                                        </p:attrNameLst>
                                      </p:cBhvr>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2028"/>
                                        </p:tgtEl>
                                        <p:attrNameLst>
                                          <p:attrName>style.visibility</p:attrName>
                                        </p:attrNameLst>
                                      </p:cBhvr>
                                      <p:to>
                                        <p:strVal val="visible"/>
                                      </p:to>
                                    </p:set>
                                    <p:animEffect transition="in" filter="blinds(horizontal)">
                                      <p:cBhvr>
                                        <p:cTn id="38" dur="500"/>
                                        <p:tgtEl>
                                          <p:spTgt spid="292028"/>
                                        </p:tgtEl>
                                      </p:cBhvr>
                                    </p:animEffect>
                                  </p:childTnLst>
                                </p:cTn>
                              </p:par>
                              <p:par>
                                <p:cTn id="39" presetID="3" presetClass="exit" presetSubtype="10" fill="hold" grpId="0" nodeType="withEffect">
                                  <p:stCondLst>
                                    <p:cond delay="0"/>
                                  </p:stCondLst>
                                  <p:childTnLst>
                                    <p:animEffect transition="out" filter="blinds(horizontal)">
                                      <p:cBhvr>
                                        <p:cTn id="40" dur="500"/>
                                        <p:tgtEl>
                                          <p:spTgt spid="292031"/>
                                        </p:tgtEl>
                                      </p:cBhvr>
                                    </p:animEffect>
                                    <p:set>
                                      <p:cBhvr>
                                        <p:cTn id="41" dur="1" fill="hold">
                                          <p:stCondLst>
                                            <p:cond delay="499"/>
                                          </p:stCondLst>
                                        </p:cTn>
                                        <p:tgtEl>
                                          <p:spTgt spid="292031"/>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grpId="1" nodeType="clickEffect">
                                  <p:stCondLst>
                                    <p:cond delay="0"/>
                                  </p:stCondLst>
                                  <p:childTnLst>
                                    <p:animMotion origin="layout" path="M -0.00157 1.48148E-6 L 0.12569 1.48148E-6 L 0.12465 0.4581 L -0.26771 0.46204 " pathEditMode="relative" rAng="0" ptsTypes="AAAA">
                                      <p:cBhvr>
                                        <p:cTn id="45" dur="2000" fill="hold"/>
                                        <p:tgtEl>
                                          <p:spTgt spid="292028"/>
                                        </p:tgtEl>
                                        <p:attrNameLst>
                                          <p:attrName>ppt_x</p:attrName>
                                          <p:attrName>ppt_y</p:attrName>
                                        </p:attrNameLst>
                                      </p:cBhvr>
                                      <p:rCtr x="-6944" y="23102"/>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026" grpId="0" animBg="1"/>
      <p:bldP spid="292027" grpId="0" animBg="1"/>
      <p:bldP spid="292027" grpId="1" animBg="1"/>
      <p:bldP spid="292028" grpId="0" animBg="1"/>
      <p:bldP spid="292028" grpId="1" animBg="1"/>
      <p:bldP spid="292030" grpId="0" animBg="1"/>
      <p:bldP spid="2920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5"/>
          <p:cNvSpPr>
            <a:spLocks noChangeArrowheads="1"/>
          </p:cNvSpPr>
          <p:nvPr/>
        </p:nvSpPr>
        <p:spPr bwMode="auto">
          <a:xfrm>
            <a:off x="0" y="1016000"/>
            <a:ext cx="9144000" cy="325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1507" name="Group 111"/>
          <p:cNvGrpSpPr>
            <a:grpSpLocks/>
          </p:cNvGrpSpPr>
          <p:nvPr/>
        </p:nvGrpSpPr>
        <p:grpSpPr bwMode="auto">
          <a:xfrm>
            <a:off x="2703513" y="36513"/>
            <a:ext cx="5108575" cy="6632575"/>
            <a:chOff x="1703" y="23"/>
            <a:chExt cx="3218" cy="4178"/>
          </a:xfrm>
        </p:grpSpPr>
        <p:grpSp>
          <p:nvGrpSpPr>
            <p:cNvPr id="21572" name="Group 108"/>
            <p:cNvGrpSpPr>
              <a:grpSpLocks/>
            </p:cNvGrpSpPr>
            <p:nvPr/>
          </p:nvGrpSpPr>
          <p:grpSpPr bwMode="auto">
            <a:xfrm>
              <a:off x="1703" y="23"/>
              <a:ext cx="3218" cy="4178"/>
              <a:chOff x="1703" y="23"/>
              <a:chExt cx="3218" cy="4178"/>
            </a:xfrm>
          </p:grpSpPr>
          <p:pic>
            <p:nvPicPr>
              <p:cNvPr id="215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 y="23"/>
                <a:ext cx="3218" cy="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77" name="Rectangle 9"/>
              <p:cNvSpPr>
                <a:spLocks noChangeArrowheads="1"/>
              </p:cNvSpPr>
              <p:nvPr/>
            </p:nvSpPr>
            <p:spPr bwMode="auto">
              <a:xfrm>
                <a:off x="3742" y="1661"/>
                <a:ext cx="1090" cy="7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78" name="Text Box 8"/>
              <p:cNvSpPr txBox="1">
                <a:spLocks noChangeArrowheads="1"/>
              </p:cNvSpPr>
              <p:nvPr/>
            </p:nvSpPr>
            <p:spPr bwMode="auto">
              <a:xfrm>
                <a:off x="3788" y="96"/>
                <a:ext cx="840"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t>内存地址空间</a:t>
                </a:r>
              </a:p>
            </p:txBody>
          </p:sp>
          <p:sp>
            <p:nvSpPr>
              <p:cNvPr id="21579" name="Rectangle 7"/>
              <p:cNvSpPr>
                <a:spLocks noChangeArrowheads="1"/>
              </p:cNvSpPr>
              <p:nvPr/>
            </p:nvSpPr>
            <p:spPr bwMode="auto">
              <a:xfrm>
                <a:off x="4014" y="300"/>
                <a:ext cx="431" cy="2155"/>
              </a:xfrm>
              <a:prstGeom prst="rect">
                <a:avLst/>
              </a:prstGeom>
              <a:solidFill>
                <a:srgbClr val="DEFEF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p>
            </p:txBody>
          </p:sp>
        </p:grpSp>
        <p:sp>
          <p:nvSpPr>
            <p:cNvPr id="21573" name="Text Box 11"/>
            <p:cNvSpPr txBox="1">
              <a:spLocks noChangeArrowheads="1"/>
            </p:cNvSpPr>
            <p:nvPr/>
          </p:nvSpPr>
          <p:spPr bwMode="auto">
            <a:xfrm>
              <a:off x="4468" y="2366"/>
              <a:ext cx="272" cy="1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2</a:t>
              </a:r>
              <a:r>
                <a:rPr lang="en-US" altLang="zh-CN" sz="1400" baseline="30000"/>
                <a:t>32</a:t>
              </a:r>
              <a:r>
                <a:rPr lang="en-US" altLang="zh-CN" sz="1400"/>
                <a:t>-1</a:t>
              </a:r>
            </a:p>
          </p:txBody>
        </p:sp>
        <p:sp>
          <p:nvSpPr>
            <p:cNvPr id="21574" name="Rectangle 109"/>
            <p:cNvSpPr>
              <a:spLocks noChangeArrowheads="1"/>
            </p:cNvSpPr>
            <p:nvPr/>
          </p:nvSpPr>
          <p:spPr bwMode="auto">
            <a:xfrm>
              <a:off x="3787" y="323"/>
              <a:ext cx="204"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75" name="Text Box 110"/>
            <p:cNvSpPr txBox="1">
              <a:spLocks noChangeArrowheads="1"/>
            </p:cNvSpPr>
            <p:nvPr/>
          </p:nvSpPr>
          <p:spPr bwMode="auto">
            <a:xfrm>
              <a:off x="4467" y="278"/>
              <a:ext cx="159" cy="13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grpSp>
      <p:sp>
        <p:nvSpPr>
          <p:cNvPr id="21508" name="Rectangle 2"/>
          <p:cNvSpPr>
            <a:spLocks noGrp="1" noChangeArrowheads="1"/>
          </p:cNvSpPr>
          <p:nvPr>
            <p:ph type="title"/>
          </p:nvPr>
        </p:nvSpPr>
        <p:spPr>
          <a:xfrm>
            <a:off x="215900" y="611188"/>
            <a:ext cx="2376488" cy="2097087"/>
          </a:xfrm>
          <a:solidFill>
            <a:schemeClr val="bg1"/>
          </a:solidFill>
        </p:spPr>
        <p:txBody>
          <a:bodyPr/>
          <a:lstStyle/>
          <a:p>
            <a:pPr eaLnBrk="1" hangingPunct="1"/>
            <a:r>
              <a:rPr lang="zh-CN" altLang="en-US"/>
              <a:t>进程的执行环境和</a:t>
            </a:r>
            <a:r>
              <a:rPr lang="en-US" altLang="zh-CN"/>
              <a:t>CPU</a:t>
            </a:r>
            <a:r>
              <a:rPr lang="zh-CN" altLang="en-US"/>
              <a:t>现场</a:t>
            </a:r>
          </a:p>
        </p:txBody>
      </p:sp>
      <p:sp>
        <p:nvSpPr>
          <p:cNvPr id="21509" name="Text Box 6"/>
          <p:cNvSpPr txBox="1">
            <a:spLocks noChangeArrowheads="1"/>
          </p:cNvSpPr>
          <p:nvPr/>
        </p:nvSpPr>
        <p:spPr bwMode="auto">
          <a:xfrm>
            <a:off x="6556375" y="4057650"/>
            <a:ext cx="10795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FF"/>
                </a:solidFill>
              </a:rPr>
              <a:t>IA-32</a:t>
            </a:r>
            <a:r>
              <a:rPr lang="zh-CN" altLang="en-US" sz="3200">
                <a:solidFill>
                  <a:srgbClr val="0000FF"/>
                </a:solidFill>
              </a:rPr>
              <a:t>中进程的</a:t>
            </a:r>
          </a:p>
          <a:p>
            <a:pPr algn="ctr" eaLnBrk="1" hangingPunct="1">
              <a:lnSpc>
                <a:spcPct val="30000"/>
              </a:lnSpc>
              <a:spcBef>
                <a:spcPct val="50000"/>
              </a:spcBef>
            </a:pPr>
            <a:r>
              <a:rPr lang="zh-CN" altLang="en-US" sz="3200">
                <a:solidFill>
                  <a:srgbClr val="0000FF"/>
                </a:solidFill>
              </a:rPr>
              <a:t>执行</a:t>
            </a:r>
          </a:p>
          <a:p>
            <a:pPr algn="ctr" eaLnBrk="1" hangingPunct="1">
              <a:lnSpc>
                <a:spcPct val="40000"/>
              </a:lnSpc>
              <a:spcBef>
                <a:spcPct val="50000"/>
              </a:spcBef>
            </a:pPr>
            <a:r>
              <a:rPr lang="zh-CN" altLang="en-US" sz="3200">
                <a:solidFill>
                  <a:srgbClr val="0000FF"/>
                </a:solidFill>
              </a:rPr>
              <a:t>环境</a:t>
            </a:r>
          </a:p>
        </p:txBody>
      </p:sp>
      <p:grpSp>
        <p:nvGrpSpPr>
          <p:cNvPr id="4" name="Group 115"/>
          <p:cNvGrpSpPr>
            <a:grpSpLocks/>
          </p:cNvGrpSpPr>
          <p:nvPr/>
        </p:nvGrpSpPr>
        <p:grpSpPr bwMode="auto">
          <a:xfrm>
            <a:off x="6335713" y="549275"/>
            <a:ext cx="2773362" cy="3205163"/>
            <a:chOff x="3991" y="346"/>
            <a:chExt cx="1747" cy="2019"/>
          </a:xfrm>
        </p:grpSpPr>
        <p:sp>
          <p:nvSpPr>
            <p:cNvPr id="21544" name="AutoShape 82"/>
            <p:cNvSpPr>
              <a:spLocks/>
            </p:cNvSpPr>
            <p:nvPr/>
          </p:nvSpPr>
          <p:spPr bwMode="auto">
            <a:xfrm>
              <a:off x="4445" y="595"/>
              <a:ext cx="89" cy="522"/>
            </a:xfrm>
            <a:prstGeom prst="rightBrace">
              <a:avLst>
                <a:gd name="adj1" fmla="val 4887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1545" name="Group 112"/>
            <p:cNvGrpSpPr>
              <a:grpSpLocks/>
            </p:cNvGrpSpPr>
            <p:nvPr/>
          </p:nvGrpSpPr>
          <p:grpSpPr bwMode="auto">
            <a:xfrm>
              <a:off x="3991" y="346"/>
              <a:ext cx="1747" cy="2019"/>
              <a:chOff x="3991" y="346"/>
              <a:chExt cx="1747" cy="2019"/>
            </a:xfrm>
          </p:grpSpPr>
          <p:sp>
            <p:nvSpPr>
              <p:cNvPr id="21546" name="AutoShape 77"/>
              <p:cNvSpPr>
                <a:spLocks noChangeArrowheads="1"/>
              </p:cNvSpPr>
              <p:nvPr/>
            </p:nvSpPr>
            <p:spPr bwMode="auto">
              <a:xfrm>
                <a:off x="4695" y="913"/>
                <a:ext cx="1043" cy="1428"/>
              </a:xfrm>
              <a:prstGeom prst="wedgeRoundRectCallout">
                <a:avLst>
                  <a:gd name="adj1" fmla="val -65819"/>
                  <a:gd name="adj2" fmla="val -54833"/>
                  <a:gd name="adj3" fmla="val 16667"/>
                </a:avLst>
              </a:prstGeom>
              <a:solidFill>
                <a:schemeClr val="bg1"/>
              </a:solidFill>
              <a:ln w="9525">
                <a:solidFill>
                  <a:srgbClr val="0000FF"/>
                </a:solidFill>
                <a:miter lim="800000"/>
                <a:headEnd/>
                <a:tailEnd/>
              </a:ln>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600">
                    <a:solidFill>
                      <a:schemeClr val="hlink"/>
                    </a:solidFill>
                  </a:rPr>
                  <a:t>每个进程都有专属于该进程的私有存储空间，用于存储它自己的程序、数据和工作区</a:t>
                </a:r>
              </a:p>
            </p:txBody>
          </p:sp>
          <p:grpSp>
            <p:nvGrpSpPr>
              <p:cNvPr id="21547" name="Group 86"/>
              <p:cNvGrpSpPr>
                <a:grpSpLocks/>
              </p:cNvGrpSpPr>
              <p:nvPr/>
            </p:nvGrpSpPr>
            <p:grpSpPr bwMode="auto">
              <a:xfrm>
                <a:off x="3991" y="1797"/>
                <a:ext cx="590" cy="568"/>
                <a:chOff x="4012" y="1411"/>
                <a:chExt cx="569" cy="568"/>
              </a:xfrm>
            </p:grpSpPr>
            <p:sp>
              <p:nvSpPr>
                <p:cNvPr id="21565" name="Text Box 47"/>
                <p:cNvSpPr txBox="1">
                  <a:spLocks noChangeArrowheads="1"/>
                </p:cNvSpPr>
                <p:nvPr/>
              </p:nvSpPr>
              <p:spPr bwMode="auto">
                <a:xfrm>
                  <a:off x="4037" y="1411"/>
                  <a:ext cx="4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hlink"/>
                      </a:solidFill>
                    </a:rPr>
                    <a:t>程序</a:t>
                  </a:r>
                </a:p>
              </p:txBody>
            </p:sp>
            <p:sp>
              <p:nvSpPr>
                <p:cNvPr id="21566" name="Text Box 48"/>
                <p:cNvSpPr txBox="1">
                  <a:spLocks noChangeArrowheads="1"/>
                </p:cNvSpPr>
                <p:nvPr/>
              </p:nvSpPr>
              <p:spPr bwMode="auto">
                <a:xfrm>
                  <a:off x="4038" y="1593"/>
                  <a:ext cx="4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hlink"/>
                      </a:solidFill>
                    </a:rPr>
                    <a:t>数据</a:t>
                  </a:r>
                </a:p>
              </p:txBody>
            </p:sp>
            <p:sp>
              <p:nvSpPr>
                <p:cNvPr id="21567" name="Text Box 49"/>
                <p:cNvSpPr txBox="1">
                  <a:spLocks noChangeArrowheads="1"/>
                </p:cNvSpPr>
                <p:nvPr/>
              </p:nvSpPr>
              <p:spPr bwMode="auto">
                <a:xfrm>
                  <a:off x="4012" y="1774"/>
                  <a:ext cx="5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solidFill>
                        <a:schemeClr val="hlink"/>
                      </a:solidFill>
                    </a:rPr>
                    <a:t>工作区</a:t>
                  </a:r>
                </a:p>
              </p:txBody>
            </p:sp>
            <p:sp>
              <p:nvSpPr>
                <p:cNvPr id="21568" name="Line 53"/>
                <p:cNvSpPr>
                  <a:spLocks noChangeShapeType="1"/>
                </p:cNvSpPr>
                <p:nvPr/>
              </p:nvSpPr>
              <p:spPr bwMode="auto">
                <a:xfrm>
                  <a:off x="4038" y="1616"/>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9" name="Line 54"/>
                <p:cNvSpPr>
                  <a:spLocks noChangeShapeType="1"/>
                </p:cNvSpPr>
                <p:nvPr/>
              </p:nvSpPr>
              <p:spPr bwMode="auto">
                <a:xfrm>
                  <a:off x="4038" y="1434"/>
                  <a:ext cx="40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0" name="Line 55"/>
                <p:cNvSpPr>
                  <a:spLocks noChangeShapeType="1"/>
                </p:cNvSpPr>
                <p:nvPr/>
              </p:nvSpPr>
              <p:spPr bwMode="auto">
                <a:xfrm>
                  <a:off x="4038" y="1797"/>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1" name="Line 83"/>
                <p:cNvSpPr>
                  <a:spLocks noChangeShapeType="1"/>
                </p:cNvSpPr>
                <p:nvPr/>
              </p:nvSpPr>
              <p:spPr bwMode="auto">
                <a:xfrm flipH="1">
                  <a:off x="4038" y="1979"/>
                  <a:ext cx="40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48" name="Group 87"/>
              <p:cNvGrpSpPr>
                <a:grpSpLocks/>
              </p:cNvGrpSpPr>
              <p:nvPr/>
            </p:nvGrpSpPr>
            <p:grpSpPr bwMode="auto">
              <a:xfrm>
                <a:off x="3991" y="1184"/>
                <a:ext cx="590" cy="568"/>
                <a:chOff x="4012" y="1411"/>
                <a:chExt cx="569" cy="568"/>
              </a:xfrm>
            </p:grpSpPr>
            <p:sp>
              <p:nvSpPr>
                <p:cNvPr id="21558" name="Text Box 88"/>
                <p:cNvSpPr txBox="1">
                  <a:spLocks noChangeArrowheads="1"/>
                </p:cNvSpPr>
                <p:nvPr/>
              </p:nvSpPr>
              <p:spPr bwMode="auto">
                <a:xfrm>
                  <a:off x="4037" y="1411"/>
                  <a:ext cx="4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FF"/>
                      </a:solidFill>
                    </a:rPr>
                    <a:t>程序</a:t>
                  </a:r>
                </a:p>
              </p:txBody>
            </p:sp>
            <p:sp>
              <p:nvSpPr>
                <p:cNvPr id="21559" name="Text Box 89"/>
                <p:cNvSpPr txBox="1">
                  <a:spLocks noChangeArrowheads="1"/>
                </p:cNvSpPr>
                <p:nvPr/>
              </p:nvSpPr>
              <p:spPr bwMode="auto">
                <a:xfrm>
                  <a:off x="4038" y="1593"/>
                  <a:ext cx="4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FF"/>
                      </a:solidFill>
                    </a:rPr>
                    <a:t>数据</a:t>
                  </a:r>
                </a:p>
              </p:txBody>
            </p:sp>
            <p:sp>
              <p:nvSpPr>
                <p:cNvPr id="21560" name="Text Box 90"/>
                <p:cNvSpPr txBox="1">
                  <a:spLocks noChangeArrowheads="1"/>
                </p:cNvSpPr>
                <p:nvPr/>
              </p:nvSpPr>
              <p:spPr bwMode="auto">
                <a:xfrm>
                  <a:off x="4012" y="1774"/>
                  <a:ext cx="5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solidFill>
                        <a:srgbClr val="0000FF"/>
                      </a:solidFill>
                    </a:rPr>
                    <a:t>工作区</a:t>
                  </a:r>
                </a:p>
              </p:txBody>
            </p:sp>
            <p:sp>
              <p:nvSpPr>
                <p:cNvPr id="21561" name="Line 91"/>
                <p:cNvSpPr>
                  <a:spLocks noChangeShapeType="1"/>
                </p:cNvSpPr>
                <p:nvPr/>
              </p:nvSpPr>
              <p:spPr bwMode="auto">
                <a:xfrm>
                  <a:off x="4038" y="1616"/>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2" name="Line 92"/>
                <p:cNvSpPr>
                  <a:spLocks noChangeShapeType="1"/>
                </p:cNvSpPr>
                <p:nvPr/>
              </p:nvSpPr>
              <p:spPr bwMode="auto">
                <a:xfrm>
                  <a:off x="4038" y="1434"/>
                  <a:ext cx="40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3" name="Line 93"/>
                <p:cNvSpPr>
                  <a:spLocks noChangeShapeType="1"/>
                </p:cNvSpPr>
                <p:nvPr/>
              </p:nvSpPr>
              <p:spPr bwMode="auto">
                <a:xfrm>
                  <a:off x="4038" y="1797"/>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4" name="Line 94"/>
                <p:cNvSpPr>
                  <a:spLocks noChangeShapeType="1"/>
                </p:cNvSpPr>
                <p:nvPr/>
              </p:nvSpPr>
              <p:spPr bwMode="auto">
                <a:xfrm flipH="1">
                  <a:off x="4038" y="1979"/>
                  <a:ext cx="40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49" name="Group 95"/>
              <p:cNvGrpSpPr>
                <a:grpSpLocks/>
              </p:cNvGrpSpPr>
              <p:nvPr/>
            </p:nvGrpSpPr>
            <p:grpSpPr bwMode="auto">
              <a:xfrm>
                <a:off x="3991" y="550"/>
                <a:ext cx="590" cy="568"/>
                <a:chOff x="4012" y="1411"/>
                <a:chExt cx="569" cy="568"/>
              </a:xfrm>
            </p:grpSpPr>
            <p:sp>
              <p:nvSpPr>
                <p:cNvPr id="21551" name="Text Box 96"/>
                <p:cNvSpPr txBox="1">
                  <a:spLocks noChangeArrowheads="1"/>
                </p:cNvSpPr>
                <p:nvPr/>
              </p:nvSpPr>
              <p:spPr bwMode="auto">
                <a:xfrm>
                  <a:off x="4037" y="1411"/>
                  <a:ext cx="4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accent2"/>
                      </a:solidFill>
                    </a:rPr>
                    <a:t>程序</a:t>
                  </a:r>
                </a:p>
              </p:txBody>
            </p:sp>
            <p:sp>
              <p:nvSpPr>
                <p:cNvPr id="21552" name="Text Box 97"/>
                <p:cNvSpPr txBox="1">
                  <a:spLocks noChangeArrowheads="1"/>
                </p:cNvSpPr>
                <p:nvPr/>
              </p:nvSpPr>
              <p:spPr bwMode="auto">
                <a:xfrm>
                  <a:off x="4038" y="1593"/>
                  <a:ext cx="4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accent2"/>
                      </a:solidFill>
                    </a:rPr>
                    <a:t>数据</a:t>
                  </a:r>
                </a:p>
              </p:txBody>
            </p:sp>
            <p:sp>
              <p:nvSpPr>
                <p:cNvPr id="21553" name="Text Box 98"/>
                <p:cNvSpPr txBox="1">
                  <a:spLocks noChangeArrowheads="1"/>
                </p:cNvSpPr>
                <p:nvPr/>
              </p:nvSpPr>
              <p:spPr bwMode="auto">
                <a:xfrm>
                  <a:off x="4012" y="1774"/>
                  <a:ext cx="5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solidFill>
                        <a:schemeClr val="accent2"/>
                      </a:solidFill>
                    </a:rPr>
                    <a:t>工作区</a:t>
                  </a:r>
                </a:p>
              </p:txBody>
            </p:sp>
            <p:sp>
              <p:nvSpPr>
                <p:cNvPr id="21554" name="Line 99"/>
                <p:cNvSpPr>
                  <a:spLocks noChangeShapeType="1"/>
                </p:cNvSpPr>
                <p:nvPr/>
              </p:nvSpPr>
              <p:spPr bwMode="auto">
                <a:xfrm>
                  <a:off x="4038" y="1616"/>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5" name="Line 100"/>
                <p:cNvSpPr>
                  <a:spLocks noChangeShapeType="1"/>
                </p:cNvSpPr>
                <p:nvPr/>
              </p:nvSpPr>
              <p:spPr bwMode="auto">
                <a:xfrm>
                  <a:off x="4038" y="1434"/>
                  <a:ext cx="40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6" name="Line 101"/>
                <p:cNvSpPr>
                  <a:spLocks noChangeShapeType="1"/>
                </p:cNvSpPr>
                <p:nvPr/>
              </p:nvSpPr>
              <p:spPr bwMode="auto">
                <a:xfrm>
                  <a:off x="4038" y="1797"/>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7" name="Line 102"/>
                <p:cNvSpPr>
                  <a:spLocks noChangeShapeType="1"/>
                </p:cNvSpPr>
                <p:nvPr/>
              </p:nvSpPr>
              <p:spPr bwMode="auto">
                <a:xfrm flipH="1">
                  <a:off x="4038" y="1979"/>
                  <a:ext cx="40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0" name="Text Box 103"/>
              <p:cNvSpPr txBox="1">
                <a:spLocks noChangeArrowheads="1"/>
              </p:cNvSpPr>
              <p:nvPr/>
            </p:nvSpPr>
            <p:spPr bwMode="auto">
              <a:xfrm>
                <a:off x="4082" y="346"/>
                <a:ext cx="295"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a:t>OS</a:t>
                </a:r>
              </a:p>
            </p:txBody>
          </p:sp>
        </p:grpSp>
      </p:grpSp>
      <p:grpSp>
        <p:nvGrpSpPr>
          <p:cNvPr id="9" name="Group 117"/>
          <p:cNvGrpSpPr>
            <a:grpSpLocks/>
          </p:cNvGrpSpPr>
          <p:nvPr/>
        </p:nvGrpSpPr>
        <p:grpSpPr bwMode="auto">
          <a:xfrm>
            <a:off x="2879725" y="152400"/>
            <a:ext cx="3708400" cy="6445250"/>
            <a:chOff x="1814" y="96"/>
            <a:chExt cx="2336" cy="4060"/>
          </a:xfrm>
        </p:grpSpPr>
        <p:sp>
          <p:nvSpPr>
            <p:cNvPr id="21513" name="Rectangle 79"/>
            <p:cNvSpPr>
              <a:spLocks noChangeArrowheads="1"/>
            </p:cNvSpPr>
            <p:nvPr/>
          </p:nvSpPr>
          <p:spPr bwMode="auto">
            <a:xfrm>
              <a:off x="1814" y="2228"/>
              <a:ext cx="2177" cy="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1514" name="Group 113"/>
            <p:cNvGrpSpPr>
              <a:grpSpLocks/>
            </p:cNvGrpSpPr>
            <p:nvPr/>
          </p:nvGrpSpPr>
          <p:grpSpPr bwMode="auto">
            <a:xfrm>
              <a:off x="1839" y="96"/>
              <a:ext cx="2198" cy="2109"/>
              <a:chOff x="1839" y="96"/>
              <a:chExt cx="2198" cy="2109"/>
            </a:xfrm>
          </p:grpSpPr>
          <p:sp>
            <p:nvSpPr>
              <p:cNvPr id="21516" name="Rectangle 19"/>
              <p:cNvSpPr>
                <a:spLocks noChangeArrowheads="1"/>
              </p:cNvSpPr>
              <p:nvPr/>
            </p:nvSpPr>
            <p:spPr bwMode="auto">
              <a:xfrm>
                <a:off x="1839" y="96"/>
                <a:ext cx="1857" cy="2109"/>
              </a:xfrm>
              <a:prstGeom prst="rect">
                <a:avLst/>
              </a:prstGeom>
              <a:solidFill>
                <a:srgbClr val="DEFEF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7" name="Text Box 24"/>
              <p:cNvSpPr txBox="1">
                <a:spLocks noChangeArrowheads="1"/>
              </p:cNvSpPr>
              <p:nvPr/>
            </p:nvSpPr>
            <p:spPr bwMode="auto">
              <a:xfrm>
                <a:off x="1882" y="1888"/>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2400">
                    <a:solidFill>
                      <a:schemeClr val="accent2"/>
                    </a:solidFill>
                  </a:rPr>
                  <a:t>CPU</a:t>
                </a:r>
              </a:p>
            </p:txBody>
          </p:sp>
          <p:grpSp>
            <p:nvGrpSpPr>
              <p:cNvPr id="21518" name="Group 70"/>
              <p:cNvGrpSpPr>
                <a:grpSpLocks/>
              </p:cNvGrpSpPr>
              <p:nvPr/>
            </p:nvGrpSpPr>
            <p:grpSpPr bwMode="auto">
              <a:xfrm>
                <a:off x="2584" y="1744"/>
                <a:ext cx="794" cy="371"/>
                <a:chOff x="317" y="2636"/>
                <a:chExt cx="794" cy="371"/>
              </a:xfrm>
            </p:grpSpPr>
            <p:sp>
              <p:nvSpPr>
                <p:cNvPr id="21542" name="Rectangle 43"/>
                <p:cNvSpPr>
                  <a:spLocks noChangeArrowheads="1"/>
                </p:cNvSpPr>
                <p:nvPr/>
              </p:nvSpPr>
              <p:spPr bwMode="auto">
                <a:xfrm>
                  <a:off x="363" y="2636"/>
                  <a:ext cx="746"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a:t>FLAGS</a:t>
                  </a:r>
                </a:p>
              </p:txBody>
            </p:sp>
            <p:sp>
              <p:nvSpPr>
                <p:cNvPr id="21543" name="Text Box 44"/>
                <p:cNvSpPr txBox="1">
                  <a:spLocks noChangeArrowheads="1"/>
                </p:cNvSpPr>
                <p:nvPr/>
              </p:nvSpPr>
              <p:spPr bwMode="auto">
                <a:xfrm>
                  <a:off x="317" y="2795"/>
                  <a:ext cx="7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rgbClr val="0000CC"/>
                      </a:solidFill>
                    </a:rPr>
                    <a:t>标志寄存器</a:t>
                  </a:r>
                </a:p>
              </p:txBody>
            </p:sp>
          </p:grpSp>
          <p:grpSp>
            <p:nvGrpSpPr>
              <p:cNvPr id="21519" name="Group 66"/>
              <p:cNvGrpSpPr>
                <a:grpSpLocks/>
              </p:cNvGrpSpPr>
              <p:nvPr/>
            </p:nvGrpSpPr>
            <p:grpSpPr bwMode="auto">
              <a:xfrm>
                <a:off x="1972" y="953"/>
                <a:ext cx="1664" cy="663"/>
                <a:chOff x="-103" y="2841"/>
                <a:chExt cx="1179" cy="663"/>
              </a:xfrm>
            </p:grpSpPr>
            <p:grpSp>
              <p:nvGrpSpPr>
                <p:cNvPr id="21530" name="Group 57"/>
                <p:cNvGrpSpPr>
                  <a:grpSpLocks/>
                </p:cNvGrpSpPr>
                <p:nvPr/>
              </p:nvGrpSpPr>
              <p:grpSpPr bwMode="auto">
                <a:xfrm>
                  <a:off x="-103" y="2841"/>
                  <a:ext cx="986" cy="184"/>
                  <a:chOff x="1589" y="2500"/>
                  <a:chExt cx="986" cy="184"/>
                </a:xfrm>
              </p:grpSpPr>
              <p:sp>
                <p:nvSpPr>
                  <p:cNvPr id="21540" name="Rectangle 58"/>
                  <p:cNvSpPr>
                    <a:spLocks noChangeArrowheads="1"/>
                  </p:cNvSpPr>
                  <p:nvPr/>
                </p:nvSpPr>
                <p:spPr bwMode="auto">
                  <a:xfrm>
                    <a:off x="1589" y="2500"/>
                    <a:ext cx="986" cy="184"/>
                  </a:xfrm>
                  <a:prstGeom prst="rect">
                    <a:avLst/>
                  </a:prstGeom>
                  <a:solidFill>
                    <a:srgbClr val="F9E1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41" name="Text Box 59"/>
                  <p:cNvSpPr txBox="1">
                    <a:spLocks noChangeArrowheads="1"/>
                  </p:cNvSpPr>
                  <p:nvPr/>
                </p:nvSpPr>
                <p:spPr bwMode="auto">
                  <a:xfrm>
                    <a:off x="1702" y="2500"/>
                    <a:ext cx="86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通用寄存器</a:t>
                    </a:r>
                  </a:p>
                </p:txBody>
              </p:sp>
            </p:grpSp>
            <p:grpSp>
              <p:nvGrpSpPr>
                <p:cNvPr id="21531" name="Group 56"/>
                <p:cNvGrpSpPr>
                  <a:grpSpLocks/>
                </p:cNvGrpSpPr>
                <p:nvPr/>
              </p:nvGrpSpPr>
              <p:grpSpPr bwMode="auto">
                <a:xfrm>
                  <a:off x="-35" y="3000"/>
                  <a:ext cx="986" cy="184"/>
                  <a:chOff x="1589" y="2500"/>
                  <a:chExt cx="986" cy="184"/>
                </a:xfrm>
              </p:grpSpPr>
              <p:sp>
                <p:nvSpPr>
                  <p:cNvPr id="21538" name="Rectangle 28"/>
                  <p:cNvSpPr>
                    <a:spLocks noChangeArrowheads="1"/>
                  </p:cNvSpPr>
                  <p:nvPr/>
                </p:nvSpPr>
                <p:spPr bwMode="auto">
                  <a:xfrm>
                    <a:off x="1589" y="2500"/>
                    <a:ext cx="986" cy="184"/>
                  </a:xfrm>
                  <a:prstGeom prst="rect">
                    <a:avLst/>
                  </a:prstGeom>
                  <a:solidFill>
                    <a:srgbClr val="F9E1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39" name="Text Box 34"/>
                  <p:cNvSpPr txBox="1">
                    <a:spLocks noChangeArrowheads="1"/>
                  </p:cNvSpPr>
                  <p:nvPr/>
                </p:nvSpPr>
                <p:spPr bwMode="auto">
                  <a:xfrm>
                    <a:off x="1702" y="2500"/>
                    <a:ext cx="86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  浮点寄存器</a:t>
                    </a:r>
                  </a:p>
                </p:txBody>
              </p:sp>
            </p:grpSp>
            <p:grpSp>
              <p:nvGrpSpPr>
                <p:cNvPr id="21532" name="Group 60"/>
                <p:cNvGrpSpPr>
                  <a:grpSpLocks/>
                </p:cNvGrpSpPr>
                <p:nvPr/>
              </p:nvGrpSpPr>
              <p:grpSpPr bwMode="auto">
                <a:xfrm>
                  <a:off x="22" y="3158"/>
                  <a:ext cx="986" cy="187"/>
                  <a:chOff x="1589" y="2500"/>
                  <a:chExt cx="986" cy="187"/>
                </a:xfrm>
              </p:grpSpPr>
              <p:sp>
                <p:nvSpPr>
                  <p:cNvPr id="21536" name="Rectangle 61"/>
                  <p:cNvSpPr>
                    <a:spLocks noChangeArrowheads="1"/>
                  </p:cNvSpPr>
                  <p:nvPr/>
                </p:nvSpPr>
                <p:spPr bwMode="auto">
                  <a:xfrm>
                    <a:off x="1589" y="2500"/>
                    <a:ext cx="986" cy="184"/>
                  </a:xfrm>
                  <a:prstGeom prst="rect">
                    <a:avLst/>
                  </a:prstGeom>
                  <a:solidFill>
                    <a:srgbClr val="F9E1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37" name="Text Box 62"/>
                  <p:cNvSpPr txBox="1">
                    <a:spLocks noChangeArrowheads="1"/>
                  </p:cNvSpPr>
                  <p:nvPr/>
                </p:nvSpPr>
                <p:spPr bwMode="auto">
                  <a:xfrm>
                    <a:off x="1702" y="2500"/>
                    <a:ext cx="86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solidFill>
                          <a:srgbClr val="0000CC"/>
                        </a:solidFill>
                      </a:rPr>
                      <a:t>   MMX</a:t>
                    </a:r>
                    <a:r>
                      <a:rPr lang="zh-CN" altLang="en-US" sz="1600" dirty="0">
                        <a:solidFill>
                          <a:srgbClr val="0000CC"/>
                        </a:solidFill>
                      </a:rPr>
                      <a:t>寄存器</a:t>
                    </a:r>
                  </a:p>
                </p:txBody>
              </p:sp>
            </p:grpSp>
            <p:grpSp>
              <p:nvGrpSpPr>
                <p:cNvPr id="21533" name="Group 63"/>
                <p:cNvGrpSpPr>
                  <a:grpSpLocks/>
                </p:cNvGrpSpPr>
                <p:nvPr/>
              </p:nvGrpSpPr>
              <p:grpSpPr bwMode="auto">
                <a:xfrm>
                  <a:off x="90" y="3317"/>
                  <a:ext cx="986" cy="187"/>
                  <a:chOff x="1589" y="2500"/>
                  <a:chExt cx="986" cy="187"/>
                </a:xfrm>
              </p:grpSpPr>
              <p:sp>
                <p:nvSpPr>
                  <p:cNvPr id="21534" name="Rectangle 64"/>
                  <p:cNvSpPr>
                    <a:spLocks noChangeArrowheads="1"/>
                  </p:cNvSpPr>
                  <p:nvPr/>
                </p:nvSpPr>
                <p:spPr bwMode="auto">
                  <a:xfrm>
                    <a:off x="1589" y="2500"/>
                    <a:ext cx="986" cy="184"/>
                  </a:xfrm>
                  <a:prstGeom prst="rect">
                    <a:avLst/>
                  </a:prstGeom>
                  <a:solidFill>
                    <a:srgbClr val="F9E1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35" name="Text Box 65"/>
                  <p:cNvSpPr txBox="1">
                    <a:spLocks noChangeArrowheads="1"/>
                  </p:cNvSpPr>
                  <p:nvPr/>
                </p:nvSpPr>
                <p:spPr bwMode="auto">
                  <a:xfrm>
                    <a:off x="1702" y="2500"/>
                    <a:ext cx="86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dirty="0">
                        <a:solidFill>
                          <a:srgbClr val="0000CC"/>
                        </a:solidFill>
                      </a:rPr>
                      <a:t>XMM</a:t>
                    </a:r>
                    <a:r>
                      <a:rPr lang="zh-CN" altLang="en-US" dirty="0">
                        <a:solidFill>
                          <a:srgbClr val="0000CC"/>
                        </a:solidFill>
                      </a:rPr>
                      <a:t>寄存器</a:t>
                    </a:r>
                  </a:p>
                </p:txBody>
              </p:sp>
            </p:grpSp>
          </p:grpSp>
          <p:grpSp>
            <p:nvGrpSpPr>
              <p:cNvPr id="21520" name="Group 75"/>
              <p:cNvGrpSpPr>
                <a:grpSpLocks/>
              </p:cNvGrpSpPr>
              <p:nvPr/>
            </p:nvGrpSpPr>
            <p:grpSpPr bwMode="auto">
              <a:xfrm>
                <a:off x="1949" y="179"/>
                <a:ext cx="1602" cy="689"/>
                <a:chOff x="1890" y="156"/>
                <a:chExt cx="1602" cy="689"/>
              </a:xfrm>
            </p:grpSpPr>
            <p:sp>
              <p:nvSpPr>
                <p:cNvPr id="21525" name="Rectangle 20"/>
                <p:cNvSpPr>
                  <a:spLocks noChangeArrowheads="1"/>
                </p:cNvSpPr>
                <p:nvPr/>
              </p:nvSpPr>
              <p:spPr bwMode="auto">
                <a:xfrm>
                  <a:off x="1890" y="186"/>
                  <a:ext cx="1391" cy="182"/>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26" name="Text Box 35"/>
                <p:cNvSpPr txBox="1">
                  <a:spLocks noChangeArrowheads="1"/>
                </p:cNvSpPr>
                <p:nvPr/>
              </p:nvSpPr>
              <p:spPr bwMode="auto">
                <a:xfrm>
                  <a:off x="2132" y="156"/>
                  <a:ext cx="8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指令计数器</a:t>
                  </a:r>
                </a:p>
              </p:txBody>
            </p:sp>
            <p:sp>
              <p:nvSpPr>
                <p:cNvPr id="21527" name="Rectangle 45"/>
                <p:cNvSpPr>
                  <a:spLocks noChangeArrowheads="1"/>
                </p:cNvSpPr>
                <p:nvPr/>
              </p:nvSpPr>
              <p:spPr bwMode="auto">
                <a:xfrm>
                  <a:off x="1950" y="345"/>
                  <a:ext cx="1403" cy="182"/>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a:t>代码段基址寄存器</a:t>
                  </a:r>
                  <a:endParaRPr kumimoji="0" lang="en-US" altLang="zh-CN" sz="1600"/>
                </a:p>
              </p:txBody>
            </p:sp>
            <p:sp>
              <p:nvSpPr>
                <p:cNvPr id="21528" name="Rectangle 71"/>
                <p:cNvSpPr>
                  <a:spLocks noChangeArrowheads="1"/>
                </p:cNvSpPr>
                <p:nvPr/>
              </p:nvSpPr>
              <p:spPr bwMode="auto">
                <a:xfrm>
                  <a:off x="2018" y="504"/>
                  <a:ext cx="1403" cy="182"/>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a:t>数据段基址寄存器</a:t>
                  </a:r>
                  <a:endParaRPr kumimoji="0" lang="en-US" altLang="zh-CN" sz="1600"/>
                </a:p>
              </p:txBody>
            </p:sp>
            <p:sp>
              <p:nvSpPr>
                <p:cNvPr id="21529" name="Rectangle 72"/>
                <p:cNvSpPr>
                  <a:spLocks noChangeArrowheads="1"/>
                </p:cNvSpPr>
                <p:nvPr/>
              </p:nvSpPr>
              <p:spPr bwMode="auto">
                <a:xfrm>
                  <a:off x="2089" y="663"/>
                  <a:ext cx="1403" cy="182"/>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a:t>堆栈段基址寄存器</a:t>
                  </a:r>
                  <a:endParaRPr kumimoji="0" lang="en-US" altLang="zh-CN" sz="1600"/>
                </a:p>
              </p:txBody>
            </p:sp>
          </p:grpSp>
          <p:sp>
            <p:nvSpPr>
              <p:cNvPr id="21521" name="Line 52"/>
              <p:cNvSpPr>
                <a:spLocks noChangeShapeType="1"/>
              </p:cNvSpPr>
              <p:nvPr/>
            </p:nvSpPr>
            <p:spPr bwMode="auto">
              <a:xfrm>
                <a:off x="3379" y="777"/>
                <a:ext cx="635" cy="15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2" name="Line 51"/>
              <p:cNvSpPr>
                <a:spLocks noChangeShapeType="1"/>
              </p:cNvSpPr>
              <p:nvPr/>
            </p:nvSpPr>
            <p:spPr bwMode="auto">
              <a:xfrm>
                <a:off x="3266" y="595"/>
                <a:ext cx="771" cy="18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3" name="Line 74"/>
              <p:cNvSpPr>
                <a:spLocks noChangeShapeType="1"/>
              </p:cNvSpPr>
              <p:nvPr/>
            </p:nvSpPr>
            <p:spPr bwMode="auto">
              <a:xfrm>
                <a:off x="3175" y="301"/>
                <a:ext cx="862" cy="385"/>
              </a:xfrm>
              <a:prstGeom prst="line">
                <a:avLst/>
              </a:prstGeom>
              <a:noFill/>
              <a:ln w="9525">
                <a:solidFill>
                  <a:schemeClr val="accent2"/>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4" name="Line 50"/>
              <p:cNvSpPr>
                <a:spLocks noChangeShapeType="1"/>
              </p:cNvSpPr>
              <p:nvPr/>
            </p:nvSpPr>
            <p:spPr bwMode="auto">
              <a:xfrm>
                <a:off x="3243" y="437"/>
                <a:ext cx="771" cy="13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515" name="Rectangle 116"/>
            <p:cNvSpPr>
              <a:spLocks noChangeArrowheads="1"/>
            </p:cNvSpPr>
            <p:nvPr/>
          </p:nvSpPr>
          <p:spPr bwMode="auto">
            <a:xfrm>
              <a:off x="3878" y="2523"/>
              <a:ext cx="272" cy="2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64302" name="AutoShape 78"/>
          <p:cNvSpPr>
            <a:spLocks noChangeArrowheads="1"/>
          </p:cNvSpPr>
          <p:nvPr/>
        </p:nvSpPr>
        <p:spPr bwMode="auto">
          <a:xfrm>
            <a:off x="250825" y="3789363"/>
            <a:ext cx="6337300" cy="2663825"/>
          </a:xfrm>
          <a:prstGeom prst="wedgeRoundRectCallout">
            <a:avLst>
              <a:gd name="adj1" fmla="val -875"/>
              <a:gd name="adj2" fmla="val -99583"/>
              <a:gd name="adj3" fmla="val 16667"/>
            </a:avLst>
          </a:prstGeom>
          <a:solidFill>
            <a:schemeClr val="bg1"/>
          </a:solidFill>
          <a:ln w="9525">
            <a:solidFill>
              <a:srgbClr val="0000FF"/>
            </a:solidFill>
            <a:miter lim="800000"/>
            <a:headEnd/>
            <a:tailEnd/>
          </a:ln>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40000"/>
              </a:lnSpc>
              <a:buFontTx/>
              <a:buChar char="•"/>
            </a:pPr>
            <a:r>
              <a:rPr lang="zh-CN" altLang="en-US">
                <a:solidFill>
                  <a:schemeClr val="hlink"/>
                </a:solidFill>
              </a:rPr>
              <a:t>  运行进程就是一条一条地执行相应程序中的指令</a:t>
            </a:r>
          </a:p>
          <a:p>
            <a:pPr eaLnBrk="1" hangingPunct="1">
              <a:lnSpc>
                <a:spcPct val="140000"/>
              </a:lnSpc>
              <a:buFontTx/>
              <a:buChar char="•"/>
            </a:pPr>
            <a:r>
              <a:rPr lang="zh-CN" altLang="en-US">
                <a:solidFill>
                  <a:schemeClr val="hlink"/>
                </a:solidFill>
              </a:rPr>
              <a:t>  指令执行的效果就是改变</a:t>
            </a:r>
            <a:r>
              <a:rPr lang="en-US" altLang="zh-CN">
                <a:solidFill>
                  <a:schemeClr val="hlink"/>
                </a:solidFill>
              </a:rPr>
              <a:t>CPU</a:t>
            </a:r>
            <a:r>
              <a:rPr lang="zh-CN" altLang="en-US">
                <a:solidFill>
                  <a:schemeClr val="hlink"/>
                </a:solidFill>
              </a:rPr>
              <a:t>寄存器和存储器的状态</a:t>
            </a:r>
          </a:p>
          <a:p>
            <a:pPr eaLnBrk="1" hangingPunct="1">
              <a:lnSpc>
                <a:spcPct val="140000"/>
              </a:lnSpc>
              <a:buFontTx/>
              <a:buChar char="•"/>
            </a:pPr>
            <a:r>
              <a:rPr lang="zh-CN" altLang="en-US">
                <a:solidFill>
                  <a:schemeClr val="hlink"/>
                </a:solidFill>
              </a:rPr>
              <a:t>  任一指令都在前一条指令的基础上执行</a:t>
            </a:r>
          </a:p>
          <a:p>
            <a:pPr eaLnBrk="1" hangingPunct="1">
              <a:lnSpc>
                <a:spcPct val="140000"/>
              </a:lnSpc>
              <a:buFontTx/>
              <a:buChar char="•"/>
            </a:pPr>
            <a:r>
              <a:rPr lang="en-US" altLang="zh-CN">
                <a:solidFill>
                  <a:schemeClr val="hlink"/>
                </a:solidFill>
              </a:rPr>
              <a:t>  CPU</a:t>
            </a:r>
            <a:r>
              <a:rPr lang="zh-CN" altLang="en-US">
                <a:solidFill>
                  <a:schemeClr val="hlink"/>
                </a:solidFill>
              </a:rPr>
              <a:t>中所有寄存器的状态，称为</a:t>
            </a:r>
            <a:r>
              <a:rPr lang="en-US" altLang="zh-CN">
                <a:solidFill>
                  <a:schemeClr val="hlink"/>
                </a:solidFill>
              </a:rPr>
              <a:t>CPU</a:t>
            </a:r>
            <a:r>
              <a:rPr lang="zh-CN" altLang="en-US">
                <a:solidFill>
                  <a:schemeClr val="hlink"/>
                </a:solidFill>
              </a:rPr>
              <a:t>现场信息</a:t>
            </a:r>
          </a:p>
          <a:p>
            <a:pPr eaLnBrk="1" hangingPunct="1">
              <a:lnSpc>
                <a:spcPct val="140000"/>
              </a:lnSpc>
              <a:buFontTx/>
              <a:buChar char="•"/>
            </a:pPr>
            <a:r>
              <a:rPr lang="zh-CN" altLang="en-US">
                <a:solidFill>
                  <a:schemeClr val="hlink"/>
                </a:solidFill>
              </a:rPr>
              <a:t>  若进程从运行态转换为等待态或就绪态，则必须保存</a:t>
            </a:r>
            <a:r>
              <a:rPr lang="en-US" altLang="zh-CN">
                <a:solidFill>
                  <a:schemeClr val="hlink"/>
                </a:solidFill>
              </a:rPr>
              <a:t>CPU</a:t>
            </a:r>
            <a:r>
              <a:rPr lang="zh-CN" altLang="en-US">
                <a:solidFill>
                  <a:schemeClr val="hlink"/>
                </a:solidFill>
              </a:rPr>
              <a:t>现场信息，如果进程再次运行，则需恢复</a:t>
            </a:r>
            <a:r>
              <a:rPr lang="en-US" altLang="zh-CN">
                <a:solidFill>
                  <a:schemeClr val="hlink"/>
                </a:solidFill>
              </a:rPr>
              <a:t>CPU</a:t>
            </a:r>
            <a:r>
              <a:rPr lang="zh-CN" altLang="en-US">
                <a:solidFill>
                  <a:schemeClr val="hlink"/>
                </a:solidFill>
              </a:rPr>
              <a:t>现场</a:t>
            </a:r>
          </a:p>
        </p:txBody>
      </p:sp>
    </p:spTree>
    <p:extLst>
      <p:ext uri="{BB962C8B-B14F-4D97-AF65-F5344CB8AC3E}">
        <p14:creationId xmlns:p14="http://schemas.microsoft.com/office/powerpoint/2010/main" val="1690754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4302"/>
                                        </p:tgtEl>
                                        <p:attrNameLst>
                                          <p:attrName>style.visibility</p:attrName>
                                        </p:attrNameLst>
                                      </p:cBhvr>
                                      <p:to>
                                        <p:strVal val="visible"/>
                                      </p:to>
                                    </p:set>
                                    <p:animEffect transition="in" filter="blinds(horizontal)">
                                      <p:cBhvr>
                                        <p:cTn id="17" dur="500"/>
                                        <p:tgtEl>
                                          <p:spTgt spid="564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3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3"/>
          <p:cNvGrpSpPr>
            <a:grpSpLocks/>
          </p:cNvGrpSpPr>
          <p:nvPr/>
        </p:nvGrpSpPr>
        <p:grpSpPr bwMode="auto">
          <a:xfrm>
            <a:off x="3995738" y="1341438"/>
            <a:ext cx="5040312" cy="5111750"/>
            <a:chOff x="2540" y="845"/>
            <a:chExt cx="3175" cy="3220"/>
          </a:xfrm>
        </p:grpSpPr>
        <p:pic>
          <p:nvPicPr>
            <p:cNvPr id="23590" name="Picture 10"/>
            <p:cNvPicPr>
              <a:picLocks noChangeAspect="1" noChangeArrowheads="1"/>
            </p:cNvPicPr>
            <p:nvPr/>
          </p:nvPicPr>
          <p:blipFill>
            <a:blip r:embed="rId3">
              <a:extLst>
                <a:ext uri="{28A0092B-C50C-407E-A947-70E740481C1C}">
                  <a14:useLocalDpi xmlns:a14="http://schemas.microsoft.com/office/drawing/2010/main" val="0"/>
                </a:ext>
              </a:extLst>
            </a:blip>
            <a:srcRect l="3227" t="832" r="2957" b="1047"/>
            <a:stretch>
              <a:fillRect/>
            </a:stretch>
          </p:blipFill>
          <p:spPr bwMode="auto">
            <a:xfrm>
              <a:off x="2540" y="845"/>
              <a:ext cx="3175" cy="3186"/>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91" name="Text Box 11"/>
            <p:cNvSpPr txBox="1">
              <a:spLocks noChangeArrowheads="1"/>
            </p:cNvSpPr>
            <p:nvPr/>
          </p:nvSpPr>
          <p:spPr bwMode="auto">
            <a:xfrm>
              <a:off x="2562" y="867"/>
              <a:ext cx="3130"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进程</a:t>
              </a:r>
              <a:r>
                <a:rPr lang="en-US" altLang="zh-CN">
                  <a:solidFill>
                    <a:schemeClr val="hlink"/>
                  </a:solidFill>
                </a:rPr>
                <a:t>P</a:t>
              </a:r>
              <a:r>
                <a:rPr lang="en-US" altLang="zh-CN" baseline="-25000">
                  <a:solidFill>
                    <a:schemeClr val="hlink"/>
                  </a:solidFill>
                </a:rPr>
                <a:t>0</a:t>
              </a:r>
              <a:r>
                <a:rPr lang="en-US" altLang="zh-CN">
                  <a:solidFill>
                    <a:schemeClr val="hlink"/>
                  </a:solidFill>
                </a:rPr>
                <a:t>                   </a:t>
              </a:r>
              <a:r>
                <a:rPr lang="zh-CN" altLang="en-US">
                  <a:solidFill>
                    <a:schemeClr val="hlink"/>
                  </a:solidFill>
                </a:rPr>
                <a:t>操作系统                  进程</a:t>
              </a:r>
              <a:r>
                <a:rPr lang="en-US" altLang="zh-CN">
                  <a:solidFill>
                    <a:schemeClr val="hlink"/>
                  </a:solidFill>
                </a:rPr>
                <a:t>P</a:t>
              </a:r>
              <a:r>
                <a:rPr lang="en-US" altLang="zh-CN" baseline="-25000">
                  <a:solidFill>
                    <a:schemeClr val="hlink"/>
                  </a:solidFill>
                </a:rPr>
                <a:t>1</a:t>
              </a:r>
            </a:p>
          </p:txBody>
        </p:sp>
        <p:sp>
          <p:nvSpPr>
            <p:cNvPr id="23592" name="Text Box 12"/>
            <p:cNvSpPr txBox="1">
              <a:spLocks noChangeArrowheads="1"/>
            </p:cNvSpPr>
            <p:nvPr/>
          </p:nvSpPr>
          <p:spPr bwMode="auto">
            <a:xfrm>
              <a:off x="2540" y="1321"/>
              <a:ext cx="385"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1600">
                  <a:solidFill>
                    <a:srgbClr val="0000CC"/>
                  </a:solidFill>
                </a:rPr>
                <a:t>运行</a:t>
              </a:r>
            </a:p>
          </p:txBody>
        </p:sp>
        <p:sp>
          <p:nvSpPr>
            <p:cNvPr id="23593" name="Text Box 13"/>
            <p:cNvSpPr txBox="1">
              <a:spLocks noChangeArrowheads="1"/>
            </p:cNvSpPr>
            <p:nvPr/>
          </p:nvSpPr>
          <p:spPr bwMode="auto">
            <a:xfrm>
              <a:off x="2540" y="3793"/>
              <a:ext cx="385"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1600">
                  <a:solidFill>
                    <a:srgbClr val="0000CC"/>
                  </a:solidFill>
                </a:rPr>
                <a:t>运行</a:t>
              </a:r>
            </a:p>
          </p:txBody>
        </p:sp>
        <p:sp>
          <p:nvSpPr>
            <p:cNvPr id="23594" name="Text Box 14"/>
            <p:cNvSpPr txBox="1">
              <a:spLocks noChangeArrowheads="1"/>
            </p:cNvSpPr>
            <p:nvPr/>
          </p:nvSpPr>
          <p:spPr bwMode="auto">
            <a:xfrm>
              <a:off x="5307" y="2546"/>
              <a:ext cx="385"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  运行</a:t>
              </a:r>
            </a:p>
          </p:txBody>
        </p:sp>
        <p:sp>
          <p:nvSpPr>
            <p:cNvPr id="23595" name="Text Box 15"/>
            <p:cNvSpPr txBox="1">
              <a:spLocks noChangeArrowheads="1"/>
            </p:cNvSpPr>
            <p:nvPr/>
          </p:nvSpPr>
          <p:spPr bwMode="auto">
            <a:xfrm>
              <a:off x="2608" y="2573"/>
              <a:ext cx="272"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等待</a:t>
              </a:r>
            </a:p>
          </p:txBody>
        </p:sp>
        <p:sp>
          <p:nvSpPr>
            <p:cNvPr id="23596" name="Text Box 16"/>
            <p:cNvSpPr txBox="1">
              <a:spLocks noChangeArrowheads="1"/>
            </p:cNvSpPr>
            <p:nvPr/>
          </p:nvSpPr>
          <p:spPr bwMode="auto">
            <a:xfrm>
              <a:off x="5533" y="1706"/>
              <a:ext cx="18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等待</a:t>
              </a:r>
            </a:p>
          </p:txBody>
        </p:sp>
        <p:sp>
          <p:nvSpPr>
            <p:cNvPr id="23597" name="Text Box 17"/>
            <p:cNvSpPr txBox="1">
              <a:spLocks noChangeArrowheads="1"/>
            </p:cNvSpPr>
            <p:nvPr/>
          </p:nvSpPr>
          <p:spPr bwMode="auto">
            <a:xfrm>
              <a:off x="5511" y="3190"/>
              <a:ext cx="18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等待</a:t>
              </a:r>
            </a:p>
          </p:txBody>
        </p:sp>
        <p:sp>
          <p:nvSpPr>
            <p:cNvPr id="23598" name="Line 22"/>
            <p:cNvSpPr>
              <a:spLocks noChangeShapeType="1"/>
            </p:cNvSpPr>
            <p:nvPr/>
          </p:nvSpPr>
          <p:spPr bwMode="auto">
            <a:xfrm flipH="1">
              <a:off x="2993" y="1094"/>
              <a:ext cx="0" cy="454"/>
            </a:xfrm>
            <a:prstGeom prst="line">
              <a:avLst/>
            </a:prstGeom>
            <a:noFill/>
            <a:ln w="76200">
              <a:solidFill>
                <a:srgbClr val="00FF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99" name="Line 23"/>
            <p:cNvSpPr>
              <a:spLocks noChangeShapeType="1"/>
            </p:cNvSpPr>
            <p:nvPr/>
          </p:nvSpPr>
          <p:spPr bwMode="auto">
            <a:xfrm flipH="1">
              <a:off x="2994" y="3792"/>
              <a:ext cx="0" cy="273"/>
            </a:xfrm>
            <a:prstGeom prst="line">
              <a:avLst/>
            </a:prstGeom>
            <a:noFill/>
            <a:ln w="76200">
              <a:solidFill>
                <a:srgbClr val="00FF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00" name="Line 24"/>
            <p:cNvSpPr>
              <a:spLocks noChangeShapeType="1"/>
            </p:cNvSpPr>
            <p:nvPr/>
          </p:nvSpPr>
          <p:spPr bwMode="auto">
            <a:xfrm flipH="1">
              <a:off x="5262" y="2273"/>
              <a:ext cx="0" cy="680"/>
            </a:xfrm>
            <a:prstGeom prst="line">
              <a:avLst/>
            </a:prstGeom>
            <a:noFill/>
            <a:ln w="76200">
              <a:solidFill>
                <a:srgbClr val="00FF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01" name="Line 25"/>
            <p:cNvSpPr>
              <a:spLocks noChangeShapeType="1"/>
            </p:cNvSpPr>
            <p:nvPr/>
          </p:nvSpPr>
          <p:spPr bwMode="auto">
            <a:xfrm>
              <a:off x="2994" y="1570"/>
              <a:ext cx="0" cy="2223"/>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Line 26"/>
            <p:cNvSpPr>
              <a:spLocks noChangeShapeType="1"/>
            </p:cNvSpPr>
            <p:nvPr/>
          </p:nvSpPr>
          <p:spPr bwMode="auto">
            <a:xfrm>
              <a:off x="5261" y="1094"/>
              <a:ext cx="1" cy="1157"/>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3" name="Line 27"/>
            <p:cNvSpPr>
              <a:spLocks noChangeShapeType="1"/>
            </p:cNvSpPr>
            <p:nvPr/>
          </p:nvSpPr>
          <p:spPr bwMode="auto">
            <a:xfrm flipH="1">
              <a:off x="5262" y="2976"/>
              <a:ext cx="0" cy="771"/>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4" name="Rectangle 41"/>
            <p:cNvSpPr>
              <a:spLocks noChangeArrowheads="1"/>
            </p:cNvSpPr>
            <p:nvPr/>
          </p:nvSpPr>
          <p:spPr bwMode="auto">
            <a:xfrm>
              <a:off x="3061" y="1570"/>
              <a:ext cx="318" cy="2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05" name="AutoShape 42"/>
            <p:cNvSpPr>
              <a:spLocks/>
            </p:cNvSpPr>
            <p:nvPr/>
          </p:nvSpPr>
          <p:spPr bwMode="auto">
            <a:xfrm>
              <a:off x="2880" y="1570"/>
              <a:ext cx="68" cy="2200"/>
            </a:xfrm>
            <a:prstGeom prst="leftBrace">
              <a:avLst>
                <a:gd name="adj1" fmla="val 26960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3555" name="Rectangle 2"/>
          <p:cNvSpPr>
            <a:spLocks noGrp="1" noChangeArrowheads="1"/>
          </p:cNvSpPr>
          <p:nvPr>
            <p:ph type="title"/>
          </p:nvPr>
        </p:nvSpPr>
        <p:spPr>
          <a:xfrm>
            <a:off x="358774" y="-90487"/>
            <a:ext cx="8640763" cy="847725"/>
          </a:xfrm>
        </p:spPr>
        <p:txBody>
          <a:bodyPr/>
          <a:lstStyle/>
          <a:p>
            <a:pPr eaLnBrk="1" hangingPunct="1"/>
            <a:r>
              <a:rPr lang="zh-CN" altLang="en-US" dirty="0">
                <a:solidFill>
                  <a:srgbClr val="0000FF"/>
                </a:solidFill>
              </a:rPr>
              <a:t>切换进程必须交换上下文</a:t>
            </a:r>
            <a:r>
              <a:rPr lang="en-US" altLang="zh-CN" sz="2600" dirty="0"/>
              <a:t>(Context-switch)</a:t>
            </a:r>
            <a:endParaRPr lang="zh-CN" altLang="en-US" sz="2600" dirty="0"/>
          </a:p>
        </p:txBody>
      </p:sp>
      <p:sp>
        <p:nvSpPr>
          <p:cNvPr id="23556" name="Text Box 18"/>
          <p:cNvSpPr txBox="1">
            <a:spLocks noChangeArrowheads="1"/>
          </p:cNvSpPr>
          <p:nvPr/>
        </p:nvSpPr>
        <p:spPr bwMode="auto">
          <a:xfrm>
            <a:off x="5902325" y="2474913"/>
            <a:ext cx="1514475" cy="198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300">
                <a:solidFill>
                  <a:srgbClr val="0000CC"/>
                </a:solidFill>
              </a:rPr>
              <a:t>上下文信息</a:t>
            </a:r>
            <a:r>
              <a:rPr lang="zh-CN" altLang="zh-CN" sz="1300">
                <a:solidFill>
                  <a:srgbClr val="0000CC"/>
                </a:solidFill>
              </a:rPr>
              <a:t>→</a:t>
            </a:r>
            <a:r>
              <a:rPr lang="en-US" altLang="zh-CN" sz="1300">
                <a:solidFill>
                  <a:srgbClr val="0000CC"/>
                </a:solidFill>
              </a:rPr>
              <a:t>PCB</a:t>
            </a:r>
            <a:r>
              <a:rPr lang="en-US" altLang="zh-CN" sz="1300" baseline="-25000">
                <a:solidFill>
                  <a:srgbClr val="0000CC"/>
                </a:solidFill>
              </a:rPr>
              <a:t>0</a:t>
            </a:r>
          </a:p>
        </p:txBody>
      </p:sp>
      <p:sp>
        <p:nvSpPr>
          <p:cNvPr id="23557" name="Text Box 19"/>
          <p:cNvSpPr txBox="1">
            <a:spLocks noChangeArrowheads="1"/>
          </p:cNvSpPr>
          <p:nvPr/>
        </p:nvSpPr>
        <p:spPr bwMode="auto">
          <a:xfrm>
            <a:off x="5899150" y="4833938"/>
            <a:ext cx="1517650" cy="198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300">
                <a:solidFill>
                  <a:srgbClr val="0000CC"/>
                </a:solidFill>
              </a:rPr>
              <a:t>上下文信息</a:t>
            </a:r>
            <a:r>
              <a:rPr lang="zh-CN" altLang="zh-CN" sz="1300">
                <a:solidFill>
                  <a:srgbClr val="0000CC"/>
                </a:solidFill>
              </a:rPr>
              <a:t>→</a:t>
            </a:r>
            <a:r>
              <a:rPr lang="en-US" altLang="zh-CN" sz="1300">
                <a:solidFill>
                  <a:srgbClr val="0000CC"/>
                </a:solidFill>
              </a:rPr>
              <a:t>PCB</a:t>
            </a:r>
            <a:r>
              <a:rPr lang="en-US" altLang="zh-CN" sz="1300" baseline="-25000">
                <a:solidFill>
                  <a:srgbClr val="0000CC"/>
                </a:solidFill>
              </a:rPr>
              <a:t>1</a:t>
            </a:r>
          </a:p>
        </p:txBody>
      </p:sp>
      <p:sp>
        <p:nvSpPr>
          <p:cNvPr id="23558" name="Text Box 20"/>
          <p:cNvSpPr txBox="1">
            <a:spLocks noChangeArrowheads="1"/>
          </p:cNvSpPr>
          <p:nvPr/>
        </p:nvSpPr>
        <p:spPr bwMode="auto">
          <a:xfrm>
            <a:off x="5864225" y="3392488"/>
            <a:ext cx="1587500" cy="182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200">
                <a:solidFill>
                  <a:srgbClr val="0000CC"/>
                </a:solidFill>
              </a:rPr>
              <a:t>从</a:t>
            </a:r>
            <a:r>
              <a:rPr lang="en-US" altLang="zh-CN" sz="1200">
                <a:solidFill>
                  <a:srgbClr val="0000CC"/>
                </a:solidFill>
              </a:rPr>
              <a:t>PCB</a:t>
            </a:r>
            <a:r>
              <a:rPr lang="en-US" altLang="zh-CN" sz="1200" baseline="-25000">
                <a:solidFill>
                  <a:srgbClr val="0000CC"/>
                </a:solidFill>
              </a:rPr>
              <a:t>1</a:t>
            </a:r>
            <a:r>
              <a:rPr lang="zh-CN" altLang="en-US" sz="1200">
                <a:solidFill>
                  <a:srgbClr val="0000CC"/>
                </a:solidFill>
              </a:rPr>
              <a:t>恢复上下文</a:t>
            </a:r>
            <a:endParaRPr lang="en-US" altLang="zh-CN" sz="1200">
              <a:solidFill>
                <a:srgbClr val="0000CC"/>
              </a:solidFill>
            </a:endParaRPr>
          </a:p>
        </p:txBody>
      </p:sp>
      <p:sp>
        <p:nvSpPr>
          <p:cNvPr id="23559" name="Text Box 21"/>
          <p:cNvSpPr txBox="1">
            <a:spLocks noChangeArrowheads="1"/>
          </p:cNvSpPr>
          <p:nvPr/>
        </p:nvSpPr>
        <p:spPr bwMode="auto">
          <a:xfrm>
            <a:off x="5938838" y="5751513"/>
            <a:ext cx="1439862" cy="198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300">
                <a:solidFill>
                  <a:srgbClr val="0000CC"/>
                </a:solidFill>
              </a:rPr>
              <a:t>从</a:t>
            </a:r>
            <a:r>
              <a:rPr lang="en-US" altLang="zh-CN" sz="1300">
                <a:solidFill>
                  <a:srgbClr val="0000CC"/>
                </a:solidFill>
              </a:rPr>
              <a:t>PCB</a:t>
            </a:r>
            <a:r>
              <a:rPr lang="en-US" altLang="zh-CN" sz="1300" baseline="-25000">
                <a:solidFill>
                  <a:srgbClr val="0000CC"/>
                </a:solidFill>
              </a:rPr>
              <a:t>0</a:t>
            </a:r>
            <a:r>
              <a:rPr lang="zh-CN" altLang="en-US" sz="1300">
                <a:solidFill>
                  <a:srgbClr val="0000CC"/>
                </a:solidFill>
              </a:rPr>
              <a:t>恢复上下文</a:t>
            </a:r>
            <a:endParaRPr lang="en-US" altLang="zh-CN" sz="1300">
              <a:solidFill>
                <a:srgbClr val="0000CC"/>
              </a:solidFill>
            </a:endParaRPr>
          </a:p>
        </p:txBody>
      </p:sp>
      <p:sp>
        <p:nvSpPr>
          <p:cNvPr id="23560" name="Rectangle 29"/>
          <p:cNvSpPr>
            <a:spLocks noChangeArrowheads="1"/>
          </p:cNvSpPr>
          <p:nvPr/>
        </p:nvSpPr>
        <p:spPr bwMode="auto">
          <a:xfrm>
            <a:off x="5867400" y="2420938"/>
            <a:ext cx="1547813" cy="2873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1" name="Rectangle 30"/>
          <p:cNvSpPr>
            <a:spLocks noChangeArrowheads="1"/>
          </p:cNvSpPr>
          <p:nvPr/>
        </p:nvSpPr>
        <p:spPr bwMode="auto">
          <a:xfrm>
            <a:off x="5867400" y="3357563"/>
            <a:ext cx="1584325" cy="2873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2" name="Rectangle 31"/>
          <p:cNvSpPr>
            <a:spLocks noChangeArrowheads="1"/>
          </p:cNvSpPr>
          <p:nvPr/>
        </p:nvSpPr>
        <p:spPr bwMode="auto">
          <a:xfrm>
            <a:off x="5903913" y="4760913"/>
            <a:ext cx="1511300" cy="2873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3" name="Rectangle 32"/>
          <p:cNvSpPr>
            <a:spLocks noChangeArrowheads="1"/>
          </p:cNvSpPr>
          <p:nvPr/>
        </p:nvSpPr>
        <p:spPr bwMode="auto">
          <a:xfrm>
            <a:off x="5903913" y="5697538"/>
            <a:ext cx="1511300" cy="2873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4625" name="Text Box 33"/>
          <p:cNvSpPr txBox="1">
            <a:spLocks noChangeArrowheads="1"/>
          </p:cNvSpPr>
          <p:nvPr/>
        </p:nvSpPr>
        <p:spPr bwMode="auto">
          <a:xfrm>
            <a:off x="5416550" y="173672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2</a:t>
            </a:r>
          </a:p>
        </p:txBody>
      </p:sp>
      <p:sp>
        <p:nvSpPr>
          <p:cNvPr id="494626" name="Text Box 34"/>
          <p:cNvSpPr txBox="1">
            <a:spLocks noChangeArrowheads="1"/>
          </p:cNvSpPr>
          <p:nvPr/>
        </p:nvSpPr>
        <p:spPr bwMode="auto">
          <a:xfrm>
            <a:off x="5416550" y="2349500"/>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3</a:t>
            </a:r>
          </a:p>
        </p:txBody>
      </p:sp>
      <p:sp>
        <p:nvSpPr>
          <p:cNvPr id="494627" name="Text Box 35"/>
          <p:cNvSpPr txBox="1">
            <a:spLocks noChangeArrowheads="1"/>
          </p:cNvSpPr>
          <p:nvPr/>
        </p:nvSpPr>
        <p:spPr bwMode="auto">
          <a:xfrm>
            <a:off x="5416550" y="281622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4</a:t>
            </a:r>
          </a:p>
        </p:txBody>
      </p:sp>
      <p:sp>
        <p:nvSpPr>
          <p:cNvPr id="494628" name="Text Box 36"/>
          <p:cNvSpPr txBox="1">
            <a:spLocks noChangeArrowheads="1"/>
          </p:cNvSpPr>
          <p:nvPr/>
        </p:nvSpPr>
        <p:spPr bwMode="auto">
          <a:xfrm>
            <a:off x="5418138" y="3357563"/>
            <a:ext cx="360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5</a:t>
            </a:r>
          </a:p>
        </p:txBody>
      </p:sp>
      <p:sp>
        <p:nvSpPr>
          <p:cNvPr id="494629" name="Text Box 37"/>
          <p:cNvSpPr txBox="1">
            <a:spLocks noChangeArrowheads="1"/>
          </p:cNvSpPr>
          <p:nvPr/>
        </p:nvSpPr>
        <p:spPr bwMode="auto">
          <a:xfrm>
            <a:off x="5418138" y="4076700"/>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7</a:t>
            </a:r>
          </a:p>
        </p:txBody>
      </p:sp>
      <p:sp>
        <p:nvSpPr>
          <p:cNvPr id="494630" name="Text Box 38"/>
          <p:cNvSpPr txBox="1">
            <a:spLocks noChangeArrowheads="1"/>
          </p:cNvSpPr>
          <p:nvPr/>
        </p:nvSpPr>
        <p:spPr bwMode="auto">
          <a:xfrm>
            <a:off x="5416550" y="468947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8</a:t>
            </a:r>
          </a:p>
        </p:txBody>
      </p:sp>
      <p:sp>
        <p:nvSpPr>
          <p:cNvPr id="494631" name="Text Box 39"/>
          <p:cNvSpPr txBox="1">
            <a:spLocks noChangeArrowheads="1"/>
          </p:cNvSpPr>
          <p:nvPr/>
        </p:nvSpPr>
        <p:spPr bwMode="auto">
          <a:xfrm>
            <a:off x="5416550" y="5192713"/>
            <a:ext cx="360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9</a:t>
            </a:r>
          </a:p>
        </p:txBody>
      </p:sp>
      <p:sp>
        <p:nvSpPr>
          <p:cNvPr id="494632" name="Text Box 40"/>
          <p:cNvSpPr txBox="1">
            <a:spLocks noChangeArrowheads="1"/>
          </p:cNvSpPr>
          <p:nvPr/>
        </p:nvSpPr>
        <p:spPr bwMode="auto">
          <a:xfrm>
            <a:off x="5327650" y="5661025"/>
            <a:ext cx="449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10</a:t>
            </a:r>
          </a:p>
        </p:txBody>
      </p:sp>
      <p:sp>
        <p:nvSpPr>
          <p:cNvPr id="23572" name="Line 44"/>
          <p:cNvSpPr>
            <a:spLocks noChangeShapeType="1"/>
          </p:cNvSpPr>
          <p:nvPr/>
        </p:nvSpPr>
        <p:spPr bwMode="auto">
          <a:xfrm>
            <a:off x="8316913" y="5913438"/>
            <a:ext cx="0" cy="468312"/>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637" name="Line 45"/>
          <p:cNvSpPr>
            <a:spLocks noChangeShapeType="1"/>
          </p:cNvSpPr>
          <p:nvPr/>
        </p:nvSpPr>
        <p:spPr bwMode="auto">
          <a:xfrm>
            <a:off x="4716463" y="1736725"/>
            <a:ext cx="0" cy="720725"/>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4638" name="Line 46"/>
          <p:cNvSpPr>
            <a:spLocks noChangeShapeType="1"/>
          </p:cNvSpPr>
          <p:nvPr/>
        </p:nvSpPr>
        <p:spPr bwMode="auto">
          <a:xfrm>
            <a:off x="8316913" y="3608388"/>
            <a:ext cx="0" cy="1081087"/>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4639" name="Line 47"/>
          <p:cNvSpPr>
            <a:spLocks noChangeShapeType="1"/>
          </p:cNvSpPr>
          <p:nvPr/>
        </p:nvSpPr>
        <p:spPr bwMode="auto">
          <a:xfrm>
            <a:off x="4716463" y="6021388"/>
            <a:ext cx="0" cy="43180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4642" name="Rectangle 50"/>
          <p:cNvSpPr>
            <a:spLocks noGrp="1" noChangeArrowheads="1"/>
          </p:cNvSpPr>
          <p:nvPr>
            <p:ph type="body" idx="1"/>
          </p:nvPr>
        </p:nvSpPr>
        <p:spPr>
          <a:xfrm>
            <a:off x="82550" y="1268413"/>
            <a:ext cx="3876675" cy="5113337"/>
          </a:xfrm>
          <a:noFill/>
        </p:spPr>
        <p:txBody>
          <a:bodyPr/>
          <a:lstStyle/>
          <a:p>
            <a:pPr marL="269875" indent="-269875" eaLnBrk="1" hangingPunct="1">
              <a:lnSpc>
                <a:spcPct val="80000"/>
              </a:lnSpc>
              <a:spcBef>
                <a:spcPct val="40000"/>
              </a:spcBef>
              <a:buClr>
                <a:schemeClr val="tx1"/>
              </a:buClr>
              <a:buSzTx/>
              <a:buFont typeface="Wingdings" panose="05000000000000000000" pitchFamily="2" charset="2"/>
              <a:buAutoNum type="arabicPeriod"/>
            </a:pPr>
            <a:r>
              <a:rPr lang="zh-CN" altLang="en-US" sz="1400"/>
              <a:t>进程</a:t>
            </a:r>
            <a:r>
              <a:rPr lang="en-US" altLang="zh-CN" sz="1400"/>
              <a:t>P0</a:t>
            </a:r>
            <a:r>
              <a:rPr lang="zh-CN" altLang="en-US" sz="1400"/>
              <a:t>处于运行状态，</a:t>
            </a:r>
            <a:r>
              <a:rPr lang="en-US" altLang="zh-CN" sz="1400"/>
              <a:t>CPU</a:t>
            </a:r>
            <a:r>
              <a:rPr lang="zh-CN" altLang="en-US" sz="1400"/>
              <a:t>执行</a:t>
            </a:r>
            <a:r>
              <a:rPr lang="en-US" altLang="zh-CN" sz="1400"/>
              <a:t>P0</a:t>
            </a:r>
            <a:r>
              <a:rPr lang="zh-CN" altLang="en-US" sz="1400"/>
              <a:t>中的指令</a:t>
            </a:r>
            <a:endParaRPr lang="en-US" altLang="zh-CN" sz="1400"/>
          </a:p>
          <a:p>
            <a:pPr marL="269875" indent="-269875" eaLnBrk="1" hangingPunct="1">
              <a:lnSpc>
                <a:spcPct val="80000"/>
              </a:lnSpc>
              <a:spcBef>
                <a:spcPct val="40000"/>
              </a:spcBef>
              <a:buClr>
                <a:schemeClr val="tx1"/>
              </a:buClr>
              <a:buSzTx/>
              <a:buFont typeface="Wingdings" panose="05000000000000000000" pitchFamily="2" charset="2"/>
              <a:buAutoNum type="arabicPeriod"/>
            </a:pPr>
            <a:r>
              <a:rPr lang="zh-CN" altLang="en-US" sz="1400"/>
              <a:t>时间到，系统时钟向</a:t>
            </a:r>
            <a:r>
              <a:rPr lang="en-US" altLang="zh-CN" sz="1400"/>
              <a:t>CPU</a:t>
            </a:r>
            <a:r>
              <a:rPr lang="zh-CN" altLang="en-US" sz="1400"/>
              <a:t>发出中断信号，</a:t>
            </a:r>
            <a:r>
              <a:rPr lang="en-US" altLang="zh-CN" sz="1400"/>
              <a:t>OS</a:t>
            </a:r>
            <a:r>
              <a:rPr lang="zh-CN" altLang="en-US" sz="1400"/>
              <a:t>取代</a:t>
            </a:r>
            <a:r>
              <a:rPr lang="en-US" altLang="zh-CN" sz="1400"/>
              <a:t>P0</a:t>
            </a:r>
            <a:r>
              <a:rPr lang="zh-CN" altLang="en-US" sz="1400"/>
              <a:t>进入</a:t>
            </a:r>
            <a:r>
              <a:rPr lang="en-US" altLang="zh-CN" sz="1400"/>
              <a:t>CPU</a:t>
            </a:r>
            <a:r>
              <a:rPr lang="zh-CN" altLang="en-US" sz="1400"/>
              <a:t>运行</a:t>
            </a:r>
          </a:p>
          <a:p>
            <a:pPr marL="269875" indent="-269875" eaLnBrk="1" hangingPunct="1">
              <a:lnSpc>
                <a:spcPct val="80000"/>
              </a:lnSpc>
              <a:spcBef>
                <a:spcPct val="40000"/>
              </a:spcBef>
              <a:buClr>
                <a:schemeClr val="tx1"/>
              </a:buClr>
              <a:buSzTx/>
              <a:buFontTx/>
              <a:buAutoNum type="arabicPeriod"/>
            </a:pPr>
            <a:r>
              <a:rPr lang="en-US" altLang="zh-CN" sz="1400"/>
              <a:t>OS</a:t>
            </a:r>
            <a:r>
              <a:rPr lang="zh-CN" altLang="en-US" sz="1400"/>
              <a:t>把进程 </a:t>
            </a:r>
            <a:r>
              <a:rPr lang="en-US" altLang="zh-CN" sz="1400"/>
              <a:t>P0</a:t>
            </a:r>
            <a:r>
              <a:rPr lang="zh-CN" altLang="en-US" sz="1400"/>
              <a:t>的上下文信息保存在</a:t>
            </a:r>
            <a:r>
              <a:rPr lang="en-US" altLang="zh-CN" sz="1400"/>
              <a:t> P0</a:t>
            </a:r>
            <a:r>
              <a:rPr lang="zh-CN" altLang="en-US" sz="1400"/>
              <a:t>的进程控制块</a:t>
            </a:r>
            <a:r>
              <a:rPr lang="en-US" altLang="zh-CN" sz="1400"/>
              <a:t>PCB0</a:t>
            </a:r>
            <a:r>
              <a:rPr lang="zh-CN" altLang="en-US" sz="1400"/>
              <a:t>中，把</a:t>
            </a:r>
            <a:r>
              <a:rPr lang="en-US" altLang="zh-CN" sz="1400"/>
              <a:t>P0</a:t>
            </a:r>
            <a:r>
              <a:rPr lang="zh-CN" altLang="en-US" sz="1400"/>
              <a:t>放进就绪队列排队</a:t>
            </a:r>
          </a:p>
          <a:p>
            <a:pPr marL="269875" indent="-269875" eaLnBrk="1" hangingPunct="1">
              <a:lnSpc>
                <a:spcPct val="80000"/>
              </a:lnSpc>
              <a:spcBef>
                <a:spcPct val="40000"/>
              </a:spcBef>
              <a:buClr>
                <a:schemeClr val="tx1"/>
              </a:buClr>
              <a:buSzTx/>
              <a:buFontTx/>
              <a:buAutoNum type="arabicPeriod"/>
            </a:pPr>
            <a:r>
              <a:rPr lang="en-US" altLang="zh-CN" sz="1400"/>
              <a:t>OS</a:t>
            </a:r>
            <a:r>
              <a:rPr lang="zh-CN" altLang="en-US" sz="1400"/>
              <a:t>按调度算法从就绪进程的队列中选择另一个进程</a:t>
            </a:r>
            <a:r>
              <a:rPr lang="en-US" altLang="zh-CN" sz="1400"/>
              <a:t> P1</a:t>
            </a:r>
            <a:r>
              <a:rPr lang="zh-CN" altLang="en-US" sz="1400"/>
              <a:t>准备运行</a:t>
            </a:r>
            <a:endParaRPr lang="en-US" altLang="zh-CN" sz="1400"/>
          </a:p>
          <a:p>
            <a:pPr marL="269875" indent="-269875" eaLnBrk="1" hangingPunct="1">
              <a:lnSpc>
                <a:spcPct val="80000"/>
              </a:lnSpc>
              <a:spcBef>
                <a:spcPct val="40000"/>
              </a:spcBef>
              <a:buClr>
                <a:schemeClr val="tx1"/>
              </a:buClr>
              <a:buSzTx/>
              <a:buFontTx/>
              <a:buAutoNum type="arabicPeriod"/>
            </a:pPr>
            <a:r>
              <a:rPr lang="en-US" altLang="zh-CN" sz="1400"/>
              <a:t>OS </a:t>
            </a:r>
            <a:r>
              <a:rPr lang="zh-CN" altLang="en-US" sz="1400"/>
              <a:t>从</a:t>
            </a:r>
            <a:r>
              <a:rPr lang="en-US" altLang="zh-CN" sz="1400"/>
              <a:t>P1</a:t>
            </a:r>
            <a:r>
              <a:rPr lang="zh-CN" altLang="en-US" sz="1400"/>
              <a:t>的进程控制块</a:t>
            </a:r>
            <a:r>
              <a:rPr lang="en-US" altLang="zh-CN" sz="1400"/>
              <a:t>PCB1</a:t>
            </a:r>
            <a:r>
              <a:rPr lang="zh-CN" altLang="en-US" sz="1400"/>
              <a:t>中把进程</a:t>
            </a:r>
            <a:r>
              <a:rPr lang="en-US" altLang="zh-CN" sz="1400"/>
              <a:t> P1</a:t>
            </a:r>
            <a:r>
              <a:rPr lang="zh-CN" altLang="en-US" sz="1400"/>
              <a:t>的上下文信息恢复在</a:t>
            </a:r>
            <a:r>
              <a:rPr lang="en-US" altLang="zh-CN" sz="1400"/>
              <a:t>CPU</a:t>
            </a:r>
            <a:r>
              <a:rPr lang="zh-CN" altLang="en-US" sz="1400"/>
              <a:t>中</a:t>
            </a:r>
            <a:endParaRPr lang="en-US" altLang="zh-CN" sz="1400"/>
          </a:p>
          <a:p>
            <a:pPr marL="269875" indent="-269875" eaLnBrk="1" hangingPunct="1">
              <a:lnSpc>
                <a:spcPct val="80000"/>
              </a:lnSpc>
              <a:spcBef>
                <a:spcPct val="40000"/>
              </a:spcBef>
              <a:buClr>
                <a:schemeClr val="tx1"/>
              </a:buClr>
              <a:buSzTx/>
              <a:buFontTx/>
              <a:buAutoNum type="arabicPeriod"/>
            </a:pPr>
            <a:r>
              <a:rPr lang="en-US" altLang="zh-CN" sz="1400"/>
              <a:t>OS</a:t>
            </a:r>
            <a:r>
              <a:rPr lang="zh-CN" altLang="en-US" sz="1400"/>
              <a:t>让出</a:t>
            </a:r>
            <a:r>
              <a:rPr lang="en-US" altLang="zh-CN" sz="1400"/>
              <a:t>CPU</a:t>
            </a:r>
            <a:r>
              <a:rPr lang="zh-CN" altLang="en-US" sz="1400"/>
              <a:t>，进程</a:t>
            </a:r>
            <a:r>
              <a:rPr lang="en-US" altLang="zh-CN" sz="1400"/>
              <a:t>P1</a:t>
            </a:r>
            <a:r>
              <a:rPr lang="zh-CN" altLang="en-US" sz="1400"/>
              <a:t>进入运行状态，</a:t>
            </a:r>
            <a:r>
              <a:rPr lang="en-US" altLang="zh-CN" sz="1400"/>
              <a:t>CPU</a:t>
            </a:r>
            <a:r>
              <a:rPr lang="zh-CN" altLang="en-US" sz="1400"/>
              <a:t>执行</a:t>
            </a:r>
            <a:r>
              <a:rPr lang="en-US" altLang="zh-CN" sz="1400"/>
              <a:t>P1</a:t>
            </a:r>
            <a:r>
              <a:rPr lang="zh-CN" altLang="en-US" sz="1400"/>
              <a:t>中的指令</a:t>
            </a:r>
            <a:endParaRPr lang="en-US" altLang="zh-CN" sz="1400"/>
          </a:p>
          <a:p>
            <a:pPr marL="269875" indent="-269875" eaLnBrk="1" hangingPunct="1">
              <a:lnSpc>
                <a:spcPct val="80000"/>
              </a:lnSpc>
              <a:spcBef>
                <a:spcPct val="40000"/>
              </a:spcBef>
              <a:buClr>
                <a:schemeClr val="tx1"/>
              </a:buClr>
              <a:buSzTx/>
              <a:buFont typeface="Wingdings" panose="05000000000000000000" pitchFamily="2" charset="2"/>
              <a:buAutoNum type="arabicPeriod" startAt="7"/>
            </a:pPr>
            <a:r>
              <a:rPr lang="zh-CN" altLang="en-US" sz="1400"/>
              <a:t>进程</a:t>
            </a:r>
            <a:r>
              <a:rPr lang="en-US" altLang="zh-CN" sz="1400"/>
              <a:t>P1</a:t>
            </a:r>
            <a:r>
              <a:rPr lang="zh-CN" altLang="en-US" sz="1400"/>
              <a:t>需要从磁盘上读出文件而执行一个</a:t>
            </a:r>
            <a:r>
              <a:rPr lang="zh-CN" altLang="en-US" sz="1400">
                <a:latin typeface="Times New Roman" panose="02020603050405020304" pitchFamily="18" charset="0"/>
              </a:rPr>
              <a:t>“</a:t>
            </a:r>
            <a:r>
              <a:rPr lang="en-US" altLang="zh-CN" sz="1400"/>
              <a:t>system call</a:t>
            </a:r>
            <a:r>
              <a:rPr lang="zh-CN" altLang="en-US" sz="1400">
                <a:latin typeface="Times New Roman" panose="02020603050405020304" pitchFamily="18" charset="0"/>
              </a:rPr>
              <a:t>”</a:t>
            </a:r>
            <a:r>
              <a:rPr lang="zh-CN" altLang="en-US" sz="1400"/>
              <a:t>，因而引出</a:t>
            </a:r>
            <a:r>
              <a:rPr lang="en-US" altLang="zh-CN" sz="1400"/>
              <a:t>OS</a:t>
            </a:r>
            <a:r>
              <a:rPr lang="zh-CN" altLang="en-US" sz="1400"/>
              <a:t>，启动磁盘的文件读出操作</a:t>
            </a:r>
          </a:p>
          <a:p>
            <a:pPr marL="269875" indent="-269875" eaLnBrk="1" hangingPunct="1">
              <a:lnSpc>
                <a:spcPct val="80000"/>
              </a:lnSpc>
              <a:spcBef>
                <a:spcPct val="40000"/>
              </a:spcBef>
              <a:buClr>
                <a:schemeClr val="tx1"/>
              </a:buClr>
              <a:buSzTx/>
              <a:buFontTx/>
              <a:buAutoNum type="arabicPeriod" startAt="8"/>
            </a:pPr>
            <a:r>
              <a:rPr lang="en-US" altLang="zh-CN" sz="1400"/>
              <a:t>OS</a:t>
            </a:r>
            <a:r>
              <a:rPr lang="zh-CN" altLang="en-US" sz="1400"/>
              <a:t>把进程 </a:t>
            </a:r>
            <a:r>
              <a:rPr lang="en-US" altLang="zh-CN" sz="1400"/>
              <a:t>P1</a:t>
            </a:r>
            <a:r>
              <a:rPr lang="zh-CN" altLang="en-US" sz="1400"/>
              <a:t>的上下文信息保存在</a:t>
            </a:r>
            <a:r>
              <a:rPr lang="en-US" altLang="zh-CN" sz="1400"/>
              <a:t> P1</a:t>
            </a:r>
            <a:r>
              <a:rPr lang="zh-CN" altLang="en-US" sz="1400"/>
              <a:t>的进程控制块</a:t>
            </a:r>
            <a:r>
              <a:rPr lang="en-US" altLang="zh-CN" sz="1400"/>
              <a:t>PCB1</a:t>
            </a:r>
            <a:r>
              <a:rPr lang="zh-CN" altLang="en-US" sz="1400"/>
              <a:t>中，</a:t>
            </a:r>
            <a:r>
              <a:rPr lang="en-US" altLang="zh-CN" sz="1400"/>
              <a:t> </a:t>
            </a:r>
            <a:r>
              <a:rPr lang="zh-CN" altLang="en-US" sz="1400"/>
              <a:t>然后将 </a:t>
            </a:r>
            <a:r>
              <a:rPr lang="en-US" altLang="zh-CN" sz="1400"/>
              <a:t>P1</a:t>
            </a:r>
            <a:r>
              <a:rPr lang="zh-CN" altLang="en-US" sz="1400"/>
              <a:t>进程放进等待队列排队</a:t>
            </a:r>
          </a:p>
          <a:p>
            <a:pPr marL="269875" indent="-269875" eaLnBrk="1" hangingPunct="1">
              <a:lnSpc>
                <a:spcPct val="80000"/>
              </a:lnSpc>
              <a:spcBef>
                <a:spcPct val="40000"/>
              </a:spcBef>
              <a:buClr>
                <a:schemeClr val="tx1"/>
              </a:buClr>
              <a:buSzTx/>
              <a:buFontTx/>
              <a:buAutoNum type="arabicPeriod" startAt="8"/>
            </a:pPr>
            <a:r>
              <a:rPr lang="en-US" altLang="zh-CN" sz="1400"/>
              <a:t>OS</a:t>
            </a:r>
            <a:r>
              <a:rPr lang="zh-CN" altLang="en-US" sz="1400"/>
              <a:t>按调度算法从就绪进程的队列中选择另一个进程</a:t>
            </a:r>
            <a:r>
              <a:rPr lang="en-US" altLang="zh-CN" sz="1400"/>
              <a:t> P0</a:t>
            </a:r>
            <a:r>
              <a:rPr lang="zh-CN" altLang="en-US" sz="1400"/>
              <a:t>准备运行</a:t>
            </a:r>
            <a:endParaRPr lang="en-US" altLang="zh-CN" sz="1400"/>
          </a:p>
          <a:p>
            <a:pPr marL="269875" indent="-269875" eaLnBrk="1" hangingPunct="1">
              <a:lnSpc>
                <a:spcPct val="80000"/>
              </a:lnSpc>
              <a:spcBef>
                <a:spcPct val="40000"/>
              </a:spcBef>
              <a:buClr>
                <a:schemeClr val="tx1"/>
              </a:buClr>
              <a:buSzTx/>
              <a:buFontTx/>
              <a:buAutoNum type="arabicPeriod" startAt="8"/>
            </a:pPr>
            <a:r>
              <a:rPr lang="en-US" altLang="zh-CN" sz="1400"/>
              <a:t>OS </a:t>
            </a:r>
            <a:r>
              <a:rPr lang="zh-CN" altLang="en-US" sz="1400"/>
              <a:t>从</a:t>
            </a:r>
            <a:r>
              <a:rPr lang="en-US" altLang="zh-CN" sz="1400"/>
              <a:t>P0</a:t>
            </a:r>
            <a:r>
              <a:rPr lang="zh-CN" altLang="en-US" sz="1400"/>
              <a:t>的进程控制块</a:t>
            </a:r>
            <a:r>
              <a:rPr lang="en-US" altLang="zh-CN" sz="1400"/>
              <a:t>PCB0</a:t>
            </a:r>
            <a:r>
              <a:rPr lang="zh-CN" altLang="en-US" sz="1400"/>
              <a:t>中把进程</a:t>
            </a:r>
            <a:r>
              <a:rPr lang="en-US" altLang="zh-CN" sz="1400"/>
              <a:t> P0</a:t>
            </a:r>
            <a:r>
              <a:rPr lang="zh-CN" altLang="en-US" sz="1400"/>
              <a:t>的上下文信息恢复在</a:t>
            </a:r>
            <a:r>
              <a:rPr lang="en-US" altLang="zh-CN" sz="1400"/>
              <a:t>CPU</a:t>
            </a:r>
            <a:r>
              <a:rPr lang="zh-CN" altLang="en-US" sz="1400"/>
              <a:t>中</a:t>
            </a:r>
            <a:endParaRPr lang="en-US" altLang="zh-CN" sz="1400"/>
          </a:p>
          <a:p>
            <a:pPr marL="269875" indent="-269875" eaLnBrk="1" hangingPunct="1">
              <a:lnSpc>
                <a:spcPct val="80000"/>
              </a:lnSpc>
              <a:spcBef>
                <a:spcPct val="40000"/>
              </a:spcBef>
              <a:buClr>
                <a:schemeClr val="tx1"/>
              </a:buClr>
              <a:buSzTx/>
              <a:buFontTx/>
              <a:buAutoNum type="arabicPeriod" startAt="8"/>
            </a:pPr>
            <a:r>
              <a:rPr lang="en-US" altLang="zh-CN" sz="1400"/>
              <a:t>OS</a:t>
            </a:r>
            <a:r>
              <a:rPr lang="zh-CN" altLang="en-US" sz="1400"/>
              <a:t>让出</a:t>
            </a:r>
            <a:r>
              <a:rPr lang="en-US" altLang="zh-CN" sz="1400"/>
              <a:t>CPU</a:t>
            </a:r>
            <a:r>
              <a:rPr lang="zh-CN" altLang="en-US" sz="1400"/>
              <a:t>，进程</a:t>
            </a:r>
            <a:r>
              <a:rPr lang="en-US" altLang="zh-CN" sz="1400"/>
              <a:t>P0</a:t>
            </a:r>
            <a:r>
              <a:rPr lang="zh-CN" altLang="en-US" sz="1400"/>
              <a:t>进入运行状态，</a:t>
            </a:r>
            <a:r>
              <a:rPr lang="en-US" altLang="zh-CN" sz="1400"/>
              <a:t>CPU</a:t>
            </a:r>
            <a:r>
              <a:rPr lang="zh-CN" altLang="en-US" sz="1400"/>
              <a:t>执行</a:t>
            </a:r>
            <a:r>
              <a:rPr lang="en-US" altLang="zh-CN" sz="1400"/>
              <a:t>P0</a:t>
            </a:r>
            <a:r>
              <a:rPr lang="zh-CN" altLang="en-US" sz="1400"/>
              <a:t>中的指令</a:t>
            </a:r>
            <a:endParaRPr lang="en-US" altLang="zh-CN" sz="1400"/>
          </a:p>
        </p:txBody>
      </p:sp>
      <p:sp>
        <p:nvSpPr>
          <p:cNvPr id="23577" name="Text Box 51"/>
          <p:cNvSpPr txBox="1">
            <a:spLocks noChangeArrowheads="1"/>
          </p:cNvSpPr>
          <p:nvPr/>
        </p:nvSpPr>
        <p:spPr bwMode="auto">
          <a:xfrm>
            <a:off x="4356100" y="173672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1</a:t>
            </a:r>
          </a:p>
        </p:txBody>
      </p:sp>
      <p:sp>
        <p:nvSpPr>
          <p:cNvPr id="23578" name="Text Box 52"/>
          <p:cNvSpPr txBox="1">
            <a:spLocks noChangeArrowheads="1"/>
          </p:cNvSpPr>
          <p:nvPr/>
        </p:nvSpPr>
        <p:spPr bwMode="auto">
          <a:xfrm>
            <a:off x="7920038" y="3860800"/>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6</a:t>
            </a:r>
          </a:p>
        </p:txBody>
      </p:sp>
      <p:sp>
        <p:nvSpPr>
          <p:cNvPr id="23579" name="Text Box 53"/>
          <p:cNvSpPr txBox="1">
            <a:spLocks noChangeArrowheads="1"/>
          </p:cNvSpPr>
          <p:nvPr/>
        </p:nvSpPr>
        <p:spPr bwMode="auto">
          <a:xfrm>
            <a:off x="4751388" y="6057900"/>
            <a:ext cx="449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11</a:t>
            </a:r>
          </a:p>
        </p:txBody>
      </p:sp>
      <p:sp>
        <p:nvSpPr>
          <p:cNvPr id="23580" name="Rectangle 54"/>
          <p:cNvSpPr>
            <a:spLocks noChangeArrowheads="1"/>
          </p:cNvSpPr>
          <p:nvPr/>
        </p:nvSpPr>
        <p:spPr bwMode="auto">
          <a:xfrm>
            <a:off x="6480175" y="1808163"/>
            <a:ext cx="971550"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1" name="Rectangle 55"/>
          <p:cNvSpPr>
            <a:spLocks noChangeArrowheads="1"/>
          </p:cNvSpPr>
          <p:nvPr/>
        </p:nvSpPr>
        <p:spPr bwMode="auto">
          <a:xfrm>
            <a:off x="5651500" y="4113213"/>
            <a:ext cx="971550"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2" name="Text Box 56"/>
          <p:cNvSpPr txBox="1">
            <a:spLocks noChangeArrowheads="1"/>
          </p:cNvSpPr>
          <p:nvPr/>
        </p:nvSpPr>
        <p:spPr bwMode="auto">
          <a:xfrm>
            <a:off x="5940425" y="4076700"/>
            <a:ext cx="900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系统调用</a:t>
            </a:r>
          </a:p>
        </p:txBody>
      </p:sp>
      <p:sp>
        <p:nvSpPr>
          <p:cNvPr id="23583" name="Text Box 57"/>
          <p:cNvSpPr txBox="1">
            <a:spLocks noChangeArrowheads="1"/>
          </p:cNvSpPr>
          <p:nvPr/>
        </p:nvSpPr>
        <p:spPr bwMode="auto">
          <a:xfrm>
            <a:off x="6335713" y="1749425"/>
            <a:ext cx="9001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（中断）</a:t>
            </a:r>
          </a:p>
        </p:txBody>
      </p:sp>
      <p:sp>
        <p:nvSpPr>
          <p:cNvPr id="23584" name="Rectangle 58"/>
          <p:cNvSpPr>
            <a:spLocks noChangeArrowheads="1"/>
          </p:cNvSpPr>
          <p:nvPr/>
        </p:nvSpPr>
        <p:spPr bwMode="auto">
          <a:xfrm>
            <a:off x="5867400" y="2889250"/>
            <a:ext cx="1549400" cy="287338"/>
          </a:xfrm>
          <a:prstGeom prst="rect">
            <a:avLst/>
          </a:prstGeom>
          <a:solidFill>
            <a:srgbClr val="C4FCF3"/>
          </a:solidFill>
          <a:ln w="19050">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t>从就绪队列中选出</a:t>
            </a:r>
            <a:r>
              <a:rPr lang="en-US" altLang="zh-CN" sz="1200"/>
              <a:t>P1</a:t>
            </a:r>
          </a:p>
        </p:txBody>
      </p:sp>
      <p:sp>
        <p:nvSpPr>
          <p:cNvPr id="23585" name="Rectangle 59"/>
          <p:cNvSpPr>
            <a:spLocks noChangeArrowheads="1"/>
          </p:cNvSpPr>
          <p:nvPr/>
        </p:nvSpPr>
        <p:spPr bwMode="auto">
          <a:xfrm>
            <a:off x="5867400" y="5229225"/>
            <a:ext cx="1549400" cy="287338"/>
          </a:xfrm>
          <a:prstGeom prst="rect">
            <a:avLst/>
          </a:prstGeom>
          <a:solidFill>
            <a:srgbClr val="C4FCF3"/>
          </a:solidFill>
          <a:ln w="19050">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t>从就绪队列中选出</a:t>
            </a:r>
            <a:r>
              <a:rPr lang="en-US" altLang="zh-CN" sz="1200"/>
              <a:t>P0</a:t>
            </a:r>
          </a:p>
        </p:txBody>
      </p:sp>
      <p:sp>
        <p:nvSpPr>
          <p:cNvPr id="23586" name="Line 60"/>
          <p:cNvSpPr>
            <a:spLocks noChangeShapeType="1"/>
          </p:cNvSpPr>
          <p:nvPr/>
        </p:nvSpPr>
        <p:spPr bwMode="auto">
          <a:xfrm>
            <a:off x="6659563" y="2708275"/>
            <a:ext cx="0" cy="1809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7" name="Line 61"/>
          <p:cNvSpPr>
            <a:spLocks noChangeShapeType="1"/>
          </p:cNvSpPr>
          <p:nvPr/>
        </p:nvSpPr>
        <p:spPr bwMode="auto">
          <a:xfrm>
            <a:off x="6659563" y="5049838"/>
            <a:ext cx="0" cy="1809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8" name="Line 62"/>
          <p:cNvSpPr>
            <a:spLocks noChangeShapeType="1"/>
          </p:cNvSpPr>
          <p:nvPr/>
        </p:nvSpPr>
        <p:spPr bwMode="auto">
          <a:xfrm>
            <a:off x="6659563" y="3176588"/>
            <a:ext cx="0" cy="1809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9" name="Line 63"/>
          <p:cNvSpPr>
            <a:spLocks noChangeShapeType="1"/>
          </p:cNvSpPr>
          <p:nvPr/>
        </p:nvSpPr>
        <p:spPr bwMode="auto">
          <a:xfrm>
            <a:off x="6659563" y="5516563"/>
            <a:ext cx="0" cy="1809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3988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repeatCount="indefinite" fill="hold" grpId="0" nodeType="clickEffect">
                                  <p:stCondLst>
                                    <p:cond delay="0"/>
                                  </p:stCondLst>
                                  <p:endCondLst>
                                    <p:cond evt="onNext" delay="0">
                                      <p:tgtEl>
                                        <p:sldTgt/>
                                      </p:tgtEl>
                                    </p:cond>
                                  </p:endCondLst>
                                  <p:childTnLst>
                                    <p:animEffect transition="out" filter="fade">
                                      <p:cBhvr>
                                        <p:cTn id="6" dur="500" tmFilter="0, 0; .2, .5; .8, .5; 1, 0"/>
                                        <p:tgtEl>
                                          <p:spTgt spid="494637"/>
                                        </p:tgtEl>
                                      </p:cBhvr>
                                    </p:animEffect>
                                    <p:animScale>
                                      <p:cBhvr>
                                        <p:cTn id="7" dur="250" autoRev="1" fill="hold"/>
                                        <p:tgtEl>
                                          <p:spTgt spid="494637"/>
                                        </p:tgtEl>
                                      </p:cBhvr>
                                      <p:by x="105000" y="105000"/>
                                    </p:animScale>
                                  </p:childTnLst>
                                </p:cTn>
                              </p:par>
                              <p:par>
                                <p:cTn id="8" presetID="1" presetClass="entr" presetSubtype="0" fill="hold" grpId="0" nodeType="withEffect">
                                  <p:stCondLst>
                                    <p:cond delay="0"/>
                                  </p:stCondLst>
                                  <p:childTnLst>
                                    <p:set>
                                      <p:cBhvr>
                                        <p:cTn id="9" dur="1" fill="hold">
                                          <p:stCondLst>
                                            <p:cond delay="499"/>
                                          </p:stCondLst>
                                        </p:cTn>
                                        <p:tgtEl>
                                          <p:spTgt spid="49464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0" end="0"/>
                                            </p:txEl>
                                          </p:spTgt>
                                        </p:tgtEl>
                                        <p:attrNameLst>
                                          <p:attrName>ppt_c</p:attrName>
                                        </p:attrNameLst>
                                      </p:cBhvr>
                                      <p:to>
                                        <a:schemeClr val="folHlink"/>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mph" presetSubtype="0" repeatCount="indefinite" grpId="0" nodeType="clickEffect">
                                  <p:stCondLst>
                                    <p:cond delay="0"/>
                                  </p:stCondLst>
                                  <p:endCondLst>
                                    <p:cond evt="onNext" delay="0">
                                      <p:tgtEl>
                                        <p:sldTgt/>
                                      </p:tgtEl>
                                    </p:cond>
                                  </p:endCondLst>
                                  <p:childTnLst>
                                    <p:animEffect transition="out" filter="fade">
                                      <p:cBhvr>
                                        <p:cTn id="13" dur="500" tmFilter="0, 0; .2, .5; .8, .5; 1, 0"/>
                                        <p:tgtEl>
                                          <p:spTgt spid="494625"/>
                                        </p:tgtEl>
                                      </p:cBhvr>
                                    </p:animEffect>
                                    <p:animScale>
                                      <p:cBhvr>
                                        <p:cTn id="14" dur="250" autoRev="1" fill="hold"/>
                                        <p:tgtEl>
                                          <p:spTgt spid="494625"/>
                                        </p:tgtEl>
                                      </p:cBhvr>
                                      <p:by x="105000" y="105000"/>
                                    </p:animScale>
                                  </p:childTnLst>
                                </p:cTn>
                              </p:par>
                              <p:par>
                                <p:cTn id="15" presetID="1" presetClass="entr" presetSubtype="0" fill="hold" grpId="0" nodeType="withEffect">
                                  <p:stCondLst>
                                    <p:cond delay="0"/>
                                  </p:stCondLst>
                                  <p:childTnLst>
                                    <p:set>
                                      <p:cBhvr>
                                        <p:cTn id="16" dur="1" fill="hold">
                                          <p:stCondLst>
                                            <p:cond delay="499"/>
                                          </p:stCondLst>
                                        </p:cTn>
                                        <p:tgtEl>
                                          <p:spTgt spid="49464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1" end="1"/>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mph" presetSubtype="0" repeatCount="indefinite" grpId="0" nodeType="clickEffect">
                                  <p:stCondLst>
                                    <p:cond delay="0"/>
                                  </p:stCondLst>
                                  <p:endCondLst>
                                    <p:cond evt="onNext" delay="0">
                                      <p:tgtEl>
                                        <p:sldTgt/>
                                      </p:tgtEl>
                                    </p:cond>
                                  </p:endCondLst>
                                  <p:childTnLst>
                                    <p:animEffect transition="out" filter="fade">
                                      <p:cBhvr>
                                        <p:cTn id="20" dur="500" tmFilter="0, 0; .2, .5; .8, .5; 1, 0"/>
                                        <p:tgtEl>
                                          <p:spTgt spid="494626"/>
                                        </p:tgtEl>
                                      </p:cBhvr>
                                    </p:animEffect>
                                    <p:animScale>
                                      <p:cBhvr>
                                        <p:cTn id="21" dur="250" autoRev="1" fill="hold"/>
                                        <p:tgtEl>
                                          <p:spTgt spid="494626"/>
                                        </p:tgtEl>
                                      </p:cBhvr>
                                      <p:by x="105000" y="105000"/>
                                    </p:animScale>
                                  </p:childTnLst>
                                </p:cTn>
                              </p:par>
                              <p:par>
                                <p:cTn id="22" presetID="1" presetClass="entr" presetSubtype="0" fill="hold" grpId="0" nodeType="withEffect">
                                  <p:stCondLst>
                                    <p:cond delay="0"/>
                                  </p:stCondLst>
                                  <p:childTnLst>
                                    <p:set>
                                      <p:cBhvr>
                                        <p:cTn id="23" dur="1" fill="hold">
                                          <p:stCondLst>
                                            <p:cond delay="499"/>
                                          </p:stCondLst>
                                        </p:cTn>
                                        <p:tgtEl>
                                          <p:spTgt spid="49464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2" end="2"/>
                                            </p:txEl>
                                          </p:spTgt>
                                        </p:tgtEl>
                                        <p:attrNameLst>
                                          <p:attrName>ppt_c</p:attrName>
                                        </p:attrNameLst>
                                      </p:cBhvr>
                                      <p:to>
                                        <a:schemeClr val="folHlink"/>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indefinite" grpId="0" nodeType="clickEffect">
                                  <p:stCondLst>
                                    <p:cond delay="0"/>
                                  </p:stCondLst>
                                  <p:endCondLst>
                                    <p:cond evt="onNext" delay="0">
                                      <p:tgtEl>
                                        <p:sldTgt/>
                                      </p:tgtEl>
                                    </p:cond>
                                  </p:endCondLst>
                                  <p:childTnLst>
                                    <p:animEffect transition="out" filter="fade">
                                      <p:cBhvr>
                                        <p:cTn id="27" dur="500" tmFilter="0, 0; .2, .5; .8, .5; 1, 0"/>
                                        <p:tgtEl>
                                          <p:spTgt spid="494627"/>
                                        </p:tgtEl>
                                      </p:cBhvr>
                                    </p:animEffect>
                                    <p:animScale>
                                      <p:cBhvr>
                                        <p:cTn id="28" dur="250" autoRev="1" fill="hold"/>
                                        <p:tgtEl>
                                          <p:spTgt spid="494627"/>
                                        </p:tgtEl>
                                      </p:cBhvr>
                                      <p:by x="105000" y="105000"/>
                                    </p:animScale>
                                  </p:childTnLst>
                                </p:cTn>
                              </p:par>
                              <p:par>
                                <p:cTn id="29" presetID="1" presetClass="entr" presetSubtype="0" fill="hold" grpId="0" nodeType="withEffect">
                                  <p:stCondLst>
                                    <p:cond delay="0"/>
                                  </p:stCondLst>
                                  <p:childTnLst>
                                    <p:set>
                                      <p:cBhvr>
                                        <p:cTn id="30" dur="1" fill="hold">
                                          <p:stCondLst>
                                            <p:cond delay="499"/>
                                          </p:stCondLst>
                                        </p:cTn>
                                        <p:tgtEl>
                                          <p:spTgt spid="49464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3" end="3"/>
                                            </p:txEl>
                                          </p:spTgt>
                                        </p:tgtEl>
                                        <p:attrNameLst>
                                          <p:attrName>ppt_c</p:attrName>
                                        </p:attrNameLst>
                                      </p:cBhvr>
                                      <p:to>
                                        <a:schemeClr val="folHlink"/>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mph" presetSubtype="0" repeatCount="indefinite" grpId="0" nodeType="clickEffect">
                                  <p:stCondLst>
                                    <p:cond delay="0"/>
                                  </p:stCondLst>
                                  <p:endCondLst>
                                    <p:cond evt="onNext" delay="0">
                                      <p:tgtEl>
                                        <p:sldTgt/>
                                      </p:tgtEl>
                                    </p:cond>
                                  </p:endCondLst>
                                  <p:childTnLst>
                                    <p:animEffect transition="out" filter="fade">
                                      <p:cBhvr>
                                        <p:cTn id="34" dur="500" tmFilter="0, 0; .2, .5; .8, .5; 1, 0"/>
                                        <p:tgtEl>
                                          <p:spTgt spid="494628"/>
                                        </p:tgtEl>
                                      </p:cBhvr>
                                    </p:animEffect>
                                    <p:animScale>
                                      <p:cBhvr>
                                        <p:cTn id="35" dur="250" autoRev="1" fill="hold"/>
                                        <p:tgtEl>
                                          <p:spTgt spid="494628"/>
                                        </p:tgtEl>
                                      </p:cBhvr>
                                      <p:by x="105000" y="105000"/>
                                    </p:animScale>
                                  </p:childTnLst>
                                </p:cTn>
                              </p:par>
                              <p:par>
                                <p:cTn id="36" presetID="1" presetClass="entr" presetSubtype="0" fill="hold" grpId="0" nodeType="withEffect">
                                  <p:stCondLst>
                                    <p:cond delay="0"/>
                                  </p:stCondLst>
                                  <p:childTnLst>
                                    <p:set>
                                      <p:cBhvr>
                                        <p:cTn id="37" dur="1" fill="hold">
                                          <p:stCondLst>
                                            <p:cond delay="499"/>
                                          </p:stCondLst>
                                        </p:cTn>
                                        <p:tgtEl>
                                          <p:spTgt spid="49464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4" end="4"/>
                                            </p:txEl>
                                          </p:spTgt>
                                        </p:tgtEl>
                                        <p:attrNameLst>
                                          <p:attrName>ppt_c</p:attrName>
                                        </p:attrNameLst>
                                      </p:cBhvr>
                                      <p:to>
                                        <a:schemeClr val="folHlink"/>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6" presetClass="emph" presetSubtype="0" repeatCount="indefinite" fill="hold" grpId="0" nodeType="clickEffect">
                                  <p:stCondLst>
                                    <p:cond delay="0"/>
                                  </p:stCondLst>
                                  <p:endCondLst>
                                    <p:cond evt="onNext" delay="0">
                                      <p:tgtEl>
                                        <p:sldTgt/>
                                      </p:tgtEl>
                                    </p:cond>
                                  </p:endCondLst>
                                  <p:childTnLst>
                                    <p:animEffect transition="out" filter="fade">
                                      <p:cBhvr>
                                        <p:cTn id="41" dur="500" tmFilter="0, 0; .2, .5; .8, .5; 1, 0"/>
                                        <p:tgtEl>
                                          <p:spTgt spid="494638"/>
                                        </p:tgtEl>
                                      </p:cBhvr>
                                    </p:animEffect>
                                    <p:animScale>
                                      <p:cBhvr>
                                        <p:cTn id="42" dur="250" autoRev="1" fill="hold"/>
                                        <p:tgtEl>
                                          <p:spTgt spid="494638"/>
                                        </p:tgtEl>
                                      </p:cBhvr>
                                      <p:by x="105000" y="105000"/>
                                    </p:animScale>
                                  </p:childTnLst>
                                </p:cTn>
                              </p:par>
                              <p:par>
                                <p:cTn id="43" presetID="1" presetClass="entr" presetSubtype="0" fill="hold" grpId="0" nodeType="withEffect">
                                  <p:stCondLst>
                                    <p:cond delay="0"/>
                                  </p:stCondLst>
                                  <p:childTnLst>
                                    <p:set>
                                      <p:cBhvr>
                                        <p:cTn id="44" dur="1" fill="hold">
                                          <p:stCondLst>
                                            <p:cond delay="499"/>
                                          </p:stCondLst>
                                        </p:cTn>
                                        <p:tgtEl>
                                          <p:spTgt spid="494642">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5" end="5"/>
                                            </p:txEl>
                                          </p:spTgt>
                                        </p:tgtEl>
                                        <p:attrNameLst>
                                          <p:attrName>ppt_c</p:attrName>
                                        </p:attrNameLst>
                                      </p:cBhvr>
                                      <p:to>
                                        <a:schemeClr val="folHlink"/>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6" presetClass="emph" presetSubtype="0" repeatCount="indefinite" grpId="0" nodeType="clickEffect">
                                  <p:stCondLst>
                                    <p:cond delay="0"/>
                                  </p:stCondLst>
                                  <p:endCondLst>
                                    <p:cond evt="onNext" delay="0">
                                      <p:tgtEl>
                                        <p:sldTgt/>
                                      </p:tgtEl>
                                    </p:cond>
                                  </p:endCondLst>
                                  <p:childTnLst>
                                    <p:animEffect transition="out" filter="fade">
                                      <p:cBhvr>
                                        <p:cTn id="48" dur="500" tmFilter="0, 0; .2, .5; .8, .5; 1, 0"/>
                                        <p:tgtEl>
                                          <p:spTgt spid="494629"/>
                                        </p:tgtEl>
                                      </p:cBhvr>
                                    </p:animEffect>
                                    <p:animScale>
                                      <p:cBhvr>
                                        <p:cTn id="49" dur="250" autoRev="1" fill="hold"/>
                                        <p:tgtEl>
                                          <p:spTgt spid="494629"/>
                                        </p:tgtEl>
                                      </p:cBhvr>
                                      <p:by x="105000" y="105000"/>
                                    </p:animScale>
                                  </p:childTnLst>
                                </p:cTn>
                              </p:par>
                              <p:par>
                                <p:cTn id="50" presetID="1" presetClass="entr" presetSubtype="0" fill="hold" grpId="0" nodeType="withEffect">
                                  <p:stCondLst>
                                    <p:cond delay="0"/>
                                  </p:stCondLst>
                                  <p:childTnLst>
                                    <p:set>
                                      <p:cBhvr>
                                        <p:cTn id="51" dur="1" fill="hold">
                                          <p:stCondLst>
                                            <p:cond delay="499"/>
                                          </p:stCondLst>
                                        </p:cTn>
                                        <p:tgtEl>
                                          <p:spTgt spid="49464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6" end="6"/>
                                            </p:txEl>
                                          </p:spTgt>
                                        </p:tgtEl>
                                        <p:attrNameLst>
                                          <p:attrName>ppt_c</p:attrName>
                                        </p:attrNameLst>
                                      </p:cBhvr>
                                      <p:to>
                                        <a:schemeClr val="folHlink"/>
                                      </p:to>
                                    </p:animClr>
                                  </p:subTnLst>
                                </p:cTn>
                              </p:par>
                            </p:childTnLst>
                          </p:cTn>
                        </p:par>
                      </p:childTnLst>
                    </p:cTn>
                  </p:par>
                  <p:par>
                    <p:cTn id="52" fill="hold" nodeType="clickPar">
                      <p:stCondLst>
                        <p:cond delay="indefinite"/>
                      </p:stCondLst>
                      <p:childTnLst>
                        <p:par>
                          <p:cTn id="53" fill="hold" nodeType="withGroup">
                            <p:stCondLst>
                              <p:cond delay="0"/>
                            </p:stCondLst>
                            <p:childTnLst>
                              <p:par>
                                <p:cTn id="54" presetID="26" presetClass="emph" presetSubtype="0" repeatCount="indefinite" grpId="0" nodeType="clickEffect">
                                  <p:stCondLst>
                                    <p:cond delay="0"/>
                                  </p:stCondLst>
                                  <p:endCondLst>
                                    <p:cond evt="onNext" delay="0">
                                      <p:tgtEl>
                                        <p:sldTgt/>
                                      </p:tgtEl>
                                    </p:cond>
                                  </p:endCondLst>
                                  <p:childTnLst>
                                    <p:animEffect transition="out" filter="fade">
                                      <p:cBhvr>
                                        <p:cTn id="55" dur="500" tmFilter="0, 0; .2, .5; .8, .5; 1, 0"/>
                                        <p:tgtEl>
                                          <p:spTgt spid="494630"/>
                                        </p:tgtEl>
                                      </p:cBhvr>
                                    </p:animEffect>
                                    <p:animScale>
                                      <p:cBhvr>
                                        <p:cTn id="56" dur="250" autoRev="1" fill="hold"/>
                                        <p:tgtEl>
                                          <p:spTgt spid="494630"/>
                                        </p:tgtEl>
                                      </p:cBhvr>
                                      <p:by x="105000" y="105000"/>
                                    </p:animScale>
                                  </p:childTnLst>
                                </p:cTn>
                              </p:par>
                              <p:par>
                                <p:cTn id="57" presetID="1" presetClass="entr" presetSubtype="0" fill="hold" grpId="0" nodeType="withEffect">
                                  <p:stCondLst>
                                    <p:cond delay="0"/>
                                  </p:stCondLst>
                                  <p:childTnLst>
                                    <p:set>
                                      <p:cBhvr>
                                        <p:cTn id="58" dur="1" fill="hold">
                                          <p:stCondLst>
                                            <p:cond delay="499"/>
                                          </p:stCondLst>
                                        </p:cTn>
                                        <p:tgtEl>
                                          <p:spTgt spid="494642">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7" end="7"/>
                                            </p:txEl>
                                          </p:spTgt>
                                        </p:tgtEl>
                                        <p:attrNameLst>
                                          <p:attrName>ppt_c</p:attrName>
                                        </p:attrNameLst>
                                      </p:cBhvr>
                                      <p:to>
                                        <a:schemeClr val="folHlink"/>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26" presetClass="emph" presetSubtype="0" repeatCount="indefinite" grpId="0" nodeType="clickEffect">
                                  <p:stCondLst>
                                    <p:cond delay="0"/>
                                  </p:stCondLst>
                                  <p:endCondLst>
                                    <p:cond evt="onNext" delay="0">
                                      <p:tgtEl>
                                        <p:sldTgt/>
                                      </p:tgtEl>
                                    </p:cond>
                                  </p:endCondLst>
                                  <p:childTnLst>
                                    <p:animEffect transition="out" filter="fade">
                                      <p:cBhvr>
                                        <p:cTn id="62" dur="500" tmFilter="0, 0; .2, .5; .8, .5; 1, 0"/>
                                        <p:tgtEl>
                                          <p:spTgt spid="494631"/>
                                        </p:tgtEl>
                                      </p:cBhvr>
                                    </p:animEffect>
                                    <p:animScale>
                                      <p:cBhvr>
                                        <p:cTn id="63" dur="250" autoRev="1" fill="hold"/>
                                        <p:tgtEl>
                                          <p:spTgt spid="494631"/>
                                        </p:tgtEl>
                                      </p:cBhvr>
                                      <p:by x="105000" y="105000"/>
                                    </p:animScale>
                                  </p:childTnLst>
                                </p:cTn>
                              </p:par>
                              <p:par>
                                <p:cTn id="64" presetID="1" presetClass="entr" presetSubtype="0" fill="hold" grpId="0" nodeType="withEffect">
                                  <p:stCondLst>
                                    <p:cond delay="0"/>
                                  </p:stCondLst>
                                  <p:childTnLst>
                                    <p:set>
                                      <p:cBhvr>
                                        <p:cTn id="65" dur="1" fill="hold">
                                          <p:stCondLst>
                                            <p:cond delay="499"/>
                                          </p:stCondLst>
                                        </p:cTn>
                                        <p:tgtEl>
                                          <p:spTgt spid="494642">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8" end="8"/>
                                            </p:txEl>
                                          </p:spTgt>
                                        </p:tgtEl>
                                        <p:attrNameLst>
                                          <p:attrName>ppt_c</p:attrName>
                                        </p:attrNameLst>
                                      </p:cBhvr>
                                      <p:to>
                                        <a:schemeClr val="folHlink"/>
                                      </p:to>
                                    </p:animClr>
                                  </p:subTnLst>
                                </p:cTn>
                              </p:par>
                            </p:childTnLst>
                          </p:cTn>
                        </p:par>
                      </p:childTnLst>
                    </p:cTn>
                  </p:par>
                  <p:par>
                    <p:cTn id="66" fill="hold" nodeType="clickPar">
                      <p:stCondLst>
                        <p:cond delay="indefinite"/>
                      </p:stCondLst>
                      <p:childTnLst>
                        <p:par>
                          <p:cTn id="67" fill="hold" nodeType="withGroup">
                            <p:stCondLst>
                              <p:cond delay="0"/>
                            </p:stCondLst>
                            <p:childTnLst>
                              <p:par>
                                <p:cTn id="68" presetID="26" presetClass="emph" presetSubtype="0" repeatCount="indefinite" grpId="0" nodeType="clickEffect">
                                  <p:stCondLst>
                                    <p:cond delay="0"/>
                                  </p:stCondLst>
                                  <p:endCondLst>
                                    <p:cond evt="onNext" delay="0">
                                      <p:tgtEl>
                                        <p:sldTgt/>
                                      </p:tgtEl>
                                    </p:cond>
                                  </p:endCondLst>
                                  <p:childTnLst>
                                    <p:animEffect transition="out" filter="fade">
                                      <p:cBhvr>
                                        <p:cTn id="69" dur="500" tmFilter="0, 0; .2, .5; .8, .5; 1, 0"/>
                                        <p:tgtEl>
                                          <p:spTgt spid="494632"/>
                                        </p:tgtEl>
                                      </p:cBhvr>
                                    </p:animEffect>
                                    <p:animScale>
                                      <p:cBhvr>
                                        <p:cTn id="70" dur="250" autoRev="1" fill="hold"/>
                                        <p:tgtEl>
                                          <p:spTgt spid="494632"/>
                                        </p:tgtEl>
                                      </p:cBhvr>
                                      <p:by x="105000" y="105000"/>
                                    </p:animScale>
                                  </p:childTnLst>
                                </p:cTn>
                              </p:par>
                              <p:par>
                                <p:cTn id="71" presetID="1" presetClass="entr" presetSubtype="0" fill="hold" grpId="0" nodeType="withEffect">
                                  <p:stCondLst>
                                    <p:cond delay="0"/>
                                  </p:stCondLst>
                                  <p:childTnLst>
                                    <p:set>
                                      <p:cBhvr>
                                        <p:cTn id="72" dur="1" fill="hold">
                                          <p:stCondLst>
                                            <p:cond delay="499"/>
                                          </p:stCondLst>
                                        </p:cTn>
                                        <p:tgtEl>
                                          <p:spTgt spid="494642">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9" end="9"/>
                                            </p:txEl>
                                          </p:spTgt>
                                        </p:tgtEl>
                                        <p:attrNameLst>
                                          <p:attrName>ppt_c</p:attrName>
                                        </p:attrNameLst>
                                      </p:cBhvr>
                                      <p:to>
                                        <a:schemeClr val="folHlink"/>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26" presetClass="emph" presetSubtype="0" repeatCount="indefinite" fill="hold" grpId="0" nodeType="clickEffect">
                                  <p:stCondLst>
                                    <p:cond delay="0"/>
                                  </p:stCondLst>
                                  <p:endCondLst>
                                    <p:cond evt="onNext" delay="0">
                                      <p:tgtEl>
                                        <p:sldTgt/>
                                      </p:tgtEl>
                                    </p:cond>
                                  </p:endCondLst>
                                  <p:childTnLst>
                                    <p:animEffect transition="out" filter="fade">
                                      <p:cBhvr>
                                        <p:cTn id="76" dur="500" tmFilter="0, 0; .2, .5; .8, .5; 1, 0"/>
                                        <p:tgtEl>
                                          <p:spTgt spid="494639"/>
                                        </p:tgtEl>
                                      </p:cBhvr>
                                    </p:animEffect>
                                    <p:animScale>
                                      <p:cBhvr>
                                        <p:cTn id="77" dur="250" autoRev="1" fill="hold"/>
                                        <p:tgtEl>
                                          <p:spTgt spid="494639"/>
                                        </p:tgtEl>
                                      </p:cBhvr>
                                      <p:by x="105000" y="105000"/>
                                    </p:animScale>
                                  </p:childTnLst>
                                </p:cTn>
                              </p:par>
                              <p:par>
                                <p:cTn id="78" presetID="1" presetClass="entr" presetSubtype="0" fill="hold" grpId="0" nodeType="withEffect">
                                  <p:stCondLst>
                                    <p:cond delay="0"/>
                                  </p:stCondLst>
                                  <p:childTnLst>
                                    <p:set>
                                      <p:cBhvr>
                                        <p:cTn id="79" dur="1" fill="hold">
                                          <p:stCondLst>
                                            <p:cond delay="499"/>
                                          </p:stCondLst>
                                        </p:cTn>
                                        <p:tgtEl>
                                          <p:spTgt spid="4946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25" grpId="0"/>
      <p:bldP spid="494626" grpId="0"/>
      <p:bldP spid="494627" grpId="0"/>
      <p:bldP spid="494628" grpId="0"/>
      <p:bldP spid="494629" grpId="0"/>
      <p:bldP spid="494630" grpId="0"/>
      <p:bldP spid="494631" grpId="0"/>
      <p:bldP spid="494632" grpId="0"/>
      <p:bldP spid="494637" grpId="0" animBg="1"/>
      <p:bldP spid="494638" grpId="0" animBg="1"/>
      <p:bldP spid="494639" grpId="0" animBg="1"/>
      <p:bldP spid="494642"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25829</TotalTime>
  <Words>2188</Words>
  <Application>Microsoft Office PowerPoint</Application>
  <PresentationFormat>全屏显示(4:3)</PresentationFormat>
  <Paragraphs>241</Paragraphs>
  <Slides>26</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黑体</vt:lpstr>
      <vt:lpstr>楷体_GB2312</vt:lpstr>
      <vt:lpstr>微软雅黑</vt:lpstr>
      <vt:lpstr>Arial</vt:lpstr>
      <vt:lpstr>Times New Roman</vt:lpstr>
      <vt:lpstr>Wingdings</vt:lpstr>
      <vt:lpstr>默认设计模板</vt:lpstr>
      <vt:lpstr>进  程</vt:lpstr>
      <vt:lpstr>“程序”和“进程”</vt:lpstr>
      <vt:lpstr>创建进程——fork</vt:lpstr>
      <vt:lpstr>命令行参数与环境变量</vt:lpstr>
      <vt:lpstr>命令行参数与环境变量</vt:lpstr>
      <vt:lpstr>进程的状态及其转换：五态模型</vt:lpstr>
      <vt:lpstr>进程的队列和调度(Scheduling)</vt:lpstr>
      <vt:lpstr>进程的执行环境和CPU现场</vt:lpstr>
      <vt:lpstr>切换进程必须交换上下文(Context-switch)</vt:lpstr>
      <vt:lpstr>     “进程”  与“上下文切换”</vt:lpstr>
      <vt:lpstr>信  号</vt:lpstr>
      <vt:lpstr>信号——Linux中对异常的处理</vt:lpstr>
      <vt:lpstr>信号</vt:lpstr>
      <vt:lpstr>信号实例</vt:lpstr>
      <vt:lpstr>发送/接收信号</vt:lpstr>
      <vt:lpstr>发送/接收信号</vt:lpstr>
      <vt:lpstr>发送信号</vt:lpstr>
      <vt:lpstr>发送信号</vt:lpstr>
      <vt:lpstr>接收信号</vt:lpstr>
      <vt:lpstr>处理信号</vt:lpstr>
      <vt:lpstr>非本地跳转 （nonlocal jump）</vt:lpstr>
      <vt:lpstr>非本地跳转</vt:lpstr>
      <vt:lpstr>非本地跳转</vt:lpstr>
      <vt:lpstr>非本地跳转</vt:lpstr>
      <vt:lpstr>  12月24日小班课PA报告要求  </vt:lpstr>
      <vt:lpstr>PA小班口头报告</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幽弥狂</cp:lastModifiedBy>
  <cp:revision>2579</cp:revision>
  <dcterms:created xsi:type="dcterms:W3CDTF">2008-04-26T09:05:28Z</dcterms:created>
  <dcterms:modified xsi:type="dcterms:W3CDTF">2019-09-17T18:31:45Z</dcterms:modified>
</cp:coreProperties>
</file>