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1017" r:id="rId3"/>
    <p:sldId id="1018" r:id="rId4"/>
    <p:sldId id="1012" r:id="rId5"/>
    <p:sldId id="1013" r:id="rId6"/>
    <p:sldId id="1022" r:id="rId7"/>
    <p:sldId id="982" r:id="rId8"/>
    <p:sldId id="1029" r:id="rId9"/>
    <p:sldId id="1023" r:id="rId10"/>
    <p:sldId id="1025" r:id="rId11"/>
    <p:sldId id="909" r:id="rId12"/>
    <p:sldId id="920" r:id="rId13"/>
    <p:sldId id="916" r:id="rId14"/>
    <p:sldId id="919" r:id="rId15"/>
    <p:sldId id="1010" r:id="rId16"/>
    <p:sldId id="918" r:id="rId17"/>
    <p:sldId id="983" r:id="rId18"/>
    <p:sldId id="1027" r:id="rId19"/>
    <p:sldId id="1028" r:id="rId20"/>
    <p:sldId id="1019" r:id="rId21"/>
    <p:sldId id="985" r:id="rId22"/>
    <p:sldId id="986" r:id="rId23"/>
    <p:sldId id="1009" r:id="rId24"/>
    <p:sldId id="987" r:id="rId25"/>
    <p:sldId id="989" r:id="rId26"/>
    <p:sldId id="990" r:id="rId27"/>
    <p:sldId id="998" r:id="rId28"/>
    <p:sldId id="999" r:id="rId29"/>
    <p:sldId id="1008" r:id="rId30"/>
    <p:sldId id="1000" r:id="rId31"/>
    <p:sldId id="914" r:id="rId32"/>
    <p:sldId id="1004" r:id="rId33"/>
    <p:sldId id="1002" r:id="rId34"/>
    <p:sldId id="1005" r:id="rId35"/>
    <p:sldId id="1006" r:id="rId36"/>
    <p:sldId id="1007" r:id="rId37"/>
    <p:sldId id="1020" r:id="rId38"/>
    <p:sldId id="1021" r:id="rId39"/>
    <p:sldId id="1001"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3300"/>
    <a:srgbClr val="0066CC"/>
    <a:srgbClr val="0066FF"/>
    <a:srgbClr val="009242"/>
    <a:srgbClr val="FF0000"/>
    <a:srgbClr val="3366FF"/>
    <a:srgbClr val="0033CC"/>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7822" autoAdjust="0"/>
    <p:restoredTop sz="88576" autoAdjust="0"/>
  </p:normalViewPr>
  <p:slideViewPr>
    <p:cSldViewPr>
      <p:cViewPr>
        <p:scale>
          <a:sx n="100" d="100"/>
          <a:sy n="100" d="100"/>
        </p:scale>
        <p:origin x="-72"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64"/>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1C07728-838D-4718-BE47-E89A171AD5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xfrm>
            <a:off x="1143000" y="574675"/>
            <a:ext cx="4589463" cy="3441700"/>
          </a:xfrm>
          <a:solidFill>
            <a:srgbClr val="FFFFFF"/>
          </a:solidFill>
          <a:ln/>
        </p:spPr>
      </p:sp>
      <p:sp>
        <p:nvSpPr>
          <p:cNvPr id="43011" name="Rectangle 3"/>
          <p:cNvSpPr>
            <a:spLocks noChangeArrowheads="1"/>
          </p:cNvSpPr>
          <p:nvPr>
            <p:ph type="body" idx="1"/>
          </p:nvPr>
        </p:nvSpPr>
        <p:spPr>
          <a:xfrm>
            <a:off x="515938" y="4343400"/>
            <a:ext cx="5910262" cy="4114800"/>
          </a:xfrm>
          <a:solidFill>
            <a:srgbClr val="FFFFFF"/>
          </a:solidFill>
          <a:ln>
            <a:solidFill>
              <a:srgbClr val="000000"/>
            </a:solidFill>
          </a:ln>
        </p:spPr>
        <p:txBody>
          <a:bodyPr lIns="90048" tIns="44234" rIns="90048" bIns="44234"/>
          <a:lstStyle/>
          <a:p>
            <a:r>
              <a:rPr lang="en-US" altLang="zh-CN" b="1" smtClean="0">
                <a:latin typeface="Arial" pitchFamily="34" charset="0"/>
              </a:rPr>
              <a:t>Supplement: ULP=units in the last place.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a:noFill/>
          <a:ln/>
        </p:spPr>
        <p:txBody>
          <a:bodyPr lIns="86657" tIns="43328" rIns="86657" bIns="43328"/>
          <a:lstStyle/>
          <a:p>
            <a:pPr marL="228600" indent="-228600"/>
            <a:r>
              <a:rPr lang="en-US" altLang="zh-CN" smtClean="0">
                <a:latin typeface="Arial" pitchFamily="34" charset="0"/>
              </a:rPr>
              <a:t>Any questions so far? After this class, we should think of some important questions. Here are some examples:</a:t>
            </a:r>
          </a:p>
          <a:p>
            <a:pPr marL="228600" indent="-228600">
              <a:buFontTx/>
              <a:buAutoNum type="arabicPeriod"/>
            </a:pPr>
            <a:r>
              <a:rPr lang="en-US" altLang="zh-CN" smtClean="0">
                <a:latin typeface="Arial" pitchFamily="34" charset="0"/>
              </a:rPr>
              <a:t>We should know what’s the range of expressible value for single-precision and double-precision. We consider this question by finding the largest number form. For normalized form, we know the largest one is that the significand should be all ones, exponent should be 11111110, which is 254, the true value is 254-127=127, so the value of the largest number is …., which is about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120</a:t>
            </a:r>
            <a:r>
              <a:rPr lang="en-US" altLang="zh-CN" smtClean="0">
                <a:latin typeface="Arial" pitchFamily="34" charset="0"/>
              </a:rPr>
              <a:t> =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10</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+1.99…99x1.28x10</a:t>
            </a:r>
            <a:r>
              <a:rPr lang="en-US" altLang="zh-CN" baseline="30000" smtClean="0">
                <a:latin typeface="Arial" pitchFamily="34" charset="0"/>
              </a:rPr>
              <a:t>2</a:t>
            </a:r>
            <a:r>
              <a:rPr lang="en-US" altLang="zh-CN" smtClean="0">
                <a:latin typeface="Arial" pitchFamily="34" charset="0"/>
              </a:rPr>
              <a:t>x(10</a:t>
            </a:r>
            <a:r>
              <a:rPr lang="en-US" altLang="zh-CN" baseline="30000" smtClean="0">
                <a:latin typeface="Arial" pitchFamily="34" charset="0"/>
              </a:rPr>
              <a:t>3</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+2.0x10</a:t>
            </a:r>
            <a:r>
              <a:rPr lang="en-US" altLang="zh-CN" baseline="30000" smtClean="0">
                <a:latin typeface="Arial" pitchFamily="34" charset="0"/>
              </a:rPr>
              <a:t>38</a:t>
            </a:r>
            <a:r>
              <a:rPr lang="en-US" altLang="zh-CN" smtClean="0">
                <a:latin typeface="Arial" pitchFamily="34" charset="0"/>
              </a:rPr>
              <a:t> </a:t>
            </a:r>
          </a:p>
          <a:p>
            <a:pPr marL="228600" indent="-228600">
              <a:buFontTx/>
              <a:buAutoNum type="arabicPeriod"/>
            </a:pPr>
            <a:r>
              <a:rPr lang="en-US" altLang="zh-CN" smtClean="0">
                <a:latin typeface="Arial" pitchFamily="34" charset="0"/>
              </a:rPr>
              <a:t>We should know why use biased exponent. Considering the addition operation for two scientific notation numbers, 3.12x10</a:t>
            </a:r>
            <a:r>
              <a:rPr lang="en-US" altLang="zh-CN" baseline="30000" smtClean="0">
                <a:latin typeface="Arial" pitchFamily="34" charset="0"/>
              </a:rPr>
              <a:t>3 </a:t>
            </a:r>
            <a:r>
              <a:rPr lang="en-US" altLang="zh-CN" smtClean="0">
                <a:latin typeface="Arial" pitchFamily="34" charset="0"/>
              </a:rPr>
              <a:t>4.28x10</a:t>
            </a:r>
            <a:r>
              <a:rPr lang="en-US" altLang="zh-CN" baseline="30000" smtClean="0">
                <a:latin typeface="Arial" pitchFamily="34" charset="0"/>
              </a:rPr>
              <a:t>-2</a:t>
            </a:r>
            <a:r>
              <a:rPr lang="en-US" altLang="zh-CN" smtClean="0">
                <a:latin typeface="Arial" pitchFamily="34" charset="0"/>
              </a:rPr>
              <a:t>, before adding the fractions, we must adjust the exponents to make them the same. We always convert the smaller one. Here 4.28x10</a:t>
            </a:r>
            <a:r>
              <a:rPr lang="en-US" altLang="zh-CN" baseline="30000" smtClean="0">
                <a:latin typeface="Arial" pitchFamily="34" charset="0"/>
              </a:rPr>
              <a:t>-2 </a:t>
            </a:r>
            <a:r>
              <a:rPr lang="en-US" altLang="zh-CN" smtClean="0">
                <a:latin typeface="Arial" pitchFamily="34" charset="0"/>
              </a:rPr>
              <a:t>should be convert to 0.0000428x10</a:t>
            </a:r>
            <a:r>
              <a:rPr lang="en-US" altLang="zh-CN" baseline="30000" smtClean="0">
                <a:latin typeface="Arial" pitchFamily="34" charset="0"/>
              </a:rPr>
              <a:t>3 </a:t>
            </a:r>
            <a:r>
              <a:rPr lang="en-US" altLang="zh-CN" smtClean="0">
                <a:latin typeface="Arial" pitchFamily="34" charset="0"/>
              </a:rPr>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smtClean="0">
                <a:latin typeface="Arial" pitchFamily="34" charset="0"/>
              </a:rPr>
              <a:t>2</a:t>
            </a:r>
            <a:r>
              <a:rPr lang="en-US" altLang="zh-CN" smtClean="0">
                <a:latin typeface="Arial" pitchFamily="34" charset="0"/>
              </a:rPr>
              <a:t>, +3=&gt;0011</a:t>
            </a:r>
            <a:r>
              <a:rPr lang="en-US" altLang="zh-CN" baseline="-25000" smtClean="0">
                <a:latin typeface="Arial" pitchFamily="34" charset="0"/>
              </a:rPr>
              <a:t>2</a:t>
            </a:r>
            <a:r>
              <a:rPr lang="en-US" altLang="zh-CN" smtClean="0">
                <a:latin typeface="Arial" pitchFamily="34" charset="0"/>
              </a:rPr>
              <a:t>. If we use biased exponent which add certain excess(here say 8=1000</a:t>
            </a:r>
            <a:r>
              <a:rPr lang="en-US" altLang="zh-CN" baseline="-25000" smtClean="0">
                <a:latin typeface="Arial" pitchFamily="34" charset="0"/>
              </a:rPr>
              <a:t>2</a:t>
            </a:r>
            <a:r>
              <a:rPr lang="en-US" altLang="zh-CN" smtClean="0">
                <a:latin typeface="Arial" pitchFamily="34" charset="0"/>
              </a:rPr>
              <a:t>), we will have:  –2=&gt;0110</a:t>
            </a:r>
            <a:r>
              <a:rPr lang="en-US" altLang="zh-CN" baseline="-25000" smtClean="0">
                <a:latin typeface="Arial" pitchFamily="34" charset="0"/>
              </a:rPr>
              <a:t>2</a:t>
            </a:r>
            <a:r>
              <a:rPr lang="en-US" altLang="zh-CN" smtClean="0">
                <a:latin typeface="Arial" pitchFamily="34" charset="0"/>
              </a:rPr>
              <a:t>, +3=&gt;1011</a:t>
            </a:r>
            <a:r>
              <a:rPr lang="en-US" altLang="zh-CN" baseline="-25000" smtClean="0">
                <a:latin typeface="Arial" pitchFamily="34" charset="0"/>
              </a:rPr>
              <a:t>2</a:t>
            </a:r>
            <a:r>
              <a:rPr lang="en-US" altLang="zh-CN" smtClean="0">
                <a:latin typeface="Arial" pitchFamily="34" charset="0"/>
              </a:rPr>
              <a:t> It is obvious that 1011 is larger than 0110. Generally, we always choose 2</a:t>
            </a:r>
            <a:r>
              <a:rPr lang="en-US" altLang="zh-CN" baseline="30000" smtClean="0">
                <a:latin typeface="Arial" pitchFamily="34" charset="0"/>
              </a:rPr>
              <a:t>N-1 </a:t>
            </a:r>
            <a:r>
              <a:rPr lang="en-US" altLang="zh-CN" smtClean="0">
                <a:latin typeface="Arial" pitchFamily="34" charset="0"/>
              </a:rPr>
              <a:t>as the excess(or bias)  for N bits number. Before IEEE 754 standard, Almost all the computer did in this way. IEEE 754 chose 2</a:t>
            </a:r>
            <a:r>
              <a:rPr lang="en-US" altLang="zh-CN" baseline="30000" smtClean="0">
                <a:latin typeface="Arial" pitchFamily="34" charset="0"/>
              </a:rPr>
              <a:t>N-1</a:t>
            </a:r>
            <a:r>
              <a:rPr lang="en-US" altLang="zh-CN" smtClean="0">
                <a:latin typeface="Arial" pitchFamily="34" charset="0"/>
              </a:rPr>
              <a:t> –1, it’s a clever selection, because it can enlarge the range of the expressible value.  Say N=4, if we choose 1000 as bias, the largest number is +7 (=&gt;1111</a:t>
            </a:r>
            <a:r>
              <a:rPr lang="en-US" altLang="zh-CN" baseline="-25000" smtClean="0">
                <a:latin typeface="Arial" pitchFamily="34" charset="0"/>
              </a:rPr>
              <a:t>2</a:t>
            </a:r>
            <a:r>
              <a:rPr lang="en-US" altLang="zh-CN" smtClean="0">
                <a:latin typeface="Arial" pitchFamily="34" charset="0"/>
              </a:rPr>
              <a:t>), if we choose 0111 as bias, the largest number can be +8 (=&gt;1111</a:t>
            </a:r>
            <a:r>
              <a:rPr lang="en-US" altLang="zh-CN" baseline="-25000" smtClean="0">
                <a:latin typeface="Arial" pitchFamily="34" charset="0"/>
              </a:rPr>
              <a:t>2</a:t>
            </a:r>
            <a:r>
              <a:rPr lang="en-US" altLang="zh-CN" smtClean="0">
                <a:latin typeface="Arial" pitchFamily="34" charset="0"/>
              </a:rPr>
              <a:t>)</a:t>
            </a:r>
          </a:p>
          <a:p>
            <a:pPr marL="228600" indent="-228600">
              <a:buFontTx/>
              <a:buAutoNum type="arabicPeriod"/>
            </a:pPr>
            <a:r>
              <a:rPr lang="en-US" altLang="zh-CN" smtClean="0">
                <a:latin typeface="Arial" pitchFamily="34" charset="0"/>
              </a:rPr>
              <a:t>For the first case, we convert i from int to float and then to int. If i is a very large integer, it will lose some lower significant digits when converting to float (because 31&gt;24). So it will be not true. How about Double?  (it’s OK, because 31&lt;53). For the second case, we convert f from float to int and then to float. If f is a very small number (&lt;1), it will have no integer representation when converting to int. So it will be not always true. How about Double? The situation is the same, so it’s also not always true.</a:t>
            </a:r>
          </a:p>
          <a:p>
            <a:pPr marL="228600" indent="-228600">
              <a:buFontTx/>
              <a:buAutoNum type="arabicPeriod"/>
            </a:pPr>
            <a:r>
              <a:rPr lang="en-US" altLang="zh-CN" smtClean="0">
                <a:latin typeface="Arial" pitchFamily="34" charset="0"/>
              </a:rPr>
              <a:t>When we add a very small number to a very large number, we will get the result which is exact the larger number. Because we should adjust the exponents to make them the same, so for very small exponent, the significand will be lost after moving the point to left and truncating the lower significant digits.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18C61C-5B2B-4C02-97D8-461B6F13E58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12F0F9-2D47-4B91-BACA-C3E6589CA01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B45088-4B61-4F33-A8DB-DEC49CA143E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3434D4-8E8F-4C8B-A35B-08921FAD3D3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58EFE4-7723-46CB-B42C-DB5C43B2957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73839A-ED66-4A88-976B-58F7B774F85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ED84458-DA03-4B57-BE90-0074BBC1318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DDE6832-D361-47FE-A178-84F6A3C2930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22994B8-09EC-40F3-9A5A-8BA66A34BDB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7741FC-EE65-477C-A9B5-46D667462BD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87B18DB-74D6-4417-8281-8817DEFB1022}"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A2698F8-C654-4C17-9C04-F46EB754330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hyperlink" Target="http://en.wikipedia.org/wiki/File:William_Kahan.jpg"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第三讲 数值的运算</a:t>
            </a:r>
            <a:br>
              <a:rPr lang="zh-CN" altLang="en-US" smtClean="0">
                <a:solidFill>
                  <a:srgbClr val="FF0000"/>
                </a:solidFill>
              </a:rPr>
            </a:br>
            <a:r>
              <a:rPr lang="zh-CN" altLang="en-US" smtClean="0"/>
              <a:t/>
            </a:r>
            <a:br>
              <a:rPr lang="zh-CN" altLang="en-US" smtClean="0"/>
            </a:b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例题</a:t>
            </a:r>
            <a:r>
              <a:rPr lang="en-US" altLang="zh-CN" smtClean="0"/>
              <a:t>4</a:t>
            </a:r>
            <a:endParaRPr lang="zh-CN" altLang="en-US" smtClean="0"/>
          </a:p>
        </p:txBody>
      </p:sp>
      <p:sp>
        <p:nvSpPr>
          <p:cNvPr id="19459" name="内容占位符 2"/>
          <p:cNvSpPr>
            <a:spLocks noGrp="1"/>
          </p:cNvSpPr>
          <p:nvPr>
            <p:ph idx="1"/>
          </p:nvPr>
        </p:nvSpPr>
        <p:spPr/>
        <p:txBody>
          <a:bodyPr/>
          <a:lstStyle/>
          <a:p>
            <a:pPr marL="0" indent="0">
              <a:buFontTx/>
              <a:buNone/>
            </a:pPr>
            <a:r>
              <a:rPr lang="zh-CN" altLang="en-US" b="0" smtClean="0"/>
              <a:t>本方案检查带符号数相减是否溢出有没有问题？</a:t>
            </a:r>
            <a:endParaRPr lang="en-US" altLang="zh-CN" b="0" smtClean="0"/>
          </a:p>
          <a:p>
            <a:pPr marL="0" indent="0">
              <a:buFontTx/>
              <a:buNone/>
            </a:pPr>
            <a:endParaRPr lang="en-US" altLang="zh-CN" b="0" smtClean="0"/>
          </a:p>
          <a:p>
            <a:pPr marL="0" indent="0">
              <a:buFontTx/>
              <a:buNone/>
            </a:pPr>
            <a:endParaRPr lang="en-US" altLang="zh-CN" b="0" smtClean="0"/>
          </a:p>
          <a:p>
            <a:pPr marL="0" indent="0">
              <a:buFontTx/>
              <a:buNone/>
            </a:pPr>
            <a:endParaRPr lang="en-US" altLang="zh-CN" b="0" smtClean="0"/>
          </a:p>
          <a:p>
            <a:pPr marL="0" indent="0">
              <a:buFontTx/>
              <a:buNone/>
            </a:pPr>
            <a:endParaRPr lang="en-US" altLang="zh-CN" b="0" smtClean="0"/>
          </a:p>
          <a:p>
            <a:pPr marL="0" indent="0">
              <a:buFontTx/>
              <a:buNone/>
            </a:pPr>
            <a:r>
              <a:rPr lang="en-US" altLang="zh-CN" b="0" smtClean="0"/>
              <a:t>/* Determine whether arguments can be subtracted without overflow */</a:t>
            </a:r>
          </a:p>
          <a:p>
            <a:pPr marL="0" indent="0">
              <a:buFontTx/>
              <a:buNone/>
            </a:pPr>
            <a:r>
              <a:rPr lang="en-US" altLang="zh-CN" b="0" smtClean="0"/>
              <a:t>/* WARNING: This code is buggy. */</a:t>
            </a:r>
          </a:p>
          <a:p>
            <a:pPr marL="0" indent="0">
              <a:buFontTx/>
              <a:buNone/>
            </a:pPr>
            <a:r>
              <a:rPr lang="en-US" altLang="zh-CN" b="0" smtClean="0"/>
              <a:t>int tsub_ok(int x, int y) {</a:t>
            </a:r>
          </a:p>
          <a:p>
            <a:pPr marL="0" indent="0">
              <a:buFontTx/>
              <a:buNone/>
            </a:pPr>
            <a:r>
              <a:rPr lang="en-US" altLang="zh-CN" b="0" smtClean="0"/>
              <a:t>       return tadd_ok(x, -y);</a:t>
            </a:r>
          </a:p>
          <a:p>
            <a:pPr marL="0" indent="0">
              <a:buFontTx/>
              <a:buNone/>
            </a:pPr>
            <a:r>
              <a:rPr lang="en-US" altLang="zh-CN" b="0" smtClean="0"/>
              <a:t>}  </a:t>
            </a:r>
          </a:p>
          <a:p>
            <a:pPr marL="0" indent="0">
              <a:buFontTx/>
              <a:buNone/>
            </a:pPr>
            <a:r>
              <a:rPr lang="zh-CN" altLang="en-US" smtClean="0">
                <a:solidFill>
                  <a:srgbClr val="C00000"/>
                </a:solidFill>
                <a:latin typeface="微软雅黑" pitchFamily="34" charset="-122"/>
                <a:ea typeface="微软雅黑" pitchFamily="34" charset="-122"/>
              </a:rPr>
              <a:t>当</a:t>
            </a:r>
            <a:r>
              <a:rPr lang="en-US" altLang="zh-CN" smtClean="0">
                <a:solidFill>
                  <a:srgbClr val="C00000"/>
                </a:solidFill>
                <a:latin typeface="微软雅黑" pitchFamily="34" charset="-122"/>
                <a:ea typeface="微软雅黑" pitchFamily="34" charset="-122"/>
              </a:rPr>
              <a:t>x&lt;0</a:t>
            </a:r>
            <a:r>
              <a:rPr lang="zh-CN" altLang="en-US" smtClean="0">
                <a:solidFill>
                  <a:srgbClr val="C00000"/>
                </a:solidFill>
                <a:latin typeface="微软雅黑" pitchFamily="34" charset="-122"/>
                <a:ea typeface="微软雅黑" pitchFamily="34" charset="-122"/>
              </a:rPr>
              <a:t>，</a:t>
            </a:r>
            <a:r>
              <a:rPr lang="en-US" altLang="zh-CN" smtClean="0">
                <a:solidFill>
                  <a:srgbClr val="C00000"/>
                </a:solidFill>
                <a:latin typeface="微软雅黑" pitchFamily="34" charset="-122"/>
                <a:ea typeface="微软雅黑" pitchFamily="34" charset="-122"/>
              </a:rPr>
              <a:t>y=0x80000000</a:t>
            </a:r>
            <a:r>
              <a:rPr lang="zh-CN" altLang="en-US" smtClean="0">
                <a:solidFill>
                  <a:srgbClr val="C00000"/>
                </a:solidFill>
                <a:latin typeface="微软雅黑" pitchFamily="34" charset="-122"/>
                <a:ea typeface="微软雅黑" pitchFamily="34" charset="-122"/>
              </a:rPr>
              <a:t>时，该函数判断错误</a:t>
            </a:r>
          </a:p>
        </p:txBody>
      </p:sp>
      <p:pic>
        <p:nvPicPr>
          <p:cNvPr id="11268" name="Picture 4"/>
          <p:cNvPicPr>
            <a:picLocks noChangeAspect="1" noChangeArrowheads="1"/>
          </p:cNvPicPr>
          <p:nvPr/>
        </p:nvPicPr>
        <p:blipFill>
          <a:blip r:embed="rId2"/>
          <a:srcRect/>
          <a:stretch>
            <a:fillRect/>
          </a:stretch>
        </p:blipFill>
        <p:spPr bwMode="auto">
          <a:xfrm>
            <a:off x="1827213" y="1628775"/>
            <a:ext cx="5172075" cy="1257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整数的乘运算 </a:t>
            </a:r>
          </a:p>
        </p:txBody>
      </p:sp>
      <p:sp>
        <p:nvSpPr>
          <p:cNvPr id="12291" name="Rectangle 3"/>
          <p:cNvSpPr>
            <a:spLocks noGrp="1" noChangeArrowheads="1"/>
          </p:cNvSpPr>
          <p:nvPr>
            <p:ph type="body" idx="1"/>
          </p:nvPr>
        </p:nvSpPr>
        <p:spPr>
          <a:xfrm>
            <a:off x="385763" y="954088"/>
            <a:ext cx="8229600" cy="2519362"/>
          </a:xfrm>
        </p:spPr>
        <p:txBody>
          <a:bodyPr/>
          <a:lstStyle/>
          <a:p>
            <a:r>
              <a:rPr lang="zh-CN" altLang="en-US" smtClean="0">
                <a:latin typeface="微软雅黑" pitchFamily="34" charset="-122"/>
                <a:ea typeface="微软雅黑" pitchFamily="34" charset="-122"/>
              </a:rPr>
              <a:t>通常，高级语言中两个</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位整数相乘得到的结果通常也是一个</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位整数，也即结果只取</a:t>
            </a:r>
            <a:r>
              <a:rPr lang="en-US" altLang="zh-CN" smtClean="0">
                <a:latin typeface="微软雅黑" pitchFamily="34" charset="-122"/>
                <a:ea typeface="微软雅黑" pitchFamily="34" charset="-122"/>
              </a:rPr>
              <a:t>2n</a:t>
            </a:r>
            <a:r>
              <a:rPr lang="zh-CN" altLang="en-US" smtClean="0">
                <a:latin typeface="微软雅黑" pitchFamily="34" charset="-122"/>
                <a:ea typeface="微软雅黑" pitchFamily="34" charset="-122"/>
              </a:rPr>
              <a:t>位乘积中的低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a:t>
            </a:r>
          </a:p>
          <a:p>
            <a:pPr lvl="1"/>
            <a:r>
              <a:rPr lang="zh-CN" altLang="en-US" sz="2400" smtClean="0">
                <a:latin typeface="微软雅黑" pitchFamily="34" charset="-122"/>
                <a:ea typeface="微软雅黑" pitchFamily="34" charset="-122"/>
              </a:rPr>
              <a:t>例如，在</a:t>
            </a:r>
            <a:r>
              <a:rPr lang="en-US" altLang="zh-CN" sz="2400" smtClean="0">
                <a:latin typeface="微软雅黑" pitchFamily="34" charset="-122"/>
                <a:ea typeface="微软雅黑" pitchFamily="34" charset="-122"/>
              </a:rPr>
              <a:t>C</a:t>
            </a:r>
            <a:r>
              <a:rPr lang="zh-CN" altLang="en-US" sz="2400" smtClean="0">
                <a:latin typeface="微软雅黑" pitchFamily="34" charset="-122"/>
                <a:ea typeface="微软雅黑" pitchFamily="34" charset="-122"/>
              </a:rPr>
              <a:t>语言中，参加运算的两个操作数的类型和结果的类型必须一致，如果不一致则会先转换为一致的数据类型再进行计算。</a:t>
            </a:r>
          </a:p>
        </p:txBody>
      </p:sp>
      <p:sp>
        <p:nvSpPr>
          <p:cNvPr id="546822" name="Rectangle 6"/>
          <p:cNvSpPr>
            <a:spLocks noChangeArrowheads="1"/>
          </p:cNvSpPr>
          <p:nvPr/>
        </p:nvSpPr>
        <p:spPr bwMode="auto">
          <a:xfrm>
            <a:off x="1241425" y="3525838"/>
            <a:ext cx="3300413" cy="457200"/>
          </a:xfrm>
          <a:prstGeom prst="rect">
            <a:avLst/>
          </a:prstGeom>
          <a:noFill/>
          <a:ln w="9525">
            <a:noFill/>
            <a:miter lim="800000"/>
            <a:headEnd/>
            <a:tailEnd/>
          </a:ln>
          <a:effectLst/>
        </p:spPr>
        <p:txBody>
          <a:bodyPr wrap="none">
            <a:spAutoFit/>
          </a:bodyPr>
          <a:lstStyle/>
          <a:p>
            <a:r>
              <a:rPr lang="zh-CN" altLang="en-US" sz="2400" b="1">
                <a:latin typeface="微软雅黑" pitchFamily="34" charset="-122"/>
                <a:ea typeface="微软雅黑" pitchFamily="34" charset="-122"/>
              </a:rPr>
              <a:t>在计算机内部，</a:t>
            </a:r>
            <a:r>
              <a:rPr lang="en-US" altLang="zh-CN" sz="2400" b="1">
                <a:latin typeface="微软雅黑" pitchFamily="34" charset="-122"/>
                <a:ea typeface="微软雅黑" pitchFamily="34" charset="-122"/>
              </a:rPr>
              <a:t>x</a:t>
            </a:r>
            <a:r>
              <a:rPr lang="en-US" altLang="zh-CN" sz="2400" b="1" baseline="30000">
                <a:latin typeface="微软雅黑" pitchFamily="34" charset="-122"/>
                <a:ea typeface="微软雅黑" pitchFamily="34" charset="-122"/>
              </a:rPr>
              <a:t>2</a:t>
            </a:r>
            <a:r>
              <a:rPr lang="en-US" altLang="zh-CN" sz="2400" b="1">
                <a:latin typeface="微软雅黑" pitchFamily="34" charset="-122"/>
                <a:ea typeface="微软雅黑" pitchFamily="34" charset="-122"/>
              </a:rPr>
              <a:t> </a:t>
            </a:r>
            <a:r>
              <a:rPr lang="en-US" altLang="zh-CN" sz="2400" b="1">
                <a:latin typeface="微软雅黑" pitchFamily="34" charset="-122"/>
                <a:ea typeface="微软雅黑" pitchFamily="34" charset="-122"/>
                <a:sym typeface="Symbol" pitchFamily="18" charset="2"/>
              </a:rPr>
              <a:t></a:t>
            </a:r>
            <a:r>
              <a:rPr lang="en-US" altLang="zh-CN" sz="2400" b="1">
                <a:latin typeface="微软雅黑" pitchFamily="34" charset="-122"/>
                <a:ea typeface="微软雅黑" pitchFamily="34" charset="-122"/>
              </a:rPr>
              <a:t> 0?</a:t>
            </a:r>
            <a:endParaRPr lang="zh-CN" altLang="en-US" sz="2400" b="1">
              <a:latin typeface="微软雅黑" pitchFamily="34" charset="-122"/>
              <a:ea typeface="微软雅黑" pitchFamily="34" charset="-122"/>
            </a:endParaRPr>
          </a:p>
        </p:txBody>
      </p:sp>
      <p:sp>
        <p:nvSpPr>
          <p:cNvPr id="546823" name="Text Box 7"/>
          <p:cNvSpPr txBox="1">
            <a:spLocks noChangeArrowheads="1"/>
          </p:cNvSpPr>
          <p:nvPr/>
        </p:nvSpPr>
        <p:spPr bwMode="auto">
          <a:xfrm>
            <a:off x="1196975" y="4284663"/>
            <a:ext cx="4905375" cy="1004887"/>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若</a:t>
            </a:r>
            <a:r>
              <a:rPr lang="en-US" altLang="zh-CN" sz="2400" b="1">
                <a:solidFill>
                  <a:srgbClr val="FF0000"/>
                </a:solidFill>
                <a:ea typeface="微软雅黑" pitchFamily="34" charset="-122"/>
              </a:rPr>
              <a:t>x</a:t>
            </a:r>
            <a:r>
              <a:rPr lang="zh-CN" altLang="en-US" sz="2400" b="1">
                <a:solidFill>
                  <a:srgbClr val="FF0000"/>
                </a:solidFill>
                <a:ea typeface="微软雅黑" pitchFamily="34" charset="-122"/>
              </a:rPr>
              <a:t>是带符号整数，则不一定！</a:t>
            </a:r>
          </a:p>
          <a:p>
            <a:pPr>
              <a:spcBef>
                <a:spcPct val="50000"/>
              </a:spcBef>
            </a:pPr>
            <a:r>
              <a:rPr lang="zh-CN" altLang="en-US" sz="2400" b="1">
                <a:solidFill>
                  <a:srgbClr val="FF0000"/>
                </a:solidFill>
                <a:ea typeface="微软雅黑" pitchFamily="34" charset="-122"/>
              </a:rPr>
              <a:t>如</a:t>
            </a:r>
            <a:r>
              <a:rPr lang="en-US" altLang="zh-CN" sz="2400" b="1">
                <a:solidFill>
                  <a:srgbClr val="FF0000"/>
                </a:solidFill>
                <a:ea typeface="微软雅黑" pitchFamily="34" charset="-122"/>
              </a:rPr>
              <a:t>x</a:t>
            </a:r>
            <a:r>
              <a:rPr lang="zh-CN" altLang="en-US" sz="2400" b="1">
                <a:solidFill>
                  <a:srgbClr val="FF0000"/>
                </a:solidFill>
                <a:ea typeface="微软雅黑" pitchFamily="34" charset="-122"/>
              </a:rPr>
              <a:t>是浮点数，则一定！</a:t>
            </a:r>
          </a:p>
        </p:txBody>
      </p:sp>
      <p:sp>
        <p:nvSpPr>
          <p:cNvPr id="546825" name="Text Box 9"/>
          <p:cNvSpPr txBox="1">
            <a:spLocks noChangeArrowheads="1"/>
          </p:cNvSpPr>
          <p:nvPr/>
        </p:nvSpPr>
        <p:spPr bwMode="auto">
          <a:xfrm>
            <a:off x="1150938" y="5581650"/>
            <a:ext cx="4591050"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pitchFamily="34" charset="-122"/>
                <a:ea typeface="微软雅黑" pitchFamily="34" charset="-122"/>
              </a:rPr>
              <a:t>例如，当</a:t>
            </a:r>
            <a:r>
              <a:rPr lang="en-US" altLang="zh-CN" sz="2400" b="1">
                <a:latin typeface="微软雅黑" pitchFamily="34" charset="-122"/>
                <a:ea typeface="微软雅黑" pitchFamily="34" charset="-122"/>
              </a:rPr>
              <a:t>n=4</a:t>
            </a:r>
            <a:r>
              <a:rPr lang="zh-CN" altLang="en-US" sz="2400" b="1">
                <a:latin typeface="微软雅黑" pitchFamily="34" charset="-122"/>
                <a:ea typeface="微软雅黑" pitchFamily="34" charset="-122"/>
              </a:rPr>
              <a:t>时</a:t>
            </a:r>
            <a:r>
              <a:rPr lang="en-US" altLang="zh-CN" sz="2400" b="1">
                <a:latin typeface="微软雅黑" pitchFamily="34" charset="-122"/>
                <a:ea typeface="微软雅黑" pitchFamily="34" charset="-122"/>
              </a:rPr>
              <a:t>, 5</a:t>
            </a:r>
            <a:r>
              <a:rPr lang="en-US" altLang="zh-CN" sz="2400" b="1" baseline="30000">
                <a:latin typeface="微软雅黑" pitchFamily="34" charset="-122"/>
                <a:ea typeface="微软雅黑" pitchFamily="34" charset="-122"/>
              </a:rPr>
              <a:t>2</a:t>
            </a:r>
            <a:r>
              <a:rPr lang="en-US" altLang="zh-CN" sz="2400" b="1">
                <a:latin typeface="微软雅黑" pitchFamily="34" charset="-122"/>
                <a:ea typeface="微软雅黑" pitchFamily="34" charset="-122"/>
              </a:rPr>
              <a:t>=-7&lt;0!</a:t>
            </a:r>
          </a:p>
        </p:txBody>
      </p:sp>
      <p:grpSp>
        <p:nvGrpSpPr>
          <p:cNvPr id="546835" name="Group 19"/>
          <p:cNvGrpSpPr>
            <a:grpSpLocks/>
          </p:cNvGrpSpPr>
          <p:nvPr/>
        </p:nvGrpSpPr>
        <p:grpSpPr bwMode="auto">
          <a:xfrm>
            <a:off x="5876925" y="4149725"/>
            <a:ext cx="2655888" cy="2032000"/>
            <a:chOff x="3702" y="2614"/>
            <a:chExt cx="1673" cy="1280"/>
          </a:xfrm>
        </p:grpSpPr>
        <p:sp>
          <p:nvSpPr>
            <p:cNvPr id="12296" name="Text Box 11"/>
            <p:cNvSpPr txBox="1">
              <a:spLocks noChangeArrowheads="1"/>
            </p:cNvSpPr>
            <p:nvPr/>
          </p:nvSpPr>
          <p:spPr bwMode="auto">
            <a:xfrm>
              <a:off x="4184" y="2614"/>
              <a:ext cx="1191" cy="518"/>
            </a:xfrm>
            <a:prstGeom prst="rect">
              <a:avLst/>
            </a:prstGeom>
            <a:noFill/>
            <a:ln w="9525">
              <a:noFill/>
              <a:miter lim="800000"/>
              <a:headEnd/>
              <a:tailEnd/>
            </a:ln>
            <a:effectLst/>
          </p:spPr>
          <p:txBody>
            <a:bodyPr>
              <a:spAutoFit/>
            </a:bodyPr>
            <a:lstStyle/>
            <a:p>
              <a:r>
                <a:rPr lang="en-US" altLang="zh-CN" sz="2400" b="1"/>
                <a:t>0101</a:t>
              </a:r>
            </a:p>
            <a:p>
              <a:r>
                <a:rPr lang="en-US" altLang="zh-CN" sz="2400" b="1"/>
                <a:t>0101</a:t>
              </a:r>
            </a:p>
          </p:txBody>
        </p:sp>
        <p:sp>
          <p:nvSpPr>
            <p:cNvPr id="12297" name="Line 12"/>
            <p:cNvSpPr>
              <a:spLocks noChangeShapeType="1"/>
            </p:cNvSpPr>
            <p:nvPr/>
          </p:nvSpPr>
          <p:spPr bwMode="auto">
            <a:xfrm>
              <a:off x="3702" y="3096"/>
              <a:ext cx="1418" cy="0"/>
            </a:xfrm>
            <a:prstGeom prst="line">
              <a:avLst/>
            </a:prstGeom>
            <a:noFill/>
            <a:ln w="38100">
              <a:solidFill>
                <a:schemeClr val="tx1"/>
              </a:solidFill>
              <a:round/>
              <a:headEnd/>
              <a:tailEnd/>
            </a:ln>
            <a:effectLst/>
          </p:spPr>
          <p:txBody>
            <a:bodyPr/>
            <a:lstStyle/>
            <a:p>
              <a:endParaRPr lang="zh-CN" altLang="en-US"/>
            </a:p>
          </p:txBody>
        </p:sp>
        <p:sp>
          <p:nvSpPr>
            <p:cNvPr id="12298" name="Text Box 13"/>
            <p:cNvSpPr txBox="1">
              <a:spLocks noChangeArrowheads="1"/>
            </p:cNvSpPr>
            <p:nvPr/>
          </p:nvSpPr>
          <p:spPr bwMode="auto">
            <a:xfrm>
              <a:off x="3957" y="3067"/>
              <a:ext cx="1134" cy="518"/>
            </a:xfrm>
            <a:prstGeom prst="rect">
              <a:avLst/>
            </a:prstGeom>
            <a:noFill/>
            <a:ln w="9525">
              <a:noFill/>
              <a:miter lim="800000"/>
              <a:headEnd/>
              <a:tailEnd/>
            </a:ln>
            <a:effectLst/>
          </p:spPr>
          <p:txBody>
            <a:bodyPr>
              <a:spAutoFit/>
            </a:bodyPr>
            <a:lstStyle/>
            <a:p>
              <a:r>
                <a:rPr lang="en-US" altLang="zh-CN" sz="2400" b="1"/>
                <a:t>    0101</a:t>
              </a:r>
            </a:p>
            <a:p>
              <a:r>
                <a:rPr lang="en-US" altLang="zh-CN" sz="2400" b="1"/>
                <a:t>0101</a:t>
              </a:r>
            </a:p>
          </p:txBody>
        </p:sp>
        <p:sp>
          <p:nvSpPr>
            <p:cNvPr id="12299" name="Line 14"/>
            <p:cNvSpPr>
              <a:spLocks noChangeShapeType="1"/>
            </p:cNvSpPr>
            <p:nvPr/>
          </p:nvSpPr>
          <p:spPr bwMode="auto">
            <a:xfrm>
              <a:off x="3702" y="3577"/>
              <a:ext cx="1418" cy="0"/>
            </a:xfrm>
            <a:prstGeom prst="line">
              <a:avLst/>
            </a:prstGeom>
            <a:noFill/>
            <a:ln w="38100">
              <a:solidFill>
                <a:schemeClr val="tx1"/>
              </a:solidFill>
              <a:round/>
              <a:headEnd/>
              <a:tailEnd/>
            </a:ln>
            <a:effectLst/>
          </p:spPr>
          <p:txBody>
            <a:bodyPr/>
            <a:lstStyle/>
            <a:p>
              <a:endParaRPr lang="zh-CN" altLang="en-US"/>
            </a:p>
          </p:txBody>
        </p:sp>
        <p:sp>
          <p:nvSpPr>
            <p:cNvPr id="12300" name="Text Box 15"/>
            <p:cNvSpPr txBox="1">
              <a:spLocks noChangeArrowheads="1"/>
            </p:cNvSpPr>
            <p:nvPr/>
          </p:nvSpPr>
          <p:spPr bwMode="auto">
            <a:xfrm>
              <a:off x="3929" y="2812"/>
              <a:ext cx="567" cy="288"/>
            </a:xfrm>
            <a:prstGeom prst="rect">
              <a:avLst/>
            </a:prstGeom>
            <a:noFill/>
            <a:ln w="9525">
              <a:noFill/>
              <a:miter lim="800000"/>
              <a:headEnd/>
              <a:tailEnd/>
            </a:ln>
            <a:effectLst/>
          </p:spPr>
          <p:txBody>
            <a:bodyPr>
              <a:spAutoFit/>
            </a:bodyPr>
            <a:lstStyle/>
            <a:p>
              <a:pPr>
                <a:spcBef>
                  <a:spcPct val="50000"/>
                </a:spcBef>
              </a:pPr>
              <a:r>
                <a:rPr lang="zh-CN" altLang="en-US" sz="2400" b="1">
                  <a:sym typeface="Symbol" pitchFamily="18" charset="2"/>
                </a:rPr>
                <a:t></a:t>
              </a:r>
            </a:p>
          </p:txBody>
        </p:sp>
        <p:sp>
          <p:nvSpPr>
            <p:cNvPr id="12301" name="Text Box 16"/>
            <p:cNvSpPr txBox="1">
              <a:spLocks noChangeArrowheads="1"/>
            </p:cNvSpPr>
            <p:nvPr/>
          </p:nvSpPr>
          <p:spPr bwMode="auto">
            <a:xfrm>
              <a:off x="3730" y="3261"/>
              <a:ext cx="567" cy="260"/>
            </a:xfrm>
            <a:prstGeom prst="rect">
              <a:avLst/>
            </a:prstGeom>
            <a:noFill/>
            <a:ln w="9525">
              <a:noFill/>
              <a:miter lim="800000"/>
              <a:headEnd/>
              <a:tailEnd/>
            </a:ln>
            <a:effectLst/>
          </p:spPr>
          <p:txBody>
            <a:bodyPr>
              <a:spAutoFit/>
            </a:bodyPr>
            <a:lstStyle/>
            <a:p>
              <a:r>
                <a:rPr lang="en-US" altLang="zh-CN" sz="3200" b="1" baseline="-25000">
                  <a:sym typeface="Symbol" pitchFamily="18" charset="2"/>
                </a:rPr>
                <a:t>+</a:t>
              </a:r>
            </a:p>
          </p:txBody>
        </p:sp>
        <p:sp>
          <p:nvSpPr>
            <p:cNvPr id="12302" name="Text Box 17"/>
            <p:cNvSpPr txBox="1">
              <a:spLocks noChangeArrowheads="1"/>
            </p:cNvSpPr>
            <p:nvPr/>
          </p:nvSpPr>
          <p:spPr bwMode="auto">
            <a:xfrm>
              <a:off x="3759" y="3606"/>
              <a:ext cx="1191" cy="288"/>
            </a:xfrm>
            <a:prstGeom prst="rect">
              <a:avLst/>
            </a:prstGeom>
            <a:noFill/>
            <a:ln w="9525">
              <a:noFill/>
              <a:miter lim="800000"/>
              <a:headEnd/>
              <a:tailEnd/>
            </a:ln>
            <a:effectLst/>
          </p:spPr>
          <p:txBody>
            <a:bodyPr>
              <a:spAutoFit/>
            </a:bodyPr>
            <a:lstStyle/>
            <a:p>
              <a:r>
                <a:rPr lang="en-US" altLang="zh-CN" sz="2400" b="1"/>
                <a:t>00011001</a:t>
              </a:r>
            </a:p>
          </p:txBody>
        </p:sp>
        <p:sp>
          <p:nvSpPr>
            <p:cNvPr id="12303" name="Line 18"/>
            <p:cNvSpPr>
              <a:spLocks noChangeShapeType="1"/>
            </p:cNvSpPr>
            <p:nvPr/>
          </p:nvSpPr>
          <p:spPr bwMode="auto">
            <a:xfrm>
              <a:off x="4269" y="3861"/>
              <a:ext cx="397" cy="0"/>
            </a:xfrm>
            <a:prstGeom prst="line">
              <a:avLst/>
            </a:prstGeom>
            <a:noFill/>
            <a:ln w="38100">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2"/>
                                        </p:tgtEl>
                                        <p:attrNameLst>
                                          <p:attrName>style.visibility</p:attrName>
                                        </p:attrNameLst>
                                      </p:cBhvr>
                                      <p:to>
                                        <p:strVal val="visible"/>
                                      </p:to>
                                    </p:set>
                                    <p:animEffect transition="in" filter="blinds(horizontal)">
                                      <p:cBhvr>
                                        <p:cTn id="7" dur="500"/>
                                        <p:tgtEl>
                                          <p:spTgt spid="546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3"/>
                                        </p:tgtEl>
                                        <p:attrNameLst>
                                          <p:attrName>style.visibility</p:attrName>
                                        </p:attrNameLst>
                                      </p:cBhvr>
                                      <p:to>
                                        <p:strVal val="visible"/>
                                      </p:to>
                                    </p:set>
                                    <p:animEffect transition="in" filter="blinds(horizontal)">
                                      <p:cBhvr>
                                        <p:cTn id="12" dur="500"/>
                                        <p:tgtEl>
                                          <p:spTgt spid="546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25"/>
                                        </p:tgtEl>
                                        <p:attrNameLst>
                                          <p:attrName>style.visibility</p:attrName>
                                        </p:attrNameLst>
                                      </p:cBhvr>
                                      <p:to>
                                        <p:strVal val="visible"/>
                                      </p:to>
                                    </p:set>
                                    <p:animEffect transition="in" filter="blinds(horizontal)">
                                      <p:cBhvr>
                                        <p:cTn id="17" dur="500"/>
                                        <p:tgtEl>
                                          <p:spTgt spid="546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6835"/>
                                        </p:tgtEl>
                                        <p:attrNameLst>
                                          <p:attrName>style.visibility</p:attrName>
                                        </p:attrNameLst>
                                      </p:cBhvr>
                                      <p:to>
                                        <p:strVal val="visible"/>
                                      </p:to>
                                    </p:set>
                                    <p:animEffect transition="in" filter="blinds(horizontal)">
                                      <p:cBhvr>
                                        <p:cTn id="22" dur="500"/>
                                        <p:tgtEl>
                                          <p:spTgt spid="546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2" grpId="0"/>
      <p:bldP spid="546823" grpId="0"/>
      <p:bldP spid="5468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整数的乘运算</a:t>
            </a:r>
          </a:p>
        </p:txBody>
      </p:sp>
      <p:sp>
        <p:nvSpPr>
          <p:cNvPr id="559107" name="Rectangle 3"/>
          <p:cNvSpPr>
            <a:spLocks noGrp="1" noChangeArrowheads="1"/>
          </p:cNvSpPr>
          <p:nvPr>
            <p:ph type="body" idx="1"/>
          </p:nvPr>
        </p:nvSpPr>
        <p:spPr>
          <a:xfrm>
            <a:off x="161925" y="728663"/>
            <a:ext cx="8640763" cy="5832475"/>
          </a:xfrm>
        </p:spPr>
        <p:txBody>
          <a:bodyPr/>
          <a:lstStyle/>
          <a:p>
            <a:r>
              <a:rPr lang="zh-CN" altLang="en-US" sz="2200" smtClean="0">
                <a:solidFill>
                  <a:srgbClr val="FF0000"/>
                </a:solidFill>
                <a:latin typeface="微软雅黑" pitchFamily="34" charset="-122"/>
                <a:ea typeface="微软雅黑" pitchFamily="34" charset="-122"/>
              </a:rPr>
              <a:t>硬件不判溢出</a:t>
            </a:r>
            <a:r>
              <a:rPr lang="zh-CN" altLang="en-US" sz="2200" smtClean="0">
                <a:latin typeface="微软雅黑" pitchFamily="34" charset="-122"/>
                <a:ea typeface="微软雅黑" pitchFamily="34" charset="-122"/>
              </a:rPr>
              <a:t>，而是保留</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a:t>
            </a:r>
          </a:p>
          <a:p>
            <a:r>
              <a:rPr lang="zh-CN" altLang="en-US" sz="2200" smtClean="0">
                <a:solidFill>
                  <a:srgbClr val="FF0000"/>
                </a:solidFill>
                <a:latin typeface="微软雅黑" pitchFamily="34" charset="-122"/>
                <a:ea typeface="微软雅黑" pitchFamily="34" charset="-122"/>
              </a:rPr>
              <a:t>指令分开</a:t>
            </a:r>
            <a:r>
              <a:rPr lang="zh-CN" altLang="en-US" sz="2200" smtClean="0">
                <a:latin typeface="微软雅黑" pitchFamily="34" charset="-122"/>
                <a:ea typeface="微软雅黑" pitchFamily="34" charset="-122"/>
              </a:rPr>
              <a:t>：无符号数乘指令、带符号整数乘指令</a:t>
            </a:r>
          </a:p>
          <a:p>
            <a:r>
              <a:rPr lang="zh-CN" altLang="en-US" sz="2200" smtClean="0">
                <a:latin typeface="微软雅黑" pitchFamily="34" charset="-122"/>
                <a:ea typeface="微软雅黑" pitchFamily="34" charset="-122"/>
              </a:rPr>
              <a:t>如果程序本身不采用防止溢出的措施，且编译器也不生成相应的用于溢出处理的代码的话，就会发生由于整数溢出而带来的问题。</a:t>
            </a:r>
          </a:p>
          <a:p>
            <a:r>
              <a:rPr lang="zh-CN" altLang="en-US" sz="2200" smtClean="0">
                <a:latin typeface="微软雅黑" pitchFamily="34" charset="-122"/>
                <a:ea typeface="微软雅黑" pitchFamily="34" charset="-122"/>
              </a:rPr>
              <a:t>乘法指令的操作数长度为</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而乘积长度为</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，例如：</a:t>
            </a:r>
          </a:p>
          <a:p>
            <a:pPr lvl="1"/>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中，若指令只给出一个操作数</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，则另一个源操作数隐含在累加器</a:t>
            </a:r>
            <a:r>
              <a:rPr lang="en-US" altLang="zh-CN" sz="2200" smtClean="0">
                <a:latin typeface="微软雅黑" pitchFamily="34" charset="-122"/>
                <a:ea typeface="微软雅黑" pitchFamily="34" charset="-122"/>
              </a:rPr>
              <a:t>AL/AX/EAX</a:t>
            </a:r>
            <a:r>
              <a:rPr lang="zh-CN" altLang="en-US" sz="2200" smtClean="0">
                <a:latin typeface="微软雅黑" pitchFamily="34" charset="-122"/>
                <a:ea typeface="微软雅黑" pitchFamily="34" charset="-122"/>
              </a:rPr>
              <a:t>中，将</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和累加器内容相乘，结果存放在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DX-AX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EDX-EAX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位时）中。 </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MIPS</a:t>
            </a:r>
            <a:r>
              <a:rPr lang="zh-CN" altLang="en-US" sz="2200" smtClean="0">
                <a:latin typeface="微软雅黑" pitchFamily="34" charset="-122"/>
                <a:ea typeface="微软雅黑" pitchFamily="34" charset="-122"/>
              </a:rPr>
              <a:t>处理器中，带符号整数乘法指令</a:t>
            </a:r>
            <a:r>
              <a:rPr lang="en-US" altLang="zh-CN" sz="2200" smtClean="0">
                <a:latin typeface="微软雅黑" pitchFamily="34" charset="-122"/>
                <a:ea typeface="微软雅黑" pitchFamily="34" charset="-122"/>
              </a:rPr>
              <a:t>mult</a:t>
            </a:r>
            <a:r>
              <a:rPr lang="zh-CN" altLang="en-US" sz="2200" smtClean="0">
                <a:latin typeface="微软雅黑" pitchFamily="34" charset="-122"/>
                <a:ea typeface="微软雅黑" pitchFamily="34" charset="-122"/>
              </a:rPr>
              <a:t>会将两个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位带符号整数相乘得到的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位乘积置于两个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位内部寄存器</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中，因此，可以根据</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寄存器中的每一位是否等于</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寄存器中的第一位来进行溢出判断。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blinds(horizontal)">
                                      <p:cBhvr>
                                        <p:cTn id="7" dur="500"/>
                                        <p:tgtEl>
                                          <p:spTgt spid="559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blinds(horizontal)">
                                      <p:cBhvr>
                                        <p:cTn id="12" dur="500"/>
                                        <p:tgtEl>
                                          <p:spTgt spid="559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blinds(horizontal)">
                                      <p:cBhvr>
                                        <p:cTn id="17" dur="500"/>
                                        <p:tgtEl>
                                          <p:spTgt spid="559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blinds(horizontal)">
                                      <p:cBhvr>
                                        <p:cTn id="22" dur="500"/>
                                        <p:tgtEl>
                                          <p:spTgt spid="559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blinds(horizontal)">
                                      <p:cBhvr>
                                        <p:cTn id="27" dur="500"/>
                                        <p:tgtEl>
                                          <p:spTgt spid="559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blinds(horizontal)">
                                      <p:cBhvr>
                                        <p:cTn id="32" dur="500"/>
                                        <p:tgtEl>
                                          <p:spTgt spid="559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整数溢出漏洞</a:t>
            </a:r>
          </a:p>
        </p:txBody>
      </p:sp>
      <p:sp>
        <p:nvSpPr>
          <p:cNvPr id="14339" name="Rectangle 3"/>
          <p:cNvSpPr>
            <a:spLocks noGrp="1" noChangeArrowheads="1"/>
          </p:cNvSpPr>
          <p:nvPr>
            <p:ph type="body" idx="1"/>
          </p:nvPr>
        </p:nvSpPr>
        <p:spPr>
          <a:xfrm>
            <a:off x="206375" y="728663"/>
            <a:ext cx="8640763" cy="765175"/>
          </a:xfrm>
        </p:spPr>
        <p:txBody>
          <a:bodyPr/>
          <a:lstStyle/>
          <a:p>
            <a:r>
              <a:rPr lang="zh-CN" altLang="en-US" sz="2200" smtClean="0">
                <a:solidFill>
                  <a:srgbClr val="0000FF"/>
                </a:solidFill>
                <a:latin typeface="微软雅黑" pitchFamily="34" charset="-122"/>
                <a:ea typeface="微软雅黑" pitchFamily="34" charset="-122"/>
              </a:rPr>
              <a:t>说明以下程序存在什么漏洞，引起该漏洞的原因是什么。</a:t>
            </a:r>
            <a:r>
              <a:rPr lang="zh-CN" altLang="en-US" smtClean="0">
                <a:solidFill>
                  <a:srgbClr val="0000FF"/>
                </a:solidFill>
                <a:latin typeface="微软雅黑" pitchFamily="34" charset="-122"/>
                <a:ea typeface="微软雅黑" pitchFamily="34" charset="-122"/>
              </a:rPr>
              <a:t> </a:t>
            </a:r>
          </a:p>
        </p:txBody>
      </p:sp>
      <p:sp>
        <p:nvSpPr>
          <p:cNvPr id="14340" name="Rectangle 6"/>
          <p:cNvSpPr>
            <a:spLocks noChangeArrowheads="1"/>
          </p:cNvSpPr>
          <p:nvPr/>
        </p:nvSpPr>
        <p:spPr bwMode="auto">
          <a:xfrm>
            <a:off x="71438" y="1223963"/>
            <a:ext cx="8229600" cy="4483100"/>
          </a:xfrm>
          <a:prstGeom prst="rect">
            <a:avLst/>
          </a:prstGeom>
          <a:noFill/>
          <a:ln w="9525">
            <a:noFill/>
            <a:miter lim="800000"/>
            <a:headEnd/>
            <a:tailEnd/>
          </a:ln>
        </p:spPr>
        <p:txBody>
          <a:bodyPr/>
          <a:lstStyle/>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复制数组到堆中，</a:t>
            </a:r>
            <a:r>
              <a:rPr lang="en-US" altLang="zh-CN" sz="2000" b="1">
                <a:latin typeface="微软雅黑" pitchFamily="34" charset="-122"/>
                <a:ea typeface="微软雅黑" pitchFamily="34" charset="-122"/>
              </a:rPr>
              <a:t>count</a:t>
            </a:r>
            <a:r>
              <a:rPr lang="zh-CN" altLang="en-US" sz="2000" b="1">
                <a:latin typeface="微软雅黑" pitchFamily="34" charset="-122"/>
                <a:ea typeface="微软雅黑" pitchFamily="34" charset="-122"/>
              </a:rPr>
              <a:t>为数组元素个数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int copy_array(int *array, int count) {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 </a:t>
            </a:r>
            <a:r>
              <a:rPr lang="zh-CN" altLang="en-US" sz="2000" b="1">
                <a:latin typeface="微软雅黑" pitchFamily="34" charset="-122"/>
                <a:ea typeface="微软雅黑" pitchFamily="34" charset="-122"/>
              </a:rPr>
              <a:t>在堆区申请一块内存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*myarray = (int *) </a:t>
            </a:r>
            <a:r>
              <a:rPr lang="en-US" altLang="zh-CN" sz="2000" b="1">
                <a:solidFill>
                  <a:srgbClr val="0000FF"/>
                </a:solidFill>
                <a:latin typeface="微软雅黑" pitchFamily="34" charset="-122"/>
                <a:ea typeface="微软雅黑" pitchFamily="34" charset="-122"/>
              </a:rPr>
              <a:t>malloc(</a:t>
            </a:r>
            <a:r>
              <a:rPr lang="en-US" altLang="zh-CN" sz="2000" b="1">
                <a:solidFill>
                  <a:srgbClr val="FF0000"/>
                </a:solidFill>
                <a:latin typeface="微软雅黑" pitchFamily="34" charset="-122"/>
                <a:ea typeface="微软雅黑" pitchFamily="34" charset="-122"/>
              </a:rPr>
              <a:t>count*sizeof(int)</a:t>
            </a:r>
            <a:r>
              <a:rPr lang="en-US" altLang="zh-CN" sz="2000" b="1">
                <a:solidFill>
                  <a:srgbClr val="0000FF"/>
                </a:solidFill>
                <a:latin typeface="微软雅黑" pitchFamily="34" charset="-122"/>
                <a:ea typeface="微软雅黑" pitchFamily="34" charset="-122"/>
              </a:rPr>
              <a:t>)</a:t>
            </a:r>
            <a:r>
              <a:rPr lang="en-US" altLang="zh-CN" sz="2000" b="1">
                <a:latin typeface="微软雅黑" pitchFamily="34" charset="-122"/>
                <a:ea typeface="微软雅黑" pitchFamily="34" charset="-122"/>
              </a:rPr>
              <a: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if (myarray == NULL)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-1;</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for (i = 0; i &lt; count;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myarray[i] = array[i];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count;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14341" name="Rectangle 7"/>
          <p:cNvSpPr>
            <a:spLocks noChangeArrowheads="1"/>
          </p:cNvSpPr>
          <p:nvPr/>
        </p:nvSpPr>
        <p:spPr bwMode="auto">
          <a:xfrm>
            <a:off x="1196975" y="5319713"/>
            <a:ext cx="3735388" cy="1431925"/>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14342" name="AutoShape 8"/>
          <p:cNvSpPr>
            <a:spLocks noChangeArrowheads="1"/>
          </p:cNvSpPr>
          <p:nvPr/>
        </p:nvSpPr>
        <p:spPr bwMode="auto">
          <a:xfrm>
            <a:off x="4843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3" name="Rectangle 9"/>
          <p:cNvSpPr>
            <a:spLocks noChangeArrowheads="1"/>
          </p:cNvSpPr>
          <p:nvPr/>
        </p:nvSpPr>
        <p:spPr bwMode="auto">
          <a:xfrm>
            <a:off x="5651500" y="5678488"/>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14344" name="Rectangle 10"/>
          <p:cNvSpPr>
            <a:spLocks noChangeArrowheads="1"/>
          </p:cNvSpPr>
          <p:nvPr/>
        </p:nvSpPr>
        <p:spPr bwMode="auto">
          <a:xfrm>
            <a:off x="4751388" y="3249613"/>
            <a:ext cx="3984625" cy="1997075"/>
          </a:xfrm>
          <a:prstGeom prst="rect">
            <a:avLst/>
          </a:prstGeom>
          <a:noFill/>
          <a:ln w="9525">
            <a:noFill/>
            <a:miter lim="800000"/>
            <a:headEnd/>
            <a:tailEnd/>
          </a:ln>
          <a:effectLst/>
        </p:spPr>
        <p:txBody>
          <a:bodyPr>
            <a:spAutoFit/>
          </a:bodyPr>
          <a:lstStyle/>
          <a:p>
            <a:pPr eaLnBrk="0" hangingPunct="0">
              <a:lnSpc>
                <a:spcPct val="125000"/>
              </a:lnSpc>
              <a:spcBef>
                <a:spcPct val="20000"/>
              </a:spcBef>
            </a:pPr>
            <a:r>
              <a:rPr lang="zh-CN" altLang="en-US" sz="2000" b="1">
                <a:ea typeface="微软雅黑" pitchFamily="34" charset="-122"/>
              </a:rPr>
              <a:t>攻击者可构造特殊参数来触发整数溢出，以一段</a:t>
            </a:r>
            <a:r>
              <a:rPr lang="zh-CN" altLang="en-US" sz="2000" b="1">
                <a:solidFill>
                  <a:srgbClr val="008000"/>
                </a:solidFill>
                <a:ea typeface="微软雅黑" pitchFamily="34" charset="-122"/>
              </a:rPr>
              <a:t>预设信息</a:t>
            </a:r>
            <a:r>
              <a:rPr lang="zh-CN" altLang="en-US" sz="2000" b="1">
                <a:solidFill>
                  <a:srgbClr val="FF3300"/>
                </a:solidFill>
                <a:ea typeface="微软雅黑" pitchFamily="34" charset="-122"/>
              </a:rPr>
              <a:t>覆盖一个已分配的堆缓冲区</a:t>
            </a:r>
            <a:r>
              <a:rPr lang="zh-CN" altLang="en-US" sz="2000" b="1">
                <a:ea typeface="微软雅黑" pitchFamily="34" charset="-122"/>
              </a:rPr>
              <a:t>，造成远程服务崩溃或者改变内存数据并执行任意代码。</a:t>
            </a:r>
          </a:p>
        </p:txBody>
      </p:sp>
      <p:sp>
        <p:nvSpPr>
          <p:cNvPr id="14345" name="Line 11"/>
          <p:cNvSpPr>
            <a:spLocks noChangeShapeType="1"/>
          </p:cNvSpPr>
          <p:nvPr/>
        </p:nvSpPr>
        <p:spPr bwMode="auto">
          <a:xfrm flipH="1">
            <a:off x="3897313" y="4014788"/>
            <a:ext cx="2744787" cy="269875"/>
          </a:xfrm>
          <a:prstGeom prst="line">
            <a:avLst/>
          </a:prstGeom>
          <a:noFill/>
          <a:ln w="38100">
            <a:solidFill>
              <a:srgbClr val="FF0000"/>
            </a:solidFill>
            <a:round/>
            <a:headEnd/>
            <a:tailEnd type="triangle" w="med" len="med"/>
          </a:ln>
          <a:effectLst/>
        </p:spPr>
        <p:txBody>
          <a:bodyPr/>
          <a:lstStyle/>
          <a:p>
            <a:endParaRPr lang="zh-CN" altLang="en-US"/>
          </a:p>
        </p:txBody>
      </p:sp>
      <p:sp>
        <p:nvSpPr>
          <p:cNvPr id="14346" name="Rectangle 12"/>
          <p:cNvSpPr>
            <a:spLocks noChangeArrowheads="1"/>
          </p:cNvSpPr>
          <p:nvPr/>
        </p:nvSpPr>
        <p:spPr bwMode="auto">
          <a:xfrm>
            <a:off x="5472113" y="1179513"/>
            <a:ext cx="3544887" cy="1474787"/>
          </a:xfrm>
          <a:prstGeom prst="rect">
            <a:avLst/>
          </a:prstGeom>
          <a:noFill/>
          <a:ln w="9525">
            <a:solidFill>
              <a:srgbClr val="CC3300"/>
            </a:solidFill>
            <a:miter lim="800000"/>
            <a:headEnd/>
            <a:tailEnd/>
          </a:ln>
          <a:effectLst/>
        </p:spPr>
        <p:txBody>
          <a:bodyPr>
            <a:spAutoFit/>
          </a:bodyPr>
          <a:lstStyle/>
          <a:p>
            <a:r>
              <a:rPr lang="en-US" altLang="zh-CN" b="1">
                <a:solidFill>
                  <a:srgbClr val="CC3300"/>
                </a:solidFill>
                <a:latin typeface="微软雅黑" pitchFamily="34" charset="-122"/>
                <a:ea typeface="微软雅黑" pitchFamily="34" charset="-122"/>
              </a:rPr>
              <a:t>2002</a:t>
            </a:r>
            <a:r>
              <a:rPr lang="zh-CN" altLang="en-US" b="1">
                <a:solidFill>
                  <a:srgbClr val="CC3300"/>
                </a:solidFill>
                <a:latin typeface="微软雅黑" pitchFamily="34" charset="-122"/>
                <a:ea typeface="微软雅黑" pitchFamily="34" charset="-122"/>
              </a:rPr>
              <a:t>年，</a:t>
            </a:r>
            <a:r>
              <a:rPr lang="en-US" altLang="zh-CN" b="1">
                <a:solidFill>
                  <a:srgbClr val="CC3300"/>
                </a:solidFill>
                <a:latin typeface="微软雅黑" pitchFamily="34" charset="-122"/>
                <a:ea typeface="微软雅黑" pitchFamily="34" charset="-122"/>
              </a:rPr>
              <a:t>Sun Microsystems</a:t>
            </a:r>
            <a:r>
              <a:rPr lang="zh-CN" altLang="en-US" b="1">
                <a:solidFill>
                  <a:srgbClr val="CC3300"/>
                </a:solidFill>
                <a:latin typeface="微软雅黑" pitchFamily="34" charset="-122"/>
                <a:ea typeface="微软雅黑" pitchFamily="34" charset="-122"/>
              </a:rPr>
              <a:t>公司的</a:t>
            </a:r>
            <a:r>
              <a:rPr lang="en-US" altLang="zh-CN" b="1">
                <a:solidFill>
                  <a:srgbClr val="CC3300"/>
                </a:solidFill>
                <a:latin typeface="微软雅黑" pitchFamily="34" charset="-122"/>
                <a:ea typeface="微软雅黑" pitchFamily="34" charset="-122"/>
              </a:rPr>
              <a:t>RPC XDR</a:t>
            </a:r>
            <a:r>
              <a:rPr lang="zh-CN" altLang="en-US" b="1">
                <a:solidFill>
                  <a:srgbClr val="CC3300"/>
                </a:solidFill>
                <a:latin typeface="微软雅黑" pitchFamily="34" charset="-122"/>
                <a:ea typeface="微软雅黑" pitchFamily="34" charset="-122"/>
              </a:rPr>
              <a:t>库带的</a:t>
            </a:r>
            <a:r>
              <a:rPr lang="en-US" altLang="zh-CN" b="1">
                <a:solidFill>
                  <a:srgbClr val="CC3300"/>
                </a:solidFill>
                <a:latin typeface="微软雅黑" pitchFamily="34" charset="-122"/>
                <a:ea typeface="微软雅黑" pitchFamily="34" charset="-122"/>
              </a:rPr>
              <a:t>xdr_array</a:t>
            </a:r>
            <a:r>
              <a:rPr lang="zh-CN" altLang="en-US" b="1">
                <a:solidFill>
                  <a:srgbClr val="CC3300"/>
                </a:solidFill>
                <a:latin typeface="微软雅黑" pitchFamily="34" charset="-122"/>
                <a:ea typeface="微软雅黑" pitchFamily="34" charset="-122"/>
              </a:rPr>
              <a:t>函数发生整数溢出漏洞，攻击者可利用该漏洞从远程或本地获取</a:t>
            </a:r>
            <a:r>
              <a:rPr lang="en-US" altLang="zh-CN" b="1">
                <a:solidFill>
                  <a:srgbClr val="CC3300"/>
                </a:solidFill>
                <a:latin typeface="微软雅黑" pitchFamily="34" charset="-122"/>
                <a:ea typeface="微软雅黑" pitchFamily="34" charset="-122"/>
              </a:rPr>
              <a:t>root</a:t>
            </a:r>
            <a:r>
              <a:rPr lang="zh-CN" altLang="en-US" b="1">
                <a:solidFill>
                  <a:srgbClr val="CC3300"/>
                </a:solidFill>
                <a:latin typeface="微软雅黑" pitchFamily="34" charset="-122"/>
                <a:ea typeface="微软雅黑" pitchFamily="34" charset="-122"/>
              </a:rPr>
              <a:t>权限。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整数的除运算</a:t>
            </a:r>
          </a:p>
        </p:txBody>
      </p:sp>
      <p:sp>
        <p:nvSpPr>
          <p:cNvPr id="558083" name="Rectangle 3"/>
          <p:cNvSpPr>
            <a:spLocks noGrp="1" noChangeArrowheads="1"/>
          </p:cNvSpPr>
          <p:nvPr>
            <p:ph type="body" idx="1"/>
          </p:nvPr>
        </p:nvSpPr>
        <p:spPr>
          <a:xfrm>
            <a:off x="431800" y="908050"/>
            <a:ext cx="8326438" cy="5218113"/>
          </a:xfrm>
        </p:spPr>
        <p:txBody>
          <a:bodyPr/>
          <a:lstStyle/>
          <a:p>
            <a:pPr>
              <a:lnSpc>
                <a:spcPct val="95000"/>
              </a:lnSpc>
              <a:spcBef>
                <a:spcPct val="55000"/>
              </a:spcBef>
            </a:pPr>
            <a:r>
              <a:rPr lang="zh-CN" altLang="en-US" sz="2200" smtClean="0">
                <a:latin typeface="微软雅黑" pitchFamily="34" charset="-122"/>
                <a:ea typeface="微软雅黑" pitchFamily="34" charset="-122"/>
              </a:rPr>
              <a:t>对于</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位整数除以</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位整数，除</a:t>
            </a:r>
            <a:r>
              <a:rPr lang="en-US" altLang="zh-CN" sz="2200" smtClean="0">
                <a:latin typeface="微软雅黑" pitchFamily="34" charset="-122"/>
                <a:ea typeface="微软雅黑" pitchFamily="34" charset="-122"/>
              </a:rPr>
              <a:t>-2</a:t>
            </a:r>
            <a:r>
              <a:rPr lang="en-US" altLang="zh-CN" sz="2200" baseline="30000" smtClean="0">
                <a:latin typeface="微软雅黑" pitchFamily="34" charset="-122"/>
                <a:ea typeface="微软雅黑" pitchFamily="34" charset="-122"/>
              </a:rPr>
              <a:t>n-1</a:t>
            </a:r>
            <a:r>
              <a:rPr lang="en-US" altLang="zh-CN" sz="2200" smtClean="0">
                <a:latin typeface="微软雅黑" pitchFamily="34" charset="-122"/>
                <a:ea typeface="微软雅黑" pitchFamily="34" charset="-122"/>
              </a:rPr>
              <a:t>/-1= 2</a:t>
            </a:r>
            <a:r>
              <a:rPr lang="en-US" altLang="zh-CN" sz="2200" baseline="30000" smtClean="0">
                <a:latin typeface="微软雅黑" pitchFamily="34" charset="-122"/>
                <a:ea typeface="微软雅黑" pitchFamily="34" charset="-122"/>
              </a:rPr>
              <a:t>n-1</a:t>
            </a:r>
            <a:r>
              <a:rPr lang="zh-CN" altLang="en-US" sz="2200" smtClean="0">
                <a:latin typeface="微软雅黑" pitchFamily="34" charset="-122"/>
                <a:ea typeface="微软雅黑" pitchFamily="34" charset="-122"/>
              </a:rPr>
              <a:t>会发生溢出外，其余情况都不会发生溢出。</a:t>
            </a:r>
            <a:r>
              <a:rPr lang="en-US" altLang="zh-CN" sz="2200" smtClean="0">
                <a:latin typeface="微软雅黑" pitchFamily="34" charset="-122"/>
                <a:ea typeface="微软雅黑" pitchFamily="34" charset="-122"/>
              </a:rPr>
              <a:t>Why?</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因为商的绝对值不可能比被除数的绝对值更大，因而不会发生溢出，也就不会像整数乘法运算那样发生漏洞。</a:t>
            </a:r>
          </a:p>
          <a:p>
            <a:pPr>
              <a:lnSpc>
                <a:spcPct val="95000"/>
              </a:lnSpc>
              <a:spcBef>
                <a:spcPct val="55000"/>
              </a:spcBef>
            </a:pPr>
            <a:r>
              <a:rPr lang="zh-CN" altLang="en-US" sz="2200" smtClean="0">
                <a:latin typeface="微软雅黑" pitchFamily="34" charset="-122"/>
                <a:ea typeface="微软雅黑" pitchFamily="34" charset="-122"/>
              </a:rPr>
              <a:t>在不能整除时需要进行舍入，通常按照朝</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方向舍入，即正数商取比自身小的最接近整数</a:t>
            </a:r>
            <a:r>
              <a:rPr lang="en-US" altLang="zh-CN" sz="2200" smtClean="0">
                <a:solidFill>
                  <a:srgbClr val="0033CC"/>
                </a:solidFill>
                <a:latin typeface="微软雅黑" pitchFamily="34" charset="-122"/>
                <a:ea typeface="微软雅黑" pitchFamily="34" charset="-122"/>
              </a:rPr>
              <a:t>(</a:t>
            </a:r>
            <a:r>
              <a:rPr lang="en-US" altLang="en-US" sz="2200" smtClean="0">
                <a:solidFill>
                  <a:srgbClr val="0033CC"/>
                </a:solidFill>
                <a:latin typeface="微软雅黑" pitchFamily="34" charset="-122"/>
                <a:ea typeface="微软雅黑" pitchFamily="34" charset="-122"/>
              </a:rPr>
              <a:t>Floor</a:t>
            </a:r>
            <a:r>
              <a:rPr lang="en-US" altLang="zh-CN" sz="2200" smtClean="0">
                <a:solidFill>
                  <a:srgbClr val="0033CC"/>
                </a:solidFill>
                <a:latin typeface="微软雅黑" pitchFamily="34" charset="-122"/>
                <a:ea typeface="微软雅黑" pitchFamily="34" charset="-122"/>
              </a:rPr>
              <a:t>,</a:t>
            </a:r>
            <a:r>
              <a:rPr lang="zh-CN" altLang="en-US" sz="2200" smtClean="0">
                <a:solidFill>
                  <a:srgbClr val="0033CC"/>
                </a:solidFill>
                <a:latin typeface="微软雅黑" pitchFamily="34" charset="-122"/>
                <a:ea typeface="微软雅黑" pitchFamily="34" charset="-122"/>
              </a:rPr>
              <a:t>地板</a:t>
            </a:r>
            <a:r>
              <a:rPr lang="en-US" altLang="zh-CN" sz="2200" smtClean="0">
                <a:solidFill>
                  <a:srgbClr val="0033CC"/>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，负数商取比自身大的最接近整数</a:t>
            </a:r>
            <a:r>
              <a:rPr lang="en-US" altLang="zh-CN" sz="2200" smtClean="0">
                <a:solidFill>
                  <a:srgbClr val="0033CC"/>
                </a:solidFill>
                <a:latin typeface="微软雅黑" pitchFamily="34" charset="-122"/>
                <a:ea typeface="微软雅黑" pitchFamily="34" charset="-122"/>
              </a:rPr>
              <a:t>(</a:t>
            </a:r>
            <a:r>
              <a:rPr lang="en-US" altLang="en-US" sz="2200" smtClean="0">
                <a:solidFill>
                  <a:srgbClr val="0033CC"/>
                </a:solidFill>
                <a:latin typeface="微软雅黑" pitchFamily="34" charset="-122"/>
                <a:ea typeface="微软雅黑" pitchFamily="34" charset="-122"/>
              </a:rPr>
              <a:t>Ceiling</a:t>
            </a:r>
            <a:r>
              <a:rPr lang="en-US" altLang="zh-CN" sz="2200" smtClean="0">
                <a:solidFill>
                  <a:srgbClr val="0033CC"/>
                </a:solidFill>
                <a:latin typeface="微软雅黑" pitchFamily="34" charset="-122"/>
                <a:ea typeface="微软雅黑" pitchFamily="34" charset="-122"/>
              </a:rPr>
              <a:t>，</a:t>
            </a:r>
            <a:r>
              <a:rPr lang="zh-CN" altLang="en-US" sz="2200" smtClean="0">
                <a:solidFill>
                  <a:srgbClr val="0033CC"/>
                </a:solidFill>
                <a:latin typeface="微软雅黑" pitchFamily="34" charset="-122"/>
                <a:ea typeface="微软雅黑" pitchFamily="34" charset="-122"/>
              </a:rPr>
              <a:t>天板</a:t>
            </a:r>
            <a:r>
              <a:rPr lang="en-US" altLang="zh-CN" sz="2200" smtClean="0">
                <a:solidFill>
                  <a:srgbClr val="0033CC"/>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例如，</a:t>
            </a:r>
            <a:r>
              <a:rPr lang="en-US" altLang="zh-CN" sz="2200" smtClean="0">
                <a:solidFill>
                  <a:srgbClr val="FF0000"/>
                </a:solidFill>
                <a:latin typeface="微软雅黑" pitchFamily="34" charset="-122"/>
                <a:ea typeface="微软雅黑" pitchFamily="34" charset="-122"/>
              </a:rPr>
              <a:t>7/3=?,  -7/3=</a:t>
            </a:r>
            <a:r>
              <a:rPr lang="zh-CN" altLang="en-US" sz="2200" smtClean="0">
                <a:solidFill>
                  <a:srgbClr val="FF0000"/>
                </a:solidFill>
                <a:latin typeface="微软雅黑" pitchFamily="34" charset="-122"/>
                <a:ea typeface="微软雅黑" pitchFamily="34" charset="-122"/>
              </a:rPr>
              <a:t>？</a:t>
            </a:r>
          </a:p>
          <a:p>
            <a:pPr>
              <a:lnSpc>
                <a:spcPct val="95000"/>
              </a:lnSpc>
              <a:spcBef>
                <a:spcPct val="55000"/>
              </a:spcBef>
              <a:buFontTx/>
              <a:buNone/>
            </a:pPr>
            <a:r>
              <a:rPr lang="zh-CN" altLang="en-US" sz="2200" smtClean="0">
                <a:solidFill>
                  <a:srgbClr val="FF0000"/>
                </a:solidFill>
                <a:latin typeface="微软雅黑" pitchFamily="34" charset="-122"/>
                <a:ea typeface="微软雅黑" pitchFamily="34" charset="-122"/>
              </a:rPr>
              <a:t>              </a:t>
            </a:r>
            <a:r>
              <a:rPr lang="en-US" altLang="zh-CN" sz="2200" smtClean="0">
                <a:solidFill>
                  <a:srgbClr val="FF0000"/>
                </a:solidFill>
                <a:latin typeface="微软雅黑" pitchFamily="34" charset="-122"/>
                <a:ea typeface="微软雅黑" pitchFamily="34" charset="-122"/>
              </a:rPr>
              <a:t>7/3=2,  -7/3=-2</a:t>
            </a:r>
            <a:endParaRPr lang="zh-CN" altLang="en-US" sz="2200" smtClean="0">
              <a:solidFill>
                <a:srgbClr val="FF0000"/>
              </a:solidFill>
              <a:latin typeface="微软雅黑" pitchFamily="34" charset="-122"/>
              <a:ea typeface="微软雅黑" pitchFamily="34" charset="-122"/>
            </a:endParaRPr>
          </a:p>
          <a:p>
            <a:pPr>
              <a:lnSpc>
                <a:spcPct val="95000"/>
              </a:lnSpc>
              <a:spcBef>
                <a:spcPct val="55000"/>
              </a:spcBef>
            </a:pPr>
            <a:r>
              <a:rPr lang="zh-CN" altLang="en-US" sz="2200" smtClean="0">
                <a:latin typeface="微软雅黑" pitchFamily="34" charset="-122"/>
                <a:ea typeface="微软雅黑" pitchFamily="34" charset="-122"/>
              </a:rPr>
              <a:t>除数不能为</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，否则会发生“异常”，需要调出操作系统中的异常处理程序来处理。</a:t>
            </a:r>
            <a:r>
              <a:rPr lang="zh-CN" altLang="en-US" sz="2200" smtClean="0">
                <a:solidFill>
                  <a:srgbClr val="008000"/>
                </a:solidFill>
                <a:latin typeface="微软雅黑" pitchFamily="34" charset="-122"/>
                <a:ea typeface="微软雅黑" pitchFamily="34" charset="-122"/>
              </a:rPr>
              <a:t>整除</a:t>
            </a:r>
            <a:r>
              <a:rPr lang="en-US" altLang="zh-CN" sz="2200" smtClean="0">
                <a:solidFill>
                  <a:srgbClr val="008000"/>
                </a:solidFill>
                <a:latin typeface="微软雅黑" pitchFamily="34" charset="-122"/>
                <a:ea typeface="微软雅黑" pitchFamily="34" charset="-122"/>
              </a:rPr>
              <a:t>0</a:t>
            </a:r>
            <a:r>
              <a:rPr lang="zh-CN" altLang="en-US" sz="2200" smtClean="0">
                <a:solidFill>
                  <a:srgbClr val="008000"/>
                </a:solidFill>
                <a:latin typeface="微软雅黑" pitchFamily="34" charset="-122"/>
                <a:ea typeface="微软雅黑" pitchFamily="34" charset="-122"/>
              </a:rPr>
              <a:t>的结果可以用什么机器数表示？</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整除</a:t>
            </a:r>
            <a:r>
              <a:rPr lang="en-US" altLang="zh-CN" sz="2200" smtClean="0">
                <a:solidFill>
                  <a:srgbClr val="FF0000"/>
                </a:solidFill>
                <a:latin typeface="微软雅黑" pitchFamily="34" charset="-122"/>
                <a:ea typeface="微软雅黑" pitchFamily="34" charset="-122"/>
              </a:rPr>
              <a:t>0</a:t>
            </a:r>
            <a:r>
              <a:rPr lang="zh-CN" altLang="en-US" sz="2200" smtClean="0">
                <a:solidFill>
                  <a:srgbClr val="FF0000"/>
                </a:solidFill>
                <a:latin typeface="微软雅黑" pitchFamily="34" charset="-122"/>
                <a:ea typeface="微软雅黑" pitchFamily="34" charset="-122"/>
              </a:rPr>
              <a:t>的结果无法用一个机器数表示！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7" dur="500"/>
                                        <p:tgtEl>
                                          <p:spTgt spid="558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12" dur="500"/>
                                        <p:tgtEl>
                                          <p:spTgt spid="558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17" dur="500"/>
                                        <p:tgtEl>
                                          <p:spTgt spid="558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22" dur="500"/>
                                        <p:tgtEl>
                                          <p:spTgt spid="558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27" dur="500"/>
                                        <p:tgtEl>
                                          <p:spTgt spid="558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8083">
                                            <p:txEl>
                                              <p:pRg st="5" end="5"/>
                                            </p:txEl>
                                          </p:spTgt>
                                        </p:tgtEl>
                                        <p:attrNameLst>
                                          <p:attrName>style.visibility</p:attrName>
                                        </p:attrNameLst>
                                      </p:cBhvr>
                                      <p:to>
                                        <p:strVal val="visible"/>
                                      </p:to>
                                    </p:set>
                                    <p:animEffect transition="in" filter="blinds(horizontal)">
                                      <p:cBhvr>
                                        <p:cTn id="32" dur="500"/>
                                        <p:tgtEl>
                                          <p:spTgt spid="558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8083">
                                            <p:txEl>
                                              <p:pRg st="6" end="6"/>
                                            </p:txEl>
                                          </p:spTgt>
                                        </p:tgtEl>
                                        <p:attrNameLst>
                                          <p:attrName>style.visibility</p:attrName>
                                        </p:attrNameLst>
                                      </p:cBhvr>
                                      <p:to>
                                        <p:strVal val="visible"/>
                                      </p:to>
                                    </p:set>
                                    <p:animEffect transition="in" filter="blinds(horizontal)">
                                      <p:cBhvr>
                                        <p:cTn id="37" dur="500"/>
                                        <p:tgtEl>
                                          <p:spTgt spid="558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整数的除运算</a:t>
            </a:r>
          </a:p>
        </p:txBody>
      </p:sp>
      <p:sp>
        <p:nvSpPr>
          <p:cNvPr id="16387" name="Rectangle 3"/>
          <p:cNvSpPr>
            <a:spLocks noGrp="1" noChangeArrowheads="1"/>
          </p:cNvSpPr>
          <p:nvPr>
            <p:ph type="body" idx="1"/>
          </p:nvPr>
        </p:nvSpPr>
        <p:spPr>
          <a:xfrm>
            <a:off x="468313" y="836613"/>
            <a:ext cx="8469312" cy="5218112"/>
          </a:xfrm>
        </p:spPr>
        <p:txBody>
          <a:bodyPr/>
          <a:lstStyle/>
          <a:p>
            <a:pPr>
              <a:buFontTx/>
              <a:buNone/>
            </a:pPr>
            <a:r>
              <a:rPr lang="zh-CN" altLang="en-US" sz="2000" smtClean="0">
                <a:latin typeface="微软雅黑" pitchFamily="34" charset="-122"/>
                <a:ea typeface="微软雅黑" pitchFamily="34" charset="-122"/>
              </a:rPr>
              <a:t>代码段一：</a:t>
            </a:r>
          </a:p>
          <a:p>
            <a:pPr>
              <a:buFontTx/>
              <a:buNone/>
            </a:pPr>
            <a:r>
              <a:rPr lang="en-US" altLang="zh-CN" sz="2000" smtClean="0">
                <a:latin typeface="微软雅黑" pitchFamily="34" charset="-122"/>
                <a:ea typeface="微软雅黑" pitchFamily="34" charset="-122"/>
              </a:rPr>
              <a:t>int a = 0x80000000;</a:t>
            </a:r>
          </a:p>
          <a:p>
            <a:pPr>
              <a:buFontTx/>
              <a:buNone/>
            </a:pPr>
            <a:r>
              <a:rPr lang="en-US" altLang="zh-CN" sz="2000" smtClean="0">
                <a:latin typeface="微软雅黑" pitchFamily="34" charset="-122"/>
                <a:ea typeface="微软雅黑" pitchFamily="34" charset="-122"/>
              </a:rPr>
              <a:t>int b = a / -1; </a:t>
            </a:r>
          </a:p>
          <a:p>
            <a:pPr>
              <a:buFontTx/>
              <a:buNone/>
            </a:pPr>
            <a:r>
              <a:rPr lang="en-US" altLang="zh-CN" sz="2000" smtClean="0">
                <a:latin typeface="微软雅黑" pitchFamily="34" charset="-122"/>
                <a:ea typeface="微软雅黑" pitchFamily="34" charset="-122"/>
              </a:rPr>
              <a:t>printf("%d\n", b);</a:t>
            </a:r>
          </a:p>
          <a:p>
            <a:pPr>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-2147483648</a:t>
            </a:r>
            <a:endParaRPr lang="zh-CN" altLang="en-US" sz="2000" smtClean="0">
              <a:solidFill>
                <a:srgbClr val="FF0000"/>
              </a:solidFill>
              <a:latin typeface="微软雅黑" pitchFamily="34" charset="-122"/>
              <a:ea typeface="微软雅黑" pitchFamily="34" charset="-122"/>
            </a:endParaRPr>
          </a:p>
          <a:p>
            <a:pPr>
              <a:buFontTx/>
              <a:buNone/>
            </a:pPr>
            <a:endParaRPr lang="zh-CN" altLang="en-US" sz="2000" smtClean="0">
              <a:latin typeface="微软雅黑" pitchFamily="34" charset="-122"/>
              <a:ea typeface="微软雅黑" pitchFamily="34" charset="-122"/>
            </a:endParaRPr>
          </a:p>
          <a:p>
            <a:pPr>
              <a:buFontTx/>
              <a:buNone/>
            </a:pPr>
            <a:r>
              <a:rPr lang="zh-CN" altLang="en-US" sz="2000" smtClean="0">
                <a:latin typeface="微软雅黑" pitchFamily="34" charset="-122"/>
                <a:ea typeface="微软雅黑" pitchFamily="34" charset="-122"/>
              </a:rPr>
              <a:t>代码段二：</a:t>
            </a:r>
          </a:p>
          <a:p>
            <a:pPr>
              <a:buFontTx/>
              <a:buNone/>
            </a:pPr>
            <a:r>
              <a:rPr lang="en-US" altLang="zh-CN" sz="2000" smtClean="0">
                <a:latin typeface="微软雅黑" pitchFamily="34" charset="-122"/>
                <a:ea typeface="微软雅黑" pitchFamily="34" charset="-122"/>
              </a:rPr>
              <a:t>int a = 0x80000000;</a:t>
            </a:r>
          </a:p>
          <a:p>
            <a:pPr>
              <a:buFontTx/>
              <a:buNone/>
            </a:pPr>
            <a:r>
              <a:rPr lang="en-US" altLang="zh-CN" sz="2000" smtClean="0">
                <a:latin typeface="微软雅黑" pitchFamily="34" charset="-122"/>
                <a:ea typeface="微软雅黑" pitchFamily="34" charset="-122"/>
              </a:rPr>
              <a:t>int b = -1;</a:t>
            </a:r>
          </a:p>
          <a:p>
            <a:pPr>
              <a:buFontTx/>
              <a:buNone/>
            </a:pPr>
            <a:r>
              <a:rPr lang="en-US" altLang="zh-CN" sz="2000" smtClean="0">
                <a:latin typeface="微软雅黑" pitchFamily="34" charset="-122"/>
                <a:ea typeface="微软雅黑" pitchFamily="34" charset="-122"/>
              </a:rPr>
              <a:t>int c = a / b; </a:t>
            </a:r>
          </a:p>
          <a:p>
            <a:pPr>
              <a:buFontTx/>
              <a:buNone/>
            </a:pPr>
            <a:r>
              <a:rPr lang="en-US" altLang="zh-CN" sz="2000" smtClean="0">
                <a:latin typeface="微软雅黑" pitchFamily="34" charset="-122"/>
                <a:ea typeface="微软雅黑" pitchFamily="34" charset="-122"/>
              </a:rPr>
              <a:t>printf("%d\n", c);</a:t>
            </a:r>
          </a:p>
          <a:p>
            <a:pPr>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Floating point exception”</a:t>
            </a:r>
            <a:r>
              <a:rPr lang="zh-CN" altLang="en-US" sz="2000" smtClean="0">
                <a:solidFill>
                  <a:srgbClr val="FF0000"/>
                </a:solidFill>
                <a:latin typeface="微软雅黑" pitchFamily="34" charset="-122"/>
                <a:ea typeface="微软雅黑" pitchFamily="34" charset="-122"/>
              </a:rPr>
              <a:t>，显然</a:t>
            </a:r>
            <a:r>
              <a:rPr lang="en-US" altLang="zh-CN" sz="2000" smtClean="0">
                <a:solidFill>
                  <a:srgbClr val="FF0000"/>
                </a:solidFill>
                <a:latin typeface="微软雅黑" pitchFamily="34" charset="-122"/>
                <a:ea typeface="微软雅黑" pitchFamily="34" charset="-122"/>
              </a:rPr>
              <a:t>CPU</a:t>
            </a:r>
            <a:r>
              <a:rPr lang="zh-CN" altLang="en-US" sz="2000" smtClean="0">
                <a:solidFill>
                  <a:srgbClr val="FF0000"/>
                </a:solidFill>
                <a:latin typeface="微软雅黑" pitchFamily="34" charset="-122"/>
                <a:ea typeface="微软雅黑" pitchFamily="34" charset="-122"/>
              </a:rPr>
              <a:t>检测到了异常</a:t>
            </a:r>
            <a:endParaRPr lang="en-US" altLang="zh-CN" sz="2000" smtClean="0">
              <a:solidFill>
                <a:srgbClr val="FF0000"/>
              </a:solidFill>
              <a:latin typeface="微软雅黑" pitchFamily="34" charset="-122"/>
              <a:ea typeface="微软雅黑" pitchFamily="34" charset="-122"/>
            </a:endParaRPr>
          </a:p>
        </p:txBody>
      </p:sp>
      <p:sp>
        <p:nvSpPr>
          <p:cNvPr id="16388" name="Rectangle 4"/>
          <p:cNvSpPr>
            <a:spLocks noChangeArrowheads="1"/>
          </p:cNvSpPr>
          <p:nvPr/>
        </p:nvSpPr>
        <p:spPr bwMode="auto">
          <a:xfrm>
            <a:off x="4886325" y="1403350"/>
            <a:ext cx="3151188" cy="2012950"/>
          </a:xfrm>
          <a:prstGeom prst="rect">
            <a:avLst/>
          </a:prstGeom>
          <a:noFill/>
          <a:ln w="9525">
            <a:noFill/>
            <a:miter lim="800000"/>
            <a:headEnd/>
            <a:tailEnd/>
          </a:ln>
          <a:effectLst/>
        </p:spPr>
        <p:txBody>
          <a:bodyPr>
            <a:spAutoFit/>
          </a:bodyPr>
          <a:lstStyle/>
          <a:p>
            <a:pPr>
              <a:lnSpc>
                <a:spcPct val="120000"/>
              </a:lnSpc>
            </a:pPr>
            <a:r>
              <a:rPr lang="zh-CN" altLang="en-US" sz="2100" b="1">
                <a:solidFill>
                  <a:srgbClr val="0033CC"/>
                </a:solidFill>
                <a:latin typeface="微软雅黑" pitchFamily="34" charset="-122"/>
                <a:ea typeface="微软雅黑" pitchFamily="34" charset="-122"/>
              </a:rPr>
              <a:t>用</a:t>
            </a:r>
            <a:r>
              <a:rPr lang="en-US" altLang="zh-CN" sz="2100" b="1">
                <a:solidFill>
                  <a:srgbClr val="0033CC"/>
                </a:solidFill>
                <a:latin typeface="微软雅黑" pitchFamily="34" charset="-122"/>
                <a:ea typeface="微软雅黑" pitchFamily="34" charset="-122"/>
              </a:rPr>
              <a:t>objdump</a:t>
            </a:r>
            <a:r>
              <a:rPr lang="zh-CN" altLang="en-US" sz="2100" b="1">
                <a:solidFill>
                  <a:srgbClr val="0033CC"/>
                </a:solidFill>
                <a:latin typeface="微软雅黑" pitchFamily="34" charset="-122"/>
                <a:ea typeface="微软雅黑" pitchFamily="34" charset="-122"/>
              </a:rPr>
              <a:t>看代码段一的反汇编代码</a:t>
            </a:r>
            <a:r>
              <a:rPr lang="en-US" altLang="zh-CN" sz="2100" b="1">
                <a:solidFill>
                  <a:srgbClr val="0033CC"/>
                </a:solidFill>
                <a:latin typeface="微软雅黑" pitchFamily="34" charset="-122"/>
                <a:ea typeface="微软雅黑" pitchFamily="34" charset="-122"/>
              </a:rPr>
              <a:t>, </a:t>
            </a:r>
            <a:r>
              <a:rPr lang="zh-CN" altLang="en-US" sz="2100" b="1">
                <a:solidFill>
                  <a:srgbClr val="0033CC"/>
                </a:solidFill>
                <a:latin typeface="微软雅黑" pitchFamily="34" charset="-122"/>
                <a:ea typeface="微软雅黑" pitchFamily="34" charset="-122"/>
              </a:rPr>
              <a:t>得知除以 </a:t>
            </a:r>
            <a:r>
              <a:rPr lang="en-US" altLang="zh-CN" sz="2100" b="1">
                <a:solidFill>
                  <a:srgbClr val="0033CC"/>
                </a:solidFill>
                <a:latin typeface="微软雅黑" pitchFamily="34" charset="-122"/>
                <a:ea typeface="微软雅黑" pitchFamily="34" charset="-122"/>
              </a:rPr>
              <a:t>-1 </a:t>
            </a:r>
            <a:r>
              <a:rPr lang="zh-CN" altLang="en-US" sz="2100" b="1">
                <a:solidFill>
                  <a:srgbClr val="0033CC"/>
                </a:solidFill>
                <a:latin typeface="微软雅黑" pitchFamily="34" charset="-122"/>
                <a:ea typeface="微软雅黑" pitchFamily="34" charset="-122"/>
              </a:rPr>
              <a:t>被优化成取负指令</a:t>
            </a:r>
            <a:r>
              <a:rPr lang="en-US" altLang="zh-CN" sz="2100" b="1">
                <a:solidFill>
                  <a:srgbClr val="0033CC"/>
                </a:solidFill>
                <a:latin typeface="微软雅黑" pitchFamily="34" charset="-122"/>
                <a:ea typeface="微软雅黑" pitchFamily="34" charset="-122"/>
              </a:rPr>
              <a:t>neg, </a:t>
            </a:r>
            <a:r>
              <a:rPr lang="zh-CN" altLang="en-US" sz="2100" b="1">
                <a:solidFill>
                  <a:srgbClr val="0033CC"/>
                </a:solidFill>
                <a:latin typeface="微软雅黑" pitchFamily="34" charset="-122"/>
                <a:ea typeface="微软雅黑" pitchFamily="34" charset="-122"/>
              </a:rPr>
              <a:t>故未发生除法溢出</a:t>
            </a:r>
            <a:r>
              <a:rPr lang="en-US" altLang="zh-CN" sz="2100" b="1">
                <a:solidFill>
                  <a:srgbClr val="0033CC"/>
                </a:solidFill>
                <a:latin typeface="微软雅黑" pitchFamily="34" charset="-122"/>
                <a:ea typeface="微软雅黑" pitchFamily="34" charset="-122"/>
              </a:rPr>
              <a:t/>
            </a:r>
            <a:br>
              <a:rPr lang="en-US" altLang="zh-CN" sz="2100" b="1">
                <a:solidFill>
                  <a:srgbClr val="0033CC"/>
                </a:solidFill>
                <a:latin typeface="微软雅黑" pitchFamily="34" charset="-122"/>
                <a:ea typeface="微软雅黑" pitchFamily="34" charset="-122"/>
              </a:rPr>
            </a:br>
            <a:endParaRPr lang="zh-CN" altLang="en-US" sz="2100" b="1">
              <a:solidFill>
                <a:srgbClr val="0033CC"/>
              </a:solidFill>
              <a:latin typeface="微软雅黑" pitchFamily="34" charset="-122"/>
              <a:ea typeface="微软雅黑" pitchFamily="34" charset="-122"/>
            </a:endParaRPr>
          </a:p>
        </p:txBody>
      </p:sp>
      <p:sp>
        <p:nvSpPr>
          <p:cNvPr id="16389" name="Text Box 5"/>
          <p:cNvSpPr txBox="1">
            <a:spLocks noChangeArrowheads="1"/>
          </p:cNvSpPr>
          <p:nvPr/>
        </p:nvSpPr>
        <p:spPr bwMode="auto">
          <a:xfrm>
            <a:off x="701675" y="5994400"/>
            <a:ext cx="409575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8000"/>
                </a:solidFill>
                <a:ea typeface="微软雅黑" pitchFamily="34" charset="-122"/>
              </a:rPr>
              <a:t>为什么两者结果不同！</a:t>
            </a:r>
          </a:p>
        </p:txBody>
      </p:sp>
      <p:sp>
        <p:nvSpPr>
          <p:cNvPr id="16390" name="Text Box 7"/>
          <p:cNvSpPr txBox="1">
            <a:spLocks noChangeArrowheads="1"/>
          </p:cNvSpPr>
          <p:nvPr/>
        </p:nvSpPr>
        <p:spPr bwMode="auto">
          <a:xfrm>
            <a:off x="4122738" y="3698875"/>
            <a:ext cx="4005262" cy="854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为什么显示是</a:t>
            </a:r>
            <a:r>
              <a:rPr lang="zh-CN" altLang="en-US" sz="2000" b="1">
                <a:solidFill>
                  <a:srgbClr val="FF0000"/>
                </a:solidFill>
                <a:latin typeface="微软雅黑" pitchFamily="34" charset="-122"/>
                <a:ea typeface="微软雅黑" pitchFamily="34" charset="-122"/>
              </a:rPr>
              <a:t>“</a:t>
            </a:r>
            <a:r>
              <a:rPr lang="zh-CN" altLang="en-US" sz="2000" b="1">
                <a:solidFill>
                  <a:srgbClr val="FF0000"/>
                </a:solidFill>
                <a:ea typeface="微软雅黑" pitchFamily="34" charset="-122"/>
              </a:rPr>
              <a:t>浮点异常</a:t>
            </a:r>
            <a:r>
              <a:rPr lang="zh-CN" altLang="en-US" sz="2000" b="1">
                <a:solidFill>
                  <a:srgbClr val="FF0000"/>
                </a:solidFill>
                <a:latin typeface="微软雅黑" pitchFamily="34" charset="-122"/>
                <a:ea typeface="微软雅黑" pitchFamily="34" charset="-122"/>
              </a:rPr>
              <a:t>”</a:t>
            </a:r>
            <a:r>
              <a:rPr lang="zh-CN" altLang="en-US" sz="2000" b="1">
                <a:solidFill>
                  <a:srgbClr val="FF0000"/>
                </a:solidFill>
                <a:ea typeface="微软雅黑" pitchFamily="34" charset="-122"/>
              </a:rPr>
              <a:t>呢？</a:t>
            </a:r>
          </a:p>
          <a:p>
            <a:pPr>
              <a:spcBef>
                <a:spcPct val="50000"/>
              </a:spcBef>
            </a:pPr>
            <a:r>
              <a:rPr lang="zh-CN" altLang="en-US" sz="2000" b="1">
                <a:ea typeface="微软雅黑" pitchFamily="34" charset="-122"/>
              </a:rPr>
              <a:t>学完第</a:t>
            </a:r>
            <a:r>
              <a:rPr lang="en-US" altLang="zh-CN" sz="2000" b="1">
                <a:ea typeface="微软雅黑" pitchFamily="34" charset="-122"/>
              </a:rPr>
              <a:t>7</a:t>
            </a:r>
            <a:r>
              <a:rPr lang="zh-CN" altLang="en-US" sz="2000" b="1">
                <a:ea typeface="微软雅黑" pitchFamily="34" charset="-122"/>
              </a:rPr>
              <a:t>章应该能回答这个问题！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变量与常数之间的乘运算 </a:t>
            </a:r>
          </a:p>
        </p:txBody>
      </p:sp>
      <p:sp>
        <p:nvSpPr>
          <p:cNvPr id="557059" name="Rectangle 3"/>
          <p:cNvSpPr>
            <a:spLocks noGrp="1" noChangeArrowheads="1"/>
          </p:cNvSpPr>
          <p:nvPr>
            <p:ph type="body" idx="1"/>
          </p:nvPr>
        </p:nvSpPr>
        <p:spPr>
          <a:xfrm>
            <a:off x="476250" y="819150"/>
            <a:ext cx="8229600" cy="5805488"/>
          </a:xfrm>
        </p:spPr>
        <p:txBody>
          <a:bodyPr/>
          <a:lstStyle/>
          <a:p>
            <a:pPr>
              <a:lnSpc>
                <a:spcPct val="130000"/>
              </a:lnSpc>
              <a:spcBef>
                <a:spcPct val="35000"/>
              </a:spcBef>
            </a:pPr>
            <a:r>
              <a:rPr lang="zh-CN" altLang="en-US" smtClean="0">
                <a:latin typeface="微软雅黑" pitchFamily="34" charset="-122"/>
                <a:ea typeface="微软雅黑" pitchFamily="34" charset="-122"/>
              </a:rPr>
              <a:t>整数乘法运算比移位和加法等运算所用时间长得多，通常一次乘法运算需要</a:t>
            </a:r>
            <a:r>
              <a:rPr lang="en-US" altLang="zh-CN" smtClean="0">
                <a:latin typeface="微软雅黑" pitchFamily="34" charset="-122"/>
                <a:ea typeface="微软雅黑" pitchFamily="34" charset="-122"/>
              </a:rPr>
              <a:t>10</a:t>
            </a:r>
            <a:r>
              <a:rPr lang="zh-CN" altLang="en-US" smtClean="0">
                <a:latin typeface="微软雅黑" pitchFamily="34" charset="-122"/>
                <a:ea typeface="微软雅黑" pitchFamily="34" charset="-122"/>
              </a:rPr>
              <a:t>个左右时钟周期，而一次移位、加法和减法等运算只要一个或更少的时钟周期，因此，</a:t>
            </a:r>
            <a:r>
              <a:rPr lang="zh-CN" altLang="en-US" smtClean="0">
                <a:solidFill>
                  <a:srgbClr val="FF0000"/>
                </a:solidFill>
                <a:latin typeface="微软雅黑" pitchFamily="34" charset="-122"/>
                <a:ea typeface="微软雅黑" pitchFamily="34" charset="-122"/>
              </a:rPr>
              <a:t>编译器在处理变量与常数相乘时，往往以移位、加法和减法的组合运算来代替乘法运算。</a:t>
            </a:r>
          </a:p>
          <a:p>
            <a:pPr>
              <a:lnSpc>
                <a:spcPct val="130000"/>
              </a:lnSpc>
              <a:spcBef>
                <a:spcPct val="35000"/>
              </a:spcBef>
              <a:buFontTx/>
              <a:buNone/>
            </a:pPr>
            <a:r>
              <a:rPr lang="zh-CN" altLang="en-US" smtClean="0">
                <a:latin typeface="微软雅黑" pitchFamily="34" charset="-122"/>
                <a:ea typeface="微软雅黑" pitchFamily="34" charset="-122"/>
              </a:rPr>
              <a:t>    </a:t>
            </a:r>
            <a:r>
              <a:rPr lang="zh-CN" altLang="en-US" smtClean="0">
                <a:solidFill>
                  <a:srgbClr val="008000"/>
                </a:solidFill>
                <a:latin typeface="微软雅黑" pitchFamily="34" charset="-122"/>
                <a:ea typeface="微软雅黑" pitchFamily="34" charset="-122"/>
              </a:rPr>
              <a:t>例如，对于表达式</a:t>
            </a:r>
            <a:r>
              <a:rPr lang="en-US" altLang="zh-CN" smtClean="0">
                <a:solidFill>
                  <a:srgbClr val="008000"/>
                </a:solidFill>
                <a:latin typeface="微软雅黑" pitchFamily="34" charset="-122"/>
                <a:ea typeface="微软雅黑" pitchFamily="34" charset="-122"/>
              </a:rPr>
              <a:t>x*20</a:t>
            </a:r>
            <a:r>
              <a:rPr lang="zh-CN" altLang="en-US" smtClean="0">
                <a:solidFill>
                  <a:srgbClr val="008000"/>
                </a:solidFill>
                <a:latin typeface="微软雅黑" pitchFamily="34" charset="-122"/>
                <a:ea typeface="微软雅黑" pitchFamily="34" charset="-122"/>
              </a:rPr>
              <a:t>，编译器可以利用</a:t>
            </a:r>
            <a:r>
              <a:rPr lang="en-US" altLang="zh-CN" smtClean="0">
                <a:solidFill>
                  <a:srgbClr val="008000"/>
                </a:solidFill>
                <a:latin typeface="微软雅黑" pitchFamily="34" charset="-122"/>
                <a:ea typeface="微软雅黑" pitchFamily="34" charset="-122"/>
              </a:rPr>
              <a:t>20=16+4=2</a:t>
            </a:r>
            <a:r>
              <a:rPr lang="en-US" altLang="zh-CN" baseline="30000" smtClean="0">
                <a:solidFill>
                  <a:srgbClr val="008000"/>
                </a:solidFill>
                <a:latin typeface="微软雅黑" pitchFamily="34" charset="-122"/>
                <a:ea typeface="微软雅黑" pitchFamily="34" charset="-122"/>
              </a:rPr>
              <a:t>4</a:t>
            </a:r>
            <a:r>
              <a:rPr lang="en-US" altLang="zh-CN" smtClean="0">
                <a:solidFill>
                  <a:srgbClr val="008000"/>
                </a:solidFill>
                <a:latin typeface="微软雅黑" pitchFamily="34" charset="-122"/>
                <a:ea typeface="微软雅黑" pitchFamily="34" charset="-122"/>
              </a:rPr>
              <a:t>+2</a:t>
            </a:r>
            <a:r>
              <a:rPr lang="en-US" altLang="zh-CN" baseline="30000" smtClean="0">
                <a:solidFill>
                  <a:srgbClr val="008000"/>
                </a:solidFill>
                <a:latin typeface="微软雅黑" pitchFamily="34" charset="-122"/>
                <a:ea typeface="微软雅黑" pitchFamily="34" charset="-122"/>
              </a:rPr>
              <a:t>2</a:t>
            </a:r>
            <a:r>
              <a:rPr lang="zh-CN" altLang="en-US" smtClean="0">
                <a:solidFill>
                  <a:srgbClr val="008000"/>
                </a:solidFill>
                <a:latin typeface="微软雅黑" pitchFamily="34" charset="-122"/>
                <a:ea typeface="微软雅黑" pitchFamily="34" charset="-122"/>
              </a:rPr>
              <a:t>，将</a:t>
            </a:r>
            <a:r>
              <a:rPr lang="en-US" altLang="zh-CN" smtClean="0">
                <a:solidFill>
                  <a:srgbClr val="008000"/>
                </a:solidFill>
                <a:latin typeface="微软雅黑" pitchFamily="34" charset="-122"/>
                <a:ea typeface="微软雅黑" pitchFamily="34" charset="-122"/>
              </a:rPr>
              <a:t>x*20</a:t>
            </a:r>
            <a:r>
              <a:rPr lang="zh-CN" altLang="en-US" smtClean="0">
                <a:solidFill>
                  <a:srgbClr val="008000"/>
                </a:solidFill>
                <a:latin typeface="微软雅黑" pitchFamily="34" charset="-122"/>
                <a:ea typeface="微软雅黑" pitchFamily="34" charset="-122"/>
              </a:rPr>
              <a:t>转换为</a:t>
            </a:r>
            <a:r>
              <a:rPr lang="en-US" altLang="zh-CN" smtClean="0">
                <a:solidFill>
                  <a:srgbClr val="008000"/>
                </a:solidFill>
                <a:latin typeface="微软雅黑" pitchFamily="34" charset="-122"/>
                <a:ea typeface="微软雅黑" pitchFamily="34" charset="-122"/>
              </a:rPr>
              <a:t>(x&lt;&lt;4)+(x&lt;&lt;2)</a:t>
            </a:r>
            <a:r>
              <a:rPr lang="zh-CN" altLang="en-US" smtClean="0">
                <a:solidFill>
                  <a:srgbClr val="008000"/>
                </a:solidFill>
                <a:latin typeface="微软雅黑" pitchFamily="34" charset="-122"/>
                <a:ea typeface="微软雅黑" pitchFamily="34" charset="-122"/>
              </a:rPr>
              <a:t>，这样，一次乘法转换成了两次移位和一次加法。</a:t>
            </a:r>
          </a:p>
          <a:p>
            <a:pPr>
              <a:lnSpc>
                <a:spcPct val="130000"/>
              </a:lnSpc>
              <a:spcBef>
                <a:spcPct val="35000"/>
              </a:spcBef>
            </a:pPr>
            <a:r>
              <a:rPr lang="zh-CN" altLang="en-US" smtClean="0">
                <a:latin typeface="微软雅黑" pitchFamily="34" charset="-122"/>
                <a:ea typeface="微软雅黑" pitchFamily="34" charset="-122"/>
              </a:rPr>
              <a:t>不管是无符号数还是带符号整数的乘法，即使乘积溢出时，利用移位和加减运算组合的方式得到的结果都是和采用直接相乘的结果是一样的。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blinds(horizontal)">
                                      <p:cBhvr>
                                        <p:cTn id="7" dur="500"/>
                                        <p:tgtEl>
                                          <p:spTgt spid="557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blinds(horizontal)">
                                      <p:cBhvr>
                                        <p:cTn id="12" dur="500"/>
                                        <p:tgtEl>
                                          <p:spTgt spid="557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blinds(horizontal)">
                                      <p:cBhvr>
                                        <p:cTn id="17" dur="500"/>
                                        <p:tgtEl>
                                          <p:spTgt spid="557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变量与常数之间的除运算 </a:t>
            </a:r>
          </a:p>
        </p:txBody>
      </p:sp>
      <p:sp>
        <p:nvSpPr>
          <p:cNvPr id="651267" name="Rectangle 3"/>
          <p:cNvSpPr>
            <a:spLocks noGrp="1" noChangeArrowheads="1"/>
          </p:cNvSpPr>
          <p:nvPr>
            <p:ph type="body" idx="1"/>
          </p:nvPr>
        </p:nvSpPr>
        <p:spPr>
          <a:xfrm>
            <a:off x="250825" y="819150"/>
            <a:ext cx="8455025" cy="5715000"/>
          </a:xfrm>
        </p:spPr>
        <p:txBody>
          <a:bodyPr/>
          <a:lstStyle/>
          <a:p>
            <a:pPr>
              <a:lnSpc>
                <a:spcPct val="110000"/>
              </a:lnSpc>
              <a:spcBef>
                <a:spcPct val="30000"/>
              </a:spcBef>
            </a:pPr>
            <a:r>
              <a:rPr lang="zh-CN" altLang="en-US" sz="2000" smtClean="0">
                <a:latin typeface="微软雅黑" pitchFamily="34" charset="-122"/>
                <a:ea typeface="微软雅黑" pitchFamily="34" charset="-122"/>
              </a:rPr>
              <a:t>对于整数除法运算，由于计算机中除法运算比较复杂，而且不能用流水线方式实现，所以一次除法运算大致需要</a:t>
            </a:r>
            <a:r>
              <a:rPr lang="en-US" altLang="zh-CN" sz="2000" smtClean="0">
                <a:latin typeface="微软雅黑" pitchFamily="34" charset="-122"/>
                <a:ea typeface="微软雅黑" pitchFamily="34" charset="-122"/>
              </a:rPr>
              <a:t>30</a:t>
            </a:r>
            <a:r>
              <a:rPr lang="zh-CN" altLang="en-US" sz="2000" smtClean="0">
                <a:latin typeface="微软雅黑" pitchFamily="34" charset="-122"/>
                <a:ea typeface="微软雅黑" pitchFamily="34" charset="-122"/>
              </a:rPr>
              <a:t>个或更多个时钟周期。为了缩短除法运算的时间，</a:t>
            </a:r>
            <a:r>
              <a:rPr lang="zh-CN" altLang="en-US" sz="2000" smtClean="0">
                <a:solidFill>
                  <a:srgbClr val="FF0000"/>
                </a:solidFill>
                <a:latin typeface="微软雅黑" pitchFamily="34" charset="-122"/>
                <a:ea typeface="微软雅黑" pitchFamily="34" charset="-122"/>
              </a:rPr>
              <a:t>编译器在处理一个变量与一个</a:t>
            </a:r>
            <a:r>
              <a:rPr lang="en-US" altLang="zh-CN" sz="2000" smtClean="0">
                <a:solidFill>
                  <a:srgbClr val="FF0000"/>
                </a:solidFill>
                <a:latin typeface="微软雅黑" pitchFamily="34" charset="-122"/>
                <a:ea typeface="微软雅黑" pitchFamily="34" charset="-122"/>
              </a:rPr>
              <a:t>2</a:t>
            </a:r>
            <a:r>
              <a:rPr lang="zh-CN" altLang="en-US" sz="2000" smtClean="0">
                <a:solidFill>
                  <a:srgbClr val="FF0000"/>
                </a:solidFill>
                <a:latin typeface="微软雅黑" pitchFamily="34" charset="-122"/>
                <a:ea typeface="微软雅黑" pitchFamily="34" charset="-122"/>
              </a:rPr>
              <a:t>的幂次形式的整数相除时，常采用右移运算来实现。</a:t>
            </a:r>
          </a:p>
          <a:p>
            <a:pPr>
              <a:lnSpc>
                <a:spcPct val="110000"/>
              </a:lnSpc>
              <a:spcBef>
                <a:spcPct val="30000"/>
              </a:spcBef>
            </a:pPr>
            <a:r>
              <a:rPr lang="zh-CN" altLang="en-US" sz="2000" smtClean="0">
                <a:latin typeface="微软雅黑" pitchFamily="34" charset="-122"/>
                <a:ea typeface="微软雅黑" pitchFamily="34" charset="-122"/>
              </a:rPr>
              <a:t>无符号数除法采用逻辑右移方式，带符号整数采用算术右移方式。</a:t>
            </a:r>
          </a:p>
          <a:p>
            <a:pPr>
              <a:lnSpc>
                <a:spcPct val="110000"/>
              </a:lnSpc>
              <a:spcBef>
                <a:spcPct val="30000"/>
              </a:spcBef>
            </a:pPr>
            <a:r>
              <a:rPr lang="zh-CN" altLang="en-US" sz="2000" smtClean="0">
                <a:latin typeface="微软雅黑" pitchFamily="34" charset="-122"/>
                <a:ea typeface="微软雅黑" pitchFamily="34" charset="-122"/>
              </a:rPr>
              <a:t>结果一定取整数，能整除时，直接右移得到结果。</a:t>
            </a:r>
          </a:p>
          <a:p>
            <a:pPr>
              <a:lnSpc>
                <a:spcPct val="110000"/>
              </a:lnSpc>
              <a:spcBef>
                <a:spcPct val="30000"/>
              </a:spcBef>
              <a:buFontTx/>
              <a:buNone/>
            </a:pPr>
            <a:r>
              <a:rPr lang="zh-CN" altLang="en-US" sz="2000" smtClean="0">
                <a:solidFill>
                  <a:srgbClr val="0000FF"/>
                </a:solidFill>
                <a:latin typeface="微软雅黑" pitchFamily="34" charset="-122"/>
                <a:ea typeface="微软雅黑" pitchFamily="34" charset="-122"/>
              </a:rPr>
              <a:t>     例如，</a:t>
            </a:r>
            <a:r>
              <a:rPr lang="en-US" altLang="zh-CN" sz="2000" smtClean="0">
                <a:solidFill>
                  <a:srgbClr val="0000FF"/>
                </a:solidFill>
                <a:latin typeface="微软雅黑" pitchFamily="34" charset="-122"/>
                <a:ea typeface="微软雅黑" pitchFamily="34" charset="-122"/>
              </a:rPr>
              <a:t>12/4=3</a:t>
            </a:r>
            <a:r>
              <a:rPr lang="zh-CN" altLang="en-US" sz="2000" smtClean="0">
                <a:solidFill>
                  <a:srgbClr val="0000FF"/>
                </a:solidFill>
                <a:latin typeface="微软雅黑" pitchFamily="34" charset="-122"/>
                <a:ea typeface="微软雅黑" pitchFamily="34" charset="-122"/>
              </a:rPr>
              <a:t>：</a:t>
            </a:r>
            <a:r>
              <a:rPr lang="en-US" altLang="zh-CN" sz="2000" smtClean="0">
                <a:solidFill>
                  <a:srgbClr val="0000FF"/>
                </a:solidFill>
                <a:latin typeface="微软雅黑" pitchFamily="34" charset="-122"/>
                <a:ea typeface="微软雅黑" pitchFamily="34" charset="-122"/>
              </a:rPr>
              <a:t>0000 1100&gt;&gt;2=0000 0011</a:t>
            </a:r>
          </a:p>
          <a:p>
            <a:pPr>
              <a:lnSpc>
                <a:spcPct val="110000"/>
              </a:lnSpc>
              <a:spcBef>
                <a:spcPct val="30000"/>
              </a:spcBef>
              <a:buFontTx/>
              <a:buNone/>
            </a:pPr>
            <a:r>
              <a:rPr lang="en-US" altLang="zh-CN" sz="2000" smtClean="0">
                <a:solidFill>
                  <a:srgbClr val="0000FF"/>
                </a:solidFill>
                <a:latin typeface="微软雅黑" pitchFamily="34" charset="-122"/>
                <a:ea typeface="微软雅黑" pitchFamily="34" charset="-122"/>
              </a:rPr>
              <a:t>	         -12/4=-3</a:t>
            </a:r>
            <a:r>
              <a:rPr lang="zh-CN" altLang="en-US" sz="2000" smtClean="0">
                <a:solidFill>
                  <a:srgbClr val="0000FF"/>
                </a:solidFill>
                <a:latin typeface="微软雅黑" pitchFamily="34" charset="-122"/>
                <a:ea typeface="微软雅黑" pitchFamily="34" charset="-122"/>
              </a:rPr>
              <a:t>：</a:t>
            </a:r>
            <a:r>
              <a:rPr lang="en-US" altLang="zh-CN" sz="2000" smtClean="0">
                <a:solidFill>
                  <a:srgbClr val="0000FF"/>
                </a:solidFill>
                <a:latin typeface="微软雅黑" pitchFamily="34" charset="-122"/>
                <a:ea typeface="微软雅黑" pitchFamily="34" charset="-122"/>
              </a:rPr>
              <a:t>1111 0100 &gt;&gt;2=1111 1101</a:t>
            </a:r>
          </a:p>
          <a:p>
            <a:pPr>
              <a:lnSpc>
                <a:spcPct val="110000"/>
              </a:lnSpc>
              <a:spcBef>
                <a:spcPct val="30000"/>
              </a:spcBef>
            </a:pPr>
            <a:r>
              <a:rPr lang="zh-CN" altLang="en-US" sz="2000" smtClean="0">
                <a:latin typeface="微软雅黑" pitchFamily="34" charset="-122"/>
                <a:ea typeface="微软雅黑" pitchFamily="34" charset="-122"/>
              </a:rPr>
              <a:t>不能整除时，其商朝零舍入，即截断：移出的低位数直接丢弃。</a:t>
            </a:r>
          </a:p>
          <a:p>
            <a:pPr>
              <a:lnSpc>
                <a:spcPct val="110000"/>
              </a:lnSpc>
              <a:spcBef>
                <a:spcPct val="30000"/>
              </a:spcBef>
              <a:buFontTx/>
              <a:buNone/>
            </a:pPr>
            <a:r>
              <a:rPr lang="zh-CN" altLang="en-US" sz="2000" smtClean="0">
                <a:solidFill>
                  <a:srgbClr val="008000"/>
                </a:solidFill>
                <a:latin typeface="微软雅黑" pitchFamily="34" charset="-122"/>
                <a:ea typeface="微软雅黑" pitchFamily="34" charset="-122"/>
              </a:rPr>
              <a:t>      负整数则不对！（</a:t>
            </a:r>
            <a:r>
              <a:rPr lang="zh-CN" altLang="en-US" sz="2000" smtClean="0">
                <a:solidFill>
                  <a:srgbClr val="FF0000"/>
                </a:solidFill>
                <a:latin typeface="微软雅黑" pitchFamily="34" charset="-122"/>
                <a:ea typeface="微软雅黑" pitchFamily="34" charset="-122"/>
              </a:rPr>
              <a:t>需加偏移量</a:t>
            </a:r>
            <a:r>
              <a:rPr lang="en-US" altLang="zh-CN" sz="2000" smtClean="0">
                <a:solidFill>
                  <a:srgbClr val="FF0000"/>
                </a:solidFill>
                <a:latin typeface="微软雅黑" pitchFamily="34" charset="-122"/>
                <a:ea typeface="微软雅黑" pitchFamily="34" charset="-122"/>
              </a:rPr>
              <a:t>(2</a:t>
            </a:r>
            <a:r>
              <a:rPr lang="en-US" altLang="zh-CN" sz="2000" i="1" baseline="30000" smtClean="0">
                <a:solidFill>
                  <a:srgbClr val="FF0000"/>
                </a:solidFill>
                <a:latin typeface="微软雅黑" pitchFamily="34" charset="-122"/>
                <a:ea typeface="微软雅黑" pitchFamily="34" charset="-122"/>
              </a:rPr>
              <a:t>k</a:t>
            </a:r>
            <a:r>
              <a:rPr lang="en-US" altLang="zh-CN" sz="2000" smtClean="0">
                <a:solidFill>
                  <a:srgbClr val="FF0000"/>
                </a:solidFill>
                <a:latin typeface="微软雅黑" pitchFamily="34" charset="-122"/>
                <a:ea typeface="微软雅黑" pitchFamily="34" charset="-122"/>
              </a:rPr>
              <a:t>-1)</a:t>
            </a:r>
            <a:r>
              <a:rPr lang="zh-CN" altLang="en-US" sz="2000" smtClean="0">
                <a:solidFill>
                  <a:srgbClr val="FF0000"/>
                </a:solidFill>
                <a:latin typeface="微软雅黑" pitchFamily="34" charset="-122"/>
                <a:ea typeface="微软雅黑" pitchFamily="34" charset="-122"/>
              </a:rPr>
              <a:t>，然后再右移</a:t>
            </a:r>
            <a:r>
              <a:rPr lang="en-US" altLang="zh-CN" sz="2000" i="1" smtClean="0">
                <a:solidFill>
                  <a:srgbClr val="FF0000"/>
                </a:solidFill>
                <a:latin typeface="微软雅黑" pitchFamily="34" charset="-122"/>
                <a:ea typeface="微软雅黑" pitchFamily="34" charset="-122"/>
              </a:rPr>
              <a:t>k </a:t>
            </a:r>
            <a:r>
              <a:rPr lang="zh-CN" altLang="en-US" sz="2000" smtClean="0">
                <a:solidFill>
                  <a:srgbClr val="FF0000"/>
                </a:solidFill>
                <a:latin typeface="微软雅黑" pitchFamily="34" charset="-122"/>
                <a:ea typeface="微软雅黑" pitchFamily="34" charset="-122"/>
              </a:rPr>
              <a:t>位 ，低位截断</a:t>
            </a:r>
            <a:r>
              <a:rPr lang="zh-CN" altLang="en-US" sz="2000" smtClean="0">
                <a:solidFill>
                  <a:srgbClr val="008000"/>
                </a:solidFill>
                <a:latin typeface="微软雅黑" pitchFamily="34" charset="-122"/>
                <a:ea typeface="微软雅黑" pitchFamily="34" charset="-122"/>
              </a:rPr>
              <a:t>）</a:t>
            </a:r>
          </a:p>
          <a:p>
            <a:pPr>
              <a:lnSpc>
                <a:spcPct val="110000"/>
              </a:lnSpc>
              <a:spcBef>
                <a:spcPct val="30000"/>
              </a:spcBef>
              <a:buFontTx/>
              <a:buNone/>
            </a:pPr>
            <a:r>
              <a:rPr lang="zh-CN" altLang="en-US" sz="2000" smtClean="0">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无符号</a:t>
            </a:r>
            <a:r>
              <a:rPr lang="en-US" altLang="zh-CN" sz="2000" smtClean="0">
                <a:solidFill>
                  <a:srgbClr val="0033CC"/>
                </a:solidFill>
                <a:latin typeface="微软雅黑" pitchFamily="34" charset="-122"/>
                <a:ea typeface="微软雅黑" pitchFamily="34" charset="-122"/>
              </a:rPr>
              <a:t>(</a:t>
            </a:r>
            <a:r>
              <a:rPr lang="zh-CN" altLang="en-US" sz="2000" smtClean="0">
                <a:solidFill>
                  <a:srgbClr val="0033CC"/>
                </a:solidFill>
                <a:latin typeface="微软雅黑" pitchFamily="34" charset="-122"/>
                <a:ea typeface="微软雅黑" pitchFamily="34" charset="-122"/>
              </a:rPr>
              <a:t>正</a:t>
            </a:r>
            <a:r>
              <a:rPr lang="en-US" altLang="zh-CN" sz="2000" smtClean="0">
                <a:solidFill>
                  <a:srgbClr val="0033CC"/>
                </a:solidFill>
                <a:latin typeface="微软雅黑" pitchFamily="34" charset="-122"/>
                <a:ea typeface="微软雅黑" pitchFamily="34" charset="-122"/>
              </a:rPr>
              <a:t>)</a:t>
            </a:r>
            <a:r>
              <a:rPr lang="zh-CN" altLang="en-US" sz="2000" smtClean="0">
                <a:solidFill>
                  <a:srgbClr val="0033CC"/>
                </a:solidFill>
                <a:latin typeface="微软雅黑" pitchFamily="34" charset="-122"/>
                <a:ea typeface="微软雅黑" pitchFamily="34" charset="-122"/>
              </a:rPr>
              <a:t>整数：</a:t>
            </a:r>
            <a:r>
              <a:rPr lang="en-US" altLang="zh-CN" sz="2000" smtClean="0">
                <a:solidFill>
                  <a:srgbClr val="0033CC"/>
                </a:solidFill>
                <a:latin typeface="微软雅黑" pitchFamily="34" charset="-122"/>
                <a:ea typeface="微软雅黑" pitchFamily="34" charset="-122"/>
              </a:rPr>
              <a:t>14/4=3</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0000 1110&gt;&gt;2=0000 0011</a:t>
            </a:r>
            <a:endParaRPr lang="zh-CN" altLang="en-US" sz="20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000" smtClean="0">
                <a:solidFill>
                  <a:srgbClr val="0033CC"/>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带符号负整数：</a:t>
            </a:r>
            <a:r>
              <a:rPr lang="en-US" altLang="zh-CN" sz="2000" smtClean="0">
                <a:solidFill>
                  <a:srgbClr val="0033CC"/>
                </a:solidFill>
                <a:latin typeface="微软雅黑" pitchFamily="34" charset="-122"/>
                <a:ea typeface="微软雅黑" pitchFamily="34" charset="-122"/>
              </a:rPr>
              <a:t>-14/4=-3</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1111 0010 &gt;&gt;2=1111 1100=-4</a:t>
            </a:r>
            <a:r>
              <a:rPr lang="en-US" altLang="zh-CN" sz="2000" smtClean="0">
                <a:solidFill>
                  <a:srgbClr val="0033CC"/>
                </a:solidFill>
                <a:latin typeface="微软雅黑" pitchFamily="34" charset="-122"/>
                <a:ea typeface="微软雅黑" pitchFamily="34" charset="-122"/>
                <a:cs typeface="Arial" pitchFamily="34" charset="0"/>
              </a:rPr>
              <a:t>≠-3</a:t>
            </a:r>
          </a:p>
          <a:p>
            <a:pPr>
              <a:lnSpc>
                <a:spcPct val="110000"/>
              </a:lnSpc>
              <a:spcBef>
                <a:spcPct val="30000"/>
              </a:spcBef>
              <a:buFontTx/>
              <a:buNone/>
            </a:pPr>
            <a:r>
              <a:rPr lang="en-US" altLang="zh-CN" sz="2000" smtClean="0">
                <a:solidFill>
                  <a:srgbClr val="0033CC"/>
                </a:solidFill>
                <a:latin typeface="微软雅黑" pitchFamily="34" charset="-122"/>
                <a:ea typeface="微软雅黑" pitchFamily="34" charset="-122"/>
                <a:cs typeface="Arial" pitchFamily="34" charset="0"/>
              </a:rPr>
              <a:t>     </a:t>
            </a:r>
            <a:r>
              <a:rPr lang="zh-CN" altLang="en-US" sz="2000" smtClean="0">
                <a:solidFill>
                  <a:srgbClr val="CC3300"/>
                </a:solidFill>
                <a:latin typeface="微软雅黑" pitchFamily="34" charset="-122"/>
                <a:ea typeface="微软雅黑" pitchFamily="34" charset="-122"/>
                <a:cs typeface="Arial" pitchFamily="34" charset="0"/>
              </a:rPr>
              <a:t>纠偏</a:t>
            </a:r>
            <a:r>
              <a:rPr lang="en-US" altLang="zh-CN" sz="2000" smtClean="0">
                <a:solidFill>
                  <a:srgbClr val="CC3300"/>
                </a:solidFill>
                <a:latin typeface="微软雅黑" pitchFamily="34" charset="-122"/>
                <a:ea typeface="微软雅黑" pitchFamily="34" charset="-122"/>
                <a:cs typeface="Arial" pitchFamily="34" charset="0"/>
              </a:rPr>
              <a:t>:</a:t>
            </a:r>
            <a:r>
              <a:rPr lang="en-US" altLang="zh-CN" sz="2000" smtClean="0">
                <a:solidFill>
                  <a:srgbClr val="0033CC"/>
                </a:solidFill>
                <a:latin typeface="微软雅黑" pitchFamily="34" charset="-122"/>
                <a:ea typeface="微软雅黑" pitchFamily="34" charset="-122"/>
                <a:cs typeface="Arial" pitchFamily="34" charset="0"/>
              </a:rPr>
              <a:t> k=2, </a:t>
            </a:r>
            <a:r>
              <a:rPr lang="zh-CN" altLang="en-US" sz="2000" smtClean="0">
                <a:solidFill>
                  <a:srgbClr val="0033CC"/>
                </a:solidFill>
                <a:latin typeface="微软雅黑" pitchFamily="34" charset="-122"/>
                <a:ea typeface="微软雅黑" pitchFamily="34" charset="-122"/>
                <a:cs typeface="Arial" pitchFamily="34" charset="0"/>
              </a:rPr>
              <a:t>故</a:t>
            </a:r>
            <a:r>
              <a:rPr lang="en-US" altLang="zh-CN" sz="2000" smtClean="0">
                <a:solidFill>
                  <a:srgbClr val="0033CC"/>
                </a:solidFill>
                <a:latin typeface="微软雅黑" pitchFamily="34" charset="-122"/>
                <a:ea typeface="微软雅黑" pitchFamily="34" charset="-122"/>
                <a:cs typeface="Arial" pitchFamily="34" charset="0"/>
              </a:rPr>
              <a:t>(-14+2</a:t>
            </a:r>
            <a:r>
              <a:rPr lang="en-US" altLang="zh-CN" sz="2000" baseline="30000" smtClean="0">
                <a:solidFill>
                  <a:srgbClr val="0033CC"/>
                </a:solidFill>
                <a:latin typeface="微软雅黑" pitchFamily="34" charset="-122"/>
                <a:ea typeface="微软雅黑" pitchFamily="34" charset="-122"/>
                <a:cs typeface="Arial" pitchFamily="34" charset="0"/>
              </a:rPr>
              <a:t>2</a:t>
            </a:r>
            <a:r>
              <a:rPr lang="en-US" altLang="zh-CN" sz="2000" smtClean="0">
                <a:solidFill>
                  <a:srgbClr val="0033CC"/>
                </a:solidFill>
                <a:latin typeface="微软雅黑" pitchFamily="34" charset="-122"/>
                <a:ea typeface="微软雅黑" pitchFamily="34" charset="-122"/>
                <a:cs typeface="Arial" pitchFamily="34" charset="0"/>
              </a:rPr>
              <a:t>-1)/4=-3</a:t>
            </a:r>
            <a:r>
              <a:rPr lang="zh-CN" altLang="en-US" sz="2000" smtClean="0">
                <a:solidFill>
                  <a:srgbClr val="0033CC"/>
                </a:solidFill>
                <a:latin typeface="微软雅黑" pitchFamily="34" charset="-122"/>
                <a:ea typeface="微软雅黑" pitchFamily="34" charset="-122"/>
                <a:cs typeface="Arial" pitchFamily="34" charset="0"/>
              </a:rPr>
              <a:t>： </a:t>
            </a:r>
            <a:r>
              <a:rPr lang="en-US" altLang="zh-CN" sz="2000" smtClean="0">
                <a:solidFill>
                  <a:srgbClr val="0033CC"/>
                </a:solidFill>
                <a:latin typeface="微软雅黑" pitchFamily="34" charset="-122"/>
                <a:ea typeface="微软雅黑" pitchFamily="34" charset="-122"/>
              </a:rPr>
              <a:t>1111 0101&gt;&gt;2=1111 1101=-3</a:t>
            </a:r>
            <a:endParaRPr lang="zh-CN" altLang="en-US" sz="2000" smtClean="0">
              <a:solidFill>
                <a:srgbClr val="0033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7" dur="500"/>
                                        <p:tgtEl>
                                          <p:spTgt spid="65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1267">
                                            <p:txEl>
                                              <p:pRg st="1" end="1"/>
                                            </p:txEl>
                                          </p:spTgt>
                                        </p:tgtEl>
                                        <p:attrNameLst>
                                          <p:attrName>style.visibility</p:attrName>
                                        </p:attrNameLst>
                                      </p:cBhvr>
                                      <p:to>
                                        <p:strVal val="visible"/>
                                      </p:to>
                                    </p:set>
                                    <p:animEffect transition="in" filter="blinds(horizontal)">
                                      <p:cBhvr>
                                        <p:cTn id="12" dur="500"/>
                                        <p:tgtEl>
                                          <p:spTgt spid="65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1267">
                                            <p:txEl>
                                              <p:pRg st="2" end="2"/>
                                            </p:txEl>
                                          </p:spTgt>
                                        </p:tgtEl>
                                        <p:attrNameLst>
                                          <p:attrName>style.visibility</p:attrName>
                                        </p:attrNameLst>
                                      </p:cBhvr>
                                      <p:to>
                                        <p:strVal val="visible"/>
                                      </p:to>
                                    </p:set>
                                    <p:animEffect transition="in" filter="blinds(horizontal)">
                                      <p:cBhvr>
                                        <p:cTn id="17" dur="500"/>
                                        <p:tgtEl>
                                          <p:spTgt spid="65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1267">
                                            <p:txEl>
                                              <p:pRg st="3" end="3"/>
                                            </p:txEl>
                                          </p:spTgt>
                                        </p:tgtEl>
                                        <p:attrNameLst>
                                          <p:attrName>style.visibility</p:attrName>
                                        </p:attrNameLst>
                                      </p:cBhvr>
                                      <p:to>
                                        <p:strVal val="visible"/>
                                      </p:to>
                                    </p:set>
                                    <p:animEffect transition="in" filter="blinds(horizontal)">
                                      <p:cBhvr>
                                        <p:cTn id="22" dur="500"/>
                                        <p:tgtEl>
                                          <p:spTgt spid="651267">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51267">
                                            <p:txEl>
                                              <p:pRg st="4" end="4"/>
                                            </p:txEl>
                                          </p:spTgt>
                                        </p:tgtEl>
                                        <p:attrNameLst>
                                          <p:attrName>style.visibility</p:attrName>
                                        </p:attrNameLst>
                                      </p:cBhvr>
                                      <p:to>
                                        <p:strVal val="visible"/>
                                      </p:to>
                                    </p:set>
                                    <p:animEffect transition="in" filter="blinds(horizontal)">
                                      <p:cBhvr>
                                        <p:cTn id="25" dur="500"/>
                                        <p:tgtEl>
                                          <p:spTgt spid="65126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51267">
                                            <p:txEl>
                                              <p:pRg st="5" end="5"/>
                                            </p:txEl>
                                          </p:spTgt>
                                        </p:tgtEl>
                                        <p:attrNameLst>
                                          <p:attrName>style.visibility</p:attrName>
                                        </p:attrNameLst>
                                      </p:cBhvr>
                                      <p:to>
                                        <p:strVal val="visible"/>
                                      </p:to>
                                    </p:set>
                                    <p:animEffect transition="in" filter="blinds(horizontal)">
                                      <p:cBhvr>
                                        <p:cTn id="30" dur="500"/>
                                        <p:tgtEl>
                                          <p:spTgt spid="65126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51267">
                                            <p:txEl>
                                              <p:pRg st="6" end="6"/>
                                            </p:txEl>
                                          </p:spTgt>
                                        </p:tgtEl>
                                        <p:attrNameLst>
                                          <p:attrName>style.visibility</p:attrName>
                                        </p:attrNameLst>
                                      </p:cBhvr>
                                      <p:to>
                                        <p:strVal val="visible"/>
                                      </p:to>
                                    </p:set>
                                    <p:animEffect transition="in" filter="blinds(horizontal)">
                                      <p:cBhvr>
                                        <p:cTn id="35" dur="500"/>
                                        <p:tgtEl>
                                          <p:spTgt spid="65126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51267">
                                            <p:txEl>
                                              <p:pRg st="7" end="7"/>
                                            </p:txEl>
                                          </p:spTgt>
                                        </p:tgtEl>
                                        <p:attrNameLst>
                                          <p:attrName>style.visibility</p:attrName>
                                        </p:attrNameLst>
                                      </p:cBhvr>
                                      <p:to>
                                        <p:strVal val="visible"/>
                                      </p:to>
                                    </p:set>
                                    <p:animEffect transition="in" filter="blinds(horizontal)">
                                      <p:cBhvr>
                                        <p:cTn id="40" dur="500"/>
                                        <p:tgtEl>
                                          <p:spTgt spid="65126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51267">
                                            <p:txEl>
                                              <p:pRg st="8" end="8"/>
                                            </p:txEl>
                                          </p:spTgt>
                                        </p:tgtEl>
                                        <p:attrNameLst>
                                          <p:attrName>style.visibility</p:attrName>
                                        </p:attrNameLst>
                                      </p:cBhvr>
                                      <p:to>
                                        <p:strVal val="visible"/>
                                      </p:to>
                                    </p:set>
                                    <p:animEffect transition="in" filter="blinds(horizontal)">
                                      <p:cBhvr>
                                        <p:cTn id="45" dur="500"/>
                                        <p:tgtEl>
                                          <p:spTgt spid="651267">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51267">
                                            <p:txEl>
                                              <p:pRg st="9" end="9"/>
                                            </p:txEl>
                                          </p:spTgt>
                                        </p:tgtEl>
                                        <p:attrNameLst>
                                          <p:attrName>style.visibility</p:attrName>
                                        </p:attrNameLst>
                                      </p:cBhvr>
                                      <p:to>
                                        <p:strVal val="visible"/>
                                      </p:to>
                                    </p:set>
                                    <p:animEffect transition="in" filter="blinds(horizontal)">
                                      <p:cBhvr>
                                        <p:cTn id="50" dur="500"/>
                                        <p:tgtEl>
                                          <p:spTgt spid="65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例题</a:t>
            </a:r>
            <a:r>
              <a:rPr lang="en-US" altLang="zh-CN" smtClean="0"/>
              <a:t>5</a:t>
            </a:r>
            <a:endParaRPr lang="zh-CN" altLang="en-US" smtClean="0"/>
          </a:p>
        </p:txBody>
      </p:sp>
      <p:sp>
        <p:nvSpPr>
          <p:cNvPr id="3" name="内容占位符 2"/>
          <p:cNvSpPr>
            <a:spLocks noGrp="1"/>
          </p:cNvSpPr>
          <p:nvPr>
            <p:ph idx="1"/>
          </p:nvPr>
        </p:nvSpPr>
        <p:spPr/>
        <p:txBody>
          <a:bodyPr/>
          <a:lstStyle/>
          <a:p>
            <a:pPr marL="0" indent="0">
              <a:buFontTx/>
              <a:buNone/>
            </a:pPr>
            <a:r>
              <a:rPr lang="zh-CN" altLang="en-US" b="0" smtClean="0"/>
              <a:t>写一段实现</a:t>
            </a:r>
            <a:r>
              <a:rPr lang="en-US" altLang="zh-CN" b="0" smtClean="0"/>
              <a:t>x/16</a:t>
            </a:r>
            <a:r>
              <a:rPr lang="zh-CN" altLang="en-US" b="0" smtClean="0"/>
              <a:t>功能的代码，不允许用乘、除、取模、条件、比较或循环语句。</a:t>
            </a:r>
            <a:endParaRPr lang="zh-CN" altLang="en-US" smtClean="0"/>
          </a:p>
          <a:p>
            <a:pPr marL="0" indent="0">
              <a:buFontTx/>
              <a:buNone/>
            </a:pPr>
            <a:r>
              <a:rPr lang="en-US" altLang="zh-CN" b="0" smtClean="0"/>
              <a:t>int div16(int x) {</a:t>
            </a:r>
          </a:p>
          <a:p>
            <a:pPr marL="0" indent="0">
              <a:buFontTx/>
              <a:buNone/>
            </a:pPr>
            <a:r>
              <a:rPr lang="en-US" altLang="zh-CN" b="0" smtClean="0"/>
              <a:t>      /* Compute bias to be either 0 (x &gt;= 0) or 15 (x &lt; 0) */</a:t>
            </a:r>
          </a:p>
          <a:p>
            <a:pPr marL="0" indent="0">
              <a:buFontTx/>
              <a:buNone/>
            </a:pPr>
            <a:r>
              <a:rPr lang="fr-FR" altLang="zh-CN" b="0" smtClean="0"/>
              <a:t>      int bias = (x &gt;&gt; 31) &amp; 0xF;</a:t>
            </a:r>
          </a:p>
          <a:p>
            <a:pPr marL="0" indent="0">
              <a:buFontTx/>
              <a:buNone/>
            </a:pPr>
            <a:r>
              <a:rPr lang="en-US" altLang="zh-CN" b="0" smtClean="0"/>
              <a:t>      return (x + bias) &gt;&gt; 4;</a:t>
            </a:r>
          </a:p>
          <a:p>
            <a:pPr marL="0" indent="0">
              <a:buFontTx/>
              <a:buNone/>
            </a:pPr>
            <a:r>
              <a:rPr lang="en-US" altLang="zh-CN" b="0" smtClean="0"/>
              <a:t>}</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例题</a:t>
            </a:r>
            <a:r>
              <a:rPr lang="en-US" altLang="zh-CN" smtClean="0"/>
              <a:t>6</a:t>
            </a:r>
            <a:endParaRPr lang="zh-CN" altLang="en-US" smtClean="0"/>
          </a:p>
        </p:txBody>
      </p:sp>
      <p:sp>
        <p:nvSpPr>
          <p:cNvPr id="20483" name="内容占位符 2"/>
          <p:cNvSpPr>
            <a:spLocks noGrp="1"/>
          </p:cNvSpPr>
          <p:nvPr>
            <p:ph idx="1"/>
          </p:nvPr>
        </p:nvSpPr>
        <p:spPr/>
        <p:txBody>
          <a:bodyPr/>
          <a:lstStyle/>
          <a:p>
            <a:pPr marL="0" indent="0">
              <a:lnSpc>
                <a:spcPct val="90000"/>
              </a:lnSpc>
              <a:buFontTx/>
              <a:buNone/>
            </a:pPr>
            <a:r>
              <a:rPr lang="zh-CN" altLang="en-US" b="0" smtClean="0"/>
              <a:t>在</a:t>
            </a:r>
            <a:r>
              <a:rPr lang="en-US" altLang="zh-CN" b="0" smtClean="0"/>
              <a:t>32</a:t>
            </a:r>
            <a:r>
              <a:rPr lang="zh-CN" altLang="en-US" b="0" smtClean="0"/>
              <a:t>位机器上，带符号移位使用算术移位，无符号使用逻辑移位。</a:t>
            </a:r>
            <a:endParaRPr lang="en-US" altLang="zh-CN" b="0" smtClean="0"/>
          </a:p>
          <a:p>
            <a:pPr marL="0" indent="0">
              <a:lnSpc>
                <a:spcPct val="90000"/>
              </a:lnSpc>
              <a:buFontTx/>
              <a:buNone/>
            </a:pPr>
            <a:r>
              <a:rPr lang="en-US" altLang="zh-CN" b="0" smtClean="0"/>
              <a:t>int x = random();//</a:t>
            </a:r>
            <a:r>
              <a:rPr lang="zh-CN" altLang="en-US" b="0" smtClean="0"/>
              <a:t>随机值</a:t>
            </a:r>
            <a:r>
              <a:rPr lang="en-US" altLang="zh-CN" b="0" smtClean="0"/>
              <a:t> </a:t>
            </a:r>
          </a:p>
          <a:p>
            <a:pPr marL="0" indent="0">
              <a:lnSpc>
                <a:spcPct val="90000"/>
              </a:lnSpc>
              <a:buFontTx/>
              <a:buNone/>
            </a:pPr>
            <a:r>
              <a:rPr lang="en-US" altLang="zh-CN" b="0" smtClean="0"/>
              <a:t>int y = random(); //</a:t>
            </a:r>
            <a:r>
              <a:rPr lang="zh-CN" altLang="en-US" b="0" smtClean="0"/>
              <a:t>随机值</a:t>
            </a:r>
            <a:endParaRPr lang="en-US" altLang="zh-CN" b="0" smtClean="0"/>
          </a:p>
          <a:p>
            <a:pPr marL="0" indent="0">
              <a:lnSpc>
                <a:spcPct val="90000"/>
              </a:lnSpc>
              <a:buFontTx/>
              <a:buNone/>
            </a:pPr>
            <a:r>
              <a:rPr lang="en-US" altLang="zh-CN" b="0" smtClean="0"/>
              <a:t>unsigned ux = x;</a:t>
            </a:r>
          </a:p>
          <a:p>
            <a:pPr marL="0" indent="0">
              <a:lnSpc>
                <a:spcPct val="90000"/>
              </a:lnSpc>
              <a:buFontTx/>
              <a:buNone/>
            </a:pPr>
            <a:r>
              <a:rPr lang="en-US" altLang="zh-CN" b="0" smtClean="0"/>
              <a:t>unsigned uy = y;</a:t>
            </a:r>
          </a:p>
          <a:p>
            <a:pPr marL="0" indent="0">
              <a:lnSpc>
                <a:spcPct val="90000"/>
              </a:lnSpc>
              <a:buFontTx/>
              <a:buNone/>
            </a:pPr>
            <a:r>
              <a:rPr lang="zh-CN" altLang="en-US" b="0" smtClean="0"/>
              <a:t>判断下列表达式的值，为什么？</a:t>
            </a:r>
            <a:endParaRPr lang="en-US" altLang="zh-CN" b="0" smtClean="0"/>
          </a:p>
          <a:p>
            <a:pPr marL="0" indent="0">
              <a:lnSpc>
                <a:spcPct val="90000"/>
              </a:lnSpc>
              <a:buFontTx/>
              <a:buNone/>
            </a:pPr>
            <a:r>
              <a:rPr lang="en-US" altLang="zh-CN" b="0" smtClean="0"/>
              <a:t>(x &gt; 0) || (x-1 &lt; 0)</a:t>
            </a:r>
          </a:p>
          <a:p>
            <a:pPr marL="0" indent="0">
              <a:lnSpc>
                <a:spcPct val="90000"/>
              </a:lnSpc>
              <a:buFontTx/>
              <a:buNone/>
            </a:pPr>
            <a:r>
              <a:rPr lang="en-US" altLang="zh-CN" b="0" smtClean="0"/>
              <a:t>(x &amp; 7) != 7 || (x&lt;&lt;29 &lt; 0)</a:t>
            </a:r>
          </a:p>
          <a:p>
            <a:pPr marL="0" indent="0">
              <a:lnSpc>
                <a:spcPct val="90000"/>
              </a:lnSpc>
              <a:buFontTx/>
              <a:buNone/>
            </a:pPr>
            <a:r>
              <a:rPr lang="en-US" altLang="zh-CN" b="0" smtClean="0"/>
              <a:t>(x * x) &gt;= 0</a:t>
            </a:r>
          </a:p>
          <a:p>
            <a:pPr marL="0" indent="0">
              <a:lnSpc>
                <a:spcPct val="90000"/>
              </a:lnSpc>
              <a:buFontTx/>
              <a:buNone/>
            </a:pPr>
            <a:r>
              <a:rPr lang="en-US" altLang="zh-CN" b="0" smtClean="0"/>
              <a:t>x &lt; 0 || -x &lt;= 0</a:t>
            </a:r>
          </a:p>
          <a:p>
            <a:pPr marL="0" indent="0">
              <a:lnSpc>
                <a:spcPct val="90000"/>
              </a:lnSpc>
              <a:buFontTx/>
              <a:buNone/>
            </a:pPr>
            <a:r>
              <a:rPr lang="en-US" altLang="zh-CN" b="0" smtClean="0"/>
              <a:t>x &gt; 0 || -x &gt;= 0</a:t>
            </a:r>
          </a:p>
          <a:p>
            <a:pPr marL="0" indent="0">
              <a:lnSpc>
                <a:spcPct val="90000"/>
              </a:lnSpc>
              <a:buFontTx/>
              <a:buNone/>
            </a:pPr>
            <a:r>
              <a:rPr lang="en-US" altLang="zh-CN" b="0" smtClean="0"/>
              <a:t>x+y == uy+ux</a:t>
            </a:r>
          </a:p>
          <a:p>
            <a:pPr marL="0" indent="0">
              <a:lnSpc>
                <a:spcPct val="90000"/>
              </a:lnSpc>
              <a:buFontTx/>
              <a:buNone/>
            </a:pPr>
            <a:r>
              <a:rPr lang="es-ES" altLang="zh-CN" b="0" smtClean="0"/>
              <a:t>x*~y + uy*ux == -x</a:t>
            </a:r>
            <a:endParaRPr lang="zh-CN" altLang="en-US" smtClean="0"/>
          </a:p>
        </p:txBody>
      </p:sp>
      <p:sp>
        <p:nvSpPr>
          <p:cNvPr id="4" name="TextBox 3"/>
          <p:cNvSpPr txBox="1">
            <a:spLocks noChangeArrowheads="1"/>
          </p:cNvSpPr>
          <p:nvPr/>
        </p:nvSpPr>
        <p:spPr bwMode="auto">
          <a:xfrm>
            <a:off x="5786438" y="3519488"/>
            <a:ext cx="946150" cy="461962"/>
          </a:xfrm>
          <a:prstGeom prst="rect">
            <a:avLst/>
          </a:prstGeom>
          <a:noFill/>
          <a:ln w="9525">
            <a:noFill/>
            <a:miter lim="800000"/>
            <a:headEnd/>
            <a:tailEnd/>
          </a:ln>
        </p:spPr>
        <p:txBody>
          <a:bodyPr>
            <a:spAutoFit/>
          </a:bodyPr>
          <a:lstStyle/>
          <a:p>
            <a:r>
              <a:rPr lang="en-US" altLang="zh-CN" sz="2400" b="1">
                <a:solidFill>
                  <a:srgbClr val="C00000"/>
                </a:solidFill>
              </a:rPr>
              <a:t>false</a:t>
            </a:r>
            <a:endParaRPr lang="zh-CN" altLang="en-US" sz="2400" b="1">
              <a:solidFill>
                <a:srgbClr val="C00000"/>
              </a:solidFill>
            </a:endParaRPr>
          </a:p>
        </p:txBody>
      </p:sp>
      <p:sp>
        <p:nvSpPr>
          <p:cNvPr id="5" name="TextBox 4"/>
          <p:cNvSpPr txBox="1">
            <a:spLocks noChangeArrowheads="1"/>
          </p:cNvSpPr>
          <p:nvPr/>
        </p:nvSpPr>
        <p:spPr bwMode="auto">
          <a:xfrm>
            <a:off x="5786438" y="3902075"/>
            <a:ext cx="946150"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6" name="TextBox 5"/>
          <p:cNvSpPr txBox="1">
            <a:spLocks noChangeArrowheads="1"/>
          </p:cNvSpPr>
          <p:nvPr/>
        </p:nvSpPr>
        <p:spPr bwMode="auto">
          <a:xfrm>
            <a:off x="5786438" y="4284663"/>
            <a:ext cx="946150" cy="460375"/>
          </a:xfrm>
          <a:prstGeom prst="rect">
            <a:avLst/>
          </a:prstGeom>
          <a:noFill/>
          <a:ln w="9525">
            <a:noFill/>
            <a:miter lim="800000"/>
            <a:headEnd/>
            <a:tailEnd/>
          </a:ln>
        </p:spPr>
        <p:txBody>
          <a:bodyPr>
            <a:spAutoFit/>
          </a:bodyPr>
          <a:lstStyle/>
          <a:p>
            <a:r>
              <a:rPr lang="en-US" altLang="zh-CN" sz="2400" b="1">
                <a:solidFill>
                  <a:srgbClr val="C00000"/>
                </a:solidFill>
              </a:rPr>
              <a:t>false</a:t>
            </a:r>
            <a:endParaRPr lang="zh-CN" altLang="en-US" sz="2400" b="1">
              <a:solidFill>
                <a:srgbClr val="C00000"/>
              </a:solidFill>
            </a:endParaRPr>
          </a:p>
        </p:txBody>
      </p:sp>
      <p:sp>
        <p:nvSpPr>
          <p:cNvPr id="7" name="TextBox 6"/>
          <p:cNvSpPr txBox="1">
            <a:spLocks noChangeArrowheads="1"/>
          </p:cNvSpPr>
          <p:nvPr/>
        </p:nvSpPr>
        <p:spPr bwMode="auto">
          <a:xfrm>
            <a:off x="5786438" y="4632325"/>
            <a:ext cx="946150"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8" name="TextBox 7"/>
          <p:cNvSpPr txBox="1">
            <a:spLocks noChangeArrowheads="1"/>
          </p:cNvSpPr>
          <p:nvPr/>
        </p:nvSpPr>
        <p:spPr bwMode="auto">
          <a:xfrm>
            <a:off x="5786438" y="4959350"/>
            <a:ext cx="946150" cy="461963"/>
          </a:xfrm>
          <a:prstGeom prst="rect">
            <a:avLst/>
          </a:prstGeom>
          <a:noFill/>
          <a:ln w="9525">
            <a:noFill/>
            <a:miter lim="800000"/>
            <a:headEnd/>
            <a:tailEnd/>
          </a:ln>
        </p:spPr>
        <p:txBody>
          <a:bodyPr>
            <a:spAutoFit/>
          </a:bodyPr>
          <a:lstStyle/>
          <a:p>
            <a:r>
              <a:rPr lang="en-US" altLang="zh-CN" sz="2400" b="1">
                <a:solidFill>
                  <a:srgbClr val="C00000"/>
                </a:solidFill>
              </a:rPr>
              <a:t>false</a:t>
            </a:r>
            <a:endParaRPr lang="zh-CN" altLang="en-US" sz="2400" b="1">
              <a:solidFill>
                <a:srgbClr val="C00000"/>
              </a:solidFill>
            </a:endParaRPr>
          </a:p>
        </p:txBody>
      </p:sp>
      <p:sp>
        <p:nvSpPr>
          <p:cNvPr id="9" name="TextBox 8"/>
          <p:cNvSpPr txBox="1">
            <a:spLocks noChangeArrowheads="1"/>
          </p:cNvSpPr>
          <p:nvPr/>
        </p:nvSpPr>
        <p:spPr bwMode="auto">
          <a:xfrm>
            <a:off x="5786438" y="5802313"/>
            <a:ext cx="946150" cy="461962"/>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10" name="TextBox 9"/>
          <p:cNvSpPr txBox="1">
            <a:spLocks noChangeArrowheads="1"/>
          </p:cNvSpPr>
          <p:nvPr/>
        </p:nvSpPr>
        <p:spPr bwMode="auto">
          <a:xfrm>
            <a:off x="5786438" y="5397500"/>
            <a:ext cx="946150"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smtClean="0"/>
              <a:t>内 容</a:t>
            </a:r>
          </a:p>
        </p:txBody>
      </p:sp>
      <p:sp>
        <p:nvSpPr>
          <p:cNvPr id="3075" name="内容占位符 2"/>
          <p:cNvSpPr>
            <a:spLocks noGrp="1"/>
          </p:cNvSpPr>
          <p:nvPr>
            <p:ph idx="1"/>
          </p:nvPr>
        </p:nvSpPr>
        <p:spPr>
          <a:xfrm>
            <a:off x="468313" y="863600"/>
            <a:ext cx="8229600" cy="5191125"/>
          </a:xfrm>
        </p:spPr>
        <p:txBody>
          <a:bodyPr/>
          <a:lstStyle/>
          <a:p>
            <a:pPr marL="457200" indent="-457200">
              <a:buFontTx/>
              <a:buAutoNum type="arabicPeriod"/>
            </a:pPr>
            <a:r>
              <a:rPr lang="zh-CN" altLang="en-US" smtClean="0">
                <a:latin typeface="微软雅黑" pitchFamily="34" charset="-122"/>
                <a:ea typeface="微软雅黑" pitchFamily="34" charset="-122"/>
              </a:rPr>
              <a:t>整数的运算</a:t>
            </a:r>
            <a:endParaRPr lang="en-US" altLang="zh-CN" smtClean="0">
              <a:latin typeface="微软雅黑" pitchFamily="34" charset="-122"/>
              <a:ea typeface="微软雅黑" pitchFamily="34" charset="-122"/>
            </a:endParaRPr>
          </a:p>
          <a:p>
            <a:pPr marL="457200" indent="-457200">
              <a:buFontTx/>
              <a:buAutoNum type="arabicPeriod"/>
            </a:pPr>
            <a:r>
              <a:rPr lang="zh-CN" altLang="en-US" smtClean="0">
                <a:latin typeface="微软雅黑" pitchFamily="34" charset="-122"/>
                <a:ea typeface="微软雅黑" pitchFamily="34" charset="-122"/>
              </a:rPr>
              <a:t>浮点数的运算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ctrTitle"/>
          </p:nvPr>
        </p:nvSpPr>
        <p:spPr/>
        <p:txBody>
          <a:bodyPr/>
          <a:lstStyle/>
          <a:p>
            <a:r>
              <a:rPr lang="en-US" altLang="zh-CN" smtClean="0"/>
              <a:t>2. </a:t>
            </a:r>
            <a:r>
              <a:rPr lang="zh-CN" altLang="en-US" smtClean="0"/>
              <a:t>浮点数的运算</a:t>
            </a:r>
          </a:p>
        </p:txBody>
      </p:sp>
      <p:sp>
        <p:nvSpPr>
          <p:cNvPr id="21507"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82600" y="53975"/>
            <a:ext cx="8305800" cy="660400"/>
          </a:xfrm>
        </p:spPr>
        <p:txBody>
          <a:bodyPr lIns="63500" tIns="25400" rIns="63500" bIns="25400" anchor="t">
            <a:spAutoFit/>
          </a:bodyPr>
          <a:lstStyle/>
          <a:p>
            <a:r>
              <a:rPr lang="zh-CN" altLang="en-US" smtClean="0">
                <a:latin typeface="黑体" pitchFamily="49" charset="-122"/>
              </a:rPr>
              <a:t>浮点数运算及结果</a:t>
            </a:r>
            <a:endParaRPr lang="zh-CN" altLang="en-US" sz="3600" smtClean="0">
              <a:latin typeface="黑体" pitchFamily="49" charset="-122"/>
            </a:endParaRPr>
          </a:p>
        </p:txBody>
      </p:sp>
      <p:sp>
        <p:nvSpPr>
          <p:cNvPr id="377859" name="Rectangle 3"/>
          <p:cNvSpPr>
            <a:spLocks noGrp="1" noChangeArrowheads="1"/>
          </p:cNvSpPr>
          <p:nvPr>
            <p:ph type="body" idx="4294967295"/>
          </p:nvPr>
        </p:nvSpPr>
        <p:spPr>
          <a:xfrm>
            <a:off x="457200" y="790575"/>
            <a:ext cx="8305800" cy="5667375"/>
          </a:xfrm>
        </p:spPr>
        <p:txBody>
          <a:bodyPr lIns="63500" tIns="25400" rIns="63500" bIns="25400">
            <a:spAutoFit/>
          </a:bodyPr>
          <a:lstStyle/>
          <a:p>
            <a:pPr>
              <a:lnSpc>
                <a:spcPct val="125000"/>
              </a:lnSpc>
              <a:buFontTx/>
              <a:buNone/>
            </a:pPr>
            <a:r>
              <a:rPr lang="zh-CN" altLang="en-US" sz="2000" smtClean="0">
                <a:ea typeface="黑体" pitchFamily="49" charset="-122"/>
                <a:cs typeface="Arial" pitchFamily="34" charset="0"/>
              </a:rPr>
              <a:t>设两个规格化浮点数分别为 </a:t>
            </a:r>
            <a:r>
              <a:rPr lang="en-US" altLang="en-US" sz="2000" smtClean="0">
                <a:ea typeface="黑体" pitchFamily="49" charset="-122"/>
                <a:cs typeface="Arial" pitchFamily="34" charset="0"/>
              </a:rPr>
              <a:t>A=M</a:t>
            </a:r>
            <a:r>
              <a:rPr lang="en-US" altLang="en-US" sz="2000" baseline="-2000" smtClean="0">
                <a:ea typeface="黑体" pitchFamily="49" charset="-122"/>
                <a:cs typeface="Arial" pitchFamily="34" charset="0"/>
              </a:rPr>
              <a:t>a </a:t>
            </a:r>
            <a:r>
              <a:rPr lang="en-US" altLang="en-US" sz="2000" baseline="30000" smtClean="0">
                <a:ea typeface="黑体" pitchFamily="49" charset="-122"/>
                <a:cs typeface="Arial" pitchFamily="34" charset="0"/>
              </a:rPr>
              <a:t>.</a:t>
            </a:r>
            <a:r>
              <a:rPr lang="en-US" altLang="en-US" sz="2000" baseline="-2000" smtClean="0">
                <a:ea typeface="黑体" pitchFamily="49" charset="-122"/>
                <a:cs typeface="Arial" pitchFamily="34" charset="0"/>
              </a:rPr>
              <a:t> </a:t>
            </a:r>
            <a:r>
              <a:rPr lang="en-US" altLang="en-US" sz="2000" smtClean="0">
                <a:ea typeface="黑体" pitchFamily="49" charset="-122"/>
                <a:cs typeface="Arial" pitchFamily="34" charset="0"/>
              </a:rPr>
              <a:t>2</a:t>
            </a:r>
            <a:r>
              <a:rPr lang="en-US" altLang="en-US" sz="2000" baseline="38000" smtClean="0">
                <a:ea typeface="黑体" pitchFamily="49" charset="-122"/>
                <a:cs typeface="Arial" pitchFamily="34" charset="0"/>
              </a:rPr>
              <a:t>Ea     </a:t>
            </a:r>
            <a:r>
              <a:rPr lang="en-US" altLang="en-US" sz="2000" smtClean="0">
                <a:ea typeface="黑体" pitchFamily="49" charset="-122"/>
                <a:cs typeface="Arial" pitchFamily="34" charset="0"/>
              </a:rPr>
              <a:t>B=M</a:t>
            </a:r>
            <a:r>
              <a:rPr lang="en-US" altLang="en-US" sz="2000" baseline="-2000" smtClean="0">
                <a:ea typeface="黑体" pitchFamily="49" charset="-122"/>
                <a:cs typeface="Arial" pitchFamily="34" charset="0"/>
              </a:rPr>
              <a:t>b</a:t>
            </a:r>
            <a:r>
              <a:rPr lang="en-US" altLang="en-US" sz="2000" baseline="30000" smtClean="0">
                <a:ea typeface="黑体" pitchFamily="49" charset="-122"/>
                <a:cs typeface="Arial" pitchFamily="34" charset="0"/>
              </a:rPr>
              <a:t>.</a:t>
            </a:r>
            <a:r>
              <a:rPr lang="en-US" altLang="en-US" sz="2000" smtClean="0">
                <a:ea typeface="黑体" pitchFamily="49" charset="-122"/>
                <a:cs typeface="Arial" pitchFamily="34" charset="0"/>
              </a:rPr>
              <a:t>2</a:t>
            </a:r>
            <a:r>
              <a:rPr lang="en-US" altLang="en-US" sz="2000" baseline="38000" smtClean="0">
                <a:ea typeface="黑体" pitchFamily="49" charset="-122"/>
                <a:cs typeface="Arial" pitchFamily="34" charset="0"/>
              </a:rPr>
              <a:t>Eb  </a:t>
            </a:r>
            <a:r>
              <a:rPr lang="en-US" altLang="en-US" sz="2000" smtClean="0">
                <a:ea typeface="黑体" pitchFamily="49" charset="-122"/>
                <a:cs typeface="Arial" pitchFamily="34" charset="0"/>
              </a:rPr>
              <a:t>,</a:t>
            </a:r>
            <a:r>
              <a:rPr lang="zh-CN" altLang="en-US" sz="2000" smtClean="0">
                <a:ea typeface="黑体" pitchFamily="49" charset="-122"/>
                <a:cs typeface="Arial" pitchFamily="34" charset="0"/>
              </a:rPr>
              <a:t>则：</a:t>
            </a:r>
            <a:r>
              <a:rPr lang="zh-CN" altLang="en-US" sz="2000" baseline="38000" smtClean="0">
                <a:ea typeface="黑体" pitchFamily="49" charset="-122"/>
                <a:cs typeface="Arial" pitchFamily="34" charset="0"/>
              </a:rPr>
              <a:t> </a:t>
            </a:r>
          </a:p>
          <a:p>
            <a:pPr>
              <a:lnSpc>
                <a:spcPct val="125000"/>
              </a:lnSpc>
              <a:buFontTx/>
              <a:buNone/>
            </a:pPr>
            <a:r>
              <a:rPr lang="zh-CN" altLang="zh-CN" sz="2000" baseline="38000" smtClean="0">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a:t>
            </a:r>
            <a:r>
              <a:rPr lang="en-US" altLang="zh-CN" sz="2000" u="sng" baseline="28000" smtClean="0">
                <a:solidFill>
                  <a:schemeClr val="accent2"/>
                </a:solidFill>
                <a:ea typeface="黑体" pitchFamily="49" charset="-122"/>
                <a:cs typeface="Arial" pitchFamily="34" charset="0"/>
              </a:rPr>
              <a:t>+</a:t>
            </a:r>
            <a:r>
              <a:rPr lang="en-US" altLang="zh-CN" sz="2000" smtClean="0">
                <a:solidFill>
                  <a:schemeClr val="accent2"/>
                </a:solidFill>
                <a:ea typeface="黑体" pitchFamily="49" charset="-122"/>
                <a:cs typeface="Arial" pitchFamily="34" charset="0"/>
              </a:rPr>
              <a:t>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a:t>
            </a:r>
            <a:r>
              <a:rPr lang="en-US" altLang="zh-CN" sz="2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u="sng" baseline="28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r>
              <a:rPr lang="en-US" altLang="zh-CN"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      </a:t>
            </a:r>
            <a:r>
              <a:rPr lang="en-US" altLang="en-US" sz="2000" smtClean="0">
                <a:solidFill>
                  <a:schemeClr val="accent2"/>
                </a:solidFill>
                <a:ea typeface="黑体" pitchFamily="49" charset="-122"/>
                <a:cs typeface="Arial" pitchFamily="34" charset="0"/>
              </a:rPr>
              <a:t>(</a:t>
            </a:r>
            <a:r>
              <a:rPr lang="zh-CN" altLang="en-US" sz="2000" smtClean="0">
                <a:solidFill>
                  <a:schemeClr val="accent2"/>
                </a:solidFill>
                <a:ea typeface="黑体" pitchFamily="49" charset="-122"/>
                <a:cs typeface="Arial" pitchFamily="34" charset="0"/>
              </a:rPr>
              <a:t>假设</a:t>
            </a:r>
            <a:r>
              <a:rPr lang="en-US" altLang="en-US" sz="2000" smtClean="0">
                <a:solidFill>
                  <a:schemeClr val="accent2"/>
                </a:solidFill>
                <a:ea typeface="黑体" pitchFamily="49" charset="-122"/>
                <a:cs typeface="Arial" pitchFamily="34" charset="0"/>
              </a:rPr>
              <a:t>Ea</a:t>
            </a:r>
            <a:r>
              <a:rPr lang="en-US" altLang="zh-CN" sz="2000" smtClean="0">
                <a:solidFill>
                  <a:schemeClr val="accent2"/>
                </a:solidFill>
                <a:ea typeface="黑体" pitchFamily="49" charset="-122"/>
                <a:cs typeface="Arial" pitchFamily="34" charset="0"/>
              </a:rPr>
              <a:t>&gt;=</a:t>
            </a:r>
            <a:r>
              <a:rPr lang="en-US" altLang="en-US" sz="2000" smtClean="0">
                <a:solidFill>
                  <a:schemeClr val="accent2"/>
                </a:solidFill>
                <a:ea typeface="黑体" pitchFamily="49" charset="-122"/>
                <a:cs typeface="Arial" pitchFamily="34" charset="0"/>
              </a:rPr>
              <a:t>Eb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a:t>
            </a:r>
            <a:endParaRPr lang="en-US" altLang="en-US" sz="2000" baseline="38000" smtClean="0">
              <a:solidFill>
                <a:schemeClr val="accent2"/>
              </a:solidFill>
              <a:ea typeface="黑体" pitchFamily="49" charset="-122"/>
              <a:cs typeface="Arial" pitchFamily="34" charset="0"/>
            </a:endParaRPr>
          </a:p>
          <a:p>
            <a:pPr>
              <a:lnSpc>
                <a:spcPct val="125000"/>
              </a:lnSpc>
              <a:buFontTx/>
              <a:buNone/>
            </a:pPr>
            <a:r>
              <a:rPr lang="en-US" altLang="zh-CN" sz="2000" baseline="38000" smtClean="0">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p>
          <a:p>
            <a:pPr>
              <a:lnSpc>
                <a:spcPct val="125000"/>
              </a:lnSpc>
              <a:buFontTx/>
              <a:buNone/>
            </a:pPr>
            <a:r>
              <a:rPr lang="en-US" altLang="zh-CN" sz="2000" baseline="38000" smtClean="0">
                <a:solidFill>
                  <a:schemeClr val="accent2"/>
                </a:solidFill>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p>
          <a:p>
            <a:pPr>
              <a:lnSpc>
                <a:spcPct val="125000"/>
              </a:lnSpc>
              <a:buFontTx/>
              <a:buNone/>
            </a:pPr>
            <a:r>
              <a:rPr lang="zh-CN" altLang="en-US" sz="2000" smtClean="0">
                <a:ea typeface="黑体" pitchFamily="49" charset="-122"/>
                <a:cs typeface="Arial" pitchFamily="34" charset="0"/>
              </a:rPr>
              <a:t>上述运算结果可能出现以下几种情况：</a:t>
            </a:r>
          </a:p>
          <a:p>
            <a:pPr>
              <a:lnSpc>
                <a:spcPct val="125000"/>
              </a:lnSpc>
              <a:buFontTx/>
              <a:buNone/>
            </a:pPr>
            <a:r>
              <a:rPr lang="zh-CN" altLang="en-US" sz="2000" smtClean="0">
                <a:solidFill>
                  <a:srgbClr val="0000FF"/>
                </a:solidFill>
                <a:ea typeface="黑体" pitchFamily="49" charset="-122"/>
                <a:cs typeface="Arial" pitchFamily="34" charset="0"/>
              </a:rPr>
              <a:t>阶码上溢：</a:t>
            </a:r>
            <a:r>
              <a:rPr lang="zh-CN" altLang="en-US" sz="2000" smtClean="0">
                <a:ea typeface="黑体" pitchFamily="49" charset="-122"/>
                <a:cs typeface="Arial" pitchFamily="34" charset="0"/>
              </a:rPr>
              <a:t>一个正指数超过了最大允许值 </a:t>
            </a:r>
            <a:r>
              <a:rPr lang="zh-CN" altLang="en-US" sz="2000" smtClean="0">
                <a:solidFill>
                  <a:schemeClr val="accent2"/>
                </a:solidFill>
                <a:ea typeface="黑体" pitchFamily="49" charset="-122"/>
                <a:cs typeface="Arial" pitchFamily="34" charset="0"/>
              </a:rPr>
              <a:t>=〉+</a:t>
            </a:r>
            <a:r>
              <a:rPr lang="zh-CN" altLang="zh-CN" sz="2000" smtClean="0">
                <a:solidFill>
                  <a:schemeClr val="accent2"/>
                </a:solidFill>
                <a:ea typeface="黑体" pitchFamily="49" charset="-122"/>
                <a:cs typeface="Arial" pitchFamily="34" charset="0"/>
              </a:rPr>
              <a:t>∞/-∞</a:t>
            </a:r>
            <a:r>
              <a:rPr lang="zh-CN" altLang="en-US" sz="2000" smtClean="0">
                <a:solidFill>
                  <a:schemeClr val="accent2"/>
                </a:solidFill>
                <a:ea typeface="黑体" pitchFamily="49" charset="-122"/>
                <a:cs typeface="Arial" pitchFamily="34" charset="0"/>
              </a:rPr>
              <a:t>/溢出</a:t>
            </a:r>
            <a:endParaRPr lang="zh-CN" altLang="zh-CN" sz="2000" smtClean="0">
              <a:solidFill>
                <a:schemeClr val="accent2"/>
              </a:solidFill>
              <a:ea typeface="黑体" pitchFamily="49" charset="-122"/>
              <a:cs typeface="Arial" pitchFamily="34" charset="0"/>
            </a:endParaRPr>
          </a:p>
          <a:p>
            <a:pPr>
              <a:lnSpc>
                <a:spcPct val="125000"/>
              </a:lnSpc>
              <a:buFontTx/>
              <a:buNone/>
            </a:pPr>
            <a:r>
              <a:rPr lang="zh-CN" altLang="en-US" sz="2000" smtClean="0">
                <a:solidFill>
                  <a:srgbClr val="0000FF"/>
                </a:solidFill>
                <a:ea typeface="黑体" pitchFamily="49" charset="-122"/>
                <a:cs typeface="Arial" pitchFamily="34" charset="0"/>
              </a:rPr>
              <a:t>阶码下溢：</a:t>
            </a:r>
            <a:r>
              <a:rPr lang="zh-CN" altLang="en-US" sz="2000" smtClean="0">
                <a:ea typeface="黑体" pitchFamily="49" charset="-122"/>
                <a:cs typeface="Arial" pitchFamily="34" charset="0"/>
              </a:rPr>
              <a:t>一个负指数超过了最小允许值 </a:t>
            </a:r>
            <a:r>
              <a:rPr lang="zh-CN" altLang="en-US" sz="2000" smtClean="0">
                <a:solidFill>
                  <a:schemeClr val="accent2"/>
                </a:solidFill>
                <a:ea typeface="黑体" pitchFamily="49" charset="-122"/>
                <a:cs typeface="Arial" pitchFamily="34" charset="0"/>
              </a:rPr>
              <a:t>=〉+0</a:t>
            </a:r>
            <a:r>
              <a:rPr lang="zh-CN" altLang="zh-CN" sz="2000" smtClean="0">
                <a:solidFill>
                  <a:schemeClr val="accent2"/>
                </a:solidFill>
                <a:ea typeface="黑体" pitchFamily="49" charset="-122"/>
                <a:cs typeface="Arial" pitchFamily="34" charset="0"/>
              </a:rPr>
              <a:t>/-0</a:t>
            </a:r>
          </a:p>
          <a:p>
            <a:pPr>
              <a:lnSpc>
                <a:spcPct val="125000"/>
              </a:lnSpc>
              <a:buFontTx/>
              <a:buNone/>
            </a:pPr>
            <a:r>
              <a:rPr lang="zh-CN" altLang="en-US" sz="2000" smtClean="0">
                <a:solidFill>
                  <a:srgbClr val="0000FF"/>
                </a:solidFill>
                <a:ea typeface="黑体" pitchFamily="49" charset="-122"/>
                <a:cs typeface="Arial" pitchFamily="34" charset="0"/>
              </a:rPr>
              <a:t>尾数溢出：</a:t>
            </a:r>
            <a:r>
              <a:rPr lang="zh-CN" altLang="en-US" sz="2000" smtClean="0">
                <a:ea typeface="黑体" pitchFamily="49" charset="-122"/>
                <a:cs typeface="Arial" pitchFamily="34" charset="0"/>
              </a:rPr>
              <a:t>最高有效位有进位 </a:t>
            </a:r>
            <a:r>
              <a:rPr lang="zh-CN" altLang="en-US" sz="2000" smtClean="0">
                <a:solidFill>
                  <a:schemeClr val="accent2"/>
                </a:solidFill>
                <a:ea typeface="黑体" pitchFamily="49" charset="-122"/>
                <a:cs typeface="Arial" pitchFamily="34" charset="0"/>
              </a:rPr>
              <a:t>=〉右规</a:t>
            </a:r>
          </a:p>
          <a:p>
            <a:pPr>
              <a:lnSpc>
                <a:spcPct val="125000"/>
              </a:lnSpc>
              <a:buFontTx/>
              <a:buNone/>
            </a:pPr>
            <a:r>
              <a:rPr lang="zh-CN" altLang="en-US" sz="2000" smtClean="0">
                <a:solidFill>
                  <a:srgbClr val="0000FF"/>
                </a:solidFill>
                <a:ea typeface="黑体" pitchFamily="49" charset="-122"/>
                <a:cs typeface="Arial" pitchFamily="34" charset="0"/>
              </a:rPr>
              <a:t>非规格化尾数：</a:t>
            </a:r>
            <a:r>
              <a:rPr lang="zh-CN" altLang="en-US" sz="2000" smtClean="0">
                <a:ea typeface="黑体" pitchFamily="49" charset="-122"/>
                <a:cs typeface="Arial" pitchFamily="34" charset="0"/>
              </a:rPr>
              <a:t>数值部分高位为0 </a:t>
            </a:r>
            <a:r>
              <a:rPr lang="zh-CN" altLang="en-US" sz="2000" smtClean="0">
                <a:solidFill>
                  <a:schemeClr val="accent2"/>
                </a:solidFill>
                <a:ea typeface="黑体" pitchFamily="49" charset="-122"/>
                <a:cs typeface="Arial" pitchFamily="34" charset="0"/>
              </a:rPr>
              <a:t>=〉左规</a:t>
            </a:r>
          </a:p>
          <a:p>
            <a:pPr>
              <a:lnSpc>
                <a:spcPct val="125000"/>
              </a:lnSpc>
              <a:buFontTx/>
              <a:buNone/>
            </a:pPr>
            <a:r>
              <a:rPr lang="zh-CN" altLang="en-US" sz="2000" smtClean="0">
                <a:ea typeface="黑体" pitchFamily="49" charset="-122"/>
                <a:cs typeface="Arial" pitchFamily="34" charset="0"/>
              </a:rPr>
              <a:t>右规或对阶时，</a:t>
            </a:r>
            <a:r>
              <a:rPr lang="zh-CN" altLang="zh-CN" sz="2000" smtClean="0">
                <a:ea typeface="黑体" pitchFamily="49" charset="-122"/>
                <a:cs typeface="Arial" pitchFamily="34" charset="0"/>
              </a:rPr>
              <a:t>右段</a:t>
            </a:r>
            <a:r>
              <a:rPr lang="zh-CN" altLang="en-US" sz="2000" smtClean="0">
                <a:ea typeface="黑体" pitchFamily="49" charset="-122"/>
                <a:cs typeface="Arial" pitchFamily="34" charset="0"/>
              </a:rPr>
              <a:t>有效位丢失 </a:t>
            </a:r>
            <a:r>
              <a:rPr lang="zh-CN" altLang="en-US" sz="2000" smtClean="0">
                <a:solidFill>
                  <a:schemeClr val="accent2"/>
                </a:solidFill>
                <a:ea typeface="黑体" pitchFamily="49" charset="-122"/>
                <a:cs typeface="Arial" pitchFamily="34" charset="0"/>
              </a:rPr>
              <a:t>=〉尾数舍入</a:t>
            </a:r>
          </a:p>
          <a:p>
            <a:pPr>
              <a:lnSpc>
                <a:spcPct val="125000"/>
              </a:lnSpc>
              <a:buFontTx/>
              <a:buNone/>
            </a:pPr>
            <a:r>
              <a:rPr lang="en-US" altLang="zh-CN" sz="2000" smtClean="0">
                <a:ea typeface="黑体" pitchFamily="49" charset="-122"/>
                <a:cs typeface="Arial" pitchFamily="34" charset="0"/>
              </a:rPr>
              <a:t>     IEEE</a:t>
            </a:r>
            <a:r>
              <a:rPr lang="zh-CN" altLang="en-US" sz="2000" smtClean="0">
                <a:ea typeface="黑体" pitchFamily="49" charset="-122"/>
                <a:cs typeface="Arial" pitchFamily="34" charset="0"/>
              </a:rPr>
              <a:t>建议实现时为每种异常情况提供一个</a:t>
            </a:r>
            <a:r>
              <a:rPr lang="zh-CN" altLang="en-US" sz="2000" smtClean="0">
                <a:solidFill>
                  <a:srgbClr val="CC3300"/>
                </a:solidFill>
                <a:ea typeface="黑体" pitchFamily="49" charset="-122"/>
                <a:cs typeface="Arial" pitchFamily="34" charset="0"/>
              </a:rPr>
              <a:t>自陷允许位</a:t>
            </a:r>
            <a:r>
              <a:rPr lang="zh-CN" altLang="en-US" sz="2000" smtClean="0">
                <a:ea typeface="黑体" pitchFamily="49" charset="-122"/>
                <a:cs typeface="Arial" pitchFamily="34" charset="0"/>
              </a:rPr>
              <a:t>。若某异常对应的位为</a:t>
            </a:r>
            <a:r>
              <a:rPr lang="en-US" altLang="zh-CN" sz="2000" smtClean="0">
                <a:ea typeface="黑体" pitchFamily="49" charset="-122"/>
                <a:cs typeface="Arial" pitchFamily="34" charset="0"/>
              </a:rPr>
              <a:t>1</a:t>
            </a:r>
            <a:r>
              <a:rPr lang="zh-CN" altLang="en-US" sz="2000" smtClean="0">
                <a:ea typeface="黑体" pitchFamily="49" charset="-122"/>
                <a:cs typeface="Arial" pitchFamily="34" charset="0"/>
              </a:rPr>
              <a:t>，则发生相应异常时，就调用一个特定的异常处理程序执行。</a:t>
            </a:r>
          </a:p>
          <a:p>
            <a:pPr>
              <a:lnSpc>
                <a:spcPct val="125000"/>
              </a:lnSpc>
              <a:buFontTx/>
              <a:buNone/>
            </a:pPr>
            <a:endParaRPr lang="zh-CN" altLang="zh-CN" sz="2000" smtClean="0">
              <a:ea typeface="黑体" pitchFamily="49" charset="-122"/>
              <a:cs typeface="Arial" pitchFamily="34" charset="0"/>
            </a:endParaRPr>
          </a:p>
        </p:txBody>
      </p:sp>
      <p:sp>
        <p:nvSpPr>
          <p:cNvPr id="377860" name="Text Box 4"/>
          <p:cNvSpPr txBox="1">
            <a:spLocks noChangeArrowheads="1"/>
          </p:cNvSpPr>
          <p:nvPr/>
        </p:nvSpPr>
        <p:spPr bwMode="auto">
          <a:xfrm>
            <a:off x="5689600" y="2682875"/>
            <a:ext cx="2951163"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最大指数为多少？</a:t>
            </a:r>
          </a:p>
        </p:txBody>
      </p:sp>
      <p:sp>
        <p:nvSpPr>
          <p:cNvPr id="377861" name="Text Box 5"/>
          <p:cNvSpPr txBox="1">
            <a:spLocks noChangeArrowheads="1"/>
          </p:cNvSpPr>
          <p:nvPr/>
        </p:nvSpPr>
        <p:spPr bwMode="auto">
          <a:xfrm>
            <a:off x="8096250" y="2676525"/>
            <a:ext cx="885825"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127</a:t>
            </a:r>
            <a:r>
              <a:rPr lang="zh-CN" altLang="en-US" sz="2000" b="1">
                <a:solidFill>
                  <a:schemeClr val="accent2"/>
                </a:solidFill>
                <a:ea typeface="黑体" pitchFamily="49" charset="-122"/>
                <a:cs typeface="Arial" pitchFamily="34" charset="0"/>
              </a:rPr>
              <a:t>！</a:t>
            </a:r>
          </a:p>
        </p:txBody>
      </p:sp>
      <p:sp>
        <p:nvSpPr>
          <p:cNvPr id="377862" name="Text Box 6"/>
          <p:cNvSpPr txBox="1">
            <a:spLocks noChangeArrowheads="1"/>
          </p:cNvSpPr>
          <p:nvPr/>
        </p:nvSpPr>
        <p:spPr bwMode="auto">
          <a:xfrm>
            <a:off x="6240463" y="3459163"/>
            <a:ext cx="2579687"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最小指数为多少？</a:t>
            </a:r>
          </a:p>
        </p:txBody>
      </p:sp>
      <p:sp>
        <p:nvSpPr>
          <p:cNvPr id="377863" name="Text Box 7"/>
          <p:cNvSpPr txBox="1">
            <a:spLocks noChangeArrowheads="1"/>
          </p:cNvSpPr>
          <p:nvPr/>
        </p:nvSpPr>
        <p:spPr bwMode="auto">
          <a:xfrm>
            <a:off x="8115300" y="3738563"/>
            <a:ext cx="1028700"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-126</a:t>
            </a:r>
            <a:r>
              <a:rPr lang="zh-CN" altLang="en-US" sz="2000" b="1">
                <a:solidFill>
                  <a:schemeClr val="accent2"/>
                </a:solidFill>
                <a:ea typeface="黑体" pitchFamily="49" charset="-122"/>
                <a:cs typeface="Arial" pitchFamily="34" charset="0"/>
              </a:rPr>
              <a:t>！</a:t>
            </a:r>
          </a:p>
        </p:txBody>
      </p:sp>
      <p:sp>
        <p:nvSpPr>
          <p:cNvPr id="377864" name="Text Box 8"/>
          <p:cNvSpPr txBox="1">
            <a:spLocks noChangeArrowheads="1"/>
          </p:cNvSpPr>
          <p:nvPr/>
        </p:nvSpPr>
        <p:spPr bwMode="auto">
          <a:xfrm>
            <a:off x="5654675" y="4778375"/>
            <a:ext cx="28178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运算过程中添加保护位</a:t>
            </a:r>
          </a:p>
        </p:txBody>
      </p:sp>
      <p:sp>
        <p:nvSpPr>
          <p:cNvPr id="377865" name="Text Box 9"/>
          <p:cNvSpPr txBox="1">
            <a:spLocks noChangeArrowheads="1"/>
          </p:cNvSpPr>
          <p:nvPr/>
        </p:nvSpPr>
        <p:spPr bwMode="auto">
          <a:xfrm>
            <a:off x="4841875" y="3898900"/>
            <a:ext cx="34274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尾数溢出，结果不一定溢出</a:t>
            </a:r>
          </a:p>
        </p:txBody>
      </p:sp>
      <p:sp>
        <p:nvSpPr>
          <p:cNvPr id="653322" name="Text Box 10"/>
          <p:cNvSpPr txBox="1">
            <a:spLocks noChangeArrowheads="1"/>
          </p:cNvSpPr>
          <p:nvPr/>
        </p:nvSpPr>
        <p:spPr bwMode="auto">
          <a:xfrm>
            <a:off x="6677025" y="1379538"/>
            <a:ext cx="1639888"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1.5+1.5=</a:t>
            </a:r>
            <a:r>
              <a:rPr lang="zh-CN" altLang="en-US" sz="2000" b="1">
                <a:solidFill>
                  <a:srgbClr val="009900"/>
                </a:solidFill>
                <a:ea typeface="黑体" pitchFamily="49" charset="-122"/>
              </a:rPr>
              <a:t>？</a:t>
            </a:r>
          </a:p>
          <a:p>
            <a:pPr eaLnBrk="0" hangingPunct="0">
              <a:spcBef>
                <a:spcPct val="50000"/>
              </a:spcBef>
            </a:pPr>
            <a:r>
              <a:rPr lang="en-US" altLang="zh-CN" sz="2000" b="1">
                <a:solidFill>
                  <a:srgbClr val="009900"/>
                </a:solidFill>
                <a:ea typeface="黑体" pitchFamily="49" charset="-122"/>
              </a:rPr>
              <a:t>1.5-1.0=</a:t>
            </a:r>
            <a:r>
              <a:rPr lang="zh-CN" altLang="en-US" sz="2000" b="1">
                <a:solidFill>
                  <a:srgbClr val="0099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7" dur="500"/>
                                        <p:tgtEl>
                                          <p:spTgt spid="377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7" dur="500"/>
                                        <p:tgtEl>
                                          <p:spTgt spid="3778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2" dur="500"/>
                                        <p:tgtEl>
                                          <p:spTgt spid="3778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7861"/>
                                        </p:tgtEl>
                                        <p:attrNameLst>
                                          <p:attrName>style.visibility</p:attrName>
                                        </p:attrNameLst>
                                      </p:cBhvr>
                                      <p:to>
                                        <p:strVal val="visible"/>
                                      </p:to>
                                    </p:set>
                                    <p:animEffect transition="in" filter="blinds(horizontal)">
                                      <p:cBhvr>
                                        <p:cTn id="37" dur="500"/>
                                        <p:tgtEl>
                                          <p:spTgt spid="3778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2" dur="500"/>
                                        <p:tgtEl>
                                          <p:spTgt spid="37785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47" dur="500"/>
                                        <p:tgtEl>
                                          <p:spTgt spid="37786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7863"/>
                                        </p:tgtEl>
                                        <p:attrNameLst>
                                          <p:attrName>style.visibility</p:attrName>
                                        </p:attrNameLst>
                                      </p:cBhvr>
                                      <p:to>
                                        <p:strVal val="visible"/>
                                      </p:to>
                                    </p:set>
                                    <p:animEffect transition="in" filter="blinds(horizontal)">
                                      <p:cBhvr>
                                        <p:cTn id="52" dur="500"/>
                                        <p:tgtEl>
                                          <p:spTgt spid="3778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57" dur="500"/>
                                        <p:tgtEl>
                                          <p:spTgt spid="377859">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53322">
                                            <p:txEl>
                                              <p:pRg st="0" end="0"/>
                                            </p:txEl>
                                          </p:spTgt>
                                        </p:tgtEl>
                                        <p:attrNameLst>
                                          <p:attrName>style.visibility</p:attrName>
                                        </p:attrNameLst>
                                      </p:cBhvr>
                                      <p:to>
                                        <p:strVal val="visible"/>
                                      </p:to>
                                    </p:set>
                                    <p:animEffect transition="in" filter="blinds(horizontal)">
                                      <p:cBhvr>
                                        <p:cTn id="62" dur="500"/>
                                        <p:tgtEl>
                                          <p:spTgt spid="653322">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7865"/>
                                        </p:tgtEl>
                                        <p:attrNameLst>
                                          <p:attrName>style.visibility</p:attrName>
                                        </p:attrNameLst>
                                      </p:cBhvr>
                                      <p:to>
                                        <p:strVal val="visible"/>
                                      </p:to>
                                    </p:set>
                                    <p:animEffect transition="in" filter="blinds(horizontal)">
                                      <p:cBhvr>
                                        <p:cTn id="67" dur="500"/>
                                        <p:tgtEl>
                                          <p:spTgt spid="37786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2" dur="500"/>
                                        <p:tgtEl>
                                          <p:spTgt spid="377859">
                                            <p:txEl>
                                              <p:pRg st="8" end="8"/>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53322">
                                            <p:txEl>
                                              <p:pRg st="1" end="1"/>
                                            </p:txEl>
                                          </p:spTgt>
                                        </p:tgtEl>
                                        <p:attrNameLst>
                                          <p:attrName>style.visibility</p:attrName>
                                        </p:attrNameLst>
                                      </p:cBhvr>
                                      <p:to>
                                        <p:strVal val="visible"/>
                                      </p:to>
                                    </p:set>
                                    <p:animEffect transition="in" filter="blinds(horizontal)">
                                      <p:cBhvr>
                                        <p:cTn id="77" dur="500"/>
                                        <p:tgtEl>
                                          <p:spTgt spid="653322">
                                            <p:txEl>
                                              <p:pRg st="1" end="1"/>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2" dur="500"/>
                                        <p:tgtEl>
                                          <p:spTgt spid="377859">
                                            <p:txEl>
                                              <p:pRg st="9" end="9"/>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7864"/>
                                        </p:tgtEl>
                                        <p:attrNameLst>
                                          <p:attrName>style.visibility</p:attrName>
                                        </p:attrNameLst>
                                      </p:cBhvr>
                                      <p:to>
                                        <p:strVal val="visible"/>
                                      </p:to>
                                    </p:set>
                                    <p:animEffect transition="in" filter="blinds(horizontal)">
                                      <p:cBhvr>
                                        <p:cTn id="87" dur="500"/>
                                        <p:tgtEl>
                                          <p:spTgt spid="37786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2"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r>
              <a:rPr lang="en-US" altLang="zh-CN" sz="3600" smtClean="0">
                <a:latin typeface="微软雅黑" pitchFamily="34" charset="-122"/>
                <a:ea typeface="微软雅黑" pitchFamily="34" charset="-122"/>
              </a:rPr>
              <a:t>IEEE754</a:t>
            </a:r>
            <a:r>
              <a:rPr lang="zh-CN" altLang="en-US" sz="3600" smtClean="0">
                <a:latin typeface="微软雅黑" pitchFamily="34" charset="-122"/>
                <a:ea typeface="微软雅黑" pitchFamily="34" charset="-122"/>
              </a:rPr>
              <a:t>标准规定的五种异常情况</a:t>
            </a:r>
          </a:p>
        </p:txBody>
      </p:sp>
      <p:sp>
        <p:nvSpPr>
          <p:cNvPr id="378883" name="Rectangle 3"/>
          <p:cNvSpPr>
            <a:spLocks noGrp="1" noChangeArrowheads="1"/>
          </p:cNvSpPr>
          <p:nvPr>
            <p:ph type="body" idx="4294967295"/>
          </p:nvPr>
        </p:nvSpPr>
        <p:spPr>
          <a:xfrm>
            <a:off x="206375" y="1036638"/>
            <a:ext cx="8813800" cy="4867275"/>
          </a:xfrm>
          <a:noFill/>
        </p:spPr>
        <p:txBody>
          <a:bodyPr lIns="63500" tIns="25400" rIns="63500" bIns="25400">
            <a:spAutoFit/>
          </a:bodyPr>
          <a:lstStyle/>
          <a:p>
            <a:pPr marL="609600" indent="-609600">
              <a:lnSpc>
                <a:spcPct val="125000"/>
              </a:lnSpc>
              <a:buFontTx/>
              <a:buNone/>
            </a:pPr>
            <a:r>
              <a:rPr lang="zh-CN" altLang="en-US" sz="2000" smtClean="0">
                <a:ea typeface="黑体" pitchFamily="49" charset="-122"/>
                <a:cs typeface="Arial" pitchFamily="34" charset="0"/>
              </a:rPr>
              <a:t>① 无效运算（无意义）</a:t>
            </a:r>
          </a:p>
          <a:p>
            <a:pPr marL="990600" lvl="1" indent="-533400">
              <a:lnSpc>
                <a:spcPct val="125000"/>
              </a:lnSpc>
            </a:pPr>
            <a:r>
              <a:rPr lang="zh-CN" altLang="en-US" smtClean="0">
                <a:ea typeface="黑体" pitchFamily="49" charset="-122"/>
                <a:cs typeface="Arial" pitchFamily="34" charset="0"/>
              </a:rPr>
              <a:t>运算时有一个数是非有限数，如：</a:t>
            </a:r>
          </a:p>
          <a:p>
            <a:pPr marL="990600" lvl="1" indent="-533400">
              <a:lnSpc>
                <a:spcPct val="125000"/>
              </a:lnSpc>
              <a:buFont typeface="Wingdings" pitchFamily="2" charset="2"/>
              <a:buNone/>
            </a:pPr>
            <a:r>
              <a:rPr lang="zh-CN" altLang="en-US" smtClean="0">
                <a:ea typeface="黑体" pitchFamily="49" charset="-122"/>
                <a:cs typeface="Arial" pitchFamily="34" charset="0"/>
              </a:rPr>
              <a:t>      </a:t>
            </a:r>
            <a:r>
              <a:rPr lang="zh-CN" altLang="en-US" smtClean="0">
                <a:solidFill>
                  <a:srgbClr val="CC0000"/>
                </a:solidFill>
                <a:ea typeface="黑体" pitchFamily="49" charset="-122"/>
                <a:cs typeface="Arial" pitchFamily="34" charset="0"/>
              </a:rPr>
              <a:t>加 </a:t>
            </a:r>
            <a:r>
              <a:rPr lang="en-US" altLang="zh-CN" smtClean="0">
                <a:solidFill>
                  <a:srgbClr val="CC0000"/>
                </a:solidFill>
                <a:ea typeface="黑体" pitchFamily="49" charset="-122"/>
                <a:cs typeface="Arial" pitchFamily="34" charset="0"/>
              </a:rPr>
              <a:t>/ </a:t>
            </a:r>
            <a:r>
              <a:rPr lang="zh-CN" altLang="en-US" smtClean="0">
                <a:solidFill>
                  <a:srgbClr val="CC0000"/>
                </a:solidFill>
                <a:ea typeface="黑体" pitchFamily="49" charset="-122"/>
                <a:cs typeface="Arial" pitchFamily="34" charset="0"/>
              </a:rPr>
              <a:t>减</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0 </a:t>
            </a:r>
            <a:r>
              <a:rPr lang="en-US" altLang="zh-CN" smtClean="0">
                <a:solidFill>
                  <a:srgbClr val="CC0000"/>
                </a:solidFill>
                <a:ea typeface="黑体" pitchFamily="49" charset="-122"/>
                <a:cs typeface="Arial" pitchFamily="34" charset="0"/>
              </a:rPr>
              <a:t>x </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 </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等</a:t>
            </a:r>
          </a:p>
          <a:p>
            <a:pPr marL="990600" lvl="1" indent="-533400">
              <a:lnSpc>
                <a:spcPct val="125000"/>
              </a:lnSpc>
            </a:pPr>
            <a:r>
              <a:rPr lang="zh-CN" altLang="en-US" smtClean="0">
                <a:ea typeface="黑体" pitchFamily="49" charset="-122"/>
                <a:cs typeface="Arial" pitchFamily="34" charset="0"/>
              </a:rPr>
              <a:t>结果无效，如：</a:t>
            </a:r>
          </a:p>
          <a:p>
            <a:pPr marL="990600" lvl="1" indent="-533400">
              <a:lnSpc>
                <a:spcPct val="125000"/>
              </a:lnSpc>
              <a:buFont typeface="Wingdings" pitchFamily="2" charset="2"/>
              <a:buNone/>
            </a:pPr>
            <a:r>
              <a:rPr lang="zh-CN" altLang="en-US" smtClean="0">
                <a:solidFill>
                  <a:schemeClr val="accent2"/>
                </a:solidFill>
                <a:ea typeface="黑体" pitchFamily="49" charset="-122"/>
                <a:cs typeface="Arial" pitchFamily="34" charset="0"/>
              </a:rPr>
              <a:t>      </a:t>
            </a:r>
            <a:r>
              <a:rPr lang="zh-CN" altLang="en-US" smtClean="0">
                <a:solidFill>
                  <a:srgbClr val="CC0000"/>
                </a:solidFill>
                <a:ea typeface="黑体" pitchFamily="49" charset="-122"/>
                <a:cs typeface="Arial" pitchFamily="34" charset="0"/>
              </a:rPr>
              <a:t>源操作数是</a:t>
            </a:r>
            <a:r>
              <a:rPr lang="en-US" altLang="zh-CN" smtClean="0">
                <a:solidFill>
                  <a:srgbClr val="CC0000"/>
                </a:solidFill>
                <a:ea typeface="黑体" pitchFamily="49" charset="-122"/>
                <a:cs typeface="Arial" pitchFamily="34" charset="0"/>
              </a:rPr>
              <a:t>NaN、0/0、x REM 0、 </a:t>
            </a:r>
            <a:r>
              <a:rPr lang="zh-CN" altLang="zh-CN" smtClean="0">
                <a:solidFill>
                  <a:srgbClr val="CC0000"/>
                </a:solidFill>
                <a:ea typeface="黑体" pitchFamily="49" charset="-122"/>
                <a:cs typeface="Arial" pitchFamily="34" charset="0"/>
              </a:rPr>
              <a:t>∞</a:t>
            </a:r>
            <a:r>
              <a:rPr lang="en-US" altLang="zh-CN" smtClean="0">
                <a:solidFill>
                  <a:srgbClr val="CC0000"/>
                </a:solidFill>
                <a:ea typeface="黑体" pitchFamily="49" charset="-122"/>
                <a:cs typeface="Arial" pitchFamily="34" charset="0"/>
              </a:rPr>
              <a:t> REM y </a:t>
            </a:r>
            <a:r>
              <a:rPr lang="zh-CN" altLang="zh-CN" smtClean="0">
                <a:solidFill>
                  <a:srgbClr val="CC0000"/>
                </a:solidFill>
                <a:ea typeface="黑体" pitchFamily="49" charset="-122"/>
                <a:cs typeface="Arial" pitchFamily="34" charset="0"/>
              </a:rPr>
              <a:t>等</a:t>
            </a:r>
            <a:endParaRPr lang="zh-CN" altLang="en-US" smtClean="0">
              <a:solidFill>
                <a:srgbClr val="CC0000"/>
              </a:solidFill>
              <a:ea typeface="黑体" pitchFamily="49" charset="-122"/>
              <a:cs typeface="Arial" pitchFamily="34" charset="0"/>
            </a:endParaRPr>
          </a:p>
          <a:p>
            <a:pPr marL="609600" indent="-609600">
              <a:lnSpc>
                <a:spcPct val="125000"/>
              </a:lnSpc>
              <a:buFontTx/>
              <a:buNone/>
            </a:pPr>
            <a:r>
              <a:rPr lang="zh-CN" altLang="en-US" sz="2000" smtClean="0">
                <a:ea typeface="黑体" pitchFamily="49" charset="-122"/>
                <a:cs typeface="Arial" pitchFamily="34" charset="0"/>
              </a:rPr>
              <a:t>② 除以0（即：无穷大）</a:t>
            </a:r>
          </a:p>
          <a:p>
            <a:pPr marL="609600" indent="-609600">
              <a:lnSpc>
                <a:spcPct val="125000"/>
              </a:lnSpc>
              <a:buFontTx/>
              <a:buNone/>
            </a:pPr>
            <a:r>
              <a:rPr lang="zh-CN" altLang="en-US" sz="2000" smtClean="0">
                <a:ea typeface="黑体" pitchFamily="49" charset="-122"/>
                <a:cs typeface="Arial" pitchFamily="34" charset="0"/>
              </a:rPr>
              <a:t>③ 数太大（阶码上溢）</a:t>
            </a:r>
            <a:r>
              <a:rPr lang="en-US" altLang="zh-CN" sz="2000" smtClean="0">
                <a:ea typeface="黑体" pitchFamily="49" charset="-122"/>
                <a:cs typeface="Arial" pitchFamily="34" charset="0"/>
              </a:rPr>
              <a:t>: </a:t>
            </a:r>
            <a:r>
              <a:rPr lang="zh-CN" altLang="en-US" sz="2000" smtClean="0">
                <a:ea typeface="黑体" pitchFamily="49" charset="-122"/>
                <a:cs typeface="Arial" pitchFamily="34" charset="0"/>
              </a:rPr>
              <a:t>对于</a:t>
            </a:r>
            <a:r>
              <a:rPr lang="en-US" altLang="zh-CN" sz="2000" smtClean="0">
                <a:ea typeface="黑体" pitchFamily="49" charset="-122"/>
                <a:cs typeface="Arial" pitchFamily="34" charset="0"/>
              </a:rPr>
              <a:t>SP</a:t>
            </a:r>
            <a:r>
              <a:rPr lang="zh-CN" altLang="en-US" sz="2000" smtClean="0">
                <a:ea typeface="黑体" pitchFamily="49" charset="-122"/>
                <a:cs typeface="Arial" pitchFamily="34" charset="0"/>
              </a:rPr>
              <a:t>，指阶码 </a:t>
            </a:r>
            <a:r>
              <a:rPr lang="en-US" altLang="zh-CN" sz="2000" smtClean="0">
                <a:ea typeface="黑体" pitchFamily="49" charset="-122"/>
                <a:cs typeface="Arial" pitchFamily="34" charset="0"/>
              </a:rPr>
              <a:t>E &gt;1111 1110 </a:t>
            </a:r>
            <a:r>
              <a:rPr lang="zh-CN" altLang="en-US" sz="2000" smtClean="0">
                <a:ea typeface="黑体" pitchFamily="49" charset="-122"/>
                <a:cs typeface="Arial" pitchFamily="34" charset="0"/>
              </a:rPr>
              <a:t>（指数大于</a:t>
            </a:r>
            <a:r>
              <a:rPr lang="en-US" altLang="zh-CN" sz="2000" smtClean="0">
                <a:ea typeface="黑体" pitchFamily="49" charset="-122"/>
                <a:cs typeface="Arial" pitchFamily="34" charset="0"/>
              </a:rPr>
              <a:t>127</a:t>
            </a:r>
            <a:r>
              <a:rPr lang="zh-CN" altLang="en-US" sz="2000" smtClean="0">
                <a:ea typeface="黑体" pitchFamily="49" charset="-122"/>
                <a:cs typeface="Arial" pitchFamily="34" charset="0"/>
              </a:rPr>
              <a:t>）</a:t>
            </a:r>
          </a:p>
          <a:p>
            <a:pPr marL="609600" indent="-609600">
              <a:lnSpc>
                <a:spcPct val="125000"/>
              </a:lnSpc>
              <a:buFontTx/>
              <a:buNone/>
            </a:pPr>
            <a:r>
              <a:rPr lang="en-US" altLang="zh-CN" sz="2000" smtClean="0">
                <a:ea typeface="黑体" pitchFamily="49" charset="-122"/>
                <a:cs typeface="Arial" pitchFamily="34" charset="0"/>
              </a:rPr>
              <a:t>④ </a:t>
            </a:r>
            <a:r>
              <a:rPr lang="zh-CN" altLang="en-US" sz="2000" smtClean="0">
                <a:ea typeface="黑体" pitchFamily="49" charset="-122"/>
                <a:cs typeface="Arial" pitchFamily="34" charset="0"/>
              </a:rPr>
              <a:t>数太小（阶码下溢） </a:t>
            </a:r>
            <a:r>
              <a:rPr lang="en-US" altLang="zh-CN" sz="2000" smtClean="0">
                <a:ea typeface="黑体" pitchFamily="49" charset="-122"/>
                <a:cs typeface="Arial" pitchFamily="34" charset="0"/>
              </a:rPr>
              <a:t>: </a:t>
            </a:r>
            <a:r>
              <a:rPr lang="zh-CN" altLang="en-US" sz="2000" smtClean="0">
                <a:ea typeface="黑体" pitchFamily="49" charset="-122"/>
                <a:cs typeface="Arial" pitchFamily="34" charset="0"/>
              </a:rPr>
              <a:t>对于</a:t>
            </a:r>
            <a:r>
              <a:rPr lang="en-US" altLang="zh-CN" sz="2000" smtClean="0">
                <a:ea typeface="黑体" pitchFamily="49" charset="-122"/>
                <a:cs typeface="Arial" pitchFamily="34" charset="0"/>
              </a:rPr>
              <a:t>SP</a:t>
            </a:r>
            <a:r>
              <a:rPr lang="zh-CN" altLang="en-US" sz="2000" smtClean="0">
                <a:ea typeface="黑体" pitchFamily="49" charset="-122"/>
                <a:cs typeface="Arial" pitchFamily="34" charset="0"/>
              </a:rPr>
              <a:t>，指阶码 </a:t>
            </a:r>
            <a:r>
              <a:rPr lang="en-US" altLang="zh-CN" sz="2000" smtClean="0">
                <a:ea typeface="黑体" pitchFamily="49" charset="-122"/>
                <a:cs typeface="Arial" pitchFamily="34" charset="0"/>
              </a:rPr>
              <a:t>E &lt; 0000 0001</a:t>
            </a:r>
            <a:r>
              <a:rPr lang="zh-CN" altLang="en-US" sz="2000" smtClean="0">
                <a:ea typeface="黑体" pitchFamily="49" charset="-122"/>
                <a:cs typeface="Arial" pitchFamily="34" charset="0"/>
              </a:rPr>
              <a:t>（指数小于</a:t>
            </a:r>
            <a:r>
              <a:rPr lang="en-US" altLang="zh-CN" sz="2000" smtClean="0">
                <a:ea typeface="黑体" pitchFamily="49" charset="-122"/>
                <a:cs typeface="Arial" pitchFamily="34" charset="0"/>
              </a:rPr>
              <a:t>-126</a:t>
            </a:r>
            <a:r>
              <a:rPr lang="zh-CN" altLang="en-US" sz="2000" smtClean="0">
                <a:ea typeface="黑体" pitchFamily="49" charset="-122"/>
                <a:cs typeface="Arial" pitchFamily="34" charset="0"/>
              </a:rPr>
              <a:t> ）</a:t>
            </a:r>
          </a:p>
          <a:p>
            <a:pPr marL="609600" indent="-609600">
              <a:lnSpc>
                <a:spcPct val="125000"/>
              </a:lnSpc>
              <a:buFontTx/>
              <a:buNone/>
            </a:pPr>
            <a:r>
              <a:rPr lang="en-US" altLang="zh-CN" sz="2000" smtClean="0">
                <a:ea typeface="黑体" pitchFamily="49" charset="-122"/>
                <a:cs typeface="Arial" pitchFamily="34" charset="0"/>
              </a:rPr>
              <a:t>⑤ </a:t>
            </a:r>
            <a:r>
              <a:rPr lang="zh-CN" altLang="en-US" sz="2000" smtClean="0">
                <a:ea typeface="黑体" pitchFamily="49" charset="-122"/>
                <a:cs typeface="Arial" pitchFamily="34" charset="0"/>
              </a:rPr>
              <a:t>结果不精确（舍入时引起），例如</a:t>
            </a:r>
            <a:r>
              <a:rPr lang="en-US" altLang="zh-CN" sz="2000" smtClean="0">
                <a:ea typeface="黑体" pitchFamily="49" charset="-122"/>
                <a:cs typeface="Arial" pitchFamily="34" charset="0"/>
              </a:rPr>
              <a:t>1/3</a:t>
            </a:r>
            <a:r>
              <a:rPr lang="zh-CN" altLang="en-US" sz="2000" smtClean="0">
                <a:ea typeface="黑体" pitchFamily="49" charset="-122"/>
                <a:cs typeface="Arial" pitchFamily="34" charset="0"/>
              </a:rPr>
              <a:t>，</a:t>
            </a:r>
            <a:r>
              <a:rPr lang="en-US" altLang="zh-CN" sz="2000" smtClean="0">
                <a:ea typeface="黑体" pitchFamily="49" charset="-122"/>
                <a:cs typeface="Arial" pitchFamily="34" charset="0"/>
              </a:rPr>
              <a:t>1/10</a:t>
            </a:r>
            <a:r>
              <a:rPr lang="zh-CN" altLang="en-US" sz="2000" smtClean="0">
                <a:ea typeface="黑体" pitchFamily="49" charset="-122"/>
                <a:cs typeface="Arial" pitchFamily="34" charset="0"/>
              </a:rPr>
              <a:t>等不能精确表示成浮点数</a:t>
            </a:r>
          </a:p>
          <a:p>
            <a:pPr marL="609600" indent="-609600">
              <a:lnSpc>
                <a:spcPct val="125000"/>
              </a:lnSpc>
              <a:buFontTx/>
              <a:buNone/>
            </a:pPr>
            <a:r>
              <a:rPr lang="zh-CN" altLang="en-US" sz="2200" smtClean="0">
                <a:solidFill>
                  <a:srgbClr val="008000"/>
                </a:solidFill>
                <a:ea typeface="黑体" pitchFamily="49" charset="-122"/>
                <a:cs typeface="Arial" pitchFamily="34" charset="0"/>
              </a:rPr>
              <a:t>        </a:t>
            </a:r>
            <a:r>
              <a:rPr lang="zh-CN" altLang="en-US" sz="2200" smtClean="0">
                <a:solidFill>
                  <a:srgbClr val="FF0066"/>
                </a:solidFill>
                <a:ea typeface="黑体" pitchFamily="49" charset="-122"/>
                <a:cs typeface="Arial" pitchFamily="34" charset="0"/>
              </a:rPr>
              <a:t>上述情况硬件可以捕捉到，因此这些异常可设定让硬件处理，也可设定让软件处理。让硬件处理时，称为硬件陷阱。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linds(horizontal)">
                                      <p:cBhvr>
                                        <p:cTn id="7" dur="500"/>
                                        <p:tgtEl>
                                          <p:spTgt spid="378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883">
                                            <p:txEl>
                                              <p:pRg st="1" end="1"/>
                                            </p:txEl>
                                          </p:spTgt>
                                        </p:tgtEl>
                                        <p:attrNameLst>
                                          <p:attrName>style.visibility</p:attrName>
                                        </p:attrNameLst>
                                      </p:cBhvr>
                                      <p:to>
                                        <p:strVal val="visible"/>
                                      </p:to>
                                    </p:set>
                                    <p:animEffect transition="in" filter="blinds(horizontal)">
                                      <p:cBhvr>
                                        <p:cTn id="10" dur="500"/>
                                        <p:tgtEl>
                                          <p:spTgt spid="3788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883">
                                            <p:txEl>
                                              <p:pRg st="2" end="2"/>
                                            </p:txEl>
                                          </p:spTgt>
                                        </p:tgtEl>
                                        <p:attrNameLst>
                                          <p:attrName>style.visibility</p:attrName>
                                        </p:attrNameLst>
                                      </p:cBhvr>
                                      <p:to>
                                        <p:strVal val="visible"/>
                                      </p:to>
                                    </p:set>
                                    <p:animEffect transition="in" filter="blinds(horizontal)">
                                      <p:cBhvr>
                                        <p:cTn id="13" dur="500"/>
                                        <p:tgtEl>
                                          <p:spTgt spid="3788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883">
                                            <p:txEl>
                                              <p:pRg st="3" end="3"/>
                                            </p:txEl>
                                          </p:spTgt>
                                        </p:tgtEl>
                                        <p:attrNameLst>
                                          <p:attrName>style.visibility</p:attrName>
                                        </p:attrNameLst>
                                      </p:cBhvr>
                                      <p:to>
                                        <p:strVal val="visible"/>
                                      </p:to>
                                    </p:set>
                                    <p:animEffect transition="in" filter="blinds(horizontal)">
                                      <p:cBhvr>
                                        <p:cTn id="16" dur="500"/>
                                        <p:tgtEl>
                                          <p:spTgt spid="3788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8883">
                                            <p:txEl>
                                              <p:pRg st="4" end="4"/>
                                            </p:txEl>
                                          </p:spTgt>
                                        </p:tgtEl>
                                        <p:attrNameLst>
                                          <p:attrName>style.visibility</p:attrName>
                                        </p:attrNameLst>
                                      </p:cBhvr>
                                      <p:to>
                                        <p:strVal val="visible"/>
                                      </p:to>
                                    </p:set>
                                    <p:animEffect transition="in" filter="blinds(horizontal)">
                                      <p:cBhvr>
                                        <p:cTn id="19" dur="500"/>
                                        <p:tgtEl>
                                          <p:spTgt spid="37888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78883">
                                            <p:txEl>
                                              <p:pRg st="5" end="5"/>
                                            </p:txEl>
                                          </p:spTgt>
                                        </p:tgtEl>
                                        <p:attrNameLst>
                                          <p:attrName>style.visibility</p:attrName>
                                        </p:attrNameLst>
                                      </p:cBhvr>
                                      <p:to>
                                        <p:strVal val="visible"/>
                                      </p:to>
                                    </p:set>
                                    <p:animEffect transition="in" filter="blinds(horizontal)">
                                      <p:cBhvr>
                                        <p:cTn id="24" dur="500"/>
                                        <p:tgtEl>
                                          <p:spTgt spid="37888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78883">
                                            <p:txEl>
                                              <p:pRg st="6" end="6"/>
                                            </p:txEl>
                                          </p:spTgt>
                                        </p:tgtEl>
                                        <p:attrNameLst>
                                          <p:attrName>style.visibility</p:attrName>
                                        </p:attrNameLst>
                                      </p:cBhvr>
                                      <p:to>
                                        <p:strVal val="visible"/>
                                      </p:to>
                                    </p:set>
                                    <p:animEffect transition="in" filter="blinds(horizontal)">
                                      <p:cBhvr>
                                        <p:cTn id="29" dur="500"/>
                                        <p:tgtEl>
                                          <p:spTgt spid="37888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78883">
                                            <p:txEl>
                                              <p:pRg st="7" end="7"/>
                                            </p:txEl>
                                          </p:spTgt>
                                        </p:tgtEl>
                                        <p:attrNameLst>
                                          <p:attrName>style.visibility</p:attrName>
                                        </p:attrNameLst>
                                      </p:cBhvr>
                                      <p:to>
                                        <p:strVal val="visible"/>
                                      </p:to>
                                    </p:set>
                                    <p:animEffect transition="in" filter="blinds(horizontal)">
                                      <p:cBhvr>
                                        <p:cTn id="34" dur="500"/>
                                        <p:tgtEl>
                                          <p:spTgt spid="37888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78883">
                                            <p:txEl>
                                              <p:pRg st="8" end="8"/>
                                            </p:txEl>
                                          </p:spTgt>
                                        </p:tgtEl>
                                        <p:attrNameLst>
                                          <p:attrName>style.visibility</p:attrName>
                                        </p:attrNameLst>
                                      </p:cBhvr>
                                      <p:to>
                                        <p:strVal val="visible"/>
                                      </p:to>
                                    </p:set>
                                    <p:animEffect transition="in" filter="blinds(horizontal)">
                                      <p:cBhvr>
                                        <p:cTn id="39" dur="500"/>
                                        <p:tgtEl>
                                          <p:spTgt spid="378883">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78883">
                                            <p:txEl>
                                              <p:pRg st="9" end="9"/>
                                            </p:txEl>
                                          </p:spTgt>
                                        </p:tgtEl>
                                        <p:attrNameLst>
                                          <p:attrName>style.visibility</p:attrName>
                                        </p:attrNameLst>
                                      </p:cBhvr>
                                      <p:to>
                                        <p:strVal val="visible"/>
                                      </p:to>
                                    </p:set>
                                    <p:animEffect transition="in" filter="blinds(horizontal)">
                                      <p:cBhvr>
                                        <p:cTn id="44" dur="500"/>
                                        <p:tgtEl>
                                          <p:spTgt spid="378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整除</a:t>
            </a:r>
            <a:r>
              <a:rPr lang="en-US" altLang="zh-CN" sz="3600" smtClean="0">
                <a:latin typeface="微软雅黑" pitchFamily="34" charset="-122"/>
                <a:ea typeface="微软雅黑" pitchFamily="34" charset="-122"/>
              </a:rPr>
              <a:t>0</a:t>
            </a:r>
            <a:r>
              <a:rPr lang="zh-CN" altLang="en-US" sz="3600" smtClean="0">
                <a:latin typeface="微软雅黑" pitchFamily="34" charset="-122"/>
                <a:ea typeface="微软雅黑" pitchFamily="34" charset="-122"/>
              </a:rPr>
              <a:t>和浮点数除</a:t>
            </a:r>
            <a:r>
              <a:rPr lang="en-US" altLang="zh-CN" sz="3600" smtClean="0">
                <a:latin typeface="微软雅黑" pitchFamily="34" charset="-122"/>
                <a:ea typeface="微软雅黑" pitchFamily="34" charset="-122"/>
              </a:rPr>
              <a:t>0</a:t>
            </a:r>
            <a:r>
              <a:rPr lang="zh-CN" altLang="en-US" sz="3600" smtClean="0">
                <a:latin typeface="微软雅黑" pitchFamily="34" charset="-122"/>
                <a:ea typeface="微软雅黑" pitchFamily="34" charset="-122"/>
              </a:rPr>
              <a:t>的问题</a:t>
            </a:r>
          </a:p>
        </p:txBody>
      </p:sp>
      <p:sp>
        <p:nvSpPr>
          <p:cNvPr id="24579" name="Rectangle 3"/>
          <p:cNvSpPr>
            <a:spLocks noGrp="1" noChangeArrowheads="1"/>
          </p:cNvSpPr>
          <p:nvPr>
            <p:ph type="body" idx="1"/>
          </p:nvPr>
        </p:nvSpPr>
        <p:spPr/>
        <p:txBody>
          <a:bodyPr/>
          <a:lstStyle/>
          <a:p>
            <a:endParaRPr lang="zh-CN" altLang="en-US" smtClean="0"/>
          </a:p>
        </p:txBody>
      </p:sp>
      <p:pic>
        <p:nvPicPr>
          <p:cNvPr id="24580" name="Picture 4"/>
          <p:cNvPicPr>
            <a:picLocks noChangeAspect="1" noChangeArrowheads="1"/>
          </p:cNvPicPr>
          <p:nvPr/>
        </p:nvPicPr>
        <p:blipFill>
          <a:blip r:embed="rId2"/>
          <a:srcRect/>
          <a:stretch>
            <a:fillRect/>
          </a:stretch>
        </p:blipFill>
        <p:spPr bwMode="auto">
          <a:xfrm>
            <a:off x="206375" y="863600"/>
            <a:ext cx="8461375" cy="5626100"/>
          </a:xfrm>
          <a:prstGeom prst="rect">
            <a:avLst/>
          </a:prstGeom>
          <a:noFill/>
          <a:ln w="9525">
            <a:noFill/>
            <a:miter lim="800000"/>
            <a:headEnd/>
            <a:tailEnd/>
          </a:ln>
        </p:spPr>
      </p:pic>
      <p:sp>
        <p:nvSpPr>
          <p:cNvPr id="24581" name="Rectangle 6"/>
          <p:cNvSpPr>
            <a:spLocks noChangeArrowheads="1"/>
          </p:cNvSpPr>
          <p:nvPr/>
        </p:nvSpPr>
        <p:spPr bwMode="auto">
          <a:xfrm>
            <a:off x="4841875" y="3179763"/>
            <a:ext cx="3573463" cy="854075"/>
          </a:xfrm>
          <a:prstGeom prst="rect">
            <a:avLst/>
          </a:prstGeom>
          <a:noFill/>
          <a:ln w="9525" algn="ctr">
            <a:noFill/>
            <a:miter lim="800000"/>
            <a:headEnd/>
            <a:tailEnd/>
          </a:ln>
          <a:effectLst/>
        </p:spPr>
        <p:txBody>
          <a:bodyPr anchor="ctr">
            <a:spAutoFit/>
          </a:bodyPr>
          <a:lstStyle/>
          <a:p>
            <a:pPr eaLnBrk="0" hangingPunct="0">
              <a:lnSpc>
                <a:spcPct val="125000"/>
              </a:lnSpc>
            </a:pPr>
            <a:r>
              <a:rPr lang="zh-CN" altLang="en-US" sz="2000" b="1">
                <a:solidFill>
                  <a:srgbClr val="3333CC"/>
                </a:solidFill>
                <a:latin typeface="微软雅黑" pitchFamily="34" charset="-122"/>
                <a:ea typeface="微软雅黑" pitchFamily="34" charset="-122"/>
              </a:rPr>
              <a:t>为什么整数除</a:t>
            </a:r>
            <a:r>
              <a:rPr lang="en-US" altLang="zh-CN" sz="2000" b="1">
                <a:solidFill>
                  <a:srgbClr val="3333CC"/>
                </a:solidFill>
                <a:latin typeface="微软雅黑" pitchFamily="34" charset="-122"/>
                <a:ea typeface="微软雅黑" pitchFamily="34" charset="-122"/>
              </a:rPr>
              <a:t>0</a:t>
            </a:r>
            <a:r>
              <a:rPr lang="zh-CN" altLang="en-US" sz="2000" b="1">
                <a:solidFill>
                  <a:srgbClr val="3333CC"/>
                </a:solidFill>
                <a:latin typeface="微软雅黑" pitchFamily="34" charset="-122"/>
                <a:ea typeface="微软雅黑" pitchFamily="34" charset="-122"/>
              </a:rPr>
              <a:t>会发生异常而浮点数除</a:t>
            </a:r>
            <a:r>
              <a:rPr lang="en-US" altLang="zh-CN" sz="2000" b="1">
                <a:solidFill>
                  <a:srgbClr val="3333CC"/>
                </a:solidFill>
                <a:latin typeface="微软雅黑" pitchFamily="34" charset="-122"/>
                <a:ea typeface="微软雅黑" pitchFamily="34" charset="-122"/>
              </a:rPr>
              <a:t>0</a:t>
            </a:r>
            <a:r>
              <a:rPr lang="zh-CN" altLang="en-US" sz="2000" b="1">
                <a:solidFill>
                  <a:srgbClr val="3333CC"/>
                </a:solidFill>
                <a:latin typeface="微软雅黑" pitchFamily="34" charset="-122"/>
                <a:ea typeface="微软雅黑" pitchFamily="34" charset="-122"/>
              </a:rPr>
              <a:t>不会？</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浮点数加</a:t>
            </a:r>
            <a:r>
              <a:rPr lang="en-US" altLang="zh-CN" smtClean="0">
                <a:ea typeface="宋体" pitchFamily="2" charset="-122"/>
              </a:rPr>
              <a:t>/</a:t>
            </a:r>
            <a:r>
              <a:rPr lang="zh-CN" altLang="en-US" smtClean="0">
                <a:ea typeface="宋体" pitchFamily="2" charset="-122"/>
              </a:rPr>
              <a:t>减运算</a:t>
            </a:r>
          </a:p>
        </p:txBody>
      </p:sp>
      <p:sp>
        <p:nvSpPr>
          <p:cNvPr id="455683" name="Rectangle 3"/>
          <p:cNvSpPr>
            <a:spLocks noGrp="1" noChangeArrowheads="1"/>
          </p:cNvSpPr>
          <p:nvPr>
            <p:ph type="body" idx="4294967295"/>
          </p:nvPr>
        </p:nvSpPr>
        <p:spPr>
          <a:xfrm>
            <a:off x="66675" y="793750"/>
            <a:ext cx="8918575" cy="5734050"/>
          </a:xfrm>
        </p:spPr>
        <p:txBody>
          <a:bodyPr lIns="63500" tIns="25400" rIns="63500" bIns="25400">
            <a:spAutoFit/>
          </a:bodyPr>
          <a:lstStyle/>
          <a:p>
            <a:pPr marL="203200" indent="-203200"/>
            <a:r>
              <a:rPr lang="zh-CN" altLang="en-US" sz="2000" smtClean="0">
                <a:ea typeface="黑体" pitchFamily="49" charset="-122"/>
              </a:rPr>
              <a:t>十进制科学计数法的加法例子</a:t>
            </a:r>
          </a:p>
          <a:p>
            <a:pPr marL="685800" lvl="1" indent="-190500">
              <a:buFontTx/>
              <a:buNone/>
            </a:pPr>
            <a:r>
              <a:rPr lang="en-US" altLang="zh-CN" smtClean="0">
                <a:ea typeface="黑体" pitchFamily="49" charset="-122"/>
              </a:rPr>
              <a:t> 0.123 × 10</a:t>
            </a:r>
            <a:r>
              <a:rPr lang="en-US" altLang="zh-CN" baseline="30000" smtClean="0">
                <a:ea typeface="黑体" pitchFamily="49" charset="-122"/>
              </a:rPr>
              <a:t>5</a:t>
            </a:r>
            <a:r>
              <a:rPr lang="en-US" altLang="zh-CN" smtClean="0">
                <a:ea typeface="黑体" pitchFamily="49" charset="-122"/>
              </a:rPr>
              <a:t> + 0. 560 ×10</a:t>
            </a:r>
            <a:r>
              <a:rPr lang="en-US" altLang="zh-CN" baseline="30000" smtClean="0">
                <a:ea typeface="黑体" pitchFamily="49" charset="-122"/>
              </a:rPr>
              <a:t>2</a:t>
            </a:r>
            <a:endParaRPr lang="zh-CN" altLang="en-US" smtClean="0">
              <a:ea typeface="黑体" pitchFamily="49" charset="-122"/>
            </a:endParaRPr>
          </a:p>
          <a:p>
            <a:pPr marL="203200" indent="-203200">
              <a:buFontTx/>
              <a:buNone/>
            </a:pPr>
            <a:r>
              <a:rPr lang="zh-CN" altLang="en-US" sz="2000" smtClean="0">
                <a:ea typeface="黑体" pitchFamily="49" charset="-122"/>
              </a:rPr>
              <a:t>  其计算过程为：</a:t>
            </a:r>
          </a:p>
          <a:p>
            <a:pPr marL="685800" lvl="1" indent="-190500">
              <a:buFontTx/>
              <a:buNone/>
            </a:pPr>
            <a:r>
              <a:rPr lang="en-US" altLang="zh-CN" smtClean="0"/>
              <a:t>0.123 ×10</a:t>
            </a:r>
            <a:r>
              <a:rPr lang="en-US" altLang="zh-CN" baseline="30000" smtClean="0"/>
              <a:t>5</a:t>
            </a:r>
            <a:r>
              <a:rPr lang="en-US" altLang="zh-CN" smtClean="0"/>
              <a:t> + 0.560 ×10</a:t>
            </a:r>
            <a:r>
              <a:rPr lang="en-US" altLang="zh-CN" baseline="30000" smtClean="0"/>
              <a:t>2</a:t>
            </a:r>
            <a:r>
              <a:rPr lang="en-US" altLang="zh-CN" smtClean="0"/>
              <a:t> = 0.123 ×10</a:t>
            </a:r>
            <a:r>
              <a:rPr lang="en-US" altLang="zh-CN" baseline="30000" smtClean="0"/>
              <a:t>5</a:t>
            </a:r>
            <a:r>
              <a:rPr lang="en-US" altLang="zh-CN" smtClean="0"/>
              <a:t> + 0.000560 ×10</a:t>
            </a:r>
            <a:r>
              <a:rPr lang="en-US" altLang="zh-CN" baseline="30000" smtClean="0"/>
              <a:t>5</a:t>
            </a:r>
            <a:r>
              <a:rPr lang="en-US" altLang="zh-CN" smtClean="0"/>
              <a:t>       </a:t>
            </a:r>
          </a:p>
          <a:p>
            <a:pPr marL="685800" lvl="1" indent="-190500">
              <a:buFontTx/>
              <a:buNone/>
            </a:pPr>
            <a:r>
              <a:rPr lang="en-US" altLang="zh-CN" smtClean="0"/>
              <a:t>                                           =(0.123 + 0.000</a:t>
            </a:r>
            <a:r>
              <a:rPr lang="en-US" altLang="zh-CN" smtClean="0">
                <a:solidFill>
                  <a:srgbClr val="FF0066"/>
                </a:solidFill>
              </a:rPr>
              <a:t>56</a:t>
            </a:r>
            <a:r>
              <a:rPr lang="en-US" altLang="zh-CN" smtClean="0"/>
              <a:t>) ×10</a:t>
            </a:r>
            <a:r>
              <a:rPr lang="en-US" altLang="zh-CN" baseline="30000" smtClean="0"/>
              <a:t>5</a:t>
            </a:r>
            <a:r>
              <a:rPr lang="en-US" altLang="zh-CN" smtClean="0"/>
              <a:t> = 0.12356 ×10</a:t>
            </a:r>
            <a:r>
              <a:rPr lang="en-US" altLang="zh-CN" baseline="30000" smtClean="0"/>
              <a:t>5  </a:t>
            </a:r>
          </a:p>
          <a:p>
            <a:pPr marL="685800" lvl="1" indent="-190500">
              <a:buFontTx/>
              <a:buNone/>
            </a:pPr>
            <a:r>
              <a:rPr lang="en-US" altLang="zh-CN" baseline="30000" smtClean="0"/>
              <a:t>				</a:t>
            </a:r>
            <a:r>
              <a:rPr lang="en-US" altLang="zh-CN" smtClean="0"/>
              <a:t>           =0.124 ×10</a:t>
            </a:r>
            <a:r>
              <a:rPr lang="en-US" altLang="zh-CN" baseline="30000" smtClean="0"/>
              <a:t>5 </a:t>
            </a:r>
            <a:endParaRPr lang="en-US" altLang="zh-CN"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203200" indent="-203200"/>
            <a:r>
              <a:rPr lang="zh-CN" altLang="en-US" sz="2000" smtClean="0">
                <a:ea typeface="黑体" pitchFamily="49" charset="-122"/>
              </a:rPr>
              <a:t>“</a:t>
            </a:r>
            <a:r>
              <a:rPr lang="zh-CN" altLang="en-US" sz="2000" smtClean="0">
                <a:latin typeface="黑体" pitchFamily="49" charset="-122"/>
                <a:ea typeface="黑体" pitchFamily="49" charset="-122"/>
              </a:rPr>
              <a:t>对阶</a:t>
            </a:r>
            <a:r>
              <a:rPr lang="zh-CN" altLang="en-US" sz="2000" smtClean="0">
                <a:ea typeface="黑体" pitchFamily="49" charset="-122"/>
              </a:rPr>
              <a:t>”</a:t>
            </a:r>
            <a:r>
              <a:rPr lang="zh-CN" altLang="en-US" sz="2000" smtClean="0">
                <a:latin typeface="黑体" pitchFamily="49" charset="-122"/>
                <a:ea typeface="黑体" pitchFamily="49" charset="-122"/>
              </a:rPr>
              <a:t>操作：</a:t>
            </a:r>
            <a:r>
              <a:rPr lang="zh-CN" altLang="en-US" sz="2000" smtClean="0">
                <a:solidFill>
                  <a:srgbClr val="FF0066"/>
                </a:solidFill>
                <a:latin typeface="黑体" pitchFamily="49" charset="-122"/>
                <a:ea typeface="黑体" pitchFamily="49" charset="-122"/>
              </a:rPr>
              <a:t>目的是使两数阶码相等</a:t>
            </a:r>
          </a:p>
          <a:p>
            <a:pPr marL="685800" lvl="1" indent="-190500"/>
            <a:r>
              <a:rPr lang="zh-CN" altLang="en-US" smtClean="0">
                <a:solidFill>
                  <a:schemeClr val="accent2"/>
                </a:solidFill>
                <a:ea typeface="黑体" pitchFamily="49" charset="-122"/>
              </a:rPr>
              <a:t>小阶向大阶看齐，阶小的那个数的尾数右移，右移位数等于两个阶码差的绝对值</a:t>
            </a:r>
          </a:p>
          <a:p>
            <a:pPr marL="685800" lvl="1" indent="-190500"/>
            <a:r>
              <a:rPr lang="en-US" altLang="zh-CN" smtClean="0">
                <a:solidFill>
                  <a:schemeClr val="accent2"/>
                </a:solidFill>
                <a:ea typeface="黑体" pitchFamily="49" charset="-122"/>
              </a:rPr>
              <a:t>IEEE 754</a:t>
            </a:r>
            <a:r>
              <a:rPr lang="zh-CN" altLang="en-US" smtClean="0">
                <a:solidFill>
                  <a:schemeClr val="accent2"/>
                </a:solidFill>
                <a:ea typeface="黑体" pitchFamily="49" charset="-122"/>
              </a:rPr>
              <a:t>尾数右移时，要将隐含的“</a:t>
            </a:r>
            <a:r>
              <a:rPr lang="en-US" altLang="zh-CN" smtClean="0">
                <a:solidFill>
                  <a:schemeClr val="accent2"/>
                </a:solidFill>
                <a:ea typeface="黑体" pitchFamily="49" charset="-122"/>
              </a:rPr>
              <a:t>1”</a:t>
            </a:r>
            <a:r>
              <a:rPr lang="zh-CN" altLang="en-US" smtClean="0">
                <a:solidFill>
                  <a:schemeClr val="accent2"/>
                </a:solidFill>
                <a:ea typeface="黑体" pitchFamily="49" charset="-122"/>
              </a:rPr>
              <a:t>移到小数部分，高位补</a:t>
            </a:r>
            <a:r>
              <a:rPr lang="en-US" altLang="zh-CN" smtClean="0">
                <a:solidFill>
                  <a:schemeClr val="accent2"/>
                </a:solidFill>
                <a:ea typeface="黑体" pitchFamily="49" charset="-122"/>
              </a:rPr>
              <a:t>0</a:t>
            </a:r>
            <a:r>
              <a:rPr lang="zh-CN" altLang="en-US" smtClean="0">
                <a:solidFill>
                  <a:schemeClr val="accent2"/>
                </a:solidFill>
                <a:ea typeface="黑体" pitchFamily="49" charset="-122"/>
              </a:rPr>
              <a:t>，移出的低位保留到特定的</a:t>
            </a:r>
            <a:r>
              <a:rPr lang="zh-CN" altLang="en-US" smtClean="0">
                <a:solidFill>
                  <a:srgbClr val="FF0066"/>
                </a:solidFill>
                <a:ea typeface="黑体" pitchFamily="49" charset="-122"/>
              </a:rPr>
              <a:t>“附加位”</a:t>
            </a:r>
            <a:r>
              <a:rPr lang="zh-CN" altLang="en-US" smtClean="0">
                <a:solidFill>
                  <a:schemeClr val="accent2"/>
                </a:solidFill>
                <a:ea typeface="黑体" pitchFamily="49" charset="-122"/>
              </a:rPr>
              <a:t>上</a:t>
            </a:r>
          </a:p>
        </p:txBody>
      </p:sp>
      <p:sp>
        <p:nvSpPr>
          <p:cNvPr id="455685" name="Text Box 5"/>
          <p:cNvSpPr txBox="1">
            <a:spLocks noChangeArrowheads="1"/>
          </p:cNvSpPr>
          <p:nvPr/>
        </p:nvSpPr>
        <p:spPr bwMode="auto">
          <a:xfrm>
            <a:off x="981075" y="3333750"/>
            <a:ext cx="7200900" cy="828675"/>
          </a:xfrm>
          <a:prstGeom prst="rect">
            <a:avLst/>
          </a:prstGeom>
          <a:noFill/>
          <a:ln w="12700">
            <a:noFill/>
            <a:miter lim="800000"/>
            <a:headEnd/>
            <a:tailEnd/>
          </a:ln>
        </p:spPr>
        <p:txBody>
          <a:bodyPr>
            <a:spAutoFit/>
          </a:bodyPr>
          <a:lstStyle/>
          <a:p>
            <a:pPr eaLnBrk="0" hangingPunct="0">
              <a:spcBef>
                <a:spcPct val="20000"/>
              </a:spcBef>
            </a:pPr>
            <a:r>
              <a:rPr lang="zh-CN" altLang="en-US" sz="2200" b="1">
                <a:solidFill>
                  <a:srgbClr val="CC3300"/>
                </a:solidFill>
                <a:ea typeface="黑体" pitchFamily="49" charset="-122"/>
              </a:rPr>
              <a:t>进行尾数加减运算前，必须“对阶”！</a:t>
            </a:r>
            <a:r>
              <a:rPr lang="zh-CN" altLang="en-US" sz="2200" b="1">
                <a:solidFill>
                  <a:srgbClr val="FF0066"/>
                </a:solidFill>
                <a:ea typeface="黑体" pitchFamily="49" charset="-122"/>
              </a:rPr>
              <a:t>最后还要考虑舍入</a:t>
            </a:r>
          </a:p>
          <a:p>
            <a:pPr eaLnBrk="0" hangingPunct="0">
              <a:spcBef>
                <a:spcPct val="20000"/>
              </a:spcBef>
            </a:pPr>
            <a:r>
              <a:rPr lang="zh-CN" altLang="en-US" sz="2200" b="1">
                <a:solidFill>
                  <a:srgbClr val="CC3300"/>
                </a:solidFill>
                <a:ea typeface="黑体" pitchFamily="49" charset="-122"/>
              </a:rPr>
              <a:t>计算机内部的二进制运算也一样！</a:t>
            </a:r>
          </a:p>
        </p:txBody>
      </p:sp>
      <p:sp>
        <p:nvSpPr>
          <p:cNvPr id="455689" name="Line 9"/>
          <p:cNvSpPr>
            <a:spLocks noChangeShapeType="1"/>
          </p:cNvSpPr>
          <p:nvPr/>
        </p:nvSpPr>
        <p:spPr bwMode="auto">
          <a:xfrm flipV="1">
            <a:off x="3851275" y="2754313"/>
            <a:ext cx="1755775" cy="3375025"/>
          </a:xfrm>
          <a:prstGeom prst="line">
            <a:avLst/>
          </a:prstGeom>
          <a:noFill/>
          <a:ln w="28575">
            <a:solidFill>
              <a:srgbClr val="000000"/>
            </a:solidFill>
            <a:round/>
            <a:headEnd/>
            <a:tailEnd type="triangle" w="med" len="med"/>
          </a:ln>
        </p:spPr>
        <p:txBody>
          <a:bodyPr/>
          <a:lstStyle/>
          <a:p>
            <a:endParaRPr lang="zh-CN" altLang="en-US"/>
          </a:p>
        </p:txBody>
      </p:sp>
      <p:sp>
        <p:nvSpPr>
          <p:cNvPr id="455690" name="Rectangle 10"/>
          <p:cNvSpPr>
            <a:spLocks noChangeArrowheads="1"/>
          </p:cNvSpPr>
          <p:nvPr/>
        </p:nvSpPr>
        <p:spPr bwMode="auto">
          <a:xfrm>
            <a:off x="7419975" y="2466975"/>
            <a:ext cx="314325" cy="304800"/>
          </a:xfrm>
          <a:prstGeom prst="rect">
            <a:avLst/>
          </a:prstGeom>
          <a:noFill/>
          <a:ln w="28575">
            <a:solidFill>
              <a:srgbClr val="FF00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455694" name="Line 14"/>
          <p:cNvSpPr>
            <a:spLocks noChangeShapeType="1"/>
          </p:cNvSpPr>
          <p:nvPr/>
        </p:nvSpPr>
        <p:spPr bwMode="auto">
          <a:xfrm flipV="1">
            <a:off x="7239000" y="2781300"/>
            <a:ext cx="276225" cy="628650"/>
          </a:xfrm>
          <a:prstGeom prst="line">
            <a:avLst/>
          </a:prstGeom>
          <a:noFill/>
          <a:ln w="28575">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7" dur="500"/>
                                        <p:tgtEl>
                                          <p:spTgt spid="4556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10" dur="500"/>
                                        <p:tgtEl>
                                          <p:spTgt spid="4556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13" dur="500"/>
                                        <p:tgtEl>
                                          <p:spTgt spid="45568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blinds(horizontal)">
                                      <p:cBhvr>
                                        <p:cTn id="18" dur="500"/>
                                        <p:tgtEl>
                                          <p:spTgt spid="4556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5685"/>
                                        </p:tgtEl>
                                        <p:attrNameLst>
                                          <p:attrName>style.visibility</p:attrName>
                                        </p:attrNameLst>
                                      </p:cBhvr>
                                      <p:to>
                                        <p:strVal val="visible"/>
                                      </p:to>
                                    </p:set>
                                    <p:animEffect transition="in" filter="blinds(horizontal)">
                                      <p:cBhvr>
                                        <p:cTn id="23" dur="500"/>
                                        <p:tgtEl>
                                          <p:spTgt spid="4556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28" dur="500"/>
                                        <p:tgtEl>
                                          <p:spTgt spid="455683">
                                            <p:txEl>
                                              <p:pRg st="11" end="1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33" dur="500"/>
                                        <p:tgtEl>
                                          <p:spTgt spid="455683">
                                            <p:txEl>
                                              <p:pRg st="12" end="1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55683">
                                            <p:txEl>
                                              <p:pRg st="13" end="13"/>
                                            </p:txEl>
                                          </p:spTgt>
                                        </p:tgtEl>
                                        <p:attrNameLst>
                                          <p:attrName>style.visibility</p:attrName>
                                        </p:attrNameLst>
                                      </p:cBhvr>
                                      <p:to>
                                        <p:strVal val="visible"/>
                                      </p:to>
                                    </p:set>
                                    <p:animEffect transition="in" filter="blinds(horizontal)">
                                      <p:cBhvr>
                                        <p:cTn id="38" dur="500"/>
                                        <p:tgtEl>
                                          <p:spTgt spid="455683">
                                            <p:txEl>
                                              <p:pRg st="13" end="1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5689"/>
                                        </p:tgtEl>
                                        <p:attrNameLst>
                                          <p:attrName>style.visibility</p:attrName>
                                        </p:attrNameLst>
                                      </p:cBhvr>
                                      <p:to>
                                        <p:strVal val="visible"/>
                                      </p:to>
                                    </p:set>
                                    <p:animEffect transition="in" filter="blinds(horizontal)">
                                      <p:cBhvr>
                                        <p:cTn id="43" dur="500"/>
                                        <p:tgtEl>
                                          <p:spTgt spid="4556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55694"/>
                                        </p:tgtEl>
                                        <p:attrNameLst>
                                          <p:attrName>style.visibility</p:attrName>
                                        </p:attrNameLst>
                                      </p:cBhvr>
                                      <p:to>
                                        <p:strVal val="visible"/>
                                      </p:to>
                                    </p:set>
                                    <p:animEffect transition="in" filter="blinds(horizontal)">
                                      <p:cBhvr>
                                        <p:cTn id="48" dur="500"/>
                                        <p:tgtEl>
                                          <p:spTgt spid="455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p:bldP spid="455689" grpId="0" animBg="1"/>
      <p:bldP spid="455690" grpId="0" animBg="1"/>
      <p:bldP spid="4556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46125" y="0"/>
            <a:ext cx="6651625" cy="660400"/>
          </a:xfrm>
          <a:noFill/>
        </p:spPr>
        <p:txBody>
          <a:bodyPr lIns="63500" tIns="25400" rIns="63500" bIns="25400" anchor="t">
            <a:spAutoFit/>
          </a:bodyPr>
          <a:lstStyle/>
          <a:p>
            <a:r>
              <a:rPr lang="zh-CN" altLang="en-US" smtClean="0">
                <a:ea typeface="宋体" pitchFamily="2" charset="-122"/>
              </a:rPr>
              <a:t>浮点数加减法基本要点</a:t>
            </a:r>
            <a:r>
              <a:rPr lang="en-US" altLang="zh-CN" smtClean="0">
                <a:ea typeface="宋体" pitchFamily="2" charset="-122"/>
              </a:rPr>
              <a:t> </a:t>
            </a:r>
            <a:endParaRPr lang="en-US" altLang="zh-CN" sz="2400" smtClean="0">
              <a:ea typeface="宋体" pitchFamily="2" charset="-122"/>
            </a:endParaRPr>
          </a:p>
        </p:txBody>
      </p:sp>
      <p:sp>
        <p:nvSpPr>
          <p:cNvPr id="189443" name="Rectangle 3"/>
          <p:cNvSpPr>
            <a:spLocks noChangeArrowheads="1"/>
          </p:cNvSpPr>
          <p:nvPr/>
        </p:nvSpPr>
        <p:spPr bwMode="auto">
          <a:xfrm>
            <a:off x="296863" y="950913"/>
            <a:ext cx="8732837" cy="4733925"/>
          </a:xfrm>
          <a:prstGeom prst="rect">
            <a:avLst/>
          </a:prstGeom>
          <a:noFill/>
          <a:ln w="12700">
            <a:noFill/>
            <a:miter lim="800000"/>
            <a:headEnd/>
            <a:tailEnd/>
          </a:ln>
        </p:spPr>
        <p:txBody>
          <a:bodyPr lIns="63500" tIns="25400" rIns="63500" bIns="25400">
            <a:spAutoFit/>
          </a:bodyPr>
          <a:lstStyle/>
          <a:p>
            <a:pPr marL="457200" indent="-457200" eaLnBrk="0" hangingPunct="0">
              <a:lnSpc>
                <a:spcPct val="110000"/>
              </a:lnSpc>
              <a:spcBef>
                <a:spcPct val="20000"/>
              </a:spcBef>
            </a:pPr>
            <a:r>
              <a:rPr lang="zh-CN" altLang="en-US" sz="2000" b="1">
                <a:solidFill>
                  <a:schemeClr val="accent2"/>
                </a:solidFill>
                <a:ea typeface="黑体" pitchFamily="49" charset="-122"/>
                <a:cs typeface="Arial" pitchFamily="34" charset="0"/>
              </a:rPr>
              <a:t>（假定：</a:t>
            </a:r>
            <a:r>
              <a:rPr lang="en-US" altLang="zh-CN" sz="2000" b="1">
                <a:solidFill>
                  <a:schemeClr val="accent2"/>
                </a:solidFill>
                <a:ea typeface="黑体" pitchFamily="49" charset="-122"/>
                <a:cs typeface="Arial" pitchFamily="34" charset="0"/>
              </a:rPr>
              <a:t>Xm</a:t>
            </a:r>
            <a:r>
              <a:rPr lang="zh-CN" altLang="en-US" sz="2000" b="1">
                <a:solidFill>
                  <a:schemeClr val="accent2"/>
                </a:solidFill>
                <a:ea typeface="黑体" pitchFamily="49" charset="-122"/>
                <a:cs typeface="Arial" pitchFamily="34" charset="0"/>
              </a:rPr>
              <a:t>、</a:t>
            </a:r>
            <a:r>
              <a:rPr lang="en-US" altLang="zh-CN" sz="2000" b="1">
                <a:solidFill>
                  <a:schemeClr val="accent2"/>
                </a:solidFill>
                <a:ea typeface="黑体" pitchFamily="49" charset="-122"/>
                <a:cs typeface="Arial" pitchFamily="34" charset="0"/>
              </a:rPr>
              <a:t>Ym</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的尾数， </a:t>
            </a:r>
            <a:r>
              <a:rPr lang="en-US" altLang="zh-CN" sz="2000" b="1">
                <a:solidFill>
                  <a:schemeClr val="accent2"/>
                </a:solidFill>
                <a:ea typeface="黑体" pitchFamily="49" charset="-122"/>
                <a:cs typeface="Arial" pitchFamily="34" charset="0"/>
              </a:rPr>
              <a:t> Xe</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Ye </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的阶码 ）</a:t>
            </a:r>
            <a:endParaRPr lang="en-US" altLang="zh-CN" sz="2000" b="1">
              <a:solidFill>
                <a:schemeClr val="accent2"/>
              </a:solidFill>
              <a:ea typeface="黑体" pitchFamily="49" charset="-122"/>
              <a:cs typeface="Arial" pitchFamily="34" charset="0"/>
            </a:endParaRPr>
          </a:p>
          <a:p>
            <a:pPr marL="457200" indent="-457200" eaLnBrk="0" hangingPunct="0">
              <a:lnSpc>
                <a:spcPct val="110000"/>
              </a:lnSpc>
              <a:spcBef>
                <a:spcPct val="20000"/>
              </a:spcBef>
            </a:pPr>
            <a:r>
              <a:rPr lang="en-US" altLang="zh-CN" sz="2000" b="1">
                <a:ea typeface="黑体" pitchFamily="49" charset="-122"/>
                <a:cs typeface="Arial" pitchFamily="34" charset="0"/>
              </a:rPr>
              <a:t>(1)  </a:t>
            </a:r>
            <a:r>
              <a:rPr lang="zh-CN" altLang="en-US" sz="2000" b="1">
                <a:ea typeface="黑体" pitchFamily="49" charset="-122"/>
                <a:cs typeface="Arial" pitchFamily="34" charset="0"/>
              </a:rPr>
              <a:t>求阶差：</a:t>
            </a:r>
            <a:r>
              <a:rPr lang="en-US" altLang="zh-CN" sz="2000" b="1">
                <a:ea typeface="黑体" pitchFamily="49" charset="-122"/>
                <a:cs typeface="Arial" pitchFamily="34" charset="0"/>
              </a:rPr>
              <a:t>∆e=Ye – Xe  (</a:t>
            </a:r>
            <a:r>
              <a:rPr lang="zh-CN" altLang="en-US" sz="2000" b="1">
                <a:ea typeface="黑体" pitchFamily="49" charset="-122"/>
                <a:cs typeface="Arial" pitchFamily="34" charset="0"/>
              </a:rPr>
              <a:t>若</a:t>
            </a:r>
            <a:r>
              <a:rPr lang="en-US" altLang="zh-CN" sz="2000" b="1">
                <a:ea typeface="黑体" pitchFamily="49" charset="-122"/>
                <a:cs typeface="Arial" pitchFamily="34" charset="0"/>
              </a:rPr>
              <a:t>Ye &gt; Xe</a:t>
            </a:r>
            <a:r>
              <a:rPr lang="zh-CN" altLang="en-US" sz="2000" b="1">
                <a:ea typeface="黑体" pitchFamily="49" charset="-122"/>
                <a:cs typeface="Arial" pitchFamily="34" charset="0"/>
              </a:rPr>
              <a:t>，则结果的阶码为</a:t>
            </a:r>
            <a:r>
              <a:rPr lang="en-US" altLang="zh-CN" sz="2000" b="1">
                <a:ea typeface="黑体" pitchFamily="49" charset="-122"/>
                <a:cs typeface="Arial" pitchFamily="34" charset="0"/>
              </a:rPr>
              <a:t>Ye)</a:t>
            </a:r>
          </a:p>
          <a:p>
            <a:pPr marL="457200" indent="-457200" eaLnBrk="0" hangingPunct="0">
              <a:lnSpc>
                <a:spcPct val="110000"/>
              </a:lnSpc>
              <a:spcBef>
                <a:spcPct val="20000"/>
              </a:spcBef>
            </a:pPr>
            <a:r>
              <a:rPr lang="en-US" altLang="zh-CN" sz="2000" b="1">
                <a:ea typeface="黑体" pitchFamily="49" charset="-122"/>
                <a:cs typeface="Arial" pitchFamily="34" charset="0"/>
              </a:rPr>
              <a:t>(2)  </a:t>
            </a:r>
            <a:r>
              <a:rPr lang="zh-CN" altLang="en-US" sz="2000" b="1">
                <a:ea typeface="黑体" pitchFamily="49" charset="-122"/>
                <a:cs typeface="Arial" pitchFamily="34" charset="0"/>
              </a:rPr>
              <a:t>对阶：将</a:t>
            </a:r>
            <a:r>
              <a:rPr lang="en-US" altLang="zh-CN" sz="2000" b="1">
                <a:ea typeface="黑体" pitchFamily="49" charset="-122"/>
                <a:cs typeface="Arial" pitchFamily="34" charset="0"/>
              </a:rPr>
              <a:t>Xm</a:t>
            </a:r>
            <a:r>
              <a:rPr lang="zh-CN" altLang="en-US" sz="2000" b="1">
                <a:ea typeface="黑体" pitchFamily="49" charset="-122"/>
                <a:cs typeface="Arial" pitchFamily="34" charset="0"/>
              </a:rPr>
              <a:t>右移</a:t>
            </a:r>
            <a:r>
              <a:rPr lang="en-US" altLang="zh-CN" sz="2000" b="1">
                <a:ea typeface="黑体" pitchFamily="49" charset="-122"/>
                <a:cs typeface="Arial" pitchFamily="34" charset="0"/>
              </a:rPr>
              <a:t>∆e</a:t>
            </a:r>
            <a:r>
              <a:rPr lang="zh-CN" altLang="en-US" sz="2000" b="1">
                <a:ea typeface="黑体" pitchFamily="49" charset="-122"/>
                <a:cs typeface="Arial" pitchFamily="34" charset="0"/>
              </a:rPr>
              <a:t>位，尾数变为</a:t>
            </a:r>
            <a:r>
              <a:rPr lang="en-US" altLang="zh-CN" sz="2000" b="1">
                <a:ea typeface="黑体" pitchFamily="49" charset="-122"/>
                <a:cs typeface="Arial" pitchFamily="34" charset="0"/>
              </a:rPr>
              <a:t> Xm*2</a:t>
            </a:r>
            <a:r>
              <a:rPr lang="en-US" altLang="zh-CN" sz="2200" b="1" baseline="30000">
                <a:ea typeface="黑体" pitchFamily="49" charset="-122"/>
                <a:cs typeface="Arial" pitchFamily="34" charset="0"/>
              </a:rPr>
              <a:t>Xe-Ye</a:t>
            </a:r>
            <a:r>
              <a:rPr lang="zh-CN" altLang="en-US" sz="2000" b="1">
                <a:ea typeface="黑体" pitchFamily="49" charset="-122"/>
                <a:cs typeface="Arial" pitchFamily="34" charset="0"/>
              </a:rPr>
              <a:t>（保留右移部分：附加位）</a:t>
            </a:r>
          </a:p>
          <a:p>
            <a:pPr marL="457200" indent="-457200" eaLnBrk="0" hangingPunct="0">
              <a:lnSpc>
                <a:spcPct val="110000"/>
              </a:lnSpc>
              <a:spcBef>
                <a:spcPct val="20000"/>
              </a:spcBef>
            </a:pPr>
            <a:r>
              <a:rPr lang="en-US" altLang="zh-CN" sz="2000" b="1">
                <a:ea typeface="黑体" pitchFamily="49" charset="-122"/>
                <a:cs typeface="Arial" pitchFamily="34" charset="0"/>
              </a:rPr>
              <a:t>(3)  </a:t>
            </a:r>
            <a:r>
              <a:rPr lang="zh-CN" altLang="en-US" sz="2000" b="1">
                <a:ea typeface="黑体" pitchFamily="49" charset="-122"/>
                <a:cs typeface="Arial" pitchFamily="34" charset="0"/>
              </a:rPr>
              <a:t>尾数加减： </a:t>
            </a:r>
            <a:r>
              <a:rPr lang="en-US" altLang="zh-CN" sz="2000" b="1">
                <a:ea typeface="黑体" pitchFamily="49" charset="-122"/>
                <a:cs typeface="Arial" pitchFamily="34" charset="0"/>
              </a:rPr>
              <a:t>Xm*2</a:t>
            </a:r>
            <a:r>
              <a:rPr lang="en-US" altLang="zh-CN" sz="2200" b="1" baseline="30000">
                <a:ea typeface="黑体" pitchFamily="49" charset="-122"/>
                <a:cs typeface="Arial" pitchFamily="34" charset="0"/>
              </a:rPr>
              <a:t>Xe-Ye</a:t>
            </a:r>
            <a:r>
              <a:rPr lang="en-US" altLang="zh-CN" sz="2000" b="1">
                <a:ea typeface="黑体" pitchFamily="49" charset="-122"/>
                <a:cs typeface="Arial" pitchFamily="34" charset="0"/>
              </a:rPr>
              <a:t> ± Ym</a:t>
            </a:r>
          </a:p>
          <a:p>
            <a:pPr marL="457200" indent="-457200" eaLnBrk="0" hangingPunct="0">
              <a:lnSpc>
                <a:spcPct val="110000"/>
              </a:lnSpc>
              <a:spcBef>
                <a:spcPct val="20000"/>
              </a:spcBef>
            </a:pPr>
            <a:r>
              <a:rPr lang="en-US" altLang="zh-CN" sz="2000" b="1">
                <a:ea typeface="黑体" pitchFamily="49" charset="-122"/>
                <a:cs typeface="Arial" pitchFamily="34" charset="0"/>
              </a:rPr>
              <a:t>(4) </a:t>
            </a:r>
            <a:r>
              <a:rPr lang="zh-CN" altLang="en-US" sz="2000" b="1">
                <a:ea typeface="黑体" pitchFamily="49" charset="-122"/>
                <a:cs typeface="Arial" pitchFamily="34" charset="0"/>
              </a:rPr>
              <a:t>规格化：</a:t>
            </a:r>
          </a:p>
          <a:p>
            <a:pPr marL="457200" indent="-457200" eaLnBrk="0" hangingPunct="0">
              <a:lnSpc>
                <a:spcPct val="110000"/>
              </a:lnSpc>
              <a:spcBef>
                <a:spcPct val="20000"/>
              </a:spcBef>
            </a:pPr>
            <a:r>
              <a:rPr lang="zh-CN" altLang="en-US" sz="2000" b="1">
                <a:ea typeface="黑体" pitchFamily="49" charset="-122"/>
                <a:cs typeface="Arial" pitchFamily="34" charset="0"/>
              </a:rPr>
              <a:t>      当尾数高位为</a:t>
            </a:r>
            <a:r>
              <a:rPr lang="en-US" altLang="zh-CN" sz="2000" b="1">
                <a:ea typeface="黑体" pitchFamily="49" charset="-122"/>
                <a:cs typeface="Arial" pitchFamily="34" charset="0"/>
              </a:rPr>
              <a:t>0</a:t>
            </a:r>
            <a:r>
              <a:rPr lang="zh-CN" altLang="en-US" sz="2000" b="1">
                <a:ea typeface="黑体" pitchFamily="49" charset="-122"/>
                <a:cs typeface="Arial" pitchFamily="34" charset="0"/>
              </a:rPr>
              <a:t>，则需左规：</a:t>
            </a:r>
            <a:r>
              <a:rPr lang="zh-CN" altLang="en-US" sz="2000" b="1">
                <a:solidFill>
                  <a:srgbClr val="CC0000"/>
                </a:solidFill>
                <a:ea typeface="黑体" pitchFamily="49" charset="-122"/>
                <a:cs typeface="Arial" pitchFamily="34" charset="0"/>
              </a:rPr>
              <a:t>尾数左移一次，阶码减</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每次阶码减</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后要判断阶码是否下溢（比最小可表示的阶码还要小）</a:t>
            </a:r>
          </a:p>
          <a:p>
            <a:pPr marL="457200" indent="-457200" eaLnBrk="0" hangingPunct="0">
              <a:lnSpc>
                <a:spcPct val="110000"/>
              </a:lnSpc>
              <a:spcBef>
                <a:spcPct val="20000"/>
              </a:spcBef>
            </a:pPr>
            <a:r>
              <a:rPr lang="en-US" altLang="zh-CN" sz="2000" b="1">
                <a:ea typeface="黑体" pitchFamily="49" charset="-122"/>
                <a:cs typeface="Arial" pitchFamily="34" charset="0"/>
              </a:rPr>
              <a:t>      </a:t>
            </a:r>
            <a:r>
              <a:rPr lang="zh-CN" altLang="en-US" sz="2000" b="1">
                <a:ea typeface="黑体" pitchFamily="49" charset="-122"/>
                <a:cs typeface="Arial" pitchFamily="34" charset="0"/>
              </a:rPr>
              <a:t>当尾数最高位有进位，需右规：</a:t>
            </a:r>
            <a:r>
              <a:rPr lang="zh-CN" altLang="en-US" sz="2000" b="1">
                <a:solidFill>
                  <a:srgbClr val="CC0000"/>
                </a:solidFill>
                <a:ea typeface="黑体" pitchFamily="49" charset="-122"/>
                <a:cs typeface="Arial" pitchFamily="34" charset="0"/>
              </a:rPr>
              <a:t>尾数右移一次，阶码加</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每次阶码加</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后要判断阶码是否上溢（比最大可表示的阶码还要大</a:t>
            </a:r>
            <a:r>
              <a:rPr lang="zh-CN" altLang="en-US" sz="2000" b="1">
                <a:solidFill>
                  <a:srgbClr val="006600"/>
                </a:solidFill>
                <a:ea typeface="黑体" pitchFamily="49" charset="-122"/>
                <a:cs typeface="Arial" pitchFamily="34" charset="0"/>
              </a:rPr>
              <a:t>）</a:t>
            </a:r>
          </a:p>
          <a:p>
            <a:pPr marL="457200" indent="-457200" eaLnBrk="0" hangingPunct="0">
              <a:lnSpc>
                <a:spcPct val="110000"/>
              </a:lnSpc>
              <a:spcBef>
                <a:spcPct val="20000"/>
              </a:spcBef>
            </a:pPr>
            <a:endParaRPr lang="en-US" altLang="zh-CN" sz="2000" b="1">
              <a:solidFill>
                <a:srgbClr val="006600"/>
              </a:solidFill>
              <a:ea typeface="黑体" pitchFamily="49" charset="-122"/>
              <a:cs typeface="Arial" pitchFamily="34" charset="0"/>
            </a:endParaRPr>
          </a:p>
          <a:p>
            <a:pPr marL="457200" indent="-457200" eaLnBrk="0" hangingPunct="0">
              <a:lnSpc>
                <a:spcPct val="110000"/>
              </a:lnSpc>
              <a:spcBef>
                <a:spcPct val="20000"/>
              </a:spcBef>
              <a:buFontTx/>
              <a:buAutoNum type="arabicParenBoth" startAt="5"/>
            </a:pPr>
            <a:r>
              <a:rPr lang="zh-CN" altLang="en-US" sz="2000" b="1">
                <a:solidFill>
                  <a:schemeClr val="accent2"/>
                </a:solidFill>
                <a:ea typeface="黑体" pitchFamily="49" charset="-122"/>
                <a:cs typeface="Arial" pitchFamily="34" charset="0"/>
              </a:rPr>
              <a:t>如果尾数比规定位数长，则需考虑舍入（有多种舍入方式）</a:t>
            </a:r>
            <a:endParaRPr lang="en-US" altLang="zh-CN" sz="2000" b="1">
              <a:ea typeface="黑体" pitchFamily="49" charset="-122"/>
              <a:cs typeface="Arial" pitchFamily="34" charset="0"/>
            </a:endParaRPr>
          </a:p>
          <a:p>
            <a:pPr marL="457200" indent="-457200" eaLnBrk="0" hangingPunct="0">
              <a:lnSpc>
                <a:spcPct val="110000"/>
              </a:lnSpc>
              <a:spcBef>
                <a:spcPct val="20000"/>
              </a:spcBef>
              <a:buFontTx/>
              <a:buAutoNum type="arabicParenBoth" startAt="6"/>
            </a:pPr>
            <a:r>
              <a:rPr lang="zh-CN" altLang="en-US" sz="2000" b="1">
                <a:solidFill>
                  <a:schemeClr val="accent2"/>
                </a:solidFill>
                <a:ea typeface="黑体" pitchFamily="49" charset="-122"/>
                <a:cs typeface="Arial" pitchFamily="34" charset="0"/>
              </a:rPr>
              <a:t>若</a:t>
            </a:r>
            <a:r>
              <a:rPr lang="zh-CN" altLang="en-US" sz="2000" b="1">
                <a:solidFill>
                  <a:srgbClr val="FF0000"/>
                </a:solidFill>
                <a:ea typeface="黑体" pitchFamily="49" charset="-122"/>
                <a:cs typeface="Arial" pitchFamily="34" charset="0"/>
              </a:rPr>
              <a:t>运算结果尾数</a:t>
            </a:r>
            <a:r>
              <a:rPr lang="zh-CN" altLang="en-US" sz="2000" b="1">
                <a:solidFill>
                  <a:schemeClr val="accent2"/>
                </a:solidFill>
                <a:ea typeface="黑体" pitchFamily="49" charset="-122"/>
                <a:cs typeface="Arial" pitchFamily="34" charset="0"/>
              </a:rPr>
              <a:t>是</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，则需要将阶码也置</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。为什么？</a:t>
            </a:r>
            <a:endParaRPr lang="en-US" altLang="zh-CN" sz="2000" b="1">
              <a:solidFill>
                <a:schemeClr val="accent2"/>
              </a:solidFill>
              <a:ea typeface="黑体" pitchFamily="49" charset="-122"/>
              <a:cs typeface="Arial" pitchFamily="34" charset="0"/>
            </a:endParaRPr>
          </a:p>
        </p:txBody>
      </p:sp>
      <p:sp>
        <p:nvSpPr>
          <p:cNvPr id="189448" name="Text Box 8"/>
          <p:cNvSpPr txBox="1">
            <a:spLocks noChangeArrowheads="1"/>
          </p:cNvSpPr>
          <p:nvPr/>
        </p:nvSpPr>
        <p:spPr bwMode="auto">
          <a:xfrm>
            <a:off x="701675" y="4508500"/>
            <a:ext cx="7848600" cy="396875"/>
          </a:xfrm>
          <a:prstGeom prst="rect">
            <a:avLst/>
          </a:prstGeom>
          <a:noFill/>
          <a:ln w="12700">
            <a:noFill/>
            <a:miter lim="800000"/>
            <a:headEnd/>
            <a:tailEnd/>
          </a:ln>
        </p:spPr>
        <p:txBody>
          <a:bodyPr>
            <a:spAutoFit/>
          </a:bodyPr>
          <a:lstStyle/>
          <a:p>
            <a:pPr eaLnBrk="0" hangingPunct="0">
              <a:spcBef>
                <a:spcPct val="50000"/>
              </a:spcBef>
            </a:pPr>
            <a:r>
              <a:rPr lang="zh-CN" altLang="en-US" sz="2000" b="1">
                <a:ea typeface="黑体" pitchFamily="49" charset="-122"/>
              </a:rPr>
              <a:t>阶码溢出异常处理：阶码上溢，则结果溢出；阶码下溢，则结果为</a:t>
            </a:r>
            <a:r>
              <a:rPr lang="en-US" altLang="zh-CN" sz="2000" b="1">
                <a:ea typeface="黑体" pitchFamily="49" charset="-122"/>
              </a:rPr>
              <a:t>0</a:t>
            </a:r>
          </a:p>
        </p:txBody>
      </p:sp>
      <p:sp>
        <p:nvSpPr>
          <p:cNvPr id="189449" name="Text Box 9"/>
          <p:cNvSpPr txBox="1">
            <a:spLocks noChangeArrowheads="1"/>
          </p:cNvSpPr>
          <p:nvPr/>
        </p:nvSpPr>
        <p:spPr bwMode="auto">
          <a:xfrm>
            <a:off x="711200" y="5792788"/>
            <a:ext cx="7118350" cy="427037"/>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008000"/>
                </a:solidFill>
                <a:ea typeface="黑体" pitchFamily="49" charset="-122"/>
              </a:rPr>
              <a:t>尾数为</a:t>
            </a:r>
            <a:r>
              <a:rPr lang="en-US" altLang="zh-CN" sz="2200" b="1">
                <a:solidFill>
                  <a:srgbClr val="008000"/>
                </a:solidFill>
                <a:ea typeface="黑体" pitchFamily="49" charset="-122"/>
              </a:rPr>
              <a:t>0</a:t>
            </a:r>
            <a:r>
              <a:rPr lang="zh-CN" altLang="en-US" sz="2200" b="1">
                <a:solidFill>
                  <a:srgbClr val="008000"/>
                </a:solidFill>
                <a:ea typeface="黑体" pitchFamily="49" charset="-122"/>
              </a:rPr>
              <a:t>说明结果应该为</a:t>
            </a:r>
            <a:r>
              <a:rPr lang="en-US" altLang="zh-CN" sz="2200" b="1">
                <a:solidFill>
                  <a:srgbClr val="008000"/>
                </a:solidFill>
                <a:ea typeface="黑体" pitchFamily="49" charset="-122"/>
              </a:rPr>
              <a:t>0</a:t>
            </a:r>
            <a:r>
              <a:rPr lang="zh-CN" altLang="en-US" sz="2200" b="1">
                <a:solidFill>
                  <a:srgbClr val="008000"/>
                </a:solidFill>
                <a:ea typeface="黑体" pitchFamily="49" charset="-122"/>
              </a:rPr>
              <a:t>（阶码和尾数为全</a:t>
            </a:r>
            <a:r>
              <a:rPr lang="en-US" altLang="zh-CN" sz="2200" b="1">
                <a:solidFill>
                  <a:srgbClr val="008000"/>
                </a:solidFill>
                <a:ea typeface="黑体" pitchFamily="49" charset="-122"/>
              </a:rPr>
              <a:t>0</a:t>
            </a:r>
            <a:r>
              <a:rPr lang="zh-CN" altLang="en-US" sz="2200" b="1">
                <a:solidFill>
                  <a:srgbClr val="008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5" dur="500"/>
                                        <p:tgtEl>
                                          <p:spTgt spid="18944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38" dur="500"/>
                                        <p:tgtEl>
                                          <p:spTgt spid="18944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48" dur="500"/>
                                        <p:tgtEl>
                                          <p:spTgt spid="189443">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53" dur="500"/>
                                        <p:tgtEl>
                                          <p:spTgt spid="189443">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58"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85825" y="68263"/>
            <a:ext cx="5800725" cy="660400"/>
          </a:xfrm>
        </p:spPr>
        <p:txBody>
          <a:bodyPr lIns="63500" tIns="25400" rIns="63500" bIns="25400" anchor="t">
            <a:spAutoFit/>
          </a:bodyPr>
          <a:lstStyle/>
          <a:p>
            <a:r>
              <a:rPr lang="zh-CN" altLang="en-US" smtClean="0">
                <a:ea typeface="宋体" pitchFamily="2" charset="-122"/>
              </a:rPr>
              <a:t>浮点数加法运算举例 </a:t>
            </a:r>
            <a:endParaRPr lang="zh-CN" altLang="en-US" sz="2400" smtClean="0">
              <a:ea typeface="宋体" pitchFamily="2" charset="-122"/>
            </a:endParaRPr>
          </a:p>
        </p:txBody>
      </p:sp>
      <p:sp>
        <p:nvSpPr>
          <p:cNvPr id="27651" name="Rectangle 4"/>
          <p:cNvSpPr>
            <a:spLocks noChangeArrowheads="1"/>
          </p:cNvSpPr>
          <p:nvPr/>
        </p:nvSpPr>
        <p:spPr bwMode="auto">
          <a:xfrm>
            <a:off x="4392613" y="36401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27652" name="Rectangle 5"/>
          <p:cNvSpPr>
            <a:spLocks noChangeArrowheads="1"/>
          </p:cNvSpPr>
          <p:nvPr/>
        </p:nvSpPr>
        <p:spPr bwMode="auto">
          <a:xfrm>
            <a:off x="5287963" y="2741613"/>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27653" name="Rectangle 6"/>
          <p:cNvSpPr>
            <a:spLocks noChangeArrowheads="1"/>
          </p:cNvSpPr>
          <p:nvPr/>
        </p:nvSpPr>
        <p:spPr bwMode="auto">
          <a:xfrm>
            <a:off x="5164138" y="286385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27654" name="Rectangle 7"/>
          <p:cNvSpPr>
            <a:spLocks noChangeArrowheads="1"/>
          </p:cNvSpPr>
          <p:nvPr/>
        </p:nvSpPr>
        <p:spPr bwMode="auto">
          <a:xfrm>
            <a:off x="5343525" y="142240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27655" name="Rectangle 8"/>
          <p:cNvSpPr>
            <a:spLocks noChangeArrowheads="1"/>
          </p:cNvSpPr>
          <p:nvPr/>
        </p:nvSpPr>
        <p:spPr bwMode="auto">
          <a:xfrm>
            <a:off x="5222875" y="15446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27656" name="Text Box 442"/>
          <p:cNvSpPr txBox="1">
            <a:spLocks noChangeArrowheads="1"/>
          </p:cNvSpPr>
          <p:nvPr/>
        </p:nvSpPr>
        <p:spPr bwMode="auto">
          <a:xfrm>
            <a:off x="523875" y="1068388"/>
            <a:ext cx="7842250" cy="457200"/>
          </a:xfrm>
          <a:prstGeom prst="rect">
            <a:avLst/>
          </a:prstGeom>
          <a:noFill/>
          <a:ln w="12700">
            <a:noFill/>
            <a:miter lim="800000"/>
            <a:headEnd/>
            <a:tailEnd/>
          </a:ln>
        </p:spPr>
        <p:txBody>
          <a:bodyPr>
            <a:spAutoFit/>
          </a:bodyPr>
          <a:lstStyle/>
          <a:p>
            <a:pPr eaLnBrk="0" hangingPunct="0"/>
            <a:r>
              <a:rPr lang="en-US" altLang="zh-CN" sz="2400" b="1">
                <a:ea typeface="黑体" pitchFamily="49" charset="-122"/>
              </a:rPr>
              <a:t>Example</a:t>
            </a:r>
            <a:r>
              <a:rPr lang="zh-CN" altLang="en-US" sz="2400" b="1">
                <a:ea typeface="黑体" pitchFamily="49" charset="-122"/>
              </a:rPr>
              <a:t>：用二进制形式计算 0.5 </a:t>
            </a:r>
            <a:r>
              <a:rPr lang="en-US" altLang="zh-CN" sz="2400" b="1">
                <a:ea typeface="黑体" pitchFamily="49" charset="-122"/>
              </a:rPr>
              <a:t>+(– </a:t>
            </a:r>
            <a:r>
              <a:rPr lang="en-US" altLang="zh-CN" sz="2400" b="1">
                <a:ea typeface="黑体" pitchFamily="49" charset="-122"/>
                <a:cs typeface="Arial" pitchFamily="34" charset="0"/>
              </a:rPr>
              <a:t>0.4375) =</a:t>
            </a:r>
            <a:r>
              <a:rPr lang="zh-CN" altLang="en-US" sz="2400" b="1">
                <a:ea typeface="黑体" pitchFamily="49" charset="-122"/>
                <a:cs typeface="Arial" pitchFamily="34" charset="0"/>
              </a:rPr>
              <a:t>？</a:t>
            </a:r>
            <a:endParaRPr lang="en-US" altLang="zh-CN" sz="2400" b="1">
              <a:ea typeface="黑体" pitchFamily="49" charset="-122"/>
              <a:cs typeface="Arial" pitchFamily="34" charset="0"/>
            </a:endParaRPr>
          </a:p>
        </p:txBody>
      </p:sp>
      <p:sp>
        <p:nvSpPr>
          <p:cNvPr id="190907" name="Text Box 443"/>
          <p:cNvSpPr txBox="1">
            <a:spLocks noChangeArrowheads="1"/>
          </p:cNvSpPr>
          <p:nvPr/>
        </p:nvSpPr>
        <p:spPr bwMode="auto">
          <a:xfrm>
            <a:off x="1209675" y="1965325"/>
            <a:ext cx="7375525" cy="2940050"/>
          </a:xfrm>
          <a:prstGeom prst="rect">
            <a:avLst/>
          </a:prstGeom>
          <a:noFill/>
          <a:ln w="12700">
            <a:noFill/>
            <a:miter lim="800000"/>
            <a:headEnd/>
            <a:tailEnd/>
          </a:ln>
        </p:spPr>
        <p:txBody>
          <a:bodyPr>
            <a:spAutoFit/>
          </a:bodyPr>
          <a:lstStyle/>
          <a:p>
            <a:pPr eaLnBrk="0" hangingPunct="0"/>
            <a:endParaRPr lang="en-US" altLang="zh-CN" sz="1400" b="1"/>
          </a:p>
          <a:p>
            <a:pPr eaLnBrk="0" hangingPunct="0">
              <a:lnSpc>
                <a:spcPct val="115000"/>
              </a:lnSpc>
              <a:spcBef>
                <a:spcPct val="15000"/>
              </a:spcBef>
            </a:pPr>
            <a:r>
              <a:rPr lang="zh-CN" altLang="en-US" sz="2400" b="1">
                <a:solidFill>
                  <a:srgbClr val="FF0066"/>
                </a:solidFill>
                <a:ea typeface="黑体" pitchFamily="49" charset="-122"/>
              </a:rPr>
              <a:t>对    阶</a:t>
            </a:r>
            <a:r>
              <a:rPr lang="en-US" altLang="zh-CN" sz="2400" b="1">
                <a:solidFill>
                  <a:srgbClr val="FF0066"/>
                </a:solidFill>
                <a:ea typeface="黑体" pitchFamily="49" charset="-122"/>
              </a:rPr>
              <a:t>:  -1.110 x 2</a:t>
            </a:r>
            <a:r>
              <a:rPr lang="en-US" altLang="zh-CN" sz="2400" b="1" baseline="30000">
                <a:solidFill>
                  <a:srgbClr val="FF0066"/>
                </a:solidFill>
                <a:ea typeface="黑体" pitchFamily="49" charset="-122"/>
              </a:rPr>
              <a:t>-2</a:t>
            </a:r>
            <a:r>
              <a:rPr lang="en-US" altLang="zh-CN" sz="2400" b="1">
                <a:solidFill>
                  <a:srgbClr val="FF0066"/>
                </a:solidFill>
                <a:ea typeface="黑体" pitchFamily="49" charset="-122"/>
              </a:rPr>
              <a:t>   </a:t>
            </a:r>
            <a:r>
              <a:rPr lang="en-US" altLang="zh-CN" sz="2400" b="1">
                <a:solidFill>
                  <a:srgbClr val="FF0066"/>
                </a:solidFill>
                <a:ea typeface="黑体" pitchFamily="49" charset="-122"/>
                <a:cs typeface="Arial" pitchFamily="34" charset="0"/>
              </a:rPr>
              <a:t>→ -</a:t>
            </a:r>
            <a:r>
              <a:rPr lang="en-US" altLang="zh-CN" sz="2400" b="1">
                <a:solidFill>
                  <a:srgbClr val="FF0066"/>
                </a:solidFill>
                <a:ea typeface="黑体" pitchFamily="49" charset="-122"/>
              </a:rPr>
              <a:t>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加    减</a:t>
            </a:r>
            <a:r>
              <a:rPr lang="en-US" altLang="zh-CN" sz="2400" b="1">
                <a:solidFill>
                  <a:srgbClr val="FF0066"/>
                </a:solidFill>
                <a:ea typeface="黑体" pitchFamily="49" charset="-122"/>
              </a:rPr>
              <a:t>:  1.000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左    规</a:t>
            </a:r>
            <a:r>
              <a:rPr lang="en-US" altLang="zh-CN" sz="2400" b="1">
                <a:solidFill>
                  <a:srgbClr val="FF0066"/>
                </a:solidFill>
                <a:ea typeface="黑体" pitchFamily="49" charset="-122"/>
              </a:rPr>
              <a:t>: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1.000 x 2</a:t>
            </a:r>
            <a:r>
              <a:rPr lang="en-US" altLang="zh-CN" sz="2400" b="1" baseline="30000">
                <a:solidFill>
                  <a:srgbClr val="FF0066"/>
                </a:solidFill>
                <a:ea typeface="黑体" pitchFamily="49" charset="-122"/>
              </a:rPr>
              <a:t>–4</a:t>
            </a:r>
          </a:p>
          <a:p>
            <a:pPr eaLnBrk="0" hangingPunct="0">
              <a:lnSpc>
                <a:spcPct val="115000"/>
              </a:lnSpc>
              <a:spcBef>
                <a:spcPct val="15000"/>
              </a:spcBef>
            </a:pPr>
            <a:r>
              <a:rPr lang="zh-CN" altLang="en-US" sz="2400" b="1">
                <a:solidFill>
                  <a:srgbClr val="FF0066"/>
                </a:solidFill>
                <a:ea typeface="黑体" pitchFamily="49" charset="-122"/>
              </a:rPr>
              <a:t>判溢出</a:t>
            </a:r>
            <a:r>
              <a:rPr lang="en-US" altLang="zh-CN" sz="2400" b="1">
                <a:solidFill>
                  <a:srgbClr val="FF0066"/>
                </a:solidFill>
                <a:ea typeface="黑体" pitchFamily="49" charset="-122"/>
              </a:rPr>
              <a:t>:  </a:t>
            </a:r>
            <a:r>
              <a:rPr lang="zh-CN" altLang="en-US" sz="2400" b="1">
                <a:solidFill>
                  <a:srgbClr val="FF0066"/>
                </a:solidFill>
                <a:ea typeface="黑体" pitchFamily="49" charset="-122"/>
              </a:rPr>
              <a:t>无</a:t>
            </a:r>
          </a:p>
          <a:p>
            <a:pPr eaLnBrk="0" hangingPunct="0"/>
            <a:endParaRPr lang="en-US" altLang="zh-CN" sz="2400" b="1">
              <a:solidFill>
                <a:srgbClr val="FF0066"/>
              </a:solidFill>
              <a:ea typeface="黑体" pitchFamily="49" charset="-122"/>
            </a:endParaRPr>
          </a:p>
          <a:p>
            <a:pPr eaLnBrk="0" hangingPunct="0"/>
            <a:endParaRPr lang="en-US" altLang="zh-CN" sz="2400" b="1">
              <a:solidFill>
                <a:srgbClr val="006600"/>
              </a:solidFill>
            </a:endParaRPr>
          </a:p>
        </p:txBody>
      </p:sp>
      <p:sp>
        <p:nvSpPr>
          <p:cNvPr id="190908" name="Rectangle 444"/>
          <p:cNvSpPr>
            <a:spLocks noChangeArrowheads="1"/>
          </p:cNvSpPr>
          <p:nvPr/>
        </p:nvSpPr>
        <p:spPr bwMode="auto">
          <a:xfrm>
            <a:off x="674688" y="1730375"/>
            <a:ext cx="6743700" cy="457200"/>
          </a:xfrm>
          <a:prstGeom prst="rect">
            <a:avLst/>
          </a:prstGeom>
          <a:noFill/>
          <a:ln w="12700">
            <a:noFill/>
            <a:miter lim="800000"/>
            <a:headEnd/>
            <a:tailEnd/>
          </a:ln>
        </p:spPr>
        <p:txBody>
          <a:bodyPr>
            <a:spAutoFit/>
          </a:bodyPr>
          <a:lstStyle/>
          <a:p>
            <a:pPr eaLnBrk="0" hangingPunct="0"/>
            <a:r>
              <a:rPr lang="zh-CN" altLang="en-US" sz="2400" b="1">
                <a:solidFill>
                  <a:schemeClr val="accent2"/>
                </a:solidFill>
                <a:cs typeface="Arial" pitchFamily="34" charset="0"/>
              </a:rPr>
              <a:t>解：0.5 </a:t>
            </a:r>
            <a:r>
              <a:rPr lang="en-US" altLang="zh-CN" sz="2400" b="1">
                <a:solidFill>
                  <a:schemeClr val="accent2"/>
                </a:solidFill>
                <a:cs typeface="Arial" pitchFamily="34" charset="0"/>
              </a:rPr>
              <a:t>= 1.000 x 2</a:t>
            </a:r>
            <a:r>
              <a:rPr lang="en-US" altLang="zh-CN" sz="2400" b="1" baseline="30000">
                <a:solidFill>
                  <a:schemeClr val="accent2"/>
                </a:solidFill>
                <a:cs typeface="Arial" pitchFamily="34" charset="0"/>
              </a:rPr>
              <a:t>-1</a:t>
            </a:r>
            <a:r>
              <a:rPr lang="zh-CN" altLang="en-US" sz="2400" b="1">
                <a:solidFill>
                  <a:schemeClr val="accent2"/>
                </a:solidFill>
                <a:cs typeface="Arial" pitchFamily="34" charset="0"/>
              </a:rPr>
              <a:t>， </a:t>
            </a:r>
            <a:r>
              <a:rPr lang="en-US" altLang="zh-CN" sz="2400" b="1">
                <a:solidFill>
                  <a:schemeClr val="accent2"/>
                </a:solidFill>
                <a:cs typeface="Arial" pitchFamily="34" charset="0"/>
              </a:rPr>
              <a:t>- 0.4375 = -1.110 x 2</a:t>
            </a:r>
            <a:r>
              <a:rPr lang="en-US" altLang="zh-CN" sz="2400" b="1" baseline="30000">
                <a:solidFill>
                  <a:schemeClr val="accent2"/>
                </a:solidFill>
                <a:cs typeface="Arial" pitchFamily="34" charset="0"/>
              </a:rPr>
              <a:t>-2</a:t>
            </a:r>
            <a:endParaRPr lang="zh-CN" altLang="en-US" sz="2400" b="1" baseline="30000">
              <a:solidFill>
                <a:schemeClr val="accent2"/>
              </a:solidFill>
              <a:cs typeface="Arial" pitchFamily="34" charset="0"/>
            </a:endParaRPr>
          </a:p>
        </p:txBody>
      </p:sp>
      <p:sp>
        <p:nvSpPr>
          <p:cNvPr id="190910" name="Text Box 446"/>
          <p:cNvSpPr txBox="1">
            <a:spLocks noChangeArrowheads="1"/>
          </p:cNvSpPr>
          <p:nvPr/>
        </p:nvSpPr>
        <p:spPr bwMode="auto">
          <a:xfrm>
            <a:off x="534988" y="4378325"/>
            <a:ext cx="7307262" cy="755650"/>
          </a:xfrm>
          <a:prstGeom prst="rect">
            <a:avLst/>
          </a:prstGeom>
          <a:noFill/>
          <a:ln w="12700">
            <a:noFill/>
            <a:miter lim="800000"/>
            <a:headEnd/>
            <a:tailEnd/>
          </a:ln>
        </p:spPr>
        <p:txBody>
          <a:bodyPr>
            <a:spAutoFit/>
          </a:bodyPr>
          <a:lstStyle/>
          <a:p>
            <a:pPr eaLnBrk="0" hangingPunct="0">
              <a:spcBef>
                <a:spcPct val="50000"/>
              </a:spcBef>
            </a:pPr>
            <a:r>
              <a:rPr lang="zh-CN" altLang="en-US" sz="2400" b="1">
                <a:cs typeface="Arial" pitchFamily="34" charset="0"/>
              </a:rPr>
              <a:t>结果为： </a:t>
            </a:r>
            <a:r>
              <a:rPr lang="en-US" altLang="zh-CN" sz="2400" b="1">
                <a:cs typeface="Arial" pitchFamily="34" charset="0"/>
              </a:rPr>
              <a:t>1.000 x 2</a:t>
            </a:r>
            <a:r>
              <a:rPr lang="en-US" altLang="zh-CN" sz="2400" b="1" baseline="30000">
                <a:cs typeface="Arial" pitchFamily="34" charset="0"/>
              </a:rPr>
              <a:t>–4 </a:t>
            </a:r>
            <a:r>
              <a:rPr lang="en-US" altLang="zh-CN" sz="2400" b="1">
                <a:cs typeface="Arial" pitchFamily="34" charset="0"/>
              </a:rPr>
              <a:t>= 0.0001000 = 1/16 = 0.0625</a:t>
            </a:r>
          </a:p>
          <a:p>
            <a:pPr eaLnBrk="0" hangingPunct="0">
              <a:spcBef>
                <a:spcPct val="50000"/>
              </a:spcBef>
            </a:pPr>
            <a:endParaRPr lang="zh-CN" altLang="en-US" sz="2000" b="1" baseline="30000">
              <a:cs typeface="Arial" pitchFamily="34" charset="0"/>
            </a:endParaRPr>
          </a:p>
        </p:txBody>
      </p:sp>
      <p:sp>
        <p:nvSpPr>
          <p:cNvPr id="190920" name="Text Box 456"/>
          <p:cNvSpPr txBox="1">
            <a:spLocks noChangeArrowheads="1"/>
          </p:cNvSpPr>
          <p:nvPr/>
        </p:nvSpPr>
        <p:spPr bwMode="auto">
          <a:xfrm>
            <a:off x="533400" y="5038725"/>
            <a:ext cx="7620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3300"/>
                </a:solidFill>
                <a:ea typeface="黑体" pitchFamily="49" charset="-122"/>
              </a:rPr>
              <a:t>问题：为何</a:t>
            </a:r>
            <a:r>
              <a:rPr lang="en-US" altLang="zh-CN" sz="2400" b="1">
                <a:solidFill>
                  <a:srgbClr val="CC3300"/>
                </a:solidFill>
                <a:ea typeface="黑体" pitchFamily="49" charset="-122"/>
              </a:rPr>
              <a:t>IEEE 754 </a:t>
            </a:r>
            <a:r>
              <a:rPr lang="zh-CN" altLang="en-US" sz="2400" b="1">
                <a:solidFill>
                  <a:srgbClr val="CC3300"/>
                </a:solidFill>
                <a:ea typeface="黑体" pitchFamily="49" charset="-122"/>
              </a:rPr>
              <a:t>加减运算右规时最多只需一次？</a:t>
            </a:r>
          </a:p>
        </p:txBody>
      </p:sp>
      <p:sp>
        <p:nvSpPr>
          <p:cNvPr id="190921" name="Text Box 457"/>
          <p:cNvSpPr txBox="1">
            <a:spLocks noChangeArrowheads="1"/>
          </p:cNvSpPr>
          <p:nvPr/>
        </p:nvSpPr>
        <p:spPr bwMode="auto">
          <a:xfrm>
            <a:off x="466725" y="5562600"/>
            <a:ext cx="8315325" cy="1096963"/>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黑体" pitchFamily="49" charset="-122"/>
                <a:ea typeface="黑体" pitchFamily="49" charset="-122"/>
              </a:rPr>
              <a:t>因为即使是两个最大的尾数相加，得到的和的尾数也不会达到</a:t>
            </a:r>
            <a:r>
              <a:rPr lang="en-US" altLang="zh-CN" sz="2200" b="1">
                <a:latin typeface="黑体" pitchFamily="49" charset="-122"/>
                <a:ea typeface="黑体" pitchFamily="49" charset="-122"/>
              </a:rPr>
              <a:t>4</a:t>
            </a:r>
            <a:r>
              <a:rPr lang="zh-CN" altLang="en-US" sz="2200" b="1">
                <a:latin typeface="黑体" pitchFamily="49" charset="-122"/>
                <a:ea typeface="黑体" pitchFamily="49" charset="-122"/>
              </a:rPr>
              <a:t>，故尾数的整数部分最多有两位，保留一个隐含的</a:t>
            </a:r>
            <a:r>
              <a:rPr lang="zh-CN" altLang="en-US" sz="2200" b="1">
                <a:latin typeface="Times New Roman" pitchFamily="18" charset="0"/>
                <a:ea typeface="黑体" pitchFamily="49" charset="-122"/>
              </a:rPr>
              <a:t>“</a:t>
            </a:r>
            <a:r>
              <a:rPr lang="en-US" altLang="zh-CN" sz="2200" b="1">
                <a:latin typeface="黑体" pitchFamily="49" charset="-122"/>
                <a:ea typeface="黑体" pitchFamily="49" charset="-122"/>
              </a:rPr>
              <a:t>1</a:t>
            </a:r>
            <a:r>
              <a:rPr lang="en-US" altLang="zh-CN" sz="2200" b="1">
                <a:latin typeface="Times New Roman" pitchFamily="18" charset="0"/>
                <a:ea typeface="黑体" pitchFamily="49" charset="-122"/>
              </a:rPr>
              <a:t>”</a:t>
            </a:r>
            <a:r>
              <a:rPr lang="zh-CN" altLang="en-US" sz="2200" b="1">
                <a:latin typeface="黑体" pitchFamily="49" charset="-122"/>
                <a:ea typeface="黑体" pitchFamily="49" charset="-122"/>
              </a:rPr>
              <a:t>后，最多只有一位被右移到小数部分。</a:t>
            </a:r>
            <a:endParaRPr lang="en-US" altLang="zh-CN" sz="2200"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27" dur="500"/>
                                        <p:tgtEl>
                                          <p:spTgt spid="1909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10"/>
                                        </p:tgtEl>
                                        <p:attrNameLst>
                                          <p:attrName>style.visibility</p:attrName>
                                        </p:attrNameLst>
                                      </p:cBhvr>
                                      <p:to>
                                        <p:strVal val="visible"/>
                                      </p:to>
                                    </p:set>
                                    <p:animEffect transition="in" filter="blinds(horizontal)">
                                      <p:cBhvr>
                                        <p:cTn id="32" dur="500"/>
                                        <p:tgtEl>
                                          <p:spTgt spid="1909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20"/>
                                        </p:tgtEl>
                                        <p:attrNameLst>
                                          <p:attrName>style.visibility</p:attrName>
                                        </p:attrNameLst>
                                      </p:cBhvr>
                                      <p:to>
                                        <p:strVal val="visible"/>
                                      </p:to>
                                    </p:set>
                                    <p:animEffect transition="in" filter="blinds(horizontal)">
                                      <p:cBhvr>
                                        <p:cTn id="37" dur="500"/>
                                        <p:tgtEl>
                                          <p:spTgt spid="1909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1"/>
                                        </p:tgtEl>
                                        <p:attrNameLst>
                                          <p:attrName>style.visibility</p:attrName>
                                        </p:attrNameLst>
                                      </p:cBhvr>
                                      <p:to>
                                        <p:strVal val="visible"/>
                                      </p:to>
                                    </p:set>
                                    <p:animEffect transition="in" filter="blinds(horizontal)">
                                      <p:cBhvr>
                                        <p:cTn id="42"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P spid="190920" grpId="0"/>
      <p:bldP spid="1909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116013" y="23813"/>
            <a:ext cx="6831012" cy="660400"/>
          </a:xfrm>
          <a:noFill/>
        </p:spPr>
        <p:txBody>
          <a:bodyPr lIns="63500" tIns="25400" rIns="63500" bIns="25400" anchor="t">
            <a:spAutoFit/>
          </a:bodyPr>
          <a:lstStyle/>
          <a:p>
            <a:r>
              <a:rPr lang="en-US" altLang="zh-CN" smtClean="0">
                <a:ea typeface="宋体" pitchFamily="2" charset="-122"/>
              </a:rPr>
              <a:t>Rounding Digits(</a:t>
            </a:r>
            <a:r>
              <a:rPr lang="zh-CN" altLang="en-US" smtClean="0">
                <a:ea typeface="宋体" pitchFamily="2" charset="-122"/>
              </a:rPr>
              <a:t>舍入位</a:t>
            </a:r>
            <a:r>
              <a:rPr lang="en-US" altLang="zh-CN" smtClean="0">
                <a:ea typeface="宋体" pitchFamily="2" charset="-122"/>
              </a:rPr>
              <a:t>)</a:t>
            </a:r>
            <a:endParaRPr lang="zh-CN" altLang="en-US" smtClean="0">
              <a:ea typeface="宋体" pitchFamily="2" charset="-122"/>
            </a:endParaRPr>
          </a:p>
        </p:txBody>
      </p:sp>
      <p:sp>
        <p:nvSpPr>
          <p:cNvPr id="28675" name="Rectangle 3"/>
          <p:cNvSpPr>
            <a:spLocks noChangeArrowheads="1"/>
          </p:cNvSpPr>
          <p:nvPr/>
        </p:nvSpPr>
        <p:spPr bwMode="auto">
          <a:xfrm>
            <a:off x="365125" y="742950"/>
            <a:ext cx="8482013" cy="452438"/>
          </a:xfrm>
          <a:prstGeom prst="rect">
            <a:avLst/>
          </a:prstGeom>
          <a:noFill/>
          <a:ln w="12700">
            <a:noFill/>
            <a:miter lim="800000"/>
            <a:headEnd/>
            <a:tailEnd/>
          </a:ln>
        </p:spPr>
        <p:txBody>
          <a:bodyPr lIns="63500" tIns="25400" rIns="63500" bIns="25400">
            <a:spAutoFit/>
          </a:bodyPr>
          <a:lstStyle/>
          <a:p>
            <a:pPr eaLnBrk="0" hangingPunct="0">
              <a:lnSpc>
                <a:spcPct val="120000"/>
              </a:lnSpc>
            </a:pPr>
            <a:r>
              <a:rPr lang="zh-CN" altLang="en-US" sz="2200" b="1">
                <a:ea typeface="黑体" pitchFamily="49" charset="-122"/>
              </a:rPr>
              <a:t>举例：十进制数，最终有效位数为</a:t>
            </a:r>
            <a:r>
              <a:rPr lang="en-US" altLang="zh-CN" sz="2200" b="1">
                <a:ea typeface="黑体" pitchFamily="49" charset="-122"/>
              </a:rPr>
              <a:t> 3</a:t>
            </a:r>
            <a:r>
              <a:rPr lang="zh-CN" altLang="en-US" sz="2200" b="1">
                <a:ea typeface="黑体" pitchFamily="49" charset="-122"/>
              </a:rPr>
              <a:t>，采用两位附加位（</a:t>
            </a:r>
            <a:r>
              <a:rPr lang="en-US" altLang="zh-CN" sz="2200" b="1">
                <a:solidFill>
                  <a:schemeClr val="accent2"/>
                </a:solidFill>
                <a:ea typeface="黑体" pitchFamily="49" charset="-122"/>
              </a:rPr>
              <a:t>G</a:t>
            </a:r>
            <a:r>
              <a:rPr lang="zh-CN" altLang="en-US" sz="2200" b="1">
                <a:ea typeface="黑体" pitchFamily="49" charset="-122"/>
              </a:rPr>
              <a:t>、</a:t>
            </a:r>
            <a:r>
              <a:rPr lang="en-US" altLang="zh-CN" sz="2200" b="1">
                <a:solidFill>
                  <a:srgbClr val="CC0000"/>
                </a:solidFill>
              </a:rPr>
              <a:t>R</a:t>
            </a:r>
            <a:r>
              <a:rPr lang="zh-CN" altLang="en-US" sz="2200" b="1">
                <a:ea typeface="黑体" pitchFamily="49" charset="-122"/>
              </a:rPr>
              <a:t>）。</a:t>
            </a:r>
          </a:p>
        </p:txBody>
      </p:sp>
      <p:sp>
        <p:nvSpPr>
          <p:cNvPr id="28676" name="Rectangle 13"/>
          <p:cNvSpPr>
            <a:spLocks noChangeArrowheads="1"/>
          </p:cNvSpPr>
          <p:nvPr/>
        </p:nvSpPr>
        <p:spPr bwMode="auto">
          <a:xfrm>
            <a:off x="5041900" y="1384300"/>
            <a:ext cx="1712913" cy="1471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  </a:t>
            </a:r>
            <a:r>
              <a:rPr lang="en-US" altLang="zh-CN" sz="2200" b="1"/>
              <a:t>2.34</a:t>
            </a:r>
            <a:r>
              <a:rPr lang="en-US" altLang="zh-CN" sz="2200" b="1">
                <a:solidFill>
                  <a:schemeClr val="accent2"/>
                </a:solidFill>
              </a:rPr>
              <a:t>0</a:t>
            </a:r>
            <a:r>
              <a:rPr lang="en-US" altLang="zh-CN" sz="2200" b="1">
                <a:solidFill>
                  <a:srgbClr val="CC0000"/>
                </a:solidFill>
              </a:rPr>
              <a:t>0</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0.02</a:t>
            </a:r>
            <a:r>
              <a:rPr lang="en-US" altLang="zh-CN" sz="2200" b="1">
                <a:solidFill>
                  <a:schemeClr val="accent2"/>
                </a:solidFill>
              </a:rPr>
              <a:t>5</a:t>
            </a:r>
            <a:r>
              <a:rPr lang="en-US" altLang="zh-CN" sz="2200" b="1">
                <a:solidFill>
                  <a:srgbClr val="CC0000"/>
                </a:solidFill>
              </a:rPr>
              <a:t>3</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2.36</a:t>
            </a:r>
            <a:r>
              <a:rPr lang="en-US" altLang="zh-CN" sz="2200" b="1">
                <a:solidFill>
                  <a:schemeClr val="accent2"/>
                </a:solidFill>
              </a:rPr>
              <a:t>5</a:t>
            </a:r>
            <a:r>
              <a:rPr lang="en-US" altLang="zh-CN" sz="2200" b="1">
                <a:solidFill>
                  <a:srgbClr val="CC0000"/>
                </a:solidFill>
              </a:rPr>
              <a:t>3</a:t>
            </a:r>
            <a:r>
              <a:rPr lang="en-US" altLang="zh-CN" sz="2200" b="1"/>
              <a:t> * 10</a:t>
            </a:r>
          </a:p>
        </p:txBody>
      </p:sp>
      <p:sp>
        <p:nvSpPr>
          <p:cNvPr id="28677" name="Rectangle 14"/>
          <p:cNvSpPr>
            <a:spLocks noChangeArrowheads="1"/>
          </p:cNvSpPr>
          <p:nvPr/>
        </p:nvSpPr>
        <p:spPr bwMode="auto">
          <a:xfrm>
            <a:off x="6623050" y="1289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28678" name="Rectangle 15"/>
          <p:cNvSpPr>
            <a:spLocks noChangeArrowheads="1"/>
          </p:cNvSpPr>
          <p:nvPr/>
        </p:nvSpPr>
        <p:spPr bwMode="auto">
          <a:xfrm>
            <a:off x="6629400" y="1857375"/>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28679" name="Rectangle 16"/>
          <p:cNvSpPr>
            <a:spLocks noChangeArrowheads="1"/>
          </p:cNvSpPr>
          <p:nvPr/>
        </p:nvSpPr>
        <p:spPr bwMode="auto">
          <a:xfrm>
            <a:off x="6634163" y="2432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28680" name="Line 17"/>
          <p:cNvSpPr>
            <a:spLocks noChangeShapeType="1"/>
          </p:cNvSpPr>
          <p:nvPr/>
        </p:nvSpPr>
        <p:spPr bwMode="auto">
          <a:xfrm>
            <a:off x="4964113" y="2384425"/>
            <a:ext cx="1958975" cy="0"/>
          </a:xfrm>
          <a:prstGeom prst="line">
            <a:avLst/>
          </a:prstGeom>
          <a:noFill/>
          <a:ln w="38100">
            <a:solidFill>
              <a:schemeClr val="tx1"/>
            </a:solidFill>
            <a:round/>
            <a:headEnd/>
            <a:tailEnd/>
          </a:ln>
        </p:spPr>
        <p:txBody>
          <a:bodyPr wrap="none" anchor="ctr"/>
          <a:lstStyle/>
          <a:p>
            <a:endParaRPr lang="zh-CN" altLang="en-US"/>
          </a:p>
        </p:txBody>
      </p:sp>
      <p:sp>
        <p:nvSpPr>
          <p:cNvPr id="193555" name="Rectangle 19"/>
          <p:cNvSpPr>
            <a:spLocks noChangeArrowheads="1"/>
          </p:cNvSpPr>
          <p:nvPr/>
        </p:nvSpPr>
        <p:spPr bwMode="auto">
          <a:xfrm>
            <a:off x="304800" y="2755900"/>
            <a:ext cx="8661400" cy="619125"/>
          </a:xfrm>
          <a:prstGeom prst="rect">
            <a:avLst/>
          </a:prstGeom>
          <a:noFill/>
          <a:ln w="12700">
            <a:noFill/>
            <a:miter lim="800000"/>
            <a:headEnd/>
            <a:tailEnd/>
          </a:ln>
        </p:spPr>
        <p:txBody>
          <a:bodyPr lIns="63500" tIns="25400" rIns="63500" bIns="25400">
            <a:spAutoFit/>
          </a:bodyPr>
          <a:lstStyle/>
          <a:p>
            <a:pPr eaLnBrk="0" hangingPunct="0">
              <a:lnSpc>
                <a:spcPct val="85000"/>
              </a:lnSpc>
            </a:pPr>
            <a:endParaRPr lang="en-US" altLang="zh-CN" sz="2200" b="1">
              <a:ea typeface="黑体" pitchFamily="49" charset="-122"/>
            </a:endParaRPr>
          </a:p>
          <a:p>
            <a:pPr eaLnBrk="0" hangingPunct="0">
              <a:lnSpc>
                <a:spcPct val="85000"/>
              </a:lnSpc>
            </a:pPr>
            <a:r>
              <a:rPr lang="en-US" altLang="zh-CN" sz="2200" b="1" i="1">
                <a:solidFill>
                  <a:srgbClr val="CC0000"/>
                </a:solidFill>
                <a:ea typeface="黑体" pitchFamily="49" charset="-122"/>
              </a:rPr>
              <a:t>IEEE Standard: </a:t>
            </a:r>
            <a:r>
              <a:rPr lang="en-US" altLang="zh-CN" sz="2200" b="1">
                <a:solidFill>
                  <a:srgbClr val="CC0000"/>
                </a:solidFill>
                <a:ea typeface="黑体" pitchFamily="49" charset="-122"/>
              </a:rPr>
              <a:t> four rounding modes</a:t>
            </a:r>
            <a:r>
              <a:rPr lang="zh-CN" altLang="en-US" sz="2200" b="1">
                <a:solidFill>
                  <a:srgbClr val="CC0000"/>
                </a:solidFill>
                <a:ea typeface="黑体" pitchFamily="49" charset="-122"/>
              </a:rPr>
              <a:t>（</a:t>
            </a:r>
            <a:r>
              <a:rPr lang="zh-CN" altLang="en-US" sz="2200" b="1">
                <a:solidFill>
                  <a:srgbClr val="CC0000"/>
                </a:solidFill>
                <a:ea typeface="黑体" pitchFamily="49" charset="-122"/>
                <a:hlinkClick r:id="rId3" action="ppaction://hlinksldjump"/>
              </a:rPr>
              <a:t>用图说明</a:t>
            </a:r>
            <a:r>
              <a:rPr lang="zh-CN" altLang="en-US" sz="2200" b="1">
                <a:solidFill>
                  <a:srgbClr val="CC0000"/>
                </a:solidFill>
                <a:ea typeface="黑体" pitchFamily="49" charset="-122"/>
              </a:rPr>
              <a:t>）</a:t>
            </a:r>
            <a:endParaRPr lang="en-US" altLang="zh-CN" sz="2200" b="1">
              <a:solidFill>
                <a:srgbClr val="CC0000"/>
              </a:solidFill>
              <a:ea typeface="黑体" pitchFamily="49" charset="-122"/>
            </a:endParaRPr>
          </a:p>
        </p:txBody>
      </p:sp>
      <p:sp>
        <p:nvSpPr>
          <p:cNvPr id="193556" name="Rectangle 20"/>
          <p:cNvSpPr>
            <a:spLocks noChangeArrowheads="1"/>
          </p:cNvSpPr>
          <p:nvPr/>
        </p:nvSpPr>
        <p:spPr bwMode="auto">
          <a:xfrm>
            <a:off x="2090738" y="3497263"/>
            <a:ext cx="6834187" cy="1187450"/>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cs typeface="Arial" pitchFamily="34" charset="0"/>
              </a:rPr>
              <a:t>round to nearest  </a:t>
            </a:r>
            <a:r>
              <a:rPr lang="en-US" altLang="zh-CN" sz="2200" b="1">
                <a:solidFill>
                  <a:srgbClr val="CC0000"/>
                </a:solidFill>
                <a:cs typeface="Arial" pitchFamily="34" charset="0"/>
              </a:rPr>
              <a:t>(default) </a:t>
            </a:r>
          </a:p>
          <a:p>
            <a:pPr eaLnBrk="0" hangingPunct="0">
              <a:lnSpc>
                <a:spcPct val="85000"/>
              </a:lnSpc>
            </a:pPr>
            <a:r>
              <a:rPr lang="en-US" altLang="zh-CN" sz="2200" b="1">
                <a:cs typeface="Arial" pitchFamily="34" charset="0"/>
              </a:rPr>
              <a:t>round towards plus infinity (always round up)</a:t>
            </a:r>
          </a:p>
          <a:p>
            <a:pPr eaLnBrk="0" hangingPunct="0">
              <a:lnSpc>
                <a:spcPct val="85000"/>
              </a:lnSpc>
            </a:pPr>
            <a:r>
              <a:rPr lang="en-US" altLang="zh-CN" sz="2200" b="1">
                <a:cs typeface="Arial" pitchFamily="34" charset="0"/>
              </a:rPr>
              <a:t>round towards minus infinity (always round down)</a:t>
            </a:r>
          </a:p>
          <a:p>
            <a:pPr eaLnBrk="0" hangingPunct="0">
              <a:lnSpc>
                <a:spcPct val="85000"/>
              </a:lnSpc>
            </a:pPr>
            <a:r>
              <a:rPr lang="en-US" altLang="zh-CN" sz="2200" b="1">
                <a:cs typeface="Arial" pitchFamily="34" charset="0"/>
              </a:rPr>
              <a:t>round towards 0</a:t>
            </a:r>
          </a:p>
        </p:txBody>
      </p:sp>
      <p:sp>
        <p:nvSpPr>
          <p:cNvPr id="193557" name="Rectangle 21"/>
          <p:cNvSpPr>
            <a:spLocks noChangeArrowheads="1"/>
          </p:cNvSpPr>
          <p:nvPr/>
        </p:nvSpPr>
        <p:spPr bwMode="auto">
          <a:xfrm>
            <a:off x="388938" y="4811713"/>
            <a:ext cx="7577137" cy="1858962"/>
          </a:xfrm>
          <a:prstGeom prst="rect">
            <a:avLst/>
          </a:prstGeom>
          <a:noFill/>
          <a:ln w="12700">
            <a:noFill/>
            <a:miter lim="800000"/>
            <a:headEnd/>
            <a:tailEnd/>
          </a:ln>
        </p:spPr>
        <p:txBody>
          <a:bodyPr lIns="63500" tIns="25400" rIns="63500" bIns="25400">
            <a:spAutoFit/>
          </a:bodyPr>
          <a:lstStyle/>
          <a:p>
            <a:pPr eaLnBrk="0" hangingPunct="0">
              <a:lnSpc>
                <a:spcPct val="110000"/>
              </a:lnSpc>
            </a:pPr>
            <a:r>
              <a:rPr lang="en-US" altLang="zh-CN" sz="2200" b="1"/>
              <a:t>round to nearest:</a:t>
            </a:r>
          </a:p>
          <a:p>
            <a:pPr eaLnBrk="0" hangingPunct="0">
              <a:lnSpc>
                <a:spcPct val="110000"/>
              </a:lnSpc>
            </a:pPr>
            <a:r>
              <a:rPr lang="en-US" altLang="zh-CN" sz="2200" b="1"/>
              <a:t>      round digit &lt; 1/2  then truncate (</a:t>
            </a:r>
            <a:r>
              <a:rPr lang="zh-CN" altLang="en-US" sz="2200" b="1"/>
              <a:t>截去</a:t>
            </a:r>
            <a:r>
              <a:rPr lang="en-US" altLang="zh-CN" sz="2200" b="1"/>
              <a:t>)</a:t>
            </a:r>
          </a:p>
          <a:p>
            <a:pPr eaLnBrk="0" hangingPunct="0">
              <a:lnSpc>
                <a:spcPct val="110000"/>
              </a:lnSpc>
            </a:pPr>
            <a:r>
              <a:rPr lang="en-US" altLang="zh-CN" sz="2200" b="1"/>
              <a:t>                          &gt; 1/2  then round up (add 1 to ULP)</a:t>
            </a:r>
          </a:p>
          <a:p>
            <a:pPr eaLnBrk="0" hangingPunct="0">
              <a:lnSpc>
                <a:spcPct val="110000"/>
              </a:lnSpc>
            </a:pPr>
            <a:r>
              <a:rPr lang="en-US" altLang="zh-CN" sz="2200" b="1"/>
              <a:t>                          = 1/2  then round to nearest even digit</a:t>
            </a:r>
          </a:p>
          <a:p>
            <a:pPr eaLnBrk="0" hangingPunct="0">
              <a:lnSpc>
                <a:spcPct val="110000"/>
              </a:lnSpc>
            </a:pPr>
            <a:r>
              <a:rPr lang="zh-CN" altLang="en-US" sz="2000" b="1" i="1">
                <a:solidFill>
                  <a:schemeClr val="accent2"/>
                </a:solidFill>
              </a:rPr>
              <a:t>                                  </a:t>
            </a:r>
            <a:r>
              <a:rPr lang="zh-CN" altLang="en-US" sz="2000" b="1">
                <a:solidFill>
                  <a:schemeClr val="accent2"/>
                </a:solidFill>
                <a:ea typeface="黑体" pitchFamily="49" charset="-122"/>
              </a:rPr>
              <a:t>可以证明默认方式得到的平均误差最小</a:t>
            </a:r>
            <a:r>
              <a:rPr lang="zh-CN" altLang="en-US" sz="2000" b="1">
                <a:solidFill>
                  <a:schemeClr val="accent2"/>
                </a:solidFill>
              </a:rPr>
              <a:t>。</a:t>
            </a:r>
          </a:p>
        </p:txBody>
      </p:sp>
      <p:sp>
        <p:nvSpPr>
          <p:cNvPr id="193558" name="Rectangle 22"/>
          <p:cNvSpPr>
            <a:spLocks noChangeArrowheads="1"/>
          </p:cNvSpPr>
          <p:nvPr/>
        </p:nvSpPr>
        <p:spPr bwMode="auto">
          <a:xfrm>
            <a:off x="6148388" y="4560888"/>
            <a:ext cx="2860675" cy="763587"/>
          </a:xfrm>
          <a:prstGeom prst="rect">
            <a:avLst/>
          </a:prstGeom>
          <a:noFill/>
          <a:ln w="12700">
            <a:noFill/>
            <a:miter lim="800000"/>
            <a:headEnd/>
            <a:tailEnd/>
          </a:ln>
        </p:spPr>
        <p:txBody>
          <a:bodyPr>
            <a:spAutoFit/>
          </a:bodyPr>
          <a:lstStyle/>
          <a:p>
            <a:pPr eaLnBrk="0" hangingPunct="0">
              <a:lnSpc>
                <a:spcPct val="90000"/>
              </a:lnSpc>
              <a:spcBef>
                <a:spcPct val="40000"/>
              </a:spcBef>
            </a:pPr>
            <a:r>
              <a:rPr lang="zh-CN" altLang="en-US" sz="2000" b="1">
                <a:solidFill>
                  <a:srgbClr val="CC0000"/>
                </a:solidFill>
                <a:cs typeface="Arial" pitchFamily="34" charset="0"/>
              </a:rPr>
              <a:t>注：</a:t>
            </a:r>
            <a:r>
              <a:rPr lang="en-US" altLang="zh-CN" sz="2000" b="1">
                <a:solidFill>
                  <a:srgbClr val="CC0000"/>
                </a:solidFill>
                <a:cs typeface="Arial" pitchFamily="34" charset="0"/>
              </a:rPr>
              <a:t>ULP=units in    </a:t>
            </a:r>
          </a:p>
          <a:p>
            <a:pPr eaLnBrk="0" hangingPunct="0">
              <a:lnSpc>
                <a:spcPct val="90000"/>
              </a:lnSpc>
              <a:spcBef>
                <a:spcPct val="40000"/>
              </a:spcBef>
            </a:pPr>
            <a:r>
              <a:rPr lang="en-US" altLang="zh-CN" sz="2000" b="1">
                <a:solidFill>
                  <a:srgbClr val="CC0000"/>
                </a:solidFill>
                <a:cs typeface="Arial" pitchFamily="34" charset="0"/>
              </a:rPr>
              <a:t>         the last place.</a:t>
            </a:r>
          </a:p>
        </p:txBody>
      </p:sp>
      <p:grpSp>
        <p:nvGrpSpPr>
          <p:cNvPr id="2" name="Group 26"/>
          <p:cNvGrpSpPr>
            <a:grpSpLocks/>
          </p:cNvGrpSpPr>
          <p:nvPr/>
        </p:nvGrpSpPr>
        <p:grpSpPr bwMode="auto">
          <a:xfrm>
            <a:off x="766763" y="3732213"/>
            <a:ext cx="1393825" cy="1201737"/>
            <a:chOff x="1179" y="2459"/>
            <a:chExt cx="878" cy="613"/>
          </a:xfrm>
        </p:grpSpPr>
        <p:sp>
          <p:nvSpPr>
            <p:cNvPr id="28689" name="Line 24"/>
            <p:cNvSpPr>
              <a:spLocks noChangeShapeType="1"/>
            </p:cNvSpPr>
            <p:nvPr/>
          </p:nvSpPr>
          <p:spPr bwMode="auto">
            <a:xfrm flipH="1">
              <a:off x="1179" y="2459"/>
              <a:ext cx="878" cy="330"/>
            </a:xfrm>
            <a:prstGeom prst="line">
              <a:avLst/>
            </a:prstGeom>
            <a:noFill/>
            <a:ln w="28575">
              <a:solidFill>
                <a:srgbClr val="CC0000"/>
              </a:solidFill>
              <a:round/>
              <a:headEnd/>
              <a:tailEnd/>
            </a:ln>
          </p:spPr>
          <p:txBody>
            <a:bodyPr/>
            <a:lstStyle/>
            <a:p>
              <a:endParaRPr lang="zh-CN" altLang="en-US"/>
            </a:p>
          </p:txBody>
        </p:sp>
        <p:sp>
          <p:nvSpPr>
            <p:cNvPr id="28690" name="Line 25"/>
            <p:cNvSpPr>
              <a:spLocks noChangeShapeType="1"/>
            </p:cNvSpPr>
            <p:nvPr/>
          </p:nvSpPr>
          <p:spPr bwMode="auto">
            <a:xfrm>
              <a:off x="1179" y="2798"/>
              <a:ext cx="183" cy="274"/>
            </a:xfrm>
            <a:prstGeom prst="line">
              <a:avLst/>
            </a:prstGeom>
            <a:noFill/>
            <a:ln w="28575">
              <a:solidFill>
                <a:srgbClr val="CC0000"/>
              </a:solidFill>
              <a:round/>
              <a:headEnd/>
              <a:tailEnd type="triangle" w="med" len="med"/>
            </a:ln>
          </p:spPr>
          <p:txBody>
            <a:bodyPr/>
            <a:lstStyle/>
            <a:p>
              <a:endParaRPr lang="zh-CN" altLang="en-US"/>
            </a:p>
          </p:txBody>
        </p:sp>
      </p:grpSp>
      <p:sp>
        <p:nvSpPr>
          <p:cNvPr id="193563" name="Text Box 27"/>
          <p:cNvSpPr txBox="1">
            <a:spLocks noChangeArrowheads="1"/>
          </p:cNvSpPr>
          <p:nvPr/>
        </p:nvSpPr>
        <p:spPr bwMode="auto">
          <a:xfrm>
            <a:off x="2847975" y="4829175"/>
            <a:ext cx="3476625" cy="427038"/>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Times New Roman" pitchFamily="18" charset="0"/>
                <a:ea typeface="黑体" pitchFamily="49" charset="-122"/>
              </a:rPr>
              <a:t>简称为就近舍入到偶数</a:t>
            </a:r>
          </a:p>
        </p:txBody>
      </p:sp>
      <p:sp>
        <p:nvSpPr>
          <p:cNvPr id="193564" name="Text Box 28"/>
          <p:cNvSpPr txBox="1">
            <a:spLocks noChangeArrowheads="1"/>
          </p:cNvSpPr>
          <p:nvPr/>
        </p:nvSpPr>
        <p:spPr bwMode="auto">
          <a:xfrm>
            <a:off x="266700" y="1362075"/>
            <a:ext cx="4343400"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CC3300"/>
                </a:solidFill>
                <a:ea typeface="黑体" pitchFamily="49" charset="-122"/>
              </a:rPr>
              <a:t>问题：若没有舍入位，采用就近舍入到偶数，则结果是什么？</a:t>
            </a:r>
          </a:p>
        </p:txBody>
      </p:sp>
      <p:sp>
        <p:nvSpPr>
          <p:cNvPr id="193565" name="Text Box 29"/>
          <p:cNvSpPr txBox="1">
            <a:spLocks noChangeArrowheads="1"/>
          </p:cNvSpPr>
          <p:nvPr/>
        </p:nvSpPr>
        <p:spPr bwMode="auto">
          <a:xfrm>
            <a:off x="266700" y="2219325"/>
            <a:ext cx="4229100" cy="427038"/>
          </a:xfrm>
          <a:prstGeom prst="rect">
            <a:avLst/>
          </a:prstGeom>
          <a:noFill/>
          <a:ln w="12700">
            <a:noFill/>
            <a:miter lim="800000"/>
            <a:headEnd/>
            <a:tailEnd/>
          </a:ln>
        </p:spPr>
        <p:txBody>
          <a:bodyPr>
            <a:spAutoFit/>
          </a:bodyPr>
          <a:lstStyle/>
          <a:p>
            <a:pPr eaLnBrk="0" hangingPunct="0">
              <a:spcBef>
                <a:spcPct val="50000"/>
              </a:spcBef>
            </a:pPr>
            <a:r>
              <a:rPr lang="zh-CN" altLang="en-US" sz="2200" b="1">
                <a:ea typeface="黑体" pitchFamily="49" charset="-122"/>
              </a:rPr>
              <a:t>结果为</a:t>
            </a:r>
            <a:r>
              <a:rPr lang="en-US" altLang="zh-CN" sz="2200" b="1">
                <a:ea typeface="黑体" pitchFamily="49" charset="-122"/>
              </a:rPr>
              <a:t>2.36</a:t>
            </a:r>
            <a:r>
              <a:rPr lang="zh-CN" altLang="en-US" sz="2200" b="1">
                <a:ea typeface="黑体" pitchFamily="49" charset="-122"/>
              </a:rPr>
              <a:t>！精度没有</a:t>
            </a:r>
            <a:r>
              <a:rPr lang="en-US" altLang="zh-CN" sz="2200" b="1">
                <a:ea typeface="黑体" pitchFamily="49" charset="-122"/>
              </a:rPr>
              <a:t>2.37</a:t>
            </a:r>
            <a:r>
              <a:rPr lang="zh-CN" altLang="en-US" sz="2200" b="1">
                <a:ea typeface="黑体" pitchFamily="49" charset="-122"/>
              </a:rPr>
              <a:t>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3558"/>
                                        </p:tgtEl>
                                        <p:attrNameLst>
                                          <p:attrName>style.visibility</p:attrName>
                                        </p:attrNameLst>
                                      </p:cBhvr>
                                      <p:to>
                                        <p:strVal val="visible"/>
                                      </p:to>
                                    </p:set>
                                    <p:animEffect transition="in" filter="blinds(horizontal)">
                                      <p:cBhvr>
                                        <p:cTn id="61" dur="500"/>
                                        <p:tgtEl>
                                          <p:spTgt spid="1935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6" dur="500"/>
                                        <p:tgtEl>
                                          <p:spTgt spid="193557">
                                            <p:txEl>
                                              <p:pRg st="4" end="4"/>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3563"/>
                                        </p:tgtEl>
                                        <p:attrNameLst>
                                          <p:attrName>style.visibility</p:attrName>
                                        </p:attrNameLst>
                                      </p:cBhvr>
                                      <p:to>
                                        <p:strVal val="visible"/>
                                      </p:to>
                                    </p:set>
                                    <p:animEffect transition="in" filter="blinds(horizontal)">
                                      <p:cBhvr>
                                        <p:cTn id="71"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58" grpId="0"/>
      <p:bldP spid="193563" grpId="0"/>
      <p:bldP spid="193564" grpId="0"/>
      <p:bldP spid="1935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95300" y="53975"/>
            <a:ext cx="8305800" cy="604838"/>
          </a:xfrm>
        </p:spPr>
        <p:txBody>
          <a:bodyPr lIns="63500" tIns="25400" rIns="63500" bIns="25400" anchor="t">
            <a:spAutoFit/>
          </a:bodyPr>
          <a:lstStyle/>
          <a:p>
            <a:r>
              <a:rPr lang="en-US" altLang="zh-CN" sz="3600" smtClean="0">
                <a:latin typeface="微软雅黑" pitchFamily="34" charset="-122"/>
                <a:ea typeface="微软雅黑" pitchFamily="34" charset="-122"/>
              </a:rPr>
              <a:t>IEEE 754</a:t>
            </a:r>
            <a:r>
              <a:rPr lang="zh-CN" altLang="en-US" sz="3600" smtClean="0">
                <a:latin typeface="微软雅黑" pitchFamily="34" charset="-122"/>
                <a:ea typeface="微软雅黑" pitchFamily="34" charset="-122"/>
              </a:rPr>
              <a:t>的舍入方式的说明</a:t>
            </a:r>
          </a:p>
        </p:txBody>
      </p:sp>
      <p:sp>
        <p:nvSpPr>
          <p:cNvPr id="216067" name="Rectangle 3"/>
          <p:cNvSpPr>
            <a:spLocks noGrp="1" noChangeArrowheads="1"/>
          </p:cNvSpPr>
          <p:nvPr>
            <p:ph type="body" idx="4294967295"/>
          </p:nvPr>
        </p:nvSpPr>
        <p:spPr>
          <a:xfrm>
            <a:off x="635000" y="733425"/>
            <a:ext cx="8186738" cy="5699125"/>
          </a:xfrm>
        </p:spPr>
        <p:txBody>
          <a:bodyPr lIns="63500" tIns="25400" rIns="63500" bIns="25400">
            <a:spAutoFit/>
          </a:bodyPr>
          <a:lstStyle/>
          <a:p>
            <a:pPr>
              <a:lnSpc>
                <a:spcPct val="125000"/>
              </a:lnSpc>
              <a:buFont typeface="Monotype Sorts" pitchFamily="2" charset="2"/>
              <a:buChar char=" "/>
              <a:defRPr/>
            </a:pPr>
            <a:r>
              <a:rPr lang="en-US" altLang="zh-CN" sz="2200" smtClean="0">
                <a:effectLst>
                  <a:outerShdw blurRad="38100" dist="38100" dir="2700000" algn="tl">
                    <a:srgbClr val="C0C0C0"/>
                  </a:outerShdw>
                </a:effectLst>
                <a:ea typeface="黑体" pitchFamily="49" charset="-122"/>
              </a:rPr>
              <a:t>IEEE 754</a:t>
            </a:r>
            <a:r>
              <a:rPr lang="zh-CN" altLang="en-US" sz="2200" smtClean="0">
                <a:effectLst>
                  <a:outerShdw blurRad="38100" dist="38100" dir="2700000" algn="tl">
                    <a:srgbClr val="C0C0C0"/>
                  </a:outerShdw>
                </a:effectLst>
                <a:ea typeface="黑体" pitchFamily="49" charset="-122"/>
              </a:rPr>
              <a:t>的舍入方式</a:t>
            </a:r>
            <a:endParaRPr lang="zh-CN" altLang="en-US" sz="2200" smtClean="0">
              <a:ea typeface="黑体" pitchFamily="49" charset="-122"/>
            </a:endParaRPr>
          </a:p>
          <a:p>
            <a:pPr>
              <a:lnSpc>
                <a:spcPct val="125000"/>
              </a:lnSpc>
              <a:buFont typeface="Monotype Sorts" pitchFamily="2" charset="2"/>
              <a:buChar char=" "/>
              <a:defRPr/>
            </a:pPr>
            <a:endParaRPr lang="zh-CN" altLang="en-US" sz="2200" smtClean="0">
              <a:ea typeface="黑体" pitchFamily="49" charset="-122"/>
            </a:endParaRPr>
          </a:p>
          <a:p>
            <a:pPr>
              <a:lnSpc>
                <a:spcPct val="125000"/>
              </a:lnSpc>
              <a:buFont typeface="Monotype Sorts" pitchFamily="2" charset="2"/>
              <a:buChar char=" "/>
              <a:defRPr/>
            </a:pPr>
            <a:r>
              <a:rPr lang="zh-CN" altLang="zh-CN" sz="2200" smtClean="0">
                <a:solidFill>
                  <a:srgbClr val="0000FF"/>
                </a:solidFill>
                <a:ea typeface="黑体" pitchFamily="49" charset="-122"/>
              </a:rPr>
              <a:t>(</a:t>
            </a:r>
            <a:r>
              <a:rPr lang="zh-CN" altLang="en-US" sz="2200" smtClean="0">
                <a:solidFill>
                  <a:srgbClr val="0000FF"/>
                </a:solidFill>
                <a:ea typeface="黑体" pitchFamily="49" charset="-122"/>
              </a:rPr>
              <a:t> </a:t>
            </a:r>
            <a:r>
              <a:rPr lang="en-US" altLang="zh-CN" sz="2200" smtClean="0">
                <a:solidFill>
                  <a:srgbClr val="0000FF"/>
                </a:solidFill>
                <a:ea typeface="黑体" pitchFamily="49" charset="-122"/>
              </a:rPr>
              <a:t>Z1</a:t>
            </a:r>
            <a:r>
              <a:rPr lang="zh-CN" altLang="en-US" sz="2200" smtClean="0">
                <a:solidFill>
                  <a:srgbClr val="0000FF"/>
                </a:solidFill>
                <a:ea typeface="黑体" pitchFamily="49" charset="-122"/>
              </a:rPr>
              <a:t>和</a:t>
            </a:r>
            <a:r>
              <a:rPr lang="en-US" altLang="zh-CN" sz="2200" smtClean="0">
                <a:solidFill>
                  <a:srgbClr val="0000FF"/>
                </a:solidFill>
                <a:ea typeface="黑体" pitchFamily="49" charset="-122"/>
              </a:rPr>
              <a:t>Z2</a:t>
            </a:r>
            <a:r>
              <a:rPr lang="zh-CN" altLang="en-US" sz="2200" smtClean="0">
                <a:solidFill>
                  <a:srgbClr val="0000FF"/>
                </a:solidFill>
                <a:ea typeface="黑体" pitchFamily="49" charset="-122"/>
              </a:rPr>
              <a:t>分别是结果</a:t>
            </a:r>
            <a:r>
              <a:rPr lang="en-US" altLang="en-US" sz="2200" smtClean="0">
                <a:solidFill>
                  <a:srgbClr val="0000FF"/>
                </a:solidFill>
                <a:ea typeface="黑体" pitchFamily="49" charset="-122"/>
              </a:rPr>
              <a:t>Z</a:t>
            </a:r>
            <a:r>
              <a:rPr lang="zh-CN" altLang="en-US" sz="2200" smtClean="0">
                <a:solidFill>
                  <a:srgbClr val="0000FF"/>
                </a:solidFill>
                <a:ea typeface="黑体" pitchFamily="49" charset="-122"/>
              </a:rPr>
              <a:t>的最近的可表示的左、右两个数 )</a:t>
            </a:r>
          </a:p>
          <a:p>
            <a:pPr>
              <a:lnSpc>
                <a:spcPct val="125000"/>
              </a:lnSpc>
              <a:buFont typeface="Monotype Sorts" pitchFamily="2" charset="2"/>
              <a:buChar char=" "/>
              <a:defRPr/>
            </a:pPr>
            <a:r>
              <a:rPr lang="zh-CN" altLang="zh-CN" sz="2200" smtClean="0">
                <a:solidFill>
                  <a:schemeClr val="accent2"/>
                </a:solidFill>
                <a:ea typeface="黑体" pitchFamily="49" charset="-122"/>
              </a:rPr>
              <a:t>(1)</a:t>
            </a:r>
            <a:r>
              <a:rPr lang="zh-CN" altLang="en-US" sz="2200" smtClean="0">
                <a:solidFill>
                  <a:schemeClr val="accent2"/>
                </a:solidFill>
                <a:ea typeface="黑体" pitchFamily="49" charset="-122"/>
              </a:rPr>
              <a:t> 就近舍入：</a:t>
            </a:r>
            <a:r>
              <a:rPr lang="zh-CN" altLang="en-US" sz="2200" smtClean="0">
                <a:ea typeface="黑体" pitchFamily="49" charset="-122"/>
              </a:rPr>
              <a:t>舍入为最近可表示的数</a:t>
            </a:r>
          </a:p>
          <a:p>
            <a:pPr>
              <a:lnSpc>
                <a:spcPct val="125000"/>
              </a:lnSpc>
              <a:buFont typeface="Monotype Sorts" pitchFamily="2" charset="2"/>
              <a:buChar char=" "/>
              <a:defRPr/>
            </a:pPr>
            <a:r>
              <a:rPr lang="zh-CN" altLang="en-US" sz="2200" smtClean="0">
                <a:ea typeface="黑体" pitchFamily="49" charset="-122"/>
              </a:rPr>
              <a:t>      非中间值：0舍1入</a:t>
            </a:r>
            <a:r>
              <a:rPr lang="en-US" altLang="zh-CN" sz="2200" smtClean="0">
                <a:ea typeface="黑体" pitchFamily="49" charset="-122"/>
              </a:rPr>
              <a:t>；</a:t>
            </a:r>
          </a:p>
          <a:p>
            <a:pPr>
              <a:lnSpc>
                <a:spcPct val="125000"/>
              </a:lnSpc>
              <a:buFont typeface="Monotype Sorts" pitchFamily="2" charset="2"/>
              <a:buChar char=" "/>
              <a:defRPr/>
            </a:pPr>
            <a:r>
              <a:rPr lang="en-US" altLang="zh-CN" sz="2200" smtClean="0">
                <a:ea typeface="黑体" pitchFamily="49" charset="-122"/>
              </a:rPr>
              <a:t>      </a:t>
            </a:r>
            <a:r>
              <a:rPr lang="zh-CN" altLang="en-US" sz="2200" smtClean="0">
                <a:ea typeface="黑体" pitchFamily="49" charset="-122"/>
              </a:rPr>
              <a:t>中间值：</a:t>
            </a:r>
            <a:r>
              <a:rPr lang="zh-CN" altLang="en-US" sz="2200" smtClean="0">
                <a:solidFill>
                  <a:srgbClr val="CC0000"/>
                </a:solidFill>
                <a:ea typeface="黑体" pitchFamily="49" charset="-122"/>
              </a:rPr>
              <a:t>强迫结果为偶数-慢</a:t>
            </a:r>
            <a:endParaRPr lang="zh-CN" altLang="en-US" sz="2200" smtClean="0">
              <a:ea typeface="黑体" pitchFamily="49" charset="-122"/>
            </a:endParaRPr>
          </a:p>
          <a:p>
            <a:pPr>
              <a:lnSpc>
                <a:spcPct val="125000"/>
              </a:lnSpc>
              <a:buFont typeface="Monotype Sorts" pitchFamily="2" charset="2"/>
              <a:buChar char=" "/>
              <a:defRPr/>
            </a:pPr>
            <a:endParaRPr lang="zh-CN" altLang="en-US" sz="2200" smtClean="0">
              <a:solidFill>
                <a:schemeClr val="accent2"/>
              </a:solidFill>
              <a:ea typeface="黑体" pitchFamily="49" charset="-122"/>
            </a:endParaRPr>
          </a:p>
          <a:p>
            <a:pPr>
              <a:lnSpc>
                <a:spcPct val="125000"/>
              </a:lnSpc>
              <a:buFont typeface="Monotype Sorts" pitchFamily="2" charset="2"/>
              <a:buChar char=" "/>
              <a:defRPr/>
            </a:pPr>
            <a:endParaRPr lang="zh-CN" altLang="en-US" sz="2200" smtClean="0">
              <a:solidFill>
                <a:schemeClr val="accent2"/>
              </a:solidFill>
              <a:ea typeface="黑体" pitchFamily="49" charset="-122"/>
            </a:endParaRPr>
          </a:p>
          <a:p>
            <a:pPr>
              <a:lnSpc>
                <a:spcPct val="125000"/>
              </a:lnSpc>
              <a:buFont typeface="Monotype Sorts" pitchFamily="2" charset="2"/>
              <a:buChar char=" "/>
              <a:defRPr/>
            </a:pPr>
            <a:r>
              <a:rPr lang="zh-CN" altLang="en-US" sz="2200" smtClean="0">
                <a:solidFill>
                  <a:schemeClr val="accent2"/>
                </a:solidFill>
                <a:ea typeface="黑体" pitchFamily="49" charset="-122"/>
              </a:rPr>
              <a:t>(2) 朝+∞方向舍入:</a:t>
            </a:r>
            <a:r>
              <a:rPr lang="zh-CN" altLang="en-US" sz="2200" smtClean="0">
                <a:ea typeface="黑体" pitchFamily="49" charset="-122"/>
              </a:rPr>
              <a:t>舍入为</a:t>
            </a:r>
            <a:r>
              <a:rPr lang="en-US" altLang="en-US" sz="2200" smtClean="0">
                <a:ea typeface="黑体" pitchFamily="49" charset="-122"/>
              </a:rPr>
              <a:t>Z2(</a:t>
            </a:r>
            <a:r>
              <a:rPr lang="zh-CN" altLang="en-US" sz="2200" smtClean="0">
                <a:ea typeface="黑体" pitchFamily="49" charset="-122"/>
              </a:rPr>
              <a:t>正向舍入)</a:t>
            </a:r>
          </a:p>
          <a:p>
            <a:pPr>
              <a:lnSpc>
                <a:spcPct val="125000"/>
              </a:lnSpc>
              <a:buFont typeface="Monotype Sorts" pitchFamily="2" charset="2"/>
              <a:buChar char=" "/>
              <a:defRPr/>
            </a:pPr>
            <a:r>
              <a:rPr lang="zh-CN" altLang="en-US" sz="2200" smtClean="0">
                <a:solidFill>
                  <a:schemeClr val="accent2"/>
                </a:solidFill>
                <a:ea typeface="黑体" pitchFamily="49" charset="-122"/>
              </a:rPr>
              <a:t>(3) 朝-∞方向舍入:</a:t>
            </a:r>
            <a:r>
              <a:rPr lang="zh-CN" altLang="en-US" sz="2200" smtClean="0">
                <a:ea typeface="黑体" pitchFamily="49" charset="-122"/>
              </a:rPr>
              <a:t>舍入为</a:t>
            </a:r>
            <a:r>
              <a:rPr lang="en-US" altLang="en-US" sz="2200" smtClean="0">
                <a:ea typeface="黑体" pitchFamily="49" charset="-122"/>
              </a:rPr>
              <a:t>Z1(</a:t>
            </a:r>
            <a:r>
              <a:rPr lang="zh-CN" altLang="en-US" sz="2200" smtClean="0">
                <a:ea typeface="黑体" pitchFamily="49" charset="-122"/>
              </a:rPr>
              <a:t>负向舍入)</a:t>
            </a:r>
          </a:p>
          <a:p>
            <a:pPr>
              <a:lnSpc>
                <a:spcPct val="125000"/>
              </a:lnSpc>
              <a:buFont typeface="Monotype Sorts" pitchFamily="2" charset="2"/>
              <a:buChar char=" "/>
              <a:defRPr/>
            </a:pPr>
            <a:r>
              <a:rPr lang="zh-CN" altLang="en-US" sz="2200" smtClean="0">
                <a:solidFill>
                  <a:schemeClr val="accent2"/>
                </a:solidFill>
                <a:ea typeface="黑体" pitchFamily="49" charset="-122"/>
              </a:rPr>
              <a:t>(4) 朝0方向舍入：</a:t>
            </a:r>
            <a:r>
              <a:rPr lang="zh-CN" altLang="en-US" sz="2200" smtClean="0">
                <a:ea typeface="黑体" pitchFamily="49" charset="-122"/>
              </a:rPr>
              <a:t>截去。正数：取</a:t>
            </a:r>
            <a:r>
              <a:rPr lang="en-US" altLang="en-US" sz="2200" smtClean="0">
                <a:ea typeface="黑体" pitchFamily="49" charset="-122"/>
              </a:rPr>
              <a:t>Z1;</a:t>
            </a:r>
            <a:r>
              <a:rPr lang="en-US" altLang="zh-CN" sz="2200" smtClean="0">
                <a:ea typeface="黑体" pitchFamily="49" charset="-122"/>
              </a:rPr>
              <a:t>  </a:t>
            </a:r>
            <a:r>
              <a:rPr lang="zh-CN" altLang="en-US" sz="2200" smtClean="0">
                <a:ea typeface="黑体" pitchFamily="49" charset="-122"/>
              </a:rPr>
              <a:t>负数：取</a:t>
            </a:r>
            <a:r>
              <a:rPr lang="en-US" altLang="en-US" sz="2200" smtClean="0">
                <a:ea typeface="黑体" pitchFamily="49" charset="-122"/>
              </a:rPr>
              <a:t>Z2</a:t>
            </a:r>
            <a:endParaRPr lang="en-US" altLang="zh-CN" sz="2200" smtClean="0">
              <a:ea typeface="黑体" pitchFamily="49" charset="-122"/>
            </a:endParaRPr>
          </a:p>
          <a:p>
            <a:pPr lvl="1">
              <a:buFont typeface="Monotype Sorts" pitchFamily="2" charset="2"/>
              <a:buChar char=" "/>
              <a:defRPr/>
            </a:pPr>
            <a:r>
              <a:rPr lang="en-US" altLang="zh-CN" sz="1800" smtClean="0">
                <a:latin typeface="宋体" pitchFamily="2" charset="-122"/>
              </a:rPr>
              <a:t>       </a:t>
            </a:r>
            <a:endParaRPr lang="zh-CN" altLang="en-US" sz="1800" smtClean="0">
              <a:latin typeface="宋体" pitchFamily="2" charset="-122"/>
            </a:endParaRPr>
          </a:p>
        </p:txBody>
      </p:sp>
      <p:sp>
        <p:nvSpPr>
          <p:cNvPr id="29700" name="Line 4"/>
          <p:cNvSpPr>
            <a:spLocks noChangeShapeType="1"/>
          </p:cNvSpPr>
          <p:nvPr/>
        </p:nvSpPr>
        <p:spPr bwMode="auto">
          <a:xfrm>
            <a:off x="1524000" y="1279525"/>
            <a:ext cx="6553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701" name="Line 5"/>
          <p:cNvSpPr>
            <a:spLocks noChangeShapeType="1"/>
          </p:cNvSpPr>
          <p:nvPr/>
        </p:nvSpPr>
        <p:spPr bwMode="auto">
          <a:xfrm>
            <a:off x="24384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29702" name="Line 6"/>
          <p:cNvSpPr>
            <a:spLocks noChangeShapeType="1"/>
          </p:cNvSpPr>
          <p:nvPr/>
        </p:nvSpPr>
        <p:spPr bwMode="auto">
          <a:xfrm>
            <a:off x="63246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29703" name="Text Box 7"/>
          <p:cNvSpPr txBox="1">
            <a:spLocks noChangeArrowheads="1"/>
          </p:cNvSpPr>
          <p:nvPr/>
        </p:nvSpPr>
        <p:spPr bwMode="auto">
          <a:xfrm>
            <a:off x="6172200" y="1228725"/>
            <a:ext cx="431800" cy="457200"/>
          </a:xfrm>
          <a:prstGeom prst="rect">
            <a:avLst/>
          </a:prstGeom>
          <a:noFill/>
          <a:ln w="38100">
            <a:noFill/>
            <a:miter lim="800000"/>
            <a:headEnd/>
            <a:tailEnd/>
          </a:ln>
        </p:spPr>
        <p:txBody>
          <a:bodyPr>
            <a:spAutoFit/>
          </a:bodyPr>
          <a:lstStyle/>
          <a:p>
            <a:pPr>
              <a:spcBef>
                <a:spcPct val="50000"/>
              </a:spcBef>
            </a:pPr>
            <a:r>
              <a:rPr kumimoji="1" lang="zh-CN" altLang="en-US" sz="2400" b="1">
                <a:solidFill>
                  <a:srgbClr val="FF0066"/>
                </a:solidFill>
              </a:rPr>
              <a:t>0</a:t>
            </a:r>
          </a:p>
        </p:txBody>
      </p:sp>
      <p:sp>
        <p:nvSpPr>
          <p:cNvPr id="29704" name="Text Box 8"/>
          <p:cNvSpPr txBox="1">
            <a:spLocks noChangeArrowheads="1"/>
          </p:cNvSpPr>
          <p:nvPr/>
        </p:nvSpPr>
        <p:spPr bwMode="auto">
          <a:xfrm>
            <a:off x="2273300" y="1228725"/>
            <a:ext cx="400050" cy="457200"/>
          </a:xfrm>
          <a:prstGeom prst="rect">
            <a:avLst/>
          </a:prstGeom>
          <a:noFill/>
          <a:ln w="38100">
            <a:noFill/>
            <a:miter lim="800000"/>
            <a:headEnd/>
            <a:tailEnd/>
          </a:ln>
        </p:spPr>
        <p:txBody>
          <a:bodyPr>
            <a:spAutoFit/>
          </a:bodyPr>
          <a:lstStyle/>
          <a:p>
            <a:r>
              <a:rPr kumimoji="1" lang="zh-CN" altLang="en-US" sz="2400" b="1">
                <a:solidFill>
                  <a:srgbClr val="FF0066"/>
                </a:solidFill>
              </a:rPr>
              <a:t>0</a:t>
            </a:r>
          </a:p>
        </p:txBody>
      </p:sp>
      <p:sp>
        <p:nvSpPr>
          <p:cNvPr id="29705" name="Line 9"/>
          <p:cNvSpPr>
            <a:spLocks noChangeShapeType="1"/>
          </p:cNvSpPr>
          <p:nvPr/>
        </p:nvSpPr>
        <p:spPr bwMode="auto">
          <a:xfrm flipH="1">
            <a:off x="4508500" y="1127125"/>
            <a:ext cx="0" cy="152400"/>
          </a:xfrm>
          <a:prstGeom prst="line">
            <a:avLst/>
          </a:prstGeom>
          <a:noFill/>
          <a:ln w="38100">
            <a:solidFill>
              <a:schemeClr val="tx1"/>
            </a:solidFill>
            <a:round/>
            <a:headEnd/>
            <a:tailEnd/>
          </a:ln>
        </p:spPr>
        <p:txBody>
          <a:bodyPr wrap="none" anchor="ctr"/>
          <a:lstStyle/>
          <a:p>
            <a:endParaRPr lang="zh-CN" altLang="en-US"/>
          </a:p>
        </p:txBody>
      </p:sp>
      <p:sp>
        <p:nvSpPr>
          <p:cNvPr id="29706" name="Text Box 10"/>
          <p:cNvSpPr txBox="1">
            <a:spLocks noChangeArrowheads="1"/>
          </p:cNvSpPr>
          <p:nvPr/>
        </p:nvSpPr>
        <p:spPr bwMode="auto">
          <a:xfrm>
            <a:off x="4321175" y="1279525"/>
            <a:ext cx="381000" cy="457200"/>
          </a:xfrm>
          <a:prstGeom prst="rect">
            <a:avLst/>
          </a:prstGeom>
          <a:noFill/>
          <a:ln w="38100">
            <a:noFill/>
            <a:miter lim="800000"/>
            <a:headEnd/>
            <a:tailEnd/>
          </a:ln>
        </p:spPr>
        <p:txBody>
          <a:bodyPr>
            <a:spAutoFit/>
          </a:bodyPr>
          <a:lstStyle/>
          <a:p>
            <a:pPr>
              <a:spcBef>
                <a:spcPct val="50000"/>
              </a:spcBef>
            </a:pPr>
            <a:r>
              <a:rPr kumimoji="1" lang="en-US" altLang="en-US" sz="2400" b="1"/>
              <a:t>Z</a:t>
            </a:r>
            <a:endParaRPr kumimoji="1" lang="en-US" altLang="zh-CN" sz="2400" b="1"/>
          </a:p>
        </p:txBody>
      </p:sp>
      <p:sp>
        <p:nvSpPr>
          <p:cNvPr id="29707" name="Line 11"/>
          <p:cNvSpPr>
            <a:spLocks noChangeShapeType="1"/>
          </p:cNvSpPr>
          <p:nvPr/>
        </p:nvSpPr>
        <p:spPr bwMode="auto">
          <a:xfrm>
            <a:off x="38862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29708" name="Line 12"/>
          <p:cNvSpPr>
            <a:spLocks noChangeShapeType="1"/>
          </p:cNvSpPr>
          <p:nvPr/>
        </p:nvSpPr>
        <p:spPr bwMode="auto">
          <a:xfrm flipH="1">
            <a:off x="5080000" y="1190625"/>
            <a:ext cx="0" cy="114300"/>
          </a:xfrm>
          <a:prstGeom prst="line">
            <a:avLst/>
          </a:prstGeom>
          <a:noFill/>
          <a:ln w="38100">
            <a:solidFill>
              <a:schemeClr val="tx1"/>
            </a:solidFill>
            <a:round/>
            <a:headEnd/>
            <a:tailEnd/>
          </a:ln>
        </p:spPr>
        <p:txBody>
          <a:bodyPr wrap="none" anchor="ctr"/>
          <a:lstStyle/>
          <a:p>
            <a:endParaRPr lang="zh-CN" altLang="en-US"/>
          </a:p>
        </p:txBody>
      </p:sp>
      <p:sp>
        <p:nvSpPr>
          <p:cNvPr id="29709" name="Text Box 13"/>
          <p:cNvSpPr txBox="1">
            <a:spLocks noChangeArrowheads="1"/>
          </p:cNvSpPr>
          <p:nvPr/>
        </p:nvSpPr>
        <p:spPr bwMode="auto">
          <a:xfrm>
            <a:off x="3632200" y="1266825"/>
            <a:ext cx="546100" cy="457200"/>
          </a:xfrm>
          <a:prstGeom prst="rect">
            <a:avLst/>
          </a:prstGeom>
          <a:noFill/>
          <a:ln w="38100">
            <a:noFill/>
            <a:miter lim="800000"/>
            <a:headEnd/>
            <a:tailEnd/>
          </a:ln>
        </p:spPr>
        <p:txBody>
          <a:bodyPr>
            <a:spAutoFit/>
          </a:bodyPr>
          <a:lstStyle/>
          <a:p>
            <a:pPr>
              <a:spcBef>
                <a:spcPct val="50000"/>
              </a:spcBef>
            </a:pPr>
            <a:r>
              <a:rPr kumimoji="1" lang="en-US" altLang="zh-CN" sz="2400" b="1"/>
              <a:t>Z1</a:t>
            </a:r>
          </a:p>
        </p:txBody>
      </p:sp>
      <p:sp>
        <p:nvSpPr>
          <p:cNvPr id="29710" name="Text Box 14"/>
          <p:cNvSpPr txBox="1">
            <a:spLocks noChangeArrowheads="1"/>
          </p:cNvSpPr>
          <p:nvPr/>
        </p:nvSpPr>
        <p:spPr bwMode="auto">
          <a:xfrm>
            <a:off x="4889500" y="1279525"/>
            <a:ext cx="647700" cy="457200"/>
          </a:xfrm>
          <a:prstGeom prst="rect">
            <a:avLst/>
          </a:prstGeom>
          <a:noFill/>
          <a:ln w="38100">
            <a:noFill/>
            <a:miter lim="800000"/>
            <a:headEnd/>
            <a:tailEnd/>
          </a:ln>
        </p:spPr>
        <p:txBody>
          <a:bodyPr>
            <a:spAutoFit/>
          </a:bodyPr>
          <a:lstStyle/>
          <a:p>
            <a:pPr>
              <a:spcBef>
                <a:spcPct val="50000"/>
              </a:spcBef>
            </a:pPr>
            <a:r>
              <a:rPr kumimoji="1" lang="en-US" altLang="zh-CN" sz="2400" b="1"/>
              <a:t>Z2</a:t>
            </a:r>
          </a:p>
        </p:txBody>
      </p:sp>
      <p:grpSp>
        <p:nvGrpSpPr>
          <p:cNvPr id="2" name="Group 21"/>
          <p:cNvGrpSpPr>
            <a:grpSpLocks/>
          </p:cNvGrpSpPr>
          <p:nvPr/>
        </p:nvGrpSpPr>
        <p:grpSpPr bwMode="auto">
          <a:xfrm>
            <a:off x="5507038" y="2573338"/>
            <a:ext cx="3430587" cy="1320800"/>
            <a:chOff x="3368" y="1346"/>
            <a:chExt cx="2161" cy="832"/>
          </a:xfrm>
        </p:grpSpPr>
        <p:sp>
          <p:nvSpPr>
            <p:cNvPr id="29713" name="Text Box 16"/>
            <p:cNvSpPr txBox="1">
              <a:spLocks noChangeArrowheads="1"/>
            </p:cNvSpPr>
            <p:nvPr/>
          </p:nvSpPr>
          <p:spPr bwMode="auto">
            <a:xfrm>
              <a:off x="3550" y="1346"/>
              <a:ext cx="1979" cy="832"/>
            </a:xfrm>
            <a:prstGeom prst="rect">
              <a:avLst/>
            </a:prstGeom>
            <a:solidFill>
              <a:srgbClr val="CCFFFF"/>
            </a:solidFill>
            <a:ln w="9525">
              <a:solidFill>
                <a:srgbClr val="0000FF"/>
              </a:solidFill>
              <a:miter lim="800000"/>
              <a:headEnd/>
              <a:tailEnd/>
            </a:ln>
          </p:spPr>
          <p:txBody>
            <a:bodyPr>
              <a:spAutoFit/>
            </a:bodyPr>
            <a:lstStyle/>
            <a:p>
              <a:pPr eaLnBrk="0" hangingPunct="0"/>
              <a:r>
                <a:rPr lang="zh-CN" altLang="en-US" sz="2000" b="1">
                  <a:solidFill>
                    <a:srgbClr val="0000FF"/>
                  </a:solidFill>
                  <a:ea typeface="黑体" pitchFamily="49" charset="-122"/>
                </a:rPr>
                <a:t>例如：附加位为</a:t>
              </a:r>
            </a:p>
            <a:p>
              <a:pPr eaLnBrk="0" hangingPunct="0"/>
              <a:r>
                <a:rPr lang="zh-CN" altLang="en-US" sz="2000" b="1">
                  <a:ea typeface="黑体" pitchFamily="49" charset="-122"/>
                </a:rPr>
                <a:t>01：舍</a:t>
              </a:r>
            </a:p>
            <a:p>
              <a:pPr eaLnBrk="0" hangingPunct="0"/>
              <a:r>
                <a:rPr lang="zh-CN" altLang="en-US" sz="2000" b="1">
                  <a:ea typeface="黑体" pitchFamily="49" charset="-122"/>
                </a:rPr>
                <a:t>11：入</a:t>
              </a:r>
            </a:p>
            <a:p>
              <a:pPr eaLnBrk="0" hangingPunct="0"/>
              <a:r>
                <a:rPr lang="zh-CN" altLang="en-US" sz="2000" b="1">
                  <a:ea typeface="黑体" pitchFamily="49" charset="-122"/>
                </a:rPr>
                <a:t>10</a:t>
              </a:r>
              <a:r>
                <a:rPr lang="zh-CN" altLang="en-US" sz="2000" b="1">
                  <a:ea typeface="黑体" pitchFamily="49" charset="-122"/>
                  <a:sym typeface="Wingdings" pitchFamily="2" charset="2"/>
                </a:rPr>
                <a:t>：(强迫结果为偶数)</a:t>
              </a:r>
              <a:endParaRPr lang="zh-CN" altLang="en-US" sz="2000" b="1">
                <a:ea typeface="黑体" pitchFamily="49" charset="-122"/>
              </a:endParaRPr>
            </a:p>
          </p:txBody>
        </p:sp>
        <p:sp>
          <p:nvSpPr>
            <p:cNvPr id="29714" name="AutoShape 17"/>
            <p:cNvSpPr>
              <a:spLocks/>
            </p:cNvSpPr>
            <p:nvPr/>
          </p:nvSpPr>
          <p:spPr bwMode="auto">
            <a:xfrm>
              <a:off x="3368" y="1477"/>
              <a:ext cx="118" cy="541"/>
            </a:xfrm>
            <a:prstGeom prst="rightBrace">
              <a:avLst>
                <a:gd name="adj1" fmla="val 38206"/>
                <a:gd name="adj2" fmla="val 50000"/>
              </a:avLst>
            </a:prstGeom>
            <a:noFill/>
            <a:ln w="28575">
              <a:solidFill>
                <a:srgbClr val="0000FF"/>
              </a:solidFill>
              <a:round/>
              <a:headEnd/>
              <a:tailEnd/>
            </a:ln>
          </p:spPr>
          <p:txBody>
            <a:bodyPr wrap="none" anchor="ctr"/>
            <a:lstStyle/>
            <a:p>
              <a:pPr eaLnBrk="0" hangingPunct="0"/>
              <a:endParaRPr lang="zh-CN" altLang="en-US" sz="1600" b="1">
                <a:latin typeface="Times New Roman" pitchFamily="18" charset="0"/>
              </a:endParaRPr>
            </a:p>
          </p:txBody>
        </p:sp>
      </p:grpSp>
      <p:sp>
        <p:nvSpPr>
          <p:cNvPr id="216082" name="Text Box 18"/>
          <p:cNvSpPr txBox="1">
            <a:spLocks noChangeArrowheads="1"/>
          </p:cNvSpPr>
          <p:nvPr/>
        </p:nvSpPr>
        <p:spPr bwMode="auto">
          <a:xfrm>
            <a:off x="468313" y="3921125"/>
            <a:ext cx="6378575" cy="762000"/>
          </a:xfrm>
          <a:prstGeom prst="rect">
            <a:avLst/>
          </a:prstGeom>
          <a:noFill/>
          <a:ln w="12700">
            <a:noFill/>
            <a:miter lim="800000"/>
            <a:headEnd/>
            <a:tailEnd/>
          </a:ln>
        </p:spPr>
        <p:txBody>
          <a:bodyPr>
            <a:spAutoFit/>
          </a:bodyPr>
          <a:lstStyle/>
          <a:p>
            <a:pPr eaLnBrk="0" hangingPunct="0"/>
            <a:r>
              <a:rPr lang="zh-CN" altLang="en-US" sz="2200" b="1">
                <a:cs typeface="Times New Roman" pitchFamily="18" charset="0"/>
              </a:rPr>
              <a:t>例：</a:t>
            </a:r>
            <a:r>
              <a:rPr lang="en-US" altLang="zh-CN" sz="2200" b="1">
                <a:cs typeface="Times New Roman" pitchFamily="18" charset="0"/>
              </a:rPr>
              <a:t>1.1101</a:t>
            </a:r>
            <a:r>
              <a:rPr lang="en-US" altLang="zh-CN" sz="2200" b="1">
                <a:solidFill>
                  <a:srgbClr val="CC0000"/>
                </a:solidFill>
                <a:cs typeface="Times New Roman" pitchFamily="18" charset="0"/>
              </a:rPr>
              <a:t>11</a:t>
            </a:r>
            <a:r>
              <a:rPr lang="en-US" altLang="zh-CN" sz="2200" b="1">
                <a:cs typeface="Times New Roman" pitchFamily="18" charset="0"/>
              </a:rPr>
              <a:t> </a:t>
            </a:r>
            <a:r>
              <a:rPr lang="en-US" altLang="zh-CN" sz="2200" b="1">
                <a:latin typeface="Times New Roman" pitchFamily="18" charset="0"/>
                <a:ea typeface="黑体" pitchFamily="49" charset="-122"/>
                <a:cs typeface="Times New Roman" pitchFamily="18" charset="0"/>
              </a:rPr>
              <a:t>→</a:t>
            </a:r>
            <a:r>
              <a:rPr lang="en-US" altLang="zh-CN" sz="2200" b="1">
                <a:cs typeface="Times New Roman" pitchFamily="18" charset="0"/>
              </a:rPr>
              <a:t> 1.1110;    1.1101</a:t>
            </a:r>
            <a:r>
              <a:rPr lang="en-US" altLang="zh-CN" sz="2200" b="1">
                <a:solidFill>
                  <a:srgbClr val="CC0000"/>
                </a:solidFill>
                <a:cs typeface="Times New Roman" pitchFamily="18" charset="0"/>
              </a:rPr>
              <a:t>01</a:t>
            </a:r>
            <a:r>
              <a:rPr lang="en-US" altLang="zh-CN" sz="2200" b="1">
                <a:cs typeface="Times New Roman" pitchFamily="18" charset="0"/>
              </a:rPr>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1.1101;    </a:t>
            </a:r>
          </a:p>
          <a:p>
            <a:pPr eaLnBrk="0" hangingPunct="0"/>
            <a:r>
              <a:rPr lang="en-US" altLang="zh-CN" sz="2200" b="1"/>
              <a:t>        1.1101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1.1110;    1.1111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2200" b="1"/>
              <a:t> 10.0000; </a:t>
            </a:r>
            <a:endParaRPr lang="en-US" altLang="en-US" sz="2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4" end="4"/>
                                            </p:txEl>
                                          </p:spTgt>
                                        </p:tgtEl>
                                        <p:attrNameLst>
                                          <p:attrName>style.visibility</p:attrName>
                                        </p:attrNameLst>
                                      </p:cBhvr>
                                      <p:to>
                                        <p:strVal val="visible"/>
                                      </p:to>
                                    </p:set>
                                    <p:animEffect transition="in" filter="blinds(horizontal)">
                                      <p:cBhvr>
                                        <p:cTn id="12" dur="500"/>
                                        <p:tgtEl>
                                          <p:spTgt spid="21606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animEffect transition="in" filter="blinds(horizontal)">
                                      <p:cBhvr>
                                        <p:cTn id="17" dur="500"/>
                                        <p:tgtEl>
                                          <p:spTgt spid="21606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Effect transition="in" filter="blinds(horizontal)">
                                      <p:cBhvr>
                                        <p:cTn id="27" dur="500"/>
                                        <p:tgtEl>
                                          <p:spTgt spid="216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6067">
                                            <p:txEl>
                                              <p:pRg st="8" end="8"/>
                                            </p:txEl>
                                          </p:spTgt>
                                        </p:tgtEl>
                                        <p:attrNameLst>
                                          <p:attrName>style.visibility</p:attrName>
                                        </p:attrNameLst>
                                      </p:cBhvr>
                                      <p:to>
                                        <p:strVal val="visible"/>
                                      </p:to>
                                    </p:set>
                                    <p:animEffect transition="in" filter="blinds(horizontal)">
                                      <p:cBhvr>
                                        <p:cTn id="32" dur="500"/>
                                        <p:tgtEl>
                                          <p:spTgt spid="216067">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6067">
                                            <p:txEl>
                                              <p:pRg st="9" end="9"/>
                                            </p:txEl>
                                          </p:spTgt>
                                        </p:tgtEl>
                                        <p:attrNameLst>
                                          <p:attrName>style.visibility</p:attrName>
                                        </p:attrNameLst>
                                      </p:cBhvr>
                                      <p:to>
                                        <p:strVal val="visible"/>
                                      </p:to>
                                    </p:set>
                                    <p:animEffect transition="in" filter="blinds(horizontal)">
                                      <p:cBhvr>
                                        <p:cTn id="37" dur="500"/>
                                        <p:tgtEl>
                                          <p:spTgt spid="21606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6067">
                                            <p:txEl>
                                              <p:pRg st="10" end="10"/>
                                            </p:txEl>
                                          </p:spTgt>
                                        </p:tgtEl>
                                        <p:attrNameLst>
                                          <p:attrName>style.visibility</p:attrName>
                                        </p:attrNameLst>
                                      </p:cBhvr>
                                      <p:to>
                                        <p:strVal val="visible"/>
                                      </p:to>
                                    </p:set>
                                    <p:animEffect transition="in" filter="blinds(horizontal)">
                                      <p:cBhvr>
                                        <p:cTn id="42" dur="500"/>
                                        <p:tgtEl>
                                          <p:spTgt spid="216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42875"/>
            <a:ext cx="8229600" cy="561975"/>
          </a:xfrm>
        </p:spPr>
        <p:txBody>
          <a:bodyPr/>
          <a:lstStyle/>
          <a:p>
            <a:r>
              <a:rPr lang="zh-CN" altLang="en-US" sz="3200" smtClean="0">
                <a:ea typeface="微软雅黑" pitchFamily="34" charset="-122"/>
              </a:rPr>
              <a:t>浮点数舍入举例</a:t>
            </a:r>
          </a:p>
        </p:txBody>
      </p:sp>
      <p:sp>
        <p:nvSpPr>
          <p:cNvPr id="30723" name="Rectangle 3"/>
          <p:cNvSpPr>
            <a:spLocks noChangeArrowheads="1"/>
          </p:cNvSpPr>
          <p:nvPr/>
        </p:nvSpPr>
        <p:spPr bwMode="auto">
          <a:xfrm>
            <a:off x="411163" y="977900"/>
            <a:ext cx="7874000" cy="4168775"/>
          </a:xfrm>
          <a:prstGeom prst="rect">
            <a:avLst/>
          </a:prstGeom>
          <a:noFill/>
          <a:ln w="9525" algn="ctr">
            <a:noFill/>
            <a:miter lim="800000"/>
            <a:headEnd/>
            <a:tailEnd/>
          </a:ln>
          <a:effectLst/>
        </p:spPr>
        <p:txBody>
          <a:bodyPr wrap="none" lIns="0" tIns="0" rIns="0" bIns="0" anchor="ctr">
            <a:spAutoFit/>
          </a:bodyPr>
          <a:lstStyle/>
          <a:p>
            <a:pPr eaLnBrk="0" hangingPunct="0">
              <a:lnSpc>
                <a:spcPct val="105000"/>
              </a:lnSpc>
            </a:pPr>
            <a:r>
              <a:rPr lang="zh-CN" altLang="en-US" sz="2000" b="1">
                <a:latin typeface="微软雅黑" pitchFamily="34" charset="-122"/>
                <a:ea typeface="微软雅黑" pitchFamily="34" charset="-122"/>
              </a:rPr>
              <a:t>例：将同一实数分别赋值给单精度和双精度类型变量，然后打印输出。</a:t>
            </a:r>
          </a:p>
          <a:p>
            <a:pPr eaLnBrk="0" hangingPunct="0">
              <a:lnSpc>
                <a:spcPct val="105000"/>
              </a:lnSpc>
            </a:pPr>
            <a:r>
              <a:rPr lang="en-US" altLang="zh-CN" sz="2000" b="1">
                <a:latin typeface="微软雅黑" pitchFamily="34" charset="-122"/>
                <a:ea typeface="微软雅黑" pitchFamily="34" charset="-122"/>
              </a:rPr>
              <a:t>#include &lt;stdio.h&gt;</a:t>
            </a:r>
          </a:p>
          <a:p>
            <a:pPr eaLnBrk="0" hangingPunct="0">
              <a:lnSpc>
                <a:spcPct val="105000"/>
              </a:lnSpc>
            </a:pPr>
            <a:r>
              <a:rPr lang="en-US" altLang="zh-CN" sz="2000" b="1">
                <a:latin typeface="微软雅黑" pitchFamily="34" charset="-122"/>
                <a:ea typeface="微软雅黑" pitchFamily="34" charset="-122"/>
              </a:rPr>
              <a:t>main()</a:t>
            </a:r>
          </a:p>
          <a:p>
            <a:pPr eaLnBrk="0" hangingPunct="0">
              <a:lnSpc>
                <a:spcPct val="105000"/>
              </a:lnSpc>
            </a:pPr>
            <a:r>
              <a:rPr lang="en-US" altLang="zh-CN" sz="2000" b="1">
                <a:latin typeface="微软雅黑" pitchFamily="34" charset="-122"/>
                <a:ea typeface="微软雅黑" pitchFamily="34" charset="-122"/>
              </a:rPr>
              <a:t>{</a:t>
            </a:r>
          </a:p>
          <a:p>
            <a:pPr eaLnBrk="0" hangingPunct="0">
              <a:lnSpc>
                <a:spcPct val="105000"/>
              </a:lnSpc>
            </a:pPr>
            <a:r>
              <a:rPr lang="en-US" altLang="zh-CN" sz="2000" b="1">
                <a:latin typeface="微软雅黑" pitchFamily="34" charset="-122"/>
                <a:ea typeface="微软雅黑" pitchFamily="34" charset="-122"/>
              </a:rPr>
              <a:t> 	float a;</a:t>
            </a:r>
          </a:p>
          <a:p>
            <a:pPr eaLnBrk="0" hangingPunct="0">
              <a:lnSpc>
                <a:spcPct val="105000"/>
              </a:lnSpc>
            </a:pPr>
            <a:r>
              <a:rPr lang="en-US" altLang="zh-CN" sz="2000" b="1">
                <a:latin typeface="微软雅黑" pitchFamily="34" charset="-122"/>
                <a:ea typeface="微软雅黑" pitchFamily="34" charset="-122"/>
              </a:rPr>
              <a:t>	double b;</a:t>
            </a:r>
          </a:p>
          <a:p>
            <a:pPr eaLnBrk="0" hangingPunct="0">
              <a:lnSpc>
                <a:spcPct val="105000"/>
              </a:lnSpc>
            </a:pPr>
            <a:r>
              <a:rPr lang="en-US" altLang="zh-CN" sz="2000" b="1">
                <a:latin typeface="微软雅黑" pitchFamily="34" charset="-122"/>
                <a:ea typeface="微软雅黑" pitchFamily="34" charset="-122"/>
              </a:rPr>
              <a:t>	a = 123456.789e4;</a:t>
            </a:r>
          </a:p>
          <a:p>
            <a:pPr eaLnBrk="0" hangingPunct="0">
              <a:lnSpc>
                <a:spcPct val="105000"/>
              </a:lnSpc>
            </a:pPr>
            <a:r>
              <a:rPr lang="en-US" altLang="zh-CN" sz="2000" b="1">
                <a:latin typeface="微软雅黑" pitchFamily="34" charset="-122"/>
                <a:ea typeface="微软雅黑" pitchFamily="34" charset="-122"/>
              </a:rPr>
              <a:t>	b = 123456.789e4;</a:t>
            </a:r>
          </a:p>
          <a:p>
            <a:pPr eaLnBrk="0" hangingPunct="0">
              <a:lnSpc>
                <a:spcPct val="105000"/>
              </a:lnSpc>
            </a:pPr>
            <a:r>
              <a:rPr lang="en-US" altLang="zh-CN" sz="2000" b="1">
                <a:latin typeface="微软雅黑" pitchFamily="34" charset="-122"/>
                <a:ea typeface="微软雅黑" pitchFamily="34" charset="-122"/>
              </a:rPr>
              <a:t>	printf(“%f/n%f/n”,a,b);</a:t>
            </a:r>
          </a:p>
          <a:p>
            <a:pPr eaLnBrk="0" hangingPunct="0">
              <a:lnSpc>
                <a:spcPct val="105000"/>
              </a:lnSpc>
            </a:pPr>
            <a:r>
              <a:rPr lang="en-US" altLang="zh-CN" sz="2000" b="1">
                <a:latin typeface="微软雅黑" pitchFamily="34" charset="-122"/>
                <a:ea typeface="微软雅黑" pitchFamily="34" charset="-122"/>
              </a:rPr>
              <a:t>}</a:t>
            </a:r>
          </a:p>
          <a:p>
            <a:pPr eaLnBrk="0" hangingPunct="0">
              <a:lnSpc>
                <a:spcPct val="105000"/>
              </a:lnSpc>
            </a:pPr>
            <a:r>
              <a:rPr lang="zh-CN" altLang="en-US" sz="2000" b="1">
                <a:latin typeface="微软雅黑" pitchFamily="34" charset="-122"/>
                <a:ea typeface="微软雅黑" pitchFamily="34" charset="-122"/>
              </a:rPr>
              <a:t>运行结果如下：</a:t>
            </a:r>
          </a:p>
          <a:p>
            <a:pPr eaLnBrk="0" hangingPunct="0">
              <a:lnSpc>
                <a:spcPct val="105000"/>
              </a:lnSpc>
            </a:pPr>
            <a:r>
              <a:rPr lang="zh-CN" altLang="en-US" sz="2000" b="1">
                <a:latin typeface="微软雅黑" pitchFamily="34" charset="-122"/>
                <a:ea typeface="微软雅黑" pitchFamily="34" charset="-122"/>
              </a:rPr>
              <a:t>	</a:t>
            </a:r>
            <a:r>
              <a:rPr lang="en-US" altLang="zh-CN" sz="2000" b="1">
                <a:latin typeface="微软雅黑" pitchFamily="34" charset="-122"/>
                <a:ea typeface="微软雅黑" pitchFamily="34" charset="-122"/>
              </a:rPr>
              <a:t>1234567936.000000</a:t>
            </a:r>
          </a:p>
          <a:p>
            <a:pPr eaLnBrk="0" hangingPunct="0">
              <a:lnSpc>
                <a:spcPct val="105000"/>
              </a:lnSpc>
            </a:pPr>
            <a:r>
              <a:rPr lang="en-US" altLang="zh-CN" sz="2000" b="1">
                <a:latin typeface="微软雅黑" pitchFamily="34" charset="-122"/>
                <a:ea typeface="微软雅黑" pitchFamily="34" charset="-122"/>
              </a:rPr>
              <a:t>	1234567890.000000</a:t>
            </a:r>
          </a:p>
        </p:txBody>
      </p:sp>
      <p:sp>
        <p:nvSpPr>
          <p:cNvPr id="30724" name="Rectangle 4"/>
          <p:cNvSpPr>
            <a:spLocks noChangeArrowheads="1"/>
          </p:cNvSpPr>
          <p:nvPr/>
        </p:nvSpPr>
        <p:spPr bwMode="auto">
          <a:xfrm>
            <a:off x="365125" y="5414963"/>
            <a:ext cx="5626100" cy="669925"/>
          </a:xfrm>
          <a:prstGeom prst="rect">
            <a:avLst/>
          </a:prstGeom>
          <a:noFill/>
          <a:ln w="9525" algn="ctr">
            <a:noFill/>
            <a:miter lim="800000"/>
            <a:headEnd/>
            <a:tailEnd/>
          </a:ln>
          <a:effectLst/>
        </p:spPr>
        <p:txBody>
          <a:bodyPr lIns="0" tIns="0" rIns="0" bIns="0" anchor="ctr">
            <a:spAutoFit/>
          </a:bodyPr>
          <a:lstStyle/>
          <a:p>
            <a:pPr eaLnBrk="0" fontAlgn="ctr" hangingPunct="0"/>
            <a:r>
              <a:rPr lang="zh-CN" altLang="en-US" sz="2200" b="1">
                <a:solidFill>
                  <a:srgbClr val="FF3300"/>
                </a:solidFill>
                <a:latin typeface="微软雅黑" pitchFamily="34" charset="-122"/>
                <a:ea typeface="微软雅黑" pitchFamily="34" charset="-122"/>
              </a:rPr>
              <a:t>问题：为什么同一个实数赋值给</a:t>
            </a:r>
            <a:r>
              <a:rPr lang="en-US" altLang="zh-CN" sz="2200" b="1">
                <a:solidFill>
                  <a:srgbClr val="FF3300"/>
                </a:solidFill>
                <a:latin typeface="微软雅黑" pitchFamily="34" charset="-122"/>
                <a:ea typeface="微软雅黑" pitchFamily="34" charset="-122"/>
              </a:rPr>
              <a:t>float</a:t>
            </a:r>
            <a:r>
              <a:rPr lang="zh-CN" altLang="en-US" sz="2200" b="1">
                <a:solidFill>
                  <a:srgbClr val="FF3300"/>
                </a:solidFill>
                <a:latin typeface="微软雅黑" pitchFamily="34" charset="-122"/>
                <a:ea typeface="微软雅黑" pitchFamily="34" charset="-122"/>
              </a:rPr>
              <a:t>型变量和</a:t>
            </a:r>
            <a:r>
              <a:rPr lang="en-US" altLang="zh-CN" sz="2200" b="1">
                <a:solidFill>
                  <a:srgbClr val="FF3300"/>
                </a:solidFill>
                <a:latin typeface="微软雅黑" pitchFamily="34" charset="-122"/>
                <a:ea typeface="微软雅黑" pitchFamily="34" charset="-122"/>
              </a:rPr>
              <a:t>double</a:t>
            </a:r>
            <a:r>
              <a:rPr lang="zh-CN" altLang="en-US" sz="2200" b="1">
                <a:solidFill>
                  <a:srgbClr val="FF3300"/>
                </a:solidFill>
                <a:latin typeface="微软雅黑" pitchFamily="34" charset="-122"/>
                <a:ea typeface="微软雅黑" pitchFamily="34" charset="-122"/>
              </a:rPr>
              <a:t>型变量，输出结果会有所不同呢？</a:t>
            </a:r>
          </a:p>
        </p:txBody>
      </p:sp>
      <p:sp>
        <p:nvSpPr>
          <p:cNvPr id="30725" name="Rectangle 6"/>
          <p:cNvSpPr>
            <a:spLocks noChangeArrowheads="1"/>
          </p:cNvSpPr>
          <p:nvPr/>
        </p:nvSpPr>
        <p:spPr bwMode="auto">
          <a:xfrm>
            <a:off x="5048250" y="2457450"/>
            <a:ext cx="3573463" cy="1616075"/>
          </a:xfrm>
          <a:prstGeom prst="rect">
            <a:avLst/>
          </a:prstGeom>
          <a:noFill/>
          <a:ln w="9525" algn="ctr">
            <a:noFill/>
            <a:miter lim="800000"/>
            <a:headEnd/>
            <a:tailEnd/>
          </a:ln>
          <a:effectLst/>
        </p:spPr>
        <p:txBody>
          <a:bodyPr anchor="ctr">
            <a:spAutoFit/>
          </a:bodyPr>
          <a:lstStyle/>
          <a:p>
            <a:pPr eaLnBrk="0" hangingPunct="0">
              <a:lnSpc>
                <a:spcPct val="125000"/>
              </a:lnSpc>
            </a:pPr>
            <a:r>
              <a:rPr lang="zh-CN" altLang="en-US" sz="2000" b="1">
                <a:solidFill>
                  <a:srgbClr val="3333CC"/>
                </a:solidFill>
                <a:latin typeface="微软雅黑" pitchFamily="34" charset="-122"/>
                <a:ea typeface="微软雅黑" pitchFamily="34" charset="-122"/>
              </a:rPr>
              <a:t>为什么</a:t>
            </a:r>
            <a:r>
              <a:rPr lang="en-US" altLang="zh-CN" sz="2000" b="1">
                <a:solidFill>
                  <a:srgbClr val="3333CC"/>
                </a:solidFill>
                <a:latin typeface="微软雅黑" pitchFamily="34" charset="-122"/>
                <a:ea typeface="微软雅黑" pitchFamily="34" charset="-122"/>
              </a:rPr>
              <a:t>float</a:t>
            </a:r>
            <a:r>
              <a:rPr lang="zh-CN" altLang="en-US" sz="2000" b="1">
                <a:solidFill>
                  <a:srgbClr val="3333CC"/>
                </a:solidFill>
                <a:latin typeface="微软雅黑" pitchFamily="34" charset="-122"/>
                <a:ea typeface="微软雅黑" pitchFamily="34" charset="-122"/>
              </a:rPr>
              <a:t>情况下输出的结果会比原来的大？这到底有没有根本性原因还是随机发生的？为什么会出现这样的情况？</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r>
              <a:rPr lang="en-US" altLang="zh-CN" smtClean="0"/>
              <a:t>1. </a:t>
            </a:r>
            <a:r>
              <a:rPr lang="zh-CN" altLang="en-US" smtClean="0"/>
              <a:t>整数的运算</a:t>
            </a:r>
          </a:p>
        </p:txBody>
      </p:sp>
      <p:sp>
        <p:nvSpPr>
          <p:cNvPr id="4099"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Questions about IEEE 754</a:t>
            </a:r>
            <a:endParaRPr lang="zh-CN" altLang="en-US" smtClean="0">
              <a:ea typeface="宋体" pitchFamily="2" charset="-122"/>
            </a:endParaRPr>
          </a:p>
        </p:txBody>
      </p:sp>
      <p:sp>
        <p:nvSpPr>
          <p:cNvPr id="329731" name="Rectangle 3"/>
          <p:cNvSpPr>
            <a:spLocks noGrp="1" noChangeArrowheads="1"/>
          </p:cNvSpPr>
          <p:nvPr>
            <p:ph type="body" idx="4294967295"/>
          </p:nvPr>
        </p:nvSpPr>
        <p:spPr>
          <a:xfrm>
            <a:off x="384175" y="819150"/>
            <a:ext cx="8501063" cy="5859463"/>
          </a:xfrm>
        </p:spPr>
        <p:txBody>
          <a:bodyPr lIns="63500" tIns="25400" rIns="63500" bIns="25400">
            <a:spAutoFit/>
          </a:bodyPr>
          <a:lstStyle/>
          <a:p>
            <a:pPr>
              <a:lnSpc>
                <a:spcPct val="100000"/>
              </a:lnSpc>
            </a:pPr>
            <a:r>
              <a:rPr lang="en-US" altLang="zh-CN" sz="2200" smtClean="0"/>
              <a:t>What’s the range of representable values?</a:t>
            </a:r>
          </a:p>
          <a:p>
            <a:pPr lvl="1">
              <a:lnSpc>
                <a:spcPct val="100000"/>
              </a:lnSpc>
              <a:buFontTx/>
              <a:buNone/>
            </a:pPr>
            <a:r>
              <a:rPr lang="en-US" altLang="zh-CN" sz="2200" smtClean="0"/>
              <a:t>The largest number for single: +1.11…1X 2</a:t>
            </a:r>
            <a:r>
              <a:rPr lang="en-US" altLang="zh-CN" sz="2200" baseline="30000" smtClean="0"/>
              <a:t>127 </a:t>
            </a:r>
          </a:p>
          <a:p>
            <a:pPr lvl="1">
              <a:lnSpc>
                <a:spcPct val="100000"/>
              </a:lnSpc>
              <a:buFontTx/>
              <a:buNone/>
            </a:pPr>
            <a:r>
              <a:rPr lang="en-US" altLang="zh-CN" sz="2200" smtClean="0"/>
              <a:t>How about double?</a:t>
            </a:r>
          </a:p>
          <a:p>
            <a:pPr>
              <a:lnSpc>
                <a:spcPct val="100000"/>
              </a:lnSpc>
            </a:pPr>
            <a:r>
              <a:rPr lang="en-US" altLang="zh-CN" sz="2200" smtClean="0"/>
              <a:t>What about following type converting: not always true!</a:t>
            </a:r>
          </a:p>
          <a:p>
            <a:pPr>
              <a:lnSpc>
                <a:spcPct val="100000"/>
              </a:lnSpc>
              <a:buFontTx/>
              <a:buNone/>
            </a:pPr>
            <a:r>
              <a:rPr lang="en-US" altLang="zh-CN" sz="2200" smtClean="0"/>
              <a:t>      </a:t>
            </a:r>
            <a:r>
              <a:rPr lang="en-US" altLang="zh-CN" sz="2200" smtClean="0">
                <a:solidFill>
                  <a:srgbClr val="990000"/>
                </a:solidFill>
                <a:cs typeface="Arial" pitchFamily="34" charset="0"/>
              </a:rPr>
              <a:t>if ( i == (int) ((float) i) )  {</a:t>
            </a:r>
          </a:p>
          <a:p>
            <a:pPr>
              <a:lnSpc>
                <a:spcPct val="100000"/>
              </a:lnSpc>
              <a:buFontTx/>
              <a:buNone/>
            </a:pPr>
            <a:r>
              <a:rPr lang="en-US" altLang="zh-CN" sz="2200" smtClean="0">
                <a:solidFill>
                  <a:srgbClr val="990000"/>
                </a:solidFill>
                <a:cs typeface="Arial" pitchFamily="34" charset="0"/>
              </a:rPr>
              <a:t>             printf (“true”);</a:t>
            </a:r>
          </a:p>
          <a:p>
            <a:pPr>
              <a:lnSpc>
                <a:spcPct val="100000"/>
              </a:lnSpc>
              <a:buFontTx/>
              <a:buNone/>
            </a:pPr>
            <a:r>
              <a:rPr lang="en-US" altLang="zh-CN" sz="2200" smtClean="0">
                <a:solidFill>
                  <a:srgbClr val="990000"/>
                </a:solidFill>
                <a:cs typeface="Arial" pitchFamily="34" charset="0"/>
              </a:rPr>
              <a:t>      }</a:t>
            </a:r>
          </a:p>
          <a:p>
            <a:pPr>
              <a:lnSpc>
                <a:spcPct val="100000"/>
              </a:lnSpc>
              <a:buFontTx/>
              <a:buNone/>
            </a:pPr>
            <a:r>
              <a:rPr lang="en-US" altLang="zh-CN" sz="2200" smtClean="0">
                <a:solidFill>
                  <a:srgbClr val="990000"/>
                </a:solidFill>
                <a:cs typeface="Arial" pitchFamily="34" charset="0"/>
              </a:rPr>
              <a:t>      if ( f == (float) ((int) f) )  {</a:t>
            </a:r>
          </a:p>
          <a:p>
            <a:pPr>
              <a:lnSpc>
                <a:spcPct val="100000"/>
              </a:lnSpc>
              <a:buFontTx/>
              <a:buNone/>
            </a:pPr>
            <a:r>
              <a:rPr lang="en-US" altLang="zh-CN" sz="2200" smtClean="0">
                <a:solidFill>
                  <a:srgbClr val="990000"/>
                </a:solidFill>
                <a:cs typeface="Arial" pitchFamily="34" charset="0"/>
              </a:rPr>
              <a:t>            printf (“true”);</a:t>
            </a:r>
          </a:p>
          <a:p>
            <a:pPr>
              <a:lnSpc>
                <a:spcPct val="100000"/>
              </a:lnSpc>
              <a:buFontTx/>
              <a:buNone/>
            </a:pPr>
            <a:r>
              <a:rPr lang="en-US" altLang="zh-CN" sz="2200" smtClean="0">
                <a:solidFill>
                  <a:srgbClr val="990000"/>
                </a:solidFill>
                <a:cs typeface="Arial" pitchFamily="34" charset="0"/>
              </a:rPr>
              <a:t>      }</a:t>
            </a:r>
          </a:p>
          <a:p>
            <a:pPr>
              <a:lnSpc>
                <a:spcPct val="100000"/>
              </a:lnSpc>
            </a:pPr>
            <a:r>
              <a:rPr lang="en-US" altLang="zh-CN" sz="2200" smtClean="0"/>
              <a:t>How about FP add associative? FALSE!</a:t>
            </a:r>
          </a:p>
          <a:p>
            <a:pPr>
              <a:lnSpc>
                <a:spcPct val="100000"/>
              </a:lnSpc>
              <a:buFontTx/>
              <a:buNone/>
            </a:pPr>
            <a:r>
              <a:rPr lang="en-US" altLang="zh-CN" sz="2200" smtClean="0"/>
              <a:t>     </a:t>
            </a:r>
            <a:r>
              <a:rPr lang="en-US" altLang="zh-CN" sz="2200" smtClean="0">
                <a:solidFill>
                  <a:schemeClr val="accent2"/>
                </a:solidFill>
              </a:rPr>
              <a:t>x = – 1.5 x 10</a:t>
            </a:r>
            <a:r>
              <a:rPr lang="en-US" altLang="zh-CN" sz="2200" baseline="30000" smtClean="0">
                <a:solidFill>
                  <a:schemeClr val="accent2"/>
                </a:solidFill>
              </a:rPr>
              <a:t>38</a:t>
            </a:r>
            <a:r>
              <a:rPr lang="en-US" altLang="zh-CN" sz="2200" smtClean="0">
                <a:solidFill>
                  <a:schemeClr val="accent2"/>
                </a:solidFill>
              </a:rPr>
              <a:t>,   y = 1.5 x 10</a:t>
            </a:r>
            <a:r>
              <a:rPr lang="en-US" altLang="zh-CN" sz="2200" baseline="30000" smtClean="0">
                <a:solidFill>
                  <a:schemeClr val="accent2"/>
                </a:solidFill>
              </a:rPr>
              <a:t>38</a:t>
            </a:r>
            <a:r>
              <a:rPr lang="en-US" altLang="zh-CN" sz="2200" smtClean="0">
                <a:solidFill>
                  <a:schemeClr val="accent2"/>
                </a:solidFill>
              </a:rPr>
              <a:t>,    z = 1.0</a:t>
            </a:r>
          </a:p>
          <a:p>
            <a:pPr>
              <a:lnSpc>
                <a:spcPct val="100000"/>
              </a:lnSpc>
              <a:buFontTx/>
              <a:buNone/>
            </a:pPr>
            <a:r>
              <a:rPr lang="en-US" altLang="zh-CN" sz="2200" smtClean="0">
                <a:solidFill>
                  <a:srgbClr val="990000"/>
                </a:solidFill>
              </a:rPr>
              <a:t>        (x+y)+z = (–1.5x10</a:t>
            </a:r>
            <a:r>
              <a:rPr lang="en-US" altLang="zh-CN" sz="2200" baseline="30000" smtClean="0">
                <a:solidFill>
                  <a:srgbClr val="990000"/>
                </a:solidFill>
              </a:rPr>
              <a:t>38</a:t>
            </a:r>
            <a:r>
              <a:rPr lang="en-US" altLang="zh-CN" sz="2200" smtClean="0">
                <a:solidFill>
                  <a:srgbClr val="990000"/>
                </a:solidFill>
              </a:rPr>
              <a:t>+1.5x10</a:t>
            </a:r>
            <a:r>
              <a:rPr lang="en-US" altLang="zh-CN" sz="2200" baseline="30000" smtClean="0">
                <a:solidFill>
                  <a:srgbClr val="990000"/>
                </a:solidFill>
              </a:rPr>
              <a:t>38 </a:t>
            </a:r>
            <a:r>
              <a:rPr lang="en-US" altLang="zh-CN" sz="2200" smtClean="0">
                <a:solidFill>
                  <a:srgbClr val="990000"/>
                </a:solidFill>
              </a:rPr>
              <a:t>)</a:t>
            </a:r>
            <a:r>
              <a:rPr lang="en-US" altLang="zh-CN" sz="2200" baseline="30000" smtClean="0">
                <a:solidFill>
                  <a:srgbClr val="990000"/>
                </a:solidFill>
              </a:rPr>
              <a:t> </a:t>
            </a:r>
            <a:r>
              <a:rPr lang="en-US" altLang="zh-CN" sz="2200" smtClean="0">
                <a:solidFill>
                  <a:srgbClr val="990000"/>
                </a:solidFill>
              </a:rPr>
              <a:t>+1.0 = 1.0</a:t>
            </a:r>
          </a:p>
          <a:p>
            <a:pPr>
              <a:lnSpc>
                <a:spcPct val="100000"/>
              </a:lnSpc>
              <a:buFontTx/>
              <a:buNone/>
            </a:pPr>
            <a:r>
              <a:rPr lang="en-US" altLang="zh-CN" sz="2200" smtClean="0">
                <a:solidFill>
                  <a:srgbClr val="990000"/>
                </a:solidFill>
              </a:rPr>
              <a:t>        x+(y+z) = –1.5x10</a:t>
            </a:r>
            <a:r>
              <a:rPr lang="en-US" altLang="zh-CN" sz="2200" baseline="30000" smtClean="0">
                <a:solidFill>
                  <a:srgbClr val="990000"/>
                </a:solidFill>
              </a:rPr>
              <a:t>38</a:t>
            </a:r>
            <a:r>
              <a:rPr lang="en-US" altLang="zh-CN" sz="2200" smtClean="0">
                <a:solidFill>
                  <a:srgbClr val="990000"/>
                </a:solidFill>
              </a:rPr>
              <a:t>+ (1.5x10</a:t>
            </a:r>
            <a:r>
              <a:rPr lang="en-US" altLang="zh-CN" sz="2200" baseline="30000" smtClean="0">
                <a:solidFill>
                  <a:srgbClr val="990000"/>
                </a:solidFill>
              </a:rPr>
              <a:t>38</a:t>
            </a:r>
            <a:r>
              <a:rPr lang="en-US" altLang="zh-CN" sz="2200" smtClean="0">
                <a:solidFill>
                  <a:srgbClr val="990000"/>
                </a:solidFill>
              </a:rPr>
              <a:t>+1.0) = 0.0</a:t>
            </a:r>
          </a:p>
          <a:p>
            <a:pPr>
              <a:lnSpc>
                <a:spcPct val="90000"/>
              </a:lnSpc>
              <a:buFontTx/>
              <a:buNone/>
            </a:pPr>
            <a:endParaRPr lang="zh-CN" altLang="en-US" sz="2200" baseline="30000" smtClean="0">
              <a:solidFill>
                <a:srgbClr val="990000"/>
              </a:solidFill>
            </a:endParaRPr>
          </a:p>
        </p:txBody>
      </p:sp>
      <p:sp>
        <p:nvSpPr>
          <p:cNvPr id="329732" name="Text Box 4"/>
          <p:cNvSpPr txBox="1">
            <a:spLocks noChangeArrowheads="1"/>
          </p:cNvSpPr>
          <p:nvPr/>
        </p:nvSpPr>
        <p:spPr bwMode="auto">
          <a:xfrm>
            <a:off x="4832350" y="2565400"/>
            <a:ext cx="2481263" cy="822325"/>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FF0066"/>
                </a:solidFill>
                <a:cs typeface="Arial" pitchFamily="34" charset="0"/>
              </a:rPr>
              <a:t>How about double?</a:t>
            </a:r>
            <a:r>
              <a:rPr lang="en-US" altLang="zh-CN" b="1">
                <a:solidFill>
                  <a:srgbClr val="006600"/>
                </a:solidFill>
                <a:cs typeface="Arial" pitchFamily="34" charset="0"/>
              </a:rPr>
              <a:t>  </a:t>
            </a:r>
          </a:p>
        </p:txBody>
      </p:sp>
      <p:sp>
        <p:nvSpPr>
          <p:cNvPr id="329733" name="Text Box 5"/>
          <p:cNvSpPr txBox="1">
            <a:spLocks noChangeArrowheads="1"/>
          </p:cNvSpPr>
          <p:nvPr/>
        </p:nvSpPr>
        <p:spPr bwMode="auto">
          <a:xfrm>
            <a:off x="4803775" y="3683000"/>
            <a:ext cx="2170113" cy="822325"/>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FF0066"/>
                </a:solidFill>
                <a:cs typeface="Arial" pitchFamily="34" charset="0"/>
              </a:rPr>
              <a:t>How about double?</a:t>
            </a:r>
          </a:p>
        </p:txBody>
      </p:sp>
      <p:sp>
        <p:nvSpPr>
          <p:cNvPr id="329734" name="Text Box 6"/>
          <p:cNvSpPr txBox="1">
            <a:spLocks noChangeArrowheads="1"/>
          </p:cNvSpPr>
          <p:nvPr/>
        </p:nvSpPr>
        <p:spPr bwMode="auto">
          <a:xfrm>
            <a:off x="6837363" y="2717800"/>
            <a:ext cx="1349375" cy="457200"/>
          </a:xfrm>
          <a:prstGeom prst="rect">
            <a:avLst/>
          </a:prstGeom>
          <a:noFill/>
          <a:ln w="12700">
            <a:noFill/>
            <a:miter lim="800000"/>
            <a:headEnd/>
            <a:tailEnd/>
          </a:ln>
        </p:spPr>
        <p:txBody>
          <a:bodyPr>
            <a:spAutoFit/>
          </a:bodyPr>
          <a:lstStyle/>
          <a:p>
            <a:pPr eaLnBrk="0" hangingPunct="0">
              <a:spcBef>
                <a:spcPct val="50000"/>
              </a:spcBef>
            </a:pPr>
            <a:r>
              <a:rPr lang="en-US" altLang="zh-CN" sz="2400" b="1">
                <a:cs typeface="Arial" pitchFamily="34" charset="0"/>
              </a:rPr>
              <a:t>True!</a:t>
            </a:r>
          </a:p>
        </p:txBody>
      </p:sp>
      <p:sp>
        <p:nvSpPr>
          <p:cNvPr id="329735" name="Text Box 7"/>
          <p:cNvSpPr txBox="1">
            <a:spLocks noChangeArrowheads="1"/>
          </p:cNvSpPr>
          <p:nvPr/>
        </p:nvSpPr>
        <p:spPr bwMode="auto">
          <a:xfrm>
            <a:off x="6677025" y="3632200"/>
            <a:ext cx="1787525" cy="822325"/>
          </a:xfrm>
          <a:prstGeom prst="rect">
            <a:avLst/>
          </a:prstGeom>
          <a:noFill/>
          <a:ln w="12700">
            <a:noFill/>
            <a:miter lim="800000"/>
            <a:headEnd/>
            <a:tailEnd/>
          </a:ln>
        </p:spPr>
        <p:txBody>
          <a:bodyPr>
            <a:spAutoFit/>
          </a:bodyPr>
          <a:lstStyle/>
          <a:p>
            <a:pPr eaLnBrk="0" hangingPunct="0">
              <a:spcBef>
                <a:spcPct val="50000"/>
              </a:spcBef>
            </a:pPr>
            <a:r>
              <a:rPr lang="en-US" altLang="zh-CN" sz="2400" b="1">
                <a:cs typeface="Arial" pitchFamily="34" charset="0"/>
              </a:rPr>
              <a:t>Not always true!</a:t>
            </a:r>
          </a:p>
        </p:txBody>
      </p:sp>
      <p:sp>
        <p:nvSpPr>
          <p:cNvPr id="329736" name="Rectangle 8"/>
          <p:cNvSpPr>
            <a:spLocks noChangeArrowheads="1"/>
          </p:cNvSpPr>
          <p:nvPr/>
        </p:nvSpPr>
        <p:spPr bwMode="auto">
          <a:xfrm>
            <a:off x="6607175" y="1373188"/>
            <a:ext cx="2386013" cy="457200"/>
          </a:xfrm>
          <a:prstGeom prst="rect">
            <a:avLst/>
          </a:prstGeom>
          <a:noFill/>
          <a:ln w="12700">
            <a:noFill/>
            <a:miter lim="800000"/>
            <a:headEnd/>
            <a:tailEnd/>
          </a:ln>
        </p:spPr>
        <p:txBody>
          <a:bodyPr wrap="none">
            <a:spAutoFit/>
          </a:bodyPr>
          <a:lstStyle/>
          <a:p>
            <a:pPr lvl="1" eaLnBrk="0" hangingPunct="0">
              <a:spcBef>
                <a:spcPct val="10000"/>
              </a:spcBef>
            </a:pPr>
            <a:r>
              <a:rPr lang="zh-CN" altLang="en-US" sz="2400" b="1">
                <a:solidFill>
                  <a:srgbClr val="CC0000"/>
                </a:solidFill>
                <a:latin typeface="Times New Roman" pitchFamily="18" charset="0"/>
              </a:rPr>
              <a:t>约 </a:t>
            </a:r>
            <a:r>
              <a:rPr lang="en-US" altLang="zh-CN" sz="2400" b="1">
                <a:solidFill>
                  <a:srgbClr val="CC0000"/>
                </a:solidFill>
                <a:latin typeface="Times New Roman" pitchFamily="18" charset="0"/>
              </a:rPr>
              <a:t>+3.4 </a:t>
            </a:r>
            <a:r>
              <a:rPr lang="en-US" altLang="zh-CN" b="1">
                <a:solidFill>
                  <a:srgbClr val="CC0000"/>
                </a:solidFill>
                <a:latin typeface="Tahoma" pitchFamily="34" charset="0"/>
              </a:rPr>
              <a:t>X </a:t>
            </a:r>
            <a:r>
              <a:rPr lang="en-US" altLang="zh-CN" sz="2400" b="1">
                <a:solidFill>
                  <a:srgbClr val="CC0000"/>
                </a:solidFill>
                <a:latin typeface="Times New Roman" pitchFamily="18" charset="0"/>
              </a:rPr>
              <a:t>10</a:t>
            </a:r>
            <a:r>
              <a:rPr lang="en-US" altLang="zh-CN" sz="2400" b="1" baseline="30000">
                <a:solidFill>
                  <a:srgbClr val="CC0000"/>
                </a:solidFill>
                <a:latin typeface="Times New Roman" pitchFamily="18" charset="0"/>
              </a:rPr>
              <a:t>38</a:t>
            </a:r>
            <a:endParaRPr lang="zh-CN" altLang="en-US" sz="2400" b="1" baseline="30000">
              <a:solidFill>
                <a:srgbClr val="CC0000"/>
              </a:solidFill>
              <a:latin typeface="Times New Roman" pitchFamily="18" charset="0"/>
            </a:endParaRPr>
          </a:p>
        </p:txBody>
      </p:sp>
      <p:sp>
        <p:nvSpPr>
          <p:cNvPr id="329737" name="Rectangle 9"/>
          <p:cNvSpPr>
            <a:spLocks noChangeArrowheads="1"/>
          </p:cNvSpPr>
          <p:nvPr/>
        </p:nvSpPr>
        <p:spPr bwMode="auto">
          <a:xfrm>
            <a:off x="3900488" y="1652588"/>
            <a:ext cx="2632075" cy="457200"/>
          </a:xfrm>
          <a:prstGeom prst="rect">
            <a:avLst/>
          </a:prstGeom>
          <a:noFill/>
          <a:ln w="12700">
            <a:noFill/>
            <a:miter lim="800000"/>
            <a:headEnd/>
            <a:tailEnd/>
          </a:ln>
        </p:spPr>
        <p:txBody>
          <a:bodyPr wrap="none">
            <a:spAutoFit/>
          </a:bodyPr>
          <a:lstStyle/>
          <a:p>
            <a:pPr lvl="1" eaLnBrk="0" hangingPunct="0">
              <a:spcBef>
                <a:spcPct val="10000"/>
              </a:spcBef>
            </a:pPr>
            <a:r>
              <a:rPr lang="zh-CN" altLang="en-US" sz="2400" b="1">
                <a:solidFill>
                  <a:srgbClr val="CC0000"/>
                </a:solidFill>
              </a:rPr>
              <a:t>约 </a:t>
            </a:r>
            <a:r>
              <a:rPr lang="en-US" altLang="zh-CN" sz="2400" b="1">
                <a:solidFill>
                  <a:srgbClr val="CC0000"/>
                </a:solidFill>
              </a:rPr>
              <a:t>+1.8 </a:t>
            </a:r>
            <a:r>
              <a:rPr lang="en-US" altLang="zh-CN" b="1">
                <a:solidFill>
                  <a:srgbClr val="CC0000"/>
                </a:solidFill>
              </a:rPr>
              <a:t>X</a:t>
            </a:r>
            <a:r>
              <a:rPr lang="en-US" altLang="zh-CN" sz="2400" b="1">
                <a:solidFill>
                  <a:srgbClr val="CC0000"/>
                </a:solidFill>
              </a:rPr>
              <a:t> 10</a:t>
            </a:r>
            <a:r>
              <a:rPr lang="en-US" altLang="zh-CN" sz="2400" b="1" baseline="30000">
                <a:solidFill>
                  <a:srgbClr val="CC0000"/>
                </a:solidFill>
              </a:rPr>
              <a:t>308</a:t>
            </a:r>
            <a:endParaRPr lang="zh-CN" altLang="en-US" sz="2400" b="1" baseline="300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7" dur="500"/>
                                        <p:tgtEl>
                                          <p:spTgt spid="32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6"/>
                                        </p:tgtEl>
                                        <p:attrNameLst>
                                          <p:attrName>style.visibility</p:attrName>
                                        </p:attrNameLst>
                                      </p:cBhvr>
                                      <p:to>
                                        <p:strVal val="visible"/>
                                      </p:to>
                                    </p:set>
                                    <p:animEffect transition="in" filter="blinds(horizontal)">
                                      <p:cBhvr>
                                        <p:cTn id="12" dur="500"/>
                                        <p:tgtEl>
                                          <p:spTgt spid="3297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7"/>
                                        </p:tgtEl>
                                        <p:attrNameLst>
                                          <p:attrName>style.visibility</p:attrName>
                                        </p:attrNameLst>
                                      </p:cBhvr>
                                      <p:to>
                                        <p:strVal val="visible"/>
                                      </p:to>
                                    </p:set>
                                    <p:animEffect transition="in" filter="blinds(horizontal)">
                                      <p:cBhvr>
                                        <p:cTn id="22" dur="500"/>
                                        <p:tgtEl>
                                          <p:spTgt spid="3297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7" dur="500"/>
                                        <p:tgtEl>
                                          <p:spTgt spid="3297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32" dur="500"/>
                                        <p:tgtEl>
                                          <p:spTgt spid="329731">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5" dur="500"/>
                                        <p:tgtEl>
                                          <p:spTgt spid="32973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38" dur="500"/>
                                        <p:tgtEl>
                                          <p:spTgt spid="329731">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9732"/>
                                        </p:tgtEl>
                                        <p:attrNameLst>
                                          <p:attrName>style.visibility</p:attrName>
                                        </p:attrNameLst>
                                      </p:cBhvr>
                                      <p:to>
                                        <p:strVal val="visible"/>
                                      </p:to>
                                    </p:set>
                                    <p:animEffect transition="in" filter="blinds(horizontal)">
                                      <p:cBhvr>
                                        <p:cTn id="43" dur="500"/>
                                        <p:tgtEl>
                                          <p:spTgt spid="3297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29734"/>
                                        </p:tgtEl>
                                        <p:attrNameLst>
                                          <p:attrName>style.visibility</p:attrName>
                                        </p:attrNameLst>
                                      </p:cBhvr>
                                      <p:to>
                                        <p:strVal val="visible"/>
                                      </p:to>
                                    </p:set>
                                    <p:animEffect transition="in" filter="blinds(horizontal)">
                                      <p:cBhvr>
                                        <p:cTn id="48" dur="500"/>
                                        <p:tgtEl>
                                          <p:spTgt spid="3297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53" dur="500"/>
                                        <p:tgtEl>
                                          <p:spTgt spid="329731">
                                            <p:txEl>
                                              <p:pRg st="7" end="7"/>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29731">
                                            <p:txEl>
                                              <p:pRg st="8" end="8"/>
                                            </p:txEl>
                                          </p:spTgt>
                                        </p:tgtEl>
                                        <p:attrNameLst>
                                          <p:attrName>style.visibility</p:attrName>
                                        </p:attrNameLst>
                                      </p:cBhvr>
                                      <p:to>
                                        <p:strVal val="visible"/>
                                      </p:to>
                                    </p:set>
                                    <p:animEffect transition="in" filter="blinds(horizontal)">
                                      <p:cBhvr>
                                        <p:cTn id="56" dur="500"/>
                                        <p:tgtEl>
                                          <p:spTgt spid="329731">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29731">
                                            <p:txEl>
                                              <p:pRg st="9" end="9"/>
                                            </p:txEl>
                                          </p:spTgt>
                                        </p:tgtEl>
                                        <p:attrNameLst>
                                          <p:attrName>style.visibility</p:attrName>
                                        </p:attrNameLst>
                                      </p:cBhvr>
                                      <p:to>
                                        <p:strVal val="visible"/>
                                      </p:to>
                                    </p:set>
                                    <p:animEffect transition="in" filter="blinds(horizontal)">
                                      <p:cBhvr>
                                        <p:cTn id="59" dur="500"/>
                                        <p:tgtEl>
                                          <p:spTgt spid="329731">
                                            <p:txEl>
                                              <p:pRg st="9" end="9"/>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29733"/>
                                        </p:tgtEl>
                                        <p:attrNameLst>
                                          <p:attrName>style.visibility</p:attrName>
                                        </p:attrNameLst>
                                      </p:cBhvr>
                                      <p:to>
                                        <p:strVal val="visible"/>
                                      </p:to>
                                    </p:set>
                                    <p:animEffect transition="in" filter="blinds(horizontal)">
                                      <p:cBhvr>
                                        <p:cTn id="64" dur="500"/>
                                        <p:tgtEl>
                                          <p:spTgt spid="32973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29735"/>
                                        </p:tgtEl>
                                        <p:attrNameLst>
                                          <p:attrName>style.visibility</p:attrName>
                                        </p:attrNameLst>
                                      </p:cBhvr>
                                      <p:to>
                                        <p:strVal val="visible"/>
                                      </p:to>
                                    </p:set>
                                    <p:animEffect transition="in" filter="blinds(horizontal)">
                                      <p:cBhvr>
                                        <p:cTn id="69" dur="500"/>
                                        <p:tgtEl>
                                          <p:spTgt spid="32973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329731">
                                            <p:txEl>
                                              <p:pRg st="10" end="10"/>
                                            </p:txEl>
                                          </p:spTgt>
                                        </p:tgtEl>
                                        <p:attrNameLst>
                                          <p:attrName>style.visibility</p:attrName>
                                        </p:attrNameLst>
                                      </p:cBhvr>
                                      <p:to>
                                        <p:strVal val="visible"/>
                                      </p:to>
                                    </p:set>
                                    <p:animEffect transition="in" filter="blinds(horizontal)">
                                      <p:cBhvr>
                                        <p:cTn id="74" dur="500"/>
                                        <p:tgtEl>
                                          <p:spTgt spid="329731">
                                            <p:txEl>
                                              <p:pRg st="10" end="1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329731">
                                            <p:txEl>
                                              <p:pRg st="11" end="11"/>
                                            </p:txEl>
                                          </p:spTgt>
                                        </p:tgtEl>
                                        <p:attrNameLst>
                                          <p:attrName>style.visibility</p:attrName>
                                        </p:attrNameLst>
                                      </p:cBhvr>
                                      <p:to>
                                        <p:strVal val="visible"/>
                                      </p:to>
                                    </p:set>
                                    <p:animEffect transition="in" filter="blinds(horizontal)">
                                      <p:cBhvr>
                                        <p:cTn id="79" dur="500"/>
                                        <p:tgtEl>
                                          <p:spTgt spid="329731">
                                            <p:txEl>
                                              <p:pRg st="11" end="11"/>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329731">
                                            <p:txEl>
                                              <p:pRg st="12" end="12"/>
                                            </p:txEl>
                                          </p:spTgt>
                                        </p:tgtEl>
                                        <p:attrNameLst>
                                          <p:attrName>style.visibility</p:attrName>
                                        </p:attrNameLst>
                                      </p:cBhvr>
                                      <p:to>
                                        <p:strVal val="visible"/>
                                      </p:to>
                                    </p:set>
                                    <p:animEffect transition="in" filter="blinds(horizontal)">
                                      <p:cBhvr>
                                        <p:cTn id="84" dur="500"/>
                                        <p:tgtEl>
                                          <p:spTgt spid="329731">
                                            <p:txEl>
                                              <p:pRg st="12" end="12"/>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329731">
                                            <p:txEl>
                                              <p:pRg st="13" end="13"/>
                                            </p:txEl>
                                          </p:spTgt>
                                        </p:tgtEl>
                                        <p:attrNameLst>
                                          <p:attrName>style.visibility</p:attrName>
                                        </p:attrNameLst>
                                      </p:cBhvr>
                                      <p:to>
                                        <p:strVal val="visible"/>
                                      </p:to>
                                    </p:set>
                                    <p:animEffect transition="in" filter="blinds(horizontal)">
                                      <p:cBhvr>
                                        <p:cTn id="89" dur="500"/>
                                        <p:tgtEl>
                                          <p:spTgt spid="3297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P spid="329734" grpId="0"/>
      <p:bldP spid="329735" grpId="0"/>
      <p:bldP spid="329736" grpId="0"/>
      <p:bldP spid="3297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p:cNvSpPr>
          <p:nvPr/>
        </p:nvSpPr>
        <p:spPr bwMode="auto">
          <a:xfrm>
            <a:off x="8062913" y="22225"/>
            <a:ext cx="1320800" cy="177800"/>
          </a:xfrm>
          <a:prstGeom prst="rect">
            <a:avLst/>
          </a:prstGeom>
          <a:noFill/>
          <a:ln w="25400">
            <a:noFill/>
            <a:miter lim="800000"/>
            <a:headEnd/>
            <a:tailEnd/>
          </a:ln>
        </p:spPr>
        <p:txBody>
          <a:bodyPr lIns="0" tIns="0" rIns="0" bIns="0"/>
          <a:lstStyle/>
          <a:p>
            <a:r>
              <a:rPr lang="en-US" altLang="zh-CN" sz="1200">
                <a:solidFill>
                  <a:srgbClr val="FFFFFF"/>
                </a:solidFill>
                <a:latin typeface="Gill Sans"/>
                <a:ea typeface="Gill Sans"/>
                <a:cs typeface="Gill Sans"/>
                <a:sym typeface="Gill Sans"/>
              </a:rPr>
              <a:t>Carnegie Mellon</a:t>
            </a:r>
          </a:p>
        </p:txBody>
      </p:sp>
      <p:sp>
        <p:nvSpPr>
          <p:cNvPr id="32771"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z="3600" smtClean="0">
                <a:latin typeface="微软雅黑" pitchFamily="34" charset="-122"/>
                <a:ea typeface="微软雅黑" pitchFamily="34" charset="-122"/>
              </a:rPr>
              <a:t>浮点运算举例</a:t>
            </a:r>
          </a:p>
        </p:txBody>
      </p:sp>
      <p:sp>
        <p:nvSpPr>
          <p:cNvPr id="32772" name="Rectangle 4"/>
          <p:cNvSpPr>
            <a:spLocks noGrp="1" noChangeArrowheads="1"/>
          </p:cNvSpPr>
          <p:nvPr>
            <p:ph type="body" idx="4294967295"/>
          </p:nvPr>
        </p:nvSpPr>
        <p:spPr>
          <a:xfrm>
            <a:off x="468313" y="836613"/>
            <a:ext cx="8229600" cy="1219200"/>
          </a:xfrm>
        </p:spPr>
        <p:txBody>
          <a:bodyPr lIns="38100" tIns="38100" rIns="38100" bIns="38100"/>
          <a:lstStyle/>
          <a:p>
            <a:pPr marL="254000" indent="-254000" eaLnBrk="1" hangingPunct="1"/>
            <a:r>
              <a:rPr lang="zh-CN" altLang="en-US" smtClean="0">
                <a:ea typeface="微软雅黑" pitchFamily="34" charset="-122"/>
              </a:rPr>
              <a:t>对于以下给定的关系表达式，判断是否永真。</a:t>
            </a:r>
          </a:p>
        </p:txBody>
      </p:sp>
      <p:sp>
        <p:nvSpPr>
          <p:cNvPr id="32773" name="Rectangle 5"/>
          <p:cNvSpPr>
            <a:spLocks/>
          </p:cNvSpPr>
          <p:nvPr/>
        </p:nvSpPr>
        <p:spPr bwMode="auto">
          <a:xfrm>
            <a:off x="3086100" y="1538288"/>
            <a:ext cx="4889500" cy="4814887"/>
          </a:xfrm>
          <a:prstGeom prst="rect">
            <a:avLst/>
          </a:prstGeom>
          <a:noFill/>
          <a:ln w="25400">
            <a:noFill/>
            <a:miter lim="800000"/>
            <a:headEnd/>
            <a:tailEnd/>
          </a:ln>
        </p:spPr>
        <p:txBody>
          <a:bodyPr lIns="38100" tIns="38100" rIns="38100" bIns="38100"/>
          <a:lstStyle/>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x == (int)(float) x</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x == (int)(double) x</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f == (float)(double) f</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 (float) d</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f == -(-f);</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2/3 == 2/3.0</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&lt; 0.0	 ⇒ 	((d*2) &lt; 0.0)</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&gt; f	 ⇒ 	-f &gt; -d</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 d &gt;== 0.0</a:t>
            </a:r>
          </a:p>
          <a:p>
            <a:pPr marL="254000" indent="-254000">
              <a:spcBef>
                <a:spcPts val="575"/>
              </a:spcBef>
              <a:buClr>
                <a:srgbClr val="000000"/>
              </a:buClr>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(d+f)-d == f</a:t>
            </a:r>
          </a:p>
        </p:txBody>
      </p:sp>
      <p:sp>
        <p:nvSpPr>
          <p:cNvPr id="32774" name="Rectangle 6"/>
          <p:cNvSpPr>
            <a:spLocks/>
          </p:cNvSpPr>
          <p:nvPr/>
        </p:nvSpPr>
        <p:spPr bwMode="auto">
          <a:xfrm>
            <a:off x="250825" y="1493838"/>
            <a:ext cx="2628900" cy="1155700"/>
          </a:xfrm>
          <a:prstGeom prst="rect">
            <a:avLst/>
          </a:prstGeom>
          <a:solidFill>
            <a:srgbClr val="D6D6F4">
              <a:alpha val="29019"/>
            </a:srgbClr>
          </a:solidFill>
          <a:ln w="25400">
            <a:solidFill>
              <a:srgbClr val="ADADEA"/>
            </a:solidFill>
            <a:miter lim="800000"/>
            <a:headEnd/>
            <a:tailEnd/>
          </a:ln>
        </p:spPr>
        <p:txBody>
          <a:bodyPr lIns="38100" tIns="38100" rIns="38100" bIns="38100"/>
          <a:lstStyle/>
          <a:p>
            <a:pPr>
              <a:spcBef>
                <a:spcPts val="475"/>
              </a:spcBef>
              <a:tabLst>
                <a:tab pos="1371600" algn="l"/>
                <a:tab pos="2286000" algn="l"/>
              </a:tabLst>
            </a:pPr>
            <a:r>
              <a:rPr lang="en-US" altLang="zh-CN" sz="2000" b="1">
                <a:ea typeface="Monaco"/>
                <a:cs typeface="Monaco"/>
                <a:sym typeface="Monaco"/>
              </a:rPr>
              <a:t>int x ;</a:t>
            </a:r>
          </a:p>
          <a:p>
            <a:pPr>
              <a:spcBef>
                <a:spcPts val="475"/>
              </a:spcBef>
              <a:tabLst>
                <a:tab pos="1371600" algn="l"/>
                <a:tab pos="2286000" algn="l"/>
              </a:tabLst>
            </a:pPr>
            <a:r>
              <a:rPr lang="en-US" altLang="zh-CN" sz="2000" b="1">
                <a:ea typeface="Monaco"/>
                <a:cs typeface="Monaco"/>
                <a:sym typeface="Monaco"/>
              </a:rPr>
              <a:t>float f ;</a:t>
            </a:r>
          </a:p>
          <a:p>
            <a:pPr>
              <a:spcBef>
                <a:spcPts val="475"/>
              </a:spcBef>
              <a:tabLst>
                <a:tab pos="1371600" algn="l"/>
                <a:tab pos="2286000" algn="l"/>
              </a:tabLst>
            </a:pPr>
            <a:r>
              <a:rPr lang="en-US" altLang="zh-CN" sz="2000" b="1">
                <a:ea typeface="Monaco"/>
                <a:cs typeface="Monaco"/>
                <a:sym typeface="Monaco"/>
              </a:rPr>
              <a:t>double d ;</a:t>
            </a:r>
          </a:p>
        </p:txBody>
      </p:sp>
      <p:sp>
        <p:nvSpPr>
          <p:cNvPr id="32775" name="Rectangle 7"/>
          <p:cNvSpPr>
            <a:spLocks/>
          </p:cNvSpPr>
          <p:nvPr/>
        </p:nvSpPr>
        <p:spPr bwMode="auto">
          <a:xfrm>
            <a:off x="341313" y="2933700"/>
            <a:ext cx="2466975" cy="806450"/>
          </a:xfrm>
          <a:prstGeom prst="rect">
            <a:avLst/>
          </a:prstGeom>
          <a:noFill/>
          <a:ln w="25400">
            <a:noFill/>
            <a:miter lim="800000"/>
            <a:headEnd/>
            <a:tailEnd/>
          </a:ln>
        </p:spPr>
        <p:txBody>
          <a:bodyPr wrap="none" lIns="38100" tIns="38100" rIns="38100" bIns="38100">
            <a:spAutoFit/>
          </a:bodyPr>
          <a:lstStyle/>
          <a:p>
            <a:r>
              <a:rPr lang="en-US" altLang="zh-CN" sz="2400" b="1">
                <a:latin typeface="微软雅黑" pitchFamily="34" charset="-122"/>
                <a:ea typeface="微软雅黑" pitchFamily="34" charset="-122"/>
                <a:cs typeface="ヒラギノ角ゴ ProN W3"/>
                <a:sym typeface="Calibri" pitchFamily="34" charset="0"/>
              </a:rPr>
              <a:t>Assume neither</a:t>
            </a:r>
            <a:endParaRPr lang="en-US" altLang="zh-CN" sz="2400" b="1">
              <a:latin typeface="微软雅黑" pitchFamily="34" charset="-122"/>
              <a:ea typeface="微软雅黑" pitchFamily="34" charset="-122"/>
              <a:cs typeface="Lucida Grande"/>
              <a:sym typeface="Arial Narrow" pitchFamily="34" charset="0"/>
            </a:endParaRPr>
          </a:p>
          <a:p>
            <a:r>
              <a:rPr lang="en-US" altLang="zh-CN" sz="2400" b="1">
                <a:latin typeface="微软雅黑" pitchFamily="34" charset="-122"/>
                <a:ea typeface="微软雅黑" pitchFamily="34" charset="-122"/>
                <a:cs typeface="Courier New Bold" pitchFamily="49" charset="0"/>
                <a:sym typeface="Courier New Bold" pitchFamily="49" charset="0"/>
              </a:rPr>
              <a:t>d</a:t>
            </a:r>
            <a:r>
              <a:rPr lang="en-US" altLang="zh-CN" sz="2400" b="1">
                <a:latin typeface="微软雅黑" pitchFamily="34" charset="-122"/>
                <a:ea typeface="微软雅黑" pitchFamily="34" charset="-122"/>
                <a:cs typeface="ヒラギノ角ゴ ProN W3"/>
                <a:sym typeface="Calibri" pitchFamily="34" charset="0"/>
              </a:rPr>
              <a:t> nor </a:t>
            </a:r>
            <a:r>
              <a:rPr lang="en-US" altLang="zh-CN" sz="2400" b="1">
                <a:latin typeface="微软雅黑" pitchFamily="34" charset="-122"/>
                <a:ea typeface="微软雅黑" pitchFamily="34" charset="-122"/>
                <a:cs typeface="ヒラギノ角ゴ ProN W3"/>
                <a:sym typeface="Courier New Bold" pitchFamily="49" charset="0"/>
              </a:rPr>
              <a:t>f</a:t>
            </a:r>
            <a:r>
              <a:rPr lang="en-US" altLang="zh-CN" sz="2400" b="1">
                <a:latin typeface="微软雅黑" pitchFamily="34" charset="-122"/>
                <a:ea typeface="微软雅黑" pitchFamily="34" charset="-122"/>
                <a:cs typeface="ヒラギノ角ゴ ProN W3"/>
                <a:sym typeface="Calibri" pitchFamily="34" charset="0"/>
              </a:rPr>
              <a:t> is NaN</a:t>
            </a:r>
          </a:p>
        </p:txBody>
      </p:sp>
      <p:sp>
        <p:nvSpPr>
          <p:cNvPr id="552969" name="Text Box 9"/>
          <p:cNvSpPr txBox="1">
            <a:spLocks noChangeArrowheads="1"/>
          </p:cNvSpPr>
          <p:nvPr/>
        </p:nvSpPr>
        <p:spPr bwMode="auto">
          <a:xfrm>
            <a:off x="6372225" y="158432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0" name="Text Box 10"/>
          <p:cNvSpPr txBox="1">
            <a:spLocks noChangeArrowheads="1"/>
          </p:cNvSpPr>
          <p:nvPr/>
        </p:nvSpPr>
        <p:spPr bwMode="auto">
          <a:xfrm>
            <a:off x="6732588" y="203358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1" name="Text Box 11"/>
          <p:cNvSpPr txBox="1">
            <a:spLocks noChangeArrowheads="1"/>
          </p:cNvSpPr>
          <p:nvPr/>
        </p:nvSpPr>
        <p:spPr bwMode="auto">
          <a:xfrm>
            <a:off x="7002463" y="243840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3" name="Text Box 13"/>
          <p:cNvSpPr txBox="1">
            <a:spLocks noChangeArrowheads="1"/>
          </p:cNvSpPr>
          <p:nvPr/>
        </p:nvSpPr>
        <p:spPr bwMode="auto">
          <a:xfrm>
            <a:off x="5741988" y="293370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5" name="Text Box 15"/>
          <p:cNvSpPr txBox="1">
            <a:spLocks noChangeArrowheads="1"/>
          </p:cNvSpPr>
          <p:nvPr/>
        </p:nvSpPr>
        <p:spPr bwMode="auto">
          <a:xfrm>
            <a:off x="5202238" y="33845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6" name="Text Box 16"/>
          <p:cNvSpPr txBox="1">
            <a:spLocks noChangeArrowheads="1"/>
          </p:cNvSpPr>
          <p:nvPr/>
        </p:nvSpPr>
        <p:spPr bwMode="auto">
          <a:xfrm>
            <a:off x="5653088" y="37528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7" name="Text Box 17"/>
          <p:cNvSpPr txBox="1">
            <a:spLocks noChangeArrowheads="1"/>
          </p:cNvSpPr>
          <p:nvPr/>
        </p:nvSpPr>
        <p:spPr bwMode="auto">
          <a:xfrm>
            <a:off x="7902575" y="423862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8" name="Text Box 18"/>
          <p:cNvSpPr txBox="1">
            <a:spLocks noChangeArrowheads="1"/>
          </p:cNvSpPr>
          <p:nvPr/>
        </p:nvSpPr>
        <p:spPr bwMode="auto">
          <a:xfrm>
            <a:off x="7137400" y="468947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9" name="Text Box 19"/>
          <p:cNvSpPr txBox="1">
            <a:spLocks noChangeArrowheads="1"/>
          </p:cNvSpPr>
          <p:nvPr/>
        </p:nvSpPr>
        <p:spPr bwMode="auto">
          <a:xfrm>
            <a:off x="6011863" y="509428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32785" name="Text Box 20"/>
          <p:cNvSpPr txBox="1">
            <a:spLocks noChangeArrowheads="1"/>
          </p:cNvSpPr>
          <p:nvPr/>
        </p:nvSpPr>
        <p:spPr bwMode="auto">
          <a:xfrm>
            <a:off x="341313" y="5634038"/>
            <a:ext cx="279082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自己写程序测试一下！</a:t>
            </a:r>
          </a:p>
        </p:txBody>
      </p:sp>
      <p:sp>
        <p:nvSpPr>
          <p:cNvPr id="552981" name="Text Box 21"/>
          <p:cNvSpPr txBox="1">
            <a:spLocks noChangeArrowheads="1"/>
          </p:cNvSpPr>
          <p:nvPr/>
        </p:nvSpPr>
        <p:spPr bwMode="auto">
          <a:xfrm>
            <a:off x="5607050" y="55435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9"/>
                                        </p:tgtEl>
                                        <p:attrNameLst>
                                          <p:attrName>style.visibility</p:attrName>
                                        </p:attrNameLst>
                                      </p:cBhvr>
                                      <p:to>
                                        <p:strVal val="visible"/>
                                      </p:to>
                                    </p:set>
                                    <p:animEffect transition="in" filter="blinds(horizontal)">
                                      <p:cBhvr>
                                        <p:cTn id="7" dur="500"/>
                                        <p:tgtEl>
                                          <p:spTgt spid="5529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70">
                                            <p:txEl>
                                              <p:pRg st="0" end="0"/>
                                            </p:txEl>
                                          </p:spTgt>
                                        </p:tgtEl>
                                        <p:attrNameLst>
                                          <p:attrName>style.visibility</p:attrName>
                                        </p:attrNameLst>
                                      </p:cBhvr>
                                      <p:to>
                                        <p:strVal val="visible"/>
                                      </p:to>
                                    </p:set>
                                    <p:animEffect transition="in" filter="blinds(horizontal)">
                                      <p:cBhvr>
                                        <p:cTn id="12" dur="500"/>
                                        <p:tgtEl>
                                          <p:spTgt spid="552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2971">
                                            <p:txEl>
                                              <p:pRg st="0" end="0"/>
                                            </p:txEl>
                                          </p:spTgt>
                                        </p:tgtEl>
                                        <p:attrNameLst>
                                          <p:attrName>style.visibility</p:attrName>
                                        </p:attrNameLst>
                                      </p:cBhvr>
                                      <p:to>
                                        <p:strVal val="visible"/>
                                      </p:to>
                                    </p:set>
                                    <p:animEffect transition="in" filter="blinds(horizontal)">
                                      <p:cBhvr>
                                        <p:cTn id="17" dur="500"/>
                                        <p:tgtEl>
                                          <p:spTgt spid="5529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73"/>
                                        </p:tgtEl>
                                        <p:attrNameLst>
                                          <p:attrName>style.visibility</p:attrName>
                                        </p:attrNameLst>
                                      </p:cBhvr>
                                      <p:to>
                                        <p:strVal val="visible"/>
                                      </p:to>
                                    </p:set>
                                    <p:animEffect transition="in" filter="blinds(horizontal)">
                                      <p:cBhvr>
                                        <p:cTn id="22" dur="500"/>
                                        <p:tgtEl>
                                          <p:spTgt spid="5529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5"/>
                                        </p:tgtEl>
                                        <p:attrNameLst>
                                          <p:attrName>style.visibility</p:attrName>
                                        </p:attrNameLst>
                                      </p:cBhvr>
                                      <p:to>
                                        <p:strVal val="visible"/>
                                      </p:to>
                                    </p:set>
                                    <p:animEffect transition="in" filter="blinds(horizontal)">
                                      <p:cBhvr>
                                        <p:cTn id="27" dur="500"/>
                                        <p:tgtEl>
                                          <p:spTgt spid="5529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76"/>
                                        </p:tgtEl>
                                        <p:attrNameLst>
                                          <p:attrName>style.visibility</p:attrName>
                                        </p:attrNameLst>
                                      </p:cBhvr>
                                      <p:to>
                                        <p:strVal val="visible"/>
                                      </p:to>
                                    </p:set>
                                    <p:animEffect transition="in" filter="blinds(horizontal)">
                                      <p:cBhvr>
                                        <p:cTn id="32" dur="500"/>
                                        <p:tgtEl>
                                          <p:spTgt spid="5529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2977">
                                            <p:txEl>
                                              <p:pRg st="0" end="0"/>
                                            </p:txEl>
                                          </p:spTgt>
                                        </p:tgtEl>
                                        <p:attrNameLst>
                                          <p:attrName>style.visibility</p:attrName>
                                        </p:attrNameLst>
                                      </p:cBhvr>
                                      <p:to>
                                        <p:strVal val="visible"/>
                                      </p:to>
                                    </p:set>
                                    <p:animEffect transition="in" filter="blinds(horizontal)">
                                      <p:cBhvr>
                                        <p:cTn id="37" dur="500"/>
                                        <p:tgtEl>
                                          <p:spTgt spid="55297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2978">
                                            <p:txEl>
                                              <p:pRg st="0" end="0"/>
                                            </p:txEl>
                                          </p:spTgt>
                                        </p:tgtEl>
                                        <p:attrNameLst>
                                          <p:attrName>style.visibility</p:attrName>
                                        </p:attrNameLst>
                                      </p:cBhvr>
                                      <p:to>
                                        <p:strVal val="visible"/>
                                      </p:to>
                                    </p:set>
                                    <p:animEffect transition="in" filter="blinds(horizontal)">
                                      <p:cBhvr>
                                        <p:cTn id="42" dur="500"/>
                                        <p:tgtEl>
                                          <p:spTgt spid="55297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2979">
                                            <p:txEl>
                                              <p:pRg st="0" end="0"/>
                                            </p:txEl>
                                          </p:spTgt>
                                        </p:tgtEl>
                                        <p:attrNameLst>
                                          <p:attrName>style.visibility</p:attrName>
                                        </p:attrNameLst>
                                      </p:cBhvr>
                                      <p:to>
                                        <p:strVal val="visible"/>
                                      </p:to>
                                    </p:set>
                                    <p:animEffect transition="in" filter="blinds(horizontal)">
                                      <p:cBhvr>
                                        <p:cTn id="47" dur="500"/>
                                        <p:tgtEl>
                                          <p:spTgt spid="55297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2981"/>
                                        </p:tgtEl>
                                        <p:attrNameLst>
                                          <p:attrName>style.visibility</p:attrName>
                                        </p:attrNameLst>
                                      </p:cBhvr>
                                      <p:to>
                                        <p:strVal val="visible"/>
                                      </p:to>
                                    </p:set>
                                    <p:animEffect transition="in" filter="blinds(horizontal)">
                                      <p:cBhvr>
                                        <p:cTn id="52" dur="500"/>
                                        <p:tgtEl>
                                          <p:spTgt spid="55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9" grpId="0"/>
      <p:bldP spid="552973" grpId="0"/>
      <p:bldP spid="552975" grpId="0"/>
      <p:bldP spid="552976" grpId="0"/>
      <p:bldP spid="55298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浮点运算举例</a:t>
            </a:r>
          </a:p>
        </p:txBody>
      </p:sp>
      <p:sp>
        <p:nvSpPr>
          <p:cNvPr id="678915" name="Rectangle 3"/>
          <p:cNvSpPr>
            <a:spLocks noGrp="1" noChangeArrowheads="1"/>
          </p:cNvSpPr>
          <p:nvPr>
            <p:ph type="body" idx="1"/>
          </p:nvPr>
        </p:nvSpPr>
        <p:spPr>
          <a:xfrm>
            <a:off x="296863" y="836613"/>
            <a:ext cx="8505825" cy="5562600"/>
          </a:xfrm>
        </p:spPr>
        <p:txBody>
          <a:bodyPr/>
          <a:lstStyle/>
          <a:p>
            <a:pPr>
              <a:lnSpc>
                <a:spcPct val="120000"/>
              </a:lnSpc>
              <a:spcBef>
                <a:spcPct val="45000"/>
              </a:spcBef>
            </a:pPr>
            <a:r>
              <a:rPr lang="en-US" altLang="zh-CN" sz="2200" smtClean="0">
                <a:latin typeface="微软雅黑" pitchFamily="34" charset="-122"/>
                <a:ea typeface="微软雅黑" pitchFamily="34" charset="-122"/>
              </a:rPr>
              <a:t>1996</a:t>
            </a:r>
            <a:r>
              <a:rPr lang="zh-CN" altLang="en-US" sz="2200" smtClean="0">
                <a:latin typeface="微软雅黑" pitchFamily="34" charset="-122"/>
                <a:ea typeface="微软雅黑" pitchFamily="34" charset="-122"/>
              </a:rPr>
              <a:t>年</a:t>
            </a: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月</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日，</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火箭初次航行，在发射仅仅</a:t>
            </a:r>
            <a:r>
              <a:rPr lang="en-US" altLang="zh-CN" sz="2200" smtClean="0">
                <a:latin typeface="微软雅黑" pitchFamily="34" charset="-122"/>
                <a:ea typeface="微软雅黑" pitchFamily="34" charset="-122"/>
              </a:rPr>
              <a:t>37</a:t>
            </a:r>
            <a:r>
              <a:rPr lang="zh-CN" altLang="en-US" sz="2200" smtClean="0">
                <a:latin typeface="微软雅黑" pitchFamily="34" charset="-122"/>
                <a:ea typeface="微软雅黑" pitchFamily="34" charset="-122"/>
              </a:rPr>
              <a:t>秒钟后，偏离了飞行路线，然后解体爆炸，火箭上载有价值</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亿美元的通信卫星。</a:t>
            </a:r>
          </a:p>
          <a:p>
            <a:pPr>
              <a:lnSpc>
                <a:spcPct val="120000"/>
              </a:lnSpc>
              <a:spcBef>
                <a:spcPct val="45000"/>
              </a:spcBef>
            </a:pPr>
            <a:r>
              <a:rPr lang="zh-CN" altLang="en-US" sz="2200" smtClean="0">
                <a:latin typeface="微软雅黑" pitchFamily="34" charset="-122"/>
                <a:ea typeface="微软雅黑" pitchFamily="34" charset="-122"/>
              </a:rPr>
              <a:t>原因是</a:t>
            </a:r>
            <a:r>
              <a:rPr lang="zh-CN" altLang="en-US" sz="2200" smtClean="0">
                <a:solidFill>
                  <a:srgbClr val="FF0000"/>
                </a:solidFill>
                <a:latin typeface="微软雅黑" pitchFamily="34" charset="-122"/>
                <a:ea typeface="微软雅黑" pitchFamily="34" charset="-122"/>
              </a:rPr>
              <a:t>在将一个</a:t>
            </a:r>
            <a:r>
              <a:rPr lang="en-US" altLang="zh-CN" sz="2200" smtClean="0">
                <a:solidFill>
                  <a:srgbClr val="FF0000"/>
                </a:solidFill>
                <a:latin typeface="微软雅黑" pitchFamily="34" charset="-122"/>
                <a:ea typeface="微软雅黑" pitchFamily="34" charset="-122"/>
              </a:rPr>
              <a:t>64</a:t>
            </a:r>
            <a:r>
              <a:rPr lang="zh-CN" altLang="en-US" sz="2200" smtClean="0">
                <a:solidFill>
                  <a:srgbClr val="FF0000"/>
                </a:solidFill>
                <a:latin typeface="微软雅黑" pitchFamily="34" charset="-122"/>
                <a:ea typeface="微软雅黑" pitchFamily="34" charset="-122"/>
              </a:rPr>
              <a:t>位浮点数转换为</a:t>
            </a:r>
            <a:r>
              <a:rPr lang="en-US" altLang="zh-CN" sz="2200" smtClean="0">
                <a:solidFill>
                  <a:srgbClr val="FF0000"/>
                </a:solidFill>
                <a:latin typeface="微软雅黑" pitchFamily="34" charset="-122"/>
                <a:ea typeface="微软雅黑" pitchFamily="34" charset="-122"/>
              </a:rPr>
              <a:t>16</a:t>
            </a:r>
            <a:r>
              <a:rPr lang="zh-CN" altLang="en-US" sz="2200" smtClean="0">
                <a:solidFill>
                  <a:srgbClr val="FF0000"/>
                </a:solidFill>
                <a:latin typeface="微软雅黑" pitchFamily="34" charset="-122"/>
                <a:ea typeface="微软雅黑" pitchFamily="34" charset="-122"/>
              </a:rPr>
              <a:t>位带符号整数时，产生了溢出异常。</a:t>
            </a:r>
            <a:r>
              <a:rPr lang="zh-CN" altLang="en-US" sz="2200" smtClean="0">
                <a:latin typeface="微软雅黑" pitchFamily="34" charset="-122"/>
                <a:ea typeface="微软雅黑" pitchFamily="34" charset="-122"/>
              </a:rPr>
              <a:t>溢出的值是火箭的水平速率，这比原来的</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火箭所能达到的速率高出了</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倍。在设计</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火箭软件时，设计者确认水平速率决不会超出一个</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位的整数，但在设计</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时，他们没有重新检查这部分，而是直接使用了原来的设计。</a:t>
            </a:r>
          </a:p>
          <a:p>
            <a:pPr>
              <a:lnSpc>
                <a:spcPct val="120000"/>
              </a:lnSpc>
              <a:spcBef>
                <a:spcPct val="45000"/>
              </a:spcBef>
            </a:pPr>
            <a:r>
              <a:rPr lang="zh-CN" altLang="en-US" sz="2200" smtClean="0">
                <a:latin typeface="微软雅黑" pitchFamily="34" charset="-122"/>
                <a:ea typeface="微软雅黑" pitchFamily="34" charset="-122"/>
              </a:rPr>
              <a:t>在不同数据类型之间转换时，往往隐藏着一些不容易被察觉的错误，这种错误有时会带来重大损失，因此，编程时要非常小心。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linds(horizontal)">
                                      <p:cBhvr>
                                        <p:cTn id="7" dur="500"/>
                                        <p:tgtEl>
                                          <p:spTgt spid="67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linds(horizontal)">
                                      <p:cBhvr>
                                        <p:cTn id="12" dur="500"/>
                                        <p:tgtEl>
                                          <p:spTgt spid="67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linds(horizontal)">
                                      <p:cBhvr>
                                        <p:cTn id="17" dur="500"/>
                                        <p:tgtEl>
                                          <p:spTgt spid="67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浮点运算举例</a:t>
            </a:r>
          </a:p>
        </p:txBody>
      </p:sp>
      <p:sp>
        <p:nvSpPr>
          <p:cNvPr id="34819" name="Rectangle 3"/>
          <p:cNvSpPr>
            <a:spLocks noGrp="1" noChangeArrowheads="1"/>
          </p:cNvSpPr>
          <p:nvPr>
            <p:ph type="body" idx="1"/>
          </p:nvPr>
        </p:nvSpPr>
        <p:spPr>
          <a:xfrm>
            <a:off x="134938" y="836613"/>
            <a:ext cx="8937625" cy="6021387"/>
          </a:xfrm>
        </p:spPr>
        <p:txBody>
          <a:bodyPr/>
          <a:lstStyle/>
          <a:p>
            <a:pPr>
              <a:lnSpc>
                <a:spcPct val="120000"/>
              </a:lnSpc>
              <a:spcBef>
                <a:spcPct val="35000"/>
              </a:spcBef>
            </a:pPr>
            <a:r>
              <a:rPr lang="en-US" altLang="zh-CN" sz="2000" smtClean="0">
                <a:latin typeface="微软雅黑" pitchFamily="34" charset="-122"/>
                <a:ea typeface="微软雅黑" pitchFamily="34" charset="-122"/>
              </a:rPr>
              <a:t>1991</a:t>
            </a:r>
            <a:r>
              <a:rPr lang="zh-CN" altLang="en-US" sz="2000" smtClean="0">
                <a:latin typeface="微软雅黑" pitchFamily="34" charset="-122"/>
                <a:ea typeface="微软雅黑" pitchFamily="34" charset="-122"/>
              </a:rPr>
              <a:t>年</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月</a:t>
            </a:r>
            <a:r>
              <a:rPr lang="en-US" altLang="zh-CN" sz="2000" smtClean="0">
                <a:latin typeface="微软雅黑" pitchFamily="34" charset="-122"/>
                <a:ea typeface="微软雅黑" pitchFamily="34" charset="-122"/>
              </a:rPr>
              <a:t>25</a:t>
            </a:r>
            <a:r>
              <a:rPr lang="zh-CN" altLang="en-US" sz="2000" smtClean="0">
                <a:latin typeface="微软雅黑" pitchFamily="34" charset="-122"/>
                <a:ea typeface="微软雅黑" pitchFamily="34" charset="-122"/>
              </a:rPr>
              <a:t>日，海湾战争中，美国在沙特阿拉伯达摩地区设置的爱国者导弹拦截伊拉克的飞毛腿导弹失败，致使飞毛腿导弹击中了沙特阿拉伯载赫蓝的一个美军军营，杀死了美国陆军第十四军需分队的</a:t>
            </a:r>
            <a:r>
              <a:rPr lang="en-US" altLang="zh-CN" sz="2000" smtClean="0">
                <a:latin typeface="微软雅黑" pitchFamily="34" charset="-122"/>
                <a:ea typeface="微软雅黑" pitchFamily="34" charset="-122"/>
              </a:rPr>
              <a:t>28</a:t>
            </a:r>
            <a:r>
              <a:rPr lang="zh-CN" altLang="en-US" sz="2000" smtClean="0">
                <a:latin typeface="微软雅黑" pitchFamily="34" charset="-122"/>
                <a:ea typeface="微软雅黑" pitchFamily="34" charset="-122"/>
              </a:rPr>
              <a:t>名士兵。其原因是由于爱国者导弹系统时钟内的一个软件错误造成的，引起这个软件错误的原因是</a:t>
            </a:r>
            <a:r>
              <a:rPr lang="zh-CN" altLang="en-US" sz="2000" smtClean="0">
                <a:solidFill>
                  <a:srgbClr val="FF0000"/>
                </a:solidFill>
                <a:latin typeface="微软雅黑" pitchFamily="34" charset="-122"/>
                <a:ea typeface="微软雅黑" pitchFamily="34" charset="-122"/>
              </a:rPr>
              <a:t>浮点数的精度问题</a:t>
            </a:r>
            <a:r>
              <a:rPr lang="zh-CN" altLang="en-US" sz="2000" smtClean="0">
                <a:latin typeface="微软雅黑" pitchFamily="34" charset="-122"/>
                <a:ea typeface="微软雅黑" pitchFamily="34" charset="-122"/>
              </a:rPr>
              <a:t>。</a:t>
            </a:r>
            <a:r>
              <a:rPr lang="zh-CN" altLang="en-US" sz="2000" smtClean="0"/>
              <a:t> </a:t>
            </a:r>
          </a:p>
          <a:p>
            <a:pPr>
              <a:lnSpc>
                <a:spcPct val="120000"/>
              </a:lnSpc>
              <a:spcBef>
                <a:spcPct val="35000"/>
              </a:spcBef>
            </a:pPr>
            <a:r>
              <a:rPr lang="zh-CN" altLang="en-US" sz="2000" smtClean="0">
                <a:latin typeface="微软雅黑" pitchFamily="34" charset="-122"/>
                <a:ea typeface="微软雅黑" pitchFamily="34" charset="-122"/>
              </a:rPr>
              <a:t>爱国者导弹系统中有一个内置时钟，用计数器实现，每隔</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秒计数一次。程序用</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的一个</a:t>
            </a:r>
            <a:r>
              <a:rPr lang="en-US" altLang="zh-CN" sz="2000" smtClean="0">
                <a:solidFill>
                  <a:srgbClr val="FF0000"/>
                </a:solidFill>
                <a:latin typeface="微软雅黑" pitchFamily="34" charset="-122"/>
                <a:ea typeface="微软雅黑" pitchFamily="34" charset="-122"/>
              </a:rPr>
              <a:t>24</a:t>
            </a:r>
            <a:r>
              <a:rPr lang="zh-CN" altLang="en-US" sz="2000" smtClean="0">
                <a:solidFill>
                  <a:srgbClr val="FF0000"/>
                </a:solidFill>
                <a:latin typeface="微软雅黑" pitchFamily="34" charset="-122"/>
                <a:ea typeface="微软雅黑" pitchFamily="34" charset="-122"/>
              </a:rPr>
              <a:t>位定点二进制小数</a:t>
            </a:r>
            <a:r>
              <a:rPr lang="en-US" altLang="zh-CN" sz="2000" smtClean="0">
                <a:solidFill>
                  <a:srgbClr val="FF0000"/>
                </a:solidFill>
                <a:latin typeface="微软雅黑" pitchFamily="34" charset="-122"/>
                <a:ea typeface="微软雅黑" pitchFamily="34" charset="-122"/>
              </a:rPr>
              <a:t>x</a:t>
            </a:r>
            <a:r>
              <a:rPr lang="zh-CN" altLang="en-US" sz="2000" smtClean="0">
                <a:latin typeface="微软雅黑" pitchFamily="34" charset="-122"/>
                <a:ea typeface="微软雅黑" pitchFamily="34" charset="-122"/>
              </a:rPr>
              <a:t>来乘以计数值作为以秒为单位的时间。</a:t>
            </a:r>
          </a:p>
          <a:p>
            <a:pPr>
              <a:lnSpc>
                <a:spcPct val="120000"/>
              </a:lnSpc>
              <a:spcBef>
                <a:spcPct val="35000"/>
              </a:spcBef>
            </a:pP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的二进制表示是一个无限循环序列：</a:t>
            </a:r>
            <a:r>
              <a:rPr lang="en-US" altLang="zh-CN" sz="2000" smtClean="0">
                <a:latin typeface="微软雅黑" pitchFamily="34" charset="-122"/>
                <a:ea typeface="微软雅黑" pitchFamily="34" charset="-122"/>
              </a:rPr>
              <a:t>0.00011[0011]…</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x=0.000 1100 1100 1100 1100 1100B</a:t>
            </a:r>
            <a:r>
              <a:rPr lang="zh-CN" altLang="en-US" sz="2000" smtClean="0">
                <a:latin typeface="微软雅黑" pitchFamily="34" charset="-122"/>
                <a:ea typeface="微软雅黑" pitchFamily="34" charset="-122"/>
              </a:rPr>
              <a:t>。显然，</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是</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的近似表示，</a:t>
            </a:r>
            <a:r>
              <a:rPr lang="en-US" altLang="zh-CN" sz="2000" smtClean="0">
                <a:solidFill>
                  <a:srgbClr val="FF0000"/>
                </a:solidFill>
                <a:latin typeface="微软雅黑" pitchFamily="34" charset="-122"/>
                <a:ea typeface="微软雅黑" pitchFamily="34" charset="-122"/>
              </a:rPr>
              <a:t>0.1-x</a:t>
            </a:r>
          </a:p>
          <a:p>
            <a:pPr>
              <a:lnSpc>
                <a:spcPct val="120000"/>
              </a:lnSpc>
              <a:spcBef>
                <a:spcPct val="35000"/>
              </a:spcBef>
              <a:buFontTx/>
              <a:buNone/>
            </a:pPr>
            <a:r>
              <a:rPr lang="en-US" altLang="zh-CN" sz="2000" smtClean="0">
                <a:latin typeface="微软雅黑" pitchFamily="34" charset="-122"/>
                <a:ea typeface="微软雅黑" pitchFamily="34" charset="-122"/>
              </a:rPr>
              <a:t>     = 0.000 1100 1100 1100 1100 1100 [1100]… - </a:t>
            </a:r>
          </a:p>
          <a:p>
            <a:pPr>
              <a:lnSpc>
                <a:spcPct val="120000"/>
              </a:lnSpc>
              <a:spcBef>
                <a:spcPct val="35000"/>
              </a:spcBef>
              <a:buFontTx/>
              <a:buNone/>
            </a:pPr>
            <a:r>
              <a:rPr lang="en-US" altLang="zh-CN" sz="2000" smtClean="0">
                <a:latin typeface="微软雅黑" pitchFamily="34" charset="-122"/>
                <a:ea typeface="微软雅黑" pitchFamily="34" charset="-122"/>
              </a:rPr>
              <a:t>        0.000 1100 1100 1100 1100 1100B</a:t>
            </a:r>
            <a:r>
              <a:rPr lang="zh-CN" altLang="en-US" sz="2000" smtClean="0">
                <a:latin typeface="微软雅黑" pitchFamily="34" charset="-122"/>
                <a:ea typeface="微软雅黑" pitchFamily="34" charset="-122"/>
              </a:rPr>
              <a:t>，即为：</a:t>
            </a:r>
          </a:p>
          <a:p>
            <a:pPr>
              <a:lnSpc>
                <a:spcPct val="120000"/>
              </a:lnSpc>
              <a:spcBef>
                <a:spcPct val="35000"/>
              </a:spcBef>
              <a:buFontTx/>
              <a:buNone/>
            </a:pPr>
            <a:r>
              <a:rPr lang="en-US" altLang="zh-CN" sz="2000" smtClean="0">
                <a:latin typeface="微软雅黑" pitchFamily="34" charset="-122"/>
                <a:ea typeface="微软雅黑" pitchFamily="34" charset="-122"/>
              </a:rPr>
              <a:t>     =0.000 0000 0000 0000 0000 0</a:t>
            </a:r>
            <a:r>
              <a:rPr lang="en-US" altLang="zh-CN" sz="2000" smtClean="0">
                <a:solidFill>
                  <a:srgbClr val="0033CC"/>
                </a:solidFill>
                <a:latin typeface="微软雅黑" pitchFamily="34" charset="-122"/>
                <a:ea typeface="微软雅黑" pitchFamily="34" charset="-122"/>
              </a:rPr>
              <a:t>000 1100 [1100]…</a:t>
            </a:r>
            <a:r>
              <a:rPr lang="en-US" altLang="zh-CN" sz="2000" smtClean="0">
                <a:latin typeface="微软雅黑" pitchFamily="34" charset="-122"/>
                <a:ea typeface="微软雅黑" pitchFamily="34" charset="-122"/>
              </a:rPr>
              <a:t>B</a:t>
            </a:r>
          </a:p>
          <a:p>
            <a:pPr>
              <a:lnSpc>
                <a:spcPct val="120000"/>
              </a:lnSpc>
              <a:spcBef>
                <a:spcPct val="35000"/>
              </a:spcBef>
              <a:buFontTx/>
              <a:buNone/>
            </a:pPr>
            <a:r>
              <a:rPr lang="en-US" altLang="zh-CN" sz="2000" smtClean="0">
                <a:latin typeface="微软雅黑" pitchFamily="34" charset="-122"/>
                <a:ea typeface="微软雅黑" pitchFamily="34" charset="-122"/>
              </a:rPr>
              <a:t>     =2</a:t>
            </a:r>
            <a:r>
              <a:rPr lang="en-US" altLang="zh-CN" sz="2000" baseline="30000" smtClean="0">
                <a:latin typeface="微软雅黑" pitchFamily="34" charset="-122"/>
                <a:ea typeface="微软雅黑" pitchFamily="34" charset="-122"/>
              </a:rPr>
              <a:t>-20</a:t>
            </a:r>
            <a:r>
              <a:rPr lang="en-US" altLang="zh-CN" sz="2000" smtClean="0">
                <a:latin typeface="微软雅黑" pitchFamily="34" charset="-122"/>
                <a:ea typeface="微软雅黑" pitchFamily="34" charset="-122"/>
              </a:rPr>
              <a:t>×0.1 </a:t>
            </a:r>
            <a:r>
              <a:rPr lang="en-US" altLang="zh-CN" sz="2200" smtClean="0">
                <a:latin typeface="微软雅黑" pitchFamily="34" charset="-122"/>
                <a:ea typeface="微软雅黑" pitchFamily="34" charset="-122"/>
                <a:sym typeface="Symbol" pitchFamily="18" charset="2"/>
              </a:rPr>
              <a:t></a:t>
            </a:r>
            <a:r>
              <a:rPr lang="en-US" altLang="zh-CN" sz="2000" smtClean="0">
                <a:latin typeface="微软雅黑" pitchFamily="34" charset="-122"/>
                <a:ea typeface="微软雅黑" pitchFamily="34" charset="-122"/>
                <a:sym typeface="Symbol" pitchFamily="18" charset="2"/>
              </a:rPr>
              <a:t> </a:t>
            </a:r>
            <a:r>
              <a:rPr lang="en-US" altLang="zh-CN" sz="2000" smtClean="0">
                <a:latin typeface="微软雅黑" pitchFamily="34" charset="-122"/>
                <a:ea typeface="微软雅黑" pitchFamily="34" charset="-122"/>
              </a:rPr>
              <a:t>9.54×10</a:t>
            </a:r>
            <a:r>
              <a:rPr lang="en-US" altLang="zh-CN" sz="2000" baseline="30000" smtClean="0">
                <a:latin typeface="微软雅黑" pitchFamily="34" charset="-122"/>
                <a:ea typeface="微软雅黑" pitchFamily="34" charset="-122"/>
              </a:rPr>
              <a:t>-8</a:t>
            </a:r>
            <a:endParaRPr lang="zh-CN" altLang="en-US" sz="2000"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浮点运算举例</a:t>
            </a:r>
          </a:p>
        </p:txBody>
      </p:sp>
      <p:sp>
        <p:nvSpPr>
          <p:cNvPr id="679940" name="Rectangle 4"/>
          <p:cNvSpPr>
            <a:spLocks noChangeArrowheads="1"/>
          </p:cNvSpPr>
          <p:nvPr>
            <p:ph type="body" idx="1"/>
          </p:nvPr>
        </p:nvSpPr>
        <p:spPr>
          <a:xfrm>
            <a:off x="0" y="863600"/>
            <a:ext cx="8686800" cy="5218113"/>
          </a:xfrm>
        </p:spPr>
        <p:txBody>
          <a:bodyPr/>
          <a:lstStyle/>
          <a:p>
            <a:pPr>
              <a:lnSpc>
                <a:spcPct val="125000"/>
              </a:lnSpc>
              <a:spcBef>
                <a:spcPct val="45000"/>
              </a:spcBef>
              <a:buFontTx/>
              <a:buNone/>
            </a:pPr>
            <a:r>
              <a:rPr lang="zh-CN" altLang="en-US"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已知在爱国者导弹准备拦截飞毛腿导弹之前，已经连续工作了</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小时，飞毛腿的速度大约为</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米</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秒，则由于时钟计算误差而导致的距离误差是多少？</a:t>
            </a:r>
            <a:r>
              <a:rPr lang="zh-CN" altLang="en-US" sz="2200" smtClean="0"/>
              <a:t> </a:t>
            </a:r>
            <a:endParaRPr lang="zh-CN" altLang="en-US" sz="2200" smtClean="0">
              <a:latin typeface="微软雅黑" pitchFamily="34" charset="-122"/>
              <a:ea typeface="微软雅黑" pitchFamily="34" charset="-122"/>
            </a:endParaRPr>
          </a:p>
          <a:p>
            <a:pPr>
              <a:lnSpc>
                <a:spcPct val="125000"/>
              </a:lnSpc>
              <a:spcBef>
                <a:spcPct val="4500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小时相当于计数了</a:t>
            </a:r>
            <a:r>
              <a:rPr lang="en-US" altLang="zh-CN" sz="2200" smtClean="0">
                <a:latin typeface="微软雅黑" pitchFamily="34" charset="-122"/>
                <a:ea typeface="微软雅黑" pitchFamily="34" charset="-122"/>
              </a:rPr>
              <a:t>100×60×60×10=36×10</a:t>
            </a:r>
            <a:r>
              <a:rPr lang="en-US" altLang="zh-CN" sz="2200" baseline="300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次，因而导弹的时钟已经偏差了</a:t>
            </a:r>
            <a:r>
              <a:rPr lang="en-US" altLang="zh-CN" sz="2200" smtClean="0">
                <a:latin typeface="微软雅黑" pitchFamily="34" charset="-122"/>
                <a:ea typeface="微软雅黑" pitchFamily="34" charset="-122"/>
              </a:rPr>
              <a:t>9.54×10</a:t>
            </a:r>
            <a:r>
              <a:rPr lang="en-US" altLang="zh-CN" sz="2200" baseline="30000" smtClean="0">
                <a:latin typeface="微软雅黑" pitchFamily="34" charset="-122"/>
                <a:ea typeface="微软雅黑" pitchFamily="34" charset="-122"/>
              </a:rPr>
              <a:t>-8</a:t>
            </a:r>
            <a:r>
              <a:rPr lang="en-US" altLang="zh-CN" sz="2200" smtClean="0">
                <a:latin typeface="微软雅黑" pitchFamily="34" charset="-122"/>
                <a:ea typeface="微软雅黑" pitchFamily="34" charset="-122"/>
              </a:rPr>
              <a:t>×36×10</a:t>
            </a:r>
            <a:r>
              <a:rPr lang="en-US" altLang="zh-CN" sz="2200" baseline="30000" smtClean="0">
                <a:latin typeface="微软雅黑" pitchFamily="34" charset="-122"/>
                <a:ea typeface="微软雅黑" pitchFamily="34" charset="-122"/>
              </a:rPr>
              <a:t>5</a:t>
            </a:r>
            <a:r>
              <a:rPr lang="en-US" altLang="zh-CN" sz="2200" smtClean="0">
                <a:latin typeface="微软雅黑" pitchFamily="34" charset="-122"/>
                <a:ea typeface="微软雅黑" pitchFamily="34" charset="-122"/>
                <a:sym typeface="Symbol" pitchFamily="18" charset="2"/>
              </a:rPr>
              <a:t></a:t>
            </a:r>
            <a:r>
              <a:rPr lang="en-US" altLang="zh-CN" sz="2200" smtClean="0">
                <a:latin typeface="微软雅黑" pitchFamily="34" charset="-122"/>
                <a:ea typeface="微软雅黑" pitchFamily="34" charset="-122"/>
              </a:rPr>
              <a:t>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p>
          <a:p>
            <a:pPr>
              <a:lnSpc>
                <a:spcPct val="125000"/>
              </a:lnSpc>
              <a:spcBef>
                <a:spcPct val="45000"/>
              </a:spcBef>
              <a:buFontTx/>
              <a:buNone/>
            </a:pPr>
            <a:r>
              <a:rPr lang="zh-CN" altLang="en-US" sz="2200" smtClean="0">
                <a:latin typeface="微软雅黑" pitchFamily="34" charset="-122"/>
                <a:ea typeface="微软雅黑" pitchFamily="34" charset="-122"/>
              </a:rPr>
              <a:t>    因此，距离误差是</a:t>
            </a:r>
            <a:r>
              <a:rPr lang="en-US" altLang="zh-CN" sz="2200" smtClean="0">
                <a:latin typeface="微软雅黑" pitchFamily="34" charset="-122"/>
                <a:ea typeface="微软雅黑" pitchFamily="34" charset="-122"/>
              </a:rPr>
              <a:t>2000×0.343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r>
              <a:rPr lang="en-US" altLang="zh-CN" sz="2200" smtClean="0">
                <a:latin typeface="微软雅黑" pitchFamily="34" charset="-122"/>
                <a:ea typeface="微软雅黑" pitchFamily="34" charset="-122"/>
                <a:sym typeface="Symbol" pitchFamily="18" charset="2"/>
              </a:rPr>
              <a:t></a:t>
            </a:r>
            <a:r>
              <a:rPr lang="zh-CN" altLang="en-US" sz="2200" smtClean="0">
                <a:sym typeface="Symbol" pitchFamily="18" charset="2"/>
              </a:rPr>
              <a:t> </a:t>
            </a:r>
            <a:r>
              <a:rPr lang="en-US" altLang="zh-CN" sz="2200" smtClean="0">
                <a:latin typeface="微软雅黑" pitchFamily="34" charset="-122"/>
                <a:ea typeface="微软雅黑" pitchFamily="34" charset="-122"/>
              </a:rPr>
              <a:t>687</a:t>
            </a:r>
            <a:r>
              <a:rPr lang="zh-CN" altLang="en-US" sz="2200" smtClean="0">
                <a:latin typeface="微软雅黑" pitchFamily="34" charset="-122"/>
                <a:ea typeface="微软雅黑" pitchFamily="34" charset="-122"/>
              </a:rPr>
              <a:t>米</a:t>
            </a:r>
          </a:p>
          <a:p>
            <a:pPr>
              <a:spcBef>
                <a:spcPct val="25000"/>
              </a:spcBef>
            </a:pPr>
            <a:endParaRPr lang="zh-CN" altLang="en-US" smtClean="0">
              <a:latin typeface="微软雅黑" pitchFamily="34" charset="-122"/>
              <a:ea typeface="微软雅黑" pitchFamily="34" charset="-122"/>
            </a:endParaRPr>
          </a:p>
        </p:txBody>
      </p:sp>
      <p:sp>
        <p:nvSpPr>
          <p:cNvPr id="679941" name="Rectangle 5"/>
          <p:cNvSpPr>
            <a:spLocks noChangeArrowheads="1"/>
          </p:cNvSpPr>
          <p:nvPr/>
        </p:nvSpPr>
        <p:spPr bwMode="auto">
          <a:xfrm>
            <a:off x="296863" y="4473575"/>
            <a:ext cx="8596312" cy="1806575"/>
          </a:xfrm>
          <a:prstGeom prst="rect">
            <a:avLst/>
          </a:prstGeom>
          <a:noFill/>
          <a:ln w="9525">
            <a:noFill/>
            <a:miter lim="800000"/>
            <a:headEnd/>
            <a:tailEnd/>
          </a:ln>
          <a:effectLst/>
        </p:spPr>
        <p:txBody>
          <a:bodyPr anchor="ctr">
            <a:spAutoFit/>
          </a:bodyPr>
          <a:lstStyle/>
          <a:p>
            <a:pPr eaLnBrk="0" hangingPunct="0">
              <a:lnSpc>
                <a:spcPct val="125000"/>
              </a:lnSpc>
            </a:pPr>
            <a:r>
              <a:rPr lang="zh-CN" altLang="en-US" b="1">
                <a:solidFill>
                  <a:srgbClr val="FF0000"/>
                </a:solidFill>
                <a:latin typeface="微软雅黑" pitchFamily="34" charset="-122"/>
                <a:ea typeface="微软雅黑" pitchFamily="34" charset="-122"/>
              </a:rPr>
              <a:t>小故事：</a:t>
            </a:r>
            <a:r>
              <a:rPr lang="zh-CN" altLang="en-US" b="1">
                <a:latin typeface="微软雅黑" pitchFamily="34" charset="-122"/>
                <a:ea typeface="微软雅黑" pitchFamily="34" charset="-122"/>
              </a:rPr>
              <a:t>实际上，以色列方面已经发现了这个问题并于</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11</a:t>
            </a:r>
            <a:r>
              <a:rPr lang="zh-CN" altLang="en-US" b="1">
                <a:latin typeface="微软雅黑" pitchFamily="34" charset="-122"/>
                <a:ea typeface="微软雅黑" pitchFamily="34" charset="-122"/>
              </a:rPr>
              <a:t>日知会了美国陆军及爱国者计划办公室（软件制造商）。</a:t>
            </a:r>
            <a:r>
              <a:rPr lang="zh-CN" altLang="en-US" b="1">
                <a:solidFill>
                  <a:srgbClr val="0033CC"/>
                </a:solidFill>
                <a:latin typeface="微软雅黑" pitchFamily="34" charset="-122"/>
                <a:ea typeface="微软雅黑" pitchFamily="34" charset="-122"/>
              </a:rPr>
              <a:t>以色列方面建议重新启动爱国者系统的电脑作为暂时解决方案，可是美国陆军方面却不知道每次需要间隔多少时间重新启动系统一次。</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16</a:t>
            </a:r>
            <a:r>
              <a:rPr lang="zh-CN" altLang="en-US" b="1">
                <a:latin typeface="微软雅黑" pitchFamily="34" charset="-122"/>
                <a:ea typeface="微软雅黑" pitchFamily="34" charset="-122"/>
              </a:rPr>
              <a:t>日，制造商向美国陆军提供了更新软件，但这个软件最终却在飞毛腿导弹击中军营后的一天才运抵部队。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animEffect transition="in" filter="blinds(horizontal)">
                                      <p:cBhvr>
                                        <p:cTn id="7" dur="500"/>
                                        <p:tgtEl>
                                          <p:spTgt spid="67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9940">
                                            <p:txEl>
                                              <p:pRg st="1" end="1"/>
                                            </p:txEl>
                                          </p:spTgt>
                                        </p:tgtEl>
                                        <p:attrNameLst>
                                          <p:attrName>style.visibility</p:attrName>
                                        </p:attrNameLst>
                                      </p:cBhvr>
                                      <p:to>
                                        <p:strVal val="visible"/>
                                      </p:to>
                                    </p:set>
                                    <p:animEffect transition="in" filter="blinds(horizontal)">
                                      <p:cBhvr>
                                        <p:cTn id="12" dur="500"/>
                                        <p:tgtEl>
                                          <p:spTgt spid="67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9940">
                                            <p:txEl>
                                              <p:pRg st="2" end="2"/>
                                            </p:txEl>
                                          </p:spTgt>
                                        </p:tgtEl>
                                        <p:attrNameLst>
                                          <p:attrName>style.visibility</p:attrName>
                                        </p:attrNameLst>
                                      </p:cBhvr>
                                      <p:to>
                                        <p:strVal val="visible"/>
                                      </p:to>
                                    </p:set>
                                    <p:animEffect transition="in" filter="blinds(horizontal)">
                                      <p:cBhvr>
                                        <p:cTn id="17" dur="500"/>
                                        <p:tgtEl>
                                          <p:spTgt spid="6799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gtEl>
                                        <p:attrNameLst>
                                          <p:attrName>style.visibility</p:attrName>
                                        </p:attrNameLst>
                                      </p:cBhvr>
                                      <p:to>
                                        <p:strVal val="visible"/>
                                      </p:to>
                                    </p:set>
                                    <p:animEffect transition="in" filter="blinds(horizontal)">
                                      <p:cBhvr>
                                        <p:cTn id="2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浮点运算举例</a:t>
            </a:r>
          </a:p>
        </p:txBody>
      </p:sp>
      <p:sp>
        <p:nvSpPr>
          <p:cNvPr id="36867" name="Rectangle 3"/>
          <p:cNvSpPr>
            <a:spLocks noGrp="1" noChangeArrowheads="1"/>
          </p:cNvSpPr>
          <p:nvPr>
            <p:ph type="body" idx="1"/>
          </p:nvPr>
        </p:nvSpPr>
        <p:spPr>
          <a:xfrm>
            <a:off x="161925" y="819150"/>
            <a:ext cx="8731250" cy="5805488"/>
          </a:xfrm>
        </p:spPr>
        <p:txBody>
          <a:bodyPr/>
          <a:lstStyle/>
          <a:p>
            <a:pPr>
              <a:spcBef>
                <a:spcPct val="25000"/>
              </a:spcBef>
            </a:pPr>
            <a:r>
              <a:rPr lang="zh-CN" altLang="en-US" sz="2000" smtClean="0">
                <a:latin typeface="微软雅黑" pitchFamily="34" charset="-122"/>
                <a:ea typeface="微软雅黑" pitchFamily="34" charset="-122"/>
              </a:rPr>
              <a:t>若</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用</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型表示，则</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的机器数是什么？</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的偏差是多少？系统运行</a:t>
            </a:r>
            <a:r>
              <a:rPr lang="en-US" altLang="zh-CN" sz="2000" smtClean="0">
                <a:latin typeface="微软雅黑" pitchFamily="34" charset="-122"/>
                <a:ea typeface="微软雅黑" pitchFamily="34" charset="-122"/>
              </a:rPr>
              <a:t>100</a:t>
            </a:r>
            <a:r>
              <a:rPr lang="zh-CN" altLang="en-US" sz="2000" smtClean="0">
                <a:latin typeface="微软雅黑" pitchFamily="34" charset="-122"/>
                <a:ea typeface="微软雅黑" pitchFamily="34" charset="-122"/>
              </a:rPr>
              <a:t>小时后的时钟偏差是多少？在飞毛腿速度为</a:t>
            </a:r>
            <a:r>
              <a:rPr lang="en-US" altLang="zh-CN" sz="2000" smtClean="0">
                <a:latin typeface="微软雅黑" pitchFamily="34" charset="-122"/>
                <a:ea typeface="微软雅黑" pitchFamily="34" charset="-122"/>
              </a:rPr>
              <a:t>2000</a:t>
            </a:r>
            <a:r>
              <a:rPr lang="zh-CN" altLang="en-US" sz="2000" smtClean="0">
                <a:latin typeface="微软雅黑" pitchFamily="34" charset="-122"/>
                <a:ea typeface="微软雅黑" pitchFamily="34" charset="-122"/>
              </a:rPr>
              <a:t>米</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秒的情况下，预测的距离偏差为多少？</a:t>
            </a:r>
          </a:p>
          <a:p>
            <a:pPr lvl="1">
              <a:spcBef>
                <a:spcPct val="25000"/>
              </a:spcBef>
            </a:pPr>
            <a:r>
              <a:rPr lang="en-US" altLang="zh-CN" sz="1800" smtClean="0">
                <a:latin typeface="微软雅黑" pitchFamily="34" charset="-122"/>
                <a:ea typeface="微软雅黑" pitchFamily="34" charset="-122"/>
              </a:rPr>
              <a:t>0.1= 0.0 0011[0011]B=+1.1 0011 0011 0011 0011 0011 00B×2</a:t>
            </a:r>
            <a:r>
              <a:rPr lang="en-US" altLang="zh-CN" sz="1800" baseline="30000" smtClean="0">
                <a:latin typeface="微软雅黑" pitchFamily="34" charset="-122"/>
                <a:ea typeface="微软雅黑" pitchFamily="34" charset="-122"/>
              </a:rPr>
              <a:t>-4</a:t>
            </a:r>
            <a:r>
              <a:rPr lang="zh-CN" altLang="en-US" sz="1800" smtClean="0">
                <a:latin typeface="微软雅黑" pitchFamily="34" charset="-122"/>
                <a:ea typeface="微软雅黑" pitchFamily="34" charset="-122"/>
              </a:rPr>
              <a:t>，故</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的机器数为</a:t>
            </a:r>
            <a:r>
              <a:rPr lang="en-US" altLang="zh-CN" sz="1800" smtClean="0">
                <a:latin typeface="微软雅黑" pitchFamily="34" charset="-122"/>
                <a:ea typeface="微软雅黑" pitchFamily="34" charset="-122"/>
              </a:rPr>
              <a:t>0 011 1101 1 </a:t>
            </a:r>
            <a:r>
              <a:rPr lang="en-US" altLang="zh-CN" sz="1800" smtClean="0">
                <a:solidFill>
                  <a:srgbClr val="FF0000"/>
                </a:solidFill>
                <a:latin typeface="微软雅黑" pitchFamily="34" charset="-122"/>
                <a:ea typeface="微软雅黑" pitchFamily="34" charset="-122"/>
              </a:rPr>
              <a:t>100 1100 1100 1100 1100 1100</a:t>
            </a:r>
          </a:p>
          <a:p>
            <a:pPr lvl="1">
              <a:spcBef>
                <a:spcPct val="25000"/>
              </a:spcBef>
            </a:pPr>
            <a:r>
              <a:rPr lang="en-US" altLang="zh-CN" sz="1800" smtClean="0">
                <a:latin typeface="微软雅黑" pitchFamily="34" charset="-122"/>
                <a:ea typeface="微软雅黑" pitchFamily="34" charset="-122"/>
              </a:rPr>
              <a:t>Float</a:t>
            </a:r>
            <a:r>
              <a:rPr lang="zh-CN" altLang="en-US" sz="1800" smtClean="0">
                <a:latin typeface="微软雅黑" pitchFamily="34" charset="-122"/>
                <a:ea typeface="微软雅黑" pitchFamily="34" charset="-122"/>
              </a:rPr>
              <a:t>型仅</a:t>
            </a:r>
            <a:r>
              <a:rPr lang="en-US" altLang="zh-CN" sz="1800" smtClean="0">
                <a:latin typeface="微软雅黑" pitchFamily="34" charset="-122"/>
                <a:ea typeface="微软雅黑" pitchFamily="34" charset="-122"/>
              </a:rPr>
              <a:t>24</a:t>
            </a:r>
            <a:r>
              <a:rPr lang="zh-CN" altLang="en-US" sz="1800" smtClean="0">
                <a:latin typeface="微软雅黑" pitchFamily="34" charset="-122"/>
                <a:ea typeface="微软雅黑" pitchFamily="34" charset="-122"/>
              </a:rPr>
              <a:t>位有效位数，后面的有效位全被截断，故</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与</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之间的误差为：</a:t>
            </a:r>
            <a:r>
              <a:rPr lang="en-US" altLang="zh-CN" sz="1800" smtClean="0">
                <a:latin typeface="微软雅黑" pitchFamily="34" charset="-122"/>
                <a:ea typeface="微软雅黑" pitchFamily="34" charset="-122"/>
              </a:rPr>
              <a:t>|x–0.1|=0.000 0000 0000 0000 0000 0000 0000 1100 [1100]…B</a:t>
            </a:r>
            <a:r>
              <a:rPr lang="zh-CN" altLang="en-US" sz="1800" smtClean="0">
                <a:latin typeface="微软雅黑" pitchFamily="34" charset="-122"/>
                <a:ea typeface="微软雅黑" pitchFamily="34" charset="-122"/>
              </a:rPr>
              <a:t>。这个值等于</a:t>
            </a:r>
            <a:r>
              <a:rPr lang="en-US" altLang="zh-CN" sz="1800" smtClean="0">
                <a:latin typeface="微软雅黑" pitchFamily="34" charset="-122"/>
                <a:ea typeface="微软雅黑" pitchFamily="34" charset="-122"/>
              </a:rPr>
              <a:t>2</a:t>
            </a:r>
            <a:r>
              <a:rPr lang="en-US" altLang="zh-CN" sz="1800" baseline="30000" smtClean="0">
                <a:latin typeface="微软雅黑" pitchFamily="34" charset="-122"/>
                <a:ea typeface="微软雅黑" pitchFamily="34" charset="-122"/>
              </a:rPr>
              <a:t>-24</a:t>
            </a:r>
            <a:r>
              <a:rPr lang="en-US" altLang="zh-CN" sz="1800" smtClean="0">
                <a:latin typeface="微软雅黑" pitchFamily="34" charset="-122"/>
                <a:ea typeface="微软雅黑" pitchFamily="34" charset="-122"/>
              </a:rPr>
              <a:t>×0.1 </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 5.96×10</a:t>
            </a:r>
            <a:r>
              <a:rPr lang="en-US" altLang="zh-CN" sz="1800" baseline="30000" smtClean="0">
                <a:latin typeface="微软雅黑" pitchFamily="34" charset="-122"/>
                <a:ea typeface="微软雅黑" pitchFamily="34" charset="-122"/>
              </a:rPr>
              <a:t>-9</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小时后时钟偏差</a:t>
            </a:r>
            <a:r>
              <a:rPr lang="en-US" altLang="zh-CN" sz="1800" smtClean="0">
                <a:latin typeface="微软雅黑" pitchFamily="34" charset="-122"/>
                <a:ea typeface="微软雅黑" pitchFamily="34" charset="-122"/>
              </a:rPr>
              <a:t>5.96×10</a:t>
            </a:r>
            <a:r>
              <a:rPr lang="en-US" altLang="zh-CN" sz="1800" baseline="30000" smtClean="0">
                <a:latin typeface="微软雅黑" pitchFamily="34" charset="-122"/>
                <a:ea typeface="微软雅黑" pitchFamily="34" charset="-122"/>
              </a:rPr>
              <a:t>-9</a:t>
            </a:r>
            <a:r>
              <a:rPr lang="en-US" altLang="zh-CN" sz="1800" smtClean="0">
                <a:latin typeface="微软雅黑" pitchFamily="34" charset="-122"/>
                <a:ea typeface="微软雅黑" pitchFamily="34" charset="-122"/>
              </a:rPr>
              <a:t>×36×10</a:t>
            </a:r>
            <a:r>
              <a:rPr lang="en-US" altLang="zh-CN" sz="1800" baseline="30000" smtClean="0">
                <a:latin typeface="微软雅黑" pitchFamily="34" charset="-122"/>
                <a:ea typeface="微软雅黑" pitchFamily="34" charset="-122"/>
              </a:rPr>
              <a:t>5 </a:t>
            </a:r>
            <a:r>
              <a:rPr lang="en-US" altLang="zh-CN"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0.0215</a:t>
            </a:r>
            <a:r>
              <a:rPr lang="zh-CN" altLang="en-US" sz="1800" smtClean="0">
                <a:latin typeface="微软雅黑" pitchFamily="34" charset="-122"/>
                <a:ea typeface="微软雅黑" pitchFamily="34" charset="-122"/>
              </a:rPr>
              <a:t>秒。距离偏差</a:t>
            </a:r>
            <a:r>
              <a:rPr lang="en-US" altLang="zh-CN" sz="1800" smtClean="0">
                <a:latin typeface="微软雅黑" pitchFamily="34" charset="-122"/>
                <a:ea typeface="微软雅黑" pitchFamily="34" charset="-122"/>
              </a:rPr>
              <a:t>0.0215×2000</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43</a:t>
            </a:r>
            <a:r>
              <a:rPr lang="zh-CN" altLang="en-US" sz="1800" smtClean="0">
                <a:latin typeface="微软雅黑" pitchFamily="34" charset="-122"/>
                <a:ea typeface="微软雅黑" pitchFamily="34" charset="-122"/>
              </a:rPr>
              <a:t>米。比爱国者导弹系统精确约</a:t>
            </a:r>
            <a:r>
              <a:rPr lang="en-US" altLang="zh-CN" sz="1800" smtClean="0">
                <a:latin typeface="微软雅黑" pitchFamily="34" charset="-122"/>
                <a:ea typeface="微软雅黑" pitchFamily="34" charset="-122"/>
              </a:rPr>
              <a:t>16</a:t>
            </a:r>
            <a:r>
              <a:rPr lang="zh-CN" altLang="en-US" sz="1800" smtClean="0">
                <a:latin typeface="微软雅黑" pitchFamily="34" charset="-122"/>
                <a:ea typeface="微软雅黑" pitchFamily="34" charset="-122"/>
              </a:rPr>
              <a:t>倍。 </a:t>
            </a:r>
          </a:p>
          <a:p>
            <a:pPr>
              <a:spcBef>
                <a:spcPct val="25000"/>
              </a:spcBef>
            </a:pPr>
            <a:r>
              <a:rPr lang="zh-CN" altLang="en-US" sz="2000" smtClean="0">
                <a:latin typeface="微软雅黑" pitchFamily="34" charset="-122"/>
                <a:ea typeface="微软雅黑" pitchFamily="34" charset="-122"/>
              </a:rPr>
              <a:t>若用</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位二进制定点小数</a:t>
            </a:r>
            <a:r>
              <a:rPr lang="en-US" altLang="zh-CN" sz="2000" smtClean="0">
                <a:latin typeface="微软雅黑" pitchFamily="34" charset="-122"/>
                <a:ea typeface="微软雅黑" pitchFamily="34" charset="-122"/>
              </a:rPr>
              <a:t>x=0.000 1100 1100 1100 1100 1100 1100 1101 B</a:t>
            </a:r>
            <a:r>
              <a:rPr lang="zh-CN" altLang="en-US" sz="2000" smtClean="0">
                <a:latin typeface="微软雅黑" pitchFamily="34" charset="-122"/>
                <a:ea typeface="微软雅黑" pitchFamily="34" charset="-122"/>
              </a:rPr>
              <a:t>表示</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，则误差比用</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表示误差更大还是更小？</a:t>
            </a:r>
          </a:p>
          <a:p>
            <a:pPr lvl="1">
              <a:spcBef>
                <a:spcPct val="25000"/>
              </a:spcBef>
            </a:pPr>
            <a:r>
              <a:rPr lang="zh-CN" altLang="en-US" sz="1800" smtClean="0">
                <a:latin typeface="微软雅黑" pitchFamily="34" charset="-122"/>
                <a:ea typeface="微软雅黑" pitchFamily="34" charset="-122"/>
              </a:rPr>
              <a:t>当</a:t>
            </a:r>
            <a:r>
              <a:rPr lang="en-US" altLang="zh-CN" sz="1800" smtClean="0">
                <a:latin typeface="微软雅黑" pitchFamily="34" charset="-122"/>
                <a:ea typeface="微软雅黑" pitchFamily="34" charset="-122"/>
              </a:rPr>
              <a:t>x=0.000 1100 1100 1100 1100 1100 1100 1101 B</a:t>
            </a:r>
            <a:r>
              <a:rPr lang="zh-CN" altLang="en-US" sz="1800" smtClean="0">
                <a:latin typeface="微软雅黑" pitchFamily="34" charset="-122"/>
                <a:ea typeface="微软雅黑" pitchFamily="34" charset="-122"/>
              </a:rPr>
              <a:t>时，与</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之间的误差约为：</a:t>
            </a:r>
            <a:r>
              <a:rPr lang="en-US" altLang="zh-CN" sz="1800" smtClean="0">
                <a:latin typeface="微软雅黑" pitchFamily="34" charset="-122"/>
                <a:ea typeface="微软雅黑" pitchFamily="34" charset="-122"/>
              </a:rPr>
              <a:t>|x–0.1|=0.000 0000 0000 0000 0000 0000 0000 0000 00 1100 [1100]…B</a:t>
            </a:r>
            <a:r>
              <a:rPr lang="zh-CN" altLang="en-US" sz="1800" smtClean="0">
                <a:latin typeface="微软雅黑" pitchFamily="34" charset="-122"/>
                <a:ea typeface="微软雅黑" pitchFamily="34" charset="-122"/>
              </a:rPr>
              <a:t>。这个值等于</a:t>
            </a:r>
            <a:r>
              <a:rPr lang="en-US" altLang="zh-CN" sz="1800" smtClean="0">
                <a:latin typeface="微软雅黑" pitchFamily="34" charset="-122"/>
                <a:ea typeface="微软雅黑" pitchFamily="34" charset="-122"/>
              </a:rPr>
              <a:t>2</a:t>
            </a:r>
            <a:r>
              <a:rPr lang="en-US" altLang="zh-CN" sz="1800" baseline="30000" smtClean="0">
                <a:latin typeface="微软雅黑" pitchFamily="34" charset="-122"/>
                <a:ea typeface="微软雅黑" pitchFamily="34" charset="-122"/>
              </a:rPr>
              <a:t>-30</a:t>
            </a:r>
            <a:r>
              <a:rPr lang="en-US" altLang="zh-CN" sz="1800" smtClean="0">
                <a:latin typeface="微软雅黑" pitchFamily="34" charset="-122"/>
                <a:ea typeface="微软雅黑" pitchFamily="34" charset="-122"/>
              </a:rPr>
              <a:t>×0.1 </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 9.31×10</a:t>
            </a:r>
            <a:r>
              <a:rPr lang="en-US" altLang="zh-CN" sz="1800" baseline="30000" smtClean="0">
                <a:latin typeface="微软雅黑" pitchFamily="34" charset="-122"/>
                <a:ea typeface="微软雅黑" pitchFamily="34" charset="-122"/>
              </a:rPr>
              <a:t>-11</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小时后时钟偏差</a:t>
            </a:r>
            <a:r>
              <a:rPr lang="en-US" altLang="zh-CN" sz="1800" smtClean="0">
                <a:latin typeface="微软雅黑" pitchFamily="34" charset="-122"/>
                <a:ea typeface="微软雅黑" pitchFamily="34" charset="-122"/>
              </a:rPr>
              <a:t>9.31×10</a:t>
            </a:r>
            <a:r>
              <a:rPr lang="en-US" altLang="zh-CN" sz="1800" baseline="30000" smtClean="0">
                <a:latin typeface="微软雅黑" pitchFamily="34" charset="-122"/>
                <a:ea typeface="微软雅黑" pitchFamily="34" charset="-122"/>
              </a:rPr>
              <a:t>-11</a:t>
            </a:r>
            <a:r>
              <a:rPr lang="en-US" altLang="zh-CN" sz="1800" smtClean="0">
                <a:latin typeface="微软雅黑" pitchFamily="34" charset="-122"/>
                <a:ea typeface="微软雅黑" pitchFamily="34" charset="-122"/>
              </a:rPr>
              <a:t>×36×10</a:t>
            </a:r>
            <a:r>
              <a:rPr lang="en-US" altLang="zh-CN" sz="1800" baseline="30000" smtClean="0">
                <a:latin typeface="微软雅黑" pitchFamily="34" charset="-122"/>
                <a:ea typeface="微软雅黑" pitchFamily="34" charset="-122"/>
              </a:rPr>
              <a:t>5 </a:t>
            </a:r>
            <a:r>
              <a:rPr lang="en-US" altLang="zh-CN" sz="1800"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0.000335</a:t>
            </a:r>
            <a:r>
              <a:rPr lang="zh-CN" altLang="en-US" sz="1800" smtClean="0">
                <a:latin typeface="微软雅黑" pitchFamily="34" charset="-122"/>
                <a:ea typeface="微软雅黑" pitchFamily="34" charset="-122"/>
              </a:rPr>
              <a:t>秒。预测的距离偏差仅为</a:t>
            </a:r>
            <a:r>
              <a:rPr lang="en-US" altLang="zh-CN" sz="1800" smtClean="0">
                <a:latin typeface="微软雅黑" pitchFamily="34" charset="-122"/>
                <a:ea typeface="微软雅黑" pitchFamily="34" charset="-122"/>
              </a:rPr>
              <a:t>0.000335×2000 </a:t>
            </a:r>
            <a:r>
              <a:rPr lang="en-US" altLang="zh-CN" sz="1800"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0.67</a:t>
            </a:r>
            <a:r>
              <a:rPr lang="zh-CN" altLang="en-US" sz="1800" smtClean="0">
                <a:latin typeface="微软雅黑" pitchFamily="34" charset="-122"/>
                <a:ea typeface="微软雅黑" pitchFamily="34" charset="-122"/>
              </a:rPr>
              <a:t>米。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浮点运算举例</a:t>
            </a:r>
          </a:p>
        </p:txBody>
      </p:sp>
      <p:sp>
        <p:nvSpPr>
          <p:cNvPr id="681987" name="Rectangle 3"/>
          <p:cNvSpPr>
            <a:spLocks noGrp="1" noChangeArrowheads="1"/>
          </p:cNvSpPr>
          <p:nvPr>
            <p:ph type="body" idx="1"/>
          </p:nvPr>
        </p:nvSpPr>
        <p:spPr>
          <a:xfrm>
            <a:off x="468313" y="836613"/>
            <a:ext cx="8229600" cy="5741987"/>
          </a:xfrm>
        </p:spPr>
        <p:txBody>
          <a:bodyPr/>
          <a:lstStyle/>
          <a:p>
            <a:r>
              <a:rPr lang="zh-CN" altLang="en-US" smtClean="0">
                <a:ea typeface="微软雅黑" pitchFamily="34" charset="-122"/>
              </a:rPr>
              <a:t>从</a:t>
            </a:r>
            <a:r>
              <a:rPr lang="zh-CN" altLang="en-US" smtClean="0">
                <a:latin typeface="微软雅黑" pitchFamily="34" charset="-122"/>
                <a:ea typeface="微软雅黑" pitchFamily="34" charset="-122"/>
              </a:rPr>
              <a:t>上述结果可以看出：</a:t>
            </a:r>
          </a:p>
          <a:p>
            <a:pPr lvl="1"/>
            <a:r>
              <a:rPr lang="zh-CN" altLang="en-US" sz="2200" smtClean="0">
                <a:latin typeface="微软雅黑" pitchFamily="34" charset="-122"/>
                <a:ea typeface="微软雅黑" pitchFamily="34" charset="-122"/>
              </a:rPr>
              <a:t>用</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位定点小数表示</a:t>
            </a:r>
            <a:r>
              <a:rPr lang="en-US" altLang="zh-CN" sz="2200" smtClean="0">
                <a:latin typeface="微软雅黑" pitchFamily="34" charset="-122"/>
                <a:ea typeface="微软雅黑" pitchFamily="34" charset="-122"/>
              </a:rPr>
              <a:t>0.1</a:t>
            </a: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比采用</a:t>
            </a:r>
            <a:r>
              <a:rPr lang="en-US" altLang="zh-CN" sz="2200" smtClean="0">
                <a:solidFill>
                  <a:srgbClr val="FF0000"/>
                </a:solidFill>
                <a:latin typeface="微软雅黑" pitchFamily="34" charset="-122"/>
                <a:ea typeface="微软雅黑" pitchFamily="34" charset="-122"/>
              </a:rPr>
              <a:t>float</a:t>
            </a:r>
            <a:r>
              <a:rPr lang="zh-CN" altLang="en-US" sz="2200" smtClean="0">
                <a:solidFill>
                  <a:srgbClr val="FF0000"/>
                </a:solidFill>
                <a:latin typeface="微软雅黑" pitchFamily="34" charset="-122"/>
                <a:ea typeface="微软雅黑" pitchFamily="34" charset="-122"/>
              </a:rPr>
              <a:t>精度高</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倍</a:t>
            </a:r>
          </a:p>
          <a:p>
            <a:pPr lvl="1"/>
            <a:r>
              <a:rPr lang="zh-CN" altLang="en-US" sz="2200" smtClean="0">
                <a:latin typeface="微软雅黑" pitchFamily="34" charset="-122"/>
                <a:ea typeface="微软雅黑" pitchFamily="34" charset="-122"/>
              </a:rPr>
              <a:t>用</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表示在计算速度上更慢，必须先把计数值转换为</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格式浮点数，然后再对两个</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格式的数相乘，故采用</a:t>
            </a:r>
            <a:r>
              <a:rPr lang="en-US" altLang="zh-CN" sz="2200" smtClean="0">
                <a:latin typeface="微软雅黑" pitchFamily="34" charset="-122"/>
                <a:ea typeface="微软雅黑" pitchFamily="34" charset="-122"/>
              </a:rPr>
              <a:t>float</a:t>
            </a:r>
            <a:r>
              <a:rPr lang="zh-CN" altLang="en-US" sz="2200" smtClean="0">
                <a:solidFill>
                  <a:srgbClr val="FF0000"/>
                </a:solidFill>
                <a:latin typeface="微软雅黑" pitchFamily="34" charset="-122"/>
                <a:ea typeface="微软雅黑" pitchFamily="34" charset="-122"/>
              </a:rPr>
              <a:t>比直接将两个二进制数相乘要慢</a:t>
            </a:r>
            <a:r>
              <a:rPr lang="zh-CN" altLang="en-US" sz="2200" smtClean="0">
                <a:latin typeface="微软雅黑" pitchFamily="34" charset="-122"/>
                <a:ea typeface="微软雅黑" pitchFamily="34" charset="-122"/>
              </a:rPr>
              <a:t>得多</a:t>
            </a:r>
          </a:p>
          <a:p>
            <a:r>
              <a:rPr lang="en-US" altLang="zh-CN" sz="2600" smtClean="0">
                <a:latin typeface="微软雅黑" pitchFamily="34" charset="-122"/>
                <a:ea typeface="微软雅黑" pitchFamily="34" charset="-122"/>
              </a:rPr>
              <a:t>Ariana 5</a:t>
            </a:r>
            <a:r>
              <a:rPr lang="zh-CN" altLang="en-US" sz="2600" smtClean="0">
                <a:latin typeface="微软雅黑" pitchFamily="34" charset="-122"/>
                <a:ea typeface="微软雅黑" pitchFamily="34" charset="-122"/>
              </a:rPr>
              <a:t>火箭和爱国者导弹的例子</a:t>
            </a:r>
            <a:r>
              <a:rPr lang="zh-CN" altLang="en-US" smtClean="0">
                <a:latin typeface="微软雅黑" pitchFamily="34" charset="-122"/>
                <a:ea typeface="微软雅黑" pitchFamily="34" charset="-122"/>
              </a:rPr>
              <a:t>带来的启示</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程序员应对底层机器级数据的表示和运算有深刻理解</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计算机世界里，经常是“差之毫厘，失之千里”，需要细心再细心，精确再精确</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7" dur="500"/>
                                        <p:tgtEl>
                                          <p:spTgt spid="681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2" dur="500"/>
                                        <p:tgtEl>
                                          <p:spTgt spid="68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7">
                                            <p:txEl>
                                              <p:pRg st="4" end="4"/>
                                            </p:txEl>
                                          </p:spTgt>
                                        </p:tgtEl>
                                        <p:attrNameLst>
                                          <p:attrName>style.visibility</p:attrName>
                                        </p:attrNameLst>
                                      </p:cBhvr>
                                      <p:to>
                                        <p:strVal val="visible"/>
                                      </p:to>
                                    </p:set>
                                    <p:animEffect transition="in" filter="blinds(horizontal)">
                                      <p:cBhvr>
                                        <p:cTn id="17" dur="500"/>
                                        <p:tgtEl>
                                          <p:spTgt spid="6819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linds(horizontal)">
                                      <p:cBhvr>
                                        <p:cTn id="22" dur="500"/>
                                        <p:tgtEl>
                                          <p:spTgt spid="6819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7">
                                            <p:txEl>
                                              <p:pRg st="6" end="6"/>
                                            </p:txEl>
                                          </p:spTgt>
                                        </p:tgtEl>
                                        <p:attrNameLst>
                                          <p:attrName>style.visibility</p:attrName>
                                        </p:attrNameLst>
                                      </p:cBhvr>
                                      <p:to>
                                        <p:strVal val="visible"/>
                                      </p:to>
                                    </p:set>
                                    <p:animEffect transition="in" filter="blinds(horizontal)">
                                      <p:cBhvr>
                                        <p:cTn id="27" dur="500"/>
                                        <p:tgtEl>
                                          <p:spTgt spid="68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4"/>
          <p:cNvSpPr>
            <a:spLocks noChangeArrowheads="1"/>
          </p:cNvSpPr>
          <p:nvPr/>
        </p:nvSpPr>
        <p:spPr bwMode="auto">
          <a:xfrm>
            <a:off x="836613" y="5775325"/>
            <a:ext cx="7994650" cy="461963"/>
          </a:xfrm>
          <a:prstGeom prst="rect">
            <a:avLst/>
          </a:prstGeom>
          <a:noFill/>
          <a:ln w="9525">
            <a:noFill/>
            <a:miter lim="800000"/>
            <a:headEnd/>
            <a:tailEnd/>
          </a:ln>
        </p:spPr>
        <p:txBody>
          <a:bodyPr>
            <a:spAutoFit/>
          </a:bodyPr>
          <a:lstStyle/>
          <a:p>
            <a:r>
              <a:rPr lang="en-US" altLang="zh-CN" sz="2400"/>
              <a:t>http://en.wikipedia.org/wiki/Kahan_summation_algorithm</a:t>
            </a:r>
            <a:endParaRPr lang="zh-CN" altLang="en-US" sz="2400"/>
          </a:p>
        </p:txBody>
      </p:sp>
      <p:sp>
        <p:nvSpPr>
          <p:cNvPr id="38915" name="标题 1"/>
          <p:cNvSpPr>
            <a:spLocks noGrp="1"/>
          </p:cNvSpPr>
          <p:nvPr>
            <p:ph type="title"/>
          </p:nvPr>
        </p:nvSpPr>
        <p:spPr/>
        <p:txBody>
          <a:bodyPr/>
          <a:lstStyle/>
          <a:p>
            <a:r>
              <a:rPr lang="en-US" altLang="zh-CN" smtClean="0"/>
              <a:t>Kahan</a:t>
            </a:r>
            <a:r>
              <a:rPr lang="zh-CN" altLang="en-US" smtClean="0"/>
              <a:t>累加算法</a:t>
            </a:r>
          </a:p>
        </p:txBody>
      </p:sp>
      <p:sp>
        <p:nvSpPr>
          <p:cNvPr id="38916" name="内容占位符 2"/>
          <p:cNvSpPr>
            <a:spLocks noGrp="1"/>
          </p:cNvSpPr>
          <p:nvPr>
            <p:ph idx="1"/>
          </p:nvPr>
        </p:nvSpPr>
        <p:spPr/>
        <p:txBody>
          <a:bodyPr/>
          <a:lstStyle/>
          <a:p>
            <a:r>
              <a:rPr lang="en-US" altLang="zh-CN" smtClean="0"/>
              <a:t>The Father of Floating Point</a:t>
            </a:r>
            <a:endParaRPr lang="zh-CN" altLang="en-US" smtClean="0"/>
          </a:p>
        </p:txBody>
      </p:sp>
      <p:pic>
        <p:nvPicPr>
          <p:cNvPr id="38917" name="Picture 2" descr="William Kahan.jpg">
            <a:hlinkClick r:id="rId2"/>
          </p:cNvPr>
          <p:cNvPicPr>
            <a:picLocks noChangeAspect="1" noChangeArrowheads="1"/>
          </p:cNvPicPr>
          <p:nvPr/>
        </p:nvPicPr>
        <p:blipFill>
          <a:blip r:embed="rId3"/>
          <a:srcRect/>
          <a:stretch>
            <a:fillRect/>
          </a:stretch>
        </p:blipFill>
        <p:spPr bwMode="auto">
          <a:xfrm>
            <a:off x="6507163" y="768350"/>
            <a:ext cx="2095500" cy="1476375"/>
          </a:xfrm>
          <a:prstGeom prst="rect">
            <a:avLst/>
          </a:prstGeom>
          <a:noFill/>
          <a:ln w="9525">
            <a:noFill/>
            <a:miter lim="800000"/>
            <a:headEnd/>
            <a:tailEnd/>
          </a:ln>
        </p:spPr>
      </p:pic>
      <p:pic>
        <p:nvPicPr>
          <p:cNvPr id="70659" name="Picture 3"/>
          <p:cNvPicPr>
            <a:picLocks noChangeAspect="1" noChangeArrowheads="1"/>
          </p:cNvPicPr>
          <p:nvPr/>
        </p:nvPicPr>
        <p:blipFill>
          <a:blip r:embed="rId4"/>
          <a:srcRect/>
          <a:stretch>
            <a:fillRect/>
          </a:stretch>
        </p:blipFill>
        <p:spPr bwMode="auto">
          <a:xfrm>
            <a:off x="701675" y="1358900"/>
            <a:ext cx="5534025" cy="3886200"/>
          </a:xfrm>
          <a:prstGeom prst="rect">
            <a:avLst/>
          </a:prstGeom>
          <a:noFill/>
          <a:ln w="9525">
            <a:noFill/>
            <a:miter lim="800000"/>
            <a:headEnd/>
            <a:tailEnd/>
          </a:ln>
        </p:spPr>
      </p:pic>
      <p:pic>
        <p:nvPicPr>
          <p:cNvPr id="70661" name="Picture 5"/>
          <p:cNvPicPr>
            <a:picLocks noChangeAspect="1" noChangeArrowheads="1"/>
          </p:cNvPicPr>
          <p:nvPr/>
        </p:nvPicPr>
        <p:blipFill>
          <a:blip r:embed="rId5"/>
          <a:srcRect/>
          <a:stretch>
            <a:fillRect/>
          </a:stretch>
        </p:blipFill>
        <p:spPr bwMode="auto">
          <a:xfrm>
            <a:off x="2681288" y="2549525"/>
            <a:ext cx="6149975" cy="1998663"/>
          </a:xfrm>
          <a:prstGeom prst="rect">
            <a:avLst/>
          </a:prstGeom>
          <a:noFill/>
          <a:ln w="9525">
            <a:noFill/>
            <a:miter lim="800000"/>
            <a:headEnd/>
            <a:tailEnd/>
          </a:ln>
        </p:spPr>
      </p:pic>
      <p:pic>
        <p:nvPicPr>
          <p:cNvPr id="70662" name="Picture 6"/>
          <p:cNvPicPr>
            <a:picLocks noChangeAspect="1" noChangeArrowheads="1"/>
          </p:cNvPicPr>
          <p:nvPr/>
        </p:nvPicPr>
        <p:blipFill>
          <a:blip r:embed="rId6"/>
          <a:srcRect/>
          <a:stretch>
            <a:fillRect/>
          </a:stretch>
        </p:blipFill>
        <p:spPr bwMode="auto">
          <a:xfrm>
            <a:off x="333375" y="1641475"/>
            <a:ext cx="5905500" cy="5200650"/>
          </a:xfrm>
          <a:prstGeom prst="rect">
            <a:avLst/>
          </a:prstGeom>
          <a:noFill/>
          <a:ln w="9525">
            <a:noFill/>
            <a:miter lim="800000"/>
            <a:headEnd/>
            <a:tailEnd/>
          </a:ln>
        </p:spPr>
      </p:pic>
      <p:pic>
        <p:nvPicPr>
          <p:cNvPr id="70663" name="Picture 7"/>
          <p:cNvPicPr>
            <a:picLocks noChangeAspect="1" noChangeArrowheads="1"/>
          </p:cNvPicPr>
          <p:nvPr/>
        </p:nvPicPr>
        <p:blipFill>
          <a:blip r:embed="rId7"/>
          <a:srcRect/>
          <a:stretch>
            <a:fillRect/>
          </a:stretch>
        </p:blipFill>
        <p:spPr bwMode="auto">
          <a:xfrm>
            <a:off x="2684463" y="3203575"/>
            <a:ext cx="6170612" cy="1890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Kahan</a:t>
            </a:r>
            <a:r>
              <a:rPr lang="zh-CN" altLang="en-US" smtClean="0"/>
              <a:t>累加算法（续）</a:t>
            </a:r>
          </a:p>
        </p:txBody>
      </p:sp>
      <p:sp>
        <p:nvSpPr>
          <p:cNvPr id="3" name="内容占位符 2"/>
          <p:cNvSpPr>
            <a:spLocks noGrp="1"/>
          </p:cNvSpPr>
          <p:nvPr>
            <p:ph idx="1"/>
          </p:nvPr>
        </p:nvSpPr>
        <p:spPr>
          <a:xfrm>
            <a:off x="4684713" y="863600"/>
            <a:ext cx="4238625" cy="2727325"/>
          </a:xfrm>
        </p:spPr>
        <p:txBody>
          <a:bodyPr/>
          <a:lstStyle/>
          <a:p>
            <a:pPr marL="0" indent="0">
              <a:lnSpc>
                <a:spcPct val="100000"/>
              </a:lnSpc>
              <a:buFontTx/>
              <a:buNone/>
            </a:pPr>
            <a:r>
              <a:rPr lang="en-US" altLang="zh-CN" sz="2000" smtClean="0"/>
              <a:t>y = 3.14159 - 0</a:t>
            </a:r>
          </a:p>
          <a:p>
            <a:pPr marL="0" indent="0">
              <a:lnSpc>
                <a:spcPct val="100000"/>
              </a:lnSpc>
              <a:buFontTx/>
              <a:buNone/>
            </a:pPr>
            <a:r>
              <a:rPr lang="en-US" altLang="zh-CN" sz="2000" smtClean="0"/>
              <a:t>t  = 10000.0 + 3.14159 </a:t>
            </a:r>
          </a:p>
          <a:p>
            <a:pPr marL="0" indent="0">
              <a:lnSpc>
                <a:spcPct val="100000"/>
              </a:lnSpc>
              <a:buFontTx/>
              <a:buNone/>
            </a:pPr>
            <a:r>
              <a:rPr lang="en-US" altLang="zh-CN" sz="2000" smtClean="0"/>
              <a:t>   = 10003.1 </a:t>
            </a:r>
          </a:p>
          <a:p>
            <a:pPr marL="0" indent="0">
              <a:lnSpc>
                <a:spcPct val="100000"/>
              </a:lnSpc>
              <a:buFontTx/>
              <a:buNone/>
            </a:pPr>
            <a:r>
              <a:rPr lang="en-US" altLang="zh-CN" sz="2000" smtClean="0"/>
              <a:t>c = (10003.1 - 10000.0) - 3.14159 </a:t>
            </a:r>
          </a:p>
          <a:p>
            <a:pPr marL="0" indent="0">
              <a:lnSpc>
                <a:spcPct val="100000"/>
              </a:lnSpc>
              <a:buFontTx/>
              <a:buNone/>
            </a:pPr>
            <a:r>
              <a:rPr lang="en-US" altLang="zh-CN" sz="2000" smtClean="0"/>
              <a:t>   = 3.10000 - 3.14159 </a:t>
            </a:r>
          </a:p>
          <a:p>
            <a:pPr marL="0" indent="0">
              <a:lnSpc>
                <a:spcPct val="100000"/>
              </a:lnSpc>
              <a:buFontTx/>
              <a:buNone/>
            </a:pPr>
            <a:r>
              <a:rPr lang="en-US" altLang="zh-CN" sz="2000" smtClean="0"/>
              <a:t>   = -.0415900 </a:t>
            </a:r>
          </a:p>
          <a:p>
            <a:pPr marL="0" indent="0">
              <a:lnSpc>
                <a:spcPct val="100000"/>
              </a:lnSpc>
              <a:buFontTx/>
              <a:buNone/>
            </a:pPr>
            <a:r>
              <a:rPr lang="en-US" altLang="zh-CN" sz="2000" smtClean="0"/>
              <a:t>sum = 10003.1</a:t>
            </a:r>
            <a:endParaRPr lang="zh-CN" altLang="en-US" sz="2000" smtClean="0"/>
          </a:p>
        </p:txBody>
      </p:sp>
      <p:sp>
        <p:nvSpPr>
          <p:cNvPr id="4" name="矩形 3"/>
          <p:cNvSpPr>
            <a:spLocks noChangeArrowheads="1"/>
          </p:cNvSpPr>
          <p:nvPr/>
        </p:nvSpPr>
        <p:spPr bwMode="auto">
          <a:xfrm>
            <a:off x="4683125" y="3743325"/>
            <a:ext cx="4181475" cy="2555875"/>
          </a:xfrm>
          <a:prstGeom prst="rect">
            <a:avLst/>
          </a:prstGeom>
          <a:noFill/>
          <a:ln w="9525">
            <a:noFill/>
            <a:miter lim="800000"/>
            <a:headEnd/>
            <a:tailEnd/>
          </a:ln>
        </p:spPr>
        <p:txBody>
          <a:bodyPr>
            <a:spAutoFit/>
          </a:bodyPr>
          <a:lstStyle/>
          <a:p>
            <a:r>
              <a:rPr lang="en-US" altLang="zh-CN" sz="2000" b="1"/>
              <a:t> y = 2.71828 - -.0415900</a:t>
            </a:r>
          </a:p>
          <a:p>
            <a:r>
              <a:rPr lang="en-US" altLang="zh-CN" sz="2000" b="1"/>
              <a:t>    = 2.75987</a:t>
            </a:r>
          </a:p>
          <a:p>
            <a:r>
              <a:rPr lang="en-US" altLang="zh-CN" sz="2000" b="1"/>
              <a:t>  t = 10003.1 + 2.75987 </a:t>
            </a:r>
          </a:p>
          <a:p>
            <a:r>
              <a:rPr lang="en-US" altLang="zh-CN" sz="2000" b="1"/>
              <a:t>    = 10005.9  </a:t>
            </a:r>
          </a:p>
          <a:p>
            <a:r>
              <a:rPr lang="en-US" altLang="zh-CN" sz="2000" b="1"/>
              <a:t>c  = (10005.9 - 10003.1) - 2.75987</a:t>
            </a:r>
          </a:p>
          <a:p>
            <a:r>
              <a:rPr lang="en-US" altLang="zh-CN" sz="2000" b="1"/>
              <a:t>     = 2.80000 - 2.75987 </a:t>
            </a:r>
          </a:p>
          <a:p>
            <a:r>
              <a:rPr lang="en-US" altLang="zh-CN" sz="2000" b="1"/>
              <a:t>     = .040130</a:t>
            </a:r>
          </a:p>
          <a:p>
            <a:r>
              <a:rPr lang="en-US" altLang="zh-CN" sz="2000" b="1"/>
              <a:t>sum = 10005.9</a:t>
            </a:r>
          </a:p>
        </p:txBody>
      </p:sp>
      <p:sp>
        <p:nvSpPr>
          <p:cNvPr id="6" name="TextBox 5"/>
          <p:cNvSpPr txBox="1">
            <a:spLocks noChangeArrowheads="1"/>
          </p:cNvSpPr>
          <p:nvPr/>
        </p:nvSpPr>
        <p:spPr bwMode="auto">
          <a:xfrm>
            <a:off x="487363" y="4284663"/>
            <a:ext cx="3600450" cy="1200150"/>
          </a:xfrm>
          <a:prstGeom prst="rect">
            <a:avLst/>
          </a:prstGeom>
          <a:noFill/>
          <a:ln w="9525">
            <a:noFill/>
            <a:miter lim="800000"/>
            <a:headEnd/>
            <a:tailEnd/>
          </a:ln>
        </p:spPr>
        <p:txBody>
          <a:bodyPr>
            <a:spAutoFit/>
          </a:bodyPr>
          <a:lstStyle/>
          <a:p>
            <a:r>
              <a:rPr lang="zh-CN" altLang="en-US" sz="2400" b="1">
                <a:solidFill>
                  <a:srgbClr val="C00000"/>
                </a:solidFill>
                <a:latin typeface="微软雅黑" pitchFamily="34" charset="-122"/>
                <a:ea typeface="微软雅黑" pitchFamily="34" charset="-122"/>
              </a:rPr>
              <a:t>将每次累加因舍入造成的截断误差保存起来，再加入到下一次的累加中。</a:t>
            </a:r>
          </a:p>
        </p:txBody>
      </p:sp>
      <p:sp>
        <p:nvSpPr>
          <p:cNvPr id="7" name="矩形 6"/>
          <p:cNvSpPr/>
          <p:nvPr/>
        </p:nvSpPr>
        <p:spPr>
          <a:xfrm>
            <a:off x="341313" y="890588"/>
            <a:ext cx="4140200" cy="2862262"/>
          </a:xfrm>
          <a:prstGeom prst="rect">
            <a:avLst/>
          </a:prstGeom>
        </p:spPr>
        <p:txBody>
          <a:bodyPr>
            <a:spAutoFit/>
          </a:bodyPr>
          <a:lstStyle/>
          <a:p>
            <a:pPr>
              <a:defRPr/>
            </a:pPr>
            <a:r>
              <a:rPr lang="en-US" altLang="zh-CN" sz="2000" b="1" dirty="0">
                <a:latin typeface="+mn-lt"/>
                <a:ea typeface="微软雅黑" panose="020B0503020204020204" pitchFamily="34" charset="-122"/>
              </a:rPr>
              <a:t>function </a:t>
            </a:r>
            <a:r>
              <a:rPr lang="en-US" altLang="zh-CN" sz="2000" b="1" dirty="0" err="1">
                <a:latin typeface="+mn-lt"/>
                <a:ea typeface="微软雅黑" panose="020B0503020204020204" pitchFamily="34" charset="-122"/>
              </a:rPr>
              <a:t>KahanSum</a:t>
            </a:r>
            <a:r>
              <a:rPr lang="en-US" altLang="zh-CN" sz="2000" b="1" dirty="0">
                <a:latin typeface="+mn-lt"/>
                <a:ea typeface="微软雅黑" panose="020B0503020204020204" pitchFamily="34" charset="-122"/>
              </a:rPr>
              <a:t>(input)</a:t>
            </a:r>
          </a:p>
          <a:p>
            <a:pPr>
              <a:defRPr/>
            </a:pPr>
            <a:r>
              <a:rPr lang="en-US" altLang="zh-CN" sz="2000" b="1" dirty="0">
                <a:latin typeface="+mn-lt"/>
                <a:ea typeface="微软雅黑" panose="020B0503020204020204" pitchFamily="34" charset="-122"/>
              </a:rPr>
              <a:t>    </a:t>
            </a:r>
            <a:r>
              <a:rPr lang="en-US" altLang="zh-CN" sz="2000" b="1" dirty="0" err="1">
                <a:latin typeface="+mn-lt"/>
                <a:ea typeface="微软雅黑" panose="020B0503020204020204" pitchFamily="34" charset="-122"/>
              </a:rPr>
              <a:t>var</a:t>
            </a:r>
            <a:r>
              <a:rPr lang="en-US" altLang="zh-CN" sz="2000" b="1" dirty="0">
                <a:latin typeface="+mn-lt"/>
                <a:ea typeface="微软雅黑" panose="020B0503020204020204" pitchFamily="34" charset="-122"/>
              </a:rPr>
              <a:t> sum = 0.0</a:t>
            </a:r>
          </a:p>
          <a:p>
            <a:pPr>
              <a:defRPr/>
            </a:pPr>
            <a:r>
              <a:rPr lang="en-US" altLang="zh-CN" sz="2000" b="1" dirty="0">
                <a:latin typeface="+mn-lt"/>
                <a:ea typeface="微软雅黑" panose="020B0503020204020204" pitchFamily="34" charset="-122"/>
              </a:rPr>
              <a:t>    </a:t>
            </a:r>
            <a:r>
              <a:rPr lang="en-US" altLang="zh-CN" sz="2000" b="1" dirty="0" err="1">
                <a:latin typeface="+mn-lt"/>
                <a:ea typeface="微软雅黑" panose="020B0503020204020204" pitchFamily="34" charset="-122"/>
              </a:rPr>
              <a:t>var</a:t>
            </a:r>
            <a:r>
              <a:rPr lang="en-US" altLang="zh-CN" sz="2000" b="1" dirty="0">
                <a:latin typeface="+mn-lt"/>
                <a:ea typeface="微软雅黑" panose="020B0503020204020204" pitchFamily="34" charset="-122"/>
              </a:rPr>
              <a:t> c = 0.0</a:t>
            </a:r>
          </a:p>
          <a:p>
            <a:pPr>
              <a:defRPr/>
            </a:pPr>
            <a:r>
              <a:rPr lang="en-US" altLang="zh-CN" sz="2000" b="1" dirty="0">
                <a:latin typeface="+mn-lt"/>
                <a:ea typeface="微软雅黑" panose="020B0503020204020204" pitchFamily="34" charset="-122"/>
              </a:rPr>
              <a:t>    for </a:t>
            </a:r>
            <a:r>
              <a:rPr lang="en-US" altLang="zh-CN" sz="2000" b="1" dirty="0" err="1">
                <a:latin typeface="+mn-lt"/>
                <a:ea typeface="微软雅黑" panose="020B0503020204020204" pitchFamily="34" charset="-122"/>
              </a:rPr>
              <a:t>i</a:t>
            </a:r>
            <a:r>
              <a:rPr lang="en-US" altLang="zh-CN" sz="2000" b="1" dirty="0">
                <a:latin typeface="+mn-lt"/>
                <a:ea typeface="微软雅黑" panose="020B0503020204020204" pitchFamily="34" charset="-122"/>
              </a:rPr>
              <a:t> = 1 to </a:t>
            </a:r>
            <a:r>
              <a:rPr lang="en-US" altLang="zh-CN" sz="2000" b="1" dirty="0" err="1">
                <a:latin typeface="+mn-lt"/>
                <a:ea typeface="微软雅黑" panose="020B0503020204020204" pitchFamily="34" charset="-122"/>
              </a:rPr>
              <a:t>input.length</a:t>
            </a:r>
            <a:r>
              <a:rPr lang="en-US" altLang="zh-CN" sz="2000" b="1" dirty="0">
                <a:latin typeface="+mn-lt"/>
                <a:ea typeface="微软雅黑" panose="020B0503020204020204" pitchFamily="34" charset="-122"/>
              </a:rPr>
              <a:t> do</a:t>
            </a:r>
          </a:p>
          <a:p>
            <a:pPr>
              <a:defRPr/>
            </a:pPr>
            <a:r>
              <a:rPr lang="en-US" altLang="zh-CN" sz="2000" b="1" dirty="0">
                <a:latin typeface="+mn-lt"/>
                <a:ea typeface="微软雅黑" panose="020B0503020204020204" pitchFamily="34" charset="-122"/>
              </a:rPr>
              <a:t>        </a:t>
            </a:r>
            <a:r>
              <a:rPr lang="en-US" altLang="zh-CN" sz="2000" b="1" dirty="0" err="1">
                <a:latin typeface="+mn-lt"/>
                <a:ea typeface="微软雅黑" panose="020B0503020204020204" pitchFamily="34" charset="-122"/>
              </a:rPr>
              <a:t>var</a:t>
            </a:r>
            <a:r>
              <a:rPr lang="en-US" altLang="zh-CN" sz="2000" b="1" dirty="0">
                <a:latin typeface="+mn-lt"/>
                <a:ea typeface="微软雅黑" panose="020B0503020204020204" pitchFamily="34" charset="-122"/>
              </a:rPr>
              <a:t> y = input[</a:t>
            </a:r>
            <a:r>
              <a:rPr lang="en-US" altLang="zh-CN" sz="2000" b="1" dirty="0" err="1">
                <a:latin typeface="+mn-lt"/>
                <a:ea typeface="微软雅黑" panose="020B0503020204020204" pitchFamily="34" charset="-122"/>
              </a:rPr>
              <a:t>i</a:t>
            </a:r>
            <a:r>
              <a:rPr lang="en-US" altLang="zh-CN" sz="2000" b="1" dirty="0">
                <a:latin typeface="+mn-lt"/>
                <a:ea typeface="微软雅黑" panose="020B0503020204020204" pitchFamily="34" charset="-122"/>
              </a:rPr>
              <a:t>] - c </a:t>
            </a:r>
          </a:p>
          <a:p>
            <a:pPr>
              <a:defRPr/>
            </a:pPr>
            <a:r>
              <a:rPr lang="en-US" altLang="zh-CN" sz="2000" b="1" dirty="0">
                <a:latin typeface="+mn-lt"/>
                <a:ea typeface="微软雅黑" panose="020B0503020204020204" pitchFamily="34" charset="-122"/>
              </a:rPr>
              <a:t>        </a:t>
            </a:r>
            <a:r>
              <a:rPr lang="en-US" altLang="zh-CN" sz="2000" b="1" dirty="0" err="1">
                <a:latin typeface="+mn-lt"/>
                <a:ea typeface="微软雅黑" panose="020B0503020204020204" pitchFamily="34" charset="-122"/>
              </a:rPr>
              <a:t>var</a:t>
            </a:r>
            <a:r>
              <a:rPr lang="en-US" altLang="zh-CN" sz="2000" b="1" dirty="0">
                <a:latin typeface="+mn-lt"/>
                <a:ea typeface="微软雅黑" panose="020B0503020204020204" pitchFamily="34" charset="-122"/>
              </a:rPr>
              <a:t> t = sum + y</a:t>
            </a:r>
          </a:p>
          <a:p>
            <a:pPr>
              <a:defRPr/>
            </a:pPr>
            <a:r>
              <a:rPr lang="en-US" altLang="zh-CN" sz="2000" b="1" dirty="0">
                <a:latin typeface="+mn-lt"/>
                <a:ea typeface="微软雅黑" panose="020B0503020204020204" pitchFamily="34" charset="-122"/>
              </a:rPr>
              <a:t>        c = (t - sum) – y</a:t>
            </a:r>
          </a:p>
          <a:p>
            <a:pPr>
              <a:defRPr/>
            </a:pPr>
            <a:r>
              <a:rPr lang="en-US" altLang="zh-CN" sz="2000" b="1" dirty="0">
                <a:latin typeface="+mn-lt"/>
                <a:ea typeface="微软雅黑" panose="020B0503020204020204" pitchFamily="34" charset="-122"/>
              </a:rPr>
              <a:t>        sum = t</a:t>
            </a:r>
          </a:p>
          <a:p>
            <a:pPr>
              <a:defRPr/>
            </a:pPr>
            <a:r>
              <a:rPr lang="en-US" altLang="zh-CN" sz="2000" b="1" dirty="0">
                <a:latin typeface="+mn-lt"/>
                <a:ea typeface="微软雅黑" panose="020B0503020204020204" pitchFamily="34" charset="-122"/>
              </a:rPr>
              <a:t>return sum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第三讲小结</a:t>
            </a:r>
          </a:p>
        </p:txBody>
      </p:sp>
      <p:sp>
        <p:nvSpPr>
          <p:cNvPr id="40963" name="Rectangle 3"/>
          <p:cNvSpPr>
            <a:spLocks noGrp="1" noChangeArrowheads="1"/>
          </p:cNvSpPr>
          <p:nvPr>
            <p:ph type="body" idx="4294967295"/>
          </p:nvPr>
        </p:nvSpPr>
        <p:spPr>
          <a:xfrm>
            <a:off x="122238" y="819150"/>
            <a:ext cx="8815387" cy="5746750"/>
          </a:xfrm>
        </p:spPr>
        <p:txBody>
          <a:bodyPr lIns="63500" tIns="25400" rIns="63500" bIns="25400">
            <a:spAutoFit/>
          </a:bodyPr>
          <a:lstStyle/>
          <a:p>
            <a:pPr marL="203200" indent="-203200"/>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语言中涉及的运算</a:t>
            </a:r>
          </a:p>
          <a:p>
            <a:pPr marL="685800" lvl="1" indent="-190500">
              <a:buClr>
                <a:srgbClr val="3333FF"/>
              </a:buClr>
            </a:pPr>
            <a:r>
              <a:rPr lang="zh-CN" altLang="en-US" smtClean="0">
                <a:ea typeface="微软雅黑" pitchFamily="34" charset="-122"/>
              </a:rPr>
              <a:t>整数算术运算、浮点数算术运算</a:t>
            </a:r>
          </a:p>
          <a:p>
            <a:pPr marL="685800" lvl="1" indent="-190500">
              <a:buClr>
                <a:srgbClr val="3333FF"/>
              </a:buClr>
            </a:pPr>
            <a:r>
              <a:rPr lang="zh-CN" altLang="en-US" smtClean="0">
                <a:ea typeface="微软雅黑" pitchFamily="34" charset="-122"/>
              </a:rPr>
              <a:t>按位、逻辑、移位、位扩展和位截断</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整数的加、减运算</a:t>
            </a:r>
          </a:p>
          <a:p>
            <a:pPr marL="685800" lvl="1" indent="-190500"/>
            <a:r>
              <a:rPr lang="zh-CN" altLang="en-US" smtClean="0">
                <a:latin typeface="微软雅黑" pitchFamily="34" charset="-122"/>
                <a:ea typeface="微软雅黑" pitchFamily="34" charset="-122"/>
              </a:rPr>
              <a:t>计算机中的“算盘”：模运算系统（</a:t>
            </a:r>
            <a:r>
              <a:rPr lang="zh-CN" altLang="en-US" smtClean="0">
                <a:solidFill>
                  <a:srgbClr val="FF0000"/>
                </a:solidFill>
                <a:latin typeface="微软雅黑" pitchFamily="34" charset="-122"/>
                <a:ea typeface="微软雅黑" pitchFamily="34" charset="-122"/>
              </a:rPr>
              <a:t>高位丢弃、用标志信息表示</a:t>
            </a:r>
            <a:r>
              <a:rPr lang="zh-CN" altLang="en-US" smtClean="0">
                <a:latin typeface="微软雅黑" pitchFamily="34" charset="-122"/>
                <a:ea typeface="微软雅黑" pitchFamily="34" charset="-122"/>
              </a:rPr>
              <a:t>）</a:t>
            </a:r>
          </a:p>
          <a:p>
            <a:pPr marL="685800" lvl="1" indent="-190500"/>
            <a:r>
              <a:rPr lang="zh-CN" altLang="en-US" smtClean="0">
                <a:latin typeface="微软雅黑" pitchFamily="34" charset="-122"/>
                <a:ea typeface="微软雅黑" pitchFamily="34" charset="-122"/>
              </a:rPr>
              <a:t>带符号整数和无符号数的加、减都在同一个“</a:t>
            </a:r>
            <a:r>
              <a:rPr lang="zh-CN" altLang="en-US" smtClean="0">
                <a:solidFill>
                  <a:srgbClr val="FF0000"/>
                </a:solidFill>
                <a:latin typeface="微软雅黑" pitchFamily="34" charset="-122"/>
                <a:ea typeface="微软雅黑" pitchFamily="34" charset="-122"/>
              </a:rPr>
              <a:t>算盘</a:t>
            </a:r>
            <a:r>
              <a:rPr lang="zh-CN" altLang="en-US" smtClean="0">
                <a:latin typeface="微软雅黑" pitchFamily="34" charset="-122"/>
                <a:ea typeface="微软雅黑" pitchFamily="34" charset="-122"/>
              </a:rPr>
              <a:t>”中</a:t>
            </a:r>
          </a:p>
          <a:p>
            <a:pPr marL="685800" lvl="1" indent="-190500"/>
            <a:r>
              <a:rPr lang="zh-CN" altLang="en-US" smtClean="0">
                <a:latin typeface="微软雅黑" pitchFamily="34" charset="-122"/>
                <a:ea typeface="微软雅黑" pitchFamily="34" charset="-122"/>
              </a:rPr>
              <a:t>现实与计算机中的运算结果有差异（</a:t>
            </a:r>
            <a:r>
              <a:rPr lang="zh-CN" altLang="en-US" smtClean="0">
                <a:solidFill>
                  <a:srgbClr val="FF0000"/>
                </a:solidFill>
                <a:latin typeface="微软雅黑" pitchFamily="34" charset="-122"/>
                <a:ea typeface="微软雅黑" pitchFamily="34" charset="-122"/>
              </a:rPr>
              <a:t>计算机是模运算系统</a:t>
            </a:r>
            <a:r>
              <a:rPr lang="zh-CN" altLang="en-US" smtClean="0">
                <a:latin typeface="微软雅黑" pitchFamily="34" charset="-122"/>
                <a:ea typeface="微软雅黑" pitchFamily="34" charset="-122"/>
              </a:rPr>
              <a:t>）</a:t>
            </a:r>
          </a:p>
          <a:p>
            <a:pPr marL="203200" indent="-203200"/>
            <a:r>
              <a:rPr lang="zh-CN" altLang="en-US" sz="2000" smtClean="0">
                <a:latin typeface="微软雅黑" pitchFamily="34" charset="-122"/>
                <a:ea typeface="微软雅黑" pitchFamily="34" charset="-122"/>
              </a:rPr>
              <a:t>整数的乘、除运算</a:t>
            </a:r>
          </a:p>
          <a:p>
            <a:pPr marL="685800" lvl="1" indent="-190500"/>
            <a:r>
              <a:rPr lang="zh-CN" altLang="en-US" smtClean="0">
                <a:latin typeface="微软雅黑" pitchFamily="34" charset="-122"/>
                <a:ea typeface="微软雅黑" pitchFamily="34" charset="-122"/>
              </a:rPr>
              <a:t>无符号整数：逻辑左移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r>
              <a:rPr lang="zh-CN" altLang="en-US" smtClean="0">
                <a:latin typeface="微软雅黑" pitchFamily="34" charset="-122"/>
                <a:ea typeface="微软雅黑" pitchFamily="34" charset="-122"/>
              </a:rPr>
              <a:t>、逻辑右移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位等于除</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685800" lvl="1" indent="-190500"/>
            <a:r>
              <a:rPr lang="zh-CN" altLang="en-US" smtClean="0">
                <a:latin typeface="微软雅黑" pitchFamily="34" charset="-122"/>
                <a:ea typeface="微软雅黑" pitchFamily="34" charset="-122"/>
              </a:rPr>
              <a:t>带符号整数乘：算术左移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 </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带符号整数除：（</a:t>
            </a:r>
            <a:r>
              <a:rPr lang="en-US" altLang="zh-CN" smtClean="0">
                <a:latin typeface="微软雅黑" pitchFamily="34" charset="-122"/>
                <a:ea typeface="微软雅黑" pitchFamily="34" charset="-122"/>
              </a:rPr>
              <a:t>x</a:t>
            </a:r>
            <a:r>
              <a:rPr lang="en-US" altLang="zh-CN" smtClean="0">
                <a:solidFill>
                  <a:srgbClr val="FF0000"/>
                </a:solidFill>
                <a:latin typeface="微软雅黑" pitchFamily="34" charset="-122"/>
                <a:ea typeface="微软雅黑" pitchFamily="34" charset="-122"/>
              </a:rPr>
              <a:t>+2</a:t>
            </a:r>
            <a:r>
              <a:rPr lang="en-US" altLang="zh-CN" baseline="30000" smtClean="0">
                <a:solidFill>
                  <a:srgbClr val="FF0000"/>
                </a:solidFill>
                <a:latin typeface="微软雅黑" pitchFamily="34" charset="-122"/>
                <a:ea typeface="微软雅黑" pitchFamily="34" charset="-122"/>
              </a:rPr>
              <a:t>k</a:t>
            </a:r>
            <a:r>
              <a:rPr lang="en-US" altLang="zh-CN" smtClean="0">
                <a:solidFill>
                  <a:srgbClr val="FF0000"/>
                </a:solidFill>
                <a:latin typeface="微软雅黑" pitchFamily="34" charset="-122"/>
                <a:ea typeface="微软雅黑" pitchFamily="34" charset="-122"/>
              </a:rPr>
              <a:t>-1</a:t>
            </a:r>
            <a:r>
              <a:rPr lang="zh-CN" altLang="en-US" smtClean="0">
                <a:latin typeface="微软雅黑" pitchFamily="34" charset="-122"/>
                <a:ea typeface="微软雅黑" pitchFamily="34" charset="-122"/>
              </a:rPr>
              <a:t>）算术右移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a:t>
            </a:r>
            <a:r>
              <a:rPr lang="en-US" altLang="zh-CN" smtClean="0">
                <a:latin typeface="微软雅黑" pitchFamily="34" charset="-122"/>
                <a:ea typeface="微软雅黑" pitchFamily="34" charset="-122"/>
              </a:rPr>
              <a:t>x</a:t>
            </a:r>
            <a:r>
              <a:rPr lang="zh-CN" altLang="en-US" smtClean="0">
                <a:latin typeface="微软雅黑" pitchFamily="34" charset="-122"/>
                <a:ea typeface="微软雅黑" pitchFamily="34" charset="-122"/>
              </a:rPr>
              <a:t>除以</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203200" indent="-203200"/>
            <a:r>
              <a:rPr lang="zh-CN" altLang="en-US" sz="2000" smtClean="0">
                <a:latin typeface="微软雅黑" pitchFamily="34" charset="-122"/>
                <a:ea typeface="微软雅黑" pitchFamily="34" charset="-122"/>
              </a:rPr>
              <a:t>浮点数运算</a:t>
            </a:r>
          </a:p>
          <a:p>
            <a:pPr marL="685800" lvl="1" indent="-190500"/>
            <a:r>
              <a:rPr lang="zh-CN" altLang="en-US" smtClean="0">
                <a:latin typeface="微软雅黑" pitchFamily="34" charset="-122"/>
                <a:ea typeface="微软雅黑" pitchFamily="34" charset="-122"/>
              </a:rPr>
              <a:t>加减：</a:t>
            </a:r>
            <a:r>
              <a:rPr lang="zh-CN" altLang="en-US" smtClean="0">
                <a:solidFill>
                  <a:srgbClr val="FF0000"/>
                </a:solidFill>
                <a:latin typeface="微软雅黑" pitchFamily="34" charset="-122"/>
                <a:ea typeface="微软雅黑" pitchFamily="34" charset="-122"/>
              </a:rPr>
              <a:t>对阶</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尾数加减</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规格化</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舍入</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就近舍入到偶数</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（大数吃小数）</a:t>
            </a:r>
          </a:p>
          <a:p>
            <a:pPr marL="685800" lvl="1" indent="-190500"/>
            <a:r>
              <a:rPr lang="zh-CN" altLang="en-US" smtClean="0">
                <a:latin typeface="微软雅黑" pitchFamily="34" charset="-122"/>
                <a:ea typeface="微软雅黑" pitchFamily="34" charset="-122"/>
              </a:rPr>
              <a:t>乘除：尾数相乘除，阶码相加减</a:t>
            </a:r>
            <a:endParaRPr lang="zh-CN" altLang="en-US"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76250" y="38100"/>
            <a:ext cx="8229600" cy="600075"/>
          </a:xfrm>
        </p:spPr>
        <p:txBody>
          <a:bodyPr lIns="63500" tIns="25400" rIns="63500" bIns="25400" anchor="t">
            <a:spAutoFit/>
          </a:bodyPr>
          <a:lstStyle/>
          <a:p>
            <a:r>
              <a:rPr lang="zh-CN" altLang="en-US" sz="3600" smtClean="0">
                <a:latin typeface="微软雅黑" pitchFamily="34" charset="-122"/>
                <a:ea typeface="微软雅黑" pitchFamily="34" charset="-122"/>
              </a:rPr>
              <a:t>整数的位扩展</a:t>
            </a:r>
          </a:p>
        </p:txBody>
      </p:sp>
      <p:sp>
        <p:nvSpPr>
          <p:cNvPr id="5123" name="Rectangle 3"/>
          <p:cNvSpPr>
            <a:spLocks noGrp="1" noChangeArrowheads="1"/>
          </p:cNvSpPr>
          <p:nvPr>
            <p:ph type="body" idx="4294967295"/>
          </p:nvPr>
        </p:nvSpPr>
        <p:spPr>
          <a:xfrm>
            <a:off x="404813" y="736600"/>
            <a:ext cx="6597650" cy="3571875"/>
          </a:xfrm>
        </p:spPr>
        <p:txBody>
          <a:bodyPr lIns="63500" tIns="25400" rIns="63500" bIns="25400">
            <a:spAutoFit/>
          </a:bodyPr>
          <a:lstStyle/>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例</a:t>
            </a:r>
            <a:r>
              <a:rPr lang="en-US" altLang="zh-CN" sz="2200" smtClean="0">
                <a:solidFill>
                  <a:srgbClr val="CC0000"/>
                </a:solidFill>
                <a:latin typeface="微软雅黑" pitchFamily="34" charset="-122"/>
                <a:ea typeface="微软雅黑" pitchFamily="34" charset="-122"/>
              </a:rPr>
              <a:t>1</a:t>
            </a:r>
            <a:r>
              <a:rPr lang="zh-CN" altLang="en-US" sz="2200" smtClean="0">
                <a:solidFill>
                  <a:srgbClr val="CC0000"/>
                </a:solidFill>
                <a:latin typeface="微软雅黑" pitchFamily="34" charset="-122"/>
                <a:ea typeface="微软雅黑" pitchFamily="34" charset="-122"/>
              </a:rPr>
              <a:t>（扩展操作）：</a:t>
            </a:r>
          </a:p>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  在大端机上输出</a:t>
            </a:r>
            <a:r>
              <a:rPr lang="en-US" altLang="zh-CN" sz="2200" smtClean="0">
                <a:solidFill>
                  <a:srgbClr val="CC0000"/>
                </a:solidFill>
                <a:latin typeface="微软雅黑" pitchFamily="34" charset="-122"/>
                <a:ea typeface="微软雅黑" pitchFamily="34" charset="-122"/>
              </a:rPr>
              <a:t>si, usi, i, ui</a:t>
            </a:r>
            <a:r>
              <a:rPr lang="zh-CN" altLang="en-US" sz="2200" smtClean="0">
                <a:solidFill>
                  <a:srgbClr val="CC0000"/>
                </a:solidFill>
                <a:latin typeface="微软雅黑" pitchFamily="34" charset="-122"/>
                <a:ea typeface="微软雅黑" pitchFamily="34" charset="-122"/>
              </a:rPr>
              <a:t>的十进制和十六进制值是什么？</a:t>
            </a:r>
            <a:endParaRPr lang="en-US" altLang="zh-CN" sz="2200" smtClean="0">
              <a:solidFill>
                <a:srgbClr val="CC0000"/>
              </a:solidFill>
              <a:latin typeface="微软雅黑" pitchFamily="34" charset="-122"/>
              <a:ea typeface="微软雅黑" pitchFamily="34" charset="-122"/>
            </a:endParaRPr>
          </a:p>
          <a:p>
            <a:pPr marL="685800" lvl="1" indent="-190500">
              <a:lnSpc>
                <a:spcPct val="100000"/>
              </a:lnSpc>
              <a:buFontTx/>
              <a:buNone/>
            </a:pPr>
            <a:endParaRPr lang="en-US" altLang="zh-CN" sz="2200" smtClean="0">
              <a:solidFill>
                <a:srgbClr val="CC0000"/>
              </a:solidFill>
              <a:latin typeface="微软雅黑" pitchFamily="34" charset="-122"/>
              <a:ea typeface="微软雅黑" pitchFamily="34" charset="-122"/>
            </a:endParaRP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short  si = -32768;</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unsigned short  usi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int  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int  i2 = usi</a:t>
            </a:r>
            <a:r>
              <a:rPr lang="zh-CN" altLang="en-US" sz="2200" smtClean="0">
                <a:latin typeface="微软雅黑" pitchFamily="34" charset="-122"/>
                <a:ea typeface="微软雅黑" pitchFamily="34" charset="-122"/>
              </a:rPr>
              <a:t>；</a:t>
            </a:r>
            <a:endParaRPr lang="en-US" altLang="zh-CN" sz="2200" smtClean="0">
              <a:latin typeface="微软雅黑" pitchFamily="34" charset="-122"/>
              <a:ea typeface="微软雅黑" pitchFamily="34" charset="-122"/>
            </a:endParaRP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unsingned  ui = usi ;</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unsingned  ui2 = si ;</a:t>
            </a:r>
            <a:endParaRPr lang="zh-CN" altLang="en-US" sz="2200" smtClean="0">
              <a:latin typeface="微软雅黑" pitchFamily="34" charset="-122"/>
              <a:ea typeface="微软雅黑" pitchFamily="34" charset="-122"/>
            </a:endParaRPr>
          </a:p>
        </p:txBody>
      </p:sp>
      <p:sp>
        <p:nvSpPr>
          <p:cNvPr id="5124" name="Rectangle 4"/>
          <p:cNvSpPr>
            <a:spLocks noChangeArrowheads="1"/>
          </p:cNvSpPr>
          <p:nvPr/>
        </p:nvSpPr>
        <p:spPr bwMode="auto">
          <a:xfrm>
            <a:off x="476250" y="4418013"/>
            <a:ext cx="4760913" cy="2308225"/>
          </a:xfrm>
          <a:prstGeom prst="rect">
            <a:avLst/>
          </a:prstGeom>
          <a:noFill/>
          <a:ln w="12700">
            <a:noFill/>
            <a:miter lim="800000"/>
            <a:headEnd/>
            <a:tailEnd/>
          </a:ln>
        </p:spPr>
        <p:txBody>
          <a:bodyPr wrap="none" anchor="ctr">
            <a:spAutoFit/>
          </a:bodyPr>
          <a:lstStyle/>
          <a:p>
            <a:pPr indent="288925" eaLnBrk="0" hangingPunct="0"/>
            <a:r>
              <a:rPr lang="pt-BR" altLang="zh-CN" sz="2400" b="1"/>
              <a:t>si = -32768    80 00</a:t>
            </a:r>
            <a:endParaRPr lang="en-US" altLang="zh-CN" sz="2400" b="1"/>
          </a:p>
          <a:p>
            <a:pPr indent="288925" eaLnBrk="0" hangingPunct="0"/>
            <a:r>
              <a:rPr lang="pt-BR" altLang="zh-CN" sz="2400" b="1"/>
              <a:t>usi = 32768   80 00</a:t>
            </a:r>
            <a:endParaRPr lang="en-US" altLang="zh-CN" sz="2400" b="1"/>
          </a:p>
          <a:p>
            <a:pPr indent="288925" eaLnBrk="0" hangingPunct="0"/>
            <a:r>
              <a:rPr lang="en-US" altLang="zh-CN" sz="2400" b="1"/>
              <a:t>i = -32768     FF FF 80 00</a:t>
            </a:r>
          </a:p>
          <a:p>
            <a:pPr indent="288925" eaLnBrk="0" hangingPunct="0"/>
            <a:r>
              <a:rPr lang="en-US" altLang="zh-CN" sz="2400" b="1"/>
              <a:t>i2=32768      00 00 80 00</a:t>
            </a:r>
          </a:p>
          <a:p>
            <a:pPr indent="288925" eaLnBrk="0" hangingPunct="0"/>
            <a:r>
              <a:rPr lang="en-US" altLang="zh-CN" sz="2400" b="1"/>
              <a:t>ui = 32768    00 00 80 00</a:t>
            </a:r>
          </a:p>
          <a:p>
            <a:pPr indent="288925" eaLnBrk="0" hangingPunct="0"/>
            <a:r>
              <a:rPr lang="en-US" altLang="zh-CN" sz="2400" b="1"/>
              <a:t>ui2 = 4294934528 FF FF 80 00</a:t>
            </a:r>
          </a:p>
        </p:txBody>
      </p:sp>
      <p:sp>
        <p:nvSpPr>
          <p:cNvPr id="5125" name="矩形 1"/>
          <p:cNvSpPr>
            <a:spLocks noChangeArrowheads="1"/>
          </p:cNvSpPr>
          <p:nvPr/>
        </p:nvSpPr>
        <p:spPr bwMode="auto">
          <a:xfrm>
            <a:off x="4481513" y="2843213"/>
            <a:ext cx="4572000" cy="708025"/>
          </a:xfrm>
          <a:prstGeom prst="rect">
            <a:avLst/>
          </a:prstGeom>
          <a:noFill/>
          <a:ln w="9525">
            <a:noFill/>
            <a:miter lim="800000"/>
            <a:headEnd/>
            <a:tailEnd/>
          </a:ln>
        </p:spPr>
        <p:txBody>
          <a:bodyPr>
            <a:spAutoFit/>
          </a:bodyPr>
          <a:lstStyle/>
          <a:p>
            <a:r>
              <a:rPr lang="en-US" altLang="zh-CN" sz="2000" b="1">
                <a:solidFill>
                  <a:srgbClr val="C00000"/>
                </a:solidFill>
                <a:latin typeface="微软雅黑" pitchFamily="34" charset="-122"/>
                <a:ea typeface="微软雅黑" pitchFamily="34" charset="-122"/>
              </a:rPr>
              <a:t>0 </a:t>
            </a:r>
            <a:r>
              <a:rPr lang="zh-CN" altLang="en-US" sz="2000" b="1">
                <a:solidFill>
                  <a:srgbClr val="C00000"/>
                </a:solidFill>
                <a:latin typeface="微软雅黑" pitchFamily="34" charset="-122"/>
                <a:ea typeface="微软雅黑" pitchFamily="34" charset="-122"/>
              </a:rPr>
              <a:t>扩展用于无符号数，只要在短的无符号数前面添加足够的</a:t>
            </a:r>
            <a:r>
              <a:rPr lang="en-US" altLang="zh-CN" sz="2000" b="1">
                <a:solidFill>
                  <a:srgbClr val="C00000"/>
                </a:solidFill>
                <a:latin typeface="微软雅黑" pitchFamily="34" charset="-122"/>
                <a:ea typeface="微软雅黑" pitchFamily="34" charset="-122"/>
              </a:rPr>
              <a:t>0 </a:t>
            </a:r>
            <a:r>
              <a:rPr lang="zh-CN" altLang="en-US" sz="2000" b="1">
                <a:solidFill>
                  <a:srgbClr val="C00000"/>
                </a:solidFill>
                <a:latin typeface="微软雅黑" pitchFamily="34" charset="-122"/>
                <a:ea typeface="微软雅黑" pitchFamily="34" charset="-122"/>
              </a:rPr>
              <a:t>即可</a:t>
            </a:r>
          </a:p>
        </p:txBody>
      </p:sp>
      <p:sp>
        <p:nvSpPr>
          <p:cNvPr id="5126" name="矩形 2"/>
          <p:cNvSpPr>
            <a:spLocks noChangeArrowheads="1"/>
          </p:cNvSpPr>
          <p:nvPr/>
        </p:nvSpPr>
        <p:spPr bwMode="auto">
          <a:xfrm>
            <a:off x="4497388" y="3789363"/>
            <a:ext cx="4572000" cy="1016000"/>
          </a:xfrm>
          <a:prstGeom prst="rect">
            <a:avLst/>
          </a:prstGeom>
          <a:noFill/>
          <a:ln w="9525">
            <a:noFill/>
            <a:miter lim="800000"/>
            <a:headEnd/>
            <a:tailEnd/>
          </a:ln>
        </p:spPr>
        <p:txBody>
          <a:bodyPr>
            <a:spAutoFit/>
          </a:bodyPr>
          <a:lstStyle/>
          <a:p>
            <a:r>
              <a:rPr lang="zh-CN" altLang="en-US" sz="2000" b="1">
                <a:solidFill>
                  <a:srgbClr val="C00000"/>
                </a:solidFill>
                <a:latin typeface="微软雅黑" pitchFamily="34" charset="-122"/>
                <a:ea typeface="微软雅黑" pitchFamily="34" charset="-122"/>
              </a:rPr>
              <a:t>符号扩展用于补码表示的带符号整数，通过在短的带符号整数前添加足够多的符号位来扩展。</a:t>
            </a:r>
          </a:p>
        </p:txBody>
      </p:sp>
      <p:sp>
        <p:nvSpPr>
          <p:cNvPr id="5127" name="矩形 6"/>
          <p:cNvSpPr>
            <a:spLocks noChangeArrowheads="1"/>
          </p:cNvSpPr>
          <p:nvPr/>
        </p:nvSpPr>
        <p:spPr bwMode="auto">
          <a:xfrm>
            <a:off x="4572000" y="1808163"/>
            <a:ext cx="4572000" cy="708025"/>
          </a:xfrm>
          <a:prstGeom prst="rect">
            <a:avLst/>
          </a:prstGeom>
          <a:noFill/>
          <a:ln w="9525">
            <a:noFill/>
            <a:miter lim="800000"/>
            <a:headEnd/>
            <a:tailEnd/>
          </a:ln>
        </p:spPr>
        <p:txBody>
          <a:bodyPr>
            <a:spAutoFit/>
          </a:bodyPr>
          <a:lstStyle/>
          <a:p>
            <a:r>
              <a:rPr lang="zh-CN" altLang="en-US" sz="2000" b="1">
                <a:solidFill>
                  <a:srgbClr val="C00000"/>
                </a:solidFill>
                <a:latin typeface="微软雅黑" pitchFamily="34" charset="-122"/>
                <a:ea typeface="微软雅黑" pitchFamily="34" charset="-122"/>
              </a:rPr>
              <a:t>宽度相同的无符号数和带符号数之间的转换原则是保持机器表示不变。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76250" y="38100"/>
            <a:ext cx="8229600" cy="600075"/>
          </a:xfrm>
        </p:spPr>
        <p:txBody>
          <a:bodyPr lIns="63500" tIns="25400" rIns="63500" bIns="25400" anchor="t">
            <a:spAutoFit/>
          </a:bodyPr>
          <a:lstStyle/>
          <a:p>
            <a:r>
              <a:rPr lang="zh-CN" altLang="en-US" sz="3600" smtClean="0">
                <a:latin typeface="微软雅黑" pitchFamily="34" charset="-122"/>
                <a:ea typeface="微软雅黑" pitchFamily="34" charset="-122"/>
              </a:rPr>
              <a:t>整数的位截断</a:t>
            </a:r>
          </a:p>
        </p:txBody>
      </p:sp>
      <p:sp>
        <p:nvSpPr>
          <p:cNvPr id="6147" name="Rectangle 6"/>
          <p:cNvSpPr>
            <a:spLocks noChangeArrowheads="1"/>
          </p:cNvSpPr>
          <p:nvPr/>
        </p:nvSpPr>
        <p:spPr bwMode="auto">
          <a:xfrm>
            <a:off x="431800" y="908050"/>
            <a:ext cx="6435725" cy="1431925"/>
          </a:xfrm>
          <a:prstGeom prst="rect">
            <a:avLst/>
          </a:prstGeom>
          <a:solidFill>
            <a:schemeClr val="bg1"/>
          </a:solidFill>
          <a:ln w="12700">
            <a:noFill/>
            <a:miter lim="800000"/>
            <a:headEnd/>
            <a:tailEnd/>
          </a:ln>
        </p:spPr>
        <p:txBody>
          <a:bodyPr>
            <a:spAutoFit/>
          </a:bodyPr>
          <a:lstStyle/>
          <a:p>
            <a:pPr marL="457200" indent="-457200" eaLnBrk="0" hangingPunct="0"/>
            <a:r>
              <a:rPr lang="zh-CN" altLang="en-US" sz="2200" b="1">
                <a:solidFill>
                  <a:srgbClr val="CC0000"/>
                </a:solidFill>
                <a:latin typeface="微软雅黑" pitchFamily="34" charset="-122"/>
                <a:ea typeface="微软雅黑" pitchFamily="34" charset="-122"/>
              </a:rPr>
              <a:t>例</a:t>
            </a:r>
            <a:r>
              <a:rPr lang="en-US" altLang="zh-CN" sz="2200" b="1">
                <a:solidFill>
                  <a:srgbClr val="CC0000"/>
                </a:solidFill>
                <a:latin typeface="微软雅黑" pitchFamily="34" charset="-122"/>
                <a:ea typeface="微软雅黑" pitchFamily="34" charset="-122"/>
              </a:rPr>
              <a:t>2</a:t>
            </a:r>
            <a:r>
              <a:rPr lang="zh-CN" altLang="en-US" sz="2200" b="1">
                <a:solidFill>
                  <a:srgbClr val="CC0000"/>
                </a:solidFill>
                <a:latin typeface="微软雅黑" pitchFamily="34" charset="-122"/>
                <a:ea typeface="微软雅黑" pitchFamily="34" charset="-122"/>
              </a:rPr>
              <a:t>（截断操作）：</a:t>
            </a:r>
            <a:r>
              <a:rPr lang="en-US" altLang="zh-CN" sz="2200" b="1">
                <a:solidFill>
                  <a:srgbClr val="CC0000"/>
                </a:solidFill>
                <a:latin typeface="微软雅黑" pitchFamily="34" charset="-122"/>
                <a:ea typeface="微软雅黑" pitchFamily="34" charset="-122"/>
              </a:rPr>
              <a:t>i </a:t>
            </a:r>
            <a:r>
              <a:rPr lang="zh-CN" altLang="en-US" sz="2200" b="1">
                <a:solidFill>
                  <a:srgbClr val="CC0000"/>
                </a:solidFill>
                <a:latin typeface="微软雅黑" pitchFamily="34" charset="-122"/>
                <a:ea typeface="微软雅黑" pitchFamily="34" charset="-122"/>
              </a:rPr>
              <a:t>和 </a:t>
            </a:r>
            <a:r>
              <a:rPr lang="en-US" altLang="zh-CN" sz="2200" b="1">
                <a:solidFill>
                  <a:srgbClr val="CC0000"/>
                </a:solidFill>
                <a:latin typeface="微软雅黑" pitchFamily="34" charset="-122"/>
                <a:ea typeface="微软雅黑" pitchFamily="34" charset="-122"/>
              </a:rPr>
              <a:t>j </a:t>
            </a:r>
            <a:r>
              <a:rPr lang="zh-CN" altLang="en-US" sz="2200" b="1">
                <a:solidFill>
                  <a:srgbClr val="CC0000"/>
                </a:solidFill>
                <a:latin typeface="微软雅黑" pitchFamily="34" charset="-122"/>
                <a:ea typeface="微软雅黑" pitchFamily="34" charset="-122"/>
              </a:rPr>
              <a:t>是否相等？</a:t>
            </a:r>
            <a:endParaRPr lang="en-US" altLang="zh-CN" sz="2200" b="1">
              <a:solidFill>
                <a:srgbClr val="CC0000"/>
              </a:solidFill>
              <a:latin typeface="微软雅黑" pitchFamily="34" charset="-122"/>
              <a:ea typeface="微软雅黑" pitchFamily="34" charset="-122"/>
            </a:endParaRPr>
          </a:p>
          <a:p>
            <a:pPr marL="457200" indent="-457200" eaLnBrk="0" hangingPunct="0"/>
            <a:r>
              <a:rPr lang="en-US" altLang="zh-CN" sz="2200" b="1">
                <a:latin typeface="微软雅黑" pitchFamily="34" charset="-122"/>
                <a:ea typeface="微软雅黑" pitchFamily="34" charset="-122"/>
              </a:rPr>
              <a:t>int i = 32768;</a:t>
            </a:r>
          </a:p>
          <a:p>
            <a:pPr marL="457200" indent="-457200" eaLnBrk="0" hangingPunct="0"/>
            <a:r>
              <a:rPr lang="en-US" altLang="zh-CN" sz="2200" b="1">
                <a:latin typeface="微软雅黑" pitchFamily="34" charset="-122"/>
                <a:ea typeface="微软雅黑" pitchFamily="34" charset="-122"/>
              </a:rPr>
              <a:t>short si = (short) i;</a:t>
            </a:r>
          </a:p>
          <a:p>
            <a:pPr marL="457200" indent="-457200" eaLnBrk="0" hangingPunct="0"/>
            <a:r>
              <a:rPr lang="en-US" altLang="zh-CN" sz="2200" b="1">
                <a:latin typeface="微软雅黑" pitchFamily="34" charset="-122"/>
                <a:ea typeface="微软雅黑" pitchFamily="34" charset="-122"/>
              </a:rPr>
              <a:t>int j = si;</a:t>
            </a:r>
          </a:p>
        </p:txBody>
      </p:sp>
      <p:sp>
        <p:nvSpPr>
          <p:cNvPr id="6148" name="Rectangle 7"/>
          <p:cNvSpPr>
            <a:spLocks noChangeArrowheads="1"/>
          </p:cNvSpPr>
          <p:nvPr/>
        </p:nvSpPr>
        <p:spPr bwMode="auto">
          <a:xfrm>
            <a:off x="250825" y="2798763"/>
            <a:ext cx="4906963" cy="1431925"/>
          </a:xfrm>
          <a:prstGeom prst="rect">
            <a:avLst/>
          </a:prstGeom>
          <a:noFill/>
          <a:ln w="12700">
            <a:noFill/>
            <a:miter lim="800000"/>
            <a:headEnd/>
            <a:tailEnd/>
          </a:ln>
        </p:spPr>
        <p:txBody>
          <a:bodyPr anchor="ctr">
            <a:spAutoFit/>
          </a:bodyPr>
          <a:lstStyle/>
          <a:p>
            <a:pPr indent="288925" eaLnBrk="0" hangingPunct="0"/>
            <a:r>
              <a:rPr lang="zh-CN" altLang="pt-BR" sz="2200" b="1">
                <a:solidFill>
                  <a:schemeClr val="accent2"/>
                </a:solidFill>
                <a:ea typeface="黑体" pitchFamily="49" charset="-122"/>
              </a:rPr>
              <a:t>不相等！</a:t>
            </a:r>
          </a:p>
          <a:p>
            <a:pPr indent="288925" eaLnBrk="0" hangingPunct="0"/>
            <a:r>
              <a:rPr lang="pt-BR" altLang="zh-CN" sz="2200" b="1">
                <a:solidFill>
                  <a:schemeClr val="accent2"/>
                </a:solidFill>
                <a:ea typeface="黑体" pitchFamily="49" charset="-122"/>
              </a:rPr>
              <a:t>i = 32768   00 00 80 00</a:t>
            </a:r>
            <a:endParaRPr lang="en-US" altLang="zh-CN" sz="2200" b="1">
              <a:solidFill>
                <a:schemeClr val="accent2"/>
              </a:solidFill>
              <a:ea typeface="黑体" pitchFamily="49" charset="-122"/>
            </a:endParaRPr>
          </a:p>
          <a:p>
            <a:pPr indent="288925" eaLnBrk="0" hangingPunct="0"/>
            <a:r>
              <a:rPr lang="en-US" altLang="zh-CN" sz="2200" b="1">
                <a:solidFill>
                  <a:schemeClr val="accent2"/>
                </a:solidFill>
                <a:ea typeface="黑体" pitchFamily="49" charset="-122"/>
              </a:rPr>
              <a:t>si = -32768   80 00 </a:t>
            </a:r>
          </a:p>
          <a:p>
            <a:pPr indent="288925" eaLnBrk="0" hangingPunct="0"/>
            <a:r>
              <a:rPr lang="en-US" altLang="zh-CN" sz="2200" b="1">
                <a:solidFill>
                  <a:schemeClr val="accent2"/>
                </a:solidFill>
                <a:ea typeface="黑体" pitchFamily="49" charset="-122"/>
              </a:rPr>
              <a:t>j = -32768     FF FF 80 00</a:t>
            </a:r>
          </a:p>
        </p:txBody>
      </p:sp>
      <p:sp>
        <p:nvSpPr>
          <p:cNvPr id="6149" name="Text Box 8"/>
          <p:cNvSpPr txBox="1">
            <a:spLocks noChangeArrowheads="1"/>
          </p:cNvSpPr>
          <p:nvPr/>
        </p:nvSpPr>
        <p:spPr bwMode="auto">
          <a:xfrm>
            <a:off x="296863" y="4733925"/>
            <a:ext cx="8415337"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微软雅黑" pitchFamily="34" charset="-122"/>
                <a:ea typeface="微软雅黑" pitchFamily="34" charset="-122"/>
              </a:rPr>
              <a:t>原因：对</a:t>
            </a:r>
            <a:r>
              <a:rPr lang="en-US" altLang="zh-CN" sz="2200" b="1">
                <a:solidFill>
                  <a:srgbClr val="FF0066"/>
                </a:solidFill>
                <a:latin typeface="微软雅黑" pitchFamily="34" charset="-122"/>
                <a:ea typeface="微软雅黑" pitchFamily="34" charset="-122"/>
              </a:rPr>
              <a:t>i</a:t>
            </a:r>
            <a:r>
              <a:rPr lang="zh-CN" altLang="en-US" sz="2200" b="1">
                <a:solidFill>
                  <a:srgbClr val="FF0066"/>
                </a:solidFill>
                <a:latin typeface="微软雅黑" pitchFamily="34" charset="-122"/>
                <a:ea typeface="微软雅黑" pitchFamily="34" charset="-122"/>
              </a:rPr>
              <a:t>截断时发生了“溢出”，即：</a:t>
            </a:r>
            <a:r>
              <a:rPr lang="en-US" altLang="zh-CN" sz="2200" b="1">
                <a:solidFill>
                  <a:srgbClr val="FF0066"/>
                </a:solidFill>
                <a:latin typeface="微软雅黑" pitchFamily="34" charset="-122"/>
                <a:ea typeface="微软雅黑" pitchFamily="34" charset="-122"/>
              </a:rPr>
              <a:t>32768</a:t>
            </a:r>
            <a:r>
              <a:rPr lang="zh-CN" altLang="en-US" sz="2200" b="1">
                <a:solidFill>
                  <a:srgbClr val="FF0066"/>
                </a:solidFill>
                <a:latin typeface="微软雅黑" pitchFamily="34" charset="-122"/>
                <a:ea typeface="微软雅黑" pitchFamily="34" charset="-122"/>
              </a:rPr>
              <a:t>截断为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位数时，因其超出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位能表示的最大值，故无法截断为正确的</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a:t>
            </a:r>
            <a:endParaRPr lang="en-US" altLang="zh-CN" sz="2200" b="1">
              <a:solidFill>
                <a:srgbClr val="FF0066"/>
              </a:solidFill>
              <a:latin typeface="微软雅黑" pitchFamily="34" charset="-122"/>
              <a:ea typeface="微软雅黑" pitchFamily="34" charset="-122"/>
            </a:endParaRPr>
          </a:p>
        </p:txBody>
      </p:sp>
      <p:sp>
        <p:nvSpPr>
          <p:cNvPr id="6150" name="矩形 1"/>
          <p:cNvSpPr>
            <a:spLocks noChangeArrowheads="1"/>
          </p:cNvSpPr>
          <p:nvPr/>
        </p:nvSpPr>
        <p:spPr bwMode="auto">
          <a:xfrm>
            <a:off x="3536950" y="1816100"/>
            <a:ext cx="5427663" cy="1016000"/>
          </a:xfrm>
          <a:prstGeom prst="rect">
            <a:avLst/>
          </a:prstGeom>
          <a:noFill/>
          <a:ln w="9525">
            <a:noFill/>
            <a:miter lim="800000"/>
            <a:headEnd/>
            <a:tailEnd/>
          </a:ln>
        </p:spPr>
        <p:txBody>
          <a:bodyPr wrap="none">
            <a:spAutoFit/>
          </a:bodyPr>
          <a:lstStyle/>
          <a:p>
            <a:r>
              <a:rPr lang="zh-CN" altLang="en-US" sz="2000" b="1">
                <a:solidFill>
                  <a:srgbClr val="C00000"/>
                </a:solidFill>
                <a:latin typeface="微软雅黑" pitchFamily="34" charset="-122"/>
                <a:ea typeface="微软雅黑" pitchFamily="34" charset="-122"/>
              </a:rPr>
              <a:t>位截断发生在将长数转换为短数时。当将一个</a:t>
            </a:r>
            <a:endParaRPr lang="en-US" altLang="zh-CN" sz="2000" b="1">
              <a:solidFill>
                <a:srgbClr val="C00000"/>
              </a:solidFill>
              <a:latin typeface="微软雅黑" pitchFamily="34" charset="-122"/>
              <a:ea typeface="微软雅黑" pitchFamily="34" charset="-122"/>
            </a:endParaRPr>
          </a:p>
          <a:p>
            <a:r>
              <a:rPr lang="zh-CN" altLang="en-US" sz="2000" b="1">
                <a:solidFill>
                  <a:srgbClr val="C00000"/>
                </a:solidFill>
                <a:latin typeface="微软雅黑" pitchFamily="34" charset="-122"/>
                <a:ea typeface="微软雅黑" pitchFamily="34" charset="-122"/>
              </a:rPr>
              <a:t>有</a:t>
            </a:r>
            <a:r>
              <a:rPr lang="en-US" altLang="zh-CN" sz="2000" b="1">
                <a:solidFill>
                  <a:srgbClr val="C00000"/>
                </a:solidFill>
                <a:latin typeface="微软雅黑" pitchFamily="34" charset="-122"/>
                <a:ea typeface="微软雅黑" pitchFamily="34" charset="-122"/>
              </a:rPr>
              <a:t>w</a:t>
            </a:r>
            <a:r>
              <a:rPr lang="zh-CN" altLang="en-US" sz="2000" b="1">
                <a:solidFill>
                  <a:srgbClr val="C00000"/>
                </a:solidFill>
                <a:latin typeface="微软雅黑" pitchFamily="34" charset="-122"/>
                <a:ea typeface="微软雅黑" pitchFamily="34" charset="-122"/>
              </a:rPr>
              <a:t>位的长数截断为</a:t>
            </a:r>
            <a:r>
              <a:rPr lang="en-US" altLang="zh-CN" sz="2000" b="1">
                <a:solidFill>
                  <a:srgbClr val="C00000"/>
                </a:solidFill>
                <a:latin typeface="微软雅黑" pitchFamily="34" charset="-122"/>
                <a:ea typeface="微软雅黑" pitchFamily="34" charset="-122"/>
              </a:rPr>
              <a:t>k</a:t>
            </a:r>
            <a:r>
              <a:rPr lang="zh-CN" altLang="en-US" sz="2000" b="1">
                <a:solidFill>
                  <a:srgbClr val="C00000"/>
                </a:solidFill>
                <a:latin typeface="微软雅黑" pitchFamily="34" charset="-122"/>
                <a:ea typeface="微软雅黑" pitchFamily="34" charset="-122"/>
              </a:rPr>
              <a:t>位的短数时，就是丢弃高</a:t>
            </a:r>
            <a:endParaRPr lang="en-US" altLang="zh-CN" sz="2000" b="1">
              <a:solidFill>
                <a:srgbClr val="C00000"/>
              </a:solidFill>
              <a:latin typeface="微软雅黑" pitchFamily="34" charset="-122"/>
              <a:ea typeface="微软雅黑" pitchFamily="34" charset="-122"/>
            </a:endParaRPr>
          </a:p>
          <a:p>
            <a:r>
              <a:rPr lang="en-US" altLang="zh-CN" sz="2000" b="1">
                <a:solidFill>
                  <a:srgbClr val="C00000"/>
                </a:solidFill>
                <a:latin typeface="微软雅黑" pitchFamily="34" charset="-122"/>
                <a:ea typeface="微软雅黑" pitchFamily="34" charset="-122"/>
              </a:rPr>
              <a:t>w-k</a:t>
            </a:r>
            <a:r>
              <a:rPr lang="zh-CN" altLang="en-US" sz="2000" b="1">
                <a:solidFill>
                  <a:srgbClr val="C00000"/>
                </a:solidFill>
                <a:latin typeface="微软雅黑" pitchFamily="34" charset="-122"/>
                <a:ea typeface="微软雅黑" pitchFamily="34" charset="-122"/>
              </a:rPr>
              <a:t>位。截断操作会产生溢出。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41313" y="863600"/>
            <a:ext cx="8505825" cy="4456113"/>
          </a:xfrm>
          <a:prstGeom prst="rect">
            <a:avLst/>
          </a:prstGeom>
          <a:noFill/>
          <a:ln w="9525">
            <a:noFill/>
            <a:miter lim="800000"/>
            <a:headEnd/>
            <a:tailEnd/>
          </a:ln>
        </p:spPr>
        <p:txBody>
          <a:bodyPr>
            <a:spAutoFit/>
          </a:bodyPr>
          <a:lstStyle/>
          <a:p>
            <a:pPr>
              <a:lnSpc>
                <a:spcPct val="150000"/>
              </a:lnSpc>
            </a:pPr>
            <a:r>
              <a:rPr lang="zh-CN" altLang="en-US" sz="2400"/>
              <a:t>判断下列表达式的真假</a:t>
            </a:r>
            <a:endParaRPr lang="en-US" altLang="zh-CN" sz="2400"/>
          </a:p>
          <a:p>
            <a:pPr lvl="1">
              <a:lnSpc>
                <a:spcPct val="150000"/>
              </a:lnSpc>
            </a:pPr>
            <a:r>
              <a:rPr lang="en-US" altLang="zh-CN" sz="2400"/>
              <a:t>-2147483647-1 == 2147483648</a:t>
            </a:r>
          </a:p>
          <a:p>
            <a:pPr lvl="1">
              <a:lnSpc>
                <a:spcPct val="150000"/>
              </a:lnSpc>
            </a:pPr>
            <a:r>
              <a:rPr lang="en-US" altLang="zh-CN" sz="2400"/>
              <a:t>-2147483647-1 &lt; 2147483647</a:t>
            </a:r>
          </a:p>
          <a:p>
            <a:pPr lvl="1">
              <a:lnSpc>
                <a:spcPct val="150000"/>
              </a:lnSpc>
            </a:pPr>
            <a:r>
              <a:rPr lang="en-US" altLang="zh-CN" sz="2400"/>
              <a:t>-2147483647-1U &lt; 2147483647</a:t>
            </a:r>
          </a:p>
          <a:p>
            <a:pPr lvl="1">
              <a:lnSpc>
                <a:spcPct val="150000"/>
              </a:lnSpc>
            </a:pPr>
            <a:r>
              <a:rPr lang="en-US" altLang="zh-CN" sz="2400"/>
              <a:t>-2147483647-1 &lt; -2147483647</a:t>
            </a:r>
          </a:p>
          <a:p>
            <a:pPr lvl="1">
              <a:lnSpc>
                <a:spcPct val="150000"/>
              </a:lnSpc>
            </a:pPr>
            <a:r>
              <a:rPr lang="en-US" altLang="zh-CN" sz="2400"/>
              <a:t>-2147483647-1U &lt; -2147483647</a:t>
            </a:r>
          </a:p>
          <a:p>
            <a:pPr>
              <a:lnSpc>
                <a:spcPct val="150000"/>
              </a:lnSpc>
            </a:pPr>
            <a:endParaRPr lang="en-US" altLang="zh-CN" sz="2400"/>
          </a:p>
          <a:p>
            <a:pPr>
              <a:lnSpc>
                <a:spcPct val="150000"/>
              </a:lnSpc>
            </a:pPr>
            <a:endParaRPr lang="en-US" altLang="zh-CN" sz="2400"/>
          </a:p>
        </p:txBody>
      </p:sp>
      <p:sp>
        <p:nvSpPr>
          <p:cNvPr id="7171" name="标题 2"/>
          <p:cNvSpPr>
            <a:spLocks noGrp="1"/>
          </p:cNvSpPr>
          <p:nvPr>
            <p:ph type="title"/>
          </p:nvPr>
        </p:nvSpPr>
        <p:spPr/>
        <p:txBody>
          <a:bodyPr/>
          <a:lstStyle/>
          <a:p>
            <a:r>
              <a:rPr lang="zh-CN" altLang="en-US" smtClean="0"/>
              <a:t>例题</a:t>
            </a:r>
            <a:r>
              <a:rPr lang="en-US" altLang="zh-CN" smtClean="0"/>
              <a:t>1</a:t>
            </a:r>
            <a:endParaRPr lang="zh-CN" altLang="en-US" smtClean="0"/>
          </a:p>
        </p:txBody>
      </p:sp>
      <p:sp>
        <p:nvSpPr>
          <p:cNvPr id="7172" name="TextBox 4"/>
          <p:cNvSpPr txBox="1">
            <a:spLocks noChangeArrowheads="1"/>
          </p:cNvSpPr>
          <p:nvPr/>
        </p:nvSpPr>
        <p:spPr bwMode="auto">
          <a:xfrm>
            <a:off x="6102350" y="1527175"/>
            <a:ext cx="944563"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3" name="TextBox 5"/>
          <p:cNvSpPr txBox="1">
            <a:spLocks noChangeArrowheads="1"/>
          </p:cNvSpPr>
          <p:nvPr/>
        </p:nvSpPr>
        <p:spPr bwMode="auto">
          <a:xfrm>
            <a:off x="6102350" y="1976438"/>
            <a:ext cx="944563" cy="461962"/>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4" name="TextBox 6"/>
          <p:cNvSpPr txBox="1">
            <a:spLocks noChangeArrowheads="1"/>
          </p:cNvSpPr>
          <p:nvPr/>
        </p:nvSpPr>
        <p:spPr bwMode="auto">
          <a:xfrm>
            <a:off x="6102350" y="3192463"/>
            <a:ext cx="944563" cy="461962"/>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5" name="TextBox 7"/>
          <p:cNvSpPr txBox="1">
            <a:spLocks noChangeArrowheads="1"/>
          </p:cNvSpPr>
          <p:nvPr/>
        </p:nvSpPr>
        <p:spPr bwMode="auto">
          <a:xfrm>
            <a:off x="6102350" y="3698875"/>
            <a:ext cx="944563"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6" name="TextBox 8"/>
          <p:cNvSpPr txBox="1">
            <a:spLocks noChangeArrowheads="1"/>
          </p:cNvSpPr>
          <p:nvPr/>
        </p:nvSpPr>
        <p:spPr bwMode="auto">
          <a:xfrm>
            <a:off x="6102350" y="2562225"/>
            <a:ext cx="944563" cy="461963"/>
          </a:xfrm>
          <a:prstGeom prst="rect">
            <a:avLst/>
          </a:prstGeom>
          <a:noFill/>
          <a:ln w="9525">
            <a:noFill/>
            <a:miter lim="800000"/>
            <a:headEnd/>
            <a:tailEnd/>
          </a:ln>
        </p:spPr>
        <p:txBody>
          <a:bodyPr>
            <a:spAutoFit/>
          </a:bodyPr>
          <a:lstStyle/>
          <a:p>
            <a:r>
              <a:rPr lang="en-US" altLang="zh-CN" sz="2400" b="1">
                <a:solidFill>
                  <a:srgbClr val="C00000"/>
                </a:solidFill>
              </a:rPr>
              <a:t>false</a:t>
            </a:r>
            <a:endParaRPr lang="zh-CN" altLang="en-US" sz="2400" b="1">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z="3600" smtClean="0">
                <a:latin typeface="微软雅黑" pitchFamily="34" charset="-122"/>
                <a:ea typeface="微软雅黑" pitchFamily="34" charset="-122"/>
              </a:rPr>
              <a:t>整数加减运算及其部件</a:t>
            </a:r>
          </a:p>
        </p:txBody>
      </p:sp>
      <p:sp>
        <p:nvSpPr>
          <p:cNvPr id="8195" name="Text Box 57"/>
          <p:cNvSpPr txBox="1">
            <a:spLocks noChangeArrowheads="1"/>
          </p:cNvSpPr>
          <p:nvPr/>
        </p:nvSpPr>
        <p:spPr bwMode="auto">
          <a:xfrm>
            <a:off x="3222625" y="863600"/>
            <a:ext cx="4321175" cy="396875"/>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zh-CN" altLang="en-US" sz="2000" b="1">
                <a:solidFill>
                  <a:srgbClr val="009242"/>
                </a:solidFill>
                <a:ea typeface="黑体" pitchFamily="49" charset="-122"/>
              </a:rPr>
              <a:t>无符号数加减运算也用该部件执行</a:t>
            </a:r>
            <a:endParaRPr lang="zh-CN" altLang="en-US" sz="2000" b="1">
              <a:solidFill>
                <a:srgbClr val="996600"/>
              </a:solidFill>
              <a:ea typeface="黑体" pitchFamily="49" charset="-122"/>
            </a:endParaRPr>
          </a:p>
        </p:txBody>
      </p:sp>
      <p:sp>
        <p:nvSpPr>
          <p:cNvPr id="8196" name="Text Box 58"/>
          <p:cNvSpPr txBox="1">
            <a:spLocks noChangeArrowheads="1"/>
          </p:cNvSpPr>
          <p:nvPr/>
        </p:nvSpPr>
        <p:spPr bwMode="auto">
          <a:xfrm>
            <a:off x="250825" y="863600"/>
            <a:ext cx="3916363" cy="3000375"/>
          </a:xfrm>
          <a:prstGeom prst="rect">
            <a:avLst/>
          </a:prstGeom>
          <a:noFill/>
          <a:ln w="9525">
            <a:noFill/>
            <a:miter lim="800000"/>
            <a:headEnd/>
            <a:tailEnd/>
          </a:ln>
          <a:effectLst/>
        </p:spPr>
        <p:txBody>
          <a:bodyPr>
            <a:spAutoFit/>
          </a:bodyPr>
          <a:lstStyle/>
          <a:p>
            <a:pPr>
              <a:lnSpc>
                <a:spcPct val="110000"/>
              </a:lnSpc>
              <a:spcBef>
                <a:spcPct val="25000"/>
              </a:spcBef>
            </a:pPr>
            <a:r>
              <a:rPr lang="en-US" altLang="zh-CN" sz="2000" b="1"/>
              <a:t>unsigned int x=134;</a:t>
            </a:r>
            <a:endParaRPr lang="zh-CN" altLang="en-US" sz="2000" b="1"/>
          </a:p>
          <a:p>
            <a:pPr>
              <a:lnSpc>
                <a:spcPct val="110000"/>
              </a:lnSpc>
              <a:spcBef>
                <a:spcPct val="25000"/>
              </a:spcBef>
            </a:pPr>
            <a:r>
              <a:rPr lang="en-US" altLang="zh-CN" sz="2000" b="1"/>
              <a:t>unsigned int y=246;</a:t>
            </a:r>
          </a:p>
          <a:p>
            <a:pPr>
              <a:lnSpc>
                <a:spcPct val="110000"/>
              </a:lnSpc>
              <a:spcBef>
                <a:spcPct val="25000"/>
              </a:spcBef>
            </a:pPr>
            <a:r>
              <a:rPr lang="en-US" altLang="zh-CN" sz="2000" b="1"/>
              <a:t>int m=x;</a:t>
            </a:r>
          </a:p>
          <a:p>
            <a:pPr>
              <a:lnSpc>
                <a:spcPct val="110000"/>
              </a:lnSpc>
              <a:spcBef>
                <a:spcPct val="25000"/>
              </a:spcBef>
            </a:pPr>
            <a:r>
              <a:rPr lang="en-US" altLang="zh-CN" sz="2000" b="1"/>
              <a:t>int n=y;</a:t>
            </a:r>
          </a:p>
          <a:p>
            <a:pPr>
              <a:lnSpc>
                <a:spcPct val="110000"/>
              </a:lnSpc>
            </a:pPr>
            <a:r>
              <a:rPr lang="en-US" altLang="zh-CN" sz="2000" b="1"/>
              <a:t>unsigned int </a:t>
            </a:r>
            <a:r>
              <a:rPr lang="en-US" altLang="zh-CN" sz="2000" b="1">
                <a:solidFill>
                  <a:srgbClr val="FF0000"/>
                </a:solidFill>
              </a:rPr>
              <a:t>z1=x-y</a:t>
            </a:r>
            <a:r>
              <a:rPr lang="en-US" altLang="zh-CN" sz="2000" b="1"/>
              <a:t>;</a:t>
            </a:r>
            <a:endParaRPr lang="zh-CN" altLang="en-US" sz="2000" b="1"/>
          </a:p>
          <a:p>
            <a:pPr>
              <a:lnSpc>
                <a:spcPct val="110000"/>
              </a:lnSpc>
            </a:pPr>
            <a:r>
              <a:rPr lang="en-US" altLang="zh-CN" sz="2000" b="1"/>
              <a:t>unsigned int</a:t>
            </a:r>
            <a:r>
              <a:rPr lang="en-US" altLang="zh-CN" sz="2000" b="1">
                <a:solidFill>
                  <a:srgbClr val="FF0000"/>
                </a:solidFill>
              </a:rPr>
              <a:t> z2=x+y</a:t>
            </a:r>
            <a:r>
              <a:rPr lang="en-US" altLang="zh-CN" sz="2000" b="1"/>
              <a:t>;</a:t>
            </a:r>
          </a:p>
          <a:p>
            <a:pPr>
              <a:lnSpc>
                <a:spcPct val="110000"/>
              </a:lnSpc>
            </a:pPr>
            <a:r>
              <a:rPr lang="en-US" altLang="zh-CN" sz="2000" b="1"/>
              <a:t>int </a:t>
            </a:r>
            <a:r>
              <a:rPr lang="en-US" altLang="zh-CN" sz="2000" b="1">
                <a:solidFill>
                  <a:srgbClr val="FF0000"/>
                </a:solidFill>
              </a:rPr>
              <a:t>k1=m-n</a:t>
            </a:r>
            <a:r>
              <a:rPr lang="en-US" altLang="zh-CN" sz="2000" b="1"/>
              <a:t>;</a:t>
            </a:r>
          </a:p>
          <a:p>
            <a:pPr>
              <a:lnSpc>
                <a:spcPct val="110000"/>
              </a:lnSpc>
            </a:pPr>
            <a:r>
              <a:rPr lang="en-US" altLang="zh-CN" sz="2000" b="1"/>
              <a:t>int</a:t>
            </a:r>
            <a:r>
              <a:rPr lang="en-US" altLang="zh-CN" sz="2000" b="1">
                <a:solidFill>
                  <a:srgbClr val="FF0000"/>
                </a:solidFill>
              </a:rPr>
              <a:t> k2=m+n</a:t>
            </a:r>
            <a:r>
              <a:rPr lang="en-US" altLang="zh-CN" sz="2000" b="1"/>
              <a:t>;</a:t>
            </a:r>
          </a:p>
        </p:txBody>
      </p:sp>
      <p:sp>
        <p:nvSpPr>
          <p:cNvPr id="8197" name="Text Box 59"/>
          <p:cNvSpPr txBox="1">
            <a:spLocks noChangeArrowheads="1"/>
          </p:cNvSpPr>
          <p:nvPr/>
        </p:nvSpPr>
        <p:spPr bwMode="auto">
          <a:xfrm>
            <a:off x="341313" y="3968750"/>
            <a:ext cx="8280400" cy="2430463"/>
          </a:xfrm>
          <a:prstGeom prst="rect">
            <a:avLst/>
          </a:prstGeom>
          <a:noFill/>
          <a:ln w="9525">
            <a:noFill/>
            <a:miter lim="800000"/>
            <a:headEnd/>
            <a:tailEnd/>
          </a:ln>
          <a:effectLst/>
        </p:spPr>
        <p:txBody>
          <a:bodyPr>
            <a:spAutoFit/>
          </a:bodyPr>
          <a:lstStyle/>
          <a:p>
            <a:pPr>
              <a:spcBef>
                <a:spcPct val="50000"/>
              </a:spcBef>
            </a:pPr>
            <a:r>
              <a:rPr lang="en-US" altLang="zh-CN" b="1">
                <a:solidFill>
                  <a:srgbClr val="0000FF"/>
                </a:solidFill>
                <a:latin typeface="微软雅黑" pitchFamily="34" charset="-122"/>
                <a:ea typeface="微软雅黑" pitchFamily="34" charset="-122"/>
              </a:rPr>
              <a:t>x</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m</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1000 0110</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y</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n</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1111 0110</a:t>
            </a:r>
          </a:p>
          <a:p>
            <a:pPr>
              <a:spcBef>
                <a:spcPct val="50000"/>
              </a:spcBef>
            </a:pPr>
            <a:r>
              <a:rPr lang="en-US" altLang="zh-CN" b="1">
                <a:solidFill>
                  <a:srgbClr val="0000FF"/>
                </a:solidFill>
                <a:latin typeface="微软雅黑" pitchFamily="34" charset="-122"/>
                <a:ea typeface="微软雅黑" pitchFamily="34" charset="-122"/>
              </a:rPr>
              <a:t>z1</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k1</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1001 0000</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CF=1</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OF=0</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SF=1</a:t>
            </a:r>
          </a:p>
          <a:p>
            <a:pPr>
              <a:spcBef>
                <a:spcPct val="50000"/>
              </a:spcBef>
            </a:pPr>
            <a:r>
              <a:rPr lang="en-US" altLang="zh-CN" b="1">
                <a:solidFill>
                  <a:srgbClr val="0000FF"/>
                </a:solidFill>
                <a:latin typeface="微软雅黑" pitchFamily="34" charset="-122"/>
                <a:ea typeface="微软雅黑" pitchFamily="34" charset="-122"/>
              </a:rPr>
              <a:t>z1</a:t>
            </a:r>
            <a:r>
              <a:rPr lang="zh-CN" altLang="en-US" b="1">
                <a:solidFill>
                  <a:srgbClr val="0000FF"/>
                </a:solidFill>
                <a:latin typeface="微软雅黑" pitchFamily="34" charset="-122"/>
                <a:ea typeface="微软雅黑" pitchFamily="34" charset="-122"/>
              </a:rPr>
              <a:t>的值为</a:t>
            </a:r>
            <a:r>
              <a:rPr lang="en-US" altLang="zh-CN" b="1">
                <a:solidFill>
                  <a:srgbClr val="0000FF"/>
                </a:solidFill>
                <a:latin typeface="微软雅黑" pitchFamily="34" charset="-122"/>
                <a:ea typeface="微软雅黑" pitchFamily="34" charset="-122"/>
              </a:rPr>
              <a:t>144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x-y&lt;0</a:t>
            </a:r>
            <a:r>
              <a:rPr lang="zh-CN" altLang="en-US" b="1">
                <a:solidFill>
                  <a:srgbClr val="FF0000"/>
                </a:solidFill>
                <a:latin typeface="微软雅黑" pitchFamily="34" charset="-122"/>
                <a:ea typeface="微软雅黑" pitchFamily="34" charset="-122"/>
              </a:rPr>
              <a:t>），</a:t>
            </a:r>
            <a:r>
              <a:rPr lang="en-US" altLang="zh-CN" b="1">
                <a:solidFill>
                  <a:srgbClr val="008000"/>
                </a:solidFill>
                <a:latin typeface="微软雅黑" pitchFamily="34" charset="-122"/>
                <a:ea typeface="微软雅黑" pitchFamily="34" charset="-122"/>
              </a:rPr>
              <a:t>k1</a:t>
            </a:r>
            <a:r>
              <a:rPr lang="zh-CN" altLang="en-US" b="1">
                <a:solidFill>
                  <a:srgbClr val="008000"/>
                </a:solidFill>
                <a:latin typeface="微软雅黑" pitchFamily="34" charset="-122"/>
                <a:ea typeface="微软雅黑" pitchFamily="34" charset="-122"/>
              </a:rPr>
              <a:t>的值为</a:t>
            </a:r>
            <a:r>
              <a:rPr lang="en-US" altLang="zh-CN" b="1">
                <a:solidFill>
                  <a:srgbClr val="008000"/>
                </a:solidFill>
                <a:latin typeface="微软雅黑" pitchFamily="34" charset="-122"/>
                <a:ea typeface="微软雅黑" pitchFamily="34" charset="-122"/>
              </a:rPr>
              <a:t>-112</a:t>
            </a:r>
            <a:r>
              <a:rPr lang="zh-CN" altLang="en-US" b="1">
                <a:solidFill>
                  <a:srgbClr val="008000"/>
                </a:solidFill>
                <a:latin typeface="微软雅黑" pitchFamily="34" charset="-122"/>
                <a:ea typeface="微软雅黑" pitchFamily="34" charset="-122"/>
              </a:rPr>
              <a:t>。</a:t>
            </a:r>
          </a:p>
          <a:p>
            <a:pPr>
              <a:spcBef>
                <a:spcPct val="50000"/>
              </a:spcBef>
            </a:pPr>
            <a:r>
              <a:rPr lang="en-US" altLang="zh-CN" b="1">
                <a:solidFill>
                  <a:srgbClr val="0000FF"/>
                </a:solidFill>
                <a:latin typeface="微软雅黑" pitchFamily="34" charset="-122"/>
                <a:ea typeface="微软雅黑" pitchFamily="34" charset="-122"/>
              </a:rPr>
              <a:t>z2</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k2</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0111 1100</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CF=1</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OF=1</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SF=0</a:t>
            </a:r>
          </a:p>
          <a:p>
            <a:pPr>
              <a:spcBef>
                <a:spcPct val="50000"/>
              </a:spcBef>
            </a:pPr>
            <a:r>
              <a:rPr lang="en-US" altLang="zh-CN" b="1">
                <a:solidFill>
                  <a:srgbClr val="0000FF"/>
                </a:solidFill>
                <a:latin typeface="微软雅黑" pitchFamily="34" charset="-122"/>
                <a:ea typeface="微软雅黑" pitchFamily="34" charset="-122"/>
              </a:rPr>
              <a:t>z2</a:t>
            </a:r>
            <a:r>
              <a:rPr lang="zh-CN" altLang="en-US" b="1">
                <a:solidFill>
                  <a:srgbClr val="0000FF"/>
                </a:solidFill>
                <a:latin typeface="微软雅黑" pitchFamily="34" charset="-122"/>
                <a:ea typeface="微软雅黑" pitchFamily="34" charset="-122"/>
              </a:rPr>
              <a:t>的值为</a:t>
            </a:r>
            <a:r>
              <a:rPr lang="en-US" altLang="zh-CN" b="1">
                <a:solidFill>
                  <a:srgbClr val="0000FF"/>
                </a:solidFill>
                <a:latin typeface="微软雅黑" pitchFamily="34" charset="-122"/>
                <a:ea typeface="微软雅黑" pitchFamily="34" charset="-122"/>
              </a:rPr>
              <a:t>124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x+y&gt;256</a:t>
            </a:r>
            <a:r>
              <a:rPr lang="zh-CN" altLang="en-US" b="1">
                <a:solidFill>
                  <a:srgbClr val="FF0000"/>
                </a:solidFill>
                <a:latin typeface="微软雅黑" pitchFamily="34" charset="-122"/>
                <a:ea typeface="微软雅黑" pitchFamily="34" charset="-122"/>
              </a:rPr>
              <a:t>）</a:t>
            </a:r>
          </a:p>
          <a:p>
            <a:pPr>
              <a:spcBef>
                <a:spcPct val="50000"/>
              </a:spcBef>
            </a:pPr>
            <a:r>
              <a:rPr lang="en-US" altLang="zh-CN" b="1">
                <a:solidFill>
                  <a:srgbClr val="0033CC"/>
                </a:solidFill>
                <a:latin typeface="微软雅黑" pitchFamily="34" charset="-122"/>
                <a:ea typeface="微软雅黑" pitchFamily="34" charset="-122"/>
              </a:rPr>
              <a:t>k2</a:t>
            </a:r>
            <a:r>
              <a:rPr lang="zh-CN" altLang="en-US" b="1">
                <a:solidFill>
                  <a:srgbClr val="0033CC"/>
                </a:solidFill>
                <a:latin typeface="微软雅黑" pitchFamily="34" charset="-122"/>
                <a:ea typeface="微软雅黑" pitchFamily="34" charset="-122"/>
              </a:rPr>
              <a:t>的值为</a:t>
            </a:r>
            <a:r>
              <a:rPr lang="en-US" altLang="zh-CN" b="1">
                <a:solidFill>
                  <a:srgbClr val="0033CC"/>
                </a:solidFill>
                <a:latin typeface="微软雅黑" pitchFamily="34" charset="-122"/>
                <a:ea typeface="微软雅黑" pitchFamily="34" charset="-122"/>
              </a:rPr>
              <a:t>124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x+y&gt;128</a:t>
            </a:r>
            <a:r>
              <a:rPr lang="zh-CN" altLang="en-US" b="1">
                <a:solidFill>
                  <a:srgbClr val="FF0000"/>
                </a:solidFill>
                <a:latin typeface="微软雅黑" pitchFamily="34" charset="-122"/>
                <a:ea typeface="微软雅黑" pitchFamily="34" charset="-122"/>
              </a:rPr>
              <a:t>，即正溢出）</a:t>
            </a:r>
            <a:endParaRPr lang="en-US" altLang="zh-CN" b="1">
              <a:solidFill>
                <a:srgbClr val="FF0000"/>
              </a:solidFill>
              <a:latin typeface="微软雅黑" pitchFamily="34" charset="-122"/>
              <a:ea typeface="微软雅黑" pitchFamily="34" charset="-122"/>
            </a:endParaRPr>
          </a:p>
        </p:txBody>
      </p:sp>
      <p:sp>
        <p:nvSpPr>
          <p:cNvPr id="8198" name="Text Box 60"/>
          <p:cNvSpPr txBox="1">
            <a:spLocks noChangeArrowheads="1"/>
          </p:cNvSpPr>
          <p:nvPr/>
        </p:nvSpPr>
        <p:spPr bwMode="auto">
          <a:xfrm>
            <a:off x="3176588" y="1854200"/>
            <a:ext cx="1439862" cy="396875"/>
          </a:xfrm>
          <a:prstGeom prst="rect">
            <a:avLst/>
          </a:prstGeom>
          <a:noFill/>
          <a:ln w="9525">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sp>
        <p:nvSpPr>
          <p:cNvPr id="8199" name="Text Box 62"/>
          <p:cNvSpPr txBox="1">
            <a:spLocks noChangeArrowheads="1"/>
          </p:cNvSpPr>
          <p:nvPr/>
        </p:nvSpPr>
        <p:spPr bwMode="auto">
          <a:xfrm>
            <a:off x="6867525" y="5499100"/>
            <a:ext cx="1979613" cy="779463"/>
          </a:xfrm>
          <a:prstGeom prst="rect">
            <a:avLst/>
          </a:prstGeom>
          <a:noFill/>
          <a:ln w="9525">
            <a:noFill/>
            <a:miter lim="800000"/>
            <a:headEnd/>
            <a:tailEnd/>
          </a:ln>
          <a:effectLst/>
        </p:spPr>
        <p:txBody>
          <a:bodyPr>
            <a:spAutoFit/>
          </a:bodyPr>
          <a:lstStyle/>
          <a:p>
            <a:pPr>
              <a:spcBef>
                <a:spcPct val="50000"/>
              </a:spcBef>
            </a:pPr>
            <a:r>
              <a:rPr lang="zh-CN" altLang="en-US" b="1">
                <a:solidFill>
                  <a:srgbClr val="996600"/>
                </a:solidFill>
                <a:latin typeface="微软雅黑" pitchFamily="34" charset="-122"/>
                <a:ea typeface="微软雅黑" pitchFamily="34" charset="-122"/>
              </a:rPr>
              <a:t>结果说明什么？</a:t>
            </a:r>
          </a:p>
          <a:p>
            <a:pPr>
              <a:spcBef>
                <a:spcPct val="50000"/>
              </a:spcBef>
            </a:pPr>
            <a:r>
              <a:rPr lang="zh-CN" altLang="en-US" b="1">
                <a:solidFill>
                  <a:srgbClr val="009242"/>
                </a:solidFill>
                <a:latin typeface="微软雅黑" pitchFamily="34" charset="-122"/>
                <a:ea typeface="微软雅黑" pitchFamily="34" charset="-122"/>
              </a:rPr>
              <a:t>仅</a:t>
            </a:r>
            <a:r>
              <a:rPr lang="en-US" altLang="zh-CN" b="1">
                <a:solidFill>
                  <a:srgbClr val="009242"/>
                </a:solidFill>
                <a:latin typeface="微软雅黑" pitchFamily="34" charset="-122"/>
                <a:ea typeface="微软雅黑" pitchFamily="34" charset="-122"/>
              </a:rPr>
              <a:t>k1</a:t>
            </a:r>
            <a:r>
              <a:rPr lang="zh-CN" altLang="en-US" b="1">
                <a:solidFill>
                  <a:srgbClr val="009242"/>
                </a:solidFill>
                <a:latin typeface="微软雅黑" pitchFamily="34" charset="-122"/>
                <a:ea typeface="微软雅黑" pitchFamily="34" charset="-122"/>
              </a:rPr>
              <a:t>的值正确！</a:t>
            </a:r>
          </a:p>
        </p:txBody>
      </p:sp>
      <p:grpSp>
        <p:nvGrpSpPr>
          <p:cNvPr id="8200" name="Group 63"/>
          <p:cNvGrpSpPr>
            <a:grpSpLocks/>
          </p:cNvGrpSpPr>
          <p:nvPr/>
        </p:nvGrpSpPr>
        <p:grpSpPr bwMode="auto">
          <a:xfrm>
            <a:off x="3395663" y="1223963"/>
            <a:ext cx="5748337" cy="2898775"/>
            <a:chOff x="0" y="572"/>
            <a:chExt cx="3621" cy="1826"/>
          </a:xfrm>
        </p:grpSpPr>
        <p:grpSp>
          <p:nvGrpSpPr>
            <p:cNvPr id="8202" name="组合 63"/>
            <p:cNvGrpSpPr>
              <a:grpSpLocks/>
            </p:cNvGrpSpPr>
            <p:nvPr/>
          </p:nvGrpSpPr>
          <p:grpSpPr bwMode="auto">
            <a:xfrm>
              <a:off x="0" y="572"/>
              <a:ext cx="3392" cy="1826"/>
              <a:chOff x="3495675" y="3876675"/>
              <a:chExt cx="5384800" cy="2898775"/>
            </a:xfrm>
          </p:grpSpPr>
          <p:sp>
            <p:nvSpPr>
              <p:cNvPr id="8207" name="Rectangle 33"/>
              <p:cNvSpPr>
                <a:spLocks noChangeArrowheads="1"/>
              </p:cNvSpPr>
              <p:nvPr/>
            </p:nvSpPr>
            <p:spPr bwMode="auto">
              <a:xfrm>
                <a:off x="8259763" y="4994275"/>
                <a:ext cx="620712"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Sum</a:t>
                </a:r>
              </a:p>
            </p:txBody>
          </p:sp>
          <p:grpSp>
            <p:nvGrpSpPr>
              <p:cNvPr id="8208" name="Group 73"/>
              <p:cNvGrpSpPr>
                <a:grpSpLocks/>
              </p:cNvGrpSpPr>
              <p:nvPr/>
            </p:nvGrpSpPr>
            <p:grpSpPr bwMode="auto">
              <a:xfrm>
                <a:off x="3495675" y="3876675"/>
                <a:ext cx="4968876" cy="2393950"/>
                <a:chOff x="2202" y="2442"/>
                <a:chExt cx="3130" cy="1508"/>
              </a:xfrm>
            </p:grpSpPr>
            <p:sp>
              <p:nvSpPr>
                <p:cNvPr id="8210"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211"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8212"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8213"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8214"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8215"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8216"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8217"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8218"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8219"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220"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221"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8222"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8223"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8224"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8225" name="Rectangle 29"/>
                <p:cNvSpPr>
                  <a:spLocks noChangeArrowheads="1"/>
                </p:cNvSpPr>
                <p:nvPr/>
              </p:nvSpPr>
              <p:spPr bwMode="auto">
                <a:xfrm>
                  <a:off x="3770" y="286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8226" name="Rectangle 30"/>
                <p:cNvSpPr>
                  <a:spLocks noChangeArrowheads="1"/>
                </p:cNvSpPr>
                <p:nvPr/>
              </p:nvSpPr>
              <p:spPr bwMode="auto">
                <a:xfrm>
                  <a:off x="3770" y="3580"/>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8227" name="Rectangle 31"/>
                <p:cNvSpPr>
                  <a:spLocks noChangeArrowheads="1"/>
                </p:cNvSpPr>
                <p:nvPr/>
              </p:nvSpPr>
              <p:spPr bwMode="auto">
                <a:xfrm>
                  <a:off x="4802" y="3225"/>
                  <a:ext cx="192" cy="179"/>
                </a:xfrm>
                <a:prstGeom prst="rect">
                  <a:avLst/>
                </a:prstGeom>
                <a:noFill/>
                <a:ln w="12700">
                  <a:noFill/>
                  <a:miter lim="800000"/>
                  <a:headEnd/>
                  <a:tailEnd/>
                </a:ln>
              </p:spPr>
              <p:txBody>
                <a:bodyPr wrap="none" lIns="90488" tIns="44450" rIns="90488" bIns="44450">
                  <a:spAutoFit/>
                </a:bodyPr>
                <a:lstStyle/>
                <a:p>
                  <a:pPr eaLnBrk="0" hangingPunct="0">
                    <a:lnSpc>
                      <a:spcPct val="80000"/>
                    </a:lnSpc>
                  </a:pPr>
                  <a:r>
                    <a:rPr lang="en-US" altLang="zh-CN" sz="1600" b="1">
                      <a:cs typeface="Arial" pitchFamily="34" charset="0"/>
                    </a:rPr>
                    <a:t>n</a:t>
                  </a:r>
                </a:p>
              </p:txBody>
            </p:sp>
            <p:sp>
              <p:nvSpPr>
                <p:cNvPr id="8228"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8229"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8230"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231"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8232"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233"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8234"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235"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8236" name="Rectangle 41"/>
                <p:cNvSpPr>
                  <a:spLocks noChangeArrowheads="1"/>
                </p:cNvSpPr>
                <p:nvPr/>
              </p:nvSpPr>
              <p:spPr bwMode="auto">
                <a:xfrm>
                  <a:off x="2408" y="3462"/>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8237"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8238" name="Group 43"/>
                <p:cNvGrpSpPr>
                  <a:grpSpLocks/>
                </p:cNvGrpSpPr>
                <p:nvPr/>
              </p:nvGrpSpPr>
              <p:grpSpPr bwMode="auto">
                <a:xfrm>
                  <a:off x="2780" y="3574"/>
                  <a:ext cx="290" cy="236"/>
                  <a:chOff x="1816" y="3448"/>
                  <a:chExt cx="336" cy="288"/>
                </a:xfrm>
              </p:grpSpPr>
              <p:sp>
                <p:nvSpPr>
                  <p:cNvPr id="8257"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8258"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8259"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8260"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8239"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8240"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8241"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242"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8243" name="Rectangle 52"/>
                <p:cNvSpPr>
                  <a:spLocks noChangeArrowheads="1"/>
                </p:cNvSpPr>
                <p:nvPr/>
              </p:nvSpPr>
              <p:spPr bwMode="auto">
                <a:xfrm>
                  <a:off x="3058" y="370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8244"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8245"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8246"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8247"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8248"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249"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8250"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8251"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8252"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8253"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8254"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8255"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8256"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sp>
            <p:nvSpPr>
              <p:cNvPr id="8209" name="Text Box 68"/>
              <p:cNvSpPr txBox="1">
                <a:spLocks noChangeArrowheads="1"/>
              </p:cNvSpPr>
              <p:nvPr/>
            </p:nvSpPr>
            <p:spPr bwMode="auto">
              <a:xfrm>
                <a:off x="5278438" y="6378575"/>
                <a:ext cx="2386013" cy="396875"/>
              </a:xfrm>
              <a:prstGeom prst="rect">
                <a:avLst/>
              </a:prstGeom>
              <a:noFill/>
              <a:ln w="12700">
                <a:noFill/>
                <a:miter lim="800000"/>
                <a:headEnd/>
                <a:tailEnd/>
              </a:ln>
            </p:spPr>
            <p:txBody>
              <a:bodyPr>
                <a:spAutoFit/>
              </a:bodyPr>
              <a:lstStyle/>
              <a:p>
                <a:pPr eaLnBrk="0" hangingPunct="0">
                  <a:spcBef>
                    <a:spcPct val="50000"/>
                  </a:spcBef>
                </a:pPr>
                <a:endParaRPr lang="zh-CN" altLang="en-US" sz="2000" b="1">
                  <a:solidFill>
                    <a:srgbClr val="C00000"/>
                  </a:solidFill>
                  <a:latin typeface="黑体" pitchFamily="49" charset="-122"/>
                  <a:ea typeface="黑体" pitchFamily="49" charset="-122"/>
                </a:endParaRPr>
              </a:p>
            </p:txBody>
          </p:sp>
        </p:grpSp>
        <p:sp>
          <p:nvSpPr>
            <p:cNvPr id="8203" name="Line 119"/>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p:spPr>
          <p:txBody>
            <a:bodyPr/>
            <a:lstStyle/>
            <a:p>
              <a:endParaRPr lang="zh-CN" altLang="en-US"/>
            </a:p>
          </p:txBody>
        </p:sp>
        <p:sp>
          <p:nvSpPr>
            <p:cNvPr id="8204" name="Text Box 120"/>
            <p:cNvSpPr txBox="1">
              <a:spLocks noChangeArrowheads="1"/>
            </p:cNvSpPr>
            <p:nvPr/>
          </p:nvSpPr>
          <p:spPr bwMode="auto">
            <a:xfrm>
              <a:off x="3107" y="1168"/>
              <a:ext cx="340" cy="211"/>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SF</a:t>
              </a:r>
            </a:p>
          </p:txBody>
        </p:sp>
        <p:sp>
          <p:nvSpPr>
            <p:cNvPr id="8205" name="Line 121"/>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p:spPr>
          <p:txBody>
            <a:bodyPr/>
            <a:lstStyle/>
            <a:p>
              <a:endParaRPr lang="zh-CN" altLang="en-US"/>
            </a:p>
          </p:txBody>
        </p:sp>
        <p:sp>
          <p:nvSpPr>
            <p:cNvPr id="8206" name="Text Box 122"/>
            <p:cNvSpPr txBox="1">
              <a:spLocks noChangeArrowheads="1"/>
            </p:cNvSpPr>
            <p:nvPr/>
          </p:nvSpPr>
          <p:spPr bwMode="auto">
            <a:xfrm>
              <a:off x="3277" y="1395"/>
              <a:ext cx="344"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CF</a:t>
              </a:r>
            </a:p>
          </p:txBody>
        </p:sp>
      </p:grpSp>
      <p:sp>
        <p:nvSpPr>
          <p:cNvPr id="8201" name="Text Box 123"/>
          <p:cNvSpPr txBox="1">
            <a:spLocks noChangeArrowheads="1"/>
          </p:cNvSpPr>
          <p:nvPr/>
        </p:nvSpPr>
        <p:spPr bwMode="auto">
          <a:xfrm>
            <a:off x="7677150" y="4284663"/>
            <a:ext cx="1216025" cy="1052512"/>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验证：</a:t>
            </a:r>
          </a:p>
          <a:p>
            <a:pPr>
              <a:spcBef>
                <a:spcPct val="15000"/>
              </a:spcBef>
            </a:pPr>
            <a:r>
              <a:rPr lang="zh-CN" altLang="en-US" sz="2000" b="1">
                <a:latin typeface="微软雅黑" pitchFamily="34" charset="-122"/>
                <a:ea typeface="微软雅黑" pitchFamily="34" charset="-122"/>
              </a:rPr>
              <a:t>书中公式</a:t>
            </a:r>
            <a:r>
              <a:rPr lang="en-US" altLang="zh-CN" sz="2000" b="1">
                <a:latin typeface="微软雅黑" pitchFamily="34" charset="-122"/>
                <a:ea typeface="微软雅黑" pitchFamily="34" charset="-122"/>
              </a:rPr>
              <a:t>2.1</a:t>
            </a:r>
            <a:r>
              <a:rPr lang="en-US" altLang="zh-CN" sz="2000" b="1">
                <a:latin typeface="微软雅黑" pitchFamily="34" charset="-122"/>
                <a:ea typeface="微软雅黑" pitchFamily="34" charset="-122"/>
                <a:cs typeface="Arial" pitchFamily="34" charset="0"/>
              </a:rPr>
              <a:t>~2.4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41313" y="863600"/>
            <a:ext cx="8505825" cy="4894263"/>
          </a:xfrm>
          <a:prstGeom prst="rect">
            <a:avLst/>
          </a:prstGeom>
          <a:noFill/>
          <a:ln w="9525">
            <a:noFill/>
            <a:miter lim="800000"/>
            <a:headEnd/>
            <a:tailEnd/>
          </a:ln>
        </p:spPr>
        <p:txBody>
          <a:bodyPr>
            <a:spAutoFit/>
          </a:bodyPr>
          <a:lstStyle/>
          <a:p>
            <a:r>
              <a:rPr lang="zh-CN" altLang="en-US" sz="2400"/>
              <a:t>如何判断一个无符号数相加没有发生溢出</a:t>
            </a:r>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r>
              <a:rPr lang="en-US" altLang="zh-CN" sz="2400"/>
              <a:t>/* Determine whether arguments can be added without overflow */</a:t>
            </a:r>
          </a:p>
          <a:p>
            <a:r>
              <a:rPr lang="en-US" altLang="zh-CN" sz="2400"/>
              <a:t>int uadd_ok(unsigned x, unsigned y) {</a:t>
            </a:r>
          </a:p>
          <a:p>
            <a:r>
              <a:rPr lang="en-US" altLang="zh-CN" sz="2400"/>
              <a:t>     unsigned sum = x+y;</a:t>
            </a:r>
          </a:p>
          <a:p>
            <a:r>
              <a:rPr lang="en-US" altLang="zh-CN" sz="2400"/>
              <a:t>     return sum &gt;= x;</a:t>
            </a:r>
          </a:p>
          <a:p>
            <a:r>
              <a:rPr lang="en-US" altLang="zh-CN" sz="2400"/>
              <a:t>}</a:t>
            </a:r>
          </a:p>
        </p:txBody>
      </p:sp>
      <p:sp>
        <p:nvSpPr>
          <p:cNvPr id="9219" name="标题 2"/>
          <p:cNvSpPr>
            <a:spLocks noGrp="1"/>
          </p:cNvSpPr>
          <p:nvPr>
            <p:ph type="title"/>
          </p:nvPr>
        </p:nvSpPr>
        <p:spPr/>
        <p:txBody>
          <a:bodyPr/>
          <a:lstStyle/>
          <a:p>
            <a:r>
              <a:rPr lang="zh-CN" altLang="en-US" smtClean="0"/>
              <a:t>例题</a:t>
            </a:r>
            <a:r>
              <a:rPr lang="en-US" altLang="zh-CN" smtClean="0"/>
              <a:t>2</a:t>
            </a:r>
            <a:endParaRPr lang="zh-CN" altLang="en-US" smtClean="0"/>
          </a:p>
        </p:txBody>
      </p:sp>
      <p:pic>
        <p:nvPicPr>
          <p:cNvPr id="9220" name="Picture 4"/>
          <p:cNvPicPr>
            <a:picLocks noChangeAspect="1" noChangeArrowheads="1"/>
          </p:cNvPicPr>
          <p:nvPr/>
        </p:nvPicPr>
        <p:blipFill>
          <a:blip r:embed="rId2"/>
          <a:srcRect/>
          <a:stretch>
            <a:fillRect/>
          </a:stretch>
        </p:blipFill>
        <p:spPr bwMode="auto">
          <a:xfrm>
            <a:off x="1692275" y="1673225"/>
            <a:ext cx="5076825" cy="132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例题</a:t>
            </a:r>
            <a:r>
              <a:rPr lang="en-US" altLang="zh-CN" smtClean="0"/>
              <a:t>3</a:t>
            </a:r>
            <a:endParaRPr lang="zh-CN" altLang="en-US" smtClean="0"/>
          </a:p>
        </p:txBody>
      </p:sp>
      <p:sp>
        <p:nvSpPr>
          <p:cNvPr id="3" name="内容占位符 2"/>
          <p:cNvSpPr>
            <a:spLocks noGrp="1"/>
          </p:cNvSpPr>
          <p:nvPr>
            <p:ph idx="1"/>
          </p:nvPr>
        </p:nvSpPr>
        <p:spPr/>
        <p:txBody>
          <a:bodyPr/>
          <a:lstStyle/>
          <a:p>
            <a:pPr>
              <a:defRPr/>
            </a:pPr>
            <a:r>
              <a:rPr lang="zh-CN" altLang="en-US" dirty="0" smtClean="0"/>
              <a:t>如何判断一个带符号数相加没有发生溢出</a:t>
            </a:r>
          </a:p>
          <a:p>
            <a:pPr>
              <a:defRPr/>
            </a:pPr>
            <a:endParaRPr lang="en-US" altLang="zh-CN" b="0" dirty="0" smtClean="0"/>
          </a:p>
          <a:p>
            <a:pPr>
              <a:defRPr/>
            </a:pPr>
            <a:endParaRPr lang="en-US" altLang="zh-CN" b="0" dirty="0"/>
          </a:p>
          <a:p>
            <a:pPr>
              <a:defRPr/>
            </a:pPr>
            <a:endParaRPr lang="en-US" altLang="zh-CN" b="0" dirty="0" smtClean="0"/>
          </a:p>
          <a:p>
            <a:pPr marL="0" indent="0">
              <a:buFontTx/>
              <a:buNone/>
              <a:defRPr/>
            </a:pPr>
            <a:r>
              <a:rPr lang="en-US" altLang="zh-CN" b="0" dirty="0" smtClean="0"/>
              <a:t>/* </a:t>
            </a:r>
            <a:r>
              <a:rPr lang="en-US" altLang="zh-CN" b="0" dirty="0"/>
              <a:t>Determine whether arguments can be added without overflow */</a:t>
            </a:r>
          </a:p>
          <a:p>
            <a:pPr marL="0" indent="0">
              <a:buFontTx/>
              <a:buNone/>
              <a:defRPr/>
            </a:pPr>
            <a:r>
              <a:rPr lang="en-US" altLang="zh-CN" b="0" dirty="0" err="1"/>
              <a:t>int</a:t>
            </a:r>
            <a:r>
              <a:rPr lang="en-US" altLang="zh-CN" b="0" dirty="0"/>
              <a:t> </a:t>
            </a:r>
            <a:r>
              <a:rPr lang="en-US" altLang="zh-CN" b="0" dirty="0" err="1"/>
              <a:t>tadd_ok</a:t>
            </a:r>
            <a:r>
              <a:rPr lang="en-US" altLang="zh-CN" b="0" dirty="0"/>
              <a:t>(</a:t>
            </a:r>
            <a:r>
              <a:rPr lang="en-US" altLang="zh-CN" b="0" dirty="0" err="1"/>
              <a:t>int</a:t>
            </a:r>
            <a:r>
              <a:rPr lang="en-US" altLang="zh-CN" b="0" dirty="0"/>
              <a:t> x, </a:t>
            </a:r>
            <a:r>
              <a:rPr lang="en-US" altLang="zh-CN" b="0" dirty="0" err="1"/>
              <a:t>int</a:t>
            </a:r>
            <a:r>
              <a:rPr lang="en-US" altLang="zh-CN" b="0" dirty="0"/>
              <a:t> y) {</a:t>
            </a:r>
          </a:p>
          <a:p>
            <a:pPr marL="0" indent="0">
              <a:buFontTx/>
              <a:buNone/>
              <a:defRPr/>
            </a:pPr>
            <a:r>
              <a:rPr lang="en-US" altLang="zh-CN" b="0" dirty="0" smtClean="0"/>
              <a:t>	</a:t>
            </a:r>
            <a:r>
              <a:rPr lang="en-US" altLang="zh-CN" b="0" dirty="0" err="1" smtClean="0"/>
              <a:t>int</a:t>
            </a:r>
            <a:r>
              <a:rPr lang="en-US" altLang="zh-CN" b="0" dirty="0" smtClean="0"/>
              <a:t> </a:t>
            </a:r>
            <a:r>
              <a:rPr lang="en-US" altLang="zh-CN" b="0" dirty="0"/>
              <a:t>sum = </a:t>
            </a:r>
            <a:r>
              <a:rPr lang="en-US" altLang="zh-CN" b="0" dirty="0" err="1"/>
              <a:t>x+y</a:t>
            </a:r>
            <a:r>
              <a:rPr lang="en-US" altLang="zh-CN" b="0" dirty="0"/>
              <a:t>;</a:t>
            </a:r>
          </a:p>
          <a:p>
            <a:pPr marL="0" indent="0">
              <a:buFontTx/>
              <a:buNone/>
              <a:defRPr/>
            </a:pPr>
            <a:r>
              <a:rPr lang="nn-NO" altLang="zh-CN" b="0" dirty="0" smtClean="0"/>
              <a:t>	int </a:t>
            </a:r>
            <a:r>
              <a:rPr lang="nn-NO" altLang="zh-CN" b="0" dirty="0"/>
              <a:t>neg_over = x &lt; 0 &amp;&amp; y &lt; 0 &amp;&amp; sum &gt;= 0;</a:t>
            </a:r>
          </a:p>
          <a:p>
            <a:pPr marL="0" indent="0">
              <a:buFontTx/>
              <a:buNone/>
              <a:defRPr/>
            </a:pPr>
            <a:r>
              <a:rPr lang="en-US" altLang="zh-CN" b="0" dirty="0" smtClean="0"/>
              <a:t>	</a:t>
            </a:r>
            <a:r>
              <a:rPr lang="en-US" altLang="zh-CN" b="0" dirty="0" err="1" smtClean="0"/>
              <a:t>int</a:t>
            </a:r>
            <a:r>
              <a:rPr lang="en-US" altLang="zh-CN" b="0" dirty="0" smtClean="0"/>
              <a:t> </a:t>
            </a:r>
            <a:r>
              <a:rPr lang="en-US" altLang="zh-CN" b="0" dirty="0" err="1"/>
              <a:t>pos_over</a:t>
            </a:r>
            <a:r>
              <a:rPr lang="en-US" altLang="zh-CN" b="0" dirty="0"/>
              <a:t> = x &gt;= 0 &amp;&amp; y &gt;= 0 &amp;&amp; sum &lt; 0;</a:t>
            </a:r>
          </a:p>
          <a:p>
            <a:pPr marL="0" indent="0">
              <a:buFontTx/>
              <a:buNone/>
              <a:defRPr/>
            </a:pPr>
            <a:r>
              <a:rPr lang="en-US" altLang="zh-CN" b="0" dirty="0" smtClean="0"/>
              <a:t>	return </a:t>
            </a:r>
            <a:r>
              <a:rPr lang="en-US" altLang="zh-CN" b="0" dirty="0"/>
              <a:t>!</a:t>
            </a:r>
            <a:r>
              <a:rPr lang="en-US" altLang="zh-CN" b="0" dirty="0" err="1"/>
              <a:t>neg_over</a:t>
            </a:r>
            <a:r>
              <a:rPr lang="en-US" altLang="zh-CN" b="0" dirty="0"/>
              <a:t> &amp;&amp; !</a:t>
            </a:r>
            <a:r>
              <a:rPr lang="en-US" altLang="zh-CN" b="0" dirty="0" err="1"/>
              <a:t>pos_over</a:t>
            </a:r>
            <a:r>
              <a:rPr lang="en-US" altLang="zh-CN" b="0" dirty="0"/>
              <a:t>;</a:t>
            </a:r>
          </a:p>
          <a:p>
            <a:pPr marL="0" indent="0">
              <a:buFontTx/>
              <a:buNone/>
              <a:defRPr/>
            </a:pPr>
            <a:r>
              <a:rPr lang="en-US" altLang="zh-CN" b="0" dirty="0" smtClean="0"/>
              <a:t>} </a:t>
            </a:r>
            <a:endParaRPr lang="zh-CN" altLang="en-US" dirty="0"/>
          </a:p>
        </p:txBody>
      </p:sp>
      <p:pic>
        <p:nvPicPr>
          <p:cNvPr id="10244" name="Picture 4"/>
          <p:cNvPicPr>
            <a:picLocks noChangeAspect="1" noChangeArrowheads="1"/>
          </p:cNvPicPr>
          <p:nvPr/>
        </p:nvPicPr>
        <p:blipFill>
          <a:blip r:embed="rId2"/>
          <a:srcRect/>
          <a:stretch>
            <a:fillRect/>
          </a:stretch>
        </p:blipFill>
        <p:spPr bwMode="auto">
          <a:xfrm>
            <a:off x="1646238" y="1314450"/>
            <a:ext cx="5286375"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24477</TotalTime>
  <Words>5108</Words>
  <Application>Microsoft Office PowerPoint</Application>
  <PresentationFormat>全屏显示(4:3)</PresentationFormat>
  <Paragraphs>508</Paragraphs>
  <Slides>39</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39</vt:i4>
      </vt:variant>
    </vt:vector>
  </HeadingPairs>
  <TitlesOfParts>
    <vt:vector size="57" baseType="lpstr">
      <vt:lpstr>Arial</vt:lpstr>
      <vt:lpstr>宋体</vt:lpstr>
      <vt:lpstr>黑体</vt:lpstr>
      <vt:lpstr>微软雅黑</vt:lpstr>
      <vt:lpstr>Times New Roman</vt:lpstr>
      <vt:lpstr>Symbol</vt:lpstr>
      <vt:lpstr>Wingdings</vt:lpstr>
      <vt:lpstr>Monotype Sorts</vt:lpstr>
      <vt:lpstr>Tahoma</vt:lpstr>
      <vt:lpstr>Gill Sans</vt:lpstr>
      <vt:lpstr>Monaco</vt:lpstr>
      <vt:lpstr>Helvetica</vt:lpstr>
      <vt:lpstr>ヒラギノ角ゴ ProN W3</vt:lpstr>
      <vt:lpstr>Calibri</vt:lpstr>
      <vt:lpstr>Lucida Grande</vt:lpstr>
      <vt:lpstr>Arial Narrow</vt:lpstr>
      <vt:lpstr>Courier New Bold</vt:lpstr>
      <vt:lpstr>默认设计模板</vt:lpstr>
      <vt:lpstr>  第三讲 数值的运算  </vt:lpstr>
      <vt:lpstr>内 容</vt:lpstr>
      <vt:lpstr>1. 整数的运算</vt:lpstr>
      <vt:lpstr>整数的位扩展</vt:lpstr>
      <vt:lpstr>整数的位截断</vt:lpstr>
      <vt:lpstr>例题1</vt:lpstr>
      <vt:lpstr>整数加减运算及其部件</vt:lpstr>
      <vt:lpstr>例题2</vt:lpstr>
      <vt:lpstr>例题3</vt:lpstr>
      <vt:lpstr>例题4</vt:lpstr>
      <vt:lpstr>整数的乘运算 </vt:lpstr>
      <vt:lpstr>整数的乘运算</vt:lpstr>
      <vt:lpstr>整数溢出漏洞</vt:lpstr>
      <vt:lpstr>整数的除运算</vt:lpstr>
      <vt:lpstr>整数的除运算</vt:lpstr>
      <vt:lpstr>变量与常数之间的乘运算 </vt:lpstr>
      <vt:lpstr>变量与常数之间的除运算 </vt:lpstr>
      <vt:lpstr>例题5</vt:lpstr>
      <vt:lpstr>例题6</vt:lpstr>
      <vt:lpstr>2. 浮点数的运算</vt:lpstr>
      <vt:lpstr>浮点数运算及结果</vt:lpstr>
      <vt:lpstr>IEEE754标准规定的五种异常情况</vt:lpstr>
      <vt:lpstr>整除0和浮点数除0的问题</vt:lpstr>
      <vt:lpstr>浮点数加/减运算</vt:lpstr>
      <vt:lpstr>浮点数加减法基本要点 </vt:lpstr>
      <vt:lpstr>浮点数加法运算举例 </vt:lpstr>
      <vt:lpstr>Rounding Digits(舍入位)</vt:lpstr>
      <vt:lpstr>IEEE 754的舍入方式的说明</vt:lpstr>
      <vt:lpstr>浮点数舍入举例</vt:lpstr>
      <vt:lpstr>Questions about IEEE 754</vt:lpstr>
      <vt:lpstr>浮点运算举例</vt:lpstr>
      <vt:lpstr>浮点运算举例</vt:lpstr>
      <vt:lpstr>浮点运算举例</vt:lpstr>
      <vt:lpstr>浮点运算举例</vt:lpstr>
      <vt:lpstr>浮点运算举例</vt:lpstr>
      <vt:lpstr>浮点运算举例</vt:lpstr>
      <vt:lpstr>Kahan累加算法</vt:lpstr>
      <vt:lpstr>Kahan累加算法（续）</vt:lpstr>
      <vt:lpstr>第三讲小结</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1918</cp:revision>
  <dcterms:created xsi:type="dcterms:W3CDTF">2008-04-26T09:05:28Z</dcterms:created>
  <dcterms:modified xsi:type="dcterms:W3CDTF">2014-09-17T01:58:27Z</dcterms:modified>
</cp:coreProperties>
</file>