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1079" r:id="rId3"/>
    <p:sldId id="1080" r:id="rId4"/>
    <p:sldId id="1081" r:id="rId5"/>
    <p:sldId id="1111" r:id="rId6"/>
    <p:sldId id="1082" r:id="rId7"/>
    <p:sldId id="1083" r:id="rId8"/>
    <p:sldId id="1084" r:id="rId9"/>
    <p:sldId id="1085" r:id="rId10"/>
    <p:sldId id="1088" r:id="rId11"/>
    <p:sldId id="1089" r:id="rId12"/>
    <p:sldId id="1098" r:id="rId13"/>
    <p:sldId id="1090" r:id="rId14"/>
    <p:sldId id="1097" r:id="rId15"/>
    <p:sldId id="1099" r:id="rId16"/>
    <p:sldId id="1100" r:id="rId17"/>
    <p:sldId id="1101" r:id="rId18"/>
    <p:sldId id="1091" r:id="rId19"/>
    <p:sldId id="1093" r:id="rId20"/>
    <p:sldId id="1104" r:id="rId21"/>
    <p:sldId id="1102" r:id="rId22"/>
    <p:sldId id="1103" r:id="rId23"/>
    <p:sldId id="1094" r:id="rId24"/>
    <p:sldId id="1105" r:id="rId25"/>
    <p:sldId id="1109" r:id="rId26"/>
    <p:sldId id="1106" r:id="rId27"/>
    <p:sldId id="1107" r:id="rId28"/>
    <p:sldId id="1108" r:id="rId29"/>
    <p:sldId id="1096" r:id="rId30"/>
    <p:sldId id="1110" r:id="rId31"/>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微软雅黑" pitchFamily="34" charset="-122"/>
        <a:ea typeface="宋体" pitchFamily="2" charset="-122"/>
        <a:cs typeface="+mn-cs"/>
      </a:defRPr>
    </a:lvl1pPr>
    <a:lvl2pPr marL="457200" algn="l" rtl="0" fontAlgn="base">
      <a:spcBef>
        <a:spcPct val="0"/>
      </a:spcBef>
      <a:spcAft>
        <a:spcPct val="0"/>
      </a:spcAft>
      <a:defRPr b="1" kern="1200">
        <a:solidFill>
          <a:schemeClr val="tx1"/>
        </a:solidFill>
        <a:latin typeface="微软雅黑" pitchFamily="34" charset="-122"/>
        <a:ea typeface="宋体" pitchFamily="2" charset="-122"/>
        <a:cs typeface="+mn-cs"/>
      </a:defRPr>
    </a:lvl2pPr>
    <a:lvl3pPr marL="914400" algn="l" rtl="0" fontAlgn="base">
      <a:spcBef>
        <a:spcPct val="0"/>
      </a:spcBef>
      <a:spcAft>
        <a:spcPct val="0"/>
      </a:spcAft>
      <a:defRPr b="1" kern="1200">
        <a:solidFill>
          <a:schemeClr val="tx1"/>
        </a:solidFill>
        <a:latin typeface="微软雅黑" pitchFamily="34" charset="-122"/>
        <a:ea typeface="宋体" pitchFamily="2" charset="-122"/>
        <a:cs typeface="+mn-cs"/>
      </a:defRPr>
    </a:lvl3pPr>
    <a:lvl4pPr marL="1371600" algn="l" rtl="0" fontAlgn="base">
      <a:spcBef>
        <a:spcPct val="0"/>
      </a:spcBef>
      <a:spcAft>
        <a:spcPct val="0"/>
      </a:spcAft>
      <a:defRPr b="1" kern="1200">
        <a:solidFill>
          <a:schemeClr val="tx1"/>
        </a:solidFill>
        <a:latin typeface="微软雅黑" pitchFamily="34" charset="-122"/>
        <a:ea typeface="宋体" pitchFamily="2" charset="-122"/>
        <a:cs typeface="+mn-cs"/>
      </a:defRPr>
    </a:lvl4pPr>
    <a:lvl5pPr marL="1828800" algn="l" rtl="0" fontAlgn="base">
      <a:spcBef>
        <a:spcPct val="0"/>
      </a:spcBef>
      <a:spcAft>
        <a:spcPct val="0"/>
      </a:spcAft>
      <a:defRPr b="1" kern="1200">
        <a:solidFill>
          <a:schemeClr val="tx1"/>
        </a:solidFill>
        <a:latin typeface="微软雅黑" pitchFamily="34" charset="-122"/>
        <a:ea typeface="宋体" pitchFamily="2" charset="-122"/>
        <a:cs typeface="+mn-cs"/>
      </a:defRPr>
    </a:lvl5pPr>
    <a:lvl6pPr marL="2286000" algn="l" defTabSz="914400" rtl="0" eaLnBrk="1" latinLnBrk="0" hangingPunct="1">
      <a:defRPr b="1" kern="1200">
        <a:solidFill>
          <a:schemeClr val="tx1"/>
        </a:solidFill>
        <a:latin typeface="微软雅黑" pitchFamily="34" charset="-122"/>
        <a:ea typeface="宋体" pitchFamily="2" charset="-122"/>
        <a:cs typeface="+mn-cs"/>
      </a:defRPr>
    </a:lvl6pPr>
    <a:lvl7pPr marL="2743200" algn="l" defTabSz="914400" rtl="0" eaLnBrk="1" latinLnBrk="0" hangingPunct="1">
      <a:defRPr b="1" kern="1200">
        <a:solidFill>
          <a:schemeClr val="tx1"/>
        </a:solidFill>
        <a:latin typeface="微软雅黑" pitchFamily="34" charset="-122"/>
        <a:ea typeface="宋体" pitchFamily="2" charset="-122"/>
        <a:cs typeface="+mn-cs"/>
      </a:defRPr>
    </a:lvl7pPr>
    <a:lvl8pPr marL="3200400" algn="l" defTabSz="914400" rtl="0" eaLnBrk="1" latinLnBrk="0" hangingPunct="1">
      <a:defRPr b="1" kern="1200">
        <a:solidFill>
          <a:schemeClr val="tx1"/>
        </a:solidFill>
        <a:latin typeface="微软雅黑" pitchFamily="34" charset="-122"/>
        <a:ea typeface="宋体" pitchFamily="2" charset="-122"/>
        <a:cs typeface="+mn-cs"/>
      </a:defRPr>
    </a:lvl8pPr>
    <a:lvl9pPr marL="3657600" algn="l" defTabSz="914400" rtl="0" eaLnBrk="1" latinLnBrk="0" hangingPunct="1">
      <a:defRPr b="1" kern="1200">
        <a:solidFill>
          <a:schemeClr val="tx1"/>
        </a:solidFill>
        <a:latin typeface="微软雅黑" pitchFamily="34"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0066CC"/>
    <a:srgbClr val="0066FF"/>
    <a:srgbClr val="FF3300"/>
    <a:srgbClr val="008000"/>
    <a:srgbClr val="3333CC"/>
    <a:srgbClr val="005024"/>
    <a:srgbClr val="0076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1933" autoAdjust="0"/>
  </p:normalViewPr>
  <p:slideViewPr>
    <p:cSldViewPr>
      <p:cViewPr varScale="1">
        <p:scale>
          <a:sx n="84" d="100"/>
          <a:sy n="84" d="100"/>
        </p:scale>
        <p:origin x="-846" y="-13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4332"/>
    </p:cViewPr>
  </p:sorterViewPr>
  <p:notesViewPr>
    <p:cSldViewPr>
      <p:cViewPr varScale="1">
        <p:scale>
          <a:sx n="68" d="100"/>
          <a:sy n="68" d="100"/>
        </p:scale>
        <p:origin x="-32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34E64439-40FB-4FE3-A7E1-C9F32F474C34}" type="slidenum">
              <a:rPr lang="en-US" altLang="zh-CN"/>
              <a:pPr>
                <a:defRPr/>
              </a:pPr>
              <a:t>‹#›</a:t>
            </a:fld>
            <a:endParaRPr lang="en-US" altLang="zh-CN"/>
          </a:p>
        </p:txBody>
      </p:sp>
    </p:spTree>
    <p:extLst>
      <p:ext uri="{BB962C8B-B14F-4D97-AF65-F5344CB8AC3E}">
        <p14:creationId xmlns="" xmlns:p14="http://schemas.microsoft.com/office/powerpoint/2010/main" val="866142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811731-086D-4047-B549-70B9D0C49D4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FE3D31-1D04-4468-8C79-F4893CA0F4C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912152-D05E-48E3-9B2E-09CA377A281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836613"/>
            <a:ext cx="8229600" cy="5218112"/>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F1664B-2CC9-463C-BBD0-8F71E859341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C48954-6C4A-4299-82B8-F4A8C8011DE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B5E73C-A80A-4C3A-8854-C69629B382F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387582-BA9D-4BCE-B449-52039BE1738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A7DE90F-9988-4893-974B-81960CC0865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9A490F5-1C23-4D20-995B-261ABADBF03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8E07AF9-8BCB-41DC-B21D-C8152E9C2D7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09BE89-C2BF-4EAF-AAD7-E327B43D664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7951F3-0B08-40F0-9256-ED1AE6B2BE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06FF48F1-6ACB-439B-841B-CCB0E29FDA71}" type="slidenum">
              <a:rPr lang="en-US" altLang="zh-CN"/>
              <a:pPr>
                <a:defRPr/>
              </a:pPr>
              <a:t>‹#›</a:t>
            </a:fld>
            <a:endParaRPr lang="en-US" altLang="zh-CN"/>
          </a:p>
        </p:txBody>
      </p:sp>
      <p:sp>
        <p:nvSpPr>
          <p:cNvPr id="1031" name="Line 7"/>
          <p:cNvSpPr>
            <a:spLocks noChangeShapeType="1"/>
          </p:cNvSpPr>
          <p:nvPr/>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第六讲 程序的表示</a:t>
            </a:r>
            <a:br>
              <a:rPr lang="zh-CN" altLang="en-US" dirty="0" smtClean="0">
                <a:solidFill>
                  <a:srgbClr val="FF0000"/>
                </a:solidFill>
              </a:rPr>
            </a:br>
            <a:r>
              <a:rPr lang="zh-CN" altLang="en-US" dirty="0" smtClean="0">
                <a:solidFill>
                  <a:srgbClr val="FF0000"/>
                </a:solidFill>
              </a:rPr>
              <a:t/>
            </a:r>
            <a:br>
              <a:rPr lang="zh-CN" altLang="en-US" dirty="0" smtClean="0">
                <a:solidFill>
                  <a:srgbClr val="FF0000"/>
                </a:solidFill>
              </a:rPr>
            </a:br>
            <a:endParaRPr lang="en-US" altLang="zh-CN" sz="2800" dirty="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normAutofit fontScale="90000"/>
          </a:bodyPr>
          <a:lstStyle/>
          <a:p>
            <a:r>
              <a:rPr lang="zh-CN" altLang="en-US" sz="3600" dirty="0" smtClean="0"/>
              <a:t>过程调用的机器级表示</a:t>
            </a:r>
          </a:p>
        </p:txBody>
      </p:sp>
      <p:sp>
        <p:nvSpPr>
          <p:cNvPr id="736259" name="Rectangle 3"/>
          <p:cNvSpPr>
            <a:spLocks noGrp="1" noChangeArrowheads="1"/>
          </p:cNvSpPr>
          <p:nvPr>
            <p:ph type="body" idx="1"/>
          </p:nvPr>
        </p:nvSpPr>
        <p:spPr>
          <a:xfrm>
            <a:off x="250825" y="684213"/>
            <a:ext cx="8229600" cy="5218112"/>
          </a:xfrm>
        </p:spPr>
        <p:txBody>
          <a:bodyPr/>
          <a:lstStyle/>
          <a:p>
            <a:r>
              <a:rPr lang="zh-CN" altLang="en-US" smtClean="0">
                <a:latin typeface="微软雅黑" pitchFamily="34" charset="-122"/>
                <a:ea typeface="微软雅黑" pitchFamily="34" charset="-122"/>
              </a:rPr>
              <a:t>过程调用过程中栈和栈帧的变化 </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为被调用过程</a:t>
            </a:r>
            <a:r>
              <a:rPr lang="en-US" altLang="zh-CN" smtClean="0">
                <a:latin typeface="微软雅黑" pitchFamily="34" charset="-122"/>
                <a:ea typeface="微软雅黑" pitchFamily="34" charset="-122"/>
              </a:rPr>
              <a:t>)</a:t>
            </a:r>
          </a:p>
        </p:txBody>
      </p:sp>
      <p:pic>
        <p:nvPicPr>
          <p:cNvPr id="736260"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736261"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①</a:t>
            </a:r>
          </a:p>
        </p:txBody>
      </p:sp>
      <p:sp>
        <p:nvSpPr>
          <p:cNvPr id="736262"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②</a:t>
            </a:r>
          </a:p>
        </p:txBody>
      </p:sp>
      <p:sp>
        <p:nvSpPr>
          <p:cNvPr id="736263"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③</a:t>
            </a:r>
          </a:p>
        </p:txBody>
      </p:sp>
      <p:sp>
        <p:nvSpPr>
          <p:cNvPr id="736264"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⑤</a:t>
            </a:r>
          </a:p>
        </p:txBody>
      </p:sp>
      <p:sp>
        <p:nvSpPr>
          <p:cNvPr id="736265"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Q(</a:t>
            </a:r>
            <a:r>
              <a:rPr lang="zh-CN" altLang="en-US">
                <a:solidFill>
                  <a:srgbClr val="FF3300"/>
                </a:solidFill>
              </a:rPr>
              <a:t>参数</a:t>
            </a:r>
            <a:r>
              <a:rPr lang="en-US" altLang="zh-CN">
                <a:solidFill>
                  <a:srgbClr val="FF3300"/>
                </a:solidFill>
              </a:rPr>
              <a:t>1</a:t>
            </a:r>
            <a:r>
              <a:rPr lang="zh-CN" altLang="en-US">
                <a:solidFill>
                  <a:srgbClr val="FF3300"/>
                </a:solidFill>
              </a:rPr>
              <a:t>，</a:t>
            </a:r>
            <a:r>
              <a:rPr lang="en-US" altLang="zh-CN">
                <a:solidFill>
                  <a:srgbClr val="FF3300"/>
                </a:solidFill>
              </a:rPr>
              <a:t>…</a:t>
            </a:r>
            <a:r>
              <a:rPr lang="zh-CN" altLang="en-US">
                <a:solidFill>
                  <a:srgbClr val="FF3300"/>
                </a:solidFill>
              </a:rPr>
              <a:t>，参数</a:t>
            </a:r>
            <a:r>
              <a:rPr lang="en-US" altLang="zh-CN">
                <a:solidFill>
                  <a:srgbClr val="FF3300"/>
                </a:solidFill>
              </a:rPr>
              <a:t>n);</a:t>
            </a:r>
            <a:endParaRPr lang="zh-CN" altLang="en-US">
              <a:solidFill>
                <a:srgbClr val="FF3300"/>
              </a:solidFill>
            </a:endParaRPr>
          </a:p>
        </p:txBody>
      </p:sp>
      <p:sp>
        <p:nvSpPr>
          <p:cNvPr id="736266" name="Rectangle 10"/>
          <p:cNvSpPr>
            <a:spLocks noChangeArrowheads="1"/>
          </p:cNvSpPr>
          <p:nvPr/>
        </p:nvSpPr>
        <p:spPr bwMode="auto">
          <a:xfrm>
            <a:off x="3941763" y="3833813"/>
            <a:ext cx="1260475" cy="1035050"/>
          </a:xfrm>
          <a:prstGeom prst="rect">
            <a:avLst/>
          </a:prstGeom>
          <a:solidFill>
            <a:srgbClr val="FF0000">
              <a:alpha val="25999"/>
            </a:srgbClr>
          </a:solidFill>
          <a:ln w="9525" algn="ctr">
            <a:noFill/>
            <a:miter lim="800000"/>
            <a:headEnd/>
            <a:tailEnd/>
          </a:ln>
          <a:effectLst/>
        </p:spPr>
        <p:txBody>
          <a:bodyPr wrap="none" anchor="ctr"/>
          <a:lstStyle/>
          <a:p>
            <a:endParaRPr lang="zh-CN" altLang="en-US"/>
          </a:p>
        </p:txBody>
      </p:sp>
      <p:sp>
        <p:nvSpPr>
          <p:cNvPr id="736267" name="Rectangle 11"/>
          <p:cNvSpPr>
            <a:spLocks noChangeArrowheads="1"/>
          </p:cNvSpPr>
          <p:nvPr/>
        </p:nvSpPr>
        <p:spPr bwMode="auto">
          <a:xfrm>
            <a:off x="3941763" y="4824413"/>
            <a:ext cx="1260475" cy="944562"/>
          </a:xfrm>
          <a:prstGeom prst="rect">
            <a:avLst/>
          </a:prstGeom>
          <a:solidFill>
            <a:srgbClr val="0000FF">
              <a:alpha val="25999"/>
            </a:srgbClr>
          </a:solidFill>
          <a:ln w="9525" algn="ctr">
            <a:no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336546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98425"/>
            <a:ext cx="8229600" cy="561975"/>
          </a:xfrm>
        </p:spPr>
        <p:txBody>
          <a:bodyPr>
            <a:normAutofit fontScale="90000"/>
          </a:bodyPr>
          <a:lstStyle/>
          <a:p>
            <a:r>
              <a:rPr lang="zh-CN" altLang="en-US" sz="3600" smtClean="0"/>
              <a:t>一个简单的过程调用例子</a:t>
            </a:r>
          </a:p>
        </p:txBody>
      </p:sp>
      <p:sp>
        <p:nvSpPr>
          <p:cNvPr id="738307" name="Rectangle 3"/>
          <p:cNvSpPr>
            <a:spLocks noChangeArrowheads="1"/>
          </p:cNvSpPr>
          <p:nvPr/>
        </p:nvSpPr>
        <p:spPr bwMode="auto">
          <a:xfrm>
            <a:off x="0" y="2738438"/>
            <a:ext cx="2970213" cy="4119562"/>
          </a:xfrm>
          <a:prstGeom prst="rect">
            <a:avLst/>
          </a:prstGeom>
          <a:noFill/>
          <a:ln w="9525">
            <a:noFill/>
            <a:miter lim="800000"/>
            <a:headEnd/>
            <a:tailEnd/>
          </a:ln>
          <a:effec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itchFamily="34" charset="0"/>
                <a:ea typeface="宋体" pitchFamily="2" charset="-122"/>
              </a:rPr>
              <a:t> pushl	%ebp</a:t>
            </a:r>
          </a:p>
          <a:p>
            <a:pPr eaLnBrk="1" hangingPunct="1"/>
            <a:r>
              <a:rPr lang="en-US" altLang="zh-CN">
                <a:latin typeface="Arial" pitchFamily="34" charset="0"/>
                <a:ea typeface="宋体" pitchFamily="2" charset="-122"/>
              </a:rPr>
              <a:t> movl 	%esp, %ebp</a:t>
            </a:r>
          </a:p>
          <a:p>
            <a:pPr eaLnBrk="1" hangingPunct="1"/>
            <a:r>
              <a:rPr lang="en-US" altLang="zh-CN">
                <a:latin typeface="Arial" pitchFamily="34" charset="0"/>
                <a:ea typeface="宋体" pitchFamily="2" charset="-122"/>
              </a:rPr>
              <a:t> subl	$24, %esp</a:t>
            </a:r>
          </a:p>
          <a:p>
            <a:pPr eaLnBrk="1" hangingPunct="1"/>
            <a:r>
              <a:rPr lang="en-US" altLang="zh-CN">
                <a:latin typeface="Arial" pitchFamily="34" charset="0"/>
                <a:ea typeface="宋体" pitchFamily="2" charset="-122"/>
              </a:rPr>
              <a:t> movl	$125, -12(%ebp)	</a:t>
            </a:r>
          </a:p>
          <a:p>
            <a:pPr eaLnBrk="1" hangingPunct="1"/>
            <a:r>
              <a:rPr lang="en-US" altLang="zh-CN">
                <a:latin typeface="Arial" pitchFamily="34" charset="0"/>
                <a:ea typeface="宋体" pitchFamily="2" charset="-122"/>
              </a:rPr>
              <a:t> movl	$80, -8(%ebp) </a:t>
            </a:r>
          </a:p>
          <a:p>
            <a:pPr eaLnBrk="1" hangingPunct="1"/>
            <a:r>
              <a:rPr lang="en-US" altLang="zh-CN">
                <a:latin typeface="Arial" pitchFamily="34" charset="0"/>
                <a:ea typeface="宋体" pitchFamily="2" charset="-122"/>
              </a:rPr>
              <a:t> movl     -8(%ebp), %eax</a:t>
            </a:r>
          </a:p>
          <a:p>
            <a:pPr eaLnBrk="1" hangingPunct="1"/>
            <a:r>
              <a:rPr lang="en-US" altLang="zh-CN">
                <a:latin typeface="Arial" pitchFamily="34" charset="0"/>
                <a:ea typeface="宋体" pitchFamily="2" charset="-122"/>
              </a:rPr>
              <a:t> movl	%eax, 4(%esp)</a:t>
            </a:r>
          </a:p>
          <a:p>
            <a:pPr eaLnBrk="1" hangingPunct="1"/>
            <a:r>
              <a:rPr lang="en-US" altLang="zh-CN">
                <a:latin typeface="Arial" pitchFamily="34" charset="0"/>
                <a:ea typeface="宋体" pitchFamily="2" charset="-122"/>
              </a:rPr>
              <a:t> movl	-12(%ebp), %eax	</a:t>
            </a:r>
          </a:p>
          <a:p>
            <a:pPr eaLnBrk="1" hangingPunct="1"/>
            <a:r>
              <a:rPr lang="en-US" altLang="zh-CN">
                <a:latin typeface="Arial" pitchFamily="34" charset="0"/>
                <a:ea typeface="宋体" pitchFamily="2" charset="-122"/>
              </a:rPr>
              <a:t> movl	%eax, (%esp)	</a:t>
            </a:r>
          </a:p>
          <a:p>
            <a:pPr eaLnBrk="1" hangingPunct="1"/>
            <a:r>
              <a:rPr lang="en-US" altLang="zh-CN">
                <a:latin typeface="Arial" pitchFamily="34" charset="0"/>
                <a:ea typeface="宋体" pitchFamily="2" charset="-122"/>
              </a:rPr>
              <a:t> call	add		</a:t>
            </a:r>
          </a:p>
          <a:p>
            <a:pPr eaLnBrk="1" hangingPunct="1"/>
            <a:r>
              <a:rPr lang="en-US" altLang="zh-CN">
                <a:latin typeface="Arial" pitchFamily="34" charset="0"/>
                <a:ea typeface="宋体" pitchFamily="2" charset="-122"/>
              </a:rPr>
              <a:t> movl	%eax, -4(%ebp) 	</a:t>
            </a:r>
          </a:p>
          <a:p>
            <a:pPr eaLnBrk="1" hangingPunct="1"/>
            <a:r>
              <a:rPr lang="en-US" altLang="zh-CN">
                <a:latin typeface="Arial" pitchFamily="34" charset="0"/>
                <a:ea typeface="宋体" pitchFamily="2" charset="-122"/>
              </a:rPr>
              <a:t> movl	-4(%ebp), %eax	</a:t>
            </a:r>
          </a:p>
          <a:p>
            <a:pPr eaLnBrk="1" hangingPunct="1"/>
            <a:r>
              <a:rPr lang="en-US" altLang="zh-CN">
                <a:latin typeface="Arial" pitchFamily="34" charset="0"/>
                <a:ea typeface="宋体" pitchFamily="2" charset="-122"/>
              </a:rPr>
              <a:t> leave	</a:t>
            </a:r>
          </a:p>
          <a:p>
            <a:pPr eaLnBrk="1" hangingPunct="1"/>
            <a:r>
              <a:rPr lang="en-US" altLang="zh-CN">
                <a:latin typeface="Arial" pitchFamily="34" charset="0"/>
                <a:ea typeface="宋体" pitchFamily="2" charset="-122"/>
              </a:rPr>
              <a:t> ret</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grpSp>
        <p:nvGrpSpPr>
          <p:cNvPr id="738308" name="Group 4"/>
          <p:cNvGrpSpPr>
            <a:grpSpLocks/>
          </p:cNvGrpSpPr>
          <p:nvPr/>
        </p:nvGrpSpPr>
        <p:grpSpPr bwMode="auto">
          <a:xfrm>
            <a:off x="2322513" y="3114675"/>
            <a:ext cx="1035050" cy="687388"/>
            <a:chOff x="1746" y="1848"/>
            <a:chExt cx="652" cy="433"/>
          </a:xfrm>
        </p:grpSpPr>
        <p:sp>
          <p:nvSpPr>
            <p:cNvPr id="738309"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10" name="Text Box 6"/>
            <p:cNvSpPr txBox="1">
              <a:spLocks noChangeArrowheads="1"/>
            </p:cNvSpPr>
            <p:nvPr/>
          </p:nvSpPr>
          <p:spPr bwMode="auto">
            <a:xfrm>
              <a:off x="1916" y="1877"/>
              <a:ext cx="482"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准备阶段</a:t>
              </a:r>
            </a:p>
          </p:txBody>
        </p:sp>
      </p:grpSp>
      <p:grpSp>
        <p:nvGrpSpPr>
          <p:cNvPr id="738311" name="Group 7"/>
          <p:cNvGrpSpPr>
            <a:grpSpLocks/>
          </p:cNvGrpSpPr>
          <p:nvPr/>
        </p:nvGrpSpPr>
        <p:grpSpPr bwMode="auto">
          <a:xfrm>
            <a:off x="881063" y="6264275"/>
            <a:ext cx="989012" cy="587375"/>
            <a:chOff x="584" y="3916"/>
            <a:chExt cx="623" cy="370"/>
          </a:xfrm>
        </p:grpSpPr>
        <p:sp>
          <p:nvSpPr>
            <p:cNvPr id="738312" name="AutoShape 8"/>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13" name="Text Box 9"/>
            <p:cNvSpPr txBox="1">
              <a:spLocks noChangeArrowheads="1"/>
            </p:cNvSpPr>
            <p:nvPr/>
          </p:nvSpPr>
          <p:spPr bwMode="auto">
            <a:xfrm>
              <a:off x="725" y="3916"/>
              <a:ext cx="482" cy="370"/>
            </a:xfrm>
            <a:prstGeom prst="rect">
              <a:avLst/>
            </a:prstGeom>
            <a:noFill/>
            <a:ln w="9525">
              <a:noFill/>
              <a:miter lim="800000"/>
              <a:headEnd/>
              <a:tailEnd/>
            </a:ln>
            <a:effectLst/>
          </p:spPr>
          <p:txBody>
            <a:bodyPr>
              <a:spAutoFit/>
            </a:bodyPr>
            <a:lstStyle/>
            <a:p>
              <a:pPr eaLnBrk="1" hangingPunct="1">
                <a:lnSpc>
                  <a:spcPct val="90000"/>
                </a:lnSpc>
                <a:spcBef>
                  <a:spcPct val="10000"/>
                </a:spcBef>
              </a:pPr>
              <a:r>
                <a:rPr lang="zh-CN" altLang="en-US">
                  <a:solidFill>
                    <a:srgbClr val="FF3300"/>
                  </a:solidFill>
                  <a:latin typeface="Arial" pitchFamily="34" charset="0"/>
                </a:rPr>
                <a:t>结束阶段</a:t>
              </a:r>
            </a:p>
          </p:txBody>
        </p:sp>
      </p:grpSp>
      <p:pic>
        <p:nvPicPr>
          <p:cNvPr id="738314" name="Picture 10"/>
          <p:cNvPicPr>
            <a:picLocks noChangeAspect="1" noChangeArrowheads="1"/>
          </p:cNvPicPr>
          <p:nvPr/>
        </p:nvPicPr>
        <p:blipFill>
          <a:blip r:embed="rId2"/>
          <a:srcRect/>
          <a:stretch>
            <a:fillRect/>
          </a:stretch>
        </p:blipFill>
        <p:spPr bwMode="auto">
          <a:xfrm>
            <a:off x="4481513" y="0"/>
            <a:ext cx="4662487" cy="5805488"/>
          </a:xfrm>
          <a:prstGeom prst="rect">
            <a:avLst/>
          </a:prstGeom>
          <a:noFill/>
        </p:spPr>
      </p:pic>
      <p:sp>
        <p:nvSpPr>
          <p:cNvPr id="738315" name="Text Box 11"/>
          <p:cNvSpPr txBox="1">
            <a:spLocks noChangeArrowheads="1"/>
          </p:cNvSpPr>
          <p:nvPr/>
        </p:nvSpPr>
        <p:spPr bwMode="auto">
          <a:xfrm>
            <a:off x="7902575" y="98425"/>
            <a:ext cx="944563" cy="701675"/>
          </a:xfrm>
          <a:prstGeom prst="rect">
            <a:avLst/>
          </a:prstGeom>
          <a:noFill/>
          <a:ln w="9525">
            <a:noFill/>
            <a:miter lim="800000"/>
            <a:headEnd/>
            <a:tailEnd/>
          </a:ln>
          <a:effec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738316" name="Text Box 12"/>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a:t>int add ( int x, int y ) {</a:t>
            </a:r>
          </a:p>
          <a:p>
            <a:pPr marL="342900" indent="-342900"/>
            <a:r>
              <a:rPr lang="en-US" altLang="zh-CN"/>
              <a:t>	 return x+y;</a:t>
            </a:r>
          </a:p>
          <a:p>
            <a:pPr marL="342900" indent="-342900"/>
            <a:r>
              <a:rPr lang="en-US" altLang="zh-CN"/>
              <a:t>}</a:t>
            </a:r>
          </a:p>
          <a:p>
            <a:pPr marL="342900" indent="-342900"/>
            <a:r>
              <a:rPr lang="en-US" altLang="zh-CN"/>
              <a:t>int	 caller ( ) {	</a:t>
            </a:r>
          </a:p>
          <a:p>
            <a:pPr marL="342900" indent="-342900"/>
            <a:r>
              <a:rPr lang="en-US" altLang="zh-CN"/>
              <a:t>	 int	t1 = 125;</a:t>
            </a:r>
          </a:p>
          <a:p>
            <a:pPr marL="342900" indent="-342900"/>
            <a:r>
              <a:rPr lang="en-US" altLang="zh-CN"/>
              <a:t>      int 	t2 = 80;</a:t>
            </a:r>
          </a:p>
          <a:p>
            <a:pPr marL="342900" indent="-342900"/>
            <a:r>
              <a:rPr lang="en-US" altLang="zh-CN"/>
              <a:t>	 int	sum = </a:t>
            </a:r>
            <a:r>
              <a:rPr lang="en-US" altLang="zh-CN">
                <a:solidFill>
                  <a:srgbClr val="FF3300"/>
                </a:solidFill>
              </a:rPr>
              <a:t>add (t1, t2)</a:t>
            </a:r>
            <a:r>
              <a:rPr lang="en-US" altLang="zh-CN"/>
              <a:t>;</a:t>
            </a:r>
          </a:p>
          <a:p>
            <a:pPr marL="342900" indent="-342900"/>
            <a:r>
              <a:rPr lang="en-US" altLang="zh-CN"/>
              <a:t>	 return sum;</a:t>
            </a:r>
            <a:endParaRPr lang="zh-CN" altLang="en-US"/>
          </a:p>
          <a:p>
            <a:pPr marL="342900" indent="-342900"/>
            <a:r>
              <a:rPr lang="en-US" altLang="zh-CN"/>
              <a:t>}</a:t>
            </a:r>
            <a:endParaRPr lang="zh-CN" altLang="en-US"/>
          </a:p>
        </p:txBody>
      </p:sp>
      <p:sp>
        <p:nvSpPr>
          <p:cNvPr id="738317" name="Text Box 13"/>
          <p:cNvSpPr txBox="1">
            <a:spLocks noChangeArrowheads="1"/>
          </p:cNvSpPr>
          <p:nvPr/>
        </p:nvSpPr>
        <p:spPr bwMode="auto">
          <a:xfrm>
            <a:off x="7858125" y="3024188"/>
            <a:ext cx="1079500"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ESP+4</a:t>
            </a:r>
          </a:p>
        </p:txBody>
      </p:sp>
      <p:grpSp>
        <p:nvGrpSpPr>
          <p:cNvPr id="738318" name="Group 14"/>
          <p:cNvGrpSpPr>
            <a:grpSpLocks/>
          </p:cNvGrpSpPr>
          <p:nvPr/>
        </p:nvGrpSpPr>
        <p:grpSpPr bwMode="auto">
          <a:xfrm>
            <a:off x="2771775" y="3789363"/>
            <a:ext cx="1125538" cy="641350"/>
            <a:chOff x="1746" y="2387"/>
            <a:chExt cx="709" cy="404"/>
          </a:xfrm>
        </p:grpSpPr>
        <p:sp>
          <p:nvSpPr>
            <p:cNvPr id="738319" name="AutoShape 15"/>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20" name="Text Box 16"/>
            <p:cNvSpPr txBox="1">
              <a:spLocks noChangeArrowheads="1"/>
            </p:cNvSpPr>
            <p:nvPr/>
          </p:nvSpPr>
          <p:spPr bwMode="auto">
            <a:xfrm>
              <a:off x="1888" y="238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分配局部变量</a:t>
              </a:r>
            </a:p>
          </p:txBody>
        </p:sp>
      </p:grpSp>
      <p:grpSp>
        <p:nvGrpSpPr>
          <p:cNvPr id="738321" name="Group 17"/>
          <p:cNvGrpSpPr>
            <a:grpSpLocks/>
          </p:cNvGrpSpPr>
          <p:nvPr/>
        </p:nvGrpSpPr>
        <p:grpSpPr bwMode="auto">
          <a:xfrm>
            <a:off x="2771775" y="4464050"/>
            <a:ext cx="1125538" cy="927100"/>
            <a:chOff x="1746" y="2812"/>
            <a:chExt cx="709" cy="584"/>
          </a:xfrm>
        </p:grpSpPr>
        <p:sp>
          <p:nvSpPr>
            <p:cNvPr id="738322" name="AutoShape 18"/>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23" name="Text Box 19"/>
            <p:cNvSpPr txBox="1">
              <a:spLocks noChangeArrowheads="1"/>
            </p:cNvSpPr>
            <p:nvPr/>
          </p:nvSpPr>
          <p:spPr bwMode="auto">
            <a:xfrm>
              <a:off x="1888" y="289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准备入口参数</a:t>
              </a:r>
            </a:p>
          </p:txBody>
        </p:sp>
      </p:grpSp>
      <p:grpSp>
        <p:nvGrpSpPr>
          <p:cNvPr id="738324" name="Group 20"/>
          <p:cNvGrpSpPr>
            <a:grpSpLocks/>
          </p:cNvGrpSpPr>
          <p:nvPr/>
        </p:nvGrpSpPr>
        <p:grpSpPr bwMode="auto">
          <a:xfrm>
            <a:off x="4706938" y="765175"/>
            <a:ext cx="809625" cy="2746375"/>
            <a:chOff x="2965" y="482"/>
            <a:chExt cx="510" cy="1730"/>
          </a:xfrm>
        </p:grpSpPr>
        <p:sp>
          <p:nvSpPr>
            <p:cNvPr id="738325" name="Text Box 21"/>
            <p:cNvSpPr txBox="1">
              <a:spLocks noChangeArrowheads="1"/>
            </p:cNvSpPr>
            <p:nvPr/>
          </p:nvSpPr>
          <p:spPr bwMode="auto">
            <a:xfrm>
              <a:off x="3050" y="482"/>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-4</a:t>
              </a:r>
            </a:p>
          </p:txBody>
        </p:sp>
        <p:sp>
          <p:nvSpPr>
            <p:cNvPr id="738326" name="Text Box 22"/>
            <p:cNvSpPr txBox="1">
              <a:spLocks noChangeArrowheads="1"/>
            </p:cNvSpPr>
            <p:nvPr/>
          </p:nvSpPr>
          <p:spPr bwMode="auto">
            <a:xfrm>
              <a:off x="3050" y="794"/>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-8</a:t>
              </a:r>
            </a:p>
          </p:txBody>
        </p:sp>
        <p:sp>
          <p:nvSpPr>
            <p:cNvPr id="738327" name="Text Box 23"/>
            <p:cNvSpPr txBox="1">
              <a:spLocks noChangeArrowheads="1"/>
            </p:cNvSpPr>
            <p:nvPr/>
          </p:nvSpPr>
          <p:spPr bwMode="auto">
            <a:xfrm>
              <a:off x="2965" y="1219"/>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-12</a:t>
              </a:r>
            </a:p>
          </p:txBody>
        </p:sp>
        <p:sp>
          <p:nvSpPr>
            <p:cNvPr id="738328" name="Text Box 24"/>
            <p:cNvSpPr txBox="1">
              <a:spLocks noChangeArrowheads="1"/>
            </p:cNvSpPr>
            <p:nvPr/>
          </p:nvSpPr>
          <p:spPr bwMode="auto">
            <a:xfrm>
              <a:off x="2965" y="1565"/>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-16</a:t>
              </a:r>
            </a:p>
          </p:txBody>
        </p:sp>
        <p:sp>
          <p:nvSpPr>
            <p:cNvPr id="738329" name="Text Box 25"/>
            <p:cNvSpPr txBox="1">
              <a:spLocks noChangeArrowheads="1"/>
            </p:cNvSpPr>
            <p:nvPr/>
          </p:nvSpPr>
          <p:spPr bwMode="auto">
            <a:xfrm>
              <a:off x="2993" y="1962"/>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-20</a:t>
              </a:r>
            </a:p>
          </p:txBody>
        </p:sp>
      </p:grpSp>
      <p:grpSp>
        <p:nvGrpSpPr>
          <p:cNvPr id="738330" name="Group 26"/>
          <p:cNvGrpSpPr>
            <a:grpSpLocks/>
          </p:cNvGrpSpPr>
          <p:nvPr/>
        </p:nvGrpSpPr>
        <p:grpSpPr bwMode="auto">
          <a:xfrm>
            <a:off x="1781175" y="5454650"/>
            <a:ext cx="3060700" cy="366713"/>
            <a:chOff x="1122" y="3436"/>
            <a:chExt cx="1928" cy="231"/>
          </a:xfrm>
        </p:grpSpPr>
        <p:sp>
          <p:nvSpPr>
            <p:cNvPr id="738331" name="Text Box 27"/>
            <p:cNvSpPr txBox="1">
              <a:spLocks noChangeArrowheads="1"/>
            </p:cNvSpPr>
            <p:nvPr/>
          </p:nvSpPr>
          <p:spPr bwMode="auto">
            <a:xfrm>
              <a:off x="1377" y="3436"/>
              <a:ext cx="1673"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返回参数总在</a:t>
              </a:r>
              <a:r>
                <a:rPr lang="en-US" altLang="zh-CN">
                  <a:solidFill>
                    <a:srgbClr val="FF3300"/>
                  </a:solidFill>
                </a:rPr>
                <a:t>EAX</a:t>
              </a:r>
              <a:r>
                <a:rPr lang="zh-CN" altLang="en-US">
                  <a:solidFill>
                    <a:srgbClr val="FF3300"/>
                  </a:solidFill>
                </a:rPr>
                <a:t>中</a:t>
              </a:r>
            </a:p>
          </p:txBody>
        </p:sp>
        <p:sp>
          <p:nvSpPr>
            <p:cNvPr id="738332" name="Line 28"/>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p:spPr>
          <p:txBody>
            <a:bodyPr/>
            <a:lstStyle/>
            <a:p>
              <a:endParaRPr lang="zh-CN" altLang="en-US"/>
            </a:p>
          </p:txBody>
        </p:sp>
      </p:grpSp>
      <p:grpSp>
        <p:nvGrpSpPr>
          <p:cNvPr id="738333" name="Group 29"/>
          <p:cNvGrpSpPr>
            <a:grpSpLocks/>
          </p:cNvGrpSpPr>
          <p:nvPr/>
        </p:nvGrpSpPr>
        <p:grpSpPr bwMode="auto">
          <a:xfrm>
            <a:off x="2771775" y="5768975"/>
            <a:ext cx="1125538" cy="641350"/>
            <a:chOff x="1746" y="3634"/>
            <a:chExt cx="709" cy="404"/>
          </a:xfrm>
        </p:grpSpPr>
        <p:sp>
          <p:nvSpPr>
            <p:cNvPr id="738334" name="AutoShape 30"/>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738335" name="Text Box 31"/>
            <p:cNvSpPr txBox="1">
              <a:spLocks noChangeArrowheads="1"/>
            </p:cNvSpPr>
            <p:nvPr/>
          </p:nvSpPr>
          <p:spPr bwMode="auto">
            <a:xfrm>
              <a:off x="1888" y="3634"/>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准备返回参数</a:t>
              </a:r>
            </a:p>
          </p:txBody>
        </p:sp>
      </p:grpSp>
      <p:sp>
        <p:nvSpPr>
          <p:cNvPr id="738336" name="Text Box 32"/>
          <p:cNvSpPr txBox="1">
            <a:spLocks noChangeArrowheads="1"/>
          </p:cNvSpPr>
          <p:nvPr/>
        </p:nvSpPr>
        <p:spPr bwMode="auto">
          <a:xfrm>
            <a:off x="6372225" y="5770563"/>
            <a:ext cx="2744788" cy="944562"/>
          </a:xfrm>
          <a:prstGeom prst="rect">
            <a:avLst/>
          </a:prstGeom>
          <a:noFill/>
          <a:ln w="9525" algn="ctr">
            <a:noFill/>
            <a:miter lim="800000"/>
            <a:headEnd/>
            <a:tailEnd/>
          </a:ln>
          <a:effectLst/>
        </p:spPr>
        <p:txBody>
          <a:bodyPr>
            <a:spAutoFit/>
          </a:bodyPr>
          <a:lstStyle/>
          <a:p>
            <a:pPr marL="342900" indent="-342900">
              <a:spcBef>
                <a:spcPct val="5000"/>
              </a:spcBef>
            </a:pPr>
            <a:r>
              <a:rPr lang="en-US" altLang="zh-CN">
                <a:solidFill>
                  <a:srgbClr val="3333CC"/>
                </a:solidFill>
              </a:rPr>
              <a:t>add</a:t>
            </a:r>
            <a:r>
              <a:rPr lang="zh-CN" altLang="en-US">
                <a:solidFill>
                  <a:srgbClr val="3333CC"/>
                </a:solidFill>
              </a:rPr>
              <a:t>函数开始是什么？</a:t>
            </a:r>
          </a:p>
          <a:p>
            <a:pPr marL="342900" indent="-342900">
              <a:spcBef>
                <a:spcPct val="5000"/>
              </a:spcBef>
            </a:pPr>
            <a:r>
              <a:rPr lang="en-US" altLang="zh-CN">
                <a:solidFill>
                  <a:srgbClr val="FF3300"/>
                </a:solidFill>
              </a:rPr>
              <a:t>pushl   %ebp</a:t>
            </a:r>
          </a:p>
          <a:p>
            <a:pPr marL="342900" indent="-342900">
              <a:spcBef>
                <a:spcPct val="5000"/>
              </a:spcBef>
            </a:pPr>
            <a:r>
              <a:rPr lang="en-US" altLang="zh-CN">
                <a:solidFill>
                  <a:srgbClr val="FF3300"/>
                </a:solidFill>
              </a:rPr>
              <a:t>movl   %esp, %ebp</a:t>
            </a:r>
          </a:p>
        </p:txBody>
      </p:sp>
      <p:sp>
        <p:nvSpPr>
          <p:cNvPr id="738337" name="Line 33"/>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p:spPr>
        <p:txBody>
          <a:bodyPr/>
          <a:lstStyle/>
          <a:p>
            <a:endParaRPr lang="zh-CN" altLang="en-US"/>
          </a:p>
        </p:txBody>
      </p:sp>
      <p:grpSp>
        <p:nvGrpSpPr>
          <p:cNvPr id="738349" name="Group 45"/>
          <p:cNvGrpSpPr>
            <a:grpSpLocks/>
          </p:cNvGrpSpPr>
          <p:nvPr/>
        </p:nvGrpSpPr>
        <p:grpSpPr bwMode="auto">
          <a:xfrm>
            <a:off x="3446463" y="188913"/>
            <a:ext cx="1081087" cy="1465262"/>
            <a:chOff x="2171" y="119"/>
            <a:chExt cx="681" cy="923"/>
          </a:xfrm>
        </p:grpSpPr>
        <p:sp>
          <p:nvSpPr>
            <p:cNvPr id="738339" name="Text Box 35"/>
            <p:cNvSpPr txBox="1">
              <a:spLocks noChangeArrowheads="1"/>
            </p:cNvSpPr>
            <p:nvPr/>
          </p:nvSpPr>
          <p:spPr bwMode="auto">
            <a:xfrm>
              <a:off x="2171" y="119"/>
              <a:ext cx="681" cy="923"/>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add</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50000"/>
                </a:spcBef>
              </a:pPr>
              <a:endParaRPr lang="en-US" altLang="zh-CN"/>
            </a:p>
          </p:txBody>
        </p:sp>
        <p:sp>
          <p:nvSpPr>
            <p:cNvPr id="738341" name="Line 37"/>
            <p:cNvSpPr>
              <a:spLocks noChangeShapeType="1"/>
            </p:cNvSpPr>
            <p:nvPr/>
          </p:nvSpPr>
          <p:spPr bwMode="auto">
            <a:xfrm flipV="1">
              <a:off x="2370" y="290"/>
              <a:ext cx="0" cy="283"/>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38342" name="Line 38"/>
          <p:cNvSpPr>
            <a:spLocks noChangeShapeType="1"/>
          </p:cNvSpPr>
          <p:nvPr/>
        </p:nvSpPr>
        <p:spPr bwMode="auto">
          <a:xfrm>
            <a:off x="2185988" y="3698875"/>
            <a:ext cx="2295525" cy="134938"/>
          </a:xfrm>
          <a:prstGeom prst="line">
            <a:avLst/>
          </a:prstGeom>
          <a:noFill/>
          <a:ln w="9525">
            <a:solidFill>
              <a:srgbClr val="3333CC"/>
            </a:solidFill>
            <a:round/>
            <a:headEnd/>
            <a:tailEnd type="triangle" w="med" len="med"/>
          </a:ln>
          <a:effectLst/>
        </p:spPr>
        <p:txBody>
          <a:bodyPr/>
          <a:lstStyle/>
          <a:p>
            <a:endParaRPr lang="zh-CN" altLang="en-US"/>
          </a:p>
        </p:txBody>
      </p:sp>
      <p:sp>
        <p:nvSpPr>
          <p:cNvPr id="738343" name="Line 39"/>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p:spPr>
        <p:txBody>
          <a:bodyPr/>
          <a:lstStyle/>
          <a:p>
            <a:endParaRPr lang="zh-CN" altLang="en-US"/>
          </a:p>
        </p:txBody>
      </p:sp>
      <p:sp>
        <p:nvSpPr>
          <p:cNvPr id="738344" name="Line 40"/>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p:spPr>
        <p:txBody>
          <a:bodyPr/>
          <a:lstStyle/>
          <a:p>
            <a:endParaRPr lang="zh-CN" altLang="en-US"/>
          </a:p>
        </p:txBody>
      </p:sp>
      <p:sp>
        <p:nvSpPr>
          <p:cNvPr id="738345" name="Line 41"/>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p:spPr>
        <p:txBody>
          <a:bodyPr/>
          <a:lstStyle/>
          <a:p>
            <a:endParaRPr lang="zh-CN" altLang="en-US"/>
          </a:p>
        </p:txBody>
      </p:sp>
      <p:sp>
        <p:nvSpPr>
          <p:cNvPr id="738346" name="Line 42"/>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p:spPr>
        <p:txBody>
          <a:bodyPr/>
          <a:lstStyle/>
          <a:p>
            <a:endParaRPr lang="zh-CN" altLang="en-US"/>
          </a:p>
        </p:txBody>
      </p:sp>
      <p:sp>
        <p:nvSpPr>
          <p:cNvPr id="738347" name="Rectangle 43"/>
          <p:cNvSpPr>
            <a:spLocks noChangeArrowheads="1"/>
          </p:cNvSpPr>
          <p:nvPr/>
        </p:nvSpPr>
        <p:spPr bwMode="auto">
          <a:xfrm>
            <a:off x="3402013" y="6345238"/>
            <a:ext cx="2493962" cy="466725"/>
          </a:xfrm>
          <a:prstGeom prst="rect">
            <a:avLst/>
          </a:prstGeom>
          <a:noFill/>
          <a:ln w="9525" algn="ctr">
            <a:noFill/>
            <a:miter lim="800000"/>
            <a:headEnd/>
            <a:tailEnd/>
          </a:ln>
          <a:effectLst/>
        </p:spPr>
        <p:txBody>
          <a:bodyPr wrap="none" tIns="0" bIns="0" anchor="ctr">
            <a:spAutoFit/>
          </a:bodyPr>
          <a:lstStyle/>
          <a:p>
            <a:pPr indent="269875">
              <a:lnSpc>
                <a:spcPct val="85000"/>
              </a:lnSpc>
            </a:pPr>
            <a:r>
              <a:rPr lang="en-US" altLang="zh-CN">
                <a:solidFill>
                  <a:srgbClr val="3333CC"/>
                </a:solidFill>
              </a:rPr>
              <a:t>movl 	%ebp, %esp</a:t>
            </a:r>
          </a:p>
          <a:p>
            <a:pPr indent="269875">
              <a:lnSpc>
                <a:spcPct val="85000"/>
              </a:lnSpc>
            </a:pPr>
            <a:r>
              <a:rPr lang="en-US" altLang="zh-CN">
                <a:solidFill>
                  <a:srgbClr val="3333CC"/>
                </a:solidFill>
              </a:rPr>
              <a:t>popl	%ebp</a:t>
            </a:r>
          </a:p>
        </p:txBody>
      </p:sp>
      <p:sp>
        <p:nvSpPr>
          <p:cNvPr id="738348" name="Line 44"/>
          <p:cNvSpPr>
            <a:spLocks noChangeShapeType="1"/>
          </p:cNvSpPr>
          <p:nvPr/>
        </p:nvSpPr>
        <p:spPr bwMode="auto">
          <a:xfrm>
            <a:off x="746125" y="6489700"/>
            <a:ext cx="2700338" cy="44450"/>
          </a:xfrm>
          <a:prstGeom prst="line">
            <a:avLst/>
          </a:prstGeom>
          <a:noFill/>
          <a:ln w="9525">
            <a:solidFill>
              <a:srgbClr val="3333CC"/>
            </a:solidFill>
            <a:round/>
            <a:headEnd/>
            <a:tailEnd type="triangle" w="med" len="med"/>
          </a:ln>
          <a:effectLst/>
        </p:spPr>
        <p:txBody>
          <a:bodyPr/>
          <a:lstStyle/>
          <a:p>
            <a:endParaRPr lang="zh-CN" altLang="en-US"/>
          </a:p>
        </p:txBody>
      </p:sp>
    </p:spTree>
    <p:extLst>
      <p:ext uri="{BB962C8B-B14F-4D97-AF65-F5344CB8AC3E}">
        <p14:creationId xmlns="" xmlns:p14="http://schemas.microsoft.com/office/powerpoint/2010/main" val="6496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8316"/>
                                        </p:tgtEl>
                                        <p:attrNameLst>
                                          <p:attrName>style.visibility</p:attrName>
                                        </p:attrNameLst>
                                      </p:cBhvr>
                                      <p:to>
                                        <p:strVal val="visible"/>
                                      </p:to>
                                    </p:set>
                                    <p:animEffect transition="in" filter="blinds(horizontal)">
                                      <p:cBhvr>
                                        <p:cTn id="7" dur="500"/>
                                        <p:tgtEl>
                                          <p:spTgt spid="738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49"/>
                                        </p:tgtEl>
                                        <p:attrNameLst>
                                          <p:attrName>style.visibility</p:attrName>
                                        </p:attrNameLst>
                                      </p:cBhvr>
                                      <p:to>
                                        <p:strVal val="visible"/>
                                      </p:to>
                                    </p:set>
                                    <p:animEffect transition="in" filter="blinds(horizontal)">
                                      <p:cBhvr>
                                        <p:cTn id="12" dur="500"/>
                                        <p:tgtEl>
                                          <p:spTgt spid="738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8307"/>
                                        </p:tgtEl>
                                        <p:attrNameLst>
                                          <p:attrName>style.visibility</p:attrName>
                                        </p:attrNameLst>
                                      </p:cBhvr>
                                      <p:to>
                                        <p:strVal val="visible"/>
                                      </p:to>
                                    </p:set>
                                    <p:animEffect transition="in" filter="blinds(horizontal)">
                                      <p:cBhvr>
                                        <p:cTn id="17" dur="500"/>
                                        <p:tgtEl>
                                          <p:spTgt spid="7383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8"/>
                                        </p:tgtEl>
                                        <p:attrNameLst>
                                          <p:attrName>style.visibility</p:attrName>
                                        </p:attrNameLst>
                                      </p:cBhvr>
                                      <p:to>
                                        <p:strVal val="visible"/>
                                      </p:to>
                                    </p:set>
                                    <p:animEffect transition="in" filter="blinds(horizontal)">
                                      <p:cBhvr>
                                        <p:cTn id="22" dur="500"/>
                                        <p:tgtEl>
                                          <p:spTgt spid="7383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8311"/>
                                        </p:tgtEl>
                                        <p:attrNameLst>
                                          <p:attrName>style.visibility</p:attrName>
                                        </p:attrNameLst>
                                      </p:cBhvr>
                                      <p:to>
                                        <p:strVal val="visible"/>
                                      </p:to>
                                    </p:set>
                                    <p:animEffect transition="in" filter="blinds(horizontal)">
                                      <p:cBhvr>
                                        <p:cTn id="27" dur="500"/>
                                        <p:tgtEl>
                                          <p:spTgt spid="7383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8314"/>
                                        </p:tgtEl>
                                        <p:attrNameLst>
                                          <p:attrName>style.visibility</p:attrName>
                                        </p:attrNameLst>
                                      </p:cBhvr>
                                      <p:to>
                                        <p:strVal val="visible"/>
                                      </p:to>
                                    </p:set>
                                    <p:animEffect transition="in" filter="blinds(horizontal)">
                                      <p:cBhvr>
                                        <p:cTn id="32" dur="500"/>
                                        <p:tgtEl>
                                          <p:spTgt spid="7383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2"/>
                                        </p:tgtEl>
                                        <p:attrNameLst>
                                          <p:attrName>style.visibility</p:attrName>
                                        </p:attrNameLst>
                                      </p:cBhvr>
                                      <p:to>
                                        <p:strVal val="visible"/>
                                      </p:to>
                                    </p:set>
                                    <p:animEffect transition="in" filter="blinds(horizontal)">
                                      <p:cBhvr>
                                        <p:cTn id="37" dur="500"/>
                                        <p:tgtEl>
                                          <p:spTgt spid="7383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8315"/>
                                        </p:tgtEl>
                                        <p:attrNameLst>
                                          <p:attrName>style.visibility</p:attrName>
                                        </p:attrNameLst>
                                      </p:cBhvr>
                                      <p:to>
                                        <p:strVal val="visible"/>
                                      </p:to>
                                    </p:set>
                                    <p:animEffect transition="in" filter="blinds(horizontal)">
                                      <p:cBhvr>
                                        <p:cTn id="42" dur="500"/>
                                        <p:tgtEl>
                                          <p:spTgt spid="7383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8324"/>
                                        </p:tgtEl>
                                        <p:attrNameLst>
                                          <p:attrName>style.visibility</p:attrName>
                                        </p:attrNameLst>
                                      </p:cBhvr>
                                      <p:to>
                                        <p:strVal val="visible"/>
                                      </p:to>
                                    </p:set>
                                    <p:animEffect transition="in" filter="blinds(horizontal)">
                                      <p:cBhvr>
                                        <p:cTn id="47" dur="500"/>
                                        <p:tgtEl>
                                          <p:spTgt spid="7383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317"/>
                                        </p:tgtEl>
                                        <p:attrNameLst>
                                          <p:attrName>style.visibility</p:attrName>
                                        </p:attrNameLst>
                                      </p:cBhvr>
                                      <p:to>
                                        <p:strVal val="visible"/>
                                      </p:to>
                                    </p:set>
                                    <p:animEffect transition="in" filter="blinds(horizontal)">
                                      <p:cBhvr>
                                        <p:cTn id="52" dur="500"/>
                                        <p:tgtEl>
                                          <p:spTgt spid="7383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8318"/>
                                        </p:tgtEl>
                                        <p:attrNameLst>
                                          <p:attrName>style.visibility</p:attrName>
                                        </p:attrNameLst>
                                      </p:cBhvr>
                                      <p:to>
                                        <p:strVal val="visible"/>
                                      </p:to>
                                    </p:set>
                                    <p:animEffect transition="in" filter="blinds(horizontal)">
                                      <p:cBhvr>
                                        <p:cTn id="57" dur="500"/>
                                        <p:tgtEl>
                                          <p:spTgt spid="7383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38343"/>
                                        </p:tgtEl>
                                        <p:attrNameLst>
                                          <p:attrName>style.visibility</p:attrName>
                                        </p:attrNameLst>
                                      </p:cBhvr>
                                      <p:to>
                                        <p:strVal val="visible"/>
                                      </p:to>
                                    </p:set>
                                    <p:animEffect transition="in" filter="blinds(horizontal)">
                                      <p:cBhvr>
                                        <p:cTn id="62" dur="500"/>
                                        <p:tgtEl>
                                          <p:spTgt spid="7383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8344"/>
                                        </p:tgtEl>
                                        <p:attrNameLst>
                                          <p:attrName>style.visibility</p:attrName>
                                        </p:attrNameLst>
                                      </p:cBhvr>
                                      <p:to>
                                        <p:strVal val="visible"/>
                                      </p:to>
                                    </p:set>
                                    <p:animEffect transition="in" filter="blinds(horizontal)">
                                      <p:cBhvr>
                                        <p:cTn id="67" dur="500"/>
                                        <p:tgtEl>
                                          <p:spTgt spid="73834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38321"/>
                                        </p:tgtEl>
                                        <p:attrNameLst>
                                          <p:attrName>style.visibility</p:attrName>
                                        </p:attrNameLst>
                                      </p:cBhvr>
                                      <p:to>
                                        <p:strVal val="visible"/>
                                      </p:to>
                                    </p:set>
                                    <p:animEffect transition="in" filter="blinds(horizontal)">
                                      <p:cBhvr>
                                        <p:cTn id="72" dur="500"/>
                                        <p:tgtEl>
                                          <p:spTgt spid="73832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38345"/>
                                        </p:tgtEl>
                                        <p:attrNameLst>
                                          <p:attrName>style.visibility</p:attrName>
                                        </p:attrNameLst>
                                      </p:cBhvr>
                                      <p:to>
                                        <p:strVal val="visible"/>
                                      </p:to>
                                    </p:set>
                                    <p:animEffect transition="in" filter="blinds(horizontal)">
                                      <p:cBhvr>
                                        <p:cTn id="77" dur="500"/>
                                        <p:tgtEl>
                                          <p:spTgt spid="73834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38346"/>
                                        </p:tgtEl>
                                        <p:attrNameLst>
                                          <p:attrName>style.visibility</p:attrName>
                                        </p:attrNameLst>
                                      </p:cBhvr>
                                      <p:to>
                                        <p:strVal val="visible"/>
                                      </p:to>
                                    </p:set>
                                    <p:animEffect transition="in" filter="blinds(horizontal)">
                                      <p:cBhvr>
                                        <p:cTn id="82" dur="500"/>
                                        <p:tgtEl>
                                          <p:spTgt spid="73834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8336">
                                            <p:txEl>
                                              <p:pRg st="0" end="0"/>
                                            </p:txEl>
                                          </p:spTgt>
                                        </p:tgtEl>
                                        <p:attrNameLst>
                                          <p:attrName>style.visibility</p:attrName>
                                        </p:attrNameLst>
                                      </p:cBhvr>
                                      <p:to>
                                        <p:strVal val="visible"/>
                                      </p:to>
                                    </p:set>
                                    <p:animEffect transition="in" filter="blinds(horizontal)">
                                      <p:cBhvr>
                                        <p:cTn id="87" dur="500"/>
                                        <p:tgtEl>
                                          <p:spTgt spid="73833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38336">
                                            <p:txEl>
                                              <p:pRg st="1" end="1"/>
                                            </p:txEl>
                                          </p:spTgt>
                                        </p:tgtEl>
                                        <p:attrNameLst>
                                          <p:attrName>style.visibility</p:attrName>
                                        </p:attrNameLst>
                                      </p:cBhvr>
                                      <p:to>
                                        <p:strVal val="visible"/>
                                      </p:to>
                                    </p:set>
                                    <p:animEffect transition="in" filter="blinds(horizontal)">
                                      <p:cBhvr>
                                        <p:cTn id="92" dur="500"/>
                                        <p:tgtEl>
                                          <p:spTgt spid="73833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38336">
                                            <p:txEl>
                                              <p:pRg st="2" end="2"/>
                                            </p:txEl>
                                          </p:spTgt>
                                        </p:tgtEl>
                                        <p:attrNameLst>
                                          <p:attrName>style.visibility</p:attrName>
                                        </p:attrNameLst>
                                      </p:cBhvr>
                                      <p:to>
                                        <p:strVal val="visible"/>
                                      </p:to>
                                    </p:set>
                                    <p:animEffect transition="in" filter="blinds(horizontal)">
                                      <p:cBhvr>
                                        <p:cTn id="97" dur="500"/>
                                        <p:tgtEl>
                                          <p:spTgt spid="73833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38337"/>
                                        </p:tgtEl>
                                        <p:attrNameLst>
                                          <p:attrName>style.visibility</p:attrName>
                                        </p:attrNameLst>
                                      </p:cBhvr>
                                      <p:to>
                                        <p:strVal val="visible"/>
                                      </p:to>
                                    </p:set>
                                    <p:animEffect transition="in" filter="blinds(horizontal)">
                                      <p:cBhvr>
                                        <p:cTn id="102" dur="500"/>
                                        <p:tgtEl>
                                          <p:spTgt spid="73833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38330"/>
                                        </p:tgtEl>
                                        <p:attrNameLst>
                                          <p:attrName>style.visibility</p:attrName>
                                        </p:attrNameLst>
                                      </p:cBhvr>
                                      <p:to>
                                        <p:strVal val="visible"/>
                                      </p:to>
                                    </p:set>
                                    <p:animEffect transition="in" filter="blinds(horizontal)">
                                      <p:cBhvr>
                                        <p:cTn id="107" dur="500"/>
                                        <p:tgtEl>
                                          <p:spTgt spid="73833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38333"/>
                                        </p:tgtEl>
                                        <p:attrNameLst>
                                          <p:attrName>style.visibility</p:attrName>
                                        </p:attrNameLst>
                                      </p:cBhvr>
                                      <p:to>
                                        <p:strVal val="visible"/>
                                      </p:to>
                                    </p:set>
                                    <p:animEffect transition="in" filter="blinds(horizontal)">
                                      <p:cBhvr>
                                        <p:cTn id="112" dur="500"/>
                                        <p:tgtEl>
                                          <p:spTgt spid="73833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38348"/>
                                        </p:tgtEl>
                                        <p:attrNameLst>
                                          <p:attrName>style.visibility</p:attrName>
                                        </p:attrNameLst>
                                      </p:cBhvr>
                                      <p:to>
                                        <p:strVal val="visible"/>
                                      </p:to>
                                    </p:set>
                                    <p:animEffect transition="in" filter="blinds(horizontal)">
                                      <p:cBhvr>
                                        <p:cTn id="117" dur="500"/>
                                        <p:tgtEl>
                                          <p:spTgt spid="73834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38347"/>
                                        </p:tgtEl>
                                        <p:attrNameLst>
                                          <p:attrName>style.visibility</p:attrName>
                                        </p:attrNameLst>
                                      </p:cBhvr>
                                      <p:to>
                                        <p:strVal val="visible"/>
                                      </p:to>
                                    </p:set>
                                    <p:animEffect transition="in" filter="blinds(horizontal)">
                                      <p:cBhvr>
                                        <p:cTn id="122" dur="500"/>
                                        <p:tgtEl>
                                          <p:spTgt spid="738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p:bldP spid="738315" grpId="0"/>
      <p:bldP spid="738316" grpId="0" animBg="1"/>
      <p:bldP spid="738317" grpId="0"/>
      <p:bldP spid="738337" grpId="0" animBg="1"/>
      <p:bldP spid="738342" grpId="0" animBg="1"/>
      <p:bldP spid="738343" grpId="0" animBg="1"/>
      <p:bldP spid="738344" grpId="0" animBg="1"/>
      <p:bldP spid="738345" grpId="0" animBg="1"/>
      <p:bldP spid="738346" grpId="0" animBg="1"/>
      <p:bldP spid="738347" grpId="0"/>
      <p:bldP spid="7383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53975"/>
            <a:ext cx="8229600" cy="561975"/>
          </a:xfrm>
        </p:spPr>
        <p:txBody>
          <a:bodyPr/>
          <a:lstStyle/>
          <a:p>
            <a:r>
              <a:rPr lang="zh-CN" altLang="en-US" smtClean="0"/>
              <a:t>逆向工程举例</a:t>
            </a:r>
          </a:p>
        </p:txBody>
      </p:sp>
      <p:sp>
        <p:nvSpPr>
          <p:cNvPr id="805891" name="Rectangle 3"/>
          <p:cNvSpPr>
            <a:spLocks noChangeArrowheads="1"/>
          </p:cNvSpPr>
          <p:nvPr/>
        </p:nvSpPr>
        <p:spPr bwMode="auto">
          <a:xfrm>
            <a:off x="5472113" y="684213"/>
            <a:ext cx="3508375" cy="3387725"/>
          </a:xfrm>
          <a:prstGeom prst="rect">
            <a:avLst/>
          </a:prstGeom>
          <a:noFill/>
          <a:ln w="9525">
            <a:noFill/>
            <a:miter lim="800000"/>
            <a:headEnd/>
            <a:tailEnd/>
          </a:ln>
          <a:effectLst/>
        </p:spPr>
        <p:txBody>
          <a:bodyPr anchor="ctr">
            <a:spAutoFit/>
          </a:bodyPr>
          <a:lstStyle/>
          <a:p>
            <a:pPr eaLnBrk="1" hangingPunct="1">
              <a:tabLst>
                <a:tab pos="542925" algn="l"/>
              </a:tabLst>
            </a:pPr>
            <a:r>
              <a:rPr lang="zh-CN" altLang="en-US" b="0">
                <a:latin typeface="Arial" pitchFamily="34" charset="0"/>
                <a:ea typeface="宋体" pitchFamily="2" charset="-122"/>
              </a:rPr>
              <a:t>  </a:t>
            </a:r>
            <a:r>
              <a:rPr lang="en-US" altLang="zh-CN"/>
              <a:t>movl  	8(%ebp), %ebx</a:t>
            </a:r>
          </a:p>
          <a:p>
            <a:pPr eaLnBrk="1" hangingPunct="1">
              <a:tabLst>
                <a:tab pos="542925" algn="l"/>
              </a:tabLst>
            </a:pPr>
            <a:r>
              <a:rPr lang="en-US" altLang="zh-CN"/>
              <a:t>  movl  	$0, %eax</a:t>
            </a:r>
          </a:p>
          <a:p>
            <a:pPr eaLnBrk="1" hangingPunct="1">
              <a:tabLst>
                <a:tab pos="542925" algn="l"/>
              </a:tabLst>
            </a:pPr>
            <a:r>
              <a:rPr lang="en-US" altLang="zh-CN"/>
              <a:t>  movl  	$0, %ecx</a:t>
            </a:r>
          </a:p>
          <a:p>
            <a:pPr eaLnBrk="1" hangingPunct="1">
              <a:tabLst>
                <a:tab pos="542925" algn="l"/>
              </a:tabLst>
            </a:pPr>
            <a:r>
              <a:rPr lang="en-US" altLang="zh-CN"/>
              <a:t>.L12:</a:t>
            </a:r>
          </a:p>
          <a:p>
            <a:pPr eaLnBrk="1" hangingPunct="1">
              <a:tabLst>
                <a:tab pos="542925" algn="l"/>
              </a:tabLst>
            </a:pPr>
            <a:r>
              <a:rPr lang="en-US" altLang="zh-CN"/>
              <a:t>  </a:t>
            </a:r>
            <a:r>
              <a:rPr lang="en-US" altLang="zh-CN">
                <a:solidFill>
                  <a:srgbClr val="0000FF"/>
                </a:solidFill>
              </a:rPr>
              <a:t>leal   	(%eax,%eax), %edx</a:t>
            </a:r>
          </a:p>
          <a:p>
            <a:pPr eaLnBrk="1" hangingPunct="1">
              <a:tabLst>
                <a:tab pos="542925" algn="l"/>
              </a:tabLst>
            </a:pPr>
            <a:r>
              <a:rPr lang="en-US" altLang="zh-CN">
                <a:solidFill>
                  <a:srgbClr val="0000FF"/>
                </a:solidFill>
              </a:rPr>
              <a:t>  movl  	%ebx, %eax</a:t>
            </a:r>
          </a:p>
          <a:p>
            <a:pPr eaLnBrk="1" hangingPunct="1">
              <a:tabLst>
                <a:tab pos="542925" algn="l"/>
              </a:tabLst>
            </a:pPr>
            <a:r>
              <a:rPr lang="en-US" altLang="zh-CN">
                <a:solidFill>
                  <a:srgbClr val="0000FF"/>
                </a:solidFill>
              </a:rPr>
              <a:t>  andl  	$1, %eax</a:t>
            </a:r>
          </a:p>
          <a:p>
            <a:pPr eaLnBrk="1" hangingPunct="1">
              <a:tabLst>
                <a:tab pos="542925" algn="l"/>
              </a:tabLst>
            </a:pPr>
            <a:r>
              <a:rPr lang="en-US" altLang="zh-CN">
                <a:solidFill>
                  <a:srgbClr val="0000FF"/>
                </a:solidFill>
              </a:rPr>
              <a:t>  orl       %edx, %eax</a:t>
            </a:r>
          </a:p>
          <a:p>
            <a:pPr eaLnBrk="1" hangingPunct="1">
              <a:tabLst>
                <a:tab pos="542925" algn="l"/>
              </a:tabLst>
            </a:pPr>
            <a:r>
              <a:rPr lang="en-US" altLang="zh-CN">
                <a:solidFill>
                  <a:srgbClr val="0000FF"/>
                </a:solidFill>
              </a:rPr>
              <a:t>  shrl     %ebx</a:t>
            </a:r>
            <a:r>
              <a:rPr lang="en-US" altLang="zh-CN"/>
              <a:t>  </a:t>
            </a:r>
          </a:p>
          <a:p>
            <a:pPr eaLnBrk="1" hangingPunct="1">
              <a:tabLst>
                <a:tab pos="542925" algn="l"/>
              </a:tabLst>
            </a:pPr>
            <a:r>
              <a:rPr lang="en-US" altLang="zh-CN"/>
              <a:t>  addl   	$1, %ecx   </a:t>
            </a:r>
          </a:p>
          <a:p>
            <a:pPr eaLnBrk="1" hangingPunct="1">
              <a:tabLst>
                <a:tab pos="542925" algn="l"/>
              </a:tabLst>
            </a:pPr>
            <a:r>
              <a:rPr lang="en-US" altLang="zh-CN"/>
              <a:t>  cmpl  	$32, %ecx</a:t>
            </a:r>
          </a:p>
          <a:p>
            <a:pPr eaLnBrk="1" hangingPunct="1">
              <a:tabLst>
                <a:tab pos="542925" algn="l"/>
              </a:tabLst>
            </a:pPr>
            <a:r>
              <a:rPr lang="en-US" altLang="zh-CN"/>
              <a:t>  jne    	.L12</a:t>
            </a:r>
          </a:p>
        </p:txBody>
      </p:sp>
      <p:sp>
        <p:nvSpPr>
          <p:cNvPr id="805892" name="Rectangle 4"/>
          <p:cNvSpPr>
            <a:spLocks noChangeArrowheads="1"/>
          </p:cNvSpPr>
          <p:nvPr/>
        </p:nvSpPr>
        <p:spPr bwMode="auto">
          <a:xfrm>
            <a:off x="134938" y="4284663"/>
            <a:ext cx="8847137" cy="2282825"/>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000"/>
              <a:t>① 处为</a:t>
            </a:r>
            <a:r>
              <a:rPr lang="en-US" altLang="zh-CN" sz="2000"/>
              <a:t>i=0</a:t>
            </a:r>
            <a:r>
              <a:rPr lang="zh-CN" altLang="en-US" sz="2000"/>
              <a:t>，② 处为</a:t>
            </a:r>
            <a:r>
              <a:rPr lang="en-US" altLang="zh-CN" sz="2000"/>
              <a:t>i≠32</a:t>
            </a:r>
            <a:r>
              <a:rPr lang="zh-CN" altLang="en-US" sz="2000"/>
              <a:t>，③ 处为</a:t>
            </a:r>
            <a:r>
              <a:rPr lang="en-US" altLang="zh-CN" sz="2000"/>
              <a:t>i++</a:t>
            </a:r>
            <a:r>
              <a:rPr lang="zh-CN" altLang="en-US" sz="2000"/>
              <a:t>。</a:t>
            </a:r>
          </a:p>
          <a:p>
            <a:pPr eaLnBrk="1" hangingPunct="1">
              <a:lnSpc>
                <a:spcPct val="120000"/>
              </a:lnSpc>
            </a:pPr>
            <a:r>
              <a:rPr lang="zh-CN" altLang="en-US" sz="2000"/>
              <a:t>入口参数 </a:t>
            </a:r>
            <a:r>
              <a:rPr lang="en-US" altLang="zh-CN" sz="2000"/>
              <a:t>x </a:t>
            </a:r>
            <a:r>
              <a:rPr lang="zh-CN" altLang="en-US" sz="2000"/>
              <a:t>在</a:t>
            </a:r>
            <a:r>
              <a:rPr lang="en-US" altLang="zh-CN" sz="2000"/>
              <a:t>EBX</a:t>
            </a:r>
            <a:r>
              <a:rPr lang="zh-CN" altLang="en-US" sz="2000"/>
              <a:t>中，返回参数 </a:t>
            </a:r>
            <a:r>
              <a:rPr lang="en-US" altLang="zh-CN" sz="2000"/>
              <a:t>result </a:t>
            </a:r>
            <a:r>
              <a:rPr lang="zh-CN" altLang="en-US" sz="2000"/>
              <a:t>在</a:t>
            </a:r>
            <a:r>
              <a:rPr lang="en-US" altLang="zh-CN" sz="2000"/>
              <a:t>EAX</a:t>
            </a:r>
            <a:r>
              <a:rPr lang="zh-CN" altLang="en-US" sz="2000"/>
              <a:t>中。</a:t>
            </a:r>
            <a:r>
              <a:rPr lang="en-US" altLang="zh-CN" sz="2000"/>
              <a:t>LEA</a:t>
            </a:r>
            <a:r>
              <a:rPr lang="zh-CN" altLang="en-US" sz="2000"/>
              <a:t>实现“</a:t>
            </a:r>
            <a:r>
              <a:rPr lang="en-US" altLang="zh-CN" sz="2000"/>
              <a:t>2*result”</a:t>
            </a:r>
            <a:r>
              <a:rPr lang="zh-CN" altLang="en-US" sz="2000"/>
              <a:t>，即：将</a:t>
            </a:r>
            <a:r>
              <a:rPr lang="en-US" altLang="zh-CN" sz="2000"/>
              <a:t>result</a:t>
            </a:r>
            <a:r>
              <a:rPr lang="zh-CN" altLang="en-US" sz="2000"/>
              <a:t>左移一位；第</a:t>
            </a:r>
            <a:r>
              <a:rPr lang="en-US" altLang="zh-CN" sz="2000"/>
              <a:t>6</a:t>
            </a:r>
            <a:r>
              <a:rPr lang="zh-CN" altLang="en-US" sz="2000"/>
              <a:t>和第</a:t>
            </a:r>
            <a:r>
              <a:rPr lang="en-US" altLang="zh-CN" sz="2000"/>
              <a:t>7</a:t>
            </a:r>
            <a:r>
              <a:rPr lang="zh-CN" altLang="en-US" sz="2000"/>
              <a:t>条指令则实现“</a:t>
            </a:r>
            <a:r>
              <a:rPr lang="en-US" altLang="zh-CN" sz="2000"/>
              <a:t>x&amp;0x01”</a:t>
            </a:r>
            <a:r>
              <a:rPr lang="zh-CN" altLang="en-US" sz="2000"/>
              <a:t>；第</a:t>
            </a:r>
            <a:r>
              <a:rPr lang="en-US" altLang="zh-CN" sz="2000"/>
              <a:t>8</a:t>
            </a:r>
            <a:r>
              <a:rPr lang="zh-CN" altLang="en-US" sz="2000"/>
              <a:t>条指令实现“</a:t>
            </a:r>
            <a:r>
              <a:rPr lang="en-US" altLang="zh-CN" sz="2000"/>
              <a:t>result=(result&lt;&lt;1) | (x &amp; 0x01)”</a:t>
            </a:r>
            <a:r>
              <a:rPr lang="zh-CN" altLang="en-US" sz="2000"/>
              <a:t>，第</a:t>
            </a:r>
            <a:r>
              <a:rPr lang="en-US" altLang="zh-CN" sz="2000"/>
              <a:t>9</a:t>
            </a:r>
            <a:r>
              <a:rPr lang="zh-CN" altLang="en-US" sz="2000"/>
              <a:t>条指令实现“</a:t>
            </a:r>
            <a:r>
              <a:rPr lang="en-US" altLang="zh-CN" sz="2000"/>
              <a:t>x&gt;&gt;=1”</a:t>
            </a:r>
            <a:r>
              <a:rPr lang="zh-CN" altLang="en-US" sz="2000"/>
              <a:t>。综上所述，④ 处的</a:t>
            </a:r>
            <a:r>
              <a:rPr lang="en-US" altLang="zh-CN" sz="2000"/>
              <a:t>C</a:t>
            </a:r>
            <a:r>
              <a:rPr lang="zh-CN" altLang="en-US" sz="2000"/>
              <a:t>语言语句是</a:t>
            </a:r>
            <a:r>
              <a:rPr lang="zh-CN" altLang="en-US" sz="2000">
                <a:solidFill>
                  <a:srgbClr val="3333CC"/>
                </a:solidFill>
              </a:rPr>
              <a:t>“</a:t>
            </a:r>
            <a:r>
              <a:rPr lang="en-US" altLang="zh-CN" sz="2000">
                <a:solidFill>
                  <a:srgbClr val="3333CC"/>
                </a:solidFill>
              </a:rPr>
              <a:t>result=(result&lt;&lt;1) | (x &amp; 0x01); x&gt;&gt;=1;”</a:t>
            </a:r>
            <a:r>
              <a:rPr lang="zh-CN" altLang="en-US" sz="2000"/>
              <a:t>。</a:t>
            </a:r>
          </a:p>
        </p:txBody>
      </p:sp>
      <p:sp>
        <p:nvSpPr>
          <p:cNvPr id="805893" name="Rectangle 5"/>
          <p:cNvSpPr>
            <a:spLocks noChangeArrowheads="1"/>
          </p:cNvSpPr>
          <p:nvPr/>
        </p:nvSpPr>
        <p:spPr bwMode="auto">
          <a:xfrm>
            <a:off x="71438" y="819150"/>
            <a:ext cx="4456112" cy="2563813"/>
          </a:xfrm>
          <a:prstGeom prst="rect">
            <a:avLst/>
          </a:prstGeom>
          <a:noFill/>
          <a:ln w="9525" algn="ctr">
            <a:noFill/>
            <a:miter lim="800000"/>
            <a:headEnd/>
            <a:tailEnd/>
          </a:ln>
          <a:effectLst/>
        </p:spPr>
        <p:txBody>
          <a:bodyPr>
            <a:spAutoFit/>
          </a:bodyPr>
          <a:lstStyle/>
          <a:p>
            <a:pPr marL="342900" indent="-342900"/>
            <a:r>
              <a:rPr lang="en-US" altLang="zh-CN"/>
              <a:t>int function_test( unsigned x) </a:t>
            </a:r>
          </a:p>
          <a:p>
            <a:pPr marL="342900" indent="-342900"/>
            <a:r>
              <a:rPr lang="en-US" altLang="zh-CN"/>
              <a:t>{</a:t>
            </a:r>
          </a:p>
          <a:p>
            <a:pPr marL="342900" indent="-342900"/>
            <a:r>
              <a:rPr lang="en-US" altLang="zh-CN"/>
              <a:t>    int result=0;</a:t>
            </a:r>
          </a:p>
          <a:p>
            <a:pPr marL="342900" indent="-342900"/>
            <a:r>
              <a:rPr lang="en-US" altLang="zh-CN"/>
              <a:t>    int i</a:t>
            </a:r>
            <a:r>
              <a:rPr lang="zh-CN" altLang="en-US"/>
              <a:t>；</a:t>
            </a:r>
          </a:p>
          <a:p>
            <a:pPr marL="342900" indent="-342900"/>
            <a:r>
              <a:rPr lang="en-US" altLang="zh-CN"/>
              <a:t>    for ( </a:t>
            </a:r>
            <a:r>
              <a:rPr lang="en-US" altLang="zh-CN" u="sng"/>
              <a:t>     ①     </a:t>
            </a:r>
            <a:r>
              <a:rPr lang="en-US" altLang="zh-CN"/>
              <a:t> ; </a:t>
            </a:r>
            <a:r>
              <a:rPr lang="en-US" altLang="zh-CN" u="sng"/>
              <a:t>    ②     </a:t>
            </a:r>
            <a:r>
              <a:rPr lang="en-US" altLang="zh-CN"/>
              <a:t> ; </a:t>
            </a:r>
            <a:r>
              <a:rPr lang="en-US" altLang="zh-CN" u="sng"/>
              <a:t>     ③     </a:t>
            </a:r>
            <a:r>
              <a:rPr lang="en-US" altLang="zh-CN"/>
              <a:t> ) {</a:t>
            </a:r>
          </a:p>
          <a:p>
            <a:pPr marL="342900" indent="-342900"/>
            <a:r>
              <a:rPr lang="en-US" altLang="zh-CN"/>
              <a:t>            </a:t>
            </a:r>
            <a:r>
              <a:rPr lang="en-US" altLang="zh-CN" u="sng"/>
              <a:t>               ④                </a:t>
            </a:r>
            <a:r>
              <a:rPr lang="zh-CN" altLang="en-US"/>
              <a:t>；</a:t>
            </a:r>
            <a:r>
              <a:rPr lang="zh-CN" altLang="en-US" u="sng"/>
              <a:t>            </a:t>
            </a:r>
          </a:p>
          <a:p>
            <a:pPr marL="342900" indent="-342900"/>
            <a:r>
              <a:rPr lang="en-US" altLang="zh-CN"/>
              <a:t>     }</a:t>
            </a:r>
          </a:p>
          <a:p>
            <a:pPr marL="342900" indent="-342900"/>
            <a:r>
              <a:rPr lang="en-US" altLang="zh-CN"/>
              <a:t>     return result;</a:t>
            </a:r>
          </a:p>
          <a:p>
            <a:pPr marL="342900" indent="-342900"/>
            <a:r>
              <a:rPr lang="en-US" altLang="zh-CN"/>
              <a:t>} </a:t>
            </a:r>
          </a:p>
        </p:txBody>
      </p:sp>
      <p:sp>
        <p:nvSpPr>
          <p:cNvPr id="805894" name="Line 6"/>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805895" name="Line 7"/>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p:spPr>
        <p:txBody>
          <a:bodyPr/>
          <a:lstStyle/>
          <a:p>
            <a:endParaRPr lang="zh-CN" altLang="en-US"/>
          </a:p>
        </p:txBody>
      </p:sp>
      <p:sp>
        <p:nvSpPr>
          <p:cNvPr id="805896" name="Line 8"/>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p:spPr>
        <p:txBody>
          <a:bodyPr/>
          <a:lstStyle/>
          <a:p>
            <a:endParaRPr lang="zh-CN" altLang="en-US"/>
          </a:p>
        </p:txBody>
      </p:sp>
      <p:grpSp>
        <p:nvGrpSpPr>
          <p:cNvPr id="805897" name="Group 9"/>
          <p:cNvGrpSpPr>
            <a:grpSpLocks/>
          </p:cNvGrpSpPr>
          <p:nvPr/>
        </p:nvGrpSpPr>
        <p:grpSpPr bwMode="auto">
          <a:xfrm flipH="1">
            <a:off x="8442325" y="1628775"/>
            <a:ext cx="360363" cy="2251075"/>
            <a:chOff x="130" y="1565"/>
            <a:chExt cx="170" cy="1701"/>
          </a:xfrm>
        </p:grpSpPr>
        <p:sp>
          <p:nvSpPr>
            <p:cNvPr id="805898" name="Line 1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805899" name="Line 1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805900" name="Line 1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805901" name="Group 13"/>
          <p:cNvGrpSpPr>
            <a:grpSpLocks/>
          </p:cNvGrpSpPr>
          <p:nvPr/>
        </p:nvGrpSpPr>
        <p:grpSpPr bwMode="auto">
          <a:xfrm>
            <a:off x="2592388" y="2214563"/>
            <a:ext cx="3016250" cy="1844675"/>
            <a:chOff x="1604" y="1395"/>
            <a:chExt cx="1900" cy="1162"/>
          </a:xfrm>
        </p:grpSpPr>
        <p:sp>
          <p:nvSpPr>
            <p:cNvPr id="805902" name="AutoShape 14"/>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p:spPr>
          <p:txBody>
            <a:bodyPr wrap="none" anchor="ctr"/>
            <a:lstStyle/>
            <a:p>
              <a:endParaRPr lang="zh-CN" altLang="en-US"/>
            </a:p>
          </p:txBody>
        </p:sp>
        <p:sp>
          <p:nvSpPr>
            <p:cNvPr id="805903" name="Line 15"/>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p:spPr>
          <p:txBody>
            <a:bodyPr/>
            <a:lstStyle/>
            <a:p>
              <a:endParaRPr lang="zh-CN" altLang="en-US"/>
            </a:p>
          </p:txBody>
        </p:sp>
      </p:grpSp>
      <p:sp>
        <p:nvSpPr>
          <p:cNvPr id="805904" name="Line 16"/>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p:spPr>
        <p:txBody>
          <a:bodyPr/>
          <a:lstStyle/>
          <a:p>
            <a:endParaRPr lang="zh-CN" altLang="en-US"/>
          </a:p>
        </p:txBody>
      </p:sp>
      <p:grpSp>
        <p:nvGrpSpPr>
          <p:cNvPr id="805905" name="Group 17"/>
          <p:cNvGrpSpPr>
            <a:grpSpLocks/>
          </p:cNvGrpSpPr>
          <p:nvPr/>
        </p:nvGrpSpPr>
        <p:grpSpPr bwMode="auto">
          <a:xfrm>
            <a:off x="3535363" y="1898650"/>
            <a:ext cx="2160587" cy="1169988"/>
            <a:chOff x="2227" y="1196"/>
            <a:chExt cx="1361" cy="737"/>
          </a:xfrm>
        </p:grpSpPr>
        <p:sp>
          <p:nvSpPr>
            <p:cNvPr id="805906" name="AutoShape 18"/>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p:spPr>
          <p:txBody>
            <a:bodyPr wrap="none" anchor="ctr"/>
            <a:lstStyle/>
            <a:p>
              <a:endParaRPr lang="zh-CN" altLang="en-US"/>
            </a:p>
          </p:txBody>
        </p:sp>
        <p:sp>
          <p:nvSpPr>
            <p:cNvPr id="805907" name="Line 19"/>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p:spPr>
          <p:txBody>
            <a:bodyPr/>
            <a:lstStyle/>
            <a:p>
              <a:endParaRPr lang="zh-CN" altLang="en-US"/>
            </a:p>
          </p:txBody>
        </p:sp>
      </p:grpSp>
    </p:spTree>
    <p:extLst>
      <p:ext uri="{BB962C8B-B14F-4D97-AF65-F5344CB8AC3E}">
        <p14:creationId xmlns="" xmlns:p14="http://schemas.microsoft.com/office/powerpoint/2010/main" val="153950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4"/>
                                        </p:tgtEl>
                                        <p:attrNameLst>
                                          <p:attrName>style.visibility</p:attrName>
                                        </p:attrNameLst>
                                      </p:cBhvr>
                                      <p:to>
                                        <p:strVal val="visible"/>
                                      </p:to>
                                    </p:set>
                                    <p:animEffect transition="in" filter="blinds(horizontal)">
                                      <p:cBhvr>
                                        <p:cTn id="7" dur="500"/>
                                        <p:tgtEl>
                                          <p:spTgt spid="805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5897"/>
                                        </p:tgtEl>
                                        <p:attrNameLst>
                                          <p:attrName>style.visibility</p:attrName>
                                        </p:attrNameLst>
                                      </p:cBhvr>
                                      <p:to>
                                        <p:strVal val="visible"/>
                                      </p:to>
                                    </p:set>
                                    <p:animEffect transition="in" filter="blinds(horizontal)">
                                      <p:cBhvr>
                                        <p:cTn id="12" dur="500"/>
                                        <p:tgtEl>
                                          <p:spTgt spid="8058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5895"/>
                                        </p:tgtEl>
                                        <p:attrNameLst>
                                          <p:attrName>style.visibility</p:attrName>
                                        </p:attrNameLst>
                                      </p:cBhvr>
                                      <p:to>
                                        <p:strVal val="visible"/>
                                      </p:to>
                                    </p:set>
                                    <p:animEffect transition="in" filter="blinds(horizontal)">
                                      <p:cBhvr>
                                        <p:cTn id="17" dur="500"/>
                                        <p:tgtEl>
                                          <p:spTgt spid="805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5896"/>
                                        </p:tgtEl>
                                        <p:attrNameLst>
                                          <p:attrName>style.visibility</p:attrName>
                                        </p:attrNameLst>
                                      </p:cBhvr>
                                      <p:to>
                                        <p:strVal val="visible"/>
                                      </p:to>
                                    </p:set>
                                    <p:animEffect transition="in" filter="blinds(horizontal)">
                                      <p:cBhvr>
                                        <p:cTn id="22" dur="500"/>
                                        <p:tgtEl>
                                          <p:spTgt spid="8058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5897"/>
                                        </p:tgtEl>
                                        <p:attrNameLst>
                                          <p:attrName>style.visibility</p:attrName>
                                        </p:attrNameLst>
                                      </p:cBhvr>
                                      <p:to>
                                        <p:strVal val="visible"/>
                                      </p:to>
                                    </p:set>
                                    <p:animEffect transition="in" filter="blinds(horizontal)">
                                      <p:cBhvr>
                                        <p:cTn id="27" dur="500"/>
                                        <p:tgtEl>
                                          <p:spTgt spid="8058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5901"/>
                                        </p:tgtEl>
                                        <p:attrNameLst>
                                          <p:attrName>style.visibility</p:attrName>
                                        </p:attrNameLst>
                                      </p:cBhvr>
                                      <p:to>
                                        <p:strVal val="visible"/>
                                      </p:to>
                                    </p:set>
                                    <p:animEffect transition="in" filter="blinds(horizontal)">
                                      <p:cBhvr>
                                        <p:cTn id="32" dur="500"/>
                                        <p:tgtEl>
                                          <p:spTgt spid="8059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5905"/>
                                        </p:tgtEl>
                                        <p:attrNameLst>
                                          <p:attrName>style.visibility</p:attrName>
                                        </p:attrNameLst>
                                      </p:cBhvr>
                                      <p:to>
                                        <p:strVal val="visible"/>
                                      </p:to>
                                    </p:set>
                                    <p:animEffect transition="in" filter="blinds(horizontal)">
                                      <p:cBhvr>
                                        <p:cTn id="37" dur="500"/>
                                        <p:tgtEl>
                                          <p:spTgt spid="8059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5892">
                                            <p:txEl>
                                              <p:pRg st="0" end="0"/>
                                            </p:txEl>
                                          </p:spTgt>
                                        </p:tgtEl>
                                        <p:attrNameLst>
                                          <p:attrName>style.visibility</p:attrName>
                                        </p:attrNameLst>
                                      </p:cBhvr>
                                      <p:to>
                                        <p:strVal val="visible"/>
                                      </p:to>
                                    </p:set>
                                    <p:animEffect transition="in" filter="blinds(horizontal)">
                                      <p:cBhvr>
                                        <p:cTn id="42" dur="500"/>
                                        <p:tgtEl>
                                          <p:spTgt spid="80589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5892">
                                            <p:txEl>
                                              <p:pRg st="1" end="1"/>
                                            </p:txEl>
                                          </p:spTgt>
                                        </p:tgtEl>
                                        <p:attrNameLst>
                                          <p:attrName>style.visibility</p:attrName>
                                        </p:attrNameLst>
                                      </p:cBhvr>
                                      <p:to>
                                        <p:strVal val="visible"/>
                                      </p:to>
                                    </p:set>
                                    <p:animEffect transition="in" filter="blinds(horizontal)">
                                      <p:cBhvr>
                                        <p:cTn id="47" dur="500"/>
                                        <p:tgtEl>
                                          <p:spTgt spid="805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4" grpId="0" animBg="1"/>
      <p:bldP spid="805895" grpId="0" animBg="1"/>
      <p:bldP spid="8058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r="43359" b="74348"/>
          <a:stretch>
            <a:fillRect/>
          </a:stretch>
        </p:blipFill>
        <p:spPr bwMode="auto">
          <a:xfrm>
            <a:off x="4429124" y="1571612"/>
            <a:ext cx="4143404" cy="1500198"/>
          </a:xfrm>
          <a:prstGeom prst="rect">
            <a:avLst/>
          </a:prstGeom>
          <a:noFill/>
          <a:ln w="9525">
            <a:noFill/>
            <a:miter lim="800000"/>
            <a:headEnd/>
            <a:tailEnd/>
          </a:ln>
          <a:effectLst/>
        </p:spPr>
      </p:pic>
      <p:sp>
        <p:nvSpPr>
          <p:cNvPr id="2" name="标题 1"/>
          <p:cNvSpPr>
            <a:spLocks noGrp="1"/>
          </p:cNvSpPr>
          <p:nvPr>
            <p:ph type="ctrTitle"/>
          </p:nvPr>
        </p:nvSpPr>
        <p:spPr>
          <a:xfrm>
            <a:off x="541784" y="893788"/>
            <a:ext cx="7772400" cy="735012"/>
          </a:xfrm>
        </p:spPr>
        <p:txBody>
          <a:bodyPr>
            <a:normAutofit/>
          </a:bodyPr>
          <a:lstStyle/>
          <a:p>
            <a:pPr algn="l"/>
            <a:r>
              <a:rPr lang="zh-CN" altLang="zh-CN" sz="2400" dirty="0"/>
              <a:t>已知递归函数</a:t>
            </a:r>
            <a:r>
              <a:rPr lang="en-US" altLang="zh-CN" sz="2400" dirty="0" err="1"/>
              <a:t>refunc</a:t>
            </a:r>
            <a:r>
              <a:rPr lang="zh-CN" altLang="zh-CN" sz="2400" dirty="0"/>
              <a:t>的</a:t>
            </a:r>
            <a:r>
              <a:rPr lang="en-US" altLang="zh-CN" sz="2400" dirty="0"/>
              <a:t>C</a:t>
            </a:r>
            <a:r>
              <a:rPr lang="zh-CN" altLang="zh-CN" sz="2400" dirty="0"/>
              <a:t>语言代码</a:t>
            </a:r>
            <a:r>
              <a:rPr lang="zh-CN" altLang="zh-CN" sz="2400" dirty="0" smtClean="0"/>
              <a:t>框架</a:t>
            </a:r>
            <a:r>
              <a:rPr lang="zh-CN" altLang="en-US" sz="2400" dirty="0" smtClean="0"/>
              <a:t>和汇编代码</a:t>
            </a:r>
            <a:r>
              <a:rPr lang="zh-CN" altLang="zh-CN" sz="2400" dirty="0" smtClean="0"/>
              <a:t>如下</a:t>
            </a:r>
            <a:r>
              <a:rPr lang="zh-CN" altLang="zh-CN" sz="2400" dirty="0"/>
              <a:t>：</a:t>
            </a:r>
            <a:endParaRPr lang="zh-CN" altLang="en-US" sz="2400" dirty="0"/>
          </a:p>
        </p:txBody>
      </p:sp>
      <p:sp>
        <p:nvSpPr>
          <p:cNvPr id="3" name="副标题 2"/>
          <p:cNvSpPr>
            <a:spLocks noGrp="1"/>
          </p:cNvSpPr>
          <p:nvPr>
            <p:ph type="subTitle" idx="1"/>
          </p:nvPr>
        </p:nvSpPr>
        <p:spPr>
          <a:xfrm>
            <a:off x="683568" y="5962727"/>
            <a:ext cx="7776863" cy="616623"/>
          </a:xfrm>
        </p:spPr>
        <p:txBody>
          <a:bodyPr>
            <a:normAutofit/>
          </a:bodyPr>
          <a:lstStyle/>
          <a:p>
            <a:pPr algn="l"/>
            <a:r>
              <a:rPr lang="zh-CN" altLang="zh-CN" sz="2400" dirty="0">
                <a:solidFill>
                  <a:schemeClr val="tx1"/>
                </a:solidFill>
              </a:rPr>
              <a:t>填写</a:t>
            </a:r>
            <a:r>
              <a:rPr lang="en-US" altLang="zh-CN" sz="2400" dirty="0">
                <a:solidFill>
                  <a:schemeClr val="tx1"/>
                </a:solidFill>
              </a:rPr>
              <a:t>C</a:t>
            </a:r>
            <a:r>
              <a:rPr lang="zh-CN" altLang="zh-CN" sz="2400" dirty="0">
                <a:solidFill>
                  <a:schemeClr val="tx1"/>
                </a:solidFill>
              </a:rPr>
              <a:t>代码中缺失部分，并说明函数的功能</a:t>
            </a:r>
            <a:endParaRPr lang="zh-CN" altLang="en-US" sz="24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673805"/>
            <a:ext cx="4686300" cy="2505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55976" y="3029390"/>
            <a:ext cx="4714875" cy="3009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457200" y="984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0000" lnSpcReduction="10000"/>
          </a:bodyPr>
          <a:lst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smtClean="0"/>
              <a:t>思考题</a:t>
            </a:r>
            <a:r>
              <a:rPr lang="en-US" altLang="zh-CN" sz="3600" kern="0" dirty="0" smtClean="0"/>
              <a:t>1</a:t>
            </a:r>
            <a:endParaRPr lang="zh-CN" altLang="en-US" sz="3600" kern="0" dirty="0" smtClean="0"/>
          </a:p>
        </p:txBody>
      </p:sp>
      <p:sp>
        <p:nvSpPr>
          <p:cNvPr id="4" name="TextBox 3"/>
          <p:cNvSpPr txBox="1"/>
          <p:nvPr/>
        </p:nvSpPr>
        <p:spPr>
          <a:xfrm>
            <a:off x="1691680" y="2024553"/>
            <a:ext cx="1710190" cy="369332"/>
          </a:xfrm>
          <a:prstGeom prst="rect">
            <a:avLst/>
          </a:prstGeom>
          <a:noFill/>
        </p:spPr>
        <p:txBody>
          <a:bodyPr wrap="square" rtlCol="0">
            <a:spAutoFit/>
          </a:bodyPr>
          <a:lstStyle/>
          <a:p>
            <a:r>
              <a:rPr lang="en-US" altLang="zh-CN" dirty="0" smtClean="0"/>
              <a:t>x ==0</a:t>
            </a:r>
            <a:endParaRPr lang="zh-CN" altLang="en-US" dirty="0"/>
          </a:p>
        </p:txBody>
      </p:sp>
      <p:sp>
        <p:nvSpPr>
          <p:cNvPr id="6" name="矩形 5"/>
          <p:cNvSpPr/>
          <p:nvPr/>
        </p:nvSpPr>
        <p:spPr>
          <a:xfrm>
            <a:off x="5292079" y="1619799"/>
            <a:ext cx="3255505" cy="369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71229" y="2303876"/>
            <a:ext cx="3255505" cy="7255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6" idx="1"/>
          </p:cNvCxnSpPr>
          <p:nvPr/>
        </p:nvCxnSpPr>
        <p:spPr>
          <a:xfrm flipH="1">
            <a:off x="2636785" y="1804320"/>
            <a:ext cx="2655294" cy="319535"/>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1" idx="1"/>
          </p:cNvCxnSpPr>
          <p:nvPr/>
        </p:nvCxnSpPr>
        <p:spPr>
          <a:xfrm flipH="1" flipV="1">
            <a:off x="2636785" y="2209221"/>
            <a:ext cx="2634444" cy="45741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271228" y="1977516"/>
            <a:ext cx="3255505" cy="369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2996825" y="2123855"/>
            <a:ext cx="2274403" cy="42243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36786" y="2361619"/>
            <a:ext cx="540060" cy="369332"/>
          </a:xfrm>
          <a:prstGeom prst="rect">
            <a:avLst/>
          </a:prstGeom>
          <a:noFill/>
        </p:spPr>
        <p:txBody>
          <a:bodyPr wrap="square" rtlCol="0">
            <a:spAutoFit/>
          </a:bodyPr>
          <a:lstStyle/>
          <a:p>
            <a:r>
              <a:rPr lang="en-US" altLang="zh-CN" dirty="0" smtClean="0"/>
              <a:t>0</a:t>
            </a:r>
            <a:endParaRPr lang="zh-CN" altLang="en-US" dirty="0"/>
          </a:p>
        </p:txBody>
      </p:sp>
      <p:sp>
        <p:nvSpPr>
          <p:cNvPr id="22" name="矩形 21"/>
          <p:cNvSpPr/>
          <p:nvPr/>
        </p:nvSpPr>
        <p:spPr>
          <a:xfrm>
            <a:off x="5307430" y="3130715"/>
            <a:ext cx="3255505" cy="613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086462" y="2730951"/>
            <a:ext cx="1047564" cy="369332"/>
          </a:xfrm>
          <a:prstGeom prst="rect">
            <a:avLst/>
          </a:prstGeom>
          <a:noFill/>
        </p:spPr>
        <p:txBody>
          <a:bodyPr wrap="square" rtlCol="0">
            <a:spAutoFit/>
          </a:bodyPr>
          <a:lstStyle/>
          <a:p>
            <a:r>
              <a:rPr lang="en-US" altLang="zh-CN" dirty="0" smtClean="0"/>
              <a:t>x &gt;&gt;1</a:t>
            </a:r>
            <a:endParaRPr lang="zh-CN" altLang="en-US" dirty="0"/>
          </a:p>
        </p:txBody>
      </p:sp>
      <p:cxnSp>
        <p:nvCxnSpPr>
          <p:cNvPr id="19" name="直接箭头连接符 18"/>
          <p:cNvCxnSpPr>
            <a:stCxn id="22" idx="1"/>
          </p:cNvCxnSpPr>
          <p:nvPr/>
        </p:nvCxnSpPr>
        <p:spPr>
          <a:xfrm flipH="1" flipV="1">
            <a:off x="3964432" y="2926342"/>
            <a:ext cx="1342998" cy="511033"/>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307430" y="4529335"/>
            <a:ext cx="3763421" cy="1014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622487" y="3396506"/>
            <a:ext cx="1914398" cy="369332"/>
          </a:xfrm>
          <a:prstGeom prst="rect">
            <a:avLst/>
          </a:prstGeom>
          <a:noFill/>
          <a:ln>
            <a:noFill/>
          </a:ln>
        </p:spPr>
        <p:txBody>
          <a:bodyPr wrap="square" rtlCol="0">
            <a:spAutoFit/>
          </a:bodyPr>
          <a:lstStyle/>
          <a:p>
            <a:r>
              <a:rPr lang="en-US" altLang="zh-CN" dirty="0" smtClean="0"/>
              <a:t>x &amp; 0x1 + </a:t>
            </a:r>
            <a:r>
              <a:rPr lang="en-US" altLang="zh-CN" dirty="0" err="1" smtClean="0"/>
              <a:t>rv</a:t>
            </a:r>
            <a:endParaRPr lang="zh-CN" altLang="en-US" dirty="0"/>
          </a:p>
        </p:txBody>
      </p:sp>
      <p:cxnSp>
        <p:nvCxnSpPr>
          <p:cNvPr id="25" name="直接箭头连接符 24"/>
          <p:cNvCxnSpPr>
            <a:stCxn id="27" idx="1"/>
          </p:cNvCxnSpPr>
          <p:nvPr/>
        </p:nvCxnSpPr>
        <p:spPr>
          <a:xfrm flipH="1" flipV="1">
            <a:off x="3176846" y="3581172"/>
            <a:ext cx="2130584" cy="1455613"/>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7045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7"/>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6" grpId="1" animBg="1"/>
      <p:bldP spid="11" grpId="0" animBg="1"/>
      <p:bldP spid="11" grpId="1" animBg="1"/>
      <p:bldP spid="17" grpId="0" animBg="1"/>
      <p:bldP spid="17" grpId="1" animBg="1"/>
      <p:bldP spid="20" grpId="0"/>
      <p:bldP spid="22" grpId="0" animBg="1"/>
      <p:bldP spid="22" grpId="1" animBg="1"/>
      <p:bldP spid="23" grpId="0"/>
      <p:bldP spid="27" grpId="0" animBg="1"/>
      <p:bldP spid="27" grpId="1" animBg="1"/>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FF0000"/>
                </a:solidFill>
              </a:rPr>
              <a:t>3</a:t>
            </a:r>
            <a:r>
              <a:rPr lang="zh-CN" altLang="en-US" dirty="0" smtClean="0">
                <a:solidFill>
                  <a:srgbClr val="FF0000"/>
                </a:solidFill>
              </a:rPr>
              <a:t>、数组的表示</a:t>
            </a:r>
            <a:endParaRPr lang="zh-CN" altLang="en-US"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78677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57200" y="98425"/>
            <a:ext cx="8229600" cy="561975"/>
          </a:xfrm>
        </p:spPr>
        <p:txBody>
          <a:bodyPr/>
          <a:lstStyle/>
          <a:p>
            <a:r>
              <a:rPr lang="zh-CN" altLang="en-US" sz="3600" smtClean="0"/>
              <a:t>数组的分配和访问</a:t>
            </a:r>
          </a:p>
        </p:txBody>
      </p:sp>
      <p:sp>
        <p:nvSpPr>
          <p:cNvPr id="734211" name="Rectangle 3"/>
          <p:cNvSpPr>
            <a:spLocks noGrp="1" noChangeArrowheads="1"/>
          </p:cNvSpPr>
          <p:nvPr>
            <p:ph type="body" idx="1"/>
          </p:nvPr>
        </p:nvSpPr>
        <p:spPr>
          <a:xfrm>
            <a:off x="431800" y="938213"/>
            <a:ext cx="8229600" cy="5281612"/>
          </a:xfrm>
        </p:spPr>
        <p:txBody>
          <a:bodyPr/>
          <a:lstStyle/>
          <a:p>
            <a:pPr>
              <a:lnSpc>
                <a:spcPct val="125000"/>
              </a:lnSpc>
            </a:pPr>
            <a:r>
              <a:rPr lang="zh-CN" altLang="en-US" smtClean="0">
                <a:latin typeface="微软雅黑" pitchFamily="34" charset="-122"/>
                <a:ea typeface="微软雅黑" pitchFamily="34" charset="-122"/>
              </a:rPr>
              <a:t>数组元素在内存的存放和访问 </a:t>
            </a:r>
          </a:p>
          <a:p>
            <a:pPr lvl="1">
              <a:lnSpc>
                <a:spcPct val="125000"/>
              </a:lnSpc>
            </a:pPr>
            <a:r>
              <a:rPr lang="zh-CN" altLang="en-US" sz="2400" smtClean="0">
                <a:latin typeface="微软雅黑" pitchFamily="34" charset="-122"/>
                <a:ea typeface="微软雅黑" pitchFamily="34" charset="-122"/>
              </a:rPr>
              <a:t>例如，定义一个具有</a:t>
            </a:r>
            <a:r>
              <a:rPr lang="en-US" altLang="zh-CN" sz="2400" smtClean="0">
                <a:latin typeface="微软雅黑" pitchFamily="34" charset="-122"/>
                <a:ea typeface="微软雅黑" pitchFamily="34" charset="-122"/>
              </a:rPr>
              <a:t>4</a:t>
            </a:r>
            <a:r>
              <a:rPr lang="zh-CN" altLang="en-US" sz="2400" smtClean="0">
                <a:latin typeface="微软雅黑" pitchFamily="34" charset="-122"/>
                <a:ea typeface="微软雅黑" pitchFamily="34" charset="-122"/>
              </a:rPr>
              <a:t>个元素的</a:t>
            </a:r>
            <a:r>
              <a:rPr lang="zh-CN" altLang="en-US" sz="2400" smtClean="0">
                <a:solidFill>
                  <a:srgbClr val="FF0000"/>
                </a:solidFill>
                <a:latin typeface="微软雅黑" pitchFamily="34" charset="-122"/>
                <a:ea typeface="微软雅黑" pitchFamily="34" charset="-122"/>
              </a:rPr>
              <a:t>静态存储型</a:t>
            </a:r>
            <a:r>
              <a:rPr lang="zh-CN" altLang="en-US" sz="2400" smtClean="0">
                <a:latin typeface="微软雅黑" pitchFamily="34" charset="-122"/>
                <a:ea typeface="微软雅黑" pitchFamily="34" charset="-122"/>
              </a:rPr>
              <a:t> </a:t>
            </a:r>
            <a:r>
              <a:rPr lang="en-US" altLang="zh-CN" sz="2400" smtClean="0">
                <a:latin typeface="微软雅黑" pitchFamily="34" charset="-122"/>
                <a:ea typeface="微软雅黑" pitchFamily="34" charset="-122"/>
              </a:rPr>
              <a:t>short </a:t>
            </a:r>
            <a:r>
              <a:rPr lang="zh-CN" altLang="en-US" sz="2400" smtClean="0">
                <a:latin typeface="微软雅黑" pitchFamily="34" charset="-122"/>
                <a:ea typeface="微软雅黑" pitchFamily="34" charset="-122"/>
              </a:rPr>
              <a:t>数据类型数组</a:t>
            </a:r>
            <a:r>
              <a:rPr lang="en-US" altLang="zh-CN" sz="2400" smtClean="0">
                <a:latin typeface="微软雅黑" pitchFamily="34" charset="-122"/>
                <a:ea typeface="微软雅黑" pitchFamily="34" charset="-122"/>
              </a:rPr>
              <a:t>A</a:t>
            </a:r>
            <a:r>
              <a:rPr lang="zh-CN" altLang="en-US" sz="2400" smtClean="0">
                <a:latin typeface="微软雅黑" pitchFamily="34" charset="-122"/>
                <a:ea typeface="微软雅黑" pitchFamily="34" charset="-122"/>
              </a:rPr>
              <a:t>，可以写成“</a:t>
            </a:r>
            <a:r>
              <a:rPr lang="en-US" altLang="zh-CN" sz="2400" smtClean="0">
                <a:latin typeface="微软雅黑" pitchFamily="34" charset="-122"/>
                <a:ea typeface="微软雅黑" pitchFamily="34" charset="-122"/>
              </a:rPr>
              <a:t>static short A[4];” </a:t>
            </a:r>
          </a:p>
          <a:p>
            <a:pPr lvl="1">
              <a:lnSpc>
                <a:spcPct val="125000"/>
              </a:lnSpc>
            </a:pPr>
            <a:r>
              <a:rPr lang="zh-CN" altLang="en-US" sz="2400" smtClean="0">
                <a:latin typeface="微软雅黑" pitchFamily="34" charset="-122"/>
                <a:ea typeface="微软雅黑" pitchFamily="34" charset="-122"/>
              </a:rPr>
              <a:t>第 </a:t>
            </a:r>
            <a:r>
              <a:rPr lang="en-US" altLang="zh-CN" sz="2400" smtClean="0">
                <a:latin typeface="微软雅黑" pitchFamily="34" charset="-122"/>
                <a:ea typeface="微软雅黑" pitchFamily="34" charset="-122"/>
              </a:rPr>
              <a:t>i</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0≤i≤3</a:t>
            </a:r>
            <a:r>
              <a:rPr lang="zh-CN" altLang="en-US" sz="2400" smtClean="0">
                <a:latin typeface="微软雅黑" pitchFamily="34" charset="-122"/>
                <a:ea typeface="微软雅黑" pitchFamily="34" charset="-122"/>
              </a:rPr>
              <a:t>）个元素的地址计算公式为</a:t>
            </a:r>
            <a:r>
              <a:rPr lang="en-US" altLang="zh-CN" sz="2400" smtClean="0">
                <a:solidFill>
                  <a:srgbClr val="FF3300"/>
                </a:solidFill>
                <a:latin typeface="微软雅黑" pitchFamily="34" charset="-122"/>
                <a:ea typeface="微软雅黑" pitchFamily="34" charset="-122"/>
              </a:rPr>
              <a:t>&amp;A[0]+2*i</a:t>
            </a:r>
            <a:r>
              <a:rPr lang="zh-CN" altLang="en-US" sz="2400" smtClean="0">
                <a:latin typeface="微软雅黑" pitchFamily="34" charset="-122"/>
                <a:ea typeface="微软雅黑" pitchFamily="34" charset="-122"/>
              </a:rPr>
              <a:t>。</a:t>
            </a:r>
          </a:p>
          <a:p>
            <a:pPr lvl="1">
              <a:lnSpc>
                <a:spcPct val="125000"/>
              </a:lnSpc>
            </a:pPr>
            <a:r>
              <a:rPr lang="zh-CN" altLang="en-US" sz="2400" smtClean="0">
                <a:latin typeface="微软雅黑" pitchFamily="34" charset="-122"/>
                <a:ea typeface="微软雅黑" pitchFamily="34" charset="-122"/>
              </a:rPr>
              <a:t>假定数组</a:t>
            </a:r>
            <a:r>
              <a:rPr lang="en-US" altLang="zh-CN" sz="2400" smtClean="0">
                <a:latin typeface="微软雅黑" pitchFamily="34" charset="-122"/>
                <a:ea typeface="微软雅黑" pitchFamily="34" charset="-122"/>
              </a:rPr>
              <a:t>A</a:t>
            </a:r>
            <a:r>
              <a:rPr lang="zh-CN" altLang="en-US" sz="2400" smtClean="0">
                <a:latin typeface="微软雅黑" pitchFamily="34" charset="-122"/>
                <a:ea typeface="微软雅黑" pitchFamily="34" charset="-122"/>
              </a:rPr>
              <a:t>的首地址存放在</a:t>
            </a:r>
            <a:r>
              <a:rPr lang="en-US" altLang="zh-CN" sz="2400" smtClean="0">
                <a:latin typeface="微软雅黑" pitchFamily="34" charset="-122"/>
                <a:ea typeface="微软雅黑" pitchFamily="34" charset="-122"/>
              </a:rPr>
              <a:t>EDX</a:t>
            </a:r>
            <a:r>
              <a:rPr lang="zh-CN" altLang="en-US" sz="2400" smtClean="0">
                <a:latin typeface="微软雅黑" pitchFamily="34" charset="-122"/>
                <a:ea typeface="微软雅黑" pitchFamily="34" charset="-122"/>
              </a:rPr>
              <a:t>中，</a:t>
            </a:r>
            <a:r>
              <a:rPr lang="en-US" altLang="zh-CN" sz="2400" smtClean="0">
                <a:latin typeface="微软雅黑" pitchFamily="34" charset="-122"/>
                <a:ea typeface="微软雅黑" pitchFamily="34" charset="-122"/>
              </a:rPr>
              <a:t>i </a:t>
            </a:r>
            <a:r>
              <a:rPr lang="zh-CN" altLang="en-US" sz="2400" smtClean="0">
                <a:latin typeface="微软雅黑" pitchFamily="34" charset="-122"/>
                <a:ea typeface="微软雅黑" pitchFamily="34" charset="-122"/>
              </a:rPr>
              <a:t>存放在</a:t>
            </a:r>
            <a:r>
              <a:rPr lang="en-US" altLang="zh-CN" sz="2400" smtClean="0">
                <a:latin typeface="微软雅黑" pitchFamily="34" charset="-122"/>
                <a:ea typeface="微软雅黑" pitchFamily="34" charset="-122"/>
              </a:rPr>
              <a:t>ECX</a:t>
            </a:r>
            <a:r>
              <a:rPr lang="zh-CN" altLang="en-US" sz="2400" smtClean="0">
                <a:latin typeface="微软雅黑" pitchFamily="34" charset="-122"/>
                <a:ea typeface="微软雅黑" pitchFamily="34" charset="-122"/>
              </a:rPr>
              <a:t>中，现要将</a:t>
            </a:r>
            <a:r>
              <a:rPr lang="en-US" altLang="zh-CN" sz="2400" smtClean="0">
                <a:latin typeface="微软雅黑" pitchFamily="34" charset="-122"/>
                <a:ea typeface="微软雅黑" pitchFamily="34" charset="-122"/>
              </a:rPr>
              <a:t>A[i]</a:t>
            </a:r>
            <a:r>
              <a:rPr lang="zh-CN" altLang="en-US" sz="2400" smtClean="0">
                <a:latin typeface="微软雅黑" pitchFamily="34" charset="-122"/>
                <a:ea typeface="微软雅黑" pitchFamily="34" charset="-122"/>
              </a:rPr>
              <a:t>取到</a:t>
            </a:r>
            <a:r>
              <a:rPr lang="en-US" altLang="zh-CN" sz="2400" smtClean="0">
                <a:latin typeface="微软雅黑" pitchFamily="34" charset="-122"/>
                <a:ea typeface="微软雅黑" pitchFamily="34" charset="-122"/>
              </a:rPr>
              <a:t>AX</a:t>
            </a:r>
            <a:r>
              <a:rPr lang="zh-CN" altLang="en-US" sz="2400" smtClean="0">
                <a:latin typeface="微软雅黑" pitchFamily="34" charset="-122"/>
                <a:ea typeface="微软雅黑" pitchFamily="34" charset="-122"/>
              </a:rPr>
              <a:t>中，则所用的汇编指令是什么？</a:t>
            </a:r>
          </a:p>
          <a:p>
            <a:pPr lvl="1">
              <a:lnSpc>
                <a:spcPct val="125000"/>
              </a:lnSpc>
              <a:buFontTx/>
              <a:buNone/>
            </a:pPr>
            <a:r>
              <a:rPr lang="en-US" altLang="zh-CN" sz="2400" smtClean="0">
                <a:latin typeface="微软雅黑" pitchFamily="34" charset="-122"/>
                <a:ea typeface="微软雅黑" pitchFamily="34" charset="-122"/>
              </a:rPr>
              <a:t>         movw  (%edx, %ecx, </a:t>
            </a:r>
            <a:r>
              <a:rPr lang="en-US" altLang="zh-CN" sz="2400" smtClean="0">
                <a:solidFill>
                  <a:srgbClr val="FF0000"/>
                </a:solidFill>
                <a:latin typeface="微软雅黑" pitchFamily="34" charset="-122"/>
                <a:ea typeface="微软雅黑" pitchFamily="34" charset="-122"/>
              </a:rPr>
              <a:t>2</a:t>
            </a:r>
            <a:r>
              <a:rPr lang="en-US" altLang="zh-CN" sz="2400" smtClean="0">
                <a:latin typeface="微软雅黑" pitchFamily="34" charset="-122"/>
                <a:ea typeface="微软雅黑" pitchFamily="34" charset="-122"/>
              </a:rPr>
              <a:t>), %ax </a:t>
            </a:r>
          </a:p>
          <a:p>
            <a:pPr lvl="1">
              <a:lnSpc>
                <a:spcPct val="125000"/>
              </a:lnSpc>
              <a:buFontTx/>
              <a:buNone/>
            </a:pPr>
            <a:r>
              <a:rPr lang="zh-CN" altLang="en-US" sz="2400" smtClean="0">
                <a:latin typeface="微软雅黑" pitchFamily="34" charset="-122"/>
                <a:ea typeface="微软雅黑" pitchFamily="34" charset="-122"/>
              </a:rPr>
              <a:t>其中，</a:t>
            </a:r>
            <a:r>
              <a:rPr lang="en-US" altLang="zh-CN" sz="2400" smtClean="0">
                <a:latin typeface="微软雅黑" pitchFamily="34" charset="-122"/>
                <a:ea typeface="微软雅黑" pitchFamily="34" charset="-122"/>
              </a:rPr>
              <a:t>ECX</a:t>
            </a:r>
            <a:r>
              <a:rPr lang="zh-CN" altLang="en-US" sz="2400" smtClean="0">
                <a:latin typeface="微软雅黑" pitchFamily="34" charset="-122"/>
                <a:ea typeface="微软雅黑" pitchFamily="34" charset="-122"/>
              </a:rPr>
              <a:t>为</a:t>
            </a:r>
            <a:r>
              <a:rPr lang="zh-CN" altLang="en-US" sz="2400" smtClean="0">
                <a:solidFill>
                  <a:srgbClr val="FF3300"/>
                </a:solidFill>
                <a:latin typeface="微软雅黑" pitchFamily="34" charset="-122"/>
                <a:ea typeface="微软雅黑" pitchFamily="34" charset="-122"/>
              </a:rPr>
              <a:t>变址（索引）寄存器</a:t>
            </a:r>
            <a:r>
              <a:rPr lang="zh-CN" altLang="en-US" sz="2400" smtClean="0">
                <a:latin typeface="微软雅黑" pitchFamily="34" charset="-122"/>
                <a:ea typeface="微软雅黑" pitchFamily="34" charset="-122"/>
              </a:rPr>
              <a:t>，在循环体中增量</a:t>
            </a:r>
          </a:p>
        </p:txBody>
      </p:sp>
      <p:sp>
        <p:nvSpPr>
          <p:cNvPr id="734212" name="Text Box 4"/>
          <p:cNvSpPr txBox="1">
            <a:spLocks noChangeArrowheads="1"/>
          </p:cNvSpPr>
          <p:nvPr/>
        </p:nvSpPr>
        <p:spPr bwMode="auto">
          <a:xfrm>
            <a:off x="6416675" y="4103688"/>
            <a:ext cx="19351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比例因子是</a:t>
            </a:r>
            <a:r>
              <a:rPr lang="en-US" altLang="zh-CN" sz="2000"/>
              <a:t>2</a:t>
            </a:r>
            <a:r>
              <a:rPr lang="zh-CN" altLang="en-US" sz="2000"/>
              <a:t>！</a:t>
            </a:r>
          </a:p>
        </p:txBody>
      </p:sp>
    </p:spTree>
    <p:extLst>
      <p:ext uri="{BB962C8B-B14F-4D97-AF65-F5344CB8AC3E}">
        <p14:creationId xmlns="" xmlns:p14="http://schemas.microsoft.com/office/powerpoint/2010/main" val="33893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4211">
                                            <p:txEl>
                                              <p:pRg st="1" end="1"/>
                                            </p:txEl>
                                          </p:spTgt>
                                        </p:tgtEl>
                                        <p:attrNameLst>
                                          <p:attrName>style.visibility</p:attrName>
                                        </p:attrNameLst>
                                      </p:cBhvr>
                                      <p:to>
                                        <p:strVal val="visible"/>
                                      </p:to>
                                    </p:set>
                                    <p:animEffect transition="in" filter="blinds(horizontal)">
                                      <p:cBhvr>
                                        <p:cTn id="7" dur="500"/>
                                        <p:tgtEl>
                                          <p:spTgt spid="734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12" dur="500"/>
                                        <p:tgtEl>
                                          <p:spTgt spid="734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4211">
                                            <p:txEl>
                                              <p:pRg st="3" end="3"/>
                                            </p:txEl>
                                          </p:spTgt>
                                        </p:tgtEl>
                                        <p:attrNameLst>
                                          <p:attrName>style.visibility</p:attrName>
                                        </p:attrNameLst>
                                      </p:cBhvr>
                                      <p:to>
                                        <p:strVal val="visible"/>
                                      </p:to>
                                    </p:set>
                                    <p:animEffect transition="in" filter="blinds(horizontal)">
                                      <p:cBhvr>
                                        <p:cTn id="17" dur="500"/>
                                        <p:tgtEl>
                                          <p:spTgt spid="734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1">
                                            <p:txEl>
                                              <p:pRg st="4" end="4"/>
                                            </p:txEl>
                                          </p:spTgt>
                                        </p:tgtEl>
                                        <p:attrNameLst>
                                          <p:attrName>style.visibility</p:attrName>
                                        </p:attrNameLst>
                                      </p:cBhvr>
                                      <p:to>
                                        <p:strVal val="visible"/>
                                      </p:to>
                                    </p:set>
                                    <p:animEffect transition="in" filter="blinds(horizontal)">
                                      <p:cBhvr>
                                        <p:cTn id="22" dur="500"/>
                                        <p:tgtEl>
                                          <p:spTgt spid="7342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4212"/>
                                        </p:tgtEl>
                                        <p:attrNameLst>
                                          <p:attrName>style.visibility</p:attrName>
                                        </p:attrNameLst>
                                      </p:cBhvr>
                                      <p:to>
                                        <p:strVal val="visible"/>
                                      </p:to>
                                    </p:set>
                                    <p:animEffect transition="in" filter="blinds(horizontal)">
                                      <p:cBhvr>
                                        <p:cTn id="27" dur="500"/>
                                        <p:tgtEl>
                                          <p:spTgt spid="7342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4211">
                                            <p:txEl>
                                              <p:pRg st="5" end="5"/>
                                            </p:txEl>
                                          </p:spTgt>
                                        </p:tgtEl>
                                        <p:attrNameLst>
                                          <p:attrName>style.visibility</p:attrName>
                                        </p:attrNameLst>
                                      </p:cBhvr>
                                      <p:to>
                                        <p:strVal val="visible"/>
                                      </p:to>
                                    </p:set>
                                    <p:animEffect transition="in" filter="blinds(horizontal)">
                                      <p:cBhvr>
                                        <p:cTn id="32" dur="500"/>
                                        <p:tgtEl>
                                          <p:spTgt spid="734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306" name="Picture 2"/>
          <p:cNvPicPr>
            <a:picLocks noChangeAspect="1" noChangeArrowheads="1"/>
          </p:cNvPicPr>
          <p:nvPr/>
        </p:nvPicPr>
        <p:blipFill>
          <a:blip r:embed="rId2"/>
          <a:srcRect/>
          <a:stretch>
            <a:fillRect/>
          </a:stretch>
        </p:blipFill>
        <p:spPr bwMode="auto">
          <a:xfrm>
            <a:off x="0" y="1223963"/>
            <a:ext cx="9144000" cy="4140200"/>
          </a:xfrm>
          <a:prstGeom prst="rect">
            <a:avLst/>
          </a:prstGeom>
          <a:noFill/>
        </p:spPr>
      </p:pic>
      <p:sp>
        <p:nvSpPr>
          <p:cNvPr id="738307" name="Rectangle 3"/>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738308" name="Rectangle 4"/>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738309" name="Rectangle 5"/>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dirty="0">
                <a:solidFill>
                  <a:srgbClr val="0000FF"/>
                </a:solidFill>
              </a:rPr>
              <a:t>2</a:t>
            </a:r>
            <a:r>
              <a:rPr lang="zh-CN" altLang="en-US" sz="2000" dirty="0">
                <a:solidFill>
                  <a:srgbClr val="0000FF"/>
                </a:solidFill>
              </a:rPr>
              <a:t>、</a:t>
            </a:r>
            <a:r>
              <a:rPr lang="en-US" altLang="zh-CN" sz="2000" dirty="0">
                <a:solidFill>
                  <a:srgbClr val="0000FF"/>
                </a:solidFill>
              </a:rPr>
              <a:t>3</a:t>
            </a:r>
            <a:r>
              <a:rPr lang="zh-CN" altLang="en-US" sz="2000" dirty="0">
                <a:solidFill>
                  <a:srgbClr val="0000FF"/>
                </a:solidFill>
              </a:rPr>
              <a:t>、</a:t>
            </a:r>
            <a:r>
              <a:rPr lang="en-US" altLang="zh-CN" sz="2000" dirty="0">
                <a:solidFill>
                  <a:srgbClr val="0000FF"/>
                </a:solidFill>
              </a:rPr>
              <a:t>6</a:t>
            </a:r>
            <a:r>
              <a:rPr lang="zh-CN" altLang="en-US" sz="2000" dirty="0">
                <a:solidFill>
                  <a:srgbClr val="0000FF"/>
                </a:solidFill>
              </a:rPr>
              <a:t>和</a:t>
            </a:r>
            <a:r>
              <a:rPr lang="en-US" altLang="zh-CN" sz="2000" dirty="0">
                <a:solidFill>
                  <a:srgbClr val="0000FF"/>
                </a:solidFill>
              </a:rPr>
              <a:t>7</a:t>
            </a:r>
            <a:r>
              <a:rPr lang="zh-CN" altLang="en-US" sz="2000" dirty="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dirty="0" err="1">
                <a:solidFill>
                  <a:srgbClr val="0000FF"/>
                </a:solidFill>
              </a:rPr>
              <a:t>int</a:t>
            </a:r>
            <a:r>
              <a:rPr lang="zh-CN" altLang="en-US" sz="2000" dirty="0">
                <a:solidFill>
                  <a:srgbClr val="0000FF"/>
                </a:solidFill>
              </a:rPr>
              <a:t>型，故比例因子为</a:t>
            </a:r>
            <a:r>
              <a:rPr lang="en-US" altLang="zh-CN" sz="2000" dirty="0">
                <a:solidFill>
                  <a:srgbClr val="0000FF"/>
                </a:solidFill>
              </a:rPr>
              <a:t>4</a:t>
            </a:r>
            <a:r>
              <a:rPr lang="zh-CN" altLang="en-US" sz="2000" dirty="0">
                <a:solidFill>
                  <a:srgbClr val="0000FF"/>
                </a:solidFill>
                <a:latin typeface="Arial" charset="0"/>
                <a:ea typeface="宋体" pitchFamily="2" charset="-122"/>
              </a:rPr>
              <a:t>。</a:t>
            </a:r>
          </a:p>
        </p:txBody>
      </p:sp>
      <p:grpSp>
        <p:nvGrpSpPr>
          <p:cNvPr id="738310" name="Group 6"/>
          <p:cNvGrpSpPr>
            <a:grpSpLocks/>
          </p:cNvGrpSpPr>
          <p:nvPr/>
        </p:nvGrpSpPr>
        <p:grpSpPr bwMode="auto">
          <a:xfrm>
            <a:off x="3375025" y="1808163"/>
            <a:ext cx="5653088" cy="3465512"/>
            <a:chOff x="2245" y="1621"/>
            <a:chExt cx="3515" cy="2013"/>
          </a:xfrm>
        </p:grpSpPr>
        <p:sp>
          <p:nvSpPr>
            <p:cNvPr id="738311" name="Rectangle 7"/>
            <p:cNvSpPr>
              <a:spLocks noChangeArrowheads="1"/>
            </p:cNvSpPr>
            <p:nvPr/>
          </p:nvSpPr>
          <p:spPr bwMode="auto">
            <a:xfrm>
              <a:off x="2245" y="1621"/>
              <a:ext cx="3515" cy="201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738312" name="Text Box 8"/>
            <p:cNvSpPr txBox="1">
              <a:spLocks noChangeArrowheads="1"/>
            </p:cNvSpPr>
            <p:nvPr/>
          </p:nvSpPr>
          <p:spPr bwMode="auto">
            <a:xfrm>
              <a:off x="2823" y="1962"/>
              <a:ext cx="2637" cy="1249"/>
            </a:xfrm>
            <a:prstGeom prst="rect">
              <a:avLst/>
            </a:prstGeom>
            <a:noFill/>
            <a:ln w="9525" algn="ctr">
              <a:noFill/>
              <a:miter lim="800000"/>
              <a:headEnd/>
              <a:tailEnd/>
            </a:ln>
            <a:effectLst/>
          </p:spPr>
          <p:txBody>
            <a:bodyPr>
              <a:spAutoFit/>
            </a:bodyPr>
            <a:lstStyle/>
            <a:p>
              <a:pPr marL="342900" indent="-342900">
                <a:lnSpc>
                  <a:spcPct val="125000"/>
                </a:lnSpc>
                <a:spcBef>
                  <a:spcPct val="50000"/>
                </a:spcBef>
              </a:pPr>
              <a:r>
                <a:rPr lang="zh-CN" altLang="en-US" sz="2000" dirty="0">
                  <a:solidFill>
                    <a:srgbClr val="FF3300"/>
                  </a:solidFill>
                </a:rPr>
                <a:t>问题：</a:t>
              </a:r>
            </a:p>
            <a:p>
              <a:pPr marL="342900" indent="-342900">
                <a:lnSpc>
                  <a:spcPct val="125000"/>
                </a:lnSpc>
                <a:spcBef>
                  <a:spcPct val="50000"/>
                </a:spcBef>
              </a:pPr>
              <a:r>
                <a:rPr lang="zh-CN" altLang="en-US" sz="2000" dirty="0">
                  <a:solidFill>
                    <a:srgbClr val="FF3300"/>
                  </a:solidFill>
                </a:rPr>
                <a:t>    假定数组</a:t>
              </a:r>
              <a:r>
                <a:rPr lang="en-US" altLang="zh-CN" sz="2000" dirty="0">
                  <a:solidFill>
                    <a:srgbClr val="3333CC"/>
                  </a:solidFill>
                </a:rPr>
                <a:t>A</a:t>
              </a:r>
              <a:r>
                <a:rPr lang="zh-CN" altLang="en-US" sz="2000" dirty="0">
                  <a:solidFill>
                    <a:srgbClr val="3333CC"/>
                  </a:solidFill>
                </a:rPr>
                <a:t>的首址</a:t>
              </a:r>
              <a:r>
                <a:rPr lang="en-US" altLang="zh-CN" sz="2000" dirty="0">
                  <a:solidFill>
                    <a:srgbClr val="3333CC"/>
                  </a:solidFill>
                </a:rPr>
                <a:t>SA</a:t>
              </a:r>
              <a:r>
                <a:rPr lang="zh-CN" altLang="en-US" sz="2000" dirty="0">
                  <a:solidFill>
                    <a:srgbClr val="3333CC"/>
                  </a:solidFill>
                </a:rPr>
                <a:t>在</a:t>
              </a:r>
              <a:r>
                <a:rPr lang="en-US" altLang="zh-CN" sz="2000" dirty="0">
                  <a:solidFill>
                    <a:srgbClr val="3333CC"/>
                  </a:solidFill>
                </a:rPr>
                <a:t>ECX</a:t>
              </a:r>
              <a:r>
                <a:rPr lang="zh-CN" altLang="en-US" sz="2000" dirty="0">
                  <a:solidFill>
                    <a:srgbClr val="3333CC"/>
                  </a:solidFill>
                </a:rPr>
                <a:t>中，</a:t>
              </a:r>
              <a:r>
                <a:rPr lang="en-US" altLang="zh-CN" sz="2000" dirty="0" err="1">
                  <a:solidFill>
                    <a:srgbClr val="3333CC"/>
                  </a:solidFill>
                </a:rPr>
                <a:t>i</a:t>
              </a:r>
              <a:r>
                <a:rPr lang="zh-CN" altLang="en-US" sz="2000" dirty="0">
                  <a:solidFill>
                    <a:srgbClr val="3333CC"/>
                  </a:solidFill>
                </a:rPr>
                <a:t>在</a:t>
              </a:r>
              <a:r>
                <a:rPr lang="en-US" altLang="zh-CN" sz="2000" dirty="0">
                  <a:solidFill>
                    <a:srgbClr val="3333CC"/>
                  </a:solidFill>
                </a:rPr>
                <a:t>EDX</a:t>
              </a:r>
              <a:r>
                <a:rPr lang="zh-CN" altLang="en-US" sz="2000" dirty="0">
                  <a:solidFill>
                    <a:srgbClr val="3333CC"/>
                  </a:solidFill>
                </a:rPr>
                <a:t>中，表达式结果在</a:t>
              </a:r>
              <a:r>
                <a:rPr lang="en-US" altLang="zh-CN" sz="2000" dirty="0">
                  <a:solidFill>
                    <a:srgbClr val="3333CC"/>
                  </a:solidFill>
                </a:rPr>
                <a:t>EAX</a:t>
              </a:r>
              <a:r>
                <a:rPr lang="zh-CN" altLang="en-US" sz="2000" dirty="0">
                  <a:solidFill>
                    <a:srgbClr val="3333CC"/>
                  </a:solidFill>
                </a:rPr>
                <a:t>中</a:t>
              </a:r>
              <a:r>
                <a:rPr lang="zh-CN" altLang="en-US" sz="2000" dirty="0">
                  <a:solidFill>
                    <a:srgbClr val="FF3300"/>
                  </a:solidFill>
                </a:rPr>
                <a:t>，各表达式的计算方式以及汇编代码各是什么？</a:t>
              </a:r>
            </a:p>
          </p:txBody>
        </p:sp>
      </p:grpSp>
    </p:spTree>
    <p:extLst>
      <p:ext uri="{BB962C8B-B14F-4D97-AF65-F5344CB8AC3E}">
        <p14:creationId xmlns="" xmlns:p14="http://schemas.microsoft.com/office/powerpoint/2010/main" val="327814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blinds(horizontal)">
                                      <p:cBhvr>
                                        <p:cTn id="7" dur="500"/>
                                        <p:tgtEl>
                                          <p:spTgt spid="73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9330" name="Picture 2"/>
          <p:cNvPicPr>
            <a:picLocks noChangeAspect="1" noChangeArrowheads="1"/>
          </p:cNvPicPr>
          <p:nvPr/>
        </p:nvPicPr>
        <p:blipFill>
          <a:blip r:embed="rId2"/>
          <a:srcRect/>
          <a:stretch>
            <a:fillRect/>
          </a:stretch>
        </p:blipFill>
        <p:spPr bwMode="auto">
          <a:xfrm>
            <a:off x="0" y="1316038"/>
            <a:ext cx="9144000" cy="3868737"/>
          </a:xfrm>
          <a:prstGeom prst="rect">
            <a:avLst/>
          </a:prstGeom>
          <a:noFill/>
        </p:spPr>
      </p:pic>
      <p:sp>
        <p:nvSpPr>
          <p:cNvPr id="739331" name="Rectangle 3"/>
          <p:cNvSpPr>
            <a:spLocks noGrp="1" noChangeArrowheads="1"/>
          </p:cNvSpPr>
          <p:nvPr>
            <p:ph type="title"/>
          </p:nvPr>
        </p:nvSpPr>
        <p:spPr>
          <a:xfrm>
            <a:off x="457200" y="53975"/>
            <a:ext cx="8229600" cy="561975"/>
          </a:xfrm>
        </p:spPr>
        <p:txBody>
          <a:bodyPr/>
          <a:lstStyle/>
          <a:p>
            <a:r>
              <a:rPr lang="zh-CN" altLang="en-US" sz="3600" dirty="0" smtClean="0"/>
              <a:t>数组元素在内存的存放和访问</a:t>
            </a:r>
          </a:p>
        </p:txBody>
      </p:sp>
      <p:sp>
        <p:nvSpPr>
          <p:cNvPr id="739332" name="Rectangle 4"/>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739333" name="Rectangle 5"/>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en-US" altLang="zh-CN" sz="2000">
                <a:solidFill>
                  <a:srgbClr val="0000FF"/>
                </a:solidFill>
                <a:latin typeface="Arial" charset="0"/>
                <a:ea typeface="宋体" pitchFamily="2" charset="-122"/>
              </a:rPr>
              <a:t> </a:t>
            </a:r>
            <a:r>
              <a:rPr lang="zh-CN" altLang="en-US" sz="2000">
                <a:solidFill>
                  <a:srgbClr val="0000FF"/>
                </a:solidFill>
                <a:latin typeface="Arial" charset="0"/>
                <a:ea typeface="宋体" pitchFamily="2" charset="-122"/>
              </a:rPr>
              <a:t>。</a:t>
            </a:r>
          </a:p>
        </p:txBody>
      </p:sp>
      <p:sp>
        <p:nvSpPr>
          <p:cNvPr id="739334" name="Text Box 6"/>
          <p:cNvSpPr txBox="1">
            <a:spLocks noChangeArrowheads="1"/>
          </p:cNvSpPr>
          <p:nvPr/>
        </p:nvSpPr>
        <p:spPr bwMode="auto">
          <a:xfrm>
            <a:off x="2682875" y="773113"/>
            <a:ext cx="59848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假设</a:t>
            </a:r>
            <a:r>
              <a:rPr lang="en-US" altLang="zh-CN" sz="2000">
                <a:solidFill>
                  <a:srgbClr val="FF3300"/>
                </a:solidFill>
              </a:rPr>
              <a:t>A</a:t>
            </a:r>
            <a:r>
              <a:rPr lang="zh-CN" altLang="en-US" sz="2000">
                <a:solidFill>
                  <a:srgbClr val="FF3300"/>
                </a:solidFill>
              </a:rPr>
              <a:t>首址</a:t>
            </a:r>
            <a:r>
              <a:rPr lang="en-US" altLang="zh-CN" sz="2000">
                <a:solidFill>
                  <a:srgbClr val="FF3300"/>
                </a:solidFill>
              </a:rPr>
              <a:t>SA</a:t>
            </a:r>
            <a:r>
              <a:rPr lang="zh-CN" altLang="en-US" sz="2000">
                <a:solidFill>
                  <a:srgbClr val="FF3300"/>
                </a:solidFill>
              </a:rPr>
              <a:t>在</a:t>
            </a:r>
            <a:r>
              <a:rPr lang="en-US" altLang="zh-CN" sz="2000">
                <a:solidFill>
                  <a:srgbClr val="FF3300"/>
                </a:solidFill>
              </a:rPr>
              <a:t>ECX</a:t>
            </a:r>
            <a:r>
              <a:rPr lang="zh-CN" altLang="en-US" sz="2000">
                <a:solidFill>
                  <a:srgbClr val="FF3300"/>
                </a:solidFill>
              </a:rPr>
              <a:t>，</a:t>
            </a:r>
            <a:r>
              <a:rPr lang="en-US" altLang="zh-CN" sz="2000">
                <a:solidFill>
                  <a:srgbClr val="FF3300"/>
                </a:solidFill>
              </a:rPr>
              <a:t>i </a:t>
            </a:r>
            <a:r>
              <a:rPr lang="zh-CN" altLang="en-US" sz="2000">
                <a:solidFill>
                  <a:srgbClr val="FF3300"/>
                </a:solidFill>
              </a:rPr>
              <a:t>在</a:t>
            </a:r>
            <a:r>
              <a:rPr lang="en-US" altLang="zh-CN" sz="2000">
                <a:solidFill>
                  <a:srgbClr val="FF3300"/>
                </a:solidFill>
              </a:rPr>
              <a:t>EDX</a:t>
            </a:r>
            <a:r>
              <a:rPr lang="zh-CN" altLang="en-US" sz="2000">
                <a:solidFill>
                  <a:srgbClr val="FF3300"/>
                </a:solidFill>
              </a:rPr>
              <a:t>，结果在</a:t>
            </a:r>
            <a:r>
              <a:rPr lang="en-US" altLang="zh-CN" sz="2000">
                <a:solidFill>
                  <a:srgbClr val="FF3300"/>
                </a:solidFill>
              </a:rPr>
              <a:t>EAX</a:t>
            </a:r>
          </a:p>
        </p:txBody>
      </p:sp>
      <p:sp>
        <p:nvSpPr>
          <p:cNvPr id="739335" name="Rectangle 7"/>
          <p:cNvSpPr>
            <a:spLocks noChangeArrowheads="1"/>
          </p:cNvSpPr>
          <p:nvPr/>
        </p:nvSpPr>
        <p:spPr bwMode="auto">
          <a:xfrm>
            <a:off x="3357563" y="1808163"/>
            <a:ext cx="5697537" cy="3241675"/>
          </a:xfrm>
          <a:prstGeom prst="rect">
            <a:avLst/>
          </a:prstGeom>
          <a:solidFill>
            <a:srgbClr val="0000FF">
              <a:alpha val="20000"/>
            </a:srgbClr>
          </a:solidFill>
          <a:ln w="9525" algn="ctr">
            <a:no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1638349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535" y="953725"/>
            <a:ext cx="8229600" cy="561975"/>
          </a:xfrm>
        </p:spPr>
        <p:txBody>
          <a:bodyPr>
            <a:normAutofit fontScale="90000"/>
          </a:bodyPr>
          <a:lstStyle/>
          <a:p>
            <a:pPr algn="just"/>
            <a:r>
              <a:rPr lang="zh-CN" altLang="en-US" sz="2400" dirty="0" smtClean="0"/>
              <a:t>假设短整型数组</a:t>
            </a:r>
            <a:r>
              <a:rPr lang="en-US" altLang="zh-CN" sz="2400" dirty="0"/>
              <a:t>S</a:t>
            </a:r>
            <a:r>
              <a:rPr lang="zh-CN" altLang="en-US" sz="2400" dirty="0" smtClean="0"/>
              <a:t>的起始地址</a:t>
            </a:r>
            <a:r>
              <a:rPr lang="en-US" altLang="zh-CN" sz="2400" dirty="0"/>
              <a:t>A</a:t>
            </a:r>
            <a:r>
              <a:rPr lang="en-US" altLang="zh-CN" sz="2400" dirty="0" smtClean="0"/>
              <a:t>s</a:t>
            </a:r>
            <a:r>
              <a:rPr lang="zh-CN" altLang="en-US" sz="2400" dirty="0" smtClean="0"/>
              <a:t>和索引</a:t>
            </a:r>
            <a:r>
              <a:rPr lang="en-US" altLang="zh-CN" sz="2400" dirty="0" err="1" smtClean="0"/>
              <a:t>i</a:t>
            </a:r>
            <a:r>
              <a:rPr lang="zh-CN" altLang="en-US" sz="2400" dirty="0" smtClean="0"/>
              <a:t>分别存放在寄存器</a:t>
            </a:r>
            <a:r>
              <a:rPr lang="en-US" altLang="zh-CN" sz="2400" dirty="0" smtClean="0"/>
              <a:t>%</a:t>
            </a:r>
            <a:r>
              <a:rPr lang="en-US" altLang="zh-CN" sz="2400" dirty="0" err="1" smtClean="0"/>
              <a:t>edx</a:t>
            </a:r>
            <a:r>
              <a:rPr lang="zh-CN" altLang="en-US" sz="2400" dirty="0" smtClean="0"/>
              <a:t>和</a:t>
            </a:r>
            <a:r>
              <a:rPr lang="en-US" altLang="zh-CN" sz="2400" dirty="0" smtClean="0"/>
              <a:t>%</a:t>
            </a:r>
            <a:r>
              <a:rPr lang="en-US" altLang="zh-CN" sz="2400" dirty="0" err="1" smtClean="0"/>
              <a:t>ecx</a:t>
            </a:r>
            <a:r>
              <a:rPr lang="zh-CN" altLang="en-US" sz="2400" dirty="0" smtClean="0"/>
              <a:t>中，操作结果存放在寄存器</a:t>
            </a:r>
            <a:r>
              <a:rPr lang="en-US" altLang="zh-CN" sz="2400" dirty="0" smtClean="0"/>
              <a:t>%</a:t>
            </a:r>
            <a:r>
              <a:rPr lang="en-US" altLang="zh-CN" sz="2400" dirty="0" err="1" smtClean="0"/>
              <a:t>eax</a:t>
            </a:r>
            <a:r>
              <a:rPr lang="zh-CN" altLang="en-US" sz="2400" dirty="0" smtClean="0"/>
              <a:t>或</a:t>
            </a:r>
            <a:r>
              <a:rPr lang="en-US" altLang="zh-CN" sz="2400" dirty="0" smtClean="0"/>
              <a:t>%ax</a:t>
            </a:r>
            <a:r>
              <a:rPr lang="zh-CN" altLang="en-US" sz="2400" dirty="0" smtClean="0"/>
              <a:t>中。请写出下列表达式的类型、值和汇编语句。</a:t>
            </a:r>
            <a:endParaRPr lang="zh-CN" altLang="en-US" sz="2400" dirty="0"/>
          </a:p>
        </p:txBody>
      </p:sp>
      <p:graphicFrame>
        <p:nvGraphicFramePr>
          <p:cNvPr id="4" name="表格 3"/>
          <p:cNvGraphicFramePr>
            <a:graphicFrameLocks noGrp="1"/>
          </p:cNvGraphicFramePr>
          <p:nvPr>
            <p:extLst>
              <p:ext uri="{D42A27DB-BD31-4B8C-83A1-F6EECF244321}">
                <p14:modId xmlns="" xmlns:p14="http://schemas.microsoft.com/office/powerpoint/2010/main" val="2907890183"/>
              </p:ext>
            </p:extLst>
          </p:nvPr>
        </p:nvGraphicFramePr>
        <p:xfrm>
          <a:off x="467543" y="1772816"/>
          <a:ext cx="8559951" cy="4536504"/>
        </p:xfrm>
        <a:graphic>
          <a:graphicData uri="http://schemas.openxmlformats.org/drawingml/2006/table">
            <a:tbl>
              <a:tblPr firstRow="1" firstCol="1" lastRow="1" lastCol="1" bandRow="1" bandCol="1"/>
              <a:tblGrid>
                <a:gridCol w="1698821"/>
                <a:gridCol w="1209367"/>
                <a:gridCol w="1961354"/>
                <a:gridCol w="3690409"/>
              </a:tblGrid>
              <a:tr h="504056">
                <a:tc>
                  <a:txBody>
                    <a:bodyPr/>
                    <a:lstStyle/>
                    <a:p>
                      <a:pPr algn="ctr">
                        <a:lnSpc>
                          <a:spcPts val="1560"/>
                        </a:lnSpc>
                        <a:spcAft>
                          <a:spcPts val="0"/>
                        </a:spcAft>
                      </a:pPr>
                      <a:r>
                        <a:rPr lang="zh-CN" sz="2000" dirty="0">
                          <a:effectLst/>
                          <a:latin typeface="Times New Roman"/>
                          <a:ea typeface="宋体"/>
                        </a:rPr>
                        <a:t>表达式</a:t>
                      </a: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2000">
                          <a:effectLst/>
                          <a:latin typeface="Times New Roman"/>
                          <a:ea typeface="宋体"/>
                        </a:rPr>
                        <a:t>类型</a:t>
                      </a: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2000">
                          <a:effectLst/>
                          <a:latin typeface="Times New Roman"/>
                          <a:ea typeface="宋体"/>
                        </a:rPr>
                        <a:t>值</a:t>
                      </a: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2000">
                          <a:effectLst/>
                          <a:latin typeface="Times New Roman"/>
                          <a:ea typeface="宋体"/>
                        </a:rPr>
                        <a:t>汇编代码</a:t>
                      </a: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a:effectLst/>
                          <a:latin typeface="Times New Roman"/>
                          <a:ea typeface="宋体"/>
                        </a:rPr>
                        <a:t>S</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a:effectLst/>
                          <a:latin typeface="Times New Roman"/>
                          <a:ea typeface="宋体"/>
                        </a:rPr>
                        <a:t>S+i</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dirty="0">
                          <a:effectLst/>
                          <a:latin typeface="Times New Roman"/>
                          <a:ea typeface="宋体"/>
                        </a:rPr>
                        <a:t>S[</a:t>
                      </a:r>
                      <a:r>
                        <a:rPr lang="en-US" sz="2000" dirty="0" err="1">
                          <a:effectLst/>
                          <a:latin typeface="Times New Roman"/>
                          <a:ea typeface="宋体"/>
                        </a:rPr>
                        <a:t>i</a:t>
                      </a:r>
                      <a:r>
                        <a:rPr lang="en-US" sz="2000" dirty="0">
                          <a:effectLst/>
                          <a:latin typeface="Times New Roman"/>
                          <a:ea typeface="宋体"/>
                        </a:rPr>
                        <a:t>]</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short</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M[</a:t>
                      </a:r>
                      <a:r>
                        <a:rPr lang="en-US" sz="2000" i="1" dirty="0">
                          <a:effectLst/>
                          <a:latin typeface="Times New Roman"/>
                          <a:ea typeface="宋体"/>
                        </a:rPr>
                        <a:t>A</a:t>
                      </a:r>
                      <a:r>
                        <a:rPr lang="en-US" sz="2000" i="1" baseline="-25000" dirty="0">
                          <a:effectLst/>
                          <a:latin typeface="Times New Roman"/>
                          <a:ea typeface="宋体"/>
                        </a:rPr>
                        <a:t>S</a:t>
                      </a:r>
                      <a:r>
                        <a:rPr lang="en-US" sz="2000" dirty="0">
                          <a:effectLst/>
                          <a:latin typeface="Times New Roman"/>
                          <a:ea typeface="宋体"/>
                        </a:rPr>
                        <a:t>+2*</a:t>
                      </a:r>
                      <a:r>
                        <a:rPr lang="en-US" sz="2000" i="1" dirty="0" err="1">
                          <a:effectLst/>
                          <a:latin typeface="Times New Roman"/>
                          <a:ea typeface="宋体"/>
                        </a:rPr>
                        <a:t>i</a:t>
                      </a:r>
                      <a:r>
                        <a:rPr lang="en-US" sz="2000" dirty="0">
                          <a:effectLst/>
                          <a:latin typeface="Times New Roman"/>
                          <a:ea typeface="宋体"/>
                        </a:rPr>
                        <a:t>]</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err="1">
                          <a:effectLst/>
                          <a:latin typeface="Times New Roman"/>
                          <a:ea typeface="宋体"/>
                        </a:rPr>
                        <a:t>movw</a:t>
                      </a:r>
                      <a:r>
                        <a:rPr lang="en-US" sz="2000" dirty="0">
                          <a:effectLst/>
                          <a:latin typeface="Times New Roman"/>
                          <a:ea typeface="宋体"/>
                        </a:rPr>
                        <a:t>  (%</a:t>
                      </a:r>
                      <a:r>
                        <a:rPr lang="en-US" sz="2000" dirty="0" err="1">
                          <a:effectLst/>
                          <a:latin typeface="Times New Roman"/>
                          <a:ea typeface="宋体"/>
                        </a:rPr>
                        <a:t>edx</a:t>
                      </a:r>
                      <a:r>
                        <a:rPr lang="en-US" sz="2000" dirty="0">
                          <a:effectLst/>
                          <a:latin typeface="Times New Roman"/>
                          <a:ea typeface="宋体"/>
                        </a:rPr>
                        <a:t>, %</a:t>
                      </a:r>
                      <a:r>
                        <a:rPr lang="en-US" sz="2000" dirty="0" err="1">
                          <a:effectLst/>
                          <a:latin typeface="Times New Roman"/>
                          <a:ea typeface="宋体"/>
                        </a:rPr>
                        <a:t>ecx</a:t>
                      </a:r>
                      <a:r>
                        <a:rPr lang="en-US" sz="2000" dirty="0">
                          <a:effectLst/>
                          <a:latin typeface="Times New Roman"/>
                          <a:ea typeface="宋体"/>
                        </a:rPr>
                        <a:t>, 2), %ax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dirty="0">
                          <a:effectLst/>
                          <a:latin typeface="Times New Roman"/>
                          <a:ea typeface="宋体"/>
                        </a:rPr>
                        <a:t>&amp;S[10]</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dirty="0">
                          <a:effectLst/>
                          <a:latin typeface="Times New Roman"/>
                          <a:ea typeface="宋体"/>
                        </a:rPr>
                        <a:t>&amp;S[i+2]</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a:effectLst/>
                          <a:latin typeface="Times New Roman"/>
                          <a:ea typeface="宋体"/>
                        </a:rPr>
                        <a:t>short *</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i="1">
                          <a:effectLst/>
                          <a:latin typeface="Times New Roman"/>
                          <a:ea typeface="宋体"/>
                        </a:rPr>
                        <a:t>A</a:t>
                      </a:r>
                      <a:r>
                        <a:rPr lang="en-US" sz="2000" i="1" baseline="-25000">
                          <a:effectLst/>
                          <a:latin typeface="Times New Roman"/>
                          <a:ea typeface="宋体"/>
                        </a:rPr>
                        <a:t>S</a:t>
                      </a:r>
                      <a:r>
                        <a:rPr lang="en-US" sz="2000">
                          <a:effectLst/>
                          <a:latin typeface="Times New Roman"/>
                          <a:ea typeface="宋体"/>
                        </a:rPr>
                        <a:t>+2*</a:t>
                      </a:r>
                      <a:r>
                        <a:rPr lang="en-US" sz="2000" i="1">
                          <a:effectLst/>
                          <a:latin typeface="Times New Roman"/>
                          <a:ea typeface="宋体"/>
                        </a:rPr>
                        <a:t>i</a:t>
                      </a:r>
                      <a:r>
                        <a:rPr lang="en-US" sz="2000">
                          <a:effectLst/>
                          <a:latin typeface="Times New Roman"/>
                          <a:ea typeface="宋体"/>
                        </a:rPr>
                        <a:t>+4</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err="1">
                          <a:effectLst/>
                          <a:latin typeface="Times New Roman"/>
                          <a:ea typeface="宋体"/>
                        </a:rPr>
                        <a:t>leal</a:t>
                      </a:r>
                      <a:r>
                        <a:rPr lang="en-US" sz="2000" dirty="0">
                          <a:effectLst/>
                          <a:latin typeface="Times New Roman"/>
                          <a:ea typeface="宋体"/>
                        </a:rPr>
                        <a:t>  4(%</a:t>
                      </a:r>
                      <a:r>
                        <a:rPr lang="en-US" sz="2000" dirty="0" err="1">
                          <a:effectLst/>
                          <a:latin typeface="Times New Roman"/>
                          <a:ea typeface="宋体"/>
                        </a:rPr>
                        <a:t>edx</a:t>
                      </a:r>
                      <a:r>
                        <a:rPr lang="en-US" sz="2000" dirty="0">
                          <a:effectLst/>
                          <a:latin typeface="Times New Roman"/>
                          <a:ea typeface="宋体"/>
                        </a:rPr>
                        <a:t>, %</a:t>
                      </a:r>
                      <a:r>
                        <a:rPr lang="en-US" sz="2000" dirty="0" err="1">
                          <a:effectLst/>
                          <a:latin typeface="Times New Roman"/>
                          <a:ea typeface="宋体"/>
                        </a:rPr>
                        <a:t>ecx</a:t>
                      </a:r>
                      <a:r>
                        <a:rPr lang="en-US" sz="2000" dirty="0">
                          <a:effectLst/>
                          <a:latin typeface="Times New Roman"/>
                          <a:ea typeface="宋体"/>
                        </a:rPr>
                        <a:t>, 2), %</a:t>
                      </a:r>
                      <a:r>
                        <a:rPr lang="en-US" sz="2000" dirty="0" err="1">
                          <a:effectLst/>
                          <a:latin typeface="Times New Roman"/>
                          <a:ea typeface="宋体"/>
                        </a:rPr>
                        <a:t>eax</a:t>
                      </a: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dirty="0">
                          <a:effectLst/>
                          <a:latin typeface="Times New Roman"/>
                          <a:ea typeface="宋体"/>
                        </a:rPr>
                        <a:t>&amp;S[</a:t>
                      </a:r>
                      <a:r>
                        <a:rPr lang="en-US" sz="2000" dirty="0" err="1">
                          <a:effectLst/>
                          <a:latin typeface="Times New Roman"/>
                          <a:ea typeface="宋体"/>
                        </a:rPr>
                        <a:t>i</a:t>
                      </a:r>
                      <a:r>
                        <a:rPr lang="en-US" sz="2000" dirty="0">
                          <a:effectLst/>
                          <a:latin typeface="Times New Roman"/>
                          <a:ea typeface="宋体"/>
                        </a:rPr>
                        <a:t>]-S</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a:effectLst/>
                          <a:latin typeface="Times New Roman"/>
                          <a:ea typeface="宋体"/>
                        </a:rPr>
                        <a:t>S[4*i+4]</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a:effectLst/>
                          <a:latin typeface="Times New Roman"/>
                          <a:ea typeface="宋体"/>
                        </a:rPr>
                        <a:t> </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ts val="1560"/>
                        </a:lnSpc>
                        <a:spcAft>
                          <a:spcPts val="0"/>
                        </a:spcAft>
                      </a:pPr>
                      <a:r>
                        <a:rPr lang="en-US" sz="2000">
                          <a:effectLst/>
                          <a:latin typeface="Times New Roman"/>
                          <a:ea typeface="宋体"/>
                        </a:rPr>
                        <a:t>*(S+i-2)</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2000">
                          <a:effectLst/>
                          <a:latin typeface="Times New Roman"/>
                          <a:ea typeface="宋体"/>
                        </a:rPr>
                        <a:t> </a:t>
                      </a:r>
                      <a:endParaRPr lang="zh-CN" sz="200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2000" dirty="0">
                          <a:effectLst/>
                          <a:latin typeface="Times New Roman"/>
                          <a:ea typeface="宋体"/>
                        </a:rPr>
                        <a:t> </a:t>
                      </a:r>
                      <a:endParaRPr lang="zh-CN" sz="2000" dirty="0">
                        <a:effectLst/>
                        <a:latin typeface="Times New Roman"/>
                        <a:ea typeface="宋体"/>
                      </a:endParaRPr>
                    </a:p>
                  </a:txBody>
                  <a:tcPr marL="68580" marR="68580" marT="144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3"/>
          <p:cNvSpPr txBox="1">
            <a:spLocks noChangeArrowheads="1"/>
          </p:cNvSpPr>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smtClean="0"/>
              <a:t>思考题</a:t>
            </a:r>
            <a:r>
              <a:rPr lang="en-US" altLang="zh-CN" sz="3600" kern="0" dirty="0" smtClean="0"/>
              <a:t>2</a:t>
            </a:r>
            <a:endParaRPr lang="zh-CN" altLang="en-US" sz="3600" kern="0" dirty="0" smtClean="0"/>
          </a:p>
        </p:txBody>
      </p:sp>
      <p:sp>
        <p:nvSpPr>
          <p:cNvPr id="3" name="矩形 2"/>
          <p:cNvSpPr/>
          <p:nvPr/>
        </p:nvSpPr>
        <p:spPr>
          <a:xfrm>
            <a:off x="4104837" y="2393885"/>
            <a:ext cx="470000" cy="297517"/>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As</a:t>
            </a:r>
            <a:endParaRPr lang="zh-CN" altLang="zh-CN" sz="2000" dirty="0">
              <a:latin typeface="Times New Roman"/>
              <a:ea typeface="宋体"/>
            </a:endParaRPr>
          </a:p>
        </p:txBody>
      </p:sp>
      <p:sp>
        <p:nvSpPr>
          <p:cNvPr id="6" name="矩形 5"/>
          <p:cNvSpPr/>
          <p:nvPr/>
        </p:nvSpPr>
        <p:spPr>
          <a:xfrm>
            <a:off x="2235868" y="2393884"/>
            <a:ext cx="1010213"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short </a:t>
            </a:r>
            <a:r>
              <a:rPr lang="zh-CN" altLang="en-US" sz="2000" dirty="0">
                <a:latin typeface="Times New Roman"/>
                <a:ea typeface="宋体"/>
              </a:rPr>
              <a:t>*</a:t>
            </a:r>
            <a:endParaRPr lang="zh-CN" altLang="zh-CN" sz="2000" dirty="0">
              <a:latin typeface="Times New Roman"/>
              <a:ea typeface="宋体"/>
            </a:endParaRPr>
          </a:p>
        </p:txBody>
      </p:sp>
      <p:sp>
        <p:nvSpPr>
          <p:cNvPr id="7" name="矩形 6"/>
          <p:cNvSpPr/>
          <p:nvPr/>
        </p:nvSpPr>
        <p:spPr>
          <a:xfrm>
            <a:off x="5472100" y="2393885"/>
            <a:ext cx="3105345"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leal</a:t>
            </a:r>
            <a:r>
              <a:rPr lang="en-US" altLang="zh-CN" sz="2000" dirty="0" smtClean="0">
                <a:latin typeface="Times New Roman"/>
                <a:ea typeface="宋体"/>
              </a:rPr>
              <a:t> (%</a:t>
            </a:r>
            <a:r>
              <a:rPr lang="en-US" altLang="zh-CN" sz="2000" dirty="0" err="1" smtClean="0">
                <a:latin typeface="Times New Roman"/>
                <a:ea typeface="宋体"/>
              </a:rPr>
              <a:t>edx</a:t>
            </a:r>
            <a:r>
              <a:rPr lang="en-US" altLang="zh-CN" sz="2000" dirty="0" smtClean="0">
                <a:latin typeface="Times New Roman"/>
                <a:ea typeface="宋体"/>
              </a:rPr>
              <a:t>)  %</a:t>
            </a:r>
            <a:r>
              <a:rPr lang="en-US" altLang="zh-CN" sz="2000" dirty="0" err="1" smtClean="0">
                <a:latin typeface="Times New Roman"/>
                <a:ea typeface="宋体"/>
              </a:rPr>
              <a:t>eax</a:t>
            </a:r>
            <a:endParaRPr lang="zh-CN" altLang="zh-CN" sz="2000" dirty="0">
              <a:latin typeface="Times New Roman"/>
              <a:ea typeface="宋体"/>
            </a:endParaRPr>
          </a:p>
        </p:txBody>
      </p:sp>
      <p:sp>
        <p:nvSpPr>
          <p:cNvPr id="8" name="矩形 7"/>
          <p:cNvSpPr/>
          <p:nvPr/>
        </p:nvSpPr>
        <p:spPr>
          <a:xfrm>
            <a:off x="2235867" y="2829892"/>
            <a:ext cx="1010213"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short </a:t>
            </a:r>
            <a:r>
              <a:rPr lang="zh-CN" altLang="en-US" sz="2000" dirty="0">
                <a:latin typeface="Times New Roman"/>
                <a:ea typeface="宋体"/>
              </a:rPr>
              <a:t>*</a:t>
            </a:r>
            <a:endParaRPr lang="zh-CN" altLang="zh-CN" sz="2000" dirty="0">
              <a:latin typeface="Times New Roman"/>
              <a:ea typeface="宋体"/>
            </a:endParaRPr>
          </a:p>
        </p:txBody>
      </p:sp>
      <p:sp>
        <p:nvSpPr>
          <p:cNvPr id="9" name="矩形 8"/>
          <p:cNvSpPr/>
          <p:nvPr/>
        </p:nvSpPr>
        <p:spPr>
          <a:xfrm>
            <a:off x="3813402" y="2843802"/>
            <a:ext cx="1052869" cy="297517"/>
          </a:xfrm>
          <a:prstGeom prst="rect">
            <a:avLst/>
          </a:prstGeom>
        </p:spPr>
        <p:txBody>
          <a:bodyPr wrap="square">
            <a:spAutoFit/>
          </a:bodyPr>
          <a:lstStyle/>
          <a:p>
            <a:pPr algn="ctr">
              <a:lnSpc>
                <a:spcPts val="1560"/>
              </a:lnSpc>
              <a:spcAft>
                <a:spcPts val="0"/>
              </a:spcAft>
            </a:pPr>
            <a:r>
              <a:rPr lang="en-US" altLang="zh-CN" sz="2000" i="1" dirty="0" smtClean="0">
                <a:latin typeface="Times New Roman"/>
                <a:ea typeface="宋体"/>
              </a:rPr>
              <a:t>A</a:t>
            </a:r>
            <a:r>
              <a:rPr lang="en-US" altLang="zh-CN" sz="2000" i="1" baseline="-25000" dirty="0" smtClean="0">
                <a:latin typeface="Times New Roman"/>
                <a:ea typeface="宋体"/>
              </a:rPr>
              <a:t>S</a:t>
            </a:r>
            <a:r>
              <a:rPr lang="en-US" altLang="zh-CN" sz="2000" i="1" dirty="0">
                <a:latin typeface="Times New Roman"/>
                <a:ea typeface="宋体"/>
              </a:rPr>
              <a:t> </a:t>
            </a:r>
            <a:r>
              <a:rPr lang="en-US" altLang="zh-CN" sz="2000" i="1" dirty="0" smtClean="0">
                <a:latin typeface="Times New Roman"/>
                <a:ea typeface="宋体"/>
              </a:rPr>
              <a:t>+</a:t>
            </a:r>
            <a:r>
              <a:rPr lang="en-US" altLang="zh-CN" sz="2000" i="1" dirty="0" err="1" smtClean="0">
                <a:latin typeface="Times New Roman"/>
                <a:ea typeface="宋体"/>
              </a:rPr>
              <a:t>i</a:t>
            </a:r>
            <a:r>
              <a:rPr lang="en-US" altLang="zh-CN" sz="2000" i="1" dirty="0" smtClean="0">
                <a:latin typeface="Times New Roman"/>
                <a:ea typeface="宋体"/>
              </a:rPr>
              <a:t>*2</a:t>
            </a:r>
            <a:endParaRPr lang="zh-CN" altLang="zh-CN" sz="2000" dirty="0">
              <a:latin typeface="Times New Roman"/>
              <a:ea typeface="宋体"/>
            </a:endParaRPr>
          </a:p>
        </p:txBody>
      </p:sp>
      <p:sp>
        <p:nvSpPr>
          <p:cNvPr id="10" name="矩形 9"/>
          <p:cNvSpPr/>
          <p:nvPr/>
        </p:nvSpPr>
        <p:spPr>
          <a:xfrm>
            <a:off x="5292080" y="2906458"/>
            <a:ext cx="3450110"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leal</a:t>
            </a:r>
            <a:r>
              <a:rPr lang="en-US" altLang="zh-CN" sz="2000" dirty="0" smtClean="0">
                <a:latin typeface="Times New Roman"/>
                <a:ea typeface="宋体"/>
              </a:rPr>
              <a:t> (%</a:t>
            </a:r>
            <a:r>
              <a:rPr lang="en-US" altLang="zh-CN" sz="2000" dirty="0" err="1" smtClean="0">
                <a:latin typeface="Times New Roman"/>
                <a:ea typeface="宋体"/>
              </a:rPr>
              <a:t>edx</a:t>
            </a:r>
            <a:r>
              <a:rPr lang="en-US" altLang="zh-CN" sz="2000" dirty="0" smtClean="0">
                <a:latin typeface="Times New Roman"/>
                <a:ea typeface="宋体"/>
              </a:rPr>
              <a:t>, %</a:t>
            </a:r>
            <a:r>
              <a:rPr lang="en-US" altLang="zh-CN" sz="2000" dirty="0" err="1" smtClean="0">
                <a:latin typeface="Times New Roman"/>
                <a:ea typeface="宋体"/>
              </a:rPr>
              <a:t>ecx</a:t>
            </a:r>
            <a:r>
              <a:rPr lang="en-US" altLang="zh-CN" sz="2000" dirty="0" smtClean="0">
                <a:latin typeface="Times New Roman"/>
                <a:ea typeface="宋体"/>
              </a:rPr>
              <a:t>, 2)  %</a:t>
            </a:r>
            <a:r>
              <a:rPr lang="en-US" altLang="zh-CN" sz="2000" dirty="0" err="1" smtClean="0">
                <a:latin typeface="Times New Roman"/>
                <a:ea typeface="宋体"/>
              </a:rPr>
              <a:t>eax</a:t>
            </a:r>
            <a:endParaRPr lang="zh-CN" altLang="zh-CN" sz="2000" dirty="0">
              <a:latin typeface="Times New Roman"/>
              <a:ea typeface="宋体"/>
            </a:endParaRPr>
          </a:p>
        </p:txBody>
      </p:sp>
      <p:sp>
        <p:nvSpPr>
          <p:cNvPr id="11" name="矩形 10"/>
          <p:cNvSpPr/>
          <p:nvPr/>
        </p:nvSpPr>
        <p:spPr>
          <a:xfrm>
            <a:off x="2218107" y="3879050"/>
            <a:ext cx="1010213"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short </a:t>
            </a:r>
            <a:r>
              <a:rPr lang="zh-CN" altLang="en-US" sz="2000" dirty="0">
                <a:latin typeface="Times New Roman"/>
                <a:ea typeface="宋体"/>
              </a:rPr>
              <a:t>*</a:t>
            </a:r>
            <a:endParaRPr lang="zh-CN" altLang="zh-CN" sz="2000" dirty="0">
              <a:latin typeface="Times New Roman"/>
              <a:ea typeface="宋体"/>
            </a:endParaRPr>
          </a:p>
        </p:txBody>
      </p:sp>
      <p:sp>
        <p:nvSpPr>
          <p:cNvPr id="12" name="矩形 11"/>
          <p:cNvSpPr/>
          <p:nvPr/>
        </p:nvSpPr>
        <p:spPr>
          <a:xfrm>
            <a:off x="3813402" y="3870769"/>
            <a:ext cx="1298658" cy="306302"/>
          </a:xfrm>
          <a:prstGeom prst="rect">
            <a:avLst/>
          </a:prstGeom>
        </p:spPr>
        <p:txBody>
          <a:bodyPr wrap="square">
            <a:spAutoFit/>
          </a:bodyPr>
          <a:lstStyle/>
          <a:p>
            <a:pPr algn="ctr">
              <a:lnSpc>
                <a:spcPts val="1560"/>
              </a:lnSpc>
              <a:spcAft>
                <a:spcPts val="0"/>
              </a:spcAft>
            </a:pPr>
            <a:r>
              <a:rPr lang="en-US" altLang="zh-CN" sz="2000" i="1" dirty="0" smtClean="0">
                <a:latin typeface="Times New Roman"/>
                <a:ea typeface="宋体"/>
              </a:rPr>
              <a:t>A</a:t>
            </a:r>
            <a:r>
              <a:rPr lang="en-US" altLang="zh-CN" sz="2000" i="1" baseline="-25000" dirty="0" smtClean="0">
                <a:latin typeface="Times New Roman"/>
                <a:ea typeface="宋体"/>
              </a:rPr>
              <a:t>S</a:t>
            </a:r>
            <a:r>
              <a:rPr lang="en-US" altLang="zh-CN" sz="2000" i="1" dirty="0">
                <a:latin typeface="Times New Roman"/>
                <a:ea typeface="宋体"/>
              </a:rPr>
              <a:t> </a:t>
            </a:r>
            <a:r>
              <a:rPr lang="en-US" altLang="zh-CN" sz="2000" i="1" dirty="0" smtClean="0">
                <a:latin typeface="Times New Roman"/>
                <a:ea typeface="宋体"/>
              </a:rPr>
              <a:t>+20</a:t>
            </a:r>
            <a:endParaRPr lang="zh-CN" altLang="zh-CN" sz="2000" dirty="0">
              <a:latin typeface="Times New Roman"/>
              <a:ea typeface="宋体"/>
            </a:endParaRPr>
          </a:p>
        </p:txBody>
      </p:sp>
      <p:sp>
        <p:nvSpPr>
          <p:cNvPr id="13" name="矩形 12"/>
          <p:cNvSpPr/>
          <p:nvPr/>
        </p:nvSpPr>
        <p:spPr>
          <a:xfrm>
            <a:off x="5299717" y="3870768"/>
            <a:ext cx="3450110"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leal</a:t>
            </a:r>
            <a:r>
              <a:rPr lang="en-US" altLang="zh-CN" sz="2000" dirty="0" smtClean="0">
                <a:latin typeface="Times New Roman"/>
                <a:ea typeface="宋体"/>
              </a:rPr>
              <a:t> 20(%</a:t>
            </a:r>
            <a:r>
              <a:rPr lang="en-US" altLang="zh-CN" sz="2000" dirty="0" err="1" smtClean="0">
                <a:latin typeface="Times New Roman"/>
                <a:ea typeface="宋体"/>
              </a:rPr>
              <a:t>edx</a:t>
            </a:r>
            <a:r>
              <a:rPr lang="en-US" altLang="zh-CN" sz="2000" dirty="0" smtClean="0">
                <a:latin typeface="Times New Roman"/>
                <a:ea typeface="宋体"/>
              </a:rPr>
              <a:t>)  %</a:t>
            </a:r>
            <a:r>
              <a:rPr lang="en-US" altLang="zh-CN" sz="2000" dirty="0" err="1" smtClean="0">
                <a:latin typeface="Times New Roman"/>
                <a:ea typeface="宋体"/>
              </a:rPr>
              <a:t>eax</a:t>
            </a:r>
            <a:endParaRPr lang="zh-CN" altLang="zh-CN" sz="2000" dirty="0">
              <a:latin typeface="Times New Roman"/>
              <a:ea typeface="宋体"/>
            </a:endParaRPr>
          </a:p>
        </p:txBody>
      </p:sp>
      <p:sp>
        <p:nvSpPr>
          <p:cNvPr id="14" name="矩形 13"/>
          <p:cNvSpPr/>
          <p:nvPr/>
        </p:nvSpPr>
        <p:spPr>
          <a:xfrm>
            <a:off x="2311726" y="5364215"/>
            <a:ext cx="817853"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a:t>
            </a:r>
            <a:r>
              <a:rPr lang="en-US" altLang="zh-CN" sz="2000" dirty="0" smtClean="0">
                <a:latin typeface="Times New Roman"/>
                <a:ea typeface="宋体"/>
              </a:rPr>
              <a:t>short</a:t>
            </a:r>
            <a:endParaRPr lang="zh-CN" altLang="zh-CN" sz="2000" dirty="0">
              <a:latin typeface="Times New Roman"/>
              <a:ea typeface="宋体"/>
            </a:endParaRPr>
          </a:p>
        </p:txBody>
      </p:sp>
      <p:sp>
        <p:nvSpPr>
          <p:cNvPr id="15" name="矩形 14"/>
          <p:cNvSpPr/>
          <p:nvPr/>
        </p:nvSpPr>
        <p:spPr>
          <a:xfrm>
            <a:off x="3410932" y="5417953"/>
            <a:ext cx="1971158" cy="306302"/>
          </a:xfrm>
          <a:prstGeom prst="rect">
            <a:avLst/>
          </a:prstGeom>
        </p:spPr>
        <p:txBody>
          <a:bodyPr wrap="square">
            <a:spAutoFit/>
          </a:bodyPr>
          <a:lstStyle/>
          <a:p>
            <a:pPr algn="ctr">
              <a:lnSpc>
                <a:spcPts val="1560"/>
              </a:lnSpc>
              <a:spcAft>
                <a:spcPts val="0"/>
              </a:spcAft>
            </a:pPr>
            <a:r>
              <a:rPr lang="en-US" altLang="zh-CN" sz="2000" i="1" dirty="0" smtClean="0">
                <a:latin typeface="Times New Roman"/>
                <a:ea typeface="宋体"/>
              </a:rPr>
              <a:t>M</a:t>
            </a:r>
            <a:r>
              <a:rPr lang="en-US" altLang="zh-CN" sz="2000" dirty="0" smtClean="0">
                <a:latin typeface="Times New Roman"/>
                <a:ea typeface="宋体"/>
              </a:rPr>
              <a:t>[</a:t>
            </a:r>
            <a:r>
              <a:rPr lang="en-US" altLang="zh-CN" sz="2000" i="1" dirty="0" smtClean="0">
                <a:latin typeface="Times New Roman"/>
                <a:ea typeface="宋体"/>
              </a:rPr>
              <a:t>A</a:t>
            </a:r>
            <a:r>
              <a:rPr lang="en-US" altLang="zh-CN" sz="2000" i="1" baseline="-25000" dirty="0" smtClean="0">
                <a:latin typeface="Times New Roman"/>
                <a:ea typeface="宋体"/>
              </a:rPr>
              <a:t>S</a:t>
            </a:r>
            <a:r>
              <a:rPr lang="en-US" altLang="zh-CN" sz="2000" i="1" dirty="0" smtClean="0">
                <a:latin typeface="Times New Roman"/>
                <a:ea typeface="宋体"/>
              </a:rPr>
              <a:t> +8*i+8</a:t>
            </a:r>
            <a:r>
              <a:rPr lang="en-US" altLang="zh-CN" sz="2000" dirty="0" smtClean="0">
                <a:latin typeface="Times New Roman"/>
                <a:ea typeface="宋体"/>
              </a:rPr>
              <a:t>]</a:t>
            </a:r>
            <a:endParaRPr lang="zh-CN" altLang="zh-CN" sz="2000" dirty="0">
              <a:latin typeface="Times New Roman"/>
              <a:ea typeface="宋体"/>
            </a:endParaRPr>
          </a:p>
        </p:txBody>
      </p:sp>
      <p:sp>
        <p:nvSpPr>
          <p:cNvPr id="16" name="矩形 15"/>
          <p:cNvSpPr/>
          <p:nvPr/>
        </p:nvSpPr>
        <p:spPr>
          <a:xfrm>
            <a:off x="5247075" y="5396895"/>
            <a:ext cx="3662453"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movw</a:t>
            </a:r>
            <a:r>
              <a:rPr lang="en-US" altLang="zh-CN" sz="2000" dirty="0" smtClean="0">
                <a:latin typeface="Times New Roman"/>
                <a:ea typeface="宋体"/>
              </a:rPr>
              <a:t> 8(%</a:t>
            </a:r>
            <a:r>
              <a:rPr lang="en-US" altLang="zh-CN" sz="2000" dirty="0" err="1" smtClean="0">
                <a:latin typeface="Times New Roman"/>
                <a:ea typeface="宋体"/>
              </a:rPr>
              <a:t>edx</a:t>
            </a:r>
            <a:r>
              <a:rPr lang="en-US" altLang="zh-CN" sz="2000" dirty="0" smtClean="0">
                <a:latin typeface="Times New Roman"/>
                <a:ea typeface="宋体"/>
              </a:rPr>
              <a:t>, %</a:t>
            </a:r>
            <a:r>
              <a:rPr lang="en-US" altLang="zh-CN" sz="2000" dirty="0" err="1" smtClean="0">
                <a:latin typeface="Times New Roman"/>
                <a:ea typeface="宋体"/>
              </a:rPr>
              <a:t>ecx</a:t>
            </a:r>
            <a:r>
              <a:rPr lang="en-US" altLang="zh-CN" sz="2000" dirty="0" smtClean="0">
                <a:latin typeface="Times New Roman"/>
                <a:ea typeface="宋体"/>
              </a:rPr>
              <a:t>, 8)  %</a:t>
            </a:r>
            <a:r>
              <a:rPr lang="en-US" altLang="zh-CN" sz="2000" dirty="0" err="1" smtClean="0">
                <a:latin typeface="Times New Roman"/>
                <a:ea typeface="宋体"/>
              </a:rPr>
              <a:t>eax</a:t>
            </a:r>
            <a:endParaRPr lang="zh-CN" altLang="zh-CN" sz="2000" dirty="0">
              <a:latin typeface="Times New Roman"/>
              <a:ea typeface="宋体"/>
            </a:endParaRPr>
          </a:p>
        </p:txBody>
      </p:sp>
      <p:sp>
        <p:nvSpPr>
          <p:cNvPr id="17" name="矩形 16"/>
          <p:cNvSpPr/>
          <p:nvPr/>
        </p:nvSpPr>
        <p:spPr>
          <a:xfrm>
            <a:off x="2410467" y="5904275"/>
            <a:ext cx="817853"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a:t>
            </a:r>
            <a:r>
              <a:rPr lang="en-US" altLang="zh-CN" sz="2000" dirty="0" smtClean="0">
                <a:latin typeface="Times New Roman"/>
                <a:ea typeface="宋体"/>
              </a:rPr>
              <a:t>short</a:t>
            </a:r>
            <a:endParaRPr lang="zh-CN" altLang="zh-CN" sz="2000" dirty="0">
              <a:latin typeface="Times New Roman"/>
              <a:ea typeface="宋体"/>
            </a:endParaRPr>
          </a:p>
        </p:txBody>
      </p:sp>
      <p:sp>
        <p:nvSpPr>
          <p:cNvPr id="18" name="矩形 17"/>
          <p:cNvSpPr/>
          <p:nvPr/>
        </p:nvSpPr>
        <p:spPr>
          <a:xfrm>
            <a:off x="3354258" y="5876655"/>
            <a:ext cx="1971158" cy="306302"/>
          </a:xfrm>
          <a:prstGeom prst="rect">
            <a:avLst/>
          </a:prstGeom>
        </p:spPr>
        <p:txBody>
          <a:bodyPr wrap="square">
            <a:spAutoFit/>
          </a:bodyPr>
          <a:lstStyle/>
          <a:p>
            <a:pPr algn="ctr">
              <a:lnSpc>
                <a:spcPts val="1560"/>
              </a:lnSpc>
              <a:spcAft>
                <a:spcPts val="0"/>
              </a:spcAft>
            </a:pPr>
            <a:r>
              <a:rPr lang="en-US" altLang="zh-CN" sz="2000" i="1" dirty="0" smtClean="0">
                <a:latin typeface="Times New Roman"/>
                <a:ea typeface="宋体"/>
              </a:rPr>
              <a:t>M</a:t>
            </a:r>
            <a:r>
              <a:rPr lang="en-US" altLang="zh-CN" sz="2000" dirty="0" smtClean="0">
                <a:latin typeface="Times New Roman"/>
                <a:ea typeface="宋体"/>
              </a:rPr>
              <a:t>[</a:t>
            </a:r>
            <a:r>
              <a:rPr lang="en-US" altLang="zh-CN" sz="2000" i="1" dirty="0" smtClean="0">
                <a:latin typeface="Times New Roman"/>
                <a:ea typeface="宋体"/>
              </a:rPr>
              <a:t>A</a:t>
            </a:r>
            <a:r>
              <a:rPr lang="en-US" altLang="zh-CN" sz="2000" i="1" baseline="-25000" dirty="0" smtClean="0">
                <a:latin typeface="Times New Roman"/>
                <a:ea typeface="宋体"/>
              </a:rPr>
              <a:t>S</a:t>
            </a:r>
            <a:r>
              <a:rPr lang="en-US" altLang="zh-CN" sz="2000" i="1" dirty="0" smtClean="0">
                <a:latin typeface="Times New Roman"/>
                <a:ea typeface="宋体"/>
              </a:rPr>
              <a:t> </a:t>
            </a:r>
            <a:r>
              <a:rPr lang="en-US" altLang="zh-CN" sz="2000" i="1" smtClean="0">
                <a:latin typeface="Times New Roman"/>
                <a:ea typeface="宋体"/>
              </a:rPr>
              <a:t>+</a:t>
            </a:r>
            <a:r>
              <a:rPr lang="en-US" altLang="zh-CN" sz="2000" i="1" smtClean="0">
                <a:latin typeface="Times New Roman"/>
                <a:ea typeface="宋体"/>
              </a:rPr>
              <a:t>2*i-4</a:t>
            </a:r>
            <a:r>
              <a:rPr lang="en-US" altLang="zh-CN" sz="2000" dirty="0" smtClean="0">
                <a:latin typeface="Times New Roman"/>
                <a:ea typeface="宋体"/>
              </a:rPr>
              <a:t>]</a:t>
            </a:r>
            <a:endParaRPr lang="zh-CN" altLang="zh-CN" sz="2000" dirty="0">
              <a:latin typeface="Times New Roman"/>
              <a:ea typeface="宋体"/>
            </a:endParaRPr>
          </a:p>
        </p:txBody>
      </p:sp>
      <p:sp>
        <p:nvSpPr>
          <p:cNvPr id="19" name="矩形 18"/>
          <p:cNvSpPr/>
          <p:nvPr/>
        </p:nvSpPr>
        <p:spPr>
          <a:xfrm>
            <a:off x="5247075" y="5904275"/>
            <a:ext cx="3825425"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movw</a:t>
            </a:r>
            <a:r>
              <a:rPr lang="en-US" altLang="zh-CN" sz="2000" dirty="0" smtClean="0">
                <a:latin typeface="Times New Roman"/>
                <a:ea typeface="宋体"/>
              </a:rPr>
              <a:t> -4(%</a:t>
            </a:r>
            <a:r>
              <a:rPr lang="en-US" altLang="zh-CN" sz="2000" dirty="0" err="1" smtClean="0">
                <a:latin typeface="Times New Roman"/>
                <a:ea typeface="宋体"/>
              </a:rPr>
              <a:t>edx</a:t>
            </a:r>
            <a:r>
              <a:rPr lang="en-US" altLang="zh-CN" sz="2000" dirty="0" smtClean="0">
                <a:latin typeface="Times New Roman"/>
                <a:ea typeface="宋体"/>
              </a:rPr>
              <a:t>, %</a:t>
            </a:r>
            <a:r>
              <a:rPr lang="en-US" altLang="zh-CN" sz="2000" dirty="0" err="1" smtClean="0">
                <a:latin typeface="Times New Roman"/>
                <a:ea typeface="宋体"/>
              </a:rPr>
              <a:t>ecx</a:t>
            </a:r>
            <a:r>
              <a:rPr lang="en-US" altLang="zh-CN" sz="2000" dirty="0" smtClean="0">
                <a:latin typeface="Times New Roman"/>
                <a:ea typeface="宋体"/>
              </a:rPr>
              <a:t>, 2)  %</a:t>
            </a:r>
            <a:r>
              <a:rPr lang="en-US" altLang="zh-CN" sz="2000" dirty="0" err="1" smtClean="0">
                <a:latin typeface="Times New Roman"/>
                <a:ea typeface="宋体"/>
              </a:rPr>
              <a:t>eax</a:t>
            </a:r>
            <a:endParaRPr lang="zh-CN" altLang="zh-CN" sz="2000" dirty="0">
              <a:latin typeface="Times New Roman"/>
              <a:ea typeface="宋体"/>
            </a:endParaRPr>
          </a:p>
        </p:txBody>
      </p:sp>
      <p:sp>
        <p:nvSpPr>
          <p:cNvPr id="20" name="矩形 19"/>
          <p:cNvSpPr/>
          <p:nvPr/>
        </p:nvSpPr>
        <p:spPr>
          <a:xfrm>
            <a:off x="2543359" y="4869160"/>
            <a:ext cx="546946" cy="306302"/>
          </a:xfrm>
          <a:prstGeom prst="rect">
            <a:avLst/>
          </a:prstGeom>
        </p:spPr>
        <p:txBody>
          <a:bodyPr wrap="non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int</a:t>
            </a:r>
            <a:r>
              <a:rPr lang="en-US" altLang="zh-CN" sz="2000" dirty="0" smtClean="0">
                <a:latin typeface="Times New Roman"/>
                <a:ea typeface="宋体"/>
              </a:rPr>
              <a:t>	</a:t>
            </a:r>
            <a:endParaRPr lang="zh-CN" altLang="zh-CN" sz="2000" dirty="0">
              <a:latin typeface="Times New Roman"/>
              <a:ea typeface="宋体"/>
            </a:endParaRPr>
          </a:p>
        </p:txBody>
      </p:sp>
      <p:sp>
        <p:nvSpPr>
          <p:cNvPr id="21" name="矩形 20"/>
          <p:cNvSpPr/>
          <p:nvPr/>
        </p:nvSpPr>
        <p:spPr>
          <a:xfrm>
            <a:off x="3762233" y="4877945"/>
            <a:ext cx="1052869" cy="306302"/>
          </a:xfrm>
          <a:prstGeom prst="rect">
            <a:avLst/>
          </a:prstGeom>
        </p:spPr>
        <p:txBody>
          <a:bodyPr wrap="square">
            <a:spAutoFit/>
          </a:bodyPr>
          <a:lstStyle/>
          <a:p>
            <a:pPr algn="ctr">
              <a:lnSpc>
                <a:spcPts val="1560"/>
              </a:lnSpc>
              <a:spcAft>
                <a:spcPts val="0"/>
              </a:spcAft>
            </a:pPr>
            <a:r>
              <a:rPr lang="en-US" altLang="zh-CN" sz="2000" i="1" dirty="0" err="1" smtClean="0">
                <a:latin typeface="Times New Roman"/>
                <a:ea typeface="宋体"/>
              </a:rPr>
              <a:t>i</a:t>
            </a:r>
            <a:endParaRPr lang="zh-CN" altLang="zh-CN" sz="2000" dirty="0">
              <a:latin typeface="Times New Roman"/>
              <a:ea typeface="宋体"/>
            </a:endParaRPr>
          </a:p>
        </p:txBody>
      </p:sp>
      <p:sp>
        <p:nvSpPr>
          <p:cNvPr id="22" name="矩形 21"/>
          <p:cNvSpPr/>
          <p:nvPr/>
        </p:nvSpPr>
        <p:spPr>
          <a:xfrm>
            <a:off x="5525628" y="4886730"/>
            <a:ext cx="3105345" cy="297517"/>
          </a:xfrm>
          <a:prstGeom prst="rect">
            <a:avLst/>
          </a:prstGeom>
        </p:spPr>
        <p:txBody>
          <a:bodyPr wrap="square">
            <a:spAutoFit/>
          </a:bodyPr>
          <a:lstStyle/>
          <a:p>
            <a:pPr algn="ctr">
              <a:lnSpc>
                <a:spcPts val="1560"/>
              </a:lnSpc>
              <a:spcAft>
                <a:spcPts val="0"/>
              </a:spcAft>
            </a:pPr>
            <a:r>
              <a:rPr lang="en-US" altLang="zh-CN" sz="2000" dirty="0">
                <a:latin typeface="Times New Roman"/>
                <a:ea typeface="宋体"/>
              </a:rPr>
              <a:t> </a:t>
            </a:r>
            <a:r>
              <a:rPr lang="en-US" altLang="zh-CN" sz="2000" dirty="0" err="1" smtClean="0">
                <a:latin typeface="Times New Roman"/>
                <a:ea typeface="宋体"/>
              </a:rPr>
              <a:t>leal</a:t>
            </a:r>
            <a:r>
              <a:rPr lang="en-US" altLang="zh-CN" sz="2000" dirty="0" smtClean="0">
                <a:latin typeface="Times New Roman"/>
                <a:ea typeface="宋体"/>
              </a:rPr>
              <a:t> ( ,%</a:t>
            </a:r>
            <a:r>
              <a:rPr lang="en-US" altLang="zh-CN" sz="2000" dirty="0" err="1" smtClean="0">
                <a:latin typeface="Times New Roman"/>
                <a:ea typeface="宋体"/>
              </a:rPr>
              <a:t>ecx</a:t>
            </a:r>
            <a:r>
              <a:rPr lang="en-US" altLang="zh-CN" sz="2000" dirty="0" smtClean="0">
                <a:latin typeface="Times New Roman"/>
                <a:ea typeface="宋体"/>
              </a:rPr>
              <a:t>, </a:t>
            </a:r>
            <a:r>
              <a:rPr lang="en-US" altLang="zh-CN" sz="2000" dirty="0" smtClean="0">
                <a:latin typeface="Times New Roman"/>
                <a:ea typeface="宋体"/>
              </a:rPr>
              <a:t>1)  </a:t>
            </a:r>
            <a:r>
              <a:rPr lang="en-US" altLang="zh-CN" sz="2000" dirty="0" smtClean="0">
                <a:latin typeface="Times New Roman"/>
                <a:ea typeface="宋体"/>
              </a:rPr>
              <a:t>%</a:t>
            </a:r>
            <a:r>
              <a:rPr lang="en-US" altLang="zh-CN" sz="2000" dirty="0" err="1" smtClean="0">
                <a:latin typeface="Times New Roman"/>
                <a:ea typeface="宋体"/>
              </a:rPr>
              <a:t>eax</a:t>
            </a:r>
            <a:endParaRPr lang="zh-CN" altLang="zh-CN" sz="2000" dirty="0">
              <a:latin typeface="Times New Roman"/>
              <a:ea typeface="宋体"/>
            </a:endParaRPr>
          </a:p>
        </p:txBody>
      </p:sp>
    </p:spTree>
    <p:extLst>
      <p:ext uri="{BB962C8B-B14F-4D97-AF65-F5344CB8AC3E}">
        <p14:creationId xmlns="" xmlns:p14="http://schemas.microsoft.com/office/powerpoint/2010/main" val="311092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728700"/>
            <a:ext cx="8229600" cy="810090"/>
          </a:xfrm>
        </p:spPr>
        <p:txBody>
          <a:bodyPr>
            <a:normAutofit fontScale="90000"/>
          </a:bodyPr>
          <a:lstStyle/>
          <a:p>
            <a:pPr algn="just"/>
            <a:r>
              <a:rPr lang="zh-CN" altLang="zh-CN" sz="2400" dirty="0"/>
              <a:t>假设函数</a:t>
            </a:r>
            <a:r>
              <a:rPr lang="en-US" altLang="zh-CN" sz="2400" dirty="0" err="1" smtClean="0"/>
              <a:t>sum_element</a:t>
            </a:r>
            <a:r>
              <a:rPr lang="zh-CN" altLang="zh-CN" sz="2400" dirty="0" smtClean="0"/>
              <a:t>的</a:t>
            </a:r>
            <a:r>
              <a:rPr lang="zh-CN" altLang="zh-CN" sz="2400" dirty="0"/>
              <a:t>部分</a:t>
            </a:r>
            <a:r>
              <a:rPr lang="en-US" altLang="zh-CN" sz="2400" dirty="0"/>
              <a:t>C</a:t>
            </a:r>
            <a:r>
              <a:rPr lang="zh-CN" altLang="zh-CN" sz="2400" dirty="0"/>
              <a:t>代码如下，其中，</a:t>
            </a:r>
            <a:r>
              <a:rPr lang="en-US" altLang="zh-CN" sz="2400" i="1" dirty="0"/>
              <a:t>M</a:t>
            </a:r>
            <a:r>
              <a:rPr lang="zh-CN" altLang="zh-CN" sz="2400" dirty="0"/>
              <a:t>和</a:t>
            </a:r>
            <a:r>
              <a:rPr lang="en-US" altLang="zh-CN" sz="2400" i="1" dirty="0"/>
              <a:t>N</a:t>
            </a:r>
            <a:r>
              <a:rPr lang="zh-CN" altLang="zh-CN" sz="2400" dirty="0"/>
              <a:t>是用</a:t>
            </a:r>
            <a:r>
              <a:rPr lang="en-US" altLang="zh-CN" sz="2400" dirty="0"/>
              <a:t>#define</a:t>
            </a:r>
            <a:r>
              <a:rPr lang="zh-CN" altLang="zh-CN" sz="2400" dirty="0"/>
              <a:t>声明的常数</a:t>
            </a:r>
            <a:r>
              <a:rPr lang="zh-CN" altLang="zh-CN" sz="2400" dirty="0" smtClean="0"/>
              <a:t>。根据汇编</a:t>
            </a:r>
            <a:r>
              <a:rPr lang="zh-CN" altLang="zh-CN" sz="2400" dirty="0"/>
              <a:t>代码，确定</a:t>
            </a:r>
            <a:r>
              <a:rPr lang="en-US" altLang="zh-CN" sz="2400" i="1" dirty="0"/>
              <a:t>M</a:t>
            </a:r>
            <a:r>
              <a:rPr lang="zh-CN" altLang="zh-CN" sz="2400" dirty="0"/>
              <a:t>和</a:t>
            </a:r>
            <a:r>
              <a:rPr lang="en-US" altLang="zh-CN" sz="2400" i="1" dirty="0"/>
              <a:t>N</a:t>
            </a:r>
            <a:r>
              <a:rPr lang="zh-CN" altLang="zh-CN" sz="2400" dirty="0"/>
              <a:t>的值</a:t>
            </a:r>
            <a:r>
              <a:rPr lang="zh-CN" altLang="zh-CN" sz="2400" dirty="0" smtClean="0"/>
              <a:t>。</a:t>
            </a:r>
            <a:endParaRPr lang="zh-CN" altLang="en-US" sz="2400" dirty="0"/>
          </a:p>
        </p:txBody>
      </p:sp>
      <p:sp>
        <p:nvSpPr>
          <p:cNvPr id="5" name="Rectangle 3"/>
          <p:cNvSpPr txBox="1">
            <a:spLocks noChangeArrowheads="1"/>
          </p:cNvSpPr>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smtClean="0"/>
              <a:t>思考题</a:t>
            </a:r>
            <a:r>
              <a:rPr lang="en-US" altLang="zh-CN" sz="3600" kern="0" dirty="0" smtClean="0"/>
              <a:t>3</a:t>
            </a:r>
            <a:endParaRPr lang="zh-CN" altLang="en-US" sz="3600" kern="0" dirty="0" smtClean="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5320" y="3654025"/>
            <a:ext cx="5057775" cy="3114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0846" y="1588787"/>
            <a:ext cx="5310590" cy="19752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32008" y="3654025"/>
            <a:ext cx="304800" cy="323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027246" y="3966270"/>
            <a:ext cx="285750" cy="323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11682" y="4329100"/>
            <a:ext cx="485775" cy="257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993908" y="4680867"/>
            <a:ext cx="1495425" cy="257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944347" y="5049437"/>
            <a:ext cx="857250" cy="323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5913709" y="5470828"/>
            <a:ext cx="6000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6011682" y="5775628"/>
            <a:ext cx="69532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5978663" y="6129300"/>
            <a:ext cx="1504950" cy="247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9" name="Picture 13"/>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5944347" y="6442990"/>
            <a:ext cx="1476375" cy="295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788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FF0000"/>
                </a:solidFill>
              </a:rPr>
              <a:t>1</a:t>
            </a:r>
            <a:r>
              <a:rPr lang="zh-CN" altLang="en-US" dirty="0" smtClean="0">
                <a:solidFill>
                  <a:srgbClr val="FF0000"/>
                </a:solidFill>
              </a:rPr>
              <a:t>、</a:t>
            </a:r>
            <a:r>
              <a:rPr lang="en-US" altLang="zh-CN" dirty="0">
                <a:solidFill>
                  <a:srgbClr val="FF0000"/>
                </a:solidFill>
                <a:ea typeface="微软雅黑" pitchFamily="34" charset="-122"/>
              </a:rPr>
              <a:t> IA-32</a:t>
            </a:r>
            <a:r>
              <a:rPr lang="zh-CN" altLang="en-US" dirty="0">
                <a:solidFill>
                  <a:srgbClr val="FF0000"/>
                </a:solidFill>
                <a:ea typeface="微软雅黑" pitchFamily="34" charset="-122"/>
              </a:rPr>
              <a:t>浮点操作</a:t>
            </a:r>
            <a:endParaRPr lang="zh-CN" altLang="en-US"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722133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FF0000"/>
                </a:solidFill>
              </a:rPr>
              <a:t>4</a:t>
            </a:r>
            <a:r>
              <a:rPr lang="zh-CN" altLang="en-US" dirty="0" smtClean="0">
                <a:solidFill>
                  <a:srgbClr val="FF0000"/>
                </a:solidFill>
              </a:rPr>
              <a:t>、结构体、联合体的表示</a:t>
            </a:r>
            <a:endParaRPr lang="zh-CN" altLang="en-US"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140222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 </a:t>
            </a:r>
          </a:p>
        </p:txBody>
      </p:sp>
      <p:sp>
        <p:nvSpPr>
          <p:cNvPr id="743427" name="Rectangle 3"/>
          <p:cNvSpPr>
            <a:spLocks noGrp="1" noChangeArrowheads="1"/>
          </p:cNvSpPr>
          <p:nvPr>
            <p:ph type="body" idx="1"/>
          </p:nvPr>
        </p:nvSpPr>
        <p:spPr>
          <a:xfrm>
            <a:off x="476250" y="728663"/>
            <a:ext cx="8229600" cy="5218112"/>
          </a:xfrm>
        </p:spPr>
        <p:txBody>
          <a:bodyPr/>
          <a:lstStyle/>
          <a:p>
            <a:r>
              <a:rPr lang="zh-CN" altLang="en-US" sz="2000" smtClean="0">
                <a:latin typeface="微软雅黑" pitchFamily="34" charset="-122"/>
                <a:ea typeface="微软雅黑" pitchFamily="34" charset="-122"/>
              </a:rPr>
              <a:t>结构体成员在内存的存放和访问 </a:t>
            </a:r>
          </a:p>
          <a:p>
            <a:pPr lvl="1"/>
            <a:r>
              <a:rPr lang="zh-CN" altLang="en-US" smtClean="0">
                <a:latin typeface="微软雅黑" pitchFamily="34" charset="-122"/>
                <a:ea typeface="微软雅黑" pitchFamily="34" charset="-122"/>
              </a:rPr>
              <a:t>分配在栈中的</a:t>
            </a:r>
            <a:r>
              <a:rPr lang="en-US" altLang="zh-CN" smtClean="0">
                <a:latin typeface="微软雅黑" pitchFamily="34" charset="-122"/>
                <a:ea typeface="微软雅黑" pitchFamily="34" charset="-122"/>
              </a:rPr>
              <a:t>auto</a:t>
            </a:r>
            <a:r>
              <a:rPr lang="zh-CN" altLang="en-US" smtClean="0">
                <a:latin typeface="微软雅黑" pitchFamily="34" charset="-122"/>
                <a:ea typeface="微软雅黑" pitchFamily="34" charset="-122"/>
              </a:rPr>
              <a:t>结构型变量的首地址由</a:t>
            </a:r>
            <a:r>
              <a:rPr lang="en-US" altLang="zh-CN" smtClean="0">
                <a:latin typeface="微软雅黑" pitchFamily="34" charset="-122"/>
                <a:ea typeface="微软雅黑" pitchFamily="34" charset="-122"/>
              </a:rPr>
              <a:t>EBP</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ESP</a:t>
            </a:r>
            <a:r>
              <a:rPr lang="zh-CN" altLang="en-US" smtClean="0">
                <a:latin typeface="微软雅黑" pitchFamily="34" charset="-122"/>
                <a:ea typeface="微软雅黑" pitchFamily="34" charset="-122"/>
              </a:rPr>
              <a:t>来定位</a:t>
            </a:r>
          </a:p>
          <a:p>
            <a:pPr lvl="1"/>
            <a:r>
              <a:rPr lang="zh-CN" altLang="en-US" smtClean="0">
                <a:latin typeface="微软雅黑" pitchFamily="34" charset="-122"/>
                <a:ea typeface="微软雅黑" pitchFamily="34" charset="-122"/>
              </a:rPr>
              <a:t>分配在静态区的结构型变量首地址是一个确定的静态区地址</a:t>
            </a:r>
          </a:p>
          <a:p>
            <a:pPr lvl="1"/>
            <a:r>
              <a:rPr lang="zh-CN" altLang="en-US" smtClean="0">
                <a:latin typeface="微软雅黑" pitchFamily="34" charset="-122"/>
                <a:ea typeface="微软雅黑" pitchFamily="34" charset="-122"/>
              </a:rPr>
              <a:t>结构型变量 </a:t>
            </a:r>
            <a:r>
              <a:rPr lang="en-US" altLang="zh-CN" smtClean="0">
                <a:latin typeface="微软雅黑" pitchFamily="34" charset="-122"/>
                <a:ea typeface="微软雅黑" pitchFamily="34" charset="-122"/>
              </a:rPr>
              <a:t>x </a:t>
            </a:r>
            <a:r>
              <a:rPr lang="zh-CN" altLang="en-US" smtClean="0">
                <a:latin typeface="微软雅黑" pitchFamily="34" charset="-122"/>
                <a:ea typeface="微软雅黑" pitchFamily="34" charset="-122"/>
              </a:rPr>
              <a:t>各成员首址可用“基址加偏移量”的寻址方式</a:t>
            </a:r>
            <a:r>
              <a:rPr lang="zh-CN" altLang="en-US" smtClean="0"/>
              <a:t>  </a:t>
            </a:r>
          </a:p>
          <a:p>
            <a:pPr lvl="1"/>
            <a:endParaRPr lang="zh-CN" altLang="en-US" smtClean="0"/>
          </a:p>
          <a:p>
            <a:endParaRPr lang="zh-CN" altLang="en-US" smtClean="0"/>
          </a:p>
        </p:txBody>
      </p:sp>
      <p:sp>
        <p:nvSpPr>
          <p:cNvPr id="743428" name="Rectangle 4"/>
          <p:cNvSpPr>
            <a:spLocks noChangeArrowheads="1"/>
          </p:cNvSpPr>
          <p:nvPr/>
        </p:nvSpPr>
        <p:spPr bwMode="auto">
          <a:xfrm>
            <a:off x="701675" y="4373563"/>
            <a:ext cx="7785100" cy="641350"/>
          </a:xfrm>
          <a:prstGeom prst="rect">
            <a:avLst/>
          </a:prstGeom>
          <a:noFill/>
          <a:ln w="9525">
            <a:noFill/>
            <a:miter lim="800000"/>
            <a:headEnd/>
            <a:tailEnd/>
          </a:ln>
          <a:effectLst/>
        </p:spPr>
        <p:txBody>
          <a:bodyPr anchor="ctr">
            <a:spAutoFit/>
          </a:bodyPr>
          <a:lstStyle/>
          <a:p>
            <a:r>
              <a:rPr lang="en-US" altLang="zh-CN"/>
              <a:t>struct cont_info x={“0000000”, “ZhangS”, 210022, “273 long street, High Building #3015”, “12345678”}</a:t>
            </a:r>
            <a:r>
              <a:rPr lang="zh-CN" altLang="en-US"/>
              <a:t>；</a:t>
            </a:r>
          </a:p>
        </p:txBody>
      </p:sp>
      <p:sp>
        <p:nvSpPr>
          <p:cNvPr id="743429" name="Rectangle 5"/>
          <p:cNvSpPr>
            <a:spLocks noChangeArrowheads="1"/>
          </p:cNvSpPr>
          <p:nvPr/>
        </p:nvSpPr>
        <p:spPr bwMode="auto">
          <a:xfrm>
            <a:off x="2951163" y="2403475"/>
            <a:ext cx="6102350" cy="2014538"/>
          </a:xfrm>
          <a:prstGeom prst="rect">
            <a:avLst/>
          </a:prstGeom>
          <a:noFill/>
          <a:ln w="9525">
            <a:noFill/>
            <a:miter lim="800000"/>
            <a:headEnd/>
            <a:tailEnd/>
          </a:ln>
          <a:effectLst/>
        </p:spPr>
        <p:txBody>
          <a:bodyPr anchor="ctr">
            <a:spAutoFit/>
          </a:bodyPr>
          <a:lstStyle/>
          <a:p>
            <a:r>
              <a:rPr lang="zh-CN" altLang="en-US"/>
              <a:t>若变量</a:t>
            </a:r>
            <a:r>
              <a:rPr lang="en-US" altLang="zh-CN"/>
              <a:t>x</a:t>
            </a:r>
            <a:r>
              <a:rPr lang="zh-CN" altLang="en-US"/>
              <a:t>分配在地址</a:t>
            </a:r>
            <a:r>
              <a:rPr lang="en-US" altLang="zh-CN"/>
              <a:t>0x8049200</a:t>
            </a:r>
            <a:r>
              <a:rPr lang="zh-CN" altLang="en-US"/>
              <a:t>开始的区域，那么</a:t>
            </a:r>
            <a:r>
              <a:rPr lang="en-US" altLang="zh-CN"/>
              <a:t>x=&amp;(x.id)=0x8049200</a:t>
            </a:r>
            <a:r>
              <a:rPr lang="zh-CN" altLang="en-US">
                <a:solidFill>
                  <a:srgbClr val="3333CC"/>
                </a:solidFill>
              </a:rPr>
              <a:t>（若</a:t>
            </a:r>
            <a:r>
              <a:rPr lang="en-US" altLang="zh-CN">
                <a:solidFill>
                  <a:srgbClr val="3333CC"/>
                </a:solidFill>
              </a:rPr>
              <a:t>x</a:t>
            </a:r>
            <a:r>
              <a:rPr lang="zh-CN" altLang="en-US">
                <a:solidFill>
                  <a:srgbClr val="3333CC"/>
                </a:solidFill>
              </a:rPr>
              <a:t>在</a:t>
            </a:r>
            <a:r>
              <a:rPr lang="en-US" altLang="zh-CN">
                <a:solidFill>
                  <a:srgbClr val="3333CC"/>
                </a:solidFill>
              </a:rPr>
              <a:t>EDX</a:t>
            </a:r>
            <a:r>
              <a:rPr lang="zh-CN" altLang="en-US">
                <a:solidFill>
                  <a:srgbClr val="3333CC"/>
                </a:solidFill>
              </a:rPr>
              <a:t>中）</a:t>
            </a:r>
          </a:p>
          <a:p>
            <a:pPr eaLnBrk="1" hangingPunct="1"/>
            <a:r>
              <a:rPr lang="en-US" altLang="zh-CN"/>
              <a:t>&amp;(x.name)= 0x8049200</a:t>
            </a:r>
            <a:r>
              <a:rPr lang="en-US" altLang="zh-CN">
                <a:solidFill>
                  <a:srgbClr val="FF0000"/>
                </a:solidFill>
              </a:rPr>
              <a:t>+8</a:t>
            </a:r>
            <a:r>
              <a:rPr lang="en-US" altLang="zh-CN"/>
              <a:t>=0x8049208</a:t>
            </a:r>
          </a:p>
          <a:p>
            <a:pPr eaLnBrk="1" hangingPunct="1"/>
            <a:r>
              <a:rPr lang="en-US" altLang="zh-CN"/>
              <a:t>&amp;(x.post)= 0x8049200</a:t>
            </a:r>
            <a:r>
              <a:rPr lang="en-US" altLang="zh-CN">
                <a:solidFill>
                  <a:srgbClr val="FF0000"/>
                </a:solidFill>
              </a:rPr>
              <a:t>+8+12</a:t>
            </a:r>
            <a:r>
              <a:rPr lang="en-US" altLang="zh-CN"/>
              <a:t>=0x8049214</a:t>
            </a:r>
          </a:p>
          <a:p>
            <a:pPr eaLnBrk="1" hangingPunct="1"/>
            <a:r>
              <a:rPr lang="en-US" altLang="zh-CN"/>
              <a:t>&amp;(x.address)=0x8049200</a:t>
            </a:r>
            <a:r>
              <a:rPr lang="en-US" altLang="zh-CN">
                <a:solidFill>
                  <a:srgbClr val="FF0000"/>
                </a:solidFill>
              </a:rPr>
              <a:t>+8+12+4</a:t>
            </a:r>
            <a:r>
              <a:rPr lang="en-US" altLang="zh-CN"/>
              <a:t>=0x8049218</a:t>
            </a:r>
          </a:p>
          <a:p>
            <a:pPr eaLnBrk="1" hangingPunct="1"/>
            <a:r>
              <a:rPr lang="en-US" altLang="zh-CN"/>
              <a:t>&amp;(x.phone)=0x8049200</a:t>
            </a:r>
            <a:r>
              <a:rPr lang="en-US" altLang="zh-CN">
                <a:solidFill>
                  <a:srgbClr val="FF0000"/>
                </a:solidFill>
              </a:rPr>
              <a:t>+8+12+4+100</a:t>
            </a:r>
            <a:r>
              <a:rPr lang="en-US" altLang="zh-CN"/>
              <a:t>=0x804927C</a:t>
            </a:r>
          </a:p>
          <a:p>
            <a:endParaRPr lang="zh-CN" altLang="en-US" b="0">
              <a:latin typeface="Arial" charset="0"/>
              <a:ea typeface="宋体" pitchFamily="2" charset="-122"/>
            </a:endParaRPr>
          </a:p>
        </p:txBody>
      </p:sp>
      <p:sp>
        <p:nvSpPr>
          <p:cNvPr id="743430" name="Rectangle 6"/>
          <p:cNvSpPr>
            <a:spLocks noChangeArrowheads="1"/>
          </p:cNvSpPr>
          <p:nvPr/>
        </p:nvSpPr>
        <p:spPr bwMode="auto">
          <a:xfrm>
            <a:off x="250825" y="5127625"/>
            <a:ext cx="8532813" cy="755650"/>
          </a:xfrm>
          <a:prstGeom prst="rect">
            <a:avLst/>
          </a:prstGeom>
          <a:noFill/>
          <a:ln w="9525">
            <a:noFill/>
            <a:miter lim="800000"/>
            <a:headEnd/>
            <a:tailEnd/>
          </a:ln>
          <a:effectLst/>
        </p:spPr>
        <p:txBody>
          <a:bodyPr anchor="ctr">
            <a:spAutoFit/>
          </a:bodyPr>
          <a:lstStyle/>
          <a:p>
            <a:pPr>
              <a:lnSpc>
                <a:spcPct val="115000"/>
              </a:lnSpc>
            </a:pPr>
            <a:r>
              <a:rPr lang="en-US" altLang="zh-CN" sz="1900">
                <a:solidFill>
                  <a:srgbClr val="FF0000"/>
                </a:solidFill>
              </a:rPr>
              <a:t>x</a:t>
            </a:r>
            <a:r>
              <a:rPr lang="zh-CN" altLang="en-US" sz="1900">
                <a:solidFill>
                  <a:srgbClr val="FF0000"/>
                </a:solidFill>
              </a:rPr>
              <a:t>初始化后，在地址</a:t>
            </a:r>
            <a:r>
              <a:rPr lang="en-US" altLang="zh-CN" sz="1900">
                <a:solidFill>
                  <a:srgbClr val="FF0000"/>
                </a:solidFill>
              </a:rPr>
              <a:t>0x8049208</a:t>
            </a:r>
            <a:r>
              <a:rPr lang="zh-CN" altLang="en-US" sz="1900">
                <a:solidFill>
                  <a:srgbClr val="FF0000"/>
                </a:solidFill>
              </a:rPr>
              <a:t>到</a:t>
            </a:r>
            <a:r>
              <a:rPr lang="en-US" altLang="zh-CN" sz="1900">
                <a:solidFill>
                  <a:srgbClr val="FF0000"/>
                </a:solidFill>
              </a:rPr>
              <a:t>0x804920D</a:t>
            </a:r>
            <a:r>
              <a:rPr lang="zh-CN" altLang="en-US" sz="1900">
                <a:solidFill>
                  <a:srgbClr val="FF0000"/>
                </a:solidFill>
              </a:rPr>
              <a:t>处是字符串“</a:t>
            </a:r>
            <a:r>
              <a:rPr lang="en-US" altLang="zh-CN" sz="1900">
                <a:solidFill>
                  <a:srgbClr val="FF0000"/>
                </a:solidFill>
              </a:rPr>
              <a:t>ZhangS”</a:t>
            </a:r>
            <a:r>
              <a:rPr lang="zh-CN" altLang="en-US" sz="1900">
                <a:solidFill>
                  <a:srgbClr val="FF0000"/>
                </a:solidFill>
              </a:rPr>
              <a:t>， </a:t>
            </a:r>
            <a:r>
              <a:rPr lang="en-US" altLang="zh-CN" sz="1900">
                <a:solidFill>
                  <a:srgbClr val="FF0000"/>
                </a:solidFill>
              </a:rPr>
              <a:t>0x804920E</a:t>
            </a:r>
            <a:r>
              <a:rPr lang="zh-CN" altLang="en-US" sz="1900">
                <a:solidFill>
                  <a:srgbClr val="FF0000"/>
                </a:solidFill>
              </a:rPr>
              <a:t>处是字符‘</a:t>
            </a:r>
            <a:r>
              <a:rPr lang="en-US" altLang="zh-CN" sz="1900">
                <a:solidFill>
                  <a:srgbClr val="FF0000"/>
                </a:solidFill>
              </a:rPr>
              <a:t>\0’</a:t>
            </a:r>
            <a:r>
              <a:rPr lang="zh-CN" altLang="en-US" sz="1900">
                <a:solidFill>
                  <a:srgbClr val="FF0000"/>
                </a:solidFill>
              </a:rPr>
              <a:t>，从</a:t>
            </a:r>
            <a:r>
              <a:rPr lang="en-US" altLang="zh-CN" sz="1900">
                <a:solidFill>
                  <a:srgbClr val="FF0000"/>
                </a:solidFill>
              </a:rPr>
              <a:t>0x804920F</a:t>
            </a:r>
            <a:r>
              <a:rPr lang="zh-CN" altLang="en-US" sz="1900">
                <a:solidFill>
                  <a:srgbClr val="FF0000"/>
                </a:solidFill>
              </a:rPr>
              <a:t>到</a:t>
            </a:r>
            <a:r>
              <a:rPr lang="en-US" altLang="zh-CN" sz="1900">
                <a:solidFill>
                  <a:srgbClr val="FF0000"/>
                </a:solidFill>
              </a:rPr>
              <a:t>0x8049213</a:t>
            </a:r>
            <a:r>
              <a:rPr lang="zh-CN" altLang="en-US" sz="1900">
                <a:solidFill>
                  <a:srgbClr val="FF0000"/>
                </a:solidFill>
              </a:rPr>
              <a:t>处都是空字符。</a:t>
            </a:r>
            <a:r>
              <a:rPr lang="zh-CN" altLang="en-US" b="0"/>
              <a:t> </a:t>
            </a:r>
          </a:p>
        </p:txBody>
      </p:sp>
      <p:sp>
        <p:nvSpPr>
          <p:cNvPr id="743431" name="Rectangle 7"/>
          <p:cNvSpPr>
            <a:spLocks noChangeArrowheads="1"/>
          </p:cNvSpPr>
          <p:nvPr/>
        </p:nvSpPr>
        <p:spPr bwMode="auto">
          <a:xfrm>
            <a:off x="161925" y="5980113"/>
            <a:ext cx="8823325" cy="396875"/>
          </a:xfrm>
          <a:prstGeom prst="rect">
            <a:avLst/>
          </a:prstGeom>
          <a:noFill/>
          <a:ln w="9525">
            <a:noFill/>
            <a:miter lim="800000"/>
            <a:headEnd/>
            <a:tailEnd/>
          </a:ln>
          <a:effectLst/>
        </p:spPr>
        <p:txBody>
          <a:bodyPr wrap="none" anchor="ctr">
            <a:spAutoFit/>
          </a:bodyPr>
          <a:lstStyle/>
          <a:p>
            <a:r>
              <a:rPr lang="zh-CN" altLang="en-US" sz="2000">
                <a:solidFill>
                  <a:srgbClr val="3333CC"/>
                </a:solidFill>
              </a:rPr>
              <a:t>“</a:t>
            </a:r>
            <a:r>
              <a:rPr lang="en-US" altLang="zh-CN" sz="2000">
                <a:solidFill>
                  <a:srgbClr val="3333CC"/>
                </a:solidFill>
              </a:rPr>
              <a:t>unsigned xpost=x.post;”</a:t>
            </a:r>
            <a:r>
              <a:rPr lang="zh-CN" altLang="en-US" sz="2000">
                <a:solidFill>
                  <a:srgbClr val="3333CC"/>
                </a:solidFill>
              </a:rPr>
              <a:t>对应汇编指令为“</a:t>
            </a:r>
            <a:r>
              <a:rPr lang="en-US" altLang="zh-CN" sz="2000">
                <a:solidFill>
                  <a:srgbClr val="3333CC"/>
                </a:solidFill>
              </a:rPr>
              <a:t>movl 20(%edx), %eax”</a:t>
            </a:r>
            <a:r>
              <a:rPr lang="en-US" altLang="zh-CN" b="0">
                <a:latin typeface="Arial" charset="0"/>
                <a:ea typeface="宋体" pitchFamily="2" charset="-122"/>
              </a:rPr>
              <a:t> </a:t>
            </a:r>
            <a:endParaRPr lang="zh-CN" altLang="en-US" b="0">
              <a:latin typeface="Arial" charset="0"/>
              <a:ea typeface="宋体" pitchFamily="2" charset="-122"/>
            </a:endParaRPr>
          </a:p>
        </p:txBody>
      </p:sp>
      <p:sp>
        <p:nvSpPr>
          <p:cNvPr id="743432" name="Rectangle 8"/>
          <p:cNvSpPr>
            <a:spLocks noChangeArrowheads="1"/>
          </p:cNvSpPr>
          <p:nvPr/>
        </p:nvSpPr>
        <p:spPr bwMode="auto">
          <a:xfrm>
            <a:off x="69850" y="2493963"/>
            <a:ext cx="3016250" cy="2014537"/>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cont_info {</a:t>
            </a:r>
          </a:p>
          <a:p>
            <a:pPr marL="342900" indent="-342900"/>
            <a:r>
              <a:rPr lang="en-US" altLang="zh-CN">
                <a:solidFill>
                  <a:srgbClr val="0000FF"/>
                </a:solidFill>
              </a:rPr>
              <a:t>         char id[8];</a:t>
            </a:r>
          </a:p>
          <a:p>
            <a:pPr marL="342900" indent="-342900"/>
            <a:r>
              <a:rPr lang="en-US" altLang="zh-CN">
                <a:solidFill>
                  <a:srgbClr val="0000FF"/>
                </a:solidFill>
              </a:rPr>
              <a:t>         char name [12];</a:t>
            </a:r>
          </a:p>
          <a:p>
            <a:pPr marL="342900" indent="-342900"/>
            <a:r>
              <a:rPr lang="en-US" altLang="zh-CN">
                <a:solidFill>
                  <a:srgbClr val="0000FF"/>
                </a:solidFill>
              </a:rPr>
              <a:t>         unsigned post;</a:t>
            </a:r>
          </a:p>
          <a:p>
            <a:pPr marL="342900" indent="-342900"/>
            <a:r>
              <a:rPr lang="en-US" altLang="zh-CN">
                <a:solidFill>
                  <a:srgbClr val="0000FF"/>
                </a:solidFill>
              </a:rPr>
              <a:t>         char address[100];</a:t>
            </a:r>
          </a:p>
          <a:p>
            <a:pPr marL="342900" indent="-342900"/>
            <a:r>
              <a:rPr lang="en-US" altLang="zh-CN">
                <a:solidFill>
                  <a:srgbClr val="0000FF"/>
                </a:solidFill>
              </a:rPr>
              <a:t>         char phone[20];</a:t>
            </a:r>
          </a:p>
          <a:p>
            <a:pPr marL="342900" indent="-342900"/>
            <a:r>
              <a:rPr lang="en-US" altLang="zh-CN">
                <a:solidFill>
                  <a:srgbClr val="0000FF"/>
                </a:solidFill>
              </a:rPr>
              <a:t> };</a:t>
            </a:r>
            <a:endParaRPr lang="zh-CN" altLang="en-US">
              <a:solidFill>
                <a:srgbClr val="0000FF"/>
              </a:solidFill>
            </a:endParaRPr>
          </a:p>
        </p:txBody>
      </p:sp>
    </p:spTree>
    <p:extLst>
      <p:ext uri="{BB962C8B-B14F-4D97-AF65-F5344CB8AC3E}">
        <p14:creationId xmlns="" xmlns:p14="http://schemas.microsoft.com/office/powerpoint/2010/main" val="348809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7">
                                            <p:txEl>
                                              <p:pRg st="1" end="1"/>
                                            </p:txEl>
                                          </p:spTgt>
                                        </p:tgtEl>
                                        <p:attrNameLst>
                                          <p:attrName>style.visibility</p:attrName>
                                        </p:attrNameLst>
                                      </p:cBhvr>
                                      <p:to>
                                        <p:strVal val="visible"/>
                                      </p:to>
                                    </p:set>
                                    <p:animEffect transition="in" filter="blinds(horizontal)">
                                      <p:cBhvr>
                                        <p:cTn id="7" dur="500"/>
                                        <p:tgtEl>
                                          <p:spTgt spid="7434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3427">
                                            <p:txEl>
                                              <p:pRg st="2" end="2"/>
                                            </p:txEl>
                                          </p:spTgt>
                                        </p:tgtEl>
                                        <p:attrNameLst>
                                          <p:attrName>style.visibility</p:attrName>
                                        </p:attrNameLst>
                                      </p:cBhvr>
                                      <p:to>
                                        <p:strVal val="visible"/>
                                      </p:to>
                                    </p:set>
                                    <p:animEffect transition="in" filter="blinds(horizontal)">
                                      <p:cBhvr>
                                        <p:cTn id="12" dur="500"/>
                                        <p:tgtEl>
                                          <p:spTgt spid="7434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3427">
                                            <p:txEl>
                                              <p:pRg st="3" end="3"/>
                                            </p:txEl>
                                          </p:spTgt>
                                        </p:tgtEl>
                                        <p:attrNameLst>
                                          <p:attrName>style.visibility</p:attrName>
                                        </p:attrNameLst>
                                      </p:cBhvr>
                                      <p:to>
                                        <p:strVal val="visible"/>
                                      </p:to>
                                    </p:set>
                                    <p:animEffect transition="in" filter="blinds(horizontal)">
                                      <p:cBhvr>
                                        <p:cTn id="17" dur="500"/>
                                        <p:tgtEl>
                                          <p:spTgt spid="7434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3432"/>
                                        </p:tgtEl>
                                        <p:attrNameLst>
                                          <p:attrName>style.visibility</p:attrName>
                                        </p:attrNameLst>
                                      </p:cBhvr>
                                      <p:to>
                                        <p:strVal val="visible"/>
                                      </p:to>
                                    </p:set>
                                    <p:animEffect transition="in" filter="blinds(horizontal)">
                                      <p:cBhvr>
                                        <p:cTn id="22" dur="500"/>
                                        <p:tgtEl>
                                          <p:spTgt spid="743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3428">
                                            <p:txEl>
                                              <p:pRg st="0" end="0"/>
                                            </p:txEl>
                                          </p:spTgt>
                                        </p:tgtEl>
                                        <p:attrNameLst>
                                          <p:attrName>style.visibility</p:attrName>
                                        </p:attrNameLst>
                                      </p:cBhvr>
                                      <p:to>
                                        <p:strVal val="visible"/>
                                      </p:to>
                                    </p:set>
                                    <p:animEffect transition="in" filter="blinds(horizontal)">
                                      <p:cBhvr>
                                        <p:cTn id="27" dur="500"/>
                                        <p:tgtEl>
                                          <p:spTgt spid="74342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3429"/>
                                        </p:tgtEl>
                                        <p:attrNameLst>
                                          <p:attrName>style.visibility</p:attrName>
                                        </p:attrNameLst>
                                      </p:cBhvr>
                                      <p:to>
                                        <p:strVal val="visible"/>
                                      </p:to>
                                    </p:set>
                                    <p:animEffect transition="in" filter="blinds(horizontal)">
                                      <p:cBhvr>
                                        <p:cTn id="32" dur="500"/>
                                        <p:tgtEl>
                                          <p:spTgt spid="743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3430"/>
                                        </p:tgtEl>
                                        <p:attrNameLst>
                                          <p:attrName>style.visibility</p:attrName>
                                        </p:attrNameLst>
                                      </p:cBhvr>
                                      <p:to>
                                        <p:strVal val="visible"/>
                                      </p:to>
                                    </p:set>
                                    <p:animEffect transition="in" filter="blinds(horizontal)">
                                      <p:cBhvr>
                                        <p:cTn id="37" dur="500"/>
                                        <p:tgtEl>
                                          <p:spTgt spid="7434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3431"/>
                                        </p:tgtEl>
                                        <p:attrNameLst>
                                          <p:attrName>style.visibility</p:attrName>
                                        </p:attrNameLst>
                                      </p:cBhvr>
                                      <p:to>
                                        <p:strVal val="visible"/>
                                      </p:to>
                                    </p:set>
                                    <p:animEffect transition="in" filter="blinds(horizontal)">
                                      <p:cBhvr>
                                        <p:cTn id="42" dur="500"/>
                                        <p:tgtEl>
                                          <p:spTgt spid="743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p:bldP spid="743430" grpId="0"/>
      <p:bldP spid="743431" grpId="0"/>
      <p:bldP spid="7434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76250" y="76200"/>
            <a:ext cx="8229600" cy="561975"/>
          </a:xfrm>
        </p:spPr>
        <p:txBody>
          <a:bodyPr/>
          <a:lstStyle/>
          <a:p>
            <a:r>
              <a:rPr lang="zh-CN" altLang="en-US" sz="3600" smtClean="0"/>
              <a:t>联合体数据的分配和访问</a:t>
            </a:r>
          </a:p>
        </p:txBody>
      </p:sp>
      <p:sp>
        <p:nvSpPr>
          <p:cNvPr id="750595" name="Rectangle 3"/>
          <p:cNvSpPr>
            <a:spLocks noGrp="1" noChangeArrowheads="1"/>
          </p:cNvSpPr>
          <p:nvPr>
            <p:ph type="body" idx="1"/>
          </p:nvPr>
        </p:nvSpPr>
        <p:spPr>
          <a:xfrm>
            <a:off x="341313" y="817563"/>
            <a:ext cx="8356600" cy="585787"/>
          </a:xfrm>
        </p:spPr>
        <p:txBody>
          <a:bodyPr/>
          <a:lstStyle/>
          <a:p>
            <a:pPr>
              <a:lnSpc>
                <a:spcPct val="95000"/>
              </a:lnSpc>
              <a:buFontTx/>
              <a:buNone/>
            </a:pPr>
            <a:r>
              <a:rPr lang="zh-CN" altLang="en-US" sz="2200" smtClean="0">
                <a:ea typeface="微软雅黑" pitchFamily="34" charset="-122"/>
              </a:rPr>
              <a:t>联合体各成员共享存储空间，按最大长度成员所需空间大小为目标</a:t>
            </a:r>
          </a:p>
        </p:txBody>
      </p:sp>
      <p:sp>
        <p:nvSpPr>
          <p:cNvPr id="750596" name="Rectangle 4"/>
          <p:cNvSpPr>
            <a:spLocks noChangeArrowheads="1"/>
          </p:cNvSpPr>
          <p:nvPr/>
        </p:nvSpPr>
        <p:spPr bwMode="auto">
          <a:xfrm>
            <a:off x="341313" y="1289050"/>
            <a:ext cx="2474912" cy="2378075"/>
          </a:xfrm>
          <a:prstGeom prst="rect">
            <a:avLst/>
          </a:prstGeom>
          <a:noFill/>
          <a:ln w="9525">
            <a:noFill/>
            <a:miter lim="800000"/>
            <a:headEnd/>
            <a:tailEnd/>
          </a:ln>
          <a:effectLst/>
        </p:spPr>
        <p:txBody>
          <a:bodyPr anchor="ctr">
            <a:spAutoFit/>
          </a:bodyPr>
          <a:lstStyle/>
          <a:p>
            <a:pPr eaLnBrk="1" hangingPunct="1">
              <a:lnSpc>
                <a:spcPct val="125000"/>
              </a:lnSpc>
            </a:pPr>
            <a:r>
              <a:rPr lang="en-US" altLang="zh-CN" sz="2000">
                <a:solidFill>
                  <a:srgbClr val="0000FF"/>
                </a:solidFill>
              </a:rPr>
              <a:t>union uarea {</a:t>
            </a:r>
          </a:p>
          <a:p>
            <a:pPr eaLnBrk="1" hangingPunct="1">
              <a:lnSpc>
                <a:spcPct val="125000"/>
              </a:lnSpc>
            </a:pPr>
            <a:r>
              <a:rPr lang="en-US" altLang="zh-CN" sz="2000">
                <a:solidFill>
                  <a:srgbClr val="0000FF"/>
                </a:solidFill>
              </a:rPr>
              <a:t>       char  c_data;</a:t>
            </a:r>
          </a:p>
          <a:p>
            <a:pPr eaLnBrk="1" hangingPunct="1">
              <a:lnSpc>
                <a:spcPct val="125000"/>
              </a:lnSpc>
            </a:pPr>
            <a:r>
              <a:rPr lang="en-US" altLang="zh-CN" sz="2000">
                <a:solidFill>
                  <a:srgbClr val="0000FF"/>
                </a:solidFill>
              </a:rPr>
              <a:t>       short s_data;</a:t>
            </a:r>
          </a:p>
          <a:p>
            <a:pPr eaLnBrk="1" hangingPunct="1">
              <a:lnSpc>
                <a:spcPct val="125000"/>
              </a:lnSpc>
            </a:pPr>
            <a:r>
              <a:rPr lang="en-US" altLang="zh-CN" sz="2000">
                <a:solidFill>
                  <a:srgbClr val="0000FF"/>
                </a:solidFill>
              </a:rPr>
              <a:t>       int      i_data;</a:t>
            </a:r>
          </a:p>
          <a:p>
            <a:pPr eaLnBrk="1" hangingPunct="1">
              <a:lnSpc>
                <a:spcPct val="125000"/>
              </a:lnSpc>
            </a:pPr>
            <a:r>
              <a:rPr lang="en-US" altLang="zh-CN" sz="2000">
                <a:solidFill>
                  <a:srgbClr val="0000FF"/>
                </a:solidFill>
              </a:rPr>
              <a:t>       long   l_data;</a:t>
            </a:r>
          </a:p>
          <a:p>
            <a:pPr eaLnBrk="1" hangingPunct="1">
              <a:lnSpc>
                <a:spcPct val="125000"/>
              </a:lnSpc>
            </a:pPr>
            <a:r>
              <a:rPr lang="en-US" altLang="zh-CN" sz="2000">
                <a:solidFill>
                  <a:srgbClr val="0000FF"/>
                </a:solidFill>
              </a:rPr>
              <a:t> };</a:t>
            </a:r>
          </a:p>
        </p:txBody>
      </p:sp>
      <p:sp>
        <p:nvSpPr>
          <p:cNvPr id="750597" name="Rectangle 5"/>
          <p:cNvSpPr>
            <a:spLocks noChangeArrowheads="1"/>
          </p:cNvSpPr>
          <p:nvPr/>
        </p:nvSpPr>
        <p:spPr bwMode="auto">
          <a:xfrm>
            <a:off x="3267075" y="1403350"/>
            <a:ext cx="5219700" cy="1800225"/>
          </a:xfrm>
          <a:prstGeom prst="rect">
            <a:avLst/>
          </a:prstGeom>
          <a:noFill/>
          <a:ln w="9525">
            <a:noFill/>
            <a:miter lim="800000"/>
            <a:headEnd/>
            <a:tailEnd/>
          </a:ln>
          <a:effectLst/>
        </p:spPr>
        <p:txBody>
          <a:bodyPr>
            <a:spAutoFit/>
          </a:bodyPr>
          <a:lstStyle/>
          <a:p>
            <a:pPr eaLnBrk="1" hangingPunct="1">
              <a:lnSpc>
                <a:spcPct val="140000"/>
              </a:lnSpc>
              <a:spcBef>
                <a:spcPct val="15000"/>
              </a:spcBef>
            </a:pPr>
            <a:r>
              <a:rPr lang="en-US" altLang="zh-CN" sz="2000">
                <a:solidFill>
                  <a:srgbClr val="FF0000"/>
                </a:solidFill>
              </a:rPr>
              <a:t>IA-32</a:t>
            </a:r>
            <a:r>
              <a:rPr lang="zh-CN" altLang="en-US" sz="2000">
                <a:solidFill>
                  <a:srgbClr val="FF0000"/>
                </a:solidFill>
              </a:rPr>
              <a:t>中编译时，</a:t>
            </a:r>
            <a:r>
              <a:rPr lang="en-US" altLang="zh-CN" sz="2000">
                <a:solidFill>
                  <a:srgbClr val="FF0000"/>
                </a:solidFill>
              </a:rPr>
              <a:t>long</a:t>
            </a:r>
            <a:r>
              <a:rPr lang="zh-CN" altLang="en-US" sz="2000">
                <a:solidFill>
                  <a:srgbClr val="FF0000"/>
                </a:solidFill>
              </a:rPr>
              <a:t>和</a:t>
            </a:r>
            <a:r>
              <a:rPr lang="en-US" altLang="zh-CN" sz="2000">
                <a:solidFill>
                  <a:srgbClr val="FF0000"/>
                </a:solidFill>
              </a:rPr>
              <a:t>int</a:t>
            </a:r>
            <a:r>
              <a:rPr lang="zh-CN" altLang="en-US" sz="2000">
                <a:solidFill>
                  <a:srgbClr val="FF0000"/>
                </a:solidFill>
              </a:rPr>
              <a:t>长度一样，故</a:t>
            </a:r>
            <a:r>
              <a:rPr lang="en-US" altLang="zh-CN" sz="2000">
                <a:solidFill>
                  <a:srgbClr val="FF0000"/>
                </a:solidFill>
              </a:rPr>
              <a:t>uarea</a:t>
            </a:r>
            <a:r>
              <a:rPr lang="zh-CN" altLang="en-US" sz="2000">
                <a:solidFill>
                  <a:srgbClr val="FF0000"/>
                </a:solidFill>
              </a:rPr>
              <a:t>所占空间为</a:t>
            </a:r>
            <a:r>
              <a:rPr lang="en-US" altLang="zh-CN" sz="2000">
                <a:solidFill>
                  <a:srgbClr val="FF0000"/>
                </a:solidFill>
              </a:rPr>
              <a:t>4</a:t>
            </a:r>
            <a:r>
              <a:rPr lang="zh-CN" altLang="en-US" sz="2000">
                <a:solidFill>
                  <a:srgbClr val="FF0000"/>
                </a:solidFill>
              </a:rPr>
              <a:t>个字节。而对于与</a:t>
            </a:r>
            <a:r>
              <a:rPr lang="en-US" altLang="zh-CN" sz="2000">
                <a:solidFill>
                  <a:srgbClr val="FF0000"/>
                </a:solidFill>
              </a:rPr>
              <a:t>uarea</a:t>
            </a:r>
            <a:r>
              <a:rPr lang="zh-CN" altLang="en-US" sz="2000">
                <a:solidFill>
                  <a:srgbClr val="FF0000"/>
                </a:solidFill>
              </a:rPr>
              <a:t>有相同成员的</a:t>
            </a:r>
            <a:r>
              <a:rPr lang="zh-CN" altLang="en-US" sz="2000">
                <a:solidFill>
                  <a:srgbClr val="3333CC"/>
                </a:solidFill>
              </a:rPr>
              <a:t>结构型变量</a:t>
            </a:r>
            <a:r>
              <a:rPr lang="zh-CN" altLang="en-US" sz="2000">
                <a:solidFill>
                  <a:srgbClr val="FF0000"/>
                </a:solidFill>
              </a:rPr>
              <a:t>来说，其占用空间大小至少有</a:t>
            </a:r>
            <a:r>
              <a:rPr lang="en-US" altLang="zh-CN" sz="2000">
                <a:solidFill>
                  <a:srgbClr val="FF0000"/>
                </a:solidFill>
              </a:rPr>
              <a:t>11</a:t>
            </a:r>
            <a:r>
              <a:rPr lang="zh-CN" altLang="en-US" sz="2000">
                <a:solidFill>
                  <a:srgbClr val="FF0000"/>
                </a:solidFill>
              </a:rPr>
              <a:t>个字节，对齐的话则占用更多。</a:t>
            </a:r>
          </a:p>
        </p:txBody>
      </p:sp>
      <p:sp>
        <p:nvSpPr>
          <p:cNvPr id="750598" name="Rectangle 6"/>
          <p:cNvSpPr>
            <a:spLocks noChangeArrowheads="1"/>
          </p:cNvSpPr>
          <p:nvPr/>
        </p:nvSpPr>
        <p:spPr bwMode="auto">
          <a:xfrm>
            <a:off x="385763" y="4059238"/>
            <a:ext cx="8177212" cy="2251075"/>
          </a:xfrm>
          <a:prstGeom prst="rect">
            <a:avLst/>
          </a:prstGeom>
          <a:noFill/>
          <a:ln w="9525">
            <a:noFill/>
            <a:miter lim="800000"/>
            <a:headEnd/>
            <a:tailEnd/>
          </a:ln>
        </p:spPr>
        <p:txBody>
          <a:bodyPr/>
          <a:lstStyle/>
          <a:p>
            <a:pPr marL="342900" indent="-342900">
              <a:lnSpc>
                <a:spcPct val="115000"/>
              </a:lnSpc>
              <a:spcBef>
                <a:spcPct val="20000"/>
              </a:spcBef>
              <a:buFontTx/>
              <a:buChar char="•"/>
            </a:pPr>
            <a:r>
              <a:rPr lang="zh-CN" altLang="en-US" sz="2300">
                <a:latin typeface="Arial" charset="0"/>
              </a:rPr>
              <a:t>通常用于特殊场合，如，当事先知道某种数据结构中的不同字段的使用时间是互斥的，就可将这些字段声明为联合，以减少空间。</a:t>
            </a:r>
          </a:p>
          <a:p>
            <a:pPr marL="342900" indent="-342900">
              <a:lnSpc>
                <a:spcPct val="115000"/>
              </a:lnSpc>
              <a:spcBef>
                <a:spcPct val="20000"/>
              </a:spcBef>
              <a:buFontTx/>
              <a:buChar char="•"/>
            </a:pPr>
            <a:r>
              <a:rPr lang="zh-CN" altLang="en-US" sz="2300">
                <a:latin typeface="Arial" charset="0"/>
              </a:rPr>
              <a:t>但有时会得不偿失，可能只会减少少量空间却大大增加处理复杂性。</a:t>
            </a:r>
          </a:p>
        </p:txBody>
      </p:sp>
    </p:spTree>
    <p:extLst>
      <p:ext uri="{BB962C8B-B14F-4D97-AF65-F5344CB8AC3E}">
        <p14:creationId xmlns="" xmlns:p14="http://schemas.microsoft.com/office/powerpoint/2010/main" val="186829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597"/>
                                        </p:tgtEl>
                                        <p:attrNameLst>
                                          <p:attrName>style.visibility</p:attrName>
                                        </p:attrNameLst>
                                      </p:cBhvr>
                                      <p:to>
                                        <p:strVal val="visible"/>
                                      </p:to>
                                    </p:set>
                                    <p:animEffect transition="in" filter="blinds(horizontal)">
                                      <p:cBhvr>
                                        <p:cTn id="7" dur="500"/>
                                        <p:tgtEl>
                                          <p:spTgt spid="7505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0598">
                                            <p:txEl>
                                              <p:pRg st="0" end="0"/>
                                            </p:txEl>
                                          </p:spTgt>
                                        </p:tgtEl>
                                        <p:attrNameLst>
                                          <p:attrName>style.visibility</p:attrName>
                                        </p:attrNameLst>
                                      </p:cBhvr>
                                      <p:to>
                                        <p:strVal val="visible"/>
                                      </p:to>
                                    </p:set>
                                    <p:animEffect transition="in" filter="blinds(horizontal)">
                                      <p:cBhvr>
                                        <p:cTn id="12" dur="500"/>
                                        <p:tgtEl>
                                          <p:spTgt spid="7505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8">
                                            <p:txEl>
                                              <p:pRg st="1" end="1"/>
                                            </p:txEl>
                                          </p:spTgt>
                                        </p:tgtEl>
                                        <p:attrNameLst>
                                          <p:attrName>style.visibility</p:attrName>
                                        </p:attrNameLst>
                                      </p:cBhvr>
                                      <p:to>
                                        <p:strVal val="visible"/>
                                      </p:to>
                                    </p:set>
                                    <p:animEffect transition="in" filter="blinds(horizontal)">
                                      <p:cBhvr>
                                        <p:cTn id="17" dur="500"/>
                                        <p:tgtEl>
                                          <p:spTgt spid="7505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r>
              <a:rPr lang="en-US" altLang="zh-CN" dirty="0" smtClean="0"/>
              <a:t>4</a:t>
            </a:r>
            <a:endParaRPr lang="zh-CN" altLang="en-US" dirty="0"/>
          </a:p>
        </p:txBody>
      </p:sp>
      <p:sp>
        <p:nvSpPr>
          <p:cNvPr id="3" name="内容占位符 2"/>
          <p:cNvSpPr>
            <a:spLocks noGrp="1"/>
          </p:cNvSpPr>
          <p:nvPr>
            <p:ph idx="1"/>
          </p:nvPr>
        </p:nvSpPr>
        <p:spPr>
          <a:xfrm>
            <a:off x="926595" y="773705"/>
            <a:ext cx="7425825" cy="1503883"/>
          </a:xfrm>
        </p:spPr>
        <p:txBody>
          <a:bodyPr/>
          <a:lstStyle/>
          <a:p>
            <a:pPr marL="0" indent="0">
              <a:buNone/>
            </a:pPr>
            <a:r>
              <a:rPr lang="zh-CN" altLang="en-US" dirty="0" smtClean="0"/>
              <a:t>请问：</a:t>
            </a:r>
            <a:r>
              <a:rPr lang="en-US" altLang="zh-CN" sz="2400" dirty="0" smtClean="0"/>
              <a:t>1</a:t>
            </a:r>
            <a:r>
              <a:rPr lang="zh-CN" altLang="en-US" sz="2400" dirty="0" smtClean="0"/>
              <a:t>、各成员的偏移量？</a:t>
            </a:r>
            <a:r>
              <a:rPr lang="en-US" altLang="zh-CN" sz="2400" dirty="0" smtClean="0"/>
              <a:t>                                                      	2</a:t>
            </a:r>
            <a:r>
              <a:rPr lang="zh-CN" altLang="en-US" sz="2400" dirty="0" smtClean="0"/>
              <a:t>、跟据汇编代码判断划线处应为什么？</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1570" y="1804781"/>
            <a:ext cx="2619375" cy="2266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96944" y="1803841"/>
            <a:ext cx="3996444" cy="19873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5648" y="4071731"/>
            <a:ext cx="4219575" cy="2505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87135" y="4528138"/>
            <a:ext cx="360040" cy="2836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677707" y="4845276"/>
            <a:ext cx="938935" cy="2872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20482" y="5178080"/>
            <a:ext cx="1146873" cy="3295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652504" y="5499230"/>
            <a:ext cx="1592485" cy="3600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6625864" y="5859270"/>
            <a:ext cx="739671" cy="3300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Picture 8"/>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791002" y="5859270"/>
            <a:ext cx="1359004" cy="3072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5504866" y="6244701"/>
            <a:ext cx="355009" cy="3321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6377803" y="6291809"/>
            <a:ext cx="980742" cy="2644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183036" y="5199259"/>
            <a:ext cx="938935" cy="2872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5" name="直接箭头连接符 4"/>
          <p:cNvCxnSpPr/>
          <p:nvPr/>
        </p:nvCxnSpPr>
        <p:spPr>
          <a:xfrm>
            <a:off x="6121971" y="5319210"/>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159757" y="6012896"/>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939034" y="6398769"/>
            <a:ext cx="3852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32" name="Picture 12"/>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6936910" y="2393885"/>
            <a:ext cx="857250" cy="266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6868174" y="2797492"/>
            <a:ext cx="1152525"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34" name="Picture 14"/>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7185620" y="3113965"/>
            <a:ext cx="266700"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109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r>
              <a:rPr lang="en-US" altLang="zh-CN" dirty="0" smtClean="0"/>
              <a:t>5</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1530" y="908720"/>
            <a:ext cx="2295255" cy="19033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3932" y="2797087"/>
            <a:ext cx="2381643" cy="18320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86935" y="949406"/>
            <a:ext cx="4185465" cy="9110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 xmlns:p14="http://schemas.microsoft.com/office/powerpoint/2010/main" val="3343224794"/>
              </p:ext>
            </p:extLst>
          </p:nvPr>
        </p:nvGraphicFramePr>
        <p:xfrm>
          <a:off x="2710469" y="2078850"/>
          <a:ext cx="6316913" cy="4590509"/>
        </p:xfrm>
        <a:graphic>
          <a:graphicData uri="http://schemas.openxmlformats.org/drawingml/2006/table">
            <a:tbl>
              <a:tblPr firstRow="1" firstCol="1" lastRow="1" lastCol="1" bandRow="1" bandCol="1"/>
              <a:tblGrid>
                <a:gridCol w="2266464"/>
                <a:gridCol w="1170130"/>
                <a:gridCol w="2880319"/>
              </a:tblGrid>
              <a:tr h="402413">
                <a:tc>
                  <a:txBody>
                    <a:bodyPr/>
                    <a:lstStyle/>
                    <a:p>
                      <a:pPr algn="ctr">
                        <a:lnSpc>
                          <a:spcPts val="1560"/>
                        </a:lnSpc>
                        <a:spcAft>
                          <a:spcPts val="0"/>
                        </a:spcAft>
                      </a:pPr>
                      <a:r>
                        <a:rPr lang="zh-CN" sz="1800" dirty="0">
                          <a:effectLst/>
                          <a:latin typeface="Times New Roman"/>
                          <a:ea typeface="宋体"/>
                        </a:rPr>
                        <a:t>表达式</a:t>
                      </a:r>
                      <a:r>
                        <a:rPr lang="en-US" sz="1800" dirty="0">
                          <a:effectLst/>
                          <a:latin typeface="Times New Roman"/>
                          <a:ea typeface="宋体"/>
                        </a:rPr>
                        <a:t>EXPR</a:t>
                      </a: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a:effectLst/>
                          <a:latin typeface="Times New Roman"/>
                          <a:ea typeface="宋体"/>
                        </a:rPr>
                        <a:t>TYPE</a:t>
                      </a:r>
                      <a:r>
                        <a:rPr lang="zh-CN" sz="1800">
                          <a:effectLst/>
                          <a:latin typeface="Times New Roman"/>
                          <a:ea typeface="宋体"/>
                        </a:rPr>
                        <a:t>类型</a:t>
                      </a: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1800">
                          <a:effectLst/>
                          <a:latin typeface="Times New Roman"/>
                          <a:ea typeface="宋体"/>
                        </a:rPr>
                        <a:t>汇编指令序列</a:t>
                      </a: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a:effectLst/>
                          <a:latin typeface="Times New Roman"/>
                          <a:ea typeface="宋体"/>
                        </a:rPr>
                        <a:t>uptr-&gt;s1.x</a:t>
                      </a:r>
                      <a:endParaRPr lang="zh-CN" sz="180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a:effectLst/>
                          <a:latin typeface="Times New Roman"/>
                          <a:ea typeface="宋体"/>
                        </a:rPr>
                        <a:t>int</a:t>
                      </a:r>
                      <a:endParaRPr lang="zh-CN" sz="180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1800" dirty="0" err="1">
                          <a:effectLst/>
                          <a:latin typeface="Times New Roman"/>
                          <a:ea typeface="宋体"/>
                        </a:rPr>
                        <a:t>movl</a:t>
                      </a:r>
                      <a:r>
                        <a:rPr lang="en-US" sz="1800" dirty="0">
                          <a:effectLst/>
                          <a:latin typeface="Times New Roman"/>
                          <a:ea typeface="宋体"/>
                        </a:rPr>
                        <a:t>  (%</a:t>
                      </a:r>
                      <a:r>
                        <a:rPr lang="en-US" sz="1800" dirty="0" err="1">
                          <a:effectLst/>
                          <a:latin typeface="Times New Roman"/>
                          <a:ea typeface="宋体"/>
                        </a:rPr>
                        <a:t>eax</a:t>
                      </a:r>
                      <a:r>
                        <a:rPr lang="en-US" sz="1800" dirty="0">
                          <a:effectLst/>
                          <a:latin typeface="Times New Roman"/>
                          <a:ea typeface="宋体"/>
                        </a:rPr>
                        <a:t>), %</a:t>
                      </a:r>
                      <a:r>
                        <a:rPr lang="en-US" sz="1800" dirty="0" err="1">
                          <a:effectLst/>
                          <a:latin typeface="Times New Roman"/>
                          <a:ea typeface="宋体"/>
                        </a:rPr>
                        <a:t>eax</a:t>
                      </a:r>
                      <a:endParaRPr lang="zh-CN" sz="1800" dirty="0">
                        <a:effectLst/>
                        <a:latin typeface="Times New Roman"/>
                        <a:ea typeface="宋体"/>
                      </a:endParaRPr>
                    </a:p>
                    <a:p>
                      <a:pPr algn="just">
                        <a:lnSpc>
                          <a:spcPts val="1560"/>
                        </a:lnSpc>
                        <a:spcAft>
                          <a:spcPts val="0"/>
                        </a:spcAft>
                      </a:pPr>
                      <a:r>
                        <a:rPr lang="en-US" sz="1800" dirty="0" err="1">
                          <a:effectLst/>
                          <a:latin typeface="Times New Roman"/>
                          <a:ea typeface="宋体"/>
                        </a:rPr>
                        <a:t>movl</a:t>
                      </a:r>
                      <a:r>
                        <a:rPr lang="en-US" sz="1800" dirty="0">
                          <a:effectLst/>
                          <a:latin typeface="Times New Roman"/>
                          <a:ea typeface="宋体"/>
                        </a:rPr>
                        <a:t>  %</a:t>
                      </a:r>
                      <a:r>
                        <a:rPr lang="en-US" sz="1800" dirty="0" err="1">
                          <a:effectLst/>
                          <a:latin typeface="Times New Roman"/>
                          <a:ea typeface="宋体"/>
                        </a:rPr>
                        <a:t>eax</a:t>
                      </a:r>
                      <a:r>
                        <a:rPr lang="en-US" sz="1800" dirty="0">
                          <a:effectLst/>
                          <a:latin typeface="Times New Roman"/>
                          <a:ea typeface="宋体"/>
                        </a:rPr>
                        <a:t>, (%</a:t>
                      </a:r>
                      <a:r>
                        <a:rPr lang="en-US" sz="1800" dirty="0" err="1">
                          <a:effectLst/>
                          <a:latin typeface="Times New Roman"/>
                          <a:ea typeface="宋体"/>
                        </a:rPr>
                        <a:t>edx</a:t>
                      </a:r>
                      <a:r>
                        <a:rPr lang="en-US" sz="1800" dirty="0">
                          <a:effectLst/>
                          <a:latin typeface="Times New Roman"/>
                          <a:ea typeface="宋体"/>
                        </a:rPr>
                        <a:t>)</a:t>
                      </a: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dirty="0" err="1">
                          <a:effectLst/>
                          <a:latin typeface="Times New Roman"/>
                          <a:ea typeface="宋体"/>
                        </a:rPr>
                        <a:t>uptr</a:t>
                      </a:r>
                      <a:r>
                        <a:rPr lang="en-US" sz="1800" dirty="0">
                          <a:effectLst/>
                          <a:latin typeface="Times New Roman"/>
                          <a:ea typeface="宋体"/>
                        </a:rPr>
                        <a:t>-&gt;s1.y</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dirty="0">
                          <a:effectLst/>
                          <a:latin typeface="Times New Roman"/>
                          <a:ea typeface="宋体"/>
                        </a:rPr>
                        <a:t> </a:t>
                      </a:r>
                      <a:r>
                        <a:rPr lang="en-US" altLang="zh-CN" sz="1800" dirty="0" smtClean="0">
                          <a:effectLst/>
                          <a:latin typeface="Times New Roman"/>
                          <a:ea typeface="宋体"/>
                        </a:rPr>
                        <a:t>short</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1800" dirty="0">
                          <a:effectLst/>
                          <a:latin typeface="Times New Roman"/>
                          <a:ea typeface="宋体"/>
                        </a:rPr>
                        <a:t> </a:t>
                      </a:r>
                      <a:endParaRPr lang="zh-CN" altLang="zh-CN" sz="1800" dirty="0" smtClean="0">
                        <a:effectLst/>
                        <a:latin typeface="Times New Roman"/>
                        <a:ea typeface="+mn-ea"/>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a:effectLst/>
                          <a:latin typeface="Times New Roman"/>
                          <a:ea typeface="宋体"/>
                        </a:rPr>
                        <a:t>&amp;uptr-&gt;s1.z</a:t>
                      </a:r>
                      <a:endParaRPr lang="zh-CN" sz="180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altLang="zh-CN" sz="1800" dirty="0" smtClean="0">
                          <a:effectLst/>
                          <a:latin typeface="Times New Roman"/>
                          <a:ea typeface="宋体"/>
                        </a:rPr>
                        <a:t>short</a:t>
                      </a:r>
                      <a:r>
                        <a:rPr lang="en-US" altLang="zh-CN" sz="1800" baseline="0" dirty="0" smtClean="0">
                          <a:effectLst/>
                          <a:latin typeface="Times New Roman"/>
                          <a:ea typeface="宋体"/>
                        </a:rPr>
                        <a:t> *</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a:effectLst/>
                          <a:latin typeface="Times New Roman"/>
                          <a:ea typeface="宋体"/>
                        </a:rPr>
                        <a:t>uptr-&gt;s2.a</a:t>
                      </a:r>
                      <a:endParaRPr lang="zh-CN" sz="180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dirty="0" smtClean="0">
                          <a:effectLst/>
                          <a:latin typeface="Times New Roman"/>
                          <a:ea typeface="宋体"/>
                        </a:rPr>
                        <a:t>short*</a:t>
                      </a:r>
                      <a:r>
                        <a:rPr lang="en-US" sz="1800" dirty="0">
                          <a:effectLst/>
                          <a:latin typeface="Times New Roman"/>
                          <a:ea typeface="宋体"/>
                        </a:rPr>
                        <a:t> </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dirty="0" err="1">
                          <a:effectLst/>
                          <a:latin typeface="Times New Roman"/>
                          <a:ea typeface="宋体"/>
                        </a:rPr>
                        <a:t>uptr</a:t>
                      </a:r>
                      <a:r>
                        <a:rPr lang="en-US" sz="1800" dirty="0">
                          <a:effectLst/>
                          <a:latin typeface="Times New Roman"/>
                          <a:ea typeface="宋体"/>
                        </a:rPr>
                        <a:t>-&gt;s2.a[</a:t>
                      </a:r>
                      <a:r>
                        <a:rPr lang="en-US" sz="1800" dirty="0" err="1">
                          <a:effectLst/>
                          <a:latin typeface="Times New Roman"/>
                          <a:ea typeface="宋体"/>
                        </a:rPr>
                        <a:t>uptr</a:t>
                      </a:r>
                      <a:r>
                        <a:rPr lang="en-US" sz="1800" dirty="0">
                          <a:effectLst/>
                          <a:latin typeface="Times New Roman"/>
                          <a:ea typeface="宋体"/>
                        </a:rPr>
                        <a:t>-&gt;s2.b]</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dirty="0">
                          <a:effectLst/>
                          <a:latin typeface="Times New Roman"/>
                          <a:ea typeface="宋体"/>
                        </a:rPr>
                        <a:t> </a:t>
                      </a:r>
                      <a:r>
                        <a:rPr lang="en-US" sz="1800" dirty="0" smtClean="0">
                          <a:effectLst/>
                          <a:latin typeface="Times New Roman"/>
                          <a:ea typeface="宋体"/>
                        </a:rPr>
                        <a:t>short</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16">
                <a:tc>
                  <a:txBody>
                    <a:bodyPr/>
                    <a:lstStyle/>
                    <a:p>
                      <a:pPr algn="ctr">
                        <a:lnSpc>
                          <a:spcPts val="1560"/>
                        </a:lnSpc>
                        <a:spcAft>
                          <a:spcPts val="0"/>
                        </a:spcAft>
                      </a:pPr>
                      <a:r>
                        <a:rPr lang="en-US" sz="1800">
                          <a:effectLst/>
                          <a:latin typeface="Times New Roman"/>
                          <a:ea typeface="宋体"/>
                        </a:rPr>
                        <a:t>*uptr-&gt;s2.p</a:t>
                      </a:r>
                      <a:endParaRPr lang="zh-CN" sz="180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en-US" sz="1800" dirty="0" smtClean="0">
                          <a:effectLst/>
                          <a:latin typeface="Times New Roman"/>
                          <a:ea typeface="宋体"/>
                        </a:rPr>
                        <a:t>char</a:t>
                      </a:r>
                      <a:r>
                        <a:rPr lang="en-US" sz="1800" dirty="0">
                          <a:effectLst/>
                          <a:latin typeface="Times New Roman"/>
                          <a:ea typeface="宋体"/>
                        </a:rPr>
                        <a:t> </a:t>
                      </a:r>
                      <a:endParaRPr lang="zh-CN" sz="1800" dirty="0">
                        <a:effectLst/>
                        <a:latin typeface="Times New Roman"/>
                        <a:ea typeface="宋体"/>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endParaRPr lang="zh-CN" sz="1800" dirty="0">
                        <a:effectLst/>
                        <a:latin typeface="Times New Roman"/>
                        <a:ea typeface="宋体"/>
                      </a:endParaRPr>
                    </a:p>
                  </a:txBody>
                  <a:tcPr marL="68580" marR="68580"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149574" y="4914165"/>
            <a:ext cx="2475274" cy="1477328"/>
          </a:xfrm>
          <a:prstGeom prst="rect">
            <a:avLst/>
          </a:prstGeom>
        </p:spPr>
        <p:txBody>
          <a:bodyPr wrap="square">
            <a:spAutoFit/>
          </a:bodyPr>
          <a:lstStyle/>
          <a:p>
            <a:r>
              <a:rPr lang="zh-CN" altLang="en-US" dirty="0" smtClean="0"/>
              <a:t>假设函数</a:t>
            </a:r>
            <a:r>
              <a:rPr lang="en-US" altLang="zh-CN" dirty="0" err="1" smtClean="0"/>
              <a:t>getvalue</a:t>
            </a:r>
            <a:r>
              <a:rPr lang="en-US" altLang="zh-CN" dirty="0" smtClean="0"/>
              <a:t> </a:t>
            </a:r>
            <a:r>
              <a:rPr lang="zh-CN" altLang="en-US" dirty="0"/>
              <a:t>的入口参数</a:t>
            </a:r>
            <a:r>
              <a:rPr lang="en-US" altLang="zh-CN" dirty="0" err="1"/>
              <a:t>uptr</a:t>
            </a:r>
            <a:r>
              <a:rPr lang="en-US" altLang="zh-CN" dirty="0"/>
              <a:t> </a:t>
            </a:r>
            <a:r>
              <a:rPr lang="zh-CN" altLang="en-US" dirty="0"/>
              <a:t>和</a:t>
            </a:r>
            <a:r>
              <a:rPr lang="en-US" altLang="zh-CN" dirty="0" err="1"/>
              <a:t>dst</a:t>
            </a:r>
            <a:r>
              <a:rPr lang="en-US" altLang="zh-CN" dirty="0"/>
              <a:t> </a:t>
            </a:r>
            <a:r>
              <a:rPr lang="zh-CN" altLang="en-US" dirty="0"/>
              <a:t>分别被装入寄存器</a:t>
            </a:r>
            <a:r>
              <a:rPr lang="en-US" altLang="zh-CN" dirty="0"/>
              <a:t>EAX </a:t>
            </a:r>
            <a:r>
              <a:rPr lang="zh-CN" altLang="en-US" dirty="0"/>
              <a:t>和</a:t>
            </a:r>
            <a:r>
              <a:rPr lang="en-US" altLang="zh-CN" dirty="0"/>
              <a:t>EDX </a:t>
            </a:r>
            <a:r>
              <a:rPr lang="zh-CN" altLang="en-US" dirty="0"/>
              <a:t>中，仿照例子</a:t>
            </a:r>
            <a:r>
              <a:rPr lang="zh-CN" altLang="en-US" dirty="0" smtClean="0"/>
              <a:t>填写</a:t>
            </a:r>
            <a:r>
              <a:rPr lang="zh-CN" altLang="en-US" dirty="0"/>
              <a:t>右</a:t>
            </a:r>
            <a:r>
              <a:rPr lang="zh-CN" altLang="en-US" dirty="0" smtClean="0"/>
              <a:t>表，</a:t>
            </a:r>
            <a:endParaRPr lang="zh-CN" altLang="en-US" dirty="0"/>
          </a:p>
        </p:txBody>
      </p:sp>
      <p:sp>
        <p:nvSpPr>
          <p:cNvPr id="7" name="矩形 6"/>
          <p:cNvSpPr/>
          <p:nvPr/>
        </p:nvSpPr>
        <p:spPr>
          <a:xfrm>
            <a:off x="6282190" y="3212832"/>
            <a:ext cx="2466020" cy="502702"/>
          </a:xfrm>
          <a:prstGeom prst="rect">
            <a:avLst/>
          </a:prstGeom>
        </p:spPr>
        <p:txBody>
          <a:bodyPr wrap="square">
            <a:spAutoFit/>
          </a:bodyPr>
          <a:lstStyle/>
          <a:p>
            <a:pPr algn="just">
              <a:lnSpc>
                <a:spcPts val="1560"/>
              </a:lnSpc>
              <a:spcAft>
                <a:spcPts val="0"/>
              </a:spcAft>
            </a:pPr>
            <a:r>
              <a:rPr lang="en-US" altLang="zh-CN" dirty="0" err="1">
                <a:latin typeface="Times New Roman"/>
                <a:ea typeface="宋体"/>
              </a:rPr>
              <a:t>movw</a:t>
            </a:r>
            <a:r>
              <a:rPr lang="en-US" altLang="zh-CN" dirty="0">
                <a:latin typeface="Times New Roman"/>
                <a:ea typeface="宋体"/>
              </a:rPr>
              <a:t> 4(%</a:t>
            </a:r>
            <a:r>
              <a:rPr lang="en-US" altLang="zh-CN" dirty="0" err="1">
                <a:latin typeface="Times New Roman"/>
                <a:ea typeface="宋体"/>
              </a:rPr>
              <a:t>eax</a:t>
            </a:r>
            <a:r>
              <a:rPr lang="en-US" altLang="zh-CN" dirty="0">
                <a:latin typeface="Times New Roman"/>
                <a:ea typeface="宋体"/>
              </a:rPr>
              <a:t>), %ax </a:t>
            </a:r>
            <a:endParaRPr lang="zh-CN" altLang="zh-CN" dirty="0">
              <a:latin typeface="Times New Roman"/>
              <a:ea typeface="宋体"/>
            </a:endParaRPr>
          </a:p>
          <a:p>
            <a:pPr algn="just" fontAlgn="auto">
              <a:lnSpc>
                <a:spcPts val="1560"/>
              </a:lnSpc>
              <a:spcBef>
                <a:spcPts val="0"/>
              </a:spcBef>
              <a:spcAft>
                <a:spcPts val="0"/>
              </a:spcAft>
              <a:defRPr/>
            </a:pPr>
            <a:r>
              <a:rPr lang="en-US" altLang="zh-CN" dirty="0" err="1" smtClean="0">
                <a:latin typeface="Times New Roman"/>
              </a:rPr>
              <a:t>movl</a:t>
            </a:r>
            <a:r>
              <a:rPr lang="en-US" altLang="zh-CN" dirty="0" smtClean="0">
                <a:latin typeface="Times New Roman"/>
              </a:rPr>
              <a:t>  </a:t>
            </a:r>
            <a:r>
              <a:rPr lang="en-US" altLang="zh-CN" dirty="0">
                <a:latin typeface="Times New Roman"/>
              </a:rPr>
              <a:t>%ax, (%</a:t>
            </a:r>
            <a:r>
              <a:rPr lang="en-US" altLang="zh-CN" dirty="0" err="1">
                <a:latin typeface="Times New Roman"/>
              </a:rPr>
              <a:t>edx</a:t>
            </a:r>
            <a:r>
              <a:rPr lang="en-US" altLang="zh-CN" dirty="0">
                <a:latin typeface="Times New Roman"/>
              </a:rPr>
              <a:t>)</a:t>
            </a:r>
            <a:endParaRPr lang="zh-CN" altLang="zh-CN" dirty="0">
              <a:latin typeface="Times New Roman"/>
            </a:endParaRPr>
          </a:p>
        </p:txBody>
      </p:sp>
      <p:sp>
        <p:nvSpPr>
          <p:cNvPr id="8" name="矩形 7"/>
          <p:cNvSpPr/>
          <p:nvPr/>
        </p:nvSpPr>
        <p:spPr>
          <a:xfrm>
            <a:off x="6327195" y="3879050"/>
            <a:ext cx="2376010" cy="502702"/>
          </a:xfrm>
          <a:prstGeom prst="rect">
            <a:avLst/>
          </a:prstGeom>
        </p:spPr>
        <p:txBody>
          <a:bodyPr wrap="square">
            <a:spAutoFit/>
          </a:bodyPr>
          <a:lstStyle/>
          <a:p>
            <a:pPr algn="just">
              <a:lnSpc>
                <a:spcPts val="1560"/>
              </a:lnSpc>
              <a:spcAft>
                <a:spcPts val="0"/>
              </a:spcAft>
            </a:pPr>
            <a:r>
              <a:rPr lang="en-US" altLang="zh-CN" dirty="0" err="1">
                <a:latin typeface="Times New Roman"/>
                <a:ea typeface="宋体"/>
              </a:rPr>
              <a:t>leal</a:t>
            </a:r>
            <a:r>
              <a:rPr lang="en-US" altLang="zh-CN" dirty="0">
                <a:latin typeface="Times New Roman"/>
                <a:ea typeface="宋体"/>
              </a:rPr>
              <a:t> 6(%</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eax</a:t>
            </a:r>
            <a:endParaRPr lang="en-US" altLang="zh-CN" dirty="0">
              <a:latin typeface="Times New Roman"/>
              <a:ea typeface="宋体"/>
            </a:endParaRPr>
          </a:p>
          <a:p>
            <a:pPr algn="just">
              <a:lnSpc>
                <a:spcPts val="1560"/>
              </a:lnSpc>
              <a:spcAft>
                <a:spcPts val="0"/>
              </a:spcAft>
            </a:pPr>
            <a:r>
              <a:rPr lang="en-US" altLang="zh-CN" dirty="0" err="1">
                <a:latin typeface="Times New Roman"/>
                <a:ea typeface="宋体"/>
              </a:rPr>
              <a:t>movl</a:t>
            </a:r>
            <a:r>
              <a:rPr lang="en-US" altLang="zh-CN" dirty="0">
                <a:latin typeface="Times New Roman"/>
                <a:ea typeface="宋体"/>
              </a:rPr>
              <a:t> %</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edx</a:t>
            </a:r>
            <a:r>
              <a:rPr lang="en-US" altLang="zh-CN" dirty="0">
                <a:latin typeface="Times New Roman"/>
                <a:ea typeface="宋体"/>
              </a:rPr>
              <a:t>)</a:t>
            </a:r>
            <a:endParaRPr lang="zh-CN" altLang="zh-CN" dirty="0">
              <a:latin typeface="Times New Roman"/>
              <a:ea typeface="宋体"/>
            </a:endParaRPr>
          </a:p>
        </p:txBody>
      </p:sp>
      <p:sp>
        <p:nvSpPr>
          <p:cNvPr id="9" name="矩形 8"/>
          <p:cNvSpPr/>
          <p:nvPr/>
        </p:nvSpPr>
        <p:spPr>
          <a:xfrm>
            <a:off x="6341870" y="4594890"/>
            <a:ext cx="2082621" cy="297517"/>
          </a:xfrm>
          <a:prstGeom prst="rect">
            <a:avLst/>
          </a:prstGeom>
        </p:spPr>
        <p:txBody>
          <a:bodyPr wrap="none">
            <a:spAutoFit/>
          </a:bodyPr>
          <a:lstStyle/>
          <a:p>
            <a:pPr algn="just">
              <a:lnSpc>
                <a:spcPts val="1560"/>
              </a:lnSpc>
              <a:spcAft>
                <a:spcPts val="0"/>
              </a:spcAft>
            </a:pPr>
            <a:r>
              <a:rPr lang="en-US" altLang="zh-CN" dirty="0" err="1">
                <a:latin typeface="Times New Roman"/>
                <a:ea typeface="宋体"/>
              </a:rPr>
              <a:t>movl</a:t>
            </a:r>
            <a:r>
              <a:rPr lang="en-US" altLang="zh-CN" dirty="0">
                <a:latin typeface="Times New Roman"/>
                <a:ea typeface="宋体"/>
              </a:rPr>
              <a:t> %</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edx</a:t>
            </a:r>
            <a:r>
              <a:rPr lang="en-US" altLang="zh-CN" dirty="0">
                <a:latin typeface="Times New Roman"/>
                <a:ea typeface="宋体"/>
              </a:rPr>
              <a:t>)</a:t>
            </a:r>
            <a:endParaRPr lang="zh-CN" altLang="zh-CN" dirty="0">
              <a:latin typeface="Times New Roman"/>
              <a:ea typeface="宋体"/>
            </a:endParaRPr>
          </a:p>
        </p:txBody>
      </p:sp>
      <p:sp>
        <p:nvSpPr>
          <p:cNvPr id="10" name="矩形 9"/>
          <p:cNvSpPr/>
          <p:nvPr/>
        </p:nvSpPr>
        <p:spPr>
          <a:xfrm>
            <a:off x="6192180" y="5241394"/>
            <a:ext cx="3114600" cy="707886"/>
          </a:xfrm>
          <a:prstGeom prst="rect">
            <a:avLst/>
          </a:prstGeom>
        </p:spPr>
        <p:txBody>
          <a:bodyPr wrap="square">
            <a:spAutoFit/>
          </a:bodyPr>
          <a:lstStyle/>
          <a:p>
            <a:pPr algn="just">
              <a:lnSpc>
                <a:spcPts val="1560"/>
              </a:lnSpc>
              <a:spcAft>
                <a:spcPts val="0"/>
              </a:spcAft>
            </a:pPr>
            <a:r>
              <a:rPr lang="en-US" altLang="zh-CN" dirty="0">
                <a:latin typeface="Times New Roman"/>
                <a:ea typeface="宋体"/>
              </a:rPr>
              <a:t> </a:t>
            </a:r>
            <a:r>
              <a:rPr lang="en-US" altLang="zh-CN" dirty="0" err="1">
                <a:latin typeface="Times New Roman"/>
                <a:ea typeface="宋体"/>
              </a:rPr>
              <a:t>movl</a:t>
            </a:r>
            <a:r>
              <a:rPr lang="en-US" altLang="zh-CN" dirty="0">
                <a:latin typeface="Times New Roman"/>
                <a:ea typeface="宋体"/>
              </a:rPr>
              <a:t> 4(%</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ecx</a:t>
            </a:r>
            <a:endParaRPr lang="zh-CN" altLang="zh-CN" dirty="0">
              <a:latin typeface="Times New Roman"/>
              <a:ea typeface="宋体"/>
            </a:endParaRPr>
          </a:p>
          <a:p>
            <a:pPr algn="just">
              <a:lnSpc>
                <a:spcPts val="1560"/>
              </a:lnSpc>
              <a:spcAft>
                <a:spcPts val="0"/>
              </a:spcAft>
            </a:pPr>
            <a:r>
              <a:rPr lang="en-US" altLang="zh-CN" dirty="0">
                <a:latin typeface="Times New Roman"/>
                <a:ea typeface="宋体"/>
              </a:rPr>
              <a:t> </a:t>
            </a:r>
            <a:r>
              <a:rPr lang="en-US" altLang="zh-CN" dirty="0" err="1">
                <a:latin typeface="Times New Roman"/>
                <a:ea typeface="宋体"/>
              </a:rPr>
              <a:t>movw</a:t>
            </a:r>
            <a:r>
              <a:rPr lang="en-US" altLang="zh-CN" dirty="0">
                <a:latin typeface="Times New Roman"/>
                <a:ea typeface="宋体"/>
              </a:rPr>
              <a:t> (%</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ecx</a:t>
            </a:r>
            <a:r>
              <a:rPr lang="en-US" altLang="zh-CN" dirty="0">
                <a:latin typeface="Times New Roman"/>
                <a:ea typeface="宋体"/>
              </a:rPr>
              <a:t>, 2), %ax</a:t>
            </a:r>
          </a:p>
          <a:p>
            <a:pPr algn="just">
              <a:lnSpc>
                <a:spcPts val="1560"/>
              </a:lnSpc>
              <a:spcAft>
                <a:spcPts val="0"/>
              </a:spcAft>
            </a:pPr>
            <a:r>
              <a:rPr lang="en-US" altLang="zh-CN" dirty="0">
                <a:latin typeface="Times New Roman"/>
                <a:ea typeface="宋体"/>
              </a:rPr>
              <a:t> </a:t>
            </a:r>
            <a:r>
              <a:rPr lang="en-US" altLang="zh-CN" dirty="0" err="1">
                <a:latin typeface="Times New Roman"/>
                <a:ea typeface="宋体"/>
              </a:rPr>
              <a:t>movw</a:t>
            </a:r>
            <a:r>
              <a:rPr lang="en-US" altLang="zh-CN" dirty="0">
                <a:latin typeface="Times New Roman"/>
                <a:ea typeface="宋体"/>
              </a:rPr>
              <a:t> %ax (%</a:t>
            </a:r>
            <a:r>
              <a:rPr lang="en-US" altLang="zh-CN" dirty="0" err="1">
                <a:latin typeface="Times New Roman"/>
                <a:ea typeface="宋体"/>
              </a:rPr>
              <a:t>edx</a:t>
            </a:r>
            <a:r>
              <a:rPr lang="en-US" altLang="zh-CN" dirty="0">
                <a:latin typeface="Times New Roman"/>
                <a:ea typeface="宋体"/>
              </a:rPr>
              <a:t>) </a:t>
            </a:r>
            <a:endParaRPr lang="zh-CN" altLang="zh-CN" dirty="0">
              <a:latin typeface="Times New Roman"/>
              <a:ea typeface="宋体"/>
            </a:endParaRPr>
          </a:p>
        </p:txBody>
      </p:sp>
      <p:sp>
        <p:nvSpPr>
          <p:cNvPr id="11" name="矩形 10"/>
          <p:cNvSpPr/>
          <p:nvPr/>
        </p:nvSpPr>
        <p:spPr>
          <a:xfrm>
            <a:off x="6273506" y="5961474"/>
            <a:ext cx="2483959" cy="707886"/>
          </a:xfrm>
          <a:prstGeom prst="rect">
            <a:avLst/>
          </a:prstGeom>
        </p:spPr>
        <p:txBody>
          <a:bodyPr wrap="square">
            <a:spAutoFit/>
          </a:bodyPr>
          <a:lstStyle/>
          <a:p>
            <a:pPr algn="just">
              <a:lnSpc>
                <a:spcPts val="1560"/>
              </a:lnSpc>
              <a:spcAft>
                <a:spcPts val="0"/>
              </a:spcAft>
            </a:pPr>
            <a:r>
              <a:rPr lang="en-US" altLang="zh-CN" dirty="0" err="1">
                <a:latin typeface="Times New Roman"/>
                <a:ea typeface="宋体"/>
              </a:rPr>
              <a:t>movl</a:t>
            </a:r>
            <a:r>
              <a:rPr lang="en-US" altLang="zh-CN" dirty="0">
                <a:latin typeface="Times New Roman"/>
                <a:ea typeface="宋体"/>
              </a:rPr>
              <a:t> 8(%</a:t>
            </a:r>
            <a:r>
              <a:rPr lang="en-US" altLang="zh-CN" dirty="0" err="1">
                <a:latin typeface="Times New Roman"/>
                <a:ea typeface="宋体"/>
              </a:rPr>
              <a:t>eax</a:t>
            </a:r>
            <a:r>
              <a:rPr lang="en-US" altLang="zh-CN" dirty="0">
                <a:latin typeface="Times New Roman"/>
                <a:ea typeface="宋体"/>
              </a:rPr>
              <a:t>), %</a:t>
            </a:r>
            <a:r>
              <a:rPr lang="en-US" altLang="zh-CN" dirty="0" err="1">
                <a:latin typeface="Times New Roman"/>
                <a:ea typeface="宋体"/>
              </a:rPr>
              <a:t>eax</a:t>
            </a:r>
            <a:endParaRPr lang="en-US" altLang="zh-CN" dirty="0">
              <a:latin typeface="Times New Roman"/>
              <a:ea typeface="宋体"/>
            </a:endParaRPr>
          </a:p>
          <a:p>
            <a:pPr algn="just">
              <a:lnSpc>
                <a:spcPts val="1560"/>
              </a:lnSpc>
              <a:spcAft>
                <a:spcPts val="0"/>
              </a:spcAft>
            </a:pPr>
            <a:r>
              <a:rPr lang="en-US" altLang="zh-CN" dirty="0" err="1">
                <a:latin typeface="Times New Roman"/>
                <a:ea typeface="宋体"/>
              </a:rPr>
              <a:t>movb</a:t>
            </a:r>
            <a:r>
              <a:rPr lang="en-US" altLang="zh-CN" dirty="0">
                <a:latin typeface="Times New Roman"/>
                <a:ea typeface="宋体"/>
              </a:rPr>
              <a:t> (%</a:t>
            </a:r>
            <a:r>
              <a:rPr lang="en-US" altLang="zh-CN" dirty="0" err="1">
                <a:latin typeface="Times New Roman"/>
                <a:ea typeface="宋体"/>
              </a:rPr>
              <a:t>eax</a:t>
            </a:r>
            <a:r>
              <a:rPr lang="en-US" altLang="zh-CN" dirty="0">
                <a:latin typeface="Times New Roman"/>
                <a:ea typeface="宋体"/>
              </a:rPr>
              <a:t>), %al</a:t>
            </a:r>
          </a:p>
          <a:p>
            <a:pPr algn="just">
              <a:lnSpc>
                <a:spcPts val="1560"/>
              </a:lnSpc>
              <a:spcAft>
                <a:spcPts val="0"/>
              </a:spcAft>
            </a:pPr>
            <a:r>
              <a:rPr lang="en-US" altLang="zh-CN" dirty="0" err="1">
                <a:latin typeface="Times New Roman"/>
                <a:ea typeface="宋体"/>
              </a:rPr>
              <a:t>movb</a:t>
            </a:r>
            <a:r>
              <a:rPr lang="en-US" altLang="zh-CN" dirty="0">
                <a:latin typeface="Times New Roman"/>
                <a:ea typeface="宋体"/>
              </a:rPr>
              <a:t> %al, (%</a:t>
            </a:r>
            <a:r>
              <a:rPr lang="en-US" altLang="zh-CN" dirty="0" err="1">
                <a:latin typeface="Times New Roman"/>
                <a:ea typeface="宋体"/>
              </a:rPr>
              <a:t>edx</a:t>
            </a:r>
            <a:r>
              <a:rPr lang="en-US" altLang="zh-CN" dirty="0">
                <a:latin typeface="Times New Roman"/>
                <a:ea typeface="宋体"/>
              </a:rPr>
              <a:t>)</a:t>
            </a:r>
            <a:endParaRPr lang="zh-CN" altLang="zh-CN" dirty="0">
              <a:latin typeface="Times New Roman"/>
              <a:ea typeface="宋体"/>
            </a:endParaRPr>
          </a:p>
        </p:txBody>
      </p:sp>
    </p:spTree>
    <p:extLst>
      <p:ext uri="{BB962C8B-B14F-4D97-AF65-F5344CB8AC3E}">
        <p14:creationId xmlns="" xmlns:p14="http://schemas.microsoft.com/office/powerpoint/2010/main" val="104162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FF0000"/>
                </a:solidFill>
              </a:rPr>
              <a:t>5</a:t>
            </a:r>
            <a:r>
              <a:rPr lang="zh-CN" altLang="en-US" dirty="0" smtClean="0">
                <a:solidFill>
                  <a:srgbClr val="FF0000"/>
                </a:solidFill>
              </a:rPr>
              <a:t>、缓冲区溢出</a:t>
            </a:r>
            <a:endParaRPr lang="zh-CN" altLang="en-US"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1113553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语言中的</a:t>
            </a:r>
            <a:r>
              <a:rPr lang="zh-CN" altLang="en-US" sz="2000" smtClean="0">
                <a:solidFill>
                  <a:srgbClr val="0000FF"/>
                </a:solidFill>
                <a:latin typeface="微软雅黑" pitchFamily="34" charset="-122"/>
                <a:ea typeface="微软雅黑" pitchFamily="34" charset="-122"/>
              </a:rPr>
              <a:t>数组元素可使用指针来访问，因而对数组的引用没有边界约束，</a:t>
            </a:r>
            <a:r>
              <a:rPr lang="zh-CN" altLang="en-US" sz="2000" smtClean="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smtClean="0">
                <a:latin typeface="微软雅黑" pitchFamily="34" charset="-122"/>
                <a:ea typeface="微软雅黑" pitchFamily="34" charset="-122"/>
              </a:rPr>
              <a:t>数组存储区可看成是一个缓冲区，</a:t>
            </a:r>
            <a:r>
              <a:rPr lang="zh-CN" altLang="en-US" sz="2000" smtClean="0">
                <a:solidFill>
                  <a:srgbClr val="0000FF"/>
                </a:solidFill>
                <a:latin typeface="微软雅黑" pitchFamily="34" charset="-122"/>
                <a:ea typeface="微软雅黑" pitchFamily="34" charset="-122"/>
              </a:rPr>
              <a:t>超越数组存储区范围的写入操作称为</a:t>
            </a:r>
            <a:r>
              <a:rPr lang="zh-CN" altLang="en-US" sz="2000" smtClean="0">
                <a:solidFill>
                  <a:srgbClr val="CC3300"/>
                </a:solidFill>
                <a:latin typeface="微软雅黑" pitchFamily="34" charset="-122"/>
                <a:ea typeface="微软雅黑" pitchFamily="34" charset="-122"/>
              </a:rPr>
              <a:t>缓冲区溢出</a:t>
            </a:r>
            <a:r>
              <a:rPr lang="zh-CN" altLang="en-US" sz="2000" smtClean="0">
                <a:latin typeface="微软雅黑" pitchFamily="34" charset="-122"/>
                <a:ea typeface="微软雅黑" pitchFamily="34" charset="-122"/>
              </a:rPr>
              <a:t>。</a:t>
            </a:r>
          </a:p>
          <a:p>
            <a:pPr>
              <a:lnSpc>
                <a:spcPct val="120000"/>
              </a:lnSpc>
              <a:spcBef>
                <a:spcPct val="30000"/>
              </a:spcBef>
            </a:pPr>
            <a:r>
              <a:rPr lang="zh-CN" altLang="en-US" sz="2000" smtClean="0">
                <a:latin typeface="微软雅黑" pitchFamily="34" charset="-122"/>
                <a:ea typeface="微软雅黑" pitchFamily="34" charset="-122"/>
              </a:rPr>
              <a:t>例如，对于一个有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个元素的</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型数组，其定义的缓冲区有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个字节。若写一个字符串到这个缓冲区，那么只要写入的字符串多于</a:t>
            </a:r>
            <a:r>
              <a:rPr lang="en-US" altLang="zh-CN" sz="2000" smtClean="0">
                <a:latin typeface="微软雅黑" pitchFamily="34" charset="-122"/>
                <a:ea typeface="微软雅黑" pitchFamily="34" charset="-122"/>
              </a:rPr>
              <a:t>9</a:t>
            </a:r>
            <a:r>
              <a:rPr lang="zh-CN" altLang="en-US" sz="2000" smtClean="0">
                <a:latin typeface="微软雅黑" pitchFamily="34" charset="-122"/>
                <a:ea typeface="微软雅黑" pitchFamily="34" charset="-122"/>
              </a:rPr>
              <a:t>个字符（结束符‘</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占一个字节），就会发生</a:t>
            </a:r>
            <a:r>
              <a:rPr lang="zh-CN" altLang="en-US" sz="2000" smtClean="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smtClean="0">
                <a:latin typeface="微软雅黑" pitchFamily="34" charset="-122"/>
                <a:ea typeface="微软雅黑" pitchFamily="34" charset="-122"/>
              </a:rPr>
              <a:t>缓冲区溢出是一种</a:t>
            </a:r>
            <a:r>
              <a:rPr lang="zh-CN" altLang="en-US" sz="2000" smtClean="0">
                <a:solidFill>
                  <a:srgbClr val="FF0000"/>
                </a:solidFill>
                <a:latin typeface="微软雅黑" pitchFamily="34" charset="-122"/>
                <a:ea typeface="微软雅黑" pitchFamily="34" charset="-122"/>
              </a:rPr>
              <a:t>非常普遍、非常危险的漏洞</a:t>
            </a:r>
            <a:r>
              <a:rPr lang="zh-CN" altLang="en-US" sz="2000" smtClean="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smtClean="0">
                <a:solidFill>
                  <a:srgbClr val="CC3300"/>
                </a:solidFill>
                <a:latin typeface="微软雅黑" pitchFamily="34" charset="-122"/>
                <a:ea typeface="微软雅黑" pitchFamily="34" charset="-122"/>
              </a:rPr>
              <a:t>缓冲区溢出攻击</a:t>
            </a:r>
            <a:r>
              <a:rPr lang="zh-CN" altLang="en-US" sz="2000" smtClean="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smtClean="0"/>
              <a:t>  </a:t>
            </a:r>
          </a:p>
        </p:txBody>
      </p:sp>
    </p:spTree>
    <p:extLst>
      <p:ext uri="{BB962C8B-B14F-4D97-AF65-F5344CB8AC3E}">
        <p14:creationId xmlns="" xmlns:p14="http://schemas.microsoft.com/office/powerpoint/2010/main" val="245494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205038"/>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smtClean="0"/>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smtClean="0">
                <a:ea typeface="微软雅黑" pitchFamily="34" charset="-122"/>
              </a:rPr>
              <a:t>造成缓冲区溢出的原因是</a:t>
            </a:r>
            <a:r>
              <a:rPr lang="zh-CN" altLang="en-US" sz="2200" smtClean="0">
                <a:solidFill>
                  <a:srgbClr val="CC3300"/>
                </a:solidFill>
                <a:ea typeface="微软雅黑" pitchFamily="34" charset="-122"/>
              </a:rPr>
              <a:t>程序没有对栈中作为缓冲区的数组进行越界检查</a:t>
            </a:r>
            <a:r>
              <a:rPr lang="zh-CN" altLang="en-US" sz="2200" smtClean="0">
                <a:ea typeface="微软雅黑" pitchFamily="34" charset="-122"/>
              </a:rPr>
              <a:t>。</a:t>
            </a:r>
            <a:endParaRPr lang="zh-CN" altLang="en-US" smtClean="0">
              <a:ea typeface="微软雅黑" pitchFamily="34" charset="-122"/>
            </a:endParaRPr>
          </a:p>
        </p:txBody>
      </p:sp>
      <p:sp>
        <p:nvSpPr>
          <p:cNvPr id="590852" name="Rectangle 4"/>
          <p:cNvSpPr>
            <a:spLocks noChangeArrowheads="1"/>
          </p:cNvSpPr>
          <p:nvPr/>
        </p:nvSpPr>
        <p:spPr bwMode="auto">
          <a:xfrm>
            <a:off x="115888" y="199866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546350" y="1508125"/>
            <a:ext cx="6346825" cy="1015663"/>
          </a:xfrm>
          <a:prstGeom prst="rect">
            <a:avLst/>
          </a:prstGeom>
          <a:noFill/>
          <a:ln w="9525">
            <a:noFill/>
            <a:miter lim="800000"/>
            <a:headEnd/>
            <a:tailEnd/>
          </a:ln>
          <a:effectLst/>
        </p:spPr>
        <p:txBody>
          <a:bodyPr anchor="ctr">
            <a:spAutoFit/>
          </a:bodyPr>
          <a:lstStyle/>
          <a:p>
            <a:r>
              <a:rPr lang="en-US" altLang="zh-CN" sz="2000" dirty="0">
                <a:solidFill>
                  <a:srgbClr val="007635"/>
                </a:solidFill>
              </a:rPr>
              <a:t>outputs</a:t>
            </a:r>
            <a:r>
              <a:rPr lang="zh-CN" altLang="en-US" sz="2000" dirty="0">
                <a:solidFill>
                  <a:srgbClr val="007635"/>
                </a:solidFill>
              </a:rPr>
              <a:t>漏洞：</a:t>
            </a:r>
            <a:r>
              <a:rPr lang="zh-CN" altLang="en-US" sz="2000" dirty="0"/>
              <a:t>当命令行中字符串超</a:t>
            </a:r>
            <a:r>
              <a:rPr lang="en-US" altLang="zh-CN" sz="2000" dirty="0" smtClean="0">
                <a:solidFill>
                  <a:srgbClr val="FF0000"/>
                </a:solidFill>
              </a:rPr>
              <a:t>21</a:t>
            </a:r>
            <a:r>
              <a:rPr lang="zh-CN" altLang="en-US" sz="2000" dirty="0" smtClean="0">
                <a:solidFill>
                  <a:srgbClr val="FF0000"/>
                </a:solidFill>
              </a:rPr>
              <a:t>个</a:t>
            </a:r>
            <a:r>
              <a:rPr lang="zh-CN" altLang="en-US" sz="2000" dirty="0">
                <a:solidFill>
                  <a:srgbClr val="FF0000"/>
                </a:solidFill>
              </a:rPr>
              <a:t>字符</a:t>
            </a:r>
            <a:r>
              <a:rPr lang="zh-CN" altLang="en-US" sz="2000" dirty="0"/>
              <a:t>时，使用</a:t>
            </a:r>
            <a:r>
              <a:rPr lang="en-US" altLang="zh-CN" sz="2000" dirty="0" err="1"/>
              <a:t>strcpy</a:t>
            </a:r>
            <a:r>
              <a:rPr lang="zh-CN" altLang="en-US" sz="2000" dirty="0"/>
              <a:t>函数就会使缓冲</a:t>
            </a:r>
            <a:r>
              <a:rPr lang="en-US" altLang="zh-CN" sz="2000" dirty="0"/>
              <a:t>buffer</a:t>
            </a:r>
            <a:r>
              <a:rPr lang="zh-CN" altLang="en-US" sz="2000" dirty="0"/>
              <a:t>造成写溢出并破坏返址</a:t>
            </a:r>
            <a:r>
              <a:rPr lang="zh-CN" altLang="en-US" sz="2000" b="0" dirty="0">
                <a:latin typeface="Arial" pitchFamily="34" charset="0"/>
                <a:ea typeface="宋体" pitchFamily="2" charset="-122"/>
              </a:rPr>
              <a:t> </a:t>
            </a:r>
          </a:p>
        </p:txBody>
      </p:sp>
      <p:grpSp>
        <p:nvGrpSpPr>
          <p:cNvPr id="590864" name="Group 16"/>
          <p:cNvGrpSpPr>
            <a:grpSpLocks/>
          </p:cNvGrpSpPr>
          <p:nvPr/>
        </p:nvGrpSpPr>
        <p:grpSpPr bwMode="auto">
          <a:xfrm>
            <a:off x="4302125" y="3151188"/>
            <a:ext cx="314325" cy="2293937"/>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205038"/>
            <a:ext cx="1358064" cy="369332"/>
          </a:xfrm>
          <a:prstGeom prst="rect">
            <a:avLst/>
          </a:prstGeom>
          <a:noFill/>
          <a:ln w="9525">
            <a:noFill/>
            <a:miter lim="800000"/>
            <a:headEnd/>
            <a:tailEnd/>
          </a:ln>
          <a:effectLst/>
        </p:spPr>
        <p:txBody>
          <a:bodyPr wrap="none">
            <a:spAutoFit/>
          </a:bodyPr>
          <a:lstStyle/>
          <a:p>
            <a:pPr eaLnBrk="1" hangingPunct="1"/>
            <a:r>
              <a:rPr lang="en-US" altLang="zh-CN" dirty="0" smtClean="0">
                <a:solidFill>
                  <a:srgbClr val="FF0000"/>
                </a:solidFill>
                <a:latin typeface="Arial" pitchFamily="34" charset="0"/>
                <a:ea typeface="宋体" pitchFamily="2" charset="-122"/>
              </a:rPr>
              <a:t>16+4+1=21</a:t>
            </a:r>
            <a:endParaRPr lang="zh-CN" altLang="en-US" dirty="0">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86125"/>
            <a:ext cx="2655888" cy="2024063"/>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130800"/>
            <a:ext cx="225425" cy="630238"/>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extLst>
      <p:ext uri="{BB962C8B-B14F-4D97-AF65-F5344CB8AC3E}">
        <p14:creationId xmlns="" xmlns:p14="http://schemas.microsoft.com/office/powerpoint/2010/main" val="6714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98425"/>
            <a:ext cx="8229600" cy="561975"/>
          </a:xfrm>
        </p:spPr>
        <p:txBody>
          <a:bodyPr/>
          <a:lstStyle/>
          <a:p>
            <a:r>
              <a:rPr lang="zh-CN" altLang="en-US" smtClean="0"/>
              <a:t>越界访问和缓冲区溢出</a:t>
            </a:r>
          </a:p>
        </p:txBody>
      </p:sp>
      <p:sp>
        <p:nvSpPr>
          <p:cNvPr id="591875" name="Rectangle 3"/>
          <p:cNvSpPr>
            <a:spLocks noGrp="1" noChangeArrowheads="1"/>
          </p:cNvSpPr>
          <p:nvPr>
            <p:ph type="body" idx="1"/>
          </p:nvPr>
        </p:nvSpPr>
        <p:spPr>
          <a:xfrm>
            <a:off x="71438" y="684213"/>
            <a:ext cx="8229600" cy="5218112"/>
          </a:xfrm>
        </p:spPr>
        <p:txBody>
          <a:bodyPr/>
          <a:lstStyle/>
          <a:p>
            <a:pPr>
              <a:buFontTx/>
              <a:buNone/>
            </a:pPr>
            <a:r>
              <a:rPr lang="zh-CN" altLang="en-US" sz="2000" smtClean="0">
                <a:latin typeface="微软雅黑" pitchFamily="34" charset="-122"/>
                <a:ea typeface="微软雅黑" pitchFamily="34" charset="-122"/>
              </a:rPr>
              <a:t>反汇编得到的</a:t>
            </a:r>
            <a:r>
              <a:rPr lang="en-US" altLang="zh-CN" sz="2000" smtClean="0">
                <a:latin typeface="微软雅黑" pitchFamily="34" charset="-122"/>
                <a:ea typeface="微软雅黑" pitchFamily="34" charset="-122"/>
              </a:rPr>
              <a:t>outputs</a:t>
            </a:r>
            <a:r>
              <a:rPr lang="zh-CN" altLang="en-US" sz="2000" smtClean="0">
                <a:latin typeface="微软雅黑" pitchFamily="34" charset="-122"/>
                <a:ea typeface="微软雅黑" pitchFamily="34" charset="-122"/>
              </a:rPr>
              <a:t>汇编代码</a:t>
            </a:r>
            <a:r>
              <a:rPr lang="zh-CN" altLang="en-US" smtClean="0"/>
              <a:t> </a:t>
            </a:r>
            <a:endParaRPr lang="en-US" altLang="zh-CN" smtClean="0"/>
          </a:p>
        </p:txBody>
      </p:sp>
      <p:sp>
        <p:nvSpPr>
          <p:cNvPr id="591876" name="Rectangle 4"/>
          <p:cNvSpPr>
            <a:spLocks noChangeArrowheads="1"/>
          </p:cNvSpPr>
          <p:nvPr/>
        </p:nvSpPr>
        <p:spPr bwMode="auto">
          <a:xfrm>
            <a:off x="96838" y="1042988"/>
            <a:ext cx="8432800" cy="471487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a:solidFill>
                  <a:srgbClr val="0000FF"/>
                </a:solidFill>
                <a:latin typeface="Arial" pitchFamily="34" charset="0"/>
                <a:ea typeface="宋体" pitchFamily="2" charset="-122"/>
              </a:rPr>
              <a:t>1    0x080483e4 &lt;outputs+0&gt;: push   %ebp</a:t>
            </a:r>
          </a:p>
          <a:p>
            <a:pPr indent="266700" eaLnBrk="1" hangingPunct="1">
              <a:lnSpc>
                <a:spcPct val="120000"/>
              </a:lnSpc>
            </a:pPr>
            <a:r>
              <a:rPr lang="en-US" altLang="zh-CN">
                <a:solidFill>
                  <a:srgbClr val="0000FF"/>
                </a:solidFill>
                <a:latin typeface="Arial" pitchFamily="34" charset="0"/>
                <a:ea typeface="宋体" pitchFamily="2" charset="-122"/>
              </a:rPr>
              <a:t>2    0x080483e5 &lt;outputs+1&gt;: mov    %esp,%ebp</a:t>
            </a:r>
          </a:p>
          <a:p>
            <a:pPr indent="266700" eaLnBrk="1" hangingPunct="1">
              <a:lnSpc>
                <a:spcPct val="120000"/>
              </a:lnSpc>
            </a:pPr>
            <a:r>
              <a:rPr lang="en-US" altLang="zh-CN">
                <a:solidFill>
                  <a:srgbClr val="FF0000"/>
                </a:solidFill>
                <a:latin typeface="Arial" pitchFamily="34" charset="0"/>
                <a:ea typeface="宋体" pitchFamily="2" charset="-122"/>
              </a:rPr>
              <a:t>3    0x080483e7 &lt;outputs+3&gt;: sub    $0x18,%esp</a:t>
            </a:r>
          </a:p>
          <a:p>
            <a:pPr indent="266700" eaLnBrk="1" hangingPunct="1">
              <a:lnSpc>
                <a:spcPct val="120000"/>
              </a:lnSpc>
            </a:pPr>
            <a:r>
              <a:rPr lang="en-US" altLang="zh-CN">
                <a:solidFill>
                  <a:srgbClr val="0000FF"/>
                </a:solidFill>
                <a:latin typeface="Arial" pitchFamily="34" charset="0"/>
                <a:ea typeface="宋体" pitchFamily="2" charset="-122"/>
              </a:rPr>
              <a:t>4    0x080483ea &lt;outputs+6&gt;: mov    0x8(%ebp),%eax</a:t>
            </a:r>
          </a:p>
          <a:p>
            <a:pPr indent="266700" eaLnBrk="1" hangingPunct="1">
              <a:lnSpc>
                <a:spcPct val="120000"/>
              </a:lnSpc>
            </a:pPr>
            <a:r>
              <a:rPr lang="en-US" altLang="zh-CN">
                <a:solidFill>
                  <a:srgbClr val="0000FF"/>
                </a:solidFill>
                <a:latin typeface="Arial" pitchFamily="34" charset="0"/>
                <a:ea typeface="宋体" pitchFamily="2" charset="-122"/>
              </a:rPr>
              <a:t>5    0x080483ed &lt;outputs+9&gt;: mov    %eax,0x4(%esp)</a:t>
            </a:r>
          </a:p>
          <a:p>
            <a:pPr indent="266700" eaLnBrk="1" hangingPunct="1">
              <a:lnSpc>
                <a:spcPct val="120000"/>
              </a:lnSpc>
            </a:pPr>
            <a:r>
              <a:rPr lang="en-US" altLang="zh-CN">
                <a:solidFill>
                  <a:srgbClr val="0000FF"/>
                </a:solidFill>
                <a:latin typeface="Arial" pitchFamily="34" charset="0"/>
                <a:ea typeface="宋体" pitchFamily="2" charset="-122"/>
              </a:rPr>
              <a:t>6    0x080483f1 &lt;outputs+13&gt;: lea    0xfffffff0(%ebp),%eax</a:t>
            </a:r>
          </a:p>
          <a:p>
            <a:pPr indent="266700" eaLnBrk="1" hangingPunct="1">
              <a:lnSpc>
                <a:spcPct val="120000"/>
              </a:lnSpc>
            </a:pPr>
            <a:r>
              <a:rPr lang="en-US" altLang="zh-CN">
                <a:solidFill>
                  <a:srgbClr val="0000FF"/>
                </a:solidFill>
                <a:latin typeface="Arial" pitchFamily="34" charset="0"/>
                <a:ea typeface="宋体" pitchFamily="2" charset="-122"/>
              </a:rPr>
              <a:t>7    0x080483f4 &lt;outputs+16&gt;: mov    %eax,(%esp)</a:t>
            </a:r>
          </a:p>
          <a:p>
            <a:pPr indent="266700" eaLnBrk="1" hangingPunct="1">
              <a:lnSpc>
                <a:spcPct val="120000"/>
              </a:lnSpc>
            </a:pPr>
            <a:r>
              <a:rPr lang="en-US" altLang="zh-CN">
                <a:solidFill>
                  <a:srgbClr val="996600"/>
                </a:solidFill>
                <a:latin typeface="Arial" pitchFamily="34" charset="0"/>
                <a:ea typeface="宋体" pitchFamily="2" charset="-122"/>
              </a:rPr>
              <a:t>8    0x080483f7 &lt;outputs+19&gt;: call   0x8048330 &lt;__gmon_start__@plt+16&gt;</a:t>
            </a:r>
          </a:p>
          <a:p>
            <a:pPr indent="266700" eaLnBrk="1" hangingPunct="1">
              <a:lnSpc>
                <a:spcPct val="120000"/>
              </a:lnSpc>
            </a:pPr>
            <a:r>
              <a:rPr lang="en-US" altLang="zh-CN">
                <a:solidFill>
                  <a:srgbClr val="0000FF"/>
                </a:solidFill>
                <a:latin typeface="Arial" pitchFamily="34" charset="0"/>
                <a:ea typeface="宋体" pitchFamily="2" charset="-122"/>
              </a:rPr>
              <a:t>9    0x080483fc &lt;outputs+24&gt;: lea    0xfffffff0(%ebp),%eax</a:t>
            </a:r>
          </a:p>
          <a:p>
            <a:pPr indent="266700" eaLnBrk="1" hangingPunct="1">
              <a:lnSpc>
                <a:spcPct val="120000"/>
              </a:lnSpc>
            </a:pPr>
            <a:r>
              <a:rPr lang="en-US" altLang="zh-CN">
                <a:solidFill>
                  <a:srgbClr val="0000FF"/>
                </a:solidFill>
                <a:latin typeface="Arial" pitchFamily="34" charset="0"/>
                <a:ea typeface="宋体" pitchFamily="2" charset="-122"/>
              </a:rPr>
              <a:t>10  0x080483ff &lt;outputs+27&gt;: mov    %eax,0x4(%esp)</a:t>
            </a:r>
          </a:p>
          <a:p>
            <a:pPr indent="266700" eaLnBrk="1" hangingPunct="1">
              <a:lnSpc>
                <a:spcPct val="120000"/>
              </a:lnSpc>
            </a:pPr>
            <a:r>
              <a:rPr lang="en-US" altLang="zh-CN">
                <a:solidFill>
                  <a:srgbClr val="0000FF"/>
                </a:solidFill>
                <a:latin typeface="Arial" pitchFamily="34" charset="0"/>
                <a:ea typeface="宋体" pitchFamily="2" charset="-122"/>
              </a:rPr>
              <a:t>11  0x08048403 &lt;outputs+31&gt;: movl   $0x8048500,(%esp)</a:t>
            </a:r>
          </a:p>
          <a:p>
            <a:pPr indent="266700" eaLnBrk="1" hangingPunct="1">
              <a:lnSpc>
                <a:spcPct val="120000"/>
              </a:lnSpc>
            </a:pPr>
            <a:r>
              <a:rPr lang="en-US" altLang="zh-CN">
                <a:solidFill>
                  <a:srgbClr val="996600"/>
                </a:solidFill>
                <a:latin typeface="Arial" pitchFamily="34" charset="0"/>
                <a:ea typeface="宋体" pitchFamily="2" charset="-122"/>
              </a:rPr>
              <a:t>12  0x0804840a &lt;outputs+38&gt;: call   0x8048310</a:t>
            </a:r>
          </a:p>
          <a:p>
            <a:pPr indent="266700" eaLnBrk="1" hangingPunct="1">
              <a:lnSpc>
                <a:spcPct val="120000"/>
              </a:lnSpc>
            </a:pPr>
            <a:r>
              <a:rPr lang="en-US" altLang="zh-CN">
                <a:solidFill>
                  <a:srgbClr val="0000FF"/>
                </a:solidFill>
                <a:latin typeface="Arial" pitchFamily="34" charset="0"/>
                <a:ea typeface="宋体" pitchFamily="2" charset="-122"/>
              </a:rPr>
              <a:t>13  0x0804840f &lt;outputs+43&gt;: leave</a:t>
            </a:r>
          </a:p>
          <a:p>
            <a:pPr indent="266700" eaLnBrk="1" hangingPunct="1">
              <a:lnSpc>
                <a:spcPct val="120000"/>
              </a:lnSpc>
            </a:pPr>
            <a:r>
              <a:rPr lang="en-US" altLang="zh-CN">
                <a:solidFill>
                  <a:srgbClr val="0000FF"/>
                </a:solidFill>
                <a:latin typeface="Arial" pitchFamily="34" charset="0"/>
                <a:ea typeface="宋体" pitchFamily="2" charset="-122"/>
              </a:rPr>
              <a:t>14  0x08048410 &lt;outputs+44&gt;: ret</a:t>
            </a:r>
          </a:p>
        </p:txBody>
      </p:sp>
      <p:sp>
        <p:nvSpPr>
          <p:cNvPr id="591877" name="Text Box 5"/>
          <p:cNvSpPr txBox="1">
            <a:spLocks noChangeArrowheads="1"/>
          </p:cNvSpPr>
          <p:nvPr/>
        </p:nvSpPr>
        <p:spPr bwMode="auto">
          <a:xfrm>
            <a:off x="5876925" y="1719263"/>
            <a:ext cx="27908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栈中分配了</a:t>
            </a:r>
            <a:r>
              <a:rPr lang="en-US" altLang="zh-CN" sz="2000"/>
              <a:t>24B</a:t>
            </a:r>
            <a:r>
              <a:rPr lang="zh-CN" altLang="en-US" sz="2000"/>
              <a:t>的空间</a:t>
            </a:r>
          </a:p>
        </p:txBody>
      </p:sp>
      <p:grpSp>
        <p:nvGrpSpPr>
          <p:cNvPr id="591885" name="Group 13"/>
          <p:cNvGrpSpPr>
            <a:grpSpLocks/>
          </p:cNvGrpSpPr>
          <p:nvPr/>
        </p:nvGrpSpPr>
        <p:grpSpPr bwMode="auto">
          <a:xfrm>
            <a:off x="6597650" y="2259013"/>
            <a:ext cx="2114550" cy="1079500"/>
            <a:chOff x="4156" y="1423"/>
            <a:chExt cx="1332" cy="680"/>
          </a:xfrm>
        </p:grpSpPr>
        <p:sp>
          <p:nvSpPr>
            <p:cNvPr id="591878" name="Text Box 6"/>
            <p:cNvSpPr txBox="1">
              <a:spLocks noChangeArrowheads="1"/>
            </p:cNvSpPr>
            <p:nvPr/>
          </p:nvSpPr>
          <p:spPr bwMode="auto">
            <a:xfrm>
              <a:off x="4382" y="1536"/>
              <a:ext cx="1106"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strcpy</a:t>
              </a:r>
              <a:r>
                <a:rPr lang="zh-CN" altLang="en-US" sz="2000"/>
                <a:t>的两个实参入栈</a:t>
              </a:r>
            </a:p>
          </p:txBody>
        </p:sp>
        <p:sp>
          <p:nvSpPr>
            <p:cNvPr id="591879" name="AutoShape 7"/>
            <p:cNvSpPr>
              <a:spLocks/>
            </p:cNvSpPr>
            <p:nvPr/>
          </p:nvSpPr>
          <p:spPr bwMode="auto">
            <a:xfrm>
              <a:off x="4156" y="1423"/>
              <a:ext cx="198" cy="680"/>
            </a:xfrm>
            <a:prstGeom prst="rightBrace">
              <a:avLst>
                <a:gd name="adj1" fmla="val 28620"/>
                <a:gd name="adj2" fmla="val 50000"/>
              </a:avLst>
            </a:prstGeom>
            <a:noFill/>
            <a:ln w="28575">
              <a:solidFill>
                <a:srgbClr val="FF0000"/>
              </a:solidFill>
              <a:round/>
              <a:headEnd/>
              <a:tailEnd/>
            </a:ln>
            <a:effectLst/>
          </p:spPr>
          <p:txBody>
            <a:bodyPr wrap="none" anchor="ctr"/>
            <a:lstStyle/>
            <a:p>
              <a:endParaRPr lang="zh-CN" altLang="en-US"/>
            </a:p>
          </p:txBody>
        </p:sp>
      </p:grpSp>
      <p:grpSp>
        <p:nvGrpSpPr>
          <p:cNvPr id="591886" name="Group 14"/>
          <p:cNvGrpSpPr>
            <a:grpSpLocks/>
          </p:cNvGrpSpPr>
          <p:nvPr/>
        </p:nvGrpSpPr>
        <p:grpSpPr bwMode="auto">
          <a:xfrm>
            <a:off x="6732588" y="3922713"/>
            <a:ext cx="2025650" cy="765175"/>
            <a:chOff x="4241" y="2471"/>
            <a:chExt cx="1276" cy="482"/>
          </a:xfrm>
        </p:grpSpPr>
        <p:sp>
          <p:nvSpPr>
            <p:cNvPr id="591880" name="AutoShape 8"/>
            <p:cNvSpPr>
              <a:spLocks/>
            </p:cNvSpPr>
            <p:nvPr/>
          </p:nvSpPr>
          <p:spPr bwMode="auto">
            <a:xfrm>
              <a:off x="4241" y="2471"/>
              <a:ext cx="198" cy="482"/>
            </a:xfrm>
            <a:prstGeom prst="rightBrace">
              <a:avLst>
                <a:gd name="adj1" fmla="val 20286"/>
                <a:gd name="adj2" fmla="val 50000"/>
              </a:avLst>
            </a:prstGeom>
            <a:noFill/>
            <a:ln w="28575">
              <a:solidFill>
                <a:srgbClr val="FF0000"/>
              </a:solidFill>
              <a:round/>
              <a:headEnd/>
              <a:tailEnd/>
            </a:ln>
            <a:effectLst/>
          </p:spPr>
          <p:txBody>
            <a:bodyPr wrap="none" anchor="ctr"/>
            <a:lstStyle/>
            <a:p>
              <a:endParaRPr lang="zh-CN" altLang="en-US"/>
            </a:p>
          </p:txBody>
        </p:sp>
        <p:sp>
          <p:nvSpPr>
            <p:cNvPr id="591881" name="Text Box 9"/>
            <p:cNvSpPr txBox="1">
              <a:spLocks noChangeArrowheads="1"/>
            </p:cNvSpPr>
            <p:nvPr/>
          </p:nvSpPr>
          <p:spPr bwMode="auto">
            <a:xfrm>
              <a:off x="4439" y="2500"/>
              <a:ext cx="1078"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printf</a:t>
              </a:r>
              <a:r>
                <a:rPr lang="zh-CN" altLang="en-US" sz="2000"/>
                <a:t>的两个实参入栈</a:t>
              </a:r>
            </a:p>
          </p:txBody>
        </p:sp>
      </p:grpSp>
      <p:sp>
        <p:nvSpPr>
          <p:cNvPr id="591884" name="Rectangle 12"/>
          <p:cNvSpPr>
            <a:spLocks noChangeArrowheads="1"/>
          </p:cNvSpPr>
          <p:nvPr/>
        </p:nvSpPr>
        <p:spPr bwMode="auto">
          <a:xfrm>
            <a:off x="315913" y="5753100"/>
            <a:ext cx="8486775" cy="1006475"/>
          </a:xfrm>
          <a:prstGeom prst="rect">
            <a:avLst/>
          </a:prstGeom>
          <a:noFill/>
          <a:ln w="9525">
            <a:noFill/>
            <a:miter lim="800000"/>
            <a:headEnd/>
            <a:tailEnd/>
          </a:ln>
          <a:effectLst/>
        </p:spPr>
        <p:txBody>
          <a:bodyPr>
            <a:spAutoFit/>
          </a:bodyPr>
          <a:lstStyle/>
          <a:p>
            <a:pPr eaLnBrk="1" hangingPunct="1"/>
            <a:r>
              <a:rPr lang="zh-CN" altLang="en-US" sz="2000"/>
              <a:t>若</a:t>
            </a:r>
            <a:r>
              <a:rPr lang="en-US" altLang="zh-CN" sz="2000"/>
              <a:t>strcpy</a:t>
            </a:r>
            <a:r>
              <a:rPr lang="zh-CN" altLang="en-US" sz="2000"/>
              <a:t>复制了</a:t>
            </a:r>
            <a:r>
              <a:rPr lang="en-US" altLang="zh-CN" sz="2000"/>
              <a:t>25</a:t>
            </a:r>
            <a:r>
              <a:rPr lang="zh-CN" altLang="en-US" sz="2000"/>
              <a:t>个字符到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Tree>
    <p:extLst>
      <p:ext uri="{BB962C8B-B14F-4D97-AF65-F5344CB8AC3E}">
        <p14:creationId xmlns="" xmlns:p14="http://schemas.microsoft.com/office/powerpoint/2010/main" val="126980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linds(horizontal)">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blinds(horizontal)">
                                      <p:cBhvr>
                                        <p:cTn id="12" dur="500"/>
                                        <p:tgtEl>
                                          <p:spTgt spid="591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1886"/>
                                        </p:tgtEl>
                                        <p:attrNameLst>
                                          <p:attrName>style.visibility</p:attrName>
                                        </p:attrNameLst>
                                      </p:cBhvr>
                                      <p:to>
                                        <p:strVal val="visible"/>
                                      </p:to>
                                    </p:set>
                                    <p:animEffect transition="in" filter="blinds(horizontal)">
                                      <p:cBhvr>
                                        <p:cTn id="17" dur="500"/>
                                        <p:tgtEl>
                                          <p:spTgt spid="591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84"/>
                                        </p:tgtEl>
                                        <p:attrNameLst>
                                          <p:attrName>style.visibility</p:attrName>
                                        </p:attrNameLst>
                                      </p:cBhvr>
                                      <p:to>
                                        <p:strVal val="visible"/>
                                      </p:to>
                                    </p:set>
                                    <p:animEffect transition="in" filter="blinds(horizontal)">
                                      <p:cBhvr>
                                        <p:cTn id="22" dur="500"/>
                                        <p:tgtEl>
                                          <p:spTgt spid="59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P spid="5918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3661862"/>
            <a:ext cx="8640960" cy="1754326"/>
          </a:xfrm>
          <a:prstGeom prst="rect">
            <a:avLst/>
          </a:prstGeom>
        </p:spPr>
        <p:txBody>
          <a:bodyPr wrap="square">
            <a:spAutoFit/>
          </a:bodyPr>
          <a:lstStyle/>
          <a:p>
            <a:r>
              <a:rPr lang="zh-CN" altLang="en-US" dirty="0"/>
              <a:t>假定有一个调用过程</a:t>
            </a:r>
            <a:r>
              <a:rPr lang="en-US" altLang="zh-CN" dirty="0"/>
              <a:t>P</a:t>
            </a:r>
            <a:r>
              <a:rPr lang="zh-CN" altLang="en-US" dirty="0"/>
              <a:t>调用了函数</a:t>
            </a:r>
            <a:r>
              <a:rPr lang="en-US" altLang="zh-CN" dirty="0" err="1"/>
              <a:t>getline</a:t>
            </a:r>
            <a:r>
              <a:rPr lang="zh-CN" altLang="en-US" dirty="0"/>
              <a:t>，其返回地址</a:t>
            </a:r>
            <a:r>
              <a:rPr lang="zh-CN" altLang="en-US" dirty="0" smtClean="0"/>
              <a:t>为</a:t>
            </a:r>
            <a:r>
              <a:rPr lang="en-US" altLang="zh-CN" dirty="0" smtClean="0"/>
              <a:t>0x8048643</a:t>
            </a:r>
            <a:r>
              <a:rPr lang="zh-CN" altLang="en-US" dirty="0" smtClean="0"/>
              <a:t>，</a:t>
            </a:r>
            <a:r>
              <a:rPr lang="zh-CN" altLang="en-US" dirty="0"/>
              <a:t>执行</a:t>
            </a:r>
            <a:r>
              <a:rPr lang="en-US" altLang="zh-CN" dirty="0"/>
              <a:t>call</a:t>
            </a:r>
            <a:r>
              <a:rPr lang="zh-CN" altLang="en-US" dirty="0"/>
              <a:t>指令调用</a:t>
            </a:r>
            <a:r>
              <a:rPr lang="en-US" altLang="zh-CN" dirty="0" err="1"/>
              <a:t>getline</a:t>
            </a:r>
            <a:r>
              <a:rPr lang="zh-CN" altLang="en-US" dirty="0"/>
              <a:t>时，部分寄存器的内容如下：</a:t>
            </a:r>
            <a:r>
              <a:rPr lang="en-US" altLang="zh-CN" dirty="0"/>
              <a:t>R[</a:t>
            </a:r>
            <a:r>
              <a:rPr lang="en-US" altLang="zh-CN" dirty="0" err="1"/>
              <a:t>ebp</a:t>
            </a:r>
            <a:r>
              <a:rPr lang="en-US" altLang="zh-CN" dirty="0" smtClean="0"/>
              <a:t>]=0xbffffc94</a:t>
            </a:r>
            <a:r>
              <a:rPr lang="zh-CN" altLang="en-US" dirty="0" smtClean="0"/>
              <a:t>，</a:t>
            </a:r>
            <a:r>
              <a:rPr lang="en-US" altLang="zh-CN" dirty="0"/>
              <a:t>R[</a:t>
            </a:r>
            <a:r>
              <a:rPr lang="en-US" altLang="zh-CN" dirty="0" err="1"/>
              <a:t>ebx</a:t>
            </a:r>
            <a:r>
              <a:rPr lang="en-US" altLang="zh-CN" dirty="0"/>
              <a:t>]=</a:t>
            </a:r>
            <a:r>
              <a:rPr lang="en-US" altLang="zh-CN" dirty="0" smtClean="0"/>
              <a:t>0x1</a:t>
            </a:r>
            <a:r>
              <a:rPr lang="zh-CN" altLang="en-US" dirty="0" smtClean="0"/>
              <a:t>，</a:t>
            </a:r>
            <a:r>
              <a:rPr lang="en-US" altLang="zh-CN" dirty="0"/>
              <a:t>R[</a:t>
            </a:r>
            <a:r>
              <a:rPr lang="en-US" altLang="zh-CN" dirty="0" err="1"/>
              <a:t>esi</a:t>
            </a:r>
            <a:r>
              <a:rPr lang="en-US" altLang="zh-CN" dirty="0"/>
              <a:t>]=</a:t>
            </a:r>
            <a:r>
              <a:rPr lang="en-US" altLang="zh-CN" dirty="0" smtClean="0"/>
              <a:t>0x3</a:t>
            </a:r>
            <a:r>
              <a:rPr lang="zh-CN" altLang="en-US" dirty="0" smtClean="0"/>
              <a:t>，</a:t>
            </a:r>
            <a:r>
              <a:rPr lang="en-US" altLang="zh-CN" dirty="0"/>
              <a:t>R[</a:t>
            </a:r>
            <a:r>
              <a:rPr lang="en-US" altLang="zh-CN" dirty="0" err="1"/>
              <a:t>edi</a:t>
            </a:r>
            <a:r>
              <a:rPr lang="en-US" altLang="zh-CN" dirty="0"/>
              <a:t>]=</a:t>
            </a:r>
            <a:r>
              <a:rPr lang="en-US" altLang="zh-CN" dirty="0" smtClean="0"/>
              <a:t>0x2</a:t>
            </a:r>
            <a:r>
              <a:rPr lang="zh-CN" altLang="en-US" dirty="0" smtClean="0"/>
              <a:t>。</a:t>
            </a:r>
            <a:r>
              <a:rPr lang="zh-CN" altLang="en-US" dirty="0"/>
              <a:t>执行程序时从标准输入读入的一行字符串为</a:t>
            </a:r>
            <a:r>
              <a:rPr lang="zh-CN" altLang="en-US" dirty="0" smtClean="0"/>
              <a:t>“</a:t>
            </a:r>
            <a:r>
              <a:rPr lang="en-US" altLang="zh-CN" dirty="0" smtClean="0"/>
              <a:t>012345678901234567890123”</a:t>
            </a:r>
            <a:r>
              <a:rPr lang="zh-CN" altLang="en-US" dirty="0" smtClean="0"/>
              <a:t>，此时，程序会发生段错误（</a:t>
            </a:r>
            <a:r>
              <a:rPr lang="en-US" altLang="zh-CN" dirty="0" smtClean="0"/>
              <a:t>segmentation fault</a:t>
            </a:r>
            <a:r>
              <a:rPr lang="zh-CN" altLang="en-US" dirty="0" smtClean="0"/>
              <a:t>）并中止执行，经调试确认错误是在执行</a:t>
            </a:r>
            <a:r>
              <a:rPr lang="en-US" altLang="zh-CN" dirty="0" err="1" smtClean="0"/>
              <a:t>getline</a:t>
            </a:r>
            <a:r>
              <a:rPr lang="zh-CN" altLang="en-US" dirty="0" smtClean="0"/>
              <a:t>的</a:t>
            </a:r>
            <a:r>
              <a:rPr lang="en-US" altLang="zh-CN" dirty="0" smtClean="0"/>
              <a:t>ret</a:t>
            </a:r>
            <a:r>
              <a:rPr lang="zh-CN" altLang="en-US" dirty="0" smtClean="0"/>
              <a:t>指令时发生的。回答下列问题或完成下列任务。</a:t>
            </a:r>
            <a:endParaRPr lang="zh-CN" altLang="en-US" dirty="0"/>
          </a:p>
        </p:txBody>
      </p:sp>
      <p:sp>
        <p:nvSpPr>
          <p:cNvPr id="9" name="矩形 8"/>
          <p:cNvSpPr/>
          <p:nvPr/>
        </p:nvSpPr>
        <p:spPr>
          <a:xfrm>
            <a:off x="323529" y="5410384"/>
            <a:ext cx="7344816" cy="369332"/>
          </a:xfrm>
          <a:prstGeom prst="rect">
            <a:avLst/>
          </a:prstGeom>
        </p:spPr>
        <p:txBody>
          <a:bodyPr wrap="square">
            <a:spAutoFit/>
          </a:bodyPr>
          <a:lstStyle/>
          <a:p>
            <a:r>
              <a:rPr lang="en-US" altLang="zh-CN" dirty="0" smtClean="0"/>
              <a:t>1</a:t>
            </a:r>
            <a:r>
              <a:rPr lang="zh-CN" altLang="en-US" dirty="0" smtClean="0"/>
              <a:t>、画出</a:t>
            </a:r>
            <a:r>
              <a:rPr lang="zh-CN" altLang="zh-CN" dirty="0" smtClean="0"/>
              <a:t>第</a:t>
            </a:r>
            <a:r>
              <a:rPr lang="en-US" altLang="zh-CN" dirty="0"/>
              <a:t>7</a:t>
            </a:r>
            <a:r>
              <a:rPr lang="zh-CN" altLang="zh-CN" dirty="0"/>
              <a:t>行和第</a:t>
            </a:r>
            <a:r>
              <a:rPr lang="en-US" altLang="zh-CN" dirty="0"/>
              <a:t>10</a:t>
            </a:r>
            <a:r>
              <a:rPr lang="zh-CN" altLang="zh-CN" dirty="0"/>
              <a:t>行汇编指令后栈中的信息存放情况</a:t>
            </a:r>
            <a:endParaRPr lang="zh-CN" altLang="en-US" dirty="0"/>
          </a:p>
        </p:txBody>
      </p:sp>
      <p:sp>
        <p:nvSpPr>
          <p:cNvPr id="10" name="矩形 9"/>
          <p:cNvSpPr/>
          <p:nvPr/>
        </p:nvSpPr>
        <p:spPr>
          <a:xfrm>
            <a:off x="323528" y="5778488"/>
            <a:ext cx="8640960" cy="369332"/>
          </a:xfrm>
          <a:prstGeom prst="rect">
            <a:avLst/>
          </a:prstGeom>
        </p:spPr>
        <p:txBody>
          <a:bodyPr wrap="square">
            <a:spAutoFit/>
          </a:bodyPr>
          <a:lstStyle/>
          <a:p>
            <a:r>
              <a:rPr lang="en-US" altLang="zh-CN" dirty="0" smtClean="0"/>
              <a:t>2</a:t>
            </a:r>
            <a:r>
              <a:rPr lang="zh-CN" altLang="en-US" dirty="0" smtClean="0"/>
              <a:t>、</a:t>
            </a:r>
            <a:r>
              <a:rPr lang="zh-CN" altLang="zh-CN" dirty="0" smtClean="0"/>
              <a:t>假如</a:t>
            </a:r>
            <a:r>
              <a:rPr lang="zh-CN" altLang="zh-CN" dirty="0"/>
              <a:t>程序不发生段错误，则正确的返回地址是什么</a:t>
            </a:r>
            <a:r>
              <a:rPr lang="zh-CN" altLang="zh-CN" dirty="0" smtClean="0"/>
              <a:t>？</a:t>
            </a:r>
            <a:r>
              <a:rPr lang="zh-CN" altLang="en-US" dirty="0" smtClean="0"/>
              <a:t>，错误的返回地址是什么？</a:t>
            </a:r>
            <a:endParaRPr lang="zh-CN" altLang="en-US" dirty="0"/>
          </a:p>
        </p:txBody>
      </p:sp>
      <p:sp>
        <p:nvSpPr>
          <p:cNvPr id="12" name="矩形 11"/>
          <p:cNvSpPr/>
          <p:nvPr/>
        </p:nvSpPr>
        <p:spPr>
          <a:xfrm>
            <a:off x="338734" y="6159810"/>
            <a:ext cx="7344816" cy="369332"/>
          </a:xfrm>
          <a:prstGeom prst="rect">
            <a:avLst/>
          </a:prstGeom>
        </p:spPr>
        <p:txBody>
          <a:bodyPr wrap="square">
            <a:spAutoFit/>
          </a:bodyPr>
          <a:lstStyle/>
          <a:p>
            <a:r>
              <a:rPr lang="en-US" altLang="zh-CN" dirty="0" smtClean="0"/>
              <a:t>3</a:t>
            </a:r>
            <a:r>
              <a:rPr lang="zh-CN" altLang="en-US" dirty="0" smtClean="0"/>
              <a:t>、</a:t>
            </a:r>
            <a:r>
              <a:rPr lang="zh-CN" altLang="zh-CN" dirty="0" smtClean="0"/>
              <a:t>执行</a:t>
            </a:r>
            <a:r>
              <a:rPr lang="zh-CN" altLang="zh-CN" dirty="0"/>
              <a:t>完第</a:t>
            </a:r>
            <a:r>
              <a:rPr lang="en-US" altLang="zh-CN" dirty="0"/>
              <a:t>10</a:t>
            </a:r>
            <a:r>
              <a:rPr lang="zh-CN" altLang="zh-CN" dirty="0"/>
              <a:t>行汇编指令后，哪些寄存器的内容已被破坏？</a:t>
            </a:r>
            <a:endParaRPr lang="zh-CN" altLang="en-US" dirty="0"/>
          </a:p>
        </p:txBody>
      </p:sp>
      <p:sp>
        <p:nvSpPr>
          <p:cNvPr id="3" name="标题 2"/>
          <p:cNvSpPr>
            <a:spLocks noGrp="1"/>
          </p:cNvSpPr>
          <p:nvPr>
            <p:ph type="title"/>
          </p:nvPr>
        </p:nvSpPr>
        <p:spPr/>
        <p:txBody>
          <a:bodyPr/>
          <a:lstStyle/>
          <a:p>
            <a:r>
              <a:rPr lang="zh-CN" altLang="en-US" dirty="0" smtClean="0"/>
              <a:t>思考题</a:t>
            </a:r>
            <a:r>
              <a:rPr lang="en-US" altLang="zh-CN" dirty="0" smtClean="0"/>
              <a:t>6</a:t>
            </a:r>
            <a:endParaRPr lang="zh-CN" altLang="en-US" dirty="0"/>
          </a:p>
        </p:txBody>
      </p:sp>
      <p:grpSp>
        <p:nvGrpSpPr>
          <p:cNvPr id="4" name="组合 3"/>
          <p:cNvGrpSpPr/>
          <p:nvPr/>
        </p:nvGrpSpPr>
        <p:grpSpPr>
          <a:xfrm>
            <a:off x="179512" y="728700"/>
            <a:ext cx="8881244" cy="2904335"/>
            <a:chOff x="179512" y="728700"/>
            <a:chExt cx="8881244" cy="2904335"/>
          </a:xfrm>
        </p:grpSpPr>
        <p:pic>
          <p:nvPicPr>
            <p:cNvPr id="8198"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2" y="728700"/>
              <a:ext cx="8881244" cy="290433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78599" y="949472"/>
              <a:ext cx="5613881" cy="25695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spTree>
    <p:extLst>
      <p:ext uri="{BB962C8B-B14F-4D97-AF65-F5344CB8AC3E}">
        <p14:creationId xmlns="" xmlns:p14="http://schemas.microsoft.com/office/powerpoint/2010/main" val="453074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53975"/>
            <a:ext cx="8229600" cy="561975"/>
          </a:xfrm>
        </p:spPr>
        <p:txBody>
          <a:bodyPr>
            <a:normAutofit fontScale="90000"/>
          </a:bodyPr>
          <a:lstStyle/>
          <a:p>
            <a:r>
              <a:rPr lang="en-US" altLang="zh-CN" sz="3200" dirty="0">
                <a:ea typeface="微软雅黑" pitchFamily="34" charset="-122"/>
              </a:rPr>
              <a:t>IA-32</a:t>
            </a:r>
            <a:r>
              <a:rPr lang="zh-CN" altLang="en-US" sz="3200" dirty="0">
                <a:ea typeface="微软雅黑" pitchFamily="34" charset="-122"/>
              </a:rPr>
              <a:t>浮点操作</a:t>
            </a:r>
            <a:endParaRPr lang="zh-CN" altLang="en-US" sz="3200" dirty="0" smtClean="0">
              <a:ea typeface="微软雅黑" pitchFamily="34" charset="-122"/>
            </a:endParaRPr>
          </a:p>
        </p:txBody>
      </p:sp>
      <p:sp>
        <p:nvSpPr>
          <p:cNvPr id="697347" name="Rectangle 3"/>
          <p:cNvSpPr>
            <a:spLocks noGrp="1" noChangeArrowheads="1"/>
          </p:cNvSpPr>
          <p:nvPr>
            <p:ph type="body" idx="1"/>
          </p:nvPr>
        </p:nvSpPr>
        <p:spPr/>
        <p:txBody>
          <a:bodyPr/>
          <a:lstStyle/>
          <a:p>
            <a:endParaRPr lang="zh-CN" altLang="en-US" smtClean="0"/>
          </a:p>
        </p:txBody>
      </p:sp>
      <p:pic>
        <p:nvPicPr>
          <p:cNvPr id="69734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6375" y="863600"/>
            <a:ext cx="8505825" cy="5626100"/>
          </a:xfrm>
          <a:prstGeom prst="rect">
            <a:avLst/>
          </a:prstGeom>
          <a:noFill/>
          <a:extLst>
            <a:ext uri="{909E8E84-426E-40DD-AFC4-6F175D3DCCD1}">
              <a14:hiddenFill xmlns="" xmlns:a14="http://schemas.microsoft.com/office/drawing/2010/main">
                <a:solidFill>
                  <a:srgbClr val="FFFFFF"/>
                </a:solidFill>
              </a14:hiddenFill>
            </a:ext>
          </a:extLst>
        </p:spPr>
      </p:pic>
      <p:sp>
        <p:nvSpPr>
          <p:cNvPr id="697349" name="Text Box 5"/>
          <p:cNvSpPr txBox="1">
            <a:spLocks noChangeArrowheads="1"/>
          </p:cNvSpPr>
          <p:nvPr/>
        </p:nvSpPr>
        <p:spPr bwMode="auto">
          <a:xfrm>
            <a:off x="5337175" y="5499100"/>
            <a:ext cx="3421063" cy="1004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dirty="0"/>
              <a:t>关键差别在于一条指令：</a:t>
            </a:r>
          </a:p>
          <a:p>
            <a:pPr eaLnBrk="1" hangingPunct="1">
              <a:spcBef>
                <a:spcPct val="50000"/>
              </a:spcBef>
            </a:pPr>
            <a:r>
              <a:rPr lang="en-US" altLang="zh-CN" sz="2400" dirty="0" err="1">
                <a:solidFill>
                  <a:srgbClr val="FF0000"/>
                </a:solidFill>
              </a:rPr>
              <a:t>fldl</a:t>
            </a:r>
            <a:r>
              <a:rPr lang="en-US" altLang="zh-CN" sz="2400" dirty="0"/>
              <a:t> </a:t>
            </a:r>
            <a:r>
              <a:rPr lang="zh-CN" altLang="en-US" sz="2400" dirty="0"/>
              <a:t>和 </a:t>
            </a:r>
            <a:r>
              <a:rPr lang="en-US" altLang="zh-CN" sz="2400" dirty="0" err="1">
                <a:solidFill>
                  <a:srgbClr val="FF0000"/>
                </a:solidFill>
              </a:rPr>
              <a:t>fildl</a:t>
            </a:r>
            <a:r>
              <a:rPr lang="en-US" altLang="zh-CN" sz="2400" dirty="0"/>
              <a:t> </a:t>
            </a:r>
            <a:endParaRPr lang="zh-CN" altLang="en-US" sz="2400" dirty="0"/>
          </a:p>
        </p:txBody>
      </p:sp>
      <p:sp>
        <p:nvSpPr>
          <p:cNvPr id="69735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5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399036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blinds(horizontal)">
                                      <p:cBhvr>
                                        <p:cTn id="7" dur="500"/>
                                        <p:tgtEl>
                                          <p:spTgt spid="6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dirty="0" smtClean="0">
                <a:solidFill>
                  <a:schemeClr val="tx1"/>
                </a:solidFill>
                <a:latin typeface="+mn-lt"/>
                <a:ea typeface="+mn-ea"/>
                <a:cs typeface="+mn-cs"/>
              </a:rPr>
              <a:t>1</a:t>
            </a:r>
            <a:r>
              <a:rPr lang="zh-CN" altLang="en-US" sz="2400" dirty="0" smtClean="0">
                <a:solidFill>
                  <a:schemeClr val="tx1"/>
                </a:solidFill>
                <a:latin typeface="+mn-lt"/>
                <a:ea typeface="+mn-ea"/>
                <a:cs typeface="+mn-cs"/>
              </a:rPr>
              <a:t>、</a:t>
            </a:r>
            <a:r>
              <a:rPr lang="zh-CN" altLang="zh-CN" sz="2400" dirty="0">
                <a:solidFill>
                  <a:schemeClr val="tx1"/>
                </a:solidFill>
                <a:latin typeface="+mn-lt"/>
                <a:ea typeface="+mn-ea"/>
                <a:cs typeface="+mn-cs"/>
              </a:rPr>
              <a:t>第</a:t>
            </a:r>
            <a:r>
              <a:rPr lang="en-US" altLang="zh-CN" sz="2400" dirty="0">
                <a:solidFill>
                  <a:schemeClr val="tx1"/>
                </a:solidFill>
                <a:latin typeface="+mn-lt"/>
                <a:ea typeface="+mn-ea"/>
                <a:cs typeface="+mn-cs"/>
              </a:rPr>
              <a:t>7</a:t>
            </a:r>
            <a:r>
              <a:rPr lang="zh-CN" altLang="zh-CN" sz="2400" dirty="0">
                <a:solidFill>
                  <a:schemeClr val="tx1"/>
                </a:solidFill>
                <a:latin typeface="+mn-lt"/>
                <a:ea typeface="+mn-ea"/>
                <a:cs typeface="+mn-cs"/>
              </a:rPr>
              <a:t>行和第</a:t>
            </a:r>
            <a:r>
              <a:rPr lang="en-US" altLang="zh-CN" sz="2400" dirty="0">
                <a:solidFill>
                  <a:schemeClr val="tx1"/>
                </a:solidFill>
                <a:latin typeface="+mn-lt"/>
                <a:ea typeface="+mn-ea"/>
                <a:cs typeface="+mn-cs"/>
              </a:rPr>
              <a:t>10</a:t>
            </a:r>
            <a:r>
              <a:rPr lang="zh-CN" altLang="zh-CN" sz="2400" dirty="0">
                <a:solidFill>
                  <a:schemeClr val="tx1"/>
                </a:solidFill>
                <a:latin typeface="+mn-lt"/>
                <a:ea typeface="+mn-ea"/>
                <a:cs typeface="+mn-cs"/>
              </a:rPr>
              <a:t>行汇编指令后</a:t>
            </a:r>
            <a:r>
              <a:rPr lang="zh-CN" altLang="zh-CN" sz="2400" dirty="0" smtClean="0">
                <a:solidFill>
                  <a:schemeClr val="tx1"/>
                </a:solidFill>
                <a:latin typeface="+mn-lt"/>
                <a:ea typeface="+mn-ea"/>
                <a:cs typeface="+mn-cs"/>
              </a:rPr>
              <a:t>栈</a:t>
            </a:r>
            <a:r>
              <a:rPr lang="zh-CN" altLang="en-US" sz="2400" dirty="0" smtClean="0">
                <a:solidFill>
                  <a:schemeClr val="tx1"/>
                </a:solidFill>
                <a:latin typeface="+mn-lt"/>
                <a:ea typeface="+mn-ea"/>
                <a:cs typeface="+mn-cs"/>
              </a:rPr>
              <a:t>帧情况</a:t>
            </a:r>
            <a:endParaRPr lang="zh-CN" altLang="en-US" sz="2400" dirty="0">
              <a:solidFill>
                <a:schemeClr val="tx1"/>
              </a:solidFill>
              <a:latin typeface="+mn-lt"/>
              <a:ea typeface="+mn-ea"/>
              <a:cs typeface="+mn-cs"/>
            </a:endParaRPr>
          </a:p>
        </p:txBody>
      </p:sp>
      <p:sp>
        <p:nvSpPr>
          <p:cNvPr id="3" name="内容占位符 2"/>
          <p:cNvSpPr>
            <a:spLocks noGrp="1"/>
          </p:cNvSpPr>
          <p:nvPr>
            <p:ph idx="1"/>
          </p:nvPr>
        </p:nvSpPr>
        <p:spPr>
          <a:xfrm>
            <a:off x="468312" y="836613"/>
            <a:ext cx="8424167" cy="5218112"/>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en-US" altLang="zh-CN" dirty="0" smtClean="0"/>
              <a:t>2</a:t>
            </a:r>
            <a:r>
              <a:rPr lang="zh-CN" altLang="en-US" dirty="0" smtClean="0"/>
              <a:t>、</a:t>
            </a:r>
            <a:r>
              <a:rPr lang="zh-CN" altLang="zh-CN" dirty="0" smtClean="0"/>
              <a:t>假如</a:t>
            </a:r>
            <a:r>
              <a:rPr lang="zh-CN" altLang="zh-CN" dirty="0"/>
              <a:t>程序不发生段错误，则正确的返回地址</a:t>
            </a:r>
            <a:r>
              <a:rPr lang="zh-CN" altLang="zh-CN" dirty="0" smtClean="0"/>
              <a:t>是</a:t>
            </a:r>
            <a:r>
              <a:rPr lang="en-US" altLang="zh-CN" dirty="0"/>
              <a:t>0x8048643 </a:t>
            </a:r>
            <a:r>
              <a:rPr lang="zh-CN" altLang="en-US" dirty="0" smtClean="0"/>
              <a:t>，</a:t>
            </a:r>
            <a:r>
              <a:rPr lang="zh-CN" altLang="en-US" dirty="0"/>
              <a:t>错误</a:t>
            </a:r>
            <a:r>
              <a:rPr lang="zh-CN" altLang="en-US" dirty="0" smtClean="0"/>
              <a:t>的是</a:t>
            </a:r>
            <a:r>
              <a:rPr lang="en-US" altLang="zh-CN" b="0" dirty="0"/>
              <a:t>0x08048600 </a:t>
            </a:r>
            <a:r>
              <a:rPr lang="zh-CN" altLang="en-US" dirty="0" smtClean="0"/>
              <a:t>？</a:t>
            </a:r>
            <a:endParaRPr lang="en-US" altLang="zh-CN" dirty="0"/>
          </a:p>
          <a:p>
            <a:pPr marL="0" indent="0">
              <a:buNone/>
            </a:pPr>
            <a:r>
              <a:rPr lang="en-US" altLang="zh-CN" dirty="0" smtClean="0"/>
              <a:t>3</a:t>
            </a:r>
            <a:r>
              <a:rPr lang="zh-CN" altLang="en-US" dirty="0" smtClean="0"/>
              <a:t>、这些寄存器被破坏</a:t>
            </a:r>
            <a:endParaRPr lang="zh-CN" altLang="en-US" dirty="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6545" y="773705"/>
            <a:ext cx="3876675" cy="258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62009" y="773705"/>
            <a:ext cx="3800475" cy="2514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716905" y="4194085"/>
            <a:ext cx="3465385" cy="2526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5205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457200" y="98425"/>
            <a:ext cx="8229600" cy="561975"/>
          </a:xfrm>
        </p:spPr>
        <p:txBody>
          <a:bodyPr>
            <a:normAutofit fontScale="90000"/>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8371" name="Rectangle 3"/>
          <p:cNvSpPr>
            <a:spLocks noGrp="1" noChangeArrowheads="1"/>
          </p:cNvSpPr>
          <p:nvPr>
            <p:ph type="body" idx="1"/>
          </p:nvPr>
        </p:nvSpPr>
        <p:spPr/>
        <p:txBody>
          <a:bodyPr/>
          <a:lstStyle/>
          <a:p>
            <a:endParaRPr lang="zh-CN" altLang="en-US" smtClean="0"/>
          </a:p>
        </p:txBody>
      </p:sp>
      <p:pic>
        <p:nvPicPr>
          <p:cNvPr id="698372"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3725" y="908050"/>
            <a:ext cx="8550275" cy="5626100"/>
          </a:xfrm>
          <a:prstGeom prst="rect">
            <a:avLst/>
          </a:prstGeom>
          <a:noFill/>
          <a:extLst>
            <a:ext uri="{909E8E84-426E-40DD-AFC4-6F175D3DCCD1}">
              <a14:hiddenFill xmlns="" xmlns:a14="http://schemas.microsoft.com/office/drawing/2010/main">
                <a:solidFill>
                  <a:srgbClr val="FFFFFF"/>
                </a:solidFill>
              </a14:hiddenFill>
            </a:ext>
          </a:extLst>
        </p:spPr>
      </p:pic>
      <p:sp>
        <p:nvSpPr>
          <p:cNvPr id="698373" name="Line 5"/>
          <p:cNvSpPr>
            <a:spLocks noChangeShapeType="1"/>
          </p:cNvSpPr>
          <p:nvPr/>
        </p:nvSpPr>
        <p:spPr bwMode="auto">
          <a:xfrm>
            <a:off x="566738" y="1133475"/>
            <a:ext cx="1169987"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4" name="Line 6"/>
          <p:cNvSpPr>
            <a:spLocks noChangeShapeType="1"/>
          </p:cNvSpPr>
          <p:nvPr/>
        </p:nvSpPr>
        <p:spPr bwMode="auto">
          <a:xfrm>
            <a:off x="701675" y="1717675"/>
            <a:ext cx="2654300"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5" name="Line 7"/>
          <p:cNvSpPr>
            <a:spLocks noChangeShapeType="1"/>
          </p:cNvSpPr>
          <p:nvPr/>
        </p:nvSpPr>
        <p:spPr bwMode="auto">
          <a:xfrm flipV="1">
            <a:off x="566738" y="2843213"/>
            <a:ext cx="2025650"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6" name="Line 8"/>
          <p:cNvSpPr>
            <a:spLocks noChangeShapeType="1"/>
          </p:cNvSpPr>
          <p:nvPr/>
        </p:nvSpPr>
        <p:spPr bwMode="auto">
          <a:xfrm>
            <a:off x="566738" y="5094288"/>
            <a:ext cx="2654300"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8378" name="Text Box 10"/>
          <p:cNvSpPr txBox="1">
            <a:spLocks noChangeArrowheads="1"/>
          </p:cNvSpPr>
          <p:nvPr/>
        </p:nvSpPr>
        <p:spPr bwMode="auto">
          <a:xfrm>
            <a:off x="7137400" y="3424238"/>
            <a:ext cx="134938" cy="274637"/>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a:solidFill>
                  <a:srgbClr val="FF3300"/>
                </a:solidFill>
                <a:latin typeface="微软雅黑" pitchFamily="34" charset="-122"/>
                <a:ea typeface="微软雅黑" pitchFamily="34" charset="-122"/>
              </a:rPr>
              <a:t>0</a:t>
            </a:r>
          </a:p>
        </p:txBody>
      </p:sp>
    </p:spTree>
    <p:extLst>
      <p:ext uri="{BB962C8B-B14F-4D97-AF65-F5344CB8AC3E}">
        <p14:creationId xmlns="" xmlns:p14="http://schemas.microsoft.com/office/powerpoint/2010/main" val="410483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Floating-Point Instruction Set</a:t>
            </a:r>
            <a:endParaRPr lang="zh-CN" altLang="en-US" dirty="0"/>
          </a:p>
        </p:txBody>
      </p:sp>
      <p:sp>
        <p:nvSpPr>
          <p:cNvPr id="3" name="内容占位符 2"/>
          <p:cNvSpPr>
            <a:spLocks noGrp="1"/>
          </p:cNvSpPr>
          <p:nvPr>
            <p:ph idx="1"/>
          </p:nvPr>
        </p:nvSpPr>
        <p:spPr/>
        <p:txBody>
          <a:bodyPr/>
          <a:lstStyle/>
          <a:p>
            <a:r>
              <a:rPr lang="en-US" altLang="zh-CN" sz="2000" b="0" dirty="0" smtClean="0"/>
              <a:t>Floating-point instruction names begin with letter </a:t>
            </a:r>
            <a:r>
              <a:rPr lang="en-US" altLang="zh-CN" sz="2000" dirty="0" smtClean="0"/>
              <a:t>F</a:t>
            </a:r>
          </a:p>
          <a:p>
            <a:pPr lvl="1"/>
            <a:r>
              <a:rPr lang="en-US" altLang="zh-CN" sz="1800" b="0" dirty="0" smtClean="0"/>
              <a:t>The second letter of the instruction </a:t>
            </a:r>
            <a:r>
              <a:rPr lang="en-US" altLang="zh-CN" sz="1800" b="0" dirty="0" smtClean="0"/>
              <a:t>indicates </a:t>
            </a:r>
            <a:r>
              <a:rPr lang="en-US" altLang="zh-CN" sz="1800" b="0" dirty="0" smtClean="0"/>
              <a:t>how a memory operand is to be interpreted: </a:t>
            </a:r>
            <a:r>
              <a:rPr lang="en-US" altLang="zh-CN" sz="1800" dirty="0" smtClean="0"/>
              <a:t>B</a:t>
            </a:r>
            <a:r>
              <a:rPr lang="en-US" altLang="zh-CN" sz="1800" b="0" dirty="0" smtClean="0"/>
              <a:t> indicates a BCD operand, and </a:t>
            </a:r>
            <a:r>
              <a:rPr lang="en-US" altLang="zh-CN" sz="1800" dirty="0" smtClean="0">
                <a:solidFill>
                  <a:srgbClr val="FF0000"/>
                </a:solidFill>
              </a:rPr>
              <a:t>I</a:t>
            </a:r>
            <a:r>
              <a:rPr lang="en-US" altLang="zh-CN" sz="1800" b="0" dirty="0" smtClean="0">
                <a:solidFill>
                  <a:srgbClr val="FF0000"/>
                </a:solidFill>
              </a:rPr>
              <a:t> indicates a binary integer operand</a:t>
            </a:r>
            <a:r>
              <a:rPr lang="en-US" altLang="zh-CN" sz="1800" b="0" dirty="0" smtClean="0"/>
              <a:t>. If neither is specified, the memory operand is assumed to be in </a:t>
            </a:r>
            <a:r>
              <a:rPr lang="en-US" altLang="zh-CN" sz="1800" b="0" dirty="0" smtClean="0">
                <a:solidFill>
                  <a:srgbClr val="FF0000"/>
                </a:solidFill>
              </a:rPr>
              <a:t>real-number format</a:t>
            </a:r>
            <a:r>
              <a:rPr lang="en-US" altLang="zh-CN" sz="1800" b="0" dirty="0" smtClean="0"/>
              <a:t>. For example, FILD operates on integers, and FLD operates on real numbers.</a:t>
            </a:r>
          </a:p>
          <a:p>
            <a:endParaRPr lang="en-US" altLang="zh-CN" sz="2000" dirty="0" smtClean="0"/>
          </a:p>
          <a:p>
            <a:r>
              <a:rPr lang="en-US" altLang="zh-CN" sz="2000" dirty="0" smtClean="0"/>
              <a:t>FLD</a:t>
            </a:r>
            <a:r>
              <a:rPr lang="en-US" altLang="zh-CN" sz="2000" b="0" dirty="0" smtClean="0"/>
              <a:t> </a:t>
            </a:r>
            <a:r>
              <a:rPr lang="en-US" altLang="zh-CN" sz="2000" b="0" dirty="0" smtClean="0"/>
              <a:t>(load floating-point value) instruction </a:t>
            </a:r>
            <a:r>
              <a:rPr lang="en-US" altLang="zh-CN" sz="2000" b="0" dirty="0" smtClean="0">
                <a:solidFill>
                  <a:srgbClr val="FF0000"/>
                </a:solidFill>
              </a:rPr>
              <a:t>copies</a:t>
            </a:r>
            <a:r>
              <a:rPr lang="en-US" altLang="zh-CN" sz="2000" b="0" dirty="0" smtClean="0"/>
              <a:t> a floating-point operand </a:t>
            </a:r>
            <a:r>
              <a:rPr lang="en-US" altLang="zh-CN" sz="2000" b="0" dirty="0" smtClean="0">
                <a:solidFill>
                  <a:srgbClr val="FF0000"/>
                </a:solidFill>
              </a:rPr>
              <a:t>to the top of the FPU stack</a:t>
            </a:r>
            <a:r>
              <a:rPr lang="en-US" altLang="zh-CN" sz="2000" b="0" dirty="0" smtClean="0"/>
              <a:t> [known as ST(0)].</a:t>
            </a:r>
          </a:p>
          <a:p>
            <a:endParaRPr lang="en-US" altLang="zh-CN" sz="2000" b="0" dirty="0" smtClean="0"/>
          </a:p>
          <a:p>
            <a:r>
              <a:rPr lang="en-US" altLang="zh-CN" sz="2000" dirty="0" smtClean="0"/>
              <a:t>FST</a:t>
            </a:r>
            <a:r>
              <a:rPr lang="en-US" altLang="zh-CN" sz="2000" b="0" dirty="0" smtClean="0"/>
              <a:t> (store floating-point value) instruction </a:t>
            </a:r>
            <a:r>
              <a:rPr lang="en-US" altLang="zh-CN" sz="2000" b="0" dirty="0" smtClean="0">
                <a:solidFill>
                  <a:srgbClr val="FF0000"/>
                </a:solidFill>
              </a:rPr>
              <a:t>copies</a:t>
            </a:r>
            <a:r>
              <a:rPr lang="en-US" altLang="zh-CN" sz="2000" b="0" dirty="0" smtClean="0"/>
              <a:t> a floating-point operand from the top </a:t>
            </a:r>
            <a:r>
              <a:rPr lang="en-US" altLang="zh-CN" sz="2000" b="0" dirty="0" smtClean="0"/>
              <a:t>of the </a:t>
            </a:r>
            <a:r>
              <a:rPr lang="en-US" altLang="zh-CN" sz="2000" b="0" dirty="0" smtClean="0"/>
              <a:t>FPU stack </a:t>
            </a:r>
            <a:r>
              <a:rPr lang="en-US" altLang="zh-CN" sz="2000" b="0" dirty="0" smtClean="0">
                <a:solidFill>
                  <a:srgbClr val="FF0000"/>
                </a:solidFill>
              </a:rPr>
              <a:t>into memory</a:t>
            </a:r>
            <a:r>
              <a:rPr lang="en-US" altLang="zh-CN" sz="2000" b="0" dirty="0" smtClean="0"/>
              <a:t>.</a:t>
            </a:r>
            <a:endParaRPr lang="en-US" altLang="zh-CN" sz="2000" b="0" dirty="0" smtClean="0"/>
          </a:p>
          <a:p>
            <a:r>
              <a:rPr lang="en-US" altLang="zh-CN" sz="2000" dirty="0" smtClean="0"/>
              <a:t>FSTP</a:t>
            </a:r>
            <a:r>
              <a:rPr lang="en-US" altLang="zh-CN" sz="2000" b="0" dirty="0" smtClean="0"/>
              <a:t> </a:t>
            </a:r>
            <a:r>
              <a:rPr lang="en-US" altLang="zh-CN" sz="2000" b="0" dirty="0" smtClean="0"/>
              <a:t>(store floating-point value and pop) instruction </a:t>
            </a:r>
            <a:r>
              <a:rPr lang="en-US" altLang="zh-CN" sz="2000" b="0" dirty="0" smtClean="0">
                <a:solidFill>
                  <a:srgbClr val="FF0000"/>
                </a:solidFill>
              </a:rPr>
              <a:t>copies</a:t>
            </a:r>
            <a:r>
              <a:rPr lang="en-US" altLang="zh-CN" sz="2000" b="0" dirty="0" smtClean="0"/>
              <a:t> the value in ST(0) </a:t>
            </a:r>
            <a:r>
              <a:rPr lang="en-US" altLang="zh-CN" sz="2000" b="0" dirty="0" smtClean="0">
                <a:solidFill>
                  <a:srgbClr val="FF0000"/>
                </a:solidFill>
              </a:rPr>
              <a:t>to memory </a:t>
            </a:r>
            <a:r>
              <a:rPr lang="en-US" altLang="zh-CN" sz="2000" b="0" dirty="0" smtClean="0"/>
              <a:t>and </a:t>
            </a:r>
            <a:r>
              <a:rPr lang="en-US" altLang="zh-CN" sz="2000" b="0" dirty="0" smtClean="0">
                <a:solidFill>
                  <a:srgbClr val="FF0000"/>
                </a:solidFill>
              </a:rPr>
              <a:t>pops</a:t>
            </a:r>
            <a:r>
              <a:rPr lang="en-US" altLang="zh-CN" sz="2000" b="0" dirty="0" smtClean="0"/>
              <a:t> ST(0) off the stack.</a:t>
            </a:r>
            <a:endParaRPr lang="zh-CN" altLang="en-US" sz="20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normAutofit fontScale="90000"/>
          </a:bodyPr>
          <a:lstStyle/>
          <a:p>
            <a:r>
              <a:rPr lang="en-US" altLang="zh-CN" sz="3200" dirty="0" smtClean="0">
                <a:ea typeface="微软雅黑" pitchFamily="34" charset="-122"/>
              </a:rPr>
              <a:t>IA-32</a:t>
            </a:r>
            <a:r>
              <a:rPr lang="zh-CN" altLang="en-US" sz="3200" dirty="0" smtClean="0">
                <a:ea typeface="微软雅黑" pitchFamily="34" charset="-122"/>
              </a:rPr>
              <a:t>和</a:t>
            </a:r>
            <a:r>
              <a:rPr lang="en-US" altLang="zh-CN" sz="3200" dirty="0" smtClean="0">
                <a:ea typeface="微软雅黑" pitchFamily="34" charset="-122"/>
              </a:rPr>
              <a:t>x86-64</a:t>
            </a:r>
            <a:r>
              <a:rPr lang="zh-CN" altLang="en-US" sz="3200" dirty="0" smtClean="0">
                <a:ea typeface="微软雅黑" pitchFamily="34" charset="-122"/>
              </a:rPr>
              <a:t>的比较</a:t>
            </a:r>
          </a:p>
        </p:txBody>
      </p:sp>
      <p:sp>
        <p:nvSpPr>
          <p:cNvPr id="678915" name="Rectangle 3"/>
          <p:cNvSpPr>
            <a:spLocks noGrp="1" noChangeArrowheads="1"/>
          </p:cNvSpPr>
          <p:nvPr>
            <p:ph type="body" idx="1"/>
          </p:nvPr>
        </p:nvSpPr>
        <p:spPr>
          <a:xfrm>
            <a:off x="161925" y="819150"/>
            <a:ext cx="8229600" cy="5218113"/>
          </a:xfrm>
        </p:spPr>
        <p:txBody>
          <a:bodyPr/>
          <a:lstStyle/>
          <a:p>
            <a:pPr>
              <a:buFontTx/>
              <a:buNone/>
            </a:pPr>
            <a:r>
              <a:rPr lang="zh-CN" altLang="en-US" sz="2000" smtClean="0">
                <a:latin typeface="微软雅黑" pitchFamily="34" charset="-122"/>
                <a:ea typeface="微软雅黑" pitchFamily="34" charset="-122"/>
              </a:rPr>
              <a:t>例：以下是一段</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语言代码：</a:t>
            </a:r>
          </a:p>
          <a:p>
            <a:pPr>
              <a:buFontTx/>
              <a:buNone/>
            </a:pPr>
            <a:r>
              <a:rPr lang="en-US" altLang="zh-CN" sz="2000" smtClean="0">
                <a:latin typeface="微软雅黑" pitchFamily="34" charset="-122"/>
                <a:ea typeface="微软雅黑" pitchFamily="34" charset="-122"/>
              </a:rPr>
              <a:t>#include &lt;stdio.h&gt;</a:t>
            </a:r>
          </a:p>
          <a:p>
            <a:pPr>
              <a:buFontTx/>
              <a:buNone/>
            </a:pPr>
            <a:r>
              <a:rPr lang="en-US" altLang="zh-CN" sz="2000" smtClean="0">
                <a:latin typeface="微软雅黑" pitchFamily="34" charset="-122"/>
                <a:ea typeface="微软雅黑" pitchFamily="34" charset="-122"/>
              </a:rPr>
              <a:t>main() </a:t>
            </a:r>
          </a:p>
          <a:p>
            <a:pPr>
              <a:buFontTx/>
              <a:buNone/>
            </a:pPr>
            <a:r>
              <a:rPr lang="en-US" altLang="zh-CN" sz="2000" smtClean="0">
                <a:latin typeface="微软雅黑" pitchFamily="34" charset="-122"/>
                <a:ea typeface="微软雅黑" pitchFamily="34" charset="-122"/>
              </a:rPr>
              <a:t>{</a:t>
            </a:r>
          </a:p>
          <a:p>
            <a:pPr>
              <a:buFontTx/>
              <a:buNone/>
            </a:pPr>
            <a:r>
              <a:rPr lang="en-US" altLang="zh-CN" sz="2000" smtClean="0">
                <a:latin typeface="微软雅黑" pitchFamily="34" charset="-122"/>
                <a:ea typeface="微软雅黑" pitchFamily="34" charset="-122"/>
              </a:rPr>
              <a:t>	double a = 10;</a:t>
            </a:r>
          </a:p>
          <a:p>
            <a:pPr>
              <a:buFontTx/>
              <a:buNone/>
            </a:pPr>
            <a:r>
              <a:rPr lang="en-US" altLang="zh-CN" sz="2000" smtClean="0">
                <a:latin typeface="微软雅黑" pitchFamily="34" charset="-122"/>
                <a:ea typeface="微软雅黑" pitchFamily="34" charset="-122"/>
              </a:rPr>
              <a:t>	printf("a = %d\n", a);</a:t>
            </a:r>
          </a:p>
          <a:p>
            <a:pPr>
              <a:buFontTx/>
              <a:buNone/>
            </a:pPr>
            <a:r>
              <a:rPr lang="en-US" altLang="zh-CN" sz="2000" smtClean="0">
                <a:latin typeface="微软雅黑" pitchFamily="34" charset="-122"/>
                <a:ea typeface="微软雅黑" pitchFamily="34" charset="-122"/>
              </a:rPr>
              <a:t>}</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上运行时，打印结果为</a:t>
            </a:r>
            <a:r>
              <a:rPr lang="en-US" altLang="zh-CN" sz="2000" smtClean="0">
                <a:latin typeface="微软雅黑" pitchFamily="34" charset="-122"/>
                <a:ea typeface="微软雅黑" pitchFamily="34" charset="-122"/>
              </a:rPr>
              <a:t>a=0</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上运行时，打印一个不确定值</a:t>
            </a:r>
          </a:p>
          <a:p>
            <a:pPr>
              <a:buFontTx/>
              <a:buNone/>
            </a:pPr>
            <a:r>
              <a:rPr lang="zh-CN" altLang="en-US" sz="2000" smtClean="0">
                <a:latin typeface="微软雅黑" pitchFamily="34" charset="-122"/>
                <a:ea typeface="微软雅黑" pitchFamily="34" charset="-122"/>
              </a:rPr>
              <a:t>    </a:t>
            </a:r>
            <a:r>
              <a:rPr lang="zh-CN" altLang="en-US" sz="2000" smtClean="0">
                <a:solidFill>
                  <a:srgbClr val="FF0000"/>
                </a:solidFill>
                <a:latin typeface="微软雅黑" pitchFamily="34" charset="-122"/>
                <a:ea typeface="微软雅黑" pitchFamily="34" charset="-122"/>
              </a:rPr>
              <a:t>为什么？</a:t>
            </a:r>
          </a:p>
        </p:txBody>
      </p:sp>
      <p:sp>
        <p:nvSpPr>
          <p:cNvPr id="678917" name="Text Box 5"/>
          <p:cNvSpPr txBox="1">
            <a:spLocks noChangeArrowheads="1"/>
          </p:cNvSpPr>
          <p:nvPr/>
        </p:nvSpPr>
        <p:spPr bwMode="auto">
          <a:xfrm>
            <a:off x="296863" y="5138738"/>
            <a:ext cx="866775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zh-CN" altLang="en-US" sz="2200" dirty="0">
                <a:solidFill>
                  <a:srgbClr val="0000FF"/>
                </a:solidFill>
              </a:rPr>
              <a:t>在</a:t>
            </a:r>
            <a:r>
              <a:rPr lang="en-US" altLang="zh-CN" sz="2200" dirty="0">
                <a:solidFill>
                  <a:srgbClr val="0000FF"/>
                </a:solidFill>
              </a:rPr>
              <a:t>IA-32</a:t>
            </a:r>
            <a:r>
              <a:rPr lang="zh-CN" altLang="en-US" sz="2200" dirty="0">
                <a:solidFill>
                  <a:srgbClr val="0000FF"/>
                </a:solidFill>
              </a:rPr>
              <a:t>中</a:t>
            </a:r>
            <a:r>
              <a:rPr lang="en-US" altLang="zh-CN" sz="2200" dirty="0">
                <a:solidFill>
                  <a:srgbClr val="0000FF"/>
                </a:solidFill>
              </a:rPr>
              <a:t>a</a:t>
            </a:r>
            <a:r>
              <a:rPr lang="zh-CN" altLang="en-US" sz="2200" dirty="0">
                <a:solidFill>
                  <a:srgbClr val="0000FF"/>
                </a:solidFill>
              </a:rPr>
              <a:t>为</a:t>
            </a:r>
            <a:r>
              <a:rPr lang="en-US" altLang="zh-CN" sz="2200" dirty="0">
                <a:solidFill>
                  <a:srgbClr val="0000FF"/>
                </a:solidFill>
              </a:rPr>
              <a:t>float</a:t>
            </a:r>
            <a:r>
              <a:rPr lang="zh-CN" altLang="en-US" sz="2200" dirty="0">
                <a:solidFill>
                  <a:srgbClr val="0000FF"/>
                </a:solidFill>
              </a:rPr>
              <a:t>型又怎样呢？先执行</a:t>
            </a:r>
            <a:r>
              <a:rPr lang="en-US" altLang="zh-CN" sz="2200" dirty="0" err="1">
                <a:solidFill>
                  <a:srgbClr val="FF0000"/>
                </a:solidFill>
              </a:rPr>
              <a:t>flds</a:t>
            </a:r>
            <a:r>
              <a:rPr lang="zh-CN" altLang="en-US" sz="2200" dirty="0">
                <a:solidFill>
                  <a:srgbClr val="0000FF"/>
                </a:solidFill>
              </a:rPr>
              <a:t>，再执行</a:t>
            </a:r>
            <a:r>
              <a:rPr lang="en-US" altLang="zh-CN" sz="2200" dirty="0" err="1">
                <a:solidFill>
                  <a:srgbClr val="FF0000"/>
                </a:solidFill>
              </a:rPr>
              <a:t>fstpl</a:t>
            </a:r>
            <a:endParaRPr lang="en-US" altLang="zh-CN" sz="2200" dirty="0">
              <a:solidFill>
                <a:srgbClr val="FF0000"/>
              </a:solidFill>
            </a:endParaRPr>
          </a:p>
          <a:p>
            <a:pPr eaLnBrk="1" hangingPunct="1">
              <a:spcBef>
                <a:spcPct val="10000"/>
              </a:spcBef>
            </a:pPr>
            <a:r>
              <a:rPr lang="zh-CN" altLang="en-US" sz="2200" dirty="0">
                <a:solidFill>
                  <a:srgbClr val="008000"/>
                </a:solidFill>
              </a:rPr>
              <a:t>即：</a:t>
            </a:r>
            <a:r>
              <a:rPr lang="en-US" altLang="zh-CN" sz="2200" dirty="0" err="1">
                <a:solidFill>
                  <a:srgbClr val="CC3300"/>
                </a:solidFill>
              </a:rPr>
              <a:t>flds</a:t>
            </a:r>
            <a:r>
              <a:rPr lang="zh-CN" altLang="en-US" sz="2200" dirty="0">
                <a:solidFill>
                  <a:srgbClr val="008000"/>
                </a:solidFill>
              </a:rPr>
              <a:t>将</a:t>
            </a:r>
            <a:r>
              <a:rPr lang="en-US" altLang="zh-CN" sz="2200" dirty="0">
                <a:solidFill>
                  <a:srgbClr val="008000"/>
                </a:solidFill>
              </a:rPr>
              <a:t>32</a:t>
            </a:r>
            <a:r>
              <a:rPr lang="zh-CN" altLang="en-US" sz="2200" dirty="0">
                <a:solidFill>
                  <a:srgbClr val="008000"/>
                </a:solidFill>
              </a:rPr>
              <a:t>位单精度转换为</a:t>
            </a:r>
            <a:r>
              <a:rPr lang="en-US" altLang="zh-CN" sz="2200" dirty="0">
                <a:solidFill>
                  <a:srgbClr val="008000"/>
                </a:solidFill>
              </a:rPr>
              <a:t>80</a:t>
            </a:r>
            <a:r>
              <a:rPr lang="zh-CN" altLang="en-US" sz="2200" dirty="0">
                <a:solidFill>
                  <a:srgbClr val="008000"/>
                </a:solidFill>
              </a:rPr>
              <a:t>位格式入浮点寄存器栈，</a:t>
            </a:r>
            <a:r>
              <a:rPr lang="en-US" altLang="zh-CN" sz="2200" dirty="0" err="1">
                <a:solidFill>
                  <a:srgbClr val="CC3300"/>
                </a:solidFill>
              </a:rPr>
              <a:t>fstpl</a:t>
            </a:r>
            <a:r>
              <a:rPr lang="zh-CN" altLang="en-US" sz="2200" dirty="0">
                <a:solidFill>
                  <a:srgbClr val="008000"/>
                </a:solidFill>
              </a:rPr>
              <a:t>再将</a:t>
            </a:r>
            <a:r>
              <a:rPr lang="en-US" altLang="zh-CN" sz="2200" dirty="0">
                <a:solidFill>
                  <a:srgbClr val="008000"/>
                </a:solidFill>
              </a:rPr>
              <a:t>80</a:t>
            </a:r>
            <a:r>
              <a:rPr lang="zh-CN" altLang="en-US" sz="2200" dirty="0">
                <a:solidFill>
                  <a:srgbClr val="008000"/>
                </a:solidFill>
              </a:rPr>
              <a:t>位转换为</a:t>
            </a:r>
            <a:r>
              <a:rPr lang="en-US" altLang="zh-CN" sz="2200" dirty="0">
                <a:solidFill>
                  <a:srgbClr val="008000"/>
                </a:solidFill>
              </a:rPr>
              <a:t>64</a:t>
            </a:r>
            <a:r>
              <a:rPr lang="zh-CN" altLang="en-US" sz="2200" dirty="0">
                <a:solidFill>
                  <a:srgbClr val="008000"/>
                </a:solidFill>
              </a:rPr>
              <a:t>位送存储器栈中，故实际上与</a:t>
            </a:r>
            <a:r>
              <a:rPr lang="en-US" altLang="zh-CN" sz="2200" dirty="0">
                <a:solidFill>
                  <a:srgbClr val="008000"/>
                </a:solidFill>
              </a:rPr>
              <a:t>a</a:t>
            </a:r>
            <a:r>
              <a:rPr lang="zh-CN" altLang="en-US" sz="2200" dirty="0">
                <a:solidFill>
                  <a:srgbClr val="008000"/>
                </a:solidFill>
              </a:rPr>
              <a:t>是</a:t>
            </a:r>
            <a:r>
              <a:rPr lang="en-US" altLang="zh-CN" sz="2200" dirty="0">
                <a:solidFill>
                  <a:srgbClr val="008000"/>
                </a:solidFill>
              </a:rPr>
              <a:t>double</a:t>
            </a:r>
            <a:r>
              <a:rPr lang="zh-CN" altLang="en-US" sz="2200" dirty="0">
                <a:solidFill>
                  <a:srgbClr val="008000"/>
                </a:solidFill>
              </a:rPr>
              <a:t>效果一样！</a:t>
            </a:r>
            <a:endParaRPr lang="en-US" altLang="zh-CN" sz="2200" dirty="0">
              <a:solidFill>
                <a:srgbClr val="FF0000"/>
              </a:solidFill>
            </a:endParaRPr>
          </a:p>
        </p:txBody>
      </p:sp>
      <p:sp>
        <p:nvSpPr>
          <p:cNvPr id="678918" name="Text Box 6"/>
          <p:cNvSpPr txBox="1">
            <a:spLocks noChangeArrowheads="1"/>
          </p:cNvSpPr>
          <p:nvPr/>
        </p:nvSpPr>
        <p:spPr bwMode="auto">
          <a:xfrm>
            <a:off x="3986213" y="998538"/>
            <a:ext cx="4591050" cy="19700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eaLnBrk="0" fontAlgn="base" hangingPunct="0">
              <a:spcBef>
                <a:spcPct val="0"/>
              </a:spcBef>
              <a:spcAft>
                <a:spcPct val="0"/>
              </a:spcAft>
              <a:defRPr>
                <a:solidFill>
                  <a:schemeClr val="tx1"/>
                </a:solidFill>
                <a:latin typeface="Arial" charset="0"/>
                <a:ea typeface="宋体" pitchFamily="2" charset="-122"/>
              </a:defRPr>
            </a:lvl6pPr>
            <a:lvl7pPr eaLnBrk="0" fontAlgn="base" hangingPunct="0">
              <a:spcBef>
                <a:spcPct val="0"/>
              </a:spcBef>
              <a:spcAft>
                <a:spcPct val="0"/>
              </a:spcAft>
              <a:defRPr>
                <a:solidFill>
                  <a:schemeClr val="tx1"/>
                </a:solidFill>
                <a:latin typeface="Arial" charset="0"/>
                <a:ea typeface="宋体" pitchFamily="2" charset="-122"/>
              </a:defRPr>
            </a:lvl7pPr>
            <a:lvl8pPr eaLnBrk="0" fontAlgn="base" hangingPunct="0">
              <a:spcBef>
                <a:spcPct val="0"/>
              </a:spcBef>
              <a:spcAft>
                <a:spcPct val="0"/>
              </a:spcAft>
              <a:defRPr>
                <a:solidFill>
                  <a:schemeClr val="tx1"/>
                </a:solidFill>
                <a:latin typeface="Arial" charset="0"/>
                <a:ea typeface="宋体" pitchFamily="2" charset="-122"/>
              </a:defRPr>
            </a:lvl8pPr>
            <a:lvl9pPr eaLnBrk="0" fontAlgn="base" hangingPunct="0">
              <a:spcBef>
                <a:spcPct val="0"/>
              </a:spcBef>
              <a:spcAft>
                <a:spcPct val="0"/>
              </a:spcAft>
              <a:defRPr>
                <a:solidFill>
                  <a:schemeClr val="tx1"/>
                </a:solidFill>
                <a:latin typeface="Arial" charset="0"/>
                <a:ea typeface="宋体" pitchFamily="2" charset="-122"/>
              </a:defRPr>
            </a:lvl9pPr>
          </a:lstStyle>
          <a:p>
            <a:pPr>
              <a:spcBef>
                <a:spcPct val="15000"/>
              </a:spcBef>
            </a:pPr>
            <a:r>
              <a:rPr lang="en-US" altLang="zh-CN" sz="2200">
                <a:solidFill>
                  <a:srgbClr val="CC3300"/>
                </a:solidFill>
                <a:latin typeface="微软雅黑" pitchFamily="34" charset="-122"/>
                <a:ea typeface="微软雅黑" pitchFamily="34" charset="-122"/>
              </a:rPr>
              <a:t>10=1010B=1.01×2</a:t>
            </a:r>
            <a:r>
              <a:rPr lang="en-US" altLang="zh-CN" sz="2200" baseline="30000">
                <a:solidFill>
                  <a:srgbClr val="CC3300"/>
                </a:solidFill>
                <a:latin typeface="微软雅黑" pitchFamily="34" charset="-122"/>
                <a:ea typeface="微软雅黑" pitchFamily="34" charset="-122"/>
              </a:rPr>
              <a:t>3</a:t>
            </a:r>
          </a:p>
          <a:p>
            <a:pPr>
              <a:spcBef>
                <a:spcPct val="15000"/>
              </a:spcBef>
            </a:pPr>
            <a:r>
              <a:rPr lang="zh-CN" altLang="en-US" sz="2200">
                <a:solidFill>
                  <a:srgbClr val="CC3300"/>
                </a:solidFill>
                <a:latin typeface="微软雅黑" pitchFamily="34" charset="-122"/>
                <a:ea typeface="微软雅黑" pitchFamily="34" charset="-122"/>
              </a:rPr>
              <a:t>阶码</a:t>
            </a:r>
            <a:r>
              <a:rPr lang="en-US" altLang="zh-CN" sz="2200">
                <a:solidFill>
                  <a:srgbClr val="CC3300"/>
                </a:solidFill>
                <a:latin typeface="微软雅黑" pitchFamily="34" charset="-122"/>
                <a:ea typeface="微软雅黑" pitchFamily="34" charset="-122"/>
              </a:rPr>
              <a:t>e=1023+3=10000000010B</a:t>
            </a:r>
          </a:p>
          <a:p>
            <a:pPr>
              <a:spcBef>
                <a:spcPct val="15000"/>
              </a:spcBef>
            </a:pPr>
            <a:r>
              <a:rPr lang="en-US" altLang="zh-CN" sz="2200">
                <a:solidFill>
                  <a:srgbClr val="CC3300"/>
                </a:solidFill>
                <a:latin typeface="微软雅黑" pitchFamily="34" charset="-122"/>
                <a:ea typeface="微软雅黑" pitchFamily="34" charset="-122"/>
              </a:rPr>
              <a:t>10</a:t>
            </a:r>
            <a:r>
              <a:rPr lang="zh-CN" altLang="en-US" sz="2200">
                <a:solidFill>
                  <a:srgbClr val="CC3300"/>
                </a:solidFill>
                <a:latin typeface="微软雅黑" pitchFamily="34" charset="-122"/>
                <a:ea typeface="微软雅黑" pitchFamily="34" charset="-122"/>
              </a:rPr>
              <a:t>的</a:t>
            </a:r>
            <a:r>
              <a:rPr lang="en-US" altLang="zh-CN" sz="2200">
                <a:solidFill>
                  <a:srgbClr val="CC3300"/>
                </a:solidFill>
                <a:latin typeface="微软雅黑" pitchFamily="34" charset="-122"/>
                <a:ea typeface="微软雅黑" pitchFamily="34" charset="-122"/>
              </a:rPr>
              <a:t>double</a:t>
            </a:r>
            <a:r>
              <a:rPr lang="zh-CN" altLang="en-US" sz="2200">
                <a:solidFill>
                  <a:srgbClr val="CC3300"/>
                </a:solidFill>
                <a:latin typeface="微软雅黑" pitchFamily="34" charset="-122"/>
                <a:ea typeface="微软雅黑" pitchFamily="34" charset="-122"/>
              </a:rPr>
              <a:t>型表示为：</a:t>
            </a:r>
          </a:p>
          <a:p>
            <a:pPr>
              <a:spcBef>
                <a:spcPct val="15000"/>
              </a:spcBef>
            </a:pPr>
            <a:r>
              <a:rPr lang="en-US" altLang="zh-CN" sz="2200">
                <a:solidFill>
                  <a:srgbClr val="CC3300"/>
                </a:solidFill>
                <a:latin typeface="微软雅黑" pitchFamily="34" charset="-122"/>
                <a:ea typeface="微软雅黑" pitchFamily="34" charset="-122"/>
              </a:rPr>
              <a:t>0 100</a:t>
            </a:r>
            <a:r>
              <a:rPr lang="en-US" altLang="zh-CN" sz="2200">
                <a:solidFill>
                  <a:srgbClr val="0066CC"/>
                </a:solidFill>
                <a:latin typeface="微软雅黑" pitchFamily="34" charset="-122"/>
                <a:ea typeface="微软雅黑" pitchFamily="34" charset="-122"/>
              </a:rPr>
              <a:t>0000</a:t>
            </a:r>
            <a:r>
              <a:rPr lang="en-US" altLang="zh-CN" sz="2200">
                <a:solidFill>
                  <a:srgbClr val="CC3300"/>
                </a:solidFill>
                <a:latin typeface="微软雅黑" pitchFamily="34" charset="-122"/>
                <a:ea typeface="微软雅黑" pitchFamily="34" charset="-122"/>
              </a:rPr>
              <a:t>0010 </a:t>
            </a:r>
            <a:r>
              <a:rPr lang="en-US" altLang="zh-CN" sz="2200">
                <a:solidFill>
                  <a:srgbClr val="0066CC"/>
                </a:solidFill>
                <a:latin typeface="微软雅黑" pitchFamily="34" charset="-122"/>
                <a:ea typeface="微软雅黑" pitchFamily="34" charset="-122"/>
              </a:rPr>
              <a:t>0100</a:t>
            </a:r>
            <a:r>
              <a:rPr lang="en-US" altLang="zh-CN" sz="2200">
                <a:solidFill>
                  <a:srgbClr val="CC3300"/>
                </a:solidFill>
                <a:latin typeface="微软雅黑" pitchFamily="34" charset="-122"/>
                <a:ea typeface="微软雅黑" pitchFamily="34" charset="-122"/>
              </a:rPr>
              <a:t>…0B</a:t>
            </a:r>
          </a:p>
          <a:p>
            <a:pPr>
              <a:spcBef>
                <a:spcPct val="15000"/>
              </a:spcBef>
            </a:pPr>
            <a:r>
              <a:rPr lang="zh-CN" altLang="en-US" sz="2200">
                <a:solidFill>
                  <a:srgbClr val="CC3300"/>
                </a:solidFill>
                <a:latin typeface="微软雅黑" pitchFamily="34" charset="-122"/>
                <a:ea typeface="微软雅黑" pitchFamily="34" charset="-122"/>
              </a:rPr>
              <a:t>即</a:t>
            </a:r>
            <a:r>
              <a:rPr lang="en-US" altLang="zh-CN" sz="2200">
                <a:solidFill>
                  <a:srgbClr val="CC3300"/>
                </a:solidFill>
                <a:latin typeface="微软雅黑" pitchFamily="34" charset="-122"/>
                <a:ea typeface="微软雅黑" pitchFamily="34" charset="-122"/>
              </a:rPr>
              <a:t>4024 0000 0000 0000H</a:t>
            </a:r>
            <a:endParaRPr lang="en-US" altLang="zh-CN">
              <a:latin typeface="微软雅黑" pitchFamily="34" charset="-122"/>
              <a:ea typeface="微软雅黑" pitchFamily="34" charset="-122"/>
            </a:endParaRPr>
          </a:p>
        </p:txBody>
      </p:sp>
      <p:grpSp>
        <p:nvGrpSpPr>
          <p:cNvPr id="678921" name="Group 9"/>
          <p:cNvGrpSpPr>
            <a:grpSpLocks/>
          </p:cNvGrpSpPr>
          <p:nvPr/>
        </p:nvGrpSpPr>
        <p:grpSpPr bwMode="auto">
          <a:xfrm>
            <a:off x="3311525" y="3024188"/>
            <a:ext cx="4229100" cy="427037"/>
            <a:chOff x="2171" y="1933"/>
            <a:chExt cx="2664" cy="269"/>
          </a:xfrm>
        </p:grpSpPr>
        <p:sp>
          <p:nvSpPr>
            <p:cNvPr id="678919" name="Rectangle 7"/>
            <p:cNvSpPr>
              <a:spLocks noChangeArrowheads="1"/>
            </p:cNvSpPr>
            <p:nvPr/>
          </p:nvSpPr>
          <p:spPr bwMode="auto">
            <a:xfrm>
              <a:off x="2795" y="1933"/>
              <a:ext cx="2040" cy="26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eaLnBrk="0" fontAlgn="base" hangingPunct="0">
                <a:spcBef>
                  <a:spcPct val="0"/>
                </a:spcBef>
                <a:spcAft>
                  <a:spcPct val="0"/>
                </a:spcAft>
                <a:defRPr>
                  <a:solidFill>
                    <a:schemeClr val="tx1"/>
                  </a:solidFill>
                  <a:latin typeface="Arial" charset="0"/>
                  <a:ea typeface="宋体" pitchFamily="2" charset="-122"/>
                </a:defRPr>
              </a:lvl6pPr>
              <a:lvl7pPr eaLnBrk="0" fontAlgn="base" hangingPunct="0">
                <a:spcBef>
                  <a:spcPct val="0"/>
                </a:spcBef>
                <a:spcAft>
                  <a:spcPct val="0"/>
                </a:spcAft>
                <a:defRPr>
                  <a:solidFill>
                    <a:schemeClr val="tx1"/>
                  </a:solidFill>
                  <a:latin typeface="Arial" charset="0"/>
                  <a:ea typeface="宋体" pitchFamily="2" charset="-122"/>
                </a:defRPr>
              </a:lvl7pPr>
              <a:lvl8pPr eaLnBrk="0" fontAlgn="base" hangingPunct="0">
                <a:spcBef>
                  <a:spcPct val="0"/>
                </a:spcBef>
                <a:spcAft>
                  <a:spcPct val="0"/>
                </a:spcAft>
                <a:defRPr>
                  <a:solidFill>
                    <a:schemeClr val="tx1"/>
                  </a:solidFill>
                  <a:latin typeface="Arial" charset="0"/>
                  <a:ea typeface="宋体" pitchFamily="2" charset="-122"/>
                </a:defRPr>
              </a:lvl8pPr>
              <a:lvl9pP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10000"/>
                </a:spcBef>
              </a:pPr>
              <a:r>
                <a:rPr lang="zh-CN" altLang="en-US" sz="2200" dirty="0">
                  <a:solidFill>
                    <a:srgbClr val="0000FF"/>
                  </a:solidFill>
                  <a:latin typeface="微软雅黑" pitchFamily="34" charset="-122"/>
                  <a:ea typeface="微软雅黑" pitchFamily="34" charset="-122"/>
                </a:rPr>
                <a:t>先执行</a:t>
              </a:r>
              <a:r>
                <a:rPr lang="en-US" altLang="zh-CN" sz="2200" dirty="0" err="1">
                  <a:solidFill>
                    <a:srgbClr val="FF0000"/>
                  </a:solidFill>
                  <a:latin typeface="微软雅黑" pitchFamily="34" charset="-122"/>
                  <a:ea typeface="微软雅黑" pitchFamily="34" charset="-122"/>
                </a:rPr>
                <a:t>fldl</a:t>
              </a:r>
              <a:r>
                <a:rPr lang="zh-CN" altLang="en-US" sz="2200" dirty="0">
                  <a:solidFill>
                    <a:srgbClr val="0000FF"/>
                  </a:solidFill>
                  <a:latin typeface="微软雅黑" pitchFamily="34" charset="-122"/>
                  <a:ea typeface="微软雅黑" pitchFamily="34" charset="-122"/>
                </a:rPr>
                <a:t>，再执行</a:t>
              </a:r>
              <a:r>
                <a:rPr lang="en-US" altLang="zh-CN" sz="2200" dirty="0" err="1">
                  <a:solidFill>
                    <a:srgbClr val="FF0000"/>
                  </a:solidFill>
                  <a:latin typeface="微软雅黑" pitchFamily="34" charset="-122"/>
                  <a:ea typeface="微软雅黑" pitchFamily="34" charset="-122"/>
                </a:rPr>
                <a:t>fstpl</a:t>
              </a:r>
              <a:endParaRPr lang="en-US" altLang="zh-CN" sz="2200" dirty="0">
                <a:solidFill>
                  <a:srgbClr val="FF0000"/>
                </a:solidFill>
                <a:latin typeface="微软雅黑" pitchFamily="34" charset="-122"/>
                <a:ea typeface="微软雅黑" pitchFamily="34" charset="-122"/>
              </a:endParaRPr>
            </a:p>
          </p:txBody>
        </p:sp>
        <p:sp>
          <p:nvSpPr>
            <p:cNvPr id="678920" name="Line 8"/>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78922" name="Text Box 10"/>
          <p:cNvSpPr txBox="1">
            <a:spLocks noChangeArrowheads="1"/>
          </p:cNvSpPr>
          <p:nvPr/>
        </p:nvSpPr>
        <p:spPr bwMode="auto">
          <a:xfrm>
            <a:off x="5157788" y="3429000"/>
            <a:ext cx="3286125" cy="747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eaLnBrk="0" fontAlgn="base" hangingPunct="0">
              <a:spcBef>
                <a:spcPct val="0"/>
              </a:spcBef>
              <a:spcAft>
                <a:spcPct val="0"/>
              </a:spcAft>
              <a:defRPr>
                <a:solidFill>
                  <a:schemeClr val="tx1"/>
                </a:solidFill>
                <a:latin typeface="Arial" charset="0"/>
                <a:ea typeface="宋体" pitchFamily="2" charset="-122"/>
              </a:defRPr>
            </a:lvl6pPr>
            <a:lvl7pPr eaLnBrk="0" fontAlgn="base" hangingPunct="0">
              <a:spcBef>
                <a:spcPct val="0"/>
              </a:spcBef>
              <a:spcAft>
                <a:spcPct val="0"/>
              </a:spcAft>
              <a:defRPr>
                <a:solidFill>
                  <a:schemeClr val="tx1"/>
                </a:solidFill>
                <a:latin typeface="Arial" charset="0"/>
                <a:ea typeface="宋体" pitchFamily="2" charset="-122"/>
              </a:defRPr>
            </a:lvl7pPr>
            <a:lvl8pPr eaLnBrk="0" fontAlgn="base" hangingPunct="0">
              <a:spcBef>
                <a:spcPct val="0"/>
              </a:spcBef>
              <a:spcAft>
                <a:spcPct val="0"/>
              </a:spcAft>
              <a:defRPr>
                <a:solidFill>
                  <a:schemeClr val="tx1"/>
                </a:solidFill>
                <a:latin typeface="Arial" charset="0"/>
                <a:ea typeface="宋体" pitchFamily="2" charset="-122"/>
              </a:defRPr>
            </a:lvl8pPr>
            <a:lvl9pPr eaLnBrk="0" fontAlgn="base" hangingPunct="0">
              <a:spcBef>
                <a:spcPct val="0"/>
              </a:spcBef>
              <a:spcAft>
                <a:spcPct val="0"/>
              </a:spcAft>
              <a:defRPr>
                <a:solidFill>
                  <a:schemeClr val="tx1"/>
                </a:solidFill>
                <a:latin typeface="Arial" charset="0"/>
                <a:ea typeface="宋体" pitchFamily="2" charset="-122"/>
              </a:defRPr>
            </a:lvl9pPr>
          </a:lstStyle>
          <a:p>
            <a:pPr>
              <a:spcBef>
                <a:spcPct val="15000"/>
              </a:spcBef>
            </a:pPr>
            <a:r>
              <a:rPr lang="en-US" altLang="zh-CN" sz="2000" dirty="0" err="1">
                <a:solidFill>
                  <a:srgbClr val="FF3300"/>
                </a:solidFill>
                <a:latin typeface="微软雅黑" pitchFamily="34" charset="-122"/>
                <a:ea typeface="微软雅黑" pitchFamily="34" charset="-122"/>
              </a:rPr>
              <a:t>fldl</a:t>
            </a:r>
            <a:r>
              <a:rPr lang="zh-CN" altLang="en-US" sz="2000" dirty="0">
                <a:solidFill>
                  <a:srgbClr val="FF3300"/>
                </a:solidFill>
                <a:latin typeface="微软雅黑" pitchFamily="34" charset="-122"/>
                <a:ea typeface="微软雅黑" pitchFamily="34" charset="-122"/>
              </a:rPr>
              <a:t>：</a:t>
            </a:r>
            <a:r>
              <a:rPr lang="zh-CN" altLang="en-US" sz="2000" dirty="0">
                <a:solidFill>
                  <a:srgbClr val="CC3300"/>
                </a:solidFill>
                <a:latin typeface="微软雅黑" pitchFamily="34" charset="-122"/>
                <a:ea typeface="微软雅黑" pitchFamily="34" charset="-122"/>
              </a:rPr>
              <a:t>局部变量区</a:t>
            </a:r>
            <a:r>
              <a:rPr lang="zh-CN" altLang="en-US" sz="2000" dirty="0">
                <a:solidFill>
                  <a:srgbClr val="CC3300"/>
                </a:solidFill>
                <a:latin typeface="微软雅黑" pitchFamily="34" charset="-122"/>
                <a:ea typeface="微软雅黑" pitchFamily="34" charset="-122"/>
                <a:cs typeface="Arial" charset="0"/>
              </a:rPr>
              <a:t>→</a:t>
            </a:r>
            <a:r>
              <a:rPr lang="en-US" altLang="zh-CN" sz="2000" dirty="0">
                <a:solidFill>
                  <a:srgbClr val="CC3300"/>
                </a:solidFill>
                <a:latin typeface="微软雅黑" pitchFamily="34" charset="-122"/>
                <a:ea typeface="微软雅黑" pitchFamily="34" charset="-122"/>
                <a:cs typeface="Arial" charset="0"/>
              </a:rPr>
              <a:t>ST(0)</a:t>
            </a:r>
          </a:p>
          <a:p>
            <a:pPr>
              <a:spcBef>
                <a:spcPct val="15000"/>
              </a:spcBef>
            </a:pPr>
            <a:r>
              <a:rPr lang="en-US" altLang="zh-CN" sz="2000" dirty="0" err="1">
                <a:solidFill>
                  <a:srgbClr val="FF3300"/>
                </a:solidFill>
                <a:latin typeface="微软雅黑" pitchFamily="34" charset="-122"/>
                <a:ea typeface="微软雅黑" pitchFamily="34" charset="-122"/>
                <a:cs typeface="Arial" charset="0"/>
              </a:rPr>
              <a:t>fstpl</a:t>
            </a:r>
            <a:r>
              <a:rPr lang="zh-CN" altLang="en-US" sz="2000" dirty="0">
                <a:solidFill>
                  <a:srgbClr val="FF3300"/>
                </a:solidFill>
                <a:latin typeface="微软雅黑" pitchFamily="34" charset="-122"/>
                <a:ea typeface="微软雅黑" pitchFamily="34" charset="-122"/>
                <a:cs typeface="Arial" charset="0"/>
              </a:rPr>
              <a:t>：</a:t>
            </a:r>
            <a:r>
              <a:rPr lang="en-US" altLang="zh-CN" sz="2000" dirty="0">
                <a:solidFill>
                  <a:srgbClr val="CC3300"/>
                </a:solidFill>
                <a:latin typeface="微软雅黑" pitchFamily="34" charset="-122"/>
                <a:ea typeface="微软雅黑" pitchFamily="34" charset="-122"/>
                <a:cs typeface="Arial" charset="0"/>
              </a:rPr>
              <a:t>ST(0) </a:t>
            </a:r>
            <a:r>
              <a:rPr lang="zh-CN" altLang="en-US" sz="2000" dirty="0">
                <a:solidFill>
                  <a:srgbClr val="CC3300"/>
                </a:solidFill>
                <a:latin typeface="微软雅黑" pitchFamily="34" charset="-122"/>
                <a:ea typeface="微软雅黑" pitchFamily="34" charset="-122"/>
              </a:rPr>
              <a:t>→参数区</a:t>
            </a:r>
            <a:endParaRPr lang="en-US" altLang="zh-CN" sz="2000" dirty="0">
              <a:solidFill>
                <a:srgbClr val="CC33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50720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8921"/>
                                        </p:tgtEl>
                                        <p:attrNameLst>
                                          <p:attrName>style.visibility</p:attrName>
                                        </p:attrNameLst>
                                      </p:cBhvr>
                                      <p:to>
                                        <p:strVal val="visible"/>
                                      </p:to>
                                    </p:set>
                                    <p:animEffect transition="in" filter="blinds(horizontal)">
                                      <p:cBhvr>
                                        <p:cTn id="7" dur="500"/>
                                        <p:tgtEl>
                                          <p:spTgt spid="6789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blinds(horizontal)">
                                      <p:cBhvr>
                                        <p:cTn id="12" dur="500"/>
                                        <p:tgtEl>
                                          <p:spTgt spid="67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7"/>
                                        </p:tgtEl>
                                        <p:attrNameLst>
                                          <p:attrName>style.visibility</p:attrName>
                                        </p:attrNameLst>
                                      </p:cBhvr>
                                      <p:to>
                                        <p:strVal val="visible"/>
                                      </p:to>
                                    </p:set>
                                    <p:animEffect transition="in" filter="blinds(horizontal)">
                                      <p:cBhvr>
                                        <p:cTn id="17" dur="500"/>
                                        <p:tgtEl>
                                          <p:spTgt spid="67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22"/>
                                        </p:tgtEl>
                                        <p:attrNameLst>
                                          <p:attrName>style.visibility</p:attrName>
                                        </p:attrNameLst>
                                      </p:cBhvr>
                                      <p:to>
                                        <p:strVal val="visible"/>
                                      </p:to>
                                    </p:set>
                                    <p:animEffect transition="in" filter="blinds(horizontal)">
                                      <p:cBhvr>
                                        <p:cTn id="22"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P spid="678918" grpId="0"/>
      <p:bldP spid="6789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31800" y="76200"/>
            <a:ext cx="8229600" cy="561975"/>
          </a:xfrm>
        </p:spPr>
        <p:txBody>
          <a:bodyPr>
            <a:normAutofit fontScale="90000"/>
          </a:bodyPr>
          <a:lstStyle/>
          <a:p>
            <a:r>
              <a:rPr lang="en-US" altLang="zh-CN" sz="3200" smtClean="0"/>
              <a:t>IA-32</a:t>
            </a:r>
            <a:r>
              <a:rPr lang="zh-CN" altLang="en-US" sz="3200" smtClean="0"/>
              <a:t>过程调用参数传递</a:t>
            </a:r>
          </a:p>
        </p:txBody>
      </p:sp>
      <p:pic>
        <p:nvPicPr>
          <p:cNvPr id="67993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6363" y="728663"/>
            <a:ext cx="7291387" cy="6129337"/>
          </a:xfrm>
          <a:prstGeom prst="rect">
            <a:avLst/>
          </a:prstGeom>
          <a:noFill/>
          <a:extLst>
            <a:ext uri="{909E8E84-426E-40DD-AFC4-6F175D3DCCD1}">
              <a14:hiddenFill xmlns="" xmlns:a14="http://schemas.microsoft.com/office/drawing/2010/main">
                <a:solidFill>
                  <a:srgbClr val="FFFFFF"/>
                </a:solidFill>
              </a14:hiddenFill>
            </a:ext>
          </a:extLst>
        </p:spPr>
      </p:pic>
      <p:sp>
        <p:nvSpPr>
          <p:cNvPr id="679940" name="Rectangle 4"/>
          <p:cNvSpPr>
            <a:spLocks noChangeArrowheads="1"/>
          </p:cNvSpPr>
          <p:nvPr/>
        </p:nvSpPr>
        <p:spPr bwMode="auto">
          <a:xfrm>
            <a:off x="611188" y="6359525"/>
            <a:ext cx="7470775" cy="3556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679942" name="Text Box 6"/>
          <p:cNvSpPr txBox="1">
            <a:spLocks noChangeArrowheads="1"/>
          </p:cNvSpPr>
          <p:nvPr/>
        </p:nvSpPr>
        <p:spPr bwMode="auto">
          <a:xfrm>
            <a:off x="566738" y="3159125"/>
            <a:ext cx="790575" cy="3667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a:solidFill>
                  <a:srgbClr val="FF3300"/>
                </a:solidFill>
                <a:latin typeface="微软雅黑" pitchFamily="34" charset="-122"/>
                <a:ea typeface="微软雅黑" pitchFamily="34" charset="-122"/>
              </a:rPr>
              <a:t>参数</a:t>
            </a:r>
            <a:r>
              <a:rPr lang="en-US" altLang="zh-CN">
                <a:solidFill>
                  <a:srgbClr val="FF3300"/>
                </a:solidFill>
                <a:latin typeface="微软雅黑" pitchFamily="34" charset="-122"/>
                <a:ea typeface="微软雅黑" pitchFamily="34" charset="-122"/>
              </a:rPr>
              <a:t>1</a:t>
            </a:r>
          </a:p>
        </p:txBody>
      </p:sp>
      <p:grpSp>
        <p:nvGrpSpPr>
          <p:cNvPr id="679944" name="Group 8"/>
          <p:cNvGrpSpPr>
            <a:grpSpLocks/>
          </p:cNvGrpSpPr>
          <p:nvPr/>
        </p:nvGrpSpPr>
        <p:grpSpPr bwMode="auto">
          <a:xfrm>
            <a:off x="431800" y="1989138"/>
            <a:ext cx="1035050" cy="990600"/>
            <a:chOff x="130" y="1224"/>
            <a:chExt cx="595" cy="624"/>
          </a:xfrm>
        </p:grpSpPr>
        <p:sp>
          <p:nvSpPr>
            <p:cNvPr id="679941" name="Text Box 5"/>
            <p:cNvSpPr txBox="1">
              <a:spLocks noChangeArrowheads="1"/>
            </p:cNvSpPr>
            <p:nvPr/>
          </p:nvSpPr>
          <p:spPr bwMode="auto">
            <a:xfrm>
              <a:off x="130" y="1423"/>
              <a:ext cx="510"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a:solidFill>
                    <a:srgbClr val="FF3300"/>
                  </a:solidFill>
                  <a:latin typeface="微软雅黑" pitchFamily="34" charset="-122"/>
                  <a:ea typeface="微软雅黑" pitchFamily="34" charset="-122"/>
                </a:rPr>
                <a:t>参数</a:t>
              </a:r>
              <a:r>
                <a:rPr lang="en-US" altLang="zh-CN">
                  <a:solidFill>
                    <a:srgbClr val="FF3300"/>
                  </a:solidFill>
                  <a:latin typeface="微软雅黑" pitchFamily="34" charset="-122"/>
                  <a:ea typeface="微软雅黑" pitchFamily="34" charset="-122"/>
                </a:rPr>
                <a:t>2</a:t>
              </a:r>
            </a:p>
          </p:txBody>
        </p:sp>
        <p:sp>
          <p:nvSpPr>
            <p:cNvPr id="679943" name="AutoShape 7"/>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79947" name="Group 11"/>
          <p:cNvGrpSpPr>
            <a:grpSpLocks/>
          </p:cNvGrpSpPr>
          <p:nvPr/>
        </p:nvGrpSpPr>
        <p:grpSpPr bwMode="auto">
          <a:xfrm>
            <a:off x="1557338" y="2438400"/>
            <a:ext cx="4005262" cy="1169988"/>
            <a:chOff x="981" y="1536"/>
            <a:chExt cx="2523" cy="737"/>
          </a:xfrm>
        </p:grpSpPr>
        <p:sp>
          <p:nvSpPr>
            <p:cNvPr id="679945" name="Rectangle 9"/>
            <p:cNvSpPr>
              <a:spLocks noChangeArrowheads="1"/>
            </p:cNvSpPr>
            <p:nvPr/>
          </p:nvSpPr>
          <p:spPr bwMode="auto">
            <a:xfrm>
              <a:off x="981" y="1536"/>
              <a:ext cx="2523" cy="341"/>
            </a:xfrm>
            <a:prstGeom prst="rect">
              <a:avLst/>
            </a:prstGeom>
            <a:solidFill>
              <a:srgbClr val="0000FF">
                <a:alpha val="25000"/>
              </a:srgbClr>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9946" name="Rectangle 10"/>
            <p:cNvSpPr>
              <a:spLocks noChangeArrowheads="1"/>
            </p:cNvSpPr>
            <p:nvPr/>
          </p:nvSpPr>
          <p:spPr bwMode="auto">
            <a:xfrm>
              <a:off x="2341" y="1962"/>
              <a:ext cx="256" cy="311"/>
            </a:xfrm>
            <a:prstGeom prst="rect">
              <a:avLst/>
            </a:prstGeom>
            <a:solidFill>
              <a:srgbClr val="0000FF">
                <a:alpha val="22000"/>
              </a:srgbClr>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79950" name="Group 14"/>
          <p:cNvGrpSpPr>
            <a:grpSpLocks/>
          </p:cNvGrpSpPr>
          <p:nvPr/>
        </p:nvGrpSpPr>
        <p:grpSpPr bwMode="auto">
          <a:xfrm>
            <a:off x="5292725" y="1042988"/>
            <a:ext cx="3465513" cy="1441450"/>
            <a:chOff x="3334" y="657"/>
            <a:chExt cx="2183" cy="908"/>
          </a:xfrm>
        </p:grpSpPr>
        <p:sp>
          <p:nvSpPr>
            <p:cNvPr id="679948" name="Text Box 12"/>
            <p:cNvSpPr txBox="1">
              <a:spLocks noChangeArrowheads="1"/>
            </p:cNvSpPr>
            <p:nvPr/>
          </p:nvSpPr>
          <p:spPr bwMode="auto">
            <a:xfrm>
              <a:off x="4042" y="657"/>
              <a:ext cx="1475"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000">
                  <a:solidFill>
                    <a:srgbClr val="FF3300"/>
                  </a:solidFill>
                  <a:latin typeface="微软雅黑" pitchFamily="34" charset="-122"/>
                  <a:ea typeface="微软雅黑" pitchFamily="34" charset="-122"/>
                </a:rPr>
                <a:t>打印结果总是全</a:t>
              </a:r>
              <a:r>
                <a:rPr lang="en-US" altLang="zh-CN" sz="2000">
                  <a:solidFill>
                    <a:srgbClr val="FF3300"/>
                  </a:solidFill>
                  <a:latin typeface="微软雅黑" pitchFamily="34" charset="-122"/>
                  <a:ea typeface="微软雅黑" pitchFamily="34" charset="-122"/>
                </a:rPr>
                <a:t>0</a:t>
              </a:r>
            </a:p>
          </p:txBody>
        </p:sp>
        <p:sp>
          <p:nvSpPr>
            <p:cNvPr id="679949" name="Line 13"/>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 xmlns:p14="http://schemas.microsoft.com/office/powerpoint/2010/main" val="194777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9947"/>
                                        </p:tgtEl>
                                        <p:attrNameLst>
                                          <p:attrName>style.visibility</p:attrName>
                                        </p:attrNameLst>
                                      </p:cBhvr>
                                      <p:to>
                                        <p:strVal val="visible"/>
                                      </p:to>
                                    </p:set>
                                    <p:animEffect transition="in" filter="blinds(horizontal)">
                                      <p:cBhvr>
                                        <p:cTn id="7" dur="500"/>
                                        <p:tgtEl>
                                          <p:spTgt spid="679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blinds(horizontal)">
                                      <p:cBhvr>
                                        <p:cTn id="12"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FF0000"/>
                </a:solidFill>
              </a:rPr>
              <a:t>2</a:t>
            </a:r>
            <a:r>
              <a:rPr lang="zh-CN" altLang="en-US" dirty="0" smtClean="0">
                <a:solidFill>
                  <a:srgbClr val="FF0000"/>
                </a:solidFill>
              </a:rPr>
              <a:t>、过程的调用</a:t>
            </a:r>
            <a:endParaRPr lang="zh-CN" altLang="en-US" dirty="0">
              <a:solidFill>
                <a:srgbClr val="FF0000"/>
              </a:solidFill>
            </a:endParaRP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3838358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Text Box 4"/>
          <p:cNvSpPr txBox="1">
            <a:spLocks noChangeArrowheads="1"/>
          </p:cNvSpPr>
          <p:nvPr/>
        </p:nvSpPr>
        <p:spPr bwMode="auto">
          <a:xfrm>
            <a:off x="206375" y="2843213"/>
            <a:ext cx="3825875" cy="3451225"/>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sz="2200"/>
              <a:t>int add ( int x, int y ) {</a:t>
            </a:r>
          </a:p>
          <a:p>
            <a:pPr marL="342900" indent="-342900"/>
            <a:r>
              <a:rPr lang="en-US" altLang="zh-CN" sz="2200"/>
              <a:t>	 return x+y;</a:t>
            </a:r>
          </a:p>
          <a:p>
            <a:pPr marL="342900" indent="-342900"/>
            <a:r>
              <a:rPr lang="en-US" altLang="zh-CN" sz="2200"/>
              <a:t>}</a:t>
            </a:r>
          </a:p>
          <a:p>
            <a:pPr marL="342900" indent="-342900"/>
            <a:endParaRPr lang="en-US" altLang="zh-CN" sz="2200"/>
          </a:p>
          <a:p>
            <a:pPr marL="342900" indent="-342900"/>
            <a:r>
              <a:rPr lang="en-US" altLang="zh-CN" sz="2200"/>
              <a:t>int main ( ) {	</a:t>
            </a:r>
          </a:p>
          <a:p>
            <a:pPr marL="342900" indent="-342900"/>
            <a:r>
              <a:rPr lang="en-US" altLang="zh-CN" sz="2200"/>
              <a:t>	 int	t1 = 125;</a:t>
            </a:r>
          </a:p>
          <a:p>
            <a:pPr marL="342900" indent="-342900"/>
            <a:r>
              <a:rPr lang="en-US" altLang="zh-CN" sz="2200"/>
              <a:t>      int t2 = 80;</a:t>
            </a:r>
          </a:p>
          <a:p>
            <a:pPr marL="342900" indent="-342900"/>
            <a:r>
              <a:rPr lang="en-US" altLang="zh-CN" sz="2200"/>
              <a:t>	 int	sum = </a:t>
            </a:r>
            <a:r>
              <a:rPr lang="en-US" altLang="zh-CN" sz="2200">
                <a:solidFill>
                  <a:srgbClr val="FF3300"/>
                </a:solidFill>
              </a:rPr>
              <a:t>add (t1, t2)</a:t>
            </a:r>
            <a:r>
              <a:rPr lang="en-US" altLang="zh-CN" sz="2200"/>
              <a:t>;</a:t>
            </a:r>
          </a:p>
          <a:p>
            <a:pPr marL="342900" indent="-342900"/>
            <a:r>
              <a:rPr lang="en-US" altLang="zh-CN" sz="2200"/>
              <a:t>	 return sum;</a:t>
            </a:r>
            <a:endParaRPr lang="zh-CN" altLang="en-US" sz="2200"/>
          </a:p>
          <a:p>
            <a:pPr marL="342900" indent="-342900"/>
            <a:r>
              <a:rPr lang="en-US" altLang="zh-CN" sz="2200"/>
              <a:t>}</a:t>
            </a:r>
            <a:endParaRPr lang="zh-CN" altLang="en-US" sz="2200"/>
          </a:p>
        </p:txBody>
      </p:sp>
      <p:sp>
        <p:nvSpPr>
          <p:cNvPr id="734210" name="Rectangle 2"/>
          <p:cNvSpPr>
            <a:spLocks noGrp="1" noChangeArrowheads="1"/>
          </p:cNvSpPr>
          <p:nvPr>
            <p:ph type="title"/>
          </p:nvPr>
        </p:nvSpPr>
        <p:spPr>
          <a:xfrm>
            <a:off x="457200" y="98425"/>
            <a:ext cx="8229600" cy="561975"/>
          </a:xfrm>
        </p:spPr>
        <p:txBody>
          <a:bodyPr>
            <a:normAutofit fontScale="90000"/>
          </a:bodyPr>
          <a:lstStyle/>
          <a:p>
            <a:r>
              <a:rPr lang="zh-CN" altLang="en-US" sz="3600" smtClean="0"/>
              <a:t>过程调用的机器级表示</a:t>
            </a:r>
          </a:p>
        </p:txBody>
      </p:sp>
      <p:sp>
        <p:nvSpPr>
          <p:cNvPr id="734211" name="Rectangle 3"/>
          <p:cNvSpPr>
            <a:spLocks noGrp="1" noChangeArrowheads="1"/>
          </p:cNvSpPr>
          <p:nvPr>
            <p:ph type="body" idx="1"/>
          </p:nvPr>
        </p:nvSpPr>
        <p:spPr>
          <a:xfrm>
            <a:off x="468313" y="836613"/>
            <a:ext cx="8229600" cy="1601787"/>
          </a:xfrm>
        </p:spPr>
        <p:txBody>
          <a:bodyPr>
            <a:normAutofit/>
          </a:bodyPr>
          <a:lstStyle/>
          <a:p>
            <a:r>
              <a:rPr lang="zh-CN" altLang="en-US" smtClean="0">
                <a:ea typeface="微软雅黑" pitchFamily="34" charset="-122"/>
              </a:rPr>
              <a:t>以下过程（函数）调用对应的机器级代码是什么？</a:t>
            </a:r>
          </a:p>
          <a:p>
            <a:r>
              <a:rPr lang="zh-CN" altLang="en-US" smtClean="0">
                <a:ea typeface="微软雅黑" pitchFamily="34" charset="-122"/>
              </a:rPr>
              <a:t>如何将</a:t>
            </a:r>
            <a:r>
              <a:rPr lang="en-US" altLang="zh-CN" smtClean="0">
                <a:ea typeface="微软雅黑" pitchFamily="34" charset="-122"/>
              </a:rPr>
              <a:t>t1(125)</a:t>
            </a:r>
            <a:r>
              <a:rPr lang="zh-CN" altLang="en-US" smtClean="0">
                <a:ea typeface="微软雅黑" pitchFamily="34" charset="-122"/>
              </a:rPr>
              <a:t>、</a:t>
            </a:r>
            <a:r>
              <a:rPr lang="en-US" altLang="zh-CN" smtClean="0">
                <a:ea typeface="微软雅黑" pitchFamily="34" charset="-122"/>
              </a:rPr>
              <a:t>t2(80)</a:t>
            </a:r>
            <a:r>
              <a:rPr lang="zh-CN" altLang="en-US" smtClean="0">
                <a:ea typeface="微软雅黑" pitchFamily="34" charset="-122"/>
              </a:rPr>
              <a:t>分别传递给</a:t>
            </a:r>
            <a:r>
              <a:rPr lang="en-US" altLang="zh-CN" smtClean="0">
                <a:ea typeface="微软雅黑" pitchFamily="34" charset="-122"/>
              </a:rPr>
              <a:t>add</a:t>
            </a:r>
            <a:r>
              <a:rPr lang="zh-CN" altLang="en-US" smtClean="0">
                <a:ea typeface="微软雅黑" pitchFamily="34" charset="-122"/>
              </a:rPr>
              <a:t>中的形式参数</a:t>
            </a:r>
            <a:r>
              <a:rPr lang="en-US" altLang="zh-CN" smtClean="0">
                <a:ea typeface="微软雅黑" pitchFamily="34" charset="-122"/>
              </a:rPr>
              <a:t>x</a:t>
            </a:r>
            <a:r>
              <a:rPr lang="zh-CN" altLang="en-US" smtClean="0">
                <a:ea typeface="微软雅黑" pitchFamily="34" charset="-122"/>
              </a:rPr>
              <a:t>、</a:t>
            </a:r>
            <a:r>
              <a:rPr lang="en-US" altLang="zh-CN" smtClean="0">
                <a:ea typeface="微软雅黑" pitchFamily="34" charset="-122"/>
              </a:rPr>
              <a:t>y</a:t>
            </a:r>
          </a:p>
          <a:p>
            <a:r>
              <a:rPr lang="en-US" altLang="zh-CN" smtClean="0">
                <a:ea typeface="微软雅黑" pitchFamily="34" charset="-122"/>
              </a:rPr>
              <a:t>add</a:t>
            </a:r>
            <a:r>
              <a:rPr lang="zh-CN" altLang="en-US" smtClean="0">
                <a:ea typeface="微软雅黑" pitchFamily="34" charset="-122"/>
              </a:rPr>
              <a:t>函数执行的结果如何返回给</a:t>
            </a:r>
            <a:r>
              <a:rPr lang="en-US" altLang="zh-CN" smtClean="0">
                <a:ea typeface="微软雅黑" pitchFamily="34" charset="-122"/>
              </a:rPr>
              <a:t>caller?</a:t>
            </a:r>
          </a:p>
        </p:txBody>
      </p:sp>
      <p:grpSp>
        <p:nvGrpSpPr>
          <p:cNvPr id="734221" name="Group 13"/>
          <p:cNvGrpSpPr>
            <a:grpSpLocks/>
          </p:cNvGrpSpPr>
          <p:nvPr/>
        </p:nvGrpSpPr>
        <p:grpSpPr bwMode="auto">
          <a:xfrm>
            <a:off x="2862263" y="3608388"/>
            <a:ext cx="1081087" cy="1371600"/>
            <a:chOff x="3050" y="1820"/>
            <a:chExt cx="681" cy="864"/>
          </a:xfrm>
        </p:grpSpPr>
        <p:sp>
          <p:nvSpPr>
            <p:cNvPr id="734214" name="Text Box 6"/>
            <p:cNvSpPr txBox="1">
              <a:spLocks noChangeArrowheads="1"/>
            </p:cNvSpPr>
            <p:nvPr/>
          </p:nvSpPr>
          <p:spPr bwMode="auto">
            <a:xfrm>
              <a:off x="3050" y="1820"/>
              <a:ext cx="681" cy="864"/>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sz="2400">
                  <a:solidFill>
                    <a:srgbClr val="3333CC"/>
                  </a:solidFill>
                </a:rPr>
                <a:t>add</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 main</a:t>
              </a:r>
              <a:endParaRPr lang="en-US" altLang="zh-CN" sz="2400"/>
            </a:p>
          </p:txBody>
        </p:sp>
        <p:sp>
          <p:nvSpPr>
            <p:cNvPr id="734216" name="Line 8"/>
            <p:cNvSpPr>
              <a:spLocks noChangeShapeType="1"/>
            </p:cNvSpPr>
            <p:nvPr/>
          </p:nvSpPr>
          <p:spPr bwMode="auto">
            <a:xfrm flipV="1">
              <a:off x="3390" y="2103"/>
              <a:ext cx="0" cy="283"/>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34230" name="Group 22"/>
          <p:cNvGrpSpPr>
            <a:grpSpLocks/>
          </p:cNvGrpSpPr>
          <p:nvPr/>
        </p:nvGrpSpPr>
        <p:grpSpPr bwMode="auto">
          <a:xfrm>
            <a:off x="4481513" y="2798763"/>
            <a:ext cx="3960812" cy="3386137"/>
            <a:chOff x="2823" y="1763"/>
            <a:chExt cx="2495" cy="2133"/>
          </a:xfrm>
        </p:grpSpPr>
        <p:sp>
          <p:nvSpPr>
            <p:cNvPr id="734223" name="Text Box 15"/>
            <p:cNvSpPr txBox="1">
              <a:spLocks noChangeArrowheads="1"/>
            </p:cNvSpPr>
            <p:nvPr/>
          </p:nvSpPr>
          <p:spPr bwMode="auto">
            <a:xfrm>
              <a:off x="2823" y="1763"/>
              <a:ext cx="2495" cy="2133"/>
            </a:xfrm>
            <a:prstGeom prst="rect">
              <a:avLst/>
            </a:prstGeom>
            <a:noFill/>
            <a:ln w="9525" algn="ctr">
              <a:noFill/>
              <a:miter lim="800000"/>
              <a:headEnd/>
              <a:tailEnd/>
            </a:ln>
            <a:effectLst/>
          </p:spPr>
          <p:txBody>
            <a:bodyPr>
              <a:spAutoFit/>
            </a:bodyPr>
            <a:lstStyle/>
            <a:p>
              <a:pPr marL="342900" indent="-342900">
                <a:spcBef>
                  <a:spcPct val="40000"/>
                </a:spcBef>
              </a:pPr>
              <a:r>
                <a:rPr lang="en-US" altLang="zh-CN" sz="2000"/>
                <a:t>     </a:t>
              </a:r>
              <a:r>
                <a:rPr lang="en-US" altLang="zh-CN" sz="2000">
                  <a:solidFill>
                    <a:schemeClr val="accent2"/>
                  </a:solidFill>
                </a:rPr>
                <a:t>main</a:t>
              </a:r>
              <a:r>
                <a:rPr lang="zh-CN" altLang="en-US" sz="2000">
                  <a:solidFill>
                    <a:schemeClr val="accent2"/>
                  </a:solidFill>
                </a:rPr>
                <a:t>：		</a:t>
              </a:r>
              <a:r>
                <a:rPr lang="en-US" altLang="zh-CN" sz="2000">
                  <a:solidFill>
                    <a:schemeClr val="accent2"/>
                  </a:solidFill>
                </a:rPr>
                <a:t>add</a:t>
              </a:r>
              <a:r>
                <a:rPr lang="zh-CN" altLang="en-US" sz="2000">
                  <a:solidFill>
                    <a:schemeClr val="accent2"/>
                  </a:solidFill>
                </a:rPr>
                <a:t>：</a:t>
              </a:r>
            </a:p>
            <a:p>
              <a:pPr marL="342900" indent="-342900">
                <a:spcBef>
                  <a:spcPct val="40000"/>
                </a:spcBef>
              </a:pPr>
              <a:endParaRPr lang="zh-CN" altLang="en-US" sz="2000">
                <a:solidFill>
                  <a:schemeClr val="accent2"/>
                </a:solidFill>
              </a:endParaRPr>
            </a:p>
            <a:p>
              <a:pPr marL="342900" indent="-342900">
                <a:spcBef>
                  <a:spcPct val="40000"/>
                </a:spcBef>
              </a:pPr>
              <a:r>
                <a:rPr lang="zh-CN" altLang="en-US" sz="2000"/>
                <a:t>  存放参数	         取出参数</a:t>
              </a:r>
              <a:endParaRPr lang="en-US" altLang="zh-CN" sz="2000"/>
            </a:p>
            <a:p>
              <a:pPr marL="342900" indent="-342900">
                <a:spcBef>
                  <a:spcPct val="40000"/>
                </a:spcBef>
              </a:pPr>
              <a:r>
                <a:rPr lang="zh-CN" altLang="en-US" sz="2000"/>
                <a:t>调出</a:t>
              </a:r>
              <a:r>
                <a:rPr lang="en-US" altLang="zh-CN" sz="2000"/>
                <a:t>add</a:t>
              </a:r>
              <a:r>
                <a:rPr lang="zh-CN" altLang="en-US" sz="2000"/>
                <a:t>执行	            执行</a:t>
              </a:r>
            </a:p>
            <a:p>
              <a:pPr marL="342900" indent="-342900">
                <a:spcBef>
                  <a:spcPct val="40000"/>
                </a:spcBef>
              </a:pPr>
              <a:r>
                <a:rPr lang="zh-CN" altLang="en-US" sz="2000"/>
                <a:t>                                存返回结果</a:t>
              </a:r>
            </a:p>
            <a:p>
              <a:pPr marL="342900" indent="-342900">
                <a:spcBef>
                  <a:spcPct val="40000"/>
                </a:spcBef>
              </a:pPr>
              <a:r>
                <a:rPr lang="zh-CN" altLang="en-US" sz="2000"/>
                <a:t>                             </a:t>
              </a:r>
            </a:p>
            <a:p>
              <a:pPr marL="342900" indent="-342900">
                <a:spcBef>
                  <a:spcPct val="40000"/>
                </a:spcBef>
              </a:pPr>
              <a:r>
                <a:rPr lang="en-US" altLang="zh-CN"/>
                <a:t>			         </a:t>
              </a:r>
              <a:r>
                <a:rPr lang="zh-CN" altLang="en-US" sz="2000"/>
                <a:t>返回</a:t>
              </a:r>
              <a:r>
                <a:rPr lang="en-US" altLang="zh-CN" sz="2000"/>
                <a:t>main</a:t>
              </a:r>
            </a:p>
            <a:p>
              <a:pPr marL="342900" indent="-342900">
                <a:spcBef>
                  <a:spcPct val="40000"/>
                </a:spcBef>
              </a:pPr>
              <a:r>
                <a:rPr lang="en-US" altLang="zh-CN" sz="2000"/>
                <a:t>				</a:t>
              </a:r>
              <a:endParaRPr lang="zh-CN" altLang="en-US" sz="2000"/>
            </a:p>
          </p:txBody>
        </p:sp>
        <p:sp>
          <p:nvSpPr>
            <p:cNvPr id="734224" name="Line 16"/>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ffectLst/>
          </p:spPr>
          <p:txBody>
            <a:bodyPr/>
            <a:lstStyle/>
            <a:p>
              <a:endParaRPr lang="zh-CN" altLang="en-US"/>
            </a:p>
          </p:txBody>
        </p:sp>
        <p:sp>
          <p:nvSpPr>
            <p:cNvPr id="734225" name="Line 17"/>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ffectLst/>
          </p:spPr>
          <p:txBody>
            <a:bodyPr/>
            <a:lstStyle/>
            <a:p>
              <a:endParaRPr lang="zh-CN" altLang="en-US"/>
            </a:p>
          </p:txBody>
        </p:sp>
        <p:sp>
          <p:nvSpPr>
            <p:cNvPr id="734226" name="Line 18"/>
            <p:cNvSpPr>
              <a:spLocks noChangeShapeType="1"/>
            </p:cNvSpPr>
            <p:nvPr/>
          </p:nvSpPr>
          <p:spPr bwMode="auto">
            <a:xfrm>
              <a:off x="3305" y="2047"/>
              <a:ext cx="0" cy="198"/>
            </a:xfrm>
            <a:prstGeom prst="line">
              <a:avLst/>
            </a:prstGeom>
            <a:noFill/>
            <a:ln w="57150">
              <a:solidFill>
                <a:schemeClr val="tx1"/>
              </a:solidFill>
              <a:prstDash val="sysDot"/>
              <a:round/>
              <a:headEnd/>
              <a:tailEnd/>
            </a:ln>
            <a:effectLst/>
          </p:spPr>
          <p:txBody>
            <a:bodyPr/>
            <a:lstStyle/>
            <a:p>
              <a:endParaRPr lang="zh-CN" altLang="en-US"/>
            </a:p>
          </p:txBody>
        </p:sp>
        <p:sp>
          <p:nvSpPr>
            <p:cNvPr id="734227" name="Line 19"/>
            <p:cNvSpPr>
              <a:spLocks noChangeShapeType="1"/>
            </p:cNvSpPr>
            <p:nvPr/>
          </p:nvSpPr>
          <p:spPr bwMode="auto">
            <a:xfrm>
              <a:off x="4779" y="2047"/>
              <a:ext cx="0" cy="198"/>
            </a:xfrm>
            <a:prstGeom prst="line">
              <a:avLst/>
            </a:prstGeom>
            <a:noFill/>
            <a:ln w="57150">
              <a:solidFill>
                <a:schemeClr val="tx1"/>
              </a:solidFill>
              <a:prstDash val="sysDot"/>
              <a:round/>
              <a:headEnd/>
              <a:tailEnd/>
            </a:ln>
            <a:effectLst/>
          </p:spPr>
          <p:txBody>
            <a:bodyPr/>
            <a:lstStyle/>
            <a:p>
              <a:endParaRPr lang="zh-CN" altLang="en-US"/>
            </a:p>
          </p:txBody>
        </p:sp>
        <p:sp>
          <p:nvSpPr>
            <p:cNvPr id="734228" name="Line 20"/>
            <p:cNvSpPr>
              <a:spLocks noChangeShapeType="1"/>
            </p:cNvSpPr>
            <p:nvPr/>
          </p:nvSpPr>
          <p:spPr bwMode="auto">
            <a:xfrm>
              <a:off x="3334" y="2897"/>
              <a:ext cx="0" cy="198"/>
            </a:xfrm>
            <a:prstGeom prst="line">
              <a:avLst/>
            </a:prstGeom>
            <a:noFill/>
            <a:ln w="57150">
              <a:solidFill>
                <a:schemeClr val="tx1"/>
              </a:solidFill>
              <a:prstDash val="sysDot"/>
              <a:round/>
              <a:headEnd/>
              <a:tailEnd/>
            </a:ln>
            <a:effectLst/>
          </p:spPr>
          <p:txBody>
            <a:bodyPr/>
            <a:lstStyle/>
            <a:p>
              <a:endParaRPr lang="zh-CN" altLang="en-US"/>
            </a:p>
          </p:txBody>
        </p:sp>
        <p:sp>
          <p:nvSpPr>
            <p:cNvPr id="734229" name="Line 21"/>
            <p:cNvSpPr>
              <a:spLocks noChangeShapeType="1"/>
            </p:cNvSpPr>
            <p:nvPr/>
          </p:nvSpPr>
          <p:spPr bwMode="auto">
            <a:xfrm>
              <a:off x="4808" y="3153"/>
              <a:ext cx="0" cy="198"/>
            </a:xfrm>
            <a:prstGeom prst="line">
              <a:avLst/>
            </a:prstGeom>
            <a:noFill/>
            <a:ln w="57150">
              <a:solidFill>
                <a:schemeClr val="tx1"/>
              </a:solidFill>
              <a:prstDash val="sysDot"/>
              <a:round/>
              <a:headEnd/>
              <a:tailEnd/>
            </a:ln>
            <a:effectLst/>
          </p:spPr>
          <p:txBody>
            <a:bodyPr/>
            <a:lstStyle/>
            <a:p>
              <a:endParaRPr lang="zh-CN" altLang="en-US"/>
            </a:p>
          </p:txBody>
        </p:sp>
      </p:grpSp>
    </p:spTree>
    <p:extLst>
      <p:ext uri="{BB962C8B-B14F-4D97-AF65-F5344CB8AC3E}">
        <p14:creationId xmlns="" xmlns:p14="http://schemas.microsoft.com/office/powerpoint/2010/main" val="42633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2"/>
                                        </p:tgtEl>
                                        <p:attrNameLst>
                                          <p:attrName>style.visibility</p:attrName>
                                        </p:attrNameLst>
                                      </p:cBhvr>
                                      <p:to>
                                        <p:strVal val="visible"/>
                                      </p:to>
                                    </p:set>
                                    <p:animEffect transition="in" filter="blinds(horizontal)">
                                      <p:cBhvr>
                                        <p:cTn id="7" dur="500"/>
                                        <p:tgtEl>
                                          <p:spTgt spid="734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0" end="0"/>
                                            </p:txEl>
                                          </p:spTgt>
                                        </p:tgtEl>
                                        <p:attrNameLst>
                                          <p:attrName>style.visibility</p:attrName>
                                        </p:attrNameLst>
                                      </p:cBhvr>
                                      <p:to>
                                        <p:strVal val="visible"/>
                                      </p:to>
                                    </p:set>
                                    <p:animEffect transition="in" filter="blinds(horizontal)">
                                      <p:cBhvr>
                                        <p:cTn id="12" dur="500"/>
                                        <p:tgtEl>
                                          <p:spTgt spid="7342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4211">
                                            <p:txEl>
                                              <p:pRg st="1" end="1"/>
                                            </p:txEl>
                                          </p:spTgt>
                                        </p:tgtEl>
                                        <p:attrNameLst>
                                          <p:attrName>style.visibility</p:attrName>
                                        </p:attrNameLst>
                                      </p:cBhvr>
                                      <p:to>
                                        <p:strVal val="visible"/>
                                      </p:to>
                                    </p:set>
                                    <p:animEffect transition="in" filter="blinds(horizontal)">
                                      <p:cBhvr>
                                        <p:cTn id="17" dur="500"/>
                                        <p:tgtEl>
                                          <p:spTgt spid="7342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22" dur="500"/>
                                        <p:tgtEl>
                                          <p:spTgt spid="7342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21"/>
                                        </p:tgtEl>
                                        <p:attrNameLst>
                                          <p:attrName>style.visibility</p:attrName>
                                        </p:attrNameLst>
                                      </p:cBhvr>
                                      <p:to>
                                        <p:strVal val="visible"/>
                                      </p:to>
                                    </p:set>
                                    <p:animEffect transition="in" filter="blinds(horizontal)">
                                      <p:cBhvr>
                                        <p:cTn id="27" dur="500"/>
                                        <p:tgtEl>
                                          <p:spTgt spid="73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28435</TotalTime>
  <Words>2397</Words>
  <Application>Microsoft Office PowerPoint</Application>
  <PresentationFormat>全屏显示(4:3)</PresentationFormat>
  <Paragraphs>353</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默认设计模板</vt:lpstr>
      <vt:lpstr>  第六讲 程序的表示  </vt:lpstr>
      <vt:lpstr>1、 IA-32浮点操作</vt:lpstr>
      <vt:lpstr>IA-32浮点操作</vt:lpstr>
      <vt:lpstr>IA-32浮点操作举例</vt:lpstr>
      <vt:lpstr>Floating-Point Instruction Set</vt:lpstr>
      <vt:lpstr>IA-32和x86-64的比较</vt:lpstr>
      <vt:lpstr>IA-32过程调用参数传递</vt:lpstr>
      <vt:lpstr>2、过程的调用</vt:lpstr>
      <vt:lpstr>过程调用的机器级表示</vt:lpstr>
      <vt:lpstr>过程调用的机器级表示</vt:lpstr>
      <vt:lpstr>一个简单的过程调用例子</vt:lpstr>
      <vt:lpstr>逆向工程举例</vt:lpstr>
      <vt:lpstr>已知递归函数refunc的C语言代码框架和汇编代码如下：</vt:lpstr>
      <vt:lpstr>3、数组的表示</vt:lpstr>
      <vt:lpstr>数组的分配和访问</vt:lpstr>
      <vt:lpstr>数组元素在内存的存放和访问</vt:lpstr>
      <vt:lpstr>数组元素在内存的存放和访问</vt:lpstr>
      <vt:lpstr>假设短整型数组S的起始地址As和索引i分别存放在寄存器%edx和%ecx中，操作结果存放在寄存器%eax或%ax中。请写出下列表达式的类型、值和汇编语句。</vt:lpstr>
      <vt:lpstr>假设函数sum_element的部分C代码如下，其中，M和N是用#define声明的常数。根据汇编代码，确定M和N的值。</vt:lpstr>
      <vt:lpstr>4、结构体、联合体的表示</vt:lpstr>
      <vt:lpstr>结构体数据的分配和访问 </vt:lpstr>
      <vt:lpstr>联合体数据的分配和访问</vt:lpstr>
      <vt:lpstr>思考题4</vt:lpstr>
      <vt:lpstr>思考题5</vt:lpstr>
      <vt:lpstr>5、缓冲区溢出</vt:lpstr>
      <vt:lpstr>越界访问和缓冲区溢出 </vt:lpstr>
      <vt:lpstr>越界访问和缓冲区溢出</vt:lpstr>
      <vt:lpstr>越界访问和缓冲区溢出</vt:lpstr>
      <vt:lpstr>思考题6</vt:lpstr>
      <vt:lpstr>1、第7行和第10行汇编指令后栈帧情况</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2967</cp:revision>
  <dcterms:created xsi:type="dcterms:W3CDTF">2008-04-26T09:05:28Z</dcterms:created>
  <dcterms:modified xsi:type="dcterms:W3CDTF">2014-10-22T13:37:42Z</dcterms:modified>
</cp:coreProperties>
</file>