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8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256" r:id="rId30"/>
    <p:sldId id="267" r:id="rId31"/>
    <p:sldId id="268" r:id="rId32"/>
    <p:sldId id="269" r:id="rId33"/>
    <p:sldId id="270" r:id="rId34"/>
    <p:sldId id="272" r:id="rId35"/>
    <p:sldId id="273" r:id="rId36"/>
    <p:sldId id="274" r:id="rId37"/>
    <p:sldId id="276" r:id="rId38"/>
    <p:sldId id="275" r:id="rId39"/>
    <p:sldId id="277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F1521-A818-4233-A1B0-BF885393314E}" type="datetimeFigureOut">
              <a:rPr lang="zh-CN" altLang="en-US" smtClean="0"/>
              <a:pPr/>
              <a:t>2014/11/5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9094E-2B68-475E-8AFB-7984F6B1E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ln/>
        </p:spPr>
        <p:txBody>
          <a:bodyPr lIns="86630" tIns="43315" rIns="86630" bIns="43315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08563" cy="4070350"/>
          </a:xfrm>
          <a:noFill/>
          <a:ln/>
        </p:spPr>
        <p:txBody>
          <a:bodyPr lIns="86630" tIns="43315" rIns="86630" bIns="43315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779267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62259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69632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738307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662531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Text Box 1"/>
          <p:cNvSpPr txBox="1">
            <a:spLocks noChangeArrowheads="1"/>
          </p:cNvSpPr>
          <p:nvPr/>
        </p:nvSpPr>
        <p:spPr bwMode="auto">
          <a:xfrm>
            <a:off x="2127250" y="692150"/>
            <a:ext cx="2603500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630" tIns="43315" rIns="86630" bIns="43315" anchor="ctr"/>
          <a:lstStyle/>
          <a:p>
            <a:pPr defTabSz="866775" eaLnBrk="0" hangingPunct="0"/>
            <a:endParaRPr lang="en-US" altLang="zh-CN" sz="2300" b="1">
              <a:latin typeface="Arial Narrow" pitchFamily="34" charset="0"/>
            </a:endParaRPr>
          </a:p>
        </p:txBody>
      </p:sp>
      <p:sp>
        <p:nvSpPr>
          <p:cNvPr id="6645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wrap="none" lIns="86630" tIns="43315" rIns="86630" bIns="43315" anchor="ctr"/>
          <a:lstStyle/>
          <a:p>
            <a:endParaRPr lang="en-US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1629-95A7-42B7-BB47-F7485BD3C616}" type="datetimeFigureOut">
              <a:rPr lang="zh-CN" altLang="en-US" smtClean="0"/>
              <a:pPr/>
              <a:t>2014/11/5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zh-CN" altLang="en-US" smtClean="0"/>
              <a:t>的链接（二）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839799"/>
          </a:xfrm>
        </p:spPr>
        <p:txBody>
          <a:bodyPr/>
          <a:lstStyle/>
          <a:p>
            <a:r>
              <a:rPr lang="zh-CN" altLang="en-US" dirty="0" smtClean="0"/>
              <a:t>确定定义符号的地址</a:t>
            </a:r>
          </a:p>
        </p:txBody>
      </p:sp>
      <p:sp>
        <p:nvSpPr>
          <p:cNvPr id="784389" name="Text Box 25"/>
          <p:cNvSpPr txBox="1">
            <a:spLocks noChangeArrowheads="1"/>
          </p:cNvSpPr>
          <p:nvPr/>
        </p:nvSpPr>
        <p:spPr bwMode="auto">
          <a:xfrm>
            <a:off x="8280400" y="1689100"/>
            <a:ext cx="604838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46800" rIns="0" bIns="46800"/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%esp </a:t>
            </a:r>
          </a:p>
        </p:txBody>
      </p:sp>
      <p:sp>
        <p:nvSpPr>
          <p:cNvPr id="784390" name="Line 26"/>
          <p:cNvSpPr>
            <a:spLocks noChangeShapeType="1"/>
          </p:cNvSpPr>
          <p:nvPr/>
        </p:nvSpPr>
        <p:spPr bwMode="auto">
          <a:xfrm flipH="1">
            <a:off x="7986713" y="1871663"/>
            <a:ext cx="312737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4391" name="Text Box 29"/>
          <p:cNvSpPr txBox="1">
            <a:spLocks noChangeArrowheads="1"/>
          </p:cNvSpPr>
          <p:nvPr/>
        </p:nvSpPr>
        <p:spPr bwMode="auto">
          <a:xfrm>
            <a:off x="8259763" y="3911600"/>
            <a:ext cx="5873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900" b="1">
                <a:latin typeface="微软雅黑" pitchFamily="34" charset="-122"/>
                <a:ea typeface="微软雅黑" pitchFamily="34" charset="-122"/>
                <a:cs typeface="msgothic"/>
              </a:rPr>
              <a:t>brk</a:t>
            </a:r>
          </a:p>
        </p:txBody>
      </p:sp>
      <p:sp>
        <p:nvSpPr>
          <p:cNvPr id="784392" name="Line 30"/>
          <p:cNvSpPr>
            <a:spLocks noChangeShapeType="1"/>
          </p:cNvSpPr>
          <p:nvPr/>
        </p:nvSpPr>
        <p:spPr bwMode="auto">
          <a:xfrm flipH="1">
            <a:off x="8005763" y="4108450"/>
            <a:ext cx="296862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4393" name="Text Box 31"/>
          <p:cNvSpPr txBox="1">
            <a:spLocks noChangeArrowheads="1"/>
          </p:cNvSpPr>
          <p:nvPr/>
        </p:nvSpPr>
        <p:spPr bwMode="auto">
          <a:xfrm>
            <a:off x="4243388" y="1044575"/>
            <a:ext cx="1565275" cy="322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>
                <a:latin typeface="微软雅黑" pitchFamily="34" charset="-122"/>
                <a:ea typeface="微软雅黑" pitchFamily="34" charset="-122"/>
                <a:cs typeface="msgothic"/>
              </a:rPr>
              <a:t>0xC00000000</a:t>
            </a:r>
          </a:p>
        </p:txBody>
      </p:sp>
      <p:sp>
        <p:nvSpPr>
          <p:cNvPr id="784394" name="Text Box 32"/>
          <p:cNvSpPr txBox="1">
            <a:spLocks noChangeArrowheads="1"/>
          </p:cNvSpPr>
          <p:nvPr/>
        </p:nvSpPr>
        <p:spPr bwMode="auto">
          <a:xfrm>
            <a:off x="4381500" y="5900738"/>
            <a:ext cx="1428750" cy="322262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0x08048000</a:t>
            </a:r>
          </a:p>
        </p:txBody>
      </p:sp>
      <p:sp>
        <p:nvSpPr>
          <p:cNvPr id="784395" name="Text Box 24"/>
          <p:cNvSpPr txBox="1">
            <a:spLocks noChangeArrowheads="1"/>
          </p:cNvSpPr>
          <p:nvPr/>
        </p:nvSpPr>
        <p:spPr bwMode="auto">
          <a:xfrm>
            <a:off x="5381625" y="6337300"/>
            <a:ext cx="315913" cy="331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>
                <a:latin typeface="Arial Black" pitchFamily="3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784397" name="Rectangle 13"/>
          <p:cNvSpPr>
            <a:spLocks noChangeArrowheads="1"/>
          </p:cNvSpPr>
          <p:nvPr/>
        </p:nvSpPr>
        <p:spPr bwMode="auto">
          <a:xfrm>
            <a:off x="5800725" y="1871663"/>
            <a:ext cx="2168525" cy="72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398" name="Line 28"/>
          <p:cNvSpPr>
            <a:spLocks noChangeShapeType="1"/>
          </p:cNvSpPr>
          <p:nvPr/>
        </p:nvSpPr>
        <p:spPr bwMode="auto">
          <a:xfrm flipV="1">
            <a:off x="8075613" y="812800"/>
            <a:ext cx="1587" cy="4603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4399" name="Rectangle 14"/>
          <p:cNvSpPr>
            <a:spLocks noChangeArrowheads="1"/>
          </p:cNvSpPr>
          <p:nvPr/>
        </p:nvSpPr>
        <p:spPr bwMode="auto">
          <a:xfrm>
            <a:off x="5802313" y="796925"/>
            <a:ext cx="2166937" cy="517525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内核虚存区</a:t>
            </a:r>
          </a:p>
        </p:txBody>
      </p:sp>
      <p:sp>
        <p:nvSpPr>
          <p:cNvPr id="784400" name="Rectangle 15"/>
          <p:cNvSpPr>
            <a:spLocks noChangeArrowheads="1"/>
          </p:cNvSpPr>
          <p:nvPr/>
        </p:nvSpPr>
        <p:spPr bwMode="auto">
          <a:xfrm>
            <a:off x="5802313" y="2605088"/>
            <a:ext cx="2166937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共享库区域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5802313" y="3311525"/>
            <a:ext cx="2166937" cy="768350"/>
          </a:xfrm>
          <a:prstGeom prst="rect">
            <a:avLst/>
          </a:prstGeom>
          <a:solidFill>
            <a:schemeClr val="bg1"/>
          </a:solidFill>
          <a:ln w="3302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784402" name="Rectangle 17"/>
          <p:cNvSpPr>
            <a:spLocks noChangeArrowheads="1"/>
          </p:cNvSpPr>
          <p:nvPr/>
        </p:nvSpPr>
        <p:spPr bwMode="auto">
          <a:xfrm>
            <a:off x="5802313" y="4078288"/>
            <a:ext cx="2166937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堆（</a:t>
            </a: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heap</a:t>
            </a: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）</a:t>
            </a: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动态生成</a:t>
            </a:r>
            <a:r>
              <a:rPr lang="en-GB" altLang="zh-CN" sz="2000" b="1">
                <a:latin typeface="Calibri" pitchFamily="34" charset="0"/>
                <a:ea typeface="微软雅黑" pitchFamily="34" charset="-122"/>
                <a:cs typeface="msgothic"/>
              </a:rPr>
              <a:t>)</a:t>
            </a:r>
          </a:p>
        </p:txBody>
      </p:sp>
      <p:sp>
        <p:nvSpPr>
          <p:cNvPr id="784403" name="Line 19"/>
          <p:cNvSpPr>
            <a:spLocks noChangeShapeType="1"/>
          </p:cNvSpPr>
          <p:nvPr/>
        </p:nvSpPr>
        <p:spPr bwMode="auto">
          <a:xfrm flipV="1">
            <a:off x="6881813" y="3660775"/>
            <a:ext cx="1587" cy="407988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4404" name="Rectangle 20"/>
          <p:cNvSpPr>
            <a:spLocks noChangeArrowheads="1"/>
          </p:cNvSpPr>
          <p:nvPr/>
        </p:nvSpPr>
        <p:spPr bwMode="auto">
          <a:xfrm>
            <a:off x="5802313" y="1282700"/>
            <a:ext cx="2166937" cy="598488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用户栈</a:t>
            </a:r>
            <a:endParaRPr lang="zh-CN" altLang="en-GB" b="1">
              <a:latin typeface="微软雅黑" pitchFamily="34" charset="-122"/>
              <a:ea typeface="微软雅黑" pitchFamily="34" charset="-122"/>
              <a:cs typeface="msgothic"/>
            </a:endParaRP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Calibri" pitchFamily="34" charset="0"/>
                <a:ea typeface="微软雅黑" pitchFamily="34" charset="-122"/>
                <a:cs typeface="msgothic"/>
              </a:rPr>
              <a:t>动态生成</a:t>
            </a:r>
          </a:p>
        </p:txBody>
      </p:sp>
      <p:sp>
        <p:nvSpPr>
          <p:cNvPr id="784405" name="Line 21"/>
          <p:cNvSpPr>
            <a:spLocks noChangeShapeType="1"/>
          </p:cNvSpPr>
          <p:nvPr/>
        </p:nvSpPr>
        <p:spPr bwMode="auto">
          <a:xfrm flipV="1">
            <a:off x="6881813" y="2365375"/>
            <a:ext cx="1587" cy="246063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4406" name="Line 22"/>
          <p:cNvSpPr>
            <a:spLocks noChangeShapeType="1"/>
          </p:cNvSpPr>
          <p:nvPr/>
        </p:nvSpPr>
        <p:spPr bwMode="auto">
          <a:xfrm>
            <a:off x="6881813" y="1881188"/>
            <a:ext cx="1587" cy="242887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802313" y="6162675"/>
            <a:ext cx="2166937" cy="4222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未使用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5802313" y="4786313"/>
            <a:ext cx="2166937" cy="712787"/>
          </a:xfrm>
          <a:prstGeom prst="rect">
            <a:avLst/>
          </a:prstGeom>
          <a:solidFill>
            <a:srgbClr val="008080">
              <a:alpha val="33000"/>
            </a:srgbClr>
          </a:solidFill>
          <a:ln w="3302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读写数据段</a:t>
            </a: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(.data, .bss)</a:t>
            </a:r>
          </a:p>
        </p:txBody>
      </p:sp>
      <p:sp>
        <p:nvSpPr>
          <p:cNvPr id="784409" name="Rectangle 35"/>
          <p:cNvSpPr>
            <a:spLocks noChangeArrowheads="1"/>
          </p:cNvSpPr>
          <p:nvPr/>
        </p:nvSpPr>
        <p:spPr bwMode="auto">
          <a:xfrm>
            <a:off x="5802313" y="5495925"/>
            <a:ext cx="2166937" cy="666750"/>
          </a:xfrm>
          <a:prstGeom prst="rect">
            <a:avLst/>
          </a:prstGeom>
          <a:solidFill>
            <a:srgbClr val="FF0000">
              <a:alpha val="25999"/>
            </a:srgbClr>
          </a:solidFill>
          <a:ln w="3302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只读代码段</a:t>
            </a: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(.text</a:t>
            </a:r>
            <a:r>
              <a:rPr lang="en-GB" altLang="zh-CN" sz="1600" b="1">
                <a:latin typeface="Calibri" pitchFamily="34" charset="0"/>
                <a:ea typeface="微软雅黑" pitchFamily="34" charset="-122"/>
                <a:cs typeface="msgothic"/>
              </a:rPr>
              <a:t>, 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.rodata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等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)</a:t>
            </a:r>
          </a:p>
        </p:txBody>
      </p:sp>
      <p:sp>
        <p:nvSpPr>
          <p:cNvPr id="784410" name="AutoShape 36"/>
          <p:cNvSpPr>
            <a:spLocks/>
          </p:cNvSpPr>
          <p:nvPr/>
        </p:nvSpPr>
        <p:spPr bwMode="auto">
          <a:xfrm>
            <a:off x="7969250" y="4894263"/>
            <a:ext cx="222250" cy="1295400"/>
          </a:xfrm>
          <a:prstGeom prst="rightBrace">
            <a:avLst>
              <a:gd name="adj1" fmla="val 48571"/>
              <a:gd name="adj2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784411" name="Text Box 37"/>
          <p:cNvSpPr txBox="1">
            <a:spLocks noChangeArrowheads="1"/>
          </p:cNvSpPr>
          <p:nvPr/>
        </p:nvSpPr>
        <p:spPr bwMode="auto">
          <a:xfrm>
            <a:off x="8294688" y="4891088"/>
            <a:ext cx="512762" cy="1222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6800" rIns="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900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  <a:cs typeface="msgothic"/>
              </a:rPr>
              <a:t>从可执行文件装入</a:t>
            </a:r>
          </a:p>
        </p:txBody>
      </p:sp>
      <p:sp>
        <p:nvSpPr>
          <p:cNvPr id="784412" name="Text Box 28"/>
          <p:cNvSpPr txBox="1">
            <a:spLocks noChangeArrowheads="1"/>
          </p:cNvSpPr>
          <p:nvPr/>
        </p:nvSpPr>
        <p:spPr bwMode="auto">
          <a:xfrm>
            <a:off x="8128000" y="881063"/>
            <a:ext cx="550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1GB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08000" y="825500"/>
            <a:ext cx="2314575" cy="44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400" b="1">
                <a:latin typeface="Calibri" pitchFamily="34" charset="0"/>
                <a:ea typeface="微软雅黑" pitchFamily="34" charset="-122"/>
                <a:cs typeface="msgothic"/>
              </a:rPr>
              <a:t>可执行目标文件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04800" y="4491038"/>
            <a:ext cx="2606675" cy="331787"/>
          </a:xfrm>
          <a:prstGeom prst="rect">
            <a:avLst/>
          </a:prstGeom>
          <a:solidFill>
            <a:srgbClr val="008080">
              <a:alpha val="31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int buf[2]={1,2}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04800" y="1430338"/>
            <a:ext cx="2606675" cy="382587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Headers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04800" y="2208213"/>
            <a:ext cx="2606675" cy="641350"/>
          </a:xfrm>
          <a:prstGeom prst="rect">
            <a:avLst/>
          </a:prstGeom>
          <a:solidFill>
            <a:srgbClr val="FF0000">
              <a:alpha val="31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main()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04800" y="2849563"/>
            <a:ext cx="2606675" cy="641350"/>
          </a:xfrm>
          <a:prstGeom prst="rect">
            <a:avLst/>
          </a:prstGeom>
          <a:solidFill>
            <a:srgbClr val="FF0000">
              <a:alpha val="28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swap()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0" y="1222375"/>
            <a:ext cx="296863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Calibri" pitchFamily="3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304800" y="4824413"/>
            <a:ext cx="2606675" cy="330200"/>
          </a:xfrm>
          <a:prstGeom prst="rect">
            <a:avLst/>
          </a:prstGeom>
          <a:solidFill>
            <a:srgbClr val="008080">
              <a:alpha val="28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int</a:t>
            </a:r>
            <a:r>
              <a:rPr lang="en-GB" altLang="zh-CN" sz="1600" b="1">
                <a:latin typeface="Courier New" pitchFamily="49" charset="0"/>
                <a:ea typeface="微软雅黑" pitchFamily="34" charset="-122"/>
                <a:cs typeface="msgothic"/>
              </a:rPr>
              <a:t> 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*bufp0=&amp;buf[0]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304800" y="3490913"/>
            <a:ext cx="2606675" cy="639762"/>
          </a:xfrm>
          <a:prstGeom prst="rect">
            <a:avLst/>
          </a:prstGeom>
          <a:solidFill>
            <a:srgbClr val="FF0000">
              <a:alpha val="27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更多系统代码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304800" y="4130675"/>
            <a:ext cx="2606675" cy="360363"/>
          </a:xfrm>
          <a:prstGeom prst="rect">
            <a:avLst/>
          </a:prstGeom>
          <a:solidFill>
            <a:srgbClr val="008080">
              <a:alpha val="27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系统数据</a:t>
            </a:r>
          </a:p>
        </p:txBody>
      </p:sp>
      <p:sp>
        <p:nvSpPr>
          <p:cNvPr id="18453" name="AutoShape 21"/>
          <p:cNvSpPr>
            <a:spLocks/>
          </p:cNvSpPr>
          <p:nvPr/>
        </p:nvSpPr>
        <p:spPr bwMode="auto">
          <a:xfrm>
            <a:off x="2994025" y="1430338"/>
            <a:ext cx="328613" cy="2700337"/>
          </a:xfrm>
          <a:prstGeom prst="rightBrace">
            <a:avLst>
              <a:gd name="adj1" fmla="val 66576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3357563" y="2614613"/>
            <a:ext cx="703262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.text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304800" y="5505450"/>
            <a:ext cx="2606675" cy="7366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10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.symtab</a:t>
            </a:r>
          </a:p>
          <a:p>
            <a:pPr algn="ctr" eaLnBrk="0" hangingPunct="0">
              <a:lnSpc>
                <a:spcPct val="10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.debug</a:t>
            </a:r>
          </a:p>
        </p:txBody>
      </p:sp>
      <p:sp>
        <p:nvSpPr>
          <p:cNvPr id="18463" name="AutoShape 31"/>
          <p:cNvSpPr>
            <a:spLocks/>
          </p:cNvSpPr>
          <p:nvPr/>
        </p:nvSpPr>
        <p:spPr bwMode="auto">
          <a:xfrm>
            <a:off x="2978150" y="4130675"/>
            <a:ext cx="285750" cy="958850"/>
          </a:xfrm>
          <a:prstGeom prst="rightBrace">
            <a:avLst>
              <a:gd name="adj1" fmla="val 27963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3286125" y="4543425"/>
            <a:ext cx="757238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.data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304800" y="5157788"/>
            <a:ext cx="2606675" cy="347662"/>
          </a:xfrm>
          <a:prstGeom prst="rect">
            <a:avLst/>
          </a:prstGeom>
          <a:solidFill>
            <a:schemeClr val="accent1">
              <a:alpha val="41000"/>
            </a:scheme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int *bufp1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3314700" y="5162550"/>
            <a:ext cx="623888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.bss</a:t>
            </a: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304800" y="1819275"/>
            <a:ext cx="2606675" cy="384175"/>
          </a:xfrm>
          <a:prstGeom prst="rect">
            <a:avLst/>
          </a:prstGeom>
          <a:solidFill>
            <a:srgbClr val="FF0000">
              <a:alpha val="28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系统代码</a:t>
            </a:r>
          </a:p>
        </p:txBody>
      </p:sp>
      <p:sp>
        <p:nvSpPr>
          <p:cNvPr id="18471" name="AutoShape 39"/>
          <p:cNvSpPr>
            <a:spLocks/>
          </p:cNvSpPr>
          <p:nvPr/>
        </p:nvSpPr>
        <p:spPr bwMode="auto">
          <a:xfrm>
            <a:off x="2960688" y="5191125"/>
            <a:ext cx="269875" cy="323850"/>
          </a:xfrm>
          <a:prstGeom prst="rightBrace">
            <a:avLst>
              <a:gd name="adj1" fmla="val 10000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784458" name="Line 74"/>
          <p:cNvSpPr>
            <a:spLocks noChangeShapeType="1"/>
          </p:cNvSpPr>
          <p:nvPr/>
        </p:nvSpPr>
        <p:spPr bwMode="auto">
          <a:xfrm>
            <a:off x="4035425" y="2844800"/>
            <a:ext cx="1682750" cy="2887663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59" name="Line 75"/>
          <p:cNvSpPr>
            <a:spLocks noChangeShapeType="1"/>
          </p:cNvSpPr>
          <p:nvPr/>
        </p:nvSpPr>
        <p:spPr bwMode="auto">
          <a:xfrm flipV="1">
            <a:off x="4295775" y="5065713"/>
            <a:ext cx="1436688" cy="444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4460" name="AutoShape 76"/>
          <p:cNvSpPr>
            <a:spLocks/>
          </p:cNvSpPr>
          <p:nvPr/>
        </p:nvSpPr>
        <p:spPr bwMode="auto">
          <a:xfrm>
            <a:off x="4035425" y="4702175"/>
            <a:ext cx="173038" cy="741363"/>
          </a:xfrm>
          <a:prstGeom prst="rightBrace">
            <a:avLst>
              <a:gd name="adj1" fmla="val 35703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4461" name="Text Box 77"/>
          <p:cNvSpPr txBox="1">
            <a:spLocks noChangeArrowheads="1"/>
          </p:cNvSpPr>
          <p:nvPr/>
        </p:nvSpPr>
        <p:spPr bwMode="auto">
          <a:xfrm>
            <a:off x="3251200" y="6257925"/>
            <a:ext cx="98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hlinkClick r:id="" action="ppaction://hlinkshowjump?jump=previousslide"/>
              </a:rPr>
              <a:t>BACK</a:t>
            </a: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94" grpId="0" animBg="1"/>
      <p:bldP spid="7844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1125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R_386_32</a:t>
            </a:r>
            <a:r>
              <a:rPr lang="zh-CN" altLang="en-GB" smtClean="0"/>
              <a:t>的重定位方式</a:t>
            </a:r>
            <a:endParaRPr lang="zh-CN" altLang="en-US" smtClean="0"/>
          </a:p>
        </p:txBody>
      </p:sp>
      <p:sp>
        <p:nvSpPr>
          <p:cNvPr id="732166" name="Text Box 6"/>
          <p:cNvSpPr txBox="1">
            <a:spLocks noChangeArrowheads="1"/>
          </p:cNvSpPr>
          <p:nvPr/>
        </p:nvSpPr>
        <p:spPr bwMode="auto">
          <a:xfrm>
            <a:off x="4195763" y="890588"/>
            <a:ext cx="21336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定义在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.data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节中偏移为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处，占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8B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，没有需重定位的符号。</a:t>
            </a:r>
            <a:endParaRPr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0013" y="749300"/>
            <a:ext cx="4071937" cy="1741488"/>
            <a:chOff x="44" y="472"/>
            <a:chExt cx="2565" cy="1097"/>
          </a:xfrm>
        </p:grpSpPr>
        <p:sp>
          <p:nvSpPr>
            <p:cNvPr id="2" name="Text Box 3"/>
            <p:cNvSpPr txBox="1">
              <a:spLocks noChangeArrowheads="1"/>
            </p:cNvSpPr>
            <p:nvPr/>
          </p:nvSpPr>
          <p:spPr bwMode="auto">
            <a:xfrm>
              <a:off x="79" y="789"/>
              <a:ext cx="2502" cy="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Disassembly of section .data: </a:t>
              </a:r>
            </a:p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altLang="zh-CN" sz="2000" b="1">
                <a:latin typeface="微软雅黑" pitchFamily="34" charset="-122"/>
                <a:ea typeface="微软雅黑" pitchFamily="34" charset="-122"/>
                <a:cs typeface="msgothic"/>
              </a:endParaRPr>
            </a:p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 00000000 &lt;buf&gt;: </a:t>
              </a:r>
            </a:p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   0:   01 00 00 00 02 00 00 00</a:t>
              </a:r>
            </a:p>
          </p:txBody>
        </p:sp>
        <p:sp>
          <p:nvSpPr>
            <p:cNvPr id="732167" name="Rectangle 7"/>
            <p:cNvSpPr>
              <a:spLocks noChangeArrowheads="1"/>
            </p:cNvSpPr>
            <p:nvPr/>
          </p:nvSpPr>
          <p:spPr bwMode="auto">
            <a:xfrm>
              <a:off x="44" y="472"/>
              <a:ext cx="256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main.o</a:t>
              </a:r>
              <a:r>
                <a:rPr lang="zh-CN" altLang="en-US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中</a:t>
              </a:r>
              <a:r>
                <a:rPr lang="en-US" altLang="zh-CN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.data</a:t>
              </a:r>
              <a:r>
                <a:rPr lang="zh-CN" altLang="en-US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.rel.data</a:t>
              </a:r>
              <a:r>
                <a:rPr lang="zh-CN" altLang="en-US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节内容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732168" name="Rectangle 5"/>
          <p:cNvSpPr>
            <a:spLocks noChangeArrowheads="1"/>
          </p:cNvSpPr>
          <p:nvPr/>
        </p:nvSpPr>
        <p:spPr bwMode="auto">
          <a:xfrm>
            <a:off x="6589713" y="1127125"/>
            <a:ext cx="2286000" cy="123825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int buf[2]={1,2};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int main()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……</a:t>
            </a:r>
          </a:p>
        </p:txBody>
      </p:sp>
      <p:sp>
        <p:nvSpPr>
          <p:cNvPr id="732169" name="TextBox 6"/>
          <p:cNvSpPr txBox="1">
            <a:spLocks noChangeArrowheads="1"/>
          </p:cNvSpPr>
          <p:nvPr/>
        </p:nvSpPr>
        <p:spPr bwMode="auto">
          <a:xfrm>
            <a:off x="7362825" y="762000"/>
            <a:ext cx="1023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main.c</a:t>
            </a:r>
          </a:p>
        </p:txBody>
      </p:sp>
      <p:sp>
        <p:nvSpPr>
          <p:cNvPr id="732171" name="Rectangle 5"/>
          <p:cNvSpPr>
            <a:spLocks noChangeArrowheads="1"/>
          </p:cNvSpPr>
          <p:nvPr/>
        </p:nvSpPr>
        <p:spPr bwMode="auto">
          <a:xfrm>
            <a:off x="6078538" y="3255963"/>
            <a:ext cx="2936875" cy="20955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extern int buf[];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int *bufp0 = &amp;buf[0];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static int *bufp1;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sz="2000" b="1">
              <a:latin typeface="微软雅黑" pitchFamily="34" charset="-122"/>
              <a:ea typeface="微软雅黑" pitchFamily="34" charset="-122"/>
              <a:cs typeface="msgothic"/>
            </a:endParaRP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void swap()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……</a:t>
            </a:r>
          </a:p>
        </p:txBody>
      </p:sp>
      <p:sp>
        <p:nvSpPr>
          <p:cNvPr id="732172" name="TextBox 6"/>
          <p:cNvSpPr txBox="1">
            <a:spLocks noChangeArrowheads="1"/>
          </p:cNvSpPr>
          <p:nvPr/>
        </p:nvSpPr>
        <p:spPr bwMode="auto">
          <a:xfrm>
            <a:off x="6891338" y="2863850"/>
            <a:ext cx="1046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swap.c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1438" y="3165475"/>
            <a:ext cx="4094162" cy="2098675"/>
            <a:chOff x="44" y="461"/>
            <a:chExt cx="2579" cy="1435"/>
          </a:xfrm>
        </p:grpSpPr>
        <p:sp>
          <p:nvSpPr>
            <p:cNvPr id="19459" name="Text Box 3"/>
            <p:cNvSpPr txBox="1">
              <a:spLocks noChangeArrowheads="1"/>
            </p:cNvSpPr>
            <p:nvPr/>
          </p:nvSpPr>
          <p:spPr bwMode="auto">
            <a:xfrm>
              <a:off x="79" y="789"/>
              <a:ext cx="2502" cy="1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Disassembly of section .data: </a:t>
              </a:r>
            </a:p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altLang="zh-CN" sz="2000" b="1">
                <a:latin typeface="微软雅黑" pitchFamily="34" charset="-122"/>
                <a:ea typeface="微软雅黑" pitchFamily="34" charset="-122"/>
                <a:cs typeface="msgothic"/>
              </a:endParaRPr>
            </a:p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 00000000 &lt;bufp0&gt;: </a:t>
              </a:r>
            </a:p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latin typeface="微软雅黑" pitchFamily="34" charset="-122"/>
                  <a:ea typeface="微软雅黑" pitchFamily="34" charset="-122"/>
                  <a:cs typeface="msgothic"/>
                </a:rPr>
                <a:t>   0:   </a:t>
              </a:r>
              <a:r>
                <a:rPr lang="en-GB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00 00 00 00</a:t>
              </a:r>
            </a:p>
            <a:p>
              <a:pPr eaLnBrk="0" hangingPunct="0">
                <a:lnSpc>
                  <a:spcPct val="12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         0</a:t>
              </a:r>
              <a:r>
                <a:rPr lang="zh-CN" altLang="en-GB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：</a:t>
              </a:r>
              <a:r>
                <a:rPr lang="en-GB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msgothic"/>
                </a:rPr>
                <a:t>R_386_32  buf </a:t>
              </a:r>
              <a:endParaRPr lang="en-GB" altLang="zh-CN" sz="2000" b="1">
                <a:latin typeface="微软雅黑" pitchFamily="34" charset="-122"/>
                <a:ea typeface="微软雅黑" pitchFamily="34" charset="-122"/>
                <a:cs typeface="msgothic"/>
              </a:endParaRPr>
            </a:p>
          </p:txBody>
        </p:sp>
        <p:sp>
          <p:nvSpPr>
            <p:cNvPr id="732176" name="Rectangle 16"/>
            <p:cNvSpPr>
              <a:spLocks noChangeArrowheads="1"/>
            </p:cNvSpPr>
            <p:nvPr/>
          </p:nvSpPr>
          <p:spPr bwMode="auto">
            <a:xfrm>
              <a:off x="44" y="461"/>
              <a:ext cx="2579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swap.o</a:t>
              </a:r>
              <a:r>
                <a:rPr lang="zh-CN" altLang="en-US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中</a:t>
              </a:r>
              <a:r>
                <a:rPr lang="en-US" altLang="zh-CN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.data</a:t>
              </a:r>
              <a:r>
                <a:rPr lang="zh-CN" altLang="en-US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.rel.data</a:t>
              </a:r>
              <a:r>
                <a:rPr lang="zh-CN" altLang="en-US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节内容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732177" name="Text Box 17"/>
          <p:cNvSpPr txBox="1">
            <a:spLocks noChangeArrowheads="1"/>
          </p:cNvSpPr>
          <p:nvPr/>
        </p:nvSpPr>
        <p:spPr bwMode="auto">
          <a:xfrm>
            <a:off x="4302125" y="3346450"/>
            <a:ext cx="1736725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bufp0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定义在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.data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节中偏移为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处，占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4B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，初值为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0x0</a:t>
            </a:r>
          </a:p>
        </p:txBody>
      </p:sp>
      <p:sp>
        <p:nvSpPr>
          <p:cNvPr id="732178" name="Rectangle 18"/>
          <p:cNvSpPr>
            <a:spLocks noChangeArrowheads="1"/>
          </p:cNvSpPr>
          <p:nvPr/>
        </p:nvSpPr>
        <p:spPr bwMode="auto">
          <a:xfrm>
            <a:off x="160338" y="5483225"/>
            <a:ext cx="8040687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重定位节</a:t>
            </a: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.rel.data</a:t>
            </a: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中有一个重定位表项：</a:t>
            </a:r>
            <a:r>
              <a:rPr lang="en-US" altLang="zh-CN" sz="22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r_offset=0x0, r_sym=9, r_type=R_386_32</a:t>
            </a: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OBJDUMP</a:t>
            </a: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工具解释后显示为“</a:t>
            </a: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R_386_32 buf”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732179" name="Text Box 4"/>
          <p:cNvSpPr txBox="1">
            <a:spLocks noChangeArrowheads="1"/>
          </p:cNvSpPr>
          <p:nvPr/>
        </p:nvSpPr>
        <p:spPr bwMode="auto">
          <a:xfrm>
            <a:off x="3702050" y="6308725"/>
            <a:ext cx="4092575" cy="420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2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r_sym=9</a:t>
            </a:r>
            <a:r>
              <a:rPr lang="zh-CN" altLang="en-GB" sz="2200" b="1">
                <a:latin typeface="微软雅黑" pitchFamily="34" charset="-122"/>
                <a:ea typeface="微软雅黑" pitchFamily="34" charset="-122"/>
                <a:cs typeface="msgothic"/>
              </a:rPr>
              <a:t>说明引用的是</a:t>
            </a:r>
            <a:r>
              <a:rPr lang="en-GB" altLang="zh-CN" sz="2200" b="1">
                <a:latin typeface="微软雅黑" pitchFamily="34" charset="-122"/>
                <a:ea typeface="微软雅黑" pitchFamily="34" charset="-122"/>
                <a:cs typeface="msgothic"/>
              </a:rPr>
              <a:t>buf</a:t>
            </a:r>
            <a:r>
              <a:rPr lang="zh-CN" altLang="en-GB" sz="2200" b="1">
                <a:latin typeface="微软雅黑" pitchFamily="34" charset="-122"/>
                <a:ea typeface="微软雅黑" pitchFamily="34" charset="-122"/>
                <a:cs typeface="msgothic"/>
              </a:rPr>
              <a:t>！</a:t>
            </a:r>
          </a:p>
        </p:txBody>
      </p:sp>
      <p:sp>
        <p:nvSpPr>
          <p:cNvPr id="732180" name="Line 20"/>
          <p:cNvSpPr>
            <a:spLocks noChangeShapeType="1"/>
          </p:cNvSpPr>
          <p:nvPr/>
        </p:nvSpPr>
        <p:spPr bwMode="auto">
          <a:xfrm flipH="1" flipV="1">
            <a:off x="2655888" y="2032000"/>
            <a:ext cx="4891087" cy="1306513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2181" name="Line 21"/>
          <p:cNvSpPr>
            <a:spLocks noChangeShapeType="1"/>
          </p:cNvSpPr>
          <p:nvPr/>
        </p:nvSpPr>
        <p:spPr bwMode="auto">
          <a:xfrm flipH="1" flipV="1">
            <a:off x="7343775" y="1465263"/>
            <a:ext cx="334963" cy="1814512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2182" name="Rectangle 22"/>
          <p:cNvSpPr>
            <a:spLocks noChangeArrowheads="1"/>
          </p:cNvSpPr>
          <p:nvPr/>
        </p:nvSpPr>
        <p:spPr bwMode="auto">
          <a:xfrm>
            <a:off x="784225" y="4543425"/>
            <a:ext cx="1755775" cy="247650"/>
          </a:xfrm>
          <a:prstGeom prst="rect">
            <a:avLst/>
          </a:prstGeom>
          <a:solidFill>
            <a:srgbClr val="993366">
              <a:alpha val="39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6" grpId="0"/>
      <p:bldP spid="732177" grpId="0"/>
      <p:bldP spid="732178" grpId="0"/>
      <p:bldP spid="732179" grpId="0"/>
      <p:bldP spid="732180" grpId="0" animBg="1"/>
      <p:bldP spid="732181" grpId="0" animBg="1"/>
      <p:bldP spid="7321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912825"/>
          </a:xfrm>
        </p:spPr>
        <p:txBody>
          <a:bodyPr/>
          <a:lstStyle/>
          <a:p>
            <a:r>
              <a:rPr lang="en-US" altLang="zh-CN" dirty="0" err="1" smtClean="0"/>
              <a:t>swap.o</a:t>
            </a:r>
            <a:r>
              <a:rPr lang="zh-CN" altLang="en-US" dirty="0" smtClean="0"/>
              <a:t>中的符号表</a:t>
            </a:r>
          </a:p>
        </p:txBody>
      </p:sp>
      <p:sp>
        <p:nvSpPr>
          <p:cNvPr id="734213" name="Rectangle 5"/>
          <p:cNvSpPr>
            <a:spLocks noChangeArrowheads="1"/>
          </p:cNvSpPr>
          <p:nvPr/>
        </p:nvSpPr>
        <p:spPr bwMode="auto">
          <a:xfrm>
            <a:off x="182563" y="852488"/>
            <a:ext cx="82296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5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swap.o</a:t>
            </a:r>
            <a:r>
              <a:rPr lang="zh-CN" altLang="en-US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中的符号表中最后</a:t>
            </a:r>
            <a:r>
              <a:rPr lang="en-US" altLang="zh-CN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个条目</a:t>
            </a:r>
          </a:p>
          <a:p>
            <a:pPr marL="342900" indent="-342900" eaLnBrk="0" hangingPunct="0">
              <a:lnSpc>
                <a:spcPct val="105000"/>
              </a:lnSpc>
              <a:spcBef>
                <a:spcPct val="20000"/>
              </a:spcBef>
            </a:pPr>
            <a:endParaRPr lang="zh-CN" altLang="en-US" sz="24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4214" name="Text Box 6"/>
          <p:cNvSpPr txBox="1">
            <a:spLocks noChangeArrowheads="1"/>
          </p:cNvSpPr>
          <p:nvPr/>
        </p:nvSpPr>
        <p:spPr bwMode="auto">
          <a:xfrm>
            <a:off x="317500" y="1363663"/>
            <a:ext cx="8485188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en-US" altLang="zh-CN" sz="2000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Num:	value	Size	Type	 Bind	   Ot	Ndx	Name</a:t>
            </a:r>
          </a:p>
          <a:p>
            <a:pPr>
              <a:spcBef>
                <a:spcPct val="35000"/>
              </a:spcBef>
            </a:pPr>
            <a:r>
              <a:rPr lang="en-US" altLang="zh-CN" sz="2000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8:	0	4	 Data	 Global    0	3	bufp0</a:t>
            </a:r>
          </a:p>
          <a:p>
            <a:pPr>
              <a:spcBef>
                <a:spcPct val="35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9:	0	0	 Notype Global    0	UND 	buf</a:t>
            </a:r>
          </a:p>
          <a:p>
            <a:pPr>
              <a:spcBef>
                <a:spcPct val="35000"/>
              </a:spcBef>
            </a:pPr>
            <a:r>
              <a:rPr lang="en-US" altLang="zh-CN" sz="2000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10:	0	36	 Func	 Global	   0	1	swap</a:t>
            </a:r>
          </a:p>
          <a:p>
            <a:pPr>
              <a:spcBef>
                <a:spcPct val="35000"/>
              </a:spcBef>
            </a:pPr>
            <a:r>
              <a:rPr lang="en-US" altLang="zh-CN" sz="2000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11:	4	4	 Data	 Local	   0	COM	bufp1</a:t>
            </a:r>
          </a:p>
        </p:txBody>
      </p:sp>
      <p:sp>
        <p:nvSpPr>
          <p:cNvPr id="734218" name="Text Box 10"/>
          <p:cNvSpPr txBox="1">
            <a:spLocks noChangeArrowheads="1"/>
          </p:cNvSpPr>
          <p:nvPr/>
        </p:nvSpPr>
        <p:spPr bwMode="auto">
          <a:xfrm>
            <a:off x="312738" y="3695700"/>
            <a:ext cx="8234362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en-US" altLang="zh-CN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zh-CN" altLang="en-US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swap.o</a:t>
            </a:r>
            <a:r>
              <a:rPr lang="zh-CN" altLang="en-US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的符号表中第</a:t>
            </a:r>
            <a:r>
              <a:rPr lang="en-US" altLang="zh-CN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项，是未定义符号，类型和大小未知，并是全局符号，故在其他模块中定义。</a:t>
            </a:r>
          </a:p>
        </p:txBody>
      </p:sp>
      <p:sp>
        <p:nvSpPr>
          <p:cNvPr id="734221" name="Rectangle 13"/>
          <p:cNvSpPr>
            <a:spLocks noChangeArrowheads="1"/>
          </p:cNvSpPr>
          <p:nvPr/>
        </p:nvSpPr>
        <p:spPr bwMode="auto">
          <a:xfrm>
            <a:off x="420688" y="4889500"/>
            <a:ext cx="8040687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重定位节</a:t>
            </a: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.rel.data</a:t>
            </a: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中有一个重定位表项：</a:t>
            </a:r>
            <a:r>
              <a:rPr lang="en-US" altLang="zh-CN" sz="22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r_offset=0x0, r_sym=9, r_type=R_386_32</a:t>
            </a: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OBJDUMP</a:t>
            </a: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工具解释后显示为“</a:t>
            </a: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R_386_32 buf”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734222" name="Text Box 4"/>
          <p:cNvSpPr txBox="1">
            <a:spLocks noChangeArrowheads="1"/>
          </p:cNvSpPr>
          <p:nvPr/>
        </p:nvSpPr>
        <p:spPr bwMode="auto">
          <a:xfrm>
            <a:off x="3597275" y="6034088"/>
            <a:ext cx="4092575" cy="42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2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r_sym=9</a:t>
            </a:r>
            <a:r>
              <a:rPr lang="zh-CN" altLang="en-GB" sz="2200" b="1">
                <a:latin typeface="微软雅黑" pitchFamily="34" charset="-122"/>
                <a:ea typeface="微软雅黑" pitchFamily="34" charset="-122"/>
                <a:cs typeface="msgothic"/>
              </a:rPr>
              <a:t>说明引用的是</a:t>
            </a:r>
            <a:r>
              <a:rPr lang="en-GB" altLang="zh-CN" sz="2200" b="1">
                <a:latin typeface="微软雅黑" pitchFamily="34" charset="-122"/>
                <a:ea typeface="微软雅黑" pitchFamily="34" charset="-122"/>
                <a:cs typeface="msgothic"/>
              </a:rPr>
              <a:t>buf</a:t>
            </a:r>
            <a:r>
              <a:rPr lang="zh-CN" altLang="en-GB" sz="2200" b="1">
                <a:latin typeface="微软雅黑" pitchFamily="34" charset="-122"/>
                <a:ea typeface="微软雅黑" pitchFamily="34" charset="-122"/>
                <a:cs typeface="msgothic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3" grpId="0"/>
      <p:bldP spid="734214" grpId="0"/>
      <p:bldP spid="734218" grpId="0"/>
      <p:bldP spid="734221" grpId="0"/>
      <p:bldP spid="7342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912825"/>
          </a:xfrm>
        </p:spPr>
        <p:txBody>
          <a:bodyPr/>
          <a:lstStyle/>
          <a:p>
            <a:r>
              <a:rPr lang="en-US" altLang="zh-CN" dirty="0" smtClean="0"/>
              <a:t>R_386_32</a:t>
            </a:r>
            <a:r>
              <a:rPr lang="zh-CN" altLang="en-GB" dirty="0" smtClean="0"/>
              <a:t>的重定位方式</a:t>
            </a:r>
            <a:endParaRPr lang="zh-CN" altLang="en-US" dirty="0" smtClean="0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3" y="784225"/>
            <a:ext cx="8664575" cy="2997200"/>
          </a:xfrm>
        </p:spPr>
        <p:txBody>
          <a:bodyPr>
            <a:normAutofit lnSpcReduction="10000"/>
          </a:bodyPr>
          <a:lstStyle/>
          <a:p>
            <a:pPr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假定：</a:t>
            </a:r>
          </a:p>
          <a:p>
            <a:pPr lvl="1">
              <a:lnSpc>
                <a:spcPct val="105000"/>
              </a:lnSpc>
            </a:pP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在运行时的存储地址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ADDR(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)=0x8049620</a:t>
            </a:r>
          </a:p>
          <a:p>
            <a:pPr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则重定位后，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bufp0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的地址及内容变为什么？</a:t>
            </a:r>
          </a:p>
          <a:p>
            <a:pPr lvl="1">
              <a:lnSpc>
                <a:spcPct val="105000"/>
              </a:lnSpc>
            </a:pP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bufp0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同属于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.data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节，故在可执行文件中它们被合并</a:t>
            </a:r>
          </a:p>
          <a:p>
            <a:pPr lvl="1">
              <a:lnSpc>
                <a:spcPct val="105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bufp0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紧接在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后，故地址为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0x8049620+8= 0x8049628</a:t>
            </a:r>
            <a:endParaRPr lang="zh-CN" altLang="en-US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因是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R_386_32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方式，故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bufp0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内容为</a:t>
            </a:r>
            <a:r>
              <a:rPr lang="en-US" altLang="zh-CN" sz="2200" dirty="0" err="1" smtClean="0"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的绝对地址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0x8049620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，即“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20 96 04 08”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68363" y="4441825"/>
            <a:ext cx="6192837" cy="2030413"/>
          </a:xfrm>
          <a:prstGeom prst="rect">
            <a:avLst/>
          </a:prstGeom>
          <a:solidFill>
            <a:srgbClr val="F2F2F2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Disassembly of section .data: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sz="2000" b="1">
              <a:latin typeface="微软雅黑" pitchFamily="34" charset="-122"/>
              <a:ea typeface="微软雅黑" pitchFamily="34" charset="-122"/>
              <a:cs typeface="msgothic"/>
            </a:endParaRP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08049620 &lt;buf&gt;: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  </a:t>
            </a:r>
            <a:r>
              <a:rPr lang="en-GB" altLang="zh-CN" sz="20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8049620</a:t>
            </a: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:   		01 00 00 00 02 00 00 00</a:t>
            </a:r>
          </a:p>
          <a:p>
            <a:pPr>
              <a:lnSpc>
                <a:spcPct val="6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   </a:t>
            </a:r>
            <a:r>
              <a:rPr lang="en-GB" altLang="zh-CN" sz="1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     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08049628 &lt;bufp0&gt;: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  8049628:   		</a:t>
            </a:r>
            <a:r>
              <a:rPr lang="en-GB" altLang="zh-CN" sz="20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20 96 04 08</a:t>
            </a:r>
            <a:endParaRPr lang="en-GB" altLang="zh-CN" sz="2000" b="1">
              <a:latin typeface="微软雅黑" pitchFamily="34" charset="-122"/>
              <a:ea typeface="微软雅黑" pitchFamily="34" charset="-122"/>
              <a:cs typeface="msgothic"/>
            </a:endParaRPr>
          </a:p>
        </p:txBody>
      </p:sp>
      <p:sp>
        <p:nvSpPr>
          <p:cNvPr id="735255" name="Rectangle 23"/>
          <p:cNvSpPr>
            <a:spLocks noChangeArrowheads="1"/>
          </p:cNvSpPr>
          <p:nvPr/>
        </p:nvSpPr>
        <p:spPr bwMode="auto">
          <a:xfrm>
            <a:off x="920750" y="3924300"/>
            <a:ext cx="49577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可执行目标文件中</a:t>
            </a:r>
            <a:r>
              <a:rPr lang="en-US" altLang="zh-CN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.data</a:t>
            </a:r>
            <a:r>
              <a:rPr lang="zh-CN" altLang="en-US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节的内容</a:t>
            </a:r>
            <a:r>
              <a:rPr lang="zh-CN" altLang="en-US">
                <a:solidFill>
                  <a:srgbClr val="3366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  <p:bldP spid="7352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17488" y="84138"/>
            <a:ext cx="3478200" cy="782637"/>
          </a:xfrm>
        </p:spPr>
        <p:txBody>
          <a:bodyPr/>
          <a:lstStyle/>
          <a:p>
            <a:pPr marL="119063" indent="-119063" algn="l"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dirty="0" err="1" smtClean="0"/>
              <a:t>swap.o</a:t>
            </a:r>
            <a:r>
              <a:rPr lang="zh-CN" altLang="en-GB" dirty="0" smtClean="0"/>
              <a:t>重定位</a:t>
            </a:r>
            <a:endParaRPr lang="en-GB" altLang="zh-CN" dirty="0" smtClean="0"/>
          </a:p>
        </p:txBody>
      </p:sp>
      <p:sp>
        <p:nvSpPr>
          <p:cNvPr id="695300" name="TextBox 4"/>
          <p:cNvSpPr txBox="1">
            <a:spLocks noChangeArrowheads="1"/>
          </p:cNvSpPr>
          <p:nvPr/>
        </p:nvSpPr>
        <p:spPr bwMode="auto">
          <a:xfrm>
            <a:off x="654050" y="727075"/>
            <a:ext cx="104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swap.c</a:t>
            </a:r>
          </a:p>
        </p:txBody>
      </p:sp>
      <p:sp>
        <p:nvSpPr>
          <p:cNvPr id="695305" name="Rectangle 5"/>
          <p:cNvSpPr>
            <a:spLocks noChangeArrowheads="1"/>
          </p:cNvSpPr>
          <p:nvPr/>
        </p:nvSpPr>
        <p:spPr bwMode="auto">
          <a:xfrm>
            <a:off x="192088" y="1108075"/>
            <a:ext cx="2936875" cy="409575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extern int buf[];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int *bufp0 = &amp;buf[0];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static int *bufp1;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sz="2000" b="1">
              <a:latin typeface="微软雅黑" pitchFamily="34" charset="-122"/>
              <a:ea typeface="微软雅黑" pitchFamily="34" charset="-122"/>
              <a:cs typeface="msgothic"/>
            </a:endParaRP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void swap()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{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 int temp;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sz="2000" b="1">
              <a:solidFill>
                <a:srgbClr val="DBF2DA"/>
              </a:solidFill>
              <a:latin typeface="微软雅黑" pitchFamily="34" charset="-122"/>
              <a:ea typeface="微软雅黑" pitchFamily="34" charset="-122"/>
              <a:cs typeface="msgothic"/>
            </a:endParaRP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 </a:t>
            </a:r>
            <a:r>
              <a:rPr lang="en-GB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bufp1 = &amp;buf[1];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 </a:t>
            </a:r>
            <a:r>
              <a:rPr lang="en-GB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temp = *bufp0;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 </a:t>
            </a:r>
            <a:r>
              <a:rPr lang="en-GB" altLang="zh-CN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*bufp0 = *bufp1;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 </a:t>
            </a:r>
            <a:r>
              <a:rPr lang="en-GB" altLang="zh-CN" sz="20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*bufp1 = temp;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}</a:t>
            </a:r>
          </a:p>
        </p:txBody>
      </p:sp>
      <p:sp>
        <p:nvSpPr>
          <p:cNvPr id="695306" name="Rectangle 10"/>
          <p:cNvSpPr>
            <a:spLocks noChangeArrowheads="1"/>
          </p:cNvSpPr>
          <p:nvPr/>
        </p:nvSpPr>
        <p:spPr bwMode="auto">
          <a:xfrm>
            <a:off x="3570288" y="71438"/>
            <a:ext cx="5530850" cy="6600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b="1" dirty="0"/>
              <a:t>Disassembly of section .text:</a:t>
            </a:r>
          </a:p>
          <a:p>
            <a:pPr>
              <a:lnSpc>
                <a:spcPct val="95000"/>
              </a:lnSpc>
            </a:pPr>
            <a:r>
              <a:rPr lang="en-US" altLang="zh-CN" b="1" dirty="0"/>
              <a:t>00000000 &lt;swap&gt;:</a:t>
            </a:r>
          </a:p>
          <a:p>
            <a:pPr>
              <a:lnSpc>
                <a:spcPct val="95000"/>
              </a:lnSpc>
            </a:pPr>
            <a:r>
              <a:rPr lang="en-US" altLang="zh-CN" b="1" dirty="0"/>
              <a:t>     0:	55                   	push   %</a:t>
            </a:r>
            <a:r>
              <a:rPr lang="en-US" altLang="zh-CN" b="1" dirty="0" err="1"/>
              <a:t>ebp</a:t>
            </a:r>
            <a:endParaRPr lang="en-US" altLang="zh-CN" b="1" dirty="0"/>
          </a:p>
          <a:p>
            <a:pPr>
              <a:lnSpc>
                <a:spcPct val="95000"/>
              </a:lnSpc>
            </a:pPr>
            <a:r>
              <a:rPr lang="en-US" altLang="zh-CN" b="1" dirty="0"/>
              <a:t>     1:	89 e5                	</a:t>
            </a:r>
            <a:r>
              <a:rPr lang="en-US" altLang="zh-CN" b="1" dirty="0" err="1"/>
              <a:t>mov</a:t>
            </a:r>
            <a:r>
              <a:rPr lang="en-US" altLang="zh-CN" b="1" dirty="0"/>
              <a:t>   %</a:t>
            </a:r>
            <a:r>
              <a:rPr lang="en-US" altLang="zh-CN" b="1" dirty="0" err="1"/>
              <a:t>esp,%ebp</a:t>
            </a:r>
            <a:endParaRPr lang="en-US" altLang="zh-CN" b="1" dirty="0"/>
          </a:p>
          <a:p>
            <a:pPr>
              <a:lnSpc>
                <a:spcPct val="95000"/>
              </a:lnSpc>
            </a:pPr>
            <a:r>
              <a:rPr lang="en-US" altLang="zh-CN" b="1" dirty="0"/>
              <a:t>     3:	83 </a:t>
            </a:r>
            <a:r>
              <a:rPr lang="en-US" altLang="zh-CN" b="1" dirty="0" err="1"/>
              <a:t>ec</a:t>
            </a:r>
            <a:r>
              <a:rPr lang="en-US" altLang="zh-CN" b="1" dirty="0"/>
              <a:t> 10             	sub    $0x10,%esp</a:t>
            </a:r>
          </a:p>
          <a:p>
            <a:pPr>
              <a:lnSpc>
                <a:spcPct val="95000"/>
              </a:lnSpc>
            </a:pPr>
            <a:r>
              <a:rPr lang="en-US" altLang="zh-CN" b="1" dirty="0"/>
              <a:t>     </a:t>
            </a:r>
            <a:r>
              <a:rPr lang="en-US" altLang="zh-CN" b="1" dirty="0">
                <a:solidFill>
                  <a:srgbClr val="3366FF"/>
                </a:solidFill>
              </a:rPr>
              <a:t>6:	c7 05 00 00 00 00 04 </a:t>
            </a:r>
            <a:r>
              <a:rPr lang="en-US" altLang="zh-CN" b="1" dirty="0" err="1">
                <a:solidFill>
                  <a:srgbClr val="3366FF"/>
                </a:solidFill>
              </a:rPr>
              <a:t>movl</a:t>
            </a:r>
            <a:r>
              <a:rPr lang="en-US" altLang="zh-CN" b="1" dirty="0">
                <a:solidFill>
                  <a:srgbClr val="3366FF"/>
                </a:solidFill>
              </a:rPr>
              <a:t>   $0x4,0x0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3366FF"/>
                </a:solidFill>
              </a:rPr>
              <a:t>     d:	00 00 00 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3366FF"/>
                </a:solidFill>
              </a:rPr>
              <a:t>   			8: R_386_32	.</a:t>
            </a:r>
            <a:r>
              <a:rPr lang="en-US" altLang="zh-CN" b="1" dirty="0" err="1">
                <a:solidFill>
                  <a:srgbClr val="3366FF"/>
                </a:solidFill>
              </a:rPr>
              <a:t>bss</a:t>
            </a:r>
            <a:endParaRPr lang="en-US" altLang="zh-CN" b="1" dirty="0">
              <a:solidFill>
                <a:srgbClr val="3366FF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3366FF"/>
                </a:solidFill>
              </a:rPr>
              <a:t>			c: R_386_32	</a:t>
            </a:r>
            <a:r>
              <a:rPr lang="en-US" altLang="zh-CN" b="1" dirty="0" err="1">
                <a:solidFill>
                  <a:srgbClr val="3366FF"/>
                </a:solidFill>
              </a:rPr>
              <a:t>buf</a:t>
            </a:r>
            <a:endParaRPr lang="en-US" altLang="zh-CN" b="1" dirty="0">
              <a:solidFill>
                <a:srgbClr val="3366FF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zh-CN" b="1" dirty="0"/>
              <a:t>     </a:t>
            </a:r>
            <a:r>
              <a:rPr lang="en-US" altLang="zh-CN" b="1" dirty="0">
                <a:solidFill>
                  <a:srgbClr val="FF0000"/>
                </a:solidFill>
              </a:rPr>
              <a:t>10:	a1 00 00 00 00    	</a:t>
            </a:r>
            <a:r>
              <a:rPr lang="en-US" altLang="zh-CN" b="1" dirty="0" err="1">
                <a:solidFill>
                  <a:srgbClr val="FF0000"/>
                </a:solidFill>
              </a:rPr>
              <a:t>mov</a:t>
            </a:r>
            <a:r>
              <a:rPr lang="en-US" altLang="zh-CN" b="1" dirty="0">
                <a:solidFill>
                  <a:srgbClr val="FF0000"/>
                </a:solidFill>
              </a:rPr>
              <a:t>    0x0,%eax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			11: R_386_32	bufp0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    15:	8b 00                	</a:t>
            </a:r>
            <a:r>
              <a:rPr lang="en-US" altLang="zh-CN" b="1" dirty="0" err="1">
                <a:solidFill>
                  <a:srgbClr val="FF0000"/>
                </a:solidFill>
              </a:rPr>
              <a:t>mov</a:t>
            </a:r>
            <a:r>
              <a:rPr lang="en-US" altLang="zh-CN" b="1" dirty="0">
                <a:solidFill>
                  <a:srgbClr val="FF0000"/>
                </a:solidFill>
              </a:rPr>
              <a:t>    (%</a:t>
            </a:r>
            <a:r>
              <a:rPr lang="en-US" altLang="zh-CN" b="1" dirty="0" err="1">
                <a:solidFill>
                  <a:srgbClr val="FF0000"/>
                </a:solidFill>
              </a:rPr>
              <a:t>eax</a:t>
            </a:r>
            <a:r>
              <a:rPr lang="en-US" altLang="zh-CN" b="1" dirty="0">
                <a:solidFill>
                  <a:srgbClr val="FF0000"/>
                </a:solidFill>
              </a:rPr>
              <a:t>),%</a:t>
            </a:r>
            <a:r>
              <a:rPr lang="en-US" altLang="zh-CN" b="1" dirty="0" err="1">
                <a:solidFill>
                  <a:srgbClr val="FF0000"/>
                </a:solidFill>
              </a:rPr>
              <a:t>eax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     17:	89 45 </a:t>
            </a:r>
            <a:r>
              <a:rPr lang="en-US" altLang="zh-CN" b="1" dirty="0" err="1">
                <a:solidFill>
                  <a:srgbClr val="FF0000"/>
                </a:solidFill>
              </a:rPr>
              <a:t>fc</a:t>
            </a:r>
            <a:r>
              <a:rPr lang="en-US" altLang="zh-CN" b="1" dirty="0">
                <a:solidFill>
                  <a:srgbClr val="FF0000"/>
                </a:solidFill>
              </a:rPr>
              <a:t>             	</a:t>
            </a:r>
            <a:r>
              <a:rPr lang="en-US" altLang="zh-CN" b="1" dirty="0" err="1">
                <a:solidFill>
                  <a:srgbClr val="FF0000"/>
                </a:solidFill>
              </a:rPr>
              <a:t>mov</a:t>
            </a:r>
            <a:r>
              <a:rPr lang="en-US" altLang="zh-CN" b="1" dirty="0">
                <a:solidFill>
                  <a:srgbClr val="FF0000"/>
                </a:solidFill>
              </a:rPr>
              <a:t>    %eax,-0x4(%</a:t>
            </a:r>
            <a:r>
              <a:rPr lang="en-US" altLang="zh-CN" b="1" dirty="0" err="1">
                <a:solidFill>
                  <a:srgbClr val="FF0000"/>
                </a:solidFill>
              </a:rPr>
              <a:t>ebp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b="1" dirty="0"/>
              <a:t>     </a:t>
            </a:r>
            <a:r>
              <a:rPr lang="en-US" altLang="zh-CN" b="1" dirty="0">
                <a:solidFill>
                  <a:srgbClr val="0A6A0A"/>
                </a:solidFill>
              </a:rPr>
              <a:t>1a:	a1 00 00 00 00     </a:t>
            </a:r>
            <a:r>
              <a:rPr lang="en-US" altLang="zh-CN" b="1" dirty="0" err="1">
                <a:solidFill>
                  <a:srgbClr val="0A6A0A"/>
                </a:solidFill>
              </a:rPr>
              <a:t>mov</a:t>
            </a:r>
            <a:r>
              <a:rPr lang="en-US" altLang="zh-CN" b="1" dirty="0">
                <a:solidFill>
                  <a:srgbClr val="0A6A0A"/>
                </a:solidFill>
              </a:rPr>
              <a:t>    0x0,%eax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0A6A0A"/>
                </a:solidFill>
              </a:rPr>
              <a:t>  			1b: R_386_32	bufp0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0A6A0A"/>
                </a:solidFill>
              </a:rPr>
              <a:t>     1f:	8b 15 00 00 00 00mov    0x0,%edx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0A6A0A"/>
                </a:solidFill>
              </a:rPr>
              <a:t>			21: R_386_32	.</a:t>
            </a:r>
            <a:r>
              <a:rPr lang="en-US" altLang="zh-CN" b="1" dirty="0" err="1">
                <a:solidFill>
                  <a:srgbClr val="0A6A0A"/>
                </a:solidFill>
              </a:rPr>
              <a:t>bss</a:t>
            </a:r>
            <a:endParaRPr lang="en-US" altLang="zh-CN" b="1" dirty="0">
              <a:solidFill>
                <a:srgbClr val="0A6A0A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0A6A0A"/>
                </a:solidFill>
              </a:rPr>
              <a:t>     25:	8b 12                	</a:t>
            </a:r>
            <a:r>
              <a:rPr lang="en-US" altLang="zh-CN" b="1" dirty="0" err="1">
                <a:solidFill>
                  <a:srgbClr val="0A6A0A"/>
                </a:solidFill>
              </a:rPr>
              <a:t>mov</a:t>
            </a:r>
            <a:r>
              <a:rPr lang="en-US" altLang="zh-CN" b="1" dirty="0">
                <a:solidFill>
                  <a:srgbClr val="0A6A0A"/>
                </a:solidFill>
              </a:rPr>
              <a:t>    (%</a:t>
            </a:r>
            <a:r>
              <a:rPr lang="en-US" altLang="zh-CN" b="1" dirty="0" err="1">
                <a:solidFill>
                  <a:srgbClr val="0A6A0A"/>
                </a:solidFill>
              </a:rPr>
              <a:t>edx</a:t>
            </a:r>
            <a:r>
              <a:rPr lang="en-US" altLang="zh-CN" b="1" dirty="0">
                <a:solidFill>
                  <a:srgbClr val="0A6A0A"/>
                </a:solidFill>
              </a:rPr>
              <a:t>),%</a:t>
            </a:r>
            <a:r>
              <a:rPr lang="en-US" altLang="zh-CN" b="1" dirty="0" err="1">
                <a:solidFill>
                  <a:srgbClr val="0A6A0A"/>
                </a:solidFill>
              </a:rPr>
              <a:t>edx</a:t>
            </a:r>
            <a:endParaRPr lang="en-US" altLang="zh-CN" b="1" dirty="0">
              <a:solidFill>
                <a:srgbClr val="0A6A0A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0A6A0A"/>
                </a:solidFill>
              </a:rPr>
              <a:t>     27:	89 10                	</a:t>
            </a:r>
            <a:r>
              <a:rPr lang="en-US" altLang="zh-CN" b="1" dirty="0" err="1">
                <a:solidFill>
                  <a:srgbClr val="0A6A0A"/>
                </a:solidFill>
              </a:rPr>
              <a:t>mov</a:t>
            </a:r>
            <a:r>
              <a:rPr lang="en-US" altLang="zh-CN" b="1" dirty="0">
                <a:solidFill>
                  <a:srgbClr val="0A6A0A"/>
                </a:solidFill>
              </a:rPr>
              <a:t>    %</a:t>
            </a:r>
            <a:r>
              <a:rPr lang="en-US" altLang="zh-CN" b="1" dirty="0" err="1">
                <a:solidFill>
                  <a:srgbClr val="0A6A0A"/>
                </a:solidFill>
              </a:rPr>
              <a:t>edx</a:t>
            </a:r>
            <a:r>
              <a:rPr lang="en-US" altLang="zh-CN" b="1" dirty="0">
                <a:solidFill>
                  <a:srgbClr val="0A6A0A"/>
                </a:solidFill>
              </a:rPr>
              <a:t>,(%</a:t>
            </a:r>
            <a:r>
              <a:rPr lang="en-US" altLang="zh-CN" b="1" dirty="0" err="1">
                <a:solidFill>
                  <a:srgbClr val="0A6A0A"/>
                </a:solidFill>
              </a:rPr>
              <a:t>eax</a:t>
            </a:r>
            <a:r>
              <a:rPr lang="en-US" altLang="zh-CN" b="1" dirty="0">
                <a:solidFill>
                  <a:srgbClr val="0A6A0A"/>
                </a:solidFill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b="1" dirty="0"/>
              <a:t>     </a:t>
            </a:r>
            <a:r>
              <a:rPr lang="en-US" altLang="zh-CN" b="1" dirty="0">
                <a:solidFill>
                  <a:srgbClr val="CC3300"/>
                </a:solidFill>
              </a:rPr>
              <a:t>29:	a1 00 00 00 00     </a:t>
            </a:r>
            <a:r>
              <a:rPr lang="en-US" altLang="zh-CN" b="1" dirty="0" err="1">
                <a:solidFill>
                  <a:srgbClr val="CC3300"/>
                </a:solidFill>
              </a:rPr>
              <a:t>mov</a:t>
            </a:r>
            <a:r>
              <a:rPr lang="en-US" altLang="zh-CN" b="1" dirty="0">
                <a:solidFill>
                  <a:srgbClr val="CC3300"/>
                </a:solidFill>
              </a:rPr>
              <a:t>    0x0,%eax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CC3300"/>
                </a:solidFill>
              </a:rPr>
              <a:t>			2a: R_386_32	.</a:t>
            </a:r>
            <a:r>
              <a:rPr lang="en-US" altLang="zh-CN" b="1" dirty="0" err="1">
                <a:solidFill>
                  <a:srgbClr val="CC3300"/>
                </a:solidFill>
              </a:rPr>
              <a:t>bss</a:t>
            </a:r>
            <a:endParaRPr lang="en-US" altLang="zh-CN" b="1" dirty="0">
              <a:solidFill>
                <a:srgbClr val="CC3300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CC3300"/>
                </a:solidFill>
              </a:rPr>
              <a:t>     2e:	8b 55 </a:t>
            </a:r>
            <a:r>
              <a:rPr lang="en-US" altLang="zh-CN" b="1" dirty="0" err="1">
                <a:solidFill>
                  <a:srgbClr val="CC3300"/>
                </a:solidFill>
              </a:rPr>
              <a:t>fc</a:t>
            </a:r>
            <a:r>
              <a:rPr lang="en-US" altLang="zh-CN" b="1" dirty="0">
                <a:solidFill>
                  <a:srgbClr val="CC3300"/>
                </a:solidFill>
              </a:rPr>
              <a:t>             	</a:t>
            </a:r>
            <a:r>
              <a:rPr lang="en-US" altLang="zh-CN" b="1" dirty="0" err="1">
                <a:solidFill>
                  <a:srgbClr val="CC3300"/>
                </a:solidFill>
              </a:rPr>
              <a:t>mov</a:t>
            </a:r>
            <a:r>
              <a:rPr lang="en-US" altLang="zh-CN" b="1" dirty="0">
                <a:solidFill>
                  <a:srgbClr val="CC3300"/>
                </a:solidFill>
              </a:rPr>
              <a:t>    -0x4(%</a:t>
            </a:r>
            <a:r>
              <a:rPr lang="en-US" altLang="zh-CN" b="1" dirty="0" err="1">
                <a:solidFill>
                  <a:srgbClr val="CC3300"/>
                </a:solidFill>
              </a:rPr>
              <a:t>ebp</a:t>
            </a:r>
            <a:r>
              <a:rPr lang="en-US" altLang="zh-CN" b="1" dirty="0">
                <a:solidFill>
                  <a:srgbClr val="CC3300"/>
                </a:solidFill>
              </a:rPr>
              <a:t>),%</a:t>
            </a:r>
            <a:r>
              <a:rPr lang="en-US" altLang="zh-CN" b="1" dirty="0" err="1">
                <a:solidFill>
                  <a:srgbClr val="CC3300"/>
                </a:solidFill>
              </a:rPr>
              <a:t>edx</a:t>
            </a:r>
            <a:endParaRPr lang="en-US" altLang="zh-CN" b="1" dirty="0">
              <a:solidFill>
                <a:srgbClr val="CC3300"/>
              </a:solidFill>
            </a:endParaRPr>
          </a:p>
          <a:p>
            <a:pPr>
              <a:lnSpc>
                <a:spcPct val="95000"/>
              </a:lnSpc>
            </a:pPr>
            <a:r>
              <a:rPr lang="en-US" altLang="zh-CN" b="1" dirty="0">
                <a:solidFill>
                  <a:srgbClr val="CC3300"/>
                </a:solidFill>
              </a:rPr>
              <a:t>     31:	89 10                	</a:t>
            </a:r>
            <a:r>
              <a:rPr lang="en-US" altLang="zh-CN" b="1" dirty="0" err="1">
                <a:solidFill>
                  <a:srgbClr val="CC3300"/>
                </a:solidFill>
              </a:rPr>
              <a:t>mov</a:t>
            </a:r>
            <a:r>
              <a:rPr lang="en-US" altLang="zh-CN" b="1" dirty="0">
                <a:solidFill>
                  <a:srgbClr val="CC3300"/>
                </a:solidFill>
              </a:rPr>
              <a:t>    %</a:t>
            </a:r>
            <a:r>
              <a:rPr lang="en-US" altLang="zh-CN" b="1" dirty="0" err="1">
                <a:solidFill>
                  <a:srgbClr val="CC3300"/>
                </a:solidFill>
              </a:rPr>
              <a:t>edx</a:t>
            </a:r>
            <a:r>
              <a:rPr lang="en-US" altLang="zh-CN" b="1" dirty="0">
                <a:solidFill>
                  <a:srgbClr val="CC3300"/>
                </a:solidFill>
              </a:rPr>
              <a:t>,(%</a:t>
            </a:r>
            <a:r>
              <a:rPr lang="en-US" altLang="zh-CN" b="1" dirty="0" err="1">
                <a:solidFill>
                  <a:srgbClr val="CC3300"/>
                </a:solidFill>
              </a:rPr>
              <a:t>eax</a:t>
            </a:r>
            <a:r>
              <a:rPr lang="en-US" altLang="zh-CN" b="1" dirty="0">
                <a:solidFill>
                  <a:srgbClr val="CC3300"/>
                </a:solidFill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altLang="zh-CN" b="1" dirty="0"/>
              <a:t>     33:	c9                   	leave  </a:t>
            </a:r>
          </a:p>
          <a:p>
            <a:pPr>
              <a:lnSpc>
                <a:spcPct val="95000"/>
              </a:lnSpc>
            </a:pPr>
            <a:r>
              <a:rPr lang="en-US" altLang="zh-CN" b="1" dirty="0"/>
              <a:t>     34:	c3                   	ret</a:t>
            </a:r>
            <a:r>
              <a:rPr lang="en-US" altLang="zh-CN" dirty="0"/>
              <a:t>    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627313" y="1408113"/>
            <a:ext cx="6240462" cy="2292350"/>
            <a:chOff x="1655" y="887"/>
            <a:chExt cx="3931" cy="1444"/>
          </a:xfrm>
        </p:grpSpPr>
        <p:sp>
          <p:nvSpPr>
            <p:cNvPr id="695307" name="Line 11"/>
            <p:cNvSpPr>
              <a:spLocks noChangeShapeType="1"/>
            </p:cNvSpPr>
            <p:nvPr/>
          </p:nvSpPr>
          <p:spPr bwMode="auto">
            <a:xfrm flipV="1">
              <a:off x="1655" y="1161"/>
              <a:ext cx="786" cy="11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311" name="Rectangle 15"/>
            <p:cNvSpPr>
              <a:spLocks noChangeArrowheads="1"/>
            </p:cNvSpPr>
            <p:nvPr/>
          </p:nvSpPr>
          <p:spPr bwMode="auto">
            <a:xfrm>
              <a:off x="2469" y="887"/>
              <a:ext cx="3117" cy="649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381250" y="2443163"/>
            <a:ext cx="6591300" cy="1722437"/>
            <a:chOff x="1509" y="1539"/>
            <a:chExt cx="4152" cy="1085"/>
          </a:xfrm>
        </p:grpSpPr>
        <p:sp>
          <p:nvSpPr>
            <p:cNvPr id="695308" name="Line 12"/>
            <p:cNvSpPr>
              <a:spLocks noChangeShapeType="1"/>
            </p:cNvSpPr>
            <p:nvPr/>
          </p:nvSpPr>
          <p:spPr bwMode="auto">
            <a:xfrm flipV="1">
              <a:off x="1509" y="1993"/>
              <a:ext cx="941" cy="6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312" name="Rectangle 16"/>
            <p:cNvSpPr>
              <a:spLocks noChangeArrowheads="1"/>
            </p:cNvSpPr>
            <p:nvPr/>
          </p:nvSpPr>
          <p:spPr bwMode="auto">
            <a:xfrm>
              <a:off x="2480" y="1539"/>
              <a:ext cx="3181" cy="677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627313" y="3516313"/>
            <a:ext cx="6243637" cy="1539875"/>
            <a:chOff x="1655" y="2215"/>
            <a:chExt cx="3933" cy="970"/>
          </a:xfrm>
        </p:grpSpPr>
        <p:sp>
          <p:nvSpPr>
            <p:cNvPr id="695309" name="Line 13"/>
            <p:cNvSpPr>
              <a:spLocks noChangeShapeType="1"/>
            </p:cNvSpPr>
            <p:nvPr/>
          </p:nvSpPr>
          <p:spPr bwMode="auto">
            <a:xfrm flipV="1">
              <a:off x="1655" y="2642"/>
              <a:ext cx="759" cy="1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313" name="Rectangle 17"/>
            <p:cNvSpPr>
              <a:spLocks noChangeArrowheads="1"/>
            </p:cNvSpPr>
            <p:nvPr/>
          </p:nvSpPr>
          <p:spPr bwMode="auto">
            <a:xfrm>
              <a:off x="2471" y="2215"/>
              <a:ext cx="3117" cy="970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466975" y="4746625"/>
            <a:ext cx="6494463" cy="1354138"/>
            <a:chOff x="1554" y="2990"/>
            <a:chExt cx="4091" cy="853"/>
          </a:xfrm>
        </p:grpSpPr>
        <p:sp>
          <p:nvSpPr>
            <p:cNvPr id="695310" name="Line 14"/>
            <p:cNvSpPr>
              <a:spLocks noChangeShapeType="1"/>
            </p:cNvSpPr>
            <p:nvPr/>
          </p:nvSpPr>
          <p:spPr bwMode="auto">
            <a:xfrm>
              <a:off x="1554" y="2990"/>
              <a:ext cx="905" cy="5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5314" name="Rectangle 18"/>
            <p:cNvSpPr>
              <a:spLocks noChangeArrowheads="1"/>
            </p:cNvSpPr>
            <p:nvPr/>
          </p:nvSpPr>
          <p:spPr bwMode="auto">
            <a:xfrm>
              <a:off x="2473" y="3185"/>
              <a:ext cx="3172" cy="658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5319" name="Text Box 23"/>
          <p:cNvSpPr txBox="1">
            <a:spLocks noChangeArrowheads="1"/>
          </p:cNvSpPr>
          <p:nvPr/>
        </p:nvSpPr>
        <p:spPr bwMode="auto">
          <a:xfrm>
            <a:off x="217488" y="5400675"/>
            <a:ext cx="26289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共有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处需要重定位</a:t>
            </a:r>
          </a:p>
          <a:p>
            <a:pPr>
              <a:spcBef>
                <a:spcPct val="30000"/>
              </a:spcBef>
            </a:pPr>
            <a:r>
              <a:rPr lang="zh-CN" altLang="en-US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划红线处：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1b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2a</a:t>
            </a:r>
          </a:p>
        </p:txBody>
      </p:sp>
      <p:sp>
        <p:nvSpPr>
          <p:cNvPr id="695320" name="Line 24"/>
          <p:cNvSpPr>
            <a:spLocks noChangeShapeType="1"/>
          </p:cNvSpPr>
          <p:nvPr/>
        </p:nvSpPr>
        <p:spPr bwMode="auto">
          <a:xfrm>
            <a:off x="5211763" y="1684338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21" name="Line 25"/>
          <p:cNvSpPr>
            <a:spLocks noChangeShapeType="1"/>
          </p:cNvSpPr>
          <p:nvPr/>
        </p:nvSpPr>
        <p:spPr bwMode="auto">
          <a:xfrm flipV="1">
            <a:off x="4606925" y="1979613"/>
            <a:ext cx="8397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22" name="Line 26"/>
          <p:cNvSpPr>
            <a:spLocks noChangeShapeType="1"/>
          </p:cNvSpPr>
          <p:nvPr/>
        </p:nvSpPr>
        <p:spPr bwMode="auto">
          <a:xfrm>
            <a:off x="6488113" y="1670050"/>
            <a:ext cx="2762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23" name="Line 27"/>
          <p:cNvSpPr>
            <a:spLocks noChangeShapeType="1"/>
          </p:cNvSpPr>
          <p:nvPr/>
        </p:nvSpPr>
        <p:spPr bwMode="auto">
          <a:xfrm>
            <a:off x="4905375" y="2720975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24" name="Line 28"/>
          <p:cNvSpPr>
            <a:spLocks noChangeShapeType="1"/>
          </p:cNvSpPr>
          <p:nvPr/>
        </p:nvSpPr>
        <p:spPr bwMode="auto">
          <a:xfrm>
            <a:off x="4913313" y="3771900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25" name="Line 29"/>
          <p:cNvSpPr>
            <a:spLocks noChangeShapeType="1"/>
          </p:cNvSpPr>
          <p:nvPr/>
        </p:nvSpPr>
        <p:spPr bwMode="auto">
          <a:xfrm>
            <a:off x="5199063" y="4300538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5326" name="Line 30"/>
          <p:cNvSpPr>
            <a:spLocks noChangeShapeType="1"/>
          </p:cNvSpPr>
          <p:nvPr/>
        </p:nvSpPr>
        <p:spPr bwMode="auto">
          <a:xfrm>
            <a:off x="4899025" y="5329238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17488" y="84138"/>
            <a:ext cx="8774112" cy="782637"/>
          </a:xfrm>
        </p:spPr>
        <p:txBody>
          <a:bodyPr/>
          <a:lstStyle/>
          <a:p>
            <a:pPr marL="119063" indent="-119063"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mtClean="0"/>
              <a:t>swap.o</a:t>
            </a:r>
            <a:r>
              <a:rPr lang="zh-CN" altLang="en-GB" smtClean="0"/>
              <a:t>重定位</a:t>
            </a:r>
            <a:endParaRPr lang="en-GB" altLang="zh-CN" smtClean="0"/>
          </a:p>
        </p:txBody>
      </p:sp>
      <p:sp>
        <p:nvSpPr>
          <p:cNvPr id="737284" name="Rectangle 5"/>
          <p:cNvSpPr>
            <a:spLocks noChangeArrowheads="1"/>
          </p:cNvSpPr>
          <p:nvPr/>
        </p:nvSpPr>
        <p:spPr bwMode="auto">
          <a:xfrm>
            <a:off x="93663" y="4775200"/>
            <a:ext cx="2544762" cy="123825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  bufp1 = &amp;buf[1];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 </a:t>
            </a:r>
            <a:r>
              <a:rPr lang="en-GB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temp = *bufp0;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 </a:t>
            </a:r>
            <a:r>
              <a:rPr lang="en-GB" altLang="zh-CN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*bufp0 = *bufp1;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 </a:t>
            </a:r>
            <a:r>
              <a:rPr lang="en-GB" altLang="zh-CN" sz="20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*bufp1 = temp;</a:t>
            </a:r>
            <a:endParaRPr lang="en-GB" altLang="zh-CN" sz="2000" b="1">
              <a:latin typeface="微软雅黑" pitchFamily="34" charset="-122"/>
              <a:ea typeface="微软雅黑" pitchFamily="34" charset="-122"/>
              <a:cs typeface="msgothic"/>
            </a:endParaRPr>
          </a:p>
        </p:txBody>
      </p:sp>
      <p:sp>
        <p:nvSpPr>
          <p:cNvPr id="737285" name="Rectangle 5"/>
          <p:cNvSpPr>
            <a:spLocks noChangeArrowheads="1"/>
          </p:cNvSpPr>
          <p:nvPr/>
        </p:nvSpPr>
        <p:spPr bwMode="auto">
          <a:xfrm>
            <a:off x="3513138" y="1939925"/>
            <a:ext cx="5530850" cy="4778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/>
              <a:t>     </a:t>
            </a:r>
            <a:r>
              <a:rPr lang="en-US" altLang="zh-CN" b="1">
                <a:solidFill>
                  <a:srgbClr val="3366FF"/>
                </a:solidFill>
              </a:rPr>
              <a:t>6:	c7 05 00 00 00 00 04 movl   $0x4,0x0</a:t>
            </a:r>
          </a:p>
          <a:p>
            <a:pPr>
              <a:lnSpc>
                <a:spcPct val="95000"/>
              </a:lnSpc>
            </a:pPr>
            <a:r>
              <a:rPr lang="en-US" altLang="zh-CN" b="1">
                <a:solidFill>
                  <a:srgbClr val="3366FF"/>
                </a:solidFill>
              </a:rPr>
              <a:t>     d:	00 00 00 </a:t>
            </a:r>
          </a:p>
          <a:p>
            <a:pPr>
              <a:lnSpc>
                <a:spcPct val="95000"/>
              </a:lnSpc>
            </a:pPr>
            <a:r>
              <a:rPr lang="en-US" altLang="zh-CN" b="1">
                <a:solidFill>
                  <a:srgbClr val="3366FF"/>
                </a:solidFill>
              </a:rPr>
              <a:t>   			8: R_386_32	.bss</a:t>
            </a:r>
          </a:p>
          <a:p>
            <a:pPr>
              <a:lnSpc>
                <a:spcPct val="95000"/>
              </a:lnSpc>
            </a:pPr>
            <a:r>
              <a:rPr lang="en-US" altLang="zh-CN" b="1">
                <a:solidFill>
                  <a:srgbClr val="3366FF"/>
                </a:solidFill>
              </a:rPr>
              <a:t>			c: R_386_32	buf</a:t>
            </a:r>
          </a:p>
          <a:p>
            <a:pPr>
              <a:lnSpc>
                <a:spcPct val="95000"/>
              </a:lnSpc>
            </a:pPr>
            <a:r>
              <a:rPr lang="en-US" altLang="zh-CN" b="1"/>
              <a:t>     </a:t>
            </a:r>
            <a:r>
              <a:rPr lang="en-US" altLang="zh-CN" b="1">
                <a:solidFill>
                  <a:srgbClr val="FF0000"/>
                </a:solidFill>
              </a:rPr>
              <a:t>10:	a1 00 00 00 00    	mov    0x0,%eax</a:t>
            </a:r>
          </a:p>
          <a:p>
            <a:pPr>
              <a:lnSpc>
                <a:spcPct val="95000"/>
              </a:lnSpc>
            </a:pPr>
            <a:r>
              <a:rPr lang="en-US" altLang="zh-CN" b="1">
                <a:solidFill>
                  <a:srgbClr val="FF0000"/>
                </a:solidFill>
              </a:rPr>
              <a:t>			11: R_386_32	bufp0</a:t>
            </a:r>
          </a:p>
          <a:p>
            <a:pPr>
              <a:lnSpc>
                <a:spcPct val="95000"/>
              </a:lnSpc>
            </a:pPr>
            <a:r>
              <a:rPr lang="en-US" altLang="zh-CN" b="1">
                <a:solidFill>
                  <a:srgbClr val="FF0000"/>
                </a:solidFill>
              </a:rPr>
              <a:t>     15:	8b 00                	mov    (%eax),%eax</a:t>
            </a:r>
          </a:p>
          <a:p>
            <a:pPr>
              <a:lnSpc>
                <a:spcPct val="95000"/>
              </a:lnSpc>
            </a:pPr>
            <a:r>
              <a:rPr lang="en-US" altLang="zh-CN" b="1">
                <a:solidFill>
                  <a:srgbClr val="FF0000"/>
                </a:solidFill>
              </a:rPr>
              <a:t>     17:	89 45 fc             	mov    %eax,-0x4(%ebp)</a:t>
            </a:r>
          </a:p>
          <a:p>
            <a:pPr>
              <a:lnSpc>
                <a:spcPct val="95000"/>
              </a:lnSpc>
            </a:pPr>
            <a:r>
              <a:rPr lang="en-US" altLang="zh-CN" b="1"/>
              <a:t>     </a:t>
            </a:r>
            <a:r>
              <a:rPr lang="en-US" altLang="zh-CN" b="1">
                <a:solidFill>
                  <a:srgbClr val="0A6A0A"/>
                </a:solidFill>
              </a:rPr>
              <a:t>1a:	a1 00 00 00 00     mov    0x0,%eax</a:t>
            </a:r>
          </a:p>
          <a:p>
            <a:pPr>
              <a:lnSpc>
                <a:spcPct val="95000"/>
              </a:lnSpc>
            </a:pPr>
            <a:r>
              <a:rPr lang="en-US" altLang="zh-CN" b="1">
                <a:solidFill>
                  <a:srgbClr val="0A6A0A"/>
                </a:solidFill>
              </a:rPr>
              <a:t>  			1b: R_386_32	bufp0</a:t>
            </a:r>
          </a:p>
          <a:p>
            <a:pPr>
              <a:lnSpc>
                <a:spcPct val="95000"/>
              </a:lnSpc>
            </a:pPr>
            <a:r>
              <a:rPr lang="en-US" altLang="zh-CN" b="1">
                <a:solidFill>
                  <a:srgbClr val="0A6A0A"/>
                </a:solidFill>
              </a:rPr>
              <a:t>     1f:	8b 15 00 00 00 00mov    0x0,%edx</a:t>
            </a:r>
          </a:p>
          <a:p>
            <a:pPr>
              <a:lnSpc>
                <a:spcPct val="95000"/>
              </a:lnSpc>
            </a:pPr>
            <a:r>
              <a:rPr lang="en-US" altLang="zh-CN" b="1">
                <a:solidFill>
                  <a:srgbClr val="0A6A0A"/>
                </a:solidFill>
              </a:rPr>
              <a:t>			21: R_386_32	.bss</a:t>
            </a:r>
          </a:p>
          <a:p>
            <a:pPr>
              <a:lnSpc>
                <a:spcPct val="95000"/>
              </a:lnSpc>
            </a:pPr>
            <a:r>
              <a:rPr lang="en-US" altLang="zh-CN" b="1">
                <a:solidFill>
                  <a:srgbClr val="0A6A0A"/>
                </a:solidFill>
              </a:rPr>
              <a:t>     25:	8b 12                	mov    (%edx),%edx</a:t>
            </a:r>
          </a:p>
          <a:p>
            <a:pPr>
              <a:lnSpc>
                <a:spcPct val="95000"/>
              </a:lnSpc>
            </a:pPr>
            <a:r>
              <a:rPr lang="en-US" altLang="zh-CN" b="1">
                <a:solidFill>
                  <a:srgbClr val="0A6A0A"/>
                </a:solidFill>
              </a:rPr>
              <a:t>     27:	89 10                	mov    %edx,(%eax)</a:t>
            </a:r>
          </a:p>
          <a:p>
            <a:pPr>
              <a:lnSpc>
                <a:spcPct val="95000"/>
              </a:lnSpc>
            </a:pPr>
            <a:r>
              <a:rPr lang="en-US" altLang="zh-CN" b="1"/>
              <a:t>     </a:t>
            </a:r>
            <a:r>
              <a:rPr lang="en-US" altLang="zh-CN" b="1">
                <a:solidFill>
                  <a:srgbClr val="CC3300"/>
                </a:solidFill>
              </a:rPr>
              <a:t>29:	a1 00 00 00 00     mov    0x0,%eax</a:t>
            </a:r>
          </a:p>
          <a:p>
            <a:pPr>
              <a:lnSpc>
                <a:spcPct val="95000"/>
              </a:lnSpc>
            </a:pPr>
            <a:r>
              <a:rPr lang="en-US" altLang="zh-CN" b="1">
                <a:solidFill>
                  <a:srgbClr val="CC3300"/>
                </a:solidFill>
              </a:rPr>
              <a:t>			2a: R_386_32	.bss</a:t>
            </a:r>
          </a:p>
          <a:p>
            <a:pPr>
              <a:lnSpc>
                <a:spcPct val="95000"/>
              </a:lnSpc>
            </a:pPr>
            <a:r>
              <a:rPr lang="en-US" altLang="zh-CN" b="1">
                <a:solidFill>
                  <a:srgbClr val="CC3300"/>
                </a:solidFill>
              </a:rPr>
              <a:t>     2e:	8b 55 fc             	mov    -0x4(%ebp),%edx</a:t>
            </a:r>
          </a:p>
          <a:p>
            <a:pPr>
              <a:lnSpc>
                <a:spcPct val="95000"/>
              </a:lnSpc>
            </a:pPr>
            <a:r>
              <a:rPr lang="en-US" altLang="zh-CN" b="1">
                <a:solidFill>
                  <a:srgbClr val="CC3300"/>
                </a:solidFill>
              </a:rPr>
              <a:t>     31:	89 10                	mov    %edx,(%eax)</a:t>
            </a:r>
            <a:r>
              <a:rPr lang="en-US" altLang="zh-CN"/>
              <a:t>     </a:t>
            </a:r>
          </a:p>
        </p:txBody>
      </p:sp>
      <p:sp>
        <p:nvSpPr>
          <p:cNvPr id="737287" name="Line 7"/>
          <p:cNvSpPr>
            <a:spLocks noChangeShapeType="1"/>
          </p:cNvSpPr>
          <p:nvPr/>
        </p:nvSpPr>
        <p:spPr bwMode="auto">
          <a:xfrm flipV="1">
            <a:off x="2411413" y="2428875"/>
            <a:ext cx="1406525" cy="2293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7288" name="Rectangle 8"/>
          <p:cNvSpPr>
            <a:spLocks noChangeArrowheads="1"/>
          </p:cNvSpPr>
          <p:nvPr/>
        </p:nvSpPr>
        <p:spPr bwMode="auto">
          <a:xfrm>
            <a:off x="3862388" y="1992313"/>
            <a:ext cx="4948237" cy="1030287"/>
          </a:xfrm>
          <a:prstGeom prst="rect">
            <a:avLst/>
          </a:prstGeom>
          <a:solidFill>
            <a:schemeClr val="tx1">
              <a:alpha val="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290" name="Line 10"/>
          <p:cNvSpPr>
            <a:spLocks noChangeShapeType="1"/>
          </p:cNvSpPr>
          <p:nvPr/>
        </p:nvSpPr>
        <p:spPr bwMode="auto">
          <a:xfrm flipV="1">
            <a:off x="2338388" y="3749675"/>
            <a:ext cx="1479550" cy="1479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7291" name="Rectangle 11"/>
          <p:cNvSpPr>
            <a:spLocks noChangeArrowheads="1"/>
          </p:cNvSpPr>
          <p:nvPr/>
        </p:nvSpPr>
        <p:spPr bwMode="auto">
          <a:xfrm>
            <a:off x="3865563" y="3028950"/>
            <a:ext cx="5049837" cy="1074738"/>
          </a:xfrm>
          <a:prstGeom prst="rect">
            <a:avLst/>
          </a:prstGeom>
          <a:solidFill>
            <a:schemeClr val="tx1">
              <a:alpha val="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293" name="Line 13"/>
          <p:cNvSpPr>
            <a:spLocks noChangeShapeType="1"/>
          </p:cNvSpPr>
          <p:nvPr/>
        </p:nvSpPr>
        <p:spPr bwMode="auto">
          <a:xfrm flipV="1">
            <a:off x="2600325" y="4751388"/>
            <a:ext cx="1189038" cy="784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7294" name="Rectangle 14"/>
          <p:cNvSpPr>
            <a:spLocks noChangeArrowheads="1"/>
          </p:cNvSpPr>
          <p:nvPr/>
        </p:nvSpPr>
        <p:spPr bwMode="auto">
          <a:xfrm>
            <a:off x="3865563" y="4102100"/>
            <a:ext cx="4948237" cy="1539875"/>
          </a:xfrm>
          <a:prstGeom prst="rect">
            <a:avLst/>
          </a:prstGeom>
          <a:solidFill>
            <a:schemeClr val="tx1">
              <a:alpha val="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296" name="Line 16"/>
          <p:cNvSpPr>
            <a:spLocks noChangeShapeType="1"/>
          </p:cNvSpPr>
          <p:nvPr/>
        </p:nvSpPr>
        <p:spPr bwMode="auto">
          <a:xfrm>
            <a:off x="2365375" y="5927725"/>
            <a:ext cx="1481138" cy="246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7297" name="Rectangle 17"/>
          <p:cNvSpPr>
            <a:spLocks noChangeArrowheads="1"/>
          </p:cNvSpPr>
          <p:nvPr/>
        </p:nvSpPr>
        <p:spPr bwMode="auto">
          <a:xfrm>
            <a:off x="3868738" y="5641975"/>
            <a:ext cx="5035550" cy="1044575"/>
          </a:xfrm>
          <a:prstGeom prst="rect">
            <a:avLst/>
          </a:prstGeom>
          <a:solidFill>
            <a:schemeClr val="tx1">
              <a:alpha val="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298" name="Text Box 18"/>
          <p:cNvSpPr txBox="1">
            <a:spLocks noChangeArrowheads="1"/>
          </p:cNvSpPr>
          <p:nvPr/>
        </p:nvSpPr>
        <p:spPr bwMode="auto">
          <a:xfrm>
            <a:off x="128588" y="2044700"/>
            <a:ext cx="3498850" cy="21764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(bufp1)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en-US" altLang="zh-CN" sz="22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00 97 04 08</a:t>
            </a:r>
            <a:endParaRPr lang="zh-CN" altLang="en-US" sz="2200" b="1">
              <a:solidFill>
                <a:srgbClr val="0A6A0A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 (&amp;buf[1])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24 96 04 08</a:t>
            </a:r>
          </a:p>
          <a:p>
            <a:pPr>
              <a:spcBef>
                <a:spcPct val="10000"/>
              </a:spcBef>
            </a:pP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11 (bufp0)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28 96 04 08</a:t>
            </a:r>
          </a:p>
          <a:p>
            <a:pPr>
              <a:spcBef>
                <a:spcPct val="10000"/>
              </a:spcBef>
            </a:pP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1b (bufp0) : </a:t>
            </a:r>
            <a:r>
              <a:rPr lang="en-US" altLang="zh-CN" sz="22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28 96 04 08</a:t>
            </a:r>
            <a:endParaRPr lang="zh-CN" altLang="en-US" sz="2200" b="1">
              <a:solidFill>
                <a:srgbClr val="0A6A0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21 (bufp1)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00 97 04 08</a:t>
            </a:r>
          </a:p>
          <a:p>
            <a:pPr>
              <a:spcBef>
                <a:spcPct val="10000"/>
              </a:spcBef>
            </a:pP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2a (bufp1)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00 97 04 08</a:t>
            </a:r>
          </a:p>
        </p:txBody>
      </p:sp>
      <p:sp>
        <p:nvSpPr>
          <p:cNvPr id="737299" name="Rectangle 19"/>
          <p:cNvSpPr>
            <a:spLocks noChangeArrowheads="1"/>
          </p:cNvSpPr>
          <p:nvPr/>
        </p:nvSpPr>
        <p:spPr bwMode="auto">
          <a:xfrm>
            <a:off x="219075" y="717550"/>
            <a:ext cx="8632825" cy="1096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bufp0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的地址分别是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0x8049620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0x8049628</a:t>
            </a:r>
          </a:p>
          <a:p>
            <a:pPr eaLnBrk="0" hangingPunct="0"/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&amp;buf[1]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(c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处重定位值）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0x8049620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+0x4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=0x8049624</a:t>
            </a:r>
          </a:p>
          <a:p>
            <a:pPr eaLnBrk="0" hangingPunct="0"/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bufp1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的地址就是链接合并后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.bss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节的首地址，假定为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0x8049700</a:t>
            </a:r>
          </a:p>
        </p:txBody>
      </p:sp>
      <p:sp>
        <p:nvSpPr>
          <p:cNvPr id="737301" name="Line 21"/>
          <p:cNvSpPr>
            <a:spLocks noChangeShapeType="1"/>
          </p:cNvSpPr>
          <p:nvPr/>
        </p:nvSpPr>
        <p:spPr bwMode="auto">
          <a:xfrm>
            <a:off x="5791200" y="1393825"/>
            <a:ext cx="784225" cy="595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7302" name="Line 22"/>
          <p:cNvSpPr>
            <a:spLocks noChangeShapeType="1"/>
          </p:cNvSpPr>
          <p:nvPr/>
        </p:nvSpPr>
        <p:spPr bwMode="auto">
          <a:xfrm>
            <a:off x="4862513" y="3292475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7303" name="Line 23"/>
          <p:cNvSpPr>
            <a:spLocks noChangeShapeType="1"/>
          </p:cNvSpPr>
          <p:nvPr/>
        </p:nvSpPr>
        <p:spPr bwMode="auto">
          <a:xfrm>
            <a:off x="5133975" y="2235200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7304" name="Line 24"/>
          <p:cNvSpPr>
            <a:spLocks noChangeShapeType="1"/>
          </p:cNvSpPr>
          <p:nvPr/>
        </p:nvSpPr>
        <p:spPr bwMode="auto">
          <a:xfrm>
            <a:off x="4848225" y="4321175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7305" name="Line 25"/>
          <p:cNvSpPr>
            <a:spLocks noChangeShapeType="1"/>
          </p:cNvSpPr>
          <p:nvPr/>
        </p:nvSpPr>
        <p:spPr bwMode="auto">
          <a:xfrm>
            <a:off x="5148263" y="4835525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7306" name="Line 26"/>
          <p:cNvSpPr>
            <a:spLocks noChangeShapeType="1"/>
          </p:cNvSpPr>
          <p:nvPr/>
        </p:nvSpPr>
        <p:spPr bwMode="auto">
          <a:xfrm>
            <a:off x="4833938" y="5892800"/>
            <a:ext cx="12033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7307" name="Line 27"/>
          <p:cNvSpPr>
            <a:spLocks noChangeShapeType="1"/>
          </p:cNvSpPr>
          <p:nvPr/>
        </p:nvSpPr>
        <p:spPr bwMode="auto">
          <a:xfrm>
            <a:off x="4527550" y="2517775"/>
            <a:ext cx="8826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7308" name="Line 28"/>
          <p:cNvSpPr>
            <a:spLocks noChangeShapeType="1"/>
          </p:cNvSpPr>
          <p:nvPr/>
        </p:nvSpPr>
        <p:spPr bwMode="auto">
          <a:xfrm>
            <a:off x="6443663" y="2249488"/>
            <a:ext cx="261937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7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7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7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7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7" name="Rectangle 9"/>
          <p:cNvSpPr>
            <a:spLocks noChangeArrowheads="1"/>
          </p:cNvSpPr>
          <p:nvPr/>
        </p:nvSpPr>
        <p:spPr bwMode="auto">
          <a:xfrm>
            <a:off x="42863" y="93663"/>
            <a:ext cx="5949950" cy="284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333375"/>
            <a:r>
              <a:rPr lang="en-US" altLang="zh-CN" b="1"/>
              <a:t>08048380 &lt;main&gt;:</a:t>
            </a:r>
          </a:p>
          <a:p>
            <a:pPr indent="333375"/>
            <a:r>
              <a:rPr lang="en-US" altLang="zh-CN" b="1"/>
              <a:t> 8048380:    55             	    push  %ebp</a:t>
            </a:r>
          </a:p>
          <a:p>
            <a:pPr indent="333375"/>
            <a:r>
              <a:rPr lang="en-US" altLang="zh-CN" b="1"/>
              <a:t> 8048381:    89 e5             mov   %esp,%ebp</a:t>
            </a:r>
          </a:p>
          <a:p>
            <a:pPr indent="333375"/>
            <a:r>
              <a:rPr lang="en-US" altLang="zh-CN" b="1"/>
              <a:t> 8048383:    83 e4 f0         and    $0xfffffff0,%esp</a:t>
            </a:r>
          </a:p>
          <a:p>
            <a:pPr indent="333375"/>
            <a:r>
              <a:rPr lang="en-US" altLang="zh-CN" b="1"/>
              <a:t> 8048386:    e8 </a:t>
            </a:r>
            <a:r>
              <a:rPr lang="en-US" altLang="zh-CN" b="1">
                <a:solidFill>
                  <a:srgbClr val="FF0000"/>
                </a:solidFill>
              </a:rPr>
              <a:t>09 00 00 00</a:t>
            </a:r>
            <a:r>
              <a:rPr lang="en-US" altLang="zh-CN" b="1"/>
              <a:t>   call    </a:t>
            </a:r>
            <a:r>
              <a:rPr lang="en-US" altLang="zh-CN" b="1">
                <a:solidFill>
                  <a:srgbClr val="FF0000"/>
                </a:solidFill>
              </a:rPr>
              <a:t>8048394</a:t>
            </a:r>
            <a:r>
              <a:rPr lang="en-US" altLang="zh-CN" b="1"/>
              <a:t> &lt;swap&gt;</a:t>
            </a:r>
          </a:p>
          <a:p>
            <a:pPr indent="333375"/>
            <a:r>
              <a:rPr lang="en-US" altLang="zh-CN" b="1"/>
              <a:t> 804838b:    b8 00 00 00 00   mov    $0x0,%eax</a:t>
            </a:r>
          </a:p>
          <a:p>
            <a:pPr indent="333375"/>
            <a:r>
              <a:rPr lang="en-US" altLang="zh-CN" b="1"/>
              <a:t> 8048390:    c9             	    leave  </a:t>
            </a:r>
          </a:p>
          <a:p>
            <a:pPr indent="333375"/>
            <a:r>
              <a:rPr lang="en-US" altLang="zh-CN" b="1"/>
              <a:t> 8048391:    c3             	    ret    </a:t>
            </a:r>
          </a:p>
          <a:p>
            <a:pPr indent="333375"/>
            <a:r>
              <a:rPr lang="en-US" altLang="zh-CN" b="1"/>
              <a:t> 8048392:    90            	    nop</a:t>
            </a:r>
          </a:p>
          <a:p>
            <a:pPr indent="333375"/>
            <a:r>
              <a:rPr lang="en-US" altLang="zh-CN" b="1"/>
              <a:t> 8048393:    90             	    nop</a:t>
            </a:r>
          </a:p>
        </p:txBody>
      </p:sp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20" y="-3222"/>
            <a:ext cx="2654280" cy="1143000"/>
          </a:xfrm>
        </p:spPr>
        <p:txBody>
          <a:bodyPr anchor="t">
            <a:normAutofit/>
          </a:bodyPr>
          <a:lstStyle/>
          <a:p>
            <a:r>
              <a:rPr lang="zh-CN" altLang="en-US" dirty="0" smtClean="0"/>
              <a:t>重定位后</a:t>
            </a:r>
          </a:p>
        </p:txBody>
      </p:sp>
      <p:sp>
        <p:nvSpPr>
          <p:cNvPr id="739340" name="Rectangle 12"/>
          <p:cNvSpPr>
            <a:spLocks noChangeArrowheads="1"/>
          </p:cNvSpPr>
          <p:nvPr/>
        </p:nvSpPr>
        <p:spPr bwMode="auto">
          <a:xfrm>
            <a:off x="42863" y="2349500"/>
            <a:ext cx="5632450" cy="582613"/>
          </a:xfrm>
          <a:prstGeom prst="rect">
            <a:avLst/>
          </a:prstGeom>
          <a:solidFill>
            <a:srgbClr val="FF0000">
              <a:alpha val="16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38" name="Rectangle 10"/>
          <p:cNvSpPr>
            <a:spLocks noChangeArrowheads="1"/>
          </p:cNvSpPr>
          <p:nvPr/>
        </p:nvSpPr>
        <p:spPr bwMode="auto">
          <a:xfrm>
            <a:off x="2198688" y="1755775"/>
            <a:ext cx="6911975" cy="5045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/>
            <a:r>
              <a:rPr lang="en-US" altLang="zh-CN" b="1">
                <a:solidFill>
                  <a:srgbClr val="CC3300"/>
                </a:solidFill>
              </a:rPr>
              <a:t>08048394 &lt;swap&gt;:</a:t>
            </a:r>
          </a:p>
          <a:p>
            <a:pPr indent="266700"/>
            <a:r>
              <a:rPr lang="en-US" altLang="zh-CN" b="1"/>
              <a:t> 8048394:   55             	           push  %ebp</a:t>
            </a:r>
          </a:p>
          <a:p>
            <a:pPr indent="266700"/>
            <a:r>
              <a:rPr lang="en-US" altLang="zh-CN" b="1"/>
              <a:t> 8048395:   89 e5                      mov   %esp,%ebp</a:t>
            </a:r>
          </a:p>
          <a:p>
            <a:pPr indent="266700"/>
            <a:r>
              <a:rPr lang="en-US" altLang="zh-CN" b="1"/>
              <a:t> 8048397:   83 ec 10                 sub    $0x10,%esp</a:t>
            </a:r>
          </a:p>
          <a:p>
            <a:pPr indent="266700"/>
            <a:r>
              <a:rPr lang="en-US" altLang="zh-CN" b="1"/>
              <a:t> 804839a:   c7 05 </a:t>
            </a:r>
            <a:r>
              <a:rPr lang="en-US" altLang="zh-CN" b="1">
                <a:solidFill>
                  <a:srgbClr val="FF0000"/>
                </a:solidFill>
              </a:rPr>
              <a:t>00 97 04 08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3366FF"/>
                </a:solidFill>
              </a:rPr>
              <a:t>24</a:t>
            </a:r>
            <a:r>
              <a:rPr lang="en-US" altLang="zh-CN" b="1"/>
              <a:t> mov $</a:t>
            </a:r>
            <a:r>
              <a:rPr lang="en-US" altLang="zh-CN" b="1">
                <a:solidFill>
                  <a:srgbClr val="3366FF"/>
                </a:solidFill>
              </a:rPr>
              <a:t>0x8049624</a:t>
            </a:r>
            <a:r>
              <a:rPr lang="en-US" altLang="zh-CN" b="1"/>
              <a:t>,</a:t>
            </a:r>
            <a:r>
              <a:rPr lang="en-US" altLang="zh-CN" b="1">
                <a:solidFill>
                  <a:srgbClr val="FF0000"/>
                </a:solidFill>
              </a:rPr>
              <a:t>0x8049700</a:t>
            </a:r>
          </a:p>
          <a:p>
            <a:pPr indent="266700"/>
            <a:r>
              <a:rPr lang="en-US" altLang="zh-CN" b="1"/>
              <a:t> 80483a1:   </a:t>
            </a:r>
            <a:r>
              <a:rPr lang="en-US" altLang="zh-CN" b="1">
                <a:solidFill>
                  <a:srgbClr val="3366FF"/>
                </a:solidFill>
              </a:rPr>
              <a:t>96 04 08</a:t>
            </a:r>
            <a:r>
              <a:rPr lang="en-US" altLang="zh-CN" b="1"/>
              <a:t> </a:t>
            </a:r>
          </a:p>
          <a:p>
            <a:pPr indent="266700"/>
            <a:r>
              <a:rPr lang="en-US" altLang="zh-CN" b="1"/>
              <a:t> 80483a4:   a1 </a:t>
            </a:r>
            <a:r>
              <a:rPr lang="en-US" altLang="zh-CN" b="1">
                <a:solidFill>
                  <a:srgbClr val="FF0000"/>
                </a:solidFill>
              </a:rPr>
              <a:t>28 96 04 08 </a:t>
            </a:r>
            <a:r>
              <a:rPr lang="en-US" altLang="zh-CN" b="1"/>
              <a:t>          mov  </a:t>
            </a:r>
            <a:r>
              <a:rPr lang="en-US" altLang="zh-CN" b="1">
                <a:solidFill>
                  <a:srgbClr val="FF0000"/>
                </a:solidFill>
              </a:rPr>
              <a:t>0x8049628</a:t>
            </a:r>
            <a:r>
              <a:rPr lang="en-US" altLang="zh-CN" b="1"/>
              <a:t>,%eax</a:t>
            </a:r>
          </a:p>
          <a:p>
            <a:pPr indent="266700"/>
            <a:r>
              <a:rPr lang="en-US" altLang="zh-CN" b="1"/>
              <a:t> 80483a9:   8b 00                          mov  (%eax),%eax</a:t>
            </a:r>
          </a:p>
          <a:p>
            <a:pPr indent="266700"/>
            <a:r>
              <a:rPr lang="en-US" altLang="zh-CN" b="1"/>
              <a:t> 80483ab:   89 45 fc                      mov   %eax,-0x4(%ebp)</a:t>
            </a:r>
          </a:p>
          <a:p>
            <a:pPr indent="266700"/>
            <a:r>
              <a:rPr lang="en-US" altLang="zh-CN" b="1"/>
              <a:t> 80483ae:   a1 </a:t>
            </a:r>
            <a:r>
              <a:rPr lang="en-US" altLang="zh-CN" b="1">
                <a:solidFill>
                  <a:srgbClr val="FF0000"/>
                </a:solidFill>
              </a:rPr>
              <a:t>28 96 04 08</a:t>
            </a:r>
            <a:r>
              <a:rPr lang="en-US" altLang="zh-CN" b="1"/>
              <a:t>           mov  </a:t>
            </a:r>
            <a:r>
              <a:rPr lang="en-US" altLang="zh-CN" b="1">
                <a:solidFill>
                  <a:srgbClr val="FF0000"/>
                </a:solidFill>
              </a:rPr>
              <a:t>0x8049628</a:t>
            </a:r>
            <a:r>
              <a:rPr lang="en-US" altLang="zh-CN" b="1"/>
              <a:t>,%eax</a:t>
            </a:r>
          </a:p>
          <a:p>
            <a:pPr indent="266700"/>
            <a:r>
              <a:rPr lang="en-US" altLang="zh-CN" b="1"/>
              <a:t> 80483b3:   8b 15 </a:t>
            </a:r>
            <a:r>
              <a:rPr lang="en-US" altLang="zh-CN" b="1">
                <a:solidFill>
                  <a:srgbClr val="FF0000"/>
                </a:solidFill>
              </a:rPr>
              <a:t>00 97 04 08</a:t>
            </a:r>
            <a:r>
              <a:rPr lang="en-US" altLang="zh-CN" b="1"/>
              <a:t>      mov  </a:t>
            </a:r>
            <a:r>
              <a:rPr lang="en-US" altLang="zh-CN" b="1">
                <a:solidFill>
                  <a:srgbClr val="FF0000"/>
                </a:solidFill>
              </a:rPr>
              <a:t>0x8049700</a:t>
            </a:r>
            <a:r>
              <a:rPr lang="en-US" altLang="zh-CN" b="1"/>
              <a:t>,%edx</a:t>
            </a:r>
          </a:p>
          <a:p>
            <a:pPr indent="266700"/>
            <a:r>
              <a:rPr lang="en-US" altLang="zh-CN" b="1"/>
              <a:t> 80493b9:   8b 12                          mov  (%edx),%edx</a:t>
            </a:r>
          </a:p>
          <a:p>
            <a:pPr indent="266700"/>
            <a:r>
              <a:rPr lang="en-US" altLang="zh-CN" b="1"/>
              <a:t> 80493bb:   89 10                          mov  %edx,(%eax)</a:t>
            </a:r>
          </a:p>
          <a:p>
            <a:pPr indent="266700"/>
            <a:r>
              <a:rPr lang="en-US" altLang="zh-CN" b="1"/>
              <a:t> 80493bd:   a1 </a:t>
            </a:r>
            <a:r>
              <a:rPr lang="en-US" altLang="zh-CN" b="1">
                <a:solidFill>
                  <a:srgbClr val="FF0000"/>
                </a:solidFill>
              </a:rPr>
              <a:t>00 97 04 08</a:t>
            </a:r>
            <a:r>
              <a:rPr lang="en-US" altLang="zh-CN" b="1"/>
              <a:t>           mov  </a:t>
            </a:r>
            <a:r>
              <a:rPr lang="en-US" altLang="zh-CN" b="1">
                <a:solidFill>
                  <a:srgbClr val="FF0000"/>
                </a:solidFill>
              </a:rPr>
              <a:t>0x8049700</a:t>
            </a:r>
            <a:r>
              <a:rPr lang="en-US" altLang="zh-CN" b="1"/>
              <a:t>,%eax</a:t>
            </a:r>
          </a:p>
          <a:p>
            <a:pPr indent="266700"/>
            <a:r>
              <a:rPr lang="en-US" altLang="zh-CN" b="1"/>
              <a:t> 80493c2:    8b 55 fc                     mov  -0x4(%ebp),%edx</a:t>
            </a:r>
          </a:p>
          <a:p>
            <a:pPr indent="266700"/>
            <a:r>
              <a:rPr lang="en-US" altLang="zh-CN" b="1"/>
              <a:t> 80493c5:    89 10                          mov  %edx,(%eax)</a:t>
            </a:r>
          </a:p>
          <a:p>
            <a:pPr indent="266700"/>
            <a:r>
              <a:rPr lang="en-US" altLang="zh-CN" b="1"/>
              <a:t> 80493c7:    c9                               leave  </a:t>
            </a:r>
          </a:p>
          <a:p>
            <a:pPr indent="266700"/>
            <a:r>
              <a:rPr lang="en-US" altLang="zh-CN" b="1"/>
              <a:t> 80493c8:    c3 		  ret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04788" y="2946400"/>
            <a:ext cx="1916112" cy="1627188"/>
            <a:chOff x="129" y="1865"/>
            <a:chExt cx="1207" cy="1651"/>
          </a:xfrm>
        </p:grpSpPr>
        <p:sp>
          <p:nvSpPr>
            <p:cNvPr id="739339" name="Text Box 11"/>
            <p:cNvSpPr txBox="1">
              <a:spLocks noChangeArrowheads="1"/>
            </p:cNvSpPr>
            <p:nvPr/>
          </p:nvSpPr>
          <p:spPr bwMode="auto">
            <a:xfrm>
              <a:off x="129" y="2186"/>
              <a:ext cx="1207" cy="1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zh-CN" altLang="en-US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假定每个函数要求</a:t>
              </a:r>
              <a:r>
                <a:rPr lang="en-US" altLang="zh-CN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字节边界对齐</a:t>
              </a:r>
              <a:r>
                <a:rPr lang="en-US" altLang="zh-CN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故填充两条</a:t>
              </a:r>
              <a:r>
                <a:rPr lang="en-US" altLang="zh-CN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nop</a:t>
              </a:r>
              <a:r>
                <a:rPr lang="zh-CN" altLang="en-US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</a:rPr>
                <a:t>指令</a:t>
              </a:r>
            </a:p>
          </p:txBody>
        </p:sp>
        <p:sp>
          <p:nvSpPr>
            <p:cNvPr id="739341" name="Line 13"/>
            <p:cNvSpPr>
              <a:spLocks noChangeShapeType="1"/>
            </p:cNvSpPr>
            <p:nvPr/>
          </p:nvSpPr>
          <p:spPr bwMode="auto">
            <a:xfrm flipV="1">
              <a:off x="658" y="1865"/>
              <a:ext cx="174" cy="329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9342" name="Text Box 14"/>
          <p:cNvSpPr txBox="1">
            <a:spLocks noChangeArrowheads="1"/>
          </p:cNvSpPr>
          <p:nvPr/>
        </p:nvSpPr>
        <p:spPr bwMode="auto">
          <a:xfrm>
            <a:off x="6151563" y="855663"/>
            <a:ext cx="2466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你能写出该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call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指令的功能描述吗？</a:t>
            </a:r>
          </a:p>
        </p:txBody>
      </p:sp>
      <p:sp>
        <p:nvSpPr>
          <p:cNvPr id="739345" name="Line 17"/>
          <p:cNvSpPr>
            <a:spLocks noChangeShapeType="1"/>
          </p:cNvSpPr>
          <p:nvPr/>
        </p:nvSpPr>
        <p:spPr bwMode="auto">
          <a:xfrm>
            <a:off x="1684338" y="1508125"/>
            <a:ext cx="1639887" cy="12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85725" y="1509713"/>
            <a:ext cx="2468563" cy="4822825"/>
            <a:chOff x="45" y="942"/>
            <a:chExt cx="1555" cy="3038"/>
          </a:xfrm>
        </p:grpSpPr>
        <p:sp>
          <p:nvSpPr>
            <p:cNvPr id="739344" name="Line 16"/>
            <p:cNvSpPr>
              <a:spLocks noChangeShapeType="1"/>
            </p:cNvSpPr>
            <p:nvPr/>
          </p:nvSpPr>
          <p:spPr bwMode="auto">
            <a:xfrm flipV="1">
              <a:off x="622" y="942"/>
              <a:ext cx="713" cy="2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9346" name="Text Box 18"/>
            <p:cNvSpPr txBox="1">
              <a:spLocks noChangeArrowheads="1"/>
            </p:cNvSpPr>
            <p:nvPr/>
          </p:nvSpPr>
          <p:spPr bwMode="auto">
            <a:xfrm>
              <a:off x="45" y="2963"/>
              <a:ext cx="1555" cy="10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rIns="0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R[eip]=0x804838b</a:t>
              </a:r>
            </a:p>
            <a:p>
              <a:pPr marL="342900" indent="-342900">
                <a:spcBef>
                  <a:spcPct val="50000"/>
                </a:spcBef>
                <a:buFontTx/>
                <a:buAutoNum type="arabicParenR"/>
              </a:pPr>
              <a:r>
                <a:rPr lang="en-US" altLang="zh-CN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R[esp]</a:t>
              </a: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← </a:t>
              </a:r>
              <a:r>
                <a:rPr lang="en-US" altLang="zh-CN" b="1">
                  <a:solidFill>
                    <a:srgbClr val="FF0000"/>
                  </a:solidFill>
                </a:rPr>
                <a:t>R[esp]-4</a:t>
              </a:r>
            </a:p>
            <a:p>
              <a:pPr marL="342900" indent="-342900">
                <a:spcBef>
                  <a:spcPct val="50000"/>
                </a:spcBef>
                <a:buFontTx/>
                <a:buAutoNum type="arabicParenR"/>
              </a:pPr>
              <a:r>
                <a:rPr lang="en-US" altLang="zh-CN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M[R[esp]] </a:t>
              </a:r>
              <a:r>
                <a:rPr lang="en-US" altLang="zh-CN" b="1">
                  <a:solidFill>
                    <a:srgbClr val="FF0000"/>
                  </a:solidFill>
                </a:rPr>
                <a:t>←R[eip]</a:t>
              </a:r>
            </a:p>
            <a:p>
              <a:pPr marL="342900" indent="-342900">
                <a:spcBef>
                  <a:spcPct val="50000"/>
                </a:spcBef>
                <a:buFontTx/>
                <a:buAutoNum type="arabicParenR"/>
              </a:pPr>
              <a:r>
                <a:rPr lang="en-US" altLang="zh-CN" b="1">
                  <a:solidFill>
                    <a:srgbClr val="FF0000"/>
                  </a:solidFill>
                </a:rPr>
                <a:t>R[eip] ←R[eip]+0x9</a:t>
              </a:r>
              <a:r>
                <a:rPr lang="en-US" altLang="zh-CN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40" grpId="0" animBg="1"/>
      <p:bldP spid="739338" grpId="0" animBg="1"/>
      <p:bldP spid="7393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912825"/>
          </a:xfrm>
        </p:spPr>
        <p:txBody>
          <a:bodyPr>
            <a:normAutofit/>
          </a:bodyPr>
          <a:lstStyle/>
          <a:p>
            <a:r>
              <a:rPr lang="zh-CN" altLang="en-GB" sz="4000" dirty="0" smtClean="0"/>
              <a:t>可执行文件的存储器映像</a:t>
            </a:r>
            <a:endParaRPr lang="zh-CN" altLang="en-US" sz="4000" dirty="0" smtClean="0"/>
          </a:p>
        </p:txBody>
      </p:sp>
      <p:sp>
        <p:nvSpPr>
          <p:cNvPr id="785411" name="Text Box 25"/>
          <p:cNvSpPr txBox="1">
            <a:spLocks noChangeArrowheads="1"/>
          </p:cNvSpPr>
          <p:nvPr/>
        </p:nvSpPr>
        <p:spPr bwMode="auto">
          <a:xfrm>
            <a:off x="8280400" y="1689100"/>
            <a:ext cx="604838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46800" rIns="0" bIns="46800"/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%esp </a:t>
            </a:r>
          </a:p>
        </p:txBody>
      </p:sp>
      <p:sp>
        <p:nvSpPr>
          <p:cNvPr id="785412" name="Line 26"/>
          <p:cNvSpPr>
            <a:spLocks noChangeShapeType="1"/>
          </p:cNvSpPr>
          <p:nvPr/>
        </p:nvSpPr>
        <p:spPr bwMode="auto">
          <a:xfrm flipH="1">
            <a:off x="7986713" y="1871663"/>
            <a:ext cx="312737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5413" name="Text Box 29"/>
          <p:cNvSpPr txBox="1">
            <a:spLocks noChangeArrowheads="1"/>
          </p:cNvSpPr>
          <p:nvPr/>
        </p:nvSpPr>
        <p:spPr bwMode="auto">
          <a:xfrm>
            <a:off x="8259763" y="3911600"/>
            <a:ext cx="5873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900" b="1">
                <a:latin typeface="微软雅黑" pitchFamily="34" charset="-122"/>
                <a:ea typeface="微软雅黑" pitchFamily="34" charset="-122"/>
                <a:cs typeface="msgothic"/>
              </a:rPr>
              <a:t>brk</a:t>
            </a:r>
          </a:p>
        </p:txBody>
      </p:sp>
      <p:sp>
        <p:nvSpPr>
          <p:cNvPr id="785414" name="Line 30"/>
          <p:cNvSpPr>
            <a:spLocks noChangeShapeType="1"/>
          </p:cNvSpPr>
          <p:nvPr/>
        </p:nvSpPr>
        <p:spPr bwMode="auto">
          <a:xfrm flipH="1">
            <a:off x="8005763" y="4108450"/>
            <a:ext cx="296862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5415" name="Text Box 31"/>
          <p:cNvSpPr txBox="1">
            <a:spLocks noChangeArrowheads="1"/>
          </p:cNvSpPr>
          <p:nvPr/>
        </p:nvSpPr>
        <p:spPr bwMode="auto">
          <a:xfrm>
            <a:off x="4243388" y="1044575"/>
            <a:ext cx="1565275" cy="322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>
                <a:latin typeface="微软雅黑" pitchFamily="34" charset="-122"/>
                <a:ea typeface="微软雅黑" pitchFamily="34" charset="-122"/>
                <a:cs typeface="msgothic"/>
              </a:rPr>
              <a:t>0xC00000000</a:t>
            </a:r>
          </a:p>
        </p:txBody>
      </p:sp>
      <p:sp>
        <p:nvSpPr>
          <p:cNvPr id="785416" name="Text Box 32"/>
          <p:cNvSpPr txBox="1">
            <a:spLocks noChangeArrowheads="1"/>
          </p:cNvSpPr>
          <p:nvPr/>
        </p:nvSpPr>
        <p:spPr bwMode="auto">
          <a:xfrm>
            <a:off x="4381500" y="5900738"/>
            <a:ext cx="1428750" cy="322262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0x08048000</a:t>
            </a:r>
          </a:p>
        </p:txBody>
      </p:sp>
      <p:sp>
        <p:nvSpPr>
          <p:cNvPr id="785417" name="Text Box 24"/>
          <p:cNvSpPr txBox="1">
            <a:spLocks noChangeArrowheads="1"/>
          </p:cNvSpPr>
          <p:nvPr/>
        </p:nvSpPr>
        <p:spPr bwMode="auto">
          <a:xfrm>
            <a:off x="5381625" y="6337300"/>
            <a:ext cx="315913" cy="331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>
                <a:latin typeface="Arial Black" pitchFamily="3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785418" name="Rectangle 10"/>
          <p:cNvSpPr>
            <a:spLocks noChangeArrowheads="1"/>
          </p:cNvSpPr>
          <p:nvPr/>
        </p:nvSpPr>
        <p:spPr bwMode="auto">
          <a:xfrm>
            <a:off x="5800725" y="1871663"/>
            <a:ext cx="2168525" cy="72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19" name="Line 28"/>
          <p:cNvSpPr>
            <a:spLocks noChangeShapeType="1"/>
          </p:cNvSpPr>
          <p:nvPr/>
        </p:nvSpPr>
        <p:spPr bwMode="auto">
          <a:xfrm flipV="1">
            <a:off x="8075613" y="812800"/>
            <a:ext cx="1587" cy="4603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5420" name="Rectangle 14"/>
          <p:cNvSpPr>
            <a:spLocks noChangeArrowheads="1"/>
          </p:cNvSpPr>
          <p:nvPr/>
        </p:nvSpPr>
        <p:spPr bwMode="auto">
          <a:xfrm>
            <a:off x="5802313" y="796925"/>
            <a:ext cx="2166937" cy="517525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内核虚存区</a:t>
            </a:r>
          </a:p>
        </p:txBody>
      </p:sp>
      <p:sp>
        <p:nvSpPr>
          <p:cNvPr id="785421" name="Rectangle 15"/>
          <p:cNvSpPr>
            <a:spLocks noChangeArrowheads="1"/>
          </p:cNvSpPr>
          <p:nvPr/>
        </p:nvSpPr>
        <p:spPr bwMode="auto">
          <a:xfrm>
            <a:off x="5802313" y="2605088"/>
            <a:ext cx="2166937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共享库区域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5802313" y="3311525"/>
            <a:ext cx="2166937" cy="768350"/>
          </a:xfrm>
          <a:prstGeom prst="rect">
            <a:avLst/>
          </a:prstGeom>
          <a:solidFill>
            <a:schemeClr val="bg1"/>
          </a:solidFill>
          <a:ln w="3302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785423" name="Rectangle 17"/>
          <p:cNvSpPr>
            <a:spLocks noChangeArrowheads="1"/>
          </p:cNvSpPr>
          <p:nvPr/>
        </p:nvSpPr>
        <p:spPr bwMode="auto">
          <a:xfrm>
            <a:off x="5802313" y="4078288"/>
            <a:ext cx="2166937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堆（</a:t>
            </a: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heap</a:t>
            </a: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）</a:t>
            </a: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动态生成</a:t>
            </a:r>
            <a:r>
              <a:rPr lang="en-GB" altLang="zh-CN" sz="2000" b="1">
                <a:latin typeface="Calibri" pitchFamily="34" charset="0"/>
                <a:ea typeface="微软雅黑" pitchFamily="34" charset="-122"/>
                <a:cs typeface="msgothic"/>
              </a:rPr>
              <a:t>)</a:t>
            </a:r>
          </a:p>
        </p:txBody>
      </p:sp>
      <p:sp>
        <p:nvSpPr>
          <p:cNvPr id="785424" name="Line 19"/>
          <p:cNvSpPr>
            <a:spLocks noChangeShapeType="1"/>
          </p:cNvSpPr>
          <p:nvPr/>
        </p:nvSpPr>
        <p:spPr bwMode="auto">
          <a:xfrm flipV="1">
            <a:off x="6881813" y="3660775"/>
            <a:ext cx="1587" cy="407988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5425" name="Rectangle 20"/>
          <p:cNvSpPr>
            <a:spLocks noChangeArrowheads="1"/>
          </p:cNvSpPr>
          <p:nvPr/>
        </p:nvSpPr>
        <p:spPr bwMode="auto">
          <a:xfrm>
            <a:off x="5802313" y="1282700"/>
            <a:ext cx="2166937" cy="598488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用户栈</a:t>
            </a:r>
            <a:endParaRPr lang="zh-CN" altLang="en-GB" b="1">
              <a:latin typeface="微软雅黑" pitchFamily="34" charset="-122"/>
              <a:ea typeface="微软雅黑" pitchFamily="34" charset="-122"/>
              <a:cs typeface="msgothic"/>
            </a:endParaRP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Calibri" pitchFamily="34" charset="0"/>
                <a:ea typeface="微软雅黑" pitchFamily="34" charset="-122"/>
                <a:cs typeface="msgothic"/>
              </a:rPr>
              <a:t>动态生成</a:t>
            </a:r>
          </a:p>
        </p:txBody>
      </p:sp>
      <p:sp>
        <p:nvSpPr>
          <p:cNvPr id="785426" name="Line 21"/>
          <p:cNvSpPr>
            <a:spLocks noChangeShapeType="1"/>
          </p:cNvSpPr>
          <p:nvPr/>
        </p:nvSpPr>
        <p:spPr bwMode="auto">
          <a:xfrm flipV="1">
            <a:off x="6881813" y="2365375"/>
            <a:ext cx="1587" cy="246063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5427" name="Line 22"/>
          <p:cNvSpPr>
            <a:spLocks noChangeShapeType="1"/>
          </p:cNvSpPr>
          <p:nvPr/>
        </p:nvSpPr>
        <p:spPr bwMode="auto">
          <a:xfrm>
            <a:off x="6881813" y="1881188"/>
            <a:ext cx="1587" cy="242887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802313" y="6162675"/>
            <a:ext cx="2166937" cy="4222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未使用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5802313" y="4786313"/>
            <a:ext cx="2166937" cy="712787"/>
          </a:xfrm>
          <a:prstGeom prst="rect">
            <a:avLst/>
          </a:prstGeom>
          <a:solidFill>
            <a:srgbClr val="008080">
              <a:alpha val="33000"/>
            </a:srgbClr>
          </a:solidFill>
          <a:ln w="3302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读写数据段</a:t>
            </a: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(.data, .bss)</a:t>
            </a:r>
          </a:p>
        </p:txBody>
      </p:sp>
      <p:sp>
        <p:nvSpPr>
          <p:cNvPr id="785430" name="Rectangle 35"/>
          <p:cNvSpPr>
            <a:spLocks noChangeArrowheads="1"/>
          </p:cNvSpPr>
          <p:nvPr/>
        </p:nvSpPr>
        <p:spPr bwMode="auto">
          <a:xfrm>
            <a:off x="5802313" y="5495925"/>
            <a:ext cx="2166937" cy="666750"/>
          </a:xfrm>
          <a:prstGeom prst="rect">
            <a:avLst/>
          </a:prstGeom>
          <a:solidFill>
            <a:srgbClr val="FF0000">
              <a:alpha val="25999"/>
            </a:srgbClr>
          </a:solidFill>
          <a:ln w="3302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只读代码段</a:t>
            </a: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(.text</a:t>
            </a:r>
            <a:r>
              <a:rPr lang="en-GB" altLang="zh-CN" sz="1600" b="1">
                <a:latin typeface="Calibri" pitchFamily="34" charset="0"/>
                <a:ea typeface="微软雅黑" pitchFamily="34" charset="-122"/>
                <a:cs typeface="msgothic"/>
              </a:rPr>
              <a:t>, 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.rodata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等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)</a:t>
            </a:r>
          </a:p>
        </p:txBody>
      </p:sp>
      <p:sp>
        <p:nvSpPr>
          <p:cNvPr id="785431" name="AutoShape 36"/>
          <p:cNvSpPr>
            <a:spLocks/>
          </p:cNvSpPr>
          <p:nvPr/>
        </p:nvSpPr>
        <p:spPr bwMode="auto">
          <a:xfrm>
            <a:off x="7969250" y="4894263"/>
            <a:ext cx="222250" cy="1295400"/>
          </a:xfrm>
          <a:prstGeom prst="rightBrace">
            <a:avLst>
              <a:gd name="adj1" fmla="val 48571"/>
              <a:gd name="adj2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785432" name="Text Box 37"/>
          <p:cNvSpPr txBox="1">
            <a:spLocks noChangeArrowheads="1"/>
          </p:cNvSpPr>
          <p:nvPr/>
        </p:nvSpPr>
        <p:spPr bwMode="auto">
          <a:xfrm>
            <a:off x="8294688" y="4891088"/>
            <a:ext cx="512762" cy="1222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6800" rIns="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900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  <a:cs typeface="msgothic"/>
              </a:rPr>
              <a:t>从可执行文件装入</a:t>
            </a:r>
          </a:p>
        </p:txBody>
      </p:sp>
      <p:sp>
        <p:nvSpPr>
          <p:cNvPr id="785433" name="Text Box 25"/>
          <p:cNvSpPr txBox="1">
            <a:spLocks noChangeArrowheads="1"/>
          </p:cNvSpPr>
          <p:nvPr/>
        </p:nvSpPr>
        <p:spPr bwMode="auto">
          <a:xfrm>
            <a:off x="8128000" y="881063"/>
            <a:ext cx="550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1GB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92113" y="6323013"/>
            <a:ext cx="2136775" cy="42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200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  <a:cs typeface="msgothic"/>
              </a:rPr>
              <a:t>可执行目标文件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04800" y="4491038"/>
            <a:ext cx="2606675" cy="331787"/>
          </a:xfrm>
          <a:prstGeom prst="rect">
            <a:avLst/>
          </a:prstGeom>
          <a:solidFill>
            <a:srgbClr val="008080">
              <a:alpha val="31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int buf[2]={1,2}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04800" y="1430338"/>
            <a:ext cx="2606675" cy="382587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Headers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04800" y="2208213"/>
            <a:ext cx="2606675" cy="641350"/>
          </a:xfrm>
          <a:prstGeom prst="rect">
            <a:avLst/>
          </a:prstGeom>
          <a:solidFill>
            <a:srgbClr val="FF0000">
              <a:alpha val="31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main()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04800" y="2849563"/>
            <a:ext cx="2606675" cy="641350"/>
          </a:xfrm>
          <a:prstGeom prst="rect">
            <a:avLst/>
          </a:prstGeom>
          <a:solidFill>
            <a:srgbClr val="FF0000">
              <a:alpha val="28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swap()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0" y="1222375"/>
            <a:ext cx="296863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Calibri" pitchFamily="3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304800" y="4824413"/>
            <a:ext cx="2606675" cy="330200"/>
          </a:xfrm>
          <a:prstGeom prst="rect">
            <a:avLst/>
          </a:prstGeom>
          <a:solidFill>
            <a:srgbClr val="008080">
              <a:alpha val="28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int</a:t>
            </a:r>
            <a:r>
              <a:rPr lang="en-GB" altLang="zh-CN" sz="1600" b="1">
                <a:latin typeface="Courier New" pitchFamily="49" charset="0"/>
                <a:ea typeface="微软雅黑" pitchFamily="34" charset="-122"/>
                <a:cs typeface="msgothic"/>
              </a:rPr>
              <a:t> 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*bufp0=&amp;buf[0]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304800" y="3490913"/>
            <a:ext cx="2606675" cy="639762"/>
          </a:xfrm>
          <a:prstGeom prst="rect">
            <a:avLst/>
          </a:prstGeom>
          <a:solidFill>
            <a:srgbClr val="FF0000">
              <a:alpha val="27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更多系统代码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304800" y="4130675"/>
            <a:ext cx="2606675" cy="360363"/>
          </a:xfrm>
          <a:prstGeom prst="rect">
            <a:avLst/>
          </a:prstGeom>
          <a:solidFill>
            <a:srgbClr val="008080">
              <a:alpha val="27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系统数据</a:t>
            </a:r>
          </a:p>
        </p:txBody>
      </p:sp>
      <p:sp>
        <p:nvSpPr>
          <p:cNvPr id="18453" name="AutoShape 21"/>
          <p:cNvSpPr>
            <a:spLocks/>
          </p:cNvSpPr>
          <p:nvPr/>
        </p:nvSpPr>
        <p:spPr bwMode="auto">
          <a:xfrm>
            <a:off x="2994025" y="1430338"/>
            <a:ext cx="328613" cy="2700337"/>
          </a:xfrm>
          <a:prstGeom prst="rightBrace">
            <a:avLst>
              <a:gd name="adj1" fmla="val 66576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3357563" y="2614613"/>
            <a:ext cx="703262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.text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304800" y="5505450"/>
            <a:ext cx="2606675" cy="7366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10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.symtab</a:t>
            </a:r>
          </a:p>
          <a:p>
            <a:pPr algn="ctr" eaLnBrk="0" hangingPunct="0">
              <a:lnSpc>
                <a:spcPct val="10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.debug</a:t>
            </a:r>
          </a:p>
        </p:txBody>
      </p:sp>
      <p:sp>
        <p:nvSpPr>
          <p:cNvPr id="18463" name="AutoShape 31"/>
          <p:cNvSpPr>
            <a:spLocks/>
          </p:cNvSpPr>
          <p:nvPr/>
        </p:nvSpPr>
        <p:spPr bwMode="auto">
          <a:xfrm>
            <a:off x="2978150" y="4130675"/>
            <a:ext cx="285750" cy="958850"/>
          </a:xfrm>
          <a:prstGeom prst="rightBrace">
            <a:avLst>
              <a:gd name="adj1" fmla="val 27963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3286125" y="4543425"/>
            <a:ext cx="757238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.data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304800" y="5157788"/>
            <a:ext cx="2606675" cy="347662"/>
          </a:xfrm>
          <a:prstGeom prst="rect">
            <a:avLst/>
          </a:prstGeom>
          <a:solidFill>
            <a:schemeClr val="accent1">
              <a:alpha val="41000"/>
            </a:scheme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int *bufp1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3314700" y="5162550"/>
            <a:ext cx="623888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.bss</a:t>
            </a: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304800" y="1819275"/>
            <a:ext cx="2606675" cy="384175"/>
          </a:xfrm>
          <a:prstGeom prst="rect">
            <a:avLst/>
          </a:prstGeom>
          <a:solidFill>
            <a:srgbClr val="FF0000">
              <a:alpha val="28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系统代码</a:t>
            </a:r>
          </a:p>
        </p:txBody>
      </p:sp>
      <p:sp>
        <p:nvSpPr>
          <p:cNvPr id="18471" name="AutoShape 39"/>
          <p:cNvSpPr>
            <a:spLocks/>
          </p:cNvSpPr>
          <p:nvPr/>
        </p:nvSpPr>
        <p:spPr bwMode="auto">
          <a:xfrm>
            <a:off x="2960688" y="5191125"/>
            <a:ext cx="269875" cy="323850"/>
          </a:xfrm>
          <a:prstGeom prst="rightBrace">
            <a:avLst>
              <a:gd name="adj1" fmla="val 10000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785452" name="Line 44"/>
          <p:cNvSpPr>
            <a:spLocks noChangeShapeType="1"/>
          </p:cNvSpPr>
          <p:nvPr/>
        </p:nvSpPr>
        <p:spPr bwMode="auto">
          <a:xfrm>
            <a:off x="4035425" y="2844800"/>
            <a:ext cx="1682750" cy="2887663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53" name="Line 45"/>
          <p:cNvSpPr>
            <a:spLocks noChangeShapeType="1"/>
          </p:cNvSpPr>
          <p:nvPr/>
        </p:nvSpPr>
        <p:spPr bwMode="auto">
          <a:xfrm flipV="1">
            <a:off x="4295775" y="5065713"/>
            <a:ext cx="1436688" cy="444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54" name="AutoShape 46"/>
          <p:cNvSpPr>
            <a:spLocks/>
          </p:cNvSpPr>
          <p:nvPr/>
        </p:nvSpPr>
        <p:spPr bwMode="auto">
          <a:xfrm>
            <a:off x="4035425" y="4702175"/>
            <a:ext cx="173038" cy="741363"/>
          </a:xfrm>
          <a:prstGeom prst="rightBrace">
            <a:avLst>
              <a:gd name="adj1" fmla="val 35703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56" name="Text Box 48"/>
          <p:cNvSpPr txBox="1">
            <a:spLocks noChangeArrowheads="1"/>
          </p:cNvSpPr>
          <p:nvPr/>
        </p:nvSpPr>
        <p:spPr bwMode="auto">
          <a:xfrm>
            <a:off x="292100" y="827088"/>
            <a:ext cx="3544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头表描述如何映射！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5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80328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回顾：可执行文件中的程序头表</a:t>
            </a:r>
          </a:p>
        </p:txBody>
      </p:sp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201613" y="703263"/>
            <a:ext cx="3389312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typedef struct {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Elf32_Word   p_type;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Elf32_Off       p_offset;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Elf32_Addr    p_vaddr;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Elf32_Addr    p_paddr;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Elf32_Word   p_filesz;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Elf32_Word   p_memsz;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Elf32_Word   p_flags;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Elf32_Word   p_align;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} Elf32_Phdr;</a:t>
            </a:r>
          </a:p>
        </p:txBody>
      </p:sp>
      <p:pic>
        <p:nvPicPr>
          <p:cNvPr id="787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86175"/>
            <a:ext cx="91440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7461" name="Rectangle 5"/>
          <p:cNvSpPr>
            <a:spLocks noChangeArrowheads="1"/>
          </p:cNvSpPr>
          <p:nvPr/>
        </p:nvSpPr>
        <p:spPr bwMode="auto">
          <a:xfrm>
            <a:off x="4162425" y="989013"/>
            <a:ext cx="4678363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40000"/>
              </a:spcBef>
            </a:pP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程序头表</a:t>
            </a:r>
            <a:r>
              <a:rPr lang="zh-CN" altLang="en-US" sz="20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能够描述</a:t>
            </a: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可执行文件中的节与虚拟空间中的存储段之间的映射关系</a:t>
            </a:r>
          </a:p>
          <a:p>
            <a:pPr eaLnBrk="0" hangingPunct="0">
              <a:lnSpc>
                <a:spcPct val="105000"/>
              </a:lnSpc>
              <a:spcBef>
                <a:spcPct val="40000"/>
              </a:spcBef>
            </a:pP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一个表项说明虚拟地址空间中</a:t>
            </a:r>
            <a:r>
              <a:rPr lang="zh-CN" altLang="en-US" sz="20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一个连续的片段</a:t>
            </a: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0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一个特殊的节</a:t>
            </a:r>
            <a:r>
              <a:rPr lang="zh-CN" altLang="en-US" sz="200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0" hangingPunct="0">
              <a:lnSpc>
                <a:spcPct val="105000"/>
              </a:lnSpc>
              <a:spcBef>
                <a:spcPct val="40000"/>
              </a:spcBef>
            </a:pP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以下是</a:t>
            </a:r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GNU READELF</a:t>
            </a: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显示的某可执行目标文件的程序头表信息</a:t>
            </a:r>
          </a:p>
        </p:txBody>
      </p:sp>
      <p:sp>
        <p:nvSpPr>
          <p:cNvPr id="787462" name="Rectangle 6"/>
          <p:cNvSpPr>
            <a:spLocks noChangeArrowheads="1"/>
          </p:cNvSpPr>
          <p:nvPr/>
        </p:nvSpPr>
        <p:spPr bwMode="auto">
          <a:xfrm>
            <a:off x="246063" y="3932238"/>
            <a:ext cx="8651875" cy="3349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63" name="Line 7"/>
          <p:cNvSpPr>
            <a:spLocks noChangeShapeType="1"/>
          </p:cNvSpPr>
          <p:nvPr/>
        </p:nvSpPr>
        <p:spPr bwMode="auto">
          <a:xfrm>
            <a:off x="219075" y="5368925"/>
            <a:ext cx="88534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464" name="Line 8"/>
          <p:cNvSpPr>
            <a:spLocks noChangeShapeType="1"/>
          </p:cNvSpPr>
          <p:nvPr/>
        </p:nvSpPr>
        <p:spPr bwMode="auto">
          <a:xfrm>
            <a:off x="233363" y="5649913"/>
            <a:ext cx="88534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465" name="Text Box 9"/>
          <p:cNvSpPr txBox="1">
            <a:spLocks noChangeArrowheads="1"/>
          </p:cNvSpPr>
          <p:nvPr/>
        </p:nvSpPr>
        <p:spPr bwMode="auto">
          <a:xfrm>
            <a:off x="4222750" y="3367088"/>
            <a:ext cx="327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 readelf –l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91"/>
            <a:ext cx="8229600" cy="781017"/>
          </a:xfrm>
        </p:spPr>
        <p:txBody>
          <a:bodyPr/>
          <a:lstStyle/>
          <a:p>
            <a:r>
              <a:rPr lang="zh-CN" altLang="en-US" dirty="0" smtClean="0"/>
              <a:t>程序头（段头）表的信息</a:t>
            </a:r>
            <a:endParaRPr lang="en-US" altLang="zh-CN" dirty="0" smtClean="0"/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836613"/>
            <a:ext cx="8491538" cy="13303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程序头表中包含了可执行文件中连续的片（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chunk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）如何映射到连续的存储段的信息。</a:t>
            </a:r>
          </a:p>
          <a:p>
            <a:pPr>
              <a:lnSpc>
                <a:spcPct val="105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以下是由</a:t>
            </a: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OBJDUMP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得到某可执行文件的段头部表内容</a:t>
            </a: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536575" y="2017713"/>
            <a:ext cx="79105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244475" y="2046288"/>
            <a:ext cx="8651875" cy="25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b="1" i="1">
                <a:solidFill>
                  <a:srgbClr val="FF0000"/>
                </a:solidFill>
                <a:ea typeface="微软雅黑" pitchFamily="34" charset="-122"/>
              </a:rPr>
              <a:t>Read-only code segment</a:t>
            </a:r>
            <a:r>
              <a:rPr lang="en-US" altLang="zh-CN" b="1" i="1">
                <a:ea typeface="微软雅黑" pitchFamily="34" charset="-122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 b="1">
                <a:ea typeface="微软雅黑" pitchFamily="34" charset="-122"/>
              </a:rPr>
              <a:t>LOAD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off       </a:t>
            </a:r>
            <a:r>
              <a:rPr lang="en-US" altLang="zh-CN" b="1">
                <a:ea typeface="微软雅黑" pitchFamily="34" charset="-122"/>
              </a:rPr>
              <a:t>0x00000000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vaddr    </a:t>
            </a:r>
            <a:r>
              <a:rPr lang="en-US" altLang="zh-CN" b="1">
                <a:ea typeface="微软雅黑" pitchFamily="34" charset="-122"/>
              </a:rPr>
              <a:t>0x08048000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 paddr </a:t>
            </a:r>
            <a:r>
              <a:rPr lang="en-US" altLang="zh-CN" b="1">
                <a:ea typeface="微软雅黑" pitchFamily="34" charset="-122"/>
              </a:rPr>
              <a:t> 0x08048000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 align</a:t>
            </a:r>
            <a:r>
              <a:rPr lang="en-US" altLang="zh-CN" b="1">
                <a:ea typeface="微软雅黑" pitchFamily="34" charset="-122"/>
              </a:rPr>
              <a:t>  2**12</a:t>
            </a:r>
          </a:p>
          <a:p>
            <a:pPr>
              <a:spcBef>
                <a:spcPct val="30000"/>
              </a:spcBef>
            </a:pPr>
            <a:r>
              <a:rPr lang="en-US" altLang="zh-CN" b="1">
                <a:ea typeface="微软雅黑" pitchFamily="34" charset="-122"/>
              </a:rPr>
              <a:t>          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 filesz</a:t>
            </a:r>
            <a:r>
              <a:rPr lang="en-US" altLang="zh-CN" b="1">
                <a:ea typeface="微软雅黑" pitchFamily="34" charset="-122"/>
              </a:rPr>
              <a:t> 0x00000448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 memsz</a:t>
            </a:r>
            <a:r>
              <a:rPr lang="en-US" altLang="zh-CN" b="1">
                <a:ea typeface="微软雅黑" pitchFamily="34" charset="-122"/>
              </a:rPr>
              <a:t> 0x00000448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  flags</a:t>
            </a:r>
            <a:r>
              <a:rPr lang="en-US" altLang="zh-CN" b="1">
                <a:ea typeface="微软雅黑" pitchFamily="34" charset="-122"/>
              </a:rPr>
              <a:t>  r-x</a:t>
            </a:r>
          </a:p>
          <a:p>
            <a:pPr>
              <a:spcBef>
                <a:spcPct val="30000"/>
              </a:spcBef>
            </a:pPr>
            <a:endParaRPr lang="en-US" altLang="zh-CN" b="1">
              <a:ea typeface="微软雅黑" pitchFamily="34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b="1" i="1">
                <a:solidFill>
                  <a:srgbClr val="FF0000"/>
                </a:solidFill>
                <a:ea typeface="微软雅黑" pitchFamily="34" charset="-122"/>
              </a:rPr>
              <a:t>Read/write</a:t>
            </a:r>
            <a:r>
              <a:rPr lang="zh-CN" altLang="en-US" b="1" i="1">
                <a:solidFill>
                  <a:srgbClr val="FF0000"/>
                </a:solidFill>
                <a:ea typeface="微软雅黑" pitchFamily="34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ea typeface="微软雅黑" pitchFamily="34" charset="-122"/>
              </a:rPr>
              <a:t>data segment</a:t>
            </a:r>
            <a:r>
              <a:rPr lang="en-US" altLang="zh-CN" b="1" i="1">
                <a:ea typeface="微软雅黑" pitchFamily="34" charset="-122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 b="1">
                <a:ea typeface="微软雅黑" pitchFamily="34" charset="-122"/>
              </a:rPr>
              <a:t>LOAD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off    </a:t>
            </a:r>
            <a:r>
              <a:rPr lang="en-US" altLang="zh-CN" b="1">
                <a:ea typeface="微软雅黑" pitchFamily="34" charset="-122"/>
              </a:rPr>
              <a:t>   0x00000448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vaddr </a:t>
            </a:r>
            <a:r>
              <a:rPr lang="en-US" altLang="zh-CN" b="1">
                <a:ea typeface="微软雅黑" pitchFamily="34" charset="-122"/>
              </a:rPr>
              <a:t>   0x08049448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paddr</a:t>
            </a:r>
            <a:r>
              <a:rPr lang="en-US" altLang="zh-CN" b="1">
                <a:ea typeface="微软雅黑" pitchFamily="34" charset="-122"/>
              </a:rPr>
              <a:t>  0x08049448 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align</a:t>
            </a:r>
            <a:r>
              <a:rPr lang="en-US" altLang="zh-CN" b="1">
                <a:ea typeface="微软雅黑" pitchFamily="34" charset="-122"/>
              </a:rPr>
              <a:t>  2**12</a:t>
            </a:r>
          </a:p>
          <a:p>
            <a:pPr>
              <a:spcBef>
                <a:spcPct val="30000"/>
              </a:spcBef>
            </a:pPr>
            <a:r>
              <a:rPr lang="en-US" altLang="zh-CN" b="1">
                <a:ea typeface="微软雅黑" pitchFamily="34" charset="-122"/>
              </a:rPr>
              <a:t>          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 filesz </a:t>
            </a:r>
            <a:r>
              <a:rPr lang="en-US" altLang="zh-CN" b="1">
                <a:ea typeface="微软雅黑" pitchFamily="34" charset="-122"/>
              </a:rPr>
              <a:t>0x000000e8 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memsz</a:t>
            </a:r>
            <a:r>
              <a:rPr lang="en-US" altLang="zh-CN" b="1">
                <a:ea typeface="微软雅黑" pitchFamily="34" charset="-122"/>
              </a:rPr>
              <a:t> 0x00000104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 flags</a:t>
            </a:r>
            <a:r>
              <a:rPr lang="en-US" altLang="zh-CN" b="1">
                <a:ea typeface="微软雅黑" pitchFamily="34" charset="-122"/>
              </a:rPr>
              <a:t>  rw-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101600" y="4673600"/>
            <a:ext cx="8942388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代码段：从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0x8048000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开始，按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4KB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对齐，具有读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执行权限，对应可执行文件第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~447H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的内容（包括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ELF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头、段头部表以及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.init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.text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.rodata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节）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数据段：从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0x8049448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开始，按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4KB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对齐，具有读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写权限，前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E8H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字节用可执行文件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.data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节内容初始化，后面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104H-E8H=10H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）字节对应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.bss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节，被初始化为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693257" name="Text Box 9"/>
          <p:cNvSpPr txBox="1">
            <a:spLocks noChangeArrowheads="1"/>
          </p:cNvSpPr>
          <p:nvPr/>
        </p:nvSpPr>
        <p:spPr bwMode="auto">
          <a:xfrm>
            <a:off x="4048125" y="1249363"/>
            <a:ext cx="436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也可用命令：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 readelf –l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3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4" grpId="0"/>
      <p:bldP spid="6932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839799"/>
          </a:xfrm>
        </p:spPr>
        <p:txBody>
          <a:bodyPr/>
          <a:lstStyle/>
          <a:p>
            <a:r>
              <a:rPr lang="zh-CN" altLang="en-US" dirty="0" smtClean="0"/>
              <a:t>重定位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866775"/>
            <a:ext cx="8748713" cy="5754688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符号解析完成后，可进行重定位工作，分三步</a:t>
            </a: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合并相同的节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将集合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的所有目标模块中相同的节合并成新节</a:t>
            </a:r>
          </a:p>
          <a:p>
            <a:pPr lvl="1">
              <a:buFontTx/>
              <a:buNone/>
            </a:pPr>
            <a:r>
              <a:rPr lang="zh-CN" altLang="en-US" sz="24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例如，所有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.text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节合并作为可执行文件中的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.text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节</a:t>
            </a: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定义符号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进行重定位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（确定地址）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确定新节中所有定义符号在虚拟地址空间中的地址</a:t>
            </a:r>
          </a:p>
          <a:p>
            <a:pPr lvl="1">
              <a:buFontTx/>
              <a:buNone/>
            </a:pP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例如，为函数确定首地址，进而确定每条指令的地址，为变量确定首地址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完成这一步后，每条指令和每个全局变量都可确定地址</a:t>
            </a: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引用符号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进行重定位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（确定地址）</a:t>
            </a:r>
          </a:p>
          <a:p>
            <a:pPr lvl="1"/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.text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节和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.data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节中对每个符号的引用（地址）</a:t>
            </a:r>
          </a:p>
          <a:p>
            <a:pPr lvl="1">
              <a:buFontTx/>
              <a:buNone/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需要用到在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.rel_data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.rel_text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节中保存的重定位信息</a:t>
            </a:r>
          </a:p>
          <a:p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47"/>
            <a:ext cx="8229600" cy="781017"/>
          </a:xfrm>
        </p:spPr>
        <p:txBody>
          <a:bodyPr>
            <a:normAutofit/>
          </a:bodyPr>
          <a:lstStyle/>
          <a:p>
            <a:r>
              <a:rPr lang="zh-CN" altLang="en-GB" sz="4000" dirty="0" smtClean="0"/>
              <a:t>可执行文件的加载</a:t>
            </a:r>
            <a:endParaRPr lang="zh-CN" altLang="en-US" sz="4000" dirty="0" smtClean="0"/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795338"/>
            <a:ext cx="4919662" cy="50292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通过调用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execve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系统调用函数来调用加载器</a:t>
            </a:r>
          </a:p>
          <a:p>
            <a:pPr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加载器（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loader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）根据可执行文件的</a:t>
            </a:r>
            <a:r>
              <a:rPr lang="zh-CN" altLang="en-US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程序（段）头表中的信息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，将可执行文件的代码和数据从磁盘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“拷贝”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到存储器中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（实际上不会真正拷贝，仅建立一种映像，这涉及到许多复杂的过程和一些重要概念，将在后续课上学习）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加载后，将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）设定指向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Entry point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即符号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_start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处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，最终执行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函数，以启动程序执行。</a:t>
            </a:r>
          </a:p>
        </p:txBody>
      </p:sp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6619875" y="703263"/>
            <a:ext cx="1754188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zh-CN" altLang="en-US" sz="2300" b="1">
                <a:latin typeface="微软雅黑" pitchFamily="34" charset="-122"/>
                <a:ea typeface="微软雅黑" pitchFamily="34" charset="-122"/>
              </a:rPr>
              <a:t>程序被启动</a:t>
            </a:r>
          </a:p>
          <a:p>
            <a:pPr algn="ctr">
              <a:spcBef>
                <a:spcPct val="10000"/>
              </a:spcBef>
            </a:pPr>
            <a:r>
              <a:rPr lang="zh-CN" altLang="en-US" sz="23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如 </a:t>
            </a:r>
            <a:r>
              <a:rPr lang="en-US" altLang="zh-CN" sz="23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$ ./P</a:t>
            </a:r>
            <a:endParaRPr lang="zh-CN" altLang="en-US" sz="2300" b="1">
              <a:solidFill>
                <a:srgbClr val="0A6A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4277" name="Line 5"/>
          <p:cNvSpPr>
            <a:spLocks noChangeShapeType="1"/>
          </p:cNvSpPr>
          <p:nvPr/>
        </p:nvSpPr>
        <p:spPr bwMode="auto">
          <a:xfrm>
            <a:off x="7432675" y="1501775"/>
            <a:ext cx="0" cy="550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4278" name="Text Box 6"/>
          <p:cNvSpPr txBox="1">
            <a:spLocks noChangeArrowheads="1"/>
          </p:cNvSpPr>
          <p:nvPr/>
        </p:nvSpPr>
        <p:spPr bwMode="auto">
          <a:xfrm>
            <a:off x="6486525" y="2124075"/>
            <a:ext cx="2017713" cy="452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300" b="1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fork()</a:t>
            </a:r>
            <a:endParaRPr lang="zh-CN" altLang="en-US" sz="2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4279" name="Line 7"/>
          <p:cNvSpPr>
            <a:spLocks noChangeShapeType="1"/>
          </p:cNvSpPr>
          <p:nvPr/>
        </p:nvSpPr>
        <p:spPr bwMode="auto">
          <a:xfrm>
            <a:off x="7419975" y="2624138"/>
            <a:ext cx="0" cy="550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4280" name="Text Box 8"/>
          <p:cNvSpPr txBox="1">
            <a:spLocks noChangeArrowheads="1"/>
          </p:cNvSpPr>
          <p:nvPr/>
        </p:nvSpPr>
        <p:spPr bwMode="auto">
          <a:xfrm>
            <a:off x="5910263" y="3171825"/>
            <a:ext cx="3048000" cy="8032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00" b="1">
                <a:latin typeface="微软雅黑" pitchFamily="34" charset="-122"/>
                <a:ea typeface="微软雅黑" pitchFamily="34" charset="-122"/>
              </a:rPr>
              <a:t>以构造的</a:t>
            </a:r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argv</a:t>
            </a:r>
            <a:r>
              <a:rPr lang="zh-CN" altLang="en-US" sz="2300" b="1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envp</a:t>
            </a:r>
            <a:r>
              <a:rPr lang="zh-CN" altLang="en-US" sz="2300" b="1">
                <a:latin typeface="微软雅黑" pitchFamily="34" charset="-122"/>
                <a:ea typeface="微软雅黑" pitchFamily="34" charset="-122"/>
              </a:rPr>
              <a:t>为参数调用</a:t>
            </a:r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execve()</a:t>
            </a:r>
            <a:endParaRPr lang="zh-CN" altLang="en-US" sz="2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4281" name="Line 9"/>
          <p:cNvSpPr>
            <a:spLocks noChangeShapeType="1"/>
          </p:cNvSpPr>
          <p:nvPr/>
        </p:nvSpPr>
        <p:spPr bwMode="auto">
          <a:xfrm>
            <a:off x="7397750" y="3994150"/>
            <a:ext cx="0" cy="550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5838825" y="4568825"/>
            <a:ext cx="3135313" cy="11541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execve()</a:t>
            </a:r>
            <a:r>
              <a:rPr lang="zh-CN" altLang="en-US" sz="2300" b="1">
                <a:latin typeface="微软雅黑" pitchFamily="34" charset="-122"/>
                <a:ea typeface="微软雅黑" pitchFamily="34" charset="-122"/>
              </a:rPr>
              <a:t>调用加载器进行可执行文件加载，并最终转去执行</a:t>
            </a:r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main</a:t>
            </a:r>
            <a:endParaRPr lang="zh-CN" altLang="en-US" sz="2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4283" name="Text Box 11"/>
          <p:cNvSpPr txBox="1">
            <a:spLocks noChangeArrowheads="1"/>
          </p:cNvSpPr>
          <p:nvPr/>
        </p:nvSpPr>
        <p:spPr bwMode="auto">
          <a:xfrm>
            <a:off x="1662113" y="6105525"/>
            <a:ext cx="2195512" cy="452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3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__libc_init_first</a:t>
            </a:r>
          </a:p>
        </p:txBody>
      </p:sp>
      <p:sp>
        <p:nvSpPr>
          <p:cNvPr id="694284" name="Line 12"/>
          <p:cNvSpPr>
            <a:spLocks noChangeShapeType="1"/>
          </p:cNvSpPr>
          <p:nvPr/>
        </p:nvSpPr>
        <p:spPr bwMode="auto">
          <a:xfrm>
            <a:off x="3911600" y="6329363"/>
            <a:ext cx="333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4285" name="Text Box 13"/>
          <p:cNvSpPr txBox="1">
            <a:spLocks noChangeArrowheads="1"/>
          </p:cNvSpPr>
          <p:nvPr/>
        </p:nvSpPr>
        <p:spPr bwMode="auto">
          <a:xfrm>
            <a:off x="4267200" y="6083300"/>
            <a:ext cx="757238" cy="452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3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_init</a:t>
            </a:r>
          </a:p>
        </p:txBody>
      </p:sp>
      <p:sp>
        <p:nvSpPr>
          <p:cNvPr id="694286" name="Line 14"/>
          <p:cNvSpPr>
            <a:spLocks noChangeShapeType="1"/>
          </p:cNvSpPr>
          <p:nvPr/>
        </p:nvSpPr>
        <p:spPr bwMode="auto">
          <a:xfrm>
            <a:off x="5060950" y="6319838"/>
            <a:ext cx="379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4287" name="Text Box 15"/>
          <p:cNvSpPr txBox="1">
            <a:spLocks noChangeArrowheads="1"/>
          </p:cNvSpPr>
          <p:nvPr/>
        </p:nvSpPr>
        <p:spPr bwMode="auto">
          <a:xfrm>
            <a:off x="5475288" y="6073775"/>
            <a:ext cx="873125" cy="452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3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atexit</a:t>
            </a:r>
          </a:p>
        </p:txBody>
      </p:sp>
      <p:sp>
        <p:nvSpPr>
          <p:cNvPr id="694288" name="Line 16"/>
          <p:cNvSpPr>
            <a:spLocks noChangeShapeType="1"/>
          </p:cNvSpPr>
          <p:nvPr/>
        </p:nvSpPr>
        <p:spPr bwMode="auto">
          <a:xfrm flipV="1">
            <a:off x="6396038" y="6319838"/>
            <a:ext cx="320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4289" name="Text Box 17"/>
          <p:cNvSpPr txBox="1">
            <a:spLocks noChangeArrowheads="1"/>
          </p:cNvSpPr>
          <p:nvPr/>
        </p:nvSpPr>
        <p:spPr bwMode="auto">
          <a:xfrm>
            <a:off x="6797675" y="6073775"/>
            <a:ext cx="757238" cy="452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3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</a:p>
        </p:txBody>
      </p:sp>
      <p:sp>
        <p:nvSpPr>
          <p:cNvPr id="694290" name="Line 18"/>
          <p:cNvSpPr>
            <a:spLocks noChangeShapeType="1"/>
          </p:cNvSpPr>
          <p:nvPr/>
        </p:nvSpPr>
        <p:spPr bwMode="auto">
          <a:xfrm>
            <a:off x="7616825" y="6303963"/>
            <a:ext cx="306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4291" name="Text Box 19"/>
          <p:cNvSpPr txBox="1">
            <a:spLocks noChangeArrowheads="1"/>
          </p:cNvSpPr>
          <p:nvPr/>
        </p:nvSpPr>
        <p:spPr bwMode="auto">
          <a:xfrm>
            <a:off x="7929563" y="6072188"/>
            <a:ext cx="757237" cy="4524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3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_exit</a:t>
            </a:r>
          </a:p>
        </p:txBody>
      </p:sp>
      <p:sp>
        <p:nvSpPr>
          <p:cNvPr id="694292" name="Rectangle 20"/>
          <p:cNvSpPr>
            <a:spLocks noChangeArrowheads="1"/>
          </p:cNvSpPr>
          <p:nvPr/>
        </p:nvSpPr>
        <p:spPr bwMode="auto">
          <a:xfrm>
            <a:off x="481013" y="6107113"/>
            <a:ext cx="10795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_start:</a:t>
            </a:r>
            <a:endParaRPr lang="zh-CN" altLang="en-US" sz="23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9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9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6" grpId="0"/>
      <p:bldP spid="694277" grpId="0" animBg="1"/>
      <p:bldP spid="694278" grpId="0" animBg="1"/>
      <p:bldP spid="694279" grpId="0" animBg="1"/>
      <p:bldP spid="694280" grpId="0" animBg="1"/>
      <p:bldP spid="694281" grpId="0" animBg="1"/>
      <p:bldP spid="694282" grpId="0" animBg="1"/>
      <p:bldP spid="694283" grpId="0" animBg="1"/>
      <p:bldP spid="694284" grpId="0" animBg="1"/>
      <p:bldP spid="694285" grpId="0" animBg="1"/>
      <p:bldP spid="694286" grpId="0" animBg="1"/>
      <p:bldP spid="694287" grpId="0" animBg="1"/>
      <p:bldP spid="694288" grpId="0" animBg="1"/>
      <p:bldP spid="694289" grpId="0" animBg="1"/>
      <p:bldP spid="694290" grpId="0" animBg="1"/>
      <p:bldP spid="694291" grpId="0" animBg="1"/>
      <p:bldP spid="6942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91"/>
            <a:ext cx="8229600" cy="70799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ELF</a:t>
            </a:r>
            <a:r>
              <a:rPr lang="zh-CN" altLang="en-US" dirty="0" smtClean="0"/>
              <a:t>文件信息举例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769938"/>
            <a:ext cx="7693025" cy="5884862"/>
          </a:xfrm>
        </p:spPr>
        <p:txBody>
          <a:bodyPr>
            <a:normAutofit lnSpcReduction="10000"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 readelf -h main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ELF Header: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Magic:   7f 45 4c 46 01 01 01 00 00 00 00 00 00 00 00 00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Class:    ELF32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Data:      2's complement, little endian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Version:  1 (current)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OS/ABI:    UNIX - System V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ABI Version:     0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Type:    EXEC (Executable file)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Machine:   Intel 80386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Version:    0x1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Entry point address:    x8048580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Start of program headers:  52 (bytes into file)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Start of section headers:    3232 (bytes into file)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Flags:    0x0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Size of this header:    52 (bytes)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Size of program headers:    32 (bytes)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Number of program headers:   8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Size of section headers:     40 (bytes)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Number of section headers:    29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Section header string table index: 26</a:t>
            </a:r>
            <a:r>
              <a:rPr lang="en-US" altLang="zh-CN" sz="1800" smtClean="0"/>
              <a:t> </a:t>
            </a:r>
            <a:endParaRPr lang="zh-CN" altLang="en-US" sz="1800" smtClean="0"/>
          </a:p>
        </p:txBody>
      </p:sp>
      <p:sp>
        <p:nvSpPr>
          <p:cNvPr id="788484" name="Line 4"/>
          <p:cNvSpPr>
            <a:spLocks noChangeShapeType="1"/>
          </p:cNvSpPr>
          <p:nvPr/>
        </p:nvSpPr>
        <p:spPr bwMode="auto">
          <a:xfrm>
            <a:off x="354013" y="4121150"/>
            <a:ext cx="3730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487" name="Rectangle 7"/>
          <p:cNvSpPr>
            <a:spLocks noChangeArrowheads="1"/>
          </p:cNvSpPr>
          <p:nvPr/>
        </p:nvSpPr>
        <p:spPr bwMode="auto">
          <a:xfrm>
            <a:off x="334963" y="3814763"/>
            <a:ext cx="3775075" cy="30797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490" name="Text Box 10"/>
          <p:cNvSpPr txBox="1">
            <a:spLocks noChangeArrowheads="1"/>
          </p:cNvSpPr>
          <p:nvPr/>
        </p:nvSpPr>
        <p:spPr bwMode="auto">
          <a:xfrm>
            <a:off x="3167063" y="790575"/>
            <a:ext cx="3001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可执行目标文件的</a:t>
            </a:r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ELF</a:t>
            </a: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头</a:t>
            </a:r>
          </a:p>
        </p:txBody>
      </p:sp>
      <p:pic>
        <p:nvPicPr>
          <p:cNvPr id="78849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2563" y="987425"/>
            <a:ext cx="2554287" cy="5629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程序的链接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836613"/>
            <a:ext cx="8553450" cy="583882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分以下三个部分介绍</a:t>
            </a:r>
          </a:p>
          <a:p>
            <a:pPr lvl="1"/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第一讲：目标文件格式</a:t>
            </a:r>
          </a:p>
          <a:p>
            <a:pPr lvl="2"/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程序的链接概述、链接的意义与过程</a:t>
            </a:r>
          </a:p>
          <a:p>
            <a:pPr lvl="2"/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ELF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目标文件、重定位目标文件格式、可执行目标文件格式</a:t>
            </a:r>
          </a:p>
          <a:p>
            <a:pPr lvl="1"/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第二讲：符号解析与重定位</a:t>
            </a:r>
          </a:p>
          <a:p>
            <a:pPr lvl="2"/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符号和符号表、符号解析</a:t>
            </a:r>
          </a:p>
          <a:p>
            <a:pPr lvl="2"/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与静态库的链接</a:t>
            </a:r>
          </a:p>
          <a:p>
            <a:pPr lvl="2"/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重定位信息、重定位过程</a:t>
            </a:r>
          </a:p>
          <a:p>
            <a:pPr lvl="2"/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可执行文件的加载</a:t>
            </a:r>
          </a:p>
          <a:p>
            <a:pPr lvl="1"/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第三讲：动态链接</a:t>
            </a:r>
            <a:endParaRPr lang="zh-CN" altLang="en-US" sz="2200" i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动态链接的特性、程序加载时的动态链接、程序运行时的动态链接、动态链接举例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动态链接机制浅析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06375" y="98425"/>
            <a:ext cx="8716963" cy="661988"/>
          </a:xfrm>
        </p:spPr>
        <p:txBody>
          <a:bodyPr>
            <a:normAutofit fontScale="90000"/>
          </a:bodyPr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mtClean="0"/>
              <a:t>动态链接的共享库（</a:t>
            </a:r>
            <a:r>
              <a:rPr lang="en-GB" altLang="zh-CN" smtClean="0"/>
              <a:t>Shared Libraries</a:t>
            </a:r>
            <a:r>
              <a:rPr lang="zh-CN" altLang="en-GB" smtClean="0"/>
              <a:t>）</a:t>
            </a:r>
            <a:r>
              <a:rPr lang="zh-CN" altLang="en-GB" smtClean="0">
                <a:solidFill>
                  <a:srgbClr val="000004"/>
                </a:solidFill>
              </a:rPr>
              <a:t> 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7013" y="930275"/>
            <a:ext cx="8672512" cy="5675313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000" smtClean="0">
                <a:latin typeface="微软雅黑" pitchFamily="34" charset="-122"/>
                <a:ea typeface="微软雅黑" pitchFamily="34" charset="-122"/>
              </a:rPr>
              <a:t>静态库有一些缺点：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100" smtClean="0">
                <a:latin typeface="微软雅黑" pitchFamily="34" charset="-122"/>
                <a:ea typeface="微软雅黑" pitchFamily="34" charset="-122"/>
              </a:rPr>
              <a:t>库函数（如</a:t>
            </a:r>
            <a:r>
              <a:rPr lang="en-GB" altLang="zh-CN" sz="2100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GB" sz="2100" smtClean="0">
                <a:latin typeface="微软雅黑" pitchFamily="34" charset="-122"/>
                <a:ea typeface="微软雅黑" pitchFamily="34" charset="-122"/>
              </a:rPr>
              <a:t>）被包含在每个运行进程的代码段中，对于并发运行上百个进程的系统，造成极大的</a:t>
            </a:r>
            <a:r>
              <a:rPr lang="zh-CN" altLang="en-GB" sz="21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主存资源浪费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100" smtClean="0">
                <a:latin typeface="微软雅黑" pitchFamily="34" charset="-122"/>
                <a:ea typeface="微软雅黑" pitchFamily="34" charset="-122"/>
              </a:rPr>
              <a:t>库函数（如</a:t>
            </a:r>
            <a:r>
              <a:rPr lang="en-GB" altLang="zh-CN" sz="2100" smtClean="0"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zh-CN" altLang="en-GB" sz="2100" smtClean="0">
                <a:latin typeface="微软雅黑" pitchFamily="34" charset="-122"/>
                <a:ea typeface="微软雅黑" pitchFamily="34" charset="-122"/>
              </a:rPr>
              <a:t>）被合并在可执行目标中，磁盘上存放着数千个可执行文件，造成</a:t>
            </a:r>
            <a:r>
              <a:rPr lang="zh-CN" altLang="en-GB" sz="21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磁盘空间的极大浪费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100" smtClean="0">
                <a:latin typeface="微软雅黑" pitchFamily="34" charset="-122"/>
                <a:ea typeface="微软雅黑" pitchFamily="34" charset="-122"/>
              </a:rPr>
              <a:t>程序员需关注是否有函数库的新版本出现，并须定期下载、重新编译和链接，</a:t>
            </a:r>
            <a:r>
              <a:rPr lang="zh-CN" altLang="en-GB" sz="21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更新困难、使用不便</a:t>
            </a:r>
            <a:endParaRPr lang="en-GB" altLang="zh-CN" sz="1900" smtClean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000" smtClean="0">
                <a:solidFill>
                  <a:srgbClr val="000004"/>
                </a:solidFill>
                <a:latin typeface="微软雅黑" pitchFamily="34" charset="-122"/>
                <a:ea typeface="微软雅黑" pitchFamily="34" charset="-122"/>
              </a:rPr>
              <a:t>解决方案</a:t>
            </a:r>
            <a:r>
              <a:rPr lang="en-GB" altLang="zh-CN" sz="2000" smtClean="0">
                <a:solidFill>
                  <a:srgbClr val="000004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GB" altLang="zh-CN" sz="20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Shared Libraries </a:t>
            </a:r>
            <a:r>
              <a:rPr lang="zh-CN" altLang="en-GB" sz="20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（共享库）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是一个目标文件，包含有代码和数据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从程序中分离出来，磁盘和内存中都只有一个备份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可以动态地</a:t>
            </a:r>
            <a:r>
              <a:rPr lang="zh-CN" altLang="en-GB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在装入时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GB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运行时</a:t>
            </a:r>
            <a:r>
              <a:rPr lang="zh-CN" altLang="en-GB" smtClean="0">
                <a:latin typeface="微软雅黑" pitchFamily="34" charset="-122"/>
                <a:ea typeface="微软雅黑" pitchFamily="34" charset="-122"/>
              </a:rPr>
              <a:t>被加载并链接</a:t>
            </a:r>
            <a:endParaRPr lang="en-GB" altLang="zh-CN" i="1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Window</a:t>
            </a:r>
            <a:r>
              <a:rPr lang="zh-CN" altLang="en-GB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称其为</a:t>
            </a:r>
            <a:r>
              <a:rPr lang="zh-CN" altLang="en-GB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动态链接库（</a:t>
            </a:r>
            <a:r>
              <a:rPr lang="en-GB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Dynamic Link Libraries</a:t>
            </a:r>
            <a:r>
              <a:rPr lang="zh-CN" altLang="en-GB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GB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.dll</a:t>
            </a:r>
            <a:r>
              <a:rPr lang="zh-CN" altLang="en-GB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文件）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GB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称其为</a:t>
            </a:r>
            <a:r>
              <a:rPr lang="zh-CN" altLang="en-GB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动态共享对象（ </a:t>
            </a:r>
            <a:r>
              <a:rPr lang="en-GB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Dynamic Shared Objects, </a:t>
            </a:r>
            <a:r>
              <a:rPr lang="en-GB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.so</a:t>
            </a:r>
            <a:r>
              <a:rPr lang="zh-CN" altLang="en-GB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文件）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28575"/>
            <a:ext cx="8716963" cy="674688"/>
          </a:xfrm>
        </p:spPr>
        <p:txBody>
          <a:bodyPr>
            <a:normAutofit fontScale="90000"/>
          </a:bodyPr>
          <a:lstStyle/>
          <a:p>
            <a:pPr marL="119063" indent="-1190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mtClean="0"/>
              <a:t>共享库（</a:t>
            </a:r>
            <a:r>
              <a:rPr lang="en-GB" altLang="zh-CN" smtClean="0"/>
              <a:t>Shared Libraries</a:t>
            </a:r>
            <a:r>
              <a:rPr lang="zh-CN" altLang="en-GB" smtClean="0"/>
              <a:t>）</a:t>
            </a:r>
            <a:endParaRPr lang="en-GB" altLang="zh-CN" smtClean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2588" y="825500"/>
            <a:ext cx="8496300" cy="5748338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动态链接可以按以下两种方式进行：</a:t>
            </a:r>
          </a:p>
          <a:p>
            <a:pPr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在第一次加载并运行时进行</a:t>
            </a: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GB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(load-time linking).</a:t>
            </a:r>
          </a:p>
          <a:p>
            <a:pPr lvl="1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altLang="zh-CN" sz="220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通常由</a:t>
            </a:r>
            <a:r>
              <a:rPr lang="zh-CN" altLang="en-GB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动态链接器</a:t>
            </a:r>
            <a:r>
              <a:rPr lang="en-GB" altLang="zh-CN" sz="2200" smtClean="0">
                <a:latin typeface="微软雅黑" pitchFamily="34" charset="-122"/>
                <a:ea typeface="微软雅黑" pitchFamily="34" charset="-122"/>
              </a:rPr>
              <a:t>(ld-linux.so)</a:t>
            </a: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自动处理 </a:t>
            </a:r>
            <a:endParaRPr lang="en-GB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GB" altLang="zh-CN" sz="220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库 </a:t>
            </a:r>
            <a:r>
              <a:rPr lang="en-GB" altLang="zh-CN" sz="2200" smtClean="0">
                <a:latin typeface="微软雅黑" pitchFamily="34" charset="-122"/>
                <a:ea typeface="微软雅黑" pitchFamily="34" charset="-122"/>
              </a:rPr>
              <a:t>(libc.so) </a:t>
            </a: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通常按这种方式动态被链接</a:t>
            </a:r>
          </a:p>
          <a:p>
            <a:pPr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在已经开始运行后进行</a:t>
            </a:r>
            <a:r>
              <a:rPr lang="en-GB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(run-time linking).</a:t>
            </a:r>
          </a:p>
          <a:p>
            <a:pPr lvl="1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GB" altLang="zh-CN" sz="220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中，通过调用</a:t>
            </a:r>
            <a:r>
              <a:rPr lang="en-GB" altLang="zh-CN" sz="2200" smtClean="0">
                <a:latin typeface="微软雅黑" pitchFamily="34" charset="-122"/>
                <a:ea typeface="微软雅黑" pitchFamily="34" charset="-122"/>
              </a:rPr>
              <a:t> dlopen()</a:t>
            </a: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接口来实现</a:t>
            </a:r>
            <a:endParaRPr lang="en-GB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lnSpc>
                <a:spcPct val="120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分发软件包、构建高性能</a:t>
            </a:r>
            <a:r>
              <a:rPr lang="en-GB" altLang="zh-CN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GB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服务器等</a:t>
            </a: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GB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在内存中只有一个备份，被所有进程共享，</a:t>
            </a:r>
            <a:r>
              <a:rPr lang="zh-CN" altLang="en-GB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节省内存空间</a:t>
            </a:r>
          </a:p>
          <a:p>
            <a:pPr>
              <a:lnSpc>
                <a:spcPct val="12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一个共享库目标文件被所有程序共享链接，</a:t>
            </a:r>
            <a:r>
              <a:rPr lang="zh-CN" altLang="en-GB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节省磁盘空间</a:t>
            </a:r>
          </a:p>
          <a:p>
            <a:pPr>
              <a:lnSpc>
                <a:spcPct val="12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共享库升级时，被自动加载到内存和程序动态链接，</a:t>
            </a:r>
            <a:r>
              <a:rPr lang="zh-CN" altLang="en-GB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使用方便</a:t>
            </a:r>
          </a:p>
          <a:p>
            <a:pPr>
              <a:lnSpc>
                <a:spcPct val="12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共享库可分模块、独立、用不同编程语言进行开发，</a:t>
            </a:r>
            <a:r>
              <a:rPr lang="zh-CN" altLang="en-GB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效率高</a:t>
            </a:r>
          </a:p>
          <a:p>
            <a:pPr>
              <a:lnSpc>
                <a:spcPct val="120000"/>
              </a:lnSpc>
              <a:buFontTx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zh-CN" altLang="en-GB" sz="2200" smtClean="0">
                <a:latin typeface="微软雅黑" pitchFamily="34" charset="-122"/>
                <a:ea typeface="微软雅黑" pitchFamily="34" charset="-122"/>
              </a:rPr>
              <a:t>第三方开发的共享库可作为程序插件，使程序功能</a:t>
            </a:r>
            <a:r>
              <a:rPr lang="zh-CN" altLang="en-GB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易于扩展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804"/>
            <a:ext cx="8229600" cy="854043"/>
          </a:xfrm>
        </p:spPr>
        <p:txBody>
          <a:bodyPr/>
          <a:lstStyle/>
          <a:p>
            <a:r>
              <a:rPr lang="zh-CN" altLang="en-US" sz="4000" dirty="0" smtClean="0"/>
              <a:t>自定义一个动态共享库文件</a:t>
            </a:r>
            <a:endParaRPr lang="en-US" altLang="zh-CN" sz="4000" dirty="0" smtClean="0"/>
          </a:p>
        </p:txBody>
      </p:sp>
      <p:sp>
        <p:nvSpPr>
          <p:cNvPr id="744451" name="Rectangle 3"/>
          <p:cNvSpPr>
            <a:spLocks noChangeArrowheads="1"/>
          </p:cNvSpPr>
          <p:nvPr/>
        </p:nvSpPr>
        <p:spPr bwMode="auto">
          <a:xfrm>
            <a:off x="228600" y="1381125"/>
            <a:ext cx="4968875" cy="200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171450">
              <a:lnSpc>
                <a:spcPct val="12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# include &lt;stdio.h&gt;</a:t>
            </a:r>
          </a:p>
          <a:p>
            <a:pPr indent="171450">
              <a:lnSpc>
                <a:spcPct val="12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void myfunc1() </a:t>
            </a:r>
          </a:p>
          <a:p>
            <a:pPr indent="171450">
              <a:lnSpc>
                <a:spcPct val="12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{  </a:t>
            </a:r>
          </a:p>
          <a:p>
            <a:pPr indent="171450">
              <a:lnSpc>
                <a:spcPct val="12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   printf("%s","This is myfunc1!\n"); </a:t>
            </a:r>
          </a:p>
          <a:p>
            <a:pPr indent="171450">
              <a:lnSpc>
                <a:spcPct val="12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744452" name="Rectangle 4"/>
          <p:cNvSpPr>
            <a:spLocks noChangeArrowheads="1"/>
          </p:cNvSpPr>
          <p:nvPr/>
        </p:nvSpPr>
        <p:spPr bwMode="auto">
          <a:xfrm>
            <a:off x="234950" y="3905250"/>
            <a:ext cx="4941888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17145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# include &lt;stdio.h&gt;</a:t>
            </a:r>
          </a:p>
          <a:p>
            <a:pPr indent="17145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void myfunc2() </a:t>
            </a:r>
          </a:p>
          <a:p>
            <a:pPr indent="17145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{  </a:t>
            </a:r>
          </a:p>
          <a:p>
            <a:pPr indent="17145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    printf("%s","This is myfunc2\n"); </a:t>
            </a:r>
          </a:p>
          <a:p>
            <a:pPr indent="17145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744453" name="Rectangle 5"/>
          <p:cNvSpPr>
            <a:spLocks noChangeArrowheads="1"/>
          </p:cNvSpPr>
          <p:nvPr/>
        </p:nvSpPr>
        <p:spPr bwMode="auto">
          <a:xfrm>
            <a:off x="207963" y="5741988"/>
            <a:ext cx="77819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gcc –c myproc1.c myproc2.c</a:t>
            </a:r>
          </a:p>
          <a:p>
            <a:pPr indent="266700">
              <a:lnSpc>
                <a:spcPct val="120000"/>
              </a:lnSpc>
            </a:pP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gcc –shared –f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PIC</a:t>
            </a: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–o </a:t>
            </a:r>
            <a:r>
              <a:rPr lang="en-US" altLang="zh-CN" sz="22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mylib.so</a:t>
            </a:r>
            <a:r>
              <a:rPr lang="en-US" altLang="zh-CN" sz="22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myproc1.o myproc2.o</a:t>
            </a:r>
            <a:endParaRPr lang="zh-CN" altLang="en-US" sz="2200" b="1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4454" name="Rectangle 4"/>
          <p:cNvSpPr>
            <a:spLocks noChangeArrowheads="1"/>
          </p:cNvSpPr>
          <p:nvPr/>
        </p:nvSpPr>
        <p:spPr bwMode="auto">
          <a:xfrm>
            <a:off x="311150" y="842963"/>
            <a:ext cx="1782763" cy="46037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myproc1.c</a:t>
            </a:r>
          </a:p>
        </p:txBody>
      </p:sp>
      <p:sp>
        <p:nvSpPr>
          <p:cNvPr id="744455" name="Rectangle 4"/>
          <p:cNvSpPr>
            <a:spLocks noChangeArrowheads="1"/>
          </p:cNvSpPr>
          <p:nvPr/>
        </p:nvSpPr>
        <p:spPr bwMode="auto">
          <a:xfrm>
            <a:off x="246063" y="3395663"/>
            <a:ext cx="1782762" cy="46037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myproc2.c</a:t>
            </a:r>
          </a:p>
        </p:txBody>
      </p:sp>
      <p:sp>
        <p:nvSpPr>
          <p:cNvPr id="744456" name="Text Box 8"/>
          <p:cNvSpPr txBox="1">
            <a:spLocks noChangeArrowheads="1"/>
          </p:cNvSpPr>
          <p:nvPr/>
        </p:nvSpPr>
        <p:spPr bwMode="auto">
          <a:xfrm>
            <a:off x="6908800" y="2322513"/>
            <a:ext cx="1566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724400" y="901700"/>
            <a:ext cx="4348163" cy="890588"/>
            <a:chOff x="2976" y="568"/>
            <a:chExt cx="2739" cy="561"/>
          </a:xfrm>
        </p:grpSpPr>
        <p:sp>
          <p:nvSpPr>
            <p:cNvPr id="744457" name="Rectangle 9"/>
            <p:cNvSpPr>
              <a:spLocks noChangeArrowheads="1"/>
            </p:cNvSpPr>
            <p:nvPr/>
          </p:nvSpPr>
          <p:spPr bwMode="auto">
            <a:xfrm>
              <a:off x="2976" y="568"/>
              <a:ext cx="27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PIC</a:t>
              </a:r>
              <a:r>
                <a:rPr lang="zh-CN" altLang="en-US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Position Independent Code</a:t>
              </a:r>
              <a:endPara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4458" name="Text Box 10"/>
            <p:cNvSpPr txBox="1">
              <a:spLocks noChangeArrowheads="1"/>
            </p:cNvSpPr>
            <p:nvPr/>
          </p:nvSpPr>
          <p:spPr bwMode="auto">
            <a:xfrm>
              <a:off x="3474" y="860"/>
              <a:ext cx="191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1">
                  <a:ea typeface="微软雅黑" pitchFamily="34" charset="-122"/>
                </a:rPr>
                <a:t>位置无关代码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092450" y="5661025"/>
            <a:ext cx="5514975" cy="608013"/>
            <a:chOff x="1948" y="3575"/>
            <a:chExt cx="3474" cy="383"/>
          </a:xfrm>
        </p:grpSpPr>
        <p:sp>
          <p:nvSpPr>
            <p:cNvPr id="744459" name="Line 11"/>
            <p:cNvSpPr>
              <a:spLocks noChangeShapeType="1"/>
            </p:cNvSpPr>
            <p:nvPr/>
          </p:nvSpPr>
          <p:spPr bwMode="auto">
            <a:xfrm flipH="1">
              <a:off x="1948" y="3729"/>
              <a:ext cx="1301" cy="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60" name="Text Box 12"/>
            <p:cNvSpPr txBox="1">
              <a:spLocks noChangeArrowheads="1"/>
            </p:cNvSpPr>
            <p:nvPr/>
          </p:nvSpPr>
          <p:spPr bwMode="auto">
            <a:xfrm>
              <a:off x="2641" y="3575"/>
              <a:ext cx="27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微软雅黑" pitchFamily="34" charset="-122"/>
                </a:rPr>
                <a:t>             位置无关的共享代码库文件</a:t>
              </a:r>
            </a:p>
          </p:txBody>
        </p:sp>
      </p:grpSp>
      <p:sp>
        <p:nvSpPr>
          <p:cNvPr id="744461" name="Rectangle 13"/>
          <p:cNvSpPr>
            <a:spLocks noChangeArrowheads="1"/>
          </p:cNvSpPr>
          <p:nvPr/>
        </p:nvSpPr>
        <p:spPr bwMode="auto">
          <a:xfrm>
            <a:off x="1089025" y="6270625"/>
            <a:ext cx="2032000" cy="319088"/>
          </a:xfrm>
          <a:prstGeom prst="rect">
            <a:avLst/>
          </a:prstGeom>
          <a:solidFill>
            <a:schemeClr val="accent2">
              <a:alpha val="8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4464" name="Text Box 16"/>
          <p:cNvSpPr txBox="1">
            <a:spLocks noChangeArrowheads="1"/>
          </p:cNvSpPr>
          <p:nvPr/>
        </p:nvSpPr>
        <p:spPr bwMode="auto">
          <a:xfrm>
            <a:off x="5573713" y="1857375"/>
            <a:ext cx="3105150" cy="193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）保证共享库代码的位置可以是不确定的</a:t>
            </a:r>
          </a:p>
          <a:p>
            <a:pPr>
              <a:spcBef>
                <a:spcPct val="50000"/>
              </a:spcBef>
            </a:pPr>
            <a:r>
              <a:rPr lang="en-US" altLang="zh-CN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2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）即使共享库代码的长度发生变化，要不会影响调用它的程序</a:t>
            </a:r>
          </a:p>
        </p:txBody>
      </p:sp>
      <p:sp>
        <p:nvSpPr>
          <p:cNvPr id="744466" name="Line 18"/>
          <p:cNvSpPr>
            <a:spLocks noChangeShapeType="1"/>
          </p:cNvSpPr>
          <p:nvPr/>
        </p:nvSpPr>
        <p:spPr bwMode="auto">
          <a:xfrm flipH="1">
            <a:off x="4441825" y="5994400"/>
            <a:ext cx="2365375" cy="33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61" grpId="0" animBg="1"/>
      <p:bldP spid="74446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489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5163" y="71438"/>
            <a:ext cx="4668837" cy="6511925"/>
          </a:xfrm>
          <a:prstGeom prst="rect">
            <a:avLst/>
          </a:prstGeom>
          <a:noFill/>
        </p:spPr>
      </p:pic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6838"/>
            <a:ext cx="4543425" cy="56197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mtClean="0"/>
              <a:t>加载时动态链接</a:t>
            </a:r>
            <a:r>
              <a:rPr lang="zh-CN" altLang="en-US" sz="3200" smtClean="0"/>
              <a:t> </a:t>
            </a:r>
          </a:p>
        </p:txBody>
      </p:sp>
      <p:sp>
        <p:nvSpPr>
          <p:cNvPr id="745475" name="Rectangle 3"/>
          <p:cNvSpPr>
            <a:spLocks noChangeArrowheads="1"/>
          </p:cNvSpPr>
          <p:nvPr/>
        </p:nvSpPr>
        <p:spPr bwMode="auto">
          <a:xfrm>
            <a:off x="236538" y="2343150"/>
            <a:ext cx="3024187" cy="1835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/>
            <a:r>
              <a:rPr lang="en-US" altLang="zh-CN" sz="19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void myfunc1(viod); </a:t>
            </a:r>
          </a:p>
          <a:p>
            <a:pPr indent="266700"/>
            <a:r>
              <a:rPr lang="en-US" altLang="zh-CN" sz="19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int main() </a:t>
            </a:r>
          </a:p>
          <a:p>
            <a:pPr indent="266700"/>
            <a:r>
              <a:rPr lang="en-US" altLang="zh-CN" sz="19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{ </a:t>
            </a:r>
          </a:p>
          <a:p>
            <a:pPr indent="266700"/>
            <a:r>
              <a:rPr lang="en-US" altLang="zh-CN" sz="19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   myfunc1(); </a:t>
            </a:r>
          </a:p>
          <a:p>
            <a:pPr indent="266700"/>
            <a:r>
              <a:rPr lang="en-US" altLang="zh-CN" sz="19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   return 0; </a:t>
            </a:r>
          </a:p>
          <a:p>
            <a:pPr indent="266700"/>
            <a:r>
              <a:rPr lang="en-US" altLang="zh-CN" sz="19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} </a:t>
            </a:r>
          </a:p>
        </p:txBody>
      </p:sp>
      <p:sp>
        <p:nvSpPr>
          <p:cNvPr id="745476" name="Text Box 4"/>
          <p:cNvSpPr txBox="1">
            <a:spLocks noChangeArrowheads="1"/>
          </p:cNvSpPr>
          <p:nvPr/>
        </p:nvSpPr>
        <p:spPr bwMode="auto">
          <a:xfrm>
            <a:off x="992188" y="1962150"/>
            <a:ext cx="1450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main.c</a:t>
            </a:r>
          </a:p>
        </p:txBody>
      </p:sp>
      <p:sp>
        <p:nvSpPr>
          <p:cNvPr id="745477" name="Text Box 5"/>
          <p:cNvSpPr txBox="1">
            <a:spLocks noChangeArrowheads="1"/>
          </p:cNvSpPr>
          <p:nvPr/>
        </p:nvSpPr>
        <p:spPr bwMode="auto">
          <a:xfrm>
            <a:off x="0" y="1643063"/>
            <a:ext cx="5094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调用关系：</a:t>
            </a:r>
            <a:r>
              <a:rPr lang="en-US" altLang="zh-CN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en-US" altLang="zh-CN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→myfunc1</a:t>
            </a:r>
            <a:r>
              <a:rPr lang="en-US" altLang="zh-CN" sz="20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→printf</a:t>
            </a:r>
            <a:endParaRPr lang="zh-CN" altLang="en-US" sz="2000" b="1">
              <a:solidFill>
                <a:srgbClr val="0A6A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5478" name="Rectangle 6"/>
          <p:cNvSpPr>
            <a:spLocks noChangeArrowheads="1"/>
          </p:cNvSpPr>
          <p:nvPr/>
        </p:nvSpPr>
        <p:spPr bwMode="auto">
          <a:xfrm>
            <a:off x="0" y="844550"/>
            <a:ext cx="5210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gcc –c main.c </a:t>
            </a:r>
          </a:p>
          <a:p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gcc –o myproc main.o 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./mylib.so</a:t>
            </a:r>
          </a:p>
        </p:txBody>
      </p:sp>
      <p:sp>
        <p:nvSpPr>
          <p:cNvPr id="745482" name="Text Box 10"/>
          <p:cNvSpPr txBox="1">
            <a:spLocks noChangeArrowheads="1"/>
          </p:cNvSpPr>
          <p:nvPr/>
        </p:nvSpPr>
        <p:spPr bwMode="auto">
          <a:xfrm>
            <a:off x="1903413" y="739775"/>
            <a:ext cx="2584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libc.so</a:t>
            </a: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无需明显指出</a:t>
            </a:r>
          </a:p>
        </p:txBody>
      </p:sp>
      <p:sp>
        <p:nvSpPr>
          <p:cNvPr id="745485" name="Rectangle 13"/>
          <p:cNvSpPr>
            <a:spLocks noChangeArrowheads="1"/>
          </p:cNvSpPr>
          <p:nvPr/>
        </p:nvSpPr>
        <p:spPr bwMode="auto">
          <a:xfrm>
            <a:off x="4486275" y="725488"/>
            <a:ext cx="4614863" cy="2452687"/>
          </a:xfrm>
          <a:prstGeom prst="rect">
            <a:avLst/>
          </a:prstGeom>
          <a:solidFill>
            <a:schemeClr val="accent1">
              <a:alpha val="240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5486" name="Rectangle 14"/>
          <p:cNvSpPr>
            <a:spLocks noChangeArrowheads="1"/>
          </p:cNvSpPr>
          <p:nvPr/>
        </p:nvSpPr>
        <p:spPr bwMode="auto">
          <a:xfrm>
            <a:off x="4557713" y="3995738"/>
            <a:ext cx="4543425" cy="2005012"/>
          </a:xfrm>
          <a:prstGeom prst="rect">
            <a:avLst/>
          </a:prstGeom>
          <a:solidFill>
            <a:srgbClr val="FF0000">
              <a:alpha val="24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5487" name="Rectangle 15"/>
          <p:cNvSpPr>
            <a:spLocks noChangeArrowheads="1"/>
          </p:cNvSpPr>
          <p:nvPr/>
        </p:nvSpPr>
        <p:spPr bwMode="auto">
          <a:xfrm>
            <a:off x="217488" y="4381500"/>
            <a:ext cx="4170362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19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加载 </a:t>
            </a:r>
            <a:r>
              <a:rPr lang="en-US" altLang="zh-CN" sz="19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myproc </a:t>
            </a:r>
            <a:r>
              <a:rPr lang="zh-CN" altLang="en-US" sz="19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时，加载器发现</a:t>
            </a:r>
            <a:r>
              <a:rPr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在其程序头表中有 </a:t>
            </a:r>
            <a:r>
              <a:rPr lang="en-US" altLang="zh-CN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.interp </a:t>
            </a:r>
            <a:r>
              <a:rPr lang="zh-CN" altLang="en-US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段，其中包含了动态链接器路径名 </a:t>
            </a:r>
            <a:r>
              <a:rPr lang="en-US" altLang="zh-CN" sz="1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ld-linux.so</a:t>
            </a:r>
            <a:r>
              <a:rPr lang="zh-CN" altLang="en-US" sz="19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，因而加载器根据指定路径加载并启动动态链接器运行。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动态链接器完成相应的重定位工作后，再把控制权交给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myproc</a:t>
            </a: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，启动其第一条指令执行。</a:t>
            </a:r>
            <a:r>
              <a:rPr lang="zh-CN" altLang="en-US" sz="1900"/>
              <a:t> </a:t>
            </a:r>
          </a:p>
        </p:txBody>
      </p:sp>
      <p:sp>
        <p:nvSpPr>
          <p:cNvPr id="745488" name="Line 16"/>
          <p:cNvSpPr>
            <a:spLocks noChangeShapeType="1"/>
          </p:cNvSpPr>
          <p:nvPr/>
        </p:nvSpPr>
        <p:spPr bwMode="auto">
          <a:xfrm flipV="1">
            <a:off x="1682750" y="3614738"/>
            <a:ext cx="3267075" cy="871537"/>
          </a:xfrm>
          <a:prstGeom prst="line">
            <a:avLst/>
          </a:prstGeom>
          <a:noFill/>
          <a:ln w="38100">
            <a:solidFill>
              <a:srgbClr val="0A6A0A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7" grpId="0"/>
      <p:bldP spid="745485" grpId="0" animBg="1"/>
      <p:bldP spid="745486" grpId="0" animBg="1"/>
      <p:bldP spid="745487" grpId="0"/>
      <p:bldP spid="7454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加载时动态链接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程序头表中有一个特殊的段：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INTERP</a:t>
            </a:r>
          </a:p>
          <a:p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其中记录了动态链接器目录及文件名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ld-linux.so</a:t>
            </a:r>
          </a:p>
        </p:txBody>
      </p:sp>
      <p:pic>
        <p:nvPicPr>
          <p:cNvPr id="7475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62188"/>
            <a:ext cx="9144000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25" name="Rectangle 5"/>
          <p:cNvSpPr>
            <a:spLocks noChangeArrowheads="1"/>
          </p:cNvSpPr>
          <p:nvPr/>
        </p:nvSpPr>
        <p:spPr bwMode="auto">
          <a:xfrm>
            <a:off x="85725" y="3294063"/>
            <a:ext cx="8693150" cy="812800"/>
          </a:xfrm>
          <a:prstGeom prst="rect">
            <a:avLst/>
          </a:prstGeom>
          <a:solidFill>
            <a:srgbClr val="FF0000">
              <a:alpha val="17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" y="53975"/>
            <a:ext cx="2468535" cy="187799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运行时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动态链接</a:t>
            </a:r>
          </a:p>
        </p:txBody>
      </p:sp>
      <p:sp>
        <p:nvSpPr>
          <p:cNvPr id="748549" name="Rectangle 5"/>
          <p:cNvSpPr>
            <a:spLocks noChangeArrowheads="1"/>
          </p:cNvSpPr>
          <p:nvPr/>
        </p:nvSpPr>
        <p:spPr bwMode="auto">
          <a:xfrm>
            <a:off x="2970275" y="114300"/>
            <a:ext cx="6165850" cy="662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#include &lt;</a:t>
            </a:r>
            <a:r>
              <a:rPr lang="en-GB" altLang="zh-CN" b="1" dirty="0" err="1">
                <a:latin typeface="微软雅黑" pitchFamily="34" charset="-122"/>
                <a:ea typeface="微软雅黑" pitchFamily="34" charset="-122"/>
              </a:rPr>
              <a:t>stdio.h</a:t>
            </a: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#include &lt;</a:t>
            </a:r>
            <a:r>
              <a:rPr lang="en-GB" altLang="zh-CN" b="1" dirty="0" err="1">
                <a:latin typeface="微软雅黑" pitchFamily="34" charset="-122"/>
                <a:ea typeface="微软雅黑" pitchFamily="34" charset="-122"/>
              </a:rPr>
              <a:t>dlfcn.h</a:t>
            </a: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lnSpc>
                <a:spcPct val="85000"/>
              </a:lnSpc>
            </a:pPr>
            <a:r>
              <a:rPr lang="en-GB" altLang="zh-CN" b="1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 main() 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    void *handle;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    void (*myfunc1)();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    char *error; 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GB" altLang="zh-CN" b="1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/* </a:t>
            </a:r>
            <a:r>
              <a:rPr lang="zh-CN" altLang="en-GB" b="1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动态装入包含函数</a:t>
            </a:r>
            <a:r>
              <a:rPr lang="en-GB" altLang="zh-CN" b="1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myfunc1()</a:t>
            </a:r>
            <a:r>
              <a:rPr lang="zh-CN" altLang="en-GB" b="1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的共享库文件 *</a:t>
            </a:r>
            <a:r>
              <a:rPr lang="en-GB" altLang="zh-CN" b="1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GB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handle = </a:t>
            </a:r>
            <a:r>
              <a:rPr lang="en-GB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dlopen</a:t>
            </a:r>
            <a:r>
              <a:rPr lang="en-GB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("./</a:t>
            </a:r>
            <a:r>
              <a:rPr lang="en-GB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mylib.so</a:t>
            </a:r>
            <a:r>
              <a:rPr lang="en-GB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", RTLD_LAZY);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    if (!handle) {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GB" altLang="zh-CN" b="1" dirty="0" err="1">
                <a:latin typeface="微软雅黑" pitchFamily="34" charset="-122"/>
                <a:ea typeface="微软雅黑" pitchFamily="34" charset="-122"/>
              </a:rPr>
              <a:t>fprintf</a:t>
            </a: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GB" altLang="zh-CN" b="1" dirty="0" err="1">
                <a:latin typeface="微软雅黑" pitchFamily="34" charset="-122"/>
                <a:ea typeface="微软雅黑" pitchFamily="34" charset="-122"/>
              </a:rPr>
              <a:t>stderr</a:t>
            </a: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, "%s\n", </a:t>
            </a:r>
            <a:r>
              <a:rPr lang="en-GB" altLang="zh-CN" b="1" dirty="0" err="1">
                <a:latin typeface="微软雅黑" pitchFamily="34" charset="-122"/>
                <a:ea typeface="微软雅黑" pitchFamily="34" charset="-122"/>
              </a:rPr>
              <a:t>dlerror</a:t>
            </a: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	exit(1);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GB" altLang="zh-CN" b="1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/* </a:t>
            </a:r>
            <a:r>
              <a:rPr lang="zh-CN" altLang="en-GB" b="1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获得一个指向函数</a:t>
            </a:r>
            <a:r>
              <a:rPr lang="en-GB" altLang="zh-CN" b="1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myfunc1()</a:t>
            </a:r>
            <a:r>
              <a:rPr lang="zh-CN" altLang="en-GB" b="1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的指针</a:t>
            </a:r>
            <a:r>
              <a:rPr lang="en-GB" altLang="zh-CN" b="1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myfunc1*/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GB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myfunc1 = </a:t>
            </a:r>
            <a:r>
              <a:rPr lang="en-GB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dlsym</a:t>
            </a:r>
            <a:r>
              <a:rPr lang="en-GB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(handle, "myfunc1");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     if ((error = </a:t>
            </a:r>
            <a:r>
              <a:rPr lang="en-GB" altLang="zh-CN" b="1" dirty="0" err="1">
                <a:latin typeface="微软雅黑" pitchFamily="34" charset="-122"/>
                <a:ea typeface="微软雅黑" pitchFamily="34" charset="-122"/>
              </a:rPr>
              <a:t>dlerror</a:t>
            </a: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()) != NULL) {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GB" altLang="zh-CN" b="1" dirty="0" err="1">
                <a:latin typeface="微软雅黑" pitchFamily="34" charset="-122"/>
                <a:ea typeface="微软雅黑" pitchFamily="34" charset="-122"/>
              </a:rPr>
              <a:t>fprintf</a:t>
            </a: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GB" altLang="zh-CN" b="1" dirty="0" err="1">
                <a:latin typeface="微软雅黑" pitchFamily="34" charset="-122"/>
                <a:ea typeface="微软雅黑" pitchFamily="34" charset="-122"/>
              </a:rPr>
              <a:t>stderr</a:t>
            </a: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, "%s\n", error);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	exit(1);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GB" altLang="zh-CN" b="1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/* </a:t>
            </a:r>
            <a:r>
              <a:rPr lang="zh-CN" altLang="en-GB" b="1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现在可以像调用其他函数一样调用函数</a:t>
            </a:r>
            <a:r>
              <a:rPr lang="en-GB" altLang="zh-CN" b="1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myfunc1() */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     myfunc1();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GB" altLang="zh-CN" b="1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/* </a:t>
            </a:r>
            <a:r>
              <a:rPr lang="zh-CN" altLang="en-GB" b="1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关闭（卸载）共享库文件 *</a:t>
            </a:r>
            <a:r>
              <a:rPr lang="en-GB" altLang="zh-CN" b="1" dirty="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     if (</a:t>
            </a:r>
            <a:r>
              <a:rPr lang="en-GB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dlclose</a:t>
            </a:r>
            <a:r>
              <a:rPr lang="en-GB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(handle)</a:t>
            </a: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 &lt; 0) {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         	</a:t>
            </a:r>
            <a:r>
              <a:rPr lang="en-GB" altLang="zh-CN" b="1" dirty="0" err="1">
                <a:latin typeface="微软雅黑" pitchFamily="34" charset="-122"/>
                <a:ea typeface="微软雅黑" pitchFamily="34" charset="-122"/>
              </a:rPr>
              <a:t>fprintf</a:t>
            </a: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GB" altLang="zh-CN" b="1" dirty="0" err="1">
                <a:latin typeface="微软雅黑" pitchFamily="34" charset="-122"/>
                <a:ea typeface="微软雅黑" pitchFamily="34" charset="-122"/>
              </a:rPr>
              <a:t>stderr</a:t>
            </a: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, "%s\n", </a:t>
            </a:r>
            <a:r>
              <a:rPr lang="en-GB" altLang="zh-CN" b="1" dirty="0" err="1">
                <a:latin typeface="微软雅黑" pitchFamily="34" charset="-122"/>
                <a:ea typeface="微软雅黑" pitchFamily="34" charset="-122"/>
              </a:rPr>
              <a:t>dlerror</a:t>
            </a: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	exit(1);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     }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     return 0;</a:t>
            </a:r>
          </a:p>
          <a:p>
            <a:pPr>
              <a:lnSpc>
                <a:spcPct val="85000"/>
              </a:lnSpc>
            </a:pPr>
            <a:r>
              <a:rPr lang="en-GB" altLang="zh-CN" b="1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748550" name="Rectangle 6"/>
          <p:cNvSpPr>
            <a:spLocks noChangeArrowheads="1"/>
          </p:cNvSpPr>
          <p:nvPr/>
        </p:nvSpPr>
        <p:spPr bwMode="auto">
          <a:xfrm>
            <a:off x="127000" y="2003461"/>
            <a:ext cx="2511425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可通过动态链接器接口提供的函数在运行时进行动态链接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系统中的动态链接器接口定义了相应的函数，如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dlopen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dlsym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dlerror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dlclose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等，其头文件为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dlfcn.h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动态链接机制浅析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8"/>
            <a:ext cx="8229600" cy="561975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重定位信息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438" y="722313"/>
            <a:ext cx="8521700" cy="49863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汇编器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遇到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引用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时，生成一个重定位条目</a:t>
            </a:r>
          </a:p>
          <a:p>
            <a:pPr>
              <a:lnSpc>
                <a:spcPct val="11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数据引用的重定位条目在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.rel_data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节中</a:t>
            </a:r>
          </a:p>
          <a:p>
            <a:pPr>
              <a:lnSpc>
                <a:spcPct val="110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指令中引用的重定位条目在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.rel_text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节中</a:t>
            </a:r>
            <a:endParaRPr lang="en-US" altLang="zh-CN" sz="220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ELF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中重定位条目格式如下：</a:t>
            </a:r>
          </a:p>
          <a:p>
            <a:pPr>
              <a:lnSpc>
                <a:spcPct val="110000"/>
              </a:lnSpc>
            </a:pPr>
            <a:endParaRPr lang="en-US" altLang="zh-CN" sz="2200" smtClean="0"/>
          </a:p>
          <a:p>
            <a:pPr>
              <a:lnSpc>
                <a:spcPct val="110000"/>
              </a:lnSpc>
            </a:pPr>
            <a:endParaRPr lang="en-US" altLang="zh-CN" sz="2200" smtClean="0"/>
          </a:p>
          <a:p>
            <a:pPr>
              <a:lnSpc>
                <a:spcPct val="110000"/>
              </a:lnSpc>
            </a:pPr>
            <a:endParaRPr lang="en-US" altLang="zh-CN" sz="2200" smtClean="0"/>
          </a:p>
          <a:p>
            <a:pPr>
              <a:lnSpc>
                <a:spcPct val="110000"/>
              </a:lnSpc>
            </a:pPr>
            <a:endParaRPr lang="zh-CN" altLang="en-US" sz="2200" smtClean="0"/>
          </a:p>
          <a:p>
            <a:pPr>
              <a:lnSpc>
                <a:spcPct val="110000"/>
              </a:lnSpc>
            </a:pP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IA-32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有两种最基本的重定位类型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R_386_32: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绝对地址</a:t>
            </a:r>
          </a:p>
          <a:p>
            <a:pPr lvl="1">
              <a:lnSpc>
                <a:spcPct val="110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R_386_PC32: PC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相对地址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1204" name="Text Box 4"/>
          <p:cNvSpPr txBox="1">
            <a:spLocks noChangeArrowheads="1"/>
          </p:cNvSpPr>
          <p:nvPr/>
        </p:nvSpPr>
        <p:spPr bwMode="auto">
          <a:xfrm>
            <a:off x="893763" y="2260584"/>
            <a:ext cx="50133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000" b="1" dirty="0" err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typedef</a:t>
            </a:r>
            <a:r>
              <a:rPr lang="en-US" altLang="zh-CN" sz="20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b="1" dirty="0" err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>
              <a:spcBef>
                <a:spcPct val="15000"/>
              </a:spcBef>
            </a:pPr>
            <a:r>
              <a:rPr lang="en-US" altLang="zh-CN" sz="20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b="1" dirty="0" err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offset;          /*</a:t>
            </a:r>
            <a:r>
              <a:rPr lang="zh-CN" altLang="en-US" sz="20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节内偏移*</a:t>
            </a:r>
            <a:r>
              <a:rPr lang="en-US" altLang="zh-CN" sz="20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>
              <a:spcBef>
                <a:spcPct val="15000"/>
              </a:spcBef>
            </a:pPr>
            <a:r>
              <a:rPr lang="en-US" altLang="zh-CN" sz="20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	</a:t>
            </a:r>
            <a:r>
              <a:rPr lang="en-US" altLang="zh-CN" sz="2000" b="1" dirty="0" err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symbol:24, </a:t>
            </a:r>
            <a:r>
              <a:rPr lang="zh-CN" altLang="en-US" sz="20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/*</a:t>
            </a:r>
            <a:r>
              <a:rPr lang="zh-CN" altLang="en-US" sz="20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所绑定符号*</a:t>
            </a:r>
            <a:r>
              <a:rPr lang="en-US" altLang="zh-CN" sz="20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>
              <a:spcBef>
                <a:spcPct val="15000"/>
              </a:spcBef>
            </a:pPr>
            <a:r>
              <a:rPr lang="en-US" altLang="zh-CN" sz="20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                type: 8;       /*</a:t>
            </a:r>
            <a:r>
              <a:rPr lang="zh-CN" altLang="en-US" sz="20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重定位类型*</a:t>
            </a:r>
            <a:r>
              <a:rPr lang="en-US" altLang="zh-CN" sz="20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endParaRPr lang="zh-CN" altLang="en-US" sz="2000" b="1" dirty="0">
              <a:solidFill>
                <a:srgbClr val="CC33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5000"/>
              </a:spcBef>
            </a:pPr>
            <a:r>
              <a:rPr lang="en-US" altLang="zh-CN" sz="20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	} Elf32_Rel;</a:t>
            </a:r>
          </a:p>
        </p:txBody>
      </p:sp>
      <p:sp>
        <p:nvSpPr>
          <p:cNvPr id="691206" name="Rectangle 6"/>
          <p:cNvSpPr>
            <a:spLocks noChangeArrowheads="1"/>
          </p:cNvSpPr>
          <p:nvPr/>
        </p:nvSpPr>
        <p:spPr bwMode="auto">
          <a:xfrm>
            <a:off x="93663" y="5478463"/>
            <a:ext cx="43513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例如，在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rel_text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节中有重定位条目</a:t>
            </a:r>
          </a:p>
          <a:p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offset: 0x1</a:t>
            </a:r>
          </a:p>
          <a:p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symbol: B</a:t>
            </a:r>
          </a:p>
          <a:p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type:  R_386_32</a:t>
            </a:r>
            <a:endParaRPr lang="zh-CN" altLang="en-US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1208" name="Text Box 8"/>
          <p:cNvSpPr txBox="1">
            <a:spLocks noChangeArrowheads="1"/>
          </p:cNvSpPr>
          <p:nvPr/>
        </p:nvSpPr>
        <p:spPr bwMode="auto">
          <a:xfrm>
            <a:off x="7081838" y="688975"/>
            <a:ext cx="1873250" cy="2111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      add 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r>
              <a:rPr lang="en-US" altLang="zh-CN" sz="2200" b="1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      jmp 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L0</a:t>
            </a:r>
          </a:p>
          <a:p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L0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sub 23</a:t>
            </a:r>
          </a:p>
          <a:p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        ……</a:t>
            </a:r>
          </a:p>
          <a:p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：  </a:t>
            </a:r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691209" name="Line 9"/>
          <p:cNvSpPr>
            <a:spLocks noChangeShapeType="1"/>
          </p:cNvSpPr>
          <p:nvPr/>
        </p:nvSpPr>
        <p:spPr bwMode="auto">
          <a:xfrm>
            <a:off x="4887913" y="2132013"/>
            <a:ext cx="2543175" cy="1397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1210" name="Line 10"/>
          <p:cNvSpPr>
            <a:spLocks noChangeShapeType="1"/>
          </p:cNvSpPr>
          <p:nvPr/>
        </p:nvSpPr>
        <p:spPr bwMode="auto">
          <a:xfrm>
            <a:off x="4922838" y="2058988"/>
            <a:ext cx="2538412" cy="1017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1211" name="Text Box 11"/>
          <p:cNvSpPr txBox="1">
            <a:spLocks noChangeArrowheads="1"/>
          </p:cNvSpPr>
          <p:nvPr/>
        </p:nvSpPr>
        <p:spPr bwMode="auto">
          <a:xfrm>
            <a:off x="6981825" y="3082925"/>
            <a:ext cx="2044700" cy="2025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05 00000000</a:t>
            </a:r>
          </a:p>
          <a:p>
            <a:r>
              <a:rPr lang="en-US" altLang="zh-CN" sz="2100" b="1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02 </a:t>
            </a:r>
            <a:r>
              <a:rPr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FCFFFFFF</a:t>
            </a:r>
          </a:p>
          <a:p>
            <a:r>
              <a:rPr lang="zh-CN" altLang="en-US" sz="2100" b="1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2100" b="1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r>
              <a:rPr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L0</a:t>
            </a:r>
            <a:r>
              <a:rPr lang="zh-CN" altLang="en-US" sz="2100" b="1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100" b="1">
                <a:latin typeface="微软雅黑" pitchFamily="34" charset="-122"/>
                <a:ea typeface="微软雅黑" pitchFamily="34" charset="-122"/>
              </a:rPr>
              <a:t>sub 23</a:t>
            </a:r>
          </a:p>
          <a:p>
            <a:r>
              <a:rPr lang="en-US" altLang="zh-CN" sz="2100" b="1">
                <a:latin typeface="微软雅黑" pitchFamily="34" charset="-122"/>
                <a:ea typeface="微软雅黑" pitchFamily="34" charset="-122"/>
              </a:rPr>
              <a:t>        ……</a:t>
            </a:r>
          </a:p>
          <a:p>
            <a:r>
              <a:rPr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100" b="1">
                <a:latin typeface="微软雅黑" pitchFamily="34" charset="-122"/>
                <a:ea typeface="微软雅黑" pitchFamily="34" charset="-122"/>
              </a:rPr>
              <a:t>：  </a:t>
            </a:r>
            <a:r>
              <a:rPr lang="en-US" altLang="zh-CN" sz="2100" b="1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691212" name="Rectangle 12"/>
          <p:cNvSpPr>
            <a:spLocks noChangeArrowheads="1"/>
          </p:cNvSpPr>
          <p:nvPr/>
        </p:nvSpPr>
        <p:spPr bwMode="auto">
          <a:xfrm>
            <a:off x="7440613" y="3106738"/>
            <a:ext cx="1414462" cy="306387"/>
          </a:xfrm>
          <a:prstGeom prst="rect">
            <a:avLst/>
          </a:prstGeom>
          <a:solidFill>
            <a:srgbClr val="000080">
              <a:alpha val="3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1214" name="Rectangle 14"/>
          <p:cNvSpPr>
            <a:spLocks noChangeArrowheads="1"/>
          </p:cNvSpPr>
          <p:nvPr/>
        </p:nvSpPr>
        <p:spPr bwMode="auto">
          <a:xfrm>
            <a:off x="7451725" y="3489325"/>
            <a:ext cx="1398588" cy="304800"/>
          </a:xfrm>
          <a:prstGeom prst="rect">
            <a:avLst/>
          </a:prstGeom>
          <a:solidFill>
            <a:srgbClr val="000080">
              <a:alpha val="3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1217" name="Line 17"/>
          <p:cNvSpPr>
            <a:spLocks noChangeShapeType="1"/>
          </p:cNvSpPr>
          <p:nvPr/>
        </p:nvSpPr>
        <p:spPr bwMode="auto">
          <a:xfrm flipV="1">
            <a:off x="3498850" y="3178175"/>
            <a:ext cx="3917950" cy="160020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1218" name="Line 18"/>
          <p:cNvSpPr>
            <a:spLocks noChangeShapeType="1"/>
          </p:cNvSpPr>
          <p:nvPr/>
        </p:nvSpPr>
        <p:spPr bwMode="auto">
          <a:xfrm flipV="1">
            <a:off x="4165600" y="3744913"/>
            <a:ext cx="3279775" cy="1466850"/>
          </a:xfrm>
          <a:prstGeom prst="line">
            <a:avLst/>
          </a:prstGeom>
          <a:noFill/>
          <a:ln w="28575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1219" name="Rectangle 19"/>
          <p:cNvSpPr>
            <a:spLocks noChangeArrowheads="1"/>
          </p:cNvSpPr>
          <p:nvPr/>
        </p:nvSpPr>
        <p:spPr bwMode="auto">
          <a:xfrm>
            <a:off x="2847975" y="5489575"/>
            <a:ext cx="37131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offset: 0x6</a:t>
            </a:r>
          </a:p>
          <a:p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symbol: L0</a:t>
            </a:r>
          </a:p>
          <a:p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type:  R_386_PC32</a:t>
            </a:r>
            <a:endParaRPr lang="zh-CN" altLang="en-US" sz="2000" b="1">
              <a:solidFill>
                <a:srgbClr val="3366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1220" name="Text Box 20"/>
          <p:cNvSpPr txBox="1">
            <a:spLocks noChangeArrowheads="1"/>
          </p:cNvSpPr>
          <p:nvPr/>
        </p:nvSpPr>
        <p:spPr bwMode="auto">
          <a:xfrm>
            <a:off x="5400675" y="5268913"/>
            <a:ext cx="3686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ea typeface="微软雅黑" pitchFamily="34" charset="-122"/>
              </a:rPr>
              <a:t>问题：重定位条目和汇编后的机器代码在哪种目标文件中？</a:t>
            </a:r>
          </a:p>
        </p:txBody>
      </p:sp>
      <p:sp>
        <p:nvSpPr>
          <p:cNvPr id="691221" name="Text Box 21"/>
          <p:cNvSpPr txBox="1">
            <a:spLocks noChangeArrowheads="1"/>
          </p:cNvSpPr>
          <p:nvPr/>
        </p:nvSpPr>
        <p:spPr bwMode="auto">
          <a:xfrm>
            <a:off x="6567488" y="5970588"/>
            <a:ext cx="2162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在可重定位目标（</a:t>
            </a:r>
            <a:r>
              <a:rPr lang="en-US" altLang="zh-CN" sz="20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.o</a:t>
            </a:r>
            <a:r>
              <a:rPr lang="zh-CN" altLang="en-US" sz="20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）文件中！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9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9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9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9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4" grpId="0"/>
      <p:bldP spid="691206" grpId="0"/>
      <p:bldP spid="691208" grpId="0" animBg="1"/>
      <p:bldP spid="691209" grpId="0" animBg="1"/>
      <p:bldP spid="691210" grpId="0" animBg="1"/>
      <p:bldP spid="691211" grpId="0" animBg="1"/>
      <p:bldP spid="691212" grpId="0" animBg="1"/>
      <p:bldP spid="691214" grpId="0" animBg="1"/>
      <p:bldP spid="691217" grpId="0" animBg="1"/>
      <p:bldP spid="691218" grpId="0" animBg="1"/>
      <p:bldP spid="691219" grpId="0"/>
      <p:bldP spid="691220" grpId="0"/>
      <p:bldP spid="6912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位置无关代码（</a:t>
            </a:r>
            <a:r>
              <a:rPr lang="en-US" altLang="zh-CN" dirty="0" smtClean="0"/>
              <a:t>PIC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目的：使代码模块无需链接器的（重定位）修改即可加载到任意地址并运行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GCC</a:t>
            </a:r>
            <a:r>
              <a:rPr lang="zh-CN" altLang="en-US" dirty="0" smtClean="0"/>
              <a:t>选项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fPIC</a:t>
            </a:r>
            <a:r>
              <a:rPr lang="zh-CN" altLang="en-US" dirty="0" smtClean="0"/>
              <a:t>指示生成</a:t>
            </a:r>
            <a:r>
              <a:rPr lang="en-US" altLang="zh-CN" dirty="0" smtClean="0"/>
              <a:t>PIC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r>
              <a:rPr lang="en-US" altLang="zh-CN" dirty="0" smtClean="0"/>
              <a:t>PIC</a:t>
            </a:r>
            <a:r>
              <a:rPr lang="zh-CN" altLang="en-US" dirty="0" smtClean="0"/>
              <a:t>实例：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IA32</a:t>
            </a:r>
            <a:r>
              <a:rPr lang="zh-CN" altLang="en-US" dirty="0" smtClean="0"/>
              <a:t>模块内过程调用：相对</a:t>
            </a:r>
            <a:r>
              <a:rPr lang="en-US" altLang="zh-CN" dirty="0" smtClean="0"/>
              <a:t>PC</a:t>
            </a:r>
            <a:r>
              <a:rPr lang="zh-CN" altLang="en-US" dirty="0" smtClean="0"/>
              <a:t>的偏移地址</a:t>
            </a:r>
            <a:endParaRPr lang="en-US" altLang="zh-CN" dirty="0" smtClean="0"/>
          </a:p>
          <a:p>
            <a:r>
              <a:rPr lang="zh-CN" altLang="en-US" dirty="0" smtClean="0"/>
              <a:t>非</a:t>
            </a:r>
            <a:r>
              <a:rPr lang="en-US" altLang="zh-CN" dirty="0" smtClean="0"/>
              <a:t>PIC</a:t>
            </a:r>
          </a:p>
          <a:p>
            <a:pPr lvl="1"/>
            <a:r>
              <a:rPr lang="zh-CN" altLang="en-US" dirty="0" smtClean="0"/>
              <a:t>调用外部过程，引用全局变量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需重定位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PIC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增加符号间接访问层次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对符号的直接地址访问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/>
              <a:t>对一间接内存单元的访问 </a:t>
            </a:r>
            <a:r>
              <a:rPr lang="en-US" altLang="zh-CN" dirty="0" smtClean="0"/>
              <a:t>+ </a:t>
            </a:r>
            <a:r>
              <a:rPr lang="zh-CN" altLang="en-US" dirty="0" smtClean="0"/>
              <a:t>进一步访问其值（符号真实地址） 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被访问符号装载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重定位时修改间接内存单元的值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/>
              <a:t>原调用</a:t>
            </a:r>
            <a:r>
              <a:rPr lang="en-US" altLang="zh-CN" dirty="0" smtClean="0"/>
              <a:t>/</a:t>
            </a:r>
            <a:r>
              <a:rPr lang="zh-CN" altLang="en-US" dirty="0" smtClean="0"/>
              <a:t>访问符号的代码无需修改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间接调用影响运行效率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PIC</a:t>
            </a:r>
            <a:r>
              <a:rPr lang="zh-CN" altLang="en-US" dirty="0" smtClean="0"/>
              <a:t>数据引用</a:t>
            </a:r>
            <a:r>
              <a:rPr lang="en-US" altLang="zh-CN" dirty="0" smtClean="0"/>
              <a:t>——GOT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引用全局变量的目标模块均包含一全局偏移量表</a:t>
            </a:r>
            <a:r>
              <a:rPr lang="en-US" altLang="zh-CN" dirty="0" smtClean="0"/>
              <a:t>GOT</a:t>
            </a:r>
          </a:p>
          <a:p>
            <a:pPr lvl="1"/>
            <a:r>
              <a:rPr lang="zh-CN" altLang="en-US" dirty="0" smtClean="0"/>
              <a:t>位于数据段的前部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每一条目对应一被引用全局变量（存放其实际地址）</a:t>
            </a:r>
            <a:r>
              <a:rPr lang="en-US" altLang="zh-CN" dirty="0" smtClean="0"/>
              <a:t>&lt;—— </a:t>
            </a:r>
            <a:r>
              <a:rPr lang="zh-CN" altLang="en-US" dirty="0" smtClean="0"/>
              <a:t>通过相应的重定位记录进行装载时重定位修改</a:t>
            </a:r>
            <a:endParaRPr lang="en-US" altLang="zh-CN" dirty="0" smtClean="0"/>
          </a:p>
          <a:p>
            <a:r>
              <a:rPr lang="zh-CN" altLang="en-US" dirty="0" smtClean="0"/>
              <a:t>（间接）引用全局变量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引用</a:t>
            </a:r>
            <a:r>
              <a:rPr lang="en-US" altLang="zh-CN" dirty="0" smtClean="0">
                <a:sym typeface="Wingdings" pitchFamily="2" charset="2"/>
              </a:rPr>
              <a:t>GOT</a:t>
            </a:r>
            <a:r>
              <a:rPr lang="zh-CN" altLang="en-US" dirty="0" smtClean="0">
                <a:sym typeface="Wingdings" pitchFamily="2" charset="2"/>
              </a:rPr>
              <a:t>中相应条目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>
                <a:sym typeface="Wingdings" pitchFamily="2" charset="2"/>
              </a:rPr>
              <a:t>如何引用</a:t>
            </a:r>
            <a:r>
              <a:rPr lang="en-US" altLang="zh-CN" dirty="0" smtClean="0">
                <a:sym typeface="Wingdings" pitchFamily="2" charset="2"/>
              </a:rPr>
              <a:t>GOT</a:t>
            </a:r>
            <a:r>
              <a:rPr lang="zh-CN" altLang="en-US" dirty="0" smtClean="0">
                <a:sym typeface="Wingdings" pitchFamily="2" charset="2"/>
              </a:rPr>
              <a:t>？相对偏移量（</a:t>
            </a:r>
            <a:r>
              <a:rPr lang="en-US" altLang="zh-CN" dirty="0" smtClean="0">
                <a:sym typeface="Wingdings" pitchFamily="2" charset="2"/>
              </a:rPr>
              <a:t>PIC!</a:t>
            </a:r>
            <a:r>
              <a:rPr lang="zh-CN" altLang="en-US" dirty="0" smtClean="0">
                <a:sym typeface="Wingdings" pitchFamily="2" charset="2"/>
              </a:rPr>
              <a:t>）</a:t>
            </a:r>
            <a:endParaRPr lang="en-US" altLang="zh-CN" dirty="0" smtClean="0">
              <a:sym typeface="Wingdings" pitchFamily="2" charset="2"/>
            </a:endParaRPr>
          </a:p>
          <a:p>
            <a:pPr lvl="2"/>
            <a:r>
              <a:rPr lang="zh-CN" altLang="en-US" dirty="0" smtClean="0">
                <a:sym typeface="Wingdings" pitchFamily="2" charset="2"/>
              </a:rPr>
              <a:t>原理：加载任意目标模块（共享或非共享）时，其数据段总紧跟在代码段后 </a:t>
            </a:r>
            <a:r>
              <a:rPr lang="en-US" altLang="zh-CN" dirty="0" smtClean="0">
                <a:sym typeface="Wingdings" pitchFamily="2" charset="2"/>
              </a:rPr>
              <a:t> GOT</a:t>
            </a:r>
            <a:r>
              <a:rPr lang="zh-CN" altLang="en-US" dirty="0" smtClean="0">
                <a:sym typeface="Wingdings" pitchFamily="2" charset="2"/>
              </a:rPr>
              <a:t>地址与任意一指令的偏移量是固定的（可编译</a:t>
            </a:r>
            <a:r>
              <a:rPr lang="en-US" altLang="zh-CN" dirty="0" smtClean="0">
                <a:sym typeface="Wingdings" pitchFamily="2" charset="2"/>
              </a:rPr>
              <a:t>/</a:t>
            </a:r>
            <a:r>
              <a:rPr lang="zh-CN" altLang="en-US" dirty="0" smtClean="0">
                <a:sym typeface="Wingdings" pitchFamily="2" charset="2"/>
              </a:rPr>
              <a:t>链接时确定）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PIC</a:t>
            </a:r>
            <a:r>
              <a:rPr lang="zh-CN" altLang="en-US" dirty="0" smtClean="0"/>
              <a:t>数据引用</a:t>
            </a:r>
            <a:r>
              <a:rPr lang="en-US" altLang="zh-CN" dirty="0" smtClean="0"/>
              <a:t>——GOT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GOT</a:t>
            </a:r>
            <a:r>
              <a:rPr lang="zh-CN" altLang="en-US" dirty="0" smtClean="0"/>
              <a:t>间接引用全局变量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获得当前</a:t>
            </a:r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</a:rPr>
              <a:t>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B050"/>
                </a:solidFill>
              </a:rPr>
              <a:t>计算</a:t>
            </a:r>
            <a:r>
              <a:rPr lang="en-US" altLang="zh-CN" dirty="0" smtClean="0">
                <a:solidFill>
                  <a:srgbClr val="00B050"/>
                </a:solidFill>
              </a:rPr>
              <a:t>PC+</a:t>
            </a:r>
            <a:r>
              <a:rPr lang="zh-CN" altLang="en-US" dirty="0" smtClean="0">
                <a:solidFill>
                  <a:srgbClr val="00B050"/>
                </a:solidFill>
              </a:rPr>
              <a:t>常量偏移量，使其指向</a:t>
            </a:r>
            <a:r>
              <a:rPr lang="en-US" altLang="zh-CN" dirty="0" smtClean="0">
                <a:solidFill>
                  <a:srgbClr val="00B050"/>
                </a:solidFill>
              </a:rPr>
              <a:t>GOT</a:t>
            </a:r>
            <a:r>
              <a:rPr lang="zh-CN" altLang="en-US" dirty="0" smtClean="0">
                <a:solidFill>
                  <a:srgbClr val="00B050"/>
                </a:solidFill>
              </a:rPr>
              <a:t>中变量相应表项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间接访问变量实际地址</a:t>
            </a:r>
            <a:endParaRPr lang="en-US" altLang="zh-CN" dirty="0" smtClean="0">
              <a:solidFill>
                <a:schemeClr val="tx2"/>
              </a:solidFill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738" y="4305330"/>
            <a:ext cx="64865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089116" y="4305312"/>
            <a:ext cx="2227293" cy="511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89116" y="4816494"/>
            <a:ext cx="2227293" cy="2921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89116" y="5108598"/>
            <a:ext cx="2227293" cy="511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68369" y="5948397"/>
            <a:ext cx="8229600" cy="8032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性能缺陷：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条引用指令</a:t>
            </a:r>
            <a:r>
              <a:rPr lang="en-US" altLang="zh-CN" sz="3200" dirty="0" smtClean="0">
                <a:sym typeface="Wingdings" pitchFamily="2" charset="2"/>
              </a:rPr>
              <a:t>5</a:t>
            </a:r>
            <a:r>
              <a:rPr lang="zh-CN" altLang="en-US" sz="3200" dirty="0" smtClean="0">
                <a:sym typeface="Wingdings" pitchFamily="2" charset="2"/>
              </a:rPr>
              <a:t>条指令 </a:t>
            </a:r>
            <a:r>
              <a:rPr lang="en-US" altLang="zh-CN" sz="3200" dirty="0" smtClean="0">
                <a:sym typeface="Wingdings" pitchFamily="2" charset="2"/>
              </a:rPr>
              <a:t>+ 1</a:t>
            </a:r>
            <a:r>
              <a:rPr lang="zh-CN" altLang="en-US" sz="3200" dirty="0" smtClean="0">
                <a:sym typeface="Wingdings" pitchFamily="2" charset="2"/>
              </a:rPr>
              <a:t>寄存器（</a:t>
            </a:r>
            <a:r>
              <a:rPr lang="en-US" altLang="zh-CN" sz="3200" dirty="0" smtClean="0">
                <a:sym typeface="Wingdings" pitchFamily="2" charset="2"/>
              </a:rPr>
              <a:t>GOT</a:t>
            </a:r>
            <a:r>
              <a:rPr lang="zh-CN" altLang="en-US" sz="3200" dirty="0" smtClean="0">
                <a:sym typeface="Wingdings" pitchFamily="2" charset="2"/>
              </a:rPr>
              <a:t>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2343" y="4268799"/>
            <a:ext cx="61817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PIC</a:t>
            </a:r>
            <a:r>
              <a:rPr lang="zh-CN" altLang="en-US" dirty="0" smtClean="0"/>
              <a:t>过程引用</a:t>
            </a:r>
            <a:r>
              <a:rPr lang="en-US" altLang="zh-CN" dirty="0" smtClean="0"/>
              <a:t>——GOT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方法一：仍通过</a:t>
            </a:r>
            <a:r>
              <a:rPr lang="en-US" altLang="zh-CN" dirty="0" smtClean="0"/>
              <a:t>GOT</a:t>
            </a:r>
            <a:r>
              <a:rPr lang="zh-CN" altLang="en-US" dirty="0" smtClean="0"/>
              <a:t>间接调用过程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获得当前</a:t>
            </a:r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</a:rPr>
              <a:t>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B050"/>
                </a:solidFill>
              </a:rPr>
              <a:t>计算</a:t>
            </a:r>
            <a:r>
              <a:rPr lang="en-US" altLang="zh-CN" dirty="0" smtClean="0">
                <a:solidFill>
                  <a:srgbClr val="00B050"/>
                </a:solidFill>
              </a:rPr>
              <a:t>PC+</a:t>
            </a:r>
            <a:r>
              <a:rPr lang="zh-CN" altLang="en-US" dirty="0" smtClean="0">
                <a:solidFill>
                  <a:srgbClr val="00B050"/>
                </a:solidFill>
              </a:rPr>
              <a:t>常量偏移量，使其指向</a:t>
            </a:r>
            <a:r>
              <a:rPr lang="en-US" altLang="zh-CN" dirty="0" smtClean="0">
                <a:solidFill>
                  <a:srgbClr val="00B050"/>
                </a:solidFill>
              </a:rPr>
              <a:t>GOT</a:t>
            </a:r>
            <a:r>
              <a:rPr lang="zh-CN" altLang="en-US" dirty="0" smtClean="0">
                <a:solidFill>
                  <a:srgbClr val="00B050"/>
                </a:solidFill>
              </a:rPr>
              <a:t>中对应过程的表项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间接调用过程的实际地址</a:t>
            </a:r>
            <a:endParaRPr lang="en-US" altLang="zh-CN" dirty="0" smtClean="0">
              <a:solidFill>
                <a:schemeClr val="tx2"/>
              </a:solidFill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089116" y="4305312"/>
            <a:ext cx="2227293" cy="511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89116" y="4816494"/>
            <a:ext cx="2227293" cy="2921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89116" y="5108598"/>
            <a:ext cx="2227293" cy="511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68369" y="5948397"/>
            <a:ext cx="8229600" cy="8032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 smtClean="0"/>
              <a:t>性能缺陷：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条调用指令</a:t>
            </a:r>
            <a:r>
              <a:rPr lang="en-US" altLang="zh-CN" sz="3200" dirty="0" smtClean="0">
                <a:sym typeface="Wingdings" pitchFamily="2" charset="2"/>
              </a:rPr>
              <a:t>4</a:t>
            </a:r>
            <a:r>
              <a:rPr lang="zh-CN" altLang="en-US" sz="3200" dirty="0" smtClean="0">
                <a:sym typeface="Wingdings" pitchFamily="2" charset="2"/>
              </a:rPr>
              <a:t>条指令 </a:t>
            </a:r>
            <a:r>
              <a:rPr lang="en-US" altLang="zh-CN" sz="3200" dirty="0" smtClean="0">
                <a:sym typeface="Wingdings" pitchFamily="2" charset="2"/>
              </a:rPr>
              <a:t>+ 1</a:t>
            </a:r>
            <a:r>
              <a:rPr lang="zh-CN" altLang="en-US" sz="3200" dirty="0" smtClean="0">
                <a:sym typeface="Wingdings" pitchFamily="2" charset="2"/>
              </a:rPr>
              <a:t>寄存器（</a:t>
            </a:r>
            <a:r>
              <a:rPr lang="en-US" altLang="zh-CN" sz="3200" dirty="0" smtClean="0">
                <a:sym typeface="Wingdings" pitchFamily="2" charset="2"/>
              </a:rPr>
              <a:t>GOT</a:t>
            </a:r>
            <a:r>
              <a:rPr lang="zh-CN" altLang="en-US" sz="3200" dirty="0" smtClean="0">
                <a:sym typeface="Wingdings" pitchFamily="2" charset="2"/>
              </a:rPr>
              <a:t>）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PIC</a:t>
            </a:r>
            <a:r>
              <a:rPr lang="zh-CN" altLang="en-US" dirty="0" smtClean="0"/>
              <a:t>过程引用</a:t>
            </a:r>
            <a:r>
              <a:rPr lang="en-US" altLang="zh-CN" dirty="0" smtClean="0"/>
              <a:t>——PLT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方法二：延迟绑定</a:t>
            </a:r>
            <a:r>
              <a:rPr lang="en-US" altLang="zh-CN" dirty="0" smtClean="0"/>
              <a:t>+</a:t>
            </a:r>
            <a:r>
              <a:rPr lang="zh-CN" altLang="en-US" dirty="0" smtClean="0"/>
              <a:t>过程链接表</a:t>
            </a:r>
            <a:r>
              <a:rPr lang="en-US" altLang="zh-CN" dirty="0" smtClean="0"/>
              <a:t>PLT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延迟绑定：过程地址的绑定（即得到实际地址）推迟到第一次调用时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第二次及以后调用只需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条指令</a:t>
            </a:r>
            <a:r>
              <a:rPr lang="en-US" altLang="zh-CN" dirty="0" smtClean="0"/>
              <a:t>+</a:t>
            </a:r>
            <a:r>
              <a:rPr lang="zh-CN" altLang="en-US" dirty="0" smtClean="0"/>
              <a:t>间接存储器引用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PLT</a:t>
            </a:r>
            <a:r>
              <a:rPr lang="zh-CN" altLang="en-US" dirty="0" smtClean="0"/>
              <a:t>：调用定义于共享库中的外部函数的目标模块均在</a:t>
            </a:r>
            <a:r>
              <a:rPr lang="en-US" altLang="zh-CN" dirty="0" smtClean="0"/>
              <a:t>.text</a:t>
            </a:r>
            <a:r>
              <a:rPr lang="zh-CN" altLang="en-US" dirty="0" smtClean="0"/>
              <a:t>节包含</a:t>
            </a:r>
            <a:r>
              <a:rPr lang="en-US" altLang="zh-CN" dirty="0" smtClean="0"/>
              <a:t>PLT</a:t>
            </a:r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GOT</a:t>
            </a:r>
            <a:r>
              <a:rPr lang="zh-CN" altLang="en-US" dirty="0" smtClean="0"/>
              <a:t>协作完成间接</a:t>
            </a:r>
            <a:r>
              <a:rPr lang="en-US" altLang="zh-CN" dirty="0" smtClean="0"/>
              <a:t>/</a:t>
            </a:r>
            <a:r>
              <a:rPr lang="zh-CN" altLang="en-US" dirty="0" smtClean="0"/>
              <a:t>延迟调用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PIC</a:t>
            </a:r>
            <a:r>
              <a:rPr lang="zh-CN" altLang="en-US" dirty="0" smtClean="0"/>
              <a:t>过程引用</a:t>
            </a:r>
            <a:r>
              <a:rPr lang="en-US" altLang="zh-CN" dirty="0" smtClean="0"/>
              <a:t>——PLT &amp; GOT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414" y="2114532"/>
            <a:ext cx="985851" cy="55084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altLang="zh-CN" sz="2400" dirty="0" smtClean="0"/>
              <a:t>GOT</a:t>
            </a:r>
          </a:p>
          <a:p>
            <a:pPr algn="ctr"/>
            <a:endParaRPr lang="en-US" altLang="zh-CN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369" y="1384272"/>
            <a:ext cx="6540818" cy="181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153927" y="4667292"/>
            <a:ext cx="949338" cy="55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PLT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9330" y="3266169"/>
            <a:ext cx="5958840" cy="355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PIC</a:t>
            </a:r>
            <a:r>
              <a:rPr lang="zh-CN" altLang="en-US" dirty="0" smtClean="0"/>
              <a:t>过程引用</a:t>
            </a:r>
            <a:r>
              <a:rPr lang="en-US" altLang="zh-CN" dirty="0" smtClean="0"/>
              <a:t>——PLT &amp; GOT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每个被模块调用的外部过程在模块的</a:t>
            </a:r>
            <a:r>
              <a:rPr lang="en-US" altLang="zh-CN" sz="2800" dirty="0" smtClean="0"/>
              <a:t>GOT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PLT</a:t>
            </a:r>
            <a:r>
              <a:rPr lang="zh-CN" altLang="en-US" sz="2800" dirty="0" smtClean="0"/>
              <a:t>中各有一个表项</a:t>
            </a:r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模块中对外部过程的调用实际绑定于相应</a:t>
            </a:r>
            <a:r>
              <a:rPr lang="en-US" altLang="zh-CN" sz="2800" dirty="0" smtClean="0">
                <a:solidFill>
                  <a:srgbClr val="FF0000"/>
                </a:solidFill>
              </a:rPr>
              <a:t>PLT</a:t>
            </a:r>
            <a:r>
              <a:rPr lang="zh-CN" altLang="en-US" sz="2800" dirty="0" smtClean="0">
                <a:solidFill>
                  <a:srgbClr val="FF0000"/>
                </a:solidFill>
              </a:rPr>
              <a:t>表项的首指令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例如：对</a:t>
            </a:r>
            <a:r>
              <a:rPr lang="en-US" altLang="zh-CN" sz="2400" dirty="0" err="1" smtClean="0"/>
              <a:t>addvec</a:t>
            </a:r>
            <a:r>
              <a:rPr lang="zh-CN" altLang="en-US" sz="2400" dirty="0" smtClean="0"/>
              <a:t>的调用表示为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>
                <a:solidFill>
                  <a:srgbClr val="00B050"/>
                </a:solidFill>
              </a:rPr>
              <a:t>该指令跳转到与过程相应的</a:t>
            </a:r>
            <a:r>
              <a:rPr lang="en-US" altLang="zh-CN" sz="2800" dirty="0" smtClean="0">
                <a:solidFill>
                  <a:srgbClr val="00B050"/>
                </a:solidFill>
              </a:rPr>
              <a:t>GOT</a:t>
            </a:r>
            <a:r>
              <a:rPr lang="zh-CN" altLang="en-US" sz="2800" dirty="0" smtClean="0">
                <a:solidFill>
                  <a:srgbClr val="00B050"/>
                </a:solidFill>
              </a:rPr>
              <a:t>表项中所保持的地址对应的指令处执行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19275" y="3757617"/>
            <a:ext cx="6038895" cy="1241442"/>
            <a:chOff x="1819275" y="3757617"/>
            <a:chExt cx="6038895" cy="1241442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819275" y="3757617"/>
              <a:ext cx="5505450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/>
            <a:srcRect t="64087" b="10261"/>
            <a:stretch>
              <a:fillRect/>
            </a:stretch>
          </p:blipFill>
          <p:spPr bwMode="auto">
            <a:xfrm>
              <a:off x="1899330" y="4086234"/>
              <a:ext cx="5958840" cy="912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1870037" y="3757617"/>
            <a:ext cx="4418074" cy="766774"/>
            <a:chOff x="1870037" y="3757617"/>
            <a:chExt cx="4418074" cy="766774"/>
          </a:xfrm>
        </p:grpSpPr>
        <p:sp>
          <p:nvSpPr>
            <p:cNvPr id="6" name="矩形 5"/>
            <p:cNvSpPr/>
            <p:nvPr/>
          </p:nvSpPr>
          <p:spPr>
            <a:xfrm>
              <a:off x="5411799" y="3757617"/>
              <a:ext cx="876312" cy="2555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870037" y="4086235"/>
              <a:ext cx="1497033" cy="4381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10800000" flipV="1">
              <a:off x="3367071" y="4013207"/>
              <a:ext cx="2044730" cy="18256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4498975" y="4305311"/>
            <a:ext cx="2921039" cy="25559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90440" y="3757617"/>
            <a:ext cx="1533546" cy="219078"/>
            <a:chOff x="190440" y="5765832"/>
            <a:chExt cx="1533546" cy="219078"/>
          </a:xfrm>
        </p:grpSpPr>
        <p:sp>
          <p:nvSpPr>
            <p:cNvPr id="15" name="右箭头 14"/>
            <p:cNvSpPr/>
            <p:nvPr/>
          </p:nvSpPr>
          <p:spPr>
            <a:xfrm>
              <a:off x="1249317" y="5802345"/>
              <a:ext cx="474669" cy="18256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90440" y="5765832"/>
              <a:ext cx="1022364" cy="21907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FF0000"/>
                  </a:solidFill>
                </a:rPr>
                <a:t>过程调用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414" y="-6373"/>
            <a:ext cx="8229600" cy="139064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400" dirty="0" smtClean="0"/>
              <a:t>首次调用外部过程（例如</a:t>
            </a:r>
            <a:r>
              <a:rPr lang="en-US" altLang="zh-CN" sz="2400" dirty="0" err="1" smtClean="0"/>
              <a:t>addvec</a:t>
            </a:r>
            <a:r>
              <a:rPr lang="zh-CN" altLang="en-US" sz="2400" dirty="0" smtClean="0"/>
              <a:t>）时，过程对应的初始</a:t>
            </a:r>
            <a:r>
              <a:rPr lang="en-US" altLang="zh-CN" sz="2400" dirty="0" smtClean="0"/>
              <a:t>GOT</a:t>
            </a:r>
            <a:r>
              <a:rPr lang="zh-CN" altLang="en-US" sz="2400" dirty="0" smtClean="0"/>
              <a:t>表项指向相应</a:t>
            </a:r>
            <a:r>
              <a:rPr lang="en-US" altLang="zh-CN" sz="2400" dirty="0" smtClean="0"/>
              <a:t>PLT</a:t>
            </a:r>
            <a:r>
              <a:rPr lang="zh-CN" altLang="en-US" sz="2400" dirty="0" smtClean="0"/>
              <a:t>表项中</a:t>
            </a:r>
            <a:r>
              <a:rPr lang="en-US" altLang="zh-CN" sz="2400" dirty="0" err="1" smtClean="0"/>
              <a:t>pushl</a:t>
            </a:r>
            <a:r>
              <a:rPr lang="zh-CN" altLang="en-US" sz="2400" dirty="0" smtClean="0"/>
              <a:t>指令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rgbClr val="00B050"/>
                </a:solidFill>
              </a:rPr>
              <a:t>向栈中压入装载</a:t>
            </a:r>
            <a:r>
              <a:rPr lang="en-US" altLang="zh-CN" sz="2000" dirty="0" smtClean="0">
                <a:solidFill>
                  <a:srgbClr val="00B050"/>
                </a:solidFill>
              </a:rPr>
              <a:t>/</a:t>
            </a:r>
            <a:r>
              <a:rPr lang="zh-CN" altLang="en-US" sz="2000" dirty="0" smtClean="0">
                <a:solidFill>
                  <a:srgbClr val="00B050"/>
                </a:solidFill>
              </a:rPr>
              <a:t>重定位所需参数信息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0070C0"/>
                </a:solidFill>
              </a:rPr>
              <a:t>调用动态链接器（跳转至</a:t>
            </a:r>
            <a:r>
              <a:rPr lang="en-US" altLang="zh-CN" sz="2000" dirty="0" smtClean="0">
                <a:solidFill>
                  <a:srgbClr val="0070C0"/>
                </a:solidFill>
              </a:rPr>
              <a:t>PLT[0]</a:t>
            </a:r>
            <a:r>
              <a:rPr lang="zh-CN" altLang="en-US" sz="2000" dirty="0" smtClean="0">
                <a:solidFill>
                  <a:srgbClr val="0070C0"/>
                </a:solidFill>
              </a:rPr>
              <a:t>），装载</a:t>
            </a:r>
            <a:r>
              <a:rPr lang="en-US" altLang="zh-CN" sz="2000" dirty="0" smtClean="0">
                <a:solidFill>
                  <a:srgbClr val="0070C0"/>
                </a:solidFill>
              </a:rPr>
              <a:t>/</a:t>
            </a:r>
            <a:r>
              <a:rPr lang="zh-CN" altLang="en-US" sz="2000" dirty="0" smtClean="0">
                <a:solidFill>
                  <a:srgbClr val="0070C0"/>
                </a:solidFill>
              </a:rPr>
              <a:t>重定位相应模块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lvl="1"/>
            <a:r>
              <a:rPr lang="zh-CN" altLang="en-US" sz="2000" dirty="0" smtClean="0">
                <a:solidFill>
                  <a:schemeClr val="accent6"/>
                </a:solidFill>
              </a:rPr>
              <a:t>动态链接器用实际的过程地址修改替换</a:t>
            </a:r>
            <a:r>
              <a:rPr lang="en-US" altLang="zh-CN" sz="2000" dirty="0" smtClean="0">
                <a:solidFill>
                  <a:schemeClr val="accent6"/>
                </a:solidFill>
              </a:rPr>
              <a:t>GOT[4]</a:t>
            </a:r>
            <a:r>
              <a:rPr lang="zh-CN" altLang="en-US" sz="2000" dirty="0" smtClean="0">
                <a:solidFill>
                  <a:schemeClr val="accent6"/>
                </a:solidFill>
              </a:rPr>
              <a:t>内容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7414" y="2114532"/>
            <a:ext cx="985851" cy="550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GOT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369" y="1384272"/>
            <a:ext cx="6540818" cy="181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153927" y="4667292"/>
            <a:ext cx="949338" cy="55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PLT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9330" y="3266169"/>
            <a:ext cx="5958840" cy="355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组合 25"/>
          <p:cNvGrpSpPr/>
          <p:nvPr/>
        </p:nvGrpSpPr>
        <p:grpSpPr>
          <a:xfrm>
            <a:off x="7346988" y="2954331"/>
            <a:ext cx="1095390" cy="3141706"/>
            <a:chOff x="7346988" y="2989256"/>
            <a:chExt cx="1095390" cy="3141706"/>
          </a:xfrm>
        </p:grpSpPr>
        <p:cxnSp>
          <p:nvCxnSpPr>
            <p:cNvPr id="13" name="肘形连接符 12"/>
            <p:cNvCxnSpPr/>
            <p:nvPr/>
          </p:nvCxnSpPr>
          <p:spPr>
            <a:xfrm rot="5400000">
              <a:off x="6324624" y="4013208"/>
              <a:ext cx="3140118" cy="1095390"/>
            </a:xfrm>
            <a:prstGeom prst="bentConnector3">
              <a:avLst>
                <a:gd name="adj1" fmla="val 99989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7967709" y="2989256"/>
              <a:ext cx="474669" cy="158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7420014" y="3063870"/>
            <a:ext cx="1387495" cy="2813089"/>
            <a:chOff x="7420014" y="3063870"/>
            <a:chExt cx="1387495" cy="2813089"/>
          </a:xfrm>
        </p:grpSpPr>
        <p:cxnSp>
          <p:nvCxnSpPr>
            <p:cNvPr id="17" name="肘形连接符 16"/>
            <p:cNvCxnSpPr/>
            <p:nvPr/>
          </p:nvCxnSpPr>
          <p:spPr>
            <a:xfrm rot="16200000" flipV="1">
              <a:off x="6963602" y="4031465"/>
              <a:ext cx="2811501" cy="876312"/>
            </a:xfrm>
            <a:prstGeom prst="bentConnector3">
              <a:avLst>
                <a:gd name="adj1" fmla="val 9987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420014" y="5875371"/>
              <a:ext cx="1387494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4973643" y="2848426"/>
            <a:ext cx="2884527" cy="836165"/>
            <a:chOff x="4973643" y="2848426"/>
            <a:chExt cx="2884527" cy="836165"/>
          </a:xfrm>
        </p:grpSpPr>
        <p:sp>
          <p:nvSpPr>
            <p:cNvPr id="27" name="TextBox 26"/>
            <p:cNvSpPr txBox="1"/>
            <p:nvPr/>
          </p:nvSpPr>
          <p:spPr>
            <a:xfrm>
              <a:off x="4973643" y="2848426"/>
              <a:ext cx="2884527" cy="2154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6"/>
              </a:solidFill>
            </a:ln>
          </p:spPr>
          <p:txBody>
            <a:bodyPr wrap="square" lIns="72000" tIns="0" rIns="72000" bIns="0" rtlCol="0">
              <a:spAutoFit/>
            </a:bodyPr>
            <a:lstStyle/>
            <a:p>
              <a:pPr algn="dist"/>
              <a:r>
                <a:rPr lang="zh-CN" altLang="en-US" sz="1400" b="1" dirty="0" smtClean="0">
                  <a:solidFill>
                    <a:schemeClr val="accent6"/>
                  </a:solidFill>
                </a:rPr>
                <a:t>过程装载</a:t>
              </a:r>
              <a:r>
                <a:rPr lang="en-US" altLang="zh-CN" sz="1400" b="1" dirty="0" smtClean="0">
                  <a:solidFill>
                    <a:schemeClr val="accent6"/>
                  </a:solidFill>
                </a:rPr>
                <a:t>/</a:t>
              </a:r>
              <a:r>
                <a:rPr lang="zh-CN" altLang="en-US" sz="1400" b="1" dirty="0" smtClean="0">
                  <a:solidFill>
                    <a:schemeClr val="accent6"/>
                  </a:solidFill>
                </a:rPr>
                <a:t>重定位后的实际地址</a:t>
              </a:r>
              <a:endParaRPr lang="zh-CN" altLang="en-US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40" name="肘形连接符 39"/>
            <p:cNvCxnSpPr/>
            <p:nvPr/>
          </p:nvCxnSpPr>
          <p:spPr>
            <a:xfrm rot="5400000" flipH="1" flipV="1">
              <a:off x="5777723" y="3392487"/>
              <a:ext cx="583414" cy="79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462461" y="3575052"/>
            <a:ext cx="3724326" cy="2740063"/>
            <a:chOff x="4462461" y="3575052"/>
            <a:chExt cx="3724326" cy="2740063"/>
          </a:xfrm>
        </p:grpSpPr>
        <p:grpSp>
          <p:nvGrpSpPr>
            <p:cNvPr id="28" name="组合 27"/>
            <p:cNvGrpSpPr/>
            <p:nvPr/>
          </p:nvGrpSpPr>
          <p:grpSpPr>
            <a:xfrm>
              <a:off x="7237448" y="3575052"/>
              <a:ext cx="949339" cy="2740063"/>
              <a:chOff x="7420014" y="3063870"/>
              <a:chExt cx="1387495" cy="2813089"/>
            </a:xfrm>
          </p:grpSpPr>
          <p:cxnSp>
            <p:nvCxnSpPr>
              <p:cNvPr id="29" name="肘形连接符 28"/>
              <p:cNvCxnSpPr/>
              <p:nvPr/>
            </p:nvCxnSpPr>
            <p:spPr>
              <a:xfrm rot="16200000" flipV="1">
                <a:off x="6963602" y="4031465"/>
                <a:ext cx="2811501" cy="876312"/>
              </a:xfrm>
              <a:prstGeom prst="bentConnector3">
                <a:avLst>
                  <a:gd name="adj1" fmla="val 99870"/>
                </a:avLst>
              </a:prstGeom>
              <a:ln w="254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7420014" y="5875371"/>
                <a:ext cx="1387494" cy="1588"/>
              </a:xfrm>
              <a:prstGeom prst="line">
                <a:avLst/>
              </a:prstGeom>
              <a:ln w="254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矩形 41"/>
            <p:cNvSpPr/>
            <p:nvPr/>
          </p:nvSpPr>
          <p:spPr>
            <a:xfrm>
              <a:off x="4462461" y="3684592"/>
              <a:ext cx="3468735" cy="21907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90440" y="5765832"/>
            <a:ext cx="1533546" cy="219078"/>
            <a:chOff x="190440" y="5765832"/>
            <a:chExt cx="1533546" cy="219078"/>
          </a:xfrm>
        </p:grpSpPr>
        <p:sp>
          <p:nvSpPr>
            <p:cNvPr id="46" name="右箭头 45"/>
            <p:cNvSpPr/>
            <p:nvPr/>
          </p:nvSpPr>
          <p:spPr>
            <a:xfrm>
              <a:off x="1249317" y="5802345"/>
              <a:ext cx="474669" cy="18256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0440" y="5765832"/>
              <a:ext cx="1022364" cy="21907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FF0000"/>
                  </a:solidFill>
                </a:rPr>
                <a:t>过程调用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414" y="-6372"/>
            <a:ext cx="8229600" cy="106202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之后通过</a:t>
            </a:r>
            <a:r>
              <a:rPr lang="en-US" altLang="zh-CN" sz="2400" dirty="0" smtClean="0"/>
              <a:t>PLT</a:t>
            </a:r>
            <a:r>
              <a:rPr lang="zh-CN" altLang="en-US" sz="2400" dirty="0" smtClean="0"/>
              <a:t>对外部过程（例如</a:t>
            </a:r>
            <a:r>
              <a:rPr lang="en-US" altLang="zh-CN" sz="2400" dirty="0" err="1" smtClean="0"/>
              <a:t>addvec</a:t>
            </a:r>
            <a:r>
              <a:rPr lang="zh-CN" altLang="en-US" sz="2400" dirty="0" smtClean="0"/>
              <a:t>）的调用，将间接跳转至过程相应</a:t>
            </a:r>
            <a:r>
              <a:rPr lang="en-US" altLang="zh-CN" sz="2400" dirty="0" smtClean="0"/>
              <a:t>GOT</a:t>
            </a:r>
            <a:r>
              <a:rPr lang="zh-CN" altLang="en-US" sz="2400" dirty="0" smtClean="0"/>
              <a:t>表项</a:t>
            </a:r>
            <a:r>
              <a:rPr lang="en-US" altLang="zh-CN" sz="2400" dirty="0" smtClean="0"/>
              <a:t>——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过程的实际地址！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17414" y="2114532"/>
            <a:ext cx="985851" cy="5508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GOT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5369" y="1384272"/>
            <a:ext cx="6540818" cy="181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153927" y="4667292"/>
            <a:ext cx="949338" cy="55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PLT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9330" y="3266169"/>
            <a:ext cx="5958840" cy="355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" name="组合 24"/>
          <p:cNvGrpSpPr/>
          <p:nvPr/>
        </p:nvGrpSpPr>
        <p:grpSpPr>
          <a:xfrm>
            <a:off x="7420014" y="2954332"/>
            <a:ext cx="1387495" cy="2922628"/>
            <a:chOff x="7420014" y="3063870"/>
            <a:chExt cx="1387495" cy="2813089"/>
          </a:xfrm>
        </p:grpSpPr>
        <p:cxnSp>
          <p:nvCxnSpPr>
            <p:cNvPr id="17" name="肘形连接符 16"/>
            <p:cNvCxnSpPr/>
            <p:nvPr/>
          </p:nvCxnSpPr>
          <p:spPr>
            <a:xfrm rot="16200000" flipV="1">
              <a:off x="6963602" y="4031465"/>
              <a:ext cx="2811501" cy="876312"/>
            </a:xfrm>
            <a:prstGeom prst="bentConnector3">
              <a:avLst>
                <a:gd name="adj1" fmla="val 99870"/>
              </a:avLst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420014" y="5875371"/>
              <a:ext cx="1387494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4973643" y="2848426"/>
            <a:ext cx="2884527" cy="215444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txBody>
          <a:bodyPr wrap="square" lIns="72000" tIns="0" rIns="72000" bIns="0" rtlCol="0">
            <a:spAutoFit/>
          </a:bodyPr>
          <a:lstStyle/>
          <a:p>
            <a:pPr algn="dist"/>
            <a:r>
              <a:rPr lang="zh-CN" altLang="en-US" sz="1400" b="1" dirty="0" smtClean="0">
                <a:solidFill>
                  <a:srgbClr val="FF0000"/>
                </a:solidFill>
              </a:rPr>
              <a:t>过程装载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重定位后的实际地址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90440" y="5765832"/>
            <a:ext cx="1533546" cy="219078"/>
            <a:chOff x="190440" y="5765832"/>
            <a:chExt cx="1533546" cy="219078"/>
          </a:xfrm>
        </p:grpSpPr>
        <p:sp>
          <p:nvSpPr>
            <p:cNvPr id="15" name="右箭头 14"/>
            <p:cNvSpPr/>
            <p:nvPr/>
          </p:nvSpPr>
          <p:spPr>
            <a:xfrm>
              <a:off x="1249317" y="5802345"/>
              <a:ext cx="474669" cy="18256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440" y="5765832"/>
              <a:ext cx="1022364" cy="21907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72000" tIns="0" rIns="72000" bIns="0" rtlCol="0">
              <a:spAutoFit/>
            </a:bodyPr>
            <a:lstStyle/>
            <a:p>
              <a:pPr algn="ctr"/>
              <a:r>
                <a:rPr lang="zh-CN" altLang="en-US" sz="1400" b="1" dirty="0" smtClean="0">
                  <a:solidFill>
                    <a:srgbClr val="FF0000"/>
                  </a:solidFill>
                </a:rPr>
                <a:t>过程调用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0"/>
            <a:ext cx="7591425" cy="762000"/>
          </a:xfrm>
        </p:spPr>
        <p:txBody>
          <a:bodyPr/>
          <a:lstStyle/>
          <a:p>
            <a:r>
              <a:rPr lang="zh-CN" altLang="en-US" smtClean="0"/>
              <a:t>重定位操作举例</a:t>
            </a:r>
            <a:endParaRPr lang="en-US" altLang="zh-CN" smtClean="0"/>
          </a:p>
        </p:txBody>
      </p:sp>
      <p:sp>
        <p:nvSpPr>
          <p:cNvPr id="780291" name="Rectangle 3"/>
          <p:cNvSpPr>
            <a:spLocks noChangeArrowheads="1"/>
          </p:cNvSpPr>
          <p:nvPr/>
        </p:nvSpPr>
        <p:spPr bwMode="auto">
          <a:xfrm>
            <a:off x="796925" y="1331913"/>
            <a:ext cx="2479675" cy="2533650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int buf[2] = {1, 2};</a:t>
            </a:r>
          </a:p>
          <a:p>
            <a:pPr eaLnBrk="0" hangingPunct="0"/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void swap(); </a:t>
            </a:r>
          </a:p>
          <a:p>
            <a:pPr eaLnBrk="0" hangingPunct="0"/>
            <a:endParaRPr lang="en-US" altLang="zh-CN" sz="2000" b="1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eaLnBrk="0" hangingPunct="0"/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int main() </a:t>
            </a:r>
          </a:p>
          <a:p>
            <a:pPr eaLnBrk="0" hangingPunct="0"/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{</a:t>
            </a:r>
          </a:p>
          <a:p>
            <a:pPr eaLnBrk="0" hangingPunct="0"/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swap();</a:t>
            </a:r>
          </a:p>
          <a:p>
            <a:pPr eaLnBrk="0" hangingPunct="0"/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return 0;</a:t>
            </a:r>
          </a:p>
          <a:p>
            <a:pPr eaLnBrk="0" hangingPunct="0"/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} </a:t>
            </a:r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762000" y="763588"/>
            <a:ext cx="1195388" cy="46037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main.c</a:t>
            </a:r>
          </a:p>
        </p:txBody>
      </p:sp>
      <p:sp>
        <p:nvSpPr>
          <p:cNvPr id="780293" name="Rectangle 5"/>
          <p:cNvSpPr>
            <a:spLocks noChangeArrowheads="1"/>
          </p:cNvSpPr>
          <p:nvPr/>
        </p:nvSpPr>
        <p:spPr bwMode="auto">
          <a:xfrm>
            <a:off x="4648200" y="677863"/>
            <a:ext cx="1222375" cy="46037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swap.c</a:t>
            </a:r>
          </a:p>
        </p:txBody>
      </p:sp>
      <p:sp>
        <p:nvSpPr>
          <p:cNvPr id="780294" name="Rectangle 6"/>
          <p:cNvSpPr>
            <a:spLocks noChangeArrowheads="1"/>
          </p:cNvSpPr>
          <p:nvPr/>
        </p:nvSpPr>
        <p:spPr bwMode="auto">
          <a:xfrm>
            <a:off x="4535488" y="1174750"/>
            <a:ext cx="3665537" cy="3562350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extern int buf[]; 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1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int *bufp0 = &amp;buf[0];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static int *bufp1;</a:t>
            </a:r>
          </a:p>
          <a:p>
            <a:pPr eaLnBrk="0" hangingPunct="0">
              <a:lnSpc>
                <a:spcPct val="95000"/>
              </a:lnSpc>
            </a:pPr>
            <a:endParaRPr lang="en-US" altLang="zh-CN" sz="1000" b="1">
              <a:solidFill>
                <a:srgbClr val="F7F5CD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void swap()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int temp;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bufp1 = &amp;buf[1];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temp = *bufp0;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*bufp0 = *bufp1;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*bufp1 = temp;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780295" name="Text Box 7"/>
          <p:cNvSpPr txBox="1">
            <a:spLocks noChangeArrowheads="1"/>
          </p:cNvSpPr>
          <p:nvPr/>
        </p:nvSpPr>
        <p:spPr bwMode="auto">
          <a:xfrm>
            <a:off x="217488" y="5289550"/>
            <a:ext cx="73437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ea typeface="微软雅黑" pitchFamily="34" charset="-122"/>
              </a:rPr>
              <a:t>你能说出哪些是</a:t>
            </a:r>
            <a:r>
              <a:rPr lang="zh-CN" altLang="en-US" sz="2200" b="1">
                <a:solidFill>
                  <a:srgbClr val="FF0000"/>
                </a:solidFill>
                <a:ea typeface="微软雅黑" pitchFamily="34" charset="-122"/>
              </a:rPr>
              <a:t>符号定义</a:t>
            </a:r>
            <a:r>
              <a:rPr lang="zh-CN" altLang="en-US" sz="2200" b="1">
                <a:ea typeface="微软雅黑" pitchFamily="34" charset="-122"/>
              </a:rPr>
              <a:t>？哪些是</a:t>
            </a:r>
            <a:r>
              <a:rPr lang="zh-CN" altLang="en-US" sz="2200" b="1">
                <a:solidFill>
                  <a:srgbClr val="FF0000"/>
                </a:solidFill>
                <a:ea typeface="微软雅黑" pitchFamily="34" charset="-122"/>
              </a:rPr>
              <a:t>符号的引用</a:t>
            </a:r>
            <a:r>
              <a:rPr lang="zh-CN" altLang="en-US" sz="2200" b="1">
                <a:ea typeface="微软雅黑" pitchFamily="34" charset="-122"/>
              </a:rPr>
              <a:t>？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395413" y="1497013"/>
            <a:ext cx="4976812" cy="3876675"/>
            <a:chOff x="879" y="943"/>
            <a:chExt cx="3135" cy="2442"/>
          </a:xfrm>
        </p:grpSpPr>
        <p:sp>
          <p:nvSpPr>
            <p:cNvPr id="780296" name="Line 8"/>
            <p:cNvSpPr>
              <a:spLocks noChangeShapeType="1"/>
            </p:cNvSpPr>
            <p:nvPr/>
          </p:nvSpPr>
          <p:spPr bwMode="auto">
            <a:xfrm flipH="1" flipV="1">
              <a:off x="879" y="1016"/>
              <a:ext cx="1014" cy="2350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297" name="Line 9"/>
            <p:cNvSpPr>
              <a:spLocks noChangeShapeType="1"/>
            </p:cNvSpPr>
            <p:nvPr/>
          </p:nvSpPr>
          <p:spPr bwMode="auto">
            <a:xfrm flipH="1" flipV="1">
              <a:off x="914" y="1619"/>
              <a:ext cx="915" cy="1747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298" name="Line 10"/>
            <p:cNvSpPr>
              <a:spLocks noChangeShapeType="1"/>
            </p:cNvSpPr>
            <p:nvPr/>
          </p:nvSpPr>
          <p:spPr bwMode="auto">
            <a:xfrm flipV="1">
              <a:off x="1920" y="943"/>
              <a:ext cx="1864" cy="2405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299" name="Line 11"/>
            <p:cNvSpPr>
              <a:spLocks noChangeShapeType="1"/>
            </p:cNvSpPr>
            <p:nvPr/>
          </p:nvSpPr>
          <p:spPr bwMode="auto">
            <a:xfrm flipV="1">
              <a:off x="1884" y="1181"/>
              <a:ext cx="1453" cy="2157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00" name="Line 12"/>
            <p:cNvSpPr>
              <a:spLocks noChangeShapeType="1"/>
            </p:cNvSpPr>
            <p:nvPr/>
          </p:nvSpPr>
          <p:spPr bwMode="auto">
            <a:xfrm flipV="1">
              <a:off x="1993" y="1409"/>
              <a:ext cx="2021" cy="1976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01" name="Line 13"/>
            <p:cNvSpPr>
              <a:spLocks noChangeShapeType="1"/>
            </p:cNvSpPr>
            <p:nvPr/>
          </p:nvSpPr>
          <p:spPr bwMode="auto">
            <a:xfrm flipV="1">
              <a:off x="1966" y="1674"/>
              <a:ext cx="1527" cy="1664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0302" name="Text Box 14"/>
          <p:cNvSpPr txBox="1">
            <a:spLocks noChangeArrowheads="1"/>
          </p:cNvSpPr>
          <p:nvPr/>
        </p:nvSpPr>
        <p:spPr bwMode="auto">
          <a:xfrm>
            <a:off x="274638" y="5819775"/>
            <a:ext cx="8069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3366FF"/>
                </a:solidFill>
                <a:ea typeface="微软雅黑" pitchFamily="34" charset="-122"/>
              </a:rPr>
              <a:t>局部变量</a:t>
            </a:r>
            <a:r>
              <a:rPr lang="en-US" altLang="zh-CN" sz="2000" b="1">
                <a:solidFill>
                  <a:srgbClr val="CC0066"/>
                </a:solidFill>
                <a:ea typeface="微软雅黑" pitchFamily="34" charset="-122"/>
              </a:rPr>
              <a:t>temp</a:t>
            </a:r>
            <a:r>
              <a:rPr lang="zh-CN" altLang="en-US" sz="2000" b="1">
                <a:solidFill>
                  <a:srgbClr val="3366FF"/>
                </a:solidFill>
                <a:ea typeface="微软雅黑" pitchFamily="34" charset="-122"/>
              </a:rPr>
              <a:t>分配在栈中，不会在过程外被引用，因此不是符号定义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190625" y="1917700"/>
            <a:ext cx="5718175" cy="3454400"/>
            <a:chOff x="750" y="1208"/>
            <a:chExt cx="3602" cy="2176"/>
          </a:xfrm>
        </p:grpSpPr>
        <p:sp>
          <p:nvSpPr>
            <p:cNvPr id="780303" name="Line 15"/>
            <p:cNvSpPr>
              <a:spLocks noChangeShapeType="1"/>
            </p:cNvSpPr>
            <p:nvPr/>
          </p:nvSpPr>
          <p:spPr bwMode="auto">
            <a:xfrm flipH="1" flipV="1">
              <a:off x="750" y="1985"/>
              <a:ext cx="2697" cy="1399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04" name="Line 16"/>
            <p:cNvSpPr>
              <a:spLocks noChangeShapeType="1"/>
            </p:cNvSpPr>
            <p:nvPr/>
          </p:nvSpPr>
          <p:spPr bwMode="auto">
            <a:xfrm flipV="1">
              <a:off x="3474" y="1208"/>
              <a:ext cx="878" cy="2139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05" name="Line 17"/>
            <p:cNvSpPr>
              <a:spLocks noChangeShapeType="1"/>
            </p:cNvSpPr>
            <p:nvPr/>
          </p:nvSpPr>
          <p:spPr bwMode="auto">
            <a:xfrm flipV="1">
              <a:off x="3529" y="2186"/>
              <a:ext cx="594" cy="1134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06" name="Line 18"/>
            <p:cNvSpPr>
              <a:spLocks noChangeShapeType="1"/>
            </p:cNvSpPr>
            <p:nvPr/>
          </p:nvSpPr>
          <p:spPr bwMode="auto">
            <a:xfrm flipV="1">
              <a:off x="3588" y="2381"/>
              <a:ext cx="593" cy="951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07" name="Line 19"/>
            <p:cNvSpPr>
              <a:spLocks noChangeShapeType="1"/>
            </p:cNvSpPr>
            <p:nvPr/>
          </p:nvSpPr>
          <p:spPr bwMode="auto">
            <a:xfrm flipV="1">
              <a:off x="3633" y="2573"/>
              <a:ext cx="549" cy="797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08" name="Line 20"/>
            <p:cNvSpPr>
              <a:spLocks noChangeShapeType="1"/>
            </p:cNvSpPr>
            <p:nvPr/>
          </p:nvSpPr>
          <p:spPr bwMode="auto">
            <a:xfrm flipV="1">
              <a:off x="3456" y="2195"/>
              <a:ext cx="27" cy="1125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09" name="Line 21"/>
            <p:cNvSpPr>
              <a:spLocks noChangeShapeType="1"/>
            </p:cNvSpPr>
            <p:nvPr/>
          </p:nvSpPr>
          <p:spPr bwMode="auto">
            <a:xfrm flipH="1" flipV="1">
              <a:off x="3221" y="2555"/>
              <a:ext cx="220" cy="795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0310" name="Line 22"/>
            <p:cNvSpPr>
              <a:spLocks noChangeShapeType="1"/>
            </p:cNvSpPr>
            <p:nvPr/>
          </p:nvSpPr>
          <p:spPr bwMode="auto">
            <a:xfrm flipH="1" flipV="1">
              <a:off x="3185" y="2746"/>
              <a:ext cx="219" cy="577"/>
            </a:xfrm>
            <a:prstGeom prst="line">
              <a:avLst/>
            </a:prstGeom>
            <a:noFill/>
            <a:ln w="28575">
              <a:solidFill>
                <a:srgbClr val="00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5" grpId="0"/>
      <p:bldP spid="7803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341313" y="0"/>
            <a:ext cx="7591425" cy="762000"/>
          </a:xfrm>
        </p:spPr>
        <p:txBody>
          <a:bodyPr/>
          <a:lstStyle/>
          <a:p>
            <a:r>
              <a:rPr lang="zh-CN" altLang="en-US" smtClean="0"/>
              <a:t>重定位操作举例</a:t>
            </a:r>
            <a:endParaRPr lang="en-US" altLang="zh-CN" smtClean="0"/>
          </a:p>
        </p:txBody>
      </p:sp>
      <p:sp>
        <p:nvSpPr>
          <p:cNvPr id="782339" name="Rectangle 3"/>
          <p:cNvSpPr>
            <a:spLocks noChangeArrowheads="1"/>
          </p:cNvSpPr>
          <p:nvPr/>
        </p:nvSpPr>
        <p:spPr bwMode="auto">
          <a:xfrm>
            <a:off x="796925" y="1331913"/>
            <a:ext cx="2479675" cy="2533650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int buf[2] = {1, 2};</a:t>
            </a:r>
          </a:p>
          <a:p>
            <a:pPr eaLnBrk="0" hangingPunct="0"/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void swap(); </a:t>
            </a:r>
          </a:p>
          <a:p>
            <a:pPr eaLnBrk="0" hangingPunct="0"/>
            <a:endParaRPr lang="en-US" altLang="zh-CN" sz="2000" b="1"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eaLnBrk="0" hangingPunct="0"/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int main() </a:t>
            </a:r>
          </a:p>
          <a:p>
            <a:pPr eaLnBrk="0" hangingPunct="0"/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{</a:t>
            </a:r>
          </a:p>
          <a:p>
            <a:pPr eaLnBrk="0" hangingPunct="0"/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swap();</a:t>
            </a:r>
          </a:p>
          <a:p>
            <a:pPr eaLnBrk="0" hangingPunct="0"/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return 0;</a:t>
            </a:r>
          </a:p>
          <a:p>
            <a:pPr eaLnBrk="0" hangingPunct="0"/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} </a:t>
            </a:r>
          </a:p>
        </p:txBody>
      </p:sp>
      <p:sp>
        <p:nvSpPr>
          <p:cNvPr id="782340" name="Rectangle 4"/>
          <p:cNvSpPr>
            <a:spLocks noChangeArrowheads="1"/>
          </p:cNvSpPr>
          <p:nvPr/>
        </p:nvSpPr>
        <p:spPr bwMode="auto">
          <a:xfrm>
            <a:off x="762000" y="763588"/>
            <a:ext cx="1195388" cy="46037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main.c</a:t>
            </a:r>
          </a:p>
        </p:txBody>
      </p:sp>
      <p:sp>
        <p:nvSpPr>
          <p:cNvPr id="782341" name="Rectangle 5"/>
          <p:cNvSpPr>
            <a:spLocks noChangeArrowheads="1"/>
          </p:cNvSpPr>
          <p:nvPr/>
        </p:nvSpPr>
        <p:spPr bwMode="auto">
          <a:xfrm>
            <a:off x="4648200" y="677863"/>
            <a:ext cx="1222375" cy="46037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>
                <a:solidFill>
                  <a:srgbClr val="0066FF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swap.c</a:t>
            </a:r>
          </a:p>
        </p:txBody>
      </p:sp>
      <p:sp>
        <p:nvSpPr>
          <p:cNvPr id="782342" name="Rectangle 6"/>
          <p:cNvSpPr>
            <a:spLocks noChangeArrowheads="1"/>
          </p:cNvSpPr>
          <p:nvPr/>
        </p:nvSpPr>
        <p:spPr bwMode="auto">
          <a:xfrm>
            <a:off x="4535488" y="1174750"/>
            <a:ext cx="3665537" cy="3562350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extern int buf[]; 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1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int *bufp0 = &amp;buf[0];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static int *bufp1;</a:t>
            </a:r>
          </a:p>
          <a:p>
            <a:pPr eaLnBrk="0" hangingPunct="0">
              <a:lnSpc>
                <a:spcPct val="95000"/>
              </a:lnSpc>
            </a:pPr>
            <a:endParaRPr lang="en-US" altLang="zh-CN" sz="1000" b="1">
              <a:solidFill>
                <a:srgbClr val="F7F5CD"/>
              </a:solidFill>
              <a:latin typeface="微软雅黑" pitchFamily="34" charset="-122"/>
              <a:ea typeface="微软雅黑" pitchFamily="34" charset="-122"/>
              <a:cs typeface="Courier New" pitchFamily="49" charset="0"/>
            </a:endParaRP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void swap()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int temp;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bufp1 = &amp;buf[1];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temp = *bufp0;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*bufp0 = *bufp1;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   *bufp1 = temp;</a:t>
            </a:r>
          </a:p>
          <a:p>
            <a:pPr eaLnBrk="0" hangingPunct="0">
              <a:lnSpc>
                <a:spcPct val="95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}</a:t>
            </a:r>
          </a:p>
        </p:txBody>
      </p:sp>
      <p:sp>
        <p:nvSpPr>
          <p:cNvPr id="782343" name="Text Box 7"/>
          <p:cNvSpPr txBox="1">
            <a:spLocks noChangeArrowheads="1"/>
          </p:cNvSpPr>
          <p:nvPr/>
        </p:nvSpPr>
        <p:spPr bwMode="auto">
          <a:xfrm>
            <a:off x="274638" y="4568825"/>
            <a:ext cx="73437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ea typeface="微软雅黑" pitchFamily="34" charset="-122"/>
              </a:rPr>
              <a:t>符号解析后的结果是什么？</a:t>
            </a:r>
          </a:p>
        </p:txBody>
      </p:sp>
      <p:sp>
        <p:nvSpPr>
          <p:cNvPr id="782351" name="Text Box 15"/>
          <p:cNvSpPr txBox="1">
            <a:spLocks noChangeArrowheads="1"/>
          </p:cNvSpPr>
          <p:nvPr/>
        </p:nvSpPr>
        <p:spPr bwMode="auto">
          <a:xfrm>
            <a:off x="244475" y="5060950"/>
            <a:ext cx="85915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3333CC"/>
                </a:solidFill>
                <a:ea typeface="微软雅黑" pitchFamily="34" charset="-122"/>
              </a:rPr>
              <a:t>E</a:t>
            </a:r>
            <a:r>
              <a:rPr lang="zh-CN" altLang="en-US" sz="2000" b="1">
                <a:solidFill>
                  <a:srgbClr val="3333CC"/>
                </a:solidFill>
                <a:ea typeface="微软雅黑" pitchFamily="34" charset="-122"/>
              </a:rPr>
              <a:t>中有</a:t>
            </a:r>
            <a:r>
              <a:rPr lang="en-US" altLang="zh-CN" sz="2000" b="1">
                <a:solidFill>
                  <a:srgbClr val="3333CC"/>
                </a:solidFill>
                <a:ea typeface="微软雅黑" pitchFamily="34" charset="-122"/>
              </a:rPr>
              <a:t>main.o</a:t>
            </a:r>
            <a:r>
              <a:rPr lang="zh-CN" altLang="en-US" sz="2000" b="1">
                <a:solidFill>
                  <a:srgbClr val="3333CC"/>
                </a:solidFill>
                <a:ea typeface="微软雅黑" pitchFamily="34" charset="-122"/>
              </a:rPr>
              <a:t>和</a:t>
            </a:r>
            <a:r>
              <a:rPr lang="en-US" altLang="zh-CN" sz="2000" b="1">
                <a:solidFill>
                  <a:srgbClr val="3333CC"/>
                </a:solidFill>
                <a:ea typeface="微软雅黑" pitchFamily="34" charset="-122"/>
              </a:rPr>
              <a:t>swap.o</a:t>
            </a:r>
            <a:r>
              <a:rPr lang="zh-CN" altLang="en-US" sz="2000" b="1">
                <a:solidFill>
                  <a:srgbClr val="3333CC"/>
                </a:solidFill>
                <a:ea typeface="微软雅黑" pitchFamily="34" charset="-122"/>
              </a:rPr>
              <a:t>两个模块！</a:t>
            </a:r>
            <a:r>
              <a:rPr lang="en-US" altLang="zh-CN" sz="2000" b="1">
                <a:solidFill>
                  <a:srgbClr val="3333CC"/>
                </a:solidFill>
                <a:ea typeface="微软雅黑" pitchFamily="34" charset="-122"/>
              </a:rPr>
              <a:t>D</a:t>
            </a:r>
            <a:r>
              <a:rPr lang="zh-CN" altLang="en-US" sz="2000" b="1">
                <a:solidFill>
                  <a:srgbClr val="3333CC"/>
                </a:solidFill>
                <a:ea typeface="微软雅黑" pitchFamily="34" charset="-122"/>
              </a:rPr>
              <a:t>中有所有定义的符号！</a:t>
            </a:r>
          </a:p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3333CC"/>
                </a:solidFill>
                <a:ea typeface="微软雅黑" pitchFamily="34" charset="-122"/>
              </a:rPr>
              <a:t>在</a:t>
            </a:r>
            <a:r>
              <a:rPr lang="en-US" altLang="zh-CN" sz="2000" b="1">
                <a:solidFill>
                  <a:srgbClr val="3333CC"/>
                </a:solidFill>
                <a:ea typeface="微软雅黑" pitchFamily="34" charset="-122"/>
              </a:rPr>
              <a:t>main.o</a:t>
            </a:r>
            <a:r>
              <a:rPr lang="zh-CN" altLang="en-US" sz="2000" b="1">
                <a:solidFill>
                  <a:srgbClr val="3333CC"/>
                </a:solidFill>
                <a:ea typeface="微软雅黑" pitchFamily="34" charset="-122"/>
              </a:rPr>
              <a:t>和</a:t>
            </a:r>
            <a:r>
              <a:rPr lang="en-US" altLang="zh-CN" sz="2000" b="1">
                <a:solidFill>
                  <a:srgbClr val="3333CC"/>
                </a:solidFill>
                <a:ea typeface="微软雅黑" pitchFamily="34" charset="-122"/>
              </a:rPr>
              <a:t>swap.o</a:t>
            </a:r>
            <a:r>
              <a:rPr lang="zh-CN" altLang="en-US" sz="2000" b="1">
                <a:solidFill>
                  <a:srgbClr val="3333CC"/>
                </a:solidFill>
                <a:ea typeface="微软雅黑" pitchFamily="34" charset="-122"/>
              </a:rPr>
              <a:t>的重定位条目中有重定位信息，反映符号引用的位置、绑定的定义符号名、重定位类型</a:t>
            </a:r>
          </a:p>
        </p:txBody>
      </p:sp>
      <p:sp>
        <p:nvSpPr>
          <p:cNvPr id="782361" name="Rectangle 25"/>
          <p:cNvSpPr>
            <a:spLocks noChangeArrowheads="1"/>
          </p:cNvSpPr>
          <p:nvPr/>
        </p:nvSpPr>
        <p:spPr bwMode="auto">
          <a:xfrm>
            <a:off x="246063" y="6284913"/>
            <a:ext cx="7740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用命令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readelf -r main.o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可显示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main.o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中的重定位条目（表项）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3" grpId="0"/>
      <p:bldP spid="782351" grpId="0"/>
      <p:bldP spid="7823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5613" y="123825"/>
            <a:ext cx="8232775" cy="422275"/>
          </a:xfrm>
        </p:spPr>
        <p:txBody>
          <a:bodyPr>
            <a:normAutofit fontScale="90000"/>
          </a:bodyPr>
          <a:lstStyle/>
          <a:p>
            <a:pPr marL="119063" indent="-1190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mtClean="0"/>
              <a:t>符号引用的地址需要重定位</a:t>
            </a:r>
          </a:p>
        </p:txBody>
      </p:sp>
      <p:sp>
        <p:nvSpPr>
          <p:cNvPr id="778243" name="Rectangle 2"/>
          <p:cNvSpPr>
            <a:spLocks noChangeArrowheads="1"/>
          </p:cNvSpPr>
          <p:nvPr/>
        </p:nvSpPr>
        <p:spPr bwMode="auto">
          <a:xfrm>
            <a:off x="508000" y="3702050"/>
            <a:ext cx="2278063" cy="533400"/>
          </a:xfrm>
          <a:prstGeom prst="rect">
            <a:avLst/>
          </a:prstGeom>
          <a:solidFill>
            <a:srgbClr val="FF0000">
              <a:alpha val="32001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main()</a:t>
            </a:r>
          </a:p>
        </p:txBody>
      </p:sp>
      <p:sp>
        <p:nvSpPr>
          <p:cNvPr id="778244" name="Text Box 3"/>
          <p:cNvSpPr txBox="1">
            <a:spLocks noChangeArrowheads="1"/>
          </p:cNvSpPr>
          <p:nvPr/>
        </p:nvSpPr>
        <p:spPr bwMode="auto">
          <a:xfrm>
            <a:off x="434975" y="3338513"/>
            <a:ext cx="968375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main.o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08000" y="5565775"/>
            <a:ext cx="2278063" cy="358775"/>
          </a:xfrm>
          <a:prstGeom prst="rect">
            <a:avLst/>
          </a:prstGeom>
          <a:solidFill>
            <a:srgbClr val="008080">
              <a:alpha val="32001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int *bufp0=&amp;buf[0]</a:t>
            </a:r>
          </a:p>
        </p:txBody>
      </p:sp>
      <p:sp>
        <p:nvSpPr>
          <p:cNvPr id="778246" name="Rectangle 5"/>
          <p:cNvSpPr>
            <a:spLocks noChangeArrowheads="1"/>
          </p:cNvSpPr>
          <p:nvPr/>
        </p:nvSpPr>
        <p:spPr bwMode="auto">
          <a:xfrm>
            <a:off x="508000" y="5032375"/>
            <a:ext cx="2278063" cy="533400"/>
          </a:xfrm>
          <a:prstGeom prst="rect">
            <a:avLst/>
          </a:prstGeom>
          <a:solidFill>
            <a:srgbClr val="FF0000">
              <a:alpha val="35001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swap()</a:t>
            </a:r>
          </a:p>
        </p:txBody>
      </p:sp>
      <p:sp>
        <p:nvSpPr>
          <p:cNvPr id="778247" name="Text Box 6"/>
          <p:cNvSpPr txBox="1">
            <a:spLocks noChangeArrowheads="1"/>
          </p:cNvSpPr>
          <p:nvPr/>
        </p:nvSpPr>
        <p:spPr bwMode="auto">
          <a:xfrm>
            <a:off x="406400" y="4667250"/>
            <a:ext cx="989013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swap.o</a:t>
            </a:r>
          </a:p>
        </p:txBody>
      </p:sp>
      <p:sp>
        <p:nvSpPr>
          <p:cNvPr id="778248" name="Rectangle 12"/>
          <p:cNvSpPr>
            <a:spLocks noChangeArrowheads="1"/>
          </p:cNvSpPr>
          <p:nvPr/>
        </p:nvSpPr>
        <p:spPr bwMode="auto">
          <a:xfrm>
            <a:off x="508000" y="2057400"/>
            <a:ext cx="2278063" cy="533400"/>
          </a:xfrm>
          <a:prstGeom prst="rect">
            <a:avLst/>
          </a:prstGeom>
          <a:solidFill>
            <a:srgbClr val="FF0000">
              <a:alpha val="27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系统代码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000" y="4235450"/>
            <a:ext cx="2278063" cy="346075"/>
          </a:xfrm>
          <a:prstGeom prst="rect">
            <a:avLst/>
          </a:prstGeom>
          <a:solidFill>
            <a:srgbClr val="008080">
              <a:alpha val="39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int</a:t>
            </a:r>
            <a:r>
              <a:rPr lang="en-GB" altLang="zh-CN" sz="1600" b="1">
                <a:latin typeface="Courier New" pitchFamily="49" charset="0"/>
                <a:ea typeface="微软雅黑" pitchFamily="34" charset="-122"/>
                <a:cs typeface="msgothic"/>
              </a:rPr>
              <a:t> 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buf[2]={1,2}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000" y="2590800"/>
            <a:ext cx="2278063" cy="373063"/>
          </a:xfrm>
          <a:prstGeom prst="rect">
            <a:avLst/>
          </a:prstGeom>
          <a:solidFill>
            <a:srgbClr val="008080">
              <a:alpha val="28999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系统数据</a:t>
            </a:r>
          </a:p>
        </p:txBody>
      </p:sp>
      <p:sp>
        <p:nvSpPr>
          <p:cNvPr id="778251" name="Text Box 19"/>
          <p:cNvSpPr txBox="1">
            <a:spLocks noChangeArrowheads="1"/>
          </p:cNvSpPr>
          <p:nvPr/>
        </p:nvSpPr>
        <p:spPr bwMode="auto">
          <a:xfrm>
            <a:off x="419100" y="1452563"/>
            <a:ext cx="2619375" cy="449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400" b="1">
                <a:latin typeface="Calibri" pitchFamily="34" charset="0"/>
                <a:ea typeface="微软雅黑" pitchFamily="34" charset="-122"/>
                <a:cs typeface="msgothic"/>
              </a:rPr>
              <a:t>可重定位目标文件</a:t>
            </a:r>
          </a:p>
        </p:txBody>
      </p:sp>
      <p:sp>
        <p:nvSpPr>
          <p:cNvPr id="778253" name="Text Box 23"/>
          <p:cNvSpPr txBox="1">
            <a:spLocks noChangeArrowheads="1"/>
          </p:cNvSpPr>
          <p:nvPr/>
        </p:nvSpPr>
        <p:spPr bwMode="auto">
          <a:xfrm>
            <a:off x="2778125" y="2112963"/>
            <a:ext cx="703263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.text</a:t>
            </a:r>
          </a:p>
        </p:txBody>
      </p:sp>
      <p:sp>
        <p:nvSpPr>
          <p:cNvPr id="778254" name="Text Box 24"/>
          <p:cNvSpPr txBox="1">
            <a:spLocks noChangeArrowheads="1"/>
          </p:cNvSpPr>
          <p:nvPr/>
        </p:nvSpPr>
        <p:spPr bwMode="auto">
          <a:xfrm>
            <a:off x="2778125" y="2520950"/>
            <a:ext cx="757238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.data</a:t>
            </a:r>
          </a:p>
        </p:txBody>
      </p:sp>
      <p:sp>
        <p:nvSpPr>
          <p:cNvPr id="778255" name="Text Box 25"/>
          <p:cNvSpPr txBox="1">
            <a:spLocks noChangeArrowheads="1"/>
          </p:cNvSpPr>
          <p:nvPr/>
        </p:nvSpPr>
        <p:spPr bwMode="auto">
          <a:xfrm>
            <a:off x="2778125" y="3741738"/>
            <a:ext cx="703263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.text</a:t>
            </a:r>
          </a:p>
        </p:txBody>
      </p:sp>
      <p:sp>
        <p:nvSpPr>
          <p:cNvPr id="778256" name="Text Box 26"/>
          <p:cNvSpPr txBox="1">
            <a:spLocks noChangeArrowheads="1"/>
          </p:cNvSpPr>
          <p:nvPr/>
        </p:nvSpPr>
        <p:spPr bwMode="auto">
          <a:xfrm>
            <a:off x="2771775" y="4198938"/>
            <a:ext cx="757238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.data</a:t>
            </a:r>
          </a:p>
        </p:txBody>
      </p:sp>
      <p:sp>
        <p:nvSpPr>
          <p:cNvPr id="778257" name="Text Box 27"/>
          <p:cNvSpPr txBox="1">
            <a:spLocks noChangeArrowheads="1"/>
          </p:cNvSpPr>
          <p:nvPr/>
        </p:nvSpPr>
        <p:spPr bwMode="auto">
          <a:xfrm>
            <a:off x="2800350" y="5103813"/>
            <a:ext cx="703263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.text</a:t>
            </a:r>
          </a:p>
        </p:txBody>
      </p:sp>
      <p:sp>
        <p:nvSpPr>
          <p:cNvPr id="778258" name="Text Box 28"/>
          <p:cNvSpPr txBox="1">
            <a:spLocks noChangeArrowheads="1"/>
          </p:cNvSpPr>
          <p:nvPr/>
        </p:nvSpPr>
        <p:spPr bwMode="auto">
          <a:xfrm>
            <a:off x="2801938" y="5565775"/>
            <a:ext cx="757237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.data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641850" y="912813"/>
            <a:ext cx="4060825" cy="5416550"/>
            <a:chOff x="2924" y="575"/>
            <a:chExt cx="2558" cy="3412"/>
          </a:xfrm>
        </p:grpSpPr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3244" y="575"/>
              <a:ext cx="1458" cy="28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sz="2400" b="1">
                  <a:latin typeface="Calibri" pitchFamily="34" charset="0"/>
                  <a:ea typeface="微软雅黑" pitchFamily="34" charset="-122"/>
                  <a:cs typeface="msgothic"/>
                </a:rPr>
                <a:t>可执行目标文件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3116" y="2884"/>
              <a:ext cx="1642" cy="209"/>
            </a:xfrm>
            <a:prstGeom prst="rect">
              <a:avLst/>
            </a:prstGeom>
            <a:solidFill>
              <a:srgbClr val="008080">
                <a:alpha val="31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int buf[2]={1,2}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116" y="956"/>
              <a:ext cx="1642" cy="241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116" y="1446"/>
              <a:ext cx="1642" cy="404"/>
            </a:xfrm>
            <a:prstGeom prst="rect">
              <a:avLst/>
            </a:prstGeom>
            <a:solidFill>
              <a:srgbClr val="FF0000">
                <a:alpha val="31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3116" y="1850"/>
              <a:ext cx="1642" cy="404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swap()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2924" y="825"/>
              <a:ext cx="187" cy="2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Calibri" pitchFamily="3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3116" y="3094"/>
              <a:ext cx="1642" cy="208"/>
            </a:xfrm>
            <a:prstGeom prst="rect">
              <a:avLst/>
            </a:prstGeom>
            <a:solidFill>
              <a:srgbClr val="008080">
                <a:alpha val="28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int</a:t>
              </a:r>
              <a:r>
                <a:rPr lang="en-GB" altLang="zh-CN" sz="1600" b="1">
                  <a:latin typeface="Courier New" pitchFamily="49" charset="0"/>
                  <a:ea typeface="微软雅黑" pitchFamily="34" charset="-122"/>
                  <a:cs typeface="msgothic"/>
                </a:rPr>
                <a:t> </a:t>
              </a: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*bufp0=&amp;buf[0]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3116" y="2254"/>
              <a:ext cx="1642" cy="403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b="1">
                  <a:latin typeface="微软雅黑" pitchFamily="34" charset="-122"/>
                  <a:ea typeface="微软雅黑" pitchFamily="34" charset="-122"/>
                  <a:cs typeface="msgothic"/>
                </a:rPr>
                <a:t>更多系统代码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3116" y="2657"/>
              <a:ext cx="1642" cy="227"/>
            </a:xfrm>
            <a:prstGeom prst="rect">
              <a:avLst/>
            </a:prstGeom>
            <a:solidFill>
              <a:srgbClr val="008080">
                <a:alpha val="27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b="1">
                  <a:latin typeface="微软雅黑" pitchFamily="34" charset="-122"/>
                  <a:ea typeface="微软雅黑" pitchFamily="34" charset="-122"/>
                  <a:cs typeface="msgothic"/>
                </a:rPr>
                <a:t>系统数据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4810" y="956"/>
              <a:ext cx="207" cy="1701"/>
            </a:xfrm>
            <a:prstGeom prst="rightBrace">
              <a:avLst>
                <a:gd name="adj1" fmla="val 6657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zh-CN" sz="2400" b="1">
                <a:latin typeface="Arial Narrow" pitchFamily="34" charset="0"/>
              </a:endParaRPr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5039" y="1702"/>
              <a:ext cx="443" cy="2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3116" y="3523"/>
              <a:ext cx="1642" cy="464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10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.symtab</a:t>
              </a:r>
            </a:p>
            <a:p>
              <a:pPr algn="ctr" eaLnBrk="0" hangingPunct="0">
                <a:lnSpc>
                  <a:spcPct val="10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4800" y="2657"/>
              <a:ext cx="180" cy="604"/>
            </a:xfrm>
            <a:prstGeom prst="rightBrace">
              <a:avLst>
                <a:gd name="adj1" fmla="val 27963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zh-CN" sz="2400" b="1">
                <a:latin typeface="Arial Narrow" pitchFamily="34" charset="0"/>
              </a:endParaRPr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4994" y="2917"/>
              <a:ext cx="477" cy="2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.data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3116" y="3304"/>
              <a:ext cx="1642" cy="219"/>
            </a:xfrm>
            <a:prstGeom prst="rect">
              <a:avLst/>
            </a:prstGeom>
            <a:solidFill>
              <a:srgbClr val="993366">
                <a:alpha val="41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Courier New" pitchFamily="49" charset="0"/>
                </a:rPr>
                <a:t>int *bufp1</a:t>
              </a:r>
            </a:p>
          </p:txBody>
        </p:sp>
        <p:sp>
          <p:nvSpPr>
            <p:cNvPr id="18466" name="Text Box 34"/>
            <p:cNvSpPr txBox="1">
              <a:spLocks noChangeArrowheads="1"/>
            </p:cNvSpPr>
            <p:nvPr/>
          </p:nvSpPr>
          <p:spPr bwMode="auto">
            <a:xfrm>
              <a:off x="5012" y="3307"/>
              <a:ext cx="393" cy="22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zh-CN" b="1">
                  <a:latin typeface="微软雅黑" pitchFamily="34" charset="-122"/>
                  <a:ea typeface="微软雅黑" pitchFamily="34" charset="-122"/>
                  <a:cs typeface="msgothic"/>
                </a:rPr>
                <a:t>.bss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3116" y="1201"/>
              <a:ext cx="1642" cy="242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 w="25527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GB" b="1">
                  <a:latin typeface="微软雅黑" pitchFamily="34" charset="-122"/>
                  <a:ea typeface="微软雅黑" pitchFamily="34" charset="-122"/>
                  <a:cs typeface="msgothic"/>
                </a:rPr>
                <a:t>系统代码</a:t>
              </a:r>
            </a:p>
          </p:txBody>
        </p:sp>
        <p:sp>
          <p:nvSpPr>
            <p:cNvPr id="18471" name="AutoShape 39"/>
            <p:cNvSpPr>
              <a:spLocks/>
            </p:cNvSpPr>
            <p:nvPr/>
          </p:nvSpPr>
          <p:spPr bwMode="auto">
            <a:xfrm>
              <a:off x="4789" y="3325"/>
              <a:ext cx="170" cy="204"/>
            </a:xfrm>
            <a:prstGeom prst="rightBrace">
              <a:avLst>
                <a:gd name="adj1" fmla="val 1000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altLang="zh-CN" sz="2400" b="1">
                <a:latin typeface="Arial Narrow" pitchFamily="34" charset="0"/>
              </a:endParaRPr>
            </a:p>
          </p:txBody>
        </p:sp>
      </p:grp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508000" y="5919788"/>
            <a:ext cx="2270125" cy="401637"/>
          </a:xfrm>
          <a:prstGeom prst="rect">
            <a:avLst/>
          </a:prstGeom>
          <a:solidFill>
            <a:srgbClr val="993366">
              <a:alpha val="37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static int *bufp1</a:t>
            </a: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827338" y="6024563"/>
            <a:ext cx="623887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.bss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482975" y="2060575"/>
            <a:ext cx="1443038" cy="3190875"/>
            <a:chOff x="2194" y="1298"/>
            <a:chExt cx="909" cy="2010"/>
          </a:xfrm>
        </p:grpSpPr>
        <p:sp>
          <p:nvSpPr>
            <p:cNvPr id="778278" name="Line 38"/>
            <p:cNvSpPr>
              <a:spLocks noChangeShapeType="1"/>
            </p:cNvSpPr>
            <p:nvPr/>
          </p:nvSpPr>
          <p:spPr bwMode="auto">
            <a:xfrm flipV="1">
              <a:off x="2194" y="1298"/>
              <a:ext cx="905" cy="156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79" name="Line 39"/>
            <p:cNvSpPr>
              <a:spLocks noChangeShapeType="1"/>
            </p:cNvSpPr>
            <p:nvPr/>
          </p:nvSpPr>
          <p:spPr bwMode="auto">
            <a:xfrm flipV="1">
              <a:off x="2198" y="1704"/>
              <a:ext cx="905" cy="76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80" name="Line 40"/>
            <p:cNvSpPr>
              <a:spLocks noChangeShapeType="1"/>
            </p:cNvSpPr>
            <p:nvPr/>
          </p:nvSpPr>
          <p:spPr bwMode="auto">
            <a:xfrm flipV="1">
              <a:off x="2210" y="2108"/>
              <a:ext cx="859" cy="120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3490913" y="2690813"/>
            <a:ext cx="1395412" cy="3082925"/>
            <a:chOff x="2199" y="1695"/>
            <a:chExt cx="879" cy="1942"/>
          </a:xfrm>
        </p:grpSpPr>
        <p:sp>
          <p:nvSpPr>
            <p:cNvPr id="778281" name="Line 41"/>
            <p:cNvSpPr>
              <a:spLocks noChangeShapeType="1"/>
            </p:cNvSpPr>
            <p:nvPr/>
          </p:nvSpPr>
          <p:spPr bwMode="auto">
            <a:xfrm>
              <a:off x="2224" y="1695"/>
              <a:ext cx="850" cy="1069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82" name="Line 42"/>
            <p:cNvSpPr>
              <a:spLocks noChangeShapeType="1"/>
            </p:cNvSpPr>
            <p:nvPr/>
          </p:nvSpPr>
          <p:spPr bwMode="auto">
            <a:xfrm>
              <a:off x="2199" y="2746"/>
              <a:ext cx="879" cy="255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283" name="Line 43"/>
            <p:cNvSpPr>
              <a:spLocks noChangeShapeType="1"/>
            </p:cNvSpPr>
            <p:nvPr/>
          </p:nvSpPr>
          <p:spPr bwMode="auto">
            <a:xfrm flipV="1">
              <a:off x="2200" y="3206"/>
              <a:ext cx="859" cy="431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8284" name="Line 44"/>
          <p:cNvSpPr>
            <a:spLocks noChangeShapeType="1"/>
          </p:cNvSpPr>
          <p:nvPr/>
        </p:nvSpPr>
        <p:spPr bwMode="auto">
          <a:xfrm flipV="1">
            <a:off x="3440113" y="5500688"/>
            <a:ext cx="1436687" cy="768350"/>
          </a:xfrm>
          <a:prstGeom prst="line">
            <a:avLst/>
          </a:prstGeom>
          <a:noFill/>
          <a:ln w="5715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8285" name="Text Box 45"/>
          <p:cNvSpPr txBox="1">
            <a:spLocks noChangeArrowheads="1"/>
          </p:cNvSpPr>
          <p:nvPr/>
        </p:nvSpPr>
        <p:spPr bwMode="auto">
          <a:xfrm>
            <a:off x="436563" y="842963"/>
            <a:ext cx="4037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链接本质：合并相同的</a:t>
            </a:r>
            <a:r>
              <a:rPr lang="zh-CN" altLang="en-US" sz="2400" b="1">
                <a:solidFill>
                  <a:srgbClr val="FF0000"/>
                </a:solidFill>
                <a:latin typeface="微软雅黑"/>
                <a:ea typeface="微软雅黑" pitchFamily="34" charset="-122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节</a:t>
            </a:r>
            <a:r>
              <a:rPr lang="zh-CN" altLang="en-US" sz="2400" b="1">
                <a:solidFill>
                  <a:srgbClr val="FF0000"/>
                </a:solidFill>
                <a:latin typeface="微软雅黑"/>
                <a:ea typeface="微软雅黑" pitchFamily="34" charset="-122"/>
              </a:rPr>
              <a:t>”</a:t>
            </a:r>
            <a:endParaRPr lang="zh-CN" altLang="en-US" sz="2400" b="1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778287" name="TextBox 44"/>
          <p:cNvSpPr txBox="1">
            <a:spLocks noChangeArrowheads="1"/>
          </p:cNvSpPr>
          <p:nvPr/>
        </p:nvSpPr>
        <p:spPr bwMode="auto">
          <a:xfrm>
            <a:off x="3397250" y="6375400"/>
            <a:ext cx="5424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虽然是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swap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的本地符号，也需在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.bss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节重定位</a:t>
            </a:r>
            <a:endParaRPr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4" grpId="0" animBg="1"/>
      <p:bldP spid="778285" grpId="0"/>
      <p:bldP spid="7782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5"/>
          <p:cNvSpPr>
            <a:spLocks noChangeArrowheads="1"/>
          </p:cNvSpPr>
          <p:nvPr/>
        </p:nvSpPr>
        <p:spPr bwMode="auto">
          <a:xfrm>
            <a:off x="180975" y="1038225"/>
            <a:ext cx="2505075" cy="20955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int buf[2]={1,2};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int main()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{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 swap();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 return 0;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} </a:t>
            </a:r>
          </a:p>
        </p:txBody>
      </p:sp>
      <p:sp>
        <p:nvSpPr>
          <p:cNvPr id="6215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7038" y="0"/>
            <a:ext cx="8716962" cy="782638"/>
          </a:xfrm>
        </p:spPr>
        <p:txBody>
          <a:bodyPr/>
          <a:lstStyle/>
          <a:p>
            <a:pPr marL="119063" indent="-119063"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mtClean="0"/>
              <a:t>main.o</a:t>
            </a:r>
            <a:r>
              <a:rPr lang="zh-CN" altLang="en-GB" smtClean="0"/>
              <a:t>重定位前</a:t>
            </a:r>
            <a:endParaRPr lang="en-GB" altLang="zh-CN" smtClean="0"/>
          </a:p>
        </p:txBody>
      </p:sp>
      <p:sp>
        <p:nvSpPr>
          <p:cNvPr id="621573" name="Text Box 4"/>
          <p:cNvSpPr txBox="1">
            <a:spLocks noChangeArrowheads="1"/>
          </p:cNvSpPr>
          <p:nvPr/>
        </p:nvSpPr>
        <p:spPr bwMode="auto">
          <a:xfrm>
            <a:off x="4584700" y="6161088"/>
            <a:ext cx="4237038" cy="42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200" b="1">
                <a:latin typeface="微软雅黑" pitchFamily="34" charset="-122"/>
                <a:ea typeface="微软雅黑" pitchFamily="34" charset="-122"/>
                <a:cs typeface="msgothic"/>
              </a:rPr>
              <a:t>r_sym=10</a:t>
            </a:r>
            <a:r>
              <a:rPr lang="zh-CN" altLang="en-GB" sz="2200" b="1">
                <a:latin typeface="微软雅黑" pitchFamily="34" charset="-122"/>
                <a:ea typeface="微软雅黑" pitchFamily="34" charset="-122"/>
                <a:cs typeface="msgothic"/>
              </a:rPr>
              <a:t>说明引用的是</a:t>
            </a:r>
            <a:r>
              <a:rPr lang="en-GB" altLang="zh-CN" sz="2200" b="1">
                <a:latin typeface="微软雅黑" pitchFamily="34" charset="-122"/>
                <a:ea typeface="微软雅黑" pitchFamily="34" charset="-122"/>
                <a:cs typeface="msgothic"/>
              </a:rPr>
              <a:t>swap</a:t>
            </a:r>
            <a:r>
              <a:rPr lang="zh-CN" altLang="en-GB" sz="2200" b="1">
                <a:latin typeface="微软雅黑" pitchFamily="34" charset="-122"/>
                <a:ea typeface="微软雅黑" pitchFamily="34" charset="-122"/>
                <a:cs typeface="msgothic"/>
              </a:rPr>
              <a:t>！</a:t>
            </a:r>
          </a:p>
        </p:txBody>
      </p:sp>
      <p:sp>
        <p:nvSpPr>
          <p:cNvPr id="621574" name="TextBox 6"/>
          <p:cNvSpPr txBox="1">
            <a:spLocks noChangeArrowheads="1"/>
          </p:cNvSpPr>
          <p:nvPr/>
        </p:nvSpPr>
        <p:spPr bwMode="auto">
          <a:xfrm>
            <a:off x="381000" y="687388"/>
            <a:ext cx="10239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main.c</a:t>
            </a:r>
          </a:p>
        </p:txBody>
      </p:sp>
      <p:sp>
        <p:nvSpPr>
          <p:cNvPr id="621577" name="Text Box 9"/>
          <p:cNvSpPr txBox="1">
            <a:spLocks noChangeArrowheads="1"/>
          </p:cNvSpPr>
          <p:nvPr/>
        </p:nvSpPr>
        <p:spPr bwMode="auto">
          <a:xfrm>
            <a:off x="209550" y="3251200"/>
            <a:ext cx="2563813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的定义在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.text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节中偏移为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处开始，占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0x12B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36538" y="4706938"/>
            <a:ext cx="3971925" cy="1238250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Disassembly of section .data: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zh-CN" sz="2000" b="1">
              <a:latin typeface="微软雅黑" pitchFamily="34" charset="-122"/>
              <a:ea typeface="微软雅黑" pitchFamily="34" charset="-122"/>
              <a:cs typeface="msgothic"/>
            </a:endParaRP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00000000 &lt;buf&gt;: </a:t>
            </a:r>
          </a:p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   0:   01 00 00 00 02 00 00 00</a:t>
            </a:r>
          </a:p>
        </p:txBody>
      </p:sp>
      <p:sp>
        <p:nvSpPr>
          <p:cNvPr id="621578" name="Text Box 10"/>
          <p:cNvSpPr txBox="1">
            <a:spLocks noChangeArrowheads="1"/>
          </p:cNvSpPr>
          <p:nvPr/>
        </p:nvSpPr>
        <p:spPr bwMode="auto">
          <a:xfrm>
            <a:off x="479425" y="5964238"/>
            <a:ext cx="290512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buf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的定义在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.data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节中偏移为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处开始，占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8B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21579" name="Rectangle 11"/>
          <p:cNvSpPr>
            <a:spLocks noChangeArrowheads="1"/>
          </p:cNvSpPr>
          <p:nvPr/>
        </p:nvSpPr>
        <p:spPr bwMode="auto">
          <a:xfrm>
            <a:off x="4602163" y="4495800"/>
            <a:ext cx="4179887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rel_text</a:t>
            </a:r>
            <a:r>
              <a:rPr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节中的重定位条目为：</a:t>
            </a:r>
            <a:r>
              <a:rPr lang="en-US" altLang="en-US" sz="21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r_offset=0x7, r_sym=10, </a:t>
            </a:r>
            <a:r>
              <a:rPr lang="en-US" altLang="zh-CN" sz="21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r_type=R_386_PC32</a:t>
            </a:r>
            <a:r>
              <a:rPr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，dump</a:t>
            </a:r>
            <a:r>
              <a:rPr lang="zh-CN" altLang="en-US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出来后为“</a:t>
            </a:r>
            <a:r>
              <a:rPr lang="en-US" altLang="zh-CN" sz="21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7:</a:t>
            </a:r>
            <a:r>
              <a:rPr lang="zh-CN" altLang="en-US" sz="21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1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R_386_PC32 swap</a:t>
            </a:r>
            <a:r>
              <a:rPr lang="en-US" altLang="zh-CN" sz="21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21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971800" y="735013"/>
            <a:ext cx="6000750" cy="3495675"/>
            <a:chOff x="1872" y="463"/>
            <a:chExt cx="3780" cy="2202"/>
          </a:xfrm>
        </p:grpSpPr>
        <p:sp>
          <p:nvSpPr>
            <p:cNvPr id="621575" name="TextBox 7"/>
            <p:cNvSpPr txBox="1">
              <a:spLocks noChangeArrowheads="1"/>
            </p:cNvSpPr>
            <p:nvPr/>
          </p:nvSpPr>
          <p:spPr bwMode="auto">
            <a:xfrm>
              <a:off x="3328" y="463"/>
              <a:ext cx="6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3366FF"/>
                  </a:solidFill>
                  <a:latin typeface="微软雅黑" pitchFamily="34" charset="-122"/>
                  <a:ea typeface="微软雅黑" pitchFamily="34" charset="-122"/>
                  <a:cs typeface="Courier New" pitchFamily="49" charset="0"/>
                </a:rPr>
                <a:t>main.o</a:t>
              </a:r>
            </a:p>
          </p:txBody>
        </p:sp>
        <p:sp>
          <p:nvSpPr>
            <p:cNvPr id="621580" name="Rectangle 12"/>
            <p:cNvSpPr>
              <a:spLocks noChangeArrowheads="1"/>
            </p:cNvSpPr>
            <p:nvPr/>
          </p:nvSpPr>
          <p:spPr bwMode="auto">
            <a:xfrm>
              <a:off x="1872" y="687"/>
              <a:ext cx="3780" cy="1978"/>
            </a:xfrm>
            <a:prstGeom prst="rect">
              <a:avLst/>
            </a:prstGeom>
            <a:solidFill>
              <a:schemeClr val="accent1">
                <a:alpha val="17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Disassembly of section .text: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00000000 &lt;main&gt;: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0:	55                   	  push   %ebp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1:	89 e5              	  mov   %esp,%ebp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3:	83 e4 f0             and    $0xfffffff0,%esp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6:	e8 </a:t>
              </a:r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fc ff ff ff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    call     7 &lt;main+0x7&gt;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		           </a:t>
              </a:r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7: R_386_PC32 swap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b:	b8 00 00 00 00  mov    $0x0,%eax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10:	c9                   	   leave  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11:	c3                   	   ret  </a:t>
              </a:r>
            </a:p>
          </p:txBody>
        </p:sp>
      </p:grpSp>
      <p:sp>
        <p:nvSpPr>
          <p:cNvPr id="621583" name="Rectangle 15"/>
          <p:cNvSpPr>
            <a:spLocks noChangeArrowheads="1"/>
          </p:cNvSpPr>
          <p:nvPr/>
        </p:nvSpPr>
        <p:spPr bwMode="auto">
          <a:xfrm>
            <a:off x="4311650" y="2640013"/>
            <a:ext cx="1231900" cy="347662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main.o</a:t>
            </a:r>
            <a:r>
              <a:rPr lang="zh-CN" altLang="en-US" dirty="0" smtClean="0"/>
              <a:t>中的符号表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04888"/>
            <a:ext cx="8229600" cy="47783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5000"/>
              </a:lnSpc>
            </a:pPr>
            <a:r>
              <a:rPr lang="en-US" altLang="zh-CN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main.o</a:t>
            </a:r>
            <a:r>
              <a:rPr lang="zh-CN" altLang="en-US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中的符号表中最后三个条目</a:t>
            </a: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352425" y="1552575"/>
            <a:ext cx="8545513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en-US" altLang="zh-CN" sz="2000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Num:	value	Size	Type	  Bind	   Ot	Ndx	Name</a:t>
            </a:r>
          </a:p>
          <a:p>
            <a:pPr>
              <a:spcBef>
                <a:spcPct val="35000"/>
              </a:spcBef>
            </a:pPr>
            <a:r>
              <a:rPr lang="en-US" altLang="zh-CN" sz="2000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8:	0	8	Data	  Global    0	3	buf</a:t>
            </a:r>
          </a:p>
          <a:p>
            <a:pPr>
              <a:spcBef>
                <a:spcPct val="35000"/>
              </a:spcBef>
            </a:pPr>
            <a:r>
              <a:rPr lang="en-US" altLang="zh-CN" sz="2000" b="1">
                <a:solidFill>
                  <a:srgbClr val="004821"/>
                </a:solidFill>
                <a:latin typeface="微软雅黑" pitchFamily="34" charset="-122"/>
                <a:ea typeface="微软雅黑" pitchFamily="34" charset="-122"/>
              </a:rPr>
              <a:t>9:	0	18	Func	  Global    0	1	main</a:t>
            </a:r>
          </a:p>
          <a:p>
            <a:pPr>
              <a:spcBef>
                <a:spcPct val="35000"/>
              </a:spcBef>
            </a:pP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10:	0	0	Notype Global     0	UND	swap</a:t>
            </a:r>
          </a:p>
        </p:txBody>
      </p:sp>
      <p:sp>
        <p:nvSpPr>
          <p:cNvPr id="733191" name="Text Box 7"/>
          <p:cNvSpPr txBox="1">
            <a:spLocks noChangeArrowheads="1"/>
          </p:cNvSpPr>
          <p:nvPr/>
        </p:nvSpPr>
        <p:spPr bwMode="auto">
          <a:xfrm>
            <a:off x="355600" y="3390900"/>
            <a:ext cx="8234363" cy="93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25000"/>
              </a:spcBef>
            </a:pPr>
            <a:r>
              <a:rPr lang="en-US" altLang="zh-CN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swap</a:t>
            </a:r>
            <a:r>
              <a:rPr lang="zh-CN" altLang="en-US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main.o</a:t>
            </a:r>
            <a:r>
              <a:rPr lang="zh-CN" altLang="en-US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的符号表中第</a:t>
            </a:r>
            <a:r>
              <a:rPr lang="en-US" altLang="zh-CN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项，是未定义符号，类型和大小未知，并是全局符号，故在其他模块中定义。</a:t>
            </a:r>
          </a:p>
        </p:txBody>
      </p:sp>
      <p:sp>
        <p:nvSpPr>
          <p:cNvPr id="733193" name="Rectangle 9"/>
          <p:cNvSpPr>
            <a:spLocks noChangeArrowheads="1"/>
          </p:cNvSpPr>
          <p:nvPr/>
        </p:nvSpPr>
        <p:spPr bwMode="auto">
          <a:xfrm>
            <a:off x="407988" y="4770438"/>
            <a:ext cx="4427537" cy="163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rel_text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节中的重定位条目为：</a:t>
            </a:r>
            <a:r>
              <a:rPr lang="en-US" altLang="en-US" sz="22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r_offset=0x7, r_sym=10, </a:t>
            </a:r>
            <a:r>
              <a:rPr lang="en-US" altLang="zh-CN" sz="22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r_type=R_386_PC32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，dump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出来后为“</a:t>
            </a:r>
            <a:r>
              <a:rPr lang="en-US" altLang="zh-CN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7:</a:t>
            </a:r>
            <a:r>
              <a:rPr lang="zh-CN" altLang="en-US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R_386_PC32 swap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zh-CN" altLang="en-US" sz="2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3194" name="Text Box 4"/>
          <p:cNvSpPr txBox="1">
            <a:spLocks noChangeArrowheads="1"/>
          </p:cNvSpPr>
          <p:nvPr/>
        </p:nvSpPr>
        <p:spPr bwMode="auto">
          <a:xfrm>
            <a:off x="5399088" y="5160963"/>
            <a:ext cx="2363787" cy="749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2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r_sym=10</a:t>
            </a:r>
            <a:r>
              <a:rPr lang="zh-CN" altLang="en-GB" sz="2200" b="1">
                <a:latin typeface="微软雅黑" pitchFamily="34" charset="-122"/>
                <a:ea typeface="微软雅黑" pitchFamily="34" charset="-122"/>
                <a:cs typeface="msgothic"/>
              </a:rPr>
              <a:t>说明引用的是</a:t>
            </a:r>
            <a:r>
              <a:rPr lang="en-GB" altLang="zh-CN" sz="2200" b="1">
                <a:latin typeface="微软雅黑" pitchFamily="34" charset="-122"/>
                <a:ea typeface="微软雅黑" pitchFamily="34" charset="-122"/>
                <a:cs typeface="msgothic"/>
              </a:rPr>
              <a:t>swap</a:t>
            </a:r>
            <a:r>
              <a:rPr lang="zh-CN" altLang="en-GB" sz="2200" b="1">
                <a:latin typeface="微软雅黑" pitchFamily="34" charset="-122"/>
                <a:ea typeface="微软雅黑" pitchFamily="34" charset="-122"/>
                <a:cs typeface="msgothic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91" grpId="0"/>
      <p:bldP spid="733193" grpId="0"/>
      <p:bldP spid="7331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1"/>
            <a:ext cx="8229600" cy="73026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R_386_PC32</a:t>
            </a:r>
            <a:r>
              <a:rPr lang="zh-CN" altLang="en-GB" sz="4000" dirty="0" smtClean="0"/>
              <a:t>的重定位方式</a:t>
            </a:r>
            <a:endParaRPr lang="zh-CN" altLang="en-US" sz="4000" dirty="0" smtClean="0"/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665163"/>
            <a:ext cx="8664575" cy="521811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假定：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可执行文件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函数对应机器代码从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0x8048380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开始</a:t>
            </a:r>
          </a:p>
          <a:p>
            <a:pPr lvl="1">
              <a:lnSpc>
                <a:spcPct val="11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swap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紧跟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后，其机器代码首地址按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字节边界对齐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swap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起始地址为多少？</a:t>
            </a:r>
          </a:p>
          <a:p>
            <a:pPr lvl="1">
              <a:lnSpc>
                <a:spcPct val="11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0x8048380+0x12=0x8048392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字节边界对齐的情况下，是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0x8048394</a:t>
            </a:r>
          </a:p>
          <a:p>
            <a:pPr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则重定位后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指令的机器代码是什么？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转移目标地址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=PC+</a:t>
            </a: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偏移地址</a:t>
            </a:r>
            <a:r>
              <a:rPr lang="zh-CN" altLang="en-US" sz="2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PC=0x8048380+0x07-init</a:t>
            </a:r>
            <a:endParaRPr lang="zh-CN" altLang="en-US" sz="2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PC=0x8048380+0x07-(-4)=0x804838b</a:t>
            </a:r>
          </a:p>
          <a:p>
            <a:pPr lvl="1">
              <a:lnSpc>
                <a:spcPct val="110000"/>
              </a:lnSpc>
            </a:pPr>
            <a:r>
              <a:rPr lang="zh-CN" altLang="en-US" sz="2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重定位值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转移目标地址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-PC=0048394-0x804838b=0x9</a:t>
            </a:r>
          </a:p>
          <a:p>
            <a:pPr lvl="1">
              <a:lnSpc>
                <a:spcPct val="110000"/>
              </a:lnSpc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call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指令的机器代码为“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e8 09 00 00 00”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286125" y="638175"/>
            <a:ext cx="5829300" cy="1941513"/>
            <a:chOff x="1984" y="393"/>
            <a:chExt cx="3672" cy="1223"/>
          </a:xfrm>
        </p:grpSpPr>
        <p:sp>
          <p:nvSpPr>
            <p:cNvPr id="731140" name="Rectangle 4"/>
            <p:cNvSpPr>
              <a:spLocks noChangeArrowheads="1"/>
            </p:cNvSpPr>
            <p:nvPr/>
          </p:nvSpPr>
          <p:spPr bwMode="auto">
            <a:xfrm>
              <a:off x="1986" y="400"/>
              <a:ext cx="3670" cy="12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Disassembly of section .text: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00000000 &lt;main&gt;: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……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6:	e8 </a:t>
              </a:r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fc ff ff ff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    call     7 &lt;main+0x7&gt;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		           </a:t>
              </a:r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7: R_386_PC32 swap</a:t>
              </a:r>
            </a:p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   ……</a:t>
              </a:r>
              <a:endParaRPr lang="zh-CN" altLang="en-US" sz="20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1141" name="Rectangle 5"/>
            <p:cNvSpPr>
              <a:spLocks noChangeArrowheads="1"/>
            </p:cNvSpPr>
            <p:nvPr/>
          </p:nvSpPr>
          <p:spPr bwMode="auto">
            <a:xfrm>
              <a:off x="1984" y="393"/>
              <a:ext cx="3666" cy="1216"/>
            </a:xfrm>
            <a:prstGeom prst="rect">
              <a:avLst/>
            </a:prstGeom>
            <a:solidFill>
              <a:srgbClr val="FF0000">
                <a:alpha val="14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586288" y="3206750"/>
            <a:ext cx="2265362" cy="798513"/>
            <a:chOff x="2926" y="2020"/>
            <a:chExt cx="2323" cy="503"/>
          </a:xfrm>
        </p:grpSpPr>
        <p:sp>
          <p:nvSpPr>
            <p:cNvPr id="731142" name="Line 6"/>
            <p:cNvSpPr>
              <a:spLocks noChangeShapeType="1"/>
            </p:cNvSpPr>
            <p:nvPr/>
          </p:nvSpPr>
          <p:spPr bwMode="auto">
            <a:xfrm flipH="1">
              <a:off x="2926" y="2222"/>
              <a:ext cx="1453" cy="30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143" name="Text Box 7"/>
            <p:cNvSpPr txBox="1">
              <a:spLocks noChangeArrowheads="1"/>
            </p:cNvSpPr>
            <p:nvPr/>
          </p:nvSpPr>
          <p:spPr bwMode="auto">
            <a:xfrm>
              <a:off x="4379" y="2020"/>
              <a:ext cx="87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1">
                  <a:solidFill>
                    <a:srgbClr val="FF0000"/>
                  </a:solidFill>
                  <a:ea typeface="微软雅黑" pitchFamily="34" charset="-122"/>
                </a:rPr>
                <a:t>重定位值</a:t>
              </a:r>
            </a:p>
          </p:txBody>
        </p:sp>
      </p:grpSp>
      <p:sp>
        <p:nvSpPr>
          <p:cNvPr id="731145" name="Line 9"/>
          <p:cNvSpPr>
            <a:spLocks noChangeShapeType="1"/>
          </p:cNvSpPr>
          <p:nvPr/>
        </p:nvSpPr>
        <p:spPr bwMode="auto">
          <a:xfrm>
            <a:off x="5108575" y="1916113"/>
            <a:ext cx="2903538" cy="19446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1146" name="Line 10"/>
          <p:cNvSpPr>
            <a:spLocks noChangeShapeType="1"/>
          </p:cNvSpPr>
          <p:nvPr/>
        </p:nvSpPr>
        <p:spPr bwMode="auto">
          <a:xfrm>
            <a:off x="6184900" y="2205038"/>
            <a:ext cx="1101725" cy="16271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31147" name="Text Box 11"/>
          <p:cNvSpPr txBox="1">
            <a:spLocks noChangeArrowheads="1"/>
          </p:cNvSpPr>
          <p:nvPr/>
        </p:nvSpPr>
        <p:spPr bwMode="auto">
          <a:xfrm>
            <a:off x="7402513" y="3133725"/>
            <a:ext cx="111918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-4</a:t>
            </a:r>
          </a:p>
        </p:txBody>
      </p:sp>
      <p:sp>
        <p:nvSpPr>
          <p:cNvPr id="731148" name="Rectangle 12"/>
          <p:cNvSpPr>
            <a:spLocks noChangeArrowheads="1"/>
          </p:cNvSpPr>
          <p:nvPr/>
        </p:nvSpPr>
        <p:spPr bwMode="auto">
          <a:xfrm>
            <a:off x="198438" y="5591175"/>
            <a:ext cx="70786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3175"/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200" b="1">
                <a:latin typeface="微软雅黑" pitchFamily="34" charset="-122"/>
                <a:ea typeface="微软雅黑" pitchFamily="34" charset="-122"/>
              </a:rPr>
              <a:t>相对地址方式下，重定位值计算公式为：</a:t>
            </a:r>
          </a:p>
          <a:p>
            <a:pPr indent="3175"/>
            <a:r>
              <a:rPr lang="en-US" altLang="zh-CN" sz="2200" b="1">
                <a:latin typeface="微软雅黑" pitchFamily="34" charset="-122"/>
                <a:ea typeface="微软雅黑" pitchFamily="34" charset="-122"/>
              </a:rPr>
              <a:t>ADDR(r_sym) – ( ( ADDR(.text) + r_offset ) – init )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428875" y="6316663"/>
            <a:ext cx="4818063" cy="412750"/>
            <a:chOff x="1530" y="4015"/>
            <a:chExt cx="3035" cy="260"/>
          </a:xfrm>
        </p:grpSpPr>
        <p:sp>
          <p:nvSpPr>
            <p:cNvPr id="731149" name="Line 13"/>
            <p:cNvSpPr>
              <a:spLocks noChangeShapeType="1"/>
            </p:cNvSpPr>
            <p:nvPr/>
          </p:nvSpPr>
          <p:spPr bwMode="auto">
            <a:xfrm>
              <a:off x="1530" y="4015"/>
              <a:ext cx="303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150" name="Text Box 14"/>
            <p:cNvSpPr txBox="1">
              <a:spLocks noChangeArrowheads="1"/>
            </p:cNvSpPr>
            <p:nvPr/>
          </p:nvSpPr>
          <p:spPr bwMode="auto">
            <a:xfrm>
              <a:off x="2390" y="4025"/>
              <a:ext cx="16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call</a:t>
              </a:r>
              <a:r>
                <a:rPr lang="zh-CN" altLang="en-US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指令下条指令地址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227013" y="6313488"/>
            <a:ext cx="1855787" cy="401637"/>
            <a:chOff x="143" y="4013"/>
            <a:chExt cx="1169" cy="253"/>
          </a:xfrm>
        </p:grpSpPr>
        <p:sp>
          <p:nvSpPr>
            <p:cNvPr id="731153" name="Line 17"/>
            <p:cNvSpPr>
              <a:spLocks noChangeShapeType="1"/>
            </p:cNvSpPr>
            <p:nvPr/>
          </p:nvSpPr>
          <p:spPr bwMode="auto">
            <a:xfrm>
              <a:off x="143" y="4013"/>
              <a:ext cx="1169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1154" name="Text Box 18"/>
            <p:cNvSpPr txBox="1">
              <a:spLocks noChangeArrowheads="1"/>
            </p:cNvSpPr>
            <p:nvPr/>
          </p:nvSpPr>
          <p:spPr bwMode="auto">
            <a:xfrm>
              <a:off x="315" y="4016"/>
              <a:ext cx="9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引用目标处</a:t>
              </a:r>
            </a:p>
          </p:txBody>
        </p:sp>
      </p:grpSp>
      <p:sp>
        <p:nvSpPr>
          <p:cNvPr id="731157" name="Text Box 21"/>
          <p:cNvSpPr txBox="1">
            <a:spLocks noChangeArrowheads="1"/>
          </p:cNvSpPr>
          <p:nvPr/>
        </p:nvSpPr>
        <p:spPr bwMode="auto">
          <a:xfrm>
            <a:off x="6575425" y="6346825"/>
            <a:ext cx="1857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即当前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的值</a:t>
            </a:r>
          </a:p>
        </p:txBody>
      </p:sp>
      <p:sp>
        <p:nvSpPr>
          <p:cNvPr id="731158" name="Text Box 22"/>
          <p:cNvSpPr txBox="1">
            <a:spLocks noChangeArrowheads="1"/>
          </p:cNvSpPr>
          <p:nvPr/>
        </p:nvSpPr>
        <p:spPr bwMode="auto">
          <a:xfrm>
            <a:off x="7534275" y="5413375"/>
            <a:ext cx="796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hlinkClick r:id="" action="ppaction://noaction"/>
              </a:rPr>
              <a:t>SKIP</a:t>
            </a: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3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3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3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3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3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3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3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3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3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3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5" grpId="0" animBg="1"/>
      <p:bldP spid="731146" grpId="0" animBg="1"/>
      <p:bldP spid="731147" grpId="0"/>
      <p:bldP spid="731148" grpId="0"/>
      <p:bldP spid="731157" grpId="0"/>
      <p:bldP spid="73115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3899</Words>
  <Application>Microsoft Office PowerPoint</Application>
  <PresentationFormat>全屏显示(4:3)</PresentationFormat>
  <Paragraphs>679</Paragraphs>
  <Slides>39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程序的链接（二）</vt:lpstr>
      <vt:lpstr>重定位</vt:lpstr>
      <vt:lpstr>重定位信息</vt:lpstr>
      <vt:lpstr>重定位操作举例</vt:lpstr>
      <vt:lpstr>重定位操作举例</vt:lpstr>
      <vt:lpstr>符号引用的地址需要重定位</vt:lpstr>
      <vt:lpstr>main.o重定位前</vt:lpstr>
      <vt:lpstr>main.o中的符号表</vt:lpstr>
      <vt:lpstr>R_386_PC32的重定位方式</vt:lpstr>
      <vt:lpstr>确定定义符号的地址</vt:lpstr>
      <vt:lpstr>R_386_32的重定位方式</vt:lpstr>
      <vt:lpstr>swap.o中的符号表</vt:lpstr>
      <vt:lpstr>R_386_32的重定位方式</vt:lpstr>
      <vt:lpstr>swap.o重定位</vt:lpstr>
      <vt:lpstr>swap.o重定位</vt:lpstr>
      <vt:lpstr>重定位后</vt:lpstr>
      <vt:lpstr>可执行文件的存储器映像</vt:lpstr>
      <vt:lpstr>回顾：可执行文件中的程序头表</vt:lpstr>
      <vt:lpstr>程序头（段头）表的信息</vt:lpstr>
      <vt:lpstr>可执行文件的加载</vt:lpstr>
      <vt:lpstr>ELF文件信息举例</vt:lpstr>
      <vt:lpstr>程序的链接</vt:lpstr>
      <vt:lpstr>动态链接的共享库（Shared Libraries） </vt:lpstr>
      <vt:lpstr>共享库（Shared Libraries）</vt:lpstr>
      <vt:lpstr>自定义一个动态共享库文件</vt:lpstr>
      <vt:lpstr>加载时动态链接 </vt:lpstr>
      <vt:lpstr>加载时动态链接</vt:lpstr>
      <vt:lpstr>运行时 动态链接</vt:lpstr>
      <vt:lpstr>动态链接机制浅析</vt:lpstr>
      <vt:lpstr>位置无关代码（PIC）</vt:lpstr>
      <vt:lpstr>PIC机制</vt:lpstr>
      <vt:lpstr>PIC数据引用——GOT</vt:lpstr>
      <vt:lpstr>PIC数据引用——GOT</vt:lpstr>
      <vt:lpstr>PIC过程引用——GOT</vt:lpstr>
      <vt:lpstr>PIC过程引用——PLT</vt:lpstr>
      <vt:lpstr>PIC过程引用——PLT &amp; GOT</vt:lpstr>
      <vt:lpstr>PIC过程引用——PLT &amp; GOT</vt:lpstr>
      <vt:lpstr>幻灯片 38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程序的链接</dc:title>
  <dc:creator>SU</dc:creator>
  <cp:lastModifiedBy>SU</cp:lastModifiedBy>
  <cp:revision>183</cp:revision>
  <dcterms:created xsi:type="dcterms:W3CDTF">2014-10-27T06:10:27Z</dcterms:created>
  <dcterms:modified xsi:type="dcterms:W3CDTF">2014-11-05T12:52:06Z</dcterms:modified>
</cp:coreProperties>
</file>