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8" r:id="rId2"/>
    <p:sldId id="293" r:id="rId3"/>
    <p:sldId id="294" r:id="rId4"/>
    <p:sldId id="295" r:id="rId5"/>
    <p:sldId id="296" r:id="rId6"/>
    <p:sldId id="297" r:id="rId7"/>
    <p:sldId id="264" r:id="rId8"/>
    <p:sldId id="263" r:id="rId9"/>
    <p:sldId id="260" r:id="rId10"/>
    <p:sldId id="261" r:id="rId11"/>
    <p:sldId id="265" r:id="rId12"/>
    <p:sldId id="262" r:id="rId13"/>
    <p:sldId id="266" r:id="rId14"/>
    <p:sldId id="336" r:id="rId15"/>
    <p:sldId id="316" r:id="rId16"/>
    <p:sldId id="317" r:id="rId17"/>
    <p:sldId id="318" r:id="rId18"/>
    <p:sldId id="319" r:id="rId19"/>
    <p:sldId id="321" r:id="rId20"/>
    <p:sldId id="337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271" r:id="rId32"/>
    <p:sldId id="333" r:id="rId33"/>
    <p:sldId id="314" r:id="rId34"/>
    <p:sldId id="315" r:id="rId35"/>
    <p:sldId id="313" r:id="rId36"/>
    <p:sldId id="334" r:id="rId37"/>
    <p:sldId id="335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7632" autoAdjust="0"/>
  </p:normalViewPr>
  <p:slideViewPr>
    <p:cSldViewPr>
      <p:cViewPr>
        <p:scale>
          <a:sx n="70" d="100"/>
          <a:sy n="70" d="100"/>
        </p:scale>
        <p:origin x="-1290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F1521-A818-4233-A1B0-BF885393314E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9094E-2B68-475E-8AFB-7984F6B1E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7"/>
          <p:cNvSpPr txBox="1">
            <a:spLocks noGrp="1" noChangeArrowheads="1"/>
          </p:cNvSpPr>
          <p:nvPr/>
        </p:nvSpPr>
        <p:spPr bwMode="auto">
          <a:xfrm>
            <a:off x="3887530" y="8687297"/>
            <a:ext cx="2970470" cy="45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148" tIns="44575" rIns="89148" bIns="44575" anchor="b"/>
          <a:lstStyle/>
          <a:p>
            <a:pPr algn="r" defTabSz="890976"/>
            <a:fld id="{A6ACE48E-464C-4712-935B-6C957A2ADA16}" type="slidenum">
              <a:rPr kumimoji="1" lang="zh-CN" altLang="en-US" sz="1200">
                <a:latin typeface="Times New Roman" pitchFamily="18" charset="0"/>
              </a:rPr>
              <a:pPr algn="r" defTabSz="890976"/>
              <a:t>15</a:t>
            </a:fld>
            <a:endParaRPr kumimoji="1" lang="en-US" altLang="zh-CN" sz="1200" dirty="0">
              <a:latin typeface="Times New Roman" pitchFamily="18" charset="0"/>
            </a:endParaRPr>
          </a:p>
        </p:txBody>
      </p:sp>
      <p:sp>
        <p:nvSpPr>
          <p:cNvPr id="553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53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25" y="4342939"/>
            <a:ext cx="5026951" cy="4116005"/>
          </a:xfrm>
        </p:spPr>
        <p:txBody>
          <a:bodyPr lIns="89148" tIns="44575" rIns="89148" bIns="44575"/>
          <a:lstStyle/>
          <a:p>
            <a:pPr eaLnBrk="1" hangingPunct="1"/>
            <a:r>
              <a:rPr lang="zh-CN" altLang="en-US"/>
              <a:t>从该存储器的结构可以理解为什么要规定数据对齐存放。例如，一个</a:t>
            </a:r>
            <a:r>
              <a:rPr lang="en-US" altLang="zh-CN"/>
              <a:t>32</a:t>
            </a:r>
            <a:r>
              <a:rPr lang="zh-CN" altLang="en-US"/>
              <a:t>位</a:t>
            </a:r>
            <a:r>
              <a:rPr lang="en-US" altLang="zh-CN"/>
              <a:t>int</a:t>
            </a:r>
            <a:r>
              <a:rPr lang="zh-CN" altLang="en-US"/>
              <a:t>型数据若存放在第</a:t>
            </a:r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/>
              <a:t>9</a:t>
            </a:r>
            <a:r>
              <a:rPr lang="zh-CN" altLang="en-US"/>
              <a:t>、</a:t>
            </a:r>
            <a:r>
              <a:rPr lang="en-US" altLang="zh-CN"/>
              <a:t>10</a:t>
            </a:r>
            <a:r>
              <a:rPr lang="zh-CN" altLang="en-US"/>
              <a:t>、</a:t>
            </a:r>
            <a:r>
              <a:rPr lang="en-US" altLang="zh-CN"/>
              <a:t>11</a:t>
            </a:r>
            <a:r>
              <a:rPr lang="zh-CN" altLang="en-US"/>
              <a:t>这</a:t>
            </a:r>
            <a:r>
              <a:rPr lang="en-US" altLang="zh-CN"/>
              <a:t>4</a:t>
            </a:r>
            <a:r>
              <a:rPr lang="zh-CN" altLang="en-US"/>
              <a:t>个单元，则需要访问几次内存？若存放在</a:t>
            </a:r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7</a:t>
            </a:r>
            <a:r>
              <a:rPr lang="zh-CN" altLang="en-US"/>
              <a:t>、</a:t>
            </a:r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/>
              <a:t>9</a:t>
            </a:r>
            <a:r>
              <a:rPr lang="zh-CN" altLang="en-US"/>
              <a:t>这</a:t>
            </a:r>
            <a:r>
              <a:rPr lang="en-US" altLang="zh-CN"/>
              <a:t>4</a:t>
            </a:r>
            <a:r>
              <a:rPr lang="zh-CN" altLang="en-US"/>
              <a:t>个单元，则需要访问几次内存？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7"/>
          <p:cNvSpPr txBox="1">
            <a:spLocks noGrp="1" noChangeArrowheads="1"/>
          </p:cNvSpPr>
          <p:nvPr/>
        </p:nvSpPr>
        <p:spPr bwMode="auto">
          <a:xfrm>
            <a:off x="3887530" y="8687297"/>
            <a:ext cx="2970470" cy="45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148" tIns="44575" rIns="89148" bIns="44575" anchor="b"/>
          <a:lstStyle/>
          <a:p>
            <a:pPr algn="r" defTabSz="890976"/>
            <a:fld id="{711034B3-39AE-4FC4-9BD3-7ADAD5138695}" type="slidenum">
              <a:rPr kumimoji="1" lang="zh-CN" altLang="en-US" sz="1200">
                <a:latin typeface="Times New Roman" pitchFamily="18" charset="0"/>
              </a:rPr>
              <a:pPr algn="r" defTabSz="890976"/>
              <a:t>35</a:t>
            </a:fld>
            <a:endParaRPr kumimoji="1" lang="en-US" altLang="zh-CN" sz="1200" dirty="0">
              <a:latin typeface="Times New Roman" pitchFamily="18" charset="0"/>
            </a:endParaRPr>
          </a:p>
        </p:txBody>
      </p:sp>
      <p:sp>
        <p:nvSpPr>
          <p:cNvPr id="579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579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525" y="4342939"/>
            <a:ext cx="5026951" cy="4116005"/>
          </a:xfrm>
        </p:spPr>
        <p:txBody>
          <a:bodyPr lIns="89148" tIns="44575" rIns="89148" bIns="44575"/>
          <a:lstStyle/>
          <a:p>
            <a:pPr eaLnBrk="1" hangingPunct="1"/>
            <a:r>
              <a:rPr lang="zh-CN" altLang="en-US"/>
              <a:t>每个槽有个标志字段，用于指出该槽取自主存的哪个块群。主存共有128个块群。故标志位有7位。</a:t>
            </a:r>
          </a:p>
          <a:p>
            <a:pPr eaLnBrk="1" hangingPunct="1"/>
            <a:r>
              <a:rPr lang="zh-CN" altLang="en-US"/>
              <a:t>每个块群中的16块与</a:t>
            </a:r>
            <a:r>
              <a:rPr lang="en-US" altLang="zh-CN"/>
              <a:t>Cache</a:t>
            </a:r>
            <a:r>
              <a:rPr lang="zh-CN" altLang="en-US"/>
              <a:t>的16个槽一一对应。</a:t>
            </a:r>
          </a:p>
          <a:p>
            <a:pPr eaLnBrk="1" hangingPunct="1"/>
            <a:r>
              <a:rPr lang="zh-CN" altLang="en-US"/>
              <a:t>主存地址共20位：7位标志、4位槽号、9位字号。高7位标志表示该地址位于主存哪一个块群。</a:t>
            </a:r>
            <a:endParaRPr lang="zh-CN" altLang="en-US">
              <a:solidFill>
                <a:srgbClr val="006600"/>
              </a:solidFill>
            </a:endParaRP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访存过程：</a:t>
            </a:r>
          </a:p>
          <a:p>
            <a:pPr eaLnBrk="1" hangingPunct="1"/>
            <a:r>
              <a:rPr lang="en-US" altLang="zh-CN">
                <a:latin typeface="宋体" pitchFamily="2" charset="-122"/>
              </a:rPr>
              <a:t>CPU</a:t>
            </a:r>
            <a:r>
              <a:rPr lang="zh-CN" altLang="en-US">
                <a:latin typeface="宋体" pitchFamily="2" charset="-122"/>
              </a:rPr>
              <a:t>给出20位主存地址，根据地址中间4位找到</a:t>
            </a:r>
            <a:r>
              <a:rPr lang="en-US" altLang="zh-CN">
                <a:latin typeface="宋体" pitchFamily="2" charset="-122"/>
              </a:rPr>
              <a:t>Cache</a:t>
            </a:r>
            <a:r>
              <a:rPr lang="zh-CN" altLang="en-US">
                <a:latin typeface="宋体" pitchFamily="2" charset="-122"/>
              </a:rPr>
              <a:t>相应的槽，然后取出该槽的标志，与地址中高7位进行比较。  若相等，则说明该主存单元所在的块在</a:t>
            </a:r>
            <a:r>
              <a:rPr lang="en-US" altLang="zh-CN">
                <a:latin typeface="宋体" pitchFamily="2" charset="-122"/>
              </a:rPr>
              <a:t>Cache</a:t>
            </a:r>
            <a:r>
              <a:rPr lang="zh-CN" altLang="en-US">
                <a:latin typeface="宋体" pitchFamily="2" charset="-122"/>
              </a:rPr>
              <a:t>中，再根据低9位字地址，从</a:t>
            </a:r>
            <a:r>
              <a:rPr lang="en-US" altLang="zh-CN">
                <a:latin typeface="宋体" pitchFamily="2" charset="-122"/>
              </a:rPr>
              <a:t>Cache</a:t>
            </a:r>
            <a:r>
              <a:rPr lang="zh-CN" altLang="en-US">
                <a:latin typeface="宋体" pitchFamily="2" charset="-122"/>
              </a:rPr>
              <a:t>的这一槽中取出字地址指出的那个单元送</a:t>
            </a:r>
            <a:r>
              <a:rPr lang="en-US" altLang="zh-CN">
                <a:latin typeface="宋体" pitchFamily="2" charset="-122"/>
              </a:rPr>
              <a:t>CPU；</a:t>
            </a:r>
            <a:r>
              <a:rPr lang="zh-CN" altLang="en-US">
                <a:latin typeface="宋体" pitchFamily="2" charset="-122"/>
              </a:rPr>
              <a:t>若不相等，则说明要访问的主存单元所在的那一块不在主存。此时将主存中该块调入</a:t>
            </a:r>
            <a:r>
              <a:rPr lang="en-US" altLang="zh-CN">
                <a:latin typeface="宋体" pitchFamily="2" charset="-122"/>
              </a:rPr>
              <a:t>Cache</a:t>
            </a:r>
            <a:r>
              <a:rPr lang="zh-CN" altLang="en-US">
                <a:latin typeface="宋体" pitchFamily="2" charset="-122"/>
              </a:rPr>
              <a:t>对应的槽中,并将该单元送</a:t>
            </a:r>
            <a:r>
              <a:rPr lang="en-US" altLang="zh-CN">
                <a:latin typeface="宋体" pitchFamily="2" charset="-122"/>
              </a:rPr>
              <a:t>CPU。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538" y="128588"/>
            <a:ext cx="8807450" cy="5286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295400"/>
            <a:ext cx="4019550" cy="2182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295400"/>
            <a:ext cx="4019550" cy="2182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1629-95A7-42B7-BB47-F7485BD3C616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21629-95A7-42B7-BB47-F7485BD3C616}" type="datetimeFigureOut">
              <a:rPr lang="zh-CN" altLang="en-US" smtClean="0"/>
              <a:pPr/>
              <a:t>2014/11/13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974B-34D0-4452-B049-4D941EEEE6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程序的链接（二）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3330558" cy="397669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2400" dirty="0" smtClean="0"/>
              <a:t>该模块重定位时，链接器将修改</a:t>
            </a:r>
            <a:r>
              <a:rPr lang="en-US" altLang="zh-CN" sz="2400" dirty="0" smtClean="0"/>
              <a:t>.text</a:t>
            </a:r>
            <a:r>
              <a:rPr lang="zh-CN" altLang="en-US" sz="2400" dirty="0" smtClean="0"/>
              <a:t>节的哪些指令？</a:t>
            </a:r>
            <a:endParaRPr lang="en-US" altLang="zh-CN" sz="2400" dirty="0" smtClean="0"/>
          </a:p>
          <a:p>
            <a:r>
              <a:rPr lang="zh-CN" altLang="en-US" sz="2400" dirty="0" smtClean="0"/>
              <a:t>对每一这样的指令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给出其重定位表项中的信息：节偏移、重定位类型、符号名。</a:t>
            </a:r>
            <a:endParaRPr lang="en-US" altLang="zh-CN" sz="2400" dirty="0" smtClean="0"/>
          </a:p>
          <a:p>
            <a:r>
              <a:rPr lang="zh-CN" altLang="en-US" sz="2400" dirty="0" smtClean="0"/>
              <a:t>该模块重定位时，链接器将修改</a:t>
            </a:r>
            <a:r>
              <a:rPr lang="en-US" altLang="zh-CN" sz="2400" dirty="0" smtClean="0"/>
              <a:t>.data</a:t>
            </a:r>
            <a:r>
              <a:rPr lang="zh-CN" altLang="en-US" sz="2400" dirty="0" smtClean="0"/>
              <a:t>节的哪些数据对象？</a:t>
            </a:r>
            <a:endParaRPr lang="en-US" altLang="zh-CN" sz="2400" dirty="0" smtClean="0"/>
          </a:p>
          <a:p>
            <a:r>
              <a:rPr lang="zh-CN" altLang="en-US" sz="2400" dirty="0" smtClean="0"/>
              <a:t>对每一这样的数据对象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给出其重定位表项中的信息：节偏移、重定位类型、符号名。</a:t>
            </a:r>
            <a:endParaRPr lang="en-US" altLang="zh-CN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68" y="4000504"/>
            <a:ext cx="2369820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12824" y="143838"/>
            <a:ext cx="5402580" cy="4785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13798" y="4929198"/>
            <a:ext cx="3070860" cy="116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b="80256"/>
          <a:stretch>
            <a:fillRect/>
          </a:stretch>
        </p:blipFill>
        <p:spPr bwMode="auto">
          <a:xfrm>
            <a:off x="190440" y="5058771"/>
            <a:ext cx="4175760" cy="30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 b="75486"/>
          <a:stretch>
            <a:fillRect/>
          </a:stretch>
        </p:blipFill>
        <p:spPr bwMode="auto">
          <a:xfrm>
            <a:off x="4808535" y="5091468"/>
            <a:ext cx="4152900" cy="272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75" y="-3222"/>
            <a:ext cx="5402580" cy="4785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65265" y="2917818"/>
            <a:ext cx="3070860" cy="116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69033" y="-3222"/>
            <a:ext cx="2369820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/>
          <a:srcRect t="29186" b="56651"/>
          <a:stretch>
            <a:fillRect/>
          </a:stretch>
        </p:blipFill>
        <p:spPr bwMode="auto">
          <a:xfrm>
            <a:off x="190440" y="5364189"/>
            <a:ext cx="4175760" cy="21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 t="43349" b="44849"/>
          <a:stretch>
            <a:fillRect/>
          </a:stretch>
        </p:blipFill>
        <p:spPr bwMode="auto">
          <a:xfrm>
            <a:off x="190440" y="5583267"/>
            <a:ext cx="4175760" cy="182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/>
          <a:srcRect t="55151" b="30686"/>
          <a:stretch>
            <a:fillRect/>
          </a:stretch>
        </p:blipFill>
        <p:spPr bwMode="auto">
          <a:xfrm>
            <a:off x="190440" y="5765832"/>
            <a:ext cx="4175760" cy="21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/>
          <a:srcRect t="70606" b="15231"/>
          <a:stretch>
            <a:fillRect/>
          </a:stretch>
        </p:blipFill>
        <p:spPr bwMode="auto">
          <a:xfrm>
            <a:off x="177162" y="6021423"/>
            <a:ext cx="4175760" cy="21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/>
          <a:srcRect t="84977" b="3221"/>
          <a:stretch>
            <a:fillRect/>
          </a:stretch>
        </p:blipFill>
        <p:spPr bwMode="auto">
          <a:xfrm>
            <a:off x="190440" y="6240501"/>
            <a:ext cx="4175760" cy="182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/>
          <a:srcRect t="37642" b="42666"/>
          <a:stretch>
            <a:fillRect/>
          </a:stretch>
        </p:blipFill>
        <p:spPr bwMode="auto">
          <a:xfrm>
            <a:off x="4837173" y="5364189"/>
            <a:ext cx="4152900" cy="21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/>
          <a:srcRect t="57334" b="22974"/>
          <a:stretch>
            <a:fillRect/>
          </a:stretch>
        </p:blipFill>
        <p:spPr bwMode="auto">
          <a:xfrm>
            <a:off x="4827591" y="5619780"/>
            <a:ext cx="4152900" cy="21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/>
          <a:srcRect t="77026"/>
          <a:stretch>
            <a:fillRect/>
          </a:stretch>
        </p:blipFill>
        <p:spPr bwMode="auto">
          <a:xfrm>
            <a:off x="4827591" y="5875371"/>
            <a:ext cx="4152900" cy="25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4" y="-3222"/>
            <a:ext cx="3249657" cy="3395709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该模块重定位时，链接器将修改</a:t>
            </a:r>
            <a:r>
              <a:rPr lang="en-US" altLang="zh-CN" dirty="0" smtClean="0"/>
              <a:t>.</a:t>
            </a:r>
            <a:r>
              <a:rPr lang="en-US" altLang="zh-CN" b="1" dirty="0" smtClean="0"/>
              <a:t>text</a:t>
            </a:r>
            <a:r>
              <a:rPr lang="zh-CN" altLang="en-US" dirty="0" smtClean="0"/>
              <a:t>节的哪些</a:t>
            </a:r>
            <a:r>
              <a:rPr lang="zh-CN" altLang="en-US" b="1" dirty="0" smtClean="0"/>
              <a:t>指令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对每一这样的指令</a:t>
            </a:r>
            <a:r>
              <a:rPr lang="en-US" altLang="zh-CN" dirty="0" smtClean="0"/>
              <a:t>,</a:t>
            </a:r>
            <a:r>
              <a:rPr lang="zh-CN" altLang="en-US" dirty="0" smtClean="0"/>
              <a:t>给出其重定位表项中的信息：节偏移、重定位类型、符号名。</a:t>
            </a:r>
            <a:endParaRPr lang="en-US" altLang="zh-CN" dirty="0" smtClean="0"/>
          </a:p>
          <a:p>
            <a:r>
              <a:rPr lang="zh-CN" altLang="en-US" dirty="0" smtClean="0"/>
              <a:t>该模块重定位时，链接器将修改</a:t>
            </a:r>
            <a:r>
              <a:rPr lang="en-US" altLang="zh-CN" dirty="0" smtClean="0"/>
              <a:t>. </a:t>
            </a:r>
            <a:r>
              <a:rPr lang="en-US" altLang="zh-CN" dirty="0" err="1" smtClean="0"/>
              <a:t>rodata</a:t>
            </a:r>
            <a:r>
              <a:rPr lang="zh-CN" altLang="en-US" dirty="0" smtClean="0"/>
              <a:t>节的哪些数据对象？</a:t>
            </a:r>
          </a:p>
          <a:p>
            <a:r>
              <a:rPr lang="zh-CN" altLang="en-US" dirty="0" smtClean="0"/>
              <a:t>对每一这样的数据对象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给出其重定位表项中的信息：节偏移、重定位类型、符号名。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65820"/>
            <a:ext cx="2537460" cy="328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3025" y="-3222"/>
            <a:ext cx="5753100" cy="431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2603" y="5885862"/>
            <a:ext cx="7063740" cy="975360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14650" y="5091138"/>
            <a:ext cx="6229350" cy="200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14683" y="4726008"/>
            <a:ext cx="4067175" cy="200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456527" y="4414851"/>
            <a:ext cx="127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不同模式</a:t>
            </a:r>
            <a:r>
              <a:rPr lang="en-US" altLang="zh-CN" dirty="0" smtClean="0"/>
              <a:t>JMP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222"/>
            <a:ext cx="2537460" cy="328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3025" y="-3222"/>
            <a:ext cx="5753100" cy="431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 l="1034" r="42623"/>
          <a:stretch>
            <a:fillRect/>
          </a:stretch>
        </p:blipFill>
        <p:spPr bwMode="auto">
          <a:xfrm>
            <a:off x="-28638" y="3282948"/>
            <a:ext cx="3979917" cy="975360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/>
          <a:srcRect b="79333"/>
          <a:stretch>
            <a:fillRect/>
          </a:stretch>
        </p:blipFill>
        <p:spPr bwMode="auto">
          <a:xfrm>
            <a:off x="117414" y="4651725"/>
            <a:ext cx="4351020" cy="237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/>
          <a:srcRect b="88673"/>
          <a:stretch>
            <a:fillRect/>
          </a:stretch>
        </p:blipFill>
        <p:spPr bwMode="auto">
          <a:xfrm>
            <a:off x="4827966" y="4646976"/>
            <a:ext cx="4198620" cy="242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/>
          <a:srcRect t="42880" b="38080"/>
          <a:stretch>
            <a:fillRect/>
          </a:stretch>
        </p:blipFill>
        <p:spPr bwMode="auto">
          <a:xfrm>
            <a:off x="117414" y="4962546"/>
            <a:ext cx="4351020" cy="21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/>
          <a:srcRect t="60293" b="20667"/>
          <a:stretch>
            <a:fillRect/>
          </a:stretch>
        </p:blipFill>
        <p:spPr bwMode="auto">
          <a:xfrm>
            <a:off x="117414" y="5218137"/>
            <a:ext cx="4351020" cy="21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/>
          <a:srcRect t="77787"/>
          <a:stretch>
            <a:fillRect/>
          </a:stretch>
        </p:blipFill>
        <p:spPr bwMode="auto">
          <a:xfrm>
            <a:off x="117414" y="5473728"/>
            <a:ext cx="4351020" cy="25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/>
          <a:srcRect t="18758" b="69305"/>
          <a:stretch>
            <a:fillRect/>
          </a:stretch>
        </p:blipFill>
        <p:spPr bwMode="auto">
          <a:xfrm>
            <a:off x="4827591" y="4926033"/>
            <a:ext cx="4198620" cy="25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/>
          <a:srcRect t="30694" b="60780"/>
          <a:stretch>
            <a:fillRect/>
          </a:stretch>
        </p:blipFill>
        <p:spPr bwMode="auto">
          <a:xfrm>
            <a:off x="4827591" y="5181624"/>
            <a:ext cx="4198620" cy="182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/>
          <a:srcRect t="40317" b="51157"/>
          <a:stretch>
            <a:fillRect/>
          </a:stretch>
        </p:blipFill>
        <p:spPr bwMode="auto">
          <a:xfrm>
            <a:off x="4827966" y="5400702"/>
            <a:ext cx="4198620" cy="182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/>
          <a:srcRect t="51158" b="39220"/>
          <a:stretch>
            <a:fillRect/>
          </a:stretch>
        </p:blipFill>
        <p:spPr bwMode="auto">
          <a:xfrm>
            <a:off x="4827966" y="5632827"/>
            <a:ext cx="4198620" cy="20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6"/>
          <a:srcRect t="59683" b="30085"/>
          <a:stretch>
            <a:fillRect/>
          </a:stretch>
        </p:blipFill>
        <p:spPr bwMode="auto">
          <a:xfrm>
            <a:off x="4827966" y="5838858"/>
            <a:ext cx="4198620" cy="21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6"/>
          <a:srcRect t="69915" b="19854"/>
          <a:stretch>
            <a:fillRect/>
          </a:stretch>
        </p:blipFill>
        <p:spPr bwMode="auto">
          <a:xfrm>
            <a:off x="4827966" y="6057936"/>
            <a:ext cx="4198620" cy="21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6"/>
          <a:srcRect t="80146" b="9622"/>
          <a:stretch>
            <a:fillRect/>
          </a:stretch>
        </p:blipFill>
        <p:spPr bwMode="auto">
          <a:xfrm>
            <a:off x="4827966" y="6277014"/>
            <a:ext cx="4198620" cy="21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/>
          <a:srcRect t="89769"/>
          <a:stretch>
            <a:fillRect/>
          </a:stretch>
        </p:blipFill>
        <p:spPr bwMode="auto">
          <a:xfrm>
            <a:off x="4827966" y="6496092"/>
            <a:ext cx="4198620" cy="21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矩形 20"/>
          <p:cNvSpPr/>
          <p:nvPr/>
        </p:nvSpPr>
        <p:spPr>
          <a:xfrm>
            <a:off x="4498974" y="2151045"/>
            <a:ext cx="2957553" cy="255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498974" y="2589201"/>
            <a:ext cx="2957553" cy="255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498974" y="3209922"/>
            <a:ext cx="2957553" cy="255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62227"/>
            <a:ext cx="8229600" cy="1143000"/>
          </a:xfrm>
        </p:spPr>
        <p:txBody>
          <a:bodyPr/>
          <a:lstStyle/>
          <a:p>
            <a:r>
              <a:rPr lang="zh-CN" altLang="en-US" b="1" dirty="0" smtClean="0"/>
              <a:t>层次结构存储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908050"/>
            <a:ext cx="7670800" cy="5189538"/>
            <a:chOff x="430" y="872"/>
            <a:chExt cx="4384" cy="3064"/>
          </a:xfrm>
        </p:grpSpPr>
        <p:sp>
          <p:nvSpPr>
            <p:cNvPr id="552963" name="Text Box 8"/>
            <p:cNvSpPr txBox="1">
              <a:spLocks noChangeAspect="1" noChangeArrowheads="1"/>
            </p:cNvSpPr>
            <p:nvPr/>
          </p:nvSpPr>
          <p:spPr bwMode="auto">
            <a:xfrm>
              <a:off x="4060" y="3100"/>
              <a:ext cx="754" cy="2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50" tIns="44480" rIns="88950" bIns="44480" anchor="ctr">
              <a:spAutoFit/>
            </a:bodyPr>
            <a:lstStyle/>
            <a:p>
              <a:r>
                <a:rPr lang="zh-CN" altLang="en-US" sz="1800" b="1">
                  <a:latin typeface="Helvetica" pitchFamily="34" charset="0"/>
                  <a:ea typeface="微软雅黑" pitchFamily="34" charset="-122"/>
                </a:rPr>
                <a:t>存储控制器</a:t>
              </a:r>
            </a:p>
          </p:txBody>
        </p:sp>
        <p:sp>
          <p:nvSpPr>
            <p:cNvPr id="570377" name="Rectangle 9"/>
            <p:cNvSpPr>
              <a:spLocks noChangeAspect="1" noChangeArrowheads="1"/>
            </p:cNvSpPr>
            <p:nvPr/>
          </p:nvSpPr>
          <p:spPr bwMode="auto">
            <a:xfrm>
              <a:off x="1250" y="887"/>
              <a:ext cx="2832" cy="150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4"/>
              </a:outerShdw>
            </a:effec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70378" name="Rectangle 10"/>
            <p:cNvSpPr>
              <a:spLocks noChangeAspect="1" noChangeArrowheads="1"/>
            </p:cNvSpPr>
            <p:nvPr/>
          </p:nvSpPr>
          <p:spPr bwMode="auto">
            <a:xfrm>
              <a:off x="1527" y="2779"/>
              <a:ext cx="2524" cy="71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4"/>
              </a:outerShdw>
            </a:effec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66" name="Rectangle 11"/>
            <p:cNvSpPr>
              <a:spLocks noChangeAspect="1" noChangeArrowheads="1"/>
            </p:cNvSpPr>
            <p:nvPr/>
          </p:nvSpPr>
          <p:spPr bwMode="auto">
            <a:xfrm>
              <a:off x="3236" y="1304"/>
              <a:ext cx="613" cy="54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67" name="Rectangle 12"/>
            <p:cNvSpPr>
              <a:spLocks noChangeAspect="1" noChangeArrowheads="1"/>
            </p:cNvSpPr>
            <p:nvPr/>
          </p:nvSpPr>
          <p:spPr bwMode="auto">
            <a:xfrm>
              <a:off x="2963" y="1372"/>
              <a:ext cx="614" cy="5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68" name="Rectangle 13"/>
            <p:cNvSpPr>
              <a:spLocks noChangeAspect="1" noChangeArrowheads="1"/>
            </p:cNvSpPr>
            <p:nvPr/>
          </p:nvSpPr>
          <p:spPr bwMode="auto">
            <a:xfrm>
              <a:off x="2690" y="1441"/>
              <a:ext cx="614" cy="54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69" name="Rectangle 14"/>
            <p:cNvSpPr>
              <a:spLocks noChangeAspect="1" noChangeArrowheads="1"/>
            </p:cNvSpPr>
            <p:nvPr/>
          </p:nvSpPr>
          <p:spPr bwMode="auto">
            <a:xfrm>
              <a:off x="2418" y="1508"/>
              <a:ext cx="613" cy="5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70" name="Rectangle 15"/>
            <p:cNvSpPr>
              <a:spLocks noChangeAspect="1" noChangeArrowheads="1"/>
            </p:cNvSpPr>
            <p:nvPr/>
          </p:nvSpPr>
          <p:spPr bwMode="auto">
            <a:xfrm>
              <a:off x="2145" y="1577"/>
              <a:ext cx="614" cy="5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71" name="Rectangle 16"/>
            <p:cNvSpPr>
              <a:spLocks noChangeAspect="1" noChangeArrowheads="1"/>
            </p:cNvSpPr>
            <p:nvPr/>
          </p:nvSpPr>
          <p:spPr bwMode="auto">
            <a:xfrm>
              <a:off x="1872" y="1645"/>
              <a:ext cx="614" cy="54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72" name="Rectangle 17"/>
            <p:cNvSpPr>
              <a:spLocks noChangeAspect="1" noChangeArrowheads="1"/>
            </p:cNvSpPr>
            <p:nvPr/>
          </p:nvSpPr>
          <p:spPr bwMode="auto">
            <a:xfrm>
              <a:off x="1599" y="1713"/>
              <a:ext cx="613" cy="5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73" name="Rectangle 18"/>
            <p:cNvSpPr>
              <a:spLocks noChangeAspect="1" noChangeArrowheads="1"/>
            </p:cNvSpPr>
            <p:nvPr/>
          </p:nvSpPr>
          <p:spPr bwMode="auto">
            <a:xfrm>
              <a:off x="1326" y="1782"/>
              <a:ext cx="614" cy="54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8950" tIns="44480" rIns="88950" bIns="44480" anchor="ctr"/>
            <a:lstStyle/>
            <a:p>
              <a:pPr algn="ctr"/>
              <a:endParaRPr lang="zh-CN" altLang="en-US" sz="1400" b="1">
                <a:latin typeface="Helvetica" pitchFamily="34" charset="0"/>
                <a:ea typeface="宋体" pitchFamily="2" charset="-122"/>
              </a:endParaRPr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1065" y="872"/>
              <a:ext cx="2330" cy="2253"/>
              <a:chOff x="768" y="724"/>
              <a:chExt cx="2623" cy="2537"/>
            </a:xfrm>
          </p:grpSpPr>
          <p:sp>
            <p:nvSpPr>
              <p:cNvPr id="552975" name="Line 20"/>
              <p:cNvSpPr>
                <a:spLocks noChangeAspect="1" noChangeShapeType="1"/>
              </p:cNvSpPr>
              <p:nvPr/>
            </p:nvSpPr>
            <p:spPr bwMode="auto">
              <a:xfrm>
                <a:off x="768" y="913"/>
                <a:ext cx="2623" cy="0"/>
              </a:xfrm>
              <a:prstGeom prst="line">
                <a:avLst/>
              </a:prstGeom>
              <a:noFill/>
              <a:ln w="38100">
                <a:solidFill>
                  <a:srgbClr val="99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21"/>
              <p:cNvGrpSpPr>
                <a:grpSpLocks/>
              </p:cNvGrpSpPr>
              <p:nvPr/>
            </p:nvGrpSpPr>
            <p:grpSpPr bwMode="auto">
              <a:xfrm>
                <a:off x="768" y="724"/>
                <a:ext cx="2610" cy="2537"/>
                <a:chOff x="768" y="724"/>
                <a:chExt cx="2610" cy="2537"/>
              </a:xfrm>
            </p:grpSpPr>
            <p:sp>
              <p:nvSpPr>
                <p:cNvPr id="552977" name="Text Box 22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769" y="724"/>
                  <a:ext cx="1211" cy="20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88950" tIns="44480" rIns="88950" bIns="44480" anchor="ctr">
                  <a:spAutoFit/>
                </a:bodyPr>
                <a:lstStyle/>
                <a:p>
                  <a:pPr algn="ctr"/>
                  <a:r>
                    <a:rPr lang="en-US" altLang="zh-CN" sz="1400" b="1">
                      <a:latin typeface="Courier New" pitchFamily="49" charset="0"/>
                      <a:ea typeface="宋体" pitchFamily="2" charset="-122"/>
                    </a:rPr>
                    <a:t>(</a:t>
                  </a:r>
                  <a:r>
                    <a:rPr lang="zh-CN" altLang="en-US" sz="1400" b="1">
                      <a:solidFill>
                        <a:srgbClr val="0099FF"/>
                      </a:solidFill>
                      <a:latin typeface="Courier New" pitchFamily="49" charset="0"/>
                      <a:ea typeface="宋体" pitchFamily="2" charset="-122"/>
                    </a:rPr>
                    <a:t>行地址</a:t>
                  </a:r>
                  <a:r>
                    <a:rPr lang="en-US" altLang="zh-CN" sz="1400" b="1">
                      <a:solidFill>
                        <a:srgbClr val="0099FF"/>
                      </a:solidFill>
                      <a:latin typeface="Courier New" pitchFamily="49" charset="0"/>
                      <a:ea typeface="宋体" pitchFamily="2" charset="-122"/>
                    </a:rPr>
                    <a:t>i, </a:t>
                  </a:r>
                  <a:r>
                    <a:rPr lang="zh-CN" altLang="en-US" sz="1400" b="1">
                      <a:solidFill>
                        <a:srgbClr val="0099FF"/>
                      </a:solidFill>
                      <a:latin typeface="Courier New" pitchFamily="49" charset="0"/>
                      <a:ea typeface="宋体" pitchFamily="2" charset="-122"/>
                    </a:rPr>
                    <a:t>列地址</a:t>
                  </a:r>
                  <a:r>
                    <a:rPr lang="en-US" altLang="zh-CN" sz="1400" b="1">
                      <a:solidFill>
                        <a:srgbClr val="0099FF"/>
                      </a:solidFill>
                      <a:latin typeface="Courier New" pitchFamily="49" charset="0"/>
                      <a:ea typeface="宋体" pitchFamily="2" charset="-122"/>
                    </a:rPr>
                    <a:t>j)</a:t>
                  </a:r>
                </a:p>
              </p:txBody>
            </p:sp>
            <p:sp>
              <p:nvSpPr>
                <p:cNvPr id="552978" name="Line 23"/>
                <p:cNvSpPr>
                  <a:spLocks noChangeAspect="1" noChangeShapeType="1"/>
                </p:cNvSpPr>
                <p:nvPr/>
              </p:nvSpPr>
              <p:spPr bwMode="auto">
                <a:xfrm>
                  <a:off x="3378" y="913"/>
                  <a:ext cx="0" cy="300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79" name="Line 24"/>
                <p:cNvSpPr>
                  <a:spLocks noChangeAspect="1" noChangeShapeType="1"/>
                </p:cNvSpPr>
                <p:nvPr/>
              </p:nvSpPr>
              <p:spPr bwMode="auto">
                <a:xfrm>
                  <a:off x="3033" y="913"/>
                  <a:ext cx="0" cy="377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0" name="Line 25"/>
                <p:cNvSpPr>
                  <a:spLocks noChangeAspect="1" noChangeShapeType="1"/>
                </p:cNvSpPr>
                <p:nvPr/>
              </p:nvSpPr>
              <p:spPr bwMode="auto">
                <a:xfrm>
                  <a:off x="2726" y="913"/>
                  <a:ext cx="0" cy="460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1" name="Line 26"/>
                <p:cNvSpPr>
                  <a:spLocks noChangeAspect="1" noChangeShapeType="1"/>
                </p:cNvSpPr>
                <p:nvPr/>
              </p:nvSpPr>
              <p:spPr bwMode="auto">
                <a:xfrm>
                  <a:off x="2419" y="913"/>
                  <a:ext cx="0" cy="537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2" name="Line 27"/>
                <p:cNvSpPr>
                  <a:spLocks noChangeAspect="1" noChangeShapeType="1"/>
                </p:cNvSpPr>
                <p:nvPr/>
              </p:nvSpPr>
              <p:spPr bwMode="auto">
                <a:xfrm>
                  <a:off x="2112" y="913"/>
                  <a:ext cx="0" cy="61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3" name="Line 28"/>
                <p:cNvSpPr>
                  <a:spLocks noChangeAspect="1" noChangeShapeType="1"/>
                </p:cNvSpPr>
                <p:nvPr/>
              </p:nvSpPr>
              <p:spPr bwMode="auto">
                <a:xfrm>
                  <a:off x="1766" y="913"/>
                  <a:ext cx="0" cy="691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4" name="Line 29"/>
                <p:cNvSpPr>
                  <a:spLocks noChangeAspect="1" noChangeShapeType="1"/>
                </p:cNvSpPr>
                <p:nvPr/>
              </p:nvSpPr>
              <p:spPr bwMode="auto">
                <a:xfrm>
                  <a:off x="1497" y="913"/>
                  <a:ext cx="0" cy="767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5" name="Line 30"/>
                <p:cNvSpPr>
                  <a:spLocks noChangeAspect="1" noChangeShapeType="1"/>
                </p:cNvSpPr>
                <p:nvPr/>
              </p:nvSpPr>
              <p:spPr bwMode="auto">
                <a:xfrm>
                  <a:off x="1190" y="913"/>
                  <a:ext cx="0" cy="844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6" name="Line 31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768" y="3255"/>
                  <a:ext cx="518" cy="6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2987" name="Line 3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768" y="913"/>
                  <a:ext cx="0" cy="2342"/>
                </a:xfrm>
                <a:prstGeom prst="line">
                  <a:avLst/>
                </a:prstGeom>
                <a:noFill/>
                <a:ln w="38100">
                  <a:solidFill>
                    <a:srgbClr val="99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52988" name="Rectangle 33"/>
            <p:cNvSpPr>
              <a:spLocks noChangeAspect="1" noChangeArrowheads="1"/>
            </p:cNvSpPr>
            <p:nvPr/>
          </p:nvSpPr>
          <p:spPr bwMode="auto">
            <a:xfrm>
              <a:off x="2105" y="1946"/>
              <a:ext cx="57" cy="63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89" name="Rectangle 34"/>
            <p:cNvSpPr>
              <a:spLocks noChangeAspect="1" noChangeArrowheads="1"/>
            </p:cNvSpPr>
            <p:nvPr/>
          </p:nvSpPr>
          <p:spPr bwMode="auto">
            <a:xfrm>
              <a:off x="1844" y="2012"/>
              <a:ext cx="57" cy="6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90" name="Rectangle 35"/>
            <p:cNvSpPr>
              <a:spLocks noChangeAspect="1" noChangeArrowheads="1"/>
            </p:cNvSpPr>
            <p:nvPr/>
          </p:nvSpPr>
          <p:spPr bwMode="auto">
            <a:xfrm>
              <a:off x="2378" y="1875"/>
              <a:ext cx="56" cy="63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91" name="Rectangle 36"/>
            <p:cNvSpPr>
              <a:spLocks noChangeAspect="1" noChangeArrowheads="1"/>
            </p:cNvSpPr>
            <p:nvPr/>
          </p:nvSpPr>
          <p:spPr bwMode="auto">
            <a:xfrm>
              <a:off x="2653" y="1804"/>
              <a:ext cx="57" cy="63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92" name="Rectangle 37"/>
            <p:cNvSpPr>
              <a:spLocks noChangeAspect="1" noChangeArrowheads="1"/>
            </p:cNvSpPr>
            <p:nvPr/>
          </p:nvSpPr>
          <p:spPr bwMode="auto">
            <a:xfrm>
              <a:off x="2934" y="1730"/>
              <a:ext cx="57" cy="6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93" name="Rectangle 38"/>
            <p:cNvSpPr>
              <a:spLocks noChangeAspect="1" noChangeArrowheads="1"/>
            </p:cNvSpPr>
            <p:nvPr/>
          </p:nvSpPr>
          <p:spPr bwMode="auto">
            <a:xfrm>
              <a:off x="3202" y="1668"/>
              <a:ext cx="57" cy="6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94" name="Rectangle 39"/>
            <p:cNvSpPr>
              <a:spLocks noChangeAspect="1" noChangeArrowheads="1"/>
            </p:cNvSpPr>
            <p:nvPr/>
          </p:nvSpPr>
          <p:spPr bwMode="auto">
            <a:xfrm>
              <a:off x="3474" y="1593"/>
              <a:ext cx="57" cy="64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95" name="Rectangle 40"/>
            <p:cNvSpPr>
              <a:spLocks noChangeAspect="1" noChangeArrowheads="1"/>
            </p:cNvSpPr>
            <p:nvPr/>
          </p:nvSpPr>
          <p:spPr bwMode="auto">
            <a:xfrm>
              <a:off x="3742" y="1526"/>
              <a:ext cx="57" cy="6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2996" name="Text Box 41"/>
            <p:cNvSpPr txBox="1">
              <a:spLocks noChangeAspect="1" noChangeArrowheads="1"/>
            </p:cNvSpPr>
            <p:nvPr/>
          </p:nvSpPr>
          <p:spPr bwMode="auto">
            <a:xfrm>
              <a:off x="1571" y="1758"/>
              <a:ext cx="380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50" tIns="44480" rIns="88950" bIns="44480" anchor="ctr">
              <a:spAutoFit/>
            </a:bodyPr>
            <a:lstStyle/>
            <a:p>
              <a:pPr algn="ctr"/>
              <a:r>
                <a:rPr lang="en-US" altLang="zh-CN" sz="1000" b="1">
                  <a:solidFill>
                    <a:srgbClr val="0033CC"/>
                  </a:solidFill>
                  <a:latin typeface="Helvetica" pitchFamily="34" charset="0"/>
                  <a:ea typeface="宋体" pitchFamily="2" charset="-122"/>
                </a:rPr>
                <a:t>DRAM 7</a:t>
              </a:r>
            </a:p>
          </p:txBody>
        </p:sp>
        <p:sp>
          <p:nvSpPr>
            <p:cNvPr id="552997" name="Text Box 42"/>
            <p:cNvSpPr txBox="1">
              <a:spLocks noChangeAspect="1" noChangeArrowheads="1"/>
            </p:cNvSpPr>
            <p:nvPr/>
          </p:nvSpPr>
          <p:spPr bwMode="auto">
            <a:xfrm>
              <a:off x="3502" y="1264"/>
              <a:ext cx="381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50" tIns="44480" rIns="88950" bIns="44480" anchor="ctr">
              <a:spAutoFit/>
            </a:bodyPr>
            <a:lstStyle/>
            <a:p>
              <a:pPr algn="ctr"/>
              <a:r>
                <a:rPr lang="en-US" altLang="zh-CN" sz="1000" b="1">
                  <a:solidFill>
                    <a:srgbClr val="0033CC"/>
                  </a:solidFill>
                  <a:latin typeface="Helvetica" pitchFamily="34" charset="0"/>
                  <a:ea typeface="宋体" pitchFamily="2" charset="-122"/>
                </a:rPr>
                <a:t>DRAM 0</a:t>
              </a:r>
            </a:p>
          </p:txBody>
        </p:sp>
        <p:grpSp>
          <p:nvGrpSpPr>
            <p:cNvPr id="5" name="Group 43"/>
            <p:cNvGrpSpPr>
              <a:grpSpLocks/>
            </p:cNvGrpSpPr>
            <p:nvPr/>
          </p:nvGrpSpPr>
          <p:grpSpPr bwMode="auto">
            <a:xfrm>
              <a:off x="1689" y="2917"/>
              <a:ext cx="2286" cy="428"/>
              <a:chOff x="1471" y="3026"/>
              <a:chExt cx="2575" cy="482"/>
            </a:xfrm>
          </p:grpSpPr>
          <p:sp>
            <p:nvSpPr>
              <p:cNvPr id="552999" name="Text Box 44"/>
              <p:cNvSpPr txBox="1">
                <a:spLocks noChangeAspect="1" noChangeArrowheads="1"/>
              </p:cNvSpPr>
              <p:nvPr/>
            </p:nvSpPr>
            <p:spPr bwMode="auto">
              <a:xfrm>
                <a:off x="3891" y="3026"/>
                <a:ext cx="155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553000" name="Text Box 45"/>
              <p:cNvSpPr txBox="1">
                <a:spLocks noChangeAspect="1" noChangeArrowheads="1"/>
              </p:cNvSpPr>
              <p:nvPr/>
            </p:nvSpPr>
            <p:spPr bwMode="auto">
              <a:xfrm>
                <a:off x="2698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31</a:t>
                </a:r>
              </a:p>
            </p:txBody>
          </p:sp>
          <p:sp>
            <p:nvSpPr>
              <p:cNvPr id="553001" name="Text Box 46"/>
              <p:cNvSpPr txBox="1">
                <a:spLocks noChangeAspect="1" noChangeArrowheads="1"/>
              </p:cNvSpPr>
              <p:nvPr/>
            </p:nvSpPr>
            <p:spPr bwMode="auto">
              <a:xfrm>
                <a:off x="3646" y="3026"/>
                <a:ext cx="15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7</a:t>
                </a:r>
              </a:p>
            </p:txBody>
          </p:sp>
          <p:sp>
            <p:nvSpPr>
              <p:cNvPr id="553002" name="Text Box 47"/>
              <p:cNvSpPr txBox="1">
                <a:spLocks noChangeAspect="1" noChangeArrowheads="1"/>
              </p:cNvSpPr>
              <p:nvPr/>
            </p:nvSpPr>
            <p:spPr bwMode="auto">
              <a:xfrm>
                <a:off x="3558" y="3026"/>
                <a:ext cx="155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8</a:t>
                </a:r>
              </a:p>
            </p:txBody>
          </p:sp>
          <p:sp>
            <p:nvSpPr>
              <p:cNvPr id="553003" name="Text Box 48"/>
              <p:cNvSpPr txBox="1">
                <a:spLocks noChangeAspect="1" noChangeArrowheads="1"/>
              </p:cNvSpPr>
              <p:nvPr/>
            </p:nvSpPr>
            <p:spPr bwMode="auto">
              <a:xfrm>
                <a:off x="3311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15</a:t>
                </a:r>
              </a:p>
            </p:txBody>
          </p:sp>
          <p:sp>
            <p:nvSpPr>
              <p:cNvPr id="553004" name="Text Box 49"/>
              <p:cNvSpPr txBox="1">
                <a:spLocks noChangeAspect="1" noChangeArrowheads="1"/>
              </p:cNvSpPr>
              <p:nvPr/>
            </p:nvSpPr>
            <p:spPr bwMode="auto">
              <a:xfrm>
                <a:off x="3197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16</a:t>
                </a:r>
              </a:p>
            </p:txBody>
          </p:sp>
          <p:sp>
            <p:nvSpPr>
              <p:cNvPr id="553005" name="Text Box 50"/>
              <p:cNvSpPr txBox="1">
                <a:spLocks noChangeAspect="1" noChangeArrowheads="1"/>
              </p:cNvSpPr>
              <p:nvPr/>
            </p:nvSpPr>
            <p:spPr bwMode="auto">
              <a:xfrm>
                <a:off x="3034" y="3026"/>
                <a:ext cx="197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23</a:t>
                </a:r>
              </a:p>
            </p:txBody>
          </p:sp>
          <p:sp>
            <p:nvSpPr>
              <p:cNvPr id="553006" name="Text Box 51"/>
              <p:cNvSpPr txBox="1">
                <a:spLocks noChangeAspect="1" noChangeArrowheads="1"/>
              </p:cNvSpPr>
              <p:nvPr/>
            </p:nvSpPr>
            <p:spPr bwMode="auto">
              <a:xfrm>
                <a:off x="2928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24</a:t>
                </a:r>
              </a:p>
            </p:txBody>
          </p:sp>
          <p:sp>
            <p:nvSpPr>
              <p:cNvPr id="553007" name="Text Box 52"/>
              <p:cNvSpPr txBox="1">
                <a:spLocks noChangeAspect="1" noChangeArrowheads="1"/>
              </p:cNvSpPr>
              <p:nvPr/>
            </p:nvSpPr>
            <p:spPr bwMode="auto">
              <a:xfrm>
                <a:off x="2594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32</a:t>
                </a:r>
              </a:p>
            </p:txBody>
          </p:sp>
          <p:sp>
            <p:nvSpPr>
              <p:cNvPr id="553008" name="Text Box 53"/>
              <p:cNvSpPr txBox="1">
                <a:spLocks noChangeAspect="1" noChangeArrowheads="1"/>
              </p:cNvSpPr>
              <p:nvPr/>
            </p:nvSpPr>
            <p:spPr bwMode="auto">
              <a:xfrm>
                <a:off x="1471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63</a:t>
                </a:r>
              </a:p>
            </p:txBody>
          </p:sp>
          <p:sp>
            <p:nvSpPr>
              <p:cNvPr id="553009" name="Text Box 54"/>
              <p:cNvSpPr txBox="1">
                <a:spLocks noChangeAspect="1" noChangeArrowheads="1"/>
              </p:cNvSpPr>
              <p:nvPr/>
            </p:nvSpPr>
            <p:spPr bwMode="auto">
              <a:xfrm>
                <a:off x="2410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39</a:t>
                </a:r>
              </a:p>
            </p:txBody>
          </p:sp>
          <p:sp>
            <p:nvSpPr>
              <p:cNvPr id="553010" name="Text Box 55"/>
              <p:cNvSpPr txBox="1">
                <a:spLocks noChangeAspect="1" noChangeArrowheads="1"/>
              </p:cNvSpPr>
              <p:nvPr/>
            </p:nvSpPr>
            <p:spPr bwMode="auto">
              <a:xfrm>
                <a:off x="2286" y="3026"/>
                <a:ext cx="197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40</a:t>
                </a:r>
              </a:p>
            </p:txBody>
          </p:sp>
          <p:sp>
            <p:nvSpPr>
              <p:cNvPr id="553011" name="Text Box 56"/>
              <p:cNvSpPr txBox="1">
                <a:spLocks noChangeAspect="1" noChangeArrowheads="1"/>
              </p:cNvSpPr>
              <p:nvPr/>
            </p:nvSpPr>
            <p:spPr bwMode="auto">
              <a:xfrm>
                <a:off x="2087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47</a:t>
                </a:r>
              </a:p>
            </p:txBody>
          </p:sp>
          <p:sp>
            <p:nvSpPr>
              <p:cNvPr id="553012" name="Text Box 57"/>
              <p:cNvSpPr txBox="1">
                <a:spLocks noChangeAspect="1" noChangeArrowheads="1"/>
              </p:cNvSpPr>
              <p:nvPr/>
            </p:nvSpPr>
            <p:spPr bwMode="auto">
              <a:xfrm>
                <a:off x="1979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48</a:t>
                </a:r>
              </a:p>
            </p:txBody>
          </p:sp>
          <p:sp>
            <p:nvSpPr>
              <p:cNvPr id="553013" name="Text Box 58"/>
              <p:cNvSpPr txBox="1">
                <a:spLocks noChangeAspect="1" noChangeArrowheads="1"/>
              </p:cNvSpPr>
              <p:nvPr/>
            </p:nvSpPr>
            <p:spPr bwMode="auto">
              <a:xfrm>
                <a:off x="1787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55</a:t>
                </a:r>
              </a:p>
            </p:txBody>
          </p:sp>
          <p:sp>
            <p:nvSpPr>
              <p:cNvPr id="553014" name="Text Box 59"/>
              <p:cNvSpPr txBox="1">
                <a:spLocks noChangeAspect="1" noChangeArrowheads="1"/>
              </p:cNvSpPr>
              <p:nvPr/>
            </p:nvSpPr>
            <p:spPr bwMode="auto">
              <a:xfrm>
                <a:off x="1661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56</a:t>
                </a:r>
              </a:p>
            </p:txBody>
          </p:sp>
          <p:grpSp>
            <p:nvGrpSpPr>
              <p:cNvPr id="6" name="Group 60"/>
              <p:cNvGrpSpPr>
                <a:grpSpLocks/>
              </p:cNvGrpSpPr>
              <p:nvPr/>
            </p:nvGrpSpPr>
            <p:grpSpPr bwMode="auto">
              <a:xfrm>
                <a:off x="1536" y="3153"/>
                <a:ext cx="2446" cy="355"/>
                <a:chOff x="1536" y="3153"/>
                <a:chExt cx="2446" cy="355"/>
              </a:xfrm>
            </p:grpSpPr>
            <p:grpSp>
              <p:nvGrpSpPr>
                <p:cNvPr id="7" name="Group 61"/>
                <p:cNvGrpSpPr>
                  <a:grpSpLocks/>
                </p:cNvGrpSpPr>
                <p:nvPr/>
              </p:nvGrpSpPr>
              <p:grpSpPr bwMode="auto">
                <a:xfrm>
                  <a:off x="1536" y="3153"/>
                  <a:ext cx="2446" cy="154"/>
                  <a:chOff x="1536" y="3153"/>
                  <a:chExt cx="2446" cy="154"/>
                </a:xfrm>
              </p:grpSpPr>
              <p:sp>
                <p:nvSpPr>
                  <p:cNvPr id="553017" name="Rectangle 6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5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18" name="Rectangle 6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6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19" name="Rectangle 6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6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20" name="Rectangle 6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4" y="3153"/>
                    <a:ext cx="308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21" name="Rectangle 6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36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22" name="Rectangle 6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23" name="Rectangle 68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24" name="Rectangle 6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</p:grpSp>
            <p:sp>
              <p:nvSpPr>
                <p:cNvPr id="553025" name="Text Box 70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653" y="3307"/>
                  <a:ext cx="115" cy="20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88950" tIns="44480" rIns="88950" bIns="44480" anchor="ctr">
                  <a:spAutoFit/>
                </a:bodyPr>
                <a:lstStyle/>
                <a:p>
                  <a:pPr algn="ctr"/>
                  <a:endParaRPr lang="zh-CN" altLang="en-US" sz="1400" b="1">
                    <a:latin typeface="Helvetica" pitchFamily="34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8" name="Group 71"/>
            <p:cNvGrpSpPr>
              <a:grpSpLocks/>
            </p:cNvGrpSpPr>
            <p:nvPr/>
          </p:nvGrpSpPr>
          <p:grpSpPr bwMode="auto">
            <a:xfrm>
              <a:off x="1850" y="1585"/>
              <a:ext cx="2132" cy="1330"/>
              <a:chOff x="1652" y="1527"/>
              <a:chExt cx="2400" cy="1497"/>
            </a:xfrm>
          </p:grpSpPr>
          <p:grpSp>
            <p:nvGrpSpPr>
              <p:cNvPr id="9" name="Group 72"/>
              <p:cNvGrpSpPr>
                <a:grpSpLocks/>
              </p:cNvGrpSpPr>
              <p:nvPr/>
            </p:nvGrpSpPr>
            <p:grpSpPr bwMode="auto">
              <a:xfrm>
                <a:off x="1677" y="1527"/>
                <a:ext cx="2137" cy="1497"/>
                <a:chOff x="1677" y="1527"/>
                <a:chExt cx="2137" cy="1497"/>
              </a:xfrm>
            </p:grpSpPr>
            <p:sp>
              <p:nvSpPr>
                <p:cNvPr id="553028" name="Line 73"/>
                <p:cNvSpPr>
                  <a:spLocks noChangeAspect="1" noChangeShapeType="1"/>
                </p:cNvSpPr>
                <p:nvPr/>
              </p:nvSpPr>
              <p:spPr bwMode="auto">
                <a:xfrm>
                  <a:off x="3814" y="1527"/>
                  <a:ext cx="0" cy="1497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29" name="Line 74"/>
                <p:cNvSpPr>
                  <a:spLocks noChangeAspect="1" noChangeShapeType="1"/>
                </p:cNvSpPr>
                <p:nvPr/>
              </p:nvSpPr>
              <p:spPr bwMode="auto">
                <a:xfrm>
                  <a:off x="3513" y="1604"/>
                  <a:ext cx="0" cy="1414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30" name="Line 75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3206" y="1680"/>
                  <a:ext cx="0" cy="1344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31" name="Line 76"/>
                <p:cNvSpPr>
                  <a:spLocks noChangeAspect="1" noChangeShapeType="1"/>
                </p:cNvSpPr>
                <p:nvPr/>
              </p:nvSpPr>
              <p:spPr bwMode="auto">
                <a:xfrm>
                  <a:off x="2905" y="1757"/>
                  <a:ext cx="0" cy="1261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32" name="Line 77"/>
                <p:cNvSpPr>
                  <a:spLocks noChangeAspect="1" noChangeShapeType="1"/>
                </p:cNvSpPr>
                <p:nvPr/>
              </p:nvSpPr>
              <p:spPr bwMode="auto">
                <a:xfrm>
                  <a:off x="2592" y="1834"/>
                  <a:ext cx="0" cy="1190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33" name="Line 78"/>
                <p:cNvSpPr>
                  <a:spLocks noChangeAspect="1" noChangeShapeType="1"/>
                </p:cNvSpPr>
                <p:nvPr/>
              </p:nvSpPr>
              <p:spPr bwMode="auto">
                <a:xfrm>
                  <a:off x="2278" y="1911"/>
                  <a:ext cx="0" cy="1113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34" name="Line 79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971" y="1988"/>
                  <a:ext cx="0" cy="1036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3035" name="Line 80"/>
                <p:cNvSpPr>
                  <a:spLocks noChangeAspect="1" noChangeShapeType="1"/>
                </p:cNvSpPr>
                <p:nvPr/>
              </p:nvSpPr>
              <p:spPr bwMode="auto">
                <a:xfrm>
                  <a:off x="1677" y="2064"/>
                  <a:ext cx="0" cy="954"/>
                </a:xfrm>
                <a:prstGeom prst="line">
                  <a:avLst/>
                </a:prstGeom>
                <a:noFill/>
                <a:ln w="38100">
                  <a:solidFill>
                    <a:schemeClr val="hlink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53036" name="Text Box 81"/>
              <p:cNvSpPr txBox="1">
                <a:spLocks noChangeAspect="1" noChangeArrowheads="1"/>
              </p:cNvSpPr>
              <p:nvPr/>
            </p:nvSpPr>
            <p:spPr bwMode="auto">
              <a:xfrm>
                <a:off x="3792" y="2510"/>
                <a:ext cx="260" cy="2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bits</a:t>
                </a:r>
              </a:p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0-7</a:t>
                </a:r>
              </a:p>
            </p:txBody>
          </p:sp>
          <p:sp>
            <p:nvSpPr>
              <p:cNvPr id="553037" name="Text Box 82"/>
              <p:cNvSpPr txBox="1">
                <a:spLocks noChangeAspect="1" noChangeArrowheads="1"/>
              </p:cNvSpPr>
              <p:nvPr/>
            </p:nvSpPr>
            <p:spPr bwMode="auto">
              <a:xfrm>
                <a:off x="3494" y="2510"/>
                <a:ext cx="277" cy="2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bits</a:t>
                </a:r>
              </a:p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8-15</a:t>
                </a:r>
              </a:p>
            </p:txBody>
          </p:sp>
          <p:sp>
            <p:nvSpPr>
              <p:cNvPr id="553038" name="Text Box 83"/>
              <p:cNvSpPr txBox="1">
                <a:spLocks noChangeAspect="1" noChangeArrowheads="1"/>
              </p:cNvSpPr>
              <p:nvPr/>
            </p:nvSpPr>
            <p:spPr bwMode="auto">
              <a:xfrm>
                <a:off x="3186" y="2510"/>
                <a:ext cx="322" cy="2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bits</a:t>
                </a:r>
              </a:p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16-23</a:t>
                </a:r>
              </a:p>
            </p:txBody>
          </p:sp>
          <p:sp>
            <p:nvSpPr>
              <p:cNvPr id="553039" name="Text Box 84"/>
              <p:cNvSpPr txBox="1">
                <a:spLocks noChangeAspect="1" noChangeArrowheads="1"/>
              </p:cNvSpPr>
              <p:nvPr/>
            </p:nvSpPr>
            <p:spPr bwMode="auto">
              <a:xfrm>
                <a:off x="2879" y="2510"/>
                <a:ext cx="322" cy="2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bits</a:t>
                </a:r>
              </a:p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24-31</a:t>
                </a:r>
              </a:p>
            </p:txBody>
          </p:sp>
          <p:sp>
            <p:nvSpPr>
              <p:cNvPr id="553040" name="Text Box 85"/>
              <p:cNvSpPr txBox="1">
                <a:spLocks noChangeAspect="1" noChangeArrowheads="1"/>
              </p:cNvSpPr>
              <p:nvPr/>
            </p:nvSpPr>
            <p:spPr bwMode="auto">
              <a:xfrm>
                <a:off x="2572" y="2510"/>
                <a:ext cx="322" cy="2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bits</a:t>
                </a:r>
              </a:p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32-39</a:t>
                </a:r>
              </a:p>
            </p:txBody>
          </p:sp>
          <p:sp>
            <p:nvSpPr>
              <p:cNvPr id="553041" name="Text Box 86"/>
              <p:cNvSpPr txBox="1">
                <a:spLocks noChangeAspect="1" noChangeArrowheads="1"/>
              </p:cNvSpPr>
              <p:nvPr/>
            </p:nvSpPr>
            <p:spPr bwMode="auto">
              <a:xfrm>
                <a:off x="2248" y="2510"/>
                <a:ext cx="322" cy="2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bits</a:t>
                </a:r>
              </a:p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40-47</a:t>
                </a:r>
              </a:p>
            </p:txBody>
          </p:sp>
          <p:sp>
            <p:nvSpPr>
              <p:cNvPr id="553042" name="Text Box 87"/>
              <p:cNvSpPr txBox="1">
                <a:spLocks noChangeAspect="1" noChangeArrowheads="1"/>
              </p:cNvSpPr>
              <p:nvPr/>
            </p:nvSpPr>
            <p:spPr bwMode="auto">
              <a:xfrm>
                <a:off x="1939" y="2510"/>
                <a:ext cx="322" cy="2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bits</a:t>
                </a:r>
              </a:p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48-55</a:t>
                </a:r>
              </a:p>
            </p:txBody>
          </p:sp>
          <p:sp>
            <p:nvSpPr>
              <p:cNvPr id="553043" name="Text Box 88"/>
              <p:cNvSpPr txBox="1">
                <a:spLocks noChangeAspect="1" noChangeArrowheads="1"/>
              </p:cNvSpPr>
              <p:nvPr/>
            </p:nvSpPr>
            <p:spPr bwMode="auto">
              <a:xfrm>
                <a:off x="1652" y="2510"/>
                <a:ext cx="322" cy="26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bits</a:t>
                </a:r>
              </a:p>
              <a:p>
                <a:r>
                  <a:rPr lang="en-US" altLang="zh-CN" sz="1000" b="1">
                    <a:latin typeface="Helvetica" pitchFamily="34" charset="0"/>
                    <a:ea typeface="宋体" pitchFamily="2" charset="-122"/>
                  </a:rPr>
                  <a:t>56-63</a:t>
                </a:r>
              </a:p>
            </p:txBody>
          </p:sp>
        </p:grpSp>
        <p:sp>
          <p:nvSpPr>
            <p:cNvPr id="570457" name="AutoShape 89"/>
            <p:cNvSpPr>
              <a:spLocks noChangeAspect="1" noChangeArrowheads="1"/>
            </p:cNvSpPr>
            <p:nvPr/>
          </p:nvSpPr>
          <p:spPr bwMode="auto">
            <a:xfrm>
              <a:off x="2582" y="3495"/>
              <a:ext cx="478" cy="441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12700">
              <a:solidFill>
                <a:srgbClr val="000004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4"/>
              </a:outerShdw>
            </a:effec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  <a:defRPr/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3045" name="Text Box 90"/>
            <p:cNvSpPr txBox="1">
              <a:spLocks noChangeAspect="1" noChangeArrowheads="1"/>
            </p:cNvSpPr>
            <p:nvPr/>
          </p:nvSpPr>
          <p:spPr bwMode="auto">
            <a:xfrm>
              <a:off x="3073" y="3646"/>
              <a:ext cx="887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88950" tIns="44480" rIns="88950" bIns="44480" anchor="ctr">
              <a:spAutoFit/>
            </a:bodyPr>
            <a:lstStyle/>
            <a:p>
              <a:pPr algn="ctr"/>
              <a:r>
                <a:rPr lang="zh-CN" altLang="en-US" sz="2000" b="1">
                  <a:ea typeface="黑体" pitchFamily="49" charset="-122"/>
                </a:rPr>
                <a:t> 最多读64位</a:t>
              </a:r>
            </a:p>
          </p:txBody>
        </p:sp>
        <p:grpSp>
          <p:nvGrpSpPr>
            <p:cNvPr id="10" name="Group 91"/>
            <p:cNvGrpSpPr>
              <a:grpSpLocks/>
            </p:cNvGrpSpPr>
            <p:nvPr/>
          </p:nvGrpSpPr>
          <p:grpSpPr bwMode="auto">
            <a:xfrm>
              <a:off x="1690" y="2917"/>
              <a:ext cx="2286" cy="447"/>
              <a:chOff x="1472" y="3026"/>
              <a:chExt cx="2575" cy="504"/>
            </a:xfrm>
          </p:grpSpPr>
          <p:sp>
            <p:nvSpPr>
              <p:cNvPr id="553047" name="Text Box 92"/>
              <p:cNvSpPr txBox="1">
                <a:spLocks noChangeAspect="1" noChangeArrowheads="1"/>
              </p:cNvSpPr>
              <p:nvPr/>
            </p:nvSpPr>
            <p:spPr bwMode="auto">
              <a:xfrm>
                <a:off x="3892" y="3026"/>
                <a:ext cx="155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0</a:t>
                </a:r>
              </a:p>
            </p:txBody>
          </p:sp>
          <p:sp>
            <p:nvSpPr>
              <p:cNvPr id="553048" name="Text Box 93"/>
              <p:cNvSpPr txBox="1">
                <a:spLocks noChangeAspect="1" noChangeArrowheads="1"/>
              </p:cNvSpPr>
              <p:nvPr/>
            </p:nvSpPr>
            <p:spPr bwMode="auto">
              <a:xfrm>
                <a:off x="2700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31</a:t>
                </a:r>
              </a:p>
            </p:txBody>
          </p:sp>
          <p:sp>
            <p:nvSpPr>
              <p:cNvPr id="553049" name="Text Box 94"/>
              <p:cNvSpPr txBox="1">
                <a:spLocks noChangeAspect="1" noChangeArrowheads="1"/>
              </p:cNvSpPr>
              <p:nvPr/>
            </p:nvSpPr>
            <p:spPr bwMode="auto">
              <a:xfrm>
                <a:off x="3646" y="3026"/>
                <a:ext cx="15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7</a:t>
                </a:r>
              </a:p>
            </p:txBody>
          </p:sp>
          <p:sp>
            <p:nvSpPr>
              <p:cNvPr id="553050" name="Text Box 95"/>
              <p:cNvSpPr txBox="1">
                <a:spLocks noChangeAspect="1" noChangeArrowheads="1"/>
              </p:cNvSpPr>
              <p:nvPr/>
            </p:nvSpPr>
            <p:spPr bwMode="auto">
              <a:xfrm>
                <a:off x="3555" y="3026"/>
                <a:ext cx="15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8</a:t>
                </a:r>
              </a:p>
            </p:txBody>
          </p:sp>
          <p:sp>
            <p:nvSpPr>
              <p:cNvPr id="553051" name="Text Box 96"/>
              <p:cNvSpPr txBox="1">
                <a:spLocks noChangeAspect="1" noChangeArrowheads="1"/>
              </p:cNvSpPr>
              <p:nvPr/>
            </p:nvSpPr>
            <p:spPr bwMode="auto">
              <a:xfrm>
                <a:off x="3312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15</a:t>
                </a:r>
              </a:p>
            </p:txBody>
          </p:sp>
          <p:sp>
            <p:nvSpPr>
              <p:cNvPr id="553052" name="Text Box 97"/>
              <p:cNvSpPr txBox="1">
                <a:spLocks noChangeAspect="1" noChangeArrowheads="1"/>
              </p:cNvSpPr>
              <p:nvPr/>
            </p:nvSpPr>
            <p:spPr bwMode="auto">
              <a:xfrm>
                <a:off x="3199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16</a:t>
                </a:r>
              </a:p>
            </p:txBody>
          </p:sp>
          <p:sp>
            <p:nvSpPr>
              <p:cNvPr id="553053" name="Text Box 98"/>
              <p:cNvSpPr txBox="1">
                <a:spLocks noChangeAspect="1" noChangeArrowheads="1"/>
              </p:cNvSpPr>
              <p:nvPr/>
            </p:nvSpPr>
            <p:spPr bwMode="auto">
              <a:xfrm>
                <a:off x="3035" y="3026"/>
                <a:ext cx="197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23</a:t>
                </a:r>
              </a:p>
            </p:txBody>
          </p:sp>
          <p:sp>
            <p:nvSpPr>
              <p:cNvPr id="553054" name="Text Box 99"/>
              <p:cNvSpPr txBox="1">
                <a:spLocks noChangeAspect="1" noChangeArrowheads="1"/>
              </p:cNvSpPr>
              <p:nvPr/>
            </p:nvSpPr>
            <p:spPr bwMode="auto">
              <a:xfrm>
                <a:off x="2927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24</a:t>
                </a:r>
              </a:p>
            </p:txBody>
          </p:sp>
          <p:sp>
            <p:nvSpPr>
              <p:cNvPr id="553055" name="Text Box 100"/>
              <p:cNvSpPr txBox="1">
                <a:spLocks noChangeAspect="1" noChangeArrowheads="1"/>
              </p:cNvSpPr>
              <p:nvPr/>
            </p:nvSpPr>
            <p:spPr bwMode="auto">
              <a:xfrm>
                <a:off x="2595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32</a:t>
                </a:r>
              </a:p>
            </p:txBody>
          </p:sp>
          <p:sp>
            <p:nvSpPr>
              <p:cNvPr id="553056" name="Text Box 101"/>
              <p:cNvSpPr txBox="1">
                <a:spLocks noChangeAspect="1" noChangeArrowheads="1"/>
              </p:cNvSpPr>
              <p:nvPr/>
            </p:nvSpPr>
            <p:spPr bwMode="auto">
              <a:xfrm>
                <a:off x="1472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63</a:t>
                </a:r>
              </a:p>
            </p:txBody>
          </p:sp>
          <p:sp>
            <p:nvSpPr>
              <p:cNvPr id="553057" name="Text Box 102"/>
              <p:cNvSpPr txBox="1">
                <a:spLocks noChangeAspect="1" noChangeArrowheads="1"/>
              </p:cNvSpPr>
              <p:nvPr/>
            </p:nvSpPr>
            <p:spPr bwMode="auto">
              <a:xfrm>
                <a:off x="2411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39</a:t>
                </a:r>
              </a:p>
            </p:txBody>
          </p:sp>
          <p:sp>
            <p:nvSpPr>
              <p:cNvPr id="553058" name="Text Box 103"/>
              <p:cNvSpPr txBox="1">
                <a:spLocks noChangeAspect="1" noChangeArrowheads="1"/>
              </p:cNvSpPr>
              <p:nvPr/>
            </p:nvSpPr>
            <p:spPr bwMode="auto">
              <a:xfrm>
                <a:off x="2288" y="3026"/>
                <a:ext cx="197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40</a:t>
                </a:r>
              </a:p>
            </p:txBody>
          </p:sp>
          <p:sp>
            <p:nvSpPr>
              <p:cNvPr id="553059" name="Text Box 104"/>
              <p:cNvSpPr txBox="1">
                <a:spLocks noChangeAspect="1" noChangeArrowheads="1"/>
              </p:cNvSpPr>
              <p:nvPr/>
            </p:nvSpPr>
            <p:spPr bwMode="auto">
              <a:xfrm>
                <a:off x="2088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47</a:t>
                </a:r>
              </a:p>
            </p:txBody>
          </p:sp>
          <p:sp>
            <p:nvSpPr>
              <p:cNvPr id="553060" name="Text Box 105"/>
              <p:cNvSpPr txBox="1">
                <a:spLocks noChangeAspect="1" noChangeArrowheads="1"/>
              </p:cNvSpPr>
              <p:nvPr/>
            </p:nvSpPr>
            <p:spPr bwMode="auto">
              <a:xfrm>
                <a:off x="1980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48</a:t>
                </a:r>
              </a:p>
            </p:txBody>
          </p:sp>
          <p:sp>
            <p:nvSpPr>
              <p:cNvPr id="553061" name="Text Box 106"/>
              <p:cNvSpPr txBox="1">
                <a:spLocks noChangeAspect="1" noChangeArrowheads="1"/>
              </p:cNvSpPr>
              <p:nvPr/>
            </p:nvSpPr>
            <p:spPr bwMode="auto">
              <a:xfrm>
                <a:off x="1788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55</a:t>
                </a:r>
              </a:p>
            </p:txBody>
          </p:sp>
          <p:sp>
            <p:nvSpPr>
              <p:cNvPr id="553062" name="Text Box 107"/>
              <p:cNvSpPr txBox="1">
                <a:spLocks noChangeAspect="1" noChangeArrowheads="1"/>
              </p:cNvSpPr>
              <p:nvPr/>
            </p:nvSpPr>
            <p:spPr bwMode="auto">
              <a:xfrm>
                <a:off x="1660" y="3026"/>
                <a:ext cx="196" cy="1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88950" tIns="44480" rIns="88950" bIns="44480" anchor="ctr">
                <a:spAutoFit/>
              </a:bodyPr>
              <a:lstStyle/>
              <a:p>
                <a:pPr algn="ctr"/>
                <a:r>
                  <a:rPr lang="zh-CN" altLang="en-US" sz="900" b="1">
                    <a:latin typeface="Helvetica" pitchFamily="34" charset="0"/>
                    <a:ea typeface="宋体" pitchFamily="2" charset="-122"/>
                  </a:rPr>
                  <a:t>56</a:t>
                </a:r>
              </a:p>
            </p:txBody>
          </p:sp>
          <p:grpSp>
            <p:nvGrpSpPr>
              <p:cNvPr id="11" name="Group 108"/>
              <p:cNvGrpSpPr>
                <a:grpSpLocks/>
              </p:cNvGrpSpPr>
              <p:nvPr/>
            </p:nvGrpSpPr>
            <p:grpSpPr bwMode="auto">
              <a:xfrm>
                <a:off x="1536" y="3153"/>
                <a:ext cx="2446" cy="377"/>
                <a:chOff x="1536" y="3153"/>
                <a:chExt cx="2446" cy="377"/>
              </a:xfrm>
            </p:grpSpPr>
            <p:grpSp>
              <p:nvGrpSpPr>
                <p:cNvPr id="12" name="Group 109"/>
                <p:cNvGrpSpPr>
                  <a:grpSpLocks/>
                </p:cNvGrpSpPr>
                <p:nvPr/>
              </p:nvGrpSpPr>
              <p:grpSpPr bwMode="auto">
                <a:xfrm>
                  <a:off x="1536" y="3153"/>
                  <a:ext cx="2446" cy="154"/>
                  <a:chOff x="1536" y="3153"/>
                  <a:chExt cx="2446" cy="154"/>
                </a:xfrm>
              </p:grpSpPr>
              <p:sp>
                <p:nvSpPr>
                  <p:cNvPr id="553065" name="Rectangle 11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75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66" name="Rectangle 11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06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67" name="Rectangle 1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36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68" name="Rectangle 11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74" y="3153"/>
                    <a:ext cx="308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69" name="Rectangle 1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36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70" name="Rectangle 115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843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71" name="Rectangle 1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150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  <p:sp>
                <p:nvSpPr>
                  <p:cNvPr id="553072" name="Rectangle 1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457" y="3153"/>
                    <a:ext cx="307" cy="154"/>
                  </a:xfrm>
                  <a:prstGeom prst="rect">
                    <a:avLst/>
                  </a:prstGeom>
                  <a:solidFill>
                    <a:srgbClr val="FF99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50000"/>
                      </a:spcBef>
                    </a:pPr>
                    <a:endParaRPr kumimoji="1" lang="zh-CN" altLang="en-US" sz="1800" b="1" i="1">
                      <a:solidFill>
                        <a:srgbClr val="666699"/>
                      </a:solidFill>
                      <a:ea typeface="华文新魏" pitchFamily="2" charset="-122"/>
                    </a:endParaRPr>
                  </a:p>
                </p:txBody>
              </p:sp>
            </p:grpSp>
            <p:sp>
              <p:nvSpPr>
                <p:cNvPr id="553073" name="Text Box 118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1596" y="3288"/>
                  <a:ext cx="2236" cy="24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88950" tIns="44480" rIns="88950" bIns="44480" anchor="ctr">
                  <a:spAutoFit/>
                </a:bodyPr>
                <a:lstStyle/>
                <a:p>
                  <a:pPr algn="ctr"/>
                  <a:r>
                    <a:rPr lang="zh-CN" altLang="en-US" sz="1800" b="1">
                      <a:latin typeface="微软雅黑" pitchFamily="34" charset="-122"/>
                      <a:ea typeface="微软雅黑" pitchFamily="34" charset="-122"/>
                    </a:rPr>
                    <a:t>主存储器地址 </a:t>
                  </a:r>
                  <a:r>
                    <a:rPr lang="en-US" altLang="zh-CN" sz="1800" b="1">
                      <a:latin typeface="微软雅黑" pitchFamily="34" charset="-122"/>
                      <a:ea typeface="微软雅黑" pitchFamily="34" charset="-122"/>
                    </a:rPr>
                    <a:t>A </a:t>
                  </a:r>
                  <a:r>
                    <a:rPr lang="zh-CN" altLang="en-US" sz="1800" b="1">
                      <a:latin typeface="微软雅黑" pitchFamily="34" charset="-122"/>
                      <a:ea typeface="微软雅黑" pitchFamily="34" charset="-122"/>
                    </a:rPr>
                    <a:t>处的64-</a:t>
                  </a:r>
                  <a:r>
                    <a:rPr lang="en-US" altLang="zh-CN" sz="1800" b="1">
                      <a:latin typeface="微软雅黑" pitchFamily="34" charset="-122"/>
                      <a:ea typeface="微软雅黑" pitchFamily="34" charset="-122"/>
                    </a:rPr>
                    <a:t>bit</a:t>
                  </a:r>
                  <a:r>
                    <a:rPr lang="zh-CN" altLang="en-US" sz="1800" b="1">
                      <a:latin typeface="微软雅黑" pitchFamily="34" charset="-122"/>
                      <a:ea typeface="微软雅黑" pitchFamily="34" charset="-122"/>
                    </a:rPr>
                    <a:t>数据</a:t>
                  </a:r>
                  <a:endParaRPr lang="en-US" altLang="zh-CN" sz="18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553074" name="Text Box 119"/>
            <p:cNvSpPr txBox="1">
              <a:spLocks noChangeArrowheads="1"/>
            </p:cNvSpPr>
            <p:nvPr/>
          </p:nvSpPr>
          <p:spPr bwMode="auto">
            <a:xfrm>
              <a:off x="430" y="2047"/>
              <a:ext cx="591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8950" tIns="44480" rIns="88950" bIns="4448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800" b="1">
                  <a:solidFill>
                    <a:srgbClr val="3399FF"/>
                  </a:solidFill>
                  <a:ea typeface="宋体" pitchFamily="2" charset="-122"/>
                </a:rPr>
                <a:t>地址</a:t>
              </a:r>
              <a:r>
                <a:rPr kumimoji="1" lang="en-US" altLang="zh-CN" sz="1800" b="1">
                  <a:solidFill>
                    <a:srgbClr val="3399FF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553075" name="AutoShape 120"/>
            <p:cNvSpPr>
              <a:spLocks noChangeArrowheads="1"/>
            </p:cNvSpPr>
            <p:nvPr/>
          </p:nvSpPr>
          <p:spPr bwMode="auto">
            <a:xfrm>
              <a:off x="929" y="2115"/>
              <a:ext cx="136" cy="6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3399FF"/>
            </a:solidFill>
            <a:ln w="9525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3076" name="Line 121"/>
            <p:cNvSpPr>
              <a:spLocks noChangeShapeType="1"/>
            </p:cNvSpPr>
            <p:nvPr/>
          </p:nvSpPr>
          <p:spPr bwMode="auto">
            <a:xfrm>
              <a:off x="1337" y="1933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77" name="Line 122"/>
            <p:cNvSpPr>
              <a:spLocks noChangeShapeType="1"/>
            </p:cNvSpPr>
            <p:nvPr/>
          </p:nvSpPr>
          <p:spPr bwMode="auto">
            <a:xfrm>
              <a:off x="1496" y="1774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78" name="Text Box 123"/>
            <p:cNvSpPr txBox="1">
              <a:spLocks noChangeArrowheads="1"/>
            </p:cNvSpPr>
            <p:nvPr/>
          </p:nvSpPr>
          <p:spPr bwMode="auto">
            <a:xfrm>
              <a:off x="1450" y="2068"/>
              <a:ext cx="453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8950" tIns="44480" rIns="88950" bIns="4448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100" b="1">
                  <a:ea typeface="宋体" pitchFamily="2" charset="-122"/>
                </a:rPr>
                <a:t>4096</a:t>
              </a:r>
              <a:r>
                <a:rPr kumimoji="1" lang="zh-CN" altLang="en-US" sz="1100" b="1">
                  <a:ea typeface="宋体" pitchFamily="2" charset="-122"/>
                </a:rPr>
                <a:t>行</a:t>
              </a:r>
            </a:p>
          </p:txBody>
        </p:sp>
      </p:grpSp>
      <p:sp>
        <p:nvSpPr>
          <p:cNvPr id="5530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8125" y="69804"/>
            <a:ext cx="8805863" cy="528637"/>
          </a:xfrm>
        </p:spPr>
        <p:txBody>
          <a:bodyPr lIns="91440" tIns="45720" rIns="91440" bIns="45720" anchor="ctr">
            <a:normAutofit fontScale="90000"/>
          </a:bodyPr>
          <a:lstStyle/>
          <a:p>
            <a:pPr defTabSz="717550" eaLnBrk="1" hangingPunct="1"/>
            <a:r>
              <a:rPr lang="zh-CN" altLang="en-US"/>
              <a:t>举例：</a:t>
            </a:r>
            <a:r>
              <a:rPr lang="en-US" altLang="zh-CN"/>
              <a:t>128MB</a:t>
            </a:r>
            <a:r>
              <a:rPr lang="zh-CN" altLang="en-US"/>
              <a:t>的</a:t>
            </a:r>
            <a:r>
              <a:rPr lang="en-US" altLang="zh-CN"/>
              <a:t>DRAM</a:t>
            </a:r>
            <a:r>
              <a:rPr lang="zh-CN" altLang="en-US"/>
              <a:t>存储器</a:t>
            </a:r>
          </a:p>
        </p:txBody>
      </p:sp>
      <p:grpSp>
        <p:nvGrpSpPr>
          <p:cNvPr id="13" name="Group 3"/>
          <p:cNvGrpSpPr>
            <a:grpSpLocks/>
          </p:cNvGrpSpPr>
          <p:nvPr/>
        </p:nvGrpSpPr>
        <p:grpSpPr bwMode="auto">
          <a:xfrm>
            <a:off x="6821488" y="5251450"/>
            <a:ext cx="1908175" cy="698500"/>
            <a:chOff x="4388" y="982"/>
            <a:chExt cx="987" cy="441"/>
          </a:xfrm>
        </p:grpSpPr>
        <p:sp>
          <p:nvSpPr>
            <p:cNvPr id="553081" name="Rectangle 4"/>
            <p:cNvSpPr>
              <a:spLocks noChangeAspect="1" noChangeArrowheads="1"/>
            </p:cNvSpPr>
            <p:nvPr/>
          </p:nvSpPr>
          <p:spPr bwMode="auto">
            <a:xfrm>
              <a:off x="4418" y="1102"/>
              <a:ext cx="57" cy="63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endParaRPr kumimoji="1" lang="zh-CN" altLang="en-US" sz="1800" b="1" i="1">
                <a:solidFill>
                  <a:srgbClr val="666699"/>
                </a:solidFill>
                <a:ea typeface="华文新魏" pitchFamily="2" charset="-122"/>
              </a:endParaRPr>
            </a:p>
          </p:txBody>
        </p:sp>
        <p:sp>
          <p:nvSpPr>
            <p:cNvPr id="553082" name="Text Box 5"/>
            <p:cNvSpPr txBox="1">
              <a:spLocks noChangeAspect="1" noChangeArrowheads="1"/>
            </p:cNvSpPr>
            <p:nvPr/>
          </p:nvSpPr>
          <p:spPr bwMode="auto">
            <a:xfrm>
              <a:off x="4388" y="982"/>
              <a:ext cx="987" cy="4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88950" tIns="44480" rIns="88950" bIns="44480" anchor="ctr">
              <a:spAutoFit/>
            </a:bodyPr>
            <a:lstStyle/>
            <a:p>
              <a:pPr algn="ctr"/>
              <a:r>
                <a:rPr lang="en-US" altLang="zh-CN" sz="1400" b="1">
                  <a:latin typeface="Helvetica" pitchFamily="34" charset="0"/>
                  <a:ea typeface="宋体" pitchFamily="2" charset="-122"/>
                </a:rPr>
                <a:t>: </a:t>
              </a: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行、列地址为</a:t>
              </a: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(i,j)</a:t>
              </a: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2000" b="1">
                  <a:latin typeface="微软雅黑" pitchFamily="34" charset="-122"/>
                  <a:ea typeface="微软雅黑" pitchFamily="34" charset="-122"/>
                </a:rPr>
                <a:t>个单元</a:t>
              </a:r>
            </a:p>
          </p:txBody>
        </p:sp>
      </p:grpSp>
      <p:sp>
        <p:nvSpPr>
          <p:cNvPr id="570374" name="Text Box 6"/>
          <p:cNvSpPr txBox="1">
            <a:spLocks noChangeAspect="1" noChangeArrowheads="1"/>
          </p:cNvSpPr>
          <p:nvPr/>
        </p:nvSpPr>
        <p:spPr bwMode="auto">
          <a:xfrm>
            <a:off x="6516688" y="760413"/>
            <a:ext cx="2555875" cy="2762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8950" tIns="44480" rIns="88950" bIns="44480" anchor="ctr">
            <a:spAutoFit/>
          </a:bodyPr>
          <a:lstStyle/>
          <a:p>
            <a:pPr>
              <a:lnSpc>
                <a:spcPct val="130000"/>
              </a:lnSpc>
            </a:pPr>
            <a:endParaRPr lang="zh-CN" altLang="en-US" b="1">
              <a:latin typeface="Helvetica" pitchFamily="34" charset="0"/>
              <a:ea typeface="宋体" pitchFamily="2" charset="-122"/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由8片</a:t>
            </a:r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芯片构成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每片 </a:t>
            </a:r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16Mx8 bits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行地址、列地址各</a:t>
            </a:r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位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每行共</a:t>
            </a:r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4096</a:t>
            </a: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(8</a:t>
            </a: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选中某一行并读出之后再由列地址选择其中的一列</a:t>
            </a:r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(8</a:t>
            </a: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个二进位</a:t>
            </a:r>
            <a:r>
              <a:rPr lang="en-US" altLang="zh-CN" sz="1700" b="1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1700" b="1">
                <a:latin typeface="微软雅黑" pitchFamily="34" charset="-122"/>
                <a:ea typeface="微软雅黑" pitchFamily="34" charset="-122"/>
              </a:rPr>
              <a:t>送出</a:t>
            </a:r>
          </a:p>
        </p:txBody>
      </p:sp>
      <p:sp>
        <p:nvSpPr>
          <p:cNvPr id="570492" name="Text Box 124"/>
          <p:cNvSpPr txBox="1">
            <a:spLocks noChangeArrowheads="1"/>
          </p:cNvSpPr>
          <p:nvPr/>
        </p:nvSpPr>
        <p:spPr bwMode="auto">
          <a:xfrm>
            <a:off x="322263" y="5086350"/>
            <a:ext cx="2116137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CC0000"/>
                </a:solidFill>
                <a:ea typeface="微软雅黑" pitchFamily="34" charset="-122"/>
              </a:rPr>
              <a:t>主存地址和片内地址有何关系？</a:t>
            </a:r>
            <a:endParaRPr kumimoji="1" lang="en-US" altLang="zh-CN" sz="2000" b="1">
              <a:solidFill>
                <a:srgbClr val="CC0000"/>
              </a:solidFill>
              <a:ea typeface="微软雅黑" pitchFamily="34" charset="-122"/>
            </a:endParaRPr>
          </a:p>
        </p:txBody>
      </p:sp>
      <p:sp>
        <p:nvSpPr>
          <p:cNvPr id="570493" name="Text Box 125"/>
          <p:cNvSpPr txBox="1">
            <a:spLocks noChangeArrowheads="1"/>
          </p:cNvSpPr>
          <p:nvPr/>
        </p:nvSpPr>
        <p:spPr bwMode="auto">
          <a:xfrm>
            <a:off x="260350" y="5753100"/>
            <a:ext cx="363855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kumimoji="1"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主存地址</a:t>
            </a:r>
            <a:r>
              <a:rPr kumimoji="1"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r>
              <a:rPr kumimoji="1"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位，片内地址</a:t>
            </a:r>
            <a:r>
              <a:rPr kumimoji="1"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kumimoji="1"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位，与高</a:t>
            </a:r>
            <a:r>
              <a:rPr kumimoji="1"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24</a:t>
            </a:r>
            <a:r>
              <a:rPr kumimoji="1"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位主存地址相同。</a:t>
            </a:r>
            <a:endParaRPr kumimoji="1" lang="en-US" altLang="zh-CN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0494" name="Text Box 126"/>
          <p:cNvSpPr txBox="1">
            <a:spLocks noChangeArrowheads="1"/>
          </p:cNvSpPr>
          <p:nvPr/>
        </p:nvSpPr>
        <p:spPr bwMode="auto">
          <a:xfrm>
            <a:off x="838200" y="6410325"/>
            <a:ext cx="3743325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主存低</a:t>
            </a:r>
            <a:r>
              <a:rPr kumimoji="1" lang="en-US" altLang="zh-CN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zh-CN" altLang="en-US" sz="20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位地址的作用是什么？</a:t>
            </a:r>
          </a:p>
        </p:txBody>
      </p:sp>
      <p:sp>
        <p:nvSpPr>
          <p:cNvPr id="570495" name="Text Box 127"/>
          <p:cNvSpPr txBox="1">
            <a:spLocks noChangeArrowheads="1"/>
          </p:cNvSpPr>
          <p:nvPr/>
        </p:nvSpPr>
        <p:spPr bwMode="auto">
          <a:xfrm>
            <a:off x="4572000" y="6454775"/>
            <a:ext cx="41783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确定</a:t>
            </a:r>
            <a:r>
              <a:rPr kumimoji="1"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kumimoji="1"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个字节中的哪个，即用来选片。</a:t>
            </a:r>
            <a:endParaRPr kumimoji="1" lang="en-US" altLang="zh-CN" sz="20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0499" name="Text Box 131"/>
          <p:cNvSpPr txBox="1">
            <a:spLocks noChangeArrowheads="1"/>
          </p:cNvSpPr>
          <p:nvPr/>
        </p:nvSpPr>
        <p:spPr bwMode="auto">
          <a:xfrm>
            <a:off x="6634163" y="3979863"/>
            <a:ext cx="2400300" cy="549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kumimoji="1" lang="zh-CN" altLang="en-US" sz="1800" b="1">
                <a:solidFill>
                  <a:srgbClr val="FF0000"/>
                </a:solidFill>
                <a:ea typeface="微软雅黑" pitchFamily="34" charset="-122"/>
              </a:rPr>
              <a:t>不连续，交叉编址，可同时读写所有芯片。</a:t>
            </a:r>
            <a:endParaRPr kumimoji="1" lang="en-US" altLang="zh-CN" sz="1800" b="1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570497" name="Text Box 129"/>
          <p:cNvSpPr txBox="1">
            <a:spLocks noChangeArrowheads="1"/>
          </p:cNvSpPr>
          <p:nvPr/>
        </p:nvSpPr>
        <p:spPr bwMode="auto">
          <a:xfrm>
            <a:off x="6543675" y="3641725"/>
            <a:ext cx="24384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1800" b="1">
                <a:solidFill>
                  <a:srgbClr val="CC0000"/>
                </a:solidFill>
                <a:ea typeface="微软雅黑" pitchFamily="34" charset="-122"/>
              </a:rPr>
              <a:t>芯片内地址是否连续？</a:t>
            </a:r>
            <a:endParaRPr kumimoji="1" lang="en-US" altLang="zh-CN" sz="1800" b="1">
              <a:solidFill>
                <a:srgbClr val="CC0000"/>
              </a:solidFill>
              <a:ea typeface="微软雅黑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207963" y="593725"/>
            <a:ext cx="5111750" cy="13382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从该存储器结构可理解为什么规定数据对齐存放。</a:t>
            </a:r>
            <a:endParaRPr kumimoji="1" lang="en-US" altLang="zh-CN" sz="18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例如，一个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型数据若存放在第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个单元，则需要访问几次内存？若存放在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这</a:t>
            </a:r>
            <a:r>
              <a:rPr kumimoji="1" lang="en-US" altLang="zh-CN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kumimoji="1" lang="zh-CN" altLang="en-US" sz="1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个单元，则需要访问几次内存？</a:t>
            </a:r>
          </a:p>
        </p:txBody>
      </p:sp>
      <p:sp>
        <p:nvSpPr>
          <p:cNvPr id="553091" name="Text Box 5"/>
          <p:cNvSpPr txBox="1">
            <a:spLocks noChangeAspect="1" noChangeArrowheads="1"/>
          </p:cNvSpPr>
          <p:nvPr/>
        </p:nvSpPr>
        <p:spPr bwMode="auto">
          <a:xfrm>
            <a:off x="6494463" y="719138"/>
            <a:ext cx="2447925" cy="39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8950" tIns="44480" rIns="88950" bIns="44480" anchor="ctr">
            <a:spAutoFit/>
          </a:bodyPr>
          <a:lstStyle/>
          <a:p>
            <a:r>
              <a:rPr lang="zh-CN" altLang="en-US" sz="2000" b="1">
                <a:solidFill>
                  <a:srgbClr val="000099"/>
                </a:solidFill>
                <a:ea typeface="黑体" pitchFamily="49" charset="-122"/>
              </a:rPr>
              <a:t>分别访问</a:t>
            </a:r>
            <a:r>
              <a:rPr lang="en-US" altLang="zh-CN" sz="2000" b="1">
                <a:solidFill>
                  <a:srgbClr val="000099"/>
                </a:solidFill>
                <a:ea typeface="黑体" pitchFamily="49" charset="-122"/>
              </a:rPr>
              <a:t>1</a:t>
            </a:r>
            <a:r>
              <a:rPr lang="zh-CN" altLang="en-US" sz="2000" b="1">
                <a:solidFill>
                  <a:srgbClr val="000099"/>
                </a:solidFill>
                <a:ea typeface="黑体" pitchFamily="49" charset="-122"/>
              </a:rPr>
              <a:t>次和</a:t>
            </a:r>
            <a:r>
              <a:rPr lang="en-US" altLang="zh-CN" sz="2000" b="1">
                <a:solidFill>
                  <a:srgbClr val="000099"/>
                </a:solidFill>
                <a:ea typeface="黑体" pitchFamily="49" charset="-122"/>
              </a:rPr>
              <a:t>2</a:t>
            </a:r>
            <a:r>
              <a:rPr lang="zh-CN" altLang="en-US" sz="2000" b="1">
                <a:solidFill>
                  <a:srgbClr val="000099"/>
                </a:solidFill>
                <a:ea typeface="黑体" pitchFamily="49" charset="-122"/>
              </a:rPr>
              <a:t>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0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493" grpId="0" animBg="1"/>
      <p:bldP spid="570494" grpId="0" animBg="1"/>
      <p:bldP spid="570495" grpId="0" animBg="1"/>
      <p:bldP spid="570499" grpId="0" animBg="1"/>
      <p:bldP spid="130" grpId="0" animBg="1"/>
      <p:bldP spid="5530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7147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DRAM</a:t>
            </a:r>
            <a:r>
              <a:rPr lang="zh-CN" altLang="en-US" dirty="0"/>
              <a:t>芯片的规格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88" y="990600"/>
            <a:ext cx="8713787" cy="51308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若一个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200" baseline="3000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×b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芯片的存储阵列是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×c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列，则该芯片容量为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200" baseline="3000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×b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位且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200" baseline="3000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=r×c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16K×8</a:t>
            </a:r>
            <a:r>
              <a:rPr lang="zh-CN" altLang="en-US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r=c=128</a:t>
            </a:r>
            <a:r>
              <a:rPr lang="zh-CN" altLang="en-US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25000"/>
              </a:lnSpc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芯片内的地址位数为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，其中行地址位数为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en-US" altLang="zh-CN" sz="2200" baseline="-250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，列地址位数为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log</a:t>
            </a:r>
            <a:r>
              <a:rPr lang="en-US" altLang="zh-CN" sz="2200" baseline="-250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如：</a:t>
            </a:r>
            <a:r>
              <a:rPr lang="en-US" altLang="zh-CN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16K×8</a:t>
            </a:r>
            <a:r>
              <a:rPr lang="zh-CN" altLang="en-US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en-US" altLang="zh-CN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n=14</a:t>
            </a:r>
            <a:r>
              <a:rPr lang="zh-CN" altLang="en-US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，行、列地址各占</a:t>
            </a:r>
            <a:r>
              <a:rPr lang="en-US" altLang="zh-CN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位。</a:t>
            </a:r>
            <a:endParaRPr lang="en-US" altLang="zh-CN" sz="220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位地址中高位部分为行地址，低位部分为列地址</a:t>
            </a:r>
          </a:p>
          <a:p>
            <a:pPr>
              <a:lnSpc>
                <a:spcPct val="125000"/>
              </a:lnSpc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为提高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芯片的性价比，通常设置的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满足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r≤c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且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|r-c|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最小。</a:t>
            </a:r>
          </a:p>
          <a:p>
            <a:pPr lvl="1">
              <a:lnSpc>
                <a:spcPct val="125000"/>
              </a:lnSpc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例如，对于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8K×8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芯片，其存储阵列设置为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200" baseline="3000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×2</a:t>
            </a:r>
            <a:r>
              <a:rPr lang="en-US" altLang="zh-CN" sz="2200" baseline="3000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列，因此行地址和列地址的位数分别为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位和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位，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位芯片内地址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200" baseline="-2500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 A</a:t>
            </a:r>
            <a:r>
              <a:rPr lang="en-US" altLang="zh-CN" sz="2200" baseline="-2500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…A</a:t>
            </a:r>
            <a:r>
              <a:rPr lang="en-US" altLang="zh-CN" sz="2200" baseline="-250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200" baseline="-250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中，行地址为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200" baseline="-2500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 A</a:t>
            </a:r>
            <a:r>
              <a:rPr lang="en-US" altLang="zh-CN" sz="2200" baseline="-2500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…A</a:t>
            </a:r>
            <a:r>
              <a:rPr lang="en-US" altLang="zh-CN" sz="2200" baseline="-2500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，列地址为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200" baseline="-2500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…A</a:t>
            </a:r>
            <a:r>
              <a:rPr lang="en-US" altLang="zh-CN" sz="2200" baseline="-2500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2200" baseline="-2500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2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因按行刷新，为尽量减少刷新次数，故行数越少越好，但是，为了减少地址引脚，应尽量使行、列地址位数一致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2830"/>
            <a:ext cx="8229600" cy="59845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主存模块的连接和读写操作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815975"/>
            <a:ext cx="8191500" cy="41592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芯片内部结构示意图</a:t>
            </a:r>
          </a:p>
        </p:txBody>
      </p:sp>
      <p:pic>
        <p:nvPicPr>
          <p:cNvPr id="5601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43013"/>
            <a:ext cx="8870950" cy="4111625"/>
          </a:xfrm>
          <a:prstGeom prst="rect">
            <a:avLst/>
          </a:prstGeom>
          <a:noFill/>
        </p:spPr>
      </p:pic>
      <p:sp>
        <p:nvSpPr>
          <p:cNvPr id="560134" name="Rectangle 6"/>
          <p:cNvSpPr>
            <a:spLocks noChangeArrowheads="1"/>
          </p:cNvSpPr>
          <p:nvPr/>
        </p:nvSpPr>
        <p:spPr bwMode="auto">
          <a:xfrm>
            <a:off x="274638" y="5505450"/>
            <a:ext cx="8535987" cy="10064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SzPct val="100000"/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图中芯片容量为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16×8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位，存储阵列为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×4</a:t>
            </a:r>
            <a:r>
              <a:rPr lang="zh-CN" altLang="en-US" sz="2000" b="1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列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，地址引脚采用复用方式，因而仅需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根地址引脚，每个超元（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supercell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）有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位，需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根数据引脚，有一个内部的行缓冲（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row buffer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），通常用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SRAM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元件实现。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9343"/>
            <a:ext cx="8229600" cy="63496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主存模块的连接和读写操作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563" y="831850"/>
            <a:ext cx="8191500" cy="41592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DRAM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芯片读写原理示意图</a:t>
            </a:r>
            <a:r>
              <a:rPr lang="zh-CN" altLang="en-US" sz="2400">
                <a:ea typeface="宋体" pitchFamily="2" charset="-122"/>
              </a:rPr>
              <a:t> </a:t>
            </a:r>
          </a:p>
        </p:txBody>
      </p:sp>
      <p:pic>
        <p:nvPicPr>
          <p:cNvPr id="5591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3" y="1212850"/>
            <a:ext cx="9101137" cy="3946525"/>
          </a:xfrm>
          <a:prstGeom prst="rect">
            <a:avLst/>
          </a:prstGeom>
          <a:noFill/>
        </p:spPr>
      </p:pic>
      <p:sp>
        <p:nvSpPr>
          <p:cNvPr id="559110" name="Rectangle 6"/>
          <p:cNvSpPr>
            <a:spLocks noChangeArrowheads="1"/>
          </p:cNvSpPr>
          <p:nvPr/>
        </p:nvSpPr>
        <p:spPr bwMode="auto">
          <a:xfrm>
            <a:off x="306388" y="5146675"/>
            <a:ext cx="8651875" cy="16160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首先，存储控制器将行地址“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2”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送行译码器，选中第“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2”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行，此时，整个一行数据被送行缓冲。然后，存储控制器将列地址“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送列译码器，选中第“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列，此时，将行缓冲第“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1”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列的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位数据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supercell(2,1)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读到数据线，并继续送往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000" b="1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28638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黑体" pitchFamily="49" charset="-122"/>
              </a:rPr>
              <a:t>冗余磁盘阵列(</a:t>
            </a:r>
            <a:r>
              <a:rPr lang="en-US" altLang="zh-CN">
                <a:latin typeface="黑体" pitchFamily="49" charset="-122"/>
              </a:rPr>
              <a:t>RAID)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2293938"/>
            <a:ext cx="8458200" cy="4289425"/>
          </a:xfrm>
        </p:spPr>
        <p:txBody>
          <a:bodyPr>
            <a:normAutofit lnSpcReduction="10000"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RAID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的基本思想：</a:t>
            </a:r>
          </a:p>
          <a:p>
            <a:pPr marL="742950" lvl="1" indent="-285750">
              <a:spcBef>
                <a:spcPct val="20000"/>
              </a:spcBef>
              <a:buFontTx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    将多个独立磁盘组织成磁盘阵列(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Disk Array)，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2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增加容量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，利用多体交叉技术，将数据存储在多盘上，通过使这些盘并行工作来</a:t>
            </a:r>
            <a:r>
              <a:rPr lang="zh-CN" altLang="en-US" sz="2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提高传输速度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，并用冗余(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redundancy)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技术来进行错误恢复(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error correction)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2000">
                <a:solidFill>
                  <a:srgbClr val="D10F0F"/>
                </a:solidFill>
                <a:latin typeface="微软雅黑" pitchFamily="34" charset="-122"/>
                <a:ea typeface="微软雅黑" pitchFamily="34" charset="-122"/>
              </a:rPr>
              <a:t>提高可靠性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RAID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特性：</a:t>
            </a:r>
          </a:p>
          <a:p>
            <a:pPr marL="742950" lvl="1" indent="-285750" algn="just">
              <a:spcBef>
                <a:spcPct val="20000"/>
              </a:spcBef>
              <a:buFontTx/>
              <a:buNone/>
            </a:pPr>
            <a:r>
              <a:rPr lang="zh-CN" altLang="en-US" sz="19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（1）数据分布在一组物理磁盘上</a:t>
            </a:r>
          </a:p>
          <a:p>
            <a:pPr marL="742950" lvl="1" indent="-285750" algn="just">
              <a:spcBef>
                <a:spcPct val="20000"/>
              </a:spcBef>
              <a:buFontTx/>
              <a:buNone/>
            </a:pPr>
            <a:r>
              <a:rPr lang="zh-CN" altLang="en-US" sz="19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（2）在操作系统下被视为单个逻辑驱动器</a:t>
            </a:r>
          </a:p>
          <a:p>
            <a:pPr marL="742950" lvl="1" indent="-285750" algn="just">
              <a:spcBef>
                <a:spcPct val="20000"/>
              </a:spcBef>
              <a:buFontTx/>
              <a:buNone/>
            </a:pPr>
            <a:r>
              <a:rPr lang="zh-CN" altLang="en-US" sz="19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（3）冗余磁盘用于存储校验信息，保证磁盘万一损坏时能恢复数据。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RAID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级别</a:t>
            </a:r>
          </a:p>
          <a:p>
            <a:pPr marL="742950" lvl="1" indent="-285750" algn="just">
              <a:spcBef>
                <a:spcPct val="20000"/>
              </a:spcBef>
              <a:buFontTx/>
              <a:buNone/>
            </a:pP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分为8级（0-7级），以及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RAID10（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结合0和1级）和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RAID30 （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结合0和3级）和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 RAID50 （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结合0和5级）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 。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这些级别不是简单地表示层次关系，而是表示具有上述3个共同特性的不同设计结构。</a:t>
            </a:r>
          </a:p>
        </p:txBody>
      </p:sp>
      <p:sp>
        <p:nvSpPr>
          <p:cNvPr id="813060" name="Rectangle 4"/>
          <p:cNvSpPr>
            <a:spLocks noChangeArrowheads="1"/>
          </p:cNvSpPr>
          <p:nvPr/>
        </p:nvSpPr>
        <p:spPr bwMode="auto">
          <a:xfrm>
            <a:off x="460375" y="755650"/>
            <a:ext cx="7437438" cy="1449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15000"/>
              </a:spcBef>
              <a:buSzPct val="100000"/>
              <a:buFontTx/>
              <a:buChar char="°"/>
            </a:pP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系统总体性能的提高不匹配</a:t>
            </a:r>
          </a:p>
          <a:p>
            <a:pPr marL="742950" lvl="1" indent="-285750">
              <a:lnSpc>
                <a:spcPct val="110000"/>
              </a:lnSpc>
              <a:spcBef>
                <a:spcPct val="15000"/>
              </a:spcBef>
              <a:buSzPct val="100000"/>
              <a:buFontTx/>
              <a:buChar char="•"/>
            </a:pP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处理器和主存性能改进</a:t>
            </a:r>
            <a:r>
              <a:rPr lang="zh-CN" altLang="en-US" sz="19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快</a:t>
            </a:r>
          </a:p>
          <a:p>
            <a:pPr marL="742950" lvl="1" indent="-285750">
              <a:lnSpc>
                <a:spcPct val="110000"/>
              </a:lnSpc>
              <a:spcBef>
                <a:spcPct val="15000"/>
              </a:spcBef>
              <a:buSzPct val="100000"/>
              <a:buFontTx/>
              <a:buChar char="•"/>
            </a:pPr>
            <a:r>
              <a:rPr lang="zh-CN" altLang="en-US" sz="19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辅存性能性能改进</a:t>
            </a:r>
            <a:r>
              <a:rPr lang="zh-CN" altLang="en-US" sz="1900" b="1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慢</a:t>
            </a:r>
            <a:r>
              <a:rPr lang="zh-CN" altLang="en-US" sz="19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*可靠性(</a:t>
            </a:r>
            <a:r>
              <a:rPr lang="en-US" altLang="zh-CN" sz="19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Reliability)</a:t>
            </a:r>
            <a:endParaRPr lang="zh-CN" altLang="en-US" sz="19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buSzPct val="100000"/>
              <a:buFontTx/>
              <a:buChar char="°"/>
            </a:pPr>
            <a:r>
              <a:rPr lang="zh-CN" altLang="en-US" sz="1900" b="1">
                <a:latin typeface="微软雅黑" pitchFamily="34" charset="-122"/>
                <a:ea typeface="微软雅黑" pitchFamily="34" charset="-122"/>
              </a:rPr>
              <a:t>所用措施：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RAID-</a:t>
            </a:r>
            <a:r>
              <a:rPr lang="en-US" altLang="zh-CN" sz="19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edundant </a:t>
            </a:r>
            <a:r>
              <a:rPr lang="en-US" altLang="zh-CN" sz="19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rrays of </a:t>
            </a:r>
            <a:r>
              <a:rPr lang="en-US" altLang="zh-CN" sz="19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nexpensive </a:t>
            </a:r>
            <a:r>
              <a:rPr lang="en-US" altLang="zh-CN" sz="19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900" b="1">
                <a:latin typeface="微软雅黑" pitchFamily="34" charset="-122"/>
                <a:ea typeface="微软雅黑" pitchFamily="34" charset="-122"/>
              </a:rPr>
              <a:t>isk </a:t>
            </a:r>
            <a:endParaRPr lang="zh-CN" altLang="en-US" sz="19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1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1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1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1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1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222"/>
            <a:ext cx="8229600" cy="912825"/>
          </a:xfrm>
        </p:spPr>
        <p:txBody>
          <a:bodyPr>
            <a:normAutofit/>
          </a:bodyPr>
          <a:lstStyle/>
          <a:p>
            <a:r>
              <a:rPr lang="zh-CN" altLang="en-GB" sz="4000" dirty="0" smtClean="0"/>
              <a:t>可执行文件的存储器映像</a:t>
            </a:r>
            <a:endParaRPr lang="zh-CN" altLang="en-US" sz="4000" dirty="0" smtClean="0"/>
          </a:p>
        </p:txBody>
      </p:sp>
      <p:sp>
        <p:nvSpPr>
          <p:cNvPr id="785411" name="Text Box 25"/>
          <p:cNvSpPr txBox="1">
            <a:spLocks noChangeArrowheads="1"/>
          </p:cNvSpPr>
          <p:nvPr/>
        </p:nvSpPr>
        <p:spPr bwMode="auto">
          <a:xfrm>
            <a:off x="8280400" y="1689100"/>
            <a:ext cx="604838" cy="35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0" tIns="46800" rIns="0" bIns="46800"/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%esp </a:t>
            </a:r>
          </a:p>
        </p:txBody>
      </p:sp>
      <p:sp>
        <p:nvSpPr>
          <p:cNvPr id="785412" name="Line 26"/>
          <p:cNvSpPr>
            <a:spLocks noChangeShapeType="1"/>
          </p:cNvSpPr>
          <p:nvPr/>
        </p:nvSpPr>
        <p:spPr bwMode="auto">
          <a:xfrm flipH="1">
            <a:off x="7986713" y="1871663"/>
            <a:ext cx="312737" cy="1587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5413" name="Text Box 29"/>
          <p:cNvSpPr txBox="1">
            <a:spLocks noChangeArrowheads="1"/>
          </p:cNvSpPr>
          <p:nvPr/>
        </p:nvSpPr>
        <p:spPr bwMode="auto">
          <a:xfrm>
            <a:off x="8259763" y="3911600"/>
            <a:ext cx="587375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900" b="1">
                <a:latin typeface="微软雅黑" pitchFamily="34" charset="-122"/>
                <a:ea typeface="微软雅黑" pitchFamily="34" charset="-122"/>
                <a:cs typeface="msgothic"/>
              </a:rPr>
              <a:t>brk</a:t>
            </a:r>
          </a:p>
        </p:txBody>
      </p:sp>
      <p:sp>
        <p:nvSpPr>
          <p:cNvPr id="785414" name="Line 30"/>
          <p:cNvSpPr>
            <a:spLocks noChangeShapeType="1"/>
          </p:cNvSpPr>
          <p:nvPr/>
        </p:nvSpPr>
        <p:spPr bwMode="auto">
          <a:xfrm flipH="1">
            <a:off x="8005763" y="4108450"/>
            <a:ext cx="296862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5415" name="Text Box 31"/>
          <p:cNvSpPr txBox="1">
            <a:spLocks noChangeArrowheads="1"/>
          </p:cNvSpPr>
          <p:nvPr/>
        </p:nvSpPr>
        <p:spPr bwMode="auto">
          <a:xfrm>
            <a:off x="4243388" y="1044575"/>
            <a:ext cx="1565275" cy="322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>
                <a:latin typeface="微软雅黑" pitchFamily="34" charset="-122"/>
                <a:ea typeface="微软雅黑" pitchFamily="34" charset="-122"/>
                <a:cs typeface="msgothic"/>
              </a:rPr>
              <a:t>0xC00000000</a:t>
            </a:r>
          </a:p>
        </p:txBody>
      </p:sp>
      <p:sp>
        <p:nvSpPr>
          <p:cNvPr id="785416" name="Text Box 32"/>
          <p:cNvSpPr txBox="1">
            <a:spLocks noChangeArrowheads="1"/>
          </p:cNvSpPr>
          <p:nvPr/>
        </p:nvSpPr>
        <p:spPr bwMode="auto">
          <a:xfrm>
            <a:off x="4381500" y="5900738"/>
            <a:ext cx="1428750" cy="322262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msgothic"/>
              </a:rPr>
              <a:t>0x08048000</a:t>
            </a:r>
          </a:p>
        </p:txBody>
      </p:sp>
      <p:sp>
        <p:nvSpPr>
          <p:cNvPr id="785417" name="Text Box 24"/>
          <p:cNvSpPr txBox="1">
            <a:spLocks noChangeArrowheads="1"/>
          </p:cNvSpPr>
          <p:nvPr/>
        </p:nvSpPr>
        <p:spPr bwMode="auto">
          <a:xfrm>
            <a:off x="5381625" y="6337300"/>
            <a:ext cx="315913" cy="331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1600" b="1">
                <a:latin typeface="Arial Black" pitchFamily="34" charset="0"/>
                <a:ea typeface="msgothic"/>
                <a:cs typeface="msgothic"/>
              </a:rPr>
              <a:t>0</a:t>
            </a:r>
          </a:p>
        </p:txBody>
      </p:sp>
      <p:sp>
        <p:nvSpPr>
          <p:cNvPr id="785418" name="Rectangle 10"/>
          <p:cNvSpPr>
            <a:spLocks noChangeArrowheads="1"/>
          </p:cNvSpPr>
          <p:nvPr/>
        </p:nvSpPr>
        <p:spPr bwMode="auto">
          <a:xfrm>
            <a:off x="5800725" y="1871663"/>
            <a:ext cx="2168525" cy="72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19" name="Line 28"/>
          <p:cNvSpPr>
            <a:spLocks noChangeShapeType="1"/>
          </p:cNvSpPr>
          <p:nvPr/>
        </p:nvSpPr>
        <p:spPr bwMode="auto">
          <a:xfrm flipV="1">
            <a:off x="8075613" y="812800"/>
            <a:ext cx="1587" cy="4603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5420" name="Rectangle 14"/>
          <p:cNvSpPr>
            <a:spLocks noChangeArrowheads="1"/>
          </p:cNvSpPr>
          <p:nvPr/>
        </p:nvSpPr>
        <p:spPr bwMode="auto">
          <a:xfrm>
            <a:off x="5802313" y="796925"/>
            <a:ext cx="2166937" cy="517525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内核虚存区</a:t>
            </a:r>
          </a:p>
        </p:txBody>
      </p:sp>
      <p:sp>
        <p:nvSpPr>
          <p:cNvPr id="785421" name="Rectangle 15"/>
          <p:cNvSpPr>
            <a:spLocks noChangeArrowheads="1"/>
          </p:cNvSpPr>
          <p:nvPr/>
        </p:nvSpPr>
        <p:spPr bwMode="auto">
          <a:xfrm>
            <a:off x="5802313" y="2605088"/>
            <a:ext cx="2166937" cy="7112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共享库区域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5802313" y="3311525"/>
            <a:ext cx="2166937" cy="768350"/>
          </a:xfrm>
          <a:prstGeom prst="rect">
            <a:avLst/>
          </a:prstGeom>
          <a:solidFill>
            <a:schemeClr val="bg1"/>
          </a:solidFill>
          <a:ln w="3302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sz="2400" b="1">
              <a:latin typeface="Arial Narrow" pitchFamily="34" charset="0"/>
              <a:ea typeface="+mn-ea"/>
            </a:endParaRPr>
          </a:p>
        </p:txBody>
      </p:sp>
      <p:sp>
        <p:nvSpPr>
          <p:cNvPr id="785423" name="Rectangle 17"/>
          <p:cNvSpPr>
            <a:spLocks noChangeArrowheads="1"/>
          </p:cNvSpPr>
          <p:nvPr/>
        </p:nvSpPr>
        <p:spPr bwMode="auto">
          <a:xfrm>
            <a:off x="5802313" y="4078288"/>
            <a:ext cx="2166937" cy="7112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堆（</a:t>
            </a:r>
            <a:r>
              <a:rPr lang="en-GB" altLang="zh-CN" sz="2000" b="1">
                <a:latin typeface="微软雅黑" pitchFamily="34" charset="-122"/>
                <a:ea typeface="微软雅黑" pitchFamily="34" charset="-122"/>
                <a:cs typeface="msgothic"/>
              </a:rPr>
              <a:t>heap</a:t>
            </a: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）</a:t>
            </a:r>
          </a:p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动态生成</a:t>
            </a:r>
            <a:r>
              <a:rPr lang="en-GB" altLang="zh-CN" sz="2000" b="1">
                <a:latin typeface="Calibri" pitchFamily="34" charset="0"/>
                <a:ea typeface="微软雅黑" pitchFamily="34" charset="-122"/>
                <a:cs typeface="msgothic"/>
              </a:rPr>
              <a:t>)</a:t>
            </a:r>
          </a:p>
        </p:txBody>
      </p:sp>
      <p:sp>
        <p:nvSpPr>
          <p:cNvPr id="785424" name="Line 19"/>
          <p:cNvSpPr>
            <a:spLocks noChangeShapeType="1"/>
          </p:cNvSpPr>
          <p:nvPr/>
        </p:nvSpPr>
        <p:spPr bwMode="auto">
          <a:xfrm flipV="1">
            <a:off x="6881813" y="3660775"/>
            <a:ext cx="1587" cy="407988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5425" name="Rectangle 20"/>
          <p:cNvSpPr>
            <a:spLocks noChangeArrowheads="1"/>
          </p:cNvSpPr>
          <p:nvPr/>
        </p:nvSpPr>
        <p:spPr bwMode="auto">
          <a:xfrm>
            <a:off x="5802313" y="1282700"/>
            <a:ext cx="2166937" cy="598488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用户栈</a:t>
            </a:r>
            <a:endParaRPr lang="zh-CN" altLang="en-GB" b="1">
              <a:latin typeface="微软雅黑" pitchFamily="34" charset="-122"/>
              <a:ea typeface="微软雅黑" pitchFamily="34" charset="-122"/>
              <a:cs typeface="msgothic"/>
            </a:endParaRPr>
          </a:p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Calibri" pitchFamily="34" charset="0"/>
                <a:ea typeface="微软雅黑" pitchFamily="34" charset="-122"/>
                <a:cs typeface="msgothic"/>
              </a:rPr>
              <a:t>动态生成</a:t>
            </a:r>
          </a:p>
        </p:txBody>
      </p:sp>
      <p:sp>
        <p:nvSpPr>
          <p:cNvPr id="785426" name="Line 21"/>
          <p:cNvSpPr>
            <a:spLocks noChangeShapeType="1"/>
          </p:cNvSpPr>
          <p:nvPr/>
        </p:nvSpPr>
        <p:spPr bwMode="auto">
          <a:xfrm flipV="1">
            <a:off x="6881813" y="2365375"/>
            <a:ext cx="1587" cy="246063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85427" name="Line 22"/>
          <p:cNvSpPr>
            <a:spLocks noChangeShapeType="1"/>
          </p:cNvSpPr>
          <p:nvPr/>
        </p:nvSpPr>
        <p:spPr bwMode="auto">
          <a:xfrm>
            <a:off x="6881813" y="1881188"/>
            <a:ext cx="1587" cy="242887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5802313" y="6162675"/>
            <a:ext cx="2166937" cy="4222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未使用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5802313" y="4786313"/>
            <a:ext cx="2166937" cy="712787"/>
          </a:xfrm>
          <a:prstGeom prst="rect">
            <a:avLst/>
          </a:prstGeom>
          <a:solidFill>
            <a:srgbClr val="008080">
              <a:alpha val="33000"/>
            </a:srgbClr>
          </a:solidFill>
          <a:ln w="3302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读写数据段</a:t>
            </a:r>
          </a:p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(.data, .bss)</a:t>
            </a:r>
          </a:p>
        </p:txBody>
      </p:sp>
      <p:sp>
        <p:nvSpPr>
          <p:cNvPr id="785430" name="Rectangle 35"/>
          <p:cNvSpPr>
            <a:spLocks noChangeArrowheads="1"/>
          </p:cNvSpPr>
          <p:nvPr/>
        </p:nvSpPr>
        <p:spPr bwMode="auto">
          <a:xfrm>
            <a:off x="5802313" y="5495925"/>
            <a:ext cx="2166937" cy="666750"/>
          </a:xfrm>
          <a:prstGeom prst="rect">
            <a:avLst/>
          </a:prstGeom>
          <a:solidFill>
            <a:srgbClr val="FF0000">
              <a:alpha val="25999"/>
            </a:srgbClr>
          </a:solidFill>
          <a:ln w="3302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000" b="1">
                <a:latin typeface="微软雅黑" pitchFamily="34" charset="-122"/>
                <a:ea typeface="微软雅黑" pitchFamily="34" charset="-122"/>
                <a:cs typeface="msgothic"/>
              </a:rPr>
              <a:t>只读代码段</a:t>
            </a:r>
          </a:p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(.text</a:t>
            </a:r>
            <a:r>
              <a:rPr lang="en-GB" altLang="zh-CN" sz="1600" b="1">
                <a:latin typeface="Calibri" pitchFamily="34" charset="0"/>
                <a:ea typeface="微软雅黑" pitchFamily="34" charset="-122"/>
                <a:cs typeface="msgothic"/>
              </a:rPr>
              <a:t>, </a:t>
            </a: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.rodata</a:t>
            </a: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等</a:t>
            </a: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)</a:t>
            </a:r>
          </a:p>
        </p:txBody>
      </p:sp>
      <p:sp>
        <p:nvSpPr>
          <p:cNvPr id="785431" name="AutoShape 36"/>
          <p:cNvSpPr>
            <a:spLocks/>
          </p:cNvSpPr>
          <p:nvPr/>
        </p:nvSpPr>
        <p:spPr bwMode="auto">
          <a:xfrm>
            <a:off x="7969250" y="4894263"/>
            <a:ext cx="222250" cy="1295400"/>
          </a:xfrm>
          <a:prstGeom prst="rightBrace">
            <a:avLst>
              <a:gd name="adj1" fmla="val 48571"/>
              <a:gd name="adj2" fmla="val 50000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zh-CN" sz="2400" b="1">
              <a:latin typeface="Arial Narrow" pitchFamily="34" charset="0"/>
            </a:endParaRPr>
          </a:p>
        </p:txBody>
      </p:sp>
      <p:sp>
        <p:nvSpPr>
          <p:cNvPr id="785432" name="Text Box 37"/>
          <p:cNvSpPr txBox="1">
            <a:spLocks noChangeArrowheads="1"/>
          </p:cNvSpPr>
          <p:nvPr/>
        </p:nvSpPr>
        <p:spPr bwMode="auto">
          <a:xfrm>
            <a:off x="8294688" y="4891088"/>
            <a:ext cx="512762" cy="1222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46800" rIns="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1900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  <a:cs typeface="msgothic"/>
              </a:rPr>
              <a:t>从可执行文件装入</a:t>
            </a:r>
          </a:p>
        </p:txBody>
      </p:sp>
      <p:sp>
        <p:nvSpPr>
          <p:cNvPr id="785433" name="Text Box 25"/>
          <p:cNvSpPr txBox="1">
            <a:spLocks noChangeArrowheads="1"/>
          </p:cNvSpPr>
          <p:nvPr/>
        </p:nvSpPr>
        <p:spPr bwMode="auto">
          <a:xfrm>
            <a:off x="8128000" y="881063"/>
            <a:ext cx="550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1GB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392113" y="6323013"/>
            <a:ext cx="2136775" cy="420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sz="2200" b="1">
                <a:solidFill>
                  <a:srgbClr val="FF0000"/>
                </a:solidFill>
                <a:latin typeface="Calibri" pitchFamily="34" charset="0"/>
                <a:ea typeface="微软雅黑" pitchFamily="34" charset="-122"/>
                <a:cs typeface="msgothic"/>
              </a:rPr>
              <a:t>可执行目标文件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04800" y="4491038"/>
            <a:ext cx="2606675" cy="331787"/>
          </a:xfrm>
          <a:prstGeom prst="rect">
            <a:avLst/>
          </a:prstGeom>
          <a:solidFill>
            <a:srgbClr val="008080">
              <a:alpha val="31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int buf[2]={1,2}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304800" y="1430338"/>
            <a:ext cx="2606675" cy="382587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Headers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304800" y="2208213"/>
            <a:ext cx="2606675" cy="641350"/>
          </a:xfrm>
          <a:prstGeom prst="rect">
            <a:avLst/>
          </a:prstGeom>
          <a:solidFill>
            <a:srgbClr val="FF0000">
              <a:alpha val="31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main()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304800" y="2849563"/>
            <a:ext cx="2606675" cy="641350"/>
          </a:xfrm>
          <a:prstGeom prst="rect">
            <a:avLst/>
          </a:prstGeom>
          <a:solidFill>
            <a:srgbClr val="FF0000">
              <a:alpha val="28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swap()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0" y="1222375"/>
            <a:ext cx="296863" cy="361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Calibri" pitchFamily="34" charset="0"/>
                <a:ea typeface="msgothic"/>
                <a:cs typeface="msgothic"/>
              </a:rPr>
              <a:t>0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304800" y="4824413"/>
            <a:ext cx="2606675" cy="330200"/>
          </a:xfrm>
          <a:prstGeom prst="rect">
            <a:avLst/>
          </a:prstGeom>
          <a:solidFill>
            <a:srgbClr val="008080">
              <a:alpha val="28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int</a:t>
            </a:r>
            <a:r>
              <a:rPr lang="en-GB" altLang="zh-CN" sz="1600" b="1">
                <a:latin typeface="Courier New" pitchFamily="49" charset="0"/>
                <a:ea typeface="微软雅黑" pitchFamily="34" charset="-122"/>
                <a:cs typeface="msgothic"/>
              </a:rPr>
              <a:t> </a:t>
            </a: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*bufp0=&amp;buf[0]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304800" y="3490913"/>
            <a:ext cx="2606675" cy="639762"/>
          </a:xfrm>
          <a:prstGeom prst="rect">
            <a:avLst/>
          </a:prstGeom>
          <a:solidFill>
            <a:srgbClr val="FF0000">
              <a:alpha val="27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更多系统代码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304800" y="4130675"/>
            <a:ext cx="2606675" cy="360363"/>
          </a:xfrm>
          <a:prstGeom prst="rect">
            <a:avLst/>
          </a:prstGeom>
          <a:solidFill>
            <a:srgbClr val="008080">
              <a:alpha val="27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系统数据</a:t>
            </a:r>
          </a:p>
        </p:txBody>
      </p:sp>
      <p:sp>
        <p:nvSpPr>
          <p:cNvPr id="18453" name="AutoShape 21"/>
          <p:cNvSpPr>
            <a:spLocks/>
          </p:cNvSpPr>
          <p:nvPr/>
        </p:nvSpPr>
        <p:spPr bwMode="auto">
          <a:xfrm>
            <a:off x="2994025" y="1430338"/>
            <a:ext cx="328613" cy="2700337"/>
          </a:xfrm>
          <a:prstGeom prst="rightBrace">
            <a:avLst>
              <a:gd name="adj1" fmla="val 66576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zh-CN" sz="2400" b="1">
              <a:latin typeface="Arial Narrow" pitchFamily="34" charset="0"/>
            </a:endParaRP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3357563" y="2614613"/>
            <a:ext cx="703262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.text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304800" y="5505450"/>
            <a:ext cx="2606675" cy="736600"/>
          </a:xfrm>
          <a:prstGeom prst="rect">
            <a:avLst/>
          </a:prstGeom>
          <a:solidFill>
            <a:srgbClr val="FFFFFF"/>
          </a:solidFill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10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.symtab</a:t>
            </a:r>
          </a:p>
          <a:p>
            <a:pPr algn="ctr" eaLnBrk="0" hangingPunct="0">
              <a:lnSpc>
                <a:spcPct val="10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.debug</a:t>
            </a:r>
          </a:p>
        </p:txBody>
      </p:sp>
      <p:sp>
        <p:nvSpPr>
          <p:cNvPr id="18463" name="AutoShape 31"/>
          <p:cNvSpPr>
            <a:spLocks/>
          </p:cNvSpPr>
          <p:nvPr/>
        </p:nvSpPr>
        <p:spPr bwMode="auto">
          <a:xfrm>
            <a:off x="2978150" y="4130675"/>
            <a:ext cx="285750" cy="958850"/>
          </a:xfrm>
          <a:prstGeom prst="rightBrace">
            <a:avLst>
              <a:gd name="adj1" fmla="val 27963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zh-CN" sz="2400" b="1">
              <a:latin typeface="Arial Narrow" pitchFamily="34" charset="0"/>
            </a:endParaRP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3286125" y="4543425"/>
            <a:ext cx="757238" cy="35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.data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304800" y="5157788"/>
            <a:ext cx="2606675" cy="347662"/>
          </a:xfrm>
          <a:prstGeom prst="rect">
            <a:avLst/>
          </a:prstGeom>
          <a:solidFill>
            <a:schemeClr val="accent1">
              <a:alpha val="41000"/>
            </a:scheme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Courier New" pitchFamily="49" charset="0"/>
              </a:rPr>
              <a:t>int *bufp1</a:t>
            </a: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3314700" y="5162550"/>
            <a:ext cx="623888" cy="3508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0" hangingPunct="0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b="1">
                <a:latin typeface="微软雅黑" pitchFamily="34" charset="-122"/>
                <a:ea typeface="微软雅黑" pitchFamily="34" charset="-122"/>
                <a:cs typeface="msgothic"/>
              </a:rPr>
              <a:t>.bss</a:t>
            </a:r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304800" y="1819275"/>
            <a:ext cx="2606675" cy="384175"/>
          </a:xfrm>
          <a:prstGeom prst="rect">
            <a:avLst/>
          </a:prstGeom>
          <a:solidFill>
            <a:srgbClr val="FF0000">
              <a:alpha val="28000"/>
            </a:srgbClr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GB" b="1">
                <a:latin typeface="微软雅黑" pitchFamily="34" charset="-122"/>
                <a:ea typeface="微软雅黑" pitchFamily="34" charset="-122"/>
                <a:cs typeface="msgothic"/>
              </a:rPr>
              <a:t>系统代码</a:t>
            </a:r>
          </a:p>
        </p:txBody>
      </p:sp>
      <p:sp>
        <p:nvSpPr>
          <p:cNvPr id="18471" name="AutoShape 39"/>
          <p:cNvSpPr>
            <a:spLocks/>
          </p:cNvSpPr>
          <p:nvPr/>
        </p:nvSpPr>
        <p:spPr bwMode="auto">
          <a:xfrm>
            <a:off x="2960688" y="5191125"/>
            <a:ext cx="269875" cy="323850"/>
          </a:xfrm>
          <a:prstGeom prst="rightBrace">
            <a:avLst>
              <a:gd name="adj1" fmla="val 10000"/>
              <a:gd name="adj2" fmla="val 50000"/>
            </a:avLst>
          </a:prstGeom>
          <a:noFill/>
          <a:ln w="2556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zh-CN" sz="2400" b="1">
              <a:latin typeface="Arial Narrow" pitchFamily="34" charset="0"/>
            </a:endParaRPr>
          </a:p>
        </p:txBody>
      </p:sp>
      <p:sp>
        <p:nvSpPr>
          <p:cNvPr id="785452" name="Line 44"/>
          <p:cNvSpPr>
            <a:spLocks noChangeShapeType="1"/>
          </p:cNvSpPr>
          <p:nvPr/>
        </p:nvSpPr>
        <p:spPr bwMode="auto">
          <a:xfrm>
            <a:off x="4035425" y="2844800"/>
            <a:ext cx="1682750" cy="2887663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53" name="Line 45"/>
          <p:cNvSpPr>
            <a:spLocks noChangeShapeType="1"/>
          </p:cNvSpPr>
          <p:nvPr/>
        </p:nvSpPr>
        <p:spPr bwMode="auto">
          <a:xfrm flipV="1">
            <a:off x="4295775" y="5065713"/>
            <a:ext cx="1436688" cy="444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5454" name="AutoShape 46"/>
          <p:cNvSpPr>
            <a:spLocks/>
          </p:cNvSpPr>
          <p:nvPr/>
        </p:nvSpPr>
        <p:spPr bwMode="auto">
          <a:xfrm>
            <a:off x="4035425" y="4702175"/>
            <a:ext cx="173038" cy="741363"/>
          </a:xfrm>
          <a:prstGeom prst="rightBrace">
            <a:avLst>
              <a:gd name="adj1" fmla="val 35703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5456" name="Text Box 48"/>
          <p:cNvSpPr txBox="1">
            <a:spLocks noChangeArrowheads="1"/>
          </p:cNvSpPr>
          <p:nvPr/>
        </p:nvSpPr>
        <p:spPr bwMode="auto">
          <a:xfrm>
            <a:off x="292100" y="827088"/>
            <a:ext cx="3544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段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头表描述如何映射！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5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28638"/>
          </a:xfrm>
        </p:spPr>
        <p:txBody>
          <a:bodyPr>
            <a:normAutofit fontScale="90000"/>
          </a:bodyPr>
          <a:lstStyle/>
          <a:p>
            <a:r>
              <a:rPr lang="zh-CN" altLang="en-US">
                <a:latin typeface="黑体" pitchFamily="49" charset="-122"/>
              </a:rPr>
              <a:t>冗余磁盘阵列(</a:t>
            </a:r>
            <a:r>
              <a:rPr lang="en-US" altLang="zh-CN">
                <a:latin typeface="黑体" pitchFamily="49" charset="-122"/>
              </a:rPr>
              <a:t>RAID)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0" y="1055656"/>
            <a:ext cx="8458200" cy="5527708"/>
          </a:xfrm>
        </p:spPr>
        <p:txBody>
          <a:bodyPr>
            <a:normAutofit/>
          </a:bodyPr>
          <a:lstStyle/>
          <a:p>
            <a:pPr algn="just"/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RAID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的三个选项（前两个为基本选项）</a:t>
            </a:r>
            <a:r>
              <a:rPr lang="zh-CN" altLang="en-US" sz="19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19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just">
              <a:spcBef>
                <a:spcPct val="20000"/>
              </a:spcBef>
              <a:buFont typeface="+mj-lt"/>
              <a:buAutoNum type="arabicPeriod"/>
            </a:pPr>
            <a:r>
              <a:rPr lang="zh-CN" altLang="en-US" sz="19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镜像（</a:t>
            </a:r>
            <a:r>
              <a:rPr lang="en-US" altLang="zh-CN" sz="19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mirroring</a:t>
            </a:r>
            <a:r>
              <a:rPr lang="zh-CN" altLang="en-US" sz="19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）：磁盘间互为存储内容的镜像拷贝</a:t>
            </a:r>
            <a:endParaRPr lang="zh-CN" altLang="en-US" sz="1900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zh-CN" altLang="en-US" sz="19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条带化（</a:t>
            </a:r>
            <a:r>
              <a:rPr lang="en-US" altLang="zh-CN" sz="19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striping</a:t>
            </a:r>
            <a:r>
              <a:rPr lang="zh-CN" altLang="en-US" sz="19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）：存储内容被分成条带并分布存储于多个磁盘上，整体上看作一个磁盘</a:t>
            </a:r>
            <a:endParaRPr lang="en-US" altLang="zh-CN" sz="1900" dirty="0" smtClean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zh-CN" altLang="en-US" sz="19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集成（</a:t>
            </a:r>
            <a:r>
              <a:rPr lang="en-US" altLang="zh-CN" sz="19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aggregation</a:t>
            </a:r>
            <a:r>
              <a:rPr lang="zh-CN" altLang="en-US" sz="19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）：简单将磁盘容量累加（</a:t>
            </a:r>
            <a:r>
              <a:rPr lang="en-US" altLang="zh-CN" sz="19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RAID0</a:t>
            </a:r>
            <a:r>
              <a:rPr lang="zh-CN" altLang="en-US" sz="19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ea typeface="宋体" pitchFamily="2" charset="-122"/>
              </a:rPr>
              <a:t> </a:t>
            </a:r>
            <a:r>
              <a:rPr lang="zh-CN" altLang="en-US"/>
              <a:t>冗余磁盘阵列</a:t>
            </a:r>
            <a:r>
              <a:rPr lang="zh-CN" altLang="en-US">
                <a:ea typeface="宋体" pitchFamily="2" charset="-122"/>
              </a:rPr>
              <a:t> ( </a:t>
            </a:r>
            <a:r>
              <a:rPr lang="en-US" altLang="zh-CN">
                <a:ea typeface="宋体" pitchFamily="2" charset="-122"/>
                <a:hlinkClick r:id="" action="ppaction://hlinkshowjump?jump=nextslide"/>
              </a:rPr>
              <a:t>RAID 0 </a:t>
            </a:r>
            <a:r>
              <a:rPr lang="en-US" altLang="zh-CN">
                <a:ea typeface="宋体" pitchFamily="2" charset="-122"/>
              </a:rPr>
              <a:t>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7963" y="989013"/>
            <a:ext cx="8605837" cy="4746625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25000"/>
              </a:lnSpc>
              <a:spcBef>
                <a:spcPct val="25000"/>
              </a:spcBef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Striping only 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optional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ct val="25000"/>
              </a:spcBef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遵循特性(3)，无冗余。</a:t>
            </a:r>
          </a:p>
          <a:p>
            <a:pPr marL="342900" indent="-342900">
              <a:lnSpc>
                <a:spcPct val="125000"/>
              </a:lnSpc>
              <a:spcBef>
                <a:spcPct val="25000"/>
              </a:spcBef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适用于容量和速度要求高的</a:t>
            </a:r>
            <a:r>
              <a:rPr lang="zh-CN" altLang="en-US" sz="2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非关键数据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存储的场合</a:t>
            </a:r>
          </a:p>
          <a:p>
            <a:pPr marL="742950" lvl="1" indent="-285750">
              <a:lnSpc>
                <a:spcPct val="125000"/>
              </a:lnSpc>
              <a:spcBef>
                <a:spcPct val="25000"/>
              </a:spcBef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与单个大容量磁盘相比有两个优点：</a:t>
            </a:r>
          </a:p>
          <a:p>
            <a:pPr marL="742950" lvl="1" indent="-285750"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zh-CN" altLang="en-US" sz="22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  (1) </a:t>
            </a:r>
            <a:r>
              <a:rPr lang="zh-CN" altLang="en-US" sz="2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连续分布</a:t>
            </a:r>
            <a:r>
              <a:rPr lang="zh-CN" altLang="en-US" sz="22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2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大条区交叉分布</a:t>
            </a:r>
            <a:r>
              <a:rPr lang="zh-CN" altLang="en-US" sz="22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时，如果两个</a:t>
            </a:r>
            <a:r>
              <a:rPr lang="en-US" altLang="zh-CN" sz="22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请求访问不同盘上的数据，则可并行发送</a:t>
            </a:r>
            <a:r>
              <a:rPr lang="en-US" altLang="zh-CN" sz="22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2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减少了</a:t>
            </a:r>
            <a:r>
              <a:rPr lang="en-US" altLang="zh-CN" sz="22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排队时间。</a:t>
            </a:r>
            <a:r>
              <a:rPr lang="zh-CN" altLang="en-US" sz="2200" dirty="0">
                <a:solidFill>
                  <a:srgbClr val="6600FF"/>
                </a:solidFill>
                <a:latin typeface="微软雅黑" pitchFamily="34" charset="-122"/>
                <a:ea typeface="微软雅黑" pitchFamily="34" charset="-122"/>
              </a:rPr>
              <a:t>具有较快的</a:t>
            </a:r>
            <a:r>
              <a:rPr lang="en-US" altLang="zh-CN" sz="2200" dirty="0">
                <a:solidFill>
                  <a:srgbClr val="6600FF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 dirty="0">
                <a:solidFill>
                  <a:srgbClr val="6600FF"/>
                </a:solidFill>
                <a:latin typeface="微软雅黑" pitchFamily="34" charset="-122"/>
                <a:ea typeface="微软雅黑" pitchFamily="34" charset="-122"/>
              </a:rPr>
              <a:t>响应能力。</a:t>
            </a:r>
          </a:p>
          <a:p>
            <a:pPr marL="742950" lvl="1" indent="-285750"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zh-CN" altLang="en-US" sz="2200" dirty="0">
                <a:solidFill>
                  <a:srgbClr val="C90122"/>
                </a:solidFill>
                <a:latin typeface="微软雅黑" pitchFamily="34" charset="-122"/>
                <a:ea typeface="微软雅黑" pitchFamily="34" charset="-122"/>
              </a:rPr>
              <a:t>   例如，可用在非关键性事务处理系统中，以快速响应事务</a:t>
            </a:r>
            <a:endParaRPr lang="zh-CN" altLang="en-US" sz="2200" dirty="0">
              <a:solidFill>
                <a:srgbClr val="66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zh-CN" altLang="en-US" sz="22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   (2) </a:t>
            </a:r>
            <a:r>
              <a:rPr lang="zh-CN" altLang="en-US" sz="22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小条区交叉分布</a:t>
            </a:r>
            <a:r>
              <a:rPr lang="zh-CN" altLang="en-US" sz="22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时，同一个</a:t>
            </a:r>
            <a:r>
              <a:rPr lang="en-US" altLang="zh-CN" sz="22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请求有可能并行传送其不同的数据块(条区)，因而</a:t>
            </a:r>
            <a:r>
              <a:rPr lang="zh-CN" altLang="en-US" sz="2200" dirty="0">
                <a:solidFill>
                  <a:srgbClr val="6600FF"/>
                </a:solidFill>
                <a:latin typeface="微软雅黑" pitchFamily="34" charset="-122"/>
                <a:ea typeface="微软雅黑" pitchFamily="34" charset="-122"/>
              </a:rPr>
              <a:t>可达较高的数据传输率</a:t>
            </a:r>
            <a:r>
              <a:rPr lang="en-US" altLang="zh-CN" sz="2200" dirty="0">
                <a:solidFill>
                  <a:srgbClr val="66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742950" lvl="1" indent="-285750">
              <a:lnSpc>
                <a:spcPct val="125000"/>
              </a:lnSpc>
              <a:spcBef>
                <a:spcPct val="25000"/>
              </a:spcBef>
              <a:buFontTx/>
              <a:buNone/>
            </a:pPr>
            <a:r>
              <a:rPr lang="zh-CN" altLang="en-US" sz="2200" dirty="0">
                <a:solidFill>
                  <a:srgbClr val="6600FF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200" dirty="0">
                <a:solidFill>
                  <a:srgbClr val="C90122"/>
                </a:solidFill>
                <a:latin typeface="微软雅黑" pitchFamily="34" charset="-122"/>
                <a:ea typeface="微软雅黑" pitchFamily="34" charset="-122"/>
              </a:rPr>
              <a:t>例如，可用在视频编辑和播放系统中，以快速传输视频流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9343"/>
            <a:ext cx="8229600" cy="67147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a typeface="宋体" pitchFamily="2" charset="-122"/>
              </a:rPr>
              <a:t> 冗余磁盘阵列 ( </a:t>
            </a:r>
            <a:r>
              <a:rPr lang="en-US" altLang="zh-CN" dirty="0">
                <a:ea typeface="宋体" pitchFamily="2" charset="-122"/>
              </a:rPr>
              <a:t>RAID 0 )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8867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650" y="906463"/>
            <a:ext cx="8951913" cy="5734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ea typeface="宋体" pitchFamily="2" charset="-122"/>
              </a:rPr>
              <a:t>冗余磁盘阵列 ( </a:t>
            </a:r>
            <a:r>
              <a:rPr lang="en-US" altLang="zh-CN">
                <a:ea typeface="宋体" pitchFamily="2" charset="-122"/>
              </a:rPr>
              <a:t>RAID 1 )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4625" y="830263"/>
            <a:ext cx="8751888" cy="252571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05000"/>
              </a:lnSpc>
              <a:spcBef>
                <a:spcPct val="15000"/>
              </a:spcBef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Mirroring only</a:t>
            </a:r>
          </a:p>
          <a:p>
            <a:pPr marL="342900" indent="-342900">
              <a:lnSpc>
                <a:spcPct val="105000"/>
              </a:lnSpc>
              <a:spcBef>
                <a:spcPct val="150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镜像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盘实现1对1冗余(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100% redundancy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742950" lvl="1" indent="-285750" algn="just">
              <a:lnSpc>
                <a:spcPct val="105000"/>
              </a:lnSpc>
              <a:spcBef>
                <a:spcPct val="15000"/>
              </a:spcBef>
              <a:buFontTx/>
              <a:buNone/>
            </a:pPr>
            <a:r>
              <a:rPr lang="zh-CN" altLang="en-US" sz="20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（1）读：</a:t>
            </a:r>
            <a:r>
              <a:rPr lang="zh-CN" altLang="en-US" sz="2000" dirty="0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一个读请求可由其中一个定位时间更少的磁盘提供数据</a:t>
            </a:r>
          </a:p>
          <a:p>
            <a:pPr marL="742950" lvl="1" indent="-285750" algn="just">
              <a:lnSpc>
                <a:spcPct val="105000"/>
              </a:lnSpc>
              <a:spcBef>
                <a:spcPct val="15000"/>
              </a:spcBef>
              <a:buFontTx/>
              <a:buNone/>
            </a:pPr>
            <a:r>
              <a:rPr lang="zh-CN" altLang="en-US" sz="20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（2）写：</a:t>
            </a:r>
            <a:r>
              <a:rPr lang="zh-CN" altLang="en-US" sz="2000" dirty="0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一个写请求对对应的两个磁盘并行更新。故写性能由两次中较慢的一次写来决定，即定位时间更长的那一次</a:t>
            </a:r>
          </a:p>
          <a:p>
            <a:pPr marL="742950" lvl="1" indent="-285750">
              <a:lnSpc>
                <a:spcPct val="105000"/>
              </a:lnSpc>
              <a:spcBef>
                <a:spcPct val="15000"/>
              </a:spcBef>
              <a:buFontTx/>
              <a:buNone/>
            </a:pPr>
            <a:r>
              <a:rPr lang="zh-CN" altLang="en-US" sz="2000" dirty="0">
                <a:solidFill>
                  <a:srgbClr val="009900"/>
                </a:solidFill>
                <a:latin typeface="微软雅黑" pitchFamily="34" charset="-122"/>
                <a:ea typeface="微软雅黑" pitchFamily="34" charset="-122"/>
              </a:rPr>
              <a:t>（3）检错：</a:t>
            </a:r>
            <a:r>
              <a:rPr lang="zh-CN" altLang="en-US" sz="2000" dirty="0">
                <a:solidFill>
                  <a:srgbClr val="D1390F"/>
                </a:solidFill>
                <a:latin typeface="微软雅黑" pitchFamily="34" charset="-122"/>
                <a:ea typeface="微软雅黑" pitchFamily="34" charset="-122"/>
              </a:rPr>
              <a:t>数据恢复简单。当一个磁盘损坏时，数据仍能从另一盘读取</a:t>
            </a:r>
          </a:p>
          <a:p>
            <a:pPr marL="742950" lvl="1" indent="-285750" algn="just">
              <a:lnSpc>
                <a:spcPct val="105000"/>
              </a:lnSpc>
              <a:spcBef>
                <a:spcPct val="15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特点；可靠性高，但价格昂贵。</a:t>
            </a:r>
          </a:p>
          <a:p>
            <a:pPr marL="742950" lvl="1" indent="-285750" algn="just">
              <a:lnSpc>
                <a:spcPct val="105000"/>
              </a:lnSpc>
              <a:spcBef>
                <a:spcPct val="15000"/>
              </a:spcBef>
              <a:buFontTx/>
              <a:buNone/>
            </a:pPr>
            <a:r>
              <a:rPr lang="zh-CN" altLang="en-US" sz="2000" dirty="0">
                <a:solidFill>
                  <a:srgbClr val="C90122"/>
                </a:solidFill>
                <a:latin typeface="微软雅黑" pitchFamily="34" charset="-122"/>
                <a:ea typeface="微软雅黑" pitchFamily="34" charset="-122"/>
              </a:rPr>
              <a:t>常用于可靠性要求很高的场合，如系统软件的存储，金融、证券等系统。</a:t>
            </a:r>
          </a:p>
        </p:txBody>
      </p:sp>
      <p:pic>
        <p:nvPicPr>
          <p:cNvPr id="815108" name="Picture 4" descr="RAID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38125" y="3511550"/>
            <a:ext cx="8699500" cy="3317875"/>
          </a:xfrm>
          <a:noFill/>
          <a:ln/>
        </p:spPr>
      </p:pic>
      <p:sp>
        <p:nvSpPr>
          <p:cNvPr id="815109" name="Rectangle 5"/>
          <p:cNvSpPr>
            <a:spLocks noChangeArrowheads="1"/>
          </p:cNvSpPr>
          <p:nvPr/>
        </p:nvSpPr>
        <p:spPr bwMode="auto">
          <a:xfrm>
            <a:off x="4630738" y="3613150"/>
            <a:ext cx="4149725" cy="2540000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5110" name="Rectangle 6"/>
          <p:cNvSpPr>
            <a:spLocks noChangeArrowheads="1"/>
          </p:cNvSpPr>
          <p:nvPr/>
        </p:nvSpPr>
        <p:spPr bwMode="auto">
          <a:xfrm>
            <a:off x="339725" y="3617913"/>
            <a:ext cx="4149725" cy="2540000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9" grpId="0" animBg="1"/>
      <p:bldP spid="8151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冗余磁盘阵列</a:t>
            </a:r>
            <a:r>
              <a:rPr lang="zh-CN" altLang="en-US">
                <a:ea typeface="宋体" pitchFamily="2" charset="-122"/>
              </a:rPr>
              <a:t> ( </a:t>
            </a:r>
            <a:r>
              <a:rPr lang="en-US" altLang="zh-CN">
                <a:ea typeface="宋体" pitchFamily="2" charset="-122"/>
              </a:rPr>
              <a:t>RAID2  )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831850"/>
            <a:ext cx="8562975" cy="2092325"/>
          </a:xfrm>
        </p:spPr>
        <p:txBody>
          <a:bodyPr/>
          <a:lstStyle/>
          <a:p>
            <a:pPr marL="342900" indent="-342900" algn="just"/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海明校验法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生成多个冗余校验盘，实现纠正一位错误、检测两位错误的功能。 </a:t>
            </a:r>
          </a:p>
          <a:p>
            <a:pPr marL="342900" indent="-342900" algn="just"/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小条区交叉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分布方式（有时为一个字或一个字节）。这样，可获得较高的数据传输率，但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响应时间差。</a:t>
            </a:r>
          </a:p>
          <a:p>
            <a:pPr marL="342900" indent="-342900" algn="just"/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采用海明码，虽然冗余盘的个数比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RAID1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少，但校验盘与数据盘成正比。所以冗余信息开销太大，价格贵。</a:t>
            </a:r>
            <a:endParaRPr lang="en-US" altLang="zh-CN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6132" name="Picture 4" descr="RAID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66700" y="3254375"/>
            <a:ext cx="8621713" cy="3409950"/>
          </a:xfrm>
          <a:noFill/>
          <a:ln/>
        </p:spPr>
      </p:pic>
      <p:sp>
        <p:nvSpPr>
          <p:cNvPr id="816133" name="Text Box 5"/>
          <p:cNvSpPr txBox="1">
            <a:spLocks noChangeArrowheads="1"/>
          </p:cNvSpPr>
          <p:nvPr/>
        </p:nvSpPr>
        <p:spPr bwMode="auto">
          <a:xfrm>
            <a:off x="4846638" y="2803525"/>
            <a:ext cx="40846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C90122"/>
                </a:solidFill>
                <a:latin typeface="微软雅黑" pitchFamily="34" charset="-122"/>
                <a:ea typeface="微软雅黑" pitchFamily="34" charset="-122"/>
              </a:rPr>
              <a:t>RAID2</a:t>
            </a:r>
            <a:r>
              <a:rPr lang="zh-CN" altLang="en-US" sz="2400" b="1">
                <a:solidFill>
                  <a:srgbClr val="C90122"/>
                </a:solidFill>
                <a:latin typeface="微软雅黑" pitchFamily="34" charset="-122"/>
                <a:ea typeface="微软雅黑" pitchFamily="34" charset="-122"/>
              </a:rPr>
              <a:t>已不再使用！</a:t>
            </a:r>
          </a:p>
        </p:txBody>
      </p:sp>
      <p:sp>
        <p:nvSpPr>
          <p:cNvPr id="816135" name="Rectangle 7"/>
          <p:cNvSpPr>
            <a:spLocks noChangeArrowheads="1"/>
          </p:cNvSpPr>
          <p:nvPr/>
        </p:nvSpPr>
        <p:spPr bwMode="auto">
          <a:xfrm>
            <a:off x="425450" y="3371850"/>
            <a:ext cx="4730750" cy="2714625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6136" name="Rectangle 8"/>
          <p:cNvSpPr>
            <a:spLocks noChangeArrowheads="1"/>
          </p:cNvSpPr>
          <p:nvPr/>
        </p:nvSpPr>
        <p:spPr bwMode="auto">
          <a:xfrm>
            <a:off x="5276850" y="3362325"/>
            <a:ext cx="3511550" cy="2714625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5" grpId="0" animBg="1"/>
      <p:bldP spid="8161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ea typeface="宋体" pitchFamily="2" charset="-122"/>
              </a:rPr>
              <a:t>冗余磁盘阵列 ( </a:t>
            </a:r>
            <a:r>
              <a:rPr lang="en-US" altLang="zh-CN">
                <a:ea typeface="宋体" pitchFamily="2" charset="-122"/>
              </a:rPr>
              <a:t>RAID 3 )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4950" y="858838"/>
            <a:ext cx="8445500" cy="2198687"/>
          </a:xfrm>
        </p:spPr>
        <p:txBody>
          <a:bodyPr/>
          <a:lstStyle/>
          <a:p>
            <a:pPr marL="342900" indent="-342900"/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奇偶校验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法生成单个冗余盘</a:t>
            </a:r>
          </a:p>
          <a:p>
            <a:pPr marL="342900" indent="-342900"/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小条区交叉</a:t>
            </a:r>
            <a:r>
              <a:rPr lang="zh-CN" altLang="en-US" sz="200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分布方式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。可获得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较高数据传输率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，但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响应时间差</a:t>
            </a:r>
          </a:p>
          <a:p>
            <a:pPr marL="342900" indent="-342900"/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用于大容量的 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请求的场合，如：图像处理、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CAD 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系统中</a:t>
            </a:r>
          </a:p>
          <a:p>
            <a:pPr marL="342900" indent="-342900"/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某个磁盘损坏但数据仍有效的情况，称为简化模式。此时损坏的磁盘数据可以通过其它磁盘重新生成。数据重新生成非常简单，这种数据恢复方式同时适用于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RAID3、4、5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级</a:t>
            </a:r>
          </a:p>
        </p:txBody>
      </p:sp>
      <p:pic>
        <p:nvPicPr>
          <p:cNvPr id="817156" name="Picture 4" descr="RAID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33350" y="3494088"/>
            <a:ext cx="8882063" cy="2997200"/>
          </a:xfrm>
          <a:noFill/>
          <a:ln/>
        </p:spPr>
      </p:pic>
      <p:sp>
        <p:nvSpPr>
          <p:cNvPr id="817157" name="Rectangle 5"/>
          <p:cNvSpPr>
            <a:spLocks noChangeArrowheads="1"/>
          </p:cNvSpPr>
          <p:nvPr/>
        </p:nvSpPr>
        <p:spPr bwMode="auto">
          <a:xfrm>
            <a:off x="236538" y="3502025"/>
            <a:ext cx="6778625" cy="2381250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7158" name="Rectangle 6"/>
          <p:cNvSpPr>
            <a:spLocks noChangeArrowheads="1"/>
          </p:cNvSpPr>
          <p:nvPr/>
        </p:nvSpPr>
        <p:spPr bwMode="auto">
          <a:xfrm>
            <a:off x="7265988" y="3536950"/>
            <a:ext cx="1522412" cy="2365375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57" grpId="0" animBg="1"/>
      <p:bldP spid="81715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ea typeface="宋体" pitchFamily="2" charset="-122"/>
              </a:rPr>
              <a:t>冗余磁盘阵列 ( </a:t>
            </a:r>
            <a:r>
              <a:rPr lang="en-US" altLang="zh-CN">
                <a:ea typeface="宋体" pitchFamily="2" charset="-122"/>
              </a:rPr>
              <a:t>RAID 4 )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18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9063" y="1033463"/>
            <a:ext cx="8910637" cy="1828800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用一个冗余盘存放相应块（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块：较大的数据条区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）的奇偶校验位。</a:t>
            </a:r>
          </a:p>
          <a:p>
            <a:pPr marL="342900" indent="-342900" algn="just">
              <a:lnSpc>
                <a:spcPct val="115000"/>
              </a:lnSpc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采用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独立存取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技术，每个磁盘的操作独立进行，所以，可同时响应多个</a:t>
            </a:r>
            <a:r>
              <a:rPr lang="en-US" altLang="zh-CN" sz="220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请求。因而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它适合于要求</a:t>
            </a:r>
            <a:r>
              <a:rPr lang="en-US" altLang="zh-CN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响应速度块的场合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algn="just">
              <a:lnSpc>
                <a:spcPct val="115000"/>
              </a:lnSpc>
            </a:pP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对于写操作，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校验盘成为</a:t>
            </a:r>
            <a:r>
              <a:rPr lang="en-US" altLang="zh-CN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2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瓶颈</a:t>
            </a:r>
            <a:r>
              <a:rPr lang="zh-CN" altLang="en-US" sz="2200">
                <a:latin typeface="微软雅黑" pitchFamily="34" charset="-122"/>
                <a:ea typeface="微软雅黑" pitchFamily="34" charset="-122"/>
              </a:rPr>
              <a:t>，因为每次写都要对校验盘进行。</a:t>
            </a:r>
          </a:p>
        </p:txBody>
      </p:sp>
      <p:pic>
        <p:nvPicPr>
          <p:cNvPr id="818180" name="Picture 4" descr="RAID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01625" y="3319463"/>
            <a:ext cx="8610600" cy="3025775"/>
          </a:xfrm>
          <a:noFill/>
          <a:ln/>
        </p:spPr>
      </p:pic>
      <p:sp>
        <p:nvSpPr>
          <p:cNvPr id="818181" name="Rectangle 5"/>
          <p:cNvSpPr>
            <a:spLocks noChangeArrowheads="1"/>
          </p:cNvSpPr>
          <p:nvPr/>
        </p:nvSpPr>
        <p:spPr bwMode="auto">
          <a:xfrm>
            <a:off x="395288" y="3327400"/>
            <a:ext cx="6634162" cy="2454275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8182" name="Rectangle 6"/>
          <p:cNvSpPr>
            <a:spLocks noChangeArrowheads="1"/>
          </p:cNvSpPr>
          <p:nvPr/>
        </p:nvSpPr>
        <p:spPr bwMode="auto">
          <a:xfrm>
            <a:off x="7265988" y="3321050"/>
            <a:ext cx="1522412" cy="2438400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81" grpId="0" animBg="1"/>
      <p:bldP spid="8181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ea typeface="宋体" pitchFamily="2" charset="-122"/>
              </a:rPr>
              <a:t>冗余磁盘阵列 ( </a:t>
            </a:r>
            <a:r>
              <a:rPr lang="en-US" altLang="zh-CN">
                <a:ea typeface="宋体" pitchFamily="2" charset="-122"/>
              </a:rPr>
              <a:t>RAID 5 )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4788" y="787400"/>
            <a:ext cx="8736012" cy="2706688"/>
          </a:xfrm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25000"/>
              </a:spcBef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Striped set + distributed parity</a:t>
            </a:r>
          </a:p>
          <a:p>
            <a:pPr marL="342900" indent="-342900">
              <a:lnSpc>
                <a:spcPct val="105000"/>
              </a:lnSpc>
              <a:spcBef>
                <a:spcPct val="25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RAID 4</a:t>
            </a: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的组织方式类似，只是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奇偶校验块分布在各个磁盘中</a:t>
            </a: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，所以，所有磁盘的地位等价，这样可提高容错性，并且避免了使用专门校验盘时潜在的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瓶颈。</a:t>
            </a:r>
          </a:p>
          <a:p>
            <a:pPr marL="342900" indent="-342900">
              <a:lnSpc>
                <a:spcPct val="105000"/>
              </a:lnSpc>
              <a:spcBef>
                <a:spcPct val="25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RAID 4</a:t>
            </a: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一样，采用独立的存取技术，因而有较高的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响应速度。</a:t>
            </a:r>
          </a:p>
          <a:p>
            <a:pPr marL="342900" indent="-342900">
              <a:lnSpc>
                <a:spcPct val="105000"/>
              </a:lnSpc>
              <a:spcBef>
                <a:spcPct val="25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小数据量的操作可以多个磁盘并行操作。</a:t>
            </a:r>
          </a:p>
          <a:p>
            <a:pPr marL="342900" indent="-342900">
              <a:lnSpc>
                <a:spcPct val="105000"/>
              </a:lnSpc>
              <a:spcBef>
                <a:spcPct val="25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成本不高但效率高，所以，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被广泛使用</a:t>
            </a: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742950" lvl="1" indent="-285750">
              <a:lnSpc>
                <a:spcPct val="130000"/>
              </a:lnSpc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204" name="Picture 4" descr="RAID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07991" y="3647252"/>
            <a:ext cx="8363004" cy="3148835"/>
          </a:xfrm>
          <a:noFill/>
          <a:ln/>
        </p:spPr>
      </p:pic>
      <p:sp>
        <p:nvSpPr>
          <p:cNvPr id="819205" name="Text Box 5"/>
          <p:cNvSpPr txBox="1">
            <a:spLocks noChangeArrowheads="1"/>
          </p:cNvSpPr>
          <p:nvPr/>
        </p:nvSpPr>
        <p:spPr bwMode="auto">
          <a:xfrm>
            <a:off x="5716588" y="2486025"/>
            <a:ext cx="2438400" cy="76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 b="1">
                <a:solidFill>
                  <a:srgbClr val="C90122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200" b="1">
                <a:solidFill>
                  <a:srgbClr val="C90122"/>
                </a:solidFill>
                <a:latin typeface="微软雅黑" pitchFamily="34" charset="-122"/>
                <a:ea typeface="微软雅黑" pitchFamily="34" charset="-122"/>
              </a:rPr>
              <a:t>块为校验块，分布在不同的磁盘中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ea typeface="宋体" pitchFamily="2" charset="-122"/>
              </a:rPr>
              <a:t>冗余磁盘阵列 ( </a:t>
            </a:r>
            <a:r>
              <a:rPr lang="en-US" altLang="zh-CN">
                <a:ea typeface="宋体" pitchFamily="2" charset="-122"/>
              </a:rPr>
              <a:t>RAID 6 )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6725" y="744538"/>
            <a:ext cx="8388350" cy="23018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Striped set + 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dual</a:t>
            </a:r>
            <a:r>
              <a:rPr lang="en-US" altLang="zh-CN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distributed parity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冗余信息</a:t>
            </a: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均匀分布在所有磁盘上，而数据仍以块交叉方式存放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双维块交叉奇偶校验</a:t>
            </a: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独立存取盘阵列，容许双盘出错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它是对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RAID 5</a:t>
            </a: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的扩展，主要是用于要求数据绝对不能出错的场合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由于引入第二种奇偶校验值，对控制器的设计变得十分复杂，写入速度也较慢，用于计算奇偶校验值和验证数据正确性所花费的时间较多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RAID 6</a:t>
            </a: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级以增大开销的代价保证了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高可靠性</a:t>
            </a:r>
          </a:p>
        </p:txBody>
      </p:sp>
      <p:sp>
        <p:nvSpPr>
          <p:cNvPr id="820228" name="Rectangle 4"/>
          <p:cNvSpPr>
            <a:spLocks noChangeArrowheads="1"/>
          </p:cNvSpPr>
          <p:nvPr/>
        </p:nvSpPr>
        <p:spPr bwMode="auto">
          <a:xfrm>
            <a:off x="947738" y="6162675"/>
            <a:ext cx="6854825" cy="468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SzPct val="100000"/>
            </a:pPr>
            <a:r>
              <a:rPr lang="en-US" altLang="zh-CN" sz="1900" b="1">
                <a:solidFill>
                  <a:srgbClr val="C90122"/>
                </a:solidFill>
                <a:ea typeface="黑体" pitchFamily="49" charset="-122"/>
              </a:rPr>
              <a:t>P</a:t>
            </a:r>
            <a:r>
              <a:rPr lang="en-US" altLang="zh-CN" sz="1900" b="1" baseline="-25000">
                <a:solidFill>
                  <a:srgbClr val="C90122"/>
                </a:solidFill>
                <a:ea typeface="黑体" pitchFamily="49" charset="-122"/>
              </a:rPr>
              <a:t>0</a:t>
            </a:r>
            <a:r>
              <a:rPr lang="zh-CN" altLang="en-US" sz="1900" b="1">
                <a:solidFill>
                  <a:srgbClr val="C90122"/>
                </a:solidFill>
                <a:ea typeface="黑体" pitchFamily="49" charset="-122"/>
              </a:rPr>
              <a:t>代表第0条区的奇偶校验值，而</a:t>
            </a:r>
            <a:r>
              <a:rPr lang="en-US" altLang="zh-CN" sz="1900" b="1">
                <a:solidFill>
                  <a:srgbClr val="C90122"/>
                </a:solidFill>
                <a:ea typeface="黑体" pitchFamily="49" charset="-122"/>
              </a:rPr>
              <a:t>P</a:t>
            </a:r>
            <a:r>
              <a:rPr lang="en-US" altLang="zh-CN" sz="1900" b="1" baseline="-25000">
                <a:solidFill>
                  <a:srgbClr val="C90122"/>
                </a:solidFill>
                <a:ea typeface="黑体" pitchFamily="49" charset="-122"/>
              </a:rPr>
              <a:t>A</a:t>
            </a:r>
            <a:r>
              <a:rPr lang="zh-CN" altLang="en-US" sz="1900" b="1">
                <a:solidFill>
                  <a:srgbClr val="C90122"/>
                </a:solidFill>
                <a:ea typeface="黑体" pitchFamily="49" charset="-122"/>
              </a:rPr>
              <a:t>代表数据块</a:t>
            </a:r>
            <a:r>
              <a:rPr lang="en-US" altLang="zh-CN" sz="1900" b="1">
                <a:solidFill>
                  <a:srgbClr val="C90122"/>
                </a:solidFill>
                <a:ea typeface="黑体" pitchFamily="49" charset="-122"/>
              </a:rPr>
              <a:t>A</a:t>
            </a:r>
            <a:r>
              <a:rPr lang="zh-CN" altLang="en-US" sz="1900" b="1">
                <a:solidFill>
                  <a:srgbClr val="C90122"/>
                </a:solidFill>
                <a:ea typeface="黑体" pitchFamily="49" charset="-122"/>
              </a:rPr>
              <a:t>的奇偶校验值</a:t>
            </a:r>
          </a:p>
        </p:txBody>
      </p:sp>
      <p:pic>
        <p:nvPicPr>
          <p:cNvPr id="820229" name="Picture 5" descr="外存_RAIB_6级两维块交叉分布校验示意图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60350" y="3141663"/>
            <a:ext cx="8550275" cy="2913062"/>
          </a:xfrm>
          <a:noFill/>
          <a:ln w="28575">
            <a:solidFill>
              <a:srgbClr val="FF66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1450"/>
            <a:ext cx="7772400" cy="528638"/>
          </a:xfrm>
        </p:spPr>
        <p:txBody>
          <a:bodyPr>
            <a:normAutofit fontScale="90000"/>
          </a:bodyPr>
          <a:lstStyle/>
          <a:p>
            <a:r>
              <a:rPr lang="zh-CN" altLang="en-US">
                <a:ea typeface="宋体" pitchFamily="2" charset="-122"/>
              </a:rPr>
              <a:t>冗余磁盘阵列 ( </a:t>
            </a:r>
            <a:r>
              <a:rPr lang="en-US" altLang="zh-CN">
                <a:ea typeface="宋体" pitchFamily="2" charset="-122"/>
              </a:rPr>
              <a:t>RAID 7 )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706438"/>
            <a:ext cx="8559800" cy="3127375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Tx/>
              <a:buNone/>
            </a:pPr>
            <a:endParaRPr lang="zh-CN" altLang="en-US">
              <a:ea typeface="宋体" pitchFamily="2" charset="-122"/>
            </a:endParaRPr>
          </a:p>
          <a:p>
            <a:pPr marL="342900" indent="-342900" algn="just">
              <a:lnSpc>
                <a:spcPct val="110000"/>
              </a:lnSpc>
              <a:spcBef>
                <a:spcPct val="2500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带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的盘阵列</a:t>
            </a:r>
          </a:p>
          <a:p>
            <a:pPr marL="342900" indent="-342900" algn="just">
              <a:lnSpc>
                <a:spcPct val="110000"/>
              </a:lnSpc>
              <a:spcBef>
                <a:spcPct val="2500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RAID6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的基础上，采用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技术使传输率和响应速度都有较大提高</a:t>
            </a:r>
          </a:p>
          <a:p>
            <a:pPr marL="342900" indent="-342900" algn="just">
              <a:lnSpc>
                <a:spcPct val="110000"/>
              </a:lnSpc>
              <a:spcBef>
                <a:spcPct val="25000"/>
              </a:spcBef>
            </a:pP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分块大小和磁盘阵列中数据分块大小相同，一 一对应</a:t>
            </a:r>
          </a:p>
          <a:p>
            <a:pPr marL="342900" indent="-342900" algn="just">
              <a:lnSpc>
                <a:spcPct val="110000"/>
              </a:lnSpc>
              <a:spcBef>
                <a:spcPct val="2500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有两个独立的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Cache，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双工运行。在写入时将数据同时分别写入两个独立的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Cache，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这样即使其中有一个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出故障，数据也不会丢失</a:t>
            </a:r>
          </a:p>
          <a:p>
            <a:pPr marL="342900" indent="-342900" algn="just">
              <a:lnSpc>
                <a:spcPct val="110000"/>
              </a:lnSpc>
              <a:spcBef>
                <a:spcPct val="2500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写入磁盘以前，先写入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中。同一磁道的信息在一次操作中完成</a:t>
            </a:r>
          </a:p>
          <a:p>
            <a:pPr marL="342900" indent="-342900" algn="just">
              <a:lnSpc>
                <a:spcPct val="110000"/>
              </a:lnSpc>
              <a:spcBef>
                <a:spcPct val="2500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读出时，先从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读出，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中没有要读的信息时，才从</a:t>
            </a:r>
            <a:r>
              <a:rPr lang="en-US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RAID</a:t>
            </a: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中读</a:t>
            </a:r>
          </a:p>
        </p:txBody>
      </p:sp>
      <p:sp>
        <p:nvSpPr>
          <p:cNvPr id="821252" name="Text Box 4"/>
          <p:cNvSpPr txBox="1">
            <a:spLocks noChangeArrowheads="1"/>
          </p:cNvSpPr>
          <p:nvPr/>
        </p:nvSpPr>
        <p:spPr bwMode="auto">
          <a:xfrm>
            <a:off x="582613" y="4484688"/>
            <a:ext cx="7939087" cy="1449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en-US" altLang="zh-CN" sz="2200" b="1">
                <a:solidFill>
                  <a:srgbClr val="C9012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200" b="1">
                <a:solidFill>
                  <a:srgbClr val="C9012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200" b="1">
                <a:solidFill>
                  <a:srgbClr val="C90122"/>
                </a:solidFill>
                <a:latin typeface="微软雅黑" pitchFamily="34" charset="-122"/>
                <a:ea typeface="微软雅黑" pitchFamily="34" charset="-122"/>
              </a:rPr>
              <a:t>RAID</a:t>
            </a:r>
            <a:r>
              <a:rPr lang="zh-CN" altLang="en-US" sz="2200" b="1">
                <a:solidFill>
                  <a:srgbClr val="C90122"/>
                </a:solidFill>
                <a:latin typeface="微软雅黑" pitchFamily="34" charset="-122"/>
                <a:ea typeface="微软雅黑" pitchFamily="34" charset="-122"/>
              </a:rPr>
              <a:t>技术结合，弥补了</a:t>
            </a:r>
            <a:r>
              <a:rPr lang="en-US" altLang="zh-CN" sz="2200" b="1">
                <a:solidFill>
                  <a:srgbClr val="C90122"/>
                </a:solidFill>
                <a:latin typeface="微软雅黑" pitchFamily="34" charset="-122"/>
                <a:ea typeface="微软雅黑" pitchFamily="34" charset="-122"/>
              </a:rPr>
              <a:t>RAID</a:t>
            </a:r>
            <a:r>
              <a:rPr lang="zh-CN" altLang="en-US" sz="2200" b="1">
                <a:solidFill>
                  <a:srgbClr val="C90122"/>
                </a:solidFill>
                <a:latin typeface="微软雅黑" pitchFamily="34" charset="-122"/>
                <a:ea typeface="微软雅黑" pitchFamily="34" charset="-122"/>
              </a:rPr>
              <a:t>的不足（如：分块的写请求响应性能差等），从而以高效、快速、大容量、高可靠性，以及灵活方便的存储系统提供给用户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222"/>
            <a:ext cx="8229600" cy="80328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回顾：可执行文件中的程序头表</a:t>
            </a:r>
          </a:p>
        </p:txBody>
      </p:sp>
      <p:sp>
        <p:nvSpPr>
          <p:cNvPr id="787459" name="Rectangle 3"/>
          <p:cNvSpPr>
            <a:spLocks noChangeArrowheads="1"/>
          </p:cNvSpPr>
          <p:nvPr/>
        </p:nvSpPr>
        <p:spPr bwMode="auto">
          <a:xfrm>
            <a:off x="201613" y="703263"/>
            <a:ext cx="3389312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typedef struct {</a:t>
            </a:r>
          </a:p>
          <a:p>
            <a:pPr indent="266700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       Elf32_Word   p_type;</a:t>
            </a:r>
          </a:p>
          <a:p>
            <a:pPr indent="266700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       Elf32_Off       p_offset;</a:t>
            </a:r>
          </a:p>
          <a:p>
            <a:pPr indent="266700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       Elf32_Addr    p_vaddr;</a:t>
            </a:r>
          </a:p>
          <a:p>
            <a:pPr indent="266700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       Elf32_Addr    p_paddr;</a:t>
            </a:r>
          </a:p>
          <a:p>
            <a:pPr indent="266700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       Elf32_Word   p_filesz;</a:t>
            </a:r>
          </a:p>
          <a:p>
            <a:pPr indent="266700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       Elf32_Word   p_memsz;</a:t>
            </a:r>
          </a:p>
          <a:p>
            <a:pPr indent="266700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       Elf32_Word   p_flags;</a:t>
            </a:r>
          </a:p>
          <a:p>
            <a:pPr indent="266700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        Elf32_Word   p_align;</a:t>
            </a:r>
          </a:p>
          <a:p>
            <a:pPr indent="266700"/>
            <a:r>
              <a:rPr lang="en-US" altLang="zh-CN" b="1">
                <a:latin typeface="微软雅黑" pitchFamily="34" charset="-122"/>
                <a:ea typeface="微软雅黑" pitchFamily="34" charset="-122"/>
              </a:rPr>
              <a:t>} Elf32_Phdr;</a:t>
            </a:r>
          </a:p>
        </p:txBody>
      </p:sp>
      <p:pic>
        <p:nvPicPr>
          <p:cNvPr id="7874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686175"/>
            <a:ext cx="91440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7461" name="Rectangle 5"/>
          <p:cNvSpPr>
            <a:spLocks noChangeArrowheads="1"/>
          </p:cNvSpPr>
          <p:nvPr/>
        </p:nvSpPr>
        <p:spPr bwMode="auto">
          <a:xfrm>
            <a:off x="4162425" y="989013"/>
            <a:ext cx="4678363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105000"/>
              </a:lnSpc>
              <a:spcBef>
                <a:spcPct val="40000"/>
              </a:spcBef>
            </a:pPr>
            <a:r>
              <a:rPr lang="zh-CN" altLang="en-US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程序头表</a:t>
            </a:r>
            <a:r>
              <a:rPr lang="zh-CN" altLang="en-US" sz="20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能够描述</a:t>
            </a:r>
            <a:r>
              <a:rPr lang="zh-CN" altLang="en-US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可执行文件中的节与虚拟空间中的存储段之间的映射关系</a:t>
            </a:r>
          </a:p>
          <a:p>
            <a:pPr eaLnBrk="0" hangingPunct="0">
              <a:lnSpc>
                <a:spcPct val="105000"/>
              </a:lnSpc>
              <a:spcBef>
                <a:spcPct val="40000"/>
              </a:spcBef>
            </a:pPr>
            <a:r>
              <a:rPr lang="zh-CN" altLang="en-US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一个表项说明虚拟地址空间中</a:t>
            </a:r>
            <a:r>
              <a:rPr lang="zh-CN" altLang="en-US" sz="20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一个连续的片段</a:t>
            </a:r>
            <a:r>
              <a:rPr lang="zh-CN" altLang="en-US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2000" b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一个特殊的节</a:t>
            </a:r>
            <a:r>
              <a:rPr lang="zh-CN" altLang="en-US" sz="2000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0" hangingPunct="0">
              <a:lnSpc>
                <a:spcPct val="105000"/>
              </a:lnSpc>
              <a:spcBef>
                <a:spcPct val="40000"/>
              </a:spcBef>
            </a:pPr>
            <a:r>
              <a:rPr lang="zh-CN" altLang="en-US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以下是</a:t>
            </a:r>
            <a:r>
              <a:rPr lang="en-US" altLang="zh-CN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GNU READELF</a:t>
            </a:r>
            <a:r>
              <a:rPr lang="zh-CN" altLang="en-US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显示的某可执行目标文件的程序头表信息</a:t>
            </a:r>
          </a:p>
        </p:txBody>
      </p:sp>
      <p:sp>
        <p:nvSpPr>
          <p:cNvPr id="787462" name="Rectangle 6"/>
          <p:cNvSpPr>
            <a:spLocks noChangeArrowheads="1"/>
          </p:cNvSpPr>
          <p:nvPr/>
        </p:nvSpPr>
        <p:spPr bwMode="auto">
          <a:xfrm>
            <a:off x="246063" y="3932238"/>
            <a:ext cx="8651875" cy="3349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7463" name="Line 7"/>
          <p:cNvSpPr>
            <a:spLocks noChangeShapeType="1"/>
          </p:cNvSpPr>
          <p:nvPr/>
        </p:nvSpPr>
        <p:spPr bwMode="auto">
          <a:xfrm>
            <a:off x="219075" y="5368925"/>
            <a:ext cx="88534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464" name="Line 8"/>
          <p:cNvSpPr>
            <a:spLocks noChangeShapeType="1"/>
          </p:cNvSpPr>
          <p:nvPr/>
        </p:nvSpPr>
        <p:spPr bwMode="auto">
          <a:xfrm>
            <a:off x="233363" y="5649913"/>
            <a:ext cx="88534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7465" name="Text Box 9"/>
          <p:cNvSpPr txBox="1">
            <a:spLocks noChangeArrowheads="1"/>
          </p:cNvSpPr>
          <p:nvPr/>
        </p:nvSpPr>
        <p:spPr bwMode="auto">
          <a:xfrm>
            <a:off x="4222750" y="3367088"/>
            <a:ext cx="3279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$ readelf –l 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5856"/>
            <a:ext cx="8229600" cy="67147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固态硬盘（</a:t>
            </a:r>
            <a:r>
              <a:rPr lang="en-US" altLang="zh-CN" dirty="0"/>
              <a:t>SSD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931863"/>
            <a:ext cx="8191500" cy="559593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固态硬盘（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Solid State Disk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，简称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SSD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）也被称为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电子硬盘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它并不是一种磁表面存储器，而是一种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NAND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闪存组成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的外部存储系统，与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盘并没有本质差别，只是容量更大，存取性能更好。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它用闪存颗粒代替了磁盘作为存储介质，利用闪存的特点，以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区块写入和抹除的方式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进行数据的读取和写入。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写操作比读操作慢得多。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电信号的控制使得固态硬盘的内部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传输速率远远高于常规硬盘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 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其接口规范和定义、功能及使用方法与传统硬盘完全相同，在产品外形和尺寸上也与普通硬盘一致。目前接口标准上使用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SATA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，因此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SSD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通过标准磁盘接口与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总线互连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的。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SSD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中有一个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闪存翻译层，它将来自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的逻辑磁盘块读写请求翻译成对底层</a:t>
            </a:r>
            <a:r>
              <a:rPr lang="en-US" altLang="zh-CN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SSD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物理设备的读写控制信号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。因此，这个闪存翻译层相当于磁盘控制器。 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闪存的</a:t>
            </a:r>
            <a:r>
              <a:rPr lang="zh-CN" altLang="en-US" sz="200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擦写次数有限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，所以频繁擦写会降低其写入使用寿命。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2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62227"/>
            <a:ext cx="8229600" cy="1143000"/>
          </a:xfrm>
        </p:spPr>
        <p:txBody>
          <a:bodyPr/>
          <a:lstStyle/>
          <a:p>
            <a:r>
              <a:rPr lang="zh-CN" altLang="en-US" b="1" smtClean="0"/>
              <a:t>缓存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91"/>
            <a:ext cx="8229600" cy="985851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Cache</a:t>
            </a:r>
            <a:r>
              <a:rPr lang="zh-CN" altLang="en-US" sz="4000" dirty="0"/>
              <a:t>和程序性能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675" y="947738"/>
            <a:ext cx="8453438" cy="45989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程序的性能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指执行程序所用的时间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程序执行所用时间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与程序执行时访问指令和数据所用的时间有很大关系，而指令和数据的访问时间与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命中率、命中时间和缺失损失有关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对于给定的计算机系统而言，命中时间和缺失损失是确定的，因此，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指令和数据的访存时间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主要由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命中率决定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命中率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主要由程序的空间局部性和时间局部性决定。因此，为了提高程序的性能，程序员须编写出具有良好访问局部性的程序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考虑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程序的访问局部性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通常在数据的访问局部性上下工夫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数据的访问局部性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主要是指数组、结构等类型数据访问时的局部性，这些数据结构的数据元素访问通常是通过循环语句进行的，所以，如何合理地处理循环对于数据访问局部性来说是非常重要的。</a:t>
            </a:r>
            <a:r>
              <a:rPr lang="zh-CN" altLang="en-US" sz="2000" b="0" dirty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0"/>
            <a:ext cx="8640763" cy="533400"/>
          </a:xfrm>
        </p:spPr>
        <p:txBody>
          <a:bodyPr lIns="91440" tIns="45720" rIns="91440" bIns="45720" anchor="ctr">
            <a:normAutofit fontScale="90000"/>
          </a:bodyPr>
          <a:lstStyle/>
          <a:p>
            <a:pPr eaLnBrk="1" hangingPunct="1"/>
            <a:r>
              <a:rPr lang="en-US" altLang="zh-CN" sz="3200"/>
              <a:t>Cache</a:t>
            </a:r>
            <a:r>
              <a:rPr lang="zh-CN" altLang="en-US" sz="3200"/>
              <a:t>映射(</a:t>
            </a:r>
            <a:r>
              <a:rPr lang="en-US" altLang="zh-CN" sz="3200"/>
              <a:t>Cache Mapping)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488" y="863600"/>
            <a:ext cx="8945562" cy="5302250"/>
          </a:xfrm>
        </p:spPr>
        <p:txBody>
          <a:bodyPr lIns="91440" tIns="45720" rIns="91440" bIns="45720"/>
          <a:lstStyle/>
          <a:p>
            <a:pPr eaLnBrk="1" hangingPunct="1">
              <a:lnSpc>
                <a:spcPct val="115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什么是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的映射功能？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把访问的局部主存区域取到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中时，该放到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的何处？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槽比主存块少，多个主存块映射到一个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槽中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如何进行映射？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把主存空间划分成大小相等的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主存块（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Block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中存放一个主存块的对应单位称为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槽（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Slot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或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行（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line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</a:t>
            </a:r>
          </a:p>
          <a:p>
            <a:pPr lvl="1" eaLnBrk="1" hangingPunct="1">
              <a:lnSpc>
                <a:spcPct val="115000"/>
              </a:lnSpc>
              <a:buFontTx/>
              <a:buNone/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有书中也称之为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块（</a:t>
            </a:r>
            <a:r>
              <a:rPr lang="en-US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Block</a:t>
            </a: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），</a:t>
            </a:r>
            <a:r>
              <a:rPr lang="zh-CN" altLang="en-US" sz="200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有书称之为页（</a:t>
            </a:r>
            <a:r>
              <a:rPr lang="en-US" altLang="zh-CN" sz="200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page</a:t>
            </a:r>
            <a:r>
              <a:rPr lang="zh-CN" altLang="en-US" sz="200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）（不妥！）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将主存块和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行按照以下三种方式进行映射</a:t>
            </a:r>
          </a:p>
          <a:p>
            <a:pPr lvl="2" eaLnBrk="1" hangingPunct="1">
              <a:lnSpc>
                <a:spcPct val="115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直接(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Direct)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每个主存块映射到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的固定行</a:t>
            </a:r>
          </a:p>
          <a:p>
            <a:pPr lvl="2" eaLnBrk="1" hangingPunct="1">
              <a:lnSpc>
                <a:spcPct val="115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全相联(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Full Associate)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每个主存块映射到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的任一行</a:t>
            </a:r>
            <a:endParaRPr lang="zh-CN" altLang="en-US" sz="200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2" eaLnBrk="1" hangingPunct="1">
              <a:lnSpc>
                <a:spcPct val="1150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组相联(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Set Associate)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：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每个主存块映射到</a:t>
            </a:r>
            <a:r>
              <a:rPr lang="en-US" altLang="zh-CN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lang="zh-CN" altLang="en-US" sz="200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固定组中任一行</a:t>
            </a:r>
            <a:endParaRPr lang="zh-CN" altLang="en-US" sz="200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 eaLnBrk="1" hangingPunct="1">
              <a:buFontTx/>
              <a:buNone/>
            </a:pPr>
            <a:r>
              <a:rPr lang="zh-CN" altLang="en-US" sz="1400">
                <a:latin typeface="宋体" pitchFamily="2" charset="-122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76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76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76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76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76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76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5425" y="142875"/>
            <a:ext cx="8740775" cy="466725"/>
          </a:xfrm>
        </p:spPr>
        <p:txBody>
          <a:bodyPr lIns="91440" tIns="45720" rIns="91440" bIns="45720" anchor="ctr">
            <a:normAutofit fontScale="90000"/>
          </a:bodyPr>
          <a:lstStyle/>
          <a:p>
            <a:pPr eaLnBrk="1" hangingPunct="1"/>
            <a:r>
              <a:rPr lang="en-US" altLang="zh-CN" sz="3200"/>
              <a:t>The Simplest Cache: </a:t>
            </a:r>
            <a:r>
              <a:rPr lang="en-US" altLang="zh-CN" sz="3200">
                <a:solidFill>
                  <a:srgbClr val="CC0000"/>
                </a:solidFill>
              </a:rPr>
              <a:t>Direct  Mapped Cache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08050"/>
            <a:ext cx="8674100" cy="2863850"/>
          </a:xfrm>
        </p:spPr>
        <p:txBody>
          <a:bodyPr lIns="91440" tIns="45720" rIns="91440" bIns="45720"/>
          <a:lstStyle/>
          <a:p>
            <a:pPr eaLnBrk="1" hangingPunct="1"/>
            <a:r>
              <a:rPr lang="en-US" altLang="zh-CN" sz="2000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Direct  Mapped </a:t>
            </a:r>
            <a:r>
              <a:rPr lang="en-US" altLang="zh-CN" sz="2000" dirty="0" smtClean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endParaRPr lang="en-US" altLang="zh-CN" sz="20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 eaLnBrk="1" hangingPunct="1"/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把主存的每一块映射到一个固定的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行（槽）</a:t>
            </a:r>
            <a:endParaRPr lang="en-US" altLang="zh-CN" sz="20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lvl="1" eaLnBrk="1" hangingPunct="1"/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也称模映射(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Module Mapping)</a:t>
            </a:r>
          </a:p>
          <a:p>
            <a:pPr lvl="1" eaLnBrk="1" hangingPunct="1"/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映射关系为：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行号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=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主存块号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mod Cache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行数</a:t>
            </a:r>
          </a:p>
          <a:p>
            <a:pPr eaLnBrk="1" hangingPunct="1"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   举例：4=100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mod 16  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（假定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共有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16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行）</a:t>
            </a:r>
          </a:p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    (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说明：主存第100块应映射到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的第4行中。)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206375" y="3722688"/>
            <a:ext cx="8596313" cy="303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05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u"/>
            </a:pPr>
            <a:r>
              <a:rPr kumimoji="1" lang="zh-CN" altLang="en-US" sz="2200" b="1">
                <a:latin typeface="微软雅黑" pitchFamily="34" charset="-122"/>
                <a:ea typeface="微软雅黑" pitchFamily="34" charset="-122"/>
                <a:cs typeface="Arial" pitchFamily="34" charset="0"/>
              </a:rPr>
              <a:t>特点：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20000"/>
              </a:spcBef>
              <a:buFontTx/>
              <a:buChar char="–"/>
            </a:pP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容易实现，命中时间短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20000"/>
              </a:spcBef>
              <a:buFontTx/>
              <a:buChar char="–"/>
            </a:pP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无需考虑淘汰（替换）问题</a:t>
            </a:r>
          </a:p>
          <a:p>
            <a:pPr marL="742950" lvl="1" indent="-285750" eaLnBrk="1" hangingPunct="1">
              <a:lnSpc>
                <a:spcPct val="105000"/>
              </a:lnSpc>
              <a:spcBef>
                <a:spcPct val="20000"/>
              </a:spcBef>
              <a:buFontTx/>
              <a:buChar char="–"/>
            </a:pP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但不够灵活，</a:t>
            </a:r>
            <a:r>
              <a:rPr kumimoji="1" lang="en-US" altLang="zh-CN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kumimoji="1" lang="zh-CN" altLang="en-US" sz="2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存储空间得不到充分利用，命中率低</a:t>
            </a:r>
            <a:endParaRPr kumimoji="1" lang="en-US" altLang="zh-CN" sz="22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742950" lvl="1" indent="-285750" eaLnBrk="1" hangingPunct="1">
              <a:lnSpc>
                <a:spcPct val="105000"/>
              </a:lnSpc>
              <a:spcBef>
                <a:spcPct val="20000"/>
              </a:spcBef>
            </a:pPr>
            <a:r>
              <a:rPr kumimoji="1" lang="zh-CN" altLang="en-US" sz="22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kumimoji="1"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例如，需将主存第0块与第16块同时复制到</a:t>
            </a:r>
            <a:r>
              <a:rPr kumimoji="1"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kumimoji="1"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中时，由于它们都只能复制到</a:t>
            </a:r>
            <a:r>
              <a:rPr kumimoji="1"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kumimoji="1"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第0行，即使</a:t>
            </a:r>
            <a:r>
              <a:rPr kumimoji="1"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kumimoji="1"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其它行空闲，也有一个主存块不能写入</a:t>
            </a:r>
            <a:r>
              <a:rPr kumimoji="1"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Cache。</a:t>
            </a:r>
            <a:r>
              <a:rPr kumimoji="1"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这样就会产生频繁的 </a:t>
            </a:r>
            <a:r>
              <a:rPr kumimoji="1"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kumimoji="1"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装入。</a:t>
            </a:r>
            <a:endParaRPr kumimoji="1" lang="en-US" altLang="zh-CN" sz="2200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1894" name="Text Box 6"/>
          <p:cNvSpPr txBox="1">
            <a:spLocks noChangeArrowheads="1"/>
          </p:cNvSpPr>
          <p:nvPr/>
        </p:nvSpPr>
        <p:spPr bwMode="auto">
          <a:xfrm>
            <a:off x="7767638" y="4419600"/>
            <a:ext cx="1117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1800" b="1" i="1">
                <a:solidFill>
                  <a:srgbClr val="666699"/>
                </a:solidFill>
                <a:ea typeface="华文新魏" pitchFamily="2" charset="-122"/>
                <a:hlinkClick r:id="rId2" action="ppaction://hlinksldjump"/>
              </a:rPr>
              <a:t>SKIP</a:t>
            </a:r>
            <a:endParaRPr kumimoji="1" lang="en-US" altLang="zh-CN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421895" name="Text Box 7"/>
          <p:cNvSpPr txBox="1">
            <a:spLocks noChangeArrowheads="1"/>
          </p:cNvSpPr>
          <p:nvPr/>
        </p:nvSpPr>
        <p:spPr bwMode="auto">
          <a:xfrm>
            <a:off x="5427663" y="1989138"/>
            <a:ext cx="31496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200" b="1">
                <a:solidFill>
                  <a:srgbClr val="0000FF"/>
                </a:solidFill>
                <a:ea typeface="黑体" pitchFamily="49" charset="-122"/>
              </a:rPr>
              <a:t>块（行）都从</a:t>
            </a:r>
            <a:r>
              <a:rPr kumimoji="1" lang="en-US" altLang="zh-CN" sz="2200" b="1">
                <a:solidFill>
                  <a:srgbClr val="0000FF"/>
                </a:solidFill>
                <a:ea typeface="黑体" pitchFamily="49" charset="-122"/>
              </a:rPr>
              <a:t>0</a:t>
            </a:r>
            <a:r>
              <a:rPr kumimoji="1" lang="zh-CN" altLang="en-US" sz="2200" b="1">
                <a:solidFill>
                  <a:srgbClr val="0000FF"/>
                </a:solidFill>
                <a:ea typeface="黑体" pitchFamily="49" charset="-122"/>
              </a:rPr>
              <a:t>开始编号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21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21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21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21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4" grpId="0"/>
      <p:bldP spid="42189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36811" y="141288"/>
            <a:ext cx="6480202" cy="452437"/>
          </a:xfrm>
        </p:spPr>
        <p:txBody>
          <a:bodyPr lIns="91440" tIns="45720" rIns="91440" bIns="45720" anchor="ctr">
            <a:noAutofit/>
          </a:bodyPr>
          <a:lstStyle/>
          <a:p>
            <a:pPr eaLnBrk="1" hangingPunct="1"/>
            <a:r>
              <a:rPr lang="zh-CN" altLang="en-US" sz="3200" dirty="0"/>
              <a:t>直接映射</a:t>
            </a:r>
            <a:r>
              <a:rPr lang="en-US" altLang="zh-CN" sz="3200" dirty="0"/>
              <a:t>Cache</a:t>
            </a:r>
            <a:r>
              <a:rPr lang="zh-CN" altLang="en-US" sz="3200" dirty="0"/>
              <a:t>组织示意图</a:t>
            </a:r>
          </a:p>
        </p:txBody>
      </p:sp>
      <p:pic>
        <p:nvPicPr>
          <p:cNvPr id="578563" name="Picture 3" descr="直接映射的Cache组织示意图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1400" y="998538"/>
            <a:ext cx="6832600" cy="54006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578564" name="Rectangle 4"/>
          <p:cNvSpPr>
            <a:spLocks noChangeArrowheads="1"/>
          </p:cNvSpPr>
          <p:nvPr/>
        </p:nvSpPr>
        <p:spPr bwMode="auto">
          <a:xfrm>
            <a:off x="250825" y="279400"/>
            <a:ext cx="2200275" cy="3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假定</a:t>
            </a: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数据在主存和</a:t>
            </a:r>
            <a:r>
              <a:rPr kumimoji="1"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间的传送单位为512字。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Cache</a:t>
            </a: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大小：2</a:t>
            </a:r>
            <a:r>
              <a:rPr kumimoji="1" lang="zh-CN" altLang="en-US" sz="2000" b="1" baseline="30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13</a:t>
            </a: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字=8</a:t>
            </a:r>
            <a:r>
              <a:rPr kumimoji="1"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K</a:t>
            </a: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字=16行 </a:t>
            </a:r>
            <a:r>
              <a:rPr kumimoji="1"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x 512</a:t>
            </a: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字/ 行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主存大小：2</a:t>
            </a:r>
            <a:r>
              <a:rPr kumimoji="1" lang="zh-CN" altLang="en-US" sz="2000" b="1" baseline="30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20</a:t>
            </a: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字=1024</a:t>
            </a:r>
            <a:r>
              <a:rPr kumimoji="1"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K</a:t>
            </a: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字=2048块 </a:t>
            </a:r>
            <a:r>
              <a:rPr kumimoji="1" lang="en-US" altLang="zh-CN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x 512</a:t>
            </a:r>
            <a:r>
              <a:rPr kumimoji="1" lang="zh-CN" altLang="en-US" sz="20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字/ 块</a:t>
            </a:r>
          </a:p>
        </p:txBody>
      </p:sp>
      <p:sp>
        <p:nvSpPr>
          <p:cNvPr id="422917" name="Text Box 5"/>
          <p:cNvSpPr txBox="1">
            <a:spLocks noChangeArrowheads="1"/>
          </p:cNvSpPr>
          <p:nvPr/>
        </p:nvSpPr>
        <p:spPr bwMode="auto">
          <a:xfrm>
            <a:off x="296863" y="3519488"/>
            <a:ext cx="18446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Cache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标记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(tag)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指出对应行取自哪个主存块群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  <a:cs typeface="Arial" pitchFamily="34" charset="0"/>
              </a:rPr>
              <a:t>指出对应地址位于哪个块群</a:t>
            </a:r>
          </a:p>
        </p:txBody>
      </p:sp>
      <p:sp>
        <p:nvSpPr>
          <p:cNvPr id="422918" name="Line 6"/>
          <p:cNvSpPr>
            <a:spLocks noChangeShapeType="1"/>
          </p:cNvSpPr>
          <p:nvPr/>
        </p:nvSpPr>
        <p:spPr bwMode="auto">
          <a:xfrm flipV="1">
            <a:off x="2097088" y="3068638"/>
            <a:ext cx="674687" cy="7207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22919" name="Line 7"/>
          <p:cNvSpPr>
            <a:spLocks noChangeShapeType="1"/>
          </p:cNvSpPr>
          <p:nvPr/>
        </p:nvSpPr>
        <p:spPr bwMode="auto">
          <a:xfrm>
            <a:off x="1692275" y="4914900"/>
            <a:ext cx="854075" cy="3143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22922" name="Text Box 10"/>
          <p:cNvSpPr txBox="1">
            <a:spLocks noChangeArrowheads="1"/>
          </p:cNvSpPr>
          <p:nvPr/>
        </p:nvSpPr>
        <p:spPr bwMode="auto">
          <a:xfrm>
            <a:off x="296863" y="5273675"/>
            <a:ext cx="19415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CC0000"/>
                </a:solidFill>
                <a:ea typeface="黑体" pitchFamily="49" charset="-122"/>
                <a:cs typeface="Arial" pitchFamily="34" charset="0"/>
              </a:rPr>
              <a:t>例：如何对</a:t>
            </a:r>
            <a:r>
              <a:rPr kumimoji="1" lang="en-US" altLang="zh-CN" sz="2000" b="1" dirty="0">
                <a:solidFill>
                  <a:srgbClr val="CC0000"/>
                </a:solidFill>
                <a:ea typeface="黑体" pitchFamily="49" charset="-122"/>
                <a:cs typeface="Arial" pitchFamily="34" charset="0"/>
              </a:rPr>
              <a:t>0220CH</a:t>
            </a:r>
            <a:r>
              <a:rPr kumimoji="1" lang="zh-CN" altLang="en-US" sz="2000" b="1" dirty="0">
                <a:solidFill>
                  <a:srgbClr val="CC0000"/>
                </a:solidFill>
                <a:ea typeface="黑体" pitchFamily="49" charset="-122"/>
                <a:cs typeface="Arial" pitchFamily="34" charset="0"/>
              </a:rPr>
              <a:t>单元进行访问？</a:t>
            </a:r>
          </a:p>
        </p:txBody>
      </p:sp>
      <p:sp>
        <p:nvSpPr>
          <p:cNvPr id="578569" name="Text Box 11"/>
          <p:cNvSpPr txBox="1">
            <a:spLocks noChangeArrowheads="1"/>
          </p:cNvSpPr>
          <p:nvPr/>
        </p:nvSpPr>
        <p:spPr bwMode="auto">
          <a:xfrm>
            <a:off x="6334125" y="3629025"/>
            <a:ext cx="8667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422924" name="Text Box 12"/>
          <p:cNvSpPr txBox="1">
            <a:spLocks noChangeArrowheads="1"/>
          </p:cNvSpPr>
          <p:nvPr/>
        </p:nvSpPr>
        <p:spPr bwMode="auto">
          <a:xfrm>
            <a:off x="6315075" y="3324225"/>
            <a:ext cx="7715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 i="1">
                <a:solidFill>
                  <a:srgbClr val="006600"/>
                </a:solidFill>
                <a:ea typeface="华文新魏" pitchFamily="2" charset="-122"/>
              </a:rPr>
              <a:t>0220CH</a:t>
            </a:r>
          </a:p>
        </p:txBody>
      </p:sp>
      <p:sp>
        <p:nvSpPr>
          <p:cNvPr id="422925" name="Text Box 13"/>
          <p:cNvSpPr txBox="1">
            <a:spLocks noChangeArrowheads="1"/>
          </p:cNvSpPr>
          <p:nvPr/>
        </p:nvSpPr>
        <p:spPr bwMode="auto">
          <a:xfrm>
            <a:off x="2006600" y="6248400"/>
            <a:ext cx="5934075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6600"/>
                </a:solidFill>
                <a:ea typeface="黑体" pitchFamily="49" charset="-122"/>
              </a:rPr>
              <a:t>0000 001</a:t>
            </a:r>
            <a:r>
              <a:rPr kumimoji="1" lang="en-US" altLang="zh-CN" sz="2000" b="1">
                <a:solidFill>
                  <a:srgbClr val="CC0000"/>
                </a:solidFill>
                <a:ea typeface="黑体" pitchFamily="49" charset="-122"/>
              </a:rPr>
              <a:t>0 001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</a:rPr>
              <a:t>0 0000 1100B 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</a:rPr>
              <a:t>是第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</a:rPr>
              <a:t>1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</a:rPr>
              <a:t>块群中的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</a:rPr>
              <a:t>0001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</a:rPr>
              <a:t>块（即第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</a:rPr>
              <a:t>17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</a:rPr>
              <a:t>块）中第</a:t>
            </a:r>
            <a:r>
              <a:rPr kumimoji="1" lang="en-US" altLang="zh-CN" sz="2000" b="1">
                <a:solidFill>
                  <a:srgbClr val="0000FF"/>
                </a:solidFill>
                <a:ea typeface="黑体" pitchFamily="49" charset="-122"/>
              </a:rPr>
              <a:t>12</a:t>
            </a:r>
            <a:r>
              <a:rPr kumimoji="1" lang="zh-CN" altLang="en-US" sz="2000" b="1">
                <a:solidFill>
                  <a:srgbClr val="0000FF"/>
                </a:solidFill>
                <a:ea typeface="黑体" pitchFamily="49" charset="-122"/>
              </a:rPr>
              <a:t>个单元！</a:t>
            </a:r>
          </a:p>
        </p:txBody>
      </p:sp>
      <p:sp>
        <p:nvSpPr>
          <p:cNvPr id="422926" name="Rectangle 14"/>
          <p:cNvSpPr>
            <a:spLocks noChangeArrowheads="1"/>
          </p:cNvSpPr>
          <p:nvPr/>
        </p:nvSpPr>
        <p:spPr bwMode="auto">
          <a:xfrm>
            <a:off x="7200900" y="3267075"/>
            <a:ext cx="790575" cy="333375"/>
          </a:xfrm>
          <a:prstGeom prst="rect">
            <a:avLst/>
          </a:prstGeom>
          <a:solidFill>
            <a:srgbClr val="0080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422927" name="Rectangle 15"/>
          <p:cNvSpPr>
            <a:spLocks noChangeArrowheads="1"/>
          </p:cNvSpPr>
          <p:nvPr/>
        </p:nvSpPr>
        <p:spPr bwMode="auto">
          <a:xfrm>
            <a:off x="3255963" y="2684463"/>
            <a:ext cx="762000" cy="333375"/>
          </a:xfrm>
          <a:prstGeom prst="rect">
            <a:avLst/>
          </a:prstGeom>
          <a:solidFill>
            <a:srgbClr val="008000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endParaRPr kumimoji="1" lang="zh-CN" altLang="en-US" sz="1800" b="1" i="1">
              <a:solidFill>
                <a:srgbClr val="666699"/>
              </a:solidFill>
              <a:ea typeface="华文新魏" pitchFamily="2" charset="-122"/>
            </a:endParaRPr>
          </a:p>
        </p:txBody>
      </p:sp>
      <p:sp>
        <p:nvSpPr>
          <p:cNvPr id="422929" name="Rectangle 17"/>
          <p:cNvSpPr>
            <a:spLocks noChangeArrowheads="1"/>
          </p:cNvSpPr>
          <p:nvPr/>
        </p:nvSpPr>
        <p:spPr bwMode="auto">
          <a:xfrm>
            <a:off x="2592388" y="2779713"/>
            <a:ext cx="7889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0000"/>
                </a:solidFill>
                <a:ea typeface="黑体" pitchFamily="49" charset="-122"/>
              </a:rPr>
              <a:t>0000001</a:t>
            </a:r>
            <a:endParaRPr kumimoji="1" lang="zh-CN" altLang="en-US" b="1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1400" y="5133975"/>
            <a:ext cx="990600" cy="230188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1500" b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Cache</a:t>
            </a:r>
            <a:r>
              <a:rPr kumimoji="1" lang="zh-CN" altLang="en-US" sz="1500" b="1" dirty="0">
                <a:solidFill>
                  <a:srgbClr val="FF0000"/>
                </a:solidFill>
                <a:latin typeface="+mn-lt"/>
                <a:ea typeface="黑体" pitchFamily="49" charset="-122"/>
              </a:rPr>
              <a:t>索引</a:t>
            </a:r>
          </a:p>
        </p:txBody>
      </p: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2457450" y="5499100"/>
            <a:ext cx="2609850" cy="855663"/>
            <a:chOff x="2456765" y="5499230"/>
            <a:chExt cx="2610290" cy="855096"/>
          </a:xfrm>
        </p:grpSpPr>
        <p:cxnSp>
          <p:nvCxnSpPr>
            <p:cNvPr id="578577" name="直接箭头连接符 16"/>
            <p:cNvCxnSpPr>
              <a:cxnSpLocks noChangeShapeType="1"/>
            </p:cNvCxnSpPr>
            <p:nvPr/>
          </p:nvCxnSpPr>
          <p:spPr bwMode="auto">
            <a:xfrm flipV="1">
              <a:off x="2456765" y="5634245"/>
              <a:ext cx="450050" cy="630070"/>
            </a:xfrm>
            <a:prstGeom prst="straightConnector1">
              <a:avLst/>
            </a:prstGeom>
            <a:noFill/>
            <a:ln w="38100" algn="ctr">
              <a:solidFill>
                <a:srgbClr val="008000"/>
              </a:solidFill>
              <a:round/>
              <a:headEnd/>
              <a:tailEnd type="arrow" w="med" len="med"/>
            </a:ln>
          </p:spPr>
        </p:cxnSp>
        <p:cxnSp>
          <p:nvCxnSpPr>
            <p:cNvPr id="578578" name="直接箭头连接符 17"/>
            <p:cNvCxnSpPr>
              <a:cxnSpLocks noChangeShapeType="1"/>
            </p:cNvCxnSpPr>
            <p:nvPr/>
          </p:nvCxnSpPr>
          <p:spPr bwMode="auto">
            <a:xfrm flipV="1">
              <a:off x="3311860" y="5544235"/>
              <a:ext cx="495055" cy="765085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cxnSp>
          <p:nvCxnSpPr>
            <p:cNvPr id="578579" name="直接箭头连接符 19"/>
            <p:cNvCxnSpPr>
              <a:cxnSpLocks noChangeShapeType="1"/>
            </p:cNvCxnSpPr>
            <p:nvPr/>
          </p:nvCxnSpPr>
          <p:spPr bwMode="auto">
            <a:xfrm flipV="1">
              <a:off x="4481990" y="5499230"/>
              <a:ext cx="585065" cy="855096"/>
            </a:xfrm>
            <a:prstGeom prst="straightConnector1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2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2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2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2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2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8" grpId="0" animBg="1"/>
      <p:bldP spid="422919" grpId="0" animBg="1"/>
      <p:bldP spid="422922" grpId="0"/>
      <p:bldP spid="422924" grpId="0"/>
      <p:bldP spid="422925" grpId="0" animBg="1"/>
      <p:bldP spid="422926" grpId="0" animBg="1"/>
      <p:bldP spid="422927" grpId="0" animBg="1"/>
      <p:bldP spid="422929" grpId="0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319"/>
            <a:ext cx="8229600" cy="96043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Cache</a:t>
            </a:r>
            <a:r>
              <a:rPr lang="zh-CN" altLang="en-US" sz="4000" dirty="0"/>
              <a:t>和程序性能举例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804863"/>
            <a:ext cx="8350250" cy="917575"/>
          </a:xfrm>
        </p:spPr>
        <p:txBody>
          <a:bodyPr>
            <a:normAutofit fontScale="92500"/>
          </a:bodyPr>
          <a:lstStyle/>
          <a:p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举例：某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位机器主存地址空间大小为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256 MB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，按字节编址。指令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和数据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均有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行，主存块为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64B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，数据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采用直接映射。假定编译时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i, j, sum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均分配在寄存器中，数组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按行优先方式存放，其首址为</a:t>
            </a:r>
            <a:r>
              <a:rPr lang="en-US" altLang="zh-CN" sz="1900">
                <a:latin typeface="微软雅黑" pitchFamily="34" charset="-122"/>
                <a:ea typeface="微软雅黑" pitchFamily="34" charset="-122"/>
              </a:rPr>
              <a:t>320</a:t>
            </a:r>
            <a:r>
              <a:rPr lang="zh-CN" altLang="en-US" sz="190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900">
                <a:ea typeface="宋体" pitchFamily="2" charset="-122"/>
              </a:rPr>
              <a:t> </a:t>
            </a:r>
          </a:p>
        </p:txBody>
      </p:sp>
      <p:sp>
        <p:nvSpPr>
          <p:cNvPr id="656390" name="Rectangle 6"/>
          <p:cNvSpPr>
            <a:spLocks noChangeArrowheads="1"/>
          </p:cNvSpPr>
          <p:nvPr/>
        </p:nvSpPr>
        <p:spPr bwMode="auto">
          <a:xfrm>
            <a:off x="115888" y="5467350"/>
            <a:ext cx="8613775" cy="1144588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88925">
              <a:lnSpc>
                <a:spcPct val="115000"/>
              </a:lnSpc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）不考虑用于一致性和替换的控制位，数据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的总容量为多少？</a:t>
            </a:r>
          </a:p>
          <a:p>
            <a:pPr indent="288925">
              <a:lnSpc>
                <a:spcPct val="115000"/>
              </a:lnSpc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a[0][31]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a[1][1]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各自所在主存块对应的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行号分别是多少</a:t>
            </a:r>
            <a:r>
              <a:rPr lang="zh-CN" altLang="pt-BR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2000" b="1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288925">
              <a:lnSpc>
                <a:spcPct val="115000"/>
              </a:lnSpc>
            </a:pP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）程序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2000" b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的数据访问命中率各是多少？哪个程序的执行时间更短？</a:t>
            </a:r>
          </a:p>
        </p:txBody>
      </p:sp>
      <p:pic>
        <p:nvPicPr>
          <p:cNvPr id="65639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9000" y="1862138"/>
            <a:ext cx="4344988" cy="3529012"/>
          </a:xfrm>
          <a:prstGeom prst="rect">
            <a:avLst/>
          </a:prstGeom>
          <a:noFill/>
        </p:spPr>
      </p:pic>
      <p:pic>
        <p:nvPicPr>
          <p:cNvPr id="65639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00" y="1866900"/>
            <a:ext cx="4252913" cy="34686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222"/>
            <a:ext cx="8229600" cy="85404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Cache</a:t>
            </a:r>
            <a:r>
              <a:rPr lang="zh-CN" altLang="en-US" sz="3600" dirty="0"/>
              <a:t>和程序性能举例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749402"/>
            <a:ext cx="8697913" cy="4962525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）主存地址空间大小为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256MB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，因而主存地址为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位，其中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位为块内地址，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行号（行索引），标志信息有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28-6-3=19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位。在不考虑用于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一致性维护和替换算法的控制位的情况下，数据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的总容量为：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    8×(19+1+64×8)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=4256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=532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字节 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a[0][31]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的地址为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320+4×</a:t>
            </a:r>
            <a:r>
              <a:rPr lang="en-US" altLang="zh-CN" sz="19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=444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[444/64]=6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（取整），因此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a[0][31]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对应的主存块号为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6 mod 8=6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，对应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行号为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或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: 444=0000 0000 0000 0000 000 110 111100B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，中间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110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为行号（行索引），因此，对应的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行号为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a[1][1]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对应的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行号为：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 [(320+4</a:t>
            </a:r>
            <a:r>
              <a:rPr lang="en-US" altLang="zh-CN" sz="19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×(1×256+1)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)/64] mod 8=5</a:t>
            </a: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9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中数组访问顺序与存放顺序相同，共访问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64K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次，占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4K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个主存块；首地址位于一个主存块开始，故</a:t>
            </a:r>
            <a:r>
              <a:rPr lang="zh-CN" altLang="en-US" sz="19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每个主存块总是第一个元素缺失，其他都命中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，共缺失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4K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次，命中率为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1-4K/64K=93.75%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方法二：每个主存块的命中情况一样。对于一个主存块，包含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个元素，需访存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次，其中第一次不命中，因而命中率为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15/16=93.75%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中访问顺序与存放顺序不同，依次访问的元素分布在相隔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256×4=1024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的单元处，它们都不在同一个主存块中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,cache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共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行，一次内循环访问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块，故再次访问同一块时，已被调出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，因而</a:t>
            </a:r>
            <a:r>
              <a:rPr lang="zh-CN" altLang="en-US" sz="19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每次都缺失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，命中率为</a:t>
            </a:r>
            <a:r>
              <a:rPr lang="en-US" altLang="zh-CN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9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825348" name="Rectangle 4"/>
          <p:cNvSpPr>
            <a:spLocks noChangeArrowheads="1"/>
          </p:cNvSpPr>
          <p:nvPr/>
        </p:nvSpPr>
        <p:spPr bwMode="auto">
          <a:xfrm>
            <a:off x="190500" y="733425"/>
            <a:ext cx="8350250" cy="917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203200" indent="-203200">
              <a:spcBef>
                <a:spcPct val="35000"/>
              </a:spcBef>
              <a:buSzPct val="100000"/>
              <a:buFontTx/>
              <a:buChar char="°"/>
            </a:pP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举例：某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位机器主存地址空间大小为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256 MB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，按字节编址。指令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和数据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均有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行，主存块为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64B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，数据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cache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采用直接映射。假定编译时</a:t>
            </a:r>
            <a:r>
              <a:rPr lang="en-US" altLang="zh-CN" sz="1900" b="1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, j, sum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均分配在寄存器中，数组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按行优先方式存放，其首址为</a:t>
            </a:r>
            <a:r>
              <a:rPr lang="en-US" altLang="zh-CN" sz="1900" b="1" dirty="0">
                <a:latin typeface="微软雅黑" pitchFamily="34" charset="-122"/>
                <a:ea typeface="微软雅黑" pitchFamily="34" charset="-122"/>
              </a:rPr>
              <a:t>320</a:t>
            </a:r>
            <a:r>
              <a:rPr lang="zh-CN" altLang="en-US" sz="1900" b="1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900" b="1" dirty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2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91"/>
            <a:ext cx="8229600" cy="781017"/>
          </a:xfrm>
        </p:spPr>
        <p:txBody>
          <a:bodyPr/>
          <a:lstStyle/>
          <a:p>
            <a:r>
              <a:rPr lang="zh-CN" altLang="en-US" dirty="0" smtClean="0"/>
              <a:t>程序头（段头）表的信息</a:t>
            </a:r>
            <a:endParaRPr lang="en-US" altLang="zh-CN" dirty="0" smtClean="0"/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836613"/>
            <a:ext cx="8491538" cy="133032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程序头表中包含了可执行文件中连续的片（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chunk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）如何映射到连续的存储段的信息。</a:t>
            </a:r>
          </a:p>
          <a:p>
            <a:pPr>
              <a:lnSpc>
                <a:spcPct val="105000"/>
              </a:lnSpc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以下是由</a:t>
            </a:r>
            <a:r>
              <a:rPr lang="en-US" altLang="zh-CN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OBJDUMP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得到某可执行文件的段头部表内容</a:t>
            </a:r>
          </a:p>
        </p:txBody>
      </p:sp>
      <p:sp>
        <p:nvSpPr>
          <p:cNvPr id="693252" name="Text Box 4"/>
          <p:cNvSpPr txBox="1">
            <a:spLocks noChangeArrowheads="1"/>
          </p:cNvSpPr>
          <p:nvPr/>
        </p:nvSpPr>
        <p:spPr bwMode="auto">
          <a:xfrm>
            <a:off x="536575" y="2017713"/>
            <a:ext cx="79105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693254" name="Text Box 6"/>
          <p:cNvSpPr txBox="1">
            <a:spLocks noChangeArrowheads="1"/>
          </p:cNvSpPr>
          <p:nvPr/>
        </p:nvSpPr>
        <p:spPr bwMode="auto">
          <a:xfrm>
            <a:off x="244475" y="2046288"/>
            <a:ext cx="8651875" cy="250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b="1" i="1">
                <a:solidFill>
                  <a:srgbClr val="FF0000"/>
                </a:solidFill>
                <a:ea typeface="微软雅黑" pitchFamily="34" charset="-122"/>
              </a:rPr>
              <a:t>Read-only code segment</a:t>
            </a:r>
            <a:r>
              <a:rPr lang="en-US" altLang="zh-CN" b="1" i="1">
                <a:ea typeface="微软雅黑" pitchFamily="34" charset="-122"/>
              </a:rPr>
              <a:t> </a:t>
            </a:r>
          </a:p>
          <a:p>
            <a:pPr>
              <a:spcBef>
                <a:spcPct val="30000"/>
              </a:spcBef>
            </a:pPr>
            <a:r>
              <a:rPr lang="en-US" altLang="zh-CN" b="1">
                <a:ea typeface="微软雅黑" pitchFamily="34" charset="-122"/>
              </a:rPr>
              <a:t>LOAD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off       </a:t>
            </a:r>
            <a:r>
              <a:rPr lang="en-US" altLang="zh-CN" b="1">
                <a:ea typeface="微软雅黑" pitchFamily="34" charset="-122"/>
              </a:rPr>
              <a:t>0x00000000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vaddr    </a:t>
            </a:r>
            <a:r>
              <a:rPr lang="en-US" altLang="zh-CN" b="1">
                <a:ea typeface="微软雅黑" pitchFamily="34" charset="-122"/>
              </a:rPr>
              <a:t>0x08048000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 paddr </a:t>
            </a:r>
            <a:r>
              <a:rPr lang="en-US" altLang="zh-CN" b="1">
                <a:ea typeface="微软雅黑" pitchFamily="34" charset="-122"/>
              </a:rPr>
              <a:t> 0x08048000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 align</a:t>
            </a:r>
            <a:r>
              <a:rPr lang="en-US" altLang="zh-CN" b="1">
                <a:ea typeface="微软雅黑" pitchFamily="34" charset="-122"/>
              </a:rPr>
              <a:t>  2**12</a:t>
            </a:r>
          </a:p>
          <a:p>
            <a:pPr>
              <a:spcBef>
                <a:spcPct val="30000"/>
              </a:spcBef>
            </a:pPr>
            <a:r>
              <a:rPr lang="en-US" altLang="zh-CN" b="1">
                <a:ea typeface="微软雅黑" pitchFamily="34" charset="-122"/>
              </a:rPr>
              <a:t>          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 filesz</a:t>
            </a:r>
            <a:r>
              <a:rPr lang="en-US" altLang="zh-CN" b="1">
                <a:ea typeface="微软雅黑" pitchFamily="34" charset="-122"/>
              </a:rPr>
              <a:t> 0x00000448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 memsz</a:t>
            </a:r>
            <a:r>
              <a:rPr lang="en-US" altLang="zh-CN" b="1">
                <a:ea typeface="微软雅黑" pitchFamily="34" charset="-122"/>
              </a:rPr>
              <a:t> 0x00000448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  flags</a:t>
            </a:r>
            <a:r>
              <a:rPr lang="en-US" altLang="zh-CN" b="1">
                <a:ea typeface="微软雅黑" pitchFamily="34" charset="-122"/>
              </a:rPr>
              <a:t>  r-x</a:t>
            </a:r>
          </a:p>
          <a:p>
            <a:pPr>
              <a:spcBef>
                <a:spcPct val="30000"/>
              </a:spcBef>
            </a:pPr>
            <a:endParaRPr lang="en-US" altLang="zh-CN" b="1">
              <a:ea typeface="微软雅黑" pitchFamily="34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b="1" i="1">
                <a:solidFill>
                  <a:srgbClr val="FF0000"/>
                </a:solidFill>
                <a:ea typeface="微软雅黑" pitchFamily="34" charset="-122"/>
              </a:rPr>
              <a:t>Read/write</a:t>
            </a:r>
            <a:r>
              <a:rPr lang="zh-CN" altLang="en-US" b="1" i="1">
                <a:solidFill>
                  <a:srgbClr val="FF0000"/>
                </a:solidFill>
                <a:ea typeface="微软雅黑" pitchFamily="34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ea typeface="微软雅黑" pitchFamily="34" charset="-122"/>
              </a:rPr>
              <a:t>data segment</a:t>
            </a:r>
            <a:r>
              <a:rPr lang="en-US" altLang="zh-CN" b="1" i="1">
                <a:ea typeface="微软雅黑" pitchFamily="34" charset="-122"/>
              </a:rPr>
              <a:t> </a:t>
            </a:r>
          </a:p>
          <a:p>
            <a:pPr>
              <a:spcBef>
                <a:spcPct val="30000"/>
              </a:spcBef>
            </a:pPr>
            <a:r>
              <a:rPr lang="en-US" altLang="zh-CN" b="1">
                <a:ea typeface="微软雅黑" pitchFamily="34" charset="-122"/>
              </a:rPr>
              <a:t>LOAD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off    </a:t>
            </a:r>
            <a:r>
              <a:rPr lang="en-US" altLang="zh-CN" b="1">
                <a:ea typeface="微软雅黑" pitchFamily="34" charset="-122"/>
              </a:rPr>
              <a:t>   0x00000448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vaddr </a:t>
            </a:r>
            <a:r>
              <a:rPr lang="en-US" altLang="zh-CN" b="1">
                <a:ea typeface="微软雅黑" pitchFamily="34" charset="-122"/>
              </a:rPr>
              <a:t>   0x08049448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paddr</a:t>
            </a:r>
            <a:r>
              <a:rPr lang="en-US" altLang="zh-CN" b="1">
                <a:ea typeface="微软雅黑" pitchFamily="34" charset="-122"/>
              </a:rPr>
              <a:t>  0x08049448 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align</a:t>
            </a:r>
            <a:r>
              <a:rPr lang="en-US" altLang="zh-CN" b="1">
                <a:ea typeface="微软雅黑" pitchFamily="34" charset="-122"/>
              </a:rPr>
              <a:t>  2**12</a:t>
            </a:r>
          </a:p>
          <a:p>
            <a:pPr>
              <a:spcBef>
                <a:spcPct val="30000"/>
              </a:spcBef>
            </a:pPr>
            <a:r>
              <a:rPr lang="en-US" altLang="zh-CN" b="1">
                <a:ea typeface="微软雅黑" pitchFamily="34" charset="-122"/>
              </a:rPr>
              <a:t>          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 filesz </a:t>
            </a:r>
            <a:r>
              <a:rPr lang="en-US" altLang="zh-CN" b="1">
                <a:ea typeface="微软雅黑" pitchFamily="34" charset="-122"/>
              </a:rPr>
              <a:t>0x000000e8 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memsz</a:t>
            </a:r>
            <a:r>
              <a:rPr lang="en-US" altLang="zh-CN" b="1">
                <a:ea typeface="微软雅黑" pitchFamily="34" charset="-122"/>
              </a:rPr>
              <a:t> 0x00000104 </a:t>
            </a:r>
            <a:r>
              <a:rPr lang="en-US" altLang="zh-CN" b="1">
                <a:solidFill>
                  <a:srgbClr val="3333CC"/>
                </a:solidFill>
                <a:ea typeface="微软雅黑" pitchFamily="34" charset="-122"/>
              </a:rPr>
              <a:t> flags</a:t>
            </a:r>
            <a:r>
              <a:rPr lang="en-US" altLang="zh-CN" b="1">
                <a:ea typeface="微软雅黑" pitchFamily="34" charset="-122"/>
              </a:rPr>
              <a:t>  rw-</a:t>
            </a:r>
          </a:p>
        </p:txBody>
      </p:sp>
      <p:sp>
        <p:nvSpPr>
          <p:cNvPr id="693256" name="Text Box 8"/>
          <p:cNvSpPr txBox="1">
            <a:spLocks noChangeArrowheads="1"/>
          </p:cNvSpPr>
          <p:nvPr/>
        </p:nvSpPr>
        <p:spPr bwMode="auto">
          <a:xfrm>
            <a:off x="101600" y="4673600"/>
            <a:ext cx="8942388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代码段：从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0x8048000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开始，按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4KB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对齐，具有读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执行权限，对应可执行文件第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~447H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的内容（包括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ELF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头、段头部表以及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.init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、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.text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和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.rodata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节）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数据段：从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0x8049448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开始，按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4KB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对齐，具有读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写权限，前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E8H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字节用可执行文件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.data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节内容初始化，后面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104H-E8H=10H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）字节对应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.bss</a:t>
            </a:r>
            <a:r>
              <a:rPr lang="zh-CN" altLang="en-US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节，被初始化为</a:t>
            </a:r>
            <a:r>
              <a:rPr lang="en-US" altLang="zh-CN" sz="20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693257" name="Text Box 9"/>
          <p:cNvSpPr txBox="1">
            <a:spLocks noChangeArrowheads="1"/>
          </p:cNvSpPr>
          <p:nvPr/>
        </p:nvSpPr>
        <p:spPr bwMode="auto">
          <a:xfrm>
            <a:off x="4048125" y="1249363"/>
            <a:ext cx="4367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也可用命令：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$ readelf –l 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3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4" grpId="0"/>
      <p:bldP spid="6932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47"/>
            <a:ext cx="8229600" cy="781017"/>
          </a:xfrm>
        </p:spPr>
        <p:txBody>
          <a:bodyPr>
            <a:normAutofit/>
          </a:bodyPr>
          <a:lstStyle/>
          <a:p>
            <a:r>
              <a:rPr lang="zh-CN" altLang="en-GB" sz="4000" dirty="0" smtClean="0"/>
              <a:t>可执行文件的加载</a:t>
            </a:r>
            <a:endParaRPr lang="zh-CN" altLang="en-US" sz="4000" dirty="0" smtClean="0"/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795338"/>
            <a:ext cx="4919662" cy="50292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通过调用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execve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系统调用函数来调用加载器</a:t>
            </a:r>
          </a:p>
          <a:p>
            <a:pPr>
              <a:spcBef>
                <a:spcPct val="4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加载器（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loader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）根据可执行文件的</a:t>
            </a:r>
            <a:r>
              <a:rPr lang="zh-CN" altLang="en-US" sz="2200" smtClean="0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程序（段）头表中的信息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，将可执行文件的代码和数据从磁盘</a:t>
            </a:r>
            <a:r>
              <a:rPr lang="zh-CN" altLang="en-US" sz="220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“拷贝”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到存储器中</a:t>
            </a: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（实际上不会真正拷贝，仅建立一种映像，这涉及到许多复杂的过程和一些重要概念，将在后续课上学习）</a:t>
            </a:r>
            <a:endParaRPr lang="zh-CN" altLang="en-US" sz="220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40000"/>
              </a:spcBef>
            </a:pP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加载后，将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EIP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）设定指向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Entry point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  <a:hlinkClick r:id="" action="ppaction://hlinkshowjump?jump=nextslide"/>
              </a:rPr>
              <a:t> 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即符号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_start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处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，最终执行</a:t>
            </a:r>
            <a:r>
              <a:rPr lang="en-US" altLang="zh-CN" sz="2200" smtClean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200" smtClean="0">
                <a:latin typeface="微软雅黑" pitchFamily="34" charset="-122"/>
                <a:ea typeface="微软雅黑" pitchFamily="34" charset="-122"/>
              </a:rPr>
              <a:t>函数，以启动程序执行。</a:t>
            </a:r>
          </a:p>
        </p:txBody>
      </p:sp>
      <p:sp>
        <p:nvSpPr>
          <p:cNvPr id="694276" name="Text Box 4"/>
          <p:cNvSpPr txBox="1">
            <a:spLocks noChangeArrowheads="1"/>
          </p:cNvSpPr>
          <p:nvPr/>
        </p:nvSpPr>
        <p:spPr bwMode="auto">
          <a:xfrm>
            <a:off x="6619875" y="703263"/>
            <a:ext cx="1754188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zh-CN" altLang="en-US" sz="2300" b="1">
                <a:latin typeface="微软雅黑" pitchFamily="34" charset="-122"/>
                <a:ea typeface="微软雅黑" pitchFamily="34" charset="-122"/>
              </a:rPr>
              <a:t>程序被启动</a:t>
            </a:r>
          </a:p>
          <a:p>
            <a:pPr algn="ctr">
              <a:spcBef>
                <a:spcPct val="10000"/>
              </a:spcBef>
            </a:pPr>
            <a:r>
              <a:rPr lang="zh-CN" altLang="en-US" sz="23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如 </a:t>
            </a:r>
            <a:r>
              <a:rPr lang="en-US" altLang="zh-CN" sz="2300" b="1">
                <a:solidFill>
                  <a:srgbClr val="0A6A0A"/>
                </a:solidFill>
                <a:latin typeface="微软雅黑" pitchFamily="34" charset="-122"/>
                <a:ea typeface="微软雅黑" pitchFamily="34" charset="-122"/>
              </a:rPr>
              <a:t>$ ./P</a:t>
            </a:r>
            <a:endParaRPr lang="zh-CN" altLang="en-US" sz="2300" b="1">
              <a:solidFill>
                <a:srgbClr val="0A6A0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4277" name="Line 5"/>
          <p:cNvSpPr>
            <a:spLocks noChangeShapeType="1"/>
          </p:cNvSpPr>
          <p:nvPr/>
        </p:nvSpPr>
        <p:spPr bwMode="auto">
          <a:xfrm>
            <a:off x="7432675" y="1501775"/>
            <a:ext cx="0" cy="5508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4278" name="Text Box 6"/>
          <p:cNvSpPr txBox="1">
            <a:spLocks noChangeArrowheads="1"/>
          </p:cNvSpPr>
          <p:nvPr/>
        </p:nvSpPr>
        <p:spPr bwMode="auto">
          <a:xfrm>
            <a:off x="6486525" y="2124075"/>
            <a:ext cx="2017713" cy="452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300" b="1"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en-US" altLang="zh-CN" sz="2300" b="1">
                <a:latin typeface="微软雅黑" pitchFamily="34" charset="-122"/>
                <a:ea typeface="微软雅黑" pitchFamily="34" charset="-122"/>
              </a:rPr>
              <a:t>fork()</a:t>
            </a:r>
            <a:endParaRPr lang="zh-CN" altLang="en-US" sz="2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4279" name="Line 7"/>
          <p:cNvSpPr>
            <a:spLocks noChangeShapeType="1"/>
          </p:cNvSpPr>
          <p:nvPr/>
        </p:nvSpPr>
        <p:spPr bwMode="auto">
          <a:xfrm>
            <a:off x="7419975" y="2624138"/>
            <a:ext cx="0" cy="5508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4280" name="Text Box 8"/>
          <p:cNvSpPr txBox="1">
            <a:spLocks noChangeArrowheads="1"/>
          </p:cNvSpPr>
          <p:nvPr/>
        </p:nvSpPr>
        <p:spPr bwMode="auto">
          <a:xfrm>
            <a:off x="5910263" y="3171825"/>
            <a:ext cx="3048000" cy="8032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300" b="1">
                <a:latin typeface="微软雅黑" pitchFamily="34" charset="-122"/>
                <a:ea typeface="微软雅黑" pitchFamily="34" charset="-122"/>
              </a:rPr>
              <a:t>以构造的</a:t>
            </a:r>
            <a:r>
              <a:rPr lang="en-US" altLang="zh-CN" sz="2300" b="1">
                <a:latin typeface="微软雅黑" pitchFamily="34" charset="-122"/>
                <a:ea typeface="微软雅黑" pitchFamily="34" charset="-122"/>
              </a:rPr>
              <a:t>argv</a:t>
            </a:r>
            <a:r>
              <a:rPr lang="zh-CN" altLang="en-US" sz="2300" b="1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300" b="1">
                <a:latin typeface="微软雅黑" pitchFamily="34" charset="-122"/>
                <a:ea typeface="微软雅黑" pitchFamily="34" charset="-122"/>
              </a:rPr>
              <a:t>envp</a:t>
            </a:r>
            <a:r>
              <a:rPr lang="zh-CN" altLang="en-US" sz="2300" b="1">
                <a:latin typeface="微软雅黑" pitchFamily="34" charset="-122"/>
                <a:ea typeface="微软雅黑" pitchFamily="34" charset="-122"/>
              </a:rPr>
              <a:t>为参数调用</a:t>
            </a:r>
            <a:r>
              <a:rPr lang="en-US" altLang="zh-CN" sz="2300" b="1">
                <a:latin typeface="微软雅黑" pitchFamily="34" charset="-122"/>
                <a:ea typeface="微软雅黑" pitchFamily="34" charset="-122"/>
              </a:rPr>
              <a:t>execve()</a:t>
            </a:r>
            <a:endParaRPr lang="zh-CN" altLang="en-US" sz="2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4281" name="Line 9"/>
          <p:cNvSpPr>
            <a:spLocks noChangeShapeType="1"/>
          </p:cNvSpPr>
          <p:nvPr/>
        </p:nvSpPr>
        <p:spPr bwMode="auto">
          <a:xfrm>
            <a:off x="7397750" y="3994150"/>
            <a:ext cx="0" cy="5508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4282" name="Text Box 10"/>
          <p:cNvSpPr txBox="1">
            <a:spLocks noChangeArrowheads="1"/>
          </p:cNvSpPr>
          <p:nvPr/>
        </p:nvSpPr>
        <p:spPr bwMode="auto">
          <a:xfrm>
            <a:off x="5838825" y="4568825"/>
            <a:ext cx="3135313" cy="115411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300" b="1">
                <a:latin typeface="微软雅黑" pitchFamily="34" charset="-122"/>
                <a:ea typeface="微软雅黑" pitchFamily="34" charset="-122"/>
              </a:rPr>
              <a:t>execve()</a:t>
            </a:r>
            <a:r>
              <a:rPr lang="zh-CN" altLang="en-US" sz="2300" b="1">
                <a:latin typeface="微软雅黑" pitchFamily="34" charset="-122"/>
                <a:ea typeface="微软雅黑" pitchFamily="34" charset="-122"/>
              </a:rPr>
              <a:t>调用加载器进行可执行文件加载，并最终转去执行</a:t>
            </a:r>
            <a:r>
              <a:rPr lang="en-US" altLang="zh-CN" sz="2300" b="1">
                <a:latin typeface="微软雅黑" pitchFamily="34" charset="-122"/>
                <a:ea typeface="微软雅黑" pitchFamily="34" charset="-122"/>
              </a:rPr>
              <a:t>main</a:t>
            </a:r>
            <a:endParaRPr lang="zh-CN" altLang="en-US" sz="23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4283" name="Text Box 11"/>
          <p:cNvSpPr txBox="1">
            <a:spLocks noChangeArrowheads="1"/>
          </p:cNvSpPr>
          <p:nvPr/>
        </p:nvSpPr>
        <p:spPr bwMode="auto">
          <a:xfrm>
            <a:off x="1662113" y="6105525"/>
            <a:ext cx="2195512" cy="452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3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__libc_init_first</a:t>
            </a:r>
          </a:p>
        </p:txBody>
      </p:sp>
      <p:sp>
        <p:nvSpPr>
          <p:cNvPr id="694284" name="Line 12"/>
          <p:cNvSpPr>
            <a:spLocks noChangeShapeType="1"/>
          </p:cNvSpPr>
          <p:nvPr/>
        </p:nvSpPr>
        <p:spPr bwMode="auto">
          <a:xfrm>
            <a:off x="3911600" y="6329363"/>
            <a:ext cx="333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4285" name="Text Box 13"/>
          <p:cNvSpPr txBox="1">
            <a:spLocks noChangeArrowheads="1"/>
          </p:cNvSpPr>
          <p:nvPr/>
        </p:nvSpPr>
        <p:spPr bwMode="auto">
          <a:xfrm>
            <a:off x="4267200" y="6083300"/>
            <a:ext cx="757238" cy="452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3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_init</a:t>
            </a:r>
          </a:p>
        </p:txBody>
      </p:sp>
      <p:sp>
        <p:nvSpPr>
          <p:cNvPr id="694286" name="Line 14"/>
          <p:cNvSpPr>
            <a:spLocks noChangeShapeType="1"/>
          </p:cNvSpPr>
          <p:nvPr/>
        </p:nvSpPr>
        <p:spPr bwMode="auto">
          <a:xfrm>
            <a:off x="5060950" y="6319838"/>
            <a:ext cx="379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4287" name="Text Box 15"/>
          <p:cNvSpPr txBox="1">
            <a:spLocks noChangeArrowheads="1"/>
          </p:cNvSpPr>
          <p:nvPr/>
        </p:nvSpPr>
        <p:spPr bwMode="auto">
          <a:xfrm>
            <a:off x="5475288" y="6073775"/>
            <a:ext cx="873125" cy="452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3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atexit</a:t>
            </a:r>
          </a:p>
        </p:txBody>
      </p:sp>
      <p:sp>
        <p:nvSpPr>
          <p:cNvPr id="694288" name="Line 16"/>
          <p:cNvSpPr>
            <a:spLocks noChangeShapeType="1"/>
          </p:cNvSpPr>
          <p:nvPr/>
        </p:nvSpPr>
        <p:spPr bwMode="auto">
          <a:xfrm flipV="1">
            <a:off x="6396038" y="6319838"/>
            <a:ext cx="320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4289" name="Text Box 17"/>
          <p:cNvSpPr txBox="1">
            <a:spLocks noChangeArrowheads="1"/>
          </p:cNvSpPr>
          <p:nvPr/>
        </p:nvSpPr>
        <p:spPr bwMode="auto">
          <a:xfrm>
            <a:off x="6797675" y="6073775"/>
            <a:ext cx="757238" cy="452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3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</a:p>
        </p:txBody>
      </p:sp>
      <p:sp>
        <p:nvSpPr>
          <p:cNvPr id="694290" name="Line 18"/>
          <p:cNvSpPr>
            <a:spLocks noChangeShapeType="1"/>
          </p:cNvSpPr>
          <p:nvPr/>
        </p:nvSpPr>
        <p:spPr bwMode="auto">
          <a:xfrm>
            <a:off x="7616825" y="6303963"/>
            <a:ext cx="306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4291" name="Text Box 19"/>
          <p:cNvSpPr txBox="1">
            <a:spLocks noChangeArrowheads="1"/>
          </p:cNvSpPr>
          <p:nvPr/>
        </p:nvSpPr>
        <p:spPr bwMode="auto">
          <a:xfrm>
            <a:off x="7929563" y="6072188"/>
            <a:ext cx="757237" cy="45243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300" b="1">
                <a:solidFill>
                  <a:srgbClr val="3333CC"/>
                </a:solidFill>
                <a:latin typeface="微软雅黑" pitchFamily="34" charset="-122"/>
                <a:ea typeface="微软雅黑" pitchFamily="34" charset="-122"/>
              </a:rPr>
              <a:t>_exit</a:t>
            </a:r>
          </a:p>
        </p:txBody>
      </p:sp>
      <p:sp>
        <p:nvSpPr>
          <p:cNvPr id="694292" name="Rectangle 20"/>
          <p:cNvSpPr>
            <a:spLocks noChangeArrowheads="1"/>
          </p:cNvSpPr>
          <p:nvPr/>
        </p:nvSpPr>
        <p:spPr bwMode="auto">
          <a:xfrm>
            <a:off x="481013" y="6107113"/>
            <a:ext cx="10795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300" b="1">
                <a:latin typeface="微软雅黑" pitchFamily="34" charset="-122"/>
                <a:ea typeface="微软雅黑" pitchFamily="34" charset="-122"/>
              </a:rPr>
              <a:t>_start:</a:t>
            </a:r>
            <a:endParaRPr lang="zh-CN" altLang="en-US" sz="2300" b="1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9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9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9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9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9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9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9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6" grpId="0"/>
      <p:bldP spid="694277" grpId="0" animBg="1"/>
      <p:bldP spid="694278" grpId="0" animBg="1"/>
      <p:bldP spid="694279" grpId="0" animBg="1"/>
      <p:bldP spid="694280" grpId="0" animBg="1"/>
      <p:bldP spid="694281" grpId="0" animBg="1"/>
      <p:bldP spid="694282" grpId="0" animBg="1"/>
      <p:bldP spid="694283" grpId="0" animBg="1"/>
      <p:bldP spid="694284" grpId="0" animBg="1"/>
      <p:bldP spid="694285" grpId="0" animBg="1"/>
      <p:bldP spid="694286" grpId="0" animBg="1"/>
      <p:bldP spid="694287" grpId="0" animBg="1"/>
      <p:bldP spid="694288" grpId="0" animBg="1"/>
      <p:bldP spid="694289" grpId="0" animBg="1"/>
      <p:bldP spid="694290" grpId="0" animBg="1"/>
      <p:bldP spid="694291" grpId="0" animBg="1"/>
      <p:bldP spid="6942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91"/>
            <a:ext cx="8229600" cy="707991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ELF</a:t>
            </a:r>
            <a:r>
              <a:rPr lang="zh-CN" altLang="en-US" dirty="0" smtClean="0"/>
              <a:t>文件信息举例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769938"/>
            <a:ext cx="7693025" cy="5884862"/>
          </a:xfrm>
        </p:spPr>
        <p:txBody>
          <a:bodyPr>
            <a:normAutofit lnSpcReduction="10000"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$ readelf -h main</a:t>
            </a: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ELF Header: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Magic:   7f 45 4c 46 01 01 01 00 00 00 00 00 00 00 00 00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Class:    ELF32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Data:      2's complement, little endian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Version:  1 (current)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OS/ABI:    UNIX - System V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ABI Version:     0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Type:    EXEC (Executable file)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Machine:   Intel 80386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Version:    0x1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Entry point address:    x8048580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Start of program headers:  52 (bytes into file)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Start of section headers:    3232 (bytes into file)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Flags:    0x0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Size of this header:    52 (bytes)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Size of program headers:    32 (bytes)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Number of program headers:   8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Size of section headers:     40 (bytes)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Number of section headers:    29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smtClean="0">
                <a:latin typeface="微软雅黑" pitchFamily="34" charset="-122"/>
                <a:ea typeface="微软雅黑" pitchFamily="34" charset="-122"/>
              </a:rPr>
              <a:t>  Section header string table index: 26</a:t>
            </a:r>
            <a:r>
              <a:rPr lang="en-US" altLang="zh-CN" sz="1800" smtClean="0"/>
              <a:t> </a:t>
            </a:r>
            <a:endParaRPr lang="zh-CN" altLang="en-US" sz="1800" smtClean="0"/>
          </a:p>
        </p:txBody>
      </p:sp>
      <p:sp>
        <p:nvSpPr>
          <p:cNvPr id="788484" name="Line 4"/>
          <p:cNvSpPr>
            <a:spLocks noChangeShapeType="1"/>
          </p:cNvSpPr>
          <p:nvPr/>
        </p:nvSpPr>
        <p:spPr bwMode="auto">
          <a:xfrm>
            <a:off x="354013" y="4121150"/>
            <a:ext cx="37306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8487" name="Rectangle 7"/>
          <p:cNvSpPr>
            <a:spLocks noChangeArrowheads="1"/>
          </p:cNvSpPr>
          <p:nvPr/>
        </p:nvSpPr>
        <p:spPr bwMode="auto">
          <a:xfrm>
            <a:off x="334963" y="3814763"/>
            <a:ext cx="3775075" cy="307975"/>
          </a:xfrm>
          <a:prstGeom prst="rect">
            <a:avLst/>
          </a:prstGeom>
          <a:solidFill>
            <a:srgbClr val="FF00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490" name="Text Box 10"/>
          <p:cNvSpPr txBox="1">
            <a:spLocks noChangeArrowheads="1"/>
          </p:cNvSpPr>
          <p:nvPr/>
        </p:nvSpPr>
        <p:spPr bwMode="auto">
          <a:xfrm>
            <a:off x="3167063" y="790575"/>
            <a:ext cx="3001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可执行目标文件的</a:t>
            </a:r>
            <a:r>
              <a:rPr lang="en-US" altLang="zh-CN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ELF</a:t>
            </a:r>
            <a:r>
              <a:rPr lang="zh-CN" altLang="en-US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头</a:t>
            </a:r>
          </a:p>
        </p:txBody>
      </p:sp>
      <p:pic>
        <p:nvPicPr>
          <p:cNvPr id="78849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2563" y="987425"/>
            <a:ext cx="2554287" cy="5629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回顾：重定位算法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8806"/>
          <a:stretch>
            <a:fillRect/>
          </a:stretch>
        </p:blipFill>
        <p:spPr bwMode="auto">
          <a:xfrm>
            <a:off x="423863" y="1495442"/>
            <a:ext cx="8296275" cy="397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7459" y="1140640"/>
            <a:ext cx="6215063" cy="382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0" y="1055911"/>
            <a:ext cx="2271681" cy="196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400" dirty="0" err="1" smtClean="0"/>
              <a:t>swap.o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模块的源代码与重定位条目</a:t>
            </a:r>
            <a:endParaRPr lang="en-US" altLang="zh-CN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1917"/>
          <a:stretch>
            <a:fillRect/>
          </a:stretch>
        </p:blipFill>
        <p:spPr bwMode="auto">
          <a:xfrm>
            <a:off x="3074967" y="5729319"/>
            <a:ext cx="5605461" cy="1714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 l="1274"/>
          <a:stretch>
            <a:fillRect/>
          </a:stretch>
        </p:blipFill>
        <p:spPr bwMode="auto">
          <a:xfrm>
            <a:off x="3074967" y="6057936"/>
            <a:ext cx="5661024" cy="161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74967" y="6350040"/>
            <a:ext cx="5638800" cy="180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74967" y="5437215"/>
            <a:ext cx="5572125" cy="1714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687473" y="5656293"/>
            <a:ext cx="127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不同模式</a:t>
            </a:r>
            <a:r>
              <a:rPr lang="en-US" altLang="zh-CN" dirty="0" smtClean="0"/>
              <a:t>MOV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85" y="2879380"/>
            <a:ext cx="6807994" cy="2750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-24"/>
            <a:ext cx="6300788" cy="290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 t="2597" b="10570"/>
          <a:stretch>
            <a:fillRect/>
          </a:stretch>
        </p:blipFill>
        <p:spPr bwMode="auto">
          <a:xfrm>
            <a:off x="7875" y="5619780"/>
            <a:ext cx="3829050" cy="122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6708798" y="1"/>
            <a:ext cx="2435202" cy="3465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 smtClean="0"/>
              <a:t>左图中可执行程序的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函数包含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个已重定位的引用。</a:t>
            </a:r>
            <a:endParaRPr lang="en-US" altLang="zh-CN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dirty="0" smtClean="0"/>
              <a:t>对照前页的可重定位模块</a:t>
            </a:r>
            <a:r>
              <a:rPr lang="en-US" altLang="zh-CN" dirty="0" err="1" smtClean="0"/>
              <a:t>swap.o</a:t>
            </a:r>
            <a:r>
              <a:rPr lang="zh-CN" altLang="en-US" dirty="0" smtClean="0"/>
              <a:t>的信息，对左图中每一个重定位引用，给出其：</a:t>
            </a:r>
            <a:endParaRPr lang="en-US" altLang="zh-CN" dirty="0" smtClean="0"/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1600" b="1" dirty="0" smtClean="0">
                <a:solidFill>
                  <a:srgbClr val="FF0000"/>
                </a:solidFill>
              </a:rPr>
              <a:t>行号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1600" b="1" dirty="0" smtClean="0">
                <a:solidFill>
                  <a:srgbClr val="FF0000"/>
                </a:solidFill>
              </a:rPr>
              <a:t>运行时内存地址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1600" b="1" dirty="0" smtClean="0">
                <a:solidFill>
                  <a:srgbClr val="FF0000"/>
                </a:solidFill>
              </a:rPr>
              <a:t>值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5"/>
          <a:srcRect b="-4513"/>
          <a:stretch>
            <a:fillRect/>
          </a:stretch>
        </p:blipFill>
        <p:spPr bwMode="auto">
          <a:xfrm>
            <a:off x="5119695" y="5221923"/>
            <a:ext cx="4026694" cy="163607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886468" y="5619780"/>
            <a:ext cx="3257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 smtClean="0"/>
              <a:t>15                        0x80483cb         0x804945c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886468" y="5875371"/>
            <a:ext cx="3257532" cy="219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 smtClean="0"/>
              <a:t>16                        0x80483d0         0x8049458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886468" y="6130962"/>
            <a:ext cx="3257532" cy="219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 smtClean="0"/>
              <a:t>18                        0x80483d8         0x8049548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886468" y="6386553"/>
            <a:ext cx="325753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 smtClean="0"/>
              <a:t>18                        0x80483dc          0x8049458</a:t>
            </a:r>
            <a:endParaRPr lang="zh-CN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886468" y="6642144"/>
            <a:ext cx="3257532" cy="2190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 smtClean="0"/>
              <a:t>23                        0x80483e7          0x8049548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4517</Words>
  <Application>Microsoft Office PowerPoint</Application>
  <PresentationFormat>全屏显示(4:3)</PresentationFormat>
  <Paragraphs>365</Paragraphs>
  <Slides>37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程序的链接（二）</vt:lpstr>
      <vt:lpstr>可执行文件的存储器映像</vt:lpstr>
      <vt:lpstr>回顾：可执行文件中的程序头表</vt:lpstr>
      <vt:lpstr>程序头（段头）表的信息</vt:lpstr>
      <vt:lpstr>可执行文件的加载</vt:lpstr>
      <vt:lpstr>ELF文件信息举例</vt:lpstr>
      <vt:lpstr>回顾：重定位算法</vt:lpstr>
      <vt:lpstr>幻灯片 8</vt:lpstr>
      <vt:lpstr>幻灯片 9</vt:lpstr>
      <vt:lpstr>幻灯片 10</vt:lpstr>
      <vt:lpstr>幻灯片 11</vt:lpstr>
      <vt:lpstr>幻灯片 12</vt:lpstr>
      <vt:lpstr>幻灯片 13</vt:lpstr>
      <vt:lpstr>层次结构存储</vt:lpstr>
      <vt:lpstr>举例：128MB的DRAM存储器</vt:lpstr>
      <vt:lpstr>DRAM芯片的规格</vt:lpstr>
      <vt:lpstr>主存模块的连接和读写操作</vt:lpstr>
      <vt:lpstr>主存模块的连接和读写操作</vt:lpstr>
      <vt:lpstr>冗余磁盘阵列(RAID)</vt:lpstr>
      <vt:lpstr>冗余磁盘阵列(RAID)</vt:lpstr>
      <vt:lpstr> 冗余磁盘阵列 ( RAID 0 )</vt:lpstr>
      <vt:lpstr> 冗余磁盘阵列 ( RAID 0 )</vt:lpstr>
      <vt:lpstr>冗余磁盘阵列 ( RAID 1 )</vt:lpstr>
      <vt:lpstr>冗余磁盘阵列 ( RAID2  )</vt:lpstr>
      <vt:lpstr>冗余磁盘阵列 ( RAID 3 )</vt:lpstr>
      <vt:lpstr>冗余磁盘阵列 ( RAID 4 )</vt:lpstr>
      <vt:lpstr>冗余磁盘阵列 ( RAID 5 )</vt:lpstr>
      <vt:lpstr>冗余磁盘阵列 ( RAID 6 )</vt:lpstr>
      <vt:lpstr>冗余磁盘阵列 ( RAID 7 )</vt:lpstr>
      <vt:lpstr>固态硬盘（SSD）</vt:lpstr>
      <vt:lpstr>缓存</vt:lpstr>
      <vt:lpstr>Cache和程序性能</vt:lpstr>
      <vt:lpstr>Cache映射(Cache Mapping)</vt:lpstr>
      <vt:lpstr>The Simplest Cache: Direct  Mapped Cache</vt:lpstr>
      <vt:lpstr>直接映射Cache组织示意图</vt:lpstr>
      <vt:lpstr>Cache和程序性能举例</vt:lpstr>
      <vt:lpstr>Cache和程序性能举例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程序的链接</dc:title>
  <dc:creator>SU</dc:creator>
  <cp:lastModifiedBy>SU</cp:lastModifiedBy>
  <cp:revision>228</cp:revision>
  <dcterms:created xsi:type="dcterms:W3CDTF">2014-10-27T06:10:27Z</dcterms:created>
  <dcterms:modified xsi:type="dcterms:W3CDTF">2014-11-13T02:25:58Z</dcterms:modified>
</cp:coreProperties>
</file>