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333" r:id="rId3"/>
    <p:sldId id="349" r:id="rId4"/>
    <p:sldId id="314" r:id="rId5"/>
    <p:sldId id="315" r:id="rId6"/>
    <p:sldId id="313" r:id="rId7"/>
    <p:sldId id="339" r:id="rId8"/>
    <p:sldId id="337" r:id="rId9"/>
    <p:sldId id="338" r:id="rId10"/>
    <p:sldId id="350" r:id="rId11"/>
    <p:sldId id="351" r:id="rId12"/>
    <p:sldId id="336" r:id="rId13"/>
    <p:sldId id="340" r:id="rId14"/>
    <p:sldId id="341" r:id="rId15"/>
    <p:sldId id="353" r:id="rId16"/>
    <p:sldId id="354" r:id="rId17"/>
    <p:sldId id="342" r:id="rId18"/>
    <p:sldId id="334" r:id="rId19"/>
    <p:sldId id="335" r:id="rId20"/>
    <p:sldId id="343" r:id="rId21"/>
    <p:sldId id="348" r:id="rId22"/>
    <p:sldId id="347" r:id="rId23"/>
    <p:sldId id="345" r:id="rId24"/>
    <p:sldId id="34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7814" autoAdjust="0"/>
  </p:normalViewPr>
  <p:slideViewPr>
    <p:cSldViewPr>
      <p:cViewPr>
        <p:scale>
          <a:sx n="70" d="100"/>
          <a:sy n="70" d="100"/>
        </p:scale>
        <p:origin x="-130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1521-A818-4233-A1B0-BF885393314E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094E-2B68-475E-8AFB-7984F6B1E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disadvantage has to do with the fact that most virtual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systems supply each application with the same virtual memory address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space. That is, each application sees a virtual memory that starts at address 0. Thus,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virtual address in two different applications refers to two different physical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addresses. The cache memory must therefore be completely flushed with each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context switch, or extra bits must be added to each line of the cache to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which virtual address space this address refers to.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9094E-2B68-475E-8AFB-7984F6B1E4C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7"/>
          <p:cNvSpPr txBox="1">
            <a:spLocks noGrp="1" noChangeArrowheads="1"/>
          </p:cNvSpPr>
          <p:nvPr/>
        </p:nvSpPr>
        <p:spPr bwMode="auto">
          <a:xfrm>
            <a:off x="3887530" y="8687297"/>
            <a:ext cx="2970470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148" tIns="44575" rIns="89148" bIns="44575" anchor="b"/>
          <a:lstStyle/>
          <a:p>
            <a:pPr algn="r" defTabSz="890976"/>
            <a:fld id="{711034B3-39AE-4FC4-9BD3-7ADAD5138695}" type="slidenum">
              <a:rPr kumimoji="1" lang="zh-CN" altLang="en-US" sz="1200">
                <a:latin typeface="Times New Roman" pitchFamily="18" charset="0"/>
              </a:rPr>
              <a:pPr algn="r" defTabSz="890976"/>
              <a:t>6</a:t>
            </a:fld>
            <a:endParaRPr kumimoji="1" lang="en-US" altLang="zh-CN" sz="1200" dirty="0">
              <a:latin typeface="Times New Roman" pitchFamily="18" charset="0"/>
            </a:endParaRPr>
          </a:p>
        </p:txBody>
      </p:sp>
      <p:sp>
        <p:nvSpPr>
          <p:cNvPr id="579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79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2939"/>
            <a:ext cx="5026951" cy="4116005"/>
          </a:xfrm>
        </p:spPr>
        <p:txBody>
          <a:bodyPr lIns="89148" tIns="44575" rIns="89148" bIns="44575"/>
          <a:lstStyle/>
          <a:p>
            <a:pPr eaLnBrk="1" hangingPunct="1"/>
            <a:r>
              <a:rPr lang="zh-CN" altLang="en-US"/>
              <a:t>每个槽有个标志字段，用于指出该槽取自主存的哪个块群。主存共有128个块群。故标志位有7位。</a:t>
            </a:r>
          </a:p>
          <a:p>
            <a:pPr eaLnBrk="1" hangingPunct="1"/>
            <a:r>
              <a:rPr lang="zh-CN" altLang="en-US"/>
              <a:t>每个块群中的16块与</a:t>
            </a:r>
            <a:r>
              <a:rPr lang="en-US" altLang="zh-CN"/>
              <a:t>Cache</a:t>
            </a:r>
            <a:r>
              <a:rPr lang="zh-CN" altLang="en-US"/>
              <a:t>的16个槽一一对应。</a:t>
            </a:r>
          </a:p>
          <a:p>
            <a:pPr eaLnBrk="1" hangingPunct="1"/>
            <a:r>
              <a:rPr lang="zh-CN" altLang="en-US"/>
              <a:t>主存地址共20位：7位标志、4位槽号、9位字号。高7位标志表示该地址位于主存哪一个块群。</a:t>
            </a:r>
            <a:endParaRPr lang="zh-CN" altLang="en-US">
              <a:solidFill>
                <a:srgbClr val="006600"/>
              </a:solidFill>
            </a:endParaRP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访存过程：</a:t>
            </a:r>
          </a:p>
          <a:p>
            <a:pPr eaLnBrk="1" hangingPunct="1"/>
            <a:r>
              <a:rPr lang="en-US" altLang="zh-CN">
                <a:latin typeface="宋体" pitchFamily="2" charset="-122"/>
              </a:rPr>
              <a:t>CPU</a:t>
            </a:r>
            <a:r>
              <a:rPr lang="zh-CN" altLang="en-US">
                <a:latin typeface="宋体" pitchFamily="2" charset="-122"/>
              </a:rPr>
              <a:t>给出20位主存地址，根据地址中间4位找到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相应的槽，然后取出该槽的标志，与地址中高7位进行比较。  若相等，则说明该主存单元所在的块在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中，再根据低9位字地址，从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的这一槽中取出字地址指出的那个单元送</a:t>
            </a:r>
            <a:r>
              <a:rPr lang="en-US" altLang="zh-CN">
                <a:latin typeface="宋体" pitchFamily="2" charset="-122"/>
              </a:rPr>
              <a:t>CPU；</a:t>
            </a:r>
            <a:r>
              <a:rPr lang="zh-CN" altLang="en-US">
                <a:latin typeface="宋体" pitchFamily="2" charset="-122"/>
              </a:rPr>
              <a:t>若不相等，则说明要访问的主存单元所在的那一块不在主存。此时将主存中该块调入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对应的槽中,并将该单元送</a:t>
            </a:r>
            <a:r>
              <a:rPr lang="en-US" altLang="zh-CN">
                <a:latin typeface="宋体" pitchFamily="2" charset="-122"/>
              </a:rPr>
              <a:t>CPU。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7"/>
          <p:cNvSpPr txBox="1">
            <a:spLocks noGrp="1" noChangeArrowheads="1"/>
          </p:cNvSpPr>
          <p:nvPr/>
        </p:nvSpPr>
        <p:spPr bwMode="auto">
          <a:xfrm>
            <a:off x="3887530" y="8687297"/>
            <a:ext cx="2970470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148" tIns="44575" rIns="89148" bIns="44575" anchor="b"/>
          <a:lstStyle/>
          <a:p>
            <a:pPr algn="r" defTabSz="890976"/>
            <a:fld id="{CB7A157D-EC7C-4AC7-93CA-35B788D05EE9}" type="slidenum">
              <a:rPr kumimoji="1" lang="zh-CN" altLang="en-US" sz="1200">
                <a:latin typeface="Times New Roman" pitchFamily="18" charset="0"/>
              </a:rPr>
              <a:pPr algn="r" defTabSz="890976"/>
              <a:t>7</a:t>
            </a:fld>
            <a:endParaRPr kumimoji="1" lang="en-US" altLang="zh-CN" sz="1200" dirty="0">
              <a:latin typeface="Times New Roman" pitchFamily="18" charset="0"/>
            </a:endParaRPr>
          </a:p>
        </p:txBody>
      </p:sp>
      <p:sp>
        <p:nvSpPr>
          <p:cNvPr id="589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89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2939"/>
            <a:ext cx="5026951" cy="4116005"/>
          </a:xfrm>
        </p:spPr>
        <p:txBody>
          <a:bodyPr lIns="89148" tIns="44575" rIns="89148" bIns="44575"/>
          <a:lstStyle/>
          <a:p>
            <a:pPr eaLnBrk="1" hangingPunct="1"/>
            <a:r>
              <a:rPr lang="zh-CN" altLang="en-US"/>
              <a:t>访存过程：</a:t>
            </a:r>
          </a:p>
          <a:p>
            <a:pPr lvl="1" eaLnBrk="1" hangingPunct="1"/>
            <a:r>
              <a:rPr lang="en-US" altLang="zh-CN"/>
              <a:t>        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>
                <a:latin typeface="宋体" pitchFamily="2" charset="-122"/>
              </a:rPr>
              <a:t>CPU</a:t>
            </a:r>
            <a:r>
              <a:rPr lang="zh-CN" altLang="en-US">
                <a:latin typeface="宋体" pitchFamily="2" charset="-122"/>
              </a:rPr>
              <a:t>给出一个20位主存地址，根据高11位的内容同时与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中各槽的标志位进行比较。</a:t>
            </a:r>
          </a:p>
          <a:p>
            <a:pPr lvl="1" eaLnBrk="1" hangingPunct="1"/>
            <a:r>
              <a:rPr lang="zh-CN" altLang="en-US">
                <a:latin typeface="宋体" pitchFamily="2" charset="-122"/>
              </a:rPr>
              <a:t>      若能找到相等的槽，则说明要访问的单元在该槽中。再根据后9位字号找到相应的字取到</a:t>
            </a:r>
            <a:r>
              <a:rPr lang="en-US" altLang="zh-CN">
                <a:latin typeface="宋体" pitchFamily="2" charset="-122"/>
              </a:rPr>
              <a:t>CPU</a:t>
            </a:r>
            <a:r>
              <a:rPr lang="zh-CN" altLang="en-US">
                <a:latin typeface="宋体" pitchFamily="2" charset="-122"/>
              </a:rPr>
              <a:t>中。</a:t>
            </a:r>
          </a:p>
          <a:p>
            <a:pPr lvl="1" eaLnBrk="1" hangingPunct="1"/>
            <a:r>
              <a:rPr lang="zh-CN" altLang="en-US">
                <a:latin typeface="宋体" pitchFamily="2" charset="-122"/>
              </a:rPr>
              <a:t>      若全都不相等，则说明要访问的单元不在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中。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7"/>
          <p:cNvSpPr txBox="1">
            <a:spLocks noGrp="1" noChangeArrowheads="1"/>
          </p:cNvSpPr>
          <p:nvPr/>
        </p:nvSpPr>
        <p:spPr bwMode="auto">
          <a:xfrm>
            <a:off x="3887530" y="8687297"/>
            <a:ext cx="2970470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148" tIns="44575" rIns="89148" bIns="44575" anchor="b"/>
          <a:lstStyle/>
          <a:p>
            <a:pPr algn="r" defTabSz="890976"/>
            <a:fld id="{8C3CB41A-225C-44E4-9D70-1FB8A0579E2A}" type="slidenum">
              <a:rPr kumimoji="1" lang="zh-CN" altLang="en-US" sz="1200">
                <a:latin typeface="Times New Roman" pitchFamily="18" charset="0"/>
              </a:rPr>
              <a:pPr algn="r" defTabSz="890976"/>
              <a:t>9</a:t>
            </a:fld>
            <a:endParaRPr kumimoji="1" lang="en-US" altLang="zh-CN" sz="1200" dirty="0">
              <a:latin typeface="Times New Roman" pitchFamily="18" charset="0"/>
            </a:endParaRPr>
          </a:p>
        </p:txBody>
      </p:sp>
      <p:sp>
        <p:nvSpPr>
          <p:cNvPr id="594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85056"/>
            <a:ext cx="4944140" cy="3429532"/>
          </a:xfrm>
        </p:spPr>
      </p:sp>
      <p:sp>
        <p:nvSpPr>
          <p:cNvPr id="594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2939"/>
            <a:ext cx="5026951" cy="4116005"/>
          </a:xfrm>
        </p:spPr>
        <p:txBody>
          <a:bodyPr lIns="89148" tIns="44575" rIns="89148" bIns="44575"/>
          <a:lstStyle/>
          <a:p>
            <a:pPr eaLnBrk="1" hangingPunct="1"/>
            <a:r>
              <a:rPr lang="zh-CN" altLang="en-US"/>
              <a:t>访存过程：</a:t>
            </a:r>
          </a:p>
          <a:p>
            <a:pPr lvl="1" eaLnBrk="1" hangingPunct="1"/>
            <a:r>
              <a:rPr lang="en-US" altLang="zh-CN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lang="en-US" altLang="zh-CN">
                <a:latin typeface="宋体" pitchFamily="2" charset="-122"/>
              </a:rPr>
              <a:t>CPU</a:t>
            </a:r>
            <a:r>
              <a:rPr lang="zh-CN" altLang="en-US">
                <a:latin typeface="宋体" pitchFamily="2" charset="-122"/>
              </a:rPr>
              <a:t>给出一个20位主存地址，根据中间3位的内容找到对应的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组，再将前8位同时与该组中各槽的标志位进行比较。</a:t>
            </a:r>
          </a:p>
          <a:p>
            <a:pPr lvl="1" eaLnBrk="1" hangingPunct="1"/>
            <a:r>
              <a:rPr lang="zh-CN" altLang="en-US">
                <a:latin typeface="宋体" pitchFamily="2" charset="-122"/>
              </a:rPr>
              <a:t>     若能找到相等的槽，则说明要访问的单元在该槽中。再根据后9位字号找到相应的字取到</a:t>
            </a:r>
            <a:r>
              <a:rPr lang="en-US" altLang="zh-CN">
                <a:latin typeface="宋体" pitchFamily="2" charset="-122"/>
              </a:rPr>
              <a:t>CPU</a:t>
            </a:r>
            <a:r>
              <a:rPr lang="zh-CN" altLang="en-US">
                <a:latin typeface="宋体" pitchFamily="2" charset="-122"/>
              </a:rPr>
              <a:t>中。</a:t>
            </a:r>
          </a:p>
          <a:p>
            <a:pPr lvl="1" eaLnBrk="1" hangingPunct="1"/>
            <a:r>
              <a:rPr lang="zh-CN" altLang="en-US">
                <a:latin typeface="宋体" pitchFamily="2" charset="-122"/>
              </a:rPr>
              <a:t>     若全都不相等，则说明要访问的单元不在该组中。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1629-95A7-42B7-BB47-F7485BD3C616}" type="datetimeFigureOut">
              <a:rPr lang="zh-CN" altLang="en-US" smtClean="0"/>
              <a:pPr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2227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缓    存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804"/>
            <a:ext cx="8229600" cy="488913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组相联缓存实现示例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585834"/>
            <a:ext cx="710565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4474"/>
            <a:ext cx="8229600" cy="60246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u="sng" dirty="0" smtClean="0"/>
              <a:t>增加相联度需要更多的比较器和为每一缓存行</a:t>
            </a:r>
            <a:r>
              <a:rPr lang="en-US" altLang="zh-CN" u="sng" dirty="0" smtClean="0"/>
              <a:t>/</a:t>
            </a:r>
            <a:r>
              <a:rPr lang="zh-CN" altLang="en-US" u="sng" dirty="0" smtClean="0"/>
              <a:t>块添加更多的标记位</a:t>
            </a:r>
            <a:endParaRPr lang="en-US" altLang="zh-CN" u="sng" dirty="0" smtClean="0"/>
          </a:p>
          <a:p>
            <a:r>
              <a:rPr lang="zh-CN" altLang="en-US" dirty="0" smtClean="0"/>
              <a:t>假设一缓存包含</a:t>
            </a:r>
            <a:r>
              <a:rPr lang="en-US" altLang="zh-CN" dirty="0" smtClean="0"/>
              <a:t>4096</a:t>
            </a:r>
            <a:r>
              <a:rPr lang="zh-CN" altLang="en-US" dirty="0" smtClean="0"/>
              <a:t>行，每行大小为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地址。分别计算缓存采取直接映射、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路组相联、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路组相联和全相联时，组和标记位的总数？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每块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字节，一个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地址中</a:t>
            </a:r>
            <a:r>
              <a:rPr lang="en-US" altLang="zh-CN" dirty="0" smtClean="0"/>
              <a:t>32-4=28 bits</a:t>
            </a:r>
            <a:r>
              <a:rPr lang="zh-CN" altLang="en-US" dirty="0" smtClean="0"/>
              <a:t>用于组索引和标记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b="1" dirty="0" smtClean="0"/>
              <a:t>直接映射</a:t>
            </a:r>
            <a:r>
              <a:rPr lang="zh-CN" altLang="en-US" dirty="0" smtClean="0"/>
              <a:t>缓存的组数与行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块数相同，因此使用</a:t>
            </a:r>
            <a:r>
              <a:rPr lang="en-US" altLang="zh-CN" dirty="0" smtClean="0"/>
              <a:t>log2(4096) =12 bits</a:t>
            </a:r>
            <a:r>
              <a:rPr lang="zh-CN" altLang="en-US" dirty="0" smtClean="0"/>
              <a:t>作为组索引，因此标记位总数为</a:t>
            </a:r>
            <a:r>
              <a:rPr lang="en-US" altLang="zh-CN" dirty="0" smtClean="0"/>
              <a:t> (28-12) x 4096 = 66 K bits.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由于相联度每增加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倍，缓存中的组数变为原来的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，因此组索引位数减少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位，标记位数增加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1314450" lvl="2" indent="-514350"/>
            <a:r>
              <a:rPr lang="en-US" altLang="zh-CN" b="1" dirty="0" smtClean="0"/>
              <a:t>2</a:t>
            </a:r>
            <a:r>
              <a:rPr lang="zh-CN" altLang="en-US" b="1" dirty="0" smtClean="0"/>
              <a:t>路组相联</a:t>
            </a:r>
            <a:r>
              <a:rPr lang="zh-CN" altLang="en-US" dirty="0" smtClean="0"/>
              <a:t>缓存包含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组，标记位总数为</a:t>
            </a:r>
            <a:r>
              <a:rPr lang="en-US" altLang="zh-CN" dirty="0" smtClean="0"/>
              <a:t> (28-11)x2x2048=70 Kbits.</a:t>
            </a:r>
          </a:p>
          <a:p>
            <a:pPr marL="1314450" lvl="2" indent="-514350"/>
            <a:r>
              <a:rPr lang="en-US" altLang="zh-CN" b="1" dirty="0" smtClean="0"/>
              <a:t>4</a:t>
            </a:r>
            <a:r>
              <a:rPr lang="zh-CN" altLang="en-US" b="1" dirty="0" smtClean="0"/>
              <a:t>路组相联</a:t>
            </a:r>
            <a:r>
              <a:rPr lang="zh-CN" altLang="en-US" dirty="0" smtClean="0"/>
              <a:t>缓存包含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组，标记位总数为</a:t>
            </a:r>
            <a:r>
              <a:rPr lang="en-US" altLang="zh-CN" dirty="0" smtClean="0"/>
              <a:t> (28-10)x4x1024=74 K bits.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1" dirty="0" smtClean="0"/>
              <a:t>全相联</a:t>
            </a:r>
            <a:r>
              <a:rPr lang="zh-CN" altLang="en-US" dirty="0" smtClean="0"/>
              <a:t>缓存只包含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个组，其中包含</a:t>
            </a:r>
            <a:r>
              <a:rPr lang="en-US" altLang="zh-CN" dirty="0" smtClean="0"/>
              <a:t>4096</a:t>
            </a:r>
            <a:r>
              <a:rPr lang="zh-CN" altLang="en-US" dirty="0" smtClean="0"/>
              <a:t>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块，标记为</a:t>
            </a:r>
            <a:r>
              <a:rPr lang="en-US" altLang="zh-CN" dirty="0" smtClean="0"/>
              <a:t>28 bits</a:t>
            </a:r>
            <a:r>
              <a:rPr lang="zh-CN" altLang="en-US" dirty="0" smtClean="0"/>
              <a:t>。因此标记位总数为</a:t>
            </a:r>
            <a:r>
              <a:rPr lang="en-US" altLang="zh-CN" dirty="0" smtClean="0"/>
              <a:t>28x4096x1=115 K bits.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-3222"/>
            <a:ext cx="70008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11161" y="4926034"/>
            <a:ext cx="7558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组相联缓存性能与缓存大小和路（</a:t>
            </a:r>
            <a:r>
              <a:rPr lang="en-US" altLang="zh-CN" b="1" dirty="0" smtClean="0"/>
              <a:t>way</a:t>
            </a:r>
            <a:r>
              <a:rPr lang="zh-CN" altLang="en-US" b="1" dirty="0" smtClean="0"/>
              <a:t>）数关系的模拟（</a:t>
            </a:r>
            <a:r>
              <a:rPr lang="en-US" altLang="zh-CN" b="1" dirty="0" smtClean="0"/>
              <a:t>GCC</a:t>
            </a:r>
            <a:r>
              <a:rPr lang="zh-CN" altLang="en-US" b="1" dirty="0" smtClean="0"/>
              <a:t>）结果</a:t>
            </a:r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直接映射与</a:t>
            </a:r>
            <a:r>
              <a:rPr lang="en-US" altLang="zh-CN" dirty="0" smtClean="0"/>
              <a:t>2-way</a:t>
            </a:r>
            <a:r>
              <a:rPr lang="zh-CN" altLang="en-US" dirty="0" smtClean="0"/>
              <a:t>组相联缓存的性能具有明显差别（</a:t>
            </a:r>
            <a:r>
              <a:rPr lang="en-US" altLang="zh-CN" dirty="0" smtClean="0"/>
              <a:t>&lt;=64 </a:t>
            </a:r>
            <a:r>
              <a:rPr lang="en-US" altLang="zh-CN" dirty="0" err="1" smtClean="0"/>
              <a:t>kB</a:t>
            </a:r>
            <a:r>
              <a:rPr lang="zh-CN" altLang="en-US" dirty="0" smtClean="0"/>
              <a:t>时）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由于缓存的复杂度正比于</a:t>
            </a:r>
            <a:r>
              <a:rPr lang="en-US" altLang="zh-CN" dirty="0" err="1" smtClean="0"/>
              <a:t>associativity</a:t>
            </a:r>
            <a:r>
              <a:rPr lang="zh-CN" altLang="en-US" dirty="0" smtClean="0"/>
              <a:t>，缓存大于</a:t>
            </a:r>
            <a:r>
              <a:rPr lang="en-US" altLang="zh-CN" dirty="0" smtClean="0"/>
              <a:t>16kb</a:t>
            </a:r>
            <a:r>
              <a:rPr lang="zh-CN" altLang="en-US" dirty="0" smtClean="0"/>
              <a:t>后进一步增加路数的费效比较低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大于</a:t>
            </a:r>
            <a:r>
              <a:rPr lang="en-US" altLang="zh-CN" dirty="0" smtClean="0"/>
              <a:t>32kb</a:t>
            </a:r>
            <a:r>
              <a:rPr lang="zh-CN" altLang="en-US" dirty="0" smtClean="0"/>
              <a:t>后，增大缓存并不带来性能的明显增加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Miss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The Three Cs: All misses are </a:t>
            </a:r>
            <a:r>
              <a:rPr lang="en-US" altLang="zh-CN" dirty="0" err="1" smtClean="0"/>
              <a:t>classifi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into one of three categories (the three Cs):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Compulsory misses</a:t>
            </a:r>
            <a:r>
              <a:rPr lang="en-US" altLang="zh-CN" dirty="0" smtClean="0"/>
              <a:t> - caused by the first access to a block that has never been in the cache, also called cold-start misses.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Capacity misses</a:t>
            </a:r>
            <a:r>
              <a:rPr lang="en-US" altLang="zh-CN" dirty="0" smtClean="0"/>
              <a:t> - caused when the cache cannot contain all the blocks needed during execution of a program, i.e. the cache, even with full </a:t>
            </a:r>
            <a:r>
              <a:rPr lang="en-US" altLang="zh-CN" dirty="0" err="1" smtClean="0"/>
              <a:t>associativity</a:t>
            </a:r>
            <a:r>
              <a:rPr lang="en-US" altLang="zh-CN" dirty="0" smtClean="0"/>
              <a:t>, cannot contain all the blocks needed to satisfy the request.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Conflict/collision misses</a:t>
            </a:r>
            <a:r>
              <a:rPr lang="en-US" altLang="zh-CN" dirty="0" smtClean="0"/>
              <a:t> - occur in set-associative or direct-mapped caches when multiple blocks compete for the same set.</a:t>
            </a:r>
          </a:p>
          <a:p>
            <a:pPr lvl="1"/>
            <a:r>
              <a:rPr lang="en-US" altLang="zh-CN" dirty="0" smtClean="0"/>
              <a:t>and eliminated in a fully associative cache of the same size.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43149"/>
            <a:ext cx="80962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84208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例  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75" y="933450"/>
            <a:ext cx="8191500" cy="18240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有一</a:t>
            </a:r>
            <a:r>
              <a:rPr lang="zh-CN" altLang="en-US" dirty="0" smtClean="0"/>
              <a:t>个缓存系统，具有一下特征： </a:t>
            </a:r>
            <a:endParaRPr lang="en-US" altLang="zh-CN" dirty="0" smtClean="0"/>
          </a:p>
          <a:p>
            <a:pPr marL="400050" lvl="1" indent="0"/>
            <a:r>
              <a:rPr lang="zh-CN" altLang="en-US" dirty="0" smtClean="0"/>
              <a:t>内存地址宽度为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个比特</a:t>
            </a:r>
            <a:endParaRPr lang="en-US" altLang="zh-CN" dirty="0" smtClean="0"/>
          </a:p>
          <a:p>
            <a:pPr marL="400050" lvl="1" indent="0"/>
            <a:r>
              <a:rPr lang="zh-CN" altLang="en-US" dirty="0" smtClean="0"/>
              <a:t>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个字节访问（即</a:t>
            </a:r>
            <a:r>
              <a:rPr lang="en-US" altLang="zh-CN" dirty="0" smtClean="0"/>
              <a:t>1 word = 1 byte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00050" lvl="1" indent="0"/>
            <a:r>
              <a:rPr lang="en-US" altLang="zh-CN" dirty="0" smtClean="0"/>
              <a:t>Cache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行组相联映射，每个块有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个字节，一共有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缓存现状如下：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" y="5400702"/>
            <a:ext cx="857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、写出地址中的比特分布，即哪些比特决定块内偏移，哪些决定组索引，哪些决定标记位</a:t>
            </a:r>
            <a:endParaRPr lang="zh-CN" altLang="en-US" sz="2000" dirty="0"/>
          </a:p>
        </p:txBody>
      </p:sp>
      <p:pic>
        <p:nvPicPr>
          <p:cNvPr id="8867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5754645"/>
            <a:ext cx="5981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109" y="6388086"/>
            <a:ext cx="785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2 low-order bits = block offset (CO), 3 bits = set index (CI),  8 bits = tag (CT)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44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" y="179343"/>
            <a:ext cx="80962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2083" y="3182610"/>
            <a:ext cx="15176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如果有一个程序访问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0x0E34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处的内容，请给访问过程。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1785" y="3317557"/>
            <a:ext cx="6292215" cy="354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96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" y="179343"/>
            <a:ext cx="80962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2083" y="3146097"/>
            <a:ext cx="15176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如果有一个程序访问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0x0DD5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处的内容，请给访问过程。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7502" y="3283267"/>
            <a:ext cx="6266498" cy="357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96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2" y="179343"/>
            <a:ext cx="80962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596" y="3182610"/>
            <a:ext cx="15176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如果有一个程序访问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0x1FE4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处的内容，请给访问过程。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0357" y="3411855"/>
            <a:ext cx="6283643" cy="344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96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319"/>
            <a:ext cx="8229600" cy="9604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Cache</a:t>
            </a:r>
            <a:r>
              <a:rPr lang="zh-CN" altLang="en-US" sz="4000" dirty="0"/>
              <a:t>和程序性能举例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804863"/>
            <a:ext cx="8350250" cy="917575"/>
          </a:xfrm>
        </p:spPr>
        <p:txBody>
          <a:bodyPr>
            <a:normAutofit fontScale="92500"/>
          </a:bodyPr>
          <a:lstStyle/>
          <a:p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举例：某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位机器主存地址空间大小为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256 MB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，按字节编址。指令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和数据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均有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行，主存块为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，数据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采用直接映射。假定编译时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i, j, sum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均分配在寄存器中，数组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按行优先方式存放，其首址为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>
                <a:ea typeface="宋体" pitchFamily="2" charset="-122"/>
              </a:rPr>
              <a:t> 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115888" y="5467350"/>
            <a:ext cx="8613775" cy="114458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88925">
              <a:lnSpc>
                <a:spcPct val="11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）不考虑用于一致性和替换的控制位，数据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的总容量为多少？</a:t>
            </a:r>
          </a:p>
          <a:p>
            <a:pPr indent="288925">
              <a:lnSpc>
                <a:spcPct val="11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a[1][1]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各自所在主存块对应的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行号分别是多少</a:t>
            </a:r>
            <a:r>
              <a:rPr lang="zh-CN" altLang="pt-BR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0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88925">
              <a:lnSpc>
                <a:spcPct val="11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）程序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的数据访问命中率各是多少？哪个程序的执行时间更短？</a:t>
            </a:r>
          </a:p>
        </p:txBody>
      </p:sp>
      <p:pic>
        <p:nvPicPr>
          <p:cNvPr id="6563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0" y="1862138"/>
            <a:ext cx="4344988" cy="3529012"/>
          </a:xfrm>
          <a:prstGeom prst="rect">
            <a:avLst/>
          </a:prstGeom>
          <a:noFill/>
        </p:spPr>
      </p:pic>
      <p:pic>
        <p:nvPicPr>
          <p:cNvPr id="65639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1866900"/>
            <a:ext cx="4252913" cy="3468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8540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Cache</a:t>
            </a:r>
            <a:r>
              <a:rPr lang="zh-CN" altLang="en-US" sz="3600" dirty="0"/>
              <a:t>和程序性能举例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749402"/>
            <a:ext cx="8697913" cy="496252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）主存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地址空间大小为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256MB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，因而主存地址为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位，其中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位为块内地址，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行号（行索引），标志信息有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28-6-3=19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位。在不考虑用于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一致性维护和替换算法的控制位的情况下，数据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的总容量为：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8×(19+1+64×8)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=4256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=532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字节 </a:t>
            </a:r>
            <a:r>
              <a:rPr lang="zh-CN" altLang="en-US" sz="1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9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9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][31]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的地址为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320+4×</a:t>
            </a:r>
            <a:r>
              <a:rPr lang="en-US" altLang="zh-CN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=444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[444/64]=6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（取整），因此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对应的主存块号为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 mod 8=6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，对应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或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: 444=0000 0000 0000 0000 000 110 111100B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，中间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110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为行号（行索引），因此，对应的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a[1][1]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[(320+4</a:t>
            </a:r>
            <a:r>
              <a:rPr lang="en-US" altLang="zh-CN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×(1×256+1)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)/64] mod 8=5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9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中数组访问顺序与存放顺序相同，共访问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次，占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个主存块；首地址位于一个主存块开始，故</a:t>
            </a:r>
            <a:r>
              <a:rPr lang="zh-CN" altLang="en-US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每个主存块总是第一个元素缺失，其他都命中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，共缺失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次，命中率为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1-4K/64K=93.75%</a:t>
            </a:r>
            <a:r>
              <a:rPr lang="zh-CN" altLang="en-US" sz="1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。或者，每个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主存块的命中情况一样。对于一个主存块，包含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个元素，需访存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次，其中第一次不命中，因而命中率为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15/16=93.75%</a:t>
            </a:r>
            <a:r>
              <a:rPr lang="zh-CN" altLang="en-US" sz="1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9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9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中访问顺序与存放顺序不同，依次访问的元素分布在相隔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256×4=1024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的单元处，它们都不在同一个主存块中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,cache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行，一次内循环访问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块，故再次访问同一块时，已被调出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，因而</a:t>
            </a:r>
            <a:r>
              <a:rPr lang="zh-CN" altLang="en-US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每次都缺失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，命中率为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25348" name="Rectangle 4"/>
          <p:cNvSpPr>
            <a:spLocks noChangeArrowheads="1"/>
          </p:cNvSpPr>
          <p:nvPr/>
        </p:nvSpPr>
        <p:spPr bwMode="auto">
          <a:xfrm>
            <a:off x="190500" y="733425"/>
            <a:ext cx="8350250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举例：某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位机器主存地址空间大小为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256 MB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，按字节编址。指令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和数据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均有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行，主存块为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，数据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采用直接映射。假定编译时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, j, sum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均分配在寄存器中，数组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按行优先方式存放，其首址为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320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 b="1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91"/>
            <a:ext cx="8229600" cy="98585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Cache</a:t>
            </a:r>
            <a:r>
              <a:rPr lang="zh-CN" altLang="en-US" sz="4000" dirty="0"/>
              <a:t>和程序性能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47738"/>
            <a:ext cx="8453438" cy="4598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程序的性能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指执行程序所用的时间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程序执行所用时间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与程序执行时访问指令和数据所用的时间有很大关系，而指令和数据的访问时间与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命中率、命中时间和缺失损失有关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对于给定的计算机系统而言，命中时间和缺失损失是确定的，因此，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指令和数据的访存时间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主要由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命中率决定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命中率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主要由程序的空间局部性和时间局部性决定。因此，为了提高程序的性能，程序员须编写出具有良好访问局部性的程序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程序的访问局部性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通常在数据的访问局部性上下工夫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数据的访问局部性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主要是指数组、结构等类型数据访问时的局部性，这些数据结构的数据元素访问通常是通过循环语句进行的，所以，如何合理地处理循环对于数据访问局部性来说是非常重要的。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22524"/>
          <a:stretch>
            <a:fillRect/>
          </a:stretch>
        </p:blipFill>
        <p:spPr bwMode="auto">
          <a:xfrm>
            <a:off x="993726" y="215856"/>
            <a:ext cx="7010400" cy="335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11161" y="3575052"/>
            <a:ext cx="755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浮点矩阵乘</a:t>
            </a:r>
            <a:r>
              <a:rPr lang="en-US" altLang="zh-CN" b="1" dirty="0" smtClean="0"/>
              <a:t>C=C+A*B</a:t>
            </a:r>
            <a:r>
              <a:rPr lang="zh-CN" altLang="en-US" b="1" dirty="0" smtClean="0"/>
              <a:t>示例函数（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为方阵</a:t>
            </a:r>
            <a:r>
              <a:rPr lang="en-US" altLang="zh-CN" b="1" dirty="0" smtClean="0"/>
              <a:t>A,B,C</a:t>
            </a:r>
            <a:r>
              <a:rPr lang="zh-CN" altLang="en-US" b="1" dirty="0" smtClean="0"/>
              <a:t>的维度）</a:t>
            </a:r>
            <a:endParaRPr lang="en-US" altLang="zh-CN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b="28974"/>
          <a:stretch>
            <a:fillRect/>
          </a:stretch>
        </p:blipFill>
        <p:spPr bwMode="auto">
          <a:xfrm>
            <a:off x="2590800" y="4327167"/>
            <a:ext cx="6553200" cy="213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75" y="4297307"/>
            <a:ext cx="2659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矩阵访问示意图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算法任一运行时刻的矩阵元素被访问状态用灰度表示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白：尚未访问到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浅灰：早前访问过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深灰：新近访问过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 smtClean="0"/>
              <a:t>注意内层循环读入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的全部</a:t>
            </a:r>
            <a:r>
              <a:rPr lang="en-US" altLang="zh-CN" sz="2800" dirty="0" err="1" smtClean="0"/>
              <a:t>NxN</a:t>
            </a:r>
            <a:r>
              <a:rPr lang="zh-CN" altLang="en-US" sz="2800" dirty="0" smtClean="0"/>
              <a:t>元素和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的某行全部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个元素，写出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的某行全部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个元素</a:t>
            </a:r>
            <a:endParaRPr lang="en-US" altLang="zh-CN" sz="2800" dirty="0" smtClean="0"/>
          </a:p>
          <a:p>
            <a:r>
              <a:rPr lang="en-US" altLang="zh-CN" sz="2800" dirty="0" smtClean="0"/>
              <a:t>Capacity misses</a:t>
            </a:r>
            <a:r>
              <a:rPr lang="zh-CN" altLang="en-US" sz="2800" dirty="0" smtClean="0"/>
              <a:t>的总数依赖于矩阵大小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和缓存尺寸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如果缓存大到足以包含所有三个</a:t>
            </a:r>
            <a:r>
              <a:rPr lang="en-US" altLang="zh-CN" dirty="0" smtClean="0"/>
              <a:t>N-by-N</a:t>
            </a:r>
            <a:r>
              <a:rPr lang="zh-CN" altLang="en-US" dirty="0" smtClean="0"/>
              <a:t>矩阵，则无缓存冲突</a:t>
            </a:r>
            <a:endParaRPr lang="en-US" altLang="zh-CN" dirty="0" smtClean="0"/>
          </a:p>
          <a:p>
            <a:r>
              <a:rPr lang="zh-CN" altLang="en-US" sz="2800" dirty="0" smtClean="0"/>
              <a:t>本实验中矩阵尺寸设为</a:t>
            </a:r>
            <a:r>
              <a:rPr lang="en-US" altLang="zh-CN" sz="2800" dirty="0" smtClean="0"/>
              <a:t>32x32</a:t>
            </a:r>
          </a:p>
          <a:p>
            <a:pPr lvl="1"/>
            <a:r>
              <a:rPr lang="zh-CN" altLang="en-US" dirty="0" smtClean="0"/>
              <a:t>每个矩阵包含</a:t>
            </a:r>
            <a:r>
              <a:rPr lang="en-US" altLang="zh-CN" dirty="0" smtClean="0"/>
              <a:t> 32x32=1024</a:t>
            </a:r>
            <a:r>
              <a:rPr lang="zh-CN" altLang="en-US" dirty="0" smtClean="0"/>
              <a:t>元素，每个元素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个矩阵共占用</a:t>
            </a:r>
            <a:r>
              <a:rPr lang="en-US" altLang="zh-CN" dirty="0" smtClean="0"/>
              <a:t> 24 </a:t>
            </a:r>
            <a:r>
              <a:rPr lang="en-US" altLang="zh-CN" dirty="0" err="1" smtClean="0"/>
              <a:t>KiB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可置于</a:t>
            </a:r>
            <a:r>
              <a:rPr lang="en-US" altLang="zh-CN" dirty="0" smtClean="0"/>
              <a:t>Intel Core i7 (Sandy Bridge)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32 </a:t>
            </a:r>
            <a:r>
              <a:rPr lang="en-US" altLang="zh-CN" dirty="0" err="1" smtClean="0"/>
              <a:t>KiB</a:t>
            </a:r>
            <a:r>
              <a:rPr lang="zh-CN" altLang="en-US" dirty="0" smtClean="0"/>
              <a:t>数据缓存中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1161" y="4049721"/>
            <a:ext cx="755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分块缓存访问优化的浮点矩阵乘函数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（目标：尽可能使访问目标</a:t>
            </a:r>
            <a:r>
              <a:rPr lang="en-US" altLang="zh-CN" b="1" dirty="0" smtClean="0"/>
              <a:t> fit in</a:t>
            </a:r>
            <a:r>
              <a:rPr lang="zh-CN" altLang="en-US" b="1" dirty="0" smtClean="0"/>
              <a:t>缓存中）</a:t>
            </a:r>
            <a:endParaRPr lang="en-US" altLang="zh-CN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3466" y="4683845"/>
            <a:ext cx="8653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分块矩阵访问的特点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do_block</a:t>
            </a:r>
            <a:r>
              <a:rPr lang="zh-CN" altLang="en-US" dirty="0" smtClean="0"/>
              <a:t>例程额两个内层循环的计算步长由</a:t>
            </a:r>
            <a:r>
              <a:rPr lang="en-US" altLang="zh-CN" dirty="0" smtClean="0"/>
              <a:t>B/C</a:t>
            </a:r>
            <a:r>
              <a:rPr lang="zh-CN" altLang="en-US" dirty="0" smtClean="0"/>
              <a:t>矩阵的维度变为</a:t>
            </a:r>
            <a:r>
              <a:rPr lang="en-US" altLang="zh-CN" dirty="0" smtClean="0"/>
              <a:t>BLOCKSIZE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err="1" smtClean="0"/>
              <a:t>Gcc</a:t>
            </a:r>
            <a:r>
              <a:rPr lang="zh-CN" altLang="en-US" dirty="0" smtClean="0"/>
              <a:t>会将对该函数的调用优化为</a:t>
            </a:r>
            <a:r>
              <a:rPr lang="en-US" altLang="zh-CN" dirty="0" smtClean="0"/>
              <a:t> “</a:t>
            </a:r>
            <a:r>
              <a:rPr lang="en-US" altLang="zh-CN" dirty="0" err="1" smtClean="0"/>
              <a:t>inlining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，即在调用处直接插入函数代码，以避免参数传递等工作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考虑</a:t>
            </a:r>
            <a:r>
              <a:rPr lang="en-US" altLang="zh-CN" dirty="0" smtClean="0"/>
              <a:t>capacity misses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对内存中字的访问总数为</a:t>
            </a:r>
            <a:r>
              <a:rPr lang="en-US" altLang="zh-CN" dirty="0" smtClean="0"/>
              <a:t> 2 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/ BLOCKSIZE + 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，相对于未优化函数（最坏情况下</a:t>
            </a:r>
            <a:r>
              <a:rPr lang="en-US" altLang="zh-CN" dirty="0" smtClean="0"/>
              <a:t>2 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+ N</a:t>
            </a:r>
            <a:r>
              <a:rPr lang="en-US" altLang="zh-CN" baseline="30000" dirty="0" smtClean="0"/>
              <a:t>2 </a:t>
            </a:r>
            <a:r>
              <a:rPr lang="zh-CN" altLang="en-US" dirty="0" smtClean="0"/>
              <a:t>）减少了近</a:t>
            </a:r>
            <a:r>
              <a:rPr lang="en-US" altLang="zh-CN" dirty="0" smtClean="0"/>
              <a:t>BLOCKSIZE</a:t>
            </a:r>
            <a:r>
              <a:rPr lang="zh-CN" altLang="en-US" dirty="0" smtClean="0"/>
              <a:t>倍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15102"/>
          <a:stretch>
            <a:fillRect/>
          </a:stretch>
        </p:blipFill>
        <p:spPr bwMode="auto">
          <a:xfrm>
            <a:off x="884187" y="0"/>
            <a:ext cx="7307580" cy="404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006" y="4049721"/>
            <a:ext cx="8397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分块缓存访问优化的浮点矩阵乘函数</a:t>
            </a:r>
            <a:endParaRPr lang="en-US" altLang="zh-CN" b="1" dirty="0" smtClean="0"/>
          </a:p>
          <a:p>
            <a:pPr marL="0" lvl="1" algn="ctr"/>
            <a:r>
              <a:rPr lang="zh-CN" altLang="en-US" dirty="0" smtClean="0"/>
              <a:t>（分块同时利用了空间和时间局部性：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受益于空间局部性，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受益于时间局部性）</a:t>
            </a:r>
            <a:endParaRPr lang="en-US" altLang="zh-CN" dirty="0" smtClean="0"/>
          </a:p>
          <a:p>
            <a:pPr algn="ctr"/>
            <a:r>
              <a:rPr lang="zh-CN" altLang="en-US" b="1" dirty="0" smtClean="0"/>
              <a:t>）</a:t>
            </a:r>
            <a:endParaRPr lang="en-US" altLang="zh-CN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75" y="4935801"/>
            <a:ext cx="26591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矩阵访问示意图（</a:t>
            </a:r>
            <a:r>
              <a:rPr lang="en-US" altLang="zh-CN" sz="1600" b="1" dirty="0" smtClean="0"/>
              <a:t>BLOCKSIZE=3</a:t>
            </a:r>
            <a:r>
              <a:rPr lang="zh-CN" altLang="en-US" sz="1600" b="1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算法任一运行时刻的矩阵元素被访问状态用灰度表示</a:t>
            </a:r>
            <a:endParaRPr lang="en-US" altLang="zh-CN" sz="16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600" dirty="0" smtClean="0"/>
              <a:t>白：尚未访问到</a:t>
            </a:r>
            <a:endParaRPr lang="en-US" altLang="zh-CN" sz="16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600" dirty="0" smtClean="0"/>
              <a:t>浅灰：早前访问过</a:t>
            </a:r>
            <a:endParaRPr lang="en-US" altLang="zh-CN" sz="16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1600" dirty="0" smtClean="0"/>
              <a:t>深灰：新近访问过</a:t>
            </a:r>
            <a:endParaRPr lang="en-US" altLang="zh-CN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15102"/>
          <a:stretch>
            <a:fillRect/>
          </a:stretch>
        </p:blipFill>
        <p:spPr bwMode="auto">
          <a:xfrm>
            <a:off x="884187" y="0"/>
            <a:ext cx="7307580" cy="404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b="16727"/>
          <a:stretch>
            <a:fillRect/>
          </a:stretch>
        </p:blipFill>
        <p:spPr bwMode="auto">
          <a:xfrm>
            <a:off x="2560320" y="4662480"/>
            <a:ext cx="6583680" cy="219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1161" y="3684591"/>
            <a:ext cx="7558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未优化与分块缓存访问优化的函数运行效率比较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（矩阵维度从</a:t>
            </a:r>
            <a:r>
              <a:rPr lang="en-US" altLang="zh-CN" b="1" dirty="0" smtClean="0"/>
              <a:t>32x32</a:t>
            </a:r>
            <a:r>
              <a:rPr lang="zh-CN" altLang="en-US" b="1" dirty="0" smtClean="0"/>
              <a:t>到</a:t>
            </a:r>
            <a:r>
              <a:rPr lang="en-US" altLang="zh-CN" b="1" dirty="0" smtClean="0"/>
              <a:t>960x960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未优化算法在处理大矩阵（</a:t>
            </a:r>
            <a:r>
              <a:rPr lang="en-US" altLang="zh-CN" dirty="0" smtClean="0"/>
              <a:t>960x960</a:t>
            </a:r>
            <a:r>
              <a:rPr lang="zh-CN" altLang="en-US" dirty="0" smtClean="0"/>
              <a:t>）时，效率下降超过一半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分块优化算法仅下降约</a:t>
            </a:r>
            <a:r>
              <a:rPr lang="en-US" altLang="zh-CN" dirty="0" smtClean="0"/>
              <a:t>10%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518" y="5156014"/>
            <a:ext cx="83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分块有助于减少缓存不命中</a:t>
            </a:r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较小的分块有助于将块保存于寄存器中，从而进一步提高效率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18125"/>
          <a:stretch>
            <a:fillRect/>
          </a:stretch>
        </p:blipFill>
        <p:spPr bwMode="auto">
          <a:xfrm>
            <a:off x="701622" y="-3222"/>
            <a:ext cx="7677150" cy="361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804"/>
            <a:ext cx="8229600" cy="67147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缓存实现类型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5187" y="851539"/>
            <a:ext cx="7500938" cy="290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5187" y="3940182"/>
            <a:ext cx="7475220" cy="289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75" y="873089"/>
            <a:ext cx="17161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logical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virtual</a:t>
            </a:r>
            <a:r>
              <a:rPr lang="en-US" altLang="zh-CN" dirty="0" smtClean="0"/>
              <a:t>) cache stores data using</a:t>
            </a:r>
          </a:p>
          <a:p>
            <a:r>
              <a:rPr lang="en-US" altLang="zh-CN" b="1" u="sng" dirty="0" smtClean="0">
                <a:solidFill>
                  <a:srgbClr val="FF0000"/>
                </a:solidFill>
              </a:rPr>
              <a:t>virtual addresses</a:t>
            </a:r>
          </a:p>
          <a:p>
            <a:r>
              <a:rPr lang="en-US" altLang="zh-CN" i="1" dirty="0" smtClean="0">
                <a:solidFill>
                  <a:srgbClr val="0070C0"/>
                </a:solidFill>
              </a:rPr>
              <a:t>Cache access speed is faster w/o address translation by MMU.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b="1" dirty="0" smtClean="0"/>
              <a:t>physical</a:t>
            </a:r>
            <a:r>
              <a:rPr lang="en-US" altLang="zh-CN" dirty="0" smtClean="0"/>
              <a:t> cache stores data using main memory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physical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0"/>
            <a:ext cx="8640763" cy="533400"/>
          </a:xfrm>
        </p:spPr>
        <p:txBody>
          <a:bodyPr lIns="91440" tIns="45720" rIns="91440" bIns="45720" anchor="ctr">
            <a:normAutofit fontScale="90000"/>
          </a:bodyPr>
          <a:lstStyle/>
          <a:p>
            <a:pPr eaLnBrk="1" hangingPunct="1"/>
            <a:r>
              <a:rPr lang="en-US" altLang="zh-CN" sz="3200"/>
              <a:t>Cache</a:t>
            </a:r>
            <a:r>
              <a:rPr lang="zh-CN" altLang="en-US" sz="3200"/>
              <a:t>映射(</a:t>
            </a:r>
            <a:r>
              <a:rPr lang="en-US" altLang="zh-CN" sz="3200"/>
              <a:t>Cache Mapping)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488" y="863600"/>
            <a:ext cx="8945562" cy="530225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什么是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的映射功能？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把访问的局部主存区域取到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中时，该放到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的何处？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槽比主存块少，多个主存块映射到一个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槽中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如何进行映射？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把主存空间划分成大小相等的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主存块（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Block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中存放一个主存块的对应单位称为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槽（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Slot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或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行（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line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有书中也称之为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块（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Block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），</a:t>
            </a:r>
            <a:r>
              <a:rPr lang="zh-CN" altLang="en-US" sz="200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有书称之为页（</a:t>
            </a:r>
            <a:r>
              <a:rPr lang="en-US" altLang="zh-CN" sz="200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page</a:t>
            </a:r>
            <a:r>
              <a:rPr lang="zh-CN" altLang="en-US" sz="200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）（不妥！）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将主存块和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行按照以下三种方式进行映射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直接(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Direct)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每个主存块映射到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的固定行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全相联(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Full Associate)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每个主存块映射到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的任一行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组相联(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 Associate)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每个主存块映射到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固定组中任一行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eaLnBrk="1" hangingPunct="1">
              <a:buFontTx/>
              <a:buNone/>
            </a:pPr>
            <a:r>
              <a:rPr lang="zh-CN" altLang="en-US" sz="1400">
                <a:latin typeface="宋体" pitchFamily="2" charset="-122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6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6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6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5425" y="142875"/>
            <a:ext cx="8740775" cy="466725"/>
          </a:xfrm>
        </p:spPr>
        <p:txBody>
          <a:bodyPr lIns="91440" tIns="45720" rIns="91440" bIns="45720" anchor="ctr">
            <a:noAutofit/>
          </a:bodyPr>
          <a:lstStyle/>
          <a:p>
            <a:pPr eaLnBrk="1" hangingPunct="1"/>
            <a:r>
              <a:rPr lang="zh-CN" altLang="en-US" sz="4000" dirty="0" smtClean="0"/>
              <a:t>直接映射</a:t>
            </a:r>
            <a:r>
              <a:rPr lang="en-US" altLang="zh-CN" sz="4000" dirty="0" smtClean="0"/>
              <a:t>Cache</a:t>
            </a:r>
            <a:endParaRPr lang="en-US" altLang="zh-CN" sz="4000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08050"/>
            <a:ext cx="8674100" cy="286385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Direct  Mapped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把主存的每一块映射到一个固定的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行（槽）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也称模映射(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Module Mapping)</a:t>
            </a:r>
          </a:p>
          <a:p>
            <a:pPr lvl="1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映射关系为：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行号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主存块号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mod Cache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行数</a:t>
            </a:r>
          </a:p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举例：4=100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mod 16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（假定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共有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行）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(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说明：主存第100块应映射到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的第4行中。)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206375" y="3722688"/>
            <a:ext cx="8596313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特点：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容易实现，命中时间短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无需考虑淘汰（替换）问题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但不够灵活，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存储空间得不到充分利用，命中率低</a:t>
            </a:r>
            <a:endParaRPr kumimoji="1" lang="en-US" altLang="zh-CN" sz="2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例如，需将主存第0块与第16块同时复制到</a:t>
            </a: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中时，由于它们都只能复制到</a:t>
            </a: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第0行，即使</a:t>
            </a: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其它行空闲，也有一个主存块不能写入</a:t>
            </a: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Cache。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这样就会产生频繁的 </a:t>
            </a: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装入。</a:t>
            </a:r>
            <a:endParaRPr kumimoji="1" lang="en-US" altLang="zh-CN" sz="2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7767638" y="4419600"/>
            <a:ext cx="1117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" action="ppaction://noaction"/>
              </a:rPr>
              <a:t>SKIP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5427663" y="1989138"/>
            <a:ext cx="31496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FF"/>
                </a:solidFill>
                <a:ea typeface="黑体" pitchFamily="49" charset="-122"/>
              </a:rPr>
              <a:t>块（行）都从</a:t>
            </a:r>
            <a:r>
              <a:rPr kumimoji="1" lang="en-US" altLang="zh-CN" sz="2200" b="1">
                <a:solidFill>
                  <a:srgbClr val="0000FF"/>
                </a:solidFill>
                <a:ea typeface="黑体" pitchFamily="49" charset="-122"/>
              </a:rPr>
              <a:t>0</a:t>
            </a:r>
            <a:r>
              <a:rPr kumimoji="1" lang="zh-CN" altLang="en-US" sz="2200" b="1">
                <a:solidFill>
                  <a:srgbClr val="0000FF"/>
                </a:solidFill>
                <a:ea typeface="黑体" pitchFamily="49" charset="-122"/>
              </a:rPr>
              <a:t>开始编号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1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21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21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1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4" grpId="0"/>
      <p:bldP spid="4218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6811" y="141288"/>
            <a:ext cx="6480202" cy="452437"/>
          </a:xfrm>
        </p:spPr>
        <p:txBody>
          <a:bodyPr lIns="91440" tIns="45720" rIns="91440" bIns="45720" anchor="ctr">
            <a:noAutofit/>
          </a:bodyPr>
          <a:lstStyle/>
          <a:p>
            <a:pPr eaLnBrk="1" hangingPunct="1"/>
            <a:r>
              <a:rPr lang="zh-CN" altLang="en-US" sz="3200" dirty="0"/>
              <a:t>直接映射</a:t>
            </a:r>
            <a:r>
              <a:rPr lang="en-US" altLang="zh-CN" sz="3200" dirty="0"/>
              <a:t>Cache</a:t>
            </a:r>
            <a:r>
              <a:rPr lang="zh-CN" altLang="en-US" sz="3200" dirty="0"/>
              <a:t>组织示意图</a:t>
            </a:r>
          </a:p>
        </p:txBody>
      </p:sp>
      <p:pic>
        <p:nvPicPr>
          <p:cNvPr id="578563" name="Picture 3" descr="直接映射的Cache组织示意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400" y="998538"/>
            <a:ext cx="6832600" cy="5400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250825" y="279400"/>
            <a:ext cx="2200275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假定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数据在主存和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间的传送单位为512字。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大小：2</a:t>
            </a:r>
            <a:r>
              <a:rPr kumimoji="1" lang="zh-CN" altLang="en-US" sz="2000" b="1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13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字=8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K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字=16行 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 512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字/ 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主存大小：2</a:t>
            </a:r>
            <a:r>
              <a:rPr kumimoji="1" lang="zh-CN" altLang="en-US" sz="2000" b="1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字=1024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K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字=2048块 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 512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字/ 块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296863" y="3519488"/>
            <a:ext cx="1844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标记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(tag)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指出对应行取自哪个主存块群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指出对应地址位于哪个块群</a:t>
            </a:r>
          </a:p>
        </p:txBody>
      </p:sp>
      <p:sp>
        <p:nvSpPr>
          <p:cNvPr id="422918" name="Line 6"/>
          <p:cNvSpPr>
            <a:spLocks noChangeShapeType="1"/>
          </p:cNvSpPr>
          <p:nvPr/>
        </p:nvSpPr>
        <p:spPr bwMode="auto">
          <a:xfrm flipV="1">
            <a:off x="2097088" y="3068638"/>
            <a:ext cx="674687" cy="7207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22919" name="Line 7"/>
          <p:cNvSpPr>
            <a:spLocks noChangeShapeType="1"/>
          </p:cNvSpPr>
          <p:nvPr/>
        </p:nvSpPr>
        <p:spPr bwMode="auto">
          <a:xfrm>
            <a:off x="1692275" y="4914900"/>
            <a:ext cx="854075" cy="3143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296863" y="5273675"/>
            <a:ext cx="19415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例：如何对</a:t>
            </a:r>
            <a:r>
              <a:rPr kumimoji="1" lang="en-US" altLang="zh-CN" sz="2000" b="1" dirty="0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0220CH</a:t>
            </a:r>
            <a:r>
              <a:rPr kumimoji="1" lang="zh-CN" altLang="en-US" sz="2000" b="1" dirty="0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单元进行访问？</a:t>
            </a:r>
          </a:p>
        </p:txBody>
      </p:sp>
      <p:sp>
        <p:nvSpPr>
          <p:cNvPr id="578569" name="Text Box 11"/>
          <p:cNvSpPr txBox="1">
            <a:spLocks noChangeArrowheads="1"/>
          </p:cNvSpPr>
          <p:nvPr/>
        </p:nvSpPr>
        <p:spPr bwMode="auto">
          <a:xfrm>
            <a:off x="6334125" y="3629025"/>
            <a:ext cx="866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6315075" y="3324225"/>
            <a:ext cx="771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i="1">
                <a:solidFill>
                  <a:srgbClr val="006600"/>
                </a:solidFill>
                <a:ea typeface="华文新魏" pitchFamily="2" charset="-122"/>
              </a:rPr>
              <a:t>0220CH</a:t>
            </a:r>
          </a:p>
        </p:txBody>
      </p:sp>
      <p:sp>
        <p:nvSpPr>
          <p:cNvPr id="422925" name="Text Box 13"/>
          <p:cNvSpPr txBox="1">
            <a:spLocks noChangeArrowheads="1"/>
          </p:cNvSpPr>
          <p:nvPr/>
        </p:nvSpPr>
        <p:spPr bwMode="auto">
          <a:xfrm>
            <a:off x="2006600" y="6248400"/>
            <a:ext cx="5934075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6600"/>
                </a:solidFill>
                <a:ea typeface="黑体" pitchFamily="49" charset="-122"/>
              </a:rPr>
              <a:t>0000 001</a:t>
            </a:r>
            <a:r>
              <a:rPr kumimoji="1" lang="en-US" altLang="zh-CN" sz="2000" b="1">
                <a:solidFill>
                  <a:srgbClr val="CC0000"/>
                </a:solidFill>
                <a:ea typeface="黑体" pitchFamily="49" charset="-122"/>
              </a:rPr>
              <a:t>0 001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0 0000 1100B 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是第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块群中的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0001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块（即第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17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块）中第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12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个单元！</a:t>
            </a:r>
          </a:p>
        </p:txBody>
      </p:sp>
      <p:sp>
        <p:nvSpPr>
          <p:cNvPr id="422926" name="Rectangle 14"/>
          <p:cNvSpPr>
            <a:spLocks noChangeArrowheads="1"/>
          </p:cNvSpPr>
          <p:nvPr/>
        </p:nvSpPr>
        <p:spPr bwMode="auto">
          <a:xfrm>
            <a:off x="7200900" y="3267075"/>
            <a:ext cx="790575" cy="333375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22927" name="Rectangle 15"/>
          <p:cNvSpPr>
            <a:spLocks noChangeArrowheads="1"/>
          </p:cNvSpPr>
          <p:nvPr/>
        </p:nvSpPr>
        <p:spPr bwMode="auto">
          <a:xfrm>
            <a:off x="3255963" y="2684463"/>
            <a:ext cx="762000" cy="333375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22929" name="Rectangle 17"/>
          <p:cNvSpPr>
            <a:spLocks noChangeArrowheads="1"/>
          </p:cNvSpPr>
          <p:nvPr/>
        </p:nvSpPr>
        <p:spPr bwMode="auto">
          <a:xfrm>
            <a:off x="2592388" y="2779713"/>
            <a:ext cx="7889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ea typeface="黑体" pitchFamily="49" charset="-122"/>
              </a:rPr>
              <a:t>0000001</a:t>
            </a:r>
            <a:endParaRPr kumimoji="1" lang="zh-CN" altLang="en-US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5133975"/>
            <a:ext cx="990600" cy="2301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15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Cache</a:t>
            </a:r>
            <a:r>
              <a:rPr kumimoji="1" lang="zh-CN" altLang="en-US" sz="15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索引</a:t>
            </a: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457450" y="5499100"/>
            <a:ext cx="2609850" cy="855663"/>
            <a:chOff x="2456765" y="5499230"/>
            <a:chExt cx="2610290" cy="855096"/>
          </a:xfrm>
        </p:grpSpPr>
        <p:cxnSp>
          <p:nvCxnSpPr>
            <p:cNvPr id="578577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56765" y="5634245"/>
              <a:ext cx="450050" cy="630070"/>
            </a:xfrm>
            <a:prstGeom prst="straightConnector1">
              <a:avLst/>
            </a:prstGeom>
            <a:noFill/>
            <a:ln w="38100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578578" name="直接箭头连接符 17"/>
            <p:cNvCxnSpPr>
              <a:cxnSpLocks noChangeShapeType="1"/>
            </p:cNvCxnSpPr>
            <p:nvPr/>
          </p:nvCxnSpPr>
          <p:spPr bwMode="auto">
            <a:xfrm flipV="1">
              <a:off x="3311860" y="5544235"/>
              <a:ext cx="495055" cy="76508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578579" name="直接箭头连接符 19"/>
            <p:cNvCxnSpPr>
              <a:cxnSpLocks noChangeShapeType="1"/>
            </p:cNvCxnSpPr>
            <p:nvPr/>
          </p:nvCxnSpPr>
          <p:spPr bwMode="auto">
            <a:xfrm flipV="1">
              <a:off x="4481990" y="5499230"/>
              <a:ext cx="585065" cy="855096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2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8" grpId="0" animBg="1"/>
      <p:bldP spid="422919" grpId="0" animBg="1"/>
      <p:bldP spid="422922" grpId="0"/>
      <p:bldP spid="422924" grpId="0"/>
      <p:bldP spid="422925" grpId="0" animBg="1"/>
      <p:bldP spid="422926" grpId="0" animBg="1"/>
      <p:bldP spid="422927" grpId="0" animBg="1"/>
      <p:bldP spid="422929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 descr="全相联映射的Cache组织示意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7725" y="1487488"/>
            <a:ext cx="5741988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880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454246" y="250825"/>
            <a:ext cx="6589742" cy="361950"/>
          </a:xfrm>
          <a:noFill/>
        </p:spPr>
        <p:txBody>
          <a:bodyPr lIns="91440" tIns="45720" rIns="91440" bIns="45720" anchor="ctr">
            <a:noAutofit/>
          </a:bodyPr>
          <a:lstStyle/>
          <a:p>
            <a:pPr eaLnBrk="1" hangingPunct="1"/>
            <a:r>
              <a:rPr lang="zh-CN" altLang="en-US" sz="3200" dirty="0"/>
              <a:t>       全相联映射</a:t>
            </a:r>
            <a:r>
              <a:rPr lang="en-US" altLang="zh-CN" sz="3200" dirty="0"/>
              <a:t>Cache</a:t>
            </a:r>
            <a:r>
              <a:rPr lang="zh-CN" altLang="en-US" sz="3200" dirty="0"/>
              <a:t>组织示意图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161925" y="3429000"/>
            <a:ext cx="28019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标记（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tag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）指出对应行取自哪个主存块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主存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tag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指出对应地址位于哪个主存块</a:t>
            </a:r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V="1">
            <a:off x="2185988" y="2798763"/>
            <a:ext cx="1665287" cy="6302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2546350" y="4464050"/>
            <a:ext cx="1574800" cy="9302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60" name="Text Box 12"/>
          <p:cNvSpPr txBox="1">
            <a:spLocks noChangeArrowheads="1"/>
          </p:cNvSpPr>
          <p:nvPr/>
        </p:nvSpPr>
        <p:spPr bwMode="auto">
          <a:xfrm>
            <a:off x="250825" y="5049838"/>
            <a:ext cx="2476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如何对</a:t>
            </a:r>
            <a:r>
              <a:rPr kumimoji="1" lang="en-US" altLang="zh-CN" sz="20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01E0CH</a:t>
            </a:r>
            <a:r>
              <a:rPr kumimoji="1" lang="zh-CN" altLang="en-US" sz="20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单元进行访问？</a:t>
            </a:r>
          </a:p>
        </p:txBody>
      </p: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250825" y="5859463"/>
            <a:ext cx="351155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00"/>
                </a:solidFill>
                <a:ea typeface="黑体" pitchFamily="49" charset="-122"/>
              </a:rPr>
              <a:t>0000 0001 111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0 0000 1100B  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是第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15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块中的第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12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个单元！</a:t>
            </a:r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7858125" y="3924300"/>
            <a:ext cx="900113" cy="360363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88810" name="Rectangle 17"/>
          <p:cNvSpPr>
            <a:spLocks noChangeArrowheads="1"/>
          </p:cNvSpPr>
          <p:nvPr/>
        </p:nvSpPr>
        <p:spPr bwMode="auto">
          <a:xfrm>
            <a:off x="4797425" y="819150"/>
            <a:ext cx="3870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zh-CN" altLang="en-US" sz="2000" b="1">
                <a:ea typeface="黑体" pitchFamily="49" charset="-122"/>
              </a:rPr>
              <a:t>每个主存块可装到</a:t>
            </a:r>
            <a:r>
              <a:rPr kumimoji="1" lang="en-US" altLang="zh-CN" sz="2000" b="1">
                <a:ea typeface="黑体" pitchFamily="49" charset="-122"/>
              </a:rPr>
              <a:t>Cache</a:t>
            </a:r>
            <a:r>
              <a:rPr kumimoji="1" lang="zh-CN" altLang="en-US" sz="2000" b="1">
                <a:ea typeface="黑体" pitchFamily="49" charset="-122"/>
              </a:rPr>
              <a:t>任一行中。</a:t>
            </a:r>
          </a:p>
        </p:txBody>
      </p:sp>
      <p:sp>
        <p:nvSpPr>
          <p:cNvPr id="588811" name="Rectangle 18"/>
          <p:cNvSpPr>
            <a:spLocks noChangeArrowheads="1"/>
          </p:cNvSpPr>
          <p:nvPr/>
        </p:nvSpPr>
        <p:spPr bwMode="auto">
          <a:xfrm>
            <a:off x="206375" y="279400"/>
            <a:ext cx="202565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假定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数据在主存和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间的传送单位为512字。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大小：2</a:t>
            </a:r>
            <a:r>
              <a:rPr kumimoji="1" lang="zh-CN" altLang="en-US" sz="2000" b="1" baseline="30000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13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字=8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K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字=16行 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x 512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字/ 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 主存大小：2</a:t>
            </a:r>
            <a:r>
              <a:rPr kumimoji="1" lang="zh-CN" altLang="en-US" sz="2000" b="1" baseline="30000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20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字=1024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K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字=2048块 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x 512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字/ 块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2997200" y="3429000"/>
            <a:ext cx="157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0000"/>
                </a:solidFill>
                <a:ea typeface="黑体" pitchFamily="49" charset="-122"/>
              </a:rPr>
              <a:t>0000 0001 111</a:t>
            </a:r>
            <a:endParaRPr kumimoji="1" lang="zh-CN" altLang="en-US" sz="1800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37268" name="Text Box 20"/>
          <p:cNvSpPr txBox="1">
            <a:spLocks noChangeArrowheads="1"/>
          </p:cNvSpPr>
          <p:nvPr/>
        </p:nvSpPr>
        <p:spPr bwMode="auto">
          <a:xfrm>
            <a:off x="2411413" y="819150"/>
            <a:ext cx="1844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按内容访问，是相联存取方式！</a:t>
            </a:r>
          </a:p>
        </p:txBody>
      </p:sp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2411413" y="1584325"/>
            <a:ext cx="14859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itchFamily="49" charset="-122"/>
                <a:cs typeface="Arial" pitchFamily="34" charset="0"/>
              </a:rPr>
              <a:t>如何实现按内容访问？</a:t>
            </a:r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2457450" y="2314575"/>
            <a:ext cx="14859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黑体" pitchFamily="49" charset="-122"/>
                <a:cs typeface="Arial" pitchFamily="34" charset="0"/>
              </a:rPr>
              <a:t>直接比较！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032250" y="6129338"/>
            <a:ext cx="409575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FF0000"/>
                </a:solidFill>
                <a:ea typeface="黑体" pitchFamily="49" charset="-122"/>
              </a:rPr>
              <a:t>为何地址中没有</a:t>
            </a:r>
            <a:r>
              <a:rPr kumimoji="1" lang="en-US" altLang="zh-CN" sz="2000" b="1">
                <a:solidFill>
                  <a:srgbClr val="FF0000"/>
                </a:solidFill>
                <a:ea typeface="黑体" pitchFamily="49" charset="-122"/>
              </a:rPr>
              <a:t>cache</a:t>
            </a:r>
            <a:r>
              <a:rPr kumimoji="1" lang="zh-CN" altLang="en-US" sz="2000" b="1">
                <a:solidFill>
                  <a:srgbClr val="FF0000"/>
                </a:solidFill>
                <a:ea typeface="黑体" pitchFamily="49" charset="-122"/>
              </a:rPr>
              <a:t>索引字段？</a:t>
            </a:r>
            <a:endParaRPr kumimoji="1" lang="en-US" altLang="zh-CN" sz="2000" b="1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因为可映射到任意一个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行中！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5" grpId="0" animBg="1"/>
      <p:bldP spid="437256" grpId="0" animBg="1"/>
      <p:bldP spid="437260" grpId="0"/>
      <p:bldP spid="437261" grpId="0" animBg="1"/>
      <p:bldP spid="437262" grpId="0" animBg="1"/>
      <p:bldP spid="437267" grpId="0"/>
      <p:bldP spid="437268" grpId="0"/>
      <p:bldP spid="437269" grpId="0" animBg="1"/>
      <p:bldP spid="437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169863"/>
            <a:ext cx="8623300" cy="490537"/>
          </a:xfrm>
        </p:spPr>
        <p:txBody>
          <a:bodyPr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/>
              <a:t>组相联映射（</a:t>
            </a:r>
            <a:r>
              <a:rPr lang="en-US" altLang="zh-CN"/>
              <a:t>Set Associative）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4538" y="889000"/>
            <a:ext cx="7339012" cy="32766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组相联映射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结合直接映射和全相联映射的特点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所有行分组，把主存块映射到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固定组的任一行中。也即：组间模映射、组内全映射。映射关系为：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组号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主存块号 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mod Cache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组数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举例：假定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划分为：8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字=8组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x2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x512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字/行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4=100 mod 8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(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主存第100块应映射到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的第4组的任意行中。)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1400">
                <a:latin typeface="宋体" pitchFamily="2" charset="-122"/>
                <a:ea typeface="宋体" pitchFamily="2" charset="-122"/>
              </a:rPr>
              <a:t>   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296863" y="4014788"/>
            <a:ext cx="8415337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70000"/>
              </a:spcBef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200" b="1">
                <a:latin typeface="微软雅黑" pitchFamily="34" charset="-122"/>
                <a:ea typeface="微软雅黑" pitchFamily="34" charset="-122"/>
              </a:rPr>
              <a:t>特点：</a:t>
            </a:r>
          </a:p>
          <a:p>
            <a:pPr marL="742950" lvl="1" indent="-285750" eaLnBrk="1" hangingPunct="1">
              <a:lnSpc>
                <a:spcPct val="115000"/>
              </a:lnSpc>
              <a:spcBef>
                <a:spcPct val="30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结合直接映射和全相联映射的优点。当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组数为1时，变为相联映射；当每组只有一个槽时，变为直接映射。</a:t>
            </a:r>
          </a:p>
          <a:p>
            <a:pPr marL="742950" lvl="1" indent="-285750" eaLnBrk="1" hangingPunct="1">
              <a:lnSpc>
                <a:spcPct val="115000"/>
              </a:lnSpc>
              <a:spcBef>
                <a:spcPct val="30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每组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行（称为2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路或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路组相联）较常用。通常每组4行以上很少用。在较大容量的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L2 Cahce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L3 Cahce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路以上。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22" name="Picture 3" descr="Cache组相联映象的组织示意图_修改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2263" y="414338"/>
            <a:ext cx="6119812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206375" y="3249613"/>
            <a:ext cx="21161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指出对应行取自哪个主存组群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指出对应地址位于哪个主存组群中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 flipV="1">
            <a:off x="2232025" y="2573338"/>
            <a:ext cx="1260475" cy="7207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>
            <a:off x="2154238" y="4344988"/>
            <a:ext cx="1112837" cy="7493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3851275" y="6129338"/>
            <a:ext cx="39925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itchFamily="49" charset="-122"/>
                <a:cs typeface="Arial" pitchFamily="34" charset="0"/>
              </a:rPr>
              <a:t>将主存地址标记和对应</a:t>
            </a:r>
            <a:r>
              <a:rPr kumimoji="1" lang="en-US" altLang="zh-CN" sz="2000" b="1">
                <a:solidFill>
                  <a:srgbClr val="FF0000"/>
                </a:solidFill>
                <a:ea typeface="黑体" pitchFamily="49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FF0000"/>
                </a:solidFill>
                <a:ea typeface="黑体" pitchFamily="49" charset="-122"/>
                <a:cs typeface="Arial" pitchFamily="34" charset="0"/>
              </a:rPr>
              <a:t>组中每个</a:t>
            </a:r>
            <a:r>
              <a:rPr kumimoji="1" lang="en-US" altLang="zh-CN" sz="2000" b="1">
                <a:solidFill>
                  <a:srgbClr val="FF0000"/>
                </a:solidFill>
                <a:ea typeface="黑体" pitchFamily="49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FF0000"/>
                </a:solidFill>
                <a:ea typeface="黑体" pitchFamily="49" charset="-122"/>
                <a:cs typeface="Arial" pitchFamily="34" charset="0"/>
              </a:rPr>
              <a:t>标记进行比较！</a:t>
            </a:r>
          </a:p>
        </p:txBody>
      </p:sp>
      <p:sp>
        <p:nvSpPr>
          <p:cNvPr id="443403" name="Text Box 11"/>
          <p:cNvSpPr txBox="1">
            <a:spLocks noChangeArrowheads="1"/>
          </p:cNvSpPr>
          <p:nvPr/>
        </p:nvSpPr>
        <p:spPr bwMode="auto">
          <a:xfrm>
            <a:off x="161925" y="4754563"/>
            <a:ext cx="27035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例：如何对</a:t>
            </a:r>
            <a:r>
              <a:rPr kumimoji="1" lang="en-US" altLang="zh-CN" sz="20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0120CH</a:t>
            </a:r>
            <a:r>
              <a:rPr kumimoji="1" lang="zh-CN" altLang="en-US" sz="2000" b="1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单元进行访问？</a:t>
            </a:r>
          </a:p>
        </p:txBody>
      </p:sp>
      <p:sp>
        <p:nvSpPr>
          <p:cNvPr id="443404" name="Text Box 12"/>
          <p:cNvSpPr txBox="1">
            <a:spLocks noChangeArrowheads="1"/>
          </p:cNvSpPr>
          <p:nvPr/>
        </p:nvSpPr>
        <p:spPr bwMode="auto">
          <a:xfrm>
            <a:off x="250825" y="5364163"/>
            <a:ext cx="31337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rgbClr val="FF0000"/>
                </a:solidFill>
                <a:ea typeface="黑体" pitchFamily="49" charset="-122"/>
              </a:rPr>
              <a:t>0000 0001</a:t>
            </a:r>
            <a:r>
              <a:rPr kumimoji="1" lang="en-US" altLang="zh-CN" sz="2000" b="1">
                <a:solidFill>
                  <a:srgbClr val="CC0000"/>
                </a:solidFill>
                <a:ea typeface="黑体" pitchFamily="49" charset="-122"/>
              </a:rPr>
              <a:t> 001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0 0000 1100B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是第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组群中的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001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块（即第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9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块）中第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12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个单元。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 </a:t>
            </a: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所以，映射到第一组中。</a:t>
            </a:r>
          </a:p>
        </p:txBody>
      </p:sp>
      <p:sp>
        <p:nvSpPr>
          <p:cNvPr id="443405" name="Rectangle 13"/>
          <p:cNvSpPr>
            <a:spLocks noChangeArrowheads="1"/>
          </p:cNvSpPr>
          <p:nvPr/>
        </p:nvSpPr>
        <p:spPr bwMode="auto">
          <a:xfrm>
            <a:off x="7362825" y="2754313"/>
            <a:ext cx="765175" cy="404812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 flipH="1" flipV="1">
            <a:off x="4976813" y="2619375"/>
            <a:ext cx="2386012" cy="3143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43407" name="Rectangle 15"/>
          <p:cNvSpPr>
            <a:spLocks noChangeArrowheads="1"/>
          </p:cNvSpPr>
          <p:nvPr/>
        </p:nvSpPr>
        <p:spPr bwMode="auto">
          <a:xfrm>
            <a:off x="4114800" y="2259013"/>
            <a:ext cx="671513" cy="360362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43408" name="Rectangle 16"/>
          <p:cNvSpPr>
            <a:spLocks noChangeArrowheads="1"/>
          </p:cNvSpPr>
          <p:nvPr/>
        </p:nvSpPr>
        <p:spPr bwMode="auto">
          <a:xfrm>
            <a:off x="4122738" y="2619375"/>
            <a:ext cx="671512" cy="404813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593933" name="Rectangle 20"/>
          <p:cNvSpPr>
            <a:spLocks noChangeArrowheads="1"/>
          </p:cNvSpPr>
          <p:nvPr/>
        </p:nvSpPr>
        <p:spPr bwMode="auto">
          <a:xfrm>
            <a:off x="206375" y="188913"/>
            <a:ext cx="2025650" cy="286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假定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数据在主存和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间的传送单位为512字。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大小：2</a:t>
            </a:r>
            <a:r>
              <a:rPr kumimoji="1" lang="zh-CN" altLang="en-US" sz="2000" b="1" baseline="30000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13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字=8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K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字=16行 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x 512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字/ 行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 主存大小：2</a:t>
            </a:r>
            <a:r>
              <a:rPr kumimoji="1" lang="zh-CN" altLang="en-US" sz="2000" b="1" baseline="30000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20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字=1024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K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字=2048块 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x 512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字/ 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2250" y="5229225"/>
            <a:ext cx="989013" cy="2301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15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Cache</a:t>
            </a:r>
            <a:r>
              <a:rPr kumimoji="1" lang="zh-CN" altLang="en-US" sz="15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8" grpId="0" animBg="1"/>
      <p:bldP spid="443399" grpId="0" animBg="1"/>
      <p:bldP spid="443401" grpId="0"/>
      <p:bldP spid="443403" grpId="0"/>
      <p:bldP spid="443404" grpId="0"/>
      <p:bldP spid="443405" grpId="0" animBg="1"/>
      <p:bldP spid="443406" grpId="0" animBg="1"/>
      <p:bldP spid="443407" grpId="0" animBg="1"/>
      <p:bldP spid="443408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3072</Words>
  <Application>Microsoft Office PowerPoint</Application>
  <PresentationFormat>全屏显示(4:3)</PresentationFormat>
  <Paragraphs>195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缓    存</vt:lpstr>
      <vt:lpstr>Cache和程序性能</vt:lpstr>
      <vt:lpstr>缓存实现类型</vt:lpstr>
      <vt:lpstr>Cache映射(Cache Mapping)</vt:lpstr>
      <vt:lpstr>直接映射Cache</vt:lpstr>
      <vt:lpstr>直接映射Cache组织示意图</vt:lpstr>
      <vt:lpstr>       全相联映射Cache组织示意图</vt:lpstr>
      <vt:lpstr>组相联映射（Set Associative）</vt:lpstr>
      <vt:lpstr>幻灯片 9</vt:lpstr>
      <vt:lpstr>组相联缓存实现示例</vt:lpstr>
      <vt:lpstr>幻灯片 11</vt:lpstr>
      <vt:lpstr>幻灯片 12</vt:lpstr>
      <vt:lpstr>Cache Miss类型</vt:lpstr>
      <vt:lpstr>例  题</vt:lpstr>
      <vt:lpstr>幻灯片 15</vt:lpstr>
      <vt:lpstr>幻灯片 16</vt:lpstr>
      <vt:lpstr>幻灯片 17</vt:lpstr>
      <vt:lpstr>Cache和程序性能举例</vt:lpstr>
      <vt:lpstr>Cache和程序性能举例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程序的链接</dc:title>
  <dc:creator>SU</dc:creator>
  <cp:lastModifiedBy>SU</cp:lastModifiedBy>
  <cp:revision>287</cp:revision>
  <dcterms:created xsi:type="dcterms:W3CDTF">2014-10-27T06:10:27Z</dcterms:created>
  <dcterms:modified xsi:type="dcterms:W3CDTF">2014-11-21T03:55:32Z</dcterms:modified>
</cp:coreProperties>
</file>