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137" r:id="rId2"/>
    <p:sldId id="1138" r:id="rId3"/>
    <p:sldId id="1139" r:id="rId4"/>
    <p:sldId id="1140" r:id="rId5"/>
    <p:sldId id="1141" r:id="rId6"/>
    <p:sldId id="1142" r:id="rId7"/>
    <p:sldId id="1144" r:id="rId8"/>
    <p:sldId id="1147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89238" autoAdjust="0"/>
  </p:normalViewPr>
  <p:slideViewPr>
    <p:cSldViewPr>
      <p:cViewPr varScale="1">
        <p:scale>
          <a:sx n="77" d="100"/>
          <a:sy n="77" d="100"/>
        </p:scale>
        <p:origin x="134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E4D88BF-3BD8-41F3-B3B4-282AF1F524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7126F4D-FE07-4375-B405-B750726066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670C5E50-8BDF-40A7-8436-1DBE236A39A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3896CEDC-74AA-4745-ABFC-68FC9BF555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709C56BC-6BB9-4DB7-9429-F191430D6F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18F1550A-096E-45A9-912C-DC3C87648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6E124AF-9450-4227-B46D-19C82C6A39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52CC54-A647-4BDE-8CD2-D0CE4E5C55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B8FACA-2A8B-4678-8DF8-B97FAEF60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71BE2F-25B2-48AD-AF50-9257A9DDC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4DCF2-06C3-47F6-A42F-9D5E58A13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7611AB-5CAA-4EC0-9FC2-CD9E22E695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D34449-0318-43C7-98FF-3FB640E498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4C45BA-32DF-4A85-9D09-57C3365B61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F6107-C9FB-4059-8CBA-40D3ED1B80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6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AA987B-172B-4933-94F6-F1F73BEFEE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757A36-1D29-4A8F-9482-747A360F5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6E2604-2CAC-4702-8FA9-9C6CF5740F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ECBDD-522C-4822-845E-3F46B2D46A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26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83069C-0EF9-4634-9D3F-CD89A76CC6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794DBB-934C-4013-989A-D3A8EDAE2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3BA33-C269-47A3-A430-BA9BA7A284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EDF0C-8DAF-4463-95E1-78F1EB2CB7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6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237409-4DB9-43E0-B916-D0B7D7EFBC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FF98F0-8D0A-4233-9998-5B1ABD8AC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21F544-C3BE-49AD-8614-AE8A888F8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E9BB7-2507-4F3A-82CD-A6830A8EFA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4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D8040-A10F-43A1-A762-AEAB1B214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162FF-678C-4908-B469-1D6344C600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43C51-CE52-41F9-8B2F-D493F98F7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66EB8-F476-4A72-AD50-ABF14EFE2E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26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39B832-5AB3-413D-B776-95ADE767A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6D802F0-6BEF-41DA-86C6-D14255BEE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829F2A1-D981-4C79-9956-D6926EE424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47ED-2369-4007-8417-55DF7C682C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57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316388-4F5B-4740-9473-575541D61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B2CDCC-AFB4-433A-821D-80AB36C19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588FF1-C6B2-41DC-B772-1BDF15F7A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71950-3F3E-404B-8B08-717299BCA7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6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0E5063-2ECD-4B23-A464-9E1F4FBB7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A0C880-5F25-48EF-AEEF-49F5EA95E3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C7A067-0279-4FF6-BEC8-B605300914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9577D-EF09-47B5-85DC-2B46E36E2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62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90950-38D1-461A-A222-71852A9935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41B09-E28E-45F6-B98D-CBFC9C19C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82CFD9-01A4-48FD-9F05-8E69FE879D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DFA27-08C2-4753-8413-35AD3B252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71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0C858-0AF7-4758-BF0E-8398DA7D3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0ABAC-CFE7-4798-8D24-68FFB2AA52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71487-6D77-47CD-B663-239F98AAA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94C5C-8182-46F6-8457-A4BB42019E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2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8407FC1-3CF8-43C4-86D5-964AC2698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78994A-7748-4C35-A4BD-DA7BE2DD9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051844D-3CCD-4250-92D6-8F4B351807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256AB4-A249-4FBA-943C-9F172C1023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887CFE9-EAF9-45FA-90C1-9C0F900C95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1B10413-EA47-41CC-93E3-4A6BDFBF44F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5D51329-42FB-4ADC-8682-6D87C2E670D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>
            <a:extLst>
              <a:ext uri="{FF2B5EF4-FFF2-40B4-BE49-F238E27FC236}">
                <a16:creationId xmlns:a16="http://schemas.microsoft.com/office/drawing/2014/main" id="{6651EC92-2FE1-4911-BB5C-028B21F0A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/>
              <a:t>有关</a:t>
            </a:r>
            <a:r>
              <a:rPr lang="zh-CN" altLang="en-US" sz="3600">
                <a:latin typeface="黑体" panose="02010609060101010101" pitchFamily="49" charset="-122"/>
              </a:rPr>
              <a:t>“</a:t>
            </a:r>
            <a:r>
              <a:rPr lang="zh-CN" altLang="en-US" sz="3600"/>
              <a:t>过程调用</a:t>
            </a:r>
            <a:r>
              <a:rPr lang="zh-CN" altLang="en-US" sz="3600">
                <a:latin typeface="黑体" panose="02010609060101010101" pitchFamily="49" charset="-122"/>
              </a:rPr>
              <a:t>”</a:t>
            </a:r>
            <a:r>
              <a:rPr lang="zh-CN" altLang="en-US" sz="3600"/>
              <a:t>的练习</a:t>
            </a:r>
          </a:p>
        </p:txBody>
      </p:sp>
      <p:sp>
        <p:nvSpPr>
          <p:cNvPr id="812035" name="Rectangle 3">
            <a:extLst>
              <a:ext uri="{FF2B5EF4-FFF2-40B4-BE49-F238E27FC236}">
                <a16:creationId xmlns:a16="http://schemas.microsoft.com/office/drawing/2014/main" id="{E26F6E60-215E-4AA4-9DA9-08ABB87AD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416925" cy="5218113"/>
          </a:xfrm>
        </p:spPr>
        <p:txBody>
          <a:bodyPr/>
          <a:lstStyle/>
          <a:p>
            <a:pPr marL="457200" indent="-457200">
              <a:lnSpc>
                <a:spcPct val="135000"/>
              </a:lnSpc>
              <a:spcBef>
                <a:spcPct val="3000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假设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为调用过程，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为被调用过程，程序在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处理器上执行，以下有关过程调用的叙述中，错误的是（ ）。</a:t>
            </a:r>
          </a:p>
          <a:p>
            <a:pPr marL="457200" indent="-457200">
              <a:lnSpc>
                <a:spcPct val="135000"/>
              </a:lnSpc>
              <a:spcBef>
                <a:spcPct val="3000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C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语言程序中的函数调用就是过程调用</a:t>
            </a:r>
          </a:p>
          <a:p>
            <a:pPr marL="457200" indent="-457200">
              <a:lnSpc>
                <a:spcPct val="135000"/>
              </a:lnSpc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B. 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传到</a:t>
            </a: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的实参无需重新分配空间存放</a:t>
            </a:r>
          </a:p>
          <a:p>
            <a:pPr marL="457200" indent="-457200">
              <a:lnSpc>
                <a:spcPct val="135000"/>
              </a:lnSpc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C. 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跳转到</a:t>
            </a: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执行应使用</a:t>
            </a: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  <a:p>
            <a:pPr marL="457200" indent="-457200">
              <a:lnSpc>
                <a:spcPct val="135000"/>
              </a:lnSpc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D. 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跳回到</a:t>
            </a: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执行应使用</a:t>
            </a:r>
            <a:r>
              <a:rPr lang="en-US" altLang="zh-CN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>
            <a:extLst>
              <a:ext uri="{FF2B5EF4-FFF2-40B4-BE49-F238E27FC236}">
                <a16:creationId xmlns:a16="http://schemas.microsoft.com/office/drawing/2014/main" id="{C1925514-9E44-47C9-9C14-7C9FF8702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有关</a:t>
            </a:r>
            <a:r>
              <a:rPr lang="zh-CN" altLang="en-US" sz="3600">
                <a:latin typeface="黑体" panose="02010609060101010101" pitchFamily="49" charset="-122"/>
              </a:rPr>
              <a:t>“</a:t>
            </a:r>
            <a:r>
              <a:rPr lang="zh-CN" altLang="en-US" sz="3600"/>
              <a:t>过程调用</a:t>
            </a:r>
            <a:r>
              <a:rPr lang="zh-CN" altLang="en-US" sz="3600">
                <a:latin typeface="黑体" panose="02010609060101010101" pitchFamily="49" charset="-122"/>
              </a:rPr>
              <a:t>”</a:t>
            </a:r>
            <a:r>
              <a:rPr lang="zh-CN" altLang="en-US" sz="3600"/>
              <a:t>的练习</a:t>
            </a:r>
          </a:p>
        </p:txBody>
      </p:sp>
      <p:sp>
        <p:nvSpPr>
          <p:cNvPr id="813059" name="Rectangle 3">
            <a:extLst>
              <a:ext uri="{FF2B5EF4-FFF2-40B4-BE49-F238E27FC236}">
                <a16:creationId xmlns:a16="http://schemas.microsoft.com/office/drawing/2014/main" id="{1F61B438-260C-4689-85D7-56675F34F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60705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1800"/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为调用过程，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为被调用过程，程序在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处理器上执行，以下是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语言程序中过程调用所涉及的操作：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	① 过程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的现场，并为非静态局部变量分配空间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过程</a:t>
            </a: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将实参存放到</a:t>
            </a: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能访问到的地方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③ 过程</a:t>
            </a: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将返回地址存放到特定处，并跳转到</a:t>
            </a: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	④ 过程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取出返回地址，并跳转回到过程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	⑤ 过程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的现场，并释放局部变量所占空间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	⑥ 执行过程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的函数体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	过程调用的正确执行步骤是（ ）。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②→③→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④→①→⑤→⑥					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B. </a:t>
            </a: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②→③→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①→④→⑥→⑤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C. </a:t>
            </a: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②→③→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①→⑥→⑤→④					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D. </a:t>
            </a: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②→③→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①→⑤→⑥→④</a:t>
            </a:r>
            <a:endParaRPr lang="zh-CN" altLang="en-US" sz="20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>
            <a:extLst>
              <a:ext uri="{FF2B5EF4-FFF2-40B4-BE49-F238E27FC236}">
                <a16:creationId xmlns:a16="http://schemas.microsoft.com/office/drawing/2014/main" id="{BB0BF0DD-379A-45E0-A6E1-92549817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4083" name="Rectangle 3">
            <a:extLst>
              <a:ext uri="{FF2B5EF4-FFF2-40B4-BE49-F238E27FC236}">
                <a16:creationId xmlns:a16="http://schemas.microsoft.com/office/drawing/2014/main" id="{7B903FC3-2CDB-4C77-8CB4-B5DDFF795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5218112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以下是有关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的过程调用的叙述，错误的是（ ）。</a:t>
            </a:r>
          </a:p>
          <a:p>
            <a:pPr marL="457200" indent="-457200"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在过程中通常先使用被调用者保存寄存器</a:t>
            </a:r>
          </a:p>
          <a:p>
            <a:pPr marL="457200" indent="-457200"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每个非叶子过程都有一个栈帧，其大小为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16B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</a:t>
            </a:r>
          </a:p>
          <a:p>
            <a:pPr marL="457200" indent="-457200"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EBP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寄存器中的内容指向对应栈帧（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 frame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）的底部</a:t>
            </a:r>
          </a:p>
          <a:p>
            <a:pPr marL="457200" indent="-457200"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每个栈帧底部单元中存放其调用过程的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  <a:p>
            <a:pPr marL="457200" indent="-457200">
              <a:buFontTx/>
              <a:buNone/>
            </a:pPr>
            <a:endParaRPr lang="zh-CN" altLang="en-US" sz="20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以下是有关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的过程调用所使用的栈和栈帧的叙述，错误的是（ ）。</a:t>
            </a:r>
          </a:p>
          <a:p>
            <a:pPr marL="457200" indent="-457200"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每进行一次过程调用，用户栈从高地址向低地址增长出一个栈帧</a:t>
            </a:r>
          </a:p>
          <a:p>
            <a:pPr marL="457200" indent="-457200"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从被调用过程返回调用过程之前，被调用过程会释放自己的栈帧</a:t>
            </a:r>
          </a:p>
          <a:p>
            <a:pPr marL="457200" indent="-457200"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只能通过将栈指针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作为基址寄存器来访问用户栈中的数据</a:t>
            </a:r>
          </a:p>
          <a:p>
            <a:pPr marL="457200" indent="-457200"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过程嵌套调用深度越深，栈中栈帧个数越多，严重时会发生栈溢出</a:t>
            </a:r>
          </a:p>
        </p:txBody>
      </p:sp>
      <p:sp>
        <p:nvSpPr>
          <p:cNvPr id="814085" name="Rectangle 5">
            <a:extLst>
              <a:ext uri="{FF2B5EF4-FFF2-40B4-BE49-F238E27FC236}">
                <a16:creationId xmlns:a16="http://schemas.microsoft.com/office/drawing/2014/main" id="{4FAF468E-4C6C-4047-BD21-723D9D65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/>
              <a:t>有关</a:t>
            </a:r>
            <a:r>
              <a:rPr lang="zh-CN" altLang="en-US" sz="3600">
                <a:latin typeface="黑体" panose="02010609060101010101" pitchFamily="49" charset="-122"/>
              </a:rPr>
              <a:t>“</a:t>
            </a:r>
            <a:r>
              <a:rPr lang="zh-CN" altLang="en-US" sz="3600"/>
              <a:t>过程调用</a:t>
            </a:r>
            <a:r>
              <a:rPr lang="zh-CN" altLang="en-US" sz="3600">
                <a:latin typeface="黑体" panose="02010609060101010101" pitchFamily="49" charset="-122"/>
              </a:rPr>
              <a:t>”</a:t>
            </a:r>
            <a:r>
              <a:rPr lang="zh-CN" altLang="en-US" sz="3600"/>
              <a:t>的练习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>
            <a:extLst>
              <a:ext uri="{FF2B5EF4-FFF2-40B4-BE49-F238E27FC236}">
                <a16:creationId xmlns:a16="http://schemas.microsoft.com/office/drawing/2014/main" id="{FB17DBB5-DAA2-45C2-B6F7-2D974381D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/>
              <a:t>有关</a:t>
            </a:r>
            <a:r>
              <a:rPr lang="zh-CN" altLang="en-US" sz="3600">
                <a:latin typeface="黑体" panose="02010609060101010101" pitchFamily="49" charset="-122"/>
              </a:rPr>
              <a:t>“</a:t>
            </a:r>
            <a:r>
              <a:rPr lang="zh-CN" altLang="en-US" sz="3600"/>
              <a:t>过程调用</a:t>
            </a:r>
            <a:r>
              <a:rPr lang="zh-CN" altLang="en-US" sz="3600">
                <a:latin typeface="黑体" panose="02010609060101010101" pitchFamily="49" charset="-122"/>
              </a:rPr>
              <a:t>”</a:t>
            </a:r>
            <a:r>
              <a:rPr lang="zh-CN" altLang="en-US" sz="3600"/>
              <a:t>的练习</a:t>
            </a:r>
          </a:p>
        </p:txBody>
      </p:sp>
      <p:sp>
        <p:nvSpPr>
          <p:cNvPr id="815107" name="Rectangle 3">
            <a:extLst>
              <a:ext uri="{FF2B5EF4-FFF2-40B4-BE49-F238E27FC236}">
                <a16:creationId xmlns:a16="http://schemas.microsoft.com/office/drawing/2014/main" id="{E3039B9C-30A9-4F13-9189-3DD2D0850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" y="836613"/>
            <a:ext cx="8640763" cy="5218112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以下是有关</a:t>
            </a: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程序的变量作用域和生存期的叙述，错误的是（ ）。</a:t>
            </a:r>
          </a:p>
          <a:p>
            <a:pPr marL="457200" indent="-457200">
              <a:buFontTx/>
              <a:buNone/>
            </a:pPr>
            <a:r>
              <a:rPr lang="en-US" altLang="zh-CN" sz="21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1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静态（</a:t>
            </a:r>
            <a:r>
              <a:rPr lang="en-US" altLang="zh-CN" sz="21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1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型）变量和非静态局部变量都分配在对应栈帧中</a:t>
            </a:r>
          </a:p>
          <a:p>
            <a:pPr marL="457200" indent="-457200">
              <a:buFontTx/>
              <a:buNone/>
            </a:pPr>
            <a:r>
              <a:rPr lang="en-US" altLang="zh-CN" sz="21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1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因为非静态局部变量被分配在栈中，所以其作用域仅在过程体内</a:t>
            </a:r>
          </a:p>
          <a:p>
            <a:pPr marL="457200" indent="-457200">
              <a:buFontTx/>
              <a:buNone/>
            </a:pPr>
            <a:r>
              <a:rPr lang="en-US" altLang="zh-CN" sz="21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1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非静态局部变量可以与全局变量同名，因为它们被分配在不同存储区</a:t>
            </a:r>
          </a:p>
          <a:p>
            <a:pPr marL="457200" indent="-457200">
              <a:buFontTx/>
              <a:buNone/>
            </a:pPr>
            <a:r>
              <a:rPr lang="en-US" altLang="zh-CN" sz="21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1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不同函数中非静态局部变量可以同名，因为它们被分配在不同栈帧中</a:t>
            </a:r>
          </a:p>
        </p:txBody>
      </p:sp>
      <p:sp>
        <p:nvSpPr>
          <p:cNvPr id="815109" name="Rectangle 5">
            <a:extLst>
              <a:ext uri="{FF2B5EF4-FFF2-40B4-BE49-F238E27FC236}">
                <a16:creationId xmlns:a16="http://schemas.microsoft.com/office/drawing/2014/main" id="{3159A613-211F-47A7-B150-4B7990E9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73450"/>
            <a:ext cx="72612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以下有关递归过程调用的叙述中，错误的是（ ）。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每次递归调用都会额外执行多条指令，因而时间开销大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每次递归调用都会生成一个新的栈帧，因而空间开销大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每次递归调用在栈帧中保存的返回地址都不相同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递归过程第一个参数的有效地址为</a:t>
            </a:r>
            <a:r>
              <a:rPr lang="en-US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R[ebp]+8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>
            <a:extLst>
              <a:ext uri="{FF2B5EF4-FFF2-40B4-BE49-F238E27FC236}">
                <a16:creationId xmlns:a16="http://schemas.microsoft.com/office/drawing/2014/main" id="{083DC623-88D3-471E-ABCA-4EE035255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有关</a:t>
            </a:r>
            <a:r>
              <a:rPr lang="zh-CN" altLang="en-US" sz="3600">
                <a:latin typeface="黑体" panose="02010609060101010101" pitchFamily="49" charset="-122"/>
              </a:rPr>
              <a:t>“</a:t>
            </a:r>
            <a:r>
              <a:rPr lang="zh-CN" altLang="en-US" sz="3600"/>
              <a:t>过程调用</a:t>
            </a:r>
            <a:r>
              <a:rPr lang="zh-CN" altLang="en-US" sz="3600">
                <a:latin typeface="黑体" panose="02010609060101010101" pitchFamily="49" charset="-122"/>
              </a:rPr>
              <a:t>”</a:t>
            </a:r>
            <a:r>
              <a:rPr lang="zh-CN" altLang="en-US" sz="3600"/>
              <a:t>的练习</a:t>
            </a:r>
          </a:p>
        </p:txBody>
      </p:sp>
      <p:sp>
        <p:nvSpPr>
          <p:cNvPr id="816131" name="Rectangle 3">
            <a:extLst>
              <a:ext uri="{FF2B5EF4-FFF2-40B4-BE49-F238E27FC236}">
                <a16:creationId xmlns:a16="http://schemas.microsoft.com/office/drawing/2014/main" id="{42686893-C004-48A7-ADDC-CA47CE9AB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773113"/>
            <a:ext cx="8243888" cy="57880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以下是一个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语言程序代码：</a:t>
            </a:r>
          </a:p>
          <a:p>
            <a:pPr marL="838200" lvl="1" indent="-381000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 add(int x, int y) </a:t>
            </a: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x+y;</a:t>
            </a: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 caller( ) </a:t>
            </a: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int t1=100 ;</a:t>
            </a: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int t2=200;</a:t>
            </a: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int sum=add(t1, t2);</a:t>
            </a: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sum;</a:t>
            </a:r>
          </a:p>
          <a:p>
            <a:pPr marL="838200" lvl="1" indent="-38100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indent="-457200">
              <a:lnSpc>
                <a:spcPct val="105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以下关于上述程序代码在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上执行的叙述中，错误的是（ ）。</a:t>
            </a:r>
          </a:p>
          <a:p>
            <a:pPr marL="457200" indent="-457200">
              <a:lnSpc>
                <a:spcPct val="105000"/>
              </a:lnSpc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被分配在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caller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函数的栈帧中 </a:t>
            </a:r>
          </a:p>
          <a:p>
            <a:pPr marL="457200" indent="-457200">
              <a:lnSpc>
                <a:spcPct val="105000"/>
              </a:lnSpc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传递参数时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的值从高地址到低地址依次存入栈中</a:t>
            </a:r>
          </a:p>
          <a:p>
            <a:pPr marL="457200" indent="-457200">
              <a:lnSpc>
                <a:spcPct val="105000"/>
              </a:lnSpc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入口参数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的值被分配在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函数的栈帧中</a:t>
            </a:r>
          </a:p>
          <a:p>
            <a:pPr marL="457200" indent="-457200">
              <a:lnSpc>
                <a:spcPct val="105000"/>
              </a:lnSpc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D. add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函数返回时返回值存放在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>
            <a:extLst>
              <a:ext uri="{FF2B5EF4-FFF2-40B4-BE49-F238E27FC236}">
                <a16:creationId xmlns:a16="http://schemas.microsoft.com/office/drawing/2014/main" id="{C6E83FBF-DC32-4273-839C-66C9F982C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有关</a:t>
            </a:r>
            <a:r>
              <a:rPr lang="zh-CN" altLang="en-US" sz="3600">
                <a:latin typeface="黑体" panose="02010609060101010101" pitchFamily="49" charset="-122"/>
              </a:rPr>
              <a:t>“</a:t>
            </a:r>
            <a:r>
              <a:rPr lang="zh-CN" altLang="en-US" sz="3600"/>
              <a:t>过程调用</a:t>
            </a:r>
            <a:r>
              <a:rPr lang="zh-CN" altLang="en-US" sz="3600">
                <a:latin typeface="黑体" panose="02010609060101010101" pitchFamily="49" charset="-122"/>
              </a:rPr>
              <a:t>”</a:t>
            </a:r>
            <a:r>
              <a:rPr lang="zh-CN" altLang="en-US" sz="3600"/>
              <a:t>的</a:t>
            </a:r>
            <a:r>
              <a:rPr lang="zh-CN" altLang="en-US" sz="3200"/>
              <a:t>讨论</a:t>
            </a:r>
          </a:p>
        </p:txBody>
      </p:sp>
      <p:sp>
        <p:nvSpPr>
          <p:cNvPr id="817155" name="Rectangle 3">
            <a:extLst>
              <a:ext uri="{FF2B5EF4-FFF2-40B4-BE49-F238E27FC236}">
                <a16:creationId xmlns:a16="http://schemas.microsoft.com/office/drawing/2014/main" id="{7F19386B-1CCA-4725-B38B-BA7B8FBF4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5218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Tx/>
              <a:buNone/>
            </a:pPr>
            <a:r>
              <a:rPr lang="zh-CN" altLang="en-US"/>
              <a:t> 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为什么以下程序输出结果是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x=-1217400844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x=100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？在你的机器上执行结果是什么？每次执行结果都一样吗？</a:t>
            </a:r>
            <a:r>
              <a:rPr lang="zh-CN" altLang="en-US" sz="22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反汇编后的机器级代码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如何支持你的分析？</a:t>
            </a:r>
          </a:p>
          <a:p>
            <a:pPr marL="457200" indent="-457200">
              <a:lnSpc>
                <a:spcPct val="100000"/>
              </a:lnSpc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x=100</a:t>
            </a: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457200" indent="-457200">
              <a:lnSpc>
                <a:spcPct val="100000"/>
              </a:lnSpc>
              <a:buFontTx/>
              <a:buNone/>
            </a:pPr>
            <a:r>
              <a:rPr lang="en-US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main ( )</a:t>
            </a:r>
          </a:p>
          <a:p>
            <a:pPr marL="457200" indent="-457200">
              <a:lnSpc>
                <a:spcPct val="100000"/>
              </a:lnSpc>
              <a:buFontTx/>
              <a:buNone/>
            </a:pPr>
            <a:r>
              <a:rPr lang="en-US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{	int x;</a:t>
            </a:r>
          </a:p>
          <a:p>
            <a:pPr marL="457200" indent="-457200">
              <a:lnSpc>
                <a:spcPct val="100000"/>
              </a:lnSpc>
              <a:buFontTx/>
              <a:buNone/>
            </a:pPr>
            <a:r>
              <a:rPr lang="en-US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printf(“x=%d\n”, x)</a:t>
            </a: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457200" indent="-457200">
              <a:lnSpc>
                <a:spcPct val="100000"/>
              </a:lnSpc>
              <a:buFontTx/>
              <a:buNone/>
            </a:pPr>
            <a:r>
              <a:rPr lang="en-US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</p:txBody>
      </p:sp>
      <p:grpSp>
        <p:nvGrpSpPr>
          <p:cNvPr id="817161" name="Group 9">
            <a:extLst>
              <a:ext uri="{FF2B5EF4-FFF2-40B4-BE49-F238E27FC236}">
                <a16:creationId xmlns:a16="http://schemas.microsoft.com/office/drawing/2014/main" id="{D9C9E3BA-54CD-4CC8-A66A-146009676D76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4508500"/>
            <a:ext cx="3852862" cy="2030413"/>
            <a:chOff x="113" y="2840"/>
            <a:chExt cx="2427" cy="1279"/>
          </a:xfrm>
        </p:grpSpPr>
        <p:sp>
          <p:nvSpPr>
            <p:cNvPr id="817157" name="Rectangle 5">
              <a:extLst>
                <a:ext uri="{FF2B5EF4-FFF2-40B4-BE49-F238E27FC236}">
                  <a16:creationId xmlns:a16="http://schemas.microsoft.com/office/drawing/2014/main" id="{95C09925-4AC9-49ED-8FB9-314FD928D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840"/>
              <a:ext cx="2427" cy="127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 x=100</a:t>
              </a:r>
              <a:r>
                <a:rPr lang="zh-CN" altLang="en-US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main ( )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	int x=10;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printf(“x=%d\n”, x)</a:t>
              </a:r>
              <a:r>
                <a:rPr lang="zh-CN" altLang="en-US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817158" name="Line 6">
              <a:extLst>
                <a:ext uri="{FF2B5EF4-FFF2-40B4-BE49-F238E27FC236}">
                  <a16:creationId xmlns:a16="http://schemas.microsoft.com/office/drawing/2014/main" id="{9B6130D8-CF4B-4E47-92D9-49541D85E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" y="3606"/>
              <a:ext cx="765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7162" name="Group 10">
            <a:extLst>
              <a:ext uri="{FF2B5EF4-FFF2-40B4-BE49-F238E27FC236}">
                <a16:creationId xmlns:a16="http://schemas.microsoft.com/office/drawing/2014/main" id="{7C282C91-D0C1-43BA-B02A-31B08F15B70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508500"/>
            <a:ext cx="4321175" cy="2030413"/>
            <a:chOff x="2880" y="2840"/>
            <a:chExt cx="2722" cy="1279"/>
          </a:xfrm>
        </p:grpSpPr>
        <p:sp>
          <p:nvSpPr>
            <p:cNvPr id="817156" name="Rectangle 4">
              <a:extLst>
                <a:ext uri="{FF2B5EF4-FFF2-40B4-BE49-F238E27FC236}">
                  <a16:creationId xmlns:a16="http://schemas.microsoft.com/office/drawing/2014/main" id="{24896BD5-E666-4013-8B16-DEE5BCC75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40"/>
              <a:ext cx="2722" cy="127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int x=100</a:t>
              </a:r>
              <a:r>
                <a:rPr lang="zh-CN" altLang="en-US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void main ( )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{	static int x;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printf(“x=%d\n”, x)</a:t>
              </a:r>
              <a:r>
                <a:rPr lang="zh-CN" altLang="en-US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22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}</a:t>
              </a:r>
            </a:p>
          </p:txBody>
        </p:sp>
        <p:sp>
          <p:nvSpPr>
            <p:cNvPr id="817159" name="Line 7">
              <a:extLst>
                <a:ext uri="{FF2B5EF4-FFF2-40B4-BE49-F238E27FC236}">
                  <a16:creationId xmlns:a16="http://schemas.microsoft.com/office/drawing/2014/main" id="{F722C91A-5C47-4FEE-BE98-BFF9AF490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3606"/>
              <a:ext cx="90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7160" name="Text Box 8">
            <a:extLst>
              <a:ext uri="{FF2B5EF4-FFF2-40B4-BE49-F238E27FC236}">
                <a16:creationId xmlns:a16="http://schemas.microsoft.com/office/drawing/2014/main" id="{91584F53-DCF6-474D-B4D4-579B5351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3878263"/>
            <a:ext cx="3509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稍作修改后输出结果是什么？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3" name="Rectangle 3">
            <a:extLst>
              <a:ext uri="{FF2B5EF4-FFF2-40B4-BE49-F238E27FC236}">
                <a16:creationId xmlns:a16="http://schemas.microsoft.com/office/drawing/2014/main" id="{28D7D41D-8B1C-443F-B8F2-E089D3C01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73113"/>
            <a:ext cx="7704137" cy="1350962"/>
          </a:xfrm>
        </p:spPr>
        <p:txBody>
          <a:bodyPr/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以下是网上的一个帖子，请将程序的可执行文件反汇编（基于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并对汇编代码进行分析以正确回答该贴中的问题。</a:t>
            </a:r>
          </a:p>
          <a:p>
            <a:pPr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该贴给出的结果是在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上得到的？为什么？</a:t>
            </a:r>
          </a:p>
        </p:txBody>
      </p:sp>
      <p:sp>
        <p:nvSpPr>
          <p:cNvPr id="819205" name="Rectangle 5">
            <a:extLst>
              <a:ext uri="{FF2B5EF4-FFF2-40B4-BE49-F238E27FC236}">
                <a16:creationId xmlns:a16="http://schemas.microsoft.com/office/drawing/2014/main" id="{AB84F567-B246-445E-8BE8-68E65CABB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539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/>
              <a:t>有关</a:t>
            </a:r>
            <a:r>
              <a:rPr lang="zh-CN" altLang="en-US" sz="3600">
                <a:latin typeface="黑体" panose="02010609060101010101" pitchFamily="49" charset="-122"/>
              </a:rPr>
              <a:t>“</a:t>
            </a:r>
            <a:r>
              <a:rPr lang="zh-CN" altLang="en-US" sz="3600"/>
              <a:t>过程调用</a:t>
            </a:r>
            <a:r>
              <a:rPr lang="zh-CN" altLang="en-US" sz="3600">
                <a:latin typeface="黑体" panose="02010609060101010101" pitchFamily="49" charset="-122"/>
              </a:rPr>
              <a:t>”</a:t>
            </a:r>
            <a:r>
              <a:rPr lang="zh-CN" altLang="en-US" sz="3600"/>
              <a:t>的讨论</a:t>
            </a:r>
          </a:p>
        </p:txBody>
      </p:sp>
      <p:pic>
        <p:nvPicPr>
          <p:cNvPr id="819206" name="Picture 6">
            <a:extLst>
              <a:ext uri="{FF2B5EF4-FFF2-40B4-BE49-F238E27FC236}">
                <a16:creationId xmlns:a16="http://schemas.microsoft.com/office/drawing/2014/main" id="{981DF04A-28F7-47EC-8BBA-51319E30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68525"/>
            <a:ext cx="8507413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>
            <a:extLst>
              <a:ext uri="{FF2B5EF4-FFF2-40B4-BE49-F238E27FC236}">
                <a16:creationId xmlns:a16="http://schemas.microsoft.com/office/drawing/2014/main" id="{3901C892-D22A-4462-B2E6-08BB93B1A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/>
              <a:t>有关</a:t>
            </a:r>
            <a:r>
              <a:rPr lang="zh-CN" altLang="en-US" sz="3200">
                <a:latin typeface="黑体" panose="02010609060101010101" pitchFamily="49" charset="-122"/>
              </a:rPr>
              <a:t>“</a:t>
            </a:r>
            <a:r>
              <a:rPr lang="zh-CN" altLang="en-US" sz="3200"/>
              <a:t>过程调用</a:t>
            </a:r>
            <a:r>
              <a:rPr lang="zh-CN" altLang="en-US" sz="3200">
                <a:latin typeface="黑体" panose="02010609060101010101" pitchFamily="49" charset="-122"/>
              </a:rPr>
              <a:t>”</a:t>
            </a:r>
            <a:r>
              <a:rPr lang="zh-CN" altLang="en-US" sz="3200"/>
              <a:t>的讨论</a:t>
            </a:r>
          </a:p>
        </p:txBody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54BB8A1D-C6C3-487A-9519-603C9014B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838" y="1628775"/>
            <a:ext cx="4122737" cy="43545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以下是一段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语言代码：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&lt;stdio.h&gt;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main() 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	double a = 10;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	printf("a = %d\n", a);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在你的机器上执行结果是什么？</a:t>
            </a:r>
          </a:p>
          <a:p>
            <a:pPr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请根据汇编指令解释你的结果。</a:t>
            </a:r>
          </a:p>
        </p:txBody>
      </p:sp>
      <p:sp>
        <p:nvSpPr>
          <p:cNvPr id="822276" name="Text Box 4">
            <a:extLst>
              <a:ext uri="{FF2B5EF4-FFF2-40B4-BE49-F238E27FC236}">
                <a16:creationId xmlns:a16="http://schemas.microsoft.com/office/drawing/2014/main" id="{7571478D-5DA3-4049-A3D4-0A13A928A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5949950"/>
            <a:ext cx="41227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zh-CN" altLang="en-US" sz="2200">
                <a:solidFill>
                  <a:srgbClr val="0000FF"/>
                </a:solidFill>
              </a:rPr>
              <a:t>当</a:t>
            </a:r>
            <a:r>
              <a:rPr lang="en-US" altLang="zh-CN" sz="2200">
                <a:solidFill>
                  <a:srgbClr val="0000FF"/>
                </a:solidFill>
              </a:rPr>
              <a:t>a</a:t>
            </a:r>
            <a:r>
              <a:rPr lang="zh-CN" altLang="en-US" sz="2200">
                <a:solidFill>
                  <a:srgbClr val="0000FF"/>
                </a:solidFill>
              </a:rPr>
              <a:t>说明成</a:t>
            </a:r>
            <a:r>
              <a:rPr lang="en-US" altLang="zh-CN" sz="2200">
                <a:solidFill>
                  <a:srgbClr val="0000FF"/>
                </a:solidFill>
              </a:rPr>
              <a:t>float</a:t>
            </a:r>
            <a:r>
              <a:rPr lang="zh-CN" altLang="en-US" sz="2200">
                <a:solidFill>
                  <a:srgbClr val="0000FF"/>
                </a:solidFill>
              </a:rPr>
              <a:t>类型又怎样呢？</a:t>
            </a:r>
            <a:endParaRPr lang="en-US" altLang="zh-CN" sz="2200">
              <a:solidFill>
                <a:srgbClr val="FF0000"/>
              </a:solidFill>
            </a:endParaRPr>
          </a:p>
        </p:txBody>
      </p:sp>
      <p:sp>
        <p:nvSpPr>
          <p:cNvPr id="822282" name="Text Box 10">
            <a:extLst>
              <a:ext uri="{FF2B5EF4-FFF2-40B4-BE49-F238E27FC236}">
                <a16:creationId xmlns:a16="http://schemas.microsoft.com/office/drawing/2014/main" id="{9AF90934-307E-4977-BAC6-FE3B32CCB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98538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百度招聘题</a:t>
            </a:r>
          </a:p>
        </p:txBody>
      </p:sp>
      <p:sp>
        <p:nvSpPr>
          <p:cNvPr id="822283" name="Rectangle 11">
            <a:extLst>
              <a:ext uri="{FF2B5EF4-FFF2-40B4-BE49-F238E27FC236}">
                <a16:creationId xmlns:a16="http://schemas.microsoft.com/office/drawing/2014/main" id="{08561097-CE46-4BE9-A5BF-45D2D782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3" y="954088"/>
            <a:ext cx="4122737" cy="435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如果改成以下代码，结果如何？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&lt;stdio.h&gt;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main() 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	int a = 10;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	printf("a = %f\n", a);</a:t>
            </a:r>
          </a:p>
          <a:p>
            <a:pPr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在你的机器上执行结果是什么？</a:t>
            </a:r>
          </a:p>
          <a:p>
            <a:pPr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请根据汇编指令解释你的结果。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29844</TotalTime>
  <Words>766</Words>
  <Application>Microsoft Office PowerPoint</Application>
  <PresentationFormat>全屏显示(4:3)</PresentationFormat>
  <Paragraphs>103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宋体</vt:lpstr>
      <vt:lpstr>黑体</vt:lpstr>
      <vt:lpstr>微软雅黑</vt:lpstr>
      <vt:lpstr>默认设计模板</vt:lpstr>
      <vt:lpstr>有关“过程调用”的练习</vt:lpstr>
      <vt:lpstr>有关“过程调用”的练习</vt:lpstr>
      <vt:lpstr>PowerPoint 演示文稿</vt:lpstr>
      <vt:lpstr>有关“过程调用”的练习</vt:lpstr>
      <vt:lpstr>有关“过程调用”的练习</vt:lpstr>
      <vt:lpstr>有关“过程调用”的讨论</vt:lpstr>
      <vt:lpstr>PowerPoint 演示文稿</vt:lpstr>
      <vt:lpstr>有关“过程调用”的讨论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幽 弥狂</cp:lastModifiedBy>
  <cp:revision>3220</cp:revision>
  <dcterms:created xsi:type="dcterms:W3CDTF">2008-04-26T09:05:28Z</dcterms:created>
  <dcterms:modified xsi:type="dcterms:W3CDTF">2019-09-06T22:41:02Z</dcterms:modified>
</cp:coreProperties>
</file>