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9" r:id="rId2"/>
    <p:sldId id="281" r:id="rId3"/>
    <p:sldId id="282" r:id="rId4"/>
    <p:sldId id="266" r:id="rId5"/>
    <p:sldId id="267" r:id="rId6"/>
    <p:sldId id="284" r:id="rId7"/>
    <p:sldId id="265" r:id="rId8"/>
    <p:sldId id="269" r:id="rId9"/>
    <p:sldId id="289" r:id="rId10"/>
    <p:sldId id="285" r:id="rId11"/>
    <p:sldId id="273" r:id="rId12"/>
    <p:sldId id="296" r:id="rId13"/>
    <p:sldId id="290" r:id="rId14"/>
    <p:sldId id="291" r:id="rId15"/>
    <p:sldId id="292" r:id="rId16"/>
    <p:sldId id="286" r:id="rId17"/>
    <p:sldId id="294" r:id="rId18"/>
    <p:sldId id="293" r:id="rId19"/>
    <p:sldId id="288" r:id="rId20"/>
    <p:sldId id="295" r:id="rId21"/>
    <p:sldId id="279" r:id="rId22"/>
    <p:sldId id="298" r:id="rId23"/>
    <p:sldId id="305" r:id="rId24"/>
    <p:sldId id="299" r:id="rId25"/>
    <p:sldId id="300" r:id="rId26"/>
    <p:sldId id="301" r:id="rId27"/>
    <p:sldId id="302" r:id="rId28"/>
    <p:sldId id="303" r:id="rId29"/>
    <p:sldId id="304" r:id="rId30"/>
    <p:sldId id="306" r:id="rId31"/>
    <p:sldId id="262"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1" autoAdjust="0"/>
    <p:restoredTop sz="93517" autoAdjust="0"/>
  </p:normalViewPr>
  <p:slideViewPr>
    <p:cSldViewPr snapToGrid="0">
      <p:cViewPr varScale="1">
        <p:scale>
          <a:sx n="68" d="100"/>
          <a:sy n="68" d="100"/>
        </p:scale>
        <p:origin x="774"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9146CE8-8F6E-4D9D-AFBD-1F5D41BCA378}" type="datetimeFigureOut">
              <a:rPr lang="en-US" smtClean="0"/>
              <a:t>8/25/2021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CAFCD4-4FB9-4338-AAAE-C441A726501C}" type="slidenum">
              <a:rPr lang="en-US" smtClean="0"/>
              <a:t>‹#›</a:t>
            </a:fld>
            <a:endParaRPr lang="en-US"/>
          </a:p>
        </p:txBody>
      </p:sp>
    </p:spTree>
    <p:extLst>
      <p:ext uri="{BB962C8B-B14F-4D97-AF65-F5344CB8AC3E}">
        <p14:creationId xmlns:p14="http://schemas.microsoft.com/office/powerpoint/2010/main" val="627791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05ED57-6225-4759-8E2C-6708880F3FEC}" type="slidenum">
              <a:rPr lang="en-US" smtClean="0"/>
              <a:t>30</a:t>
            </a:fld>
            <a:endParaRPr lang="en-US"/>
          </a:p>
        </p:txBody>
      </p:sp>
    </p:spTree>
    <p:extLst>
      <p:ext uri="{BB962C8B-B14F-4D97-AF65-F5344CB8AC3E}">
        <p14:creationId xmlns:p14="http://schemas.microsoft.com/office/powerpoint/2010/main" val="28156239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4AB2F0E-16BB-4A6F-BBDF-A843AB1E11A0}" type="datetimeFigureOut">
              <a:rPr lang="en-US" smtClean="0"/>
              <a:t>8/25/2021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8F82E3-E2D7-4497-9D58-FB4B1A54ABAD}" type="slidenum">
              <a:rPr lang="en-US" smtClean="0"/>
              <a:t>‹#›</a:t>
            </a:fld>
            <a:endParaRPr lang="en-US"/>
          </a:p>
        </p:txBody>
      </p:sp>
    </p:spTree>
    <p:extLst>
      <p:ext uri="{BB962C8B-B14F-4D97-AF65-F5344CB8AC3E}">
        <p14:creationId xmlns:p14="http://schemas.microsoft.com/office/powerpoint/2010/main" val="4005501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AB2F0E-16BB-4A6F-BBDF-A843AB1E11A0}" type="datetimeFigureOut">
              <a:rPr lang="en-US" smtClean="0"/>
              <a:t>8/25/2021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8F82E3-E2D7-4497-9D58-FB4B1A54ABAD}" type="slidenum">
              <a:rPr lang="en-US" smtClean="0"/>
              <a:t>‹#›</a:t>
            </a:fld>
            <a:endParaRPr lang="en-US"/>
          </a:p>
        </p:txBody>
      </p:sp>
    </p:spTree>
    <p:extLst>
      <p:ext uri="{BB962C8B-B14F-4D97-AF65-F5344CB8AC3E}">
        <p14:creationId xmlns:p14="http://schemas.microsoft.com/office/powerpoint/2010/main" val="2682642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AB2F0E-16BB-4A6F-BBDF-A843AB1E11A0}" type="datetimeFigureOut">
              <a:rPr lang="en-US" smtClean="0"/>
              <a:t>8/25/2021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8F82E3-E2D7-4497-9D58-FB4B1A54ABAD}" type="slidenum">
              <a:rPr lang="en-US" smtClean="0"/>
              <a:t>‹#›</a:t>
            </a:fld>
            <a:endParaRPr lang="en-US"/>
          </a:p>
        </p:txBody>
      </p:sp>
    </p:spTree>
    <p:extLst>
      <p:ext uri="{BB962C8B-B14F-4D97-AF65-F5344CB8AC3E}">
        <p14:creationId xmlns:p14="http://schemas.microsoft.com/office/powerpoint/2010/main" val="2563647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AB2F0E-16BB-4A6F-BBDF-A843AB1E11A0}" type="datetimeFigureOut">
              <a:rPr lang="en-US" smtClean="0"/>
              <a:t>8/25/2021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8F82E3-E2D7-4497-9D58-FB4B1A54ABAD}" type="slidenum">
              <a:rPr lang="en-US" smtClean="0"/>
              <a:t>‹#›</a:t>
            </a:fld>
            <a:endParaRPr lang="en-US"/>
          </a:p>
        </p:txBody>
      </p:sp>
    </p:spTree>
    <p:extLst>
      <p:ext uri="{BB962C8B-B14F-4D97-AF65-F5344CB8AC3E}">
        <p14:creationId xmlns:p14="http://schemas.microsoft.com/office/powerpoint/2010/main" val="1690194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4AB2F0E-16BB-4A6F-BBDF-A843AB1E11A0}" type="datetimeFigureOut">
              <a:rPr lang="en-US" smtClean="0"/>
              <a:t>8/25/2021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8F82E3-E2D7-4497-9D58-FB4B1A54ABAD}" type="slidenum">
              <a:rPr lang="en-US" smtClean="0"/>
              <a:t>‹#›</a:t>
            </a:fld>
            <a:endParaRPr lang="en-US"/>
          </a:p>
        </p:txBody>
      </p:sp>
    </p:spTree>
    <p:extLst>
      <p:ext uri="{BB962C8B-B14F-4D97-AF65-F5344CB8AC3E}">
        <p14:creationId xmlns:p14="http://schemas.microsoft.com/office/powerpoint/2010/main" val="2871171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4AB2F0E-16BB-4A6F-BBDF-A843AB1E11A0}" type="datetimeFigureOut">
              <a:rPr lang="en-US" smtClean="0"/>
              <a:t>8/25/2021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8F82E3-E2D7-4497-9D58-FB4B1A54ABAD}" type="slidenum">
              <a:rPr lang="en-US" smtClean="0"/>
              <a:t>‹#›</a:t>
            </a:fld>
            <a:endParaRPr lang="en-US"/>
          </a:p>
        </p:txBody>
      </p:sp>
    </p:spTree>
    <p:extLst>
      <p:ext uri="{BB962C8B-B14F-4D97-AF65-F5344CB8AC3E}">
        <p14:creationId xmlns:p14="http://schemas.microsoft.com/office/powerpoint/2010/main" val="2806799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4AB2F0E-16BB-4A6F-BBDF-A843AB1E11A0}" type="datetimeFigureOut">
              <a:rPr lang="en-US" smtClean="0"/>
              <a:t>8/25/2021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8F82E3-E2D7-4497-9D58-FB4B1A54ABAD}" type="slidenum">
              <a:rPr lang="en-US" smtClean="0"/>
              <a:t>‹#›</a:t>
            </a:fld>
            <a:endParaRPr lang="en-US"/>
          </a:p>
        </p:txBody>
      </p:sp>
    </p:spTree>
    <p:extLst>
      <p:ext uri="{BB962C8B-B14F-4D97-AF65-F5344CB8AC3E}">
        <p14:creationId xmlns:p14="http://schemas.microsoft.com/office/powerpoint/2010/main" val="4150113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4AB2F0E-16BB-4A6F-BBDF-A843AB1E11A0}" type="datetimeFigureOut">
              <a:rPr lang="en-US" smtClean="0"/>
              <a:t>8/25/2021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8F82E3-E2D7-4497-9D58-FB4B1A54ABAD}" type="slidenum">
              <a:rPr lang="en-US" smtClean="0"/>
              <a:t>‹#›</a:t>
            </a:fld>
            <a:endParaRPr lang="en-US"/>
          </a:p>
        </p:txBody>
      </p:sp>
    </p:spTree>
    <p:extLst>
      <p:ext uri="{BB962C8B-B14F-4D97-AF65-F5344CB8AC3E}">
        <p14:creationId xmlns:p14="http://schemas.microsoft.com/office/powerpoint/2010/main" val="3081056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AB2F0E-16BB-4A6F-BBDF-A843AB1E11A0}" type="datetimeFigureOut">
              <a:rPr lang="en-US" smtClean="0"/>
              <a:t>8/25/2021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8F82E3-E2D7-4497-9D58-FB4B1A54ABAD}" type="slidenum">
              <a:rPr lang="en-US" smtClean="0"/>
              <a:t>‹#›</a:t>
            </a:fld>
            <a:endParaRPr lang="en-US"/>
          </a:p>
        </p:txBody>
      </p:sp>
    </p:spTree>
    <p:extLst>
      <p:ext uri="{BB962C8B-B14F-4D97-AF65-F5344CB8AC3E}">
        <p14:creationId xmlns:p14="http://schemas.microsoft.com/office/powerpoint/2010/main" val="1291922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4AB2F0E-16BB-4A6F-BBDF-A843AB1E11A0}" type="datetimeFigureOut">
              <a:rPr lang="en-US" smtClean="0"/>
              <a:t>8/25/2021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8F82E3-E2D7-4497-9D58-FB4B1A54ABAD}" type="slidenum">
              <a:rPr lang="en-US" smtClean="0"/>
              <a:t>‹#›</a:t>
            </a:fld>
            <a:endParaRPr lang="en-US"/>
          </a:p>
        </p:txBody>
      </p:sp>
    </p:spTree>
    <p:extLst>
      <p:ext uri="{BB962C8B-B14F-4D97-AF65-F5344CB8AC3E}">
        <p14:creationId xmlns:p14="http://schemas.microsoft.com/office/powerpoint/2010/main" val="4108148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4AB2F0E-16BB-4A6F-BBDF-A843AB1E11A0}" type="datetimeFigureOut">
              <a:rPr lang="en-US" smtClean="0"/>
              <a:t>8/25/2021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8F82E3-E2D7-4497-9D58-FB4B1A54ABAD}" type="slidenum">
              <a:rPr lang="en-US" smtClean="0"/>
              <a:t>‹#›</a:t>
            </a:fld>
            <a:endParaRPr lang="en-US"/>
          </a:p>
        </p:txBody>
      </p:sp>
    </p:spTree>
    <p:extLst>
      <p:ext uri="{BB962C8B-B14F-4D97-AF65-F5344CB8AC3E}">
        <p14:creationId xmlns:p14="http://schemas.microsoft.com/office/powerpoint/2010/main" val="1146486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AB2F0E-16BB-4A6F-BBDF-A843AB1E11A0}" type="datetimeFigureOut">
              <a:rPr lang="en-US" smtClean="0"/>
              <a:t>8/25/2021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8F82E3-E2D7-4497-9D58-FB4B1A54ABAD}" type="slidenum">
              <a:rPr lang="en-US" smtClean="0"/>
              <a:t>‹#›</a:t>
            </a:fld>
            <a:endParaRPr lang="en-US"/>
          </a:p>
        </p:txBody>
      </p:sp>
    </p:spTree>
    <p:extLst>
      <p:ext uri="{BB962C8B-B14F-4D97-AF65-F5344CB8AC3E}">
        <p14:creationId xmlns:p14="http://schemas.microsoft.com/office/powerpoint/2010/main" val="7535950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xml"/><Relationship Id="rId5" Type="http://schemas.openxmlformats.org/officeDocument/2006/relationships/image" Target="../media/image36.png"/><Relationship Id="rId4" Type="http://schemas.openxmlformats.org/officeDocument/2006/relationships/image" Target="../media/image35.png"/></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xml"/><Relationship Id="rId4" Type="http://schemas.openxmlformats.org/officeDocument/2006/relationships/image" Target="../media/image3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xml"/><Relationship Id="rId4" Type="http://schemas.openxmlformats.org/officeDocument/2006/relationships/image" Target="../media/image42.emf"/></Relationships>
</file>

<file path=ppt/slides/_rels/slide2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xml"/><Relationship Id="rId4" Type="http://schemas.openxmlformats.org/officeDocument/2006/relationships/image" Target="../media/image50.png"/></Relationships>
</file>

<file path=ppt/slides/_rels/slide2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hyperlink" Target="https://www.analyticsvidhya.com/blog/2019/07/ultimate-list-popular-machine-learning-use-cases/"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8.png"/><Relationship Id="rId5" Type="http://schemas.openxmlformats.org/officeDocument/2006/relationships/hyperlink" Target="https://jelvix.com/blog/machine-learning-use-cases" TargetMode="External"/><Relationship Id="rId4" Type="http://schemas.openxmlformats.org/officeDocument/2006/relationships/hyperlink" Target="https://www.datarobot.com/use-cases/"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7720" y="2437765"/>
            <a:ext cx="10515600" cy="1325563"/>
          </a:xfrm>
          <a:solidFill>
            <a:schemeClr val="accent1">
              <a:lumMod val="60000"/>
              <a:lumOff val="40000"/>
            </a:schemeClr>
          </a:solidFill>
        </p:spPr>
        <p:txBody>
          <a:bodyPr/>
          <a:lstStyle/>
          <a:p>
            <a:pPr algn="ctr"/>
            <a:r>
              <a:rPr lang="en-US" b="1" dirty="0" smtClean="0"/>
              <a:t>Machine Learning</a:t>
            </a:r>
            <a:endParaRPr lang="en-US" b="1" dirty="0"/>
          </a:p>
        </p:txBody>
      </p:sp>
    </p:spTree>
    <p:extLst>
      <p:ext uri="{BB962C8B-B14F-4D97-AF65-F5344CB8AC3E}">
        <p14:creationId xmlns:p14="http://schemas.microsoft.com/office/powerpoint/2010/main" val="25162757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14325" y="76200"/>
            <a:ext cx="10805260" cy="56094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1218866"/>
            <a:r>
              <a:rPr lang="en-US" sz="3600" dirty="0">
                <a:solidFill>
                  <a:schemeClr val="tx2"/>
                </a:solidFill>
                <a:latin typeface="Calibri" pitchFamily="34" charset="0"/>
                <a:ea typeface="Segoe UI Symbol" pitchFamily="34" charset="0"/>
                <a:cs typeface="Calibri" pitchFamily="34" charset="0"/>
              </a:rPr>
              <a:t>Model evaluation metrics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313" y="4945220"/>
            <a:ext cx="3529362" cy="748314"/>
          </a:xfrm>
          <a:prstGeom prst="rect">
            <a:avLst/>
          </a:prstGeom>
          <a:ln/>
        </p:spPr>
        <p:style>
          <a:lnRef idx="2">
            <a:schemeClr val="accent5"/>
          </a:lnRef>
          <a:fillRef idx="1">
            <a:schemeClr val="lt1"/>
          </a:fillRef>
          <a:effectRef idx="0">
            <a:schemeClr val="accent5"/>
          </a:effectRef>
          <a:fontRef idx="minor">
            <a:schemeClr val="dk1"/>
          </a:fontRef>
        </p:style>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313" y="5960899"/>
            <a:ext cx="4757934" cy="714807"/>
          </a:xfrm>
          <a:prstGeom prst="rect">
            <a:avLst/>
          </a:prstGeom>
          <a:ln/>
        </p:spPr>
        <p:style>
          <a:lnRef idx="2">
            <a:schemeClr val="accent5"/>
          </a:lnRef>
          <a:fillRef idx="1">
            <a:schemeClr val="lt1"/>
          </a:fillRef>
          <a:effectRef idx="0">
            <a:schemeClr val="accent5"/>
          </a:effectRef>
          <a:fontRef idx="minor">
            <a:schemeClr val="dk1"/>
          </a:fontRef>
        </p:style>
      </p:pic>
      <p:sp>
        <p:nvSpPr>
          <p:cNvPr id="7" name="TextBox 6"/>
          <p:cNvSpPr txBox="1"/>
          <p:nvPr/>
        </p:nvSpPr>
        <p:spPr>
          <a:xfrm>
            <a:off x="214325" y="3600637"/>
            <a:ext cx="6324600" cy="1077218"/>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marL="285750" indent="-285750">
              <a:buFont typeface="Arial" panose="020B0604020202020204" pitchFamily="34" charset="0"/>
              <a:buChar char="•"/>
            </a:pPr>
            <a:r>
              <a:rPr lang="en-IN" sz="1600" b="1" dirty="0"/>
              <a:t>True Positive (TP): </a:t>
            </a:r>
            <a:r>
              <a:rPr lang="en-IN" sz="1600" dirty="0"/>
              <a:t>Correctly classified as the class of interest</a:t>
            </a:r>
          </a:p>
          <a:p>
            <a:pPr marL="285750" indent="-285750">
              <a:buFont typeface="Arial" panose="020B0604020202020204" pitchFamily="34" charset="0"/>
              <a:buChar char="•"/>
            </a:pPr>
            <a:r>
              <a:rPr lang="en-IN" sz="1600" b="1" dirty="0"/>
              <a:t>True Negative (TN): </a:t>
            </a:r>
            <a:r>
              <a:rPr lang="en-IN" sz="1600" dirty="0"/>
              <a:t>Correctly classified as not the class of interest</a:t>
            </a:r>
          </a:p>
          <a:p>
            <a:pPr marL="285750" indent="-285750">
              <a:buFont typeface="Arial" panose="020B0604020202020204" pitchFamily="34" charset="0"/>
              <a:buChar char="•"/>
            </a:pPr>
            <a:r>
              <a:rPr lang="en-IN" sz="1600" b="1" dirty="0"/>
              <a:t>False Positive (FP): </a:t>
            </a:r>
            <a:r>
              <a:rPr lang="en-IN" sz="1600" dirty="0"/>
              <a:t>Incorrectly classified as the class of interest</a:t>
            </a:r>
          </a:p>
          <a:p>
            <a:pPr marL="285750" indent="-285750">
              <a:buFont typeface="Arial" panose="020B0604020202020204" pitchFamily="34" charset="0"/>
              <a:buChar char="•"/>
            </a:pPr>
            <a:r>
              <a:rPr lang="en-IN" sz="1600" b="1" dirty="0"/>
              <a:t>False Negative (FN): </a:t>
            </a:r>
            <a:r>
              <a:rPr lang="en-IN" sz="1600" dirty="0"/>
              <a:t>Incorrectly classified as not the class of interest</a:t>
            </a:r>
            <a:endParaRPr lang="en-US" sz="1600" dirty="0"/>
          </a:p>
        </p:txBody>
      </p:sp>
      <p:pic>
        <p:nvPicPr>
          <p:cNvPr id="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313" y="803977"/>
            <a:ext cx="2951576" cy="2474719"/>
          </a:xfrm>
          <a:prstGeom prst="rect">
            <a:avLst/>
          </a:prstGeom>
          <a:ln/>
        </p:spPr>
        <p:style>
          <a:lnRef idx="2">
            <a:schemeClr val="accent5"/>
          </a:lnRef>
          <a:fillRef idx="1">
            <a:schemeClr val="lt1"/>
          </a:fillRef>
          <a:effectRef idx="0">
            <a:schemeClr val="accent5"/>
          </a:effectRef>
          <a:fontRef idx="minor">
            <a:schemeClr val="dk1"/>
          </a:fontRef>
        </p:style>
      </p:pic>
      <p:pic>
        <p:nvPicPr>
          <p:cNvPr id="9"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44390" y="4855667"/>
            <a:ext cx="2057400" cy="647700"/>
          </a:xfrm>
          <a:prstGeom prst="rect">
            <a:avLst/>
          </a:prstGeom>
          <a:ln/>
        </p:spPr>
        <p:style>
          <a:lnRef idx="2">
            <a:schemeClr val="accent5"/>
          </a:lnRef>
          <a:fillRef idx="1">
            <a:schemeClr val="lt1"/>
          </a:fillRef>
          <a:effectRef idx="0">
            <a:schemeClr val="accent5"/>
          </a:effectRef>
          <a:fontRef idx="minor">
            <a:schemeClr val="dk1"/>
          </a:fontRef>
        </p:style>
      </p:pic>
      <p:pic>
        <p:nvPicPr>
          <p:cNvPr id="1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66519" y="5970856"/>
            <a:ext cx="1981200" cy="704850"/>
          </a:xfrm>
          <a:prstGeom prst="rect">
            <a:avLst/>
          </a:prstGeom>
          <a:ln/>
        </p:spPr>
        <p:style>
          <a:lnRef idx="2">
            <a:schemeClr val="accent5"/>
          </a:lnRef>
          <a:fillRef idx="1">
            <a:schemeClr val="lt1"/>
          </a:fillRef>
          <a:effectRef idx="0">
            <a:schemeClr val="accent5"/>
          </a:effectRef>
          <a:fontRef idx="minor">
            <a:schemeClr val="dk1"/>
          </a:fontRef>
        </p:style>
      </p:pic>
      <p:cxnSp>
        <p:nvCxnSpPr>
          <p:cNvPr id="5" name="Elbow Connector 4"/>
          <p:cNvCxnSpPr/>
          <p:nvPr/>
        </p:nvCxnSpPr>
        <p:spPr>
          <a:xfrm>
            <a:off x="3376625" y="803977"/>
            <a:ext cx="8053375" cy="5871729"/>
          </a:xfrm>
          <a:prstGeom prst="bentConnector3">
            <a:avLst>
              <a:gd name="adj1" fmla="val 48297"/>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a:blip r:embed="rId7"/>
          <a:stretch>
            <a:fillRect/>
          </a:stretch>
        </p:blipFill>
        <p:spPr>
          <a:xfrm>
            <a:off x="7606690" y="803977"/>
            <a:ext cx="4360670" cy="541919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1" name="Rectangle 10"/>
          <p:cNvSpPr/>
          <p:nvPr/>
        </p:nvSpPr>
        <p:spPr>
          <a:xfrm>
            <a:off x="3773202" y="2243632"/>
            <a:ext cx="2368711" cy="369332"/>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dirty="0" smtClean="0"/>
              <a:t>Classification</a:t>
            </a:r>
            <a:endParaRPr lang="en-US" dirty="0"/>
          </a:p>
        </p:txBody>
      </p:sp>
      <p:sp>
        <p:nvSpPr>
          <p:cNvPr id="12" name="Rectangle 11"/>
          <p:cNvSpPr/>
          <p:nvPr/>
        </p:nvSpPr>
        <p:spPr>
          <a:xfrm>
            <a:off x="8482362" y="309410"/>
            <a:ext cx="2368711" cy="369332"/>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dirty="0" smtClean="0"/>
              <a:t>Regression</a:t>
            </a:r>
            <a:endParaRPr lang="en-US" dirty="0"/>
          </a:p>
        </p:txBody>
      </p:sp>
    </p:spTree>
    <p:extLst>
      <p:ext uri="{BB962C8B-B14F-4D97-AF65-F5344CB8AC3E}">
        <p14:creationId xmlns:p14="http://schemas.microsoft.com/office/powerpoint/2010/main" val="11223237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14325" y="361869"/>
            <a:ext cx="10805260" cy="560940"/>
          </a:xfrm>
          <a:prstGeom prst="rect">
            <a:avLst/>
          </a:prstGeom>
        </p:spPr>
        <p:txBody>
          <a:bodyPr vert="horz" lIns="91440" tIns="45720" rIns="91440" bIns="45720" rtlCol="0" anchor="b">
            <a:normAutofit fontScale="7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1218866"/>
            <a:r>
              <a:rPr lang="en-US" dirty="0">
                <a:solidFill>
                  <a:schemeClr val="tx2"/>
                </a:solidFill>
                <a:latin typeface="Calibri" pitchFamily="34" charset="0"/>
                <a:ea typeface="Segoe UI Symbol" pitchFamily="34" charset="0"/>
                <a:cs typeface="Calibri" pitchFamily="34" charset="0"/>
              </a:rPr>
              <a:t>Classification using Naïve Bayes</a:t>
            </a:r>
          </a:p>
        </p:txBody>
      </p:sp>
      <p:pic>
        <p:nvPicPr>
          <p:cNvPr id="7" name="Picture 6"/>
          <p:cNvPicPr>
            <a:picLocks noChangeAspect="1"/>
          </p:cNvPicPr>
          <p:nvPr/>
        </p:nvPicPr>
        <p:blipFill>
          <a:blip r:embed="rId2"/>
          <a:stretch>
            <a:fillRect/>
          </a:stretch>
        </p:blipFill>
        <p:spPr>
          <a:xfrm>
            <a:off x="592506" y="1150657"/>
            <a:ext cx="2653181" cy="681990"/>
          </a:xfrm>
          <a:prstGeom prst="rect">
            <a:avLst/>
          </a:prstGeom>
          <a:ln w="127000" cap="sq">
            <a:solidFill>
              <a:srgbClr val="000000"/>
            </a:solidFill>
            <a:miter lim="800000"/>
          </a:ln>
          <a:effectLst>
            <a:outerShdw blurRad="57150" dist="50800" dir="2700000" algn="tl" rotWithShape="0">
              <a:srgbClr val="000000">
                <a:alpha val="40000"/>
              </a:srgbClr>
            </a:outerShdw>
          </a:effectLst>
        </p:spPr>
        <p:style>
          <a:lnRef idx="2">
            <a:schemeClr val="accent5"/>
          </a:lnRef>
          <a:fillRef idx="1">
            <a:schemeClr val="lt1"/>
          </a:fillRef>
          <a:effectRef idx="0">
            <a:schemeClr val="accent5"/>
          </a:effectRef>
          <a:fontRef idx="minor">
            <a:schemeClr val="dk1"/>
          </a:fontRef>
        </p:style>
      </p:pic>
      <p:sp>
        <p:nvSpPr>
          <p:cNvPr id="12" name="TextBox 11"/>
          <p:cNvSpPr txBox="1"/>
          <p:nvPr/>
        </p:nvSpPr>
        <p:spPr>
          <a:xfrm>
            <a:off x="379146" y="2138563"/>
            <a:ext cx="11538534" cy="4524315"/>
          </a:xfrm>
          <a:prstGeom prst="rect">
            <a:avLst/>
          </a:prstGeom>
          <a:solidFill>
            <a:schemeClr val="accent1">
              <a:lumMod val="20000"/>
              <a:lumOff val="80000"/>
            </a:schemeClr>
          </a:solidFill>
        </p:spPr>
        <p:txBody>
          <a:bodyPr wrap="square" rtlCol="0">
            <a:spAutoFit/>
          </a:bodyPr>
          <a:lstStyle/>
          <a:p>
            <a:pPr marL="285750" indent="-285750">
              <a:buFont typeface="Arial" panose="020B0604020202020204" pitchFamily="34" charset="0"/>
              <a:buChar char="•"/>
            </a:pPr>
            <a:r>
              <a:rPr lang="en-US" dirty="0"/>
              <a:t>In statistics and probability theory, Bayes' theorem describes the probability of an event, based on prior knowledge of conditions that might be related to the event. It serves as a way to figure out conditional probability.</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u="sng" dirty="0" smtClean="0"/>
              <a:t>This formula helps where finding such a probability is not possible in any other way</a:t>
            </a:r>
          </a:p>
          <a:p>
            <a:pPr marL="285750" indent="-285750">
              <a:buFont typeface="Arial" panose="020B0604020202020204" pitchFamily="34" charset="0"/>
              <a:buChar char="•"/>
            </a:pPr>
            <a:endParaRPr lang="en-US" u="sng" dirty="0" smtClean="0"/>
          </a:p>
          <a:p>
            <a:r>
              <a:rPr lang="en-US" b="1" dirty="0" smtClean="0"/>
              <a:t>Cross checking the formula</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dirty="0" smtClean="0"/>
              <a:t>Let's </a:t>
            </a:r>
            <a:r>
              <a:rPr lang="en-US" dirty="0"/>
              <a:t>suppose we have a Deck of Cards and we wish to find out the probability of the card we picked at random to being a king, given that it is a face card. So, according to Bayes' Theorem, we can solve this problem. First, we need to find out the probability: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P(King) which is 4/52 as there are 4 Kings in a Deck of Cards.</a:t>
            </a:r>
          </a:p>
          <a:p>
            <a:pPr marL="285750" indent="-285750">
              <a:buFont typeface="Arial" panose="020B0604020202020204" pitchFamily="34" charset="0"/>
              <a:buChar char="•"/>
            </a:pPr>
            <a:r>
              <a:rPr lang="en-US" dirty="0"/>
              <a:t>P(</a:t>
            </a:r>
            <a:r>
              <a:rPr lang="en-US" dirty="0" err="1"/>
              <a:t>Face|King</a:t>
            </a:r>
            <a:r>
              <a:rPr lang="en-US" dirty="0"/>
              <a:t>) is equal to 1 as all the Kings are face Cards.</a:t>
            </a:r>
          </a:p>
          <a:p>
            <a:pPr marL="285750" indent="-285750">
              <a:buFont typeface="Arial" panose="020B0604020202020204" pitchFamily="34" charset="0"/>
              <a:buChar char="•"/>
            </a:pPr>
            <a:r>
              <a:rPr lang="en-US" dirty="0"/>
              <a:t>P(Face) is equal to 12/52 as there are 3 Face Cards in a Suit of 13 cards and there are 4 Suits in total.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a:t>
            </a:r>
            <a:r>
              <a:rPr lang="en-US" dirty="0" err="1"/>
              <a:t>King|Face</a:t>
            </a:r>
            <a:r>
              <a:rPr lang="en-US" dirty="0"/>
              <a:t>)=P(</a:t>
            </a:r>
            <a:r>
              <a:rPr lang="en-US" dirty="0" err="1"/>
              <a:t>Face|King</a:t>
            </a:r>
            <a:r>
              <a:rPr lang="en-US" dirty="0"/>
              <a:t>)*P(King)/P(Face</a:t>
            </a:r>
            <a:r>
              <a:rPr lang="en-US" dirty="0" smtClean="0"/>
              <a:t>)  = </a:t>
            </a:r>
            <a:r>
              <a:rPr lang="en-US" dirty="0"/>
              <a:t>(1*1/13)/(3/13)=(1/13)*(13/3)=1/3</a:t>
            </a:r>
          </a:p>
        </p:txBody>
      </p:sp>
    </p:spTree>
    <p:extLst>
      <p:ext uri="{BB962C8B-B14F-4D97-AF65-F5344CB8AC3E}">
        <p14:creationId xmlns:p14="http://schemas.microsoft.com/office/powerpoint/2010/main" val="42656476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14325" y="361869"/>
            <a:ext cx="10805260" cy="560940"/>
          </a:xfrm>
          <a:prstGeom prst="rect">
            <a:avLst/>
          </a:prstGeom>
        </p:spPr>
        <p:txBody>
          <a:bodyPr vert="horz" lIns="91440" tIns="45720" rIns="91440" bIns="45720" rtlCol="0" anchor="b">
            <a:normAutofit fontScale="7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1218866"/>
            <a:r>
              <a:rPr lang="en-US" dirty="0">
                <a:solidFill>
                  <a:schemeClr val="tx2"/>
                </a:solidFill>
                <a:latin typeface="Calibri" pitchFamily="34" charset="0"/>
                <a:ea typeface="Segoe UI Symbol" pitchFamily="34" charset="0"/>
                <a:cs typeface="Calibri" pitchFamily="34" charset="0"/>
              </a:rPr>
              <a:t>Classification using Naïve Bayes</a:t>
            </a:r>
          </a:p>
        </p:txBody>
      </p:sp>
      <p:pic>
        <p:nvPicPr>
          <p:cNvPr id="7" name="Picture 6"/>
          <p:cNvPicPr>
            <a:picLocks noChangeAspect="1"/>
          </p:cNvPicPr>
          <p:nvPr/>
        </p:nvPicPr>
        <p:blipFill>
          <a:blip r:embed="rId2"/>
          <a:stretch>
            <a:fillRect/>
          </a:stretch>
        </p:blipFill>
        <p:spPr>
          <a:xfrm>
            <a:off x="592506" y="1150657"/>
            <a:ext cx="2653181" cy="681990"/>
          </a:xfrm>
          <a:prstGeom prst="rect">
            <a:avLst/>
          </a:prstGeom>
          <a:ln w="127000" cap="sq">
            <a:solidFill>
              <a:srgbClr val="000000"/>
            </a:solidFill>
            <a:miter lim="800000"/>
          </a:ln>
          <a:effectLst>
            <a:outerShdw blurRad="57150" dist="50800" dir="2700000" algn="tl" rotWithShape="0">
              <a:srgbClr val="000000">
                <a:alpha val="40000"/>
              </a:srgbClr>
            </a:outerShdw>
          </a:effectLst>
        </p:spPr>
        <p:style>
          <a:lnRef idx="2">
            <a:schemeClr val="accent5"/>
          </a:lnRef>
          <a:fillRef idx="1">
            <a:schemeClr val="lt1"/>
          </a:fillRef>
          <a:effectRef idx="0">
            <a:schemeClr val="accent5"/>
          </a:effectRef>
          <a:fontRef idx="minor">
            <a:schemeClr val="dk1"/>
          </a:fontRef>
        </p:style>
      </p:pic>
      <p:pic>
        <p:nvPicPr>
          <p:cNvPr id="2" name="Picture 1"/>
          <p:cNvPicPr>
            <a:picLocks noChangeAspect="1"/>
          </p:cNvPicPr>
          <p:nvPr/>
        </p:nvPicPr>
        <p:blipFill>
          <a:blip r:embed="rId3"/>
          <a:stretch>
            <a:fillRect/>
          </a:stretch>
        </p:blipFill>
        <p:spPr>
          <a:xfrm>
            <a:off x="3977640" y="1097280"/>
            <a:ext cx="6858000" cy="51435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1152181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14325" y="361869"/>
            <a:ext cx="10805260" cy="560940"/>
          </a:xfrm>
          <a:prstGeom prst="rect">
            <a:avLst/>
          </a:prstGeom>
        </p:spPr>
        <p:txBody>
          <a:bodyPr vert="horz" lIns="91440" tIns="45720" rIns="91440" bIns="45720" rtlCol="0" anchor="b">
            <a:normAutofit fontScale="7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1218866"/>
            <a:r>
              <a:rPr lang="en-US" dirty="0">
                <a:solidFill>
                  <a:schemeClr val="tx2"/>
                </a:solidFill>
                <a:latin typeface="Calibri" pitchFamily="34" charset="0"/>
                <a:ea typeface="Segoe UI Symbol" pitchFamily="34" charset="0"/>
                <a:cs typeface="Calibri" pitchFamily="34" charset="0"/>
              </a:rPr>
              <a:t>Classification using Naïve Bayes</a:t>
            </a:r>
          </a:p>
        </p:txBody>
      </p:sp>
      <p:pic>
        <p:nvPicPr>
          <p:cNvPr id="15" name="Picture 14"/>
          <p:cNvPicPr>
            <a:picLocks noChangeAspect="1"/>
          </p:cNvPicPr>
          <p:nvPr/>
        </p:nvPicPr>
        <p:blipFill>
          <a:blip r:embed="rId2"/>
          <a:stretch>
            <a:fillRect/>
          </a:stretch>
        </p:blipFill>
        <p:spPr>
          <a:xfrm>
            <a:off x="430878" y="1126470"/>
            <a:ext cx="2653181" cy="681990"/>
          </a:xfrm>
          <a:prstGeom prst="rect">
            <a:avLst/>
          </a:prstGeom>
          <a:ln w="127000" cap="sq">
            <a:solidFill>
              <a:srgbClr val="000000"/>
            </a:solidFill>
            <a:miter lim="800000"/>
          </a:ln>
          <a:effectLst>
            <a:outerShdw blurRad="57150" dist="50800" dir="2700000" algn="tl" rotWithShape="0">
              <a:srgbClr val="000000">
                <a:alpha val="40000"/>
              </a:srgbClr>
            </a:outerShdw>
          </a:effectLst>
        </p:spPr>
        <p:style>
          <a:lnRef idx="2">
            <a:schemeClr val="accent5"/>
          </a:lnRef>
          <a:fillRef idx="1">
            <a:schemeClr val="lt1"/>
          </a:fillRef>
          <a:effectRef idx="0">
            <a:schemeClr val="accent5"/>
          </a:effectRef>
          <a:fontRef idx="minor">
            <a:schemeClr val="dk1"/>
          </a:fontRef>
        </p:style>
      </p:pic>
      <p:sp>
        <p:nvSpPr>
          <p:cNvPr id="16" name="Rectangle 15"/>
          <p:cNvSpPr/>
          <p:nvPr/>
        </p:nvSpPr>
        <p:spPr>
          <a:xfrm>
            <a:off x="214325" y="2203761"/>
            <a:ext cx="3098355" cy="923330"/>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dirty="0" smtClean="0"/>
              <a:t>What is the probability that an SMS is spam considering that it has the word “lottery”</a:t>
            </a:r>
            <a:endParaRPr lang="en-US" dirty="0"/>
          </a:p>
        </p:txBody>
      </p:sp>
      <p:pic>
        <p:nvPicPr>
          <p:cNvPr id="3" name="Picture 2"/>
          <p:cNvPicPr>
            <a:picLocks noChangeAspect="1"/>
          </p:cNvPicPr>
          <p:nvPr/>
        </p:nvPicPr>
        <p:blipFill>
          <a:blip r:embed="rId3"/>
          <a:stretch>
            <a:fillRect/>
          </a:stretch>
        </p:blipFill>
        <p:spPr>
          <a:xfrm>
            <a:off x="4614974" y="1126469"/>
            <a:ext cx="6936945" cy="5417253"/>
          </a:xfrm>
          <a:prstGeom prst="rect">
            <a:avLst/>
          </a:prstGeom>
        </p:spPr>
      </p:pic>
      <p:sp>
        <p:nvSpPr>
          <p:cNvPr id="6" name="Rectangle 5"/>
          <p:cNvSpPr/>
          <p:nvPr/>
        </p:nvSpPr>
        <p:spPr>
          <a:xfrm>
            <a:off x="214325" y="3712521"/>
            <a:ext cx="3098355" cy="923330"/>
          </a:xfrm>
          <a:prstGeom prst="rect">
            <a:avLst/>
          </a:prstGeom>
          <a:solidFill>
            <a:schemeClr val="accent6">
              <a:lumMod val="20000"/>
              <a:lumOff val="80000"/>
            </a:schemeClr>
          </a:solidFill>
        </p:spPr>
        <p:style>
          <a:lnRef idx="1">
            <a:schemeClr val="accent4"/>
          </a:lnRef>
          <a:fillRef idx="2">
            <a:schemeClr val="accent4"/>
          </a:fillRef>
          <a:effectRef idx="1">
            <a:schemeClr val="accent4"/>
          </a:effectRef>
          <a:fontRef idx="minor">
            <a:schemeClr val="dk1"/>
          </a:fontRef>
        </p:style>
        <p:txBody>
          <a:bodyPr wrap="square">
            <a:spAutoFit/>
          </a:bodyPr>
          <a:lstStyle/>
          <a:p>
            <a:r>
              <a:rPr lang="en-US" dirty="0" smtClean="0"/>
              <a:t>What is the probability of the word “lottery” coming up in spam SMS?</a:t>
            </a:r>
            <a:endParaRPr lang="en-US" dirty="0"/>
          </a:p>
        </p:txBody>
      </p:sp>
    </p:spTree>
    <p:extLst>
      <p:ext uri="{BB962C8B-B14F-4D97-AF65-F5344CB8AC3E}">
        <p14:creationId xmlns:p14="http://schemas.microsoft.com/office/powerpoint/2010/main" val="36362245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14325" y="350432"/>
            <a:ext cx="10805260" cy="560940"/>
          </a:xfrm>
          <a:prstGeom prst="rect">
            <a:avLst/>
          </a:prstGeom>
        </p:spPr>
        <p:txBody>
          <a:bodyPr vert="horz" lIns="91440" tIns="45720" rIns="91440" bIns="45720" rtlCol="0" anchor="b">
            <a:normAutofit fontScale="7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1218866"/>
            <a:r>
              <a:rPr lang="en-US" dirty="0">
                <a:solidFill>
                  <a:schemeClr val="tx2"/>
                </a:solidFill>
                <a:latin typeface="Calibri" pitchFamily="34" charset="0"/>
                <a:ea typeface="Segoe UI Symbol" pitchFamily="34" charset="0"/>
                <a:cs typeface="Calibri" pitchFamily="34" charset="0"/>
              </a:rPr>
              <a:t>Classification using Naïve Bayes</a:t>
            </a:r>
          </a:p>
        </p:txBody>
      </p:sp>
      <p:pic>
        <p:nvPicPr>
          <p:cNvPr id="15" name="Picture 14"/>
          <p:cNvPicPr>
            <a:picLocks noChangeAspect="1"/>
          </p:cNvPicPr>
          <p:nvPr/>
        </p:nvPicPr>
        <p:blipFill>
          <a:blip r:embed="rId2"/>
          <a:stretch>
            <a:fillRect/>
          </a:stretch>
        </p:blipFill>
        <p:spPr>
          <a:xfrm>
            <a:off x="653466" y="1187532"/>
            <a:ext cx="2653181" cy="681990"/>
          </a:xfrm>
          <a:prstGeom prst="rect">
            <a:avLst/>
          </a:prstGeom>
          <a:ln w="127000" cap="sq">
            <a:solidFill>
              <a:srgbClr val="000000"/>
            </a:solidFill>
            <a:miter lim="800000"/>
          </a:ln>
          <a:effectLst>
            <a:outerShdw blurRad="57150" dist="50800" dir="2700000" algn="tl" rotWithShape="0">
              <a:srgbClr val="000000">
                <a:alpha val="40000"/>
              </a:srgbClr>
            </a:outerShdw>
          </a:effectLst>
        </p:spPr>
        <p:style>
          <a:lnRef idx="2">
            <a:schemeClr val="accent5"/>
          </a:lnRef>
          <a:fillRef idx="1">
            <a:schemeClr val="lt1"/>
          </a:fillRef>
          <a:effectRef idx="0">
            <a:schemeClr val="accent5"/>
          </a:effectRef>
          <a:fontRef idx="minor">
            <a:schemeClr val="dk1"/>
          </a:fontRef>
        </p:style>
      </p:pic>
      <p:graphicFrame>
        <p:nvGraphicFramePr>
          <p:cNvPr id="22" name="Table 21"/>
          <p:cNvGraphicFramePr>
            <a:graphicFrameLocks noGrp="1"/>
          </p:cNvGraphicFramePr>
          <p:nvPr>
            <p:extLst>
              <p:ext uri="{D42A27DB-BD31-4B8C-83A1-F6EECF244321}">
                <p14:modId xmlns:p14="http://schemas.microsoft.com/office/powerpoint/2010/main" val="3458779760"/>
              </p:ext>
            </p:extLst>
          </p:nvPr>
        </p:nvGraphicFramePr>
        <p:xfrm>
          <a:off x="440106" y="2354347"/>
          <a:ext cx="4492279" cy="2263140"/>
        </p:xfrm>
        <a:graphic>
          <a:graphicData uri="http://schemas.openxmlformats.org/drawingml/2006/table">
            <a:tbl>
              <a:tblPr/>
              <a:tblGrid>
                <a:gridCol w="2789622">
                  <a:extLst>
                    <a:ext uri="{9D8B030D-6E8A-4147-A177-3AD203B41FA5}">
                      <a16:colId xmlns:a16="http://schemas.microsoft.com/office/drawing/2014/main" val="4227531202"/>
                    </a:ext>
                  </a:extLst>
                </a:gridCol>
                <a:gridCol w="1702657">
                  <a:extLst>
                    <a:ext uri="{9D8B030D-6E8A-4147-A177-3AD203B41FA5}">
                      <a16:colId xmlns:a16="http://schemas.microsoft.com/office/drawing/2014/main" val="2432184285"/>
                    </a:ext>
                  </a:extLst>
                </a:gridCol>
              </a:tblGrid>
              <a:tr h="0">
                <a:tc>
                  <a:txBody>
                    <a:bodyPr/>
                    <a:lstStyle/>
                    <a:p>
                      <a:r>
                        <a:rPr lang="en-US" sz="1600" b="1">
                          <a:effectLst/>
                        </a:rPr>
                        <a:t>Text</a:t>
                      </a:r>
                      <a:endParaRPr lang="en-US" sz="1600">
                        <a:effectLst/>
                      </a:endParaRPr>
                    </a:p>
                  </a:txBody>
                  <a:tcPr marL="114017" marR="114017" marT="7620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600" b="1">
                          <a:effectLst/>
                        </a:rPr>
                        <a:t>Tag</a:t>
                      </a:r>
                      <a:endParaRPr lang="en-US" sz="1600">
                        <a:effectLst/>
                      </a:endParaRPr>
                    </a:p>
                  </a:txBody>
                  <a:tcPr marL="114017" marR="114017" marT="7620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422986332"/>
                  </a:ext>
                </a:extLst>
              </a:tr>
              <a:tr h="0">
                <a:tc>
                  <a:txBody>
                    <a:bodyPr/>
                    <a:lstStyle/>
                    <a:p>
                      <a:r>
                        <a:rPr lang="en-US" sz="1600" dirty="0">
                          <a:effectLst/>
                        </a:rPr>
                        <a:t>“A great game”</a:t>
                      </a:r>
                    </a:p>
                  </a:txBody>
                  <a:tcPr marL="114017" marR="114017" marT="7620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600">
                          <a:effectLst/>
                        </a:rPr>
                        <a:t>Sports</a:t>
                      </a:r>
                    </a:p>
                  </a:txBody>
                  <a:tcPr marL="114017" marR="114017" marT="7620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801361543"/>
                  </a:ext>
                </a:extLst>
              </a:tr>
              <a:tr h="0">
                <a:tc>
                  <a:txBody>
                    <a:bodyPr/>
                    <a:lstStyle/>
                    <a:p>
                      <a:r>
                        <a:rPr lang="en-US" sz="1600" dirty="0">
                          <a:effectLst/>
                        </a:rPr>
                        <a:t>“The election was over”</a:t>
                      </a:r>
                    </a:p>
                  </a:txBody>
                  <a:tcPr marL="114017" marR="114017" marT="7620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600">
                          <a:effectLst/>
                        </a:rPr>
                        <a:t>Not sports</a:t>
                      </a:r>
                    </a:p>
                  </a:txBody>
                  <a:tcPr marL="114017" marR="114017" marT="7620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648136687"/>
                  </a:ext>
                </a:extLst>
              </a:tr>
              <a:tr h="0">
                <a:tc>
                  <a:txBody>
                    <a:bodyPr/>
                    <a:lstStyle/>
                    <a:p>
                      <a:r>
                        <a:rPr lang="en-US" sz="1600" dirty="0">
                          <a:effectLst/>
                        </a:rPr>
                        <a:t>“Very clean match”</a:t>
                      </a:r>
                    </a:p>
                  </a:txBody>
                  <a:tcPr marL="114017" marR="114017" marT="7620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600" dirty="0">
                          <a:effectLst/>
                        </a:rPr>
                        <a:t>Sports</a:t>
                      </a:r>
                    </a:p>
                  </a:txBody>
                  <a:tcPr marL="114017" marR="114017" marT="7620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765663925"/>
                  </a:ext>
                </a:extLst>
              </a:tr>
              <a:tr h="0">
                <a:tc>
                  <a:txBody>
                    <a:bodyPr/>
                    <a:lstStyle/>
                    <a:p>
                      <a:r>
                        <a:rPr lang="en-US" sz="1600">
                          <a:effectLst/>
                        </a:rPr>
                        <a:t>“A clean but forgettable game”</a:t>
                      </a:r>
                    </a:p>
                  </a:txBody>
                  <a:tcPr marL="114017" marR="114017" marT="7620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600">
                          <a:effectLst/>
                        </a:rPr>
                        <a:t>Sports</a:t>
                      </a:r>
                    </a:p>
                  </a:txBody>
                  <a:tcPr marL="114017" marR="114017" marT="7620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795027275"/>
                  </a:ext>
                </a:extLst>
              </a:tr>
              <a:tr h="0">
                <a:tc>
                  <a:txBody>
                    <a:bodyPr/>
                    <a:lstStyle/>
                    <a:p>
                      <a:r>
                        <a:rPr lang="en-US" sz="1600">
                          <a:effectLst/>
                        </a:rPr>
                        <a:t>“It was a close election”</a:t>
                      </a:r>
                    </a:p>
                  </a:txBody>
                  <a:tcPr marL="114017" marR="114017" marT="7620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600" dirty="0">
                          <a:effectLst/>
                        </a:rPr>
                        <a:t>Not sports</a:t>
                      </a:r>
                    </a:p>
                  </a:txBody>
                  <a:tcPr marL="114017" marR="114017" marT="7620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94020956"/>
                  </a:ext>
                </a:extLst>
              </a:tr>
            </a:tbl>
          </a:graphicData>
        </a:graphic>
      </p:graphicFrame>
      <p:sp>
        <p:nvSpPr>
          <p:cNvPr id="23" name="Rectangle 22"/>
          <p:cNvSpPr/>
          <p:nvPr/>
        </p:nvSpPr>
        <p:spPr>
          <a:xfrm>
            <a:off x="440106" y="5084415"/>
            <a:ext cx="5412054" cy="1200329"/>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dirty="0" smtClean="0"/>
              <a:t>What is the probability that  </a:t>
            </a:r>
            <a:r>
              <a:rPr lang="en-US" dirty="0"/>
              <a:t>“A very close game” </a:t>
            </a:r>
            <a:r>
              <a:rPr lang="en-US" dirty="0" smtClean="0"/>
              <a:t>may be tagged to Sports?</a:t>
            </a:r>
          </a:p>
          <a:p>
            <a:endParaRPr lang="en-US" dirty="0"/>
          </a:p>
          <a:p>
            <a:r>
              <a:rPr lang="en-US" b="1" dirty="0" smtClean="0"/>
              <a:t>P(Sports|</a:t>
            </a:r>
            <a:r>
              <a:rPr lang="en-US" b="1" dirty="0"/>
              <a:t> A very close game</a:t>
            </a:r>
            <a:r>
              <a:rPr lang="en-US" b="1" dirty="0" smtClean="0"/>
              <a:t>)?? = P(A|B)</a:t>
            </a:r>
            <a:endParaRPr lang="en-US" b="1" dirty="0"/>
          </a:p>
        </p:txBody>
      </p:sp>
      <p:pic>
        <p:nvPicPr>
          <p:cNvPr id="24" name="Picture 23"/>
          <p:cNvPicPr>
            <a:picLocks noChangeAspect="1"/>
          </p:cNvPicPr>
          <p:nvPr/>
        </p:nvPicPr>
        <p:blipFill>
          <a:blip r:embed="rId3"/>
          <a:stretch>
            <a:fillRect/>
          </a:stretch>
        </p:blipFill>
        <p:spPr>
          <a:xfrm>
            <a:off x="6454865" y="2538953"/>
            <a:ext cx="4750718" cy="514350"/>
          </a:xfrm>
          <a:prstGeom prst="rect">
            <a:avLst/>
          </a:prstGeom>
        </p:spPr>
        <p:style>
          <a:lnRef idx="2">
            <a:schemeClr val="accent5"/>
          </a:lnRef>
          <a:fillRef idx="1">
            <a:schemeClr val="lt1"/>
          </a:fillRef>
          <a:effectRef idx="0">
            <a:schemeClr val="accent5"/>
          </a:effectRef>
          <a:fontRef idx="minor">
            <a:schemeClr val="dk1"/>
          </a:fontRef>
        </p:style>
      </p:pic>
      <p:pic>
        <p:nvPicPr>
          <p:cNvPr id="25" name="Picture 24"/>
          <p:cNvPicPr>
            <a:picLocks noChangeAspect="1"/>
          </p:cNvPicPr>
          <p:nvPr/>
        </p:nvPicPr>
        <p:blipFill>
          <a:blip r:embed="rId4"/>
          <a:stretch>
            <a:fillRect/>
          </a:stretch>
        </p:blipFill>
        <p:spPr>
          <a:xfrm>
            <a:off x="6454865" y="4792956"/>
            <a:ext cx="5700371" cy="582918"/>
          </a:xfrm>
          <a:prstGeom prst="rect">
            <a:avLst/>
          </a:prstGeom>
        </p:spPr>
        <p:style>
          <a:lnRef idx="2">
            <a:schemeClr val="accent5"/>
          </a:lnRef>
          <a:fillRef idx="1">
            <a:schemeClr val="lt1"/>
          </a:fillRef>
          <a:effectRef idx="0">
            <a:schemeClr val="accent5"/>
          </a:effectRef>
          <a:fontRef idx="minor">
            <a:schemeClr val="dk1"/>
          </a:fontRef>
        </p:style>
      </p:pic>
      <p:pic>
        <p:nvPicPr>
          <p:cNvPr id="26" name="Picture 25"/>
          <p:cNvPicPr>
            <a:picLocks noChangeAspect="1"/>
          </p:cNvPicPr>
          <p:nvPr/>
        </p:nvPicPr>
        <p:blipFill>
          <a:blip r:embed="rId5"/>
          <a:stretch>
            <a:fillRect/>
          </a:stretch>
        </p:blipFill>
        <p:spPr>
          <a:xfrm>
            <a:off x="6466333" y="4184503"/>
            <a:ext cx="2348969" cy="357188"/>
          </a:xfrm>
          <a:prstGeom prst="rect">
            <a:avLst/>
          </a:prstGeom>
        </p:spPr>
        <p:style>
          <a:lnRef idx="2">
            <a:schemeClr val="accent5"/>
          </a:lnRef>
          <a:fillRef idx="1">
            <a:schemeClr val="lt1"/>
          </a:fillRef>
          <a:effectRef idx="0">
            <a:schemeClr val="accent5"/>
          </a:effectRef>
          <a:fontRef idx="minor">
            <a:schemeClr val="dk1"/>
          </a:fontRef>
        </p:style>
      </p:pic>
      <p:sp>
        <p:nvSpPr>
          <p:cNvPr id="27" name="Rectangle 26"/>
          <p:cNvSpPr/>
          <p:nvPr/>
        </p:nvSpPr>
        <p:spPr>
          <a:xfrm>
            <a:off x="6425018" y="5684579"/>
            <a:ext cx="5564454" cy="646331"/>
          </a:xfrm>
          <a:prstGeom prst="rect">
            <a:avLst/>
          </a:prstGeom>
          <a:solidFill>
            <a:schemeClr val="accent1">
              <a:lumMod val="20000"/>
              <a:lumOff val="80000"/>
            </a:schemeClr>
          </a:solidFill>
        </p:spPr>
        <p:style>
          <a:lnRef idx="1">
            <a:schemeClr val="accent4"/>
          </a:lnRef>
          <a:fillRef idx="2">
            <a:schemeClr val="accent4"/>
          </a:fillRef>
          <a:effectRef idx="1">
            <a:schemeClr val="accent4"/>
          </a:effectRef>
          <a:fontRef idx="minor">
            <a:schemeClr val="dk1"/>
          </a:fontRef>
        </p:style>
        <p:txBody>
          <a:bodyPr wrap="square">
            <a:spAutoFit/>
          </a:bodyPr>
          <a:lstStyle/>
          <a:p>
            <a:r>
              <a:rPr lang="en-US" dirty="0" smtClean="0"/>
              <a:t>Using the multiplication rule of probability considering that the events are independent. – </a:t>
            </a:r>
            <a:r>
              <a:rPr lang="en-US" b="1" dirty="0" smtClean="0"/>
              <a:t>The Naïve part</a:t>
            </a:r>
            <a:endParaRPr lang="en-US" b="1" dirty="0"/>
          </a:p>
        </p:txBody>
      </p:sp>
      <p:sp>
        <p:nvSpPr>
          <p:cNvPr id="13" name="Rectangle 12"/>
          <p:cNvSpPr/>
          <p:nvPr/>
        </p:nvSpPr>
        <p:spPr>
          <a:xfrm>
            <a:off x="6466333" y="1040376"/>
            <a:ext cx="2465578" cy="369332"/>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dirty="0" smtClean="0"/>
              <a:t>P(A) = P(Sports)</a:t>
            </a:r>
            <a:endParaRPr lang="en-US" dirty="0"/>
          </a:p>
        </p:txBody>
      </p:sp>
      <p:sp>
        <p:nvSpPr>
          <p:cNvPr id="14" name="Rectangle 13"/>
          <p:cNvSpPr/>
          <p:nvPr/>
        </p:nvSpPr>
        <p:spPr>
          <a:xfrm>
            <a:off x="6466333" y="1732362"/>
            <a:ext cx="3191892" cy="369332"/>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dirty="0" smtClean="0"/>
              <a:t>P(B) = P(</a:t>
            </a:r>
            <a:r>
              <a:rPr lang="en-US" dirty="0"/>
              <a:t>A very close game</a:t>
            </a:r>
            <a:r>
              <a:rPr lang="en-US" dirty="0" smtClean="0"/>
              <a:t>)</a:t>
            </a:r>
            <a:endParaRPr lang="en-US" dirty="0"/>
          </a:p>
        </p:txBody>
      </p:sp>
      <p:sp>
        <p:nvSpPr>
          <p:cNvPr id="17" name="Rectangle 16"/>
          <p:cNvSpPr/>
          <p:nvPr/>
        </p:nvSpPr>
        <p:spPr>
          <a:xfrm>
            <a:off x="6425018" y="3544609"/>
            <a:ext cx="4780565" cy="369332"/>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dirty="0" smtClean="0"/>
              <a:t>P(B|A) = P(</a:t>
            </a:r>
            <a:r>
              <a:rPr lang="en-US" dirty="0"/>
              <a:t>A very close </a:t>
            </a:r>
            <a:r>
              <a:rPr lang="en-US" dirty="0" err="1" smtClean="0"/>
              <a:t>game|Sports</a:t>
            </a:r>
            <a:r>
              <a:rPr lang="en-US" dirty="0" smtClean="0"/>
              <a:t>)</a:t>
            </a:r>
            <a:endParaRPr lang="en-US" dirty="0"/>
          </a:p>
        </p:txBody>
      </p:sp>
    </p:spTree>
    <p:extLst>
      <p:ext uri="{BB962C8B-B14F-4D97-AF65-F5344CB8AC3E}">
        <p14:creationId xmlns:p14="http://schemas.microsoft.com/office/powerpoint/2010/main" val="29805837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14325" y="361869"/>
            <a:ext cx="10805260" cy="56094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1218866"/>
            <a:r>
              <a:rPr lang="en-US" sz="3600" dirty="0">
                <a:solidFill>
                  <a:schemeClr val="tx2"/>
                </a:solidFill>
                <a:latin typeface="Calibri" pitchFamily="34" charset="0"/>
                <a:ea typeface="Segoe UI Symbol" pitchFamily="34" charset="0"/>
                <a:cs typeface="Calibri" pitchFamily="34" charset="0"/>
              </a:rPr>
              <a:t>Classification using Decision trees</a:t>
            </a:r>
          </a:p>
        </p:txBody>
      </p:sp>
      <p:pic>
        <p:nvPicPr>
          <p:cNvPr id="2" name="Picture 1"/>
          <p:cNvPicPr>
            <a:picLocks noChangeAspect="1"/>
          </p:cNvPicPr>
          <p:nvPr/>
        </p:nvPicPr>
        <p:blipFill>
          <a:blip r:embed="rId2"/>
          <a:stretch>
            <a:fillRect/>
          </a:stretch>
        </p:blipFill>
        <p:spPr>
          <a:xfrm>
            <a:off x="3527781" y="1809162"/>
            <a:ext cx="3400638" cy="2111529"/>
          </a:xfrm>
          <a:prstGeom prst="rect">
            <a:avLst/>
          </a:prstGeom>
        </p:spPr>
        <p:style>
          <a:lnRef idx="2">
            <a:schemeClr val="accent5"/>
          </a:lnRef>
          <a:fillRef idx="1">
            <a:schemeClr val="lt1"/>
          </a:fillRef>
          <a:effectRef idx="0">
            <a:schemeClr val="accent5"/>
          </a:effectRef>
          <a:fontRef idx="minor">
            <a:schemeClr val="dk1"/>
          </a:fontRef>
        </p:style>
      </p:pic>
      <p:pic>
        <p:nvPicPr>
          <p:cNvPr id="5" name="Picture 4"/>
          <p:cNvPicPr>
            <a:picLocks noChangeAspect="1"/>
          </p:cNvPicPr>
          <p:nvPr/>
        </p:nvPicPr>
        <p:blipFill>
          <a:blip r:embed="rId3"/>
          <a:stretch>
            <a:fillRect/>
          </a:stretch>
        </p:blipFill>
        <p:spPr>
          <a:xfrm>
            <a:off x="214325" y="4337364"/>
            <a:ext cx="3400639" cy="2401014"/>
          </a:xfrm>
          <a:prstGeom prst="rect">
            <a:avLst/>
          </a:prstGeom>
        </p:spPr>
        <p:style>
          <a:lnRef idx="2">
            <a:schemeClr val="accent5"/>
          </a:lnRef>
          <a:fillRef idx="1">
            <a:schemeClr val="lt1"/>
          </a:fillRef>
          <a:effectRef idx="0">
            <a:schemeClr val="accent5"/>
          </a:effectRef>
          <a:fontRef idx="minor">
            <a:schemeClr val="dk1"/>
          </a:fontRef>
        </p:style>
      </p:pic>
      <p:pic>
        <p:nvPicPr>
          <p:cNvPr id="6" name="Picture 5"/>
          <p:cNvPicPr>
            <a:picLocks noChangeAspect="1"/>
          </p:cNvPicPr>
          <p:nvPr/>
        </p:nvPicPr>
        <p:blipFill>
          <a:blip r:embed="rId4"/>
          <a:stretch>
            <a:fillRect/>
          </a:stretch>
        </p:blipFill>
        <p:spPr>
          <a:xfrm>
            <a:off x="3794760" y="4483433"/>
            <a:ext cx="3133659" cy="2254945"/>
          </a:xfrm>
          <a:prstGeom prst="rect">
            <a:avLst/>
          </a:prstGeom>
        </p:spPr>
        <p:style>
          <a:lnRef idx="2">
            <a:schemeClr val="accent5"/>
          </a:lnRef>
          <a:fillRef idx="1">
            <a:schemeClr val="lt1"/>
          </a:fillRef>
          <a:effectRef idx="0">
            <a:schemeClr val="accent5"/>
          </a:effectRef>
          <a:fontRef idx="minor">
            <a:schemeClr val="dk1"/>
          </a:fontRef>
        </p:style>
      </p:pic>
      <p:pic>
        <p:nvPicPr>
          <p:cNvPr id="7" name="Picture 6"/>
          <p:cNvPicPr>
            <a:picLocks noChangeAspect="1"/>
          </p:cNvPicPr>
          <p:nvPr/>
        </p:nvPicPr>
        <p:blipFill>
          <a:blip r:embed="rId5"/>
          <a:stretch>
            <a:fillRect/>
          </a:stretch>
        </p:blipFill>
        <p:spPr>
          <a:xfrm>
            <a:off x="7108215" y="1809162"/>
            <a:ext cx="4858933" cy="4901609"/>
          </a:xfrm>
          <a:prstGeom prst="rect">
            <a:avLst/>
          </a:prstGeom>
        </p:spPr>
      </p:pic>
      <p:pic>
        <p:nvPicPr>
          <p:cNvPr id="8" name="Picture 7"/>
          <p:cNvPicPr>
            <a:picLocks noChangeAspect="1"/>
          </p:cNvPicPr>
          <p:nvPr/>
        </p:nvPicPr>
        <p:blipFill>
          <a:blip r:embed="rId6"/>
          <a:stretch>
            <a:fillRect/>
          </a:stretch>
        </p:blipFill>
        <p:spPr>
          <a:xfrm>
            <a:off x="214325" y="1108713"/>
            <a:ext cx="3133660" cy="19530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6755652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14325" y="361869"/>
            <a:ext cx="10805260" cy="560940"/>
          </a:xfrm>
          <a:prstGeom prst="rect">
            <a:avLst/>
          </a:prstGeom>
        </p:spPr>
        <p:txBody>
          <a:bodyPr vert="horz" lIns="91440" tIns="45720" rIns="91440" bIns="45720" rtlCol="0" anchor="b">
            <a:normAutofit fontScale="7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1218866"/>
            <a:r>
              <a:rPr lang="en-US" dirty="0">
                <a:solidFill>
                  <a:schemeClr val="tx2"/>
                </a:solidFill>
                <a:latin typeface="Calibri" pitchFamily="34" charset="0"/>
                <a:ea typeface="Segoe UI Symbol" pitchFamily="34" charset="0"/>
                <a:cs typeface="Calibri" pitchFamily="34" charset="0"/>
              </a:rPr>
              <a:t>Linear Regression</a:t>
            </a:r>
          </a:p>
        </p:txBody>
      </p:sp>
      <p:sp>
        <p:nvSpPr>
          <p:cNvPr id="10" name="TextBox 9"/>
          <p:cNvSpPr txBox="1"/>
          <p:nvPr/>
        </p:nvSpPr>
        <p:spPr>
          <a:xfrm>
            <a:off x="350520" y="1051560"/>
            <a:ext cx="2917854" cy="1597391"/>
          </a:xfrm>
          <a:prstGeom prst="rect">
            <a:avLst/>
          </a:prstGeom>
          <a:solidFill>
            <a:schemeClr val="tx2">
              <a:lumMod val="20000"/>
              <a:lumOff val="80000"/>
            </a:schemeClr>
          </a:solidFill>
        </p:spPr>
        <p:txBody>
          <a:bodyPr wrap="square" rtlCol="0">
            <a:spAutoFit/>
          </a:bodyPr>
          <a:lstStyle/>
          <a:p>
            <a:r>
              <a:rPr lang="en-US" sz="1600" b="1" dirty="0"/>
              <a:t>Problem to Solve :</a:t>
            </a:r>
          </a:p>
          <a:p>
            <a:endParaRPr lang="en-US" sz="1600" b="1" dirty="0"/>
          </a:p>
          <a:p>
            <a:r>
              <a:rPr lang="en-US" sz="1600" dirty="0"/>
              <a:t>Target different brands of clothing (with different price bands) to different towns based on cost of living index :</a:t>
            </a:r>
          </a:p>
        </p:txBody>
      </p:sp>
      <p:sp>
        <p:nvSpPr>
          <p:cNvPr id="3" name="TextBox 2"/>
          <p:cNvSpPr txBox="1"/>
          <p:nvPr/>
        </p:nvSpPr>
        <p:spPr>
          <a:xfrm>
            <a:off x="4732831" y="4831506"/>
            <a:ext cx="3747381" cy="430887"/>
          </a:xfrm>
          <a:prstGeom prst="rect">
            <a:avLst/>
          </a:prstGeom>
          <a:noFill/>
        </p:spPr>
        <p:txBody>
          <a:bodyPr wrap="square" rtlCol="0">
            <a:spAutoFit/>
          </a:bodyPr>
          <a:lstStyle/>
          <a:p>
            <a:pPr algn="ctr"/>
            <a:r>
              <a:rPr lang="en-US" sz="2200" dirty="0"/>
              <a:t>Cost of living index</a:t>
            </a:r>
          </a:p>
        </p:txBody>
      </p:sp>
      <p:pic>
        <p:nvPicPr>
          <p:cNvPr id="5" name="Picture 4"/>
          <p:cNvPicPr>
            <a:picLocks noChangeAspect="1"/>
          </p:cNvPicPr>
          <p:nvPr/>
        </p:nvPicPr>
        <p:blipFill>
          <a:blip r:embed="rId2"/>
          <a:stretch>
            <a:fillRect/>
          </a:stretch>
        </p:blipFill>
        <p:spPr>
          <a:xfrm>
            <a:off x="4732830" y="1079291"/>
            <a:ext cx="6950030" cy="3595730"/>
          </a:xfrm>
          <a:prstGeom prst="rect">
            <a:avLst/>
          </a:prstGeom>
        </p:spPr>
      </p:pic>
      <p:sp>
        <p:nvSpPr>
          <p:cNvPr id="9" name="TextBox 8"/>
          <p:cNvSpPr txBox="1"/>
          <p:nvPr/>
        </p:nvSpPr>
        <p:spPr>
          <a:xfrm rot="16200000">
            <a:off x="2424337" y="2764275"/>
            <a:ext cx="3800849" cy="430887"/>
          </a:xfrm>
          <a:prstGeom prst="rect">
            <a:avLst/>
          </a:prstGeom>
          <a:noFill/>
        </p:spPr>
        <p:txBody>
          <a:bodyPr vert="horz" wrap="square" rtlCol="0">
            <a:spAutoFit/>
          </a:bodyPr>
          <a:lstStyle/>
          <a:p>
            <a:pPr algn="ctr"/>
            <a:r>
              <a:rPr lang="en-US" sz="2200" dirty="0"/>
              <a:t>Price band</a:t>
            </a:r>
          </a:p>
        </p:txBody>
      </p:sp>
      <p:sp>
        <p:nvSpPr>
          <p:cNvPr id="11" name="TextBox 10"/>
          <p:cNvSpPr txBox="1"/>
          <p:nvPr/>
        </p:nvSpPr>
        <p:spPr>
          <a:xfrm>
            <a:off x="329094" y="2914842"/>
            <a:ext cx="3780754" cy="3416320"/>
          </a:xfrm>
          <a:prstGeom prst="rect">
            <a:avLst/>
          </a:prstGeom>
          <a:solidFill>
            <a:schemeClr val="accent2">
              <a:lumMod val="20000"/>
              <a:lumOff val="80000"/>
            </a:schemeClr>
          </a:solidFill>
        </p:spPr>
        <p:txBody>
          <a:bodyPr wrap="square" rtlCol="0">
            <a:spAutoFit/>
          </a:bodyPr>
          <a:lstStyle/>
          <a:p>
            <a:pPr>
              <a:lnSpc>
                <a:spcPct val="150000"/>
              </a:lnSpc>
            </a:pPr>
            <a:r>
              <a:rPr lang="en-US" sz="1600" b="1" dirty="0"/>
              <a:t>Important points</a:t>
            </a:r>
          </a:p>
          <a:p>
            <a:pPr marL="342900" indent="-342900">
              <a:lnSpc>
                <a:spcPct val="150000"/>
              </a:lnSpc>
              <a:buAutoNum type="arabicPeriod"/>
            </a:pPr>
            <a:r>
              <a:rPr lang="en-US" sz="1600" dirty="0"/>
              <a:t>Y – dependent variable</a:t>
            </a:r>
          </a:p>
          <a:p>
            <a:pPr marL="342900" indent="-342900">
              <a:lnSpc>
                <a:spcPct val="150000"/>
              </a:lnSpc>
              <a:buAutoNum type="arabicPeriod"/>
            </a:pPr>
            <a:r>
              <a:rPr lang="en-US" sz="1600" dirty="0"/>
              <a:t>X – independent variable </a:t>
            </a:r>
          </a:p>
          <a:p>
            <a:pPr marL="342900" indent="-342900">
              <a:lnSpc>
                <a:spcPct val="150000"/>
              </a:lnSpc>
              <a:buAutoNum type="arabicPeriod"/>
            </a:pPr>
            <a:r>
              <a:rPr lang="en-US" sz="1600" dirty="0"/>
              <a:t>a – value of y when x is 0 - “</a:t>
            </a:r>
            <a:r>
              <a:rPr lang="en-US" sz="1600" b="1" dirty="0"/>
              <a:t>Intercept”</a:t>
            </a:r>
          </a:p>
          <a:p>
            <a:pPr marL="342900" indent="-342900">
              <a:lnSpc>
                <a:spcPct val="150000"/>
              </a:lnSpc>
              <a:buAutoNum type="arabicPeriod"/>
            </a:pPr>
            <a:r>
              <a:rPr lang="en-US" sz="1600" dirty="0"/>
              <a:t>b – slope, increase in value of y per 1 unit increase in x  - “</a:t>
            </a:r>
            <a:r>
              <a:rPr lang="en-US" sz="1600" b="1" dirty="0"/>
              <a:t>Coefficient” </a:t>
            </a:r>
          </a:p>
          <a:p>
            <a:pPr marL="342900" indent="-342900">
              <a:lnSpc>
                <a:spcPct val="150000"/>
              </a:lnSpc>
              <a:buAutoNum type="arabicPeriod"/>
            </a:pPr>
            <a:r>
              <a:rPr lang="en-US" sz="1600" dirty="0"/>
              <a:t>Regression line to fit Least sum of squares</a:t>
            </a:r>
          </a:p>
          <a:p>
            <a:pPr marL="342900" indent="-342900">
              <a:lnSpc>
                <a:spcPct val="150000"/>
              </a:lnSpc>
              <a:buFontTx/>
              <a:buAutoNum type="arabicPeriod"/>
            </a:pPr>
            <a:r>
              <a:rPr lang="en-US" sz="1600" dirty="0"/>
              <a:t>e – residual error</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6961" y="5867400"/>
            <a:ext cx="5762625" cy="628650"/>
          </a:xfrm>
          <a:prstGeom prst="rect">
            <a:avLst/>
          </a:prstGeom>
          <a:ln/>
        </p:spPr>
        <p:style>
          <a:lnRef idx="2">
            <a:schemeClr val="accent5"/>
          </a:lnRef>
          <a:fillRef idx="1">
            <a:schemeClr val="lt1"/>
          </a:fillRef>
          <a:effectRef idx="0">
            <a:schemeClr val="accent5"/>
          </a:effectRef>
          <a:fontRef idx="minor">
            <a:schemeClr val="dk1"/>
          </a:fontRef>
        </p:style>
      </p:pic>
      <p:sp>
        <p:nvSpPr>
          <p:cNvPr id="12" name="TextBox 11"/>
          <p:cNvSpPr txBox="1"/>
          <p:nvPr/>
        </p:nvSpPr>
        <p:spPr>
          <a:xfrm>
            <a:off x="5028360" y="5452646"/>
            <a:ext cx="6096840" cy="33855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1600" dirty="0"/>
              <a:t>Multiple Linear Regression with intercept, coefficient and residual error</a:t>
            </a:r>
          </a:p>
        </p:txBody>
      </p:sp>
    </p:spTree>
    <p:extLst>
      <p:ext uri="{BB962C8B-B14F-4D97-AF65-F5344CB8AC3E}">
        <p14:creationId xmlns:p14="http://schemas.microsoft.com/office/powerpoint/2010/main" val="2028287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14325" y="361869"/>
            <a:ext cx="10805260" cy="56094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1218866"/>
            <a:r>
              <a:rPr lang="en-US" sz="3600" dirty="0" smtClean="0">
                <a:solidFill>
                  <a:schemeClr val="tx2"/>
                </a:solidFill>
                <a:latin typeface="Calibri" pitchFamily="34" charset="0"/>
                <a:ea typeface="Segoe UI Symbol" pitchFamily="34" charset="0"/>
                <a:cs typeface="Calibri" pitchFamily="34" charset="0"/>
              </a:rPr>
              <a:t>Linear regression</a:t>
            </a:r>
            <a:endParaRPr lang="en-US" sz="3600" dirty="0">
              <a:solidFill>
                <a:schemeClr val="tx2"/>
              </a:solidFill>
              <a:latin typeface="Calibri" pitchFamily="34" charset="0"/>
              <a:ea typeface="Segoe UI Symbol" pitchFamily="34" charset="0"/>
              <a:cs typeface="Calibri" pitchFamily="34" charset="0"/>
            </a:endParaRPr>
          </a:p>
        </p:txBody>
      </p:sp>
      <p:pic>
        <p:nvPicPr>
          <p:cNvPr id="3" name="Picture 2"/>
          <p:cNvPicPr>
            <a:picLocks noChangeAspect="1"/>
          </p:cNvPicPr>
          <p:nvPr/>
        </p:nvPicPr>
        <p:blipFill>
          <a:blip r:embed="rId2"/>
          <a:stretch>
            <a:fillRect/>
          </a:stretch>
        </p:blipFill>
        <p:spPr>
          <a:xfrm>
            <a:off x="282955" y="1367790"/>
            <a:ext cx="5334000" cy="40005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p:cNvPicPr>
            <a:picLocks noChangeAspect="1"/>
          </p:cNvPicPr>
          <p:nvPr/>
        </p:nvPicPr>
        <p:blipFill>
          <a:blip r:embed="rId3"/>
          <a:stretch>
            <a:fillRect/>
          </a:stretch>
        </p:blipFill>
        <p:spPr>
          <a:xfrm>
            <a:off x="5882640" y="642339"/>
            <a:ext cx="6004560" cy="577938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2145862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199737" y="361869"/>
            <a:ext cx="4417983" cy="560940"/>
          </a:xfrm>
          <a:prstGeom prst="rect">
            <a:avLst/>
          </a:prstGeom>
        </p:spPr>
        <p:txBody>
          <a:bodyPr vert="horz" lIns="91440" tIns="45720" rIns="91440" bIns="45720" rtlCol="0" anchor="b">
            <a:normAutofit fontScale="7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1218866"/>
            <a:r>
              <a:rPr lang="en-US" dirty="0" smtClean="0">
                <a:solidFill>
                  <a:schemeClr val="tx2"/>
                </a:solidFill>
                <a:latin typeface="Calibri" pitchFamily="34" charset="0"/>
                <a:ea typeface="Segoe UI Symbol" pitchFamily="34" charset="0"/>
                <a:cs typeface="Calibri" pitchFamily="34" charset="0"/>
              </a:rPr>
              <a:t>Logistic regression</a:t>
            </a:r>
            <a:endParaRPr lang="en-US" dirty="0">
              <a:solidFill>
                <a:schemeClr val="tx2"/>
              </a:solidFill>
              <a:latin typeface="Calibri" pitchFamily="34" charset="0"/>
              <a:ea typeface="Segoe UI Symbol" pitchFamily="34" charset="0"/>
              <a:cs typeface="Calibri" pitchFamily="34" charset="0"/>
            </a:endParaRPr>
          </a:p>
        </p:txBody>
      </p:sp>
      <p:sp>
        <p:nvSpPr>
          <p:cNvPr id="8" name="TextBox 7"/>
          <p:cNvSpPr txBox="1"/>
          <p:nvPr/>
        </p:nvSpPr>
        <p:spPr>
          <a:xfrm>
            <a:off x="350520" y="1051560"/>
            <a:ext cx="7673340" cy="3293209"/>
          </a:xfrm>
          <a:prstGeom prst="rect">
            <a:avLst/>
          </a:prstGeom>
          <a:solidFill>
            <a:schemeClr val="accent1">
              <a:lumMod val="20000"/>
              <a:lumOff val="80000"/>
            </a:schemeClr>
          </a:solidFill>
        </p:spPr>
        <p:txBody>
          <a:bodyPr wrap="square" rtlCol="0">
            <a:spAutoFit/>
          </a:bodyPr>
          <a:lstStyle/>
          <a:p>
            <a:r>
              <a:rPr lang="en-US" sz="1600" dirty="0"/>
              <a:t>It’s a classification algorithm, that is used where the response variable is categorical. The idea of Logistic Regression is to find a relationship between features and probability of particular outcome.</a:t>
            </a:r>
          </a:p>
          <a:p>
            <a:endParaRPr lang="en-US" sz="1600" dirty="0"/>
          </a:p>
          <a:p>
            <a:r>
              <a:rPr lang="en-US" sz="1600" dirty="0"/>
              <a:t>With binary classification, let ‘x’ be some feature and ‘y’ be the output which can be either 0 or 1.</a:t>
            </a:r>
          </a:p>
          <a:p>
            <a:r>
              <a:rPr lang="en-US" sz="1600" dirty="0"/>
              <a:t>The probability that the output is 1 given its input </a:t>
            </a:r>
            <a:r>
              <a:rPr lang="en-US" sz="1600" dirty="0" smtClean="0"/>
              <a:t>is used.</a:t>
            </a:r>
            <a:endParaRPr lang="en-US" sz="1600" dirty="0"/>
          </a:p>
          <a:p>
            <a:endParaRPr lang="en-US" sz="1600" dirty="0"/>
          </a:p>
          <a:p>
            <a:r>
              <a:rPr lang="en-US" sz="1600" dirty="0" smtClean="0"/>
              <a:t>If </a:t>
            </a:r>
            <a:r>
              <a:rPr lang="en-US" sz="1600" dirty="0"/>
              <a:t>we predict the probability via linear regression, we can state it as:</a:t>
            </a:r>
          </a:p>
          <a:p>
            <a:endParaRPr lang="en-US" sz="1600" dirty="0"/>
          </a:p>
          <a:p>
            <a:r>
              <a:rPr lang="en-US" sz="1600" dirty="0"/>
              <a:t>Linear regression model can generate the predicted probability as any number ranging from negative to positive infinity, whereas probability of an outcome can only lie between 0&lt; P(x)&lt;1</a:t>
            </a:r>
            <a:r>
              <a:rPr lang="en-US" sz="1600" dirty="0" smtClean="0"/>
              <a:t>.</a:t>
            </a:r>
            <a:endParaRPr lang="en-US" sz="1600" dirty="0"/>
          </a:p>
        </p:txBody>
      </p:sp>
      <p:pic>
        <p:nvPicPr>
          <p:cNvPr id="5" name="Picture 4"/>
          <p:cNvPicPr>
            <a:picLocks noChangeAspect="1"/>
          </p:cNvPicPr>
          <p:nvPr/>
        </p:nvPicPr>
        <p:blipFill>
          <a:blip r:embed="rId2"/>
          <a:stretch>
            <a:fillRect/>
          </a:stretch>
        </p:blipFill>
        <p:spPr>
          <a:xfrm>
            <a:off x="6156960" y="2707775"/>
            <a:ext cx="1866900" cy="753940"/>
          </a:xfrm>
          <a:prstGeom prst="rect">
            <a:avLst/>
          </a:prstGeom>
        </p:spPr>
      </p:pic>
      <p:pic>
        <p:nvPicPr>
          <p:cNvPr id="10" name="Picture 9"/>
          <p:cNvPicPr>
            <a:picLocks noChangeAspect="1"/>
          </p:cNvPicPr>
          <p:nvPr/>
        </p:nvPicPr>
        <p:blipFill>
          <a:blip r:embed="rId3"/>
          <a:stretch>
            <a:fillRect/>
          </a:stretch>
        </p:blipFill>
        <p:spPr>
          <a:xfrm>
            <a:off x="350520" y="4416012"/>
            <a:ext cx="5654040" cy="22147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Picture 10"/>
          <p:cNvPicPr>
            <a:picLocks noChangeAspect="1"/>
          </p:cNvPicPr>
          <p:nvPr/>
        </p:nvPicPr>
        <p:blipFill>
          <a:blip r:embed="rId4"/>
          <a:stretch>
            <a:fillRect/>
          </a:stretch>
        </p:blipFill>
        <p:spPr>
          <a:xfrm>
            <a:off x="6238773" y="4416012"/>
            <a:ext cx="5781602" cy="22147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3" name="Picture 12"/>
          <p:cNvPicPr>
            <a:picLocks noChangeAspect="1"/>
          </p:cNvPicPr>
          <p:nvPr/>
        </p:nvPicPr>
        <p:blipFill>
          <a:blip r:embed="rId5"/>
          <a:stretch>
            <a:fillRect/>
          </a:stretch>
        </p:blipFill>
        <p:spPr>
          <a:xfrm>
            <a:off x="8155130" y="1191768"/>
            <a:ext cx="3865245" cy="231914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3958483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199737" y="361869"/>
            <a:ext cx="10832057" cy="560940"/>
          </a:xfrm>
          <a:prstGeom prst="rect">
            <a:avLst/>
          </a:prstGeom>
        </p:spPr>
        <p:txBody>
          <a:bodyPr vert="horz" lIns="91440" tIns="45720" rIns="91440" bIns="45720" rtlCol="0" anchor="b">
            <a:normAutofit fontScale="7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1218866"/>
            <a:r>
              <a:rPr lang="en-US" dirty="0" smtClean="0">
                <a:solidFill>
                  <a:schemeClr val="tx2"/>
                </a:solidFill>
                <a:latin typeface="Calibri" pitchFamily="34" charset="0"/>
                <a:ea typeface="Segoe UI Symbol" pitchFamily="34" charset="0"/>
                <a:cs typeface="Calibri" pitchFamily="34" charset="0"/>
              </a:rPr>
              <a:t>PCA and LDA</a:t>
            </a:r>
            <a:endParaRPr lang="en-US" dirty="0">
              <a:solidFill>
                <a:schemeClr val="tx2"/>
              </a:solidFill>
              <a:latin typeface="Calibri" pitchFamily="34" charset="0"/>
              <a:ea typeface="Segoe UI Symbol" pitchFamily="34" charset="0"/>
              <a:cs typeface="Calibri" pitchFamily="34" charset="0"/>
            </a:endParaRPr>
          </a:p>
        </p:txBody>
      </p:sp>
      <p:pic>
        <p:nvPicPr>
          <p:cNvPr id="2" name="Picture 1"/>
          <p:cNvPicPr>
            <a:picLocks noChangeAspect="1"/>
          </p:cNvPicPr>
          <p:nvPr/>
        </p:nvPicPr>
        <p:blipFill>
          <a:blip r:embed="rId2"/>
          <a:stretch>
            <a:fillRect/>
          </a:stretch>
        </p:blipFill>
        <p:spPr>
          <a:xfrm>
            <a:off x="199736" y="922809"/>
            <a:ext cx="6307743" cy="229933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 name="Picture 2"/>
          <p:cNvPicPr>
            <a:picLocks noChangeAspect="1"/>
          </p:cNvPicPr>
          <p:nvPr/>
        </p:nvPicPr>
        <p:blipFill>
          <a:blip r:embed="rId3"/>
          <a:stretch>
            <a:fillRect/>
          </a:stretch>
        </p:blipFill>
        <p:spPr>
          <a:xfrm>
            <a:off x="199737" y="3464242"/>
            <a:ext cx="6307743" cy="32120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p:cNvPicPr>
            <a:picLocks noChangeAspect="1"/>
          </p:cNvPicPr>
          <p:nvPr/>
        </p:nvPicPr>
        <p:blipFill>
          <a:blip r:embed="rId4"/>
          <a:stretch>
            <a:fillRect/>
          </a:stretch>
        </p:blipFill>
        <p:spPr>
          <a:xfrm>
            <a:off x="6874388" y="3824888"/>
            <a:ext cx="5206550" cy="24907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5228272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14325" y="361869"/>
            <a:ext cx="10805260" cy="560940"/>
          </a:xfrm>
          <a:prstGeom prst="rect">
            <a:avLst/>
          </a:prstGeom>
        </p:spPr>
        <p:txBody>
          <a:bodyPr vert="horz" lIns="91440" tIns="45720" rIns="91440" bIns="45720" rtlCol="0" anchor="b">
            <a:normAutofit fontScale="7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1218866"/>
            <a:r>
              <a:rPr lang="en-US" dirty="0">
                <a:solidFill>
                  <a:schemeClr val="tx2"/>
                </a:solidFill>
                <a:latin typeface="Calibri" pitchFamily="34" charset="0"/>
                <a:ea typeface="Segoe UI Symbol" pitchFamily="34" charset="0"/>
                <a:cs typeface="Calibri" pitchFamily="34" charset="0"/>
              </a:rPr>
              <a:t>Machine Learning Intro</a:t>
            </a:r>
          </a:p>
        </p:txBody>
      </p:sp>
      <p:sp>
        <p:nvSpPr>
          <p:cNvPr id="5" name="Rectangle 4"/>
          <p:cNvSpPr/>
          <p:nvPr/>
        </p:nvSpPr>
        <p:spPr>
          <a:xfrm>
            <a:off x="533401" y="990600"/>
            <a:ext cx="4952999" cy="5693866"/>
          </a:xfrm>
          <a:prstGeom prst="rect">
            <a:avLst/>
          </a:prstGeom>
          <a:solidFill>
            <a:schemeClr val="accent1">
              <a:lumMod val="20000"/>
              <a:lumOff val="80000"/>
            </a:schemeClr>
          </a:solidFill>
        </p:spPr>
        <p:style>
          <a:lnRef idx="2">
            <a:schemeClr val="accent5"/>
          </a:lnRef>
          <a:fillRef idx="1">
            <a:schemeClr val="lt1"/>
          </a:fillRef>
          <a:effectRef idx="0">
            <a:schemeClr val="accent5"/>
          </a:effectRef>
          <a:fontRef idx="minor">
            <a:schemeClr val="dk1"/>
          </a:fontRef>
        </p:style>
        <p:txBody>
          <a:bodyPr wrap="square">
            <a:spAutoFit/>
          </a:bodyPr>
          <a:lstStyle/>
          <a:p>
            <a:r>
              <a:rPr lang="en-US" sz="2800" dirty="0"/>
              <a:t>Big Data  - ? ? ?</a:t>
            </a:r>
          </a:p>
          <a:p>
            <a:endParaRPr lang="en-US" sz="2800" dirty="0"/>
          </a:p>
          <a:p>
            <a:r>
              <a:rPr lang="en-US" sz="2800" dirty="0"/>
              <a:t>Data Engineering - ? ? ?</a:t>
            </a:r>
          </a:p>
          <a:p>
            <a:endParaRPr lang="en-US" sz="2800" dirty="0"/>
          </a:p>
          <a:p>
            <a:r>
              <a:rPr lang="en-US" sz="2800" dirty="0"/>
              <a:t>Machine Learning - ? ? ?</a:t>
            </a:r>
          </a:p>
          <a:p>
            <a:endParaRPr lang="en-US" sz="2800" dirty="0"/>
          </a:p>
          <a:p>
            <a:r>
              <a:rPr lang="en-US" sz="2800" dirty="0"/>
              <a:t>Deep Learning - ? ? ?</a:t>
            </a:r>
          </a:p>
          <a:p>
            <a:endParaRPr lang="en-US" sz="2800" dirty="0"/>
          </a:p>
          <a:p>
            <a:r>
              <a:rPr lang="en-US" sz="2800" dirty="0"/>
              <a:t>Reinforcement Learning - ? ? ?</a:t>
            </a:r>
          </a:p>
          <a:p>
            <a:endParaRPr lang="en-US" sz="2800" dirty="0"/>
          </a:p>
          <a:p>
            <a:r>
              <a:rPr lang="en-US" sz="2800" dirty="0"/>
              <a:t>AI - ? ? </a:t>
            </a:r>
            <a:r>
              <a:rPr lang="en-US" sz="2800" dirty="0" smtClean="0"/>
              <a:t>?</a:t>
            </a:r>
          </a:p>
          <a:p>
            <a:endParaRPr lang="en-US" sz="2800" dirty="0"/>
          </a:p>
          <a:p>
            <a:r>
              <a:rPr lang="en-US" sz="2800" dirty="0" smtClean="0"/>
              <a:t>NLP - ???</a:t>
            </a:r>
            <a:endParaRPr lang="en-US" sz="2800" dirty="0"/>
          </a:p>
        </p:txBody>
      </p:sp>
      <p:sp>
        <p:nvSpPr>
          <p:cNvPr id="6" name="Oval 5"/>
          <p:cNvSpPr/>
          <p:nvPr/>
        </p:nvSpPr>
        <p:spPr>
          <a:xfrm>
            <a:off x="6934200" y="1524000"/>
            <a:ext cx="4343400" cy="4267200"/>
          </a:xfrm>
          <a:prstGeom prst="ellipse">
            <a:avLst/>
          </a:prstGeom>
          <a:solidFill>
            <a:schemeClr val="accent6">
              <a:lumMod val="60000"/>
              <a:lumOff val="4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400" dirty="0">
                <a:solidFill>
                  <a:schemeClr val="tx1"/>
                </a:solidFill>
              </a:rPr>
              <a:t>Better focus on the Business problem at hand.</a:t>
            </a:r>
          </a:p>
          <a:p>
            <a:pPr algn="ctr"/>
            <a:endParaRPr lang="en-US" sz="2400" dirty="0">
              <a:solidFill>
                <a:schemeClr val="tx1"/>
              </a:solidFill>
            </a:endParaRPr>
          </a:p>
          <a:p>
            <a:pPr algn="ctr"/>
            <a:r>
              <a:rPr lang="en-US" sz="2400" dirty="0">
                <a:solidFill>
                  <a:schemeClr val="tx1"/>
                </a:solidFill>
              </a:rPr>
              <a:t>Learn and use whatever….WHATEVER is necessary </a:t>
            </a:r>
          </a:p>
        </p:txBody>
      </p:sp>
    </p:spTree>
    <p:extLst>
      <p:ext uri="{BB962C8B-B14F-4D97-AF65-F5344CB8AC3E}">
        <p14:creationId xmlns:p14="http://schemas.microsoft.com/office/powerpoint/2010/main" val="37275308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14325" y="361869"/>
            <a:ext cx="10805260" cy="560940"/>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1218866"/>
            <a:r>
              <a:rPr lang="en-US" sz="3600" dirty="0">
                <a:solidFill>
                  <a:schemeClr val="tx2"/>
                </a:solidFill>
                <a:latin typeface="Calibri" pitchFamily="34" charset="0"/>
                <a:ea typeface="Segoe UI Symbol" pitchFamily="34" charset="0"/>
                <a:cs typeface="Calibri" pitchFamily="34" charset="0"/>
              </a:rPr>
              <a:t>Support vector machines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 y="1107463"/>
            <a:ext cx="2980246" cy="277933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style>
          <a:lnRef idx="2">
            <a:schemeClr val="accent5"/>
          </a:lnRef>
          <a:fillRef idx="1">
            <a:schemeClr val="lt1"/>
          </a:fillRef>
          <a:effectRef idx="0">
            <a:schemeClr val="accent5"/>
          </a:effectRef>
          <a:fontRef idx="minor">
            <a:schemeClr val="dk1"/>
          </a:fontRef>
        </p:style>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38218" y="1107463"/>
            <a:ext cx="2575560" cy="275504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style>
          <a:lnRef idx="2">
            <a:schemeClr val="accent5"/>
          </a:lnRef>
          <a:fillRef idx="1">
            <a:schemeClr val="lt1"/>
          </a:fillRef>
          <a:effectRef idx="0">
            <a:schemeClr val="accent5"/>
          </a:effectRef>
          <a:fontRef idx="minor">
            <a:schemeClr val="dk1"/>
          </a:fontRef>
        </p:style>
      </p:pic>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 y="4463073"/>
            <a:ext cx="6248399" cy="202778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style>
          <a:lnRef idx="2">
            <a:schemeClr val="accent5"/>
          </a:lnRef>
          <a:fillRef idx="1">
            <a:schemeClr val="lt1"/>
          </a:fillRef>
          <a:effectRef idx="0">
            <a:schemeClr val="accent5"/>
          </a:effectRef>
          <a:fontRef idx="minor">
            <a:schemeClr val="dk1"/>
          </a:fontRef>
        </p:style>
      </p:pic>
      <p:sp>
        <p:nvSpPr>
          <p:cNvPr id="7" name="TextBox 6"/>
          <p:cNvSpPr txBox="1"/>
          <p:nvPr/>
        </p:nvSpPr>
        <p:spPr>
          <a:xfrm>
            <a:off x="7604919" y="4876800"/>
            <a:ext cx="4343400" cy="1200329"/>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IN" dirty="0"/>
              <a:t>Essentially, the kernel trick involves a process of constructing new features that express mathematical relationships between measured characteristics.</a:t>
            </a:r>
            <a:endParaRPr lang="en-US" dirty="0"/>
          </a:p>
        </p:txBody>
      </p:sp>
    </p:spTree>
    <p:extLst>
      <p:ext uri="{BB962C8B-B14F-4D97-AF65-F5344CB8AC3E}">
        <p14:creationId xmlns:p14="http://schemas.microsoft.com/office/powerpoint/2010/main" val="40357840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14325" y="361869"/>
            <a:ext cx="10805260" cy="56094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1218866"/>
            <a:r>
              <a:rPr lang="en-US" sz="3600" dirty="0" smtClean="0">
                <a:solidFill>
                  <a:schemeClr val="tx2"/>
                </a:solidFill>
                <a:latin typeface="Calibri" pitchFamily="34" charset="0"/>
                <a:ea typeface="Segoe UI Symbol" pitchFamily="34" charset="0"/>
                <a:cs typeface="Calibri" pitchFamily="34" charset="0"/>
              </a:rPr>
              <a:t>Ensemble methods</a:t>
            </a:r>
            <a:endParaRPr lang="en-US" sz="3600" dirty="0">
              <a:solidFill>
                <a:schemeClr val="tx2"/>
              </a:solidFill>
              <a:latin typeface="Calibri" pitchFamily="34" charset="0"/>
              <a:ea typeface="Segoe UI Symbol" pitchFamily="34" charset="0"/>
              <a:cs typeface="Calibri" pitchFamily="34" charset="0"/>
            </a:endParaRPr>
          </a:p>
        </p:txBody>
      </p:sp>
      <p:pic>
        <p:nvPicPr>
          <p:cNvPr id="3" name="Picture 2"/>
          <p:cNvPicPr>
            <a:picLocks noChangeAspect="1"/>
          </p:cNvPicPr>
          <p:nvPr/>
        </p:nvPicPr>
        <p:blipFill>
          <a:blip r:embed="rId2"/>
          <a:stretch>
            <a:fillRect/>
          </a:stretch>
        </p:blipFill>
        <p:spPr>
          <a:xfrm>
            <a:off x="214325" y="1251585"/>
            <a:ext cx="6857035" cy="456597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p:cNvPicPr>
            <a:picLocks noChangeAspect="1"/>
          </p:cNvPicPr>
          <p:nvPr/>
        </p:nvPicPr>
        <p:blipFill>
          <a:blip r:embed="rId3"/>
          <a:stretch>
            <a:fillRect/>
          </a:stretch>
        </p:blipFill>
        <p:spPr>
          <a:xfrm>
            <a:off x="7271385" y="3245814"/>
            <a:ext cx="4798695" cy="25717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3563889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18909" y="367958"/>
            <a:ext cx="10805260" cy="560940"/>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1218866"/>
            <a:r>
              <a:rPr lang="en-US" sz="3200" dirty="0">
                <a:solidFill>
                  <a:schemeClr val="tx2"/>
                </a:solidFill>
                <a:latin typeface="Calibri" pitchFamily="34" charset="0"/>
                <a:ea typeface="Segoe UI Symbol" pitchFamily="34" charset="0"/>
                <a:cs typeface="Calibri" pitchFamily="34" charset="0"/>
              </a:rPr>
              <a:t>Artificial Neural Networks</a:t>
            </a:r>
          </a:p>
        </p:txBody>
      </p:sp>
      <p:sp>
        <p:nvSpPr>
          <p:cNvPr id="3" name="TextBox 2"/>
          <p:cNvSpPr txBox="1"/>
          <p:nvPr/>
        </p:nvSpPr>
        <p:spPr>
          <a:xfrm>
            <a:off x="214326" y="1219201"/>
            <a:ext cx="6034075" cy="507831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lnSpc>
                <a:spcPct val="150000"/>
              </a:lnSpc>
              <a:buFont typeface="Arial" pitchFamily="34" charset="0"/>
              <a:buChar char="•"/>
            </a:pPr>
            <a:r>
              <a:rPr lang="en-US" dirty="0"/>
              <a:t>They are modeled from nature</a:t>
            </a:r>
            <a:endParaRPr lang="en-IN" dirty="0"/>
          </a:p>
          <a:p>
            <a:pPr marL="285750" indent="-285750">
              <a:lnSpc>
                <a:spcPct val="150000"/>
              </a:lnSpc>
              <a:buFont typeface="Arial" pitchFamily="34" charset="0"/>
              <a:buChar char="•"/>
            </a:pPr>
            <a:endParaRPr lang="en-IN" dirty="0"/>
          </a:p>
          <a:p>
            <a:pPr marL="285750" indent="-285750">
              <a:lnSpc>
                <a:spcPct val="150000"/>
              </a:lnSpc>
              <a:buFont typeface="Arial" pitchFamily="34" charset="0"/>
              <a:buChar char="•"/>
            </a:pPr>
            <a:r>
              <a:rPr lang="en-IN" dirty="0"/>
              <a:t>The field of artificial neural networks is often just called Neural Networks or Multilayer </a:t>
            </a:r>
            <a:r>
              <a:rPr lang="en-IN" dirty="0" err="1"/>
              <a:t>Perceptrons</a:t>
            </a:r>
            <a:r>
              <a:rPr lang="en-IN" dirty="0"/>
              <a:t>.</a:t>
            </a:r>
          </a:p>
          <a:p>
            <a:pPr marL="285750" indent="-285750">
              <a:lnSpc>
                <a:spcPct val="150000"/>
              </a:lnSpc>
              <a:buFont typeface="Arial" pitchFamily="34" charset="0"/>
              <a:buChar char="•"/>
            </a:pPr>
            <a:endParaRPr lang="en-IN" dirty="0"/>
          </a:p>
          <a:p>
            <a:pPr marL="285750" indent="-285750">
              <a:lnSpc>
                <a:spcPct val="150000"/>
              </a:lnSpc>
              <a:buFont typeface="Arial" pitchFamily="34" charset="0"/>
              <a:buChar char="•"/>
            </a:pPr>
            <a:r>
              <a:rPr lang="en-IN" dirty="0"/>
              <a:t>Neural networks with more than one hidden layer are Deep networks.</a:t>
            </a:r>
          </a:p>
          <a:p>
            <a:pPr marL="285750" indent="-285750">
              <a:lnSpc>
                <a:spcPct val="150000"/>
              </a:lnSpc>
              <a:buFont typeface="Arial" pitchFamily="34" charset="0"/>
              <a:buChar char="•"/>
            </a:pPr>
            <a:endParaRPr lang="en-IN" dirty="0"/>
          </a:p>
          <a:p>
            <a:pPr marL="285750" indent="-285750">
              <a:lnSpc>
                <a:spcPct val="150000"/>
              </a:lnSpc>
              <a:buFont typeface="Arial" pitchFamily="34" charset="0"/>
              <a:buChar char="•"/>
            </a:pPr>
            <a:r>
              <a:rPr lang="en-IN" dirty="0"/>
              <a:t>Adding more layers allows for more easy representation of the interactions within the input data, as well as allows for more abstract features to be learned and used as input into the next hidden layer.</a:t>
            </a:r>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0" y="1524001"/>
            <a:ext cx="4915694" cy="4023733"/>
          </a:xfrm>
          <a:prstGeom prst="rect">
            <a:avLst/>
          </a:prstGeom>
          <a:ln/>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8197304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06880" y="1625917"/>
            <a:ext cx="3048000" cy="39719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Rounded Rectangle 2"/>
          <p:cNvSpPr/>
          <p:nvPr/>
        </p:nvSpPr>
        <p:spPr>
          <a:xfrm>
            <a:off x="2042160" y="5867400"/>
            <a:ext cx="2377440" cy="64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Neuron</a:t>
            </a:r>
            <a:endParaRPr lang="en-US" sz="2400" dirty="0">
              <a:solidFill>
                <a:schemeClr val="tx1"/>
              </a:solidFill>
            </a:endParaRPr>
          </a:p>
        </p:txBody>
      </p:sp>
      <p:pic>
        <p:nvPicPr>
          <p:cNvPr id="5" name="Picture 4"/>
          <p:cNvPicPr>
            <a:picLocks noChangeAspect="1"/>
          </p:cNvPicPr>
          <p:nvPr/>
        </p:nvPicPr>
        <p:blipFill>
          <a:blip r:embed="rId3"/>
          <a:stretch>
            <a:fillRect/>
          </a:stretch>
        </p:blipFill>
        <p:spPr>
          <a:xfrm>
            <a:off x="6422707" y="2418397"/>
            <a:ext cx="4010025" cy="26384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Rounded Rectangle 5"/>
          <p:cNvSpPr/>
          <p:nvPr/>
        </p:nvSpPr>
        <p:spPr>
          <a:xfrm>
            <a:off x="7071359" y="5867400"/>
            <a:ext cx="2712720" cy="64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A simple Network</a:t>
            </a:r>
            <a:endParaRPr lang="en-US" sz="2400" dirty="0">
              <a:solidFill>
                <a:schemeClr val="tx1"/>
              </a:solidFill>
            </a:endParaRPr>
          </a:p>
        </p:txBody>
      </p:sp>
      <p:sp>
        <p:nvSpPr>
          <p:cNvPr id="7" name="Title 3"/>
          <p:cNvSpPr txBox="1">
            <a:spLocks/>
          </p:cNvSpPr>
          <p:nvPr/>
        </p:nvSpPr>
        <p:spPr>
          <a:xfrm>
            <a:off x="218909" y="367958"/>
            <a:ext cx="10805260" cy="560940"/>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1218866"/>
            <a:r>
              <a:rPr lang="en-US" sz="3200" dirty="0">
                <a:solidFill>
                  <a:schemeClr val="tx2"/>
                </a:solidFill>
                <a:latin typeface="Calibri" pitchFamily="34" charset="0"/>
                <a:ea typeface="Segoe UI Symbol" pitchFamily="34" charset="0"/>
                <a:cs typeface="Calibri" pitchFamily="34" charset="0"/>
              </a:rPr>
              <a:t>Artificial Neural Networks</a:t>
            </a:r>
          </a:p>
        </p:txBody>
      </p:sp>
    </p:spTree>
    <p:extLst>
      <p:ext uri="{BB962C8B-B14F-4D97-AF65-F5344CB8AC3E}">
        <p14:creationId xmlns:p14="http://schemas.microsoft.com/office/powerpoint/2010/main" val="9374559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18909" y="367958"/>
            <a:ext cx="10805260" cy="560940"/>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1218866"/>
            <a:r>
              <a:rPr lang="en-US" sz="3200" dirty="0">
                <a:solidFill>
                  <a:schemeClr val="tx2"/>
                </a:solidFill>
                <a:latin typeface="Calibri" pitchFamily="34" charset="0"/>
                <a:ea typeface="Segoe UI Symbol" pitchFamily="34" charset="0"/>
                <a:cs typeface="Calibri" pitchFamily="34" charset="0"/>
              </a:rPr>
              <a:t>Artificial Neural Networks</a:t>
            </a:r>
          </a:p>
        </p:txBody>
      </p:sp>
      <p:sp>
        <p:nvSpPr>
          <p:cNvPr id="3" name="TextBox 2"/>
          <p:cNvSpPr txBox="1"/>
          <p:nvPr/>
        </p:nvSpPr>
        <p:spPr>
          <a:xfrm>
            <a:off x="214326" y="1219200"/>
            <a:ext cx="5805475" cy="34163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nSpc>
                <a:spcPct val="150000"/>
              </a:lnSpc>
            </a:pPr>
            <a:r>
              <a:rPr lang="en-IN" b="1" dirty="0"/>
              <a:t>Neuron</a:t>
            </a:r>
            <a:r>
              <a:rPr lang="en-IN" dirty="0"/>
              <a:t> - The building block for neural networks are artificial neurons. </a:t>
            </a:r>
          </a:p>
          <a:p>
            <a:pPr>
              <a:lnSpc>
                <a:spcPct val="150000"/>
              </a:lnSpc>
            </a:pPr>
            <a:endParaRPr lang="en-IN" dirty="0"/>
          </a:p>
          <a:p>
            <a:pPr>
              <a:lnSpc>
                <a:spcPct val="150000"/>
              </a:lnSpc>
            </a:pPr>
            <a:r>
              <a:rPr lang="en-IN" b="1" dirty="0"/>
              <a:t>Neuron Weights </a:t>
            </a:r>
            <a:r>
              <a:rPr lang="en-IN" dirty="0"/>
              <a:t>- They are similar to weights in Linear regression. Weights are often initialized to small random values</a:t>
            </a:r>
          </a:p>
          <a:p>
            <a:pPr>
              <a:lnSpc>
                <a:spcPct val="150000"/>
              </a:lnSpc>
            </a:pPr>
            <a:endParaRPr lang="en-US" dirty="0"/>
          </a:p>
          <a:p>
            <a:pPr>
              <a:lnSpc>
                <a:spcPct val="150000"/>
              </a:lnSpc>
            </a:pPr>
            <a:r>
              <a:rPr lang="en-US" b="1" dirty="0"/>
              <a:t>Types of Layers – </a:t>
            </a:r>
            <a:r>
              <a:rPr lang="en-US" dirty="0"/>
              <a:t>Input, Hidden and Output</a:t>
            </a:r>
            <a:endParaRPr lang="en-US" b="1" dirty="0"/>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910" y="5063613"/>
            <a:ext cx="5800891" cy="1085850"/>
          </a:xfrm>
          <a:prstGeom prst="rect">
            <a:avLst/>
          </a:prstGeom>
          <a:ln/>
        </p:spPr>
        <p:style>
          <a:lnRef idx="2">
            <a:schemeClr val="dk1"/>
          </a:lnRef>
          <a:fillRef idx="1">
            <a:schemeClr val="lt1"/>
          </a:fillRef>
          <a:effectRef idx="0">
            <a:schemeClr val="dk1"/>
          </a:effectRef>
          <a:fontRef idx="minor">
            <a:schemeClr val="dk1"/>
          </a:fontRef>
        </p:style>
      </p:pic>
      <p:pic>
        <p:nvPicPr>
          <p:cNvPr id="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3200" y="1219201"/>
            <a:ext cx="5312572" cy="2497063"/>
          </a:xfrm>
          <a:prstGeom prst="rect">
            <a:avLst/>
          </a:prstGeom>
          <a:ln/>
        </p:spPr>
        <p:style>
          <a:lnRef idx="2">
            <a:schemeClr val="dk1"/>
          </a:lnRef>
          <a:fillRef idx="1">
            <a:schemeClr val="lt1"/>
          </a:fillRef>
          <a:effectRef idx="0">
            <a:schemeClr val="dk1"/>
          </a:effectRef>
          <a:fontRef idx="minor">
            <a:schemeClr val="dk1"/>
          </a:fontRef>
        </p:style>
      </p:pic>
      <p:cxnSp>
        <p:nvCxnSpPr>
          <p:cNvPr id="5" name="Straight Arrow Connector 4"/>
          <p:cNvCxnSpPr/>
          <p:nvPr/>
        </p:nvCxnSpPr>
        <p:spPr>
          <a:xfrm flipV="1">
            <a:off x="4876800" y="2667000"/>
            <a:ext cx="4114800" cy="2585492"/>
          </a:xfrm>
          <a:prstGeom prst="straightConnector1">
            <a:avLst/>
          </a:prstGeom>
          <a:ln w="73025">
            <a:tailEnd type="arrow"/>
          </a:ln>
        </p:spPr>
        <p:style>
          <a:lnRef idx="1">
            <a:schemeClr val="accent1"/>
          </a:lnRef>
          <a:fillRef idx="0">
            <a:schemeClr val="accent1"/>
          </a:fillRef>
          <a:effectRef idx="0">
            <a:schemeClr val="accent1"/>
          </a:effectRef>
          <a:fontRef idx="minor">
            <a:schemeClr val="tx1"/>
          </a:fontRef>
        </p:style>
      </p:cxnSp>
      <p:pic>
        <p:nvPicPr>
          <p:cNvPr id="2057"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4801" y="3968461"/>
            <a:ext cx="3367307" cy="2568063"/>
          </a:xfrm>
          <a:prstGeom prst="rect">
            <a:avLst/>
          </a:prstGeom>
          <a:ln/>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35596094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18909" y="367958"/>
            <a:ext cx="10805260" cy="560940"/>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1218866"/>
            <a:r>
              <a:rPr lang="en-US" sz="3200" dirty="0">
                <a:solidFill>
                  <a:schemeClr val="tx2"/>
                </a:solidFill>
                <a:latin typeface="Calibri" pitchFamily="34" charset="0"/>
                <a:ea typeface="Segoe UI Symbol" pitchFamily="34" charset="0"/>
                <a:cs typeface="Calibri" pitchFamily="34" charset="0"/>
              </a:rPr>
              <a:t>Artificial Neural Networks</a:t>
            </a:r>
          </a:p>
        </p:txBody>
      </p:sp>
      <p:sp>
        <p:nvSpPr>
          <p:cNvPr id="3" name="TextBox 2"/>
          <p:cNvSpPr txBox="1"/>
          <p:nvPr/>
        </p:nvSpPr>
        <p:spPr>
          <a:xfrm>
            <a:off x="214325" y="1219200"/>
            <a:ext cx="5407214" cy="549381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nSpc>
                <a:spcPct val="150000"/>
              </a:lnSpc>
            </a:pPr>
            <a:r>
              <a:rPr lang="en-IN" b="1" dirty="0"/>
              <a:t>Activation functions </a:t>
            </a:r>
          </a:p>
          <a:p>
            <a:pPr marL="285750" indent="-285750">
              <a:lnSpc>
                <a:spcPct val="150000"/>
              </a:lnSpc>
              <a:buFont typeface="Arial" pitchFamily="34" charset="0"/>
              <a:buChar char="•"/>
            </a:pPr>
            <a:endParaRPr lang="en-IN" dirty="0"/>
          </a:p>
          <a:p>
            <a:pPr marL="285750" indent="-285750">
              <a:lnSpc>
                <a:spcPct val="150000"/>
              </a:lnSpc>
              <a:buFont typeface="Arial" pitchFamily="34" charset="0"/>
              <a:buChar char="•"/>
            </a:pPr>
            <a:r>
              <a:rPr lang="en-IN" dirty="0"/>
              <a:t>A neural network without an activation function is essentially just a linear regression model.</a:t>
            </a:r>
          </a:p>
          <a:p>
            <a:pPr marL="285750" indent="-285750">
              <a:lnSpc>
                <a:spcPct val="150000"/>
              </a:lnSpc>
              <a:buFont typeface="Arial" pitchFamily="34" charset="0"/>
              <a:buChar char="•"/>
            </a:pPr>
            <a:r>
              <a:rPr lang="en-IN" dirty="0"/>
              <a:t>An activation function is a simple mapping of summed weighted input to the output of the neuron.</a:t>
            </a:r>
          </a:p>
          <a:p>
            <a:pPr marL="285750" indent="-285750">
              <a:lnSpc>
                <a:spcPct val="150000"/>
              </a:lnSpc>
              <a:buFont typeface="Arial" pitchFamily="34" charset="0"/>
              <a:buChar char="•"/>
            </a:pPr>
            <a:endParaRPr lang="en-US" dirty="0"/>
          </a:p>
          <a:p>
            <a:pPr marL="285750" indent="-285750">
              <a:lnSpc>
                <a:spcPct val="150000"/>
              </a:lnSpc>
              <a:buFont typeface="Arial" pitchFamily="34" charset="0"/>
              <a:buChar char="•"/>
            </a:pPr>
            <a:r>
              <a:rPr lang="en-US" dirty="0" err="1"/>
              <a:t>Relu</a:t>
            </a:r>
            <a:r>
              <a:rPr lang="en-US" dirty="0"/>
              <a:t> is the most popular functions for hidden layers.</a:t>
            </a:r>
          </a:p>
          <a:p>
            <a:pPr marL="285750" indent="-285750">
              <a:lnSpc>
                <a:spcPct val="150000"/>
              </a:lnSpc>
              <a:buFont typeface="Arial" pitchFamily="34" charset="0"/>
              <a:buChar char="•"/>
            </a:pPr>
            <a:r>
              <a:rPr lang="en-US" dirty="0"/>
              <a:t>Sigmoid  for Binary and </a:t>
            </a:r>
            <a:r>
              <a:rPr lang="en-US" dirty="0" err="1"/>
              <a:t>Softmax</a:t>
            </a:r>
            <a:r>
              <a:rPr lang="en-US" dirty="0"/>
              <a:t> for multi-classification</a:t>
            </a:r>
          </a:p>
          <a:p>
            <a:pPr marL="285750" indent="-285750">
              <a:lnSpc>
                <a:spcPct val="150000"/>
              </a:lnSpc>
              <a:buFont typeface="Arial" pitchFamily="34" charset="0"/>
              <a:buChar char="•"/>
            </a:pPr>
            <a:r>
              <a:rPr lang="en-US" dirty="0" err="1"/>
              <a:t>Tanh</a:t>
            </a:r>
            <a:r>
              <a:rPr lang="en-US" dirty="0"/>
              <a:t> is another function which can be used in any layer.  It is similar to Sigmoid</a:t>
            </a:r>
            <a:endParaRPr lang="en-IN" dirty="0"/>
          </a:p>
        </p:txBody>
      </p:sp>
      <p:pic>
        <p:nvPicPr>
          <p:cNvPr id="307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1" y="1828801"/>
            <a:ext cx="6014497" cy="3007249"/>
          </a:xfrm>
          <a:prstGeom prst="rect">
            <a:avLst/>
          </a:prstGeom>
          <a:ln/>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35643661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18909" y="367958"/>
            <a:ext cx="10805260" cy="560940"/>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1218866"/>
            <a:r>
              <a:rPr lang="en-US" sz="3200" dirty="0">
                <a:solidFill>
                  <a:schemeClr val="tx2"/>
                </a:solidFill>
                <a:latin typeface="Calibri" pitchFamily="34" charset="0"/>
                <a:ea typeface="Segoe UI Symbol" pitchFamily="34" charset="0"/>
                <a:cs typeface="Calibri" pitchFamily="34" charset="0"/>
              </a:rPr>
              <a:t>Artificial Neural Networks</a:t>
            </a:r>
          </a:p>
        </p:txBody>
      </p:sp>
      <p:sp>
        <p:nvSpPr>
          <p:cNvPr id="3" name="TextBox 2"/>
          <p:cNvSpPr txBox="1"/>
          <p:nvPr/>
        </p:nvSpPr>
        <p:spPr>
          <a:xfrm>
            <a:off x="214326" y="1219200"/>
            <a:ext cx="5272075" cy="549381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lnSpc>
                <a:spcPct val="150000"/>
              </a:lnSpc>
              <a:buFont typeface="Arial" pitchFamily="34" charset="0"/>
              <a:buChar char="•"/>
            </a:pPr>
            <a:r>
              <a:rPr lang="en-IN" b="1" dirty="0"/>
              <a:t>Back-propagation</a:t>
            </a:r>
            <a:r>
              <a:rPr lang="en-IN" dirty="0"/>
              <a:t> is the most fundamental building block in a neural network.</a:t>
            </a:r>
          </a:p>
          <a:p>
            <a:pPr marL="285750" indent="-285750">
              <a:lnSpc>
                <a:spcPct val="150000"/>
              </a:lnSpc>
              <a:buFont typeface="Arial" pitchFamily="34" charset="0"/>
              <a:buChar char="•"/>
            </a:pPr>
            <a:endParaRPr lang="en-IN" dirty="0"/>
          </a:p>
          <a:p>
            <a:pPr marL="285750" indent="-285750">
              <a:lnSpc>
                <a:spcPct val="150000"/>
              </a:lnSpc>
              <a:buFont typeface="Arial" pitchFamily="34" charset="0"/>
              <a:buChar char="•"/>
            </a:pPr>
            <a:r>
              <a:rPr lang="en-IN" dirty="0"/>
              <a:t>The final step in a forward pass is to evaluate the predicted output against an expected output. It happens through a </a:t>
            </a:r>
            <a:r>
              <a:rPr lang="en-IN" b="1" dirty="0"/>
              <a:t>cost / loss function. </a:t>
            </a:r>
          </a:p>
          <a:p>
            <a:pPr marL="285750" indent="-285750">
              <a:lnSpc>
                <a:spcPct val="150000"/>
              </a:lnSpc>
              <a:buFont typeface="Arial" pitchFamily="34" charset="0"/>
              <a:buChar char="•"/>
            </a:pPr>
            <a:endParaRPr lang="en-IN" dirty="0"/>
          </a:p>
          <a:p>
            <a:pPr marL="285750" indent="-285750">
              <a:lnSpc>
                <a:spcPct val="150000"/>
              </a:lnSpc>
              <a:buFont typeface="Arial" pitchFamily="34" charset="0"/>
              <a:buChar char="•"/>
            </a:pPr>
            <a:r>
              <a:rPr lang="en-IN" dirty="0"/>
              <a:t>MSE (mean squared error) for Regression and cross-entropy for Classification problems (delta between actual and predicted probabilities)</a:t>
            </a:r>
          </a:p>
          <a:p>
            <a:pPr marL="285750" indent="-285750">
              <a:lnSpc>
                <a:spcPct val="150000"/>
              </a:lnSpc>
              <a:buFont typeface="Arial" pitchFamily="34" charset="0"/>
              <a:buChar char="•"/>
            </a:pPr>
            <a:endParaRPr lang="en-IN" dirty="0"/>
          </a:p>
          <a:p>
            <a:pPr marL="285750" indent="-285750">
              <a:lnSpc>
                <a:spcPct val="150000"/>
              </a:lnSpc>
              <a:buFont typeface="Arial" pitchFamily="34" charset="0"/>
              <a:buChar char="•"/>
            </a:pPr>
            <a:r>
              <a:rPr lang="en-IN" dirty="0"/>
              <a:t>Back-propagation aims to minimize the cost function by adjusting network’s weights and biases. </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0" y="2435060"/>
            <a:ext cx="6136280" cy="3389261"/>
          </a:xfrm>
          <a:prstGeom prst="rect">
            <a:avLst/>
          </a:prstGeom>
          <a:ln/>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25512928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18909" y="367958"/>
            <a:ext cx="10805260" cy="560940"/>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1218866"/>
            <a:r>
              <a:rPr lang="en-US" sz="3200" dirty="0">
                <a:solidFill>
                  <a:schemeClr val="tx2"/>
                </a:solidFill>
                <a:latin typeface="Calibri" pitchFamily="34" charset="0"/>
                <a:ea typeface="Segoe UI Symbol" pitchFamily="34" charset="0"/>
                <a:cs typeface="Calibri" pitchFamily="34" charset="0"/>
              </a:rPr>
              <a:t>Artificial Neural Networks</a:t>
            </a:r>
          </a:p>
        </p:txBody>
      </p:sp>
      <p:sp>
        <p:nvSpPr>
          <p:cNvPr id="3" name="TextBox 2"/>
          <p:cNvSpPr txBox="1"/>
          <p:nvPr/>
        </p:nvSpPr>
        <p:spPr>
          <a:xfrm>
            <a:off x="214326" y="1219200"/>
            <a:ext cx="6186475" cy="549381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lnSpc>
                <a:spcPct val="150000"/>
              </a:lnSpc>
              <a:buFont typeface="Arial" pitchFamily="34" charset="0"/>
              <a:buChar char="•"/>
            </a:pPr>
            <a:r>
              <a:rPr lang="en-IN" b="1" dirty="0"/>
              <a:t>Optimizers</a:t>
            </a:r>
            <a:r>
              <a:rPr lang="en-IN" dirty="0"/>
              <a:t> are algorithms or methods used to change the attributes of your neural network such as weights and learning rate in order to reduce the losses.</a:t>
            </a:r>
          </a:p>
          <a:p>
            <a:pPr marL="285750" indent="-285750">
              <a:lnSpc>
                <a:spcPct val="150000"/>
              </a:lnSpc>
              <a:buFont typeface="Arial" pitchFamily="34" charset="0"/>
              <a:buChar char="•"/>
            </a:pPr>
            <a:endParaRPr lang="en-IN" dirty="0"/>
          </a:p>
          <a:p>
            <a:pPr marL="285750" indent="-285750">
              <a:lnSpc>
                <a:spcPct val="150000"/>
              </a:lnSpc>
              <a:buFont typeface="Arial" pitchFamily="34" charset="0"/>
              <a:buChar char="•"/>
            </a:pPr>
            <a:r>
              <a:rPr lang="en-IN" dirty="0"/>
              <a:t>One of the most used algorithms for Optimizer functions is the </a:t>
            </a:r>
            <a:r>
              <a:rPr lang="en-IN" b="1" dirty="0"/>
              <a:t>Gradient Descent Algorithm.</a:t>
            </a:r>
          </a:p>
          <a:p>
            <a:pPr marL="285750" indent="-285750">
              <a:lnSpc>
                <a:spcPct val="150000"/>
              </a:lnSpc>
              <a:buFont typeface="Arial" pitchFamily="34" charset="0"/>
              <a:buChar char="•"/>
            </a:pPr>
            <a:endParaRPr lang="en-IN" dirty="0"/>
          </a:p>
          <a:p>
            <a:pPr marL="285750" indent="-285750">
              <a:lnSpc>
                <a:spcPct val="150000"/>
              </a:lnSpc>
              <a:buFont typeface="Arial" pitchFamily="34" charset="0"/>
              <a:buChar char="•"/>
            </a:pPr>
            <a:r>
              <a:rPr lang="en-IN" dirty="0"/>
              <a:t>The </a:t>
            </a:r>
            <a:r>
              <a:rPr lang="en-IN" b="1" dirty="0"/>
              <a:t>learning rate </a:t>
            </a:r>
            <a:r>
              <a:rPr lang="en-IN" dirty="0"/>
              <a:t>determines how big a step is taken in that direction. </a:t>
            </a:r>
          </a:p>
          <a:p>
            <a:pPr marL="285750" indent="-285750">
              <a:lnSpc>
                <a:spcPct val="150000"/>
              </a:lnSpc>
              <a:buFont typeface="Arial" pitchFamily="34" charset="0"/>
              <a:buChar char="•"/>
            </a:pPr>
            <a:endParaRPr lang="en-IN" dirty="0"/>
          </a:p>
          <a:p>
            <a:pPr marL="285750" indent="-285750">
              <a:lnSpc>
                <a:spcPct val="150000"/>
              </a:lnSpc>
              <a:buFont typeface="Arial" pitchFamily="34" charset="0"/>
              <a:buChar char="•"/>
            </a:pPr>
            <a:r>
              <a:rPr lang="en-IN" dirty="0"/>
              <a:t>A too high learning rate will make the learning jump over minima but a too low learning rate will either take too long to converge or get stuck in an undesirable local minimum. </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1" y="1062177"/>
            <a:ext cx="2796381" cy="2936838"/>
          </a:xfrm>
          <a:prstGeom prst="rect">
            <a:avLst/>
          </a:prstGeom>
          <a:ln/>
        </p:spPr>
        <p:style>
          <a:lnRef idx="2">
            <a:schemeClr val="dk1"/>
          </a:lnRef>
          <a:fillRef idx="1">
            <a:schemeClr val="lt1"/>
          </a:fillRef>
          <a:effectRef idx="0">
            <a:schemeClr val="dk1"/>
          </a:effectRef>
          <a:fontRef idx="minor">
            <a:schemeClr val="dk1"/>
          </a:fontRef>
        </p:style>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1040" y="4249848"/>
            <a:ext cx="5296607" cy="2463164"/>
          </a:xfrm>
          <a:prstGeom prst="rect">
            <a:avLst/>
          </a:prstGeom>
          <a:ln/>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37281256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18909" y="367958"/>
            <a:ext cx="10805260" cy="560940"/>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1218866"/>
            <a:r>
              <a:rPr lang="en-US" sz="3200" dirty="0">
                <a:solidFill>
                  <a:schemeClr val="tx2"/>
                </a:solidFill>
                <a:latin typeface="Calibri" pitchFamily="34" charset="0"/>
                <a:ea typeface="Segoe UI Symbol" pitchFamily="34" charset="0"/>
                <a:cs typeface="Calibri" pitchFamily="34" charset="0"/>
              </a:rPr>
              <a:t>Artificial Neural Networks</a:t>
            </a:r>
          </a:p>
        </p:txBody>
      </p:sp>
      <p:sp>
        <p:nvSpPr>
          <p:cNvPr id="3" name="TextBox 2"/>
          <p:cNvSpPr txBox="1"/>
          <p:nvPr/>
        </p:nvSpPr>
        <p:spPr>
          <a:xfrm>
            <a:off x="214325" y="1219201"/>
            <a:ext cx="11672875" cy="258532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lnSpc>
                <a:spcPct val="150000"/>
              </a:lnSpc>
              <a:buFont typeface="Arial" pitchFamily="34" charset="0"/>
              <a:buChar char="•"/>
            </a:pPr>
            <a:r>
              <a:rPr lang="en-IN" b="1" u="sng" dirty="0"/>
              <a:t>Hyper-parameters are the levers we have to fine tune Neural networks</a:t>
            </a:r>
          </a:p>
          <a:p>
            <a:pPr marL="285750" indent="-285750">
              <a:lnSpc>
                <a:spcPct val="150000"/>
              </a:lnSpc>
              <a:buFont typeface="Arial" pitchFamily="34" charset="0"/>
              <a:buChar char="•"/>
            </a:pPr>
            <a:endParaRPr lang="en-IN" dirty="0"/>
          </a:p>
          <a:p>
            <a:pPr marL="285750" indent="-285750">
              <a:lnSpc>
                <a:spcPct val="150000"/>
              </a:lnSpc>
              <a:buFont typeface="Arial" pitchFamily="34" charset="0"/>
              <a:buChar char="•"/>
            </a:pPr>
            <a:r>
              <a:rPr lang="en-IN" dirty="0"/>
              <a:t>They include learning rate, number of layers, number of neurons in a given layer, Network Weight Initialization, Activation function, Number of epochs, Batch size etc.</a:t>
            </a:r>
          </a:p>
          <a:p>
            <a:pPr marL="285750" indent="-285750">
              <a:lnSpc>
                <a:spcPct val="150000"/>
              </a:lnSpc>
              <a:buFont typeface="Arial" pitchFamily="34" charset="0"/>
              <a:buChar char="•"/>
            </a:pPr>
            <a:endParaRPr lang="en-IN" dirty="0"/>
          </a:p>
          <a:p>
            <a:pPr marL="285750" indent="-285750">
              <a:lnSpc>
                <a:spcPct val="150000"/>
              </a:lnSpc>
              <a:buFont typeface="Arial" pitchFamily="34" charset="0"/>
              <a:buChar char="•"/>
            </a:pPr>
            <a:r>
              <a:rPr lang="en-IN" dirty="0"/>
              <a:t>We evaluate the performance of the network on a validation set, and then tweak the hyper-parameters and re-evaluate</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1" y="3925069"/>
            <a:ext cx="5438775" cy="2867025"/>
          </a:xfrm>
          <a:prstGeom prst="rect">
            <a:avLst/>
          </a:prstGeom>
          <a:ln/>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27296282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18909" y="367958"/>
            <a:ext cx="10805260" cy="560940"/>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1218866"/>
            <a:r>
              <a:rPr lang="en-US" sz="3200" dirty="0">
                <a:solidFill>
                  <a:schemeClr val="tx2"/>
                </a:solidFill>
                <a:latin typeface="Calibri" pitchFamily="34" charset="0"/>
                <a:ea typeface="Segoe UI Symbol" pitchFamily="34" charset="0"/>
                <a:cs typeface="Calibri" pitchFamily="34" charset="0"/>
              </a:rPr>
              <a:t>Artificial Neural Networks</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905000"/>
            <a:ext cx="5715000" cy="3810000"/>
          </a:xfrm>
          <a:prstGeom prst="rect">
            <a:avLst/>
          </a:prstGeom>
          <a:ln/>
        </p:spPr>
        <p:style>
          <a:lnRef idx="2">
            <a:schemeClr val="dk1"/>
          </a:lnRef>
          <a:fillRef idx="1">
            <a:schemeClr val="lt1"/>
          </a:fillRef>
          <a:effectRef idx="0">
            <a:schemeClr val="dk1"/>
          </a:effectRef>
          <a:fontRef idx="minor">
            <a:schemeClr val="dk1"/>
          </a:fontRef>
        </p:style>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77200" y="1254771"/>
            <a:ext cx="2610644" cy="5110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872216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14325" y="361869"/>
            <a:ext cx="10805260" cy="560940"/>
          </a:xfrm>
          <a:prstGeom prst="rect">
            <a:avLst/>
          </a:prstGeom>
        </p:spPr>
        <p:txBody>
          <a:bodyPr vert="horz" lIns="91440" tIns="45720" rIns="91440" bIns="45720" rtlCol="0" anchor="b">
            <a:normAutofit fontScale="7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1218866"/>
            <a:r>
              <a:rPr lang="en-US" dirty="0">
                <a:solidFill>
                  <a:schemeClr val="tx2"/>
                </a:solidFill>
                <a:latin typeface="Calibri" pitchFamily="34" charset="0"/>
                <a:ea typeface="Segoe UI Symbol" pitchFamily="34" charset="0"/>
                <a:cs typeface="Calibri" pitchFamily="34" charset="0"/>
              </a:rPr>
              <a:t>Machine Learning Intro</a:t>
            </a:r>
          </a:p>
        </p:txBody>
      </p:sp>
      <p:sp>
        <p:nvSpPr>
          <p:cNvPr id="8" name="TextBox 7"/>
          <p:cNvSpPr txBox="1"/>
          <p:nvPr/>
        </p:nvSpPr>
        <p:spPr>
          <a:xfrm>
            <a:off x="395139" y="1032827"/>
            <a:ext cx="11584151" cy="5632311"/>
          </a:xfrm>
          <a:prstGeom prst="rect">
            <a:avLst/>
          </a:prstGeom>
          <a:solidFill>
            <a:schemeClr val="accent1">
              <a:lumMod val="20000"/>
              <a:lumOff val="80000"/>
            </a:schemeClr>
          </a:solidFill>
        </p:spPr>
        <p:txBody>
          <a:bodyPr wrap="square" rtlCol="0">
            <a:spAutoFit/>
          </a:bodyPr>
          <a:lstStyle/>
          <a:p>
            <a:pPr>
              <a:lnSpc>
                <a:spcPct val="200000"/>
              </a:lnSpc>
            </a:pPr>
            <a:r>
              <a:rPr lang="en-US" b="1" dirty="0"/>
              <a:t>Some prominent applications:</a:t>
            </a:r>
          </a:p>
          <a:p>
            <a:pPr marL="1200150" lvl="2" indent="-285750">
              <a:lnSpc>
                <a:spcPct val="200000"/>
              </a:lnSpc>
              <a:buFont typeface="Arial" panose="020B0604020202020204" pitchFamily="34" charset="0"/>
              <a:buChar char="•"/>
            </a:pPr>
            <a:r>
              <a:rPr lang="en-US" dirty="0"/>
              <a:t>Identification of unwanted spam messages in e-mail</a:t>
            </a:r>
          </a:p>
          <a:p>
            <a:pPr marL="1200150" lvl="2" indent="-285750">
              <a:lnSpc>
                <a:spcPct val="200000"/>
              </a:lnSpc>
              <a:buFont typeface="Arial" panose="020B0604020202020204" pitchFamily="34" charset="0"/>
              <a:buChar char="•"/>
            </a:pPr>
            <a:r>
              <a:rPr lang="en-US" b="1" dirty="0"/>
              <a:t>Segmentation of customer behavior for targeted advertising</a:t>
            </a:r>
          </a:p>
          <a:p>
            <a:pPr marL="1200150" lvl="2" indent="-285750">
              <a:lnSpc>
                <a:spcPct val="200000"/>
              </a:lnSpc>
              <a:buFont typeface="Arial" panose="020B0604020202020204" pitchFamily="34" charset="0"/>
              <a:buChar char="•"/>
            </a:pPr>
            <a:r>
              <a:rPr lang="en-US" dirty="0"/>
              <a:t>Forecasts of weather behavior and long-term climate changes</a:t>
            </a:r>
          </a:p>
          <a:p>
            <a:pPr marL="1200150" lvl="2" indent="-285750">
              <a:lnSpc>
                <a:spcPct val="200000"/>
              </a:lnSpc>
              <a:buFont typeface="Arial" panose="020B0604020202020204" pitchFamily="34" charset="0"/>
              <a:buChar char="•"/>
            </a:pPr>
            <a:r>
              <a:rPr lang="en-US" b="1" dirty="0"/>
              <a:t>Reduction of fraudulent credit card transactions</a:t>
            </a:r>
          </a:p>
          <a:p>
            <a:pPr marL="1200150" lvl="2" indent="-285750">
              <a:lnSpc>
                <a:spcPct val="200000"/>
              </a:lnSpc>
              <a:buFont typeface="Arial" panose="020B0604020202020204" pitchFamily="34" charset="0"/>
              <a:buChar char="•"/>
            </a:pPr>
            <a:r>
              <a:rPr lang="en-US" dirty="0"/>
              <a:t>Prediction of popular election outcomes</a:t>
            </a:r>
          </a:p>
          <a:p>
            <a:pPr marL="1200150" lvl="2" indent="-285750">
              <a:lnSpc>
                <a:spcPct val="200000"/>
              </a:lnSpc>
              <a:buFont typeface="Arial" panose="020B0604020202020204" pitchFamily="34" charset="0"/>
              <a:buChar char="•"/>
            </a:pPr>
            <a:r>
              <a:rPr lang="en-US" b="1" dirty="0"/>
              <a:t>Development of algorithms for auto-piloting drones and self-driving cars</a:t>
            </a:r>
          </a:p>
          <a:p>
            <a:pPr marL="1200150" lvl="2" indent="-285750">
              <a:lnSpc>
                <a:spcPct val="200000"/>
              </a:lnSpc>
              <a:buFont typeface="Arial" panose="020B0604020202020204" pitchFamily="34" charset="0"/>
              <a:buChar char="•"/>
            </a:pPr>
            <a:r>
              <a:rPr lang="en-US" dirty="0"/>
              <a:t>Optimization of energy use in homes and office buildings</a:t>
            </a:r>
          </a:p>
          <a:p>
            <a:pPr marL="1200150" lvl="2" indent="-285750">
              <a:lnSpc>
                <a:spcPct val="200000"/>
              </a:lnSpc>
              <a:buFont typeface="Arial" panose="020B0604020202020204" pitchFamily="34" charset="0"/>
              <a:buChar char="•"/>
            </a:pPr>
            <a:r>
              <a:rPr lang="en-US" b="1" dirty="0"/>
              <a:t>Projection of areas where criminal activity is most likely</a:t>
            </a:r>
          </a:p>
          <a:p>
            <a:pPr marL="1200150" lvl="2" indent="-285750">
              <a:lnSpc>
                <a:spcPct val="200000"/>
              </a:lnSpc>
              <a:buFont typeface="Arial" panose="020B0604020202020204" pitchFamily="34" charset="0"/>
              <a:buChar char="•"/>
            </a:pPr>
            <a:r>
              <a:rPr lang="en-US" dirty="0"/>
              <a:t>Discovery of genetic sequences linked to diseases</a:t>
            </a:r>
          </a:p>
        </p:txBody>
      </p:sp>
    </p:spTree>
    <p:extLst>
      <p:ext uri="{BB962C8B-B14F-4D97-AF65-F5344CB8AC3E}">
        <p14:creationId xmlns:p14="http://schemas.microsoft.com/office/powerpoint/2010/main" val="26812590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199737" y="361869"/>
            <a:ext cx="10832057" cy="560940"/>
          </a:xfrm>
          <a:prstGeom prst="rect">
            <a:avLst/>
          </a:prstGeom>
        </p:spPr>
        <p:txBody>
          <a:bodyPr vert="horz" lIns="91440" tIns="45720" rIns="91440" bIns="45720" rtlCol="0" anchor="b">
            <a:normAutofit fontScale="7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1218866"/>
            <a:r>
              <a:rPr lang="en-US" dirty="0" smtClean="0">
                <a:solidFill>
                  <a:schemeClr val="tx2"/>
                </a:solidFill>
                <a:latin typeface="Calibri" pitchFamily="34" charset="0"/>
                <a:ea typeface="Segoe UI Symbol" pitchFamily="34" charset="0"/>
                <a:cs typeface="Calibri" pitchFamily="34" charset="0"/>
              </a:rPr>
              <a:t>Industry use cases </a:t>
            </a:r>
            <a:endParaRPr lang="en-US" dirty="0">
              <a:solidFill>
                <a:schemeClr val="tx2"/>
              </a:solidFill>
              <a:latin typeface="Calibri" pitchFamily="34" charset="0"/>
              <a:ea typeface="Segoe UI Symbol" pitchFamily="34" charset="0"/>
              <a:cs typeface="Calibri" pitchFamily="34" charset="0"/>
            </a:endParaRPr>
          </a:p>
        </p:txBody>
      </p:sp>
      <p:sp>
        <p:nvSpPr>
          <p:cNvPr id="7" name="TextBox 6"/>
          <p:cNvSpPr txBox="1"/>
          <p:nvPr/>
        </p:nvSpPr>
        <p:spPr>
          <a:xfrm>
            <a:off x="7467600" y="1286406"/>
            <a:ext cx="4556760" cy="4524315"/>
          </a:xfrm>
          <a:prstGeom prst="rect">
            <a:avLst/>
          </a:prstGeom>
          <a:solidFill>
            <a:schemeClr val="accent1">
              <a:lumMod val="20000"/>
              <a:lumOff val="80000"/>
            </a:schemeClr>
          </a:solidFill>
        </p:spPr>
        <p:txBody>
          <a:bodyPr wrap="square" rtlCol="0">
            <a:spAutoFit/>
          </a:bodyPr>
          <a:lstStyle/>
          <a:p>
            <a:pPr marL="285750" indent="-285750">
              <a:lnSpc>
                <a:spcPct val="200000"/>
              </a:lnSpc>
              <a:buFont typeface="Arial" panose="020B0604020202020204" pitchFamily="34" charset="0"/>
              <a:buChar char="•"/>
            </a:pPr>
            <a:r>
              <a:rPr lang="en-US" dirty="0">
                <a:hlinkClick r:id="rId3"/>
              </a:rPr>
              <a:t>https://www.analyticsvidhya.com/blog/2019/07/ultimate-list-popular-machine-learning-use-cases</a:t>
            </a:r>
            <a:r>
              <a:rPr lang="en-US" dirty="0" smtClean="0">
                <a:hlinkClick r:id="rId3"/>
              </a:rPr>
              <a:t>/</a:t>
            </a:r>
            <a:endParaRPr lang="en-US" dirty="0" smtClean="0"/>
          </a:p>
          <a:p>
            <a:pPr marL="285750" indent="-285750">
              <a:lnSpc>
                <a:spcPct val="200000"/>
              </a:lnSpc>
              <a:buFont typeface="Arial" panose="020B0604020202020204" pitchFamily="34" charset="0"/>
              <a:buChar char="•"/>
            </a:pPr>
            <a:endParaRPr lang="en-US" dirty="0"/>
          </a:p>
          <a:p>
            <a:pPr marL="285750" indent="-285750">
              <a:lnSpc>
                <a:spcPct val="200000"/>
              </a:lnSpc>
              <a:buFont typeface="Arial" panose="020B0604020202020204" pitchFamily="34" charset="0"/>
              <a:buChar char="•"/>
            </a:pPr>
            <a:r>
              <a:rPr lang="en-US" dirty="0">
                <a:hlinkClick r:id="rId4"/>
              </a:rPr>
              <a:t>https://www.datarobot.com/use-cases</a:t>
            </a:r>
            <a:r>
              <a:rPr lang="en-US" dirty="0" smtClean="0">
                <a:hlinkClick r:id="rId4"/>
              </a:rPr>
              <a:t>/</a:t>
            </a:r>
            <a:endParaRPr lang="en-US" dirty="0" smtClean="0"/>
          </a:p>
          <a:p>
            <a:pPr marL="285750" indent="-285750">
              <a:lnSpc>
                <a:spcPct val="200000"/>
              </a:lnSpc>
              <a:buFont typeface="Arial" panose="020B0604020202020204" pitchFamily="34" charset="0"/>
              <a:buChar char="•"/>
            </a:pPr>
            <a:endParaRPr lang="en-US" dirty="0"/>
          </a:p>
          <a:p>
            <a:pPr marL="285750" indent="-285750">
              <a:lnSpc>
                <a:spcPct val="200000"/>
              </a:lnSpc>
              <a:buFont typeface="Arial" panose="020B0604020202020204" pitchFamily="34" charset="0"/>
              <a:buChar char="•"/>
            </a:pPr>
            <a:r>
              <a:rPr lang="en-US" dirty="0">
                <a:hlinkClick r:id="rId5"/>
              </a:rPr>
              <a:t>https://</a:t>
            </a:r>
            <a:r>
              <a:rPr lang="en-US" dirty="0" smtClean="0">
                <a:hlinkClick r:id="rId5"/>
              </a:rPr>
              <a:t>jelvix.com/blog/machine-learning-use-cases</a:t>
            </a:r>
            <a:endParaRPr lang="en-US" dirty="0" smtClean="0"/>
          </a:p>
        </p:txBody>
      </p:sp>
      <p:pic>
        <p:nvPicPr>
          <p:cNvPr id="6" name="Picture 5"/>
          <p:cNvPicPr>
            <a:picLocks noChangeAspect="1"/>
          </p:cNvPicPr>
          <p:nvPr/>
        </p:nvPicPr>
        <p:blipFill>
          <a:blip r:embed="rId6"/>
          <a:stretch>
            <a:fillRect/>
          </a:stretch>
        </p:blipFill>
        <p:spPr>
          <a:xfrm>
            <a:off x="199737" y="1286406"/>
            <a:ext cx="7010400" cy="47625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63757146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7720" y="2437765"/>
            <a:ext cx="10515600" cy="1325563"/>
          </a:xfrm>
          <a:solidFill>
            <a:schemeClr val="accent1">
              <a:lumMod val="60000"/>
              <a:lumOff val="40000"/>
            </a:schemeClr>
          </a:solidFill>
        </p:spPr>
        <p:txBody>
          <a:bodyPr/>
          <a:lstStyle/>
          <a:p>
            <a:pPr algn="ctr"/>
            <a:r>
              <a:rPr lang="en-US" b="1" dirty="0" smtClean="0"/>
              <a:t>Thank You</a:t>
            </a:r>
            <a:endParaRPr lang="en-US" b="1" dirty="0"/>
          </a:p>
        </p:txBody>
      </p:sp>
    </p:spTree>
    <p:extLst>
      <p:ext uri="{BB962C8B-B14F-4D97-AF65-F5344CB8AC3E}">
        <p14:creationId xmlns:p14="http://schemas.microsoft.com/office/powerpoint/2010/main" val="39834450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14325" y="361869"/>
            <a:ext cx="10805260" cy="560940"/>
          </a:xfrm>
          <a:prstGeom prst="rect">
            <a:avLst/>
          </a:prstGeom>
        </p:spPr>
        <p:txBody>
          <a:bodyPr vert="horz" lIns="91440" tIns="45720" rIns="91440" bIns="45720" rtlCol="0" anchor="b">
            <a:normAutofit fontScale="7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1218866"/>
            <a:r>
              <a:rPr lang="en-US" dirty="0">
                <a:solidFill>
                  <a:schemeClr val="tx2"/>
                </a:solidFill>
                <a:latin typeface="Calibri" pitchFamily="34" charset="0"/>
                <a:ea typeface="Segoe UI Symbol" pitchFamily="34" charset="0"/>
                <a:cs typeface="Calibri" pitchFamily="34" charset="0"/>
              </a:rPr>
              <a:t>Machine Learning Intro</a:t>
            </a:r>
          </a:p>
        </p:txBody>
      </p:sp>
      <p:pic>
        <p:nvPicPr>
          <p:cNvPr id="3" name="Picture 2"/>
          <p:cNvPicPr>
            <a:picLocks noChangeAspect="1"/>
          </p:cNvPicPr>
          <p:nvPr/>
        </p:nvPicPr>
        <p:blipFill>
          <a:blip r:embed="rId2"/>
          <a:stretch>
            <a:fillRect/>
          </a:stretch>
        </p:blipFill>
        <p:spPr>
          <a:xfrm>
            <a:off x="184004" y="846610"/>
            <a:ext cx="5939476" cy="5020791"/>
          </a:xfrm>
          <a:prstGeom prst="rect">
            <a:avLst/>
          </a:prstGeom>
        </p:spPr>
      </p:pic>
      <p:pic>
        <p:nvPicPr>
          <p:cNvPr id="5" name="Picture 4"/>
          <p:cNvPicPr>
            <a:picLocks noChangeAspect="1"/>
          </p:cNvPicPr>
          <p:nvPr/>
        </p:nvPicPr>
        <p:blipFill>
          <a:blip r:embed="rId3"/>
          <a:stretch>
            <a:fillRect/>
          </a:stretch>
        </p:blipFill>
        <p:spPr>
          <a:xfrm>
            <a:off x="6551431" y="2999872"/>
            <a:ext cx="5398619" cy="1200040"/>
          </a:xfrm>
          <a:prstGeom prst="rect">
            <a:avLst/>
          </a:prstGeom>
        </p:spPr>
        <p:style>
          <a:lnRef idx="2">
            <a:schemeClr val="accent5"/>
          </a:lnRef>
          <a:fillRef idx="1">
            <a:schemeClr val="lt1"/>
          </a:fillRef>
          <a:effectRef idx="0">
            <a:schemeClr val="accent5"/>
          </a:effectRef>
          <a:fontRef idx="minor">
            <a:schemeClr val="dk1"/>
          </a:fontRef>
        </p:style>
      </p:pic>
      <p:pic>
        <p:nvPicPr>
          <p:cNvPr id="7" name="Picture 6"/>
          <p:cNvPicPr>
            <a:picLocks noChangeAspect="1"/>
          </p:cNvPicPr>
          <p:nvPr/>
        </p:nvPicPr>
        <p:blipFill>
          <a:blip r:embed="rId4"/>
          <a:stretch>
            <a:fillRect/>
          </a:stretch>
        </p:blipFill>
        <p:spPr>
          <a:xfrm>
            <a:off x="6538080" y="846610"/>
            <a:ext cx="5425320" cy="1933575"/>
          </a:xfrm>
          <a:prstGeom prst="rect">
            <a:avLst/>
          </a:prstGeom>
        </p:spPr>
        <p:style>
          <a:lnRef idx="2">
            <a:schemeClr val="accent5"/>
          </a:lnRef>
          <a:fillRef idx="1">
            <a:schemeClr val="lt1"/>
          </a:fillRef>
          <a:effectRef idx="0">
            <a:schemeClr val="accent5"/>
          </a:effectRef>
          <a:fontRef idx="minor">
            <a:schemeClr val="dk1"/>
          </a:fontRef>
        </p:style>
      </p:pic>
      <p:sp>
        <p:nvSpPr>
          <p:cNvPr id="9" name="TextBox 8"/>
          <p:cNvSpPr txBox="1"/>
          <p:nvPr/>
        </p:nvSpPr>
        <p:spPr>
          <a:xfrm>
            <a:off x="6551589" y="4419600"/>
            <a:ext cx="5398460" cy="2308324"/>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285750" indent="-285750">
              <a:buFont typeface="Arial" panose="020B0604020202020204" pitchFamily="34" charset="0"/>
              <a:buChar char="•"/>
            </a:pPr>
            <a:r>
              <a:rPr lang="en-US" b="1" dirty="0"/>
              <a:t>Supervised Vs Unsupervised </a:t>
            </a:r>
            <a:r>
              <a:rPr lang="en-US" dirty="0"/>
              <a:t>– Supervisor / Label / Target/ Predicted variable / Dependent variable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Prediction Vs Description</a:t>
            </a:r>
          </a:p>
          <a:p>
            <a:pPr marL="285750" indent="-285750">
              <a:buFont typeface="Arial" panose="020B0604020202020204" pitchFamily="34" charset="0"/>
              <a:buChar char="•"/>
            </a:pPr>
            <a:r>
              <a:rPr lang="en-US" b="1" dirty="0"/>
              <a:t>Black box vs White box</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Discrete results Vs Continuous results</a:t>
            </a:r>
          </a:p>
          <a:p>
            <a:pPr marL="285750" indent="-285750">
              <a:buFont typeface="Arial" panose="020B0604020202020204" pitchFamily="34" charset="0"/>
              <a:buChar char="•"/>
            </a:pPr>
            <a:r>
              <a:rPr lang="en-US" b="1" dirty="0"/>
              <a:t>Classification Vs Regression</a:t>
            </a:r>
          </a:p>
        </p:txBody>
      </p:sp>
    </p:spTree>
    <p:extLst>
      <p:ext uri="{BB962C8B-B14F-4D97-AF65-F5344CB8AC3E}">
        <p14:creationId xmlns:p14="http://schemas.microsoft.com/office/powerpoint/2010/main" val="169494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14325" y="361869"/>
            <a:ext cx="10805260" cy="560940"/>
          </a:xfrm>
          <a:prstGeom prst="rect">
            <a:avLst/>
          </a:prstGeom>
        </p:spPr>
        <p:txBody>
          <a:bodyPr vert="horz" lIns="91440" tIns="45720" rIns="91440" bIns="45720" rtlCol="0" anchor="b">
            <a:normAutofit fontScale="7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1218866"/>
            <a:r>
              <a:rPr lang="en-US" dirty="0">
                <a:solidFill>
                  <a:schemeClr val="tx2"/>
                </a:solidFill>
                <a:latin typeface="Calibri" pitchFamily="34" charset="0"/>
                <a:ea typeface="Segoe UI Symbol" pitchFamily="34" charset="0"/>
                <a:cs typeface="Calibri" pitchFamily="34" charset="0"/>
              </a:rPr>
              <a:t>Machine Learning Intro</a:t>
            </a:r>
          </a:p>
        </p:txBody>
      </p:sp>
      <p:pic>
        <p:nvPicPr>
          <p:cNvPr id="2" name="Picture 1"/>
          <p:cNvPicPr>
            <a:picLocks noChangeAspect="1"/>
          </p:cNvPicPr>
          <p:nvPr/>
        </p:nvPicPr>
        <p:blipFill>
          <a:blip r:embed="rId2"/>
          <a:stretch>
            <a:fillRect/>
          </a:stretch>
        </p:blipFill>
        <p:spPr>
          <a:xfrm>
            <a:off x="2619626" y="1068153"/>
            <a:ext cx="6433723" cy="55962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600570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14325" y="361869"/>
            <a:ext cx="10805260" cy="560940"/>
          </a:xfrm>
          <a:prstGeom prst="rect">
            <a:avLst/>
          </a:prstGeom>
        </p:spPr>
        <p:txBody>
          <a:bodyPr vert="horz" lIns="91440" tIns="45720" rIns="91440" bIns="45720" rtlCol="0" anchor="b">
            <a:normAutofit fontScale="7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1218866"/>
            <a:r>
              <a:rPr lang="en-US" dirty="0">
                <a:solidFill>
                  <a:schemeClr val="tx2"/>
                </a:solidFill>
                <a:latin typeface="Calibri" pitchFamily="34" charset="0"/>
                <a:ea typeface="Segoe UI Symbol" pitchFamily="34" charset="0"/>
                <a:cs typeface="Calibri" pitchFamily="34" charset="0"/>
              </a:rPr>
              <a:t>Machine Learning Intro</a:t>
            </a:r>
          </a:p>
        </p:txBody>
      </p:sp>
      <p:sp>
        <p:nvSpPr>
          <p:cNvPr id="5" name="TextBox 4"/>
          <p:cNvSpPr txBox="1"/>
          <p:nvPr/>
        </p:nvSpPr>
        <p:spPr>
          <a:xfrm>
            <a:off x="214325" y="922809"/>
            <a:ext cx="11567001" cy="5078313"/>
          </a:xfrm>
          <a:prstGeom prst="rect">
            <a:avLst/>
          </a:prstGeom>
          <a:solidFill>
            <a:schemeClr val="accent1">
              <a:lumMod val="20000"/>
              <a:lumOff val="80000"/>
            </a:schemeClr>
          </a:solidFill>
        </p:spPr>
        <p:txBody>
          <a:bodyPr wrap="square" rtlCol="0">
            <a:spAutoFit/>
          </a:bodyPr>
          <a:lstStyle/>
          <a:p>
            <a:pPr marL="285750" indent="-285750">
              <a:lnSpc>
                <a:spcPct val="150000"/>
              </a:lnSpc>
              <a:buFont typeface="Arial" panose="020B0604020202020204" pitchFamily="34" charset="0"/>
              <a:buChar char="•"/>
            </a:pPr>
            <a:r>
              <a:rPr lang="en-US" dirty="0"/>
              <a:t>A class of machine learning algorithms known as </a:t>
            </a:r>
            <a:r>
              <a:rPr lang="en-US" b="1" dirty="0"/>
              <a:t>meta-learners</a:t>
            </a:r>
            <a:r>
              <a:rPr lang="en-US" dirty="0"/>
              <a:t> is not tied to a specific learning task, but is rather focused on learning how to learn more effectively. </a:t>
            </a:r>
            <a:r>
              <a:rPr lang="en-US" dirty="0" smtClean="0"/>
              <a:t> </a:t>
            </a:r>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r>
              <a:rPr lang="en-US" b="1" dirty="0"/>
              <a:t>Semi-Supervised Learning </a:t>
            </a:r>
            <a:r>
              <a:rPr lang="en-US" dirty="0"/>
              <a:t>- the algorithm is trained upon a combination of labeled and unlabeled data. </a:t>
            </a:r>
          </a:p>
          <a:p>
            <a:pPr>
              <a:lnSpc>
                <a:spcPct val="150000"/>
              </a:lnSpc>
            </a:pPr>
            <a:r>
              <a:rPr lang="en-US" b="1" dirty="0" smtClean="0"/>
              <a:t>	Examples</a:t>
            </a:r>
            <a:r>
              <a:rPr lang="en-US" dirty="0" smtClean="0"/>
              <a:t> </a:t>
            </a:r>
            <a:r>
              <a:rPr lang="en-US" dirty="0"/>
              <a:t>: Speech Analysis, Internet Content Classification:</a:t>
            </a:r>
          </a:p>
          <a:p>
            <a:pPr marL="285750" indent="-285750">
              <a:lnSpc>
                <a:spcPct val="150000"/>
              </a:lnSpc>
              <a:buFont typeface="Arial" panose="020B0604020202020204" pitchFamily="34" charset="0"/>
              <a:buChar char="•"/>
            </a:pPr>
            <a:endParaRPr lang="en-US" dirty="0" smtClean="0"/>
          </a:p>
          <a:p>
            <a:pPr marL="285750" indent="-285750">
              <a:lnSpc>
                <a:spcPct val="150000"/>
              </a:lnSpc>
              <a:buFont typeface="Arial" panose="020B0604020202020204" pitchFamily="34" charset="0"/>
              <a:buChar char="•"/>
            </a:pPr>
            <a:r>
              <a:rPr lang="en-US" b="1" dirty="0"/>
              <a:t>Prescriptive analytics</a:t>
            </a:r>
            <a:r>
              <a:rPr lang="en-US" dirty="0"/>
              <a:t> makes use of machine learning to help businesses decide a course of action based on a computer program's predictions. </a:t>
            </a:r>
            <a:r>
              <a:rPr lang="en-US" dirty="0" smtClean="0"/>
              <a:t>It</a:t>
            </a:r>
            <a:r>
              <a:rPr lang="en-US" dirty="0"/>
              <a:t> works with predictive analytics, which uses data to determine near-term outcomes</a:t>
            </a:r>
            <a:r>
              <a:rPr lang="en-US" dirty="0" smtClean="0"/>
              <a:t>.</a:t>
            </a:r>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r>
              <a:rPr lang="en-US" dirty="0"/>
              <a:t>Anomaly detection refers to identification of items or events that do not conform to an expected </a:t>
            </a:r>
            <a:r>
              <a:rPr lang="en-US" dirty="0" smtClean="0"/>
              <a:t>pattern Such </a:t>
            </a:r>
            <a:r>
              <a:rPr lang="en-US" dirty="0"/>
              <a:t>anomalies can usually be translated into problems such as structural defects, errors or frauds</a:t>
            </a:r>
            <a:r>
              <a:rPr lang="en-US" dirty="0" smtClean="0"/>
              <a:t>.</a:t>
            </a:r>
          </a:p>
          <a:p>
            <a:pPr marL="285750" indent="-285750">
              <a:lnSpc>
                <a:spcPct val="150000"/>
              </a:lnSpc>
              <a:buFont typeface="Arial" panose="020B0604020202020204" pitchFamily="34" charset="0"/>
              <a:buChar char="•"/>
            </a:pPr>
            <a:r>
              <a:rPr lang="en-US" dirty="0" smtClean="0"/>
              <a:t>Training </a:t>
            </a:r>
            <a:r>
              <a:rPr lang="en-US" dirty="0"/>
              <a:t>data only consists of normal data without any anomalies in Semi-supervised Anomaly Detection</a:t>
            </a:r>
          </a:p>
        </p:txBody>
      </p:sp>
    </p:spTree>
    <p:extLst>
      <p:ext uri="{BB962C8B-B14F-4D97-AF65-F5344CB8AC3E}">
        <p14:creationId xmlns:p14="http://schemas.microsoft.com/office/powerpoint/2010/main" val="2069358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870297" y="0"/>
            <a:ext cx="3991263" cy="560940"/>
          </a:xfrm>
          <a:prstGeom prst="rect">
            <a:avLst/>
          </a:prstGeom>
        </p:spPr>
        <p:txBody>
          <a:bodyPr vert="horz" lIns="91440" tIns="45720" rIns="91440" bIns="45720" rtlCol="0" anchor="b">
            <a:normAutofit fontScale="4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1218866"/>
            <a:r>
              <a:rPr lang="en-US" dirty="0" smtClean="0">
                <a:solidFill>
                  <a:schemeClr val="tx2"/>
                </a:solidFill>
                <a:latin typeface="Calibri" pitchFamily="34" charset="0"/>
                <a:ea typeface="Segoe UI Symbol" pitchFamily="34" charset="0"/>
                <a:cs typeface="Calibri" pitchFamily="34" charset="0"/>
              </a:rPr>
              <a:t>Dummy / One Hot encoding</a:t>
            </a:r>
            <a:endParaRPr lang="en-US" dirty="0">
              <a:solidFill>
                <a:schemeClr val="tx2"/>
              </a:solidFill>
              <a:latin typeface="Calibri" pitchFamily="34" charset="0"/>
              <a:ea typeface="Segoe UI Symbol" pitchFamily="34" charset="0"/>
              <a:cs typeface="Calibri" pitchFamily="34" charset="0"/>
            </a:endParaRPr>
          </a:p>
        </p:txBody>
      </p:sp>
      <p:pic>
        <p:nvPicPr>
          <p:cNvPr id="6" name="Picture 5"/>
          <p:cNvPicPr>
            <a:picLocks noChangeAspect="1"/>
          </p:cNvPicPr>
          <p:nvPr/>
        </p:nvPicPr>
        <p:blipFill>
          <a:blip r:embed="rId2"/>
          <a:stretch>
            <a:fillRect/>
          </a:stretch>
        </p:blipFill>
        <p:spPr>
          <a:xfrm>
            <a:off x="658177" y="703897"/>
            <a:ext cx="4630103" cy="215320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 name="Picture 1"/>
          <p:cNvPicPr>
            <a:picLocks noChangeAspect="1"/>
          </p:cNvPicPr>
          <p:nvPr/>
        </p:nvPicPr>
        <p:blipFill>
          <a:blip r:embed="rId3"/>
          <a:stretch>
            <a:fillRect/>
          </a:stretch>
        </p:blipFill>
        <p:spPr>
          <a:xfrm>
            <a:off x="4343399" y="4683197"/>
            <a:ext cx="7688089" cy="1919635"/>
          </a:xfrm>
          <a:prstGeom prst="rect">
            <a:avLst/>
          </a:prstGeom>
        </p:spPr>
      </p:pic>
      <p:sp>
        <p:nvSpPr>
          <p:cNvPr id="5" name="Title 3"/>
          <p:cNvSpPr txBox="1">
            <a:spLocks/>
          </p:cNvSpPr>
          <p:nvPr/>
        </p:nvSpPr>
        <p:spPr>
          <a:xfrm>
            <a:off x="6112857" y="3958509"/>
            <a:ext cx="4912792" cy="560940"/>
          </a:xfrm>
          <a:prstGeom prst="rect">
            <a:avLst/>
          </a:prstGeom>
        </p:spPr>
        <p:txBody>
          <a:bodyPr vert="horz" lIns="91440" tIns="45720" rIns="91440" bIns="45720" rtlCol="0" anchor="b">
            <a:normAutofit fontScale="4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1218866"/>
            <a:r>
              <a:rPr lang="en-US" dirty="0" smtClean="0">
                <a:solidFill>
                  <a:schemeClr val="tx2"/>
                </a:solidFill>
                <a:latin typeface="Calibri" pitchFamily="34" charset="0"/>
                <a:ea typeface="Segoe UI Symbol" pitchFamily="34" charset="0"/>
                <a:cs typeface="Calibri" pitchFamily="34" charset="0"/>
              </a:rPr>
              <a:t>Basic steps in model creation</a:t>
            </a:r>
            <a:endParaRPr lang="en-US" dirty="0">
              <a:solidFill>
                <a:schemeClr val="tx2"/>
              </a:solidFill>
              <a:latin typeface="Calibri" pitchFamily="34" charset="0"/>
              <a:ea typeface="Segoe UI Symbol" pitchFamily="34" charset="0"/>
              <a:cs typeface="Calibri" pitchFamily="34" charset="0"/>
            </a:endParaRPr>
          </a:p>
        </p:txBody>
      </p:sp>
      <p:sp>
        <p:nvSpPr>
          <p:cNvPr id="3" name="Rounded Rectangle 2"/>
          <p:cNvSpPr/>
          <p:nvPr/>
        </p:nvSpPr>
        <p:spPr>
          <a:xfrm>
            <a:off x="658177" y="3614139"/>
            <a:ext cx="2514600" cy="288036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smtClean="0"/>
              <a:t>5 Datasets</a:t>
            </a:r>
          </a:p>
          <a:p>
            <a:endParaRPr lang="en-US" b="1" dirty="0" smtClean="0"/>
          </a:p>
          <a:p>
            <a:r>
              <a:rPr lang="en-US" dirty="0" err="1" smtClean="0"/>
              <a:t>X_train</a:t>
            </a:r>
            <a:endParaRPr lang="en-US" dirty="0" smtClean="0"/>
          </a:p>
          <a:p>
            <a:r>
              <a:rPr lang="en-US" dirty="0" err="1" smtClean="0"/>
              <a:t>Y_train</a:t>
            </a:r>
            <a:endParaRPr lang="en-US" dirty="0" smtClean="0"/>
          </a:p>
          <a:p>
            <a:r>
              <a:rPr lang="en-US" dirty="0" err="1" smtClean="0"/>
              <a:t>X_test</a:t>
            </a:r>
            <a:endParaRPr lang="en-US" dirty="0" smtClean="0"/>
          </a:p>
          <a:p>
            <a:r>
              <a:rPr lang="en-US" dirty="0" err="1" smtClean="0"/>
              <a:t>Y_test</a:t>
            </a:r>
            <a:r>
              <a:rPr lang="en-US" dirty="0" smtClean="0"/>
              <a:t> – hide it</a:t>
            </a:r>
          </a:p>
          <a:p>
            <a:r>
              <a:rPr lang="en-US" dirty="0" err="1" smtClean="0"/>
              <a:t>Y_pred</a:t>
            </a:r>
            <a:r>
              <a:rPr lang="en-US" dirty="0" smtClean="0"/>
              <a:t> – predict it</a:t>
            </a:r>
          </a:p>
          <a:p>
            <a:endParaRPr lang="en-US" dirty="0"/>
          </a:p>
          <a:p>
            <a:r>
              <a:rPr lang="en-US" b="1" dirty="0" smtClean="0"/>
              <a:t>Optional</a:t>
            </a:r>
            <a:r>
              <a:rPr lang="en-US" dirty="0" smtClean="0"/>
              <a:t> – validation X and Y</a:t>
            </a:r>
            <a:endParaRPr lang="en-US" dirty="0"/>
          </a:p>
        </p:txBody>
      </p:sp>
      <p:pic>
        <p:nvPicPr>
          <p:cNvPr id="7" name="Picture 6"/>
          <p:cNvPicPr>
            <a:picLocks noChangeAspect="1"/>
          </p:cNvPicPr>
          <p:nvPr/>
        </p:nvPicPr>
        <p:blipFill>
          <a:blip r:embed="rId4"/>
          <a:stretch>
            <a:fillRect/>
          </a:stretch>
        </p:blipFill>
        <p:spPr>
          <a:xfrm>
            <a:off x="5640824" y="363760"/>
            <a:ext cx="6390664" cy="359474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3236103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14325" y="361869"/>
            <a:ext cx="10805260" cy="56094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1218866"/>
            <a:r>
              <a:rPr lang="en-US" sz="3600" dirty="0">
                <a:solidFill>
                  <a:schemeClr val="tx2"/>
                </a:solidFill>
                <a:latin typeface="Calibri" pitchFamily="34" charset="0"/>
                <a:ea typeface="Segoe UI Symbol" pitchFamily="34" charset="0"/>
                <a:cs typeface="Calibri" pitchFamily="34" charset="0"/>
              </a:rPr>
              <a:t>K-Means Clustering</a:t>
            </a:r>
          </a:p>
        </p:txBody>
      </p:sp>
      <p:sp>
        <p:nvSpPr>
          <p:cNvPr id="10" name="TextBox 9"/>
          <p:cNvSpPr txBox="1"/>
          <p:nvPr/>
        </p:nvSpPr>
        <p:spPr>
          <a:xfrm>
            <a:off x="329095" y="1079293"/>
            <a:ext cx="4112098" cy="2062103"/>
          </a:xfrm>
          <a:prstGeom prst="rect">
            <a:avLst/>
          </a:prstGeom>
          <a:solidFill>
            <a:schemeClr val="tx2">
              <a:lumMod val="20000"/>
              <a:lumOff val="80000"/>
            </a:schemeClr>
          </a:solidFill>
        </p:spPr>
        <p:txBody>
          <a:bodyPr wrap="square" rtlCol="0">
            <a:spAutoFit/>
          </a:bodyPr>
          <a:lstStyle/>
          <a:p>
            <a:r>
              <a:rPr lang="en-US" sz="1600" b="1" dirty="0"/>
              <a:t>Problem to Solve :</a:t>
            </a:r>
          </a:p>
          <a:p>
            <a:endParaRPr lang="en-US" sz="1600" b="1" dirty="0"/>
          </a:p>
          <a:p>
            <a:r>
              <a:rPr lang="en-US" sz="1600" dirty="0"/>
              <a:t>Target different types of clothing to different groups of towns :</a:t>
            </a:r>
          </a:p>
          <a:p>
            <a:endParaRPr lang="en-US" sz="1600" dirty="0"/>
          </a:p>
          <a:p>
            <a:pPr marL="342900" indent="-342900">
              <a:buAutoNum type="arabicPeriod"/>
            </a:pPr>
            <a:r>
              <a:rPr lang="en-US" sz="1600" dirty="0"/>
              <a:t>Temperature</a:t>
            </a:r>
          </a:p>
          <a:p>
            <a:pPr marL="342900" indent="-342900">
              <a:buAutoNum type="arabicPeriod"/>
            </a:pPr>
            <a:endParaRPr lang="en-US" sz="1600" dirty="0"/>
          </a:p>
          <a:p>
            <a:pPr marL="342900" indent="-342900">
              <a:buAutoNum type="arabicPeriod"/>
            </a:pPr>
            <a:r>
              <a:rPr lang="en-US" sz="1600" dirty="0"/>
              <a:t>Humidity</a:t>
            </a:r>
          </a:p>
        </p:txBody>
      </p:sp>
      <p:pic>
        <p:nvPicPr>
          <p:cNvPr id="2" name="Picture 1"/>
          <p:cNvPicPr>
            <a:picLocks noChangeAspect="1"/>
          </p:cNvPicPr>
          <p:nvPr/>
        </p:nvPicPr>
        <p:blipFill>
          <a:blip r:embed="rId2"/>
          <a:stretch>
            <a:fillRect/>
          </a:stretch>
        </p:blipFill>
        <p:spPr>
          <a:xfrm>
            <a:off x="5262386" y="2914806"/>
            <a:ext cx="3886088" cy="3676650"/>
          </a:xfrm>
          <a:prstGeom prst="rect">
            <a:avLst/>
          </a:prstGeom>
        </p:spPr>
        <p:style>
          <a:lnRef idx="2">
            <a:schemeClr val="accent5"/>
          </a:lnRef>
          <a:fillRef idx="1">
            <a:schemeClr val="lt1"/>
          </a:fillRef>
          <a:effectRef idx="0">
            <a:schemeClr val="accent5"/>
          </a:effectRef>
          <a:fontRef idx="minor">
            <a:schemeClr val="dk1"/>
          </a:fontRef>
        </p:style>
      </p:pic>
      <p:sp>
        <p:nvSpPr>
          <p:cNvPr id="3" name="TextBox 2"/>
          <p:cNvSpPr txBox="1"/>
          <p:nvPr/>
        </p:nvSpPr>
        <p:spPr>
          <a:xfrm>
            <a:off x="5161085" y="6533279"/>
            <a:ext cx="3747381" cy="369332"/>
          </a:xfrm>
          <a:prstGeom prst="rect">
            <a:avLst/>
          </a:prstGeom>
          <a:noFill/>
        </p:spPr>
        <p:txBody>
          <a:bodyPr wrap="square" rtlCol="0">
            <a:spAutoFit/>
          </a:bodyPr>
          <a:lstStyle/>
          <a:p>
            <a:pPr algn="ctr"/>
            <a:r>
              <a:rPr lang="en-US" dirty="0"/>
              <a:t>Humidity</a:t>
            </a:r>
          </a:p>
        </p:txBody>
      </p:sp>
      <p:sp>
        <p:nvSpPr>
          <p:cNvPr id="12" name="TextBox 11"/>
          <p:cNvSpPr txBox="1"/>
          <p:nvPr/>
        </p:nvSpPr>
        <p:spPr>
          <a:xfrm rot="16200000">
            <a:off x="3076451" y="4568922"/>
            <a:ext cx="3800849" cy="368418"/>
          </a:xfrm>
          <a:prstGeom prst="rect">
            <a:avLst/>
          </a:prstGeom>
          <a:noFill/>
        </p:spPr>
        <p:txBody>
          <a:bodyPr vert="wordArtVert" wrap="square" rtlCol="0">
            <a:spAutoFit/>
          </a:bodyPr>
          <a:lstStyle/>
          <a:p>
            <a:r>
              <a:rPr lang="en-US" dirty="0"/>
              <a:t>Temperature</a:t>
            </a:r>
          </a:p>
        </p:txBody>
      </p:sp>
      <p:sp>
        <p:nvSpPr>
          <p:cNvPr id="13" name="TextBox 12"/>
          <p:cNvSpPr txBox="1"/>
          <p:nvPr/>
        </p:nvSpPr>
        <p:spPr>
          <a:xfrm>
            <a:off x="329095" y="3570163"/>
            <a:ext cx="4112098" cy="3046988"/>
          </a:xfrm>
          <a:prstGeom prst="rect">
            <a:avLst/>
          </a:prstGeom>
          <a:solidFill>
            <a:schemeClr val="accent2">
              <a:lumMod val="20000"/>
              <a:lumOff val="80000"/>
            </a:schemeClr>
          </a:solidFill>
        </p:spPr>
        <p:txBody>
          <a:bodyPr wrap="square" rtlCol="0">
            <a:spAutoFit/>
          </a:bodyPr>
          <a:lstStyle/>
          <a:p>
            <a:pPr>
              <a:lnSpc>
                <a:spcPct val="150000"/>
              </a:lnSpc>
            </a:pPr>
            <a:r>
              <a:rPr lang="en-US" sz="1600" b="1" dirty="0"/>
              <a:t>Recursive process</a:t>
            </a:r>
          </a:p>
          <a:p>
            <a:pPr marL="342900" indent="-342900">
              <a:lnSpc>
                <a:spcPct val="150000"/>
              </a:lnSpc>
              <a:buAutoNum type="arabicPeriod"/>
            </a:pPr>
            <a:r>
              <a:rPr lang="en-US" sz="1600" dirty="0"/>
              <a:t>Centroids are chosen at random</a:t>
            </a:r>
          </a:p>
          <a:p>
            <a:pPr marL="342900" indent="-342900">
              <a:lnSpc>
                <a:spcPct val="150000"/>
              </a:lnSpc>
              <a:buAutoNum type="arabicPeriod"/>
            </a:pPr>
            <a:r>
              <a:rPr lang="en-US" sz="1600" dirty="0" smtClean="0"/>
              <a:t>Euclidean Distance </a:t>
            </a:r>
            <a:r>
              <a:rPr lang="en-US" sz="1600" dirty="0"/>
              <a:t>is computed between each node and centroids</a:t>
            </a:r>
          </a:p>
          <a:p>
            <a:pPr marL="342900" indent="-342900">
              <a:lnSpc>
                <a:spcPct val="150000"/>
              </a:lnSpc>
              <a:buAutoNum type="arabicPeriod"/>
            </a:pPr>
            <a:r>
              <a:rPr lang="en-US" sz="1600" dirty="0"/>
              <a:t>Node is assigned to nearest centroid</a:t>
            </a:r>
          </a:p>
          <a:p>
            <a:pPr marL="342900" indent="-342900">
              <a:lnSpc>
                <a:spcPct val="150000"/>
              </a:lnSpc>
              <a:buAutoNum type="arabicPeriod"/>
            </a:pPr>
            <a:r>
              <a:rPr lang="en-US" sz="1600" dirty="0"/>
              <a:t>Calculate new centroids</a:t>
            </a:r>
          </a:p>
          <a:p>
            <a:pPr marL="342900" indent="-342900">
              <a:lnSpc>
                <a:spcPct val="150000"/>
              </a:lnSpc>
              <a:buAutoNum type="arabicPeriod"/>
            </a:pPr>
            <a:r>
              <a:rPr lang="en-US" sz="1600" dirty="0" smtClean="0"/>
              <a:t>REPEAT from step 2</a:t>
            </a:r>
          </a:p>
          <a:p>
            <a:pPr marL="342900" indent="-342900">
              <a:lnSpc>
                <a:spcPct val="150000"/>
              </a:lnSpc>
              <a:buAutoNum type="arabicPeriod"/>
            </a:pPr>
            <a:r>
              <a:rPr lang="en-US" sz="1600" dirty="0" smtClean="0"/>
              <a:t>STOP when there is no change in centroids</a:t>
            </a:r>
            <a:endParaRPr lang="en-US" sz="1600" dirty="0"/>
          </a:p>
        </p:txBody>
      </p:sp>
      <p:pic>
        <p:nvPicPr>
          <p:cNvPr id="5" name="Picture 4"/>
          <p:cNvPicPr>
            <a:picLocks noChangeAspect="1"/>
          </p:cNvPicPr>
          <p:nvPr/>
        </p:nvPicPr>
        <p:blipFill>
          <a:blip r:embed="rId3"/>
          <a:stretch>
            <a:fillRect/>
          </a:stretch>
        </p:blipFill>
        <p:spPr>
          <a:xfrm>
            <a:off x="8613208" y="244547"/>
            <a:ext cx="3228272" cy="242120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246653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14325" y="361869"/>
            <a:ext cx="10805260" cy="560940"/>
          </a:xfrm>
          <a:prstGeom prst="rect">
            <a:avLst/>
          </a:prstGeom>
        </p:spPr>
        <p:txBody>
          <a:bodyPr vert="horz" lIns="91440" tIns="45720" rIns="91440" bIns="45720" rtlCol="0" anchor="b">
            <a:normAutofit fontScale="7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1218866"/>
            <a:r>
              <a:rPr lang="en-US" dirty="0">
                <a:solidFill>
                  <a:schemeClr val="tx2"/>
                </a:solidFill>
                <a:latin typeface="Calibri" pitchFamily="34" charset="0"/>
                <a:ea typeface="Segoe UI Symbol" pitchFamily="34" charset="0"/>
                <a:cs typeface="Calibri" pitchFamily="34" charset="0"/>
              </a:rPr>
              <a:t>Classification using nearest Neighbors</a:t>
            </a:r>
          </a:p>
        </p:txBody>
      </p:sp>
      <p:sp>
        <p:nvSpPr>
          <p:cNvPr id="3" name="TextBox 2"/>
          <p:cNvSpPr txBox="1"/>
          <p:nvPr/>
        </p:nvSpPr>
        <p:spPr>
          <a:xfrm>
            <a:off x="699184" y="1017586"/>
            <a:ext cx="10945654" cy="1569660"/>
          </a:xfrm>
          <a:prstGeom prst="rect">
            <a:avLst/>
          </a:prstGeom>
          <a:solidFill>
            <a:schemeClr val="accent1">
              <a:lumMod val="20000"/>
              <a:lumOff val="80000"/>
            </a:schemeClr>
          </a:solidFill>
        </p:spPr>
        <p:txBody>
          <a:bodyPr wrap="square" rtlCol="0">
            <a:spAutoFit/>
          </a:bodyPr>
          <a:lstStyle/>
          <a:p>
            <a:pPr>
              <a:lnSpc>
                <a:spcPct val="150000"/>
              </a:lnSpc>
            </a:pPr>
            <a:r>
              <a:rPr lang="en-US" sz="1600" b="1" dirty="0"/>
              <a:t>Basic concepts</a:t>
            </a:r>
          </a:p>
          <a:p>
            <a:pPr marL="342900" indent="-342900">
              <a:lnSpc>
                <a:spcPct val="150000"/>
              </a:lnSpc>
              <a:buFont typeface="Arial" panose="020B0604020202020204" pitchFamily="34" charset="0"/>
              <a:buChar char="•"/>
            </a:pPr>
            <a:r>
              <a:rPr lang="en-US" sz="1600" dirty="0"/>
              <a:t>Suppose that prior to eating </a:t>
            </a:r>
            <a:r>
              <a:rPr lang="en-US" sz="1600" dirty="0" smtClean="0"/>
              <a:t>an unknown item we </a:t>
            </a:r>
            <a:r>
              <a:rPr lang="en-US" sz="1600" dirty="0"/>
              <a:t>had created a dataset in which we recorded our impressions of a number of </a:t>
            </a:r>
            <a:r>
              <a:rPr lang="en-US" sz="1600" dirty="0" smtClean="0"/>
              <a:t>items </a:t>
            </a:r>
            <a:r>
              <a:rPr lang="en-US" sz="1600" dirty="0"/>
              <a:t>we tasted previously. To keep things simple, we rated only two features of each ingredient.</a:t>
            </a:r>
          </a:p>
          <a:p>
            <a:pPr marL="342900" indent="-342900">
              <a:lnSpc>
                <a:spcPct val="150000"/>
              </a:lnSpc>
              <a:buFont typeface="Arial" panose="020B0604020202020204" pitchFamily="34" charset="0"/>
              <a:buChar char="•"/>
            </a:pPr>
            <a:r>
              <a:rPr lang="en-US" sz="1600" dirty="0"/>
              <a:t>The k-NN algorithm treats the features as coordinates in a multidimensional feature space.</a:t>
            </a:r>
          </a:p>
        </p:txBody>
      </p:sp>
      <p:pic>
        <p:nvPicPr>
          <p:cNvPr id="6" name="Picture 5"/>
          <p:cNvPicPr>
            <a:picLocks noChangeAspect="1"/>
          </p:cNvPicPr>
          <p:nvPr/>
        </p:nvPicPr>
        <p:blipFill>
          <a:blip r:embed="rId2"/>
          <a:stretch>
            <a:fillRect/>
          </a:stretch>
        </p:blipFill>
        <p:spPr>
          <a:xfrm>
            <a:off x="699187" y="2682026"/>
            <a:ext cx="4543586" cy="4024495"/>
          </a:xfrm>
          <a:prstGeom prst="rect">
            <a:avLst/>
          </a:prstGeom>
        </p:spPr>
        <p:style>
          <a:lnRef idx="2">
            <a:schemeClr val="accent5"/>
          </a:lnRef>
          <a:fillRef idx="1">
            <a:schemeClr val="lt1"/>
          </a:fillRef>
          <a:effectRef idx="0">
            <a:schemeClr val="accent5"/>
          </a:effectRef>
          <a:fontRef idx="minor">
            <a:schemeClr val="dk1"/>
          </a:fontRef>
        </p:style>
      </p:pic>
      <p:pic>
        <p:nvPicPr>
          <p:cNvPr id="7" name="Picture 6"/>
          <p:cNvPicPr>
            <a:picLocks noChangeAspect="1"/>
          </p:cNvPicPr>
          <p:nvPr/>
        </p:nvPicPr>
        <p:blipFill>
          <a:blip r:embed="rId3"/>
          <a:stretch>
            <a:fillRect/>
          </a:stretch>
        </p:blipFill>
        <p:spPr>
          <a:xfrm>
            <a:off x="5391944" y="3181700"/>
            <a:ext cx="6585462" cy="2746660"/>
          </a:xfrm>
          <a:prstGeom prst="rect">
            <a:avLst/>
          </a:prstGeom>
        </p:spPr>
        <p:style>
          <a:lnRef idx="2">
            <a:schemeClr val="accent5"/>
          </a:lnRef>
          <a:fillRef idx="1">
            <a:schemeClr val="lt1"/>
          </a:fillRef>
          <a:effectRef idx="0">
            <a:schemeClr val="accent5"/>
          </a:effectRef>
          <a:fontRef idx="minor">
            <a:schemeClr val="dk1"/>
          </a:fontRef>
        </p:style>
      </p:pic>
    </p:spTree>
    <p:extLst>
      <p:ext uri="{BB962C8B-B14F-4D97-AF65-F5344CB8AC3E}">
        <p14:creationId xmlns:p14="http://schemas.microsoft.com/office/powerpoint/2010/main" val="29974744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43566</TotalTime>
  <Words>1575</Words>
  <Application>Microsoft Office PowerPoint</Application>
  <PresentationFormat>Widescreen</PresentationFormat>
  <Paragraphs>211</Paragraphs>
  <Slides>31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Calibri Light</vt:lpstr>
      <vt:lpstr>Segoe UI Symbol</vt:lpstr>
      <vt:lpstr>Office Theme</vt:lpstr>
      <vt:lpstr>Machine Learning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Intuit,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Murthy, Suryanarayana</dc:creator>
  <cp:lastModifiedBy>Murthy, BH Suryanarayana (Cognizant)</cp:lastModifiedBy>
  <cp:revision>233</cp:revision>
  <dcterms:created xsi:type="dcterms:W3CDTF">2019-02-03T03:22:46Z</dcterms:created>
  <dcterms:modified xsi:type="dcterms:W3CDTF">2021-09-01T04:47:13Z</dcterms:modified>
</cp:coreProperties>
</file>