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1" r:id="rId3"/>
    <p:sldId id="263" r:id="rId4"/>
    <p:sldId id="265" r:id="rId5"/>
    <p:sldId id="266" r:id="rId6"/>
    <p:sldId id="273" r:id="rId7"/>
    <p:sldId id="268" r:id="rId8"/>
    <p:sldId id="270" r:id="rId9"/>
    <p:sldId id="272" r:id="rId10"/>
    <p:sldId id="269"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17" autoAdjust="0"/>
  </p:normalViewPr>
  <p:slideViewPr>
    <p:cSldViewPr snapToGrid="0">
      <p:cViewPr varScale="1">
        <p:scale>
          <a:sx n="63" d="100"/>
          <a:sy n="63" d="100"/>
        </p:scale>
        <p:origin x="9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46CE8-8F6E-4D9D-AFBD-1F5D41BCA378}" type="datetimeFigureOut">
              <a:rPr lang="en-US" smtClean="0"/>
              <a:t>8/20/2021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AFCD4-4FB9-4338-AAAE-C441A726501C}" type="slidenum">
              <a:rPr lang="en-US" smtClean="0"/>
              <a:t>‹#›</a:t>
            </a:fld>
            <a:endParaRPr lang="en-US"/>
          </a:p>
        </p:txBody>
      </p:sp>
    </p:spTree>
    <p:extLst>
      <p:ext uri="{BB962C8B-B14F-4D97-AF65-F5344CB8AC3E}">
        <p14:creationId xmlns:p14="http://schemas.microsoft.com/office/powerpoint/2010/main" val="62779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AFCD4-4FB9-4338-AAAE-C441A726501C}" type="slidenum">
              <a:rPr lang="en-US" smtClean="0"/>
              <a:t>3</a:t>
            </a:fld>
            <a:endParaRPr lang="en-US"/>
          </a:p>
        </p:txBody>
      </p:sp>
    </p:spTree>
    <p:extLst>
      <p:ext uri="{BB962C8B-B14F-4D97-AF65-F5344CB8AC3E}">
        <p14:creationId xmlns:p14="http://schemas.microsoft.com/office/powerpoint/2010/main" val="230404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0055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6826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56364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6901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AB2F0E-16BB-4A6F-BBDF-A843AB1E11A0}"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7117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AB2F0E-16BB-4A6F-BBDF-A843AB1E11A0}"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0679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AB2F0E-16BB-4A6F-BBDF-A843AB1E11A0}"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501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AB2F0E-16BB-4A6F-BBDF-A843AB1E11A0}"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30810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2F0E-16BB-4A6F-BBDF-A843AB1E11A0}"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29192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081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1464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B2F0E-16BB-4A6F-BBDF-A843AB1E11A0}" type="datetimeFigureOut">
              <a:rPr lang="en-US" smtClean="0"/>
              <a:t>8/20/2021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82E3-E2D7-4497-9D58-FB4B1A54ABAD}" type="slidenum">
              <a:rPr lang="en-US" smtClean="0"/>
              <a:t>‹#›</a:t>
            </a:fld>
            <a:endParaRPr lang="en-US"/>
          </a:p>
        </p:txBody>
      </p:sp>
    </p:spTree>
    <p:extLst>
      <p:ext uri="{BB962C8B-B14F-4D97-AF65-F5344CB8AC3E}">
        <p14:creationId xmlns:p14="http://schemas.microsoft.com/office/powerpoint/2010/main" val="75359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solidFill>
            <a:schemeClr val="accent1">
              <a:lumMod val="60000"/>
              <a:lumOff val="40000"/>
            </a:schemeClr>
          </a:solidFill>
        </p:spPr>
        <p:txBody>
          <a:bodyPr/>
          <a:lstStyle/>
          <a:p>
            <a:pPr algn="ctr"/>
            <a:r>
              <a:rPr lang="en-US" b="1" dirty="0" smtClean="0"/>
              <a:t>Data Science – </a:t>
            </a:r>
            <a:br>
              <a:rPr lang="en-US" b="1" dirty="0" smtClean="0"/>
            </a:br>
            <a:r>
              <a:rPr lang="en-US" b="1" dirty="0" smtClean="0"/>
              <a:t>Descriptive Statistics</a:t>
            </a:r>
            <a:endParaRPr lang="en-US" b="1" dirty="0"/>
          </a:p>
        </p:txBody>
      </p:sp>
    </p:spTree>
    <p:extLst>
      <p:ext uri="{BB962C8B-B14F-4D97-AF65-F5344CB8AC3E}">
        <p14:creationId xmlns:p14="http://schemas.microsoft.com/office/powerpoint/2010/main" val="2516275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388421" y="991195"/>
            <a:ext cx="4991299" cy="1754326"/>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dirty="0"/>
              <a:t>The values of many large data sets tend to cluster around the mean or median </a:t>
            </a:r>
            <a:r>
              <a:rPr lang="en-IN" dirty="0" smtClean="0"/>
              <a:t>so that </a:t>
            </a:r>
            <a:r>
              <a:rPr lang="en-IN" dirty="0"/>
              <a:t>the data distribution in the histogram resembles a bell-shape, symmetrical curve.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Empirical Rule</a:t>
            </a:r>
            <a:endParaRPr lang="en-IN" b="1" dirty="0"/>
          </a:p>
        </p:txBody>
      </p:sp>
      <p:pic>
        <p:nvPicPr>
          <p:cNvPr id="2" name="Picture 1"/>
          <p:cNvPicPr>
            <a:picLocks noChangeAspect="1"/>
          </p:cNvPicPr>
          <p:nvPr/>
        </p:nvPicPr>
        <p:blipFill>
          <a:blip r:embed="rId2"/>
          <a:stretch>
            <a:fillRect/>
          </a:stretch>
        </p:blipFill>
        <p:spPr>
          <a:xfrm>
            <a:off x="348808" y="3139440"/>
            <a:ext cx="5266957" cy="2869453"/>
          </a:xfrm>
          <a:prstGeom prst="rect">
            <a:avLst/>
          </a:prstGeom>
        </p:spPr>
      </p:pic>
      <p:sp>
        <p:nvSpPr>
          <p:cNvPr id="6" name="TextBox 5"/>
          <p:cNvSpPr txBox="1"/>
          <p:nvPr/>
        </p:nvSpPr>
        <p:spPr>
          <a:xfrm>
            <a:off x="5615765" y="944947"/>
            <a:ext cx="6149515" cy="5355312"/>
          </a:xfrm>
          <a:prstGeom prst="rect">
            <a:avLst/>
          </a:prstGeom>
          <a:solidFill>
            <a:schemeClr val="accent1">
              <a:lumMod val="20000"/>
              <a:lumOff val="80000"/>
            </a:schemeClr>
          </a:solidFill>
        </p:spPr>
        <p:txBody>
          <a:bodyPr wrap="square" rtlCol="0">
            <a:spAutoFit/>
          </a:bodyPr>
          <a:lstStyle/>
          <a:p>
            <a:r>
              <a:rPr lang="en-IN" b="1" u="sng" dirty="0" smtClean="0"/>
              <a:t>Central Limit Theorem:</a:t>
            </a:r>
            <a:r>
              <a:rPr lang="en-IN" u="sng" dirty="0" smtClean="0"/>
              <a:t>.</a:t>
            </a:r>
          </a:p>
          <a:p>
            <a:endParaRPr lang="en-IN" dirty="0"/>
          </a:p>
          <a:p>
            <a:pPr marL="285750" indent="-285750">
              <a:buFont typeface="Arial" panose="020B0604020202020204" pitchFamily="34" charset="0"/>
              <a:buChar char="•"/>
            </a:pPr>
            <a:r>
              <a:rPr lang="en-US" dirty="0"/>
              <a:t>The Central Limit Theorem, or CLT for short, is an important finding and pillar in the fields of statistics and probability.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finding is critically important for making inferences in applied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theorem states that as the size of the sample increases, the distribution of the mean across multiple samples will approximate a Gaussian or Normal distribution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central limit theorem is impressive, especially as this will occur no matter the shape of the population distribution from which we are drawing samples.</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US" dirty="0"/>
              <a:t>In order to make inferences about the skill of a model compared to the skill of another model, we must use tools such as statistical significance tests</a:t>
            </a:r>
            <a:r>
              <a:rPr lang="en-US" dirty="0" smtClean="0"/>
              <a:t>.  CLT is the basis for this</a:t>
            </a:r>
            <a:endParaRPr lang="en-IN" dirty="0"/>
          </a:p>
        </p:txBody>
      </p:sp>
    </p:spTree>
    <p:extLst>
      <p:ext uri="{BB962C8B-B14F-4D97-AF65-F5344CB8AC3E}">
        <p14:creationId xmlns:p14="http://schemas.microsoft.com/office/powerpoint/2010/main" val="1214431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solidFill>
            <a:schemeClr val="accent1">
              <a:lumMod val="60000"/>
              <a:lumOff val="40000"/>
            </a:schemeClr>
          </a:solidFill>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983445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388421" y="991195"/>
            <a:ext cx="11277106" cy="4247317"/>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b="1" dirty="0" smtClean="0"/>
              <a:t>Dictionary definition : </a:t>
            </a:r>
            <a:r>
              <a:rPr lang="en-IN" dirty="0"/>
              <a:t>Statistics </a:t>
            </a:r>
            <a:r>
              <a:rPr lang="en-IN" dirty="0" smtClean="0"/>
              <a:t>is the science that deals with the collection</a:t>
            </a:r>
            <a:r>
              <a:rPr lang="en-IN" dirty="0"/>
              <a:t>, tabulation, and systematic classification of quantitative data, especially </a:t>
            </a:r>
            <a:r>
              <a:rPr lang="en-IN" dirty="0" smtClean="0"/>
              <a:t>as a </a:t>
            </a:r>
            <a:r>
              <a:rPr lang="en-IN" dirty="0"/>
              <a:t>basis for inference and induction</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Easier definition : </a:t>
            </a:r>
            <a:r>
              <a:rPr lang="en-IN" dirty="0" smtClean="0"/>
              <a:t> </a:t>
            </a:r>
            <a:r>
              <a:rPr lang="en-IN" dirty="0"/>
              <a:t>S</a:t>
            </a:r>
            <a:r>
              <a:rPr lang="en-IN" dirty="0" smtClean="0"/>
              <a:t>tatistics </a:t>
            </a:r>
            <a:r>
              <a:rPr lang="en-IN" dirty="0"/>
              <a:t>i</a:t>
            </a:r>
            <a:r>
              <a:rPr lang="en-IN" dirty="0" smtClean="0"/>
              <a:t>s </a:t>
            </a:r>
            <a:r>
              <a:rPr lang="en-IN" dirty="0"/>
              <a:t>a way to convert numbers into useful information so that good </a:t>
            </a:r>
            <a:r>
              <a:rPr lang="en-IN" dirty="0" smtClean="0"/>
              <a:t>decisions </a:t>
            </a:r>
            <a:r>
              <a:rPr lang="en-US" dirty="0" smtClean="0"/>
              <a:t>can </a:t>
            </a:r>
            <a:r>
              <a:rPr lang="en-US" dirty="0"/>
              <a:t>be made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term </a:t>
            </a:r>
            <a:r>
              <a:rPr lang="en-IN" b="1" dirty="0"/>
              <a:t>inference</a:t>
            </a:r>
            <a:r>
              <a:rPr lang="en-IN" dirty="0"/>
              <a:t> refers to a key concept in statistics in which we draw a conclusion from available evidence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purpose of </a:t>
            </a:r>
            <a:r>
              <a:rPr lang="en-IN" b="1" dirty="0"/>
              <a:t>descriptive statistics </a:t>
            </a:r>
            <a:r>
              <a:rPr lang="en-IN" dirty="0"/>
              <a:t>is to summarize or display data so we can quickly obtain an overview.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Inferential </a:t>
            </a:r>
            <a:r>
              <a:rPr lang="en-IN" b="1" dirty="0"/>
              <a:t>statistics allows </a:t>
            </a:r>
            <a:r>
              <a:rPr lang="en-IN" dirty="0"/>
              <a:t>us to make claims or conclusions about a population based on a sample of data from that population.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 </a:t>
            </a:r>
            <a:r>
              <a:rPr lang="en-IN" b="1" dirty="0"/>
              <a:t>population</a:t>
            </a:r>
            <a:r>
              <a:rPr lang="en-IN" dirty="0"/>
              <a:t> represents all possible outcomes or measurements of interest. A </a:t>
            </a:r>
            <a:r>
              <a:rPr lang="en-IN" b="1" dirty="0"/>
              <a:t>sample</a:t>
            </a:r>
            <a:r>
              <a:rPr lang="en-IN" dirty="0"/>
              <a:t> is a subset of a population</a:t>
            </a:r>
            <a:r>
              <a:rPr lang="en-IN" dirty="0" smtClean="0"/>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03135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Descriptive Statistics</a:t>
            </a:r>
          </a:p>
        </p:txBody>
      </p:sp>
      <p:sp>
        <p:nvSpPr>
          <p:cNvPr id="5" name="TextBox 4"/>
          <p:cNvSpPr txBox="1"/>
          <p:nvPr/>
        </p:nvSpPr>
        <p:spPr>
          <a:xfrm>
            <a:off x="388421" y="888670"/>
            <a:ext cx="11374088" cy="5355312"/>
          </a:xfrm>
          <a:prstGeom prst="rect">
            <a:avLst/>
          </a:prstGeom>
          <a:solidFill>
            <a:schemeClr val="accent1">
              <a:lumMod val="20000"/>
              <a:lumOff val="80000"/>
            </a:schemeClr>
          </a:solidFill>
        </p:spPr>
        <p:txBody>
          <a:bodyPr wrap="square" rtlCol="0">
            <a:spAutoFit/>
          </a:bodyPr>
          <a:lstStyle/>
          <a:p>
            <a:r>
              <a:rPr lang="en-IN" dirty="0"/>
              <a:t>Quantitative data uses numerical values to describe something of </a:t>
            </a:r>
            <a:r>
              <a:rPr lang="en-IN" dirty="0" smtClean="0"/>
              <a:t>interest.  Qualitative </a:t>
            </a:r>
            <a:r>
              <a:rPr lang="en-IN" dirty="0"/>
              <a:t>data uses descriptive terms to measure or classify something of </a:t>
            </a:r>
            <a:r>
              <a:rPr lang="en-IN" dirty="0" smtClean="0"/>
              <a:t>interest</a:t>
            </a:r>
          </a:p>
          <a:p>
            <a:pPr marL="285750" indent="-285750">
              <a:buFont typeface="Arial" panose="020B0604020202020204" pitchFamily="34" charset="0"/>
              <a:buChar char="•"/>
            </a:pPr>
            <a:endParaRPr lang="en-IN" dirty="0" smtClean="0"/>
          </a:p>
          <a:p>
            <a:r>
              <a:rPr lang="en-IN" b="1" dirty="0"/>
              <a:t>Another classification is</a:t>
            </a:r>
            <a:r>
              <a:rPr lang="en-IN" dirty="0"/>
              <a:t> – Continuous </a:t>
            </a:r>
            <a:r>
              <a:rPr lang="en-IN" dirty="0" smtClean="0"/>
              <a:t>(weight), </a:t>
            </a:r>
            <a:r>
              <a:rPr lang="en-IN" dirty="0"/>
              <a:t>discrete (no of </a:t>
            </a:r>
            <a:r>
              <a:rPr lang="en-IN" dirty="0" smtClean="0"/>
              <a:t>persons in </a:t>
            </a:r>
            <a:r>
              <a:rPr lang="en-IN" smtClean="0"/>
              <a:t>a group), </a:t>
            </a:r>
            <a:r>
              <a:rPr lang="en-IN" dirty="0"/>
              <a:t>categorical (gender).</a:t>
            </a:r>
          </a:p>
          <a:p>
            <a:endParaRPr lang="en-IN" dirty="0" smtClean="0"/>
          </a:p>
          <a:p>
            <a:pPr marL="285750" indent="-285750">
              <a:buFont typeface="Arial" panose="020B0604020202020204" pitchFamily="34" charset="0"/>
              <a:buChar char="•"/>
            </a:pPr>
            <a:endParaRPr lang="en-IN" dirty="0" smtClean="0"/>
          </a:p>
          <a:p>
            <a:pPr marL="342900" indent="-342900">
              <a:buFont typeface="+mj-lt"/>
              <a:buAutoNum type="arabicPeriod"/>
            </a:pPr>
            <a:r>
              <a:rPr lang="en-IN" dirty="0" smtClean="0"/>
              <a:t>A </a:t>
            </a:r>
            <a:r>
              <a:rPr lang="en-IN" b="1" dirty="0"/>
              <a:t>nominal level </a:t>
            </a:r>
            <a:r>
              <a:rPr lang="en-IN" dirty="0"/>
              <a:t>of measurement deals strictly with qualitative data. Observations are simply assigned to predetermined categories. One example is gender of the respondent, with the categories being male and female</a:t>
            </a:r>
            <a:r>
              <a:rPr lang="en-IN" dirty="0" smtClean="0"/>
              <a:t>.</a:t>
            </a:r>
          </a:p>
          <a:p>
            <a:pPr marL="342900" indent="-342900">
              <a:buFont typeface="+mj-lt"/>
              <a:buAutoNum type="arabicPeriod"/>
            </a:pPr>
            <a:endParaRPr lang="en-IN" dirty="0"/>
          </a:p>
          <a:p>
            <a:pPr marL="342900" indent="-342900">
              <a:buFont typeface="+mj-lt"/>
              <a:buAutoNum type="arabicPeriod"/>
            </a:pPr>
            <a:r>
              <a:rPr lang="en-IN" b="1" dirty="0"/>
              <a:t>Ordinal</a:t>
            </a:r>
            <a:r>
              <a:rPr lang="en-IN" dirty="0"/>
              <a:t> is the next level up. It has all the properties of nominal data with the added feature that we can rank-order the values from highest to lowest</a:t>
            </a:r>
            <a:r>
              <a:rPr lang="en-IN" dirty="0" smtClean="0"/>
              <a:t>.</a:t>
            </a:r>
          </a:p>
          <a:p>
            <a:pPr marL="342900" indent="-342900">
              <a:buFont typeface="+mj-lt"/>
              <a:buAutoNum type="arabicPeriod"/>
            </a:pPr>
            <a:endParaRPr lang="en-IN" dirty="0"/>
          </a:p>
          <a:p>
            <a:pPr marL="342900" indent="-342900">
              <a:buFont typeface="+mj-lt"/>
              <a:buAutoNum type="arabicPeriod"/>
            </a:pPr>
            <a:r>
              <a:rPr lang="en-IN" b="1" dirty="0" smtClean="0"/>
              <a:t>Interval level </a:t>
            </a:r>
            <a:r>
              <a:rPr lang="en-IN" dirty="0" smtClean="0"/>
              <a:t>is </a:t>
            </a:r>
            <a:r>
              <a:rPr lang="en-IN" dirty="0"/>
              <a:t>strictly quantitative data. Now we can get to work with the mathematical operations of addition and subtraction when comparing values.  However, multiplication and division can’t be performed on this data</a:t>
            </a:r>
            <a:r>
              <a:rPr lang="en-IN" dirty="0" smtClean="0"/>
              <a:t>. </a:t>
            </a:r>
            <a:r>
              <a:rPr lang="en-US" dirty="0"/>
              <a:t>Temperature measurement in </a:t>
            </a:r>
            <a:r>
              <a:rPr lang="en-US" dirty="0" smtClean="0"/>
              <a:t>degrees is a good example.  </a:t>
            </a:r>
            <a:r>
              <a:rPr lang="en-IN" dirty="0" smtClean="0"/>
              <a:t>We </a:t>
            </a:r>
            <a:r>
              <a:rPr lang="en-IN" dirty="0"/>
              <a:t>cannot argue that 100 degrees is twice as warm as </a:t>
            </a:r>
            <a:r>
              <a:rPr lang="en-IN" dirty="0" smtClean="0"/>
              <a:t>50.</a:t>
            </a:r>
          </a:p>
          <a:p>
            <a:pPr marL="342900" indent="-342900">
              <a:buFont typeface="+mj-lt"/>
              <a:buAutoNum type="arabicPeriod"/>
            </a:pPr>
            <a:endParaRPr lang="en-IN" dirty="0"/>
          </a:p>
          <a:p>
            <a:pPr marL="342900" indent="-342900">
              <a:buFont typeface="+mj-lt"/>
              <a:buAutoNum type="arabicPeriod"/>
            </a:pPr>
            <a:r>
              <a:rPr lang="en-IN" dirty="0"/>
              <a:t>We can perform all four mathematical operations on </a:t>
            </a:r>
            <a:r>
              <a:rPr lang="en-IN" b="1" dirty="0"/>
              <a:t>ratio level </a:t>
            </a:r>
            <a:r>
              <a:rPr lang="en-IN" dirty="0"/>
              <a:t>data. Examples of this type of data are age, weight, </a:t>
            </a:r>
            <a:r>
              <a:rPr lang="en-IN" dirty="0" smtClean="0"/>
              <a:t>height, and </a:t>
            </a:r>
            <a:r>
              <a:rPr lang="en-IN" dirty="0"/>
              <a:t>salary. </a:t>
            </a:r>
            <a:r>
              <a:rPr lang="en-IN" dirty="0" smtClean="0"/>
              <a:t> Ratio </a:t>
            </a:r>
            <a:r>
              <a:rPr lang="en-IN" dirty="0"/>
              <a:t>data has all the features of interval data with the added benefit of a true 0 point. </a:t>
            </a:r>
            <a:endParaRPr lang="en-IN" dirty="0" smtClean="0"/>
          </a:p>
          <a:p>
            <a:pPr marL="342900" indent="-342900">
              <a:buFont typeface="+mj-lt"/>
              <a:buAutoNum type="arabicPeriod"/>
            </a:pPr>
            <a:endParaRPr lang="en-IN" dirty="0"/>
          </a:p>
        </p:txBody>
      </p:sp>
    </p:spTree>
    <p:extLst>
      <p:ext uri="{BB962C8B-B14F-4D97-AF65-F5344CB8AC3E}">
        <p14:creationId xmlns:p14="http://schemas.microsoft.com/office/powerpoint/2010/main" val="194651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388422" y="991195"/>
            <a:ext cx="11483538" cy="2308324"/>
          </a:xfrm>
          <a:prstGeom prst="rect">
            <a:avLst/>
          </a:prstGeom>
          <a:solidFill>
            <a:schemeClr val="accent1">
              <a:lumMod val="20000"/>
              <a:lumOff val="80000"/>
            </a:schemeClr>
          </a:solidFill>
        </p:spPr>
        <p:txBody>
          <a:bodyPr wrap="square" rtlCol="0">
            <a:spAutoFit/>
          </a:bodyPr>
          <a:lstStyle/>
          <a:p>
            <a:r>
              <a:rPr lang="en-IN" dirty="0"/>
              <a:t>There exist two broad categories of descriptive statistics that are commonly used.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Measures of </a:t>
            </a:r>
            <a:r>
              <a:rPr lang="en-IN" b="1" dirty="0"/>
              <a:t>central tendency </a:t>
            </a:r>
            <a:r>
              <a:rPr lang="en-IN" dirty="0"/>
              <a:t>describe the </a:t>
            </a:r>
            <a:r>
              <a:rPr lang="en-IN" dirty="0" smtClean="0"/>
              <a:t>centre </a:t>
            </a:r>
            <a:r>
              <a:rPr lang="en-IN" dirty="0"/>
              <a:t>point of a data set with a </a:t>
            </a:r>
            <a:r>
              <a:rPr lang="en-IN" dirty="0" smtClean="0"/>
              <a:t>single value</a:t>
            </a:r>
            <a:r>
              <a:rPr lang="en-IN" dirty="0"/>
              <a:t>.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Measures </a:t>
            </a:r>
            <a:r>
              <a:rPr lang="en-IN" dirty="0"/>
              <a:t>of </a:t>
            </a:r>
            <a:r>
              <a:rPr lang="en-IN" b="1" dirty="0"/>
              <a:t>dispersion</a:t>
            </a:r>
            <a:r>
              <a:rPr lang="en-IN" dirty="0"/>
              <a:t> describe how far individual data values have </a:t>
            </a:r>
            <a:r>
              <a:rPr lang="en-IN" dirty="0" smtClean="0"/>
              <a:t>strayed </a:t>
            </a:r>
            <a:r>
              <a:rPr lang="en-US" dirty="0" smtClean="0"/>
              <a:t>from </a:t>
            </a:r>
            <a:r>
              <a:rPr lang="en-US" dirty="0"/>
              <a:t>the </a:t>
            </a:r>
            <a:r>
              <a:rPr lang="en-IN" dirty="0"/>
              <a:t>centre point </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most common measure of central tendency is the </a:t>
            </a:r>
            <a:r>
              <a:rPr lang="en-IN" b="1" i="1" dirty="0"/>
              <a:t>mean</a:t>
            </a:r>
            <a:r>
              <a:rPr lang="en-IN" i="1" dirty="0"/>
              <a:t> </a:t>
            </a:r>
            <a:r>
              <a:rPr lang="en-IN" dirty="0"/>
              <a:t>or </a:t>
            </a:r>
            <a:r>
              <a:rPr lang="en-IN" i="1" dirty="0"/>
              <a:t>average, </a:t>
            </a:r>
            <a:r>
              <a:rPr lang="en-IN" dirty="0"/>
              <a:t>which we </a:t>
            </a:r>
            <a:r>
              <a:rPr lang="en-IN" dirty="0" smtClean="0"/>
              <a:t>calculate by </a:t>
            </a:r>
            <a:r>
              <a:rPr lang="en-IN" dirty="0"/>
              <a:t>adding all the values in our data set and then dividing this result by the </a:t>
            </a:r>
            <a:r>
              <a:rPr lang="en-IN" dirty="0" smtClean="0"/>
              <a:t>number </a:t>
            </a:r>
            <a:r>
              <a:rPr lang="en-US" dirty="0" smtClean="0"/>
              <a:t>of </a:t>
            </a:r>
            <a:r>
              <a:rPr lang="en-US" dirty="0"/>
              <a:t>observations</a:t>
            </a:r>
            <a:r>
              <a:rPr lang="en-US" dirty="0" smtClean="0"/>
              <a:t>.</a:t>
            </a:r>
            <a:endParaRPr lang="en-US" b="1"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37" y="3658280"/>
            <a:ext cx="6440500" cy="2315978"/>
          </a:xfrm>
          <a:prstGeom prst="rect">
            <a:avLst/>
          </a:prstGeom>
          <a:ln/>
        </p:spPr>
        <p:style>
          <a:lnRef idx="2">
            <a:schemeClr val="accent5"/>
          </a:lnRef>
          <a:fillRef idx="1">
            <a:schemeClr val="lt1"/>
          </a:fillRef>
          <a:effectRef idx="0">
            <a:schemeClr val="accent5"/>
          </a:effectRef>
          <a:fontRef idx="minor">
            <a:schemeClr val="dk1"/>
          </a:fontRef>
        </p:style>
      </p:pic>
      <p:pic>
        <p:nvPicPr>
          <p:cNvPr id="3" name="Picture 2"/>
          <p:cNvPicPr>
            <a:picLocks noChangeAspect="1"/>
          </p:cNvPicPr>
          <p:nvPr/>
        </p:nvPicPr>
        <p:blipFill>
          <a:blip r:embed="rId3"/>
          <a:stretch>
            <a:fillRect/>
          </a:stretch>
        </p:blipFill>
        <p:spPr>
          <a:xfrm>
            <a:off x="6939915" y="3480851"/>
            <a:ext cx="5084445" cy="3230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3610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388421" y="991195"/>
            <a:ext cx="11277106" cy="4801314"/>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dirty="0" smtClean="0"/>
              <a:t>The </a:t>
            </a:r>
            <a:r>
              <a:rPr lang="en-IN" b="1" dirty="0"/>
              <a:t>median</a:t>
            </a:r>
            <a:r>
              <a:rPr lang="en-IN" dirty="0"/>
              <a:t> is the value in the data set for which half the observations are higher and half the observations are lower. We find the median by arranging the data values in ascending order and identifying the halfway point</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last measure of central tendency is the </a:t>
            </a:r>
            <a:r>
              <a:rPr lang="en-IN" b="1" dirty="0"/>
              <a:t>mode</a:t>
            </a:r>
            <a:r>
              <a:rPr lang="en-IN" dirty="0"/>
              <a:t>, which is simply the observation in the data set that occurs the most frequently</a:t>
            </a:r>
            <a:r>
              <a:rPr lang="en-IN" dirty="0" smtClean="0"/>
              <a:t>.</a:t>
            </a:r>
          </a:p>
          <a:p>
            <a:pPr marL="285750" indent="-285750">
              <a:buFont typeface="Arial" panose="020B0604020202020204" pitchFamily="34" charset="0"/>
              <a:buChar char="•"/>
            </a:pPr>
            <a:endParaRPr lang="en-IN" dirty="0"/>
          </a:p>
          <a:p>
            <a:r>
              <a:rPr lang="en-IN" b="1" dirty="0" smtClean="0"/>
              <a:t>When to use what?</a:t>
            </a:r>
            <a:endParaRPr lang="en-IN" b="1"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If </a:t>
            </a:r>
            <a:r>
              <a:rPr lang="en-IN" dirty="0"/>
              <a:t>you think all the data in your data set is relevant, then the mean is your best choice. This measurement is affected by both the number and magnitude of your values. However, very small or very large values can have a significant impact on the mean, especially if the size of the sample is small.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this is a concern, perhaps you should consider using the median. The median is not as sensitive to a very large or small value.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Mode </a:t>
            </a:r>
            <a:r>
              <a:rPr lang="en-IN" dirty="0"/>
              <a:t>has limited applications. It is primarily used to describe </a:t>
            </a:r>
            <a:r>
              <a:rPr lang="en-IN" dirty="0" smtClean="0"/>
              <a:t>data at </a:t>
            </a:r>
            <a:r>
              <a:rPr lang="en-IN" dirty="0"/>
              <a:t>the nominal scale—that is, data that is grouped in descriptive categories such </a:t>
            </a:r>
            <a:r>
              <a:rPr lang="en-IN" dirty="0" smtClean="0"/>
              <a:t>as gender</a:t>
            </a:r>
            <a:r>
              <a:rPr lang="en-IN" dirty="0"/>
              <a:t>.</a:t>
            </a:r>
          </a:p>
        </p:txBody>
      </p:sp>
    </p:spTree>
    <p:extLst>
      <p:ext uri="{BB962C8B-B14F-4D97-AF65-F5344CB8AC3E}">
        <p14:creationId xmlns:p14="http://schemas.microsoft.com/office/powerpoint/2010/main" val="83814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pic>
        <p:nvPicPr>
          <p:cNvPr id="2" name="Picture 1"/>
          <p:cNvPicPr>
            <a:picLocks noChangeAspect="1"/>
          </p:cNvPicPr>
          <p:nvPr/>
        </p:nvPicPr>
        <p:blipFill>
          <a:blip r:embed="rId2"/>
          <a:stretch>
            <a:fillRect/>
          </a:stretch>
        </p:blipFill>
        <p:spPr>
          <a:xfrm>
            <a:off x="1032730" y="1091952"/>
            <a:ext cx="9741950" cy="5354568"/>
          </a:xfrm>
          <a:prstGeom prst="rect">
            <a:avLst/>
          </a:prstGeom>
        </p:spPr>
      </p:pic>
    </p:spTree>
    <p:extLst>
      <p:ext uri="{BB962C8B-B14F-4D97-AF65-F5344CB8AC3E}">
        <p14:creationId xmlns:p14="http://schemas.microsoft.com/office/powerpoint/2010/main" val="2544694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388420" y="991195"/>
            <a:ext cx="11635939" cy="3139321"/>
          </a:xfrm>
          <a:prstGeom prst="rect">
            <a:avLst/>
          </a:prstGeom>
          <a:solidFill>
            <a:schemeClr val="accent1">
              <a:lumMod val="20000"/>
              <a:lumOff val="80000"/>
            </a:schemeClr>
          </a:solidFill>
        </p:spPr>
        <p:txBody>
          <a:bodyPr wrap="square" rtlCol="0">
            <a:spAutoFit/>
          </a:bodyPr>
          <a:lstStyle/>
          <a:p>
            <a:r>
              <a:rPr lang="en-IN" b="1" dirty="0" smtClean="0"/>
              <a:t>Measures of dispersion</a:t>
            </a:r>
            <a:endParaRPr lang="en-IN" b="1" dirty="0"/>
          </a:p>
          <a:p>
            <a:pPr marL="285750" indent="-285750">
              <a:buFont typeface="Arial" panose="020B0604020202020204" pitchFamily="34" charset="0"/>
              <a:buChar char="•"/>
            </a:pPr>
            <a:r>
              <a:rPr lang="en-IN" dirty="0" smtClean="0"/>
              <a:t>The </a:t>
            </a:r>
            <a:r>
              <a:rPr lang="en-IN" b="1" i="1" dirty="0"/>
              <a:t>range</a:t>
            </a:r>
            <a:r>
              <a:rPr lang="en-IN" i="1" dirty="0"/>
              <a:t> </a:t>
            </a:r>
            <a:r>
              <a:rPr lang="en-IN" dirty="0"/>
              <a:t>is the simplest measure of dispersion and is calculated by finding the </a:t>
            </a:r>
            <a:r>
              <a:rPr lang="en-IN" dirty="0" smtClean="0"/>
              <a:t>difference between </a:t>
            </a:r>
            <a:r>
              <a:rPr lang="en-IN" dirty="0"/>
              <a:t>the highest value and the lowest value in the data set</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t>The range is a </a:t>
            </a:r>
            <a:r>
              <a:rPr lang="en-IN" dirty="0" smtClean="0"/>
              <a:t>quick </a:t>
            </a:r>
            <a:r>
              <a:rPr lang="en-IN" dirty="0"/>
              <a:t>way to get a feel for the spread of the data </a:t>
            </a:r>
            <a:r>
              <a:rPr lang="en-IN" dirty="0" smtClean="0"/>
              <a:t>set.  However</a:t>
            </a:r>
            <a:r>
              <a:rPr lang="en-IN" dirty="0"/>
              <a:t>, the limitation is that it only relies on two data points to describe the </a:t>
            </a:r>
            <a:r>
              <a:rPr lang="en-IN" dirty="0" smtClean="0"/>
              <a:t>variation </a:t>
            </a:r>
            <a:r>
              <a:rPr lang="en-US" dirty="0" smtClean="0"/>
              <a:t>in </a:t>
            </a:r>
            <a:r>
              <a:rPr lang="en-US" dirty="0"/>
              <a:t>the sample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a:t>
            </a:r>
            <a:r>
              <a:rPr lang="en-IN" b="1" dirty="0"/>
              <a:t>variance</a:t>
            </a:r>
            <a:r>
              <a:rPr lang="en-IN" dirty="0"/>
              <a:t> is a measure </a:t>
            </a:r>
            <a:r>
              <a:rPr lang="en-IN" dirty="0" smtClean="0"/>
              <a:t>of </a:t>
            </a:r>
            <a:r>
              <a:rPr lang="en-US" dirty="0" smtClean="0"/>
              <a:t>dispersion </a:t>
            </a:r>
            <a:r>
              <a:rPr lang="en-US" dirty="0"/>
              <a:t>that describes </a:t>
            </a:r>
            <a:r>
              <a:rPr lang="en-US" dirty="0" smtClean="0"/>
              <a:t>the relative </a:t>
            </a:r>
            <a:r>
              <a:rPr lang="en-US" dirty="0"/>
              <a:t>distance between </a:t>
            </a:r>
            <a:r>
              <a:rPr lang="en-US" dirty="0" smtClean="0"/>
              <a:t>the </a:t>
            </a:r>
            <a:r>
              <a:rPr lang="en-IN" dirty="0" smtClean="0"/>
              <a:t>data </a:t>
            </a:r>
            <a:r>
              <a:rPr lang="en-IN" dirty="0"/>
              <a:t>points in the set and </a:t>
            </a:r>
            <a:r>
              <a:rPr lang="en-IN" dirty="0" smtClean="0"/>
              <a:t>the mean </a:t>
            </a:r>
            <a:r>
              <a:rPr lang="en-IN" dirty="0"/>
              <a:t>of the data set. This </a:t>
            </a:r>
            <a:r>
              <a:rPr lang="en-IN" dirty="0" smtClean="0"/>
              <a:t>measure is </a:t>
            </a:r>
            <a:r>
              <a:rPr lang="en-IN" dirty="0"/>
              <a:t>widely used in </a:t>
            </a:r>
            <a:r>
              <a:rPr lang="en-IN" dirty="0" smtClean="0"/>
              <a:t>inferential </a:t>
            </a:r>
            <a:r>
              <a:rPr lang="en-US" dirty="0" smtClean="0"/>
              <a:t>statistics.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b="1" dirty="0"/>
              <a:t>A standard deviation </a:t>
            </a:r>
            <a:r>
              <a:rPr lang="en-IN" dirty="0"/>
              <a:t>is </a:t>
            </a:r>
            <a:r>
              <a:rPr lang="en-IN" dirty="0" smtClean="0"/>
              <a:t>the square </a:t>
            </a:r>
            <a:r>
              <a:rPr lang="en-IN" dirty="0"/>
              <a:t>root of a variance</a:t>
            </a:r>
            <a:r>
              <a:rPr lang="en-IN" dirty="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668" y="4182769"/>
            <a:ext cx="3426977" cy="2575395"/>
          </a:xfrm>
          <a:prstGeom prst="rect">
            <a:avLst/>
          </a:prstGeom>
          <a:ln/>
        </p:spPr>
        <p:style>
          <a:lnRef idx="2">
            <a:schemeClr val="accent5"/>
          </a:lnRef>
          <a:fillRef idx="1">
            <a:schemeClr val="lt1"/>
          </a:fillRef>
          <a:effectRef idx="0">
            <a:schemeClr val="accent5"/>
          </a:effectRef>
          <a:fontRef idx="minor">
            <a:schemeClr val="dk1"/>
          </a:fontRef>
        </p:style>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541" y="5723889"/>
            <a:ext cx="924702" cy="532404"/>
          </a:xfrm>
          <a:prstGeom prst="rect">
            <a:avLst/>
          </a:prstGeom>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472137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388420" y="991195"/>
            <a:ext cx="11635939" cy="3693319"/>
          </a:xfrm>
          <a:prstGeom prst="rect">
            <a:avLst/>
          </a:prstGeom>
          <a:solidFill>
            <a:schemeClr val="accent1">
              <a:lumMod val="20000"/>
              <a:lumOff val="80000"/>
            </a:schemeClr>
          </a:solidFill>
        </p:spPr>
        <p:txBody>
          <a:bodyPr wrap="square" rtlCol="0">
            <a:spAutoFit/>
          </a:bodyPr>
          <a:lstStyle/>
          <a:p>
            <a:r>
              <a:rPr lang="en-IN" b="1" dirty="0" smtClean="0"/>
              <a:t>Measure of Relative position</a:t>
            </a:r>
          </a:p>
          <a:p>
            <a:endParaRPr lang="en-IN" b="1" dirty="0"/>
          </a:p>
          <a:p>
            <a:pPr marL="285750" indent="-285750">
              <a:buFont typeface="Arial" panose="020B0604020202020204" pitchFamily="34" charset="0"/>
              <a:buChar char="•"/>
            </a:pPr>
            <a:r>
              <a:rPr lang="en-IN" dirty="0"/>
              <a:t>Another way of looking at dispersion of data is through measures of relative </a:t>
            </a:r>
            <a:r>
              <a:rPr lang="en-IN" dirty="0" smtClean="0"/>
              <a:t>position, which </a:t>
            </a:r>
            <a:r>
              <a:rPr lang="en-IN" dirty="0"/>
              <a:t>describe the percentage of the data below a certain point. This </a:t>
            </a:r>
            <a:r>
              <a:rPr lang="en-IN" dirty="0" smtClean="0"/>
              <a:t>technique includes </a:t>
            </a:r>
            <a:r>
              <a:rPr lang="en-IN" dirty="0"/>
              <a:t>quartile and interquartile measurements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Quartiles measure the </a:t>
            </a:r>
            <a:r>
              <a:rPr lang="en-US" dirty="0" smtClean="0"/>
              <a:t>relative </a:t>
            </a:r>
            <a:r>
              <a:rPr lang="en-IN" dirty="0" smtClean="0"/>
              <a:t>position </a:t>
            </a:r>
            <a:r>
              <a:rPr lang="en-IN" dirty="0"/>
              <a:t>of the data values </a:t>
            </a:r>
            <a:r>
              <a:rPr lang="en-IN" dirty="0" smtClean="0"/>
              <a:t>by dividing </a:t>
            </a:r>
            <a:r>
              <a:rPr lang="en-IN" dirty="0"/>
              <a:t>the data set into </a:t>
            </a:r>
            <a:r>
              <a:rPr lang="en-IN" dirty="0" smtClean="0"/>
              <a:t>four </a:t>
            </a:r>
            <a:r>
              <a:rPr lang="en-US" dirty="0" smtClean="0"/>
              <a:t>equal </a:t>
            </a:r>
            <a:r>
              <a:rPr lang="en-US" dirty="0"/>
              <a:t>segments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When you have established the quartiles, you can easily calculate the </a:t>
            </a:r>
            <a:r>
              <a:rPr lang="en-IN" i="1" dirty="0" smtClean="0"/>
              <a:t>interquartile range </a:t>
            </a:r>
            <a:r>
              <a:rPr lang="en-IN" dirty="0"/>
              <a:t>(</a:t>
            </a:r>
            <a:r>
              <a:rPr lang="en-IN" b="1" dirty="0"/>
              <a:t>IQR</a:t>
            </a:r>
            <a:r>
              <a:rPr lang="en-IN" dirty="0"/>
              <a:t>); the IQR measures the spread of the </a:t>
            </a:r>
            <a:r>
              <a:rPr lang="en-IN" dirty="0" smtClean="0"/>
              <a:t>centre </a:t>
            </a:r>
            <a:r>
              <a:rPr lang="en-IN" dirty="0"/>
              <a:t>half of our data set. It is </a:t>
            </a:r>
            <a:r>
              <a:rPr lang="en-IN" dirty="0" smtClean="0"/>
              <a:t>simply the </a:t>
            </a:r>
            <a:r>
              <a:rPr lang="en-IN" dirty="0"/>
              <a:t>difference between the third and first quartiles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interquartile range is used to identify </a:t>
            </a:r>
            <a:r>
              <a:rPr lang="en-IN" dirty="0" smtClean="0"/>
              <a:t>outliers, which </a:t>
            </a:r>
            <a:r>
              <a:rPr lang="en-IN" dirty="0"/>
              <a:t>are the “black sheep” of our data set. These </a:t>
            </a:r>
            <a:r>
              <a:rPr lang="en-IN" dirty="0" smtClean="0"/>
              <a:t>are extreme </a:t>
            </a:r>
            <a:r>
              <a:rPr lang="en-IN" dirty="0"/>
              <a:t>values whose accuracy is questioned and </a:t>
            </a:r>
            <a:r>
              <a:rPr lang="en-IN" dirty="0" smtClean="0"/>
              <a:t>can cause </a:t>
            </a:r>
            <a:r>
              <a:rPr lang="en-IN" dirty="0"/>
              <a:t>unwanted distortions in statistical </a:t>
            </a:r>
            <a:r>
              <a:rPr lang="en-IN" dirty="0" smtClean="0"/>
              <a:t>results</a:t>
            </a:r>
          </a:p>
          <a:p>
            <a:pPr marL="285750" indent="-285750">
              <a:buFont typeface="Arial" panose="020B0604020202020204" pitchFamily="34" charset="0"/>
              <a:buChar char="•"/>
            </a:pP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720" y="4807376"/>
            <a:ext cx="5965444" cy="1965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144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Descriptive Statistics</a:t>
            </a:r>
            <a:endParaRPr lang="en-US" dirty="0">
              <a:solidFill>
                <a:schemeClr val="tx2"/>
              </a:solidFill>
              <a:latin typeface="Calibri" pitchFamily="34" charset="0"/>
              <a:ea typeface="Segoe UI Symbol" pitchFamily="34" charset="0"/>
              <a:cs typeface="Calibri" pitchFamily="34" charset="0"/>
            </a:endParaRPr>
          </a:p>
        </p:txBody>
      </p:sp>
      <p:sp>
        <p:nvSpPr>
          <p:cNvPr id="11" name="TextBox 10"/>
          <p:cNvSpPr txBox="1"/>
          <p:nvPr/>
        </p:nvSpPr>
        <p:spPr>
          <a:xfrm>
            <a:off x="135770" y="991195"/>
            <a:ext cx="5320150" cy="3139321"/>
          </a:xfrm>
          <a:prstGeom prst="rect">
            <a:avLst/>
          </a:prstGeom>
          <a:solidFill>
            <a:schemeClr val="accent1">
              <a:lumMod val="20000"/>
              <a:lumOff val="80000"/>
            </a:schemeClr>
          </a:solidFill>
        </p:spPr>
        <p:txBody>
          <a:bodyPr wrap="square" rtlCol="0">
            <a:spAutoFit/>
          </a:bodyPr>
          <a:lstStyle/>
          <a:p>
            <a:pPr fontAlgn="base"/>
            <a:r>
              <a:rPr lang="en-IN" b="1" dirty="0"/>
              <a:t>Skewness</a:t>
            </a:r>
          </a:p>
          <a:p>
            <a:pPr marL="285750" indent="-285750" fontAlgn="base">
              <a:buFont typeface="Arial" panose="020B0604020202020204" pitchFamily="34" charset="0"/>
              <a:buChar char="•"/>
            </a:pPr>
            <a:r>
              <a:rPr lang="en-IN" dirty="0"/>
              <a:t>It is the degree of distortion from the symmetrical bell curve or the normal distribution. It measures the lack of symmetry in data distribution.</a:t>
            </a:r>
          </a:p>
          <a:p>
            <a:pPr marL="285750" indent="-285750" fontAlgn="base">
              <a:buFont typeface="Arial" panose="020B0604020202020204" pitchFamily="34" charset="0"/>
              <a:buChar char="•"/>
            </a:pPr>
            <a:endParaRPr lang="en-IN" dirty="0"/>
          </a:p>
          <a:p>
            <a:pPr marL="285750" indent="-285750">
              <a:buFont typeface="Arial" panose="020B0604020202020204" pitchFamily="34" charset="0"/>
              <a:buChar char="•"/>
            </a:pPr>
            <a:r>
              <a:rPr lang="en-IN" b="1" dirty="0"/>
              <a:t>Positive Skewness</a:t>
            </a:r>
            <a:r>
              <a:rPr lang="en-IN" dirty="0"/>
              <a:t> means when the tail on the right side of the distribution is longer or fatter. </a:t>
            </a:r>
          </a:p>
          <a:p>
            <a:pPr marL="285750" indent="-285750">
              <a:buFont typeface="Arial" panose="020B0604020202020204" pitchFamily="34" charset="0"/>
              <a:buChar char="•"/>
            </a:pPr>
            <a:endParaRPr lang="en-IN" b="1" dirty="0" smtClean="0"/>
          </a:p>
          <a:p>
            <a:pPr marL="285750" indent="-285750">
              <a:buFont typeface="Arial" panose="020B0604020202020204" pitchFamily="34" charset="0"/>
              <a:buChar char="•"/>
            </a:pPr>
            <a:r>
              <a:rPr lang="en-IN" b="1" dirty="0" smtClean="0"/>
              <a:t>Negative </a:t>
            </a:r>
            <a:r>
              <a:rPr lang="en-IN" b="1" dirty="0"/>
              <a:t>Skewness</a:t>
            </a:r>
            <a:r>
              <a:rPr lang="en-IN" dirty="0"/>
              <a:t> is when the tail of the left side of the distribution is longer or fatter than the tail on the right side.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70" y="4312920"/>
            <a:ext cx="5320150" cy="2048258"/>
          </a:xfrm>
          <a:prstGeom prst="rect">
            <a:avLst/>
          </a:prstGeom>
          <a:ln/>
        </p:spPr>
        <p:style>
          <a:lnRef idx="2">
            <a:schemeClr val="accent5"/>
          </a:lnRef>
          <a:fillRef idx="1">
            <a:schemeClr val="lt1"/>
          </a:fillRef>
          <a:effectRef idx="0">
            <a:schemeClr val="accent5"/>
          </a:effectRef>
          <a:fontRef idx="minor">
            <a:schemeClr val="dk1"/>
          </a:fontRef>
        </p:style>
      </p:pic>
      <p:sp>
        <p:nvSpPr>
          <p:cNvPr id="5" name="TextBox 4"/>
          <p:cNvSpPr txBox="1"/>
          <p:nvPr/>
        </p:nvSpPr>
        <p:spPr>
          <a:xfrm>
            <a:off x="5806440" y="991195"/>
            <a:ext cx="6004161" cy="2862322"/>
          </a:xfrm>
          <a:prstGeom prst="rect">
            <a:avLst/>
          </a:prstGeom>
          <a:solidFill>
            <a:schemeClr val="accent1">
              <a:lumMod val="20000"/>
              <a:lumOff val="80000"/>
            </a:schemeClr>
          </a:solidFill>
        </p:spPr>
        <p:txBody>
          <a:bodyPr wrap="square" rtlCol="0">
            <a:spAutoFit/>
          </a:bodyPr>
          <a:lstStyle/>
          <a:p>
            <a:r>
              <a:rPr lang="en-IN" b="1" dirty="0" smtClean="0"/>
              <a:t>Kurtosis</a:t>
            </a:r>
            <a:r>
              <a:rPr lang="en-US" dirty="0"/>
              <a:t> </a:t>
            </a:r>
            <a:r>
              <a:rPr lang="en-US" dirty="0" smtClean="0"/>
              <a:t>is </a:t>
            </a:r>
            <a:r>
              <a:rPr lang="en-US" dirty="0"/>
              <a:t>a statistical measure that defines how heavily the tails of a distribution differ from the tails of a </a:t>
            </a:r>
            <a:r>
              <a:rPr lang="en-US" dirty="0" smtClean="0"/>
              <a:t>standard normal </a:t>
            </a:r>
            <a:r>
              <a:rPr lang="en-US" dirty="0"/>
              <a:t>distribution. In other words, kurtosis identifies whether the tails of a given distribution contain extreme values.</a:t>
            </a:r>
            <a:endParaRPr lang="en-IN" b="1" dirty="0" smtClean="0"/>
          </a:p>
          <a:p>
            <a:pPr marL="285750" indent="-285750">
              <a:buFont typeface="Arial" panose="020B0604020202020204" pitchFamily="34" charset="0"/>
              <a:buChar char="•"/>
            </a:pPr>
            <a:endParaRPr lang="en-IN" b="1" dirty="0" smtClean="0"/>
          </a:p>
          <a:p>
            <a:pPr marL="285750" indent="-285750">
              <a:buFont typeface="Arial" panose="020B0604020202020204" pitchFamily="34" charset="0"/>
              <a:buChar char="•"/>
            </a:pPr>
            <a:r>
              <a:rPr lang="en-IN" b="1" dirty="0" smtClean="0"/>
              <a:t>High </a:t>
            </a:r>
            <a:r>
              <a:rPr lang="en-IN" b="1" dirty="0"/>
              <a:t>kurtosis</a:t>
            </a:r>
            <a:r>
              <a:rPr lang="en-IN" dirty="0"/>
              <a:t> in a data set is an indicator that data has heavy tails or outliers. </a:t>
            </a:r>
            <a:r>
              <a:rPr lang="en-IN" dirty="0" smtClean="0"/>
              <a:t> - Black</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Low </a:t>
            </a:r>
            <a:r>
              <a:rPr lang="en-IN" b="1" dirty="0"/>
              <a:t>kurtosis</a:t>
            </a:r>
            <a:r>
              <a:rPr lang="en-IN" dirty="0"/>
              <a:t> in a data set is an indicator that data has light tails or lack of outliers. </a:t>
            </a:r>
            <a:r>
              <a:rPr lang="en-IN" dirty="0" smtClean="0"/>
              <a:t>- Green</a:t>
            </a:r>
            <a:endParaRPr lang="en-IN" b="1" dirty="0"/>
          </a:p>
        </p:txBody>
      </p:sp>
      <p:pic>
        <p:nvPicPr>
          <p:cNvPr id="2" name="Picture 1"/>
          <p:cNvPicPr>
            <a:picLocks noChangeAspect="1"/>
          </p:cNvPicPr>
          <p:nvPr/>
        </p:nvPicPr>
        <p:blipFill>
          <a:blip r:embed="rId3"/>
          <a:stretch>
            <a:fillRect/>
          </a:stretch>
        </p:blipFill>
        <p:spPr>
          <a:xfrm>
            <a:off x="6644641" y="4074303"/>
            <a:ext cx="4387154" cy="2616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0964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3057</TotalTime>
  <Words>1220</Words>
  <Application>Microsoft Office PowerPoint</Application>
  <PresentationFormat>Widescreen</PresentationFormat>
  <Paragraphs>95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 Symbol</vt:lpstr>
      <vt:lpstr>Office Theme</vt:lpstr>
      <vt:lpstr>Data Science –  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Murthy, Suryanarayana</dc:creator>
  <cp:lastModifiedBy>Murthy, BH Suryanarayana (Cognizant)</cp:lastModifiedBy>
  <cp:revision>113</cp:revision>
  <dcterms:created xsi:type="dcterms:W3CDTF">2019-02-03T03:22:46Z</dcterms:created>
  <dcterms:modified xsi:type="dcterms:W3CDTF">2021-08-20T06:33:29Z</dcterms:modified>
</cp:coreProperties>
</file>