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83" r:id="rId4"/>
    <p:sldId id="264" r:id="rId5"/>
    <p:sldId id="267" r:id="rId6"/>
    <p:sldId id="266" r:id="rId7"/>
    <p:sldId id="281" r:id="rId8"/>
    <p:sldId id="270" r:id="rId9"/>
    <p:sldId id="272" r:id="rId10"/>
    <p:sldId id="274" r:id="rId11"/>
    <p:sldId id="282" r:id="rId12"/>
    <p:sldId id="279" r:id="rId13"/>
    <p:sldId id="280" r:id="rId14"/>
    <p:sldId id="289" r:id="rId15"/>
    <p:sldId id="284" r:id="rId16"/>
    <p:sldId id="292" r:id="rId17"/>
    <p:sldId id="286" r:id="rId18"/>
    <p:sldId id="293"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C6263-B312-4FCD-AF7F-1D1170F9EC61}" v="1" dt="2023-02-02T03:57:05.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17" autoAdjust="0"/>
  </p:normalViewPr>
  <p:slideViewPr>
    <p:cSldViewPr snapToGrid="0">
      <p:cViewPr varScale="1">
        <p:scale>
          <a:sx n="61" d="100"/>
          <a:sy n="61" d="100"/>
        </p:scale>
        <p:origin x="86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hy, BH Suryanarayana (Cognizant)" userId="9c5846dc-3324-4535-8ccc-5b8b4b6aa355" providerId="ADAL" clId="{479C6263-B312-4FCD-AF7F-1D1170F9EC61}"/>
    <pc:docChg chg="custSel addSld modSld">
      <pc:chgData name="Murthy, BH Suryanarayana (Cognizant)" userId="9c5846dc-3324-4535-8ccc-5b8b4b6aa355" providerId="ADAL" clId="{479C6263-B312-4FCD-AF7F-1D1170F9EC61}" dt="2023-02-02T03:57:06.201" v="17" actId="27636"/>
      <pc:docMkLst>
        <pc:docMk/>
      </pc:docMkLst>
      <pc:sldChg chg="modSp mod">
        <pc:chgData name="Murthy, BH Suryanarayana (Cognizant)" userId="9c5846dc-3324-4535-8ccc-5b8b4b6aa355" providerId="ADAL" clId="{479C6263-B312-4FCD-AF7F-1D1170F9EC61}" dt="2023-02-02T03:57:06.183" v="6" actId="27636"/>
        <pc:sldMkLst>
          <pc:docMk/>
          <pc:sldMk cId="3503135016" sldId="261"/>
        </pc:sldMkLst>
        <pc:spChg chg="mod">
          <ac:chgData name="Murthy, BH Suryanarayana (Cognizant)" userId="9c5846dc-3324-4535-8ccc-5b8b4b6aa355" providerId="ADAL" clId="{479C6263-B312-4FCD-AF7F-1D1170F9EC61}" dt="2023-02-02T03:57:06.183" v="6" actId="27636"/>
          <ac:spMkLst>
            <pc:docMk/>
            <pc:sldMk cId="3503135016" sldId="261"/>
            <ac:spMk id="4" creationId="{00000000-0000-0000-0000-000000000000}"/>
          </ac:spMkLst>
        </pc:spChg>
      </pc:sldChg>
      <pc:sldChg chg="modSp mod">
        <pc:chgData name="Murthy, BH Suryanarayana (Cognizant)" userId="9c5846dc-3324-4535-8ccc-5b8b4b6aa355" providerId="ADAL" clId="{479C6263-B312-4FCD-AF7F-1D1170F9EC61}" dt="2023-02-02T03:57:06.185" v="8" actId="27636"/>
        <pc:sldMkLst>
          <pc:docMk/>
          <pc:sldMk cId="1406925438" sldId="264"/>
        </pc:sldMkLst>
        <pc:spChg chg="mod">
          <ac:chgData name="Murthy, BH Suryanarayana (Cognizant)" userId="9c5846dc-3324-4535-8ccc-5b8b4b6aa355" providerId="ADAL" clId="{479C6263-B312-4FCD-AF7F-1D1170F9EC61}" dt="2023-02-02T03:57:06.185" v="8" actId="27636"/>
          <ac:spMkLst>
            <pc:docMk/>
            <pc:sldMk cId="1406925438" sldId="264"/>
            <ac:spMk id="4" creationId="{00000000-0000-0000-0000-000000000000}"/>
          </ac:spMkLst>
        </pc:spChg>
      </pc:sldChg>
      <pc:sldChg chg="modSp mod">
        <pc:chgData name="Murthy, BH Suryanarayana (Cognizant)" userId="9c5846dc-3324-4535-8ccc-5b8b4b6aa355" providerId="ADAL" clId="{479C6263-B312-4FCD-AF7F-1D1170F9EC61}" dt="2023-02-02T03:57:06.188" v="10" actId="27636"/>
        <pc:sldMkLst>
          <pc:docMk/>
          <pc:sldMk cId="1473476880" sldId="266"/>
        </pc:sldMkLst>
        <pc:spChg chg="mod">
          <ac:chgData name="Murthy, BH Suryanarayana (Cognizant)" userId="9c5846dc-3324-4535-8ccc-5b8b4b6aa355" providerId="ADAL" clId="{479C6263-B312-4FCD-AF7F-1D1170F9EC61}" dt="2023-02-02T03:57:06.188" v="10" actId="27636"/>
          <ac:spMkLst>
            <pc:docMk/>
            <pc:sldMk cId="1473476880" sldId="266"/>
            <ac:spMk id="4" creationId="{00000000-0000-0000-0000-000000000000}"/>
          </ac:spMkLst>
        </pc:spChg>
      </pc:sldChg>
      <pc:sldChg chg="modSp mod">
        <pc:chgData name="Murthy, BH Suryanarayana (Cognizant)" userId="9c5846dc-3324-4535-8ccc-5b8b4b6aa355" providerId="ADAL" clId="{479C6263-B312-4FCD-AF7F-1D1170F9EC61}" dt="2023-02-02T03:57:06.186" v="9" actId="27636"/>
        <pc:sldMkLst>
          <pc:docMk/>
          <pc:sldMk cId="4225850385" sldId="267"/>
        </pc:sldMkLst>
        <pc:spChg chg="mod">
          <ac:chgData name="Murthy, BH Suryanarayana (Cognizant)" userId="9c5846dc-3324-4535-8ccc-5b8b4b6aa355" providerId="ADAL" clId="{479C6263-B312-4FCD-AF7F-1D1170F9EC61}" dt="2023-02-02T03:57:06.186" v="9" actId="27636"/>
          <ac:spMkLst>
            <pc:docMk/>
            <pc:sldMk cId="4225850385" sldId="267"/>
            <ac:spMk id="4" creationId="{00000000-0000-0000-0000-000000000000}"/>
          </ac:spMkLst>
        </pc:spChg>
      </pc:sldChg>
      <pc:sldChg chg="modSp mod">
        <pc:chgData name="Murthy, BH Suryanarayana (Cognizant)" userId="9c5846dc-3324-4535-8ccc-5b8b4b6aa355" providerId="ADAL" clId="{479C6263-B312-4FCD-AF7F-1D1170F9EC61}" dt="2023-02-02T03:57:06.190" v="12" actId="27636"/>
        <pc:sldMkLst>
          <pc:docMk/>
          <pc:sldMk cId="2614625937" sldId="270"/>
        </pc:sldMkLst>
        <pc:spChg chg="mod">
          <ac:chgData name="Murthy, BH Suryanarayana (Cognizant)" userId="9c5846dc-3324-4535-8ccc-5b8b4b6aa355" providerId="ADAL" clId="{479C6263-B312-4FCD-AF7F-1D1170F9EC61}" dt="2023-02-02T03:57:06.190" v="12" actId="27636"/>
          <ac:spMkLst>
            <pc:docMk/>
            <pc:sldMk cId="2614625937" sldId="270"/>
            <ac:spMk id="4" creationId="{00000000-0000-0000-0000-000000000000}"/>
          </ac:spMkLst>
        </pc:spChg>
      </pc:sldChg>
      <pc:sldChg chg="modSp mod">
        <pc:chgData name="Murthy, BH Suryanarayana (Cognizant)" userId="9c5846dc-3324-4535-8ccc-5b8b4b6aa355" providerId="ADAL" clId="{479C6263-B312-4FCD-AF7F-1D1170F9EC61}" dt="2023-02-02T03:57:06.191" v="13" actId="27636"/>
        <pc:sldMkLst>
          <pc:docMk/>
          <pc:sldMk cId="3599748741" sldId="272"/>
        </pc:sldMkLst>
        <pc:spChg chg="mod">
          <ac:chgData name="Murthy, BH Suryanarayana (Cognizant)" userId="9c5846dc-3324-4535-8ccc-5b8b4b6aa355" providerId="ADAL" clId="{479C6263-B312-4FCD-AF7F-1D1170F9EC61}" dt="2023-02-02T03:57:06.191" v="13" actId="27636"/>
          <ac:spMkLst>
            <pc:docMk/>
            <pc:sldMk cId="3599748741" sldId="272"/>
            <ac:spMk id="4" creationId="{00000000-0000-0000-0000-000000000000}"/>
          </ac:spMkLst>
        </pc:spChg>
      </pc:sldChg>
      <pc:sldChg chg="modSp mod">
        <pc:chgData name="Murthy, BH Suryanarayana (Cognizant)" userId="9c5846dc-3324-4535-8ccc-5b8b4b6aa355" providerId="ADAL" clId="{479C6263-B312-4FCD-AF7F-1D1170F9EC61}" dt="2023-02-02T03:57:06.195" v="14" actId="27636"/>
        <pc:sldMkLst>
          <pc:docMk/>
          <pc:sldMk cId="1866954662" sldId="274"/>
        </pc:sldMkLst>
        <pc:spChg chg="mod">
          <ac:chgData name="Murthy, BH Suryanarayana (Cognizant)" userId="9c5846dc-3324-4535-8ccc-5b8b4b6aa355" providerId="ADAL" clId="{479C6263-B312-4FCD-AF7F-1D1170F9EC61}" dt="2023-02-02T03:57:06.195" v="14" actId="27636"/>
          <ac:spMkLst>
            <pc:docMk/>
            <pc:sldMk cId="1866954662" sldId="274"/>
            <ac:spMk id="4" creationId="{00000000-0000-0000-0000-000000000000}"/>
          </ac:spMkLst>
        </pc:spChg>
      </pc:sldChg>
      <pc:sldChg chg="modSp mod">
        <pc:chgData name="Murthy, BH Suryanarayana (Cognizant)" userId="9c5846dc-3324-4535-8ccc-5b8b4b6aa355" providerId="ADAL" clId="{479C6263-B312-4FCD-AF7F-1D1170F9EC61}" dt="2023-02-02T03:57:06.199" v="16" actId="27636"/>
        <pc:sldMkLst>
          <pc:docMk/>
          <pc:sldMk cId="2254047834" sldId="279"/>
        </pc:sldMkLst>
        <pc:spChg chg="mod">
          <ac:chgData name="Murthy, BH Suryanarayana (Cognizant)" userId="9c5846dc-3324-4535-8ccc-5b8b4b6aa355" providerId="ADAL" clId="{479C6263-B312-4FCD-AF7F-1D1170F9EC61}" dt="2023-02-02T03:57:06.199" v="16" actId="27636"/>
          <ac:spMkLst>
            <pc:docMk/>
            <pc:sldMk cId="2254047834" sldId="279"/>
            <ac:spMk id="4" creationId="{00000000-0000-0000-0000-000000000000}"/>
          </ac:spMkLst>
        </pc:spChg>
      </pc:sldChg>
      <pc:sldChg chg="modSp mod">
        <pc:chgData name="Murthy, BH Suryanarayana (Cognizant)" userId="9c5846dc-3324-4535-8ccc-5b8b4b6aa355" providerId="ADAL" clId="{479C6263-B312-4FCD-AF7F-1D1170F9EC61}" dt="2023-02-02T03:57:06.201" v="17" actId="27636"/>
        <pc:sldMkLst>
          <pc:docMk/>
          <pc:sldMk cId="1566504980" sldId="280"/>
        </pc:sldMkLst>
        <pc:spChg chg="mod">
          <ac:chgData name="Murthy, BH Suryanarayana (Cognizant)" userId="9c5846dc-3324-4535-8ccc-5b8b4b6aa355" providerId="ADAL" clId="{479C6263-B312-4FCD-AF7F-1D1170F9EC61}" dt="2023-02-02T03:57:06.201" v="17" actId="27636"/>
          <ac:spMkLst>
            <pc:docMk/>
            <pc:sldMk cId="1566504980" sldId="280"/>
            <ac:spMk id="4" creationId="{00000000-0000-0000-0000-000000000000}"/>
          </ac:spMkLst>
        </pc:spChg>
      </pc:sldChg>
      <pc:sldChg chg="modSp mod">
        <pc:chgData name="Murthy, BH Suryanarayana (Cognizant)" userId="9c5846dc-3324-4535-8ccc-5b8b4b6aa355" providerId="ADAL" clId="{479C6263-B312-4FCD-AF7F-1D1170F9EC61}" dt="2023-02-02T03:57:06.189" v="11" actId="27636"/>
        <pc:sldMkLst>
          <pc:docMk/>
          <pc:sldMk cId="1690108680" sldId="281"/>
        </pc:sldMkLst>
        <pc:spChg chg="mod">
          <ac:chgData name="Murthy, BH Suryanarayana (Cognizant)" userId="9c5846dc-3324-4535-8ccc-5b8b4b6aa355" providerId="ADAL" clId="{479C6263-B312-4FCD-AF7F-1D1170F9EC61}" dt="2023-02-02T03:57:06.189" v="11" actId="27636"/>
          <ac:spMkLst>
            <pc:docMk/>
            <pc:sldMk cId="1690108680" sldId="281"/>
            <ac:spMk id="4" creationId="{00000000-0000-0000-0000-000000000000}"/>
          </ac:spMkLst>
        </pc:spChg>
      </pc:sldChg>
      <pc:sldChg chg="modSp mod">
        <pc:chgData name="Murthy, BH Suryanarayana (Cognizant)" userId="9c5846dc-3324-4535-8ccc-5b8b4b6aa355" providerId="ADAL" clId="{479C6263-B312-4FCD-AF7F-1D1170F9EC61}" dt="2023-02-02T03:57:06.198" v="15" actId="27636"/>
        <pc:sldMkLst>
          <pc:docMk/>
          <pc:sldMk cId="2410325036" sldId="282"/>
        </pc:sldMkLst>
        <pc:spChg chg="mod">
          <ac:chgData name="Murthy, BH Suryanarayana (Cognizant)" userId="9c5846dc-3324-4535-8ccc-5b8b4b6aa355" providerId="ADAL" clId="{479C6263-B312-4FCD-AF7F-1D1170F9EC61}" dt="2023-02-02T03:57:06.198" v="15" actId="27636"/>
          <ac:spMkLst>
            <pc:docMk/>
            <pc:sldMk cId="2410325036" sldId="282"/>
            <ac:spMk id="4" creationId="{00000000-0000-0000-0000-000000000000}"/>
          </ac:spMkLst>
        </pc:spChg>
      </pc:sldChg>
      <pc:sldChg chg="modSp mod">
        <pc:chgData name="Murthy, BH Suryanarayana (Cognizant)" userId="9c5846dc-3324-4535-8ccc-5b8b4b6aa355" providerId="ADAL" clId="{479C6263-B312-4FCD-AF7F-1D1170F9EC61}" dt="2023-02-02T03:57:06.184" v="7" actId="27636"/>
        <pc:sldMkLst>
          <pc:docMk/>
          <pc:sldMk cId="3466568049" sldId="283"/>
        </pc:sldMkLst>
        <pc:spChg chg="mod">
          <ac:chgData name="Murthy, BH Suryanarayana (Cognizant)" userId="9c5846dc-3324-4535-8ccc-5b8b4b6aa355" providerId="ADAL" clId="{479C6263-B312-4FCD-AF7F-1D1170F9EC61}" dt="2023-02-02T03:57:06.184" v="7" actId="27636"/>
          <ac:spMkLst>
            <pc:docMk/>
            <pc:sldMk cId="3466568049" sldId="283"/>
            <ac:spMk id="4" creationId="{00000000-0000-0000-0000-000000000000}"/>
          </ac:spMkLst>
        </pc:spChg>
      </pc:sldChg>
      <pc:sldChg chg="modSp add mod">
        <pc:chgData name="Murthy, BH Suryanarayana (Cognizant)" userId="9c5846dc-3324-4535-8ccc-5b8b4b6aa355" providerId="ADAL" clId="{479C6263-B312-4FCD-AF7F-1D1170F9EC61}" dt="2023-02-02T03:57:06.172" v="2" actId="27636"/>
        <pc:sldMkLst>
          <pc:docMk/>
          <pc:sldMk cId="2814288958" sldId="284"/>
        </pc:sldMkLst>
        <pc:spChg chg="mod">
          <ac:chgData name="Murthy, BH Suryanarayana (Cognizant)" userId="9c5846dc-3324-4535-8ccc-5b8b4b6aa355" providerId="ADAL" clId="{479C6263-B312-4FCD-AF7F-1D1170F9EC61}" dt="2023-02-02T03:57:06.172" v="2" actId="27636"/>
          <ac:spMkLst>
            <pc:docMk/>
            <pc:sldMk cId="2814288958" sldId="284"/>
            <ac:spMk id="4" creationId="{00000000-0000-0000-0000-000000000000}"/>
          </ac:spMkLst>
        </pc:spChg>
      </pc:sldChg>
      <pc:sldChg chg="modSp add mod">
        <pc:chgData name="Murthy, BH Suryanarayana (Cognizant)" userId="9c5846dc-3324-4535-8ccc-5b8b4b6aa355" providerId="ADAL" clId="{479C6263-B312-4FCD-AF7F-1D1170F9EC61}" dt="2023-02-02T03:57:06.179" v="4" actId="27636"/>
        <pc:sldMkLst>
          <pc:docMk/>
          <pc:sldMk cId="3151623165" sldId="286"/>
        </pc:sldMkLst>
        <pc:spChg chg="mod">
          <ac:chgData name="Murthy, BH Suryanarayana (Cognizant)" userId="9c5846dc-3324-4535-8ccc-5b8b4b6aa355" providerId="ADAL" clId="{479C6263-B312-4FCD-AF7F-1D1170F9EC61}" dt="2023-02-02T03:57:06.179" v="4" actId="27636"/>
          <ac:spMkLst>
            <pc:docMk/>
            <pc:sldMk cId="3151623165" sldId="286"/>
            <ac:spMk id="4" creationId="{00000000-0000-0000-0000-000000000000}"/>
          </ac:spMkLst>
        </pc:spChg>
      </pc:sldChg>
      <pc:sldChg chg="modSp add mod">
        <pc:chgData name="Murthy, BH Suryanarayana (Cognizant)" userId="9c5846dc-3324-4535-8ccc-5b8b4b6aa355" providerId="ADAL" clId="{479C6263-B312-4FCD-AF7F-1D1170F9EC61}" dt="2023-02-02T03:57:06.148" v="1" actId="27636"/>
        <pc:sldMkLst>
          <pc:docMk/>
          <pc:sldMk cId="868961698" sldId="289"/>
        </pc:sldMkLst>
        <pc:spChg chg="mod">
          <ac:chgData name="Murthy, BH Suryanarayana (Cognizant)" userId="9c5846dc-3324-4535-8ccc-5b8b4b6aa355" providerId="ADAL" clId="{479C6263-B312-4FCD-AF7F-1D1170F9EC61}" dt="2023-02-02T03:57:06.148" v="1" actId="27636"/>
          <ac:spMkLst>
            <pc:docMk/>
            <pc:sldMk cId="868961698" sldId="289"/>
            <ac:spMk id="4" creationId="{00000000-0000-0000-0000-000000000000}"/>
          </ac:spMkLst>
        </pc:spChg>
      </pc:sldChg>
      <pc:sldChg chg="modSp add mod">
        <pc:chgData name="Murthy, BH Suryanarayana (Cognizant)" userId="9c5846dc-3324-4535-8ccc-5b8b4b6aa355" providerId="ADAL" clId="{479C6263-B312-4FCD-AF7F-1D1170F9EC61}" dt="2023-02-02T03:57:06.174" v="3" actId="27636"/>
        <pc:sldMkLst>
          <pc:docMk/>
          <pc:sldMk cId="2872494536" sldId="292"/>
        </pc:sldMkLst>
        <pc:spChg chg="mod">
          <ac:chgData name="Murthy, BH Suryanarayana (Cognizant)" userId="9c5846dc-3324-4535-8ccc-5b8b4b6aa355" providerId="ADAL" clId="{479C6263-B312-4FCD-AF7F-1D1170F9EC61}" dt="2023-02-02T03:57:06.174" v="3" actId="27636"/>
          <ac:spMkLst>
            <pc:docMk/>
            <pc:sldMk cId="2872494536" sldId="292"/>
            <ac:spMk id="4" creationId="{00000000-0000-0000-0000-000000000000}"/>
          </ac:spMkLst>
        </pc:spChg>
      </pc:sldChg>
      <pc:sldChg chg="modSp add mod">
        <pc:chgData name="Murthy, BH Suryanarayana (Cognizant)" userId="9c5846dc-3324-4535-8ccc-5b8b4b6aa355" providerId="ADAL" clId="{479C6263-B312-4FCD-AF7F-1D1170F9EC61}" dt="2023-02-02T03:57:06.181" v="5" actId="27636"/>
        <pc:sldMkLst>
          <pc:docMk/>
          <pc:sldMk cId="3146776680" sldId="293"/>
        </pc:sldMkLst>
        <pc:spChg chg="mod">
          <ac:chgData name="Murthy, BH Suryanarayana (Cognizant)" userId="9c5846dc-3324-4535-8ccc-5b8b4b6aa355" providerId="ADAL" clId="{479C6263-B312-4FCD-AF7F-1D1170F9EC61}" dt="2023-02-02T03:57:06.181" v="5" actId="27636"/>
          <ac:spMkLst>
            <pc:docMk/>
            <pc:sldMk cId="3146776680" sldId="293"/>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AB2F0E-16BB-4A6F-BBDF-A843AB1E11A0}"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0055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6826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56364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6901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AB2F0E-16BB-4A6F-BBDF-A843AB1E11A0}"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71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2F0E-16BB-4A6F-BBDF-A843AB1E11A0}"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0679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B2F0E-16BB-4A6F-BBDF-A843AB1E11A0}"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50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B2F0E-16BB-4A6F-BBDF-A843AB1E11A0}"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30810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2F0E-16BB-4A6F-BBDF-A843AB1E11A0}"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29192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081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1464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2F0E-16BB-4A6F-BBDF-A843AB1E11A0}" type="datetimeFigureOut">
              <a:rPr lang="en-US" smtClean="0"/>
              <a:t>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82E3-E2D7-4497-9D58-FB4B1A54ABAD}" type="slidenum">
              <a:rPr lang="en-US" smtClean="0"/>
              <a:t>‹#›</a:t>
            </a:fld>
            <a:endParaRPr lang="en-US"/>
          </a:p>
        </p:txBody>
      </p:sp>
    </p:spTree>
    <p:extLst>
      <p:ext uri="{BB962C8B-B14F-4D97-AF65-F5344CB8AC3E}">
        <p14:creationId xmlns:p14="http://schemas.microsoft.com/office/powerpoint/2010/main" val="75359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mathsisfun.com/data/random-variable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a:t>Data Science – Inferential Statistics</a:t>
            </a:r>
          </a:p>
        </p:txBody>
      </p:sp>
    </p:spTree>
    <p:extLst>
      <p:ext uri="{BB962C8B-B14F-4D97-AF65-F5344CB8AC3E}">
        <p14:creationId xmlns:p14="http://schemas.microsoft.com/office/powerpoint/2010/main" val="251627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Probability Distributions – Normal Distribution</a:t>
            </a:r>
          </a:p>
        </p:txBody>
      </p:sp>
      <p:sp>
        <p:nvSpPr>
          <p:cNvPr id="8" name="TextBox 7"/>
          <p:cNvSpPr txBox="1"/>
          <p:nvPr/>
        </p:nvSpPr>
        <p:spPr>
          <a:xfrm>
            <a:off x="524632" y="856133"/>
            <a:ext cx="4885568" cy="5632311"/>
          </a:xfrm>
          <a:prstGeom prst="rect">
            <a:avLst/>
          </a:prstGeom>
          <a:solidFill>
            <a:schemeClr val="accent1">
              <a:lumMod val="20000"/>
              <a:lumOff val="80000"/>
            </a:schemeClr>
          </a:solidFill>
        </p:spPr>
        <p:txBody>
          <a:bodyPr wrap="square" rtlCol="0">
            <a:spAutoFit/>
          </a:bodyPr>
          <a:lstStyle/>
          <a:p>
            <a:r>
              <a:rPr lang="en-IN" dirty="0"/>
              <a:t>The normal distribution is a statistician’s workhorse. This distribution is the foundation for many types of inferential statistics that we rely on today. </a:t>
            </a:r>
            <a:r>
              <a:rPr lang="en-US" dirty="0"/>
              <a:t>Some examples of continuous </a:t>
            </a:r>
            <a:r>
              <a:rPr lang="en-IN" dirty="0"/>
              <a:t>random variables are weight, distance, speed, or time.</a:t>
            </a:r>
          </a:p>
          <a:p>
            <a:pPr>
              <a:lnSpc>
                <a:spcPct val="150000"/>
              </a:lnSpc>
            </a:pPr>
            <a:r>
              <a:rPr lang="en-IN" b="1" dirty="0"/>
              <a:t>We can make the following observations about the normal distribution:</a:t>
            </a:r>
          </a:p>
          <a:p>
            <a:pPr marL="342900" indent="-342900">
              <a:lnSpc>
                <a:spcPct val="150000"/>
              </a:lnSpc>
              <a:buFont typeface="+mj-lt"/>
              <a:buAutoNum type="arabicPeriod"/>
            </a:pPr>
            <a:r>
              <a:rPr lang="en-IN" dirty="0"/>
              <a:t>The mean, median, and mode are the same value</a:t>
            </a:r>
          </a:p>
          <a:p>
            <a:pPr marL="342900" indent="-342900">
              <a:lnSpc>
                <a:spcPct val="150000"/>
              </a:lnSpc>
              <a:buFont typeface="+mj-lt"/>
              <a:buAutoNum type="arabicPeriod"/>
            </a:pPr>
            <a:r>
              <a:rPr lang="en-IN" dirty="0"/>
              <a:t>The distribution is bell-shaped and symmetrical around the mean.</a:t>
            </a:r>
          </a:p>
          <a:p>
            <a:pPr marL="342900" indent="-342900">
              <a:lnSpc>
                <a:spcPct val="150000"/>
              </a:lnSpc>
              <a:buFont typeface="+mj-lt"/>
              <a:buAutoNum type="arabicPeriod"/>
            </a:pPr>
            <a:r>
              <a:rPr lang="en-IN" dirty="0"/>
              <a:t>The total area under the curve is equal to 1.</a:t>
            </a:r>
          </a:p>
          <a:p>
            <a:pPr marL="342900" indent="-342900">
              <a:lnSpc>
                <a:spcPct val="150000"/>
              </a:lnSpc>
              <a:buFont typeface="+mj-lt"/>
              <a:buAutoNum type="arabicPeriod"/>
            </a:pPr>
            <a:r>
              <a:rPr lang="en-IN" dirty="0"/>
              <a:t>The left and right sides of the normal probability distribution extend indefinitely, never quite touching the horizontal axis.</a:t>
            </a:r>
          </a:p>
        </p:txBody>
      </p:sp>
      <p:pic>
        <p:nvPicPr>
          <p:cNvPr id="2" name="Picture 1"/>
          <p:cNvPicPr>
            <a:picLocks noChangeAspect="1"/>
          </p:cNvPicPr>
          <p:nvPr/>
        </p:nvPicPr>
        <p:blipFill>
          <a:blip r:embed="rId2"/>
          <a:stretch>
            <a:fillRect/>
          </a:stretch>
        </p:blipFill>
        <p:spPr>
          <a:xfrm>
            <a:off x="5615765" y="922809"/>
            <a:ext cx="6107430" cy="3132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615765" y="4304133"/>
            <a:ext cx="6107430" cy="2169825"/>
          </a:xfrm>
          <a:prstGeom prst="rect">
            <a:avLst/>
          </a:prstGeom>
          <a:solidFill>
            <a:schemeClr val="accent1">
              <a:lumMod val="20000"/>
              <a:lumOff val="80000"/>
            </a:schemeClr>
          </a:solidFill>
        </p:spPr>
        <p:txBody>
          <a:bodyPr wrap="square" rtlCol="0">
            <a:spAutoFit/>
          </a:bodyPr>
          <a:lstStyle/>
          <a:p>
            <a:pPr marL="285750" indent="-285750" fontAlgn="base">
              <a:lnSpc>
                <a:spcPct val="150000"/>
              </a:lnSpc>
              <a:buFont typeface="Arial" panose="020B0604020202020204" pitchFamily="34" charset="0"/>
              <a:buChar char="•"/>
            </a:pPr>
            <a:r>
              <a:rPr lang="en-US" dirty="0"/>
              <a:t>A positive z-score says the data point is above average.</a:t>
            </a:r>
          </a:p>
          <a:p>
            <a:pPr marL="285750" indent="-285750" fontAlgn="base">
              <a:lnSpc>
                <a:spcPct val="150000"/>
              </a:lnSpc>
              <a:buFont typeface="Arial" panose="020B0604020202020204" pitchFamily="34" charset="0"/>
              <a:buChar char="•"/>
            </a:pPr>
            <a:r>
              <a:rPr lang="en-US" dirty="0"/>
              <a:t>A negative z-score says the data point is below average.</a:t>
            </a:r>
          </a:p>
          <a:p>
            <a:pPr marL="285750" indent="-285750" fontAlgn="base">
              <a:lnSpc>
                <a:spcPct val="150000"/>
              </a:lnSpc>
              <a:buFont typeface="Arial" panose="020B0604020202020204" pitchFamily="34" charset="0"/>
              <a:buChar char="•"/>
            </a:pPr>
            <a:r>
              <a:rPr lang="en-US" dirty="0"/>
              <a:t>A z-score close to 000 says the data point is close to average.</a:t>
            </a:r>
          </a:p>
          <a:p>
            <a:pPr marL="285750" indent="-285750" fontAlgn="base">
              <a:lnSpc>
                <a:spcPct val="150000"/>
              </a:lnSpc>
              <a:buFont typeface="Arial" panose="020B0604020202020204" pitchFamily="34" charset="0"/>
              <a:buChar char="•"/>
            </a:pPr>
            <a:r>
              <a:rPr lang="en-US" dirty="0"/>
              <a:t>A data point can be considered unusual if its z-score is above 3 or below -3.</a:t>
            </a:r>
          </a:p>
        </p:txBody>
      </p:sp>
    </p:spTree>
    <p:extLst>
      <p:ext uri="{BB962C8B-B14F-4D97-AF65-F5344CB8AC3E}">
        <p14:creationId xmlns:p14="http://schemas.microsoft.com/office/powerpoint/2010/main" val="18669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Sampling</a:t>
            </a:r>
          </a:p>
        </p:txBody>
      </p:sp>
      <p:sp>
        <p:nvSpPr>
          <p:cNvPr id="8" name="TextBox 7"/>
          <p:cNvSpPr txBox="1"/>
          <p:nvPr/>
        </p:nvSpPr>
        <p:spPr>
          <a:xfrm>
            <a:off x="524632" y="1145693"/>
            <a:ext cx="11162152" cy="4524315"/>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dirty="0"/>
              <a:t>Random sampling refers to a sampling procedure where every member in the population has a chance of being selected.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biased sample is a sample that does not represent the intended population and can lead to distorted findings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cluster sample is a simple random sample of groups, or clusters, of the population. Each member of the chosen clusters would be part of the final sample. </a:t>
            </a:r>
            <a:r>
              <a:rPr lang="en-IN" b="1" dirty="0"/>
              <a:t>example-</a:t>
            </a:r>
            <a:r>
              <a:rPr lang="en-IN" dirty="0"/>
              <a:t> classes in a college are clusters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stratified sample is obtained by dividing the population into mutually exclusive groups, or strata, and randomly sampling from each of these groups.  Examples of criteria that we can use to divide the population into strata are age, income, or occupation.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Sampling error occurs when the sample measurement is different from the population measurement. It is the result of selecting a sample that is not a perfect match to the entire population.</a:t>
            </a:r>
          </a:p>
        </p:txBody>
      </p:sp>
    </p:spTree>
    <p:extLst>
      <p:ext uri="{BB962C8B-B14F-4D97-AF65-F5344CB8AC3E}">
        <p14:creationId xmlns:p14="http://schemas.microsoft.com/office/powerpoint/2010/main" val="241032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Confidence Intervals</a:t>
            </a:r>
          </a:p>
        </p:txBody>
      </p:sp>
      <p:sp>
        <p:nvSpPr>
          <p:cNvPr id="8" name="TextBox 7"/>
          <p:cNvSpPr txBox="1"/>
          <p:nvPr/>
        </p:nvSpPr>
        <p:spPr>
          <a:xfrm>
            <a:off x="199737" y="999009"/>
            <a:ext cx="11504582" cy="4247317"/>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dirty="0"/>
              <a:t>One of the most important roles that statistics plays in today’s world is to gather information from a sample and use that information to make a statement about the population from which it was chosen.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using the sample as an estimate for the population. But just how good of an estimate is the sample providing us? The concept of confidence intervals will provide us with that answer.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In applied machine learning, we may wish to use confidence intervals in the presentation of the skill of a predictive model which could be stated 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i="1" dirty="0"/>
              <a:t>Given the sample, there is a 95% likelihood that the range x to y covers the true model accuracy.</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The choice of 95% confidence is very common in presenting confidence intervals, although other less common values are used, such as 90% and 99.7%.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404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Confidence Intervals – </a:t>
            </a:r>
            <a:r>
              <a:rPr lang="en-US" sz="4600" dirty="0">
                <a:solidFill>
                  <a:schemeClr val="tx2"/>
                </a:solidFill>
                <a:latin typeface="Calibri" pitchFamily="34" charset="0"/>
                <a:ea typeface="Segoe UI Symbol" pitchFamily="34" charset="0"/>
                <a:cs typeface="Calibri" pitchFamily="34" charset="0"/>
              </a:rPr>
              <a:t>for sample size &gt;30 </a:t>
            </a:r>
          </a:p>
        </p:txBody>
      </p:sp>
      <p:sp>
        <p:nvSpPr>
          <p:cNvPr id="8" name="TextBox 7"/>
          <p:cNvSpPr txBox="1"/>
          <p:nvPr/>
        </p:nvSpPr>
        <p:spPr>
          <a:xfrm>
            <a:off x="433192" y="932333"/>
            <a:ext cx="11621106" cy="2062103"/>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sz="1600" dirty="0"/>
              <a:t>Let’s say from a sample of 32 customers the average order is $78.25 and the population standard deviation is $37.50. (This represents the variation among orders within the population.). The SD of the sample can be used if population SD is not known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Put simply, the </a:t>
            </a:r>
            <a:r>
              <a:rPr lang="en-US" sz="1600" b="1" dirty="0"/>
              <a:t>standard error</a:t>
            </a:r>
            <a:r>
              <a:rPr lang="en-US" sz="1600" dirty="0"/>
              <a:t> of the sample mean is an estimate of how far the sample mean is likely to be from the population mean</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We can </a:t>
            </a:r>
            <a:r>
              <a:rPr lang="en-IN" sz="1600"/>
              <a:t>reduce standard </a:t>
            </a:r>
            <a:r>
              <a:rPr lang="en-IN" sz="1600" dirty="0"/>
              <a:t>error by increasing the sample size.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Problem statement</a:t>
            </a:r>
            <a:r>
              <a:rPr lang="en-IN" sz="1600" dirty="0"/>
              <a:t> : Where does the population mean lie (lower and upper limits) if 90% is the confidence level?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830" y="5234414"/>
            <a:ext cx="1568607" cy="1580581"/>
          </a:xfrm>
          <a:prstGeom prst="rect">
            <a:avLst/>
          </a:prstGeom>
          <a:ln/>
        </p:spPr>
        <p:style>
          <a:lnRef idx="2">
            <a:schemeClr val="accent5"/>
          </a:lnRef>
          <a:fillRef idx="1">
            <a:schemeClr val="lt1"/>
          </a:fillRef>
          <a:effectRef idx="0">
            <a:schemeClr val="accent5"/>
          </a:effectRef>
          <a:fontRef idx="minor">
            <a:schemeClr val="dk1"/>
          </a:fontRef>
        </p:style>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880" y="5234414"/>
            <a:ext cx="4251418" cy="1552005"/>
          </a:xfrm>
          <a:prstGeom prst="rect">
            <a:avLst/>
          </a:prstGeom>
          <a:ln/>
        </p:spPr>
        <p:style>
          <a:lnRef idx="2">
            <a:schemeClr val="accent5"/>
          </a:lnRef>
          <a:fillRef idx="1">
            <a:schemeClr val="lt1"/>
          </a:fillRef>
          <a:effectRef idx="0">
            <a:schemeClr val="accent5"/>
          </a:effectRef>
          <a:fontRef idx="minor">
            <a:schemeClr val="dk1"/>
          </a:fontRef>
        </p:style>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618" y="3094320"/>
            <a:ext cx="5638800" cy="1657350"/>
          </a:xfrm>
          <a:prstGeom prst="rect">
            <a:avLst/>
          </a:prstGeom>
          <a:ln/>
        </p:spPr>
        <p:style>
          <a:lnRef idx="2">
            <a:schemeClr val="accent5"/>
          </a:lnRef>
          <a:fillRef idx="1">
            <a:schemeClr val="lt1"/>
          </a:fillRef>
          <a:effectRef idx="0">
            <a:schemeClr val="accent5"/>
          </a:effectRef>
          <a:fontRef idx="minor">
            <a:schemeClr val="dk1"/>
          </a:fontRef>
        </p:style>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737" y="3383880"/>
            <a:ext cx="5581650" cy="2962275"/>
          </a:xfrm>
          <a:prstGeom prst="rect">
            <a:avLst/>
          </a:prstGeom>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156650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Hypothesis testing</a:t>
            </a:r>
          </a:p>
        </p:txBody>
      </p:sp>
      <p:sp>
        <p:nvSpPr>
          <p:cNvPr id="8" name="TextBox 7"/>
          <p:cNvSpPr txBox="1"/>
          <p:nvPr/>
        </p:nvSpPr>
        <p:spPr>
          <a:xfrm>
            <a:off x="199737" y="999009"/>
            <a:ext cx="8212743" cy="535531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In the statistical world, a hypothesis is an assumption about a population parameter.</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average adult drinks 1.7 cups of coffee per day.</a:t>
            </a:r>
          </a:p>
          <a:p>
            <a:pPr marL="742950" lvl="1" indent="-285750">
              <a:buFont typeface="Arial" panose="020B0604020202020204" pitchFamily="34" charset="0"/>
              <a:buChar char="•"/>
            </a:pPr>
            <a:r>
              <a:rPr lang="en-US" dirty="0"/>
              <a:t>No more than 2 percent of our products sold to customers are defective.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each case, we have made a statement about the population that may or may not be true. The purpose of hypothesis testing is to make a statistical conclusion about accepting or not accepting such statements.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null hypothesis, denoted by H0, represents the </a:t>
            </a:r>
            <a:r>
              <a:rPr lang="en-US" b="1" dirty="0"/>
              <a:t>status quo </a:t>
            </a:r>
            <a:r>
              <a:rPr lang="en-US" dirty="0"/>
              <a:t>The null hypothesis is believed to be true unless there is overwhelming evidence to the contrary.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alternative hypothesis, denoted by H1, represents the opposite of the null hypothesis. Null hypothesis holds true if the H1 hypothesis cant be proved correct.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one-tail hypothesis test involves the alternative hypothesis being stated as &lt; or &gt;.</a:t>
            </a:r>
          </a:p>
          <a:p>
            <a:pPr marL="285750" indent="-285750">
              <a:buFont typeface="Arial" panose="020B0604020202020204" pitchFamily="34" charset="0"/>
              <a:buChar char="•"/>
            </a:pPr>
            <a:r>
              <a:rPr lang="en-US" dirty="0"/>
              <a:t>A two-tail hypothesis test is used when the alternative hypothesis is expressed as !=</a:t>
            </a:r>
          </a:p>
        </p:txBody>
      </p:sp>
      <p:pic>
        <p:nvPicPr>
          <p:cNvPr id="2" name="Picture 1"/>
          <p:cNvPicPr>
            <a:picLocks noChangeAspect="1"/>
          </p:cNvPicPr>
          <p:nvPr/>
        </p:nvPicPr>
        <p:blipFill>
          <a:blip r:embed="rId2"/>
          <a:stretch>
            <a:fillRect/>
          </a:stretch>
        </p:blipFill>
        <p:spPr>
          <a:xfrm>
            <a:off x="8412480" y="1375367"/>
            <a:ext cx="3766943" cy="1245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8534399" y="3071664"/>
            <a:ext cx="3509289" cy="3491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896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Hypothesis testing</a:t>
            </a:r>
          </a:p>
        </p:txBody>
      </p:sp>
      <p:sp>
        <p:nvSpPr>
          <p:cNvPr id="8" name="TextBox 7"/>
          <p:cNvSpPr txBox="1"/>
          <p:nvPr/>
        </p:nvSpPr>
        <p:spPr>
          <a:xfrm>
            <a:off x="199737" y="999009"/>
            <a:ext cx="7522119" cy="313932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Normally, with hypothesis testing, we decide on a value for </a:t>
            </a:r>
            <a:r>
              <a:rPr lang="en-US" b="1" dirty="0"/>
              <a:t>alpha</a:t>
            </a:r>
            <a:r>
              <a:rPr lang="en-US" dirty="0"/>
              <a:t> that is somewhere between 0.01 and 0.10 before we collect the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your p value is less than the chosen significance level (lower tail) then you reject the null hypothesis i.e. accept that your sample gives reasonable evidence to support the alternative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a:t>
            </a:r>
            <a:r>
              <a:rPr lang="en-US" b="1" dirty="0"/>
              <a:t> distribution</a:t>
            </a:r>
            <a:r>
              <a:rPr lang="en-US" dirty="0"/>
              <a:t>, also known as the Student’s t-distribution, is a type of probability distribution that is similar to the normal distribution with its bell shape but has heavier tails. T distributions have a greater chance for extreme values than normal distributions, hence the fatter tails.</a:t>
            </a:r>
          </a:p>
        </p:txBody>
      </p:sp>
      <p:pic>
        <p:nvPicPr>
          <p:cNvPr id="6" name="Picture 5"/>
          <p:cNvPicPr>
            <a:picLocks noChangeAspect="1"/>
          </p:cNvPicPr>
          <p:nvPr/>
        </p:nvPicPr>
        <p:blipFill>
          <a:blip r:embed="rId2"/>
          <a:stretch>
            <a:fillRect/>
          </a:stretch>
        </p:blipFill>
        <p:spPr>
          <a:xfrm>
            <a:off x="7909559" y="168429"/>
            <a:ext cx="4171473" cy="150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723972" y="4654644"/>
            <a:ext cx="6473647" cy="1207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7909557" y="4248135"/>
            <a:ext cx="4171473" cy="2522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7909558" y="1811732"/>
            <a:ext cx="4171473" cy="2322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428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Chi-square distribution – Goodness of fit</a:t>
            </a:r>
          </a:p>
        </p:txBody>
      </p:sp>
      <p:sp>
        <p:nvSpPr>
          <p:cNvPr id="8" name="TextBox 7"/>
          <p:cNvSpPr txBox="1"/>
          <p:nvPr/>
        </p:nvSpPr>
        <p:spPr>
          <a:xfrm>
            <a:off x="199737" y="999009"/>
            <a:ext cx="6292503"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The chi-square distribution will allow us to perform hypothesis testing on nominal and ordinal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many uses of the chi-square distribution is to perform a </a:t>
            </a:r>
            <a:r>
              <a:rPr lang="en-US" b="1" dirty="0"/>
              <a:t>goodness-of-fit</a:t>
            </a:r>
            <a:r>
              <a:rPr lang="en-US" dirty="0"/>
              <a:t> test, which uses a sample to test whether a frequency distribution fits the predicted distribution. No –</a:t>
            </a:r>
            <a:r>
              <a:rPr lang="en-US" dirty="0" err="1"/>
              <a:t>ve</a:t>
            </a:r>
            <a:r>
              <a:rPr lang="en-US" dirty="0"/>
              <a:t>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total number of expected (</a:t>
            </a:r>
            <a:r>
              <a:rPr lang="en-US" i="1" dirty="0"/>
              <a:t>E</a:t>
            </a:r>
            <a:r>
              <a:rPr lang="en-US" dirty="0"/>
              <a:t>) frequencies must be equal to the total number of observed (</a:t>
            </a:r>
            <a:r>
              <a:rPr lang="en-US" i="1" dirty="0"/>
              <a:t>O</a:t>
            </a:r>
            <a:r>
              <a:rPr lang="en-US" dirty="0"/>
              <a:t>) frequencies.</a:t>
            </a:r>
          </a:p>
        </p:txBody>
      </p:sp>
      <p:pic>
        <p:nvPicPr>
          <p:cNvPr id="5" name="Picture 4"/>
          <p:cNvPicPr>
            <a:picLocks noChangeAspect="1"/>
          </p:cNvPicPr>
          <p:nvPr/>
        </p:nvPicPr>
        <p:blipFill>
          <a:blip r:embed="rId2"/>
          <a:stretch>
            <a:fillRect/>
          </a:stretch>
        </p:blipFill>
        <p:spPr>
          <a:xfrm>
            <a:off x="6858000" y="2140312"/>
            <a:ext cx="4892482" cy="4449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a:blip r:embed="rId3"/>
          <a:stretch>
            <a:fillRect/>
          </a:stretch>
        </p:blipFill>
        <p:spPr>
          <a:xfrm>
            <a:off x="7125652" y="922809"/>
            <a:ext cx="3786188"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stretch>
            <a:fillRect/>
          </a:stretch>
        </p:blipFill>
        <p:spPr>
          <a:xfrm>
            <a:off x="199737" y="4364942"/>
            <a:ext cx="4267200" cy="1571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249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Chi-square distribution – Test for independence</a:t>
            </a:r>
          </a:p>
        </p:txBody>
      </p:sp>
      <p:sp>
        <p:nvSpPr>
          <p:cNvPr id="10" name="TextBox 9"/>
          <p:cNvSpPr txBox="1"/>
          <p:nvPr/>
        </p:nvSpPr>
        <p:spPr>
          <a:xfrm>
            <a:off x="306417" y="1178316"/>
            <a:ext cx="10725377" cy="64633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In addition to the goodness-of-fit test, the chi-square distribution can also test for </a:t>
            </a:r>
            <a:r>
              <a:rPr lang="en-US" b="1" dirty="0"/>
              <a:t>independence between variables.</a:t>
            </a:r>
          </a:p>
        </p:txBody>
      </p:sp>
      <p:pic>
        <p:nvPicPr>
          <p:cNvPr id="11" name="Picture 10"/>
          <p:cNvPicPr>
            <a:picLocks noChangeAspect="1"/>
          </p:cNvPicPr>
          <p:nvPr/>
        </p:nvPicPr>
        <p:blipFill>
          <a:blip r:embed="rId2"/>
          <a:stretch>
            <a:fillRect/>
          </a:stretch>
        </p:blipFill>
        <p:spPr>
          <a:xfrm>
            <a:off x="306417" y="2415174"/>
            <a:ext cx="5835303" cy="1704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3"/>
          <a:stretch>
            <a:fillRect/>
          </a:stretch>
        </p:blipFill>
        <p:spPr>
          <a:xfrm>
            <a:off x="7560656" y="2719973"/>
            <a:ext cx="2962275" cy="1095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162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ANOVA, f-test</a:t>
            </a:r>
          </a:p>
        </p:txBody>
      </p:sp>
      <p:sp>
        <p:nvSpPr>
          <p:cNvPr id="5" name="TextBox 4"/>
          <p:cNvSpPr txBox="1"/>
          <p:nvPr/>
        </p:nvSpPr>
        <p:spPr>
          <a:xfrm>
            <a:off x="199737" y="960514"/>
            <a:ext cx="11763663" cy="3293209"/>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The F-Distribution is also called as Variance Ratio Distribution as it usually defines the ratio of the variances of the two normally distributed populations. The F-distribution got its name after the name of R.A. Fisher.  It can’t be negative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want to compare the means for three or more populations part of F-distribution, ANOVA (Analysis of variance)</a:t>
            </a:r>
          </a:p>
          <a:p>
            <a:pPr marL="285750" indent="-285750">
              <a:buFont typeface="Arial" panose="020B0604020202020204" pitchFamily="34" charset="0"/>
              <a:buChar char="•"/>
            </a:pPr>
            <a:r>
              <a:rPr lang="en-US" dirty="0"/>
              <a:t>To use one-way ANOVA, the following conditions must be present:</a:t>
            </a:r>
          </a:p>
          <a:p>
            <a:pPr marL="742950" lvl="1" indent="-285750">
              <a:buFont typeface="Arial" panose="020B0604020202020204" pitchFamily="34" charset="0"/>
              <a:buChar char="•"/>
            </a:pPr>
            <a:r>
              <a:rPr lang="en-US" dirty="0"/>
              <a:t>The populations of interest must be normally distributed.</a:t>
            </a:r>
          </a:p>
          <a:p>
            <a:pPr marL="742950" lvl="1" indent="-285750">
              <a:buFont typeface="Arial" panose="020B0604020202020204" pitchFamily="34" charset="0"/>
              <a:buChar char="•"/>
            </a:pPr>
            <a:r>
              <a:rPr lang="en-US" dirty="0"/>
              <a:t>The samples must be independent of each other.</a:t>
            </a:r>
          </a:p>
          <a:p>
            <a:pPr marL="742950" lvl="1" indent="-285750">
              <a:buFont typeface="Arial" panose="020B0604020202020204" pitchFamily="34" charset="0"/>
              <a:buChar char="•"/>
            </a:pPr>
            <a:r>
              <a:rPr lang="en-US" dirty="0"/>
              <a:t>Each population must have the same variance.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simplest type of ANOVA is known as completely randomized one-way ANOVA, which involves an independent random selection of observations for each level of one factor. – </a:t>
            </a:r>
            <a:r>
              <a:rPr lang="en-US" sz="2800" b="1" dirty="0"/>
              <a:t>f-test</a:t>
            </a:r>
            <a:endParaRPr lang="en-US" b="1" dirty="0"/>
          </a:p>
        </p:txBody>
      </p:sp>
      <p:pic>
        <p:nvPicPr>
          <p:cNvPr id="2" name="Picture 1"/>
          <p:cNvPicPr>
            <a:picLocks noChangeAspect="1"/>
          </p:cNvPicPr>
          <p:nvPr/>
        </p:nvPicPr>
        <p:blipFill>
          <a:blip r:embed="rId2"/>
          <a:stretch>
            <a:fillRect/>
          </a:stretch>
        </p:blipFill>
        <p:spPr>
          <a:xfrm>
            <a:off x="382617" y="5408908"/>
            <a:ext cx="4328858" cy="1079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6081568" y="4352388"/>
            <a:ext cx="5481761" cy="2368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677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a:t>Thank You</a:t>
            </a:r>
          </a:p>
        </p:txBody>
      </p:sp>
    </p:spTree>
    <p:extLst>
      <p:ext uri="{BB962C8B-B14F-4D97-AF65-F5344CB8AC3E}">
        <p14:creationId xmlns:p14="http://schemas.microsoft.com/office/powerpoint/2010/main" val="398344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Permutations and Combinations </a:t>
            </a:r>
          </a:p>
        </p:txBody>
      </p:sp>
      <p:sp>
        <p:nvSpPr>
          <p:cNvPr id="8" name="TextBox 7"/>
          <p:cNvSpPr txBox="1"/>
          <p:nvPr/>
        </p:nvSpPr>
        <p:spPr>
          <a:xfrm>
            <a:off x="199737" y="1088149"/>
            <a:ext cx="6246783" cy="4247317"/>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US" b="1" dirty="0"/>
              <a:t>Permutations</a:t>
            </a:r>
            <a:r>
              <a:rPr lang="en-US" dirty="0"/>
              <a:t> are the number of different ways in which objects can be arranged in order. In a permutation, each item appears only once. The number of permutations of n distinct objects is n! (expressed as n factorial)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As an example, there are six permutations for the numbers 1, 2, and 3, as shown here:  123, 132, 213, 231, 312, 321</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Combinations</a:t>
            </a:r>
            <a:r>
              <a:rPr lang="en-US" dirty="0"/>
              <a:t> are similar to permutations, except that the order of the objects is not important.</a:t>
            </a:r>
          </a:p>
        </p:txBody>
      </p:sp>
      <p:pic>
        <p:nvPicPr>
          <p:cNvPr id="2" name="Picture 1"/>
          <p:cNvPicPr>
            <a:picLocks noChangeAspect="1"/>
          </p:cNvPicPr>
          <p:nvPr/>
        </p:nvPicPr>
        <p:blipFill>
          <a:blip r:embed="rId2"/>
          <a:stretch>
            <a:fillRect/>
          </a:stretch>
        </p:blipFill>
        <p:spPr>
          <a:xfrm>
            <a:off x="6646258" y="1088149"/>
            <a:ext cx="2452088" cy="1866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9521351" y="1088149"/>
            <a:ext cx="2432668" cy="1935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7183120" y="3188969"/>
            <a:ext cx="4429760" cy="3322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313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Probability</a:t>
            </a:r>
          </a:p>
        </p:txBody>
      </p:sp>
      <p:sp>
        <p:nvSpPr>
          <p:cNvPr id="8" name="TextBox 7"/>
          <p:cNvSpPr txBox="1"/>
          <p:nvPr/>
        </p:nvSpPr>
        <p:spPr>
          <a:xfrm>
            <a:off x="199737" y="1088149"/>
            <a:ext cx="11879868" cy="4247317"/>
          </a:xfrm>
          <a:prstGeom prst="rect">
            <a:avLst/>
          </a:prstGeom>
          <a:solidFill>
            <a:schemeClr val="accent1">
              <a:lumMod val="20000"/>
              <a:lumOff val="80000"/>
            </a:schemeClr>
          </a:solidFill>
        </p:spPr>
        <p:txBody>
          <a:bodyPr wrap="square" rtlCol="0">
            <a:spAutoFit/>
          </a:bodyPr>
          <a:lstStyle/>
          <a:p>
            <a:pPr>
              <a:lnSpc>
                <a:spcPct val="150000"/>
              </a:lnSpc>
            </a:pPr>
            <a:r>
              <a:rPr lang="en-IN" b="1" dirty="0"/>
              <a:t>The topic of probability acts as a critical link between descriptive and inferential statistics</a:t>
            </a:r>
          </a:p>
          <a:p>
            <a:pPr marL="285750" indent="-285750">
              <a:lnSpc>
                <a:spcPct val="150000"/>
              </a:lnSpc>
              <a:buFont typeface="Arial" panose="020B0604020202020204" pitchFamily="34" charset="0"/>
              <a:buChar char="•"/>
            </a:pPr>
            <a:endParaRPr lang="en-IN" b="1" dirty="0"/>
          </a:p>
          <a:p>
            <a:pPr marL="285750" indent="-285750">
              <a:lnSpc>
                <a:spcPct val="150000"/>
              </a:lnSpc>
              <a:buFont typeface="Arial" panose="020B0604020202020204" pitchFamily="34" charset="0"/>
              <a:buChar char="•"/>
            </a:pPr>
            <a:r>
              <a:rPr lang="en-IN" b="1" dirty="0"/>
              <a:t>Experiment</a:t>
            </a:r>
            <a:r>
              <a:rPr lang="en-IN" dirty="0"/>
              <a:t>: The process of measuring or observing an activity for the purpose of collecting data. An example is rolling a pair of dice.</a:t>
            </a:r>
          </a:p>
          <a:p>
            <a:pPr marL="285750" indent="-285750">
              <a:lnSpc>
                <a:spcPct val="150000"/>
              </a:lnSpc>
              <a:buFont typeface="Arial" panose="020B0604020202020204" pitchFamily="34" charset="0"/>
              <a:buChar char="•"/>
            </a:pPr>
            <a:r>
              <a:rPr lang="en-IN" b="1" dirty="0"/>
              <a:t>Outcome</a:t>
            </a:r>
            <a:r>
              <a:rPr lang="en-IN" dirty="0"/>
              <a:t>: A particular result of an experiment. An example is rolling a pair of threes with the dice.</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b="1" dirty="0"/>
              <a:t>Sample space: </a:t>
            </a:r>
            <a:r>
              <a:rPr lang="en-IN" dirty="0"/>
              <a:t>All the possible outcomes of the experiment. The sample space for sum of dice experiment is the numbers {2, 3, 4, 5, 6, 7, 8, 9, 10, 11, and 12}. Statistics people like to put {} around the sample space values.</a:t>
            </a:r>
          </a:p>
          <a:p>
            <a:pPr marL="285750" indent="-285750">
              <a:lnSpc>
                <a:spcPct val="150000"/>
              </a:lnSpc>
              <a:buFont typeface="Arial" panose="020B0604020202020204" pitchFamily="34" charset="0"/>
              <a:buChar char="•"/>
            </a:pPr>
            <a:r>
              <a:rPr lang="en-IN" b="1" dirty="0"/>
              <a:t>Event:</a:t>
            </a:r>
            <a:r>
              <a:rPr lang="en-IN" dirty="0"/>
              <a:t> One or more outcomes that are of interest for the experiment and which is/are a subset of the sample space. An example event is getting </a:t>
            </a:r>
            <a:r>
              <a:rPr lang="en-IN"/>
              <a:t>a sum &lt;=4 with </a:t>
            </a:r>
            <a:r>
              <a:rPr lang="en-IN" dirty="0"/>
              <a:t>two dice.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40" y="5500806"/>
            <a:ext cx="4276725" cy="1209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46656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Probability</a:t>
            </a:r>
          </a:p>
        </p:txBody>
      </p:sp>
      <p:sp>
        <p:nvSpPr>
          <p:cNvPr id="8" name="TextBox 7"/>
          <p:cNvSpPr txBox="1"/>
          <p:nvPr/>
        </p:nvSpPr>
        <p:spPr>
          <a:xfrm>
            <a:off x="524632" y="981469"/>
            <a:ext cx="11454008" cy="4662815"/>
          </a:xfrm>
          <a:prstGeom prst="rect">
            <a:avLst/>
          </a:prstGeom>
          <a:solidFill>
            <a:schemeClr val="accent1">
              <a:lumMod val="20000"/>
              <a:lumOff val="80000"/>
            </a:schemeClr>
          </a:solidFill>
        </p:spPr>
        <p:txBody>
          <a:bodyPr wrap="square" rtlCol="0">
            <a:spAutoFit/>
          </a:bodyPr>
          <a:lstStyle/>
          <a:p>
            <a:pPr>
              <a:lnSpc>
                <a:spcPct val="150000"/>
              </a:lnSpc>
            </a:pPr>
            <a:r>
              <a:rPr lang="en-IN" b="1" dirty="0"/>
              <a:t>“Rules and regulations” that govern probability theory:</a:t>
            </a:r>
          </a:p>
          <a:p>
            <a:pPr marL="285750" indent="-285750">
              <a:lnSpc>
                <a:spcPct val="150000"/>
              </a:lnSpc>
              <a:buFont typeface="Arial" panose="020B0604020202020204" pitchFamily="34" charset="0"/>
              <a:buChar char="•"/>
            </a:pPr>
            <a:r>
              <a:rPr lang="en-IN" dirty="0"/>
              <a:t>If P[A] = 1, then Event A must occur with certainty.</a:t>
            </a:r>
          </a:p>
          <a:p>
            <a:pPr marL="285750" indent="-285750">
              <a:lnSpc>
                <a:spcPct val="150000"/>
              </a:lnSpc>
              <a:buFont typeface="Arial" panose="020B0604020202020204" pitchFamily="34" charset="0"/>
              <a:buChar char="•"/>
            </a:pPr>
            <a:r>
              <a:rPr lang="en-IN" dirty="0"/>
              <a:t>If P[A] = 0, then Event A will not occur with certainty</a:t>
            </a:r>
          </a:p>
          <a:p>
            <a:pPr marL="285750" indent="-285750">
              <a:lnSpc>
                <a:spcPct val="150000"/>
              </a:lnSpc>
              <a:buFont typeface="Arial" panose="020B0604020202020204" pitchFamily="34" charset="0"/>
              <a:buChar char="•"/>
            </a:pPr>
            <a:r>
              <a:rPr lang="en-IN" dirty="0"/>
              <a:t>The probability of Event A must be between 0 and 1.</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The sum of all the probabilities for the events in the sample space must be equal to 1. For example, if the experiment is flipping a coin with Event A = heads and Event B = tails, then A and B represent the entire sample space. We also know that P[A] + P[B] = 0.5 + 0.5 = 1.</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The complement to Event A is defined as all the outcomes in the sample space that are not part of Event A and is denoted as A’. Using this definition, we can state the following: P[A] + P[A’] = 1 or P[A] = 1 – P[A’].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8" y="5723899"/>
            <a:ext cx="1733550" cy="1152525"/>
          </a:xfrm>
          <a:prstGeom prst="rect">
            <a:avLst/>
          </a:prstGeom>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140692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Conditional Probability</a:t>
            </a:r>
          </a:p>
        </p:txBody>
      </p:sp>
      <p:sp>
        <p:nvSpPr>
          <p:cNvPr id="8" name="TextBox 7"/>
          <p:cNvSpPr txBox="1"/>
          <p:nvPr/>
        </p:nvSpPr>
        <p:spPr>
          <a:xfrm>
            <a:off x="524632" y="978965"/>
            <a:ext cx="11162152" cy="4662815"/>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IN" b="1" dirty="0"/>
              <a:t>Conditional probability </a:t>
            </a:r>
            <a:r>
              <a:rPr lang="en-IN" dirty="0"/>
              <a:t>is defined as the probability of Event A knowing that Event B </a:t>
            </a:r>
            <a:r>
              <a:rPr lang="en-IN" b="1" u="sng" dirty="0"/>
              <a:t>has already occurred.</a:t>
            </a:r>
          </a:p>
          <a:p>
            <a:pPr marL="285750" indent="-285750">
              <a:lnSpc>
                <a:spcPct val="150000"/>
              </a:lnSpc>
              <a:buFont typeface="Arial" panose="020B0604020202020204" pitchFamily="34" charset="0"/>
              <a:buChar char="•"/>
            </a:pPr>
            <a:r>
              <a:rPr lang="en-IN" dirty="0"/>
              <a:t>Conditional probabilities are also known as posterior probabilities.</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Events A and B are independent of one another if:  P[A/B] = P[A] </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 example of 2 independent events is the outcome of rolling two dice:</a:t>
            </a:r>
          </a:p>
          <a:p>
            <a:pPr marL="742950" lvl="1" indent="-285750">
              <a:lnSpc>
                <a:spcPct val="150000"/>
              </a:lnSpc>
              <a:buFont typeface="Arial" panose="020B0604020202020204" pitchFamily="34" charset="0"/>
              <a:buChar char="•"/>
            </a:pPr>
            <a:r>
              <a:rPr lang="en-IN" dirty="0"/>
              <a:t>Event A: Roll the number 4 on the first of two dice.</a:t>
            </a:r>
          </a:p>
          <a:p>
            <a:pPr marL="742950" lvl="1" indent="-285750">
              <a:lnSpc>
                <a:spcPct val="150000"/>
              </a:lnSpc>
              <a:buFont typeface="Arial" panose="020B0604020202020204" pitchFamily="34" charset="0"/>
              <a:buChar char="•"/>
            </a:pPr>
            <a:r>
              <a:rPr lang="en-IN" dirty="0"/>
              <a:t>Event B: Roll the number 6 on the second of two dice.</a:t>
            </a:r>
          </a:p>
          <a:p>
            <a:pPr marL="742950" lvl="1"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For two independent events, the </a:t>
            </a:r>
            <a:r>
              <a:rPr lang="en-IN" b="1" dirty="0"/>
              <a:t>multiplication rule </a:t>
            </a:r>
            <a:r>
              <a:rPr lang="en-IN" dirty="0"/>
              <a:t>of Probability states the following: P[A and B] = P[A] × P[B].  </a:t>
            </a:r>
          </a:p>
          <a:p>
            <a:pPr marL="285750" indent="-285750">
              <a:lnSpc>
                <a:spcPct val="150000"/>
              </a:lnSpc>
              <a:buFont typeface="Arial" panose="020B0604020202020204" pitchFamily="34" charset="0"/>
              <a:buChar char="•"/>
            </a:pPr>
            <a:r>
              <a:rPr lang="en-IN" b="1" dirty="0"/>
              <a:t> </a:t>
            </a:r>
            <a:r>
              <a:rPr lang="en-IN" dirty="0"/>
              <a:t> </a:t>
            </a:r>
            <a:r>
              <a:rPr lang="en-IN" b="1" dirty="0"/>
              <a:t># see code example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078" y="5723899"/>
            <a:ext cx="1733550" cy="1152525"/>
          </a:xfrm>
          <a:prstGeom prst="rect">
            <a:avLst/>
          </a:prstGeom>
          <a:ln/>
        </p:spPr>
        <p:style>
          <a:lnRef idx="2">
            <a:schemeClr val="accent5"/>
          </a:lnRef>
          <a:fillRef idx="1">
            <a:schemeClr val="lt1"/>
          </a:fillRef>
          <a:effectRef idx="0">
            <a:schemeClr val="accent5"/>
          </a:effectRef>
          <a:fontRef idx="minor">
            <a:schemeClr val="dk1"/>
          </a:fontRef>
        </p:style>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18" y="5723899"/>
            <a:ext cx="1733550" cy="1152525"/>
          </a:xfrm>
          <a:prstGeom prst="rect">
            <a:avLst/>
          </a:prstGeom>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422585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Conditional Probability</a:t>
            </a:r>
          </a:p>
        </p:txBody>
      </p:sp>
      <p:sp>
        <p:nvSpPr>
          <p:cNvPr id="8" name="TextBox 7"/>
          <p:cNvSpPr txBox="1"/>
          <p:nvPr/>
        </p:nvSpPr>
        <p:spPr>
          <a:xfrm>
            <a:off x="524632" y="978965"/>
            <a:ext cx="11162152" cy="1754326"/>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IN" dirty="0"/>
              <a:t>If Events A and B are said to be dependent events. If  P[A/B] != P[A]</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If the two events are dependent, the </a:t>
            </a:r>
            <a:r>
              <a:rPr lang="en-IN" b="1" dirty="0"/>
              <a:t>multiplication rule </a:t>
            </a:r>
            <a:r>
              <a:rPr lang="en-IN" dirty="0"/>
              <a:t>becomes: P[A and B] = P[A/B] × P[B]</a:t>
            </a:r>
          </a:p>
          <a:p>
            <a:pPr marL="285750" indent="-285750">
              <a:lnSpc>
                <a:spcPct val="150000"/>
              </a:lnSpc>
              <a:buFont typeface="Arial" panose="020B0604020202020204" pitchFamily="34" charset="0"/>
              <a:buChar char="•"/>
            </a:pPr>
            <a:r>
              <a:rPr lang="en-IN" b="1" dirty="0"/>
              <a:t># see code example</a:t>
            </a:r>
            <a:endParaRPr lang="en-IN" dirty="0"/>
          </a:p>
        </p:txBody>
      </p:sp>
      <p:pic>
        <p:nvPicPr>
          <p:cNvPr id="2" name="Picture 1"/>
          <p:cNvPicPr>
            <a:picLocks noChangeAspect="1"/>
          </p:cNvPicPr>
          <p:nvPr/>
        </p:nvPicPr>
        <p:blipFill>
          <a:blip r:embed="rId2"/>
          <a:stretch>
            <a:fillRect/>
          </a:stretch>
        </p:blipFill>
        <p:spPr>
          <a:xfrm>
            <a:off x="524632" y="3161347"/>
            <a:ext cx="6446194" cy="3330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7347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Conditional Probability</a:t>
            </a:r>
          </a:p>
        </p:txBody>
      </p:sp>
      <p:sp>
        <p:nvSpPr>
          <p:cNvPr id="8" name="TextBox 7"/>
          <p:cNvSpPr txBox="1"/>
          <p:nvPr/>
        </p:nvSpPr>
        <p:spPr>
          <a:xfrm>
            <a:off x="524632" y="978965"/>
            <a:ext cx="11162152" cy="5493812"/>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IN" dirty="0"/>
              <a:t>Two events are considered to be mutually exclusive if they cannot occur at the same time during the experiment.</a:t>
            </a:r>
          </a:p>
          <a:p>
            <a:pPr marL="285750" indent="-285750">
              <a:lnSpc>
                <a:spcPct val="150000"/>
              </a:lnSpc>
              <a:buFont typeface="Arial" panose="020B0604020202020204" pitchFamily="34" charset="0"/>
              <a:buChar char="•"/>
            </a:pPr>
            <a:r>
              <a:rPr lang="en-IN" dirty="0"/>
              <a:t>For example, suppose my experiment is to roll a single die and my events of interest are as follows:  Event A: Roll a 1.  Event B: Roll a 2.</a:t>
            </a:r>
          </a:p>
          <a:p>
            <a:pPr marL="285750" indent="-285750">
              <a:lnSpc>
                <a:spcPct val="150000"/>
              </a:lnSpc>
              <a:buFont typeface="Arial" panose="020B0604020202020204" pitchFamily="34" charset="0"/>
              <a:buChar char="•"/>
            </a:pPr>
            <a:endParaRPr lang="en-IN" dirty="0"/>
          </a:p>
          <a:p>
            <a:pPr>
              <a:lnSpc>
                <a:spcPct val="150000"/>
              </a:lnSpc>
            </a:pPr>
            <a:r>
              <a:rPr lang="en-IN" b="1" dirty="0"/>
              <a:t>Addition rule of probabilities</a:t>
            </a:r>
          </a:p>
          <a:p>
            <a:pPr marL="285750" indent="-285750">
              <a:lnSpc>
                <a:spcPct val="150000"/>
              </a:lnSpc>
              <a:buFont typeface="Arial" panose="020B0604020202020204" pitchFamily="34" charset="0"/>
              <a:buChar char="•"/>
            </a:pPr>
            <a:r>
              <a:rPr lang="en-IN" dirty="0"/>
              <a:t>For mutually exclusive events, the addition rule states that P[A or B] = P[A] + P[B]. </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If the events are not mutually exclusive like in the tennis example earlier, the addition rule becomes P[A or B] = P[A] + P[B] – P[A and B].</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The logic behind subtracting P[A and B] in the addition rule is to avoid double counting.</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b="1" dirty="0"/>
              <a:t># see code example</a:t>
            </a:r>
            <a:endParaRPr lang="en-IN" dirty="0"/>
          </a:p>
        </p:txBody>
      </p:sp>
    </p:spTree>
    <p:extLst>
      <p:ext uri="{BB962C8B-B14F-4D97-AF65-F5344CB8AC3E}">
        <p14:creationId xmlns:p14="http://schemas.microsoft.com/office/powerpoint/2010/main" val="16901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Probability Distributions - Binomial</a:t>
            </a:r>
          </a:p>
        </p:txBody>
      </p:sp>
      <p:sp>
        <p:nvSpPr>
          <p:cNvPr id="8" name="TextBox 7"/>
          <p:cNvSpPr txBox="1"/>
          <p:nvPr/>
        </p:nvSpPr>
        <p:spPr>
          <a:xfrm>
            <a:off x="524632" y="856133"/>
            <a:ext cx="11162152" cy="4662815"/>
          </a:xfrm>
          <a:prstGeom prst="rect">
            <a:avLst/>
          </a:prstGeom>
          <a:solidFill>
            <a:schemeClr val="accent1">
              <a:lumMod val="20000"/>
              <a:lumOff val="80000"/>
            </a:schemeClr>
          </a:solidFill>
        </p:spPr>
        <p:txBody>
          <a:bodyPr wrap="square" rtlCol="0">
            <a:spAutoFit/>
          </a:bodyPr>
          <a:lstStyle/>
          <a:p>
            <a:pPr>
              <a:lnSpc>
                <a:spcPct val="150000"/>
              </a:lnSpc>
            </a:pPr>
            <a:r>
              <a:rPr lang="en-IN" b="1" dirty="0"/>
              <a:t>A binomial experiment has the following characteristics: </a:t>
            </a:r>
          </a:p>
          <a:p>
            <a:pPr marL="342900" indent="-342900">
              <a:lnSpc>
                <a:spcPct val="150000"/>
              </a:lnSpc>
              <a:buFont typeface="+mj-lt"/>
              <a:buAutoNum type="arabicPeriod"/>
            </a:pPr>
            <a:r>
              <a:rPr lang="en-IN" dirty="0"/>
              <a:t>The experiment consists of a fixed number of trials denoted by n;</a:t>
            </a:r>
          </a:p>
          <a:p>
            <a:pPr marL="342900" indent="-342900">
              <a:lnSpc>
                <a:spcPct val="150000"/>
              </a:lnSpc>
              <a:buFont typeface="+mj-lt"/>
              <a:buAutoNum type="arabicPeriod"/>
            </a:pPr>
            <a:r>
              <a:rPr lang="en-IN" dirty="0"/>
              <a:t>Each trial has only two possible outcomes, a success or a failure; </a:t>
            </a:r>
          </a:p>
          <a:p>
            <a:pPr marL="342900" indent="-342900">
              <a:lnSpc>
                <a:spcPct val="150000"/>
              </a:lnSpc>
              <a:buFont typeface="+mj-lt"/>
              <a:buAutoNum type="arabicPeriod"/>
            </a:pPr>
            <a:r>
              <a:rPr lang="en-IN" dirty="0"/>
              <a:t>The probability of success and the probability of failure are constant throughout the experiment; </a:t>
            </a:r>
          </a:p>
          <a:p>
            <a:pPr marL="342900" indent="-342900">
              <a:lnSpc>
                <a:spcPct val="150000"/>
              </a:lnSpc>
              <a:buFont typeface="+mj-lt"/>
              <a:buAutoNum type="arabicPeriod"/>
            </a:pPr>
            <a:r>
              <a:rPr lang="en-IN" dirty="0"/>
              <a:t>Each trial is independent of any other trial in the experiment.</a:t>
            </a:r>
          </a:p>
          <a:p>
            <a:pPr>
              <a:lnSpc>
                <a:spcPct val="150000"/>
              </a:lnSpc>
            </a:pPr>
            <a:r>
              <a:rPr lang="en-IN" b="1" dirty="0"/>
              <a:t>Examples</a:t>
            </a:r>
            <a:r>
              <a:rPr lang="en-IN" dirty="0"/>
              <a:t> :</a:t>
            </a:r>
          </a:p>
          <a:p>
            <a:pPr marL="285750" indent="-285750">
              <a:lnSpc>
                <a:spcPct val="150000"/>
              </a:lnSpc>
              <a:buFont typeface="Arial" panose="020B0604020202020204" pitchFamily="34" charset="0"/>
              <a:buChar char="•"/>
            </a:pPr>
            <a:r>
              <a:rPr lang="en-IN" dirty="0"/>
              <a:t>Testing whether a part is defective after it has been manufactured</a:t>
            </a:r>
          </a:p>
          <a:p>
            <a:pPr marL="285750" indent="-285750">
              <a:lnSpc>
                <a:spcPct val="150000"/>
              </a:lnSpc>
              <a:buFont typeface="Arial" panose="020B0604020202020204" pitchFamily="34" charset="0"/>
              <a:buChar char="•"/>
            </a:pPr>
            <a:r>
              <a:rPr lang="en-IN" dirty="0"/>
              <a:t>Observing the number of correct responses in a multiple-choice exam</a:t>
            </a:r>
          </a:p>
          <a:p>
            <a:pPr>
              <a:lnSpc>
                <a:spcPct val="150000"/>
              </a:lnSpc>
            </a:pPr>
            <a:endParaRPr lang="en-IN" dirty="0"/>
          </a:p>
          <a:p>
            <a:pPr marL="285750" indent="-285750">
              <a:lnSpc>
                <a:spcPct val="150000"/>
              </a:lnSpc>
              <a:buFont typeface="Arial" panose="020B0604020202020204" pitchFamily="34" charset="0"/>
              <a:buChar char="•"/>
            </a:pPr>
            <a:r>
              <a:rPr lang="en-IN" dirty="0"/>
              <a:t>The binomial probability distribution allows us to calculate the probability </a:t>
            </a:r>
            <a:r>
              <a:rPr lang="en-IN" b="1" dirty="0"/>
              <a:t>(p)</a:t>
            </a:r>
            <a:r>
              <a:rPr lang="en-IN" dirty="0"/>
              <a:t> of a specific number of successes </a:t>
            </a:r>
            <a:r>
              <a:rPr lang="en-IN" b="1" dirty="0"/>
              <a:t>(k)</a:t>
            </a:r>
            <a:r>
              <a:rPr lang="en-IN" dirty="0"/>
              <a:t> for a certain number of trials </a:t>
            </a:r>
            <a:r>
              <a:rPr lang="en-IN" b="1" dirty="0"/>
              <a:t>(n)</a:t>
            </a:r>
          </a:p>
        </p:txBody>
      </p:sp>
      <p:sp>
        <p:nvSpPr>
          <p:cNvPr id="2" name="Rectangle 1"/>
          <p:cNvSpPr/>
          <p:nvPr/>
        </p:nvSpPr>
        <p:spPr>
          <a:xfrm>
            <a:off x="524632" y="5775960"/>
            <a:ext cx="11162152"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rgbClr val="FF0000"/>
                </a:solidFill>
                <a:hlinkClick r:id="rId2"/>
              </a:rPr>
              <a:t>Random Variables</a:t>
            </a:r>
          </a:p>
          <a:p>
            <a:endParaRPr lang="en-US" b="1" u="sng" dirty="0">
              <a:solidFill>
                <a:srgbClr val="FF0000"/>
              </a:solidFill>
              <a:hlinkClick r:id="rId2"/>
            </a:endParaRPr>
          </a:p>
          <a:p>
            <a:r>
              <a:rPr lang="en-US" b="1" dirty="0">
                <a:solidFill>
                  <a:srgbClr val="FF0000"/>
                </a:solidFill>
                <a:hlinkClick r:id="rId2"/>
              </a:rPr>
              <a:t> </a:t>
            </a:r>
            <a:r>
              <a:rPr lang="en-US" dirty="0">
                <a:hlinkClick r:id="rId2"/>
              </a:rPr>
              <a:t>https://www.mathsisfun.com/data/random-variables.html</a:t>
            </a:r>
            <a:endParaRPr lang="en-US" dirty="0"/>
          </a:p>
        </p:txBody>
      </p:sp>
    </p:spTree>
    <p:extLst>
      <p:ext uri="{BB962C8B-B14F-4D97-AF65-F5344CB8AC3E}">
        <p14:creationId xmlns:p14="http://schemas.microsoft.com/office/powerpoint/2010/main" val="261462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Probability Distributions – Poisson distribution</a:t>
            </a:r>
          </a:p>
        </p:txBody>
      </p:sp>
      <p:sp>
        <p:nvSpPr>
          <p:cNvPr id="8" name="TextBox 7"/>
          <p:cNvSpPr txBox="1"/>
          <p:nvPr/>
        </p:nvSpPr>
        <p:spPr>
          <a:xfrm>
            <a:off x="524632" y="856133"/>
            <a:ext cx="11162152" cy="5493812"/>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IN" dirty="0"/>
              <a:t>A Poisson process counts the number of occurrences of an event over a period of time, area, distance, or any other type of measurement.</a:t>
            </a:r>
          </a:p>
          <a:p>
            <a:pPr>
              <a:lnSpc>
                <a:spcPct val="150000"/>
              </a:lnSpc>
            </a:pPr>
            <a:r>
              <a:rPr lang="en-IN" b="1" dirty="0"/>
              <a:t>A Poisson process has the following characteristics: </a:t>
            </a:r>
          </a:p>
          <a:p>
            <a:pPr marL="342900" indent="-342900">
              <a:lnSpc>
                <a:spcPct val="150000"/>
              </a:lnSpc>
              <a:buFont typeface="+mj-lt"/>
              <a:buAutoNum type="arabicPeriod"/>
            </a:pPr>
            <a:r>
              <a:rPr lang="en-IN" dirty="0"/>
              <a:t>The experiment consists of counting the number of occurrences of an event over a period of time, area, distance, or any other type of measurement; </a:t>
            </a:r>
          </a:p>
          <a:p>
            <a:pPr marL="342900" indent="-342900">
              <a:lnSpc>
                <a:spcPct val="150000"/>
              </a:lnSpc>
              <a:buFont typeface="+mj-lt"/>
              <a:buAutoNum type="arabicPeriod"/>
            </a:pPr>
            <a:r>
              <a:rPr lang="en-IN" dirty="0"/>
              <a:t>The mean of the Poisson distribution has to be the same for each interval of measurement; </a:t>
            </a:r>
          </a:p>
          <a:p>
            <a:pPr marL="342900" indent="-342900">
              <a:lnSpc>
                <a:spcPct val="150000"/>
              </a:lnSpc>
              <a:buFont typeface="+mj-lt"/>
              <a:buAutoNum type="arabicPeriod"/>
            </a:pPr>
            <a:r>
              <a:rPr lang="en-IN" dirty="0"/>
              <a:t>The number of occurrences during one interval is independent of the number of occurrences in any other interval.</a:t>
            </a:r>
          </a:p>
          <a:p>
            <a:pPr marL="342900" indent="-342900">
              <a:lnSpc>
                <a:spcPct val="150000"/>
              </a:lnSpc>
              <a:buFont typeface="+mj-lt"/>
              <a:buAutoNum type="arabicPeriod"/>
            </a:pPr>
            <a:r>
              <a:rPr lang="en-IN" dirty="0"/>
              <a:t>Technically, with a Poisson distribution, there is no upper limit to the number of occurrences during the interval</a:t>
            </a:r>
          </a:p>
          <a:p>
            <a:pPr>
              <a:lnSpc>
                <a:spcPct val="150000"/>
              </a:lnSpc>
            </a:pPr>
            <a:endParaRPr lang="en-IN" dirty="0"/>
          </a:p>
          <a:p>
            <a:pPr>
              <a:lnSpc>
                <a:spcPct val="150000"/>
              </a:lnSpc>
            </a:pPr>
            <a:r>
              <a:rPr lang="en-IN" b="1" dirty="0"/>
              <a:t>Examples</a:t>
            </a:r>
          </a:p>
          <a:p>
            <a:pPr marL="285750" indent="-285750">
              <a:lnSpc>
                <a:spcPct val="150000"/>
              </a:lnSpc>
              <a:buFont typeface="Arial" panose="020B0604020202020204" pitchFamily="34" charset="0"/>
              <a:buChar char="•"/>
            </a:pPr>
            <a:r>
              <a:rPr lang="en-IN" dirty="0"/>
              <a:t>The number of typographical errors found in a manuscript</a:t>
            </a:r>
          </a:p>
          <a:p>
            <a:pPr marL="285750" indent="-285750">
              <a:lnSpc>
                <a:spcPct val="150000"/>
              </a:lnSpc>
              <a:buFont typeface="Arial" panose="020B0604020202020204" pitchFamily="34" charset="0"/>
              <a:buChar char="•"/>
            </a:pPr>
            <a:r>
              <a:rPr lang="en-IN" dirty="0"/>
              <a:t>The number of students who are absent in my Monday-morning statistics class</a:t>
            </a:r>
          </a:p>
          <a:p>
            <a:pPr marL="285750" indent="-285750">
              <a:lnSpc>
                <a:spcPct val="150000"/>
              </a:lnSpc>
              <a:buFont typeface="Arial" panose="020B0604020202020204" pitchFamily="34" charset="0"/>
              <a:buChar char="•"/>
            </a:pPr>
            <a:r>
              <a:rPr lang="en-IN" dirty="0"/>
              <a:t>The number of professional football players who are placed on the injured list each week</a:t>
            </a:r>
          </a:p>
        </p:txBody>
      </p:sp>
    </p:spTree>
    <p:extLst>
      <p:ext uri="{BB962C8B-B14F-4D97-AF65-F5344CB8AC3E}">
        <p14:creationId xmlns:p14="http://schemas.microsoft.com/office/powerpoint/2010/main" val="359974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4662</TotalTime>
  <Words>2205</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Science – Inferential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Murthy, Suryanarayana</dc:creator>
  <cp:lastModifiedBy>Murthy, BH Suryanarayana (Cognizant)</cp:lastModifiedBy>
  <cp:revision>145</cp:revision>
  <dcterms:created xsi:type="dcterms:W3CDTF">2019-02-03T03:22:46Z</dcterms:created>
  <dcterms:modified xsi:type="dcterms:W3CDTF">2023-02-02T03:57:14Z</dcterms:modified>
</cp:coreProperties>
</file>