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Lst>
  <p:notesMasterIdLst>
    <p:notesMasterId r:id="rId26"/>
  </p:notesMasterIdLst>
  <p:sldIdLst>
    <p:sldId id="377" r:id="rId6"/>
    <p:sldId id="1273" r:id="rId7"/>
    <p:sldId id="8271" r:id="rId8"/>
    <p:sldId id="569" r:id="rId9"/>
    <p:sldId id="8274" r:id="rId10"/>
    <p:sldId id="10228" r:id="rId11"/>
    <p:sldId id="10229" r:id="rId12"/>
    <p:sldId id="10224" r:id="rId13"/>
    <p:sldId id="10227" r:id="rId14"/>
    <p:sldId id="10226" r:id="rId15"/>
    <p:sldId id="303" r:id="rId16"/>
    <p:sldId id="416" r:id="rId17"/>
    <p:sldId id="1047" r:id="rId18"/>
    <p:sldId id="8258" r:id="rId19"/>
    <p:sldId id="8259" r:id="rId20"/>
    <p:sldId id="4414" r:id="rId21"/>
    <p:sldId id="4427" r:id="rId22"/>
    <p:sldId id="2401" r:id="rId23"/>
    <p:sldId id="1033" r:id="rId24"/>
    <p:sldId id="103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Benjamin" initials="NB" lastIdx="388" clrIdx="0"/>
  <p:cmAuthor id="2" name="Alain Dormehl" initials="AD [2]" lastIdx="4" clrIdx="1">
    <p:extLst>
      <p:ext uri="{19B8F6BF-5375-455C-9EA6-DF929625EA0E}">
        <p15:presenceInfo xmlns:p15="http://schemas.microsoft.com/office/powerpoint/2012/main" userId="Alain Dormehl" providerId="None"/>
      </p:ext>
    </p:extLst>
  </p:cmAuthor>
  <p:cmAuthor id="3" name="Joanne Wong" initials="JW" lastIdx="1" clrIdx="2">
    <p:extLst>
      <p:ext uri="{19B8F6BF-5375-455C-9EA6-DF929625EA0E}">
        <p15:presenceInfo xmlns:p15="http://schemas.microsoft.com/office/powerpoint/2012/main" userId="S::joawong@microsoft.com::400b40e9-73a7-4be9-ae6f-c8d598a59a2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D4C15-6CF3-4463-A1DF-4CC8441C7F84}" v="18" dt="2020-06-10T11:44:40.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87" autoAdjust="0"/>
    <p:restoredTop sz="94792" autoAdjust="0"/>
  </p:normalViewPr>
  <p:slideViewPr>
    <p:cSldViewPr snapToGrid="0">
      <p:cViewPr varScale="1">
        <p:scale>
          <a:sx n="80" d="100"/>
          <a:sy n="80" d="100"/>
        </p:scale>
        <p:origin x="22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 Alavala" userId="bb485222-dae0-40b2-93da-29e5dae29ac7" providerId="ADAL" clId="{B71D4C15-6CF3-4463-A1DF-4CC8441C7F84}"/>
    <pc:docChg chg="undo custSel addSld delSld modSld sldOrd">
      <pc:chgData name="Srini Alavala" userId="bb485222-dae0-40b2-93da-29e5dae29ac7" providerId="ADAL" clId="{B71D4C15-6CF3-4463-A1DF-4CC8441C7F84}" dt="2020-06-10T11:44:40.929" v="62" actId="20577"/>
      <pc:docMkLst>
        <pc:docMk/>
      </pc:docMkLst>
      <pc:sldChg chg="modSp mod">
        <pc:chgData name="Srini Alavala" userId="bb485222-dae0-40b2-93da-29e5dae29ac7" providerId="ADAL" clId="{B71D4C15-6CF3-4463-A1DF-4CC8441C7F84}" dt="2020-06-10T11:01:26.666" v="43" actId="20577"/>
        <pc:sldMkLst>
          <pc:docMk/>
          <pc:sldMk cId="761784367" sldId="377"/>
        </pc:sldMkLst>
        <pc:spChg chg="mod">
          <ac:chgData name="Srini Alavala" userId="bb485222-dae0-40b2-93da-29e5dae29ac7" providerId="ADAL" clId="{B71D4C15-6CF3-4463-A1DF-4CC8441C7F84}" dt="2020-06-10T11:01:26.666" v="43" actId="20577"/>
          <ac:spMkLst>
            <pc:docMk/>
            <pc:sldMk cId="761784367" sldId="377"/>
            <ac:spMk id="4" creationId="{35784A52-12F7-4DD5-949B-94F113F8FFC0}"/>
          </ac:spMkLst>
        </pc:spChg>
      </pc:sldChg>
      <pc:sldChg chg="addSp delSp mod">
        <pc:chgData name="Srini Alavala" userId="bb485222-dae0-40b2-93da-29e5dae29ac7" providerId="ADAL" clId="{B71D4C15-6CF3-4463-A1DF-4CC8441C7F84}" dt="2020-06-10T10:21:31.874" v="24" actId="22"/>
        <pc:sldMkLst>
          <pc:docMk/>
          <pc:sldMk cId="3042916783" sldId="1273"/>
        </pc:sldMkLst>
        <pc:spChg chg="add del">
          <ac:chgData name="Srini Alavala" userId="bb485222-dae0-40b2-93da-29e5dae29ac7" providerId="ADAL" clId="{B71D4C15-6CF3-4463-A1DF-4CC8441C7F84}" dt="2020-06-10T10:21:15.030" v="22" actId="22"/>
          <ac:spMkLst>
            <pc:docMk/>
            <pc:sldMk cId="3042916783" sldId="1273"/>
            <ac:spMk id="99" creationId="{76AEA65F-2E59-42D7-AD28-C1F32538F68B}"/>
          </ac:spMkLst>
        </pc:spChg>
        <pc:spChg chg="add del">
          <ac:chgData name="Srini Alavala" userId="bb485222-dae0-40b2-93da-29e5dae29ac7" providerId="ADAL" clId="{B71D4C15-6CF3-4463-A1DF-4CC8441C7F84}" dt="2020-06-10T10:21:31.874" v="24" actId="22"/>
          <ac:spMkLst>
            <pc:docMk/>
            <pc:sldMk cId="3042916783" sldId="1273"/>
            <ac:spMk id="101" creationId="{1808B6EE-69A9-4908-A289-597DA3B965DF}"/>
          </ac:spMkLst>
        </pc:spChg>
      </pc:sldChg>
      <pc:sldChg chg="del">
        <pc:chgData name="Srini Alavala" userId="bb485222-dae0-40b2-93da-29e5dae29ac7" providerId="ADAL" clId="{B71D4C15-6CF3-4463-A1DF-4CC8441C7F84}" dt="2020-06-10T09:44:04.107" v="3" actId="47"/>
        <pc:sldMkLst>
          <pc:docMk/>
          <pc:sldMk cId="431739300" sldId="1868"/>
        </pc:sldMkLst>
      </pc:sldChg>
      <pc:sldChg chg="add">
        <pc:chgData name="Srini Alavala" userId="bb485222-dae0-40b2-93da-29e5dae29ac7" providerId="ADAL" clId="{B71D4C15-6CF3-4463-A1DF-4CC8441C7F84}" dt="2020-06-10T09:49:30.290" v="6"/>
        <pc:sldMkLst>
          <pc:docMk/>
          <pc:sldMk cId="3915948924" sldId="2401"/>
        </pc:sldMkLst>
      </pc:sldChg>
      <pc:sldChg chg="add">
        <pc:chgData name="Srini Alavala" userId="bb485222-dae0-40b2-93da-29e5dae29ac7" providerId="ADAL" clId="{B71D4C15-6CF3-4463-A1DF-4CC8441C7F84}" dt="2020-06-10T09:46:47.058" v="5"/>
        <pc:sldMkLst>
          <pc:docMk/>
          <pc:sldMk cId="851787120" sldId="4414"/>
        </pc:sldMkLst>
      </pc:sldChg>
      <pc:sldChg chg="add">
        <pc:chgData name="Srini Alavala" userId="bb485222-dae0-40b2-93da-29e5dae29ac7" providerId="ADAL" clId="{B71D4C15-6CF3-4463-A1DF-4CC8441C7F84}" dt="2020-06-10T09:46:47.058" v="5"/>
        <pc:sldMkLst>
          <pc:docMk/>
          <pc:sldMk cId="811781619" sldId="4427"/>
        </pc:sldMkLst>
      </pc:sldChg>
      <pc:sldChg chg="add">
        <pc:chgData name="Srini Alavala" userId="bb485222-dae0-40b2-93da-29e5dae29ac7" providerId="ADAL" clId="{B71D4C15-6CF3-4463-A1DF-4CC8441C7F84}" dt="2020-06-10T09:46:03.098" v="4"/>
        <pc:sldMkLst>
          <pc:docMk/>
          <pc:sldMk cId="1622195811" sldId="8258"/>
        </pc:sldMkLst>
      </pc:sldChg>
      <pc:sldChg chg="add">
        <pc:chgData name="Srini Alavala" userId="bb485222-dae0-40b2-93da-29e5dae29ac7" providerId="ADAL" clId="{B71D4C15-6CF3-4463-A1DF-4CC8441C7F84}" dt="2020-06-10T09:46:47.058" v="5"/>
        <pc:sldMkLst>
          <pc:docMk/>
          <pc:sldMk cId="1378076501" sldId="8259"/>
        </pc:sldMkLst>
      </pc:sldChg>
      <pc:sldChg chg="add">
        <pc:chgData name="Srini Alavala" userId="bb485222-dae0-40b2-93da-29e5dae29ac7" providerId="ADAL" clId="{B71D4C15-6CF3-4463-A1DF-4CC8441C7F84}" dt="2020-06-10T09:42:56.347" v="0"/>
        <pc:sldMkLst>
          <pc:docMk/>
          <pc:sldMk cId="83360449" sldId="8271"/>
        </pc:sldMkLst>
      </pc:sldChg>
      <pc:sldChg chg="add">
        <pc:chgData name="Srini Alavala" userId="bb485222-dae0-40b2-93da-29e5dae29ac7" providerId="ADAL" clId="{B71D4C15-6CF3-4463-A1DF-4CC8441C7F84}" dt="2020-06-10T09:43:18.753" v="1"/>
        <pc:sldMkLst>
          <pc:docMk/>
          <pc:sldMk cId="486604622" sldId="8274"/>
        </pc:sldMkLst>
      </pc:sldChg>
      <pc:sldChg chg="addSp delSp modSp mod ord delAnim modAnim">
        <pc:chgData name="Srini Alavala" userId="bb485222-dae0-40b2-93da-29e5dae29ac7" providerId="ADAL" clId="{B71D4C15-6CF3-4463-A1DF-4CC8441C7F84}" dt="2020-06-10T11:44:40.929" v="62" actId="20577"/>
        <pc:sldMkLst>
          <pc:docMk/>
          <pc:sldMk cId="1697799917" sldId="10224"/>
        </pc:sldMkLst>
        <pc:spChg chg="add del mod">
          <ac:chgData name="Srini Alavala" userId="bb485222-dae0-40b2-93da-29e5dae29ac7" providerId="ADAL" clId="{B71D4C15-6CF3-4463-A1DF-4CC8441C7F84}" dt="2020-06-10T11:43:48.924" v="46" actId="478"/>
          <ac:spMkLst>
            <pc:docMk/>
            <pc:sldMk cId="1697799917" sldId="10224"/>
            <ac:spMk id="3" creationId="{4A00F00D-0667-4D8B-A6A2-4356F40DDA03}"/>
          </ac:spMkLst>
        </pc:spChg>
        <pc:spChg chg="add mod">
          <ac:chgData name="Srini Alavala" userId="bb485222-dae0-40b2-93da-29e5dae29ac7" providerId="ADAL" clId="{B71D4C15-6CF3-4463-A1DF-4CC8441C7F84}" dt="2020-06-10T11:44:04.678" v="54" actId="20577"/>
          <ac:spMkLst>
            <pc:docMk/>
            <pc:sldMk cId="1697799917" sldId="10224"/>
            <ac:spMk id="68" creationId="{19AF22CE-65C3-40A8-9F44-93364A7ECC44}"/>
          </ac:spMkLst>
        </pc:spChg>
        <pc:spChg chg="add mod">
          <ac:chgData name="Srini Alavala" userId="bb485222-dae0-40b2-93da-29e5dae29ac7" providerId="ADAL" clId="{B71D4C15-6CF3-4463-A1DF-4CC8441C7F84}" dt="2020-06-10T11:44:24.913" v="58" actId="14100"/>
          <ac:spMkLst>
            <pc:docMk/>
            <pc:sldMk cId="1697799917" sldId="10224"/>
            <ac:spMk id="70" creationId="{13641E78-F37A-4238-9859-F509A5C5AFDB}"/>
          </ac:spMkLst>
        </pc:spChg>
        <pc:spChg chg="add mod">
          <ac:chgData name="Srini Alavala" userId="bb485222-dae0-40b2-93da-29e5dae29ac7" providerId="ADAL" clId="{B71D4C15-6CF3-4463-A1DF-4CC8441C7F84}" dt="2020-06-10T11:44:40.929" v="62" actId="20577"/>
          <ac:spMkLst>
            <pc:docMk/>
            <pc:sldMk cId="1697799917" sldId="10224"/>
            <ac:spMk id="73" creationId="{A54A104E-23E1-4139-9709-033E41F4A66C}"/>
          </ac:spMkLst>
        </pc:spChg>
        <pc:picChg chg="del">
          <ac:chgData name="Srini Alavala" userId="bb485222-dae0-40b2-93da-29e5dae29ac7" providerId="ADAL" clId="{B71D4C15-6CF3-4463-A1DF-4CC8441C7F84}" dt="2020-06-10T11:43:28.080" v="44" actId="478"/>
          <ac:picMkLst>
            <pc:docMk/>
            <pc:sldMk cId="1697799917" sldId="10224"/>
            <ac:picMk id="46" creationId="{12038426-0D17-4151-B544-800528334539}"/>
          </ac:picMkLst>
        </pc:picChg>
      </pc:sldChg>
      <pc:sldChg chg="del">
        <pc:chgData name="Srini Alavala" userId="bb485222-dae0-40b2-93da-29e5dae29ac7" providerId="ADAL" clId="{B71D4C15-6CF3-4463-A1DF-4CC8441C7F84}" dt="2020-06-10T09:43:59.105" v="2" actId="47"/>
        <pc:sldMkLst>
          <pc:docMk/>
          <pc:sldMk cId="2507787962" sldId="10227"/>
        </pc:sldMkLst>
      </pc:sldChg>
      <pc:sldChg chg="add ord">
        <pc:chgData name="Srini Alavala" userId="bb485222-dae0-40b2-93da-29e5dae29ac7" providerId="ADAL" clId="{B71D4C15-6CF3-4463-A1DF-4CC8441C7F84}" dt="2020-06-10T10:13:34.939" v="20"/>
        <pc:sldMkLst>
          <pc:docMk/>
          <pc:sldMk cId="2582690069" sldId="10227"/>
        </pc:sldMkLst>
      </pc:sldChg>
      <pc:sldChg chg="add ord">
        <pc:chgData name="Srini Alavala" userId="bb485222-dae0-40b2-93da-29e5dae29ac7" providerId="ADAL" clId="{B71D4C15-6CF3-4463-A1DF-4CC8441C7F84}" dt="2020-06-10T10:24:59.545" v="28"/>
        <pc:sldMkLst>
          <pc:docMk/>
          <pc:sldMk cId="2605786906" sldId="10228"/>
        </pc:sldMkLst>
      </pc:sldChg>
      <pc:sldChg chg="addSp modSp new mod ord">
        <pc:chgData name="Srini Alavala" userId="bb485222-dae0-40b2-93da-29e5dae29ac7" providerId="ADAL" clId="{B71D4C15-6CF3-4463-A1DF-4CC8441C7F84}" dt="2020-06-10T10:57:55.249" v="30"/>
        <pc:sldMkLst>
          <pc:docMk/>
          <pc:sldMk cId="3842178256" sldId="10229"/>
        </pc:sldMkLst>
        <pc:picChg chg="add mod">
          <ac:chgData name="Srini Alavala" userId="bb485222-dae0-40b2-93da-29e5dae29ac7" providerId="ADAL" clId="{B71D4C15-6CF3-4463-A1DF-4CC8441C7F84}" dt="2020-06-10T10:12:18.160" v="18" actId="1076"/>
          <ac:picMkLst>
            <pc:docMk/>
            <pc:sldMk cId="3842178256" sldId="10229"/>
            <ac:picMk id="3" creationId="{6CCE8C9E-ED97-400F-9467-110C2BC2978E}"/>
          </ac:picMkLst>
        </pc:picChg>
        <pc:picChg chg="add mod">
          <ac:chgData name="Srini Alavala" userId="bb485222-dae0-40b2-93da-29e5dae29ac7" providerId="ADAL" clId="{B71D4C15-6CF3-4463-A1DF-4CC8441C7F84}" dt="2020-06-10T10:12:03.413" v="15" actId="1076"/>
          <ac:picMkLst>
            <pc:docMk/>
            <pc:sldMk cId="3842178256" sldId="10229"/>
            <ac:picMk id="5" creationId="{CDFA09DC-B607-410A-8B07-49FE0E661F9E}"/>
          </ac:picMkLst>
        </pc:picChg>
      </pc:sldChg>
      <pc:sldMasterChg chg="addSldLayout">
        <pc:chgData name="Srini Alavala" userId="bb485222-dae0-40b2-93da-29e5dae29ac7" providerId="ADAL" clId="{B71D4C15-6CF3-4463-A1DF-4CC8441C7F84}" dt="2020-06-10T10:02:23.365" v="7" actId="22"/>
        <pc:sldMasterMkLst>
          <pc:docMk/>
          <pc:sldMasterMk cId="3837788765" sldId="2147483660"/>
        </pc:sldMasterMkLst>
        <pc:sldLayoutChg chg="add">
          <pc:chgData name="Srini Alavala" userId="bb485222-dae0-40b2-93da-29e5dae29ac7" providerId="ADAL" clId="{B71D4C15-6CF3-4463-A1DF-4CC8441C7F84}" dt="2020-06-10T10:02:23.365" v="7" actId="22"/>
          <pc:sldLayoutMkLst>
            <pc:docMk/>
            <pc:sldMasterMk cId="3837788765" sldId="2147483660"/>
            <pc:sldLayoutMk cId="4114305572" sldId="214748370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8F4D7-FA9C-462A-8ADB-50F3D0B97E73}" type="datetimeFigureOut">
              <a:rPr lang="en-US" smtClean="0"/>
              <a:t>6/9/2020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3CAB9-17C0-4707-BCAD-412F70C3E5DD}" type="slidenum">
              <a:rPr lang="en-US" smtClean="0"/>
              <a:t>‹#›</a:t>
            </a:fld>
            <a:endParaRPr lang="en-US"/>
          </a:p>
        </p:txBody>
      </p:sp>
    </p:spTree>
    <p:extLst>
      <p:ext uri="{BB962C8B-B14F-4D97-AF65-F5344CB8AC3E}">
        <p14:creationId xmlns:p14="http://schemas.microsoft.com/office/powerpoint/2010/main" val="778162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en-us/overview/what-is-a-virtual-machin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azure.microsoft.com/en-us/documentation/articles/sql-database-disaster-recovery/" TargetMode="External"/><Relationship Id="rId3" Type="http://schemas.openxmlformats.org/officeDocument/2006/relationships/hyperlink" Target="https://msdn.microsoft.com/library/mt204009.aspx" TargetMode="External"/><Relationship Id="rId7" Type="http://schemas.openxmlformats.org/officeDocument/2006/relationships/hyperlink" Target="https://azure.microsoft.com/en-us/documentation/articles/sql-database-business-continuity-design/"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azure.microsoft.com/en-us/documentation/articles/sql-database-user-error-recovery/" TargetMode="External"/><Relationship Id="rId5" Type="http://schemas.openxmlformats.org/officeDocument/2006/relationships/hyperlink" Target="https://azure.microsoft.com/en-us/documentation/articles/sql-database-manage-azure-ssms/" TargetMode="External"/><Relationship Id="rId4" Type="http://schemas.openxmlformats.org/officeDocument/2006/relationships/hyperlink" Target="https://msdn.microsoft.com/library/mt238290" TargetMode="External"/><Relationship Id="rId9" Type="http://schemas.openxmlformats.org/officeDocument/2006/relationships/hyperlink" Target="https://azure.microsoft.com/en-us/documentation/articles/sql-database-business-continuity-application-upgrad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library/azure/dn783447.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solidFill>
                  <a:prstClr val="black"/>
                </a:solidFill>
                <a:latin typeface="Segoe UI Semibold" panose="020B0702040204020203" pitchFamily="34" charset="0"/>
                <a:cs typeface="Segoe UI Semibold" panose="020B0702040204020203" pitchFamily="34" charset="0"/>
              </a:rPr>
              <a:t>Breakthrough productivity &amp; performance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kern="1200" dirty="0">
                <a:solidFill>
                  <a:schemeClr val="tx1"/>
                </a:solidFill>
                <a:effectLst/>
                <a:latin typeface="Segoe UI Light" pitchFamily="34" charset="0"/>
                <a:ea typeface="+mn-ea"/>
                <a:cs typeface="+mn-cs"/>
              </a:rPr>
              <a:t>Experience up to 30x improved throughput and latency and up to 100x faster queries and reports with in-memory technologies.</a:t>
            </a:r>
            <a:r>
              <a:rPr lang="en-US" sz="900" b="0" kern="1200" baseline="30000" dirty="0">
                <a:solidFill>
                  <a:schemeClr val="tx1"/>
                </a:solidFill>
                <a:effectLst/>
                <a:latin typeface="Segoe UI Light" pitchFamily="34" charset="0"/>
                <a:ea typeface="+mn-ea"/>
                <a:cs typeface="+mn-cs"/>
              </a:rPr>
              <a:t>1  </a:t>
            </a:r>
            <a:r>
              <a:rPr lang="en-US" sz="900" b="0" kern="1200" dirty="0">
                <a:solidFill>
                  <a:schemeClr val="tx1"/>
                </a:solidFill>
                <a:effectLst/>
                <a:latin typeface="Segoe UI Light" pitchFamily="34" charset="0"/>
                <a:ea typeface="+mn-ea"/>
                <a:cs typeface="+mn-cs"/>
              </a:rPr>
              <a:t>In-memory OLTP can dramatically improve throughput and latency on transactional processing workloads and can provide significant performance improvements.</a:t>
            </a:r>
          </a:p>
          <a:p>
            <a:pPr marL="171450" lvl="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Dynamic scalability enables your database to transparently respond to rapidly changing resource requirements across all service tiers: Basic, Standard, Premium (Single databases and elastic pools); General Purpose and Business Critical (Managed Instance).  Scale your app from a handful of databases to thousands and manage unpredictable demand patterns, within a budget and resources you control with elastic pools.</a:t>
            </a:r>
          </a:p>
          <a:p>
            <a:pPr marL="171450" indent="-171450">
              <a:buFont typeface="Arial" panose="020B0604020202020204" pitchFamily="34" charset="0"/>
              <a:buChar char="•"/>
            </a:pPr>
            <a:r>
              <a:rPr lang="en-US" b="0" dirty="0">
                <a:solidFill>
                  <a:srgbClr val="000000"/>
                </a:solidFill>
                <a:ea typeface="Segoe UI Semilight" charset="0"/>
                <a:cs typeface="Segoe UI Semilight" charset="0"/>
              </a:rPr>
              <a:t>Support for 100TB+ databases with Hyperscale</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solidFill>
                  <a:prstClr val="black"/>
                </a:solidFill>
                <a:latin typeface="Segoe UI Semibold" panose="020B0702040204020203" pitchFamily="34" charset="0"/>
                <a:cs typeface="Segoe UI Semibold" panose="020B0702040204020203" pitchFamily="34" charset="0"/>
              </a:rPr>
              <a:t>Industry-leading security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Protect sensitive data with </a:t>
            </a:r>
            <a:r>
              <a:rPr lang="en-US" b="1" dirty="0"/>
              <a:t>Transparent Data Encryption </a:t>
            </a:r>
            <a:r>
              <a:rPr lang="en-US" dirty="0"/>
              <a:t>and </a:t>
            </a:r>
            <a:r>
              <a:rPr lang="en-US" b="1" dirty="0"/>
              <a:t>Dynamic Data Masking</a:t>
            </a:r>
          </a:p>
          <a:p>
            <a:pPr marL="171450" indent="-171450">
              <a:buFont typeface="Arial" panose="020B0604020202020204" pitchFamily="34" charset="0"/>
              <a:buChar char="•"/>
            </a:pPr>
            <a:r>
              <a:rPr lang="en-US" dirty="0"/>
              <a:t>Proactively monitor for vulnerabilities and threats with intelligent </a:t>
            </a:r>
            <a:r>
              <a:rPr lang="en-US" b="1" dirty="0"/>
              <a:t>Advanced Threat Protection</a:t>
            </a:r>
          </a:p>
          <a:p>
            <a:pPr marL="171450" indent="-171450">
              <a:buFont typeface="Arial" panose="020B0604020202020204" pitchFamily="34" charset="0"/>
              <a:buChar char="•"/>
            </a:pPr>
            <a:r>
              <a:rPr lang="en-US" dirty="0"/>
              <a:t>Enable database access control with </a:t>
            </a:r>
            <a:r>
              <a:rPr lang="en-US" b="1" dirty="0"/>
              <a:t>multifactor authentication </a:t>
            </a:r>
            <a:r>
              <a:rPr lang="en-US" b="0" dirty="0"/>
              <a:t>using</a:t>
            </a:r>
            <a:r>
              <a:rPr lang="en-US" b="1" dirty="0"/>
              <a:t> A</a:t>
            </a:r>
            <a:r>
              <a:rPr lang="en-US" sz="900" b="1" dirty="0">
                <a:latin typeface="Segoe UI" panose="020B0502040204020203" pitchFamily="34" charset="0"/>
                <a:cs typeface="Segoe UI" panose="020B0502040204020203" pitchFamily="34" charset="0"/>
              </a:rPr>
              <a:t>zure Active Directory</a:t>
            </a:r>
            <a:r>
              <a:rPr lang="en-US" sz="900" dirty="0">
                <a:latin typeface="Segoe UI" panose="020B0502040204020203" pitchFamily="34" charset="0"/>
                <a:cs typeface="Segoe UI" panose="020B0502040204020203" pitchFamily="34" charset="0"/>
              </a:rPr>
              <a:t> authentication. You can centrally manage the identities of database users and other Microsoft services in a single location. Central identity management provides a single place to manage Azure SQL Database users and simplifies permission management. </a:t>
            </a:r>
          </a:p>
          <a:p>
            <a:pPr marL="171450" indent="-171450">
              <a:buFont typeface="Arial" panose="020B0604020202020204" pitchFamily="34" charset="0"/>
              <a:buChar char="•"/>
            </a:pPr>
            <a:endParaRPr lang="en-US" sz="900" dirty="0">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Built-in Intelligence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t>Intelligent Performance learns unique database patterns and automatically tunes for improved performance</a:t>
            </a:r>
          </a:p>
          <a:p>
            <a:pPr lvl="0"/>
            <a:r>
              <a:rPr lang="en-US" b="0" dirty="0"/>
              <a:t>Adaptive Query Processing. </a:t>
            </a:r>
            <a:r>
              <a:rPr lang="en-US" dirty="0"/>
              <a:t>Accelerate parallel queries and improve scaling of frequent queries with Intelligent Query Processing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8264DF-0A5C-4835-8CF4-1B7226355E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3605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Virtualization creates a simulated, or virtual, computing environment as opposed to a physical environment. Virtualization often includes computer-generated versions of hardware, operating systems, storage devices, and more. This allows organizations to partition a single physical computer or server into several </a:t>
            </a:r>
            <a:r>
              <a:rPr lang="en-US" sz="1200" u="sng" kern="1200" dirty="0">
                <a:solidFill>
                  <a:schemeClr val="tx1"/>
                </a:solidFill>
                <a:effectLst/>
                <a:latin typeface="+mn-lt"/>
                <a:ea typeface="+mn-ea"/>
                <a:cs typeface="+mn-cs"/>
                <a:hlinkClick r:id="rId3"/>
              </a:rPr>
              <a:t>virtual machines</a:t>
            </a:r>
            <a:r>
              <a:rPr lang="en-US" sz="1200" kern="1200" dirty="0">
                <a:solidFill>
                  <a:schemeClr val="tx1"/>
                </a:solidFill>
                <a:effectLst/>
                <a:latin typeface="+mn-lt"/>
                <a:ea typeface="+mn-ea"/>
                <a:cs typeface="+mn-cs"/>
              </a:rPr>
              <a:t>. Each virtual machine can then interact independently and run different operating systems or applications while sharing the resources of a single host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SQL Server Enterprise Edition customers can use an unlimited virtualization benefit for their on-premises workloads.  However, moving to the cloud to take advantage of its management, flexibility and cost benefits can be cost prohibitive for some heavily virtualized customers.  Managed Instance provides SQL Enterprise Edition customers with Software Assurance the ability to get </a:t>
            </a:r>
            <a:r>
              <a:rPr lang="en-US" sz="1200" b="1" kern="1200" dirty="0">
                <a:solidFill>
                  <a:schemeClr val="tx1"/>
                </a:solidFill>
                <a:effectLst/>
                <a:latin typeface="+mn-lt"/>
                <a:ea typeface="+mn-ea"/>
                <a:cs typeface="+mn-cs"/>
              </a:rPr>
              <a:t>4 cores in the cloud for every 1 core they own on-premises </a:t>
            </a:r>
            <a:r>
              <a:rPr lang="en-US" sz="1200" kern="1200" dirty="0">
                <a:solidFill>
                  <a:schemeClr val="tx1"/>
                </a:solidFill>
                <a:effectLst/>
                <a:latin typeface="+mn-lt"/>
                <a:ea typeface="+mn-ea"/>
                <a:cs typeface="+mn-cs"/>
              </a:rPr>
              <a:t>for workloads moving to the General Purpose SKU – the SKU that best meets the requirements for highly virtualized workloads. This makes moving virtualized applications to Managed Instance highly cost effective as customers will not have to purchase incremental vCores to move their virtualized application to the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S4, Solution Specialist Sales Summit</a:t>
            </a: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6/10/2020 5:46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8122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We’ve recently announced support for reserved capacity. Customers achieve the lowest cost of ownership by combining reservation pricing (either 1- or 3-years) with the Azure Hybrid Benefit. Customers also have the option to combine reservation pricing with license-included prices.  Reservations help customers manage costs across predictable and variable workloads and improve budgeting and forecasting with a single upfront payment, making it easy to calculate investments.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While Azure Reserved Instances require making upfront commitments on capacity, they also provide flexibility should your business needs change. You can easily exchange or cancel reserved instances at any time.</a:t>
            </a:r>
          </a:p>
          <a:p>
            <a:pPr marL="0" indent="0">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Reserved Instances can be assigned at the enrollment or subscription level, so you can manage reserved instance usage at an organizational or individual department level. Assignments are easy to change post-purchase also.</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420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18729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effectLst/>
                <a:latin typeface="Segoe UI" panose="020B0502040204020203" pitchFamily="34" charset="0"/>
                <a:cs typeface="Segoe UI" panose="020B0502040204020203" pitchFamily="34" charset="0"/>
              </a:rPr>
              <a:t>Objective: </a:t>
            </a:r>
            <a:r>
              <a:rPr lang="en-US" sz="1000" b="0" dirty="0">
                <a:effectLst/>
                <a:latin typeface="Segoe UI" panose="020B0502040204020203" pitchFamily="34" charset="0"/>
                <a:cs typeface="Segoe UI" panose="020B0502040204020203" pitchFamily="34" charset="0"/>
              </a:rPr>
              <a:t>This slide is intended</a:t>
            </a:r>
            <a:r>
              <a:rPr lang="en-US" sz="1000" b="0" baseline="0" dirty="0">
                <a:effectLst/>
                <a:latin typeface="Segoe UI" panose="020B0502040204020203" pitchFamily="34" charset="0"/>
                <a:cs typeface="Segoe UI" panose="020B0502040204020203" pitchFamily="34" charset="0"/>
              </a:rPr>
              <a:t> to break down the features and services of Azure SQL Database</a:t>
            </a:r>
            <a:endParaRPr lang="en-US" sz="1000" b="0" dirty="0">
              <a:effectLst/>
              <a:latin typeface="Segoe UI" panose="020B0502040204020203" pitchFamily="34" charset="0"/>
              <a:cs typeface="Segoe UI" panose="020B0502040204020203" pitchFamily="34" charset="0"/>
            </a:endParaRPr>
          </a:p>
          <a:p>
            <a:endParaRPr lang="en-US" sz="1000" dirty="0">
              <a:effectLst/>
              <a:latin typeface="Segoe UI" panose="020B0502040204020203" pitchFamily="34" charset="0"/>
              <a:cs typeface="Segoe UI" panose="020B0502040204020203" pitchFamily="34" charset="0"/>
            </a:endParaRPr>
          </a:p>
          <a:p>
            <a:r>
              <a:rPr lang="en-US" sz="1000" b="1" dirty="0">
                <a:effectLst/>
                <a:latin typeface="Segoe UI" panose="020B0502040204020203" pitchFamily="34" charset="0"/>
                <a:cs typeface="Segoe UI" panose="020B0502040204020203" pitchFamily="34" charset="0"/>
              </a:rPr>
              <a:t>Talking Points:</a:t>
            </a:r>
          </a:p>
          <a:p>
            <a:pPr marL="171450" indent="-171450">
              <a:buFont typeface="Arial" panose="020B0604020202020204" pitchFamily="34" charset="0"/>
              <a:buChar char="•"/>
            </a:pPr>
            <a:r>
              <a:rPr lang="en-US" sz="1000" b="1" dirty="0">
                <a:effectLst/>
                <a:latin typeface="Segoe UI" panose="020B0502040204020203" pitchFamily="34" charset="0"/>
                <a:cs typeface="Segoe UI" panose="020B0502040204020203" pitchFamily="34" charset="0"/>
              </a:rPr>
              <a:t>Relational</a:t>
            </a:r>
            <a:r>
              <a:rPr lang="en-US" sz="1000" b="1" baseline="0" dirty="0">
                <a:effectLst/>
                <a:latin typeface="Segoe UI" panose="020B0502040204020203" pitchFamily="34" charset="0"/>
                <a:cs typeface="Segoe UI" panose="020B0502040204020203" pitchFamily="34" charset="0"/>
              </a:rPr>
              <a:t> Database Service</a:t>
            </a:r>
          </a:p>
          <a:p>
            <a:pPr marL="628650" lvl="1" indent="-171450">
              <a:buFont typeface="Arial" panose="020B0604020202020204" pitchFamily="34" charset="0"/>
              <a:buChar char="•"/>
            </a:pPr>
            <a:r>
              <a:rPr lang="en-US" sz="1000" b="0" dirty="0">
                <a:effectLst/>
                <a:latin typeface="Segoe UI" panose="020B0502040204020203" pitchFamily="34" charset="0"/>
                <a:cs typeface="Segoe UI" panose="020B0502040204020203" pitchFamily="34" charset="0"/>
              </a:rPr>
              <a:t>Azure SQL Database has been designed as a fully managed database solution that is highly compatible with existing management tools, with the added feature of built-in high availability and predictable performance during scale-out. If you decide to use SQL on VMs, which is the IaaS model, then you have the choice of installing any of the many SQL Server images on Azure VM.</a:t>
            </a:r>
          </a:p>
          <a:p>
            <a:pPr marL="171450" indent="-171450">
              <a:buFont typeface="Arial" panose="020B0604020202020204" pitchFamily="34" charset="0"/>
              <a:buChar char="•"/>
            </a:pPr>
            <a:r>
              <a:rPr lang="en-US" sz="1000" b="1" dirty="0">
                <a:effectLst/>
                <a:latin typeface="Segoe UI" panose="020B0502040204020203" pitchFamily="34" charset="0"/>
                <a:cs typeface="Segoe UI" panose="020B0502040204020203" pitchFamily="34" charset="0"/>
              </a:rPr>
              <a:t>Tools and Features</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Most of the Transact-SQL features that applications depend on are supported in both Microsoft SQL Server and Azure SQL Database. A partial list of supported features for applications follows:</a:t>
            </a: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Data types</a:t>
            </a: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Operators</a:t>
            </a: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String, arithmetic, logical, and cursor functions</a:t>
            </a:r>
          </a:p>
          <a:p>
            <a:pPr marL="6286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However, Azure SQL Database is designed to isolate features from any dependency on the </a:t>
            </a:r>
            <a:r>
              <a:rPr lang="en-US" sz="1000" b="1" dirty="0">
                <a:latin typeface="Segoe UI" panose="020B0502040204020203" pitchFamily="34" charset="0"/>
                <a:cs typeface="Segoe UI" panose="020B0502040204020203" pitchFamily="34" charset="0"/>
              </a:rPr>
              <a:t>master</a:t>
            </a:r>
            <a:r>
              <a:rPr lang="en-US" sz="1000" dirty="0">
                <a:latin typeface="Segoe UI" panose="020B0502040204020203" pitchFamily="34" charset="0"/>
                <a:cs typeface="Segoe UI" panose="020B0502040204020203" pitchFamily="34" charset="0"/>
              </a:rPr>
              <a:t> database. As a consequence, many server-level activities are inappropriate for SQL Database and are unsupported. This topic details the features that are not fully supported in SQL Database.</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SQL Server Management Studio (SSMS) and SQL Server Data Tools (SSDT) in Visual Studio are client tools that run on your computer and allow you to connect to, manage, and develop your database in the cloud. If you're an application developer familiar with Visual Studio or other integrated development environments (IDEs), </a:t>
            </a:r>
            <a:r>
              <a:rPr lang="en-US" sz="1000" dirty="0">
                <a:latin typeface="Segoe UI" panose="020B0502040204020203" pitchFamily="34" charset="0"/>
                <a:cs typeface="Segoe UI" panose="020B0502040204020203" pitchFamily="34" charset="0"/>
                <a:hlinkClick r:id="rId3"/>
              </a:rPr>
              <a:t>try using SSDT in Visual Studio</a:t>
            </a:r>
            <a:r>
              <a:rPr lang="en-US" sz="1000" dirty="0">
                <a:latin typeface="Segoe UI" panose="020B0502040204020203" pitchFamily="34" charset="0"/>
                <a:cs typeface="Segoe UI" panose="020B0502040204020203" pitchFamily="34" charset="0"/>
              </a:rPr>
              <a:t>. Many database administrators are familiar with SSMS, which can be used with Azure SQL databases. </a:t>
            </a:r>
            <a:r>
              <a:rPr lang="en-US" sz="1000" dirty="0">
                <a:latin typeface="Segoe UI" panose="020B0502040204020203" pitchFamily="34" charset="0"/>
                <a:cs typeface="Segoe UI" panose="020B0502040204020203" pitchFamily="34" charset="0"/>
                <a:hlinkClick r:id="rId4"/>
              </a:rPr>
              <a:t>Download the latest version of SSMS</a:t>
            </a:r>
            <a:r>
              <a:rPr lang="en-US" sz="1000" dirty="0">
                <a:latin typeface="Segoe UI" panose="020B0502040204020203" pitchFamily="34" charset="0"/>
                <a:cs typeface="Segoe UI" panose="020B0502040204020203" pitchFamily="34" charset="0"/>
              </a:rPr>
              <a:t> and always use the latest release when working with Azure SQL Database. For more information on managing your Azure SQL Databases with SSMS, see </a:t>
            </a:r>
            <a:r>
              <a:rPr lang="en-US" sz="1000" dirty="0">
                <a:latin typeface="Segoe UI" panose="020B0502040204020203" pitchFamily="34" charset="0"/>
                <a:cs typeface="Segoe UI" panose="020B0502040204020203" pitchFamily="34" charset="0"/>
                <a:hlinkClick r:id="rId5"/>
              </a:rPr>
              <a:t>Manage SQL Databases using SSMS</a:t>
            </a:r>
            <a:r>
              <a:rPr lang="en-US" sz="1000" dirty="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To migrate a compatible SQL Server database, Microsoft provides several migration methods for various scenarios. The method you choose depends upon your tolerance for downtime, the size and complexity of your SQL Server database, and your connectivity to the Microsoft Azure cloud. </a:t>
            </a:r>
            <a:endParaRPr lang="en-US" sz="1000" b="0" dirty="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1" dirty="0">
                <a:latin typeface="Segoe UI" panose="020B0502040204020203" pitchFamily="34" charset="0"/>
                <a:cs typeface="Segoe UI" panose="020B0502040204020203" pitchFamily="34" charset="0"/>
              </a:rPr>
              <a:t>Business Continuity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Point-in-time restore is designed to return your database to an earlier point in time. It uses the database backups, incremental backups, and transaction log backups that the service automatically maintain for every user database. This capability is available for all service tiers. You can go back seven days with Basic, 35 days with Standard, and 35 days with Premium. Refer to </a:t>
            </a:r>
            <a:r>
              <a:rPr lang="en-US" sz="1000" dirty="0">
                <a:latin typeface="Segoe UI" panose="020B0502040204020203" pitchFamily="34" charset="0"/>
                <a:cs typeface="Segoe UI" panose="020B0502040204020203" pitchFamily="34" charset="0"/>
                <a:hlinkClick r:id="rId6"/>
              </a:rPr>
              <a:t>Recover from human error</a:t>
            </a:r>
            <a:r>
              <a:rPr lang="en-US" sz="1000" dirty="0">
                <a:latin typeface="Segoe UI" panose="020B0502040204020203" pitchFamily="34" charset="0"/>
                <a:cs typeface="Segoe UI" panose="020B0502040204020203" pitchFamily="34" charset="0"/>
              </a:rPr>
              <a:t> for details on how to use point-in-time restore.</a:t>
            </a:r>
          </a:p>
          <a:p>
            <a:pPr marL="628650"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Active geo-replication is available for </a:t>
            </a:r>
            <a:r>
              <a:rPr lang="en-US" dirty="0" err="1">
                <a:latin typeface="Segoe UI" panose="020B0502040204020203" pitchFamily="34" charset="0"/>
                <a:cs typeface="Segoe UI" panose="020B0502040204020203" pitchFamily="34" charset="0"/>
              </a:rPr>
              <a:t>for</a:t>
            </a:r>
            <a:r>
              <a:rPr lang="en-US" dirty="0">
                <a:latin typeface="Segoe UI" panose="020B0502040204020203" pitchFamily="34" charset="0"/>
                <a:cs typeface="Segoe UI" panose="020B0502040204020203" pitchFamily="34" charset="0"/>
              </a:rPr>
              <a:t> databases</a:t>
            </a:r>
            <a:r>
              <a:rPr lang="en-US" baseline="0" dirty="0">
                <a:latin typeface="Segoe UI" panose="020B0502040204020203" pitchFamily="34" charset="0"/>
                <a:cs typeface="Segoe UI" panose="020B0502040204020203" pitchFamily="34" charset="0"/>
              </a:rPr>
              <a:t> in all service tiers</a:t>
            </a:r>
            <a:r>
              <a:rPr lang="en-US" dirty="0">
                <a:latin typeface="Segoe UI" panose="020B0502040204020203" pitchFamily="34" charset="0"/>
                <a:cs typeface="Segoe UI" panose="020B0502040204020203" pitchFamily="34" charset="0"/>
              </a:rPr>
              <a:t>. It’s designed for write-intensive applications with the most aggressive recovery requirements. Using active geo-replication, you can create up to four readable secondaries on servers in different regions. You can initiate failover to any of the secondaries in the same way as standard geo-replication. In addition, active geo-replication can be used to support the application upgrade or relocation scenarios, as well as load balancing for read-only workloads.</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Refer to </a:t>
            </a:r>
            <a:r>
              <a:rPr lang="en-US" sz="1000" dirty="0">
                <a:latin typeface="Segoe UI" panose="020B0502040204020203" pitchFamily="34" charset="0"/>
                <a:cs typeface="Segoe UI" panose="020B0502040204020203" pitchFamily="34" charset="0"/>
                <a:hlinkClick r:id="rId7"/>
              </a:rPr>
              <a:t>Design for business continuity</a:t>
            </a:r>
            <a:r>
              <a:rPr lang="en-US" sz="1000" dirty="0">
                <a:latin typeface="Segoe UI" panose="020B0502040204020203" pitchFamily="34" charset="0"/>
                <a:cs typeface="Segoe UI" panose="020B0502040204020203" pitchFamily="34" charset="0"/>
              </a:rPr>
              <a:t> for details on how to configure geo-replication and to </a:t>
            </a:r>
            <a:r>
              <a:rPr lang="en-US" sz="1000" dirty="0">
                <a:latin typeface="Segoe UI" panose="020B0502040204020203" pitchFamily="34" charset="0"/>
                <a:cs typeface="Segoe UI" panose="020B0502040204020203" pitchFamily="34" charset="0"/>
                <a:hlinkClick r:id="rId8"/>
              </a:rPr>
              <a:t>Recover from an outage</a:t>
            </a:r>
            <a:r>
              <a:rPr lang="en-US" sz="1000" dirty="0">
                <a:latin typeface="Segoe UI" panose="020B0502040204020203" pitchFamily="34" charset="0"/>
                <a:cs typeface="Segoe UI" panose="020B0502040204020203" pitchFamily="34" charset="0"/>
              </a:rPr>
              <a:t> for details of how to failover to the secondary database. Refer to </a:t>
            </a:r>
            <a:r>
              <a:rPr lang="en-US" sz="1000" dirty="0">
                <a:latin typeface="Segoe UI" panose="020B0502040204020203" pitchFamily="34" charset="0"/>
                <a:cs typeface="Segoe UI" panose="020B0502040204020203" pitchFamily="34" charset="0"/>
                <a:hlinkClick r:id="rId9"/>
              </a:rPr>
              <a:t>Application upgrade without downtime</a:t>
            </a:r>
            <a:r>
              <a:rPr lang="en-US" sz="1000" dirty="0">
                <a:latin typeface="Segoe UI" panose="020B0502040204020203" pitchFamily="34" charset="0"/>
                <a:cs typeface="Segoe UI" panose="020B0502040204020203" pitchFamily="34" charset="0"/>
              </a:rPr>
              <a:t> for details on how to implement the application upgrade without downtime.</a:t>
            </a:r>
          </a:p>
          <a:p>
            <a:pPr marL="171450" indent="-171450">
              <a:buFont typeface="Arial" panose="020B0604020202020204" pitchFamily="34" charset="0"/>
              <a:buChar char="•"/>
            </a:pPr>
            <a:r>
              <a:rPr lang="en-US" sz="1000" b="1" dirty="0">
                <a:latin typeface="Segoe UI" panose="020B0502040204020203" pitchFamily="34" charset="0"/>
                <a:cs typeface="Segoe UI" panose="020B0502040204020203" pitchFamily="34" charset="0"/>
              </a:rPr>
              <a:t>Scale</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The service is a database as a utility with pay-as-you-grow scaling. This means that you can have more data storage and capacity as your service grows. This in turn means that you can have multitenant solutions and can manage multiple servers that are covered by a service-level agreement.</a:t>
            </a:r>
          </a:p>
          <a:p>
            <a:pPr marL="628650"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Pools in Azure SQL Database enable software-as-a-service (SaaS) developers to optimize the price performance for a group of databases within a prescribed budget while delivering performance elasticity for each database. Pools enable the ISV to purchase elastic Database Transaction Units (</a:t>
            </a:r>
            <a:r>
              <a:rPr lang="en-US" dirty="0" err="1">
                <a:latin typeface="Segoe UI" panose="020B0502040204020203" pitchFamily="34" charset="0"/>
                <a:cs typeface="Segoe UI" panose="020B0502040204020203" pitchFamily="34" charset="0"/>
              </a:rPr>
              <a:t>eDTUs</a:t>
            </a:r>
            <a:r>
              <a:rPr lang="en-US" dirty="0">
                <a:latin typeface="Segoe UI" panose="020B0502040204020203" pitchFamily="34" charset="0"/>
                <a:cs typeface="Segoe UI" panose="020B0502040204020203" pitchFamily="34" charset="0"/>
              </a:rPr>
              <a:t>) for a pool shared by multiple databases to accommodate unpredictable periods of usage by individual databases. </a:t>
            </a:r>
            <a:endParaRPr lang="en-US" sz="1000" b="1" dirty="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314FB-40E1-401E-A72F-D4D7E8FBD2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8708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latin typeface="Segoe UI" panose="020B0502040204020203" pitchFamily="34" charset="0"/>
                <a:cs typeface="Segoe UI" panose="020B0502040204020203" pitchFamily="34" charset="0"/>
              </a:rPr>
              <a:t>One of the first things to understand in any discussion of Azure versus on-premises SQL Server databases is that you can use it all. The Microsoft data platform leverages SQL Server technology and makes it available across physical on-premises machines, private cloud environments, third-party hosted private cloud environments, and public cloud. This enables you to meet unique and diverse business needs through a combination of on-premises and cloud-hosted deployments, while using the same set of server products, development tools, and expertise across these environments.</a:t>
            </a:r>
          </a:p>
          <a:p>
            <a:endParaRPr lang="en-US" sz="1000">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As seen in the diagram, each offering can be characterized by the level of administration you have over the infrastructure (on the X axis), and by the degree of cost efficiency achieved by database level consolidation and automation (on the Y axis).</a:t>
            </a:r>
          </a:p>
          <a:p>
            <a:pPr marL="171450"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When designing an application, four basic options are available for hosting the SQL Server part of the application: </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SQL Server on nonvirtualized physical machines </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SQL Server in on-premises virtualized machines (private cloud)</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SQL Server in Azure Virtual Machine (public cloud)</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Azure SQL Database (public cloud)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314FB-40E1-401E-A72F-D4D7E8FBD2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60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Introducing Azure SQL Database Managed Instance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SQL Database Managed Instance is an expansion of the existing SQL Database service designed to enable database migration to a fully-managed database service, without re-designing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FF0000"/>
              </a:solidFill>
            </a:endParaRPr>
          </a:p>
          <a:p>
            <a:r>
              <a:rPr lang="en-US" b="0">
                <a:solidFill>
                  <a:srgbClr val="FF0000"/>
                </a:solidFill>
              </a:rPr>
              <a:t>It’s important to note that Managed Instance isn’t a new service – it is a third deployment option within Azure SQL Database, sitting alongside single databases and elastic pools. </a:t>
            </a:r>
            <a:r>
              <a:rPr lang="en-US" sz="1200" kern="1200">
                <a:solidFill>
                  <a:schemeClr val="tx1"/>
                </a:solidFill>
                <a:effectLst/>
                <a:latin typeface="+mn-lt"/>
                <a:ea typeface="+mn-ea"/>
                <a:cs typeface="+mn-cs"/>
              </a:rPr>
              <a:t>As part of Azure SQL Database, Microsoft’s fully managed cloud database service, it inherits all its built-in features. </a:t>
            </a:r>
          </a:p>
          <a:p>
            <a:endParaRPr lang="en-US" b="1">
              <a:solidFill>
                <a:srgbClr val="FF0000"/>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A SQL Database </a:t>
            </a:r>
            <a:r>
              <a:rPr lang="en-US" sz="1200" i="1" kern="1200">
                <a:solidFill>
                  <a:schemeClr val="tx1"/>
                </a:solidFill>
                <a:effectLst/>
                <a:latin typeface="+mn-lt"/>
                <a:ea typeface="+mn-ea"/>
                <a:cs typeface="+mn-cs"/>
              </a:rPr>
              <a:t>Managed Instance</a:t>
            </a:r>
            <a:r>
              <a:rPr lang="en-US" sz="1200" kern="1200">
                <a:solidFill>
                  <a:schemeClr val="tx1"/>
                </a:solidFill>
                <a:effectLst/>
                <a:latin typeface="+mn-lt"/>
                <a:ea typeface="+mn-ea"/>
                <a:cs typeface="+mn-cs"/>
              </a:rPr>
              <a:t> offers a simplified </a:t>
            </a:r>
            <a:r>
              <a:rPr lang="en-US" sz="1200" b="1" kern="1200">
                <a:solidFill>
                  <a:schemeClr val="tx1"/>
                </a:solidFill>
                <a:effectLst/>
                <a:latin typeface="+mn-lt"/>
                <a:ea typeface="+mn-ea"/>
                <a:cs typeface="+mn-cs"/>
              </a:rPr>
              <a:t>instance-scoped programming model</a:t>
            </a:r>
            <a:r>
              <a:rPr lang="en-US" sz="1200" kern="1200">
                <a:solidFill>
                  <a:schemeClr val="tx1"/>
                </a:solidFill>
                <a:effectLst/>
                <a:latin typeface="+mn-lt"/>
                <a:ea typeface="+mn-ea"/>
                <a:cs typeface="+mn-cs"/>
              </a:rPr>
              <a:t> that is like an on-premises SQL Server instance. The databases in a SQL Database Managed Instance share the resources allocated to the Managed Instance, and the Managed Instance also represents the management grouping for these databases. The emphasis of this offering is on high compatibility with the programming model of an on-premises SQL Server and out-of-box support for a large majority of SQL Server features and accompanying tools/services. </a:t>
            </a:r>
            <a:endParaRPr lang="en-US" b="1">
              <a:solidFill>
                <a:srgbClr val="FF0000"/>
              </a:solidFill>
            </a:endParaRPr>
          </a:p>
          <a:p>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Each </a:t>
            </a:r>
            <a:r>
              <a:rPr lang="en-US" sz="1200" i="1" kern="1200">
                <a:solidFill>
                  <a:schemeClr val="tx1"/>
                </a:solidFill>
                <a:effectLst/>
                <a:latin typeface="+mn-lt"/>
                <a:ea typeface="+mn-ea"/>
                <a:cs typeface="+mn-cs"/>
              </a:rPr>
              <a:t>standalone database</a:t>
            </a:r>
            <a:r>
              <a:rPr lang="en-US" sz="1200" kern="1200">
                <a:solidFill>
                  <a:schemeClr val="tx1"/>
                </a:solidFill>
                <a:effectLst/>
                <a:latin typeface="+mn-lt"/>
                <a:ea typeface="+mn-ea"/>
                <a:cs typeface="+mn-cs"/>
              </a:rPr>
              <a:t> is assigned a certain amount of resources via performance tiers: Basic, Standard, and Premium. The emphasis of this offering focuses on a simplified </a:t>
            </a:r>
            <a:r>
              <a:rPr lang="en-US" sz="1200" b="1" kern="1200">
                <a:solidFill>
                  <a:schemeClr val="tx1"/>
                </a:solidFill>
                <a:effectLst/>
                <a:latin typeface="+mn-lt"/>
                <a:ea typeface="+mn-ea"/>
                <a:cs typeface="+mn-cs"/>
              </a:rPr>
              <a:t>database-scoped programming model</a:t>
            </a:r>
            <a:r>
              <a:rPr lang="en-US" sz="1200" kern="1200">
                <a:solidFill>
                  <a:schemeClr val="tx1"/>
                </a:solidFill>
                <a:effectLst/>
                <a:latin typeface="+mn-lt"/>
                <a:ea typeface="+mn-ea"/>
                <a:cs typeface="+mn-cs"/>
              </a:rPr>
              <a:t> and applications with a predictable pattern and relatively stable workload. </a:t>
            </a:r>
          </a:p>
          <a:p>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An </a:t>
            </a:r>
            <a:r>
              <a:rPr lang="en-US" sz="1200" i="1" kern="1200">
                <a:solidFill>
                  <a:schemeClr val="tx1"/>
                </a:solidFill>
                <a:effectLst/>
                <a:latin typeface="+mn-lt"/>
                <a:ea typeface="+mn-ea"/>
                <a:cs typeface="+mn-cs"/>
              </a:rPr>
              <a:t>elastic database pool</a:t>
            </a:r>
            <a:r>
              <a:rPr lang="en-US" sz="1200" kern="1200">
                <a:solidFill>
                  <a:schemeClr val="tx1"/>
                </a:solidFill>
                <a:effectLst/>
                <a:latin typeface="+mn-lt"/>
                <a:ea typeface="+mn-ea"/>
                <a:cs typeface="+mn-cs"/>
              </a:rPr>
              <a:t> is a shared resource model that enables higher resource utilization efficiency, and all the databases within an elastic pool share predefined resources within the same pool. The emphasis of this offering is on a simplified </a:t>
            </a:r>
            <a:r>
              <a:rPr lang="en-US" sz="1200" b="1" kern="1200">
                <a:solidFill>
                  <a:schemeClr val="tx1"/>
                </a:solidFill>
                <a:effectLst/>
                <a:latin typeface="+mn-lt"/>
                <a:ea typeface="+mn-ea"/>
                <a:cs typeface="+mn-cs"/>
              </a:rPr>
              <a:t>database-scoped programming model</a:t>
            </a:r>
            <a:r>
              <a:rPr lang="en-US" sz="1200" kern="1200">
                <a:solidFill>
                  <a:schemeClr val="tx1"/>
                </a:solidFill>
                <a:effectLst/>
                <a:latin typeface="+mn-lt"/>
                <a:ea typeface="+mn-ea"/>
                <a:cs typeface="+mn-cs"/>
              </a:rPr>
              <a:t> for multi-tenant SaaS apps.  The workload pattern is well-defined and is highly cost-effective in multi-tenant scenarios.  For ISVs with SaaS apps, the savings can be significant, in the hundreds of thousands of dollars or more.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3293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b="1" dirty="0"/>
              <a:t>Always Encrypted</a:t>
            </a:r>
          </a:p>
          <a:p>
            <a:pPr lvl="1"/>
            <a:r>
              <a:rPr lang="en-US" dirty="0"/>
              <a:t>Protect data at rest and in motion, on premises and in the cloud</a:t>
            </a:r>
          </a:p>
          <a:p>
            <a:pPr lvl="1"/>
            <a:r>
              <a:rPr lang="en-US" dirty="0"/>
              <a:t>Transparent client-side encryption, while SQL Server executes T-SQL queries on encrypted data </a:t>
            </a:r>
          </a:p>
          <a:p>
            <a:pPr marL="109306" lvl="1" indent="0">
              <a:buNone/>
            </a:pPr>
            <a:r>
              <a:rPr lang="en-US" dirty="0"/>
              <a:t>Benefits</a:t>
            </a:r>
          </a:p>
          <a:p>
            <a:pPr lvl="1"/>
            <a:r>
              <a:rPr lang="en-US" dirty="0"/>
              <a:t>Sensitive data remains encrypted and queryable at all times </a:t>
            </a:r>
            <a:br>
              <a:rPr lang="en-US" dirty="0"/>
            </a:br>
            <a:r>
              <a:rPr lang="en-US" dirty="0"/>
              <a:t>on-premises and in the cloud</a:t>
            </a:r>
          </a:p>
          <a:p>
            <a:pPr lvl="1"/>
            <a:r>
              <a:rPr lang="en-US" dirty="0"/>
              <a:t>Unauthorized users never have access to data or keys</a:t>
            </a:r>
          </a:p>
          <a:p>
            <a:pPr lvl="1"/>
            <a:r>
              <a:rPr lang="en-US" dirty="0"/>
              <a:t>No application changes</a:t>
            </a:r>
          </a:p>
          <a:p>
            <a:endParaRPr lang="en-US" sz="1000" b="1" dirty="0"/>
          </a:p>
          <a:p>
            <a:r>
              <a:rPr lang="en-US" sz="1000" b="1" dirty="0"/>
              <a:t>Dynamic Data Masking</a:t>
            </a:r>
          </a:p>
          <a:p>
            <a:pPr marL="171450" indent="-171450">
              <a:buFont typeface="Arial" panose="020B0604020202020204" pitchFamily="34" charset="0"/>
              <a:buChar char="•"/>
            </a:pPr>
            <a:r>
              <a:rPr lang="en-US" sz="1000" dirty="0"/>
              <a:t>Prevent abuse of sensitive data by hiding it from users</a:t>
            </a:r>
          </a:p>
          <a:p>
            <a:pPr marL="171450" indent="-171450">
              <a:buFont typeface="Arial" panose="020B0604020202020204" pitchFamily="34" charset="0"/>
              <a:buChar char="•"/>
            </a:pPr>
            <a:r>
              <a:rPr lang="en-US" sz="1000" dirty="0"/>
              <a:t>Easy configuration in new Azure Portal</a:t>
            </a:r>
          </a:p>
          <a:p>
            <a:pPr marL="171450" indent="-171450">
              <a:buFont typeface="Arial" panose="020B0604020202020204" pitchFamily="34" charset="0"/>
              <a:buChar char="•"/>
            </a:pPr>
            <a:r>
              <a:rPr lang="en-US" sz="1000" dirty="0"/>
              <a:t>Policy-driven at table and column level, for a defined set of users</a:t>
            </a:r>
          </a:p>
          <a:p>
            <a:pPr marL="171450" indent="-171450">
              <a:buFont typeface="Arial" panose="020B0604020202020204" pitchFamily="34" charset="0"/>
              <a:buChar char="•"/>
            </a:pPr>
            <a:r>
              <a:rPr lang="en-US" sz="1000" dirty="0"/>
              <a:t>Data masking applied in real-time to query results based on policy</a:t>
            </a:r>
          </a:p>
          <a:p>
            <a:pPr marL="171450" indent="-171450">
              <a:buFont typeface="Arial" panose="020B0604020202020204" pitchFamily="34" charset="0"/>
              <a:buChar char="•"/>
            </a:pPr>
            <a:r>
              <a:rPr lang="en-US" sz="1000" dirty="0"/>
              <a:t>Multiple masking functions available, such as full or partial, for various sensitive data categories (credit card numbers, SSN, etc.)</a:t>
            </a:r>
          </a:p>
          <a:p>
            <a:endParaRPr lang="en-US" sz="1000" b="1" dirty="0"/>
          </a:p>
          <a:p>
            <a:endParaRPr lang="en-US" sz="1000" b="1" dirty="0"/>
          </a:p>
          <a:p>
            <a:r>
              <a:rPr lang="en-US" sz="1000" b="1" dirty="0"/>
              <a:t>Threat Detection</a:t>
            </a:r>
          </a:p>
          <a:p>
            <a:pPr marL="171450" indent="-171450">
              <a:buFont typeface="Arial" panose="020B0604020202020204" pitchFamily="34" charset="0"/>
              <a:buChar char="•"/>
            </a:pPr>
            <a:r>
              <a:rPr lang="en-US" sz="1000" dirty="0"/>
              <a:t>Detect anomalous database activities that could indicate a potential threat</a:t>
            </a:r>
          </a:p>
          <a:p>
            <a:pPr marL="171450" indent="-171450">
              <a:buFont typeface="Arial" panose="020B0604020202020204" pitchFamily="34" charset="0"/>
              <a:buChar char="•"/>
            </a:pPr>
            <a:r>
              <a:rPr lang="en-US" sz="1000" dirty="0"/>
              <a:t>Configure threat detection policy in Azure Portal</a:t>
            </a:r>
          </a:p>
          <a:p>
            <a:pPr marL="171450" indent="-171450">
              <a:buFont typeface="Arial" panose="020B0604020202020204" pitchFamily="34" charset="0"/>
              <a:buChar char="•"/>
            </a:pPr>
            <a:r>
              <a:rPr lang="en-US" sz="1000" dirty="0"/>
              <a:t>Receive alerts from multiple database threat detectors that identify anomalous activities</a:t>
            </a:r>
          </a:p>
          <a:p>
            <a:pPr marL="171450" indent="-171450">
              <a:buFont typeface="Arial" panose="020B0604020202020204" pitchFamily="34" charset="0"/>
              <a:buChar char="•"/>
            </a:pPr>
            <a:r>
              <a:rPr lang="en-US" sz="1000" dirty="0"/>
              <a:t>Explore audit log around the time of an event</a:t>
            </a:r>
          </a:p>
          <a:p>
            <a:endParaRPr lang="en-US" sz="1000" b="0" i="0" kern="1200" dirty="0">
              <a:solidFill>
                <a:schemeClr val="tx1"/>
              </a:solidFill>
              <a:effectLst/>
              <a:latin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5973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effectLst/>
                <a:latin typeface="Segoe UI" panose="020B0502040204020203" pitchFamily="34" charset="0"/>
                <a:cs typeface="Segoe UI" panose="020B0502040204020203" pitchFamily="34" charset="0"/>
              </a:rPr>
              <a:t>Objective:  </a:t>
            </a:r>
            <a:r>
              <a:rPr lang="en-US" sz="1000" kern="1200">
                <a:solidFill>
                  <a:schemeClr val="tx1"/>
                </a:solidFill>
                <a:effectLst/>
                <a:latin typeface="Segoe UI" panose="020B0502040204020203" pitchFamily="34" charset="0"/>
                <a:cs typeface="Segoe UI" panose="020B0502040204020203" pitchFamily="34" charset="0"/>
              </a:rPr>
              <a:t>Always Encrypted-enabled driver installed on the client computer achieves this by automatically encrypting and decrypting sensitive data in the SQL Server client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effectLst/>
              <a:latin typeface="Segoe UI" panose="020B0502040204020203" pitchFamily="34" charset="0"/>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a:effectLst/>
                <a:latin typeface="Segoe UI" panose="020B0502040204020203" pitchFamily="34" charset="0"/>
                <a:cs typeface="Segoe UI" panose="020B0502040204020203" pitchFamily="34" charset="0"/>
              </a:rPr>
              <a:t>Talking Points:</a:t>
            </a:r>
          </a:p>
          <a:p>
            <a:pPr marL="171450"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The driver encrypts the data in sensitive columns before passing the data to SQL Server, and automatically rewrites queries so that the semantics to the application are preserved. Similarly, the driver transparently decrypts data, stored in encrypted database columns, contained in query results. Here are the details on how these feature works</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Users specify individual columns of particular tables to be encrypted</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Once encrypted, the data appears as an encrypted binary blob at all stages within the SQL Server database: on disk, in memory, during computations, and over the network</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Users use a certificate store to save the encryption key. </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Both encryption and decryption are done by the ADO.Net SqlClient driver for .Net 4.6. This driver will require access to the encryption key (via the certificate store, generally) and thereafter will communicate with the SQL Server directly to effect transparent encryption. </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Specifically, when queries are parameterized, SqlClient will handshake with the SQL Server and identify which parameters are encrypted and will manage this process in both directions.</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Example: the client code specifies a select statement with the parameter “where SSN = @SSN” and provides the parameter value “@SSN=’123-45-6789′” and the driver itself intercepts the parameter value and properly encrypts it</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2762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266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Segoe UI" panose="020B0502040204020203" pitchFamily="34" charset="0"/>
                <a:cs typeface="Segoe UI" panose="020B0502040204020203" pitchFamily="34" charset="0"/>
              </a:rPr>
              <a:t>Talking Points: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Segoe UI" panose="020B0502040204020203" pitchFamily="34" charset="0"/>
                <a:cs typeface="Segoe UI" panose="020B0502040204020203" pitchFamily="34" charset="0"/>
              </a:rPr>
              <a:t>Determine service tier based on feature capability</a:t>
            </a:r>
          </a:p>
          <a:p>
            <a:pPr marL="628650" lvl="1" indent="-171450">
              <a:buFont typeface="Arial" panose="020B0604020202020204" pitchFamily="34" charset="0"/>
              <a:buChar char="•"/>
            </a:pPr>
            <a:r>
              <a:rPr lang="en-US" sz="1000" b="0" i="0" kern="1200" dirty="0">
                <a:solidFill>
                  <a:schemeClr val="tx1"/>
                </a:solidFill>
                <a:effectLst/>
                <a:latin typeface="Segoe UI" panose="020B0502040204020203" pitchFamily="34" charset="0"/>
                <a:cs typeface="Segoe UI" panose="020B0502040204020203" pitchFamily="34" charset="0"/>
              </a:rPr>
              <a:t>The Basic, Standard, and Premium/Premium RS service tiers offer differing feature sets, so the first step in selecting an appropriate tier is to determine the service tier that provides the minimum level of feature capabilities required for your application and business.</a:t>
            </a:r>
          </a:p>
          <a:p>
            <a:pPr marL="628650" lvl="1" indent="-171450">
              <a:buFont typeface="Arial" panose="020B0604020202020204" pitchFamily="34" charset="0"/>
              <a:buChar char="•"/>
            </a:pPr>
            <a:r>
              <a:rPr lang="en-US" sz="1000" b="0" i="0" kern="1200" dirty="0">
                <a:solidFill>
                  <a:schemeClr val="tx1"/>
                </a:solidFill>
                <a:effectLst/>
                <a:latin typeface="Segoe UI" panose="020B0502040204020203" pitchFamily="34" charset="0"/>
                <a:cs typeface="Segoe UI" panose="020B0502040204020203" pitchFamily="34" charset="0"/>
              </a:rPr>
              <a:t>For example, consider how long backups need to be retained, or if </a:t>
            </a:r>
            <a:r>
              <a:rPr lang="en-US" sz="1000" b="0" i="0" u="none" strike="noStrike" kern="1200" dirty="0">
                <a:solidFill>
                  <a:schemeClr val="tx1"/>
                </a:solidFill>
                <a:effectLst/>
                <a:latin typeface="Segoe UI" panose="020B0502040204020203" pitchFamily="34" charset="0"/>
                <a:cs typeface="Segoe UI" panose="020B0502040204020203" pitchFamily="34" charset="0"/>
                <a:hlinkClick r:id="rId3"/>
              </a:rPr>
              <a:t>standard or active </a:t>
            </a:r>
            <a:r>
              <a:rPr lang="en-US" sz="1000" dirty="0">
                <a:latin typeface="Segoe UI" panose="020B0502040204020203" pitchFamily="34" charset="0"/>
                <a:cs typeface="Segoe UI" panose="020B0502040204020203" pitchFamily="34" charset="0"/>
                <a:hlinkClick r:id="rId3"/>
              </a:rPr>
              <a:t>g</a:t>
            </a:r>
            <a:r>
              <a:rPr lang="en-US" sz="1000" b="0" i="0" u="none" strike="noStrike" kern="1200" dirty="0">
                <a:solidFill>
                  <a:schemeClr val="tx1"/>
                </a:solidFill>
                <a:effectLst/>
                <a:latin typeface="Segoe UI" panose="020B0502040204020203" pitchFamily="34" charset="0"/>
                <a:cs typeface="Segoe UI" panose="020B0502040204020203" pitchFamily="34" charset="0"/>
                <a:hlinkClick r:id="rId3"/>
              </a:rPr>
              <a:t>eo-replication</a:t>
            </a:r>
            <a:r>
              <a:rPr lang="en-US" sz="1000" b="0" i="0" kern="1200" dirty="0">
                <a:solidFill>
                  <a:schemeClr val="tx1"/>
                </a:solidFill>
                <a:effectLst/>
                <a:latin typeface="Segoe UI" panose="020B0502040204020203" pitchFamily="34" charset="0"/>
                <a:cs typeface="Segoe UI" panose="020B0502040204020203" pitchFamily="34" charset="0"/>
              </a:rPr>
              <a:t> features are needed, or the overall maximum database size needed, etc. These requirements determine your minimum service tier choice.</a:t>
            </a:r>
          </a:p>
          <a:p>
            <a:pPr marL="628650" lvl="1" indent="-171450">
              <a:buFont typeface="Arial" panose="020B0604020202020204" pitchFamily="34" charset="0"/>
              <a:buChar char="•"/>
            </a:pPr>
            <a:r>
              <a:rPr lang="en-US" sz="1000" b="0" i="0" kern="1200" dirty="0">
                <a:solidFill>
                  <a:schemeClr val="tx1"/>
                </a:solidFill>
                <a:effectLst/>
                <a:latin typeface="Segoe UI" panose="020B0502040204020203" pitchFamily="34" charset="0"/>
                <a:cs typeface="Segoe UI" panose="020B0502040204020203" pitchFamily="34" charset="0"/>
              </a:rPr>
              <a:t>The Basic tier is primarily used for very small, low activity databases. So, for an upgrade you should usually start with the Standard or Premium tier based on the minimum level of required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Premium RS tier provides the same performance levels, security features and business continuity features as the Premium tier albeit at a reduced SLA</a:t>
            </a:r>
            <a:endParaRPr lang="en-US" sz="1000" dirty="0">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endParaRPr lang="en-US" sz="1000" b="0" i="0" kern="1200" dirty="0">
              <a:solidFill>
                <a:schemeClr val="tx1"/>
              </a:solidFill>
              <a:effectLst/>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314FB-40E1-401E-A72F-D4D7E8FBD28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05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6229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955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SQL Database Managed Instance provides complete workload isolation of your workloads through native VNET support.  We use virtual data clusters to describe the degree of isolation that customer workloads will experience with SQL Database Managed Instance. During service provisioning (on Azure Portal or through REST API), you can choose the virtual network (VNET) and the subnet to achieve full networking isolation for your Managed Instances.  Once created, instances in the VNET can be reached using Azure networking mechanisms (VPN and Express Route gateways).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two levels of isolation are provided:</a:t>
            </a:r>
          </a:p>
          <a:p>
            <a:pPr lvl="0"/>
            <a:r>
              <a:rPr lang="en-US" sz="1200" kern="1200" dirty="0">
                <a:solidFill>
                  <a:schemeClr val="tx1"/>
                </a:solidFill>
                <a:effectLst/>
                <a:latin typeface="+mn-lt"/>
                <a:ea typeface="+mn-ea"/>
                <a:cs typeface="+mn-cs"/>
              </a:rPr>
              <a:t>Cluster (tenant ring) level: Managed Instances for a tenant are fully isolated from other tenants. No connectivity or resource sharing is possible between different tenants.</a:t>
            </a:r>
          </a:p>
          <a:p>
            <a:pPr lvl="0"/>
            <a:r>
              <a:rPr lang="en-US" sz="1200" kern="1200" dirty="0">
                <a:solidFill>
                  <a:schemeClr val="tx1"/>
                </a:solidFill>
                <a:effectLst/>
                <a:latin typeface="+mn-lt"/>
                <a:ea typeface="+mn-ea"/>
                <a:cs typeface="+mn-cs"/>
              </a:rPr>
              <a:t>Networking level: joining instances to a subnet in a VNET and restricting access to private IP addresses only provides full isolation from public Internet.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8581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69302" y="2084187"/>
            <a:ext cx="8964185" cy="1793090"/>
          </a:xfrm>
          <a:noFill/>
        </p:spPr>
        <p:txBody>
          <a:bodyPr lIns="146304" tIns="91440" rIns="146304" bIns="91440" anchor="t" anchorCtr="0"/>
          <a:lstStyle>
            <a:lvl1pPr>
              <a:defRPr sz="5294"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0101411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E9C9A30-AF21-4061-AAF7-F1550C0E2120}"/>
              </a:ext>
            </a:extLst>
          </p:cNvPr>
          <p:cNvSpPr>
            <a:spLocks noGrp="1"/>
          </p:cNvSpPr>
          <p:nvPr>
            <p:ph type="pic" sz="quarter" idx="10"/>
          </p:nvPr>
        </p:nvSpPr>
        <p:spPr>
          <a:xfrm>
            <a:off x="6096000" y="-3821"/>
            <a:ext cx="6095999" cy="6861821"/>
          </a:xfrm>
        </p:spPr>
        <p:txBody>
          <a:bodyPr/>
          <a:lstStyle/>
          <a:p>
            <a:endParaRPr lang="en-US"/>
          </a:p>
        </p:txBody>
      </p:sp>
      <p:sp>
        <p:nvSpPr>
          <p:cNvPr id="9" name="Text Placeholder 8">
            <a:extLst>
              <a:ext uri="{FF2B5EF4-FFF2-40B4-BE49-F238E27FC236}">
                <a16:creationId xmlns:a16="http://schemas.microsoft.com/office/drawing/2014/main" id="{852BF53E-A85C-4215-A542-5CFED282A83B}"/>
              </a:ext>
            </a:extLst>
          </p:cNvPr>
          <p:cNvSpPr>
            <a:spLocks noGrp="1"/>
          </p:cNvSpPr>
          <p:nvPr>
            <p:ph type="body" sz="quarter" idx="11"/>
          </p:nvPr>
        </p:nvSpPr>
        <p:spPr>
          <a:xfrm>
            <a:off x="269241" y="2045659"/>
            <a:ext cx="4763234" cy="1428083"/>
          </a:xfrm>
        </p:spPr>
        <p:txBody>
          <a:bodyPr/>
          <a:lstStyle>
            <a:lvl1pPr marL="0" indent="0">
              <a:lnSpc>
                <a:spcPct val="100000"/>
              </a:lnSpc>
              <a:spcBef>
                <a:spcPts val="1200"/>
              </a:spcBef>
              <a:buNone/>
              <a:defRPr lang="en-US" sz="1600" b="1" kern="1200" dirty="0" smtClean="0">
                <a:ln w="3175">
                  <a:noFill/>
                </a:ln>
                <a:solidFill>
                  <a:srgbClr val="0078D7"/>
                </a:solidFill>
                <a:latin typeface="Segoe UI Semibold" charset="0"/>
                <a:ea typeface="+mn-ea"/>
                <a:cs typeface="Segoe UI Semibold" charset="0"/>
              </a:defRPr>
            </a:lvl1pPr>
            <a:lvl2pPr marL="287338" indent="-285750">
              <a:lnSpc>
                <a:spcPct val="100000"/>
              </a:lnSpc>
              <a:buClr>
                <a:schemeClr val="tx2"/>
              </a:buClr>
              <a:buFont typeface="Arial" panose="020B0604020202020204" pitchFamily="34" charset="0"/>
              <a:buChar char="•"/>
              <a:defRPr lang="en-US" sz="1600" kern="1200" dirty="0" smtClean="0">
                <a:solidFill>
                  <a:srgbClr val="505050"/>
                </a:solidFill>
                <a:latin typeface="+mj-lt"/>
                <a:ea typeface="+mn-ea"/>
                <a:cs typeface="Segoe UI" panose="020B0502040204020203" pitchFamily="34" charset="0"/>
              </a:defRPr>
            </a:lvl2pPr>
            <a:lvl3pPr marL="569913" indent="-223838">
              <a:lnSpc>
                <a:spcPct val="100000"/>
              </a:lnSpc>
              <a:buClr>
                <a:schemeClr val="tx2"/>
              </a:buClr>
              <a:defRPr sz="1400"/>
            </a:lvl3pPr>
            <a:lvl4pPr marL="914400" indent="-223838">
              <a:lnSpc>
                <a:spcPct val="100000"/>
              </a:lnSpc>
              <a:buClr>
                <a:schemeClr val="tx2"/>
              </a:buClr>
              <a:defRPr sz="1200"/>
            </a:lvl4pPr>
            <a:lvl5pPr>
              <a:lnSpc>
                <a:spcPct val="100000"/>
              </a:lnSpc>
              <a:buClr>
                <a:schemeClr val="tx2"/>
              </a:buCl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3">
            <a:extLst>
              <a:ext uri="{FF2B5EF4-FFF2-40B4-BE49-F238E27FC236}">
                <a16:creationId xmlns:a16="http://schemas.microsoft.com/office/drawing/2014/main" id="{FC24F05B-D917-43E9-8B6D-60449CCE91CD}"/>
              </a:ext>
            </a:extLst>
          </p:cNvPr>
          <p:cNvSpPr>
            <a:spLocks noGrp="1"/>
          </p:cNvSpPr>
          <p:nvPr>
            <p:ph type="title"/>
          </p:nvPr>
        </p:nvSpPr>
        <p:spPr>
          <a:xfrm>
            <a:off x="269241" y="289511"/>
            <a:ext cx="4950459" cy="899665"/>
          </a:xfrm>
        </p:spPr>
        <p:txBody>
          <a:bodyPr/>
          <a:lstStyle>
            <a:lvl1pPr>
              <a:defRPr sz="2800" spc="500" baseline="0">
                <a:solidFill>
                  <a:schemeClr val="tx2"/>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Tree>
    <p:extLst>
      <p:ext uri="{BB962C8B-B14F-4D97-AF65-F5344CB8AC3E}">
        <p14:creationId xmlns:p14="http://schemas.microsoft.com/office/powerpoint/2010/main" val="23652274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600" kern="1200" cap="all" spc="300" dirty="0">
                <a:solidFill>
                  <a:srgbClr val="0078D7"/>
                </a:solidFill>
                <a:latin typeface="Segoe UI Semilight" charset="0"/>
                <a:ea typeface="Segoe UI Semilight" charset="0"/>
                <a:cs typeface="Segoe UI Semilight" charset="0"/>
              </a:defRPr>
            </a:lvl1pPr>
          </a:lstStyle>
          <a:p>
            <a:r>
              <a:rPr lang="en-US"/>
              <a:t>Click to edit Master title style</a:t>
            </a:r>
          </a:p>
        </p:txBody>
      </p:sp>
    </p:spTree>
    <p:extLst>
      <p:ext uri="{BB962C8B-B14F-4D97-AF65-F5344CB8AC3E}">
        <p14:creationId xmlns:p14="http://schemas.microsoft.com/office/powerpoint/2010/main" val="29629522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652760"/>
          </a:xfrm>
        </p:spPr>
        <p:txBody>
          <a:bodyPr>
            <a:spAutoFit/>
          </a:bodyPr>
          <a:lstStyle>
            <a:lvl1pPr marL="0" marR="0" indent="0" algn="l" defTabSz="914367" rtl="0" eaLnBrk="1" fontAlgn="auto" latinLnBrk="0" hangingPunct="1">
              <a:lnSpc>
                <a:spcPct val="100000"/>
              </a:lnSpc>
              <a:spcBef>
                <a:spcPts val="1600"/>
              </a:spcBef>
              <a:spcAft>
                <a:spcPts val="800"/>
              </a:spcAft>
              <a:buClr>
                <a:srgbClr val="0078D7"/>
              </a:buClr>
              <a:buSzPct val="90000"/>
              <a:buFont typeface="Arial" pitchFamily="34" charset="0"/>
              <a:buNone/>
              <a:tabLst/>
              <a:defRPr lang="en-US" sz="1800" kern="1200" spc="0" baseline="0" dirty="0">
                <a:solidFill>
                  <a:schemeClr val="tx2"/>
                </a:solidFill>
                <a:latin typeface="Segoe UI Semilight" panose="020B0402040204020203" pitchFamily="34" charset="0"/>
                <a:ea typeface="+mn-ea"/>
                <a:cs typeface="Segoe UI Semilight" panose="020B0402040204020203" pitchFamily="34" charset="0"/>
              </a:defRPr>
            </a:lvl1pPr>
            <a:lvl2pPr marL="0" indent="0">
              <a:lnSpc>
                <a:spcPct val="100000"/>
              </a:lnSpc>
              <a:spcBef>
                <a:spcPts val="600"/>
              </a:spcBef>
              <a:spcAft>
                <a:spcPts val="400"/>
              </a:spcAft>
              <a:buNone/>
              <a:defRPr lang="en-US" sz="1400" kern="1200" spc="0" baseline="0" dirty="0">
                <a:gradFill>
                  <a:gsLst>
                    <a:gs pos="1250">
                      <a:schemeClr val="tx1"/>
                    </a:gs>
                    <a:gs pos="100000">
                      <a:schemeClr val="tx1"/>
                    </a:gs>
                  </a:gsLst>
                  <a:lin ang="5400000" scaled="0"/>
                </a:gradFill>
                <a:latin typeface="+mn-lt"/>
                <a:ea typeface="+mn-ea"/>
                <a:cs typeface="+mn-cs"/>
              </a:defRPr>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4796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472204"/>
            <a:ext cx="5378548" cy="1619931"/>
          </a:xfrm>
        </p:spPr>
        <p:txBody>
          <a:bodyPr wrap="square">
            <a:spAutoFit/>
          </a:bodyPr>
          <a:lstStyle>
            <a:lvl1pPr marL="0" indent="0">
              <a:spcBef>
                <a:spcPts val="1200"/>
              </a:spcBef>
              <a:buClr>
                <a:schemeClr val="tx1"/>
              </a:buClr>
              <a:buFont typeface="Wingdings" pitchFamily="2" charset="2"/>
              <a:buNone/>
              <a:defRPr lang="en-US" sz="2000" kern="1200" spc="0" baseline="0" dirty="0">
                <a:solidFill>
                  <a:schemeClr val="tx2"/>
                </a:solidFill>
                <a:latin typeface="Segoe UI Semilight" panose="020B0402040204020203" pitchFamily="34" charset="0"/>
                <a:ea typeface="+mn-ea"/>
                <a:cs typeface="Segoe UI Semilight" panose="020B0402040204020203" pitchFamily="34" charset="0"/>
              </a:defRPr>
            </a:lvl1pPr>
            <a:lvl2pPr marL="0" indent="0">
              <a:buNone/>
              <a:defRPr lang="en-US" sz="1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2pPr>
            <a:lvl3pPr marL="227209" indent="0">
              <a:buNone/>
              <a:tabLst/>
              <a:defRPr sz="1600"/>
            </a:lvl3pPr>
            <a:lvl4pPr marL="451306" indent="0">
              <a:buNone/>
              <a:defRPr sz="1400"/>
            </a:lvl4pPr>
            <a:lvl5pPr marL="672290" indent="0">
              <a:buNone/>
              <a:tabLst/>
              <a:defRPr sz="1400"/>
            </a:lvl5pPr>
          </a:lstStyle>
          <a:p>
            <a:pPr marL="0" marR="0" lvl="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pPr>
            <a:r>
              <a:rPr lang="en-US"/>
              <a:t>Click to edit Master text styles</a:t>
            </a:r>
          </a:p>
          <a:p>
            <a:pPr marL="0" marR="0" lvl="1"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pPr>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472204"/>
            <a:ext cx="5378548" cy="1619931"/>
          </a:xfrm>
        </p:spPr>
        <p:txBody>
          <a:bodyPr wrap="square">
            <a:spAutoFit/>
          </a:bodyPr>
          <a:lstStyle>
            <a:lvl1pPr marL="0" indent="0">
              <a:spcBef>
                <a:spcPts val="1200"/>
              </a:spcBef>
              <a:buClr>
                <a:schemeClr val="tx1"/>
              </a:buClr>
              <a:buFont typeface="Wingdings" pitchFamily="2" charset="2"/>
              <a:buNone/>
              <a:defRPr lang="en-US" sz="2000" kern="1200" spc="0" baseline="0" dirty="0">
                <a:solidFill>
                  <a:schemeClr val="tx2"/>
                </a:solidFill>
                <a:latin typeface="Segoe UI Semilight" panose="020B0402040204020203" pitchFamily="34" charset="0"/>
                <a:ea typeface="+mn-ea"/>
                <a:cs typeface="Segoe UI Semilight" panose="020B0402040204020203" pitchFamily="34" charset="0"/>
              </a:defRPr>
            </a:lvl1pPr>
            <a:lvl2pPr marL="0" indent="0">
              <a:buNone/>
              <a:defRPr lang="en-US" sz="1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2pPr>
            <a:lvl3pPr marL="227209" indent="0">
              <a:buNone/>
              <a:tabLst/>
              <a:defRPr sz="1600"/>
            </a:lvl3pPr>
            <a:lvl4pPr marL="451306" indent="0">
              <a:buNone/>
              <a:defRPr sz="1400"/>
            </a:lvl4pPr>
            <a:lvl5pPr marL="672290" indent="0">
              <a:buNone/>
              <a:tabLst/>
              <a:defRPr sz="1400"/>
            </a:lvl5pPr>
          </a:lstStyle>
          <a:p>
            <a:pPr marL="0" marR="0" lvl="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pPr>
            <a:r>
              <a:rPr lang="en-US"/>
              <a:t>Click to edit Master text styles</a:t>
            </a:r>
          </a:p>
          <a:p>
            <a:pPr marL="0" marR="0" lvl="1"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pPr>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82707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231650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3993461"/>
            <a:ext cx="11653523" cy="849463"/>
          </a:xfrm>
          <a:noFill/>
        </p:spPr>
        <p:txBody>
          <a:bodyPr tIns="91440" bIns="91440" anchor="t" anchorCtr="0">
            <a:spAutoFit/>
          </a:bodyPr>
          <a:lstStyle>
            <a:lvl1pPr algn="ctr">
              <a:defRPr sz="4800" cap="none" spc="300" baseline="0">
                <a:solidFill>
                  <a:schemeClr val="tx1"/>
                </a:solidFill>
                <a:latin typeface="Segoe UI Semilight" panose="020B0402040204020203" pitchFamily="34" charset="0"/>
                <a:cs typeface="Segoe UI Semilight" panose="020B0402040204020203" pitchFamily="34" charset="0"/>
              </a:defRPr>
            </a:lvl1pPr>
          </a:lstStyle>
          <a:p>
            <a:r>
              <a:rPr lang="en-US"/>
              <a:t>Section title</a:t>
            </a:r>
          </a:p>
        </p:txBody>
      </p:sp>
    </p:spTree>
    <p:extLst>
      <p:ext uri="{BB962C8B-B14F-4D97-AF65-F5344CB8AC3E}">
        <p14:creationId xmlns:p14="http://schemas.microsoft.com/office/powerpoint/2010/main" val="3201079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2289343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508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9345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82413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B9A484-DE9F-4F9F-B98D-08471FED56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170" t="13426" b="10762"/>
          <a:stretch/>
        </p:blipFill>
        <p:spPr>
          <a:xfrm>
            <a:off x="0" y="0"/>
            <a:ext cx="12192000" cy="6858000"/>
          </a:xfrm>
          <a:prstGeom prst="rect">
            <a:avLst/>
          </a:prstGeom>
        </p:spPr>
      </p:pic>
      <p:sp>
        <p:nvSpPr>
          <p:cNvPr id="3" name="Rectangle 2">
            <a:extLst>
              <a:ext uri="{FF2B5EF4-FFF2-40B4-BE49-F238E27FC236}">
                <a16:creationId xmlns:a16="http://schemas.microsoft.com/office/drawing/2014/main" id="{B3048F43-534D-40FB-8E2F-5982EBC0E83E}"/>
              </a:ext>
            </a:extLst>
          </p:cNvPr>
          <p:cNvSpPr/>
          <p:nvPr userDrawn="1"/>
        </p:nvSpPr>
        <p:spPr bwMode="auto">
          <a:xfrm>
            <a:off x="269239" y="291069"/>
            <a:ext cx="5378549" cy="5379312"/>
          </a:xfrm>
          <a:prstGeom prst="rect">
            <a:avLst/>
          </a:prstGeom>
          <a:solidFill>
            <a:schemeClr val="tx2">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Subtitle 2">
            <a:extLst>
              <a:ext uri="{FF2B5EF4-FFF2-40B4-BE49-F238E27FC236}">
                <a16:creationId xmlns:a16="http://schemas.microsoft.com/office/drawing/2014/main" id="{3359BD36-8039-42C7-B4E8-6CCE25909084}"/>
              </a:ext>
            </a:extLst>
          </p:cNvPr>
          <p:cNvSpPr>
            <a:spLocks noGrp="1"/>
          </p:cNvSpPr>
          <p:nvPr>
            <p:ph type="subTitle" idx="1" hasCustomPrompt="1"/>
          </p:nvPr>
        </p:nvSpPr>
        <p:spPr>
          <a:xfrm>
            <a:off x="269302" y="3877277"/>
            <a:ext cx="5199207" cy="1034782"/>
          </a:xfrm>
          <a:prstGeom prst="rect">
            <a:avLst/>
          </a:prstGeom>
        </p:spPr>
        <p:txBody>
          <a:bodyPr lIns="182880" tIns="146304" rIns="182880" bIns="146304"/>
          <a:lstStyle>
            <a:lvl1pPr marL="0" indent="0" algn="l">
              <a:lnSpc>
                <a:spcPct val="90000"/>
              </a:lnSpc>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6" name="Picture 5">
            <a:extLst>
              <a:ext uri="{FF2B5EF4-FFF2-40B4-BE49-F238E27FC236}">
                <a16:creationId xmlns:a16="http://schemas.microsoft.com/office/drawing/2014/main" id="{C0A01BC5-8E02-44DC-8765-546DF80960FB}"/>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
        <p:nvSpPr>
          <p:cNvPr id="2" name="Title 1">
            <a:extLst>
              <a:ext uri="{FF2B5EF4-FFF2-40B4-BE49-F238E27FC236}">
                <a16:creationId xmlns:a16="http://schemas.microsoft.com/office/drawing/2014/main" id="{2CB1B959-B0D9-48EB-8CA4-E9FC56F96851}"/>
              </a:ext>
            </a:extLst>
          </p:cNvPr>
          <p:cNvSpPr>
            <a:spLocks noGrp="1"/>
          </p:cNvSpPr>
          <p:nvPr>
            <p:ph type="title" hasCustomPrompt="1"/>
          </p:nvPr>
        </p:nvSpPr>
        <p:spPr>
          <a:xfrm>
            <a:off x="269240" y="2100815"/>
            <a:ext cx="5199207" cy="764225"/>
          </a:xfrm>
        </p:spPr>
        <p:txBody>
          <a:bodyPr/>
          <a:lstStyle>
            <a:lvl1pPr>
              <a:defRPr sz="6000" cap="none" spc="0" baseline="0">
                <a:solidFill>
                  <a:schemeClr val="bg1"/>
                </a:solidFill>
                <a:latin typeface="+mj-lt"/>
              </a:defRPr>
            </a:lvl1pPr>
          </a:lstStyle>
          <a:p>
            <a:r>
              <a:rPr lang="en-US"/>
              <a:t>Click to edit TITLE</a:t>
            </a:r>
          </a:p>
        </p:txBody>
      </p:sp>
    </p:spTree>
    <p:extLst>
      <p:ext uri="{BB962C8B-B14F-4D97-AF65-F5344CB8AC3E}">
        <p14:creationId xmlns:p14="http://schemas.microsoft.com/office/powerpoint/2010/main" val="289467737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6" name="Text Box 3">
            <a:extLst>
              <a:ext uri="{FF2B5EF4-FFF2-40B4-BE49-F238E27FC236}">
                <a16:creationId xmlns:a16="http://schemas.microsoft.com/office/drawing/2014/main" id="{47F4D791-9F50-40E5-9CA8-87A272B297C7}"/>
              </a:ext>
            </a:extLst>
          </p:cNvPr>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9" name="Picture 8">
            <a:extLst>
              <a:ext uri="{FF2B5EF4-FFF2-40B4-BE49-F238E27FC236}">
                <a16:creationId xmlns:a16="http://schemas.microsoft.com/office/drawing/2014/main" id="{0A7A874C-211A-4BAD-8DC1-1BF5FADB51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3" y="3083654"/>
            <a:ext cx="4858398" cy="690150"/>
          </a:xfrm>
          <a:prstGeom prst="rect">
            <a:avLst/>
          </a:prstGeom>
        </p:spPr>
      </p:pic>
    </p:spTree>
    <p:extLst>
      <p:ext uri="{BB962C8B-B14F-4D97-AF65-F5344CB8AC3E}">
        <p14:creationId xmlns:p14="http://schemas.microsoft.com/office/powerpoint/2010/main" val="6279242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161151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4720857" cy="1046440"/>
          </a:xfrm>
        </p:spPr>
        <p:txBody>
          <a:bodyPr vert="horz" wrap="square" lIns="146304" tIns="91440" rIns="146304" bIns="91440" rtlCol="0" anchor="t">
            <a:noAutofit/>
          </a:bodyPr>
          <a:lstStyle>
            <a:lvl1pPr>
              <a:defRPr lang="en-US" sz="2800" b="0" kern="1200" cap="all" spc="500" baseline="0" dirty="0">
                <a:ln w="3175">
                  <a:noFill/>
                </a:ln>
                <a:solidFill>
                  <a:schemeClr val="bg1"/>
                </a:solidFill>
                <a:effectLst/>
                <a:latin typeface="Segoe UI Semilight" charset="0"/>
                <a:ea typeface="+mn-ea"/>
                <a:cs typeface="Segoe UI Semilight" charset="0"/>
              </a:defRPr>
            </a:lvl1pPr>
          </a:lstStyle>
          <a:p>
            <a:pPr marL="0" lvl="0" algn="l" defTabSz="914400" rtl="0" eaLnBrk="1" latinLnBrk="0" hangingPunct="1">
              <a:lnSpc>
                <a:spcPct val="100000"/>
              </a:lnSpc>
              <a:spcBef>
                <a:spcPct val="0"/>
              </a:spcBef>
              <a:buNone/>
            </a:pPr>
            <a:r>
              <a:rPr lang="en-US"/>
              <a:t>Click to edit Master title style</a:t>
            </a:r>
          </a:p>
        </p:txBody>
      </p:sp>
      <p:sp>
        <p:nvSpPr>
          <p:cNvPr id="6" name="Text Placeholder 5">
            <a:extLst>
              <a:ext uri="{FF2B5EF4-FFF2-40B4-BE49-F238E27FC236}">
                <a16:creationId xmlns:a16="http://schemas.microsoft.com/office/drawing/2014/main" id="{812886AA-A156-4EC6-A1EA-17C1BB0CF527}"/>
              </a:ext>
            </a:extLst>
          </p:cNvPr>
          <p:cNvSpPr>
            <a:spLocks noGrp="1"/>
          </p:cNvSpPr>
          <p:nvPr>
            <p:ph type="body" sz="quarter" idx="10"/>
          </p:nvPr>
        </p:nvSpPr>
        <p:spPr>
          <a:xfrm>
            <a:off x="269240" y="2314245"/>
            <a:ext cx="4547689" cy="4048455"/>
          </a:xfrm>
        </p:spPr>
        <p:txBody>
          <a:bodyPr>
            <a:normAutofit/>
          </a:bodyPr>
          <a:lstStyle>
            <a:lvl1pPr>
              <a:lnSpc>
                <a:spcPct val="100000"/>
              </a:lnSpc>
              <a:spcBef>
                <a:spcPts val="200"/>
              </a:spcBef>
              <a:spcAft>
                <a:spcPts val="1200"/>
              </a:spcAft>
              <a:defRPr lang="en-US" sz="1400" spc="100" smtClean="0">
                <a:solidFill>
                  <a:schemeClr val="bg1"/>
                </a:solidFill>
                <a:latin typeface="Segoe UI Semilight" charset="0"/>
                <a:cs typeface="Segoe UI Semilight" charset="0"/>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en-US">
                <a:solidFill>
                  <a:schemeClr val="tx1"/>
                </a:solidFill>
              </a:defRPr>
            </a:lvl5pPr>
          </a:lstStyle>
          <a:p>
            <a:pPr marL="0" lvl="0" indent="0" defTabSz="914400">
              <a:spcBef>
                <a:spcPts val="1000"/>
              </a:spcBef>
              <a:buNone/>
            </a:pPr>
            <a:r>
              <a:rPr lang="en-US"/>
              <a:t>Edit Master text styles</a:t>
            </a:r>
          </a:p>
        </p:txBody>
      </p:sp>
    </p:spTree>
    <p:extLst>
      <p:ext uri="{BB962C8B-B14F-4D97-AF65-F5344CB8AC3E}">
        <p14:creationId xmlns:p14="http://schemas.microsoft.com/office/powerpoint/2010/main" val="400104734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_Illustration">
    <p:bg>
      <p:bgPr>
        <a:solidFill>
          <a:srgbClr val="002050"/>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20073" y="6101683"/>
            <a:ext cx="1792850" cy="386208"/>
          </a:xfrm>
          <a:prstGeom prst="rect">
            <a:avLst/>
          </a:prstGeom>
        </p:spPr>
      </p:pic>
      <p:grpSp>
        <p:nvGrpSpPr>
          <p:cNvPr id="6" name="Group 5"/>
          <p:cNvGrpSpPr/>
          <p:nvPr userDrawn="1"/>
        </p:nvGrpSpPr>
        <p:grpSpPr>
          <a:xfrm>
            <a:off x="7350981" y="470410"/>
            <a:ext cx="3735103" cy="6311663"/>
            <a:chOff x="7407275" y="388938"/>
            <a:chExt cx="3810000" cy="6437312"/>
          </a:xfrm>
        </p:grpSpPr>
        <p:sp>
          <p:nvSpPr>
            <p:cNvPr id="7" name="Freeform 6"/>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3"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4"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5"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6"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 name="Rectangle 22"/>
            <p:cNvSpPr>
              <a:spLocks noChangeArrowheads="1"/>
            </p:cNvSpPr>
            <p:nvPr/>
          </p:nvSpPr>
          <p:spPr bwMode="auto">
            <a:xfrm>
              <a:off x="7974013" y="4095750"/>
              <a:ext cx="1028700" cy="1500187"/>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1"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2"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3"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4"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5"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6"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7"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8"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9"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0"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1"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2"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3"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4"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5"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6"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7"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8"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9"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0"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1"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2"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3"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4"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8"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9"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0"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1"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2"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3"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4"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5"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7"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8"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Rectangle 65"/>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2"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3"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4"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5"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6"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7"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8"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9"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1"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Rectangle 77"/>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6"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87" name="Freeform 42"/>
          <p:cNvSpPr>
            <a:spLocks/>
          </p:cNvSpPr>
          <p:nvPr userDrawn="1"/>
        </p:nvSpPr>
        <p:spPr bwMode="auto">
          <a:xfrm>
            <a:off x="11177197" y="3160037"/>
            <a:ext cx="748905" cy="448271"/>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177286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1" y="1560644"/>
            <a:ext cx="4898137" cy="1335750"/>
          </a:xfrm>
        </p:spPr>
        <p:txBody>
          <a:bodyPr wrap="square">
            <a:spAutoFit/>
          </a:bodyPr>
          <a:lstStyle>
            <a:lvl1pPr marL="0" indent="0">
              <a:lnSpc>
                <a:spcPct val="110000"/>
              </a:lnSpc>
              <a:spcBef>
                <a:spcPts val="1200"/>
              </a:spcBef>
              <a:buNone/>
              <a:defRPr sz="1800">
                <a:latin typeface="+mn-lt"/>
              </a:defRPr>
            </a:lvl1pPr>
            <a:lvl2pPr marL="228556" indent="0">
              <a:buNone/>
              <a:defRPr sz="1600"/>
            </a:lvl2pPr>
            <a:lvl3pPr marL="457112" indent="0">
              <a:buNone/>
              <a:defRPr sz="1200"/>
            </a:lvl3pPr>
            <a:lvl4pPr marL="685668" indent="0">
              <a:buNone/>
              <a:defRPr sz="1100"/>
            </a:lvl4pPr>
            <a:lvl5pPr marL="914225"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15696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Title 2"/>
          <p:cNvSpPr>
            <a:spLocks noGrp="1"/>
          </p:cNvSpPr>
          <p:nvPr>
            <p:ph type="title"/>
          </p:nvPr>
        </p:nvSpPr>
        <p:spPr>
          <a:xfrm>
            <a:off x="269240" y="369721"/>
            <a:ext cx="11655840" cy="899665"/>
          </a:xfrm>
        </p:spPr>
        <p:txBody>
          <a:bodyPr/>
          <a:lstStyle/>
          <a:p>
            <a:r>
              <a:rPr lang="en-US" dirty="0"/>
              <a:t>Click to edit Master title style</a:t>
            </a:r>
          </a:p>
        </p:txBody>
      </p:sp>
      <p:grpSp>
        <p:nvGrpSpPr>
          <p:cNvPr id="9" name="Group 2"/>
          <p:cNvGrpSpPr/>
          <p:nvPr userDrawn="1"/>
        </p:nvGrpSpPr>
        <p:grpSpPr>
          <a:xfrm>
            <a:off x="0" y="6514160"/>
            <a:ext cx="12204203" cy="354000"/>
            <a:chOff x="2577137" y="4571778"/>
            <a:chExt cx="9101124" cy="1390560"/>
          </a:xfrm>
        </p:grpSpPr>
        <p:sp>
          <p:nvSpPr>
            <p:cNvPr id="10" name="TextBox 4"/>
            <p:cNvSpPr txBox="1"/>
            <p:nvPr/>
          </p:nvSpPr>
          <p:spPr>
            <a:xfrm>
              <a:off x="2577137" y="4571778"/>
              <a:ext cx="3034890" cy="1390458"/>
            </a:xfrm>
            <a:prstGeom prst="rect">
              <a:avLst/>
            </a:prstGeom>
            <a:solidFill>
              <a:srgbClr val="15AD05"/>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11" name="TextBox 6"/>
            <p:cNvSpPr txBox="1"/>
            <p:nvPr/>
          </p:nvSpPr>
          <p:spPr>
            <a:xfrm>
              <a:off x="5612027" y="4572324"/>
              <a:ext cx="6066234" cy="1390014"/>
            </a:xfrm>
            <a:prstGeom prst="rect">
              <a:avLst/>
            </a:prstGeom>
            <a:solidFill>
              <a:srgbClr val="128A04"/>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Tree>
    <p:extLst>
      <p:ext uri="{BB962C8B-B14F-4D97-AF65-F5344CB8AC3E}">
        <p14:creationId xmlns:p14="http://schemas.microsoft.com/office/powerpoint/2010/main" val="411430557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9" y="589607"/>
            <a:ext cx="3200400" cy="307804"/>
          </a:xfrm>
        </p:spPr>
        <p:txBody>
          <a:bodyPr lIns="0" tIns="0" rIns="0" bIns="0"/>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2"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402568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09358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87565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1501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bloc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048F43-534D-40FB-8E2F-5982EBC0E83E}"/>
              </a:ext>
            </a:extLst>
          </p:cNvPr>
          <p:cNvSpPr/>
          <p:nvPr userDrawn="1"/>
        </p:nvSpPr>
        <p:spPr bwMode="auto">
          <a:xfrm>
            <a:off x="269239" y="291069"/>
            <a:ext cx="5378549" cy="5379312"/>
          </a:xfrm>
          <a:prstGeom prst="rect">
            <a:avLst/>
          </a:prstGeom>
          <a:solidFill>
            <a:schemeClr val="tx2">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6" name="Picture 5">
            <a:extLst>
              <a:ext uri="{FF2B5EF4-FFF2-40B4-BE49-F238E27FC236}">
                <a16:creationId xmlns:a16="http://schemas.microsoft.com/office/drawing/2014/main" id="{C0A01BC5-8E02-44DC-8765-546DF80960F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
        <p:nvSpPr>
          <p:cNvPr id="2" name="Title 1">
            <a:extLst>
              <a:ext uri="{FF2B5EF4-FFF2-40B4-BE49-F238E27FC236}">
                <a16:creationId xmlns:a16="http://schemas.microsoft.com/office/drawing/2014/main" id="{2CB1B959-B0D9-48EB-8CA4-E9FC56F96851}"/>
              </a:ext>
            </a:extLst>
          </p:cNvPr>
          <p:cNvSpPr>
            <a:spLocks noGrp="1"/>
          </p:cNvSpPr>
          <p:nvPr>
            <p:ph type="title" hasCustomPrompt="1"/>
          </p:nvPr>
        </p:nvSpPr>
        <p:spPr>
          <a:xfrm>
            <a:off x="269240" y="2100815"/>
            <a:ext cx="5199207" cy="764225"/>
          </a:xfrm>
        </p:spPr>
        <p:txBody>
          <a:bodyPr/>
          <a:lstStyle>
            <a:lvl1pPr>
              <a:defRPr sz="5400" cap="none" spc="0" baseline="0">
                <a:solidFill>
                  <a:schemeClr val="bg1"/>
                </a:solidFill>
                <a:latin typeface="+mj-lt"/>
              </a:defRPr>
            </a:lvl1pPr>
          </a:lstStyle>
          <a:p>
            <a:r>
              <a:rPr lang="en-US"/>
              <a:t>Click to edit TITLE</a:t>
            </a:r>
          </a:p>
        </p:txBody>
      </p:sp>
      <p:pic>
        <p:nvPicPr>
          <p:cNvPr id="7" name="Picture 6">
            <a:extLst>
              <a:ext uri="{FF2B5EF4-FFF2-40B4-BE49-F238E27FC236}">
                <a16:creationId xmlns:a16="http://schemas.microsoft.com/office/drawing/2014/main" id="{4EF6815D-B5D9-4790-894B-A4ECBAA1B31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7400" y="5150459"/>
            <a:ext cx="1889809" cy="434734"/>
          </a:xfrm>
          <a:prstGeom prst="rect">
            <a:avLst/>
          </a:prstGeom>
        </p:spPr>
      </p:pic>
    </p:spTree>
    <p:extLst>
      <p:ext uri="{BB962C8B-B14F-4D97-AF65-F5344CB8AC3E}">
        <p14:creationId xmlns:p14="http://schemas.microsoft.com/office/powerpoint/2010/main" val="37556745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1"/>
            <a:ext cx="5146331" cy="1107996"/>
          </a:xfrm>
        </p:spPr>
        <p:txBody>
          <a:bodyPr>
            <a:spAutoFit/>
          </a:bodyPr>
          <a:lstStyle/>
          <a:p>
            <a:r>
              <a:rPr lang="en-US"/>
              <a:t>Click to edit Master title style</a:t>
            </a:r>
          </a:p>
        </p:txBody>
      </p:sp>
      <p:sp>
        <p:nvSpPr>
          <p:cNvPr id="3" name="Text Placeholder 2"/>
          <p:cNvSpPr>
            <a:spLocks noGrp="1"/>
          </p:cNvSpPr>
          <p:nvPr>
            <p:ph type="body" sz="quarter" idx="10"/>
          </p:nvPr>
        </p:nvSpPr>
        <p:spPr>
          <a:xfrm>
            <a:off x="584201" y="1923177"/>
            <a:ext cx="5146331" cy="1268039"/>
          </a:xfrm>
        </p:spPr>
        <p:txBody>
          <a:bodyPr/>
          <a:lstStyle>
            <a:lvl1pPr>
              <a:spcBef>
                <a:spcPts val="800"/>
              </a:spcBef>
              <a:defRPr sz="2000"/>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30FB4210-801B-4ED3-BCD7-3A36E6E35036}"/>
              </a:ext>
            </a:extLst>
          </p:cNvPr>
          <p:cNvSpPr>
            <a:spLocks noGrp="1"/>
          </p:cNvSpPr>
          <p:nvPr>
            <p:ph type="pic" sz="quarter" idx="11"/>
          </p:nvPr>
        </p:nvSpPr>
        <p:spPr>
          <a:xfrm>
            <a:off x="6096001" y="0"/>
            <a:ext cx="6096000" cy="430901"/>
          </a:xfrm>
        </p:spPr>
        <p:txBody>
          <a:bodyPr/>
          <a:lstStyle/>
          <a:p>
            <a:endParaRPr lang="en-US"/>
          </a:p>
        </p:txBody>
      </p:sp>
    </p:spTree>
    <p:extLst>
      <p:ext uri="{BB962C8B-B14F-4D97-AF65-F5344CB8AC3E}">
        <p14:creationId xmlns:p14="http://schemas.microsoft.com/office/powerpoint/2010/main" val="40292069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5146331" cy="1107996"/>
          </a:xfrm>
        </p:spPr>
        <p:txBody>
          <a:bodyPr anchor="ctr">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1"/>
            <a:ext cx="4616560" cy="1268039"/>
          </a:xfrm>
        </p:spPr>
        <p:txBody>
          <a:bodyPr anchor="ctr"/>
          <a:lstStyle>
            <a:lvl1pPr marL="399973" indent="-399973">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12752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513950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28500" y="697656"/>
            <a:ext cx="3654814" cy="1107996"/>
          </a:xfrm>
        </p:spPr>
        <p:txBody>
          <a:bodyPr wrap="square" anchor="ctr">
            <a:spAutoFit/>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p:nvPr>
        </p:nvSpPr>
        <p:spPr>
          <a:xfrm>
            <a:off x="6085797" y="617634"/>
            <a:ext cx="4616560" cy="1268039"/>
          </a:xfrm>
        </p:spPr>
        <p:txBody>
          <a:bodyPr anchor="ctr"/>
          <a:lstStyle>
            <a:lvl1pPr marL="399973" indent="-399973">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19845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79866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11036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1" y="1560644"/>
            <a:ext cx="4898137" cy="1239122"/>
          </a:xfrm>
        </p:spPr>
        <p:txBody>
          <a:bodyPr wrap="square">
            <a:spAutoFit/>
          </a:bodyPr>
          <a:lstStyle>
            <a:lvl1pPr marL="0" indent="0">
              <a:lnSpc>
                <a:spcPct val="110000"/>
              </a:lnSpc>
              <a:spcBef>
                <a:spcPts val="1200"/>
              </a:spcBef>
              <a:buNone/>
              <a:defRPr sz="1800">
                <a:latin typeface="+mn-lt"/>
              </a:defRPr>
            </a:lvl1pPr>
            <a:lvl2pPr marL="228556" indent="0">
              <a:buNone/>
              <a:defRPr sz="1600"/>
            </a:lvl2pPr>
            <a:lvl3pPr marL="457112" indent="0">
              <a:buNone/>
              <a:defRPr sz="1200"/>
            </a:lvl3pPr>
            <a:lvl4pPr marL="685668" indent="0">
              <a:buNone/>
              <a:defRPr sz="1100"/>
            </a:lvl4pPr>
            <a:lvl5pPr marL="914225"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81867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29296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2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788929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2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0936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943381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2F6E38-3824-48BC-A9EC-2254A8A734FE}"/>
              </a:ext>
            </a:extLst>
          </p:cNvPr>
          <p:cNvSpPr/>
          <p:nvPr userDrawn="1"/>
        </p:nvSpPr>
        <p:spPr bwMode="auto">
          <a:xfrm>
            <a:off x="0" y="0"/>
            <a:ext cx="6091238" cy="685800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 name="Picture Placeholder 5">
            <a:extLst>
              <a:ext uri="{FF2B5EF4-FFF2-40B4-BE49-F238E27FC236}">
                <a16:creationId xmlns:a16="http://schemas.microsoft.com/office/drawing/2014/main" id="{F21779E6-0990-4309-B89D-4F74AFB21E49}"/>
              </a:ext>
            </a:extLst>
          </p:cNvPr>
          <p:cNvSpPr>
            <a:spLocks noGrp="1"/>
          </p:cNvSpPr>
          <p:nvPr>
            <p:ph type="pic" sz="quarter" idx="10"/>
          </p:nvPr>
        </p:nvSpPr>
        <p:spPr>
          <a:xfrm>
            <a:off x="0" y="0"/>
            <a:ext cx="6091238" cy="6858000"/>
          </a:xfrm>
        </p:spPr>
        <p:txBody>
          <a:bodyPr/>
          <a:lstStyle/>
          <a:p>
            <a:endParaRPr lang="en-US"/>
          </a:p>
        </p:txBody>
      </p:sp>
      <p:sp>
        <p:nvSpPr>
          <p:cNvPr id="2" name="Title 1">
            <a:extLst>
              <a:ext uri="{FF2B5EF4-FFF2-40B4-BE49-F238E27FC236}">
                <a16:creationId xmlns:a16="http://schemas.microsoft.com/office/drawing/2014/main" id="{FC399A4E-A611-49AC-AC72-6257819D2BFA}"/>
              </a:ext>
            </a:extLst>
          </p:cNvPr>
          <p:cNvSpPr>
            <a:spLocks noGrp="1"/>
          </p:cNvSpPr>
          <p:nvPr>
            <p:ph type="title"/>
          </p:nvPr>
        </p:nvSpPr>
        <p:spPr>
          <a:xfrm>
            <a:off x="480582" y="2782669"/>
            <a:ext cx="5130074" cy="1292662"/>
          </a:xfrm>
        </p:spPr>
        <p:txBody>
          <a:bodyPr vert="horz" wrap="square" lIns="146304" tIns="91440" rIns="146304" bIns="91440" rtlCol="0" anchor="ctr" anchorCtr="0">
            <a:spAutoFit/>
          </a:bodyPr>
          <a:lstStyle>
            <a:lvl1pPr>
              <a:defRPr lang="en-US" sz="3600" kern="1200" cap="all" spc="300" dirty="0">
                <a:solidFill>
                  <a:schemeClr val="bg1"/>
                </a:solidFill>
                <a:latin typeface="Segoe UI Semilight" charset="0"/>
                <a:ea typeface="Segoe UI Semilight" charset="0"/>
                <a:cs typeface="Segoe UI Semilight" charset="0"/>
              </a:defRPr>
            </a:lvl1pPr>
          </a:lstStyle>
          <a:p>
            <a:pPr marL="0" lvl="0">
              <a:lnSpc>
                <a:spcPct val="100000"/>
              </a:lnSpc>
            </a:pPr>
            <a:r>
              <a:rPr lang="en-US"/>
              <a:t>Click to edit Master title style</a:t>
            </a:r>
          </a:p>
        </p:txBody>
      </p:sp>
    </p:spTree>
    <p:extLst>
      <p:ext uri="{BB962C8B-B14F-4D97-AF65-F5344CB8AC3E}">
        <p14:creationId xmlns:p14="http://schemas.microsoft.com/office/powerpoint/2010/main" val="45514676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82519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68831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6112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404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15287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41585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414120795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2"/>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941400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7770038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C32E3F-5124-491D-BAA1-AC7A9B470A08}"/>
              </a:ext>
            </a:extLst>
          </p:cNvPr>
          <p:cNvSpPr>
            <a:spLocks noGrp="1"/>
          </p:cNvSpPr>
          <p:nvPr>
            <p:ph type="title"/>
          </p:nvPr>
        </p:nvSpPr>
        <p:spPr>
          <a:xfrm>
            <a:off x="269241" y="289512"/>
            <a:ext cx="5826760" cy="764225"/>
          </a:xfrm>
        </p:spPr>
        <p:txBody>
          <a:bodyPr/>
          <a:lstStyle>
            <a:lvl1pPr>
              <a:defRPr>
                <a:solidFill>
                  <a:schemeClr val="tx1"/>
                </a:solidFill>
              </a:defRPr>
            </a:lvl1pPr>
          </a:lstStyle>
          <a:p>
            <a:r>
              <a:rPr lang="en-US"/>
              <a:t>Click to edit Master title style</a:t>
            </a:r>
          </a:p>
        </p:txBody>
      </p:sp>
      <p:sp>
        <p:nvSpPr>
          <p:cNvPr id="4" name="Text Placeholder 2">
            <a:extLst>
              <a:ext uri="{FF2B5EF4-FFF2-40B4-BE49-F238E27FC236}">
                <a16:creationId xmlns:a16="http://schemas.microsoft.com/office/drawing/2014/main" id="{016CF6E4-9FAE-4025-8123-F65F2C8EDD92}"/>
              </a:ext>
            </a:extLst>
          </p:cNvPr>
          <p:cNvSpPr txBox="1">
            <a:spLocks/>
          </p:cNvSpPr>
          <p:nvPr userDrawn="1"/>
        </p:nvSpPr>
        <p:spPr>
          <a:xfrm>
            <a:off x="2" y="1727554"/>
            <a:ext cx="7440637" cy="2341498"/>
          </a:xfrm>
          <a:prstGeom prst="rect">
            <a:avLst/>
          </a:prstGeom>
        </p:spPr>
        <p:txBody>
          <a:bodyPr vert="horz" wrap="square" lIns="448212"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980"/>
              </a:spcBef>
              <a:spcAft>
                <a:spcPts val="0"/>
              </a:spcAft>
              <a:buClrTx/>
              <a:buSzPct val="90000"/>
              <a:buFont typeface="Arial" pitchFamily="34" charset="0"/>
              <a:buNone/>
              <a:tabLst/>
              <a:defRPr/>
            </a:pPr>
            <a:endParaRPr kumimoji="0" lang="en-US" sz="2000" b="0" i="0" u="none" strike="noStrike" kern="0" cap="none" spc="0" normalizeH="0" baseline="0" noProof="0">
              <a:ln>
                <a:solidFill>
                  <a:srgbClr val="FFFFFF">
                    <a:alpha val="0"/>
                  </a:srgbClr>
                </a:solidFill>
              </a:ln>
              <a:solidFill>
                <a:srgbClr val="FFFFFF"/>
              </a:solidFill>
              <a:effectLst/>
              <a:uLnTx/>
              <a:uFillTx/>
              <a:latin typeface="Segoe UI Light"/>
              <a:ea typeface="+mn-ea"/>
              <a:cs typeface="+mn-cs"/>
            </a:endParaRPr>
          </a:p>
          <a:p>
            <a:pPr marL="342900" marR="0" lvl="0" indent="-342900" algn="l" defTabSz="932742" rtl="0" eaLnBrk="1" fontAlgn="auto" latinLnBrk="0" hangingPunct="1">
              <a:lnSpc>
                <a:spcPct val="100000"/>
              </a:lnSpc>
              <a:spcBef>
                <a:spcPts val="980"/>
              </a:spcBef>
              <a:spcAft>
                <a:spcPts val="0"/>
              </a:spcAft>
              <a:buClrTx/>
              <a:buSzPct val="90000"/>
              <a:buFont typeface="Arial" panose="020B0604020202020204" pitchFamily="34" charset="0"/>
              <a:buChar char="•"/>
              <a:tabLst/>
              <a:defRPr/>
            </a:pPr>
            <a:endParaRPr kumimoji="0" lang="en-US" sz="2000" b="0" i="0" u="none" strike="noStrike" kern="0" cap="none" spc="0" normalizeH="0" baseline="0" noProof="0">
              <a:ln>
                <a:solidFill>
                  <a:srgbClr val="FFFFFF">
                    <a:alpha val="0"/>
                  </a:srgbClr>
                </a:solidFill>
              </a:ln>
              <a:solidFill>
                <a:srgbClr val="FFFFFF"/>
              </a:solidFill>
              <a:effectLst/>
              <a:uLnTx/>
              <a:uFillTx/>
              <a:latin typeface="Segoe UI Light"/>
              <a:ea typeface="+mn-ea"/>
              <a:cs typeface="+mn-cs"/>
            </a:endParaRPr>
          </a:p>
          <a:p>
            <a:pPr marL="0" marR="0" lvl="0" indent="0" algn="l" defTabSz="932742" rtl="0" eaLnBrk="1" fontAlgn="auto" latinLnBrk="0" hangingPunct="1">
              <a:lnSpc>
                <a:spcPct val="100000"/>
              </a:lnSpc>
              <a:spcBef>
                <a:spcPts val="980"/>
              </a:spcBef>
              <a:spcAft>
                <a:spcPts val="0"/>
              </a:spcAft>
              <a:buClrTx/>
              <a:buSzPct val="90000"/>
              <a:buFont typeface="Arial" pitchFamily="34" charset="0"/>
              <a:buNone/>
              <a:tabLst/>
              <a:defRPr/>
            </a:pPr>
            <a:endParaRPr kumimoji="0" lang="en-US" sz="2000" b="0" i="0" u="none" strike="noStrike" kern="0" cap="none" spc="0" normalizeH="0" baseline="0" noProof="0">
              <a:ln>
                <a:solidFill>
                  <a:srgbClr val="FFFFFF">
                    <a:alpha val="0"/>
                  </a:srgbClr>
                </a:solidFill>
              </a:ln>
              <a:solidFill>
                <a:srgbClr val="FFFFFF"/>
              </a:solidFill>
              <a:effectLst/>
              <a:uLnTx/>
              <a:uFillTx/>
              <a:latin typeface="Segoe UI Light"/>
              <a:ea typeface="+mn-ea"/>
              <a:cs typeface="+mn-cs"/>
            </a:endParaRPr>
          </a:p>
          <a:p>
            <a:pPr marL="0" marR="0" lvl="0" indent="0" algn="l" defTabSz="932742" rtl="0" eaLnBrk="1" fontAlgn="auto" latinLnBrk="0" hangingPunct="1">
              <a:lnSpc>
                <a:spcPct val="100000"/>
              </a:lnSpc>
              <a:spcBef>
                <a:spcPts val="980"/>
              </a:spcBef>
              <a:spcAft>
                <a:spcPts val="0"/>
              </a:spcAft>
              <a:buClrTx/>
              <a:buSzPct val="90000"/>
              <a:buFont typeface="Arial" pitchFamily="34" charset="0"/>
              <a:buNone/>
              <a:tabLst/>
              <a:defRPr/>
            </a:pPr>
            <a:endParaRPr kumimoji="0" lang="en-US" sz="2353" b="0" i="0" u="none" strike="noStrike" kern="1200" cap="none" spc="0" normalizeH="0" baseline="0" noProof="0">
              <a:ln>
                <a:noFill/>
              </a:ln>
              <a:solidFill>
                <a:srgbClr val="FFFFFF"/>
              </a:solidFill>
              <a:effectLst/>
              <a:uLnTx/>
              <a:uFillTx/>
              <a:latin typeface="Segoe UI Light"/>
              <a:ea typeface="+mn-ea"/>
              <a:cs typeface="+mn-cs"/>
            </a:endParaRPr>
          </a:p>
          <a:p>
            <a:pPr marL="0" marR="0" lvl="0" indent="0" algn="l" defTabSz="932742" rtl="0" eaLnBrk="1" fontAlgn="auto" latinLnBrk="0" hangingPunct="1">
              <a:lnSpc>
                <a:spcPct val="100000"/>
              </a:lnSpc>
              <a:spcBef>
                <a:spcPts val="980"/>
              </a:spcBef>
              <a:spcAft>
                <a:spcPts val="0"/>
              </a:spcAft>
              <a:buClrTx/>
              <a:buSzPct val="90000"/>
              <a:buFont typeface="Arial" pitchFamily="34" charset="0"/>
              <a:buNone/>
              <a:tabLst/>
              <a:defRPr/>
            </a:pPr>
            <a:endParaRPr kumimoji="0" lang="en-US" sz="2353" b="0" i="0" u="none" strike="noStrike" kern="1200" cap="none" spc="0" normalizeH="0" baseline="0" noProof="0">
              <a:ln>
                <a:noFill/>
              </a:ln>
              <a:solidFill>
                <a:srgbClr val="FFFFFF"/>
              </a:solidFill>
              <a:effectLst/>
              <a:uLnTx/>
              <a:uFillTx/>
              <a:latin typeface="Segoe UI Light"/>
              <a:ea typeface="+mn-ea"/>
              <a:cs typeface="+mn-cs"/>
            </a:endParaRPr>
          </a:p>
        </p:txBody>
      </p:sp>
      <p:sp>
        <p:nvSpPr>
          <p:cNvPr id="9" name="Picture Placeholder 8">
            <a:extLst>
              <a:ext uri="{FF2B5EF4-FFF2-40B4-BE49-F238E27FC236}">
                <a16:creationId xmlns:a16="http://schemas.microsoft.com/office/drawing/2014/main" id="{D2B3C331-8EDD-44AA-8FFC-AEED939BDDB2}"/>
              </a:ext>
            </a:extLst>
          </p:cNvPr>
          <p:cNvSpPr>
            <a:spLocks noGrp="1"/>
          </p:cNvSpPr>
          <p:nvPr>
            <p:ph type="pic" sz="quarter" idx="10"/>
          </p:nvPr>
        </p:nvSpPr>
        <p:spPr>
          <a:xfrm>
            <a:off x="6433458" y="0"/>
            <a:ext cx="5758542" cy="6858000"/>
          </a:xfrm>
        </p:spPr>
        <p:txBody>
          <a:bodyPr/>
          <a:lstStyle>
            <a:lvl1pPr marL="0" indent="0">
              <a:buNone/>
              <a:defRPr/>
            </a:lvl1pPr>
          </a:lstStyle>
          <a:p>
            <a:endParaRPr lang="en-US"/>
          </a:p>
        </p:txBody>
      </p:sp>
      <p:sp>
        <p:nvSpPr>
          <p:cNvPr id="11" name="Text Placeholder 10">
            <a:extLst>
              <a:ext uri="{FF2B5EF4-FFF2-40B4-BE49-F238E27FC236}">
                <a16:creationId xmlns:a16="http://schemas.microsoft.com/office/drawing/2014/main" id="{2D6E2573-D677-40AA-BF3F-2E7EB042653E}"/>
              </a:ext>
            </a:extLst>
          </p:cNvPr>
          <p:cNvSpPr>
            <a:spLocks noGrp="1"/>
          </p:cNvSpPr>
          <p:nvPr>
            <p:ph type="body" sz="quarter" idx="11"/>
          </p:nvPr>
        </p:nvSpPr>
        <p:spPr>
          <a:xfrm>
            <a:off x="269241" y="1811337"/>
            <a:ext cx="5826760" cy="4567692"/>
          </a:xfrm>
        </p:spPr>
        <p:txBody>
          <a:bodyPr/>
          <a:lstStyle>
            <a:lvl1pPr marL="0" indent="0">
              <a:spcBef>
                <a:spcPts val="800"/>
              </a:spcBef>
              <a:spcAft>
                <a:spcPts val="600"/>
              </a:spcAft>
              <a:buNone/>
              <a:defRPr sz="2400"/>
            </a:lvl1pPr>
            <a:lvl2pPr marL="336145" indent="0">
              <a:spcBef>
                <a:spcPts val="400"/>
              </a:spcBef>
              <a:spcAft>
                <a:spcPts val="200"/>
              </a:spcAft>
              <a:buNone/>
              <a:defRPr sz="1600">
                <a:latin typeface="Segoe UI Semilight" panose="020B0402040204020203" pitchFamily="34" charset="0"/>
                <a:cs typeface="Segoe UI Semilight" panose="020B0402040204020203" pitchFamily="34" charset="0"/>
              </a:defRPr>
            </a:lvl2pPr>
            <a:lvl3pPr marL="560241" indent="0">
              <a:buNone/>
              <a:defRPr sz="1200"/>
            </a:lvl3pPr>
            <a:lvl4pPr marL="784338" indent="0">
              <a:buNone/>
              <a:defRPr sz="1100"/>
            </a:lvl4pPr>
            <a:lvl5pPr marL="1008434"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46251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ide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1" y="289511"/>
            <a:ext cx="4770846" cy="1046440"/>
          </a:xfrm>
        </p:spPr>
        <p:txBody>
          <a:bodyPr vert="horz" wrap="square" lIns="146304" tIns="91440" rIns="146304" bIns="91440" rtlCol="0" anchor="t">
            <a:noAutofit/>
          </a:bodyPr>
          <a:lstStyle>
            <a:lvl1pPr>
              <a:spcAft>
                <a:spcPts val="1000"/>
              </a:spcAft>
              <a:defRPr lang="en-US" sz="2800" cap="all" spc="500">
                <a:solidFill>
                  <a:schemeClr val="bg1"/>
                </a:solidFill>
                <a:latin typeface="Segoe UI Semilight" charset="0"/>
                <a:cs typeface="Segoe UI Semilight" charset="0"/>
              </a:defRPr>
            </a:lvl1pPr>
          </a:lstStyle>
          <a:p>
            <a:pPr marL="0" lvl="0" defTabSz="914400">
              <a:lnSpc>
                <a:spcPct val="100000"/>
              </a:lnSpc>
            </a:pPr>
            <a:r>
              <a:rPr lang="en-US"/>
              <a:t>Click to edit Master title style</a:t>
            </a:r>
          </a:p>
        </p:txBody>
      </p:sp>
      <p:sp>
        <p:nvSpPr>
          <p:cNvPr id="6" name="Text Placeholder 5">
            <a:extLst>
              <a:ext uri="{FF2B5EF4-FFF2-40B4-BE49-F238E27FC236}">
                <a16:creationId xmlns:a16="http://schemas.microsoft.com/office/drawing/2014/main" id="{851E385E-C968-46B1-B908-12BCE9711189}"/>
              </a:ext>
            </a:extLst>
          </p:cNvPr>
          <p:cNvSpPr>
            <a:spLocks noGrp="1"/>
          </p:cNvSpPr>
          <p:nvPr>
            <p:ph type="body" sz="quarter" idx="10"/>
          </p:nvPr>
        </p:nvSpPr>
        <p:spPr>
          <a:xfrm>
            <a:off x="269241" y="1881188"/>
            <a:ext cx="4770845" cy="1212640"/>
          </a:xfrm>
        </p:spPr>
        <p:txBody>
          <a:bodyPr/>
          <a:lstStyle>
            <a:lvl1pPr marL="0" indent="0">
              <a:lnSpc>
                <a:spcPct val="100000"/>
              </a:lnSpc>
              <a:spcBef>
                <a:spcPts val="1400"/>
              </a:spcBef>
              <a:buFont typeface="Arial" panose="020B0604020202020204" pitchFamily="34" charset="0"/>
              <a:buNone/>
              <a:defRPr lang="en-US" sz="1400" kern="1200" spc="100" dirty="0" smtClean="0">
                <a:solidFill>
                  <a:schemeClr val="bg1"/>
                </a:solidFill>
                <a:latin typeface="Segoe UI Semilight" charset="0"/>
                <a:ea typeface="Segoe UI Semilight" charset="0"/>
                <a:cs typeface="Segoe UI Semilight" charset="0"/>
              </a:defRPr>
            </a:lvl1pPr>
            <a:lvl2pPr marL="336145" indent="0">
              <a:buFont typeface="Arial" panose="020B0604020202020204" pitchFamily="34" charset="0"/>
              <a:buNone/>
              <a:defRPr sz="1400">
                <a:solidFill>
                  <a:schemeClr val="bg1"/>
                </a:solidFill>
              </a:defRPr>
            </a:lvl2pPr>
            <a:lvl3pPr marL="560241" indent="0">
              <a:buFont typeface="Arial" panose="020B0604020202020204" pitchFamily="34" charset="0"/>
              <a:buNone/>
              <a:defRPr sz="1200">
                <a:solidFill>
                  <a:schemeClr val="bg1"/>
                </a:solidFill>
              </a:defRPr>
            </a:lvl3pPr>
            <a:lvl4pPr marL="784338" indent="0">
              <a:buFont typeface="Arial" panose="020B0604020202020204" pitchFamily="34" charset="0"/>
              <a:buNone/>
              <a:defRPr sz="1100">
                <a:solidFill>
                  <a:schemeClr val="bg1"/>
                </a:solidFill>
              </a:defRPr>
            </a:lvl4pPr>
            <a:lvl5pPr marL="1008434" indent="0">
              <a:buFont typeface="Arial" panose="020B0604020202020204" pitchFamily="34" charse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92600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st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1" y="289511"/>
            <a:ext cx="5566294" cy="1169551"/>
          </a:xfrm>
        </p:spPr>
        <p:txBody>
          <a:bodyPr vert="horz" wrap="square" lIns="146304" tIns="91440" rIns="146304" bIns="91440" rtlCol="0" anchor="t">
            <a:noAutofit/>
          </a:bodyPr>
          <a:lstStyle>
            <a:lvl1pPr>
              <a:spcAft>
                <a:spcPts val="1000"/>
              </a:spcAft>
              <a:defRPr lang="en-US" sz="3200" cap="all" spc="500">
                <a:solidFill>
                  <a:schemeClr val="tx2"/>
                </a:solidFill>
                <a:latin typeface="Segoe UI Semilight" charset="0"/>
                <a:cs typeface="Segoe UI Semilight" charset="0"/>
              </a:defRPr>
            </a:lvl1pPr>
          </a:lstStyle>
          <a:p>
            <a:pPr marL="0" lvl="0" defTabSz="914400">
              <a:lnSpc>
                <a:spcPct val="100000"/>
              </a:lnSpc>
            </a:pPr>
            <a:r>
              <a:rPr lang="en-US"/>
              <a:t>Click to edit Master title style</a:t>
            </a:r>
          </a:p>
        </p:txBody>
      </p:sp>
      <p:sp>
        <p:nvSpPr>
          <p:cNvPr id="6" name="Text Placeholder 5">
            <a:extLst>
              <a:ext uri="{FF2B5EF4-FFF2-40B4-BE49-F238E27FC236}">
                <a16:creationId xmlns:a16="http://schemas.microsoft.com/office/drawing/2014/main" id="{851E385E-C968-46B1-B908-12BCE9711189}"/>
              </a:ext>
            </a:extLst>
          </p:cNvPr>
          <p:cNvSpPr>
            <a:spLocks noGrp="1"/>
          </p:cNvSpPr>
          <p:nvPr>
            <p:ph type="body" sz="quarter" idx="10"/>
          </p:nvPr>
        </p:nvSpPr>
        <p:spPr>
          <a:xfrm>
            <a:off x="269241" y="1633677"/>
            <a:ext cx="5566293" cy="1391150"/>
          </a:xfrm>
        </p:spPr>
        <p:txBody>
          <a:bodyPr/>
          <a:lstStyle>
            <a:lvl1pPr marL="0" indent="0">
              <a:lnSpc>
                <a:spcPct val="100000"/>
              </a:lnSpc>
              <a:spcBef>
                <a:spcPts val="1200"/>
              </a:spcBef>
              <a:buFont typeface="Arial" panose="020B0604020202020204" pitchFamily="34" charset="0"/>
              <a:buNone/>
              <a:defRPr lang="en-US" sz="2000" kern="1200" spc="0" baseline="0" dirty="0">
                <a:solidFill>
                  <a:schemeClr val="tx2"/>
                </a:solidFill>
                <a:latin typeface="Segoe UI Semilight" panose="020B0402040204020203" pitchFamily="34" charset="0"/>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2pPr>
            <a:lvl3pPr marL="230188" indent="0">
              <a:buFont typeface="Arial" panose="020B0604020202020204" pitchFamily="34" charset="0"/>
              <a:buNone/>
              <a:defRPr sz="1200">
                <a:solidFill>
                  <a:schemeClr val="tx1"/>
                </a:solidFill>
              </a:defRPr>
            </a:lvl3pPr>
            <a:lvl4pPr marL="784338" indent="0">
              <a:buFont typeface="Arial" panose="020B0604020202020204" pitchFamily="34" charset="0"/>
              <a:buNone/>
              <a:defRPr sz="1100">
                <a:solidFill>
                  <a:schemeClr val="tx1"/>
                </a:solidFill>
              </a:defRPr>
            </a:lvl4pPr>
            <a:lvl5pPr marL="1008434" indent="0">
              <a:buFont typeface="Arial" panose="020B0604020202020204" pitchFamily="34" charset="0"/>
              <a:buNone/>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7D72CE8-10DB-4671-B91E-BDEA20A8C590}"/>
              </a:ext>
            </a:extLst>
          </p:cNvPr>
          <p:cNvSpPr/>
          <p:nvPr userDrawn="1"/>
        </p:nvSpPr>
        <p:spPr bwMode="auto">
          <a:xfrm>
            <a:off x="6127963" y="0"/>
            <a:ext cx="6095999" cy="6858000"/>
          </a:xfrm>
          <a:prstGeom prst="rect">
            <a:avLst/>
          </a:prstGeom>
          <a:solidFill>
            <a:srgbClr val="0177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8504644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t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D72CE8-10DB-4671-B91E-BDEA20A8C590}"/>
              </a:ext>
            </a:extLst>
          </p:cNvPr>
          <p:cNvSpPr/>
          <p:nvPr userDrawn="1"/>
        </p:nvSpPr>
        <p:spPr bwMode="auto">
          <a:xfrm>
            <a:off x="1" y="1340503"/>
            <a:ext cx="12191999" cy="5517497"/>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6" name="Text Placeholder 5">
            <a:extLst>
              <a:ext uri="{FF2B5EF4-FFF2-40B4-BE49-F238E27FC236}">
                <a16:creationId xmlns:a16="http://schemas.microsoft.com/office/drawing/2014/main" id="{851E385E-C968-46B1-B908-12BCE9711189}"/>
              </a:ext>
            </a:extLst>
          </p:cNvPr>
          <p:cNvSpPr>
            <a:spLocks noGrp="1"/>
          </p:cNvSpPr>
          <p:nvPr>
            <p:ph type="body" sz="quarter" idx="10"/>
          </p:nvPr>
        </p:nvSpPr>
        <p:spPr>
          <a:xfrm>
            <a:off x="269241" y="1633677"/>
            <a:ext cx="5566293" cy="4723580"/>
          </a:xfrm>
        </p:spPr>
        <p:txBody>
          <a:bodyPr/>
          <a:lstStyle>
            <a:lvl1pPr marL="0" indent="0">
              <a:lnSpc>
                <a:spcPct val="100000"/>
              </a:lnSpc>
              <a:spcBef>
                <a:spcPts val="1200"/>
              </a:spcBef>
              <a:buFont typeface="Arial" panose="020B0604020202020204" pitchFamily="34" charset="0"/>
              <a:buNone/>
              <a:defRPr lang="en-US" sz="2000" kern="1200" spc="0" baseline="0" dirty="0">
                <a:solidFill>
                  <a:schemeClr val="tx2"/>
                </a:solidFill>
                <a:latin typeface="Segoe UI Semilight" panose="020B0402040204020203" pitchFamily="34" charset="0"/>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2pPr>
            <a:lvl3pPr marL="230188" indent="0">
              <a:buFont typeface="Arial" panose="020B0604020202020204" pitchFamily="34" charset="0"/>
              <a:buNone/>
              <a:defRPr sz="1200">
                <a:solidFill>
                  <a:schemeClr val="tx1"/>
                </a:solidFill>
              </a:defRPr>
            </a:lvl3pPr>
            <a:lvl4pPr marL="784338" indent="0">
              <a:buFont typeface="Arial" panose="020B0604020202020204" pitchFamily="34" charset="0"/>
              <a:buNone/>
              <a:defRPr sz="1100">
                <a:solidFill>
                  <a:schemeClr val="tx1"/>
                </a:solidFill>
              </a:defRPr>
            </a:lvl4pPr>
            <a:lvl5pPr marL="1008434" indent="0">
              <a:buFont typeface="Arial" panose="020B0604020202020204" pitchFamily="34" charset="0"/>
              <a:buNone/>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66227DD-8E9D-4541-8CA8-529C70069ADE}"/>
              </a:ext>
            </a:extLst>
          </p:cNvPr>
          <p:cNvSpPr>
            <a:spLocks noGrp="1"/>
          </p:cNvSpPr>
          <p:nvPr>
            <p:ph type="title"/>
          </p:nvPr>
        </p:nvSpPr>
        <p:spPr/>
        <p:txBody>
          <a:bodyPr anchor="ctr"/>
          <a:lstStyle/>
          <a:p>
            <a:r>
              <a:rPr lang="en-US"/>
              <a:t>Click to edit Master title style</a:t>
            </a:r>
          </a:p>
        </p:txBody>
      </p:sp>
    </p:spTree>
    <p:extLst>
      <p:ext uri="{BB962C8B-B14F-4D97-AF65-F5344CB8AC3E}">
        <p14:creationId xmlns:p14="http://schemas.microsoft.com/office/powerpoint/2010/main" val="231377956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y stage (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D72CE8-10DB-4671-B91E-BDEA20A8C590}"/>
              </a:ext>
            </a:extLst>
          </p:cNvPr>
          <p:cNvSpPr/>
          <p:nvPr userDrawn="1"/>
        </p:nvSpPr>
        <p:spPr bwMode="auto">
          <a:xfrm>
            <a:off x="1" y="1340503"/>
            <a:ext cx="12191999" cy="5517497"/>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Title 2">
            <a:extLst>
              <a:ext uri="{FF2B5EF4-FFF2-40B4-BE49-F238E27FC236}">
                <a16:creationId xmlns:a16="http://schemas.microsoft.com/office/drawing/2014/main" id="{166227DD-8E9D-4541-8CA8-529C70069ADE}"/>
              </a:ext>
            </a:extLst>
          </p:cNvPr>
          <p:cNvSpPr>
            <a:spLocks noGrp="1"/>
          </p:cNvSpPr>
          <p:nvPr>
            <p:ph type="title"/>
          </p:nvPr>
        </p:nvSpPr>
        <p:spPr/>
        <p:txBody>
          <a:bodyPr anchor="ctr"/>
          <a:lstStyle/>
          <a:p>
            <a:r>
              <a:rPr lang="en-US"/>
              <a:t>Click to edit Master title style</a:t>
            </a:r>
          </a:p>
        </p:txBody>
      </p:sp>
    </p:spTree>
    <p:extLst>
      <p:ext uri="{BB962C8B-B14F-4D97-AF65-F5344CB8AC3E}">
        <p14:creationId xmlns:p14="http://schemas.microsoft.com/office/powerpoint/2010/main" val="2887408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image" Target="../media/image8.emf"/><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theme" Target="../theme/theme2.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76422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7428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837788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708" r:id="rId24"/>
    <p:sldLayoutId id="2147483709" r:id="rId25"/>
  </p:sldLayoutIdLst>
  <p:transition>
    <p:fade/>
  </p:transition>
  <p:txStyles>
    <p:titleStyle>
      <a:lvl1pPr algn="l" defTabSz="914367" rtl="0" eaLnBrk="1" latinLnBrk="0" hangingPunct="1">
        <a:lnSpc>
          <a:spcPct val="90000"/>
        </a:lnSpc>
        <a:spcBef>
          <a:spcPct val="0"/>
        </a:spcBef>
        <a:buNone/>
        <a:defRPr lang="en-US" sz="3600" b="0" kern="1200" cap="all" spc="300" baseline="0" dirty="0">
          <a:ln w="3175">
            <a:noFill/>
          </a:ln>
          <a:solidFill>
            <a:schemeClr val="tx2"/>
          </a:solidFill>
          <a:effectLst/>
          <a:latin typeface="Segoe UI Semilight" charset="0"/>
          <a:ea typeface="+mn-ea"/>
          <a:cs typeface="Segoe UI Semilight" charset="0"/>
        </a:defRPr>
      </a:lvl1pPr>
    </p:titleStyle>
    <p:body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a:stretch>
            <a:fillRect/>
          </a:stretch>
        </p:blipFill>
        <p:spPr>
          <a:xfrm rot="5400000">
            <a:off x="9288989"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34997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emf"/></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1.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data-factory/how-to-configure-azure-ssis-ir-custom-setup"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docs.microsoft.com/en-gb/azure/data-factory/tutorial-deploy-ssis-packages-azur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30C67C-73C7-4B1E-830C-90E831D98A95}"/>
              </a:ext>
            </a:extLst>
          </p:cNvPr>
          <p:cNvSpPr/>
          <p:nvPr/>
        </p:nvSpPr>
        <p:spPr>
          <a:xfrm>
            <a:off x="464360" y="1718893"/>
            <a:ext cx="5631640" cy="1631216"/>
          </a:xfrm>
          <a:prstGeom prst="rect">
            <a:avLst/>
          </a:prstGeom>
        </p:spPr>
        <p:txBody>
          <a:bodyPr wrap="square">
            <a:spAutoFit/>
          </a:bodyPr>
          <a:lstStyle/>
          <a:p>
            <a:r>
              <a:rPr lang="en-US" sz="5000" dirty="0"/>
              <a:t>Azure </a:t>
            </a:r>
            <a:br>
              <a:rPr lang="en-US" sz="5000" dirty="0"/>
            </a:br>
            <a:r>
              <a:rPr lang="en-US" sz="5000" dirty="0"/>
              <a:t>SQL Database</a:t>
            </a:r>
          </a:p>
        </p:txBody>
      </p:sp>
      <p:sp>
        <p:nvSpPr>
          <p:cNvPr id="4" name="Rectangle 3">
            <a:extLst>
              <a:ext uri="{FF2B5EF4-FFF2-40B4-BE49-F238E27FC236}">
                <a16:creationId xmlns:a16="http://schemas.microsoft.com/office/drawing/2014/main" id="{35784A52-12F7-4DD5-949B-94F113F8FFC0}"/>
              </a:ext>
            </a:extLst>
          </p:cNvPr>
          <p:cNvSpPr/>
          <p:nvPr/>
        </p:nvSpPr>
        <p:spPr>
          <a:xfrm>
            <a:off x="464360" y="4302532"/>
            <a:ext cx="6096000" cy="646331"/>
          </a:xfrm>
          <a:prstGeom prst="rect">
            <a:avLst/>
          </a:prstGeom>
        </p:spPr>
        <p:txBody>
          <a:bodyPr>
            <a:spAutoFit/>
          </a:bodyPr>
          <a:lstStyle/>
          <a:p>
            <a:r>
              <a:rPr lang="en-US" dirty="0"/>
              <a:t>Srini Alavala</a:t>
            </a:r>
          </a:p>
          <a:p>
            <a:r>
              <a:rPr lang="en-US" dirty="0"/>
              <a:t>Cloud Solution Architect</a:t>
            </a:r>
          </a:p>
        </p:txBody>
      </p:sp>
    </p:spTree>
    <p:extLst>
      <p:ext uri="{BB962C8B-B14F-4D97-AF65-F5344CB8AC3E}">
        <p14:creationId xmlns:p14="http://schemas.microsoft.com/office/powerpoint/2010/main" val="7617843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3432-4AF3-4A3A-87C3-4A14A008B00C}"/>
              </a:ext>
            </a:extLst>
          </p:cNvPr>
          <p:cNvSpPr>
            <a:spLocks noGrp="1"/>
          </p:cNvSpPr>
          <p:nvPr>
            <p:ph type="title"/>
          </p:nvPr>
        </p:nvSpPr>
        <p:spPr/>
        <p:txBody>
          <a:bodyPr/>
          <a:lstStyle/>
          <a:p>
            <a:r>
              <a:rPr lang="en-US" dirty="0"/>
              <a:t>Today Hands-on Lab I</a:t>
            </a:r>
          </a:p>
        </p:txBody>
      </p:sp>
      <p:sp>
        <p:nvSpPr>
          <p:cNvPr id="3" name="Rectangle 2">
            <a:extLst>
              <a:ext uri="{FF2B5EF4-FFF2-40B4-BE49-F238E27FC236}">
                <a16:creationId xmlns:a16="http://schemas.microsoft.com/office/drawing/2014/main" id="{C748480C-BDCF-4618-9357-7AC708763C5B}"/>
              </a:ext>
            </a:extLst>
          </p:cNvPr>
          <p:cNvSpPr/>
          <p:nvPr/>
        </p:nvSpPr>
        <p:spPr bwMode="auto">
          <a:xfrm>
            <a:off x="1730456" y="1974166"/>
            <a:ext cx="8308432" cy="3754978"/>
          </a:xfrm>
          <a:prstGeom prst="rect">
            <a:avLst/>
          </a:prstGeom>
          <a:solidFill>
            <a:schemeClr val="bg1">
              <a:lumMod val="95000"/>
            </a:schemeClr>
          </a:solidFill>
          <a:ln>
            <a:solidFill>
              <a:schemeClr val="accent1"/>
            </a:solidFill>
            <a:prstDash val="dash"/>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highlight>
                <a:srgbClr val="C0C0C0"/>
              </a:highlight>
              <a:ea typeface="Segoe UI" pitchFamily="34" charset="0"/>
              <a:cs typeface="Segoe UI" pitchFamily="34" charset="0"/>
            </a:endParaRPr>
          </a:p>
        </p:txBody>
      </p:sp>
      <p:sp>
        <p:nvSpPr>
          <p:cNvPr id="5" name="TextBox 4">
            <a:extLst>
              <a:ext uri="{FF2B5EF4-FFF2-40B4-BE49-F238E27FC236}">
                <a16:creationId xmlns:a16="http://schemas.microsoft.com/office/drawing/2014/main" id="{F4896AF2-39CF-4C84-A69E-85B28A2C49F1}"/>
              </a:ext>
            </a:extLst>
          </p:cNvPr>
          <p:cNvSpPr txBox="1"/>
          <p:nvPr/>
        </p:nvSpPr>
        <p:spPr>
          <a:xfrm>
            <a:off x="1730456" y="1583637"/>
            <a:ext cx="2384170" cy="313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bIns="45720" rtlCol="0" anchor="t">
            <a:spAutoFit/>
          </a:bodyPr>
          <a:lstStyle>
            <a:defPPr>
              <a:defRPr lang="en-US"/>
            </a:defPPr>
            <a:lvl1pPr algn="ctr">
              <a:lnSpc>
                <a:spcPct val="90000"/>
              </a:lnSpc>
              <a:defRPr sz="1600">
                <a:solidFill>
                  <a:schemeClr val="tx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Resource Group</a:t>
            </a:r>
          </a:p>
        </p:txBody>
      </p:sp>
      <p:sp>
        <p:nvSpPr>
          <p:cNvPr id="6" name="TextBox 5">
            <a:extLst>
              <a:ext uri="{FF2B5EF4-FFF2-40B4-BE49-F238E27FC236}">
                <a16:creationId xmlns:a16="http://schemas.microsoft.com/office/drawing/2014/main" id="{7B206A33-C4DB-405F-B191-AB468F951E39}"/>
              </a:ext>
            </a:extLst>
          </p:cNvPr>
          <p:cNvSpPr txBox="1"/>
          <p:nvPr/>
        </p:nvSpPr>
        <p:spPr>
          <a:xfrm>
            <a:off x="2591557" y="3593247"/>
            <a:ext cx="2409217" cy="48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bIns="45720" rtlCol="0" anchor="t">
            <a:spAutoFit/>
          </a:bodyPr>
          <a:lstStyle>
            <a:defPPr>
              <a:defRPr lang="en-US"/>
            </a:defPPr>
            <a:lvl1pPr algn="ctr">
              <a:lnSpc>
                <a:spcPct val="90000"/>
              </a:lnSpc>
              <a:defRPr sz="1400">
                <a:solidFill>
                  <a:schemeClr val="accent3"/>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Virtual Machine</a:t>
            </a:r>
          </a:p>
          <a:p>
            <a:r>
              <a:rPr lang="en-US" dirty="0"/>
              <a:t>2012</a:t>
            </a:r>
          </a:p>
        </p:txBody>
      </p:sp>
      <p:pic>
        <p:nvPicPr>
          <p:cNvPr id="9" name="Graphic 8" descr="SQL Database">
            <a:extLst>
              <a:ext uri="{FF2B5EF4-FFF2-40B4-BE49-F238E27FC236}">
                <a16:creationId xmlns:a16="http://schemas.microsoft.com/office/drawing/2014/main" id="{0D41D649-30C5-4DBB-A7DC-50755CBF9F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6231" y="2939038"/>
            <a:ext cx="766922" cy="766922"/>
          </a:xfrm>
          <a:prstGeom prst="rect">
            <a:avLst/>
          </a:prstGeom>
        </p:spPr>
      </p:pic>
      <p:pic>
        <p:nvPicPr>
          <p:cNvPr id="13" name="Graphic 12" descr="Virtual Machines">
            <a:extLst>
              <a:ext uri="{FF2B5EF4-FFF2-40B4-BE49-F238E27FC236}">
                <a16:creationId xmlns:a16="http://schemas.microsoft.com/office/drawing/2014/main" id="{79373834-B9F9-45EE-9A16-0256D6F293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41550" y="2805703"/>
            <a:ext cx="801447" cy="801447"/>
          </a:xfrm>
          <a:prstGeom prst="rect">
            <a:avLst/>
          </a:prstGeom>
        </p:spPr>
      </p:pic>
      <p:pic>
        <p:nvPicPr>
          <p:cNvPr id="16" name="Graphic 15" descr="Server Cloud">
            <a:extLst>
              <a:ext uri="{FF2B5EF4-FFF2-40B4-BE49-F238E27FC236}">
                <a16:creationId xmlns:a16="http://schemas.microsoft.com/office/drawing/2014/main" id="{97F9E64F-93C2-4959-89F3-924ADBF71C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49194" y="2474744"/>
            <a:ext cx="457550" cy="457550"/>
          </a:xfrm>
          <a:prstGeom prst="rect">
            <a:avLst/>
          </a:prstGeom>
        </p:spPr>
      </p:pic>
      <p:sp>
        <p:nvSpPr>
          <p:cNvPr id="17" name="Rectangle 16">
            <a:extLst>
              <a:ext uri="{FF2B5EF4-FFF2-40B4-BE49-F238E27FC236}">
                <a16:creationId xmlns:a16="http://schemas.microsoft.com/office/drawing/2014/main" id="{DD6267E5-3F92-4687-8DD1-B553CBA74439}"/>
              </a:ext>
            </a:extLst>
          </p:cNvPr>
          <p:cNvSpPr/>
          <p:nvPr/>
        </p:nvSpPr>
        <p:spPr bwMode="auto">
          <a:xfrm>
            <a:off x="7081112" y="2440653"/>
            <a:ext cx="1999749" cy="3056305"/>
          </a:xfrm>
          <a:prstGeom prst="rect">
            <a:avLst/>
          </a:prstGeom>
          <a:noFill/>
          <a:ln>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a:extLst>
              <a:ext uri="{FF2B5EF4-FFF2-40B4-BE49-F238E27FC236}">
                <a16:creationId xmlns:a16="http://schemas.microsoft.com/office/drawing/2014/main" id="{F8F7FA9E-A93F-4BDE-BE31-8EE581EF5C60}"/>
              </a:ext>
            </a:extLst>
          </p:cNvPr>
          <p:cNvSpPr txBox="1"/>
          <p:nvPr/>
        </p:nvSpPr>
        <p:spPr>
          <a:xfrm>
            <a:off x="7535687" y="3811839"/>
            <a:ext cx="1227051" cy="2862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bIns="45720" rtlCol="0" anchor="t">
            <a:spAutoFit/>
          </a:bodyPr>
          <a:lstStyle>
            <a:defPPr>
              <a:defRPr lang="en-US"/>
            </a:defPPr>
            <a:lvl1pPr algn="ctr">
              <a:lnSpc>
                <a:spcPct val="90000"/>
              </a:lnSpc>
              <a:defRPr sz="1400">
                <a:solidFill>
                  <a:schemeClr val="accent3"/>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Sql</a:t>
            </a:r>
            <a:r>
              <a:rPr lang="en-US" dirty="0"/>
              <a:t> Db target</a:t>
            </a:r>
          </a:p>
        </p:txBody>
      </p:sp>
      <p:cxnSp>
        <p:nvCxnSpPr>
          <p:cNvPr id="21" name="Straight Connector 20">
            <a:extLst>
              <a:ext uri="{FF2B5EF4-FFF2-40B4-BE49-F238E27FC236}">
                <a16:creationId xmlns:a16="http://schemas.microsoft.com/office/drawing/2014/main" id="{B66AED77-AB73-4061-AFCC-C8CE6CD80FBC}"/>
              </a:ext>
            </a:extLst>
          </p:cNvPr>
          <p:cNvCxnSpPr>
            <a:cxnSpLocks/>
          </p:cNvCxnSpPr>
          <p:nvPr/>
        </p:nvCxnSpPr>
        <p:spPr>
          <a:xfrm>
            <a:off x="4479426" y="3385938"/>
            <a:ext cx="1552835"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C86B95-24E0-4DB2-B653-A99B54C6EFFE}"/>
              </a:ext>
            </a:extLst>
          </p:cNvPr>
          <p:cNvCxnSpPr/>
          <p:nvPr/>
        </p:nvCxnSpPr>
        <p:spPr>
          <a:xfrm>
            <a:off x="6041281" y="3375781"/>
            <a:ext cx="0" cy="63446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67219028-7648-49F9-A36D-958BC88C1570}"/>
              </a:ext>
            </a:extLst>
          </p:cNvPr>
          <p:cNvCxnSpPr>
            <a:cxnSpLocks/>
          </p:cNvCxnSpPr>
          <p:nvPr/>
        </p:nvCxnSpPr>
        <p:spPr>
          <a:xfrm flipV="1">
            <a:off x="5000774" y="3954221"/>
            <a:ext cx="2059088" cy="1165954"/>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SQL Database">
            <a:extLst>
              <a:ext uri="{FF2B5EF4-FFF2-40B4-BE49-F238E27FC236}">
                <a16:creationId xmlns:a16="http://schemas.microsoft.com/office/drawing/2014/main" id="{90C9D770-479E-420E-8A27-124BD18E9A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41429" y="2958897"/>
            <a:ext cx="370980" cy="370980"/>
          </a:xfrm>
          <a:prstGeom prst="rect">
            <a:avLst/>
          </a:prstGeom>
        </p:spPr>
      </p:pic>
      <p:pic>
        <p:nvPicPr>
          <p:cNvPr id="35" name="Picture 34">
            <a:extLst>
              <a:ext uri="{FF2B5EF4-FFF2-40B4-BE49-F238E27FC236}">
                <a16:creationId xmlns:a16="http://schemas.microsoft.com/office/drawing/2014/main" id="{BF1FAE12-3AA7-4DFA-9D08-BB09E7014B82}"/>
              </a:ext>
            </a:extLst>
          </p:cNvPr>
          <p:cNvPicPr>
            <a:picLocks noChangeAspect="1"/>
          </p:cNvPicPr>
          <p:nvPr/>
        </p:nvPicPr>
        <p:blipFill>
          <a:blip r:embed="rId8"/>
          <a:stretch>
            <a:fillRect/>
          </a:stretch>
        </p:blipFill>
        <p:spPr>
          <a:xfrm>
            <a:off x="5419894" y="2638257"/>
            <a:ext cx="579080" cy="672755"/>
          </a:xfrm>
          <a:prstGeom prst="rect">
            <a:avLst/>
          </a:prstGeom>
        </p:spPr>
      </p:pic>
      <p:pic>
        <p:nvPicPr>
          <p:cNvPr id="38" name="Picture 37">
            <a:extLst>
              <a:ext uri="{FF2B5EF4-FFF2-40B4-BE49-F238E27FC236}">
                <a16:creationId xmlns:a16="http://schemas.microsoft.com/office/drawing/2014/main" id="{F2261280-57C9-4691-A733-F1E48C3A8F12}"/>
              </a:ext>
            </a:extLst>
          </p:cNvPr>
          <p:cNvPicPr>
            <a:picLocks noChangeAspect="1"/>
          </p:cNvPicPr>
          <p:nvPr/>
        </p:nvPicPr>
        <p:blipFill>
          <a:blip r:embed="rId9"/>
          <a:stretch>
            <a:fillRect/>
          </a:stretch>
        </p:blipFill>
        <p:spPr>
          <a:xfrm>
            <a:off x="4115633" y="4720741"/>
            <a:ext cx="761374" cy="678164"/>
          </a:xfrm>
          <a:prstGeom prst="rect">
            <a:avLst/>
          </a:prstGeom>
        </p:spPr>
      </p:pic>
      <p:sp>
        <p:nvSpPr>
          <p:cNvPr id="39" name="TextBox 38">
            <a:extLst>
              <a:ext uri="{FF2B5EF4-FFF2-40B4-BE49-F238E27FC236}">
                <a16:creationId xmlns:a16="http://schemas.microsoft.com/office/drawing/2014/main" id="{CC2ECD45-6E1E-4061-93DF-BF886252C8F5}"/>
              </a:ext>
            </a:extLst>
          </p:cNvPr>
          <p:cNvSpPr txBox="1"/>
          <p:nvPr/>
        </p:nvSpPr>
        <p:spPr>
          <a:xfrm>
            <a:off x="7491199" y="4344846"/>
            <a:ext cx="1216986" cy="48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bIns="45720" rtlCol="0" anchor="t">
            <a:spAutoFit/>
          </a:bodyPr>
          <a:lstStyle>
            <a:defPPr>
              <a:defRPr lang="en-US"/>
            </a:defPPr>
            <a:lvl1pPr algn="ctr">
              <a:lnSpc>
                <a:spcPct val="90000"/>
              </a:lnSpc>
              <a:defRPr sz="1400">
                <a:solidFill>
                  <a:schemeClr val="accent3"/>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Data Masking</a:t>
            </a:r>
          </a:p>
          <a:p>
            <a:r>
              <a:rPr lang="en-US" dirty="0"/>
              <a:t>Encryption</a:t>
            </a:r>
          </a:p>
        </p:txBody>
      </p:sp>
    </p:spTree>
    <p:extLst>
      <p:ext uri="{BB962C8B-B14F-4D97-AF65-F5344CB8AC3E}">
        <p14:creationId xmlns:p14="http://schemas.microsoft.com/office/powerpoint/2010/main" val="22341335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4614-86AD-47D4-996D-89D58A16EFCF}"/>
              </a:ext>
            </a:extLst>
          </p:cNvPr>
          <p:cNvSpPr>
            <a:spLocks noGrp="1"/>
          </p:cNvSpPr>
          <p:nvPr>
            <p:ph type="title"/>
          </p:nvPr>
        </p:nvSpPr>
        <p:spPr>
          <a:xfrm>
            <a:off x="269240" y="289958"/>
            <a:ext cx="11821159" cy="899537"/>
          </a:xfrm>
        </p:spPr>
        <p:txBody>
          <a:bodyPr/>
          <a:lstStyle/>
          <a:p>
            <a:r>
              <a:rPr lang="en-US" dirty="0">
                <a:solidFill>
                  <a:schemeClr val="tx2"/>
                </a:solidFill>
              </a:rPr>
              <a:t>Azure Database Migration Service (Azure DMS)</a:t>
            </a:r>
          </a:p>
        </p:txBody>
      </p:sp>
      <p:sp>
        <p:nvSpPr>
          <p:cNvPr id="4" name="Rectangle 3">
            <a:extLst>
              <a:ext uri="{FF2B5EF4-FFF2-40B4-BE49-F238E27FC236}">
                <a16:creationId xmlns:a16="http://schemas.microsoft.com/office/drawing/2014/main" id="{0C4F496E-CA14-42C1-B2A2-CB4624260CAA}"/>
              </a:ext>
            </a:extLst>
          </p:cNvPr>
          <p:cNvSpPr/>
          <p:nvPr/>
        </p:nvSpPr>
        <p:spPr bwMode="auto">
          <a:xfrm>
            <a:off x="269241" y="2751416"/>
            <a:ext cx="3440344" cy="2977971"/>
          </a:xfrm>
          <a:prstGeom prst="rect">
            <a:avLst/>
          </a:prstGeom>
          <a:noFill/>
          <a:ln w="127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E1121E82-0673-4656-8739-EDD7A9A8768F}"/>
              </a:ext>
            </a:extLst>
          </p:cNvPr>
          <p:cNvSpPr txBox="1"/>
          <p:nvPr/>
        </p:nvSpPr>
        <p:spPr>
          <a:xfrm>
            <a:off x="269241" y="2261203"/>
            <a:ext cx="1664476" cy="253450"/>
          </a:xfrm>
          <a:prstGeom prst="rect">
            <a:avLst/>
          </a:prstGeom>
        </p:spPr>
        <p:txBody>
          <a:bodyPr wrap="square" lIns="89642" tIns="44821" rIns="89642" bIns="44821" rtlCol="0">
            <a:spAutoFit/>
          </a:bodyPr>
          <a:lstStyle>
            <a:defPPr>
              <a:defRPr lang="en-US"/>
            </a:defPPr>
            <a:lvl1pPr algn="ctr">
              <a:lnSpc>
                <a:spcPct val="90000"/>
              </a:lnSpc>
              <a:spcAft>
                <a:spcPts val="600"/>
              </a:spcAft>
              <a:defRPr sz="1200">
                <a:solidFill>
                  <a:schemeClr val="tx2"/>
                </a:solidFill>
              </a:defRPr>
            </a:lvl1p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0078D7"/>
                </a:solidFill>
                <a:effectLst/>
                <a:uLnTx/>
                <a:uFillTx/>
                <a:latin typeface="Segoe UI"/>
                <a:ea typeface="+mn-ea"/>
                <a:cs typeface="+mn-cs"/>
              </a:rPr>
              <a:t>On-prem network</a:t>
            </a:r>
          </a:p>
        </p:txBody>
      </p:sp>
      <p:cxnSp>
        <p:nvCxnSpPr>
          <p:cNvPr id="14" name="Straight Connector 13">
            <a:extLst>
              <a:ext uri="{FF2B5EF4-FFF2-40B4-BE49-F238E27FC236}">
                <a16:creationId xmlns:a16="http://schemas.microsoft.com/office/drawing/2014/main" id="{DD63202F-E2C6-49A9-A94B-FB38C8BFEA3B}"/>
              </a:ext>
            </a:extLst>
          </p:cNvPr>
          <p:cNvCxnSpPr>
            <a:cxnSpLocks/>
            <a:stCxn id="4" idx="1"/>
            <a:endCxn id="4" idx="3"/>
          </p:cNvCxnSpPr>
          <p:nvPr/>
        </p:nvCxnSpPr>
        <p:spPr>
          <a:xfrm>
            <a:off x="269241" y="4240402"/>
            <a:ext cx="3440344" cy="0"/>
          </a:xfrm>
          <a:prstGeom prst="line">
            <a:avLst/>
          </a:prstGeom>
          <a:solidFill>
            <a:schemeClr val="bg1"/>
          </a:solidFill>
          <a:ln w="127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5" name="TextBox 14">
            <a:extLst>
              <a:ext uri="{FF2B5EF4-FFF2-40B4-BE49-F238E27FC236}">
                <a16:creationId xmlns:a16="http://schemas.microsoft.com/office/drawing/2014/main" id="{DDE4B235-3D4A-4CB7-9500-61CED108BE6C}"/>
              </a:ext>
            </a:extLst>
          </p:cNvPr>
          <p:cNvSpPr txBox="1"/>
          <p:nvPr/>
        </p:nvSpPr>
        <p:spPr>
          <a:xfrm>
            <a:off x="241053" y="3575576"/>
            <a:ext cx="876204" cy="407330"/>
          </a:xfrm>
          <a:prstGeom prst="rect">
            <a:avLst/>
          </a:prstGeom>
        </p:spPr>
        <p:txBody>
          <a:bodyPr wrap="square" lIns="89642" tIns="44821" rIns="89642" bIns="44821" rtlCol="0">
            <a:spAutoFit/>
          </a:bodyPr>
          <a:lstStyle>
            <a:defPPr>
              <a:defRPr lang="en-US"/>
            </a:defPPr>
            <a:lvl1pPr algn="ctr">
              <a:lnSpc>
                <a:spcPct val="90000"/>
              </a:lnSpc>
              <a:spcAft>
                <a:spcPts val="600"/>
              </a:spcAft>
              <a:defRPr sz="1200">
                <a:solidFill>
                  <a:schemeClr val="tx2"/>
                </a:solidFill>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0078D7"/>
                </a:solidFill>
                <a:effectLst/>
                <a:uLnTx/>
                <a:uFillTx/>
                <a:latin typeface="Segoe UI"/>
                <a:ea typeface="+mn-ea"/>
                <a:cs typeface="+mn-cs"/>
              </a:rPr>
              <a:t>SQL Server</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0078D7"/>
                </a:solidFill>
                <a:effectLst/>
                <a:uLnTx/>
                <a:uFillTx/>
                <a:latin typeface="Segoe UI"/>
                <a:ea typeface="+mn-ea"/>
                <a:cs typeface="+mn-cs"/>
              </a:rPr>
              <a:t>2005 - 2017</a:t>
            </a:r>
          </a:p>
        </p:txBody>
      </p:sp>
      <p:sp>
        <p:nvSpPr>
          <p:cNvPr id="16" name="TextBox 15">
            <a:extLst>
              <a:ext uri="{FF2B5EF4-FFF2-40B4-BE49-F238E27FC236}">
                <a16:creationId xmlns:a16="http://schemas.microsoft.com/office/drawing/2014/main" id="{7110FE4A-F692-4AD7-8438-1ACB63E64B90}"/>
              </a:ext>
            </a:extLst>
          </p:cNvPr>
          <p:cNvSpPr txBox="1"/>
          <p:nvPr/>
        </p:nvSpPr>
        <p:spPr>
          <a:xfrm>
            <a:off x="1350355" y="5028476"/>
            <a:ext cx="1278119" cy="452540"/>
          </a:xfrm>
          <a:prstGeom prst="rect">
            <a:avLst/>
          </a:prstGeom>
        </p:spPr>
        <p:txBody>
          <a:bodyPr wrap="square" lIns="89642" tIns="44821" rIns="89642" bIns="44821"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029" b="0" i="0" u="none" strike="noStrike" kern="1200" cap="none" spc="0" normalizeH="0" baseline="0" noProof="0">
                <a:ln>
                  <a:noFill/>
                </a:ln>
                <a:solidFill>
                  <a:srgbClr val="0078D7"/>
                </a:solidFill>
                <a:effectLst/>
                <a:uLnTx/>
                <a:uFillTx/>
                <a:latin typeface="Segoe UI"/>
                <a:ea typeface="+mn-ea"/>
                <a:cs typeface="+mn-cs"/>
              </a:rPr>
              <a:t>Assessment tools</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029" b="0" i="0" u="none" strike="noStrike" kern="1200" cap="none" spc="0" normalizeH="0" baseline="0" noProof="0">
                <a:ln>
                  <a:noFill/>
                </a:ln>
                <a:solidFill>
                  <a:srgbClr val="0078D7"/>
                </a:solidFill>
                <a:effectLst/>
                <a:uLnTx/>
                <a:uFillTx/>
                <a:latin typeface="Segoe UI"/>
                <a:ea typeface="+mn-ea"/>
                <a:cs typeface="+mn-cs"/>
              </a:rPr>
              <a:t>SSMA &amp; DMA</a:t>
            </a:r>
          </a:p>
        </p:txBody>
      </p:sp>
      <p:sp>
        <p:nvSpPr>
          <p:cNvPr id="32" name="building_7">
            <a:extLst>
              <a:ext uri="{FF2B5EF4-FFF2-40B4-BE49-F238E27FC236}">
                <a16:creationId xmlns:a16="http://schemas.microsoft.com/office/drawing/2014/main" id="{A727CF7B-5967-486C-808D-729D42C517E1}"/>
              </a:ext>
            </a:extLst>
          </p:cNvPr>
          <p:cNvSpPr>
            <a:spLocks noChangeAspect="1" noEditPoints="1"/>
          </p:cNvSpPr>
          <p:nvPr/>
        </p:nvSpPr>
        <p:spPr bwMode="auto">
          <a:xfrm>
            <a:off x="425170" y="1620442"/>
            <a:ext cx="530224" cy="553178"/>
          </a:xfrm>
          <a:custGeom>
            <a:avLst/>
            <a:gdLst>
              <a:gd name="T0" fmla="*/ 231 w 231"/>
              <a:gd name="T1" fmla="*/ 241 h 241"/>
              <a:gd name="T2" fmla="*/ 0 w 231"/>
              <a:gd name="T3" fmla="*/ 241 h 241"/>
              <a:gd name="T4" fmla="*/ 135 w 231"/>
              <a:gd name="T5" fmla="*/ 241 h 241"/>
              <a:gd name="T6" fmla="*/ 135 w 231"/>
              <a:gd name="T7" fmla="*/ 111 h 241"/>
              <a:gd name="T8" fmla="*/ 14 w 231"/>
              <a:gd name="T9" fmla="*/ 111 h 241"/>
              <a:gd name="T10" fmla="*/ 14 w 231"/>
              <a:gd name="T11" fmla="*/ 241 h 241"/>
              <a:gd name="T12" fmla="*/ 217 w 231"/>
              <a:gd name="T13" fmla="*/ 241 h 241"/>
              <a:gd name="T14" fmla="*/ 217 w 231"/>
              <a:gd name="T15" fmla="*/ 58 h 241"/>
              <a:gd name="T16" fmla="*/ 101 w 231"/>
              <a:gd name="T17" fmla="*/ 58 h 241"/>
              <a:gd name="T18" fmla="*/ 101 w 231"/>
              <a:gd name="T19" fmla="*/ 97 h 241"/>
              <a:gd name="T20" fmla="*/ 140 w 231"/>
              <a:gd name="T21" fmla="*/ 44 h 241"/>
              <a:gd name="T22" fmla="*/ 140 w 231"/>
              <a:gd name="T23" fmla="*/ 0 h 241"/>
              <a:gd name="T24" fmla="*/ 82 w 231"/>
              <a:gd name="T25" fmla="*/ 44 h 241"/>
              <a:gd name="T26" fmla="*/ 82 w 231"/>
              <a:gd name="T27" fmla="*/ 92 h 241"/>
              <a:gd name="T28" fmla="*/ 178 w 231"/>
              <a:gd name="T29" fmla="*/ 241 h 241"/>
              <a:gd name="T30" fmla="*/ 178 w 231"/>
              <a:gd name="T31" fmla="*/ 198 h 241"/>
              <a:gd name="T32" fmla="*/ 150 w 231"/>
              <a:gd name="T33" fmla="*/ 198 h 241"/>
              <a:gd name="T34" fmla="*/ 97 w 231"/>
              <a:gd name="T35" fmla="*/ 241 h 241"/>
              <a:gd name="T36" fmla="*/ 97 w 231"/>
              <a:gd name="T37" fmla="*/ 198 h 241"/>
              <a:gd name="T38" fmla="*/ 58 w 231"/>
              <a:gd name="T39" fmla="*/ 198 h 241"/>
              <a:gd name="T40" fmla="*/ 58 w 231"/>
              <a:gd name="T41" fmla="*/ 239 h 241"/>
              <a:gd name="T42" fmla="*/ 97 w 231"/>
              <a:gd name="T43" fmla="*/ 241 h 241"/>
              <a:gd name="T44" fmla="*/ 97 w 231"/>
              <a:gd name="T45" fmla="*/ 198 h 241"/>
              <a:gd name="T46" fmla="*/ 58 w 231"/>
              <a:gd name="T47" fmla="*/ 198 h 241"/>
              <a:gd name="T48" fmla="*/ 58 w 231"/>
              <a:gd name="T49" fmla="*/ 239 h 241"/>
              <a:gd name="T50" fmla="*/ 227 w 231"/>
              <a:gd name="T51" fmla="*/ 164 h 241"/>
              <a:gd name="T52" fmla="*/ 227 w 231"/>
              <a:gd name="T53" fmla="*/ 1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41">
                <a:moveTo>
                  <a:pt x="231" y="241"/>
                </a:moveTo>
                <a:lnTo>
                  <a:pt x="0" y="241"/>
                </a:lnTo>
                <a:moveTo>
                  <a:pt x="135" y="241"/>
                </a:moveTo>
                <a:lnTo>
                  <a:pt x="135" y="111"/>
                </a:lnTo>
                <a:lnTo>
                  <a:pt x="14" y="111"/>
                </a:lnTo>
                <a:lnTo>
                  <a:pt x="14" y="241"/>
                </a:lnTo>
                <a:moveTo>
                  <a:pt x="217" y="241"/>
                </a:moveTo>
                <a:lnTo>
                  <a:pt x="217" y="58"/>
                </a:lnTo>
                <a:lnTo>
                  <a:pt x="101" y="58"/>
                </a:lnTo>
                <a:lnTo>
                  <a:pt x="101" y="97"/>
                </a:lnTo>
                <a:moveTo>
                  <a:pt x="140" y="44"/>
                </a:moveTo>
                <a:lnTo>
                  <a:pt x="140" y="0"/>
                </a:lnTo>
                <a:lnTo>
                  <a:pt x="82" y="44"/>
                </a:lnTo>
                <a:lnTo>
                  <a:pt x="82" y="92"/>
                </a:lnTo>
                <a:moveTo>
                  <a:pt x="178" y="241"/>
                </a:moveTo>
                <a:lnTo>
                  <a:pt x="178" y="198"/>
                </a:lnTo>
                <a:lnTo>
                  <a:pt x="150" y="198"/>
                </a:lnTo>
                <a:moveTo>
                  <a:pt x="97" y="241"/>
                </a:moveTo>
                <a:lnTo>
                  <a:pt x="97" y="198"/>
                </a:lnTo>
                <a:lnTo>
                  <a:pt x="58" y="198"/>
                </a:lnTo>
                <a:lnTo>
                  <a:pt x="58" y="239"/>
                </a:lnTo>
                <a:moveTo>
                  <a:pt x="97" y="241"/>
                </a:moveTo>
                <a:lnTo>
                  <a:pt x="97" y="198"/>
                </a:lnTo>
                <a:lnTo>
                  <a:pt x="58" y="198"/>
                </a:lnTo>
                <a:lnTo>
                  <a:pt x="58" y="239"/>
                </a:lnTo>
                <a:moveTo>
                  <a:pt x="227" y="164"/>
                </a:moveTo>
                <a:lnTo>
                  <a:pt x="227" y="164"/>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3" name="Freeform 146">
            <a:extLst>
              <a:ext uri="{FF2B5EF4-FFF2-40B4-BE49-F238E27FC236}">
                <a16:creationId xmlns:a16="http://schemas.microsoft.com/office/drawing/2014/main" id="{43B8E831-705E-4DC3-BFA1-18D3DE173AF7}"/>
              </a:ext>
            </a:extLst>
          </p:cNvPr>
          <p:cNvSpPr>
            <a:spLocks noChangeAspect="1"/>
          </p:cNvSpPr>
          <p:nvPr/>
        </p:nvSpPr>
        <p:spPr bwMode="auto">
          <a:xfrm>
            <a:off x="11209264" y="1711138"/>
            <a:ext cx="715817" cy="45333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rtl="0" eaLnBrk="1" fontAlgn="base" latinLnBrk="0" hangingPunct="1">
              <a:lnSpc>
                <a:spcPct val="90000"/>
              </a:lnSpc>
              <a:spcBef>
                <a:spcPct val="0"/>
              </a:spcBef>
              <a:spcAft>
                <a:spcPct val="0"/>
              </a:spcAft>
              <a:buClrTx/>
              <a:buSzTx/>
              <a:buFontTx/>
              <a:buNone/>
              <a:tabLst/>
              <a:defRPr/>
            </a:pPr>
            <a:endParaRPr kumimoji="0" lang="en-IN" sz="1922"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4" name="TextBox 33">
            <a:extLst>
              <a:ext uri="{FF2B5EF4-FFF2-40B4-BE49-F238E27FC236}">
                <a16:creationId xmlns:a16="http://schemas.microsoft.com/office/drawing/2014/main" id="{7ADC24FC-D143-4552-8DF5-ED1086177BC9}"/>
              </a:ext>
            </a:extLst>
          </p:cNvPr>
          <p:cNvSpPr txBox="1"/>
          <p:nvPr/>
        </p:nvSpPr>
        <p:spPr>
          <a:xfrm>
            <a:off x="10500978" y="2261203"/>
            <a:ext cx="1424104" cy="253450"/>
          </a:xfrm>
          <a:prstGeom prst="rect">
            <a:avLst/>
          </a:prstGeom>
        </p:spPr>
        <p:txBody>
          <a:bodyPr wrap="square" lIns="89642" tIns="44821" rIns="89642" bIns="44821" rtlCol="0">
            <a:spAutoFit/>
          </a:bodyPr>
          <a:lstStyle>
            <a:defPPr>
              <a:defRPr lang="en-US"/>
            </a:defPPr>
            <a:lvl1pPr algn="ctr">
              <a:lnSpc>
                <a:spcPct val="90000"/>
              </a:lnSpc>
              <a:spcAft>
                <a:spcPts val="600"/>
              </a:spcAft>
              <a:defRPr sz="1200">
                <a:solidFill>
                  <a:schemeClr val="tx2"/>
                </a:solidFill>
              </a:defRPr>
            </a:lvl1pPr>
          </a:lstStyle>
          <a:p>
            <a:pPr marL="0" marR="0" lvl="0" indent="0" algn="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0078D7"/>
                </a:solidFill>
                <a:effectLst/>
                <a:uLnTx/>
                <a:uFillTx/>
                <a:latin typeface="Segoe UI"/>
                <a:ea typeface="+mn-ea"/>
                <a:cs typeface="+mn-cs"/>
              </a:rPr>
              <a:t>Cloud network</a:t>
            </a:r>
          </a:p>
        </p:txBody>
      </p:sp>
      <p:sp>
        <p:nvSpPr>
          <p:cNvPr id="48" name="DeveloperTools_EC7A">
            <a:extLst>
              <a:ext uri="{FF2B5EF4-FFF2-40B4-BE49-F238E27FC236}">
                <a16:creationId xmlns:a16="http://schemas.microsoft.com/office/drawing/2014/main" id="{C41D8561-4E66-4EDF-8836-87749AA13936}"/>
              </a:ext>
            </a:extLst>
          </p:cNvPr>
          <p:cNvSpPr>
            <a:spLocks noChangeAspect="1" noEditPoints="1"/>
          </p:cNvSpPr>
          <p:nvPr/>
        </p:nvSpPr>
        <p:spPr bwMode="auto">
          <a:xfrm rot="16200000">
            <a:off x="1797919" y="4447158"/>
            <a:ext cx="382992" cy="603462"/>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id="{3C5C6353-9CF4-456A-9F87-1D928F48EF5E}"/>
              </a:ext>
            </a:extLst>
          </p:cNvPr>
          <p:cNvSpPr/>
          <p:nvPr/>
        </p:nvSpPr>
        <p:spPr bwMode="auto">
          <a:xfrm>
            <a:off x="8482416" y="2751416"/>
            <a:ext cx="3440344" cy="2977971"/>
          </a:xfrm>
          <a:prstGeom prst="rect">
            <a:avLst/>
          </a:prstGeom>
          <a:noFill/>
          <a:ln w="127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Cylinder 513">
            <a:extLst>
              <a:ext uri="{FF2B5EF4-FFF2-40B4-BE49-F238E27FC236}">
                <a16:creationId xmlns:a16="http://schemas.microsoft.com/office/drawing/2014/main" id="{5DF8E3D3-B1E2-44D7-A783-538CEF3A482D}"/>
              </a:ext>
            </a:extLst>
          </p:cNvPr>
          <p:cNvSpPr/>
          <p:nvPr/>
        </p:nvSpPr>
        <p:spPr bwMode="auto">
          <a:xfrm>
            <a:off x="486303" y="3049364"/>
            <a:ext cx="385706" cy="506723"/>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029" b="0" i="0" u="none" strike="noStrike" kern="1200" cap="none" spc="0" normalizeH="0" baseline="0" noProof="0">
                <a:ln>
                  <a:noFill/>
                </a:ln>
                <a:solidFill>
                  <a:srgbClr val="0078D7"/>
                </a:solidFill>
                <a:effectLst/>
                <a:uLnTx/>
                <a:uFillTx/>
                <a:latin typeface="Segoe UI"/>
                <a:ea typeface="Segoe UI" pitchFamily="34" charset="0"/>
                <a:cs typeface="Segoe UI" pitchFamily="34" charset="0"/>
              </a:rPr>
              <a:t>SQL</a:t>
            </a:r>
          </a:p>
        </p:txBody>
      </p:sp>
      <p:grpSp>
        <p:nvGrpSpPr>
          <p:cNvPr id="29" name="Group 28">
            <a:extLst>
              <a:ext uri="{FF2B5EF4-FFF2-40B4-BE49-F238E27FC236}">
                <a16:creationId xmlns:a16="http://schemas.microsoft.com/office/drawing/2014/main" id="{72E278E7-EF21-47D8-A52F-C60E31A08F96}"/>
              </a:ext>
            </a:extLst>
          </p:cNvPr>
          <p:cNvGrpSpPr/>
          <p:nvPr/>
        </p:nvGrpSpPr>
        <p:grpSpPr>
          <a:xfrm>
            <a:off x="1036880" y="3049364"/>
            <a:ext cx="385706" cy="506723"/>
            <a:chOff x="1434003" y="2878890"/>
            <a:chExt cx="393440" cy="516884"/>
          </a:xfrm>
        </p:grpSpPr>
        <p:sp>
          <p:nvSpPr>
            <p:cNvPr id="51" name="Cylinder 513">
              <a:extLst>
                <a:ext uri="{FF2B5EF4-FFF2-40B4-BE49-F238E27FC236}">
                  <a16:creationId xmlns:a16="http://schemas.microsoft.com/office/drawing/2014/main" id="{39E8AB98-909E-4A51-8D42-BF617B0BEDCE}"/>
                </a:ext>
              </a:extLst>
            </p:cNvPr>
            <p:cNvSpPr/>
            <p:nvPr/>
          </p:nvSpPr>
          <p:spPr bwMode="auto">
            <a:xfrm>
              <a:off x="1434003" y="2878890"/>
              <a:ext cx="393440" cy="516884"/>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029" b="0" i="0" u="none" strike="noStrike" kern="1200" cap="none" spc="0" normalizeH="0" baseline="0" noProof="0">
                <a:ln>
                  <a:noFill/>
                </a:ln>
                <a:solidFill>
                  <a:srgbClr val="0078D7"/>
                </a:solidFill>
                <a:effectLst/>
                <a:uLnTx/>
                <a:uFillTx/>
                <a:latin typeface="Segoe UI"/>
                <a:ea typeface="Segoe UI" pitchFamily="34" charset="0"/>
                <a:cs typeface="Segoe UI" pitchFamily="34" charset="0"/>
              </a:endParaRPr>
            </a:p>
          </p:txBody>
        </p:sp>
        <p:pic>
          <p:nvPicPr>
            <p:cNvPr id="1026" name="Picture 2" descr="https://vignette.wikia.nocookie.net/logopedia/images/5/58/Oracle_logo.jpg/revision/latest?cb=20120801025034">
              <a:extLst>
                <a:ext uri="{FF2B5EF4-FFF2-40B4-BE49-F238E27FC236}">
                  <a16:creationId xmlns:a16="http://schemas.microsoft.com/office/drawing/2014/main" id="{C09F586E-0132-4BF9-ABED-1BC30A84CEFA}"/>
                </a:ext>
              </a:extLst>
            </p:cNvPr>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l="4843" r="4843"/>
            <a:stretch/>
          </p:blipFill>
          <p:spPr bwMode="auto">
            <a:xfrm>
              <a:off x="1453057" y="3086909"/>
              <a:ext cx="355332" cy="142396"/>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Cylinder 513">
            <a:extLst>
              <a:ext uri="{FF2B5EF4-FFF2-40B4-BE49-F238E27FC236}">
                <a16:creationId xmlns:a16="http://schemas.microsoft.com/office/drawing/2014/main" id="{47B4AB42-B983-4AB8-86AF-09FD1141A1A5}"/>
              </a:ext>
            </a:extLst>
          </p:cNvPr>
          <p:cNvSpPr/>
          <p:nvPr/>
        </p:nvSpPr>
        <p:spPr bwMode="auto">
          <a:xfrm>
            <a:off x="1587457" y="3049364"/>
            <a:ext cx="385706" cy="506723"/>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029" b="0" i="0" u="none" strike="noStrike" kern="1200" cap="none" spc="0" normalizeH="0" baseline="0" noProof="0">
                <a:ln>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My</a:t>
            </a:r>
          </a:p>
        </p:txBody>
      </p:sp>
      <p:grpSp>
        <p:nvGrpSpPr>
          <p:cNvPr id="3" name="Group 2">
            <a:extLst>
              <a:ext uri="{FF2B5EF4-FFF2-40B4-BE49-F238E27FC236}">
                <a16:creationId xmlns:a16="http://schemas.microsoft.com/office/drawing/2014/main" id="{0AB7C2C0-F14B-485E-B655-A674D099672A}"/>
              </a:ext>
            </a:extLst>
          </p:cNvPr>
          <p:cNvGrpSpPr/>
          <p:nvPr/>
        </p:nvGrpSpPr>
        <p:grpSpPr>
          <a:xfrm>
            <a:off x="2138033" y="3049364"/>
            <a:ext cx="385706" cy="506723"/>
            <a:chOff x="2502233" y="3088825"/>
            <a:chExt cx="393440" cy="516884"/>
          </a:xfrm>
        </p:grpSpPr>
        <p:sp>
          <p:nvSpPr>
            <p:cNvPr id="54" name="Cylinder 513">
              <a:extLst>
                <a:ext uri="{FF2B5EF4-FFF2-40B4-BE49-F238E27FC236}">
                  <a16:creationId xmlns:a16="http://schemas.microsoft.com/office/drawing/2014/main" id="{23B9E431-FA62-4719-AA74-CA25801B4A66}"/>
                </a:ext>
              </a:extLst>
            </p:cNvPr>
            <p:cNvSpPr/>
            <p:nvPr/>
          </p:nvSpPr>
          <p:spPr bwMode="auto">
            <a:xfrm>
              <a:off x="2502233" y="3088825"/>
              <a:ext cx="393440" cy="516884"/>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029" b="0" i="0" u="none" strike="noStrike" kern="1200" cap="none" spc="0" normalizeH="0" baseline="0" noProof="0">
                <a:ln>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57" name="Group 56">
              <a:extLst>
                <a:ext uri="{FF2B5EF4-FFF2-40B4-BE49-F238E27FC236}">
                  <a16:creationId xmlns:a16="http://schemas.microsoft.com/office/drawing/2014/main" id="{D6830174-A60B-4F5B-8684-45186351E928}"/>
                </a:ext>
              </a:extLst>
            </p:cNvPr>
            <p:cNvGrpSpPr/>
            <p:nvPr/>
          </p:nvGrpSpPr>
          <p:grpSpPr>
            <a:xfrm>
              <a:off x="2592978" y="3300408"/>
              <a:ext cx="224264" cy="232332"/>
              <a:chOff x="10970759" y="2371811"/>
              <a:chExt cx="661987" cy="685800"/>
            </a:xfrm>
            <a:solidFill>
              <a:schemeClr val="tx2"/>
            </a:solidFill>
          </p:grpSpPr>
          <p:sp>
            <p:nvSpPr>
              <p:cNvPr id="58" name="Freeform 235">
                <a:extLst>
                  <a:ext uri="{FF2B5EF4-FFF2-40B4-BE49-F238E27FC236}">
                    <a16:creationId xmlns:a16="http://schemas.microsoft.com/office/drawing/2014/main" id="{D6EFEF85-0035-4365-89CB-916BF53C9159}"/>
                  </a:ext>
                </a:extLst>
              </p:cNvPr>
              <p:cNvSpPr>
                <a:spLocks noEditPoints="1"/>
              </p:cNvSpPr>
              <p:nvPr/>
            </p:nvSpPr>
            <p:spPr bwMode="auto">
              <a:xfrm>
                <a:off x="10970759" y="2371811"/>
                <a:ext cx="661987" cy="685800"/>
              </a:xfrm>
              <a:custGeom>
                <a:avLst/>
                <a:gdLst>
                  <a:gd name="T0" fmla="*/ 1458 w 1668"/>
                  <a:gd name="T1" fmla="*/ 1046 h 1728"/>
                  <a:gd name="T2" fmla="*/ 1588 w 1668"/>
                  <a:gd name="T3" fmla="*/ 665 h 1728"/>
                  <a:gd name="T4" fmla="*/ 1656 w 1668"/>
                  <a:gd name="T5" fmla="*/ 261 h 1728"/>
                  <a:gd name="T6" fmla="*/ 1378 w 1668"/>
                  <a:gd name="T7" fmla="*/ 19 h 1728"/>
                  <a:gd name="T8" fmla="*/ 974 w 1668"/>
                  <a:gd name="T9" fmla="*/ 30 h 1728"/>
                  <a:gd name="T10" fmla="*/ 537 w 1668"/>
                  <a:gd name="T11" fmla="*/ 45 h 1728"/>
                  <a:gd name="T12" fmla="*/ 168 w 1668"/>
                  <a:gd name="T13" fmla="*/ 66 h 1728"/>
                  <a:gd name="T14" fmla="*/ 1 w 1668"/>
                  <a:gd name="T15" fmla="*/ 390 h 1728"/>
                  <a:gd name="T16" fmla="*/ 158 w 1668"/>
                  <a:gd name="T17" fmla="*/ 1052 h 1728"/>
                  <a:gd name="T18" fmla="*/ 360 w 1668"/>
                  <a:gd name="T19" fmla="*/ 1256 h 1728"/>
                  <a:gd name="T20" fmla="*/ 639 w 1668"/>
                  <a:gd name="T21" fmla="*/ 1060 h 1728"/>
                  <a:gd name="T22" fmla="*/ 566 w 1668"/>
                  <a:gd name="T23" fmla="*/ 1146 h 1728"/>
                  <a:gd name="T24" fmla="*/ 494 w 1668"/>
                  <a:gd name="T25" fmla="*/ 1234 h 1728"/>
                  <a:gd name="T26" fmla="*/ 732 w 1668"/>
                  <a:gd name="T27" fmla="*/ 1265 h 1728"/>
                  <a:gd name="T28" fmla="*/ 838 w 1668"/>
                  <a:gd name="T29" fmla="*/ 1608 h 1728"/>
                  <a:gd name="T30" fmla="*/ 1052 w 1668"/>
                  <a:gd name="T31" fmla="*/ 1724 h 1728"/>
                  <a:gd name="T32" fmla="*/ 1269 w 1668"/>
                  <a:gd name="T33" fmla="*/ 1535 h 1728"/>
                  <a:gd name="T34" fmla="*/ 1497 w 1668"/>
                  <a:gd name="T35" fmla="*/ 1196 h 1728"/>
                  <a:gd name="T36" fmla="*/ 1667 w 1668"/>
                  <a:gd name="T37" fmla="*/ 1057 h 1728"/>
                  <a:gd name="T38" fmla="*/ 1358 w 1668"/>
                  <a:gd name="T39" fmla="*/ 804 h 1728"/>
                  <a:gd name="T40" fmla="*/ 1258 w 1668"/>
                  <a:gd name="T41" fmla="*/ 778 h 1728"/>
                  <a:gd name="T42" fmla="*/ 1204 w 1668"/>
                  <a:gd name="T43" fmla="*/ 512 h 1728"/>
                  <a:gd name="T44" fmla="*/ 1239 w 1668"/>
                  <a:gd name="T45" fmla="*/ 51 h 1728"/>
                  <a:gd name="T46" fmla="*/ 1586 w 1668"/>
                  <a:gd name="T47" fmla="*/ 215 h 1728"/>
                  <a:gd name="T48" fmla="*/ 1549 w 1668"/>
                  <a:gd name="T49" fmla="*/ 622 h 1728"/>
                  <a:gd name="T50" fmla="*/ 1378 w 1668"/>
                  <a:gd name="T51" fmla="*/ 957 h 1728"/>
                  <a:gd name="T52" fmla="*/ 1395 w 1668"/>
                  <a:gd name="T53" fmla="*/ 638 h 1728"/>
                  <a:gd name="T54" fmla="*/ 1363 w 1668"/>
                  <a:gd name="T55" fmla="*/ 320 h 1728"/>
                  <a:gd name="T56" fmla="*/ 1090 w 1668"/>
                  <a:gd name="T57" fmla="*/ 64 h 1728"/>
                  <a:gd name="T58" fmla="*/ 350 w 1668"/>
                  <a:gd name="T59" fmla="*/ 1206 h 1728"/>
                  <a:gd name="T60" fmla="*/ 175 w 1668"/>
                  <a:gd name="T61" fmla="*/ 958 h 1728"/>
                  <a:gd name="T62" fmla="*/ 55 w 1668"/>
                  <a:gd name="T63" fmla="*/ 343 h 1728"/>
                  <a:gd name="T64" fmla="*/ 219 w 1668"/>
                  <a:gd name="T65" fmla="*/ 98 h 1728"/>
                  <a:gd name="T66" fmla="*/ 610 w 1668"/>
                  <a:gd name="T67" fmla="*/ 118 h 1728"/>
                  <a:gd name="T68" fmla="*/ 467 w 1668"/>
                  <a:gd name="T69" fmla="*/ 463 h 1728"/>
                  <a:gd name="T70" fmla="*/ 458 w 1668"/>
                  <a:gd name="T71" fmla="*/ 833 h 1728"/>
                  <a:gd name="T72" fmla="*/ 492 w 1668"/>
                  <a:gd name="T73" fmla="*/ 1073 h 1728"/>
                  <a:gd name="T74" fmla="*/ 509 w 1668"/>
                  <a:gd name="T75" fmla="*/ 828 h 1728"/>
                  <a:gd name="T76" fmla="*/ 544 w 1668"/>
                  <a:gd name="T77" fmla="*/ 523 h 1728"/>
                  <a:gd name="T78" fmla="*/ 757 w 1668"/>
                  <a:gd name="T79" fmla="*/ 528 h 1728"/>
                  <a:gd name="T80" fmla="*/ 742 w 1668"/>
                  <a:gd name="T81" fmla="*/ 895 h 1728"/>
                  <a:gd name="T82" fmla="*/ 567 w 1668"/>
                  <a:gd name="T83" fmla="*/ 958 h 1728"/>
                  <a:gd name="T84" fmla="*/ 681 w 1668"/>
                  <a:gd name="T85" fmla="*/ 1159 h 1728"/>
                  <a:gd name="T86" fmla="*/ 779 w 1668"/>
                  <a:gd name="T87" fmla="*/ 1082 h 1728"/>
                  <a:gd name="T88" fmla="*/ 735 w 1668"/>
                  <a:gd name="T89" fmla="*/ 1209 h 1728"/>
                  <a:gd name="T90" fmla="*/ 1002 w 1668"/>
                  <a:gd name="T91" fmla="*/ 1677 h 1728"/>
                  <a:gd name="T92" fmla="*/ 868 w 1668"/>
                  <a:gd name="T93" fmla="*/ 1514 h 1728"/>
                  <a:gd name="T94" fmla="*/ 826 w 1668"/>
                  <a:gd name="T95" fmla="*/ 1052 h 1728"/>
                  <a:gd name="T96" fmla="*/ 780 w 1668"/>
                  <a:gd name="T97" fmla="*/ 934 h 1728"/>
                  <a:gd name="T98" fmla="*/ 816 w 1668"/>
                  <a:gd name="T99" fmla="*/ 543 h 1728"/>
                  <a:gd name="T100" fmla="*/ 655 w 1668"/>
                  <a:gd name="T101" fmla="*/ 434 h 1728"/>
                  <a:gd name="T102" fmla="*/ 555 w 1668"/>
                  <a:gd name="T103" fmla="*/ 302 h 1728"/>
                  <a:gd name="T104" fmla="*/ 760 w 1668"/>
                  <a:gd name="T105" fmla="*/ 86 h 1728"/>
                  <a:gd name="T106" fmla="*/ 1131 w 1668"/>
                  <a:gd name="T107" fmla="*/ 144 h 1728"/>
                  <a:gd name="T108" fmla="*/ 1356 w 1668"/>
                  <a:gd name="T109" fmla="*/ 427 h 1728"/>
                  <a:gd name="T110" fmla="*/ 1162 w 1668"/>
                  <a:gd name="T111" fmla="*/ 483 h 1728"/>
                  <a:gd name="T112" fmla="*/ 1207 w 1668"/>
                  <a:gd name="T113" fmla="*/ 791 h 1728"/>
                  <a:gd name="T114" fmla="*/ 1320 w 1668"/>
                  <a:gd name="T115" fmla="*/ 1035 h 1728"/>
                  <a:gd name="T116" fmla="*/ 1229 w 1668"/>
                  <a:gd name="T117" fmla="*/ 1467 h 1728"/>
                  <a:gd name="T118" fmla="*/ 1078 w 1668"/>
                  <a:gd name="T119" fmla="*/ 1667 h 1728"/>
                  <a:gd name="T120" fmla="*/ 1345 w 1668"/>
                  <a:gd name="T121" fmla="*/ 1155 h 1728"/>
                  <a:gd name="T122" fmla="*/ 1363 w 1668"/>
                  <a:gd name="T123" fmla="*/ 1074 h 1728"/>
                  <a:gd name="T124" fmla="*/ 1601 w 1668"/>
                  <a:gd name="T125" fmla="*/ 108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8" h="1728">
                    <a:moveTo>
                      <a:pt x="1667" y="1057"/>
                    </a:moveTo>
                    <a:lnTo>
                      <a:pt x="1667" y="1057"/>
                    </a:lnTo>
                    <a:lnTo>
                      <a:pt x="1663" y="1049"/>
                    </a:lnTo>
                    <a:lnTo>
                      <a:pt x="1658" y="1042"/>
                    </a:lnTo>
                    <a:lnTo>
                      <a:pt x="1651" y="1037"/>
                    </a:lnTo>
                    <a:lnTo>
                      <a:pt x="1641" y="1034"/>
                    </a:lnTo>
                    <a:lnTo>
                      <a:pt x="1631" y="1032"/>
                    </a:lnTo>
                    <a:lnTo>
                      <a:pt x="1620" y="1031"/>
                    </a:lnTo>
                    <a:lnTo>
                      <a:pt x="1607" y="1032"/>
                    </a:lnTo>
                    <a:lnTo>
                      <a:pt x="1591" y="1034"/>
                    </a:lnTo>
                    <a:lnTo>
                      <a:pt x="1591" y="1034"/>
                    </a:lnTo>
                    <a:lnTo>
                      <a:pt x="1569" y="1039"/>
                    </a:lnTo>
                    <a:lnTo>
                      <a:pt x="1548" y="1042"/>
                    </a:lnTo>
                    <a:lnTo>
                      <a:pt x="1530" y="1044"/>
                    </a:lnTo>
                    <a:lnTo>
                      <a:pt x="1512" y="1046"/>
                    </a:lnTo>
                    <a:lnTo>
                      <a:pt x="1483" y="1047"/>
                    </a:lnTo>
                    <a:lnTo>
                      <a:pt x="1458" y="1046"/>
                    </a:lnTo>
                    <a:lnTo>
                      <a:pt x="1438" y="1044"/>
                    </a:lnTo>
                    <a:lnTo>
                      <a:pt x="1424" y="1040"/>
                    </a:lnTo>
                    <a:lnTo>
                      <a:pt x="1414" y="1036"/>
                    </a:lnTo>
                    <a:lnTo>
                      <a:pt x="1407" y="1032"/>
                    </a:lnTo>
                    <a:lnTo>
                      <a:pt x="1407" y="1032"/>
                    </a:lnTo>
                    <a:lnTo>
                      <a:pt x="1425" y="1003"/>
                    </a:lnTo>
                    <a:lnTo>
                      <a:pt x="1443" y="975"/>
                    </a:lnTo>
                    <a:lnTo>
                      <a:pt x="1460" y="946"/>
                    </a:lnTo>
                    <a:lnTo>
                      <a:pt x="1476" y="915"/>
                    </a:lnTo>
                    <a:lnTo>
                      <a:pt x="1493" y="885"/>
                    </a:lnTo>
                    <a:lnTo>
                      <a:pt x="1508" y="855"/>
                    </a:lnTo>
                    <a:lnTo>
                      <a:pt x="1523" y="824"/>
                    </a:lnTo>
                    <a:lnTo>
                      <a:pt x="1537" y="792"/>
                    </a:lnTo>
                    <a:lnTo>
                      <a:pt x="1551" y="761"/>
                    </a:lnTo>
                    <a:lnTo>
                      <a:pt x="1565" y="729"/>
                    </a:lnTo>
                    <a:lnTo>
                      <a:pt x="1577" y="697"/>
                    </a:lnTo>
                    <a:lnTo>
                      <a:pt x="1588" y="665"/>
                    </a:lnTo>
                    <a:lnTo>
                      <a:pt x="1599" y="634"/>
                    </a:lnTo>
                    <a:lnTo>
                      <a:pt x="1610" y="602"/>
                    </a:lnTo>
                    <a:lnTo>
                      <a:pt x="1619" y="570"/>
                    </a:lnTo>
                    <a:lnTo>
                      <a:pt x="1627" y="538"/>
                    </a:lnTo>
                    <a:lnTo>
                      <a:pt x="1627" y="538"/>
                    </a:lnTo>
                    <a:lnTo>
                      <a:pt x="1634" y="510"/>
                    </a:lnTo>
                    <a:lnTo>
                      <a:pt x="1640" y="481"/>
                    </a:lnTo>
                    <a:lnTo>
                      <a:pt x="1646" y="452"/>
                    </a:lnTo>
                    <a:lnTo>
                      <a:pt x="1651" y="426"/>
                    </a:lnTo>
                    <a:lnTo>
                      <a:pt x="1655" y="399"/>
                    </a:lnTo>
                    <a:lnTo>
                      <a:pt x="1657" y="375"/>
                    </a:lnTo>
                    <a:lnTo>
                      <a:pt x="1659" y="350"/>
                    </a:lnTo>
                    <a:lnTo>
                      <a:pt x="1660" y="327"/>
                    </a:lnTo>
                    <a:lnTo>
                      <a:pt x="1660" y="327"/>
                    </a:lnTo>
                    <a:lnTo>
                      <a:pt x="1660" y="303"/>
                    </a:lnTo>
                    <a:lnTo>
                      <a:pt x="1658" y="282"/>
                    </a:lnTo>
                    <a:lnTo>
                      <a:pt x="1656" y="261"/>
                    </a:lnTo>
                    <a:lnTo>
                      <a:pt x="1652" y="242"/>
                    </a:lnTo>
                    <a:lnTo>
                      <a:pt x="1648" y="225"/>
                    </a:lnTo>
                    <a:lnTo>
                      <a:pt x="1641" y="210"/>
                    </a:lnTo>
                    <a:lnTo>
                      <a:pt x="1634" y="196"/>
                    </a:lnTo>
                    <a:lnTo>
                      <a:pt x="1626" y="184"/>
                    </a:lnTo>
                    <a:lnTo>
                      <a:pt x="1626" y="184"/>
                    </a:lnTo>
                    <a:lnTo>
                      <a:pt x="1609" y="163"/>
                    </a:lnTo>
                    <a:lnTo>
                      <a:pt x="1589" y="142"/>
                    </a:lnTo>
                    <a:lnTo>
                      <a:pt x="1570" y="123"/>
                    </a:lnTo>
                    <a:lnTo>
                      <a:pt x="1549" y="105"/>
                    </a:lnTo>
                    <a:lnTo>
                      <a:pt x="1527" y="89"/>
                    </a:lnTo>
                    <a:lnTo>
                      <a:pt x="1504" y="74"/>
                    </a:lnTo>
                    <a:lnTo>
                      <a:pt x="1481" y="60"/>
                    </a:lnTo>
                    <a:lnTo>
                      <a:pt x="1456" y="48"/>
                    </a:lnTo>
                    <a:lnTo>
                      <a:pt x="1431" y="37"/>
                    </a:lnTo>
                    <a:lnTo>
                      <a:pt x="1405" y="28"/>
                    </a:lnTo>
                    <a:lnTo>
                      <a:pt x="1378" y="19"/>
                    </a:lnTo>
                    <a:lnTo>
                      <a:pt x="1350" y="12"/>
                    </a:lnTo>
                    <a:lnTo>
                      <a:pt x="1322" y="7"/>
                    </a:lnTo>
                    <a:lnTo>
                      <a:pt x="1293" y="3"/>
                    </a:lnTo>
                    <a:lnTo>
                      <a:pt x="1262" y="1"/>
                    </a:lnTo>
                    <a:lnTo>
                      <a:pt x="1233" y="0"/>
                    </a:lnTo>
                    <a:lnTo>
                      <a:pt x="1233" y="0"/>
                    </a:lnTo>
                    <a:lnTo>
                      <a:pt x="1211" y="0"/>
                    </a:lnTo>
                    <a:lnTo>
                      <a:pt x="1191" y="1"/>
                    </a:lnTo>
                    <a:lnTo>
                      <a:pt x="1152" y="4"/>
                    </a:lnTo>
                    <a:lnTo>
                      <a:pt x="1115" y="8"/>
                    </a:lnTo>
                    <a:lnTo>
                      <a:pt x="1083" y="14"/>
                    </a:lnTo>
                    <a:lnTo>
                      <a:pt x="1054" y="20"/>
                    </a:lnTo>
                    <a:lnTo>
                      <a:pt x="1032" y="27"/>
                    </a:lnTo>
                    <a:lnTo>
                      <a:pt x="1014" y="32"/>
                    </a:lnTo>
                    <a:lnTo>
                      <a:pt x="1004" y="36"/>
                    </a:lnTo>
                    <a:lnTo>
                      <a:pt x="1004" y="36"/>
                    </a:lnTo>
                    <a:lnTo>
                      <a:pt x="974" y="30"/>
                    </a:lnTo>
                    <a:lnTo>
                      <a:pt x="943" y="25"/>
                    </a:lnTo>
                    <a:lnTo>
                      <a:pt x="910" y="20"/>
                    </a:lnTo>
                    <a:lnTo>
                      <a:pt x="876" y="19"/>
                    </a:lnTo>
                    <a:lnTo>
                      <a:pt x="876" y="19"/>
                    </a:lnTo>
                    <a:lnTo>
                      <a:pt x="844" y="19"/>
                    </a:lnTo>
                    <a:lnTo>
                      <a:pt x="815" y="23"/>
                    </a:lnTo>
                    <a:lnTo>
                      <a:pt x="785" y="27"/>
                    </a:lnTo>
                    <a:lnTo>
                      <a:pt x="757" y="34"/>
                    </a:lnTo>
                    <a:lnTo>
                      <a:pt x="729" y="42"/>
                    </a:lnTo>
                    <a:lnTo>
                      <a:pt x="704" y="52"/>
                    </a:lnTo>
                    <a:lnTo>
                      <a:pt x="679" y="66"/>
                    </a:lnTo>
                    <a:lnTo>
                      <a:pt x="656" y="80"/>
                    </a:lnTo>
                    <a:lnTo>
                      <a:pt x="656" y="80"/>
                    </a:lnTo>
                    <a:lnTo>
                      <a:pt x="629" y="71"/>
                    </a:lnTo>
                    <a:lnTo>
                      <a:pt x="588" y="57"/>
                    </a:lnTo>
                    <a:lnTo>
                      <a:pt x="564" y="51"/>
                    </a:lnTo>
                    <a:lnTo>
                      <a:pt x="537" y="45"/>
                    </a:lnTo>
                    <a:lnTo>
                      <a:pt x="508" y="39"/>
                    </a:lnTo>
                    <a:lnTo>
                      <a:pt x="477" y="33"/>
                    </a:lnTo>
                    <a:lnTo>
                      <a:pt x="477" y="33"/>
                    </a:lnTo>
                    <a:lnTo>
                      <a:pt x="451" y="30"/>
                    </a:lnTo>
                    <a:lnTo>
                      <a:pt x="425" y="27"/>
                    </a:lnTo>
                    <a:lnTo>
                      <a:pt x="400" y="25"/>
                    </a:lnTo>
                    <a:lnTo>
                      <a:pt x="375" y="24"/>
                    </a:lnTo>
                    <a:lnTo>
                      <a:pt x="350" y="24"/>
                    </a:lnTo>
                    <a:lnTo>
                      <a:pt x="328" y="25"/>
                    </a:lnTo>
                    <a:lnTo>
                      <a:pt x="305" y="26"/>
                    </a:lnTo>
                    <a:lnTo>
                      <a:pt x="283" y="29"/>
                    </a:lnTo>
                    <a:lnTo>
                      <a:pt x="262" y="33"/>
                    </a:lnTo>
                    <a:lnTo>
                      <a:pt x="242" y="37"/>
                    </a:lnTo>
                    <a:lnTo>
                      <a:pt x="222" y="43"/>
                    </a:lnTo>
                    <a:lnTo>
                      <a:pt x="204" y="49"/>
                    </a:lnTo>
                    <a:lnTo>
                      <a:pt x="185" y="57"/>
                    </a:lnTo>
                    <a:lnTo>
                      <a:pt x="168" y="66"/>
                    </a:lnTo>
                    <a:lnTo>
                      <a:pt x="152" y="75"/>
                    </a:lnTo>
                    <a:lnTo>
                      <a:pt x="136" y="86"/>
                    </a:lnTo>
                    <a:lnTo>
                      <a:pt x="136" y="86"/>
                    </a:lnTo>
                    <a:lnTo>
                      <a:pt x="118" y="99"/>
                    </a:lnTo>
                    <a:lnTo>
                      <a:pt x="101" y="114"/>
                    </a:lnTo>
                    <a:lnTo>
                      <a:pt x="86" y="130"/>
                    </a:lnTo>
                    <a:lnTo>
                      <a:pt x="73" y="147"/>
                    </a:lnTo>
                    <a:lnTo>
                      <a:pt x="59" y="167"/>
                    </a:lnTo>
                    <a:lnTo>
                      <a:pt x="48" y="186"/>
                    </a:lnTo>
                    <a:lnTo>
                      <a:pt x="38" y="208"/>
                    </a:lnTo>
                    <a:lnTo>
                      <a:pt x="29" y="230"/>
                    </a:lnTo>
                    <a:lnTo>
                      <a:pt x="20" y="254"/>
                    </a:lnTo>
                    <a:lnTo>
                      <a:pt x="14" y="278"/>
                    </a:lnTo>
                    <a:lnTo>
                      <a:pt x="9" y="305"/>
                    </a:lnTo>
                    <a:lnTo>
                      <a:pt x="5" y="332"/>
                    </a:lnTo>
                    <a:lnTo>
                      <a:pt x="2" y="360"/>
                    </a:lnTo>
                    <a:lnTo>
                      <a:pt x="1" y="390"/>
                    </a:lnTo>
                    <a:lnTo>
                      <a:pt x="0" y="422"/>
                    </a:lnTo>
                    <a:lnTo>
                      <a:pt x="1" y="453"/>
                    </a:lnTo>
                    <a:lnTo>
                      <a:pt x="1" y="453"/>
                    </a:lnTo>
                    <a:lnTo>
                      <a:pt x="4" y="481"/>
                    </a:lnTo>
                    <a:lnTo>
                      <a:pt x="9" y="519"/>
                    </a:lnTo>
                    <a:lnTo>
                      <a:pt x="17" y="565"/>
                    </a:lnTo>
                    <a:lnTo>
                      <a:pt x="28" y="617"/>
                    </a:lnTo>
                    <a:lnTo>
                      <a:pt x="40" y="676"/>
                    </a:lnTo>
                    <a:lnTo>
                      <a:pt x="55" y="738"/>
                    </a:lnTo>
                    <a:lnTo>
                      <a:pt x="72" y="802"/>
                    </a:lnTo>
                    <a:lnTo>
                      <a:pt x="91" y="867"/>
                    </a:lnTo>
                    <a:lnTo>
                      <a:pt x="91" y="867"/>
                    </a:lnTo>
                    <a:lnTo>
                      <a:pt x="105" y="909"/>
                    </a:lnTo>
                    <a:lnTo>
                      <a:pt x="118" y="948"/>
                    </a:lnTo>
                    <a:lnTo>
                      <a:pt x="131" y="985"/>
                    </a:lnTo>
                    <a:lnTo>
                      <a:pt x="144" y="1020"/>
                    </a:lnTo>
                    <a:lnTo>
                      <a:pt x="158" y="1052"/>
                    </a:lnTo>
                    <a:lnTo>
                      <a:pt x="172" y="1082"/>
                    </a:lnTo>
                    <a:lnTo>
                      <a:pt x="185" y="1110"/>
                    </a:lnTo>
                    <a:lnTo>
                      <a:pt x="200" y="1135"/>
                    </a:lnTo>
                    <a:lnTo>
                      <a:pt x="214" y="1158"/>
                    </a:lnTo>
                    <a:lnTo>
                      <a:pt x="228" y="1178"/>
                    </a:lnTo>
                    <a:lnTo>
                      <a:pt x="243" y="1197"/>
                    </a:lnTo>
                    <a:lnTo>
                      <a:pt x="257" y="1212"/>
                    </a:lnTo>
                    <a:lnTo>
                      <a:pt x="272" y="1225"/>
                    </a:lnTo>
                    <a:lnTo>
                      <a:pt x="287" y="1237"/>
                    </a:lnTo>
                    <a:lnTo>
                      <a:pt x="301" y="1245"/>
                    </a:lnTo>
                    <a:lnTo>
                      <a:pt x="317" y="1251"/>
                    </a:lnTo>
                    <a:lnTo>
                      <a:pt x="317" y="1251"/>
                    </a:lnTo>
                    <a:lnTo>
                      <a:pt x="331" y="1255"/>
                    </a:lnTo>
                    <a:lnTo>
                      <a:pt x="339" y="1256"/>
                    </a:lnTo>
                    <a:lnTo>
                      <a:pt x="348" y="1256"/>
                    </a:lnTo>
                    <a:lnTo>
                      <a:pt x="348" y="1256"/>
                    </a:lnTo>
                    <a:lnTo>
                      <a:pt x="360" y="1256"/>
                    </a:lnTo>
                    <a:lnTo>
                      <a:pt x="371" y="1254"/>
                    </a:lnTo>
                    <a:lnTo>
                      <a:pt x="383" y="1250"/>
                    </a:lnTo>
                    <a:lnTo>
                      <a:pt x="397" y="1245"/>
                    </a:lnTo>
                    <a:lnTo>
                      <a:pt x="410" y="1237"/>
                    </a:lnTo>
                    <a:lnTo>
                      <a:pt x="423" y="1226"/>
                    </a:lnTo>
                    <a:lnTo>
                      <a:pt x="436" y="1214"/>
                    </a:lnTo>
                    <a:lnTo>
                      <a:pt x="450" y="1199"/>
                    </a:lnTo>
                    <a:lnTo>
                      <a:pt x="450" y="1199"/>
                    </a:lnTo>
                    <a:lnTo>
                      <a:pt x="495" y="1146"/>
                    </a:lnTo>
                    <a:lnTo>
                      <a:pt x="536" y="1100"/>
                    </a:lnTo>
                    <a:lnTo>
                      <a:pt x="569" y="1064"/>
                    </a:lnTo>
                    <a:lnTo>
                      <a:pt x="591" y="1040"/>
                    </a:lnTo>
                    <a:lnTo>
                      <a:pt x="591" y="1040"/>
                    </a:lnTo>
                    <a:lnTo>
                      <a:pt x="602" y="1046"/>
                    </a:lnTo>
                    <a:lnTo>
                      <a:pt x="615" y="1051"/>
                    </a:lnTo>
                    <a:lnTo>
                      <a:pt x="627" y="1055"/>
                    </a:lnTo>
                    <a:lnTo>
                      <a:pt x="639" y="1060"/>
                    </a:lnTo>
                    <a:lnTo>
                      <a:pt x="653" y="1063"/>
                    </a:lnTo>
                    <a:lnTo>
                      <a:pt x="666" y="1065"/>
                    </a:lnTo>
                    <a:lnTo>
                      <a:pt x="678" y="1067"/>
                    </a:lnTo>
                    <a:lnTo>
                      <a:pt x="692" y="1068"/>
                    </a:lnTo>
                    <a:lnTo>
                      <a:pt x="692" y="1068"/>
                    </a:lnTo>
                    <a:lnTo>
                      <a:pt x="692" y="1070"/>
                    </a:lnTo>
                    <a:lnTo>
                      <a:pt x="692" y="1070"/>
                    </a:lnTo>
                    <a:lnTo>
                      <a:pt x="674" y="1092"/>
                    </a:lnTo>
                    <a:lnTo>
                      <a:pt x="674" y="1092"/>
                    </a:lnTo>
                    <a:lnTo>
                      <a:pt x="666" y="1103"/>
                    </a:lnTo>
                    <a:lnTo>
                      <a:pt x="658" y="1111"/>
                    </a:lnTo>
                    <a:lnTo>
                      <a:pt x="650" y="1118"/>
                    </a:lnTo>
                    <a:lnTo>
                      <a:pt x="640" y="1124"/>
                    </a:lnTo>
                    <a:lnTo>
                      <a:pt x="628" y="1130"/>
                    </a:lnTo>
                    <a:lnTo>
                      <a:pt x="613" y="1134"/>
                    </a:lnTo>
                    <a:lnTo>
                      <a:pt x="592" y="1140"/>
                    </a:lnTo>
                    <a:lnTo>
                      <a:pt x="566" y="1146"/>
                    </a:lnTo>
                    <a:lnTo>
                      <a:pt x="566" y="1146"/>
                    </a:lnTo>
                    <a:lnTo>
                      <a:pt x="544" y="1151"/>
                    </a:lnTo>
                    <a:lnTo>
                      <a:pt x="531" y="1155"/>
                    </a:lnTo>
                    <a:lnTo>
                      <a:pt x="516" y="1161"/>
                    </a:lnTo>
                    <a:lnTo>
                      <a:pt x="510" y="1164"/>
                    </a:lnTo>
                    <a:lnTo>
                      <a:pt x="504" y="1168"/>
                    </a:lnTo>
                    <a:lnTo>
                      <a:pt x="499" y="1173"/>
                    </a:lnTo>
                    <a:lnTo>
                      <a:pt x="494" y="1178"/>
                    </a:lnTo>
                    <a:lnTo>
                      <a:pt x="490" y="1183"/>
                    </a:lnTo>
                    <a:lnTo>
                      <a:pt x="487" y="1190"/>
                    </a:lnTo>
                    <a:lnTo>
                      <a:pt x="485" y="1197"/>
                    </a:lnTo>
                    <a:lnTo>
                      <a:pt x="484" y="1204"/>
                    </a:lnTo>
                    <a:lnTo>
                      <a:pt x="484" y="1204"/>
                    </a:lnTo>
                    <a:lnTo>
                      <a:pt x="484" y="1212"/>
                    </a:lnTo>
                    <a:lnTo>
                      <a:pt x="487" y="1220"/>
                    </a:lnTo>
                    <a:lnTo>
                      <a:pt x="490" y="1226"/>
                    </a:lnTo>
                    <a:lnTo>
                      <a:pt x="494" y="1234"/>
                    </a:lnTo>
                    <a:lnTo>
                      <a:pt x="500" y="1239"/>
                    </a:lnTo>
                    <a:lnTo>
                      <a:pt x="506" y="1245"/>
                    </a:lnTo>
                    <a:lnTo>
                      <a:pt x="512" y="1249"/>
                    </a:lnTo>
                    <a:lnTo>
                      <a:pt x="519" y="1254"/>
                    </a:lnTo>
                    <a:lnTo>
                      <a:pt x="533" y="1260"/>
                    </a:lnTo>
                    <a:lnTo>
                      <a:pt x="546" y="1265"/>
                    </a:lnTo>
                    <a:lnTo>
                      <a:pt x="561" y="1270"/>
                    </a:lnTo>
                    <a:lnTo>
                      <a:pt x="561" y="1270"/>
                    </a:lnTo>
                    <a:lnTo>
                      <a:pt x="583" y="1276"/>
                    </a:lnTo>
                    <a:lnTo>
                      <a:pt x="603" y="1279"/>
                    </a:lnTo>
                    <a:lnTo>
                      <a:pt x="624" y="1281"/>
                    </a:lnTo>
                    <a:lnTo>
                      <a:pt x="643" y="1281"/>
                    </a:lnTo>
                    <a:lnTo>
                      <a:pt x="643" y="1281"/>
                    </a:lnTo>
                    <a:lnTo>
                      <a:pt x="666" y="1280"/>
                    </a:lnTo>
                    <a:lnTo>
                      <a:pt x="689" y="1278"/>
                    </a:lnTo>
                    <a:lnTo>
                      <a:pt x="711" y="1272"/>
                    </a:lnTo>
                    <a:lnTo>
                      <a:pt x="732" y="1265"/>
                    </a:lnTo>
                    <a:lnTo>
                      <a:pt x="752" y="1257"/>
                    </a:lnTo>
                    <a:lnTo>
                      <a:pt x="770" y="1247"/>
                    </a:lnTo>
                    <a:lnTo>
                      <a:pt x="789" y="1235"/>
                    </a:lnTo>
                    <a:lnTo>
                      <a:pt x="806" y="1220"/>
                    </a:lnTo>
                    <a:lnTo>
                      <a:pt x="806" y="1220"/>
                    </a:lnTo>
                    <a:lnTo>
                      <a:pt x="806" y="1281"/>
                    </a:lnTo>
                    <a:lnTo>
                      <a:pt x="806" y="1340"/>
                    </a:lnTo>
                    <a:lnTo>
                      <a:pt x="808" y="1395"/>
                    </a:lnTo>
                    <a:lnTo>
                      <a:pt x="810" y="1448"/>
                    </a:lnTo>
                    <a:lnTo>
                      <a:pt x="815" y="1495"/>
                    </a:lnTo>
                    <a:lnTo>
                      <a:pt x="819" y="1535"/>
                    </a:lnTo>
                    <a:lnTo>
                      <a:pt x="822" y="1552"/>
                    </a:lnTo>
                    <a:lnTo>
                      <a:pt x="825" y="1567"/>
                    </a:lnTo>
                    <a:lnTo>
                      <a:pt x="828" y="1580"/>
                    </a:lnTo>
                    <a:lnTo>
                      <a:pt x="831" y="1591"/>
                    </a:lnTo>
                    <a:lnTo>
                      <a:pt x="831" y="1591"/>
                    </a:lnTo>
                    <a:lnTo>
                      <a:pt x="838" y="1608"/>
                    </a:lnTo>
                    <a:lnTo>
                      <a:pt x="848" y="1629"/>
                    </a:lnTo>
                    <a:lnTo>
                      <a:pt x="854" y="1640"/>
                    </a:lnTo>
                    <a:lnTo>
                      <a:pt x="862" y="1651"/>
                    </a:lnTo>
                    <a:lnTo>
                      <a:pt x="870" y="1662"/>
                    </a:lnTo>
                    <a:lnTo>
                      <a:pt x="880" y="1674"/>
                    </a:lnTo>
                    <a:lnTo>
                      <a:pt x="890" y="1685"/>
                    </a:lnTo>
                    <a:lnTo>
                      <a:pt x="903" y="1694"/>
                    </a:lnTo>
                    <a:lnTo>
                      <a:pt x="916" y="1703"/>
                    </a:lnTo>
                    <a:lnTo>
                      <a:pt x="931" y="1712"/>
                    </a:lnTo>
                    <a:lnTo>
                      <a:pt x="948" y="1719"/>
                    </a:lnTo>
                    <a:lnTo>
                      <a:pt x="966" y="1723"/>
                    </a:lnTo>
                    <a:lnTo>
                      <a:pt x="987" y="1726"/>
                    </a:lnTo>
                    <a:lnTo>
                      <a:pt x="1009" y="1728"/>
                    </a:lnTo>
                    <a:lnTo>
                      <a:pt x="1009" y="1728"/>
                    </a:lnTo>
                    <a:lnTo>
                      <a:pt x="1023" y="1727"/>
                    </a:lnTo>
                    <a:lnTo>
                      <a:pt x="1037" y="1726"/>
                    </a:lnTo>
                    <a:lnTo>
                      <a:pt x="1052" y="1724"/>
                    </a:lnTo>
                    <a:lnTo>
                      <a:pt x="1069" y="1721"/>
                    </a:lnTo>
                    <a:lnTo>
                      <a:pt x="1069" y="1721"/>
                    </a:lnTo>
                    <a:lnTo>
                      <a:pt x="1092" y="1716"/>
                    </a:lnTo>
                    <a:lnTo>
                      <a:pt x="1114" y="1709"/>
                    </a:lnTo>
                    <a:lnTo>
                      <a:pt x="1133" y="1702"/>
                    </a:lnTo>
                    <a:lnTo>
                      <a:pt x="1152" y="1694"/>
                    </a:lnTo>
                    <a:lnTo>
                      <a:pt x="1169" y="1685"/>
                    </a:lnTo>
                    <a:lnTo>
                      <a:pt x="1184" y="1676"/>
                    </a:lnTo>
                    <a:lnTo>
                      <a:pt x="1199" y="1665"/>
                    </a:lnTo>
                    <a:lnTo>
                      <a:pt x="1212" y="1652"/>
                    </a:lnTo>
                    <a:lnTo>
                      <a:pt x="1223" y="1640"/>
                    </a:lnTo>
                    <a:lnTo>
                      <a:pt x="1234" y="1626"/>
                    </a:lnTo>
                    <a:lnTo>
                      <a:pt x="1243" y="1610"/>
                    </a:lnTo>
                    <a:lnTo>
                      <a:pt x="1251" y="1593"/>
                    </a:lnTo>
                    <a:lnTo>
                      <a:pt x="1258" y="1574"/>
                    </a:lnTo>
                    <a:lnTo>
                      <a:pt x="1264" y="1555"/>
                    </a:lnTo>
                    <a:lnTo>
                      <a:pt x="1269" y="1535"/>
                    </a:lnTo>
                    <a:lnTo>
                      <a:pt x="1275" y="1512"/>
                    </a:lnTo>
                    <a:lnTo>
                      <a:pt x="1275" y="1512"/>
                    </a:lnTo>
                    <a:lnTo>
                      <a:pt x="1285" y="1446"/>
                    </a:lnTo>
                    <a:lnTo>
                      <a:pt x="1295" y="1363"/>
                    </a:lnTo>
                    <a:lnTo>
                      <a:pt x="1306" y="1276"/>
                    </a:lnTo>
                    <a:lnTo>
                      <a:pt x="1316" y="1200"/>
                    </a:lnTo>
                    <a:lnTo>
                      <a:pt x="1316" y="1200"/>
                    </a:lnTo>
                    <a:lnTo>
                      <a:pt x="1331" y="1204"/>
                    </a:lnTo>
                    <a:lnTo>
                      <a:pt x="1348" y="1207"/>
                    </a:lnTo>
                    <a:lnTo>
                      <a:pt x="1368" y="1208"/>
                    </a:lnTo>
                    <a:lnTo>
                      <a:pt x="1387" y="1209"/>
                    </a:lnTo>
                    <a:lnTo>
                      <a:pt x="1387" y="1209"/>
                    </a:lnTo>
                    <a:lnTo>
                      <a:pt x="1409" y="1208"/>
                    </a:lnTo>
                    <a:lnTo>
                      <a:pt x="1431" y="1207"/>
                    </a:lnTo>
                    <a:lnTo>
                      <a:pt x="1454" y="1204"/>
                    </a:lnTo>
                    <a:lnTo>
                      <a:pt x="1475" y="1200"/>
                    </a:lnTo>
                    <a:lnTo>
                      <a:pt x="1497" y="1196"/>
                    </a:lnTo>
                    <a:lnTo>
                      <a:pt x="1516" y="1191"/>
                    </a:lnTo>
                    <a:lnTo>
                      <a:pt x="1535" y="1184"/>
                    </a:lnTo>
                    <a:lnTo>
                      <a:pt x="1551" y="1177"/>
                    </a:lnTo>
                    <a:lnTo>
                      <a:pt x="1551" y="1177"/>
                    </a:lnTo>
                    <a:lnTo>
                      <a:pt x="1571" y="1168"/>
                    </a:lnTo>
                    <a:lnTo>
                      <a:pt x="1591" y="1156"/>
                    </a:lnTo>
                    <a:lnTo>
                      <a:pt x="1613" y="1142"/>
                    </a:lnTo>
                    <a:lnTo>
                      <a:pt x="1623" y="1134"/>
                    </a:lnTo>
                    <a:lnTo>
                      <a:pt x="1632" y="1126"/>
                    </a:lnTo>
                    <a:lnTo>
                      <a:pt x="1641" y="1118"/>
                    </a:lnTo>
                    <a:lnTo>
                      <a:pt x="1649" y="1110"/>
                    </a:lnTo>
                    <a:lnTo>
                      <a:pt x="1656" y="1101"/>
                    </a:lnTo>
                    <a:lnTo>
                      <a:pt x="1662" y="1092"/>
                    </a:lnTo>
                    <a:lnTo>
                      <a:pt x="1666" y="1083"/>
                    </a:lnTo>
                    <a:lnTo>
                      <a:pt x="1668" y="1075"/>
                    </a:lnTo>
                    <a:lnTo>
                      <a:pt x="1668" y="1066"/>
                    </a:lnTo>
                    <a:lnTo>
                      <a:pt x="1667" y="1057"/>
                    </a:lnTo>
                    <a:lnTo>
                      <a:pt x="1667" y="1057"/>
                    </a:lnTo>
                    <a:close/>
                    <a:moveTo>
                      <a:pt x="1361" y="479"/>
                    </a:moveTo>
                    <a:lnTo>
                      <a:pt x="1361" y="479"/>
                    </a:lnTo>
                    <a:lnTo>
                      <a:pt x="1360" y="498"/>
                    </a:lnTo>
                    <a:lnTo>
                      <a:pt x="1359" y="516"/>
                    </a:lnTo>
                    <a:lnTo>
                      <a:pt x="1353" y="551"/>
                    </a:lnTo>
                    <a:lnTo>
                      <a:pt x="1353" y="551"/>
                    </a:lnTo>
                    <a:lnTo>
                      <a:pt x="1347" y="591"/>
                    </a:lnTo>
                    <a:lnTo>
                      <a:pt x="1345" y="612"/>
                    </a:lnTo>
                    <a:lnTo>
                      <a:pt x="1344" y="636"/>
                    </a:lnTo>
                    <a:lnTo>
                      <a:pt x="1344" y="636"/>
                    </a:lnTo>
                    <a:lnTo>
                      <a:pt x="1344" y="659"/>
                    </a:lnTo>
                    <a:lnTo>
                      <a:pt x="1345" y="684"/>
                    </a:lnTo>
                    <a:lnTo>
                      <a:pt x="1350" y="732"/>
                    </a:lnTo>
                    <a:lnTo>
                      <a:pt x="1350" y="732"/>
                    </a:lnTo>
                    <a:lnTo>
                      <a:pt x="1356" y="780"/>
                    </a:lnTo>
                    <a:lnTo>
                      <a:pt x="1358" y="804"/>
                    </a:lnTo>
                    <a:lnTo>
                      <a:pt x="1358" y="828"/>
                    </a:lnTo>
                    <a:lnTo>
                      <a:pt x="1356" y="853"/>
                    </a:lnTo>
                    <a:lnTo>
                      <a:pt x="1354" y="865"/>
                    </a:lnTo>
                    <a:lnTo>
                      <a:pt x="1352" y="877"/>
                    </a:lnTo>
                    <a:lnTo>
                      <a:pt x="1349" y="890"/>
                    </a:lnTo>
                    <a:lnTo>
                      <a:pt x="1345" y="902"/>
                    </a:lnTo>
                    <a:lnTo>
                      <a:pt x="1341" y="914"/>
                    </a:lnTo>
                    <a:lnTo>
                      <a:pt x="1336" y="926"/>
                    </a:lnTo>
                    <a:lnTo>
                      <a:pt x="1336" y="926"/>
                    </a:lnTo>
                    <a:lnTo>
                      <a:pt x="1329" y="913"/>
                    </a:lnTo>
                    <a:lnTo>
                      <a:pt x="1323" y="898"/>
                    </a:lnTo>
                    <a:lnTo>
                      <a:pt x="1323" y="898"/>
                    </a:lnTo>
                    <a:lnTo>
                      <a:pt x="1313" y="880"/>
                    </a:lnTo>
                    <a:lnTo>
                      <a:pt x="1299" y="854"/>
                    </a:lnTo>
                    <a:lnTo>
                      <a:pt x="1299" y="854"/>
                    </a:lnTo>
                    <a:lnTo>
                      <a:pt x="1280" y="820"/>
                    </a:lnTo>
                    <a:lnTo>
                      <a:pt x="1258" y="778"/>
                    </a:lnTo>
                    <a:lnTo>
                      <a:pt x="1247" y="754"/>
                    </a:lnTo>
                    <a:lnTo>
                      <a:pt x="1236" y="731"/>
                    </a:lnTo>
                    <a:lnTo>
                      <a:pt x="1224" y="706"/>
                    </a:lnTo>
                    <a:lnTo>
                      <a:pt x="1215" y="682"/>
                    </a:lnTo>
                    <a:lnTo>
                      <a:pt x="1206" y="657"/>
                    </a:lnTo>
                    <a:lnTo>
                      <a:pt x="1199" y="633"/>
                    </a:lnTo>
                    <a:lnTo>
                      <a:pt x="1194" y="609"/>
                    </a:lnTo>
                    <a:lnTo>
                      <a:pt x="1190" y="587"/>
                    </a:lnTo>
                    <a:lnTo>
                      <a:pt x="1190" y="575"/>
                    </a:lnTo>
                    <a:lnTo>
                      <a:pt x="1190" y="565"/>
                    </a:lnTo>
                    <a:lnTo>
                      <a:pt x="1190" y="555"/>
                    </a:lnTo>
                    <a:lnTo>
                      <a:pt x="1191" y="546"/>
                    </a:lnTo>
                    <a:lnTo>
                      <a:pt x="1193" y="536"/>
                    </a:lnTo>
                    <a:lnTo>
                      <a:pt x="1196" y="528"/>
                    </a:lnTo>
                    <a:lnTo>
                      <a:pt x="1200" y="520"/>
                    </a:lnTo>
                    <a:lnTo>
                      <a:pt x="1204" y="512"/>
                    </a:lnTo>
                    <a:lnTo>
                      <a:pt x="1204" y="512"/>
                    </a:lnTo>
                    <a:lnTo>
                      <a:pt x="1211" y="504"/>
                    </a:lnTo>
                    <a:lnTo>
                      <a:pt x="1221" y="495"/>
                    </a:lnTo>
                    <a:lnTo>
                      <a:pt x="1226" y="492"/>
                    </a:lnTo>
                    <a:lnTo>
                      <a:pt x="1234" y="488"/>
                    </a:lnTo>
                    <a:lnTo>
                      <a:pt x="1242" y="485"/>
                    </a:lnTo>
                    <a:lnTo>
                      <a:pt x="1250" y="482"/>
                    </a:lnTo>
                    <a:lnTo>
                      <a:pt x="1260" y="480"/>
                    </a:lnTo>
                    <a:lnTo>
                      <a:pt x="1270" y="478"/>
                    </a:lnTo>
                    <a:lnTo>
                      <a:pt x="1283" y="477"/>
                    </a:lnTo>
                    <a:lnTo>
                      <a:pt x="1296" y="476"/>
                    </a:lnTo>
                    <a:lnTo>
                      <a:pt x="1310" y="475"/>
                    </a:lnTo>
                    <a:lnTo>
                      <a:pt x="1326" y="476"/>
                    </a:lnTo>
                    <a:lnTo>
                      <a:pt x="1342" y="477"/>
                    </a:lnTo>
                    <a:lnTo>
                      <a:pt x="1361" y="479"/>
                    </a:lnTo>
                    <a:lnTo>
                      <a:pt x="1361" y="479"/>
                    </a:lnTo>
                    <a:close/>
                    <a:moveTo>
                      <a:pt x="1239" y="51"/>
                    </a:moveTo>
                    <a:lnTo>
                      <a:pt x="1239" y="51"/>
                    </a:lnTo>
                    <a:lnTo>
                      <a:pt x="1265" y="52"/>
                    </a:lnTo>
                    <a:lnTo>
                      <a:pt x="1292" y="54"/>
                    </a:lnTo>
                    <a:lnTo>
                      <a:pt x="1319" y="58"/>
                    </a:lnTo>
                    <a:lnTo>
                      <a:pt x="1343" y="63"/>
                    </a:lnTo>
                    <a:lnTo>
                      <a:pt x="1368" y="70"/>
                    </a:lnTo>
                    <a:lnTo>
                      <a:pt x="1391" y="77"/>
                    </a:lnTo>
                    <a:lnTo>
                      <a:pt x="1415" y="85"/>
                    </a:lnTo>
                    <a:lnTo>
                      <a:pt x="1436" y="95"/>
                    </a:lnTo>
                    <a:lnTo>
                      <a:pt x="1458" y="105"/>
                    </a:lnTo>
                    <a:lnTo>
                      <a:pt x="1478" y="118"/>
                    </a:lnTo>
                    <a:lnTo>
                      <a:pt x="1499" y="131"/>
                    </a:lnTo>
                    <a:lnTo>
                      <a:pt x="1517" y="145"/>
                    </a:lnTo>
                    <a:lnTo>
                      <a:pt x="1536" y="161"/>
                    </a:lnTo>
                    <a:lnTo>
                      <a:pt x="1553" y="178"/>
                    </a:lnTo>
                    <a:lnTo>
                      <a:pt x="1571" y="197"/>
                    </a:lnTo>
                    <a:lnTo>
                      <a:pt x="1586" y="215"/>
                    </a:lnTo>
                    <a:lnTo>
                      <a:pt x="1586" y="215"/>
                    </a:lnTo>
                    <a:lnTo>
                      <a:pt x="1592" y="224"/>
                    </a:lnTo>
                    <a:lnTo>
                      <a:pt x="1596" y="233"/>
                    </a:lnTo>
                    <a:lnTo>
                      <a:pt x="1600" y="246"/>
                    </a:lnTo>
                    <a:lnTo>
                      <a:pt x="1603" y="259"/>
                    </a:lnTo>
                    <a:lnTo>
                      <a:pt x="1607" y="273"/>
                    </a:lnTo>
                    <a:lnTo>
                      <a:pt x="1608" y="289"/>
                    </a:lnTo>
                    <a:lnTo>
                      <a:pt x="1609" y="306"/>
                    </a:lnTo>
                    <a:lnTo>
                      <a:pt x="1609" y="325"/>
                    </a:lnTo>
                    <a:lnTo>
                      <a:pt x="1609" y="345"/>
                    </a:lnTo>
                    <a:lnTo>
                      <a:pt x="1607" y="365"/>
                    </a:lnTo>
                    <a:lnTo>
                      <a:pt x="1604" y="387"/>
                    </a:lnTo>
                    <a:lnTo>
                      <a:pt x="1601" y="411"/>
                    </a:lnTo>
                    <a:lnTo>
                      <a:pt x="1597" y="434"/>
                    </a:lnTo>
                    <a:lnTo>
                      <a:pt x="1593" y="459"/>
                    </a:lnTo>
                    <a:lnTo>
                      <a:pt x="1582" y="511"/>
                    </a:lnTo>
                    <a:lnTo>
                      <a:pt x="1567" y="565"/>
                    </a:lnTo>
                    <a:lnTo>
                      <a:pt x="1549" y="622"/>
                    </a:lnTo>
                    <a:lnTo>
                      <a:pt x="1529" y="681"/>
                    </a:lnTo>
                    <a:lnTo>
                      <a:pt x="1516" y="710"/>
                    </a:lnTo>
                    <a:lnTo>
                      <a:pt x="1504" y="741"/>
                    </a:lnTo>
                    <a:lnTo>
                      <a:pt x="1491" y="771"/>
                    </a:lnTo>
                    <a:lnTo>
                      <a:pt x="1477" y="802"/>
                    </a:lnTo>
                    <a:lnTo>
                      <a:pt x="1462" y="832"/>
                    </a:lnTo>
                    <a:lnTo>
                      <a:pt x="1447" y="863"/>
                    </a:lnTo>
                    <a:lnTo>
                      <a:pt x="1430" y="894"/>
                    </a:lnTo>
                    <a:lnTo>
                      <a:pt x="1414" y="923"/>
                    </a:lnTo>
                    <a:lnTo>
                      <a:pt x="1395" y="954"/>
                    </a:lnTo>
                    <a:lnTo>
                      <a:pt x="1377" y="984"/>
                    </a:lnTo>
                    <a:lnTo>
                      <a:pt x="1377" y="984"/>
                    </a:lnTo>
                    <a:lnTo>
                      <a:pt x="1371" y="977"/>
                    </a:lnTo>
                    <a:lnTo>
                      <a:pt x="1371" y="977"/>
                    </a:lnTo>
                    <a:lnTo>
                      <a:pt x="1369" y="973"/>
                    </a:lnTo>
                    <a:lnTo>
                      <a:pt x="1369" y="973"/>
                    </a:lnTo>
                    <a:lnTo>
                      <a:pt x="1378" y="957"/>
                    </a:lnTo>
                    <a:lnTo>
                      <a:pt x="1385" y="941"/>
                    </a:lnTo>
                    <a:lnTo>
                      <a:pt x="1391" y="924"/>
                    </a:lnTo>
                    <a:lnTo>
                      <a:pt x="1398" y="908"/>
                    </a:lnTo>
                    <a:lnTo>
                      <a:pt x="1402" y="893"/>
                    </a:lnTo>
                    <a:lnTo>
                      <a:pt x="1405" y="876"/>
                    </a:lnTo>
                    <a:lnTo>
                      <a:pt x="1407" y="861"/>
                    </a:lnTo>
                    <a:lnTo>
                      <a:pt x="1408" y="846"/>
                    </a:lnTo>
                    <a:lnTo>
                      <a:pt x="1409" y="829"/>
                    </a:lnTo>
                    <a:lnTo>
                      <a:pt x="1409" y="814"/>
                    </a:lnTo>
                    <a:lnTo>
                      <a:pt x="1408" y="784"/>
                    </a:lnTo>
                    <a:lnTo>
                      <a:pt x="1405" y="754"/>
                    </a:lnTo>
                    <a:lnTo>
                      <a:pt x="1402" y="726"/>
                    </a:lnTo>
                    <a:lnTo>
                      <a:pt x="1402" y="726"/>
                    </a:lnTo>
                    <a:lnTo>
                      <a:pt x="1396" y="680"/>
                    </a:lnTo>
                    <a:lnTo>
                      <a:pt x="1395" y="658"/>
                    </a:lnTo>
                    <a:lnTo>
                      <a:pt x="1395" y="638"/>
                    </a:lnTo>
                    <a:lnTo>
                      <a:pt x="1395" y="638"/>
                    </a:lnTo>
                    <a:lnTo>
                      <a:pt x="1396" y="616"/>
                    </a:lnTo>
                    <a:lnTo>
                      <a:pt x="1399" y="596"/>
                    </a:lnTo>
                    <a:lnTo>
                      <a:pt x="1404" y="559"/>
                    </a:lnTo>
                    <a:lnTo>
                      <a:pt x="1404" y="559"/>
                    </a:lnTo>
                    <a:lnTo>
                      <a:pt x="1407" y="536"/>
                    </a:lnTo>
                    <a:lnTo>
                      <a:pt x="1410" y="513"/>
                    </a:lnTo>
                    <a:lnTo>
                      <a:pt x="1412" y="488"/>
                    </a:lnTo>
                    <a:lnTo>
                      <a:pt x="1412" y="462"/>
                    </a:lnTo>
                    <a:lnTo>
                      <a:pt x="1412" y="462"/>
                    </a:lnTo>
                    <a:lnTo>
                      <a:pt x="1413" y="456"/>
                    </a:lnTo>
                    <a:lnTo>
                      <a:pt x="1413" y="448"/>
                    </a:lnTo>
                    <a:lnTo>
                      <a:pt x="1413" y="448"/>
                    </a:lnTo>
                    <a:lnTo>
                      <a:pt x="1410" y="432"/>
                    </a:lnTo>
                    <a:lnTo>
                      <a:pt x="1403" y="409"/>
                    </a:lnTo>
                    <a:lnTo>
                      <a:pt x="1393" y="384"/>
                    </a:lnTo>
                    <a:lnTo>
                      <a:pt x="1379" y="353"/>
                    </a:lnTo>
                    <a:lnTo>
                      <a:pt x="1363" y="320"/>
                    </a:lnTo>
                    <a:lnTo>
                      <a:pt x="1352" y="303"/>
                    </a:lnTo>
                    <a:lnTo>
                      <a:pt x="1341" y="286"/>
                    </a:lnTo>
                    <a:lnTo>
                      <a:pt x="1329" y="267"/>
                    </a:lnTo>
                    <a:lnTo>
                      <a:pt x="1317" y="250"/>
                    </a:lnTo>
                    <a:lnTo>
                      <a:pt x="1302" y="231"/>
                    </a:lnTo>
                    <a:lnTo>
                      <a:pt x="1288" y="214"/>
                    </a:lnTo>
                    <a:lnTo>
                      <a:pt x="1288" y="214"/>
                    </a:lnTo>
                    <a:lnTo>
                      <a:pt x="1270" y="195"/>
                    </a:lnTo>
                    <a:lnTo>
                      <a:pt x="1251" y="174"/>
                    </a:lnTo>
                    <a:lnTo>
                      <a:pt x="1229" y="155"/>
                    </a:lnTo>
                    <a:lnTo>
                      <a:pt x="1205" y="135"/>
                    </a:lnTo>
                    <a:lnTo>
                      <a:pt x="1179" y="116"/>
                    </a:lnTo>
                    <a:lnTo>
                      <a:pt x="1152" y="97"/>
                    </a:lnTo>
                    <a:lnTo>
                      <a:pt x="1122" y="81"/>
                    </a:lnTo>
                    <a:lnTo>
                      <a:pt x="1107" y="73"/>
                    </a:lnTo>
                    <a:lnTo>
                      <a:pt x="1090" y="64"/>
                    </a:lnTo>
                    <a:lnTo>
                      <a:pt x="1090" y="64"/>
                    </a:lnTo>
                    <a:lnTo>
                      <a:pt x="1121" y="59"/>
                    </a:lnTo>
                    <a:lnTo>
                      <a:pt x="1157" y="54"/>
                    </a:lnTo>
                    <a:lnTo>
                      <a:pt x="1176" y="53"/>
                    </a:lnTo>
                    <a:lnTo>
                      <a:pt x="1196" y="51"/>
                    </a:lnTo>
                    <a:lnTo>
                      <a:pt x="1217" y="51"/>
                    </a:lnTo>
                    <a:lnTo>
                      <a:pt x="1239" y="51"/>
                    </a:lnTo>
                    <a:lnTo>
                      <a:pt x="1239" y="51"/>
                    </a:lnTo>
                    <a:close/>
                    <a:moveTo>
                      <a:pt x="411" y="1166"/>
                    </a:moveTo>
                    <a:lnTo>
                      <a:pt x="411" y="1166"/>
                    </a:lnTo>
                    <a:lnTo>
                      <a:pt x="404" y="1175"/>
                    </a:lnTo>
                    <a:lnTo>
                      <a:pt x="397" y="1182"/>
                    </a:lnTo>
                    <a:lnTo>
                      <a:pt x="389" y="1189"/>
                    </a:lnTo>
                    <a:lnTo>
                      <a:pt x="383" y="1194"/>
                    </a:lnTo>
                    <a:lnTo>
                      <a:pt x="376" y="1197"/>
                    </a:lnTo>
                    <a:lnTo>
                      <a:pt x="371" y="1200"/>
                    </a:lnTo>
                    <a:lnTo>
                      <a:pt x="360" y="1204"/>
                    </a:lnTo>
                    <a:lnTo>
                      <a:pt x="350" y="1206"/>
                    </a:lnTo>
                    <a:lnTo>
                      <a:pt x="343" y="1205"/>
                    </a:lnTo>
                    <a:lnTo>
                      <a:pt x="337" y="1204"/>
                    </a:lnTo>
                    <a:lnTo>
                      <a:pt x="333" y="1203"/>
                    </a:lnTo>
                    <a:lnTo>
                      <a:pt x="333" y="1203"/>
                    </a:lnTo>
                    <a:lnTo>
                      <a:pt x="321" y="1198"/>
                    </a:lnTo>
                    <a:lnTo>
                      <a:pt x="309" y="1191"/>
                    </a:lnTo>
                    <a:lnTo>
                      <a:pt x="297" y="1180"/>
                    </a:lnTo>
                    <a:lnTo>
                      <a:pt x="286" y="1168"/>
                    </a:lnTo>
                    <a:lnTo>
                      <a:pt x="274" y="1154"/>
                    </a:lnTo>
                    <a:lnTo>
                      <a:pt x="261" y="1136"/>
                    </a:lnTo>
                    <a:lnTo>
                      <a:pt x="249" y="1117"/>
                    </a:lnTo>
                    <a:lnTo>
                      <a:pt x="237" y="1096"/>
                    </a:lnTo>
                    <a:lnTo>
                      <a:pt x="224" y="1073"/>
                    </a:lnTo>
                    <a:lnTo>
                      <a:pt x="212" y="1047"/>
                    </a:lnTo>
                    <a:lnTo>
                      <a:pt x="200" y="1020"/>
                    </a:lnTo>
                    <a:lnTo>
                      <a:pt x="187" y="990"/>
                    </a:lnTo>
                    <a:lnTo>
                      <a:pt x="175" y="958"/>
                    </a:lnTo>
                    <a:lnTo>
                      <a:pt x="164" y="924"/>
                    </a:lnTo>
                    <a:lnTo>
                      <a:pt x="152" y="890"/>
                    </a:lnTo>
                    <a:lnTo>
                      <a:pt x="140" y="853"/>
                    </a:lnTo>
                    <a:lnTo>
                      <a:pt x="140" y="853"/>
                    </a:lnTo>
                    <a:lnTo>
                      <a:pt x="121" y="786"/>
                    </a:lnTo>
                    <a:lnTo>
                      <a:pt x="103" y="723"/>
                    </a:lnTo>
                    <a:lnTo>
                      <a:pt x="89" y="661"/>
                    </a:lnTo>
                    <a:lnTo>
                      <a:pt x="77" y="604"/>
                    </a:lnTo>
                    <a:lnTo>
                      <a:pt x="68" y="554"/>
                    </a:lnTo>
                    <a:lnTo>
                      <a:pt x="59" y="510"/>
                    </a:lnTo>
                    <a:lnTo>
                      <a:pt x="54" y="475"/>
                    </a:lnTo>
                    <a:lnTo>
                      <a:pt x="52" y="451"/>
                    </a:lnTo>
                    <a:lnTo>
                      <a:pt x="52" y="451"/>
                    </a:lnTo>
                    <a:lnTo>
                      <a:pt x="51" y="423"/>
                    </a:lnTo>
                    <a:lnTo>
                      <a:pt x="51" y="395"/>
                    </a:lnTo>
                    <a:lnTo>
                      <a:pt x="53" y="369"/>
                    </a:lnTo>
                    <a:lnTo>
                      <a:pt x="55" y="343"/>
                    </a:lnTo>
                    <a:lnTo>
                      <a:pt x="58" y="318"/>
                    </a:lnTo>
                    <a:lnTo>
                      <a:pt x="62" y="296"/>
                    </a:lnTo>
                    <a:lnTo>
                      <a:pt x="69" y="273"/>
                    </a:lnTo>
                    <a:lnTo>
                      <a:pt x="75" y="253"/>
                    </a:lnTo>
                    <a:lnTo>
                      <a:pt x="83" y="232"/>
                    </a:lnTo>
                    <a:lnTo>
                      <a:pt x="91" y="214"/>
                    </a:lnTo>
                    <a:lnTo>
                      <a:pt x="101" y="197"/>
                    </a:lnTo>
                    <a:lnTo>
                      <a:pt x="112" y="180"/>
                    </a:lnTo>
                    <a:lnTo>
                      <a:pt x="124" y="166"/>
                    </a:lnTo>
                    <a:lnTo>
                      <a:pt x="136" y="152"/>
                    </a:lnTo>
                    <a:lnTo>
                      <a:pt x="151" y="139"/>
                    </a:lnTo>
                    <a:lnTo>
                      <a:pt x="165" y="127"/>
                    </a:lnTo>
                    <a:lnTo>
                      <a:pt x="165" y="127"/>
                    </a:lnTo>
                    <a:lnTo>
                      <a:pt x="178" y="119"/>
                    </a:lnTo>
                    <a:lnTo>
                      <a:pt x="192" y="112"/>
                    </a:lnTo>
                    <a:lnTo>
                      <a:pt x="205" y="104"/>
                    </a:lnTo>
                    <a:lnTo>
                      <a:pt x="219" y="98"/>
                    </a:lnTo>
                    <a:lnTo>
                      <a:pt x="234" y="93"/>
                    </a:lnTo>
                    <a:lnTo>
                      <a:pt x="249" y="88"/>
                    </a:lnTo>
                    <a:lnTo>
                      <a:pt x="263" y="85"/>
                    </a:lnTo>
                    <a:lnTo>
                      <a:pt x="279" y="82"/>
                    </a:lnTo>
                    <a:lnTo>
                      <a:pt x="294" y="79"/>
                    </a:lnTo>
                    <a:lnTo>
                      <a:pt x="310" y="77"/>
                    </a:lnTo>
                    <a:lnTo>
                      <a:pt x="341" y="75"/>
                    </a:lnTo>
                    <a:lnTo>
                      <a:pt x="373" y="75"/>
                    </a:lnTo>
                    <a:lnTo>
                      <a:pt x="405" y="76"/>
                    </a:lnTo>
                    <a:lnTo>
                      <a:pt x="435" y="79"/>
                    </a:lnTo>
                    <a:lnTo>
                      <a:pt x="465" y="83"/>
                    </a:lnTo>
                    <a:lnTo>
                      <a:pt x="495" y="88"/>
                    </a:lnTo>
                    <a:lnTo>
                      <a:pt x="522" y="94"/>
                    </a:lnTo>
                    <a:lnTo>
                      <a:pt x="547" y="100"/>
                    </a:lnTo>
                    <a:lnTo>
                      <a:pt x="571" y="106"/>
                    </a:lnTo>
                    <a:lnTo>
                      <a:pt x="610" y="118"/>
                    </a:lnTo>
                    <a:lnTo>
                      <a:pt x="610" y="118"/>
                    </a:lnTo>
                    <a:lnTo>
                      <a:pt x="606" y="122"/>
                    </a:lnTo>
                    <a:lnTo>
                      <a:pt x="606" y="122"/>
                    </a:lnTo>
                    <a:lnTo>
                      <a:pt x="592" y="136"/>
                    </a:lnTo>
                    <a:lnTo>
                      <a:pt x="580" y="150"/>
                    </a:lnTo>
                    <a:lnTo>
                      <a:pt x="569" y="166"/>
                    </a:lnTo>
                    <a:lnTo>
                      <a:pt x="558" y="181"/>
                    </a:lnTo>
                    <a:lnTo>
                      <a:pt x="548" y="197"/>
                    </a:lnTo>
                    <a:lnTo>
                      <a:pt x="539" y="213"/>
                    </a:lnTo>
                    <a:lnTo>
                      <a:pt x="530" y="229"/>
                    </a:lnTo>
                    <a:lnTo>
                      <a:pt x="523" y="246"/>
                    </a:lnTo>
                    <a:lnTo>
                      <a:pt x="508" y="279"/>
                    </a:lnTo>
                    <a:lnTo>
                      <a:pt x="497" y="313"/>
                    </a:lnTo>
                    <a:lnTo>
                      <a:pt x="488" y="346"/>
                    </a:lnTo>
                    <a:lnTo>
                      <a:pt x="481" y="378"/>
                    </a:lnTo>
                    <a:lnTo>
                      <a:pt x="474" y="408"/>
                    </a:lnTo>
                    <a:lnTo>
                      <a:pt x="470" y="436"/>
                    </a:lnTo>
                    <a:lnTo>
                      <a:pt x="467" y="463"/>
                    </a:lnTo>
                    <a:lnTo>
                      <a:pt x="465" y="485"/>
                    </a:lnTo>
                    <a:lnTo>
                      <a:pt x="464" y="519"/>
                    </a:lnTo>
                    <a:lnTo>
                      <a:pt x="464" y="535"/>
                    </a:lnTo>
                    <a:lnTo>
                      <a:pt x="464" y="535"/>
                    </a:lnTo>
                    <a:lnTo>
                      <a:pt x="465" y="561"/>
                    </a:lnTo>
                    <a:lnTo>
                      <a:pt x="465" y="561"/>
                    </a:lnTo>
                    <a:lnTo>
                      <a:pt x="467" y="600"/>
                    </a:lnTo>
                    <a:lnTo>
                      <a:pt x="468" y="649"/>
                    </a:lnTo>
                    <a:lnTo>
                      <a:pt x="467" y="677"/>
                    </a:lnTo>
                    <a:lnTo>
                      <a:pt x="466" y="707"/>
                    </a:lnTo>
                    <a:lnTo>
                      <a:pt x="464" y="738"/>
                    </a:lnTo>
                    <a:lnTo>
                      <a:pt x="460" y="772"/>
                    </a:lnTo>
                    <a:lnTo>
                      <a:pt x="460" y="772"/>
                    </a:lnTo>
                    <a:lnTo>
                      <a:pt x="458" y="787"/>
                    </a:lnTo>
                    <a:lnTo>
                      <a:pt x="457" y="803"/>
                    </a:lnTo>
                    <a:lnTo>
                      <a:pt x="457" y="818"/>
                    </a:lnTo>
                    <a:lnTo>
                      <a:pt x="458" y="833"/>
                    </a:lnTo>
                    <a:lnTo>
                      <a:pt x="460" y="848"/>
                    </a:lnTo>
                    <a:lnTo>
                      <a:pt x="462" y="863"/>
                    </a:lnTo>
                    <a:lnTo>
                      <a:pt x="465" y="877"/>
                    </a:lnTo>
                    <a:lnTo>
                      <a:pt x="469" y="892"/>
                    </a:lnTo>
                    <a:lnTo>
                      <a:pt x="474" y="906"/>
                    </a:lnTo>
                    <a:lnTo>
                      <a:pt x="479" y="919"/>
                    </a:lnTo>
                    <a:lnTo>
                      <a:pt x="487" y="933"/>
                    </a:lnTo>
                    <a:lnTo>
                      <a:pt x="494" y="946"/>
                    </a:lnTo>
                    <a:lnTo>
                      <a:pt x="502" y="958"/>
                    </a:lnTo>
                    <a:lnTo>
                      <a:pt x="510" y="970"/>
                    </a:lnTo>
                    <a:lnTo>
                      <a:pt x="519" y="983"/>
                    </a:lnTo>
                    <a:lnTo>
                      <a:pt x="530" y="994"/>
                    </a:lnTo>
                    <a:lnTo>
                      <a:pt x="530" y="994"/>
                    </a:lnTo>
                    <a:lnTo>
                      <a:pt x="539" y="1002"/>
                    </a:lnTo>
                    <a:lnTo>
                      <a:pt x="548" y="1011"/>
                    </a:lnTo>
                    <a:lnTo>
                      <a:pt x="548" y="1011"/>
                    </a:lnTo>
                    <a:lnTo>
                      <a:pt x="492" y="1073"/>
                    </a:lnTo>
                    <a:lnTo>
                      <a:pt x="453" y="1117"/>
                    </a:lnTo>
                    <a:lnTo>
                      <a:pt x="411" y="1166"/>
                    </a:lnTo>
                    <a:lnTo>
                      <a:pt x="411" y="1166"/>
                    </a:lnTo>
                    <a:close/>
                    <a:moveTo>
                      <a:pt x="567" y="958"/>
                    </a:moveTo>
                    <a:lnTo>
                      <a:pt x="567" y="958"/>
                    </a:lnTo>
                    <a:lnTo>
                      <a:pt x="558" y="949"/>
                    </a:lnTo>
                    <a:lnTo>
                      <a:pt x="551" y="940"/>
                    </a:lnTo>
                    <a:lnTo>
                      <a:pt x="544" y="931"/>
                    </a:lnTo>
                    <a:lnTo>
                      <a:pt x="538" y="920"/>
                    </a:lnTo>
                    <a:lnTo>
                      <a:pt x="532" y="909"/>
                    </a:lnTo>
                    <a:lnTo>
                      <a:pt x="527" y="899"/>
                    </a:lnTo>
                    <a:lnTo>
                      <a:pt x="522" y="888"/>
                    </a:lnTo>
                    <a:lnTo>
                      <a:pt x="518" y="876"/>
                    </a:lnTo>
                    <a:lnTo>
                      <a:pt x="514" y="864"/>
                    </a:lnTo>
                    <a:lnTo>
                      <a:pt x="512" y="853"/>
                    </a:lnTo>
                    <a:lnTo>
                      <a:pt x="510" y="840"/>
                    </a:lnTo>
                    <a:lnTo>
                      <a:pt x="509" y="828"/>
                    </a:lnTo>
                    <a:lnTo>
                      <a:pt x="508" y="816"/>
                    </a:lnTo>
                    <a:lnTo>
                      <a:pt x="508" y="804"/>
                    </a:lnTo>
                    <a:lnTo>
                      <a:pt x="509" y="791"/>
                    </a:lnTo>
                    <a:lnTo>
                      <a:pt x="510" y="778"/>
                    </a:lnTo>
                    <a:lnTo>
                      <a:pt x="510" y="778"/>
                    </a:lnTo>
                    <a:lnTo>
                      <a:pt x="514" y="744"/>
                    </a:lnTo>
                    <a:lnTo>
                      <a:pt x="517" y="710"/>
                    </a:lnTo>
                    <a:lnTo>
                      <a:pt x="518" y="679"/>
                    </a:lnTo>
                    <a:lnTo>
                      <a:pt x="519" y="650"/>
                    </a:lnTo>
                    <a:lnTo>
                      <a:pt x="518" y="622"/>
                    </a:lnTo>
                    <a:lnTo>
                      <a:pt x="518" y="598"/>
                    </a:lnTo>
                    <a:lnTo>
                      <a:pt x="516" y="558"/>
                    </a:lnTo>
                    <a:lnTo>
                      <a:pt x="516" y="558"/>
                    </a:lnTo>
                    <a:lnTo>
                      <a:pt x="515" y="543"/>
                    </a:lnTo>
                    <a:lnTo>
                      <a:pt x="515" y="543"/>
                    </a:lnTo>
                    <a:lnTo>
                      <a:pt x="527" y="534"/>
                    </a:lnTo>
                    <a:lnTo>
                      <a:pt x="544" y="523"/>
                    </a:lnTo>
                    <a:lnTo>
                      <a:pt x="567" y="513"/>
                    </a:lnTo>
                    <a:lnTo>
                      <a:pt x="592" y="502"/>
                    </a:lnTo>
                    <a:lnTo>
                      <a:pt x="606" y="496"/>
                    </a:lnTo>
                    <a:lnTo>
                      <a:pt x="620" y="492"/>
                    </a:lnTo>
                    <a:lnTo>
                      <a:pt x="634" y="489"/>
                    </a:lnTo>
                    <a:lnTo>
                      <a:pt x="650" y="486"/>
                    </a:lnTo>
                    <a:lnTo>
                      <a:pt x="664" y="484"/>
                    </a:lnTo>
                    <a:lnTo>
                      <a:pt x="678" y="484"/>
                    </a:lnTo>
                    <a:lnTo>
                      <a:pt x="693" y="484"/>
                    </a:lnTo>
                    <a:lnTo>
                      <a:pt x="706" y="487"/>
                    </a:lnTo>
                    <a:lnTo>
                      <a:pt x="706" y="487"/>
                    </a:lnTo>
                    <a:lnTo>
                      <a:pt x="717" y="490"/>
                    </a:lnTo>
                    <a:lnTo>
                      <a:pt x="727" y="495"/>
                    </a:lnTo>
                    <a:lnTo>
                      <a:pt x="737" y="502"/>
                    </a:lnTo>
                    <a:lnTo>
                      <a:pt x="745" y="509"/>
                    </a:lnTo>
                    <a:lnTo>
                      <a:pt x="751" y="518"/>
                    </a:lnTo>
                    <a:lnTo>
                      <a:pt x="757" y="528"/>
                    </a:lnTo>
                    <a:lnTo>
                      <a:pt x="762" y="541"/>
                    </a:lnTo>
                    <a:lnTo>
                      <a:pt x="765" y="554"/>
                    </a:lnTo>
                    <a:lnTo>
                      <a:pt x="765" y="554"/>
                    </a:lnTo>
                    <a:lnTo>
                      <a:pt x="773" y="589"/>
                    </a:lnTo>
                    <a:lnTo>
                      <a:pt x="778" y="621"/>
                    </a:lnTo>
                    <a:lnTo>
                      <a:pt x="782" y="652"/>
                    </a:lnTo>
                    <a:lnTo>
                      <a:pt x="784" y="680"/>
                    </a:lnTo>
                    <a:lnTo>
                      <a:pt x="785" y="706"/>
                    </a:lnTo>
                    <a:lnTo>
                      <a:pt x="784" y="730"/>
                    </a:lnTo>
                    <a:lnTo>
                      <a:pt x="783" y="752"/>
                    </a:lnTo>
                    <a:lnTo>
                      <a:pt x="781" y="773"/>
                    </a:lnTo>
                    <a:lnTo>
                      <a:pt x="778" y="791"/>
                    </a:lnTo>
                    <a:lnTo>
                      <a:pt x="774" y="810"/>
                    </a:lnTo>
                    <a:lnTo>
                      <a:pt x="768" y="826"/>
                    </a:lnTo>
                    <a:lnTo>
                      <a:pt x="763" y="841"/>
                    </a:lnTo>
                    <a:lnTo>
                      <a:pt x="753" y="869"/>
                    </a:lnTo>
                    <a:lnTo>
                      <a:pt x="742" y="895"/>
                    </a:lnTo>
                    <a:lnTo>
                      <a:pt x="742" y="895"/>
                    </a:lnTo>
                    <a:lnTo>
                      <a:pt x="733" y="914"/>
                    </a:lnTo>
                    <a:lnTo>
                      <a:pt x="725" y="934"/>
                    </a:lnTo>
                    <a:lnTo>
                      <a:pt x="721" y="944"/>
                    </a:lnTo>
                    <a:lnTo>
                      <a:pt x="721" y="944"/>
                    </a:lnTo>
                    <a:lnTo>
                      <a:pt x="708" y="982"/>
                    </a:lnTo>
                    <a:lnTo>
                      <a:pt x="702" y="999"/>
                    </a:lnTo>
                    <a:lnTo>
                      <a:pt x="697" y="1017"/>
                    </a:lnTo>
                    <a:lnTo>
                      <a:pt x="697" y="1017"/>
                    </a:lnTo>
                    <a:lnTo>
                      <a:pt x="679" y="1016"/>
                    </a:lnTo>
                    <a:lnTo>
                      <a:pt x="662" y="1012"/>
                    </a:lnTo>
                    <a:lnTo>
                      <a:pt x="644" y="1007"/>
                    </a:lnTo>
                    <a:lnTo>
                      <a:pt x="627" y="1001"/>
                    </a:lnTo>
                    <a:lnTo>
                      <a:pt x="611" y="993"/>
                    </a:lnTo>
                    <a:lnTo>
                      <a:pt x="595" y="983"/>
                    </a:lnTo>
                    <a:lnTo>
                      <a:pt x="581" y="971"/>
                    </a:lnTo>
                    <a:lnTo>
                      <a:pt x="567" y="958"/>
                    </a:lnTo>
                    <a:lnTo>
                      <a:pt x="567" y="958"/>
                    </a:lnTo>
                    <a:close/>
                    <a:moveTo>
                      <a:pt x="574" y="1221"/>
                    </a:moveTo>
                    <a:lnTo>
                      <a:pt x="574" y="1221"/>
                    </a:lnTo>
                    <a:lnTo>
                      <a:pt x="564" y="1218"/>
                    </a:lnTo>
                    <a:lnTo>
                      <a:pt x="554" y="1214"/>
                    </a:lnTo>
                    <a:lnTo>
                      <a:pt x="546" y="1210"/>
                    </a:lnTo>
                    <a:lnTo>
                      <a:pt x="540" y="1206"/>
                    </a:lnTo>
                    <a:lnTo>
                      <a:pt x="540" y="1206"/>
                    </a:lnTo>
                    <a:lnTo>
                      <a:pt x="553" y="1202"/>
                    </a:lnTo>
                    <a:lnTo>
                      <a:pt x="564" y="1199"/>
                    </a:lnTo>
                    <a:lnTo>
                      <a:pt x="577" y="1196"/>
                    </a:lnTo>
                    <a:lnTo>
                      <a:pt x="577" y="1196"/>
                    </a:lnTo>
                    <a:lnTo>
                      <a:pt x="608" y="1189"/>
                    </a:lnTo>
                    <a:lnTo>
                      <a:pt x="632" y="1181"/>
                    </a:lnTo>
                    <a:lnTo>
                      <a:pt x="653" y="1175"/>
                    </a:lnTo>
                    <a:lnTo>
                      <a:pt x="668" y="1167"/>
                    </a:lnTo>
                    <a:lnTo>
                      <a:pt x="681" y="1159"/>
                    </a:lnTo>
                    <a:lnTo>
                      <a:pt x="693" y="1149"/>
                    </a:lnTo>
                    <a:lnTo>
                      <a:pt x="703" y="1137"/>
                    </a:lnTo>
                    <a:lnTo>
                      <a:pt x="714" y="1124"/>
                    </a:lnTo>
                    <a:lnTo>
                      <a:pt x="714" y="1124"/>
                    </a:lnTo>
                    <a:lnTo>
                      <a:pt x="726" y="1109"/>
                    </a:lnTo>
                    <a:lnTo>
                      <a:pt x="741" y="1091"/>
                    </a:lnTo>
                    <a:lnTo>
                      <a:pt x="741" y="1091"/>
                    </a:lnTo>
                    <a:lnTo>
                      <a:pt x="741" y="1091"/>
                    </a:lnTo>
                    <a:lnTo>
                      <a:pt x="741" y="1091"/>
                    </a:lnTo>
                    <a:lnTo>
                      <a:pt x="747" y="1086"/>
                    </a:lnTo>
                    <a:lnTo>
                      <a:pt x="752" y="1081"/>
                    </a:lnTo>
                    <a:lnTo>
                      <a:pt x="756" y="1079"/>
                    </a:lnTo>
                    <a:lnTo>
                      <a:pt x="761" y="1078"/>
                    </a:lnTo>
                    <a:lnTo>
                      <a:pt x="765" y="1078"/>
                    </a:lnTo>
                    <a:lnTo>
                      <a:pt x="769" y="1078"/>
                    </a:lnTo>
                    <a:lnTo>
                      <a:pt x="779" y="1082"/>
                    </a:lnTo>
                    <a:lnTo>
                      <a:pt x="779" y="1082"/>
                    </a:lnTo>
                    <a:lnTo>
                      <a:pt x="783" y="1084"/>
                    </a:lnTo>
                    <a:lnTo>
                      <a:pt x="787" y="1087"/>
                    </a:lnTo>
                    <a:lnTo>
                      <a:pt x="795" y="1095"/>
                    </a:lnTo>
                    <a:lnTo>
                      <a:pt x="801" y="1105"/>
                    </a:lnTo>
                    <a:lnTo>
                      <a:pt x="805" y="1116"/>
                    </a:lnTo>
                    <a:lnTo>
                      <a:pt x="805" y="1116"/>
                    </a:lnTo>
                    <a:lnTo>
                      <a:pt x="807" y="1123"/>
                    </a:lnTo>
                    <a:lnTo>
                      <a:pt x="807" y="1131"/>
                    </a:lnTo>
                    <a:lnTo>
                      <a:pt x="806" y="1139"/>
                    </a:lnTo>
                    <a:lnTo>
                      <a:pt x="804" y="1143"/>
                    </a:lnTo>
                    <a:lnTo>
                      <a:pt x="802" y="1149"/>
                    </a:lnTo>
                    <a:lnTo>
                      <a:pt x="802" y="1149"/>
                    </a:lnTo>
                    <a:lnTo>
                      <a:pt x="790" y="1164"/>
                    </a:lnTo>
                    <a:lnTo>
                      <a:pt x="777" y="1178"/>
                    </a:lnTo>
                    <a:lnTo>
                      <a:pt x="763" y="1191"/>
                    </a:lnTo>
                    <a:lnTo>
                      <a:pt x="749" y="1201"/>
                    </a:lnTo>
                    <a:lnTo>
                      <a:pt x="735" y="1209"/>
                    </a:lnTo>
                    <a:lnTo>
                      <a:pt x="719" y="1216"/>
                    </a:lnTo>
                    <a:lnTo>
                      <a:pt x="705" y="1221"/>
                    </a:lnTo>
                    <a:lnTo>
                      <a:pt x="690" y="1225"/>
                    </a:lnTo>
                    <a:lnTo>
                      <a:pt x="674" y="1227"/>
                    </a:lnTo>
                    <a:lnTo>
                      <a:pt x="659" y="1229"/>
                    </a:lnTo>
                    <a:lnTo>
                      <a:pt x="644" y="1230"/>
                    </a:lnTo>
                    <a:lnTo>
                      <a:pt x="629" y="1229"/>
                    </a:lnTo>
                    <a:lnTo>
                      <a:pt x="615" y="1228"/>
                    </a:lnTo>
                    <a:lnTo>
                      <a:pt x="600" y="1226"/>
                    </a:lnTo>
                    <a:lnTo>
                      <a:pt x="587" y="1224"/>
                    </a:lnTo>
                    <a:lnTo>
                      <a:pt x="574" y="1221"/>
                    </a:lnTo>
                    <a:lnTo>
                      <a:pt x="574" y="1221"/>
                    </a:lnTo>
                    <a:close/>
                    <a:moveTo>
                      <a:pt x="1058" y="1671"/>
                    </a:moveTo>
                    <a:lnTo>
                      <a:pt x="1058" y="1671"/>
                    </a:lnTo>
                    <a:lnTo>
                      <a:pt x="1038" y="1675"/>
                    </a:lnTo>
                    <a:lnTo>
                      <a:pt x="1018" y="1676"/>
                    </a:lnTo>
                    <a:lnTo>
                      <a:pt x="1002" y="1677"/>
                    </a:lnTo>
                    <a:lnTo>
                      <a:pt x="986" y="1675"/>
                    </a:lnTo>
                    <a:lnTo>
                      <a:pt x="971" y="1672"/>
                    </a:lnTo>
                    <a:lnTo>
                      <a:pt x="958" y="1668"/>
                    </a:lnTo>
                    <a:lnTo>
                      <a:pt x="947" y="1661"/>
                    </a:lnTo>
                    <a:lnTo>
                      <a:pt x="935" y="1655"/>
                    </a:lnTo>
                    <a:lnTo>
                      <a:pt x="926" y="1647"/>
                    </a:lnTo>
                    <a:lnTo>
                      <a:pt x="917" y="1638"/>
                    </a:lnTo>
                    <a:lnTo>
                      <a:pt x="909" y="1629"/>
                    </a:lnTo>
                    <a:lnTo>
                      <a:pt x="902" y="1618"/>
                    </a:lnTo>
                    <a:lnTo>
                      <a:pt x="895" y="1607"/>
                    </a:lnTo>
                    <a:lnTo>
                      <a:pt x="889" y="1596"/>
                    </a:lnTo>
                    <a:lnTo>
                      <a:pt x="878" y="1571"/>
                    </a:lnTo>
                    <a:lnTo>
                      <a:pt x="878" y="1571"/>
                    </a:lnTo>
                    <a:lnTo>
                      <a:pt x="875" y="1562"/>
                    </a:lnTo>
                    <a:lnTo>
                      <a:pt x="873" y="1549"/>
                    </a:lnTo>
                    <a:lnTo>
                      <a:pt x="870" y="1532"/>
                    </a:lnTo>
                    <a:lnTo>
                      <a:pt x="868" y="1514"/>
                    </a:lnTo>
                    <a:lnTo>
                      <a:pt x="864" y="1467"/>
                    </a:lnTo>
                    <a:lnTo>
                      <a:pt x="860" y="1412"/>
                    </a:lnTo>
                    <a:lnTo>
                      <a:pt x="858" y="1348"/>
                    </a:lnTo>
                    <a:lnTo>
                      <a:pt x="858" y="1279"/>
                    </a:lnTo>
                    <a:lnTo>
                      <a:pt x="858" y="1204"/>
                    </a:lnTo>
                    <a:lnTo>
                      <a:pt x="859" y="1125"/>
                    </a:lnTo>
                    <a:lnTo>
                      <a:pt x="859" y="1125"/>
                    </a:lnTo>
                    <a:lnTo>
                      <a:pt x="859" y="1121"/>
                    </a:lnTo>
                    <a:lnTo>
                      <a:pt x="858" y="1117"/>
                    </a:lnTo>
                    <a:lnTo>
                      <a:pt x="858" y="1117"/>
                    </a:lnTo>
                    <a:lnTo>
                      <a:pt x="854" y="1103"/>
                    </a:lnTo>
                    <a:lnTo>
                      <a:pt x="854" y="1103"/>
                    </a:lnTo>
                    <a:lnTo>
                      <a:pt x="850" y="1091"/>
                    </a:lnTo>
                    <a:lnTo>
                      <a:pt x="846" y="1080"/>
                    </a:lnTo>
                    <a:lnTo>
                      <a:pt x="840" y="1070"/>
                    </a:lnTo>
                    <a:lnTo>
                      <a:pt x="833" y="1061"/>
                    </a:lnTo>
                    <a:lnTo>
                      <a:pt x="826" y="1052"/>
                    </a:lnTo>
                    <a:lnTo>
                      <a:pt x="817" y="1045"/>
                    </a:lnTo>
                    <a:lnTo>
                      <a:pt x="808" y="1039"/>
                    </a:lnTo>
                    <a:lnTo>
                      <a:pt x="798" y="1035"/>
                    </a:lnTo>
                    <a:lnTo>
                      <a:pt x="798" y="1035"/>
                    </a:lnTo>
                    <a:lnTo>
                      <a:pt x="789" y="1031"/>
                    </a:lnTo>
                    <a:lnTo>
                      <a:pt x="778" y="1028"/>
                    </a:lnTo>
                    <a:lnTo>
                      <a:pt x="770" y="1027"/>
                    </a:lnTo>
                    <a:lnTo>
                      <a:pt x="763" y="1027"/>
                    </a:lnTo>
                    <a:lnTo>
                      <a:pt x="755" y="1027"/>
                    </a:lnTo>
                    <a:lnTo>
                      <a:pt x="747" y="1029"/>
                    </a:lnTo>
                    <a:lnTo>
                      <a:pt x="747" y="1029"/>
                    </a:lnTo>
                    <a:lnTo>
                      <a:pt x="751" y="1013"/>
                    </a:lnTo>
                    <a:lnTo>
                      <a:pt x="756" y="997"/>
                    </a:lnTo>
                    <a:lnTo>
                      <a:pt x="769" y="962"/>
                    </a:lnTo>
                    <a:lnTo>
                      <a:pt x="773" y="952"/>
                    </a:lnTo>
                    <a:lnTo>
                      <a:pt x="773" y="952"/>
                    </a:lnTo>
                    <a:lnTo>
                      <a:pt x="780" y="934"/>
                    </a:lnTo>
                    <a:lnTo>
                      <a:pt x="788" y="915"/>
                    </a:lnTo>
                    <a:lnTo>
                      <a:pt x="788" y="915"/>
                    </a:lnTo>
                    <a:lnTo>
                      <a:pt x="800" y="889"/>
                    </a:lnTo>
                    <a:lnTo>
                      <a:pt x="811" y="858"/>
                    </a:lnTo>
                    <a:lnTo>
                      <a:pt x="818" y="841"/>
                    </a:lnTo>
                    <a:lnTo>
                      <a:pt x="823" y="823"/>
                    </a:lnTo>
                    <a:lnTo>
                      <a:pt x="827" y="804"/>
                    </a:lnTo>
                    <a:lnTo>
                      <a:pt x="831" y="783"/>
                    </a:lnTo>
                    <a:lnTo>
                      <a:pt x="833" y="761"/>
                    </a:lnTo>
                    <a:lnTo>
                      <a:pt x="835" y="736"/>
                    </a:lnTo>
                    <a:lnTo>
                      <a:pt x="835" y="709"/>
                    </a:lnTo>
                    <a:lnTo>
                      <a:pt x="835" y="681"/>
                    </a:lnTo>
                    <a:lnTo>
                      <a:pt x="833" y="650"/>
                    </a:lnTo>
                    <a:lnTo>
                      <a:pt x="829" y="616"/>
                    </a:lnTo>
                    <a:lnTo>
                      <a:pt x="823" y="581"/>
                    </a:lnTo>
                    <a:lnTo>
                      <a:pt x="816" y="543"/>
                    </a:lnTo>
                    <a:lnTo>
                      <a:pt x="816" y="543"/>
                    </a:lnTo>
                    <a:lnTo>
                      <a:pt x="811" y="528"/>
                    </a:lnTo>
                    <a:lnTo>
                      <a:pt x="807" y="515"/>
                    </a:lnTo>
                    <a:lnTo>
                      <a:pt x="801" y="503"/>
                    </a:lnTo>
                    <a:lnTo>
                      <a:pt x="795" y="491"/>
                    </a:lnTo>
                    <a:lnTo>
                      <a:pt x="788" y="481"/>
                    </a:lnTo>
                    <a:lnTo>
                      <a:pt x="780" y="472"/>
                    </a:lnTo>
                    <a:lnTo>
                      <a:pt x="770" y="463"/>
                    </a:lnTo>
                    <a:lnTo>
                      <a:pt x="761" y="456"/>
                    </a:lnTo>
                    <a:lnTo>
                      <a:pt x="750" y="449"/>
                    </a:lnTo>
                    <a:lnTo>
                      <a:pt x="739" y="444"/>
                    </a:lnTo>
                    <a:lnTo>
                      <a:pt x="726" y="439"/>
                    </a:lnTo>
                    <a:lnTo>
                      <a:pt x="714" y="436"/>
                    </a:lnTo>
                    <a:lnTo>
                      <a:pt x="700" y="434"/>
                    </a:lnTo>
                    <a:lnTo>
                      <a:pt x="685" y="433"/>
                    </a:lnTo>
                    <a:lnTo>
                      <a:pt x="670" y="433"/>
                    </a:lnTo>
                    <a:lnTo>
                      <a:pt x="655" y="434"/>
                    </a:lnTo>
                    <a:lnTo>
                      <a:pt x="655" y="434"/>
                    </a:lnTo>
                    <a:lnTo>
                      <a:pt x="635" y="437"/>
                    </a:lnTo>
                    <a:lnTo>
                      <a:pt x="617" y="441"/>
                    </a:lnTo>
                    <a:lnTo>
                      <a:pt x="599" y="445"/>
                    </a:lnTo>
                    <a:lnTo>
                      <a:pt x="582" y="450"/>
                    </a:lnTo>
                    <a:lnTo>
                      <a:pt x="568" y="457"/>
                    </a:lnTo>
                    <a:lnTo>
                      <a:pt x="553" y="463"/>
                    </a:lnTo>
                    <a:lnTo>
                      <a:pt x="532" y="473"/>
                    </a:lnTo>
                    <a:lnTo>
                      <a:pt x="532" y="473"/>
                    </a:lnTo>
                    <a:lnTo>
                      <a:pt x="517" y="480"/>
                    </a:lnTo>
                    <a:lnTo>
                      <a:pt x="517" y="480"/>
                    </a:lnTo>
                    <a:lnTo>
                      <a:pt x="520" y="447"/>
                    </a:lnTo>
                    <a:lnTo>
                      <a:pt x="527" y="409"/>
                    </a:lnTo>
                    <a:lnTo>
                      <a:pt x="531" y="389"/>
                    </a:lnTo>
                    <a:lnTo>
                      <a:pt x="535" y="368"/>
                    </a:lnTo>
                    <a:lnTo>
                      <a:pt x="541" y="346"/>
                    </a:lnTo>
                    <a:lnTo>
                      <a:pt x="547" y="325"/>
                    </a:lnTo>
                    <a:lnTo>
                      <a:pt x="555" y="302"/>
                    </a:lnTo>
                    <a:lnTo>
                      <a:pt x="564" y="279"/>
                    </a:lnTo>
                    <a:lnTo>
                      <a:pt x="574" y="258"/>
                    </a:lnTo>
                    <a:lnTo>
                      <a:pt x="584" y="236"/>
                    </a:lnTo>
                    <a:lnTo>
                      <a:pt x="596" y="215"/>
                    </a:lnTo>
                    <a:lnTo>
                      <a:pt x="611" y="195"/>
                    </a:lnTo>
                    <a:lnTo>
                      <a:pt x="626" y="176"/>
                    </a:lnTo>
                    <a:lnTo>
                      <a:pt x="642" y="158"/>
                    </a:lnTo>
                    <a:lnTo>
                      <a:pt x="642" y="158"/>
                    </a:lnTo>
                    <a:lnTo>
                      <a:pt x="654" y="146"/>
                    </a:lnTo>
                    <a:lnTo>
                      <a:pt x="665" y="136"/>
                    </a:lnTo>
                    <a:lnTo>
                      <a:pt x="677" y="127"/>
                    </a:lnTo>
                    <a:lnTo>
                      <a:pt x="691" y="119"/>
                    </a:lnTo>
                    <a:lnTo>
                      <a:pt x="703" y="111"/>
                    </a:lnTo>
                    <a:lnTo>
                      <a:pt x="716" y="103"/>
                    </a:lnTo>
                    <a:lnTo>
                      <a:pt x="731" y="97"/>
                    </a:lnTo>
                    <a:lnTo>
                      <a:pt x="745" y="91"/>
                    </a:lnTo>
                    <a:lnTo>
                      <a:pt x="760" y="86"/>
                    </a:lnTo>
                    <a:lnTo>
                      <a:pt x="775" y="82"/>
                    </a:lnTo>
                    <a:lnTo>
                      <a:pt x="791" y="78"/>
                    </a:lnTo>
                    <a:lnTo>
                      <a:pt x="806" y="75"/>
                    </a:lnTo>
                    <a:lnTo>
                      <a:pt x="823" y="73"/>
                    </a:lnTo>
                    <a:lnTo>
                      <a:pt x="840" y="72"/>
                    </a:lnTo>
                    <a:lnTo>
                      <a:pt x="858" y="71"/>
                    </a:lnTo>
                    <a:lnTo>
                      <a:pt x="875" y="71"/>
                    </a:lnTo>
                    <a:lnTo>
                      <a:pt x="875" y="71"/>
                    </a:lnTo>
                    <a:lnTo>
                      <a:pt x="910" y="72"/>
                    </a:lnTo>
                    <a:lnTo>
                      <a:pt x="943" y="76"/>
                    </a:lnTo>
                    <a:lnTo>
                      <a:pt x="974" y="81"/>
                    </a:lnTo>
                    <a:lnTo>
                      <a:pt x="1004" y="88"/>
                    </a:lnTo>
                    <a:lnTo>
                      <a:pt x="1032" y="97"/>
                    </a:lnTo>
                    <a:lnTo>
                      <a:pt x="1059" y="107"/>
                    </a:lnTo>
                    <a:lnTo>
                      <a:pt x="1084" y="119"/>
                    </a:lnTo>
                    <a:lnTo>
                      <a:pt x="1109" y="131"/>
                    </a:lnTo>
                    <a:lnTo>
                      <a:pt x="1131" y="144"/>
                    </a:lnTo>
                    <a:lnTo>
                      <a:pt x="1153" y="159"/>
                    </a:lnTo>
                    <a:lnTo>
                      <a:pt x="1172" y="174"/>
                    </a:lnTo>
                    <a:lnTo>
                      <a:pt x="1191" y="188"/>
                    </a:lnTo>
                    <a:lnTo>
                      <a:pt x="1208" y="204"/>
                    </a:lnTo>
                    <a:lnTo>
                      <a:pt x="1224" y="220"/>
                    </a:lnTo>
                    <a:lnTo>
                      <a:pt x="1239" y="235"/>
                    </a:lnTo>
                    <a:lnTo>
                      <a:pt x="1252" y="250"/>
                    </a:lnTo>
                    <a:lnTo>
                      <a:pt x="1252" y="250"/>
                    </a:lnTo>
                    <a:lnTo>
                      <a:pt x="1273" y="276"/>
                    </a:lnTo>
                    <a:lnTo>
                      <a:pt x="1291" y="302"/>
                    </a:lnTo>
                    <a:lnTo>
                      <a:pt x="1307" y="327"/>
                    </a:lnTo>
                    <a:lnTo>
                      <a:pt x="1321" y="350"/>
                    </a:lnTo>
                    <a:lnTo>
                      <a:pt x="1332" y="373"/>
                    </a:lnTo>
                    <a:lnTo>
                      <a:pt x="1342" y="393"/>
                    </a:lnTo>
                    <a:lnTo>
                      <a:pt x="1349" y="412"/>
                    </a:lnTo>
                    <a:lnTo>
                      <a:pt x="1356" y="427"/>
                    </a:lnTo>
                    <a:lnTo>
                      <a:pt x="1356" y="427"/>
                    </a:lnTo>
                    <a:lnTo>
                      <a:pt x="1337" y="426"/>
                    </a:lnTo>
                    <a:lnTo>
                      <a:pt x="1321" y="425"/>
                    </a:lnTo>
                    <a:lnTo>
                      <a:pt x="1304" y="425"/>
                    </a:lnTo>
                    <a:lnTo>
                      <a:pt x="1289" y="425"/>
                    </a:lnTo>
                    <a:lnTo>
                      <a:pt x="1275" y="426"/>
                    </a:lnTo>
                    <a:lnTo>
                      <a:pt x="1260" y="428"/>
                    </a:lnTo>
                    <a:lnTo>
                      <a:pt x="1248" y="431"/>
                    </a:lnTo>
                    <a:lnTo>
                      <a:pt x="1235" y="434"/>
                    </a:lnTo>
                    <a:lnTo>
                      <a:pt x="1223" y="437"/>
                    </a:lnTo>
                    <a:lnTo>
                      <a:pt x="1212" y="442"/>
                    </a:lnTo>
                    <a:lnTo>
                      <a:pt x="1202" y="447"/>
                    </a:lnTo>
                    <a:lnTo>
                      <a:pt x="1193" y="453"/>
                    </a:lnTo>
                    <a:lnTo>
                      <a:pt x="1183" y="460"/>
                    </a:lnTo>
                    <a:lnTo>
                      <a:pt x="1176" y="467"/>
                    </a:lnTo>
                    <a:lnTo>
                      <a:pt x="1168" y="475"/>
                    </a:lnTo>
                    <a:lnTo>
                      <a:pt x="1162" y="483"/>
                    </a:lnTo>
                    <a:lnTo>
                      <a:pt x="1162" y="483"/>
                    </a:lnTo>
                    <a:lnTo>
                      <a:pt x="1156" y="492"/>
                    </a:lnTo>
                    <a:lnTo>
                      <a:pt x="1151" y="504"/>
                    </a:lnTo>
                    <a:lnTo>
                      <a:pt x="1146" y="514"/>
                    </a:lnTo>
                    <a:lnTo>
                      <a:pt x="1143" y="525"/>
                    </a:lnTo>
                    <a:lnTo>
                      <a:pt x="1141" y="537"/>
                    </a:lnTo>
                    <a:lnTo>
                      <a:pt x="1139" y="550"/>
                    </a:lnTo>
                    <a:lnTo>
                      <a:pt x="1138" y="562"/>
                    </a:lnTo>
                    <a:lnTo>
                      <a:pt x="1138" y="574"/>
                    </a:lnTo>
                    <a:lnTo>
                      <a:pt x="1139" y="588"/>
                    </a:lnTo>
                    <a:lnTo>
                      <a:pt x="1141" y="601"/>
                    </a:lnTo>
                    <a:lnTo>
                      <a:pt x="1145" y="628"/>
                    </a:lnTo>
                    <a:lnTo>
                      <a:pt x="1153" y="655"/>
                    </a:lnTo>
                    <a:lnTo>
                      <a:pt x="1162" y="684"/>
                    </a:lnTo>
                    <a:lnTo>
                      <a:pt x="1171" y="711"/>
                    </a:lnTo>
                    <a:lnTo>
                      <a:pt x="1182" y="738"/>
                    </a:lnTo>
                    <a:lnTo>
                      <a:pt x="1195" y="766"/>
                    </a:lnTo>
                    <a:lnTo>
                      <a:pt x="1207" y="791"/>
                    </a:lnTo>
                    <a:lnTo>
                      <a:pt x="1233" y="838"/>
                    </a:lnTo>
                    <a:lnTo>
                      <a:pt x="1254" y="878"/>
                    </a:lnTo>
                    <a:lnTo>
                      <a:pt x="1254" y="878"/>
                    </a:lnTo>
                    <a:lnTo>
                      <a:pt x="1267" y="902"/>
                    </a:lnTo>
                    <a:lnTo>
                      <a:pt x="1276" y="917"/>
                    </a:lnTo>
                    <a:lnTo>
                      <a:pt x="1276" y="917"/>
                    </a:lnTo>
                    <a:lnTo>
                      <a:pt x="1282" y="933"/>
                    </a:lnTo>
                    <a:lnTo>
                      <a:pt x="1289" y="947"/>
                    </a:lnTo>
                    <a:lnTo>
                      <a:pt x="1296" y="959"/>
                    </a:lnTo>
                    <a:lnTo>
                      <a:pt x="1303" y="970"/>
                    </a:lnTo>
                    <a:lnTo>
                      <a:pt x="1318" y="991"/>
                    </a:lnTo>
                    <a:lnTo>
                      <a:pt x="1331" y="1008"/>
                    </a:lnTo>
                    <a:lnTo>
                      <a:pt x="1331" y="1008"/>
                    </a:lnTo>
                    <a:lnTo>
                      <a:pt x="1345" y="1026"/>
                    </a:lnTo>
                    <a:lnTo>
                      <a:pt x="1345" y="1026"/>
                    </a:lnTo>
                    <a:lnTo>
                      <a:pt x="1333" y="1030"/>
                    </a:lnTo>
                    <a:lnTo>
                      <a:pt x="1320" y="1035"/>
                    </a:lnTo>
                    <a:lnTo>
                      <a:pt x="1313" y="1039"/>
                    </a:lnTo>
                    <a:lnTo>
                      <a:pt x="1306" y="1043"/>
                    </a:lnTo>
                    <a:lnTo>
                      <a:pt x="1300" y="1048"/>
                    </a:lnTo>
                    <a:lnTo>
                      <a:pt x="1294" y="1054"/>
                    </a:lnTo>
                    <a:lnTo>
                      <a:pt x="1288" y="1062"/>
                    </a:lnTo>
                    <a:lnTo>
                      <a:pt x="1283" y="1070"/>
                    </a:lnTo>
                    <a:lnTo>
                      <a:pt x="1279" y="1080"/>
                    </a:lnTo>
                    <a:lnTo>
                      <a:pt x="1275" y="1090"/>
                    </a:lnTo>
                    <a:lnTo>
                      <a:pt x="1271" y="1103"/>
                    </a:lnTo>
                    <a:lnTo>
                      <a:pt x="1269" y="1117"/>
                    </a:lnTo>
                    <a:lnTo>
                      <a:pt x="1268" y="1132"/>
                    </a:lnTo>
                    <a:lnTo>
                      <a:pt x="1268" y="1150"/>
                    </a:lnTo>
                    <a:lnTo>
                      <a:pt x="1268" y="1150"/>
                    </a:lnTo>
                    <a:lnTo>
                      <a:pt x="1262" y="1214"/>
                    </a:lnTo>
                    <a:lnTo>
                      <a:pt x="1250" y="1314"/>
                    </a:lnTo>
                    <a:lnTo>
                      <a:pt x="1237" y="1421"/>
                    </a:lnTo>
                    <a:lnTo>
                      <a:pt x="1229" y="1467"/>
                    </a:lnTo>
                    <a:lnTo>
                      <a:pt x="1224" y="1503"/>
                    </a:lnTo>
                    <a:lnTo>
                      <a:pt x="1224" y="1503"/>
                    </a:lnTo>
                    <a:lnTo>
                      <a:pt x="1220" y="1522"/>
                    </a:lnTo>
                    <a:lnTo>
                      <a:pt x="1216" y="1540"/>
                    </a:lnTo>
                    <a:lnTo>
                      <a:pt x="1211" y="1556"/>
                    </a:lnTo>
                    <a:lnTo>
                      <a:pt x="1206" y="1570"/>
                    </a:lnTo>
                    <a:lnTo>
                      <a:pt x="1200" y="1584"/>
                    </a:lnTo>
                    <a:lnTo>
                      <a:pt x="1193" y="1596"/>
                    </a:lnTo>
                    <a:lnTo>
                      <a:pt x="1184" y="1607"/>
                    </a:lnTo>
                    <a:lnTo>
                      <a:pt x="1175" y="1617"/>
                    </a:lnTo>
                    <a:lnTo>
                      <a:pt x="1165" y="1627"/>
                    </a:lnTo>
                    <a:lnTo>
                      <a:pt x="1154" y="1635"/>
                    </a:lnTo>
                    <a:lnTo>
                      <a:pt x="1141" y="1643"/>
                    </a:lnTo>
                    <a:lnTo>
                      <a:pt x="1127" y="1649"/>
                    </a:lnTo>
                    <a:lnTo>
                      <a:pt x="1113" y="1655"/>
                    </a:lnTo>
                    <a:lnTo>
                      <a:pt x="1095" y="1661"/>
                    </a:lnTo>
                    <a:lnTo>
                      <a:pt x="1078" y="1667"/>
                    </a:lnTo>
                    <a:lnTo>
                      <a:pt x="1058" y="1671"/>
                    </a:lnTo>
                    <a:lnTo>
                      <a:pt x="1058" y="1671"/>
                    </a:lnTo>
                    <a:close/>
                    <a:moveTo>
                      <a:pt x="1530" y="1131"/>
                    </a:moveTo>
                    <a:lnTo>
                      <a:pt x="1530" y="1131"/>
                    </a:lnTo>
                    <a:lnTo>
                      <a:pt x="1518" y="1136"/>
                    </a:lnTo>
                    <a:lnTo>
                      <a:pt x="1504" y="1140"/>
                    </a:lnTo>
                    <a:lnTo>
                      <a:pt x="1490" y="1144"/>
                    </a:lnTo>
                    <a:lnTo>
                      <a:pt x="1473" y="1149"/>
                    </a:lnTo>
                    <a:lnTo>
                      <a:pt x="1457" y="1152"/>
                    </a:lnTo>
                    <a:lnTo>
                      <a:pt x="1440" y="1154"/>
                    </a:lnTo>
                    <a:lnTo>
                      <a:pt x="1422" y="1156"/>
                    </a:lnTo>
                    <a:lnTo>
                      <a:pt x="1405" y="1157"/>
                    </a:lnTo>
                    <a:lnTo>
                      <a:pt x="1405" y="1157"/>
                    </a:lnTo>
                    <a:lnTo>
                      <a:pt x="1386" y="1158"/>
                    </a:lnTo>
                    <a:lnTo>
                      <a:pt x="1370" y="1158"/>
                    </a:lnTo>
                    <a:lnTo>
                      <a:pt x="1357" y="1156"/>
                    </a:lnTo>
                    <a:lnTo>
                      <a:pt x="1345" y="1155"/>
                    </a:lnTo>
                    <a:lnTo>
                      <a:pt x="1335" y="1153"/>
                    </a:lnTo>
                    <a:lnTo>
                      <a:pt x="1328" y="1151"/>
                    </a:lnTo>
                    <a:lnTo>
                      <a:pt x="1323" y="1149"/>
                    </a:lnTo>
                    <a:lnTo>
                      <a:pt x="1320" y="1147"/>
                    </a:lnTo>
                    <a:lnTo>
                      <a:pt x="1320" y="1147"/>
                    </a:lnTo>
                    <a:lnTo>
                      <a:pt x="1320" y="1126"/>
                    </a:lnTo>
                    <a:lnTo>
                      <a:pt x="1321" y="1118"/>
                    </a:lnTo>
                    <a:lnTo>
                      <a:pt x="1322" y="1111"/>
                    </a:lnTo>
                    <a:lnTo>
                      <a:pt x="1324" y="1105"/>
                    </a:lnTo>
                    <a:lnTo>
                      <a:pt x="1326" y="1098"/>
                    </a:lnTo>
                    <a:lnTo>
                      <a:pt x="1329" y="1094"/>
                    </a:lnTo>
                    <a:lnTo>
                      <a:pt x="1331" y="1090"/>
                    </a:lnTo>
                    <a:lnTo>
                      <a:pt x="1338" y="1084"/>
                    </a:lnTo>
                    <a:lnTo>
                      <a:pt x="1345" y="1079"/>
                    </a:lnTo>
                    <a:lnTo>
                      <a:pt x="1354" y="1076"/>
                    </a:lnTo>
                    <a:lnTo>
                      <a:pt x="1363" y="1074"/>
                    </a:lnTo>
                    <a:lnTo>
                      <a:pt x="1363" y="1074"/>
                    </a:lnTo>
                    <a:lnTo>
                      <a:pt x="1374" y="1071"/>
                    </a:lnTo>
                    <a:lnTo>
                      <a:pt x="1374" y="1071"/>
                    </a:lnTo>
                    <a:lnTo>
                      <a:pt x="1381" y="1076"/>
                    </a:lnTo>
                    <a:lnTo>
                      <a:pt x="1381" y="1076"/>
                    </a:lnTo>
                    <a:lnTo>
                      <a:pt x="1389" y="1080"/>
                    </a:lnTo>
                    <a:lnTo>
                      <a:pt x="1398" y="1085"/>
                    </a:lnTo>
                    <a:lnTo>
                      <a:pt x="1408" y="1088"/>
                    </a:lnTo>
                    <a:lnTo>
                      <a:pt x="1418" y="1091"/>
                    </a:lnTo>
                    <a:lnTo>
                      <a:pt x="1429" y="1094"/>
                    </a:lnTo>
                    <a:lnTo>
                      <a:pt x="1442" y="1096"/>
                    </a:lnTo>
                    <a:lnTo>
                      <a:pt x="1454" y="1097"/>
                    </a:lnTo>
                    <a:lnTo>
                      <a:pt x="1467" y="1098"/>
                    </a:lnTo>
                    <a:lnTo>
                      <a:pt x="1497" y="1098"/>
                    </a:lnTo>
                    <a:lnTo>
                      <a:pt x="1529" y="1096"/>
                    </a:lnTo>
                    <a:lnTo>
                      <a:pt x="1563" y="1091"/>
                    </a:lnTo>
                    <a:lnTo>
                      <a:pt x="1601" y="1084"/>
                    </a:lnTo>
                    <a:lnTo>
                      <a:pt x="1601" y="1084"/>
                    </a:lnTo>
                    <a:lnTo>
                      <a:pt x="1602" y="1084"/>
                    </a:lnTo>
                    <a:lnTo>
                      <a:pt x="1602" y="1084"/>
                    </a:lnTo>
                    <a:lnTo>
                      <a:pt x="1590" y="1094"/>
                    </a:lnTo>
                    <a:lnTo>
                      <a:pt x="1574" y="1107"/>
                    </a:lnTo>
                    <a:lnTo>
                      <a:pt x="1554" y="1119"/>
                    </a:lnTo>
                    <a:lnTo>
                      <a:pt x="1530" y="1131"/>
                    </a:lnTo>
                    <a:lnTo>
                      <a:pt x="1530" y="1131"/>
                    </a:lnTo>
                    <a:close/>
                  </a:path>
                </a:pathLst>
              </a:custGeom>
              <a:grpFill/>
              <a:ln w="3175">
                <a:solidFill>
                  <a:schemeClr val="tx2"/>
                </a:solid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9" name="Freeform 236">
                <a:extLst>
                  <a:ext uri="{FF2B5EF4-FFF2-40B4-BE49-F238E27FC236}">
                    <a16:creationId xmlns:a16="http://schemas.microsoft.com/office/drawing/2014/main" id="{DCD58646-1B0D-4434-B7A8-041FA56886FA}"/>
                  </a:ext>
                </a:extLst>
              </p:cNvPr>
              <p:cNvSpPr>
                <a:spLocks/>
              </p:cNvSpPr>
              <p:nvPr/>
            </p:nvSpPr>
            <p:spPr bwMode="auto">
              <a:xfrm>
                <a:off x="11231109" y="2571836"/>
                <a:ext cx="258762" cy="23813"/>
              </a:xfrm>
              <a:custGeom>
                <a:avLst/>
                <a:gdLst>
                  <a:gd name="connsiteX0" fmla="*/ 6960 w 258762"/>
                  <a:gd name="connsiteY0" fmla="*/ 6350 h 23813"/>
                  <a:gd name="connsiteX1" fmla="*/ 9667 w 258762"/>
                  <a:gd name="connsiteY1" fmla="*/ 6350 h 23813"/>
                  <a:gd name="connsiteX2" fmla="*/ 12761 w 258762"/>
                  <a:gd name="connsiteY2" fmla="*/ 6350 h 23813"/>
                  <a:gd name="connsiteX3" fmla="*/ 15854 w 258762"/>
                  <a:gd name="connsiteY3" fmla="*/ 6747 h 23813"/>
                  <a:gd name="connsiteX4" fmla="*/ 18948 w 258762"/>
                  <a:gd name="connsiteY4" fmla="*/ 7144 h 23813"/>
                  <a:gd name="connsiteX5" fmla="*/ 21655 w 258762"/>
                  <a:gd name="connsiteY5" fmla="*/ 7938 h 23813"/>
                  <a:gd name="connsiteX6" fmla="*/ 23975 w 258762"/>
                  <a:gd name="connsiteY6" fmla="*/ 8731 h 23813"/>
                  <a:gd name="connsiteX7" fmla="*/ 25908 w 258762"/>
                  <a:gd name="connsiteY7" fmla="*/ 9922 h 23813"/>
                  <a:gd name="connsiteX8" fmla="*/ 27842 w 258762"/>
                  <a:gd name="connsiteY8" fmla="*/ 11113 h 23813"/>
                  <a:gd name="connsiteX9" fmla="*/ 29389 w 258762"/>
                  <a:gd name="connsiteY9" fmla="*/ 12303 h 23813"/>
                  <a:gd name="connsiteX10" fmla="*/ 30162 w 258762"/>
                  <a:gd name="connsiteY10" fmla="*/ 13494 h 23813"/>
                  <a:gd name="connsiteX11" fmla="*/ 30162 w 258762"/>
                  <a:gd name="connsiteY11" fmla="*/ 15082 h 23813"/>
                  <a:gd name="connsiteX12" fmla="*/ 29775 w 258762"/>
                  <a:gd name="connsiteY12" fmla="*/ 16272 h 23813"/>
                  <a:gd name="connsiteX13" fmla="*/ 28229 w 258762"/>
                  <a:gd name="connsiteY13" fmla="*/ 17860 h 23813"/>
                  <a:gd name="connsiteX14" fmla="*/ 26682 w 258762"/>
                  <a:gd name="connsiteY14" fmla="*/ 19447 h 23813"/>
                  <a:gd name="connsiteX15" fmla="*/ 24748 w 258762"/>
                  <a:gd name="connsiteY15" fmla="*/ 21035 h 23813"/>
                  <a:gd name="connsiteX16" fmla="*/ 22815 w 258762"/>
                  <a:gd name="connsiteY16" fmla="*/ 22226 h 23813"/>
                  <a:gd name="connsiteX17" fmla="*/ 20108 w 258762"/>
                  <a:gd name="connsiteY17" fmla="*/ 23416 h 23813"/>
                  <a:gd name="connsiteX18" fmla="*/ 17401 w 258762"/>
                  <a:gd name="connsiteY18" fmla="*/ 23813 h 23813"/>
                  <a:gd name="connsiteX19" fmla="*/ 14308 w 258762"/>
                  <a:gd name="connsiteY19" fmla="*/ 23813 h 23813"/>
                  <a:gd name="connsiteX20" fmla="*/ 10827 w 258762"/>
                  <a:gd name="connsiteY20" fmla="*/ 23019 h 23813"/>
                  <a:gd name="connsiteX21" fmla="*/ 8121 w 258762"/>
                  <a:gd name="connsiteY21" fmla="*/ 21829 h 23813"/>
                  <a:gd name="connsiteX22" fmla="*/ 5800 w 258762"/>
                  <a:gd name="connsiteY22" fmla="*/ 20241 h 23813"/>
                  <a:gd name="connsiteX23" fmla="*/ 3867 w 258762"/>
                  <a:gd name="connsiteY23" fmla="*/ 18257 h 23813"/>
                  <a:gd name="connsiteX24" fmla="*/ 1933 w 258762"/>
                  <a:gd name="connsiteY24" fmla="*/ 15875 h 23813"/>
                  <a:gd name="connsiteX25" fmla="*/ 773 w 258762"/>
                  <a:gd name="connsiteY25" fmla="*/ 13494 h 23813"/>
                  <a:gd name="connsiteX26" fmla="*/ 0 w 258762"/>
                  <a:gd name="connsiteY26" fmla="*/ 11907 h 23813"/>
                  <a:gd name="connsiteX27" fmla="*/ 0 w 258762"/>
                  <a:gd name="connsiteY27" fmla="*/ 10319 h 23813"/>
                  <a:gd name="connsiteX28" fmla="*/ 387 w 258762"/>
                  <a:gd name="connsiteY28" fmla="*/ 9128 h 23813"/>
                  <a:gd name="connsiteX29" fmla="*/ 1547 w 258762"/>
                  <a:gd name="connsiteY29" fmla="*/ 8335 h 23813"/>
                  <a:gd name="connsiteX30" fmla="*/ 3094 w 258762"/>
                  <a:gd name="connsiteY30" fmla="*/ 7541 h 23813"/>
                  <a:gd name="connsiteX31" fmla="*/ 5027 w 258762"/>
                  <a:gd name="connsiteY31" fmla="*/ 6747 h 23813"/>
                  <a:gd name="connsiteX32" fmla="*/ 245835 w 258762"/>
                  <a:gd name="connsiteY32" fmla="*/ 0 h 23813"/>
                  <a:gd name="connsiteX33" fmla="*/ 248969 w 258762"/>
                  <a:gd name="connsiteY33" fmla="*/ 0 h 23813"/>
                  <a:gd name="connsiteX34" fmla="*/ 251319 w 258762"/>
                  <a:gd name="connsiteY34" fmla="*/ 388 h 23813"/>
                  <a:gd name="connsiteX35" fmla="*/ 253670 w 258762"/>
                  <a:gd name="connsiteY35" fmla="*/ 776 h 23813"/>
                  <a:gd name="connsiteX36" fmla="*/ 255628 w 258762"/>
                  <a:gd name="connsiteY36" fmla="*/ 1164 h 23813"/>
                  <a:gd name="connsiteX37" fmla="*/ 257195 w 258762"/>
                  <a:gd name="connsiteY37" fmla="*/ 1940 h 23813"/>
                  <a:gd name="connsiteX38" fmla="*/ 258370 w 258762"/>
                  <a:gd name="connsiteY38" fmla="*/ 3104 h 23813"/>
                  <a:gd name="connsiteX39" fmla="*/ 258762 w 258762"/>
                  <a:gd name="connsiteY39" fmla="*/ 4269 h 23813"/>
                  <a:gd name="connsiteX40" fmla="*/ 258370 w 258762"/>
                  <a:gd name="connsiteY40" fmla="*/ 5433 h 23813"/>
                  <a:gd name="connsiteX41" fmla="*/ 257979 w 258762"/>
                  <a:gd name="connsiteY41" fmla="*/ 7373 h 23813"/>
                  <a:gd name="connsiteX42" fmla="*/ 256412 w 258762"/>
                  <a:gd name="connsiteY42" fmla="*/ 9314 h 23813"/>
                  <a:gd name="connsiteX43" fmla="*/ 254845 w 258762"/>
                  <a:gd name="connsiteY43" fmla="*/ 11254 h 23813"/>
                  <a:gd name="connsiteX44" fmla="*/ 252886 w 258762"/>
                  <a:gd name="connsiteY44" fmla="*/ 13194 h 23813"/>
                  <a:gd name="connsiteX45" fmla="*/ 250144 w 258762"/>
                  <a:gd name="connsiteY45" fmla="*/ 15135 h 23813"/>
                  <a:gd name="connsiteX46" fmla="*/ 247402 w 258762"/>
                  <a:gd name="connsiteY46" fmla="*/ 16687 h 23813"/>
                  <a:gd name="connsiteX47" fmla="*/ 244660 w 258762"/>
                  <a:gd name="connsiteY47" fmla="*/ 17075 h 23813"/>
                  <a:gd name="connsiteX48" fmla="*/ 241135 w 258762"/>
                  <a:gd name="connsiteY48" fmla="*/ 17463 h 23813"/>
                  <a:gd name="connsiteX49" fmla="*/ 238393 w 258762"/>
                  <a:gd name="connsiteY49" fmla="*/ 16687 h 23813"/>
                  <a:gd name="connsiteX50" fmla="*/ 235651 w 258762"/>
                  <a:gd name="connsiteY50" fmla="*/ 15911 h 23813"/>
                  <a:gd name="connsiteX51" fmla="*/ 233301 w 258762"/>
                  <a:gd name="connsiteY51" fmla="*/ 14747 h 23813"/>
                  <a:gd name="connsiteX52" fmla="*/ 231342 w 258762"/>
                  <a:gd name="connsiteY52" fmla="*/ 12806 h 23813"/>
                  <a:gd name="connsiteX53" fmla="*/ 230167 w 258762"/>
                  <a:gd name="connsiteY53" fmla="*/ 11254 h 23813"/>
                  <a:gd name="connsiteX54" fmla="*/ 228992 w 258762"/>
                  <a:gd name="connsiteY54" fmla="*/ 9702 h 23813"/>
                  <a:gd name="connsiteX55" fmla="*/ 228600 w 258762"/>
                  <a:gd name="connsiteY55" fmla="*/ 8150 h 23813"/>
                  <a:gd name="connsiteX56" fmla="*/ 228600 w 258762"/>
                  <a:gd name="connsiteY56" fmla="*/ 6985 h 23813"/>
                  <a:gd name="connsiteX57" fmla="*/ 229383 w 258762"/>
                  <a:gd name="connsiteY57" fmla="*/ 5821 h 23813"/>
                  <a:gd name="connsiteX58" fmla="*/ 230559 w 258762"/>
                  <a:gd name="connsiteY58" fmla="*/ 4657 h 23813"/>
                  <a:gd name="connsiteX59" fmla="*/ 232517 w 258762"/>
                  <a:gd name="connsiteY59" fmla="*/ 3492 h 23813"/>
                  <a:gd name="connsiteX60" fmla="*/ 234476 w 258762"/>
                  <a:gd name="connsiteY60" fmla="*/ 2716 h 23813"/>
                  <a:gd name="connsiteX61" fmla="*/ 236826 w 258762"/>
                  <a:gd name="connsiteY61" fmla="*/ 1552 h 23813"/>
                  <a:gd name="connsiteX62" fmla="*/ 239568 w 258762"/>
                  <a:gd name="connsiteY62" fmla="*/ 1164 h 23813"/>
                  <a:gd name="connsiteX63" fmla="*/ 242702 w 258762"/>
                  <a:gd name="connsiteY63" fmla="*/ 388 h 2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58762" h="23813">
                    <a:moveTo>
                      <a:pt x="6960" y="6350"/>
                    </a:moveTo>
                    <a:lnTo>
                      <a:pt x="9667" y="6350"/>
                    </a:lnTo>
                    <a:lnTo>
                      <a:pt x="12761" y="6350"/>
                    </a:lnTo>
                    <a:lnTo>
                      <a:pt x="15854" y="6747"/>
                    </a:lnTo>
                    <a:lnTo>
                      <a:pt x="18948" y="7144"/>
                    </a:lnTo>
                    <a:lnTo>
                      <a:pt x="21655" y="7938"/>
                    </a:lnTo>
                    <a:lnTo>
                      <a:pt x="23975" y="8731"/>
                    </a:lnTo>
                    <a:lnTo>
                      <a:pt x="25908" y="9922"/>
                    </a:lnTo>
                    <a:lnTo>
                      <a:pt x="27842" y="11113"/>
                    </a:lnTo>
                    <a:lnTo>
                      <a:pt x="29389" y="12303"/>
                    </a:lnTo>
                    <a:lnTo>
                      <a:pt x="30162" y="13494"/>
                    </a:lnTo>
                    <a:lnTo>
                      <a:pt x="30162" y="15082"/>
                    </a:lnTo>
                    <a:lnTo>
                      <a:pt x="29775" y="16272"/>
                    </a:lnTo>
                    <a:lnTo>
                      <a:pt x="28229" y="17860"/>
                    </a:lnTo>
                    <a:lnTo>
                      <a:pt x="26682" y="19447"/>
                    </a:lnTo>
                    <a:lnTo>
                      <a:pt x="24748" y="21035"/>
                    </a:lnTo>
                    <a:lnTo>
                      <a:pt x="22815" y="22226"/>
                    </a:lnTo>
                    <a:lnTo>
                      <a:pt x="20108" y="23416"/>
                    </a:lnTo>
                    <a:lnTo>
                      <a:pt x="17401" y="23813"/>
                    </a:lnTo>
                    <a:lnTo>
                      <a:pt x="14308" y="23813"/>
                    </a:lnTo>
                    <a:lnTo>
                      <a:pt x="10827" y="23019"/>
                    </a:lnTo>
                    <a:lnTo>
                      <a:pt x="8121" y="21829"/>
                    </a:lnTo>
                    <a:lnTo>
                      <a:pt x="5800" y="20241"/>
                    </a:lnTo>
                    <a:lnTo>
                      <a:pt x="3867" y="18257"/>
                    </a:lnTo>
                    <a:lnTo>
                      <a:pt x="1933" y="15875"/>
                    </a:lnTo>
                    <a:lnTo>
                      <a:pt x="773" y="13494"/>
                    </a:lnTo>
                    <a:lnTo>
                      <a:pt x="0" y="11907"/>
                    </a:lnTo>
                    <a:lnTo>
                      <a:pt x="0" y="10319"/>
                    </a:lnTo>
                    <a:lnTo>
                      <a:pt x="387" y="9128"/>
                    </a:lnTo>
                    <a:lnTo>
                      <a:pt x="1547" y="8335"/>
                    </a:lnTo>
                    <a:lnTo>
                      <a:pt x="3094" y="7541"/>
                    </a:lnTo>
                    <a:lnTo>
                      <a:pt x="5027" y="6747"/>
                    </a:lnTo>
                    <a:close/>
                    <a:moveTo>
                      <a:pt x="245835" y="0"/>
                    </a:moveTo>
                    <a:lnTo>
                      <a:pt x="248969" y="0"/>
                    </a:lnTo>
                    <a:lnTo>
                      <a:pt x="251319" y="388"/>
                    </a:lnTo>
                    <a:lnTo>
                      <a:pt x="253670" y="776"/>
                    </a:lnTo>
                    <a:lnTo>
                      <a:pt x="255628" y="1164"/>
                    </a:lnTo>
                    <a:lnTo>
                      <a:pt x="257195" y="1940"/>
                    </a:lnTo>
                    <a:lnTo>
                      <a:pt x="258370" y="3104"/>
                    </a:lnTo>
                    <a:lnTo>
                      <a:pt x="258762" y="4269"/>
                    </a:lnTo>
                    <a:lnTo>
                      <a:pt x="258370" y="5433"/>
                    </a:lnTo>
                    <a:lnTo>
                      <a:pt x="257979" y="7373"/>
                    </a:lnTo>
                    <a:lnTo>
                      <a:pt x="256412" y="9314"/>
                    </a:lnTo>
                    <a:lnTo>
                      <a:pt x="254845" y="11254"/>
                    </a:lnTo>
                    <a:lnTo>
                      <a:pt x="252886" y="13194"/>
                    </a:lnTo>
                    <a:lnTo>
                      <a:pt x="250144" y="15135"/>
                    </a:lnTo>
                    <a:lnTo>
                      <a:pt x="247402" y="16687"/>
                    </a:lnTo>
                    <a:lnTo>
                      <a:pt x="244660" y="17075"/>
                    </a:lnTo>
                    <a:lnTo>
                      <a:pt x="241135" y="17463"/>
                    </a:lnTo>
                    <a:lnTo>
                      <a:pt x="238393" y="16687"/>
                    </a:lnTo>
                    <a:lnTo>
                      <a:pt x="235651" y="15911"/>
                    </a:lnTo>
                    <a:lnTo>
                      <a:pt x="233301" y="14747"/>
                    </a:lnTo>
                    <a:lnTo>
                      <a:pt x="231342" y="12806"/>
                    </a:lnTo>
                    <a:lnTo>
                      <a:pt x="230167" y="11254"/>
                    </a:lnTo>
                    <a:lnTo>
                      <a:pt x="228992" y="9702"/>
                    </a:lnTo>
                    <a:lnTo>
                      <a:pt x="228600" y="8150"/>
                    </a:lnTo>
                    <a:lnTo>
                      <a:pt x="228600" y="6985"/>
                    </a:lnTo>
                    <a:lnTo>
                      <a:pt x="229383" y="5821"/>
                    </a:lnTo>
                    <a:lnTo>
                      <a:pt x="230559" y="4657"/>
                    </a:lnTo>
                    <a:lnTo>
                      <a:pt x="232517" y="3492"/>
                    </a:lnTo>
                    <a:lnTo>
                      <a:pt x="234476" y="2716"/>
                    </a:lnTo>
                    <a:lnTo>
                      <a:pt x="236826" y="1552"/>
                    </a:lnTo>
                    <a:lnTo>
                      <a:pt x="239568" y="1164"/>
                    </a:lnTo>
                    <a:lnTo>
                      <a:pt x="242702" y="388"/>
                    </a:lnTo>
                    <a:close/>
                  </a:path>
                </a:pathLst>
              </a:custGeom>
              <a:grpFill/>
              <a:ln w="3175">
                <a:solidFill>
                  <a:schemeClr val="tx2"/>
                </a:solidFill>
              </a:ln>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6" name="Group 65">
            <a:extLst>
              <a:ext uri="{FF2B5EF4-FFF2-40B4-BE49-F238E27FC236}">
                <a16:creationId xmlns:a16="http://schemas.microsoft.com/office/drawing/2014/main" id="{4EFFA30C-A850-4CC0-9FCE-F4FDCD19D27E}"/>
              </a:ext>
            </a:extLst>
          </p:cNvPr>
          <p:cNvGrpSpPr/>
          <p:nvPr/>
        </p:nvGrpSpPr>
        <p:grpSpPr>
          <a:xfrm>
            <a:off x="2688610" y="3049364"/>
            <a:ext cx="385706" cy="506723"/>
            <a:chOff x="3082603" y="2878890"/>
            <a:chExt cx="393440" cy="516884"/>
          </a:xfrm>
        </p:grpSpPr>
        <p:sp>
          <p:nvSpPr>
            <p:cNvPr id="61" name="Cylinder 513">
              <a:extLst>
                <a:ext uri="{FF2B5EF4-FFF2-40B4-BE49-F238E27FC236}">
                  <a16:creationId xmlns:a16="http://schemas.microsoft.com/office/drawing/2014/main" id="{3926410F-3C7C-4218-875D-6F10F00EC834}"/>
                </a:ext>
              </a:extLst>
            </p:cNvPr>
            <p:cNvSpPr/>
            <p:nvPr/>
          </p:nvSpPr>
          <p:spPr bwMode="auto">
            <a:xfrm>
              <a:off x="3082603" y="2878890"/>
              <a:ext cx="393440" cy="516884"/>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029" b="0" i="0" u="none" strike="noStrike" kern="1200" cap="none" spc="0" normalizeH="0" baseline="0" noProof="0">
                <a:ln>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65" name="Picture 64">
              <a:extLst>
                <a:ext uri="{FF2B5EF4-FFF2-40B4-BE49-F238E27FC236}">
                  <a16:creationId xmlns:a16="http://schemas.microsoft.com/office/drawing/2014/main" id="{10BCC716-6B21-408A-9CF6-F2AB68B1C462}"/>
                </a:ext>
              </a:extLst>
            </p:cNvPr>
            <p:cNvPicPr>
              <a:picLocks noChangeAspect="1"/>
            </p:cNvPicPr>
            <p:nvPr/>
          </p:nvPicPr>
          <p:blipFill rotWithShape="1">
            <a:blip r:embed="rId3"/>
            <a:srcRect l="10426" r="10426" b="27579"/>
            <a:stretch/>
          </p:blipFill>
          <p:spPr>
            <a:xfrm>
              <a:off x="3140275" y="3086909"/>
              <a:ext cx="287728" cy="186300"/>
            </a:xfrm>
            <a:prstGeom prst="rect">
              <a:avLst/>
            </a:prstGeom>
          </p:spPr>
        </p:pic>
      </p:grpSp>
      <p:grpSp>
        <p:nvGrpSpPr>
          <p:cNvPr id="72" name="Group 71">
            <a:extLst>
              <a:ext uri="{FF2B5EF4-FFF2-40B4-BE49-F238E27FC236}">
                <a16:creationId xmlns:a16="http://schemas.microsoft.com/office/drawing/2014/main" id="{47995472-EA96-493D-B498-7DD95DE1D736}"/>
              </a:ext>
            </a:extLst>
          </p:cNvPr>
          <p:cNvGrpSpPr/>
          <p:nvPr/>
        </p:nvGrpSpPr>
        <p:grpSpPr>
          <a:xfrm>
            <a:off x="8686926" y="3813833"/>
            <a:ext cx="673670" cy="627694"/>
            <a:chOff x="4718213" y="4746025"/>
            <a:chExt cx="427172" cy="398021"/>
          </a:xfrm>
        </p:grpSpPr>
        <p:sp>
          <p:nvSpPr>
            <p:cNvPr id="73" name="Freeform 128">
              <a:extLst>
                <a:ext uri="{FF2B5EF4-FFF2-40B4-BE49-F238E27FC236}">
                  <a16:creationId xmlns:a16="http://schemas.microsoft.com/office/drawing/2014/main" id="{92274C4B-78A8-4E58-99C5-C6E59EFFA70A}"/>
                </a:ext>
              </a:extLst>
            </p:cNvPr>
            <p:cNvSpPr>
              <a:spLocks noChangeAspect="1"/>
            </p:cNvSpPr>
            <p:nvPr/>
          </p:nvSpPr>
          <p:spPr bwMode="auto">
            <a:xfrm>
              <a:off x="4718213" y="4746025"/>
              <a:ext cx="427172" cy="23597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chemeClr val="tx2"/>
              </a:solidFill>
              <a:miter lim="800000"/>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33333"/>
                </a:solidFill>
                <a:effectLst/>
                <a:uLnTx/>
                <a:uFillTx/>
                <a:latin typeface="Segoe UI"/>
                <a:ea typeface="+mn-ea"/>
                <a:cs typeface="+mn-cs"/>
              </a:endParaRPr>
            </a:p>
          </p:txBody>
        </p:sp>
        <p:sp>
          <p:nvSpPr>
            <p:cNvPr id="74" name="Cylinder 513">
              <a:extLst>
                <a:ext uri="{FF2B5EF4-FFF2-40B4-BE49-F238E27FC236}">
                  <a16:creationId xmlns:a16="http://schemas.microsoft.com/office/drawing/2014/main" id="{95BC2026-4D32-4BE1-A0AB-D56E4930EA5D}"/>
                </a:ext>
              </a:extLst>
            </p:cNvPr>
            <p:cNvSpPr/>
            <p:nvPr/>
          </p:nvSpPr>
          <p:spPr bwMode="auto">
            <a:xfrm>
              <a:off x="4828660" y="4897487"/>
              <a:ext cx="187675" cy="246559"/>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0078D7"/>
                </a:solidFill>
                <a:effectLst/>
                <a:uLnTx/>
                <a:uFillTx/>
                <a:latin typeface="Segoe UI Light"/>
                <a:ea typeface="Segoe UI" pitchFamily="34" charset="0"/>
                <a:cs typeface="Segoe UI" pitchFamily="34" charset="0"/>
              </a:endParaRPr>
            </a:p>
          </p:txBody>
        </p:sp>
        <p:cxnSp>
          <p:nvCxnSpPr>
            <p:cNvPr id="75" name="Straight Arrow Connector 74">
              <a:extLst>
                <a:ext uri="{FF2B5EF4-FFF2-40B4-BE49-F238E27FC236}">
                  <a16:creationId xmlns:a16="http://schemas.microsoft.com/office/drawing/2014/main" id="{077BD869-A0EF-4B04-BEA6-39D4FA5C6193}"/>
                </a:ext>
              </a:extLst>
            </p:cNvPr>
            <p:cNvCxnSpPr>
              <a:cxnSpLocks/>
            </p:cNvCxnSpPr>
            <p:nvPr/>
          </p:nvCxnSpPr>
          <p:spPr>
            <a:xfrm flipV="1">
              <a:off x="4922497" y="4797211"/>
              <a:ext cx="0" cy="14014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6" name="Cylinder 513">
            <a:extLst>
              <a:ext uri="{FF2B5EF4-FFF2-40B4-BE49-F238E27FC236}">
                <a16:creationId xmlns:a16="http://schemas.microsoft.com/office/drawing/2014/main" id="{28B982A9-66B6-4F21-80C8-EC7586B0A796}"/>
              </a:ext>
            </a:extLst>
          </p:cNvPr>
          <p:cNvSpPr/>
          <p:nvPr/>
        </p:nvSpPr>
        <p:spPr bwMode="auto">
          <a:xfrm>
            <a:off x="11116476" y="3663697"/>
            <a:ext cx="385706" cy="506723"/>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029" b="0" i="0" u="none" strike="noStrike" kern="1200" cap="none" spc="0" normalizeH="0" baseline="0" noProof="0">
                <a:ln>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My</a:t>
            </a:r>
          </a:p>
        </p:txBody>
      </p:sp>
      <p:grpSp>
        <p:nvGrpSpPr>
          <p:cNvPr id="10" name="Group 9">
            <a:extLst>
              <a:ext uri="{FF2B5EF4-FFF2-40B4-BE49-F238E27FC236}">
                <a16:creationId xmlns:a16="http://schemas.microsoft.com/office/drawing/2014/main" id="{45FAE5DB-3BB0-4C4D-A2C8-30DD32681ED8}"/>
              </a:ext>
            </a:extLst>
          </p:cNvPr>
          <p:cNvGrpSpPr/>
          <p:nvPr/>
        </p:nvGrpSpPr>
        <p:grpSpPr>
          <a:xfrm>
            <a:off x="10455940" y="4048277"/>
            <a:ext cx="385706" cy="506723"/>
            <a:chOff x="10665603" y="3901919"/>
            <a:chExt cx="393440" cy="516884"/>
          </a:xfrm>
        </p:grpSpPr>
        <p:sp>
          <p:nvSpPr>
            <p:cNvPr id="78" name="Cylinder 513">
              <a:extLst>
                <a:ext uri="{FF2B5EF4-FFF2-40B4-BE49-F238E27FC236}">
                  <a16:creationId xmlns:a16="http://schemas.microsoft.com/office/drawing/2014/main" id="{B3259604-1EEF-44C6-A184-8C08523B49BB}"/>
                </a:ext>
              </a:extLst>
            </p:cNvPr>
            <p:cNvSpPr/>
            <p:nvPr/>
          </p:nvSpPr>
          <p:spPr bwMode="auto">
            <a:xfrm>
              <a:off x="10665603" y="3901919"/>
              <a:ext cx="393440" cy="516884"/>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029" b="0" i="0" u="none" strike="noStrike" kern="1200" cap="none" spc="0" normalizeH="0" baseline="0" noProof="0">
                <a:ln>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79" name="Group 78">
              <a:extLst>
                <a:ext uri="{FF2B5EF4-FFF2-40B4-BE49-F238E27FC236}">
                  <a16:creationId xmlns:a16="http://schemas.microsoft.com/office/drawing/2014/main" id="{55D88C2C-DB5B-45FF-BF28-FFF2AC5BD8D1}"/>
                </a:ext>
              </a:extLst>
            </p:cNvPr>
            <p:cNvGrpSpPr/>
            <p:nvPr/>
          </p:nvGrpSpPr>
          <p:grpSpPr>
            <a:xfrm>
              <a:off x="10756348" y="4118035"/>
              <a:ext cx="224264" cy="232332"/>
              <a:chOff x="10970759" y="2371811"/>
              <a:chExt cx="661987" cy="685800"/>
            </a:xfrm>
            <a:solidFill>
              <a:schemeClr val="tx2"/>
            </a:solidFill>
          </p:grpSpPr>
          <p:sp>
            <p:nvSpPr>
              <p:cNvPr id="80" name="Freeform 235">
                <a:extLst>
                  <a:ext uri="{FF2B5EF4-FFF2-40B4-BE49-F238E27FC236}">
                    <a16:creationId xmlns:a16="http://schemas.microsoft.com/office/drawing/2014/main" id="{A5C8DA4C-6756-4D79-8526-E03F797F84D5}"/>
                  </a:ext>
                </a:extLst>
              </p:cNvPr>
              <p:cNvSpPr>
                <a:spLocks noEditPoints="1"/>
              </p:cNvSpPr>
              <p:nvPr/>
            </p:nvSpPr>
            <p:spPr bwMode="auto">
              <a:xfrm>
                <a:off x="10970759" y="2371811"/>
                <a:ext cx="661987" cy="685800"/>
              </a:xfrm>
              <a:custGeom>
                <a:avLst/>
                <a:gdLst>
                  <a:gd name="T0" fmla="*/ 1458 w 1668"/>
                  <a:gd name="T1" fmla="*/ 1046 h 1728"/>
                  <a:gd name="T2" fmla="*/ 1588 w 1668"/>
                  <a:gd name="T3" fmla="*/ 665 h 1728"/>
                  <a:gd name="T4" fmla="*/ 1656 w 1668"/>
                  <a:gd name="T5" fmla="*/ 261 h 1728"/>
                  <a:gd name="T6" fmla="*/ 1378 w 1668"/>
                  <a:gd name="T7" fmla="*/ 19 h 1728"/>
                  <a:gd name="T8" fmla="*/ 974 w 1668"/>
                  <a:gd name="T9" fmla="*/ 30 h 1728"/>
                  <a:gd name="T10" fmla="*/ 537 w 1668"/>
                  <a:gd name="T11" fmla="*/ 45 h 1728"/>
                  <a:gd name="T12" fmla="*/ 168 w 1668"/>
                  <a:gd name="T13" fmla="*/ 66 h 1728"/>
                  <a:gd name="T14" fmla="*/ 1 w 1668"/>
                  <a:gd name="T15" fmla="*/ 390 h 1728"/>
                  <a:gd name="T16" fmla="*/ 158 w 1668"/>
                  <a:gd name="T17" fmla="*/ 1052 h 1728"/>
                  <a:gd name="T18" fmla="*/ 360 w 1668"/>
                  <a:gd name="T19" fmla="*/ 1256 h 1728"/>
                  <a:gd name="T20" fmla="*/ 639 w 1668"/>
                  <a:gd name="T21" fmla="*/ 1060 h 1728"/>
                  <a:gd name="T22" fmla="*/ 566 w 1668"/>
                  <a:gd name="T23" fmla="*/ 1146 h 1728"/>
                  <a:gd name="T24" fmla="*/ 494 w 1668"/>
                  <a:gd name="T25" fmla="*/ 1234 h 1728"/>
                  <a:gd name="T26" fmla="*/ 732 w 1668"/>
                  <a:gd name="T27" fmla="*/ 1265 h 1728"/>
                  <a:gd name="T28" fmla="*/ 838 w 1668"/>
                  <a:gd name="T29" fmla="*/ 1608 h 1728"/>
                  <a:gd name="T30" fmla="*/ 1052 w 1668"/>
                  <a:gd name="T31" fmla="*/ 1724 h 1728"/>
                  <a:gd name="T32" fmla="*/ 1269 w 1668"/>
                  <a:gd name="T33" fmla="*/ 1535 h 1728"/>
                  <a:gd name="T34" fmla="*/ 1497 w 1668"/>
                  <a:gd name="T35" fmla="*/ 1196 h 1728"/>
                  <a:gd name="T36" fmla="*/ 1667 w 1668"/>
                  <a:gd name="T37" fmla="*/ 1057 h 1728"/>
                  <a:gd name="T38" fmla="*/ 1358 w 1668"/>
                  <a:gd name="T39" fmla="*/ 804 h 1728"/>
                  <a:gd name="T40" fmla="*/ 1258 w 1668"/>
                  <a:gd name="T41" fmla="*/ 778 h 1728"/>
                  <a:gd name="T42" fmla="*/ 1204 w 1668"/>
                  <a:gd name="T43" fmla="*/ 512 h 1728"/>
                  <a:gd name="T44" fmla="*/ 1239 w 1668"/>
                  <a:gd name="T45" fmla="*/ 51 h 1728"/>
                  <a:gd name="T46" fmla="*/ 1586 w 1668"/>
                  <a:gd name="T47" fmla="*/ 215 h 1728"/>
                  <a:gd name="T48" fmla="*/ 1549 w 1668"/>
                  <a:gd name="T49" fmla="*/ 622 h 1728"/>
                  <a:gd name="T50" fmla="*/ 1378 w 1668"/>
                  <a:gd name="T51" fmla="*/ 957 h 1728"/>
                  <a:gd name="T52" fmla="*/ 1395 w 1668"/>
                  <a:gd name="T53" fmla="*/ 638 h 1728"/>
                  <a:gd name="T54" fmla="*/ 1363 w 1668"/>
                  <a:gd name="T55" fmla="*/ 320 h 1728"/>
                  <a:gd name="T56" fmla="*/ 1090 w 1668"/>
                  <a:gd name="T57" fmla="*/ 64 h 1728"/>
                  <a:gd name="T58" fmla="*/ 350 w 1668"/>
                  <a:gd name="T59" fmla="*/ 1206 h 1728"/>
                  <a:gd name="T60" fmla="*/ 175 w 1668"/>
                  <a:gd name="T61" fmla="*/ 958 h 1728"/>
                  <a:gd name="T62" fmla="*/ 55 w 1668"/>
                  <a:gd name="T63" fmla="*/ 343 h 1728"/>
                  <a:gd name="T64" fmla="*/ 219 w 1668"/>
                  <a:gd name="T65" fmla="*/ 98 h 1728"/>
                  <a:gd name="T66" fmla="*/ 610 w 1668"/>
                  <a:gd name="T67" fmla="*/ 118 h 1728"/>
                  <a:gd name="T68" fmla="*/ 467 w 1668"/>
                  <a:gd name="T69" fmla="*/ 463 h 1728"/>
                  <a:gd name="T70" fmla="*/ 458 w 1668"/>
                  <a:gd name="T71" fmla="*/ 833 h 1728"/>
                  <a:gd name="T72" fmla="*/ 492 w 1668"/>
                  <a:gd name="T73" fmla="*/ 1073 h 1728"/>
                  <a:gd name="T74" fmla="*/ 509 w 1668"/>
                  <a:gd name="T75" fmla="*/ 828 h 1728"/>
                  <a:gd name="T76" fmla="*/ 544 w 1668"/>
                  <a:gd name="T77" fmla="*/ 523 h 1728"/>
                  <a:gd name="T78" fmla="*/ 757 w 1668"/>
                  <a:gd name="T79" fmla="*/ 528 h 1728"/>
                  <a:gd name="T80" fmla="*/ 742 w 1668"/>
                  <a:gd name="T81" fmla="*/ 895 h 1728"/>
                  <a:gd name="T82" fmla="*/ 567 w 1668"/>
                  <a:gd name="T83" fmla="*/ 958 h 1728"/>
                  <a:gd name="T84" fmla="*/ 681 w 1668"/>
                  <a:gd name="T85" fmla="*/ 1159 h 1728"/>
                  <a:gd name="T86" fmla="*/ 779 w 1668"/>
                  <a:gd name="T87" fmla="*/ 1082 h 1728"/>
                  <a:gd name="T88" fmla="*/ 735 w 1668"/>
                  <a:gd name="T89" fmla="*/ 1209 h 1728"/>
                  <a:gd name="T90" fmla="*/ 1002 w 1668"/>
                  <a:gd name="T91" fmla="*/ 1677 h 1728"/>
                  <a:gd name="T92" fmla="*/ 868 w 1668"/>
                  <a:gd name="T93" fmla="*/ 1514 h 1728"/>
                  <a:gd name="T94" fmla="*/ 826 w 1668"/>
                  <a:gd name="T95" fmla="*/ 1052 h 1728"/>
                  <a:gd name="T96" fmla="*/ 780 w 1668"/>
                  <a:gd name="T97" fmla="*/ 934 h 1728"/>
                  <a:gd name="T98" fmla="*/ 816 w 1668"/>
                  <a:gd name="T99" fmla="*/ 543 h 1728"/>
                  <a:gd name="T100" fmla="*/ 655 w 1668"/>
                  <a:gd name="T101" fmla="*/ 434 h 1728"/>
                  <a:gd name="T102" fmla="*/ 555 w 1668"/>
                  <a:gd name="T103" fmla="*/ 302 h 1728"/>
                  <a:gd name="T104" fmla="*/ 760 w 1668"/>
                  <a:gd name="T105" fmla="*/ 86 h 1728"/>
                  <a:gd name="T106" fmla="*/ 1131 w 1668"/>
                  <a:gd name="T107" fmla="*/ 144 h 1728"/>
                  <a:gd name="T108" fmla="*/ 1356 w 1668"/>
                  <a:gd name="T109" fmla="*/ 427 h 1728"/>
                  <a:gd name="T110" fmla="*/ 1162 w 1668"/>
                  <a:gd name="T111" fmla="*/ 483 h 1728"/>
                  <a:gd name="T112" fmla="*/ 1207 w 1668"/>
                  <a:gd name="T113" fmla="*/ 791 h 1728"/>
                  <a:gd name="T114" fmla="*/ 1320 w 1668"/>
                  <a:gd name="T115" fmla="*/ 1035 h 1728"/>
                  <a:gd name="T116" fmla="*/ 1229 w 1668"/>
                  <a:gd name="T117" fmla="*/ 1467 h 1728"/>
                  <a:gd name="T118" fmla="*/ 1078 w 1668"/>
                  <a:gd name="T119" fmla="*/ 1667 h 1728"/>
                  <a:gd name="T120" fmla="*/ 1345 w 1668"/>
                  <a:gd name="T121" fmla="*/ 1155 h 1728"/>
                  <a:gd name="T122" fmla="*/ 1363 w 1668"/>
                  <a:gd name="T123" fmla="*/ 1074 h 1728"/>
                  <a:gd name="T124" fmla="*/ 1601 w 1668"/>
                  <a:gd name="T125" fmla="*/ 108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8" h="1728">
                    <a:moveTo>
                      <a:pt x="1667" y="1057"/>
                    </a:moveTo>
                    <a:lnTo>
                      <a:pt x="1667" y="1057"/>
                    </a:lnTo>
                    <a:lnTo>
                      <a:pt x="1663" y="1049"/>
                    </a:lnTo>
                    <a:lnTo>
                      <a:pt x="1658" y="1042"/>
                    </a:lnTo>
                    <a:lnTo>
                      <a:pt x="1651" y="1037"/>
                    </a:lnTo>
                    <a:lnTo>
                      <a:pt x="1641" y="1034"/>
                    </a:lnTo>
                    <a:lnTo>
                      <a:pt x="1631" y="1032"/>
                    </a:lnTo>
                    <a:lnTo>
                      <a:pt x="1620" y="1031"/>
                    </a:lnTo>
                    <a:lnTo>
                      <a:pt x="1607" y="1032"/>
                    </a:lnTo>
                    <a:lnTo>
                      <a:pt x="1591" y="1034"/>
                    </a:lnTo>
                    <a:lnTo>
                      <a:pt x="1591" y="1034"/>
                    </a:lnTo>
                    <a:lnTo>
                      <a:pt x="1569" y="1039"/>
                    </a:lnTo>
                    <a:lnTo>
                      <a:pt x="1548" y="1042"/>
                    </a:lnTo>
                    <a:lnTo>
                      <a:pt x="1530" y="1044"/>
                    </a:lnTo>
                    <a:lnTo>
                      <a:pt x="1512" y="1046"/>
                    </a:lnTo>
                    <a:lnTo>
                      <a:pt x="1483" y="1047"/>
                    </a:lnTo>
                    <a:lnTo>
                      <a:pt x="1458" y="1046"/>
                    </a:lnTo>
                    <a:lnTo>
                      <a:pt x="1438" y="1044"/>
                    </a:lnTo>
                    <a:lnTo>
                      <a:pt x="1424" y="1040"/>
                    </a:lnTo>
                    <a:lnTo>
                      <a:pt x="1414" y="1036"/>
                    </a:lnTo>
                    <a:lnTo>
                      <a:pt x="1407" y="1032"/>
                    </a:lnTo>
                    <a:lnTo>
                      <a:pt x="1407" y="1032"/>
                    </a:lnTo>
                    <a:lnTo>
                      <a:pt x="1425" y="1003"/>
                    </a:lnTo>
                    <a:lnTo>
                      <a:pt x="1443" y="975"/>
                    </a:lnTo>
                    <a:lnTo>
                      <a:pt x="1460" y="946"/>
                    </a:lnTo>
                    <a:lnTo>
                      <a:pt x="1476" y="915"/>
                    </a:lnTo>
                    <a:lnTo>
                      <a:pt x="1493" y="885"/>
                    </a:lnTo>
                    <a:lnTo>
                      <a:pt x="1508" y="855"/>
                    </a:lnTo>
                    <a:lnTo>
                      <a:pt x="1523" y="824"/>
                    </a:lnTo>
                    <a:lnTo>
                      <a:pt x="1537" y="792"/>
                    </a:lnTo>
                    <a:lnTo>
                      <a:pt x="1551" y="761"/>
                    </a:lnTo>
                    <a:lnTo>
                      <a:pt x="1565" y="729"/>
                    </a:lnTo>
                    <a:lnTo>
                      <a:pt x="1577" y="697"/>
                    </a:lnTo>
                    <a:lnTo>
                      <a:pt x="1588" y="665"/>
                    </a:lnTo>
                    <a:lnTo>
                      <a:pt x="1599" y="634"/>
                    </a:lnTo>
                    <a:lnTo>
                      <a:pt x="1610" y="602"/>
                    </a:lnTo>
                    <a:lnTo>
                      <a:pt x="1619" y="570"/>
                    </a:lnTo>
                    <a:lnTo>
                      <a:pt x="1627" y="538"/>
                    </a:lnTo>
                    <a:lnTo>
                      <a:pt x="1627" y="538"/>
                    </a:lnTo>
                    <a:lnTo>
                      <a:pt x="1634" y="510"/>
                    </a:lnTo>
                    <a:lnTo>
                      <a:pt x="1640" y="481"/>
                    </a:lnTo>
                    <a:lnTo>
                      <a:pt x="1646" y="452"/>
                    </a:lnTo>
                    <a:lnTo>
                      <a:pt x="1651" y="426"/>
                    </a:lnTo>
                    <a:lnTo>
                      <a:pt x="1655" y="399"/>
                    </a:lnTo>
                    <a:lnTo>
                      <a:pt x="1657" y="375"/>
                    </a:lnTo>
                    <a:lnTo>
                      <a:pt x="1659" y="350"/>
                    </a:lnTo>
                    <a:lnTo>
                      <a:pt x="1660" y="327"/>
                    </a:lnTo>
                    <a:lnTo>
                      <a:pt x="1660" y="327"/>
                    </a:lnTo>
                    <a:lnTo>
                      <a:pt x="1660" y="303"/>
                    </a:lnTo>
                    <a:lnTo>
                      <a:pt x="1658" y="282"/>
                    </a:lnTo>
                    <a:lnTo>
                      <a:pt x="1656" y="261"/>
                    </a:lnTo>
                    <a:lnTo>
                      <a:pt x="1652" y="242"/>
                    </a:lnTo>
                    <a:lnTo>
                      <a:pt x="1648" y="225"/>
                    </a:lnTo>
                    <a:lnTo>
                      <a:pt x="1641" y="210"/>
                    </a:lnTo>
                    <a:lnTo>
                      <a:pt x="1634" y="196"/>
                    </a:lnTo>
                    <a:lnTo>
                      <a:pt x="1626" y="184"/>
                    </a:lnTo>
                    <a:lnTo>
                      <a:pt x="1626" y="184"/>
                    </a:lnTo>
                    <a:lnTo>
                      <a:pt x="1609" y="163"/>
                    </a:lnTo>
                    <a:lnTo>
                      <a:pt x="1589" y="142"/>
                    </a:lnTo>
                    <a:lnTo>
                      <a:pt x="1570" y="123"/>
                    </a:lnTo>
                    <a:lnTo>
                      <a:pt x="1549" y="105"/>
                    </a:lnTo>
                    <a:lnTo>
                      <a:pt x="1527" y="89"/>
                    </a:lnTo>
                    <a:lnTo>
                      <a:pt x="1504" y="74"/>
                    </a:lnTo>
                    <a:lnTo>
                      <a:pt x="1481" y="60"/>
                    </a:lnTo>
                    <a:lnTo>
                      <a:pt x="1456" y="48"/>
                    </a:lnTo>
                    <a:lnTo>
                      <a:pt x="1431" y="37"/>
                    </a:lnTo>
                    <a:lnTo>
                      <a:pt x="1405" y="28"/>
                    </a:lnTo>
                    <a:lnTo>
                      <a:pt x="1378" y="19"/>
                    </a:lnTo>
                    <a:lnTo>
                      <a:pt x="1350" y="12"/>
                    </a:lnTo>
                    <a:lnTo>
                      <a:pt x="1322" y="7"/>
                    </a:lnTo>
                    <a:lnTo>
                      <a:pt x="1293" y="3"/>
                    </a:lnTo>
                    <a:lnTo>
                      <a:pt x="1262" y="1"/>
                    </a:lnTo>
                    <a:lnTo>
                      <a:pt x="1233" y="0"/>
                    </a:lnTo>
                    <a:lnTo>
                      <a:pt x="1233" y="0"/>
                    </a:lnTo>
                    <a:lnTo>
                      <a:pt x="1211" y="0"/>
                    </a:lnTo>
                    <a:lnTo>
                      <a:pt x="1191" y="1"/>
                    </a:lnTo>
                    <a:lnTo>
                      <a:pt x="1152" y="4"/>
                    </a:lnTo>
                    <a:lnTo>
                      <a:pt x="1115" y="8"/>
                    </a:lnTo>
                    <a:lnTo>
                      <a:pt x="1083" y="14"/>
                    </a:lnTo>
                    <a:lnTo>
                      <a:pt x="1054" y="20"/>
                    </a:lnTo>
                    <a:lnTo>
                      <a:pt x="1032" y="27"/>
                    </a:lnTo>
                    <a:lnTo>
                      <a:pt x="1014" y="32"/>
                    </a:lnTo>
                    <a:lnTo>
                      <a:pt x="1004" y="36"/>
                    </a:lnTo>
                    <a:lnTo>
                      <a:pt x="1004" y="36"/>
                    </a:lnTo>
                    <a:lnTo>
                      <a:pt x="974" y="30"/>
                    </a:lnTo>
                    <a:lnTo>
                      <a:pt x="943" y="25"/>
                    </a:lnTo>
                    <a:lnTo>
                      <a:pt x="910" y="20"/>
                    </a:lnTo>
                    <a:lnTo>
                      <a:pt x="876" y="19"/>
                    </a:lnTo>
                    <a:lnTo>
                      <a:pt x="876" y="19"/>
                    </a:lnTo>
                    <a:lnTo>
                      <a:pt x="844" y="19"/>
                    </a:lnTo>
                    <a:lnTo>
                      <a:pt x="815" y="23"/>
                    </a:lnTo>
                    <a:lnTo>
                      <a:pt x="785" y="27"/>
                    </a:lnTo>
                    <a:lnTo>
                      <a:pt x="757" y="34"/>
                    </a:lnTo>
                    <a:lnTo>
                      <a:pt x="729" y="42"/>
                    </a:lnTo>
                    <a:lnTo>
                      <a:pt x="704" y="52"/>
                    </a:lnTo>
                    <a:lnTo>
                      <a:pt x="679" y="66"/>
                    </a:lnTo>
                    <a:lnTo>
                      <a:pt x="656" y="80"/>
                    </a:lnTo>
                    <a:lnTo>
                      <a:pt x="656" y="80"/>
                    </a:lnTo>
                    <a:lnTo>
                      <a:pt x="629" y="71"/>
                    </a:lnTo>
                    <a:lnTo>
                      <a:pt x="588" y="57"/>
                    </a:lnTo>
                    <a:lnTo>
                      <a:pt x="564" y="51"/>
                    </a:lnTo>
                    <a:lnTo>
                      <a:pt x="537" y="45"/>
                    </a:lnTo>
                    <a:lnTo>
                      <a:pt x="508" y="39"/>
                    </a:lnTo>
                    <a:lnTo>
                      <a:pt x="477" y="33"/>
                    </a:lnTo>
                    <a:lnTo>
                      <a:pt x="477" y="33"/>
                    </a:lnTo>
                    <a:lnTo>
                      <a:pt x="451" y="30"/>
                    </a:lnTo>
                    <a:lnTo>
                      <a:pt x="425" y="27"/>
                    </a:lnTo>
                    <a:lnTo>
                      <a:pt x="400" y="25"/>
                    </a:lnTo>
                    <a:lnTo>
                      <a:pt x="375" y="24"/>
                    </a:lnTo>
                    <a:lnTo>
                      <a:pt x="350" y="24"/>
                    </a:lnTo>
                    <a:lnTo>
                      <a:pt x="328" y="25"/>
                    </a:lnTo>
                    <a:lnTo>
                      <a:pt x="305" y="26"/>
                    </a:lnTo>
                    <a:lnTo>
                      <a:pt x="283" y="29"/>
                    </a:lnTo>
                    <a:lnTo>
                      <a:pt x="262" y="33"/>
                    </a:lnTo>
                    <a:lnTo>
                      <a:pt x="242" y="37"/>
                    </a:lnTo>
                    <a:lnTo>
                      <a:pt x="222" y="43"/>
                    </a:lnTo>
                    <a:lnTo>
                      <a:pt x="204" y="49"/>
                    </a:lnTo>
                    <a:lnTo>
                      <a:pt x="185" y="57"/>
                    </a:lnTo>
                    <a:lnTo>
                      <a:pt x="168" y="66"/>
                    </a:lnTo>
                    <a:lnTo>
                      <a:pt x="152" y="75"/>
                    </a:lnTo>
                    <a:lnTo>
                      <a:pt x="136" y="86"/>
                    </a:lnTo>
                    <a:lnTo>
                      <a:pt x="136" y="86"/>
                    </a:lnTo>
                    <a:lnTo>
                      <a:pt x="118" y="99"/>
                    </a:lnTo>
                    <a:lnTo>
                      <a:pt x="101" y="114"/>
                    </a:lnTo>
                    <a:lnTo>
                      <a:pt x="86" y="130"/>
                    </a:lnTo>
                    <a:lnTo>
                      <a:pt x="73" y="147"/>
                    </a:lnTo>
                    <a:lnTo>
                      <a:pt x="59" y="167"/>
                    </a:lnTo>
                    <a:lnTo>
                      <a:pt x="48" y="186"/>
                    </a:lnTo>
                    <a:lnTo>
                      <a:pt x="38" y="208"/>
                    </a:lnTo>
                    <a:lnTo>
                      <a:pt x="29" y="230"/>
                    </a:lnTo>
                    <a:lnTo>
                      <a:pt x="20" y="254"/>
                    </a:lnTo>
                    <a:lnTo>
                      <a:pt x="14" y="278"/>
                    </a:lnTo>
                    <a:lnTo>
                      <a:pt x="9" y="305"/>
                    </a:lnTo>
                    <a:lnTo>
                      <a:pt x="5" y="332"/>
                    </a:lnTo>
                    <a:lnTo>
                      <a:pt x="2" y="360"/>
                    </a:lnTo>
                    <a:lnTo>
                      <a:pt x="1" y="390"/>
                    </a:lnTo>
                    <a:lnTo>
                      <a:pt x="0" y="422"/>
                    </a:lnTo>
                    <a:lnTo>
                      <a:pt x="1" y="453"/>
                    </a:lnTo>
                    <a:lnTo>
                      <a:pt x="1" y="453"/>
                    </a:lnTo>
                    <a:lnTo>
                      <a:pt x="4" y="481"/>
                    </a:lnTo>
                    <a:lnTo>
                      <a:pt x="9" y="519"/>
                    </a:lnTo>
                    <a:lnTo>
                      <a:pt x="17" y="565"/>
                    </a:lnTo>
                    <a:lnTo>
                      <a:pt x="28" y="617"/>
                    </a:lnTo>
                    <a:lnTo>
                      <a:pt x="40" y="676"/>
                    </a:lnTo>
                    <a:lnTo>
                      <a:pt x="55" y="738"/>
                    </a:lnTo>
                    <a:lnTo>
                      <a:pt x="72" y="802"/>
                    </a:lnTo>
                    <a:lnTo>
                      <a:pt x="91" y="867"/>
                    </a:lnTo>
                    <a:lnTo>
                      <a:pt x="91" y="867"/>
                    </a:lnTo>
                    <a:lnTo>
                      <a:pt x="105" y="909"/>
                    </a:lnTo>
                    <a:lnTo>
                      <a:pt x="118" y="948"/>
                    </a:lnTo>
                    <a:lnTo>
                      <a:pt x="131" y="985"/>
                    </a:lnTo>
                    <a:lnTo>
                      <a:pt x="144" y="1020"/>
                    </a:lnTo>
                    <a:lnTo>
                      <a:pt x="158" y="1052"/>
                    </a:lnTo>
                    <a:lnTo>
                      <a:pt x="172" y="1082"/>
                    </a:lnTo>
                    <a:lnTo>
                      <a:pt x="185" y="1110"/>
                    </a:lnTo>
                    <a:lnTo>
                      <a:pt x="200" y="1135"/>
                    </a:lnTo>
                    <a:lnTo>
                      <a:pt x="214" y="1158"/>
                    </a:lnTo>
                    <a:lnTo>
                      <a:pt x="228" y="1178"/>
                    </a:lnTo>
                    <a:lnTo>
                      <a:pt x="243" y="1197"/>
                    </a:lnTo>
                    <a:lnTo>
                      <a:pt x="257" y="1212"/>
                    </a:lnTo>
                    <a:lnTo>
                      <a:pt x="272" y="1225"/>
                    </a:lnTo>
                    <a:lnTo>
                      <a:pt x="287" y="1237"/>
                    </a:lnTo>
                    <a:lnTo>
                      <a:pt x="301" y="1245"/>
                    </a:lnTo>
                    <a:lnTo>
                      <a:pt x="317" y="1251"/>
                    </a:lnTo>
                    <a:lnTo>
                      <a:pt x="317" y="1251"/>
                    </a:lnTo>
                    <a:lnTo>
                      <a:pt x="331" y="1255"/>
                    </a:lnTo>
                    <a:lnTo>
                      <a:pt x="339" y="1256"/>
                    </a:lnTo>
                    <a:lnTo>
                      <a:pt x="348" y="1256"/>
                    </a:lnTo>
                    <a:lnTo>
                      <a:pt x="348" y="1256"/>
                    </a:lnTo>
                    <a:lnTo>
                      <a:pt x="360" y="1256"/>
                    </a:lnTo>
                    <a:lnTo>
                      <a:pt x="371" y="1254"/>
                    </a:lnTo>
                    <a:lnTo>
                      <a:pt x="383" y="1250"/>
                    </a:lnTo>
                    <a:lnTo>
                      <a:pt x="397" y="1245"/>
                    </a:lnTo>
                    <a:lnTo>
                      <a:pt x="410" y="1237"/>
                    </a:lnTo>
                    <a:lnTo>
                      <a:pt x="423" y="1226"/>
                    </a:lnTo>
                    <a:lnTo>
                      <a:pt x="436" y="1214"/>
                    </a:lnTo>
                    <a:lnTo>
                      <a:pt x="450" y="1199"/>
                    </a:lnTo>
                    <a:lnTo>
                      <a:pt x="450" y="1199"/>
                    </a:lnTo>
                    <a:lnTo>
                      <a:pt x="495" y="1146"/>
                    </a:lnTo>
                    <a:lnTo>
                      <a:pt x="536" y="1100"/>
                    </a:lnTo>
                    <a:lnTo>
                      <a:pt x="569" y="1064"/>
                    </a:lnTo>
                    <a:lnTo>
                      <a:pt x="591" y="1040"/>
                    </a:lnTo>
                    <a:lnTo>
                      <a:pt x="591" y="1040"/>
                    </a:lnTo>
                    <a:lnTo>
                      <a:pt x="602" y="1046"/>
                    </a:lnTo>
                    <a:lnTo>
                      <a:pt x="615" y="1051"/>
                    </a:lnTo>
                    <a:lnTo>
                      <a:pt x="627" y="1055"/>
                    </a:lnTo>
                    <a:lnTo>
                      <a:pt x="639" y="1060"/>
                    </a:lnTo>
                    <a:lnTo>
                      <a:pt x="653" y="1063"/>
                    </a:lnTo>
                    <a:lnTo>
                      <a:pt x="666" y="1065"/>
                    </a:lnTo>
                    <a:lnTo>
                      <a:pt x="678" y="1067"/>
                    </a:lnTo>
                    <a:lnTo>
                      <a:pt x="692" y="1068"/>
                    </a:lnTo>
                    <a:lnTo>
                      <a:pt x="692" y="1068"/>
                    </a:lnTo>
                    <a:lnTo>
                      <a:pt x="692" y="1070"/>
                    </a:lnTo>
                    <a:lnTo>
                      <a:pt x="692" y="1070"/>
                    </a:lnTo>
                    <a:lnTo>
                      <a:pt x="674" y="1092"/>
                    </a:lnTo>
                    <a:lnTo>
                      <a:pt x="674" y="1092"/>
                    </a:lnTo>
                    <a:lnTo>
                      <a:pt x="666" y="1103"/>
                    </a:lnTo>
                    <a:lnTo>
                      <a:pt x="658" y="1111"/>
                    </a:lnTo>
                    <a:lnTo>
                      <a:pt x="650" y="1118"/>
                    </a:lnTo>
                    <a:lnTo>
                      <a:pt x="640" y="1124"/>
                    </a:lnTo>
                    <a:lnTo>
                      <a:pt x="628" y="1130"/>
                    </a:lnTo>
                    <a:lnTo>
                      <a:pt x="613" y="1134"/>
                    </a:lnTo>
                    <a:lnTo>
                      <a:pt x="592" y="1140"/>
                    </a:lnTo>
                    <a:lnTo>
                      <a:pt x="566" y="1146"/>
                    </a:lnTo>
                    <a:lnTo>
                      <a:pt x="566" y="1146"/>
                    </a:lnTo>
                    <a:lnTo>
                      <a:pt x="544" y="1151"/>
                    </a:lnTo>
                    <a:lnTo>
                      <a:pt x="531" y="1155"/>
                    </a:lnTo>
                    <a:lnTo>
                      <a:pt x="516" y="1161"/>
                    </a:lnTo>
                    <a:lnTo>
                      <a:pt x="510" y="1164"/>
                    </a:lnTo>
                    <a:lnTo>
                      <a:pt x="504" y="1168"/>
                    </a:lnTo>
                    <a:lnTo>
                      <a:pt x="499" y="1173"/>
                    </a:lnTo>
                    <a:lnTo>
                      <a:pt x="494" y="1178"/>
                    </a:lnTo>
                    <a:lnTo>
                      <a:pt x="490" y="1183"/>
                    </a:lnTo>
                    <a:lnTo>
                      <a:pt x="487" y="1190"/>
                    </a:lnTo>
                    <a:lnTo>
                      <a:pt x="485" y="1197"/>
                    </a:lnTo>
                    <a:lnTo>
                      <a:pt x="484" y="1204"/>
                    </a:lnTo>
                    <a:lnTo>
                      <a:pt x="484" y="1204"/>
                    </a:lnTo>
                    <a:lnTo>
                      <a:pt x="484" y="1212"/>
                    </a:lnTo>
                    <a:lnTo>
                      <a:pt x="487" y="1220"/>
                    </a:lnTo>
                    <a:lnTo>
                      <a:pt x="490" y="1226"/>
                    </a:lnTo>
                    <a:lnTo>
                      <a:pt x="494" y="1234"/>
                    </a:lnTo>
                    <a:lnTo>
                      <a:pt x="500" y="1239"/>
                    </a:lnTo>
                    <a:lnTo>
                      <a:pt x="506" y="1245"/>
                    </a:lnTo>
                    <a:lnTo>
                      <a:pt x="512" y="1249"/>
                    </a:lnTo>
                    <a:lnTo>
                      <a:pt x="519" y="1254"/>
                    </a:lnTo>
                    <a:lnTo>
                      <a:pt x="533" y="1260"/>
                    </a:lnTo>
                    <a:lnTo>
                      <a:pt x="546" y="1265"/>
                    </a:lnTo>
                    <a:lnTo>
                      <a:pt x="561" y="1270"/>
                    </a:lnTo>
                    <a:lnTo>
                      <a:pt x="561" y="1270"/>
                    </a:lnTo>
                    <a:lnTo>
                      <a:pt x="583" y="1276"/>
                    </a:lnTo>
                    <a:lnTo>
                      <a:pt x="603" y="1279"/>
                    </a:lnTo>
                    <a:lnTo>
                      <a:pt x="624" y="1281"/>
                    </a:lnTo>
                    <a:lnTo>
                      <a:pt x="643" y="1281"/>
                    </a:lnTo>
                    <a:lnTo>
                      <a:pt x="643" y="1281"/>
                    </a:lnTo>
                    <a:lnTo>
                      <a:pt x="666" y="1280"/>
                    </a:lnTo>
                    <a:lnTo>
                      <a:pt x="689" y="1278"/>
                    </a:lnTo>
                    <a:lnTo>
                      <a:pt x="711" y="1272"/>
                    </a:lnTo>
                    <a:lnTo>
                      <a:pt x="732" y="1265"/>
                    </a:lnTo>
                    <a:lnTo>
                      <a:pt x="752" y="1257"/>
                    </a:lnTo>
                    <a:lnTo>
                      <a:pt x="770" y="1247"/>
                    </a:lnTo>
                    <a:lnTo>
                      <a:pt x="789" y="1235"/>
                    </a:lnTo>
                    <a:lnTo>
                      <a:pt x="806" y="1220"/>
                    </a:lnTo>
                    <a:lnTo>
                      <a:pt x="806" y="1220"/>
                    </a:lnTo>
                    <a:lnTo>
                      <a:pt x="806" y="1281"/>
                    </a:lnTo>
                    <a:lnTo>
                      <a:pt x="806" y="1340"/>
                    </a:lnTo>
                    <a:lnTo>
                      <a:pt x="808" y="1395"/>
                    </a:lnTo>
                    <a:lnTo>
                      <a:pt x="810" y="1448"/>
                    </a:lnTo>
                    <a:lnTo>
                      <a:pt x="815" y="1495"/>
                    </a:lnTo>
                    <a:lnTo>
                      <a:pt x="819" y="1535"/>
                    </a:lnTo>
                    <a:lnTo>
                      <a:pt x="822" y="1552"/>
                    </a:lnTo>
                    <a:lnTo>
                      <a:pt x="825" y="1567"/>
                    </a:lnTo>
                    <a:lnTo>
                      <a:pt x="828" y="1580"/>
                    </a:lnTo>
                    <a:lnTo>
                      <a:pt x="831" y="1591"/>
                    </a:lnTo>
                    <a:lnTo>
                      <a:pt x="831" y="1591"/>
                    </a:lnTo>
                    <a:lnTo>
                      <a:pt x="838" y="1608"/>
                    </a:lnTo>
                    <a:lnTo>
                      <a:pt x="848" y="1629"/>
                    </a:lnTo>
                    <a:lnTo>
                      <a:pt x="854" y="1640"/>
                    </a:lnTo>
                    <a:lnTo>
                      <a:pt x="862" y="1651"/>
                    </a:lnTo>
                    <a:lnTo>
                      <a:pt x="870" y="1662"/>
                    </a:lnTo>
                    <a:lnTo>
                      <a:pt x="880" y="1674"/>
                    </a:lnTo>
                    <a:lnTo>
                      <a:pt x="890" y="1685"/>
                    </a:lnTo>
                    <a:lnTo>
                      <a:pt x="903" y="1694"/>
                    </a:lnTo>
                    <a:lnTo>
                      <a:pt x="916" y="1703"/>
                    </a:lnTo>
                    <a:lnTo>
                      <a:pt x="931" y="1712"/>
                    </a:lnTo>
                    <a:lnTo>
                      <a:pt x="948" y="1719"/>
                    </a:lnTo>
                    <a:lnTo>
                      <a:pt x="966" y="1723"/>
                    </a:lnTo>
                    <a:lnTo>
                      <a:pt x="987" y="1726"/>
                    </a:lnTo>
                    <a:lnTo>
                      <a:pt x="1009" y="1728"/>
                    </a:lnTo>
                    <a:lnTo>
                      <a:pt x="1009" y="1728"/>
                    </a:lnTo>
                    <a:lnTo>
                      <a:pt x="1023" y="1727"/>
                    </a:lnTo>
                    <a:lnTo>
                      <a:pt x="1037" y="1726"/>
                    </a:lnTo>
                    <a:lnTo>
                      <a:pt x="1052" y="1724"/>
                    </a:lnTo>
                    <a:lnTo>
                      <a:pt x="1069" y="1721"/>
                    </a:lnTo>
                    <a:lnTo>
                      <a:pt x="1069" y="1721"/>
                    </a:lnTo>
                    <a:lnTo>
                      <a:pt x="1092" y="1716"/>
                    </a:lnTo>
                    <a:lnTo>
                      <a:pt x="1114" y="1709"/>
                    </a:lnTo>
                    <a:lnTo>
                      <a:pt x="1133" y="1702"/>
                    </a:lnTo>
                    <a:lnTo>
                      <a:pt x="1152" y="1694"/>
                    </a:lnTo>
                    <a:lnTo>
                      <a:pt x="1169" y="1685"/>
                    </a:lnTo>
                    <a:lnTo>
                      <a:pt x="1184" y="1676"/>
                    </a:lnTo>
                    <a:lnTo>
                      <a:pt x="1199" y="1665"/>
                    </a:lnTo>
                    <a:lnTo>
                      <a:pt x="1212" y="1652"/>
                    </a:lnTo>
                    <a:lnTo>
                      <a:pt x="1223" y="1640"/>
                    </a:lnTo>
                    <a:lnTo>
                      <a:pt x="1234" y="1626"/>
                    </a:lnTo>
                    <a:lnTo>
                      <a:pt x="1243" y="1610"/>
                    </a:lnTo>
                    <a:lnTo>
                      <a:pt x="1251" y="1593"/>
                    </a:lnTo>
                    <a:lnTo>
                      <a:pt x="1258" y="1574"/>
                    </a:lnTo>
                    <a:lnTo>
                      <a:pt x="1264" y="1555"/>
                    </a:lnTo>
                    <a:lnTo>
                      <a:pt x="1269" y="1535"/>
                    </a:lnTo>
                    <a:lnTo>
                      <a:pt x="1275" y="1512"/>
                    </a:lnTo>
                    <a:lnTo>
                      <a:pt x="1275" y="1512"/>
                    </a:lnTo>
                    <a:lnTo>
                      <a:pt x="1285" y="1446"/>
                    </a:lnTo>
                    <a:lnTo>
                      <a:pt x="1295" y="1363"/>
                    </a:lnTo>
                    <a:lnTo>
                      <a:pt x="1306" y="1276"/>
                    </a:lnTo>
                    <a:lnTo>
                      <a:pt x="1316" y="1200"/>
                    </a:lnTo>
                    <a:lnTo>
                      <a:pt x="1316" y="1200"/>
                    </a:lnTo>
                    <a:lnTo>
                      <a:pt x="1331" y="1204"/>
                    </a:lnTo>
                    <a:lnTo>
                      <a:pt x="1348" y="1207"/>
                    </a:lnTo>
                    <a:lnTo>
                      <a:pt x="1368" y="1208"/>
                    </a:lnTo>
                    <a:lnTo>
                      <a:pt x="1387" y="1209"/>
                    </a:lnTo>
                    <a:lnTo>
                      <a:pt x="1387" y="1209"/>
                    </a:lnTo>
                    <a:lnTo>
                      <a:pt x="1409" y="1208"/>
                    </a:lnTo>
                    <a:lnTo>
                      <a:pt x="1431" y="1207"/>
                    </a:lnTo>
                    <a:lnTo>
                      <a:pt x="1454" y="1204"/>
                    </a:lnTo>
                    <a:lnTo>
                      <a:pt x="1475" y="1200"/>
                    </a:lnTo>
                    <a:lnTo>
                      <a:pt x="1497" y="1196"/>
                    </a:lnTo>
                    <a:lnTo>
                      <a:pt x="1516" y="1191"/>
                    </a:lnTo>
                    <a:lnTo>
                      <a:pt x="1535" y="1184"/>
                    </a:lnTo>
                    <a:lnTo>
                      <a:pt x="1551" y="1177"/>
                    </a:lnTo>
                    <a:lnTo>
                      <a:pt x="1551" y="1177"/>
                    </a:lnTo>
                    <a:lnTo>
                      <a:pt x="1571" y="1168"/>
                    </a:lnTo>
                    <a:lnTo>
                      <a:pt x="1591" y="1156"/>
                    </a:lnTo>
                    <a:lnTo>
                      <a:pt x="1613" y="1142"/>
                    </a:lnTo>
                    <a:lnTo>
                      <a:pt x="1623" y="1134"/>
                    </a:lnTo>
                    <a:lnTo>
                      <a:pt x="1632" y="1126"/>
                    </a:lnTo>
                    <a:lnTo>
                      <a:pt x="1641" y="1118"/>
                    </a:lnTo>
                    <a:lnTo>
                      <a:pt x="1649" y="1110"/>
                    </a:lnTo>
                    <a:lnTo>
                      <a:pt x="1656" y="1101"/>
                    </a:lnTo>
                    <a:lnTo>
                      <a:pt x="1662" y="1092"/>
                    </a:lnTo>
                    <a:lnTo>
                      <a:pt x="1666" y="1083"/>
                    </a:lnTo>
                    <a:lnTo>
                      <a:pt x="1668" y="1075"/>
                    </a:lnTo>
                    <a:lnTo>
                      <a:pt x="1668" y="1066"/>
                    </a:lnTo>
                    <a:lnTo>
                      <a:pt x="1667" y="1057"/>
                    </a:lnTo>
                    <a:lnTo>
                      <a:pt x="1667" y="1057"/>
                    </a:lnTo>
                    <a:close/>
                    <a:moveTo>
                      <a:pt x="1361" y="479"/>
                    </a:moveTo>
                    <a:lnTo>
                      <a:pt x="1361" y="479"/>
                    </a:lnTo>
                    <a:lnTo>
                      <a:pt x="1360" y="498"/>
                    </a:lnTo>
                    <a:lnTo>
                      <a:pt x="1359" y="516"/>
                    </a:lnTo>
                    <a:lnTo>
                      <a:pt x="1353" y="551"/>
                    </a:lnTo>
                    <a:lnTo>
                      <a:pt x="1353" y="551"/>
                    </a:lnTo>
                    <a:lnTo>
                      <a:pt x="1347" y="591"/>
                    </a:lnTo>
                    <a:lnTo>
                      <a:pt x="1345" y="612"/>
                    </a:lnTo>
                    <a:lnTo>
                      <a:pt x="1344" y="636"/>
                    </a:lnTo>
                    <a:lnTo>
                      <a:pt x="1344" y="636"/>
                    </a:lnTo>
                    <a:lnTo>
                      <a:pt x="1344" y="659"/>
                    </a:lnTo>
                    <a:lnTo>
                      <a:pt x="1345" y="684"/>
                    </a:lnTo>
                    <a:lnTo>
                      <a:pt x="1350" y="732"/>
                    </a:lnTo>
                    <a:lnTo>
                      <a:pt x="1350" y="732"/>
                    </a:lnTo>
                    <a:lnTo>
                      <a:pt x="1356" y="780"/>
                    </a:lnTo>
                    <a:lnTo>
                      <a:pt x="1358" y="804"/>
                    </a:lnTo>
                    <a:lnTo>
                      <a:pt x="1358" y="828"/>
                    </a:lnTo>
                    <a:lnTo>
                      <a:pt x="1356" y="853"/>
                    </a:lnTo>
                    <a:lnTo>
                      <a:pt x="1354" y="865"/>
                    </a:lnTo>
                    <a:lnTo>
                      <a:pt x="1352" y="877"/>
                    </a:lnTo>
                    <a:lnTo>
                      <a:pt x="1349" y="890"/>
                    </a:lnTo>
                    <a:lnTo>
                      <a:pt x="1345" y="902"/>
                    </a:lnTo>
                    <a:lnTo>
                      <a:pt x="1341" y="914"/>
                    </a:lnTo>
                    <a:lnTo>
                      <a:pt x="1336" y="926"/>
                    </a:lnTo>
                    <a:lnTo>
                      <a:pt x="1336" y="926"/>
                    </a:lnTo>
                    <a:lnTo>
                      <a:pt x="1329" y="913"/>
                    </a:lnTo>
                    <a:lnTo>
                      <a:pt x="1323" y="898"/>
                    </a:lnTo>
                    <a:lnTo>
                      <a:pt x="1323" y="898"/>
                    </a:lnTo>
                    <a:lnTo>
                      <a:pt x="1313" y="880"/>
                    </a:lnTo>
                    <a:lnTo>
                      <a:pt x="1299" y="854"/>
                    </a:lnTo>
                    <a:lnTo>
                      <a:pt x="1299" y="854"/>
                    </a:lnTo>
                    <a:lnTo>
                      <a:pt x="1280" y="820"/>
                    </a:lnTo>
                    <a:lnTo>
                      <a:pt x="1258" y="778"/>
                    </a:lnTo>
                    <a:lnTo>
                      <a:pt x="1247" y="754"/>
                    </a:lnTo>
                    <a:lnTo>
                      <a:pt x="1236" y="731"/>
                    </a:lnTo>
                    <a:lnTo>
                      <a:pt x="1224" y="706"/>
                    </a:lnTo>
                    <a:lnTo>
                      <a:pt x="1215" y="682"/>
                    </a:lnTo>
                    <a:lnTo>
                      <a:pt x="1206" y="657"/>
                    </a:lnTo>
                    <a:lnTo>
                      <a:pt x="1199" y="633"/>
                    </a:lnTo>
                    <a:lnTo>
                      <a:pt x="1194" y="609"/>
                    </a:lnTo>
                    <a:lnTo>
                      <a:pt x="1190" y="587"/>
                    </a:lnTo>
                    <a:lnTo>
                      <a:pt x="1190" y="575"/>
                    </a:lnTo>
                    <a:lnTo>
                      <a:pt x="1190" y="565"/>
                    </a:lnTo>
                    <a:lnTo>
                      <a:pt x="1190" y="555"/>
                    </a:lnTo>
                    <a:lnTo>
                      <a:pt x="1191" y="546"/>
                    </a:lnTo>
                    <a:lnTo>
                      <a:pt x="1193" y="536"/>
                    </a:lnTo>
                    <a:lnTo>
                      <a:pt x="1196" y="528"/>
                    </a:lnTo>
                    <a:lnTo>
                      <a:pt x="1200" y="520"/>
                    </a:lnTo>
                    <a:lnTo>
                      <a:pt x="1204" y="512"/>
                    </a:lnTo>
                    <a:lnTo>
                      <a:pt x="1204" y="512"/>
                    </a:lnTo>
                    <a:lnTo>
                      <a:pt x="1211" y="504"/>
                    </a:lnTo>
                    <a:lnTo>
                      <a:pt x="1221" y="495"/>
                    </a:lnTo>
                    <a:lnTo>
                      <a:pt x="1226" y="492"/>
                    </a:lnTo>
                    <a:lnTo>
                      <a:pt x="1234" y="488"/>
                    </a:lnTo>
                    <a:lnTo>
                      <a:pt x="1242" y="485"/>
                    </a:lnTo>
                    <a:lnTo>
                      <a:pt x="1250" y="482"/>
                    </a:lnTo>
                    <a:lnTo>
                      <a:pt x="1260" y="480"/>
                    </a:lnTo>
                    <a:lnTo>
                      <a:pt x="1270" y="478"/>
                    </a:lnTo>
                    <a:lnTo>
                      <a:pt x="1283" y="477"/>
                    </a:lnTo>
                    <a:lnTo>
                      <a:pt x="1296" y="476"/>
                    </a:lnTo>
                    <a:lnTo>
                      <a:pt x="1310" y="475"/>
                    </a:lnTo>
                    <a:lnTo>
                      <a:pt x="1326" y="476"/>
                    </a:lnTo>
                    <a:lnTo>
                      <a:pt x="1342" y="477"/>
                    </a:lnTo>
                    <a:lnTo>
                      <a:pt x="1361" y="479"/>
                    </a:lnTo>
                    <a:lnTo>
                      <a:pt x="1361" y="479"/>
                    </a:lnTo>
                    <a:close/>
                    <a:moveTo>
                      <a:pt x="1239" y="51"/>
                    </a:moveTo>
                    <a:lnTo>
                      <a:pt x="1239" y="51"/>
                    </a:lnTo>
                    <a:lnTo>
                      <a:pt x="1265" y="52"/>
                    </a:lnTo>
                    <a:lnTo>
                      <a:pt x="1292" y="54"/>
                    </a:lnTo>
                    <a:lnTo>
                      <a:pt x="1319" y="58"/>
                    </a:lnTo>
                    <a:lnTo>
                      <a:pt x="1343" y="63"/>
                    </a:lnTo>
                    <a:lnTo>
                      <a:pt x="1368" y="70"/>
                    </a:lnTo>
                    <a:lnTo>
                      <a:pt x="1391" y="77"/>
                    </a:lnTo>
                    <a:lnTo>
                      <a:pt x="1415" y="85"/>
                    </a:lnTo>
                    <a:lnTo>
                      <a:pt x="1436" y="95"/>
                    </a:lnTo>
                    <a:lnTo>
                      <a:pt x="1458" y="105"/>
                    </a:lnTo>
                    <a:lnTo>
                      <a:pt x="1478" y="118"/>
                    </a:lnTo>
                    <a:lnTo>
                      <a:pt x="1499" y="131"/>
                    </a:lnTo>
                    <a:lnTo>
                      <a:pt x="1517" y="145"/>
                    </a:lnTo>
                    <a:lnTo>
                      <a:pt x="1536" y="161"/>
                    </a:lnTo>
                    <a:lnTo>
                      <a:pt x="1553" y="178"/>
                    </a:lnTo>
                    <a:lnTo>
                      <a:pt x="1571" y="197"/>
                    </a:lnTo>
                    <a:lnTo>
                      <a:pt x="1586" y="215"/>
                    </a:lnTo>
                    <a:lnTo>
                      <a:pt x="1586" y="215"/>
                    </a:lnTo>
                    <a:lnTo>
                      <a:pt x="1592" y="224"/>
                    </a:lnTo>
                    <a:lnTo>
                      <a:pt x="1596" y="233"/>
                    </a:lnTo>
                    <a:lnTo>
                      <a:pt x="1600" y="246"/>
                    </a:lnTo>
                    <a:lnTo>
                      <a:pt x="1603" y="259"/>
                    </a:lnTo>
                    <a:lnTo>
                      <a:pt x="1607" y="273"/>
                    </a:lnTo>
                    <a:lnTo>
                      <a:pt x="1608" y="289"/>
                    </a:lnTo>
                    <a:lnTo>
                      <a:pt x="1609" y="306"/>
                    </a:lnTo>
                    <a:lnTo>
                      <a:pt x="1609" y="325"/>
                    </a:lnTo>
                    <a:lnTo>
                      <a:pt x="1609" y="345"/>
                    </a:lnTo>
                    <a:lnTo>
                      <a:pt x="1607" y="365"/>
                    </a:lnTo>
                    <a:lnTo>
                      <a:pt x="1604" y="387"/>
                    </a:lnTo>
                    <a:lnTo>
                      <a:pt x="1601" y="411"/>
                    </a:lnTo>
                    <a:lnTo>
                      <a:pt x="1597" y="434"/>
                    </a:lnTo>
                    <a:lnTo>
                      <a:pt x="1593" y="459"/>
                    </a:lnTo>
                    <a:lnTo>
                      <a:pt x="1582" y="511"/>
                    </a:lnTo>
                    <a:lnTo>
                      <a:pt x="1567" y="565"/>
                    </a:lnTo>
                    <a:lnTo>
                      <a:pt x="1549" y="622"/>
                    </a:lnTo>
                    <a:lnTo>
                      <a:pt x="1529" y="681"/>
                    </a:lnTo>
                    <a:lnTo>
                      <a:pt x="1516" y="710"/>
                    </a:lnTo>
                    <a:lnTo>
                      <a:pt x="1504" y="741"/>
                    </a:lnTo>
                    <a:lnTo>
                      <a:pt x="1491" y="771"/>
                    </a:lnTo>
                    <a:lnTo>
                      <a:pt x="1477" y="802"/>
                    </a:lnTo>
                    <a:lnTo>
                      <a:pt x="1462" y="832"/>
                    </a:lnTo>
                    <a:lnTo>
                      <a:pt x="1447" y="863"/>
                    </a:lnTo>
                    <a:lnTo>
                      <a:pt x="1430" y="894"/>
                    </a:lnTo>
                    <a:lnTo>
                      <a:pt x="1414" y="923"/>
                    </a:lnTo>
                    <a:lnTo>
                      <a:pt x="1395" y="954"/>
                    </a:lnTo>
                    <a:lnTo>
                      <a:pt x="1377" y="984"/>
                    </a:lnTo>
                    <a:lnTo>
                      <a:pt x="1377" y="984"/>
                    </a:lnTo>
                    <a:lnTo>
                      <a:pt x="1371" y="977"/>
                    </a:lnTo>
                    <a:lnTo>
                      <a:pt x="1371" y="977"/>
                    </a:lnTo>
                    <a:lnTo>
                      <a:pt x="1369" y="973"/>
                    </a:lnTo>
                    <a:lnTo>
                      <a:pt x="1369" y="973"/>
                    </a:lnTo>
                    <a:lnTo>
                      <a:pt x="1378" y="957"/>
                    </a:lnTo>
                    <a:lnTo>
                      <a:pt x="1385" y="941"/>
                    </a:lnTo>
                    <a:lnTo>
                      <a:pt x="1391" y="924"/>
                    </a:lnTo>
                    <a:lnTo>
                      <a:pt x="1398" y="908"/>
                    </a:lnTo>
                    <a:lnTo>
                      <a:pt x="1402" y="893"/>
                    </a:lnTo>
                    <a:lnTo>
                      <a:pt x="1405" y="876"/>
                    </a:lnTo>
                    <a:lnTo>
                      <a:pt x="1407" y="861"/>
                    </a:lnTo>
                    <a:lnTo>
                      <a:pt x="1408" y="846"/>
                    </a:lnTo>
                    <a:lnTo>
                      <a:pt x="1409" y="829"/>
                    </a:lnTo>
                    <a:lnTo>
                      <a:pt x="1409" y="814"/>
                    </a:lnTo>
                    <a:lnTo>
                      <a:pt x="1408" y="784"/>
                    </a:lnTo>
                    <a:lnTo>
                      <a:pt x="1405" y="754"/>
                    </a:lnTo>
                    <a:lnTo>
                      <a:pt x="1402" y="726"/>
                    </a:lnTo>
                    <a:lnTo>
                      <a:pt x="1402" y="726"/>
                    </a:lnTo>
                    <a:lnTo>
                      <a:pt x="1396" y="680"/>
                    </a:lnTo>
                    <a:lnTo>
                      <a:pt x="1395" y="658"/>
                    </a:lnTo>
                    <a:lnTo>
                      <a:pt x="1395" y="638"/>
                    </a:lnTo>
                    <a:lnTo>
                      <a:pt x="1395" y="638"/>
                    </a:lnTo>
                    <a:lnTo>
                      <a:pt x="1396" y="616"/>
                    </a:lnTo>
                    <a:lnTo>
                      <a:pt x="1399" y="596"/>
                    </a:lnTo>
                    <a:lnTo>
                      <a:pt x="1404" y="559"/>
                    </a:lnTo>
                    <a:lnTo>
                      <a:pt x="1404" y="559"/>
                    </a:lnTo>
                    <a:lnTo>
                      <a:pt x="1407" y="536"/>
                    </a:lnTo>
                    <a:lnTo>
                      <a:pt x="1410" y="513"/>
                    </a:lnTo>
                    <a:lnTo>
                      <a:pt x="1412" y="488"/>
                    </a:lnTo>
                    <a:lnTo>
                      <a:pt x="1412" y="462"/>
                    </a:lnTo>
                    <a:lnTo>
                      <a:pt x="1412" y="462"/>
                    </a:lnTo>
                    <a:lnTo>
                      <a:pt x="1413" y="456"/>
                    </a:lnTo>
                    <a:lnTo>
                      <a:pt x="1413" y="448"/>
                    </a:lnTo>
                    <a:lnTo>
                      <a:pt x="1413" y="448"/>
                    </a:lnTo>
                    <a:lnTo>
                      <a:pt x="1410" y="432"/>
                    </a:lnTo>
                    <a:lnTo>
                      <a:pt x="1403" y="409"/>
                    </a:lnTo>
                    <a:lnTo>
                      <a:pt x="1393" y="384"/>
                    </a:lnTo>
                    <a:lnTo>
                      <a:pt x="1379" y="353"/>
                    </a:lnTo>
                    <a:lnTo>
                      <a:pt x="1363" y="320"/>
                    </a:lnTo>
                    <a:lnTo>
                      <a:pt x="1352" y="303"/>
                    </a:lnTo>
                    <a:lnTo>
                      <a:pt x="1341" y="286"/>
                    </a:lnTo>
                    <a:lnTo>
                      <a:pt x="1329" y="267"/>
                    </a:lnTo>
                    <a:lnTo>
                      <a:pt x="1317" y="250"/>
                    </a:lnTo>
                    <a:lnTo>
                      <a:pt x="1302" y="231"/>
                    </a:lnTo>
                    <a:lnTo>
                      <a:pt x="1288" y="214"/>
                    </a:lnTo>
                    <a:lnTo>
                      <a:pt x="1288" y="214"/>
                    </a:lnTo>
                    <a:lnTo>
                      <a:pt x="1270" y="195"/>
                    </a:lnTo>
                    <a:lnTo>
                      <a:pt x="1251" y="174"/>
                    </a:lnTo>
                    <a:lnTo>
                      <a:pt x="1229" y="155"/>
                    </a:lnTo>
                    <a:lnTo>
                      <a:pt x="1205" y="135"/>
                    </a:lnTo>
                    <a:lnTo>
                      <a:pt x="1179" y="116"/>
                    </a:lnTo>
                    <a:lnTo>
                      <a:pt x="1152" y="97"/>
                    </a:lnTo>
                    <a:lnTo>
                      <a:pt x="1122" y="81"/>
                    </a:lnTo>
                    <a:lnTo>
                      <a:pt x="1107" y="73"/>
                    </a:lnTo>
                    <a:lnTo>
                      <a:pt x="1090" y="64"/>
                    </a:lnTo>
                    <a:lnTo>
                      <a:pt x="1090" y="64"/>
                    </a:lnTo>
                    <a:lnTo>
                      <a:pt x="1121" y="59"/>
                    </a:lnTo>
                    <a:lnTo>
                      <a:pt x="1157" y="54"/>
                    </a:lnTo>
                    <a:lnTo>
                      <a:pt x="1176" y="53"/>
                    </a:lnTo>
                    <a:lnTo>
                      <a:pt x="1196" y="51"/>
                    </a:lnTo>
                    <a:lnTo>
                      <a:pt x="1217" y="51"/>
                    </a:lnTo>
                    <a:lnTo>
                      <a:pt x="1239" y="51"/>
                    </a:lnTo>
                    <a:lnTo>
                      <a:pt x="1239" y="51"/>
                    </a:lnTo>
                    <a:close/>
                    <a:moveTo>
                      <a:pt x="411" y="1166"/>
                    </a:moveTo>
                    <a:lnTo>
                      <a:pt x="411" y="1166"/>
                    </a:lnTo>
                    <a:lnTo>
                      <a:pt x="404" y="1175"/>
                    </a:lnTo>
                    <a:lnTo>
                      <a:pt x="397" y="1182"/>
                    </a:lnTo>
                    <a:lnTo>
                      <a:pt x="389" y="1189"/>
                    </a:lnTo>
                    <a:lnTo>
                      <a:pt x="383" y="1194"/>
                    </a:lnTo>
                    <a:lnTo>
                      <a:pt x="376" y="1197"/>
                    </a:lnTo>
                    <a:lnTo>
                      <a:pt x="371" y="1200"/>
                    </a:lnTo>
                    <a:lnTo>
                      <a:pt x="360" y="1204"/>
                    </a:lnTo>
                    <a:lnTo>
                      <a:pt x="350" y="1206"/>
                    </a:lnTo>
                    <a:lnTo>
                      <a:pt x="343" y="1205"/>
                    </a:lnTo>
                    <a:lnTo>
                      <a:pt x="337" y="1204"/>
                    </a:lnTo>
                    <a:lnTo>
                      <a:pt x="333" y="1203"/>
                    </a:lnTo>
                    <a:lnTo>
                      <a:pt x="333" y="1203"/>
                    </a:lnTo>
                    <a:lnTo>
                      <a:pt x="321" y="1198"/>
                    </a:lnTo>
                    <a:lnTo>
                      <a:pt x="309" y="1191"/>
                    </a:lnTo>
                    <a:lnTo>
                      <a:pt x="297" y="1180"/>
                    </a:lnTo>
                    <a:lnTo>
                      <a:pt x="286" y="1168"/>
                    </a:lnTo>
                    <a:lnTo>
                      <a:pt x="274" y="1154"/>
                    </a:lnTo>
                    <a:lnTo>
                      <a:pt x="261" y="1136"/>
                    </a:lnTo>
                    <a:lnTo>
                      <a:pt x="249" y="1117"/>
                    </a:lnTo>
                    <a:lnTo>
                      <a:pt x="237" y="1096"/>
                    </a:lnTo>
                    <a:lnTo>
                      <a:pt x="224" y="1073"/>
                    </a:lnTo>
                    <a:lnTo>
                      <a:pt x="212" y="1047"/>
                    </a:lnTo>
                    <a:lnTo>
                      <a:pt x="200" y="1020"/>
                    </a:lnTo>
                    <a:lnTo>
                      <a:pt x="187" y="990"/>
                    </a:lnTo>
                    <a:lnTo>
                      <a:pt x="175" y="958"/>
                    </a:lnTo>
                    <a:lnTo>
                      <a:pt x="164" y="924"/>
                    </a:lnTo>
                    <a:lnTo>
                      <a:pt x="152" y="890"/>
                    </a:lnTo>
                    <a:lnTo>
                      <a:pt x="140" y="853"/>
                    </a:lnTo>
                    <a:lnTo>
                      <a:pt x="140" y="853"/>
                    </a:lnTo>
                    <a:lnTo>
                      <a:pt x="121" y="786"/>
                    </a:lnTo>
                    <a:lnTo>
                      <a:pt x="103" y="723"/>
                    </a:lnTo>
                    <a:lnTo>
                      <a:pt x="89" y="661"/>
                    </a:lnTo>
                    <a:lnTo>
                      <a:pt x="77" y="604"/>
                    </a:lnTo>
                    <a:lnTo>
                      <a:pt x="68" y="554"/>
                    </a:lnTo>
                    <a:lnTo>
                      <a:pt x="59" y="510"/>
                    </a:lnTo>
                    <a:lnTo>
                      <a:pt x="54" y="475"/>
                    </a:lnTo>
                    <a:lnTo>
                      <a:pt x="52" y="451"/>
                    </a:lnTo>
                    <a:lnTo>
                      <a:pt x="52" y="451"/>
                    </a:lnTo>
                    <a:lnTo>
                      <a:pt x="51" y="423"/>
                    </a:lnTo>
                    <a:lnTo>
                      <a:pt x="51" y="395"/>
                    </a:lnTo>
                    <a:lnTo>
                      <a:pt x="53" y="369"/>
                    </a:lnTo>
                    <a:lnTo>
                      <a:pt x="55" y="343"/>
                    </a:lnTo>
                    <a:lnTo>
                      <a:pt x="58" y="318"/>
                    </a:lnTo>
                    <a:lnTo>
                      <a:pt x="62" y="296"/>
                    </a:lnTo>
                    <a:lnTo>
                      <a:pt x="69" y="273"/>
                    </a:lnTo>
                    <a:lnTo>
                      <a:pt x="75" y="253"/>
                    </a:lnTo>
                    <a:lnTo>
                      <a:pt x="83" y="232"/>
                    </a:lnTo>
                    <a:lnTo>
                      <a:pt x="91" y="214"/>
                    </a:lnTo>
                    <a:lnTo>
                      <a:pt x="101" y="197"/>
                    </a:lnTo>
                    <a:lnTo>
                      <a:pt x="112" y="180"/>
                    </a:lnTo>
                    <a:lnTo>
                      <a:pt x="124" y="166"/>
                    </a:lnTo>
                    <a:lnTo>
                      <a:pt x="136" y="152"/>
                    </a:lnTo>
                    <a:lnTo>
                      <a:pt x="151" y="139"/>
                    </a:lnTo>
                    <a:lnTo>
                      <a:pt x="165" y="127"/>
                    </a:lnTo>
                    <a:lnTo>
                      <a:pt x="165" y="127"/>
                    </a:lnTo>
                    <a:lnTo>
                      <a:pt x="178" y="119"/>
                    </a:lnTo>
                    <a:lnTo>
                      <a:pt x="192" y="112"/>
                    </a:lnTo>
                    <a:lnTo>
                      <a:pt x="205" y="104"/>
                    </a:lnTo>
                    <a:lnTo>
                      <a:pt x="219" y="98"/>
                    </a:lnTo>
                    <a:lnTo>
                      <a:pt x="234" y="93"/>
                    </a:lnTo>
                    <a:lnTo>
                      <a:pt x="249" y="88"/>
                    </a:lnTo>
                    <a:lnTo>
                      <a:pt x="263" y="85"/>
                    </a:lnTo>
                    <a:lnTo>
                      <a:pt x="279" y="82"/>
                    </a:lnTo>
                    <a:lnTo>
                      <a:pt x="294" y="79"/>
                    </a:lnTo>
                    <a:lnTo>
                      <a:pt x="310" y="77"/>
                    </a:lnTo>
                    <a:lnTo>
                      <a:pt x="341" y="75"/>
                    </a:lnTo>
                    <a:lnTo>
                      <a:pt x="373" y="75"/>
                    </a:lnTo>
                    <a:lnTo>
                      <a:pt x="405" y="76"/>
                    </a:lnTo>
                    <a:lnTo>
                      <a:pt x="435" y="79"/>
                    </a:lnTo>
                    <a:lnTo>
                      <a:pt x="465" y="83"/>
                    </a:lnTo>
                    <a:lnTo>
                      <a:pt x="495" y="88"/>
                    </a:lnTo>
                    <a:lnTo>
                      <a:pt x="522" y="94"/>
                    </a:lnTo>
                    <a:lnTo>
                      <a:pt x="547" y="100"/>
                    </a:lnTo>
                    <a:lnTo>
                      <a:pt x="571" y="106"/>
                    </a:lnTo>
                    <a:lnTo>
                      <a:pt x="610" y="118"/>
                    </a:lnTo>
                    <a:lnTo>
                      <a:pt x="610" y="118"/>
                    </a:lnTo>
                    <a:lnTo>
                      <a:pt x="606" y="122"/>
                    </a:lnTo>
                    <a:lnTo>
                      <a:pt x="606" y="122"/>
                    </a:lnTo>
                    <a:lnTo>
                      <a:pt x="592" y="136"/>
                    </a:lnTo>
                    <a:lnTo>
                      <a:pt x="580" y="150"/>
                    </a:lnTo>
                    <a:lnTo>
                      <a:pt x="569" y="166"/>
                    </a:lnTo>
                    <a:lnTo>
                      <a:pt x="558" y="181"/>
                    </a:lnTo>
                    <a:lnTo>
                      <a:pt x="548" y="197"/>
                    </a:lnTo>
                    <a:lnTo>
                      <a:pt x="539" y="213"/>
                    </a:lnTo>
                    <a:lnTo>
                      <a:pt x="530" y="229"/>
                    </a:lnTo>
                    <a:lnTo>
                      <a:pt x="523" y="246"/>
                    </a:lnTo>
                    <a:lnTo>
                      <a:pt x="508" y="279"/>
                    </a:lnTo>
                    <a:lnTo>
                      <a:pt x="497" y="313"/>
                    </a:lnTo>
                    <a:lnTo>
                      <a:pt x="488" y="346"/>
                    </a:lnTo>
                    <a:lnTo>
                      <a:pt x="481" y="378"/>
                    </a:lnTo>
                    <a:lnTo>
                      <a:pt x="474" y="408"/>
                    </a:lnTo>
                    <a:lnTo>
                      <a:pt x="470" y="436"/>
                    </a:lnTo>
                    <a:lnTo>
                      <a:pt x="467" y="463"/>
                    </a:lnTo>
                    <a:lnTo>
                      <a:pt x="465" y="485"/>
                    </a:lnTo>
                    <a:lnTo>
                      <a:pt x="464" y="519"/>
                    </a:lnTo>
                    <a:lnTo>
                      <a:pt x="464" y="535"/>
                    </a:lnTo>
                    <a:lnTo>
                      <a:pt x="464" y="535"/>
                    </a:lnTo>
                    <a:lnTo>
                      <a:pt x="465" y="561"/>
                    </a:lnTo>
                    <a:lnTo>
                      <a:pt x="465" y="561"/>
                    </a:lnTo>
                    <a:lnTo>
                      <a:pt x="467" y="600"/>
                    </a:lnTo>
                    <a:lnTo>
                      <a:pt x="468" y="649"/>
                    </a:lnTo>
                    <a:lnTo>
                      <a:pt x="467" y="677"/>
                    </a:lnTo>
                    <a:lnTo>
                      <a:pt x="466" y="707"/>
                    </a:lnTo>
                    <a:lnTo>
                      <a:pt x="464" y="738"/>
                    </a:lnTo>
                    <a:lnTo>
                      <a:pt x="460" y="772"/>
                    </a:lnTo>
                    <a:lnTo>
                      <a:pt x="460" y="772"/>
                    </a:lnTo>
                    <a:lnTo>
                      <a:pt x="458" y="787"/>
                    </a:lnTo>
                    <a:lnTo>
                      <a:pt x="457" y="803"/>
                    </a:lnTo>
                    <a:lnTo>
                      <a:pt x="457" y="818"/>
                    </a:lnTo>
                    <a:lnTo>
                      <a:pt x="458" y="833"/>
                    </a:lnTo>
                    <a:lnTo>
                      <a:pt x="460" y="848"/>
                    </a:lnTo>
                    <a:lnTo>
                      <a:pt x="462" y="863"/>
                    </a:lnTo>
                    <a:lnTo>
                      <a:pt x="465" y="877"/>
                    </a:lnTo>
                    <a:lnTo>
                      <a:pt x="469" y="892"/>
                    </a:lnTo>
                    <a:lnTo>
                      <a:pt x="474" y="906"/>
                    </a:lnTo>
                    <a:lnTo>
                      <a:pt x="479" y="919"/>
                    </a:lnTo>
                    <a:lnTo>
                      <a:pt x="487" y="933"/>
                    </a:lnTo>
                    <a:lnTo>
                      <a:pt x="494" y="946"/>
                    </a:lnTo>
                    <a:lnTo>
                      <a:pt x="502" y="958"/>
                    </a:lnTo>
                    <a:lnTo>
                      <a:pt x="510" y="970"/>
                    </a:lnTo>
                    <a:lnTo>
                      <a:pt x="519" y="983"/>
                    </a:lnTo>
                    <a:lnTo>
                      <a:pt x="530" y="994"/>
                    </a:lnTo>
                    <a:lnTo>
                      <a:pt x="530" y="994"/>
                    </a:lnTo>
                    <a:lnTo>
                      <a:pt x="539" y="1002"/>
                    </a:lnTo>
                    <a:lnTo>
                      <a:pt x="548" y="1011"/>
                    </a:lnTo>
                    <a:lnTo>
                      <a:pt x="548" y="1011"/>
                    </a:lnTo>
                    <a:lnTo>
                      <a:pt x="492" y="1073"/>
                    </a:lnTo>
                    <a:lnTo>
                      <a:pt x="453" y="1117"/>
                    </a:lnTo>
                    <a:lnTo>
                      <a:pt x="411" y="1166"/>
                    </a:lnTo>
                    <a:lnTo>
                      <a:pt x="411" y="1166"/>
                    </a:lnTo>
                    <a:close/>
                    <a:moveTo>
                      <a:pt x="567" y="958"/>
                    </a:moveTo>
                    <a:lnTo>
                      <a:pt x="567" y="958"/>
                    </a:lnTo>
                    <a:lnTo>
                      <a:pt x="558" y="949"/>
                    </a:lnTo>
                    <a:lnTo>
                      <a:pt x="551" y="940"/>
                    </a:lnTo>
                    <a:lnTo>
                      <a:pt x="544" y="931"/>
                    </a:lnTo>
                    <a:lnTo>
                      <a:pt x="538" y="920"/>
                    </a:lnTo>
                    <a:lnTo>
                      <a:pt x="532" y="909"/>
                    </a:lnTo>
                    <a:lnTo>
                      <a:pt x="527" y="899"/>
                    </a:lnTo>
                    <a:lnTo>
                      <a:pt x="522" y="888"/>
                    </a:lnTo>
                    <a:lnTo>
                      <a:pt x="518" y="876"/>
                    </a:lnTo>
                    <a:lnTo>
                      <a:pt x="514" y="864"/>
                    </a:lnTo>
                    <a:lnTo>
                      <a:pt x="512" y="853"/>
                    </a:lnTo>
                    <a:lnTo>
                      <a:pt x="510" y="840"/>
                    </a:lnTo>
                    <a:lnTo>
                      <a:pt x="509" y="828"/>
                    </a:lnTo>
                    <a:lnTo>
                      <a:pt x="508" y="816"/>
                    </a:lnTo>
                    <a:lnTo>
                      <a:pt x="508" y="804"/>
                    </a:lnTo>
                    <a:lnTo>
                      <a:pt x="509" y="791"/>
                    </a:lnTo>
                    <a:lnTo>
                      <a:pt x="510" y="778"/>
                    </a:lnTo>
                    <a:lnTo>
                      <a:pt x="510" y="778"/>
                    </a:lnTo>
                    <a:lnTo>
                      <a:pt x="514" y="744"/>
                    </a:lnTo>
                    <a:lnTo>
                      <a:pt x="517" y="710"/>
                    </a:lnTo>
                    <a:lnTo>
                      <a:pt x="518" y="679"/>
                    </a:lnTo>
                    <a:lnTo>
                      <a:pt x="519" y="650"/>
                    </a:lnTo>
                    <a:lnTo>
                      <a:pt x="518" y="622"/>
                    </a:lnTo>
                    <a:lnTo>
                      <a:pt x="518" y="598"/>
                    </a:lnTo>
                    <a:lnTo>
                      <a:pt x="516" y="558"/>
                    </a:lnTo>
                    <a:lnTo>
                      <a:pt x="516" y="558"/>
                    </a:lnTo>
                    <a:lnTo>
                      <a:pt x="515" y="543"/>
                    </a:lnTo>
                    <a:lnTo>
                      <a:pt x="515" y="543"/>
                    </a:lnTo>
                    <a:lnTo>
                      <a:pt x="527" y="534"/>
                    </a:lnTo>
                    <a:lnTo>
                      <a:pt x="544" y="523"/>
                    </a:lnTo>
                    <a:lnTo>
                      <a:pt x="567" y="513"/>
                    </a:lnTo>
                    <a:lnTo>
                      <a:pt x="592" y="502"/>
                    </a:lnTo>
                    <a:lnTo>
                      <a:pt x="606" y="496"/>
                    </a:lnTo>
                    <a:lnTo>
                      <a:pt x="620" y="492"/>
                    </a:lnTo>
                    <a:lnTo>
                      <a:pt x="634" y="489"/>
                    </a:lnTo>
                    <a:lnTo>
                      <a:pt x="650" y="486"/>
                    </a:lnTo>
                    <a:lnTo>
                      <a:pt x="664" y="484"/>
                    </a:lnTo>
                    <a:lnTo>
                      <a:pt x="678" y="484"/>
                    </a:lnTo>
                    <a:lnTo>
                      <a:pt x="693" y="484"/>
                    </a:lnTo>
                    <a:lnTo>
                      <a:pt x="706" y="487"/>
                    </a:lnTo>
                    <a:lnTo>
                      <a:pt x="706" y="487"/>
                    </a:lnTo>
                    <a:lnTo>
                      <a:pt x="717" y="490"/>
                    </a:lnTo>
                    <a:lnTo>
                      <a:pt x="727" y="495"/>
                    </a:lnTo>
                    <a:lnTo>
                      <a:pt x="737" y="502"/>
                    </a:lnTo>
                    <a:lnTo>
                      <a:pt x="745" y="509"/>
                    </a:lnTo>
                    <a:lnTo>
                      <a:pt x="751" y="518"/>
                    </a:lnTo>
                    <a:lnTo>
                      <a:pt x="757" y="528"/>
                    </a:lnTo>
                    <a:lnTo>
                      <a:pt x="762" y="541"/>
                    </a:lnTo>
                    <a:lnTo>
                      <a:pt x="765" y="554"/>
                    </a:lnTo>
                    <a:lnTo>
                      <a:pt x="765" y="554"/>
                    </a:lnTo>
                    <a:lnTo>
                      <a:pt x="773" y="589"/>
                    </a:lnTo>
                    <a:lnTo>
                      <a:pt x="778" y="621"/>
                    </a:lnTo>
                    <a:lnTo>
                      <a:pt x="782" y="652"/>
                    </a:lnTo>
                    <a:lnTo>
                      <a:pt x="784" y="680"/>
                    </a:lnTo>
                    <a:lnTo>
                      <a:pt x="785" y="706"/>
                    </a:lnTo>
                    <a:lnTo>
                      <a:pt x="784" y="730"/>
                    </a:lnTo>
                    <a:lnTo>
                      <a:pt x="783" y="752"/>
                    </a:lnTo>
                    <a:lnTo>
                      <a:pt x="781" y="773"/>
                    </a:lnTo>
                    <a:lnTo>
                      <a:pt x="778" y="791"/>
                    </a:lnTo>
                    <a:lnTo>
                      <a:pt x="774" y="810"/>
                    </a:lnTo>
                    <a:lnTo>
                      <a:pt x="768" y="826"/>
                    </a:lnTo>
                    <a:lnTo>
                      <a:pt x="763" y="841"/>
                    </a:lnTo>
                    <a:lnTo>
                      <a:pt x="753" y="869"/>
                    </a:lnTo>
                    <a:lnTo>
                      <a:pt x="742" y="895"/>
                    </a:lnTo>
                    <a:lnTo>
                      <a:pt x="742" y="895"/>
                    </a:lnTo>
                    <a:lnTo>
                      <a:pt x="733" y="914"/>
                    </a:lnTo>
                    <a:lnTo>
                      <a:pt x="725" y="934"/>
                    </a:lnTo>
                    <a:lnTo>
                      <a:pt x="721" y="944"/>
                    </a:lnTo>
                    <a:lnTo>
                      <a:pt x="721" y="944"/>
                    </a:lnTo>
                    <a:lnTo>
                      <a:pt x="708" y="982"/>
                    </a:lnTo>
                    <a:lnTo>
                      <a:pt x="702" y="999"/>
                    </a:lnTo>
                    <a:lnTo>
                      <a:pt x="697" y="1017"/>
                    </a:lnTo>
                    <a:lnTo>
                      <a:pt x="697" y="1017"/>
                    </a:lnTo>
                    <a:lnTo>
                      <a:pt x="679" y="1016"/>
                    </a:lnTo>
                    <a:lnTo>
                      <a:pt x="662" y="1012"/>
                    </a:lnTo>
                    <a:lnTo>
                      <a:pt x="644" y="1007"/>
                    </a:lnTo>
                    <a:lnTo>
                      <a:pt x="627" y="1001"/>
                    </a:lnTo>
                    <a:lnTo>
                      <a:pt x="611" y="993"/>
                    </a:lnTo>
                    <a:lnTo>
                      <a:pt x="595" y="983"/>
                    </a:lnTo>
                    <a:lnTo>
                      <a:pt x="581" y="971"/>
                    </a:lnTo>
                    <a:lnTo>
                      <a:pt x="567" y="958"/>
                    </a:lnTo>
                    <a:lnTo>
                      <a:pt x="567" y="958"/>
                    </a:lnTo>
                    <a:close/>
                    <a:moveTo>
                      <a:pt x="574" y="1221"/>
                    </a:moveTo>
                    <a:lnTo>
                      <a:pt x="574" y="1221"/>
                    </a:lnTo>
                    <a:lnTo>
                      <a:pt x="564" y="1218"/>
                    </a:lnTo>
                    <a:lnTo>
                      <a:pt x="554" y="1214"/>
                    </a:lnTo>
                    <a:lnTo>
                      <a:pt x="546" y="1210"/>
                    </a:lnTo>
                    <a:lnTo>
                      <a:pt x="540" y="1206"/>
                    </a:lnTo>
                    <a:lnTo>
                      <a:pt x="540" y="1206"/>
                    </a:lnTo>
                    <a:lnTo>
                      <a:pt x="553" y="1202"/>
                    </a:lnTo>
                    <a:lnTo>
                      <a:pt x="564" y="1199"/>
                    </a:lnTo>
                    <a:lnTo>
                      <a:pt x="577" y="1196"/>
                    </a:lnTo>
                    <a:lnTo>
                      <a:pt x="577" y="1196"/>
                    </a:lnTo>
                    <a:lnTo>
                      <a:pt x="608" y="1189"/>
                    </a:lnTo>
                    <a:lnTo>
                      <a:pt x="632" y="1181"/>
                    </a:lnTo>
                    <a:lnTo>
                      <a:pt x="653" y="1175"/>
                    </a:lnTo>
                    <a:lnTo>
                      <a:pt x="668" y="1167"/>
                    </a:lnTo>
                    <a:lnTo>
                      <a:pt x="681" y="1159"/>
                    </a:lnTo>
                    <a:lnTo>
                      <a:pt x="693" y="1149"/>
                    </a:lnTo>
                    <a:lnTo>
                      <a:pt x="703" y="1137"/>
                    </a:lnTo>
                    <a:lnTo>
                      <a:pt x="714" y="1124"/>
                    </a:lnTo>
                    <a:lnTo>
                      <a:pt x="714" y="1124"/>
                    </a:lnTo>
                    <a:lnTo>
                      <a:pt x="726" y="1109"/>
                    </a:lnTo>
                    <a:lnTo>
                      <a:pt x="741" y="1091"/>
                    </a:lnTo>
                    <a:lnTo>
                      <a:pt x="741" y="1091"/>
                    </a:lnTo>
                    <a:lnTo>
                      <a:pt x="741" y="1091"/>
                    </a:lnTo>
                    <a:lnTo>
                      <a:pt x="741" y="1091"/>
                    </a:lnTo>
                    <a:lnTo>
                      <a:pt x="747" y="1086"/>
                    </a:lnTo>
                    <a:lnTo>
                      <a:pt x="752" y="1081"/>
                    </a:lnTo>
                    <a:lnTo>
                      <a:pt x="756" y="1079"/>
                    </a:lnTo>
                    <a:lnTo>
                      <a:pt x="761" y="1078"/>
                    </a:lnTo>
                    <a:lnTo>
                      <a:pt x="765" y="1078"/>
                    </a:lnTo>
                    <a:lnTo>
                      <a:pt x="769" y="1078"/>
                    </a:lnTo>
                    <a:lnTo>
                      <a:pt x="779" y="1082"/>
                    </a:lnTo>
                    <a:lnTo>
                      <a:pt x="779" y="1082"/>
                    </a:lnTo>
                    <a:lnTo>
                      <a:pt x="783" y="1084"/>
                    </a:lnTo>
                    <a:lnTo>
                      <a:pt x="787" y="1087"/>
                    </a:lnTo>
                    <a:lnTo>
                      <a:pt x="795" y="1095"/>
                    </a:lnTo>
                    <a:lnTo>
                      <a:pt x="801" y="1105"/>
                    </a:lnTo>
                    <a:lnTo>
                      <a:pt x="805" y="1116"/>
                    </a:lnTo>
                    <a:lnTo>
                      <a:pt x="805" y="1116"/>
                    </a:lnTo>
                    <a:lnTo>
                      <a:pt x="807" y="1123"/>
                    </a:lnTo>
                    <a:lnTo>
                      <a:pt x="807" y="1131"/>
                    </a:lnTo>
                    <a:lnTo>
                      <a:pt x="806" y="1139"/>
                    </a:lnTo>
                    <a:lnTo>
                      <a:pt x="804" y="1143"/>
                    </a:lnTo>
                    <a:lnTo>
                      <a:pt x="802" y="1149"/>
                    </a:lnTo>
                    <a:lnTo>
                      <a:pt x="802" y="1149"/>
                    </a:lnTo>
                    <a:lnTo>
                      <a:pt x="790" y="1164"/>
                    </a:lnTo>
                    <a:lnTo>
                      <a:pt x="777" y="1178"/>
                    </a:lnTo>
                    <a:lnTo>
                      <a:pt x="763" y="1191"/>
                    </a:lnTo>
                    <a:lnTo>
                      <a:pt x="749" y="1201"/>
                    </a:lnTo>
                    <a:lnTo>
                      <a:pt x="735" y="1209"/>
                    </a:lnTo>
                    <a:lnTo>
                      <a:pt x="719" y="1216"/>
                    </a:lnTo>
                    <a:lnTo>
                      <a:pt x="705" y="1221"/>
                    </a:lnTo>
                    <a:lnTo>
                      <a:pt x="690" y="1225"/>
                    </a:lnTo>
                    <a:lnTo>
                      <a:pt x="674" y="1227"/>
                    </a:lnTo>
                    <a:lnTo>
                      <a:pt x="659" y="1229"/>
                    </a:lnTo>
                    <a:lnTo>
                      <a:pt x="644" y="1230"/>
                    </a:lnTo>
                    <a:lnTo>
                      <a:pt x="629" y="1229"/>
                    </a:lnTo>
                    <a:lnTo>
                      <a:pt x="615" y="1228"/>
                    </a:lnTo>
                    <a:lnTo>
                      <a:pt x="600" y="1226"/>
                    </a:lnTo>
                    <a:lnTo>
                      <a:pt x="587" y="1224"/>
                    </a:lnTo>
                    <a:lnTo>
                      <a:pt x="574" y="1221"/>
                    </a:lnTo>
                    <a:lnTo>
                      <a:pt x="574" y="1221"/>
                    </a:lnTo>
                    <a:close/>
                    <a:moveTo>
                      <a:pt x="1058" y="1671"/>
                    </a:moveTo>
                    <a:lnTo>
                      <a:pt x="1058" y="1671"/>
                    </a:lnTo>
                    <a:lnTo>
                      <a:pt x="1038" y="1675"/>
                    </a:lnTo>
                    <a:lnTo>
                      <a:pt x="1018" y="1676"/>
                    </a:lnTo>
                    <a:lnTo>
                      <a:pt x="1002" y="1677"/>
                    </a:lnTo>
                    <a:lnTo>
                      <a:pt x="986" y="1675"/>
                    </a:lnTo>
                    <a:lnTo>
                      <a:pt x="971" y="1672"/>
                    </a:lnTo>
                    <a:lnTo>
                      <a:pt x="958" y="1668"/>
                    </a:lnTo>
                    <a:lnTo>
                      <a:pt x="947" y="1661"/>
                    </a:lnTo>
                    <a:lnTo>
                      <a:pt x="935" y="1655"/>
                    </a:lnTo>
                    <a:lnTo>
                      <a:pt x="926" y="1647"/>
                    </a:lnTo>
                    <a:lnTo>
                      <a:pt x="917" y="1638"/>
                    </a:lnTo>
                    <a:lnTo>
                      <a:pt x="909" y="1629"/>
                    </a:lnTo>
                    <a:lnTo>
                      <a:pt x="902" y="1618"/>
                    </a:lnTo>
                    <a:lnTo>
                      <a:pt x="895" y="1607"/>
                    </a:lnTo>
                    <a:lnTo>
                      <a:pt x="889" y="1596"/>
                    </a:lnTo>
                    <a:lnTo>
                      <a:pt x="878" y="1571"/>
                    </a:lnTo>
                    <a:lnTo>
                      <a:pt x="878" y="1571"/>
                    </a:lnTo>
                    <a:lnTo>
                      <a:pt x="875" y="1562"/>
                    </a:lnTo>
                    <a:lnTo>
                      <a:pt x="873" y="1549"/>
                    </a:lnTo>
                    <a:lnTo>
                      <a:pt x="870" y="1532"/>
                    </a:lnTo>
                    <a:lnTo>
                      <a:pt x="868" y="1514"/>
                    </a:lnTo>
                    <a:lnTo>
                      <a:pt x="864" y="1467"/>
                    </a:lnTo>
                    <a:lnTo>
                      <a:pt x="860" y="1412"/>
                    </a:lnTo>
                    <a:lnTo>
                      <a:pt x="858" y="1348"/>
                    </a:lnTo>
                    <a:lnTo>
                      <a:pt x="858" y="1279"/>
                    </a:lnTo>
                    <a:lnTo>
                      <a:pt x="858" y="1204"/>
                    </a:lnTo>
                    <a:lnTo>
                      <a:pt x="859" y="1125"/>
                    </a:lnTo>
                    <a:lnTo>
                      <a:pt x="859" y="1125"/>
                    </a:lnTo>
                    <a:lnTo>
                      <a:pt x="859" y="1121"/>
                    </a:lnTo>
                    <a:lnTo>
                      <a:pt x="858" y="1117"/>
                    </a:lnTo>
                    <a:lnTo>
                      <a:pt x="858" y="1117"/>
                    </a:lnTo>
                    <a:lnTo>
                      <a:pt x="854" y="1103"/>
                    </a:lnTo>
                    <a:lnTo>
                      <a:pt x="854" y="1103"/>
                    </a:lnTo>
                    <a:lnTo>
                      <a:pt x="850" y="1091"/>
                    </a:lnTo>
                    <a:lnTo>
                      <a:pt x="846" y="1080"/>
                    </a:lnTo>
                    <a:lnTo>
                      <a:pt x="840" y="1070"/>
                    </a:lnTo>
                    <a:lnTo>
                      <a:pt x="833" y="1061"/>
                    </a:lnTo>
                    <a:lnTo>
                      <a:pt x="826" y="1052"/>
                    </a:lnTo>
                    <a:lnTo>
                      <a:pt x="817" y="1045"/>
                    </a:lnTo>
                    <a:lnTo>
                      <a:pt x="808" y="1039"/>
                    </a:lnTo>
                    <a:lnTo>
                      <a:pt x="798" y="1035"/>
                    </a:lnTo>
                    <a:lnTo>
                      <a:pt x="798" y="1035"/>
                    </a:lnTo>
                    <a:lnTo>
                      <a:pt x="789" y="1031"/>
                    </a:lnTo>
                    <a:lnTo>
                      <a:pt x="778" y="1028"/>
                    </a:lnTo>
                    <a:lnTo>
                      <a:pt x="770" y="1027"/>
                    </a:lnTo>
                    <a:lnTo>
                      <a:pt x="763" y="1027"/>
                    </a:lnTo>
                    <a:lnTo>
                      <a:pt x="755" y="1027"/>
                    </a:lnTo>
                    <a:lnTo>
                      <a:pt x="747" y="1029"/>
                    </a:lnTo>
                    <a:lnTo>
                      <a:pt x="747" y="1029"/>
                    </a:lnTo>
                    <a:lnTo>
                      <a:pt x="751" y="1013"/>
                    </a:lnTo>
                    <a:lnTo>
                      <a:pt x="756" y="997"/>
                    </a:lnTo>
                    <a:lnTo>
                      <a:pt x="769" y="962"/>
                    </a:lnTo>
                    <a:lnTo>
                      <a:pt x="773" y="952"/>
                    </a:lnTo>
                    <a:lnTo>
                      <a:pt x="773" y="952"/>
                    </a:lnTo>
                    <a:lnTo>
                      <a:pt x="780" y="934"/>
                    </a:lnTo>
                    <a:lnTo>
                      <a:pt x="788" y="915"/>
                    </a:lnTo>
                    <a:lnTo>
                      <a:pt x="788" y="915"/>
                    </a:lnTo>
                    <a:lnTo>
                      <a:pt x="800" y="889"/>
                    </a:lnTo>
                    <a:lnTo>
                      <a:pt x="811" y="858"/>
                    </a:lnTo>
                    <a:lnTo>
                      <a:pt x="818" y="841"/>
                    </a:lnTo>
                    <a:lnTo>
                      <a:pt x="823" y="823"/>
                    </a:lnTo>
                    <a:lnTo>
                      <a:pt x="827" y="804"/>
                    </a:lnTo>
                    <a:lnTo>
                      <a:pt x="831" y="783"/>
                    </a:lnTo>
                    <a:lnTo>
                      <a:pt x="833" y="761"/>
                    </a:lnTo>
                    <a:lnTo>
                      <a:pt x="835" y="736"/>
                    </a:lnTo>
                    <a:lnTo>
                      <a:pt x="835" y="709"/>
                    </a:lnTo>
                    <a:lnTo>
                      <a:pt x="835" y="681"/>
                    </a:lnTo>
                    <a:lnTo>
                      <a:pt x="833" y="650"/>
                    </a:lnTo>
                    <a:lnTo>
                      <a:pt x="829" y="616"/>
                    </a:lnTo>
                    <a:lnTo>
                      <a:pt x="823" y="581"/>
                    </a:lnTo>
                    <a:lnTo>
                      <a:pt x="816" y="543"/>
                    </a:lnTo>
                    <a:lnTo>
                      <a:pt x="816" y="543"/>
                    </a:lnTo>
                    <a:lnTo>
                      <a:pt x="811" y="528"/>
                    </a:lnTo>
                    <a:lnTo>
                      <a:pt x="807" y="515"/>
                    </a:lnTo>
                    <a:lnTo>
                      <a:pt x="801" y="503"/>
                    </a:lnTo>
                    <a:lnTo>
                      <a:pt x="795" y="491"/>
                    </a:lnTo>
                    <a:lnTo>
                      <a:pt x="788" y="481"/>
                    </a:lnTo>
                    <a:lnTo>
                      <a:pt x="780" y="472"/>
                    </a:lnTo>
                    <a:lnTo>
                      <a:pt x="770" y="463"/>
                    </a:lnTo>
                    <a:lnTo>
                      <a:pt x="761" y="456"/>
                    </a:lnTo>
                    <a:lnTo>
                      <a:pt x="750" y="449"/>
                    </a:lnTo>
                    <a:lnTo>
                      <a:pt x="739" y="444"/>
                    </a:lnTo>
                    <a:lnTo>
                      <a:pt x="726" y="439"/>
                    </a:lnTo>
                    <a:lnTo>
                      <a:pt x="714" y="436"/>
                    </a:lnTo>
                    <a:lnTo>
                      <a:pt x="700" y="434"/>
                    </a:lnTo>
                    <a:lnTo>
                      <a:pt x="685" y="433"/>
                    </a:lnTo>
                    <a:lnTo>
                      <a:pt x="670" y="433"/>
                    </a:lnTo>
                    <a:lnTo>
                      <a:pt x="655" y="434"/>
                    </a:lnTo>
                    <a:lnTo>
                      <a:pt x="655" y="434"/>
                    </a:lnTo>
                    <a:lnTo>
                      <a:pt x="635" y="437"/>
                    </a:lnTo>
                    <a:lnTo>
                      <a:pt x="617" y="441"/>
                    </a:lnTo>
                    <a:lnTo>
                      <a:pt x="599" y="445"/>
                    </a:lnTo>
                    <a:lnTo>
                      <a:pt x="582" y="450"/>
                    </a:lnTo>
                    <a:lnTo>
                      <a:pt x="568" y="457"/>
                    </a:lnTo>
                    <a:lnTo>
                      <a:pt x="553" y="463"/>
                    </a:lnTo>
                    <a:lnTo>
                      <a:pt x="532" y="473"/>
                    </a:lnTo>
                    <a:lnTo>
                      <a:pt x="532" y="473"/>
                    </a:lnTo>
                    <a:lnTo>
                      <a:pt x="517" y="480"/>
                    </a:lnTo>
                    <a:lnTo>
                      <a:pt x="517" y="480"/>
                    </a:lnTo>
                    <a:lnTo>
                      <a:pt x="520" y="447"/>
                    </a:lnTo>
                    <a:lnTo>
                      <a:pt x="527" y="409"/>
                    </a:lnTo>
                    <a:lnTo>
                      <a:pt x="531" y="389"/>
                    </a:lnTo>
                    <a:lnTo>
                      <a:pt x="535" y="368"/>
                    </a:lnTo>
                    <a:lnTo>
                      <a:pt x="541" y="346"/>
                    </a:lnTo>
                    <a:lnTo>
                      <a:pt x="547" y="325"/>
                    </a:lnTo>
                    <a:lnTo>
                      <a:pt x="555" y="302"/>
                    </a:lnTo>
                    <a:lnTo>
                      <a:pt x="564" y="279"/>
                    </a:lnTo>
                    <a:lnTo>
                      <a:pt x="574" y="258"/>
                    </a:lnTo>
                    <a:lnTo>
                      <a:pt x="584" y="236"/>
                    </a:lnTo>
                    <a:lnTo>
                      <a:pt x="596" y="215"/>
                    </a:lnTo>
                    <a:lnTo>
                      <a:pt x="611" y="195"/>
                    </a:lnTo>
                    <a:lnTo>
                      <a:pt x="626" y="176"/>
                    </a:lnTo>
                    <a:lnTo>
                      <a:pt x="642" y="158"/>
                    </a:lnTo>
                    <a:lnTo>
                      <a:pt x="642" y="158"/>
                    </a:lnTo>
                    <a:lnTo>
                      <a:pt x="654" y="146"/>
                    </a:lnTo>
                    <a:lnTo>
                      <a:pt x="665" y="136"/>
                    </a:lnTo>
                    <a:lnTo>
                      <a:pt x="677" y="127"/>
                    </a:lnTo>
                    <a:lnTo>
                      <a:pt x="691" y="119"/>
                    </a:lnTo>
                    <a:lnTo>
                      <a:pt x="703" y="111"/>
                    </a:lnTo>
                    <a:lnTo>
                      <a:pt x="716" y="103"/>
                    </a:lnTo>
                    <a:lnTo>
                      <a:pt x="731" y="97"/>
                    </a:lnTo>
                    <a:lnTo>
                      <a:pt x="745" y="91"/>
                    </a:lnTo>
                    <a:lnTo>
                      <a:pt x="760" y="86"/>
                    </a:lnTo>
                    <a:lnTo>
                      <a:pt x="775" y="82"/>
                    </a:lnTo>
                    <a:lnTo>
                      <a:pt x="791" y="78"/>
                    </a:lnTo>
                    <a:lnTo>
                      <a:pt x="806" y="75"/>
                    </a:lnTo>
                    <a:lnTo>
                      <a:pt x="823" y="73"/>
                    </a:lnTo>
                    <a:lnTo>
                      <a:pt x="840" y="72"/>
                    </a:lnTo>
                    <a:lnTo>
                      <a:pt x="858" y="71"/>
                    </a:lnTo>
                    <a:lnTo>
                      <a:pt x="875" y="71"/>
                    </a:lnTo>
                    <a:lnTo>
                      <a:pt x="875" y="71"/>
                    </a:lnTo>
                    <a:lnTo>
                      <a:pt x="910" y="72"/>
                    </a:lnTo>
                    <a:lnTo>
                      <a:pt x="943" y="76"/>
                    </a:lnTo>
                    <a:lnTo>
                      <a:pt x="974" y="81"/>
                    </a:lnTo>
                    <a:lnTo>
                      <a:pt x="1004" y="88"/>
                    </a:lnTo>
                    <a:lnTo>
                      <a:pt x="1032" y="97"/>
                    </a:lnTo>
                    <a:lnTo>
                      <a:pt x="1059" y="107"/>
                    </a:lnTo>
                    <a:lnTo>
                      <a:pt x="1084" y="119"/>
                    </a:lnTo>
                    <a:lnTo>
                      <a:pt x="1109" y="131"/>
                    </a:lnTo>
                    <a:lnTo>
                      <a:pt x="1131" y="144"/>
                    </a:lnTo>
                    <a:lnTo>
                      <a:pt x="1153" y="159"/>
                    </a:lnTo>
                    <a:lnTo>
                      <a:pt x="1172" y="174"/>
                    </a:lnTo>
                    <a:lnTo>
                      <a:pt x="1191" y="188"/>
                    </a:lnTo>
                    <a:lnTo>
                      <a:pt x="1208" y="204"/>
                    </a:lnTo>
                    <a:lnTo>
                      <a:pt x="1224" y="220"/>
                    </a:lnTo>
                    <a:lnTo>
                      <a:pt x="1239" y="235"/>
                    </a:lnTo>
                    <a:lnTo>
                      <a:pt x="1252" y="250"/>
                    </a:lnTo>
                    <a:lnTo>
                      <a:pt x="1252" y="250"/>
                    </a:lnTo>
                    <a:lnTo>
                      <a:pt x="1273" y="276"/>
                    </a:lnTo>
                    <a:lnTo>
                      <a:pt x="1291" y="302"/>
                    </a:lnTo>
                    <a:lnTo>
                      <a:pt x="1307" y="327"/>
                    </a:lnTo>
                    <a:lnTo>
                      <a:pt x="1321" y="350"/>
                    </a:lnTo>
                    <a:lnTo>
                      <a:pt x="1332" y="373"/>
                    </a:lnTo>
                    <a:lnTo>
                      <a:pt x="1342" y="393"/>
                    </a:lnTo>
                    <a:lnTo>
                      <a:pt x="1349" y="412"/>
                    </a:lnTo>
                    <a:lnTo>
                      <a:pt x="1356" y="427"/>
                    </a:lnTo>
                    <a:lnTo>
                      <a:pt x="1356" y="427"/>
                    </a:lnTo>
                    <a:lnTo>
                      <a:pt x="1337" y="426"/>
                    </a:lnTo>
                    <a:lnTo>
                      <a:pt x="1321" y="425"/>
                    </a:lnTo>
                    <a:lnTo>
                      <a:pt x="1304" y="425"/>
                    </a:lnTo>
                    <a:lnTo>
                      <a:pt x="1289" y="425"/>
                    </a:lnTo>
                    <a:lnTo>
                      <a:pt x="1275" y="426"/>
                    </a:lnTo>
                    <a:lnTo>
                      <a:pt x="1260" y="428"/>
                    </a:lnTo>
                    <a:lnTo>
                      <a:pt x="1248" y="431"/>
                    </a:lnTo>
                    <a:lnTo>
                      <a:pt x="1235" y="434"/>
                    </a:lnTo>
                    <a:lnTo>
                      <a:pt x="1223" y="437"/>
                    </a:lnTo>
                    <a:lnTo>
                      <a:pt x="1212" y="442"/>
                    </a:lnTo>
                    <a:lnTo>
                      <a:pt x="1202" y="447"/>
                    </a:lnTo>
                    <a:lnTo>
                      <a:pt x="1193" y="453"/>
                    </a:lnTo>
                    <a:lnTo>
                      <a:pt x="1183" y="460"/>
                    </a:lnTo>
                    <a:lnTo>
                      <a:pt x="1176" y="467"/>
                    </a:lnTo>
                    <a:lnTo>
                      <a:pt x="1168" y="475"/>
                    </a:lnTo>
                    <a:lnTo>
                      <a:pt x="1162" y="483"/>
                    </a:lnTo>
                    <a:lnTo>
                      <a:pt x="1162" y="483"/>
                    </a:lnTo>
                    <a:lnTo>
                      <a:pt x="1156" y="492"/>
                    </a:lnTo>
                    <a:lnTo>
                      <a:pt x="1151" y="504"/>
                    </a:lnTo>
                    <a:lnTo>
                      <a:pt x="1146" y="514"/>
                    </a:lnTo>
                    <a:lnTo>
                      <a:pt x="1143" y="525"/>
                    </a:lnTo>
                    <a:lnTo>
                      <a:pt x="1141" y="537"/>
                    </a:lnTo>
                    <a:lnTo>
                      <a:pt x="1139" y="550"/>
                    </a:lnTo>
                    <a:lnTo>
                      <a:pt x="1138" y="562"/>
                    </a:lnTo>
                    <a:lnTo>
                      <a:pt x="1138" y="574"/>
                    </a:lnTo>
                    <a:lnTo>
                      <a:pt x="1139" y="588"/>
                    </a:lnTo>
                    <a:lnTo>
                      <a:pt x="1141" y="601"/>
                    </a:lnTo>
                    <a:lnTo>
                      <a:pt x="1145" y="628"/>
                    </a:lnTo>
                    <a:lnTo>
                      <a:pt x="1153" y="655"/>
                    </a:lnTo>
                    <a:lnTo>
                      <a:pt x="1162" y="684"/>
                    </a:lnTo>
                    <a:lnTo>
                      <a:pt x="1171" y="711"/>
                    </a:lnTo>
                    <a:lnTo>
                      <a:pt x="1182" y="738"/>
                    </a:lnTo>
                    <a:lnTo>
                      <a:pt x="1195" y="766"/>
                    </a:lnTo>
                    <a:lnTo>
                      <a:pt x="1207" y="791"/>
                    </a:lnTo>
                    <a:lnTo>
                      <a:pt x="1233" y="838"/>
                    </a:lnTo>
                    <a:lnTo>
                      <a:pt x="1254" y="878"/>
                    </a:lnTo>
                    <a:lnTo>
                      <a:pt x="1254" y="878"/>
                    </a:lnTo>
                    <a:lnTo>
                      <a:pt x="1267" y="902"/>
                    </a:lnTo>
                    <a:lnTo>
                      <a:pt x="1276" y="917"/>
                    </a:lnTo>
                    <a:lnTo>
                      <a:pt x="1276" y="917"/>
                    </a:lnTo>
                    <a:lnTo>
                      <a:pt x="1282" y="933"/>
                    </a:lnTo>
                    <a:lnTo>
                      <a:pt x="1289" y="947"/>
                    </a:lnTo>
                    <a:lnTo>
                      <a:pt x="1296" y="959"/>
                    </a:lnTo>
                    <a:lnTo>
                      <a:pt x="1303" y="970"/>
                    </a:lnTo>
                    <a:lnTo>
                      <a:pt x="1318" y="991"/>
                    </a:lnTo>
                    <a:lnTo>
                      <a:pt x="1331" y="1008"/>
                    </a:lnTo>
                    <a:lnTo>
                      <a:pt x="1331" y="1008"/>
                    </a:lnTo>
                    <a:lnTo>
                      <a:pt x="1345" y="1026"/>
                    </a:lnTo>
                    <a:lnTo>
                      <a:pt x="1345" y="1026"/>
                    </a:lnTo>
                    <a:lnTo>
                      <a:pt x="1333" y="1030"/>
                    </a:lnTo>
                    <a:lnTo>
                      <a:pt x="1320" y="1035"/>
                    </a:lnTo>
                    <a:lnTo>
                      <a:pt x="1313" y="1039"/>
                    </a:lnTo>
                    <a:lnTo>
                      <a:pt x="1306" y="1043"/>
                    </a:lnTo>
                    <a:lnTo>
                      <a:pt x="1300" y="1048"/>
                    </a:lnTo>
                    <a:lnTo>
                      <a:pt x="1294" y="1054"/>
                    </a:lnTo>
                    <a:lnTo>
                      <a:pt x="1288" y="1062"/>
                    </a:lnTo>
                    <a:lnTo>
                      <a:pt x="1283" y="1070"/>
                    </a:lnTo>
                    <a:lnTo>
                      <a:pt x="1279" y="1080"/>
                    </a:lnTo>
                    <a:lnTo>
                      <a:pt x="1275" y="1090"/>
                    </a:lnTo>
                    <a:lnTo>
                      <a:pt x="1271" y="1103"/>
                    </a:lnTo>
                    <a:lnTo>
                      <a:pt x="1269" y="1117"/>
                    </a:lnTo>
                    <a:lnTo>
                      <a:pt x="1268" y="1132"/>
                    </a:lnTo>
                    <a:lnTo>
                      <a:pt x="1268" y="1150"/>
                    </a:lnTo>
                    <a:lnTo>
                      <a:pt x="1268" y="1150"/>
                    </a:lnTo>
                    <a:lnTo>
                      <a:pt x="1262" y="1214"/>
                    </a:lnTo>
                    <a:lnTo>
                      <a:pt x="1250" y="1314"/>
                    </a:lnTo>
                    <a:lnTo>
                      <a:pt x="1237" y="1421"/>
                    </a:lnTo>
                    <a:lnTo>
                      <a:pt x="1229" y="1467"/>
                    </a:lnTo>
                    <a:lnTo>
                      <a:pt x="1224" y="1503"/>
                    </a:lnTo>
                    <a:lnTo>
                      <a:pt x="1224" y="1503"/>
                    </a:lnTo>
                    <a:lnTo>
                      <a:pt x="1220" y="1522"/>
                    </a:lnTo>
                    <a:lnTo>
                      <a:pt x="1216" y="1540"/>
                    </a:lnTo>
                    <a:lnTo>
                      <a:pt x="1211" y="1556"/>
                    </a:lnTo>
                    <a:lnTo>
                      <a:pt x="1206" y="1570"/>
                    </a:lnTo>
                    <a:lnTo>
                      <a:pt x="1200" y="1584"/>
                    </a:lnTo>
                    <a:lnTo>
                      <a:pt x="1193" y="1596"/>
                    </a:lnTo>
                    <a:lnTo>
                      <a:pt x="1184" y="1607"/>
                    </a:lnTo>
                    <a:lnTo>
                      <a:pt x="1175" y="1617"/>
                    </a:lnTo>
                    <a:lnTo>
                      <a:pt x="1165" y="1627"/>
                    </a:lnTo>
                    <a:lnTo>
                      <a:pt x="1154" y="1635"/>
                    </a:lnTo>
                    <a:lnTo>
                      <a:pt x="1141" y="1643"/>
                    </a:lnTo>
                    <a:lnTo>
                      <a:pt x="1127" y="1649"/>
                    </a:lnTo>
                    <a:lnTo>
                      <a:pt x="1113" y="1655"/>
                    </a:lnTo>
                    <a:lnTo>
                      <a:pt x="1095" y="1661"/>
                    </a:lnTo>
                    <a:lnTo>
                      <a:pt x="1078" y="1667"/>
                    </a:lnTo>
                    <a:lnTo>
                      <a:pt x="1058" y="1671"/>
                    </a:lnTo>
                    <a:lnTo>
                      <a:pt x="1058" y="1671"/>
                    </a:lnTo>
                    <a:close/>
                    <a:moveTo>
                      <a:pt x="1530" y="1131"/>
                    </a:moveTo>
                    <a:lnTo>
                      <a:pt x="1530" y="1131"/>
                    </a:lnTo>
                    <a:lnTo>
                      <a:pt x="1518" y="1136"/>
                    </a:lnTo>
                    <a:lnTo>
                      <a:pt x="1504" y="1140"/>
                    </a:lnTo>
                    <a:lnTo>
                      <a:pt x="1490" y="1144"/>
                    </a:lnTo>
                    <a:lnTo>
                      <a:pt x="1473" y="1149"/>
                    </a:lnTo>
                    <a:lnTo>
                      <a:pt x="1457" y="1152"/>
                    </a:lnTo>
                    <a:lnTo>
                      <a:pt x="1440" y="1154"/>
                    </a:lnTo>
                    <a:lnTo>
                      <a:pt x="1422" y="1156"/>
                    </a:lnTo>
                    <a:lnTo>
                      <a:pt x="1405" y="1157"/>
                    </a:lnTo>
                    <a:lnTo>
                      <a:pt x="1405" y="1157"/>
                    </a:lnTo>
                    <a:lnTo>
                      <a:pt x="1386" y="1158"/>
                    </a:lnTo>
                    <a:lnTo>
                      <a:pt x="1370" y="1158"/>
                    </a:lnTo>
                    <a:lnTo>
                      <a:pt x="1357" y="1156"/>
                    </a:lnTo>
                    <a:lnTo>
                      <a:pt x="1345" y="1155"/>
                    </a:lnTo>
                    <a:lnTo>
                      <a:pt x="1335" y="1153"/>
                    </a:lnTo>
                    <a:lnTo>
                      <a:pt x="1328" y="1151"/>
                    </a:lnTo>
                    <a:lnTo>
                      <a:pt x="1323" y="1149"/>
                    </a:lnTo>
                    <a:lnTo>
                      <a:pt x="1320" y="1147"/>
                    </a:lnTo>
                    <a:lnTo>
                      <a:pt x="1320" y="1147"/>
                    </a:lnTo>
                    <a:lnTo>
                      <a:pt x="1320" y="1126"/>
                    </a:lnTo>
                    <a:lnTo>
                      <a:pt x="1321" y="1118"/>
                    </a:lnTo>
                    <a:lnTo>
                      <a:pt x="1322" y="1111"/>
                    </a:lnTo>
                    <a:lnTo>
                      <a:pt x="1324" y="1105"/>
                    </a:lnTo>
                    <a:lnTo>
                      <a:pt x="1326" y="1098"/>
                    </a:lnTo>
                    <a:lnTo>
                      <a:pt x="1329" y="1094"/>
                    </a:lnTo>
                    <a:lnTo>
                      <a:pt x="1331" y="1090"/>
                    </a:lnTo>
                    <a:lnTo>
                      <a:pt x="1338" y="1084"/>
                    </a:lnTo>
                    <a:lnTo>
                      <a:pt x="1345" y="1079"/>
                    </a:lnTo>
                    <a:lnTo>
                      <a:pt x="1354" y="1076"/>
                    </a:lnTo>
                    <a:lnTo>
                      <a:pt x="1363" y="1074"/>
                    </a:lnTo>
                    <a:lnTo>
                      <a:pt x="1363" y="1074"/>
                    </a:lnTo>
                    <a:lnTo>
                      <a:pt x="1374" y="1071"/>
                    </a:lnTo>
                    <a:lnTo>
                      <a:pt x="1374" y="1071"/>
                    </a:lnTo>
                    <a:lnTo>
                      <a:pt x="1381" y="1076"/>
                    </a:lnTo>
                    <a:lnTo>
                      <a:pt x="1381" y="1076"/>
                    </a:lnTo>
                    <a:lnTo>
                      <a:pt x="1389" y="1080"/>
                    </a:lnTo>
                    <a:lnTo>
                      <a:pt x="1398" y="1085"/>
                    </a:lnTo>
                    <a:lnTo>
                      <a:pt x="1408" y="1088"/>
                    </a:lnTo>
                    <a:lnTo>
                      <a:pt x="1418" y="1091"/>
                    </a:lnTo>
                    <a:lnTo>
                      <a:pt x="1429" y="1094"/>
                    </a:lnTo>
                    <a:lnTo>
                      <a:pt x="1442" y="1096"/>
                    </a:lnTo>
                    <a:lnTo>
                      <a:pt x="1454" y="1097"/>
                    </a:lnTo>
                    <a:lnTo>
                      <a:pt x="1467" y="1098"/>
                    </a:lnTo>
                    <a:lnTo>
                      <a:pt x="1497" y="1098"/>
                    </a:lnTo>
                    <a:lnTo>
                      <a:pt x="1529" y="1096"/>
                    </a:lnTo>
                    <a:lnTo>
                      <a:pt x="1563" y="1091"/>
                    </a:lnTo>
                    <a:lnTo>
                      <a:pt x="1601" y="1084"/>
                    </a:lnTo>
                    <a:lnTo>
                      <a:pt x="1601" y="1084"/>
                    </a:lnTo>
                    <a:lnTo>
                      <a:pt x="1602" y="1084"/>
                    </a:lnTo>
                    <a:lnTo>
                      <a:pt x="1602" y="1084"/>
                    </a:lnTo>
                    <a:lnTo>
                      <a:pt x="1590" y="1094"/>
                    </a:lnTo>
                    <a:lnTo>
                      <a:pt x="1574" y="1107"/>
                    </a:lnTo>
                    <a:lnTo>
                      <a:pt x="1554" y="1119"/>
                    </a:lnTo>
                    <a:lnTo>
                      <a:pt x="1530" y="1131"/>
                    </a:lnTo>
                    <a:lnTo>
                      <a:pt x="1530" y="1131"/>
                    </a:lnTo>
                    <a:close/>
                  </a:path>
                </a:pathLst>
              </a:custGeom>
              <a:grpFill/>
              <a:ln w="3175">
                <a:solidFill>
                  <a:schemeClr val="tx2"/>
                </a:solid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1" name="Freeform 236">
                <a:extLst>
                  <a:ext uri="{FF2B5EF4-FFF2-40B4-BE49-F238E27FC236}">
                    <a16:creationId xmlns:a16="http://schemas.microsoft.com/office/drawing/2014/main" id="{1B64416E-49D3-407A-A991-9E423860D3A1}"/>
                  </a:ext>
                </a:extLst>
              </p:cNvPr>
              <p:cNvSpPr>
                <a:spLocks/>
              </p:cNvSpPr>
              <p:nvPr/>
            </p:nvSpPr>
            <p:spPr bwMode="auto">
              <a:xfrm>
                <a:off x="11231109" y="2571836"/>
                <a:ext cx="258762" cy="23813"/>
              </a:xfrm>
              <a:custGeom>
                <a:avLst/>
                <a:gdLst>
                  <a:gd name="connsiteX0" fmla="*/ 6960 w 258762"/>
                  <a:gd name="connsiteY0" fmla="*/ 6350 h 23813"/>
                  <a:gd name="connsiteX1" fmla="*/ 9667 w 258762"/>
                  <a:gd name="connsiteY1" fmla="*/ 6350 h 23813"/>
                  <a:gd name="connsiteX2" fmla="*/ 12761 w 258762"/>
                  <a:gd name="connsiteY2" fmla="*/ 6350 h 23813"/>
                  <a:gd name="connsiteX3" fmla="*/ 15854 w 258762"/>
                  <a:gd name="connsiteY3" fmla="*/ 6747 h 23813"/>
                  <a:gd name="connsiteX4" fmla="*/ 18948 w 258762"/>
                  <a:gd name="connsiteY4" fmla="*/ 7144 h 23813"/>
                  <a:gd name="connsiteX5" fmla="*/ 21655 w 258762"/>
                  <a:gd name="connsiteY5" fmla="*/ 7938 h 23813"/>
                  <a:gd name="connsiteX6" fmla="*/ 23975 w 258762"/>
                  <a:gd name="connsiteY6" fmla="*/ 8731 h 23813"/>
                  <a:gd name="connsiteX7" fmla="*/ 25908 w 258762"/>
                  <a:gd name="connsiteY7" fmla="*/ 9922 h 23813"/>
                  <a:gd name="connsiteX8" fmla="*/ 27842 w 258762"/>
                  <a:gd name="connsiteY8" fmla="*/ 11113 h 23813"/>
                  <a:gd name="connsiteX9" fmla="*/ 29389 w 258762"/>
                  <a:gd name="connsiteY9" fmla="*/ 12303 h 23813"/>
                  <a:gd name="connsiteX10" fmla="*/ 30162 w 258762"/>
                  <a:gd name="connsiteY10" fmla="*/ 13494 h 23813"/>
                  <a:gd name="connsiteX11" fmla="*/ 30162 w 258762"/>
                  <a:gd name="connsiteY11" fmla="*/ 15082 h 23813"/>
                  <a:gd name="connsiteX12" fmla="*/ 29775 w 258762"/>
                  <a:gd name="connsiteY12" fmla="*/ 16272 h 23813"/>
                  <a:gd name="connsiteX13" fmla="*/ 28229 w 258762"/>
                  <a:gd name="connsiteY13" fmla="*/ 17860 h 23813"/>
                  <a:gd name="connsiteX14" fmla="*/ 26682 w 258762"/>
                  <a:gd name="connsiteY14" fmla="*/ 19447 h 23813"/>
                  <a:gd name="connsiteX15" fmla="*/ 24748 w 258762"/>
                  <a:gd name="connsiteY15" fmla="*/ 21035 h 23813"/>
                  <a:gd name="connsiteX16" fmla="*/ 22815 w 258762"/>
                  <a:gd name="connsiteY16" fmla="*/ 22226 h 23813"/>
                  <a:gd name="connsiteX17" fmla="*/ 20108 w 258762"/>
                  <a:gd name="connsiteY17" fmla="*/ 23416 h 23813"/>
                  <a:gd name="connsiteX18" fmla="*/ 17401 w 258762"/>
                  <a:gd name="connsiteY18" fmla="*/ 23813 h 23813"/>
                  <a:gd name="connsiteX19" fmla="*/ 14308 w 258762"/>
                  <a:gd name="connsiteY19" fmla="*/ 23813 h 23813"/>
                  <a:gd name="connsiteX20" fmla="*/ 10827 w 258762"/>
                  <a:gd name="connsiteY20" fmla="*/ 23019 h 23813"/>
                  <a:gd name="connsiteX21" fmla="*/ 8121 w 258762"/>
                  <a:gd name="connsiteY21" fmla="*/ 21829 h 23813"/>
                  <a:gd name="connsiteX22" fmla="*/ 5800 w 258762"/>
                  <a:gd name="connsiteY22" fmla="*/ 20241 h 23813"/>
                  <a:gd name="connsiteX23" fmla="*/ 3867 w 258762"/>
                  <a:gd name="connsiteY23" fmla="*/ 18257 h 23813"/>
                  <a:gd name="connsiteX24" fmla="*/ 1933 w 258762"/>
                  <a:gd name="connsiteY24" fmla="*/ 15875 h 23813"/>
                  <a:gd name="connsiteX25" fmla="*/ 773 w 258762"/>
                  <a:gd name="connsiteY25" fmla="*/ 13494 h 23813"/>
                  <a:gd name="connsiteX26" fmla="*/ 0 w 258762"/>
                  <a:gd name="connsiteY26" fmla="*/ 11907 h 23813"/>
                  <a:gd name="connsiteX27" fmla="*/ 0 w 258762"/>
                  <a:gd name="connsiteY27" fmla="*/ 10319 h 23813"/>
                  <a:gd name="connsiteX28" fmla="*/ 387 w 258762"/>
                  <a:gd name="connsiteY28" fmla="*/ 9128 h 23813"/>
                  <a:gd name="connsiteX29" fmla="*/ 1547 w 258762"/>
                  <a:gd name="connsiteY29" fmla="*/ 8335 h 23813"/>
                  <a:gd name="connsiteX30" fmla="*/ 3094 w 258762"/>
                  <a:gd name="connsiteY30" fmla="*/ 7541 h 23813"/>
                  <a:gd name="connsiteX31" fmla="*/ 5027 w 258762"/>
                  <a:gd name="connsiteY31" fmla="*/ 6747 h 23813"/>
                  <a:gd name="connsiteX32" fmla="*/ 245835 w 258762"/>
                  <a:gd name="connsiteY32" fmla="*/ 0 h 23813"/>
                  <a:gd name="connsiteX33" fmla="*/ 248969 w 258762"/>
                  <a:gd name="connsiteY33" fmla="*/ 0 h 23813"/>
                  <a:gd name="connsiteX34" fmla="*/ 251319 w 258762"/>
                  <a:gd name="connsiteY34" fmla="*/ 388 h 23813"/>
                  <a:gd name="connsiteX35" fmla="*/ 253670 w 258762"/>
                  <a:gd name="connsiteY35" fmla="*/ 776 h 23813"/>
                  <a:gd name="connsiteX36" fmla="*/ 255628 w 258762"/>
                  <a:gd name="connsiteY36" fmla="*/ 1164 h 23813"/>
                  <a:gd name="connsiteX37" fmla="*/ 257195 w 258762"/>
                  <a:gd name="connsiteY37" fmla="*/ 1940 h 23813"/>
                  <a:gd name="connsiteX38" fmla="*/ 258370 w 258762"/>
                  <a:gd name="connsiteY38" fmla="*/ 3104 h 23813"/>
                  <a:gd name="connsiteX39" fmla="*/ 258762 w 258762"/>
                  <a:gd name="connsiteY39" fmla="*/ 4269 h 23813"/>
                  <a:gd name="connsiteX40" fmla="*/ 258370 w 258762"/>
                  <a:gd name="connsiteY40" fmla="*/ 5433 h 23813"/>
                  <a:gd name="connsiteX41" fmla="*/ 257979 w 258762"/>
                  <a:gd name="connsiteY41" fmla="*/ 7373 h 23813"/>
                  <a:gd name="connsiteX42" fmla="*/ 256412 w 258762"/>
                  <a:gd name="connsiteY42" fmla="*/ 9314 h 23813"/>
                  <a:gd name="connsiteX43" fmla="*/ 254845 w 258762"/>
                  <a:gd name="connsiteY43" fmla="*/ 11254 h 23813"/>
                  <a:gd name="connsiteX44" fmla="*/ 252886 w 258762"/>
                  <a:gd name="connsiteY44" fmla="*/ 13194 h 23813"/>
                  <a:gd name="connsiteX45" fmla="*/ 250144 w 258762"/>
                  <a:gd name="connsiteY45" fmla="*/ 15135 h 23813"/>
                  <a:gd name="connsiteX46" fmla="*/ 247402 w 258762"/>
                  <a:gd name="connsiteY46" fmla="*/ 16687 h 23813"/>
                  <a:gd name="connsiteX47" fmla="*/ 244660 w 258762"/>
                  <a:gd name="connsiteY47" fmla="*/ 17075 h 23813"/>
                  <a:gd name="connsiteX48" fmla="*/ 241135 w 258762"/>
                  <a:gd name="connsiteY48" fmla="*/ 17463 h 23813"/>
                  <a:gd name="connsiteX49" fmla="*/ 238393 w 258762"/>
                  <a:gd name="connsiteY49" fmla="*/ 16687 h 23813"/>
                  <a:gd name="connsiteX50" fmla="*/ 235651 w 258762"/>
                  <a:gd name="connsiteY50" fmla="*/ 15911 h 23813"/>
                  <a:gd name="connsiteX51" fmla="*/ 233301 w 258762"/>
                  <a:gd name="connsiteY51" fmla="*/ 14747 h 23813"/>
                  <a:gd name="connsiteX52" fmla="*/ 231342 w 258762"/>
                  <a:gd name="connsiteY52" fmla="*/ 12806 h 23813"/>
                  <a:gd name="connsiteX53" fmla="*/ 230167 w 258762"/>
                  <a:gd name="connsiteY53" fmla="*/ 11254 h 23813"/>
                  <a:gd name="connsiteX54" fmla="*/ 228992 w 258762"/>
                  <a:gd name="connsiteY54" fmla="*/ 9702 h 23813"/>
                  <a:gd name="connsiteX55" fmla="*/ 228600 w 258762"/>
                  <a:gd name="connsiteY55" fmla="*/ 8150 h 23813"/>
                  <a:gd name="connsiteX56" fmla="*/ 228600 w 258762"/>
                  <a:gd name="connsiteY56" fmla="*/ 6985 h 23813"/>
                  <a:gd name="connsiteX57" fmla="*/ 229383 w 258762"/>
                  <a:gd name="connsiteY57" fmla="*/ 5821 h 23813"/>
                  <a:gd name="connsiteX58" fmla="*/ 230559 w 258762"/>
                  <a:gd name="connsiteY58" fmla="*/ 4657 h 23813"/>
                  <a:gd name="connsiteX59" fmla="*/ 232517 w 258762"/>
                  <a:gd name="connsiteY59" fmla="*/ 3492 h 23813"/>
                  <a:gd name="connsiteX60" fmla="*/ 234476 w 258762"/>
                  <a:gd name="connsiteY60" fmla="*/ 2716 h 23813"/>
                  <a:gd name="connsiteX61" fmla="*/ 236826 w 258762"/>
                  <a:gd name="connsiteY61" fmla="*/ 1552 h 23813"/>
                  <a:gd name="connsiteX62" fmla="*/ 239568 w 258762"/>
                  <a:gd name="connsiteY62" fmla="*/ 1164 h 23813"/>
                  <a:gd name="connsiteX63" fmla="*/ 242702 w 258762"/>
                  <a:gd name="connsiteY63" fmla="*/ 388 h 2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58762" h="23813">
                    <a:moveTo>
                      <a:pt x="6960" y="6350"/>
                    </a:moveTo>
                    <a:lnTo>
                      <a:pt x="9667" y="6350"/>
                    </a:lnTo>
                    <a:lnTo>
                      <a:pt x="12761" y="6350"/>
                    </a:lnTo>
                    <a:lnTo>
                      <a:pt x="15854" y="6747"/>
                    </a:lnTo>
                    <a:lnTo>
                      <a:pt x="18948" y="7144"/>
                    </a:lnTo>
                    <a:lnTo>
                      <a:pt x="21655" y="7938"/>
                    </a:lnTo>
                    <a:lnTo>
                      <a:pt x="23975" y="8731"/>
                    </a:lnTo>
                    <a:lnTo>
                      <a:pt x="25908" y="9922"/>
                    </a:lnTo>
                    <a:lnTo>
                      <a:pt x="27842" y="11113"/>
                    </a:lnTo>
                    <a:lnTo>
                      <a:pt x="29389" y="12303"/>
                    </a:lnTo>
                    <a:lnTo>
                      <a:pt x="30162" y="13494"/>
                    </a:lnTo>
                    <a:lnTo>
                      <a:pt x="30162" y="15082"/>
                    </a:lnTo>
                    <a:lnTo>
                      <a:pt x="29775" y="16272"/>
                    </a:lnTo>
                    <a:lnTo>
                      <a:pt x="28229" y="17860"/>
                    </a:lnTo>
                    <a:lnTo>
                      <a:pt x="26682" y="19447"/>
                    </a:lnTo>
                    <a:lnTo>
                      <a:pt x="24748" y="21035"/>
                    </a:lnTo>
                    <a:lnTo>
                      <a:pt x="22815" y="22226"/>
                    </a:lnTo>
                    <a:lnTo>
                      <a:pt x="20108" y="23416"/>
                    </a:lnTo>
                    <a:lnTo>
                      <a:pt x="17401" y="23813"/>
                    </a:lnTo>
                    <a:lnTo>
                      <a:pt x="14308" y="23813"/>
                    </a:lnTo>
                    <a:lnTo>
                      <a:pt x="10827" y="23019"/>
                    </a:lnTo>
                    <a:lnTo>
                      <a:pt x="8121" y="21829"/>
                    </a:lnTo>
                    <a:lnTo>
                      <a:pt x="5800" y="20241"/>
                    </a:lnTo>
                    <a:lnTo>
                      <a:pt x="3867" y="18257"/>
                    </a:lnTo>
                    <a:lnTo>
                      <a:pt x="1933" y="15875"/>
                    </a:lnTo>
                    <a:lnTo>
                      <a:pt x="773" y="13494"/>
                    </a:lnTo>
                    <a:lnTo>
                      <a:pt x="0" y="11907"/>
                    </a:lnTo>
                    <a:lnTo>
                      <a:pt x="0" y="10319"/>
                    </a:lnTo>
                    <a:lnTo>
                      <a:pt x="387" y="9128"/>
                    </a:lnTo>
                    <a:lnTo>
                      <a:pt x="1547" y="8335"/>
                    </a:lnTo>
                    <a:lnTo>
                      <a:pt x="3094" y="7541"/>
                    </a:lnTo>
                    <a:lnTo>
                      <a:pt x="5027" y="6747"/>
                    </a:lnTo>
                    <a:close/>
                    <a:moveTo>
                      <a:pt x="245835" y="0"/>
                    </a:moveTo>
                    <a:lnTo>
                      <a:pt x="248969" y="0"/>
                    </a:lnTo>
                    <a:lnTo>
                      <a:pt x="251319" y="388"/>
                    </a:lnTo>
                    <a:lnTo>
                      <a:pt x="253670" y="776"/>
                    </a:lnTo>
                    <a:lnTo>
                      <a:pt x="255628" y="1164"/>
                    </a:lnTo>
                    <a:lnTo>
                      <a:pt x="257195" y="1940"/>
                    </a:lnTo>
                    <a:lnTo>
                      <a:pt x="258370" y="3104"/>
                    </a:lnTo>
                    <a:lnTo>
                      <a:pt x="258762" y="4269"/>
                    </a:lnTo>
                    <a:lnTo>
                      <a:pt x="258370" y="5433"/>
                    </a:lnTo>
                    <a:lnTo>
                      <a:pt x="257979" y="7373"/>
                    </a:lnTo>
                    <a:lnTo>
                      <a:pt x="256412" y="9314"/>
                    </a:lnTo>
                    <a:lnTo>
                      <a:pt x="254845" y="11254"/>
                    </a:lnTo>
                    <a:lnTo>
                      <a:pt x="252886" y="13194"/>
                    </a:lnTo>
                    <a:lnTo>
                      <a:pt x="250144" y="15135"/>
                    </a:lnTo>
                    <a:lnTo>
                      <a:pt x="247402" y="16687"/>
                    </a:lnTo>
                    <a:lnTo>
                      <a:pt x="244660" y="17075"/>
                    </a:lnTo>
                    <a:lnTo>
                      <a:pt x="241135" y="17463"/>
                    </a:lnTo>
                    <a:lnTo>
                      <a:pt x="238393" y="16687"/>
                    </a:lnTo>
                    <a:lnTo>
                      <a:pt x="235651" y="15911"/>
                    </a:lnTo>
                    <a:lnTo>
                      <a:pt x="233301" y="14747"/>
                    </a:lnTo>
                    <a:lnTo>
                      <a:pt x="231342" y="12806"/>
                    </a:lnTo>
                    <a:lnTo>
                      <a:pt x="230167" y="11254"/>
                    </a:lnTo>
                    <a:lnTo>
                      <a:pt x="228992" y="9702"/>
                    </a:lnTo>
                    <a:lnTo>
                      <a:pt x="228600" y="8150"/>
                    </a:lnTo>
                    <a:lnTo>
                      <a:pt x="228600" y="6985"/>
                    </a:lnTo>
                    <a:lnTo>
                      <a:pt x="229383" y="5821"/>
                    </a:lnTo>
                    <a:lnTo>
                      <a:pt x="230559" y="4657"/>
                    </a:lnTo>
                    <a:lnTo>
                      <a:pt x="232517" y="3492"/>
                    </a:lnTo>
                    <a:lnTo>
                      <a:pt x="234476" y="2716"/>
                    </a:lnTo>
                    <a:lnTo>
                      <a:pt x="236826" y="1552"/>
                    </a:lnTo>
                    <a:lnTo>
                      <a:pt x="239568" y="1164"/>
                    </a:lnTo>
                    <a:lnTo>
                      <a:pt x="242702" y="388"/>
                    </a:lnTo>
                    <a:close/>
                  </a:path>
                </a:pathLst>
              </a:custGeom>
              <a:grpFill/>
              <a:ln w="3175">
                <a:solidFill>
                  <a:schemeClr val="tx2"/>
                </a:solidFill>
              </a:ln>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03" name="Connector: Elbow 102">
            <a:extLst>
              <a:ext uri="{FF2B5EF4-FFF2-40B4-BE49-F238E27FC236}">
                <a16:creationId xmlns:a16="http://schemas.microsoft.com/office/drawing/2014/main" id="{4ED53468-54A5-4A76-94F7-FC46D171E132}"/>
              </a:ext>
            </a:extLst>
          </p:cNvPr>
          <p:cNvCxnSpPr>
            <a:cxnSpLocks/>
            <a:stCxn id="76" idx="2"/>
            <a:endCxn id="99" idx="2"/>
          </p:cNvCxnSpPr>
          <p:nvPr/>
        </p:nvCxnSpPr>
        <p:spPr>
          <a:xfrm rot="10800000" flipH="1" flipV="1">
            <a:off x="11116476" y="3917058"/>
            <a:ext cx="43777" cy="1465435"/>
          </a:xfrm>
          <a:prstGeom prst="bentConnector3">
            <a:avLst>
              <a:gd name="adj1" fmla="val -202332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2A86363D-F026-49C2-8B36-9AB3FE1E93EC}"/>
              </a:ext>
            </a:extLst>
          </p:cNvPr>
          <p:cNvCxnSpPr>
            <a:cxnSpLocks/>
          </p:cNvCxnSpPr>
          <p:nvPr/>
        </p:nvCxnSpPr>
        <p:spPr>
          <a:xfrm rot="5400000">
            <a:off x="9683145" y="4265985"/>
            <a:ext cx="1557128" cy="11538"/>
          </a:xfrm>
          <a:prstGeom prst="bentConnector4">
            <a:avLst>
              <a:gd name="adj1" fmla="val 90"/>
              <a:gd name="adj2" fmla="val 204239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70385AD-A25C-44B8-BD4A-00BC77721CC7}"/>
              </a:ext>
            </a:extLst>
          </p:cNvPr>
          <p:cNvCxnSpPr>
            <a:cxnSpLocks/>
          </p:cNvCxnSpPr>
          <p:nvPr/>
        </p:nvCxnSpPr>
        <p:spPr>
          <a:xfrm>
            <a:off x="9487723" y="4240402"/>
            <a:ext cx="74290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F6A63217-B28D-4532-B0CB-1CD345632C10}"/>
              </a:ext>
            </a:extLst>
          </p:cNvPr>
          <p:cNvGrpSpPr/>
          <p:nvPr/>
        </p:nvGrpSpPr>
        <p:grpSpPr>
          <a:xfrm>
            <a:off x="10428753" y="3210446"/>
            <a:ext cx="585916" cy="575394"/>
            <a:chOff x="2551267" y="502550"/>
            <a:chExt cx="2334297" cy="2292374"/>
          </a:xfrm>
          <a:noFill/>
        </p:grpSpPr>
        <p:sp>
          <p:nvSpPr>
            <p:cNvPr id="119" name="Freeform: Shape 821">
              <a:extLst>
                <a:ext uri="{FF2B5EF4-FFF2-40B4-BE49-F238E27FC236}">
                  <a16:creationId xmlns:a16="http://schemas.microsoft.com/office/drawing/2014/main" id="{F38F2982-4CB9-4861-BD90-48CF4E1C0912}"/>
                </a:ext>
              </a:extLst>
            </p:cNvPr>
            <p:cNvSpPr/>
            <p:nvPr/>
          </p:nvSpPr>
          <p:spPr bwMode="auto">
            <a:xfrm>
              <a:off x="2551267" y="502550"/>
              <a:ext cx="1804122" cy="1629531"/>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088 w 4001268"/>
                <a:gd name="connsiteY5" fmla="*/ 2005890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803 w 4001268"/>
                <a:gd name="connsiteY3" fmla="*/ 1957603 h 3614059"/>
                <a:gd name="connsiteX4" fmla="*/ 3659101 w 4001268"/>
                <a:gd name="connsiteY4" fmla="*/ 3614059 h 3614059"/>
                <a:gd name="connsiteX5" fmla="*/ 3372234 w 4001268"/>
                <a:gd name="connsiteY5" fmla="*/ 3614059 h 3614059"/>
                <a:gd name="connsiteX6" fmla="*/ 3368088 w 4001268"/>
                <a:gd name="connsiteY6" fmla="*/ 2005890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803 w 4001268"/>
                <a:gd name="connsiteY3" fmla="*/ 1957603 h 3614059"/>
                <a:gd name="connsiteX4" fmla="*/ 3372234 w 4001268"/>
                <a:gd name="connsiteY4" fmla="*/ 3614059 h 3614059"/>
                <a:gd name="connsiteX5" fmla="*/ 3368088 w 4001268"/>
                <a:gd name="connsiteY5" fmla="*/ 2005890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3372234 w 4001268"/>
                <a:gd name="connsiteY0" fmla="*/ 3614059 h 3816859"/>
                <a:gd name="connsiteX1" fmla="*/ 3368088 w 4001268"/>
                <a:gd name="connsiteY1" fmla="*/ 2005890 h 3816859"/>
                <a:gd name="connsiteX2" fmla="*/ 3372234 w 4001268"/>
                <a:gd name="connsiteY2" fmla="*/ 1559139 h 3816859"/>
                <a:gd name="connsiteX3" fmla="*/ 629034 w 4001268"/>
                <a:gd name="connsiteY3" fmla="*/ 1559139 h 3816859"/>
                <a:gd name="connsiteX4" fmla="*/ 629034 w 4001268"/>
                <a:gd name="connsiteY4" fmla="*/ 3614059 h 3816859"/>
                <a:gd name="connsiteX5" fmla="*/ 342168 w 4001268"/>
                <a:gd name="connsiteY5" fmla="*/ 3614059 h 3816859"/>
                <a:gd name="connsiteX6" fmla="*/ 342168 w 4001268"/>
                <a:gd name="connsiteY6" fmla="*/ 1445188 h 3816859"/>
                <a:gd name="connsiteX7" fmla="*/ 0 w 4001268"/>
                <a:gd name="connsiteY7" fmla="*/ 1445188 h 3816859"/>
                <a:gd name="connsiteX8" fmla="*/ 2000634 w 4001268"/>
                <a:gd name="connsiteY8" fmla="*/ 0 h 3816859"/>
                <a:gd name="connsiteX9" fmla="*/ 4001268 w 4001268"/>
                <a:gd name="connsiteY9" fmla="*/ 1445188 h 3816859"/>
                <a:gd name="connsiteX10" fmla="*/ 3659101 w 4001268"/>
                <a:gd name="connsiteY10" fmla="*/ 1445188 h 3816859"/>
                <a:gd name="connsiteX11" fmla="*/ 3657803 w 4001268"/>
                <a:gd name="connsiteY11" fmla="*/ 1957603 h 3816859"/>
                <a:gd name="connsiteX12" fmla="*/ 3575034 w 4001268"/>
                <a:gd name="connsiteY12" fmla="*/ 3816859 h 3816859"/>
                <a:gd name="connsiteX0" fmla="*/ 3368088 w 4001268"/>
                <a:gd name="connsiteY0" fmla="*/ 2005890 h 3816859"/>
                <a:gd name="connsiteX1" fmla="*/ 3372234 w 4001268"/>
                <a:gd name="connsiteY1" fmla="*/ 1559139 h 3816859"/>
                <a:gd name="connsiteX2" fmla="*/ 629034 w 4001268"/>
                <a:gd name="connsiteY2" fmla="*/ 1559139 h 3816859"/>
                <a:gd name="connsiteX3" fmla="*/ 629034 w 4001268"/>
                <a:gd name="connsiteY3" fmla="*/ 3614059 h 3816859"/>
                <a:gd name="connsiteX4" fmla="*/ 342168 w 4001268"/>
                <a:gd name="connsiteY4" fmla="*/ 3614059 h 3816859"/>
                <a:gd name="connsiteX5" fmla="*/ 342168 w 4001268"/>
                <a:gd name="connsiteY5" fmla="*/ 1445188 h 3816859"/>
                <a:gd name="connsiteX6" fmla="*/ 0 w 4001268"/>
                <a:gd name="connsiteY6" fmla="*/ 1445188 h 3816859"/>
                <a:gd name="connsiteX7" fmla="*/ 2000634 w 4001268"/>
                <a:gd name="connsiteY7" fmla="*/ 0 h 3816859"/>
                <a:gd name="connsiteX8" fmla="*/ 4001268 w 4001268"/>
                <a:gd name="connsiteY8" fmla="*/ 1445188 h 3816859"/>
                <a:gd name="connsiteX9" fmla="*/ 3659101 w 4001268"/>
                <a:gd name="connsiteY9" fmla="*/ 1445188 h 3816859"/>
                <a:gd name="connsiteX10" fmla="*/ 3657803 w 4001268"/>
                <a:gd name="connsiteY10" fmla="*/ 1957603 h 3816859"/>
                <a:gd name="connsiteX11" fmla="*/ 3575034 w 4001268"/>
                <a:gd name="connsiteY11" fmla="*/ 3816859 h 3816859"/>
                <a:gd name="connsiteX0" fmla="*/ 3368088 w 4001268"/>
                <a:gd name="connsiteY0" fmla="*/ 2005890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803 w 4001268"/>
                <a:gd name="connsiteY10" fmla="*/ 1957603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088" y="2005890"/>
                  </a:moveTo>
                  <a:lnTo>
                    <a:pt x="3372234" y="1559139"/>
                  </a:lnTo>
                  <a:lnTo>
                    <a:pt x="629034" y="1559139"/>
                  </a:lnTo>
                  <a:lnTo>
                    <a:pt x="629034" y="3614059"/>
                  </a:lnTo>
                  <a:lnTo>
                    <a:pt x="342168" y="3614059"/>
                  </a:lnTo>
                  <a:lnTo>
                    <a:pt x="342168" y="1445188"/>
                  </a:lnTo>
                  <a:lnTo>
                    <a:pt x="0" y="1445188"/>
                  </a:lnTo>
                  <a:lnTo>
                    <a:pt x="2000634" y="0"/>
                  </a:lnTo>
                  <a:lnTo>
                    <a:pt x="4001268" y="1445188"/>
                  </a:lnTo>
                  <a:lnTo>
                    <a:pt x="3659101" y="1445188"/>
                  </a:lnTo>
                  <a:cubicBezTo>
                    <a:pt x="3658668" y="1615993"/>
                    <a:pt x="3658236" y="1786798"/>
                    <a:pt x="3657803" y="1957603"/>
                  </a:cubicBez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a:extLst>
                <a:ext uri="{FF2B5EF4-FFF2-40B4-BE49-F238E27FC236}">
                  <a16:creationId xmlns:a16="http://schemas.microsoft.com/office/drawing/2014/main" id="{66776BE2-1770-46DD-8474-2152BDE36B3E}"/>
                </a:ext>
              </a:extLst>
            </p:cNvPr>
            <p:cNvSpPr/>
            <p:nvPr/>
          </p:nvSpPr>
          <p:spPr bwMode="auto">
            <a:xfrm>
              <a:off x="2918683" y="185532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a:extLst>
                <a:ext uri="{FF2B5EF4-FFF2-40B4-BE49-F238E27FC236}">
                  <a16:creationId xmlns:a16="http://schemas.microsoft.com/office/drawing/2014/main" id="{55022C39-BD2B-4256-B332-F304B57BCEF4}"/>
                </a:ext>
              </a:extLst>
            </p:cNvPr>
            <p:cNvSpPr/>
            <p:nvPr/>
          </p:nvSpPr>
          <p:spPr bwMode="auto">
            <a:xfrm>
              <a:off x="3190923" y="185532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a:extLst>
                <a:ext uri="{FF2B5EF4-FFF2-40B4-BE49-F238E27FC236}">
                  <a16:creationId xmlns:a16="http://schemas.microsoft.com/office/drawing/2014/main" id="{934FE10A-9BDD-43B6-87F2-AF981FECDC18}"/>
                </a:ext>
              </a:extLst>
            </p:cNvPr>
            <p:cNvSpPr/>
            <p:nvPr/>
          </p:nvSpPr>
          <p:spPr bwMode="auto">
            <a:xfrm>
              <a:off x="3463162" y="185532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a:extLst>
                <a:ext uri="{FF2B5EF4-FFF2-40B4-BE49-F238E27FC236}">
                  <a16:creationId xmlns:a16="http://schemas.microsoft.com/office/drawing/2014/main" id="{75FECFF8-0E59-4E92-8769-13B1A7DC73A4}"/>
                </a:ext>
              </a:extLst>
            </p:cNvPr>
            <p:cNvSpPr/>
            <p:nvPr/>
          </p:nvSpPr>
          <p:spPr bwMode="auto">
            <a:xfrm>
              <a:off x="2918683" y="158308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a:extLst>
                <a:ext uri="{FF2B5EF4-FFF2-40B4-BE49-F238E27FC236}">
                  <a16:creationId xmlns:a16="http://schemas.microsoft.com/office/drawing/2014/main" id="{84599F91-1515-415F-B352-9C88582DE3D8}"/>
                </a:ext>
              </a:extLst>
            </p:cNvPr>
            <p:cNvSpPr/>
            <p:nvPr/>
          </p:nvSpPr>
          <p:spPr bwMode="auto">
            <a:xfrm>
              <a:off x="3190923" y="158308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a:extLst>
                <a:ext uri="{FF2B5EF4-FFF2-40B4-BE49-F238E27FC236}">
                  <a16:creationId xmlns:a16="http://schemas.microsoft.com/office/drawing/2014/main" id="{5CE85E8D-2219-4379-A9C0-0B358D0168A1}"/>
                </a:ext>
              </a:extLst>
            </p:cNvPr>
            <p:cNvSpPr/>
            <p:nvPr/>
          </p:nvSpPr>
          <p:spPr bwMode="auto">
            <a:xfrm>
              <a:off x="3104705" y="1310848"/>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Cylinder 828">
              <a:extLst>
                <a:ext uri="{FF2B5EF4-FFF2-40B4-BE49-F238E27FC236}">
                  <a16:creationId xmlns:a16="http://schemas.microsoft.com/office/drawing/2014/main" id="{9F4801A3-73B8-474C-B327-F79EC91882C1}"/>
                </a:ext>
              </a:extLst>
            </p:cNvPr>
            <p:cNvSpPr/>
            <p:nvPr/>
          </p:nvSpPr>
          <p:spPr bwMode="auto">
            <a:xfrm>
              <a:off x="3807349" y="1378407"/>
              <a:ext cx="1078215" cy="1416517"/>
            </a:xfrm>
            <a:prstGeom prst="can">
              <a:avLst>
                <a:gd name="adj" fmla="val 39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0078D7"/>
                </a:solidFill>
                <a:effectLst/>
                <a:uLnTx/>
                <a:uFillTx/>
                <a:latin typeface="Segoe UI Light"/>
                <a:ea typeface="Segoe UI" pitchFamily="34" charset="0"/>
                <a:cs typeface="Segoe UI" pitchFamily="34" charset="0"/>
              </a:endParaRPr>
            </a:p>
          </p:txBody>
        </p:sp>
      </p:grpSp>
      <p:sp>
        <p:nvSpPr>
          <p:cNvPr id="137" name="TextBox 136">
            <a:extLst>
              <a:ext uri="{FF2B5EF4-FFF2-40B4-BE49-F238E27FC236}">
                <a16:creationId xmlns:a16="http://schemas.microsoft.com/office/drawing/2014/main" id="{CDA7A406-02CC-42A1-9A6A-15E25EBB8BC0}"/>
              </a:ext>
            </a:extLst>
          </p:cNvPr>
          <p:cNvSpPr txBox="1"/>
          <p:nvPr/>
        </p:nvSpPr>
        <p:spPr>
          <a:xfrm>
            <a:off x="8680719" y="4483124"/>
            <a:ext cx="654976" cy="375649"/>
          </a:xfrm>
          <a:prstGeom prst="rect">
            <a:avLst/>
          </a:prstGeom>
          <a:solidFill>
            <a:schemeClr val="bg1"/>
          </a:solidFill>
        </p:spPr>
        <p:txBody>
          <a:bodyPr wrap="square" lIns="89642" tIns="44821" rIns="89642" bIns="44821" rtlCol="0">
            <a:spAutoFit/>
          </a:bodyPr>
          <a:lstStyle>
            <a:defPPr>
              <a:defRPr lang="en-US"/>
            </a:defPPr>
            <a:lvl1pPr algn="ctr">
              <a:lnSpc>
                <a:spcPct val="90000"/>
              </a:lnSpc>
              <a:spcAft>
                <a:spcPts val="600"/>
              </a:spcAft>
              <a:defRPr sz="1050">
                <a:solidFill>
                  <a:schemeClr val="tx2"/>
                </a:solidFill>
              </a:defRPr>
            </a:lvl1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029" b="0" i="0" u="none" strike="noStrike" kern="1200" cap="none" spc="0" normalizeH="0" baseline="0" noProof="0">
                <a:ln>
                  <a:noFill/>
                </a:ln>
                <a:solidFill>
                  <a:srgbClr val="0078D7"/>
                </a:solidFill>
                <a:effectLst/>
                <a:uLnTx/>
                <a:uFillTx/>
                <a:latin typeface="Segoe UI"/>
                <a:ea typeface="+mn-ea"/>
                <a:cs typeface="+mn-cs"/>
              </a:rPr>
              <a:t>Azure DMS</a:t>
            </a:r>
          </a:p>
        </p:txBody>
      </p:sp>
      <p:cxnSp>
        <p:nvCxnSpPr>
          <p:cNvPr id="138" name="Straight Arrow Connector 137">
            <a:extLst>
              <a:ext uri="{FF2B5EF4-FFF2-40B4-BE49-F238E27FC236}">
                <a16:creationId xmlns:a16="http://schemas.microsoft.com/office/drawing/2014/main" id="{FB3D7666-52C4-4A66-A6EE-3A2D5A877F84}"/>
              </a:ext>
            </a:extLst>
          </p:cNvPr>
          <p:cNvCxnSpPr>
            <a:cxnSpLocks/>
          </p:cNvCxnSpPr>
          <p:nvPr/>
        </p:nvCxnSpPr>
        <p:spPr>
          <a:xfrm>
            <a:off x="3838663" y="3964223"/>
            <a:ext cx="4514676" cy="14123"/>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4A2DAA04-3044-46AE-A1CE-B1E52803E021}"/>
              </a:ext>
            </a:extLst>
          </p:cNvPr>
          <p:cNvSpPr txBox="1"/>
          <p:nvPr/>
        </p:nvSpPr>
        <p:spPr>
          <a:xfrm>
            <a:off x="5049940" y="4031474"/>
            <a:ext cx="2092121" cy="253450"/>
          </a:xfrm>
          <a:prstGeom prst="rect">
            <a:avLst/>
          </a:prstGeom>
        </p:spPr>
        <p:txBody>
          <a:bodyPr wrap="square" lIns="89642" tIns="44821" rIns="89642" bIns="44821" rtlCol="0">
            <a:spAutoFit/>
          </a:bodyPr>
          <a:lstStyle>
            <a:defPPr>
              <a:defRPr lang="en-US"/>
            </a:defPPr>
            <a:lvl1pPr algn="ctr">
              <a:lnSpc>
                <a:spcPct val="90000"/>
              </a:lnSpc>
              <a:spcAft>
                <a:spcPts val="600"/>
              </a:spcAft>
              <a:defRPr sz="1200">
                <a:solidFill>
                  <a:schemeClr val="tx2"/>
                </a:solidFill>
              </a:defRPr>
            </a:lvl1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0078D7"/>
                </a:solidFill>
                <a:effectLst/>
                <a:uLnTx/>
                <a:uFillTx/>
                <a:latin typeface="Segoe UI"/>
                <a:ea typeface="+mn-ea"/>
                <a:cs typeface="+mn-cs"/>
              </a:rPr>
              <a:t>VPN or Express Route</a:t>
            </a:r>
          </a:p>
        </p:txBody>
      </p:sp>
      <p:sp>
        <p:nvSpPr>
          <p:cNvPr id="140" name="TextBox 139">
            <a:extLst>
              <a:ext uri="{FF2B5EF4-FFF2-40B4-BE49-F238E27FC236}">
                <a16:creationId xmlns:a16="http://schemas.microsoft.com/office/drawing/2014/main" id="{3F4E892F-9F65-49DE-8FDA-349782E4C382}"/>
              </a:ext>
            </a:extLst>
          </p:cNvPr>
          <p:cNvSpPr txBox="1"/>
          <p:nvPr/>
        </p:nvSpPr>
        <p:spPr>
          <a:xfrm>
            <a:off x="5373880" y="3735176"/>
            <a:ext cx="1444240" cy="233057"/>
          </a:xfrm>
          <a:prstGeom prst="rect">
            <a:avLst/>
          </a:prstGeom>
        </p:spPr>
        <p:txBody>
          <a:bodyPr wrap="square" lIns="89642" tIns="44821" rIns="89642" bIns="44821" rtlCol="0">
            <a:spAutoFit/>
          </a:bodyPr>
          <a:lstStyle>
            <a:defPPr>
              <a:defRPr lang="en-US"/>
            </a:defPPr>
            <a:lvl1pPr algn="ctr">
              <a:lnSpc>
                <a:spcPct val="90000"/>
              </a:lnSpc>
              <a:spcAft>
                <a:spcPts val="600"/>
              </a:spcAft>
              <a:defRPr sz="1200">
                <a:solidFill>
                  <a:schemeClr val="tx2"/>
                </a:solidFill>
              </a:defRPr>
            </a:lvl1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029" b="0" i="0" u="none" strike="noStrike" kern="1200" cap="none" spc="0" normalizeH="0" baseline="0" noProof="0">
                <a:ln>
                  <a:noFill/>
                </a:ln>
                <a:solidFill>
                  <a:srgbClr val="0078D7"/>
                </a:solidFill>
                <a:effectLst/>
                <a:uLnTx/>
                <a:uFillTx/>
                <a:latin typeface="Segoe UI"/>
                <a:ea typeface="+mn-ea"/>
                <a:cs typeface="+mn-cs"/>
              </a:rPr>
              <a:t>Internet</a:t>
            </a:r>
          </a:p>
        </p:txBody>
      </p:sp>
      <p:grpSp>
        <p:nvGrpSpPr>
          <p:cNvPr id="141" name="Group 140">
            <a:extLst>
              <a:ext uri="{FF2B5EF4-FFF2-40B4-BE49-F238E27FC236}">
                <a16:creationId xmlns:a16="http://schemas.microsoft.com/office/drawing/2014/main" id="{23E60109-8099-4483-8CA4-894E84931089}"/>
              </a:ext>
            </a:extLst>
          </p:cNvPr>
          <p:cNvGrpSpPr/>
          <p:nvPr/>
        </p:nvGrpSpPr>
        <p:grpSpPr>
          <a:xfrm>
            <a:off x="5895683" y="3290136"/>
            <a:ext cx="400634" cy="400634"/>
            <a:chOff x="11679011" y="5307417"/>
            <a:chExt cx="457200" cy="457200"/>
          </a:xfrm>
        </p:grpSpPr>
        <p:sp>
          <p:nvSpPr>
            <p:cNvPr id="142" name="Oval 141">
              <a:extLst>
                <a:ext uri="{FF2B5EF4-FFF2-40B4-BE49-F238E27FC236}">
                  <a16:creationId xmlns:a16="http://schemas.microsoft.com/office/drawing/2014/main" id="{EDF0809C-6667-4086-B450-324D586A9145}"/>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Oval 142">
              <a:extLst>
                <a:ext uri="{FF2B5EF4-FFF2-40B4-BE49-F238E27FC236}">
                  <a16:creationId xmlns:a16="http://schemas.microsoft.com/office/drawing/2014/main" id="{08AE538D-8F56-4BAA-A058-4F544F2C0BAA}"/>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4" name="Straight Connector 143">
              <a:extLst>
                <a:ext uri="{FF2B5EF4-FFF2-40B4-BE49-F238E27FC236}">
                  <a16:creationId xmlns:a16="http://schemas.microsoft.com/office/drawing/2014/main" id="{F03E1774-9EC9-4E99-A5BC-EA15805F1EEA}"/>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8FDB45A-BDF0-40F6-9EE8-46CE0E4A2B75}"/>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9DAAA69-7EDC-4340-9618-FC1B4D16D137}"/>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A8890DC-3437-432C-A4A8-F940FA727310}"/>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2F7B741D-DFC1-441A-A3EE-A499589FB91E}"/>
              </a:ext>
            </a:extLst>
          </p:cNvPr>
          <p:cNvGrpSpPr/>
          <p:nvPr/>
        </p:nvGrpSpPr>
        <p:grpSpPr>
          <a:xfrm>
            <a:off x="11077069" y="5167563"/>
            <a:ext cx="455009" cy="392184"/>
            <a:chOff x="8376458" y="5925518"/>
            <a:chExt cx="1045926" cy="901512"/>
          </a:xfrm>
        </p:grpSpPr>
        <p:sp>
          <p:nvSpPr>
            <p:cNvPr id="83" name="Star: 4 Points 8">
              <a:extLst>
                <a:ext uri="{FF2B5EF4-FFF2-40B4-BE49-F238E27FC236}">
                  <a16:creationId xmlns:a16="http://schemas.microsoft.com/office/drawing/2014/main" id="{D781D00B-2442-4A71-960A-470484D0A2A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Star: 4 Points 8">
              <a:extLst>
                <a:ext uri="{FF2B5EF4-FFF2-40B4-BE49-F238E27FC236}">
                  <a16:creationId xmlns:a16="http://schemas.microsoft.com/office/drawing/2014/main" id="{3EB92689-BEF5-4846-AA03-6DC8836BABD3}"/>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Oval 98">
              <a:extLst>
                <a:ext uri="{FF2B5EF4-FFF2-40B4-BE49-F238E27FC236}">
                  <a16:creationId xmlns:a16="http://schemas.microsoft.com/office/drawing/2014/main" id="{455FE8B8-E845-4E50-8F23-B97B5B3BBE8A}"/>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Oval 9">
              <a:extLst>
                <a:ext uri="{FF2B5EF4-FFF2-40B4-BE49-F238E27FC236}">
                  <a16:creationId xmlns:a16="http://schemas.microsoft.com/office/drawing/2014/main" id="{F70A0341-F50D-424B-8BE4-D8C12EACAE89}"/>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4" name="Cylinder 513">
            <a:extLst>
              <a:ext uri="{FF2B5EF4-FFF2-40B4-BE49-F238E27FC236}">
                <a16:creationId xmlns:a16="http://schemas.microsoft.com/office/drawing/2014/main" id="{7BB03FE5-FAFB-454B-8B3C-3452739D8CB7}"/>
              </a:ext>
            </a:extLst>
          </p:cNvPr>
          <p:cNvSpPr/>
          <p:nvPr/>
        </p:nvSpPr>
        <p:spPr bwMode="auto">
          <a:xfrm>
            <a:off x="3239186" y="3049364"/>
            <a:ext cx="385706" cy="506723"/>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029" b="0" i="0" u="none" strike="noStrike" kern="1200" cap="none" spc="0" normalizeH="0" baseline="0" noProof="0">
              <a:ln>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5" name="Picture 2" descr="https://upload.wikimedia.org/wikipedia/commons/thumb/3/3e/Sybase_logo.svg/200px-Sybase_logo.svg.png">
            <a:extLst>
              <a:ext uri="{FF2B5EF4-FFF2-40B4-BE49-F238E27FC236}">
                <a16:creationId xmlns:a16="http://schemas.microsoft.com/office/drawing/2014/main" id="{1212344E-643A-4EEA-A299-7AFACF7B2FE9}"/>
              </a:ext>
            </a:extLst>
          </p:cNvPr>
          <p:cNvPicPr>
            <a:picLocks noChangeAspect="1" noChangeArrowheads="1"/>
          </p:cNvPicPr>
          <p:nvPr/>
        </p:nvPicPr>
        <p:blipFill>
          <a:blip r:embed="rId4" cstate="hqprint">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268537" y="3302726"/>
            <a:ext cx="335010" cy="9547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4310C3CB-7E20-4F73-AC8D-036E76C397A5}"/>
              </a:ext>
            </a:extLst>
          </p:cNvPr>
          <p:cNvGrpSpPr/>
          <p:nvPr/>
        </p:nvGrpSpPr>
        <p:grpSpPr>
          <a:xfrm>
            <a:off x="11014285" y="4432858"/>
            <a:ext cx="487897" cy="472268"/>
            <a:chOff x="11752830" y="4559845"/>
            <a:chExt cx="497680" cy="481738"/>
          </a:xfrm>
        </p:grpSpPr>
        <p:grpSp>
          <p:nvGrpSpPr>
            <p:cNvPr id="7" name="Group 6">
              <a:extLst>
                <a:ext uri="{FF2B5EF4-FFF2-40B4-BE49-F238E27FC236}">
                  <a16:creationId xmlns:a16="http://schemas.microsoft.com/office/drawing/2014/main" id="{A5C79420-7FE5-43CC-B641-3C3A5B477B68}"/>
                </a:ext>
              </a:extLst>
            </p:cNvPr>
            <p:cNvGrpSpPr/>
            <p:nvPr/>
          </p:nvGrpSpPr>
          <p:grpSpPr>
            <a:xfrm flipH="1">
              <a:off x="11847369" y="4559845"/>
              <a:ext cx="403141" cy="481738"/>
              <a:chOff x="12293502" y="4366308"/>
              <a:chExt cx="393441" cy="470147"/>
            </a:xfrm>
          </p:grpSpPr>
          <p:grpSp>
            <p:nvGrpSpPr>
              <p:cNvPr id="109" name="Group 108">
                <a:extLst>
                  <a:ext uri="{FF2B5EF4-FFF2-40B4-BE49-F238E27FC236}">
                    <a16:creationId xmlns:a16="http://schemas.microsoft.com/office/drawing/2014/main" id="{953281DC-23F5-43B0-B738-5FFA891E9556}"/>
                  </a:ext>
                </a:extLst>
              </p:cNvPr>
              <p:cNvGrpSpPr/>
              <p:nvPr/>
            </p:nvGrpSpPr>
            <p:grpSpPr>
              <a:xfrm>
                <a:off x="12293502" y="4601368"/>
                <a:ext cx="393441" cy="117195"/>
                <a:chOff x="551886" y="4945335"/>
                <a:chExt cx="508602" cy="151498"/>
              </a:xfrm>
            </p:grpSpPr>
            <p:sp>
              <p:nvSpPr>
                <p:cNvPr id="127" name="Rectangle 126">
                  <a:extLst>
                    <a:ext uri="{FF2B5EF4-FFF2-40B4-BE49-F238E27FC236}">
                      <a16:creationId xmlns:a16="http://schemas.microsoft.com/office/drawing/2014/main" id="{9ACEB039-619A-40D6-B7FB-2789B7E813AE}"/>
                    </a:ext>
                  </a:extLst>
                </p:cNvPr>
                <p:cNvSpPr/>
                <p:nvPr/>
              </p:nvSpPr>
              <p:spPr bwMode="auto">
                <a:xfrm>
                  <a:off x="551886" y="4945335"/>
                  <a:ext cx="508602" cy="15149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28" name="Oval 127">
                  <a:extLst>
                    <a:ext uri="{FF2B5EF4-FFF2-40B4-BE49-F238E27FC236}">
                      <a16:creationId xmlns:a16="http://schemas.microsoft.com/office/drawing/2014/main" id="{E9A21CE4-D0F2-4FF7-8A6E-96ED4AF8283F}"/>
                    </a:ext>
                  </a:extLst>
                </p:cNvPr>
                <p:cNvSpPr/>
                <p:nvPr/>
              </p:nvSpPr>
              <p:spPr bwMode="auto">
                <a:xfrm flipH="1">
                  <a:off x="955040" y="4993640"/>
                  <a:ext cx="45720" cy="45720"/>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cxnSp>
              <p:nvCxnSpPr>
                <p:cNvPr id="129" name="Straight Connector 128">
                  <a:extLst>
                    <a:ext uri="{FF2B5EF4-FFF2-40B4-BE49-F238E27FC236}">
                      <a16:creationId xmlns:a16="http://schemas.microsoft.com/office/drawing/2014/main" id="{9213D07A-216C-40A5-8766-B646E24CD8A2}"/>
                    </a:ext>
                  </a:extLst>
                </p:cNvPr>
                <p:cNvCxnSpPr/>
                <p:nvPr/>
              </p:nvCxnSpPr>
              <p:spPr>
                <a:xfrm>
                  <a:off x="625475" y="5019675"/>
                  <a:ext cx="238125" cy="0"/>
                </a:xfrm>
                <a:prstGeom prst="line">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BCB24D0F-CA82-40ED-B4E7-ACF7E0A7D3EA}"/>
                  </a:ext>
                </a:extLst>
              </p:cNvPr>
              <p:cNvGrpSpPr/>
              <p:nvPr/>
            </p:nvGrpSpPr>
            <p:grpSpPr>
              <a:xfrm>
                <a:off x="12293502" y="4719260"/>
                <a:ext cx="393441" cy="117195"/>
                <a:chOff x="551886" y="4945335"/>
                <a:chExt cx="508602" cy="151498"/>
              </a:xfrm>
            </p:grpSpPr>
            <p:sp>
              <p:nvSpPr>
                <p:cNvPr id="115" name="Rectangle 114">
                  <a:extLst>
                    <a:ext uri="{FF2B5EF4-FFF2-40B4-BE49-F238E27FC236}">
                      <a16:creationId xmlns:a16="http://schemas.microsoft.com/office/drawing/2014/main" id="{BEA7EB52-FAF7-4C81-8729-37125C12B85A}"/>
                    </a:ext>
                  </a:extLst>
                </p:cNvPr>
                <p:cNvSpPr/>
                <p:nvPr/>
              </p:nvSpPr>
              <p:spPr bwMode="auto">
                <a:xfrm>
                  <a:off x="551886" y="4945335"/>
                  <a:ext cx="508602" cy="15149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16" name="Oval 115">
                  <a:extLst>
                    <a:ext uri="{FF2B5EF4-FFF2-40B4-BE49-F238E27FC236}">
                      <a16:creationId xmlns:a16="http://schemas.microsoft.com/office/drawing/2014/main" id="{BFBA4ABC-1C8E-48A6-8213-84B7456C2E27}"/>
                    </a:ext>
                  </a:extLst>
                </p:cNvPr>
                <p:cNvSpPr/>
                <p:nvPr/>
              </p:nvSpPr>
              <p:spPr bwMode="auto">
                <a:xfrm flipH="1">
                  <a:off x="955040" y="4993640"/>
                  <a:ext cx="45720" cy="45720"/>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cxnSp>
              <p:nvCxnSpPr>
                <p:cNvPr id="117" name="Straight Connector 116">
                  <a:extLst>
                    <a:ext uri="{FF2B5EF4-FFF2-40B4-BE49-F238E27FC236}">
                      <a16:creationId xmlns:a16="http://schemas.microsoft.com/office/drawing/2014/main" id="{6E60DAAD-7005-418A-AA14-C51D7331A6B5}"/>
                    </a:ext>
                  </a:extLst>
                </p:cNvPr>
                <p:cNvCxnSpPr/>
                <p:nvPr/>
              </p:nvCxnSpPr>
              <p:spPr>
                <a:xfrm>
                  <a:off x="625475" y="5019675"/>
                  <a:ext cx="238125" cy="0"/>
                </a:xfrm>
                <a:prstGeom prst="line">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B0C4281A-5FF8-48FC-967F-CABB5485FD14}"/>
                  </a:ext>
                </a:extLst>
              </p:cNvPr>
              <p:cNvGrpSpPr/>
              <p:nvPr/>
            </p:nvGrpSpPr>
            <p:grpSpPr>
              <a:xfrm>
                <a:off x="12293502" y="4483475"/>
                <a:ext cx="393441" cy="117195"/>
                <a:chOff x="551886" y="4945335"/>
                <a:chExt cx="508602" cy="151498"/>
              </a:xfrm>
            </p:grpSpPr>
            <p:sp>
              <p:nvSpPr>
                <p:cNvPr id="112" name="Rectangle 111">
                  <a:extLst>
                    <a:ext uri="{FF2B5EF4-FFF2-40B4-BE49-F238E27FC236}">
                      <a16:creationId xmlns:a16="http://schemas.microsoft.com/office/drawing/2014/main" id="{7F95625D-606E-48DF-A03C-3F0EC153FAD1}"/>
                    </a:ext>
                  </a:extLst>
                </p:cNvPr>
                <p:cNvSpPr/>
                <p:nvPr/>
              </p:nvSpPr>
              <p:spPr bwMode="auto">
                <a:xfrm>
                  <a:off x="551886" y="4945335"/>
                  <a:ext cx="508602" cy="15149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13" name="Oval 112">
                  <a:extLst>
                    <a:ext uri="{FF2B5EF4-FFF2-40B4-BE49-F238E27FC236}">
                      <a16:creationId xmlns:a16="http://schemas.microsoft.com/office/drawing/2014/main" id="{3C560370-FBB4-449F-8F33-A7CC05D1579F}"/>
                    </a:ext>
                  </a:extLst>
                </p:cNvPr>
                <p:cNvSpPr/>
                <p:nvPr/>
              </p:nvSpPr>
              <p:spPr bwMode="auto">
                <a:xfrm flipH="1">
                  <a:off x="955040" y="4993640"/>
                  <a:ext cx="45720" cy="45720"/>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cxnSp>
              <p:nvCxnSpPr>
                <p:cNvPr id="114" name="Straight Connector 113">
                  <a:extLst>
                    <a:ext uri="{FF2B5EF4-FFF2-40B4-BE49-F238E27FC236}">
                      <a16:creationId xmlns:a16="http://schemas.microsoft.com/office/drawing/2014/main" id="{53D26511-4847-4BB3-8D69-A97703240363}"/>
                    </a:ext>
                  </a:extLst>
                </p:cNvPr>
                <p:cNvCxnSpPr/>
                <p:nvPr/>
              </p:nvCxnSpPr>
              <p:spPr>
                <a:xfrm>
                  <a:off x="625475" y="5019675"/>
                  <a:ext cx="238125" cy="0"/>
                </a:xfrm>
                <a:prstGeom prst="line">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BE6E26EA-0761-4C15-9786-D0D9D83769C8}"/>
                  </a:ext>
                </a:extLst>
              </p:cNvPr>
              <p:cNvGrpSpPr/>
              <p:nvPr/>
            </p:nvGrpSpPr>
            <p:grpSpPr>
              <a:xfrm>
                <a:off x="12293502" y="4366308"/>
                <a:ext cx="393441" cy="117195"/>
                <a:chOff x="551886" y="4945335"/>
                <a:chExt cx="508602" cy="151498"/>
              </a:xfrm>
            </p:grpSpPr>
            <p:sp>
              <p:nvSpPr>
                <p:cNvPr id="131" name="Rectangle 130">
                  <a:extLst>
                    <a:ext uri="{FF2B5EF4-FFF2-40B4-BE49-F238E27FC236}">
                      <a16:creationId xmlns:a16="http://schemas.microsoft.com/office/drawing/2014/main" id="{1475C1A1-7F25-46EF-B18B-6894B7F6CA56}"/>
                    </a:ext>
                  </a:extLst>
                </p:cNvPr>
                <p:cNvSpPr/>
                <p:nvPr/>
              </p:nvSpPr>
              <p:spPr bwMode="auto">
                <a:xfrm>
                  <a:off x="551886" y="4945335"/>
                  <a:ext cx="508602" cy="15149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32" name="Oval 131">
                  <a:extLst>
                    <a:ext uri="{FF2B5EF4-FFF2-40B4-BE49-F238E27FC236}">
                      <a16:creationId xmlns:a16="http://schemas.microsoft.com/office/drawing/2014/main" id="{B0765D08-79A1-4ABD-B050-1851736B0B82}"/>
                    </a:ext>
                  </a:extLst>
                </p:cNvPr>
                <p:cNvSpPr/>
                <p:nvPr/>
              </p:nvSpPr>
              <p:spPr bwMode="auto">
                <a:xfrm flipH="1">
                  <a:off x="955040" y="4993640"/>
                  <a:ext cx="45720" cy="45720"/>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cxnSp>
              <p:nvCxnSpPr>
                <p:cNvPr id="133" name="Straight Connector 132">
                  <a:extLst>
                    <a:ext uri="{FF2B5EF4-FFF2-40B4-BE49-F238E27FC236}">
                      <a16:creationId xmlns:a16="http://schemas.microsoft.com/office/drawing/2014/main" id="{A2B1EB78-AC97-4C94-A4F1-AC730EBAF03F}"/>
                    </a:ext>
                  </a:extLst>
                </p:cNvPr>
                <p:cNvCxnSpPr/>
                <p:nvPr/>
              </p:nvCxnSpPr>
              <p:spPr>
                <a:xfrm>
                  <a:off x="625475" y="5019675"/>
                  <a:ext cx="238125" cy="0"/>
                </a:xfrm>
                <a:prstGeom prst="line">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Freeform 146">
              <a:extLst>
                <a:ext uri="{FF2B5EF4-FFF2-40B4-BE49-F238E27FC236}">
                  <a16:creationId xmlns:a16="http://schemas.microsoft.com/office/drawing/2014/main" id="{6A05D6D1-1430-4495-AB82-F67FF3D96D14}"/>
                </a:ext>
              </a:extLst>
            </p:cNvPr>
            <p:cNvSpPr>
              <a:spLocks noChangeAspect="1"/>
            </p:cNvSpPr>
            <p:nvPr/>
          </p:nvSpPr>
          <p:spPr bwMode="auto">
            <a:xfrm>
              <a:off x="11752830" y="4791996"/>
              <a:ext cx="380614" cy="24104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8964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IN" sz="686"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SQL</a:t>
              </a:r>
            </a:p>
          </p:txBody>
        </p:sp>
      </p:grpSp>
      <p:grpSp>
        <p:nvGrpSpPr>
          <p:cNvPr id="135" name="Group 134">
            <a:extLst>
              <a:ext uri="{FF2B5EF4-FFF2-40B4-BE49-F238E27FC236}">
                <a16:creationId xmlns:a16="http://schemas.microsoft.com/office/drawing/2014/main" id="{55036FE4-0706-4621-9253-08D905BF1E46}"/>
              </a:ext>
            </a:extLst>
          </p:cNvPr>
          <p:cNvGrpSpPr/>
          <p:nvPr/>
        </p:nvGrpSpPr>
        <p:grpSpPr>
          <a:xfrm>
            <a:off x="11255758" y="2825865"/>
            <a:ext cx="385706" cy="506723"/>
            <a:chOff x="3082603" y="2878890"/>
            <a:chExt cx="393440" cy="516884"/>
          </a:xfrm>
        </p:grpSpPr>
        <p:sp>
          <p:nvSpPr>
            <p:cNvPr id="136" name="Cylinder 513">
              <a:extLst>
                <a:ext uri="{FF2B5EF4-FFF2-40B4-BE49-F238E27FC236}">
                  <a16:creationId xmlns:a16="http://schemas.microsoft.com/office/drawing/2014/main" id="{7EF917C9-E31A-4AA5-9DED-198C933FBEE2}"/>
                </a:ext>
              </a:extLst>
            </p:cNvPr>
            <p:cNvSpPr/>
            <p:nvPr/>
          </p:nvSpPr>
          <p:spPr bwMode="auto">
            <a:xfrm>
              <a:off x="3082603" y="2878890"/>
              <a:ext cx="393440" cy="516884"/>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029" b="0" i="0" u="none" strike="noStrike" kern="1200" cap="none" spc="0" normalizeH="0" baseline="0" noProof="0">
                <a:ln>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148" name="Picture 147">
              <a:extLst>
                <a:ext uri="{FF2B5EF4-FFF2-40B4-BE49-F238E27FC236}">
                  <a16:creationId xmlns:a16="http://schemas.microsoft.com/office/drawing/2014/main" id="{F18C27F1-671E-4C1B-8070-3CD5D623B4A7}"/>
                </a:ext>
              </a:extLst>
            </p:cNvPr>
            <p:cNvPicPr>
              <a:picLocks noChangeAspect="1"/>
            </p:cNvPicPr>
            <p:nvPr/>
          </p:nvPicPr>
          <p:blipFill rotWithShape="1">
            <a:blip r:embed="rId3"/>
            <a:srcRect l="10426" r="10426" b="27579"/>
            <a:stretch/>
          </p:blipFill>
          <p:spPr>
            <a:xfrm>
              <a:off x="3140275" y="3086909"/>
              <a:ext cx="287728" cy="186300"/>
            </a:xfrm>
            <a:prstGeom prst="rect">
              <a:avLst/>
            </a:prstGeom>
          </p:spPr>
        </p:pic>
      </p:grpSp>
      <p:cxnSp>
        <p:nvCxnSpPr>
          <p:cNvPr id="149" name="Connector: Elbow 148">
            <a:extLst>
              <a:ext uri="{FF2B5EF4-FFF2-40B4-BE49-F238E27FC236}">
                <a16:creationId xmlns:a16="http://schemas.microsoft.com/office/drawing/2014/main" id="{E2B6B051-CBEE-4D3F-BCD0-905A71394322}"/>
              </a:ext>
            </a:extLst>
          </p:cNvPr>
          <p:cNvCxnSpPr>
            <a:cxnSpLocks/>
            <a:stCxn id="136" idx="2"/>
            <a:endCxn id="112" idx="3"/>
          </p:cNvCxnSpPr>
          <p:nvPr/>
        </p:nvCxnSpPr>
        <p:spPr>
          <a:xfrm rot="10800000" flipV="1">
            <a:off x="11106966" y="3079226"/>
            <a:ext cx="148792" cy="1530189"/>
          </a:xfrm>
          <a:prstGeom prst="bentConnector3">
            <a:avLst>
              <a:gd name="adj1" fmla="val 689255"/>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30A0590-42E6-4B0D-BBDA-A571EAA07F9E}"/>
              </a:ext>
            </a:extLst>
          </p:cNvPr>
          <p:cNvCxnSpPr>
            <a:endCxn id="78" idx="2"/>
          </p:cNvCxnSpPr>
          <p:nvPr/>
        </p:nvCxnSpPr>
        <p:spPr>
          <a:xfrm flipV="1">
            <a:off x="10224595" y="4301639"/>
            <a:ext cx="231346" cy="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C662F0F6-8500-4983-8455-8124D3BDABE3}"/>
              </a:ext>
            </a:extLst>
          </p:cNvPr>
          <p:cNvGrpSpPr/>
          <p:nvPr/>
        </p:nvGrpSpPr>
        <p:grpSpPr>
          <a:xfrm>
            <a:off x="10476428" y="4786701"/>
            <a:ext cx="509204" cy="523514"/>
            <a:chOff x="2776302" y="4657642"/>
            <a:chExt cx="1550488" cy="1594059"/>
          </a:xfrm>
        </p:grpSpPr>
        <p:sp>
          <p:nvSpPr>
            <p:cNvPr id="92" name="Cylinder 812">
              <a:extLst>
                <a:ext uri="{FF2B5EF4-FFF2-40B4-BE49-F238E27FC236}">
                  <a16:creationId xmlns:a16="http://schemas.microsoft.com/office/drawing/2014/main" id="{4FA39585-0D85-4673-843B-6A5E1892FCBE}"/>
                </a:ext>
              </a:extLst>
            </p:cNvPr>
            <p:cNvSpPr/>
            <p:nvPr/>
          </p:nvSpPr>
          <p:spPr bwMode="auto">
            <a:xfrm>
              <a:off x="2776302" y="4657642"/>
              <a:ext cx="1043832" cy="1371349"/>
            </a:xfrm>
            <a:prstGeom prst="can">
              <a:avLst>
                <a:gd name="adj" fmla="val 39530"/>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882" b="0" i="0" u="none" strike="noStrike" kern="1200" cap="none" spc="0" normalizeH="0" baseline="0" noProof="0">
                  <a:ln>
                    <a:noFill/>
                  </a:ln>
                  <a:solidFill>
                    <a:srgbClr val="0078D7"/>
                  </a:solidFill>
                  <a:effectLst/>
                  <a:uLnTx/>
                  <a:uFillTx/>
                  <a:latin typeface="Segoe UI"/>
                  <a:ea typeface="Segoe UI" pitchFamily="34" charset="0"/>
                  <a:cs typeface="Segoe UI Semilight" panose="020B0402040204020203" pitchFamily="34" charset="0"/>
                </a:rPr>
                <a:t>SQL</a:t>
              </a:r>
            </a:p>
          </p:txBody>
        </p:sp>
        <p:sp>
          <p:nvSpPr>
            <p:cNvPr id="93" name="Freeform 146">
              <a:extLst>
                <a:ext uri="{FF2B5EF4-FFF2-40B4-BE49-F238E27FC236}">
                  <a16:creationId xmlns:a16="http://schemas.microsoft.com/office/drawing/2014/main" id="{DA86927A-AFD7-40D4-8497-EADC01AAA42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rtl="0" eaLnBrk="1" fontAlgn="base" latinLnBrk="0" hangingPunct="1">
                <a:lnSpc>
                  <a:spcPct val="90000"/>
                </a:lnSpc>
                <a:spcBef>
                  <a:spcPct val="0"/>
                </a:spcBef>
                <a:spcAft>
                  <a:spcPct val="0"/>
                </a:spcAft>
                <a:buClrTx/>
                <a:buSzTx/>
                <a:buFontTx/>
                <a:buNone/>
                <a:tabLst/>
                <a:defRPr/>
              </a:pPr>
              <a:endParaRPr kumimoji="0" lang="en-IN" sz="1765" b="1" i="0" u="none" strike="noStrike" kern="1200" cap="none" spc="0" normalizeH="0" baseline="0" noProof="0">
                <a:ln>
                  <a:noFill/>
                </a:ln>
                <a:solidFill>
                  <a:srgbClr val="000000"/>
                </a:solidFill>
                <a:effectLst/>
                <a:uLnTx/>
                <a:uFillTx/>
                <a:latin typeface="Segoe UI Semilight" panose="020B0402040204020203" pitchFamily="34" charset="0"/>
                <a:ea typeface="Segoe UI" pitchFamily="34" charset="0"/>
                <a:cs typeface="Segoe UI Semilight" panose="020B0402040204020203" pitchFamily="34" charset="0"/>
              </a:endParaRPr>
            </a:p>
          </p:txBody>
        </p:sp>
      </p:grpSp>
      <p:pic>
        <p:nvPicPr>
          <p:cNvPr id="94" name="Picture 93">
            <a:extLst>
              <a:ext uri="{FF2B5EF4-FFF2-40B4-BE49-F238E27FC236}">
                <a16:creationId xmlns:a16="http://schemas.microsoft.com/office/drawing/2014/main" id="{1CB117A4-21D3-44D0-A9AF-0FDA4DE59F1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7470" y="6415788"/>
            <a:ext cx="986733" cy="362962"/>
          </a:xfrm>
          <a:prstGeom prst="rect">
            <a:avLst/>
          </a:prstGeom>
        </p:spPr>
      </p:pic>
    </p:spTree>
    <p:extLst>
      <p:ext uri="{BB962C8B-B14F-4D97-AF65-F5344CB8AC3E}">
        <p14:creationId xmlns:p14="http://schemas.microsoft.com/office/powerpoint/2010/main" val="22470196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5D4D-6F86-4E99-A60B-64CD45448545}"/>
              </a:ext>
            </a:extLst>
          </p:cNvPr>
          <p:cNvSpPr>
            <a:spLocks noGrp="1"/>
          </p:cNvSpPr>
          <p:nvPr>
            <p:ph type="title"/>
          </p:nvPr>
        </p:nvSpPr>
        <p:spPr>
          <a:xfrm>
            <a:off x="269240" y="289511"/>
            <a:ext cx="4916077" cy="1046440"/>
          </a:xfrm>
        </p:spPr>
        <p:txBody>
          <a:bodyPr/>
          <a:lstStyle/>
          <a:p>
            <a:r>
              <a:rPr lang="en-US"/>
              <a:t>Lift your SQL server integration services (SSIS) packages to azure</a:t>
            </a:r>
          </a:p>
        </p:txBody>
      </p:sp>
      <p:sp>
        <p:nvSpPr>
          <p:cNvPr id="5" name="Text Placeholder 4">
            <a:extLst>
              <a:ext uri="{FF2B5EF4-FFF2-40B4-BE49-F238E27FC236}">
                <a16:creationId xmlns:a16="http://schemas.microsoft.com/office/drawing/2014/main" id="{576F1C75-7527-4783-99DD-7840DA0BF5F8}"/>
              </a:ext>
            </a:extLst>
          </p:cNvPr>
          <p:cNvSpPr>
            <a:spLocks noGrp="1"/>
          </p:cNvSpPr>
          <p:nvPr>
            <p:ph type="body" sz="quarter" idx="10"/>
          </p:nvPr>
        </p:nvSpPr>
        <p:spPr>
          <a:xfrm>
            <a:off x="269240" y="2314245"/>
            <a:ext cx="4733874" cy="4048455"/>
          </a:xfrm>
        </p:spPr>
        <p:txBody>
          <a:bodyPr vert="horz" wrap="square" lIns="146304" tIns="91440" rIns="146304" bIns="91440" rtlCol="0" anchor="t">
            <a:normAutofit/>
          </a:bodyPr>
          <a:lstStyle/>
          <a:p>
            <a:pPr marL="0" indent="0" defTabSz="914400">
              <a:lnSpc>
                <a:spcPct val="80000"/>
              </a:lnSpc>
              <a:spcBef>
                <a:spcPts val="1000"/>
              </a:spcBef>
              <a:buNone/>
            </a:pPr>
            <a:r>
              <a:rPr lang="en-US"/>
              <a:t>Easily execute and schedule your SQL Server Integration Services (SSIS) packages in managed execution environment for SSIS in Azure Data Factory version 2</a:t>
            </a:r>
            <a:r>
              <a:rPr lang="en-US">
                <a:solidFill>
                  <a:srgbClr val="FFFFFF"/>
                </a:solidFill>
              </a:rPr>
              <a:t> (ADF v2)</a:t>
            </a:r>
            <a:endParaRPr lang="en-US">
              <a:solidFill>
                <a:srgbClr val="000000"/>
              </a:solidFill>
            </a:endParaRPr>
          </a:p>
          <a:p>
            <a:pPr marL="0" indent="0" defTabSz="914400">
              <a:lnSpc>
                <a:spcPct val="80000"/>
              </a:lnSpc>
              <a:spcBef>
                <a:spcPts val="1000"/>
              </a:spcBef>
              <a:buNone/>
            </a:pPr>
            <a:r>
              <a:rPr lang="en-US"/>
              <a:t>Gain high availability, scalability and lower TCO by lifting your SSIS packages to Azure</a:t>
            </a:r>
          </a:p>
          <a:p>
            <a:pPr marL="0" indent="0" defTabSz="914400">
              <a:lnSpc>
                <a:spcPct val="80000"/>
              </a:lnSpc>
              <a:spcBef>
                <a:spcPts val="1000"/>
              </a:spcBef>
              <a:buNone/>
            </a:pPr>
            <a:r>
              <a:rPr lang="en-US"/>
              <a:t>Continue to build, monitor and manage packages with existing tools like SQL Server Management Studio (SSMS) &amp; SQL</a:t>
            </a:r>
            <a:r>
              <a:rPr lang="en-US">
                <a:solidFill>
                  <a:srgbClr val="FFFFFF"/>
                </a:solidFill>
              </a:rPr>
              <a:t> Server Data Tools (SSDT)</a:t>
            </a:r>
          </a:p>
          <a:p>
            <a:pPr marL="0" indent="0" defTabSz="914400">
              <a:lnSpc>
                <a:spcPct val="80000"/>
              </a:lnSpc>
              <a:spcBef>
                <a:spcPts val="1000"/>
              </a:spcBef>
              <a:buNone/>
            </a:pPr>
            <a:r>
              <a:rPr lang="en-US"/>
              <a:t>You can </a:t>
            </a:r>
            <a:r>
              <a:rPr lang="en-US">
                <a:hlinkClick r:id="rId3"/>
              </a:rPr>
              <a:t>install both free or unlicensed components, and paid or licensed components</a:t>
            </a:r>
            <a:r>
              <a:rPr lang="en-US"/>
              <a:t>!</a:t>
            </a:r>
            <a:endParaRPr lang="en-US">
              <a:solidFill>
                <a:srgbClr val="FFFFFF"/>
              </a:solidFill>
            </a:endParaRPr>
          </a:p>
          <a:p>
            <a:pPr marL="0" indent="0" defTabSz="914400">
              <a:lnSpc>
                <a:spcPct val="80000"/>
              </a:lnSpc>
              <a:spcBef>
                <a:spcPts val="1000"/>
              </a:spcBef>
              <a:buNone/>
            </a:pPr>
            <a:r>
              <a:rPr lang="en-US" sz="1800" b="1">
                <a:hlinkClick r:id="rId4"/>
              </a:rPr>
              <a:t>Learn more</a:t>
            </a:r>
            <a:endParaRPr lang="en-US" sz="1800" b="1"/>
          </a:p>
          <a:p>
            <a:pPr marL="0" indent="0" defTabSz="914400">
              <a:lnSpc>
                <a:spcPct val="80000"/>
              </a:lnSpc>
              <a:spcBef>
                <a:spcPts val="1000"/>
              </a:spcBef>
              <a:buNone/>
            </a:pPr>
            <a:endParaRPr lang="en-US">
              <a:solidFill>
                <a:srgbClr val="FFFFFF"/>
              </a:solidFill>
            </a:endParaRPr>
          </a:p>
          <a:p>
            <a:pPr marL="0" indent="0" defTabSz="914400">
              <a:lnSpc>
                <a:spcPct val="80000"/>
              </a:lnSpc>
              <a:spcBef>
                <a:spcPts val="1000"/>
              </a:spcBef>
              <a:buNone/>
            </a:pPr>
            <a:endParaRPr lang="en-US">
              <a:solidFill>
                <a:schemeClr val="tx1"/>
              </a:solidFill>
            </a:endParaRPr>
          </a:p>
        </p:txBody>
      </p:sp>
      <p:grpSp>
        <p:nvGrpSpPr>
          <p:cNvPr id="17" name="Group 16">
            <a:extLst>
              <a:ext uri="{FF2B5EF4-FFF2-40B4-BE49-F238E27FC236}">
                <a16:creationId xmlns:a16="http://schemas.microsoft.com/office/drawing/2014/main" id="{1E1E9DFE-00ED-436B-8911-E128A5FEE51C}"/>
              </a:ext>
            </a:extLst>
          </p:cNvPr>
          <p:cNvGrpSpPr/>
          <p:nvPr/>
        </p:nvGrpSpPr>
        <p:grpSpPr>
          <a:xfrm>
            <a:off x="224790" y="6088624"/>
            <a:ext cx="446268" cy="553476"/>
            <a:chOff x="-89366" y="1982903"/>
            <a:chExt cx="986802" cy="1223863"/>
          </a:xfrm>
        </p:grpSpPr>
        <p:sp>
          <p:nvSpPr>
            <p:cNvPr id="18" name="Freeform 5">
              <a:extLst>
                <a:ext uri="{FF2B5EF4-FFF2-40B4-BE49-F238E27FC236}">
                  <a16:creationId xmlns:a16="http://schemas.microsoft.com/office/drawing/2014/main" id="{FB86E5D2-2644-4A6C-9DD2-672674FC8A0E}"/>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9" name="Freeform 6">
              <a:extLst>
                <a:ext uri="{FF2B5EF4-FFF2-40B4-BE49-F238E27FC236}">
                  <a16:creationId xmlns:a16="http://schemas.microsoft.com/office/drawing/2014/main" id="{42C7C1C2-5523-483E-9B9E-2BAD915DDB2D}"/>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 name="Freeform 7">
              <a:extLst>
                <a:ext uri="{FF2B5EF4-FFF2-40B4-BE49-F238E27FC236}">
                  <a16:creationId xmlns:a16="http://schemas.microsoft.com/office/drawing/2014/main" id="{204E5091-F492-4FD9-A3FB-13F8590E3389}"/>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 name="Freeform 8">
              <a:extLst>
                <a:ext uri="{FF2B5EF4-FFF2-40B4-BE49-F238E27FC236}">
                  <a16:creationId xmlns:a16="http://schemas.microsoft.com/office/drawing/2014/main" id="{2F73E1C1-8170-4D74-B35B-CCE6D06BFA35}"/>
                </a:ext>
              </a:extLst>
            </p:cNvPr>
            <p:cNvSpPr>
              <a:spLocks/>
            </p:cNvSpPr>
            <p:nvPr/>
          </p:nvSpPr>
          <p:spPr bwMode="auto">
            <a:xfrm rot="20858347">
              <a:off x="333774" y="1982903"/>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 name="Oval 10">
              <a:extLst>
                <a:ext uri="{FF2B5EF4-FFF2-40B4-BE49-F238E27FC236}">
                  <a16:creationId xmlns:a16="http://schemas.microsoft.com/office/drawing/2014/main" id="{2FB36F25-05BF-47C6-AFDC-1D70A55E1BA8}"/>
                </a:ext>
              </a:extLst>
            </p:cNvPr>
            <p:cNvSpPr>
              <a:spLocks noChangeArrowheads="1"/>
            </p:cNvSpPr>
            <p:nvPr/>
          </p:nvSpPr>
          <p:spPr bwMode="auto">
            <a:xfrm>
              <a:off x="-72112" y="2783587"/>
              <a:ext cx="235676" cy="233113"/>
            </a:xfrm>
            <a:prstGeom prst="ellipse">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FC95D83E-4100-4EBB-9D24-346A2181331F}"/>
                </a:ext>
              </a:extLst>
            </p:cNvPr>
            <p:cNvSpPr/>
            <p:nvPr/>
          </p:nvSpPr>
          <p:spPr bwMode="auto">
            <a:xfrm>
              <a:off x="609219" y="2200614"/>
              <a:ext cx="202980" cy="202980"/>
            </a:xfrm>
            <a:prstGeom prst="rect">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31" name="Rectangle 30">
            <a:extLst>
              <a:ext uri="{FF2B5EF4-FFF2-40B4-BE49-F238E27FC236}">
                <a16:creationId xmlns:a16="http://schemas.microsoft.com/office/drawing/2014/main" id="{3C01DE2D-CC74-4DBF-AF0D-7F8152677CFA}"/>
              </a:ext>
            </a:extLst>
          </p:cNvPr>
          <p:cNvSpPr/>
          <p:nvPr/>
        </p:nvSpPr>
        <p:spPr>
          <a:xfrm>
            <a:off x="7747191" y="964902"/>
            <a:ext cx="2267107" cy="276999"/>
          </a:xfrm>
          <a:prstGeom prst="rect">
            <a:avLst/>
          </a:prstGeom>
          <a:noFill/>
          <a:ln w="10795" cap="flat" cmpd="sng" algn="ctr">
            <a:noFill/>
            <a:prstDash val="solid"/>
          </a:ln>
          <a:effectLst/>
        </p:spPr>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50" normalizeH="0" baseline="0" noProof="0">
                <a:ln>
                  <a:noFill/>
                </a:ln>
                <a:solidFill>
                  <a:srgbClr val="0078D7"/>
                </a:solidFill>
                <a:effectLst/>
                <a:uLnTx/>
                <a:uFillTx/>
                <a:latin typeface="Segoe UI Semibold" charset="0"/>
                <a:ea typeface="+mn-ea"/>
                <a:cs typeface="Segoe UI Semibold" charset="0"/>
              </a:rPr>
              <a:t>Azure Data Factory</a:t>
            </a:r>
          </a:p>
        </p:txBody>
      </p:sp>
      <p:sp>
        <p:nvSpPr>
          <p:cNvPr id="34" name="Rectangle 33">
            <a:extLst>
              <a:ext uri="{FF2B5EF4-FFF2-40B4-BE49-F238E27FC236}">
                <a16:creationId xmlns:a16="http://schemas.microsoft.com/office/drawing/2014/main" id="{E626B8B3-4745-4814-AB20-D789CF03CDE1}"/>
              </a:ext>
            </a:extLst>
          </p:cNvPr>
          <p:cNvSpPr/>
          <p:nvPr/>
        </p:nvSpPr>
        <p:spPr>
          <a:xfrm>
            <a:off x="7622356" y="1337606"/>
            <a:ext cx="2516776" cy="1600200"/>
          </a:xfrm>
          <a:prstGeom prst="rect">
            <a:avLst/>
          </a:prstGeom>
          <a:noFill/>
          <a:ln w="12700" cap="flat" cmpd="sng" algn="ctr">
            <a:solidFill>
              <a:srgbClr val="0078D7">
                <a:alpha val="50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endPar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endParaRPr>
          </a:p>
        </p:txBody>
      </p:sp>
      <p:cxnSp>
        <p:nvCxnSpPr>
          <p:cNvPr id="37" name="Straight Arrow Connector 36">
            <a:extLst>
              <a:ext uri="{FF2B5EF4-FFF2-40B4-BE49-F238E27FC236}">
                <a16:creationId xmlns:a16="http://schemas.microsoft.com/office/drawing/2014/main" id="{63820879-59C0-47BE-8E70-9291A4477D6E}"/>
              </a:ext>
            </a:extLst>
          </p:cNvPr>
          <p:cNvCxnSpPr>
            <a:cxnSpLocks/>
          </p:cNvCxnSpPr>
          <p:nvPr/>
        </p:nvCxnSpPr>
        <p:spPr>
          <a:xfrm>
            <a:off x="6642171" y="5211895"/>
            <a:ext cx="1371600" cy="0"/>
          </a:xfrm>
          <a:prstGeom prst="straightConnector1">
            <a:avLst/>
          </a:prstGeom>
          <a:noFill/>
          <a:ln w="12700" cap="flat" cmpd="sng" algn="ctr">
            <a:solidFill>
              <a:srgbClr val="0078D7"/>
            </a:solidFill>
            <a:prstDash val="solid"/>
            <a:headEnd type="none"/>
            <a:tailEnd type="triangle" w="med" len="sm"/>
          </a:ln>
          <a:effectLst/>
        </p:spPr>
      </p:cxnSp>
      <p:sp>
        <p:nvSpPr>
          <p:cNvPr id="38" name="Rectangle 37">
            <a:extLst>
              <a:ext uri="{FF2B5EF4-FFF2-40B4-BE49-F238E27FC236}">
                <a16:creationId xmlns:a16="http://schemas.microsoft.com/office/drawing/2014/main" id="{00F27E59-67F4-4F78-A732-1706A9DE0E37}"/>
              </a:ext>
            </a:extLst>
          </p:cNvPr>
          <p:cNvSpPr/>
          <p:nvPr/>
        </p:nvSpPr>
        <p:spPr>
          <a:xfrm>
            <a:off x="8177647" y="2388633"/>
            <a:ext cx="1406194" cy="276999"/>
          </a:xfrm>
          <a:prstGeom prst="rect">
            <a:avLst/>
          </a:prstGeom>
          <a:noFill/>
          <a:ln w="9525" cap="flat" cmpd="sng" algn="ctr">
            <a:noFill/>
            <a:prstDash val="soli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SSIS ETL</a:t>
            </a:r>
          </a:p>
        </p:txBody>
      </p:sp>
      <p:cxnSp>
        <p:nvCxnSpPr>
          <p:cNvPr id="39" name="Straight Arrow Connector 38">
            <a:extLst>
              <a:ext uri="{FF2B5EF4-FFF2-40B4-BE49-F238E27FC236}">
                <a16:creationId xmlns:a16="http://schemas.microsoft.com/office/drawing/2014/main" id="{34194BF2-6FB9-48E9-9975-613A9F3E931F}"/>
              </a:ext>
            </a:extLst>
          </p:cNvPr>
          <p:cNvCxnSpPr>
            <a:cxnSpLocks/>
            <a:endCxn id="41" idx="2"/>
          </p:cNvCxnSpPr>
          <p:nvPr/>
        </p:nvCxnSpPr>
        <p:spPr>
          <a:xfrm flipV="1">
            <a:off x="11257534" y="2914931"/>
            <a:ext cx="0" cy="1771070"/>
          </a:xfrm>
          <a:prstGeom prst="straightConnector1">
            <a:avLst/>
          </a:prstGeom>
          <a:noFill/>
          <a:ln w="12700" cap="flat" cmpd="sng" algn="ctr">
            <a:solidFill>
              <a:srgbClr val="0078D7"/>
            </a:solidFill>
            <a:prstDash val="dash"/>
            <a:headEnd type="none"/>
            <a:tailEnd type="triangle" w="med" len="sm"/>
          </a:ln>
          <a:effectLst/>
        </p:spPr>
      </p:cxnSp>
      <p:sp>
        <p:nvSpPr>
          <p:cNvPr id="40" name="Rectangle 39">
            <a:extLst>
              <a:ext uri="{FF2B5EF4-FFF2-40B4-BE49-F238E27FC236}">
                <a16:creationId xmlns:a16="http://schemas.microsoft.com/office/drawing/2014/main" id="{3F0A3566-388B-4DF9-B33E-86E12227642A}"/>
              </a:ext>
            </a:extLst>
          </p:cNvPr>
          <p:cNvSpPr/>
          <p:nvPr/>
        </p:nvSpPr>
        <p:spPr>
          <a:xfrm>
            <a:off x="5415090" y="5243910"/>
            <a:ext cx="1406194" cy="276999"/>
          </a:xfrm>
          <a:prstGeom prst="rect">
            <a:avLst/>
          </a:prstGeom>
          <a:noFill/>
          <a:ln w="9525" cap="flat" cmpd="sng" algn="ctr">
            <a:noFill/>
            <a:prstDash val="soli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Data sources</a:t>
            </a:r>
          </a:p>
        </p:txBody>
      </p:sp>
      <p:sp>
        <p:nvSpPr>
          <p:cNvPr id="41" name="Rectangle 40">
            <a:extLst>
              <a:ext uri="{FF2B5EF4-FFF2-40B4-BE49-F238E27FC236}">
                <a16:creationId xmlns:a16="http://schemas.microsoft.com/office/drawing/2014/main" id="{2401B681-C853-4DF5-9585-D8D93D6DAEFF}"/>
              </a:ext>
            </a:extLst>
          </p:cNvPr>
          <p:cNvSpPr/>
          <p:nvPr/>
        </p:nvSpPr>
        <p:spPr>
          <a:xfrm>
            <a:off x="10323068" y="2388633"/>
            <a:ext cx="1868932" cy="526298"/>
          </a:xfrm>
          <a:prstGeom prst="rect">
            <a:avLst/>
          </a:prstGeom>
          <a:noFill/>
          <a:ln w="9525" cap="flat" cmpd="sng" algn="ctr">
            <a:noFill/>
            <a:prstDash val="soli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SQL Database</a:t>
            </a:r>
          </a:p>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Managed Instance</a:t>
            </a:r>
          </a:p>
        </p:txBody>
      </p:sp>
      <p:sp>
        <p:nvSpPr>
          <p:cNvPr id="42" name="Rectangle 41">
            <a:extLst>
              <a:ext uri="{FF2B5EF4-FFF2-40B4-BE49-F238E27FC236}">
                <a16:creationId xmlns:a16="http://schemas.microsoft.com/office/drawing/2014/main" id="{6F4AFD9C-88CC-4D36-B222-0EEC705519B9}"/>
              </a:ext>
            </a:extLst>
          </p:cNvPr>
          <p:cNvSpPr/>
          <p:nvPr/>
        </p:nvSpPr>
        <p:spPr>
          <a:xfrm>
            <a:off x="10553446" y="5382410"/>
            <a:ext cx="1408176" cy="276999"/>
          </a:xfrm>
          <a:prstGeom prst="rect">
            <a:avLst/>
          </a:prstGeom>
          <a:noFill/>
          <a:ln w="9525" cap="flat" cmpd="sng" algn="ctr">
            <a:noFill/>
            <a:prstDash val="soli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SQL Server</a:t>
            </a:r>
          </a:p>
        </p:txBody>
      </p:sp>
      <p:grpSp>
        <p:nvGrpSpPr>
          <p:cNvPr id="43" name="Group 42">
            <a:extLst>
              <a:ext uri="{FF2B5EF4-FFF2-40B4-BE49-F238E27FC236}">
                <a16:creationId xmlns:a16="http://schemas.microsoft.com/office/drawing/2014/main" id="{67079C7A-C609-4313-9B68-41BCF37446D2}"/>
              </a:ext>
            </a:extLst>
          </p:cNvPr>
          <p:cNvGrpSpPr/>
          <p:nvPr/>
        </p:nvGrpSpPr>
        <p:grpSpPr>
          <a:xfrm>
            <a:off x="8604303" y="1913615"/>
            <a:ext cx="615272" cy="405688"/>
            <a:chOff x="8482114" y="3862204"/>
            <a:chExt cx="615272" cy="405688"/>
          </a:xfrm>
        </p:grpSpPr>
        <p:grpSp>
          <p:nvGrpSpPr>
            <p:cNvPr id="44" name="Group 43">
              <a:extLst>
                <a:ext uri="{FF2B5EF4-FFF2-40B4-BE49-F238E27FC236}">
                  <a16:creationId xmlns:a16="http://schemas.microsoft.com/office/drawing/2014/main" id="{FCD560CC-5B05-4B44-9CF3-1014A4337BD2}"/>
                </a:ext>
              </a:extLst>
            </p:cNvPr>
            <p:cNvGrpSpPr/>
            <p:nvPr/>
          </p:nvGrpSpPr>
          <p:grpSpPr>
            <a:xfrm>
              <a:off x="8796730" y="4107134"/>
              <a:ext cx="300656" cy="160758"/>
              <a:chOff x="8796730" y="4107134"/>
              <a:chExt cx="300656" cy="160758"/>
            </a:xfrm>
          </p:grpSpPr>
          <p:sp>
            <p:nvSpPr>
              <p:cNvPr id="46" name="Freeform: Shape 45">
                <a:extLst>
                  <a:ext uri="{FF2B5EF4-FFF2-40B4-BE49-F238E27FC236}">
                    <a16:creationId xmlns:a16="http://schemas.microsoft.com/office/drawing/2014/main" id="{F55805BA-7CA7-455B-B829-EA16C8DBA470}"/>
                  </a:ext>
                </a:extLst>
              </p:cNvPr>
              <p:cNvSpPr/>
              <p:nvPr/>
            </p:nvSpPr>
            <p:spPr bwMode="auto">
              <a:xfrm>
                <a:off x="8796730" y="4107134"/>
                <a:ext cx="179995" cy="160758"/>
              </a:xfrm>
              <a:custGeom>
                <a:avLst/>
                <a:gdLst>
                  <a:gd name="connsiteX0" fmla="*/ 481954 w 829011"/>
                  <a:gd name="connsiteY0" fmla="*/ 0 h 740411"/>
                  <a:gd name="connsiteX1" fmla="*/ 550812 w 829011"/>
                  <a:gd name="connsiteY1" fmla="*/ 0 h 740411"/>
                  <a:gd name="connsiteX2" fmla="*/ 550811 w 829011"/>
                  <a:gd name="connsiteY2" fmla="*/ 381904 h 740411"/>
                  <a:gd name="connsiteX3" fmla="*/ 829011 w 829011"/>
                  <a:gd name="connsiteY3" fmla="*/ 381904 h 740411"/>
                  <a:gd name="connsiteX4" fmla="*/ 829011 w 829011"/>
                  <a:gd name="connsiteY4" fmla="*/ 740411 h 740411"/>
                  <a:gd name="connsiteX5" fmla="*/ 481954 w 829011"/>
                  <a:gd name="connsiteY5" fmla="*/ 740411 h 740411"/>
                  <a:gd name="connsiteX6" fmla="*/ 310572 w 829011"/>
                  <a:gd name="connsiteY6" fmla="*/ 626811 h 740411"/>
                  <a:gd name="connsiteX7" fmla="*/ 296106 w 829011"/>
                  <a:gd name="connsiteY7" fmla="*/ 555161 h 740411"/>
                  <a:gd name="connsiteX8" fmla="*/ 0 w 829011"/>
                  <a:gd name="connsiteY8" fmla="*/ 555161 h 740411"/>
                  <a:gd name="connsiteX9" fmla="*/ 0 w 829011"/>
                  <a:gd name="connsiteY9" fmla="*/ 207763 h 740411"/>
                  <a:gd name="connsiteX10" fmla="*/ 295955 w 829011"/>
                  <a:gd name="connsiteY10" fmla="*/ 207763 h 740411"/>
                  <a:gd name="connsiteX11" fmla="*/ 295955 w 829011"/>
                  <a:gd name="connsiteY11" fmla="*/ 185999 h 740411"/>
                  <a:gd name="connsiteX12" fmla="*/ 481954 w 829011"/>
                  <a:gd name="connsiteY12" fmla="*/ 0 h 740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011" h="740411">
                    <a:moveTo>
                      <a:pt x="481954" y="0"/>
                    </a:moveTo>
                    <a:lnTo>
                      <a:pt x="550812" y="0"/>
                    </a:lnTo>
                    <a:lnTo>
                      <a:pt x="550811" y="381904"/>
                    </a:lnTo>
                    <a:lnTo>
                      <a:pt x="829011" y="381904"/>
                    </a:lnTo>
                    <a:lnTo>
                      <a:pt x="829011" y="740411"/>
                    </a:lnTo>
                    <a:lnTo>
                      <a:pt x="481954" y="740411"/>
                    </a:lnTo>
                    <a:cubicBezTo>
                      <a:pt x="404911" y="740411"/>
                      <a:pt x="338808" y="693569"/>
                      <a:pt x="310572" y="626811"/>
                    </a:cubicBezTo>
                    <a:lnTo>
                      <a:pt x="296106" y="555161"/>
                    </a:lnTo>
                    <a:lnTo>
                      <a:pt x="0" y="555161"/>
                    </a:lnTo>
                    <a:lnTo>
                      <a:pt x="0" y="207763"/>
                    </a:lnTo>
                    <a:lnTo>
                      <a:pt x="295955" y="207763"/>
                    </a:lnTo>
                    <a:lnTo>
                      <a:pt x="295955" y="185999"/>
                    </a:lnTo>
                    <a:cubicBezTo>
                      <a:pt x="295955" y="83275"/>
                      <a:pt x="379230" y="0"/>
                      <a:pt x="481954" y="0"/>
                    </a:cubicBezTo>
                    <a:close/>
                  </a:path>
                </a:pathLst>
              </a:custGeom>
              <a:noFill/>
              <a:ln w="12700" cap="rnd">
                <a:solidFill>
                  <a:schemeClr val="accent1"/>
                </a:solidFill>
                <a:miter lim="800000"/>
                <a:headEnd/>
                <a:tailEn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47" name="Freeform: Shape 46">
                <a:extLst>
                  <a:ext uri="{FF2B5EF4-FFF2-40B4-BE49-F238E27FC236}">
                    <a16:creationId xmlns:a16="http://schemas.microsoft.com/office/drawing/2014/main" id="{ACFBF9C2-C1C7-45F0-978C-6BB4FA3B80EB}"/>
                  </a:ext>
                </a:extLst>
              </p:cNvPr>
              <p:cNvSpPr/>
              <p:nvPr/>
            </p:nvSpPr>
            <p:spPr bwMode="auto">
              <a:xfrm>
                <a:off x="8917391" y="4107134"/>
                <a:ext cx="179995" cy="160758"/>
              </a:xfrm>
              <a:custGeom>
                <a:avLst/>
                <a:gdLst>
                  <a:gd name="connsiteX0" fmla="*/ 0 w 829011"/>
                  <a:gd name="connsiteY0" fmla="*/ 0 h 740411"/>
                  <a:gd name="connsiteX1" fmla="*/ 347056 w 829011"/>
                  <a:gd name="connsiteY1" fmla="*/ 0 h 740411"/>
                  <a:gd name="connsiteX2" fmla="*/ 533055 w 829011"/>
                  <a:gd name="connsiteY2" fmla="*/ 185999 h 740411"/>
                  <a:gd name="connsiteX3" fmla="*/ 533055 w 829011"/>
                  <a:gd name="connsiteY3" fmla="*/ 207763 h 740411"/>
                  <a:gd name="connsiteX4" fmla="*/ 829011 w 829011"/>
                  <a:gd name="connsiteY4" fmla="*/ 207763 h 740411"/>
                  <a:gd name="connsiteX5" fmla="*/ 829011 w 829011"/>
                  <a:gd name="connsiteY5" fmla="*/ 555161 h 740411"/>
                  <a:gd name="connsiteX6" fmla="*/ 532904 w 829011"/>
                  <a:gd name="connsiteY6" fmla="*/ 555161 h 740411"/>
                  <a:gd name="connsiteX7" fmla="*/ 518438 w 829011"/>
                  <a:gd name="connsiteY7" fmla="*/ 626811 h 740411"/>
                  <a:gd name="connsiteX8" fmla="*/ 347056 w 829011"/>
                  <a:gd name="connsiteY8" fmla="*/ 740411 h 740411"/>
                  <a:gd name="connsiteX9" fmla="*/ 278199 w 829011"/>
                  <a:gd name="connsiteY9" fmla="*/ 740411 h 740411"/>
                  <a:gd name="connsiteX10" fmla="*/ 278199 w 829011"/>
                  <a:gd name="connsiteY10" fmla="*/ 285351 h 740411"/>
                  <a:gd name="connsiteX11" fmla="*/ 0 w 829011"/>
                  <a:gd name="connsiteY11" fmla="*/ 285351 h 740411"/>
                  <a:gd name="connsiteX12" fmla="*/ 0 w 829011"/>
                  <a:gd name="connsiteY12" fmla="*/ 0 h 740411"/>
                  <a:gd name="connsiteX0" fmla="*/ 0 w 829011"/>
                  <a:gd name="connsiteY0" fmla="*/ 0 h 740411"/>
                  <a:gd name="connsiteX1" fmla="*/ 347056 w 829011"/>
                  <a:gd name="connsiteY1" fmla="*/ 0 h 740411"/>
                  <a:gd name="connsiteX2" fmla="*/ 533055 w 829011"/>
                  <a:gd name="connsiteY2" fmla="*/ 185999 h 740411"/>
                  <a:gd name="connsiteX3" fmla="*/ 533055 w 829011"/>
                  <a:gd name="connsiteY3" fmla="*/ 207763 h 740411"/>
                  <a:gd name="connsiteX4" fmla="*/ 829011 w 829011"/>
                  <a:gd name="connsiteY4" fmla="*/ 207763 h 740411"/>
                  <a:gd name="connsiteX5" fmla="*/ 829011 w 829011"/>
                  <a:gd name="connsiteY5" fmla="*/ 555161 h 740411"/>
                  <a:gd name="connsiteX6" fmla="*/ 532904 w 829011"/>
                  <a:gd name="connsiteY6" fmla="*/ 555161 h 740411"/>
                  <a:gd name="connsiteX7" fmla="*/ 518438 w 829011"/>
                  <a:gd name="connsiteY7" fmla="*/ 626811 h 740411"/>
                  <a:gd name="connsiteX8" fmla="*/ 347056 w 829011"/>
                  <a:gd name="connsiteY8" fmla="*/ 740411 h 740411"/>
                  <a:gd name="connsiteX9" fmla="*/ 278199 w 829011"/>
                  <a:gd name="connsiteY9" fmla="*/ 740411 h 740411"/>
                  <a:gd name="connsiteX10" fmla="*/ 0 w 829011"/>
                  <a:gd name="connsiteY10" fmla="*/ 285351 h 740411"/>
                  <a:gd name="connsiteX11" fmla="*/ 0 w 829011"/>
                  <a:gd name="connsiteY11" fmla="*/ 0 h 740411"/>
                  <a:gd name="connsiteX0" fmla="*/ 0 w 829011"/>
                  <a:gd name="connsiteY0" fmla="*/ 285351 h 740411"/>
                  <a:gd name="connsiteX1" fmla="*/ 0 w 829011"/>
                  <a:gd name="connsiteY1" fmla="*/ 0 h 740411"/>
                  <a:gd name="connsiteX2" fmla="*/ 347056 w 829011"/>
                  <a:gd name="connsiteY2" fmla="*/ 0 h 740411"/>
                  <a:gd name="connsiteX3" fmla="*/ 533055 w 829011"/>
                  <a:gd name="connsiteY3" fmla="*/ 185999 h 740411"/>
                  <a:gd name="connsiteX4" fmla="*/ 533055 w 829011"/>
                  <a:gd name="connsiteY4" fmla="*/ 207763 h 740411"/>
                  <a:gd name="connsiteX5" fmla="*/ 829011 w 829011"/>
                  <a:gd name="connsiteY5" fmla="*/ 207763 h 740411"/>
                  <a:gd name="connsiteX6" fmla="*/ 829011 w 829011"/>
                  <a:gd name="connsiteY6" fmla="*/ 555161 h 740411"/>
                  <a:gd name="connsiteX7" fmla="*/ 532904 w 829011"/>
                  <a:gd name="connsiteY7" fmla="*/ 555161 h 740411"/>
                  <a:gd name="connsiteX8" fmla="*/ 518438 w 829011"/>
                  <a:gd name="connsiteY8" fmla="*/ 626811 h 740411"/>
                  <a:gd name="connsiteX9" fmla="*/ 347056 w 829011"/>
                  <a:gd name="connsiteY9" fmla="*/ 740411 h 740411"/>
                  <a:gd name="connsiteX10" fmla="*/ 278199 w 829011"/>
                  <a:gd name="connsiteY10" fmla="*/ 740411 h 740411"/>
                  <a:gd name="connsiteX11" fmla="*/ 421149 w 829011"/>
                  <a:gd name="connsiteY11" fmla="*/ 706501 h 740411"/>
                  <a:gd name="connsiteX0" fmla="*/ 0 w 829011"/>
                  <a:gd name="connsiteY0" fmla="*/ 0 h 740411"/>
                  <a:gd name="connsiteX1" fmla="*/ 347056 w 829011"/>
                  <a:gd name="connsiteY1" fmla="*/ 0 h 740411"/>
                  <a:gd name="connsiteX2" fmla="*/ 533055 w 829011"/>
                  <a:gd name="connsiteY2" fmla="*/ 185999 h 740411"/>
                  <a:gd name="connsiteX3" fmla="*/ 533055 w 829011"/>
                  <a:gd name="connsiteY3" fmla="*/ 207763 h 740411"/>
                  <a:gd name="connsiteX4" fmla="*/ 829011 w 829011"/>
                  <a:gd name="connsiteY4" fmla="*/ 207763 h 740411"/>
                  <a:gd name="connsiteX5" fmla="*/ 829011 w 829011"/>
                  <a:gd name="connsiteY5" fmla="*/ 555161 h 740411"/>
                  <a:gd name="connsiteX6" fmla="*/ 532904 w 829011"/>
                  <a:gd name="connsiteY6" fmla="*/ 555161 h 740411"/>
                  <a:gd name="connsiteX7" fmla="*/ 518438 w 829011"/>
                  <a:gd name="connsiteY7" fmla="*/ 626811 h 740411"/>
                  <a:gd name="connsiteX8" fmla="*/ 347056 w 829011"/>
                  <a:gd name="connsiteY8" fmla="*/ 740411 h 740411"/>
                  <a:gd name="connsiteX9" fmla="*/ 278199 w 829011"/>
                  <a:gd name="connsiteY9" fmla="*/ 740411 h 740411"/>
                  <a:gd name="connsiteX10" fmla="*/ 421149 w 829011"/>
                  <a:gd name="connsiteY10" fmla="*/ 706501 h 740411"/>
                  <a:gd name="connsiteX0" fmla="*/ 0 w 829011"/>
                  <a:gd name="connsiteY0" fmla="*/ 0 h 740411"/>
                  <a:gd name="connsiteX1" fmla="*/ 347056 w 829011"/>
                  <a:gd name="connsiteY1" fmla="*/ 0 h 740411"/>
                  <a:gd name="connsiteX2" fmla="*/ 533055 w 829011"/>
                  <a:gd name="connsiteY2" fmla="*/ 185999 h 740411"/>
                  <a:gd name="connsiteX3" fmla="*/ 533055 w 829011"/>
                  <a:gd name="connsiteY3" fmla="*/ 207763 h 740411"/>
                  <a:gd name="connsiteX4" fmla="*/ 829011 w 829011"/>
                  <a:gd name="connsiteY4" fmla="*/ 207763 h 740411"/>
                  <a:gd name="connsiteX5" fmla="*/ 829011 w 829011"/>
                  <a:gd name="connsiteY5" fmla="*/ 555161 h 740411"/>
                  <a:gd name="connsiteX6" fmla="*/ 532904 w 829011"/>
                  <a:gd name="connsiteY6" fmla="*/ 555161 h 740411"/>
                  <a:gd name="connsiteX7" fmla="*/ 518438 w 829011"/>
                  <a:gd name="connsiteY7" fmla="*/ 626811 h 740411"/>
                  <a:gd name="connsiteX8" fmla="*/ 347056 w 829011"/>
                  <a:gd name="connsiteY8" fmla="*/ 740411 h 740411"/>
                  <a:gd name="connsiteX9" fmla="*/ 278199 w 829011"/>
                  <a:gd name="connsiteY9" fmla="*/ 740411 h 740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11" h="740411">
                    <a:moveTo>
                      <a:pt x="0" y="0"/>
                    </a:moveTo>
                    <a:lnTo>
                      <a:pt x="347056" y="0"/>
                    </a:lnTo>
                    <a:cubicBezTo>
                      <a:pt x="449780" y="0"/>
                      <a:pt x="533055" y="83275"/>
                      <a:pt x="533055" y="185999"/>
                    </a:cubicBezTo>
                    <a:lnTo>
                      <a:pt x="533055" y="207763"/>
                    </a:lnTo>
                    <a:lnTo>
                      <a:pt x="829011" y="207763"/>
                    </a:lnTo>
                    <a:lnTo>
                      <a:pt x="829011" y="555161"/>
                    </a:lnTo>
                    <a:lnTo>
                      <a:pt x="532904" y="555161"/>
                    </a:lnTo>
                    <a:lnTo>
                      <a:pt x="518438" y="626811"/>
                    </a:lnTo>
                    <a:cubicBezTo>
                      <a:pt x="490202" y="693569"/>
                      <a:pt x="424099" y="740411"/>
                      <a:pt x="347056" y="740411"/>
                    </a:cubicBezTo>
                    <a:lnTo>
                      <a:pt x="278199" y="740411"/>
                    </a:lnTo>
                  </a:path>
                </a:pathLst>
              </a:custGeom>
              <a:noFill/>
              <a:ln w="12700" cap="rnd">
                <a:solidFill>
                  <a:schemeClr val="accent1"/>
                </a:solidFill>
                <a:miter lim="800000"/>
                <a:headEnd/>
                <a:tailEn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45" name="Freeform: Shape 44">
              <a:extLst>
                <a:ext uri="{FF2B5EF4-FFF2-40B4-BE49-F238E27FC236}">
                  <a16:creationId xmlns:a16="http://schemas.microsoft.com/office/drawing/2014/main" id="{B0A9E359-5580-4A41-85E1-264CA1B6FF34}"/>
                </a:ext>
              </a:extLst>
            </p:cNvPr>
            <p:cNvSpPr/>
            <p:nvPr/>
          </p:nvSpPr>
          <p:spPr bwMode="auto">
            <a:xfrm>
              <a:off x="8482114" y="3862204"/>
              <a:ext cx="535080" cy="353571"/>
            </a:xfrm>
            <a:custGeom>
              <a:avLst/>
              <a:gdLst>
                <a:gd name="connsiteX0" fmla="*/ 1446378 w 2586496"/>
                <a:gd name="connsiteY0" fmla="*/ 916 h 1685771"/>
                <a:gd name="connsiteX1" fmla="*/ 1594728 w 2586496"/>
                <a:gd name="connsiteY1" fmla="*/ 8720 h 1685771"/>
                <a:gd name="connsiteX2" fmla="*/ 2282132 w 2586496"/>
                <a:gd name="connsiteY2" fmla="*/ 881735 h 1685771"/>
                <a:gd name="connsiteX3" fmla="*/ 2584440 w 2586496"/>
                <a:gd name="connsiteY3" fmla="*/ 1052304 h 1685771"/>
                <a:gd name="connsiteX4" fmla="*/ 2586496 w 2586496"/>
                <a:gd name="connsiteY4" fmla="*/ 1055763 h 1685771"/>
                <a:gd name="connsiteX5" fmla="*/ 1321501 w 2586496"/>
                <a:gd name="connsiteY5" fmla="*/ 1055763 h 1685771"/>
                <a:gd name="connsiteX6" fmla="*/ 1321501 w 2586496"/>
                <a:gd name="connsiteY6" fmla="*/ 1685771 h 1685771"/>
                <a:gd name="connsiteX7" fmla="*/ 577327 w 2586496"/>
                <a:gd name="connsiteY7" fmla="*/ 1685771 h 1685771"/>
                <a:gd name="connsiteX8" fmla="*/ 126 w 2586496"/>
                <a:gd name="connsiteY8" fmla="*/ 1097315 h 1685771"/>
                <a:gd name="connsiteX9" fmla="*/ 740511 w 2586496"/>
                <a:gd name="connsiteY9" fmla="*/ 535645 h 1685771"/>
                <a:gd name="connsiteX10" fmla="*/ 1446378 w 2586496"/>
                <a:gd name="connsiteY10" fmla="*/ 916 h 1685771"/>
                <a:gd name="connsiteX0" fmla="*/ 1321501 w 2586496"/>
                <a:gd name="connsiteY0" fmla="*/ 1055763 h 1685771"/>
                <a:gd name="connsiteX1" fmla="*/ 1321501 w 2586496"/>
                <a:gd name="connsiteY1" fmla="*/ 1685771 h 1685771"/>
                <a:gd name="connsiteX2" fmla="*/ 577327 w 2586496"/>
                <a:gd name="connsiteY2" fmla="*/ 1685771 h 1685771"/>
                <a:gd name="connsiteX3" fmla="*/ 126 w 2586496"/>
                <a:gd name="connsiteY3" fmla="*/ 1097315 h 1685771"/>
                <a:gd name="connsiteX4" fmla="*/ 740511 w 2586496"/>
                <a:gd name="connsiteY4" fmla="*/ 535645 h 1685771"/>
                <a:gd name="connsiteX5" fmla="*/ 1446378 w 2586496"/>
                <a:gd name="connsiteY5" fmla="*/ 916 h 1685771"/>
                <a:gd name="connsiteX6" fmla="*/ 1594728 w 2586496"/>
                <a:gd name="connsiteY6" fmla="*/ 8720 h 1685771"/>
                <a:gd name="connsiteX7" fmla="*/ 2282132 w 2586496"/>
                <a:gd name="connsiteY7" fmla="*/ 881735 h 1685771"/>
                <a:gd name="connsiteX8" fmla="*/ 2584440 w 2586496"/>
                <a:gd name="connsiteY8" fmla="*/ 1052304 h 1685771"/>
                <a:gd name="connsiteX9" fmla="*/ 2586496 w 2586496"/>
                <a:gd name="connsiteY9" fmla="*/ 1055763 h 1685771"/>
                <a:gd name="connsiteX10" fmla="*/ 1412941 w 2586496"/>
                <a:gd name="connsiteY10" fmla="*/ 1147203 h 1685771"/>
                <a:gd name="connsiteX0" fmla="*/ 1321501 w 2586496"/>
                <a:gd name="connsiteY0" fmla="*/ 1055763 h 1685771"/>
                <a:gd name="connsiteX1" fmla="*/ 1321501 w 2586496"/>
                <a:gd name="connsiteY1" fmla="*/ 1685771 h 1685771"/>
                <a:gd name="connsiteX2" fmla="*/ 577327 w 2586496"/>
                <a:gd name="connsiteY2" fmla="*/ 1685771 h 1685771"/>
                <a:gd name="connsiteX3" fmla="*/ 126 w 2586496"/>
                <a:gd name="connsiteY3" fmla="*/ 1097315 h 1685771"/>
                <a:gd name="connsiteX4" fmla="*/ 740511 w 2586496"/>
                <a:gd name="connsiteY4" fmla="*/ 535645 h 1685771"/>
                <a:gd name="connsiteX5" fmla="*/ 1446378 w 2586496"/>
                <a:gd name="connsiteY5" fmla="*/ 916 h 1685771"/>
                <a:gd name="connsiteX6" fmla="*/ 1594728 w 2586496"/>
                <a:gd name="connsiteY6" fmla="*/ 8720 h 1685771"/>
                <a:gd name="connsiteX7" fmla="*/ 2282132 w 2586496"/>
                <a:gd name="connsiteY7" fmla="*/ 881735 h 1685771"/>
                <a:gd name="connsiteX8" fmla="*/ 2584440 w 2586496"/>
                <a:gd name="connsiteY8" fmla="*/ 1052304 h 1685771"/>
                <a:gd name="connsiteX9" fmla="*/ 2586496 w 2586496"/>
                <a:gd name="connsiteY9" fmla="*/ 1055763 h 1685771"/>
                <a:gd name="connsiteX0" fmla="*/ 1321501 w 2586496"/>
                <a:gd name="connsiteY0" fmla="*/ 1685771 h 1685771"/>
                <a:gd name="connsiteX1" fmla="*/ 577327 w 2586496"/>
                <a:gd name="connsiteY1" fmla="*/ 1685771 h 1685771"/>
                <a:gd name="connsiteX2" fmla="*/ 126 w 2586496"/>
                <a:gd name="connsiteY2" fmla="*/ 1097315 h 1685771"/>
                <a:gd name="connsiteX3" fmla="*/ 740511 w 2586496"/>
                <a:gd name="connsiteY3" fmla="*/ 535645 h 1685771"/>
                <a:gd name="connsiteX4" fmla="*/ 1446378 w 2586496"/>
                <a:gd name="connsiteY4" fmla="*/ 916 h 1685771"/>
                <a:gd name="connsiteX5" fmla="*/ 1594728 w 2586496"/>
                <a:gd name="connsiteY5" fmla="*/ 8720 h 1685771"/>
                <a:gd name="connsiteX6" fmla="*/ 2282132 w 2586496"/>
                <a:gd name="connsiteY6" fmla="*/ 881735 h 1685771"/>
                <a:gd name="connsiteX7" fmla="*/ 2584440 w 2586496"/>
                <a:gd name="connsiteY7" fmla="*/ 1052304 h 1685771"/>
                <a:gd name="connsiteX8" fmla="*/ 2586496 w 2586496"/>
                <a:gd name="connsiteY8" fmla="*/ 1055763 h 168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6496" h="1685771">
                  <a:moveTo>
                    <a:pt x="1321501" y="1685771"/>
                  </a:moveTo>
                  <a:lnTo>
                    <a:pt x="577327" y="1685771"/>
                  </a:lnTo>
                  <a:cubicBezTo>
                    <a:pt x="233733" y="1683717"/>
                    <a:pt x="6872" y="1376876"/>
                    <a:pt x="126" y="1097315"/>
                  </a:cubicBezTo>
                  <a:cubicBezTo>
                    <a:pt x="-6619" y="817755"/>
                    <a:pt x="255961" y="381613"/>
                    <a:pt x="740511" y="535645"/>
                  </a:cubicBezTo>
                  <a:cubicBezTo>
                    <a:pt x="812538" y="271480"/>
                    <a:pt x="1105803" y="18010"/>
                    <a:pt x="1446378" y="916"/>
                  </a:cubicBezTo>
                  <a:cubicBezTo>
                    <a:pt x="1495032" y="-1526"/>
                    <a:pt x="1544651" y="856"/>
                    <a:pt x="1594728" y="8720"/>
                  </a:cubicBezTo>
                  <a:cubicBezTo>
                    <a:pt x="2011816" y="74217"/>
                    <a:pt x="2340476" y="471196"/>
                    <a:pt x="2282132" y="881735"/>
                  </a:cubicBezTo>
                  <a:cubicBezTo>
                    <a:pt x="2432326" y="902881"/>
                    <a:pt x="2527123" y="972658"/>
                    <a:pt x="2584440" y="1052304"/>
                  </a:cubicBezTo>
                  <a:lnTo>
                    <a:pt x="2586496" y="1055763"/>
                  </a:lnTo>
                </a:path>
              </a:pathLst>
            </a:custGeom>
            <a:noFill/>
            <a:ln w="12700" cap="flat">
              <a:solidFill>
                <a:schemeClr val="accent1"/>
              </a:solidFill>
              <a:miter lim="800000"/>
              <a:headEnd/>
              <a:tailEn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48" name="Cylinder 47">
            <a:extLst>
              <a:ext uri="{FF2B5EF4-FFF2-40B4-BE49-F238E27FC236}">
                <a16:creationId xmlns:a16="http://schemas.microsoft.com/office/drawing/2014/main" id="{59AB3CE7-D9F1-4438-BDAA-5A0910F2DF4B}"/>
              </a:ext>
            </a:extLst>
          </p:cNvPr>
          <p:cNvSpPr/>
          <p:nvPr/>
        </p:nvSpPr>
        <p:spPr bwMode="auto">
          <a:xfrm>
            <a:off x="11066613" y="4846424"/>
            <a:ext cx="381843" cy="501651"/>
          </a:xfrm>
          <a:prstGeom prst="can">
            <a:avLst>
              <a:gd name="adj" fmla="val 39530"/>
            </a:avLst>
          </a:prstGeom>
          <a:noFill/>
          <a:ln w="12700" cap="flat" cmpd="sng" algn="ctr">
            <a:solidFill>
              <a:schemeClr val="accent1"/>
            </a:solidFill>
            <a:prstDash val="solid"/>
            <a:headEnd type="none" w="med" len="med"/>
            <a:tailEnd type="none" w="med" len="med"/>
          </a:ln>
          <a:effectLst/>
        </p:spPr>
        <p:txBody>
          <a:bodyPr rot="0" spcFirstLastPara="0" vert="horz" wrap="square" lIns="0" tIns="146304" rIns="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rPr>
              <a:t>SQL</a:t>
            </a:r>
          </a:p>
        </p:txBody>
      </p:sp>
      <p:sp>
        <p:nvSpPr>
          <p:cNvPr id="54" name="Rectangle 53">
            <a:extLst>
              <a:ext uri="{FF2B5EF4-FFF2-40B4-BE49-F238E27FC236}">
                <a16:creationId xmlns:a16="http://schemas.microsoft.com/office/drawing/2014/main" id="{CC1C37D2-48EE-4289-8E8A-6CB8CC2C1400}"/>
              </a:ext>
            </a:extLst>
          </p:cNvPr>
          <p:cNvSpPr/>
          <p:nvPr/>
        </p:nvSpPr>
        <p:spPr>
          <a:xfrm>
            <a:off x="5420148" y="2388633"/>
            <a:ext cx="1406194" cy="276999"/>
          </a:xfrm>
          <a:prstGeom prst="rect">
            <a:avLst/>
          </a:prstGeom>
          <a:noFill/>
          <a:ln w="9525" cap="flat" cmpd="sng" algn="ctr">
            <a:noFill/>
            <a:prstDash val="soli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Data sources</a:t>
            </a:r>
          </a:p>
        </p:txBody>
      </p:sp>
      <p:grpSp>
        <p:nvGrpSpPr>
          <p:cNvPr id="10" name="Group 9">
            <a:extLst>
              <a:ext uri="{FF2B5EF4-FFF2-40B4-BE49-F238E27FC236}">
                <a16:creationId xmlns:a16="http://schemas.microsoft.com/office/drawing/2014/main" id="{80D0210C-A16D-4E4A-9BD8-9C4D74CF0421}"/>
              </a:ext>
            </a:extLst>
          </p:cNvPr>
          <p:cNvGrpSpPr/>
          <p:nvPr/>
        </p:nvGrpSpPr>
        <p:grpSpPr>
          <a:xfrm>
            <a:off x="5837411" y="1774536"/>
            <a:ext cx="680394" cy="551944"/>
            <a:chOff x="5796058" y="1784206"/>
            <a:chExt cx="680394" cy="551944"/>
          </a:xfrm>
        </p:grpSpPr>
        <p:sp>
          <p:nvSpPr>
            <p:cNvPr id="56" name="Cylinder 55">
              <a:extLst>
                <a:ext uri="{FF2B5EF4-FFF2-40B4-BE49-F238E27FC236}">
                  <a16:creationId xmlns:a16="http://schemas.microsoft.com/office/drawing/2014/main" id="{237C8A5E-EE95-4362-9619-3D186DD29420}"/>
                </a:ext>
              </a:extLst>
            </p:cNvPr>
            <p:cNvSpPr/>
            <p:nvPr/>
          </p:nvSpPr>
          <p:spPr bwMode="auto">
            <a:xfrm>
              <a:off x="5796058" y="1888876"/>
              <a:ext cx="340452" cy="447274"/>
            </a:xfrm>
            <a:prstGeom prst="can">
              <a:avLst>
                <a:gd name="adj" fmla="val 39530"/>
              </a:avLst>
            </a:prstGeom>
            <a:noFill/>
            <a:ln w="12700" cap="flat" cmpd="sng" algn="ctr">
              <a:solidFill>
                <a:schemeClr val="accent1"/>
              </a:solidFill>
              <a:prstDash val="solid"/>
              <a:headEnd type="none" w="med" len="med"/>
              <a:tailEnd type="none" w="med" len="med"/>
            </a:ln>
            <a:effectLst/>
          </p:spPr>
          <p:txBody>
            <a:bodyPr rot="0" spcFirstLastPara="0" vert="horz" wrap="square" lIns="0" tIns="146304" rIns="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a:ea typeface="Segoe UI" pitchFamily="34" charset="0"/>
                <a:cs typeface="Segoe UI" pitchFamily="34" charset="0"/>
              </a:endParaRPr>
            </a:p>
          </p:txBody>
        </p:sp>
        <p:grpSp>
          <p:nvGrpSpPr>
            <p:cNvPr id="8" name="Group 7">
              <a:extLst>
                <a:ext uri="{FF2B5EF4-FFF2-40B4-BE49-F238E27FC236}">
                  <a16:creationId xmlns:a16="http://schemas.microsoft.com/office/drawing/2014/main" id="{7C265D07-CB58-4D94-A3FE-21571066B11F}"/>
                </a:ext>
              </a:extLst>
            </p:cNvPr>
            <p:cNvGrpSpPr/>
            <p:nvPr/>
          </p:nvGrpSpPr>
          <p:grpSpPr>
            <a:xfrm>
              <a:off x="6136001" y="1784206"/>
              <a:ext cx="340451" cy="432515"/>
              <a:chOff x="5983067" y="1784206"/>
              <a:chExt cx="340451" cy="432515"/>
            </a:xfrm>
          </p:grpSpPr>
          <p:sp>
            <p:nvSpPr>
              <p:cNvPr id="58" name="Rectangle 3">
                <a:extLst>
                  <a:ext uri="{FF2B5EF4-FFF2-40B4-BE49-F238E27FC236}">
                    <a16:creationId xmlns:a16="http://schemas.microsoft.com/office/drawing/2014/main" id="{0130E8B4-0C37-4D1C-8742-2A49AFE30AA6}"/>
                  </a:ext>
                </a:extLst>
              </p:cNvPr>
              <p:cNvSpPr/>
              <p:nvPr/>
            </p:nvSpPr>
            <p:spPr bwMode="auto">
              <a:xfrm>
                <a:off x="5983067" y="1784206"/>
                <a:ext cx="267509" cy="432515"/>
              </a:xfrm>
              <a:custGeom>
                <a:avLst/>
                <a:gdLst>
                  <a:gd name="connsiteX0" fmla="*/ 0 w 301625"/>
                  <a:gd name="connsiteY0" fmla="*/ 0 h 549275"/>
                  <a:gd name="connsiteX1" fmla="*/ 301625 w 301625"/>
                  <a:gd name="connsiteY1" fmla="*/ 0 h 549275"/>
                  <a:gd name="connsiteX2" fmla="*/ 301625 w 301625"/>
                  <a:gd name="connsiteY2" fmla="*/ 549275 h 549275"/>
                  <a:gd name="connsiteX3" fmla="*/ 0 w 301625"/>
                  <a:gd name="connsiteY3" fmla="*/ 5492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6350 w 301625"/>
                  <a:gd name="connsiteY3" fmla="*/ 3841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3175 w 301625"/>
                  <a:gd name="connsiteY3" fmla="*/ 485775 h 549275"/>
                  <a:gd name="connsiteX4" fmla="*/ 0 w 301625"/>
                  <a:gd name="connsiteY4" fmla="*/ 0 h 549275"/>
                  <a:gd name="connsiteX0" fmla="*/ 0 w 301625"/>
                  <a:gd name="connsiteY0" fmla="*/ 0 h 549275"/>
                  <a:gd name="connsiteX1" fmla="*/ 298450 w 301625"/>
                  <a:gd name="connsiteY1" fmla="*/ 152400 h 549275"/>
                  <a:gd name="connsiteX2" fmla="*/ 301625 w 301625"/>
                  <a:gd name="connsiteY2" fmla="*/ 549275 h 549275"/>
                  <a:gd name="connsiteX3" fmla="*/ 3175 w 301625"/>
                  <a:gd name="connsiteY3" fmla="*/ 485775 h 549275"/>
                  <a:gd name="connsiteX4" fmla="*/ 0 w 301625"/>
                  <a:gd name="connsiteY4" fmla="*/ 0 h 549275"/>
                  <a:gd name="connsiteX0" fmla="*/ 0 w 330226"/>
                  <a:gd name="connsiteY0" fmla="*/ 0 h 549275"/>
                  <a:gd name="connsiteX1" fmla="*/ 330200 w 330226"/>
                  <a:gd name="connsiteY1" fmla="*/ 63500 h 549275"/>
                  <a:gd name="connsiteX2" fmla="*/ 301625 w 330226"/>
                  <a:gd name="connsiteY2" fmla="*/ 549275 h 549275"/>
                  <a:gd name="connsiteX3" fmla="*/ 3175 w 330226"/>
                  <a:gd name="connsiteY3" fmla="*/ 485775 h 549275"/>
                  <a:gd name="connsiteX4" fmla="*/ 0 w 330226"/>
                  <a:gd name="connsiteY4" fmla="*/ 0 h 549275"/>
                  <a:gd name="connsiteX0" fmla="*/ 0 w 349944"/>
                  <a:gd name="connsiteY0" fmla="*/ 0 h 549275"/>
                  <a:gd name="connsiteX1" fmla="*/ 330200 w 349944"/>
                  <a:gd name="connsiteY1" fmla="*/ 63500 h 549275"/>
                  <a:gd name="connsiteX2" fmla="*/ 311149 w 349944"/>
                  <a:gd name="connsiteY2" fmla="*/ 276225 h 549275"/>
                  <a:gd name="connsiteX3" fmla="*/ 301625 w 349944"/>
                  <a:gd name="connsiteY3" fmla="*/ 549275 h 549275"/>
                  <a:gd name="connsiteX4" fmla="*/ 3175 w 349944"/>
                  <a:gd name="connsiteY4" fmla="*/ 485775 h 549275"/>
                  <a:gd name="connsiteX5" fmla="*/ 0 w 349944"/>
                  <a:gd name="connsiteY5" fmla="*/ 0 h 549275"/>
                  <a:gd name="connsiteX0" fmla="*/ 0 w 350772"/>
                  <a:gd name="connsiteY0" fmla="*/ 0 h 549275"/>
                  <a:gd name="connsiteX1" fmla="*/ 330200 w 350772"/>
                  <a:gd name="connsiteY1" fmla="*/ 63500 h 549275"/>
                  <a:gd name="connsiteX2" fmla="*/ 311149 w 350772"/>
                  <a:gd name="connsiteY2" fmla="*/ 276225 h 549275"/>
                  <a:gd name="connsiteX3" fmla="*/ 301625 w 350772"/>
                  <a:gd name="connsiteY3" fmla="*/ 549275 h 549275"/>
                  <a:gd name="connsiteX4" fmla="*/ 3175 w 350772"/>
                  <a:gd name="connsiteY4" fmla="*/ 485775 h 549275"/>
                  <a:gd name="connsiteX5" fmla="*/ 0 w 350772"/>
                  <a:gd name="connsiteY5" fmla="*/ 0 h 549275"/>
                  <a:gd name="connsiteX0" fmla="*/ 0 w 358734"/>
                  <a:gd name="connsiteY0" fmla="*/ 0 h 549275"/>
                  <a:gd name="connsiteX1" fmla="*/ 330200 w 358734"/>
                  <a:gd name="connsiteY1" fmla="*/ 63500 h 549275"/>
                  <a:gd name="connsiteX2" fmla="*/ 339724 w 358734"/>
                  <a:gd name="connsiteY2" fmla="*/ 238125 h 549275"/>
                  <a:gd name="connsiteX3" fmla="*/ 301625 w 358734"/>
                  <a:gd name="connsiteY3" fmla="*/ 549275 h 549275"/>
                  <a:gd name="connsiteX4" fmla="*/ 3175 w 358734"/>
                  <a:gd name="connsiteY4" fmla="*/ 485775 h 549275"/>
                  <a:gd name="connsiteX5" fmla="*/ 0 w 358734"/>
                  <a:gd name="connsiteY5" fmla="*/ 0 h 549275"/>
                  <a:gd name="connsiteX0" fmla="*/ 0 w 343868"/>
                  <a:gd name="connsiteY0" fmla="*/ 0 h 549275"/>
                  <a:gd name="connsiteX1" fmla="*/ 330200 w 343868"/>
                  <a:gd name="connsiteY1" fmla="*/ 63500 h 549275"/>
                  <a:gd name="connsiteX2" fmla="*/ 339724 w 343868"/>
                  <a:gd name="connsiteY2" fmla="*/ 238125 h 549275"/>
                  <a:gd name="connsiteX3" fmla="*/ 301625 w 343868"/>
                  <a:gd name="connsiteY3" fmla="*/ 549275 h 549275"/>
                  <a:gd name="connsiteX4" fmla="*/ 3175 w 343868"/>
                  <a:gd name="connsiteY4" fmla="*/ 485775 h 549275"/>
                  <a:gd name="connsiteX5" fmla="*/ 0 w 343868"/>
                  <a:gd name="connsiteY5" fmla="*/ 0 h 549275"/>
                  <a:gd name="connsiteX0" fmla="*/ 0 w 342200"/>
                  <a:gd name="connsiteY0" fmla="*/ 0 h 549275"/>
                  <a:gd name="connsiteX1" fmla="*/ 330200 w 342200"/>
                  <a:gd name="connsiteY1" fmla="*/ 63500 h 549275"/>
                  <a:gd name="connsiteX2" fmla="*/ 339724 w 342200"/>
                  <a:gd name="connsiteY2" fmla="*/ 238125 h 549275"/>
                  <a:gd name="connsiteX3" fmla="*/ 301625 w 342200"/>
                  <a:gd name="connsiteY3" fmla="*/ 549275 h 549275"/>
                  <a:gd name="connsiteX4" fmla="*/ 3175 w 342200"/>
                  <a:gd name="connsiteY4" fmla="*/ 485775 h 549275"/>
                  <a:gd name="connsiteX5" fmla="*/ 0 w 342200"/>
                  <a:gd name="connsiteY5" fmla="*/ 0 h 549275"/>
                  <a:gd name="connsiteX0" fmla="*/ 0 w 339724"/>
                  <a:gd name="connsiteY0" fmla="*/ 0 h 549275"/>
                  <a:gd name="connsiteX1" fmla="*/ 330200 w 339724"/>
                  <a:gd name="connsiteY1" fmla="*/ 63500 h 549275"/>
                  <a:gd name="connsiteX2" fmla="*/ 339724 w 339724"/>
                  <a:gd name="connsiteY2" fmla="*/ 238125 h 549275"/>
                  <a:gd name="connsiteX3" fmla="*/ 301625 w 339724"/>
                  <a:gd name="connsiteY3" fmla="*/ 549275 h 549275"/>
                  <a:gd name="connsiteX4" fmla="*/ 3175 w 339724"/>
                  <a:gd name="connsiteY4" fmla="*/ 485775 h 549275"/>
                  <a:gd name="connsiteX5" fmla="*/ 0 w 339724"/>
                  <a:gd name="connsiteY5" fmla="*/ 0 h 549275"/>
                  <a:gd name="connsiteX0" fmla="*/ 0 w 340929"/>
                  <a:gd name="connsiteY0" fmla="*/ 0 h 549275"/>
                  <a:gd name="connsiteX1" fmla="*/ 330200 w 340929"/>
                  <a:gd name="connsiteY1" fmla="*/ 63500 h 549275"/>
                  <a:gd name="connsiteX2" fmla="*/ 339724 w 340929"/>
                  <a:gd name="connsiteY2" fmla="*/ 238125 h 549275"/>
                  <a:gd name="connsiteX3" fmla="*/ 336549 w 340929"/>
                  <a:gd name="connsiteY3" fmla="*/ 406400 h 549275"/>
                  <a:gd name="connsiteX4" fmla="*/ 301625 w 340929"/>
                  <a:gd name="connsiteY4" fmla="*/ 549275 h 549275"/>
                  <a:gd name="connsiteX5" fmla="*/ 3175 w 340929"/>
                  <a:gd name="connsiteY5" fmla="*/ 485775 h 549275"/>
                  <a:gd name="connsiteX6" fmla="*/ 0 w 34092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5"/>
                  <a:gd name="connsiteY0" fmla="*/ 0 h 549275"/>
                  <a:gd name="connsiteX1" fmla="*/ 330200 w 339735"/>
                  <a:gd name="connsiteY1" fmla="*/ 63500 h 549275"/>
                  <a:gd name="connsiteX2" fmla="*/ 339724 w 339735"/>
                  <a:gd name="connsiteY2" fmla="*/ 238125 h 549275"/>
                  <a:gd name="connsiteX3" fmla="*/ 263524 w 339735"/>
                  <a:gd name="connsiteY3" fmla="*/ 260350 h 549275"/>
                  <a:gd name="connsiteX4" fmla="*/ 301625 w 339735"/>
                  <a:gd name="connsiteY4" fmla="*/ 549275 h 549275"/>
                  <a:gd name="connsiteX5" fmla="*/ 3175 w 339735"/>
                  <a:gd name="connsiteY5" fmla="*/ 485775 h 549275"/>
                  <a:gd name="connsiteX6" fmla="*/ 0 w 339735"/>
                  <a:gd name="connsiteY6" fmla="*/ 0 h 549275"/>
                  <a:gd name="connsiteX0" fmla="*/ 0 w 339751"/>
                  <a:gd name="connsiteY0" fmla="*/ 0 h 549275"/>
                  <a:gd name="connsiteX1" fmla="*/ 330200 w 339751"/>
                  <a:gd name="connsiteY1" fmla="*/ 63500 h 549275"/>
                  <a:gd name="connsiteX2" fmla="*/ 339724 w 339751"/>
                  <a:gd name="connsiteY2" fmla="*/ 238125 h 549275"/>
                  <a:gd name="connsiteX3" fmla="*/ 304799 w 339751"/>
                  <a:gd name="connsiteY3" fmla="*/ 285750 h 549275"/>
                  <a:gd name="connsiteX4" fmla="*/ 301625 w 339751"/>
                  <a:gd name="connsiteY4" fmla="*/ 549275 h 549275"/>
                  <a:gd name="connsiteX5" fmla="*/ 3175 w 339751"/>
                  <a:gd name="connsiteY5" fmla="*/ 485775 h 549275"/>
                  <a:gd name="connsiteX6" fmla="*/ 0 w 339751"/>
                  <a:gd name="connsiteY6" fmla="*/ 0 h 549275"/>
                  <a:gd name="connsiteX0" fmla="*/ 0 w 339754"/>
                  <a:gd name="connsiteY0" fmla="*/ 0 h 549275"/>
                  <a:gd name="connsiteX1" fmla="*/ 330200 w 339754"/>
                  <a:gd name="connsiteY1" fmla="*/ 63500 h 549275"/>
                  <a:gd name="connsiteX2" fmla="*/ 339724 w 339754"/>
                  <a:gd name="connsiteY2" fmla="*/ 238125 h 549275"/>
                  <a:gd name="connsiteX3" fmla="*/ 304799 w 339754"/>
                  <a:gd name="connsiteY3" fmla="*/ 285750 h 549275"/>
                  <a:gd name="connsiteX4" fmla="*/ 301625 w 339754"/>
                  <a:gd name="connsiteY4" fmla="*/ 549275 h 549275"/>
                  <a:gd name="connsiteX5" fmla="*/ 3175 w 339754"/>
                  <a:gd name="connsiteY5" fmla="*/ 485775 h 549275"/>
                  <a:gd name="connsiteX6" fmla="*/ 0 w 33975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5"/>
                  <a:gd name="connsiteY0" fmla="*/ 0 h 549275"/>
                  <a:gd name="connsiteX1" fmla="*/ 339725 w 339725"/>
                  <a:gd name="connsiteY1" fmla="*/ 66675 h 549275"/>
                  <a:gd name="connsiteX2" fmla="*/ 339724 w 339725"/>
                  <a:gd name="connsiteY2" fmla="*/ 238125 h 549275"/>
                  <a:gd name="connsiteX3" fmla="*/ 304799 w 339725"/>
                  <a:gd name="connsiteY3" fmla="*/ 285750 h 549275"/>
                  <a:gd name="connsiteX4" fmla="*/ 301625 w 339725"/>
                  <a:gd name="connsiteY4" fmla="*/ 549275 h 549275"/>
                  <a:gd name="connsiteX5" fmla="*/ 3175 w 339725"/>
                  <a:gd name="connsiteY5" fmla="*/ 485775 h 549275"/>
                  <a:gd name="connsiteX6" fmla="*/ 0 w 339725"/>
                  <a:gd name="connsiteY6" fmla="*/ 0 h 54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725" h="549275">
                    <a:moveTo>
                      <a:pt x="0" y="0"/>
                    </a:moveTo>
                    <a:lnTo>
                      <a:pt x="339725" y="66675"/>
                    </a:lnTo>
                    <a:cubicBezTo>
                      <a:pt x="337608" y="128587"/>
                      <a:pt x="339724" y="192087"/>
                      <a:pt x="339724" y="238125"/>
                    </a:cubicBezTo>
                    <a:cubicBezTo>
                      <a:pt x="324907" y="266700"/>
                      <a:pt x="314324" y="271992"/>
                      <a:pt x="304799" y="285750"/>
                    </a:cubicBezTo>
                    <a:cubicBezTo>
                      <a:pt x="298449" y="337608"/>
                      <a:pt x="306387" y="472546"/>
                      <a:pt x="301625" y="549275"/>
                    </a:cubicBezTo>
                    <a:lnTo>
                      <a:pt x="3175" y="485775"/>
                    </a:lnTo>
                    <a:cubicBezTo>
                      <a:pt x="2117" y="323850"/>
                      <a:pt x="1058" y="161925"/>
                      <a:pt x="0" y="0"/>
                    </a:cubicBezTo>
                    <a:close/>
                  </a:path>
                </a:pathLst>
              </a:custGeom>
              <a:noFill/>
              <a:ln w="12700" cap="flat" cmpd="sng" algn="ctr">
                <a:solidFill>
                  <a:schemeClr val="accent1"/>
                </a:solidFill>
                <a:prstDash val="solid"/>
                <a:miter lim="800000"/>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 name="Freeform 149">
                <a:extLst>
                  <a:ext uri="{FF2B5EF4-FFF2-40B4-BE49-F238E27FC236}">
                    <a16:creationId xmlns:a16="http://schemas.microsoft.com/office/drawing/2014/main" id="{869E8A57-C06A-46B4-93D2-E06CE7192321}"/>
                  </a:ext>
                </a:extLst>
              </p:cNvPr>
              <p:cNvSpPr/>
              <p:nvPr/>
            </p:nvSpPr>
            <p:spPr bwMode="auto">
              <a:xfrm>
                <a:off x="5988977" y="1784206"/>
                <a:ext cx="334541" cy="372775"/>
              </a:xfrm>
              <a:custGeom>
                <a:avLst/>
                <a:gdLst>
                  <a:gd name="connsiteX0" fmla="*/ 0 w 425450"/>
                  <a:gd name="connsiteY0" fmla="*/ 0 h 495300"/>
                  <a:gd name="connsiteX1" fmla="*/ 381000 w 425450"/>
                  <a:gd name="connsiteY1" fmla="*/ 0 h 495300"/>
                  <a:gd name="connsiteX2" fmla="*/ 381000 w 425450"/>
                  <a:gd name="connsiteY2" fmla="*/ 231775 h 495300"/>
                  <a:gd name="connsiteX3" fmla="*/ 422275 w 425450"/>
                  <a:gd name="connsiteY3" fmla="*/ 266700 h 495300"/>
                  <a:gd name="connsiteX4" fmla="*/ 425450 w 425450"/>
                  <a:gd name="connsiteY4" fmla="*/ 419100 h 495300"/>
                  <a:gd name="connsiteX5" fmla="*/ 377825 w 425450"/>
                  <a:gd name="connsiteY5" fmla="*/ 450850 h 495300"/>
                  <a:gd name="connsiteX6" fmla="*/ 377825 w 425450"/>
                  <a:gd name="connsiteY6" fmla="*/ 495300 h 495300"/>
                  <a:gd name="connsiteX7" fmla="*/ 285750 w 425450"/>
                  <a:gd name="connsiteY7" fmla="*/ 495300 h 495300"/>
                  <a:gd name="connsiteX0" fmla="*/ 0 w 444500"/>
                  <a:gd name="connsiteY0" fmla="*/ 3175 h 495300"/>
                  <a:gd name="connsiteX1" fmla="*/ 400050 w 444500"/>
                  <a:gd name="connsiteY1" fmla="*/ 0 h 495300"/>
                  <a:gd name="connsiteX2" fmla="*/ 400050 w 444500"/>
                  <a:gd name="connsiteY2" fmla="*/ 231775 h 495300"/>
                  <a:gd name="connsiteX3" fmla="*/ 441325 w 444500"/>
                  <a:gd name="connsiteY3" fmla="*/ 266700 h 495300"/>
                  <a:gd name="connsiteX4" fmla="*/ 444500 w 444500"/>
                  <a:gd name="connsiteY4" fmla="*/ 419100 h 495300"/>
                  <a:gd name="connsiteX5" fmla="*/ 396875 w 444500"/>
                  <a:gd name="connsiteY5" fmla="*/ 450850 h 495300"/>
                  <a:gd name="connsiteX6" fmla="*/ 396875 w 444500"/>
                  <a:gd name="connsiteY6" fmla="*/ 495300 h 495300"/>
                  <a:gd name="connsiteX7" fmla="*/ 304800 w 444500"/>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500" h="495300">
                    <a:moveTo>
                      <a:pt x="0" y="3175"/>
                    </a:moveTo>
                    <a:lnTo>
                      <a:pt x="400050" y="0"/>
                    </a:lnTo>
                    <a:lnTo>
                      <a:pt x="400050" y="231775"/>
                    </a:lnTo>
                    <a:lnTo>
                      <a:pt x="441325" y="266700"/>
                    </a:lnTo>
                    <a:cubicBezTo>
                      <a:pt x="442383" y="317500"/>
                      <a:pt x="443442" y="368300"/>
                      <a:pt x="444500" y="419100"/>
                    </a:cubicBezTo>
                    <a:lnTo>
                      <a:pt x="396875" y="450850"/>
                    </a:lnTo>
                    <a:lnTo>
                      <a:pt x="396875" y="495300"/>
                    </a:lnTo>
                    <a:lnTo>
                      <a:pt x="304800" y="495300"/>
                    </a:lnTo>
                  </a:path>
                </a:pathLst>
              </a:custGeom>
              <a:noFill/>
              <a:ln w="12700" cap="flat" cmpd="sng" algn="ctr">
                <a:solidFill>
                  <a:schemeClr val="accent1"/>
                </a:solidFill>
                <a:prstDash val="solid"/>
                <a:miter lim="800000"/>
                <a:headEnd type="none" w="med" len="med"/>
                <a:tailEnd type="none" w="med" len="me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60" name="Group 59">
            <a:extLst>
              <a:ext uri="{FF2B5EF4-FFF2-40B4-BE49-F238E27FC236}">
                <a16:creationId xmlns:a16="http://schemas.microsoft.com/office/drawing/2014/main" id="{A3A14721-A2AB-4B54-B16E-927C429E43AE}"/>
              </a:ext>
            </a:extLst>
          </p:cNvPr>
          <p:cNvGrpSpPr/>
          <p:nvPr/>
        </p:nvGrpSpPr>
        <p:grpSpPr>
          <a:xfrm>
            <a:off x="11011841" y="1837804"/>
            <a:ext cx="491391" cy="505199"/>
            <a:chOff x="2776302" y="4657642"/>
            <a:chExt cx="1550488" cy="1594059"/>
          </a:xfrm>
          <a:noFill/>
        </p:grpSpPr>
        <p:sp>
          <p:nvSpPr>
            <p:cNvPr id="61" name="Cylinder 60">
              <a:extLst>
                <a:ext uri="{FF2B5EF4-FFF2-40B4-BE49-F238E27FC236}">
                  <a16:creationId xmlns:a16="http://schemas.microsoft.com/office/drawing/2014/main" id="{908F7084-D6C3-4AD3-8978-C8F18AEF845D}"/>
                </a:ext>
              </a:extLst>
            </p:cNvPr>
            <p:cNvSpPr/>
            <p:nvPr/>
          </p:nvSpPr>
          <p:spPr bwMode="auto">
            <a:xfrm>
              <a:off x="2776302" y="4657642"/>
              <a:ext cx="1043832" cy="1371349"/>
            </a:xfrm>
            <a:prstGeom prst="can">
              <a:avLst>
                <a:gd name="adj" fmla="val 39530"/>
              </a:avLst>
            </a:prstGeom>
            <a:grpFill/>
            <a:ln w="12700" cap="flat" cmpd="sng" algn="ctr">
              <a:solidFill>
                <a:schemeClr val="accent1"/>
              </a:solidFill>
              <a:prstDash val="solid"/>
              <a:headEnd type="none" w="med" len="med"/>
              <a:tailEnd type="none" w="med" len="med"/>
            </a:ln>
            <a:effectLst/>
          </p:spPr>
          <p:txBody>
            <a:bodyPr rot="0" spcFirstLastPara="0" vert="horz" wrap="square" lIns="0" tIns="146304" rIns="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rPr>
                <a:t>SQL</a:t>
              </a:r>
            </a:p>
          </p:txBody>
        </p:sp>
        <p:sp>
          <p:nvSpPr>
            <p:cNvPr id="62" name="Freeform 146">
              <a:extLst>
                <a:ext uri="{FF2B5EF4-FFF2-40B4-BE49-F238E27FC236}">
                  <a16:creationId xmlns:a16="http://schemas.microsoft.com/office/drawing/2014/main" id="{0FD9A8D0-C7E4-49A6-AE5E-7385E64E6768}"/>
                </a:ext>
              </a:extLst>
            </p:cNvPr>
            <p:cNvSpPr>
              <a:spLocks noChangeAspect="1"/>
            </p:cNvSpPr>
            <p:nvPr/>
          </p:nvSpPr>
          <p:spPr bwMode="white">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cap="flat" cmpd="sng" algn="ctr">
              <a:solidFill>
                <a:schemeClr val="accent1"/>
              </a:solidFill>
              <a:prstDash val="solid"/>
              <a:miter lim="800000"/>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srgbClr val="50505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cxnSp>
        <p:nvCxnSpPr>
          <p:cNvPr id="63" name="Straight Arrow Connector 62">
            <a:extLst>
              <a:ext uri="{FF2B5EF4-FFF2-40B4-BE49-F238E27FC236}">
                <a16:creationId xmlns:a16="http://schemas.microsoft.com/office/drawing/2014/main" id="{A45719AC-77DD-462B-84BD-9ABDF5BD601D}"/>
              </a:ext>
            </a:extLst>
          </p:cNvPr>
          <p:cNvCxnSpPr>
            <a:cxnSpLocks/>
          </p:cNvCxnSpPr>
          <p:nvPr/>
        </p:nvCxnSpPr>
        <p:spPr>
          <a:xfrm flipV="1">
            <a:off x="9453332" y="5207256"/>
            <a:ext cx="1371600" cy="2319"/>
          </a:xfrm>
          <a:prstGeom prst="straightConnector1">
            <a:avLst/>
          </a:prstGeom>
          <a:noFill/>
          <a:ln w="12700" cap="flat" cmpd="sng" algn="ctr">
            <a:solidFill>
              <a:srgbClr val="0078D7"/>
            </a:solidFill>
            <a:prstDash val="solid"/>
            <a:headEnd type="none"/>
            <a:tailEnd type="triangle" w="med" len="sm"/>
          </a:ln>
          <a:effectLst/>
        </p:spPr>
      </p:cxnSp>
      <p:sp>
        <p:nvSpPr>
          <p:cNvPr id="64" name="Rectangle 63">
            <a:extLst>
              <a:ext uri="{FF2B5EF4-FFF2-40B4-BE49-F238E27FC236}">
                <a16:creationId xmlns:a16="http://schemas.microsoft.com/office/drawing/2014/main" id="{2566EB68-1A4B-45F9-ACF1-7B33F746B79C}"/>
              </a:ext>
            </a:extLst>
          </p:cNvPr>
          <p:cNvSpPr/>
          <p:nvPr/>
        </p:nvSpPr>
        <p:spPr>
          <a:xfrm>
            <a:off x="8430805" y="5071076"/>
            <a:ext cx="899878" cy="276999"/>
          </a:xfrm>
          <a:prstGeom prst="rect">
            <a:avLst/>
          </a:prstGeom>
          <a:noFill/>
          <a:ln w="9525" cap="flat" cmpd="sng" algn="ctr">
            <a:noFill/>
            <a:prstDash val="soli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SSIS ETL</a:t>
            </a:r>
          </a:p>
        </p:txBody>
      </p:sp>
      <p:cxnSp>
        <p:nvCxnSpPr>
          <p:cNvPr id="65" name="Straight Arrow Connector 64">
            <a:extLst>
              <a:ext uri="{FF2B5EF4-FFF2-40B4-BE49-F238E27FC236}">
                <a16:creationId xmlns:a16="http://schemas.microsoft.com/office/drawing/2014/main" id="{FB3F6396-3B5F-4429-A705-604927E7C540}"/>
              </a:ext>
            </a:extLst>
          </p:cNvPr>
          <p:cNvCxnSpPr>
            <a:cxnSpLocks/>
            <a:endCxn id="34" idx="2"/>
          </p:cNvCxnSpPr>
          <p:nvPr/>
        </p:nvCxnSpPr>
        <p:spPr>
          <a:xfrm flipV="1">
            <a:off x="8880744" y="2937806"/>
            <a:ext cx="0" cy="2052994"/>
          </a:xfrm>
          <a:prstGeom prst="straightConnector1">
            <a:avLst/>
          </a:prstGeom>
          <a:noFill/>
          <a:ln w="12700" cap="flat" cmpd="sng" algn="ctr">
            <a:solidFill>
              <a:srgbClr val="0078D7"/>
            </a:solidFill>
            <a:prstDash val="dash"/>
            <a:headEnd type="none"/>
            <a:tailEnd type="triangle" w="med" len="sm"/>
          </a:ln>
          <a:effectLst/>
        </p:spPr>
      </p:cxnSp>
      <p:sp>
        <p:nvSpPr>
          <p:cNvPr id="66" name="Rectangle 65">
            <a:extLst>
              <a:ext uri="{FF2B5EF4-FFF2-40B4-BE49-F238E27FC236}">
                <a16:creationId xmlns:a16="http://schemas.microsoft.com/office/drawing/2014/main" id="{0FDFEA4D-2CA2-45CE-8FB3-EB03BAB4712D}"/>
              </a:ext>
            </a:extLst>
          </p:cNvPr>
          <p:cNvSpPr/>
          <p:nvPr/>
        </p:nvSpPr>
        <p:spPr>
          <a:xfrm>
            <a:off x="7883614" y="1413201"/>
            <a:ext cx="1994260" cy="276999"/>
          </a:xfrm>
          <a:prstGeom prst="rect">
            <a:avLst/>
          </a:prstGeom>
          <a:noFill/>
          <a:ln w="12700" cap="flat" cmpd="sng" algn="ctr">
            <a:noFill/>
            <a:prstDash val="solid"/>
            <a:miter lim="800000"/>
          </a:ln>
          <a:effectLst/>
        </p:spPr>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SSIS Integration Runtime</a:t>
            </a:r>
          </a:p>
        </p:txBody>
      </p:sp>
      <p:cxnSp>
        <p:nvCxnSpPr>
          <p:cNvPr id="67" name="Straight Arrow Connector 66">
            <a:extLst>
              <a:ext uri="{FF2B5EF4-FFF2-40B4-BE49-F238E27FC236}">
                <a16:creationId xmlns:a16="http://schemas.microsoft.com/office/drawing/2014/main" id="{123B93BB-0FCE-4758-9732-62E5666F5394}"/>
              </a:ext>
            </a:extLst>
          </p:cNvPr>
          <p:cNvCxnSpPr>
            <a:cxnSpLocks/>
            <a:endCxn id="34" idx="1"/>
          </p:cNvCxnSpPr>
          <p:nvPr/>
        </p:nvCxnSpPr>
        <p:spPr>
          <a:xfrm flipV="1">
            <a:off x="6638466" y="2137706"/>
            <a:ext cx="983890" cy="20839"/>
          </a:xfrm>
          <a:prstGeom prst="straightConnector1">
            <a:avLst/>
          </a:prstGeom>
          <a:noFill/>
          <a:ln w="12700" cap="flat" cmpd="sng" algn="ctr">
            <a:solidFill>
              <a:srgbClr val="0078D7"/>
            </a:solidFill>
            <a:prstDash val="solid"/>
            <a:headEnd type="none"/>
            <a:tailEnd type="triangle" w="med" len="sm"/>
          </a:ln>
          <a:effectLst/>
        </p:spPr>
      </p:cxnSp>
      <p:cxnSp>
        <p:nvCxnSpPr>
          <p:cNvPr id="68" name="Straight Arrow Connector 67">
            <a:extLst>
              <a:ext uri="{FF2B5EF4-FFF2-40B4-BE49-F238E27FC236}">
                <a16:creationId xmlns:a16="http://schemas.microsoft.com/office/drawing/2014/main" id="{5DF2F5F1-ED4D-47B5-AEEB-0190D06B4CA1}"/>
              </a:ext>
            </a:extLst>
          </p:cNvPr>
          <p:cNvCxnSpPr>
            <a:cxnSpLocks/>
            <a:stCxn id="34" idx="3"/>
          </p:cNvCxnSpPr>
          <p:nvPr/>
        </p:nvCxnSpPr>
        <p:spPr>
          <a:xfrm flipV="1">
            <a:off x="10139132" y="2124772"/>
            <a:ext cx="685800" cy="12934"/>
          </a:xfrm>
          <a:prstGeom prst="straightConnector1">
            <a:avLst/>
          </a:prstGeom>
          <a:noFill/>
          <a:ln w="12700" cap="flat" cmpd="sng" algn="ctr">
            <a:solidFill>
              <a:srgbClr val="0078D7"/>
            </a:solidFill>
            <a:prstDash val="solid"/>
            <a:headEnd type="none"/>
            <a:tailEnd type="triangle" w="med" len="sm"/>
          </a:ln>
          <a:effectLst/>
        </p:spPr>
      </p:cxnSp>
      <p:sp>
        <p:nvSpPr>
          <p:cNvPr id="69" name="Rectangle 68">
            <a:extLst>
              <a:ext uri="{FF2B5EF4-FFF2-40B4-BE49-F238E27FC236}">
                <a16:creationId xmlns:a16="http://schemas.microsoft.com/office/drawing/2014/main" id="{7F1DAB13-345B-4161-A6F0-EC884281EA0E}"/>
              </a:ext>
            </a:extLst>
          </p:cNvPr>
          <p:cNvSpPr/>
          <p:nvPr/>
        </p:nvSpPr>
        <p:spPr>
          <a:xfrm>
            <a:off x="7006637" y="3864341"/>
            <a:ext cx="740554" cy="276999"/>
          </a:xfrm>
          <a:prstGeom prst="rect">
            <a:avLst/>
          </a:prstGeom>
          <a:noFill/>
          <a:ln w="9525" cap="flat" cmpd="sng" algn="ctr">
            <a:noFill/>
            <a:prstDash val="soli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VNET</a:t>
            </a:r>
          </a:p>
        </p:txBody>
      </p:sp>
      <p:cxnSp>
        <p:nvCxnSpPr>
          <p:cNvPr id="70" name="Connector: Elbow 69">
            <a:extLst>
              <a:ext uri="{FF2B5EF4-FFF2-40B4-BE49-F238E27FC236}">
                <a16:creationId xmlns:a16="http://schemas.microsoft.com/office/drawing/2014/main" id="{02B05CB5-D93B-4896-9F81-B1521DB34AD6}"/>
              </a:ext>
            </a:extLst>
          </p:cNvPr>
          <p:cNvCxnSpPr>
            <a:cxnSpLocks/>
          </p:cNvCxnSpPr>
          <p:nvPr/>
        </p:nvCxnSpPr>
        <p:spPr>
          <a:xfrm flipV="1">
            <a:off x="6638466" y="4176149"/>
            <a:ext cx="805022" cy="723938"/>
          </a:xfrm>
          <a:prstGeom prst="bentConnector2">
            <a:avLst/>
          </a:prstGeom>
          <a:noFill/>
          <a:ln w="12700" cap="flat" cmpd="sng" algn="ctr">
            <a:solidFill>
              <a:schemeClr val="accent1"/>
            </a:solidFill>
            <a:prstDash val="dash"/>
            <a:headEnd type="none"/>
            <a:tailEnd type="triangle" w="med" len="sm"/>
          </a:ln>
          <a:effectLst/>
        </p:spPr>
      </p:cxnSp>
      <p:cxnSp>
        <p:nvCxnSpPr>
          <p:cNvPr id="71" name="Connector: Elbow 70">
            <a:extLst>
              <a:ext uri="{FF2B5EF4-FFF2-40B4-BE49-F238E27FC236}">
                <a16:creationId xmlns:a16="http://schemas.microsoft.com/office/drawing/2014/main" id="{C6A22E45-6267-4F3D-BD2A-C0D8549692D8}"/>
              </a:ext>
            </a:extLst>
          </p:cNvPr>
          <p:cNvCxnSpPr>
            <a:cxnSpLocks/>
          </p:cNvCxnSpPr>
          <p:nvPr/>
        </p:nvCxnSpPr>
        <p:spPr>
          <a:xfrm flipV="1">
            <a:off x="7694581" y="2943165"/>
            <a:ext cx="1016753" cy="688036"/>
          </a:xfrm>
          <a:prstGeom prst="bentConnector3">
            <a:avLst>
              <a:gd name="adj1" fmla="val 100090"/>
            </a:avLst>
          </a:prstGeom>
          <a:noFill/>
          <a:ln w="12700" cap="flat" cmpd="sng" algn="ctr">
            <a:solidFill>
              <a:srgbClr val="0078D7"/>
            </a:solidFill>
            <a:prstDash val="dash"/>
            <a:headEnd type="none"/>
            <a:tailEnd type="triangle" w="med" len="sm"/>
          </a:ln>
          <a:effectLst/>
        </p:spPr>
      </p:cxnSp>
      <p:grpSp>
        <p:nvGrpSpPr>
          <p:cNvPr id="72" name="Group 71">
            <a:extLst>
              <a:ext uri="{FF2B5EF4-FFF2-40B4-BE49-F238E27FC236}">
                <a16:creationId xmlns:a16="http://schemas.microsoft.com/office/drawing/2014/main" id="{CA37D494-BBC4-4237-9427-5242FC73FFC5}"/>
              </a:ext>
            </a:extLst>
          </p:cNvPr>
          <p:cNvGrpSpPr/>
          <p:nvPr/>
        </p:nvGrpSpPr>
        <p:grpSpPr>
          <a:xfrm>
            <a:off x="7179967" y="3368215"/>
            <a:ext cx="548330" cy="465526"/>
            <a:chOff x="4066524" y="650870"/>
            <a:chExt cx="3359027" cy="2851775"/>
          </a:xfrm>
          <a:noFill/>
        </p:grpSpPr>
        <p:sp useBgFill="1">
          <p:nvSpPr>
            <p:cNvPr id="73" name="Freeform: Shape 72">
              <a:extLst>
                <a:ext uri="{FF2B5EF4-FFF2-40B4-BE49-F238E27FC236}">
                  <a16:creationId xmlns:a16="http://schemas.microsoft.com/office/drawing/2014/main" id="{FCE504C4-6BC9-4D67-93C0-32B56851A45E}"/>
                </a:ext>
              </a:extLst>
            </p:cNvPr>
            <p:cNvSpPr>
              <a:spLocks noChangeArrowheads="1"/>
            </p:cNvSpPr>
            <p:nvPr/>
          </p:nvSpPr>
          <p:spPr bwMode="white">
            <a:xfrm>
              <a:off x="5540336" y="650870"/>
              <a:ext cx="1885215" cy="1339084"/>
            </a:xfrm>
            <a:custGeom>
              <a:avLst/>
              <a:gdLst>
                <a:gd name="connsiteX0" fmla="*/ 571952 w 1885215"/>
                <a:gd name="connsiteY0" fmla="*/ 0 h 1339084"/>
                <a:gd name="connsiteX1" fmla="*/ 1098206 w 1885215"/>
                <a:gd name="connsiteY1" fmla="*/ 333580 h 1339084"/>
                <a:gd name="connsiteX2" fmla="*/ 1349480 w 1885215"/>
                <a:gd name="connsiteY2" fmla="*/ 266864 h 1339084"/>
                <a:gd name="connsiteX3" fmla="*/ 1885215 w 1885215"/>
                <a:gd name="connsiteY3" fmla="*/ 805357 h 1339084"/>
                <a:gd name="connsiteX4" fmla="*/ 1349480 w 1885215"/>
                <a:gd name="connsiteY4" fmla="*/ 1339084 h 1339084"/>
                <a:gd name="connsiteX5" fmla="*/ 1203464 w 1885215"/>
                <a:gd name="connsiteY5" fmla="*/ 1339084 h 1339084"/>
                <a:gd name="connsiteX6" fmla="*/ 1070013 w 1885215"/>
                <a:gd name="connsiteY6" fmla="*/ 1339084 h 1339084"/>
                <a:gd name="connsiteX7" fmla="*/ 1070013 w 1885215"/>
                <a:gd name="connsiteY7" fmla="*/ 508723 h 1339084"/>
                <a:gd name="connsiteX8" fmla="*/ 0 w 1885215"/>
                <a:gd name="connsiteY8" fmla="*/ 508723 h 1339084"/>
                <a:gd name="connsiteX9" fmla="*/ 9845 w 1885215"/>
                <a:gd name="connsiteY9" fmla="*/ 441472 h 1339084"/>
                <a:gd name="connsiteX10" fmla="*/ 571952 w 1885215"/>
                <a:gd name="connsiteY10" fmla="*/ 0 h 1339084"/>
                <a:gd name="connsiteX0" fmla="*/ 1070013 w 1885215"/>
                <a:gd name="connsiteY0" fmla="*/ 508723 h 1339084"/>
                <a:gd name="connsiteX1" fmla="*/ 0 w 1885215"/>
                <a:gd name="connsiteY1" fmla="*/ 508723 h 1339084"/>
                <a:gd name="connsiteX2" fmla="*/ 9845 w 1885215"/>
                <a:gd name="connsiteY2" fmla="*/ 441472 h 1339084"/>
                <a:gd name="connsiteX3" fmla="*/ 571952 w 1885215"/>
                <a:gd name="connsiteY3" fmla="*/ 0 h 1339084"/>
                <a:gd name="connsiteX4" fmla="*/ 1098206 w 1885215"/>
                <a:gd name="connsiteY4" fmla="*/ 333580 h 1339084"/>
                <a:gd name="connsiteX5" fmla="*/ 1349480 w 1885215"/>
                <a:gd name="connsiteY5" fmla="*/ 266864 h 1339084"/>
                <a:gd name="connsiteX6" fmla="*/ 1885215 w 1885215"/>
                <a:gd name="connsiteY6" fmla="*/ 805357 h 1339084"/>
                <a:gd name="connsiteX7" fmla="*/ 1349480 w 1885215"/>
                <a:gd name="connsiteY7" fmla="*/ 1339084 h 1339084"/>
                <a:gd name="connsiteX8" fmla="*/ 1203464 w 1885215"/>
                <a:gd name="connsiteY8" fmla="*/ 1339084 h 1339084"/>
                <a:gd name="connsiteX9" fmla="*/ 1070013 w 1885215"/>
                <a:gd name="connsiteY9" fmla="*/ 1339084 h 1339084"/>
                <a:gd name="connsiteX10" fmla="*/ 1161453 w 1885215"/>
                <a:gd name="connsiteY10" fmla="*/ 600163 h 1339084"/>
                <a:gd name="connsiteX0" fmla="*/ 1070013 w 1885215"/>
                <a:gd name="connsiteY0" fmla="*/ 508723 h 1339084"/>
                <a:gd name="connsiteX1" fmla="*/ 0 w 1885215"/>
                <a:gd name="connsiteY1" fmla="*/ 508723 h 1339084"/>
                <a:gd name="connsiteX2" fmla="*/ 9845 w 1885215"/>
                <a:gd name="connsiteY2" fmla="*/ 441472 h 1339084"/>
                <a:gd name="connsiteX3" fmla="*/ 571952 w 1885215"/>
                <a:gd name="connsiteY3" fmla="*/ 0 h 1339084"/>
                <a:gd name="connsiteX4" fmla="*/ 1098206 w 1885215"/>
                <a:gd name="connsiteY4" fmla="*/ 333580 h 1339084"/>
                <a:gd name="connsiteX5" fmla="*/ 1349480 w 1885215"/>
                <a:gd name="connsiteY5" fmla="*/ 266864 h 1339084"/>
                <a:gd name="connsiteX6" fmla="*/ 1885215 w 1885215"/>
                <a:gd name="connsiteY6" fmla="*/ 805357 h 1339084"/>
                <a:gd name="connsiteX7" fmla="*/ 1349480 w 1885215"/>
                <a:gd name="connsiteY7" fmla="*/ 1339084 h 1339084"/>
                <a:gd name="connsiteX8" fmla="*/ 1203464 w 1885215"/>
                <a:gd name="connsiteY8" fmla="*/ 1339084 h 1339084"/>
                <a:gd name="connsiteX9" fmla="*/ 1070013 w 1885215"/>
                <a:gd name="connsiteY9" fmla="*/ 1339084 h 1339084"/>
                <a:gd name="connsiteX0" fmla="*/ 0 w 1885215"/>
                <a:gd name="connsiteY0" fmla="*/ 508723 h 1339084"/>
                <a:gd name="connsiteX1" fmla="*/ 9845 w 1885215"/>
                <a:gd name="connsiteY1" fmla="*/ 441472 h 1339084"/>
                <a:gd name="connsiteX2" fmla="*/ 571952 w 1885215"/>
                <a:gd name="connsiteY2" fmla="*/ 0 h 1339084"/>
                <a:gd name="connsiteX3" fmla="*/ 1098206 w 1885215"/>
                <a:gd name="connsiteY3" fmla="*/ 333580 h 1339084"/>
                <a:gd name="connsiteX4" fmla="*/ 1349480 w 1885215"/>
                <a:gd name="connsiteY4" fmla="*/ 266864 h 1339084"/>
                <a:gd name="connsiteX5" fmla="*/ 1885215 w 1885215"/>
                <a:gd name="connsiteY5" fmla="*/ 805357 h 1339084"/>
                <a:gd name="connsiteX6" fmla="*/ 1349480 w 1885215"/>
                <a:gd name="connsiteY6" fmla="*/ 1339084 h 1339084"/>
                <a:gd name="connsiteX7" fmla="*/ 1203464 w 1885215"/>
                <a:gd name="connsiteY7" fmla="*/ 1339084 h 1339084"/>
                <a:gd name="connsiteX8" fmla="*/ 1070013 w 1885215"/>
                <a:gd name="connsiteY8" fmla="*/ 1339084 h 133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5215" h="1339084">
                  <a:moveTo>
                    <a:pt x="0" y="508723"/>
                  </a:moveTo>
                  <a:lnTo>
                    <a:pt x="9845" y="441472"/>
                  </a:lnTo>
                  <a:cubicBezTo>
                    <a:pt x="72590" y="189723"/>
                    <a:pt x="302307" y="0"/>
                    <a:pt x="571952" y="0"/>
                  </a:cubicBezTo>
                  <a:cubicBezTo>
                    <a:pt x="799521" y="0"/>
                    <a:pt x="1003385" y="133432"/>
                    <a:pt x="1098206" y="333580"/>
                  </a:cubicBezTo>
                  <a:cubicBezTo>
                    <a:pt x="1174062" y="290691"/>
                    <a:pt x="1259400" y="266864"/>
                    <a:pt x="1349480" y="266864"/>
                  </a:cubicBezTo>
                  <a:cubicBezTo>
                    <a:pt x="1643423" y="266864"/>
                    <a:pt x="1885215" y="509900"/>
                    <a:pt x="1885215" y="805357"/>
                  </a:cubicBezTo>
                  <a:cubicBezTo>
                    <a:pt x="1885215" y="1096047"/>
                    <a:pt x="1643423" y="1339084"/>
                    <a:pt x="1349480" y="1339084"/>
                  </a:cubicBezTo>
                  <a:lnTo>
                    <a:pt x="1203464" y="1339084"/>
                  </a:lnTo>
                  <a:lnTo>
                    <a:pt x="1070013" y="1339084"/>
                  </a:lnTo>
                </a:path>
              </a:pathLst>
            </a:custGeom>
            <a:grpFill/>
            <a:ln w="12700">
              <a:solidFill>
                <a:schemeClr val="accent1"/>
              </a:solidFill>
              <a:miter lim="800000"/>
              <a:headEnd/>
              <a:tailEnd/>
            </a:ln>
          </p:spPr>
          <p:txBody>
            <a:bodyPr rot="0" vert="horz" wrap="square" lIns="91440" tIns="45720" rIns="91440" bIns="45720" anchor="ctr"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9B30110F-D8FB-4253-A73F-DF8EAC1C3141}"/>
                </a:ext>
              </a:extLst>
            </p:cNvPr>
            <p:cNvGrpSpPr>
              <a:grpSpLocks/>
            </p:cNvGrpSpPr>
            <p:nvPr/>
          </p:nvGrpSpPr>
          <p:grpSpPr bwMode="auto">
            <a:xfrm>
              <a:off x="4066524" y="1495091"/>
              <a:ext cx="2401955" cy="2007554"/>
              <a:chOff x="0" y="4505"/>
              <a:chExt cx="53310" cy="42150"/>
            </a:xfrm>
            <a:grpFill/>
          </p:grpSpPr>
          <p:cxnSp>
            <p:nvCxnSpPr>
              <p:cNvPr id="75" name="Straight Connector 74">
                <a:extLst>
                  <a:ext uri="{FF2B5EF4-FFF2-40B4-BE49-F238E27FC236}">
                    <a16:creationId xmlns:a16="http://schemas.microsoft.com/office/drawing/2014/main" id="{F3CA752C-6E34-4D19-8D1A-82F624F4BCDC}"/>
                  </a:ext>
                </a:extLst>
              </p:cNvPr>
              <p:cNvCxnSpPr>
                <a:cxnSpLocks/>
              </p:cNvCxnSpPr>
              <p:nvPr/>
            </p:nvCxnSpPr>
            <p:spPr bwMode="auto">
              <a:xfrm>
                <a:off x="0" y="46655"/>
                <a:ext cx="53310" cy="0"/>
              </a:xfrm>
              <a:prstGeom prst="line">
                <a:avLst/>
              </a:prstGeom>
              <a:grpFill/>
              <a:ln w="12700">
                <a:solidFill>
                  <a:schemeClr val="accent1"/>
                </a:solidFill>
                <a:miter lim="800000"/>
                <a:headEnd/>
                <a:tailEnd/>
              </a:ln>
            </p:spPr>
          </p:cxnSp>
          <p:sp>
            <p:nvSpPr>
              <p:cNvPr id="76" name="Rectangle 75">
                <a:extLst>
                  <a:ext uri="{FF2B5EF4-FFF2-40B4-BE49-F238E27FC236}">
                    <a16:creationId xmlns:a16="http://schemas.microsoft.com/office/drawing/2014/main" id="{CC9CCFFD-142B-4D45-8E68-6996F26ED034}"/>
                  </a:ext>
                </a:extLst>
              </p:cNvPr>
              <p:cNvSpPr>
                <a:spLocks noChangeArrowheads="1"/>
              </p:cNvSpPr>
              <p:nvPr/>
            </p:nvSpPr>
            <p:spPr bwMode="auto">
              <a:xfrm>
                <a:off x="3194" y="16653"/>
                <a:ext cx="27930" cy="30002"/>
              </a:xfrm>
              <a:prstGeom prst="rect">
                <a:avLst/>
              </a:prstGeom>
              <a:grpFill/>
              <a:ln w="12700">
                <a:solidFill>
                  <a:schemeClr val="accent1"/>
                </a:solidFill>
                <a:miter lim="800000"/>
                <a:headEnd/>
                <a:tailEnd/>
              </a:ln>
            </p:spPr>
            <p:txBody>
              <a:bodyPr rot="0" vert="horz" wrap="square" lIns="182880" tIns="146304" rIns="182880" bIns="146304"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EFC9C26C-EB8C-4CC1-B4F9-DDD13A26CEA2}"/>
                  </a:ext>
                </a:extLst>
              </p:cNvPr>
              <p:cNvSpPr>
                <a:spLocks noChangeArrowheads="1"/>
              </p:cNvSpPr>
              <p:nvPr/>
            </p:nvSpPr>
            <p:spPr bwMode="auto">
              <a:xfrm>
                <a:off x="12587" y="36700"/>
                <a:ext cx="9144" cy="9955"/>
              </a:xfrm>
              <a:prstGeom prst="rect">
                <a:avLst/>
              </a:prstGeom>
              <a:grpFill/>
              <a:ln w="12700">
                <a:solidFill>
                  <a:schemeClr val="accent1"/>
                </a:solidFill>
                <a:miter lim="800000"/>
                <a:headEnd/>
                <a:tailEnd/>
              </a:ln>
            </p:spPr>
            <p:txBody>
              <a:bodyPr rot="0" vert="horz" wrap="square" lIns="182880" tIns="146304" rIns="182880" bIns="146304"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8FB4411D-92BB-4F16-A057-585FC4342524}"/>
                  </a:ext>
                </a:extLst>
              </p:cNvPr>
              <p:cNvSpPr>
                <a:spLocks/>
              </p:cNvSpPr>
              <p:nvPr/>
            </p:nvSpPr>
            <p:spPr bwMode="auto">
              <a:xfrm>
                <a:off x="23339" y="4505"/>
                <a:ext cx="26667" cy="42149"/>
              </a:xfrm>
              <a:custGeom>
                <a:avLst/>
                <a:gdLst>
                  <a:gd name="T0" fmla="*/ 0 w 2662937"/>
                  <a:gd name="T1" fmla="*/ 896983 h 4214948"/>
                  <a:gd name="T2" fmla="*/ 0 w 2662937"/>
                  <a:gd name="T3" fmla="*/ 0 h 4214948"/>
                  <a:gd name="T4" fmla="*/ 2666747 w 2662937"/>
                  <a:gd name="T5" fmla="*/ 0 h 4214948"/>
                  <a:gd name="T6" fmla="*/ 2666747 w 2662937"/>
                  <a:gd name="T7" fmla="*/ 4214948 h 4214948"/>
                  <a:gd name="T8" fmla="*/ 0 w 2662937"/>
                  <a:gd name="T9" fmla="*/ 4214948 h 42149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2937" h="4214948">
                    <a:moveTo>
                      <a:pt x="0" y="896983"/>
                    </a:moveTo>
                    <a:lnTo>
                      <a:pt x="0" y="0"/>
                    </a:lnTo>
                    <a:lnTo>
                      <a:pt x="2662937" y="0"/>
                    </a:lnTo>
                    <a:lnTo>
                      <a:pt x="2662937" y="4214948"/>
                    </a:lnTo>
                    <a:lnTo>
                      <a:pt x="0" y="4214948"/>
                    </a:lnTo>
                  </a:path>
                </a:pathLst>
              </a:custGeom>
              <a:grpFill/>
              <a:ln w="12700">
                <a:solidFill>
                  <a:schemeClr val="accent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290E1E8F-5BDA-4BF2-A2ED-BE15BF29DD92}"/>
                  </a:ext>
                </a:extLst>
              </p:cNvPr>
              <p:cNvSpPr>
                <a:spLocks/>
              </p:cNvSpPr>
              <p:nvPr/>
            </p:nvSpPr>
            <p:spPr bwMode="auto">
              <a:xfrm>
                <a:off x="34606" y="36700"/>
                <a:ext cx="6477" cy="9955"/>
              </a:xfrm>
              <a:custGeom>
                <a:avLst/>
                <a:gdLst>
                  <a:gd name="T0" fmla="*/ 0 w 647700"/>
                  <a:gd name="T1" fmla="*/ 0 h 1831521"/>
                  <a:gd name="T2" fmla="*/ 647700 w 647700"/>
                  <a:gd name="T3" fmla="*/ 0 h 1831521"/>
                  <a:gd name="T4" fmla="*/ 647700 w 647700"/>
                  <a:gd name="T5" fmla="*/ 995456 h 1831521"/>
                  <a:gd name="T6" fmla="*/ 0 60000 65536"/>
                  <a:gd name="T7" fmla="*/ 0 60000 65536"/>
                  <a:gd name="T8" fmla="*/ 0 60000 65536"/>
                </a:gdLst>
                <a:ahLst/>
                <a:cxnLst>
                  <a:cxn ang="T6">
                    <a:pos x="T0" y="T1"/>
                  </a:cxn>
                  <a:cxn ang="T7">
                    <a:pos x="T2" y="T3"/>
                  </a:cxn>
                  <a:cxn ang="T8">
                    <a:pos x="T4" y="T5"/>
                  </a:cxn>
                </a:cxnLst>
                <a:rect l="0" t="0" r="r" b="b"/>
                <a:pathLst>
                  <a:path w="647700" h="1831521">
                    <a:moveTo>
                      <a:pt x="0" y="0"/>
                    </a:moveTo>
                    <a:lnTo>
                      <a:pt x="647700" y="0"/>
                    </a:lnTo>
                    <a:lnTo>
                      <a:pt x="647700" y="1831521"/>
                    </a:lnTo>
                  </a:path>
                </a:pathLst>
              </a:custGeom>
              <a:grpFill/>
              <a:ln w="12700">
                <a:solidFill>
                  <a:schemeClr val="accent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4" name="Straight Connector 3">
            <a:extLst>
              <a:ext uri="{FF2B5EF4-FFF2-40B4-BE49-F238E27FC236}">
                <a16:creationId xmlns:a16="http://schemas.microsoft.com/office/drawing/2014/main" id="{098824CC-FF46-42D9-BCE2-72A02E355872}"/>
              </a:ext>
            </a:extLst>
          </p:cNvPr>
          <p:cNvCxnSpPr/>
          <p:nvPr/>
        </p:nvCxnSpPr>
        <p:spPr>
          <a:xfrm>
            <a:off x="5593785" y="3631201"/>
            <a:ext cx="1416791" cy="0"/>
          </a:xfrm>
          <a:prstGeom prst="line">
            <a:avLst/>
          </a:prstGeom>
          <a:ln>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0803D741-D03D-46B5-9AE4-3738BCC259E5}"/>
              </a:ext>
            </a:extLst>
          </p:cNvPr>
          <p:cNvGrpSpPr/>
          <p:nvPr/>
        </p:nvGrpSpPr>
        <p:grpSpPr>
          <a:xfrm>
            <a:off x="5777990" y="4675959"/>
            <a:ext cx="680394" cy="551944"/>
            <a:chOff x="5796058" y="1784206"/>
            <a:chExt cx="680394" cy="551944"/>
          </a:xfrm>
        </p:grpSpPr>
        <p:sp>
          <p:nvSpPr>
            <p:cNvPr id="81" name="Cylinder 80">
              <a:extLst>
                <a:ext uri="{FF2B5EF4-FFF2-40B4-BE49-F238E27FC236}">
                  <a16:creationId xmlns:a16="http://schemas.microsoft.com/office/drawing/2014/main" id="{BB346C08-EF39-47EB-A816-9D598047F1A8}"/>
                </a:ext>
              </a:extLst>
            </p:cNvPr>
            <p:cNvSpPr/>
            <p:nvPr/>
          </p:nvSpPr>
          <p:spPr bwMode="auto">
            <a:xfrm>
              <a:off x="5796058" y="1888876"/>
              <a:ext cx="340452" cy="447274"/>
            </a:xfrm>
            <a:prstGeom prst="can">
              <a:avLst>
                <a:gd name="adj" fmla="val 39530"/>
              </a:avLst>
            </a:prstGeom>
            <a:noFill/>
            <a:ln w="12700" cap="flat" cmpd="sng" algn="ctr">
              <a:solidFill>
                <a:schemeClr val="accent1"/>
              </a:solidFill>
              <a:prstDash val="solid"/>
              <a:headEnd type="none" w="med" len="med"/>
              <a:tailEnd type="none" w="med" len="med"/>
            </a:ln>
            <a:effectLst/>
          </p:spPr>
          <p:txBody>
            <a:bodyPr rot="0" spcFirstLastPara="0" vert="horz" wrap="square" lIns="0" tIns="146304" rIns="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a:ea typeface="Segoe UI" pitchFamily="34" charset="0"/>
                <a:cs typeface="Segoe UI" pitchFamily="34" charset="0"/>
              </a:endParaRPr>
            </a:p>
          </p:txBody>
        </p:sp>
        <p:grpSp>
          <p:nvGrpSpPr>
            <p:cNvPr id="82" name="Group 81">
              <a:extLst>
                <a:ext uri="{FF2B5EF4-FFF2-40B4-BE49-F238E27FC236}">
                  <a16:creationId xmlns:a16="http://schemas.microsoft.com/office/drawing/2014/main" id="{21B210AD-D37D-4BBA-87B6-41060FAB9C81}"/>
                </a:ext>
              </a:extLst>
            </p:cNvPr>
            <p:cNvGrpSpPr/>
            <p:nvPr/>
          </p:nvGrpSpPr>
          <p:grpSpPr>
            <a:xfrm>
              <a:off x="6136001" y="1784206"/>
              <a:ext cx="340451" cy="432515"/>
              <a:chOff x="5983067" y="1784206"/>
              <a:chExt cx="340451" cy="432515"/>
            </a:xfrm>
          </p:grpSpPr>
          <p:sp>
            <p:nvSpPr>
              <p:cNvPr id="83" name="Rectangle 3">
                <a:extLst>
                  <a:ext uri="{FF2B5EF4-FFF2-40B4-BE49-F238E27FC236}">
                    <a16:creationId xmlns:a16="http://schemas.microsoft.com/office/drawing/2014/main" id="{1152044E-0CB3-4F84-9751-786835FD9859}"/>
                  </a:ext>
                </a:extLst>
              </p:cNvPr>
              <p:cNvSpPr/>
              <p:nvPr/>
            </p:nvSpPr>
            <p:spPr bwMode="auto">
              <a:xfrm>
                <a:off x="5983067" y="1784206"/>
                <a:ext cx="267509" cy="432515"/>
              </a:xfrm>
              <a:custGeom>
                <a:avLst/>
                <a:gdLst>
                  <a:gd name="connsiteX0" fmla="*/ 0 w 301625"/>
                  <a:gd name="connsiteY0" fmla="*/ 0 h 549275"/>
                  <a:gd name="connsiteX1" fmla="*/ 301625 w 301625"/>
                  <a:gd name="connsiteY1" fmla="*/ 0 h 549275"/>
                  <a:gd name="connsiteX2" fmla="*/ 301625 w 301625"/>
                  <a:gd name="connsiteY2" fmla="*/ 549275 h 549275"/>
                  <a:gd name="connsiteX3" fmla="*/ 0 w 301625"/>
                  <a:gd name="connsiteY3" fmla="*/ 5492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6350 w 301625"/>
                  <a:gd name="connsiteY3" fmla="*/ 3841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3175 w 301625"/>
                  <a:gd name="connsiteY3" fmla="*/ 485775 h 549275"/>
                  <a:gd name="connsiteX4" fmla="*/ 0 w 301625"/>
                  <a:gd name="connsiteY4" fmla="*/ 0 h 549275"/>
                  <a:gd name="connsiteX0" fmla="*/ 0 w 301625"/>
                  <a:gd name="connsiteY0" fmla="*/ 0 h 549275"/>
                  <a:gd name="connsiteX1" fmla="*/ 298450 w 301625"/>
                  <a:gd name="connsiteY1" fmla="*/ 152400 h 549275"/>
                  <a:gd name="connsiteX2" fmla="*/ 301625 w 301625"/>
                  <a:gd name="connsiteY2" fmla="*/ 549275 h 549275"/>
                  <a:gd name="connsiteX3" fmla="*/ 3175 w 301625"/>
                  <a:gd name="connsiteY3" fmla="*/ 485775 h 549275"/>
                  <a:gd name="connsiteX4" fmla="*/ 0 w 301625"/>
                  <a:gd name="connsiteY4" fmla="*/ 0 h 549275"/>
                  <a:gd name="connsiteX0" fmla="*/ 0 w 330226"/>
                  <a:gd name="connsiteY0" fmla="*/ 0 h 549275"/>
                  <a:gd name="connsiteX1" fmla="*/ 330200 w 330226"/>
                  <a:gd name="connsiteY1" fmla="*/ 63500 h 549275"/>
                  <a:gd name="connsiteX2" fmla="*/ 301625 w 330226"/>
                  <a:gd name="connsiteY2" fmla="*/ 549275 h 549275"/>
                  <a:gd name="connsiteX3" fmla="*/ 3175 w 330226"/>
                  <a:gd name="connsiteY3" fmla="*/ 485775 h 549275"/>
                  <a:gd name="connsiteX4" fmla="*/ 0 w 330226"/>
                  <a:gd name="connsiteY4" fmla="*/ 0 h 549275"/>
                  <a:gd name="connsiteX0" fmla="*/ 0 w 349944"/>
                  <a:gd name="connsiteY0" fmla="*/ 0 h 549275"/>
                  <a:gd name="connsiteX1" fmla="*/ 330200 w 349944"/>
                  <a:gd name="connsiteY1" fmla="*/ 63500 h 549275"/>
                  <a:gd name="connsiteX2" fmla="*/ 311149 w 349944"/>
                  <a:gd name="connsiteY2" fmla="*/ 276225 h 549275"/>
                  <a:gd name="connsiteX3" fmla="*/ 301625 w 349944"/>
                  <a:gd name="connsiteY3" fmla="*/ 549275 h 549275"/>
                  <a:gd name="connsiteX4" fmla="*/ 3175 w 349944"/>
                  <a:gd name="connsiteY4" fmla="*/ 485775 h 549275"/>
                  <a:gd name="connsiteX5" fmla="*/ 0 w 349944"/>
                  <a:gd name="connsiteY5" fmla="*/ 0 h 549275"/>
                  <a:gd name="connsiteX0" fmla="*/ 0 w 350772"/>
                  <a:gd name="connsiteY0" fmla="*/ 0 h 549275"/>
                  <a:gd name="connsiteX1" fmla="*/ 330200 w 350772"/>
                  <a:gd name="connsiteY1" fmla="*/ 63500 h 549275"/>
                  <a:gd name="connsiteX2" fmla="*/ 311149 w 350772"/>
                  <a:gd name="connsiteY2" fmla="*/ 276225 h 549275"/>
                  <a:gd name="connsiteX3" fmla="*/ 301625 w 350772"/>
                  <a:gd name="connsiteY3" fmla="*/ 549275 h 549275"/>
                  <a:gd name="connsiteX4" fmla="*/ 3175 w 350772"/>
                  <a:gd name="connsiteY4" fmla="*/ 485775 h 549275"/>
                  <a:gd name="connsiteX5" fmla="*/ 0 w 350772"/>
                  <a:gd name="connsiteY5" fmla="*/ 0 h 549275"/>
                  <a:gd name="connsiteX0" fmla="*/ 0 w 358734"/>
                  <a:gd name="connsiteY0" fmla="*/ 0 h 549275"/>
                  <a:gd name="connsiteX1" fmla="*/ 330200 w 358734"/>
                  <a:gd name="connsiteY1" fmla="*/ 63500 h 549275"/>
                  <a:gd name="connsiteX2" fmla="*/ 339724 w 358734"/>
                  <a:gd name="connsiteY2" fmla="*/ 238125 h 549275"/>
                  <a:gd name="connsiteX3" fmla="*/ 301625 w 358734"/>
                  <a:gd name="connsiteY3" fmla="*/ 549275 h 549275"/>
                  <a:gd name="connsiteX4" fmla="*/ 3175 w 358734"/>
                  <a:gd name="connsiteY4" fmla="*/ 485775 h 549275"/>
                  <a:gd name="connsiteX5" fmla="*/ 0 w 358734"/>
                  <a:gd name="connsiteY5" fmla="*/ 0 h 549275"/>
                  <a:gd name="connsiteX0" fmla="*/ 0 w 343868"/>
                  <a:gd name="connsiteY0" fmla="*/ 0 h 549275"/>
                  <a:gd name="connsiteX1" fmla="*/ 330200 w 343868"/>
                  <a:gd name="connsiteY1" fmla="*/ 63500 h 549275"/>
                  <a:gd name="connsiteX2" fmla="*/ 339724 w 343868"/>
                  <a:gd name="connsiteY2" fmla="*/ 238125 h 549275"/>
                  <a:gd name="connsiteX3" fmla="*/ 301625 w 343868"/>
                  <a:gd name="connsiteY3" fmla="*/ 549275 h 549275"/>
                  <a:gd name="connsiteX4" fmla="*/ 3175 w 343868"/>
                  <a:gd name="connsiteY4" fmla="*/ 485775 h 549275"/>
                  <a:gd name="connsiteX5" fmla="*/ 0 w 343868"/>
                  <a:gd name="connsiteY5" fmla="*/ 0 h 549275"/>
                  <a:gd name="connsiteX0" fmla="*/ 0 w 342200"/>
                  <a:gd name="connsiteY0" fmla="*/ 0 h 549275"/>
                  <a:gd name="connsiteX1" fmla="*/ 330200 w 342200"/>
                  <a:gd name="connsiteY1" fmla="*/ 63500 h 549275"/>
                  <a:gd name="connsiteX2" fmla="*/ 339724 w 342200"/>
                  <a:gd name="connsiteY2" fmla="*/ 238125 h 549275"/>
                  <a:gd name="connsiteX3" fmla="*/ 301625 w 342200"/>
                  <a:gd name="connsiteY3" fmla="*/ 549275 h 549275"/>
                  <a:gd name="connsiteX4" fmla="*/ 3175 w 342200"/>
                  <a:gd name="connsiteY4" fmla="*/ 485775 h 549275"/>
                  <a:gd name="connsiteX5" fmla="*/ 0 w 342200"/>
                  <a:gd name="connsiteY5" fmla="*/ 0 h 549275"/>
                  <a:gd name="connsiteX0" fmla="*/ 0 w 339724"/>
                  <a:gd name="connsiteY0" fmla="*/ 0 h 549275"/>
                  <a:gd name="connsiteX1" fmla="*/ 330200 w 339724"/>
                  <a:gd name="connsiteY1" fmla="*/ 63500 h 549275"/>
                  <a:gd name="connsiteX2" fmla="*/ 339724 w 339724"/>
                  <a:gd name="connsiteY2" fmla="*/ 238125 h 549275"/>
                  <a:gd name="connsiteX3" fmla="*/ 301625 w 339724"/>
                  <a:gd name="connsiteY3" fmla="*/ 549275 h 549275"/>
                  <a:gd name="connsiteX4" fmla="*/ 3175 w 339724"/>
                  <a:gd name="connsiteY4" fmla="*/ 485775 h 549275"/>
                  <a:gd name="connsiteX5" fmla="*/ 0 w 339724"/>
                  <a:gd name="connsiteY5" fmla="*/ 0 h 549275"/>
                  <a:gd name="connsiteX0" fmla="*/ 0 w 340929"/>
                  <a:gd name="connsiteY0" fmla="*/ 0 h 549275"/>
                  <a:gd name="connsiteX1" fmla="*/ 330200 w 340929"/>
                  <a:gd name="connsiteY1" fmla="*/ 63500 h 549275"/>
                  <a:gd name="connsiteX2" fmla="*/ 339724 w 340929"/>
                  <a:gd name="connsiteY2" fmla="*/ 238125 h 549275"/>
                  <a:gd name="connsiteX3" fmla="*/ 336549 w 340929"/>
                  <a:gd name="connsiteY3" fmla="*/ 406400 h 549275"/>
                  <a:gd name="connsiteX4" fmla="*/ 301625 w 340929"/>
                  <a:gd name="connsiteY4" fmla="*/ 549275 h 549275"/>
                  <a:gd name="connsiteX5" fmla="*/ 3175 w 340929"/>
                  <a:gd name="connsiteY5" fmla="*/ 485775 h 549275"/>
                  <a:gd name="connsiteX6" fmla="*/ 0 w 34092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5"/>
                  <a:gd name="connsiteY0" fmla="*/ 0 h 549275"/>
                  <a:gd name="connsiteX1" fmla="*/ 330200 w 339735"/>
                  <a:gd name="connsiteY1" fmla="*/ 63500 h 549275"/>
                  <a:gd name="connsiteX2" fmla="*/ 339724 w 339735"/>
                  <a:gd name="connsiteY2" fmla="*/ 238125 h 549275"/>
                  <a:gd name="connsiteX3" fmla="*/ 263524 w 339735"/>
                  <a:gd name="connsiteY3" fmla="*/ 260350 h 549275"/>
                  <a:gd name="connsiteX4" fmla="*/ 301625 w 339735"/>
                  <a:gd name="connsiteY4" fmla="*/ 549275 h 549275"/>
                  <a:gd name="connsiteX5" fmla="*/ 3175 w 339735"/>
                  <a:gd name="connsiteY5" fmla="*/ 485775 h 549275"/>
                  <a:gd name="connsiteX6" fmla="*/ 0 w 339735"/>
                  <a:gd name="connsiteY6" fmla="*/ 0 h 549275"/>
                  <a:gd name="connsiteX0" fmla="*/ 0 w 339751"/>
                  <a:gd name="connsiteY0" fmla="*/ 0 h 549275"/>
                  <a:gd name="connsiteX1" fmla="*/ 330200 w 339751"/>
                  <a:gd name="connsiteY1" fmla="*/ 63500 h 549275"/>
                  <a:gd name="connsiteX2" fmla="*/ 339724 w 339751"/>
                  <a:gd name="connsiteY2" fmla="*/ 238125 h 549275"/>
                  <a:gd name="connsiteX3" fmla="*/ 304799 w 339751"/>
                  <a:gd name="connsiteY3" fmla="*/ 285750 h 549275"/>
                  <a:gd name="connsiteX4" fmla="*/ 301625 w 339751"/>
                  <a:gd name="connsiteY4" fmla="*/ 549275 h 549275"/>
                  <a:gd name="connsiteX5" fmla="*/ 3175 w 339751"/>
                  <a:gd name="connsiteY5" fmla="*/ 485775 h 549275"/>
                  <a:gd name="connsiteX6" fmla="*/ 0 w 339751"/>
                  <a:gd name="connsiteY6" fmla="*/ 0 h 549275"/>
                  <a:gd name="connsiteX0" fmla="*/ 0 w 339754"/>
                  <a:gd name="connsiteY0" fmla="*/ 0 h 549275"/>
                  <a:gd name="connsiteX1" fmla="*/ 330200 w 339754"/>
                  <a:gd name="connsiteY1" fmla="*/ 63500 h 549275"/>
                  <a:gd name="connsiteX2" fmla="*/ 339724 w 339754"/>
                  <a:gd name="connsiteY2" fmla="*/ 238125 h 549275"/>
                  <a:gd name="connsiteX3" fmla="*/ 304799 w 339754"/>
                  <a:gd name="connsiteY3" fmla="*/ 285750 h 549275"/>
                  <a:gd name="connsiteX4" fmla="*/ 301625 w 339754"/>
                  <a:gd name="connsiteY4" fmla="*/ 549275 h 549275"/>
                  <a:gd name="connsiteX5" fmla="*/ 3175 w 339754"/>
                  <a:gd name="connsiteY5" fmla="*/ 485775 h 549275"/>
                  <a:gd name="connsiteX6" fmla="*/ 0 w 33975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5"/>
                  <a:gd name="connsiteY0" fmla="*/ 0 h 549275"/>
                  <a:gd name="connsiteX1" fmla="*/ 339725 w 339725"/>
                  <a:gd name="connsiteY1" fmla="*/ 66675 h 549275"/>
                  <a:gd name="connsiteX2" fmla="*/ 339724 w 339725"/>
                  <a:gd name="connsiteY2" fmla="*/ 238125 h 549275"/>
                  <a:gd name="connsiteX3" fmla="*/ 304799 w 339725"/>
                  <a:gd name="connsiteY3" fmla="*/ 285750 h 549275"/>
                  <a:gd name="connsiteX4" fmla="*/ 301625 w 339725"/>
                  <a:gd name="connsiteY4" fmla="*/ 549275 h 549275"/>
                  <a:gd name="connsiteX5" fmla="*/ 3175 w 339725"/>
                  <a:gd name="connsiteY5" fmla="*/ 485775 h 549275"/>
                  <a:gd name="connsiteX6" fmla="*/ 0 w 339725"/>
                  <a:gd name="connsiteY6" fmla="*/ 0 h 54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725" h="549275">
                    <a:moveTo>
                      <a:pt x="0" y="0"/>
                    </a:moveTo>
                    <a:lnTo>
                      <a:pt x="339725" y="66675"/>
                    </a:lnTo>
                    <a:cubicBezTo>
                      <a:pt x="337608" y="128587"/>
                      <a:pt x="339724" y="192087"/>
                      <a:pt x="339724" y="238125"/>
                    </a:cubicBezTo>
                    <a:cubicBezTo>
                      <a:pt x="324907" y="266700"/>
                      <a:pt x="314324" y="271992"/>
                      <a:pt x="304799" y="285750"/>
                    </a:cubicBezTo>
                    <a:cubicBezTo>
                      <a:pt x="298449" y="337608"/>
                      <a:pt x="306387" y="472546"/>
                      <a:pt x="301625" y="549275"/>
                    </a:cubicBezTo>
                    <a:lnTo>
                      <a:pt x="3175" y="485775"/>
                    </a:lnTo>
                    <a:cubicBezTo>
                      <a:pt x="2117" y="323850"/>
                      <a:pt x="1058" y="161925"/>
                      <a:pt x="0" y="0"/>
                    </a:cubicBezTo>
                    <a:close/>
                  </a:path>
                </a:pathLst>
              </a:custGeom>
              <a:noFill/>
              <a:ln w="12700" cap="flat" cmpd="sng" algn="ctr">
                <a:solidFill>
                  <a:schemeClr val="accent1"/>
                </a:solidFill>
                <a:prstDash val="solid"/>
                <a:miter lim="800000"/>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 name="Freeform 149">
                <a:extLst>
                  <a:ext uri="{FF2B5EF4-FFF2-40B4-BE49-F238E27FC236}">
                    <a16:creationId xmlns:a16="http://schemas.microsoft.com/office/drawing/2014/main" id="{5B495254-D8F6-42F7-80CE-43169D9EDCC3}"/>
                  </a:ext>
                </a:extLst>
              </p:cNvPr>
              <p:cNvSpPr/>
              <p:nvPr/>
            </p:nvSpPr>
            <p:spPr bwMode="auto">
              <a:xfrm>
                <a:off x="5988977" y="1784206"/>
                <a:ext cx="334541" cy="372775"/>
              </a:xfrm>
              <a:custGeom>
                <a:avLst/>
                <a:gdLst>
                  <a:gd name="connsiteX0" fmla="*/ 0 w 425450"/>
                  <a:gd name="connsiteY0" fmla="*/ 0 h 495300"/>
                  <a:gd name="connsiteX1" fmla="*/ 381000 w 425450"/>
                  <a:gd name="connsiteY1" fmla="*/ 0 h 495300"/>
                  <a:gd name="connsiteX2" fmla="*/ 381000 w 425450"/>
                  <a:gd name="connsiteY2" fmla="*/ 231775 h 495300"/>
                  <a:gd name="connsiteX3" fmla="*/ 422275 w 425450"/>
                  <a:gd name="connsiteY3" fmla="*/ 266700 h 495300"/>
                  <a:gd name="connsiteX4" fmla="*/ 425450 w 425450"/>
                  <a:gd name="connsiteY4" fmla="*/ 419100 h 495300"/>
                  <a:gd name="connsiteX5" fmla="*/ 377825 w 425450"/>
                  <a:gd name="connsiteY5" fmla="*/ 450850 h 495300"/>
                  <a:gd name="connsiteX6" fmla="*/ 377825 w 425450"/>
                  <a:gd name="connsiteY6" fmla="*/ 495300 h 495300"/>
                  <a:gd name="connsiteX7" fmla="*/ 285750 w 425450"/>
                  <a:gd name="connsiteY7" fmla="*/ 495300 h 495300"/>
                  <a:gd name="connsiteX0" fmla="*/ 0 w 444500"/>
                  <a:gd name="connsiteY0" fmla="*/ 3175 h 495300"/>
                  <a:gd name="connsiteX1" fmla="*/ 400050 w 444500"/>
                  <a:gd name="connsiteY1" fmla="*/ 0 h 495300"/>
                  <a:gd name="connsiteX2" fmla="*/ 400050 w 444500"/>
                  <a:gd name="connsiteY2" fmla="*/ 231775 h 495300"/>
                  <a:gd name="connsiteX3" fmla="*/ 441325 w 444500"/>
                  <a:gd name="connsiteY3" fmla="*/ 266700 h 495300"/>
                  <a:gd name="connsiteX4" fmla="*/ 444500 w 444500"/>
                  <a:gd name="connsiteY4" fmla="*/ 419100 h 495300"/>
                  <a:gd name="connsiteX5" fmla="*/ 396875 w 444500"/>
                  <a:gd name="connsiteY5" fmla="*/ 450850 h 495300"/>
                  <a:gd name="connsiteX6" fmla="*/ 396875 w 444500"/>
                  <a:gd name="connsiteY6" fmla="*/ 495300 h 495300"/>
                  <a:gd name="connsiteX7" fmla="*/ 304800 w 444500"/>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500" h="495300">
                    <a:moveTo>
                      <a:pt x="0" y="3175"/>
                    </a:moveTo>
                    <a:lnTo>
                      <a:pt x="400050" y="0"/>
                    </a:lnTo>
                    <a:lnTo>
                      <a:pt x="400050" y="231775"/>
                    </a:lnTo>
                    <a:lnTo>
                      <a:pt x="441325" y="266700"/>
                    </a:lnTo>
                    <a:cubicBezTo>
                      <a:pt x="442383" y="317500"/>
                      <a:pt x="443442" y="368300"/>
                      <a:pt x="444500" y="419100"/>
                    </a:cubicBezTo>
                    <a:lnTo>
                      <a:pt x="396875" y="450850"/>
                    </a:lnTo>
                    <a:lnTo>
                      <a:pt x="396875" y="495300"/>
                    </a:lnTo>
                    <a:lnTo>
                      <a:pt x="304800" y="495300"/>
                    </a:lnTo>
                  </a:path>
                </a:pathLst>
              </a:custGeom>
              <a:noFill/>
              <a:ln w="12700" cap="flat" cmpd="sng" algn="ctr">
                <a:solidFill>
                  <a:schemeClr val="accent1"/>
                </a:solidFill>
                <a:prstDash val="solid"/>
                <a:miter lim="800000"/>
                <a:headEnd type="none" w="med" len="med"/>
                <a:tailEnd type="none" w="med" len="me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grpSp>
      <p:sp>
        <p:nvSpPr>
          <p:cNvPr id="85" name="Rectangle 84">
            <a:extLst>
              <a:ext uri="{FF2B5EF4-FFF2-40B4-BE49-F238E27FC236}">
                <a16:creationId xmlns:a16="http://schemas.microsoft.com/office/drawing/2014/main" id="{60AFE529-F6BE-496B-9369-C455C8B69371}"/>
              </a:ext>
            </a:extLst>
          </p:cNvPr>
          <p:cNvSpPr/>
          <p:nvPr/>
        </p:nvSpPr>
        <p:spPr>
          <a:xfrm>
            <a:off x="5415091" y="3368215"/>
            <a:ext cx="1406194" cy="276999"/>
          </a:xfrm>
          <a:prstGeom prst="rect">
            <a:avLst/>
          </a:prstGeom>
          <a:noFill/>
          <a:ln w="9525" cap="flat" cmpd="sng" algn="ctr">
            <a:noFill/>
            <a:prstDash val="soli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Cloud</a:t>
            </a:r>
          </a:p>
        </p:txBody>
      </p:sp>
      <p:sp>
        <p:nvSpPr>
          <p:cNvPr id="86" name="Rectangle 85">
            <a:extLst>
              <a:ext uri="{FF2B5EF4-FFF2-40B4-BE49-F238E27FC236}">
                <a16:creationId xmlns:a16="http://schemas.microsoft.com/office/drawing/2014/main" id="{C77E6D3E-B2A5-41BE-B7CD-03609542F6D2}"/>
              </a:ext>
            </a:extLst>
          </p:cNvPr>
          <p:cNvSpPr/>
          <p:nvPr/>
        </p:nvSpPr>
        <p:spPr>
          <a:xfrm>
            <a:off x="5405409" y="3600443"/>
            <a:ext cx="1406525" cy="276999"/>
          </a:xfrm>
          <a:prstGeom prst="rect">
            <a:avLst/>
          </a:prstGeom>
          <a:noFill/>
          <a:ln w="9525" cap="flat" cmpd="sng" algn="ctr">
            <a:noFill/>
            <a:prstDash val="soli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457" rtl="0" eaLnBrk="1" fontAlgn="auto" latinLnBrk="0" hangingPunct="1">
              <a:lnSpc>
                <a:spcPct val="100000"/>
              </a:lnSpc>
              <a:spcBef>
                <a:spcPct val="0"/>
              </a:spcBef>
              <a:spcAft>
                <a:spcPct val="3500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On-premises</a:t>
            </a:r>
          </a:p>
        </p:txBody>
      </p:sp>
    </p:spTree>
    <p:extLst>
      <p:ext uri="{BB962C8B-B14F-4D97-AF65-F5344CB8AC3E}">
        <p14:creationId xmlns:p14="http://schemas.microsoft.com/office/powerpoint/2010/main" val="5197354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991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4BF37C96-D967-4474-A946-73158DACC8B7}"/>
              </a:ext>
            </a:extLst>
          </p:cNvPr>
          <p:cNvSpPr/>
          <p:nvPr/>
        </p:nvSpPr>
        <p:spPr bwMode="auto">
          <a:xfrm>
            <a:off x="6116152" y="2778179"/>
            <a:ext cx="2335731" cy="2130046"/>
          </a:xfrm>
          <a:prstGeom prst="rect">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342834" indent="-342834" algn="ctr" defTabSz="932293">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Content Placeholder 2">
            <a:extLst>
              <a:ext uri="{FF2B5EF4-FFF2-40B4-BE49-F238E27FC236}">
                <a16:creationId xmlns:a16="http://schemas.microsoft.com/office/drawing/2014/main" id="{21D0BCE4-FF1B-42C6-A34C-B9B896E24AC9}"/>
              </a:ext>
            </a:extLst>
          </p:cNvPr>
          <p:cNvSpPr>
            <a:spLocks noGrp="1"/>
          </p:cNvSpPr>
          <p:nvPr>
            <p:ph type="body" sz="quarter" idx="10"/>
          </p:nvPr>
        </p:nvSpPr>
        <p:spPr>
          <a:xfrm>
            <a:off x="587173" y="1560910"/>
            <a:ext cx="4897442" cy="4586577"/>
          </a:xfrm>
        </p:spPr>
        <p:txBody>
          <a:bodyPr/>
          <a:lstStyle/>
          <a:p>
            <a:r>
              <a:rPr lang="en-US" dirty="0"/>
              <a:t>Enable full isolation from other tenants without resource sharing </a:t>
            </a:r>
          </a:p>
          <a:p>
            <a:r>
              <a:rPr lang="en-US" dirty="0"/>
              <a:t>Promote secure communication over private IP addresses with native VNET integration</a:t>
            </a:r>
          </a:p>
          <a:p>
            <a:r>
              <a:rPr lang="en-US" dirty="0"/>
              <a:t>Enable your on-premise identities on cloud instances, through integration with Azure Active Directory and AD Connect</a:t>
            </a:r>
          </a:p>
          <a:p>
            <a:r>
              <a:rPr lang="en-US" dirty="0"/>
              <a:t>Combine the best of SQL Server with the benefits of a fully-managed service</a:t>
            </a:r>
          </a:p>
          <a:p>
            <a:r>
              <a:rPr lang="en-US" dirty="0"/>
              <a:t>Use familiar SQL Server features in SQL Database Managed Instance</a:t>
            </a:r>
          </a:p>
          <a:p>
            <a:endParaRPr lang="en-US" dirty="0"/>
          </a:p>
        </p:txBody>
      </p:sp>
      <p:sp>
        <p:nvSpPr>
          <p:cNvPr id="2" name="Title 1">
            <a:extLst>
              <a:ext uri="{FF2B5EF4-FFF2-40B4-BE49-F238E27FC236}">
                <a16:creationId xmlns:a16="http://schemas.microsoft.com/office/drawing/2014/main" id="{45B32FEF-273E-4C5C-AF47-17ABAF924F0A}"/>
              </a:ext>
            </a:extLst>
          </p:cNvPr>
          <p:cNvSpPr>
            <a:spLocks noGrp="1"/>
          </p:cNvSpPr>
          <p:nvPr>
            <p:ph type="title"/>
          </p:nvPr>
        </p:nvSpPr>
        <p:spPr/>
        <p:txBody>
          <a:bodyPr/>
          <a:lstStyle/>
          <a:p>
            <a:r>
              <a:rPr lang="en-US" dirty="0"/>
              <a:t>Dedicated resources and familiar tools</a:t>
            </a:r>
          </a:p>
        </p:txBody>
      </p:sp>
      <p:grpSp>
        <p:nvGrpSpPr>
          <p:cNvPr id="31" name="Group 30">
            <a:extLst>
              <a:ext uri="{FF2B5EF4-FFF2-40B4-BE49-F238E27FC236}">
                <a16:creationId xmlns:a16="http://schemas.microsoft.com/office/drawing/2014/main" id="{42A00A0F-45B0-4990-AC43-816C86EB586F}"/>
              </a:ext>
            </a:extLst>
          </p:cNvPr>
          <p:cNvGrpSpPr/>
          <p:nvPr/>
        </p:nvGrpSpPr>
        <p:grpSpPr>
          <a:xfrm>
            <a:off x="9734355" y="5436824"/>
            <a:ext cx="578738" cy="578737"/>
            <a:chOff x="9662906" y="5718701"/>
            <a:chExt cx="578820" cy="578819"/>
          </a:xfrm>
        </p:grpSpPr>
        <p:sp>
          <p:nvSpPr>
            <p:cNvPr id="91" name="Freeform: Shape 90">
              <a:extLst>
                <a:ext uri="{FF2B5EF4-FFF2-40B4-BE49-F238E27FC236}">
                  <a16:creationId xmlns:a16="http://schemas.microsoft.com/office/drawing/2014/main" id="{2820A26C-0DB1-4E9D-844E-1BDDEC9A5566}"/>
                </a:ext>
              </a:extLst>
            </p:cNvPr>
            <p:cNvSpPr/>
            <p:nvPr/>
          </p:nvSpPr>
          <p:spPr bwMode="auto">
            <a:xfrm>
              <a:off x="9662906" y="5718701"/>
              <a:ext cx="578820" cy="578819"/>
            </a:xfrm>
            <a:custGeom>
              <a:avLst/>
              <a:gdLst>
                <a:gd name="connsiteX0" fmla="*/ 289411 w 578820"/>
                <a:gd name="connsiteY0" fmla="*/ 0 h 578819"/>
                <a:gd name="connsiteX1" fmla="*/ 342866 w 578820"/>
                <a:gd name="connsiteY1" fmla="*/ 22142 h 578819"/>
                <a:gd name="connsiteX2" fmla="*/ 556678 w 578820"/>
                <a:gd name="connsiteY2" fmla="*/ 235955 h 578819"/>
                <a:gd name="connsiteX3" fmla="*/ 556678 w 578820"/>
                <a:gd name="connsiteY3" fmla="*/ 342865 h 578819"/>
                <a:gd name="connsiteX4" fmla="*/ 342866 w 578820"/>
                <a:gd name="connsiteY4" fmla="*/ 556678 h 578819"/>
                <a:gd name="connsiteX5" fmla="*/ 235955 w 578820"/>
                <a:gd name="connsiteY5" fmla="*/ 556678 h 578819"/>
                <a:gd name="connsiteX6" fmla="*/ 22143 w 578820"/>
                <a:gd name="connsiteY6" fmla="*/ 342865 h 578819"/>
                <a:gd name="connsiteX7" fmla="*/ 22143 w 578820"/>
                <a:gd name="connsiteY7" fmla="*/ 235955 h 578819"/>
                <a:gd name="connsiteX8" fmla="*/ 235955 w 578820"/>
                <a:gd name="connsiteY8" fmla="*/ 22142 h 578819"/>
                <a:gd name="connsiteX9" fmla="*/ 289411 w 578820"/>
                <a:gd name="connsiteY9" fmla="*/ 0 h 5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820" h="578819">
                  <a:moveTo>
                    <a:pt x="289411" y="0"/>
                  </a:moveTo>
                  <a:cubicBezTo>
                    <a:pt x="308757" y="0"/>
                    <a:pt x="328105" y="7380"/>
                    <a:pt x="342866" y="22142"/>
                  </a:cubicBezTo>
                  <a:lnTo>
                    <a:pt x="556678" y="235955"/>
                  </a:lnTo>
                  <a:cubicBezTo>
                    <a:pt x="586201" y="265477"/>
                    <a:pt x="586201" y="313342"/>
                    <a:pt x="556678" y="342865"/>
                  </a:cubicBezTo>
                  <a:lnTo>
                    <a:pt x="342866" y="556678"/>
                  </a:lnTo>
                  <a:cubicBezTo>
                    <a:pt x="313343" y="586200"/>
                    <a:pt x="265478" y="586200"/>
                    <a:pt x="235955" y="556678"/>
                  </a:cubicBezTo>
                  <a:lnTo>
                    <a:pt x="22143" y="342865"/>
                  </a:lnTo>
                  <a:cubicBezTo>
                    <a:pt x="-7380" y="313342"/>
                    <a:pt x="-7380" y="265477"/>
                    <a:pt x="22143" y="235955"/>
                  </a:cubicBezTo>
                  <a:lnTo>
                    <a:pt x="235955" y="22142"/>
                  </a:lnTo>
                  <a:cubicBezTo>
                    <a:pt x="250717" y="7380"/>
                    <a:pt x="270063" y="0"/>
                    <a:pt x="289411"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5" name="Group 34">
              <a:extLst>
                <a:ext uri="{FF2B5EF4-FFF2-40B4-BE49-F238E27FC236}">
                  <a16:creationId xmlns:a16="http://schemas.microsoft.com/office/drawing/2014/main" id="{9408025F-61B9-45F0-A6BB-8C10C9923938}"/>
                </a:ext>
              </a:extLst>
            </p:cNvPr>
            <p:cNvGrpSpPr/>
            <p:nvPr/>
          </p:nvGrpSpPr>
          <p:grpSpPr>
            <a:xfrm>
              <a:off x="9748774" y="5803446"/>
              <a:ext cx="409330" cy="409330"/>
              <a:chOff x="8246892" y="5300553"/>
              <a:chExt cx="436880" cy="436880"/>
            </a:xfrm>
          </p:grpSpPr>
          <p:grpSp>
            <p:nvGrpSpPr>
              <p:cNvPr id="30" name="Group 29">
                <a:extLst>
                  <a:ext uri="{FF2B5EF4-FFF2-40B4-BE49-F238E27FC236}">
                    <a16:creationId xmlns:a16="http://schemas.microsoft.com/office/drawing/2014/main" id="{3F19A54A-99D1-4091-B6FF-39A260DBDD3B}"/>
                  </a:ext>
                </a:extLst>
              </p:cNvPr>
              <p:cNvGrpSpPr/>
              <p:nvPr/>
            </p:nvGrpSpPr>
            <p:grpSpPr>
              <a:xfrm>
                <a:off x="8246892" y="5518993"/>
                <a:ext cx="436880" cy="0"/>
                <a:chOff x="9137227" y="5357707"/>
                <a:chExt cx="436880" cy="0"/>
              </a:xfrm>
            </p:grpSpPr>
            <p:cxnSp>
              <p:nvCxnSpPr>
                <p:cNvPr id="28" name="Straight Arrow Connector 27">
                  <a:extLst>
                    <a:ext uri="{FF2B5EF4-FFF2-40B4-BE49-F238E27FC236}">
                      <a16:creationId xmlns:a16="http://schemas.microsoft.com/office/drawing/2014/main" id="{DE725297-03FC-4206-B7F9-2614028BD3B6}"/>
                    </a:ext>
                  </a:extLst>
                </p:cNvPr>
                <p:cNvCxnSpPr/>
                <p:nvPr/>
              </p:nvCxnSpPr>
              <p:spPr>
                <a:xfrm>
                  <a:off x="9137227" y="5357707"/>
                  <a:ext cx="162560" cy="0"/>
                </a:xfrm>
                <a:prstGeom prst="straightConnector1">
                  <a:avLst/>
                </a:prstGeom>
                <a:ln w="25400">
                  <a:solidFill>
                    <a:schemeClr val="accent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FC5DB22-19B4-4A33-B442-A87183972B89}"/>
                    </a:ext>
                  </a:extLst>
                </p:cNvPr>
                <p:cNvCxnSpPr>
                  <a:cxnSpLocks/>
                </p:cNvCxnSpPr>
                <p:nvPr/>
              </p:nvCxnSpPr>
              <p:spPr>
                <a:xfrm rot="10800000">
                  <a:off x="9411547" y="5357707"/>
                  <a:ext cx="162560" cy="0"/>
                </a:xfrm>
                <a:prstGeom prst="straightConnector1">
                  <a:avLst/>
                </a:prstGeom>
                <a:ln w="25400">
                  <a:solidFill>
                    <a:schemeClr val="accent2"/>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443FB944-BC88-4EA0-93CF-316AF0D231AB}"/>
                  </a:ext>
                </a:extLst>
              </p:cNvPr>
              <p:cNvGrpSpPr/>
              <p:nvPr/>
            </p:nvGrpSpPr>
            <p:grpSpPr>
              <a:xfrm>
                <a:off x="8465332" y="5300553"/>
                <a:ext cx="0" cy="436880"/>
                <a:chOff x="9348863" y="5135745"/>
                <a:chExt cx="0" cy="436880"/>
              </a:xfrm>
            </p:grpSpPr>
            <p:cxnSp>
              <p:nvCxnSpPr>
                <p:cNvPr id="32" name="Straight Arrow Connector 31">
                  <a:extLst>
                    <a:ext uri="{FF2B5EF4-FFF2-40B4-BE49-F238E27FC236}">
                      <a16:creationId xmlns:a16="http://schemas.microsoft.com/office/drawing/2014/main" id="{91F5F574-F978-4A43-8ED5-7EF242CEB7A6}"/>
                    </a:ext>
                  </a:extLst>
                </p:cNvPr>
                <p:cNvCxnSpPr>
                  <a:cxnSpLocks/>
                </p:cNvCxnSpPr>
                <p:nvPr/>
              </p:nvCxnSpPr>
              <p:spPr>
                <a:xfrm rot="16200000">
                  <a:off x="9267583" y="5217025"/>
                  <a:ext cx="162560" cy="0"/>
                </a:xfrm>
                <a:prstGeom prst="straightConnector1">
                  <a:avLst/>
                </a:prstGeom>
                <a:ln w="25400">
                  <a:solidFill>
                    <a:schemeClr val="accent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AF1CAFC-19DA-4614-9D7D-268D1B11D95C}"/>
                    </a:ext>
                  </a:extLst>
                </p:cNvPr>
                <p:cNvCxnSpPr>
                  <a:cxnSpLocks/>
                </p:cNvCxnSpPr>
                <p:nvPr/>
              </p:nvCxnSpPr>
              <p:spPr>
                <a:xfrm rot="5400000">
                  <a:off x="9267583" y="5491345"/>
                  <a:ext cx="162560" cy="0"/>
                </a:xfrm>
                <a:prstGeom prst="straightConnector1">
                  <a:avLst/>
                </a:prstGeom>
                <a:ln w="25400">
                  <a:solidFill>
                    <a:schemeClr val="accent2"/>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grpSp>
      </p:grpSp>
      <p:sp>
        <p:nvSpPr>
          <p:cNvPr id="38" name="TextBox 37">
            <a:extLst>
              <a:ext uri="{FF2B5EF4-FFF2-40B4-BE49-F238E27FC236}">
                <a16:creationId xmlns:a16="http://schemas.microsoft.com/office/drawing/2014/main" id="{805BC8DF-13F4-4F8A-B3E0-C100E0148B98}"/>
              </a:ext>
            </a:extLst>
          </p:cNvPr>
          <p:cNvSpPr txBox="1"/>
          <p:nvPr/>
        </p:nvSpPr>
        <p:spPr>
          <a:xfrm>
            <a:off x="6138473" y="3579726"/>
            <a:ext cx="1139212" cy="233557"/>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b="1" kern="0" dirty="0">
                <a:ln>
                  <a:solidFill>
                    <a:srgbClr val="FFFFFF">
                      <a:alpha val="0"/>
                    </a:srgbClr>
                  </a:solidFill>
                </a:ln>
                <a:solidFill>
                  <a:srgbClr val="0078D7"/>
                </a:solidFill>
                <a:latin typeface="Segoe UI Semibold" charset="0"/>
                <a:cs typeface="Segoe UI Semibold" charset="0"/>
              </a:rPr>
              <a:t>SQL instance #1</a:t>
            </a:r>
          </a:p>
        </p:txBody>
      </p:sp>
      <p:sp>
        <p:nvSpPr>
          <p:cNvPr id="39" name="TextBox 38">
            <a:extLst>
              <a:ext uri="{FF2B5EF4-FFF2-40B4-BE49-F238E27FC236}">
                <a16:creationId xmlns:a16="http://schemas.microsoft.com/office/drawing/2014/main" id="{C1F3EFBE-A5D7-4B66-A6B6-A67ED0EA5F16}"/>
              </a:ext>
            </a:extLst>
          </p:cNvPr>
          <p:cNvSpPr txBox="1"/>
          <p:nvPr/>
        </p:nvSpPr>
        <p:spPr>
          <a:xfrm>
            <a:off x="7302642" y="3579726"/>
            <a:ext cx="1219209" cy="233557"/>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b="1" kern="0" dirty="0">
                <a:ln>
                  <a:solidFill>
                    <a:srgbClr val="FFFFFF">
                      <a:alpha val="0"/>
                    </a:srgbClr>
                  </a:solidFill>
                </a:ln>
                <a:solidFill>
                  <a:srgbClr val="0078D7"/>
                </a:solidFill>
                <a:latin typeface="Segoe UI Semibold" charset="0"/>
                <a:cs typeface="Segoe UI Semibold" charset="0"/>
              </a:rPr>
              <a:t>SQL instance #2</a:t>
            </a:r>
          </a:p>
        </p:txBody>
      </p:sp>
      <p:sp>
        <p:nvSpPr>
          <p:cNvPr id="40" name="TextBox 39">
            <a:extLst>
              <a:ext uri="{FF2B5EF4-FFF2-40B4-BE49-F238E27FC236}">
                <a16:creationId xmlns:a16="http://schemas.microsoft.com/office/drawing/2014/main" id="{E4B07E71-FA9A-4D08-B448-BE9B87A307F3}"/>
              </a:ext>
            </a:extLst>
          </p:cNvPr>
          <p:cNvSpPr txBox="1"/>
          <p:nvPr/>
        </p:nvSpPr>
        <p:spPr>
          <a:xfrm>
            <a:off x="6102194" y="4585808"/>
            <a:ext cx="1211770" cy="233557"/>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b="1" kern="0" dirty="0">
                <a:ln>
                  <a:solidFill>
                    <a:srgbClr val="FFFFFF">
                      <a:alpha val="0"/>
                    </a:srgbClr>
                  </a:solidFill>
                </a:ln>
                <a:solidFill>
                  <a:srgbClr val="0078D7"/>
                </a:solidFill>
                <a:latin typeface="Segoe UI Semibold" charset="0"/>
                <a:cs typeface="Segoe UI Semibold" charset="0"/>
              </a:rPr>
              <a:t>SQL instance #3</a:t>
            </a:r>
          </a:p>
        </p:txBody>
      </p:sp>
      <p:sp>
        <p:nvSpPr>
          <p:cNvPr id="43" name="Rectangle 42">
            <a:extLst>
              <a:ext uri="{FF2B5EF4-FFF2-40B4-BE49-F238E27FC236}">
                <a16:creationId xmlns:a16="http://schemas.microsoft.com/office/drawing/2014/main" id="{A7ACE869-52F5-4276-8572-54F8233ED944}"/>
              </a:ext>
            </a:extLst>
          </p:cNvPr>
          <p:cNvSpPr/>
          <p:nvPr/>
        </p:nvSpPr>
        <p:spPr bwMode="auto">
          <a:xfrm>
            <a:off x="5987916" y="2656539"/>
            <a:ext cx="2593814" cy="2373329"/>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342834" indent="-342834" algn="ctr" defTabSz="932293">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44" name="Rectangle 43">
            <a:extLst>
              <a:ext uri="{FF2B5EF4-FFF2-40B4-BE49-F238E27FC236}">
                <a16:creationId xmlns:a16="http://schemas.microsoft.com/office/drawing/2014/main" id="{FBA58566-BD76-449F-B662-6823996B0A85}"/>
              </a:ext>
            </a:extLst>
          </p:cNvPr>
          <p:cNvSpPr/>
          <p:nvPr/>
        </p:nvSpPr>
        <p:spPr bwMode="auto">
          <a:xfrm>
            <a:off x="10784797" y="2132023"/>
            <a:ext cx="1019060" cy="1019060"/>
          </a:xfrm>
          <a:prstGeom prst="rect">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342834" indent="-342834" algn="ctr" defTabSz="932293">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45" name="TextBox 44">
            <a:extLst>
              <a:ext uri="{FF2B5EF4-FFF2-40B4-BE49-F238E27FC236}">
                <a16:creationId xmlns:a16="http://schemas.microsoft.com/office/drawing/2014/main" id="{F82AF308-7F1B-4427-98A5-70A9DAF6F792}"/>
              </a:ext>
            </a:extLst>
          </p:cNvPr>
          <p:cNvSpPr txBox="1"/>
          <p:nvPr/>
        </p:nvSpPr>
        <p:spPr>
          <a:xfrm>
            <a:off x="10958548" y="3178882"/>
            <a:ext cx="688212" cy="233557"/>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b="1" kern="0" dirty="0">
                <a:ln>
                  <a:solidFill>
                    <a:srgbClr val="FFFFFF">
                      <a:alpha val="0"/>
                    </a:srgbClr>
                  </a:solidFill>
                </a:ln>
                <a:solidFill>
                  <a:srgbClr val="0078D7"/>
                </a:solidFill>
                <a:latin typeface="Segoe UI Semibold" charset="0"/>
                <a:cs typeface="Segoe UI Semibold" charset="0"/>
              </a:rPr>
              <a:t>VNet2</a:t>
            </a:r>
          </a:p>
        </p:txBody>
      </p:sp>
      <p:cxnSp>
        <p:nvCxnSpPr>
          <p:cNvPr id="49" name="Connector: Elbow 48">
            <a:extLst>
              <a:ext uri="{FF2B5EF4-FFF2-40B4-BE49-F238E27FC236}">
                <a16:creationId xmlns:a16="http://schemas.microsoft.com/office/drawing/2014/main" id="{9841A6BD-50AA-46F0-AD43-49449C58B3C1}"/>
              </a:ext>
            </a:extLst>
          </p:cNvPr>
          <p:cNvCxnSpPr>
            <a:cxnSpLocks/>
          </p:cNvCxnSpPr>
          <p:nvPr/>
        </p:nvCxnSpPr>
        <p:spPr>
          <a:xfrm rot="10800000" flipV="1">
            <a:off x="7827005" y="2351422"/>
            <a:ext cx="2957793" cy="555028"/>
          </a:xfrm>
          <a:prstGeom prst="bentConnector3">
            <a:avLst>
              <a:gd name="adj1" fmla="val 100015"/>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C88C70B-CCCB-41E9-ADEB-75AAA098004A}"/>
              </a:ext>
            </a:extLst>
          </p:cNvPr>
          <p:cNvCxnSpPr>
            <a:cxnSpLocks/>
          </p:cNvCxnSpPr>
          <p:nvPr/>
        </p:nvCxnSpPr>
        <p:spPr>
          <a:xfrm rot="10800000" flipV="1">
            <a:off x="6594828" y="2351435"/>
            <a:ext cx="4189968" cy="576277"/>
          </a:xfrm>
          <a:prstGeom prst="bentConnector2">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A5D06470-5A4F-4969-9B4F-3FE425198955}"/>
              </a:ext>
            </a:extLst>
          </p:cNvPr>
          <p:cNvCxnSpPr>
            <a:cxnSpLocks/>
          </p:cNvCxnSpPr>
          <p:nvPr/>
        </p:nvCxnSpPr>
        <p:spPr>
          <a:xfrm rot="10800000" flipV="1">
            <a:off x="6911460" y="3197899"/>
            <a:ext cx="714249" cy="1051864"/>
          </a:xfrm>
          <a:prstGeom prst="bentConnector3">
            <a:avLst>
              <a:gd name="adj1" fmla="val 42889"/>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E96CDF42-1559-415A-A5DE-D6E2C1742E1A}"/>
              </a:ext>
            </a:extLst>
          </p:cNvPr>
          <p:cNvSpPr txBox="1"/>
          <p:nvPr/>
        </p:nvSpPr>
        <p:spPr>
          <a:xfrm>
            <a:off x="5826094" y="5151503"/>
            <a:ext cx="2884979" cy="374793"/>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b="1" kern="0" dirty="0">
                <a:ln>
                  <a:solidFill>
                    <a:srgbClr val="FFFFFF">
                      <a:alpha val="0"/>
                    </a:srgbClr>
                  </a:solidFill>
                </a:ln>
                <a:solidFill>
                  <a:srgbClr val="0078D7"/>
                </a:solidFill>
                <a:latin typeface="Segoe UI Semibold" charset="0"/>
                <a:cs typeface="Segoe UI Semibold" charset="0"/>
              </a:rPr>
              <a:t>“Virtual data cluster” </a:t>
            </a:r>
            <a:r>
              <a:rPr lang="en-US" sz="1000" kern="0" dirty="0">
                <a:ln>
                  <a:solidFill>
                    <a:srgbClr val="FFFFFF">
                      <a:alpha val="0"/>
                    </a:srgbClr>
                  </a:solidFill>
                </a:ln>
                <a:solidFill>
                  <a:srgbClr val="0078D7"/>
                </a:solidFill>
                <a:latin typeface="Segoe UI"/>
                <a:cs typeface="Segoe UI Semibold" charset="0"/>
              </a:rPr>
              <a:t>dedicated to customer</a:t>
            </a:r>
            <a:br>
              <a:rPr lang="en-US" sz="1000" kern="0" dirty="0">
                <a:ln>
                  <a:solidFill>
                    <a:srgbClr val="FFFFFF">
                      <a:alpha val="0"/>
                    </a:srgbClr>
                  </a:solidFill>
                </a:ln>
                <a:solidFill>
                  <a:srgbClr val="0078D7"/>
                </a:solidFill>
                <a:latin typeface="Segoe UI"/>
                <a:cs typeface="Segoe UI Semibold" charset="0"/>
              </a:rPr>
            </a:br>
            <a:r>
              <a:rPr lang="en-US" sz="1000" kern="0" dirty="0">
                <a:ln>
                  <a:solidFill>
                    <a:srgbClr val="FFFFFF">
                      <a:alpha val="0"/>
                    </a:srgbClr>
                  </a:solidFill>
                </a:ln>
                <a:solidFill>
                  <a:srgbClr val="0078D7"/>
                </a:solidFill>
                <a:latin typeface="Segoe UI"/>
                <a:cs typeface="Segoe UI Semilight" panose="020B0402040204020203" pitchFamily="34" charset="0"/>
              </a:rPr>
              <a:t>(virtual private cluster, VNET, private IPs)</a:t>
            </a:r>
          </a:p>
        </p:txBody>
      </p:sp>
      <p:cxnSp>
        <p:nvCxnSpPr>
          <p:cNvPr id="74" name="Straight Arrow Connector 73">
            <a:extLst>
              <a:ext uri="{FF2B5EF4-FFF2-40B4-BE49-F238E27FC236}">
                <a16:creationId xmlns:a16="http://schemas.microsoft.com/office/drawing/2014/main" id="{342191FB-5999-4A76-8B87-1AD657D63281}"/>
              </a:ext>
            </a:extLst>
          </p:cNvPr>
          <p:cNvCxnSpPr>
            <a:cxnSpLocks/>
          </p:cNvCxnSpPr>
          <p:nvPr/>
        </p:nvCxnSpPr>
        <p:spPr>
          <a:xfrm>
            <a:off x="8451883" y="2927756"/>
            <a:ext cx="2332913" cy="0"/>
          </a:xfrm>
          <a:prstGeom prst="straightConnector1">
            <a:avLst/>
          </a:prstGeom>
          <a:noFill/>
          <a:ln w="12700">
            <a:solidFill>
              <a:schemeClr val="accent2"/>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75" name="TextBox 74">
            <a:extLst>
              <a:ext uri="{FF2B5EF4-FFF2-40B4-BE49-F238E27FC236}">
                <a16:creationId xmlns:a16="http://schemas.microsoft.com/office/drawing/2014/main" id="{E6E54375-F54D-4674-892E-73D5663FC6BE}"/>
              </a:ext>
            </a:extLst>
          </p:cNvPr>
          <p:cNvSpPr txBox="1"/>
          <p:nvPr/>
        </p:nvSpPr>
        <p:spPr>
          <a:xfrm>
            <a:off x="9088626" y="2696957"/>
            <a:ext cx="1070798" cy="233557"/>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b="1" kern="0" dirty="0">
                <a:ln>
                  <a:solidFill>
                    <a:srgbClr val="FFFFFF">
                      <a:alpha val="0"/>
                    </a:srgbClr>
                  </a:solidFill>
                </a:ln>
                <a:solidFill>
                  <a:srgbClr val="0078D7"/>
                </a:solidFill>
                <a:latin typeface="Segoe UI Semibold" charset="0"/>
                <a:cs typeface="Segoe UI Semibold" charset="0"/>
              </a:rPr>
              <a:t>VNet-to-VNet</a:t>
            </a:r>
            <a:endParaRPr lang="en-US" sz="1000" kern="0" dirty="0">
              <a:ln>
                <a:solidFill>
                  <a:srgbClr val="FFFFFF">
                    <a:alpha val="0"/>
                  </a:srgbClr>
                </a:solidFill>
              </a:ln>
              <a:solidFill>
                <a:srgbClr val="000000"/>
              </a:solidFill>
              <a:latin typeface="Segoe UI Semilight" panose="020B0402040204020203" pitchFamily="34" charset="0"/>
              <a:cs typeface="Segoe UI Semilight" panose="020B0402040204020203" pitchFamily="34" charset="0"/>
            </a:endParaRPr>
          </a:p>
        </p:txBody>
      </p:sp>
      <p:sp>
        <p:nvSpPr>
          <p:cNvPr id="76" name="TextBox 75">
            <a:extLst>
              <a:ext uri="{FF2B5EF4-FFF2-40B4-BE49-F238E27FC236}">
                <a16:creationId xmlns:a16="http://schemas.microsoft.com/office/drawing/2014/main" id="{ABC906A5-8E4A-4BA3-8808-8B3ECB926D79}"/>
              </a:ext>
            </a:extLst>
          </p:cNvPr>
          <p:cNvSpPr txBox="1"/>
          <p:nvPr/>
        </p:nvSpPr>
        <p:spPr>
          <a:xfrm>
            <a:off x="10821603" y="2775684"/>
            <a:ext cx="962102" cy="374793"/>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kern="0" dirty="0">
                <a:ln>
                  <a:solidFill>
                    <a:srgbClr val="FFFFFF">
                      <a:alpha val="0"/>
                    </a:srgbClr>
                  </a:solidFill>
                </a:ln>
                <a:solidFill>
                  <a:srgbClr val="0078D7"/>
                </a:solidFill>
                <a:latin typeface="Segoe UI Semibold" charset="0"/>
                <a:cs typeface="Segoe UI Semibold" charset="0"/>
              </a:rPr>
              <a:t>Web app</a:t>
            </a:r>
            <a:br>
              <a:rPr lang="en-US" sz="1000" kern="0" dirty="0">
                <a:ln>
                  <a:solidFill>
                    <a:srgbClr val="FFFFFF">
                      <a:alpha val="0"/>
                    </a:srgbClr>
                  </a:solidFill>
                </a:ln>
                <a:solidFill>
                  <a:srgbClr val="0078D7"/>
                </a:solidFill>
                <a:latin typeface="Segoe UI Semibold" charset="0"/>
                <a:cs typeface="Segoe UI Semibold" charset="0"/>
              </a:rPr>
            </a:br>
            <a:r>
              <a:rPr lang="en-US" sz="1000" kern="0" dirty="0">
                <a:ln>
                  <a:solidFill>
                    <a:srgbClr val="FFFFFF">
                      <a:alpha val="0"/>
                    </a:srgbClr>
                  </a:solidFill>
                </a:ln>
                <a:solidFill>
                  <a:srgbClr val="0078D7"/>
                </a:solidFill>
                <a:latin typeface="Segoe UI"/>
                <a:cs typeface="Segoe UI Semibold" charset="0"/>
              </a:rPr>
              <a:t>(public IP)</a:t>
            </a:r>
          </a:p>
        </p:txBody>
      </p:sp>
      <p:cxnSp>
        <p:nvCxnSpPr>
          <p:cNvPr id="77" name="Connector: Elbow 76">
            <a:extLst>
              <a:ext uri="{FF2B5EF4-FFF2-40B4-BE49-F238E27FC236}">
                <a16:creationId xmlns:a16="http://schemas.microsoft.com/office/drawing/2014/main" id="{087AB944-BBCA-4F7A-B5BC-CCB21E9FB2DC}"/>
              </a:ext>
            </a:extLst>
          </p:cNvPr>
          <p:cNvCxnSpPr>
            <a:cxnSpLocks/>
          </p:cNvCxnSpPr>
          <p:nvPr/>
        </p:nvCxnSpPr>
        <p:spPr>
          <a:xfrm rot="16200000" flipV="1">
            <a:off x="8054672" y="3311246"/>
            <a:ext cx="2085602" cy="1854748"/>
          </a:xfrm>
          <a:prstGeom prst="bentConnector3">
            <a:avLst>
              <a:gd name="adj1" fmla="val 100100"/>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82B3B10-22A4-47EA-A96B-57047CD82EB4}"/>
              </a:ext>
            </a:extLst>
          </p:cNvPr>
          <p:cNvCxnSpPr>
            <a:cxnSpLocks/>
          </p:cNvCxnSpPr>
          <p:nvPr/>
        </p:nvCxnSpPr>
        <p:spPr>
          <a:xfrm flipH="1">
            <a:off x="10432435" y="5726193"/>
            <a:ext cx="314735"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CA9E5DE-4D96-481C-A842-9EE798FE03B6}"/>
              </a:ext>
            </a:extLst>
          </p:cNvPr>
          <p:cNvSpPr txBox="1"/>
          <p:nvPr/>
        </p:nvSpPr>
        <p:spPr>
          <a:xfrm>
            <a:off x="10821603" y="6076246"/>
            <a:ext cx="962102" cy="233557"/>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kern="0" dirty="0">
                <a:ln>
                  <a:solidFill>
                    <a:srgbClr val="FFFFFF">
                      <a:alpha val="0"/>
                    </a:srgbClr>
                  </a:solidFill>
                </a:ln>
                <a:solidFill>
                  <a:srgbClr val="0078D7"/>
                </a:solidFill>
                <a:latin typeface="Segoe UI Semibold" charset="0"/>
                <a:cs typeface="Segoe UI Semibold" charset="0"/>
              </a:rPr>
              <a:t>On-premises</a:t>
            </a:r>
            <a:endParaRPr lang="en-US" sz="1000" kern="0" dirty="0">
              <a:ln>
                <a:solidFill>
                  <a:srgbClr val="FFFFFF">
                    <a:alpha val="0"/>
                  </a:srgbClr>
                </a:solidFill>
              </a:ln>
              <a:solidFill>
                <a:srgbClr val="0078D7"/>
              </a:solidFill>
              <a:latin typeface="Segoe UI"/>
              <a:cs typeface="Segoe UI Semibold" charset="0"/>
            </a:endParaRPr>
          </a:p>
        </p:txBody>
      </p:sp>
      <p:sp>
        <p:nvSpPr>
          <p:cNvPr id="86" name="TextBox 85">
            <a:extLst>
              <a:ext uri="{FF2B5EF4-FFF2-40B4-BE49-F238E27FC236}">
                <a16:creationId xmlns:a16="http://schemas.microsoft.com/office/drawing/2014/main" id="{285B9812-3C1B-4EC9-83A7-FCCE4D9AEAA8}"/>
              </a:ext>
            </a:extLst>
          </p:cNvPr>
          <p:cNvSpPr txBox="1"/>
          <p:nvPr/>
        </p:nvSpPr>
        <p:spPr>
          <a:xfrm>
            <a:off x="9471899" y="6084120"/>
            <a:ext cx="1105897" cy="374793"/>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kern="0" dirty="0">
                <a:ln>
                  <a:solidFill>
                    <a:srgbClr val="FFFFFF">
                      <a:alpha val="0"/>
                    </a:srgbClr>
                  </a:solidFill>
                </a:ln>
                <a:solidFill>
                  <a:srgbClr val="0078D7"/>
                </a:solidFill>
                <a:latin typeface="Segoe UI Semibold" charset="0"/>
                <a:cs typeface="Segoe UI Semibold" charset="0"/>
              </a:rPr>
              <a:t>VPN/Express route gateway</a:t>
            </a:r>
            <a:endParaRPr lang="en-US" sz="1000" kern="0" dirty="0">
              <a:ln>
                <a:solidFill>
                  <a:srgbClr val="FFFFFF">
                    <a:alpha val="0"/>
                  </a:srgbClr>
                </a:solidFill>
              </a:ln>
              <a:solidFill>
                <a:srgbClr val="0078D7"/>
              </a:solidFill>
              <a:latin typeface="Segoe UI"/>
              <a:cs typeface="Segoe UI Semibold" charset="0"/>
            </a:endParaRPr>
          </a:p>
        </p:txBody>
      </p:sp>
      <p:sp>
        <p:nvSpPr>
          <p:cNvPr id="93" name="TextBox 92">
            <a:extLst>
              <a:ext uri="{FF2B5EF4-FFF2-40B4-BE49-F238E27FC236}">
                <a16:creationId xmlns:a16="http://schemas.microsoft.com/office/drawing/2014/main" id="{695DF6AB-D0A3-4736-A28F-25B0A7B93F5A}"/>
              </a:ext>
            </a:extLst>
          </p:cNvPr>
          <p:cNvSpPr txBox="1"/>
          <p:nvPr/>
        </p:nvSpPr>
        <p:spPr>
          <a:xfrm>
            <a:off x="8704866" y="3473178"/>
            <a:ext cx="1251220" cy="374793"/>
          </a:xfrm>
          <a:prstGeom prst="rect">
            <a:avLst/>
          </a:prstGeom>
          <a:noFill/>
        </p:spPr>
        <p:txBody>
          <a:bodyPr wrap="square" lIns="91427" tIns="45713" rIns="91427" bIns="45713" rtlCol="0">
            <a:spAutoFit/>
          </a:bodyPr>
          <a:lstStyle/>
          <a:p>
            <a:pPr defTabSz="914225">
              <a:lnSpc>
                <a:spcPct val="90000"/>
              </a:lnSpc>
              <a:spcAft>
                <a:spcPts val="600"/>
              </a:spcAft>
              <a:defRPr/>
            </a:pPr>
            <a:r>
              <a:rPr lang="en-US" sz="1000" kern="0" dirty="0">
                <a:ln>
                  <a:solidFill>
                    <a:srgbClr val="FFFFFF">
                      <a:alpha val="0"/>
                    </a:srgbClr>
                  </a:solidFill>
                </a:ln>
                <a:solidFill>
                  <a:srgbClr val="0078D7"/>
                </a:solidFill>
                <a:latin typeface="Segoe UI Semibold" charset="0"/>
                <a:cs typeface="Segoe UI Semibold" charset="0"/>
              </a:rPr>
              <a:t>Network isolation</a:t>
            </a:r>
            <a:br>
              <a:rPr lang="en-US" sz="1000" kern="0" dirty="0">
                <a:ln>
                  <a:solidFill>
                    <a:srgbClr val="FFFFFF">
                      <a:alpha val="0"/>
                    </a:srgbClr>
                  </a:solidFill>
                </a:ln>
                <a:solidFill>
                  <a:srgbClr val="000000"/>
                </a:solidFill>
                <a:latin typeface="Segoe UI Semibold" charset="0"/>
                <a:cs typeface="Segoe UI Semibold" charset="0"/>
              </a:rPr>
            </a:br>
            <a:r>
              <a:rPr lang="en-US" sz="1000" kern="0" dirty="0">
                <a:ln>
                  <a:solidFill>
                    <a:srgbClr val="FFFFFF">
                      <a:alpha val="0"/>
                    </a:srgbClr>
                  </a:solidFill>
                </a:ln>
                <a:solidFill>
                  <a:srgbClr val="0078D7"/>
                </a:solidFill>
                <a:latin typeface="Segoe UI"/>
                <a:cs typeface="Segoe UI Semilight" panose="020B0402040204020203" pitchFamily="34" charset="0"/>
              </a:rPr>
              <a:t>(customer VNET)</a:t>
            </a:r>
          </a:p>
        </p:txBody>
      </p:sp>
      <p:sp>
        <p:nvSpPr>
          <p:cNvPr id="94" name="TextBox 93">
            <a:extLst>
              <a:ext uri="{FF2B5EF4-FFF2-40B4-BE49-F238E27FC236}">
                <a16:creationId xmlns:a16="http://schemas.microsoft.com/office/drawing/2014/main" id="{583A68D2-81A5-462D-B210-4A7CA8F13138}"/>
              </a:ext>
            </a:extLst>
          </p:cNvPr>
          <p:cNvSpPr txBox="1"/>
          <p:nvPr/>
        </p:nvSpPr>
        <p:spPr>
          <a:xfrm>
            <a:off x="8697618" y="4333510"/>
            <a:ext cx="1251220" cy="369279"/>
          </a:xfrm>
          <a:prstGeom prst="rect">
            <a:avLst/>
          </a:prstGeom>
          <a:noFill/>
        </p:spPr>
        <p:txBody>
          <a:bodyPr wrap="square" lIns="91427" tIns="45713" rIns="91427" bIns="45713" rtlCol="0">
            <a:spAutoFit/>
          </a:bodyPr>
          <a:lstStyle/>
          <a:p>
            <a:pPr defTabSz="914225">
              <a:lnSpc>
                <a:spcPct val="90000"/>
              </a:lnSpc>
              <a:spcAft>
                <a:spcPts val="600"/>
              </a:spcAft>
              <a:defRPr/>
            </a:pPr>
            <a:r>
              <a:rPr lang="en-US" sz="1000" kern="0" dirty="0">
                <a:ln>
                  <a:solidFill>
                    <a:srgbClr val="FFFFFF">
                      <a:alpha val="0"/>
                    </a:srgbClr>
                  </a:solidFill>
                </a:ln>
                <a:solidFill>
                  <a:srgbClr val="0078D7"/>
                </a:solidFill>
                <a:latin typeface="Segoe UI Semibold" charset="0"/>
                <a:cs typeface="Segoe UI Semibold" charset="0"/>
              </a:rPr>
              <a:t>Tenant isolation</a:t>
            </a:r>
            <a:br>
              <a:rPr lang="en-US" sz="1000" kern="0" dirty="0">
                <a:ln>
                  <a:solidFill>
                    <a:srgbClr val="FFFFFF">
                      <a:alpha val="0"/>
                    </a:srgbClr>
                  </a:solidFill>
                </a:ln>
                <a:solidFill>
                  <a:srgbClr val="0078D7"/>
                </a:solidFill>
                <a:latin typeface="Segoe UI Semibold" charset="0"/>
                <a:cs typeface="Segoe UI Semibold" charset="0"/>
              </a:rPr>
            </a:br>
            <a:r>
              <a:rPr lang="en-US" sz="1000" kern="0" dirty="0">
                <a:ln>
                  <a:solidFill>
                    <a:srgbClr val="FFFFFF">
                      <a:alpha val="0"/>
                    </a:srgbClr>
                  </a:solidFill>
                </a:ln>
                <a:solidFill>
                  <a:srgbClr val="0078D7"/>
                </a:solidFill>
                <a:latin typeface="Segoe UI"/>
                <a:cs typeface="Segoe UI Semilight" panose="020B0402040204020203" pitchFamily="34" charset="0"/>
              </a:rPr>
              <a:t>(compute, storage)</a:t>
            </a:r>
          </a:p>
        </p:txBody>
      </p:sp>
      <p:cxnSp>
        <p:nvCxnSpPr>
          <p:cNvPr id="96" name="Straight Connector 95">
            <a:extLst>
              <a:ext uri="{FF2B5EF4-FFF2-40B4-BE49-F238E27FC236}">
                <a16:creationId xmlns:a16="http://schemas.microsoft.com/office/drawing/2014/main" id="{CF39C6E9-F7E6-4F95-B8AE-0763938074F3}"/>
              </a:ext>
            </a:extLst>
          </p:cNvPr>
          <p:cNvCxnSpPr>
            <a:cxnSpLocks/>
            <a:stCxn id="94" idx="1"/>
          </p:cNvCxnSpPr>
          <p:nvPr/>
        </p:nvCxnSpPr>
        <p:spPr>
          <a:xfrm flipH="1">
            <a:off x="8451883" y="4518149"/>
            <a:ext cx="245735" cy="0"/>
          </a:xfrm>
          <a:prstGeom prst="line">
            <a:avLst/>
          </a:prstGeom>
          <a:noFill/>
          <a:ln w="12700">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99" name="Straight Connector 98">
            <a:extLst>
              <a:ext uri="{FF2B5EF4-FFF2-40B4-BE49-F238E27FC236}">
                <a16:creationId xmlns:a16="http://schemas.microsoft.com/office/drawing/2014/main" id="{13A0B730-F5EE-4984-8CAE-DD7F03A8B7E1}"/>
              </a:ext>
            </a:extLst>
          </p:cNvPr>
          <p:cNvCxnSpPr>
            <a:cxnSpLocks/>
            <a:stCxn id="93" idx="1"/>
          </p:cNvCxnSpPr>
          <p:nvPr/>
        </p:nvCxnSpPr>
        <p:spPr>
          <a:xfrm flipH="1" flipV="1">
            <a:off x="8581729" y="3657818"/>
            <a:ext cx="123137" cy="2757"/>
          </a:xfrm>
          <a:prstGeom prst="line">
            <a:avLst/>
          </a:prstGeom>
          <a:noFill/>
          <a:ln w="127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54" name="Group 53">
            <a:extLst>
              <a:ext uri="{FF2B5EF4-FFF2-40B4-BE49-F238E27FC236}">
                <a16:creationId xmlns:a16="http://schemas.microsoft.com/office/drawing/2014/main" id="{F9C3E4CD-10EA-4FBF-982E-86EDB745E9CC}"/>
              </a:ext>
            </a:extLst>
          </p:cNvPr>
          <p:cNvGrpSpPr/>
          <p:nvPr/>
        </p:nvGrpSpPr>
        <p:grpSpPr>
          <a:xfrm>
            <a:off x="225622" y="6088247"/>
            <a:ext cx="446205" cy="553397"/>
            <a:chOff x="-89366" y="1982903"/>
            <a:chExt cx="986802" cy="1223863"/>
          </a:xfrm>
        </p:grpSpPr>
        <p:sp>
          <p:nvSpPr>
            <p:cNvPr id="55" name="Freeform 5">
              <a:extLst>
                <a:ext uri="{FF2B5EF4-FFF2-40B4-BE49-F238E27FC236}">
                  <a16:creationId xmlns:a16="http://schemas.microsoft.com/office/drawing/2014/main" id="{F825DDFC-D531-4464-9844-BE510A0F972C}"/>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000000"/>
                </a:solidFill>
                <a:latin typeface="Segoe UI"/>
              </a:endParaRPr>
            </a:p>
          </p:txBody>
        </p:sp>
        <p:sp>
          <p:nvSpPr>
            <p:cNvPr id="56" name="Freeform 6">
              <a:extLst>
                <a:ext uri="{FF2B5EF4-FFF2-40B4-BE49-F238E27FC236}">
                  <a16:creationId xmlns:a16="http://schemas.microsoft.com/office/drawing/2014/main" id="{D5974B6A-AC42-4843-8766-52D187D9DE5D}"/>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000000"/>
                </a:solidFill>
                <a:latin typeface="Segoe UI"/>
              </a:endParaRPr>
            </a:p>
          </p:txBody>
        </p:sp>
        <p:sp>
          <p:nvSpPr>
            <p:cNvPr id="57" name="Freeform 7">
              <a:extLst>
                <a:ext uri="{FF2B5EF4-FFF2-40B4-BE49-F238E27FC236}">
                  <a16:creationId xmlns:a16="http://schemas.microsoft.com/office/drawing/2014/main" id="{385DFCFB-30AE-4CDC-8681-049CC5B418AF}"/>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000000"/>
                </a:solidFill>
                <a:latin typeface="Segoe UI"/>
              </a:endParaRPr>
            </a:p>
          </p:txBody>
        </p:sp>
        <p:sp>
          <p:nvSpPr>
            <p:cNvPr id="58" name="Freeform 8">
              <a:extLst>
                <a:ext uri="{FF2B5EF4-FFF2-40B4-BE49-F238E27FC236}">
                  <a16:creationId xmlns:a16="http://schemas.microsoft.com/office/drawing/2014/main" id="{E128A4F2-4730-40C5-B412-F1AB3D3DC967}"/>
                </a:ext>
              </a:extLst>
            </p:cNvPr>
            <p:cNvSpPr>
              <a:spLocks/>
            </p:cNvSpPr>
            <p:nvPr/>
          </p:nvSpPr>
          <p:spPr bwMode="auto">
            <a:xfrm rot="20858347">
              <a:off x="333774" y="1982903"/>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000000"/>
                </a:solidFill>
                <a:latin typeface="Segoe UI"/>
              </a:endParaRPr>
            </a:p>
          </p:txBody>
        </p:sp>
        <p:sp>
          <p:nvSpPr>
            <p:cNvPr id="59" name="Oval 10">
              <a:extLst>
                <a:ext uri="{FF2B5EF4-FFF2-40B4-BE49-F238E27FC236}">
                  <a16:creationId xmlns:a16="http://schemas.microsoft.com/office/drawing/2014/main" id="{198FFD93-5DE4-4767-9E15-C735EC9F98D6}"/>
                </a:ext>
              </a:extLst>
            </p:cNvPr>
            <p:cNvSpPr>
              <a:spLocks noChangeArrowheads="1"/>
            </p:cNvSpPr>
            <p:nvPr/>
          </p:nvSpPr>
          <p:spPr bwMode="auto">
            <a:xfrm>
              <a:off x="-72112" y="2783587"/>
              <a:ext cx="235676" cy="233113"/>
            </a:xfrm>
            <a:prstGeom prst="ellipse">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000000"/>
                </a:solidFill>
                <a:latin typeface="Segoe UI"/>
              </a:endParaRPr>
            </a:p>
          </p:txBody>
        </p:sp>
        <p:sp>
          <p:nvSpPr>
            <p:cNvPr id="60" name="Rectangle 59">
              <a:extLst>
                <a:ext uri="{FF2B5EF4-FFF2-40B4-BE49-F238E27FC236}">
                  <a16:creationId xmlns:a16="http://schemas.microsoft.com/office/drawing/2014/main" id="{DD8A1160-30AE-45F4-9756-E4340B9D3A87}"/>
                </a:ext>
              </a:extLst>
            </p:cNvPr>
            <p:cNvSpPr/>
            <p:nvPr/>
          </p:nvSpPr>
          <p:spPr bwMode="auto">
            <a:xfrm>
              <a:off x="609219" y="2200614"/>
              <a:ext cx="202980" cy="202980"/>
            </a:xfrm>
            <a:prstGeom prst="rect">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000000"/>
                </a:solidFill>
                <a:latin typeface="Segoe UI"/>
              </a:endParaRPr>
            </a:p>
          </p:txBody>
        </p:sp>
      </p:grpSp>
      <p:sp>
        <p:nvSpPr>
          <p:cNvPr id="61" name="TextBox 60">
            <a:extLst>
              <a:ext uri="{FF2B5EF4-FFF2-40B4-BE49-F238E27FC236}">
                <a16:creationId xmlns:a16="http://schemas.microsoft.com/office/drawing/2014/main" id="{E2B438D8-A0F3-40BD-B8F5-A0F562020522}"/>
              </a:ext>
            </a:extLst>
          </p:cNvPr>
          <p:cNvSpPr txBox="1"/>
          <p:nvPr/>
        </p:nvSpPr>
        <p:spPr>
          <a:xfrm>
            <a:off x="7656540" y="4565188"/>
            <a:ext cx="688212" cy="233557"/>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000" b="1" kern="0" dirty="0">
                <a:ln>
                  <a:solidFill>
                    <a:srgbClr val="FFFFFF">
                      <a:alpha val="0"/>
                    </a:srgbClr>
                  </a:solidFill>
                </a:ln>
                <a:solidFill>
                  <a:srgbClr val="0078D7"/>
                </a:solidFill>
                <a:latin typeface="Segoe UI Semibold" charset="0"/>
                <a:cs typeface="Segoe UI Semibold" charset="0"/>
              </a:rPr>
              <a:t>VNet1</a:t>
            </a:r>
          </a:p>
        </p:txBody>
      </p:sp>
      <p:sp>
        <p:nvSpPr>
          <p:cNvPr id="62" name="TextBox 61">
            <a:extLst>
              <a:ext uri="{FF2B5EF4-FFF2-40B4-BE49-F238E27FC236}">
                <a16:creationId xmlns:a16="http://schemas.microsoft.com/office/drawing/2014/main" id="{65A4152A-91B2-4A57-8407-C1996AA0910B}"/>
              </a:ext>
            </a:extLst>
          </p:cNvPr>
          <p:cNvSpPr txBox="1"/>
          <p:nvPr/>
        </p:nvSpPr>
        <p:spPr>
          <a:xfrm>
            <a:off x="5799953" y="1560910"/>
            <a:ext cx="5803005" cy="328633"/>
          </a:xfrm>
          <a:prstGeom prst="rect">
            <a:avLst/>
          </a:prstGeom>
          <a:noFill/>
        </p:spPr>
        <p:txBody>
          <a:bodyPr wrap="square" tIns="0" rtlCol="0">
            <a:spAutoFit/>
          </a:bodyPr>
          <a:lstStyle/>
          <a:p>
            <a:pPr defTabSz="914225">
              <a:defRPr/>
            </a:pPr>
            <a:r>
              <a:rPr lang="en-US" dirty="0">
                <a:solidFill>
                  <a:srgbClr val="0078D4"/>
                </a:solidFill>
                <a:latin typeface="Segoe UI Semibold"/>
              </a:rPr>
              <a:t>VNET support in SQL Database Managed Instance</a:t>
            </a:r>
          </a:p>
        </p:txBody>
      </p:sp>
      <p:grpSp>
        <p:nvGrpSpPr>
          <p:cNvPr id="63" name="Group 62">
            <a:extLst>
              <a:ext uri="{FF2B5EF4-FFF2-40B4-BE49-F238E27FC236}">
                <a16:creationId xmlns:a16="http://schemas.microsoft.com/office/drawing/2014/main" id="{DBC5B09F-2AD6-4162-9D58-8C37C4B035D0}"/>
              </a:ext>
            </a:extLst>
          </p:cNvPr>
          <p:cNvGrpSpPr/>
          <p:nvPr/>
        </p:nvGrpSpPr>
        <p:grpSpPr>
          <a:xfrm>
            <a:off x="6454512" y="2991180"/>
            <a:ext cx="483409" cy="498127"/>
            <a:chOff x="4266208" y="1505273"/>
            <a:chExt cx="698887" cy="720165"/>
          </a:xfrm>
        </p:grpSpPr>
        <p:sp>
          <p:nvSpPr>
            <p:cNvPr id="64" name="Freeform: Shape 63">
              <a:extLst>
                <a:ext uri="{FF2B5EF4-FFF2-40B4-BE49-F238E27FC236}">
                  <a16:creationId xmlns:a16="http://schemas.microsoft.com/office/drawing/2014/main" id="{2C7F139C-135E-45D0-BFB5-F7EBEAF2F1E3}"/>
                </a:ext>
              </a:extLst>
            </p:cNvPr>
            <p:cNvSpPr/>
            <p:nvPr/>
          </p:nvSpPr>
          <p:spPr bwMode="auto">
            <a:xfrm flipH="1">
              <a:off x="4266208" y="1505273"/>
              <a:ext cx="463635" cy="605598"/>
            </a:xfrm>
            <a:custGeom>
              <a:avLst/>
              <a:gdLst>
                <a:gd name="connsiteX0" fmla="*/ 241548 w 489702"/>
                <a:gd name="connsiteY0" fmla="*/ 312298 h 639648"/>
                <a:gd name="connsiteX1" fmla="*/ 225297 w 489702"/>
                <a:gd name="connsiteY1" fmla="*/ 321375 h 639648"/>
                <a:gd name="connsiteX2" fmla="*/ 219357 w 489702"/>
                <a:gd name="connsiteY2" fmla="*/ 346201 h 639648"/>
                <a:gd name="connsiteX3" fmla="*/ 225648 w 489702"/>
                <a:gd name="connsiteY3" fmla="*/ 369870 h 639648"/>
                <a:gd name="connsiteX4" fmla="*/ 242160 w 489702"/>
                <a:gd name="connsiteY4" fmla="*/ 378678 h 639648"/>
                <a:gd name="connsiteX5" fmla="*/ 259153 w 489702"/>
                <a:gd name="connsiteY5" fmla="*/ 369959 h 639648"/>
                <a:gd name="connsiteX6" fmla="*/ 265401 w 489702"/>
                <a:gd name="connsiteY6" fmla="*/ 345666 h 639648"/>
                <a:gd name="connsiteX7" fmla="*/ 259110 w 489702"/>
                <a:gd name="connsiteY7" fmla="*/ 321018 h 639648"/>
                <a:gd name="connsiteX8" fmla="*/ 241548 w 489702"/>
                <a:gd name="connsiteY8" fmla="*/ 312298 h 639648"/>
                <a:gd name="connsiteX9" fmla="*/ 161681 w 489702"/>
                <a:gd name="connsiteY9" fmla="*/ 281690 h 639648"/>
                <a:gd name="connsiteX10" fmla="*/ 161681 w 489702"/>
                <a:gd name="connsiteY10" fmla="*/ 409290 h 639648"/>
                <a:gd name="connsiteX11" fmla="*/ 80776 w 489702"/>
                <a:gd name="connsiteY11" fmla="*/ 409290 h 639648"/>
                <a:gd name="connsiteX12" fmla="*/ 80776 w 489702"/>
                <a:gd name="connsiteY12" fmla="*/ 379213 h 639648"/>
                <a:gd name="connsiteX13" fmla="*/ 123937 w 489702"/>
                <a:gd name="connsiteY13" fmla="*/ 379213 h 639648"/>
                <a:gd name="connsiteX14" fmla="*/ 123937 w 489702"/>
                <a:gd name="connsiteY14" fmla="*/ 281690 h 639648"/>
                <a:gd name="connsiteX15" fmla="*/ 241199 w 489702"/>
                <a:gd name="connsiteY15" fmla="*/ 279553 h 639648"/>
                <a:gd name="connsiteX16" fmla="*/ 274576 w 489702"/>
                <a:gd name="connsiteY16" fmla="*/ 288051 h 639648"/>
                <a:gd name="connsiteX17" fmla="*/ 297379 w 489702"/>
                <a:gd name="connsiteY17" fmla="*/ 312121 h 639648"/>
                <a:gd name="connsiteX18" fmla="*/ 305505 w 489702"/>
                <a:gd name="connsiteY18" fmla="*/ 347180 h 639648"/>
                <a:gd name="connsiteX19" fmla="*/ 297466 w 489702"/>
                <a:gd name="connsiteY19" fmla="*/ 380503 h 639648"/>
                <a:gd name="connsiteX20" fmla="*/ 274968 w 489702"/>
                <a:gd name="connsiteY20" fmla="*/ 403372 h 639648"/>
                <a:gd name="connsiteX21" fmla="*/ 242859 w 489702"/>
                <a:gd name="connsiteY21" fmla="*/ 411514 h 639648"/>
                <a:gd name="connsiteX22" fmla="*/ 228269 w 489702"/>
                <a:gd name="connsiteY22" fmla="*/ 410000 h 639648"/>
                <a:gd name="connsiteX23" fmla="*/ 212367 w 489702"/>
                <a:gd name="connsiteY23" fmla="*/ 426462 h 639648"/>
                <a:gd name="connsiteX24" fmla="*/ 165012 w 489702"/>
                <a:gd name="connsiteY24" fmla="*/ 426462 h 639648"/>
                <a:gd name="connsiteX25" fmla="*/ 198125 w 489702"/>
                <a:gd name="connsiteY25" fmla="*/ 393894 h 639648"/>
                <a:gd name="connsiteX26" fmla="*/ 179340 w 489702"/>
                <a:gd name="connsiteY26" fmla="*/ 345133 h 639648"/>
                <a:gd name="connsiteX27" fmla="*/ 187072 w 489702"/>
                <a:gd name="connsiteY27" fmla="*/ 310918 h 639648"/>
                <a:gd name="connsiteX28" fmla="*/ 209003 w 489702"/>
                <a:gd name="connsiteY28" fmla="*/ 287696 h 639648"/>
                <a:gd name="connsiteX29" fmla="*/ 241199 w 489702"/>
                <a:gd name="connsiteY29" fmla="*/ 279553 h 639648"/>
                <a:gd name="connsiteX30" fmla="*/ 358076 w 489702"/>
                <a:gd name="connsiteY30" fmla="*/ 279553 h 639648"/>
                <a:gd name="connsiteX31" fmla="*/ 395122 w 489702"/>
                <a:gd name="connsiteY31" fmla="*/ 290631 h 639648"/>
                <a:gd name="connsiteX32" fmla="*/ 408926 w 489702"/>
                <a:gd name="connsiteY32" fmla="*/ 320218 h 639648"/>
                <a:gd name="connsiteX33" fmla="*/ 378695 w 489702"/>
                <a:gd name="connsiteY33" fmla="*/ 358482 h 639648"/>
                <a:gd name="connsiteX34" fmla="*/ 365895 w 489702"/>
                <a:gd name="connsiteY34" fmla="*/ 364087 h 639648"/>
                <a:gd name="connsiteX35" fmla="*/ 360741 w 489702"/>
                <a:gd name="connsiteY35" fmla="*/ 368491 h 639648"/>
                <a:gd name="connsiteX36" fmla="*/ 359037 w 489702"/>
                <a:gd name="connsiteY36" fmla="*/ 373963 h 639648"/>
                <a:gd name="connsiteX37" fmla="*/ 362444 w 489702"/>
                <a:gd name="connsiteY37" fmla="*/ 380593 h 639648"/>
                <a:gd name="connsiteX38" fmla="*/ 372054 w 489702"/>
                <a:gd name="connsiteY38" fmla="*/ 382861 h 639648"/>
                <a:gd name="connsiteX39" fmla="*/ 389792 w 489702"/>
                <a:gd name="connsiteY39" fmla="*/ 379258 h 639648"/>
                <a:gd name="connsiteX40" fmla="*/ 407178 w 489702"/>
                <a:gd name="connsiteY40" fmla="*/ 369782 h 639648"/>
                <a:gd name="connsiteX41" fmla="*/ 407178 w 489702"/>
                <a:gd name="connsiteY41" fmla="*/ 404750 h 639648"/>
                <a:gd name="connsiteX42" fmla="*/ 371182 w 489702"/>
                <a:gd name="connsiteY42" fmla="*/ 411514 h 639648"/>
                <a:gd name="connsiteX43" fmla="*/ 342175 w 489702"/>
                <a:gd name="connsiteY43" fmla="*/ 406887 h 639648"/>
                <a:gd name="connsiteX44" fmla="*/ 323435 w 489702"/>
                <a:gd name="connsiteY44" fmla="*/ 392828 h 639648"/>
                <a:gd name="connsiteX45" fmla="*/ 316749 w 489702"/>
                <a:gd name="connsiteY45" fmla="*/ 370672 h 639648"/>
                <a:gd name="connsiteX46" fmla="*/ 324832 w 489702"/>
                <a:gd name="connsiteY46" fmla="*/ 348070 h 639648"/>
                <a:gd name="connsiteX47" fmla="*/ 352397 w 489702"/>
                <a:gd name="connsiteY47" fmla="*/ 330539 h 639648"/>
                <a:gd name="connsiteX48" fmla="*/ 365372 w 489702"/>
                <a:gd name="connsiteY48" fmla="*/ 323734 h 639648"/>
                <a:gd name="connsiteX49" fmla="*/ 368474 w 489702"/>
                <a:gd name="connsiteY49" fmla="*/ 317104 h 639648"/>
                <a:gd name="connsiteX50" fmla="*/ 364628 w 489702"/>
                <a:gd name="connsiteY50" fmla="*/ 310519 h 639648"/>
                <a:gd name="connsiteX51" fmla="*/ 354493 w 489702"/>
                <a:gd name="connsiteY51" fmla="*/ 308117 h 639648"/>
                <a:gd name="connsiteX52" fmla="*/ 323389 w 489702"/>
                <a:gd name="connsiteY52" fmla="*/ 316925 h 639648"/>
                <a:gd name="connsiteX53" fmla="*/ 323389 w 489702"/>
                <a:gd name="connsiteY53" fmla="*/ 284448 h 639648"/>
                <a:gd name="connsiteX54" fmla="*/ 336015 w 489702"/>
                <a:gd name="connsiteY54" fmla="*/ 281421 h 639648"/>
                <a:gd name="connsiteX55" fmla="*/ 346019 w 489702"/>
                <a:gd name="connsiteY55" fmla="*/ 280086 h 639648"/>
                <a:gd name="connsiteX56" fmla="*/ 358076 w 489702"/>
                <a:gd name="connsiteY56" fmla="*/ 279553 h 639648"/>
                <a:gd name="connsiteX57" fmla="*/ 244851 w 489702"/>
                <a:gd name="connsiteY57" fmla="*/ 36696 h 639648"/>
                <a:gd name="connsiteX58" fmla="*/ 413858 w 489702"/>
                <a:gd name="connsiteY58" fmla="*/ 87213 h 639648"/>
                <a:gd name="connsiteX59" fmla="*/ 244851 w 489702"/>
                <a:gd name="connsiteY59" fmla="*/ 137730 h 639648"/>
                <a:gd name="connsiteX60" fmla="*/ 75844 w 489702"/>
                <a:gd name="connsiteY60" fmla="*/ 87213 h 639648"/>
                <a:gd name="connsiteX61" fmla="*/ 244851 w 489702"/>
                <a:gd name="connsiteY61" fmla="*/ 36696 h 639648"/>
                <a:gd name="connsiteX62" fmla="*/ 244851 w 489702"/>
                <a:gd name="connsiteY62" fmla="*/ 0 h 639648"/>
                <a:gd name="connsiteX63" fmla="*/ 1263 w 489702"/>
                <a:gd name="connsiteY63" fmla="*/ 91320 h 639648"/>
                <a:gd name="connsiteX64" fmla="*/ 374 w 489702"/>
                <a:gd name="connsiteY64" fmla="*/ 98642 h 639648"/>
                <a:gd name="connsiteX65" fmla="*/ 0 w 489702"/>
                <a:gd name="connsiteY65" fmla="*/ 98642 h 639648"/>
                <a:gd name="connsiteX66" fmla="*/ 0 w 489702"/>
                <a:gd name="connsiteY66" fmla="*/ 101720 h 639648"/>
                <a:gd name="connsiteX67" fmla="*/ 0 w 489702"/>
                <a:gd name="connsiteY67" fmla="*/ 537928 h 639648"/>
                <a:gd name="connsiteX68" fmla="*/ 0 w 489702"/>
                <a:gd name="connsiteY68" fmla="*/ 537929 h 639648"/>
                <a:gd name="connsiteX69" fmla="*/ 0 w 489702"/>
                <a:gd name="connsiteY69" fmla="*/ 537931 h 639648"/>
                <a:gd name="connsiteX70" fmla="*/ 0 w 489702"/>
                <a:gd name="connsiteY70" fmla="*/ 541006 h 639648"/>
                <a:gd name="connsiteX71" fmla="*/ 374 w 489702"/>
                <a:gd name="connsiteY71" fmla="*/ 541006 h 639648"/>
                <a:gd name="connsiteX72" fmla="*/ 1263 w 489702"/>
                <a:gd name="connsiteY72" fmla="*/ 548330 h 639648"/>
                <a:gd name="connsiteX73" fmla="*/ 244851 w 489702"/>
                <a:gd name="connsiteY73" fmla="*/ 639648 h 639648"/>
                <a:gd name="connsiteX74" fmla="*/ 488437 w 489702"/>
                <a:gd name="connsiteY74" fmla="*/ 548330 h 639648"/>
                <a:gd name="connsiteX75" fmla="*/ 489328 w 489702"/>
                <a:gd name="connsiteY75" fmla="*/ 541006 h 639648"/>
                <a:gd name="connsiteX76" fmla="*/ 489702 w 489702"/>
                <a:gd name="connsiteY76" fmla="*/ 541006 h 639648"/>
                <a:gd name="connsiteX77" fmla="*/ 489702 w 489702"/>
                <a:gd name="connsiteY77" fmla="*/ 537929 h 639648"/>
                <a:gd name="connsiteX78" fmla="*/ 489702 w 489702"/>
                <a:gd name="connsiteY78" fmla="*/ 101720 h 639648"/>
                <a:gd name="connsiteX79" fmla="*/ 489702 w 489702"/>
                <a:gd name="connsiteY79" fmla="*/ 101719 h 639648"/>
                <a:gd name="connsiteX80" fmla="*/ 488437 w 489702"/>
                <a:gd name="connsiteY80" fmla="*/ 91320 h 639648"/>
                <a:gd name="connsiteX81" fmla="*/ 244851 w 489702"/>
                <a:gd name="connsiteY81" fmla="*/ 0 h 63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89702" h="639648">
                  <a:moveTo>
                    <a:pt x="241548" y="312298"/>
                  </a:moveTo>
                  <a:cubicBezTo>
                    <a:pt x="234676" y="312298"/>
                    <a:pt x="229258" y="315323"/>
                    <a:pt x="225297" y="321375"/>
                  </a:cubicBezTo>
                  <a:cubicBezTo>
                    <a:pt x="221338" y="327425"/>
                    <a:pt x="219357" y="335701"/>
                    <a:pt x="219357" y="346201"/>
                  </a:cubicBezTo>
                  <a:cubicBezTo>
                    <a:pt x="219357" y="356107"/>
                    <a:pt x="221453" y="363997"/>
                    <a:pt x="225648" y="369870"/>
                  </a:cubicBezTo>
                  <a:cubicBezTo>
                    <a:pt x="229842" y="375742"/>
                    <a:pt x="235346" y="378678"/>
                    <a:pt x="242160" y="378678"/>
                  </a:cubicBezTo>
                  <a:cubicBezTo>
                    <a:pt x="249324" y="378678"/>
                    <a:pt x="254988" y="375773"/>
                    <a:pt x="259153" y="369959"/>
                  </a:cubicBezTo>
                  <a:cubicBezTo>
                    <a:pt x="263319" y="364145"/>
                    <a:pt x="265401" y="356049"/>
                    <a:pt x="265401" y="345666"/>
                  </a:cubicBezTo>
                  <a:cubicBezTo>
                    <a:pt x="265401" y="335049"/>
                    <a:pt x="263305" y="326833"/>
                    <a:pt x="259110" y="321018"/>
                  </a:cubicBezTo>
                  <a:cubicBezTo>
                    <a:pt x="254916" y="315206"/>
                    <a:pt x="249063" y="312298"/>
                    <a:pt x="241548" y="312298"/>
                  </a:cubicBezTo>
                  <a:close/>
                  <a:moveTo>
                    <a:pt x="161681" y="281690"/>
                  </a:moveTo>
                  <a:lnTo>
                    <a:pt x="161681" y="409290"/>
                  </a:lnTo>
                  <a:lnTo>
                    <a:pt x="80776" y="409290"/>
                  </a:lnTo>
                  <a:lnTo>
                    <a:pt x="80776" y="379213"/>
                  </a:lnTo>
                  <a:lnTo>
                    <a:pt x="123937" y="379213"/>
                  </a:lnTo>
                  <a:lnTo>
                    <a:pt x="123937" y="281690"/>
                  </a:lnTo>
                  <a:close/>
                  <a:moveTo>
                    <a:pt x="241199" y="279553"/>
                  </a:moveTo>
                  <a:cubicBezTo>
                    <a:pt x="253665" y="279553"/>
                    <a:pt x="264789" y="282385"/>
                    <a:pt x="274576" y="288051"/>
                  </a:cubicBezTo>
                  <a:cubicBezTo>
                    <a:pt x="284360" y="293716"/>
                    <a:pt x="291962" y="301740"/>
                    <a:pt x="297379" y="312121"/>
                  </a:cubicBezTo>
                  <a:cubicBezTo>
                    <a:pt x="302796" y="322502"/>
                    <a:pt x="305505" y="334189"/>
                    <a:pt x="305505" y="347180"/>
                  </a:cubicBezTo>
                  <a:cubicBezTo>
                    <a:pt x="305505" y="359578"/>
                    <a:pt x="302824" y="370687"/>
                    <a:pt x="297466" y="380503"/>
                  </a:cubicBezTo>
                  <a:cubicBezTo>
                    <a:pt x="292107" y="390322"/>
                    <a:pt x="284607" y="397945"/>
                    <a:pt x="274968" y="403372"/>
                  </a:cubicBezTo>
                  <a:cubicBezTo>
                    <a:pt x="265328" y="408799"/>
                    <a:pt x="254626" y="411514"/>
                    <a:pt x="242859" y="411514"/>
                  </a:cubicBezTo>
                  <a:cubicBezTo>
                    <a:pt x="237793" y="411514"/>
                    <a:pt x="232927" y="411010"/>
                    <a:pt x="228269" y="410000"/>
                  </a:cubicBezTo>
                  <a:lnTo>
                    <a:pt x="212367" y="426462"/>
                  </a:lnTo>
                  <a:lnTo>
                    <a:pt x="165012" y="426462"/>
                  </a:lnTo>
                  <a:lnTo>
                    <a:pt x="198125" y="393894"/>
                  </a:lnTo>
                  <a:cubicBezTo>
                    <a:pt x="185601" y="381142"/>
                    <a:pt x="179340" y="364888"/>
                    <a:pt x="179340" y="345133"/>
                  </a:cubicBezTo>
                  <a:cubicBezTo>
                    <a:pt x="179340" y="332379"/>
                    <a:pt x="181919" y="320974"/>
                    <a:pt x="187072" y="310918"/>
                  </a:cubicBezTo>
                  <a:cubicBezTo>
                    <a:pt x="192226" y="300864"/>
                    <a:pt x="199537" y="293122"/>
                    <a:pt x="209003" y="287696"/>
                  </a:cubicBezTo>
                  <a:cubicBezTo>
                    <a:pt x="218468" y="282268"/>
                    <a:pt x="229200" y="279553"/>
                    <a:pt x="241199" y="279553"/>
                  </a:cubicBezTo>
                  <a:close/>
                  <a:moveTo>
                    <a:pt x="358076" y="279553"/>
                  </a:moveTo>
                  <a:cubicBezTo>
                    <a:pt x="373570" y="279553"/>
                    <a:pt x="385917" y="283246"/>
                    <a:pt x="395122" y="290631"/>
                  </a:cubicBezTo>
                  <a:cubicBezTo>
                    <a:pt x="404325" y="298016"/>
                    <a:pt x="408926" y="307879"/>
                    <a:pt x="408926" y="320218"/>
                  </a:cubicBezTo>
                  <a:cubicBezTo>
                    <a:pt x="408926" y="337837"/>
                    <a:pt x="398849" y="350591"/>
                    <a:pt x="378695" y="358482"/>
                  </a:cubicBezTo>
                  <a:cubicBezTo>
                    <a:pt x="372462" y="360853"/>
                    <a:pt x="368197" y="362722"/>
                    <a:pt x="365895" y="364087"/>
                  </a:cubicBezTo>
                  <a:cubicBezTo>
                    <a:pt x="363595" y="365451"/>
                    <a:pt x="361877" y="366919"/>
                    <a:pt x="360741" y="368491"/>
                  </a:cubicBezTo>
                  <a:cubicBezTo>
                    <a:pt x="359604" y="370062"/>
                    <a:pt x="359037" y="371888"/>
                    <a:pt x="359037" y="373963"/>
                  </a:cubicBezTo>
                  <a:cubicBezTo>
                    <a:pt x="359037" y="376871"/>
                    <a:pt x="360172" y="379079"/>
                    <a:pt x="362444" y="380593"/>
                  </a:cubicBezTo>
                  <a:cubicBezTo>
                    <a:pt x="364717" y="382104"/>
                    <a:pt x="367919" y="382861"/>
                    <a:pt x="372054" y="382861"/>
                  </a:cubicBezTo>
                  <a:cubicBezTo>
                    <a:pt x="377530" y="382861"/>
                    <a:pt x="383442" y="381660"/>
                    <a:pt x="389792" y="379258"/>
                  </a:cubicBezTo>
                  <a:cubicBezTo>
                    <a:pt x="396141" y="376856"/>
                    <a:pt x="401936" y="373697"/>
                    <a:pt x="407178" y="369782"/>
                  </a:cubicBezTo>
                  <a:lnTo>
                    <a:pt x="407178" y="404750"/>
                  </a:lnTo>
                  <a:cubicBezTo>
                    <a:pt x="396287" y="409260"/>
                    <a:pt x="384288" y="411514"/>
                    <a:pt x="371182" y="411514"/>
                  </a:cubicBezTo>
                  <a:cubicBezTo>
                    <a:pt x="359882" y="411514"/>
                    <a:pt x="350212" y="409971"/>
                    <a:pt x="342175" y="406887"/>
                  </a:cubicBezTo>
                  <a:cubicBezTo>
                    <a:pt x="334137" y="403802"/>
                    <a:pt x="327889" y="399115"/>
                    <a:pt x="323435" y="392828"/>
                  </a:cubicBezTo>
                  <a:cubicBezTo>
                    <a:pt x="318977" y="386538"/>
                    <a:pt x="316749" y="379153"/>
                    <a:pt x="316749" y="370672"/>
                  </a:cubicBezTo>
                  <a:cubicBezTo>
                    <a:pt x="316749" y="361951"/>
                    <a:pt x="319443" y="354416"/>
                    <a:pt x="324832" y="348070"/>
                  </a:cubicBezTo>
                  <a:cubicBezTo>
                    <a:pt x="330219" y="341722"/>
                    <a:pt x="339407" y="335879"/>
                    <a:pt x="352397" y="330539"/>
                  </a:cubicBezTo>
                  <a:cubicBezTo>
                    <a:pt x="358979" y="327752"/>
                    <a:pt x="363305" y="325484"/>
                    <a:pt x="365372" y="323734"/>
                  </a:cubicBezTo>
                  <a:cubicBezTo>
                    <a:pt x="367440" y="321984"/>
                    <a:pt x="368474" y="319773"/>
                    <a:pt x="368474" y="317104"/>
                  </a:cubicBezTo>
                  <a:cubicBezTo>
                    <a:pt x="368474" y="314316"/>
                    <a:pt x="367192" y="312121"/>
                    <a:pt x="364628" y="310519"/>
                  </a:cubicBezTo>
                  <a:cubicBezTo>
                    <a:pt x="362066" y="308917"/>
                    <a:pt x="358688" y="308117"/>
                    <a:pt x="354493" y="308117"/>
                  </a:cubicBezTo>
                  <a:cubicBezTo>
                    <a:pt x="344301" y="308117"/>
                    <a:pt x="333933" y="311054"/>
                    <a:pt x="323389" y="316925"/>
                  </a:cubicBezTo>
                  <a:lnTo>
                    <a:pt x="323389" y="284448"/>
                  </a:lnTo>
                  <a:cubicBezTo>
                    <a:pt x="328807" y="282965"/>
                    <a:pt x="333015" y="281955"/>
                    <a:pt x="336015" y="281421"/>
                  </a:cubicBezTo>
                  <a:cubicBezTo>
                    <a:pt x="339014" y="280888"/>
                    <a:pt x="342348" y="280444"/>
                    <a:pt x="346019" y="280086"/>
                  </a:cubicBezTo>
                  <a:cubicBezTo>
                    <a:pt x="349689" y="279730"/>
                    <a:pt x="353707" y="279553"/>
                    <a:pt x="358076" y="279553"/>
                  </a:cubicBezTo>
                  <a:close/>
                  <a:moveTo>
                    <a:pt x="244851" y="36696"/>
                  </a:moveTo>
                  <a:cubicBezTo>
                    <a:pt x="338192" y="36696"/>
                    <a:pt x="413858" y="59312"/>
                    <a:pt x="413858" y="87213"/>
                  </a:cubicBezTo>
                  <a:cubicBezTo>
                    <a:pt x="413858" y="115114"/>
                    <a:pt x="338192" y="137730"/>
                    <a:pt x="244851" y="137730"/>
                  </a:cubicBezTo>
                  <a:cubicBezTo>
                    <a:pt x="151511" y="137730"/>
                    <a:pt x="75844" y="115114"/>
                    <a:pt x="75844" y="87213"/>
                  </a:cubicBezTo>
                  <a:cubicBezTo>
                    <a:pt x="75844" y="59312"/>
                    <a:pt x="151511" y="36696"/>
                    <a:pt x="244851" y="36696"/>
                  </a:cubicBezTo>
                  <a:close/>
                  <a:moveTo>
                    <a:pt x="244851" y="0"/>
                  </a:moveTo>
                  <a:cubicBezTo>
                    <a:pt x="118076" y="0"/>
                    <a:pt x="13802" y="40027"/>
                    <a:pt x="1263" y="91320"/>
                  </a:cubicBezTo>
                  <a:lnTo>
                    <a:pt x="374" y="98642"/>
                  </a:lnTo>
                  <a:lnTo>
                    <a:pt x="0" y="98642"/>
                  </a:lnTo>
                  <a:lnTo>
                    <a:pt x="0" y="101720"/>
                  </a:lnTo>
                  <a:cubicBezTo>
                    <a:pt x="0" y="174933"/>
                    <a:pt x="0" y="465227"/>
                    <a:pt x="0" y="537928"/>
                  </a:cubicBezTo>
                  <a:lnTo>
                    <a:pt x="0" y="537929"/>
                  </a:lnTo>
                  <a:lnTo>
                    <a:pt x="0" y="537931"/>
                  </a:lnTo>
                  <a:lnTo>
                    <a:pt x="0" y="541006"/>
                  </a:lnTo>
                  <a:lnTo>
                    <a:pt x="374" y="541006"/>
                  </a:lnTo>
                  <a:lnTo>
                    <a:pt x="1263" y="548330"/>
                  </a:lnTo>
                  <a:cubicBezTo>
                    <a:pt x="13802" y="599621"/>
                    <a:pt x="118076" y="639648"/>
                    <a:pt x="244851" y="639648"/>
                  </a:cubicBezTo>
                  <a:cubicBezTo>
                    <a:pt x="371627" y="639648"/>
                    <a:pt x="475898" y="599621"/>
                    <a:pt x="488437" y="548330"/>
                  </a:cubicBezTo>
                  <a:lnTo>
                    <a:pt x="489328" y="541006"/>
                  </a:lnTo>
                  <a:lnTo>
                    <a:pt x="489702" y="541006"/>
                  </a:lnTo>
                  <a:lnTo>
                    <a:pt x="489702" y="537929"/>
                  </a:lnTo>
                  <a:lnTo>
                    <a:pt x="489702" y="101720"/>
                  </a:lnTo>
                  <a:lnTo>
                    <a:pt x="489702" y="101719"/>
                  </a:lnTo>
                  <a:lnTo>
                    <a:pt x="488437" y="91320"/>
                  </a:lnTo>
                  <a:cubicBezTo>
                    <a:pt x="475900" y="40027"/>
                    <a:pt x="371627" y="0"/>
                    <a:pt x="244851"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prstClr val="black"/>
                </a:solidFill>
                <a:latin typeface="Segoe UI Light"/>
                <a:ea typeface="Segoe UI" pitchFamily="34" charset="0"/>
                <a:cs typeface="Segoe UI" pitchFamily="34" charset="0"/>
              </a:endParaRPr>
            </a:p>
          </p:txBody>
        </p:sp>
        <p:sp>
          <p:nvSpPr>
            <p:cNvPr id="65" name="Freeform 146">
              <a:extLst>
                <a:ext uri="{FF2B5EF4-FFF2-40B4-BE49-F238E27FC236}">
                  <a16:creationId xmlns:a16="http://schemas.microsoft.com/office/drawing/2014/main" id="{D56D4CCB-4087-4940-8BAA-7EE83F8BD09B}"/>
                </a:ext>
              </a:extLst>
            </p:cNvPr>
            <p:cNvSpPr>
              <a:spLocks noChangeAspect="1"/>
            </p:cNvSpPr>
            <p:nvPr/>
          </p:nvSpPr>
          <p:spPr bwMode="auto">
            <a:xfrm>
              <a:off x="4469068" y="1911300"/>
              <a:ext cx="496027" cy="31413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IN" sz="1961" b="1" dirty="0">
                <a:solidFill>
                  <a:srgbClr val="FFFFFF"/>
                </a:solidFill>
                <a:latin typeface="Segoe UI Light"/>
                <a:ea typeface="Segoe UI" pitchFamily="34" charset="0"/>
                <a:cs typeface="Segoe UI" pitchFamily="34" charset="0"/>
              </a:endParaRPr>
            </a:p>
          </p:txBody>
        </p:sp>
      </p:grpSp>
      <p:grpSp>
        <p:nvGrpSpPr>
          <p:cNvPr id="66" name="Group 65">
            <a:extLst>
              <a:ext uri="{FF2B5EF4-FFF2-40B4-BE49-F238E27FC236}">
                <a16:creationId xmlns:a16="http://schemas.microsoft.com/office/drawing/2014/main" id="{7D3F3702-328F-4341-9F33-F303E3796353}"/>
              </a:ext>
            </a:extLst>
          </p:cNvPr>
          <p:cNvGrpSpPr/>
          <p:nvPr/>
        </p:nvGrpSpPr>
        <p:grpSpPr>
          <a:xfrm>
            <a:off x="7686688" y="2991180"/>
            <a:ext cx="483409" cy="498127"/>
            <a:chOff x="4266208" y="1505273"/>
            <a:chExt cx="698887" cy="720165"/>
          </a:xfrm>
        </p:grpSpPr>
        <p:sp>
          <p:nvSpPr>
            <p:cNvPr id="67" name="Freeform: Shape 66">
              <a:extLst>
                <a:ext uri="{FF2B5EF4-FFF2-40B4-BE49-F238E27FC236}">
                  <a16:creationId xmlns:a16="http://schemas.microsoft.com/office/drawing/2014/main" id="{F0E2689A-A279-4645-A601-909CA5855FC7}"/>
                </a:ext>
              </a:extLst>
            </p:cNvPr>
            <p:cNvSpPr/>
            <p:nvPr/>
          </p:nvSpPr>
          <p:spPr bwMode="auto">
            <a:xfrm flipH="1">
              <a:off x="4266208" y="1505273"/>
              <a:ext cx="463635" cy="605598"/>
            </a:xfrm>
            <a:custGeom>
              <a:avLst/>
              <a:gdLst>
                <a:gd name="connsiteX0" fmla="*/ 241548 w 489702"/>
                <a:gd name="connsiteY0" fmla="*/ 312298 h 639648"/>
                <a:gd name="connsiteX1" fmla="*/ 225297 w 489702"/>
                <a:gd name="connsiteY1" fmla="*/ 321375 h 639648"/>
                <a:gd name="connsiteX2" fmla="*/ 219357 w 489702"/>
                <a:gd name="connsiteY2" fmla="*/ 346201 h 639648"/>
                <a:gd name="connsiteX3" fmla="*/ 225648 w 489702"/>
                <a:gd name="connsiteY3" fmla="*/ 369870 h 639648"/>
                <a:gd name="connsiteX4" fmla="*/ 242160 w 489702"/>
                <a:gd name="connsiteY4" fmla="*/ 378678 h 639648"/>
                <a:gd name="connsiteX5" fmla="*/ 259153 w 489702"/>
                <a:gd name="connsiteY5" fmla="*/ 369959 h 639648"/>
                <a:gd name="connsiteX6" fmla="*/ 265401 w 489702"/>
                <a:gd name="connsiteY6" fmla="*/ 345666 h 639648"/>
                <a:gd name="connsiteX7" fmla="*/ 259110 w 489702"/>
                <a:gd name="connsiteY7" fmla="*/ 321018 h 639648"/>
                <a:gd name="connsiteX8" fmla="*/ 241548 w 489702"/>
                <a:gd name="connsiteY8" fmla="*/ 312298 h 639648"/>
                <a:gd name="connsiteX9" fmla="*/ 161681 w 489702"/>
                <a:gd name="connsiteY9" fmla="*/ 281690 h 639648"/>
                <a:gd name="connsiteX10" fmla="*/ 161681 w 489702"/>
                <a:gd name="connsiteY10" fmla="*/ 409290 h 639648"/>
                <a:gd name="connsiteX11" fmla="*/ 80776 w 489702"/>
                <a:gd name="connsiteY11" fmla="*/ 409290 h 639648"/>
                <a:gd name="connsiteX12" fmla="*/ 80776 w 489702"/>
                <a:gd name="connsiteY12" fmla="*/ 379213 h 639648"/>
                <a:gd name="connsiteX13" fmla="*/ 123937 w 489702"/>
                <a:gd name="connsiteY13" fmla="*/ 379213 h 639648"/>
                <a:gd name="connsiteX14" fmla="*/ 123937 w 489702"/>
                <a:gd name="connsiteY14" fmla="*/ 281690 h 639648"/>
                <a:gd name="connsiteX15" fmla="*/ 241199 w 489702"/>
                <a:gd name="connsiteY15" fmla="*/ 279553 h 639648"/>
                <a:gd name="connsiteX16" fmla="*/ 274576 w 489702"/>
                <a:gd name="connsiteY16" fmla="*/ 288051 h 639648"/>
                <a:gd name="connsiteX17" fmla="*/ 297379 w 489702"/>
                <a:gd name="connsiteY17" fmla="*/ 312121 h 639648"/>
                <a:gd name="connsiteX18" fmla="*/ 305505 w 489702"/>
                <a:gd name="connsiteY18" fmla="*/ 347180 h 639648"/>
                <a:gd name="connsiteX19" fmla="*/ 297466 w 489702"/>
                <a:gd name="connsiteY19" fmla="*/ 380503 h 639648"/>
                <a:gd name="connsiteX20" fmla="*/ 274968 w 489702"/>
                <a:gd name="connsiteY20" fmla="*/ 403372 h 639648"/>
                <a:gd name="connsiteX21" fmla="*/ 242859 w 489702"/>
                <a:gd name="connsiteY21" fmla="*/ 411514 h 639648"/>
                <a:gd name="connsiteX22" fmla="*/ 228269 w 489702"/>
                <a:gd name="connsiteY22" fmla="*/ 410000 h 639648"/>
                <a:gd name="connsiteX23" fmla="*/ 212367 w 489702"/>
                <a:gd name="connsiteY23" fmla="*/ 426462 h 639648"/>
                <a:gd name="connsiteX24" fmla="*/ 165012 w 489702"/>
                <a:gd name="connsiteY24" fmla="*/ 426462 h 639648"/>
                <a:gd name="connsiteX25" fmla="*/ 198125 w 489702"/>
                <a:gd name="connsiteY25" fmla="*/ 393894 h 639648"/>
                <a:gd name="connsiteX26" fmla="*/ 179340 w 489702"/>
                <a:gd name="connsiteY26" fmla="*/ 345133 h 639648"/>
                <a:gd name="connsiteX27" fmla="*/ 187072 w 489702"/>
                <a:gd name="connsiteY27" fmla="*/ 310918 h 639648"/>
                <a:gd name="connsiteX28" fmla="*/ 209003 w 489702"/>
                <a:gd name="connsiteY28" fmla="*/ 287696 h 639648"/>
                <a:gd name="connsiteX29" fmla="*/ 241199 w 489702"/>
                <a:gd name="connsiteY29" fmla="*/ 279553 h 639648"/>
                <a:gd name="connsiteX30" fmla="*/ 358076 w 489702"/>
                <a:gd name="connsiteY30" fmla="*/ 279553 h 639648"/>
                <a:gd name="connsiteX31" fmla="*/ 395122 w 489702"/>
                <a:gd name="connsiteY31" fmla="*/ 290631 h 639648"/>
                <a:gd name="connsiteX32" fmla="*/ 408926 w 489702"/>
                <a:gd name="connsiteY32" fmla="*/ 320218 h 639648"/>
                <a:gd name="connsiteX33" fmla="*/ 378695 w 489702"/>
                <a:gd name="connsiteY33" fmla="*/ 358482 h 639648"/>
                <a:gd name="connsiteX34" fmla="*/ 365895 w 489702"/>
                <a:gd name="connsiteY34" fmla="*/ 364087 h 639648"/>
                <a:gd name="connsiteX35" fmla="*/ 360741 w 489702"/>
                <a:gd name="connsiteY35" fmla="*/ 368491 h 639648"/>
                <a:gd name="connsiteX36" fmla="*/ 359037 w 489702"/>
                <a:gd name="connsiteY36" fmla="*/ 373963 h 639648"/>
                <a:gd name="connsiteX37" fmla="*/ 362444 w 489702"/>
                <a:gd name="connsiteY37" fmla="*/ 380593 h 639648"/>
                <a:gd name="connsiteX38" fmla="*/ 372054 w 489702"/>
                <a:gd name="connsiteY38" fmla="*/ 382861 h 639648"/>
                <a:gd name="connsiteX39" fmla="*/ 389792 w 489702"/>
                <a:gd name="connsiteY39" fmla="*/ 379258 h 639648"/>
                <a:gd name="connsiteX40" fmla="*/ 407178 w 489702"/>
                <a:gd name="connsiteY40" fmla="*/ 369782 h 639648"/>
                <a:gd name="connsiteX41" fmla="*/ 407178 w 489702"/>
                <a:gd name="connsiteY41" fmla="*/ 404750 h 639648"/>
                <a:gd name="connsiteX42" fmla="*/ 371182 w 489702"/>
                <a:gd name="connsiteY42" fmla="*/ 411514 h 639648"/>
                <a:gd name="connsiteX43" fmla="*/ 342175 w 489702"/>
                <a:gd name="connsiteY43" fmla="*/ 406887 h 639648"/>
                <a:gd name="connsiteX44" fmla="*/ 323435 w 489702"/>
                <a:gd name="connsiteY44" fmla="*/ 392828 h 639648"/>
                <a:gd name="connsiteX45" fmla="*/ 316749 w 489702"/>
                <a:gd name="connsiteY45" fmla="*/ 370672 h 639648"/>
                <a:gd name="connsiteX46" fmla="*/ 324832 w 489702"/>
                <a:gd name="connsiteY46" fmla="*/ 348070 h 639648"/>
                <a:gd name="connsiteX47" fmla="*/ 352397 w 489702"/>
                <a:gd name="connsiteY47" fmla="*/ 330539 h 639648"/>
                <a:gd name="connsiteX48" fmla="*/ 365372 w 489702"/>
                <a:gd name="connsiteY48" fmla="*/ 323734 h 639648"/>
                <a:gd name="connsiteX49" fmla="*/ 368474 w 489702"/>
                <a:gd name="connsiteY49" fmla="*/ 317104 h 639648"/>
                <a:gd name="connsiteX50" fmla="*/ 364628 w 489702"/>
                <a:gd name="connsiteY50" fmla="*/ 310519 h 639648"/>
                <a:gd name="connsiteX51" fmla="*/ 354493 w 489702"/>
                <a:gd name="connsiteY51" fmla="*/ 308117 h 639648"/>
                <a:gd name="connsiteX52" fmla="*/ 323389 w 489702"/>
                <a:gd name="connsiteY52" fmla="*/ 316925 h 639648"/>
                <a:gd name="connsiteX53" fmla="*/ 323389 w 489702"/>
                <a:gd name="connsiteY53" fmla="*/ 284448 h 639648"/>
                <a:gd name="connsiteX54" fmla="*/ 336015 w 489702"/>
                <a:gd name="connsiteY54" fmla="*/ 281421 h 639648"/>
                <a:gd name="connsiteX55" fmla="*/ 346019 w 489702"/>
                <a:gd name="connsiteY55" fmla="*/ 280086 h 639648"/>
                <a:gd name="connsiteX56" fmla="*/ 358076 w 489702"/>
                <a:gd name="connsiteY56" fmla="*/ 279553 h 639648"/>
                <a:gd name="connsiteX57" fmla="*/ 244851 w 489702"/>
                <a:gd name="connsiteY57" fmla="*/ 36696 h 639648"/>
                <a:gd name="connsiteX58" fmla="*/ 413858 w 489702"/>
                <a:gd name="connsiteY58" fmla="*/ 87213 h 639648"/>
                <a:gd name="connsiteX59" fmla="*/ 244851 w 489702"/>
                <a:gd name="connsiteY59" fmla="*/ 137730 h 639648"/>
                <a:gd name="connsiteX60" fmla="*/ 75844 w 489702"/>
                <a:gd name="connsiteY60" fmla="*/ 87213 h 639648"/>
                <a:gd name="connsiteX61" fmla="*/ 244851 w 489702"/>
                <a:gd name="connsiteY61" fmla="*/ 36696 h 639648"/>
                <a:gd name="connsiteX62" fmla="*/ 244851 w 489702"/>
                <a:gd name="connsiteY62" fmla="*/ 0 h 639648"/>
                <a:gd name="connsiteX63" fmla="*/ 1263 w 489702"/>
                <a:gd name="connsiteY63" fmla="*/ 91320 h 639648"/>
                <a:gd name="connsiteX64" fmla="*/ 374 w 489702"/>
                <a:gd name="connsiteY64" fmla="*/ 98642 h 639648"/>
                <a:gd name="connsiteX65" fmla="*/ 0 w 489702"/>
                <a:gd name="connsiteY65" fmla="*/ 98642 h 639648"/>
                <a:gd name="connsiteX66" fmla="*/ 0 w 489702"/>
                <a:gd name="connsiteY66" fmla="*/ 101720 h 639648"/>
                <a:gd name="connsiteX67" fmla="*/ 0 w 489702"/>
                <a:gd name="connsiteY67" fmla="*/ 537928 h 639648"/>
                <a:gd name="connsiteX68" fmla="*/ 0 w 489702"/>
                <a:gd name="connsiteY68" fmla="*/ 537929 h 639648"/>
                <a:gd name="connsiteX69" fmla="*/ 0 w 489702"/>
                <a:gd name="connsiteY69" fmla="*/ 537931 h 639648"/>
                <a:gd name="connsiteX70" fmla="*/ 0 w 489702"/>
                <a:gd name="connsiteY70" fmla="*/ 541006 h 639648"/>
                <a:gd name="connsiteX71" fmla="*/ 374 w 489702"/>
                <a:gd name="connsiteY71" fmla="*/ 541006 h 639648"/>
                <a:gd name="connsiteX72" fmla="*/ 1263 w 489702"/>
                <a:gd name="connsiteY72" fmla="*/ 548330 h 639648"/>
                <a:gd name="connsiteX73" fmla="*/ 244851 w 489702"/>
                <a:gd name="connsiteY73" fmla="*/ 639648 h 639648"/>
                <a:gd name="connsiteX74" fmla="*/ 488437 w 489702"/>
                <a:gd name="connsiteY74" fmla="*/ 548330 h 639648"/>
                <a:gd name="connsiteX75" fmla="*/ 489328 w 489702"/>
                <a:gd name="connsiteY75" fmla="*/ 541006 h 639648"/>
                <a:gd name="connsiteX76" fmla="*/ 489702 w 489702"/>
                <a:gd name="connsiteY76" fmla="*/ 541006 h 639648"/>
                <a:gd name="connsiteX77" fmla="*/ 489702 w 489702"/>
                <a:gd name="connsiteY77" fmla="*/ 537929 h 639648"/>
                <a:gd name="connsiteX78" fmla="*/ 489702 w 489702"/>
                <a:gd name="connsiteY78" fmla="*/ 101720 h 639648"/>
                <a:gd name="connsiteX79" fmla="*/ 489702 w 489702"/>
                <a:gd name="connsiteY79" fmla="*/ 101719 h 639648"/>
                <a:gd name="connsiteX80" fmla="*/ 488437 w 489702"/>
                <a:gd name="connsiteY80" fmla="*/ 91320 h 639648"/>
                <a:gd name="connsiteX81" fmla="*/ 244851 w 489702"/>
                <a:gd name="connsiteY81" fmla="*/ 0 h 63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89702" h="639648">
                  <a:moveTo>
                    <a:pt x="241548" y="312298"/>
                  </a:moveTo>
                  <a:cubicBezTo>
                    <a:pt x="234676" y="312298"/>
                    <a:pt x="229258" y="315323"/>
                    <a:pt x="225297" y="321375"/>
                  </a:cubicBezTo>
                  <a:cubicBezTo>
                    <a:pt x="221338" y="327425"/>
                    <a:pt x="219357" y="335701"/>
                    <a:pt x="219357" y="346201"/>
                  </a:cubicBezTo>
                  <a:cubicBezTo>
                    <a:pt x="219357" y="356107"/>
                    <a:pt x="221453" y="363997"/>
                    <a:pt x="225648" y="369870"/>
                  </a:cubicBezTo>
                  <a:cubicBezTo>
                    <a:pt x="229842" y="375742"/>
                    <a:pt x="235346" y="378678"/>
                    <a:pt x="242160" y="378678"/>
                  </a:cubicBezTo>
                  <a:cubicBezTo>
                    <a:pt x="249324" y="378678"/>
                    <a:pt x="254988" y="375773"/>
                    <a:pt x="259153" y="369959"/>
                  </a:cubicBezTo>
                  <a:cubicBezTo>
                    <a:pt x="263319" y="364145"/>
                    <a:pt x="265401" y="356049"/>
                    <a:pt x="265401" y="345666"/>
                  </a:cubicBezTo>
                  <a:cubicBezTo>
                    <a:pt x="265401" y="335049"/>
                    <a:pt x="263305" y="326833"/>
                    <a:pt x="259110" y="321018"/>
                  </a:cubicBezTo>
                  <a:cubicBezTo>
                    <a:pt x="254916" y="315206"/>
                    <a:pt x="249063" y="312298"/>
                    <a:pt x="241548" y="312298"/>
                  </a:cubicBezTo>
                  <a:close/>
                  <a:moveTo>
                    <a:pt x="161681" y="281690"/>
                  </a:moveTo>
                  <a:lnTo>
                    <a:pt x="161681" y="409290"/>
                  </a:lnTo>
                  <a:lnTo>
                    <a:pt x="80776" y="409290"/>
                  </a:lnTo>
                  <a:lnTo>
                    <a:pt x="80776" y="379213"/>
                  </a:lnTo>
                  <a:lnTo>
                    <a:pt x="123937" y="379213"/>
                  </a:lnTo>
                  <a:lnTo>
                    <a:pt x="123937" y="281690"/>
                  </a:lnTo>
                  <a:close/>
                  <a:moveTo>
                    <a:pt x="241199" y="279553"/>
                  </a:moveTo>
                  <a:cubicBezTo>
                    <a:pt x="253665" y="279553"/>
                    <a:pt x="264789" y="282385"/>
                    <a:pt x="274576" y="288051"/>
                  </a:cubicBezTo>
                  <a:cubicBezTo>
                    <a:pt x="284360" y="293716"/>
                    <a:pt x="291962" y="301740"/>
                    <a:pt x="297379" y="312121"/>
                  </a:cubicBezTo>
                  <a:cubicBezTo>
                    <a:pt x="302796" y="322502"/>
                    <a:pt x="305505" y="334189"/>
                    <a:pt x="305505" y="347180"/>
                  </a:cubicBezTo>
                  <a:cubicBezTo>
                    <a:pt x="305505" y="359578"/>
                    <a:pt x="302824" y="370687"/>
                    <a:pt x="297466" y="380503"/>
                  </a:cubicBezTo>
                  <a:cubicBezTo>
                    <a:pt x="292107" y="390322"/>
                    <a:pt x="284607" y="397945"/>
                    <a:pt x="274968" y="403372"/>
                  </a:cubicBezTo>
                  <a:cubicBezTo>
                    <a:pt x="265328" y="408799"/>
                    <a:pt x="254626" y="411514"/>
                    <a:pt x="242859" y="411514"/>
                  </a:cubicBezTo>
                  <a:cubicBezTo>
                    <a:pt x="237793" y="411514"/>
                    <a:pt x="232927" y="411010"/>
                    <a:pt x="228269" y="410000"/>
                  </a:cubicBezTo>
                  <a:lnTo>
                    <a:pt x="212367" y="426462"/>
                  </a:lnTo>
                  <a:lnTo>
                    <a:pt x="165012" y="426462"/>
                  </a:lnTo>
                  <a:lnTo>
                    <a:pt x="198125" y="393894"/>
                  </a:lnTo>
                  <a:cubicBezTo>
                    <a:pt x="185601" y="381142"/>
                    <a:pt x="179340" y="364888"/>
                    <a:pt x="179340" y="345133"/>
                  </a:cubicBezTo>
                  <a:cubicBezTo>
                    <a:pt x="179340" y="332379"/>
                    <a:pt x="181919" y="320974"/>
                    <a:pt x="187072" y="310918"/>
                  </a:cubicBezTo>
                  <a:cubicBezTo>
                    <a:pt x="192226" y="300864"/>
                    <a:pt x="199537" y="293122"/>
                    <a:pt x="209003" y="287696"/>
                  </a:cubicBezTo>
                  <a:cubicBezTo>
                    <a:pt x="218468" y="282268"/>
                    <a:pt x="229200" y="279553"/>
                    <a:pt x="241199" y="279553"/>
                  </a:cubicBezTo>
                  <a:close/>
                  <a:moveTo>
                    <a:pt x="358076" y="279553"/>
                  </a:moveTo>
                  <a:cubicBezTo>
                    <a:pt x="373570" y="279553"/>
                    <a:pt x="385917" y="283246"/>
                    <a:pt x="395122" y="290631"/>
                  </a:cubicBezTo>
                  <a:cubicBezTo>
                    <a:pt x="404325" y="298016"/>
                    <a:pt x="408926" y="307879"/>
                    <a:pt x="408926" y="320218"/>
                  </a:cubicBezTo>
                  <a:cubicBezTo>
                    <a:pt x="408926" y="337837"/>
                    <a:pt x="398849" y="350591"/>
                    <a:pt x="378695" y="358482"/>
                  </a:cubicBezTo>
                  <a:cubicBezTo>
                    <a:pt x="372462" y="360853"/>
                    <a:pt x="368197" y="362722"/>
                    <a:pt x="365895" y="364087"/>
                  </a:cubicBezTo>
                  <a:cubicBezTo>
                    <a:pt x="363595" y="365451"/>
                    <a:pt x="361877" y="366919"/>
                    <a:pt x="360741" y="368491"/>
                  </a:cubicBezTo>
                  <a:cubicBezTo>
                    <a:pt x="359604" y="370062"/>
                    <a:pt x="359037" y="371888"/>
                    <a:pt x="359037" y="373963"/>
                  </a:cubicBezTo>
                  <a:cubicBezTo>
                    <a:pt x="359037" y="376871"/>
                    <a:pt x="360172" y="379079"/>
                    <a:pt x="362444" y="380593"/>
                  </a:cubicBezTo>
                  <a:cubicBezTo>
                    <a:pt x="364717" y="382104"/>
                    <a:pt x="367919" y="382861"/>
                    <a:pt x="372054" y="382861"/>
                  </a:cubicBezTo>
                  <a:cubicBezTo>
                    <a:pt x="377530" y="382861"/>
                    <a:pt x="383442" y="381660"/>
                    <a:pt x="389792" y="379258"/>
                  </a:cubicBezTo>
                  <a:cubicBezTo>
                    <a:pt x="396141" y="376856"/>
                    <a:pt x="401936" y="373697"/>
                    <a:pt x="407178" y="369782"/>
                  </a:cubicBezTo>
                  <a:lnTo>
                    <a:pt x="407178" y="404750"/>
                  </a:lnTo>
                  <a:cubicBezTo>
                    <a:pt x="396287" y="409260"/>
                    <a:pt x="384288" y="411514"/>
                    <a:pt x="371182" y="411514"/>
                  </a:cubicBezTo>
                  <a:cubicBezTo>
                    <a:pt x="359882" y="411514"/>
                    <a:pt x="350212" y="409971"/>
                    <a:pt x="342175" y="406887"/>
                  </a:cubicBezTo>
                  <a:cubicBezTo>
                    <a:pt x="334137" y="403802"/>
                    <a:pt x="327889" y="399115"/>
                    <a:pt x="323435" y="392828"/>
                  </a:cubicBezTo>
                  <a:cubicBezTo>
                    <a:pt x="318977" y="386538"/>
                    <a:pt x="316749" y="379153"/>
                    <a:pt x="316749" y="370672"/>
                  </a:cubicBezTo>
                  <a:cubicBezTo>
                    <a:pt x="316749" y="361951"/>
                    <a:pt x="319443" y="354416"/>
                    <a:pt x="324832" y="348070"/>
                  </a:cubicBezTo>
                  <a:cubicBezTo>
                    <a:pt x="330219" y="341722"/>
                    <a:pt x="339407" y="335879"/>
                    <a:pt x="352397" y="330539"/>
                  </a:cubicBezTo>
                  <a:cubicBezTo>
                    <a:pt x="358979" y="327752"/>
                    <a:pt x="363305" y="325484"/>
                    <a:pt x="365372" y="323734"/>
                  </a:cubicBezTo>
                  <a:cubicBezTo>
                    <a:pt x="367440" y="321984"/>
                    <a:pt x="368474" y="319773"/>
                    <a:pt x="368474" y="317104"/>
                  </a:cubicBezTo>
                  <a:cubicBezTo>
                    <a:pt x="368474" y="314316"/>
                    <a:pt x="367192" y="312121"/>
                    <a:pt x="364628" y="310519"/>
                  </a:cubicBezTo>
                  <a:cubicBezTo>
                    <a:pt x="362066" y="308917"/>
                    <a:pt x="358688" y="308117"/>
                    <a:pt x="354493" y="308117"/>
                  </a:cubicBezTo>
                  <a:cubicBezTo>
                    <a:pt x="344301" y="308117"/>
                    <a:pt x="333933" y="311054"/>
                    <a:pt x="323389" y="316925"/>
                  </a:cubicBezTo>
                  <a:lnTo>
                    <a:pt x="323389" y="284448"/>
                  </a:lnTo>
                  <a:cubicBezTo>
                    <a:pt x="328807" y="282965"/>
                    <a:pt x="333015" y="281955"/>
                    <a:pt x="336015" y="281421"/>
                  </a:cubicBezTo>
                  <a:cubicBezTo>
                    <a:pt x="339014" y="280888"/>
                    <a:pt x="342348" y="280444"/>
                    <a:pt x="346019" y="280086"/>
                  </a:cubicBezTo>
                  <a:cubicBezTo>
                    <a:pt x="349689" y="279730"/>
                    <a:pt x="353707" y="279553"/>
                    <a:pt x="358076" y="279553"/>
                  </a:cubicBezTo>
                  <a:close/>
                  <a:moveTo>
                    <a:pt x="244851" y="36696"/>
                  </a:moveTo>
                  <a:cubicBezTo>
                    <a:pt x="338192" y="36696"/>
                    <a:pt x="413858" y="59312"/>
                    <a:pt x="413858" y="87213"/>
                  </a:cubicBezTo>
                  <a:cubicBezTo>
                    <a:pt x="413858" y="115114"/>
                    <a:pt x="338192" y="137730"/>
                    <a:pt x="244851" y="137730"/>
                  </a:cubicBezTo>
                  <a:cubicBezTo>
                    <a:pt x="151511" y="137730"/>
                    <a:pt x="75844" y="115114"/>
                    <a:pt x="75844" y="87213"/>
                  </a:cubicBezTo>
                  <a:cubicBezTo>
                    <a:pt x="75844" y="59312"/>
                    <a:pt x="151511" y="36696"/>
                    <a:pt x="244851" y="36696"/>
                  </a:cubicBezTo>
                  <a:close/>
                  <a:moveTo>
                    <a:pt x="244851" y="0"/>
                  </a:moveTo>
                  <a:cubicBezTo>
                    <a:pt x="118076" y="0"/>
                    <a:pt x="13802" y="40027"/>
                    <a:pt x="1263" y="91320"/>
                  </a:cubicBezTo>
                  <a:lnTo>
                    <a:pt x="374" y="98642"/>
                  </a:lnTo>
                  <a:lnTo>
                    <a:pt x="0" y="98642"/>
                  </a:lnTo>
                  <a:lnTo>
                    <a:pt x="0" y="101720"/>
                  </a:lnTo>
                  <a:cubicBezTo>
                    <a:pt x="0" y="174933"/>
                    <a:pt x="0" y="465227"/>
                    <a:pt x="0" y="537928"/>
                  </a:cubicBezTo>
                  <a:lnTo>
                    <a:pt x="0" y="537929"/>
                  </a:lnTo>
                  <a:lnTo>
                    <a:pt x="0" y="537931"/>
                  </a:lnTo>
                  <a:lnTo>
                    <a:pt x="0" y="541006"/>
                  </a:lnTo>
                  <a:lnTo>
                    <a:pt x="374" y="541006"/>
                  </a:lnTo>
                  <a:lnTo>
                    <a:pt x="1263" y="548330"/>
                  </a:lnTo>
                  <a:cubicBezTo>
                    <a:pt x="13802" y="599621"/>
                    <a:pt x="118076" y="639648"/>
                    <a:pt x="244851" y="639648"/>
                  </a:cubicBezTo>
                  <a:cubicBezTo>
                    <a:pt x="371627" y="639648"/>
                    <a:pt x="475898" y="599621"/>
                    <a:pt x="488437" y="548330"/>
                  </a:cubicBezTo>
                  <a:lnTo>
                    <a:pt x="489328" y="541006"/>
                  </a:lnTo>
                  <a:lnTo>
                    <a:pt x="489702" y="541006"/>
                  </a:lnTo>
                  <a:lnTo>
                    <a:pt x="489702" y="537929"/>
                  </a:lnTo>
                  <a:lnTo>
                    <a:pt x="489702" y="101720"/>
                  </a:lnTo>
                  <a:lnTo>
                    <a:pt x="489702" y="101719"/>
                  </a:lnTo>
                  <a:lnTo>
                    <a:pt x="488437" y="91320"/>
                  </a:lnTo>
                  <a:cubicBezTo>
                    <a:pt x="475900" y="40027"/>
                    <a:pt x="371627" y="0"/>
                    <a:pt x="244851"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prstClr val="black"/>
                </a:solidFill>
                <a:latin typeface="Segoe UI Light"/>
                <a:ea typeface="Segoe UI" pitchFamily="34" charset="0"/>
                <a:cs typeface="Segoe UI" pitchFamily="34" charset="0"/>
              </a:endParaRPr>
            </a:p>
          </p:txBody>
        </p:sp>
        <p:sp>
          <p:nvSpPr>
            <p:cNvPr id="69" name="Freeform 146">
              <a:extLst>
                <a:ext uri="{FF2B5EF4-FFF2-40B4-BE49-F238E27FC236}">
                  <a16:creationId xmlns:a16="http://schemas.microsoft.com/office/drawing/2014/main" id="{883CCF74-974E-4483-A6F9-0F23A4008F99}"/>
                </a:ext>
              </a:extLst>
            </p:cNvPr>
            <p:cNvSpPr>
              <a:spLocks noChangeAspect="1"/>
            </p:cNvSpPr>
            <p:nvPr/>
          </p:nvSpPr>
          <p:spPr bwMode="auto">
            <a:xfrm>
              <a:off x="4469068" y="1911300"/>
              <a:ext cx="496027" cy="31413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IN" sz="1961" b="1" dirty="0">
                <a:solidFill>
                  <a:srgbClr val="FFFFFF"/>
                </a:solidFill>
                <a:latin typeface="Segoe UI Light"/>
                <a:ea typeface="Segoe UI" pitchFamily="34" charset="0"/>
                <a:cs typeface="Segoe UI" pitchFamily="34" charset="0"/>
              </a:endParaRPr>
            </a:p>
          </p:txBody>
        </p:sp>
      </p:grpSp>
      <p:grpSp>
        <p:nvGrpSpPr>
          <p:cNvPr id="70" name="Group 69">
            <a:extLst>
              <a:ext uri="{FF2B5EF4-FFF2-40B4-BE49-F238E27FC236}">
                <a16:creationId xmlns:a16="http://schemas.microsoft.com/office/drawing/2014/main" id="{BD74C622-A3C1-46C3-AEB5-50BE896F904D}"/>
              </a:ext>
            </a:extLst>
          </p:cNvPr>
          <p:cNvGrpSpPr/>
          <p:nvPr/>
        </p:nvGrpSpPr>
        <p:grpSpPr>
          <a:xfrm>
            <a:off x="6454512" y="4020024"/>
            <a:ext cx="483409" cy="498127"/>
            <a:chOff x="4266208" y="1505273"/>
            <a:chExt cx="698887" cy="720165"/>
          </a:xfrm>
        </p:grpSpPr>
        <p:sp>
          <p:nvSpPr>
            <p:cNvPr id="71" name="Freeform: Shape 70">
              <a:extLst>
                <a:ext uri="{FF2B5EF4-FFF2-40B4-BE49-F238E27FC236}">
                  <a16:creationId xmlns:a16="http://schemas.microsoft.com/office/drawing/2014/main" id="{BC4A5872-F695-4148-8E87-C80AF3AADADC}"/>
                </a:ext>
              </a:extLst>
            </p:cNvPr>
            <p:cNvSpPr/>
            <p:nvPr/>
          </p:nvSpPr>
          <p:spPr bwMode="auto">
            <a:xfrm flipH="1">
              <a:off x="4266208" y="1505273"/>
              <a:ext cx="463635" cy="605598"/>
            </a:xfrm>
            <a:custGeom>
              <a:avLst/>
              <a:gdLst>
                <a:gd name="connsiteX0" fmla="*/ 241548 w 489702"/>
                <a:gd name="connsiteY0" fmla="*/ 312298 h 639648"/>
                <a:gd name="connsiteX1" fmla="*/ 225297 w 489702"/>
                <a:gd name="connsiteY1" fmla="*/ 321375 h 639648"/>
                <a:gd name="connsiteX2" fmla="*/ 219357 w 489702"/>
                <a:gd name="connsiteY2" fmla="*/ 346201 h 639648"/>
                <a:gd name="connsiteX3" fmla="*/ 225648 w 489702"/>
                <a:gd name="connsiteY3" fmla="*/ 369870 h 639648"/>
                <a:gd name="connsiteX4" fmla="*/ 242160 w 489702"/>
                <a:gd name="connsiteY4" fmla="*/ 378678 h 639648"/>
                <a:gd name="connsiteX5" fmla="*/ 259153 w 489702"/>
                <a:gd name="connsiteY5" fmla="*/ 369959 h 639648"/>
                <a:gd name="connsiteX6" fmla="*/ 265401 w 489702"/>
                <a:gd name="connsiteY6" fmla="*/ 345666 h 639648"/>
                <a:gd name="connsiteX7" fmla="*/ 259110 w 489702"/>
                <a:gd name="connsiteY7" fmla="*/ 321018 h 639648"/>
                <a:gd name="connsiteX8" fmla="*/ 241548 w 489702"/>
                <a:gd name="connsiteY8" fmla="*/ 312298 h 639648"/>
                <a:gd name="connsiteX9" fmla="*/ 161681 w 489702"/>
                <a:gd name="connsiteY9" fmla="*/ 281690 h 639648"/>
                <a:gd name="connsiteX10" fmla="*/ 161681 w 489702"/>
                <a:gd name="connsiteY10" fmla="*/ 409290 h 639648"/>
                <a:gd name="connsiteX11" fmla="*/ 80776 w 489702"/>
                <a:gd name="connsiteY11" fmla="*/ 409290 h 639648"/>
                <a:gd name="connsiteX12" fmla="*/ 80776 w 489702"/>
                <a:gd name="connsiteY12" fmla="*/ 379213 h 639648"/>
                <a:gd name="connsiteX13" fmla="*/ 123937 w 489702"/>
                <a:gd name="connsiteY13" fmla="*/ 379213 h 639648"/>
                <a:gd name="connsiteX14" fmla="*/ 123937 w 489702"/>
                <a:gd name="connsiteY14" fmla="*/ 281690 h 639648"/>
                <a:gd name="connsiteX15" fmla="*/ 241199 w 489702"/>
                <a:gd name="connsiteY15" fmla="*/ 279553 h 639648"/>
                <a:gd name="connsiteX16" fmla="*/ 274576 w 489702"/>
                <a:gd name="connsiteY16" fmla="*/ 288051 h 639648"/>
                <a:gd name="connsiteX17" fmla="*/ 297379 w 489702"/>
                <a:gd name="connsiteY17" fmla="*/ 312121 h 639648"/>
                <a:gd name="connsiteX18" fmla="*/ 305505 w 489702"/>
                <a:gd name="connsiteY18" fmla="*/ 347180 h 639648"/>
                <a:gd name="connsiteX19" fmla="*/ 297466 w 489702"/>
                <a:gd name="connsiteY19" fmla="*/ 380503 h 639648"/>
                <a:gd name="connsiteX20" fmla="*/ 274968 w 489702"/>
                <a:gd name="connsiteY20" fmla="*/ 403372 h 639648"/>
                <a:gd name="connsiteX21" fmla="*/ 242859 w 489702"/>
                <a:gd name="connsiteY21" fmla="*/ 411514 h 639648"/>
                <a:gd name="connsiteX22" fmla="*/ 228269 w 489702"/>
                <a:gd name="connsiteY22" fmla="*/ 410000 h 639648"/>
                <a:gd name="connsiteX23" fmla="*/ 212367 w 489702"/>
                <a:gd name="connsiteY23" fmla="*/ 426462 h 639648"/>
                <a:gd name="connsiteX24" fmla="*/ 165012 w 489702"/>
                <a:gd name="connsiteY24" fmla="*/ 426462 h 639648"/>
                <a:gd name="connsiteX25" fmla="*/ 198125 w 489702"/>
                <a:gd name="connsiteY25" fmla="*/ 393894 h 639648"/>
                <a:gd name="connsiteX26" fmla="*/ 179340 w 489702"/>
                <a:gd name="connsiteY26" fmla="*/ 345133 h 639648"/>
                <a:gd name="connsiteX27" fmla="*/ 187072 w 489702"/>
                <a:gd name="connsiteY27" fmla="*/ 310918 h 639648"/>
                <a:gd name="connsiteX28" fmla="*/ 209003 w 489702"/>
                <a:gd name="connsiteY28" fmla="*/ 287696 h 639648"/>
                <a:gd name="connsiteX29" fmla="*/ 241199 w 489702"/>
                <a:gd name="connsiteY29" fmla="*/ 279553 h 639648"/>
                <a:gd name="connsiteX30" fmla="*/ 358076 w 489702"/>
                <a:gd name="connsiteY30" fmla="*/ 279553 h 639648"/>
                <a:gd name="connsiteX31" fmla="*/ 395122 w 489702"/>
                <a:gd name="connsiteY31" fmla="*/ 290631 h 639648"/>
                <a:gd name="connsiteX32" fmla="*/ 408926 w 489702"/>
                <a:gd name="connsiteY32" fmla="*/ 320218 h 639648"/>
                <a:gd name="connsiteX33" fmla="*/ 378695 w 489702"/>
                <a:gd name="connsiteY33" fmla="*/ 358482 h 639648"/>
                <a:gd name="connsiteX34" fmla="*/ 365895 w 489702"/>
                <a:gd name="connsiteY34" fmla="*/ 364087 h 639648"/>
                <a:gd name="connsiteX35" fmla="*/ 360741 w 489702"/>
                <a:gd name="connsiteY35" fmla="*/ 368491 h 639648"/>
                <a:gd name="connsiteX36" fmla="*/ 359037 w 489702"/>
                <a:gd name="connsiteY36" fmla="*/ 373963 h 639648"/>
                <a:gd name="connsiteX37" fmla="*/ 362444 w 489702"/>
                <a:gd name="connsiteY37" fmla="*/ 380593 h 639648"/>
                <a:gd name="connsiteX38" fmla="*/ 372054 w 489702"/>
                <a:gd name="connsiteY38" fmla="*/ 382861 h 639648"/>
                <a:gd name="connsiteX39" fmla="*/ 389792 w 489702"/>
                <a:gd name="connsiteY39" fmla="*/ 379258 h 639648"/>
                <a:gd name="connsiteX40" fmla="*/ 407178 w 489702"/>
                <a:gd name="connsiteY40" fmla="*/ 369782 h 639648"/>
                <a:gd name="connsiteX41" fmla="*/ 407178 w 489702"/>
                <a:gd name="connsiteY41" fmla="*/ 404750 h 639648"/>
                <a:gd name="connsiteX42" fmla="*/ 371182 w 489702"/>
                <a:gd name="connsiteY42" fmla="*/ 411514 h 639648"/>
                <a:gd name="connsiteX43" fmla="*/ 342175 w 489702"/>
                <a:gd name="connsiteY43" fmla="*/ 406887 h 639648"/>
                <a:gd name="connsiteX44" fmla="*/ 323435 w 489702"/>
                <a:gd name="connsiteY44" fmla="*/ 392828 h 639648"/>
                <a:gd name="connsiteX45" fmla="*/ 316749 w 489702"/>
                <a:gd name="connsiteY45" fmla="*/ 370672 h 639648"/>
                <a:gd name="connsiteX46" fmla="*/ 324832 w 489702"/>
                <a:gd name="connsiteY46" fmla="*/ 348070 h 639648"/>
                <a:gd name="connsiteX47" fmla="*/ 352397 w 489702"/>
                <a:gd name="connsiteY47" fmla="*/ 330539 h 639648"/>
                <a:gd name="connsiteX48" fmla="*/ 365372 w 489702"/>
                <a:gd name="connsiteY48" fmla="*/ 323734 h 639648"/>
                <a:gd name="connsiteX49" fmla="*/ 368474 w 489702"/>
                <a:gd name="connsiteY49" fmla="*/ 317104 h 639648"/>
                <a:gd name="connsiteX50" fmla="*/ 364628 w 489702"/>
                <a:gd name="connsiteY50" fmla="*/ 310519 h 639648"/>
                <a:gd name="connsiteX51" fmla="*/ 354493 w 489702"/>
                <a:gd name="connsiteY51" fmla="*/ 308117 h 639648"/>
                <a:gd name="connsiteX52" fmla="*/ 323389 w 489702"/>
                <a:gd name="connsiteY52" fmla="*/ 316925 h 639648"/>
                <a:gd name="connsiteX53" fmla="*/ 323389 w 489702"/>
                <a:gd name="connsiteY53" fmla="*/ 284448 h 639648"/>
                <a:gd name="connsiteX54" fmla="*/ 336015 w 489702"/>
                <a:gd name="connsiteY54" fmla="*/ 281421 h 639648"/>
                <a:gd name="connsiteX55" fmla="*/ 346019 w 489702"/>
                <a:gd name="connsiteY55" fmla="*/ 280086 h 639648"/>
                <a:gd name="connsiteX56" fmla="*/ 358076 w 489702"/>
                <a:gd name="connsiteY56" fmla="*/ 279553 h 639648"/>
                <a:gd name="connsiteX57" fmla="*/ 244851 w 489702"/>
                <a:gd name="connsiteY57" fmla="*/ 36696 h 639648"/>
                <a:gd name="connsiteX58" fmla="*/ 413858 w 489702"/>
                <a:gd name="connsiteY58" fmla="*/ 87213 h 639648"/>
                <a:gd name="connsiteX59" fmla="*/ 244851 w 489702"/>
                <a:gd name="connsiteY59" fmla="*/ 137730 h 639648"/>
                <a:gd name="connsiteX60" fmla="*/ 75844 w 489702"/>
                <a:gd name="connsiteY60" fmla="*/ 87213 h 639648"/>
                <a:gd name="connsiteX61" fmla="*/ 244851 w 489702"/>
                <a:gd name="connsiteY61" fmla="*/ 36696 h 639648"/>
                <a:gd name="connsiteX62" fmla="*/ 244851 w 489702"/>
                <a:gd name="connsiteY62" fmla="*/ 0 h 639648"/>
                <a:gd name="connsiteX63" fmla="*/ 1263 w 489702"/>
                <a:gd name="connsiteY63" fmla="*/ 91320 h 639648"/>
                <a:gd name="connsiteX64" fmla="*/ 374 w 489702"/>
                <a:gd name="connsiteY64" fmla="*/ 98642 h 639648"/>
                <a:gd name="connsiteX65" fmla="*/ 0 w 489702"/>
                <a:gd name="connsiteY65" fmla="*/ 98642 h 639648"/>
                <a:gd name="connsiteX66" fmla="*/ 0 w 489702"/>
                <a:gd name="connsiteY66" fmla="*/ 101720 h 639648"/>
                <a:gd name="connsiteX67" fmla="*/ 0 w 489702"/>
                <a:gd name="connsiteY67" fmla="*/ 537928 h 639648"/>
                <a:gd name="connsiteX68" fmla="*/ 0 w 489702"/>
                <a:gd name="connsiteY68" fmla="*/ 537929 h 639648"/>
                <a:gd name="connsiteX69" fmla="*/ 0 w 489702"/>
                <a:gd name="connsiteY69" fmla="*/ 537931 h 639648"/>
                <a:gd name="connsiteX70" fmla="*/ 0 w 489702"/>
                <a:gd name="connsiteY70" fmla="*/ 541006 h 639648"/>
                <a:gd name="connsiteX71" fmla="*/ 374 w 489702"/>
                <a:gd name="connsiteY71" fmla="*/ 541006 h 639648"/>
                <a:gd name="connsiteX72" fmla="*/ 1263 w 489702"/>
                <a:gd name="connsiteY72" fmla="*/ 548330 h 639648"/>
                <a:gd name="connsiteX73" fmla="*/ 244851 w 489702"/>
                <a:gd name="connsiteY73" fmla="*/ 639648 h 639648"/>
                <a:gd name="connsiteX74" fmla="*/ 488437 w 489702"/>
                <a:gd name="connsiteY74" fmla="*/ 548330 h 639648"/>
                <a:gd name="connsiteX75" fmla="*/ 489328 w 489702"/>
                <a:gd name="connsiteY75" fmla="*/ 541006 h 639648"/>
                <a:gd name="connsiteX76" fmla="*/ 489702 w 489702"/>
                <a:gd name="connsiteY76" fmla="*/ 541006 h 639648"/>
                <a:gd name="connsiteX77" fmla="*/ 489702 w 489702"/>
                <a:gd name="connsiteY77" fmla="*/ 537929 h 639648"/>
                <a:gd name="connsiteX78" fmla="*/ 489702 w 489702"/>
                <a:gd name="connsiteY78" fmla="*/ 101720 h 639648"/>
                <a:gd name="connsiteX79" fmla="*/ 489702 w 489702"/>
                <a:gd name="connsiteY79" fmla="*/ 101719 h 639648"/>
                <a:gd name="connsiteX80" fmla="*/ 488437 w 489702"/>
                <a:gd name="connsiteY80" fmla="*/ 91320 h 639648"/>
                <a:gd name="connsiteX81" fmla="*/ 244851 w 489702"/>
                <a:gd name="connsiteY81" fmla="*/ 0 h 63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89702" h="639648">
                  <a:moveTo>
                    <a:pt x="241548" y="312298"/>
                  </a:moveTo>
                  <a:cubicBezTo>
                    <a:pt x="234676" y="312298"/>
                    <a:pt x="229258" y="315323"/>
                    <a:pt x="225297" y="321375"/>
                  </a:cubicBezTo>
                  <a:cubicBezTo>
                    <a:pt x="221338" y="327425"/>
                    <a:pt x="219357" y="335701"/>
                    <a:pt x="219357" y="346201"/>
                  </a:cubicBezTo>
                  <a:cubicBezTo>
                    <a:pt x="219357" y="356107"/>
                    <a:pt x="221453" y="363997"/>
                    <a:pt x="225648" y="369870"/>
                  </a:cubicBezTo>
                  <a:cubicBezTo>
                    <a:pt x="229842" y="375742"/>
                    <a:pt x="235346" y="378678"/>
                    <a:pt x="242160" y="378678"/>
                  </a:cubicBezTo>
                  <a:cubicBezTo>
                    <a:pt x="249324" y="378678"/>
                    <a:pt x="254988" y="375773"/>
                    <a:pt x="259153" y="369959"/>
                  </a:cubicBezTo>
                  <a:cubicBezTo>
                    <a:pt x="263319" y="364145"/>
                    <a:pt x="265401" y="356049"/>
                    <a:pt x="265401" y="345666"/>
                  </a:cubicBezTo>
                  <a:cubicBezTo>
                    <a:pt x="265401" y="335049"/>
                    <a:pt x="263305" y="326833"/>
                    <a:pt x="259110" y="321018"/>
                  </a:cubicBezTo>
                  <a:cubicBezTo>
                    <a:pt x="254916" y="315206"/>
                    <a:pt x="249063" y="312298"/>
                    <a:pt x="241548" y="312298"/>
                  </a:cubicBezTo>
                  <a:close/>
                  <a:moveTo>
                    <a:pt x="161681" y="281690"/>
                  </a:moveTo>
                  <a:lnTo>
                    <a:pt x="161681" y="409290"/>
                  </a:lnTo>
                  <a:lnTo>
                    <a:pt x="80776" y="409290"/>
                  </a:lnTo>
                  <a:lnTo>
                    <a:pt x="80776" y="379213"/>
                  </a:lnTo>
                  <a:lnTo>
                    <a:pt x="123937" y="379213"/>
                  </a:lnTo>
                  <a:lnTo>
                    <a:pt x="123937" y="281690"/>
                  </a:lnTo>
                  <a:close/>
                  <a:moveTo>
                    <a:pt x="241199" y="279553"/>
                  </a:moveTo>
                  <a:cubicBezTo>
                    <a:pt x="253665" y="279553"/>
                    <a:pt x="264789" y="282385"/>
                    <a:pt x="274576" y="288051"/>
                  </a:cubicBezTo>
                  <a:cubicBezTo>
                    <a:pt x="284360" y="293716"/>
                    <a:pt x="291962" y="301740"/>
                    <a:pt x="297379" y="312121"/>
                  </a:cubicBezTo>
                  <a:cubicBezTo>
                    <a:pt x="302796" y="322502"/>
                    <a:pt x="305505" y="334189"/>
                    <a:pt x="305505" y="347180"/>
                  </a:cubicBezTo>
                  <a:cubicBezTo>
                    <a:pt x="305505" y="359578"/>
                    <a:pt x="302824" y="370687"/>
                    <a:pt x="297466" y="380503"/>
                  </a:cubicBezTo>
                  <a:cubicBezTo>
                    <a:pt x="292107" y="390322"/>
                    <a:pt x="284607" y="397945"/>
                    <a:pt x="274968" y="403372"/>
                  </a:cubicBezTo>
                  <a:cubicBezTo>
                    <a:pt x="265328" y="408799"/>
                    <a:pt x="254626" y="411514"/>
                    <a:pt x="242859" y="411514"/>
                  </a:cubicBezTo>
                  <a:cubicBezTo>
                    <a:pt x="237793" y="411514"/>
                    <a:pt x="232927" y="411010"/>
                    <a:pt x="228269" y="410000"/>
                  </a:cubicBezTo>
                  <a:lnTo>
                    <a:pt x="212367" y="426462"/>
                  </a:lnTo>
                  <a:lnTo>
                    <a:pt x="165012" y="426462"/>
                  </a:lnTo>
                  <a:lnTo>
                    <a:pt x="198125" y="393894"/>
                  </a:lnTo>
                  <a:cubicBezTo>
                    <a:pt x="185601" y="381142"/>
                    <a:pt x="179340" y="364888"/>
                    <a:pt x="179340" y="345133"/>
                  </a:cubicBezTo>
                  <a:cubicBezTo>
                    <a:pt x="179340" y="332379"/>
                    <a:pt x="181919" y="320974"/>
                    <a:pt x="187072" y="310918"/>
                  </a:cubicBezTo>
                  <a:cubicBezTo>
                    <a:pt x="192226" y="300864"/>
                    <a:pt x="199537" y="293122"/>
                    <a:pt x="209003" y="287696"/>
                  </a:cubicBezTo>
                  <a:cubicBezTo>
                    <a:pt x="218468" y="282268"/>
                    <a:pt x="229200" y="279553"/>
                    <a:pt x="241199" y="279553"/>
                  </a:cubicBezTo>
                  <a:close/>
                  <a:moveTo>
                    <a:pt x="358076" y="279553"/>
                  </a:moveTo>
                  <a:cubicBezTo>
                    <a:pt x="373570" y="279553"/>
                    <a:pt x="385917" y="283246"/>
                    <a:pt x="395122" y="290631"/>
                  </a:cubicBezTo>
                  <a:cubicBezTo>
                    <a:pt x="404325" y="298016"/>
                    <a:pt x="408926" y="307879"/>
                    <a:pt x="408926" y="320218"/>
                  </a:cubicBezTo>
                  <a:cubicBezTo>
                    <a:pt x="408926" y="337837"/>
                    <a:pt x="398849" y="350591"/>
                    <a:pt x="378695" y="358482"/>
                  </a:cubicBezTo>
                  <a:cubicBezTo>
                    <a:pt x="372462" y="360853"/>
                    <a:pt x="368197" y="362722"/>
                    <a:pt x="365895" y="364087"/>
                  </a:cubicBezTo>
                  <a:cubicBezTo>
                    <a:pt x="363595" y="365451"/>
                    <a:pt x="361877" y="366919"/>
                    <a:pt x="360741" y="368491"/>
                  </a:cubicBezTo>
                  <a:cubicBezTo>
                    <a:pt x="359604" y="370062"/>
                    <a:pt x="359037" y="371888"/>
                    <a:pt x="359037" y="373963"/>
                  </a:cubicBezTo>
                  <a:cubicBezTo>
                    <a:pt x="359037" y="376871"/>
                    <a:pt x="360172" y="379079"/>
                    <a:pt x="362444" y="380593"/>
                  </a:cubicBezTo>
                  <a:cubicBezTo>
                    <a:pt x="364717" y="382104"/>
                    <a:pt x="367919" y="382861"/>
                    <a:pt x="372054" y="382861"/>
                  </a:cubicBezTo>
                  <a:cubicBezTo>
                    <a:pt x="377530" y="382861"/>
                    <a:pt x="383442" y="381660"/>
                    <a:pt x="389792" y="379258"/>
                  </a:cubicBezTo>
                  <a:cubicBezTo>
                    <a:pt x="396141" y="376856"/>
                    <a:pt x="401936" y="373697"/>
                    <a:pt x="407178" y="369782"/>
                  </a:cubicBezTo>
                  <a:lnTo>
                    <a:pt x="407178" y="404750"/>
                  </a:lnTo>
                  <a:cubicBezTo>
                    <a:pt x="396287" y="409260"/>
                    <a:pt x="384288" y="411514"/>
                    <a:pt x="371182" y="411514"/>
                  </a:cubicBezTo>
                  <a:cubicBezTo>
                    <a:pt x="359882" y="411514"/>
                    <a:pt x="350212" y="409971"/>
                    <a:pt x="342175" y="406887"/>
                  </a:cubicBezTo>
                  <a:cubicBezTo>
                    <a:pt x="334137" y="403802"/>
                    <a:pt x="327889" y="399115"/>
                    <a:pt x="323435" y="392828"/>
                  </a:cubicBezTo>
                  <a:cubicBezTo>
                    <a:pt x="318977" y="386538"/>
                    <a:pt x="316749" y="379153"/>
                    <a:pt x="316749" y="370672"/>
                  </a:cubicBezTo>
                  <a:cubicBezTo>
                    <a:pt x="316749" y="361951"/>
                    <a:pt x="319443" y="354416"/>
                    <a:pt x="324832" y="348070"/>
                  </a:cubicBezTo>
                  <a:cubicBezTo>
                    <a:pt x="330219" y="341722"/>
                    <a:pt x="339407" y="335879"/>
                    <a:pt x="352397" y="330539"/>
                  </a:cubicBezTo>
                  <a:cubicBezTo>
                    <a:pt x="358979" y="327752"/>
                    <a:pt x="363305" y="325484"/>
                    <a:pt x="365372" y="323734"/>
                  </a:cubicBezTo>
                  <a:cubicBezTo>
                    <a:pt x="367440" y="321984"/>
                    <a:pt x="368474" y="319773"/>
                    <a:pt x="368474" y="317104"/>
                  </a:cubicBezTo>
                  <a:cubicBezTo>
                    <a:pt x="368474" y="314316"/>
                    <a:pt x="367192" y="312121"/>
                    <a:pt x="364628" y="310519"/>
                  </a:cubicBezTo>
                  <a:cubicBezTo>
                    <a:pt x="362066" y="308917"/>
                    <a:pt x="358688" y="308117"/>
                    <a:pt x="354493" y="308117"/>
                  </a:cubicBezTo>
                  <a:cubicBezTo>
                    <a:pt x="344301" y="308117"/>
                    <a:pt x="333933" y="311054"/>
                    <a:pt x="323389" y="316925"/>
                  </a:cubicBezTo>
                  <a:lnTo>
                    <a:pt x="323389" y="284448"/>
                  </a:lnTo>
                  <a:cubicBezTo>
                    <a:pt x="328807" y="282965"/>
                    <a:pt x="333015" y="281955"/>
                    <a:pt x="336015" y="281421"/>
                  </a:cubicBezTo>
                  <a:cubicBezTo>
                    <a:pt x="339014" y="280888"/>
                    <a:pt x="342348" y="280444"/>
                    <a:pt x="346019" y="280086"/>
                  </a:cubicBezTo>
                  <a:cubicBezTo>
                    <a:pt x="349689" y="279730"/>
                    <a:pt x="353707" y="279553"/>
                    <a:pt x="358076" y="279553"/>
                  </a:cubicBezTo>
                  <a:close/>
                  <a:moveTo>
                    <a:pt x="244851" y="36696"/>
                  </a:moveTo>
                  <a:cubicBezTo>
                    <a:pt x="338192" y="36696"/>
                    <a:pt x="413858" y="59312"/>
                    <a:pt x="413858" y="87213"/>
                  </a:cubicBezTo>
                  <a:cubicBezTo>
                    <a:pt x="413858" y="115114"/>
                    <a:pt x="338192" y="137730"/>
                    <a:pt x="244851" y="137730"/>
                  </a:cubicBezTo>
                  <a:cubicBezTo>
                    <a:pt x="151511" y="137730"/>
                    <a:pt x="75844" y="115114"/>
                    <a:pt x="75844" y="87213"/>
                  </a:cubicBezTo>
                  <a:cubicBezTo>
                    <a:pt x="75844" y="59312"/>
                    <a:pt x="151511" y="36696"/>
                    <a:pt x="244851" y="36696"/>
                  </a:cubicBezTo>
                  <a:close/>
                  <a:moveTo>
                    <a:pt x="244851" y="0"/>
                  </a:moveTo>
                  <a:cubicBezTo>
                    <a:pt x="118076" y="0"/>
                    <a:pt x="13802" y="40027"/>
                    <a:pt x="1263" y="91320"/>
                  </a:cubicBezTo>
                  <a:lnTo>
                    <a:pt x="374" y="98642"/>
                  </a:lnTo>
                  <a:lnTo>
                    <a:pt x="0" y="98642"/>
                  </a:lnTo>
                  <a:lnTo>
                    <a:pt x="0" y="101720"/>
                  </a:lnTo>
                  <a:cubicBezTo>
                    <a:pt x="0" y="174933"/>
                    <a:pt x="0" y="465227"/>
                    <a:pt x="0" y="537928"/>
                  </a:cubicBezTo>
                  <a:lnTo>
                    <a:pt x="0" y="537929"/>
                  </a:lnTo>
                  <a:lnTo>
                    <a:pt x="0" y="537931"/>
                  </a:lnTo>
                  <a:lnTo>
                    <a:pt x="0" y="541006"/>
                  </a:lnTo>
                  <a:lnTo>
                    <a:pt x="374" y="541006"/>
                  </a:lnTo>
                  <a:lnTo>
                    <a:pt x="1263" y="548330"/>
                  </a:lnTo>
                  <a:cubicBezTo>
                    <a:pt x="13802" y="599621"/>
                    <a:pt x="118076" y="639648"/>
                    <a:pt x="244851" y="639648"/>
                  </a:cubicBezTo>
                  <a:cubicBezTo>
                    <a:pt x="371627" y="639648"/>
                    <a:pt x="475898" y="599621"/>
                    <a:pt x="488437" y="548330"/>
                  </a:cubicBezTo>
                  <a:lnTo>
                    <a:pt x="489328" y="541006"/>
                  </a:lnTo>
                  <a:lnTo>
                    <a:pt x="489702" y="541006"/>
                  </a:lnTo>
                  <a:lnTo>
                    <a:pt x="489702" y="537929"/>
                  </a:lnTo>
                  <a:lnTo>
                    <a:pt x="489702" y="101720"/>
                  </a:lnTo>
                  <a:lnTo>
                    <a:pt x="489702" y="101719"/>
                  </a:lnTo>
                  <a:lnTo>
                    <a:pt x="488437" y="91320"/>
                  </a:lnTo>
                  <a:cubicBezTo>
                    <a:pt x="475900" y="40027"/>
                    <a:pt x="371627" y="0"/>
                    <a:pt x="244851"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prstClr val="black"/>
                </a:solidFill>
                <a:latin typeface="Segoe UI Light"/>
                <a:ea typeface="Segoe UI" pitchFamily="34" charset="0"/>
                <a:cs typeface="Segoe UI" pitchFamily="34" charset="0"/>
              </a:endParaRPr>
            </a:p>
          </p:txBody>
        </p:sp>
        <p:sp>
          <p:nvSpPr>
            <p:cNvPr id="73" name="Freeform 146">
              <a:extLst>
                <a:ext uri="{FF2B5EF4-FFF2-40B4-BE49-F238E27FC236}">
                  <a16:creationId xmlns:a16="http://schemas.microsoft.com/office/drawing/2014/main" id="{C3DD2D1B-CCB0-4084-9F3A-044F4113EA14}"/>
                </a:ext>
              </a:extLst>
            </p:cNvPr>
            <p:cNvSpPr>
              <a:spLocks noChangeAspect="1"/>
            </p:cNvSpPr>
            <p:nvPr/>
          </p:nvSpPr>
          <p:spPr bwMode="auto">
            <a:xfrm>
              <a:off x="4469068" y="1911300"/>
              <a:ext cx="496027" cy="31413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IN" sz="1961" b="1" dirty="0">
                <a:solidFill>
                  <a:srgbClr val="FFFFFF"/>
                </a:solidFill>
                <a:latin typeface="Segoe UI Light"/>
                <a:ea typeface="Segoe UI" pitchFamily="34" charset="0"/>
                <a:cs typeface="Segoe UI" pitchFamily="34" charset="0"/>
              </a:endParaRPr>
            </a:p>
          </p:txBody>
        </p:sp>
      </p:grpSp>
      <p:grpSp>
        <p:nvGrpSpPr>
          <p:cNvPr id="22" name="Group 21">
            <a:extLst>
              <a:ext uri="{FF2B5EF4-FFF2-40B4-BE49-F238E27FC236}">
                <a16:creationId xmlns:a16="http://schemas.microsoft.com/office/drawing/2014/main" id="{994AE00A-64E5-4E24-A7E3-A5C900B343F3}"/>
              </a:ext>
            </a:extLst>
          </p:cNvPr>
          <p:cNvGrpSpPr/>
          <p:nvPr/>
        </p:nvGrpSpPr>
        <p:grpSpPr>
          <a:xfrm>
            <a:off x="10866512" y="5493140"/>
            <a:ext cx="917192" cy="526329"/>
            <a:chOff x="10867189" y="5720937"/>
            <a:chExt cx="917322" cy="526404"/>
          </a:xfrm>
        </p:grpSpPr>
        <p:grpSp>
          <p:nvGrpSpPr>
            <p:cNvPr id="78" name="Group 77">
              <a:extLst>
                <a:ext uri="{FF2B5EF4-FFF2-40B4-BE49-F238E27FC236}">
                  <a16:creationId xmlns:a16="http://schemas.microsoft.com/office/drawing/2014/main" id="{8D70B233-0D0D-48F7-BFDF-2A75B6178B5D}"/>
                </a:ext>
              </a:extLst>
            </p:cNvPr>
            <p:cNvGrpSpPr/>
            <p:nvPr/>
          </p:nvGrpSpPr>
          <p:grpSpPr>
            <a:xfrm>
              <a:off x="10867189" y="5720937"/>
              <a:ext cx="529087" cy="522495"/>
              <a:chOff x="7680825" y="4749801"/>
              <a:chExt cx="1240192" cy="1224740"/>
            </a:xfrm>
          </p:grpSpPr>
          <p:grpSp>
            <p:nvGrpSpPr>
              <p:cNvPr id="79" name="Group 78">
                <a:extLst>
                  <a:ext uri="{FF2B5EF4-FFF2-40B4-BE49-F238E27FC236}">
                    <a16:creationId xmlns:a16="http://schemas.microsoft.com/office/drawing/2014/main" id="{6742B8F2-2E84-4C05-9D69-8FF35BB216A8}"/>
                  </a:ext>
                </a:extLst>
              </p:cNvPr>
              <p:cNvGrpSpPr/>
              <p:nvPr/>
            </p:nvGrpSpPr>
            <p:grpSpPr>
              <a:xfrm>
                <a:off x="7680825" y="4749801"/>
                <a:ext cx="612809" cy="1224740"/>
                <a:chOff x="7680825" y="4749801"/>
                <a:chExt cx="612809" cy="1224740"/>
              </a:xfrm>
            </p:grpSpPr>
            <p:sp>
              <p:nvSpPr>
                <p:cNvPr id="85" name="Rectangle 84">
                  <a:extLst>
                    <a:ext uri="{FF2B5EF4-FFF2-40B4-BE49-F238E27FC236}">
                      <a16:creationId xmlns:a16="http://schemas.microsoft.com/office/drawing/2014/main" id="{74F0FA00-4952-473A-8617-D3682A0A4E14}"/>
                    </a:ext>
                  </a:extLst>
                </p:cNvPr>
                <p:cNvSpPr/>
                <p:nvPr/>
              </p:nvSpPr>
              <p:spPr>
                <a:xfrm>
                  <a:off x="7680825" y="4749801"/>
                  <a:ext cx="612809" cy="122474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prstClr val="white"/>
                    </a:solidFill>
                    <a:latin typeface="Segoe UI"/>
                  </a:endParaRPr>
                </a:p>
              </p:txBody>
            </p:sp>
            <p:sp>
              <p:nvSpPr>
                <p:cNvPr id="87" name="Rectangle 86">
                  <a:extLst>
                    <a:ext uri="{FF2B5EF4-FFF2-40B4-BE49-F238E27FC236}">
                      <a16:creationId xmlns:a16="http://schemas.microsoft.com/office/drawing/2014/main" id="{9ADC3F67-7E56-4344-832C-86C18E7B967B}"/>
                    </a:ext>
                  </a:extLst>
                </p:cNvPr>
                <p:cNvSpPr/>
                <p:nvPr/>
              </p:nvSpPr>
              <p:spPr>
                <a:xfrm>
                  <a:off x="7910874" y="5704258"/>
                  <a:ext cx="152710" cy="270283"/>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prstClr val="white"/>
                    </a:solidFill>
                    <a:latin typeface="Segoe UI"/>
                  </a:endParaRPr>
                </a:p>
              </p:txBody>
            </p:sp>
          </p:grpSp>
          <p:grpSp>
            <p:nvGrpSpPr>
              <p:cNvPr id="80" name="Group 79">
                <a:extLst>
                  <a:ext uri="{FF2B5EF4-FFF2-40B4-BE49-F238E27FC236}">
                    <a16:creationId xmlns:a16="http://schemas.microsoft.com/office/drawing/2014/main" id="{11B2F576-2E25-45B0-8CF5-A9F2BCBAB385}"/>
                  </a:ext>
                </a:extLst>
              </p:cNvPr>
              <p:cNvGrpSpPr/>
              <p:nvPr/>
            </p:nvGrpSpPr>
            <p:grpSpPr>
              <a:xfrm>
                <a:off x="8361460" y="5010778"/>
                <a:ext cx="559557" cy="963763"/>
                <a:chOff x="8361460" y="5010778"/>
                <a:chExt cx="559557" cy="963763"/>
              </a:xfrm>
            </p:grpSpPr>
            <p:sp>
              <p:nvSpPr>
                <p:cNvPr id="81" name="Rectangle 80">
                  <a:extLst>
                    <a:ext uri="{FF2B5EF4-FFF2-40B4-BE49-F238E27FC236}">
                      <a16:creationId xmlns:a16="http://schemas.microsoft.com/office/drawing/2014/main" id="{B33E13FD-9D21-41BA-9A9D-FE87D60732E2}"/>
                    </a:ext>
                  </a:extLst>
                </p:cNvPr>
                <p:cNvSpPr/>
                <p:nvPr/>
              </p:nvSpPr>
              <p:spPr>
                <a:xfrm>
                  <a:off x="8361460" y="5010778"/>
                  <a:ext cx="559557" cy="963763"/>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prstClr val="white"/>
                    </a:solidFill>
                    <a:latin typeface="Segoe UI"/>
                  </a:endParaRPr>
                </a:p>
              </p:txBody>
            </p:sp>
            <p:sp>
              <p:nvSpPr>
                <p:cNvPr id="83" name="Rectangle 82">
                  <a:extLst>
                    <a:ext uri="{FF2B5EF4-FFF2-40B4-BE49-F238E27FC236}">
                      <a16:creationId xmlns:a16="http://schemas.microsoft.com/office/drawing/2014/main" id="{8E7000AA-1977-47F9-B505-9C3963CA4C36}"/>
                    </a:ext>
                  </a:extLst>
                </p:cNvPr>
                <p:cNvSpPr/>
                <p:nvPr/>
              </p:nvSpPr>
              <p:spPr>
                <a:xfrm>
                  <a:off x="8563908" y="5704258"/>
                  <a:ext cx="152710" cy="270283"/>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prstClr val="white"/>
                    </a:solidFill>
                    <a:latin typeface="Segoe UI"/>
                  </a:endParaRPr>
                </a:p>
              </p:txBody>
            </p:sp>
          </p:grpSp>
        </p:grpSp>
        <p:sp>
          <p:nvSpPr>
            <p:cNvPr id="88" name="Freeform 182">
              <a:extLst>
                <a:ext uri="{FF2B5EF4-FFF2-40B4-BE49-F238E27FC236}">
                  <a16:creationId xmlns:a16="http://schemas.microsoft.com/office/drawing/2014/main" id="{6D7B2855-845F-4D8E-9136-72F049347CBF}"/>
                </a:ext>
              </a:extLst>
            </p:cNvPr>
            <p:cNvSpPr/>
            <p:nvPr/>
          </p:nvSpPr>
          <p:spPr bwMode="auto">
            <a:xfrm>
              <a:off x="11491808" y="5871934"/>
              <a:ext cx="292703" cy="375407"/>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95" name="Group 154">
            <a:extLst>
              <a:ext uri="{FF2B5EF4-FFF2-40B4-BE49-F238E27FC236}">
                <a16:creationId xmlns:a16="http://schemas.microsoft.com/office/drawing/2014/main" id="{4966796E-7354-4D5C-AD3D-E4DC7C0D8B54}"/>
              </a:ext>
            </a:extLst>
          </p:cNvPr>
          <p:cNvGrpSpPr>
            <a:grpSpLocks noChangeAspect="1"/>
          </p:cNvGrpSpPr>
          <p:nvPr/>
        </p:nvGrpSpPr>
        <p:grpSpPr bwMode="auto">
          <a:xfrm>
            <a:off x="11115355" y="2291464"/>
            <a:ext cx="374597" cy="376185"/>
            <a:chOff x="2420" y="2096"/>
            <a:chExt cx="236" cy="237"/>
          </a:xfrm>
          <a:solidFill>
            <a:schemeClr val="accent1"/>
          </a:solidFill>
        </p:grpSpPr>
        <p:sp>
          <p:nvSpPr>
            <p:cNvPr id="97" name="Freeform 155">
              <a:extLst>
                <a:ext uri="{FF2B5EF4-FFF2-40B4-BE49-F238E27FC236}">
                  <a16:creationId xmlns:a16="http://schemas.microsoft.com/office/drawing/2014/main" id="{95F6DEE3-55CF-4CD0-A4EF-5E7DD45BD8E4}"/>
                </a:ext>
              </a:extLst>
            </p:cNvPr>
            <p:cNvSpPr>
              <a:spLocks/>
            </p:cNvSpPr>
            <p:nvPr/>
          </p:nvSpPr>
          <p:spPr bwMode="auto">
            <a:xfrm>
              <a:off x="2492" y="2265"/>
              <a:ext cx="92" cy="68"/>
            </a:xfrm>
            <a:custGeom>
              <a:avLst/>
              <a:gdLst>
                <a:gd name="T0" fmla="*/ 147 w 147"/>
                <a:gd name="T1" fmla="*/ 0 h 109"/>
                <a:gd name="T2" fmla="*/ 147 w 147"/>
                <a:gd name="T3" fmla="*/ 0 h 109"/>
                <a:gd name="T4" fmla="*/ 0 w 147"/>
                <a:gd name="T5" fmla="*/ 0 h 109"/>
                <a:gd name="T6" fmla="*/ 5 w 147"/>
                <a:gd name="T7" fmla="*/ 19 h 109"/>
                <a:gd name="T8" fmla="*/ 13 w 147"/>
                <a:gd name="T9" fmla="*/ 43 h 109"/>
                <a:gd name="T10" fmla="*/ 24 w 147"/>
                <a:gd name="T11" fmla="*/ 67 h 109"/>
                <a:gd name="T12" fmla="*/ 38 w 147"/>
                <a:gd name="T13" fmla="*/ 88 h 109"/>
                <a:gd name="T14" fmla="*/ 54 w 147"/>
                <a:gd name="T15" fmla="*/ 103 h 109"/>
                <a:gd name="T16" fmla="*/ 74 w 147"/>
                <a:gd name="T17" fmla="*/ 109 h 109"/>
                <a:gd name="T18" fmla="*/ 93 w 147"/>
                <a:gd name="T19" fmla="*/ 103 h 109"/>
                <a:gd name="T20" fmla="*/ 110 w 147"/>
                <a:gd name="T21" fmla="*/ 88 h 109"/>
                <a:gd name="T22" fmla="*/ 124 w 147"/>
                <a:gd name="T23" fmla="*/ 67 h 109"/>
                <a:gd name="T24" fmla="*/ 134 w 147"/>
                <a:gd name="T25" fmla="*/ 43 h 109"/>
                <a:gd name="T26" fmla="*/ 142 w 147"/>
                <a:gd name="T27" fmla="*/ 19 h 109"/>
                <a:gd name="T28" fmla="*/ 147 w 147"/>
                <a:gd name="T2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09">
                  <a:moveTo>
                    <a:pt x="147" y="0"/>
                  </a:moveTo>
                  <a:lnTo>
                    <a:pt x="147" y="0"/>
                  </a:lnTo>
                  <a:lnTo>
                    <a:pt x="0" y="0"/>
                  </a:lnTo>
                  <a:cubicBezTo>
                    <a:pt x="2" y="5"/>
                    <a:pt x="3" y="12"/>
                    <a:pt x="5" y="19"/>
                  </a:cubicBezTo>
                  <a:cubicBezTo>
                    <a:pt x="7" y="27"/>
                    <a:pt x="10" y="35"/>
                    <a:pt x="13" y="43"/>
                  </a:cubicBezTo>
                  <a:cubicBezTo>
                    <a:pt x="16" y="51"/>
                    <a:pt x="20" y="59"/>
                    <a:pt x="24" y="67"/>
                  </a:cubicBezTo>
                  <a:cubicBezTo>
                    <a:pt x="28" y="75"/>
                    <a:pt x="33" y="82"/>
                    <a:pt x="38" y="88"/>
                  </a:cubicBezTo>
                  <a:cubicBezTo>
                    <a:pt x="43" y="94"/>
                    <a:pt x="48" y="99"/>
                    <a:pt x="54" y="103"/>
                  </a:cubicBezTo>
                  <a:cubicBezTo>
                    <a:pt x="60" y="107"/>
                    <a:pt x="67" y="109"/>
                    <a:pt x="74" y="109"/>
                  </a:cubicBezTo>
                  <a:cubicBezTo>
                    <a:pt x="81" y="109"/>
                    <a:pt x="87" y="107"/>
                    <a:pt x="93" y="103"/>
                  </a:cubicBezTo>
                  <a:cubicBezTo>
                    <a:pt x="99" y="99"/>
                    <a:pt x="105" y="94"/>
                    <a:pt x="110" y="88"/>
                  </a:cubicBezTo>
                  <a:cubicBezTo>
                    <a:pt x="115" y="82"/>
                    <a:pt x="120" y="75"/>
                    <a:pt x="124" y="67"/>
                  </a:cubicBezTo>
                  <a:cubicBezTo>
                    <a:pt x="128" y="59"/>
                    <a:pt x="131" y="51"/>
                    <a:pt x="134" y="43"/>
                  </a:cubicBezTo>
                  <a:cubicBezTo>
                    <a:pt x="138" y="35"/>
                    <a:pt x="140" y="27"/>
                    <a:pt x="142" y="19"/>
                  </a:cubicBezTo>
                  <a:cubicBezTo>
                    <a:pt x="144" y="12"/>
                    <a:pt x="146" y="5"/>
                    <a:pt x="14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sp>
          <p:nvSpPr>
            <p:cNvPr id="98" name="Freeform 156">
              <a:extLst>
                <a:ext uri="{FF2B5EF4-FFF2-40B4-BE49-F238E27FC236}">
                  <a16:creationId xmlns:a16="http://schemas.microsoft.com/office/drawing/2014/main" id="{28778C9F-0C6E-4B5C-A0FD-50973C7D8FE0}"/>
                </a:ext>
              </a:extLst>
            </p:cNvPr>
            <p:cNvSpPr>
              <a:spLocks/>
            </p:cNvSpPr>
            <p:nvPr/>
          </p:nvSpPr>
          <p:spPr bwMode="auto">
            <a:xfrm>
              <a:off x="2603" y="2181"/>
              <a:ext cx="53" cy="67"/>
            </a:xfrm>
            <a:custGeom>
              <a:avLst/>
              <a:gdLst>
                <a:gd name="T0" fmla="*/ 0 w 85"/>
                <a:gd name="T1" fmla="*/ 0 h 109"/>
                <a:gd name="T2" fmla="*/ 0 w 85"/>
                <a:gd name="T3" fmla="*/ 0 h 109"/>
                <a:gd name="T4" fmla="*/ 3 w 85"/>
                <a:gd name="T5" fmla="*/ 27 h 109"/>
                <a:gd name="T6" fmla="*/ 4 w 85"/>
                <a:gd name="T7" fmla="*/ 54 h 109"/>
                <a:gd name="T8" fmla="*/ 3 w 85"/>
                <a:gd name="T9" fmla="*/ 81 h 109"/>
                <a:gd name="T10" fmla="*/ 0 w 85"/>
                <a:gd name="T11" fmla="*/ 109 h 109"/>
                <a:gd name="T12" fmla="*/ 78 w 85"/>
                <a:gd name="T13" fmla="*/ 109 h 109"/>
                <a:gd name="T14" fmla="*/ 85 w 85"/>
                <a:gd name="T15" fmla="*/ 54 h 109"/>
                <a:gd name="T16" fmla="*/ 78 w 85"/>
                <a:gd name="T17" fmla="*/ 0 h 109"/>
                <a:gd name="T18" fmla="*/ 0 w 85"/>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9">
                  <a:moveTo>
                    <a:pt x="0" y="0"/>
                  </a:moveTo>
                  <a:lnTo>
                    <a:pt x="0" y="0"/>
                  </a:lnTo>
                  <a:cubicBezTo>
                    <a:pt x="1" y="9"/>
                    <a:pt x="2" y="18"/>
                    <a:pt x="3" y="27"/>
                  </a:cubicBezTo>
                  <a:cubicBezTo>
                    <a:pt x="3" y="36"/>
                    <a:pt x="4" y="45"/>
                    <a:pt x="4" y="54"/>
                  </a:cubicBezTo>
                  <a:cubicBezTo>
                    <a:pt x="4" y="63"/>
                    <a:pt x="3" y="73"/>
                    <a:pt x="3" y="81"/>
                  </a:cubicBezTo>
                  <a:cubicBezTo>
                    <a:pt x="2" y="90"/>
                    <a:pt x="1" y="100"/>
                    <a:pt x="0" y="109"/>
                  </a:cubicBezTo>
                  <a:lnTo>
                    <a:pt x="78" y="109"/>
                  </a:lnTo>
                  <a:cubicBezTo>
                    <a:pt x="83" y="91"/>
                    <a:pt x="85" y="73"/>
                    <a:pt x="85" y="54"/>
                  </a:cubicBezTo>
                  <a:cubicBezTo>
                    <a:pt x="85" y="35"/>
                    <a:pt x="83" y="17"/>
                    <a:pt x="78" y="0"/>
                  </a:cubicBezTo>
                  <a:lnTo>
                    <a:pt x="0"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sp>
          <p:nvSpPr>
            <p:cNvPr id="100" name="Freeform 157">
              <a:extLst>
                <a:ext uri="{FF2B5EF4-FFF2-40B4-BE49-F238E27FC236}">
                  <a16:creationId xmlns:a16="http://schemas.microsoft.com/office/drawing/2014/main" id="{DDD46501-9671-4D1E-BB58-B6A23366110D}"/>
                </a:ext>
              </a:extLst>
            </p:cNvPr>
            <p:cNvSpPr>
              <a:spLocks/>
            </p:cNvSpPr>
            <p:nvPr/>
          </p:nvSpPr>
          <p:spPr bwMode="auto">
            <a:xfrm>
              <a:off x="2577" y="2102"/>
              <a:ext cx="68" cy="62"/>
            </a:xfrm>
            <a:custGeom>
              <a:avLst/>
              <a:gdLst>
                <a:gd name="T0" fmla="*/ 25 w 110"/>
                <a:gd name="T1" fmla="*/ 47 h 99"/>
                <a:gd name="T2" fmla="*/ 25 w 110"/>
                <a:gd name="T3" fmla="*/ 47 h 99"/>
                <a:gd name="T4" fmla="*/ 33 w 110"/>
                <a:gd name="T5" fmla="*/ 73 h 99"/>
                <a:gd name="T6" fmla="*/ 39 w 110"/>
                <a:gd name="T7" fmla="*/ 99 h 99"/>
                <a:gd name="T8" fmla="*/ 110 w 110"/>
                <a:gd name="T9" fmla="*/ 99 h 99"/>
                <a:gd name="T10" fmla="*/ 90 w 110"/>
                <a:gd name="T11" fmla="*/ 66 h 99"/>
                <a:gd name="T12" fmla="*/ 65 w 110"/>
                <a:gd name="T13" fmla="*/ 38 h 99"/>
                <a:gd name="T14" fmla="*/ 34 w 110"/>
                <a:gd name="T15" fmla="*/ 16 h 99"/>
                <a:gd name="T16" fmla="*/ 0 w 110"/>
                <a:gd name="T17" fmla="*/ 0 h 99"/>
                <a:gd name="T18" fmla="*/ 14 w 110"/>
                <a:gd name="T19" fmla="*/ 23 h 99"/>
                <a:gd name="T20" fmla="*/ 25 w 110"/>
                <a:gd name="T21"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99">
                  <a:moveTo>
                    <a:pt x="25" y="47"/>
                  </a:moveTo>
                  <a:lnTo>
                    <a:pt x="25" y="47"/>
                  </a:lnTo>
                  <a:cubicBezTo>
                    <a:pt x="28" y="56"/>
                    <a:pt x="31" y="64"/>
                    <a:pt x="33" y="73"/>
                  </a:cubicBezTo>
                  <a:cubicBezTo>
                    <a:pt x="35" y="81"/>
                    <a:pt x="37" y="90"/>
                    <a:pt x="39" y="99"/>
                  </a:cubicBezTo>
                  <a:lnTo>
                    <a:pt x="110" y="99"/>
                  </a:lnTo>
                  <a:cubicBezTo>
                    <a:pt x="104" y="87"/>
                    <a:pt x="98" y="76"/>
                    <a:pt x="90" y="66"/>
                  </a:cubicBezTo>
                  <a:cubicBezTo>
                    <a:pt x="83" y="56"/>
                    <a:pt x="74" y="47"/>
                    <a:pt x="65" y="38"/>
                  </a:cubicBezTo>
                  <a:cubicBezTo>
                    <a:pt x="55" y="30"/>
                    <a:pt x="45" y="23"/>
                    <a:pt x="34" y="16"/>
                  </a:cubicBezTo>
                  <a:cubicBezTo>
                    <a:pt x="23" y="9"/>
                    <a:pt x="12" y="4"/>
                    <a:pt x="0" y="0"/>
                  </a:cubicBezTo>
                  <a:cubicBezTo>
                    <a:pt x="5" y="7"/>
                    <a:pt x="10" y="15"/>
                    <a:pt x="14" y="23"/>
                  </a:cubicBezTo>
                  <a:cubicBezTo>
                    <a:pt x="18" y="31"/>
                    <a:pt x="22" y="39"/>
                    <a:pt x="25" y="47"/>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sp>
          <p:nvSpPr>
            <p:cNvPr id="101" name="Freeform 158">
              <a:extLst>
                <a:ext uri="{FF2B5EF4-FFF2-40B4-BE49-F238E27FC236}">
                  <a16:creationId xmlns:a16="http://schemas.microsoft.com/office/drawing/2014/main" id="{FE8852B6-BED4-48FB-9841-C2DFFA9F77D8}"/>
                </a:ext>
              </a:extLst>
            </p:cNvPr>
            <p:cNvSpPr>
              <a:spLocks/>
            </p:cNvSpPr>
            <p:nvPr/>
          </p:nvSpPr>
          <p:spPr bwMode="auto">
            <a:xfrm>
              <a:off x="2487" y="2181"/>
              <a:ext cx="102" cy="67"/>
            </a:xfrm>
            <a:custGeom>
              <a:avLst/>
              <a:gdLst>
                <a:gd name="T0" fmla="*/ 4 w 164"/>
                <a:gd name="T1" fmla="*/ 0 h 109"/>
                <a:gd name="T2" fmla="*/ 4 w 164"/>
                <a:gd name="T3" fmla="*/ 0 h 109"/>
                <a:gd name="T4" fmla="*/ 1 w 164"/>
                <a:gd name="T5" fmla="*/ 27 h 109"/>
                <a:gd name="T6" fmla="*/ 0 w 164"/>
                <a:gd name="T7" fmla="*/ 54 h 109"/>
                <a:gd name="T8" fmla="*/ 1 w 164"/>
                <a:gd name="T9" fmla="*/ 81 h 109"/>
                <a:gd name="T10" fmla="*/ 4 w 164"/>
                <a:gd name="T11" fmla="*/ 109 h 109"/>
                <a:gd name="T12" fmla="*/ 160 w 164"/>
                <a:gd name="T13" fmla="*/ 109 h 109"/>
                <a:gd name="T14" fmla="*/ 163 w 164"/>
                <a:gd name="T15" fmla="*/ 81 h 109"/>
                <a:gd name="T16" fmla="*/ 164 w 164"/>
                <a:gd name="T17" fmla="*/ 54 h 109"/>
                <a:gd name="T18" fmla="*/ 163 w 164"/>
                <a:gd name="T19" fmla="*/ 27 h 109"/>
                <a:gd name="T20" fmla="*/ 160 w 164"/>
                <a:gd name="T21" fmla="*/ 0 h 109"/>
                <a:gd name="T22" fmla="*/ 4 w 164"/>
                <a:gd name="T2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09">
                  <a:moveTo>
                    <a:pt x="4" y="0"/>
                  </a:moveTo>
                  <a:lnTo>
                    <a:pt x="4" y="0"/>
                  </a:lnTo>
                  <a:cubicBezTo>
                    <a:pt x="3" y="9"/>
                    <a:pt x="2" y="18"/>
                    <a:pt x="1" y="27"/>
                  </a:cubicBezTo>
                  <a:cubicBezTo>
                    <a:pt x="0" y="36"/>
                    <a:pt x="0" y="45"/>
                    <a:pt x="0" y="54"/>
                  </a:cubicBezTo>
                  <a:cubicBezTo>
                    <a:pt x="0" y="63"/>
                    <a:pt x="0" y="73"/>
                    <a:pt x="1" y="81"/>
                  </a:cubicBezTo>
                  <a:cubicBezTo>
                    <a:pt x="2" y="90"/>
                    <a:pt x="3" y="100"/>
                    <a:pt x="4" y="109"/>
                  </a:cubicBezTo>
                  <a:lnTo>
                    <a:pt x="160" y="109"/>
                  </a:lnTo>
                  <a:cubicBezTo>
                    <a:pt x="161" y="100"/>
                    <a:pt x="162" y="90"/>
                    <a:pt x="163" y="81"/>
                  </a:cubicBezTo>
                  <a:cubicBezTo>
                    <a:pt x="163" y="73"/>
                    <a:pt x="164" y="63"/>
                    <a:pt x="164" y="54"/>
                  </a:cubicBezTo>
                  <a:cubicBezTo>
                    <a:pt x="164" y="45"/>
                    <a:pt x="163" y="36"/>
                    <a:pt x="163" y="27"/>
                  </a:cubicBezTo>
                  <a:cubicBezTo>
                    <a:pt x="162" y="18"/>
                    <a:pt x="161" y="9"/>
                    <a:pt x="160" y="0"/>
                  </a:cubicBezTo>
                  <a:lnTo>
                    <a:pt x="4"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sp>
          <p:nvSpPr>
            <p:cNvPr id="102" name="Freeform 159">
              <a:extLst>
                <a:ext uri="{FF2B5EF4-FFF2-40B4-BE49-F238E27FC236}">
                  <a16:creationId xmlns:a16="http://schemas.microsoft.com/office/drawing/2014/main" id="{39E894E9-FF0C-4970-9741-48F9AFC45852}"/>
                </a:ext>
              </a:extLst>
            </p:cNvPr>
            <p:cNvSpPr>
              <a:spLocks/>
            </p:cNvSpPr>
            <p:nvPr/>
          </p:nvSpPr>
          <p:spPr bwMode="auto">
            <a:xfrm>
              <a:off x="2492" y="2096"/>
              <a:ext cx="92" cy="68"/>
            </a:xfrm>
            <a:custGeom>
              <a:avLst/>
              <a:gdLst>
                <a:gd name="T0" fmla="*/ 24 w 147"/>
                <a:gd name="T1" fmla="*/ 42 h 109"/>
                <a:gd name="T2" fmla="*/ 24 w 147"/>
                <a:gd name="T3" fmla="*/ 42 h 109"/>
                <a:gd name="T4" fmla="*/ 38 w 147"/>
                <a:gd name="T5" fmla="*/ 20 h 109"/>
                <a:gd name="T6" fmla="*/ 54 w 147"/>
                <a:gd name="T7" fmla="*/ 5 h 109"/>
                <a:gd name="T8" fmla="*/ 74 w 147"/>
                <a:gd name="T9" fmla="*/ 0 h 109"/>
                <a:gd name="T10" fmla="*/ 93 w 147"/>
                <a:gd name="T11" fmla="*/ 5 h 109"/>
                <a:gd name="T12" fmla="*/ 110 w 147"/>
                <a:gd name="T13" fmla="*/ 20 h 109"/>
                <a:gd name="T14" fmla="*/ 124 w 147"/>
                <a:gd name="T15" fmla="*/ 42 h 109"/>
                <a:gd name="T16" fmla="*/ 134 w 147"/>
                <a:gd name="T17" fmla="*/ 66 h 109"/>
                <a:gd name="T18" fmla="*/ 142 w 147"/>
                <a:gd name="T19" fmla="*/ 89 h 109"/>
                <a:gd name="T20" fmla="*/ 147 w 147"/>
                <a:gd name="T21" fmla="*/ 109 h 109"/>
                <a:gd name="T22" fmla="*/ 0 w 147"/>
                <a:gd name="T23" fmla="*/ 109 h 109"/>
                <a:gd name="T24" fmla="*/ 5 w 147"/>
                <a:gd name="T25" fmla="*/ 89 h 109"/>
                <a:gd name="T26" fmla="*/ 13 w 147"/>
                <a:gd name="T27" fmla="*/ 66 h 109"/>
                <a:gd name="T28" fmla="*/ 24 w 147"/>
                <a:gd name="T2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09">
                  <a:moveTo>
                    <a:pt x="24" y="42"/>
                  </a:moveTo>
                  <a:lnTo>
                    <a:pt x="24" y="42"/>
                  </a:lnTo>
                  <a:cubicBezTo>
                    <a:pt x="28" y="34"/>
                    <a:pt x="33" y="27"/>
                    <a:pt x="38" y="20"/>
                  </a:cubicBezTo>
                  <a:cubicBezTo>
                    <a:pt x="43" y="14"/>
                    <a:pt x="48" y="9"/>
                    <a:pt x="54" y="5"/>
                  </a:cubicBezTo>
                  <a:cubicBezTo>
                    <a:pt x="60" y="2"/>
                    <a:pt x="67" y="0"/>
                    <a:pt x="74" y="0"/>
                  </a:cubicBezTo>
                  <a:cubicBezTo>
                    <a:pt x="81" y="0"/>
                    <a:pt x="87" y="2"/>
                    <a:pt x="93" y="5"/>
                  </a:cubicBezTo>
                  <a:cubicBezTo>
                    <a:pt x="99" y="9"/>
                    <a:pt x="105" y="14"/>
                    <a:pt x="110" y="20"/>
                  </a:cubicBezTo>
                  <a:cubicBezTo>
                    <a:pt x="115" y="27"/>
                    <a:pt x="120" y="34"/>
                    <a:pt x="124" y="42"/>
                  </a:cubicBezTo>
                  <a:cubicBezTo>
                    <a:pt x="128" y="49"/>
                    <a:pt x="131" y="57"/>
                    <a:pt x="134" y="66"/>
                  </a:cubicBezTo>
                  <a:cubicBezTo>
                    <a:pt x="138" y="74"/>
                    <a:pt x="140" y="81"/>
                    <a:pt x="142" y="89"/>
                  </a:cubicBezTo>
                  <a:cubicBezTo>
                    <a:pt x="144" y="96"/>
                    <a:pt x="146" y="103"/>
                    <a:pt x="147" y="109"/>
                  </a:cubicBezTo>
                  <a:lnTo>
                    <a:pt x="0" y="109"/>
                  </a:lnTo>
                  <a:cubicBezTo>
                    <a:pt x="2" y="103"/>
                    <a:pt x="3" y="96"/>
                    <a:pt x="5" y="89"/>
                  </a:cubicBezTo>
                  <a:cubicBezTo>
                    <a:pt x="7" y="81"/>
                    <a:pt x="10" y="74"/>
                    <a:pt x="13" y="66"/>
                  </a:cubicBezTo>
                  <a:cubicBezTo>
                    <a:pt x="16" y="57"/>
                    <a:pt x="20" y="49"/>
                    <a:pt x="24" y="42"/>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sp>
          <p:nvSpPr>
            <p:cNvPr id="103" name="Freeform 160">
              <a:extLst>
                <a:ext uri="{FF2B5EF4-FFF2-40B4-BE49-F238E27FC236}">
                  <a16:creationId xmlns:a16="http://schemas.microsoft.com/office/drawing/2014/main" id="{404059D7-1D37-4130-90E4-2D0AF4A16CE9}"/>
                </a:ext>
              </a:extLst>
            </p:cNvPr>
            <p:cNvSpPr>
              <a:spLocks/>
            </p:cNvSpPr>
            <p:nvPr/>
          </p:nvSpPr>
          <p:spPr bwMode="auto">
            <a:xfrm>
              <a:off x="2431" y="2102"/>
              <a:ext cx="69" cy="62"/>
            </a:xfrm>
            <a:custGeom>
              <a:avLst/>
              <a:gdLst>
                <a:gd name="T0" fmla="*/ 19 w 110"/>
                <a:gd name="T1" fmla="*/ 66 h 99"/>
                <a:gd name="T2" fmla="*/ 19 w 110"/>
                <a:gd name="T3" fmla="*/ 66 h 99"/>
                <a:gd name="T4" fmla="*/ 45 w 110"/>
                <a:gd name="T5" fmla="*/ 38 h 99"/>
                <a:gd name="T6" fmla="*/ 75 w 110"/>
                <a:gd name="T7" fmla="*/ 16 h 99"/>
                <a:gd name="T8" fmla="*/ 110 w 110"/>
                <a:gd name="T9" fmla="*/ 0 h 99"/>
                <a:gd name="T10" fmla="*/ 96 w 110"/>
                <a:gd name="T11" fmla="*/ 23 h 99"/>
                <a:gd name="T12" fmla="*/ 85 w 110"/>
                <a:gd name="T13" fmla="*/ 47 h 99"/>
                <a:gd name="T14" fmla="*/ 77 w 110"/>
                <a:gd name="T15" fmla="*/ 73 h 99"/>
                <a:gd name="T16" fmla="*/ 71 w 110"/>
                <a:gd name="T17" fmla="*/ 99 h 99"/>
                <a:gd name="T18" fmla="*/ 0 w 110"/>
                <a:gd name="T19" fmla="*/ 99 h 99"/>
                <a:gd name="T20" fmla="*/ 19 w 110"/>
                <a:gd name="T21"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99">
                  <a:moveTo>
                    <a:pt x="19" y="66"/>
                  </a:moveTo>
                  <a:lnTo>
                    <a:pt x="19" y="66"/>
                  </a:lnTo>
                  <a:cubicBezTo>
                    <a:pt x="27" y="56"/>
                    <a:pt x="36" y="47"/>
                    <a:pt x="45" y="38"/>
                  </a:cubicBezTo>
                  <a:cubicBezTo>
                    <a:pt x="54" y="30"/>
                    <a:pt x="64" y="23"/>
                    <a:pt x="75" y="16"/>
                  </a:cubicBezTo>
                  <a:cubicBezTo>
                    <a:pt x="86" y="9"/>
                    <a:pt x="98" y="4"/>
                    <a:pt x="110" y="0"/>
                  </a:cubicBezTo>
                  <a:cubicBezTo>
                    <a:pt x="104" y="7"/>
                    <a:pt x="100" y="15"/>
                    <a:pt x="96" y="23"/>
                  </a:cubicBezTo>
                  <a:cubicBezTo>
                    <a:pt x="92" y="31"/>
                    <a:pt x="88" y="39"/>
                    <a:pt x="85" y="47"/>
                  </a:cubicBezTo>
                  <a:cubicBezTo>
                    <a:pt x="82" y="56"/>
                    <a:pt x="79" y="64"/>
                    <a:pt x="77" y="73"/>
                  </a:cubicBezTo>
                  <a:cubicBezTo>
                    <a:pt x="74" y="81"/>
                    <a:pt x="72" y="90"/>
                    <a:pt x="71" y="99"/>
                  </a:cubicBezTo>
                  <a:lnTo>
                    <a:pt x="0" y="99"/>
                  </a:lnTo>
                  <a:cubicBezTo>
                    <a:pt x="5" y="87"/>
                    <a:pt x="12" y="76"/>
                    <a:pt x="19" y="66"/>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sp>
          <p:nvSpPr>
            <p:cNvPr id="104" name="Freeform 161">
              <a:extLst>
                <a:ext uri="{FF2B5EF4-FFF2-40B4-BE49-F238E27FC236}">
                  <a16:creationId xmlns:a16="http://schemas.microsoft.com/office/drawing/2014/main" id="{5091F423-4979-4248-92D8-B33ABBAD6D9A}"/>
                </a:ext>
              </a:extLst>
            </p:cNvPr>
            <p:cNvSpPr>
              <a:spLocks/>
            </p:cNvSpPr>
            <p:nvPr/>
          </p:nvSpPr>
          <p:spPr bwMode="auto">
            <a:xfrm>
              <a:off x="2420" y="2181"/>
              <a:ext cx="52" cy="67"/>
            </a:xfrm>
            <a:custGeom>
              <a:avLst/>
              <a:gdLst>
                <a:gd name="T0" fmla="*/ 0 w 85"/>
                <a:gd name="T1" fmla="*/ 54 h 109"/>
                <a:gd name="T2" fmla="*/ 0 w 85"/>
                <a:gd name="T3" fmla="*/ 54 h 109"/>
                <a:gd name="T4" fmla="*/ 8 w 85"/>
                <a:gd name="T5" fmla="*/ 0 h 109"/>
                <a:gd name="T6" fmla="*/ 85 w 85"/>
                <a:gd name="T7" fmla="*/ 0 h 109"/>
                <a:gd name="T8" fmla="*/ 83 w 85"/>
                <a:gd name="T9" fmla="*/ 27 h 109"/>
                <a:gd name="T10" fmla="*/ 82 w 85"/>
                <a:gd name="T11" fmla="*/ 54 h 109"/>
                <a:gd name="T12" fmla="*/ 83 w 85"/>
                <a:gd name="T13" fmla="*/ 81 h 109"/>
                <a:gd name="T14" fmla="*/ 85 w 85"/>
                <a:gd name="T15" fmla="*/ 109 h 109"/>
                <a:gd name="T16" fmla="*/ 8 w 85"/>
                <a:gd name="T17" fmla="*/ 109 h 109"/>
                <a:gd name="T18" fmla="*/ 0 w 85"/>
                <a:gd name="T19"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9">
                  <a:moveTo>
                    <a:pt x="0" y="54"/>
                  </a:moveTo>
                  <a:lnTo>
                    <a:pt x="0" y="54"/>
                  </a:lnTo>
                  <a:cubicBezTo>
                    <a:pt x="0" y="35"/>
                    <a:pt x="3" y="17"/>
                    <a:pt x="8" y="0"/>
                  </a:cubicBezTo>
                  <a:lnTo>
                    <a:pt x="85" y="0"/>
                  </a:lnTo>
                  <a:cubicBezTo>
                    <a:pt x="84" y="9"/>
                    <a:pt x="83" y="18"/>
                    <a:pt x="83" y="27"/>
                  </a:cubicBezTo>
                  <a:cubicBezTo>
                    <a:pt x="82" y="36"/>
                    <a:pt x="82" y="45"/>
                    <a:pt x="82" y="54"/>
                  </a:cubicBezTo>
                  <a:cubicBezTo>
                    <a:pt x="82" y="63"/>
                    <a:pt x="82" y="73"/>
                    <a:pt x="83" y="81"/>
                  </a:cubicBezTo>
                  <a:cubicBezTo>
                    <a:pt x="83" y="90"/>
                    <a:pt x="84" y="100"/>
                    <a:pt x="85" y="109"/>
                  </a:cubicBezTo>
                  <a:lnTo>
                    <a:pt x="8" y="109"/>
                  </a:lnTo>
                  <a:cubicBezTo>
                    <a:pt x="3" y="91"/>
                    <a:pt x="0" y="73"/>
                    <a:pt x="0" y="54"/>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sp>
          <p:nvSpPr>
            <p:cNvPr id="105" name="Freeform 162">
              <a:extLst>
                <a:ext uri="{FF2B5EF4-FFF2-40B4-BE49-F238E27FC236}">
                  <a16:creationId xmlns:a16="http://schemas.microsoft.com/office/drawing/2014/main" id="{20773296-AB41-464C-87FC-20730D249713}"/>
                </a:ext>
              </a:extLst>
            </p:cNvPr>
            <p:cNvSpPr>
              <a:spLocks/>
            </p:cNvSpPr>
            <p:nvPr/>
          </p:nvSpPr>
          <p:spPr bwMode="auto">
            <a:xfrm>
              <a:off x="2431" y="2265"/>
              <a:ext cx="69" cy="61"/>
            </a:xfrm>
            <a:custGeom>
              <a:avLst/>
              <a:gdLst>
                <a:gd name="T0" fmla="*/ 75 w 110"/>
                <a:gd name="T1" fmla="*/ 82 h 98"/>
                <a:gd name="T2" fmla="*/ 75 w 110"/>
                <a:gd name="T3" fmla="*/ 82 h 98"/>
                <a:gd name="T4" fmla="*/ 45 w 110"/>
                <a:gd name="T5" fmla="*/ 60 h 98"/>
                <a:gd name="T6" fmla="*/ 19 w 110"/>
                <a:gd name="T7" fmla="*/ 32 h 98"/>
                <a:gd name="T8" fmla="*/ 0 w 110"/>
                <a:gd name="T9" fmla="*/ 0 h 98"/>
                <a:gd name="T10" fmla="*/ 71 w 110"/>
                <a:gd name="T11" fmla="*/ 0 h 98"/>
                <a:gd name="T12" fmla="*/ 77 w 110"/>
                <a:gd name="T13" fmla="*/ 26 h 98"/>
                <a:gd name="T14" fmla="*/ 85 w 110"/>
                <a:gd name="T15" fmla="*/ 51 h 98"/>
                <a:gd name="T16" fmla="*/ 96 w 110"/>
                <a:gd name="T17" fmla="*/ 76 h 98"/>
                <a:gd name="T18" fmla="*/ 110 w 110"/>
                <a:gd name="T19" fmla="*/ 98 h 98"/>
                <a:gd name="T20" fmla="*/ 75 w 110"/>
                <a:gd name="T21" fmla="*/ 8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98">
                  <a:moveTo>
                    <a:pt x="75" y="82"/>
                  </a:moveTo>
                  <a:lnTo>
                    <a:pt x="75" y="82"/>
                  </a:lnTo>
                  <a:cubicBezTo>
                    <a:pt x="64" y="76"/>
                    <a:pt x="54" y="68"/>
                    <a:pt x="45" y="60"/>
                  </a:cubicBezTo>
                  <a:cubicBezTo>
                    <a:pt x="36" y="52"/>
                    <a:pt x="27" y="42"/>
                    <a:pt x="19" y="32"/>
                  </a:cubicBezTo>
                  <a:cubicBezTo>
                    <a:pt x="12" y="22"/>
                    <a:pt x="5" y="11"/>
                    <a:pt x="0" y="0"/>
                  </a:cubicBezTo>
                  <a:lnTo>
                    <a:pt x="71" y="0"/>
                  </a:lnTo>
                  <a:cubicBezTo>
                    <a:pt x="72" y="8"/>
                    <a:pt x="74" y="17"/>
                    <a:pt x="77" y="26"/>
                  </a:cubicBezTo>
                  <a:cubicBezTo>
                    <a:pt x="79" y="34"/>
                    <a:pt x="82" y="43"/>
                    <a:pt x="85" y="51"/>
                  </a:cubicBezTo>
                  <a:cubicBezTo>
                    <a:pt x="88" y="60"/>
                    <a:pt x="92" y="68"/>
                    <a:pt x="96" y="76"/>
                  </a:cubicBezTo>
                  <a:cubicBezTo>
                    <a:pt x="100" y="84"/>
                    <a:pt x="104" y="91"/>
                    <a:pt x="110" y="98"/>
                  </a:cubicBezTo>
                  <a:cubicBezTo>
                    <a:pt x="98" y="94"/>
                    <a:pt x="86" y="89"/>
                    <a:pt x="75" y="82"/>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sp>
          <p:nvSpPr>
            <p:cNvPr id="106" name="Freeform 163">
              <a:extLst>
                <a:ext uri="{FF2B5EF4-FFF2-40B4-BE49-F238E27FC236}">
                  <a16:creationId xmlns:a16="http://schemas.microsoft.com/office/drawing/2014/main" id="{03C7CEA1-E623-4989-BE81-37A8B19FF6DF}"/>
                </a:ext>
              </a:extLst>
            </p:cNvPr>
            <p:cNvSpPr>
              <a:spLocks/>
            </p:cNvSpPr>
            <p:nvPr/>
          </p:nvSpPr>
          <p:spPr bwMode="auto">
            <a:xfrm>
              <a:off x="2577" y="2265"/>
              <a:ext cx="68" cy="61"/>
            </a:xfrm>
            <a:custGeom>
              <a:avLst/>
              <a:gdLst>
                <a:gd name="T0" fmla="*/ 90 w 110"/>
                <a:gd name="T1" fmla="*/ 32 h 98"/>
                <a:gd name="T2" fmla="*/ 90 w 110"/>
                <a:gd name="T3" fmla="*/ 32 h 98"/>
                <a:gd name="T4" fmla="*/ 65 w 110"/>
                <a:gd name="T5" fmla="*/ 60 h 98"/>
                <a:gd name="T6" fmla="*/ 34 w 110"/>
                <a:gd name="T7" fmla="*/ 82 h 98"/>
                <a:gd name="T8" fmla="*/ 0 w 110"/>
                <a:gd name="T9" fmla="*/ 98 h 98"/>
                <a:gd name="T10" fmla="*/ 14 w 110"/>
                <a:gd name="T11" fmla="*/ 76 h 98"/>
                <a:gd name="T12" fmla="*/ 25 w 110"/>
                <a:gd name="T13" fmla="*/ 51 h 98"/>
                <a:gd name="T14" fmla="*/ 33 w 110"/>
                <a:gd name="T15" fmla="*/ 26 h 98"/>
                <a:gd name="T16" fmla="*/ 39 w 110"/>
                <a:gd name="T17" fmla="*/ 0 h 98"/>
                <a:gd name="T18" fmla="*/ 110 w 110"/>
                <a:gd name="T19" fmla="*/ 0 h 98"/>
                <a:gd name="T20" fmla="*/ 90 w 110"/>
                <a:gd name="T21" fmla="*/ 3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98">
                  <a:moveTo>
                    <a:pt x="90" y="32"/>
                  </a:moveTo>
                  <a:lnTo>
                    <a:pt x="90" y="32"/>
                  </a:lnTo>
                  <a:cubicBezTo>
                    <a:pt x="83" y="42"/>
                    <a:pt x="74" y="52"/>
                    <a:pt x="65" y="60"/>
                  </a:cubicBezTo>
                  <a:cubicBezTo>
                    <a:pt x="55" y="68"/>
                    <a:pt x="45" y="76"/>
                    <a:pt x="34" y="82"/>
                  </a:cubicBezTo>
                  <a:cubicBezTo>
                    <a:pt x="23" y="89"/>
                    <a:pt x="12" y="94"/>
                    <a:pt x="0" y="98"/>
                  </a:cubicBezTo>
                  <a:cubicBezTo>
                    <a:pt x="5" y="91"/>
                    <a:pt x="10" y="84"/>
                    <a:pt x="14" y="76"/>
                  </a:cubicBezTo>
                  <a:cubicBezTo>
                    <a:pt x="18" y="68"/>
                    <a:pt x="22" y="60"/>
                    <a:pt x="25" y="51"/>
                  </a:cubicBezTo>
                  <a:cubicBezTo>
                    <a:pt x="28" y="43"/>
                    <a:pt x="31" y="34"/>
                    <a:pt x="33" y="26"/>
                  </a:cubicBezTo>
                  <a:cubicBezTo>
                    <a:pt x="35" y="17"/>
                    <a:pt x="37" y="8"/>
                    <a:pt x="39" y="0"/>
                  </a:cubicBezTo>
                  <a:lnTo>
                    <a:pt x="110" y="0"/>
                  </a:lnTo>
                  <a:cubicBezTo>
                    <a:pt x="104" y="11"/>
                    <a:pt x="98" y="22"/>
                    <a:pt x="90" y="32"/>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grpSp>
    </p:spTree>
    <p:extLst>
      <p:ext uri="{BB962C8B-B14F-4D97-AF65-F5344CB8AC3E}">
        <p14:creationId xmlns:p14="http://schemas.microsoft.com/office/powerpoint/2010/main" val="16221958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E3A31D-C609-4F6F-80A1-73C5EA802DA7}"/>
              </a:ext>
            </a:extLst>
          </p:cNvPr>
          <p:cNvSpPr/>
          <p:nvPr/>
        </p:nvSpPr>
        <p:spPr bwMode="auto">
          <a:xfrm>
            <a:off x="5923913" y="2246542"/>
            <a:ext cx="1757794" cy="3067095"/>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3" name="Text Placeholder 2">
            <a:extLst>
              <a:ext uri="{FF2B5EF4-FFF2-40B4-BE49-F238E27FC236}">
                <a16:creationId xmlns:a16="http://schemas.microsoft.com/office/drawing/2014/main" id="{9FA21910-E444-4975-BC9E-FA3DBF89AE69}"/>
              </a:ext>
            </a:extLst>
          </p:cNvPr>
          <p:cNvSpPr>
            <a:spLocks noGrp="1"/>
          </p:cNvSpPr>
          <p:nvPr>
            <p:ph type="body" sz="quarter" idx="10"/>
          </p:nvPr>
        </p:nvSpPr>
        <p:spPr>
          <a:xfrm>
            <a:off x="587173" y="1560909"/>
            <a:ext cx="4897442" cy="3364704"/>
          </a:xfrm>
        </p:spPr>
        <p:txBody>
          <a:bodyPr/>
          <a:lstStyle/>
          <a:p>
            <a:r>
              <a:rPr lang="en-US" dirty="0"/>
              <a:t>Convert on-premises cores to vCores to maximize value of investments </a:t>
            </a:r>
          </a:p>
          <a:p>
            <a:r>
              <a:rPr lang="en-US" dirty="0"/>
              <a:t>1 Standard license core =</a:t>
            </a:r>
            <a:br>
              <a:rPr lang="en-US" dirty="0"/>
            </a:br>
            <a:r>
              <a:rPr lang="en-US" dirty="0"/>
              <a:t>1 General Purpose core</a:t>
            </a:r>
          </a:p>
          <a:p>
            <a:r>
              <a:rPr lang="en-US" dirty="0"/>
              <a:t>1 Enterprise license core =</a:t>
            </a:r>
            <a:br>
              <a:rPr lang="en-US" dirty="0"/>
            </a:br>
            <a:r>
              <a:rPr lang="en-US" dirty="0"/>
              <a:t>1 Business Critical core</a:t>
            </a:r>
          </a:p>
          <a:p>
            <a:r>
              <a:rPr lang="en-US" dirty="0"/>
              <a:t>1 Enterprise license core =</a:t>
            </a:r>
            <a:br>
              <a:rPr lang="en-US" dirty="0"/>
            </a:br>
            <a:r>
              <a:rPr lang="en-US" dirty="0"/>
              <a:t>4 General Purpose cores (virtualization benefit)</a:t>
            </a:r>
          </a:p>
        </p:txBody>
      </p:sp>
      <p:sp>
        <p:nvSpPr>
          <p:cNvPr id="2" name="Title 1"/>
          <p:cNvSpPr>
            <a:spLocks noGrp="1"/>
          </p:cNvSpPr>
          <p:nvPr>
            <p:ph type="title"/>
          </p:nvPr>
        </p:nvSpPr>
        <p:spPr/>
        <p:txBody>
          <a:bodyPr/>
          <a:lstStyle/>
          <a:p>
            <a:r>
              <a:rPr lang="en-US" dirty="0"/>
              <a:t>Trade in on-premises cores with Azure Hybrid benefit </a:t>
            </a:r>
          </a:p>
        </p:txBody>
      </p:sp>
      <p:sp>
        <p:nvSpPr>
          <p:cNvPr id="60" name="TextBox 59">
            <a:extLst>
              <a:ext uri="{FF2B5EF4-FFF2-40B4-BE49-F238E27FC236}">
                <a16:creationId xmlns:a16="http://schemas.microsoft.com/office/drawing/2014/main" id="{300F97C5-F6E8-4BF9-ACB7-E880A9E3539E}"/>
              </a:ext>
            </a:extLst>
          </p:cNvPr>
          <p:cNvSpPr txBox="1"/>
          <p:nvPr/>
        </p:nvSpPr>
        <p:spPr>
          <a:xfrm>
            <a:off x="5799952" y="1957578"/>
            <a:ext cx="3645877" cy="215444"/>
          </a:xfrm>
          <a:prstGeom prst="rect">
            <a:avLst/>
          </a:prstGeom>
          <a:noFill/>
        </p:spPr>
        <p:txBody>
          <a:bodyPr wrap="square" lIns="91427" tIns="0" rIns="0" bIns="0" rtlCol="0">
            <a:spAutoFit/>
          </a:bodyPr>
          <a:lstStyle/>
          <a:p>
            <a:pPr defTabSz="914225"/>
            <a:r>
              <a:rPr lang="en-US" sz="1400" b="1" dirty="0">
                <a:solidFill>
                  <a:srgbClr val="0078D7"/>
                </a:solidFill>
                <a:latin typeface="Segoe UI Semibold" panose="020B0702040204020203" pitchFamily="34" charset="0"/>
                <a:cs typeface="Segoe UI Semibold" panose="020B0702040204020203" pitchFamily="34" charset="0"/>
              </a:rPr>
              <a:t>SQL Database vCore-based options</a:t>
            </a:r>
          </a:p>
        </p:txBody>
      </p:sp>
      <p:sp>
        <p:nvSpPr>
          <p:cNvPr id="83" name="TextBox 82">
            <a:extLst>
              <a:ext uri="{FF2B5EF4-FFF2-40B4-BE49-F238E27FC236}">
                <a16:creationId xmlns:a16="http://schemas.microsoft.com/office/drawing/2014/main" id="{E37DCF0B-538C-4323-BD27-011E801755DC}"/>
              </a:ext>
            </a:extLst>
          </p:cNvPr>
          <p:cNvSpPr txBox="1"/>
          <p:nvPr/>
        </p:nvSpPr>
        <p:spPr>
          <a:xfrm>
            <a:off x="5799952" y="5405906"/>
            <a:ext cx="3367754" cy="215444"/>
          </a:xfrm>
          <a:prstGeom prst="rect">
            <a:avLst/>
          </a:prstGeom>
          <a:noFill/>
        </p:spPr>
        <p:txBody>
          <a:bodyPr wrap="square" lIns="91427" tIns="0" rIns="0" bIns="0" rtlCol="0">
            <a:spAutoFit/>
          </a:bodyPr>
          <a:lstStyle/>
          <a:p>
            <a:pPr defTabSz="914225"/>
            <a:r>
              <a:rPr lang="en-US" sz="1400" b="1" dirty="0">
                <a:solidFill>
                  <a:srgbClr val="0078D7"/>
                </a:solidFill>
                <a:latin typeface="Segoe UI Semibold" panose="020B0702040204020203" pitchFamily="34" charset="0"/>
                <a:cs typeface="Segoe UI Semibold" panose="020B0702040204020203" pitchFamily="34" charset="0"/>
              </a:rPr>
              <a:t>SQL Server with Software Assurance</a:t>
            </a:r>
          </a:p>
        </p:txBody>
      </p:sp>
      <p:sp>
        <p:nvSpPr>
          <p:cNvPr id="61" name="TextBox 60">
            <a:extLst>
              <a:ext uri="{FF2B5EF4-FFF2-40B4-BE49-F238E27FC236}">
                <a16:creationId xmlns:a16="http://schemas.microsoft.com/office/drawing/2014/main" id="{9480F388-FB4F-4D9A-A713-AC197C95DD7A}"/>
              </a:ext>
            </a:extLst>
          </p:cNvPr>
          <p:cNvSpPr txBox="1"/>
          <p:nvPr/>
        </p:nvSpPr>
        <p:spPr>
          <a:xfrm>
            <a:off x="8072588" y="3285616"/>
            <a:ext cx="1130806" cy="233557"/>
          </a:xfrm>
          <a:prstGeom prst="rect">
            <a:avLst/>
          </a:prstGeom>
          <a:noFill/>
        </p:spPr>
        <p:txBody>
          <a:bodyPr wrap="square" lIns="91427" tIns="45713" rIns="91427" bIns="45713" rtlCol="0">
            <a:spAutoFit/>
          </a:bodyPr>
          <a:lstStyle>
            <a:defPPr>
              <a:defRPr lang="en-US"/>
            </a:defPPr>
            <a:lvl1pPr marR="0" lvl="0" indent="0" algn="ctr" fontAlgn="auto">
              <a:lnSpc>
                <a:spcPct val="90000"/>
              </a:lnSpc>
              <a:spcBef>
                <a:spcPts val="0"/>
              </a:spcBef>
              <a:spcAft>
                <a:spcPts val="600"/>
              </a:spcAft>
              <a:buClrTx/>
              <a:buSzTx/>
              <a:buFontTx/>
              <a:buNone/>
              <a:tabLst/>
              <a:defRPr kumimoji="0" sz="1000" b="0" i="0" u="none" strike="noStrike" kern="0" cap="none" spc="0" normalizeH="0" baseline="0">
                <a:ln>
                  <a:solidFill>
                    <a:srgbClr val="FFFFFF">
                      <a:alpha val="0"/>
                    </a:srgbClr>
                  </a:solidFill>
                </a:ln>
                <a:solidFill>
                  <a:srgbClr val="0078D7"/>
                </a:solidFill>
                <a:effectLst/>
                <a:uLnTx/>
                <a:uFillTx/>
                <a:latin typeface="Segoe UI Semibold" charset="0"/>
                <a:cs typeface="Segoe UI Semibold" charset="0"/>
              </a:defRPr>
            </a:lvl1pPr>
          </a:lstStyle>
          <a:p>
            <a:pPr defTabSz="914225"/>
            <a:r>
              <a:rPr lang="en-US" dirty="0"/>
              <a:t>Business Critical</a:t>
            </a:r>
          </a:p>
        </p:txBody>
      </p:sp>
      <p:sp>
        <p:nvSpPr>
          <p:cNvPr id="62" name="TextBox 61">
            <a:extLst>
              <a:ext uri="{FF2B5EF4-FFF2-40B4-BE49-F238E27FC236}">
                <a16:creationId xmlns:a16="http://schemas.microsoft.com/office/drawing/2014/main" id="{ACD343EE-ACDD-4F86-8DD4-5480F1FDD035}"/>
              </a:ext>
            </a:extLst>
          </p:cNvPr>
          <p:cNvSpPr txBox="1"/>
          <p:nvPr/>
        </p:nvSpPr>
        <p:spPr>
          <a:xfrm>
            <a:off x="10305676" y="3285616"/>
            <a:ext cx="1181514" cy="233557"/>
          </a:xfrm>
          <a:prstGeom prst="rect">
            <a:avLst/>
          </a:prstGeom>
          <a:noFill/>
        </p:spPr>
        <p:txBody>
          <a:bodyPr wrap="square" lIns="91427" tIns="45713" rIns="91427" bIns="45713" rtlCol="0">
            <a:spAutoFit/>
          </a:bodyPr>
          <a:lstStyle>
            <a:defPPr>
              <a:defRPr lang="en-US"/>
            </a:defPPr>
            <a:lvl1pPr marR="0" lvl="0" indent="0" algn="ctr" fontAlgn="auto">
              <a:lnSpc>
                <a:spcPct val="90000"/>
              </a:lnSpc>
              <a:spcBef>
                <a:spcPts val="0"/>
              </a:spcBef>
              <a:spcAft>
                <a:spcPts val="600"/>
              </a:spcAft>
              <a:buClrTx/>
              <a:buSzTx/>
              <a:buFontTx/>
              <a:buNone/>
              <a:tabLst/>
              <a:defRPr kumimoji="0" sz="1000" b="0" i="0" u="none" strike="noStrike" kern="0" cap="none" spc="0" normalizeH="0" baseline="0">
                <a:ln>
                  <a:solidFill>
                    <a:srgbClr val="FFFFFF">
                      <a:alpha val="0"/>
                    </a:srgbClr>
                  </a:solidFill>
                </a:ln>
                <a:solidFill>
                  <a:srgbClr val="0078D7"/>
                </a:solidFill>
                <a:effectLst/>
                <a:uLnTx/>
                <a:uFillTx/>
                <a:latin typeface="Segoe UI Semibold" charset="0"/>
                <a:cs typeface="Segoe UI Semibold" charset="0"/>
              </a:defRPr>
            </a:lvl1pPr>
          </a:lstStyle>
          <a:p>
            <a:pPr defTabSz="914225"/>
            <a:r>
              <a:rPr lang="en-US" dirty="0"/>
              <a:t>General Purpose</a:t>
            </a:r>
          </a:p>
        </p:txBody>
      </p:sp>
      <p:sp>
        <p:nvSpPr>
          <p:cNvPr id="63" name="TextBox 62">
            <a:extLst>
              <a:ext uri="{FF2B5EF4-FFF2-40B4-BE49-F238E27FC236}">
                <a16:creationId xmlns:a16="http://schemas.microsoft.com/office/drawing/2014/main" id="{4E0F9AD2-4ACC-4550-A9AD-AA47C5932007}"/>
              </a:ext>
            </a:extLst>
          </p:cNvPr>
          <p:cNvSpPr txBox="1"/>
          <p:nvPr/>
        </p:nvSpPr>
        <p:spPr>
          <a:xfrm>
            <a:off x="8023479" y="4958948"/>
            <a:ext cx="1229026" cy="233557"/>
          </a:xfrm>
          <a:prstGeom prst="rect">
            <a:avLst/>
          </a:prstGeom>
          <a:noFill/>
        </p:spPr>
        <p:txBody>
          <a:bodyPr wrap="square" lIns="91427" tIns="45713" rIns="91427" bIns="45713" rtlCol="0">
            <a:spAutoFit/>
          </a:bodyPr>
          <a:lstStyle>
            <a:defPPr>
              <a:defRPr lang="en-US"/>
            </a:defPPr>
            <a:lvl1pPr marR="0" lvl="0" indent="0" algn="ctr" fontAlgn="auto">
              <a:lnSpc>
                <a:spcPct val="90000"/>
              </a:lnSpc>
              <a:spcBef>
                <a:spcPts val="0"/>
              </a:spcBef>
              <a:spcAft>
                <a:spcPts val="600"/>
              </a:spcAft>
              <a:buClrTx/>
              <a:buSzTx/>
              <a:buFontTx/>
              <a:buNone/>
              <a:tabLst/>
              <a:defRPr kumimoji="0" sz="1000" b="0" i="0" u="none" strike="noStrike" kern="0" cap="none" spc="0" normalizeH="0" baseline="0">
                <a:ln>
                  <a:solidFill>
                    <a:srgbClr val="FFFFFF">
                      <a:alpha val="0"/>
                    </a:srgbClr>
                  </a:solidFill>
                </a:ln>
                <a:solidFill>
                  <a:srgbClr val="0078D7"/>
                </a:solidFill>
                <a:effectLst/>
                <a:uLnTx/>
                <a:uFillTx/>
                <a:latin typeface="Segoe UI Semibold" charset="0"/>
                <a:cs typeface="Segoe UI Semibold" charset="0"/>
              </a:defRPr>
            </a:lvl1pPr>
          </a:lstStyle>
          <a:p>
            <a:pPr defTabSz="914225"/>
            <a:r>
              <a:rPr lang="en-US" dirty="0"/>
              <a:t>Enterprise Edition</a:t>
            </a:r>
          </a:p>
        </p:txBody>
      </p:sp>
      <p:sp>
        <p:nvSpPr>
          <p:cNvPr id="64" name="TextBox 63">
            <a:extLst>
              <a:ext uri="{FF2B5EF4-FFF2-40B4-BE49-F238E27FC236}">
                <a16:creationId xmlns:a16="http://schemas.microsoft.com/office/drawing/2014/main" id="{5262C7EC-CBEB-415C-8278-CED1B15B1A56}"/>
              </a:ext>
            </a:extLst>
          </p:cNvPr>
          <p:cNvSpPr txBox="1"/>
          <p:nvPr/>
        </p:nvSpPr>
        <p:spPr>
          <a:xfrm>
            <a:off x="10305675" y="4958948"/>
            <a:ext cx="1181516" cy="233557"/>
          </a:xfrm>
          <a:prstGeom prst="rect">
            <a:avLst/>
          </a:prstGeom>
          <a:noFill/>
        </p:spPr>
        <p:txBody>
          <a:bodyPr wrap="square" lIns="91427" tIns="45713" rIns="91427" bIns="45713" rtlCol="0">
            <a:spAutoFit/>
          </a:bodyPr>
          <a:lstStyle>
            <a:defPPr>
              <a:defRPr lang="en-US"/>
            </a:defPPr>
            <a:lvl1pPr marR="0" lvl="0" indent="0" algn="ctr" fontAlgn="auto">
              <a:lnSpc>
                <a:spcPct val="90000"/>
              </a:lnSpc>
              <a:spcBef>
                <a:spcPts val="0"/>
              </a:spcBef>
              <a:spcAft>
                <a:spcPts val="600"/>
              </a:spcAft>
              <a:buClrTx/>
              <a:buSzTx/>
              <a:buFontTx/>
              <a:buNone/>
              <a:tabLst/>
              <a:defRPr kumimoji="0" sz="1000" b="0" i="0" u="none" strike="noStrike" kern="0" cap="none" spc="0" normalizeH="0" baseline="0">
                <a:ln>
                  <a:solidFill>
                    <a:srgbClr val="FFFFFF">
                      <a:alpha val="0"/>
                    </a:srgbClr>
                  </a:solidFill>
                </a:ln>
                <a:solidFill>
                  <a:srgbClr val="0078D7"/>
                </a:solidFill>
                <a:effectLst/>
                <a:uLnTx/>
                <a:uFillTx/>
                <a:latin typeface="Segoe UI Semibold" charset="0"/>
                <a:cs typeface="Segoe UI Semibold" charset="0"/>
              </a:defRPr>
            </a:lvl1pPr>
          </a:lstStyle>
          <a:p>
            <a:pPr defTabSz="914225"/>
            <a:r>
              <a:rPr lang="en-US" dirty="0"/>
              <a:t>Standard Edition</a:t>
            </a:r>
          </a:p>
        </p:txBody>
      </p:sp>
      <p:sp>
        <p:nvSpPr>
          <p:cNvPr id="85" name="TextBox 84">
            <a:extLst>
              <a:ext uri="{FF2B5EF4-FFF2-40B4-BE49-F238E27FC236}">
                <a16:creationId xmlns:a16="http://schemas.microsoft.com/office/drawing/2014/main" id="{B56C28DE-FE49-4F15-BAC4-70C3FA8D3CC8}"/>
              </a:ext>
            </a:extLst>
          </p:cNvPr>
          <p:cNvSpPr txBox="1"/>
          <p:nvPr/>
        </p:nvSpPr>
        <p:spPr>
          <a:xfrm>
            <a:off x="7672261" y="4455876"/>
            <a:ext cx="351217" cy="233557"/>
          </a:xfrm>
          <a:prstGeom prst="rect">
            <a:avLst/>
          </a:prstGeom>
          <a:noFill/>
        </p:spPr>
        <p:txBody>
          <a:bodyPr wrap="square" lIns="0" tIns="45713" rIns="0" bIns="45713" rtlCol="0">
            <a:spAutoFit/>
          </a:bodyPr>
          <a:lstStyle>
            <a:defPPr>
              <a:defRPr lang="en-US"/>
            </a:defPPr>
            <a:lvl1pPr marR="0" lvl="0" indent="0" algn="ctr" fontAlgn="auto">
              <a:lnSpc>
                <a:spcPct val="90000"/>
              </a:lnSpc>
              <a:spcBef>
                <a:spcPts val="0"/>
              </a:spcBef>
              <a:spcAft>
                <a:spcPts val="600"/>
              </a:spcAft>
              <a:buClrTx/>
              <a:buSzTx/>
              <a:buFontTx/>
              <a:buNone/>
              <a:tabLst/>
              <a:defRPr kumimoji="0" sz="1000" b="0" i="0" u="none" strike="noStrike" kern="0" cap="none" spc="0" normalizeH="0" baseline="0">
                <a:ln>
                  <a:solidFill>
                    <a:srgbClr val="FFFFFF">
                      <a:alpha val="0"/>
                    </a:srgbClr>
                  </a:solidFill>
                </a:ln>
                <a:solidFill>
                  <a:srgbClr val="0078D7"/>
                </a:solidFill>
                <a:effectLst/>
                <a:uLnTx/>
                <a:uFillTx/>
                <a:latin typeface="Segoe UI Semibold" charset="0"/>
                <a:cs typeface="Segoe UI Semibold" charset="0"/>
              </a:defRPr>
            </a:lvl1pPr>
          </a:lstStyle>
          <a:p>
            <a:pPr defTabSz="914225"/>
            <a:r>
              <a:rPr lang="en-US" dirty="0"/>
              <a:t>OR</a:t>
            </a:r>
          </a:p>
        </p:txBody>
      </p:sp>
      <p:sp>
        <p:nvSpPr>
          <p:cNvPr id="34" name="TextBox 33">
            <a:extLst>
              <a:ext uri="{FF2B5EF4-FFF2-40B4-BE49-F238E27FC236}">
                <a16:creationId xmlns:a16="http://schemas.microsoft.com/office/drawing/2014/main" id="{EFB3640B-42BB-4AB3-B9E7-DDC11D68606D}"/>
              </a:ext>
            </a:extLst>
          </p:cNvPr>
          <p:cNvSpPr txBox="1"/>
          <p:nvPr/>
        </p:nvSpPr>
        <p:spPr>
          <a:xfrm>
            <a:off x="6229280" y="3285616"/>
            <a:ext cx="1147059" cy="230800"/>
          </a:xfrm>
          <a:prstGeom prst="rect">
            <a:avLst/>
          </a:prstGeom>
          <a:noFill/>
        </p:spPr>
        <p:txBody>
          <a:bodyPr wrap="square" lIns="91427" tIns="45713" rIns="91427" bIns="45713" rtlCol="0">
            <a:spAutoFit/>
          </a:bodyPr>
          <a:lstStyle>
            <a:defPPr>
              <a:defRPr lang="en-US"/>
            </a:defPPr>
            <a:lvl1pPr marR="0" lvl="0" indent="0" algn="ctr" fontAlgn="auto">
              <a:lnSpc>
                <a:spcPct val="90000"/>
              </a:lnSpc>
              <a:spcBef>
                <a:spcPts val="0"/>
              </a:spcBef>
              <a:spcAft>
                <a:spcPts val="600"/>
              </a:spcAft>
              <a:buClrTx/>
              <a:buSzTx/>
              <a:buFontTx/>
              <a:buNone/>
              <a:tabLst/>
              <a:defRPr kumimoji="0" sz="1000" b="0" i="0" u="none" strike="noStrike" kern="0" cap="none" spc="0" normalizeH="0" baseline="0">
                <a:ln>
                  <a:solidFill>
                    <a:srgbClr val="FFFFFF">
                      <a:alpha val="0"/>
                    </a:srgbClr>
                  </a:solidFill>
                </a:ln>
                <a:solidFill>
                  <a:srgbClr val="0078D7"/>
                </a:solidFill>
                <a:effectLst/>
                <a:uLnTx/>
                <a:uFillTx/>
                <a:latin typeface="Segoe UI Semibold" charset="0"/>
                <a:cs typeface="Segoe UI Semibold" charset="0"/>
              </a:defRPr>
            </a:lvl1pPr>
          </a:lstStyle>
          <a:p>
            <a:pPr defTabSz="914225"/>
            <a:r>
              <a:rPr lang="en-US" dirty="0"/>
              <a:t>General Purpose</a:t>
            </a:r>
          </a:p>
        </p:txBody>
      </p:sp>
      <p:sp>
        <p:nvSpPr>
          <p:cNvPr id="35" name="TextBox 34">
            <a:extLst>
              <a:ext uri="{FF2B5EF4-FFF2-40B4-BE49-F238E27FC236}">
                <a16:creationId xmlns:a16="http://schemas.microsoft.com/office/drawing/2014/main" id="{D6CA06F8-DA05-46EC-A493-A102BF27B901}"/>
              </a:ext>
            </a:extLst>
          </p:cNvPr>
          <p:cNvSpPr txBox="1"/>
          <p:nvPr/>
        </p:nvSpPr>
        <p:spPr>
          <a:xfrm>
            <a:off x="6188297" y="4958948"/>
            <a:ext cx="1229026" cy="233557"/>
          </a:xfrm>
          <a:prstGeom prst="rect">
            <a:avLst/>
          </a:prstGeom>
          <a:noFill/>
        </p:spPr>
        <p:txBody>
          <a:bodyPr wrap="square" lIns="91427" tIns="45713" rIns="91427" bIns="45713" rtlCol="0">
            <a:spAutoFit/>
          </a:bodyPr>
          <a:lstStyle>
            <a:defPPr>
              <a:defRPr lang="en-US"/>
            </a:defPPr>
            <a:lvl1pPr marR="0" lvl="0" indent="0" algn="ctr" fontAlgn="auto">
              <a:lnSpc>
                <a:spcPct val="90000"/>
              </a:lnSpc>
              <a:spcBef>
                <a:spcPts val="0"/>
              </a:spcBef>
              <a:spcAft>
                <a:spcPts val="600"/>
              </a:spcAft>
              <a:buClrTx/>
              <a:buSzTx/>
              <a:buFontTx/>
              <a:buNone/>
              <a:tabLst/>
              <a:defRPr kumimoji="0" sz="1000" b="0" i="0" u="none" strike="noStrike" kern="0" cap="none" spc="0" normalizeH="0" baseline="0">
                <a:ln>
                  <a:solidFill>
                    <a:srgbClr val="FFFFFF">
                      <a:alpha val="0"/>
                    </a:srgbClr>
                  </a:solidFill>
                </a:ln>
                <a:solidFill>
                  <a:srgbClr val="0078D7"/>
                </a:solidFill>
                <a:effectLst/>
                <a:uLnTx/>
                <a:uFillTx/>
                <a:latin typeface="Segoe UI Semibold" charset="0"/>
                <a:cs typeface="Segoe UI Semibold" charset="0"/>
              </a:defRPr>
            </a:lvl1pPr>
          </a:lstStyle>
          <a:p>
            <a:pPr defTabSz="914225"/>
            <a:r>
              <a:rPr lang="en-US" dirty="0"/>
              <a:t>Enterprise Edition</a:t>
            </a:r>
          </a:p>
        </p:txBody>
      </p:sp>
      <p:sp>
        <p:nvSpPr>
          <p:cNvPr id="36" name="TextBox 35">
            <a:extLst>
              <a:ext uri="{FF2B5EF4-FFF2-40B4-BE49-F238E27FC236}">
                <a16:creationId xmlns:a16="http://schemas.microsoft.com/office/drawing/2014/main" id="{E3F5F816-CCCF-43FA-8B81-4C5F9B66AA89}"/>
              </a:ext>
            </a:extLst>
          </p:cNvPr>
          <p:cNvSpPr txBox="1"/>
          <p:nvPr/>
        </p:nvSpPr>
        <p:spPr>
          <a:xfrm>
            <a:off x="5799953" y="1560910"/>
            <a:ext cx="5803005" cy="328633"/>
          </a:xfrm>
          <a:prstGeom prst="rect">
            <a:avLst/>
          </a:prstGeom>
          <a:noFill/>
        </p:spPr>
        <p:txBody>
          <a:bodyPr wrap="square" tIns="0" rtlCol="0">
            <a:spAutoFit/>
          </a:bodyPr>
          <a:lstStyle/>
          <a:p>
            <a:pPr defTabSz="914225">
              <a:defRPr/>
            </a:pPr>
            <a:r>
              <a:rPr lang="en-US" dirty="0">
                <a:solidFill>
                  <a:srgbClr val="0078D4"/>
                </a:solidFill>
                <a:latin typeface="Segoe UI Semibold"/>
              </a:rPr>
              <a:t>SQL Server license trade-in values</a:t>
            </a:r>
          </a:p>
        </p:txBody>
      </p:sp>
      <p:grpSp>
        <p:nvGrpSpPr>
          <p:cNvPr id="38" name="Group 37">
            <a:extLst>
              <a:ext uri="{FF2B5EF4-FFF2-40B4-BE49-F238E27FC236}">
                <a16:creationId xmlns:a16="http://schemas.microsoft.com/office/drawing/2014/main" id="{B1D852D4-3C33-4F75-8BF1-B8FB5215231C}"/>
              </a:ext>
            </a:extLst>
          </p:cNvPr>
          <p:cNvGrpSpPr/>
          <p:nvPr/>
        </p:nvGrpSpPr>
        <p:grpSpPr>
          <a:xfrm>
            <a:off x="6525875" y="4294362"/>
            <a:ext cx="553868" cy="553828"/>
            <a:chOff x="4784672" y="5121552"/>
            <a:chExt cx="647745" cy="647700"/>
          </a:xfrm>
        </p:grpSpPr>
        <p:sp>
          <p:nvSpPr>
            <p:cNvPr id="90" name="Freeform: Shape 89">
              <a:extLst>
                <a:ext uri="{FF2B5EF4-FFF2-40B4-BE49-F238E27FC236}">
                  <a16:creationId xmlns:a16="http://schemas.microsoft.com/office/drawing/2014/main" id="{13EF7230-6EB4-4F5E-8C3F-1E474944CA23}"/>
                </a:ext>
              </a:extLst>
            </p:cNvPr>
            <p:cNvSpPr/>
            <p:nvPr/>
          </p:nvSpPr>
          <p:spPr>
            <a:xfrm>
              <a:off x="478467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91" name="Freeform: Shape 90">
              <a:extLst>
                <a:ext uri="{FF2B5EF4-FFF2-40B4-BE49-F238E27FC236}">
                  <a16:creationId xmlns:a16="http://schemas.microsoft.com/office/drawing/2014/main" id="{04236BCB-55CC-425D-A1AA-373EA6CF4FE1}"/>
                </a:ext>
              </a:extLst>
            </p:cNvPr>
            <p:cNvSpPr/>
            <p:nvPr/>
          </p:nvSpPr>
          <p:spPr>
            <a:xfrm>
              <a:off x="536574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88" name="Freeform: Shape 87">
              <a:extLst>
                <a:ext uri="{FF2B5EF4-FFF2-40B4-BE49-F238E27FC236}">
                  <a16:creationId xmlns:a16="http://schemas.microsoft.com/office/drawing/2014/main" id="{43F98959-DB53-40DC-8C73-4110DB8265B9}"/>
                </a:ext>
              </a:extLst>
            </p:cNvPr>
            <p:cNvSpPr/>
            <p:nvPr/>
          </p:nvSpPr>
          <p:spPr>
            <a:xfrm>
              <a:off x="4899018" y="5121552"/>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89" name="Freeform: Shape 88">
              <a:extLst>
                <a:ext uri="{FF2B5EF4-FFF2-40B4-BE49-F238E27FC236}">
                  <a16:creationId xmlns:a16="http://schemas.microsoft.com/office/drawing/2014/main" id="{159B9E84-77C4-4D23-AA62-46EE253FE3CF}"/>
                </a:ext>
              </a:extLst>
            </p:cNvPr>
            <p:cNvSpPr/>
            <p:nvPr/>
          </p:nvSpPr>
          <p:spPr>
            <a:xfrm>
              <a:off x="4899018" y="5702577"/>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86" name="Freeform: Shape 85">
              <a:extLst>
                <a:ext uri="{FF2B5EF4-FFF2-40B4-BE49-F238E27FC236}">
                  <a16:creationId xmlns:a16="http://schemas.microsoft.com/office/drawing/2014/main" id="{6967ABE8-65C0-4CFB-98B1-472975EBC947}"/>
                </a:ext>
              </a:extLst>
            </p:cNvPr>
            <p:cNvSpPr/>
            <p:nvPr/>
          </p:nvSpPr>
          <p:spPr>
            <a:xfrm>
              <a:off x="4851393" y="5188227"/>
              <a:ext cx="514350" cy="514350"/>
            </a:xfrm>
            <a:custGeom>
              <a:avLst/>
              <a:gdLst>
                <a:gd name="connsiteX0" fmla="*/ 38100 w 514350"/>
                <a:gd name="connsiteY0" fmla="*/ 0 h 514350"/>
                <a:gd name="connsiteX1" fmla="*/ 476250 w 514350"/>
                <a:gd name="connsiteY1" fmla="*/ 0 h 514350"/>
                <a:gd name="connsiteX2" fmla="*/ 514350 w 514350"/>
                <a:gd name="connsiteY2" fmla="*/ 38100 h 514350"/>
                <a:gd name="connsiteX3" fmla="*/ 514350 w 514350"/>
                <a:gd name="connsiteY3" fmla="*/ 476250 h 514350"/>
                <a:gd name="connsiteX4" fmla="*/ 476250 w 514350"/>
                <a:gd name="connsiteY4" fmla="*/ 514350 h 514350"/>
                <a:gd name="connsiteX5" fmla="*/ 38100 w 514350"/>
                <a:gd name="connsiteY5" fmla="*/ 514350 h 514350"/>
                <a:gd name="connsiteX6" fmla="*/ 0 w 514350"/>
                <a:gd name="connsiteY6" fmla="*/ 476250 h 514350"/>
                <a:gd name="connsiteX7" fmla="*/ 0 w 514350"/>
                <a:gd name="connsiteY7" fmla="*/ 38100 h 514350"/>
                <a:gd name="connsiteX8" fmla="*/ 38100 w 514350"/>
                <a:gd name="connsiteY8" fmla="*/ 0 h 514350"/>
                <a:gd name="connsiteX9" fmla="*/ 95250 w 514350"/>
                <a:gd name="connsiteY9" fmla="*/ 95250 h 514350"/>
                <a:gd name="connsiteX10" fmla="*/ 95250 w 514350"/>
                <a:gd name="connsiteY10" fmla="*/ 419100 h 514350"/>
                <a:gd name="connsiteX11" fmla="*/ 419100 w 514350"/>
                <a:gd name="connsiteY11" fmla="*/ 419100 h 514350"/>
                <a:gd name="connsiteX12" fmla="*/ 419100 w 514350"/>
                <a:gd name="connsiteY12" fmla="*/ 95250 h 514350"/>
                <a:gd name="connsiteX13" fmla="*/ 95250 w 514350"/>
                <a:gd name="connsiteY13" fmla="*/ 9525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350" h="514350">
                  <a:moveTo>
                    <a:pt x="38100" y="0"/>
                  </a:moveTo>
                  <a:lnTo>
                    <a:pt x="476250" y="0"/>
                  </a:lnTo>
                  <a:cubicBezTo>
                    <a:pt x="497291" y="0"/>
                    <a:pt x="514350" y="17058"/>
                    <a:pt x="514350" y="38100"/>
                  </a:cubicBezTo>
                  <a:lnTo>
                    <a:pt x="514350" y="476250"/>
                  </a:lnTo>
                  <a:cubicBezTo>
                    <a:pt x="514350" y="497291"/>
                    <a:pt x="497291" y="514350"/>
                    <a:pt x="476250" y="514350"/>
                  </a:cubicBezTo>
                  <a:lnTo>
                    <a:pt x="38100" y="514350"/>
                  </a:lnTo>
                  <a:cubicBezTo>
                    <a:pt x="17058" y="514350"/>
                    <a:pt x="0" y="497291"/>
                    <a:pt x="0" y="476250"/>
                  </a:cubicBezTo>
                  <a:lnTo>
                    <a:pt x="0" y="38100"/>
                  </a:lnTo>
                  <a:cubicBezTo>
                    <a:pt x="0" y="17058"/>
                    <a:pt x="17058" y="0"/>
                    <a:pt x="38100" y="0"/>
                  </a:cubicBezTo>
                  <a:close/>
                  <a:moveTo>
                    <a:pt x="95250" y="95250"/>
                  </a:moveTo>
                  <a:lnTo>
                    <a:pt x="95250" y="419100"/>
                  </a:lnTo>
                  <a:lnTo>
                    <a:pt x="419100" y="419100"/>
                  </a:lnTo>
                  <a:lnTo>
                    <a:pt x="419100" y="95250"/>
                  </a:lnTo>
                  <a:lnTo>
                    <a:pt x="95250" y="95250"/>
                  </a:lnTo>
                  <a:close/>
                </a:path>
              </a:pathLst>
            </a:custGeom>
            <a:solidFill>
              <a:schemeClr val="accent1"/>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84" name="Freeform: Shape 83">
              <a:extLst>
                <a:ext uri="{FF2B5EF4-FFF2-40B4-BE49-F238E27FC236}">
                  <a16:creationId xmlns:a16="http://schemas.microsoft.com/office/drawing/2014/main" id="{CDD9AFB9-A635-43CF-8BD8-7F1A488974A4}"/>
                </a:ext>
              </a:extLst>
            </p:cNvPr>
            <p:cNvSpPr/>
            <p:nvPr/>
          </p:nvSpPr>
          <p:spPr>
            <a:xfrm>
              <a:off x="4984744" y="5321578"/>
              <a:ext cx="247650" cy="247650"/>
            </a:xfrm>
            <a:custGeom>
              <a:avLst/>
              <a:gdLst>
                <a:gd name="connsiteX0" fmla="*/ 0 w 247650"/>
                <a:gd name="connsiteY0" fmla="*/ 0 h 247650"/>
                <a:gd name="connsiteX1" fmla="*/ 247650 w 247650"/>
                <a:gd name="connsiteY1" fmla="*/ 0 h 247650"/>
                <a:gd name="connsiteX2" fmla="*/ 247650 w 247650"/>
                <a:gd name="connsiteY2" fmla="*/ 247650 h 247650"/>
                <a:gd name="connsiteX3" fmla="*/ 0 w 247650"/>
                <a:gd name="connsiteY3" fmla="*/ 247650 h 247650"/>
                <a:gd name="connsiteX4" fmla="*/ 0 w 247650"/>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0" y="0"/>
                  </a:moveTo>
                  <a:lnTo>
                    <a:pt x="247650" y="0"/>
                  </a:lnTo>
                  <a:lnTo>
                    <a:pt x="247650" y="247650"/>
                  </a:lnTo>
                  <a:lnTo>
                    <a:pt x="0" y="247650"/>
                  </a:lnTo>
                  <a:lnTo>
                    <a:pt x="0" y="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grpSp>
      <p:grpSp>
        <p:nvGrpSpPr>
          <p:cNvPr id="92" name="Group 91">
            <a:extLst>
              <a:ext uri="{FF2B5EF4-FFF2-40B4-BE49-F238E27FC236}">
                <a16:creationId xmlns:a16="http://schemas.microsoft.com/office/drawing/2014/main" id="{5219FC7E-3EB2-453F-9566-040D95CFF42B}"/>
              </a:ext>
            </a:extLst>
          </p:cNvPr>
          <p:cNvGrpSpPr/>
          <p:nvPr/>
        </p:nvGrpSpPr>
        <p:grpSpPr>
          <a:xfrm>
            <a:off x="8361057" y="4294362"/>
            <a:ext cx="553868" cy="553828"/>
            <a:chOff x="4784672" y="5121552"/>
            <a:chExt cx="647745" cy="647700"/>
          </a:xfrm>
        </p:grpSpPr>
        <p:sp>
          <p:nvSpPr>
            <p:cNvPr id="93" name="Freeform: Shape 92">
              <a:extLst>
                <a:ext uri="{FF2B5EF4-FFF2-40B4-BE49-F238E27FC236}">
                  <a16:creationId xmlns:a16="http://schemas.microsoft.com/office/drawing/2014/main" id="{B127A6AF-0DEF-4BFE-A8E0-4CD6527E2949}"/>
                </a:ext>
              </a:extLst>
            </p:cNvPr>
            <p:cNvSpPr/>
            <p:nvPr/>
          </p:nvSpPr>
          <p:spPr>
            <a:xfrm>
              <a:off x="478467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94" name="Freeform: Shape 93">
              <a:extLst>
                <a:ext uri="{FF2B5EF4-FFF2-40B4-BE49-F238E27FC236}">
                  <a16:creationId xmlns:a16="http://schemas.microsoft.com/office/drawing/2014/main" id="{922BA73C-08EF-4F8A-AAD9-57A33F040885}"/>
                </a:ext>
              </a:extLst>
            </p:cNvPr>
            <p:cNvSpPr/>
            <p:nvPr/>
          </p:nvSpPr>
          <p:spPr>
            <a:xfrm>
              <a:off x="536574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95" name="Freeform: Shape 94">
              <a:extLst>
                <a:ext uri="{FF2B5EF4-FFF2-40B4-BE49-F238E27FC236}">
                  <a16:creationId xmlns:a16="http://schemas.microsoft.com/office/drawing/2014/main" id="{6AAE02C2-BC1F-408B-85D0-6B80E3689002}"/>
                </a:ext>
              </a:extLst>
            </p:cNvPr>
            <p:cNvSpPr/>
            <p:nvPr/>
          </p:nvSpPr>
          <p:spPr>
            <a:xfrm>
              <a:off x="4899018" y="5121552"/>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96" name="Freeform: Shape 95">
              <a:extLst>
                <a:ext uri="{FF2B5EF4-FFF2-40B4-BE49-F238E27FC236}">
                  <a16:creationId xmlns:a16="http://schemas.microsoft.com/office/drawing/2014/main" id="{CCBDC75D-2E8D-4DD0-9E9B-4B93E4B86944}"/>
                </a:ext>
              </a:extLst>
            </p:cNvPr>
            <p:cNvSpPr/>
            <p:nvPr/>
          </p:nvSpPr>
          <p:spPr>
            <a:xfrm>
              <a:off x="4899018" y="5702577"/>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97" name="Freeform: Shape 96">
              <a:extLst>
                <a:ext uri="{FF2B5EF4-FFF2-40B4-BE49-F238E27FC236}">
                  <a16:creationId xmlns:a16="http://schemas.microsoft.com/office/drawing/2014/main" id="{3AEFC142-EE23-4DC9-8BA9-2AD3100994EE}"/>
                </a:ext>
              </a:extLst>
            </p:cNvPr>
            <p:cNvSpPr/>
            <p:nvPr/>
          </p:nvSpPr>
          <p:spPr>
            <a:xfrm>
              <a:off x="4851393" y="5188227"/>
              <a:ext cx="514350" cy="514350"/>
            </a:xfrm>
            <a:custGeom>
              <a:avLst/>
              <a:gdLst>
                <a:gd name="connsiteX0" fmla="*/ 38100 w 514350"/>
                <a:gd name="connsiteY0" fmla="*/ 0 h 514350"/>
                <a:gd name="connsiteX1" fmla="*/ 476250 w 514350"/>
                <a:gd name="connsiteY1" fmla="*/ 0 h 514350"/>
                <a:gd name="connsiteX2" fmla="*/ 514350 w 514350"/>
                <a:gd name="connsiteY2" fmla="*/ 38100 h 514350"/>
                <a:gd name="connsiteX3" fmla="*/ 514350 w 514350"/>
                <a:gd name="connsiteY3" fmla="*/ 476250 h 514350"/>
                <a:gd name="connsiteX4" fmla="*/ 476250 w 514350"/>
                <a:gd name="connsiteY4" fmla="*/ 514350 h 514350"/>
                <a:gd name="connsiteX5" fmla="*/ 38100 w 514350"/>
                <a:gd name="connsiteY5" fmla="*/ 514350 h 514350"/>
                <a:gd name="connsiteX6" fmla="*/ 0 w 514350"/>
                <a:gd name="connsiteY6" fmla="*/ 476250 h 514350"/>
                <a:gd name="connsiteX7" fmla="*/ 0 w 514350"/>
                <a:gd name="connsiteY7" fmla="*/ 38100 h 514350"/>
                <a:gd name="connsiteX8" fmla="*/ 38100 w 514350"/>
                <a:gd name="connsiteY8" fmla="*/ 0 h 514350"/>
                <a:gd name="connsiteX9" fmla="*/ 95250 w 514350"/>
                <a:gd name="connsiteY9" fmla="*/ 95250 h 514350"/>
                <a:gd name="connsiteX10" fmla="*/ 95250 w 514350"/>
                <a:gd name="connsiteY10" fmla="*/ 419100 h 514350"/>
                <a:gd name="connsiteX11" fmla="*/ 419100 w 514350"/>
                <a:gd name="connsiteY11" fmla="*/ 419100 h 514350"/>
                <a:gd name="connsiteX12" fmla="*/ 419100 w 514350"/>
                <a:gd name="connsiteY12" fmla="*/ 95250 h 514350"/>
                <a:gd name="connsiteX13" fmla="*/ 95250 w 514350"/>
                <a:gd name="connsiteY13" fmla="*/ 9525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350" h="514350">
                  <a:moveTo>
                    <a:pt x="38100" y="0"/>
                  </a:moveTo>
                  <a:lnTo>
                    <a:pt x="476250" y="0"/>
                  </a:lnTo>
                  <a:cubicBezTo>
                    <a:pt x="497291" y="0"/>
                    <a:pt x="514350" y="17058"/>
                    <a:pt x="514350" y="38100"/>
                  </a:cubicBezTo>
                  <a:lnTo>
                    <a:pt x="514350" y="476250"/>
                  </a:lnTo>
                  <a:cubicBezTo>
                    <a:pt x="514350" y="497291"/>
                    <a:pt x="497291" y="514350"/>
                    <a:pt x="476250" y="514350"/>
                  </a:cubicBezTo>
                  <a:lnTo>
                    <a:pt x="38100" y="514350"/>
                  </a:lnTo>
                  <a:cubicBezTo>
                    <a:pt x="17058" y="514350"/>
                    <a:pt x="0" y="497291"/>
                    <a:pt x="0" y="476250"/>
                  </a:cubicBezTo>
                  <a:lnTo>
                    <a:pt x="0" y="38100"/>
                  </a:lnTo>
                  <a:cubicBezTo>
                    <a:pt x="0" y="17058"/>
                    <a:pt x="17058" y="0"/>
                    <a:pt x="38100" y="0"/>
                  </a:cubicBezTo>
                  <a:close/>
                  <a:moveTo>
                    <a:pt x="95250" y="95250"/>
                  </a:moveTo>
                  <a:lnTo>
                    <a:pt x="95250" y="419100"/>
                  </a:lnTo>
                  <a:lnTo>
                    <a:pt x="419100" y="419100"/>
                  </a:lnTo>
                  <a:lnTo>
                    <a:pt x="419100" y="95250"/>
                  </a:lnTo>
                  <a:lnTo>
                    <a:pt x="95250" y="95250"/>
                  </a:lnTo>
                  <a:close/>
                </a:path>
              </a:pathLst>
            </a:custGeom>
            <a:solidFill>
              <a:schemeClr val="accent1"/>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98" name="Freeform: Shape 97">
              <a:extLst>
                <a:ext uri="{FF2B5EF4-FFF2-40B4-BE49-F238E27FC236}">
                  <a16:creationId xmlns:a16="http://schemas.microsoft.com/office/drawing/2014/main" id="{5EF79F0D-8793-4C5A-83DF-C255BC381C89}"/>
                </a:ext>
              </a:extLst>
            </p:cNvPr>
            <p:cNvSpPr/>
            <p:nvPr/>
          </p:nvSpPr>
          <p:spPr>
            <a:xfrm>
              <a:off x="4984744" y="5321578"/>
              <a:ext cx="247650" cy="247650"/>
            </a:xfrm>
            <a:custGeom>
              <a:avLst/>
              <a:gdLst>
                <a:gd name="connsiteX0" fmla="*/ 0 w 247650"/>
                <a:gd name="connsiteY0" fmla="*/ 0 h 247650"/>
                <a:gd name="connsiteX1" fmla="*/ 247650 w 247650"/>
                <a:gd name="connsiteY1" fmla="*/ 0 h 247650"/>
                <a:gd name="connsiteX2" fmla="*/ 247650 w 247650"/>
                <a:gd name="connsiteY2" fmla="*/ 247650 h 247650"/>
                <a:gd name="connsiteX3" fmla="*/ 0 w 247650"/>
                <a:gd name="connsiteY3" fmla="*/ 247650 h 247650"/>
                <a:gd name="connsiteX4" fmla="*/ 0 w 247650"/>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0" y="0"/>
                  </a:moveTo>
                  <a:lnTo>
                    <a:pt x="247650" y="0"/>
                  </a:lnTo>
                  <a:lnTo>
                    <a:pt x="247650" y="247650"/>
                  </a:lnTo>
                  <a:lnTo>
                    <a:pt x="0" y="247650"/>
                  </a:lnTo>
                  <a:lnTo>
                    <a:pt x="0" y="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grpSp>
      <p:grpSp>
        <p:nvGrpSpPr>
          <p:cNvPr id="99" name="Group 98">
            <a:extLst>
              <a:ext uri="{FF2B5EF4-FFF2-40B4-BE49-F238E27FC236}">
                <a16:creationId xmlns:a16="http://schemas.microsoft.com/office/drawing/2014/main" id="{99161CA9-1320-49E3-8C3D-A810F5C6CEAB}"/>
              </a:ext>
            </a:extLst>
          </p:cNvPr>
          <p:cNvGrpSpPr/>
          <p:nvPr/>
        </p:nvGrpSpPr>
        <p:grpSpPr>
          <a:xfrm>
            <a:off x="10619499" y="4294362"/>
            <a:ext cx="553868" cy="553828"/>
            <a:chOff x="4784672" y="5121552"/>
            <a:chExt cx="647745" cy="647700"/>
          </a:xfrm>
        </p:grpSpPr>
        <p:sp>
          <p:nvSpPr>
            <p:cNvPr id="100" name="Freeform: Shape 99">
              <a:extLst>
                <a:ext uri="{FF2B5EF4-FFF2-40B4-BE49-F238E27FC236}">
                  <a16:creationId xmlns:a16="http://schemas.microsoft.com/office/drawing/2014/main" id="{E4DB8C06-8E9E-41D6-BCF8-D83728EBB89C}"/>
                </a:ext>
              </a:extLst>
            </p:cNvPr>
            <p:cNvSpPr/>
            <p:nvPr/>
          </p:nvSpPr>
          <p:spPr>
            <a:xfrm>
              <a:off x="478467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01" name="Freeform: Shape 100">
              <a:extLst>
                <a:ext uri="{FF2B5EF4-FFF2-40B4-BE49-F238E27FC236}">
                  <a16:creationId xmlns:a16="http://schemas.microsoft.com/office/drawing/2014/main" id="{6AB32847-6D25-4C3E-AAFD-C9BA67CDB33B}"/>
                </a:ext>
              </a:extLst>
            </p:cNvPr>
            <p:cNvSpPr/>
            <p:nvPr/>
          </p:nvSpPr>
          <p:spPr>
            <a:xfrm>
              <a:off x="536574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02" name="Freeform: Shape 101">
              <a:extLst>
                <a:ext uri="{FF2B5EF4-FFF2-40B4-BE49-F238E27FC236}">
                  <a16:creationId xmlns:a16="http://schemas.microsoft.com/office/drawing/2014/main" id="{D1F0D591-D949-4B77-9CC2-D20E9B381299}"/>
                </a:ext>
              </a:extLst>
            </p:cNvPr>
            <p:cNvSpPr/>
            <p:nvPr/>
          </p:nvSpPr>
          <p:spPr>
            <a:xfrm>
              <a:off x="4899018" y="5121552"/>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03" name="Freeform: Shape 102">
              <a:extLst>
                <a:ext uri="{FF2B5EF4-FFF2-40B4-BE49-F238E27FC236}">
                  <a16:creationId xmlns:a16="http://schemas.microsoft.com/office/drawing/2014/main" id="{87FEABF3-2AA3-4545-A11D-A3CDBDF4C39D}"/>
                </a:ext>
              </a:extLst>
            </p:cNvPr>
            <p:cNvSpPr/>
            <p:nvPr/>
          </p:nvSpPr>
          <p:spPr>
            <a:xfrm>
              <a:off x="4899018" y="5702577"/>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04" name="Freeform: Shape 103">
              <a:extLst>
                <a:ext uri="{FF2B5EF4-FFF2-40B4-BE49-F238E27FC236}">
                  <a16:creationId xmlns:a16="http://schemas.microsoft.com/office/drawing/2014/main" id="{DA40262B-7419-4C0A-BFDB-B50AFA1D719B}"/>
                </a:ext>
              </a:extLst>
            </p:cNvPr>
            <p:cNvSpPr/>
            <p:nvPr/>
          </p:nvSpPr>
          <p:spPr>
            <a:xfrm>
              <a:off x="4851393" y="5188227"/>
              <a:ext cx="514350" cy="514350"/>
            </a:xfrm>
            <a:custGeom>
              <a:avLst/>
              <a:gdLst>
                <a:gd name="connsiteX0" fmla="*/ 38100 w 514350"/>
                <a:gd name="connsiteY0" fmla="*/ 0 h 514350"/>
                <a:gd name="connsiteX1" fmla="*/ 476250 w 514350"/>
                <a:gd name="connsiteY1" fmla="*/ 0 h 514350"/>
                <a:gd name="connsiteX2" fmla="*/ 514350 w 514350"/>
                <a:gd name="connsiteY2" fmla="*/ 38100 h 514350"/>
                <a:gd name="connsiteX3" fmla="*/ 514350 w 514350"/>
                <a:gd name="connsiteY3" fmla="*/ 476250 h 514350"/>
                <a:gd name="connsiteX4" fmla="*/ 476250 w 514350"/>
                <a:gd name="connsiteY4" fmla="*/ 514350 h 514350"/>
                <a:gd name="connsiteX5" fmla="*/ 38100 w 514350"/>
                <a:gd name="connsiteY5" fmla="*/ 514350 h 514350"/>
                <a:gd name="connsiteX6" fmla="*/ 0 w 514350"/>
                <a:gd name="connsiteY6" fmla="*/ 476250 h 514350"/>
                <a:gd name="connsiteX7" fmla="*/ 0 w 514350"/>
                <a:gd name="connsiteY7" fmla="*/ 38100 h 514350"/>
                <a:gd name="connsiteX8" fmla="*/ 38100 w 514350"/>
                <a:gd name="connsiteY8" fmla="*/ 0 h 514350"/>
                <a:gd name="connsiteX9" fmla="*/ 95250 w 514350"/>
                <a:gd name="connsiteY9" fmla="*/ 95250 h 514350"/>
                <a:gd name="connsiteX10" fmla="*/ 95250 w 514350"/>
                <a:gd name="connsiteY10" fmla="*/ 419100 h 514350"/>
                <a:gd name="connsiteX11" fmla="*/ 419100 w 514350"/>
                <a:gd name="connsiteY11" fmla="*/ 419100 h 514350"/>
                <a:gd name="connsiteX12" fmla="*/ 419100 w 514350"/>
                <a:gd name="connsiteY12" fmla="*/ 95250 h 514350"/>
                <a:gd name="connsiteX13" fmla="*/ 95250 w 514350"/>
                <a:gd name="connsiteY13" fmla="*/ 9525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350" h="514350">
                  <a:moveTo>
                    <a:pt x="38100" y="0"/>
                  </a:moveTo>
                  <a:lnTo>
                    <a:pt x="476250" y="0"/>
                  </a:lnTo>
                  <a:cubicBezTo>
                    <a:pt x="497291" y="0"/>
                    <a:pt x="514350" y="17058"/>
                    <a:pt x="514350" y="38100"/>
                  </a:cubicBezTo>
                  <a:lnTo>
                    <a:pt x="514350" y="476250"/>
                  </a:lnTo>
                  <a:cubicBezTo>
                    <a:pt x="514350" y="497291"/>
                    <a:pt x="497291" y="514350"/>
                    <a:pt x="476250" y="514350"/>
                  </a:cubicBezTo>
                  <a:lnTo>
                    <a:pt x="38100" y="514350"/>
                  </a:lnTo>
                  <a:cubicBezTo>
                    <a:pt x="17058" y="514350"/>
                    <a:pt x="0" y="497291"/>
                    <a:pt x="0" y="476250"/>
                  </a:cubicBezTo>
                  <a:lnTo>
                    <a:pt x="0" y="38100"/>
                  </a:lnTo>
                  <a:cubicBezTo>
                    <a:pt x="0" y="17058"/>
                    <a:pt x="17058" y="0"/>
                    <a:pt x="38100" y="0"/>
                  </a:cubicBezTo>
                  <a:close/>
                  <a:moveTo>
                    <a:pt x="95250" y="95250"/>
                  </a:moveTo>
                  <a:lnTo>
                    <a:pt x="95250" y="419100"/>
                  </a:lnTo>
                  <a:lnTo>
                    <a:pt x="419100" y="419100"/>
                  </a:lnTo>
                  <a:lnTo>
                    <a:pt x="419100" y="95250"/>
                  </a:lnTo>
                  <a:lnTo>
                    <a:pt x="95250" y="95250"/>
                  </a:lnTo>
                  <a:close/>
                </a:path>
              </a:pathLst>
            </a:custGeom>
            <a:solidFill>
              <a:schemeClr val="accent1"/>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05" name="Freeform: Shape 104">
              <a:extLst>
                <a:ext uri="{FF2B5EF4-FFF2-40B4-BE49-F238E27FC236}">
                  <a16:creationId xmlns:a16="http://schemas.microsoft.com/office/drawing/2014/main" id="{E766E342-A192-4B93-82B8-01FCC8B508F9}"/>
                </a:ext>
              </a:extLst>
            </p:cNvPr>
            <p:cNvSpPr/>
            <p:nvPr/>
          </p:nvSpPr>
          <p:spPr>
            <a:xfrm>
              <a:off x="4984744" y="5321578"/>
              <a:ext cx="247650" cy="247650"/>
            </a:xfrm>
            <a:custGeom>
              <a:avLst/>
              <a:gdLst>
                <a:gd name="connsiteX0" fmla="*/ 0 w 247650"/>
                <a:gd name="connsiteY0" fmla="*/ 0 h 247650"/>
                <a:gd name="connsiteX1" fmla="*/ 247650 w 247650"/>
                <a:gd name="connsiteY1" fmla="*/ 0 h 247650"/>
                <a:gd name="connsiteX2" fmla="*/ 247650 w 247650"/>
                <a:gd name="connsiteY2" fmla="*/ 247650 h 247650"/>
                <a:gd name="connsiteX3" fmla="*/ 0 w 247650"/>
                <a:gd name="connsiteY3" fmla="*/ 247650 h 247650"/>
                <a:gd name="connsiteX4" fmla="*/ 0 w 247650"/>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0" y="0"/>
                  </a:moveTo>
                  <a:lnTo>
                    <a:pt x="247650" y="0"/>
                  </a:lnTo>
                  <a:lnTo>
                    <a:pt x="247650" y="247650"/>
                  </a:lnTo>
                  <a:lnTo>
                    <a:pt x="0" y="247650"/>
                  </a:lnTo>
                  <a:lnTo>
                    <a:pt x="0" y="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grpSp>
      <p:grpSp>
        <p:nvGrpSpPr>
          <p:cNvPr id="39" name="Group 38">
            <a:extLst>
              <a:ext uri="{FF2B5EF4-FFF2-40B4-BE49-F238E27FC236}">
                <a16:creationId xmlns:a16="http://schemas.microsoft.com/office/drawing/2014/main" id="{88BA24DA-DEC8-48EF-860E-D1F810FFFDE6}"/>
              </a:ext>
            </a:extLst>
          </p:cNvPr>
          <p:cNvGrpSpPr/>
          <p:nvPr/>
        </p:nvGrpSpPr>
        <p:grpSpPr>
          <a:xfrm>
            <a:off x="7941940" y="2423229"/>
            <a:ext cx="1392102" cy="794759"/>
            <a:chOff x="7942201" y="2738772"/>
            <a:chExt cx="1392300" cy="794872"/>
          </a:xfrm>
        </p:grpSpPr>
        <p:sp>
          <p:nvSpPr>
            <p:cNvPr id="81" name="Freeform 128">
              <a:extLst>
                <a:ext uri="{FF2B5EF4-FFF2-40B4-BE49-F238E27FC236}">
                  <a16:creationId xmlns:a16="http://schemas.microsoft.com/office/drawing/2014/main" id="{17A3339C-9511-46FC-9D74-CFA82D4DF132}"/>
                </a:ext>
              </a:extLst>
            </p:cNvPr>
            <p:cNvSpPr>
              <a:spLocks noChangeAspect="1"/>
            </p:cNvSpPr>
            <p:nvPr/>
          </p:nvSpPr>
          <p:spPr bwMode="auto">
            <a:xfrm>
              <a:off x="7942201" y="2738772"/>
              <a:ext cx="1392300" cy="79487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12700">
              <a:noFill/>
            </a:ln>
          </p:spPr>
          <p:txBody>
            <a:bodyPr vert="horz" wrap="square" lIns="91427" tIns="45713" rIns="91427" bIns="45713" numCol="1" anchor="t" anchorCtr="0" compatLnSpc="1">
              <a:prstTxWarp prst="textNoShape">
                <a:avLst/>
              </a:prstTxWarp>
            </a:bodyPr>
            <a:lstStyle/>
            <a:p>
              <a:pPr defTabSz="914225"/>
              <a:endParaRPr lang="en-US" dirty="0">
                <a:solidFill>
                  <a:srgbClr val="333333"/>
                </a:solidFill>
                <a:latin typeface="Segoe UI"/>
              </a:endParaRPr>
            </a:p>
          </p:txBody>
        </p:sp>
        <p:grpSp>
          <p:nvGrpSpPr>
            <p:cNvPr id="106" name="Group 105">
              <a:extLst>
                <a:ext uri="{FF2B5EF4-FFF2-40B4-BE49-F238E27FC236}">
                  <a16:creationId xmlns:a16="http://schemas.microsoft.com/office/drawing/2014/main" id="{B2E1076C-D12C-4DF1-BBC7-5E6FB077387A}"/>
                </a:ext>
              </a:extLst>
            </p:cNvPr>
            <p:cNvGrpSpPr/>
            <p:nvPr/>
          </p:nvGrpSpPr>
          <p:grpSpPr>
            <a:xfrm>
              <a:off x="8414418" y="2993712"/>
              <a:ext cx="416736" cy="416706"/>
              <a:chOff x="4784672" y="5121552"/>
              <a:chExt cx="647745" cy="647700"/>
            </a:xfrm>
            <a:solidFill>
              <a:schemeClr val="bg1"/>
            </a:solidFill>
          </p:grpSpPr>
          <p:sp>
            <p:nvSpPr>
              <p:cNvPr id="107" name="Freeform: Shape 106">
                <a:extLst>
                  <a:ext uri="{FF2B5EF4-FFF2-40B4-BE49-F238E27FC236}">
                    <a16:creationId xmlns:a16="http://schemas.microsoft.com/office/drawing/2014/main" id="{E773823D-5FF6-48FB-BC1B-B364CF14F5DA}"/>
                  </a:ext>
                </a:extLst>
              </p:cNvPr>
              <p:cNvSpPr/>
              <p:nvPr/>
            </p:nvSpPr>
            <p:spPr>
              <a:xfrm>
                <a:off x="478467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08" name="Freeform: Shape 107">
                <a:extLst>
                  <a:ext uri="{FF2B5EF4-FFF2-40B4-BE49-F238E27FC236}">
                    <a16:creationId xmlns:a16="http://schemas.microsoft.com/office/drawing/2014/main" id="{11621452-E13D-489A-AED7-1B741A534A55}"/>
                  </a:ext>
                </a:extLst>
              </p:cNvPr>
              <p:cNvSpPr/>
              <p:nvPr/>
            </p:nvSpPr>
            <p:spPr>
              <a:xfrm>
                <a:off x="536574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09" name="Freeform: Shape 108">
                <a:extLst>
                  <a:ext uri="{FF2B5EF4-FFF2-40B4-BE49-F238E27FC236}">
                    <a16:creationId xmlns:a16="http://schemas.microsoft.com/office/drawing/2014/main" id="{A58FF415-EB6D-456F-A4AA-474F60B9FB10}"/>
                  </a:ext>
                </a:extLst>
              </p:cNvPr>
              <p:cNvSpPr/>
              <p:nvPr/>
            </p:nvSpPr>
            <p:spPr>
              <a:xfrm>
                <a:off x="4899018" y="5121552"/>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10" name="Freeform: Shape 109">
                <a:extLst>
                  <a:ext uri="{FF2B5EF4-FFF2-40B4-BE49-F238E27FC236}">
                    <a16:creationId xmlns:a16="http://schemas.microsoft.com/office/drawing/2014/main" id="{EFEA121E-CE77-4376-A7F1-6F39A9B51936}"/>
                  </a:ext>
                </a:extLst>
              </p:cNvPr>
              <p:cNvSpPr/>
              <p:nvPr/>
            </p:nvSpPr>
            <p:spPr>
              <a:xfrm>
                <a:off x="4899018" y="5702577"/>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11" name="Freeform: Shape 110">
                <a:extLst>
                  <a:ext uri="{FF2B5EF4-FFF2-40B4-BE49-F238E27FC236}">
                    <a16:creationId xmlns:a16="http://schemas.microsoft.com/office/drawing/2014/main" id="{BB2AEF43-EA77-4906-B98F-43FF6632F729}"/>
                  </a:ext>
                </a:extLst>
              </p:cNvPr>
              <p:cNvSpPr/>
              <p:nvPr/>
            </p:nvSpPr>
            <p:spPr>
              <a:xfrm>
                <a:off x="4851393" y="5188227"/>
                <a:ext cx="514350" cy="514350"/>
              </a:xfrm>
              <a:custGeom>
                <a:avLst/>
                <a:gdLst>
                  <a:gd name="connsiteX0" fmla="*/ 38100 w 514350"/>
                  <a:gd name="connsiteY0" fmla="*/ 0 h 514350"/>
                  <a:gd name="connsiteX1" fmla="*/ 476250 w 514350"/>
                  <a:gd name="connsiteY1" fmla="*/ 0 h 514350"/>
                  <a:gd name="connsiteX2" fmla="*/ 514350 w 514350"/>
                  <a:gd name="connsiteY2" fmla="*/ 38100 h 514350"/>
                  <a:gd name="connsiteX3" fmla="*/ 514350 w 514350"/>
                  <a:gd name="connsiteY3" fmla="*/ 476250 h 514350"/>
                  <a:gd name="connsiteX4" fmla="*/ 476250 w 514350"/>
                  <a:gd name="connsiteY4" fmla="*/ 514350 h 514350"/>
                  <a:gd name="connsiteX5" fmla="*/ 38100 w 514350"/>
                  <a:gd name="connsiteY5" fmla="*/ 514350 h 514350"/>
                  <a:gd name="connsiteX6" fmla="*/ 0 w 514350"/>
                  <a:gd name="connsiteY6" fmla="*/ 476250 h 514350"/>
                  <a:gd name="connsiteX7" fmla="*/ 0 w 514350"/>
                  <a:gd name="connsiteY7" fmla="*/ 38100 h 514350"/>
                  <a:gd name="connsiteX8" fmla="*/ 38100 w 514350"/>
                  <a:gd name="connsiteY8" fmla="*/ 0 h 514350"/>
                  <a:gd name="connsiteX9" fmla="*/ 95250 w 514350"/>
                  <a:gd name="connsiteY9" fmla="*/ 95250 h 514350"/>
                  <a:gd name="connsiteX10" fmla="*/ 95250 w 514350"/>
                  <a:gd name="connsiteY10" fmla="*/ 419100 h 514350"/>
                  <a:gd name="connsiteX11" fmla="*/ 419100 w 514350"/>
                  <a:gd name="connsiteY11" fmla="*/ 419100 h 514350"/>
                  <a:gd name="connsiteX12" fmla="*/ 419100 w 514350"/>
                  <a:gd name="connsiteY12" fmla="*/ 95250 h 514350"/>
                  <a:gd name="connsiteX13" fmla="*/ 95250 w 514350"/>
                  <a:gd name="connsiteY13" fmla="*/ 9525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350" h="514350">
                    <a:moveTo>
                      <a:pt x="38100" y="0"/>
                    </a:moveTo>
                    <a:lnTo>
                      <a:pt x="476250" y="0"/>
                    </a:lnTo>
                    <a:cubicBezTo>
                      <a:pt x="497291" y="0"/>
                      <a:pt x="514350" y="17058"/>
                      <a:pt x="514350" y="38100"/>
                    </a:cubicBezTo>
                    <a:lnTo>
                      <a:pt x="514350" y="476250"/>
                    </a:lnTo>
                    <a:cubicBezTo>
                      <a:pt x="514350" y="497291"/>
                      <a:pt x="497291" y="514350"/>
                      <a:pt x="476250" y="514350"/>
                    </a:cubicBezTo>
                    <a:lnTo>
                      <a:pt x="38100" y="514350"/>
                    </a:lnTo>
                    <a:cubicBezTo>
                      <a:pt x="17058" y="514350"/>
                      <a:pt x="0" y="497291"/>
                      <a:pt x="0" y="476250"/>
                    </a:cubicBezTo>
                    <a:lnTo>
                      <a:pt x="0" y="38100"/>
                    </a:lnTo>
                    <a:cubicBezTo>
                      <a:pt x="0" y="17058"/>
                      <a:pt x="17058" y="0"/>
                      <a:pt x="38100" y="0"/>
                    </a:cubicBezTo>
                    <a:close/>
                    <a:moveTo>
                      <a:pt x="95250" y="95250"/>
                    </a:moveTo>
                    <a:lnTo>
                      <a:pt x="95250" y="419100"/>
                    </a:lnTo>
                    <a:lnTo>
                      <a:pt x="419100" y="419100"/>
                    </a:lnTo>
                    <a:lnTo>
                      <a:pt x="419100" y="95250"/>
                    </a:lnTo>
                    <a:lnTo>
                      <a:pt x="95250" y="9525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12" name="Freeform: Shape 111">
                <a:extLst>
                  <a:ext uri="{FF2B5EF4-FFF2-40B4-BE49-F238E27FC236}">
                    <a16:creationId xmlns:a16="http://schemas.microsoft.com/office/drawing/2014/main" id="{6F09CDB3-AD7B-4615-B065-D7374344AED6}"/>
                  </a:ext>
                </a:extLst>
              </p:cNvPr>
              <p:cNvSpPr/>
              <p:nvPr/>
            </p:nvSpPr>
            <p:spPr>
              <a:xfrm>
                <a:off x="4984744" y="5321578"/>
                <a:ext cx="247650" cy="247650"/>
              </a:xfrm>
              <a:custGeom>
                <a:avLst/>
                <a:gdLst>
                  <a:gd name="connsiteX0" fmla="*/ 0 w 247650"/>
                  <a:gd name="connsiteY0" fmla="*/ 0 h 247650"/>
                  <a:gd name="connsiteX1" fmla="*/ 247650 w 247650"/>
                  <a:gd name="connsiteY1" fmla="*/ 0 h 247650"/>
                  <a:gd name="connsiteX2" fmla="*/ 247650 w 247650"/>
                  <a:gd name="connsiteY2" fmla="*/ 247650 h 247650"/>
                  <a:gd name="connsiteX3" fmla="*/ 0 w 247650"/>
                  <a:gd name="connsiteY3" fmla="*/ 247650 h 247650"/>
                  <a:gd name="connsiteX4" fmla="*/ 0 w 247650"/>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0" y="0"/>
                    </a:moveTo>
                    <a:lnTo>
                      <a:pt x="247650" y="0"/>
                    </a:lnTo>
                    <a:lnTo>
                      <a:pt x="247650" y="247650"/>
                    </a:lnTo>
                    <a:lnTo>
                      <a:pt x="0" y="247650"/>
                    </a:lnTo>
                    <a:lnTo>
                      <a:pt x="0" y="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grpSp>
      </p:grpSp>
      <p:grpSp>
        <p:nvGrpSpPr>
          <p:cNvPr id="120" name="Group 119">
            <a:extLst>
              <a:ext uri="{FF2B5EF4-FFF2-40B4-BE49-F238E27FC236}">
                <a16:creationId xmlns:a16="http://schemas.microsoft.com/office/drawing/2014/main" id="{627F8C62-5259-49BF-B5E3-8AAE2C7D88DF}"/>
              </a:ext>
            </a:extLst>
          </p:cNvPr>
          <p:cNvGrpSpPr/>
          <p:nvPr/>
        </p:nvGrpSpPr>
        <p:grpSpPr>
          <a:xfrm>
            <a:off x="10200382" y="2423229"/>
            <a:ext cx="1392102" cy="794759"/>
            <a:chOff x="7942201" y="2738772"/>
            <a:chExt cx="1392300" cy="794872"/>
          </a:xfrm>
        </p:grpSpPr>
        <p:sp>
          <p:nvSpPr>
            <p:cNvPr id="121" name="Freeform 128">
              <a:extLst>
                <a:ext uri="{FF2B5EF4-FFF2-40B4-BE49-F238E27FC236}">
                  <a16:creationId xmlns:a16="http://schemas.microsoft.com/office/drawing/2014/main" id="{8E30F51E-AB41-4D4B-8BFA-7D167F4682A2}"/>
                </a:ext>
              </a:extLst>
            </p:cNvPr>
            <p:cNvSpPr>
              <a:spLocks noChangeAspect="1"/>
            </p:cNvSpPr>
            <p:nvPr/>
          </p:nvSpPr>
          <p:spPr bwMode="auto">
            <a:xfrm>
              <a:off x="7942201" y="2738772"/>
              <a:ext cx="1392300" cy="79487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12700">
              <a:noFill/>
            </a:ln>
          </p:spPr>
          <p:txBody>
            <a:bodyPr vert="horz" wrap="square" lIns="91427" tIns="45713" rIns="91427" bIns="45713" numCol="1" anchor="t" anchorCtr="0" compatLnSpc="1">
              <a:prstTxWarp prst="textNoShape">
                <a:avLst/>
              </a:prstTxWarp>
            </a:bodyPr>
            <a:lstStyle/>
            <a:p>
              <a:pPr defTabSz="914225"/>
              <a:endParaRPr lang="en-US" dirty="0">
                <a:solidFill>
                  <a:srgbClr val="333333"/>
                </a:solidFill>
                <a:latin typeface="Segoe UI"/>
              </a:endParaRPr>
            </a:p>
          </p:txBody>
        </p:sp>
        <p:grpSp>
          <p:nvGrpSpPr>
            <p:cNvPr id="122" name="Group 121">
              <a:extLst>
                <a:ext uri="{FF2B5EF4-FFF2-40B4-BE49-F238E27FC236}">
                  <a16:creationId xmlns:a16="http://schemas.microsoft.com/office/drawing/2014/main" id="{A25C5EB1-6CD9-430F-BE93-91FD90579594}"/>
                </a:ext>
              </a:extLst>
            </p:cNvPr>
            <p:cNvGrpSpPr/>
            <p:nvPr/>
          </p:nvGrpSpPr>
          <p:grpSpPr>
            <a:xfrm>
              <a:off x="8414418" y="2993712"/>
              <a:ext cx="416736" cy="416706"/>
              <a:chOff x="4784672" y="5121552"/>
              <a:chExt cx="647745" cy="647700"/>
            </a:xfrm>
            <a:solidFill>
              <a:schemeClr val="bg1"/>
            </a:solidFill>
          </p:grpSpPr>
          <p:sp>
            <p:nvSpPr>
              <p:cNvPr id="123" name="Freeform: Shape 122">
                <a:extLst>
                  <a:ext uri="{FF2B5EF4-FFF2-40B4-BE49-F238E27FC236}">
                    <a16:creationId xmlns:a16="http://schemas.microsoft.com/office/drawing/2014/main" id="{B13B48D7-0355-447D-9125-CE488BEE22C0}"/>
                  </a:ext>
                </a:extLst>
              </p:cNvPr>
              <p:cNvSpPr/>
              <p:nvPr/>
            </p:nvSpPr>
            <p:spPr>
              <a:xfrm>
                <a:off x="478467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24" name="Freeform: Shape 123">
                <a:extLst>
                  <a:ext uri="{FF2B5EF4-FFF2-40B4-BE49-F238E27FC236}">
                    <a16:creationId xmlns:a16="http://schemas.microsoft.com/office/drawing/2014/main" id="{DEEF6E39-587B-4D20-B882-CBDF8C0FDBD8}"/>
                  </a:ext>
                </a:extLst>
              </p:cNvPr>
              <p:cNvSpPr/>
              <p:nvPr/>
            </p:nvSpPr>
            <p:spPr>
              <a:xfrm>
                <a:off x="536574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25" name="Freeform: Shape 124">
                <a:extLst>
                  <a:ext uri="{FF2B5EF4-FFF2-40B4-BE49-F238E27FC236}">
                    <a16:creationId xmlns:a16="http://schemas.microsoft.com/office/drawing/2014/main" id="{0F8E85CA-3C89-44F0-98D0-F33451BE2BCE}"/>
                  </a:ext>
                </a:extLst>
              </p:cNvPr>
              <p:cNvSpPr/>
              <p:nvPr/>
            </p:nvSpPr>
            <p:spPr>
              <a:xfrm>
                <a:off x="4899018" y="5121552"/>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26" name="Freeform: Shape 125">
                <a:extLst>
                  <a:ext uri="{FF2B5EF4-FFF2-40B4-BE49-F238E27FC236}">
                    <a16:creationId xmlns:a16="http://schemas.microsoft.com/office/drawing/2014/main" id="{B7D6BDFA-5619-43DA-9734-E626238B29C6}"/>
                  </a:ext>
                </a:extLst>
              </p:cNvPr>
              <p:cNvSpPr/>
              <p:nvPr/>
            </p:nvSpPr>
            <p:spPr>
              <a:xfrm>
                <a:off x="4899018" y="5702577"/>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27" name="Freeform: Shape 126">
                <a:extLst>
                  <a:ext uri="{FF2B5EF4-FFF2-40B4-BE49-F238E27FC236}">
                    <a16:creationId xmlns:a16="http://schemas.microsoft.com/office/drawing/2014/main" id="{AA5C0D16-1F42-41A9-BC88-D2254947E242}"/>
                  </a:ext>
                </a:extLst>
              </p:cNvPr>
              <p:cNvSpPr/>
              <p:nvPr/>
            </p:nvSpPr>
            <p:spPr>
              <a:xfrm>
                <a:off x="4851393" y="5188227"/>
                <a:ext cx="514350" cy="514350"/>
              </a:xfrm>
              <a:custGeom>
                <a:avLst/>
                <a:gdLst>
                  <a:gd name="connsiteX0" fmla="*/ 38100 w 514350"/>
                  <a:gd name="connsiteY0" fmla="*/ 0 h 514350"/>
                  <a:gd name="connsiteX1" fmla="*/ 476250 w 514350"/>
                  <a:gd name="connsiteY1" fmla="*/ 0 h 514350"/>
                  <a:gd name="connsiteX2" fmla="*/ 514350 w 514350"/>
                  <a:gd name="connsiteY2" fmla="*/ 38100 h 514350"/>
                  <a:gd name="connsiteX3" fmla="*/ 514350 w 514350"/>
                  <a:gd name="connsiteY3" fmla="*/ 476250 h 514350"/>
                  <a:gd name="connsiteX4" fmla="*/ 476250 w 514350"/>
                  <a:gd name="connsiteY4" fmla="*/ 514350 h 514350"/>
                  <a:gd name="connsiteX5" fmla="*/ 38100 w 514350"/>
                  <a:gd name="connsiteY5" fmla="*/ 514350 h 514350"/>
                  <a:gd name="connsiteX6" fmla="*/ 0 w 514350"/>
                  <a:gd name="connsiteY6" fmla="*/ 476250 h 514350"/>
                  <a:gd name="connsiteX7" fmla="*/ 0 w 514350"/>
                  <a:gd name="connsiteY7" fmla="*/ 38100 h 514350"/>
                  <a:gd name="connsiteX8" fmla="*/ 38100 w 514350"/>
                  <a:gd name="connsiteY8" fmla="*/ 0 h 514350"/>
                  <a:gd name="connsiteX9" fmla="*/ 95250 w 514350"/>
                  <a:gd name="connsiteY9" fmla="*/ 95250 h 514350"/>
                  <a:gd name="connsiteX10" fmla="*/ 95250 w 514350"/>
                  <a:gd name="connsiteY10" fmla="*/ 419100 h 514350"/>
                  <a:gd name="connsiteX11" fmla="*/ 419100 w 514350"/>
                  <a:gd name="connsiteY11" fmla="*/ 419100 h 514350"/>
                  <a:gd name="connsiteX12" fmla="*/ 419100 w 514350"/>
                  <a:gd name="connsiteY12" fmla="*/ 95250 h 514350"/>
                  <a:gd name="connsiteX13" fmla="*/ 95250 w 514350"/>
                  <a:gd name="connsiteY13" fmla="*/ 9525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350" h="514350">
                    <a:moveTo>
                      <a:pt x="38100" y="0"/>
                    </a:moveTo>
                    <a:lnTo>
                      <a:pt x="476250" y="0"/>
                    </a:lnTo>
                    <a:cubicBezTo>
                      <a:pt x="497291" y="0"/>
                      <a:pt x="514350" y="17058"/>
                      <a:pt x="514350" y="38100"/>
                    </a:cubicBezTo>
                    <a:lnTo>
                      <a:pt x="514350" y="476250"/>
                    </a:lnTo>
                    <a:cubicBezTo>
                      <a:pt x="514350" y="497291"/>
                      <a:pt x="497291" y="514350"/>
                      <a:pt x="476250" y="514350"/>
                    </a:cubicBezTo>
                    <a:lnTo>
                      <a:pt x="38100" y="514350"/>
                    </a:lnTo>
                    <a:cubicBezTo>
                      <a:pt x="17058" y="514350"/>
                      <a:pt x="0" y="497291"/>
                      <a:pt x="0" y="476250"/>
                    </a:cubicBezTo>
                    <a:lnTo>
                      <a:pt x="0" y="38100"/>
                    </a:lnTo>
                    <a:cubicBezTo>
                      <a:pt x="0" y="17058"/>
                      <a:pt x="17058" y="0"/>
                      <a:pt x="38100" y="0"/>
                    </a:cubicBezTo>
                    <a:close/>
                    <a:moveTo>
                      <a:pt x="95250" y="95250"/>
                    </a:moveTo>
                    <a:lnTo>
                      <a:pt x="95250" y="419100"/>
                    </a:lnTo>
                    <a:lnTo>
                      <a:pt x="419100" y="419100"/>
                    </a:lnTo>
                    <a:lnTo>
                      <a:pt x="419100" y="95250"/>
                    </a:lnTo>
                    <a:lnTo>
                      <a:pt x="95250" y="9525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28" name="Freeform: Shape 127">
                <a:extLst>
                  <a:ext uri="{FF2B5EF4-FFF2-40B4-BE49-F238E27FC236}">
                    <a16:creationId xmlns:a16="http://schemas.microsoft.com/office/drawing/2014/main" id="{B3D85F8F-CB8F-4898-B8C4-3186E2C1DCD2}"/>
                  </a:ext>
                </a:extLst>
              </p:cNvPr>
              <p:cNvSpPr/>
              <p:nvPr/>
            </p:nvSpPr>
            <p:spPr>
              <a:xfrm>
                <a:off x="4984744" y="5321578"/>
                <a:ext cx="247650" cy="247650"/>
              </a:xfrm>
              <a:custGeom>
                <a:avLst/>
                <a:gdLst>
                  <a:gd name="connsiteX0" fmla="*/ 0 w 247650"/>
                  <a:gd name="connsiteY0" fmla="*/ 0 h 247650"/>
                  <a:gd name="connsiteX1" fmla="*/ 247650 w 247650"/>
                  <a:gd name="connsiteY1" fmla="*/ 0 h 247650"/>
                  <a:gd name="connsiteX2" fmla="*/ 247650 w 247650"/>
                  <a:gd name="connsiteY2" fmla="*/ 247650 h 247650"/>
                  <a:gd name="connsiteX3" fmla="*/ 0 w 247650"/>
                  <a:gd name="connsiteY3" fmla="*/ 247650 h 247650"/>
                  <a:gd name="connsiteX4" fmla="*/ 0 w 247650"/>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0" y="0"/>
                    </a:moveTo>
                    <a:lnTo>
                      <a:pt x="247650" y="0"/>
                    </a:lnTo>
                    <a:lnTo>
                      <a:pt x="247650" y="247650"/>
                    </a:lnTo>
                    <a:lnTo>
                      <a:pt x="0" y="247650"/>
                    </a:lnTo>
                    <a:lnTo>
                      <a:pt x="0" y="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grpSp>
      </p:grpSp>
      <p:cxnSp>
        <p:nvCxnSpPr>
          <p:cNvPr id="41" name="Straight Arrow Connector 40">
            <a:extLst>
              <a:ext uri="{FF2B5EF4-FFF2-40B4-BE49-F238E27FC236}">
                <a16:creationId xmlns:a16="http://schemas.microsoft.com/office/drawing/2014/main" id="{59DF70C7-51BC-4445-AC81-0D7249B6D22E}"/>
              </a:ext>
            </a:extLst>
          </p:cNvPr>
          <p:cNvCxnSpPr/>
          <p:nvPr/>
        </p:nvCxnSpPr>
        <p:spPr>
          <a:xfrm flipV="1">
            <a:off x="8637991" y="3617295"/>
            <a:ext cx="0" cy="525587"/>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7B6A1FA-238E-4492-8727-7BFCDC8528A9}"/>
              </a:ext>
            </a:extLst>
          </p:cNvPr>
          <p:cNvCxnSpPr/>
          <p:nvPr/>
        </p:nvCxnSpPr>
        <p:spPr>
          <a:xfrm flipV="1">
            <a:off x="10896433" y="3617295"/>
            <a:ext cx="0" cy="525587"/>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9758C96-1C56-4723-A13B-984CF7A93A7E}"/>
              </a:ext>
            </a:extLst>
          </p:cNvPr>
          <p:cNvCxnSpPr/>
          <p:nvPr/>
        </p:nvCxnSpPr>
        <p:spPr>
          <a:xfrm flipV="1">
            <a:off x="6802809" y="3617295"/>
            <a:ext cx="0" cy="525587"/>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2" name="Freeform 128">
            <a:extLst>
              <a:ext uri="{FF2B5EF4-FFF2-40B4-BE49-F238E27FC236}">
                <a16:creationId xmlns:a16="http://schemas.microsoft.com/office/drawing/2014/main" id="{D761BA6D-546B-4920-8A16-3A50110FD449}"/>
              </a:ext>
            </a:extLst>
          </p:cNvPr>
          <p:cNvSpPr>
            <a:spLocks noChangeAspect="1"/>
          </p:cNvSpPr>
          <p:nvPr/>
        </p:nvSpPr>
        <p:spPr bwMode="auto">
          <a:xfrm>
            <a:off x="6106758" y="2423229"/>
            <a:ext cx="1392102" cy="79475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12700">
            <a:noFill/>
          </a:ln>
        </p:spPr>
        <p:txBody>
          <a:bodyPr vert="horz" wrap="square" lIns="91427" tIns="45713" rIns="91427" bIns="45713" numCol="1" anchor="t" anchorCtr="0" compatLnSpc="1">
            <a:prstTxWarp prst="textNoShape">
              <a:avLst/>
            </a:prstTxWarp>
          </a:bodyPr>
          <a:lstStyle/>
          <a:p>
            <a:pPr defTabSz="914225"/>
            <a:endParaRPr lang="en-US" dirty="0">
              <a:solidFill>
                <a:srgbClr val="333333"/>
              </a:solidFill>
              <a:latin typeface="Segoe UI"/>
            </a:endParaRPr>
          </a:p>
        </p:txBody>
      </p:sp>
      <p:grpSp>
        <p:nvGrpSpPr>
          <p:cNvPr id="133" name="Group 132">
            <a:extLst>
              <a:ext uri="{FF2B5EF4-FFF2-40B4-BE49-F238E27FC236}">
                <a16:creationId xmlns:a16="http://schemas.microsoft.com/office/drawing/2014/main" id="{61361660-F1C4-4FDD-BCA0-A58B4ED59674}"/>
              </a:ext>
            </a:extLst>
          </p:cNvPr>
          <p:cNvGrpSpPr/>
          <p:nvPr/>
        </p:nvGrpSpPr>
        <p:grpSpPr>
          <a:xfrm>
            <a:off x="6367910" y="2910219"/>
            <a:ext cx="216096" cy="216079"/>
            <a:chOff x="4784672" y="5121552"/>
            <a:chExt cx="647745" cy="647700"/>
          </a:xfrm>
          <a:solidFill>
            <a:schemeClr val="bg1"/>
          </a:solidFill>
        </p:grpSpPr>
        <p:sp>
          <p:nvSpPr>
            <p:cNvPr id="134" name="Freeform: Shape 133">
              <a:extLst>
                <a:ext uri="{FF2B5EF4-FFF2-40B4-BE49-F238E27FC236}">
                  <a16:creationId xmlns:a16="http://schemas.microsoft.com/office/drawing/2014/main" id="{6C09FB5B-C190-45A4-A993-DA36A0BE2613}"/>
                </a:ext>
              </a:extLst>
            </p:cNvPr>
            <p:cNvSpPr/>
            <p:nvPr/>
          </p:nvSpPr>
          <p:spPr>
            <a:xfrm>
              <a:off x="478467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35" name="Freeform: Shape 134">
              <a:extLst>
                <a:ext uri="{FF2B5EF4-FFF2-40B4-BE49-F238E27FC236}">
                  <a16:creationId xmlns:a16="http://schemas.microsoft.com/office/drawing/2014/main" id="{C0045E5E-F386-49A6-A690-0D68DA7B50D6}"/>
                </a:ext>
              </a:extLst>
            </p:cNvPr>
            <p:cNvSpPr/>
            <p:nvPr/>
          </p:nvSpPr>
          <p:spPr>
            <a:xfrm>
              <a:off x="536574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36" name="Freeform: Shape 135">
              <a:extLst>
                <a:ext uri="{FF2B5EF4-FFF2-40B4-BE49-F238E27FC236}">
                  <a16:creationId xmlns:a16="http://schemas.microsoft.com/office/drawing/2014/main" id="{16159253-19F1-47E7-8DA2-82C8D125D051}"/>
                </a:ext>
              </a:extLst>
            </p:cNvPr>
            <p:cNvSpPr/>
            <p:nvPr/>
          </p:nvSpPr>
          <p:spPr>
            <a:xfrm>
              <a:off x="4899018" y="5121552"/>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37" name="Freeform: Shape 136">
              <a:extLst>
                <a:ext uri="{FF2B5EF4-FFF2-40B4-BE49-F238E27FC236}">
                  <a16:creationId xmlns:a16="http://schemas.microsoft.com/office/drawing/2014/main" id="{405CE0A4-0679-4015-AE95-CF6CA91ECE77}"/>
                </a:ext>
              </a:extLst>
            </p:cNvPr>
            <p:cNvSpPr/>
            <p:nvPr/>
          </p:nvSpPr>
          <p:spPr>
            <a:xfrm>
              <a:off x="4899018" y="5702577"/>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38" name="Freeform: Shape 137">
              <a:extLst>
                <a:ext uri="{FF2B5EF4-FFF2-40B4-BE49-F238E27FC236}">
                  <a16:creationId xmlns:a16="http://schemas.microsoft.com/office/drawing/2014/main" id="{2E1F1269-BB5D-477B-B88F-902D2F8DA99F}"/>
                </a:ext>
              </a:extLst>
            </p:cNvPr>
            <p:cNvSpPr/>
            <p:nvPr/>
          </p:nvSpPr>
          <p:spPr>
            <a:xfrm>
              <a:off x="4851393" y="5188227"/>
              <a:ext cx="514350" cy="514350"/>
            </a:xfrm>
            <a:custGeom>
              <a:avLst/>
              <a:gdLst>
                <a:gd name="connsiteX0" fmla="*/ 38100 w 514350"/>
                <a:gd name="connsiteY0" fmla="*/ 0 h 514350"/>
                <a:gd name="connsiteX1" fmla="*/ 476250 w 514350"/>
                <a:gd name="connsiteY1" fmla="*/ 0 h 514350"/>
                <a:gd name="connsiteX2" fmla="*/ 514350 w 514350"/>
                <a:gd name="connsiteY2" fmla="*/ 38100 h 514350"/>
                <a:gd name="connsiteX3" fmla="*/ 514350 w 514350"/>
                <a:gd name="connsiteY3" fmla="*/ 476250 h 514350"/>
                <a:gd name="connsiteX4" fmla="*/ 476250 w 514350"/>
                <a:gd name="connsiteY4" fmla="*/ 514350 h 514350"/>
                <a:gd name="connsiteX5" fmla="*/ 38100 w 514350"/>
                <a:gd name="connsiteY5" fmla="*/ 514350 h 514350"/>
                <a:gd name="connsiteX6" fmla="*/ 0 w 514350"/>
                <a:gd name="connsiteY6" fmla="*/ 476250 h 514350"/>
                <a:gd name="connsiteX7" fmla="*/ 0 w 514350"/>
                <a:gd name="connsiteY7" fmla="*/ 38100 h 514350"/>
                <a:gd name="connsiteX8" fmla="*/ 38100 w 514350"/>
                <a:gd name="connsiteY8" fmla="*/ 0 h 514350"/>
                <a:gd name="connsiteX9" fmla="*/ 95250 w 514350"/>
                <a:gd name="connsiteY9" fmla="*/ 95250 h 514350"/>
                <a:gd name="connsiteX10" fmla="*/ 95250 w 514350"/>
                <a:gd name="connsiteY10" fmla="*/ 419100 h 514350"/>
                <a:gd name="connsiteX11" fmla="*/ 419100 w 514350"/>
                <a:gd name="connsiteY11" fmla="*/ 419100 h 514350"/>
                <a:gd name="connsiteX12" fmla="*/ 419100 w 514350"/>
                <a:gd name="connsiteY12" fmla="*/ 95250 h 514350"/>
                <a:gd name="connsiteX13" fmla="*/ 95250 w 514350"/>
                <a:gd name="connsiteY13" fmla="*/ 9525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350" h="514350">
                  <a:moveTo>
                    <a:pt x="38100" y="0"/>
                  </a:moveTo>
                  <a:lnTo>
                    <a:pt x="476250" y="0"/>
                  </a:lnTo>
                  <a:cubicBezTo>
                    <a:pt x="497291" y="0"/>
                    <a:pt x="514350" y="17058"/>
                    <a:pt x="514350" y="38100"/>
                  </a:cubicBezTo>
                  <a:lnTo>
                    <a:pt x="514350" y="476250"/>
                  </a:lnTo>
                  <a:cubicBezTo>
                    <a:pt x="514350" y="497291"/>
                    <a:pt x="497291" y="514350"/>
                    <a:pt x="476250" y="514350"/>
                  </a:cubicBezTo>
                  <a:lnTo>
                    <a:pt x="38100" y="514350"/>
                  </a:lnTo>
                  <a:cubicBezTo>
                    <a:pt x="17058" y="514350"/>
                    <a:pt x="0" y="497291"/>
                    <a:pt x="0" y="476250"/>
                  </a:cubicBezTo>
                  <a:lnTo>
                    <a:pt x="0" y="38100"/>
                  </a:lnTo>
                  <a:cubicBezTo>
                    <a:pt x="0" y="17058"/>
                    <a:pt x="17058" y="0"/>
                    <a:pt x="38100" y="0"/>
                  </a:cubicBezTo>
                  <a:close/>
                  <a:moveTo>
                    <a:pt x="95250" y="95250"/>
                  </a:moveTo>
                  <a:lnTo>
                    <a:pt x="95250" y="419100"/>
                  </a:lnTo>
                  <a:lnTo>
                    <a:pt x="419100" y="419100"/>
                  </a:lnTo>
                  <a:lnTo>
                    <a:pt x="419100" y="95250"/>
                  </a:lnTo>
                  <a:lnTo>
                    <a:pt x="95250" y="9525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39" name="Freeform: Shape 138">
              <a:extLst>
                <a:ext uri="{FF2B5EF4-FFF2-40B4-BE49-F238E27FC236}">
                  <a16:creationId xmlns:a16="http://schemas.microsoft.com/office/drawing/2014/main" id="{CBF6BB36-D812-4A84-827B-AB5B3A84F7F8}"/>
                </a:ext>
              </a:extLst>
            </p:cNvPr>
            <p:cNvSpPr/>
            <p:nvPr/>
          </p:nvSpPr>
          <p:spPr>
            <a:xfrm>
              <a:off x="4984744" y="5321578"/>
              <a:ext cx="247650" cy="247650"/>
            </a:xfrm>
            <a:custGeom>
              <a:avLst/>
              <a:gdLst>
                <a:gd name="connsiteX0" fmla="*/ 0 w 247650"/>
                <a:gd name="connsiteY0" fmla="*/ 0 h 247650"/>
                <a:gd name="connsiteX1" fmla="*/ 247650 w 247650"/>
                <a:gd name="connsiteY1" fmla="*/ 0 h 247650"/>
                <a:gd name="connsiteX2" fmla="*/ 247650 w 247650"/>
                <a:gd name="connsiteY2" fmla="*/ 247650 h 247650"/>
                <a:gd name="connsiteX3" fmla="*/ 0 w 247650"/>
                <a:gd name="connsiteY3" fmla="*/ 247650 h 247650"/>
                <a:gd name="connsiteX4" fmla="*/ 0 w 247650"/>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0" y="0"/>
                  </a:moveTo>
                  <a:lnTo>
                    <a:pt x="247650" y="0"/>
                  </a:lnTo>
                  <a:lnTo>
                    <a:pt x="247650" y="247650"/>
                  </a:lnTo>
                  <a:lnTo>
                    <a:pt x="0" y="247650"/>
                  </a:lnTo>
                  <a:lnTo>
                    <a:pt x="0" y="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grpSp>
      <p:grpSp>
        <p:nvGrpSpPr>
          <p:cNvPr id="140" name="Group 139">
            <a:extLst>
              <a:ext uri="{FF2B5EF4-FFF2-40B4-BE49-F238E27FC236}">
                <a16:creationId xmlns:a16="http://schemas.microsoft.com/office/drawing/2014/main" id="{8A70BA94-E3EE-439F-9C34-92A5903892FC}"/>
              </a:ext>
            </a:extLst>
          </p:cNvPr>
          <p:cNvGrpSpPr/>
          <p:nvPr/>
        </p:nvGrpSpPr>
        <p:grpSpPr>
          <a:xfrm>
            <a:off x="6793187" y="2910219"/>
            <a:ext cx="216096" cy="216079"/>
            <a:chOff x="4784672" y="5121552"/>
            <a:chExt cx="647745" cy="647700"/>
          </a:xfrm>
          <a:solidFill>
            <a:schemeClr val="bg1"/>
          </a:solidFill>
        </p:grpSpPr>
        <p:sp>
          <p:nvSpPr>
            <p:cNvPr id="141" name="Freeform: Shape 140">
              <a:extLst>
                <a:ext uri="{FF2B5EF4-FFF2-40B4-BE49-F238E27FC236}">
                  <a16:creationId xmlns:a16="http://schemas.microsoft.com/office/drawing/2014/main" id="{CBF5B352-32DD-4FB7-BC6C-F236B6E56C5C}"/>
                </a:ext>
              </a:extLst>
            </p:cNvPr>
            <p:cNvSpPr/>
            <p:nvPr/>
          </p:nvSpPr>
          <p:spPr>
            <a:xfrm>
              <a:off x="478467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42" name="Freeform: Shape 141">
              <a:extLst>
                <a:ext uri="{FF2B5EF4-FFF2-40B4-BE49-F238E27FC236}">
                  <a16:creationId xmlns:a16="http://schemas.microsoft.com/office/drawing/2014/main" id="{84405693-532B-4F80-836B-2B856A613930}"/>
                </a:ext>
              </a:extLst>
            </p:cNvPr>
            <p:cNvSpPr/>
            <p:nvPr/>
          </p:nvSpPr>
          <p:spPr>
            <a:xfrm>
              <a:off x="536574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43" name="Freeform: Shape 142">
              <a:extLst>
                <a:ext uri="{FF2B5EF4-FFF2-40B4-BE49-F238E27FC236}">
                  <a16:creationId xmlns:a16="http://schemas.microsoft.com/office/drawing/2014/main" id="{8A17D4B7-DA2B-4C7F-A0BB-E520A628D96B}"/>
                </a:ext>
              </a:extLst>
            </p:cNvPr>
            <p:cNvSpPr/>
            <p:nvPr/>
          </p:nvSpPr>
          <p:spPr>
            <a:xfrm>
              <a:off x="4899018" y="5121552"/>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44" name="Freeform: Shape 143">
              <a:extLst>
                <a:ext uri="{FF2B5EF4-FFF2-40B4-BE49-F238E27FC236}">
                  <a16:creationId xmlns:a16="http://schemas.microsoft.com/office/drawing/2014/main" id="{D20E6767-8077-4C4E-BA9C-1A2531BCFC26}"/>
                </a:ext>
              </a:extLst>
            </p:cNvPr>
            <p:cNvSpPr/>
            <p:nvPr/>
          </p:nvSpPr>
          <p:spPr>
            <a:xfrm>
              <a:off x="4899018" y="5702577"/>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45" name="Freeform: Shape 144">
              <a:extLst>
                <a:ext uri="{FF2B5EF4-FFF2-40B4-BE49-F238E27FC236}">
                  <a16:creationId xmlns:a16="http://schemas.microsoft.com/office/drawing/2014/main" id="{36A90E69-CB12-4828-A0DD-F9255D7E73B8}"/>
                </a:ext>
              </a:extLst>
            </p:cNvPr>
            <p:cNvSpPr/>
            <p:nvPr/>
          </p:nvSpPr>
          <p:spPr>
            <a:xfrm>
              <a:off x="4851393" y="5188227"/>
              <a:ext cx="514350" cy="514350"/>
            </a:xfrm>
            <a:custGeom>
              <a:avLst/>
              <a:gdLst>
                <a:gd name="connsiteX0" fmla="*/ 38100 w 514350"/>
                <a:gd name="connsiteY0" fmla="*/ 0 h 514350"/>
                <a:gd name="connsiteX1" fmla="*/ 476250 w 514350"/>
                <a:gd name="connsiteY1" fmla="*/ 0 h 514350"/>
                <a:gd name="connsiteX2" fmla="*/ 514350 w 514350"/>
                <a:gd name="connsiteY2" fmla="*/ 38100 h 514350"/>
                <a:gd name="connsiteX3" fmla="*/ 514350 w 514350"/>
                <a:gd name="connsiteY3" fmla="*/ 476250 h 514350"/>
                <a:gd name="connsiteX4" fmla="*/ 476250 w 514350"/>
                <a:gd name="connsiteY4" fmla="*/ 514350 h 514350"/>
                <a:gd name="connsiteX5" fmla="*/ 38100 w 514350"/>
                <a:gd name="connsiteY5" fmla="*/ 514350 h 514350"/>
                <a:gd name="connsiteX6" fmla="*/ 0 w 514350"/>
                <a:gd name="connsiteY6" fmla="*/ 476250 h 514350"/>
                <a:gd name="connsiteX7" fmla="*/ 0 w 514350"/>
                <a:gd name="connsiteY7" fmla="*/ 38100 h 514350"/>
                <a:gd name="connsiteX8" fmla="*/ 38100 w 514350"/>
                <a:gd name="connsiteY8" fmla="*/ 0 h 514350"/>
                <a:gd name="connsiteX9" fmla="*/ 95250 w 514350"/>
                <a:gd name="connsiteY9" fmla="*/ 95250 h 514350"/>
                <a:gd name="connsiteX10" fmla="*/ 95250 w 514350"/>
                <a:gd name="connsiteY10" fmla="*/ 419100 h 514350"/>
                <a:gd name="connsiteX11" fmla="*/ 419100 w 514350"/>
                <a:gd name="connsiteY11" fmla="*/ 419100 h 514350"/>
                <a:gd name="connsiteX12" fmla="*/ 419100 w 514350"/>
                <a:gd name="connsiteY12" fmla="*/ 95250 h 514350"/>
                <a:gd name="connsiteX13" fmla="*/ 95250 w 514350"/>
                <a:gd name="connsiteY13" fmla="*/ 9525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350" h="514350">
                  <a:moveTo>
                    <a:pt x="38100" y="0"/>
                  </a:moveTo>
                  <a:lnTo>
                    <a:pt x="476250" y="0"/>
                  </a:lnTo>
                  <a:cubicBezTo>
                    <a:pt x="497291" y="0"/>
                    <a:pt x="514350" y="17058"/>
                    <a:pt x="514350" y="38100"/>
                  </a:cubicBezTo>
                  <a:lnTo>
                    <a:pt x="514350" y="476250"/>
                  </a:lnTo>
                  <a:cubicBezTo>
                    <a:pt x="514350" y="497291"/>
                    <a:pt x="497291" y="514350"/>
                    <a:pt x="476250" y="514350"/>
                  </a:cubicBezTo>
                  <a:lnTo>
                    <a:pt x="38100" y="514350"/>
                  </a:lnTo>
                  <a:cubicBezTo>
                    <a:pt x="17058" y="514350"/>
                    <a:pt x="0" y="497291"/>
                    <a:pt x="0" y="476250"/>
                  </a:cubicBezTo>
                  <a:lnTo>
                    <a:pt x="0" y="38100"/>
                  </a:lnTo>
                  <a:cubicBezTo>
                    <a:pt x="0" y="17058"/>
                    <a:pt x="17058" y="0"/>
                    <a:pt x="38100" y="0"/>
                  </a:cubicBezTo>
                  <a:close/>
                  <a:moveTo>
                    <a:pt x="95250" y="95250"/>
                  </a:moveTo>
                  <a:lnTo>
                    <a:pt x="95250" y="419100"/>
                  </a:lnTo>
                  <a:lnTo>
                    <a:pt x="419100" y="419100"/>
                  </a:lnTo>
                  <a:lnTo>
                    <a:pt x="419100" y="95250"/>
                  </a:lnTo>
                  <a:lnTo>
                    <a:pt x="95250" y="9525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46" name="Freeform: Shape 145">
              <a:extLst>
                <a:ext uri="{FF2B5EF4-FFF2-40B4-BE49-F238E27FC236}">
                  <a16:creationId xmlns:a16="http://schemas.microsoft.com/office/drawing/2014/main" id="{93A9AE8C-3912-4EC4-9E63-4C2177D17B49}"/>
                </a:ext>
              </a:extLst>
            </p:cNvPr>
            <p:cNvSpPr/>
            <p:nvPr/>
          </p:nvSpPr>
          <p:spPr>
            <a:xfrm>
              <a:off x="4984744" y="5321578"/>
              <a:ext cx="247650" cy="247650"/>
            </a:xfrm>
            <a:custGeom>
              <a:avLst/>
              <a:gdLst>
                <a:gd name="connsiteX0" fmla="*/ 0 w 247650"/>
                <a:gd name="connsiteY0" fmla="*/ 0 h 247650"/>
                <a:gd name="connsiteX1" fmla="*/ 247650 w 247650"/>
                <a:gd name="connsiteY1" fmla="*/ 0 h 247650"/>
                <a:gd name="connsiteX2" fmla="*/ 247650 w 247650"/>
                <a:gd name="connsiteY2" fmla="*/ 247650 h 247650"/>
                <a:gd name="connsiteX3" fmla="*/ 0 w 247650"/>
                <a:gd name="connsiteY3" fmla="*/ 247650 h 247650"/>
                <a:gd name="connsiteX4" fmla="*/ 0 w 247650"/>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0" y="0"/>
                  </a:moveTo>
                  <a:lnTo>
                    <a:pt x="247650" y="0"/>
                  </a:lnTo>
                  <a:lnTo>
                    <a:pt x="247650" y="247650"/>
                  </a:lnTo>
                  <a:lnTo>
                    <a:pt x="0" y="247650"/>
                  </a:lnTo>
                  <a:lnTo>
                    <a:pt x="0" y="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grpSp>
      <p:grpSp>
        <p:nvGrpSpPr>
          <p:cNvPr id="147" name="Group 146">
            <a:extLst>
              <a:ext uri="{FF2B5EF4-FFF2-40B4-BE49-F238E27FC236}">
                <a16:creationId xmlns:a16="http://schemas.microsoft.com/office/drawing/2014/main" id="{D8EA4B9A-9AB2-432D-9FD7-58065AAD0581}"/>
              </a:ext>
            </a:extLst>
          </p:cNvPr>
          <p:cNvGrpSpPr/>
          <p:nvPr/>
        </p:nvGrpSpPr>
        <p:grpSpPr>
          <a:xfrm>
            <a:off x="6580548" y="2678134"/>
            <a:ext cx="216096" cy="216079"/>
            <a:chOff x="4784672" y="5121552"/>
            <a:chExt cx="647745" cy="647700"/>
          </a:xfrm>
          <a:solidFill>
            <a:schemeClr val="bg1"/>
          </a:solidFill>
        </p:grpSpPr>
        <p:sp>
          <p:nvSpPr>
            <p:cNvPr id="148" name="Freeform: Shape 147">
              <a:extLst>
                <a:ext uri="{FF2B5EF4-FFF2-40B4-BE49-F238E27FC236}">
                  <a16:creationId xmlns:a16="http://schemas.microsoft.com/office/drawing/2014/main" id="{56D1A104-E27D-4AC5-800B-FA06A308BD3C}"/>
                </a:ext>
              </a:extLst>
            </p:cNvPr>
            <p:cNvSpPr/>
            <p:nvPr/>
          </p:nvSpPr>
          <p:spPr>
            <a:xfrm>
              <a:off x="478467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49" name="Freeform: Shape 148">
              <a:extLst>
                <a:ext uri="{FF2B5EF4-FFF2-40B4-BE49-F238E27FC236}">
                  <a16:creationId xmlns:a16="http://schemas.microsoft.com/office/drawing/2014/main" id="{659F01F5-06A4-4720-ADB3-3D0835DC9480}"/>
                </a:ext>
              </a:extLst>
            </p:cNvPr>
            <p:cNvSpPr/>
            <p:nvPr/>
          </p:nvSpPr>
          <p:spPr>
            <a:xfrm>
              <a:off x="536574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50" name="Freeform: Shape 149">
              <a:extLst>
                <a:ext uri="{FF2B5EF4-FFF2-40B4-BE49-F238E27FC236}">
                  <a16:creationId xmlns:a16="http://schemas.microsoft.com/office/drawing/2014/main" id="{4E03FEC2-1B1E-49B3-BDBE-75169F6F46BD}"/>
                </a:ext>
              </a:extLst>
            </p:cNvPr>
            <p:cNvSpPr/>
            <p:nvPr/>
          </p:nvSpPr>
          <p:spPr>
            <a:xfrm>
              <a:off x="4899018" y="5121552"/>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51" name="Freeform: Shape 150">
              <a:extLst>
                <a:ext uri="{FF2B5EF4-FFF2-40B4-BE49-F238E27FC236}">
                  <a16:creationId xmlns:a16="http://schemas.microsoft.com/office/drawing/2014/main" id="{F4C324D5-EB17-4847-A945-21511039B38E}"/>
                </a:ext>
              </a:extLst>
            </p:cNvPr>
            <p:cNvSpPr/>
            <p:nvPr/>
          </p:nvSpPr>
          <p:spPr>
            <a:xfrm>
              <a:off x="4899018" y="5702577"/>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52" name="Freeform: Shape 151">
              <a:extLst>
                <a:ext uri="{FF2B5EF4-FFF2-40B4-BE49-F238E27FC236}">
                  <a16:creationId xmlns:a16="http://schemas.microsoft.com/office/drawing/2014/main" id="{3D9F0E29-3BC7-4D9D-A1DE-252849488AF5}"/>
                </a:ext>
              </a:extLst>
            </p:cNvPr>
            <p:cNvSpPr/>
            <p:nvPr/>
          </p:nvSpPr>
          <p:spPr>
            <a:xfrm>
              <a:off x="4851393" y="5188227"/>
              <a:ext cx="514350" cy="514350"/>
            </a:xfrm>
            <a:custGeom>
              <a:avLst/>
              <a:gdLst>
                <a:gd name="connsiteX0" fmla="*/ 38100 w 514350"/>
                <a:gd name="connsiteY0" fmla="*/ 0 h 514350"/>
                <a:gd name="connsiteX1" fmla="*/ 476250 w 514350"/>
                <a:gd name="connsiteY1" fmla="*/ 0 h 514350"/>
                <a:gd name="connsiteX2" fmla="*/ 514350 w 514350"/>
                <a:gd name="connsiteY2" fmla="*/ 38100 h 514350"/>
                <a:gd name="connsiteX3" fmla="*/ 514350 w 514350"/>
                <a:gd name="connsiteY3" fmla="*/ 476250 h 514350"/>
                <a:gd name="connsiteX4" fmla="*/ 476250 w 514350"/>
                <a:gd name="connsiteY4" fmla="*/ 514350 h 514350"/>
                <a:gd name="connsiteX5" fmla="*/ 38100 w 514350"/>
                <a:gd name="connsiteY5" fmla="*/ 514350 h 514350"/>
                <a:gd name="connsiteX6" fmla="*/ 0 w 514350"/>
                <a:gd name="connsiteY6" fmla="*/ 476250 h 514350"/>
                <a:gd name="connsiteX7" fmla="*/ 0 w 514350"/>
                <a:gd name="connsiteY7" fmla="*/ 38100 h 514350"/>
                <a:gd name="connsiteX8" fmla="*/ 38100 w 514350"/>
                <a:gd name="connsiteY8" fmla="*/ 0 h 514350"/>
                <a:gd name="connsiteX9" fmla="*/ 95250 w 514350"/>
                <a:gd name="connsiteY9" fmla="*/ 95250 h 514350"/>
                <a:gd name="connsiteX10" fmla="*/ 95250 w 514350"/>
                <a:gd name="connsiteY10" fmla="*/ 419100 h 514350"/>
                <a:gd name="connsiteX11" fmla="*/ 419100 w 514350"/>
                <a:gd name="connsiteY11" fmla="*/ 419100 h 514350"/>
                <a:gd name="connsiteX12" fmla="*/ 419100 w 514350"/>
                <a:gd name="connsiteY12" fmla="*/ 95250 h 514350"/>
                <a:gd name="connsiteX13" fmla="*/ 95250 w 514350"/>
                <a:gd name="connsiteY13" fmla="*/ 9525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350" h="514350">
                  <a:moveTo>
                    <a:pt x="38100" y="0"/>
                  </a:moveTo>
                  <a:lnTo>
                    <a:pt x="476250" y="0"/>
                  </a:lnTo>
                  <a:cubicBezTo>
                    <a:pt x="497291" y="0"/>
                    <a:pt x="514350" y="17058"/>
                    <a:pt x="514350" y="38100"/>
                  </a:cubicBezTo>
                  <a:lnTo>
                    <a:pt x="514350" y="476250"/>
                  </a:lnTo>
                  <a:cubicBezTo>
                    <a:pt x="514350" y="497291"/>
                    <a:pt x="497291" y="514350"/>
                    <a:pt x="476250" y="514350"/>
                  </a:cubicBezTo>
                  <a:lnTo>
                    <a:pt x="38100" y="514350"/>
                  </a:lnTo>
                  <a:cubicBezTo>
                    <a:pt x="17058" y="514350"/>
                    <a:pt x="0" y="497291"/>
                    <a:pt x="0" y="476250"/>
                  </a:cubicBezTo>
                  <a:lnTo>
                    <a:pt x="0" y="38100"/>
                  </a:lnTo>
                  <a:cubicBezTo>
                    <a:pt x="0" y="17058"/>
                    <a:pt x="17058" y="0"/>
                    <a:pt x="38100" y="0"/>
                  </a:cubicBezTo>
                  <a:close/>
                  <a:moveTo>
                    <a:pt x="95250" y="95250"/>
                  </a:moveTo>
                  <a:lnTo>
                    <a:pt x="95250" y="419100"/>
                  </a:lnTo>
                  <a:lnTo>
                    <a:pt x="419100" y="419100"/>
                  </a:lnTo>
                  <a:lnTo>
                    <a:pt x="419100" y="95250"/>
                  </a:lnTo>
                  <a:lnTo>
                    <a:pt x="95250" y="9525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53" name="Freeform: Shape 152">
              <a:extLst>
                <a:ext uri="{FF2B5EF4-FFF2-40B4-BE49-F238E27FC236}">
                  <a16:creationId xmlns:a16="http://schemas.microsoft.com/office/drawing/2014/main" id="{49BF9F21-61F4-4142-A354-37162170B1DC}"/>
                </a:ext>
              </a:extLst>
            </p:cNvPr>
            <p:cNvSpPr/>
            <p:nvPr/>
          </p:nvSpPr>
          <p:spPr>
            <a:xfrm>
              <a:off x="4984744" y="5321578"/>
              <a:ext cx="247650" cy="247650"/>
            </a:xfrm>
            <a:custGeom>
              <a:avLst/>
              <a:gdLst>
                <a:gd name="connsiteX0" fmla="*/ 0 w 247650"/>
                <a:gd name="connsiteY0" fmla="*/ 0 h 247650"/>
                <a:gd name="connsiteX1" fmla="*/ 247650 w 247650"/>
                <a:gd name="connsiteY1" fmla="*/ 0 h 247650"/>
                <a:gd name="connsiteX2" fmla="*/ 247650 w 247650"/>
                <a:gd name="connsiteY2" fmla="*/ 247650 h 247650"/>
                <a:gd name="connsiteX3" fmla="*/ 0 w 247650"/>
                <a:gd name="connsiteY3" fmla="*/ 247650 h 247650"/>
                <a:gd name="connsiteX4" fmla="*/ 0 w 247650"/>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0" y="0"/>
                  </a:moveTo>
                  <a:lnTo>
                    <a:pt x="247650" y="0"/>
                  </a:lnTo>
                  <a:lnTo>
                    <a:pt x="247650" y="247650"/>
                  </a:lnTo>
                  <a:lnTo>
                    <a:pt x="0" y="247650"/>
                  </a:lnTo>
                  <a:lnTo>
                    <a:pt x="0" y="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grpSp>
      <p:grpSp>
        <p:nvGrpSpPr>
          <p:cNvPr id="154" name="Group 153">
            <a:extLst>
              <a:ext uri="{FF2B5EF4-FFF2-40B4-BE49-F238E27FC236}">
                <a16:creationId xmlns:a16="http://schemas.microsoft.com/office/drawing/2014/main" id="{FDF3C828-2CA6-4BC7-AD86-271B43E0CD22}"/>
              </a:ext>
            </a:extLst>
          </p:cNvPr>
          <p:cNvGrpSpPr/>
          <p:nvPr/>
        </p:nvGrpSpPr>
        <p:grpSpPr>
          <a:xfrm>
            <a:off x="7005826" y="2678134"/>
            <a:ext cx="216096" cy="216079"/>
            <a:chOff x="4784672" y="5121552"/>
            <a:chExt cx="647745" cy="647700"/>
          </a:xfrm>
          <a:solidFill>
            <a:schemeClr val="bg1"/>
          </a:solidFill>
        </p:grpSpPr>
        <p:sp>
          <p:nvSpPr>
            <p:cNvPr id="155" name="Freeform: Shape 154">
              <a:extLst>
                <a:ext uri="{FF2B5EF4-FFF2-40B4-BE49-F238E27FC236}">
                  <a16:creationId xmlns:a16="http://schemas.microsoft.com/office/drawing/2014/main" id="{AE0105F3-107F-416F-8DE5-93BB9FF4481E}"/>
                </a:ext>
              </a:extLst>
            </p:cNvPr>
            <p:cNvSpPr/>
            <p:nvPr/>
          </p:nvSpPr>
          <p:spPr>
            <a:xfrm>
              <a:off x="478467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56" name="Freeform: Shape 155">
              <a:extLst>
                <a:ext uri="{FF2B5EF4-FFF2-40B4-BE49-F238E27FC236}">
                  <a16:creationId xmlns:a16="http://schemas.microsoft.com/office/drawing/2014/main" id="{34113972-D3FF-4700-94F1-689914F8396A}"/>
                </a:ext>
              </a:extLst>
            </p:cNvPr>
            <p:cNvSpPr/>
            <p:nvPr/>
          </p:nvSpPr>
          <p:spPr>
            <a:xfrm>
              <a:off x="5365742" y="5235852"/>
              <a:ext cx="66675" cy="419100"/>
            </a:xfrm>
            <a:custGeom>
              <a:avLst/>
              <a:gdLst>
                <a:gd name="connsiteX0" fmla="*/ 0 w 66675"/>
                <a:gd name="connsiteY0" fmla="*/ 381000 h 419100"/>
                <a:gd name="connsiteX1" fmla="*/ 66675 w 66675"/>
                <a:gd name="connsiteY1" fmla="*/ 381000 h 419100"/>
                <a:gd name="connsiteX2" fmla="*/ 66675 w 66675"/>
                <a:gd name="connsiteY2" fmla="*/ 419100 h 419100"/>
                <a:gd name="connsiteX3" fmla="*/ 0 w 66675"/>
                <a:gd name="connsiteY3" fmla="*/ 419100 h 419100"/>
                <a:gd name="connsiteX4" fmla="*/ 0 w 66675"/>
                <a:gd name="connsiteY4" fmla="*/ 304800 h 419100"/>
                <a:gd name="connsiteX5" fmla="*/ 66675 w 66675"/>
                <a:gd name="connsiteY5" fmla="*/ 304800 h 419100"/>
                <a:gd name="connsiteX6" fmla="*/ 66675 w 66675"/>
                <a:gd name="connsiteY6" fmla="*/ 342900 h 419100"/>
                <a:gd name="connsiteX7" fmla="*/ 0 w 66675"/>
                <a:gd name="connsiteY7" fmla="*/ 342900 h 419100"/>
                <a:gd name="connsiteX8" fmla="*/ 0 w 66675"/>
                <a:gd name="connsiteY8" fmla="*/ 228600 h 419100"/>
                <a:gd name="connsiteX9" fmla="*/ 66675 w 66675"/>
                <a:gd name="connsiteY9" fmla="*/ 228600 h 419100"/>
                <a:gd name="connsiteX10" fmla="*/ 66675 w 66675"/>
                <a:gd name="connsiteY10" fmla="*/ 266700 h 419100"/>
                <a:gd name="connsiteX11" fmla="*/ 0 w 66675"/>
                <a:gd name="connsiteY11" fmla="*/ 266700 h 419100"/>
                <a:gd name="connsiteX12" fmla="*/ 0 w 66675"/>
                <a:gd name="connsiteY12" fmla="*/ 152400 h 419100"/>
                <a:gd name="connsiteX13" fmla="*/ 66675 w 66675"/>
                <a:gd name="connsiteY13" fmla="*/ 152400 h 419100"/>
                <a:gd name="connsiteX14" fmla="*/ 66675 w 66675"/>
                <a:gd name="connsiteY14" fmla="*/ 190500 h 419100"/>
                <a:gd name="connsiteX15" fmla="*/ 0 w 66675"/>
                <a:gd name="connsiteY15" fmla="*/ 190500 h 419100"/>
                <a:gd name="connsiteX16" fmla="*/ 0 w 66675"/>
                <a:gd name="connsiteY16" fmla="*/ 76200 h 419100"/>
                <a:gd name="connsiteX17" fmla="*/ 66675 w 66675"/>
                <a:gd name="connsiteY17" fmla="*/ 76200 h 419100"/>
                <a:gd name="connsiteX18" fmla="*/ 66675 w 66675"/>
                <a:gd name="connsiteY18" fmla="*/ 114300 h 419100"/>
                <a:gd name="connsiteX19" fmla="*/ 0 w 66675"/>
                <a:gd name="connsiteY19" fmla="*/ 114300 h 419100"/>
                <a:gd name="connsiteX20" fmla="*/ 0 w 66675"/>
                <a:gd name="connsiteY20" fmla="*/ 0 h 419100"/>
                <a:gd name="connsiteX21" fmla="*/ 66675 w 66675"/>
                <a:gd name="connsiteY21" fmla="*/ 0 h 419100"/>
                <a:gd name="connsiteX22" fmla="*/ 66675 w 66675"/>
                <a:gd name="connsiteY22" fmla="*/ 38100 h 419100"/>
                <a:gd name="connsiteX23" fmla="*/ 0 w 66675"/>
                <a:gd name="connsiteY23" fmla="*/ 38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675" h="419100">
                  <a:moveTo>
                    <a:pt x="0" y="381000"/>
                  </a:moveTo>
                  <a:lnTo>
                    <a:pt x="66675" y="381000"/>
                  </a:lnTo>
                  <a:lnTo>
                    <a:pt x="66675" y="419100"/>
                  </a:lnTo>
                  <a:lnTo>
                    <a:pt x="0" y="419100"/>
                  </a:lnTo>
                  <a:close/>
                  <a:moveTo>
                    <a:pt x="0" y="304800"/>
                  </a:moveTo>
                  <a:lnTo>
                    <a:pt x="66675" y="304800"/>
                  </a:lnTo>
                  <a:lnTo>
                    <a:pt x="66675" y="342900"/>
                  </a:lnTo>
                  <a:lnTo>
                    <a:pt x="0" y="342900"/>
                  </a:lnTo>
                  <a:close/>
                  <a:moveTo>
                    <a:pt x="0" y="228600"/>
                  </a:moveTo>
                  <a:lnTo>
                    <a:pt x="66675" y="228600"/>
                  </a:lnTo>
                  <a:lnTo>
                    <a:pt x="66675" y="266700"/>
                  </a:lnTo>
                  <a:lnTo>
                    <a:pt x="0" y="266700"/>
                  </a:lnTo>
                  <a:close/>
                  <a:moveTo>
                    <a:pt x="0" y="152400"/>
                  </a:moveTo>
                  <a:lnTo>
                    <a:pt x="66675" y="152400"/>
                  </a:lnTo>
                  <a:lnTo>
                    <a:pt x="66675" y="190500"/>
                  </a:lnTo>
                  <a:lnTo>
                    <a:pt x="0" y="190500"/>
                  </a:lnTo>
                  <a:close/>
                  <a:moveTo>
                    <a:pt x="0" y="76200"/>
                  </a:moveTo>
                  <a:lnTo>
                    <a:pt x="66675" y="76200"/>
                  </a:lnTo>
                  <a:lnTo>
                    <a:pt x="66675" y="114300"/>
                  </a:lnTo>
                  <a:lnTo>
                    <a:pt x="0" y="114300"/>
                  </a:lnTo>
                  <a:close/>
                  <a:moveTo>
                    <a:pt x="0" y="0"/>
                  </a:moveTo>
                  <a:lnTo>
                    <a:pt x="66675" y="0"/>
                  </a:lnTo>
                  <a:lnTo>
                    <a:pt x="66675" y="38100"/>
                  </a:lnTo>
                  <a:lnTo>
                    <a:pt x="0" y="3810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57" name="Freeform: Shape 156">
              <a:extLst>
                <a:ext uri="{FF2B5EF4-FFF2-40B4-BE49-F238E27FC236}">
                  <a16:creationId xmlns:a16="http://schemas.microsoft.com/office/drawing/2014/main" id="{477FC580-AED2-40B1-ABFC-0839D0A25D04}"/>
                </a:ext>
              </a:extLst>
            </p:cNvPr>
            <p:cNvSpPr/>
            <p:nvPr/>
          </p:nvSpPr>
          <p:spPr>
            <a:xfrm>
              <a:off x="4899018" y="5121552"/>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58" name="Freeform: Shape 157">
              <a:extLst>
                <a:ext uri="{FF2B5EF4-FFF2-40B4-BE49-F238E27FC236}">
                  <a16:creationId xmlns:a16="http://schemas.microsoft.com/office/drawing/2014/main" id="{07E12959-09C5-4888-8C53-3EB83E4EBAF9}"/>
                </a:ext>
              </a:extLst>
            </p:cNvPr>
            <p:cNvSpPr/>
            <p:nvPr/>
          </p:nvSpPr>
          <p:spPr>
            <a:xfrm>
              <a:off x="4899018" y="5702577"/>
              <a:ext cx="419100" cy="66675"/>
            </a:xfrm>
            <a:custGeom>
              <a:avLst/>
              <a:gdLst>
                <a:gd name="connsiteX0" fmla="*/ 381000 w 419100"/>
                <a:gd name="connsiteY0" fmla="*/ 0 h 66675"/>
                <a:gd name="connsiteX1" fmla="*/ 419100 w 419100"/>
                <a:gd name="connsiteY1" fmla="*/ 0 h 66675"/>
                <a:gd name="connsiteX2" fmla="*/ 419100 w 419100"/>
                <a:gd name="connsiteY2" fmla="*/ 66675 h 66675"/>
                <a:gd name="connsiteX3" fmla="*/ 381000 w 419100"/>
                <a:gd name="connsiteY3" fmla="*/ 66675 h 66675"/>
                <a:gd name="connsiteX4" fmla="*/ 304800 w 419100"/>
                <a:gd name="connsiteY4" fmla="*/ 0 h 66675"/>
                <a:gd name="connsiteX5" fmla="*/ 342900 w 419100"/>
                <a:gd name="connsiteY5" fmla="*/ 0 h 66675"/>
                <a:gd name="connsiteX6" fmla="*/ 342900 w 419100"/>
                <a:gd name="connsiteY6" fmla="*/ 66675 h 66675"/>
                <a:gd name="connsiteX7" fmla="*/ 304800 w 419100"/>
                <a:gd name="connsiteY7" fmla="*/ 66675 h 66675"/>
                <a:gd name="connsiteX8" fmla="*/ 228600 w 419100"/>
                <a:gd name="connsiteY8" fmla="*/ 0 h 66675"/>
                <a:gd name="connsiteX9" fmla="*/ 266700 w 419100"/>
                <a:gd name="connsiteY9" fmla="*/ 0 h 66675"/>
                <a:gd name="connsiteX10" fmla="*/ 266700 w 419100"/>
                <a:gd name="connsiteY10" fmla="*/ 66675 h 66675"/>
                <a:gd name="connsiteX11" fmla="*/ 228600 w 419100"/>
                <a:gd name="connsiteY11" fmla="*/ 66675 h 66675"/>
                <a:gd name="connsiteX12" fmla="*/ 152400 w 419100"/>
                <a:gd name="connsiteY12" fmla="*/ 0 h 66675"/>
                <a:gd name="connsiteX13" fmla="*/ 190500 w 419100"/>
                <a:gd name="connsiteY13" fmla="*/ 0 h 66675"/>
                <a:gd name="connsiteX14" fmla="*/ 190500 w 419100"/>
                <a:gd name="connsiteY14" fmla="*/ 66675 h 66675"/>
                <a:gd name="connsiteX15" fmla="*/ 152400 w 419100"/>
                <a:gd name="connsiteY15" fmla="*/ 66675 h 66675"/>
                <a:gd name="connsiteX16" fmla="*/ 76200 w 419100"/>
                <a:gd name="connsiteY16" fmla="*/ 0 h 66675"/>
                <a:gd name="connsiteX17" fmla="*/ 114300 w 419100"/>
                <a:gd name="connsiteY17" fmla="*/ 0 h 66675"/>
                <a:gd name="connsiteX18" fmla="*/ 114300 w 419100"/>
                <a:gd name="connsiteY18" fmla="*/ 66675 h 66675"/>
                <a:gd name="connsiteX19" fmla="*/ 76200 w 419100"/>
                <a:gd name="connsiteY19" fmla="*/ 66675 h 66675"/>
                <a:gd name="connsiteX20" fmla="*/ 0 w 419100"/>
                <a:gd name="connsiteY20" fmla="*/ 0 h 66675"/>
                <a:gd name="connsiteX21" fmla="*/ 38100 w 419100"/>
                <a:gd name="connsiteY21" fmla="*/ 0 h 66675"/>
                <a:gd name="connsiteX22" fmla="*/ 38100 w 419100"/>
                <a:gd name="connsiteY22" fmla="*/ 66675 h 66675"/>
                <a:gd name="connsiteX23" fmla="*/ 0 w 419100"/>
                <a:gd name="connsiteY23"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6675">
                  <a:moveTo>
                    <a:pt x="381000" y="0"/>
                  </a:moveTo>
                  <a:lnTo>
                    <a:pt x="419100" y="0"/>
                  </a:lnTo>
                  <a:lnTo>
                    <a:pt x="419100" y="66675"/>
                  </a:lnTo>
                  <a:lnTo>
                    <a:pt x="381000" y="66675"/>
                  </a:lnTo>
                  <a:close/>
                  <a:moveTo>
                    <a:pt x="304800" y="0"/>
                  </a:moveTo>
                  <a:lnTo>
                    <a:pt x="342900" y="0"/>
                  </a:lnTo>
                  <a:lnTo>
                    <a:pt x="342900" y="66675"/>
                  </a:lnTo>
                  <a:lnTo>
                    <a:pt x="304800" y="66675"/>
                  </a:lnTo>
                  <a:close/>
                  <a:moveTo>
                    <a:pt x="228600" y="0"/>
                  </a:moveTo>
                  <a:lnTo>
                    <a:pt x="266700" y="0"/>
                  </a:lnTo>
                  <a:lnTo>
                    <a:pt x="266700" y="66675"/>
                  </a:lnTo>
                  <a:lnTo>
                    <a:pt x="228600" y="66675"/>
                  </a:lnTo>
                  <a:close/>
                  <a:moveTo>
                    <a:pt x="152400" y="0"/>
                  </a:moveTo>
                  <a:lnTo>
                    <a:pt x="190500" y="0"/>
                  </a:lnTo>
                  <a:lnTo>
                    <a:pt x="190500" y="66675"/>
                  </a:lnTo>
                  <a:lnTo>
                    <a:pt x="152400" y="66675"/>
                  </a:lnTo>
                  <a:close/>
                  <a:moveTo>
                    <a:pt x="76200" y="0"/>
                  </a:moveTo>
                  <a:lnTo>
                    <a:pt x="114300" y="0"/>
                  </a:lnTo>
                  <a:lnTo>
                    <a:pt x="114300" y="66675"/>
                  </a:lnTo>
                  <a:lnTo>
                    <a:pt x="76200" y="66675"/>
                  </a:lnTo>
                  <a:close/>
                  <a:moveTo>
                    <a:pt x="0" y="0"/>
                  </a:moveTo>
                  <a:lnTo>
                    <a:pt x="38100" y="0"/>
                  </a:lnTo>
                  <a:lnTo>
                    <a:pt x="38100" y="66675"/>
                  </a:lnTo>
                  <a:lnTo>
                    <a:pt x="0" y="66675"/>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59" name="Freeform: Shape 158">
              <a:extLst>
                <a:ext uri="{FF2B5EF4-FFF2-40B4-BE49-F238E27FC236}">
                  <a16:creationId xmlns:a16="http://schemas.microsoft.com/office/drawing/2014/main" id="{2D865FFD-69C5-41EC-BBA1-B2C045071158}"/>
                </a:ext>
              </a:extLst>
            </p:cNvPr>
            <p:cNvSpPr/>
            <p:nvPr/>
          </p:nvSpPr>
          <p:spPr>
            <a:xfrm>
              <a:off x="4851393" y="5188227"/>
              <a:ext cx="514350" cy="514350"/>
            </a:xfrm>
            <a:custGeom>
              <a:avLst/>
              <a:gdLst>
                <a:gd name="connsiteX0" fmla="*/ 38100 w 514350"/>
                <a:gd name="connsiteY0" fmla="*/ 0 h 514350"/>
                <a:gd name="connsiteX1" fmla="*/ 476250 w 514350"/>
                <a:gd name="connsiteY1" fmla="*/ 0 h 514350"/>
                <a:gd name="connsiteX2" fmla="*/ 514350 w 514350"/>
                <a:gd name="connsiteY2" fmla="*/ 38100 h 514350"/>
                <a:gd name="connsiteX3" fmla="*/ 514350 w 514350"/>
                <a:gd name="connsiteY3" fmla="*/ 476250 h 514350"/>
                <a:gd name="connsiteX4" fmla="*/ 476250 w 514350"/>
                <a:gd name="connsiteY4" fmla="*/ 514350 h 514350"/>
                <a:gd name="connsiteX5" fmla="*/ 38100 w 514350"/>
                <a:gd name="connsiteY5" fmla="*/ 514350 h 514350"/>
                <a:gd name="connsiteX6" fmla="*/ 0 w 514350"/>
                <a:gd name="connsiteY6" fmla="*/ 476250 h 514350"/>
                <a:gd name="connsiteX7" fmla="*/ 0 w 514350"/>
                <a:gd name="connsiteY7" fmla="*/ 38100 h 514350"/>
                <a:gd name="connsiteX8" fmla="*/ 38100 w 514350"/>
                <a:gd name="connsiteY8" fmla="*/ 0 h 514350"/>
                <a:gd name="connsiteX9" fmla="*/ 95250 w 514350"/>
                <a:gd name="connsiteY9" fmla="*/ 95250 h 514350"/>
                <a:gd name="connsiteX10" fmla="*/ 95250 w 514350"/>
                <a:gd name="connsiteY10" fmla="*/ 419100 h 514350"/>
                <a:gd name="connsiteX11" fmla="*/ 419100 w 514350"/>
                <a:gd name="connsiteY11" fmla="*/ 419100 h 514350"/>
                <a:gd name="connsiteX12" fmla="*/ 419100 w 514350"/>
                <a:gd name="connsiteY12" fmla="*/ 95250 h 514350"/>
                <a:gd name="connsiteX13" fmla="*/ 95250 w 514350"/>
                <a:gd name="connsiteY13" fmla="*/ 9525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350" h="514350">
                  <a:moveTo>
                    <a:pt x="38100" y="0"/>
                  </a:moveTo>
                  <a:lnTo>
                    <a:pt x="476250" y="0"/>
                  </a:lnTo>
                  <a:cubicBezTo>
                    <a:pt x="497291" y="0"/>
                    <a:pt x="514350" y="17058"/>
                    <a:pt x="514350" y="38100"/>
                  </a:cubicBezTo>
                  <a:lnTo>
                    <a:pt x="514350" y="476250"/>
                  </a:lnTo>
                  <a:cubicBezTo>
                    <a:pt x="514350" y="497291"/>
                    <a:pt x="497291" y="514350"/>
                    <a:pt x="476250" y="514350"/>
                  </a:cubicBezTo>
                  <a:lnTo>
                    <a:pt x="38100" y="514350"/>
                  </a:lnTo>
                  <a:cubicBezTo>
                    <a:pt x="17058" y="514350"/>
                    <a:pt x="0" y="497291"/>
                    <a:pt x="0" y="476250"/>
                  </a:cubicBezTo>
                  <a:lnTo>
                    <a:pt x="0" y="38100"/>
                  </a:lnTo>
                  <a:cubicBezTo>
                    <a:pt x="0" y="17058"/>
                    <a:pt x="17058" y="0"/>
                    <a:pt x="38100" y="0"/>
                  </a:cubicBezTo>
                  <a:close/>
                  <a:moveTo>
                    <a:pt x="95250" y="95250"/>
                  </a:moveTo>
                  <a:lnTo>
                    <a:pt x="95250" y="419100"/>
                  </a:lnTo>
                  <a:lnTo>
                    <a:pt x="419100" y="419100"/>
                  </a:lnTo>
                  <a:lnTo>
                    <a:pt x="419100" y="95250"/>
                  </a:lnTo>
                  <a:lnTo>
                    <a:pt x="95250" y="9525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60" name="Freeform: Shape 159">
              <a:extLst>
                <a:ext uri="{FF2B5EF4-FFF2-40B4-BE49-F238E27FC236}">
                  <a16:creationId xmlns:a16="http://schemas.microsoft.com/office/drawing/2014/main" id="{FEA6332D-82C0-433A-95F5-1691C941E8E3}"/>
                </a:ext>
              </a:extLst>
            </p:cNvPr>
            <p:cNvSpPr/>
            <p:nvPr/>
          </p:nvSpPr>
          <p:spPr>
            <a:xfrm>
              <a:off x="4984744" y="5321578"/>
              <a:ext cx="247650" cy="247650"/>
            </a:xfrm>
            <a:custGeom>
              <a:avLst/>
              <a:gdLst>
                <a:gd name="connsiteX0" fmla="*/ 0 w 247650"/>
                <a:gd name="connsiteY0" fmla="*/ 0 h 247650"/>
                <a:gd name="connsiteX1" fmla="*/ 247650 w 247650"/>
                <a:gd name="connsiteY1" fmla="*/ 0 h 247650"/>
                <a:gd name="connsiteX2" fmla="*/ 247650 w 247650"/>
                <a:gd name="connsiteY2" fmla="*/ 247650 h 247650"/>
                <a:gd name="connsiteX3" fmla="*/ 0 w 247650"/>
                <a:gd name="connsiteY3" fmla="*/ 247650 h 247650"/>
                <a:gd name="connsiteX4" fmla="*/ 0 w 247650"/>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0" y="0"/>
                  </a:moveTo>
                  <a:lnTo>
                    <a:pt x="247650" y="0"/>
                  </a:lnTo>
                  <a:lnTo>
                    <a:pt x="247650" y="247650"/>
                  </a:lnTo>
                  <a:lnTo>
                    <a:pt x="0" y="247650"/>
                  </a:lnTo>
                  <a:lnTo>
                    <a:pt x="0" y="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grpSp>
    </p:spTree>
    <p:extLst>
      <p:ext uri="{BB962C8B-B14F-4D97-AF65-F5344CB8AC3E}">
        <p14:creationId xmlns:p14="http://schemas.microsoft.com/office/powerpoint/2010/main" val="137807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182">
            <a:extLst>
              <a:ext uri="{FF2B5EF4-FFF2-40B4-BE49-F238E27FC236}">
                <a16:creationId xmlns:a16="http://schemas.microsoft.com/office/drawing/2014/main" id="{C9B702CB-CB48-4ABC-9FB2-8C5A31DED094}"/>
              </a:ext>
            </a:extLst>
          </p:cNvPr>
          <p:cNvSpPr/>
          <p:nvPr/>
        </p:nvSpPr>
        <p:spPr bwMode="auto">
          <a:xfrm>
            <a:off x="9739395" y="2420220"/>
            <a:ext cx="1486762" cy="190685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 name="connsiteX0" fmla="*/ 808941 w 1536641"/>
              <a:gd name="connsiteY0" fmla="*/ 107085 h 1866625"/>
              <a:gd name="connsiteX1" fmla="*/ 306651 w 1536641"/>
              <a:gd name="connsiteY1" fmla="*/ 254506 h 1866625"/>
              <a:gd name="connsiteX2" fmla="*/ 808941 w 1536641"/>
              <a:gd name="connsiteY2" fmla="*/ 401926 h 1866625"/>
              <a:gd name="connsiteX3" fmla="*/ 1311231 w 1536641"/>
              <a:gd name="connsiteY3" fmla="*/ 254506 h 1866625"/>
              <a:gd name="connsiteX4" fmla="*/ 808941 w 1536641"/>
              <a:gd name="connsiteY4" fmla="*/ 107085 h 1866625"/>
              <a:gd name="connsiteX5" fmla="*/ 808940 w 1536641"/>
              <a:gd name="connsiteY5" fmla="*/ 0 h 1866625"/>
              <a:gd name="connsiteX6" fmla="*/ 1532884 w 1536641"/>
              <a:gd name="connsiteY6" fmla="*/ 266488 h 1866625"/>
              <a:gd name="connsiteX7" fmla="*/ 1535529 w 1536641"/>
              <a:gd name="connsiteY7" fmla="*/ 287858 h 1866625"/>
              <a:gd name="connsiteX8" fmla="*/ 1536640 w 1536641"/>
              <a:gd name="connsiteY8" fmla="*/ 287858 h 1866625"/>
              <a:gd name="connsiteX9" fmla="*/ 1536640 w 1536641"/>
              <a:gd name="connsiteY9" fmla="*/ 296838 h 1866625"/>
              <a:gd name="connsiteX10" fmla="*/ 1536641 w 1536641"/>
              <a:gd name="connsiteY10" fmla="*/ 1569784 h 1866625"/>
              <a:gd name="connsiteX11" fmla="*/ 1536641 w 1536641"/>
              <a:gd name="connsiteY11" fmla="*/ 1569787 h 1866625"/>
              <a:gd name="connsiteX12" fmla="*/ 1536641 w 1536641"/>
              <a:gd name="connsiteY12" fmla="*/ 1569790 h 1866625"/>
              <a:gd name="connsiteX13" fmla="*/ 1536641 w 1536641"/>
              <a:gd name="connsiteY13" fmla="*/ 1578767 h 1866625"/>
              <a:gd name="connsiteX14" fmla="*/ 1535529 w 1536641"/>
              <a:gd name="connsiteY14" fmla="*/ 1578767 h 1866625"/>
              <a:gd name="connsiteX15" fmla="*/ 1532884 w 1536641"/>
              <a:gd name="connsiteY15" fmla="*/ 1600137 h 1866625"/>
              <a:gd name="connsiteX16" fmla="*/ 808941 w 1536641"/>
              <a:gd name="connsiteY16" fmla="*/ 1866625 h 1866625"/>
              <a:gd name="connsiteX17" fmla="*/ 84998 w 1536641"/>
              <a:gd name="connsiteY17" fmla="*/ 1600137 h 1866625"/>
              <a:gd name="connsiteX18" fmla="*/ 82353 w 1536641"/>
              <a:gd name="connsiteY18" fmla="*/ 1578767 h 1866625"/>
              <a:gd name="connsiteX19" fmla="*/ 81241 w 1536641"/>
              <a:gd name="connsiteY19" fmla="*/ 1578767 h 1866625"/>
              <a:gd name="connsiteX20" fmla="*/ 81241 w 1536641"/>
              <a:gd name="connsiteY20" fmla="*/ 1569787 h 1866625"/>
              <a:gd name="connsiteX21" fmla="*/ 81241 w 1536641"/>
              <a:gd name="connsiteY21" fmla="*/ 296841 h 1866625"/>
              <a:gd name="connsiteX22" fmla="*/ 81240 w 1536641"/>
              <a:gd name="connsiteY22" fmla="*/ 296838 h 1866625"/>
              <a:gd name="connsiteX23" fmla="*/ 0 w 1536641"/>
              <a:gd name="connsiteY23" fmla="*/ 404712 h 1866625"/>
              <a:gd name="connsiteX24" fmla="*/ 84998 w 1536641"/>
              <a:gd name="connsiteY24" fmla="*/ 266488 h 1866625"/>
              <a:gd name="connsiteX25" fmla="*/ 808940 w 1536641"/>
              <a:gd name="connsiteY2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3758 w 1455401"/>
              <a:gd name="connsiteY23" fmla="*/ 266488 h 1866625"/>
              <a:gd name="connsiteX24" fmla="*/ 727700 w 1455401"/>
              <a:gd name="connsiteY24" fmla="*/ 0 h 1866625"/>
              <a:gd name="connsiteX0" fmla="*/ 778694 w 1506394"/>
              <a:gd name="connsiteY0" fmla="*/ 107085 h 1866625"/>
              <a:gd name="connsiteX1" fmla="*/ 276404 w 1506394"/>
              <a:gd name="connsiteY1" fmla="*/ 254506 h 1866625"/>
              <a:gd name="connsiteX2" fmla="*/ 778694 w 1506394"/>
              <a:gd name="connsiteY2" fmla="*/ 401926 h 1866625"/>
              <a:gd name="connsiteX3" fmla="*/ 1280984 w 1506394"/>
              <a:gd name="connsiteY3" fmla="*/ 254506 h 1866625"/>
              <a:gd name="connsiteX4" fmla="*/ 778694 w 1506394"/>
              <a:gd name="connsiteY4" fmla="*/ 107085 h 1866625"/>
              <a:gd name="connsiteX5" fmla="*/ 778693 w 1506394"/>
              <a:gd name="connsiteY5" fmla="*/ 0 h 1866625"/>
              <a:gd name="connsiteX6" fmla="*/ 1502637 w 1506394"/>
              <a:gd name="connsiteY6" fmla="*/ 266488 h 1866625"/>
              <a:gd name="connsiteX7" fmla="*/ 1505282 w 1506394"/>
              <a:gd name="connsiteY7" fmla="*/ 287858 h 1866625"/>
              <a:gd name="connsiteX8" fmla="*/ 1506393 w 1506394"/>
              <a:gd name="connsiteY8" fmla="*/ 287858 h 1866625"/>
              <a:gd name="connsiteX9" fmla="*/ 1506393 w 1506394"/>
              <a:gd name="connsiteY9" fmla="*/ 296838 h 1866625"/>
              <a:gd name="connsiteX10" fmla="*/ 1506394 w 1506394"/>
              <a:gd name="connsiteY10" fmla="*/ 1569784 h 1866625"/>
              <a:gd name="connsiteX11" fmla="*/ 1506394 w 1506394"/>
              <a:gd name="connsiteY11" fmla="*/ 1569787 h 1866625"/>
              <a:gd name="connsiteX12" fmla="*/ 1506394 w 1506394"/>
              <a:gd name="connsiteY12" fmla="*/ 1569790 h 1866625"/>
              <a:gd name="connsiteX13" fmla="*/ 1506394 w 1506394"/>
              <a:gd name="connsiteY13" fmla="*/ 1578767 h 1866625"/>
              <a:gd name="connsiteX14" fmla="*/ 1505282 w 1506394"/>
              <a:gd name="connsiteY14" fmla="*/ 1578767 h 1866625"/>
              <a:gd name="connsiteX15" fmla="*/ 1502637 w 1506394"/>
              <a:gd name="connsiteY15" fmla="*/ 1600137 h 1866625"/>
              <a:gd name="connsiteX16" fmla="*/ 778694 w 1506394"/>
              <a:gd name="connsiteY16" fmla="*/ 1866625 h 1866625"/>
              <a:gd name="connsiteX17" fmla="*/ 54751 w 1506394"/>
              <a:gd name="connsiteY17" fmla="*/ 1600137 h 1866625"/>
              <a:gd name="connsiteX18" fmla="*/ 52106 w 1506394"/>
              <a:gd name="connsiteY18" fmla="*/ 1578767 h 1866625"/>
              <a:gd name="connsiteX19" fmla="*/ 50994 w 1506394"/>
              <a:gd name="connsiteY19" fmla="*/ 1578767 h 1866625"/>
              <a:gd name="connsiteX20" fmla="*/ 50994 w 1506394"/>
              <a:gd name="connsiteY20" fmla="*/ 1569787 h 1866625"/>
              <a:gd name="connsiteX21" fmla="*/ 50994 w 1506394"/>
              <a:gd name="connsiteY21" fmla="*/ 296841 h 1866625"/>
              <a:gd name="connsiteX22" fmla="*/ 54751 w 1506394"/>
              <a:gd name="connsiteY22" fmla="*/ 266488 h 1866625"/>
              <a:gd name="connsiteX23" fmla="*/ 778693 w 1506394"/>
              <a:gd name="connsiteY23" fmla="*/ 0 h 1866625"/>
              <a:gd name="connsiteX0" fmla="*/ 727700 w 1455400"/>
              <a:gd name="connsiteY0" fmla="*/ 107085 h 1866625"/>
              <a:gd name="connsiteX1" fmla="*/ 225410 w 1455400"/>
              <a:gd name="connsiteY1" fmla="*/ 254506 h 1866625"/>
              <a:gd name="connsiteX2" fmla="*/ 727700 w 1455400"/>
              <a:gd name="connsiteY2" fmla="*/ 401926 h 1866625"/>
              <a:gd name="connsiteX3" fmla="*/ 1229990 w 1455400"/>
              <a:gd name="connsiteY3" fmla="*/ 254506 h 1866625"/>
              <a:gd name="connsiteX4" fmla="*/ 727700 w 1455400"/>
              <a:gd name="connsiteY4" fmla="*/ 107085 h 1866625"/>
              <a:gd name="connsiteX5" fmla="*/ 727699 w 1455400"/>
              <a:gd name="connsiteY5" fmla="*/ 0 h 1866625"/>
              <a:gd name="connsiteX6" fmla="*/ 1451643 w 1455400"/>
              <a:gd name="connsiteY6" fmla="*/ 266488 h 1866625"/>
              <a:gd name="connsiteX7" fmla="*/ 1454288 w 1455400"/>
              <a:gd name="connsiteY7" fmla="*/ 287858 h 1866625"/>
              <a:gd name="connsiteX8" fmla="*/ 1455399 w 1455400"/>
              <a:gd name="connsiteY8" fmla="*/ 287858 h 1866625"/>
              <a:gd name="connsiteX9" fmla="*/ 1455399 w 1455400"/>
              <a:gd name="connsiteY9" fmla="*/ 296838 h 1866625"/>
              <a:gd name="connsiteX10" fmla="*/ 1455400 w 1455400"/>
              <a:gd name="connsiteY10" fmla="*/ 1569784 h 1866625"/>
              <a:gd name="connsiteX11" fmla="*/ 1455400 w 1455400"/>
              <a:gd name="connsiteY11" fmla="*/ 1569787 h 1866625"/>
              <a:gd name="connsiteX12" fmla="*/ 1455400 w 1455400"/>
              <a:gd name="connsiteY12" fmla="*/ 1569790 h 1866625"/>
              <a:gd name="connsiteX13" fmla="*/ 1455400 w 1455400"/>
              <a:gd name="connsiteY13" fmla="*/ 1578767 h 1866625"/>
              <a:gd name="connsiteX14" fmla="*/ 1454288 w 1455400"/>
              <a:gd name="connsiteY14" fmla="*/ 1578767 h 1866625"/>
              <a:gd name="connsiteX15" fmla="*/ 1451643 w 1455400"/>
              <a:gd name="connsiteY15" fmla="*/ 1600137 h 1866625"/>
              <a:gd name="connsiteX16" fmla="*/ 727700 w 1455400"/>
              <a:gd name="connsiteY16" fmla="*/ 1866625 h 1866625"/>
              <a:gd name="connsiteX17" fmla="*/ 3757 w 1455400"/>
              <a:gd name="connsiteY17" fmla="*/ 1600137 h 1866625"/>
              <a:gd name="connsiteX18" fmla="*/ 1112 w 1455400"/>
              <a:gd name="connsiteY18" fmla="*/ 1578767 h 1866625"/>
              <a:gd name="connsiteX19" fmla="*/ 0 w 1455400"/>
              <a:gd name="connsiteY19" fmla="*/ 1578767 h 1866625"/>
              <a:gd name="connsiteX20" fmla="*/ 0 w 1455400"/>
              <a:gd name="connsiteY20" fmla="*/ 1569787 h 1866625"/>
              <a:gd name="connsiteX21" fmla="*/ 3757 w 1455400"/>
              <a:gd name="connsiteY21" fmla="*/ 266488 h 1866625"/>
              <a:gd name="connsiteX22" fmla="*/ 727699 w 1455400"/>
              <a:gd name="connsiteY22" fmla="*/ 0 h 1866625"/>
              <a:gd name="connsiteX0" fmla="*/ 727700 w 1455400"/>
              <a:gd name="connsiteY0" fmla="*/ 107085 h 1866625"/>
              <a:gd name="connsiteX1" fmla="*/ 225410 w 1455400"/>
              <a:gd name="connsiteY1" fmla="*/ 254506 h 1866625"/>
              <a:gd name="connsiteX2" fmla="*/ 727700 w 1455400"/>
              <a:gd name="connsiteY2" fmla="*/ 401926 h 1866625"/>
              <a:gd name="connsiteX3" fmla="*/ 1229990 w 1455400"/>
              <a:gd name="connsiteY3" fmla="*/ 254506 h 1866625"/>
              <a:gd name="connsiteX4" fmla="*/ 727700 w 1455400"/>
              <a:gd name="connsiteY4" fmla="*/ 107085 h 1866625"/>
              <a:gd name="connsiteX5" fmla="*/ 727699 w 1455400"/>
              <a:gd name="connsiteY5" fmla="*/ 0 h 1866625"/>
              <a:gd name="connsiteX6" fmla="*/ 1451643 w 1455400"/>
              <a:gd name="connsiteY6" fmla="*/ 266488 h 1866625"/>
              <a:gd name="connsiteX7" fmla="*/ 1454288 w 1455400"/>
              <a:gd name="connsiteY7" fmla="*/ 287858 h 1866625"/>
              <a:gd name="connsiteX8" fmla="*/ 1455399 w 1455400"/>
              <a:gd name="connsiteY8" fmla="*/ 287858 h 1866625"/>
              <a:gd name="connsiteX9" fmla="*/ 1455399 w 1455400"/>
              <a:gd name="connsiteY9" fmla="*/ 296838 h 1866625"/>
              <a:gd name="connsiteX10" fmla="*/ 1455400 w 1455400"/>
              <a:gd name="connsiteY10" fmla="*/ 1569784 h 1866625"/>
              <a:gd name="connsiteX11" fmla="*/ 1455400 w 1455400"/>
              <a:gd name="connsiteY11" fmla="*/ 1569787 h 1866625"/>
              <a:gd name="connsiteX12" fmla="*/ 1455400 w 1455400"/>
              <a:gd name="connsiteY12" fmla="*/ 1569790 h 1866625"/>
              <a:gd name="connsiteX13" fmla="*/ 1455400 w 1455400"/>
              <a:gd name="connsiteY13" fmla="*/ 1578767 h 1866625"/>
              <a:gd name="connsiteX14" fmla="*/ 1454288 w 1455400"/>
              <a:gd name="connsiteY14" fmla="*/ 1578767 h 1866625"/>
              <a:gd name="connsiteX15" fmla="*/ 1451643 w 1455400"/>
              <a:gd name="connsiteY15" fmla="*/ 1600137 h 1866625"/>
              <a:gd name="connsiteX16" fmla="*/ 727700 w 1455400"/>
              <a:gd name="connsiteY16" fmla="*/ 1866625 h 1866625"/>
              <a:gd name="connsiteX17" fmla="*/ 3757 w 1455400"/>
              <a:gd name="connsiteY17" fmla="*/ 1600137 h 1866625"/>
              <a:gd name="connsiteX18" fmla="*/ 1112 w 1455400"/>
              <a:gd name="connsiteY18" fmla="*/ 1578767 h 1866625"/>
              <a:gd name="connsiteX19" fmla="*/ 0 w 1455400"/>
              <a:gd name="connsiteY19" fmla="*/ 1578767 h 1866625"/>
              <a:gd name="connsiteX20" fmla="*/ 0 w 1455400"/>
              <a:gd name="connsiteY20" fmla="*/ 1569787 h 1866625"/>
              <a:gd name="connsiteX21" fmla="*/ 3757 w 1455400"/>
              <a:gd name="connsiteY21" fmla="*/ 266488 h 1866625"/>
              <a:gd name="connsiteX22" fmla="*/ 727699 w 1455400"/>
              <a:gd name="connsiteY22"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55400" h="1866625">
                <a:moveTo>
                  <a:pt x="727700" y="107085"/>
                </a:moveTo>
                <a:cubicBezTo>
                  <a:pt x="450293" y="107085"/>
                  <a:pt x="225410" y="173087"/>
                  <a:pt x="225410" y="254506"/>
                </a:cubicBezTo>
                <a:cubicBezTo>
                  <a:pt x="225410" y="335924"/>
                  <a:pt x="450293" y="401926"/>
                  <a:pt x="727700" y="401926"/>
                </a:cubicBezTo>
                <a:cubicBezTo>
                  <a:pt x="1005107" y="401926"/>
                  <a:pt x="1229990" y="335924"/>
                  <a:pt x="1229990" y="254506"/>
                </a:cubicBezTo>
                <a:cubicBezTo>
                  <a:pt x="1229990" y="173087"/>
                  <a:pt x="1005107" y="107085"/>
                  <a:pt x="727700" y="107085"/>
                </a:cubicBezTo>
                <a:close/>
                <a:moveTo>
                  <a:pt x="727699" y="0"/>
                </a:moveTo>
                <a:cubicBezTo>
                  <a:pt x="1104478" y="0"/>
                  <a:pt x="1414377" y="116806"/>
                  <a:pt x="1451643" y="266488"/>
                </a:cubicBezTo>
                <a:lnTo>
                  <a:pt x="1454288" y="287858"/>
                </a:lnTo>
                <a:lnTo>
                  <a:pt x="1455399" y="287858"/>
                </a:lnTo>
                <a:lnTo>
                  <a:pt x="1455399" y="296838"/>
                </a:lnTo>
                <a:cubicBezTo>
                  <a:pt x="1455399" y="510492"/>
                  <a:pt x="1455400" y="1357626"/>
                  <a:pt x="1455400" y="1569784"/>
                </a:cubicBezTo>
                <a:lnTo>
                  <a:pt x="1455400" y="1569787"/>
                </a:lnTo>
                <a:lnTo>
                  <a:pt x="1455400" y="1569790"/>
                </a:lnTo>
                <a:lnTo>
                  <a:pt x="1455400" y="1578767"/>
                </a:lnTo>
                <a:lnTo>
                  <a:pt x="1454288" y="1578767"/>
                </a:lnTo>
                <a:lnTo>
                  <a:pt x="1451643" y="1600137"/>
                </a:lnTo>
                <a:cubicBezTo>
                  <a:pt x="1414378" y="1749819"/>
                  <a:pt x="1104479" y="1866625"/>
                  <a:pt x="727700" y="1866625"/>
                </a:cubicBezTo>
                <a:cubicBezTo>
                  <a:pt x="350921" y="1866625"/>
                  <a:pt x="41023" y="1749819"/>
                  <a:pt x="3757" y="1600137"/>
                </a:cubicBezTo>
                <a:lnTo>
                  <a:pt x="1112" y="1578767"/>
                </a:lnTo>
                <a:lnTo>
                  <a:pt x="0" y="1578767"/>
                </a:lnTo>
                <a:lnTo>
                  <a:pt x="0" y="1569787"/>
                </a:lnTo>
                <a:cubicBezTo>
                  <a:pt x="1252" y="1135354"/>
                  <a:pt x="2505" y="700921"/>
                  <a:pt x="3757" y="266488"/>
                </a:cubicBezTo>
                <a:cubicBezTo>
                  <a:pt x="7840" y="138438"/>
                  <a:pt x="350920" y="0"/>
                  <a:pt x="727699" y="0"/>
                </a:cubicBezTo>
                <a:close/>
              </a:path>
            </a:pathLst>
          </a:custGeom>
          <a:noFill/>
          <a:ln w="19050" cap="flat">
            <a:solidFill>
              <a:srgbClr val="505050">
                <a:lumMod val="20000"/>
                <a:lumOff val="80000"/>
              </a:srgbClr>
            </a:solidFill>
            <a:prstDash val="solid"/>
            <a:round/>
          </a:ln>
        </p:spPr>
        <p:txBody>
          <a:bodyPr rtlCol="0" anchor="ctr"/>
          <a:lstStyle/>
          <a:p>
            <a:pPr defTabSz="914285">
              <a:defRPr/>
            </a:pPr>
            <a:endParaRPr lang="en-US" sz="1765" kern="0" dirty="0">
              <a:solidFill>
                <a:srgbClr val="002050"/>
              </a:solidFill>
              <a:latin typeface="Segoe UI"/>
            </a:endParaRPr>
          </a:p>
        </p:txBody>
      </p:sp>
      <p:sp>
        <p:nvSpPr>
          <p:cNvPr id="60" name="Freeform 182">
            <a:extLst>
              <a:ext uri="{FF2B5EF4-FFF2-40B4-BE49-F238E27FC236}">
                <a16:creationId xmlns:a16="http://schemas.microsoft.com/office/drawing/2014/main" id="{4525A456-F82E-4680-85EE-7DD57D65FA92}"/>
              </a:ext>
            </a:extLst>
          </p:cNvPr>
          <p:cNvSpPr/>
          <p:nvPr/>
        </p:nvSpPr>
        <p:spPr bwMode="auto">
          <a:xfrm>
            <a:off x="8031283" y="2420220"/>
            <a:ext cx="1486762" cy="190685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 name="connsiteX0" fmla="*/ 808941 w 1536641"/>
              <a:gd name="connsiteY0" fmla="*/ 107085 h 1866625"/>
              <a:gd name="connsiteX1" fmla="*/ 306651 w 1536641"/>
              <a:gd name="connsiteY1" fmla="*/ 254506 h 1866625"/>
              <a:gd name="connsiteX2" fmla="*/ 808941 w 1536641"/>
              <a:gd name="connsiteY2" fmla="*/ 401926 h 1866625"/>
              <a:gd name="connsiteX3" fmla="*/ 1311231 w 1536641"/>
              <a:gd name="connsiteY3" fmla="*/ 254506 h 1866625"/>
              <a:gd name="connsiteX4" fmla="*/ 808941 w 1536641"/>
              <a:gd name="connsiteY4" fmla="*/ 107085 h 1866625"/>
              <a:gd name="connsiteX5" fmla="*/ 808940 w 1536641"/>
              <a:gd name="connsiteY5" fmla="*/ 0 h 1866625"/>
              <a:gd name="connsiteX6" fmla="*/ 1532884 w 1536641"/>
              <a:gd name="connsiteY6" fmla="*/ 266488 h 1866625"/>
              <a:gd name="connsiteX7" fmla="*/ 1535529 w 1536641"/>
              <a:gd name="connsiteY7" fmla="*/ 287858 h 1866625"/>
              <a:gd name="connsiteX8" fmla="*/ 1536640 w 1536641"/>
              <a:gd name="connsiteY8" fmla="*/ 287858 h 1866625"/>
              <a:gd name="connsiteX9" fmla="*/ 1536640 w 1536641"/>
              <a:gd name="connsiteY9" fmla="*/ 296838 h 1866625"/>
              <a:gd name="connsiteX10" fmla="*/ 1536641 w 1536641"/>
              <a:gd name="connsiteY10" fmla="*/ 1569784 h 1866625"/>
              <a:gd name="connsiteX11" fmla="*/ 1536641 w 1536641"/>
              <a:gd name="connsiteY11" fmla="*/ 1569787 h 1866625"/>
              <a:gd name="connsiteX12" fmla="*/ 1536641 w 1536641"/>
              <a:gd name="connsiteY12" fmla="*/ 1569790 h 1866625"/>
              <a:gd name="connsiteX13" fmla="*/ 1536641 w 1536641"/>
              <a:gd name="connsiteY13" fmla="*/ 1578767 h 1866625"/>
              <a:gd name="connsiteX14" fmla="*/ 1535529 w 1536641"/>
              <a:gd name="connsiteY14" fmla="*/ 1578767 h 1866625"/>
              <a:gd name="connsiteX15" fmla="*/ 1532884 w 1536641"/>
              <a:gd name="connsiteY15" fmla="*/ 1600137 h 1866625"/>
              <a:gd name="connsiteX16" fmla="*/ 808941 w 1536641"/>
              <a:gd name="connsiteY16" fmla="*/ 1866625 h 1866625"/>
              <a:gd name="connsiteX17" fmla="*/ 84998 w 1536641"/>
              <a:gd name="connsiteY17" fmla="*/ 1600137 h 1866625"/>
              <a:gd name="connsiteX18" fmla="*/ 82353 w 1536641"/>
              <a:gd name="connsiteY18" fmla="*/ 1578767 h 1866625"/>
              <a:gd name="connsiteX19" fmla="*/ 81241 w 1536641"/>
              <a:gd name="connsiteY19" fmla="*/ 1578767 h 1866625"/>
              <a:gd name="connsiteX20" fmla="*/ 81241 w 1536641"/>
              <a:gd name="connsiteY20" fmla="*/ 1569787 h 1866625"/>
              <a:gd name="connsiteX21" fmla="*/ 81241 w 1536641"/>
              <a:gd name="connsiteY21" fmla="*/ 296841 h 1866625"/>
              <a:gd name="connsiteX22" fmla="*/ 81240 w 1536641"/>
              <a:gd name="connsiteY22" fmla="*/ 296838 h 1866625"/>
              <a:gd name="connsiteX23" fmla="*/ 0 w 1536641"/>
              <a:gd name="connsiteY23" fmla="*/ 404712 h 1866625"/>
              <a:gd name="connsiteX24" fmla="*/ 84998 w 1536641"/>
              <a:gd name="connsiteY24" fmla="*/ 266488 h 1866625"/>
              <a:gd name="connsiteX25" fmla="*/ 808940 w 1536641"/>
              <a:gd name="connsiteY2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3758 w 1455401"/>
              <a:gd name="connsiteY23" fmla="*/ 266488 h 1866625"/>
              <a:gd name="connsiteX24" fmla="*/ 727700 w 1455401"/>
              <a:gd name="connsiteY24" fmla="*/ 0 h 1866625"/>
              <a:gd name="connsiteX0" fmla="*/ 778694 w 1506394"/>
              <a:gd name="connsiteY0" fmla="*/ 107085 h 1866625"/>
              <a:gd name="connsiteX1" fmla="*/ 276404 w 1506394"/>
              <a:gd name="connsiteY1" fmla="*/ 254506 h 1866625"/>
              <a:gd name="connsiteX2" fmla="*/ 778694 w 1506394"/>
              <a:gd name="connsiteY2" fmla="*/ 401926 h 1866625"/>
              <a:gd name="connsiteX3" fmla="*/ 1280984 w 1506394"/>
              <a:gd name="connsiteY3" fmla="*/ 254506 h 1866625"/>
              <a:gd name="connsiteX4" fmla="*/ 778694 w 1506394"/>
              <a:gd name="connsiteY4" fmla="*/ 107085 h 1866625"/>
              <a:gd name="connsiteX5" fmla="*/ 778693 w 1506394"/>
              <a:gd name="connsiteY5" fmla="*/ 0 h 1866625"/>
              <a:gd name="connsiteX6" fmla="*/ 1502637 w 1506394"/>
              <a:gd name="connsiteY6" fmla="*/ 266488 h 1866625"/>
              <a:gd name="connsiteX7" fmla="*/ 1505282 w 1506394"/>
              <a:gd name="connsiteY7" fmla="*/ 287858 h 1866625"/>
              <a:gd name="connsiteX8" fmla="*/ 1506393 w 1506394"/>
              <a:gd name="connsiteY8" fmla="*/ 287858 h 1866625"/>
              <a:gd name="connsiteX9" fmla="*/ 1506393 w 1506394"/>
              <a:gd name="connsiteY9" fmla="*/ 296838 h 1866625"/>
              <a:gd name="connsiteX10" fmla="*/ 1506394 w 1506394"/>
              <a:gd name="connsiteY10" fmla="*/ 1569784 h 1866625"/>
              <a:gd name="connsiteX11" fmla="*/ 1506394 w 1506394"/>
              <a:gd name="connsiteY11" fmla="*/ 1569787 h 1866625"/>
              <a:gd name="connsiteX12" fmla="*/ 1506394 w 1506394"/>
              <a:gd name="connsiteY12" fmla="*/ 1569790 h 1866625"/>
              <a:gd name="connsiteX13" fmla="*/ 1506394 w 1506394"/>
              <a:gd name="connsiteY13" fmla="*/ 1578767 h 1866625"/>
              <a:gd name="connsiteX14" fmla="*/ 1505282 w 1506394"/>
              <a:gd name="connsiteY14" fmla="*/ 1578767 h 1866625"/>
              <a:gd name="connsiteX15" fmla="*/ 1502637 w 1506394"/>
              <a:gd name="connsiteY15" fmla="*/ 1600137 h 1866625"/>
              <a:gd name="connsiteX16" fmla="*/ 778694 w 1506394"/>
              <a:gd name="connsiteY16" fmla="*/ 1866625 h 1866625"/>
              <a:gd name="connsiteX17" fmla="*/ 54751 w 1506394"/>
              <a:gd name="connsiteY17" fmla="*/ 1600137 h 1866625"/>
              <a:gd name="connsiteX18" fmla="*/ 52106 w 1506394"/>
              <a:gd name="connsiteY18" fmla="*/ 1578767 h 1866625"/>
              <a:gd name="connsiteX19" fmla="*/ 50994 w 1506394"/>
              <a:gd name="connsiteY19" fmla="*/ 1578767 h 1866625"/>
              <a:gd name="connsiteX20" fmla="*/ 50994 w 1506394"/>
              <a:gd name="connsiteY20" fmla="*/ 1569787 h 1866625"/>
              <a:gd name="connsiteX21" fmla="*/ 50994 w 1506394"/>
              <a:gd name="connsiteY21" fmla="*/ 296841 h 1866625"/>
              <a:gd name="connsiteX22" fmla="*/ 54751 w 1506394"/>
              <a:gd name="connsiteY22" fmla="*/ 266488 h 1866625"/>
              <a:gd name="connsiteX23" fmla="*/ 778693 w 1506394"/>
              <a:gd name="connsiteY23" fmla="*/ 0 h 1866625"/>
              <a:gd name="connsiteX0" fmla="*/ 727700 w 1455400"/>
              <a:gd name="connsiteY0" fmla="*/ 107085 h 1866625"/>
              <a:gd name="connsiteX1" fmla="*/ 225410 w 1455400"/>
              <a:gd name="connsiteY1" fmla="*/ 254506 h 1866625"/>
              <a:gd name="connsiteX2" fmla="*/ 727700 w 1455400"/>
              <a:gd name="connsiteY2" fmla="*/ 401926 h 1866625"/>
              <a:gd name="connsiteX3" fmla="*/ 1229990 w 1455400"/>
              <a:gd name="connsiteY3" fmla="*/ 254506 h 1866625"/>
              <a:gd name="connsiteX4" fmla="*/ 727700 w 1455400"/>
              <a:gd name="connsiteY4" fmla="*/ 107085 h 1866625"/>
              <a:gd name="connsiteX5" fmla="*/ 727699 w 1455400"/>
              <a:gd name="connsiteY5" fmla="*/ 0 h 1866625"/>
              <a:gd name="connsiteX6" fmla="*/ 1451643 w 1455400"/>
              <a:gd name="connsiteY6" fmla="*/ 266488 h 1866625"/>
              <a:gd name="connsiteX7" fmla="*/ 1454288 w 1455400"/>
              <a:gd name="connsiteY7" fmla="*/ 287858 h 1866625"/>
              <a:gd name="connsiteX8" fmla="*/ 1455399 w 1455400"/>
              <a:gd name="connsiteY8" fmla="*/ 287858 h 1866625"/>
              <a:gd name="connsiteX9" fmla="*/ 1455399 w 1455400"/>
              <a:gd name="connsiteY9" fmla="*/ 296838 h 1866625"/>
              <a:gd name="connsiteX10" fmla="*/ 1455400 w 1455400"/>
              <a:gd name="connsiteY10" fmla="*/ 1569784 h 1866625"/>
              <a:gd name="connsiteX11" fmla="*/ 1455400 w 1455400"/>
              <a:gd name="connsiteY11" fmla="*/ 1569787 h 1866625"/>
              <a:gd name="connsiteX12" fmla="*/ 1455400 w 1455400"/>
              <a:gd name="connsiteY12" fmla="*/ 1569790 h 1866625"/>
              <a:gd name="connsiteX13" fmla="*/ 1455400 w 1455400"/>
              <a:gd name="connsiteY13" fmla="*/ 1578767 h 1866625"/>
              <a:gd name="connsiteX14" fmla="*/ 1454288 w 1455400"/>
              <a:gd name="connsiteY14" fmla="*/ 1578767 h 1866625"/>
              <a:gd name="connsiteX15" fmla="*/ 1451643 w 1455400"/>
              <a:gd name="connsiteY15" fmla="*/ 1600137 h 1866625"/>
              <a:gd name="connsiteX16" fmla="*/ 727700 w 1455400"/>
              <a:gd name="connsiteY16" fmla="*/ 1866625 h 1866625"/>
              <a:gd name="connsiteX17" fmla="*/ 3757 w 1455400"/>
              <a:gd name="connsiteY17" fmla="*/ 1600137 h 1866625"/>
              <a:gd name="connsiteX18" fmla="*/ 1112 w 1455400"/>
              <a:gd name="connsiteY18" fmla="*/ 1578767 h 1866625"/>
              <a:gd name="connsiteX19" fmla="*/ 0 w 1455400"/>
              <a:gd name="connsiteY19" fmla="*/ 1578767 h 1866625"/>
              <a:gd name="connsiteX20" fmla="*/ 0 w 1455400"/>
              <a:gd name="connsiteY20" fmla="*/ 1569787 h 1866625"/>
              <a:gd name="connsiteX21" fmla="*/ 3757 w 1455400"/>
              <a:gd name="connsiteY21" fmla="*/ 266488 h 1866625"/>
              <a:gd name="connsiteX22" fmla="*/ 727699 w 1455400"/>
              <a:gd name="connsiteY22" fmla="*/ 0 h 1866625"/>
              <a:gd name="connsiteX0" fmla="*/ 727700 w 1455400"/>
              <a:gd name="connsiteY0" fmla="*/ 107085 h 1866625"/>
              <a:gd name="connsiteX1" fmla="*/ 225410 w 1455400"/>
              <a:gd name="connsiteY1" fmla="*/ 254506 h 1866625"/>
              <a:gd name="connsiteX2" fmla="*/ 727700 w 1455400"/>
              <a:gd name="connsiteY2" fmla="*/ 401926 h 1866625"/>
              <a:gd name="connsiteX3" fmla="*/ 1229990 w 1455400"/>
              <a:gd name="connsiteY3" fmla="*/ 254506 h 1866625"/>
              <a:gd name="connsiteX4" fmla="*/ 727700 w 1455400"/>
              <a:gd name="connsiteY4" fmla="*/ 107085 h 1866625"/>
              <a:gd name="connsiteX5" fmla="*/ 727699 w 1455400"/>
              <a:gd name="connsiteY5" fmla="*/ 0 h 1866625"/>
              <a:gd name="connsiteX6" fmla="*/ 1451643 w 1455400"/>
              <a:gd name="connsiteY6" fmla="*/ 266488 h 1866625"/>
              <a:gd name="connsiteX7" fmla="*/ 1454288 w 1455400"/>
              <a:gd name="connsiteY7" fmla="*/ 287858 h 1866625"/>
              <a:gd name="connsiteX8" fmla="*/ 1455399 w 1455400"/>
              <a:gd name="connsiteY8" fmla="*/ 287858 h 1866625"/>
              <a:gd name="connsiteX9" fmla="*/ 1455399 w 1455400"/>
              <a:gd name="connsiteY9" fmla="*/ 296838 h 1866625"/>
              <a:gd name="connsiteX10" fmla="*/ 1455400 w 1455400"/>
              <a:gd name="connsiteY10" fmla="*/ 1569784 h 1866625"/>
              <a:gd name="connsiteX11" fmla="*/ 1455400 w 1455400"/>
              <a:gd name="connsiteY11" fmla="*/ 1569787 h 1866625"/>
              <a:gd name="connsiteX12" fmla="*/ 1455400 w 1455400"/>
              <a:gd name="connsiteY12" fmla="*/ 1569790 h 1866625"/>
              <a:gd name="connsiteX13" fmla="*/ 1455400 w 1455400"/>
              <a:gd name="connsiteY13" fmla="*/ 1578767 h 1866625"/>
              <a:gd name="connsiteX14" fmla="*/ 1454288 w 1455400"/>
              <a:gd name="connsiteY14" fmla="*/ 1578767 h 1866625"/>
              <a:gd name="connsiteX15" fmla="*/ 1451643 w 1455400"/>
              <a:gd name="connsiteY15" fmla="*/ 1600137 h 1866625"/>
              <a:gd name="connsiteX16" fmla="*/ 727700 w 1455400"/>
              <a:gd name="connsiteY16" fmla="*/ 1866625 h 1866625"/>
              <a:gd name="connsiteX17" fmla="*/ 3757 w 1455400"/>
              <a:gd name="connsiteY17" fmla="*/ 1600137 h 1866625"/>
              <a:gd name="connsiteX18" fmla="*/ 1112 w 1455400"/>
              <a:gd name="connsiteY18" fmla="*/ 1578767 h 1866625"/>
              <a:gd name="connsiteX19" fmla="*/ 0 w 1455400"/>
              <a:gd name="connsiteY19" fmla="*/ 1578767 h 1866625"/>
              <a:gd name="connsiteX20" fmla="*/ 0 w 1455400"/>
              <a:gd name="connsiteY20" fmla="*/ 1569787 h 1866625"/>
              <a:gd name="connsiteX21" fmla="*/ 3757 w 1455400"/>
              <a:gd name="connsiteY21" fmla="*/ 266488 h 1866625"/>
              <a:gd name="connsiteX22" fmla="*/ 727699 w 1455400"/>
              <a:gd name="connsiteY22"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55400" h="1866625">
                <a:moveTo>
                  <a:pt x="727700" y="107085"/>
                </a:moveTo>
                <a:cubicBezTo>
                  <a:pt x="450293" y="107085"/>
                  <a:pt x="225410" y="173087"/>
                  <a:pt x="225410" y="254506"/>
                </a:cubicBezTo>
                <a:cubicBezTo>
                  <a:pt x="225410" y="335924"/>
                  <a:pt x="450293" y="401926"/>
                  <a:pt x="727700" y="401926"/>
                </a:cubicBezTo>
                <a:cubicBezTo>
                  <a:pt x="1005107" y="401926"/>
                  <a:pt x="1229990" y="335924"/>
                  <a:pt x="1229990" y="254506"/>
                </a:cubicBezTo>
                <a:cubicBezTo>
                  <a:pt x="1229990" y="173087"/>
                  <a:pt x="1005107" y="107085"/>
                  <a:pt x="727700" y="107085"/>
                </a:cubicBezTo>
                <a:close/>
                <a:moveTo>
                  <a:pt x="727699" y="0"/>
                </a:moveTo>
                <a:cubicBezTo>
                  <a:pt x="1104478" y="0"/>
                  <a:pt x="1414377" y="116806"/>
                  <a:pt x="1451643" y="266488"/>
                </a:cubicBezTo>
                <a:lnTo>
                  <a:pt x="1454288" y="287858"/>
                </a:lnTo>
                <a:lnTo>
                  <a:pt x="1455399" y="287858"/>
                </a:lnTo>
                <a:lnTo>
                  <a:pt x="1455399" y="296838"/>
                </a:lnTo>
                <a:cubicBezTo>
                  <a:pt x="1455399" y="510492"/>
                  <a:pt x="1455400" y="1357626"/>
                  <a:pt x="1455400" y="1569784"/>
                </a:cubicBezTo>
                <a:lnTo>
                  <a:pt x="1455400" y="1569787"/>
                </a:lnTo>
                <a:lnTo>
                  <a:pt x="1455400" y="1569790"/>
                </a:lnTo>
                <a:lnTo>
                  <a:pt x="1455400" y="1578767"/>
                </a:lnTo>
                <a:lnTo>
                  <a:pt x="1454288" y="1578767"/>
                </a:lnTo>
                <a:lnTo>
                  <a:pt x="1451643" y="1600137"/>
                </a:lnTo>
                <a:cubicBezTo>
                  <a:pt x="1414378" y="1749819"/>
                  <a:pt x="1104479" y="1866625"/>
                  <a:pt x="727700" y="1866625"/>
                </a:cubicBezTo>
                <a:cubicBezTo>
                  <a:pt x="350921" y="1866625"/>
                  <a:pt x="41023" y="1749819"/>
                  <a:pt x="3757" y="1600137"/>
                </a:cubicBezTo>
                <a:lnTo>
                  <a:pt x="1112" y="1578767"/>
                </a:lnTo>
                <a:lnTo>
                  <a:pt x="0" y="1578767"/>
                </a:lnTo>
                <a:lnTo>
                  <a:pt x="0" y="1569787"/>
                </a:lnTo>
                <a:cubicBezTo>
                  <a:pt x="1252" y="1135354"/>
                  <a:pt x="2505" y="700921"/>
                  <a:pt x="3757" y="266488"/>
                </a:cubicBezTo>
                <a:cubicBezTo>
                  <a:pt x="7840" y="138438"/>
                  <a:pt x="350920" y="0"/>
                  <a:pt x="727699" y="0"/>
                </a:cubicBezTo>
                <a:close/>
              </a:path>
            </a:pathLst>
          </a:custGeom>
          <a:noFill/>
          <a:ln w="19050" cap="flat">
            <a:solidFill>
              <a:srgbClr val="505050">
                <a:lumMod val="20000"/>
                <a:lumOff val="80000"/>
              </a:srgbClr>
            </a:solidFill>
            <a:prstDash val="solid"/>
            <a:round/>
          </a:ln>
        </p:spPr>
        <p:txBody>
          <a:bodyPr rtlCol="0" anchor="ctr"/>
          <a:lstStyle/>
          <a:p>
            <a:pPr defTabSz="914285">
              <a:defRPr/>
            </a:pPr>
            <a:endParaRPr lang="en-US" sz="1765" kern="0" dirty="0">
              <a:solidFill>
                <a:srgbClr val="002050"/>
              </a:solidFill>
              <a:latin typeface="Segoe UI"/>
            </a:endParaRPr>
          </a:p>
        </p:txBody>
      </p:sp>
      <p:grpSp>
        <p:nvGrpSpPr>
          <p:cNvPr id="4" name="Group 3">
            <a:extLst>
              <a:ext uri="{FF2B5EF4-FFF2-40B4-BE49-F238E27FC236}">
                <a16:creationId xmlns:a16="http://schemas.microsoft.com/office/drawing/2014/main" id="{E359C4C3-ED21-4DAA-B83A-BA5FF27FD305}"/>
              </a:ext>
            </a:extLst>
          </p:cNvPr>
          <p:cNvGrpSpPr/>
          <p:nvPr/>
        </p:nvGrpSpPr>
        <p:grpSpPr>
          <a:xfrm>
            <a:off x="8030704" y="3053600"/>
            <a:ext cx="1487922" cy="1273471"/>
            <a:chOff x="8030978" y="3053546"/>
            <a:chExt cx="1488133" cy="1273652"/>
          </a:xfrm>
        </p:grpSpPr>
        <p:sp>
          <p:nvSpPr>
            <p:cNvPr id="41" name="Freeform: Shape 40">
              <a:extLst>
                <a:ext uri="{FF2B5EF4-FFF2-40B4-BE49-F238E27FC236}">
                  <a16:creationId xmlns:a16="http://schemas.microsoft.com/office/drawing/2014/main" id="{507DCD4A-27D6-4500-A836-426EB92B3820}"/>
                </a:ext>
              </a:extLst>
            </p:cNvPr>
            <p:cNvSpPr/>
            <p:nvPr/>
          </p:nvSpPr>
          <p:spPr bwMode="auto">
            <a:xfrm>
              <a:off x="8030978" y="3522858"/>
              <a:ext cx="1488133" cy="510169"/>
            </a:xfrm>
            <a:custGeom>
              <a:avLst/>
              <a:gdLst>
                <a:gd name="connsiteX0" fmla="*/ 0 w 463635"/>
                <a:gd name="connsiteY0" fmla="*/ 0 h 350129"/>
                <a:gd name="connsiteX1" fmla="*/ 463635 w 463635"/>
                <a:gd name="connsiteY1" fmla="*/ 0 h 350129"/>
                <a:gd name="connsiteX2" fmla="*/ 463635 w 463635"/>
                <a:gd name="connsiteY2" fmla="*/ 24275 h 350129"/>
                <a:gd name="connsiteX3" fmla="*/ 463635 w 463635"/>
                <a:gd name="connsiteY3" fmla="*/ 347217 h 350129"/>
                <a:gd name="connsiteX4" fmla="*/ 463635 w 463635"/>
                <a:gd name="connsiteY4" fmla="*/ 347218 h 350129"/>
                <a:gd name="connsiteX5" fmla="*/ 463635 w 463635"/>
                <a:gd name="connsiteY5" fmla="*/ 347219 h 350129"/>
                <a:gd name="connsiteX6" fmla="*/ 463635 w 463635"/>
                <a:gd name="connsiteY6" fmla="*/ 350078 h 350129"/>
                <a:gd name="connsiteX7" fmla="*/ 463281 w 463635"/>
                <a:gd name="connsiteY7" fmla="*/ 350078 h 350129"/>
                <a:gd name="connsiteX8" fmla="*/ 463275 w 463635"/>
                <a:gd name="connsiteY8" fmla="*/ 350129 h 350129"/>
                <a:gd name="connsiteX9" fmla="*/ 361 w 463635"/>
                <a:gd name="connsiteY9" fmla="*/ 350129 h 350129"/>
                <a:gd name="connsiteX10" fmla="*/ 355 w 463635"/>
                <a:gd name="connsiteY10" fmla="*/ 350078 h 350129"/>
                <a:gd name="connsiteX11" fmla="*/ 0 w 463635"/>
                <a:gd name="connsiteY11" fmla="*/ 350078 h 350129"/>
                <a:gd name="connsiteX12" fmla="*/ 0 w 463635"/>
                <a:gd name="connsiteY12" fmla="*/ 347218 h 350129"/>
                <a:gd name="connsiteX13" fmla="*/ 0 w 463635"/>
                <a:gd name="connsiteY13" fmla="*/ 0 h 350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3635" h="350129">
                  <a:moveTo>
                    <a:pt x="0" y="0"/>
                  </a:moveTo>
                  <a:lnTo>
                    <a:pt x="463635" y="0"/>
                  </a:lnTo>
                  <a:lnTo>
                    <a:pt x="463635" y="24275"/>
                  </a:lnTo>
                  <a:cubicBezTo>
                    <a:pt x="463635" y="132056"/>
                    <a:pt x="463635" y="296528"/>
                    <a:pt x="463635" y="347217"/>
                  </a:cubicBezTo>
                  <a:lnTo>
                    <a:pt x="463635" y="347218"/>
                  </a:lnTo>
                  <a:lnTo>
                    <a:pt x="463635" y="347219"/>
                  </a:lnTo>
                  <a:lnTo>
                    <a:pt x="463635" y="350078"/>
                  </a:lnTo>
                  <a:lnTo>
                    <a:pt x="463281" y="350078"/>
                  </a:lnTo>
                  <a:lnTo>
                    <a:pt x="463275" y="350129"/>
                  </a:lnTo>
                  <a:lnTo>
                    <a:pt x="361" y="350129"/>
                  </a:lnTo>
                  <a:lnTo>
                    <a:pt x="355" y="350078"/>
                  </a:lnTo>
                  <a:lnTo>
                    <a:pt x="0" y="350078"/>
                  </a:lnTo>
                  <a:lnTo>
                    <a:pt x="0" y="347218"/>
                  </a:lnTo>
                  <a:lnTo>
                    <a:pt x="0" y="0"/>
                  </a:lnTo>
                  <a:close/>
                </a:path>
              </a:pathLst>
            </a:custGeom>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42" name="Freeform: Shape 41">
              <a:extLst>
                <a:ext uri="{FF2B5EF4-FFF2-40B4-BE49-F238E27FC236}">
                  <a16:creationId xmlns:a16="http://schemas.microsoft.com/office/drawing/2014/main" id="{AC2CCA22-6C3D-42EB-9829-776D72FF1940}"/>
                </a:ext>
              </a:extLst>
            </p:cNvPr>
            <p:cNvSpPr/>
            <p:nvPr/>
          </p:nvSpPr>
          <p:spPr bwMode="auto">
            <a:xfrm>
              <a:off x="8030978" y="3053546"/>
              <a:ext cx="1488133" cy="490626"/>
            </a:xfrm>
            <a:custGeom>
              <a:avLst/>
              <a:gdLst>
                <a:gd name="connsiteX0" fmla="*/ 231817 w 463635"/>
                <a:gd name="connsiteY0" fmla="*/ 0 h 152857"/>
                <a:gd name="connsiteX1" fmla="*/ 462438 w 463635"/>
                <a:gd name="connsiteY1" fmla="*/ 84893 h 152857"/>
                <a:gd name="connsiteX2" fmla="*/ 463281 w 463635"/>
                <a:gd name="connsiteY2" fmla="*/ 91701 h 152857"/>
                <a:gd name="connsiteX3" fmla="*/ 463635 w 463635"/>
                <a:gd name="connsiteY3" fmla="*/ 91701 h 152857"/>
                <a:gd name="connsiteX4" fmla="*/ 463635 w 463635"/>
                <a:gd name="connsiteY4" fmla="*/ 94561 h 152857"/>
                <a:gd name="connsiteX5" fmla="*/ 463635 w 463635"/>
                <a:gd name="connsiteY5" fmla="*/ 128755 h 152857"/>
                <a:gd name="connsiteX6" fmla="*/ 463635 w 463635"/>
                <a:gd name="connsiteY6" fmla="*/ 152857 h 152857"/>
                <a:gd name="connsiteX7" fmla="*/ 0 w 463635"/>
                <a:gd name="connsiteY7" fmla="*/ 152857 h 152857"/>
                <a:gd name="connsiteX8" fmla="*/ 0 w 463635"/>
                <a:gd name="connsiteY8" fmla="*/ 94562 h 152857"/>
                <a:gd name="connsiteX9" fmla="*/ 0 w 463635"/>
                <a:gd name="connsiteY9" fmla="*/ 94561 h 152857"/>
                <a:gd name="connsiteX10" fmla="*/ 0 w 463635"/>
                <a:gd name="connsiteY10" fmla="*/ 94560 h 152857"/>
                <a:gd name="connsiteX11" fmla="*/ 1197 w 463635"/>
                <a:gd name="connsiteY11" fmla="*/ 84893 h 152857"/>
                <a:gd name="connsiteX12" fmla="*/ 231817 w 463635"/>
                <a:gd name="connsiteY12" fmla="*/ 0 h 152857"/>
                <a:gd name="connsiteX13" fmla="*/ 231818 w 463635"/>
                <a:gd name="connsiteY13" fmla="*/ 34113 h 152857"/>
                <a:gd name="connsiteX14" fmla="*/ 71807 w 463635"/>
                <a:gd name="connsiteY14" fmla="*/ 81076 h 152857"/>
                <a:gd name="connsiteX15" fmla="*/ 231818 w 463635"/>
                <a:gd name="connsiteY15" fmla="*/ 128038 h 152857"/>
                <a:gd name="connsiteX16" fmla="*/ 391828 w 463635"/>
                <a:gd name="connsiteY16" fmla="*/ 81076 h 152857"/>
                <a:gd name="connsiteX17" fmla="*/ 231818 w 463635"/>
                <a:gd name="connsiteY17" fmla="*/ 34113 h 15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3635" h="152857">
                  <a:moveTo>
                    <a:pt x="231817" y="0"/>
                  </a:moveTo>
                  <a:cubicBezTo>
                    <a:pt x="351845" y="0"/>
                    <a:pt x="450567" y="37210"/>
                    <a:pt x="462438" y="84893"/>
                  </a:cubicBezTo>
                  <a:lnTo>
                    <a:pt x="463281" y="91701"/>
                  </a:lnTo>
                  <a:lnTo>
                    <a:pt x="463635" y="91701"/>
                  </a:lnTo>
                  <a:lnTo>
                    <a:pt x="463635" y="94561"/>
                  </a:lnTo>
                  <a:cubicBezTo>
                    <a:pt x="463635" y="103069"/>
                    <a:pt x="463635" y="114730"/>
                    <a:pt x="463635" y="128755"/>
                  </a:cubicBezTo>
                  <a:lnTo>
                    <a:pt x="463635" y="152857"/>
                  </a:lnTo>
                  <a:lnTo>
                    <a:pt x="0" y="152857"/>
                  </a:lnTo>
                  <a:lnTo>
                    <a:pt x="0" y="94562"/>
                  </a:lnTo>
                  <a:lnTo>
                    <a:pt x="0" y="94561"/>
                  </a:lnTo>
                  <a:cubicBezTo>
                    <a:pt x="0" y="94561"/>
                    <a:pt x="0" y="94561"/>
                    <a:pt x="0" y="94560"/>
                  </a:cubicBezTo>
                  <a:lnTo>
                    <a:pt x="1197" y="84893"/>
                  </a:lnTo>
                  <a:cubicBezTo>
                    <a:pt x="13068" y="37210"/>
                    <a:pt x="111790" y="0"/>
                    <a:pt x="231817" y="0"/>
                  </a:cubicBezTo>
                  <a:close/>
                  <a:moveTo>
                    <a:pt x="231818" y="34113"/>
                  </a:moveTo>
                  <a:cubicBezTo>
                    <a:pt x="143446" y="34113"/>
                    <a:pt x="71807" y="55139"/>
                    <a:pt x="71807" y="81076"/>
                  </a:cubicBezTo>
                  <a:cubicBezTo>
                    <a:pt x="71807" y="107013"/>
                    <a:pt x="143446" y="128038"/>
                    <a:pt x="231818" y="128038"/>
                  </a:cubicBezTo>
                  <a:cubicBezTo>
                    <a:pt x="320189" y="128038"/>
                    <a:pt x="391828" y="107013"/>
                    <a:pt x="391828" y="81076"/>
                  </a:cubicBezTo>
                  <a:cubicBezTo>
                    <a:pt x="391828" y="55139"/>
                    <a:pt x="320189" y="34113"/>
                    <a:pt x="231818" y="34113"/>
                  </a:cubicBezTo>
                  <a:close/>
                </a:path>
              </a:pathLst>
            </a:custGeom>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43" name="Freeform: Shape 42">
              <a:extLst>
                <a:ext uri="{FF2B5EF4-FFF2-40B4-BE49-F238E27FC236}">
                  <a16:creationId xmlns:a16="http://schemas.microsoft.com/office/drawing/2014/main" id="{062D7F0F-F857-4B98-91EF-8F1A48583DFF}"/>
                </a:ext>
              </a:extLst>
            </p:cNvPr>
            <p:cNvSpPr/>
            <p:nvPr/>
          </p:nvSpPr>
          <p:spPr bwMode="auto">
            <a:xfrm>
              <a:off x="8032135" y="4033028"/>
              <a:ext cx="1485819" cy="294170"/>
            </a:xfrm>
            <a:custGeom>
              <a:avLst/>
              <a:gdLst>
                <a:gd name="connsiteX0" fmla="*/ 0 w 462914"/>
                <a:gd name="connsiteY0" fmla="*/ 0 h 91650"/>
                <a:gd name="connsiteX1" fmla="*/ 462914 w 462914"/>
                <a:gd name="connsiteY1" fmla="*/ 0 h 91650"/>
                <a:gd name="connsiteX2" fmla="*/ 462077 w 462914"/>
                <a:gd name="connsiteY2" fmla="*/ 6757 h 91650"/>
                <a:gd name="connsiteX3" fmla="*/ 231457 w 462914"/>
                <a:gd name="connsiteY3" fmla="*/ 91650 h 91650"/>
                <a:gd name="connsiteX4" fmla="*/ 836 w 462914"/>
                <a:gd name="connsiteY4" fmla="*/ 6757 h 91650"/>
                <a:gd name="connsiteX5" fmla="*/ 0 w 462914"/>
                <a:gd name="connsiteY5" fmla="*/ 0 h 9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914" h="91650">
                  <a:moveTo>
                    <a:pt x="0" y="0"/>
                  </a:moveTo>
                  <a:lnTo>
                    <a:pt x="462914" y="0"/>
                  </a:lnTo>
                  <a:lnTo>
                    <a:pt x="462077" y="6757"/>
                  </a:lnTo>
                  <a:cubicBezTo>
                    <a:pt x="450206" y="54440"/>
                    <a:pt x="351484" y="91650"/>
                    <a:pt x="231457" y="91650"/>
                  </a:cubicBezTo>
                  <a:cubicBezTo>
                    <a:pt x="111429" y="91650"/>
                    <a:pt x="12708" y="54440"/>
                    <a:pt x="836" y="6757"/>
                  </a:cubicBezTo>
                  <a:lnTo>
                    <a:pt x="0" y="0"/>
                  </a:lnTo>
                  <a:close/>
                </a:path>
              </a:pathLst>
            </a:custGeom>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nvGrpSpPr>
          <p:cNvPr id="44" name="Group 43">
            <a:extLst>
              <a:ext uri="{FF2B5EF4-FFF2-40B4-BE49-F238E27FC236}">
                <a16:creationId xmlns:a16="http://schemas.microsoft.com/office/drawing/2014/main" id="{F8A963F4-009C-485B-BBCD-31790AAE51B2}"/>
              </a:ext>
            </a:extLst>
          </p:cNvPr>
          <p:cNvGrpSpPr/>
          <p:nvPr/>
        </p:nvGrpSpPr>
        <p:grpSpPr>
          <a:xfrm>
            <a:off x="9738818" y="3546095"/>
            <a:ext cx="1487922" cy="780971"/>
            <a:chOff x="11275459" y="2103429"/>
            <a:chExt cx="463635" cy="243350"/>
          </a:xfrm>
        </p:grpSpPr>
        <p:sp>
          <p:nvSpPr>
            <p:cNvPr id="46" name="Freeform: Shape 45">
              <a:extLst>
                <a:ext uri="{FF2B5EF4-FFF2-40B4-BE49-F238E27FC236}">
                  <a16:creationId xmlns:a16="http://schemas.microsoft.com/office/drawing/2014/main" id="{48ACC460-C63F-48F8-AC1E-83C64062465E}"/>
                </a:ext>
              </a:extLst>
            </p:cNvPr>
            <p:cNvSpPr/>
            <p:nvPr/>
          </p:nvSpPr>
          <p:spPr bwMode="auto">
            <a:xfrm>
              <a:off x="11275459" y="2103429"/>
              <a:ext cx="463635" cy="152857"/>
            </a:xfrm>
            <a:custGeom>
              <a:avLst/>
              <a:gdLst>
                <a:gd name="connsiteX0" fmla="*/ 231817 w 463635"/>
                <a:gd name="connsiteY0" fmla="*/ 0 h 152857"/>
                <a:gd name="connsiteX1" fmla="*/ 462438 w 463635"/>
                <a:gd name="connsiteY1" fmla="*/ 84893 h 152857"/>
                <a:gd name="connsiteX2" fmla="*/ 463281 w 463635"/>
                <a:gd name="connsiteY2" fmla="*/ 91701 h 152857"/>
                <a:gd name="connsiteX3" fmla="*/ 463635 w 463635"/>
                <a:gd name="connsiteY3" fmla="*/ 91701 h 152857"/>
                <a:gd name="connsiteX4" fmla="*/ 463635 w 463635"/>
                <a:gd name="connsiteY4" fmla="*/ 94561 h 152857"/>
                <a:gd name="connsiteX5" fmla="*/ 463635 w 463635"/>
                <a:gd name="connsiteY5" fmla="*/ 128755 h 152857"/>
                <a:gd name="connsiteX6" fmla="*/ 463635 w 463635"/>
                <a:gd name="connsiteY6" fmla="*/ 152857 h 152857"/>
                <a:gd name="connsiteX7" fmla="*/ 0 w 463635"/>
                <a:gd name="connsiteY7" fmla="*/ 152857 h 152857"/>
                <a:gd name="connsiteX8" fmla="*/ 0 w 463635"/>
                <a:gd name="connsiteY8" fmla="*/ 94562 h 152857"/>
                <a:gd name="connsiteX9" fmla="*/ 0 w 463635"/>
                <a:gd name="connsiteY9" fmla="*/ 94561 h 152857"/>
                <a:gd name="connsiteX10" fmla="*/ 0 w 463635"/>
                <a:gd name="connsiteY10" fmla="*/ 94560 h 152857"/>
                <a:gd name="connsiteX11" fmla="*/ 1197 w 463635"/>
                <a:gd name="connsiteY11" fmla="*/ 84893 h 152857"/>
                <a:gd name="connsiteX12" fmla="*/ 231817 w 463635"/>
                <a:gd name="connsiteY12" fmla="*/ 0 h 152857"/>
                <a:gd name="connsiteX13" fmla="*/ 231818 w 463635"/>
                <a:gd name="connsiteY13" fmla="*/ 34113 h 152857"/>
                <a:gd name="connsiteX14" fmla="*/ 71807 w 463635"/>
                <a:gd name="connsiteY14" fmla="*/ 81076 h 152857"/>
                <a:gd name="connsiteX15" fmla="*/ 231818 w 463635"/>
                <a:gd name="connsiteY15" fmla="*/ 128038 h 152857"/>
                <a:gd name="connsiteX16" fmla="*/ 391828 w 463635"/>
                <a:gd name="connsiteY16" fmla="*/ 81076 h 152857"/>
                <a:gd name="connsiteX17" fmla="*/ 231818 w 463635"/>
                <a:gd name="connsiteY17" fmla="*/ 34113 h 15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3635" h="152857">
                  <a:moveTo>
                    <a:pt x="231817" y="0"/>
                  </a:moveTo>
                  <a:cubicBezTo>
                    <a:pt x="351845" y="0"/>
                    <a:pt x="450567" y="37210"/>
                    <a:pt x="462438" y="84893"/>
                  </a:cubicBezTo>
                  <a:lnTo>
                    <a:pt x="463281" y="91701"/>
                  </a:lnTo>
                  <a:lnTo>
                    <a:pt x="463635" y="91701"/>
                  </a:lnTo>
                  <a:lnTo>
                    <a:pt x="463635" y="94561"/>
                  </a:lnTo>
                  <a:cubicBezTo>
                    <a:pt x="463635" y="103069"/>
                    <a:pt x="463635" y="114730"/>
                    <a:pt x="463635" y="128755"/>
                  </a:cubicBezTo>
                  <a:lnTo>
                    <a:pt x="463635" y="152857"/>
                  </a:lnTo>
                  <a:lnTo>
                    <a:pt x="0" y="152857"/>
                  </a:lnTo>
                  <a:lnTo>
                    <a:pt x="0" y="94562"/>
                  </a:lnTo>
                  <a:lnTo>
                    <a:pt x="0" y="94561"/>
                  </a:lnTo>
                  <a:cubicBezTo>
                    <a:pt x="0" y="94561"/>
                    <a:pt x="0" y="94561"/>
                    <a:pt x="0" y="94560"/>
                  </a:cubicBezTo>
                  <a:lnTo>
                    <a:pt x="1197" y="84893"/>
                  </a:lnTo>
                  <a:cubicBezTo>
                    <a:pt x="13068" y="37210"/>
                    <a:pt x="111790" y="0"/>
                    <a:pt x="231817" y="0"/>
                  </a:cubicBezTo>
                  <a:close/>
                  <a:moveTo>
                    <a:pt x="231818" y="34113"/>
                  </a:moveTo>
                  <a:cubicBezTo>
                    <a:pt x="143446" y="34113"/>
                    <a:pt x="71807" y="55139"/>
                    <a:pt x="71807" y="81076"/>
                  </a:cubicBezTo>
                  <a:cubicBezTo>
                    <a:pt x="71807" y="107013"/>
                    <a:pt x="143446" y="128038"/>
                    <a:pt x="231818" y="128038"/>
                  </a:cubicBezTo>
                  <a:cubicBezTo>
                    <a:pt x="320189" y="128038"/>
                    <a:pt x="391828" y="107013"/>
                    <a:pt x="391828" y="81076"/>
                  </a:cubicBezTo>
                  <a:cubicBezTo>
                    <a:pt x="391828" y="55139"/>
                    <a:pt x="320189" y="34113"/>
                    <a:pt x="231818" y="34113"/>
                  </a:cubicBezTo>
                  <a:close/>
                </a:path>
              </a:pathLst>
            </a:custGeom>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47" name="Freeform: Shape 46">
              <a:extLst>
                <a:ext uri="{FF2B5EF4-FFF2-40B4-BE49-F238E27FC236}">
                  <a16:creationId xmlns:a16="http://schemas.microsoft.com/office/drawing/2014/main" id="{A7E3EAA5-8023-4BF7-81D9-267276C365A0}"/>
                </a:ext>
              </a:extLst>
            </p:cNvPr>
            <p:cNvSpPr/>
            <p:nvPr/>
          </p:nvSpPr>
          <p:spPr bwMode="auto">
            <a:xfrm>
              <a:off x="11275819" y="2255129"/>
              <a:ext cx="462914" cy="91650"/>
            </a:xfrm>
            <a:custGeom>
              <a:avLst/>
              <a:gdLst>
                <a:gd name="connsiteX0" fmla="*/ 0 w 462914"/>
                <a:gd name="connsiteY0" fmla="*/ 0 h 91650"/>
                <a:gd name="connsiteX1" fmla="*/ 462914 w 462914"/>
                <a:gd name="connsiteY1" fmla="*/ 0 h 91650"/>
                <a:gd name="connsiteX2" fmla="*/ 462077 w 462914"/>
                <a:gd name="connsiteY2" fmla="*/ 6757 h 91650"/>
                <a:gd name="connsiteX3" fmla="*/ 231457 w 462914"/>
                <a:gd name="connsiteY3" fmla="*/ 91650 h 91650"/>
                <a:gd name="connsiteX4" fmla="*/ 836 w 462914"/>
                <a:gd name="connsiteY4" fmla="*/ 6757 h 91650"/>
                <a:gd name="connsiteX5" fmla="*/ 0 w 462914"/>
                <a:gd name="connsiteY5" fmla="*/ 0 h 9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914" h="91650">
                  <a:moveTo>
                    <a:pt x="0" y="0"/>
                  </a:moveTo>
                  <a:lnTo>
                    <a:pt x="462914" y="0"/>
                  </a:lnTo>
                  <a:lnTo>
                    <a:pt x="462077" y="6757"/>
                  </a:lnTo>
                  <a:cubicBezTo>
                    <a:pt x="450206" y="54440"/>
                    <a:pt x="351484" y="91650"/>
                    <a:pt x="231457" y="91650"/>
                  </a:cubicBezTo>
                  <a:cubicBezTo>
                    <a:pt x="111429" y="91650"/>
                    <a:pt x="12708" y="54440"/>
                    <a:pt x="836" y="6757"/>
                  </a:cubicBezTo>
                  <a:lnTo>
                    <a:pt x="0" y="0"/>
                  </a:lnTo>
                  <a:close/>
                </a:path>
              </a:pathLst>
            </a:custGeom>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sp>
        <p:nvSpPr>
          <p:cNvPr id="3" name="Text Placeholder 2"/>
          <p:cNvSpPr>
            <a:spLocks noGrp="1"/>
          </p:cNvSpPr>
          <p:nvPr>
            <p:ph type="body" sz="quarter" idx="10"/>
          </p:nvPr>
        </p:nvSpPr>
        <p:spPr>
          <a:xfrm>
            <a:off x="586392" y="1560910"/>
            <a:ext cx="4898137" cy="3477875"/>
          </a:xfrm>
        </p:spPr>
        <p:txBody>
          <a:bodyPr/>
          <a:lstStyle/>
          <a:p>
            <a:r>
              <a:rPr lang="en-US" dirty="0"/>
              <a:t>Reserve Azure SQL Database resources in advance and save up to 33%</a:t>
            </a:r>
            <a:r>
              <a:rPr lang="en-US" baseline="30000" dirty="0"/>
              <a:t>1</a:t>
            </a:r>
          </a:p>
          <a:p>
            <a:pPr lvl="1"/>
            <a:r>
              <a:rPr lang="en-US" dirty="0"/>
              <a:t>Budget and forecast better with upfront payment for one-year or three-year terms </a:t>
            </a:r>
          </a:p>
          <a:p>
            <a:pPr lvl="1"/>
            <a:r>
              <a:rPr lang="en-US" dirty="0"/>
              <a:t>Get prioritized compute capacity in Azure regions </a:t>
            </a:r>
          </a:p>
          <a:p>
            <a:pPr lvl="1"/>
            <a:r>
              <a:rPr lang="en-US" dirty="0"/>
              <a:t>Exchange or cancel reservations as your needs evolve</a:t>
            </a:r>
          </a:p>
          <a:p>
            <a:pPr lvl="1"/>
            <a:r>
              <a:rPr lang="en-US" dirty="0"/>
              <a:t>Scale up or down within a performance tier and region with auto-fit</a:t>
            </a:r>
          </a:p>
          <a:p>
            <a:pPr lvl="1"/>
            <a:r>
              <a:rPr lang="en-US" dirty="0"/>
              <a:t>Move SaaS apps between elastic pools and single databases and keep your reserved instance benefit</a:t>
            </a:r>
          </a:p>
        </p:txBody>
      </p:sp>
      <p:sp>
        <p:nvSpPr>
          <p:cNvPr id="2" name="Title 1"/>
          <p:cNvSpPr>
            <a:spLocks noGrp="1"/>
          </p:cNvSpPr>
          <p:nvPr>
            <p:ph type="title"/>
          </p:nvPr>
        </p:nvSpPr>
        <p:spPr/>
        <p:txBody>
          <a:bodyPr/>
          <a:lstStyle/>
          <a:p>
            <a:r>
              <a:rPr lang="en-US" dirty="0"/>
              <a:t>Reserved Capacity for Azure SQL Database</a:t>
            </a:r>
          </a:p>
        </p:txBody>
      </p:sp>
      <p:sp>
        <p:nvSpPr>
          <p:cNvPr id="80" name="TextBox 79">
            <a:extLst>
              <a:ext uri="{FF2B5EF4-FFF2-40B4-BE49-F238E27FC236}">
                <a16:creationId xmlns:a16="http://schemas.microsoft.com/office/drawing/2014/main" id="{7D39FA19-01D0-4D4F-938D-83BF07ED0377}"/>
              </a:ext>
            </a:extLst>
          </p:cNvPr>
          <p:cNvSpPr txBox="1"/>
          <p:nvPr/>
        </p:nvSpPr>
        <p:spPr>
          <a:xfrm>
            <a:off x="6559282" y="4459014"/>
            <a:ext cx="978118" cy="153888"/>
          </a:xfrm>
          <a:prstGeom prst="rect">
            <a:avLst/>
          </a:prstGeom>
          <a:noFill/>
        </p:spPr>
        <p:txBody>
          <a:bodyPr wrap="square" lIns="0" tIns="0" rIns="0" bIns="0" rtlCol="0">
            <a:spAutoFit/>
          </a:bodyPr>
          <a:lstStyle/>
          <a:p>
            <a:pPr algn="ctr" defTabSz="914225">
              <a:defRPr/>
            </a:pPr>
            <a:r>
              <a:rPr lang="en-US" sz="1000" b="1" dirty="0">
                <a:solidFill>
                  <a:srgbClr val="0078D7"/>
                </a:solidFill>
                <a:latin typeface="Segoe UI Semibold" charset="0"/>
                <a:ea typeface="Segoe UI Semibold" charset="0"/>
                <a:cs typeface="Segoe UI Semibold" charset="0"/>
              </a:rPr>
              <a:t>License included</a:t>
            </a:r>
          </a:p>
        </p:txBody>
      </p:sp>
      <p:sp>
        <p:nvSpPr>
          <p:cNvPr id="81" name="TextBox 80">
            <a:extLst>
              <a:ext uri="{FF2B5EF4-FFF2-40B4-BE49-F238E27FC236}">
                <a16:creationId xmlns:a16="http://schemas.microsoft.com/office/drawing/2014/main" id="{0DC7C238-892E-4006-B2BF-E1BCF153FB02}"/>
              </a:ext>
            </a:extLst>
          </p:cNvPr>
          <p:cNvSpPr txBox="1"/>
          <p:nvPr/>
        </p:nvSpPr>
        <p:spPr>
          <a:xfrm>
            <a:off x="8007289" y="4452584"/>
            <a:ext cx="1534750" cy="153880"/>
          </a:xfrm>
          <a:prstGeom prst="rect">
            <a:avLst/>
          </a:prstGeom>
          <a:noFill/>
        </p:spPr>
        <p:txBody>
          <a:bodyPr wrap="square" lIns="0" tIns="0" rIns="0" bIns="0" rtlCol="0">
            <a:spAutoFit/>
          </a:bodyPr>
          <a:lstStyle/>
          <a:p>
            <a:pPr algn="ctr" defTabSz="914225">
              <a:defRPr/>
            </a:pPr>
            <a:r>
              <a:rPr lang="en-US" sz="1000" b="1" dirty="0">
                <a:solidFill>
                  <a:srgbClr val="0078D7"/>
                </a:solidFill>
                <a:latin typeface="Segoe UI Semibold" charset="0"/>
                <a:ea typeface="Segoe UI Semibold" charset="0"/>
                <a:cs typeface="Segoe UI Semibold" charset="0"/>
              </a:rPr>
              <a:t>With Azure Hybrid Benefit</a:t>
            </a:r>
          </a:p>
        </p:txBody>
      </p:sp>
      <p:sp>
        <p:nvSpPr>
          <p:cNvPr id="82" name="TextBox 81">
            <a:extLst>
              <a:ext uri="{FF2B5EF4-FFF2-40B4-BE49-F238E27FC236}">
                <a16:creationId xmlns:a16="http://schemas.microsoft.com/office/drawing/2014/main" id="{1B6F5F85-C638-4865-A87D-9188298383BF}"/>
              </a:ext>
            </a:extLst>
          </p:cNvPr>
          <p:cNvSpPr txBox="1"/>
          <p:nvPr/>
        </p:nvSpPr>
        <p:spPr>
          <a:xfrm>
            <a:off x="8301724" y="1975113"/>
            <a:ext cx="945880" cy="369332"/>
          </a:xfrm>
          <a:prstGeom prst="rect">
            <a:avLst/>
          </a:prstGeom>
          <a:noFill/>
        </p:spPr>
        <p:txBody>
          <a:bodyPr wrap="square" lIns="0" tIns="0" rIns="0" bIns="0" rtlCol="0">
            <a:spAutoFit/>
          </a:bodyPr>
          <a:lstStyle/>
          <a:p>
            <a:pPr algn="ctr" defTabSz="914225">
              <a:defRPr/>
            </a:pPr>
            <a:r>
              <a:rPr lang="en-US" sz="1200" b="1" dirty="0">
                <a:solidFill>
                  <a:srgbClr val="0078D7"/>
                </a:solidFill>
                <a:latin typeface="Segoe UI Semibold" charset="0"/>
                <a:ea typeface="Segoe UI Semibold" charset="0"/>
                <a:cs typeface="Segoe UI Semibold" charset="0"/>
              </a:rPr>
              <a:t>Up to 55% savings</a:t>
            </a:r>
            <a:r>
              <a:rPr lang="en-US" sz="1200" b="1" baseline="30000" dirty="0">
                <a:solidFill>
                  <a:srgbClr val="0078D7"/>
                </a:solidFill>
                <a:latin typeface="Segoe UI Semibold" charset="0"/>
                <a:ea typeface="Segoe UI Semibold" charset="0"/>
                <a:cs typeface="Segoe UI Semibold" charset="0"/>
              </a:rPr>
              <a:t>2</a:t>
            </a:r>
          </a:p>
        </p:txBody>
      </p:sp>
      <p:sp>
        <p:nvSpPr>
          <p:cNvPr id="95" name="TextBox 94">
            <a:extLst>
              <a:ext uri="{FF2B5EF4-FFF2-40B4-BE49-F238E27FC236}">
                <a16:creationId xmlns:a16="http://schemas.microsoft.com/office/drawing/2014/main" id="{E88A8D4D-1EF5-4BE6-B7ED-55E118BDFC6C}"/>
              </a:ext>
            </a:extLst>
          </p:cNvPr>
          <p:cNvSpPr txBox="1"/>
          <p:nvPr/>
        </p:nvSpPr>
        <p:spPr>
          <a:xfrm>
            <a:off x="9715403" y="4452584"/>
            <a:ext cx="1534750" cy="307777"/>
          </a:xfrm>
          <a:prstGeom prst="rect">
            <a:avLst/>
          </a:prstGeom>
          <a:noFill/>
        </p:spPr>
        <p:txBody>
          <a:bodyPr wrap="square" lIns="0" tIns="0" rIns="0" bIns="0" rtlCol="0">
            <a:spAutoFit/>
          </a:bodyPr>
          <a:lstStyle/>
          <a:p>
            <a:pPr algn="ctr" defTabSz="914225">
              <a:defRPr/>
            </a:pPr>
            <a:r>
              <a:rPr lang="en-US" sz="1000" b="1" dirty="0">
                <a:solidFill>
                  <a:srgbClr val="0078D7"/>
                </a:solidFill>
                <a:latin typeface="Segoe UI Semibold" charset="0"/>
                <a:ea typeface="Segoe UI Semibold" charset="0"/>
                <a:cs typeface="Segoe UI Semibold" charset="0"/>
              </a:rPr>
              <a:t>Reserved Instances with Azure Hybrid Benefit</a:t>
            </a:r>
          </a:p>
        </p:txBody>
      </p:sp>
      <p:sp>
        <p:nvSpPr>
          <p:cNvPr id="103" name="TextBox 102">
            <a:extLst>
              <a:ext uri="{FF2B5EF4-FFF2-40B4-BE49-F238E27FC236}">
                <a16:creationId xmlns:a16="http://schemas.microsoft.com/office/drawing/2014/main" id="{366A06B3-6154-43A9-8AD7-BCFAB9D87D25}"/>
              </a:ext>
            </a:extLst>
          </p:cNvPr>
          <p:cNvSpPr txBox="1"/>
          <p:nvPr/>
        </p:nvSpPr>
        <p:spPr>
          <a:xfrm>
            <a:off x="10009838" y="1975214"/>
            <a:ext cx="945880" cy="369332"/>
          </a:xfrm>
          <a:prstGeom prst="rect">
            <a:avLst/>
          </a:prstGeom>
          <a:noFill/>
        </p:spPr>
        <p:txBody>
          <a:bodyPr wrap="square" lIns="0" tIns="0" rIns="0" bIns="0" rtlCol="0">
            <a:spAutoFit/>
          </a:bodyPr>
          <a:lstStyle/>
          <a:p>
            <a:pPr algn="ctr" defTabSz="914225">
              <a:defRPr/>
            </a:pPr>
            <a:r>
              <a:rPr lang="en-US" sz="1200" b="1" dirty="0">
                <a:solidFill>
                  <a:srgbClr val="0078D7"/>
                </a:solidFill>
                <a:latin typeface="Segoe UI Semibold" charset="0"/>
                <a:ea typeface="Segoe UI Semibold" charset="0"/>
                <a:cs typeface="Segoe UI Semibold" charset="0"/>
              </a:rPr>
              <a:t>Up to 80% savings</a:t>
            </a:r>
            <a:r>
              <a:rPr lang="en-US" sz="1200" b="1" baseline="30000" dirty="0">
                <a:solidFill>
                  <a:srgbClr val="0078D7"/>
                </a:solidFill>
                <a:latin typeface="Segoe UI Semibold" charset="0"/>
                <a:ea typeface="Segoe UI Semibold" charset="0"/>
                <a:cs typeface="Segoe UI Semibold" charset="0"/>
              </a:rPr>
              <a:t>3</a:t>
            </a:r>
          </a:p>
        </p:txBody>
      </p:sp>
      <p:sp>
        <p:nvSpPr>
          <p:cNvPr id="58" name="TextBox 57">
            <a:extLst>
              <a:ext uri="{FF2B5EF4-FFF2-40B4-BE49-F238E27FC236}">
                <a16:creationId xmlns:a16="http://schemas.microsoft.com/office/drawing/2014/main" id="{AD508251-2722-4DE5-92C5-32B712D41063}"/>
              </a:ext>
            </a:extLst>
          </p:cNvPr>
          <p:cNvSpPr txBox="1"/>
          <p:nvPr/>
        </p:nvSpPr>
        <p:spPr>
          <a:xfrm>
            <a:off x="270067" y="5989897"/>
            <a:ext cx="11654187" cy="796900"/>
          </a:xfrm>
          <a:prstGeom prst="rect">
            <a:avLst/>
          </a:prstGeom>
          <a:noFill/>
        </p:spPr>
        <p:txBody>
          <a:bodyPr wrap="square" rtlCol="0">
            <a:spAutoFit/>
          </a:bodyPr>
          <a:lstStyle/>
          <a:p>
            <a:pPr defTabSz="914225">
              <a:spcBef>
                <a:spcPts val="600"/>
              </a:spcBef>
              <a:defRPr/>
            </a:pPr>
            <a:r>
              <a:rPr lang="en-US" sz="800" baseline="30000" dirty="0">
                <a:solidFill>
                  <a:srgbClr val="505050"/>
                </a:solidFill>
                <a:latin typeface="Segoe UI" panose="020B0502040204020203" pitchFamily="34" charset="0"/>
              </a:rPr>
              <a:t>1 </a:t>
            </a:r>
            <a:r>
              <a:rPr lang="en-US" sz="800" dirty="0">
                <a:solidFill>
                  <a:srgbClr val="505050"/>
                </a:solidFill>
                <a:latin typeface="Segoe UI" panose="020B0502040204020203" pitchFamily="34" charset="0"/>
              </a:rPr>
              <a:t>Savings based on eight vCore Managed Instance Business Critical in East US Region, running 730 hours per month. Savings are calculated from full price (license included) against base rate (applying Azure Hybrid Benefit for SQL Server), which excludes Software Assurance cost for SQL Server Enterprise edition, which may vary based on EA agreement. Actual savings may vary based on region, instance size and performance tier. Prices as of May 2018, subject to change.</a:t>
            </a:r>
          </a:p>
          <a:p>
            <a:pPr defTabSz="914225">
              <a:spcBef>
                <a:spcPts val="600"/>
              </a:spcBef>
              <a:defRPr/>
            </a:pPr>
            <a:r>
              <a:rPr lang="en-US" sz="800" baseline="30000" dirty="0">
                <a:solidFill>
                  <a:srgbClr val="505050"/>
                </a:solidFill>
                <a:latin typeface="Segoe UI" panose="020B0502040204020203" pitchFamily="34" charset="0"/>
              </a:rPr>
              <a:t>2 </a:t>
            </a:r>
            <a:r>
              <a:rPr lang="en-US" sz="800" dirty="0">
                <a:solidFill>
                  <a:srgbClr val="505050"/>
                </a:solidFill>
                <a:latin typeface="Segoe UI" panose="020B0502040204020203" pitchFamily="34" charset="0"/>
              </a:rPr>
              <a:t>Savings based on eight vCore SQL Database Managed Instance Business Critical in West 2 US Region, running 730 hours per month. Savings are calculated from on demand full price (license included) against base rate with Azure Hybrid Benefit plus 3-year reserved capacity commitment.  Savings excludes Software Assurance cost for SQL Server Enterprise edition, which may vary based on EA agreement. Actual savings may vary based on region, instance size and performance tier. Prices as of May 2018, subject to change.</a:t>
            </a:r>
            <a:endParaRPr lang="en-US" sz="800" dirty="0">
              <a:solidFill>
                <a:srgbClr val="000000"/>
              </a:solidFill>
              <a:latin typeface="Segoe UI"/>
            </a:endParaRPr>
          </a:p>
        </p:txBody>
      </p:sp>
      <p:grpSp>
        <p:nvGrpSpPr>
          <p:cNvPr id="7" name="Group 6">
            <a:extLst>
              <a:ext uri="{FF2B5EF4-FFF2-40B4-BE49-F238E27FC236}">
                <a16:creationId xmlns:a16="http://schemas.microsoft.com/office/drawing/2014/main" id="{9B560CF5-11F8-4FDA-9892-7CDD14B5BBBF}"/>
              </a:ext>
            </a:extLst>
          </p:cNvPr>
          <p:cNvGrpSpPr/>
          <p:nvPr/>
        </p:nvGrpSpPr>
        <p:grpSpPr>
          <a:xfrm>
            <a:off x="6320502" y="2418734"/>
            <a:ext cx="1487922" cy="1908337"/>
            <a:chOff x="11275459" y="1752143"/>
            <a:chExt cx="463635" cy="594636"/>
          </a:xfrm>
        </p:grpSpPr>
        <p:sp>
          <p:nvSpPr>
            <p:cNvPr id="37" name="Freeform: Shape 36">
              <a:extLst>
                <a:ext uri="{FF2B5EF4-FFF2-40B4-BE49-F238E27FC236}">
                  <a16:creationId xmlns:a16="http://schemas.microsoft.com/office/drawing/2014/main" id="{CDADDAA4-B3AE-4E30-8BA3-DC90C5EB1AA4}"/>
                </a:ext>
              </a:extLst>
            </p:cNvPr>
            <p:cNvSpPr/>
            <p:nvPr/>
          </p:nvSpPr>
          <p:spPr bwMode="auto">
            <a:xfrm>
              <a:off x="11275459" y="1905000"/>
              <a:ext cx="463635" cy="350129"/>
            </a:xfrm>
            <a:custGeom>
              <a:avLst/>
              <a:gdLst>
                <a:gd name="connsiteX0" fmla="*/ 0 w 463635"/>
                <a:gd name="connsiteY0" fmla="*/ 0 h 350129"/>
                <a:gd name="connsiteX1" fmla="*/ 463635 w 463635"/>
                <a:gd name="connsiteY1" fmla="*/ 0 h 350129"/>
                <a:gd name="connsiteX2" fmla="*/ 463635 w 463635"/>
                <a:gd name="connsiteY2" fmla="*/ 24275 h 350129"/>
                <a:gd name="connsiteX3" fmla="*/ 463635 w 463635"/>
                <a:gd name="connsiteY3" fmla="*/ 347217 h 350129"/>
                <a:gd name="connsiteX4" fmla="*/ 463635 w 463635"/>
                <a:gd name="connsiteY4" fmla="*/ 347218 h 350129"/>
                <a:gd name="connsiteX5" fmla="*/ 463635 w 463635"/>
                <a:gd name="connsiteY5" fmla="*/ 347219 h 350129"/>
                <a:gd name="connsiteX6" fmla="*/ 463635 w 463635"/>
                <a:gd name="connsiteY6" fmla="*/ 350078 h 350129"/>
                <a:gd name="connsiteX7" fmla="*/ 463281 w 463635"/>
                <a:gd name="connsiteY7" fmla="*/ 350078 h 350129"/>
                <a:gd name="connsiteX8" fmla="*/ 463275 w 463635"/>
                <a:gd name="connsiteY8" fmla="*/ 350129 h 350129"/>
                <a:gd name="connsiteX9" fmla="*/ 361 w 463635"/>
                <a:gd name="connsiteY9" fmla="*/ 350129 h 350129"/>
                <a:gd name="connsiteX10" fmla="*/ 355 w 463635"/>
                <a:gd name="connsiteY10" fmla="*/ 350078 h 350129"/>
                <a:gd name="connsiteX11" fmla="*/ 0 w 463635"/>
                <a:gd name="connsiteY11" fmla="*/ 350078 h 350129"/>
                <a:gd name="connsiteX12" fmla="*/ 0 w 463635"/>
                <a:gd name="connsiteY12" fmla="*/ 347218 h 350129"/>
                <a:gd name="connsiteX13" fmla="*/ 0 w 463635"/>
                <a:gd name="connsiteY13" fmla="*/ 0 h 350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3635" h="350129">
                  <a:moveTo>
                    <a:pt x="0" y="0"/>
                  </a:moveTo>
                  <a:lnTo>
                    <a:pt x="463635" y="0"/>
                  </a:lnTo>
                  <a:lnTo>
                    <a:pt x="463635" y="24275"/>
                  </a:lnTo>
                  <a:cubicBezTo>
                    <a:pt x="463635" y="132056"/>
                    <a:pt x="463635" y="296528"/>
                    <a:pt x="463635" y="347217"/>
                  </a:cubicBezTo>
                  <a:lnTo>
                    <a:pt x="463635" y="347218"/>
                  </a:lnTo>
                  <a:lnTo>
                    <a:pt x="463635" y="347219"/>
                  </a:lnTo>
                  <a:lnTo>
                    <a:pt x="463635" y="350078"/>
                  </a:lnTo>
                  <a:lnTo>
                    <a:pt x="463281" y="350078"/>
                  </a:lnTo>
                  <a:lnTo>
                    <a:pt x="463275" y="350129"/>
                  </a:lnTo>
                  <a:lnTo>
                    <a:pt x="361" y="350129"/>
                  </a:lnTo>
                  <a:lnTo>
                    <a:pt x="355" y="350078"/>
                  </a:lnTo>
                  <a:lnTo>
                    <a:pt x="0" y="350078"/>
                  </a:lnTo>
                  <a:lnTo>
                    <a:pt x="0" y="347218"/>
                  </a:lnTo>
                  <a:lnTo>
                    <a:pt x="0" y="0"/>
                  </a:lnTo>
                  <a:close/>
                </a:path>
              </a:pathLst>
            </a:custGeom>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36" name="Freeform: Shape 35">
              <a:extLst>
                <a:ext uri="{FF2B5EF4-FFF2-40B4-BE49-F238E27FC236}">
                  <a16:creationId xmlns:a16="http://schemas.microsoft.com/office/drawing/2014/main" id="{58AD8906-255E-46A9-A5AA-2236A80F82E9}"/>
                </a:ext>
              </a:extLst>
            </p:cNvPr>
            <p:cNvSpPr/>
            <p:nvPr/>
          </p:nvSpPr>
          <p:spPr bwMode="auto">
            <a:xfrm>
              <a:off x="11275459" y="1752143"/>
              <a:ext cx="463635" cy="152857"/>
            </a:xfrm>
            <a:custGeom>
              <a:avLst/>
              <a:gdLst>
                <a:gd name="connsiteX0" fmla="*/ 231817 w 463635"/>
                <a:gd name="connsiteY0" fmla="*/ 0 h 152857"/>
                <a:gd name="connsiteX1" fmla="*/ 462438 w 463635"/>
                <a:gd name="connsiteY1" fmla="*/ 84893 h 152857"/>
                <a:gd name="connsiteX2" fmla="*/ 463281 w 463635"/>
                <a:gd name="connsiteY2" fmla="*/ 91701 h 152857"/>
                <a:gd name="connsiteX3" fmla="*/ 463635 w 463635"/>
                <a:gd name="connsiteY3" fmla="*/ 91701 h 152857"/>
                <a:gd name="connsiteX4" fmla="*/ 463635 w 463635"/>
                <a:gd name="connsiteY4" fmla="*/ 94561 h 152857"/>
                <a:gd name="connsiteX5" fmla="*/ 463635 w 463635"/>
                <a:gd name="connsiteY5" fmla="*/ 128755 h 152857"/>
                <a:gd name="connsiteX6" fmla="*/ 463635 w 463635"/>
                <a:gd name="connsiteY6" fmla="*/ 152857 h 152857"/>
                <a:gd name="connsiteX7" fmla="*/ 0 w 463635"/>
                <a:gd name="connsiteY7" fmla="*/ 152857 h 152857"/>
                <a:gd name="connsiteX8" fmla="*/ 0 w 463635"/>
                <a:gd name="connsiteY8" fmla="*/ 94562 h 152857"/>
                <a:gd name="connsiteX9" fmla="*/ 0 w 463635"/>
                <a:gd name="connsiteY9" fmla="*/ 94561 h 152857"/>
                <a:gd name="connsiteX10" fmla="*/ 0 w 463635"/>
                <a:gd name="connsiteY10" fmla="*/ 94560 h 152857"/>
                <a:gd name="connsiteX11" fmla="*/ 1197 w 463635"/>
                <a:gd name="connsiteY11" fmla="*/ 84893 h 152857"/>
                <a:gd name="connsiteX12" fmla="*/ 231817 w 463635"/>
                <a:gd name="connsiteY12" fmla="*/ 0 h 152857"/>
                <a:gd name="connsiteX13" fmla="*/ 231818 w 463635"/>
                <a:gd name="connsiteY13" fmla="*/ 34113 h 152857"/>
                <a:gd name="connsiteX14" fmla="*/ 71807 w 463635"/>
                <a:gd name="connsiteY14" fmla="*/ 81076 h 152857"/>
                <a:gd name="connsiteX15" fmla="*/ 231818 w 463635"/>
                <a:gd name="connsiteY15" fmla="*/ 128038 h 152857"/>
                <a:gd name="connsiteX16" fmla="*/ 391828 w 463635"/>
                <a:gd name="connsiteY16" fmla="*/ 81076 h 152857"/>
                <a:gd name="connsiteX17" fmla="*/ 231818 w 463635"/>
                <a:gd name="connsiteY17" fmla="*/ 34113 h 15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3635" h="152857">
                  <a:moveTo>
                    <a:pt x="231817" y="0"/>
                  </a:moveTo>
                  <a:cubicBezTo>
                    <a:pt x="351845" y="0"/>
                    <a:pt x="450567" y="37210"/>
                    <a:pt x="462438" y="84893"/>
                  </a:cubicBezTo>
                  <a:lnTo>
                    <a:pt x="463281" y="91701"/>
                  </a:lnTo>
                  <a:lnTo>
                    <a:pt x="463635" y="91701"/>
                  </a:lnTo>
                  <a:lnTo>
                    <a:pt x="463635" y="94561"/>
                  </a:lnTo>
                  <a:cubicBezTo>
                    <a:pt x="463635" y="103069"/>
                    <a:pt x="463635" y="114730"/>
                    <a:pt x="463635" y="128755"/>
                  </a:cubicBezTo>
                  <a:lnTo>
                    <a:pt x="463635" y="152857"/>
                  </a:lnTo>
                  <a:lnTo>
                    <a:pt x="0" y="152857"/>
                  </a:lnTo>
                  <a:lnTo>
                    <a:pt x="0" y="94562"/>
                  </a:lnTo>
                  <a:lnTo>
                    <a:pt x="0" y="94561"/>
                  </a:lnTo>
                  <a:cubicBezTo>
                    <a:pt x="0" y="94561"/>
                    <a:pt x="0" y="94561"/>
                    <a:pt x="0" y="94560"/>
                  </a:cubicBezTo>
                  <a:lnTo>
                    <a:pt x="1197" y="84893"/>
                  </a:lnTo>
                  <a:cubicBezTo>
                    <a:pt x="13068" y="37210"/>
                    <a:pt x="111790" y="0"/>
                    <a:pt x="231817" y="0"/>
                  </a:cubicBezTo>
                  <a:close/>
                  <a:moveTo>
                    <a:pt x="231818" y="34113"/>
                  </a:moveTo>
                  <a:cubicBezTo>
                    <a:pt x="143446" y="34113"/>
                    <a:pt x="71807" y="55139"/>
                    <a:pt x="71807" y="81076"/>
                  </a:cubicBezTo>
                  <a:cubicBezTo>
                    <a:pt x="71807" y="107013"/>
                    <a:pt x="143446" y="128038"/>
                    <a:pt x="231818" y="128038"/>
                  </a:cubicBezTo>
                  <a:cubicBezTo>
                    <a:pt x="320189" y="128038"/>
                    <a:pt x="391828" y="107013"/>
                    <a:pt x="391828" y="81076"/>
                  </a:cubicBezTo>
                  <a:cubicBezTo>
                    <a:pt x="391828" y="55139"/>
                    <a:pt x="320189" y="34113"/>
                    <a:pt x="231818" y="34113"/>
                  </a:cubicBezTo>
                  <a:close/>
                </a:path>
              </a:pathLst>
            </a:custGeom>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33" name="Freeform: Shape 32">
              <a:extLst>
                <a:ext uri="{FF2B5EF4-FFF2-40B4-BE49-F238E27FC236}">
                  <a16:creationId xmlns:a16="http://schemas.microsoft.com/office/drawing/2014/main" id="{D4D8CC04-067C-4338-8CB3-1A52E74896F8}"/>
                </a:ext>
              </a:extLst>
            </p:cNvPr>
            <p:cNvSpPr/>
            <p:nvPr/>
          </p:nvSpPr>
          <p:spPr bwMode="auto">
            <a:xfrm>
              <a:off x="11275819" y="2255129"/>
              <a:ext cx="462914" cy="91650"/>
            </a:xfrm>
            <a:custGeom>
              <a:avLst/>
              <a:gdLst>
                <a:gd name="connsiteX0" fmla="*/ 0 w 462914"/>
                <a:gd name="connsiteY0" fmla="*/ 0 h 91650"/>
                <a:gd name="connsiteX1" fmla="*/ 462914 w 462914"/>
                <a:gd name="connsiteY1" fmla="*/ 0 h 91650"/>
                <a:gd name="connsiteX2" fmla="*/ 462077 w 462914"/>
                <a:gd name="connsiteY2" fmla="*/ 6757 h 91650"/>
                <a:gd name="connsiteX3" fmla="*/ 231457 w 462914"/>
                <a:gd name="connsiteY3" fmla="*/ 91650 h 91650"/>
                <a:gd name="connsiteX4" fmla="*/ 836 w 462914"/>
                <a:gd name="connsiteY4" fmla="*/ 6757 h 91650"/>
                <a:gd name="connsiteX5" fmla="*/ 0 w 462914"/>
                <a:gd name="connsiteY5" fmla="*/ 0 h 9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914" h="91650">
                  <a:moveTo>
                    <a:pt x="0" y="0"/>
                  </a:moveTo>
                  <a:lnTo>
                    <a:pt x="462914" y="0"/>
                  </a:lnTo>
                  <a:lnTo>
                    <a:pt x="462077" y="6757"/>
                  </a:lnTo>
                  <a:cubicBezTo>
                    <a:pt x="450206" y="54440"/>
                    <a:pt x="351484" y="91650"/>
                    <a:pt x="231457" y="91650"/>
                  </a:cubicBezTo>
                  <a:cubicBezTo>
                    <a:pt x="111429" y="91650"/>
                    <a:pt x="12708" y="54440"/>
                    <a:pt x="836" y="6757"/>
                  </a:cubicBezTo>
                  <a:lnTo>
                    <a:pt x="0" y="0"/>
                  </a:lnTo>
                  <a:close/>
                </a:path>
              </a:pathLst>
            </a:custGeom>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spTree>
    <p:extLst>
      <p:ext uri="{BB962C8B-B14F-4D97-AF65-F5344CB8AC3E}">
        <p14:creationId xmlns:p14="http://schemas.microsoft.com/office/powerpoint/2010/main" val="8517871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444B54-5D94-44A5-A270-F47CF3299893}"/>
              </a:ext>
            </a:extLst>
          </p:cNvPr>
          <p:cNvSpPr>
            <a:spLocks noGrp="1"/>
          </p:cNvSpPr>
          <p:nvPr>
            <p:ph type="body" sz="quarter" idx="10"/>
          </p:nvPr>
        </p:nvSpPr>
        <p:spPr>
          <a:xfrm>
            <a:off x="586392" y="1560909"/>
            <a:ext cx="4898137" cy="1992020"/>
          </a:xfrm>
        </p:spPr>
        <p:txBody>
          <a:bodyPr/>
          <a:lstStyle/>
          <a:p>
            <a:r>
              <a:rPr lang="en-US" dirty="0"/>
              <a:t>Discounted rates up to 55% off to support your ongoing development and testing</a:t>
            </a:r>
          </a:p>
          <a:p>
            <a:r>
              <a:rPr lang="en-US" dirty="0"/>
              <a:t>Dev/Test pricing available for vCore-based deployment options</a:t>
            </a:r>
          </a:p>
          <a:p>
            <a:r>
              <a:rPr lang="en-US" dirty="0"/>
              <a:t>Eligible with active Visual Studio subscription</a:t>
            </a:r>
          </a:p>
        </p:txBody>
      </p:sp>
      <p:sp>
        <p:nvSpPr>
          <p:cNvPr id="3" name="Title 2">
            <a:extLst>
              <a:ext uri="{FF2B5EF4-FFF2-40B4-BE49-F238E27FC236}">
                <a16:creationId xmlns:a16="http://schemas.microsoft.com/office/drawing/2014/main" id="{73B28860-13D4-422F-BDE4-626E4550607B}"/>
              </a:ext>
            </a:extLst>
          </p:cNvPr>
          <p:cNvSpPr>
            <a:spLocks noGrp="1"/>
          </p:cNvSpPr>
          <p:nvPr>
            <p:ph type="title"/>
          </p:nvPr>
        </p:nvSpPr>
        <p:spPr/>
        <p:txBody>
          <a:bodyPr/>
          <a:lstStyle/>
          <a:p>
            <a:r>
              <a:rPr lang="en-US" dirty="0"/>
              <a:t>Azure Dev/Test pricing for SQL Database</a:t>
            </a:r>
          </a:p>
        </p:txBody>
      </p:sp>
      <p:cxnSp>
        <p:nvCxnSpPr>
          <p:cNvPr id="12" name="Straight Connector 11">
            <a:extLst>
              <a:ext uri="{FF2B5EF4-FFF2-40B4-BE49-F238E27FC236}">
                <a16:creationId xmlns:a16="http://schemas.microsoft.com/office/drawing/2014/main" id="{30E3A3EC-D283-4CEE-9D6B-6245FDD39077}"/>
              </a:ext>
            </a:extLst>
          </p:cNvPr>
          <p:cNvCxnSpPr>
            <a:cxnSpLocks/>
          </p:cNvCxnSpPr>
          <p:nvPr/>
        </p:nvCxnSpPr>
        <p:spPr>
          <a:xfrm flipV="1">
            <a:off x="8197994" y="3152031"/>
            <a:ext cx="0" cy="180702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BA02844-5ADE-4062-A18D-2446D8B5A5F9}"/>
              </a:ext>
            </a:extLst>
          </p:cNvPr>
          <p:cNvGrpSpPr/>
          <p:nvPr/>
        </p:nvGrpSpPr>
        <p:grpSpPr>
          <a:xfrm>
            <a:off x="7631954" y="1689306"/>
            <a:ext cx="1968743" cy="1876873"/>
            <a:chOff x="3587642" y="3891187"/>
            <a:chExt cx="757004" cy="721679"/>
          </a:xfrm>
        </p:grpSpPr>
        <p:sp>
          <p:nvSpPr>
            <p:cNvPr id="13" name="Freeform: Shape 12">
              <a:extLst>
                <a:ext uri="{FF2B5EF4-FFF2-40B4-BE49-F238E27FC236}">
                  <a16:creationId xmlns:a16="http://schemas.microsoft.com/office/drawing/2014/main" id="{9A83B26E-1F9F-43AD-B634-0536578269E5}"/>
                </a:ext>
              </a:extLst>
            </p:cNvPr>
            <p:cNvSpPr/>
            <p:nvPr/>
          </p:nvSpPr>
          <p:spPr bwMode="auto">
            <a:xfrm flipH="1">
              <a:off x="3587642" y="3891187"/>
              <a:ext cx="463635" cy="605599"/>
            </a:xfrm>
            <a:custGeom>
              <a:avLst/>
              <a:gdLst>
                <a:gd name="connsiteX0" fmla="*/ 241548 w 489702"/>
                <a:gd name="connsiteY0" fmla="*/ 312298 h 639648"/>
                <a:gd name="connsiteX1" fmla="*/ 225297 w 489702"/>
                <a:gd name="connsiteY1" fmla="*/ 321375 h 639648"/>
                <a:gd name="connsiteX2" fmla="*/ 219357 w 489702"/>
                <a:gd name="connsiteY2" fmla="*/ 346201 h 639648"/>
                <a:gd name="connsiteX3" fmla="*/ 225648 w 489702"/>
                <a:gd name="connsiteY3" fmla="*/ 369870 h 639648"/>
                <a:gd name="connsiteX4" fmla="*/ 242160 w 489702"/>
                <a:gd name="connsiteY4" fmla="*/ 378678 h 639648"/>
                <a:gd name="connsiteX5" fmla="*/ 259153 w 489702"/>
                <a:gd name="connsiteY5" fmla="*/ 369959 h 639648"/>
                <a:gd name="connsiteX6" fmla="*/ 265401 w 489702"/>
                <a:gd name="connsiteY6" fmla="*/ 345666 h 639648"/>
                <a:gd name="connsiteX7" fmla="*/ 259110 w 489702"/>
                <a:gd name="connsiteY7" fmla="*/ 321018 h 639648"/>
                <a:gd name="connsiteX8" fmla="*/ 241548 w 489702"/>
                <a:gd name="connsiteY8" fmla="*/ 312298 h 639648"/>
                <a:gd name="connsiteX9" fmla="*/ 161681 w 489702"/>
                <a:gd name="connsiteY9" fmla="*/ 281690 h 639648"/>
                <a:gd name="connsiteX10" fmla="*/ 161681 w 489702"/>
                <a:gd name="connsiteY10" fmla="*/ 409290 h 639648"/>
                <a:gd name="connsiteX11" fmla="*/ 80776 w 489702"/>
                <a:gd name="connsiteY11" fmla="*/ 409290 h 639648"/>
                <a:gd name="connsiteX12" fmla="*/ 80776 w 489702"/>
                <a:gd name="connsiteY12" fmla="*/ 379213 h 639648"/>
                <a:gd name="connsiteX13" fmla="*/ 123937 w 489702"/>
                <a:gd name="connsiteY13" fmla="*/ 379213 h 639648"/>
                <a:gd name="connsiteX14" fmla="*/ 123937 w 489702"/>
                <a:gd name="connsiteY14" fmla="*/ 281690 h 639648"/>
                <a:gd name="connsiteX15" fmla="*/ 241199 w 489702"/>
                <a:gd name="connsiteY15" fmla="*/ 279553 h 639648"/>
                <a:gd name="connsiteX16" fmla="*/ 274576 w 489702"/>
                <a:gd name="connsiteY16" fmla="*/ 288051 h 639648"/>
                <a:gd name="connsiteX17" fmla="*/ 297379 w 489702"/>
                <a:gd name="connsiteY17" fmla="*/ 312121 h 639648"/>
                <a:gd name="connsiteX18" fmla="*/ 305505 w 489702"/>
                <a:gd name="connsiteY18" fmla="*/ 347180 h 639648"/>
                <a:gd name="connsiteX19" fmla="*/ 297466 w 489702"/>
                <a:gd name="connsiteY19" fmla="*/ 380503 h 639648"/>
                <a:gd name="connsiteX20" fmla="*/ 274968 w 489702"/>
                <a:gd name="connsiteY20" fmla="*/ 403372 h 639648"/>
                <a:gd name="connsiteX21" fmla="*/ 242859 w 489702"/>
                <a:gd name="connsiteY21" fmla="*/ 411514 h 639648"/>
                <a:gd name="connsiteX22" fmla="*/ 228269 w 489702"/>
                <a:gd name="connsiteY22" fmla="*/ 410000 h 639648"/>
                <a:gd name="connsiteX23" fmla="*/ 212367 w 489702"/>
                <a:gd name="connsiteY23" fmla="*/ 426462 h 639648"/>
                <a:gd name="connsiteX24" fmla="*/ 165012 w 489702"/>
                <a:gd name="connsiteY24" fmla="*/ 426462 h 639648"/>
                <a:gd name="connsiteX25" fmla="*/ 198125 w 489702"/>
                <a:gd name="connsiteY25" fmla="*/ 393894 h 639648"/>
                <a:gd name="connsiteX26" fmla="*/ 179340 w 489702"/>
                <a:gd name="connsiteY26" fmla="*/ 345133 h 639648"/>
                <a:gd name="connsiteX27" fmla="*/ 187072 w 489702"/>
                <a:gd name="connsiteY27" fmla="*/ 310918 h 639648"/>
                <a:gd name="connsiteX28" fmla="*/ 209003 w 489702"/>
                <a:gd name="connsiteY28" fmla="*/ 287696 h 639648"/>
                <a:gd name="connsiteX29" fmla="*/ 241199 w 489702"/>
                <a:gd name="connsiteY29" fmla="*/ 279553 h 639648"/>
                <a:gd name="connsiteX30" fmla="*/ 358076 w 489702"/>
                <a:gd name="connsiteY30" fmla="*/ 279553 h 639648"/>
                <a:gd name="connsiteX31" fmla="*/ 395122 w 489702"/>
                <a:gd name="connsiteY31" fmla="*/ 290631 h 639648"/>
                <a:gd name="connsiteX32" fmla="*/ 408926 w 489702"/>
                <a:gd name="connsiteY32" fmla="*/ 320218 h 639648"/>
                <a:gd name="connsiteX33" fmla="*/ 378695 w 489702"/>
                <a:gd name="connsiteY33" fmla="*/ 358482 h 639648"/>
                <a:gd name="connsiteX34" fmla="*/ 365895 w 489702"/>
                <a:gd name="connsiteY34" fmla="*/ 364087 h 639648"/>
                <a:gd name="connsiteX35" fmla="*/ 360741 w 489702"/>
                <a:gd name="connsiteY35" fmla="*/ 368491 h 639648"/>
                <a:gd name="connsiteX36" fmla="*/ 359037 w 489702"/>
                <a:gd name="connsiteY36" fmla="*/ 373963 h 639648"/>
                <a:gd name="connsiteX37" fmla="*/ 362444 w 489702"/>
                <a:gd name="connsiteY37" fmla="*/ 380593 h 639648"/>
                <a:gd name="connsiteX38" fmla="*/ 372054 w 489702"/>
                <a:gd name="connsiteY38" fmla="*/ 382861 h 639648"/>
                <a:gd name="connsiteX39" fmla="*/ 389792 w 489702"/>
                <a:gd name="connsiteY39" fmla="*/ 379258 h 639648"/>
                <a:gd name="connsiteX40" fmla="*/ 407178 w 489702"/>
                <a:gd name="connsiteY40" fmla="*/ 369782 h 639648"/>
                <a:gd name="connsiteX41" fmla="*/ 407178 w 489702"/>
                <a:gd name="connsiteY41" fmla="*/ 404750 h 639648"/>
                <a:gd name="connsiteX42" fmla="*/ 371182 w 489702"/>
                <a:gd name="connsiteY42" fmla="*/ 411514 h 639648"/>
                <a:gd name="connsiteX43" fmla="*/ 342175 w 489702"/>
                <a:gd name="connsiteY43" fmla="*/ 406887 h 639648"/>
                <a:gd name="connsiteX44" fmla="*/ 323435 w 489702"/>
                <a:gd name="connsiteY44" fmla="*/ 392828 h 639648"/>
                <a:gd name="connsiteX45" fmla="*/ 316749 w 489702"/>
                <a:gd name="connsiteY45" fmla="*/ 370672 h 639648"/>
                <a:gd name="connsiteX46" fmla="*/ 324832 w 489702"/>
                <a:gd name="connsiteY46" fmla="*/ 348070 h 639648"/>
                <a:gd name="connsiteX47" fmla="*/ 352397 w 489702"/>
                <a:gd name="connsiteY47" fmla="*/ 330539 h 639648"/>
                <a:gd name="connsiteX48" fmla="*/ 365372 w 489702"/>
                <a:gd name="connsiteY48" fmla="*/ 323734 h 639648"/>
                <a:gd name="connsiteX49" fmla="*/ 368474 w 489702"/>
                <a:gd name="connsiteY49" fmla="*/ 317104 h 639648"/>
                <a:gd name="connsiteX50" fmla="*/ 364628 w 489702"/>
                <a:gd name="connsiteY50" fmla="*/ 310519 h 639648"/>
                <a:gd name="connsiteX51" fmla="*/ 354493 w 489702"/>
                <a:gd name="connsiteY51" fmla="*/ 308117 h 639648"/>
                <a:gd name="connsiteX52" fmla="*/ 323389 w 489702"/>
                <a:gd name="connsiteY52" fmla="*/ 316925 h 639648"/>
                <a:gd name="connsiteX53" fmla="*/ 323389 w 489702"/>
                <a:gd name="connsiteY53" fmla="*/ 284448 h 639648"/>
                <a:gd name="connsiteX54" fmla="*/ 336015 w 489702"/>
                <a:gd name="connsiteY54" fmla="*/ 281421 h 639648"/>
                <a:gd name="connsiteX55" fmla="*/ 346019 w 489702"/>
                <a:gd name="connsiteY55" fmla="*/ 280086 h 639648"/>
                <a:gd name="connsiteX56" fmla="*/ 358076 w 489702"/>
                <a:gd name="connsiteY56" fmla="*/ 279553 h 639648"/>
                <a:gd name="connsiteX57" fmla="*/ 244851 w 489702"/>
                <a:gd name="connsiteY57" fmla="*/ 36696 h 639648"/>
                <a:gd name="connsiteX58" fmla="*/ 413858 w 489702"/>
                <a:gd name="connsiteY58" fmla="*/ 87213 h 639648"/>
                <a:gd name="connsiteX59" fmla="*/ 244851 w 489702"/>
                <a:gd name="connsiteY59" fmla="*/ 137730 h 639648"/>
                <a:gd name="connsiteX60" fmla="*/ 75844 w 489702"/>
                <a:gd name="connsiteY60" fmla="*/ 87213 h 639648"/>
                <a:gd name="connsiteX61" fmla="*/ 244851 w 489702"/>
                <a:gd name="connsiteY61" fmla="*/ 36696 h 639648"/>
                <a:gd name="connsiteX62" fmla="*/ 244851 w 489702"/>
                <a:gd name="connsiteY62" fmla="*/ 0 h 639648"/>
                <a:gd name="connsiteX63" fmla="*/ 1263 w 489702"/>
                <a:gd name="connsiteY63" fmla="*/ 91320 h 639648"/>
                <a:gd name="connsiteX64" fmla="*/ 374 w 489702"/>
                <a:gd name="connsiteY64" fmla="*/ 98642 h 639648"/>
                <a:gd name="connsiteX65" fmla="*/ 0 w 489702"/>
                <a:gd name="connsiteY65" fmla="*/ 98642 h 639648"/>
                <a:gd name="connsiteX66" fmla="*/ 0 w 489702"/>
                <a:gd name="connsiteY66" fmla="*/ 101720 h 639648"/>
                <a:gd name="connsiteX67" fmla="*/ 0 w 489702"/>
                <a:gd name="connsiteY67" fmla="*/ 537928 h 639648"/>
                <a:gd name="connsiteX68" fmla="*/ 0 w 489702"/>
                <a:gd name="connsiteY68" fmla="*/ 537929 h 639648"/>
                <a:gd name="connsiteX69" fmla="*/ 0 w 489702"/>
                <a:gd name="connsiteY69" fmla="*/ 537931 h 639648"/>
                <a:gd name="connsiteX70" fmla="*/ 0 w 489702"/>
                <a:gd name="connsiteY70" fmla="*/ 541006 h 639648"/>
                <a:gd name="connsiteX71" fmla="*/ 374 w 489702"/>
                <a:gd name="connsiteY71" fmla="*/ 541006 h 639648"/>
                <a:gd name="connsiteX72" fmla="*/ 1263 w 489702"/>
                <a:gd name="connsiteY72" fmla="*/ 548330 h 639648"/>
                <a:gd name="connsiteX73" fmla="*/ 244851 w 489702"/>
                <a:gd name="connsiteY73" fmla="*/ 639648 h 639648"/>
                <a:gd name="connsiteX74" fmla="*/ 488437 w 489702"/>
                <a:gd name="connsiteY74" fmla="*/ 548330 h 639648"/>
                <a:gd name="connsiteX75" fmla="*/ 489328 w 489702"/>
                <a:gd name="connsiteY75" fmla="*/ 541006 h 639648"/>
                <a:gd name="connsiteX76" fmla="*/ 489702 w 489702"/>
                <a:gd name="connsiteY76" fmla="*/ 541006 h 639648"/>
                <a:gd name="connsiteX77" fmla="*/ 489702 w 489702"/>
                <a:gd name="connsiteY77" fmla="*/ 537929 h 639648"/>
                <a:gd name="connsiteX78" fmla="*/ 489702 w 489702"/>
                <a:gd name="connsiteY78" fmla="*/ 101720 h 639648"/>
                <a:gd name="connsiteX79" fmla="*/ 489702 w 489702"/>
                <a:gd name="connsiteY79" fmla="*/ 101719 h 639648"/>
                <a:gd name="connsiteX80" fmla="*/ 488437 w 489702"/>
                <a:gd name="connsiteY80" fmla="*/ 91320 h 639648"/>
                <a:gd name="connsiteX81" fmla="*/ 244851 w 489702"/>
                <a:gd name="connsiteY81" fmla="*/ 0 h 63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89702" h="639648">
                  <a:moveTo>
                    <a:pt x="241548" y="312298"/>
                  </a:moveTo>
                  <a:cubicBezTo>
                    <a:pt x="234676" y="312298"/>
                    <a:pt x="229258" y="315323"/>
                    <a:pt x="225297" y="321375"/>
                  </a:cubicBezTo>
                  <a:cubicBezTo>
                    <a:pt x="221338" y="327425"/>
                    <a:pt x="219357" y="335701"/>
                    <a:pt x="219357" y="346201"/>
                  </a:cubicBezTo>
                  <a:cubicBezTo>
                    <a:pt x="219357" y="356107"/>
                    <a:pt x="221453" y="363997"/>
                    <a:pt x="225648" y="369870"/>
                  </a:cubicBezTo>
                  <a:cubicBezTo>
                    <a:pt x="229842" y="375742"/>
                    <a:pt x="235346" y="378678"/>
                    <a:pt x="242160" y="378678"/>
                  </a:cubicBezTo>
                  <a:cubicBezTo>
                    <a:pt x="249324" y="378678"/>
                    <a:pt x="254988" y="375773"/>
                    <a:pt x="259153" y="369959"/>
                  </a:cubicBezTo>
                  <a:cubicBezTo>
                    <a:pt x="263319" y="364145"/>
                    <a:pt x="265401" y="356049"/>
                    <a:pt x="265401" y="345666"/>
                  </a:cubicBezTo>
                  <a:cubicBezTo>
                    <a:pt x="265401" y="335049"/>
                    <a:pt x="263305" y="326833"/>
                    <a:pt x="259110" y="321018"/>
                  </a:cubicBezTo>
                  <a:cubicBezTo>
                    <a:pt x="254916" y="315206"/>
                    <a:pt x="249063" y="312298"/>
                    <a:pt x="241548" y="312298"/>
                  </a:cubicBezTo>
                  <a:close/>
                  <a:moveTo>
                    <a:pt x="161681" y="281690"/>
                  </a:moveTo>
                  <a:lnTo>
                    <a:pt x="161681" y="409290"/>
                  </a:lnTo>
                  <a:lnTo>
                    <a:pt x="80776" y="409290"/>
                  </a:lnTo>
                  <a:lnTo>
                    <a:pt x="80776" y="379213"/>
                  </a:lnTo>
                  <a:lnTo>
                    <a:pt x="123937" y="379213"/>
                  </a:lnTo>
                  <a:lnTo>
                    <a:pt x="123937" y="281690"/>
                  </a:lnTo>
                  <a:close/>
                  <a:moveTo>
                    <a:pt x="241199" y="279553"/>
                  </a:moveTo>
                  <a:cubicBezTo>
                    <a:pt x="253665" y="279553"/>
                    <a:pt x="264789" y="282385"/>
                    <a:pt x="274576" y="288051"/>
                  </a:cubicBezTo>
                  <a:cubicBezTo>
                    <a:pt x="284360" y="293716"/>
                    <a:pt x="291962" y="301740"/>
                    <a:pt x="297379" y="312121"/>
                  </a:cubicBezTo>
                  <a:cubicBezTo>
                    <a:pt x="302796" y="322502"/>
                    <a:pt x="305505" y="334189"/>
                    <a:pt x="305505" y="347180"/>
                  </a:cubicBezTo>
                  <a:cubicBezTo>
                    <a:pt x="305505" y="359578"/>
                    <a:pt x="302824" y="370687"/>
                    <a:pt x="297466" y="380503"/>
                  </a:cubicBezTo>
                  <a:cubicBezTo>
                    <a:pt x="292107" y="390322"/>
                    <a:pt x="284607" y="397945"/>
                    <a:pt x="274968" y="403372"/>
                  </a:cubicBezTo>
                  <a:cubicBezTo>
                    <a:pt x="265328" y="408799"/>
                    <a:pt x="254626" y="411514"/>
                    <a:pt x="242859" y="411514"/>
                  </a:cubicBezTo>
                  <a:cubicBezTo>
                    <a:pt x="237793" y="411514"/>
                    <a:pt x="232927" y="411010"/>
                    <a:pt x="228269" y="410000"/>
                  </a:cubicBezTo>
                  <a:lnTo>
                    <a:pt x="212367" y="426462"/>
                  </a:lnTo>
                  <a:lnTo>
                    <a:pt x="165012" y="426462"/>
                  </a:lnTo>
                  <a:lnTo>
                    <a:pt x="198125" y="393894"/>
                  </a:lnTo>
                  <a:cubicBezTo>
                    <a:pt x="185601" y="381142"/>
                    <a:pt x="179340" y="364888"/>
                    <a:pt x="179340" y="345133"/>
                  </a:cubicBezTo>
                  <a:cubicBezTo>
                    <a:pt x="179340" y="332379"/>
                    <a:pt x="181919" y="320974"/>
                    <a:pt x="187072" y="310918"/>
                  </a:cubicBezTo>
                  <a:cubicBezTo>
                    <a:pt x="192226" y="300864"/>
                    <a:pt x="199537" y="293122"/>
                    <a:pt x="209003" y="287696"/>
                  </a:cubicBezTo>
                  <a:cubicBezTo>
                    <a:pt x="218468" y="282268"/>
                    <a:pt x="229200" y="279553"/>
                    <a:pt x="241199" y="279553"/>
                  </a:cubicBezTo>
                  <a:close/>
                  <a:moveTo>
                    <a:pt x="358076" y="279553"/>
                  </a:moveTo>
                  <a:cubicBezTo>
                    <a:pt x="373570" y="279553"/>
                    <a:pt x="385917" y="283246"/>
                    <a:pt x="395122" y="290631"/>
                  </a:cubicBezTo>
                  <a:cubicBezTo>
                    <a:pt x="404325" y="298016"/>
                    <a:pt x="408926" y="307879"/>
                    <a:pt x="408926" y="320218"/>
                  </a:cubicBezTo>
                  <a:cubicBezTo>
                    <a:pt x="408926" y="337837"/>
                    <a:pt x="398849" y="350591"/>
                    <a:pt x="378695" y="358482"/>
                  </a:cubicBezTo>
                  <a:cubicBezTo>
                    <a:pt x="372462" y="360853"/>
                    <a:pt x="368197" y="362722"/>
                    <a:pt x="365895" y="364087"/>
                  </a:cubicBezTo>
                  <a:cubicBezTo>
                    <a:pt x="363595" y="365451"/>
                    <a:pt x="361877" y="366919"/>
                    <a:pt x="360741" y="368491"/>
                  </a:cubicBezTo>
                  <a:cubicBezTo>
                    <a:pt x="359604" y="370062"/>
                    <a:pt x="359037" y="371888"/>
                    <a:pt x="359037" y="373963"/>
                  </a:cubicBezTo>
                  <a:cubicBezTo>
                    <a:pt x="359037" y="376871"/>
                    <a:pt x="360172" y="379079"/>
                    <a:pt x="362444" y="380593"/>
                  </a:cubicBezTo>
                  <a:cubicBezTo>
                    <a:pt x="364717" y="382104"/>
                    <a:pt x="367919" y="382861"/>
                    <a:pt x="372054" y="382861"/>
                  </a:cubicBezTo>
                  <a:cubicBezTo>
                    <a:pt x="377530" y="382861"/>
                    <a:pt x="383442" y="381660"/>
                    <a:pt x="389792" y="379258"/>
                  </a:cubicBezTo>
                  <a:cubicBezTo>
                    <a:pt x="396141" y="376856"/>
                    <a:pt x="401936" y="373697"/>
                    <a:pt x="407178" y="369782"/>
                  </a:cubicBezTo>
                  <a:lnTo>
                    <a:pt x="407178" y="404750"/>
                  </a:lnTo>
                  <a:cubicBezTo>
                    <a:pt x="396287" y="409260"/>
                    <a:pt x="384288" y="411514"/>
                    <a:pt x="371182" y="411514"/>
                  </a:cubicBezTo>
                  <a:cubicBezTo>
                    <a:pt x="359882" y="411514"/>
                    <a:pt x="350212" y="409971"/>
                    <a:pt x="342175" y="406887"/>
                  </a:cubicBezTo>
                  <a:cubicBezTo>
                    <a:pt x="334137" y="403802"/>
                    <a:pt x="327889" y="399115"/>
                    <a:pt x="323435" y="392828"/>
                  </a:cubicBezTo>
                  <a:cubicBezTo>
                    <a:pt x="318977" y="386538"/>
                    <a:pt x="316749" y="379153"/>
                    <a:pt x="316749" y="370672"/>
                  </a:cubicBezTo>
                  <a:cubicBezTo>
                    <a:pt x="316749" y="361951"/>
                    <a:pt x="319443" y="354416"/>
                    <a:pt x="324832" y="348070"/>
                  </a:cubicBezTo>
                  <a:cubicBezTo>
                    <a:pt x="330219" y="341722"/>
                    <a:pt x="339407" y="335879"/>
                    <a:pt x="352397" y="330539"/>
                  </a:cubicBezTo>
                  <a:cubicBezTo>
                    <a:pt x="358979" y="327752"/>
                    <a:pt x="363305" y="325484"/>
                    <a:pt x="365372" y="323734"/>
                  </a:cubicBezTo>
                  <a:cubicBezTo>
                    <a:pt x="367440" y="321984"/>
                    <a:pt x="368474" y="319773"/>
                    <a:pt x="368474" y="317104"/>
                  </a:cubicBezTo>
                  <a:cubicBezTo>
                    <a:pt x="368474" y="314316"/>
                    <a:pt x="367192" y="312121"/>
                    <a:pt x="364628" y="310519"/>
                  </a:cubicBezTo>
                  <a:cubicBezTo>
                    <a:pt x="362066" y="308917"/>
                    <a:pt x="358688" y="308117"/>
                    <a:pt x="354493" y="308117"/>
                  </a:cubicBezTo>
                  <a:cubicBezTo>
                    <a:pt x="344301" y="308117"/>
                    <a:pt x="333933" y="311054"/>
                    <a:pt x="323389" y="316925"/>
                  </a:cubicBezTo>
                  <a:lnTo>
                    <a:pt x="323389" y="284448"/>
                  </a:lnTo>
                  <a:cubicBezTo>
                    <a:pt x="328807" y="282965"/>
                    <a:pt x="333015" y="281955"/>
                    <a:pt x="336015" y="281421"/>
                  </a:cubicBezTo>
                  <a:cubicBezTo>
                    <a:pt x="339014" y="280888"/>
                    <a:pt x="342348" y="280444"/>
                    <a:pt x="346019" y="280086"/>
                  </a:cubicBezTo>
                  <a:cubicBezTo>
                    <a:pt x="349689" y="279730"/>
                    <a:pt x="353707" y="279553"/>
                    <a:pt x="358076" y="279553"/>
                  </a:cubicBezTo>
                  <a:close/>
                  <a:moveTo>
                    <a:pt x="244851" y="36696"/>
                  </a:moveTo>
                  <a:cubicBezTo>
                    <a:pt x="338192" y="36696"/>
                    <a:pt x="413858" y="59312"/>
                    <a:pt x="413858" y="87213"/>
                  </a:cubicBezTo>
                  <a:cubicBezTo>
                    <a:pt x="413858" y="115114"/>
                    <a:pt x="338192" y="137730"/>
                    <a:pt x="244851" y="137730"/>
                  </a:cubicBezTo>
                  <a:cubicBezTo>
                    <a:pt x="151511" y="137730"/>
                    <a:pt x="75844" y="115114"/>
                    <a:pt x="75844" y="87213"/>
                  </a:cubicBezTo>
                  <a:cubicBezTo>
                    <a:pt x="75844" y="59312"/>
                    <a:pt x="151511" y="36696"/>
                    <a:pt x="244851" y="36696"/>
                  </a:cubicBezTo>
                  <a:close/>
                  <a:moveTo>
                    <a:pt x="244851" y="0"/>
                  </a:moveTo>
                  <a:cubicBezTo>
                    <a:pt x="118076" y="0"/>
                    <a:pt x="13802" y="40027"/>
                    <a:pt x="1263" y="91320"/>
                  </a:cubicBezTo>
                  <a:lnTo>
                    <a:pt x="374" y="98642"/>
                  </a:lnTo>
                  <a:lnTo>
                    <a:pt x="0" y="98642"/>
                  </a:lnTo>
                  <a:lnTo>
                    <a:pt x="0" y="101720"/>
                  </a:lnTo>
                  <a:cubicBezTo>
                    <a:pt x="0" y="174933"/>
                    <a:pt x="0" y="465227"/>
                    <a:pt x="0" y="537928"/>
                  </a:cubicBezTo>
                  <a:lnTo>
                    <a:pt x="0" y="537929"/>
                  </a:lnTo>
                  <a:lnTo>
                    <a:pt x="0" y="537931"/>
                  </a:lnTo>
                  <a:lnTo>
                    <a:pt x="0" y="541006"/>
                  </a:lnTo>
                  <a:lnTo>
                    <a:pt x="374" y="541006"/>
                  </a:lnTo>
                  <a:lnTo>
                    <a:pt x="1263" y="548330"/>
                  </a:lnTo>
                  <a:cubicBezTo>
                    <a:pt x="13802" y="599621"/>
                    <a:pt x="118076" y="639648"/>
                    <a:pt x="244851" y="639648"/>
                  </a:cubicBezTo>
                  <a:cubicBezTo>
                    <a:pt x="371627" y="639648"/>
                    <a:pt x="475898" y="599621"/>
                    <a:pt x="488437" y="548330"/>
                  </a:cubicBezTo>
                  <a:lnTo>
                    <a:pt x="489328" y="541006"/>
                  </a:lnTo>
                  <a:lnTo>
                    <a:pt x="489702" y="541006"/>
                  </a:lnTo>
                  <a:lnTo>
                    <a:pt x="489702" y="537929"/>
                  </a:lnTo>
                  <a:lnTo>
                    <a:pt x="489702" y="101720"/>
                  </a:lnTo>
                  <a:lnTo>
                    <a:pt x="489702" y="101719"/>
                  </a:lnTo>
                  <a:lnTo>
                    <a:pt x="488437" y="91320"/>
                  </a:lnTo>
                  <a:cubicBezTo>
                    <a:pt x="475900" y="40027"/>
                    <a:pt x="371627" y="0"/>
                    <a:pt x="244851"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prstClr val="black"/>
                </a:solidFill>
                <a:latin typeface="Segoe UI Light"/>
                <a:ea typeface="Segoe UI" pitchFamily="34" charset="0"/>
                <a:cs typeface="Segoe UI" pitchFamily="34" charset="0"/>
              </a:endParaRPr>
            </a:p>
          </p:txBody>
        </p:sp>
        <p:sp>
          <p:nvSpPr>
            <p:cNvPr id="14" name="Freeform 146">
              <a:extLst>
                <a:ext uri="{FF2B5EF4-FFF2-40B4-BE49-F238E27FC236}">
                  <a16:creationId xmlns:a16="http://schemas.microsoft.com/office/drawing/2014/main" id="{19FC9C6E-99CA-47DB-9B03-5834F7EB8F66}"/>
                </a:ext>
              </a:extLst>
            </p:cNvPr>
            <p:cNvSpPr>
              <a:spLocks noChangeAspect="1"/>
            </p:cNvSpPr>
            <p:nvPr/>
          </p:nvSpPr>
          <p:spPr bwMode="auto">
            <a:xfrm>
              <a:off x="3819459" y="4280261"/>
              <a:ext cx="525187" cy="33260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IN" sz="1961" b="1" dirty="0">
                <a:solidFill>
                  <a:srgbClr val="FFFFFF"/>
                </a:solidFill>
                <a:latin typeface="Segoe UI Light"/>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B190CA8D-B9E1-40F2-BEEA-8440607C770E}"/>
              </a:ext>
            </a:extLst>
          </p:cNvPr>
          <p:cNvGrpSpPr/>
          <p:nvPr/>
        </p:nvGrpSpPr>
        <p:grpSpPr>
          <a:xfrm>
            <a:off x="7054817" y="4264678"/>
            <a:ext cx="1936046" cy="1722107"/>
            <a:chOff x="8583929" y="4220528"/>
            <a:chExt cx="1249570" cy="1111489"/>
          </a:xfrm>
        </p:grpSpPr>
        <p:sp>
          <p:nvSpPr>
            <p:cNvPr id="6" name="Freeform: Shape 5">
              <a:extLst>
                <a:ext uri="{FF2B5EF4-FFF2-40B4-BE49-F238E27FC236}">
                  <a16:creationId xmlns:a16="http://schemas.microsoft.com/office/drawing/2014/main" id="{8BB48376-F51B-4C66-A33F-A7AED457FB6A}"/>
                </a:ext>
              </a:extLst>
            </p:cNvPr>
            <p:cNvSpPr>
              <a:spLocks/>
            </p:cNvSpPr>
            <p:nvPr/>
          </p:nvSpPr>
          <p:spPr bwMode="auto">
            <a:xfrm>
              <a:off x="8583929" y="4220528"/>
              <a:ext cx="744998" cy="927735"/>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26">
                  <a:moveTo>
                    <a:pt x="126207" y="188913"/>
                  </a:moveTo>
                  <a:cubicBezTo>
                    <a:pt x="196212" y="188913"/>
                    <a:pt x="252413" y="244761"/>
                    <a:pt x="252413" y="314326"/>
                  </a:cubicBezTo>
                  <a:lnTo>
                    <a:pt x="0" y="314326"/>
                  </a:lnTo>
                  <a:cubicBezTo>
                    <a:pt x="0" y="244761"/>
                    <a:pt x="56201" y="188913"/>
                    <a:pt x="126207" y="188913"/>
                  </a:cubicBezTo>
                  <a:close/>
                  <a:moveTo>
                    <a:pt x="125413" y="0"/>
                  </a:moveTo>
                  <a:cubicBezTo>
                    <a:pt x="138281" y="0"/>
                    <a:pt x="150159" y="1980"/>
                    <a:pt x="160057" y="6929"/>
                  </a:cubicBezTo>
                  <a:cubicBezTo>
                    <a:pt x="189753" y="20787"/>
                    <a:pt x="209550" y="49493"/>
                    <a:pt x="209550" y="84138"/>
                  </a:cubicBezTo>
                  <a:cubicBezTo>
                    <a:pt x="209550" y="130661"/>
                    <a:pt x="171936" y="168275"/>
                    <a:pt x="125413" y="168275"/>
                  </a:cubicBezTo>
                  <a:cubicBezTo>
                    <a:pt x="78890" y="168275"/>
                    <a:pt x="41275" y="130661"/>
                    <a:pt x="41275" y="84138"/>
                  </a:cubicBezTo>
                  <a:cubicBezTo>
                    <a:pt x="41275" y="49493"/>
                    <a:pt x="61072" y="20787"/>
                    <a:pt x="90768" y="6929"/>
                  </a:cubicBezTo>
                  <a:cubicBezTo>
                    <a:pt x="100666" y="1980"/>
                    <a:pt x="112545" y="0"/>
                    <a:pt x="125413" y="0"/>
                  </a:cubicBezTo>
                  <a:close/>
                </a:path>
              </a:pathLst>
            </a:custGeom>
            <a:solidFill>
              <a:schemeClr val="accent1"/>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prstClr val="black"/>
                </a:solidFill>
                <a:latin typeface="Segoe UI"/>
              </a:endParaRPr>
            </a:p>
          </p:txBody>
        </p:sp>
        <p:sp>
          <p:nvSpPr>
            <p:cNvPr id="5" name="Freeform 5">
              <a:extLst>
                <a:ext uri="{FF2B5EF4-FFF2-40B4-BE49-F238E27FC236}">
                  <a16:creationId xmlns:a16="http://schemas.microsoft.com/office/drawing/2014/main" id="{D5F07E1A-CC3B-4315-BD01-0094E66F84DF}"/>
                </a:ext>
              </a:extLst>
            </p:cNvPr>
            <p:cNvSpPr>
              <a:spLocks/>
            </p:cNvSpPr>
            <p:nvPr/>
          </p:nvSpPr>
          <p:spPr bwMode="auto">
            <a:xfrm>
              <a:off x="8956429" y="4644313"/>
              <a:ext cx="877070" cy="687704"/>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accent2"/>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grpSp>
    </p:spTree>
    <p:extLst>
      <p:ext uri="{BB962C8B-B14F-4D97-AF65-F5344CB8AC3E}">
        <p14:creationId xmlns:p14="http://schemas.microsoft.com/office/powerpoint/2010/main" val="8117816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8E9C-FC4E-446F-9696-FA23480D56E3}"/>
              </a:ext>
            </a:extLst>
          </p:cNvPr>
          <p:cNvSpPr>
            <a:spLocks noGrp="1"/>
          </p:cNvSpPr>
          <p:nvPr>
            <p:ph type="title"/>
          </p:nvPr>
        </p:nvSpPr>
        <p:spPr/>
        <p:txBody>
          <a:bodyPr/>
          <a:lstStyle/>
          <a:p>
            <a:r>
              <a:rPr lang="en-US" dirty="0"/>
              <a:t>SQL Database deployment model overview</a:t>
            </a:r>
          </a:p>
        </p:txBody>
      </p:sp>
      <p:sp>
        <p:nvSpPr>
          <p:cNvPr id="45" name="Rectangle 44">
            <a:extLst>
              <a:ext uri="{FF2B5EF4-FFF2-40B4-BE49-F238E27FC236}">
                <a16:creationId xmlns:a16="http://schemas.microsoft.com/office/drawing/2014/main" id="{8747E2E8-8F11-4941-9E98-DE37280361BE}"/>
              </a:ext>
            </a:extLst>
          </p:cNvPr>
          <p:cNvSpPr/>
          <p:nvPr/>
        </p:nvSpPr>
        <p:spPr bwMode="auto">
          <a:xfrm>
            <a:off x="2279790" y="1337223"/>
            <a:ext cx="9423535" cy="368735"/>
          </a:xfrm>
          <a:prstGeom prst="rect">
            <a:avLst/>
          </a:prstGeom>
          <a:solidFill>
            <a:srgbClr val="0078D3"/>
          </a:solidFill>
          <a:ln w="10795" cap="flat" cmpd="sng" algn="ctr">
            <a:noFill/>
            <a:prstDash val="solid"/>
            <a:headEnd type="none" w="med" len="med"/>
            <a:tailEnd type="none" w="med" len="med"/>
          </a:ln>
          <a:effectLst/>
        </p:spPr>
        <p:txBody>
          <a:bodyPr vert="horz" wrap="square" lIns="175761" tIns="140609" rIns="175761" bIns="140609" numCol="1" rtlCol="0" anchor="ctr" anchorCtr="0" compatLnSpc="1">
            <a:prstTxWarp prst="textNoShape">
              <a:avLst/>
            </a:prstTxWarp>
          </a:bodyPr>
          <a:lstStyle/>
          <a:p>
            <a:pPr algn="ctr" defTabSz="896094" fontAlgn="base">
              <a:spcBef>
                <a:spcPct val="0"/>
              </a:spcBef>
              <a:spcAft>
                <a:spcPct val="0"/>
              </a:spcAft>
              <a:defRPr/>
            </a:pPr>
            <a:r>
              <a:rPr lang="en-US" sz="1922" b="1" kern="0" dirty="0">
                <a:solidFill>
                  <a:prstClr val="white"/>
                </a:solidFill>
                <a:latin typeface="Segoe UI"/>
              </a:rPr>
              <a:t>Azure SQL Database </a:t>
            </a:r>
          </a:p>
        </p:txBody>
      </p:sp>
      <p:sp>
        <p:nvSpPr>
          <p:cNvPr id="46" name="Rectangle 45">
            <a:extLst>
              <a:ext uri="{FF2B5EF4-FFF2-40B4-BE49-F238E27FC236}">
                <a16:creationId xmlns:a16="http://schemas.microsoft.com/office/drawing/2014/main" id="{C3F9211C-3D76-44DD-80A8-08DF067D41BA}"/>
              </a:ext>
            </a:extLst>
          </p:cNvPr>
          <p:cNvSpPr/>
          <p:nvPr/>
        </p:nvSpPr>
        <p:spPr bwMode="auto">
          <a:xfrm>
            <a:off x="2280091" y="1757792"/>
            <a:ext cx="3047844" cy="520296"/>
          </a:xfrm>
          <a:prstGeom prst="rect">
            <a:avLst/>
          </a:prstGeom>
          <a:solidFill>
            <a:srgbClr val="3C3C41"/>
          </a:solidFill>
          <a:ln w="10795" cap="flat" cmpd="sng" algn="ctr">
            <a:noFill/>
            <a:prstDash val="solid"/>
            <a:headEnd type="none" w="med" len="med"/>
            <a:tailEnd type="none" w="med" len="med"/>
          </a:ln>
          <a:effectLst/>
        </p:spPr>
        <p:txBody>
          <a:bodyPr vert="horz" wrap="square" lIns="175761" tIns="140609" rIns="175761" bIns="140609" numCol="1" rtlCol="0" anchor="ctr" anchorCtr="0" compatLnSpc="1">
            <a:prstTxWarp prst="textNoShape">
              <a:avLst/>
            </a:prstTxWarp>
          </a:bodyPr>
          <a:lstStyle/>
          <a:p>
            <a:pPr algn="ctr" defTabSz="896094" fontAlgn="base">
              <a:spcBef>
                <a:spcPct val="0"/>
              </a:spcBef>
              <a:spcAft>
                <a:spcPct val="0"/>
              </a:spcAft>
              <a:defRPr/>
            </a:pPr>
            <a:r>
              <a:rPr lang="en-US" sz="1730" b="1" kern="0" dirty="0">
                <a:gradFill>
                  <a:gsLst>
                    <a:gs pos="0">
                      <a:prstClr val="white"/>
                    </a:gs>
                    <a:gs pos="100000">
                      <a:prstClr val="white"/>
                    </a:gs>
                  </a:gsLst>
                  <a:lin ang="5400000" scaled="0"/>
                </a:gradFill>
                <a:latin typeface="Segoe UI"/>
              </a:rPr>
              <a:t>‘Single’</a:t>
            </a:r>
          </a:p>
        </p:txBody>
      </p:sp>
      <p:sp>
        <p:nvSpPr>
          <p:cNvPr id="47" name="Rectangle 46">
            <a:extLst>
              <a:ext uri="{FF2B5EF4-FFF2-40B4-BE49-F238E27FC236}">
                <a16:creationId xmlns:a16="http://schemas.microsoft.com/office/drawing/2014/main" id="{93D27624-4DFC-445C-9654-8441F7B50AEB}"/>
              </a:ext>
            </a:extLst>
          </p:cNvPr>
          <p:cNvSpPr/>
          <p:nvPr/>
        </p:nvSpPr>
        <p:spPr bwMode="auto">
          <a:xfrm>
            <a:off x="5468192" y="1749220"/>
            <a:ext cx="3057805" cy="531816"/>
          </a:xfrm>
          <a:prstGeom prst="rect">
            <a:avLst/>
          </a:prstGeom>
          <a:solidFill>
            <a:srgbClr val="3C3C41"/>
          </a:solidFill>
          <a:ln w="10795" cap="flat" cmpd="sng" algn="ctr">
            <a:noFill/>
            <a:prstDash val="solid"/>
            <a:headEnd type="none" w="med" len="med"/>
            <a:tailEnd type="none" w="med" len="med"/>
          </a:ln>
          <a:effectLst/>
        </p:spPr>
        <p:txBody>
          <a:bodyPr vert="horz" wrap="square" lIns="175761" tIns="140609" rIns="175761" bIns="140609" numCol="1" rtlCol="0" anchor="ctr" anchorCtr="0" compatLnSpc="1">
            <a:prstTxWarp prst="textNoShape">
              <a:avLst/>
            </a:prstTxWarp>
          </a:bodyPr>
          <a:lstStyle/>
          <a:p>
            <a:pPr algn="ctr" defTabSz="896094" fontAlgn="base">
              <a:spcBef>
                <a:spcPct val="0"/>
              </a:spcBef>
              <a:spcAft>
                <a:spcPct val="0"/>
              </a:spcAft>
              <a:defRPr/>
            </a:pPr>
            <a:r>
              <a:rPr lang="en-US" sz="1922" b="1" kern="0" dirty="0">
                <a:gradFill>
                  <a:gsLst>
                    <a:gs pos="0">
                      <a:prstClr val="white"/>
                    </a:gs>
                    <a:gs pos="100000">
                      <a:prstClr val="white"/>
                    </a:gs>
                  </a:gsLst>
                  <a:lin ang="5400000" scaled="0"/>
                </a:gradFill>
                <a:latin typeface="Segoe UI"/>
              </a:rPr>
              <a:t>Elastic Pools</a:t>
            </a:r>
          </a:p>
        </p:txBody>
      </p:sp>
      <p:sp>
        <p:nvSpPr>
          <p:cNvPr id="48" name="Rectangle 47">
            <a:extLst>
              <a:ext uri="{FF2B5EF4-FFF2-40B4-BE49-F238E27FC236}">
                <a16:creationId xmlns:a16="http://schemas.microsoft.com/office/drawing/2014/main" id="{9607D509-71B7-41C5-9DD9-BC0A247DADF3}"/>
              </a:ext>
            </a:extLst>
          </p:cNvPr>
          <p:cNvSpPr/>
          <p:nvPr/>
        </p:nvSpPr>
        <p:spPr bwMode="auto">
          <a:xfrm>
            <a:off x="8665441" y="1757792"/>
            <a:ext cx="3047844" cy="520296"/>
          </a:xfrm>
          <a:prstGeom prst="rect">
            <a:avLst/>
          </a:prstGeom>
          <a:solidFill>
            <a:srgbClr val="3C3C41"/>
          </a:solidFill>
          <a:ln w="10795" cap="flat" cmpd="sng" algn="ctr">
            <a:noFill/>
            <a:prstDash val="solid"/>
            <a:headEnd type="none" w="med" len="med"/>
            <a:tailEnd type="none" w="med" len="med"/>
          </a:ln>
          <a:effectLst/>
        </p:spPr>
        <p:txBody>
          <a:bodyPr vert="horz" wrap="square" lIns="175761" tIns="140609" rIns="175761" bIns="140609" numCol="1" rtlCol="0" anchor="ctr" anchorCtr="0" compatLnSpc="1">
            <a:prstTxWarp prst="textNoShape">
              <a:avLst/>
            </a:prstTxWarp>
          </a:bodyPr>
          <a:lstStyle/>
          <a:p>
            <a:pPr algn="ctr" defTabSz="896094" fontAlgn="base">
              <a:spcBef>
                <a:spcPct val="0"/>
              </a:spcBef>
              <a:spcAft>
                <a:spcPct val="0"/>
              </a:spcAft>
              <a:defRPr/>
            </a:pPr>
            <a:r>
              <a:rPr lang="en-US" sz="1730" b="1" kern="0" dirty="0">
                <a:gradFill>
                  <a:gsLst>
                    <a:gs pos="0">
                      <a:prstClr val="white"/>
                    </a:gs>
                    <a:gs pos="100000">
                      <a:prstClr val="white"/>
                    </a:gs>
                  </a:gsLst>
                  <a:lin ang="5400000" scaled="0"/>
                </a:gradFill>
                <a:latin typeface="Segoe UI"/>
              </a:rPr>
              <a:t>Managed Instance </a:t>
            </a:r>
          </a:p>
        </p:txBody>
      </p:sp>
      <p:sp>
        <p:nvSpPr>
          <p:cNvPr id="49" name="Rectangle 48">
            <a:extLst>
              <a:ext uri="{FF2B5EF4-FFF2-40B4-BE49-F238E27FC236}">
                <a16:creationId xmlns:a16="http://schemas.microsoft.com/office/drawing/2014/main" id="{EB813F0C-C4BD-488B-A468-C1187E0B430A}"/>
              </a:ext>
            </a:extLst>
          </p:cNvPr>
          <p:cNvSpPr/>
          <p:nvPr/>
        </p:nvSpPr>
        <p:spPr bwMode="auto">
          <a:xfrm>
            <a:off x="327875" y="4230264"/>
            <a:ext cx="1870272" cy="865259"/>
          </a:xfrm>
          <a:prstGeom prst="rect">
            <a:avLst/>
          </a:prstGeom>
          <a:noFill/>
          <a:ln w="10795" cap="flat" cmpd="sng" algn="ctr">
            <a:solidFill>
              <a:srgbClr val="3C3C41"/>
            </a:solidFill>
            <a:prstDash val="solid"/>
            <a:headEnd type="none" w="med" len="med"/>
            <a:tailEnd type="none" w="med" len="med"/>
          </a:ln>
          <a:effectLst/>
        </p:spPr>
        <p:txBody>
          <a:bodyPr vert="horz" wrap="square" lIns="175761" tIns="140609" rIns="175761" bIns="140609" numCol="1" rtlCol="0" anchor="ctr" anchorCtr="0" compatLnSpc="1">
            <a:prstTxWarp prst="textNoShape">
              <a:avLst/>
            </a:prstTxWarp>
          </a:bodyPr>
          <a:lstStyle/>
          <a:p>
            <a:pPr algn="ctr" defTabSz="896094" fontAlgn="base">
              <a:spcBef>
                <a:spcPct val="0"/>
              </a:spcBef>
              <a:spcAft>
                <a:spcPct val="0"/>
              </a:spcAft>
              <a:defRPr/>
            </a:pPr>
            <a:r>
              <a:rPr lang="en-US" sz="1667" b="1" kern="0" dirty="0">
                <a:solidFill>
                  <a:srgbClr val="3C3C41"/>
                </a:solidFill>
                <a:latin typeface="Segoe UI"/>
              </a:rPr>
              <a:t>Unit of Monetization</a:t>
            </a:r>
          </a:p>
        </p:txBody>
      </p:sp>
      <p:sp>
        <p:nvSpPr>
          <p:cNvPr id="50" name="Rectangle 49">
            <a:extLst>
              <a:ext uri="{FF2B5EF4-FFF2-40B4-BE49-F238E27FC236}">
                <a16:creationId xmlns:a16="http://schemas.microsoft.com/office/drawing/2014/main" id="{86EFB60A-1D72-40F7-8840-AC34042172EE}"/>
              </a:ext>
            </a:extLst>
          </p:cNvPr>
          <p:cNvSpPr/>
          <p:nvPr/>
        </p:nvSpPr>
        <p:spPr bwMode="auto">
          <a:xfrm>
            <a:off x="341915" y="3259852"/>
            <a:ext cx="1870272" cy="781641"/>
          </a:xfrm>
          <a:prstGeom prst="rect">
            <a:avLst/>
          </a:prstGeom>
          <a:noFill/>
          <a:ln w="10795" cap="flat" cmpd="sng" algn="ctr">
            <a:solidFill>
              <a:srgbClr val="3C3C41"/>
            </a:solidFill>
            <a:prstDash val="solid"/>
            <a:headEnd type="none" w="med" len="med"/>
            <a:tailEnd type="none" w="med" len="med"/>
          </a:ln>
          <a:effectLst/>
        </p:spPr>
        <p:txBody>
          <a:bodyPr vert="horz" wrap="square" lIns="175761" tIns="140609" rIns="175761" bIns="140609" numCol="1" rtlCol="0" anchor="ctr" anchorCtr="0" compatLnSpc="1">
            <a:prstTxWarp prst="textNoShape">
              <a:avLst/>
            </a:prstTxWarp>
          </a:bodyPr>
          <a:lstStyle/>
          <a:p>
            <a:pPr algn="ctr" defTabSz="896094" fontAlgn="base">
              <a:spcBef>
                <a:spcPct val="0"/>
              </a:spcBef>
              <a:spcAft>
                <a:spcPct val="0"/>
              </a:spcAft>
              <a:defRPr/>
            </a:pPr>
            <a:r>
              <a:rPr lang="en-US" sz="1667" b="1" kern="0" dirty="0">
                <a:solidFill>
                  <a:srgbClr val="3C3C41"/>
                </a:solidFill>
                <a:latin typeface="Segoe UI"/>
              </a:rPr>
              <a:t>Tiering</a:t>
            </a:r>
          </a:p>
        </p:txBody>
      </p:sp>
      <p:sp>
        <p:nvSpPr>
          <p:cNvPr id="51" name="Rectangle 50">
            <a:extLst>
              <a:ext uri="{FF2B5EF4-FFF2-40B4-BE49-F238E27FC236}">
                <a16:creationId xmlns:a16="http://schemas.microsoft.com/office/drawing/2014/main" id="{5D60AF59-E011-4E40-A986-F57C914A89CA}"/>
              </a:ext>
            </a:extLst>
          </p:cNvPr>
          <p:cNvSpPr/>
          <p:nvPr/>
        </p:nvSpPr>
        <p:spPr bwMode="auto">
          <a:xfrm>
            <a:off x="314651" y="5266876"/>
            <a:ext cx="1883497" cy="707084"/>
          </a:xfrm>
          <a:prstGeom prst="rect">
            <a:avLst/>
          </a:prstGeom>
          <a:noFill/>
          <a:ln w="10795" cap="flat" cmpd="sng" algn="ctr">
            <a:solidFill>
              <a:srgbClr val="3C3C41"/>
            </a:solidFill>
            <a:prstDash val="solid"/>
            <a:headEnd type="none" w="med" len="med"/>
            <a:tailEnd type="none" w="med" len="med"/>
          </a:ln>
          <a:effectLst/>
        </p:spPr>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defRPr/>
            </a:pPr>
            <a:r>
              <a:rPr lang="en-US" sz="1667" b="1" kern="0" dirty="0">
                <a:solidFill>
                  <a:srgbClr val="3C3C41"/>
                </a:solidFill>
                <a:latin typeface="Segoe UI"/>
              </a:rPr>
              <a:t>Pricing vs. Competitors</a:t>
            </a:r>
          </a:p>
        </p:txBody>
      </p:sp>
      <p:sp>
        <p:nvSpPr>
          <p:cNvPr id="52" name="Rectangle 51">
            <a:extLst>
              <a:ext uri="{FF2B5EF4-FFF2-40B4-BE49-F238E27FC236}">
                <a16:creationId xmlns:a16="http://schemas.microsoft.com/office/drawing/2014/main" id="{A7A325B8-D3AA-4066-A7FE-1BA6EB3BA7DE}"/>
              </a:ext>
            </a:extLst>
          </p:cNvPr>
          <p:cNvSpPr/>
          <p:nvPr/>
        </p:nvSpPr>
        <p:spPr bwMode="auto">
          <a:xfrm>
            <a:off x="2279789" y="3259852"/>
            <a:ext cx="6242975" cy="781641"/>
          </a:xfrm>
          <a:prstGeom prst="rect">
            <a:avLst/>
          </a:prstGeom>
          <a:noFill/>
          <a:ln w="10795" cap="flat" cmpd="sng" algn="ctr">
            <a:solidFill>
              <a:srgbClr val="3C3C41"/>
            </a:solidFill>
            <a:prstDash val="solid"/>
            <a:headEnd type="none" w="med" len="med"/>
            <a:tailEnd type="none" w="med" len="med"/>
          </a:ln>
          <a:effectLst/>
        </p:spPr>
        <p:txBody>
          <a:bodyPr vert="horz" wrap="square" lIns="179285" tIns="89642" rIns="179285" bIns="143428" numCol="1" rtlCol="0" anchor="t" anchorCtr="0" compatLnSpc="1">
            <a:prstTxWarp prst="textNoShape">
              <a:avLst/>
            </a:prstTxWarp>
          </a:bodyPr>
          <a:lstStyle/>
          <a:p>
            <a:pPr indent="-336145" defTabSz="896094"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Basic: designed for apps with light workloads </a:t>
            </a:r>
          </a:p>
          <a:p>
            <a:pPr indent="-336145" defTabSz="896094"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Standard: mid-level performance and business continuity</a:t>
            </a:r>
          </a:p>
          <a:p>
            <a:pPr indent="-336145" defTabSz="896094"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Premium: low IO latency workloads and higher business continuity</a:t>
            </a:r>
          </a:p>
        </p:txBody>
      </p:sp>
      <p:sp>
        <p:nvSpPr>
          <p:cNvPr id="53" name="Rectangle 52">
            <a:extLst>
              <a:ext uri="{FF2B5EF4-FFF2-40B4-BE49-F238E27FC236}">
                <a16:creationId xmlns:a16="http://schemas.microsoft.com/office/drawing/2014/main" id="{5BA79354-A1C2-4CF5-8E28-2CE95E132C69}"/>
              </a:ext>
            </a:extLst>
          </p:cNvPr>
          <p:cNvSpPr/>
          <p:nvPr/>
        </p:nvSpPr>
        <p:spPr bwMode="auto">
          <a:xfrm>
            <a:off x="8665439" y="3265829"/>
            <a:ext cx="3056809" cy="781640"/>
          </a:xfrm>
          <a:prstGeom prst="rect">
            <a:avLst/>
          </a:prstGeom>
          <a:noFill/>
          <a:ln w="10795" cap="flat" cmpd="sng" algn="ctr">
            <a:solidFill>
              <a:srgbClr val="3C3C41"/>
            </a:solidFill>
            <a:prstDash val="solid"/>
            <a:headEnd type="none" w="med" len="med"/>
            <a:tailEnd type="none" w="med" len="med"/>
          </a:ln>
          <a:effectLst/>
        </p:spPr>
        <p:txBody>
          <a:bodyPr vert="horz" wrap="square" lIns="179285" tIns="143428" rIns="179285" bIns="143428" numCol="1" rtlCol="0" anchor="t" anchorCtr="0" compatLnSpc="1">
            <a:prstTxWarp prst="textNoShape">
              <a:avLst/>
            </a:prstTxWarp>
          </a:bodyPr>
          <a:lstStyle/>
          <a:p>
            <a:pPr marL="222541" indent="-222541"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General Purpose</a:t>
            </a:r>
          </a:p>
          <a:p>
            <a:pPr marL="222541" indent="-222541"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“Business Critical”</a:t>
            </a:r>
          </a:p>
        </p:txBody>
      </p:sp>
      <p:sp>
        <p:nvSpPr>
          <p:cNvPr id="54" name="Rectangle 53">
            <a:extLst>
              <a:ext uri="{FF2B5EF4-FFF2-40B4-BE49-F238E27FC236}">
                <a16:creationId xmlns:a16="http://schemas.microsoft.com/office/drawing/2014/main" id="{A952B172-5B85-40D5-942D-8F315F9CCD04}"/>
              </a:ext>
            </a:extLst>
          </p:cNvPr>
          <p:cNvSpPr/>
          <p:nvPr/>
        </p:nvSpPr>
        <p:spPr bwMode="auto">
          <a:xfrm>
            <a:off x="309447" y="6145311"/>
            <a:ext cx="1883497" cy="576771"/>
          </a:xfrm>
          <a:prstGeom prst="rect">
            <a:avLst/>
          </a:prstGeom>
          <a:noFill/>
          <a:ln w="10795" cap="flat" cmpd="sng" algn="ctr">
            <a:solidFill>
              <a:srgbClr val="3C3C41"/>
            </a:solidFill>
            <a:prstDash val="solid"/>
            <a:headEnd type="none" w="med" len="med"/>
            <a:tailEnd type="none" w="med" len="med"/>
          </a:ln>
          <a:effectLst/>
        </p:spPr>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defRPr/>
            </a:pPr>
            <a:r>
              <a:rPr lang="en-US" sz="1667" b="1" kern="0" dirty="0">
                <a:solidFill>
                  <a:srgbClr val="3C3C41"/>
                </a:solidFill>
                <a:latin typeface="Segoe UI"/>
              </a:rPr>
              <a:t>Hybrid Benefits</a:t>
            </a:r>
          </a:p>
        </p:txBody>
      </p:sp>
      <p:sp>
        <p:nvSpPr>
          <p:cNvPr id="55" name="Rectangle 54">
            <a:extLst>
              <a:ext uri="{FF2B5EF4-FFF2-40B4-BE49-F238E27FC236}">
                <a16:creationId xmlns:a16="http://schemas.microsoft.com/office/drawing/2014/main" id="{77925BB9-5B49-48F1-8E98-CC9190D2FD32}"/>
              </a:ext>
            </a:extLst>
          </p:cNvPr>
          <p:cNvSpPr/>
          <p:nvPr/>
        </p:nvSpPr>
        <p:spPr bwMode="auto">
          <a:xfrm>
            <a:off x="2279789" y="4242093"/>
            <a:ext cx="3038999" cy="884376"/>
          </a:xfrm>
          <a:prstGeom prst="rect">
            <a:avLst/>
          </a:prstGeom>
          <a:noFill/>
          <a:ln w="10795" cap="flat" cmpd="sng" algn="ctr">
            <a:solidFill>
              <a:srgbClr val="3C3C41"/>
            </a:solidFill>
            <a:prstDash val="solid"/>
            <a:headEnd type="none" w="med" len="med"/>
            <a:tailEnd type="none" w="med" len="med"/>
          </a:ln>
          <a:effectLst/>
        </p:spPr>
        <p:txBody>
          <a:bodyPr vert="horz" wrap="square" lIns="179285" tIns="89642" rIns="179285" bIns="143428" numCol="1" rtlCol="0" anchor="t" anchorCtr="0" compatLnSpc="1">
            <a:prstTxWarp prst="textNoShape">
              <a:avLst/>
            </a:prstTxWarp>
          </a:bodyPr>
          <a:lstStyle/>
          <a:p>
            <a:pPr algn="ctr" defTabSz="914102" fontAlgn="base">
              <a:spcBef>
                <a:spcPct val="0"/>
              </a:spcBef>
              <a:spcAft>
                <a:spcPct val="0"/>
              </a:spcAft>
              <a:defRPr/>
            </a:pPr>
            <a:r>
              <a:rPr lang="en-US" sz="1274" kern="0" dirty="0">
                <a:solidFill>
                  <a:srgbClr val="44546A"/>
                </a:solidFill>
                <a:latin typeface="Segoe UI"/>
              </a:rPr>
              <a:t>DTU – “Database Throughput Unit” – measure of database performance that blends CPU, memory and I/O. </a:t>
            </a:r>
          </a:p>
          <a:p>
            <a:pPr algn="ctr" defTabSz="914102" fontAlgn="base">
              <a:spcBef>
                <a:spcPct val="0"/>
              </a:spcBef>
              <a:spcAft>
                <a:spcPct val="0"/>
              </a:spcAft>
              <a:defRPr/>
            </a:pPr>
            <a:endParaRPr lang="en-US" sz="1274" kern="0" dirty="0">
              <a:solidFill>
                <a:srgbClr val="44546A"/>
              </a:solidFill>
              <a:latin typeface="Segoe UI"/>
            </a:endParaRPr>
          </a:p>
        </p:txBody>
      </p:sp>
      <p:sp>
        <p:nvSpPr>
          <p:cNvPr id="56" name="Rectangle 55">
            <a:extLst>
              <a:ext uri="{FF2B5EF4-FFF2-40B4-BE49-F238E27FC236}">
                <a16:creationId xmlns:a16="http://schemas.microsoft.com/office/drawing/2014/main" id="{3EA934F5-8F21-4661-ABCB-124A11611BBD}"/>
              </a:ext>
            </a:extLst>
          </p:cNvPr>
          <p:cNvSpPr/>
          <p:nvPr/>
        </p:nvSpPr>
        <p:spPr bwMode="auto">
          <a:xfrm>
            <a:off x="8665439" y="4239105"/>
            <a:ext cx="3056809" cy="884376"/>
          </a:xfrm>
          <a:prstGeom prst="rect">
            <a:avLst/>
          </a:prstGeom>
          <a:noFill/>
          <a:ln w="10795" cap="flat" cmpd="sng" algn="ctr">
            <a:solidFill>
              <a:srgbClr val="3C3C41"/>
            </a:solidFill>
            <a:prstDash val="solid"/>
            <a:headEnd type="none" w="med" len="med"/>
            <a:tailEnd type="none" w="med" len="med"/>
          </a:ln>
          <a:effectLst/>
        </p:spPr>
        <p:txBody>
          <a:bodyPr vert="horz" wrap="square" lIns="179285" tIns="143428" rIns="179285" bIns="143428" numCol="1" rtlCol="0" anchor="t" anchorCtr="0" compatLnSpc="1">
            <a:prstTxWarp prst="textNoShape">
              <a:avLst/>
            </a:prstTxWarp>
          </a:bodyPr>
          <a:lstStyle/>
          <a:p>
            <a:pPr marL="222541" indent="-222541"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vCore for compute</a:t>
            </a:r>
          </a:p>
          <a:p>
            <a:pPr marL="222541" indent="-222541"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GBs for storage</a:t>
            </a:r>
          </a:p>
          <a:p>
            <a:pPr marL="222541" indent="-222541"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IOPs for IO</a:t>
            </a:r>
          </a:p>
        </p:txBody>
      </p:sp>
      <p:sp>
        <p:nvSpPr>
          <p:cNvPr id="57" name="Rectangle 56">
            <a:extLst>
              <a:ext uri="{FF2B5EF4-FFF2-40B4-BE49-F238E27FC236}">
                <a16:creationId xmlns:a16="http://schemas.microsoft.com/office/drawing/2014/main" id="{6F1B1132-9E7E-4677-822E-9EDF8F62EC67}"/>
              </a:ext>
            </a:extLst>
          </p:cNvPr>
          <p:cNvSpPr/>
          <p:nvPr/>
        </p:nvSpPr>
        <p:spPr bwMode="auto">
          <a:xfrm>
            <a:off x="8665440" y="6155025"/>
            <a:ext cx="3065773" cy="556499"/>
          </a:xfrm>
          <a:prstGeom prst="rect">
            <a:avLst/>
          </a:prstGeom>
          <a:noFill/>
          <a:ln w="10795" cap="flat" cmpd="sng" algn="ctr">
            <a:solidFill>
              <a:srgbClr val="3C3C41"/>
            </a:solidFill>
            <a:prstDash val="solid"/>
            <a:headEnd type="none" w="med" len="med"/>
            <a:tailEnd type="none" w="med" len="med"/>
          </a:ln>
          <a:effectLst/>
        </p:spPr>
        <p:txBody>
          <a:bodyPr vert="horz" wrap="square" lIns="179285" tIns="143428" rIns="179285" bIns="143428" numCol="1" rtlCol="0" anchor="t" anchorCtr="0" compatLnSpc="1">
            <a:prstTxWarp prst="textNoShape">
              <a:avLst/>
            </a:prstTxWarp>
          </a:bodyPr>
          <a:lstStyle/>
          <a:p>
            <a:pPr defTabSz="914102" fontAlgn="base">
              <a:spcBef>
                <a:spcPct val="0"/>
              </a:spcBef>
              <a:spcAft>
                <a:spcPct val="0"/>
              </a:spcAft>
              <a:defRPr/>
            </a:pPr>
            <a:r>
              <a:rPr lang="en-US" sz="1274" kern="0" dirty="0">
                <a:solidFill>
                  <a:srgbClr val="44546A"/>
                </a:solidFill>
                <a:latin typeface="Segoe UI"/>
              </a:rPr>
              <a:t>Yes, EE customers also get 4 cores in General Purpose SKU</a:t>
            </a:r>
          </a:p>
        </p:txBody>
      </p:sp>
      <p:sp>
        <p:nvSpPr>
          <p:cNvPr id="58" name="Rectangle 57">
            <a:extLst>
              <a:ext uri="{FF2B5EF4-FFF2-40B4-BE49-F238E27FC236}">
                <a16:creationId xmlns:a16="http://schemas.microsoft.com/office/drawing/2014/main" id="{5410123F-E83A-4414-923C-15D8D9CE008D}"/>
              </a:ext>
            </a:extLst>
          </p:cNvPr>
          <p:cNvSpPr/>
          <p:nvPr/>
        </p:nvSpPr>
        <p:spPr bwMode="auto">
          <a:xfrm>
            <a:off x="2279789" y="5266875"/>
            <a:ext cx="6242975" cy="699080"/>
          </a:xfrm>
          <a:prstGeom prst="rect">
            <a:avLst/>
          </a:prstGeom>
          <a:noFill/>
          <a:ln w="10795" cap="flat" cmpd="sng" algn="ctr">
            <a:solidFill>
              <a:srgbClr val="3C3C41"/>
            </a:solidFill>
            <a:prstDash val="solid"/>
            <a:headEnd type="none" w="med" len="med"/>
            <a:tailEnd type="none" w="med" len="med"/>
          </a:ln>
          <a:effectLst/>
        </p:spPr>
        <p:txBody>
          <a:bodyPr vert="horz" wrap="square" lIns="179285" tIns="89642" rIns="179285" bIns="143428" numCol="1" rtlCol="0" anchor="t" anchorCtr="0" compatLnSpc="1">
            <a:prstTxWarp prst="textNoShape">
              <a:avLst/>
            </a:prstTxWarp>
          </a:bodyPr>
          <a:lstStyle/>
          <a:p>
            <a:pPr marL="336145" indent="-336145"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Basic – very cheap because it priced to accommodate web customers</a:t>
            </a:r>
          </a:p>
          <a:p>
            <a:pPr marL="336145" indent="-336145"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Standard – comparable pricing but not easily explainable to customer</a:t>
            </a:r>
          </a:p>
          <a:p>
            <a:pPr marL="336145" indent="-336145"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Premium – expensive due to additional replicas and IOs</a:t>
            </a:r>
          </a:p>
        </p:txBody>
      </p:sp>
      <p:sp>
        <p:nvSpPr>
          <p:cNvPr id="59" name="Rectangle 58">
            <a:extLst>
              <a:ext uri="{FF2B5EF4-FFF2-40B4-BE49-F238E27FC236}">
                <a16:creationId xmlns:a16="http://schemas.microsoft.com/office/drawing/2014/main" id="{56BA38C0-3A3A-414C-A6D1-5D0212D7465E}"/>
              </a:ext>
            </a:extLst>
          </p:cNvPr>
          <p:cNvSpPr/>
          <p:nvPr/>
        </p:nvSpPr>
        <p:spPr bwMode="auto">
          <a:xfrm>
            <a:off x="8665440" y="5275011"/>
            <a:ext cx="3056809" cy="707084"/>
          </a:xfrm>
          <a:prstGeom prst="rect">
            <a:avLst/>
          </a:prstGeom>
          <a:noFill/>
          <a:ln w="10795" cap="flat" cmpd="sng" algn="ctr">
            <a:solidFill>
              <a:srgbClr val="3C3C41"/>
            </a:solidFill>
            <a:prstDash val="solid"/>
            <a:headEnd type="none" w="med" len="med"/>
            <a:tailEnd type="none" w="med" len="med"/>
          </a:ln>
          <a:effectLst/>
        </p:spPr>
        <p:txBody>
          <a:bodyPr vert="horz" wrap="square" lIns="179285" tIns="89642" rIns="179285" bIns="143428" numCol="1" rtlCol="0" anchor="t" anchorCtr="0" compatLnSpc="1">
            <a:prstTxWarp prst="textNoShape">
              <a:avLst/>
            </a:prstTxWarp>
          </a:bodyPr>
          <a:lstStyle/>
          <a:p>
            <a:pPr marL="222541" indent="-222541"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Priced lower compared to AWS</a:t>
            </a:r>
          </a:p>
        </p:txBody>
      </p:sp>
      <p:sp>
        <p:nvSpPr>
          <p:cNvPr id="60" name="Rectangle 59">
            <a:extLst>
              <a:ext uri="{FF2B5EF4-FFF2-40B4-BE49-F238E27FC236}">
                <a16:creationId xmlns:a16="http://schemas.microsoft.com/office/drawing/2014/main" id="{C48466BF-1404-40C8-84AB-AC49047714BB}"/>
              </a:ext>
            </a:extLst>
          </p:cNvPr>
          <p:cNvSpPr/>
          <p:nvPr/>
        </p:nvSpPr>
        <p:spPr bwMode="auto">
          <a:xfrm>
            <a:off x="2279790" y="6155025"/>
            <a:ext cx="6240725" cy="556499"/>
          </a:xfrm>
          <a:prstGeom prst="rect">
            <a:avLst/>
          </a:prstGeom>
          <a:noFill/>
          <a:ln w="10795" cap="flat" cmpd="sng" algn="ctr">
            <a:solidFill>
              <a:srgbClr val="3C3C41"/>
            </a:solidFill>
            <a:prstDash val="solid"/>
            <a:headEnd type="none" w="med" len="med"/>
            <a:tailEnd type="none" w="med" len="med"/>
          </a:ln>
          <a:effectLst/>
        </p:spPr>
        <p:txBody>
          <a:bodyPr vert="horz" wrap="square" lIns="179285" tIns="143428" rIns="179285" bIns="143428" numCol="1" rtlCol="0" anchor="t" anchorCtr="0" compatLnSpc="1">
            <a:prstTxWarp prst="textNoShape">
              <a:avLst/>
            </a:prstTxWarp>
          </a:bodyPr>
          <a:lstStyle/>
          <a:p>
            <a:pPr marL="333032" indent="-333032" defTabSz="914102" fontAlgn="base">
              <a:spcBef>
                <a:spcPct val="0"/>
              </a:spcBef>
              <a:spcAft>
                <a:spcPct val="0"/>
              </a:spcAft>
              <a:buFont typeface="Wingdings" panose="05000000000000000000" pitchFamily="2" charset="2"/>
              <a:buChar char="§"/>
              <a:defRPr/>
            </a:pPr>
            <a:r>
              <a:rPr lang="en-US" sz="1274" kern="0" dirty="0">
                <a:solidFill>
                  <a:srgbClr val="44546A"/>
                </a:solidFill>
                <a:latin typeface="Segoe UI"/>
              </a:rPr>
              <a:t>No</a:t>
            </a:r>
          </a:p>
        </p:txBody>
      </p:sp>
      <p:sp>
        <p:nvSpPr>
          <p:cNvPr id="61" name="Rectangle 60">
            <a:extLst>
              <a:ext uri="{FF2B5EF4-FFF2-40B4-BE49-F238E27FC236}">
                <a16:creationId xmlns:a16="http://schemas.microsoft.com/office/drawing/2014/main" id="{9FCEF3DF-C4E9-4576-98DF-B0FF753EFD4A}"/>
              </a:ext>
            </a:extLst>
          </p:cNvPr>
          <p:cNvSpPr/>
          <p:nvPr/>
        </p:nvSpPr>
        <p:spPr bwMode="auto">
          <a:xfrm>
            <a:off x="337306" y="2405279"/>
            <a:ext cx="1870272" cy="703043"/>
          </a:xfrm>
          <a:prstGeom prst="rect">
            <a:avLst/>
          </a:prstGeom>
          <a:noFill/>
          <a:ln w="10795" cap="flat" cmpd="sng" algn="ctr">
            <a:solidFill>
              <a:srgbClr val="3C3C41"/>
            </a:solidFill>
            <a:prstDash val="solid"/>
            <a:headEnd type="none" w="med" len="med"/>
            <a:tailEnd type="none" w="med" len="med"/>
          </a:ln>
          <a:effectLst/>
        </p:spPr>
        <p:txBody>
          <a:bodyPr vert="horz" wrap="square" lIns="175761" tIns="140609" rIns="175761" bIns="140609" numCol="1" rtlCol="0" anchor="ctr" anchorCtr="0" compatLnSpc="1">
            <a:prstTxWarp prst="textNoShape">
              <a:avLst/>
            </a:prstTxWarp>
          </a:bodyPr>
          <a:lstStyle/>
          <a:p>
            <a:pPr algn="ctr" defTabSz="896094" fontAlgn="base">
              <a:spcBef>
                <a:spcPct val="0"/>
              </a:spcBef>
              <a:spcAft>
                <a:spcPct val="0"/>
              </a:spcAft>
              <a:defRPr/>
            </a:pPr>
            <a:r>
              <a:rPr lang="en-US" sz="1667" b="1" kern="0" dirty="0">
                <a:solidFill>
                  <a:srgbClr val="3C3C41"/>
                </a:solidFill>
                <a:latin typeface="Segoe UI"/>
              </a:rPr>
              <a:t>Best for </a:t>
            </a:r>
          </a:p>
        </p:txBody>
      </p:sp>
      <p:sp>
        <p:nvSpPr>
          <p:cNvPr id="62" name="Rectangle 61">
            <a:extLst>
              <a:ext uri="{FF2B5EF4-FFF2-40B4-BE49-F238E27FC236}">
                <a16:creationId xmlns:a16="http://schemas.microsoft.com/office/drawing/2014/main" id="{14994BF7-DD23-45B3-AF01-701776EE6CC8}"/>
              </a:ext>
            </a:extLst>
          </p:cNvPr>
          <p:cNvSpPr/>
          <p:nvPr/>
        </p:nvSpPr>
        <p:spPr bwMode="auto">
          <a:xfrm>
            <a:off x="2279790" y="2416557"/>
            <a:ext cx="3036577" cy="691766"/>
          </a:xfrm>
          <a:prstGeom prst="rect">
            <a:avLst/>
          </a:prstGeom>
          <a:noFill/>
          <a:ln w="10795" cap="flat" cmpd="sng" algn="ctr">
            <a:solidFill>
              <a:srgbClr val="3C3C41"/>
            </a:solidFill>
            <a:prstDash val="solid"/>
            <a:headEnd type="none" w="med" len="med"/>
            <a:tailEnd type="none" w="med" len="med"/>
          </a:ln>
          <a:effectLst/>
        </p:spPr>
        <p:txBody>
          <a:bodyPr vert="horz" wrap="square" lIns="175761" tIns="0" rIns="175761" bIns="0" numCol="1" rtlCol="0" anchor="ctr" anchorCtr="0" compatLnSpc="1">
            <a:prstTxWarp prst="textNoShape">
              <a:avLst/>
            </a:prstTxWarp>
          </a:bodyPr>
          <a:lstStyle/>
          <a:p>
            <a:pPr defTabSz="896094" fontAlgn="base">
              <a:spcBef>
                <a:spcPct val="0"/>
              </a:spcBef>
              <a:spcAft>
                <a:spcPct val="0"/>
              </a:spcAft>
              <a:defRPr/>
            </a:pPr>
            <a:r>
              <a:rPr lang="en-US" sz="1274" kern="0" dirty="0">
                <a:solidFill>
                  <a:srgbClr val="44546A"/>
                </a:solidFill>
                <a:latin typeface="Segoe UI"/>
              </a:rPr>
              <a:t>New apps, with a ‘one database per app pattern’ and resources guaranteed at DB level</a:t>
            </a:r>
          </a:p>
        </p:txBody>
      </p:sp>
      <p:sp>
        <p:nvSpPr>
          <p:cNvPr id="63" name="Rectangle 62">
            <a:extLst>
              <a:ext uri="{FF2B5EF4-FFF2-40B4-BE49-F238E27FC236}">
                <a16:creationId xmlns:a16="http://schemas.microsoft.com/office/drawing/2014/main" id="{7D7DDBB8-BEFB-4DBF-9302-65705830460F}"/>
              </a:ext>
            </a:extLst>
          </p:cNvPr>
          <p:cNvSpPr/>
          <p:nvPr/>
        </p:nvSpPr>
        <p:spPr bwMode="auto">
          <a:xfrm>
            <a:off x="8665441" y="2416557"/>
            <a:ext cx="3059111" cy="691766"/>
          </a:xfrm>
          <a:prstGeom prst="rect">
            <a:avLst/>
          </a:prstGeom>
          <a:noFill/>
          <a:ln w="10795" cap="flat" cmpd="sng" algn="ctr">
            <a:solidFill>
              <a:srgbClr val="3C3C41"/>
            </a:solidFill>
            <a:prstDash val="solid"/>
            <a:headEnd type="none" w="med" len="med"/>
            <a:tailEnd type="none" w="med" len="med"/>
          </a:ln>
          <a:effectLst/>
        </p:spPr>
        <p:txBody>
          <a:bodyPr vert="horz" wrap="square" lIns="175761" tIns="0" rIns="175761" bIns="0" numCol="1" rtlCol="0" anchor="ctr" anchorCtr="0" compatLnSpc="1">
            <a:prstTxWarp prst="textNoShape">
              <a:avLst/>
            </a:prstTxWarp>
          </a:bodyPr>
          <a:lstStyle/>
          <a:p>
            <a:pPr defTabSz="896094" fontAlgn="base">
              <a:spcBef>
                <a:spcPct val="0"/>
              </a:spcBef>
              <a:spcAft>
                <a:spcPct val="0"/>
              </a:spcAft>
              <a:defRPr/>
            </a:pPr>
            <a:r>
              <a:rPr lang="en-US" sz="1274" kern="0" dirty="0">
                <a:solidFill>
                  <a:srgbClr val="44546A"/>
                </a:solidFill>
                <a:latin typeface="Segoe UI"/>
              </a:rPr>
              <a:t>Modernizing large number of existing SQL Server apps from on-premises or IaaS</a:t>
            </a:r>
          </a:p>
        </p:txBody>
      </p:sp>
      <p:sp>
        <p:nvSpPr>
          <p:cNvPr id="64" name="Rectangle 63">
            <a:extLst>
              <a:ext uri="{FF2B5EF4-FFF2-40B4-BE49-F238E27FC236}">
                <a16:creationId xmlns:a16="http://schemas.microsoft.com/office/drawing/2014/main" id="{9CA68AF3-91B4-4D50-B9D2-2F0DDFB26BE8}"/>
              </a:ext>
            </a:extLst>
          </p:cNvPr>
          <p:cNvSpPr/>
          <p:nvPr/>
        </p:nvSpPr>
        <p:spPr bwMode="auto">
          <a:xfrm>
            <a:off x="5480271" y="2416557"/>
            <a:ext cx="3047844" cy="691766"/>
          </a:xfrm>
          <a:prstGeom prst="rect">
            <a:avLst/>
          </a:prstGeom>
          <a:noFill/>
          <a:ln w="10795" cap="flat" cmpd="sng" algn="ctr">
            <a:solidFill>
              <a:srgbClr val="3C3C41"/>
            </a:solidFill>
            <a:prstDash val="solid"/>
            <a:headEnd type="none" w="med" len="med"/>
            <a:tailEnd type="none" w="med" len="med"/>
          </a:ln>
          <a:effectLst/>
        </p:spPr>
        <p:txBody>
          <a:bodyPr vert="horz" wrap="square" lIns="175761" tIns="0" rIns="175761" bIns="0" numCol="1" rtlCol="0" anchor="ctr" anchorCtr="0" compatLnSpc="1">
            <a:prstTxWarp prst="textNoShape">
              <a:avLst/>
            </a:prstTxWarp>
          </a:bodyPr>
          <a:lstStyle/>
          <a:p>
            <a:pPr defTabSz="896094" fontAlgn="base">
              <a:spcBef>
                <a:spcPct val="0"/>
              </a:spcBef>
              <a:spcAft>
                <a:spcPct val="0"/>
              </a:spcAft>
              <a:defRPr/>
            </a:pPr>
            <a:r>
              <a:rPr lang="en-US" sz="1078" kern="0" dirty="0">
                <a:solidFill>
                  <a:srgbClr val="44546A"/>
                </a:solidFill>
                <a:latin typeface="Segoe UI"/>
              </a:rPr>
              <a:t>New SaaS apps or modernizing existing apps to SaaS, resource sharing across DBs of existing LOB apps for higher efficiency</a:t>
            </a:r>
          </a:p>
        </p:txBody>
      </p:sp>
      <p:sp>
        <p:nvSpPr>
          <p:cNvPr id="65" name="Rectangle 64">
            <a:extLst>
              <a:ext uri="{FF2B5EF4-FFF2-40B4-BE49-F238E27FC236}">
                <a16:creationId xmlns:a16="http://schemas.microsoft.com/office/drawing/2014/main" id="{54C1C8D1-F2EF-4AA8-9C4B-E611A23999EF}"/>
              </a:ext>
            </a:extLst>
          </p:cNvPr>
          <p:cNvSpPr/>
          <p:nvPr/>
        </p:nvSpPr>
        <p:spPr bwMode="auto">
          <a:xfrm>
            <a:off x="5458232" y="4242774"/>
            <a:ext cx="3065460" cy="884376"/>
          </a:xfrm>
          <a:prstGeom prst="rect">
            <a:avLst/>
          </a:prstGeom>
          <a:noFill/>
          <a:ln w="10795" cap="flat" cmpd="sng" algn="ctr">
            <a:solidFill>
              <a:srgbClr val="3C3C41"/>
            </a:solidFill>
            <a:prstDash val="solid"/>
            <a:headEnd type="none" w="med" len="med"/>
            <a:tailEnd type="none" w="med" len="med"/>
          </a:ln>
          <a:effectLst/>
        </p:spPr>
        <p:txBody>
          <a:bodyPr vert="horz" wrap="square" lIns="179285" tIns="89642" rIns="179285" bIns="143428" numCol="1" rtlCol="0" anchor="t" anchorCtr="0" compatLnSpc="1">
            <a:prstTxWarp prst="textNoShape">
              <a:avLst/>
            </a:prstTxWarp>
          </a:bodyPr>
          <a:lstStyle/>
          <a:p>
            <a:pPr algn="ctr" defTabSz="914102" fontAlgn="base">
              <a:spcBef>
                <a:spcPct val="0"/>
              </a:spcBef>
              <a:spcAft>
                <a:spcPct val="0"/>
              </a:spcAft>
              <a:defRPr/>
            </a:pPr>
            <a:r>
              <a:rPr lang="en-US" sz="1274" kern="0" dirty="0">
                <a:solidFill>
                  <a:srgbClr val="44546A"/>
                </a:solidFill>
                <a:latin typeface="Segoe UI"/>
              </a:rPr>
              <a:t>eDTU – elastic “Database Throughput Unit” – measure of database performance that blends CPU, memory and I/O. </a:t>
            </a:r>
          </a:p>
          <a:p>
            <a:pPr algn="ctr" defTabSz="914102" fontAlgn="base">
              <a:spcBef>
                <a:spcPct val="0"/>
              </a:spcBef>
              <a:spcAft>
                <a:spcPct val="0"/>
              </a:spcAft>
              <a:defRPr/>
            </a:pPr>
            <a:endParaRPr lang="en-US" sz="1274" kern="0" dirty="0">
              <a:solidFill>
                <a:srgbClr val="44546A"/>
              </a:solidFill>
              <a:latin typeface="Segoe UI"/>
            </a:endParaRPr>
          </a:p>
        </p:txBody>
      </p:sp>
    </p:spTree>
    <p:extLst>
      <p:ext uri="{BB962C8B-B14F-4D97-AF65-F5344CB8AC3E}">
        <p14:creationId xmlns:p14="http://schemas.microsoft.com/office/powerpoint/2010/main" val="39159489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D41B-0912-422B-BD55-2C0740E156E2}"/>
              </a:ext>
            </a:extLst>
          </p:cNvPr>
          <p:cNvSpPr>
            <a:spLocks noGrp="1"/>
          </p:cNvSpPr>
          <p:nvPr>
            <p:ph type="title"/>
          </p:nvPr>
        </p:nvSpPr>
        <p:spPr>
          <a:xfrm>
            <a:off x="269240" y="289512"/>
            <a:ext cx="11655840" cy="764225"/>
          </a:xfrm>
        </p:spPr>
        <p:txBody>
          <a:bodyPr/>
          <a:lstStyle/>
          <a:p>
            <a:r>
              <a:rPr lang="en-US"/>
              <a:t>Manageability with Azure SQL Database</a:t>
            </a:r>
          </a:p>
        </p:txBody>
      </p:sp>
      <p:sp>
        <p:nvSpPr>
          <p:cNvPr id="8" name="Text Placeholder 2">
            <a:extLst>
              <a:ext uri="{FF2B5EF4-FFF2-40B4-BE49-F238E27FC236}">
                <a16:creationId xmlns:a16="http://schemas.microsoft.com/office/drawing/2014/main" id="{E14CA220-353C-4D69-8D40-9FD0E5551252}"/>
              </a:ext>
            </a:extLst>
          </p:cNvPr>
          <p:cNvSpPr txBox="1">
            <a:spLocks/>
          </p:cNvSpPr>
          <p:nvPr/>
        </p:nvSpPr>
        <p:spPr>
          <a:xfrm>
            <a:off x="3187920" y="3162113"/>
            <a:ext cx="2898646" cy="849463"/>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
                <a:srgbClr val="0078D7"/>
              </a:buClr>
              <a:buSzPct val="90000"/>
              <a:buFont typeface="Arial" pitchFamily="34" charset="0"/>
              <a:buNone/>
              <a:tabLst/>
              <a:defRPr/>
            </a:pPr>
            <a:r>
              <a:rPr kumimoji="0" lang="en-US" sz="24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Business continuity and data protection</a:t>
            </a:r>
          </a:p>
        </p:txBody>
      </p:sp>
      <p:sp>
        <p:nvSpPr>
          <p:cNvPr id="11" name="Text Placeholder 2">
            <a:extLst>
              <a:ext uri="{FF2B5EF4-FFF2-40B4-BE49-F238E27FC236}">
                <a16:creationId xmlns:a16="http://schemas.microsoft.com/office/drawing/2014/main" id="{E466FE6B-D8F3-49A6-B4F8-DE58E3CCC5B8}"/>
              </a:ext>
            </a:extLst>
          </p:cNvPr>
          <p:cNvSpPr txBox="1">
            <a:spLocks/>
          </p:cNvSpPr>
          <p:nvPr/>
        </p:nvSpPr>
        <p:spPr>
          <a:xfrm>
            <a:off x="6992257" y="2780470"/>
            <a:ext cx="4186710" cy="1612749"/>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mn-cs"/>
              </a:rPr>
              <a:t>Seamless hybrid deployments</a:t>
            </a:r>
          </a:p>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mn-cs"/>
              </a:rPr>
              <a:t>Disaster recovery</a:t>
            </a:r>
            <a:endPar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a:endParaRPr>
          </a:p>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mn-cs"/>
              </a:rPr>
              <a:t>Compliance enabled</a:t>
            </a:r>
            <a:endPar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a:endParaRPr>
          </a:p>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ZA"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mn-cs"/>
              </a:rPr>
              <a:t>Always On High Availability</a:t>
            </a:r>
          </a:p>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ZA"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mn-cs"/>
              </a:rPr>
              <a:t>Advanced Threat Protection</a:t>
            </a:r>
            <a:endPar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a:endParaRPr>
          </a:p>
        </p:txBody>
      </p:sp>
      <p:sp>
        <p:nvSpPr>
          <p:cNvPr id="9" name="Text Placeholder 2">
            <a:extLst>
              <a:ext uri="{FF2B5EF4-FFF2-40B4-BE49-F238E27FC236}">
                <a16:creationId xmlns:a16="http://schemas.microsoft.com/office/drawing/2014/main" id="{DF5390D1-BF88-479A-B091-454F743BB228}"/>
              </a:ext>
            </a:extLst>
          </p:cNvPr>
          <p:cNvSpPr txBox="1">
            <a:spLocks/>
          </p:cNvSpPr>
          <p:nvPr/>
        </p:nvSpPr>
        <p:spPr>
          <a:xfrm>
            <a:off x="3187920" y="4816295"/>
            <a:ext cx="2478082" cy="849463"/>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
                <a:srgbClr val="0078D7"/>
              </a:buClr>
              <a:buSzPct val="90000"/>
              <a:buFont typeface="Arial" pitchFamily="34" charset="0"/>
              <a:buNone/>
              <a:tabLst/>
              <a:defRPr/>
            </a:pPr>
            <a:r>
              <a:rPr kumimoji="0" lang="en-US" sz="2400" b="0" i="0" u="none" strike="noStrike" kern="120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Familiar and fully-managed</a:t>
            </a:r>
          </a:p>
        </p:txBody>
      </p:sp>
      <p:sp>
        <p:nvSpPr>
          <p:cNvPr id="12" name="Text Placeholder 2">
            <a:extLst>
              <a:ext uri="{FF2B5EF4-FFF2-40B4-BE49-F238E27FC236}">
                <a16:creationId xmlns:a16="http://schemas.microsoft.com/office/drawing/2014/main" id="{A546573A-A6B4-4CB7-AF3B-AF6BF7300684}"/>
              </a:ext>
            </a:extLst>
          </p:cNvPr>
          <p:cNvSpPr txBox="1">
            <a:spLocks/>
          </p:cNvSpPr>
          <p:nvPr/>
        </p:nvSpPr>
        <p:spPr>
          <a:xfrm>
            <a:off x="6992257" y="4730117"/>
            <a:ext cx="4186710" cy="1021818"/>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mn-cs"/>
              </a:rPr>
              <a:t>Easy-to-use tools</a:t>
            </a:r>
          </a:p>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mn-cs"/>
              </a:rPr>
              <a:t>Flexible languages</a:t>
            </a:r>
          </a:p>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mn-cs"/>
              </a:rPr>
              <a:t>Near-zero administration</a:t>
            </a:r>
          </a:p>
        </p:txBody>
      </p:sp>
      <p:sp>
        <p:nvSpPr>
          <p:cNvPr id="10" name="Text Placeholder 2">
            <a:extLst>
              <a:ext uri="{FF2B5EF4-FFF2-40B4-BE49-F238E27FC236}">
                <a16:creationId xmlns:a16="http://schemas.microsoft.com/office/drawing/2014/main" id="{E1815B1D-F8A5-4F06-AB7C-D12C51EE0930}"/>
              </a:ext>
            </a:extLst>
          </p:cNvPr>
          <p:cNvSpPr txBox="1">
            <a:spLocks/>
          </p:cNvSpPr>
          <p:nvPr/>
        </p:nvSpPr>
        <p:spPr>
          <a:xfrm>
            <a:off x="6992257" y="1421753"/>
            <a:ext cx="4186710" cy="1021818"/>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mn-cs"/>
              </a:rPr>
              <a:t>Predictable performance levels</a:t>
            </a:r>
          </a:p>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mn-cs"/>
              </a:rPr>
              <a:t>Programmatic scale out</a:t>
            </a:r>
          </a:p>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mn-cs"/>
              </a:rPr>
              <a:t>Dashboard views of database metrics</a:t>
            </a:r>
          </a:p>
        </p:txBody>
      </p:sp>
      <p:sp>
        <p:nvSpPr>
          <p:cNvPr id="15" name="Text Placeholder 2">
            <a:extLst>
              <a:ext uri="{FF2B5EF4-FFF2-40B4-BE49-F238E27FC236}">
                <a16:creationId xmlns:a16="http://schemas.microsoft.com/office/drawing/2014/main" id="{325A745F-9850-4685-916D-74DE90B320E0}"/>
              </a:ext>
            </a:extLst>
          </p:cNvPr>
          <p:cNvSpPr txBox="1">
            <a:spLocks/>
          </p:cNvSpPr>
          <p:nvPr/>
        </p:nvSpPr>
        <p:spPr>
          <a:xfrm>
            <a:off x="3187920" y="1507931"/>
            <a:ext cx="2898646" cy="849463"/>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
                <a:srgbClr val="0078D7"/>
              </a:buClr>
              <a:buSzPct val="90000"/>
              <a:buFont typeface="Arial" pitchFamily="34" charset="0"/>
              <a:buNone/>
              <a:tabLst/>
              <a:defRPr/>
            </a:pPr>
            <a:r>
              <a:rPr kumimoji="0" lang="en-US" sz="2400" b="0" i="0" u="none" strike="noStrike" kern="120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Elastic scale and performance</a:t>
            </a:r>
          </a:p>
        </p:txBody>
      </p:sp>
      <p:sp>
        <p:nvSpPr>
          <p:cNvPr id="21" name="Diamond 20">
            <a:extLst>
              <a:ext uri="{FF2B5EF4-FFF2-40B4-BE49-F238E27FC236}">
                <a16:creationId xmlns:a16="http://schemas.microsoft.com/office/drawing/2014/main" id="{412FE5CB-CA4E-427A-91BC-D5334701BC1C}"/>
              </a:ext>
            </a:extLst>
          </p:cNvPr>
          <p:cNvSpPr/>
          <p:nvPr/>
        </p:nvSpPr>
        <p:spPr bwMode="auto">
          <a:xfrm>
            <a:off x="6384598" y="1621524"/>
            <a:ext cx="257139" cy="622276"/>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2" name="Diamond 20">
            <a:extLst>
              <a:ext uri="{FF2B5EF4-FFF2-40B4-BE49-F238E27FC236}">
                <a16:creationId xmlns:a16="http://schemas.microsoft.com/office/drawing/2014/main" id="{205AF0F0-6CE9-4533-9D2E-39B7713C6535}"/>
              </a:ext>
            </a:extLst>
          </p:cNvPr>
          <p:cNvSpPr/>
          <p:nvPr/>
        </p:nvSpPr>
        <p:spPr bwMode="auto">
          <a:xfrm>
            <a:off x="6384598" y="3275706"/>
            <a:ext cx="257139" cy="622276"/>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Diamond 20">
            <a:extLst>
              <a:ext uri="{FF2B5EF4-FFF2-40B4-BE49-F238E27FC236}">
                <a16:creationId xmlns:a16="http://schemas.microsoft.com/office/drawing/2014/main" id="{D1249C3B-B240-43C5-AE0A-CDAE2BF9EFAE}"/>
              </a:ext>
            </a:extLst>
          </p:cNvPr>
          <p:cNvSpPr/>
          <p:nvPr/>
        </p:nvSpPr>
        <p:spPr bwMode="auto">
          <a:xfrm>
            <a:off x="6384598" y="4929888"/>
            <a:ext cx="257139" cy="622276"/>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20" name="Group 19">
            <a:extLst>
              <a:ext uri="{FF2B5EF4-FFF2-40B4-BE49-F238E27FC236}">
                <a16:creationId xmlns:a16="http://schemas.microsoft.com/office/drawing/2014/main" id="{BE5A94A9-0469-2C4E-8880-81B88CA8B1C6}"/>
              </a:ext>
            </a:extLst>
          </p:cNvPr>
          <p:cNvGrpSpPr/>
          <p:nvPr/>
        </p:nvGrpSpPr>
        <p:grpSpPr>
          <a:xfrm>
            <a:off x="1927656" y="3168955"/>
            <a:ext cx="475444" cy="821976"/>
            <a:chOff x="9483369" y="4036570"/>
            <a:chExt cx="385258" cy="666058"/>
          </a:xfrm>
        </p:grpSpPr>
        <p:sp>
          <p:nvSpPr>
            <p:cNvPr id="24" name="Freeform: Shape 1397">
              <a:extLst>
                <a:ext uri="{FF2B5EF4-FFF2-40B4-BE49-F238E27FC236}">
                  <a16:creationId xmlns:a16="http://schemas.microsoft.com/office/drawing/2014/main" id="{51B64765-F2B5-2640-B7A8-B670A3BF5043}"/>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rgbClr val="0177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25" name="Freeform: Shape 1398">
              <a:extLst>
                <a:ext uri="{FF2B5EF4-FFF2-40B4-BE49-F238E27FC236}">
                  <a16:creationId xmlns:a16="http://schemas.microsoft.com/office/drawing/2014/main" id="{34F105CA-93E6-8A4F-852E-98FC4FD5DCAF}"/>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rgbClr val="FFFFFF"/>
            </a:solidFill>
            <a:ln w="12700">
              <a:solidFill>
                <a:srgbClr val="0177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grpSp>
        <p:nvGrpSpPr>
          <p:cNvPr id="26" name="Group 25">
            <a:extLst>
              <a:ext uri="{FF2B5EF4-FFF2-40B4-BE49-F238E27FC236}">
                <a16:creationId xmlns:a16="http://schemas.microsoft.com/office/drawing/2014/main" id="{B6C270BF-AC46-9C41-87A0-DB7F8B01CD18}"/>
              </a:ext>
            </a:extLst>
          </p:cNvPr>
          <p:cNvGrpSpPr/>
          <p:nvPr/>
        </p:nvGrpSpPr>
        <p:grpSpPr>
          <a:xfrm>
            <a:off x="1814540" y="4984540"/>
            <a:ext cx="684432" cy="527931"/>
            <a:chOff x="919596" y="1154235"/>
            <a:chExt cx="3006714" cy="2319201"/>
          </a:xfrm>
        </p:grpSpPr>
        <p:sp>
          <p:nvSpPr>
            <p:cNvPr id="27" name="Freeform 18">
              <a:extLst>
                <a:ext uri="{FF2B5EF4-FFF2-40B4-BE49-F238E27FC236}">
                  <a16:creationId xmlns:a16="http://schemas.microsoft.com/office/drawing/2014/main" id="{EAAACB46-0CC9-874E-B977-8A72DF411713}"/>
                </a:ext>
              </a:extLst>
            </p:cNvPr>
            <p:cNvSpPr>
              <a:spLocks noChangeArrowheads="1"/>
            </p:cNvSpPr>
            <p:nvPr/>
          </p:nvSpPr>
          <p:spPr bwMode="auto">
            <a:xfrm>
              <a:off x="919596" y="1154235"/>
              <a:ext cx="3006714" cy="2054473"/>
            </a:xfrm>
            <a:prstGeom prst="roundRect">
              <a:avLst>
                <a:gd name="adj" fmla="val 7988"/>
              </a:avLst>
            </a:prstGeom>
            <a:noFill/>
            <a:ln w="12700" cap="sq">
              <a:solidFill>
                <a:srgbClr val="0177D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8" name="Line 19">
              <a:extLst>
                <a:ext uri="{FF2B5EF4-FFF2-40B4-BE49-F238E27FC236}">
                  <a16:creationId xmlns:a16="http://schemas.microsoft.com/office/drawing/2014/main" id="{EDE086DF-6381-154F-93A2-0D87D1075FB6}"/>
                </a:ext>
              </a:extLst>
            </p:cNvPr>
            <p:cNvSpPr>
              <a:spLocks noChangeShapeType="1"/>
            </p:cNvSpPr>
            <p:nvPr/>
          </p:nvSpPr>
          <p:spPr bwMode="auto">
            <a:xfrm>
              <a:off x="1728891" y="3473436"/>
              <a:ext cx="1388124" cy="0"/>
            </a:xfrm>
            <a:prstGeom prst="line">
              <a:avLst/>
            </a:prstGeom>
            <a:noFill/>
            <a:ln w="12700" cap="sq">
              <a:solidFill>
                <a:srgbClr val="0177D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9" name="Line 20">
              <a:extLst>
                <a:ext uri="{FF2B5EF4-FFF2-40B4-BE49-F238E27FC236}">
                  <a16:creationId xmlns:a16="http://schemas.microsoft.com/office/drawing/2014/main" id="{B53A08AE-5995-1945-8347-71EDFF48F4B7}"/>
                </a:ext>
              </a:extLst>
            </p:cNvPr>
            <p:cNvSpPr>
              <a:spLocks noChangeShapeType="1"/>
            </p:cNvSpPr>
            <p:nvPr/>
          </p:nvSpPr>
          <p:spPr bwMode="auto">
            <a:xfrm>
              <a:off x="2422953" y="3211500"/>
              <a:ext cx="0" cy="261936"/>
            </a:xfrm>
            <a:prstGeom prst="line">
              <a:avLst/>
            </a:prstGeom>
            <a:noFill/>
            <a:ln w="12700" cap="sq">
              <a:solidFill>
                <a:srgbClr val="0177D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30" name="Freeform 21">
              <a:extLst>
                <a:ext uri="{FF2B5EF4-FFF2-40B4-BE49-F238E27FC236}">
                  <a16:creationId xmlns:a16="http://schemas.microsoft.com/office/drawing/2014/main" id="{B35DC5A0-E7B7-4849-8154-6BF512568122}"/>
                </a:ext>
              </a:extLst>
            </p:cNvPr>
            <p:cNvSpPr>
              <a:spLocks noChangeArrowheads="1"/>
            </p:cNvSpPr>
            <p:nvPr/>
          </p:nvSpPr>
          <p:spPr bwMode="auto">
            <a:xfrm>
              <a:off x="2373210" y="2973268"/>
              <a:ext cx="99486" cy="99486"/>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rgbClr val="0177D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31" name="Line 22">
              <a:extLst>
                <a:ext uri="{FF2B5EF4-FFF2-40B4-BE49-F238E27FC236}">
                  <a16:creationId xmlns:a16="http://schemas.microsoft.com/office/drawing/2014/main" id="{B94126B2-46FC-C046-B2F3-B1AC70F135E4}"/>
                </a:ext>
              </a:extLst>
            </p:cNvPr>
            <p:cNvSpPr>
              <a:spLocks noChangeShapeType="1"/>
            </p:cNvSpPr>
            <p:nvPr/>
          </p:nvSpPr>
          <p:spPr bwMode="auto">
            <a:xfrm>
              <a:off x="919596" y="2843415"/>
              <a:ext cx="3006714" cy="0"/>
            </a:xfrm>
            <a:prstGeom prst="line">
              <a:avLst/>
            </a:prstGeom>
            <a:noFill/>
            <a:ln w="12700" cap="sq">
              <a:solidFill>
                <a:srgbClr val="0177D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32" name="Group 31">
              <a:extLst>
                <a:ext uri="{FF2B5EF4-FFF2-40B4-BE49-F238E27FC236}">
                  <a16:creationId xmlns:a16="http://schemas.microsoft.com/office/drawing/2014/main" id="{A7933A76-9DB7-DB48-9570-48293B31F0C5}"/>
                </a:ext>
              </a:extLst>
            </p:cNvPr>
            <p:cNvGrpSpPr/>
            <p:nvPr/>
          </p:nvGrpSpPr>
          <p:grpSpPr>
            <a:xfrm>
              <a:off x="2672424" y="1614376"/>
              <a:ext cx="926769" cy="783035"/>
              <a:chOff x="2814465" y="1249743"/>
              <a:chExt cx="784728" cy="783035"/>
            </a:xfrm>
          </p:grpSpPr>
          <p:sp>
            <p:nvSpPr>
              <p:cNvPr id="37" name="Line 26">
                <a:extLst>
                  <a:ext uri="{FF2B5EF4-FFF2-40B4-BE49-F238E27FC236}">
                    <a16:creationId xmlns:a16="http://schemas.microsoft.com/office/drawing/2014/main" id="{62C61781-BE99-094B-A864-6F37ACA2BE1E}"/>
                  </a:ext>
                </a:extLst>
              </p:cNvPr>
              <p:cNvSpPr>
                <a:spLocks noChangeShapeType="1"/>
              </p:cNvSpPr>
              <p:nvPr/>
            </p:nvSpPr>
            <p:spPr bwMode="auto">
              <a:xfrm>
                <a:off x="2814465" y="1249743"/>
                <a:ext cx="784728" cy="0"/>
              </a:xfrm>
              <a:prstGeom prst="line">
                <a:avLst/>
              </a:prstGeom>
              <a:noFill/>
              <a:ln w="12700" cap="sq">
                <a:solidFill>
                  <a:srgbClr val="0177D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38" name="Line 27">
                <a:extLst>
                  <a:ext uri="{FF2B5EF4-FFF2-40B4-BE49-F238E27FC236}">
                    <a16:creationId xmlns:a16="http://schemas.microsoft.com/office/drawing/2014/main" id="{301DE132-C7CB-6143-9AC8-7DAB432BA321}"/>
                  </a:ext>
                </a:extLst>
              </p:cNvPr>
              <p:cNvSpPr>
                <a:spLocks noChangeShapeType="1"/>
              </p:cNvSpPr>
              <p:nvPr/>
            </p:nvSpPr>
            <p:spPr bwMode="auto">
              <a:xfrm flipV="1">
                <a:off x="2814465" y="1641261"/>
                <a:ext cx="784728" cy="0"/>
              </a:xfrm>
              <a:prstGeom prst="line">
                <a:avLst/>
              </a:prstGeom>
              <a:noFill/>
              <a:ln w="12700" cap="sq">
                <a:solidFill>
                  <a:srgbClr val="0177D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39" name="Line 28">
                <a:extLst>
                  <a:ext uri="{FF2B5EF4-FFF2-40B4-BE49-F238E27FC236}">
                    <a16:creationId xmlns:a16="http://schemas.microsoft.com/office/drawing/2014/main" id="{9AD52F15-92D4-D24D-AFCE-67DD6FD094F7}"/>
                  </a:ext>
                </a:extLst>
              </p:cNvPr>
              <p:cNvSpPr>
                <a:spLocks noChangeShapeType="1"/>
              </p:cNvSpPr>
              <p:nvPr/>
            </p:nvSpPr>
            <p:spPr bwMode="auto">
              <a:xfrm>
                <a:off x="2814465" y="2032778"/>
                <a:ext cx="784728" cy="0"/>
              </a:xfrm>
              <a:prstGeom prst="line">
                <a:avLst/>
              </a:prstGeom>
              <a:noFill/>
              <a:ln w="12700" cap="sq">
                <a:solidFill>
                  <a:srgbClr val="0177D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nvGrpSpPr>
            <p:cNvPr id="33" name="Group 32">
              <a:extLst>
                <a:ext uri="{FF2B5EF4-FFF2-40B4-BE49-F238E27FC236}">
                  <a16:creationId xmlns:a16="http://schemas.microsoft.com/office/drawing/2014/main" id="{E291259C-CB18-9841-A10E-40E91FDC14FA}"/>
                </a:ext>
              </a:extLst>
            </p:cNvPr>
            <p:cNvGrpSpPr/>
            <p:nvPr/>
          </p:nvGrpSpPr>
          <p:grpSpPr>
            <a:xfrm>
              <a:off x="1224028" y="1407936"/>
              <a:ext cx="1177484" cy="1177484"/>
              <a:chOff x="222829" y="1122100"/>
              <a:chExt cx="1306361" cy="1306361"/>
            </a:xfrm>
          </p:grpSpPr>
          <p:sp>
            <p:nvSpPr>
              <p:cNvPr id="34" name="Oval 33">
                <a:extLst>
                  <a:ext uri="{FF2B5EF4-FFF2-40B4-BE49-F238E27FC236}">
                    <a16:creationId xmlns:a16="http://schemas.microsoft.com/office/drawing/2014/main" id="{04D6F42C-CDDE-7242-B141-CCB365153C2B}"/>
                  </a:ext>
                </a:extLst>
              </p:cNvPr>
              <p:cNvSpPr/>
              <p:nvPr/>
            </p:nvSpPr>
            <p:spPr bwMode="auto">
              <a:xfrm>
                <a:off x="222829" y="1122100"/>
                <a:ext cx="1306361" cy="1306361"/>
              </a:xfrm>
              <a:prstGeom prst="ellipse">
                <a:avLst/>
              </a:prstGeom>
              <a:noFill/>
              <a:ln w="12700" cap="rnd">
                <a:solidFill>
                  <a:srgbClr val="0177D7"/>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35" name="Straight Connector 34">
                <a:extLst>
                  <a:ext uri="{FF2B5EF4-FFF2-40B4-BE49-F238E27FC236}">
                    <a16:creationId xmlns:a16="http://schemas.microsoft.com/office/drawing/2014/main" id="{ECFF78C8-2702-8445-9B5B-07DB7DC87514}"/>
                  </a:ext>
                </a:extLst>
              </p:cNvPr>
              <p:cNvCxnSpPr>
                <a:cxnSpLocks/>
                <a:stCxn id="34" idx="2"/>
                <a:endCxn id="36" idx="1"/>
              </p:cNvCxnSpPr>
              <p:nvPr/>
            </p:nvCxnSpPr>
            <p:spPr>
              <a:xfrm>
                <a:off x="222829" y="1775281"/>
                <a:ext cx="627812"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Diamond 306">
                <a:extLst>
                  <a:ext uri="{FF2B5EF4-FFF2-40B4-BE49-F238E27FC236}">
                    <a16:creationId xmlns:a16="http://schemas.microsoft.com/office/drawing/2014/main" id="{05EA31DB-3CA5-6B40-B182-8969BAFEBDD8}"/>
                  </a:ext>
                </a:extLst>
              </p:cNvPr>
              <p:cNvSpPr/>
              <p:nvPr/>
            </p:nvSpPr>
            <p:spPr bwMode="auto">
              <a:xfrm>
                <a:off x="850641" y="1241106"/>
                <a:ext cx="389434" cy="1068350"/>
              </a:xfrm>
              <a:custGeom>
                <a:avLst/>
                <a:gdLst>
                  <a:gd name="connsiteX0" fmla="*/ 0 w 778868"/>
                  <a:gd name="connsiteY0" fmla="*/ 534175 h 1068350"/>
                  <a:gd name="connsiteX1" fmla="*/ 389434 w 778868"/>
                  <a:gd name="connsiteY1" fmla="*/ 0 h 1068350"/>
                  <a:gd name="connsiteX2" fmla="*/ 778868 w 778868"/>
                  <a:gd name="connsiteY2" fmla="*/ 534175 h 1068350"/>
                  <a:gd name="connsiteX3" fmla="*/ 389434 w 778868"/>
                  <a:gd name="connsiteY3" fmla="*/ 1068350 h 1068350"/>
                  <a:gd name="connsiteX4" fmla="*/ 0 w 778868"/>
                  <a:gd name="connsiteY4" fmla="*/ 534175 h 1068350"/>
                  <a:gd name="connsiteX0" fmla="*/ 778868 w 870308"/>
                  <a:gd name="connsiteY0" fmla="*/ 534175 h 1068350"/>
                  <a:gd name="connsiteX1" fmla="*/ 389434 w 870308"/>
                  <a:gd name="connsiteY1" fmla="*/ 1068350 h 1068350"/>
                  <a:gd name="connsiteX2" fmla="*/ 0 w 870308"/>
                  <a:gd name="connsiteY2" fmla="*/ 534175 h 1068350"/>
                  <a:gd name="connsiteX3" fmla="*/ 389434 w 870308"/>
                  <a:gd name="connsiteY3" fmla="*/ 0 h 1068350"/>
                  <a:gd name="connsiteX4" fmla="*/ 870308 w 870308"/>
                  <a:gd name="connsiteY4" fmla="*/ 625615 h 1068350"/>
                  <a:gd name="connsiteX0" fmla="*/ 389434 w 870308"/>
                  <a:gd name="connsiteY0" fmla="*/ 1068350 h 1068350"/>
                  <a:gd name="connsiteX1" fmla="*/ 0 w 870308"/>
                  <a:gd name="connsiteY1" fmla="*/ 534175 h 1068350"/>
                  <a:gd name="connsiteX2" fmla="*/ 389434 w 870308"/>
                  <a:gd name="connsiteY2" fmla="*/ 0 h 1068350"/>
                  <a:gd name="connsiteX3" fmla="*/ 870308 w 870308"/>
                  <a:gd name="connsiteY3" fmla="*/ 625615 h 1068350"/>
                  <a:gd name="connsiteX0" fmla="*/ 389434 w 389434"/>
                  <a:gd name="connsiteY0" fmla="*/ 1068350 h 1068350"/>
                  <a:gd name="connsiteX1" fmla="*/ 0 w 389434"/>
                  <a:gd name="connsiteY1" fmla="*/ 534175 h 1068350"/>
                  <a:gd name="connsiteX2" fmla="*/ 389434 w 389434"/>
                  <a:gd name="connsiteY2" fmla="*/ 0 h 1068350"/>
                </a:gdLst>
                <a:ahLst/>
                <a:cxnLst>
                  <a:cxn ang="0">
                    <a:pos x="connsiteX0" y="connsiteY0"/>
                  </a:cxn>
                  <a:cxn ang="0">
                    <a:pos x="connsiteX1" y="connsiteY1"/>
                  </a:cxn>
                  <a:cxn ang="0">
                    <a:pos x="connsiteX2" y="connsiteY2"/>
                  </a:cxn>
                </a:cxnLst>
                <a:rect l="l" t="t" r="r" b="b"/>
                <a:pathLst>
                  <a:path w="389434" h="1068350">
                    <a:moveTo>
                      <a:pt x="389434" y="1068350"/>
                    </a:moveTo>
                    <a:lnTo>
                      <a:pt x="0" y="534175"/>
                    </a:lnTo>
                    <a:lnTo>
                      <a:pt x="389434" y="0"/>
                    </a:lnTo>
                  </a:path>
                </a:pathLst>
              </a:custGeom>
              <a:noFill/>
              <a:ln w="12700" cap="rnd">
                <a:solidFill>
                  <a:srgbClr val="0177D7"/>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sp>
        <p:nvSpPr>
          <p:cNvPr id="3" name="Oval 2">
            <a:extLst>
              <a:ext uri="{FF2B5EF4-FFF2-40B4-BE49-F238E27FC236}">
                <a16:creationId xmlns:a16="http://schemas.microsoft.com/office/drawing/2014/main" id="{D95AF03B-FB05-DA40-A23E-CB710C0CB136}"/>
              </a:ext>
            </a:extLst>
          </p:cNvPr>
          <p:cNvSpPr/>
          <p:nvPr/>
        </p:nvSpPr>
        <p:spPr bwMode="auto">
          <a:xfrm>
            <a:off x="1544686" y="1356132"/>
            <a:ext cx="1230339" cy="1230339"/>
          </a:xfrm>
          <a:prstGeom prst="ellipse">
            <a:avLst/>
          </a:prstGeom>
          <a:noFill/>
          <a:ln w="12700">
            <a:solidFill>
              <a:srgbClr val="0177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0" name="Oval 39">
            <a:extLst>
              <a:ext uri="{FF2B5EF4-FFF2-40B4-BE49-F238E27FC236}">
                <a16:creationId xmlns:a16="http://schemas.microsoft.com/office/drawing/2014/main" id="{3373F0B4-2495-9844-8865-A44EB8198D39}"/>
              </a:ext>
            </a:extLst>
          </p:cNvPr>
          <p:cNvSpPr/>
          <p:nvPr/>
        </p:nvSpPr>
        <p:spPr bwMode="auto">
          <a:xfrm>
            <a:off x="1544872" y="2979118"/>
            <a:ext cx="1230339" cy="1230339"/>
          </a:xfrm>
          <a:prstGeom prst="ellipse">
            <a:avLst/>
          </a:prstGeom>
          <a:noFill/>
          <a:ln w="12700">
            <a:solidFill>
              <a:srgbClr val="0177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1" name="Oval 40">
            <a:extLst>
              <a:ext uri="{FF2B5EF4-FFF2-40B4-BE49-F238E27FC236}">
                <a16:creationId xmlns:a16="http://schemas.microsoft.com/office/drawing/2014/main" id="{4A2CE681-41F2-C446-BEFC-487D400BDB33}"/>
              </a:ext>
            </a:extLst>
          </p:cNvPr>
          <p:cNvSpPr/>
          <p:nvPr/>
        </p:nvSpPr>
        <p:spPr bwMode="auto">
          <a:xfrm>
            <a:off x="1544872" y="4625856"/>
            <a:ext cx="1230339" cy="1230339"/>
          </a:xfrm>
          <a:prstGeom prst="ellipse">
            <a:avLst/>
          </a:prstGeom>
          <a:noFill/>
          <a:ln w="12700">
            <a:solidFill>
              <a:srgbClr val="0177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2" name="speedometer_2">
            <a:extLst>
              <a:ext uri="{FF2B5EF4-FFF2-40B4-BE49-F238E27FC236}">
                <a16:creationId xmlns:a16="http://schemas.microsoft.com/office/drawing/2014/main" id="{47D9B7D9-D507-3C46-8504-5B414A46F91C}"/>
              </a:ext>
            </a:extLst>
          </p:cNvPr>
          <p:cNvSpPr>
            <a:spLocks noChangeAspect="1" noEditPoints="1"/>
          </p:cNvSpPr>
          <p:nvPr/>
        </p:nvSpPr>
        <p:spPr bwMode="auto">
          <a:xfrm>
            <a:off x="1851786" y="1662266"/>
            <a:ext cx="616137" cy="61613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Tree>
    <p:extLst>
      <p:ext uri="{BB962C8B-B14F-4D97-AF65-F5344CB8AC3E}">
        <p14:creationId xmlns:p14="http://schemas.microsoft.com/office/powerpoint/2010/main" val="19778563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51FEF4E3-AFD6-4A29-BB60-68AB70BCE70C}"/>
              </a:ext>
            </a:extLst>
          </p:cNvPr>
          <p:cNvCxnSpPr>
            <a:cxnSpLocks/>
          </p:cNvCxnSpPr>
          <p:nvPr/>
        </p:nvCxnSpPr>
        <p:spPr>
          <a:xfrm>
            <a:off x="3401202" y="5907747"/>
            <a:ext cx="8436792" cy="0"/>
          </a:xfrm>
          <a:prstGeom prst="straightConnector1">
            <a:avLst/>
          </a:prstGeom>
          <a:noFill/>
          <a:ln w="12700">
            <a:solidFill>
              <a:srgbClr val="0078D7"/>
            </a:solidFill>
            <a:prstDash val="sys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07" name="Rectangle 106">
            <a:extLst>
              <a:ext uri="{FF2B5EF4-FFF2-40B4-BE49-F238E27FC236}">
                <a16:creationId xmlns:a16="http://schemas.microsoft.com/office/drawing/2014/main" id="{329BA0BC-77FA-784F-B3BB-05F94609A5D8}"/>
              </a:ext>
            </a:extLst>
          </p:cNvPr>
          <p:cNvSpPr/>
          <p:nvPr/>
        </p:nvSpPr>
        <p:spPr>
          <a:xfrm>
            <a:off x="3401202" y="5046738"/>
            <a:ext cx="8436792" cy="50235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lIns="91440" tIns="45720" rIns="91440" bIns="45720" rtlCol="0" anchor="ctr"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Azure storage</a:t>
            </a:r>
          </a:p>
        </p:txBody>
      </p:sp>
      <p:sp>
        <p:nvSpPr>
          <p:cNvPr id="106" name="Rectangle 105">
            <a:extLst>
              <a:ext uri="{FF2B5EF4-FFF2-40B4-BE49-F238E27FC236}">
                <a16:creationId xmlns:a16="http://schemas.microsoft.com/office/drawing/2014/main" id="{A20475A1-7F8D-C445-A1D7-DA221801EAC0}"/>
              </a:ext>
            </a:extLst>
          </p:cNvPr>
          <p:cNvSpPr/>
          <p:nvPr/>
        </p:nvSpPr>
        <p:spPr>
          <a:xfrm>
            <a:off x="3401202" y="4487362"/>
            <a:ext cx="8436792" cy="50235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lIns="91440" tIns="45720" rIns="91440" bIns="45720" rtlCol="0" anchor="ctr"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Azure compute</a:t>
            </a:r>
          </a:p>
        </p:txBody>
      </p:sp>
      <p:sp>
        <p:nvSpPr>
          <p:cNvPr id="105" name="Rectangle 104">
            <a:extLst>
              <a:ext uri="{FF2B5EF4-FFF2-40B4-BE49-F238E27FC236}">
                <a16:creationId xmlns:a16="http://schemas.microsoft.com/office/drawing/2014/main" id="{8F06A86E-1586-6B4D-827E-11C36743B9AF}"/>
              </a:ext>
            </a:extLst>
          </p:cNvPr>
          <p:cNvSpPr/>
          <p:nvPr/>
        </p:nvSpPr>
        <p:spPr>
          <a:xfrm>
            <a:off x="3401202" y="2533808"/>
            <a:ext cx="8436792" cy="1896533"/>
          </a:xfrm>
          <a:prstGeom prst="rect">
            <a:avLst/>
          </a:prstGeom>
          <a:solidFill>
            <a:schemeClr val="bg1">
              <a:lumMod val="85000"/>
              <a:alpha val="75000"/>
            </a:schemeClr>
          </a:solidFill>
          <a:ln>
            <a:noFill/>
          </a:ln>
        </p:spPr>
        <p:style>
          <a:lnRef idx="0">
            <a:scrgbClr r="0" g="0" b="0"/>
          </a:lnRef>
          <a:fillRef idx="0">
            <a:scrgbClr r="0" g="0" b="0"/>
          </a:fillRef>
          <a:effectRef idx="0">
            <a:scrgbClr r="0" g="0" b="0"/>
          </a:effectRef>
          <a:fontRef idx="minor">
            <a:schemeClr val="lt1"/>
          </a:fontRef>
        </p:style>
        <p:txBody>
          <a:bodyPr bIns="137160" rtlCol="0" anchor="b"/>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endParaRPr>
          </a:p>
        </p:txBody>
      </p:sp>
      <p:sp>
        <p:nvSpPr>
          <p:cNvPr id="5" name="TextBox 4">
            <a:extLst>
              <a:ext uri="{FF2B5EF4-FFF2-40B4-BE49-F238E27FC236}">
                <a16:creationId xmlns:a16="http://schemas.microsoft.com/office/drawing/2014/main" id="{3C4F90E4-C020-4513-9055-EC0783314993}"/>
              </a:ext>
            </a:extLst>
          </p:cNvPr>
          <p:cNvSpPr txBox="1"/>
          <p:nvPr/>
        </p:nvSpPr>
        <p:spPr>
          <a:xfrm>
            <a:off x="690438" y="1426978"/>
            <a:ext cx="2143476" cy="4265783"/>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200000"/>
              </a:lnSpc>
              <a:spcBef>
                <a:spcPts val="1200"/>
              </a:spcBef>
              <a:spcAft>
                <a:spcPts val="6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Power BI</a:t>
            </a:r>
          </a:p>
          <a:p>
            <a:pPr marL="0" marR="0" lvl="0" indent="0" algn="l" defTabSz="914400" rtl="0" eaLnBrk="1" fontAlgn="auto" latinLnBrk="0" hangingPunct="1">
              <a:lnSpc>
                <a:spcPct val="200000"/>
              </a:lnSpc>
              <a:spcBef>
                <a:spcPts val="1200"/>
              </a:spcBef>
              <a:spcAft>
                <a:spcPts val="6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Azure App Services</a:t>
            </a:r>
          </a:p>
          <a:p>
            <a:pPr marL="0" marR="0" lvl="0" indent="0" algn="l" defTabSz="914400" rtl="0" eaLnBrk="1" fontAlgn="auto" latinLnBrk="0" hangingPunct="1">
              <a:lnSpc>
                <a:spcPct val="200000"/>
              </a:lnSpc>
              <a:spcBef>
                <a:spcPts val="1200"/>
              </a:spcBef>
              <a:spcAft>
                <a:spcPts val="6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Azure Data Factory</a:t>
            </a:r>
          </a:p>
          <a:p>
            <a:pPr marL="0" marR="0" lvl="0" indent="0" algn="l" defTabSz="914400" rtl="0" eaLnBrk="1" fontAlgn="auto" latinLnBrk="0" hangingPunct="1">
              <a:lnSpc>
                <a:spcPct val="200000"/>
              </a:lnSpc>
              <a:spcBef>
                <a:spcPts val="1200"/>
              </a:spcBef>
              <a:spcAft>
                <a:spcPts val="6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Azure Analysis Services</a:t>
            </a:r>
          </a:p>
          <a:p>
            <a:pPr marL="0" marR="0" lvl="0" indent="0" algn="l" defTabSz="914400" rtl="0" eaLnBrk="1" fontAlgn="auto" latinLnBrk="0" hangingPunct="1">
              <a:lnSpc>
                <a:spcPct val="200000"/>
              </a:lnSpc>
              <a:spcBef>
                <a:spcPts val="1200"/>
              </a:spcBef>
              <a:spcAft>
                <a:spcPts val="6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Azure Machine Learning</a:t>
            </a:r>
          </a:p>
          <a:p>
            <a:pPr marL="0" marR="0" lvl="0" indent="0" algn="l" defTabSz="914400" rtl="0" eaLnBrk="1" fontAlgn="auto" latinLnBrk="0" hangingPunct="1">
              <a:lnSpc>
                <a:spcPct val="200000"/>
              </a:lnSpc>
              <a:spcBef>
                <a:spcPts val="1200"/>
              </a:spcBef>
              <a:spcAft>
                <a:spcPts val="6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Azure Cognitive Services </a:t>
            </a:r>
          </a:p>
          <a:p>
            <a:pPr marL="0" marR="0" lvl="0" indent="0" algn="l" defTabSz="914400" rtl="0" eaLnBrk="1" fontAlgn="auto" latinLnBrk="0" hangingPunct="1">
              <a:lnSpc>
                <a:spcPct val="200000"/>
              </a:lnSpc>
              <a:spcBef>
                <a:spcPts val="1200"/>
              </a:spcBef>
              <a:spcAft>
                <a:spcPts val="6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Azure Bot Service</a:t>
            </a:r>
          </a:p>
        </p:txBody>
      </p:sp>
      <p:sp>
        <p:nvSpPr>
          <p:cNvPr id="17" name="Title 1">
            <a:extLst>
              <a:ext uri="{FF2B5EF4-FFF2-40B4-BE49-F238E27FC236}">
                <a16:creationId xmlns:a16="http://schemas.microsoft.com/office/drawing/2014/main" id="{D7C5636E-CC42-41A1-815D-7B00B83AC161}"/>
              </a:ext>
            </a:extLst>
          </p:cNvPr>
          <p:cNvSpPr>
            <a:spLocks noGrp="1"/>
          </p:cNvSpPr>
          <p:nvPr>
            <p:ph type="title"/>
          </p:nvPr>
        </p:nvSpPr>
        <p:spPr/>
        <p:txBody>
          <a:bodyPr/>
          <a:lstStyle/>
          <a:p>
            <a:r>
              <a:rPr lang="en-US"/>
              <a:t>Azure Relational Database Platform</a:t>
            </a:r>
          </a:p>
        </p:txBody>
      </p:sp>
      <p:sp>
        <p:nvSpPr>
          <p:cNvPr id="57" name="Rectangle 56">
            <a:extLst>
              <a:ext uri="{FF2B5EF4-FFF2-40B4-BE49-F238E27FC236}">
                <a16:creationId xmlns:a16="http://schemas.microsoft.com/office/drawing/2014/main" id="{E2164EC9-9F95-5841-9724-48A85605C9D6}"/>
              </a:ext>
            </a:extLst>
          </p:cNvPr>
          <p:cNvSpPr/>
          <p:nvPr/>
        </p:nvSpPr>
        <p:spPr>
          <a:xfrm>
            <a:off x="4758863" y="2599519"/>
            <a:ext cx="5721471" cy="307777"/>
          </a:xfrm>
          <a:prstGeom prst="rect">
            <a:avLst/>
          </a:prstGeom>
        </p:spPr>
        <p:txBody>
          <a:bodyPr>
            <a:sp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Database Services Platform </a:t>
            </a:r>
          </a:p>
        </p:txBody>
      </p:sp>
      <p:sp>
        <p:nvSpPr>
          <p:cNvPr id="15" name="Rectangle 14">
            <a:extLst>
              <a:ext uri="{FF2B5EF4-FFF2-40B4-BE49-F238E27FC236}">
                <a16:creationId xmlns:a16="http://schemas.microsoft.com/office/drawing/2014/main" id="{39C43A83-F683-4F16-B123-AECC97E83780}"/>
              </a:ext>
            </a:extLst>
          </p:cNvPr>
          <p:cNvSpPr/>
          <p:nvPr/>
        </p:nvSpPr>
        <p:spPr>
          <a:xfrm>
            <a:off x="4462055" y="3423004"/>
            <a:ext cx="2028519" cy="71389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Intelligent</a:t>
            </a:r>
            <a:br>
              <a:rPr kumimoji="0" lang="en-US" sz="1200" b="1"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br>
            <a:r>
              <a:rPr kumimoji="0" lang="en-US" sz="1200" b="0"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t>Advisors, tuning, </a:t>
            </a:r>
            <a:br>
              <a:rPr kumimoji="0" lang="en-US" sz="1200" b="0"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br>
            <a:r>
              <a:rPr kumimoji="0" lang="en-US" sz="1200" b="0"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t>monitoring</a:t>
            </a:r>
          </a:p>
        </p:txBody>
      </p:sp>
      <p:sp>
        <p:nvSpPr>
          <p:cNvPr id="18" name="Rectangle 17">
            <a:extLst>
              <a:ext uri="{FF2B5EF4-FFF2-40B4-BE49-F238E27FC236}">
                <a16:creationId xmlns:a16="http://schemas.microsoft.com/office/drawing/2014/main" id="{30F010E8-2118-1842-9237-BDB37F89221F}"/>
              </a:ext>
            </a:extLst>
          </p:cNvPr>
          <p:cNvSpPr/>
          <p:nvPr/>
        </p:nvSpPr>
        <p:spPr>
          <a:xfrm>
            <a:off x="6605339" y="3423004"/>
            <a:ext cx="2028519" cy="71389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Flexible</a:t>
            </a:r>
            <a:br>
              <a:rPr kumimoji="0" lang="en-US" sz="1200" b="1"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br>
            <a:r>
              <a:rPr kumimoji="0" lang="en-US" sz="1200" b="0"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t>On-demand scaling, </a:t>
            </a:r>
            <a:br>
              <a:rPr kumimoji="0" lang="en-US" sz="1200" b="0"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br>
            <a:r>
              <a:rPr kumimoji="0" lang="en-US" sz="1200" b="0"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t>resource governance</a:t>
            </a:r>
          </a:p>
        </p:txBody>
      </p:sp>
      <p:sp>
        <p:nvSpPr>
          <p:cNvPr id="19" name="Rectangle 18">
            <a:extLst>
              <a:ext uri="{FF2B5EF4-FFF2-40B4-BE49-F238E27FC236}">
                <a16:creationId xmlns:a16="http://schemas.microsoft.com/office/drawing/2014/main" id="{41C4140E-8919-1E48-A97D-2326EB6CC9CF}"/>
              </a:ext>
            </a:extLst>
          </p:cNvPr>
          <p:cNvSpPr/>
          <p:nvPr/>
        </p:nvSpPr>
        <p:spPr>
          <a:xfrm>
            <a:off x="8791030" y="3423004"/>
            <a:ext cx="2028519" cy="71389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Trusted</a:t>
            </a:r>
            <a:br>
              <a:rPr kumimoji="0" lang="en-US" sz="1200" b="1"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br>
            <a:r>
              <a:rPr kumimoji="0" lang="en-US" sz="1200" b="0" i="0" u="none" strike="noStrike" kern="1200" cap="none" spc="0" normalizeH="0" baseline="0" noProof="0">
                <a:ln>
                  <a:noFill/>
                </a:ln>
                <a:solidFill>
                  <a:srgbClr val="0078D7"/>
                </a:solidFill>
                <a:effectLst/>
                <a:uLnTx/>
                <a:uFillTx/>
                <a:latin typeface="Segoe UI"/>
                <a:ea typeface="+mn-ea"/>
                <a:cs typeface="Segoe UI Semibold" panose="020B0702040204020203" pitchFamily="34" charset="0"/>
              </a:rPr>
              <a:t>HA/DR, backup/restore, security, audit, isolation</a:t>
            </a:r>
          </a:p>
        </p:txBody>
      </p:sp>
      <p:grpSp>
        <p:nvGrpSpPr>
          <p:cNvPr id="21" name="Group 4">
            <a:extLst>
              <a:ext uri="{FF2B5EF4-FFF2-40B4-BE49-F238E27FC236}">
                <a16:creationId xmlns:a16="http://schemas.microsoft.com/office/drawing/2014/main" id="{1EE2E1A2-71C6-964B-8785-39A9B1E83B64}"/>
              </a:ext>
            </a:extLst>
          </p:cNvPr>
          <p:cNvGrpSpPr>
            <a:grpSpLocks noChangeAspect="1"/>
          </p:cNvGrpSpPr>
          <p:nvPr/>
        </p:nvGrpSpPr>
        <p:grpSpPr bwMode="auto">
          <a:xfrm>
            <a:off x="5386378" y="3149746"/>
            <a:ext cx="144640" cy="269970"/>
            <a:chOff x="866" y="3346"/>
            <a:chExt cx="137" cy="240"/>
          </a:xfrm>
        </p:grpSpPr>
        <p:sp>
          <p:nvSpPr>
            <p:cNvPr id="22" name="Freeform 5">
              <a:extLst>
                <a:ext uri="{FF2B5EF4-FFF2-40B4-BE49-F238E27FC236}">
                  <a16:creationId xmlns:a16="http://schemas.microsoft.com/office/drawing/2014/main" id="{F75F65A0-FC31-4844-85A3-8037F69E0686}"/>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06A4EC1F-2304-964B-9D81-BCDBDFFA0375}"/>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Freeform 7">
              <a:extLst>
                <a:ext uri="{FF2B5EF4-FFF2-40B4-BE49-F238E27FC236}">
                  <a16:creationId xmlns:a16="http://schemas.microsoft.com/office/drawing/2014/main" id="{1C453C32-30C7-C842-B110-4F04C30A822A}"/>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Freeform 8">
              <a:extLst>
                <a:ext uri="{FF2B5EF4-FFF2-40B4-BE49-F238E27FC236}">
                  <a16:creationId xmlns:a16="http://schemas.microsoft.com/office/drawing/2014/main" id="{576812FD-D745-924E-B4A6-684055A04583}"/>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6" name="Group 25">
            <a:extLst>
              <a:ext uri="{FF2B5EF4-FFF2-40B4-BE49-F238E27FC236}">
                <a16:creationId xmlns:a16="http://schemas.microsoft.com/office/drawing/2014/main" id="{957B477F-0956-3C44-A6F8-AB1BA289E6FA}"/>
              </a:ext>
            </a:extLst>
          </p:cNvPr>
          <p:cNvGrpSpPr/>
          <p:nvPr/>
        </p:nvGrpSpPr>
        <p:grpSpPr>
          <a:xfrm>
            <a:off x="7448250" y="3158061"/>
            <a:ext cx="342696" cy="253340"/>
            <a:chOff x="2128870" y="2598205"/>
            <a:chExt cx="653137" cy="453174"/>
          </a:xfrm>
        </p:grpSpPr>
        <p:sp>
          <p:nvSpPr>
            <p:cNvPr id="27" name="Freeform 5">
              <a:extLst>
                <a:ext uri="{FF2B5EF4-FFF2-40B4-BE49-F238E27FC236}">
                  <a16:creationId xmlns:a16="http://schemas.microsoft.com/office/drawing/2014/main" id="{81844563-0844-874A-A060-CF94DD2C74DD}"/>
                </a:ext>
              </a:extLst>
            </p:cNvPr>
            <p:cNvSpPr>
              <a:spLocks/>
            </p:cNvSpPr>
            <p:nvPr/>
          </p:nvSpPr>
          <p:spPr bwMode="auto">
            <a:xfrm>
              <a:off x="2461355" y="2824200"/>
              <a:ext cx="320652" cy="190499"/>
            </a:xfrm>
            <a:custGeom>
              <a:avLst/>
              <a:gdLst>
                <a:gd name="T0" fmla="*/ 0 w 179"/>
                <a:gd name="T1" fmla="*/ 0 h 106"/>
                <a:gd name="T2" fmla="*/ 106 w 179"/>
                <a:gd name="T3" fmla="*/ 106 h 106"/>
                <a:gd name="T4" fmla="*/ 179 w 179"/>
                <a:gd name="T5" fmla="*/ 106 h 106"/>
              </a:gdLst>
              <a:ahLst/>
              <a:cxnLst>
                <a:cxn ang="0">
                  <a:pos x="T0" y="T1"/>
                </a:cxn>
                <a:cxn ang="0">
                  <a:pos x="T2" y="T3"/>
                </a:cxn>
                <a:cxn ang="0">
                  <a:pos x="T4" y="T5"/>
                </a:cxn>
              </a:cxnLst>
              <a:rect l="0" t="0" r="r" b="b"/>
              <a:pathLst>
                <a:path w="179" h="106">
                  <a:moveTo>
                    <a:pt x="0" y="0"/>
                  </a:moveTo>
                  <a:cubicBezTo>
                    <a:pt x="0" y="59"/>
                    <a:pt x="47" y="106"/>
                    <a:pt x="106" y="106"/>
                  </a:cubicBezTo>
                  <a:cubicBezTo>
                    <a:pt x="179" y="106"/>
                    <a:pt x="179" y="106"/>
                    <a:pt x="179" y="106"/>
                  </a:cubicBez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8" name="Freeform 27">
              <a:extLst>
                <a:ext uri="{FF2B5EF4-FFF2-40B4-BE49-F238E27FC236}">
                  <a16:creationId xmlns:a16="http://schemas.microsoft.com/office/drawing/2014/main" id="{D614E61E-AA20-BD46-BB81-1CA4CD0A8555}"/>
                </a:ext>
              </a:extLst>
            </p:cNvPr>
            <p:cNvSpPr>
              <a:spLocks/>
            </p:cNvSpPr>
            <p:nvPr/>
          </p:nvSpPr>
          <p:spPr bwMode="auto">
            <a:xfrm>
              <a:off x="2483836" y="2633702"/>
              <a:ext cx="298171" cy="100574"/>
            </a:xfrm>
            <a:custGeom>
              <a:avLst/>
              <a:gdLst>
                <a:gd name="T0" fmla="*/ 167 w 167"/>
                <a:gd name="T1" fmla="*/ 0 h 56"/>
                <a:gd name="T2" fmla="*/ 94 w 167"/>
                <a:gd name="T3" fmla="*/ 0 h 56"/>
                <a:gd name="T4" fmla="*/ 0 w 167"/>
                <a:gd name="T5" fmla="*/ 56 h 56"/>
              </a:gdLst>
              <a:ahLst/>
              <a:cxnLst>
                <a:cxn ang="0">
                  <a:pos x="T0" y="T1"/>
                </a:cxn>
                <a:cxn ang="0">
                  <a:pos x="T2" y="T3"/>
                </a:cxn>
                <a:cxn ang="0">
                  <a:pos x="T4" y="T5"/>
                </a:cxn>
              </a:cxnLst>
              <a:rect l="0" t="0" r="r" b="b"/>
              <a:pathLst>
                <a:path w="167" h="56">
                  <a:moveTo>
                    <a:pt x="167" y="0"/>
                  </a:moveTo>
                  <a:cubicBezTo>
                    <a:pt x="94" y="0"/>
                    <a:pt x="94" y="0"/>
                    <a:pt x="94" y="0"/>
                  </a:cubicBezTo>
                  <a:cubicBezTo>
                    <a:pt x="53" y="0"/>
                    <a:pt x="18" y="23"/>
                    <a:pt x="0" y="56"/>
                  </a:cubicBez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Freeform 28">
              <a:extLst>
                <a:ext uri="{FF2B5EF4-FFF2-40B4-BE49-F238E27FC236}">
                  <a16:creationId xmlns:a16="http://schemas.microsoft.com/office/drawing/2014/main" id="{855F385E-9E19-BE4B-AFCD-EDF3171AE500}"/>
                </a:ext>
              </a:extLst>
            </p:cNvPr>
            <p:cNvSpPr>
              <a:spLocks/>
            </p:cNvSpPr>
            <p:nvPr/>
          </p:nvSpPr>
          <p:spPr bwMode="auto">
            <a:xfrm>
              <a:off x="2140702" y="2633702"/>
              <a:ext cx="320652" cy="190499"/>
            </a:xfrm>
            <a:custGeom>
              <a:avLst/>
              <a:gdLst>
                <a:gd name="T0" fmla="*/ 179 w 179"/>
                <a:gd name="T1" fmla="*/ 106 h 106"/>
                <a:gd name="T2" fmla="*/ 73 w 179"/>
                <a:gd name="T3" fmla="*/ 0 h 106"/>
                <a:gd name="T4" fmla="*/ 0 w 179"/>
                <a:gd name="T5" fmla="*/ 0 h 106"/>
              </a:gdLst>
              <a:ahLst/>
              <a:cxnLst>
                <a:cxn ang="0">
                  <a:pos x="T0" y="T1"/>
                </a:cxn>
                <a:cxn ang="0">
                  <a:pos x="T2" y="T3"/>
                </a:cxn>
                <a:cxn ang="0">
                  <a:pos x="T4" y="T5"/>
                </a:cxn>
              </a:cxnLst>
              <a:rect l="0" t="0" r="r" b="b"/>
              <a:pathLst>
                <a:path w="179" h="106">
                  <a:moveTo>
                    <a:pt x="179" y="106"/>
                  </a:moveTo>
                  <a:cubicBezTo>
                    <a:pt x="179" y="48"/>
                    <a:pt x="131" y="0"/>
                    <a:pt x="73" y="0"/>
                  </a:cubicBezTo>
                  <a:cubicBezTo>
                    <a:pt x="0" y="0"/>
                    <a:pt x="0" y="0"/>
                    <a:pt x="0" y="0"/>
                  </a:cubicBez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Freeform 29">
              <a:extLst>
                <a:ext uri="{FF2B5EF4-FFF2-40B4-BE49-F238E27FC236}">
                  <a16:creationId xmlns:a16="http://schemas.microsoft.com/office/drawing/2014/main" id="{82AEAA39-EF0C-E54B-BEBC-A8BCC593CDF1}"/>
                </a:ext>
              </a:extLst>
            </p:cNvPr>
            <p:cNvSpPr>
              <a:spLocks/>
            </p:cNvSpPr>
            <p:nvPr/>
          </p:nvSpPr>
          <p:spPr bwMode="auto">
            <a:xfrm>
              <a:off x="2140702" y="2914125"/>
              <a:ext cx="299354" cy="100574"/>
            </a:xfrm>
            <a:custGeom>
              <a:avLst/>
              <a:gdLst>
                <a:gd name="T0" fmla="*/ 0 w 167"/>
                <a:gd name="T1" fmla="*/ 56 h 56"/>
                <a:gd name="T2" fmla="*/ 73 w 167"/>
                <a:gd name="T3" fmla="*/ 56 h 56"/>
                <a:gd name="T4" fmla="*/ 167 w 167"/>
                <a:gd name="T5" fmla="*/ 0 h 56"/>
              </a:gdLst>
              <a:ahLst/>
              <a:cxnLst>
                <a:cxn ang="0">
                  <a:pos x="T0" y="T1"/>
                </a:cxn>
                <a:cxn ang="0">
                  <a:pos x="T2" y="T3"/>
                </a:cxn>
                <a:cxn ang="0">
                  <a:pos x="T4" y="T5"/>
                </a:cxn>
              </a:cxnLst>
              <a:rect l="0" t="0" r="r" b="b"/>
              <a:pathLst>
                <a:path w="167" h="56">
                  <a:moveTo>
                    <a:pt x="0" y="56"/>
                  </a:moveTo>
                  <a:cubicBezTo>
                    <a:pt x="73" y="56"/>
                    <a:pt x="73" y="56"/>
                    <a:pt x="73" y="56"/>
                  </a:cubicBezTo>
                  <a:cubicBezTo>
                    <a:pt x="113" y="56"/>
                    <a:pt x="149" y="33"/>
                    <a:pt x="167" y="0"/>
                  </a:cubicBez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Freeform 30">
              <a:extLst>
                <a:ext uri="{FF2B5EF4-FFF2-40B4-BE49-F238E27FC236}">
                  <a16:creationId xmlns:a16="http://schemas.microsoft.com/office/drawing/2014/main" id="{4FBBE6EC-4255-FE47-BE3C-742FBE2D5AFB}"/>
                </a:ext>
              </a:extLst>
            </p:cNvPr>
            <p:cNvSpPr>
              <a:spLocks/>
            </p:cNvSpPr>
            <p:nvPr/>
          </p:nvSpPr>
          <p:spPr bwMode="auto">
            <a:xfrm>
              <a:off x="2741778" y="2598205"/>
              <a:ext cx="40229" cy="72177"/>
            </a:xfrm>
            <a:custGeom>
              <a:avLst/>
              <a:gdLst>
                <a:gd name="T0" fmla="*/ 0 w 34"/>
                <a:gd name="T1" fmla="*/ 61 h 61"/>
                <a:gd name="T2" fmla="*/ 34 w 34"/>
                <a:gd name="T3" fmla="*/ 30 h 61"/>
                <a:gd name="T4" fmla="*/ 0 w 34"/>
                <a:gd name="T5" fmla="*/ 0 h 61"/>
              </a:gdLst>
              <a:ahLst/>
              <a:cxnLst>
                <a:cxn ang="0">
                  <a:pos x="T0" y="T1"/>
                </a:cxn>
                <a:cxn ang="0">
                  <a:pos x="T2" y="T3"/>
                </a:cxn>
                <a:cxn ang="0">
                  <a:pos x="T4" y="T5"/>
                </a:cxn>
              </a:cxnLst>
              <a:rect l="0" t="0" r="r" b="b"/>
              <a:pathLst>
                <a:path w="34" h="61">
                  <a:moveTo>
                    <a:pt x="0" y="61"/>
                  </a:moveTo>
                  <a:lnTo>
                    <a:pt x="34" y="30"/>
                  </a:lnTo>
                  <a:lnTo>
                    <a:pt x="0" y="0"/>
                  </a:ln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2" name="Freeform 31">
              <a:extLst>
                <a:ext uri="{FF2B5EF4-FFF2-40B4-BE49-F238E27FC236}">
                  <a16:creationId xmlns:a16="http://schemas.microsoft.com/office/drawing/2014/main" id="{CAD29F0B-E038-E84D-AFEB-28FD022F019C}"/>
                </a:ext>
              </a:extLst>
            </p:cNvPr>
            <p:cNvSpPr>
              <a:spLocks/>
            </p:cNvSpPr>
            <p:nvPr/>
          </p:nvSpPr>
          <p:spPr bwMode="auto">
            <a:xfrm>
              <a:off x="2741778" y="2981569"/>
              <a:ext cx="40229" cy="69810"/>
            </a:xfrm>
            <a:custGeom>
              <a:avLst/>
              <a:gdLst>
                <a:gd name="T0" fmla="*/ 0 w 34"/>
                <a:gd name="T1" fmla="*/ 59 h 59"/>
                <a:gd name="T2" fmla="*/ 34 w 34"/>
                <a:gd name="T3" fmla="*/ 28 h 59"/>
                <a:gd name="T4" fmla="*/ 0 w 34"/>
                <a:gd name="T5" fmla="*/ 0 h 59"/>
              </a:gdLst>
              <a:ahLst/>
              <a:cxnLst>
                <a:cxn ang="0">
                  <a:pos x="T0" y="T1"/>
                </a:cxn>
                <a:cxn ang="0">
                  <a:pos x="T2" y="T3"/>
                </a:cxn>
                <a:cxn ang="0">
                  <a:pos x="T4" y="T5"/>
                </a:cxn>
              </a:cxnLst>
              <a:rect l="0" t="0" r="r" b="b"/>
              <a:pathLst>
                <a:path w="34" h="59">
                  <a:moveTo>
                    <a:pt x="0" y="59"/>
                  </a:moveTo>
                  <a:lnTo>
                    <a:pt x="34" y="28"/>
                  </a:lnTo>
                  <a:lnTo>
                    <a:pt x="0" y="0"/>
                  </a:ln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3" name="Freeform 32">
              <a:extLst>
                <a:ext uri="{FF2B5EF4-FFF2-40B4-BE49-F238E27FC236}">
                  <a16:creationId xmlns:a16="http://schemas.microsoft.com/office/drawing/2014/main" id="{8FF09018-DA21-5F4B-91EE-AA7F7FA5A22E}"/>
                </a:ext>
              </a:extLst>
            </p:cNvPr>
            <p:cNvSpPr>
              <a:spLocks/>
            </p:cNvSpPr>
            <p:nvPr/>
          </p:nvSpPr>
          <p:spPr bwMode="auto">
            <a:xfrm>
              <a:off x="2128870" y="2981569"/>
              <a:ext cx="40229" cy="69810"/>
            </a:xfrm>
            <a:custGeom>
              <a:avLst/>
              <a:gdLst>
                <a:gd name="T0" fmla="*/ 34 w 34"/>
                <a:gd name="T1" fmla="*/ 0 h 59"/>
                <a:gd name="T2" fmla="*/ 0 w 34"/>
                <a:gd name="T3" fmla="*/ 28 h 59"/>
                <a:gd name="T4" fmla="*/ 34 w 34"/>
                <a:gd name="T5" fmla="*/ 59 h 59"/>
              </a:gdLst>
              <a:ahLst/>
              <a:cxnLst>
                <a:cxn ang="0">
                  <a:pos x="T0" y="T1"/>
                </a:cxn>
                <a:cxn ang="0">
                  <a:pos x="T2" y="T3"/>
                </a:cxn>
                <a:cxn ang="0">
                  <a:pos x="T4" y="T5"/>
                </a:cxn>
              </a:cxnLst>
              <a:rect l="0" t="0" r="r" b="b"/>
              <a:pathLst>
                <a:path w="34" h="59">
                  <a:moveTo>
                    <a:pt x="34" y="0"/>
                  </a:moveTo>
                  <a:lnTo>
                    <a:pt x="0" y="28"/>
                  </a:lnTo>
                  <a:lnTo>
                    <a:pt x="34" y="59"/>
                  </a:ln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8" name="Freeform 37">
              <a:extLst>
                <a:ext uri="{FF2B5EF4-FFF2-40B4-BE49-F238E27FC236}">
                  <a16:creationId xmlns:a16="http://schemas.microsoft.com/office/drawing/2014/main" id="{C5BD952C-B6F6-D24F-A958-C61B9784E707}"/>
                </a:ext>
              </a:extLst>
            </p:cNvPr>
            <p:cNvSpPr>
              <a:spLocks/>
            </p:cNvSpPr>
            <p:nvPr/>
          </p:nvSpPr>
          <p:spPr bwMode="auto">
            <a:xfrm>
              <a:off x="2128870" y="2598205"/>
              <a:ext cx="40229" cy="72177"/>
            </a:xfrm>
            <a:custGeom>
              <a:avLst/>
              <a:gdLst>
                <a:gd name="T0" fmla="*/ 34 w 34"/>
                <a:gd name="T1" fmla="*/ 0 h 61"/>
                <a:gd name="T2" fmla="*/ 0 w 34"/>
                <a:gd name="T3" fmla="*/ 30 h 61"/>
                <a:gd name="T4" fmla="*/ 34 w 34"/>
                <a:gd name="T5" fmla="*/ 61 h 61"/>
              </a:gdLst>
              <a:ahLst/>
              <a:cxnLst>
                <a:cxn ang="0">
                  <a:pos x="T0" y="T1"/>
                </a:cxn>
                <a:cxn ang="0">
                  <a:pos x="T2" y="T3"/>
                </a:cxn>
                <a:cxn ang="0">
                  <a:pos x="T4" y="T5"/>
                </a:cxn>
              </a:cxnLst>
              <a:rect l="0" t="0" r="r" b="b"/>
              <a:pathLst>
                <a:path w="34" h="61">
                  <a:moveTo>
                    <a:pt x="34" y="0"/>
                  </a:moveTo>
                  <a:lnTo>
                    <a:pt x="0" y="30"/>
                  </a:lnTo>
                  <a:lnTo>
                    <a:pt x="34" y="61"/>
                  </a:ln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39" name="Group 38">
            <a:extLst>
              <a:ext uri="{FF2B5EF4-FFF2-40B4-BE49-F238E27FC236}">
                <a16:creationId xmlns:a16="http://schemas.microsoft.com/office/drawing/2014/main" id="{916A9948-9BB1-B943-932E-0B156307DD88}"/>
              </a:ext>
            </a:extLst>
          </p:cNvPr>
          <p:cNvGrpSpPr/>
          <p:nvPr/>
        </p:nvGrpSpPr>
        <p:grpSpPr>
          <a:xfrm>
            <a:off x="9718012" y="3152843"/>
            <a:ext cx="218935" cy="263777"/>
            <a:chOff x="9005455" y="6149108"/>
            <a:chExt cx="1115925" cy="1261885"/>
          </a:xfrm>
        </p:grpSpPr>
        <p:sp>
          <p:nvSpPr>
            <p:cNvPr id="40" name="Freeform 39">
              <a:extLst>
                <a:ext uri="{FF2B5EF4-FFF2-40B4-BE49-F238E27FC236}">
                  <a16:creationId xmlns:a16="http://schemas.microsoft.com/office/drawing/2014/main" id="{6A03167B-7B5F-B248-98ED-274787D3C846}"/>
                </a:ext>
              </a:extLst>
            </p:cNvPr>
            <p:cNvSpPr/>
            <p:nvPr/>
          </p:nvSpPr>
          <p:spPr>
            <a:xfrm>
              <a:off x="9005455" y="6282459"/>
              <a:ext cx="555625" cy="1123950"/>
            </a:xfrm>
            <a:custGeom>
              <a:avLst/>
              <a:gdLst>
                <a:gd name="connsiteX0" fmla="*/ 555625 w 555625"/>
                <a:gd name="connsiteY0" fmla="*/ 1123950 h 1123950"/>
                <a:gd name="connsiteX1" fmla="*/ 0 w 555625"/>
                <a:gd name="connsiteY1" fmla="*/ 1123950 h 1123950"/>
                <a:gd name="connsiteX2" fmla="*/ 0 w 555625"/>
                <a:gd name="connsiteY2" fmla="*/ 0 h 1123950"/>
                <a:gd name="connsiteX3" fmla="*/ 219075 w 555625"/>
                <a:gd name="connsiteY3" fmla="*/ 0 h 1123950"/>
              </a:gdLst>
              <a:ahLst/>
              <a:cxnLst>
                <a:cxn ang="0">
                  <a:pos x="connsiteX0" y="connsiteY0"/>
                </a:cxn>
                <a:cxn ang="0">
                  <a:pos x="connsiteX1" y="connsiteY1"/>
                </a:cxn>
                <a:cxn ang="0">
                  <a:pos x="connsiteX2" y="connsiteY2"/>
                </a:cxn>
                <a:cxn ang="0">
                  <a:pos x="connsiteX3" y="connsiteY3"/>
                </a:cxn>
              </a:cxnLst>
              <a:rect l="l" t="t" r="r" b="b"/>
              <a:pathLst>
                <a:path w="555625" h="1123950">
                  <a:moveTo>
                    <a:pt x="555625" y="1123950"/>
                  </a:moveTo>
                  <a:lnTo>
                    <a:pt x="0" y="1123950"/>
                  </a:lnTo>
                  <a:lnTo>
                    <a:pt x="0" y="0"/>
                  </a:lnTo>
                  <a:lnTo>
                    <a:pt x="219075"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 name="Freeform 41">
              <a:extLst>
                <a:ext uri="{FF2B5EF4-FFF2-40B4-BE49-F238E27FC236}">
                  <a16:creationId xmlns:a16="http://schemas.microsoft.com/office/drawing/2014/main" id="{1B03CBC7-5E54-BC43-BFC0-548B652687C1}"/>
                </a:ext>
              </a:extLst>
            </p:cNvPr>
            <p:cNvSpPr/>
            <p:nvPr/>
          </p:nvSpPr>
          <p:spPr>
            <a:xfrm>
              <a:off x="9707130" y="6282459"/>
              <a:ext cx="215900" cy="485775"/>
            </a:xfrm>
            <a:custGeom>
              <a:avLst/>
              <a:gdLst>
                <a:gd name="connsiteX0" fmla="*/ 0 w 215900"/>
                <a:gd name="connsiteY0" fmla="*/ 0 h 485775"/>
                <a:gd name="connsiteX1" fmla="*/ 215900 w 215900"/>
                <a:gd name="connsiteY1" fmla="*/ 0 h 485775"/>
                <a:gd name="connsiteX2" fmla="*/ 215900 w 215900"/>
                <a:gd name="connsiteY2" fmla="*/ 485775 h 485775"/>
              </a:gdLst>
              <a:ahLst/>
              <a:cxnLst>
                <a:cxn ang="0">
                  <a:pos x="connsiteX0" y="connsiteY0"/>
                </a:cxn>
                <a:cxn ang="0">
                  <a:pos x="connsiteX1" y="connsiteY1"/>
                </a:cxn>
                <a:cxn ang="0">
                  <a:pos x="connsiteX2" y="connsiteY2"/>
                </a:cxn>
              </a:cxnLst>
              <a:rect l="l" t="t" r="r" b="b"/>
              <a:pathLst>
                <a:path w="215900" h="485775">
                  <a:moveTo>
                    <a:pt x="0" y="0"/>
                  </a:moveTo>
                  <a:lnTo>
                    <a:pt x="215900" y="0"/>
                  </a:lnTo>
                  <a:lnTo>
                    <a:pt x="215900" y="485775"/>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42">
              <a:extLst>
                <a:ext uri="{FF2B5EF4-FFF2-40B4-BE49-F238E27FC236}">
                  <a16:creationId xmlns:a16="http://schemas.microsoft.com/office/drawing/2014/main" id="{B63D94F6-A09A-7C45-B685-31900719DF18}"/>
                </a:ext>
              </a:extLst>
            </p:cNvPr>
            <p:cNvSpPr/>
            <p:nvPr/>
          </p:nvSpPr>
          <p:spPr>
            <a:xfrm>
              <a:off x="9221355" y="6149108"/>
              <a:ext cx="482600" cy="190500"/>
            </a:xfrm>
            <a:custGeom>
              <a:avLst/>
              <a:gdLst>
                <a:gd name="connsiteX0" fmla="*/ 142875 w 482600"/>
                <a:gd name="connsiteY0" fmla="*/ 0 h 190500"/>
                <a:gd name="connsiteX1" fmla="*/ 339725 w 482600"/>
                <a:gd name="connsiteY1" fmla="*/ 0 h 190500"/>
                <a:gd name="connsiteX2" fmla="*/ 339725 w 482600"/>
                <a:gd name="connsiteY2" fmla="*/ 47625 h 190500"/>
                <a:gd name="connsiteX3" fmla="*/ 482600 w 482600"/>
                <a:gd name="connsiteY3" fmla="*/ 47625 h 190500"/>
                <a:gd name="connsiteX4" fmla="*/ 482600 w 482600"/>
                <a:gd name="connsiteY4" fmla="*/ 190500 h 190500"/>
                <a:gd name="connsiteX5" fmla="*/ 0 w 482600"/>
                <a:gd name="connsiteY5" fmla="*/ 190500 h 190500"/>
                <a:gd name="connsiteX6" fmla="*/ 0 w 482600"/>
                <a:gd name="connsiteY6" fmla="*/ 47625 h 190500"/>
                <a:gd name="connsiteX7" fmla="*/ 142875 w 482600"/>
                <a:gd name="connsiteY7" fmla="*/ 4762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00" h="190500">
                  <a:moveTo>
                    <a:pt x="142875" y="0"/>
                  </a:moveTo>
                  <a:lnTo>
                    <a:pt x="339725" y="0"/>
                  </a:lnTo>
                  <a:lnTo>
                    <a:pt x="339725" y="47625"/>
                  </a:lnTo>
                  <a:lnTo>
                    <a:pt x="482600" y="47625"/>
                  </a:lnTo>
                  <a:lnTo>
                    <a:pt x="482600" y="190500"/>
                  </a:lnTo>
                  <a:lnTo>
                    <a:pt x="0" y="190500"/>
                  </a:lnTo>
                  <a:lnTo>
                    <a:pt x="0" y="47625"/>
                  </a:lnTo>
                  <a:lnTo>
                    <a:pt x="142875" y="47625"/>
                  </a:lnTo>
                  <a:close/>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4" name="Freeform 43">
              <a:extLst>
                <a:ext uri="{FF2B5EF4-FFF2-40B4-BE49-F238E27FC236}">
                  <a16:creationId xmlns:a16="http://schemas.microsoft.com/office/drawing/2014/main" id="{0E508BD8-818B-6E4A-B9DD-C40BCF7CFB28}"/>
                </a:ext>
              </a:extLst>
            </p:cNvPr>
            <p:cNvSpPr/>
            <p:nvPr/>
          </p:nvSpPr>
          <p:spPr bwMode="auto">
            <a:xfrm>
              <a:off x="9671568" y="7021832"/>
              <a:ext cx="333569" cy="212271"/>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5" name="Oval 44">
              <a:extLst>
                <a:ext uri="{FF2B5EF4-FFF2-40B4-BE49-F238E27FC236}">
                  <a16:creationId xmlns:a16="http://schemas.microsoft.com/office/drawing/2014/main" id="{03E9AF22-D70D-5146-8821-D0F1D20F4E0E}"/>
                </a:ext>
              </a:extLst>
            </p:cNvPr>
            <p:cNvSpPr/>
            <p:nvPr/>
          </p:nvSpPr>
          <p:spPr bwMode="auto">
            <a:xfrm>
              <a:off x="9555323" y="6844938"/>
              <a:ext cx="566057" cy="5660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C9749504-82D1-D642-92EE-19D7B1CAD3AC}"/>
              </a:ext>
            </a:extLst>
          </p:cNvPr>
          <p:cNvGrpSpPr/>
          <p:nvPr/>
        </p:nvGrpSpPr>
        <p:grpSpPr>
          <a:xfrm>
            <a:off x="2846615" y="1674183"/>
            <a:ext cx="393390" cy="3872088"/>
            <a:chOff x="2619375" y="1734014"/>
            <a:chExt cx="263215" cy="4432610"/>
          </a:xfrm>
        </p:grpSpPr>
        <p:sp>
          <p:nvSpPr>
            <p:cNvPr id="2" name="Freeform 1">
              <a:extLst>
                <a:ext uri="{FF2B5EF4-FFF2-40B4-BE49-F238E27FC236}">
                  <a16:creationId xmlns:a16="http://schemas.microsoft.com/office/drawing/2014/main" id="{D7E9234F-3035-054C-AAC8-7A6F3631B25E}"/>
                </a:ext>
              </a:extLst>
            </p:cNvPr>
            <p:cNvSpPr/>
            <p:nvPr/>
          </p:nvSpPr>
          <p:spPr bwMode="auto">
            <a:xfrm rot="5400000">
              <a:off x="596590" y="3880624"/>
              <a:ext cx="4432610" cy="139390"/>
            </a:xfrm>
            <a:custGeom>
              <a:avLst/>
              <a:gdLst>
                <a:gd name="connsiteX0" fmla="*/ 0 w 2096430"/>
                <a:gd name="connsiteY0" fmla="*/ 0 h 278780"/>
                <a:gd name="connsiteX1" fmla="*/ 0 w 2096430"/>
                <a:gd name="connsiteY1" fmla="*/ 278780 h 278780"/>
                <a:gd name="connsiteX2" fmla="*/ 2096430 w 2096430"/>
                <a:gd name="connsiteY2" fmla="*/ 278780 h 278780"/>
                <a:gd name="connsiteX3" fmla="*/ 2096430 w 2096430"/>
                <a:gd name="connsiteY3" fmla="*/ 11151 h 278780"/>
              </a:gdLst>
              <a:ahLst/>
              <a:cxnLst>
                <a:cxn ang="0">
                  <a:pos x="connsiteX0" y="connsiteY0"/>
                </a:cxn>
                <a:cxn ang="0">
                  <a:pos x="connsiteX1" y="connsiteY1"/>
                </a:cxn>
                <a:cxn ang="0">
                  <a:pos x="connsiteX2" y="connsiteY2"/>
                </a:cxn>
                <a:cxn ang="0">
                  <a:pos x="connsiteX3" y="connsiteY3"/>
                </a:cxn>
              </a:cxnLst>
              <a:rect l="l" t="t" r="r" b="b"/>
              <a:pathLst>
                <a:path w="2096430" h="278780">
                  <a:moveTo>
                    <a:pt x="0" y="0"/>
                  </a:moveTo>
                  <a:lnTo>
                    <a:pt x="0" y="278780"/>
                  </a:lnTo>
                  <a:lnTo>
                    <a:pt x="2096430" y="278780"/>
                  </a:lnTo>
                  <a:lnTo>
                    <a:pt x="2096430" y="11151"/>
                  </a:lnTo>
                </a:path>
              </a:pathLst>
            </a:custGeom>
            <a:noFill/>
            <a:ln w="12700">
              <a:solidFill>
                <a:srgbClr val="0078D7"/>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7" name="Straight Connector 6">
              <a:extLst>
                <a:ext uri="{FF2B5EF4-FFF2-40B4-BE49-F238E27FC236}">
                  <a16:creationId xmlns:a16="http://schemas.microsoft.com/office/drawing/2014/main" id="{0D269377-219E-BB47-AA1A-7DAE560FF44C}"/>
                </a:ext>
              </a:extLst>
            </p:cNvPr>
            <p:cNvCxnSpPr>
              <a:cxnSpLocks/>
            </p:cNvCxnSpPr>
            <p:nvPr/>
          </p:nvCxnSpPr>
          <p:spPr>
            <a:xfrm>
              <a:off x="2619375" y="3950318"/>
              <a:ext cx="127000" cy="0"/>
            </a:xfrm>
            <a:prstGeom prst="line">
              <a:avLst/>
            </a:prstGeom>
            <a:ln w="12700">
              <a:solidFill>
                <a:srgbClr val="0078D7"/>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D4496D9-4F8D-C041-9F04-95A8A929666F}"/>
              </a:ext>
            </a:extLst>
          </p:cNvPr>
          <p:cNvGrpSpPr/>
          <p:nvPr/>
        </p:nvGrpSpPr>
        <p:grpSpPr>
          <a:xfrm>
            <a:off x="409462" y="1729216"/>
            <a:ext cx="287902" cy="219170"/>
            <a:chOff x="2502877" y="2643553"/>
            <a:chExt cx="3651737" cy="2779942"/>
          </a:xfrm>
        </p:grpSpPr>
        <p:cxnSp>
          <p:nvCxnSpPr>
            <p:cNvPr id="48" name="Straight Connector 47">
              <a:extLst>
                <a:ext uri="{FF2B5EF4-FFF2-40B4-BE49-F238E27FC236}">
                  <a16:creationId xmlns:a16="http://schemas.microsoft.com/office/drawing/2014/main" id="{21039AB2-31A7-D74F-83AB-078F453A8637}"/>
                </a:ext>
              </a:extLst>
            </p:cNvPr>
            <p:cNvCxnSpPr>
              <a:cxnSpLocks/>
            </p:cNvCxnSpPr>
            <p:nvPr/>
          </p:nvCxnSpPr>
          <p:spPr>
            <a:xfrm>
              <a:off x="3303655" y="4505747"/>
              <a:ext cx="0" cy="917748"/>
            </a:xfrm>
            <a:prstGeom prst="line">
              <a:avLst/>
            </a:prstGeom>
            <a:ln w="127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7DAB0A-A387-D04A-BE65-7D41FABF7A9B}"/>
                </a:ext>
              </a:extLst>
            </p:cNvPr>
            <p:cNvCxnSpPr>
              <a:cxnSpLocks/>
            </p:cNvCxnSpPr>
            <p:nvPr/>
          </p:nvCxnSpPr>
          <p:spPr>
            <a:xfrm>
              <a:off x="3983069" y="3734649"/>
              <a:ext cx="0" cy="1688846"/>
            </a:xfrm>
            <a:prstGeom prst="line">
              <a:avLst/>
            </a:prstGeom>
            <a:ln w="127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C9849D2-54B2-2648-AE6F-B8AC4E3D59C2}"/>
                </a:ext>
              </a:extLst>
            </p:cNvPr>
            <p:cNvCxnSpPr>
              <a:cxnSpLocks/>
            </p:cNvCxnSpPr>
            <p:nvPr/>
          </p:nvCxnSpPr>
          <p:spPr>
            <a:xfrm>
              <a:off x="4662482" y="4051603"/>
              <a:ext cx="0" cy="1371892"/>
            </a:xfrm>
            <a:prstGeom prst="line">
              <a:avLst/>
            </a:prstGeom>
            <a:ln w="127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0F1AA6A-E318-B740-839B-3DC3197278E7}"/>
                </a:ext>
              </a:extLst>
            </p:cNvPr>
            <p:cNvCxnSpPr>
              <a:cxnSpLocks/>
            </p:cNvCxnSpPr>
            <p:nvPr/>
          </p:nvCxnSpPr>
          <p:spPr>
            <a:xfrm>
              <a:off x="5330632" y="3185667"/>
              <a:ext cx="0" cy="2237828"/>
            </a:xfrm>
            <a:prstGeom prst="line">
              <a:avLst/>
            </a:prstGeom>
            <a:ln w="127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 name="Freeform: Shape 581">
              <a:extLst>
                <a:ext uri="{FF2B5EF4-FFF2-40B4-BE49-F238E27FC236}">
                  <a16:creationId xmlns:a16="http://schemas.microsoft.com/office/drawing/2014/main" id="{F85CFA35-E74F-C540-8CFA-55768DBC3DF7}"/>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3" name="Group 52">
            <a:extLst>
              <a:ext uri="{FF2B5EF4-FFF2-40B4-BE49-F238E27FC236}">
                <a16:creationId xmlns:a16="http://schemas.microsoft.com/office/drawing/2014/main" id="{1AC6CAE9-B2F8-3646-AD36-F81451907D52}"/>
              </a:ext>
            </a:extLst>
          </p:cNvPr>
          <p:cNvGrpSpPr/>
          <p:nvPr/>
        </p:nvGrpSpPr>
        <p:grpSpPr>
          <a:xfrm>
            <a:off x="417596" y="2290473"/>
            <a:ext cx="271634" cy="271019"/>
            <a:chOff x="5348504" y="1630136"/>
            <a:chExt cx="867409" cy="865446"/>
          </a:xfrm>
        </p:grpSpPr>
        <p:sp>
          <p:nvSpPr>
            <p:cNvPr id="54" name="Freeform: Shape 158">
              <a:extLst>
                <a:ext uri="{FF2B5EF4-FFF2-40B4-BE49-F238E27FC236}">
                  <a16:creationId xmlns:a16="http://schemas.microsoft.com/office/drawing/2014/main" id="{FA972DE9-90E8-2441-86C5-BAD77ABAFA3A}"/>
                </a:ext>
              </a:extLst>
            </p:cNvPr>
            <p:cNvSpPr/>
            <p:nvPr/>
          </p:nvSpPr>
          <p:spPr bwMode="auto">
            <a:xfrm>
              <a:off x="5348504" y="1630136"/>
              <a:ext cx="397792" cy="397792"/>
            </a:xfrm>
            <a:custGeom>
              <a:avLst/>
              <a:gdLst>
                <a:gd name="connsiteX0" fmla="*/ 0 w 423698"/>
                <a:gd name="connsiteY0" fmla="*/ 0 h 423698"/>
                <a:gd name="connsiteX1" fmla="*/ 423698 w 423698"/>
                <a:gd name="connsiteY1" fmla="*/ 0 h 423698"/>
                <a:gd name="connsiteX2" fmla="*/ 423698 w 423698"/>
                <a:gd name="connsiteY2" fmla="*/ 201564 h 423698"/>
                <a:gd name="connsiteX3" fmla="*/ 407843 w 423698"/>
                <a:gd name="connsiteY3" fmla="*/ 206708 h 423698"/>
                <a:gd name="connsiteX4" fmla="*/ 384001 w 423698"/>
                <a:gd name="connsiteY4" fmla="*/ 217835 h 423698"/>
                <a:gd name="connsiteX5" fmla="*/ 360879 w 423698"/>
                <a:gd name="connsiteY5" fmla="*/ 234266 h 423698"/>
                <a:gd name="connsiteX6" fmla="*/ 360879 w 423698"/>
                <a:gd name="connsiteY6" fmla="*/ 62819 h 423698"/>
                <a:gd name="connsiteX7" fmla="*/ 62819 w 423698"/>
                <a:gd name="connsiteY7" fmla="*/ 62819 h 423698"/>
                <a:gd name="connsiteX8" fmla="*/ 62819 w 423698"/>
                <a:gd name="connsiteY8" fmla="*/ 360880 h 423698"/>
                <a:gd name="connsiteX9" fmla="*/ 156880 w 423698"/>
                <a:gd name="connsiteY9" fmla="*/ 360880 h 423698"/>
                <a:gd name="connsiteX10" fmla="*/ 141670 w 423698"/>
                <a:gd name="connsiteY10" fmla="*/ 379314 h 423698"/>
                <a:gd name="connsiteX11" fmla="*/ 126659 w 423698"/>
                <a:gd name="connsiteY11" fmla="*/ 406971 h 423698"/>
                <a:gd name="connsiteX12" fmla="*/ 121466 w 423698"/>
                <a:gd name="connsiteY12" fmla="*/ 423698 h 423698"/>
                <a:gd name="connsiteX13" fmla="*/ 0 w 423698"/>
                <a:gd name="connsiteY13" fmla="*/ 423698 h 423698"/>
                <a:gd name="connsiteX14" fmla="*/ 0 w 423698"/>
                <a:gd name="connsiteY14" fmla="*/ 0 h 423698"/>
                <a:gd name="connsiteX0" fmla="*/ 0 w 423698"/>
                <a:gd name="connsiteY0" fmla="*/ 0 h 423698"/>
                <a:gd name="connsiteX1" fmla="*/ 423698 w 423698"/>
                <a:gd name="connsiteY1" fmla="*/ 0 h 423698"/>
                <a:gd name="connsiteX2" fmla="*/ 423698 w 423698"/>
                <a:gd name="connsiteY2" fmla="*/ 201564 h 423698"/>
                <a:gd name="connsiteX3" fmla="*/ 407843 w 423698"/>
                <a:gd name="connsiteY3" fmla="*/ 206708 h 423698"/>
                <a:gd name="connsiteX4" fmla="*/ 384001 w 423698"/>
                <a:gd name="connsiteY4" fmla="*/ 217835 h 423698"/>
                <a:gd name="connsiteX5" fmla="*/ 360879 w 423698"/>
                <a:gd name="connsiteY5" fmla="*/ 234266 h 423698"/>
                <a:gd name="connsiteX6" fmla="*/ 360879 w 423698"/>
                <a:gd name="connsiteY6" fmla="*/ 62819 h 423698"/>
                <a:gd name="connsiteX7" fmla="*/ 62819 w 423698"/>
                <a:gd name="connsiteY7" fmla="*/ 62819 h 423698"/>
                <a:gd name="connsiteX8" fmla="*/ 62819 w 423698"/>
                <a:gd name="connsiteY8" fmla="*/ 360880 h 423698"/>
                <a:gd name="connsiteX9" fmla="*/ 156880 w 423698"/>
                <a:gd name="connsiteY9" fmla="*/ 360880 h 423698"/>
                <a:gd name="connsiteX10" fmla="*/ 141670 w 423698"/>
                <a:gd name="connsiteY10" fmla="*/ 379314 h 423698"/>
                <a:gd name="connsiteX11" fmla="*/ 121466 w 423698"/>
                <a:gd name="connsiteY11" fmla="*/ 423698 h 423698"/>
                <a:gd name="connsiteX12" fmla="*/ 0 w 423698"/>
                <a:gd name="connsiteY12" fmla="*/ 423698 h 423698"/>
                <a:gd name="connsiteX13" fmla="*/ 0 w 423698"/>
                <a:gd name="connsiteY13" fmla="*/ 0 h 423698"/>
                <a:gd name="connsiteX0" fmla="*/ 0 w 423698"/>
                <a:gd name="connsiteY0" fmla="*/ 0 h 423698"/>
                <a:gd name="connsiteX1" fmla="*/ 423698 w 423698"/>
                <a:gd name="connsiteY1" fmla="*/ 0 h 423698"/>
                <a:gd name="connsiteX2" fmla="*/ 423698 w 423698"/>
                <a:gd name="connsiteY2" fmla="*/ 201564 h 423698"/>
                <a:gd name="connsiteX3" fmla="*/ 407843 w 423698"/>
                <a:gd name="connsiteY3" fmla="*/ 206708 h 423698"/>
                <a:gd name="connsiteX4" fmla="*/ 384001 w 423698"/>
                <a:gd name="connsiteY4" fmla="*/ 217835 h 423698"/>
                <a:gd name="connsiteX5" fmla="*/ 360879 w 423698"/>
                <a:gd name="connsiteY5" fmla="*/ 234266 h 423698"/>
                <a:gd name="connsiteX6" fmla="*/ 360879 w 423698"/>
                <a:gd name="connsiteY6" fmla="*/ 62819 h 423698"/>
                <a:gd name="connsiteX7" fmla="*/ 62819 w 423698"/>
                <a:gd name="connsiteY7" fmla="*/ 62819 h 423698"/>
                <a:gd name="connsiteX8" fmla="*/ 62819 w 423698"/>
                <a:gd name="connsiteY8" fmla="*/ 360880 h 423698"/>
                <a:gd name="connsiteX9" fmla="*/ 156880 w 423698"/>
                <a:gd name="connsiteY9" fmla="*/ 360880 h 423698"/>
                <a:gd name="connsiteX10" fmla="*/ 121466 w 423698"/>
                <a:gd name="connsiteY10" fmla="*/ 423698 h 423698"/>
                <a:gd name="connsiteX11" fmla="*/ 0 w 423698"/>
                <a:gd name="connsiteY11" fmla="*/ 423698 h 423698"/>
                <a:gd name="connsiteX12" fmla="*/ 0 w 423698"/>
                <a:gd name="connsiteY12" fmla="*/ 0 h 423698"/>
                <a:gd name="connsiteX0" fmla="*/ 0 w 423698"/>
                <a:gd name="connsiteY0" fmla="*/ 0 h 423698"/>
                <a:gd name="connsiteX1" fmla="*/ 423698 w 423698"/>
                <a:gd name="connsiteY1" fmla="*/ 0 h 423698"/>
                <a:gd name="connsiteX2" fmla="*/ 423698 w 423698"/>
                <a:gd name="connsiteY2" fmla="*/ 201564 h 423698"/>
                <a:gd name="connsiteX3" fmla="*/ 407843 w 423698"/>
                <a:gd name="connsiteY3" fmla="*/ 206708 h 423698"/>
                <a:gd name="connsiteX4" fmla="*/ 384001 w 423698"/>
                <a:gd name="connsiteY4" fmla="*/ 217835 h 423698"/>
                <a:gd name="connsiteX5" fmla="*/ 360879 w 423698"/>
                <a:gd name="connsiteY5" fmla="*/ 234266 h 423698"/>
                <a:gd name="connsiteX6" fmla="*/ 360879 w 423698"/>
                <a:gd name="connsiteY6" fmla="*/ 62819 h 423698"/>
                <a:gd name="connsiteX7" fmla="*/ 62819 w 423698"/>
                <a:gd name="connsiteY7" fmla="*/ 62819 h 423698"/>
                <a:gd name="connsiteX8" fmla="*/ 62819 w 423698"/>
                <a:gd name="connsiteY8" fmla="*/ 360880 h 423698"/>
                <a:gd name="connsiteX9" fmla="*/ 121466 w 423698"/>
                <a:gd name="connsiteY9" fmla="*/ 423698 h 423698"/>
                <a:gd name="connsiteX10" fmla="*/ 0 w 423698"/>
                <a:gd name="connsiteY10" fmla="*/ 423698 h 423698"/>
                <a:gd name="connsiteX11" fmla="*/ 0 w 423698"/>
                <a:gd name="connsiteY11" fmla="*/ 0 h 423698"/>
                <a:gd name="connsiteX0" fmla="*/ 0 w 423698"/>
                <a:gd name="connsiteY0" fmla="*/ 0 h 423698"/>
                <a:gd name="connsiteX1" fmla="*/ 423698 w 423698"/>
                <a:gd name="connsiteY1" fmla="*/ 0 h 423698"/>
                <a:gd name="connsiteX2" fmla="*/ 423698 w 423698"/>
                <a:gd name="connsiteY2" fmla="*/ 201564 h 423698"/>
                <a:gd name="connsiteX3" fmla="*/ 384001 w 423698"/>
                <a:gd name="connsiteY3" fmla="*/ 217835 h 423698"/>
                <a:gd name="connsiteX4" fmla="*/ 360879 w 423698"/>
                <a:gd name="connsiteY4" fmla="*/ 234266 h 423698"/>
                <a:gd name="connsiteX5" fmla="*/ 360879 w 423698"/>
                <a:gd name="connsiteY5" fmla="*/ 62819 h 423698"/>
                <a:gd name="connsiteX6" fmla="*/ 62819 w 423698"/>
                <a:gd name="connsiteY6" fmla="*/ 62819 h 423698"/>
                <a:gd name="connsiteX7" fmla="*/ 62819 w 423698"/>
                <a:gd name="connsiteY7" fmla="*/ 360880 h 423698"/>
                <a:gd name="connsiteX8" fmla="*/ 121466 w 423698"/>
                <a:gd name="connsiteY8" fmla="*/ 423698 h 423698"/>
                <a:gd name="connsiteX9" fmla="*/ 0 w 423698"/>
                <a:gd name="connsiteY9" fmla="*/ 423698 h 423698"/>
                <a:gd name="connsiteX10" fmla="*/ 0 w 423698"/>
                <a:gd name="connsiteY10" fmla="*/ 0 h 423698"/>
                <a:gd name="connsiteX0" fmla="*/ 0 w 423698"/>
                <a:gd name="connsiteY0" fmla="*/ 0 h 423698"/>
                <a:gd name="connsiteX1" fmla="*/ 423698 w 423698"/>
                <a:gd name="connsiteY1" fmla="*/ 0 h 423698"/>
                <a:gd name="connsiteX2" fmla="*/ 423698 w 423698"/>
                <a:gd name="connsiteY2" fmla="*/ 201564 h 423698"/>
                <a:gd name="connsiteX3" fmla="*/ 360879 w 423698"/>
                <a:gd name="connsiteY3" fmla="*/ 234266 h 423698"/>
                <a:gd name="connsiteX4" fmla="*/ 360879 w 423698"/>
                <a:gd name="connsiteY4" fmla="*/ 62819 h 423698"/>
                <a:gd name="connsiteX5" fmla="*/ 62819 w 423698"/>
                <a:gd name="connsiteY5" fmla="*/ 62819 h 423698"/>
                <a:gd name="connsiteX6" fmla="*/ 62819 w 423698"/>
                <a:gd name="connsiteY6" fmla="*/ 360880 h 423698"/>
                <a:gd name="connsiteX7" fmla="*/ 121466 w 423698"/>
                <a:gd name="connsiteY7" fmla="*/ 423698 h 423698"/>
                <a:gd name="connsiteX8" fmla="*/ 0 w 423698"/>
                <a:gd name="connsiteY8" fmla="*/ 423698 h 423698"/>
                <a:gd name="connsiteX9" fmla="*/ 0 w 423698"/>
                <a:gd name="connsiteY9" fmla="*/ 0 h 423698"/>
                <a:gd name="connsiteX0" fmla="*/ 0 w 423698"/>
                <a:gd name="connsiteY0" fmla="*/ 0 h 423698"/>
                <a:gd name="connsiteX1" fmla="*/ 423698 w 423698"/>
                <a:gd name="connsiteY1" fmla="*/ 0 h 423698"/>
                <a:gd name="connsiteX2" fmla="*/ 423698 w 423698"/>
                <a:gd name="connsiteY2" fmla="*/ 201564 h 423698"/>
                <a:gd name="connsiteX3" fmla="*/ 360879 w 423698"/>
                <a:gd name="connsiteY3" fmla="*/ 62819 h 423698"/>
                <a:gd name="connsiteX4" fmla="*/ 62819 w 423698"/>
                <a:gd name="connsiteY4" fmla="*/ 62819 h 423698"/>
                <a:gd name="connsiteX5" fmla="*/ 62819 w 423698"/>
                <a:gd name="connsiteY5" fmla="*/ 360880 h 423698"/>
                <a:gd name="connsiteX6" fmla="*/ 121466 w 423698"/>
                <a:gd name="connsiteY6" fmla="*/ 423698 h 423698"/>
                <a:gd name="connsiteX7" fmla="*/ 0 w 423698"/>
                <a:gd name="connsiteY7" fmla="*/ 423698 h 423698"/>
                <a:gd name="connsiteX8" fmla="*/ 0 w 423698"/>
                <a:gd name="connsiteY8" fmla="*/ 0 h 423698"/>
                <a:gd name="connsiteX0" fmla="*/ 0 w 423698"/>
                <a:gd name="connsiteY0" fmla="*/ 0 h 423698"/>
                <a:gd name="connsiteX1" fmla="*/ 423698 w 423698"/>
                <a:gd name="connsiteY1" fmla="*/ 0 h 423698"/>
                <a:gd name="connsiteX2" fmla="*/ 423698 w 423698"/>
                <a:gd name="connsiteY2" fmla="*/ 201564 h 423698"/>
                <a:gd name="connsiteX3" fmla="*/ 62819 w 423698"/>
                <a:gd name="connsiteY3" fmla="*/ 62819 h 423698"/>
                <a:gd name="connsiteX4" fmla="*/ 62819 w 423698"/>
                <a:gd name="connsiteY4" fmla="*/ 360880 h 423698"/>
                <a:gd name="connsiteX5" fmla="*/ 121466 w 423698"/>
                <a:gd name="connsiteY5" fmla="*/ 423698 h 423698"/>
                <a:gd name="connsiteX6" fmla="*/ 0 w 423698"/>
                <a:gd name="connsiteY6" fmla="*/ 423698 h 423698"/>
                <a:gd name="connsiteX7" fmla="*/ 0 w 423698"/>
                <a:gd name="connsiteY7" fmla="*/ 0 h 423698"/>
                <a:gd name="connsiteX0" fmla="*/ 0 w 423698"/>
                <a:gd name="connsiteY0" fmla="*/ 0 h 423698"/>
                <a:gd name="connsiteX1" fmla="*/ 423698 w 423698"/>
                <a:gd name="connsiteY1" fmla="*/ 0 h 423698"/>
                <a:gd name="connsiteX2" fmla="*/ 423698 w 423698"/>
                <a:gd name="connsiteY2" fmla="*/ 201564 h 423698"/>
                <a:gd name="connsiteX3" fmla="*/ 62819 w 423698"/>
                <a:gd name="connsiteY3" fmla="*/ 62819 h 423698"/>
                <a:gd name="connsiteX4" fmla="*/ 121466 w 423698"/>
                <a:gd name="connsiteY4" fmla="*/ 423698 h 423698"/>
                <a:gd name="connsiteX5" fmla="*/ 0 w 423698"/>
                <a:gd name="connsiteY5" fmla="*/ 423698 h 423698"/>
                <a:gd name="connsiteX6" fmla="*/ 0 w 423698"/>
                <a:gd name="connsiteY6" fmla="*/ 0 h 423698"/>
                <a:gd name="connsiteX0" fmla="*/ 62819 w 423698"/>
                <a:gd name="connsiteY0" fmla="*/ 62819 h 423698"/>
                <a:gd name="connsiteX1" fmla="*/ 121466 w 423698"/>
                <a:gd name="connsiteY1" fmla="*/ 423698 h 423698"/>
                <a:gd name="connsiteX2" fmla="*/ 0 w 423698"/>
                <a:gd name="connsiteY2" fmla="*/ 423698 h 423698"/>
                <a:gd name="connsiteX3" fmla="*/ 0 w 423698"/>
                <a:gd name="connsiteY3" fmla="*/ 0 h 423698"/>
                <a:gd name="connsiteX4" fmla="*/ 423698 w 423698"/>
                <a:gd name="connsiteY4" fmla="*/ 0 h 423698"/>
                <a:gd name="connsiteX5" fmla="*/ 423698 w 423698"/>
                <a:gd name="connsiteY5" fmla="*/ 201564 h 423698"/>
                <a:gd name="connsiteX6" fmla="*/ 154259 w 423698"/>
                <a:gd name="connsiteY6" fmla="*/ 154259 h 423698"/>
                <a:gd name="connsiteX0" fmla="*/ 62819 w 423698"/>
                <a:gd name="connsiteY0" fmla="*/ 62819 h 423698"/>
                <a:gd name="connsiteX1" fmla="*/ 121466 w 423698"/>
                <a:gd name="connsiteY1" fmla="*/ 423698 h 423698"/>
                <a:gd name="connsiteX2" fmla="*/ 0 w 423698"/>
                <a:gd name="connsiteY2" fmla="*/ 423698 h 423698"/>
                <a:gd name="connsiteX3" fmla="*/ 0 w 423698"/>
                <a:gd name="connsiteY3" fmla="*/ 0 h 423698"/>
                <a:gd name="connsiteX4" fmla="*/ 423698 w 423698"/>
                <a:gd name="connsiteY4" fmla="*/ 0 h 423698"/>
                <a:gd name="connsiteX5" fmla="*/ 423698 w 423698"/>
                <a:gd name="connsiteY5" fmla="*/ 201564 h 423698"/>
                <a:gd name="connsiteX0" fmla="*/ 121466 w 423698"/>
                <a:gd name="connsiteY0" fmla="*/ 423698 h 423698"/>
                <a:gd name="connsiteX1" fmla="*/ 0 w 423698"/>
                <a:gd name="connsiteY1" fmla="*/ 423698 h 423698"/>
                <a:gd name="connsiteX2" fmla="*/ 0 w 423698"/>
                <a:gd name="connsiteY2" fmla="*/ 0 h 423698"/>
                <a:gd name="connsiteX3" fmla="*/ 423698 w 423698"/>
                <a:gd name="connsiteY3" fmla="*/ 0 h 423698"/>
                <a:gd name="connsiteX4" fmla="*/ 423698 w 423698"/>
                <a:gd name="connsiteY4" fmla="*/ 201564 h 423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698" h="423698">
                  <a:moveTo>
                    <a:pt x="121466" y="423698"/>
                  </a:moveTo>
                  <a:lnTo>
                    <a:pt x="0" y="423698"/>
                  </a:lnTo>
                  <a:lnTo>
                    <a:pt x="0" y="0"/>
                  </a:lnTo>
                  <a:lnTo>
                    <a:pt x="423698" y="0"/>
                  </a:lnTo>
                  <a:lnTo>
                    <a:pt x="423698" y="201564"/>
                  </a:lnTo>
                </a:path>
              </a:pathLst>
            </a:custGeom>
            <a:no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Freeform: Shape 159">
              <a:extLst>
                <a:ext uri="{FF2B5EF4-FFF2-40B4-BE49-F238E27FC236}">
                  <a16:creationId xmlns:a16="http://schemas.microsoft.com/office/drawing/2014/main" id="{E46978E1-F241-C345-87AC-0E19B7948B21}"/>
                </a:ext>
              </a:extLst>
            </p:cNvPr>
            <p:cNvSpPr/>
            <p:nvPr/>
          </p:nvSpPr>
          <p:spPr bwMode="auto">
            <a:xfrm>
              <a:off x="5818121" y="1630136"/>
              <a:ext cx="397792" cy="397792"/>
            </a:xfrm>
            <a:custGeom>
              <a:avLst/>
              <a:gdLst>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7321 w 423698"/>
                <a:gd name="connsiteY5" fmla="*/ 402364 h 423698"/>
                <a:gd name="connsiteX6" fmla="*/ 233530 w 423698"/>
                <a:gd name="connsiteY6" fmla="*/ 364759 h 423698"/>
                <a:gd name="connsiteX7" fmla="*/ 232378 w 423698"/>
                <a:gd name="connsiteY7" fmla="*/ 360880 h 423698"/>
                <a:gd name="connsiteX8" fmla="*/ 360879 w 423698"/>
                <a:gd name="connsiteY8" fmla="*/ 360880 h 423698"/>
                <a:gd name="connsiteX9" fmla="*/ 360879 w 423698"/>
                <a:gd name="connsiteY9" fmla="*/ 62819 h 423698"/>
                <a:gd name="connsiteX10" fmla="*/ 62819 w 423698"/>
                <a:gd name="connsiteY10" fmla="*/ 62819 h 423698"/>
                <a:gd name="connsiteX11" fmla="*/ 62819 w 423698"/>
                <a:gd name="connsiteY11" fmla="*/ 195945 h 423698"/>
                <a:gd name="connsiteX12" fmla="*/ 59532 w 423698"/>
                <a:gd name="connsiteY12" fmla="*/ 195057 h 423698"/>
                <a:gd name="connsiteX13" fmla="*/ 21159 w 423698"/>
                <a:gd name="connsiteY13" fmla="*/ 191671 h 423698"/>
                <a:gd name="connsiteX14" fmla="*/ 0 w 423698"/>
                <a:gd name="connsiteY14" fmla="*/ 193006 h 423698"/>
                <a:gd name="connsiteX15" fmla="*/ 0 w 423698"/>
                <a:gd name="connsiteY15"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7321 w 423698"/>
                <a:gd name="connsiteY5" fmla="*/ 402364 h 423698"/>
                <a:gd name="connsiteX6" fmla="*/ 233530 w 423698"/>
                <a:gd name="connsiteY6" fmla="*/ 364759 h 423698"/>
                <a:gd name="connsiteX7" fmla="*/ 232378 w 423698"/>
                <a:gd name="connsiteY7" fmla="*/ 360880 h 423698"/>
                <a:gd name="connsiteX8" fmla="*/ 360879 w 423698"/>
                <a:gd name="connsiteY8" fmla="*/ 360880 h 423698"/>
                <a:gd name="connsiteX9" fmla="*/ 360879 w 423698"/>
                <a:gd name="connsiteY9" fmla="*/ 62819 h 423698"/>
                <a:gd name="connsiteX10" fmla="*/ 62819 w 423698"/>
                <a:gd name="connsiteY10" fmla="*/ 62819 h 423698"/>
                <a:gd name="connsiteX11" fmla="*/ 62819 w 423698"/>
                <a:gd name="connsiteY11" fmla="*/ 195945 h 423698"/>
                <a:gd name="connsiteX12" fmla="*/ 59532 w 423698"/>
                <a:gd name="connsiteY12" fmla="*/ 195057 h 423698"/>
                <a:gd name="connsiteX13" fmla="*/ 0 w 423698"/>
                <a:gd name="connsiteY13" fmla="*/ 193006 h 423698"/>
                <a:gd name="connsiteX14" fmla="*/ 0 w 423698"/>
                <a:gd name="connsiteY14"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7321 w 423698"/>
                <a:gd name="connsiteY5" fmla="*/ 402364 h 423698"/>
                <a:gd name="connsiteX6" fmla="*/ 233530 w 423698"/>
                <a:gd name="connsiteY6" fmla="*/ 364759 h 423698"/>
                <a:gd name="connsiteX7" fmla="*/ 232378 w 423698"/>
                <a:gd name="connsiteY7" fmla="*/ 360880 h 423698"/>
                <a:gd name="connsiteX8" fmla="*/ 360879 w 423698"/>
                <a:gd name="connsiteY8" fmla="*/ 360880 h 423698"/>
                <a:gd name="connsiteX9" fmla="*/ 360879 w 423698"/>
                <a:gd name="connsiteY9" fmla="*/ 62819 h 423698"/>
                <a:gd name="connsiteX10" fmla="*/ 62819 w 423698"/>
                <a:gd name="connsiteY10" fmla="*/ 62819 h 423698"/>
                <a:gd name="connsiteX11" fmla="*/ 62819 w 423698"/>
                <a:gd name="connsiteY11" fmla="*/ 195945 h 423698"/>
                <a:gd name="connsiteX12" fmla="*/ 0 w 423698"/>
                <a:gd name="connsiteY12" fmla="*/ 193006 h 423698"/>
                <a:gd name="connsiteX13" fmla="*/ 0 w 423698"/>
                <a:gd name="connsiteY13"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7321 w 423698"/>
                <a:gd name="connsiteY5" fmla="*/ 402364 h 423698"/>
                <a:gd name="connsiteX6" fmla="*/ 233530 w 423698"/>
                <a:gd name="connsiteY6" fmla="*/ 364759 h 423698"/>
                <a:gd name="connsiteX7" fmla="*/ 232378 w 423698"/>
                <a:gd name="connsiteY7" fmla="*/ 360880 h 423698"/>
                <a:gd name="connsiteX8" fmla="*/ 360879 w 423698"/>
                <a:gd name="connsiteY8" fmla="*/ 360880 h 423698"/>
                <a:gd name="connsiteX9" fmla="*/ 360879 w 423698"/>
                <a:gd name="connsiteY9" fmla="*/ 62819 h 423698"/>
                <a:gd name="connsiteX10" fmla="*/ 62819 w 423698"/>
                <a:gd name="connsiteY10" fmla="*/ 195945 h 423698"/>
                <a:gd name="connsiteX11" fmla="*/ 0 w 423698"/>
                <a:gd name="connsiteY11" fmla="*/ 193006 h 423698"/>
                <a:gd name="connsiteX12" fmla="*/ 0 w 423698"/>
                <a:gd name="connsiteY12"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3530 w 423698"/>
                <a:gd name="connsiteY5" fmla="*/ 364759 h 423698"/>
                <a:gd name="connsiteX6" fmla="*/ 232378 w 423698"/>
                <a:gd name="connsiteY6" fmla="*/ 360880 h 423698"/>
                <a:gd name="connsiteX7" fmla="*/ 360879 w 423698"/>
                <a:gd name="connsiteY7" fmla="*/ 360880 h 423698"/>
                <a:gd name="connsiteX8" fmla="*/ 360879 w 423698"/>
                <a:gd name="connsiteY8" fmla="*/ 62819 h 423698"/>
                <a:gd name="connsiteX9" fmla="*/ 62819 w 423698"/>
                <a:gd name="connsiteY9" fmla="*/ 195945 h 423698"/>
                <a:gd name="connsiteX10" fmla="*/ 0 w 423698"/>
                <a:gd name="connsiteY10" fmla="*/ 193006 h 423698"/>
                <a:gd name="connsiteX11" fmla="*/ 0 w 423698"/>
                <a:gd name="connsiteY11"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33530 w 423698"/>
                <a:gd name="connsiteY4" fmla="*/ 364759 h 423698"/>
                <a:gd name="connsiteX5" fmla="*/ 232378 w 423698"/>
                <a:gd name="connsiteY5" fmla="*/ 360880 h 423698"/>
                <a:gd name="connsiteX6" fmla="*/ 360879 w 423698"/>
                <a:gd name="connsiteY6" fmla="*/ 360880 h 423698"/>
                <a:gd name="connsiteX7" fmla="*/ 360879 w 423698"/>
                <a:gd name="connsiteY7" fmla="*/ 62819 h 423698"/>
                <a:gd name="connsiteX8" fmla="*/ 62819 w 423698"/>
                <a:gd name="connsiteY8" fmla="*/ 195945 h 423698"/>
                <a:gd name="connsiteX9" fmla="*/ 0 w 423698"/>
                <a:gd name="connsiteY9" fmla="*/ 193006 h 423698"/>
                <a:gd name="connsiteX10" fmla="*/ 0 w 423698"/>
                <a:gd name="connsiteY10"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33530 w 423698"/>
                <a:gd name="connsiteY4" fmla="*/ 364759 h 423698"/>
                <a:gd name="connsiteX5" fmla="*/ 360879 w 423698"/>
                <a:gd name="connsiteY5" fmla="*/ 360880 h 423698"/>
                <a:gd name="connsiteX6" fmla="*/ 360879 w 423698"/>
                <a:gd name="connsiteY6" fmla="*/ 62819 h 423698"/>
                <a:gd name="connsiteX7" fmla="*/ 62819 w 423698"/>
                <a:gd name="connsiteY7" fmla="*/ 195945 h 423698"/>
                <a:gd name="connsiteX8" fmla="*/ 0 w 423698"/>
                <a:gd name="connsiteY8" fmla="*/ 193006 h 423698"/>
                <a:gd name="connsiteX9" fmla="*/ 0 w 423698"/>
                <a:gd name="connsiteY9"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360879 w 423698"/>
                <a:gd name="connsiteY4" fmla="*/ 360880 h 423698"/>
                <a:gd name="connsiteX5" fmla="*/ 360879 w 423698"/>
                <a:gd name="connsiteY5" fmla="*/ 62819 h 423698"/>
                <a:gd name="connsiteX6" fmla="*/ 62819 w 423698"/>
                <a:gd name="connsiteY6" fmla="*/ 195945 h 423698"/>
                <a:gd name="connsiteX7" fmla="*/ 0 w 423698"/>
                <a:gd name="connsiteY7" fmla="*/ 193006 h 423698"/>
                <a:gd name="connsiteX8" fmla="*/ 0 w 423698"/>
                <a:gd name="connsiteY8"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360879 w 423698"/>
                <a:gd name="connsiteY4" fmla="*/ 62819 h 423698"/>
                <a:gd name="connsiteX5" fmla="*/ 62819 w 423698"/>
                <a:gd name="connsiteY5" fmla="*/ 195945 h 423698"/>
                <a:gd name="connsiteX6" fmla="*/ 0 w 423698"/>
                <a:gd name="connsiteY6" fmla="*/ 193006 h 423698"/>
                <a:gd name="connsiteX7" fmla="*/ 0 w 423698"/>
                <a:gd name="connsiteY7"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360879 w 423698"/>
                <a:gd name="connsiteY4" fmla="*/ 62819 h 423698"/>
                <a:gd name="connsiteX5" fmla="*/ 0 w 423698"/>
                <a:gd name="connsiteY5" fmla="*/ 193006 h 423698"/>
                <a:gd name="connsiteX6" fmla="*/ 0 w 423698"/>
                <a:gd name="connsiteY6" fmla="*/ 0 h 423698"/>
                <a:gd name="connsiteX0" fmla="*/ 360879 w 452319"/>
                <a:gd name="connsiteY0" fmla="*/ 62819 h 423698"/>
                <a:gd name="connsiteX1" fmla="*/ 0 w 452319"/>
                <a:gd name="connsiteY1" fmla="*/ 193006 h 423698"/>
                <a:gd name="connsiteX2" fmla="*/ 0 w 452319"/>
                <a:gd name="connsiteY2" fmla="*/ 0 h 423698"/>
                <a:gd name="connsiteX3" fmla="*/ 423698 w 452319"/>
                <a:gd name="connsiteY3" fmla="*/ 0 h 423698"/>
                <a:gd name="connsiteX4" fmla="*/ 423698 w 452319"/>
                <a:gd name="connsiteY4" fmla="*/ 423698 h 423698"/>
                <a:gd name="connsiteX5" fmla="*/ 267423 w 452319"/>
                <a:gd name="connsiteY5" fmla="*/ 423698 h 423698"/>
                <a:gd name="connsiteX6" fmla="*/ 452319 w 452319"/>
                <a:gd name="connsiteY6" fmla="*/ 154259 h 423698"/>
                <a:gd name="connsiteX0" fmla="*/ 0 w 452319"/>
                <a:gd name="connsiteY0" fmla="*/ 193006 h 423698"/>
                <a:gd name="connsiteX1" fmla="*/ 0 w 452319"/>
                <a:gd name="connsiteY1" fmla="*/ 0 h 423698"/>
                <a:gd name="connsiteX2" fmla="*/ 423698 w 452319"/>
                <a:gd name="connsiteY2" fmla="*/ 0 h 423698"/>
                <a:gd name="connsiteX3" fmla="*/ 423698 w 452319"/>
                <a:gd name="connsiteY3" fmla="*/ 423698 h 423698"/>
                <a:gd name="connsiteX4" fmla="*/ 267423 w 452319"/>
                <a:gd name="connsiteY4" fmla="*/ 423698 h 423698"/>
                <a:gd name="connsiteX5" fmla="*/ 452319 w 452319"/>
                <a:gd name="connsiteY5" fmla="*/ 154259 h 423698"/>
                <a:gd name="connsiteX0" fmla="*/ 0 w 423698"/>
                <a:gd name="connsiteY0" fmla="*/ 193006 h 423698"/>
                <a:gd name="connsiteX1" fmla="*/ 0 w 423698"/>
                <a:gd name="connsiteY1" fmla="*/ 0 h 423698"/>
                <a:gd name="connsiteX2" fmla="*/ 423698 w 423698"/>
                <a:gd name="connsiteY2" fmla="*/ 0 h 423698"/>
                <a:gd name="connsiteX3" fmla="*/ 423698 w 423698"/>
                <a:gd name="connsiteY3" fmla="*/ 423698 h 423698"/>
                <a:gd name="connsiteX4" fmla="*/ 267423 w 423698"/>
                <a:gd name="connsiteY4" fmla="*/ 423698 h 423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698" h="423698">
                  <a:moveTo>
                    <a:pt x="0" y="193006"/>
                  </a:moveTo>
                  <a:lnTo>
                    <a:pt x="0" y="0"/>
                  </a:lnTo>
                  <a:lnTo>
                    <a:pt x="423698" y="0"/>
                  </a:lnTo>
                  <a:lnTo>
                    <a:pt x="423698" y="423698"/>
                  </a:lnTo>
                  <a:lnTo>
                    <a:pt x="267423" y="423698"/>
                  </a:lnTo>
                </a:path>
              </a:pathLst>
            </a:custGeom>
            <a:no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Freeform: Shape 160">
              <a:extLst>
                <a:ext uri="{FF2B5EF4-FFF2-40B4-BE49-F238E27FC236}">
                  <a16:creationId xmlns:a16="http://schemas.microsoft.com/office/drawing/2014/main" id="{5448647C-CBBA-6E47-BFB0-02F6F835CF6B}"/>
                </a:ext>
              </a:extLst>
            </p:cNvPr>
            <p:cNvSpPr/>
            <p:nvPr/>
          </p:nvSpPr>
          <p:spPr bwMode="auto">
            <a:xfrm>
              <a:off x="5496410" y="1848461"/>
              <a:ext cx="577730" cy="365853"/>
            </a:xfrm>
            <a:custGeom>
              <a:avLst/>
              <a:gdLst>
                <a:gd name="connsiteX0" fmla="*/ 322629 w 577730"/>
                <a:gd name="connsiteY0" fmla="*/ 0 h 365853"/>
                <a:gd name="connsiteX1" fmla="*/ 496682 w 577730"/>
                <a:gd name="connsiteY1" fmla="*/ 177449 h 365853"/>
                <a:gd name="connsiteX2" fmla="*/ 495309 w 577730"/>
                <a:gd name="connsiteY2" fmla="*/ 191336 h 365853"/>
                <a:gd name="connsiteX3" fmla="*/ 525238 w 577730"/>
                <a:gd name="connsiteY3" fmla="*/ 197496 h 365853"/>
                <a:gd name="connsiteX4" fmla="*/ 577730 w 577730"/>
                <a:gd name="connsiteY4" fmla="*/ 278232 h 365853"/>
                <a:gd name="connsiteX5" fmla="*/ 525238 w 577730"/>
                <a:gd name="connsiteY5" fmla="*/ 358967 h 365853"/>
                <a:gd name="connsiteX6" fmla="*/ 499772 w 577730"/>
                <a:gd name="connsiteY6" fmla="*/ 364208 h 365853"/>
                <a:gd name="connsiteX7" fmla="*/ 495879 w 577730"/>
                <a:gd name="connsiteY7" fmla="*/ 365853 h 365853"/>
                <a:gd name="connsiteX8" fmla="*/ 491785 w 577730"/>
                <a:gd name="connsiteY8" fmla="*/ 365853 h 365853"/>
                <a:gd name="connsiteX9" fmla="*/ 125282 w 577730"/>
                <a:gd name="connsiteY9" fmla="*/ 365853 h 365853"/>
                <a:gd name="connsiteX10" fmla="*/ 109582 w 577730"/>
                <a:gd name="connsiteY10" fmla="*/ 365853 h 365853"/>
                <a:gd name="connsiteX11" fmla="*/ 104532 w 577730"/>
                <a:gd name="connsiteY11" fmla="*/ 363720 h 365853"/>
                <a:gd name="connsiteX12" fmla="*/ 100033 w 577730"/>
                <a:gd name="connsiteY12" fmla="*/ 363258 h 365853"/>
                <a:gd name="connsiteX13" fmla="*/ 0 w 577730"/>
                <a:gd name="connsiteY13" fmla="*/ 238128 h 365853"/>
                <a:gd name="connsiteX14" fmla="*/ 125282 w 577730"/>
                <a:gd name="connsiteY14" fmla="*/ 110403 h 365853"/>
                <a:gd name="connsiteX15" fmla="*/ 150530 w 577730"/>
                <a:gd name="connsiteY15" fmla="*/ 112998 h 365853"/>
                <a:gd name="connsiteX16" fmla="*/ 160700 w 577730"/>
                <a:gd name="connsiteY16" fmla="*/ 116217 h 365853"/>
                <a:gd name="connsiteX17" fmla="*/ 162253 w 577730"/>
                <a:gd name="connsiteY17" fmla="*/ 108378 h 365853"/>
                <a:gd name="connsiteX18" fmla="*/ 322629 w 577730"/>
                <a:gd name="connsiteY18" fmla="*/ 0 h 365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7730" h="365853">
                  <a:moveTo>
                    <a:pt x="322629" y="0"/>
                  </a:moveTo>
                  <a:cubicBezTo>
                    <a:pt x="418756" y="0"/>
                    <a:pt x="496682" y="79447"/>
                    <a:pt x="496682" y="177449"/>
                  </a:cubicBezTo>
                  <a:lnTo>
                    <a:pt x="495309" y="191336"/>
                  </a:lnTo>
                  <a:lnTo>
                    <a:pt x="525238" y="197496"/>
                  </a:lnTo>
                  <a:cubicBezTo>
                    <a:pt x="556085" y="210798"/>
                    <a:pt x="577730" y="241938"/>
                    <a:pt x="577730" y="278232"/>
                  </a:cubicBezTo>
                  <a:cubicBezTo>
                    <a:pt x="577730" y="314526"/>
                    <a:pt x="556085" y="345666"/>
                    <a:pt x="525238" y="358967"/>
                  </a:cubicBezTo>
                  <a:lnTo>
                    <a:pt x="499772" y="364208"/>
                  </a:lnTo>
                  <a:lnTo>
                    <a:pt x="495879" y="365853"/>
                  </a:lnTo>
                  <a:lnTo>
                    <a:pt x="491785" y="365853"/>
                  </a:lnTo>
                  <a:lnTo>
                    <a:pt x="125282" y="365853"/>
                  </a:lnTo>
                  <a:lnTo>
                    <a:pt x="109582" y="365853"/>
                  </a:lnTo>
                  <a:lnTo>
                    <a:pt x="104532" y="363720"/>
                  </a:lnTo>
                  <a:lnTo>
                    <a:pt x="100033" y="363258"/>
                  </a:lnTo>
                  <a:cubicBezTo>
                    <a:pt x="42944" y="351348"/>
                    <a:pt x="0" y="299851"/>
                    <a:pt x="0" y="238128"/>
                  </a:cubicBezTo>
                  <a:cubicBezTo>
                    <a:pt x="0" y="167587"/>
                    <a:pt x="56091" y="110403"/>
                    <a:pt x="125282" y="110403"/>
                  </a:cubicBezTo>
                  <a:cubicBezTo>
                    <a:pt x="133930" y="110403"/>
                    <a:pt x="142374" y="111297"/>
                    <a:pt x="150530" y="112998"/>
                  </a:cubicBezTo>
                  <a:lnTo>
                    <a:pt x="160700" y="116217"/>
                  </a:lnTo>
                  <a:lnTo>
                    <a:pt x="162253" y="108378"/>
                  </a:lnTo>
                  <a:cubicBezTo>
                    <a:pt x="188675" y="44689"/>
                    <a:pt x="250533" y="0"/>
                    <a:pt x="322629" y="0"/>
                  </a:cubicBezTo>
                  <a:close/>
                </a:path>
              </a:pathLst>
            </a:custGeom>
            <a:no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Shape 161">
              <a:extLst>
                <a:ext uri="{FF2B5EF4-FFF2-40B4-BE49-F238E27FC236}">
                  <a16:creationId xmlns:a16="http://schemas.microsoft.com/office/drawing/2014/main" id="{F134952A-A196-E64C-8809-73FD7C342463}"/>
                </a:ext>
              </a:extLst>
            </p:cNvPr>
            <p:cNvSpPr/>
            <p:nvPr/>
          </p:nvSpPr>
          <p:spPr bwMode="auto">
            <a:xfrm>
              <a:off x="5348504" y="2097790"/>
              <a:ext cx="397792" cy="397792"/>
            </a:xfrm>
            <a:custGeom>
              <a:avLst/>
              <a:gdLst>
                <a:gd name="connsiteX0" fmla="*/ 0 w 423698"/>
                <a:gd name="connsiteY0" fmla="*/ 0 h 423698"/>
                <a:gd name="connsiteX1" fmla="*/ 117582 w 423698"/>
                <a:gd name="connsiteY1" fmla="*/ 0 h 423698"/>
                <a:gd name="connsiteX2" fmla="*/ 117311 w 423698"/>
                <a:gd name="connsiteY2" fmla="*/ 2692 h 423698"/>
                <a:gd name="connsiteX3" fmla="*/ 122437 w 423698"/>
                <a:gd name="connsiteY3" fmla="*/ 43382 h 423698"/>
                <a:gd name="connsiteX4" fmla="*/ 130084 w 423698"/>
                <a:gd name="connsiteY4" fmla="*/ 62819 h 423698"/>
                <a:gd name="connsiteX5" fmla="*/ 62819 w 423698"/>
                <a:gd name="connsiteY5" fmla="*/ 62819 h 423698"/>
                <a:gd name="connsiteX6" fmla="*/ 62819 w 423698"/>
                <a:gd name="connsiteY6" fmla="*/ 360879 h 423698"/>
                <a:gd name="connsiteX7" fmla="*/ 360880 w 423698"/>
                <a:gd name="connsiteY7" fmla="*/ 360879 h 423698"/>
                <a:gd name="connsiteX8" fmla="*/ 360880 w 423698"/>
                <a:gd name="connsiteY8" fmla="*/ 173255 h 423698"/>
                <a:gd name="connsiteX9" fmla="*/ 423698 w 423698"/>
                <a:gd name="connsiteY9" fmla="*/ 173255 h 423698"/>
                <a:gd name="connsiteX10" fmla="*/ 423698 w 423698"/>
                <a:gd name="connsiteY10" fmla="*/ 423698 h 423698"/>
                <a:gd name="connsiteX11" fmla="*/ 0 w 423698"/>
                <a:gd name="connsiteY11" fmla="*/ 423698 h 423698"/>
                <a:gd name="connsiteX12" fmla="*/ 0 w 423698"/>
                <a:gd name="connsiteY12" fmla="*/ 0 h 423698"/>
                <a:gd name="connsiteX0" fmla="*/ 62819 w 423698"/>
                <a:gd name="connsiteY0" fmla="*/ 360879 h 452319"/>
                <a:gd name="connsiteX1" fmla="*/ 360880 w 423698"/>
                <a:gd name="connsiteY1" fmla="*/ 360879 h 452319"/>
                <a:gd name="connsiteX2" fmla="*/ 360880 w 423698"/>
                <a:gd name="connsiteY2" fmla="*/ 173255 h 452319"/>
                <a:gd name="connsiteX3" fmla="*/ 423698 w 423698"/>
                <a:gd name="connsiteY3" fmla="*/ 173255 h 452319"/>
                <a:gd name="connsiteX4" fmla="*/ 423698 w 423698"/>
                <a:gd name="connsiteY4" fmla="*/ 423698 h 452319"/>
                <a:gd name="connsiteX5" fmla="*/ 0 w 423698"/>
                <a:gd name="connsiteY5" fmla="*/ 423698 h 452319"/>
                <a:gd name="connsiteX6" fmla="*/ 0 w 423698"/>
                <a:gd name="connsiteY6" fmla="*/ 0 h 452319"/>
                <a:gd name="connsiteX7" fmla="*/ 117582 w 423698"/>
                <a:gd name="connsiteY7" fmla="*/ 0 h 452319"/>
                <a:gd name="connsiteX8" fmla="*/ 117311 w 423698"/>
                <a:gd name="connsiteY8" fmla="*/ 2692 h 452319"/>
                <a:gd name="connsiteX9" fmla="*/ 122437 w 423698"/>
                <a:gd name="connsiteY9" fmla="*/ 43382 h 452319"/>
                <a:gd name="connsiteX10" fmla="*/ 130084 w 423698"/>
                <a:gd name="connsiteY10" fmla="*/ 62819 h 452319"/>
                <a:gd name="connsiteX11" fmla="*/ 62819 w 423698"/>
                <a:gd name="connsiteY11" fmla="*/ 62819 h 452319"/>
                <a:gd name="connsiteX12" fmla="*/ 154259 w 423698"/>
                <a:gd name="connsiteY12" fmla="*/ 452319 h 452319"/>
                <a:gd name="connsiteX0" fmla="*/ 360880 w 423698"/>
                <a:gd name="connsiteY0" fmla="*/ 360879 h 452319"/>
                <a:gd name="connsiteX1" fmla="*/ 360880 w 423698"/>
                <a:gd name="connsiteY1" fmla="*/ 173255 h 452319"/>
                <a:gd name="connsiteX2" fmla="*/ 423698 w 423698"/>
                <a:gd name="connsiteY2" fmla="*/ 173255 h 452319"/>
                <a:gd name="connsiteX3" fmla="*/ 423698 w 423698"/>
                <a:gd name="connsiteY3" fmla="*/ 423698 h 452319"/>
                <a:gd name="connsiteX4" fmla="*/ 0 w 423698"/>
                <a:gd name="connsiteY4" fmla="*/ 423698 h 452319"/>
                <a:gd name="connsiteX5" fmla="*/ 0 w 423698"/>
                <a:gd name="connsiteY5" fmla="*/ 0 h 452319"/>
                <a:gd name="connsiteX6" fmla="*/ 117582 w 423698"/>
                <a:gd name="connsiteY6" fmla="*/ 0 h 452319"/>
                <a:gd name="connsiteX7" fmla="*/ 117311 w 423698"/>
                <a:gd name="connsiteY7" fmla="*/ 2692 h 452319"/>
                <a:gd name="connsiteX8" fmla="*/ 122437 w 423698"/>
                <a:gd name="connsiteY8" fmla="*/ 43382 h 452319"/>
                <a:gd name="connsiteX9" fmla="*/ 130084 w 423698"/>
                <a:gd name="connsiteY9" fmla="*/ 62819 h 452319"/>
                <a:gd name="connsiteX10" fmla="*/ 62819 w 423698"/>
                <a:gd name="connsiteY10" fmla="*/ 62819 h 452319"/>
                <a:gd name="connsiteX11" fmla="*/ 154259 w 423698"/>
                <a:gd name="connsiteY11" fmla="*/ 452319 h 452319"/>
                <a:gd name="connsiteX0" fmla="*/ 360880 w 423698"/>
                <a:gd name="connsiteY0" fmla="*/ 360879 h 423698"/>
                <a:gd name="connsiteX1" fmla="*/ 360880 w 423698"/>
                <a:gd name="connsiteY1" fmla="*/ 173255 h 423698"/>
                <a:gd name="connsiteX2" fmla="*/ 423698 w 423698"/>
                <a:gd name="connsiteY2" fmla="*/ 173255 h 423698"/>
                <a:gd name="connsiteX3" fmla="*/ 423698 w 423698"/>
                <a:gd name="connsiteY3" fmla="*/ 423698 h 423698"/>
                <a:gd name="connsiteX4" fmla="*/ 0 w 423698"/>
                <a:gd name="connsiteY4" fmla="*/ 423698 h 423698"/>
                <a:gd name="connsiteX5" fmla="*/ 0 w 423698"/>
                <a:gd name="connsiteY5" fmla="*/ 0 h 423698"/>
                <a:gd name="connsiteX6" fmla="*/ 117582 w 423698"/>
                <a:gd name="connsiteY6" fmla="*/ 0 h 423698"/>
                <a:gd name="connsiteX7" fmla="*/ 117311 w 423698"/>
                <a:gd name="connsiteY7" fmla="*/ 2692 h 423698"/>
                <a:gd name="connsiteX8" fmla="*/ 122437 w 423698"/>
                <a:gd name="connsiteY8" fmla="*/ 43382 h 423698"/>
                <a:gd name="connsiteX9" fmla="*/ 130084 w 423698"/>
                <a:gd name="connsiteY9" fmla="*/ 62819 h 423698"/>
                <a:gd name="connsiteX10" fmla="*/ 62819 w 423698"/>
                <a:gd name="connsiteY10" fmla="*/ 62819 h 423698"/>
                <a:gd name="connsiteX0" fmla="*/ 360880 w 423698"/>
                <a:gd name="connsiteY0" fmla="*/ 360879 h 423698"/>
                <a:gd name="connsiteX1" fmla="*/ 360880 w 423698"/>
                <a:gd name="connsiteY1" fmla="*/ 173255 h 423698"/>
                <a:gd name="connsiteX2" fmla="*/ 423698 w 423698"/>
                <a:gd name="connsiteY2" fmla="*/ 173255 h 423698"/>
                <a:gd name="connsiteX3" fmla="*/ 423698 w 423698"/>
                <a:gd name="connsiteY3" fmla="*/ 423698 h 423698"/>
                <a:gd name="connsiteX4" fmla="*/ 0 w 423698"/>
                <a:gd name="connsiteY4" fmla="*/ 423698 h 423698"/>
                <a:gd name="connsiteX5" fmla="*/ 0 w 423698"/>
                <a:gd name="connsiteY5" fmla="*/ 0 h 423698"/>
                <a:gd name="connsiteX6" fmla="*/ 117582 w 423698"/>
                <a:gd name="connsiteY6" fmla="*/ 0 h 423698"/>
                <a:gd name="connsiteX7" fmla="*/ 117311 w 423698"/>
                <a:gd name="connsiteY7" fmla="*/ 2692 h 423698"/>
                <a:gd name="connsiteX8" fmla="*/ 122437 w 423698"/>
                <a:gd name="connsiteY8" fmla="*/ 43382 h 423698"/>
                <a:gd name="connsiteX9" fmla="*/ 130084 w 423698"/>
                <a:gd name="connsiteY9" fmla="*/ 62819 h 423698"/>
                <a:gd name="connsiteX0" fmla="*/ 360880 w 423698"/>
                <a:gd name="connsiteY0" fmla="*/ 360879 h 423698"/>
                <a:gd name="connsiteX1" fmla="*/ 360880 w 423698"/>
                <a:gd name="connsiteY1" fmla="*/ 173255 h 423698"/>
                <a:gd name="connsiteX2" fmla="*/ 423698 w 423698"/>
                <a:gd name="connsiteY2" fmla="*/ 173255 h 423698"/>
                <a:gd name="connsiteX3" fmla="*/ 423698 w 423698"/>
                <a:gd name="connsiteY3" fmla="*/ 423698 h 423698"/>
                <a:gd name="connsiteX4" fmla="*/ 0 w 423698"/>
                <a:gd name="connsiteY4" fmla="*/ 423698 h 423698"/>
                <a:gd name="connsiteX5" fmla="*/ 0 w 423698"/>
                <a:gd name="connsiteY5" fmla="*/ 0 h 423698"/>
                <a:gd name="connsiteX6" fmla="*/ 117582 w 423698"/>
                <a:gd name="connsiteY6" fmla="*/ 0 h 423698"/>
                <a:gd name="connsiteX7" fmla="*/ 117311 w 423698"/>
                <a:gd name="connsiteY7" fmla="*/ 2692 h 423698"/>
                <a:gd name="connsiteX8" fmla="*/ 122437 w 423698"/>
                <a:gd name="connsiteY8" fmla="*/ 43382 h 423698"/>
                <a:gd name="connsiteX0" fmla="*/ 360880 w 423698"/>
                <a:gd name="connsiteY0" fmla="*/ 360879 h 423698"/>
                <a:gd name="connsiteX1" fmla="*/ 360880 w 423698"/>
                <a:gd name="connsiteY1" fmla="*/ 173255 h 423698"/>
                <a:gd name="connsiteX2" fmla="*/ 423698 w 423698"/>
                <a:gd name="connsiteY2" fmla="*/ 173255 h 423698"/>
                <a:gd name="connsiteX3" fmla="*/ 423698 w 423698"/>
                <a:gd name="connsiteY3" fmla="*/ 423698 h 423698"/>
                <a:gd name="connsiteX4" fmla="*/ 0 w 423698"/>
                <a:gd name="connsiteY4" fmla="*/ 423698 h 423698"/>
                <a:gd name="connsiteX5" fmla="*/ 0 w 423698"/>
                <a:gd name="connsiteY5" fmla="*/ 0 h 423698"/>
                <a:gd name="connsiteX6" fmla="*/ 117582 w 423698"/>
                <a:gd name="connsiteY6" fmla="*/ 0 h 423698"/>
                <a:gd name="connsiteX7" fmla="*/ 117311 w 423698"/>
                <a:gd name="connsiteY7" fmla="*/ 2692 h 423698"/>
                <a:gd name="connsiteX0" fmla="*/ 360880 w 423698"/>
                <a:gd name="connsiteY0" fmla="*/ 173255 h 423698"/>
                <a:gd name="connsiteX1" fmla="*/ 423698 w 423698"/>
                <a:gd name="connsiteY1" fmla="*/ 173255 h 423698"/>
                <a:gd name="connsiteX2" fmla="*/ 423698 w 423698"/>
                <a:gd name="connsiteY2" fmla="*/ 423698 h 423698"/>
                <a:gd name="connsiteX3" fmla="*/ 0 w 423698"/>
                <a:gd name="connsiteY3" fmla="*/ 423698 h 423698"/>
                <a:gd name="connsiteX4" fmla="*/ 0 w 423698"/>
                <a:gd name="connsiteY4" fmla="*/ 0 h 423698"/>
                <a:gd name="connsiteX5" fmla="*/ 117582 w 423698"/>
                <a:gd name="connsiteY5" fmla="*/ 0 h 423698"/>
                <a:gd name="connsiteX6" fmla="*/ 117311 w 423698"/>
                <a:gd name="connsiteY6" fmla="*/ 2692 h 423698"/>
                <a:gd name="connsiteX0" fmla="*/ 360880 w 423698"/>
                <a:gd name="connsiteY0" fmla="*/ 173255 h 423698"/>
                <a:gd name="connsiteX1" fmla="*/ 423698 w 423698"/>
                <a:gd name="connsiteY1" fmla="*/ 173255 h 423698"/>
                <a:gd name="connsiteX2" fmla="*/ 423698 w 423698"/>
                <a:gd name="connsiteY2" fmla="*/ 423698 h 423698"/>
                <a:gd name="connsiteX3" fmla="*/ 0 w 423698"/>
                <a:gd name="connsiteY3" fmla="*/ 423698 h 423698"/>
                <a:gd name="connsiteX4" fmla="*/ 0 w 423698"/>
                <a:gd name="connsiteY4" fmla="*/ 0 h 423698"/>
                <a:gd name="connsiteX5" fmla="*/ 117582 w 423698"/>
                <a:gd name="connsiteY5" fmla="*/ 0 h 423698"/>
                <a:gd name="connsiteX0" fmla="*/ 423698 w 423698"/>
                <a:gd name="connsiteY0" fmla="*/ 173255 h 423698"/>
                <a:gd name="connsiteX1" fmla="*/ 423698 w 423698"/>
                <a:gd name="connsiteY1" fmla="*/ 423698 h 423698"/>
                <a:gd name="connsiteX2" fmla="*/ 0 w 423698"/>
                <a:gd name="connsiteY2" fmla="*/ 423698 h 423698"/>
                <a:gd name="connsiteX3" fmla="*/ 0 w 423698"/>
                <a:gd name="connsiteY3" fmla="*/ 0 h 423698"/>
                <a:gd name="connsiteX4" fmla="*/ 117582 w 423698"/>
                <a:gd name="connsiteY4" fmla="*/ 0 h 423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698" h="423698">
                  <a:moveTo>
                    <a:pt x="423698" y="173255"/>
                  </a:moveTo>
                  <a:lnTo>
                    <a:pt x="423698" y="423698"/>
                  </a:lnTo>
                  <a:lnTo>
                    <a:pt x="0" y="423698"/>
                  </a:lnTo>
                  <a:lnTo>
                    <a:pt x="0" y="0"/>
                  </a:lnTo>
                  <a:lnTo>
                    <a:pt x="117582" y="0"/>
                  </a:lnTo>
                </a:path>
              </a:pathLst>
            </a:custGeom>
            <a:no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Freeform: Shape 162">
              <a:extLst>
                <a:ext uri="{FF2B5EF4-FFF2-40B4-BE49-F238E27FC236}">
                  <a16:creationId xmlns:a16="http://schemas.microsoft.com/office/drawing/2014/main" id="{D9D5A590-2C10-B145-8C0D-2A2E7518F68D}"/>
                </a:ext>
              </a:extLst>
            </p:cNvPr>
            <p:cNvSpPr/>
            <p:nvPr/>
          </p:nvSpPr>
          <p:spPr bwMode="auto">
            <a:xfrm>
              <a:off x="5818121" y="2097790"/>
              <a:ext cx="397792" cy="397792"/>
            </a:xfrm>
            <a:custGeom>
              <a:avLst/>
              <a:gdLst>
                <a:gd name="connsiteX0" fmla="*/ 300015 w 423698"/>
                <a:gd name="connsiteY0" fmla="*/ 0 h 423698"/>
                <a:gd name="connsiteX1" fmla="*/ 423698 w 423698"/>
                <a:gd name="connsiteY1" fmla="*/ 0 h 423698"/>
                <a:gd name="connsiteX2" fmla="*/ 423698 w 423698"/>
                <a:gd name="connsiteY2" fmla="*/ 423698 h 423698"/>
                <a:gd name="connsiteX3" fmla="*/ 0 w 423698"/>
                <a:gd name="connsiteY3" fmla="*/ 423698 h 423698"/>
                <a:gd name="connsiteX4" fmla="*/ 0 w 423698"/>
                <a:gd name="connsiteY4" fmla="*/ 173255 h 423698"/>
                <a:gd name="connsiteX5" fmla="*/ 62819 w 423698"/>
                <a:gd name="connsiteY5" fmla="*/ 173255 h 423698"/>
                <a:gd name="connsiteX6" fmla="*/ 62819 w 423698"/>
                <a:gd name="connsiteY6" fmla="*/ 360879 h 423698"/>
                <a:gd name="connsiteX7" fmla="*/ 360880 w 423698"/>
                <a:gd name="connsiteY7" fmla="*/ 360879 h 423698"/>
                <a:gd name="connsiteX8" fmla="*/ 360880 w 423698"/>
                <a:gd name="connsiteY8" fmla="*/ 62819 h 423698"/>
                <a:gd name="connsiteX9" fmla="*/ 307337 w 423698"/>
                <a:gd name="connsiteY9" fmla="*/ 62819 h 423698"/>
                <a:gd name="connsiteX10" fmla="*/ 307558 w 423698"/>
                <a:gd name="connsiteY10" fmla="*/ 61858 h 423698"/>
                <a:gd name="connsiteX11" fmla="*/ 308958 w 423698"/>
                <a:gd name="connsiteY11" fmla="*/ 43363 h 423698"/>
                <a:gd name="connsiteX12" fmla="*/ 305135 w 423698"/>
                <a:gd name="connsiteY12" fmla="*/ 13012 h 423698"/>
                <a:gd name="connsiteX13" fmla="*/ 300015 w 423698"/>
                <a:gd name="connsiteY13" fmla="*/ 0 h 423698"/>
                <a:gd name="connsiteX0" fmla="*/ 360880 w 452320"/>
                <a:gd name="connsiteY0" fmla="*/ 360879 h 452319"/>
                <a:gd name="connsiteX1" fmla="*/ 360880 w 452320"/>
                <a:gd name="connsiteY1" fmla="*/ 62819 h 452319"/>
                <a:gd name="connsiteX2" fmla="*/ 307337 w 452320"/>
                <a:gd name="connsiteY2" fmla="*/ 62819 h 452319"/>
                <a:gd name="connsiteX3" fmla="*/ 307558 w 452320"/>
                <a:gd name="connsiteY3" fmla="*/ 61858 h 452319"/>
                <a:gd name="connsiteX4" fmla="*/ 308958 w 452320"/>
                <a:gd name="connsiteY4" fmla="*/ 43363 h 452319"/>
                <a:gd name="connsiteX5" fmla="*/ 305135 w 452320"/>
                <a:gd name="connsiteY5" fmla="*/ 13012 h 452319"/>
                <a:gd name="connsiteX6" fmla="*/ 300015 w 452320"/>
                <a:gd name="connsiteY6" fmla="*/ 0 h 452319"/>
                <a:gd name="connsiteX7" fmla="*/ 423698 w 452320"/>
                <a:gd name="connsiteY7" fmla="*/ 0 h 452319"/>
                <a:gd name="connsiteX8" fmla="*/ 423698 w 452320"/>
                <a:gd name="connsiteY8" fmla="*/ 423698 h 452319"/>
                <a:gd name="connsiteX9" fmla="*/ 0 w 452320"/>
                <a:gd name="connsiteY9" fmla="*/ 423698 h 452319"/>
                <a:gd name="connsiteX10" fmla="*/ 0 w 452320"/>
                <a:gd name="connsiteY10" fmla="*/ 173255 h 452319"/>
                <a:gd name="connsiteX11" fmla="*/ 62819 w 452320"/>
                <a:gd name="connsiteY11" fmla="*/ 173255 h 452319"/>
                <a:gd name="connsiteX12" fmla="*/ 62819 w 452320"/>
                <a:gd name="connsiteY12" fmla="*/ 360879 h 452319"/>
                <a:gd name="connsiteX13" fmla="*/ 452320 w 452320"/>
                <a:gd name="connsiteY13" fmla="*/ 452319 h 452319"/>
                <a:gd name="connsiteX0" fmla="*/ 360880 w 423698"/>
                <a:gd name="connsiteY0" fmla="*/ 360879 h 423698"/>
                <a:gd name="connsiteX1" fmla="*/ 360880 w 423698"/>
                <a:gd name="connsiteY1" fmla="*/ 62819 h 423698"/>
                <a:gd name="connsiteX2" fmla="*/ 307337 w 423698"/>
                <a:gd name="connsiteY2" fmla="*/ 62819 h 423698"/>
                <a:gd name="connsiteX3" fmla="*/ 307558 w 423698"/>
                <a:gd name="connsiteY3" fmla="*/ 61858 h 423698"/>
                <a:gd name="connsiteX4" fmla="*/ 308958 w 423698"/>
                <a:gd name="connsiteY4" fmla="*/ 43363 h 423698"/>
                <a:gd name="connsiteX5" fmla="*/ 305135 w 423698"/>
                <a:gd name="connsiteY5" fmla="*/ 13012 h 423698"/>
                <a:gd name="connsiteX6" fmla="*/ 300015 w 423698"/>
                <a:gd name="connsiteY6" fmla="*/ 0 h 423698"/>
                <a:gd name="connsiteX7" fmla="*/ 423698 w 423698"/>
                <a:gd name="connsiteY7" fmla="*/ 0 h 423698"/>
                <a:gd name="connsiteX8" fmla="*/ 423698 w 423698"/>
                <a:gd name="connsiteY8" fmla="*/ 423698 h 423698"/>
                <a:gd name="connsiteX9" fmla="*/ 0 w 423698"/>
                <a:gd name="connsiteY9" fmla="*/ 423698 h 423698"/>
                <a:gd name="connsiteX10" fmla="*/ 0 w 423698"/>
                <a:gd name="connsiteY10" fmla="*/ 173255 h 423698"/>
                <a:gd name="connsiteX11" fmla="*/ 62819 w 423698"/>
                <a:gd name="connsiteY11" fmla="*/ 173255 h 423698"/>
                <a:gd name="connsiteX12" fmla="*/ 62819 w 423698"/>
                <a:gd name="connsiteY12" fmla="*/ 360879 h 423698"/>
                <a:gd name="connsiteX0" fmla="*/ 360880 w 423698"/>
                <a:gd name="connsiteY0" fmla="*/ 62819 h 423698"/>
                <a:gd name="connsiteX1" fmla="*/ 307337 w 423698"/>
                <a:gd name="connsiteY1" fmla="*/ 62819 h 423698"/>
                <a:gd name="connsiteX2" fmla="*/ 307558 w 423698"/>
                <a:gd name="connsiteY2" fmla="*/ 61858 h 423698"/>
                <a:gd name="connsiteX3" fmla="*/ 308958 w 423698"/>
                <a:gd name="connsiteY3" fmla="*/ 43363 h 423698"/>
                <a:gd name="connsiteX4" fmla="*/ 305135 w 423698"/>
                <a:gd name="connsiteY4" fmla="*/ 13012 h 423698"/>
                <a:gd name="connsiteX5" fmla="*/ 300015 w 423698"/>
                <a:gd name="connsiteY5" fmla="*/ 0 h 423698"/>
                <a:gd name="connsiteX6" fmla="*/ 423698 w 423698"/>
                <a:gd name="connsiteY6" fmla="*/ 0 h 423698"/>
                <a:gd name="connsiteX7" fmla="*/ 423698 w 423698"/>
                <a:gd name="connsiteY7" fmla="*/ 423698 h 423698"/>
                <a:gd name="connsiteX8" fmla="*/ 0 w 423698"/>
                <a:gd name="connsiteY8" fmla="*/ 423698 h 423698"/>
                <a:gd name="connsiteX9" fmla="*/ 0 w 423698"/>
                <a:gd name="connsiteY9" fmla="*/ 173255 h 423698"/>
                <a:gd name="connsiteX10" fmla="*/ 62819 w 423698"/>
                <a:gd name="connsiteY10" fmla="*/ 173255 h 423698"/>
                <a:gd name="connsiteX11" fmla="*/ 62819 w 423698"/>
                <a:gd name="connsiteY11" fmla="*/ 360879 h 423698"/>
                <a:gd name="connsiteX0" fmla="*/ 307337 w 423698"/>
                <a:gd name="connsiteY0" fmla="*/ 62819 h 423698"/>
                <a:gd name="connsiteX1" fmla="*/ 307558 w 423698"/>
                <a:gd name="connsiteY1" fmla="*/ 61858 h 423698"/>
                <a:gd name="connsiteX2" fmla="*/ 308958 w 423698"/>
                <a:gd name="connsiteY2" fmla="*/ 43363 h 423698"/>
                <a:gd name="connsiteX3" fmla="*/ 305135 w 423698"/>
                <a:gd name="connsiteY3" fmla="*/ 13012 h 423698"/>
                <a:gd name="connsiteX4" fmla="*/ 300015 w 423698"/>
                <a:gd name="connsiteY4" fmla="*/ 0 h 423698"/>
                <a:gd name="connsiteX5" fmla="*/ 423698 w 423698"/>
                <a:gd name="connsiteY5" fmla="*/ 0 h 423698"/>
                <a:gd name="connsiteX6" fmla="*/ 423698 w 423698"/>
                <a:gd name="connsiteY6" fmla="*/ 423698 h 423698"/>
                <a:gd name="connsiteX7" fmla="*/ 0 w 423698"/>
                <a:gd name="connsiteY7" fmla="*/ 423698 h 423698"/>
                <a:gd name="connsiteX8" fmla="*/ 0 w 423698"/>
                <a:gd name="connsiteY8" fmla="*/ 173255 h 423698"/>
                <a:gd name="connsiteX9" fmla="*/ 62819 w 423698"/>
                <a:gd name="connsiteY9" fmla="*/ 173255 h 423698"/>
                <a:gd name="connsiteX10" fmla="*/ 62819 w 423698"/>
                <a:gd name="connsiteY10" fmla="*/ 360879 h 423698"/>
                <a:gd name="connsiteX0" fmla="*/ 307337 w 423698"/>
                <a:gd name="connsiteY0" fmla="*/ 62819 h 423698"/>
                <a:gd name="connsiteX1" fmla="*/ 308958 w 423698"/>
                <a:gd name="connsiteY1" fmla="*/ 43363 h 423698"/>
                <a:gd name="connsiteX2" fmla="*/ 305135 w 423698"/>
                <a:gd name="connsiteY2" fmla="*/ 13012 h 423698"/>
                <a:gd name="connsiteX3" fmla="*/ 300015 w 423698"/>
                <a:gd name="connsiteY3" fmla="*/ 0 h 423698"/>
                <a:gd name="connsiteX4" fmla="*/ 423698 w 423698"/>
                <a:gd name="connsiteY4" fmla="*/ 0 h 423698"/>
                <a:gd name="connsiteX5" fmla="*/ 423698 w 423698"/>
                <a:gd name="connsiteY5" fmla="*/ 423698 h 423698"/>
                <a:gd name="connsiteX6" fmla="*/ 0 w 423698"/>
                <a:gd name="connsiteY6" fmla="*/ 423698 h 423698"/>
                <a:gd name="connsiteX7" fmla="*/ 0 w 423698"/>
                <a:gd name="connsiteY7" fmla="*/ 173255 h 423698"/>
                <a:gd name="connsiteX8" fmla="*/ 62819 w 423698"/>
                <a:gd name="connsiteY8" fmla="*/ 173255 h 423698"/>
                <a:gd name="connsiteX9" fmla="*/ 62819 w 423698"/>
                <a:gd name="connsiteY9" fmla="*/ 360879 h 423698"/>
                <a:gd name="connsiteX0" fmla="*/ 307337 w 423698"/>
                <a:gd name="connsiteY0" fmla="*/ 62819 h 423698"/>
                <a:gd name="connsiteX1" fmla="*/ 305135 w 423698"/>
                <a:gd name="connsiteY1" fmla="*/ 13012 h 423698"/>
                <a:gd name="connsiteX2" fmla="*/ 300015 w 423698"/>
                <a:gd name="connsiteY2" fmla="*/ 0 h 423698"/>
                <a:gd name="connsiteX3" fmla="*/ 423698 w 423698"/>
                <a:gd name="connsiteY3" fmla="*/ 0 h 423698"/>
                <a:gd name="connsiteX4" fmla="*/ 423698 w 423698"/>
                <a:gd name="connsiteY4" fmla="*/ 423698 h 423698"/>
                <a:gd name="connsiteX5" fmla="*/ 0 w 423698"/>
                <a:gd name="connsiteY5" fmla="*/ 423698 h 423698"/>
                <a:gd name="connsiteX6" fmla="*/ 0 w 423698"/>
                <a:gd name="connsiteY6" fmla="*/ 173255 h 423698"/>
                <a:gd name="connsiteX7" fmla="*/ 62819 w 423698"/>
                <a:gd name="connsiteY7" fmla="*/ 173255 h 423698"/>
                <a:gd name="connsiteX8" fmla="*/ 62819 w 423698"/>
                <a:gd name="connsiteY8" fmla="*/ 360879 h 423698"/>
                <a:gd name="connsiteX0" fmla="*/ 305135 w 423698"/>
                <a:gd name="connsiteY0" fmla="*/ 13012 h 423698"/>
                <a:gd name="connsiteX1" fmla="*/ 300015 w 423698"/>
                <a:gd name="connsiteY1" fmla="*/ 0 h 423698"/>
                <a:gd name="connsiteX2" fmla="*/ 423698 w 423698"/>
                <a:gd name="connsiteY2" fmla="*/ 0 h 423698"/>
                <a:gd name="connsiteX3" fmla="*/ 423698 w 423698"/>
                <a:gd name="connsiteY3" fmla="*/ 423698 h 423698"/>
                <a:gd name="connsiteX4" fmla="*/ 0 w 423698"/>
                <a:gd name="connsiteY4" fmla="*/ 423698 h 423698"/>
                <a:gd name="connsiteX5" fmla="*/ 0 w 423698"/>
                <a:gd name="connsiteY5" fmla="*/ 173255 h 423698"/>
                <a:gd name="connsiteX6" fmla="*/ 62819 w 423698"/>
                <a:gd name="connsiteY6" fmla="*/ 173255 h 423698"/>
                <a:gd name="connsiteX7" fmla="*/ 62819 w 423698"/>
                <a:gd name="connsiteY7" fmla="*/ 360879 h 423698"/>
                <a:gd name="connsiteX0" fmla="*/ 300015 w 423698"/>
                <a:gd name="connsiteY0" fmla="*/ 0 h 423698"/>
                <a:gd name="connsiteX1" fmla="*/ 423698 w 423698"/>
                <a:gd name="connsiteY1" fmla="*/ 0 h 423698"/>
                <a:gd name="connsiteX2" fmla="*/ 423698 w 423698"/>
                <a:gd name="connsiteY2" fmla="*/ 423698 h 423698"/>
                <a:gd name="connsiteX3" fmla="*/ 0 w 423698"/>
                <a:gd name="connsiteY3" fmla="*/ 423698 h 423698"/>
                <a:gd name="connsiteX4" fmla="*/ 0 w 423698"/>
                <a:gd name="connsiteY4" fmla="*/ 173255 h 423698"/>
                <a:gd name="connsiteX5" fmla="*/ 62819 w 423698"/>
                <a:gd name="connsiteY5" fmla="*/ 173255 h 423698"/>
                <a:gd name="connsiteX6" fmla="*/ 62819 w 423698"/>
                <a:gd name="connsiteY6" fmla="*/ 360879 h 423698"/>
                <a:gd name="connsiteX0" fmla="*/ 300015 w 423698"/>
                <a:gd name="connsiteY0" fmla="*/ 0 h 423698"/>
                <a:gd name="connsiteX1" fmla="*/ 423698 w 423698"/>
                <a:gd name="connsiteY1" fmla="*/ 0 h 423698"/>
                <a:gd name="connsiteX2" fmla="*/ 423698 w 423698"/>
                <a:gd name="connsiteY2" fmla="*/ 423698 h 423698"/>
                <a:gd name="connsiteX3" fmla="*/ 0 w 423698"/>
                <a:gd name="connsiteY3" fmla="*/ 423698 h 423698"/>
                <a:gd name="connsiteX4" fmla="*/ 0 w 423698"/>
                <a:gd name="connsiteY4" fmla="*/ 173255 h 423698"/>
                <a:gd name="connsiteX5" fmla="*/ 62819 w 423698"/>
                <a:gd name="connsiteY5" fmla="*/ 173255 h 423698"/>
                <a:gd name="connsiteX0" fmla="*/ 300015 w 423698"/>
                <a:gd name="connsiteY0" fmla="*/ 0 h 423698"/>
                <a:gd name="connsiteX1" fmla="*/ 423698 w 423698"/>
                <a:gd name="connsiteY1" fmla="*/ 0 h 423698"/>
                <a:gd name="connsiteX2" fmla="*/ 423698 w 423698"/>
                <a:gd name="connsiteY2" fmla="*/ 423698 h 423698"/>
                <a:gd name="connsiteX3" fmla="*/ 0 w 423698"/>
                <a:gd name="connsiteY3" fmla="*/ 423698 h 423698"/>
                <a:gd name="connsiteX4" fmla="*/ 0 w 423698"/>
                <a:gd name="connsiteY4" fmla="*/ 173255 h 423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698" h="423698">
                  <a:moveTo>
                    <a:pt x="300015" y="0"/>
                  </a:moveTo>
                  <a:lnTo>
                    <a:pt x="423698" y="0"/>
                  </a:lnTo>
                  <a:lnTo>
                    <a:pt x="423698" y="423698"/>
                  </a:lnTo>
                  <a:lnTo>
                    <a:pt x="0" y="423698"/>
                  </a:lnTo>
                  <a:lnTo>
                    <a:pt x="0" y="173255"/>
                  </a:lnTo>
                </a:path>
              </a:pathLst>
            </a:custGeom>
            <a:no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4D44A19C-CC7C-CD45-A1A5-E5CE6AE3B73B}"/>
              </a:ext>
            </a:extLst>
          </p:cNvPr>
          <p:cNvGrpSpPr/>
          <p:nvPr/>
        </p:nvGrpSpPr>
        <p:grpSpPr>
          <a:xfrm>
            <a:off x="423453" y="2859516"/>
            <a:ext cx="259920" cy="261053"/>
            <a:chOff x="5279190" y="5401430"/>
            <a:chExt cx="1101836" cy="1106637"/>
          </a:xfrm>
          <a:noFill/>
        </p:grpSpPr>
        <p:sp>
          <p:nvSpPr>
            <p:cNvPr id="62" name="Freeform: Shape 815">
              <a:extLst>
                <a:ext uri="{FF2B5EF4-FFF2-40B4-BE49-F238E27FC236}">
                  <a16:creationId xmlns:a16="http://schemas.microsoft.com/office/drawing/2014/main" id="{46660744-2BC1-CC43-8398-AC65FEE8E059}"/>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grp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p:txBody>
        </p:sp>
        <p:sp>
          <p:nvSpPr>
            <p:cNvPr id="63" name="Freeform: Shape 816">
              <a:extLst>
                <a:ext uri="{FF2B5EF4-FFF2-40B4-BE49-F238E27FC236}">
                  <a16:creationId xmlns:a16="http://schemas.microsoft.com/office/drawing/2014/main" id="{70E0CDD1-F8FA-1840-8A93-DC5B74EE3DC6}"/>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grp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p:txBody>
        </p:sp>
        <p:sp>
          <p:nvSpPr>
            <p:cNvPr id="64" name="Freeform: Shape 817">
              <a:extLst>
                <a:ext uri="{FF2B5EF4-FFF2-40B4-BE49-F238E27FC236}">
                  <a16:creationId xmlns:a16="http://schemas.microsoft.com/office/drawing/2014/main" id="{80029A4D-3B37-134C-A4D5-F943BBE1D276}"/>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grp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p:txBody>
        </p:sp>
        <p:sp>
          <p:nvSpPr>
            <p:cNvPr id="65" name="Freeform: Shape 818">
              <a:extLst>
                <a:ext uri="{FF2B5EF4-FFF2-40B4-BE49-F238E27FC236}">
                  <a16:creationId xmlns:a16="http://schemas.microsoft.com/office/drawing/2014/main" id="{FFB8EC0D-5324-904C-AA88-524B636970AA}"/>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grp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p:txBody>
        </p:sp>
        <p:sp useBgFill="1">
          <p:nvSpPr>
            <p:cNvPr id="67" name="Freeform: Shape 819">
              <a:extLst>
                <a:ext uri="{FF2B5EF4-FFF2-40B4-BE49-F238E27FC236}">
                  <a16:creationId xmlns:a16="http://schemas.microsoft.com/office/drawing/2014/main" id="{2DAFBEEA-C922-1543-A9CC-6AD1AA53D747}"/>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grp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p:txBody>
        </p:sp>
      </p:grpSp>
      <p:grpSp>
        <p:nvGrpSpPr>
          <p:cNvPr id="68" name="Group 67">
            <a:extLst>
              <a:ext uri="{FF2B5EF4-FFF2-40B4-BE49-F238E27FC236}">
                <a16:creationId xmlns:a16="http://schemas.microsoft.com/office/drawing/2014/main" id="{8C685BF8-A4B2-D846-8A31-882155DC4A4B}"/>
              </a:ext>
            </a:extLst>
          </p:cNvPr>
          <p:cNvGrpSpPr/>
          <p:nvPr/>
        </p:nvGrpSpPr>
        <p:grpSpPr>
          <a:xfrm>
            <a:off x="370250" y="3482790"/>
            <a:ext cx="366327" cy="285212"/>
            <a:chOff x="2062250" y="1828801"/>
            <a:chExt cx="438091" cy="341085"/>
          </a:xfrm>
        </p:grpSpPr>
        <p:grpSp>
          <p:nvGrpSpPr>
            <p:cNvPr id="72" name="Group 71">
              <a:extLst>
                <a:ext uri="{FF2B5EF4-FFF2-40B4-BE49-F238E27FC236}">
                  <a16:creationId xmlns:a16="http://schemas.microsoft.com/office/drawing/2014/main" id="{4D9BC49D-4CE7-E146-8B99-C26FE9FA9174}"/>
                </a:ext>
              </a:extLst>
            </p:cNvPr>
            <p:cNvGrpSpPr/>
            <p:nvPr/>
          </p:nvGrpSpPr>
          <p:grpSpPr>
            <a:xfrm>
              <a:off x="2062250" y="1828801"/>
              <a:ext cx="180067" cy="140947"/>
              <a:chOff x="2438399" y="1828800"/>
              <a:chExt cx="1923143" cy="1799771"/>
            </a:xfrm>
            <a:noFill/>
          </p:grpSpPr>
          <p:sp>
            <p:nvSpPr>
              <p:cNvPr id="86" name="Rectangle 85">
                <a:extLst>
                  <a:ext uri="{FF2B5EF4-FFF2-40B4-BE49-F238E27FC236}">
                    <a16:creationId xmlns:a16="http://schemas.microsoft.com/office/drawing/2014/main" id="{7EEA0A01-9BBA-434F-BED1-CEFB1CD817C6}"/>
                  </a:ext>
                </a:extLst>
              </p:cNvPr>
              <p:cNvSpPr/>
              <p:nvPr/>
            </p:nvSpPr>
            <p:spPr bwMode="auto">
              <a:xfrm>
                <a:off x="2438399" y="1828800"/>
                <a:ext cx="1923143" cy="1799771"/>
              </a:xfrm>
              <a:prstGeom prst="rect">
                <a:avLst/>
              </a:prstGeom>
              <a:grp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7DB740D7-071C-714B-8F3F-D0BA3C12848A}"/>
                  </a:ext>
                </a:extLst>
              </p:cNvPr>
              <p:cNvCxnSpPr>
                <a:cxnSpLocks/>
              </p:cNvCxnSpPr>
              <p:nvPr/>
            </p:nvCxnSpPr>
            <p:spPr>
              <a:xfrm>
                <a:off x="2438399" y="2258786"/>
                <a:ext cx="1923143" cy="0"/>
              </a:xfrm>
              <a:prstGeom prst="line">
                <a:avLst/>
              </a:prstGeom>
              <a:grpFill/>
              <a:ln w="12700">
                <a:solidFill>
                  <a:srgbClr val="0078D7"/>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F47F6226-59AD-6F4A-A6F0-0300CB0F0C34}"/>
                </a:ext>
              </a:extLst>
            </p:cNvPr>
            <p:cNvGrpSpPr/>
            <p:nvPr/>
          </p:nvGrpSpPr>
          <p:grpSpPr>
            <a:xfrm>
              <a:off x="2093480" y="2028939"/>
              <a:ext cx="180067" cy="140947"/>
              <a:chOff x="2438399" y="1828800"/>
              <a:chExt cx="1923143" cy="1799771"/>
            </a:xfrm>
            <a:noFill/>
          </p:grpSpPr>
          <p:sp>
            <p:nvSpPr>
              <p:cNvPr id="84" name="Rectangle 83">
                <a:extLst>
                  <a:ext uri="{FF2B5EF4-FFF2-40B4-BE49-F238E27FC236}">
                    <a16:creationId xmlns:a16="http://schemas.microsoft.com/office/drawing/2014/main" id="{00E9C226-2DC5-414D-9F98-785A64D9FC0C}"/>
                  </a:ext>
                </a:extLst>
              </p:cNvPr>
              <p:cNvSpPr/>
              <p:nvPr/>
            </p:nvSpPr>
            <p:spPr bwMode="auto">
              <a:xfrm>
                <a:off x="2438399" y="1828800"/>
                <a:ext cx="1923143" cy="1799771"/>
              </a:xfrm>
              <a:prstGeom prst="rect">
                <a:avLst/>
              </a:prstGeom>
              <a:grp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a:extLst>
                  <a:ext uri="{FF2B5EF4-FFF2-40B4-BE49-F238E27FC236}">
                    <a16:creationId xmlns:a16="http://schemas.microsoft.com/office/drawing/2014/main" id="{0C83A40D-0654-4644-A62A-D6CB50BB3DA5}"/>
                  </a:ext>
                </a:extLst>
              </p:cNvPr>
              <p:cNvCxnSpPr>
                <a:cxnSpLocks/>
              </p:cNvCxnSpPr>
              <p:nvPr/>
            </p:nvCxnSpPr>
            <p:spPr>
              <a:xfrm>
                <a:off x="2438399" y="2258786"/>
                <a:ext cx="1923143" cy="0"/>
              </a:xfrm>
              <a:prstGeom prst="line">
                <a:avLst/>
              </a:prstGeom>
              <a:grpFill/>
              <a:ln w="12700">
                <a:solidFill>
                  <a:srgbClr val="0078D7"/>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E4F70BA5-288D-8846-8485-17DCFE1A445B}"/>
                </a:ext>
              </a:extLst>
            </p:cNvPr>
            <p:cNvGrpSpPr/>
            <p:nvPr/>
          </p:nvGrpSpPr>
          <p:grpSpPr>
            <a:xfrm>
              <a:off x="2320274" y="1907031"/>
              <a:ext cx="180067" cy="140947"/>
              <a:chOff x="2438399" y="1828800"/>
              <a:chExt cx="1923143" cy="1799771"/>
            </a:xfrm>
            <a:noFill/>
          </p:grpSpPr>
          <p:sp>
            <p:nvSpPr>
              <p:cNvPr id="82" name="Rectangle 81">
                <a:extLst>
                  <a:ext uri="{FF2B5EF4-FFF2-40B4-BE49-F238E27FC236}">
                    <a16:creationId xmlns:a16="http://schemas.microsoft.com/office/drawing/2014/main" id="{8527700D-E749-FC4C-AA14-07441162B554}"/>
                  </a:ext>
                </a:extLst>
              </p:cNvPr>
              <p:cNvSpPr/>
              <p:nvPr/>
            </p:nvSpPr>
            <p:spPr bwMode="auto">
              <a:xfrm>
                <a:off x="2438399" y="1828800"/>
                <a:ext cx="1923143" cy="1799771"/>
              </a:xfrm>
              <a:prstGeom prst="rect">
                <a:avLst/>
              </a:prstGeom>
              <a:grp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3" name="Straight Connector 82">
                <a:extLst>
                  <a:ext uri="{FF2B5EF4-FFF2-40B4-BE49-F238E27FC236}">
                    <a16:creationId xmlns:a16="http://schemas.microsoft.com/office/drawing/2014/main" id="{FC940945-832E-744D-8D18-B89F4667888A}"/>
                  </a:ext>
                </a:extLst>
              </p:cNvPr>
              <p:cNvCxnSpPr>
                <a:cxnSpLocks/>
              </p:cNvCxnSpPr>
              <p:nvPr/>
            </p:nvCxnSpPr>
            <p:spPr>
              <a:xfrm>
                <a:off x="2438399" y="2258786"/>
                <a:ext cx="1923143" cy="0"/>
              </a:xfrm>
              <a:prstGeom prst="line">
                <a:avLst/>
              </a:prstGeom>
              <a:grpFill/>
              <a:ln w="12700">
                <a:solidFill>
                  <a:srgbClr val="0078D7"/>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BF3A78B4-28C9-A448-A4F3-2A99CA068C59}"/>
                </a:ext>
              </a:extLst>
            </p:cNvPr>
            <p:cNvGrpSpPr/>
            <p:nvPr/>
          </p:nvGrpSpPr>
          <p:grpSpPr>
            <a:xfrm>
              <a:off x="2129218" y="1891046"/>
              <a:ext cx="303775" cy="247510"/>
              <a:chOff x="2129218" y="1898304"/>
              <a:chExt cx="303775" cy="247510"/>
            </a:xfrm>
          </p:grpSpPr>
          <p:sp>
            <p:nvSpPr>
              <p:cNvPr id="76" name="Oval 75">
                <a:extLst>
                  <a:ext uri="{FF2B5EF4-FFF2-40B4-BE49-F238E27FC236}">
                    <a16:creationId xmlns:a16="http://schemas.microsoft.com/office/drawing/2014/main" id="{968B787F-7F93-6148-AD39-714813643714}"/>
                  </a:ext>
                </a:extLst>
              </p:cNvPr>
              <p:cNvSpPr/>
              <p:nvPr/>
            </p:nvSpPr>
            <p:spPr bwMode="auto">
              <a:xfrm rot="20526251">
                <a:off x="2129218" y="1898304"/>
                <a:ext cx="45467" cy="45467"/>
              </a:xfrm>
              <a:prstGeom prst="ellipse">
                <a:avLst/>
              </a:prstGeom>
              <a:no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C47BF6AC-F752-3249-BC4F-6CF7DE3A2368}"/>
                  </a:ext>
                </a:extLst>
              </p:cNvPr>
              <p:cNvSpPr/>
              <p:nvPr/>
            </p:nvSpPr>
            <p:spPr bwMode="auto">
              <a:xfrm>
                <a:off x="2160192" y="2100347"/>
                <a:ext cx="45467" cy="45467"/>
              </a:xfrm>
              <a:prstGeom prst="ellipse">
                <a:avLst/>
              </a:prstGeom>
              <a:no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DD725C28-297B-4642-9AD3-9444DDD662A5}"/>
                  </a:ext>
                </a:extLst>
              </p:cNvPr>
              <p:cNvSpPr/>
              <p:nvPr/>
            </p:nvSpPr>
            <p:spPr bwMode="auto">
              <a:xfrm rot="19893199">
                <a:off x="2387526" y="1977587"/>
                <a:ext cx="45467" cy="45467"/>
              </a:xfrm>
              <a:prstGeom prst="ellipse">
                <a:avLst/>
              </a:prstGeom>
              <a:noFill/>
              <a:ln w="12700">
                <a:solidFill>
                  <a:srgbClr val="0078D7"/>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9" name="Straight Connector 78">
                <a:extLst>
                  <a:ext uri="{FF2B5EF4-FFF2-40B4-BE49-F238E27FC236}">
                    <a16:creationId xmlns:a16="http://schemas.microsoft.com/office/drawing/2014/main" id="{82E36A52-F3E1-F149-AFB2-50CAB5AF2DD5}"/>
                  </a:ext>
                </a:extLst>
              </p:cNvPr>
              <p:cNvCxnSpPr>
                <a:cxnSpLocks/>
              </p:cNvCxnSpPr>
              <p:nvPr/>
            </p:nvCxnSpPr>
            <p:spPr>
              <a:xfrm>
                <a:off x="2172188" y="1931395"/>
                <a:ext cx="216280" cy="62448"/>
              </a:xfrm>
              <a:prstGeom prst="line">
                <a:avLst/>
              </a:prstGeom>
              <a:ln w="12700">
                <a:solidFill>
                  <a:srgbClr val="0078D7"/>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4F3DD65-0953-1B48-B918-4551995637B8}"/>
                  </a:ext>
                </a:extLst>
              </p:cNvPr>
              <p:cNvCxnSpPr>
                <a:cxnSpLocks/>
              </p:cNvCxnSpPr>
              <p:nvPr/>
            </p:nvCxnSpPr>
            <p:spPr>
              <a:xfrm>
                <a:off x="2158937" y="1942671"/>
                <a:ext cx="23989" cy="157676"/>
              </a:xfrm>
              <a:prstGeom prst="line">
                <a:avLst/>
              </a:prstGeom>
              <a:ln w="12700">
                <a:solidFill>
                  <a:srgbClr val="0078D7"/>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83778B9-745E-D54F-97D9-8E67D5E806E2}"/>
                  </a:ext>
                </a:extLst>
              </p:cNvPr>
              <p:cNvCxnSpPr>
                <a:cxnSpLocks/>
              </p:cNvCxnSpPr>
              <p:nvPr/>
            </p:nvCxnSpPr>
            <p:spPr>
              <a:xfrm flipH="1">
                <a:off x="2199001" y="2011149"/>
                <a:ext cx="191271" cy="95857"/>
              </a:xfrm>
              <a:prstGeom prst="line">
                <a:avLst/>
              </a:prstGeom>
              <a:ln w="12700">
                <a:solidFill>
                  <a:srgbClr val="0078D7"/>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9" name="Group 88">
            <a:extLst>
              <a:ext uri="{FF2B5EF4-FFF2-40B4-BE49-F238E27FC236}">
                <a16:creationId xmlns:a16="http://schemas.microsoft.com/office/drawing/2014/main" id="{FE49AA68-9AE0-D540-995F-36B7689716E9}"/>
              </a:ext>
            </a:extLst>
          </p:cNvPr>
          <p:cNvGrpSpPr/>
          <p:nvPr/>
        </p:nvGrpSpPr>
        <p:grpSpPr>
          <a:xfrm>
            <a:off x="378330" y="4698155"/>
            <a:ext cx="350167" cy="204672"/>
            <a:chOff x="4660062" y="959354"/>
            <a:chExt cx="3869807" cy="2261894"/>
          </a:xfrm>
          <a:noFill/>
        </p:grpSpPr>
        <p:sp>
          <p:nvSpPr>
            <p:cNvPr id="90" name="Freeform: Shape 164">
              <a:extLst>
                <a:ext uri="{FF2B5EF4-FFF2-40B4-BE49-F238E27FC236}">
                  <a16:creationId xmlns:a16="http://schemas.microsoft.com/office/drawing/2014/main" id="{5148D81C-3188-D140-A9E3-58452EE8F4BA}"/>
                </a:ext>
              </a:extLst>
            </p:cNvPr>
            <p:cNvSpPr/>
            <p:nvPr/>
          </p:nvSpPr>
          <p:spPr bwMode="auto">
            <a:xfrm>
              <a:off x="4660062" y="959354"/>
              <a:ext cx="3869807" cy="2261894"/>
            </a:xfrm>
            <a:custGeom>
              <a:avLst/>
              <a:gdLst>
                <a:gd name="connsiteX0" fmla="*/ 1718020 w 3869807"/>
                <a:gd name="connsiteY0" fmla="*/ 0 h 2261894"/>
                <a:gd name="connsiteX1" fmla="*/ 1940931 w 3869807"/>
                <a:gd name="connsiteY1" fmla="*/ 49419 h 2261894"/>
                <a:gd name="connsiteX2" fmla="*/ 2005754 w 3869807"/>
                <a:gd name="connsiteY2" fmla="*/ 88056 h 2261894"/>
                <a:gd name="connsiteX3" fmla="*/ 2071212 w 3869807"/>
                <a:gd name="connsiteY3" fmla="*/ 49419 h 2261894"/>
                <a:gd name="connsiteX4" fmla="*/ 2296308 w 3869807"/>
                <a:gd name="connsiteY4" fmla="*/ 0 h 2261894"/>
                <a:gd name="connsiteX5" fmla="*/ 2705220 w 3869807"/>
                <a:gd name="connsiteY5" fmla="*/ 184188 h 2261894"/>
                <a:gd name="connsiteX6" fmla="*/ 2707126 w 3869807"/>
                <a:gd name="connsiteY6" fmla="*/ 186700 h 2261894"/>
                <a:gd name="connsiteX7" fmla="*/ 2770078 w 3869807"/>
                <a:gd name="connsiteY7" fmla="*/ 179799 h 2261894"/>
                <a:gd name="connsiteX8" fmla="*/ 3336618 w 3869807"/>
                <a:gd name="connsiteY8" fmla="*/ 681919 h 2261894"/>
                <a:gd name="connsiteX9" fmla="*/ 3339441 w 3869807"/>
                <a:gd name="connsiteY9" fmla="*/ 712375 h 2261894"/>
                <a:gd name="connsiteX10" fmla="*/ 3412548 w 3869807"/>
                <a:gd name="connsiteY10" fmla="*/ 720468 h 2261894"/>
                <a:gd name="connsiteX11" fmla="*/ 3869807 w 3869807"/>
                <a:gd name="connsiteY11" fmla="*/ 1336549 h 2261894"/>
                <a:gd name="connsiteX12" fmla="*/ 3297134 w 3869807"/>
                <a:gd name="connsiteY12" fmla="*/ 1965406 h 2261894"/>
                <a:gd name="connsiteX13" fmla="*/ 3181721 w 3869807"/>
                <a:gd name="connsiteY13" fmla="*/ 1952630 h 2261894"/>
                <a:gd name="connsiteX14" fmla="*/ 3131470 w 3869807"/>
                <a:gd name="connsiteY14" fmla="*/ 1935501 h 2261894"/>
                <a:gd name="connsiteX15" fmla="*/ 3074367 w 3869807"/>
                <a:gd name="connsiteY15" fmla="*/ 2006225 h 2261894"/>
                <a:gd name="connsiteX16" fmla="*/ 2639217 w 3869807"/>
                <a:gd name="connsiteY16" fmla="*/ 2190413 h 2261894"/>
                <a:gd name="connsiteX17" fmla="*/ 2399678 w 3869807"/>
                <a:gd name="connsiteY17" fmla="*/ 2140994 h 2261894"/>
                <a:gd name="connsiteX18" fmla="*/ 2387414 w 3869807"/>
                <a:gd name="connsiteY18" fmla="*/ 2134192 h 2261894"/>
                <a:gd name="connsiteX19" fmla="*/ 2376353 w 3869807"/>
                <a:gd name="connsiteY19" fmla="*/ 2142287 h 2261894"/>
                <a:gd name="connsiteX20" fmla="*/ 1934904 w 3869807"/>
                <a:gd name="connsiteY20" fmla="*/ 2261894 h 2261894"/>
                <a:gd name="connsiteX21" fmla="*/ 1493456 w 3869807"/>
                <a:gd name="connsiteY21" fmla="*/ 2142287 h 2261894"/>
                <a:gd name="connsiteX22" fmla="*/ 1462383 w 3869807"/>
                <a:gd name="connsiteY22" fmla="*/ 2119547 h 2261894"/>
                <a:gd name="connsiteX23" fmla="*/ 1394617 w 3869807"/>
                <a:gd name="connsiteY23" fmla="*/ 2141043 h 2261894"/>
                <a:gd name="connsiteX24" fmla="*/ 1270593 w 3869807"/>
                <a:gd name="connsiteY24" fmla="*/ 2153819 h 2261894"/>
                <a:gd name="connsiteX25" fmla="*/ 926521 w 3869807"/>
                <a:gd name="connsiteY25" fmla="*/ 2046420 h 2261894"/>
                <a:gd name="connsiteX26" fmla="*/ 858726 w 3869807"/>
                <a:gd name="connsiteY26" fmla="*/ 1989261 h 2261894"/>
                <a:gd name="connsiteX27" fmla="*/ 803831 w 3869807"/>
                <a:gd name="connsiteY27" fmla="*/ 2005965 h 2261894"/>
                <a:gd name="connsiteX28" fmla="*/ 669003 w 3869807"/>
                <a:gd name="connsiteY28" fmla="*/ 2019288 h 2261894"/>
                <a:gd name="connsiteX29" fmla="*/ 0 w 3869807"/>
                <a:gd name="connsiteY29" fmla="*/ 1363490 h 2261894"/>
                <a:gd name="connsiteX30" fmla="*/ 534175 w 3869807"/>
                <a:gd name="connsiteY30" fmla="*/ 721015 h 2261894"/>
                <a:gd name="connsiteX31" fmla="*/ 572825 w 3869807"/>
                <a:gd name="connsiteY31" fmla="*/ 717196 h 2261894"/>
                <a:gd name="connsiteX32" fmla="*/ 574899 w 3869807"/>
                <a:gd name="connsiteY32" fmla="*/ 696829 h 2261894"/>
                <a:gd name="connsiteX33" fmla="*/ 1223715 w 3869807"/>
                <a:gd name="connsiteY33" fmla="*/ 173197 h 2261894"/>
                <a:gd name="connsiteX34" fmla="*/ 1315138 w 3869807"/>
                <a:gd name="connsiteY34" fmla="*/ 182323 h 2261894"/>
                <a:gd name="connsiteX35" fmla="*/ 1397833 w 3869807"/>
                <a:gd name="connsiteY35" fmla="*/ 107399 h 2261894"/>
                <a:gd name="connsiteX36" fmla="*/ 1718020 w 3869807"/>
                <a:gd name="connsiteY36" fmla="*/ 0 h 226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869807" h="2261894">
                  <a:moveTo>
                    <a:pt x="1718020" y="0"/>
                  </a:moveTo>
                  <a:cubicBezTo>
                    <a:pt x="1797090" y="0"/>
                    <a:pt x="1872417" y="17597"/>
                    <a:pt x="1940931" y="49419"/>
                  </a:cubicBezTo>
                  <a:lnTo>
                    <a:pt x="2005754" y="88056"/>
                  </a:lnTo>
                  <a:lnTo>
                    <a:pt x="2071212" y="49419"/>
                  </a:lnTo>
                  <a:cubicBezTo>
                    <a:pt x="2140398" y="17597"/>
                    <a:pt x="2216463" y="0"/>
                    <a:pt x="2296308" y="0"/>
                  </a:cubicBezTo>
                  <a:cubicBezTo>
                    <a:pt x="2455998" y="0"/>
                    <a:pt x="2600570" y="70387"/>
                    <a:pt x="2705220" y="184188"/>
                  </a:cubicBezTo>
                  <a:lnTo>
                    <a:pt x="2707126" y="186700"/>
                  </a:lnTo>
                  <a:lnTo>
                    <a:pt x="2770078" y="179799"/>
                  </a:lnTo>
                  <a:cubicBezTo>
                    <a:pt x="3049536" y="179799"/>
                    <a:pt x="3282694" y="395360"/>
                    <a:pt x="3336618" y="681919"/>
                  </a:cubicBezTo>
                  <a:lnTo>
                    <a:pt x="3339441" y="712375"/>
                  </a:lnTo>
                  <a:lnTo>
                    <a:pt x="3412548" y="720468"/>
                  </a:lnTo>
                  <a:cubicBezTo>
                    <a:pt x="3673506" y="779107"/>
                    <a:pt x="3869807" y="1032655"/>
                    <a:pt x="3869807" y="1336549"/>
                  </a:cubicBezTo>
                  <a:cubicBezTo>
                    <a:pt x="3869807" y="1683857"/>
                    <a:pt x="3613413" y="1965406"/>
                    <a:pt x="3297134" y="1965406"/>
                  </a:cubicBezTo>
                  <a:cubicBezTo>
                    <a:pt x="3257599" y="1965406"/>
                    <a:pt x="3219000" y="1961007"/>
                    <a:pt x="3181721" y="1952630"/>
                  </a:cubicBezTo>
                  <a:lnTo>
                    <a:pt x="3131470" y="1935501"/>
                  </a:lnTo>
                  <a:lnTo>
                    <a:pt x="3074367" y="2006225"/>
                  </a:lnTo>
                  <a:cubicBezTo>
                    <a:pt x="2963002" y="2120026"/>
                    <a:pt x="2809154" y="2190413"/>
                    <a:pt x="2639217" y="2190413"/>
                  </a:cubicBezTo>
                  <a:cubicBezTo>
                    <a:pt x="2554249" y="2190413"/>
                    <a:pt x="2473303" y="2172816"/>
                    <a:pt x="2399678" y="2140994"/>
                  </a:cubicBezTo>
                  <a:lnTo>
                    <a:pt x="2387414" y="2134192"/>
                  </a:lnTo>
                  <a:lnTo>
                    <a:pt x="2376353" y="2142287"/>
                  </a:lnTo>
                  <a:cubicBezTo>
                    <a:pt x="2250339" y="2217801"/>
                    <a:pt x="2098427" y="2261894"/>
                    <a:pt x="1934904" y="2261894"/>
                  </a:cubicBezTo>
                  <a:cubicBezTo>
                    <a:pt x="1771382" y="2261894"/>
                    <a:pt x="1619470" y="2217801"/>
                    <a:pt x="1493456" y="2142287"/>
                  </a:cubicBezTo>
                  <a:lnTo>
                    <a:pt x="1462383" y="2119547"/>
                  </a:lnTo>
                  <a:lnTo>
                    <a:pt x="1394617" y="2141043"/>
                  </a:lnTo>
                  <a:cubicBezTo>
                    <a:pt x="1354556" y="2149420"/>
                    <a:pt x="1313077" y="2153819"/>
                    <a:pt x="1270593" y="2153819"/>
                  </a:cubicBezTo>
                  <a:cubicBezTo>
                    <a:pt x="1143141" y="2153819"/>
                    <a:pt x="1024738" y="2114226"/>
                    <a:pt x="926521" y="2046420"/>
                  </a:cubicBezTo>
                  <a:lnTo>
                    <a:pt x="858726" y="1989261"/>
                  </a:lnTo>
                  <a:lnTo>
                    <a:pt x="803831" y="2005965"/>
                  </a:lnTo>
                  <a:cubicBezTo>
                    <a:pt x="760280" y="2014700"/>
                    <a:pt x="715188" y="2019288"/>
                    <a:pt x="669003" y="2019288"/>
                  </a:cubicBezTo>
                  <a:cubicBezTo>
                    <a:pt x="299523" y="2019288"/>
                    <a:pt x="0" y="1725677"/>
                    <a:pt x="0" y="1363490"/>
                  </a:cubicBezTo>
                  <a:cubicBezTo>
                    <a:pt x="0" y="1046576"/>
                    <a:pt x="229322" y="782166"/>
                    <a:pt x="534175" y="721015"/>
                  </a:cubicBezTo>
                  <a:lnTo>
                    <a:pt x="572825" y="717196"/>
                  </a:lnTo>
                  <a:lnTo>
                    <a:pt x="574899" y="696829"/>
                  </a:lnTo>
                  <a:cubicBezTo>
                    <a:pt x="636653" y="397993"/>
                    <a:pt x="903674" y="173197"/>
                    <a:pt x="1223715" y="173197"/>
                  </a:cubicBezTo>
                  <a:lnTo>
                    <a:pt x="1315138" y="182323"/>
                  </a:lnTo>
                  <a:lnTo>
                    <a:pt x="1397833" y="107399"/>
                  </a:lnTo>
                  <a:cubicBezTo>
                    <a:pt x="1489232" y="39593"/>
                    <a:pt x="1599416" y="0"/>
                    <a:pt x="1718020" y="0"/>
                  </a:cubicBezTo>
                  <a:close/>
                </a:path>
              </a:pathLst>
            </a:custGeom>
            <a:grp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Oval 90">
              <a:extLst>
                <a:ext uri="{FF2B5EF4-FFF2-40B4-BE49-F238E27FC236}">
                  <a16:creationId xmlns:a16="http://schemas.microsoft.com/office/drawing/2014/main" id="{220898F7-B76F-3341-A686-321C80EC0E8C}"/>
                </a:ext>
              </a:extLst>
            </p:cNvPr>
            <p:cNvSpPr/>
            <p:nvPr/>
          </p:nvSpPr>
          <p:spPr bwMode="auto">
            <a:xfrm>
              <a:off x="6396421" y="1389756"/>
              <a:ext cx="397226" cy="397042"/>
            </a:xfrm>
            <a:prstGeom prst="ellipse">
              <a:avLst/>
            </a:prstGeom>
            <a:grp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63DEBB54-53FC-4646-AD66-A0D17FE284B8}"/>
                </a:ext>
              </a:extLst>
            </p:cNvPr>
            <p:cNvSpPr/>
            <p:nvPr/>
          </p:nvSpPr>
          <p:spPr bwMode="auto">
            <a:xfrm>
              <a:off x="7539697" y="1939914"/>
              <a:ext cx="397226" cy="397042"/>
            </a:xfrm>
            <a:prstGeom prst="ellipse">
              <a:avLst/>
            </a:prstGeom>
            <a:grp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Oval 92">
              <a:extLst>
                <a:ext uri="{FF2B5EF4-FFF2-40B4-BE49-F238E27FC236}">
                  <a16:creationId xmlns:a16="http://schemas.microsoft.com/office/drawing/2014/main" id="{A16208B2-26D4-4C47-B974-D206778756AB}"/>
                </a:ext>
              </a:extLst>
            </p:cNvPr>
            <p:cNvSpPr/>
            <p:nvPr/>
          </p:nvSpPr>
          <p:spPr bwMode="auto">
            <a:xfrm>
              <a:off x="5107942" y="2175810"/>
              <a:ext cx="397226" cy="397042"/>
            </a:xfrm>
            <a:prstGeom prst="ellipse">
              <a:avLst/>
            </a:prstGeom>
            <a:grp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a:extLst>
                <a:ext uri="{FF2B5EF4-FFF2-40B4-BE49-F238E27FC236}">
                  <a16:creationId xmlns:a16="http://schemas.microsoft.com/office/drawing/2014/main" id="{A342EBB3-E6B9-6D4E-A7BF-03019DDACB1A}"/>
                </a:ext>
              </a:extLst>
            </p:cNvPr>
            <p:cNvSpPr/>
            <p:nvPr/>
          </p:nvSpPr>
          <p:spPr bwMode="auto">
            <a:xfrm>
              <a:off x="6259972" y="2398580"/>
              <a:ext cx="397226" cy="397042"/>
            </a:xfrm>
            <a:prstGeom prst="ellipse">
              <a:avLst/>
            </a:prstGeom>
            <a:grp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5" name="Connector: Elbow 169">
              <a:extLst>
                <a:ext uri="{FF2B5EF4-FFF2-40B4-BE49-F238E27FC236}">
                  <a16:creationId xmlns:a16="http://schemas.microsoft.com/office/drawing/2014/main" id="{B4872349-BD3E-DE44-B804-441F639EA35F}"/>
                </a:ext>
              </a:extLst>
            </p:cNvPr>
            <p:cNvCxnSpPr>
              <a:stCxn id="93" idx="6"/>
            </p:cNvCxnSpPr>
            <p:nvPr/>
          </p:nvCxnSpPr>
          <p:spPr>
            <a:xfrm>
              <a:off x="5505168" y="2374331"/>
              <a:ext cx="311340" cy="718784"/>
            </a:xfrm>
            <a:prstGeom prst="bentConnector2">
              <a:avLst/>
            </a:prstGeom>
            <a:grpFill/>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Connector: Elbow 170">
              <a:extLst>
                <a:ext uri="{FF2B5EF4-FFF2-40B4-BE49-F238E27FC236}">
                  <a16:creationId xmlns:a16="http://schemas.microsoft.com/office/drawing/2014/main" id="{A75AF931-8E79-5841-8755-234902946139}"/>
                </a:ext>
              </a:extLst>
            </p:cNvPr>
            <p:cNvCxnSpPr>
              <a:cxnSpLocks/>
              <a:stCxn id="94" idx="0"/>
            </p:cNvCxnSpPr>
            <p:nvPr/>
          </p:nvCxnSpPr>
          <p:spPr>
            <a:xfrm rot="16200000" flipV="1">
              <a:off x="5541469" y="1481464"/>
              <a:ext cx="1259426" cy="574806"/>
            </a:xfrm>
            <a:prstGeom prst="bentConnector3">
              <a:avLst>
                <a:gd name="adj1" fmla="val 21955"/>
              </a:avLst>
            </a:prstGeom>
            <a:grpFill/>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Connector: Elbow 171">
              <a:extLst>
                <a:ext uri="{FF2B5EF4-FFF2-40B4-BE49-F238E27FC236}">
                  <a16:creationId xmlns:a16="http://schemas.microsoft.com/office/drawing/2014/main" id="{38E40AEB-4964-3E47-9A99-05E67FBB4586}"/>
                </a:ext>
              </a:extLst>
            </p:cNvPr>
            <p:cNvCxnSpPr>
              <a:cxnSpLocks/>
              <a:stCxn id="91" idx="6"/>
            </p:cNvCxnSpPr>
            <p:nvPr/>
          </p:nvCxnSpPr>
          <p:spPr>
            <a:xfrm>
              <a:off x="6793647" y="1588277"/>
              <a:ext cx="376193" cy="1553213"/>
            </a:xfrm>
            <a:prstGeom prst="bentConnector2">
              <a:avLst/>
            </a:prstGeom>
            <a:grpFill/>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Connector: Elbow 172">
              <a:extLst>
                <a:ext uri="{FF2B5EF4-FFF2-40B4-BE49-F238E27FC236}">
                  <a16:creationId xmlns:a16="http://schemas.microsoft.com/office/drawing/2014/main" id="{CDBF4972-73E0-B44D-A21A-66D7439BE31D}"/>
                </a:ext>
              </a:extLst>
            </p:cNvPr>
            <p:cNvCxnSpPr>
              <a:stCxn id="92" idx="4"/>
            </p:cNvCxnSpPr>
            <p:nvPr/>
          </p:nvCxnSpPr>
          <p:spPr>
            <a:xfrm rot="5400000">
              <a:off x="7356644" y="2150264"/>
              <a:ext cx="194975" cy="568358"/>
            </a:xfrm>
            <a:prstGeom prst="bentConnector2">
              <a:avLst/>
            </a:prstGeom>
            <a:grpFill/>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C08ADB2D-E1E2-4DF5-BB07-EA68494E5BE5}"/>
              </a:ext>
            </a:extLst>
          </p:cNvPr>
          <p:cNvSpPr/>
          <p:nvPr/>
        </p:nvSpPr>
        <p:spPr>
          <a:xfrm>
            <a:off x="6492846" y="5667682"/>
            <a:ext cx="2253504" cy="480131"/>
          </a:xfrm>
          <a:prstGeom prst="rect">
            <a:avLst/>
          </a:prstGeom>
          <a:solidFill>
            <a:schemeClr val="bg1"/>
          </a:solidFill>
        </p:spPr>
        <p:txBody>
          <a:bodyPr wrap="square" lIns="182880" tIns="146304" rIns="182880" bIns="146304" rtlCol="0" anchor="ctr">
            <a:spAutoFit/>
          </a:bodyPr>
          <a:lstStyle/>
          <a:p>
            <a:pPr marL="0" marR="0" lvl="0" indent="0" algn="ctr" defTabSz="914400" rtl="0" eaLnBrk="1" fontAlgn="auto" latinLnBrk="0" hangingPunct="1">
              <a:lnSpc>
                <a:spcPct val="100000"/>
              </a:lnSpc>
              <a:spcBef>
                <a:spcPts val="1200"/>
              </a:spcBef>
              <a:spcAft>
                <a:spcPts val="600"/>
              </a:spcAft>
              <a:buClrTx/>
              <a:buSzTx/>
              <a:buFontTx/>
              <a:buNone/>
              <a:tabLst/>
              <a:defRPr/>
            </a:pPr>
            <a:r>
              <a:rPr kumimoji="0" lang="en-US" sz="1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 Global Azure in </a:t>
            </a:r>
            <a:r>
              <a:rPr lang="en-US" sz="1200" dirty="0">
                <a:gradFill>
                  <a:gsLst>
                    <a:gs pos="2917">
                      <a:srgbClr val="505050"/>
                    </a:gs>
                    <a:gs pos="30000">
                      <a:srgbClr val="505050"/>
                    </a:gs>
                  </a:gsLst>
                  <a:lin ang="5400000" scaled="0"/>
                </a:gradFill>
                <a:latin typeface="Segoe UI"/>
              </a:rPr>
              <a:t>54</a:t>
            </a:r>
            <a:r>
              <a:rPr kumimoji="0" lang="en-US" sz="1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 regions</a:t>
            </a:r>
          </a:p>
        </p:txBody>
      </p:sp>
      <p:grpSp>
        <p:nvGrpSpPr>
          <p:cNvPr id="108" name="Group 11">
            <a:extLst>
              <a:ext uri="{FF2B5EF4-FFF2-40B4-BE49-F238E27FC236}">
                <a16:creationId xmlns:a16="http://schemas.microsoft.com/office/drawing/2014/main" id="{D5752A38-4978-4B8F-8C06-437472E4F788}"/>
              </a:ext>
            </a:extLst>
          </p:cNvPr>
          <p:cNvGrpSpPr>
            <a:grpSpLocks noChangeAspect="1"/>
          </p:cNvGrpSpPr>
          <p:nvPr/>
        </p:nvGrpSpPr>
        <p:grpSpPr bwMode="auto">
          <a:xfrm>
            <a:off x="441025" y="4112461"/>
            <a:ext cx="224777" cy="244847"/>
            <a:chOff x="3861" y="4291602"/>
            <a:chExt cx="112" cy="244433"/>
          </a:xfrm>
        </p:grpSpPr>
        <p:sp>
          <p:nvSpPr>
            <p:cNvPr id="110" name="Freeform 12">
              <a:extLst>
                <a:ext uri="{FF2B5EF4-FFF2-40B4-BE49-F238E27FC236}">
                  <a16:creationId xmlns:a16="http://schemas.microsoft.com/office/drawing/2014/main" id="{EB2BF1D8-6A64-4EDC-9801-E26DFD39F466}"/>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11" name="Line 13">
              <a:extLst>
                <a:ext uri="{FF2B5EF4-FFF2-40B4-BE49-F238E27FC236}">
                  <a16:creationId xmlns:a16="http://schemas.microsoft.com/office/drawing/2014/main" id="{66DBC313-2999-4AB2-8D9E-DBC2AE159C28}"/>
                </a:ext>
              </a:extLst>
            </p:cNvPr>
            <p:cNvSpPr>
              <a:spLocks noChangeShapeType="1"/>
            </p:cNvSpPr>
            <p:nvPr/>
          </p:nvSpPr>
          <p:spPr bwMode="auto">
            <a:xfrm>
              <a:off x="3874" y="4469918"/>
              <a:ext cx="84"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12" name="Line 14">
              <a:extLst>
                <a:ext uri="{FF2B5EF4-FFF2-40B4-BE49-F238E27FC236}">
                  <a16:creationId xmlns:a16="http://schemas.microsoft.com/office/drawing/2014/main" id="{A08589FE-D21C-49B8-A2AA-1BC4731FABE5}"/>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13" name="Line 15">
              <a:extLst>
                <a:ext uri="{FF2B5EF4-FFF2-40B4-BE49-F238E27FC236}">
                  <a16:creationId xmlns:a16="http://schemas.microsoft.com/office/drawing/2014/main" id="{4438BD8D-58A2-473A-A979-C74F68B07C6E}"/>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14" name="Line 16">
              <a:extLst>
                <a:ext uri="{FF2B5EF4-FFF2-40B4-BE49-F238E27FC236}">
                  <a16:creationId xmlns:a16="http://schemas.microsoft.com/office/drawing/2014/main" id="{3997172D-494F-448C-8C03-F84023CA9DA9}"/>
                </a:ext>
              </a:extLst>
            </p:cNvPr>
            <p:cNvSpPr>
              <a:spLocks noChangeShapeType="1"/>
            </p:cNvSpPr>
            <p:nvPr/>
          </p:nvSpPr>
          <p:spPr bwMode="auto">
            <a:xfrm>
              <a:off x="3923" y="4425840"/>
              <a:ext cx="25"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15" name="Line 17">
              <a:extLst>
                <a:ext uri="{FF2B5EF4-FFF2-40B4-BE49-F238E27FC236}">
                  <a16:creationId xmlns:a16="http://schemas.microsoft.com/office/drawing/2014/main" id="{78CA6C35-498A-4A58-A4C0-3C78657A454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grpSp>
      <p:grpSp>
        <p:nvGrpSpPr>
          <p:cNvPr id="12" name="Group 11">
            <a:extLst>
              <a:ext uri="{FF2B5EF4-FFF2-40B4-BE49-F238E27FC236}">
                <a16:creationId xmlns:a16="http://schemas.microsoft.com/office/drawing/2014/main" id="{FC0AA4D6-9EC0-4511-87D4-06BD96D7C679}"/>
              </a:ext>
            </a:extLst>
          </p:cNvPr>
          <p:cNvGrpSpPr/>
          <p:nvPr/>
        </p:nvGrpSpPr>
        <p:grpSpPr>
          <a:xfrm>
            <a:off x="431723" y="5245210"/>
            <a:ext cx="243383" cy="243385"/>
            <a:chOff x="518809" y="5245210"/>
            <a:chExt cx="243383" cy="243385"/>
          </a:xfrm>
        </p:grpSpPr>
        <p:sp>
          <p:nvSpPr>
            <p:cNvPr id="128" name="Freeform: Shape 127">
              <a:extLst>
                <a:ext uri="{FF2B5EF4-FFF2-40B4-BE49-F238E27FC236}">
                  <a16:creationId xmlns:a16="http://schemas.microsoft.com/office/drawing/2014/main" id="{5EB83B92-1EDC-4DA1-ABE2-7C97ADB23380}"/>
                </a:ext>
              </a:extLst>
            </p:cNvPr>
            <p:cNvSpPr/>
            <p:nvPr/>
          </p:nvSpPr>
          <p:spPr bwMode="auto">
            <a:xfrm>
              <a:off x="592787" y="5245210"/>
              <a:ext cx="169405" cy="169406"/>
            </a:xfrm>
            <a:custGeom>
              <a:avLst/>
              <a:gdLst>
                <a:gd name="connsiteX0" fmla="*/ 154834 w 169405"/>
                <a:gd name="connsiteY0" fmla="*/ 0 h 169406"/>
                <a:gd name="connsiteX1" fmla="*/ 169405 w 169405"/>
                <a:gd name="connsiteY1" fmla="*/ 14572 h 169406"/>
                <a:gd name="connsiteX2" fmla="*/ 169405 w 169405"/>
                <a:gd name="connsiteY2" fmla="*/ 169406 h 169406"/>
                <a:gd name="connsiteX3" fmla="*/ 109279 w 169405"/>
                <a:gd name="connsiteY3" fmla="*/ 109280 h 169406"/>
                <a:gd name="connsiteX4" fmla="*/ 107908 w 169405"/>
                <a:gd name="connsiteY4" fmla="*/ 105970 h 169406"/>
                <a:gd name="connsiteX5" fmla="*/ 104598 w 169405"/>
                <a:gd name="connsiteY5" fmla="*/ 104599 h 169406"/>
                <a:gd name="connsiteX6" fmla="*/ 0 w 169405"/>
                <a:gd name="connsiteY6" fmla="*/ 1 h 169406"/>
                <a:gd name="connsiteX7" fmla="*/ 154834 w 169405"/>
                <a:gd name="connsiteY7" fmla="*/ 0 h 169406"/>
                <a:gd name="connsiteX0" fmla="*/ 104598 w 196038"/>
                <a:gd name="connsiteY0" fmla="*/ 104599 h 196039"/>
                <a:gd name="connsiteX1" fmla="*/ 0 w 196038"/>
                <a:gd name="connsiteY1" fmla="*/ 1 h 196039"/>
                <a:gd name="connsiteX2" fmla="*/ 154834 w 196038"/>
                <a:gd name="connsiteY2" fmla="*/ 0 h 196039"/>
                <a:gd name="connsiteX3" fmla="*/ 169405 w 196038"/>
                <a:gd name="connsiteY3" fmla="*/ 14572 h 196039"/>
                <a:gd name="connsiteX4" fmla="*/ 169405 w 196038"/>
                <a:gd name="connsiteY4" fmla="*/ 169406 h 196039"/>
                <a:gd name="connsiteX5" fmla="*/ 109279 w 196038"/>
                <a:gd name="connsiteY5" fmla="*/ 109280 h 196039"/>
                <a:gd name="connsiteX6" fmla="*/ 107908 w 196038"/>
                <a:gd name="connsiteY6" fmla="*/ 105970 h 196039"/>
                <a:gd name="connsiteX7" fmla="*/ 196038 w 196038"/>
                <a:gd name="connsiteY7" fmla="*/ 196039 h 196039"/>
                <a:gd name="connsiteX0" fmla="*/ 104598 w 196038"/>
                <a:gd name="connsiteY0" fmla="*/ 104599 h 196039"/>
                <a:gd name="connsiteX1" fmla="*/ 0 w 196038"/>
                <a:gd name="connsiteY1" fmla="*/ 1 h 196039"/>
                <a:gd name="connsiteX2" fmla="*/ 154834 w 196038"/>
                <a:gd name="connsiteY2" fmla="*/ 0 h 196039"/>
                <a:gd name="connsiteX3" fmla="*/ 169405 w 196038"/>
                <a:gd name="connsiteY3" fmla="*/ 14572 h 196039"/>
                <a:gd name="connsiteX4" fmla="*/ 169405 w 196038"/>
                <a:gd name="connsiteY4" fmla="*/ 169406 h 196039"/>
                <a:gd name="connsiteX5" fmla="*/ 109279 w 196038"/>
                <a:gd name="connsiteY5" fmla="*/ 109280 h 196039"/>
                <a:gd name="connsiteX6" fmla="*/ 196038 w 196038"/>
                <a:gd name="connsiteY6" fmla="*/ 196039 h 196039"/>
                <a:gd name="connsiteX0" fmla="*/ 104598 w 196038"/>
                <a:gd name="connsiteY0" fmla="*/ 104599 h 196039"/>
                <a:gd name="connsiteX1" fmla="*/ 0 w 196038"/>
                <a:gd name="connsiteY1" fmla="*/ 1 h 196039"/>
                <a:gd name="connsiteX2" fmla="*/ 154834 w 196038"/>
                <a:gd name="connsiteY2" fmla="*/ 0 h 196039"/>
                <a:gd name="connsiteX3" fmla="*/ 169405 w 196038"/>
                <a:gd name="connsiteY3" fmla="*/ 14572 h 196039"/>
                <a:gd name="connsiteX4" fmla="*/ 169405 w 196038"/>
                <a:gd name="connsiteY4" fmla="*/ 169406 h 196039"/>
                <a:gd name="connsiteX5" fmla="*/ 196038 w 196038"/>
                <a:gd name="connsiteY5" fmla="*/ 196039 h 196039"/>
                <a:gd name="connsiteX0" fmla="*/ 0 w 196038"/>
                <a:gd name="connsiteY0" fmla="*/ 1 h 196039"/>
                <a:gd name="connsiteX1" fmla="*/ 154834 w 196038"/>
                <a:gd name="connsiteY1" fmla="*/ 0 h 196039"/>
                <a:gd name="connsiteX2" fmla="*/ 169405 w 196038"/>
                <a:gd name="connsiteY2" fmla="*/ 14572 h 196039"/>
                <a:gd name="connsiteX3" fmla="*/ 169405 w 196038"/>
                <a:gd name="connsiteY3" fmla="*/ 169406 h 196039"/>
                <a:gd name="connsiteX4" fmla="*/ 196038 w 196038"/>
                <a:gd name="connsiteY4" fmla="*/ 196039 h 196039"/>
                <a:gd name="connsiteX0" fmla="*/ 0 w 169405"/>
                <a:gd name="connsiteY0" fmla="*/ 1 h 169406"/>
                <a:gd name="connsiteX1" fmla="*/ 154834 w 169405"/>
                <a:gd name="connsiteY1" fmla="*/ 0 h 169406"/>
                <a:gd name="connsiteX2" fmla="*/ 169405 w 169405"/>
                <a:gd name="connsiteY2" fmla="*/ 14572 h 169406"/>
                <a:gd name="connsiteX3" fmla="*/ 169405 w 169405"/>
                <a:gd name="connsiteY3" fmla="*/ 169406 h 169406"/>
              </a:gdLst>
              <a:ahLst/>
              <a:cxnLst>
                <a:cxn ang="0">
                  <a:pos x="connsiteX0" y="connsiteY0"/>
                </a:cxn>
                <a:cxn ang="0">
                  <a:pos x="connsiteX1" y="connsiteY1"/>
                </a:cxn>
                <a:cxn ang="0">
                  <a:pos x="connsiteX2" y="connsiteY2"/>
                </a:cxn>
                <a:cxn ang="0">
                  <a:pos x="connsiteX3" y="connsiteY3"/>
                </a:cxn>
              </a:cxnLst>
              <a:rect l="l" t="t" r="r" b="b"/>
              <a:pathLst>
                <a:path w="169405" h="169406">
                  <a:moveTo>
                    <a:pt x="0" y="1"/>
                  </a:moveTo>
                  <a:lnTo>
                    <a:pt x="154834" y="0"/>
                  </a:lnTo>
                  <a:cubicBezTo>
                    <a:pt x="162881" y="0"/>
                    <a:pt x="169405" y="6524"/>
                    <a:pt x="169405" y="14572"/>
                  </a:cubicBezTo>
                  <a:lnTo>
                    <a:pt x="169405" y="169406"/>
                  </a:lnTo>
                </a:path>
              </a:pathLst>
            </a:cu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Freeform: Shape 126">
              <a:extLst>
                <a:ext uri="{FF2B5EF4-FFF2-40B4-BE49-F238E27FC236}">
                  <a16:creationId xmlns:a16="http://schemas.microsoft.com/office/drawing/2014/main" id="{B508CB55-8F5C-4ED8-BB53-020F9E2117C0}"/>
                </a:ext>
              </a:extLst>
            </p:cNvPr>
            <p:cNvSpPr/>
            <p:nvPr/>
          </p:nvSpPr>
          <p:spPr bwMode="auto">
            <a:xfrm>
              <a:off x="518809" y="5319190"/>
              <a:ext cx="169405" cy="169405"/>
            </a:xfrm>
            <a:custGeom>
              <a:avLst/>
              <a:gdLst>
                <a:gd name="connsiteX0" fmla="*/ 0 w 169405"/>
                <a:gd name="connsiteY0" fmla="*/ 0 h 169405"/>
                <a:gd name="connsiteX1" fmla="*/ 60128 w 169405"/>
                <a:gd name="connsiteY1" fmla="*/ 60128 h 169405"/>
                <a:gd name="connsiteX2" fmla="*/ 61498 w 169405"/>
                <a:gd name="connsiteY2" fmla="*/ 63436 h 169405"/>
                <a:gd name="connsiteX3" fmla="*/ 64806 w 169405"/>
                <a:gd name="connsiteY3" fmla="*/ 64806 h 169405"/>
                <a:gd name="connsiteX4" fmla="*/ 169405 w 169405"/>
                <a:gd name="connsiteY4" fmla="*/ 169405 h 169405"/>
                <a:gd name="connsiteX5" fmla="*/ 14571 w 169405"/>
                <a:gd name="connsiteY5" fmla="*/ 169405 h 169405"/>
                <a:gd name="connsiteX6" fmla="*/ 0 w 169405"/>
                <a:gd name="connsiteY6" fmla="*/ 154834 h 169405"/>
                <a:gd name="connsiteX7" fmla="*/ 0 w 169405"/>
                <a:gd name="connsiteY7" fmla="*/ 0 h 169405"/>
                <a:gd name="connsiteX0" fmla="*/ 64806 w 169405"/>
                <a:gd name="connsiteY0" fmla="*/ 64806 h 169405"/>
                <a:gd name="connsiteX1" fmla="*/ 169405 w 169405"/>
                <a:gd name="connsiteY1" fmla="*/ 169405 h 169405"/>
                <a:gd name="connsiteX2" fmla="*/ 14571 w 169405"/>
                <a:gd name="connsiteY2" fmla="*/ 169405 h 169405"/>
                <a:gd name="connsiteX3" fmla="*/ 0 w 169405"/>
                <a:gd name="connsiteY3" fmla="*/ 154834 h 169405"/>
                <a:gd name="connsiteX4" fmla="*/ 0 w 169405"/>
                <a:gd name="connsiteY4" fmla="*/ 0 h 169405"/>
                <a:gd name="connsiteX5" fmla="*/ 60128 w 169405"/>
                <a:gd name="connsiteY5" fmla="*/ 60128 h 169405"/>
                <a:gd name="connsiteX6" fmla="*/ 61498 w 169405"/>
                <a:gd name="connsiteY6" fmla="*/ 63436 h 169405"/>
                <a:gd name="connsiteX7" fmla="*/ 156246 w 169405"/>
                <a:gd name="connsiteY7" fmla="*/ 156246 h 169405"/>
                <a:gd name="connsiteX0" fmla="*/ 64806 w 169405"/>
                <a:gd name="connsiteY0" fmla="*/ 64806 h 169405"/>
                <a:gd name="connsiteX1" fmla="*/ 169405 w 169405"/>
                <a:gd name="connsiteY1" fmla="*/ 169405 h 169405"/>
                <a:gd name="connsiteX2" fmla="*/ 14571 w 169405"/>
                <a:gd name="connsiteY2" fmla="*/ 169405 h 169405"/>
                <a:gd name="connsiteX3" fmla="*/ 0 w 169405"/>
                <a:gd name="connsiteY3" fmla="*/ 154834 h 169405"/>
                <a:gd name="connsiteX4" fmla="*/ 0 w 169405"/>
                <a:gd name="connsiteY4" fmla="*/ 0 h 169405"/>
                <a:gd name="connsiteX5" fmla="*/ 60128 w 169405"/>
                <a:gd name="connsiteY5" fmla="*/ 60128 h 169405"/>
                <a:gd name="connsiteX6" fmla="*/ 156246 w 169405"/>
                <a:gd name="connsiteY6" fmla="*/ 156246 h 169405"/>
                <a:gd name="connsiteX0" fmla="*/ 64806 w 169405"/>
                <a:gd name="connsiteY0" fmla="*/ 64806 h 169405"/>
                <a:gd name="connsiteX1" fmla="*/ 169405 w 169405"/>
                <a:gd name="connsiteY1" fmla="*/ 169405 h 169405"/>
                <a:gd name="connsiteX2" fmla="*/ 14571 w 169405"/>
                <a:gd name="connsiteY2" fmla="*/ 169405 h 169405"/>
                <a:gd name="connsiteX3" fmla="*/ 0 w 169405"/>
                <a:gd name="connsiteY3" fmla="*/ 154834 h 169405"/>
                <a:gd name="connsiteX4" fmla="*/ 0 w 169405"/>
                <a:gd name="connsiteY4" fmla="*/ 0 h 169405"/>
                <a:gd name="connsiteX5" fmla="*/ 156246 w 169405"/>
                <a:gd name="connsiteY5" fmla="*/ 156246 h 169405"/>
                <a:gd name="connsiteX0" fmla="*/ 169405 w 169405"/>
                <a:gd name="connsiteY0" fmla="*/ 169405 h 169405"/>
                <a:gd name="connsiteX1" fmla="*/ 14571 w 169405"/>
                <a:gd name="connsiteY1" fmla="*/ 169405 h 169405"/>
                <a:gd name="connsiteX2" fmla="*/ 0 w 169405"/>
                <a:gd name="connsiteY2" fmla="*/ 154834 h 169405"/>
                <a:gd name="connsiteX3" fmla="*/ 0 w 169405"/>
                <a:gd name="connsiteY3" fmla="*/ 0 h 169405"/>
                <a:gd name="connsiteX4" fmla="*/ 156246 w 169405"/>
                <a:gd name="connsiteY4" fmla="*/ 156246 h 169405"/>
                <a:gd name="connsiteX0" fmla="*/ 169405 w 169405"/>
                <a:gd name="connsiteY0" fmla="*/ 169405 h 169405"/>
                <a:gd name="connsiteX1" fmla="*/ 14571 w 169405"/>
                <a:gd name="connsiteY1" fmla="*/ 169405 h 169405"/>
                <a:gd name="connsiteX2" fmla="*/ 0 w 169405"/>
                <a:gd name="connsiteY2" fmla="*/ 154834 h 169405"/>
                <a:gd name="connsiteX3" fmla="*/ 0 w 169405"/>
                <a:gd name="connsiteY3" fmla="*/ 0 h 169405"/>
              </a:gdLst>
              <a:ahLst/>
              <a:cxnLst>
                <a:cxn ang="0">
                  <a:pos x="connsiteX0" y="connsiteY0"/>
                </a:cxn>
                <a:cxn ang="0">
                  <a:pos x="connsiteX1" y="connsiteY1"/>
                </a:cxn>
                <a:cxn ang="0">
                  <a:pos x="connsiteX2" y="connsiteY2"/>
                </a:cxn>
                <a:cxn ang="0">
                  <a:pos x="connsiteX3" y="connsiteY3"/>
                </a:cxn>
              </a:cxnLst>
              <a:rect l="l" t="t" r="r" b="b"/>
              <a:pathLst>
                <a:path w="169405" h="169405">
                  <a:moveTo>
                    <a:pt x="169405" y="169405"/>
                  </a:moveTo>
                  <a:lnTo>
                    <a:pt x="14571" y="169405"/>
                  </a:lnTo>
                  <a:cubicBezTo>
                    <a:pt x="6524" y="169405"/>
                    <a:pt x="0" y="162881"/>
                    <a:pt x="0" y="154834"/>
                  </a:cubicBezTo>
                  <a:lnTo>
                    <a:pt x="0" y="0"/>
                  </a:lnTo>
                </a:path>
              </a:pathLst>
            </a:cu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Oval 125">
              <a:extLst>
                <a:ext uri="{FF2B5EF4-FFF2-40B4-BE49-F238E27FC236}">
                  <a16:creationId xmlns:a16="http://schemas.microsoft.com/office/drawing/2014/main" id="{180EAC09-4DB5-40A6-B931-114EF3DBCEC4}"/>
                </a:ext>
              </a:extLst>
            </p:cNvPr>
            <p:cNvSpPr/>
            <p:nvPr/>
          </p:nvSpPr>
          <p:spPr bwMode="auto">
            <a:xfrm>
              <a:off x="573794" y="5344667"/>
              <a:ext cx="44471" cy="44471"/>
            </a:xfrm>
            <a:prstGeom prst="ellipse">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Oval 124">
              <a:extLst>
                <a:ext uri="{FF2B5EF4-FFF2-40B4-BE49-F238E27FC236}">
                  <a16:creationId xmlns:a16="http://schemas.microsoft.com/office/drawing/2014/main" id="{8037A539-4ADE-4568-9A32-7D95B7CFB99D}"/>
                </a:ext>
              </a:extLst>
            </p:cNvPr>
            <p:cNvSpPr/>
            <p:nvPr/>
          </p:nvSpPr>
          <p:spPr bwMode="auto">
            <a:xfrm>
              <a:off x="662736" y="5344667"/>
              <a:ext cx="44471" cy="44471"/>
            </a:xfrm>
            <a:prstGeom prst="ellipse">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 name="L-Shape 7">
            <a:extLst>
              <a:ext uri="{FF2B5EF4-FFF2-40B4-BE49-F238E27FC236}">
                <a16:creationId xmlns:a16="http://schemas.microsoft.com/office/drawing/2014/main" id="{96BEE72C-1D97-4496-AD26-1677CB2D1EFA}"/>
              </a:ext>
            </a:extLst>
          </p:cNvPr>
          <p:cNvSpPr/>
          <p:nvPr/>
        </p:nvSpPr>
        <p:spPr bwMode="auto">
          <a:xfrm>
            <a:off x="3394002" y="1667673"/>
            <a:ext cx="8443992" cy="813258"/>
          </a:xfrm>
          <a:prstGeom prst="corner">
            <a:avLst>
              <a:gd name="adj1" fmla="val 42862"/>
              <a:gd name="adj2" fmla="val 2017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6766560" bIns="1042416"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Azure SQL Database</a:t>
            </a:r>
          </a:p>
        </p:txBody>
      </p:sp>
      <p:sp>
        <p:nvSpPr>
          <p:cNvPr id="102" name="Rectangle 101">
            <a:extLst>
              <a:ext uri="{FF2B5EF4-FFF2-40B4-BE49-F238E27FC236}">
                <a16:creationId xmlns:a16="http://schemas.microsoft.com/office/drawing/2014/main" id="{E4E64B31-B4B7-4DDF-8514-D7A8730597C3}"/>
              </a:ext>
            </a:extLst>
          </p:cNvPr>
          <p:cNvSpPr/>
          <p:nvPr/>
        </p:nvSpPr>
        <p:spPr bwMode="auto">
          <a:xfrm>
            <a:off x="5095736" y="1667673"/>
            <a:ext cx="1637053" cy="402313"/>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SQL Data Warehouse</a:t>
            </a:r>
          </a:p>
        </p:txBody>
      </p:sp>
      <p:sp>
        <p:nvSpPr>
          <p:cNvPr id="103" name="Rectangle 102">
            <a:extLst>
              <a:ext uri="{FF2B5EF4-FFF2-40B4-BE49-F238E27FC236}">
                <a16:creationId xmlns:a16="http://schemas.microsoft.com/office/drawing/2014/main" id="{C9B1FC97-011B-4612-9AA5-6884FF88E734}"/>
              </a:ext>
            </a:extLst>
          </p:cNvPr>
          <p:cNvSpPr/>
          <p:nvPr/>
        </p:nvSpPr>
        <p:spPr bwMode="auto">
          <a:xfrm>
            <a:off x="6797472" y="1667673"/>
            <a:ext cx="1637053" cy="402313"/>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PostgreSQL</a:t>
            </a:r>
          </a:p>
        </p:txBody>
      </p:sp>
      <p:sp>
        <p:nvSpPr>
          <p:cNvPr id="104" name="Rectangle 103">
            <a:extLst>
              <a:ext uri="{FF2B5EF4-FFF2-40B4-BE49-F238E27FC236}">
                <a16:creationId xmlns:a16="http://schemas.microsoft.com/office/drawing/2014/main" id="{0E211292-AF39-4422-8457-99B71A890ECD}"/>
              </a:ext>
            </a:extLst>
          </p:cNvPr>
          <p:cNvSpPr/>
          <p:nvPr/>
        </p:nvSpPr>
        <p:spPr bwMode="auto">
          <a:xfrm>
            <a:off x="8499206" y="1667673"/>
            <a:ext cx="1637053" cy="402313"/>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MySQL</a:t>
            </a:r>
          </a:p>
        </p:txBody>
      </p:sp>
      <p:sp>
        <p:nvSpPr>
          <p:cNvPr id="116" name="Rectangle 115">
            <a:extLst>
              <a:ext uri="{FF2B5EF4-FFF2-40B4-BE49-F238E27FC236}">
                <a16:creationId xmlns:a16="http://schemas.microsoft.com/office/drawing/2014/main" id="{D92E9B68-6266-4870-B46E-E9C26016C714}"/>
              </a:ext>
            </a:extLst>
          </p:cNvPr>
          <p:cNvSpPr/>
          <p:nvPr/>
        </p:nvSpPr>
        <p:spPr bwMode="auto">
          <a:xfrm>
            <a:off x="10200941" y="1667673"/>
            <a:ext cx="1637053" cy="402313"/>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MariaDB</a:t>
            </a:r>
          </a:p>
        </p:txBody>
      </p:sp>
    </p:spTree>
    <p:extLst>
      <p:ext uri="{BB962C8B-B14F-4D97-AF65-F5344CB8AC3E}">
        <p14:creationId xmlns:p14="http://schemas.microsoft.com/office/powerpoint/2010/main" val="3042916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CCFB-C84B-4F49-8043-6B5D22F06E4D}"/>
              </a:ext>
            </a:extLst>
          </p:cNvPr>
          <p:cNvSpPr>
            <a:spLocks noGrp="1"/>
          </p:cNvSpPr>
          <p:nvPr>
            <p:ph type="title"/>
          </p:nvPr>
        </p:nvSpPr>
        <p:spPr>
          <a:xfrm>
            <a:off x="269240" y="289512"/>
            <a:ext cx="11655840" cy="764225"/>
          </a:xfrm>
        </p:spPr>
        <p:txBody>
          <a:bodyPr/>
          <a:lstStyle/>
          <a:p>
            <a:r>
              <a:rPr lang="en-US"/>
              <a:t>Data platform continuum</a:t>
            </a:r>
          </a:p>
        </p:txBody>
      </p:sp>
      <p:cxnSp>
        <p:nvCxnSpPr>
          <p:cNvPr id="3" name="Straight Connector 2">
            <a:extLst>
              <a:ext uri="{FF2B5EF4-FFF2-40B4-BE49-F238E27FC236}">
                <a16:creationId xmlns:a16="http://schemas.microsoft.com/office/drawing/2014/main" id="{EB00BC46-DC70-4593-B359-F3021608A9CA}"/>
              </a:ext>
            </a:extLst>
          </p:cNvPr>
          <p:cNvCxnSpPr/>
          <p:nvPr/>
        </p:nvCxnSpPr>
        <p:spPr>
          <a:xfrm>
            <a:off x="615876" y="1240971"/>
            <a:ext cx="0" cy="491741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17746B9-9CD2-4818-84E0-D51D66620DE1}"/>
              </a:ext>
            </a:extLst>
          </p:cNvPr>
          <p:cNvCxnSpPr/>
          <p:nvPr/>
        </p:nvCxnSpPr>
        <p:spPr>
          <a:xfrm flipH="1">
            <a:off x="608801" y="6154876"/>
            <a:ext cx="1119803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B1E9922-7BA8-4978-98B7-1A293B02DB6E}"/>
              </a:ext>
            </a:extLst>
          </p:cNvPr>
          <p:cNvSpPr txBox="1"/>
          <p:nvPr/>
        </p:nvSpPr>
        <p:spPr>
          <a:xfrm rot="16200000">
            <a:off x="-320087" y="1715782"/>
            <a:ext cx="1424877" cy="276999"/>
          </a:xfrm>
          <a:prstGeom prst="rect">
            <a:avLst/>
          </a:prstGeom>
          <a:noFill/>
        </p:spPr>
        <p:txBody>
          <a:bodyPr wrap="none" lIns="91440" tIns="45720" rIns="91440" bIns="45720" rtlCol="0">
            <a:spAutoFit/>
          </a:bodyPr>
          <a:lstStyle/>
          <a:p>
            <a:pPr marL="0" marR="0" lvl="0" indent="0" algn="ctr" defTabSz="91403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2C6"/>
                </a:solidFill>
                <a:effectLst/>
                <a:uLnTx/>
                <a:uFillTx/>
                <a:latin typeface="Segoe UI Semibold" charset="0"/>
                <a:ea typeface="Segoe UI Semibold" charset="0"/>
                <a:cs typeface="Segoe UI Semibold" charset="0"/>
              </a:rPr>
              <a:t>Shared lower cost</a:t>
            </a:r>
          </a:p>
        </p:txBody>
      </p:sp>
      <p:sp>
        <p:nvSpPr>
          <p:cNvPr id="6" name="TextBox 5">
            <a:extLst>
              <a:ext uri="{FF2B5EF4-FFF2-40B4-BE49-F238E27FC236}">
                <a16:creationId xmlns:a16="http://schemas.microsoft.com/office/drawing/2014/main" id="{6CB6DD8B-9289-4DA7-8129-12CA7342BA22}"/>
              </a:ext>
            </a:extLst>
          </p:cNvPr>
          <p:cNvSpPr txBox="1"/>
          <p:nvPr/>
        </p:nvSpPr>
        <p:spPr>
          <a:xfrm rot="16200000">
            <a:off x="-464162" y="5213491"/>
            <a:ext cx="1713033" cy="276999"/>
          </a:xfrm>
          <a:prstGeom prst="rect">
            <a:avLst/>
          </a:prstGeom>
          <a:noFill/>
        </p:spPr>
        <p:txBody>
          <a:bodyPr wrap="none" lIns="91440" tIns="45720" rIns="91440" bIns="45720" rtlCol="0">
            <a:spAutoFit/>
          </a:bodyPr>
          <a:lstStyle/>
          <a:p>
            <a:pPr marL="0" marR="0" lvl="0" indent="0" algn="r" defTabSz="91403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2C6"/>
                </a:solidFill>
                <a:effectLst/>
                <a:uLnTx/>
                <a:uFillTx/>
                <a:latin typeface="Segoe UI Semibold" charset="0"/>
                <a:ea typeface="Segoe UI Semibold" charset="0"/>
                <a:cs typeface="Segoe UI Semibold" charset="0"/>
              </a:rPr>
              <a:t>Dedicated higher cost</a:t>
            </a:r>
          </a:p>
        </p:txBody>
      </p:sp>
      <p:sp>
        <p:nvSpPr>
          <p:cNvPr id="7" name="TextBox 6">
            <a:extLst>
              <a:ext uri="{FF2B5EF4-FFF2-40B4-BE49-F238E27FC236}">
                <a16:creationId xmlns:a16="http://schemas.microsoft.com/office/drawing/2014/main" id="{CF16EF92-ED10-4E88-928E-0F1A80581F4A}"/>
              </a:ext>
            </a:extLst>
          </p:cNvPr>
          <p:cNvSpPr txBox="1"/>
          <p:nvPr/>
        </p:nvSpPr>
        <p:spPr>
          <a:xfrm>
            <a:off x="678622" y="6223729"/>
            <a:ext cx="1718740" cy="276999"/>
          </a:xfrm>
          <a:prstGeom prst="rect">
            <a:avLst/>
          </a:prstGeom>
          <a:noFill/>
        </p:spPr>
        <p:txBody>
          <a:bodyPr wrap="none" lIns="91440" tIns="45720" rIns="91440" bIns="45720" rtlCol="0">
            <a:spAutoFit/>
          </a:bodyPr>
          <a:lstStyle/>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2C6"/>
                </a:solidFill>
                <a:effectLst/>
                <a:uLnTx/>
                <a:uFillTx/>
                <a:latin typeface="Segoe UI Semibold" charset="0"/>
                <a:ea typeface="Segoe UI Semibold" charset="0"/>
                <a:cs typeface="Segoe UI Semibold" charset="0"/>
              </a:rPr>
              <a:t>Higher administration</a:t>
            </a:r>
          </a:p>
        </p:txBody>
      </p:sp>
      <p:sp>
        <p:nvSpPr>
          <p:cNvPr id="8" name="TextBox 7">
            <a:extLst>
              <a:ext uri="{FF2B5EF4-FFF2-40B4-BE49-F238E27FC236}">
                <a16:creationId xmlns:a16="http://schemas.microsoft.com/office/drawing/2014/main" id="{BD76D864-5F3E-4BF7-912B-4F4869C2CF86}"/>
              </a:ext>
            </a:extLst>
          </p:cNvPr>
          <p:cNvSpPr txBox="1"/>
          <p:nvPr/>
        </p:nvSpPr>
        <p:spPr>
          <a:xfrm>
            <a:off x="10258404" y="6223729"/>
            <a:ext cx="1665071" cy="276999"/>
          </a:xfrm>
          <a:prstGeom prst="rect">
            <a:avLst/>
          </a:prstGeom>
          <a:noFill/>
        </p:spPr>
        <p:txBody>
          <a:bodyPr wrap="none" lIns="91440" tIns="45720" rIns="91440" bIns="45720" rtlCol="0">
            <a:spAutoFit/>
          </a:bodyPr>
          <a:lstStyle/>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2C6"/>
                </a:solidFill>
                <a:effectLst/>
                <a:uLnTx/>
                <a:uFillTx/>
                <a:latin typeface="Segoe UI Semibold" charset="0"/>
                <a:ea typeface="Segoe UI Semibold" charset="0"/>
                <a:cs typeface="Segoe UI Semibold" charset="0"/>
              </a:rPr>
              <a:t>Lower administration</a:t>
            </a:r>
          </a:p>
        </p:txBody>
      </p:sp>
      <p:sp>
        <p:nvSpPr>
          <p:cNvPr id="10" name="Rectangle 9">
            <a:extLst>
              <a:ext uri="{FF2B5EF4-FFF2-40B4-BE49-F238E27FC236}">
                <a16:creationId xmlns:a16="http://schemas.microsoft.com/office/drawing/2014/main" id="{E6F80362-D0E1-4F2B-8020-E4A2A0143EED}"/>
              </a:ext>
            </a:extLst>
          </p:cNvPr>
          <p:cNvSpPr/>
          <p:nvPr/>
        </p:nvSpPr>
        <p:spPr>
          <a:xfrm>
            <a:off x="871579" y="4898600"/>
            <a:ext cx="6113857" cy="100584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0" tIns="44821" rIns="89642" bIns="44821" rtlCol="0" anchor="ctr" anchorCtr="0">
            <a:noAutofit/>
          </a:bodyPr>
          <a:lstStyle/>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Physical</a:t>
            </a:r>
          </a:p>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50" normalizeH="0" baseline="0" noProof="0">
                <a:ln>
                  <a:noFill/>
                </a:ln>
                <a:solidFill>
                  <a:srgbClr val="FFFFFF"/>
                </a:solidFill>
                <a:effectLst/>
                <a:uLnTx/>
                <a:uFillTx/>
                <a:latin typeface="Segoe UI Semilight" charset="0"/>
                <a:ea typeface="Segoe UI Semilight" charset="0"/>
                <a:cs typeface="Segoe UI Semilight" charset="0"/>
              </a:rPr>
              <a:t>SQL Server</a:t>
            </a:r>
          </a:p>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50" normalizeH="0" baseline="0" noProof="0">
                <a:ln>
                  <a:noFill/>
                </a:ln>
                <a:solidFill>
                  <a:srgbClr val="FFFFFF"/>
                </a:solidFill>
                <a:effectLst/>
                <a:uLnTx/>
                <a:uFillTx/>
                <a:latin typeface="Segoe UI Semilight" charset="0"/>
                <a:ea typeface="Segoe UI Semilight" charset="0"/>
                <a:cs typeface="Segoe UI Semilight" charset="0"/>
              </a:rPr>
              <a:t>Physical Machine (raw iron)</a:t>
            </a:r>
          </a:p>
        </p:txBody>
      </p:sp>
      <p:sp>
        <p:nvSpPr>
          <p:cNvPr id="11" name="Rectangle 10">
            <a:extLst>
              <a:ext uri="{FF2B5EF4-FFF2-40B4-BE49-F238E27FC236}">
                <a16:creationId xmlns:a16="http://schemas.microsoft.com/office/drawing/2014/main" id="{530A7753-7DB4-48CE-ABC3-9F9C98F01DCD}"/>
              </a:ext>
            </a:extLst>
          </p:cNvPr>
          <p:cNvSpPr/>
          <p:nvPr/>
        </p:nvSpPr>
        <p:spPr>
          <a:xfrm>
            <a:off x="4144547" y="2493827"/>
            <a:ext cx="6113857" cy="100584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0" tIns="44821" rIns="89642" bIns="44821" rtlCol="0" anchor="ctr" anchorCtr="0">
            <a:noAutofit/>
          </a:bodyPr>
          <a:lstStyle/>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IaaS</a:t>
            </a:r>
          </a:p>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50" normalizeH="0" baseline="0" noProof="0">
                <a:ln>
                  <a:noFill/>
                </a:ln>
                <a:solidFill>
                  <a:srgbClr val="FFFFFF"/>
                </a:solidFill>
                <a:effectLst/>
                <a:uLnTx/>
                <a:uFillTx/>
                <a:latin typeface="Segoe UI Semilight" charset="0"/>
                <a:ea typeface="Segoe UI Semilight" charset="0"/>
                <a:cs typeface="Segoe UI Semilight" charset="0"/>
              </a:rPr>
              <a:t>SQL Server in Azure VM</a:t>
            </a:r>
          </a:p>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50" normalizeH="0" baseline="0" noProof="0">
                <a:ln>
                  <a:noFill/>
                </a:ln>
                <a:solidFill>
                  <a:srgbClr val="FFFFFF"/>
                </a:solidFill>
                <a:effectLst/>
                <a:uLnTx/>
                <a:uFillTx/>
                <a:latin typeface="Segoe UI Semilight" charset="0"/>
                <a:ea typeface="Segoe UI Semilight" charset="0"/>
                <a:cs typeface="Segoe UI Semilight" charset="0"/>
              </a:rPr>
              <a:t>Virtualized Machines</a:t>
            </a:r>
          </a:p>
        </p:txBody>
      </p:sp>
      <p:sp>
        <p:nvSpPr>
          <p:cNvPr id="12" name="Rectangle 11">
            <a:extLst>
              <a:ext uri="{FF2B5EF4-FFF2-40B4-BE49-F238E27FC236}">
                <a16:creationId xmlns:a16="http://schemas.microsoft.com/office/drawing/2014/main" id="{70CE343B-129B-4C79-864B-062971F40734}"/>
              </a:ext>
            </a:extLst>
          </p:cNvPr>
          <p:cNvSpPr/>
          <p:nvPr/>
        </p:nvSpPr>
        <p:spPr>
          <a:xfrm>
            <a:off x="2512502" y="3703299"/>
            <a:ext cx="6113857" cy="100584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0" tIns="44821" rIns="89642" bIns="44821" rtlCol="0" anchor="ctr" anchorCtr="0">
            <a:noAutofit/>
          </a:bodyPr>
          <a:lstStyle/>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Virtual</a:t>
            </a:r>
          </a:p>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50" normalizeH="0" baseline="0" noProof="0">
                <a:ln>
                  <a:noFill/>
                </a:ln>
                <a:solidFill>
                  <a:srgbClr val="FFFFFF"/>
                </a:solidFill>
                <a:effectLst/>
                <a:uLnTx/>
                <a:uFillTx/>
                <a:latin typeface="Segoe UI Semilight" charset="0"/>
                <a:ea typeface="Segoe UI Semilight" charset="0"/>
                <a:cs typeface="Segoe UI Semilight" charset="0"/>
              </a:rPr>
              <a:t>SQL Server Private Cloud</a:t>
            </a:r>
          </a:p>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50" normalizeH="0" baseline="0" noProof="0">
                <a:ln>
                  <a:noFill/>
                </a:ln>
                <a:solidFill>
                  <a:srgbClr val="FFFFFF"/>
                </a:solidFill>
                <a:effectLst/>
                <a:uLnTx/>
                <a:uFillTx/>
                <a:latin typeface="Segoe UI Semilight" charset="0"/>
                <a:ea typeface="Segoe UI Semilight" charset="0"/>
                <a:cs typeface="Segoe UI Semilight" charset="0"/>
              </a:rPr>
              <a:t>Virtualized Machine + Appliance</a:t>
            </a:r>
          </a:p>
        </p:txBody>
      </p:sp>
      <p:sp>
        <p:nvSpPr>
          <p:cNvPr id="13" name="Rectangle 12">
            <a:extLst>
              <a:ext uri="{FF2B5EF4-FFF2-40B4-BE49-F238E27FC236}">
                <a16:creationId xmlns:a16="http://schemas.microsoft.com/office/drawing/2014/main" id="{1F85104B-E17D-498D-AA6E-27FB22153D3D}"/>
              </a:ext>
            </a:extLst>
          </p:cNvPr>
          <p:cNvSpPr/>
          <p:nvPr/>
        </p:nvSpPr>
        <p:spPr>
          <a:xfrm>
            <a:off x="5843751" y="1308564"/>
            <a:ext cx="6113857" cy="100584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0" tIns="44821" rIns="89642" bIns="44821" rtlCol="0" anchor="ctr" anchorCtr="0">
            <a:noAutofit/>
          </a:bodyPr>
          <a:lstStyle/>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PaaS &amp; SaaS</a:t>
            </a:r>
          </a:p>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50" normalizeH="0" baseline="0" noProof="0">
                <a:ln>
                  <a:noFill/>
                </a:ln>
                <a:solidFill>
                  <a:srgbClr val="FFFFFF"/>
                </a:solidFill>
                <a:effectLst/>
                <a:uLnTx/>
                <a:uFillTx/>
                <a:latin typeface="Segoe UI Semilight" charset="0"/>
                <a:ea typeface="Segoe UI Semilight" charset="0"/>
                <a:cs typeface="Segoe UI Semilight" charset="0"/>
              </a:rPr>
              <a:t>Azure SQL Database</a:t>
            </a:r>
          </a:p>
          <a:p>
            <a:pPr marL="0" marR="0" lvl="0" indent="0" algn="l" defTabSz="914036"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50" normalizeH="0" baseline="0" noProof="0">
                <a:ln>
                  <a:noFill/>
                </a:ln>
                <a:solidFill>
                  <a:srgbClr val="FFFFFF"/>
                </a:solidFill>
                <a:effectLst/>
                <a:uLnTx/>
                <a:uFillTx/>
                <a:latin typeface="Segoe UI Semilight" charset="0"/>
                <a:ea typeface="Segoe UI Semilight" charset="0"/>
                <a:cs typeface="Segoe UI Semilight" charset="0"/>
              </a:rPr>
              <a:t>Virtualized Database</a:t>
            </a:r>
          </a:p>
        </p:txBody>
      </p:sp>
      <p:grpSp>
        <p:nvGrpSpPr>
          <p:cNvPr id="14" name="Group 13">
            <a:extLst>
              <a:ext uri="{FF2B5EF4-FFF2-40B4-BE49-F238E27FC236}">
                <a16:creationId xmlns:a16="http://schemas.microsoft.com/office/drawing/2014/main" id="{BE5DFE5A-8E0A-4A68-8F8A-E6B5D3B634E1}"/>
              </a:ext>
            </a:extLst>
          </p:cNvPr>
          <p:cNvGrpSpPr/>
          <p:nvPr/>
        </p:nvGrpSpPr>
        <p:grpSpPr>
          <a:xfrm>
            <a:off x="6059412" y="1533788"/>
            <a:ext cx="534908" cy="549940"/>
            <a:chOff x="2776302" y="4657642"/>
            <a:chExt cx="1550488" cy="1594059"/>
          </a:xfrm>
        </p:grpSpPr>
        <p:sp>
          <p:nvSpPr>
            <p:cNvPr id="15" name="Cylinder 812">
              <a:extLst>
                <a:ext uri="{FF2B5EF4-FFF2-40B4-BE49-F238E27FC236}">
                  <a16:creationId xmlns:a16="http://schemas.microsoft.com/office/drawing/2014/main" id="{074558BF-CD1A-46F0-819F-AB00C024AFAD}"/>
                </a:ext>
              </a:extLst>
            </p:cNvPr>
            <p:cNvSpPr/>
            <p:nvPr/>
          </p:nvSpPr>
          <p:spPr bwMode="auto">
            <a:xfrm>
              <a:off x="2776302" y="4657642"/>
              <a:ext cx="1043832" cy="1371349"/>
            </a:xfrm>
            <a:prstGeom prst="can">
              <a:avLst>
                <a:gd name="adj" fmla="val 39530"/>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Segoe UI" pitchFamily="34" charset="0"/>
                  <a:cs typeface="Segoe UI Semilight" panose="020B0402040204020203" pitchFamily="34" charset="0"/>
                </a:rPr>
                <a:t>SQL</a:t>
              </a:r>
            </a:p>
          </p:txBody>
        </p:sp>
        <p:sp>
          <p:nvSpPr>
            <p:cNvPr id="16" name="Freeform 146">
              <a:extLst>
                <a:ext uri="{FF2B5EF4-FFF2-40B4-BE49-F238E27FC236}">
                  <a16:creationId xmlns:a16="http://schemas.microsoft.com/office/drawing/2014/main" id="{4AD47E4F-59D1-4497-B19D-9F311E950F0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rgbClr val="0078D7"/>
            </a:solidFill>
            <a:ln w="127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srgbClr val="505050"/>
                </a:solidFill>
                <a:effectLst/>
                <a:uLnTx/>
                <a:uFillTx/>
                <a:latin typeface="Segoe UI Semilight" panose="020B0402040204020203" pitchFamily="34" charset="0"/>
                <a:ea typeface="Segoe UI" pitchFamily="34" charset="0"/>
                <a:cs typeface="Segoe UI Semilight" panose="020B0402040204020203" pitchFamily="34" charset="0"/>
              </a:endParaRPr>
            </a:p>
          </p:txBody>
        </p:sp>
      </p:grpSp>
      <p:grpSp>
        <p:nvGrpSpPr>
          <p:cNvPr id="44" name="Group 43">
            <a:extLst>
              <a:ext uri="{FF2B5EF4-FFF2-40B4-BE49-F238E27FC236}">
                <a16:creationId xmlns:a16="http://schemas.microsoft.com/office/drawing/2014/main" id="{4D60FE60-A3A7-48FA-9E83-554A559157A2}"/>
              </a:ext>
            </a:extLst>
          </p:cNvPr>
          <p:cNvGrpSpPr/>
          <p:nvPr/>
        </p:nvGrpSpPr>
        <p:grpSpPr>
          <a:xfrm>
            <a:off x="4283824" y="2718507"/>
            <a:ext cx="632404" cy="478062"/>
            <a:chOff x="7809849" y="4810232"/>
            <a:chExt cx="520064" cy="393139"/>
          </a:xfrm>
          <a:noFill/>
        </p:grpSpPr>
        <p:grpSp>
          <p:nvGrpSpPr>
            <p:cNvPr id="45" name="Group 4">
              <a:extLst>
                <a:ext uri="{FF2B5EF4-FFF2-40B4-BE49-F238E27FC236}">
                  <a16:creationId xmlns:a16="http://schemas.microsoft.com/office/drawing/2014/main" id="{8D19BA29-BD46-4CA5-B4AC-EF61ED44785A}"/>
                </a:ext>
              </a:extLst>
            </p:cNvPr>
            <p:cNvGrpSpPr>
              <a:grpSpLocks noChangeAspect="1"/>
            </p:cNvGrpSpPr>
            <p:nvPr/>
          </p:nvGrpSpPr>
          <p:grpSpPr bwMode="auto">
            <a:xfrm>
              <a:off x="7809849" y="4810232"/>
              <a:ext cx="520064" cy="393139"/>
              <a:chOff x="3794" y="2083"/>
              <a:chExt cx="245" cy="174"/>
            </a:xfrm>
            <a:grpFill/>
          </p:grpSpPr>
          <p:sp>
            <p:nvSpPr>
              <p:cNvPr id="51" name="Rectangle 50">
                <a:extLst>
                  <a:ext uri="{FF2B5EF4-FFF2-40B4-BE49-F238E27FC236}">
                    <a16:creationId xmlns:a16="http://schemas.microsoft.com/office/drawing/2014/main" id="{9292F574-B5E0-44B0-A2B7-97B3FF535F07}"/>
                  </a:ext>
                </a:extLst>
              </p:cNvPr>
              <p:cNvSpPr>
                <a:spLocks noChangeArrowheads="1"/>
              </p:cNvSpPr>
              <p:nvPr/>
            </p:nvSpPr>
            <p:spPr bwMode="auto">
              <a:xfrm>
                <a:off x="3794" y="2083"/>
                <a:ext cx="245" cy="138"/>
              </a:xfrm>
              <a:prstGeom prst="rect">
                <a:avLst/>
              </a:prstGeom>
              <a:grpFill/>
              <a:ln w="12700"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52" name="Line 7">
                <a:extLst>
                  <a:ext uri="{FF2B5EF4-FFF2-40B4-BE49-F238E27FC236}">
                    <a16:creationId xmlns:a16="http://schemas.microsoft.com/office/drawing/2014/main" id="{21695EC5-73DB-46E3-A4AA-FA4B38CC1ED9}"/>
                  </a:ext>
                </a:extLst>
              </p:cNvPr>
              <p:cNvSpPr>
                <a:spLocks noChangeShapeType="1"/>
              </p:cNvSpPr>
              <p:nvPr/>
            </p:nvSpPr>
            <p:spPr bwMode="auto">
              <a:xfrm>
                <a:off x="3916" y="2221"/>
                <a:ext cx="0" cy="36"/>
              </a:xfrm>
              <a:prstGeom prst="line">
                <a:avLst/>
              </a:prstGeom>
              <a:grpFill/>
              <a:ln w="12700"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53" name="Line 8">
                <a:extLst>
                  <a:ext uri="{FF2B5EF4-FFF2-40B4-BE49-F238E27FC236}">
                    <a16:creationId xmlns:a16="http://schemas.microsoft.com/office/drawing/2014/main" id="{E6D5C5A2-1E1A-45AF-BD3E-7477C566D109}"/>
                  </a:ext>
                </a:extLst>
              </p:cNvPr>
              <p:cNvSpPr>
                <a:spLocks noChangeShapeType="1"/>
              </p:cNvSpPr>
              <p:nvPr/>
            </p:nvSpPr>
            <p:spPr bwMode="auto">
              <a:xfrm>
                <a:off x="3874" y="2257"/>
                <a:ext cx="86" cy="0"/>
              </a:xfrm>
              <a:prstGeom prst="line">
                <a:avLst/>
              </a:prstGeom>
              <a:grpFill/>
              <a:ln w="12700"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46" name="Group 45">
              <a:extLst>
                <a:ext uri="{FF2B5EF4-FFF2-40B4-BE49-F238E27FC236}">
                  <a16:creationId xmlns:a16="http://schemas.microsoft.com/office/drawing/2014/main" id="{13BFA5D3-0071-44F9-80FA-BC7335ABC487}"/>
                </a:ext>
              </a:extLst>
            </p:cNvPr>
            <p:cNvGrpSpPr/>
            <p:nvPr/>
          </p:nvGrpSpPr>
          <p:grpSpPr>
            <a:xfrm>
              <a:off x="7986589" y="4871216"/>
              <a:ext cx="164324" cy="180784"/>
              <a:chOff x="6053699" y="2879832"/>
              <a:chExt cx="279256" cy="307228"/>
            </a:xfrm>
            <a:grpFill/>
          </p:grpSpPr>
          <p:sp>
            <p:nvSpPr>
              <p:cNvPr id="47" name="Freeform: Shape 843">
                <a:extLst>
                  <a:ext uri="{FF2B5EF4-FFF2-40B4-BE49-F238E27FC236}">
                    <a16:creationId xmlns:a16="http://schemas.microsoft.com/office/drawing/2014/main" id="{3544CA91-63FA-4810-AADB-71236B13EE5E}"/>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grpFill/>
              <a:ln w="127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48" name="Straight Connector 47">
                <a:extLst>
                  <a:ext uri="{FF2B5EF4-FFF2-40B4-BE49-F238E27FC236}">
                    <a16:creationId xmlns:a16="http://schemas.microsoft.com/office/drawing/2014/main" id="{3F3982D1-E79D-478C-837C-7E4A03E614A9}"/>
                  </a:ext>
                </a:extLst>
              </p:cNvPr>
              <p:cNvCxnSpPr>
                <a:cxnSpLocks/>
              </p:cNvCxnSpPr>
              <p:nvPr/>
            </p:nvCxnSpPr>
            <p:spPr>
              <a:xfrm>
                <a:off x="6053699"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6E0A86-7FDC-47B8-8061-E56E15D18B6C}"/>
                  </a:ext>
                </a:extLst>
              </p:cNvPr>
              <p:cNvCxnSpPr>
                <a:cxnSpLocks/>
              </p:cNvCxnSpPr>
              <p:nvPr/>
            </p:nvCxnSpPr>
            <p:spPr>
              <a:xfrm flipV="1">
                <a:off x="6193327"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056FF4-E906-4595-B375-077DFC5FDBAE}"/>
                  </a:ext>
                </a:extLst>
              </p:cNvPr>
              <p:cNvCxnSpPr>
                <a:cxnSpLocks/>
              </p:cNvCxnSpPr>
              <p:nvPr/>
            </p:nvCxnSpPr>
            <p:spPr>
              <a:xfrm flipV="1">
                <a:off x="6193327" y="3033446"/>
                <a:ext cx="0" cy="153614"/>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65B7D65E-F19F-419B-AD15-0088B2BA0298}"/>
              </a:ext>
            </a:extLst>
          </p:cNvPr>
          <p:cNvGrpSpPr/>
          <p:nvPr/>
        </p:nvGrpSpPr>
        <p:grpSpPr>
          <a:xfrm>
            <a:off x="2672505" y="3944813"/>
            <a:ext cx="558974" cy="484396"/>
            <a:chOff x="3891501" y="5032265"/>
            <a:chExt cx="558974" cy="484396"/>
          </a:xfrm>
        </p:grpSpPr>
        <p:grpSp>
          <p:nvGrpSpPr>
            <p:cNvPr id="17" name="Group 16">
              <a:extLst>
                <a:ext uri="{FF2B5EF4-FFF2-40B4-BE49-F238E27FC236}">
                  <a16:creationId xmlns:a16="http://schemas.microsoft.com/office/drawing/2014/main" id="{8E94DA9A-27D7-4968-8410-9AD565E9ECF4}"/>
                </a:ext>
              </a:extLst>
            </p:cNvPr>
            <p:cNvGrpSpPr/>
            <p:nvPr/>
          </p:nvGrpSpPr>
          <p:grpSpPr>
            <a:xfrm>
              <a:off x="3891501" y="5032265"/>
              <a:ext cx="267571" cy="480076"/>
              <a:chOff x="7930027" y="2963341"/>
              <a:chExt cx="402639" cy="722420"/>
            </a:xfrm>
          </p:grpSpPr>
          <p:grpSp>
            <p:nvGrpSpPr>
              <p:cNvPr id="18" name="Group 17">
                <a:extLst>
                  <a:ext uri="{FF2B5EF4-FFF2-40B4-BE49-F238E27FC236}">
                    <a16:creationId xmlns:a16="http://schemas.microsoft.com/office/drawing/2014/main" id="{87850497-23A5-4890-948E-58E71CCFFF97}"/>
                  </a:ext>
                </a:extLst>
              </p:cNvPr>
              <p:cNvGrpSpPr/>
              <p:nvPr/>
            </p:nvGrpSpPr>
            <p:grpSpPr>
              <a:xfrm>
                <a:off x="7930027" y="3324529"/>
                <a:ext cx="402639" cy="361232"/>
                <a:chOff x="1275510" y="6072184"/>
                <a:chExt cx="508602" cy="456298"/>
              </a:xfrm>
            </p:grpSpPr>
            <p:grpSp>
              <p:nvGrpSpPr>
                <p:cNvPr id="32" name="Group 31">
                  <a:extLst>
                    <a:ext uri="{FF2B5EF4-FFF2-40B4-BE49-F238E27FC236}">
                      <a16:creationId xmlns:a16="http://schemas.microsoft.com/office/drawing/2014/main" id="{6A52273E-C306-4D8E-B804-D2F25CC0654F}"/>
                    </a:ext>
                  </a:extLst>
                </p:cNvPr>
                <p:cNvGrpSpPr/>
                <p:nvPr/>
              </p:nvGrpSpPr>
              <p:grpSpPr>
                <a:xfrm>
                  <a:off x="1275510" y="6224584"/>
                  <a:ext cx="508602" cy="151498"/>
                  <a:chOff x="551886" y="4945335"/>
                  <a:chExt cx="508602" cy="151498"/>
                </a:xfrm>
              </p:grpSpPr>
              <p:sp>
                <p:nvSpPr>
                  <p:cNvPr id="41" name="Rectangle 40">
                    <a:extLst>
                      <a:ext uri="{FF2B5EF4-FFF2-40B4-BE49-F238E27FC236}">
                        <a16:creationId xmlns:a16="http://schemas.microsoft.com/office/drawing/2014/main" id="{3755015D-B035-4664-93D6-E7B57BAEB0CA}"/>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Oval 41">
                    <a:extLst>
                      <a:ext uri="{FF2B5EF4-FFF2-40B4-BE49-F238E27FC236}">
                        <a16:creationId xmlns:a16="http://schemas.microsoft.com/office/drawing/2014/main" id="{06AACBAD-92DB-4516-8811-FF9BD48AA95E}"/>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31C336A7-095D-4D5F-9DBA-CD9D5AF199B4}"/>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8FAD47E-9337-47A7-8A91-24FF01CB55B2}"/>
                    </a:ext>
                  </a:extLst>
                </p:cNvPr>
                <p:cNvGrpSpPr/>
                <p:nvPr/>
              </p:nvGrpSpPr>
              <p:grpSpPr>
                <a:xfrm>
                  <a:off x="1275510" y="6376984"/>
                  <a:ext cx="508602" cy="151498"/>
                  <a:chOff x="551886" y="4945335"/>
                  <a:chExt cx="508602" cy="151498"/>
                </a:xfrm>
              </p:grpSpPr>
              <p:sp>
                <p:nvSpPr>
                  <p:cNvPr id="38" name="Rectangle 37">
                    <a:extLst>
                      <a:ext uri="{FF2B5EF4-FFF2-40B4-BE49-F238E27FC236}">
                        <a16:creationId xmlns:a16="http://schemas.microsoft.com/office/drawing/2014/main" id="{4DB8EE75-533F-4A7F-9CCC-DD4B86E21608}"/>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Oval 38">
                    <a:extLst>
                      <a:ext uri="{FF2B5EF4-FFF2-40B4-BE49-F238E27FC236}">
                        <a16:creationId xmlns:a16="http://schemas.microsoft.com/office/drawing/2014/main" id="{AAA14D04-A344-45C4-A801-3D0E92A9F78F}"/>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40" name="Straight Connector 39">
                    <a:extLst>
                      <a:ext uri="{FF2B5EF4-FFF2-40B4-BE49-F238E27FC236}">
                        <a16:creationId xmlns:a16="http://schemas.microsoft.com/office/drawing/2014/main" id="{3D75D846-0062-41AF-9C27-A99ACCC12558}"/>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08BD3EF-B948-4DD9-8CD0-7472B95068A8}"/>
                    </a:ext>
                  </a:extLst>
                </p:cNvPr>
                <p:cNvGrpSpPr/>
                <p:nvPr/>
              </p:nvGrpSpPr>
              <p:grpSpPr>
                <a:xfrm>
                  <a:off x="1275510" y="6072184"/>
                  <a:ext cx="508602" cy="151498"/>
                  <a:chOff x="551886" y="4945335"/>
                  <a:chExt cx="508602" cy="151498"/>
                </a:xfrm>
              </p:grpSpPr>
              <p:sp>
                <p:nvSpPr>
                  <p:cNvPr id="35" name="Rectangle 34">
                    <a:extLst>
                      <a:ext uri="{FF2B5EF4-FFF2-40B4-BE49-F238E27FC236}">
                        <a16:creationId xmlns:a16="http://schemas.microsoft.com/office/drawing/2014/main" id="{5D05FE91-C792-4A93-953C-96AFC64A857F}"/>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Oval 35">
                    <a:extLst>
                      <a:ext uri="{FF2B5EF4-FFF2-40B4-BE49-F238E27FC236}">
                        <a16:creationId xmlns:a16="http://schemas.microsoft.com/office/drawing/2014/main" id="{41A43D9D-98A4-4312-B833-C6EBFBB854FC}"/>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7" name="Straight Connector 36">
                    <a:extLst>
                      <a:ext uri="{FF2B5EF4-FFF2-40B4-BE49-F238E27FC236}">
                        <a16:creationId xmlns:a16="http://schemas.microsoft.com/office/drawing/2014/main" id="{C027FD70-56DC-4D0F-AD20-D9A2EE4D732A}"/>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9" name="Group 18">
                <a:extLst>
                  <a:ext uri="{FF2B5EF4-FFF2-40B4-BE49-F238E27FC236}">
                    <a16:creationId xmlns:a16="http://schemas.microsoft.com/office/drawing/2014/main" id="{363F3985-9D75-4E8F-912B-FA2BE95BDEAC}"/>
                  </a:ext>
                </a:extLst>
              </p:cNvPr>
              <p:cNvGrpSpPr/>
              <p:nvPr/>
            </p:nvGrpSpPr>
            <p:grpSpPr>
              <a:xfrm>
                <a:off x="7930027" y="2963341"/>
                <a:ext cx="402639" cy="361232"/>
                <a:chOff x="1275510" y="6072184"/>
                <a:chExt cx="508602" cy="456298"/>
              </a:xfrm>
            </p:grpSpPr>
            <p:grpSp>
              <p:nvGrpSpPr>
                <p:cNvPr id="20" name="Group 19">
                  <a:extLst>
                    <a:ext uri="{FF2B5EF4-FFF2-40B4-BE49-F238E27FC236}">
                      <a16:creationId xmlns:a16="http://schemas.microsoft.com/office/drawing/2014/main" id="{4F789100-78F5-45C0-85A7-5B3D0034C850}"/>
                    </a:ext>
                  </a:extLst>
                </p:cNvPr>
                <p:cNvGrpSpPr/>
                <p:nvPr/>
              </p:nvGrpSpPr>
              <p:grpSpPr>
                <a:xfrm>
                  <a:off x="1275510" y="6224584"/>
                  <a:ext cx="508602" cy="151498"/>
                  <a:chOff x="551886" y="4945335"/>
                  <a:chExt cx="508602" cy="151498"/>
                </a:xfrm>
              </p:grpSpPr>
              <p:sp>
                <p:nvSpPr>
                  <p:cNvPr id="29" name="Rectangle 28">
                    <a:extLst>
                      <a:ext uri="{FF2B5EF4-FFF2-40B4-BE49-F238E27FC236}">
                        <a16:creationId xmlns:a16="http://schemas.microsoft.com/office/drawing/2014/main" id="{6DD5F352-48FC-4A50-8C4B-4D4ED2290E53}"/>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Oval 29">
                    <a:extLst>
                      <a:ext uri="{FF2B5EF4-FFF2-40B4-BE49-F238E27FC236}">
                        <a16:creationId xmlns:a16="http://schemas.microsoft.com/office/drawing/2014/main" id="{6057E99A-DF58-4AC2-AB16-41A4E129D382}"/>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D2FC1B0A-9319-4048-9F09-D3018A2A7648}"/>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57CEEB9-7066-4C28-B66D-3B2B7A1EFE9F}"/>
                    </a:ext>
                  </a:extLst>
                </p:cNvPr>
                <p:cNvGrpSpPr/>
                <p:nvPr/>
              </p:nvGrpSpPr>
              <p:grpSpPr>
                <a:xfrm>
                  <a:off x="1275510" y="6376984"/>
                  <a:ext cx="508602" cy="151498"/>
                  <a:chOff x="551886" y="4945335"/>
                  <a:chExt cx="508602" cy="151498"/>
                </a:xfrm>
              </p:grpSpPr>
              <p:sp>
                <p:nvSpPr>
                  <p:cNvPr id="26" name="Rectangle 25">
                    <a:extLst>
                      <a:ext uri="{FF2B5EF4-FFF2-40B4-BE49-F238E27FC236}">
                        <a16:creationId xmlns:a16="http://schemas.microsoft.com/office/drawing/2014/main" id="{16FD1994-469E-451E-9628-D4E64B31BCD6}"/>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Oval 26">
                    <a:extLst>
                      <a:ext uri="{FF2B5EF4-FFF2-40B4-BE49-F238E27FC236}">
                        <a16:creationId xmlns:a16="http://schemas.microsoft.com/office/drawing/2014/main" id="{A8D583D9-B8CB-4DA2-B838-CCD03DA8CF57}"/>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567CFDFD-9320-4934-9412-C9C399C67B07}"/>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4BB0E214-386A-4589-BD95-CB870FAA7DFB}"/>
                    </a:ext>
                  </a:extLst>
                </p:cNvPr>
                <p:cNvGrpSpPr/>
                <p:nvPr/>
              </p:nvGrpSpPr>
              <p:grpSpPr>
                <a:xfrm>
                  <a:off x="1275510" y="6072184"/>
                  <a:ext cx="508602" cy="151498"/>
                  <a:chOff x="551886" y="4945335"/>
                  <a:chExt cx="508602" cy="151498"/>
                </a:xfrm>
              </p:grpSpPr>
              <p:sp>
                <p:nvSpPr>
                  <p:cNvPr id="23" name="Rectangle 22">
                    <a:extLst>
                      <a:ext uri="{FF2B5EF4-FFF2-40B4-BE49-F238E27FC236}">
                        <a16:creationId xmlns:a16="http://schemas.microsoft.com/office/drawing/2014/main" id="{01B296EA-5298-475C-9A17-7DFC0E2131CA}"/>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a:extLst>
                      <a:ext uri="{FF2B5EF4-FFF2-40B4-BE49-F238E27FC236}">
                        <a16:creationId xmlns:a16="http://schemas.microsoft.com/office/drawing/2014/main" id="{2AFAD4A6-A411-4272-8189-FCDDE75BBB48}"/>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7759727C-4A44-40EE-9A60-8F59DBE4FB05}"/>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54" name="Group 53">
              <a:extLst>
                <a:ext uri="{FF2B5EF4-FFF2-40B4-BE49-F238E27FC236}">
                  <a16:creationId xmlns:a16="http://schemas.microsoft.com/office/drawing/2014/main" id="{CF018434-3581-4FF1-98DE-E56FA8AB03BC}"/>
                </a:ext>
              </a:extLst>
            </p:cNvPr>
            <p:cNvGrpSpPr/>
            <p:nvPr/>
          </p:nvGrpSpPr>
          <p:grpSpPr>
            <a:xfrm>
              <a:off x="4079327" y="5236093"/>
              <a:ext cx="371148" cy="280568"/>
              <a:chOff x="7809849" y="4810232"/>
              <a:chExt cx="520064" cy="393139"/>
            </a:xfrm>
            <a:solidFill>
              <a:srgbClr val="0078D7"/>
            </a:solidFill>
          </p:grpSpPr>
          <p:grpSp>
            <p:nvGrpSpPr>
              <p:cNvPr id="55" name="Group 4">
                <a:extLst>
                  <a:ext uri="{FF2B5EF4-FFF2-40B4-BE49-F238E27FC236}">
                    <a16:creationId xmlns:a16="http://schemas.microsoft.com/office/drawing/2014/main" id="{1D101858-A276-4C34-9843-49498C663ACE}"/>
                  </a:ext>
                </a:extLst>
              </p:cNvPr>
              <p:cNvGrpSpPr>
                <a:grpSpLocks noChangeAspect="1"/>
              </p:cNvGrpSpPr>
              <p:nvPr/>
            </p:nvGrpSpPr>
            <p:grpSpPr bwMode="auto">
              <a:xfrm>
                <a:off x="7809849" y="4810232"/>
                <a:ext cx="520064" cy="393139"/>
                <a:chOff x="3794" y="2083"/>
                <a:chExt cx="245" cy="174"/>
              </a:xfrm>
              <a:grpFill/>
            </p:grpSpPr>
            <p:sp>
              <p:nvSpPr>
                <p:cNvPr id="61" name="Rectangle 60">
                  <a:extLst>
                    <a:ext uri="{FF2B5EF4-FFF2-40B4-BE49-F238E27FC236}">
                      <a16:creationId xmlns:a16="http://schemas.microsoft.com/office/drawing/2014/main" id="{8B2769A2-D718-4A74-9AC7-D2BF5884B773}"/>
                    </a:ext>
                  </a:extLst>
                </p:cNvPr>
                <p:cNvSpPr>
                  <a:spLocks noChangeArrowheads="1"/>
                </p:cNvSpPr>
                <p:nvPr/>
              </p:nvSpPr>
              <p:spPr bwMode="auto">
                <a:xfrm>
                  <a:off x="3794" y="2083"/>
                  <a:ext cx="245" cy="138"/>
                </a:xfrm>
                <a:prstGeom prst="rect">
                  <a:avLst/>
                </a:prstGeom>
                <a:grpFill/>
                <a:ln w="12700"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62" name="Line 7">
                  <a:extLst>
                    <a:ext uri="{FF2B5EF4-FFF2-40B4-BE49-F238E27FC236}">
                      <a16:creationId xmlns:a16="http://schemas.microsoft.com/office/drawing/2014/main" id="{1842D763-30AA-40C3-A6F1-863CB2C2DE83}"/>
                    </a:ext>
                  </a:extLst>
                </p:cNvPr>
                <p:cNvSpPr>
                  <a:spLocks noChangeShapeType="1"/>
                </p:cNvSpPr>
                <p:nvPr/>
              </p:nvSpPr>
              <p:spPr bwMode="auto">
                <a:xfrm>
                  <a:off x="3916" y="2221"/>
                  <a:ext cx="0" cy="36"/>
                </a:xfrm>
                <a:prstGeom prst="line">
                  <a:avLst/>
                </a:prstGeom>
                <a:grpFill/>
                <a:ln w="12700"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63" name="Line 8">
                  <a:extLst>
                    <a:ext uri="{FF2B5EF4-FFF2-40B4-BE49-F238E27FC236}">
                      <a16:creationId xmlns:a16="http://schemas.microsoft.com/office/drawing/2014/main" id="{E15F3C08-75D3-44F5-B9D1-CAF1639232C4}"/>
                    </a:ext>
                  </a:extLst>
                </p:cNvPr>
                <p:cNvSpPr>
                  <a:spLocks noChangeShapeType="1"/>
                </p:cNvSpPr>
                <p:nvPr/>
              </p:nvSpPr>
              <p:spPr bwMode="auto">
                <a:xfrm>
                  <a:off x="3874" y="2257"/>
                  <a:ext cx="86" cy="0"/>
                </a:xfrm>
                <a:prstGeom prst="line">
                  <a:avLst/>
                </a:prstGeom>
                <a:grpFill/>
                <a:ln w="12700"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56" name="Group 55">
                <a:extLst>
                  <a:ext uri="{FF2B5EF4-FFF2-40B4-BE49-F238E27FC236}">
                    <a16:creationId xmlns:a16="http://schemas.microsoft.com/office/drawing/2014/main" id="{269B962A-EB56-471C-8065-B0503BE5B91B}"/>
                  </a:ext>
                </a:extLst>
              </p:cNvPr>
              <p:cNvGrpSpPr/>
              <p:nvPr/>
            </p:nvGrpSpPr>
            <p:grpSpPr>
              <a:xfrm>
                <a:off x="7986589" y="4871216"/>
                <a:ext cx="164324" cy="180784"/>
                <a:chOff x="6053699" y="2879832"/>
                <a:chExt cx="279256" cy="307228"/>
              </a:xfrm>
              <a:grpFill/>
            </p:grpSpPr>
            <p:sp>
              <p:nvSpPr>
                <p:cNvPr id="57" name="Freeform: Shape 843">
                  <a:extLst>
                    <a:ext uri="{FF2B5EF4-FFF2-40B4-BE49-F238E27FC236}">
                      <a16:creationId xmlns:a16="http://schemas.microsoft.com/office/drawing/2014/main" id="{AFB1261A-E854-41F0-9549-087FFDDC6BC1}"/>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grpFill/>
                <a:ln w="127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434AFAFD-A330-4075-8FDD-20D6D3EA9DA8}"/>
                    </a:ext>
                  </a:extLst>
                </p:cNvPr>
                <p:cNvCxnSpPr>
                  <a:cxnSpLocks/>
                </p:cNvCxnSpPr>
                <p:nvPr/>
              </p:nvCxnSpPr>
              <p:spPr>
                <a:xfrm>
                  <a:off x="6053699"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2A26F3-DDED-459B-8BBA-FE18AC2284A1}"/>
                    </a:ext>
                  </a:extLst>
                </p:cNvPr>
                <p:cNvCxnSpPr>
                  <a:cxnSpLocks/>
                </p:cNvCxnSpPr>
                <p:nvPr/>
              </p:nvCxnSpPr>
              <p:spPr>
                <a:xfrm flipV="1">
                  <a:off x="6193327"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2BFE17D-4CE1-4A28-B586-14F61A509369}"/>
                    </a:ext>
                  </a:extLst>
                </p:cNvPr>
                <p:cNvCxnSpPr>
                  <a:cxnSpLocks/>
                </p:cNvCxnSpPr>
                <p:nvPr/>
              </p:nvCxnSpPr>
              <p:spPr>
                <a:xfrm flipV="1">
                  <a:off x="6193327" y="3033446"/>
                  <a:ext cx="0" cy="153614"/>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4" name="Group 103">
            <a:extLst>
              <a:ext uri="{FF2B5EF4-FFF2-40B4-BE49-F238E27FC236}">
                <a16:creationId xmlns:a16="http://schemas.microsoft.com/office/drawing/2014/main" id="{85D7D015-EE04-4333-8D1E-B78A8EEB233B}"/>
              </a:ext>
            </a:extLst>
          </p:cNvPr>
          <p:cNvGrpSpPr/>
          <p:nvPr/>
        </p:nvGrpSpPr>
        <p:grpSpPr>
          <a:xfrm>
            <a:off x="1036011" y="5149181"/>
            <a:ext cx="599167" cy="486583"/>
            <a:chOff x="3087633" y="6469180"/>
            <a:chExt cx="599167" cy="486583"/>
          </a:xfrm>
        </p:grpSpPr>
        <p:grpSp>
          <p:nvGrpSpPr>
            <p:cNvPr id="64" name="Group 63">
              <a:extLst>
                <a:ext uri="{FF2B5EF4-FFF2-40B4-BE49-F238E27FC236}">
                  <a16:creationId xmlns:a16="http://schemas.microsoft.com/office/drawing/2014/main" id="{D7118C0B-325D-43BD-812C-F60E6796C227}"/>
                </a:ext>
              </a:extLst>
            </p:cNvPr>
            <p:cNvGrpSpPr/>
            <p:nvPr/>
          </p:nvGrpSpPr>
          <p:grpSpPr>
            <a:xfrm>
              <a:off x="3087633" y="6469180"/>
              <a:ext cx="267571" cy="480076"/>
              <a:chOff x="7930027" y="2963341"/>
              <a:chExt cx="402639" cy="722420"/>
            </a:xfrm>
          </p:grpSpPr>
          <p:grpSp>
            <p:nvGrpSpPr>
              <p:cNvPr id="65" name="Group 64">
                <a:extLst>
                  <a:ext uri="{FF2B5EF4-FFF2-40B4-BE49-F238E27FC236}">
                    <a16:creationId xmlns:a16="http://schemas.microsoft.com/office/drawing/2014/main" id="{477B3B99-84EB-4CF3-9965-45980CEBFB33}"/>
                  </a:ext>
                </a:extLst>
              </p:cNvPr>
              <p:cNvGrpSpPr/>
              <p:nvPr/>
            </p:nvGrpSpPr>
            <p:grpSpPr>
              <a:xfrm>
                <a:off x="7930027" y="3324529"/>
                <a:ext cx="402639" cy="361232"/>
                <a:chOff x="1275510" y="6072184"/>
                <a:chExt cx="508602" cy="456298"/>
              </a:xfrm>
            </p:grpSpPr>
            <p:grpSp>
              <p:nvGrpSpPr>
                <p:cNvPr id="79" name="Group 78">
                  <a:extLst>
                    <a:ext uri="{FF2B5EF4-FFF2-40B4-BE49-F238E27FC236}">
                      <a16:creationId xmlns:a16="http://schemas.microsoft.com/office/drawing/2014/main" id="{004FEDB2-97D6-48EB-9A71-5DA00E7CFE3F}"/>
                    </a:ext>
                  </a:extLst>
                </p:cNvPr>
                <p:cNvGrpSpPr/>
                <p:nvPr/>
              </p:nvGrpSpPr>
              <p:grpSpPr>
                <a:xfrm>
                  <a:off x="1275510" y="6224584"/>
                  <a:ext cx="508602" cy="151498"/>
                  <a:chOff x="551886" y="4945335"/>
                  <a:chExt cx="508602" cy="151498"/>
                </a:xfrm>
              </p:grpSpPr>
              <p:sp>
                <p:nvSpPr>
                  <p:cNvPr id="88" name="Rectangle 87">
                    <a:extLst>
                      <a:ext uri="{FF2B5EF4-FFF2-40B4-BE49-F238E27FC236}">
                        <a16:creationId xmlns:a16="http://schemas.microsoft.com/office/drawing/2014/main" id="{9C73A958-443D-449F-92C5-396EBDF8AB59}"/>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9898CB36-3797-4913-8607-6DF75F2BDDAE}"/>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F3B09151-1D61-44EE-87F5-5961166680FE}"/>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EA1CCFE6-63AA-4CEF-B12C-F963AD973A62}"/>
                    </a:ext>
                  </a:extLst>
                </p:cNvPr>
                <p:cNvGrpSpPr/>
                <p:nvPr/>
              </p:nvGrpSpPr>
              <p:grpSpPr>
                <a:xfrm>
                  <a:off x="1275510" y="6376984"/>
                  <a:ext cx="508602" cy="151498"/>
                  <a:chOff x="551886" y="4945335"/>
                  <a:chExt cx="508602" cy="151498"/>
                </a:xfrm>
              </p:grpSpPr>
              <p:sp>
                <p:nvSpPr>
                  <p:cNvPr id="85" name="Rectangle 84">
                    <a:extLst>
                      <a:ext uri="{FF2B5EF4-FFF2-40B4-BE49-F238E27FC236}">
                        <a16:creationId xmlns:a16="http://schemas.microsoft.com/office/drawing/2014/main" id="{DD1E28E4-17DA-44B9-A62E-684E8D188A32}"/>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39D8ED6A-0B10-4441-A6E5-D42F9ECFF74C}"/>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D16A9FA1-C694-405F-91B4-749ACB6231C6}"/>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9F35EB37-F7C8-4B0F-976F-04178A805895}"/>
                    </a:ext>
                  </a:extLst>
                </p:cNvPr>
                <p:cNvGrpSpPr/>
                <p:nvPr/>
              </p:nvGrpSpPr>
              <p:grpSpPr>
                <a:xfrm>
                  <a:off x="1275510" y="6072184"/>
                  <a:ext cx="508602" cy="151498"/>
                  <a:chOff x="551886" y="4945335"/>
                  <a:chExt cx="508602" cy="151498"/>
                </a:xfrm>
              </p:grpSpPr>
              <p:sp>
                <p:nvSpPr>
                  <p:cNvPr id="82" name="Rectangle 81">
                    <a:extLst>
                      <a:ext uri="{FF2B5EF4-FFF2-40B4-BE49-F238E27FC236}">
                        <a16:creationId xmlns:a16="http://schemas.microsoft.com/office/drawing/2014/main" id="{EEDC716C-167A-461B-8195-1C9ECAFE4E81}"/>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4C2374BF-03EA-4B76-ABC4-1E1869B9884B}"/>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716B2430-96B8-4731-83CA-E3C10D5178B3}"/>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C4A33BFA-A29F-4A72-987E-93B940ADEE0C}"/>
                  </a:ext>
                </a:extLst>
              </p:cNvPr>
              <p:cNvGrpSpPr/>
              <p:nvPr/>
            </p:nvGrpSpPr>
            <p:grpSpPr>
              <a:xfrm>
                <a:off x="7930027" y="2963341"/>
                <a:ext cx="402639" cy="361232"/>
                <a:chOff x="1275510" y="6072184"/>
                <a:chExt cx="508602" cy="456298"/>
              </a:xfrm>
            </p:grpSpPr>
            <p:grpSp>
              <p:nvGrpSpPr>
                <p:cNvPr id="67" name="Group 66">
                  <a:extLst>
                    <a:ext uri="{FF2B5EF4-FFF2-40B4-BE49-F238E27FC236}">
                      <a16:creationId xmlns:a16="http://schemas.microsoft.com/office/drawing/2014/main" id="{14B15D02-E6E1-4EE4-B40D-BB509D47D758}"/>
                    </a:ext>
                  </a:extLst>
                </p:cNvPr>
                <p:cNvGrpSpPr/>
                <p:nvPr/>
              </p:nvGrpSpPr>
              <p:grpSpPr>
                <a:xfrm>
                  <a:off x="1275510" y="6224584"/>
                  <a:ext cx="508602" cy="151498"/>
                  <a:chOff x="551886" y="4945335"/>
                  <a:chExt cx="508602" cy="151498"/>
                </a:xfrm>
              </p:grpSpPr>
              <p:sp>
                <p:nvSpPr>
                  <p:cNvPr id="76" name="Rectangle 75">
                    <a:extLst>
                      <a:ext uri="{FF2B5EF4-FFF2-40B4-BE49-F238E27FC236}">
                        <a16:creationId xmlns:a16="http://schemas.microsoft.com/office/drawing/2014/main" id="{533E680F-9472-482A-82B0-CEC9CE85C66E}"/>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420E236D-ECCF-4007-8E12-CB65590C3F0B}"/>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73FA5C29-99B5-4403-84CE-5BB8E501B46D}"/>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20ACD780-D96C-4CEE-976A-D0EDF9305968}"/>
                    </a:ext>
                  </a:extLst>
                </p:cNvPr>
                <p:cNvGrpSpPr/>
                <p:nvPr/>
              </p:nvGrpSpPr>
              <p:grpSpPr>
                <a:xfrm>
                  <a:off x="1275510" y="6376984"/>
                  <a:ext cx="508602" cy="151498"/>
                  <a:chOff x="551886" y="4945335"/>
                  <a:chExt cx="508602" cy="151498"/>
                </a:xfrm>
              </p:grpSpPr>
              <p:sp>
                <p:nvSpPr>
                  <p:cNvPr id="73" name="Rectangle 72">
                    <a:extLst>
                      <a:ext uri="{FF2B5EF4-FFF2-40B4-BE49-F238E27FC236}">
                        <a16:creationId xmlns:a16="http://schemas.microsoft.com/office/drawing/2014/main" id="{CF77A46E-51E5-4E9A-96D9-CE47130095E9}"/>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F735A36E-7965-46BC-81ED-172797EB2268}"/>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FBFEF231-D908-4813-A08D-DA3E8D61FD74}"/>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085A81EB-8554-461A-8ED0-C1026110218B}"/>
                    </a:ext>
                  </a:extLst>
                </p:cNvPr>
                <p:cNvGrpSpPr/>
                <p:nvPr/>
              </p:nvGrpSpPr>
              <p:grpSpPr>
                <a:xfrm>
                  <a:off x="1275510" y="6072184"/>
                  <a:ext cx="508602" cy="151498"/>
                  <a:chOff x="551886" y="4945335"/>
                  <a:chExt cx="508602" cy="151498"/>
                </a:xfrm>
              </p:grpSpPr>
              <p:sp>
                <p:nvSpPr>
                  <p:cNvPr id="70" name="Rectangle 69">
                    <a:extLst>
                      <a:ext uri="{FF2B5EF4-FFF2-40B4-BE49-F238E27FC236}">
                        <a16:creationId xmlns:a16="http://schemas.microsoft.com/office/drawing/2014/main" id="{60FF66AA-F02A-4E7C-8B1D-67C10EB273ED}"/>
                      </a:ext>
                    </a:extLst>
                  </p:cNvPr>
                  <p:cNvSpPr/>
                  <p:nvPr/>
                </p:nvSpPr>
                <p:spPr bwMode="auto">
                  <a:xfrm>
                    <a:off x="551886" y="4945335"/>
                    <a:ext cx="508602" cy="151498"/>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022E26D8-477B-40E3-966F-8AA4CC1A457D}"/>
                      </a:ext>
                    </a:extLst>
                  </p:cNvPr>
                  <p:cNvSpPr/>
                  <p:nvPr/>
                </p:nvSpPr>
                <p:spPr bwMode="auto">
                  <a:xfrm flipH="1">
                    <a:off x="955040" y="4993640"/>
                    <a:ext cx="45720" cy="4572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DBB6D6E7-5BF1-4514-845E-264793E032C6}"/>
                      </a:ext>
                    </a:extLst>
                  </p:cNvPr>
                  <p:cNvCxnSpPr/>
                  <p:nvPr/>
                </p:nvCxnSpPr>
                <p:spPr>
                  <a:xfrm>
                    <a:off x="625475" y="5019675"/>
                    <a:ext cx="23812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91" name="Cylinder 812">
              <a:extLst>
                <a:ext uri="{FF2B5EF4-FFF2-40B4-BE49-F238E27FC236}">
                  <a16:creationId xmlns:a16="http://schemas.microsoft.com/office/drawing/2014/main" id="{057261F7-9391-4488-9619-2B7FD3CBC4F3}"/>
                </a:ext>
              </a:extLst>
            </p:cNvPr>
            <p:cNvSpPr/>
            <p:nvPr/>
          </p:nvSpPr>
          <p:spPr bwMode="auto">
            <a:xfrm>
              <a:off x="3432844" y="6622125"/>
              <a:ext cx="253956" cy="333638"/>
            </a:xfrm>
            <a:prstGeom prst="can">
              <a:avLst>
                <a:gd name="adj" fmla="val 39530"/>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Segoe UI" pitchFamily="34" charset="0"/>
                  <a:cs typeface="Segoe UI Semilight" panose="020B0402040204020203" pitchFamily="34" charset="0"/>
                </a:rPr>
                <a:t>SQL</a:t>
              </a:r>
            </a:p>
          </p:txBody>
        </p:sp>
      </p:grpSp>
    </p:spTree>
    <p:extLst>
      <p:ext uri="{BB962C8B-B14F-4D97-AF65-F5344CB8AC3E}">
        <p14:creationId xmlns:p14="http://schemas.microsoft.com/office/powerpoint/2010/main" val="39543497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589044" y="457622"/>
            <a:ext cx="11016957" cy="553920"/>
          </a:xfrm>
        </p:spPr>
        <p:txBody>
          <a:bodyPr/>
          <a:lstStyle/>
          <a:p>
            <a:r>
              <a:rPr lang="en-US" dirty="0"/>
              <a:t>Migrate to the cloud with Azure SQL Database </a:t>
            </a:r>
          </a:p>
        </p:txBody>
      </p:sp>
      <p:sp>
        <p:nvSpPr>
          <p:cNvPr id="3" name="Rectangle 2">
            <a:extLst>
              <a:ext uri="{FF2B5EF4-FFF2-40B4-BE49-F238E27FC236}">
                <a16:creationId xmlns:a16="http://schemas.microsoft.com/office/drawing/2014/main" id="{A1CB67CF-38A4-4E20-9C2C-B29E83FFAF2D}"/>
              </a:ext>
            </a:extLst>
          </p:cNvPr>
          <p:cNvSpPr/>
          <p:nvPr/>
        </p:nvSpPr>
        <p:spPr>
          <a:xfrm>
            <a:off x="7504333" y="1858165"/>
            <a:ext cx="1799184" cy="5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tIns="45713" rIns="91427" bIns="45713" rtlCol="0" anchor="t" anchorCtr="0">
            <a:spAutoFit/>
          </a:bodyPr>
          <a:lstStyle/>
          <a:p>
            <a:pPr algn="ctr" defTabSz="914225">
              <a:defRPr/>
            </a:pPr>
            <a:r>
              <a:rPr lang="en-US" sz="1600" b="1" dirty="0">
                <a:solidFill>
                  <a:prstClr val="black"/>
                </a:solidFill>
                <a:latin typeface="Segoe UI Semibold" panose="020B0702040204020203" pitchFamily="34" charset="0"/>
                <a:cs typeface="Segoe UI Semibold" panose="020B0702040204020203" pitchFamily="34" charset="0"/>
              </a:rPr>
              <a:t>Seamless and compatible</a:t>
            </a:r>
          </a:p>
        </p:txBody>
      </p:sp>
      <p:grpSp>
        <p:nvGrpSpPr>
          <p:cNvPr id="17" name="Group 16">
            <a:extLst>
              <a:ext uri="{FF2B5EF4-FFF2-40B4-BE49-F238E27FC236}">
                <a16:creationId xmlns:a16="http://schemas.microsoft.com/office/drawing/2014/main" id="{89E983B8-AF99-47F2-BAEE-696EF6F347F6}"/>
              </a:ext>
            </a:extLst>
          </p:cNvPr>
          <p:cNvGrpSpPr/>
          <p:nvPr/>
        </p:nvGrpSpPr>
        <p:grpSpPr>
          <a:xfrm>
            <a:off x="7905292" y="3138039"/>
            <a:ext cx="956867" cy="966647"/>
            <a:chOff x="989277" y="3291886"/>
            <a:chExt cx="957003" cy="966784"/>
          </a:xfrm>
        </p:grpSpPr>
        <p:sp>
          <p:nvSpPr>
            <p:cNvPr id="5" name="Freeform 5">
              <a:extLst>
                <a:ext uri="{FF2B5EF4-FFF2-40B4-BE49-F238E27FC236}">
                  <a16:creationId xmlns:a16="http://schemas.microsoft.com/office/drawing/2014/main" id="{5868BF74-4622-435F-A18A-623EF99DE0BF}"/>
                </a:ext>
              </a:extLst>
            </p:cNvPr>
            <p:cNvSpPr>
              <a:spLocks/>
            </p:cNvSpPr>
            <p:nvPr/>
          </p:nvSpPr>
          <p:spPr bwMode="auto">
            <a:xfrm>
              <a:off x="1043759" y="3352917"/>
              <a:ext cx="505038" cy="513552"/>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38100" cap="flat">
              <a:solidFill>
                <a:schemeClr val="accent1"/>
              </a:solidFill>
              <a:prstDash val="solid"/>
              <a:miter lim="800000"/>
              <a:headEnd type="none" w="lg" len="med"/>
              <a:tailEnd type="triangle" w="lg" len="me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Segoe UI"/>
              </a:endParaRPr>
            </a:p>
          </p:txBody>
        </p:sp>
        <p:sp>
          <p:nvSpPr>
            <p:cNvPr id="6" name="Freeform 6">
              <a:extLst>
                <a:ext uri="{FF2B5EF4-FFF2-40B4-BE49-F238E27FC236}">
                  <a16:creationId xmlns:a16="http://schemas.microsoft.com/office/drawing/2014/main" id="{C287A137-0505-43DA-B188-00CD5CFA3D36}"/>
                </a:ext>
              </a:extLst>
            </p:cNvPr>
            <p:cNvSpPr>
              <a:spLocks/>
            </p:cNvSpPr>
            <p:nvPr/>
          </p:nvSpPr>
          <p:spPr bwMode="auto">
            <a:xfrm>
              <a:off x="1367211" y="3744466"/>
              <a:ext cx="573134" cy="502202"/>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38100" cap="flat">
              <a:solidFill>
                <a:schemeClr val="accent1"/>
              </a:solidFill>
              <a:prstDash val="solid"/>
              <a:miter lim="800000"/>
              <a:headEnd type="triangle" w="lg" len="med"/>
              <a:tailEnd type="none" w="lg" len="me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Segoe UI"/>
              </a:endParaRPr>
            </a:p>
          </p:txBody>
        </p:sp>
        <p:sp>
          <p:nvSpPr>
            <p:cNvPr id="9" name="Oval 10">
              <a:extLst>
                <a:ext uri="{FF2B5EF4-FFF2-40B4-BE49-F238E27FC236}">
                  <a16:creationId xmlns:a16="http://schemas.microsoft.com/office/drawing/2014/main" id="{108D8AF1-5F69-43A8-9BBA-0FB61EEEEFBD}"/>
                </a:ext>
              </a:extLst>
            </p:cNvPr>
            <p:cNvSpPr>
              <a:spLocks noChangeArrowheads="1"/>
            </p:cNvSpPr>
            <p:nvPr/>
          </p:nvSpPr>
          <p:spPr bwMode="auto">
            <a:xfrm>
              <a:off x="989277" y="3982034"/>
              <a:ext cx="279677" cy="276636"/>
            </a:xfrm>
            <a:prstGeom prst="ellipse">
              <a:avLst/>
            </a:prstGeom>
            <a:solidFill>
              <a:schemeClr val="accent2"/>
            </a:solidFill>
            <a:ln w="15875"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Segoe UI"/>
              </a:endParaRPr>
            </a:p>
          </p:txBody>
        </p:sp>
        <p:sp>
          <p:nvSpPr>
            <p:cNvPr id="10" name="Rectangle 9">
              <a:extLst>
                <a:ext uri="{FF2B5EF4-FFF2-40B4-BE49-F238E27FC236}">
                  <a16:creationId xmlns:a16="http://schemas.microsoft.com/office/drawing/2014/main" id="{63B2732B-A443-4342-85FB-C10EE150325B}"/>
                </a:ext>
              </a:extLst>
            </p:cNvPr>
            <p:cNvSpPr/>
            <p:nvPr/>
          </p:nvSpPr>
          <p:spPr bwMode="auto">
            <a:xfrm>
              <a:off x="1672052" y="3291886"/>
              <a:ext cx="274228" cy="274228"/>
            </a:xfrm>
            <a:prstGeom prst="rect">
              <a:avLst/>
            </a:prstGeom>
            <a:solidFill>
              <a:schemeClr val="accent2"/>
            </a:solidFill>
            <a:ln w="15875"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Segoe UI"/>
              </a:endParaRPr>
            </a:p>
          </p:txBody>
        </p:sp>
      </p:grpSp>
      <p:sp>
        <p:nvSpPr>
          <p:cNvPr id="13" name="Rectangle 12">
            <a:extLst>
              <a:ext uri="{FF2B5EF4-FFF2-40B4-BE49-F238E27FC236}">
                <a16:creationId xmlns:a16="http://schemas.microsoft.com/office/drawing/2014/main" id="{09F84B3F-C680-4EB2-9E6F-914166335A9B}"/>
              </a:ext>
            </a:extLst>
          </p:cNvPr>
          <p:cNvSpPr/>
          <p:nvPr/>
        </p:nvSpPr>
        <p:spPr>
          <a:xfrm>
            <a:off x="9808777" y="1981258"/>
            <a:ext cx="1799184" cy="343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tIns="45713" rIns="91427" bIns="45713" rtlCol="0" anchor="t" anchorCtr="0">
            <a:spAutoFit/>
          </a:bodyPr>
          <a:lstStyle/>
          <a:p>
            <a:pPr algn="ctr" defTabSz="914225">
              <a:defRPr/>
            </a:pPr>
            <a:r>
              <a:rPr lang="en-US" sz="1600" b="1" dirty="0">
                <a:solidFill>
                  <a:prstClr val="black"/>
                </a:solidFill>
                <a:latin typeface="Segoe UI Semibold" panose="020B0702040204020203" pitchFamily="34" charset="0"/>
                <a:cs typeface="Segoe UI Semibold" panose="020B0702040204020203" pitchFamily="34" charset="0"/>
              </a:rPr>
              <a:t>Competitive TCO</a:t>
            </a:r>
          </a:p>
        </p:txBody>
      </p:sp>
      <p:sp>
        <p:nvSpPr>
          <p:cNvPr id="26" name="Rectangle 25">
            <a:extLst>
              <a:ext uri="{FF2B5EF4-FFF2-40B4-BE49-F238E27FC236}">
                <a16:creationId xmlns:a16="http://schemas.microsoft.com/office/drawing/2014/main" id="{8CE8AC68-A1DB-44B8-B986-BB23A36A9BFE}"/>
              </a:ext>
            </a:extLst>
          </p:cNvPr>
          <p:cNvSpPr/>
          <p:nvPr/>
        </p:nvSpPr>
        <p:spPr>
          <a:xfrm>
            <a:off x="5180617" y="1858165"/>
            <a:ext cx="1799184" cy="5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tIns="45713" rIns="91427" bIns="45713" rtlCol="0" anchor="t" anchorCtr="0">
            <a:spAutoFit/>
          </a:bodyPr>
          <a:lstStyle/>
          <a:p>
            <a:pPr algn="ctr" defTabSz="914225">
              <a:defRPr/>
            </a:pPr>
            <a:r>
              <a:rPr lang="en-US" sz="1600" b="1" dirty="0">
                <a:solidFill>
                  <a:prstClr val="black"/>
                </a:solidFill>
                <a:latin typeface="Segoe UI Semibold" panose="020B0702040204020203" pitchFamily="34" charset="0"/>
                <a:cs typeface="Segoe UI Semibold" panose="020B0702040204020203" pitchFamily="34" charset="0"/>
              </a:rPr>
              <a:t>Built-in intelligence</a:t>
            </a:r>
          </a:p>
        </p:txBody>
      </p:sp>
      <p:sp>
        <p:nvSpPr>
          <p:cNvPr id="44" name="Rectangle 43">
            <a:extLst>
              <a:ext uri="{FF2B5EF4-FFF2-40B4-BE49-F238E27FC236}">
                <a16:creationId xmlns:a16="http://schemas.microsoft.com/office/drawing/2014/main" id="{87A0C22F-5B9F-439D-9DA4-CCBE7F38F99E}"/>
              </a:ext>
            </a:extLst>
          </p:cNvPr>
          <p:cNvSpPr/>
          <p:nvPr/>
        </p:nvSpPr>
        <p:spPr>
          <a:xfrm>
            <a:off x="571728" y="1735073"/>
            <a:ext cx="1799185" cy="8456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tIns="45713" rIns="91427" bIns="45713" rtlCol="0" anchor="t" anchorCtr="0">
            <a:spAutoFit/>
          </a:bodyPr>
          <a:lstStyle/>
          <a:p>
            <a:pPr algn="ctr" defTabSz="914225">
              <a:defRPr/>
            </a:pPr>
            <a:r>
              <a:rPr lang="en-US" sz="1600" b="1" dirty="0">
                <a:solidFill>
                  <a:prstClr val="black"/>
                </a:solidFill>
                <a:latin typeface="Segoe UI Semibold" panose="020B0702040204020203" pitchFamily="34" charset="0"/>
                <a:cs typeface="Segoe UI Semibold" panose="020B0702040204020203" pitchFamily="34" charset="0"/>
              </a:rPr>
              <a:t>Breakthrough productivity &amp; performance </a:t>
            </a:r>
          </a:p>
        </p:txBody>
      </p:sp>
      <p:sp>
        <p:nvSpPr>
          <p:cNvPr id="45" name="Rectangle 44">
            <a:extLst>
              <a:ext uri="{FF2B5EF4-FFF2-40B4-BE49-F238E27FC236}">
                <a16:creationId xmlns:a16="http://schemas.microsoft.com/office/drawing/2014/main" id="{DEAC823D-982B-48F3-83FE-280DD1545C0B}"/>
              </a:ext>
            </a:extLst>
          </p:cNvPr>
          <p:cNvSpPr/>
          <p:nvPr/>
        </p:nvSpPr>
        <p:spPr>
          <a:xfrm>
            <a:off x="2876173" y="1858165"/>
            <a:ext cx="1799185" cy="5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tIns="45713" rIns="91427" bIns="45713" rtlCol="0" anchor="t" anchorCtr="0">
            <a:spAutoFit/>
          </a:bodyPr>
          <a:lstStyle/>
          <a:p>
            <a:pPr algn="ctr" defTabSz="914225">
              <a:defRPr/>
            </a:pPr>
            <a:r>
              <a:rPr lang="en-US" sz="1600" b="1" dirty="0">
                <a:solidFill>
                  <a:prstClr val="black"/>
                </a:solidFill>
                <a:latin typeface="Segoe UI Semibold" panose="020B0702040204020203" pitchFamily="34" charset="0"/>
                <a:cs typeface="Segoe UI Semibold" panose="020B0702040204020203" pitchFamily="34" charset="0"/>
              </a:rPr>
              <a:t>Industry-leading security </a:t>
            </a:r>
          </a:p>
        </p:txBody>
      </p:sp>
      <p:grpSp>
        <p:nvGrpSpPr>
          <p:cNvPr id="51" name="Group 50">
            <a:extLst>
              <a:ext uri="{FF2B5EF4-FFF2-40B4-BE49-F238E27FC236}">
                <a16:creationId xmlns:a16="http://schemas.microsoft.com/office/drawing/2014/main" id="{8B64F3E0-422E-4860-B35D-C75C2BDC45DC}"/>
              </a:ext>
            </a:extLst>
          </p:cNvPr>
          <p:cNvGrpSpPr/>
          <p:nvPr/>
        </p:nvGrpSpPr>
        <p:grpSpPr>
          <a:xfrm>
            <a:off x="5449887" y="3104804"/>
            <a:ext cx="1260640" cy="1073878"/>
            <a:chOff x="8659722" y="4264035"/>
            <a:chExt cx="771525" cy="657225"/>
          </a:xfrm>
          <a:solidFill>
            <a:schemeClr val="accent2"/>
          </a:solidFill>
        </p:grpSpPr>
        <p:sp>
          <p:nvSpPr>
            <p:cNvPr id="52" name="Freeform: Shape 51">
              <a:extLst>
                <a:ext uri="{FF2B5EF4-FFF2-40B4-BE49-F238E27FC236}">
                  <a16:creationId xmlns:a16="http://schemas.microsoft.com/office/drawing/2014/main" id="{5BA5668F-FAC5-4ABA-B505-AACB2031ED80}"/>
                </a:ext>
              </a:extLst>
            </p:cNvPr>
            <p:cNvSpPr/>
            <p:nvPr/>
          </p:nvSpPr>
          <p:spPr bwMode="auto">
            <a:xfrm>
              <a:off x="8727621" y="4313464"/>
              <a:ext cx="650422" cy="605074"/>
            </a:xfrm>
            <a:custGeom>
              <a:avLst/>
              <a:gdLst>
                <a:gd name="connsiteX0" fmla="*/ 397329 w 650422"/>
                <a:gd name="connsiteY0" fmla="*/ 0 h 605074"/>
                <a:gd name="connsiteX1" fmla="*/ 541565 w 650422"/>
                <a:gd name="connsiteY1" fmla="*/ 43543 h 605074"/>
                <a:gd name="connsiteX2" fmla="*/ 579665 w 650422"/>
                <a:gd name="connsiteY2" fmla="*/ 100693 h 605074"/>
                <a:gd name="connsiteX3" fmla="*/ 636815 w 650422"/>
                <a:gd name="connsiteY3" fmla="*/ 125185 h 605074"/>
                <a:gd name="connsiteX4" fmla="*/ 650422 w 650422"/>
                <a:gd name="connsiteY4" fmla="*/ 299357 h 605074"/>
                <a:gd name="connsiteX5" fmla="*/ 606879 w 650422"/>
                <a:gd name="connsiteY5" fmla="*/ 424543 h 605074"/>
                <a:gd name="connsiteX6" fmla="*/ 476250 w 650422"/>
                <a:gd name="connsiteY6" fmla="*/ 453822 h 605074"/>
                <a:gd name="connsiteX7" fmla="*/ 476250 w 650422"/>
                <a:gd name="connsiteY7" fmla="*/ 605074 h 605074"/>
                <a:gd name="connsiteX8" fmla="*/ 367393 w 650422"/>
                <a:gd name="connsiteY8" fmla="*/ 605074 h 605074"/>
                <a:gd name="connsiteX9" fmla="*/ 367393 w 650422"/>
                <a:gd name="connsiteY9" fmla="*/ 433300 h 605074"/>
                <a:gd name="connsiteX10" fmla="*/ 234043 w 650422"/>
                <a:gd name="connsiteY10" fmla="*/ 304800 h 605074"/>
                <a:gd name="connsiteX11" fmla="*/ 70758 w 650422"/>
                <a:gd name="connsiteY11" fmla="*/ 342900 h 605074"/>
                <a:gd name="connsiteX12" fmla="*/ 0 w 650422"/>
                <a:gd name="connsiteY12" fmla="*/ 310243 h 605074"/>
                <a:gd name="connsiteX13" fmla="*/ 29936 w 650422"/>
                <a:gd name="connsiteY13" fmla="*/ 125185 h 605074"/>
                <a:gd name="connsiteX14" fmla="*/ 228600 w 650422"/>
                <a:gd name="connsiteY14" fmla="*/ 8164 h 60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0422" h="605074">
                  <a:moveTo>
                    <a:pt x="397329" y="0"/>
                  </a:moveTo>
                  <a:lnTo>
                    <a:pt x="541565" y="43543"/>
                  </a:lnTo>
                  <a:lnTo>
                    <a:pt x="579665" y="100693"/>
                  </a:lnTo>
                  <a:lnTo>
                    <a:pt x="636815" y="125185"/>
                  </a:lnTo>
                  <a:lnTo>
                    <a:pt x="650422" y="299357"/>
                  </a:lnTo>
                  <a:lnTo>
                    <a:pt x="606879" y="424543"/>
                  </a:lnTo>
                  <a:lnTo>
                    <a:pt x="476250" y="453822"/>
                  </a:lnTo>
                  <a:lnTo>
                    <a:pt x="476250" y="605074"/>
                  </a:lnTo>
                  <a:lnTo>
                    <a:pt x="367393" y="605074"/>
                  </a:lnTo>
                  <a:lnTo>
                    <a:pt x="367393" y="433300"/>
                  </a:lnTo>
                  <a:lnTo>
                    <a:pt x="234043" y="304800"/>
                  </a:lnTo>
                  <a:lnTo>
                    <a:pt x="70758" y="342900"/>
                  </a:lnTo>
                  <a:lnTo>
                    <a:pt x="0" y="310243"/>
                  </a:lnTo>
                  <a:lnTo>
                    <a:pt x="29936" y="125185"/>
                  </a:lnTo>
                  <a:lnTo>
                    <a:pt x="228600" y="816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Graphic 3" descr="Brain">
              <a:extLst>
                <a:ext uri="{FF2B5EF4-FFF2-40B4-BE49-F238E27FC236}">
                  <a16:creationId xmlns:a16="http://schemas.microsoft.com/office/drawing/2014/main" id="{90F44D77-E827-4EA1-87AF-2C8A9DDA583F}"/>
                </a:ext>
              </a:extLst>
            </p:cNvPr>
            <p:cNvSpPr/>
            <p:nvPr/>
          </p:nvSpPr>
          <p:spPr>
            <a:xfrm>
              <a:off x="8659722" y="4264035"/>
              <a:ext cx="771525" cy="657225"/>
            </a:xfrm>
            <a:custGeom>
              <a:avLst/>
              <a:gdLst>
                <a:gd name="connsiteX0" fmla="*/ 749390 w 771525"/>
                <a:gd name="connsiteY0" fmla="*/ 399794 h 657225"/>
                <a:gd name="connsiteX1" fmla="*/ 744628 w 771525"/>
                <a:gd name="connsiteY1" fmla="*/ 267397 h 657225"/>
                <a:gd name="connsiteX2" fmla="*/ 750343 w 771525"/>
                <a:gd name="connsiteY2" fmla="*/ 233107 h 657225"/>
                <a:gd name="connsiteX3" fmla="*/ 658903 w 771525"/>
                <a:gd name="connsiteY3" fmla="*/ 122617 h 657225"/>
                <a:gd name="connsiteX4" fmla="*/ 550318 w 771525"/>
                <a:gd name="connsiteY4" fmla="*/ 45464 h 657225"/>
                <a:gd name="connsiteX5" fmla="*/ 523648 w 771525"/>
                <a:gd name="connsiteY5" fmla="*/ 48322 h 657225"/>
                <a:gd name="connsiteX6" fmla="*/ 443638 w 771525"/>
                <a:gd name="connsiteY6" fmla="*/ 7364 h 657225"/>
                <a:gd name="connsiteX7" fmla="*/ 358865 w 771525"/>
                <a:gd name="connsiteY7" fmla="*/ 36892 h 657225"/>
                <a:gd name="connsiteX8" fmla="*/ 258853 w 771525"/>
                <a:gd name="connsiteY8" fmla="*/ 21652 h 657225"/>
                <a:gd name="connsiteX9" fmla="*/ 185510 w 771525"/>
                <a:gd name="connsiteY9" fmla="*/ 92137 h 657225"/>
                <a:gd name="connsiteX10" fmla="*/ 178843 w 771525"/>
                <a:gd name="connsiteY10" fmla="*/ 92137 h 657225"/>
                <a:gd name="connsiteX11" fmla="*/ 64543 w 771525"/>
                <a:gd name="connsiteY11" fmla="*/ 204532 h 657225"/>
                <a:gd name="connsiteX12" fmla="*/ 64543 w 771525"/>
                <a:gd name="connsiteY12" fmla="*/ 210247 h 657225"/>
                <a:gd name="connsiteX13" fmla="*/ 7393 w 771525"/>
                <a:gd name="connsiteY13" fmla="*/ 315974 h 657225"/>
                <a:gd name="connsiteX14" fmla="*/ 125503 w 771525"/>
                <a:gd name="connsiteY14" fmla="*/ 420749 h 657225"/>
                <a:gd name="connsiteX15" fmla="*/ 273140 w 771525"/>
                <a:gd name="connsiteY15" fmla="*/ 420749 h 657225"/>
                <a:gd name="connsiteX16" fmla="*/ 388393 w 771525"/>
                <a:gd name="connsiteY16" fmla="*/ 534097 h 657225"/>
                <a:gd name="connsiteX17" fmla="*/ 388393 w 771525"/>
                <a:gd name="connsiteY17" fmla="*/ 656017 h 657225"/>
                <a:gd name="connsiteX18" fmla="*/ 463640 w 771525"/>
                <a:gd name="connsiteY18" fmla="*/ 656017 h 657225"/>
                <a:gd name="connsiteX19" fmla="*/ 463640 w 771525"/>
                <a:gd name="connsiteY19" fmla="*/ 570292 h 657225"/>
                <a:gd name="connsiteX20" fmla="*/ 463640 w 771525"/>
                <a:gd name="connsiteY20" fmla="*/ 557909 h 657225"/>
                <a:gd name="connsiteX21" fmla="*/ 487453 w 771525"/>
                <a:gd name="connsiteY21" fmla="*/ 449324 h 657225"/>
                <a:gd name="connsiteX22" fmla="*/ 537935 w 771525"/>
                <a:gd name="connsiteY22" fmla="*/ 406462 h 657225"/>
                <a:gd name="connsiteX23" fmla="*/ 575083 w 771525"/>
                <a:gd name="connsiteY23" fmla="*/ 375029 h 657225"/>
                <a:gd name="connsiteX24" fmla="*/ 587465 w 771525"/>
                <a:gd name="connsiteY24" fmla="*/ 352169 h 657225"/>
                <a:gd name="connsiteX25" fmla="*/ 525553 w 771525"/>
                <a:gd name="connsiteY25" fmla="*/ 344549 h 657225"/>
                <a:gd name="connsiteX26" fmla="*/ 503645 w 771525"/>
                <a:gd name="connsiteY26" fmla="*/ 328357 h 657225"/>
                <a:gd name="connsiteX27" fmla="*/ 519838 w 771525"/>
                <a:gd name="connsiteY27" fmla="*/ 306449 h 657225"/>
                <a:gd name="connsiteX28" fmla="*/ 596038 w 771525"/>
                <a:gd name="connsiteY28" fmla="*/ 315022 h 657225"/>
                <a:gd name="connsiteX29" fmla="*/ 596990 w 771525"/>
                <a:gd name="connsiteY29" fmla="*/ 307402 h 657225"/>
                <a:gd name="connsiteX30" fmla="*/ 591275 w 771525"/>
                <a:gd name="connsiteY30" fmla="*/ 262634 h 657225"/>
                <a:gd name="connsiteX31" fmla="*/ 513170 w 771525"/>
                <a:gd name="connsiteY31" fmla="*/ 200722 h 657225"/>
                <a:gd name="connsiteX32" fmla="*/ 494120 w 771525"/>
                <a:gd name="connsiteY32" fmla="*/ 195007 h 657225"/>
                <a:gd name="connsiteX33" fmla="*/ 488405 w 771525"/>
                <a:gd name="connsiteY33" fmla="*/ 193102 h 657225"/>
                <a:gd name="connsiteX34" fmla="*/ 487453 w 771525"/>
                <a:gd name="connsiteY34" fmla="*/ 193102 h 657225"/>
                <a:gd name="connsiteX35" fmla="*/ 465545 w 771525"/>
                <a:gd name="connsiteY35" fmla="*/ 198817 h 657225"/>
                <a:gd name="connsiteX36" fmla="*/ 456973 w 771525"/>
                <a:gd name="connsiteY36" fmla="*/ 200722 h 657225"/>
                <a:gd name="connsiteX37" fmla="*/ 447448 w 771525"/>
                <a:gd name="connsiteY37" fmla="*/ 202627 h 657225"/>
                <a:gd name="connsiteX38" fmla="*/ 424588 w 771525"/>
                <a:gd name="connsiteY38" fmla="*/ 272159 h 657225"/>
                <a:gd name="connsiteX39" fmla="*/ 457925 w 771525"/>
                <a:gd name="connsiteY39" fmla="*/ 336929 h 657225"/>
                <a:gd name="connsiteX40" fmla="*/ 459830 w 771525"/>
                <a:gd name="connsiteY40" fmla="*/ 363599 h 657225"/>
                <a:gd name="connsiteX41" fmla="*/ 435065 w 771525"/>
                <a:gd name="connsiteY41" fmla="*/ 365504 h 657225"/>
                <a:gd name="connsiteX42" fmla="*/ 406490 w 771525"/>
                <a:gd name="connsiteY42" fmla="*/ 330262 h 657225"/>
                <a:gd name="connsiteX43" fmla="*/ 404585 w 771525"/>
                <a:gd name="connsiteY43" fmla="*/ 330262 h 657225"/>
                <a:gd name="connsiteX44" fmla="*/ 322670 w 771525"/>
                <a:gd name="connsiteY44" fmla="*/ 304544 h 657225"/>
                <a:gd name="connsiteX45" fmla="*/ 317908 w 771525"/>
                <a:gd name="connsiteY45" fmla="*/ 278827 h 657225"/>
                <a:gd name="connsiteX46" fmla="*/ 343625 w 771525"/>
                <a:gd name="connsiteY46" fmla="*/ 273112 h 657225"/>
                <a:gd name="connsiteX47" fmla="*/ 391250 w 771525"/>
                <a:gd name="connsiteY47" fmla="*/ 289304 h 657225"/>
                <a:gd name="connsiteX48" fmla="*/ 387440 w 771525"/>
                <a:gd name="connsiteY48" fmla="*/ 274064 h 657225"/>
                <a:gd name="connsiteX49" fmla="*/ 397918 w 771525"/>
                <a:gd name="connsiteY49" fmla="*/ 212152 h 657225"/>
                <a:gd name="connsiteX50" fmla="*/ 358865 w 771525"/>
                <a:gd name="connsiteY50" fmla="*/ 215009 h 657225"/>
                <a:gd name="connsiteX51" fmla="*/ 324575 w 771525"/>
                <a:gd name="connsiteY51" fmla="*/ 212152 h 657225"/>
                <a:gd name="connsiteX52" fmla="*/ 241708 w 771525"/>
                <a:gd name="connsiteY52" fmla="*/ 264539 h 657225"/>
                <a:gd name="connsiteX53" fmla="*/ 158840 w 771525"/>
                <a:gd name="connsiteY53" fmla="*/ 360742 h 657225"/>
                <a:gd name="connsiteX54" fmla="*/ 139790 w 771525"/>
                <a:gd name="connsiteY54" fmla="*/ 379792 h 657225"/>
                <a:gd name="connsiteX55" fmla="*/ 120740 w 771525"/>
                <a:gd name="connsiteY55" fmla="*/ 360742 h 657225"/>
                <a:gd name="connsiteX56" fmla="*/ 165508 w 771525"/>
                <a:gd name="connsiteY56" fmla="*/ 268349 h 657225"/>
                <a:gd name="connsiteX57" fmla="*/ 106453 w 771525"/>
                <a:gd name="connsiteY57" fmla="*/ 238822 h 657225"/>
                <a:gd name="connsiteX58" fmla="*/ 109310 w 771525"/>
                <a:gd name="connsiteY58" fmla="*/ 212152 h 657225"/>
                <a:gd name="connsiteX59" fmla="*/ 135980 w 771525"/>
                <a:gd name="connsiteY59" fmla="*/ 214057 h 657225"/>
                <a:gd name="connsiteX60" fmla="*/ 196940 w 771525"/>
                <a:gd name="connsiteY60" fmla="*/ 231202 h 657225"/>
                <a:gd name="connsiteX61" fmla="*/ 283618 w 771525"/>
                <a:gd name="connsiteY61" fmla="*/ 198817 h 657225"/>
                <a:gd name="connsiteX62" fmla="*/ 218848 w 771525"/>
                <a:gd name="connsiteY62" fmla="*/ 139762 h 657225"/>
                <a:gd name="connsiteX63" fmla="*/ 225515 w 771525"/>
                <a:gd name="connsiteY63" fmla="*/ 114044 h 657225"/>
                <a:gd name="connsiteX64" fmla="*/ 251233 w 771525"/>
                <a:gd name="connsiteY64" fmla="*/ 120712 h 657225"/>
                <a:gd name="connsiteX65" fmla="*/ 434113 w 771525"/>
                <a:gd name="connsiteY65" fmla="*/ 164527 h 657225"/>
                <a:gd name="connsiteX66" fmla="*/ 405538 w 771525"/>
                <a:gd name="connsiteY66" fmla="*/ 91184 h 657225"/>
                <a:gd name="connsiteX67" fmla="*/ 425540 w 771525"/>
                <a:gd name="connsiteY67" fmla="*/ 73087 h 657225"/>
                <a:gd name="connsiteX68" fmla="*/ 443638 w 771525"/>
                <a:gd name="connsiteY68" fmla="*/ 93089 h 657225"/>
                <a:gd name="connsiteX69" fmla="*/ 503645 w 771525"/>
                <a:gd name="connsiteY69" fmla="*/ 155954 h 657225"/>
                <a:gd name="connsiteX70" fmla="*/ 520790 w 771525"/>
                <a:gd name="connsiteY70" fmla="*/ 160717 h 657225"/>
                <a:gd name="connsiteX71" fmla="*/ 577940 w 771525"/>
                <a:gd name="connsiteY71" fmla="*/ 112139 h 657225"/>
                <a:gd name="connsiteX72" fmla="*/ 601753 w 771525"/>
                <a:gd name="connsiteY72" fmla="*/ 126427 h 657225"/>
                <a:gd name="connsiteX73" fmla="*/ 587465 w 771525"/>
                <a:gd name="connsiteY73" fmla="*/ 150239 h 657225"/>
                <a:gd name="connsiteX74" fmla="*/ 556985 w 771525"/>
                <a:gd name="connsiteY74" fmla="*/ 175004 h 657225"/>
                <a:gd name="connsiteX75" fmla="*/ 556985 w 771525"/>
                <a:gd name="connsiteY75" fmla="*/ 176909 h 657225"/>
                <a:gd name="connsiteX76" fmla="*/ 625565 w 771525"/>
                <a:gd name="connsiteY76" fmla="*/ 247394 h 657225"/>
                <a:gd name="connsiteX77" fmla="*/ 631280 w 771525"/>
                <a:gd name="connsiteY77" fmla="*/ 270254 h 657225"/>
                <a:gd name="connsiteX78" fmla="*/ 639853 w 771525"/>
                <a:gd name="connsiteY78" fmla="*/ 258824 h 657225"/>
                <a:gd name="connsiteX79" fmla="*/ 653188 w 771525"/>
                <a:gd name="connsiteY79" fmla="*/ 214057 h 657225"/>
                <a:gd name="connsiteX80" fmla="*/ 665570 w 771525"/>
                <a:gd name="connsiteY80" fmla="*/ 198817 h 657225"/>
                <a:gd name="connsiteX81" fmla="*/ 684620 w 771525"/>
                <a:gd name="connsiteY81" fmla="*/ 202627 h 657225"/>
                <a:gd name="connsiteX82" fmla="*/ 690335 w 771525"/>
                <a:gd name="connsiteY82" fmla="*/ 221677 h 657225"/>
                <a:gd name="connsiteX83" fmla="*/ 672238 w 771525"/>
                <a:gd name="connsiteY83" fmla="*/ 276922 h 657225"/>
                <a:gd name="connsiteX84" fmla="*/ 631280 w 771525"/>
                <a:gd name="connsiteY84" fmla="*/ 315974 h 657225"/>
                <a:gd name="connsiteX85" fmla="*/ 610325 w 771525"/>
                <a:gd name="connsiteY85" fmla="*/ 384554 h 657225"/>
                <a:gd name="connsiteX86" fmla="*/ 652235 w 771525"/>
                <a:gd name="connsiteY86" fmla="*/ 420749 h 657225"/>
                <a:gd name="connsiteX87" fmla="*/ 661760 w 771525"/>
                <a:gd name="connsiteY87" fmla="*/ 437894 h 657225"/>
                <a:gd name="connsiteX88" fmla="*/ 651283 w 771525"/>
                <a:gd name="connsiteY88" fmla="*/ 454087 h 657225"/>
                <a:gd name="connsiteX89" fmla="*/ 632233 w 771525"/>
                <a:gd name="connsiteY89" fmla="*/ 453134 h 657225"/>
                <a:gd name="connsiteX90" fmla="*/ 587465 w 771525"/>
                <a:gd name="connsiteY90" fmla="*/ 415034 h 657225"/>
                <a:gd name="connsiteX91" fmla="*/ 557938 w 771525"/>
                <a:gd name="connsiteY91" fmla="*/ 436942 h 657225"/>
                <a:gd name="connsiteX92" fmla="*/ 515075 w 771525"/>
                <a:gd name="connsiteY92" fmla="*/ 473137 h 657225"/>
                <a:gd name="connsiteX93" fmla="*/ 500788 w 771525"/>
                <a:gd name="connsiteY93" fmla="*/ 556957 h 657225"/>
                <a:gd name="connsiteX94" fmla="*/ 500788 w 771525"/>
                <a:gd name="connsiteY94" fmla="*/ 570292 h 657225"/>
                <a:gd name="connsiteX95" fmla="*/ 500788 w 771525"/>
                <a:gd name="connsiteY95" fmla="*/ 656017 h 657225"/>
                <a:gd name="connsiteX96" fmla="*/ 576988 w 771525"/>
                <a:gd name="connsiteY96" fmla="*/ 656017 h 657225"/>
                <a:gd name="connsiteX97" fmla="*/ 643663 w 771525"/>
                <a:gd name="connsiteY97" fmla="*/ 523619 h 657225"/>
                <a:gd name="connsiteX98" fmla="*/ 748438 w 771525"/>
                <a:gd name="connsiteY98" fmla="*/ 412177 h 657225"/>
                <a:gd name="connsiteX99" fmla="*/ 749390 w 771525"/>
                <a:gd name="connsiteY99" fmla="*/ 399794 h 657225"/>
                <a:gd name="connsiteX100" fmla="*/ 749390 w 771525"/>
                <a:gd name="connsiteY100" fmla="*/ 399794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771525" h="657225">
                  <a:moveTo>
                    <a:pt x="749390" y="399794"/>
                  </a:moveTo>
                  <a:cubicBezTo>
                    <a:pt x="777013" y="359789"/>
                    <a:pt x="775108" y="305497"/>
                    <a:pt x="744628" y="267397"/>
                  </a:cubicBezTo>
                  <a:cubicBezTo>
                    <a:pt x="748438" y="255967"/>
                    <a:pt x="750343" y="244537"/>
                    <a:pt x="750343" y="233107"/>
                  </a:cubicBezTo>
                  <a:cubicBezTo>
                    <a:pt x="750343" y="178814"/>
                    <a:pt x="711290" y="133094"/>
                    <a:pt x="658903" y="122617"/>
                  </a:cubicBezTo>
                  <a:cubicBezTo>
                    <a:pt x="642710" y="75944"/>
                    <a:pt x="599848" y="45464"/>
                    <a:pt x="550318" y="45464"/>
                  </a:cubicBezTo>
                  <a:cubicBezTo>
                    <a:pt x="541745" y="45464"/>
                    <a:pt x="532220" y="46417"/>
                    <a:pt x="523648" y="48322"/>
                  </a:cubicBezTo>
                  <a:cubicBezTo>
                    <a:pt x="503645" y="24509"/>
                    <a:pt x="474118" y="10222"/>
                    <a:pt x="443638" y="7364"/>
                  </a:cubicBezTo>
                  <a:cubicBezTo>
                    <a:pt x="412205" y="5459"/>
                    <a:pt x="381725" y="15937"/>
                    <a:pt x="358865" y="36892"/>
                  </a:cubicBezTo>
                  <a:cubicBezTo>
                    <a:pt x="329338" y="16889"/>
                    <a:pt x="292190" y="11174"/>
                    <a:pt x="258853" y="21652"/>
                  </a:cubicBezTo>
                  <a:cubicBezTo>
                    <a:pt x="224563" y="32129"/>
                    <a:pt x="197893" y="57847"/>
                    <a:pt x="185510" y="92137"/>
                  </a:cubicBezTo>
                  <a:cubicBezTo>
                    <a:pt x="183605" y="92137"/>
                    <a:pt x="180748" y="92137"/>
                    <a:pt x="178843" y="92137"/>
                  </a:cubicBezTo>
                  <a:cubicBezTo>
                    <a:pt x="115978" y="92137"/>
                    <a:pt x="65495" y="141667"/>
                    <a:pt x="64543" y="204532"/>
                  </a:cubicBezTo>
                  <a:cubicBezTo>
                    <a:pt x="64543" y="206437"/>
                    <a:pt x="64543" y="208342"/>
                    <a:pt x="64543" y="210247"/>
                  </a:cubicBezTo>
                  <a:cubicBezTo>
                    <a:pt x="26443" y="231202"/>
                    <a:pt x="4535" y="272159"/>
                    <a:pt x="7393" y="315974"/>
                  </a:cubicBezTo>
                  <a:cubicBezTo>
                    <a:pt x="11203" y="375982"/>
                    <a:pt x="64543" y="420749"/>
                    <a:pt x="125503" y="420749"/>
                  </a:cubicBezTo>
                  <a:lnTo>
                    <a:pt x="273140" y="420749"/>
                  </a:lnTo>
                  <a:cubicBezTo>
                    <a:pt x="336005" y="420749"/>
                    <a:pt x="387440" y="471232"/>
                    <a:pt x="388393" y="534097"/>
                  </a:cubicBezTo>
                  <a:lnTo>
                    <a:pt x="388393" y="656017"/>
                  </a:lnTo>
                  <a:lnTo>
                    <a:pt x="463640" y="656017"/>
                  </a:lnTo>
                  <a:lnTo>
                    <a:pt x="463640" y="570292"/>
                  </a:lnTo>
                  <a:cubicBezTo>
                    <a:pt x="463640" y="566482"/>
                    <a:pt x="463640" y="561719"/>
                    <a:pt x="463640" y="557909"/>
                  </a:cubicBezTo>
                  <a:cubicBezTo>
                    <a:pt x="463640" y="522667"/>
                    <a:pt x="462688" y="477899"/>
                    <a:pt x="487453" y="449324"/>
                  </a:cubicBezTo>
                  <a:cubicBezTo>
                    <a:pt x="502693" y="433132"/>
                    <a:pt x="519838" y="418844"/>
                    <a:pt x="537935" y="406462"/>
                  </a:cubicBezTo>
                  <a:cubicBezTo>
                    <a:pt x="552223" y="397889"/>
                    <a:pt x="564605" y="387412"/>
                    <a:pt x="575083" y="375029"/>
                  </a:cubicBezTo>
                  <a:cubicBezTo>
                    <a:pt x="579845" y="367409"/>
                    <a:pt x="584608" y="359789"/>
                    <a:pt x="587465" y="352169"/>
                  </a:cubicBezTo>
                  <a:cubicBezTo>
                    <a:pt x="567463" y="344549"/>
                    <a:pt x="546508" y="341692"/>
                    <a:pt x="525553" y="344549"/>
                  </a:cubicBezTo>
                  <a:cubicBezTo>
                    <a:pt x="515075" y="345502"/>
                    <a:pt x="505550" y="338834"/>
                    <a:pt x="503645" y="328357"/>
                  </a:cubicBezTo>
                  <a:cubicBezTo>
                    <a:pt x="502693" y="317879"/>
                    <a:pt x="509360" y="308354"/>
                    <a:pt x="519838" y="306449"/>
                  </a:cubicBezTo>
                  <a:cubicBezTo>
                    <a:pt x="545555" y="302639"/>
                    <a:pt x="571273" y="305497"/>
                    <a:pt x="596038" y="315022"/>
                  </a:cubicBezTo>
                  <a:cubicBezTo>
                    <a:pt x="596038" y="312164"/>
                    <a:pt x="596038" y="310259"/>
                    <a:pt x="596990" y="307402"/>
                  </a:cubicBezTo>
                  <a:cubicBezTo>
                    <a:pt x="597943" y="292162"/>
                    <a:pt x="596038" y="276922"/>
                    <a:pt x="591275" y="262634"/>
                  </a:cubicBezTo>
                  <a:cubicBezTo>
                    <a:pt x="577940" y="228344"/>
                    <a:pt x="544603" y="213104"/>
                    <a:pt x="513170" y="200722"/>
                  </a:cubicBezTo>
                  <a:cubicBezTo>
                    <a:pt x="507455" y="198817"/>
                    <a:pt x="501740" y="196912"/>
                    <a:pt x="494120" y="195007"/>
                  </a:cubicBezTo>
                  <a:lnTo>
                    <a:pt x="488405" y="193102"/>
                  </a:lnTo>
                  <a:lnTo>
                    <a:pt x="487453" y="193102"/>
                  </a:lnTo>
                  <a:cubicBezTo>
                    <a:pt x="479833" y="194054"/>
                    <a:pt x="473165" y="195959"/>
                    <a:pt x="465545" y="198817"/>
                  </a:cubicBezTo>
                  <a:lnTo>
                    <a:pt x="456973" y="200722"/>
                  </a:lnTo>
                  <a:lnTo>
                    <a:pt x="447448" y="202627"/>
                  </a:lnTo>
                  <a:cubicBezTo>
                    <a:pt x="431255" y="221677"/>
                    <a:pt x="422683" y="246442"/>
                    <a:pt x="424588" y="272159"/>
                  </a:cubicBezTo>
                  <a:cubicBezTo>
                    <a:pt x="426493" y="297877"/>
                    <a:pt x="438875" y="320737"/>
                    <a:pt x="457925" y="336929"/>
                  </a:cubicBezTo>
                  <a:cubicBezTo>
                    <a:pt x="465545" y="343597"/>
                    <a:pt x="465545" y="355027"/>
                    <a:pt x="459830" y="363599"/>
                  </a:cubicBezTo>
                  <a:cubicBezTo>
                    <a:pt x="454115" y="370267"/>
                    <a:pt x="442685" y="371219"/>
                    <a:pt x="435065" y="365504"/>
                  </a:cubicBezTo>
                  <a:cubicBezTo>
                    <a:pt x="423635" y="355979"/>
                    <a:pt x="414110" y="343597"/>
                    <a:pt x="406490" y="330262"/>
                  </a:cubicBezTo>
                  <a:lnTo>
                    <a:pt x="404585" y="330262"/>
                  </a:lnTo>
                  <a:cubicBezTo>
                    <a:pt x="377915" y="325499"/>
                    <a:pt x="347435" y="320737"/>
                    <a:pt x="322670" y="304544"/>
                  </a:cubicBezTo>
                  <a:cubicBezTo>
                    <a:pt x="314098" y="298829"/>
                    <a:pt x="312193" y="287399"/>
                    <a:pt x="317908" y="278827"/>
                  </a:cubicBezTo>
                  <a:cubicBezTo>
                    <a:pt x="323623" y="270254"/>
                    <a:pt x="335053" y="267397"/>
                    <a:pt x="343625" y="273112"/>
                  </a:cubicBezTo>
                  <a:cubicBezTo>
                    <a:pt x="357913" y="281684"/>
                    <a:pt x="374105" y="287399"/>
                    <a:pt x="391250" y="289304"/>
                  </a:cubicBezTo>
                  <a:cubicBezTo>
                    <a:pt x="389345" y="284542"/>
                    <a:pt x="388393" y="279779"/>
                    <a:pt x="387440" y="274064"/>
                  </a:cubicBezTo>
                  <a:cubicBezTo>
                    <a:pt x="385535" y="253109"/>
                    <a:pt x="389345" y="231202"/>
                    <a:pt x="397918" y="212152"/>
                  </a:cubicBezTo>
                  <a:cubicBezTo>
                    <a:pt x="384583" y="214057"/>
                    <a:pt x="372200" y="215009"/>
                    <a:pt x="358865" y="215009"/>
                  </a:cubicBezTo>
                  <a:cubicBezTo>
                    <a:pt x="347435" y="215009"/>
                    <a:pt x="336005" y="214057"/>
                    <a:pt x="324575" y="212152"/>
                  </a:cubicBezTo>
                  <a:cubicBezTo>
                    <a:pt x="303620" y="237869"/>
                    <a:pt x="274093" y="256919"/>
                    <a:pt x="241708" y="264539"/>
                  </a:cubicBezTo>
                  <a:cubicBezTo>
                    <a:pt x="198845" y="286447"/>
                    <a:pt x="158840" y="314069"/>
                    <a:pt x="158840" y="360742"/>
                  </a:cubicBezTo>
                  <a:cubicBezTo>
                    <a:pt x="158840" y="371219"/>
                    <a:pt x="150268" y="379792"/>
                    <a:pt x="139790" y="379792"/>
                  </a:cubicBezTo>
                  <a:cubicBezTo>
                    <a:pt x="129313" y="379792"/>
                    <a:pt x="120740" y="371219"/>
                    <a:pt x="120740" y="360742"/>
                  </a:cubicBezTo>
                  <a:cubicBezTo>
                    <a:pt x="121693" y="324547"/>
                    <a:pt x="137885" y="291209"/>
                    <a:pt x="165508" y="268349"/>
                  </a:cubicBezTo>
                  <a:cubicBezTo>
                    <a:pt x="142648" y="265492"/>
                    <a:pt x="121693" y="255967"/>
                    <a:pt x="106453" y="238822"/>
                  </a:cubicBezTo>
                  <a:cubicBezTo>
                    <a:pt x="99785" y="230249"/>
                    <a:pt x="101690" y="218819"/>
                    <a:pt x="109310" y="212152"/>
                  </a:cubicBezTo>
                  <a:cubicBezTo>
                    <a:pt x="116930" y="205484"/>
                    <a:pt x="129313" y="206437"/>
                    <a:pt x="135980" y="214057"/>
                  </a:cubicBezTo>
                  <a:cubicBezTo>
                    <a:pt x="143600" y="223582"/>
                    <a:pt x="165508" y="232154"/>
                    <a:pt x="196940" y="231202"/>
                  </a:cubicBezTo>
                  <a:cubicBezTo>
                    <a:pt x="228373" y="231202"/>
                    <a:pt x="259805" y="219772"/>
                    <a:pt x="283618" y="198817"/>
                  </a:cubicBezTo>
                  <a:cubicBezTo>
                    <a:pt x="255995" y="187387"/>
                    <a:pt x="233135" y="166432"/>
                    <a:pt x="218848" y="139762"/>
                  </a:cubicBezTo>
                  <a:cubicBezTo>
                    <a:pt x="213133" y="130237"/>
                    <a:pt x="216943" y="118807"/>
                    <a:pt x="225515" y="114044"/>
                  </a:cubicBezTo>
                  <a:cubicBezTo>
                    <a:pt x="235040" y="108329"/>
                    <a:pt x="246470" y="112139"/>
                    <a:pt x="251233" y="120712"/>
                  </a:cubicBezTo>
                  <a:cubicBezTo>
                    <a:pt x="279808" y="172147"/>
                    <a:pt x="339815" y="186434"/>
                    <a:pt x="434113" y="164527"/>
                  </a:cubicBezTo>
                  <a:cubicBezTo>
                    <a:pt x="416968" y="150239"/>
                    <a:pt x="404585" y="127379"/>
                    <a:pt x="405538" y="91184"/>
                  </a:cubicBezTo>
                  <a:cubicBezTo>
                    <a:pt x="405538" y="80707"/>
                    <a:pt x="415063" y="72134"/>
                    <a:pt x="425540" y="73087"/>
                  </a:cubicBezTo>
                  <a:cubicBezTo>
                    <a:pt x="436018" y="73087"/>
                    <a:pt x="444590" y="82612"/>
                    <a:pt x="443638" y="93089"/>
                  </a:cubicBezTo>
                  <a:cubicBezTo>
                    <a:pt x="441733" y="135952"/>
                    <a:pt x="465545" y="144524"/>
                    <a:pt x="503645" y="155954"/>
                  </a:cubicBezTo>
                  <a:cubicBezTo>
                    <a:pt x="509360" y="157859"/>
                    <a:pt x="515075" y="158812"/>
                    <a:pt x="520790" y="160717"/>
                  </a:cubicBezTo>
                  <a:cubicBezTo>
                    <a:pt x="531268" y="136904"/>
                    <a:pt x="552223" y="118807"/>
                    <a:pt x="577940" y="112139"/>
                  </a:cubicBezTo>
                  <a:cubicBezTo>
                    <a:pt x="588418" y="109282"/>
                    <a:pt x="598895" y="115949"/>
                    <a:pt x="601753" y="126427"/>
                  </a:cubicBezTo>
                  <a:cubicBezTo>
                    <a:pt x="604610" y="136904"/>
                    <a:pt x="597943" y="147382"/>
                    <a:pt x="587465" y="150239"/>
                  </a:cubicBezTo>
                  <a:cubicBezTo>
                    <a:pt x="574130" y="154049"/>
                    <a:pt x="563653" y="162622"/>
                    <a:pt x="556985" y="175004"/>
                  </a:cubicBezTo>
                  <a:cubicBezTo>
                    <a:pt x="556985" y="175957"/>
                    <a:pt x="556985" y="175957"/>
                    <a:pt x="556985" y="176909"/>
                  </a:cubicBezTo>
                  <a:cubicBezTo>
                    <a:pt x="586513" y="191197"/>
                    <a:pt x="612230" y="212152"/>
                    <a:pt x="625565" y="247394"/>
                  </a:cubicBezTo>
                  <a:cubicBezTo>
                    <a:pt x="628423" y="255014"/>
                    <a:pt x="630328" y="262634"/>
                    <a:pt x="631280" y="270254"/>
                  </a:cubicBezTo>
                  <a:cubicBezTo>
                    <a:pt x="635090" y="267397"/>
                    <a:pt x="637948" y="263587"/>
                    <a:pt x="639853" y="258824"/>
                  </a:cubicBezTo>
                  <a:cubicBezTo>
                    <a:pt x="646520" y="244537"/>
                    <a:pt x="651283" y="230249"/>
                    <a:pt x="653188" y="214057"/>
                  </a:cubicBezTo>
                  <a:cubicBezTo>
                    <a:pt x="654140" y="207389"/>
                    <a:pt x="658903" y="201674"/>
                    <a:pt x="665570" y="198817"/>
                  </a:cubicBezTo>
                  <a:cubicBezTo>
                    <a:pt x="672238" y="195959"/>
                    <a:pt x="679858" y="197864"/>
                    <a:pt x="684620" y="202627"/>
                  </a:cubicBezTo>
                  <a:cubicBezTo>
                    <a:pt x="690335" y="207389"/>
                    <a:pt x="692240" y="214057"/>
                    <a:pt x="690335" y="221677"/>
                  </a:cubicBezTo>
                  <a:cubicBezTo>
                    <a:pt x="687478" y="240727"/>
                    <a:pt x="681763" y="259777"/>
                    <a:pt x="672238" y="276922"/>
                  </a:cubicBezTo>
                  <a:cubicBezTo>
                    <a:pt x="662713" y="293114"/>
                    <a:pt x="648425" y="306449"/>
                    <a:pt x="631280" y="315974"/>
                  </a:cubicBezTo>
                  <a:cubicBezTo>
                    <a:pt x="629375" y="339787"/>
                    <a:pt x="621755" y="363599"/>
                    <a:pt x="610325" y="384554"/>
                  </a:cubicBezTo>
                  <a:cubicBezTo>
                    <a:pt x="622708" y="398842"/>
                    <a:pt x="636043" y="411224"/>
                    <a:pt x="652235" y="420749"/>
                  </a:cubicBezTo>
                  <a:cubicBezTo>
                    <a:pt x="657950" y="424559"/>
                    <a:pt x="661760" y="431227"/>
                    <a:pt x="661760" y="437894"/>
                  </a:cubicBezTo>
                  <a:cubicBezTo>
                    <a:pt x="661760" y="444562"/>
                    <a:pt x="657950" y="451229"/>
                    <a:pt x="651283" y="454087"/>
                  </a:cubicBezTo>
                  <a:cubicBezTo>
                    <a:pt x="644615" y="456944"/>
                    <a:pt x="637948" y="456944"/>
                    <a:pt x="632233" y="453134"/>
                  </a:cubicBezTo>
                  <a:cubicBezTo>
                    <a:pt x="616040" y="442657"/>
                    <a:pt x="600800" y="429322"/>
                    <a:pt x="587465" y="415034"/>
                  </a:cubicBezTo>
                  <a:cubicBezTo>
                    <a:pt x="577940" y="422654"/>
                    <a:pt x="567463" y="430274"/>
                    <a:pt x="557938" y="436942"/>
                  </a:cubicBezTo>
                  <a:cubicBezTo>
                    <a:pt x="541745" y="447419"/>
                    <a:pt x="527458" y="458849"/>
                    <a:pt x="515075" y="473137"/>
                  </a:cubicBezTo>
                  <a:cubicBezTo>
                    <a:pt x="499835" y="491234"/>
                    <a:pt x="500788" y="526477"/>
                    <a:pt x="500788" y="556957"/>
                  </a:cubicBezTo>
                  <a:cubicBezTo>
                    <a:pt x="500788" y="561719"/>
                    <a:pt x="500788" y="565529"/>
                    <a:pt x="500788" y="570292"/>
                  </a:cubicBezTo>
                  <a:lnTo>
                    <a:pt x="500788" y="656017"/>
                  </a:lnTo>
                  <a:lnTo>
                    <a:pt x="576988" y="656017"/>
                  </a:lnTo>
                  <a:cubicBezTo>
                    <a:pt x="576988" y="532192"/>
                    <a:pt x="636043" y="525524"/>
                    <a:pt x="643663" y="523619"/>
                  </a:cubicBezTo>
                  <a:cubicBezTo>
                    <a:pt x="668428" y="516952"/>
                    <a:pt x="734150" y="482662"/>
                    <a:pt x="748438" y="412177"/>
                  </a:cubicBezTo>
                  <a:cubicBezTo>
                    <a:pt x="750343" y="408367"/>
                    <a:pt x="749390" y="403604"/>
                    <a:pt x="749390" y="399794"/>
                  </a:cubicBezTo>
                  <a:cubicBezTo>
                    <a:pt x="748438" y="399794"/>
                    <a:pt x="748438" y="399794"/>
                    <a:pt x="749390" y="399794"/>
                  </a:cubicBezTo>
                  <a:close/>
                </a:path>
              </a:pathLst>
            </a:custGeom>
            <a:solidFill>
              <a:schemeClr val="accent1"/>
            </a:solidFill>
            <a:ln w="9525" cap="flat">
              <a:noFill/>
              <a:prstDash val="solid"/>
              <a:miter/>
            </a:ln>
          </p:spPr>
          <p:txBody>
            <a:bodyPr rtlCol="0" anchor="ctr"/>
            <a:lstStyle/>
            <a:p>
              <a:pPr defTabSz="914225"/>
              <a:endParaRPr lang="en-US" dirty="0">
                <a:solidFill>
                  <a:prstClr val="black"/>
                </a:solidFill>
                <a:latin typeface="Segoe UI"/>
              </a:endParaRPr>
            </a:p>
          </p:txBody>
        </p:sp>
      </p:grpSp>
      <p:grpSp>
        <p:nvGrpSpPr>
          <p:cNvPr id="54" name="Group 53">
            <a:extLst>
              <a:ext uri="{FF2B5EF4-FFF2-40B4-BE49-F238E27FC236}">
                <a16:creationId xmlns:a16="http://schemas.microsoft.com/office/drawing/2014/main" id="{31E22BBF-1575-44E8-B80A-A26A104FC6B8}"/>
              </a:ext>
            </a:extLst>
          </p:cNvPr>
          <p:cNvGrpSpPr/>
          <p:nvPr/>
        </p:nvGrpSpPr>
        <p:grpSpPr>
          <a:xfrm>
            <a:off x="3345320" y="3075932"/>
            <a:ext cx="860890" cy="1131622"/>
            <a:chOff x="4373323" y="1855264"/>
            <a:chExt cx="2771333" cy="3642856"/>
          </a:xfrm>
        </p:grpSpPr>
        <p:sp>
          <p:nvSpPr>
            <p:cNvPr id="55" name="Freeform: Shape 54">
              <a:extLst>
                <a:ext uri="{FF2B5EF4-FFF2-40B4-BE49-F238E27FC236}">
                  <a16:creationId xmlns:a16="http://schemas.microsoft.com/office/drawing/2014/main" id="{EC362719-9AC1-4C07-B8D0-D116FDB501C9}"/>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225"/>
              <a:endParaRPr lang="en-US" dirty="0">
                <a:solidFill>
                  <a:prstClr val="black"/>
                </a:solidFill>
                <a:latin typeface="Segoe UI"/>
              </a:endParaRPr>
            </a:p>
          </p:txBody>
        </p:sp>
        <p:sp>
          <p:nvSpPr>
            <p:cNvPr id="56" name="Freeform: Shape 55">
              <a:extLst>
                <a:ext uri="{FF2B5EF4-FFF2-40B4-BE49-F238E27FC236}">
                  <a16:creationId xmlns:a16="http://schemas.microsoft.com/office/drawing/2014/main" id="{817421CB-1EDB-4255-BE65-F5A0BA8AA35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225"/>
              <a:endParaRPr lang="en-US" dirty="0">
                <a:solidFill>
                  <a:prstClr val="white"/>
                </a:solidFill>
                <a:latin typeface="Segoe UI"/>
              </a:endParaRPr>
            </a:p>
          </p:txBody>
        </p:sp>
      </p:grpSp>
      <p:grpSp>
        <p:nvGrpSpPr>
          <p:cNvPr id="57" name="Group 56">
            <a:extLst>
              <a:ext uri="{FF2B5EF4-FFF2-40B4-BE49-F238E27FC236}">
                <a16:creationId xmlns:a16="http://schemas.microsoft.com/office/drawing/2014/main" id="{6E7CA053-81AC-4ED1-844F-A95476C43733}"/>
              </a:ext>
            </a:extLst>
          </p:cNvPr>
          <p:cNvGrpSpPr/>
          <p:nvPr/>
        </p:nvGrpSpPr>
        <p:grpSpPr>
          <a:xfrm>
            <a:off x="10193757" y="3037131"/>
            <a:ext cx="1041642" cy="1209225"/>
            <a:chOff x="4972405" y="5350247"/>
            <a:chExt cx="570148" cy="661875"/>
          </a:xfrm>
        </p:grpSpPr>
        <p:sp>
          <p:nvSpPr>
            <p:cNvPr id="58" name="Rectangle 57">
              <a:extLst>
                <a:ext uri="{FF2B5EF4-FFF2-40B4-BE49-F238E27FC236}">
                  <a16:creationId xmlns:a16="http://schemas.microsoft.com/office/drawing/2014/main" id="{0D151E9A-A407-4DBB-A301-1EF7C041256E}"/>
                </a:ext>
              </a:extLst>
            </p:cNvPr>
            <p:cNvSpPr/>
            <p:nvPr/>
          </p:nvSpPr>
          <p:spPr>
            <a:xfrm rot="18000000">
              <a:off x="4991265" y="5570425"/>
              <a:ext cx="556178" cy="230415"/>
            </a:xfrm>
            <a:prstGeom prst="rect">
              <a:avLst/>
            </a:prstGeom>
            <a:solidFill>
              <a:schemeClr val="accent2"/>
            </a:solidFill>
            <a:ln w="6747" cap="flat">
              <a:noFill/>
              <a:prstDash val="solid"/>
              <a:miter/>
            </a:ln>
          </p:spPr>
          <p:txBody>
            <a:bodyPr rtlCol="0" anchor="ctr"/>
            <a:lstStyle/>
            <a:p>
              <a:pPr defTabSz="914225"/>
              <a:endParaRPr lang="en-US" dirty="0">
                <a:solidFill>
                  <a:prstClr val="black"/>
                </a:solidFill>
                <a:latin typeface="Segoe UI"/>
              </a:endParaRPr>
            </a:p>
          </p:txBody>
        </p:sp>
        <p:sp>
          <p:nvSpPr>
            <p:cNvPr id="59" name="Freeform: Shape 58">
              <a:extLst>
                <a:ext uri="{FF2B5EF4-FFF2-40B4-BE49-F238E27FC236}">
                  <a16:creationId xmlns:a16="http://schemas.microsoft.com/office/drawing/2014/main" id="{24E51BA7-B715-4106-BC7F-B9CE6B7B373E}"/>
                </a:ext>
              </a:extLst>
            </p:cNvPr>
            <p:cNvSpPr/>
            <p:nvPr/>
          </p:nvSpPr>
          <p:spPr>
            <a:xfrm rot="18000000">
              <a:off x="4849295" y="5505564"/>
              <a:ext cx="396690" cy="150469"/>
            </a:xfrm>
            <a:custGeom>
              <a:avLst/>
              <a:gdLst>
                <a:gd name="connsiteX0" fmla="*/ 349027 w 403529"/>
                <a:gd name="connsiteY0" fmla="*/ 57665 h 157308"/>
                <a:gd name="connsiteX1" fmla="*/ 359286 w 403529"/>
                <a:gd name="connsiteY1" fmla="*/ 83655 h 157308"/>
                <a:gd name="connsiteX2" fmla="*/ 400323 w 403529"/>
                <a:gd name="connsiteY2" fmla="*/ 75448 h 157308"/>
                <a:gd name="connsiteX3" fmla="*/ 371597 w 403529"/>
                <a:gd name="connsiteY3" fmla="*/ 3633 h 157308"/>
                <a:gd name="connsiteX4" fmla="*/ 3633 w 403529"/>
                <a:gd name="connsiteY4" fmla="*/ 154102 h 157308"/>
                <a:gd name="connsiteX5" fmla="*/ 214289 w 403529"/>
                <a:gd name="connsiteY5" fmla="*/ 112381 h 157308"/>
                <a:gd name="connsiteX0" fmla="*/ 210656 w 396690"/>
                <a:gd name="connsiteY0" fmla="*/ 108748 h 150469"/>
                <a:gd name="connsiteX1" fmla="*/ 355653 w 396690"/>
                <a:gd name="connsiteY1" fmla="*/ 80022 h 150469"/>
                <a:gd name="connsiteX2" fmla="*/ 396690 w 396690"/>
                <a:gd name="connsiteY2" fmla="*/ 71815 h 150469"/>
                <a:gd name="connsiteX3" fmla="*/ 367964 w 396690"/>
                <a:gd name="connsiteY3" fmla="*/ 0 h 150469"/>
                <a:gd name="connsiteX4" fmla="*/ 0 w 396690"/>
                <a:gd name="connsiteY4" fmla="*/ 150469 h 150469"/>
                <a:gd name="connsiteX5" fmla="*/ 210656 w 396690"/>
                <a:gd name="connsiteY5" fmla="*/ 108748 h 150469"/>
                <a:gd name="connsiteX0" fmla="*/ 0 w 396690"/>
                <a:gd name="connsiteY0" fmla="*/ 150469 h 150469"/>
                <a:gd name="connsiteX1" fmla="*/ 355653 w 396690"/>
                <a:gd name="connsiteY1" fmla="*/ 80022 h 150469"/>
                <a:gd name="connsiteX2" fmla="*/ 396690 w 396690"/>
                <a:gd name="connsiteY2" fmla="*/ 71815 h 150469"/>
                <a:gd name="connsiteX3" fmla="*/ 367964 w 396690"/>
                <a:gd name="connsiteY3" fmla="*/ 0 h 150469"/>
                <a:gd name="connsiteX4" fmla="*/ 0 w 396690"/>
                <a:gd name="connsiteY4" fmla="*/ 150469 h 150469"/>
                <a:gd name="connsiteX0" fmla="*/ 0 w 396690"/>
                <a:gd name="connsiteY0" fmla="*/ 150469 h 150469"/>
                <a:gd name="connsiteX1" fmla="*/ 396690 w 396690"/>
                <a:gd name="connsiteY1" fmla="*/ 71815 h 150469"/>
                <a:gd name="connsiteX2" fmla="*/ 367964 w 396690"/>
                <a:gd name="connsiteY2" fmla="*/ 0 h 150469"/>
                <a:gd name="connsiteX3" fmla="*/ 0 w 396690"/>
                <a:gd name="connsiteY3" fmla="*/ 150469 h 150469"/>
              </a:gdLst>
              <a:ahLst/>
              <a:cxnLst>
                <a:cxn ang="0">
                  <a:pos x="connsiteX0" y="connsiteY0"/>
                </a:cxn>
                <a:cxn ang="0">
                  <a:pos x="connsiteX1" y="connsiteY1"/>
                </a:cxn>
                <a:cxn ang="0">
                  <a:pos x="connsiteX2" y="connsiteY2"/>
                </a:cxn>
                <a:cxn ang="0">
                  <a:pos x="connsiteX3" y="connsiteY3"/>
                </a:cxn>
              </a:cxnLst>
              <a:rect l="l" t="t" r="r" b="b"/>
              <a:pathLst>
                <a:path w="396690" h="150469">
                  <a:moveTo>
                    <a:pt x="0" y="150469"/>
                  </a:moveTo>
                  <a:lnTo>
                    <a:pt x="396690" y="71815"/>
                  </a:lnTo>
                  <a:lnTo>
                    <a:pt x="367964" y="0"/>
                  </a:lnTo>
                  <a:lnTo>
                    <a:pt x="0" y="150469"/>
                  </a:lnTo>
                  <a:close/>
                </a:path>
              </a:pathLst>
            </a:custGeom>
            <a:solidFill>
              <a:schemeClr val="accent2"/>
            </a:solidFill>
            <a:ln w="6747" cap="flat">
              <a:noFill/>
              <a:prstDash val="solid"/>
              <a:miter/>
            </a:ln>
          </p:spPr>
          <p:txBody>
            <a:bodyPr rtlCol="0" anchor="ctr"/>
            <a:lstStyle/>
            <a:p>
              <a:pPr defTabSz="914225"/>
              <a:endParaRPr lang="en-US" dirty="0">
                <a:solidFill>
                  <a:prstClr val="black"/>
                </a:solidFill>
                <a:latin typeface="Segoe UI"/>
              </a:endParaRPr>
            </a:p>
          </p:txBody>
        </p:sp>
        <p:sp>
          <p:nvSpPr>
            <p:cNvPr id="60" name="Freeform: Shape 59">
              <a:extLst>
                <a:ext uri="{FF2B5EF4-FFF2-40B4-BE49-F238E27FC236}">
                  <a16:creationId xmlns:a16="http://schemas.microsoft.com/office/drawing/2014/main" id="{E2C1F15C-ECD9-4318-AE1B-7AD3F6807882}"/>
                </a:ext>
              </a:extLst>
            </p:cNvPr>
            <p:cNvSpPr/>
            <p:nvPr/>
          </p:nvSpPr>
          <p:spPr>
            <a:xfrm rot="18000000">
              <a:off x="4949313" y="5497638"/>
              <a:ext cx="364546" cy="69763"/>
            </a:xfrm>
            <a:custGeom>
              <a:avLst/>
              <a:gdLst>
                <a:gd name="connsiteX0" fmla="*/ 213605 w 369331"/>
                <a:gd name="connsiteY0" fmla="*/ 73396 h 75234"/>
                <a:gd name="connsiteX1" fmla="*/ 321669 w 369331"/>
                <a:gd name="connsiteY1" fmla="*/ 52194 h 75234"/>
                <a:gd name="connsiteX2" fmla="*/ 326457 w 369331"/>
                <a:gd name="connsiteY2" fmla="*/ 73396 h 75234"/>
                <a:gd name="connsiteX3" fmla="*/ 368178 w 369331"/>
                <a:gd name="connsiteY3" fmla="*/ 73396 h 75234"/>
                <a:gd name="connsiteX4" fmla="*/ 354499 w 369331"/>
                <a:gd name="connsiteY4" fmla="*/ 3633 h 75234"/>
                <a:gd name="connsiteX5" fmla="*/ 3633 w 369331"/>
                <a:gd name="connsiteY5" fmla="*/ 73396 h 75234"/>
                <a:gd name="connsiteX0" fmla="*/ 209972 w 364545"/>
                <a:gd name="connsiteY0" fmla="*/ 69763 h 69763"/>
                <a:gd name="connsiteX1" fmla="*/ 322824 w 364545"/>
                <a:gd name="connsiteY1" fmla="*/ 69763 h 69763"/>
                <a:gd name="connsiteX2" fmla="*/ 364545 w 364545"/>
                <a:gd name="connsiteY2" fmla="*/ 69763 h 69763"/>
                <a:gd name="connsiteX3" fmla="*/ 350866 w 364545"/>
                <a:gd name="connsiteY3" fmla="*/ 0 h 69763"/>
                <a:gd name="connsiteX4" fmla="*/ 0 w 364545"/>
                <a:gd name="connsiteY4" fmla="*/ 69763 h 69763"/>
                <a:gd name="connsiteX5" fmla="*/ 209972 w 364545"/>
                <a:gd name="connsiteY5" fmla="*/ 69763 h 69763"/>
                <a:gd name="connsiteX0" fmla="*/ 209972 w 364545"/>
                <a:gd name="connsiteY0" fmla="*/ 69763 h 69763"/>
                <a:gd name="connsiteX1" fmla="*/ 364545 w 364545"/>
                <a:gd name="connsiteY1" fmla="*/ 69763 h 69763"/>
                <a:gd name="connsiteX2" fmla="*/ 350866 w 364545"/>
                <a:gd name="connsiteY2" fmla="*/ 0 h 69763"/>
                <a:gd name="connsiteX3" fmla="*/ 0 w 364545"/>
                <a:gd name="connsiteY3" fmla="*/ 69763 h 69763"/>
                <a:gd name="connsiteX4" fmla="*/ 209972 w 364545"/>
                <a:gd name="connsiteY4" fmla="*/ 69763 h 69763"/>
                <a:gd name="connsiteX0" fmla="*/ 0 w 364545"/>
                <a:gd name="connsiteY0" fmla="*/ 69763 h 69763"/>
                <a:gd name="connsiteX1" fmla="*/ 364545 w 364545"/>
                <a:gd name="connsiteY1" fmla="*/ 69763 h 69763"/>
                <a:gd name="connsiteX2" fmla="*/ 350866 w 364545"/>
                <a:gd name="connsiteY2" fmla="*/ 0 h 69763"/>
                <a:gd name="connsiteX3" fmla="*/ 0 w 364545"/>
                <a:gd name="connsiteY3" fmla="*/ 69763 h 69763"/>
              </a:gdLst>
              <a:ahLst/>
              <a:cxnLst>
                <a:cxn ang="0">
                  <a:pos x="connsiteX0" y="connsiteY0"/>
                </a:cxn>
                <a:cxn ang="0">
                  <a:pos x="connsiteX1" y="connsiteY1"/>
                </a:cxn>
                <a:cxn ang="0">
                  <a:pos x="connsiteX2" y="connsiteY2"/>
                </a:cxn>
                <a:cxn ang="0">
                  <a:pos x="connsiteX3" y="connsiteY3"/>
                </a:cxn>
              </a:cxnLst>
              <a:rect l="l" t="t" r="r" b="b"/>
              <a:pathLst>
                <a:path w="364545" h="69763">
                  <a:moveTo>
                    <a:pt x="0" y="69763"/>
                  </a:moveTo>
                  <a:lnTo>
                    <a:pt x="364545" y="69763"/>
                  </a:lnTo>
                  <a:lnTo>
                    <a:pt x="350866" y="0"/>
                  </a:lnTo>
                  <a:lnTo>
                    <a:pt x="0" y="69763"/>
                  </a:lnTo>
                  <a:close/>
                </a:path>
              </a:pathLst>
            </a:custGeom>
            <a:solidFill>
              <a:schemeClr val="accent2"/>
            </a:solidFill>
            <a:ln w="6747" cap="flat">
              <a:noFill/>
              <a:prstDash val="solid"/>
              <a:miter/>
            </a:ln>
          </p:spPr>
          <p:txBody>
            <a:bodyPr rtlCol="0" anchor="ctr"/>
            <a:lstStyle/>
            <a:p>
              <a:pPr defTabSz="914225"/>
              <a:endParaRPr lang="en-US" dirty="0">
                <a:solidFill>
                  <a:prstClr val="black"/>
                </a:solidFill>
                <a:latin typeface="Segoe UI"/>
              </a:endParaRPr>
            </a:p>
          </p:txBody>
        </p:sp>
        <p:sp>
          <p:nvSpPr>
            <p:cNvPr id="61" name="Freeform: Shape 60">
              <a:extLst>
                <a:ext uri="{FF2B5EF4-FFF2-40B4-BE49-F238E27FC236}">
                  <a16:creationId xmlns:a16="http://schemas.microsoft.com/office/drawing/2014/main" id="{C062AF0E-83D9-4AB1-B2AB-1CA96820F163}"/>
                </a:ext>
              </a:extLst>
            </p:cNvPr>
            <p:cNvSpPr/>
            <p:nvPr/>
          </p:nvSpPr>
          <p:spPr bwMode="auto">
            <a:xfrm>
              <a:off x="5004687" y="5354091"/>
              <a:ext cx="537866" cy="658031"/>
            </a:xfrm>
            <a:custGeom>
              <a:avLst/>
              <a:gdLst>
                <a:gd name="connsiteX0" fmla="*/ 300938 w 537866"/>
                <a:gd name="connsiteY0" fmla="*/ 0 h 658031"/>
                <a:gd name="connsiteX1" fmla="*/ 537866 w 537866"/>
                <a:gd name="connsiteY1" fmla="*/ 136791 h 658031"/>
                <a:gd name="connsiteX2" fmla="*/ 236928 w 537866"/>
                <a:gd name="connsiteY2" fmla="*/ 658031 h 658031"/>
                <a:gd name="connsiteX3" fmla="*/ 0 w 537866"/>
                <a:gd name="connsiteY3" fmla="*/ 521240 h 658031"/>
                <a:gd name="connsiteX4" fmla="*/ 300938 w 537866"/>
                <a:gd name="connsiteY4" fmla="*/ 0 h 658031"/>
                <a:gd name="connsiteX5" fmla="*/ 333728 w 537866"/>
                <a:gd name="connsiteY5" fmla="*/ 66317 h 658031"/>
                <a:gd name="connsiteX6" fmla="*/ 305699 w 537866"/>
                <a:gd name="connsiteY6" fmla="*/ 73828 h 658031"/>
                <a:gd name="connsiteX7" fmla="*/ 69736 w 537866"/>
                <a:gd name="connsiteY7" fmla="*/ 482527 h 658031"/>
                <a:gd name="connsiteX8" fmla="*/ 79750 w 537866"/>
                <a:gd name="connsiteY8" fmla="*/ 519899 h 658031"/>
                <a:gd name="connsiteX9" fmla="*/ 198214 w 537866"/>
                <a:gd name="connsiteY9" fmla="*/ 588294 h 658031"/>
                <a:gd name="connsiteX10" fmla="*/ 235586 w 537866"/>
                <a:gd name="connsiteY10" fmla="*/ 578280 h 658031"/>
                <a:gd name="connsiteX11" fmla="*/ 471548 w 537866"/>
                <a:gd name="connsiteY11" fmla="*/ 169581 h 658031"/>
                <a:gd name="connsiteX12" fmla="*/ 464038 w 537866"/>
                <a:gd name="connsiteY12" fmla="*/ 141552 h 658031"/>
                <a:gd name="connsiteX13" fmla="*/ 333728 w 537866"/>
                <a:gd name="connsiteY13" fmla="*/ 66317 h 6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7866" h="658031">
                  <a:moveTo>
                    <a:pt x="300938" y="0"/>
                  </a:moveTo>
                  <a:lnTo>
                    <a:pt x="537866" y="136791"/>
                  </a:lnTo>
                  <a:lnTo>
                    <a:pt x="236928" y="658031"/>
                  </a:lnTo>
                  <a:lnTo>
                    <a:pt x="0" y="521240"/>
                  </a:lnTo>
                  <a:lnTo>
                    <a:pt x="300938" y="0"/>
                  </a:lnTo>
                  <a:close/>
                  <a:moveTo>
                    <a:pt x="333728" y="66317"/>
                  </a:moveTo>
                  <a:lnTo>
                    <a:pt x="305699" y="73828"/>
                  </a:lnTo>
                  <a:lnTo>
                    <a:pt x="69736" y="482527"/>
                  </a:lnTo>
                  <a:lnTo>
                    <a:pt x="79750" y="519899"/>
                  </a:lnTo>
                  <a:lnTo>
                    <a:pt x="198214" y="588294"/>
                  </a:lnTo>
                  <a:lnTo>
                    <a:pt x="235586" y="578280"/>
                  </a:lnTo>
                  <a:lnTo>
                    <a:pt x="471548" y="169581"/>
                  </a:lnTo>
                  <a:lnTo>
                    <a:pt x="464038" y="141552"/>
                  </a:lnTo>
                  <a:lnTo>
                    <a:pt x="333728" y="66317"/>
                  </a:lnTo>
                  <a:close/>
                </a:path>
              </a:pathLst>
            </a:custGeom>
            <a:solidFill>
              <a:schemeClr val="accent1"/>
            </a:solidFill>
            <a:ln w="12700" cap="rnd">
              <a:no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5"/>
              <a:endParaRPr lang="en-US" dirty="0">
                <a:solidFill>
                  <a:prstClr val="black"/>
                </a:solidFill>
                <a:latin typeface="Arial" charset="0"/>
                <a:ea typeface="Arial" charset="0"/>
                <a:cs typeface="Arial" charset="0"/>
              </a:endParaRPr>
            </a:p>
          </p:txBody>
        </p:sp>
        <p:sp>
          <p:nvSpPr>
            <p:cNvPr id="62" name="Freeform: Shape 61">
              <a:extLst>
                <a:ext uri="{FF2B5EF4-FFF2-40B4-BE49-F238E27FC236}">
                  <a16:creationId xmlns:a16="http://schemas.microsoft.com/office/drawing/2014/main" id="{4B7B5E9A-85C4-4A69-A2DF-29FB6D135BF7}"/>
                </a:ext>
              </a:extLst>
            </p:cNvPr>
            <p:cNvSpPr/>
            <p:nvPr/>
          </p:nvSpPr>
          <p:spPr bwMode="auto">
            <a:xfrm>
              <a:off x="5069908" y="5368909"/>
              <a:ext cx="182273" cy="338741"/>
            </a:xfrm>
            <a:custGeom>
              <a:avLst/>
              <a:gdLst>
                <a:gd name="connsiteX0" fmla="*/ 115017 w 182273"/>
                <a:gd name="connsiteY0" fmla="*/ 0 h 338741"/>
                <a:gd name="connsiteX1" fmla="*/ 182273 w 182273"/>
                <a:gd name="connsiteY1" fmla="*/ 23035 h 338741"/>
                <a:gd name="connsiteX2" fmla="*/ 161413 w 182273"/>
                <a:gd name="connsiteY2" fmla="*/ 59166 h 338741"/>
                <a:gd name="connsiteX3" fmla="*/ 140657 w 182273"/>
                <a:gd name="connsiteY3" fmla="*/ 52712 h 338741"/>
                <a:gd name="connsiteX4" fmla="*/ 104987 w 182273"/>
                <a:gd name="connsiteY4" fmla="*/ 156899 h 338741"/>
                <a:gd name="connsiteX5" fmla="*/ 0 w 182273"/>
                <a:gd name="connsiteY5" fmla="*/ 338741 h 338741"/>
                <a:gd name="connsiteX6" fmla="*/ 115017 w 182273"/>
                <a:gd name="connsiteY6" fmla="*/ 0 h 3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273" h="338741">
                  <a:moveTo>
                    <a:pt x="115017" y="0"/>
                  </a:moveTo>
                  <a:lnTo>
                    <a:pt x="182273" y="23035"/>
                  </a:lnTo>
                  <a:lnTo>
                    <a:pt x="161413" y="59166"/>
                  </a:lnTo>
                  <a:lnTo>
                    <a:pt x="140657" y="52712"/>
                  </a:lnTo>
                  <a:lnTo>
                    <a:pt x="104987" y="156899"/>
                  </a:lnTo>
                  <a:lnTo>
                    <a:pt x="0" y="338741"/>
                  </a:lnTo>
                  <a:lnTo>
                    <a:pt x="115017" y="0"/>
                  </a:lnTo>
                  <a:close/>
                </a:path>
              </a:pathLst>
            </a:custGeom>
            <a:solidFill>
              <a:schemeClr val="accent1"/>
            </a:solidFill>
            <a:ln w="12700" cap="rnd">
              <a:no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5"/>
              <a:endParaRPr lang="en-US" dirty="0">
                <a:solidFill>
                  <a:prstClr val="black"/>
                </a:solidFill>
                <a:latin typeface="Arial" charset="0"/>
                <a:ea typeface="Arial" charset="0"/>
                <a:cs typeface="Arial" charset="0"/>
              </a:endParaRPr>
            </a:p>
          </p:txBody>
        </p:sp>
        <p:sp>
          <p:nvSpPr>
            <p:cNvPr id="63" name="Freeform: Shape 62">
              <a:extLst>
                <a:ext uri="{FF2B5EF4-FFF2-40B4-BE49-F238E27FC236}">
                  <a16:creationId xmlns:a16="http://schemas.microsoft.com/office/drawing/2014/main" id="{9B4BF538-1AF8-401A-8F12-A449D25DB2A6}"/>
                </a:ext>
              </a:extLst>
            </p:cNvPr>
            <p:cNvSpPr/>
            <p:nvPr/>
          </p:nvSpPr>
          <p:spPr bwMode="auto">
            <a:xfrm>
              <a:off x="5012873" y="5396123"/>
              <a:ext cx="130229" cy="393901"/>
            </a:xfrm>
            <a:custGeom>
              <a:avLst/>
              <a:gdLst>
                <a:gd name="connsiteX0" fmla="*/ 53672 w 130229"/>
                <a:gd name="connsiteY0" fmla="*/ 0 h 393901"/>
                <a:gd name="connsiteX1" fmla="*/ 130229 w 130229"/>
                <a:gd name="connsiteY1" fmla="*/ 11031 h 393901"/>
                <a:gd name="connsiteX2" fmla="*/ 116817 w 130229"/>
                <a:gd name="connsiteY2" fmla="*/ 50673 h 393901"/>
                <a:gd name="connsiteX3" fmla="*/ 89180 w 130229"/>
                <a:gd name="connsiteY3" fmla="*/ 46563 h 393901"/>
                <a:gd name="connsiteX4" fmla="*/ 69196 w 130229"/>
                <a:gd name="connsiteY4" fmla="*/ 190607 h 393901"/>
                <a:gd name="connsiteX5" fmla="*/ 0 w 130229"/>
                <a:gd name="connsiteY5" fmla="*/ 393901 h 393901"/>
                <a:gd name="connsiteX6" fmla="*/ 53672 w 130229"/>
                <a:gd name="connsiteY6" fmla="*/ 0 h 393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229" h="393901">
                  <a:moveTo>
                    <a:pt x="53672" y="0"/>
                  </a:moveTo>
                  <a:lnTo>
                    <a:pt x="130229" y="11031"/>
                  </a:lnTo>
                  <a:lnTo>
                    <a:pt x="116817" y="50673"/>
                  </a:lnTo>
                  <a:lnTo>
                    <a:pt x="89180" y="46563"/>
                  </a:lnTo>
                  <a:lnTo>
                    <a:pt x="69196" y="190607"/>
                  </a:lnTo>
                  <a:lnTo>
                    <a:pt x="0" y="393901"/>
                  </a:lnTo>
                  <a:lnTo>
                    <a:pt x="53672" y="0"/>
                  </a:lnTo>
                  <a:close/>
                </a:path>
              </a:pathLst>
            </a:custGeom>
            <a:solidFill>
              <a:schemeClr val="accent1"/>
            </a:solidFill>
            <a:ln w="12700" cap="rnd">
              <a:no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5"/>
              <a:endParaRPr lang="en-US" dirty="0">
                <a:solidFill>
                  <a:prstClr val="black"/>
                </a:solidFill>
                <a:latin typeface="Arial" charset="0"/>
                <a:ea typeface="Arial" charset="0"/>
                <a:cs typeface="Arial" charset="0"/>
              </a:endParaRPr>
            </a:p>
          </p:txBody>
        </p:sp>
        <p:sp>
          <p:nvSpPr>
            <p:cNvPr id="64" name="Freeform: Shape 63">
              <a:extLst>
                <a:ext uri="{FF2B5EF4-FFF2-40B4-BE49-F238E27FC236}">
                  <a16:creationId xmlns:a16="http://schemas.microsoft.com/office/drawing/2014/main" id="{D5E05CD3-6189-44FE-B15E-FAFE4CF90FB1}"/>
                </a:ext>
              </a:extLst>
            </p:cNvPr>
            <p:cNvSpPr/>
            <p:nvPr/>
          </p:nvSpPr>
          <p:spPr bwMode="auto">
            <a:xfrm>
              <a:off x="5338590" y="5514504"/>
              <a:ext cx="41044" cy="41044"/>
            </a:xfrm>
            <a:custGeom>
              <a:avLst/>
              <a:gdLst>
                <a:gd name="connsiteX0" fmla="*/ 15212 w 41044"/>
                <a:gd name="connsiteY0" fmla="*/ 703 h 41044"/>
                <a:gd name="connsiteX1" fmla="*/ 30782 w 41044"/>
                <a:gd name="connsiteY1" fmla="*/ 2753 h 41044"/>
                <a:gd name="connsiteX2" fmla="*/ 38292 w 41044"/>
                <a:gd name="connsiteY2" fmla="*/ 30781 h 41044"/>
                <a:gd name="connsiteX3" fmla="*/ 10263 w 41044"/>
                <a:gd name="connsiteY3" fmla="*/ 38292 h 41044"/>
                <a:gd name="connsiteX4" fmla="*/ 2753 w 41044"/>
                <a:gd name="connsiteY4" fmla="*/ 10262 h 41044"/>
                <a:gd name="connsiteX5" fmla="*/ 15212 w 41044"/>
                <a:gd name="connsiteY5" fmla="*/ 703 h 4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 h="41044">
                  <a:moveTo>
                    <a:pt x="15212" y="703"/>
                  </a:moveTo>
                  <a:cubicBezTo>
                    <a:pt x="20284" y="-656"/>
                    <a:pt x="25875" y="-80"/>
                    <a:pt x="30782" y="2753"/>
                  </a:cubicBezTo>
                  <a:cubicBezTo>
                    <a:pt x="40595" y="8419"/>
                    <a:pt x="43958" y="20967"/>
                    <a:pt x="38292" y="30781"/>
                  </a:cubicBezTo>
                  <a:cubicBezTo>
                    <a:pt x="32626" y="40595"/>
                    <a:pt x="20077" y="43958"/>
                    <a:pt x="10263" y="38292"/>
                  </a:cubicBezTo>
                  <a:cubicBezTo>
                    <a:pt x="449" y="32626"/>
                    <a:pt x="-2913" y="20076"/>
                    <a:pt x="2753" y="10262"/>
                  </a:cubicBezTo>
                  <a:cubicBezTo>
                    <a:pt x="5586" y="5356"/>
                    <a:pt x="10140" y="2062"/>
                    <a:pt x="15212" y="703"/>
                  </a:cubicBezTo>
                  <a:close/>
                </a:path>
              </a:pathLst>
            </a:custGeom>
            <a:solidFill>
              <a:schemeClr val="accent1"/>
            </a:solidFill>
            <a:ln w="12700" cap="rnd">
              <a:no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5"/>
              <a:endParaRPr lang="en-US" dirty="0">
                <a:solidFill>
                  <a:prstClr val="black"/>
                </a:solidFill>
                <a:latin typeface="Arial" charset="0"/>
                <a:ea typeface="Arial" charset="0"/>
                <a:cs typeface="Arial" charset="0"/>
              </a:endParaRPr>
            </a:p>
          </p:txBody>
        </p:sp>
        <p:sp>
          <p:nvSpPr>
            <p:cNvPr id="65" name="Freeform: Shape 64">
              <a:extLst>
                <a:ext uri="{FF2B5EF4-FFF2-40B4-BE49-F238E27FC236}">
                  <a16:creationId xmlns:a16="http://schemas.microsoft.com/office/drawing/2014/main" id="{E32AF856-E597-4AAD-9587-94CAEC0FF6C5}"/>
                </a:ext>
              </a:extLst>
            </p:cNvPr>
            <p:cNvSpPr/>
            <p:nvPr/>
          </p:nvSpPr>
          <p:spPr bwMode="auto">
            <a:xfrm>
              <a:off x="5208358" y="5624665"/>
              <a:ext cx="130520" cy="116881"/>
            </a:xfrm>
            <a:custGeom>
              <a:avLst/>
              <a:gdLst>
                <a:gd name="connsiteX0" fmla="*/ 42722 w 130520"/>
                <a:gd name="connsiteY0" fmla="*/ 753 h 116881"/>
                <a:gd name="connsiteX1" fmla="*/ 92618 w 130520"/>
                <a:gd name="connsiteY1" fmla="*/ 11055 h 116881"/>
                <a:gd name="connsiteX2" fmla="*/ 124492 w 130520"/>
                <a:gd name="connsiteY2" fmla="*/ 92638 h 116881"/>
                <a:gd name="connsiteX3" fmla="*/ 37902 w 130520"/>
                <a:gd name="connsiteY3" fmla="*/ 105826 h 116881"/>
                <a:gd name="connsiteX4" fmla="*/ 6029 w 130520"/>
                <a:gd name="connsiteY4" fmla="*/ 24243 h 116881"/>
                <a:gd name="connsiteX5" fmla="*/ 42722 w 130520"/>
                <a:gd name="connsiteY5" fmla="*/ 753 h 11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20" h="116881">
                  <a:moveTo>
                    <a:pt x="42722" y="753"/>
                  </a:moveTo>
                  <a:cubicBezTo>
                    <a:pt x="58392" y="-1633"/>
                    <a:pt x="76262" y="1612"/>
                    <a:pt x="92618" y="11055"/>
                  </a:cubicBezTo>
                  <a:cubicBezTo>
                    <a:pt x="125332" y="29942"/>
                    <a:pt x="139602" y="66468"/>
                    <a:pt x="124492" y="92638"/>
                  </a:cubicBezTo>
                  <a:cubicBezTo>
                    <a:pt x="109383" y="118808"/>
                    <a:pt x="70616" y="124713"/>
                    <a:pt x="37902" y="105826"/>
                  </a:cubicBezTo>
                  <a:cubicBezTo>
                    <a:pt x="5190" y="86940"/>
                    <a:pt x="-9080" y="50413"/>
                    <a:pt x="6029" y="24243"/>
                  </a:cubicBezTo>
                  <a:cubicBezTo>
                    <a:pt x="13584" y="11158"/>
                    <a:pt x="27053" y="3140"/>
                    <a:pt x="42722" y="753"/>
                  </a:cubicBezTo>
                  <a:close/>
                </a:path>
              </a:pathLst>
            </a:custGeom>
            <a:solidFill>
              <a:schemeClr val="accent1"/>
            </a:solidFill>
            <a:ln w="12700" cap="rnd">
              <a:no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5"/>
              <a:endParaRPr lang="en-US" dirty="0">
                <a:solidFill>
                  <a:prstClr val="black"/>
                </a:solidFill>
                <a:latin typeface="Arial" charset="0"/>
                <a:ea typeface="Arial" charset="0"/>
                <a:cs typeface="Arial" charset="0"/>
              </a:endParaRPr>
            </a:p>
          </p:txBody>
        </p:sp>
        <p:sp>
          <p:nvSpPr>
            <p:cNvPr id="66" name="Freeform: Shape 65">
              <a:extLst>
                <a:ext uri="{FF2B5EF4-FFF2-40B4-BE49-F238E27FC236}">
                  <a16:creationId xmlns:a16="http://schemas.microsoft.com/office/drawing/2014/main" id="{8562D8FA-25D1-4555-B1C1-0650D17FA7EC}"/>
                </a:ext>
              </a:extLst>
            </p:cNvPr>
            <p:cNvSpPr/>
            <p:nvPr/>
          </p:nvSpPr>
          <p:spPr bwMode="auto">
            <a:xfrm>
              <a:off x="5167603" y="5810662"/>
              <a:ext cx="41044" cy="41044"/>
            </a:xfrm>
            <a:custGeom>
              <a:avLst/>
              <a:gdLst>
                <a:gd name="connsiteX0" fmla="*/ 15212 w 41044"/>
                <a:gd name="connsiteY0" fmla="*/ 703 h 41044"/>
                <a:gd name="connsiteX1" fmla="*/ 30782 w 41044"/>
                <a:gd name="connsiteY1" fmla="*/ 2753 h 41044"/>
                <a:gd name="connsiteX2" fmla="*/ 38292 w 41044"/>
                <a:gd name="connsiteY2" fmla="*/ 30781 h 41044"/>
                <a:gd name="connsiteX3" fmla="*/ 10263 w 41044"/>
                <a:gd name="connsiteY3" fmla="*/ 38292 h 41044"/>
                <a:gd name="connsiteX4" fmla="*/ 2753 w 41044"/>
                <a:gd name="connsiteY4" fmla="*/ 10262 h 41044"/>
                <a:gd name="connsiteX5" fmla="*/ 15212 w 41044"/>
                <a:gd name="connsiteY5" fmla="*/ 703 h 4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 h="41044">
                  <a:moveTo>
                    <a:pt x="15212" y="703"/>
                  </a:moveTo>
                  <a:cubicBezTo>
                    <a:pt x="20284" y="-656"/>
                    <a:pt x="25875" y="-80"/>
                    <a:pt x="30782" y="2753"/>
                  </a:cubicBezTo>
                  <a:cubicBezTo>
                    <a:pt x="40595" y="8419"/>
                    <a:pt x="43958" y="20967"/>
                    <a:pt x="38292" y="30781"/>
                  </a:cubicBezTo>
                  <a:cubicBezTo>
                    <a:pt x="32626" y="40595"/>
                    <a:pt x="20077" y="43958"/>
                    <a:pt x="10263" y="38292"/>
                  </a:cubicBezTo>
                  <a:cubicBezTo>
                    <a:pt x="449" y="32626"/>
                    <a:pt x="-2913" y="20076"/>
                    <a:pt x="2753" y="10262"/>
                  </a:cubicBezTo>
                  <a:cubicBezTo>
                    <a:pt x="5586" y="5356"/>
                    <a:pt x="10140" y="2062"/>
                    <a:pt x="15212" y="703"/>
                  </a:cubicBezTo>
                  <a:close/>
                </a:path>
              </a:pathLst>
            </a:custGeom>
            <a:solidFill>
              <a:schemeClr val="accent1"/>
            </a:solidFill>
            <a:ln w="12700" cap="rnd">
              <a:no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5"/>
              <a:endParaRPr lang="en-US" dirty="0">
                <a:solidFill>
                  <a:prstClr val="black"/>
                </a:solidFill>
                <a:latin typeface="Arial" charset="0"/>
                <a:ea typeface="Arial" charset="0"/>
                <a:cs typeface="Arial" charset="0"/>
              </a:endParaRPr>
            </a:p>
          </p:txBody>
        </p:sp>
      </p:grpSp>
      <p:grpSp>
        <p:nvGrpSpPr>
          <p:cNvPr id="16" name="Group 15">
            <a:extLst>
              <a:ext uri="{FF2B5EF4-FFF2-40B4-BE49-F238E27FC236}">
                <a16:creationId xmlns:a16="http://schemas.microsoft.com/office/drawing/2014/main" id="{FCEFD313-588C-40E6-AE97-51DE9C8981D3}"/>
              </a:ext>
            </a:extLst>
          </p:cNvPr>
          <p:cNvGrpSpPr/>
          <p:nvPr/>
        </p:nvGrpSpPr>
        <p:grpSpPr>
          <a:xfrm>
            <a:off x="933174" y="3111688"/>
            <a:ext cx="1073247" cy="1060110"/>
            <a:chOff x="5316609" y="3216883"/>
            <a:chExt cx="1073399" cy="1060260"/>
          </a:xfrm>
        </p:grpSpPr>
        <p:sp>
          <p:nvSpPr>
            <p:cNvPr id="47" name="Rectangle 46">
              <a:extLst>
                <a:ext uri="{FF2B5EF4-FFF2-40B4-BE49-F238E27FC236}">
                  <a16:creationId xmlns:a16="http://schemas.microsoft.com/office/drawing/2014/main" id="{53698AE2-1629-4E73-822A-1255AB5D9E49}"/>
                </a:ext>
              </a:extLst>
            </p:cNvPr>
            <p:cNvSpPr/>
            <p:nvPr/>
          </p:nvSpPr>
          <p:spPr bwMode="auto">
            <a:xfrm>
              <a:off x="5316609" y="3453633"/>
              <a:ext cx="823510" cy="823510"/>
            </a:xfrm>
            <a:prstGeom prst="rect">
              <a:avLst/>
            </a:prstGeom>
            <a:solidFill>
              <a:schemeClr val="accent2"/>
            </a:solidFill>
            <a:ln w="15875">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95" name="Freeform: Shape 94">
              <a:extLst>
                <a:ext uri="{FF2B5EF4-FFF2-40B4-BE49-F238E27FC236}">
                  <a16:creationId xmlns:a16="http://schemas.microsoft.com/office/drawing/2014/main" id="{6767FBC3-33DA-4013-A5BA-34DC56671701}"/>
                </a:ext>
              </a:extLst>
            </p:cNvPr>
            <p:cNvSpPr/>
            <p:nvPr/>
          </p:nvSpPr>
          <p:spPr bwMode="auto">
            <a:xfrm>
              <a:off x="5316609" y="3216883"/>
              <a:ext cx="1073399" cy="1060260"/>
            </a:xfrm>
            <a:custGeom>
              <a:avLst/>
              <a:gdLst>
                <a:gd name="connsiteX0" fmla="*/ 1073399 w 1073399"/>
                <a:gd name="connsiteY0" fmla="*/ 0 h 1060260"/>
                <a:gd name="connsiteX1" fmla="*/ 1036388 w 1073399"/>
                <a:gd name="connsiteY1" fmla="*/ 355572 h 1060260"/>
                <a:gd name="connsiteX2" fmla="*/ 956748 w 1073399"/>
                <a:gd name="connsiteY2" fmla="*/ 275931 h 1060260"/>
                <a:gd name="connsiteX3" fmla="*/ 172419 w 1073399"/>
                <a:gd name="connsiteY3" fmla="*/ 1060260 h 1060260"/>
                <a:gd name="connsiteX4" fmla="*/ 0 w 1073399"/>
                <a:gd name="connsiteY4" fmla="*/ 1060260 h 1060260"/>
                <a:gd name="connsiteX5" fmla="*/ 0 w 1073399"/>
                <a:gd name="connsiteY5" fmla="*/ 914117 h 1060260"/>
                <a:gd name="connsiteX6" fmla="*/ 797467 w 1073399"/>
                <a:gd name="connsiteY6" fmla="*/ 116651 h 1060260"/>
                <a:gd name="connsiteX7" fmla="*/ 717826 w 1073399"/>
                <a:gd name="connsiteY7" fmla="*/ 37010 h 10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399" h="1060260">
                  <a:moveTo>
                    <a:pt x="1073399" y="0"/>
                  </a:moveTo>
                  <a:lnTo>
                    <a:pt x="1036388" y="355572"/>
                  </a:lnTo>
                  <a:lnTo>
                    <a:pt x="956748" y="275931"/>
                  </a:lnTo>
                  <a:lnTo>
                    <a:pt x="172419" y="1060260"/>
                  </a:lnTo>
                  <a:lnTo>
                    <a:pt x="0" y="1060260"/>
                  </a:lnTo>
                  <a:lnTo>
                    <a:pt x="0" y="914117"/>
                  </a:lnTo>
                  <a:lnTo>
                    <a:pt x="797467" y="116651"/>
                  </a:lnTo>
                  <a:lnTo>
                    <a:pt x="717826" y="37010"/>
                  </a:lnTo>
                  <a:close/>
                </a:path>
              </a:pathLst>
            </a:custGeom>
            <a:solidFill>
              <a:schemeClr val="accent1"/>
            </a:solidFill>
            <a:ln w="15875">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cxnSp>
        <p:nvCxnSpPr>
          <p:cNvPr id="19" name="Straight Connector 18">
            <a:extLst>
              <a:ext uri="{FF2B5EF4-FFF2-40B4-BE49-F238E27FC236}">
                <a16:creationId xmlns:a16="http://schemas.microsoft.com/office/drawing/2014/main" id="{5AE0978A-771F-4836-B7EE-E0E215DDE059}"/>
              </a:ext>
            </a:extLst>
          </p:cNvPr>
          <p:cNvCxnSpPr/>
          <p:nvPr/>
        </p:nvCxnSpPr>
        <p:spPr>
          <a:xfrm>
            <a:off x="2640856" y="1683869"/>
            <a:ext cx="0" cy="3226068"/>
          </a:xfrm>
          <a:prstGeom prst="line">
            <a:avLst/>
          </a:prstGeom>
          <a:ln w="12700">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0901B6C-3FDC-4A31-987D-23039D8D4538}"/>
              </a:ext>
            </a:extLst>
          </p:cNvPr>
          <p:cNvCxnSpPr/>
          <p:nvPr/>
        </p:nvCxnSpPr>
        <p:spPr>
          <a:xfrm>
            <a:off x="4945301" y="1683869"/>
            <a:ext cx="0" cy="3226068"/>
          </a:xfrm>
          <a:prstGeom prst="line">
            <a:avLst/>
          </a:prstGeom>
          <a:ln w="12700">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76C82B7-C43C-42D6-B484-523510F15593}"/>
              </a:ext>
            </a:extLst>
          </p:cNvPr>
          <p:cNvCxnSpPr/>
          <p:nvPr/>
        </p:nvCxnSpPr>
        <p:spPr>
          <a:xfrm>
            <a:off x="7249746" y="1683869"/>
            <a:ext cx="0" cy="3226068"/>
          </a:xfrm>
          <a:prstGeom prst="line">
            <a:avLst/>
          </a:prstGeom>
          <a:ln w="12700">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C8E701A-1D36-4B0D-A789-1D5E37A17C6C}"/>
              </a:ext>
            </a:extLst>
          </p:cNvPr>
          <p:cNvCxnSpPr/>
          <p:nvPr/>
        </p:nvCxnSpPr>
        <p:spPr>
          <a:xfrm>
            <a:off x="9554190" y="1683869"/>
            <a:ext cx="0" cy="3226068"/>
          </a:xfrm>
          <a:prstGeom prst="line">
            <a:avLst/>
          </a:prstGeom>
          <a:ln w="12700">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645F531-B328-42EA-8C2E-B0A4CF307B68}"/>
              </a:ext>
            </a:extLst>
          </p:cNvPr>
          <p:cNvSpPr txBox="1"/>
          <p:nvPr/>
        </p:nvSpPr>
        <p:spPr>
          <a:xfrm>
            <a:off x="7489655" y="4400558"/>
            <a:ext cx="1828541" cy="657395"/>
          </a:xfrm>
          <a:prstGeom prst="rect">
            <a:avLst/>
          </a:prstGeom>
          <a:noFill/>
        </p:spPr>
        <p:txBody>
          <a:bodyPr wrap="square" lIns="91427" tIns="45713" rIns="91427" bIns="45713" rtlCol="0">
            <a:spAutoFit/>
          </a:bodyPr>
          <a:lstStyle/>
          <a:p>
            <a:pPr algn="ctr" defTabSz="914225">
              <a:spcAft>
                <a:spcPts val="600"/>
              </a:spcAft>
            </a:pPr>
            <a:r>
              <a:rPr lang="en-US" sz="1200" dirty="0">
                <a:gradFill>
                  <a:gsLst>
                    <a:gs pos="2917">
                      <a:prstClr val="black"/>
                    </a:gs>
                    <a:gs pos="30000">
                      <a:prstClr val="black"/>
                    </a:gs>
                  </a:gsLst>
                  <a:lin ang="5400000" scaled="0"/>
                </a:gradFill>
                <a:latin typeface="Segoe UI"/>
              </a:rPr>
              <a:t>The broadest SQL Server compatibility and VNET support</a:t>
            </a:r>
          </a:p>
        </p:txBody>
      </p:sp>
      <p:sp>
        <p:nvSpPr>
          <p:cNvPr id="37" name="TextBox 36">
            <a:extLst>
              <a:ext uri="{FF2B5EF4-FFF2-40B4-BE49-F238E27FC236}">
                <a16:creationId xmlns:a16="http://schemas.microsoft.com/office/drawing/2014/main" id="{B8518AC2-F406-4F42-B387-0F0C0FEACD54}"/>
              </a:ext>
            </a:extLst>
          </p:cNvPr>
          <p:cNvSpPr txBox="1"/>
          <p:nvPr/>
        </p:nvSpPr>
        <p:spPr>
          <a:xfrm>
            <a:off x="9794099" y="4396204"/>
            <a:ext cx="1828541" cy="657395"/>
          </a:xfrm>
          <a:prstGeom prst="rect">
            <a:avLst/>
          </a:prstGeom>
          <a:noFill/>
        </p:spPr>
        <p:txBody>
          <a:bodyPr wrap="square" lIns="91427" tIns="45713" rIns="91427" bIns="45713" rtlCol="0">
            <a:spAutoFit/>
          </a:bodyPr>
          <a:lstStyle/>
          <a:p>
            <a:pPr algn="ctr" defTabSz="914225">
              <a:spcAft>
                <a:spcPts val="600"/>
              </a:spcAft>
            </a:pPr>
            <a:r>
              <a:rPr lang="en-US" sz="1200" dirty="0">
                <a:gradFill>
                  <a:gsLst>
                    <a:gs pos="2917">
                      <a:prstClr val="black"/>
                    </a:gs>
                    <a:gs pos="30000">
                      <a:prstClr val="black"/>
                    </a:gs>
                  </a:gsLst>
                  <a:lin ang="5400000" scaled="0"/>
                </a:gradFill>
                <a:latin typeface="Segoe UI"/>
              </a:rPr>
              <a:t>Up to 80% savings with Azure Hybrid Benefit and reserved capacity </a:t>
            </a:r>
          </a:p>
        </p:txBody>
      </p:sp>
      <p:sp>
        <p:nvSpPr>
          <p:cNvPr id="38" name="TextBox 37">
            <a:extLst>
              <a:ext uri="{FF2B5EF4-FFF2-40B4-BE49-F238E27FC236}">
                <a16:creationId xmlns:a16="http://schemas.microsoft.com/office/drawing/2014/main" id="{E35200FE-941E-4F36-9864-E5F27FEB8471}"/>
              </a:ext>
            </a:extLst>
          </p:cNvPr>
          <p:cNvSpPr txBox="1"/>
          <p:nvPr/>
        </p:nvSpPr>
        <p:spPr>
          <a:xfrm>
            <a:off x="557052" y="4396204"/>
            <a:ext cx="1828541" cy="657395"/>
          </a:xfrm>
          <a:prstGeom prst="rect">
            <a:avLst/>
          </a:prstGeom>
          <a:noFill/>
        </p:spPr>
        <p:txBody>
          <a:bodyPr wrap="square" lIns="91427" tIns="45713" rIns="91427" bIns="45713" rtlCol="0">
            <a:spAutoFit/>
          </a:bodyPr>
          <a:lstStyle/>
          <a:p>
            <a:pPr algn="ctr" defTabSz="914225">
              <a:spcAft>
                <a:spcPts val="600"/>
              </a:spcAft>
            </a:pPr>
            <a:r>
              <a:rPr lang="en-US" sz="1200" dirty="0">
                <a:gradFill>
                  <a:gsLst>
                    <a:gs pos="2917">
                      <a:prstClr val="black"/>
                    </a:gs>
                    <a:gs pos="30000">
                      <a:prstClr val="black"/>
                    </a:gs>
                  </a:gsLst>
                  <a:lin ang="5400000" scaled="0"/>
                </a:gradFill>
                <a:latin typeface="Segoe UI"/>
              </a:rPr>
              <a:t>Up to 100 TB of on-demand scalable</a:t>
            </a:r>
            <a:br>
              <a:rPr lang="en-US" sz="1200" dirty="0">
                <a:gradFill>
                  <a:gsLst>
                    <a:gs pos="2917">
                      <a:prstClr val="black"/>
                    </a:gs>
                    <a:gs pos="30000">
                      <a:prstClr val="black"/>
                    </a:gs>
                  </a:gsLst>
                  <a:lin ang="5400000" scaled="0"/>
                </a:gradFill>
                <a:latin typeface="Segoe UI"/>
              </a:rPr>
            </a:br>
            <a:r>
              <a:rPr lang="en-US" sz="1200" dirty="0">
                <a:gradFill>
                  <a:gsLst>
                    <a:gs pos="2917">
                      <a:prstClr val="black"/>
                    </a:gs>
                    <a:gs pos="30000">
                      <a:prstClr val="black"/>
                    </a:gs>
                  </a:gsLst>
                  <a:lin ang="5400000" scaled="0"/>
                </a:gradFill>
                <a:latin typeface="Segoe UI"/>
              </a:rPr>
              <a:t> storage per DB </a:t>
            </a:r>
          </a:p>
        </p:txBody>
      </p:sp>
      <p:sp>
        <p:nvSpPr>
          <p:cNvPr id="40" name="TextBox 39">
            <a:extLst>
              <a:ext uri="{FF2B5EF4-FFF2-40B4-BE49-F238E27FC236}">
                <a16:creationId xmlns:a16="http://schemas.microsoft.com/office/drawing/2014/main" id="{F77F9A81-4F8C-4FF1-91F9-48E02403D7EE}"/>
              </a:ext>
            </a:extLst>
          </p:cNvPr>
          <p:cNvSpPr txBox="1"/>
          <p:nvPr/>
        </p:nvSpPr>
        <p:spPr>
          <a:xfrm>
            <a:off x="2861497" y="4380090"/>
            <a:ext cx="1828541" cy="657395"/>
          </a:xfrm>
          <a:prstGeom prst="rect">
            <a:avLst/>
          </a:prstGeom>
          <a:noFill/>
        </p:spPr>
        <p:txBody>
          <a:bodyPr wrap="square" lIns="91427" tIns="45713" rIns="91427" bIns="45713" rtlCol="0">
            <a:spAutoFit/>
          </a:bodyPr>
          <a:lstStyle/>
          <a:p>
            <a:pPr algn="ctr" defTabSz="914225">
              <a:spcAft>
                <a:spcPts val="600"/>
              </a:spcAft>
            </a:pPr>
            <a:r>
              <a:rPr lang="en-US" sz="1200" dirty="0">
                <a:gradFill>
                  <a:gsLst>
                    <a:gs pos="2917">
                      <a:prstClr val="black"/>
                    </a:gs>
                    <a:gs pos="30000">
                      <a:prstClr val="black"/>
                    </a:gs>
                  </a:gsLst>
                  <a:lin ang="5400000" scaled="0"/>
                </a:gradFill>
                <a:latin typeface="Segoe UI"/>
              </a:rPr>
              <a:t>Layers of security and 99.99 percent availability SLA </a:t>
            </a:r>
          </a:p>
        </p:txBody>
      </p:sp>
      <p:sp>
        <p:nvSpPr>
          <p:cNvPr id="41" name="TextBox 40">
            <a:extLst>
              <a:ext uri="{FF2B5EF4-FFF2-40B4-BE49-F238E27FC236}">
                <a16:creationId xmlns:a16="http://schemas.microsoft.com/office/drawing/2014/main" id="{93B0571B-1563-47BD-B319-1782F71BF8C6}"/>
              </a:ext>
            </a:extLst>
          </p:cNvPr>
          <p:cNvSpPr txBox="1"/>
          <p:nvPr/>
        </p:nvSpPr>
        <p:spPr>
          <a:xfrm>
            <a:off x="5165937" y="4355293"/>
            <a:ext cx="1828541" cy="657395"/>
          </a:xfrm>
          <a:prstGeom prst="rect">
            <a:avLst/>
          </a:prstGeom>
          <a:noFill/>
        </p:spPr>
        <p:txBody>
          <a:bodyPr wrap="square" lIns="91427" tIns="45713" rIns="91427" bIns="45713" rtlCol="0">
            <a:spAutoFit/>
          </a:bodyPr>
          <a:lstStyle/>
          <a:p>
            <a:pPr algn="ctr" defTabSz="914225">
              <a:spcAft>
                <a:spcPts val="600"/>
              </a:spcAft>
            </a:pPr>
            <a:r>
              <a:rPr lang="en-US" sz="1200" dirty="0">
                <a:gradFill>
                  <a:gsLst>
                    <a:gs pos="2917">
                      <a:prstClr val="black"/>
                    </a:gs>
                    <a:gs pos="30000">
                      <a:prstClr val="black"/>
                    </a:gs>
                  </a:gsLst>
                  <a:lin ang="5400000" scaled="0"/>
                </a:gradFill>
                <a:latin typeface="Segoe UI"/>
              </a:rPr>
              <a:t>Intelligent performance tuning and intelligent protection </a:t>
            </a:r>
          </a:p>
        </p:txBody>
      </p:sp>
      <p:sp>
        <p:nvSpPr>
          <p:cNvPr id="42" name="TextBox 41">
            <a:extLst>
              <a:ext uri="{FF2B5EF4-FFF2-40B4-BE49-F238E27FC236}">
                <a16:creationId xmlns:a16="http://schemas.microsoft.com/office/drawing/2014/main" id="{0F29F343-C745-45CD-ADA5-15488EA239E5}"/>
              </a:ext>
            </a:extLst>
          </p:cNvPr>
          <p:cNvSpPr txBox="1"/>
          <p:nvPr/>
        </p:nvSpPr>
        <p:spPr>
          <a:xfrm>
            <a:off x="1199484" y="5538070"/>
            <a:ext cx="9793036" cy="346521"/>
          </a:xfrm>
          <a:prstGeom prst="rect">
            <a:avLst/>
          </a:prstGeom>
          <a:noFill/>
        </p:spPr>
        <p:txBody>
          <a:bodyPr wrap="square" lIns="91427" tIns="45713" rIns="91427" bIns="45713" rtlCol="0">
            <a:spAutoFit/>
          </a:bodyPr>
          <a:lstStyle/>
          <a:p>
            <a:pPr algn="ctr" defTabSz="914225">
              <a:lnSpc>
                <a:spcPct val="90000"/>
              </a:lnSpc>
              <a:spcAft>
                <a:spcPts val="600"/>
              </a:spcAft>
            </a:pPr>
            <a:r>
              <a:rPr lang="en-US" dirty="0">
                <a:solidFill>
                  <a:srgbClr val="0078D4"/>
                </a:solidFill>
                <a:latin typeface="Segoe UI Semibold"/>
              </a:rPr>
              <a:t>The best and most economical cloud destination</a:t>
            </a:r>
          </a:p>
        </p:txBody>
      </p:sp>
    </p:spTree>
    <p:extLst>
      <p:ext uri="{BB962C8B-B14F-4D97-AF65-F5344CB8AC3E}">
        <p14:creationId xmlns:p14="http://schemas.microsoft.com/office/powerpoint/2010/main" val="833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4DD6-49FE-442F-B3C3-1CE67E59DFEA}"/>
              </a:ext>
            </a:extLst>
          </p:cNvPr>
          <p:cNvSpPr>
            <a:spLocks noGrp="1"/>
          </p:cNvSpPr>
          <p:nvPr>
            <p:ph type="title"/>
          </p:nvPr>
        </p:nvSpPr>
        <p:spPr/>
        <p:txBody>
          <a:bodyPr/>
          <a:lstStyle/>
          <a:p>
            <a:r>
              <a:rPr lang="en-US"/>
              <a:t>Azure SQL Database deployment options</a:t>
            </a:r>
          </a:p>
        </p:txBody>
      </p:sp>
      <p:sp>
        <p:nvSpPr>
          <p:cNvPr id="30" name="Rectangle 29">
            <a:extLst>
              <a:ext uri="{FF2B5EF4-FFF2-40B4-BE49-F238E27FC236}">
                <a16:creationId xmlns:a16="http://schemas.microsoft.com/office/drawing/2014/main" id="{185B6537-D200-4871-A1F7-FC94A35CCF2E}"/>
              </a:ext>
            </a:extLst>
          </p:cNvPr>
          <p:cNvSpPr/>
          <p:nvPr/>
        </p:nvSpPr>
        <p:spPr bwMode="auto">
          <a:xfrm>
            <a:off x="4739833" y="2645824"/>
            <a:ext cx="2712335" cy="37856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40" bIns="91440" numCol="1" rtlCol="0" anchor="ctr" anchorCtr="0" compatLnSpc="1">
            <a:prstTxWarp prst="textNoShape">
              <a:avLst/>
            </a:prstTxWarp>
            <a:spAutoFit/>
          </a:bodyPr>
          <a:lstStyle/>
          <a:p>
            <a:pPr marL="0" marR="0" lvl="0" indent="0" algn="ctr" defTabSz="609468"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Elastic Pool</a:t>
            </a:r>
          </a:p>
        </p:txBody>
      </p:sp>
      <p:sp>
        <p:nvSpPr>
          <p:cNvPr id="37" name="Rectangle 36">
            <a:extLst>
              <a:ext uri="{FF2B5EF4-FFF2-40B4-BE49-F238E27FC236}">
                <a16:creationId xmlns:a16="http://schemas.microsoft.com/office/drawing/2014/main" id="{E93042B8-6B50-4B51-9694-0C5AB132A9DD}"/>
              </a:ext>
            </a:extLst>
          </p:cNvPr>
          <p:cNvSpPr/>
          <p:nvPr/>
        </p:nvSpPr>
        <p:spPr bwMode="auto">
          <a:xfrm>
            <a:off x="1188737" y="2645824"/>
            <a:ext cx="2715383" cy="37856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40" bIns="91440" numCol="1" rtlCol="0" anchor="ctr" anchorCtr="0" compatLnSpc="1">
            <a:prstTxWarp prst="textNoShape">
              <a:avLst/>
            </a:prstTxWarp>
            <a:spAutoFit/>
          </a:bodyPr>
          <a:lstStyle/>
          <a:p>
            <a:pPr marL="0" marR="0" lvl="0" indent="0" algn="ctr" defTabSz="609468"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Single</a:t>
            </a:r>
          </a:p>
        </p:txBody>
      </p:sp>
      <p:sp>
        <p:nvSpPr>
          <p:cNvPr id="39" name="Rectangle 38">
            <a:extLst>
              <a:ext uri="{FF2B5EF4-FFF2-40B4-BE49-F238E27FC236}">
                <a16:creationId xmlns:a16="http://schemas.microsoft.com/office/drawing/2014/main" id="{ED43B344-E948-4E23-B859-D72496C258DE}"/>
              </a:ext>
            </a:extLst>
          </p:cNvPr>
          <p:cNvSpPr/>
          <p:nvPr/>
        </p:nvSpPr>
        <p:spPr bwMode="auto">
          <a:xfrm>
            <a:off x="4708094" y="1848642"/>
            <a:ext cx="2775812" cy="37917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609468"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Azure SQL Database</a:t>
            </a:r>
          </a:p>
        </p:txBody>
      </p:sp>
      <p:sp>
        <p:nvSpPr>
          <p:cNvPr id="40" name="Rectangle 39">
            <a:extLst>
              <a:ext uri="{FF2B5EF4-FFF2-40B4-BE49-F238E27FC236}">
                <a16:creationId xmlns:a16="http://schemas.microsoft.com/office/drawing/2014/main" id="{C8DE3FF5-5ECC-4E91-B0F2-012AE9923115}"/>
              </a:ext>
            </a:extLst>
          </p:cNvPr>
          <p:cNvSpPr/>
          <p:nvPr/>
        </p:nvSpPr>
        <p:spPr>
          <a:xfrm>
            <a:off x="1126872" y="3112535"/>
            <a:ext cx="2839114" cy="461665"/>
          </a:xfrm>
          <a:prstGeom prst="rect">
            <a:avLst/>
          </a:prstGeom>
          <a:ln>
            <a:noFill/>
          </a:ln>
        </p:spPr>
        <p:txBody>
          <a:bodyPr wrap="square">
            <a:spAutoFit/>
          </a:bodyPr>
          <a:lstStyle/>
          <a:p>
            <a:pPr marL="0" marR="0" lvl="0" indent="0" algn="ctr" defTabSz="60946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a:ea typeface="+mn-ea"/>
                <a:cs typeface="+mn-cs"/>
              </a:rPr>
              <a:t>Database-scoped deployment option with predictable workload performance</a:t>
            </a:r>
          </a:p>
        </p:txBody>
      </p:sp>
      <p:sp>
        <p:nvSpPr>
          <p:cNvPr id="41" name="Rectangle 40">
            <a:extLst>
              <a:ext uri="{FF2B5EF4-FFF2-40B4-BE49-F238E27FC236}">
                <a16:creationId xmlns:a16="http://schemas.microsoft.com/office/drawing/2014/main" id="{A3F910AB-F773-4912-830F-C34D88DDCAB6}"/>
              </a:ext>
            </a:extLst>
          </p:cNvPr>
          <p:cNvSpPr/>
          <p:nvPr/>
        </p:nvSpPr>
        <p:spPr>
          <a:xfrm>
            <a:off x="4489525" y="3112535"/>
            <a:ext cx="3212950" cy="461665"/>
          </a:xfrm>
          <a:prstGeom prst="rect">
            <a:avLst/>
          </a:prstGeom>
          <a:ln>
            <a:noFill/>
          </a:ln>
        </p:spPr>
        <p:txBody>
          <a:bodyPr wrap="square">
            <a:spAutoFit/>
          </a:bodyPr>
          <a:lstStyle/>
          <a:p>
            <a:pPr marL="0" marR="0" lvl="0" indent="0" algn="ctr" defTabSz="60946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a:ea typeface="+mn-ea"/>
                <a:cs typeface="+mn-cs"/>
              </a:rPr>
              <a:t>Shared resource model optimized for greater efficiency of multi-tenant applications</a:t>
            </a:r>
          </a:p>
        </p:txBody>
      </p:sp>
      <p:sp>
        <p:nvSpPr>
          <p:cNvPr id="42" name="Title 1">
            <a:extLst>
              <a:ext uri="{FF2B5EF4-FFF2-40B4-BE49-F238E27FC236}">
                <a16:creationId xmlns:a16="http://schemas.microsoft.com/office/drawing/2014/main" id="{4F25FFB7-2BB4-463C-92FF-0EFE906E95B2}"/>
              </a:ext>
            </a:extLst>
          </p:cNvPr>
          <p:cNvSpPr txBox="1">
            <a:spLocks/>
          </p:cNvSpPr>
          <p:nvPr/>
        </p:nvSpPr>
        <p:spPr>
          <a:xfrm>
            <a:off x="1294661" y="4244262"/>
            <a:ext cx="2500488" cy="646317"/>
          </a:xfrm>
          <a:prstGeom prst="rect">
            <a:avLst/>
          </a:prstGeom>
          <a:ln>
            <a:noFill/>
          </a:ln>
        </p:spPr>
        <p:txBody>
          <a:bodyPr vert="horz" wrap="square" lIns="91427" tIns="45713" rIns="91427" bIns="45713"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121893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Best for</a:t>
            </a:r>
            <a:br>
              <a:rPr kumimoji="0" lang="en-US" sz="12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br>
            <a:r>
              <a:rPr kumimoji="0" lang="en-US" sz="1200" b="0" i="0" u="none" strike="noStrike" kern="1200" cap="none" spc="0" normalizeH="0" baseline="0" noProof="0" dirty="0">
                <a:ln>
                  <a:noFill/>
                </a:ln>
                <a:solidFill>
                  <a:srgbClr val="0078D7"/>
                </a:solidFill>
                <a:effectLst/>
                <a:uLnTx/>
                <a:uFillTx/>
                <a:latin typeface="Segoe UI"/>
                <a:ea typeface="+mj-ea"/>
                <a:cs typeface="+mj-cs"/>
              </a:rPr>
              <a:t>apps that require resource guarantee at database level</a:t>
            </a:r>
          </a:p>
        </p:txBody>
      </p:sp>
      <p:sp>
        <p:nvSpPr>
          <p:cNvPr id="43" name="Title 1">
            <a:extLst>
              <a:ext uri="{FF2B5EF4-FFF2-40B4-BE49-F238E27FC236}">
                <a16:creationId xmlns:a16="http://schemas.microsoft.com/office/drawing/2014/main" id="{6C77BC18-6F67-4908-919C-3C281DEC82E3}"/>
              </a:ext>
            </a:extLst>
          </p:cNvPr>
          <p:cNvSpPr txBox="1">
            <a:spLocks/>
          </p:cNvSpPr>
          <p:nvPr/>
        </p:nvSpPr>
        <p:spPr>
          <a:xfrm>
            <a:off x="4676503" y="4244262"/>
            <a:ext cx="2838994" cy="861760"/>
          </a:xfrm>
          <a:prstGeom prst="rect">
            <a:avLst/>
          </a:prstGeom>
          <a:ln>
            <a:noFill/>
          </a:ln>
        </p:spPr>
        <p:txBody>
          <a:bodyPr vert="horz" wrap="square" lIns="91427" tIns="45713" rIns="91427" bIns="45713"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121893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Best for</a:t>
            </a:r>
            <a:br>
              <a:rPr kumimoji="0" lang="en-US" sz="12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br>
            <a:r>
              <a:rPr kumimoji="0" lang="en-US" sz="1200" b="0" i="0" u="none" strike="noStrike" kern="1200" cap="none" spc="0" normalizeH="0" baseline="0" noProof="0" dirty="0">
                <a:ln>
                  <a:noFill/>
                </a:ln>
                <a:solidFill>
                  <a:srgbClr val="0078D7"/>
                </a:solidFill>
                <a:effectLst/>
                <a:uLnTx/>
                <a:uFillTx/>
                <a:latin typeface="Segoe UI"/>
                <a:ea typeface="+mj-ea"/>
                <a:cs typeface="+mj-cs"/>
              </a:rPr>
              <a:t>SaaS apps with multiple databases that can share resources at database level, achieving better cost efficiency</a:t>
            </a:r>
            <a:endParaRPr kumimoji="0" lang="en-US" sz="1200" b="1" i="0" u="none" strike="noStrike" kern="1200" cap="none" spc="0" normalizeH="0" baseline="0" noProof="0" dirty="0">
              <a:ln>
                <a:noFill/>
              </a:ln>
              <a:solidFill>
                <a:srgbClr val="0078D7"/>
              </a:solidFill>
              <a:effectLst/>
              <a:uLnTx/>
              <a:uFillTx/>
              <a:latin typeface="Segoe UI Semilight" panose="020B0402040204020203" pitchFamily="34" charset="0"/>
              <a:ea typeface="+mj-ea"/>
              <a:cs typeface="Segoe UI Semilight" panose="020B0402040204020203" pitchFamily="34" charset="0"/>
            </a:endParaRPr>
          </a:p>
        </p:txBody>
      </p:sp>
      <p:sp>
        <p:nvSpPr>
          <p:cNvPr id="45" name="Title 1">
            <a:extLst>
              <a:ext uri="{FF2B5EF4-FFF2-40B4-BE49-F238E27FC236}">
                <a16:creationId xmlns:a16="http://schemas.microsoft.com/office/drawing/2014/main" id="{FA2F5E3A-789A-4543-90B2-177D99B4EE13}"/>
              </a:ext>
            </a:extLst>
          </p:cNvPr>
          <p:cNvSpPr txBox="1">
            <a:spLocks/>
          </p:cNvSpPr>
          <p:nvPr/>
        </p:nvSpPr>
        <p:spPr>
          <a:xfrm>
            <a:off x="8688513" y="4244262"/>
            <a:ext cx="2208826" cy="646317"/>
          </a:xfrm>
          <a:prstGeom prst="rect">
            <a:avLst/>
          </a:prstGeom>
          <a:ln>
            <a:noFill/>
          </a:ln>
        </p:spPr>
        <p:txBody>
          <a:bodyPr vert="horz" wrap="square" lIns="91427" tIns="45713" rIns="91427" bIns="45713"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121893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t>Best for</a:t>
            </a:r>
            <a:br>
              <a:rPr kumimoji="0" lang="en-US" sz="1200" b="0" i="0" u="none" strike="noStrike" kern="1200" cap="none" spc="0" normalizeH="0" baseline="0" noProof="0" dirty="0">
                <a:ln>
                  <a:noFill/>
                </a:ln>
                <a:solidFill>
                  <a:srgbClr val="0078D7"/>
                </a:solidFill>
                <a:effectLst/>
                <a:uLnTx/>
                <a:uFillTx/>
                <a:latin typeface="Segoe UI Semibold" panose="020B0702040204020203" pitchFamily="34" charset="0"/>
                <a:ea typeface="+mj-ea"/>
                <a:cs typeface="Segoe UI Semibold" panose="020B0702040204020203" pitchFamily="34" charset="0"/>
              </a:rPr>
            </a:br>
            <a:r>
              <a:rPr kumimoji="0" lang="en-US" sz="1200" b="0" i="0" u="none" strike="noStrike" kern="1200" cap="none" spc="0" normalizeH="0" baseline="0" noProof="0" dirty="0">
                <a:ln>
                  <a:noFill/>
                </a:ln>
                <a:solidFill>
                  <a:srgbClr val="0078D7"/>
                </a:solidFill>
                <a:effectLst/>
                <a:uLnTx/>
                <a:uFillTx/>
                <a:latin typeface="Segoe UI"/>
                <a:ea typeface="+mj-ea"/>
                <a:cs typeface="+mj-cs"/>
              </a:rPr>
              <a:t>modernization at scale with low friction and effort</a:t>
            </a:r>
          </a:p>
        </p:txBody>
      </p:sp>
      <p:sp>
        <p:nvSpPr>
          <p:cNvPr id="46" name="Rectangle 20">
            <a:extLst>
              <a:ext uri="{FF2B5EF4-FFF2-40B4-BE49-F238E27FC236}">
                <a16:creationId xmlns:a16="http://schemas.microsoft.com/office/drawing/2014/main" id="{1650F8A3-9EDE-467B-B6B1-3519F942C768}"/>
              </a:ext>
            </a:extLst>
          </p:cNvPr>
          <p:cNvSpPr/>
          <p:nvPr/>
        </p:nvSpPr>
        <p:spPr bwMode="auto">
          <a:xfrm>
            <a:off x="8425706" y="2645824"/>
            <a:ext cx="2734439" cy="37856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40" bIns="91440" numCol="1" rtlCol="0" anchor="ctr" anchorCtr="0" compatLnSpc="1">
            <a:prstTxWarp prst="textNoShape">
              <a:avLst/>
            </a:prstTxWarp>
            <a:spAutoFit/>
          </a:bodyPr>
          <a:lstStyle/>
          <a:p>
            <a:pPr marL="0" marR="0" lvl="0" indent="0" algn="ctr" defTabSz="609468"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Managed Instance</a:t>
            </a:r>
          </a:p>
        </p:txBody>
      </p:sp>
      <p:sp>
        <p:nvSpPr>
          <p:cNvPr id="50" name="Rectangle 25">
            <a:extLst>
              <a:ext uri="{FF2B5EF4-FFF2-40B4-BE49-F238E27FC236}">
                <a16:creationId xmlns:a16="http://schemas.microsoft.com/office/drawing/2014/main" id="{A3EB054E-6FC0-43B4-8B96-DFA974756E4A}"/>
              </a:ext>
            </a:extLst>
          </p:cNvPr>
          <p:cNvSpPr/>
          <p:nvPr/>
        </p:nvSpPr>
        <p:spPr>
          <a:xfrm>
            <a:off x="7974765" y="3112535"/>
            <a:ext cx="3636322" cy="461665"/>
          </a:xfrm>
          <a:prstGeom prst="rect">
            <a:avLst/>
          </a:prstGeom>
          <a:ln>
            <a:noFill/>
          </a:ln>
        </p:spPr>
        <p:txBody>
          <a:bodyPr wrap="square">
            <a:spAutoFit/>
          </a:bodyPr>
          <a:lstStyle/>
          <a:p>
            <a:pPr marL="0" marR="0" lvl="0" indent="0" algn="ctr" defTabSz="60946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a:ea typeface="+mn-ea"/>
                <a:cs typeface="+mn-cs"/>
              </a:rPr>
              <a:t>Instance-scoped deployment option with high compatibility with SQL Server and full PaaS benefits</a:t>
            </a:r>
          </a:p>
        </p:txBody>
      </p:sp>
      <p:grpSp>
        <p:nvGrpSpPr>
          <p:cNvPr id="28" name="Group 27">
            <a:extLst>
              <a:ext uri="{FF2B5EF4-FFF2-40B4-BE49-F238E27FC236}">
                <a16:creationId xmlns:a16="http://schemas.microsoft.com/office/drawing/2014/main" id="{AD8586F3-FB7F-4272-8243-54DBB59D5194}"/>
              </a:ext>
            </a:extLst>
          </p:cNvPr>
          <p:cNvGrpSpPr/>
          <p:nvPr/>
        </p:nvGrpSpPr>
        <p:grpSpPr>
          <a:xfrm>
            <a:off x="5863614" y="1328255"/>
            <a:ext cx="464775" cy="477836"/>
            <a:chOff x="2776302" y="4657642"/>
            <a:chExt cx="1550488" cy="1594059"/>
          </a:xfrm>
        </p:grpSpPr>
        <p:sp>
          <p:nvSpPr>
            <p:cNvPr id="51" name="Cylinder 812">
              <a:extLst>
                <a:ext uri="{FF2B5EF4-FFF2-40B4-BE49-F238E27FC236}">
                  <a16:creationId xmlns:a16="http://schemas.microsoft.com/office/drawing/2014/main" id="{6DF42A26-B0E8-446A-BC1E-8568C4FF89E3}"/>
                </a:ext>
              </a:extLst>
            </p:cNvPr>
            <p:cNvSpPr/>
            <p:nvPr/>
          </p:nvSpPr>
          <p:spPr bwMode="auto">
            <a:xfrm>
              <a:off x="2776302" y="4657642"/>
              <a:ext cx="1043832" cy="1371349"/>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78D7"/>
                  </a:solidFill>
                  <a:effectLst/>
                  <a:uLnTx/>
                  <a:uFillTx/>
                  <a:latin typeface="Segoe UI"/>
                  <a:ea typeface="Segoe UI" pitchFamily="34" charset="0"/>
                  <a:cs typeface="Segoe UI Semilight" panose="020B0402040204020203" pitchFamily="34" charset="0"/>
                </a:rPr>
                <a:t>SQL</a:t>
              </a:r>
            </a:p>
          </p:txBody>
        </p:sp>
        <p:sp>
          <p:nvSpPr>
            <p:cNvPr id="52" name="Freeform 146">
              <a:extLst>
                <a:ext uri="{FF2B5EF4-FFF2-40B4-BE49-F238E27FC236}">
                  <a16:creationId xmlns:a16="http://schemas.microsoft.com/office/drawing/2014/main" id="{8F2EF16A-2718-43DE-BDDE-1817479AFFCD}"/>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srgbClr val="0078D7"/>
                </a:solidFill>
                <a:effectLst/>
                <a:uLnTx/>
                <a:uFillTx/>
                <a:latin typeface="Segoe UI Semilight" panose="020B0402040204020203" pitchFamily="34" charset="0"/>
                <a:ea typeface="Segoe UI" pitchFamily="34" charset="0"/>
                <a:cs typeface="Segoe UI Semilight" panose="020B0402040204020203" pitchFamily="34" charset="0"/>
              </a:endParaRPr>
            </a:p>
          </p:txBody>
        </p:sp>
      </p:grpSp>
      <p:sp>
        <p:nvSpPr>
          <p:cNvPr id="4" name="Flowchart: Decision 3">
            <a:extLst>
              <a:ext uri="{FF2B5EF4-FFF2-40B4-BE49-F238E27FC236}">
                <a16:creationId xmlns:a16="http://schemas.microsoft.com/office/drawing/2014/main" id="{BCA74070-A919-43E6-B042-BA0160752064}"/>
              </a:ext>
            </a:extLst>
          </p:cNvPr>
          <p:cNvSpPr/>
          <p:nvPr/>
        </p:nvSpPr>
        <p:spPr bwMode="auto">
          <a:xfrm>
            <a:off x="2201403" y="3859821"/>
            <a:ext cx="687003" cy="20922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5000 w 10000"/>
              <a:gd name="connsiteY0" fmla="*/ 0 h 10000"/>
              <a:gd name="connsiteX1" fmla="*/ 10000 w 10000"/>
              <a:gd name="connsiteY1" fmla="*/ 5000 h 10000"/>
              <a:gd name="connsiteX2" fmla="*/ 5000 w 10000"/>
              <a:gd name="connsiteY2" fmla="*/ 10000 h 10000"/>
              <a:gd name="connsiteX3" fmla="*/ 0 w 10000"/>
              <a:gd name="connsiteY3" fmla="*/ 5000 h 10000"/>
              <a:gd name="connsiteX4" fmla="*/ 6000 w 10000"/>
              <a:gd name="connsiteY4" fmla="*/ 1493 h 10000"/>
              <a:gd name="connsiteX0" fmla="*/ 5000 w 10000"/>
              <a:gd name="connsiteY0" fmla="*/ 0 h 10000"/>
              <a:gd name="connsiteX1" fmla="*/ 10000 w 10000"/>
              <a:gd name="connsiteY1" fmla="*/ 5000 h 10000"/>
              <a:gd name="connsiteX2" fmla="*/ 5000 w 10000"/>
              <a:gd name="connsiteY2" fmla="*/ 10000 h 10000"/>
              <a:gd name="connsiteX3" fmla="*/ 0 w 10000"/>
              <a:gd name="connsiteY3" fmla="*/ 5000 h 10000"/>
              <a:gd name="connsiteX0" fmla="*/ 10000 w 10000"/>
              <a:gd name="connsiteY0" fmla="*/ 0 h 5000"/>
              <a:gd name="connsiteX1" fmla="*/ 5000 w 10000"/>
              <a:gd name="connsiteY1" fmla="*/ 5000 h 5000"/>
              <a:gd name="connsiteX2" fmla="*/ 0 w 10000"/>
              <a:gd name="connsiteY2" fmla="*/ 0 h 5000"/>
            </a:gdLst>
            <a:ahLst/>
            <a:cxnLst>
              <a:cxn ang="0">
                <a:pos x="connsiteX0" y="connsiteY0"/>
              </a:cxn>
              <a:cxn ang="0">
                <a:pos x="connsiteX1" y="connsiteY1"/>
              </a:cxn>
              <a:cxn ang="0">
                <a:pos x="connsiteX2" y="connsiteY2"/>
              </a:cxn>
            </a:cxnLst>
            <a:rect l="l" t="t" r="r" b="b"/>
            <a:pathLst>
              <a:path w="10000" h="5000">
                <a:moveTo>
                  <a:pt x="10000" y="0"/>
                </a:moveTo>
                <a:lnTo>
                  <a:pt x="5000" y="5000"/>
                </a:lnTo>
                <a:lnTo>
                  <a:pt x="0" y="0"/>
                </a:lnTo>
              </a:path>
            </a:pathLst>
          </a:cu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3" name="Flowchart: Decision 3">
            <a:extLst>
              <a:ext uri="{FF2B5EF4-FFF2-40B4-BE49-F238E27FC236}">
                <a16:creationId xmlns:a16="http://schemas.microsoft.com/office/drawing/2014/main" id="{BA72D8E0-27A7-42E2-9581-CC5A58C5135B}"/>
              </a:ext>
            </a:extLst>
          </p:cNvPr>
          <p:cNvSpPr/>
          <p:nvPr/>
        </p:nvSpPr>
        <p:spPr bwMode="auto">
          <a:xfrm>
            <a:off x="5752499" y="3859821"/>
            <a:ext cx="687003" cy="20922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5000 w 10000"/>
              <a:gd name="connsiteY0" fmla="*/ 0 h 10000"/>
              <a:gd name="connsiteX1" fmla="*/ 10000 w 10000"/>
              <a:gd name="connsiteY1" fmla="*/ 5000 h 10000"/>
              <a:gd name="connsiteX2" fmla="*/ 5000 w 10000"/>
              <a:gd name="connsiteY2" fmla="*/ 10000 h 10000"/>
              <a:gd name="connsiteX3" fmla="*/ 0 w 10000"/>
              <a:gd name="connsiteY3" fmla="*/ 5000 h 10000"/>
              <a:gd name="connsiteX4" fmla="*/ 6000 w 10000"/>
              <a:gd name="connsiteY4" fmla="*/ 1493 h 10000"/>
              <a:gd name="connsiteX0" fmla="*/ 5000 w 10000"/>
              <a:gd name="connsiteY0" fmla="*/ 0 h 10000"/>
              <a:gd name="connsiteX1" fmla="*/ 10000 w 10000"/>
              <a:gd name="connsiteY1" fmla="*/ 5000 h 10000"/>
              <a:gd name="connsiteX2" fmla="*/ 5000 w 10000"/>
              <a:gd name="connsiteY2" fmla="*/ 10000 h 10000"/>
              <a:gd name="connsiteX3" fmla="*/ 0 w 10000"/>
              <a:gd name="connsiteY3" fmla="*/ 5000 h 10000"/>
              <a:gd name="connsiteX0" fmla="*/ 10000 w 10000"/>
              <a:gd name="connsiteY0" fmla="*/ 0 h 5000"/>
              <a:gd name="connsiteX1" fmla="*/ 5000 w 10000"/>
              <a:gd name="connsiteY1" fmla="*/ 5000 h 5000"/>
              <a:gd name="connsiteX2" fmla="*/ 0 w 10000"/>
              <a:gd name="connsiteY2" fmla="*/ 0 h 5000"/>
            </a:gdLst>
            <a:ahLst/>
            <a:cxnLst>
              <a:cxn ang="0">
                <a:pos x="connsiteX0" y="connsiteY0"/>
              </a:cxn>
              <a:cxn ang="0">
                <a:pos x="connsiteX1" y="connsiteY1"/>
              </a:cxn>
              <a:cxn ang="0">
                <a:pos x="connsiteX2" y="connsiteY2"/>
              </a:cxn>
            </a:cxnLst>
            <a:rect l="l" t="t" r="r" b="b"/>
            <a:pathLst>
              <a:path w="10000" h="5000">
                <a:moveTo>
                  <a:pt x="10000" y="0"/>
                </a:moveTo>
                <a:lnTo>
                  <a:pt x="5000" y="5000"/>
                </a:lnTo>
                <a:lnTo>
                  <a:pt x="0" y="0"/>
                </a:lnTo>
              </a:path>
            </a:pathLst>
          </a:cu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4" name="Flowchart: Decision 3">
            <a:extLst>
              <a:ext uri="{FF2B5EF4-FFF2-40B4-BE49-F238E27FC236}">
                <a16:creationId xmlns:a16="http://schemas.microsoft.com/office/drawing/2014/main" id="{15848E96-FEB9-47F6-AEA4-2853A266C65E}"/>
              </a:ext>
            </a:extLst>
          </p:cNvPr>
          <p:cNvSpPr/>
          <p:nvPr/>
        </p:nvSpPr>
        <p:spPr bwMode="auto">
          <a:xfrm>
            <a:off x="9427008" y="3859821"/>
            <a:ext cx="687003" cy="20922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5000 w 10000"/>
              <a:gd name="connsiteY0" fmla="*/ 0 h 10000"/>
              <a:gd name="connsiteX1" fmla="*/ 10000 w 10000"/>
              <a:gd name="connsiteY1" fmla="*/ 5000 h 10000"/>
              <a:gd name="connsiteX2" fmla="*/ 5000 w 10000"/>
              <a:gd name="connsiteY2" fmla="*/ 10000 h 10000"/>
              <a:gd name="connsiteX3" fmla="*/ 0 w 10000"/>
              <a:gd name="connsiteY3" fmla="*/ 5000 h 10000"/>
              <a:gd name="connsiteX4" fmla="*/ 6000 w 10000"/>
              <a:gd name="connsiteY4" fmla="*/ 1493 h 10000"/>
              <a:gd name="connsiteX0" fmla="*/ 5000 w 10000"/>
              <a:gd name="connsiteY0" fmla="*/ 0 h 10000"/>
              <a:gd name="connsiteX1" fmla="*/ 10000 w 10000"/>
              <a:gd name="connsiteY1" fmla="*/ 5000 h 10000"/>
              <a:gd name="connsiteX2" fmla="*/ 5000 w 10000"/>
              <a:gd name="connsiteY2" fmla="*/ 10000 h 10000"/>
              <a:gd name="connsiteX3" fmla="*/ 0 w 10000"/>
              <a:gd name="connsiteY3" fmla="*/ 5000 h 10000"/>
              <a:gd name="connsiteX0" fmla="*/ 10000 w 10000"/>
              <a:gd name="connsiteY0" fmla="*/ 0 h 5000"/>
              <a:gd name="connsiteX1" fmla="*/ 5000 w 10000"/>
              <a:gd name="connsiteY1" fmla="*/ 5000 h 5000"/>
              <a:gd name="connsiteX2" fmla="*/ 0 w 10000"/>
              <a:gd name="connsiteY2" fmla="*/ 0 h 5000"/>
            </a:gdLst>
            <a:ahLst/>
            <a:cxnLst>
              <a:cxn ang="0">
                <a:pos x="connsiteX0" y="connsiteY0"/>
              </a:cxn>
              <a:cxn ang="0">
                <a:pos x="connsiteX1" y="connsiteY1"/>
              </a:cxn>
              <a:cxn ang="0">
                <a:pos x="connsiteX2" y="connsiteY2"/>
              </a:cxn>
            </a:cxnLst>
            <a:rect l="l" t="t" r="r" b="b"/>
            <a:pathLst>
              <a:path w="10000" h="5000">
                <a:moveTo>
                  <a:pt x="10000" y="0"/>
                </a:moveTo>
                <a:lnTo>
                  <a:pt x="5000" y="5000"/>
                </a:lnTo>
                <a:lnTo>
                  <a:pt x="0" y="0"/>
                </a:lnTo>
              </a:path>
            </a:pathLst>
          </a:cu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6" name="Connector: Elbow 5">
            <a:extLst>
              <a:ext uri="{FF2B5EF4-FFF2-40B4-BE49-F238E27FC236}">
                <a16:creationId xmlns:a16="http://schemas.microsoft.com/office/drawing/2014/main" id="{82AF2742-BB2D-43FE-91FA-AD674D36CA66}"/>
              </a:ext>
            </a:extLst>
          </p:cNvPr>
          <p:cNvCxnSpPr>
            <a:stCxn id="37" idx="0"/>
            <a:endCxn id="46" idx="0"/>
          </p:cNvCxnSpPr>
          <p:nvPr/>
        </p:nvCxnSpPr>
        <p:spPr>
          <a:xfrm rot="5400000" flipH="1" flipV="1">
            <a:off x="6169677" y="-977424"/>
            <a:ext cx="12700" cy="7246497"/>
          </a:xfrm>
          <a:prstGeom prst="bentConnector3">
            <a:avLst>
              <a:gd name="adj1" fmla="val 1800000"/>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9DB199D-8531-41F8-A5A4-883B33FA8F00}"/>
              </a:ext>
            </a:extLst>
          </p:cNvPr>
          <p:cNvCxnSpPr>
            <a:stCxn id="39" idx="2"/>
            <a:endCxn id="30" idx="0"/>
          </p:cNvCxnSpPr>
          <p:nvPr/>
        </p:nvCxnSpPr>
        <p:spPr>
          <a:xfrm>
            <a:off x="6096000" y="2227813"/>
            <a:ext cx="1" cy="418011"/>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3878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146">
            <a:extLst>
              <a:ext uri="{FF2B5EF4-FFF2-40B4-BE49-F238E27FC236}">
                <a16:creationId xmlns:a16="http://schemas.microsoft.com/office/drawing/2014/main" id="{D72CFC1E-DA9F-414F-AAD7-7501B310B0A4}"/>
              </a:ext>
            </a:extLst>
          </p:cNvPr>
          <p:cNvSpPr>
            <a:spLocks noChangeAspect="1"/>
          </p:cNvSpPr>
          <p:nvPr/>
        </p:nvSpPr>
        <p:spPr bwMode="auto">
          <a:xfrm>
            <a:off x="7917967" y="2068245"/>
            <a:ext cx="2364804" cy="149765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accent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IN" sz="1961" b="1" dirty="0">
              <a:solidFill>
                <a:srgbClr val="FFFFFF"/>
              </a:solidFill>
              <a:latin typeface="Segoe UI Light"/>
              <a:ea typeface="Segoe UI" pitchFamily="34" charset="0"/>
              <a:cs typeface="Segoe UI" pitchFamily="34" charset="0"/>
            </a:endParaRPr>
          </a:p>
        </p:txBody>
      </p:sp>
      <p:sp>
        <p:nvSpPr>
          <p:cNvPr id="63" name="TextBox 62">
            <a:extLst>
              <a:ext uri="{FF2B5EF4-FFF2-40B4-BE49-F238E27FC236}">
                <a16:creationId xmlns:a16="http://schemas.microsoft.com/office/drawing/2014/main" id="{4F1BE959-1225-4FE6-A894-6414096B46BC}"/>
              </a:ext>
            </a:extLst>
          </p:cNvPr>
          <p:cNvSpPr txBox="1"/>
          <p:nvPr/>
        </p:nvSpPr>
        <p:spPr>
          <a:xfrm>
            <a:off x="8976057" y="2967783"/>
            <a:ext cx="1366391" cy="249264"/>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defTabSz="914225">
              <a:defRPr/>
            </a:pPr>
            <a:r>
              <a:rPr lang="en-US" sz="1000" dirty="0">
                <a:solidFill>
                  <a:srgbClr val="0078D7"/>
                </a:solidFill>
                <a:latin typeface="Segoe UI Semibold"/>
              </a:rPr>
              <a:t>Threat detection  </a:t>
            </a:r>
          </a:p>
        </p:txBody>
      </p:sp>
      <p:grpSp>
        <p:nvGrpSpPr>
          <p:cNvPr id="66" name="Graphic 76">
            <a:extLst>
              <a:ext uri="{FF2B5EF4-FFF2-40B4-BE49-F238E27FC236}">
                <a16:creationId xmlns:a16="http://schemas.microsoft.com/office/drawing/2014/main" id="{D73491E6-F451-484E-BB81-B841603D8C61}"/>
              </a:ext>
            </a:extLst>
          </p:cNvPr>
          <p:cNvGrpSpPr/>
          <p:nvPr/>
        </p:nvGrpSpPr>
        <p:grpSpPr>
          <a:xfrm>
            <a:off x="8955143" y="2361169"/>
            <a:ext cx="637264" cy="641087"/>
            <a:chOff x="10542101" y="1972314"/>
            <a:chExt cx="701938" cy="706150"/>
          </a:xfrm>
        </p:grpSpPr>
        <p:sp>
          <p:nvSpPr>
            <p:cNvPr id="69" name="Freeform: Shape 68">
              <a:extLst>
                <a:ext uri="{FF2B5EF4-FFF2-40B4-BE49-F238E27FC236}">
                  <a16:creationId xmlns:a16="http://schemas.microsoft.com/office/drawing/2014/main" id="{DB717E12-0C22-4373-9C9D-4D57CA24F93D}"/>
                </a:ext>
              </a:extLst>
            </p:cNvPr>
            <p:cNvSpPr/>
            <p:nvPr/>
          </p:nvSpPr>
          <p:spPr>
            <a:xfrm>
              <a:off x="10767652" y="1972314"/>
              <a:ext cx="476387" cy="476386"/>
            </a:xfrm>
            <a:custGeom>
              <a:avLst/>
              <a:gdLst>
                <a:gd name="connsiteX0" fmla="*/ 407687 w 476387"/>
                <a:gd name="connsiteY0" fmla="*/ 73483 h 476385"/>
                <a:gd name="connsiteX1" fmla="*/ 73483 w 476387"/>
                <a:gd name="connsiteY1" fmla="*/ 73483 h 476385"/>
                <a:gd name="connsiteX2" fmla="*/ 73483 w 476387"/>
                <a:gd name="connsiteY2" fmla="*/ 407686 h 476385"/>
                <a:gd name="connsiteX3" fmla="*/ 407687 w 476387"/>
                <a:gd name="connsiteY3" fmla="*/ 407686 h 476385"/>
                <a:gd name="connsiteX4" fmla="*/ 407687 w 476387"/>
                <a:gd name="connsiteY4" fmla="*/ 73483 h 476385"/>
                <a:gd name="connsiteX5" fmla="*/ 108663 w 476387"/>
                <a:gd name="connsiteY5" fmla="*/ 373240 h 476385"/>
                <a:gd name="connsiteX6" fmla="*/ 108663 w 476387"/>
                <a:gd name="connsiteY6" fmla="*/ 108662 h 476385"/>
                <a:gd name="connsiteX7" fmla="*/ 373241 w 476387"/>
                <a:gd name="connsiteY7" fmla="*/ 108662 h 476385"/>
                <a:gd name="connsiteX8" fmla="*/ 373241 w 476387"/>
                <a:gd name="connsiteY8" fmla="*/ 373240 h 476385"/>
                <a:gd name="connsiteX9" fmla="*/ 108663 w 476387"/>
                <a:gd name="connsiteY9" fmla="*/ 373240 h 47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387" h="476385">
                  <a:moveTo>
                    <a:pt x="407687" y="73483"/>
                  </a:moveTo>
                  <a:cubicBezTo>
                    <a:pt x="315341" y="-18863"/>
                    <a:pt x="165829" y="-18863"/>
                    <a:pt x="73483" y="73483"/>
                  </a:cubicBezTo>
                  <a:cubicBezTo>
                    <a:pt x="-18863" y="165829"/>
                    <a:pt x="-18863" y="315340"/>
                    <a:pt x="73483" y="407686"/>
                  </a:cubicBezTo>
                  <a:cubicBezTo>
                    <a:pt x="165829" y="500031"/>
                    <a:pt x="315341" y="500031"/>
                    <a:pt x="407687" y="407686"/>
                  </a:cubicBezTo>
                  <a:cubicBezTo>
                    <a:pt x="500033" y="316073"/>
                    <a:pt x="500033" y="165829"/>
                    <a:pt x="407687" y="73483"/>
                  </a:cubicBezTo>
                  <a:moveTo>
                    <a:pt x="108663" y="373240"/>
                  </a:moveTo>
                  <a:cubicBezTo>
                    <a:pt x="35372" y="299949"/>
                    <a:pt x="35372" y="181952"/>
                    <a:pt x="108663" y="108662"/>
                  </a:cubicBezTo>
                  <a:cubicBezTo>
                    <a:pt x="181953" y="35372"/>
                    <a:pt x="299950" y="35372"/>
                    <a:pt x="373241" y="108662"/>
                  </a:cubicBezTo>
                  <a:cubicBezTo>
                    <a:pt x="446531" y="181952"/>
                    <a:pt x="446531" y="299949"/>
                    <a:pt x="373241" y="373240"/>
                  </a:cubicBezTo>
                  <a:cubicBezTo>
                    <a:pt x="299950" y="445797"/>
                    <a:pt x="181953" y="445797"/>
                    <a:pt x="108663" y="373240"/>
                  </a:cubicBezTo>
                </a:path>
              </a:pathLst>
            </a:custGeom>
            <a:solidFill>
              <a:schemeClr val="accent1"/>
            </a:solidFill>
            <a:ln w="7319" cap="flat">
              <a:noFill/>
              <a:prstDash val="solid"/>
              <a:miter/>
            </a:ln>
          </p:spPr>
          <p:txBody>
            <a:bodyPr rtlCol="0" anchor="ctr"/>
            <a:lstStyle/>
            <a:p>
              <a:pPr defTabSz="914225"/>
              <a:endParaRPr lang="en-US" dirty="0">
                <a:solidFill>
                  <a:prstClr val="black"/>
                </a:solidFill>
                <a:latin typeface="Segoe UI"/>
              </a:endParaRPr>
            </a:p>
          </p:txBody>
        </p:sp>
        <p:sp>
          <p:nvSpPr>
            <p:cNvPr id="70" name="Freeform: Shape 69">
              <a:extLst>
                <a:ext uri="{FF2B5EF4-FFF2-40B4-BE49-F238E27FC236}">
                  <a16:creationId xmlns:a16="http://schemas.microsoft.com/office/drawing/2014/main" id="{4D624155-0E94-41B8-BDAD-AC6FA8178A9D}"/>
                </a:ext>
              </a:extLst>
            </p:cNvPr>
            <p:cNvSpPr/>
            <p:nvPr/>
          </p:nvSpPr>
          <p:spPr>
            <a:xfrm>
              <a:off x="10739236" y="2331594"/>
              <a:ext cx="146581" cy="146580"/>
            </a:xfrm>
            <a:custGeom>
              <a:avLst/>
              <a:gdLst>
                <a:gd name="connsiteX0" fmla="*/ 5973 w 146580"/>
                <a:gd name="connsiteY0" fmla="*/ 107547 h 146580"/>
                <a:gd name="connsiteX1" fmla="*/ 107548 w 146580"/>
                <a:gd name="connsiteY1" fmla="*/ 5973 h 146580"/>
                <a:gd name="connsiteX2" fmla="*/ 145379 w 146580"/>
                <a:gd name="connsiteY2" fmla="*/ 43804 h 146580"/>
                <a:gd name="connsiteX3" fmla="*/ 43805 w 146580"/>
                <a:gd name="connsiteY3" fmla="*/ 145378 h 146580"/>
              </a:gdLst>
              <a:ahLst/>
              <a:cxnLst>
                <a:cxn ang="0">
                  <a:pos x="connsiteX0" y="connsiteY0"/>
                </a:cxn>
                <a:cxn ang="0">
                  <a:pos x="connsiteX1" y="connsiteY1"/>
                </a:cxn>
                <a:cxn ang="0">
                  <a:pos x="connsiteX2" y="connsiteY2"/>
                </a:cxn>
                <a:cxn ang="0">
                  <a:pos x="connsiteX3" y="connsiteY3"/>
                </a:cxn>
              </a:cxnLst>
              <a:rect l="l" t="t" r="r" b="b"/>
              <a:pathLst>
                <a:path w="146580" h="146580">
                  <a:moveTo>
                    <a:pt x="5973" y="107547"/>
                  </a:moveTo>
                  <a:lnTo>
                    <a:pt x="107548" y="5973"/>
                  </a:lnTo>
                  <a:lnTo>
                    <a:pt x="145379" y="43804"/>
                  </a:lnTo>
                  <a:lnTo>
                    <a:pt x="43805" y="145378"/>
                  </a:lnTo>
                  <a:close/>
                </a:path>
              </a:pathLst>
            </a:custGeom>
            <a:solidFill>
              <a:schemeClr val="accent1"/>
            </a:solidFill>
            <a:ln w="7319" cap="flat">
              <a:noFill/>
              <a:prstDash val="solid"/>
              <a:miter/>
            </a:ln>
          </p:spPr>
          <p:txBody>
            <a:bodyPr rtlCol="0" anchor="ctr"/>
            <a:lstStyle/>
            <a:p>
              <a:pPr defTabSz="914225"/>
              <a:endParaRPr lang="en-US" dirty="0">
                <a:solidFill>
                  <a:prstClr val="black"/>
                </a:solidFill>
                <a:latin typeface="Segoe UI"/>
              </a:endParaRPr>
            </a:p>
          </p:txBody>
        </p:sp>
        <p:sp>
          <p:nvSpPr>
            <p:cNvPr id="77" name="Freeform: Shape 76">
              <a:extLst>
                <a:ext uri="{FF2B5EF4-FFF2-40B4-BE49-F238E27FC236}">
                  <a16:creationId xmlns:a16="http://schemas.microsoft.com/office/drawing/2014/main" id="{44F7A064-2392-4A06-B6D1-A8E66DFE5B17}"/>
                </a:ext>
              </a:extLst>
            </p:cNvPr>
            <p:cNvSpPr/>
            <p:nvPr/>
          </p:nvSpPr>
          <p:spPr>
            <a:xfrm>
              <a:off x="10542101" y="2389518"/>
              <a:ext cx="285832" cy="285831"/>
            </a:xfrm>
            <a:custGeom>
              <a:avLst/>
              <a:gdLst>
                <a:gd name="connsiteX0" fmla="*/ 64505 w 285832"/>
                <a:gd name="connsiteY0" fmla="*/ 281444 h 285831"/>
                <a:gd name="connsiteX1" fmla="*/ 8072 w 285832"/>
                <a:gd name="connsiteY1" fmla="*/ 225010 h 285831"/>
                <a:gd name="connsiteX2" fmla="*/ 8072 w 285832"/>
                <a:gd name="connsiteY2" fmla="*/ 207421 h 285831"/>
                <a:gd name="connsiteX3" fmla="*/ 207421 w 285832"/>
                <a:gd name="connsiteY3" fmla="*/ 8072 h 285831"/>
                <a:gd name="connsiteX4" fmla="*/ 225011 w 285832"/>
                <a:gd name="connsiteY4" fmla="*/ 8072 h 285831"/>
                <a:gd name="connsiteX5" fmla="*/ 281444 w 285832"/>
                <a:gd name="connsiteY5" fmla="*/ 64505 h 285831"/>
                <a:gd name="connsiteX6" fmla="*/ 281444 w 285832"/>
                <a:gd name="connsiteY6" fmla="*/ 82095 h 285831"/>
                <a:gd name="connsiteX7" fmla="*/ 82095 w 285832"/>
                <a:gd name="connsiteY7" fmla="*/ 281444 h 285831"/>
                <a:gd name="connsiteX8" fmla="*/ 64505 w 285832"/>
                <a:gd name="connsiteY8" fmla="*/ 281444 h 28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832" h="285831">
                  <a:moveTo>
                    <a:pt x="64505" y="281444"/>
                  </a:moveTo>
                  <a:lnTo>
                    <a:pt x="8072" y="225010"/>
                  </a:lnTo>
                  <a:cubicBezTo>
                    <a:pt x="2941" y="219880"/>
                    <a:pt x="2941" y="212551"/>
                    <a:pt x="8072" y="207421"/>
                  </a:cubicBezTo>
                  <a:lnTo>
                    <a:pt x="207421" y="8072"/>
                  </a:lnTo>
                  <a:cubicBezTo>
                    <a:pt x="212552" y="2941"/>
                    <a:pt x="219881" y="2941"/>
                    <a:pt x="225011" y="8072"/>
                  </a:cubicBezTo>
                  <a:lnTo>
                    <a:pt x="281444" y="64505"/>
                  </a:lnTo>
                  <a:cubicBezTo>
                    <a:pt x="286575" y="69635"/>
                    <a:pt x="286575" y="76964"/>
                    <a:pt x="281444" y="82095"/>
                  </a:cubicBezTo>
                  <a:lnTo>
                    <a:pt x="82095" y="281444"/>
                  </a:lnTo>
                  <a:cubicBezTo>
                    <a:pt x="76964" y="286574"/>
                    <a:pt x="69635" y="286574"/>
                    <a:pt x="64505" y="281444"/>
                  </a:cubicBezTo>
                </a:path>
              </a:pathLst>
            </a:custGeom>
            <a:solidFill>
              <a:srgbClr val="B3B3B3"/>
            </a:solidFill>
            <a:ln w="7319" cap="flat">
              <a:noFill/>
              <a:prstDash val="solid"/>
              <a:miter/>
            </a:ln>
          </p:spPr>
          <p:txBody>
            <a:bodyPr rtlCol="0" anchor="ctr"/>
            <a:lstStyle/>
            <a:p>
              <a:pPr defTabSz="914225"/>
              <a:endParaRPr lang="en-US" dirty="0">
                <a:solidFill>
                  <a:prstClr val="black"/>
                </a:solidFill>
                <a:latin typeface="Segoe UI"/>
              </a:endParaRPr>
            </a:p>
          </p:txBody>
        </p:sp>
        <p:sp>
          <p:nvSpPr>
            <p:cNvPr id="78" name="Freeform: Shape 77">
              <a:extLst>
                <a:ext uri="{FF2B5EF4-FFF2-40B4-BE49-F238E27FC236}">
                  <a16:creationId xmlns:a16="http://schemas.microsoft.com/office/drawing/2014/main" id="{92A077A2-D6AF-4134-B97E-449DBC32E108}"/>
                </a:ext>
              </a:extLst>
            </p:cNvPr>
            <p:cNvSpPr/>
            <p:nvPr/>
          </p:nvSpPr>
          <p:spPr>
            <a:xfrm>
              <a:off x="10956741" y="2061728"/>
              <a:ext cx="102606" cy="102606"/>
            </a:xfrm>
            <a:custGeom>
              <a:avLst/>
              <a:gdLst>
                <a:gd name="connsiteX0" fmla="*/ 88141 w 102606"/>
                <a:gd name="connsiteY0" fmla="*/ 88141 h 102606"/>
                <a:gd name="connsiteX1" fmla="*/ 18515 w 102606"/>
                <a:gd name="connsiteY1" fmla="*/ 88141 h 102606"/>
                <a:gd name="connsiteX2" fmla="*/ 18515 w 102606"/>
                <a:gd name="connsiteY2" fmla="*/ 18515 h 102606"/>
                <a:gd name="connsiteX3" fmla="*/ 88141 w 102606"/>
                <a:gd name="connsiteY3" fmla="*/ 18515 h 102606"/>
                <a:gd name="connsiteX4" fmla="*/ 88141 w 102606"/>
                <a:gd name="connsiteY4" fmla="*/ 88141 h 10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06" h="102606">
                  <a:moveTo>
                    <a:pt x="88141" y="88141"/>
                  </a:moveTo>
                  <a:cubicBezTo>
                    <a:pt x="69086" y="107196"/>
                    <a:pt x="37571" y="107196"/>
                    <a:pt x="18515" y="88141"/>
                  </a:cubicBezTo>
                  <a:cubicBezTo>
                    <a:pt x="-540" y="69086"/>
                    <a:pt x="-540" y="37571"/>
                    <a:pt x="18515" y="18515"/>
                  </a:cubicBezTo>
                  <a:cubicBezTo>
                    <a:pt x="37571" y="-540"/>
                    <a:pt x="69086" y="-540"/>
                    <a:pt x="88141" y="18515"/>
                  </a:cubicBezTo>
                  <a:cubicBezTo>
                    <a:pt x="107197" y="37571"/>
                    <a:pt x="107197" y="69086"/>
                    <a:pt x="88141" y="88141"/>
                  </a:cubicBezTo>
                </a:path>
              </a:pathLst>
            </a:custGeom>
            <a:solidFill>
              <a:schemeClr val="accent2"/>
            </a:solidFill>
            <a:ln w="7319" cap="flat">
              <a:noFill/>
              <a:prstDash val="solid"/>
              <a:miter/>
            </a:ln>
          </p:spPr>
          <p:txBody>
            <a:bodyPr rtlCol="0" anchor="ctr"/>
            <a:lstStyle/>
            <a:p>
              <a:pPr defTabSz="914225"/>
              <a:endParaRPr lang="en-US" dirty="0">
                <a:solidFill>
                  <a:prstClr val="black"/>
                </a:solidFill>
                <a:latin typeface="Segoe UI"/>
              </a:endParaRPr>
            </a:p>
          </p:txBody>
        </p:sp>
        <p:sp>
          <p:nvSpPr>
            <p:cNvPr id="81" name="Freeform: Shape 80">
              <a:extLst>
                <a:ext uri="{FF2B5EF4-FFF2-40B4-BE49-F238E27FC236}">
                  <a16:creationId xmlns:a16="http://schemas.microsoft.com/office/drawing/2014/main" id="{55D2D588-38A9-45EC-AC5F-171B7A1E11A7}"/>
                </a:ext>
              </a:extLst>
            </p:cNvPr>
            <p:cNvSpPr/>
            <p:nvPr/>
          </p:nvSpPr>
          <p:spPr>
            <a:xfrm>
              <a:off x="10542651" y="2421949"/>
              <a:ext cx="285832" cy="256515"/>
            </a:xfrm>
            <a:custGeom>
              <a:avLst/>
              <a:gdLst>
                <a:gd name="connsiteX0" fmla="*/ 280895 w 285832"/>
                <a:gd name="connsiteY0" fmla="*/ 32074 h 256515"/>
                <a:gd name="connsiteX1" fmla="*/ 253044 w 285832"/>
                <a:gd name="connsiteY1" fmla="*/ 4224 h 256515"/>
                <a:gd name="connsiteX2" fmla="*/ 58092 w 285832"/>
                <a:gd name="connsiteY2" fmla="*/ 199176 h 256515"/>
                <a:gd name="connsiteX3" fmla="*/ 50763 w 285832"/>
                <a:gd name="connsiteY3" fmla="*/ 199176 h 256515"/>
                <a:gd name="connsiteX4" fmla="*/ 17783 w 285832"/>
                <a:gd name="connsiteY4" fmla="*/ 166195 h 256515"/>
                <a:gd name="connsiteX5" fmla="*/ 7522 w 285832"/>
                <a:gd name="connsiteY5" fmla="*/ 176456 h 256515"/>
                <a:gd name="connsiteX6" fmla="*/ 7522 w 285832"/>
                <a:gd name="connsiteY6" fmla="*/ 192579 h 256515"/>
                <a:gd name="connsiteX7" fmla="*/ 64688 w 285832"/>
                <a:gd name="connsiteY7" fmla="*/ 249746 h 256515"/>
                <a:gd name="connsiteX8" fmla="*/ 80812 w 285832"/>
                <a:gd name="connsiteY8" fmla="*/ 249746 h 256515"/>
                <a:gd name="connsiteX9" fmla="*/ 280895 w 285832"/>
                <a:gd name="connsiteY9" fmla="*/ 49664 h 256515"/>
                <a:gd name="connsiteX10" fmla="*/ 280895 w 285832"/>
                <a:gd name="connsiteY10" fmla="*/ 32074 h 25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832" h="256515">
                  <a:moveTo>
                    <a:pt x="280895" y="32074"/>
                  </a:moveTo>
                  <a:lnTo>
                    <a:pt x="253044" y="4224"/>
                  </a:lnTo>
                  <a:lnTo>
                    <a:pt x="58092" y="199176"/>
                  </a:lnTo>
                  <a:cubicBezTo>
                    <a:pt x="55894" y="201374"/>
                    <a:pt x="52962" y="201374"/>
                    <a:pt x="50763" y="199176"/>
                  </a:cubicBezTo>
                  <a:lnTo>
                    <a:pt x="17783" y="166195"/>
                  </a:lnTo>
                  <a:lnTo>
                    <a:pt x="7522" y="176456"/>
                  </a:lnTo>
                  <a:cubicBezTo>
                    <a:pt x="3124" y="180853"/>
                    <a:pt x="3124" y="188182"/>
                    <a:pt x="7522" y="192579"/>
                  </a:cubicBezTo>
                  <a:lnTo>
                    <a:pt x="64688" y="249746"/>
                  </a:lnTo>
                  <a:cubicBezTo>
                    <a:pt x="69086" y="254143"/>
                    <a:pt x="76415" y="254143"/>
                    <a:pt x="80812" y="249746"/>
                  </a:cubicBezTo>
                  <a:lnTo>
                    <a:pt x="280895" y="49664"/>
                  </a:lnTo>
                  <a:cubicBezTo>
                    <a:pt x="286025" y="45266"/>
                    <a:pt x="286025" y="37204"/>
                    <a:pt x="280895" y="32074"/>
                  </a:cubicBezTo>
                </a:path>
              </a:pathLst>
            </a:custGeom>
            <a:solidFill>
              <a:schemeClr val="accent4"/>
            </a:solidFill>
            <a:ln w="7319" cap="flat">
              <a:noFill/>
              <a:prstDash val="solid"/>
              <a:miter/>
            </a:ln>
          </p:spPr>
          <p:txBody>
            <a:bodyPr rtlCol="0" anchor="ctr"/>
            <a:lstStyle/>
            <a:p>
              <a:pPr defTabSz="914225"/>
              <a:endParaRPr lang="en-US" dirty="0">
                <a:solidFill>
                  <a:prstClr val="black"/>
                </a:solidFill>
                <a:latin typeface="Segoe UI"/>
              </a:endParaRPr>
            </a:p>
          </p:txBody>
        </p:sp>
      </p:grpSp>
      <p:sp>
        <p:nvSpPr>
          <p:cNvPr id="58" name="Freeform 146">
            <a:extLst>
              <a:ext uri="{FF2B5EF4-FFF2-40B4-BE49-F238E27FC236}">
                <a16:creationId xmlns:a16="http://schemas.microsoft.com/office/drawing/2014/main" id="{6227828D-8313-4FAF-8D61-AAFB8398F81A}"/>
              </a:ext>
            </a:extLst>
          </p:cNvPr>
          <p:cNvSpPr>
            <a:spLocks noChangeAspect="1"/>
          </p:cNvSpPr>
          <p:nvPr/>
        </p:nvSpPr>
        <p:spPr bwMode="auto">
          <a:xfrm>
            <a:off x="6334014" y="2554684"/>
            <a:ext cx="2990451" cy="189388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accent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IN" sz="1961" b="1" dirty="0">
              <a:solidFill>
                <a:srgbClr val="FFFFFF"/>
              </a:solidFill>
              <a:latin typeface="Segoe UI Light"/>
              <a:ea typeface="Segoe UI" pitchFamily="34" charset="0"/>
              <a:cs typeface="Segoe UI" pitchFamily="34" charset="0"/>
            </a:endParaRPr>
          </a:p>
        </p:txBody>
      </p:sp>
      <p:sp>
        <p:nvSpPr>
          <p:cNvPr id="42" name="Freeform 188">
            <a:extLst>
              <a:ext uri="{FF2B5EF4-FFF2-40B4-BE49-F238E27FC236}">
                <a16:creationId xmlns:a16="http://schemas.microsoft.com/office/drawing/2014/main" id="{899B91D5-7191-4D4E-A33E-3AFD4F5F3943}"/>
              </a:ext>
            </a:extLst>
          </p:cNvPr>
          <p:cNvSpPr/>
          <p:nvPr/>
        </p:nvSpPr>
        <p:spPr bwMode="auto">
          <a:xfrm>
            <a:off x="6720235" y="3414270"/>
            <a:ext cx="623081" cy="79505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273"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2" name="Group 1">
            <a:extLst>
              <a:ext uri="{FF2B5EF4-FFF2-40B4-BE49-F238E27FC236}">
                <a16:creationId xmlns:a16="http://schemas.microsoft.com/office/drawing/2014/main" id="{76263DBC-38C4-40EA-B0D0-C4FC2F4A0DC0}"/>
              </a:ext>
            </a:extLst>
          </p:cNvPr>
          <p:cNvGrpSpPr/>
          <p:nvPr/>
        </p:nvGrpSpPr>
        <p:grpSpPr>
          <a:xfrm>
            <a:off x="2290567" y="3606212"/>
            <a:ext cx="951117" cy="640122"/>
            <a:chOff x="6320690" y="3357194"/>
            <a:chExt cx="951252" cy="640213"/>
          </a:xfrm>
        </p:grpSpPr>
        <p:sp>
          <p:nvSpPr>
            <p:cNvPr id="95" name="Rectangle 9">
              <a:extLst>
                <a:ext uri="{FF2B5EF4-FFF2-40B4-BE49-F238E27FC236}">
                  <a16:creationId xmlns:a16="http://schemas.microsoft.com/office/drawing/2014/main" id="{05954505-FCDB-49B3-BCB8-4CC242A87950}"/>
                </a:ext>
              </a:extLst>
            </p:cNvPr>
            <p:cNvSpPr>
              <a:spLocks noChangeArrowheads="1"/>
            </p:cNvSpPr>
            <p:nvPr/>
          </p:nvSpPr>
          <p:spPr bwMode="auto">
            <a:xfrm>
              <a:off x="6461975" y="3546211"/>
              <a:ext cx="668682" cy="307821"/>
            </a:xfrm>
            <a:prstGeom prst="rect">
              <a:avLst/>
            </a:prstGeom>
            <a:noFill/>
            <a:ln w="12700"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spAutoFit/>
            </a:bodyPr>
            <a:lstStyle/>
            <a:p>
              <a:pPr algn="ctr" defTabSz="931147">
                <a:defRPr/>
              </a:pPr>
              <a:r>
                <a:rPr lang="en-US" sz="1000" kern="0" dirty="0">
                  <a:solidFill>
                    <a:srgbClr val="0078D7"/>
                  </a:solidFill>
                  <a:latin typeface="Segoe UI"/>
                  <a:cs typeface="Segoe UI Semilight" panose="020B0402040204020203" pitchFamily="34" charset="0"/>
                </a:rPr>
                <a:t>No app changes</a:t>
              </a:r>
            </a:p>
          </p:txBody>
        </p:sp>
        <p:sp>
          <p:nvSpPr>
            <p:cNvPr id="39" name="Freeform 261">
              <a:extLst>
                <a:ext uri="{FF2B5EF4-FFF2-40B4-BE49-F238E27FC236}">
                  <a16:creationId xmlns:a16="http://schemas.microsoft.com/office/drawing/2014/main" id="{C32F9863-96B6-4BD4-9A65-4C1E86766203}"/>
                </a:ext>
              </a:extLst>
            </p:cNvPr>
            <p:cNvSpPr/>
            <p:nvPr/>
          </p:nvSpPr>
          <p:spPr>
            <a:xfrm>
              <a:off x="6320690" y="3357194"/>
              <a:ext cx="951252" cy="640213"/>
            </a:xfrm>
            <a:custGeom>
              <a:avLst/>
              <a:gdLst>
                <a:gd name="connsiteX0" fmla="*/ 283040 w 8416894"/>
                <a:gd name="connsiteY0" fmla="*/ 677567 h 5664750"/>
                <a:gd name="connsiteX1" fmla="*/ 189138 w 8416894"/>
                <a:gd name="connsiteY1" fmla="*/ 771469 h 5664750"/>
                <a:gd name="connsiteX2" fmla="*/ 189138 w 8416894"/>
                <a:gd name="connsiteY2" fmla="*/ 5362417 h 5664750"/>
                <a:gd name="connsiteX3" fmla="*/ 283040 w 8416894"/>
                <a:gd name="connsiteY3" fmla="*/ 5456319 h 5664750"/>
                <a:gd name="connsiteX4" fmla="*/ 8133852 w 8416894"/>
                <a:gd name="connsiteY4" fmla="*/ 5456319 h 5664750"/>
                <a:gd name="connsiteX5" fmla="*/ 8227754 w 8416894"/>
                <a:gd name="connsiteY5" fmla="*/ 5362417 h 5664750"/>
                <a:gd name="connsiteX6" fmla="*/ 8227754 w 8416894"/>
                <a:gd name="connsiteY6" fmla="*/ 771469 h 5664750"/>
                <a:gd name="connsiteX7" fmla="*/ 8133852 w 8416894"/>
                <a:gd name="connsiteY7" fmla="*/ 677567 h 5664750"/>
                <a:gd name="connsiteX8" fmla="*/ 0 w 8416894"/>
                <a:gd name="connsiteY8" fmla="*/ 469138 h 5664750"/>
                <a:gd name="connsiteX9" fmla="*/ 8416894 w 8416894"/>
                <a:gd name="connsiteY9" fmla="*/ 469138 h 5664750"/>
                <a:gd name="connsiteX10" fmla="*/ 8416894 w 8416894"/>
                <a:gd name="connsiteY10" fmla="*/ 5664750 h 5664750"/>
                <a:gd name="connsiteX11" fmla="*/ 0 w 8416894"/>
                <a:gd name="connsiteY11" fmla="*/ 5664750 h 5664750"/>
                <a:gd name="connsiteX12" fmla="*/ 7308566 w 8416894"/>
                <a:gd name="connsiteY12" fmla="*/ 245178 h 5664750"/>
                <a:gd name="connsiteX13" fmla="*/ 7308566 w 8416894"/>
                <a:gd name="connsiteY13" fmla="*/ 303997 h 5664750"/>
                <a:gd name="connsiteX14" fmla="*/ 7526376 w 8416894"/>
                <a:gd name="connsiteY14" fmla="*/ 303997 h 5664750"/>
                <a:gd name="connsiteX15" fmla="*/ 7526376 w 8416894"/>
                <a:gd name="connsiteY15" fmla="*/ 245178 h 5664750"/>
                <a:gd name="connsiteX16" fmla="*/ 7700761 w 8416894"/>
                <a:gd name="connsiteY16" fmla="*/ 163794 h 5664750"/>
                <a:gd name="connsiteX17" fmla="*/ 7878725 w 8416894"/>
                <a:gd name="connsiteY17" fmla="*/ 163794 h 5664750"/>
                <a:gd name="connsiteX18" fmla="*/ 7878725 w 8416894"/>
                <a:gd name="connsiteY18" fmla="*/ 273706 h 5664750"/>
                <a:gd name="connsiteX19" fmla="*/ 7700761 w 8416894"/>
                <a:gd name="connsiteY19" fmla="*/ 273706 h 5664750"/>
                <a:gd name="connsiteX20" fmla="*/ 7669845 w 8416894"/>
                <a:gd name="connsiteY20" fmla="*/ 103616 h 5664750"/>
                <a:gd name="connsiteX21" fmla="*/ 7669845 w 8416894"/>
                <a:gd name="connsiteY21" fmla="*/ 303998 h 5664750"/>
                <a:gd name="connsiteX22" fmla="*/ 7909641 w 8416894"/>
                <a:gd name="connsiteY22" fmla="*/ 303998 h 5664750"/>
                <a:gd name="connsiteX23" fmla="*/ 7909641 w 8416894"/>
                <a:gd name="connsiteY23" fmla="*/ 103616 h 5664750"/>
                <a:gd name="connsiteX24" fmla="*/ 8114889 w 8416894"/>
                <a:gd name="connsiteY24" fmla="*/ 102909 h 5664750"/>
                <a:gd name="connsiteX25" fmla="*/ 8085103 w 8416894"/>
                <a:gd name="connsiteY25" fmla="*/ 132695 h 5664750"/>
                <a:gd name="connsiteX26" fmla="*/ 8156894 w 8416894"/>
                <a:gd name="connsiteY26" fmla="*/ 204486 h 5664750"/>
                <a:gd name="connsiteX27" fmla="*/ 8085103 w 8416894"/>
                <a:gd name="connsiteY27" fmla="*/ 276277 h 5664750"/>
                <a:gd name="connsiteX28" fmla="*/ 8114889 w 8416894"/>
                <a:gd name="connsiteY28" fmla="*/ 306063 h 5664750"/>
                <a:gd name="connsiteX29" fmla="*/ 8186680 w 8416894"/>
                <a:gd name="connsiteY29" fmla="*/ 234272 h 5664750"/>
                <a:gd name="connsiteX30" fmla="*/ 8258471 w 8416894"/>
                <a:gd name="connsiteY30" fmla="*/ 306063 h 5664750"/>
                <a:gd name="connsiteX31" fmla="*/ 8288257 w 8416894"/>
                <a:gd name="connsiteY31" fmla="*/ 276277 h 5664750"/>
                <a:gd name="connsiteX32" fmla="*/ 8216466 w 8416894"/>
                <a:gd name="connsiteY32" fmla="*/ 204486 h 5664750"/>
                <a:gd name="connsiteX33" fmla="*/ 8288257 w 8416894"/>
                <a:gd name="connsiteY33" fmla="*/ 132695 h 5664750"/>
                <a:gd name="connsiteX34" fmla="*/ 8258471 w 8416894"/>
                <a:gd name="connsiteY34" fmla="*/ 102909 h 5664750"/>
                <a:gd name="connsiteX35" fmla="*/ 8186680 w 8416894"/>
                <a:gd name="connsiteY35" fmla="*/ 174700 h 5664750"/>
                <a:gd name="connsiteX36" fmla="*/ 0 w 8416894"/>
                <a:gd name="connsiteY36" fmla="*/ 0 h 5664750"/>
                <a:gd name="connsiteX37" fmla="*/ 8416894 w 8416894"/>
                <a:gd name="connsiteY37" fmla="*/ 0 h 5664750"/>
                <a:gd name="connsiteX38" fmla="*/ 8416894 w 8416894"/>
                <a:gd name="connsiteY38" fmla="*/ 408972 h 5664750"/>
                <a:gd name="connsiteX39" fmla="*/ 0 w 8416894"/>
                <a:gd name="connsiteY39" fmla="*/ 408972 h 566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416894" h="5664750">
                  <a:moveTo>
                    <a:pt x="283040" y="677567"/>
                  </a:moveTo>
                  <a:cubicBezTo>
                    <a:pt x="231179" y="677567"/>
                    <a:pt x="189138" y="719608"/>
                    <a:pt x="189138" y="771469"/>
                  </a:cubicBezTo>
                  <a:lnTo>
                    <a:pt x="189138" y="5362417"/>
                  </a:lnTo>
                  <a:cubicBezTo>
                    <a:pt x="189138" y="5414278"/>
                    <a:pt x="231179" y="5456319"/>
                    <a:pt x="283040" y="5456319"/>
                  </a:cubicBezTo>
                  <a:lnTo>
                    <a:pt x="8133852" y="5456319"/>
                  </a:lnTo>
                  <a:cubicBezTo>
                    <a:pt x="8185713" y="5456319"/>
                    <a:pt x="8227754" y="5414278"/>
                    <a:pt x="8227754" y="5362417"/>
                  </a:cubicBezTo>
                  <a:lnTo>
                    <a:pt x="8227754" y="771469"/>
                  </a:lnTo>
                  <a:cubicBezTo>
                    <a:pt x="8227754" y="719608"/>
                    <a:pt x="8185713" y="677567"/>
                    <a:pt x="8133852" y="677567"/>
                  </a:cubicBezTo>
                  <a:close/>
                  <a:moveTo>
                    <a:pt x="0" y="469138"/>
                  </a:moveTo>
                  <a:lnTo>
                    <a:pt x="8416894" y="469138"/>
                  </a:lnTo>
                  <a:lnTo>
                    <a:pt x="8416894" y="5664750"/>
                  </a:lnTo>
                  <a:lnTo>
                    <a:pt x="0" y="5664750"/>
                  </a:lnTo>
                  <a:close/>
                  <a:moveTo>
                    <a:pt x="7308566" y="245178"/>
                  </a:moveTo>
                  <a:lnTo>
                    <a:pt x="7308566" y="303997"/>
                  </a:lnTo>
                  <a:lnTo>
                    <a:pt x="7526376" y="303997"/>
                  </a:lnTo>
                  <a:lnTo>
                    <a:pt x="7526376" y="245178"/>
                  </a:lnTo>
                  <a:close/>
                  <a:moveTo>
                    <a:pt x="7700761" y="163794"/>
                  </a:moveTo>
                  <a:lnTo>
                    <a:pt x="7878725" y="163794"/>
                  </a:lnTo>
                  <a:lnTo>
                    <a:pt x="7878725" y="273706"/>
                  </a:lnTo>
                  <a:lnTo>
                    <a:pt x="7700761" y="273706"/>
                  </a:lnTo>
                  <a:close/>
                  <a:moveTo>
                    <a:pt x="7669845" y="103616"/>
                  </a:moveTo>
                  <a:lnTo>
                    <a:pt x="7669845" y="303998"/>
                  </a:lnTo>
                  <a:lnTo>
                    <a:pt x="7909641" y="303998"/>
                  </a:lnTo>
                  <a:lnTo>
                    <a:pt x="7909641" y="103616"/>
                  </a:lnTo>
                  <a:close/>
                  <a:moveTo>
                    <a:pt x="8114889" y="102909"/>
                  </a:moveTo>
                  <a:lnTo>
                    <a:pt x="8085103" y="132695"/>
                  </a:lnTo>
                  <a:lnTo>
                    <a:pt x="8156894" y="204486"/>
                  </a:lnTo>
                  <a:lnTo>
                    <a:pt x="8085103" y="276277"/>
                  </a:lnTo>
                  <a:lnTo>
                    <a:pt x="8114889" y="306063"/>
                  </a:lnTo>
                  <a:lnTo>
                    <a:pt x="8186680" y="234272"/>
                  </a:lnTo>
                  <a:lnTo>
                    <a:pt x="8258471" y="306063"/>
                  </a:lnTo>
                  <a:lnTo>
                    <a:pt x="8288257" y="276277"/>
                  </a:lnTo>
                  <a:lnTo>
                    <a:pt x="8216466" y="204486"/>
                  </a:lnTo>
                  <a:lnTo>
                    <a:pt x="8288257" y="132695"/>
                  </a:lnTo>
                  <a:lnTo>
                    <a:pt x="8258471" y="102909"/>
                  </a:lnTo>
                  <a:lnTo>
                    <a:pt x="8186680" y="174700"/>
                  </a:lnTo>
                  <a:close/>
                  <a:moveTo>
                    <a:pt x="0" y="0"/>
                  </a:moveTo>
                  <a:lnTo>
                    <a:pt x="8416894" y="0"/>
                  </a:lnTo>
                  <a:lnTo>
                    <a:pt x="8416894" y="408972"/>
                  </a:lnTo>
                  <a:lnTo>
                    <a:pt x="0" y="4089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225"/>
              <a:endParaRPr lang="en-US" dirty="0">
                <a:solidFill>
                  <a:srgbClr val="FFFFFF"/>
                </a:solidFill>
                <a:latin typeface="Segoe UI"/>
              </a:endParaRPr>
            </a:p>
          </p:txBody>
        </p:sp>
      </p:grpSp>
      <p:sp>
        <p:nvSpPr>
          <p:cNvPr id="4" name="Text Placeholder 3">
            <a:extLst>
              <a:ext uri="{FF2B5EF4-FFF2-40B4-BE49-F238E27FC236}">
                <a16:creationId xmlns:a16="http://schemas.microsoft.com/office/drawing/2014/main" id="{B657C5C3-3EF4-4847-A4DC-B5D2E4C033AE}"/>
              </a:ext>
            </a:extLst>
          </p:cNvPr>
          <p:cNvSpPr>
            <a:spLocks noGrp="1"/>
          </p:cNvSpPr>
          <p:nvPr>
            <p:ph type="body" sz="quarter" idx="10"/>
          </p:nvPr>
        </p:nvSpPr>
        <p:spPr>
          <a:xfrm>
            <a:off x="4084939" y="1710313"/>
            <a:ext cx="2439043" cy="465448"/>
          </a:xfrm>
        </p:spPr>
        <p:txBody>
          <a:bodyPr/>
          <a:lstStyle/>
          <a:p>
            <a:pPr lvl="0"/>
            <a:r>
              <a:rPr lang="en-US" dirty="0"/>
              <a:t>Always Encrypted</a:t>
            </a:r>
          </a:p>
        </p:txBody>
      </p:sp>
      <p:sp>
        <p:nvSpPr>
          <p:cNvPr id="6" name="Title 5">
            <a:extLst>
              <a:ext uri="{FF2B5EF4-FFF2-40B4-BE49-F238E27FC236}">
                <a16:creationId xmlns:a16="http://schemas.microsoft.com/office/drawing/2014/main" id="{F71F55FD-C728-4DB9-B51A-3984A3000715}"/>
              </a:ext>
            </a:extLst>
          </p:cNvPr>
          <p:cNvSpPr>
            <a:spLocks noGrp="1"/>
          </p:cNvSpPr>
          <p:nvPr>
            <p:ph type="title"/>
          </p:nvPr>
        </p:nvSpPr>
        <p:spPr>
          <a:xfrm>
            <a:off x="589044" y="457622"/>
            <a:ext cx="11016957" cy="603453"/>
          </a:xfrm>
        </p:spPr>
        <p:txBody>
          <a:bodyPr/>
          <a:lstStyle/>
          <a:p>
            <a:r>
              <a:rPr lang="en-US" sz="3921" b="1" dirty="0">
                <a:solidFill>
                  <a:prstClr val="black"/>
                </a:solidFill>
                <a:latin typeface="Segoe UI Semibold" panose="020B0702040204020203" pitchFamily="34" charset="0"/>
                <a:cs typeface="Segoe UI Semibold" panose="020B0702040204020203" pitchFamily="34" charset="0"/>
              </a:rPr>
              <a:t>Industry-leading security </a:t>
            </a:r>
            <a:endParaRPr lang="en-US" dirty="0"/>
          </a:p>
        </p:txBody>
      </p:sp>
      <p:cxnSp>
        <p:nvCxnSpPr>
          <p:cNvPr id="62" name="Straight Connector 61">
            <a:extLst>
              <a:ext uri="{FF2B5EF4-FFF2-40B4-BE49-F238E27FC236}">
                <a16:creationId xmlns:a16="http://schemas.microsoft.com/office/drawing/2014/main" id="{A4A6E2F1-CBE2-4174-A1E1-E342C3036E28}"/>
              </a:ext>
            </a:extLst>
          </p:cNvPr>
          <p:cNvCxnSpPr>
            <a:cxnSpLocks/>
          </p:cNvCxnSpPr>
          <p:nvPr/>
        </p:nvCxnSpPr>
        <p:spPr>
          <a:xfrm>
            <a:off x="4942470" y="2303410"/>
            <a:ext cx="0" cy="2689666"/>
          </a:xfrm>
          <a:prstGeom prst="line">
            <a:avLst/>
          </a:prstGeom>
          <a:noFill/>
          <a:ln w="12700" cap="flat" cmpd="sng" algn="ctr">
            <a:solidFill>
              <a:srgbClr val="FFFFFF">
                <a:lumMod val="85000"/>
              </a:srgbClr>
            </a:solidFill>
            <a:prstDash val="solid"/>
            <a:headEnd type="none" w="med" len="med"/>
            <a:tailEnd type="none" w="med" len="med"/>
          </a:ln>
          <a:effectLst/>
        </p:spPr>
      </p:cxnSp>
      <p:sp>
        <p:nvSpPr>
          <p:cNvPr id="67" name="TextBox 66">
            <a:extLst>
              <a:ext uri="{FF2B5EF4-FFF2-40B4-BE49-F238E27FC236}">
                <a16:creationId xmlns:a16="http://schemas.microsoft.com/office/drawing/2014/main" id="{BC1E6064-1094-4F7E-BD7C-D813E2AED410}"/>
              </a:ext>
            </a:extLst>
          </p:cNvPr>
          <p:cNvSpPr txBox="1"/>
          <p:nvPr/>
        </p:nvSpPr>
        <p:spPr>
          <a:xfrm>
            <a:off x="3618747" y="2373770"/>
            <a:ext cx="925214" cy="153888"/>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000" b="1" i="0" u="none" strike="noStrike" cap="none" spc="0" normalizeH="0" baseline="0">
                <a:ln>
                  <a:noFill/>
                </a:ln>
                <a:solidFill>
                  <a:srgbClr val="0078D7"/>
                </a:solidFill>
                <a:effectLst/>
                <a:uLnTx/>
                <a:uFillTx/>
                <a:latin typeface="Segoe UI Semibold" charset="0"/>
                <a:ea typeface="Segoe UI Semibold" charset="0"/>
                <a:cs typeface="Segoe UI Semibold" charset="0"/>
              </a:defRPr>
            </a:lvl1pPr>
          </a:lstStyle>
          <a:p>
            <a:pPr algn="r" defTabSz="914225"/>
            <a:r>
              <a:rPr lang="en-US" dirty="0"/>
              <a:t>Client side</a:t>
            </a:r>
          </a:p>
        </p:txBody>
      </p:sp>
      <p:sp>
        <p:nvSpPr>
          <p:cNvPr id="68" name="TextBox 67">
            <a:extLst>
              <a:ext uri="{FF2B5EF4-FFF2-40B4-BE49-F238E27FC236}">
                <a16:creationId xmlns:a16="http://schemas.microsoft.com/office/drawing/2014/main" id="{F0838817-6F68-495D-9B22-8D17EC597686}"/>
              </a:ext>
            </a:extLst>
          </p:cNvPr>
          <p:cNvSpPr txBox="1"/>
          <p:nvPr/>
        </p:nvSpPr>
        <p:spPr>
          <a:xfrm>
            <a:off x="5362348" y="2373770"/>
            <a:ext cx="951163" cy="153888"/>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000" b="1" i="0" u="none" strike="noStrike" cap="none" spc="0" normalizeH="0" baseline="0">
                <a:ln>
                  <a:noFill/>
                </a:ln>
                <a:solidFill>
                  <a:srgbClr val="0078D7"/>
                </a:solidFill>
                <a:effectLst/>
                <a:uLnTx/>
                <a:uFillTx/>
                <a:latin typeface="Segoe UI Semibold" charset="0"/>
                <a:ea typeface="Segoe UI Semibold" charset="0"/>
                <a:cs typeface="Segoe UI Semibold" charset="0"/>
              </a:defRPr>
            </a:lvl1pPr>
          </a:lstStyle>
          <a:p>
            <a:pPr algn="l" defTabSz="914225"/>
            <a:r>
              <a:rPr lang="en-US" dirty="0"/>
              <a:t>Server side</a:t>
            </a:r>
          </a:p>
        </p:txBody>
      </p:sp>
      <p:grpSp>
        <p:nvGrpSpPr>
          <p:cNvPr id="71" name="Group 70">
            <a:extLst>
              <a:ext uri="{FF2B5EF4-FFF2-40B4-BE49-F238E27FC236}">
                <a16:creationId xmlns:a16="http://schemas.microsoft.com/office/drawing/2014/main" id="{EB9D70B4-FEA2-47A4-BE58-90B406A65254}"/>
              </a:ext>
            </a:extLst>
          </p:cNvPr>
          <p:cNvGrpSpPr/>
          <p:nvPr/>
        </p:nvGrpSpPr>
        <p:grpSpPr>
          <a:xfrm>
            <a:off x="4474753" y="3376386"/>
            <a:ext cx="957502" cy="1050322"/>
            <a:chOff x="3008738" y="2952750"/>
            <a:chExt cx="917575" cy="1050471"/>
          </a:xfrm>
          <a:solidFill>
            <a:srgbClr val="F3F3F3"/>
          </a:solidFill>
        </p:grpSpPr>
        <p:sp>
          <p:nvSpPr>
            <p:cNvPr id="72" name="Rectangle 71">
              <a:extLst>
                <a:ext uri="{FF2B5EF4-FFF2-40B4-BE49-F238E27FC236}">
                  <a16:creationId xmlns:a16="http://schemas.microsoft.com/office/drawing/2014/main" id="{CAB867C3-4F4F-4005-BBDB-ADC85B9B8754}"/>
                </a:ext>
              </a:extLst>
            </p:cNvPr>
            <p:cNvSpPr/>
            <p:nvPr/>
          </p:nvSpPr>
          <p:spPr bwMode="auto">
            <a:xfrm>
              <a:off x="3008738" y="3607182"/>
              <a:ext cx="917391" cy="396039"/>
            </a:xfrm>
            <a:prstGeom prst="rect">
              <a:avLst/>
            </a:prstGeom>
            <a:solidFill>
              <a:schemeClr val="accent2"/>
            </a:solidFill>
            <a:ln w="12700" cap="flat" cmpd="sng" algn="ctr">
              <a:no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t" anchorCtr="0" forceAA="0" compatLnSpc="1">
              <a:prstTxWarp prst="textNoShape">
                <a:avLst/>
              </a:prstTxWarp>
              <a:noAutofit/>
            </a:bodyPr>
            <a:lstStyle/>
            <a:p>
              <a:pPr marL="342636" indent="-342636" algn="ctr" defTabSz="931757">
                <a:lnSpc>
                  <a:spcPct val="90000"/>
                </a:lnSpc>
                <a:buFont typeface="Wingdings 3" panose="05040102010807070707" pitchFamily="18" charset="2"/>
                <a:buChar char="Æ"/>
                <a:defRPr/>
              </a:pPr>
              <a:endParaRPr lang="en-IN" sz="2000" b="1" kern="0" dirty="0">
                <a:solidFill>
                  <a:srgbClr val="FFFFFF"/>
                </a:solidFill>
                <a:latin typeface="Segoe UI Light"/>
                <a:ea typeface="Segoe UI" pitchFamily="34" charset="0"/>
                <a:cs typeface="Segoe UI" pitchFamily="34" charset="0"/>
              </a:endParaRPr>
            </a:p>
          </p:txBody>
        </p:sp>
        <p:sp>
          <p:nvSpPr>
            <p:cNvPr id="73" name="Freeform 24">
              <a:extLst>
                <a:ext uri="{FF2B5EF4-FFF2-40B4-BE49-F238E27FC236}">
                  <a16:creationId xmlns:a16="http://schemas.microsoft.com/office/drawing/2014/main" id="{B411C479-4198-4E19-A2CF-44366EF54BE3}"/>
                </a:ext>
              </a:extLst>
            </p:cNvPr>
            <p:cNvSpPr/>
            <p:nvPr/>
          </p:nvSpPr>
          <p:spPr bwMode="auto">
            <a:xfrm>
              <a:off x="3008740" y="2952750"/>
              <a:ext cx="917573" cy="654434"/>
            </a:xfrm>
            <a:prstGeom prst="round2SameRect">
              <a:avLst>
                <a:gd name="adj1" fmla="val 10798"/>
                <a:gd name="adj2" fmla="val 0"/>
              </a:avLst>
            </a:prstGeom>
            <a:solidFill>
              <a:schemeClr val="accent1"/>
            </a:solidFill>
            <a:ln w="12700"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1147">
                <a:defRPr/>
              </a:pPr>
              <a:r>
                <a:rPr lang="en-IN" sz="1000" kern="0" dirty="0">
                  <a:solidFill>
                    <a:prstClr val="white"/>
                  </a:solidFill>
                  <a:latin typeface="Segoe UI Semibold"/>
                  <a:cs typeface="Segoe UI Semilight" panose="020B0402040204020203" pitchFamily="34" charset="0"/>
                </a:rPr>
                <a:t>TCE-enabled ADO .NET library</a:t>
              </a:r>
            </a:p>
          </p:txBody>
        </p:sp>
        <p:grpSp>
          <p:nvGrpSpPr>
            <p:cNvPr id="74" name="Group 73">
              <a:extLst>
                <a:ext uri="{FF2B5EF4-FFF2-40B4-BE49-F238E27FC236}">
                  <a16:creationId xmlns:a16="http://schemas.microsoft.com/office/drawing/2014/main" id="{60C8AF78-99BA-40A8-ADC4-7843C9001CD8}"/>
                </a:ext>
              </a:extLst>
            </p:cNvPr>
            <p:cNvGrpSpPr/>
            <p:nvPr/>
          </p:nvGrpSpPr>
          <p:grpSpPr>
            <a:xfrm>
              <a:off x="3402455" y="3574160"/>
              <a:ext cx="130120" cy="192176"/>
              <a:chOff x="4643645" y="4990741"/>
              <a:chExt cx="191668" cy="320334"/>
            </a:xfrm>
            <a:grpFill/>
          </p:grpSpPr>
          <p:sp>
            <p:nvSpPr>
              <p:cNvPr id="75" name="Rounded Rectangle 27">
                <a:extLst>
                  <a:ext uri="{FF2B5EF4-FFF2-40B4-BE49-F238E27FC236}">
                    <a16:creationId xmlns:a16="http://schemas.microsoft.com/office/drawing/2014/main" id="{9AEF909E-5EDE-48C9-AAC2-3ABFC65F03F2}"/>
                  </a:ext>
                </a:extLst>
              </p:cNvPr>
              <p:cNvSpPr/>
              <p:nvPr/>
            </p:nvSpPr>
            <p:spPr bwMode="auto">
              <a:xfrm>
                <a:off x="4643645" y="4990741"/>
                <a:ext cx="191668" cy="320334"/>
              </a:xfrm>
              <a:prstGeom prst="roundRect">
                <a:avLst/>
              </a:prstGeom>
              <a:solidFill>
                <a:schemeClr val="bg1">
                  <a:lumMod val="85000"/>
                </a:schemeClr>
              </a:solidFill>
              <a:ln w="12700" cap="flat" cmpd="sng" algn="ctr">
                <a:no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t" anchorCtr="0" forceAA="0" compatLnSpc="1">
                <a:prstTxWarp prst="textNoShape">
                  <a:avLst/>
                </a:prstTxWarp>
                <a:noAutofit/>
              </a:bodyPr>
              <a:lstStyle/>
              <a:p>
                <a:pPr marL="342636" indent="-342636" algn="ctr" defTabSz="931757">
                  <a:lnSpc>
                    <a:spcPct val="90000"/>
                  </a:lnSpc>
                  <a:buFont typeface="Wingdings 3" panose="05040102010807070707" pitchFamily="18" charset="2"/>
                  <a:buChar char="Æ"/>
                  <a:defRPr/>
                </a:pPr>
                <a:endParaRPr lang="en-IN" sz="2000" b="1" kern="0" dirty="0">
                  <a:solidFill>
                    <a:srgbClr val="FFFFFF"/>
                  </a:solidFill>
                  <a:latin typeface="Segoe UI Light"/>
                  <a:ea typeface="Segoe UI" pitchFamily="34" charset="0"/>
                  <a:cs typeface="Segoe UI" pitchFamily="34" charset="0"/>
                </a:endParaRPr>
              </a:p>
            </p:txBody>
          </p:sp>
          <p:sp>
            <p:nvSpPr>
              <p:cNvPr id="76" name="Rounded Rectangle 28">
                <a:extLst>
                  <a:ext uri="{FF2B5EF4-FFF2-40B4-BE49-F238E27FC236}">
                    <a16:creationId xmlns:a16="http://schemas.microsoft.com/office/drawing/2014/main" id="{6B351232-E453-4E14-B16F-6BED238A15BC}"/>
                  </a:ext>
                </a:extLst>
              </p:cNvPr>
              <p:cNvSpPr/>
              <p:nvPr/>
            </p:nvSpPr>
            <p:spPr bwMode="auto">
              <a:xfrm>
                <a:off x="4691753" y="5109314"/>
                <a:ext cx="95448" cy="150479"/>
              </a:xfrm>
              <a:prstGeom prst="roundRect">
                <a:avLst/>
              </a:prstGeom>
              <a:solidFill>
                <a:schemeClr val="accent2"/>
              </a:solidFill>
              <a:ln w="12700" cap="flat" cmpd="sng" algn="ctr">
                <a:no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t" anchorCtr="0" forceAA="0" compatLnSpc="1">
                <a:prstTxWarp prst="textNoShape">
                  <a:avLst/>
                </a:prstTxWarp>
                <a:noAutofit/>
              </a:bodyPr>
              <a:lstStyle/>
              <a:p>
                <a:pPr marL="342636" indent="-342636" algn="ctr" defTabSz="931757">
                  <a:lnSpc>
                    <a:spcPct val="90000"/>
                  </a:lnSpc>
                  <a:buFont typeface="Wingdings 3" panose="05040102010807070707" pitchFamily="18" charset="2"/>
                  <a:buChar char="Æ"/>
                  <a:defRPr/>
                </a:pPr>
                <a:endParaRPr lang="en-IN" sz="2000" b="1" kern="0" dirty="0">
                  <a:solidFill>
                    <a:srgbClr val="FFFFFF"/>
                  </a:solidFill>
                  <a:latin typeface="Segoe UI Light"/>
                  <a:ea typeface="Segoe UI" pitchFamily="34" charset="0"/>
                  <a:cs typeface="Segoe UI" pitchFamily="34" charset="0"/>
                </a:endParaRPr>
              </a:p>
            </p:txBody>
          </p:sp>
        </p:grpSp>
      </p:grpSp>
      <p:sp>
        <p:nvSpPr>
          <p:cNvPr id="79" name="TextBox 78">
            <a:extLst>
              <a:ext uri="{FF2B5EF4-FFF2-40B4-BE49-F238E27FC236}">
                <a16:creationId xmlns:a16="http://schemas.microsoft.com/office/drawing/2014/main" id="{05EAA832-D5D0-41E7-B42A-C591D0268392}"/>
              </a:ext>
            </a:extLst>
          </p:cNvPr>
          <p:cNvSpPr txBox="1"/>
          <p:nvPr/>
        </p:nvSpPr>
        <p:spPr>
          <a:xfrm>
            <a:off x="2223706" y="2616168"/>
            <a:ext cx="786556" cy="153888"/>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000" b="1" i="0" u="none" strike="noStrike" cap="none" spc="0" normalizeH="0" baseline="0">
                <a:ln>
                  <a:noFill/>
                </a:ln>
                <a:solidFill>
                  <a:srgbClr val="0078D7"/>
                </a:solidFill>
                <a:effectLst/>
                <a:uLnTx/>
                <a:uFillTx/>
                <a:latin typeface="Segoe UI Semibold" charset="0"/>
                <a:ea typeface="Segoe UI Semibold" charset="0"/>
                <a:cs typeface="Segoe UI Semibold" charset="0"/>
              </a:defRPr>
            </a:lvl1pPr>
          </a:lstStyle>
          <a:p>
            <a:pPr algn="l" defTabSz="914225"/>
            <a:r>
              <a:rPr lang="en-US" dirty="0"/>
              <a:t>Master key</a:t>
            </a:r>
          </a:p>
        </p:txBody>
      </p:sp>
      <p:sp>
        <p:nvSpPr>
          <p:cNvPr id="80" name="TextBox 79">
            <a:extLst>
              <a:ext uri="{FF2B5EF4-FFF2-40B4-BE49-F238E27FC236}">
                <a16:creationId xmlns:a16="http://schemas.microsoft.com/office/drawing/2014/main" id="{CEED8BA7-BA54-4B87-8A79-A834AE57ED70}"/>
              </a:ext>
            </a:extLst>
          </p:cNvPr>
          <p:cNvSpPr txBox="1"/>
          <p:nvPr/>
        </p:nvSpPr>
        <p:spPr>
          <a:xfrm>
            <a:off x="6398642" y="2616168"/>
            <a:ext cx="837289" cy="307777"/>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000" b="1" i="0" u="none" strike="noStrike" cap="none" spc="0" normalizeH="0" baseline="0">
                <a:ln>
                  <a:noFill/>
                </a:ln>
                <a:solidFill>
                  <a:srgbClr val="0078D7"/>
                </a:solidFill>
                <a:effectLst/>
                <a:uLnTx/>
                <a:uFillTx/>
                <a:latin typeface="Segoe UI Semibold" charset="0"/>
                <a:ea typeface="Segoe UI Semibold" charset="0"/>
                <a:cs typeface="Segoe UI Semibold" charset="0"/>
              </a:defRPr>
            </a:lvl1pPr>
          </a:lstStyle>
          <a:p>
            <a:pPr algn="r" defTabSz="914225"/>
            <a:r>
              <a:rPr lang="en-US" dirty="0"/>
              <a:t>Encrypted columnar key</a:t>
            </a:r>
          </a:p>
        </p:txBody>
      </p:sp>
      <p:sp>
        <p:nvSpPr>
          <p:cNvPr id="98" name="key">
            <a:extLst>
              <a:ext uri="{FF2B5EF4-FFF2-40B4-BE49-F238E27FC236}">
                <a16:creationId xmlns:a16="http://schemas.microsoft.com/office/drawing/2014/main" id="{460733A9-00B8-40F1-8DC6-9C6ED21D6160}"/>
              </a:ext>
            </a:extLst>
          </p:cNvPr>
          <p:cNvSpPr>
            <a:spLocks noChangeAspect="1" noEditPoints="1"/>
          </p:cNvSpPr>
          <p:nvPr/>
        </p:nvSpPr>
        <p:spPr bwMode="auto">
          <a:xfrm>
            <a:off x="2223706" y="2167044"/>
            <a:ext cx="407771" cy="40567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4"/>
          </a:solidFill>
          <a:ln w="12700" cap="rnd">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505050"/>
              </a:solidFill>
              <a:latin typeface="Segoe UI Semilight"/>
            </a:endParaRPr>
          </a:p>
        </p:txBody>
      </p:sp>
      <p:sp>
        <p:nvSpPr>
          <p:cNvPr id="99" name="key">
            <a:extLst>
              <a:ext uri="{FF2B5EF4-FFF2-40B4-BE49-F238E27FC236}">
                <a16:creationId xmlns:a16="http://schemas.microsoft.com/office/drawing/2014/main" id="{E9713842-E1C8-4ECF-9D25-F844953B8CF0}"/>
              </a:ext>
            </a:extLst>
          </p:cNvPr>
          <p:cNvSpPr>
            <a:spLocks noChangeAspect="1" noEditPoints="1"/>
          </p:cNvSpPr>
          <p:nvPr/>
        </p:nvSpPr>
        <p:spPr bwMode="auto">
          <a:xfrm>
            <a:off x="6828160" y="2167044"/>
            <a:ext cx="407771" cy="40567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4"/>
          </a:solidFill>
          <a:ln w="12700" cap="rnd">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kern="0" dirty="0">
              <a:solidFill>
                <a:srgbClr val="505050"/>
              </a:solidFill>
              <a:latin typeface="Segoe UI Semilight"/>
            </a:endParaRPr>
          </a:p>
        </p:txBody>
      </p:sp>
      <p:sp>
        <p:nvSpPr>
          <p:cNvPr id="100" name="TextBox 99">
            <a:extLst>
              <a:ext uri="{FF2B5EF4-FFF2-40B4-BE49-F238E27FC236}">
                <a16:creationId xmlns:a16="http://schemas.microsoft.com/office/drawing/2014/main" id="{202C2B45-FABA-461F-BF7A-04A3CAF9310C}"/>
              </a:ext>
            </a:extLst>
          </p:cNvPr>
          <p:cNvSpPr txBox="1"/>
          <p:nvPr/>
        </p:nvSpPr>
        <p:spPr>
          <a:xfrm>
            <a:off x="2445035" y="3376269"/>
            <a:ext cx="643547" cy="153888"/>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000" b="1" i="0" u="none" strike="noStrike" cap="none" spc="0" normalizeH="0" baseline="0">
                <a:ln>
                  <a:noFill/>
                </a:ln>
                <a:solidFill>
                  <a:srgbClr val="0078D7"/>
                </a:solidFill>
                <a:effectLst/>
                <a:uLnTx/>
                <a:uFillTx/>
                <a:latin typeface="Segoe UI Semibold" charset="0"/>
                <a:ea typeface="Segoe UI Semibold" charset="0"/>
                <a:cs typeface="Segoe UI Semibold" charset="0"/>
              </a:defRPr>
            </a:lvl1pPr>
          </a:lstStyle>
          <a:p>
            <a:pPr defTabSz="914225"/>
            <a:r>
              <a:rPr lang="en-US" dirty="0"/>
              <a:t>Apps</a:t>
            </a:r>
          </a:p>
        </p:txBody>
      </p:sp>
      <p:cxnSp>
        <p:nvCxnSpPr>
          <p:cNvPr id="8" name="Connector: Elbow 7">
            <a:extLst>
              <a:ext uri="{FF2B5EF4-FFF2-40B4-BE49-F238E27FC236}">
                <a16:creationId xmlns:a16="http://schemas.microsoft.com/office/drawing/2014/main" id="{01EF66D3-EA2C-49A0-B7C0-2AF001701CAE}"/>
              </a:ext>
            </a:extLst>
          </p:cNvPr>
          <p:cNvCxnSpPr>
            <a:cxnSpLocks/>
          </p:cNvCxnSpPr>
          <p:nvPr/>
        </p:nvCxnSpPr>
        <p:spPr>
          <a:xfrm flipH="1">
            <a:off x="5485792" y="3703557"/>
            <a:ext cx="192" cy="525160"/>
          </a:xfrm>
          <a:prstGeom prst="bentConnector3">
            <a:avLst>
              <a:gd name="adj1" fmla="val -368693750"/>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313F34-735A-4730-B807-1E473C187837}"/>
              </a:ext>
            </a:extLst>
          </p:cNvPr>
          <p:cNvCxnSpPr/>
          <p:nvPr/>
        </p:nvCxnSpPr>
        <p:spPr>
          <a:xfrm>
            <a:off x="3503951" y="3703557"/>
            <a:ext cx="804535" cy="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0CF1B66-5321-4862-8293-A9C617DB1840}"/>
              </a:ext>
            </a:extLst>
          </p:cNvPr>
          <p:cNvCxnSpPr>
            <a:cxnSpLocks/>
          </p:cNvCxnSpPr>
          <p:nvPr/>
        </p:nvCxnSpPr>
        <p:spPr>
          <a:xfrm flipH="1">
            <a:off x="3503951" y="4177021"/>
            <a:ext cx="804535" cy="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BB6924E3-3D43-419F-A506-AF61673972C2}"/>
              </a:ext>
            </a:extLst>
          </p:cNvPr>
          <p:cNvSpPr txBox="1"/>
          <p:nvPr/>
        </p:nvSpPr>
        <p:spPr>
          <a:xfrm>
            <a:off x="3460958" y="3253589"/>
            <a:ext cx="890521" cy="307777"/>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000" b="1" i="0" u="none" strike="noStrike" cap="none" spc="0" normalizeH="0" baseline="0">
                <a:ln>
                  <a:noFill/>
                </a:ln>
                <a:solidFill>
                  <a:srgbClr val="0078D7"/>
                </a:solidFill>
                <a:effectLst/>
                <a:uLnTx/>
                <a:uFillTx/>
                <a:latin typeface="Segoe UI Semibold" charset="0"/>
                <a:ea typeface="Segoe UI Semibold" charset="0"/>
                <a:cs typeface="Segoe UI Semibold" charset="0"/>
              </a:defRPr>
            </a:lvl1pPr>
          </a:lstStyle>
          <a:p>
            <a:pPr defTabSz="914225"/>
            <a:r>
              <a:rPr lang="en-US" dirty="0"/>
              <a:t>Encrypted query</a:t>
            </a:r>
          </a:p>
        </p:txBody>
      </p:sp>
      <p:sp>
        <p:nvSpPr>
          <p:cNvPr id="43" name="Freeform 272">
            <a:extLst>
              <a:ext uri="{FF2B5EF4-FFF2-40B4-BE49-F238E27FC236}">
                <a16:creationId xmlns:a16="http://schemas.microsoft.com/office/drawing/2014/main" id="{18A7AAFF-6892-42D0-A9C0-C61ECA4CAE82}"/>
              </a:ext>
            </a:extLst>
          </p:cNvPr>
          <p:cNvSpPr>
            <a:spLocks/>
          </p:cNvSpPr>
          <p:nvPr/>
        </p:nvSpPr>
        <p:spPr bwMode="auto">
          <a:xfrm>
            <a:off x="3164738" y="3892623"/>
            <a:ext cx="238290" cy="386499"/>
          </a:xfrm>
          <a:custGeom>
            <a:avLst/>
            <a:gdLst>
              <a:gd name="connsiteX0" fmla="*/ 850106 w 1704975"/>
              <a:gd name="connsiteY0" fmla="*/ 1681163 h 2765425"/>
              <a:gd name="connsiteX1" fmla="*/ 677862 w 1704975"/>
              <a:gd name="connsiteY1" fmla="*/ 1857642 h 2765425"/>
              <a:gd name="connsiteX2" fmla="*/ 791051 w 1704975"/>
              <a:gd name="connsiteY2" fmla="*/ 2019415 h 2765425"/>
              <a:gd name="connsiteX3" fmla="*/ 791051 w 1704975"/>
              <a:gd name="connsiteY3" fmla="*/ 2293938 h 2765425"/>
              <a:gd name="connsiteX4" fmla="*/ 909161 w 1704975"/>
              <a:gd name="connsiteY4" fmla="*/ 2293938 h 2765425"/>
              <a:gd name="connsiteX5" fmla="*/ 909161 w 1704975"/>
              <a:gd name="connsiteY5" fmla="*/ 2019415 h 2765425"/>
              <a:gd name="connsiteX6" fmla="*/ 1022350 w 1704975"/>
              <a:gd name="connsiteY6" fmla="*/ 1857642 h 2765425"/>
              <a:gd name="connsiteX7" fmla="*/ 850106 w 1704975"/>
              <a:gd name="connsiteY7" fmla="*/ 1681163 h 2765425"/>
              <a:gd name="connsiteX8" fmla="*/ 850826 w 1704975"/>
              <a:gd name="connsiteY8" fmla="*/ 230842 h 2765425"/>
              <a:gd name="connsiteX9" fmla="*/ 561044 w 1704975"/>
              <a:gd name="connsiteY9" fmla="*/ 525534 h 2765425"/>
              <a:gd name="connsiteX10" fmla="*/ 561044 w 1704975"/>
              <a:gd name="connsiteY10" fmla="*/ 1118601 h 2765425"/>
              <a:gd name="connsiteX11" fmla="*/ 561044 w 1704975"/>
              <a:gd name="connsiteY11" fmla="*/ 1165225 h 2765425"/>
              <a:gd name="connsiteX12" fmla="*/ 1145520 w 1704975"/>
              <a:gd name="connsiteY12" fmla="*/ 1165225 h 2765425"/>
              <a:gd name="connsiteX13" fmla="*/ 1145520 w 1704975"/>
              <a:gd name="connsiteY13" fmla="*/ 1084017 h 2765425"/>
              <a:gd name="connsiteX14" fmla="*/ 1145520 w 1704975"/>
              <a:gd name="connsiteY14" fmla="*/ 525534 h 2765425"/>
              <a:gd name="connsiteX15" fmla="*/ 850826 w 1704975"/>
              <a:gd name="connsiteY15" fmla="*/ 230842 h 2765425"/>
              <a:gd name="connsiteX16" fmla="*/ 850826 w 1704975"/>
              <a:gd name="connsiteY16" fmla="*/ 0 h 2765425"/>
              <a:gd name="connsiteX17" fmla="*/ 1376363 w 1704975"/>
              <a:gd name="connsiteY17" fmla="*/ 525534 h 2765425"/>
              <a:gd name="connsiteX18" fmla="*/ 1376363 w 1704975"/>
              <a:gd name="connsiteY18" fmla="*/ 1165225 h 2765425"/>
              <a:gd name="connsiteX19" fmla="*/ 1704975 w 1704975"/>
              <a:gd name="connsiteY19" fmla="*/ 1165225 h 2765425"/>
              <a:gd name="connsiteX20" fmla="*/ 1704975 w 1704975"/>
              <a:gd name="connsiteY20" fmla="*/ 2765425 h 2765425"/>
              <a:gd name="connsiteX21" fmla="*/ 0 w 1704975"/>
              <a:gd name="connsiteY21" fmla="*/ 2765425 h 2765425"/>
              <a:gd name="connsiteX22" fmla="*/ 0 w 1704975"/>
              <a:gd name="connsiteY22" fmla="*/ 1165225 h 2765425"/>
              <a:gd name="connsiteX23" fmla="*/ 330200 w 1704975"/>
              <a:gd name="connsiteY23" fmla="*/ 1165225 h 2765425"/>
              <a:gd name="connsiteX24" fmla="*/ 330200 w 1704975"/>
              <a:gd name="connsiteY24" fmla="*/ 1084017 h 2765425"/>
              <a:gd name="connsiteX25" fmla="*/ 330200 w 1704975"/>
              <a:gd name="connsiteY25" fmla="*/ 525534 h 2765425"/>
              <a:gd name="connsiteX26" fmla="*/ 850826 w 1704975"/>
              <a:gd name="connsiteY26" fmla="*/ 0 h 276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4975" h="2765425">
                <a:moveTo>
                  <a:pt x="850106" y="1681163"/>
                </a:moveTo>
                <a:cubicBezTo>
                  <a:pt x="756602" y="1681163"/>
                  <a:pt x="677862" y="1759598"/>
                  <a:pt x="677862" y="1857642"/>
                </a:cubicBezTo>
                <a:cubicBezTo>
                  <a:pt x="677862" y="1931175"/>
                  <a:pt x="727075" y="1994904"/>
                  <a:pt x="791051" y="2019415"/>
                </a:cubicBezTo>
                <a:cubicBezTo>
                  <a:pt x="791051" y="2293938"/>
                  <a:pt x="791051" y="2293938"/>
                  <a:pt x="791051" y="2293938"/>
                </a:cubicBezTo>
                <a:cubicBezTo>
                  <a:pt x="909161" y="2293938"/>
                  <a:pt x="909161" y="2293938"/>
                  <a:pt x="909161" y="2293938"/>
                </a:cubicBezTo>
                <a:cubicBezTo>
                  <a:pt x="909161" y="2019415"/>
                  <a:pt x="909161" y="2019415"/>
                  <a:pt x="909161" y="2019415"/>
                </a:cubicBezTo>
                <a:cubicBezTo>
                  <a:pt x="978059" y="1994904"/>
                  <a:pt x="1022350" y="1931175"/>
                  <a:pt x="1022350" y="1857642"/>
                </a:cubicBezTo>
                <a:cubicBezTo>
                  <a:pt x="1022350" y="1759598"/>
                  <a:pt x="948531" y="1681163"/>
                  <a:pt x="850106" y="1681163"/>
                </a:cubicBezTo>
                <a:close/>
                <a:moveTo>
                  <a:pt x="850826" y="230842"/>
                </a:moveTo>
                <a:cubicBezTo>
                  <a:pt x="688744" y="230842"/>
                  <a:pt x="561044" y="363453"/>
                  <a:pt x="561044" y="525534"/>
                </a:cubicBezTo>
                <a:cubicBezTo>
                  <a:pt x="561044" y="864430"/>
                  <a:pt x="561044" y="1033877"/>
                  <a:pt x="561044" y="1118601"/>
                </a:cubicBezTo>
                <a:lnTo>
                  <a:pt x="561044" y="1165225"/>
                </a:lnTo>
                <a:lnTo>
                  <a:pt x="1145520" y="1165225"/>
                </a:lnTo>
                <a:lnTo>
                  <a:pt x="1145520" y="1084017"/>
                </a:lnTo>
                <a:cubicBezTo>
                  <a:pt x="1145520" y="525534"/>
                  <a:pt x="1145520" y="525534"/>
                  <a:pt x="1145520" y="525534"/>
                </a:cubicBezTo>
                <a:cubicBezTo>
                  <a:pt x="1145520" y="363453"/>
                  <a:pt x="1012908" y="230842"/>
                  <a:pt x="850826" y="230842"/>
                </a:cubicBezTo>
                <a:close/>
                <a:moveTo>
                  <a:pt x="850826" y="0"/>
                </a:moveTo>
                <a:cubicBezTo>
                  <a:pt x="1140608" y="0"/>
                  <a:pt x="1376363" y="235754"/>
                  <a:pt x="1376363" y="525534"/>
                </a:cubicBezTo>
                <a:lnTo>
                  <a:pt x="1376363" y="1165225"/>
                </a:lnTo>
                <a:lnTo>
                  <a:pt x="1704975" y="1165225"/>
                </a:lnTo>
                <a:lnTo>
                  <a:pt x="1704975" y="2765425"/>
                </a:lnTo>
                <a:lnTo>
                  <a:pt x="0" y="2765425"/>
                </a:lnTo>
                <a:lnTo>
                  <a:pt x="0" y="1165225"/>
                </a:lnTo>
                <a:lnTo>
                  <a:pt x="330200" y="1165225"/>
                </a:lnTo>
                <a:lnTo>
                  <a:pt x="330200" y="1084017"/>
                </a:lnTo>
                <a:cubicBezTo>
                  <a:pt x="330200" y="525534"/>
                  <a:pt x="330200" y="525534"/>
                  <a:pt x="330200" y="525534"/>
                </a:cubicBezTo>
                <a:cubicBezTo>
                  <a:pt x="330200" y="235754"/>
                  <a:pt x="561044" y="0"/>
                  <a:pt x="850826" y="0"/>
                </a:cubicBezTo>
                <a:close/>
              </a:path>
            </a:pathLst>
          </a:custGeom>
          <a:solidFill>
            <a:schemeClr val="accent4"/>
          </a:solidFill>
          <a:ln>
            <a:noFill/>
          </a:ln>
        </p:spPr>
        <p:txBody>
          <a:bodyPr vert="horz" wrap="square" lIns="91427" tIns="45713" rIns="91427" bIns="45713" numCol="1" anchor="t" anchorCtr="0" compatLnSpc="1">
            <a:prstTxWarp prst="textNoShape">
              <a:avLst/>
            </a:prstTxWarp>
            <a:noAutofit/>
          </a:bodyPr>
          <a:lstStyle/>
          <a:p>
            <a:pPr defTabSz="914225"/>
            <a:endParaRPr lang="en-US" dirty="0">
              <a:solidFill>
                <a:prstClr val="black"/>
              </a:solidFill>
              <a:latin typeface="Segoe UI"/>
            </a:endParaRPr>
          </a:p>
        </p:txBody>
      </p:sp>
      <p:sp>
        <p:nvSpPr>
          <p:cNvPr id="44" name="Freeform 272">
            <a:extLst>
              <a:ext uri="{FF2B5EF4-FFF2-40B4-BE49-F238E27FC236}">
                <a16:creationId xmlns:a16="http://schemas.microsoft.com/office/drawing/2014/main" id="{7F0874F0-6AB2-4110-A864-B3F53550B153}"/>
              </a:ext>
            </a:extLst>
          </p:cNvPr>
          <p:cNvSpPr>
            <a:spLocks/>
          </p:cNvSpPr>
          <p:nvPr/>
        </p:nvSpPr>
        <p:spPr bwMode="auto">
          <a:xfrm>
            <a:off x="7281188" y="3198133"/>
            <a:ext cx="238290" cy="386499"/>
          </a:xfrm>
          <a:custGeom>
            <a:avLst/>
            <a:gdLst>
              <a:gd name="connsiteX0" fmla="*/ 850106 w 1704975"/>
              <a:gd name="connsiteY0" fmla="*/ 1681163 h 2765425"/>
              <a:gd name="connsiteX1" fmla="*/ 677862 w 1704975"/>
              <a:gd name="connsiteY1" fmla="*/ 1857642 h 2765425"/>
              <a:gd name="connsiteX2" fmla="*/ 791051 w 1704975"/>
              <a:gd name="connsiteY2" fmla="*/ 2019415 h 2765425"/>
              <a:gd name="connsiteX3" fmla="*/ 791051 w 1704975"/>
              <a:gd name="connsiteY3" fmla="*/ 2293938 h 2765425"/>
              <a:gd name="connsiteX4" fmla="*/ 909161 w 1704975"/>
              <a:gd name="connsiteY4" fmla="*/ 2293938 h 2765425"/>
              <a:gd name="connsiteX5" fmla="*/ 909161 w 1704975"/>
              <a:gd name="connsiteY5" fmla="*/ 2019415 h 2765425"/>
              <a:gd name="connsiteX6" fmla="*/ 1022350 w 1704975"/>
              <a:gd name="connsiteY6" fmla="*/ 1857642 h 2765425"/>
              <a:gd name="connsiteX7" fmla="*/ 850106 w 1704975"/>
              <a:gd name="connsiteY7" fmla="*/ 1681163 h 2765425"/>
              <a:gd name="connsiteX8" fmla="*/ 850826 w 1704975"/>
              <a:gd name="connsiteY8" fmla="*/ 230842 h 2765425"/>
              <a:gd name="connsiteX9" fmla="*/ 561044 w 1704975"/>
              <a:gd name="connsiteY9" fmla="*/ 525534 h 2765425"/>
              <a:gd name="connsiteX10" fmla="*/ 561044 w 1704975"/>
              <a:gd name="connsiteY10" fmla="*/ 1118601 h 2765425"/>
              <a:gd name="connsiteX11" fmla="*/ 561044 w 1704975"/>
              <a:gd name="connsiteY11" fmla="*/ 1165225 h 2765425"/>
              <a:gd name="connsiteX12" fmla="*/ 1145520 w 1704975"/>
              <a:gd name="connsiteY12" fmla="*/ 1165225 h 2765425"/>
              <a:gd name="connsiteX13" fmla="*/ 1145520 w 1704975"/>
              <a:gd name="connsiteY13" fmla="*/ 1084017 h 2765425"/>
              <a:gd name="connsiteX14" fmla="*/ 1145520 w 1704975"/>
              <a:gd name="connsiteY14" fmla="*/ 525534 h 2765425"/>
              <a:gd name="connsiteX15" fmla="*/ 850826 w 1704975"/>
              <a:gd name="connsiteY15" fmla="*/ 230842 h 2765425"/>
              <a:gd name="connsiteX16" fmla="*/ 850826 w 1704975"/>
              <a:gd name="connsiteY16" fmla="*/ 0 h 2765425"/>
              <a:gd name="connsiteX17" fmla="*/ 1376363 w 1704975"/>
              <a:gd name="connsiteY17" fmla="*/ 525534 h 2765425"/>
              <a:gd name="connsiteX18" fmla="*/ 1376363 w 1704975"/>
              <a:gd name="connsiteY18" fmla="*/ 1165225 h 2765425"/>
              <a:gd name="connsiteX19" fmla="*/ 1704975 w 1704975"/>
              <a:gd name="connsiteY19" fmla="*/ 1165225 h 2765425"/>
              <a:gd name="connsiteX20" fmla="*/ 1704975 w 1704975"/>
              <a:gd name="connsiteY20" fmla="*/ 2765425 h 2765425"/>
              <a:gd name="connsiteX21" fmla="*/ 0 w 1704975"/>
              <a:gd name="connsiteY21" fmla="*/ 2765425 h 2765425"/>
              <a:gd name="connsiteX22" fmla="*/ 0 w 1704975"/>
              <a:gd name="connsiteY22" fmla="*/ 1165225 h 2765425"/>
              <a:gd name="connsiteX23" fmla="*/ 330200 w 1704975"/>
              <a:gd name="connsiteY23" fmla="*/ 1165225 h 2765425"/>
              <a:gd name="connsiteX24" fmla="*/ 330200 w 1704975"/>
              <a:gd name="connsiteY24" fmla="*/ 1084017 h 2765425"/>
              <a:gd name="connsiteX25" fmla="*/ 330200 w 1704975"/>
              <a:gd name="connsiteY25" fmla="*/ 525534 h 2765425"/>
              <a:gd name="connsiteX26" fmla="*/ 850826 w 1704975"/>
              <a:gd name="connsiteY26" fmla="*/ 0 h 276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4975" h="2765425">
                <a:moveTo>
                  <a:pt x="850106" y="1681163"/>
                </a:moveTo>
                <a:cubicBezTo>
                  <a:pt x="756602" y="1681163"/>
                  <a:pt x="677862" y="1759598"/>
                  <a:pt x="677862" y="1857642"/>
                </a:cubicBezTo>
                <a:cubicBezTo>
                  <a:pt x="677862" y="1931175"/>
                  <a:pt x="727075" y="1994904"/>
                  <a:pt x="791051" y="2019415"/>
                </a:cubicBezTo>
                <a:cubicBezTo>
                  <a:pt x="791051" y="2293938"/>
                  <a:pt x="791051" y="2293938"/>
                  <a:pt x="791051" y="2293938"/>
                </a:cubicBezTo>
                <a:cubicBezTo>
                  <a:pt x="909161" y="2293938"/>
                  <a:pt x="909161" y="2293938"/>
                  <a:pt x="909161" y="2293938"/>
                </a:cubicBezTo>
                <a:cubicBezTo>
                  <a:pt x="909161" y="2019415"/>
                  <a:pt x="909161" y="2019415"/>
                  <a:pt x="909161" y="2019415"/>
                </a:cubicBezTo>
                <a:cubicBezTo>
                  <a:pt x="978059" y="1994904"/>
                  <a:pt x="1022350" y="1931175"/>
                  <a:pt x="1022350" y="1857642"/>
                </a:cubicBezTo>
                <a:cubicBezTo>
                  <a:pt x="1022350" y="1759598"/>
                  <a:pt x="948531" y="1681163"/>
                  <a:pt x="850106" y="1681163"/>
                </a:cubicBezTo>
                <a:close/>
                <a:moveTo>
                  <a:pt x="850826" y="230842"/>
                </a:moveTo>
                <a:cubicBezTo>
                  <a:pt x="688744" y="230842"/>
                  <a:pt x="561044" y="363453"/>
                  <a:pt x="561044" y="525534"/>
                </a:cubicBezTo>
                <a:cubicBezTo>
                  <a:pt x="561044" y="864430"/>
                  <a:pt x="561044" y="1033877"/>
                  <a:pt x="561044" y="1118601"/>
                </a:cubicBezTo>
                <a:lnTo>
                  <a:pt x="561044" y="1165225"/>
                </a:lnTo>
                <a:lnTo>
                  <a:pt x="1145520" y="1165225"/>
                </a:lnTo>
                <a:lnTo>
                  <a:pt x="1145520" y="1084017"/>
                </a:lnTo>
                <a:cubicBezTo>
                  <a:pt x="1145520" y="525534"/>
                  <a:pt x="1145520" y="525534"/>
                  <a:pt x="1145520" y="525534"/>
                </a:cubicBezTo>
                <a:cubicBezTo>
                  <a:pt x="1145520" y="363453"/>
                  <a:pt x="1012908" y="230842"/>
                  <a:pt x="850826" y="230842"/>
                </a:cubicBezTo>
                <a:close/>
                <a:moveTo>
                  <a:pt x="850826" y="0"/>
                </a:moveTo>
                <a:cubicBezTo>
                  <a:pt x="1140608" y="0"/>
                  <a:pt x="1376363" y="235754"/>
                  <a:pt x="1376363" y="525534"/>
                </a:cubicBezTo>
                <a:lnTo>
                  <a:pt x="1376363" y="1165225"/>
                </a:lnTo>
                <a:lnTo>
                  <a:pt x="1704975" y="1165225"/>
                </a:lnTo>
                <a:lnTo>
                  <a:pt x="1704975" y="2765425"/>
                </a:lnTo>
                <a:lnTo>
                  <a:pt x="0" y="2765425"/>
                </a:lnTo>
                <a:lnTo>
                  <a:pt x="0" y="1165225"/>
                </a:lnTo>
                <a:lnTo>
                  <a:pt x="330200" y="1165225"/>
                </a:lnTo>
                <a:lnTo>
                  <a:pt x="330200" y="1084017"/>
                </a:lnTo>
                <a:cubicBezTo>
                  <a:pt x="330200" y="525534"/>
                  <a:pt x="330200" y="525534"/>
                  <a:pt x="330200" y="525534"/>
                </a:cubicBezTo>
                <a:cubicBezTo>
                  <a:pt x="330200" y="235754"/>
                  <a:pt x="561044" y="0"/>
                  <a:pt x="850826" y="0"/>
                </a:cubicBezTo>
                <a:close/>
              </a:path>
            </a:pathLst>
          </a:custGeom>
          <a:solidFill>
            <a:schemeClr val="accent4"/>
          </a:solidFill>
          <a:ln>
            <a:noFill/>
          </a:ln>
        </p:spPr>
        <p:txBody>
          <a:bodyPr vert="horz" wrap="square" lIns="91427" tIns="45713" rIns="91427" bIns="45713" numCol="1" anchor="t" anchorCtr="0" compatLnSpc="1">
            <a:prstTxWarp prst="textNoShape">
              <a:avLst/>
            </a:prstTxWarp>
            <a:noAutofit/>
          </a:bodyPr>
          <a:lstStyle/>
          <a:p>
            <a:pPr defTabSz="914225"/>
            <a:endParaRPr lang="en-US" dirty="0">
              <a:solidFill>
                <a:prstClr val="black"/>
              </a:solidFill>
              <a:latin typeface="Segoe UI"/>
            </a:endParaRPr>
          </a:p>
        </p:txBody>
      </p:sp>
      <p:grpSp>
        <p:nvGrpSpPr>
          <p:cNvPr id="46" name="Graphic 76">
            <a:extLst>
              <a:ext uri="{FF2B5EF4-FFF2-40B4-BE49-F238E27FC236}">
                <a16:creationId xmlns:a16="http://schemas.microsoft.com/office/drawing/2014/main" id="{607FEF53-B839-427F-9CAD-37CE38F1DD9B}"/>
              </a:ext>
            </a:extLst>
          </p:cNvPr>
          <p:cNvGrpSpPr/>
          <p:nvPr/>
        </p:nvGrpSpPr>
        <p:grpSpPr>
          <a:xfrm>
            <a:off x="5746900" y="3800186"/>
            <a:ext cx="329921" cy="331901"/>
            <a:chOff x="10542101" y="1972314"/>
            <a:chExt cx="701938" cy="706150"/>
          </a:xfrm>
        </p:grpSpPr>
        <p:sp>
          <p:nvSpPr>
            <p:cNvPr id="48" name="Freeform: Shape 47">
              <a:extLst>
                <a:ext uri="{FF2B5EF4-FFF2-40B4-BE49-F238E27FC236}">
                  <a16:creationId xmlns:a16="http://schemas.microsoft.com/office/drawing/2014/main" id="{A4E47C0E-0880-4761-BA05-046C7AA8937E}"/>
                </a:ext>
              </a:extLst>
            </p:cNvPr>
            <p:cNvSpPr/>
            <p:nvPr/>
          </p:nvSpPr>
          <p:spPr>
            <a:xfrm>
              <a:off x="10767652" y="1972314"/>
              <a:ext cx="476387" cy="476386"/>
            </a:xfrm>
            <a:custGeom>
              <a:avLst/>
              <a:gdLst>
                <a:gd name="connsiteX0" fmla="*/ 407687 w 476387"/>
                <a:gd name="connsiteY0" fmla="*/ 73483 h 476385"/>
                <a:gd name="connsiteX1" fmla="*/ 73483 w 476387"/>
                <a:gd name="connsiteY1" fmla="*/ 73483 h 476385"/>
                <a:gd name="connsiteX2" fmla="*/ 73483 w 476387"/>
                <a:gd name="connsiteY2" fmla="*/ 407686 h 476385"/>
                <a:gd name="connsiteX3" fmla="*/ 407687 w 476387"/>
                <a:gd name="connsiteY3" fmla="*/ 407686 h 476385"/>
                <a:gd name="connsiteX4" fmla="*/ 407687 w 476387"/>
                <a:gd name="connsiteY4" fmla="*/ 73483 h 476385"/>
                <a:gd name="connsiteX5" fmla="*/ 108663 w 476387"/>
                <a:gd name="connsiteY5" fmla="*/ 373240 h 476385"/>
                <a:gd name="connsiteX6" fmla="*/ 108663 w 476387"/>
                <a:gd name="connsiteY6" fmla="*/ 108662 h 476385"/>
                <a:gd name="connsiteX7" fmla="*/ 373241 w 476387"/>
                <a:gd name="connsiteY7" fmla="*/ 108662 h 476385"/>
                <a:gd name="connsiteX8" fmla="*/ 373241 w 476387"/>
                <a:gd name="connsiteY8" fmla="*/ 373240 h 476385"/>
                <a:gd name="connsiteX9" fmla="*/ 108663 w 476387"/>
                <a:gd name="connsiteY9" fmla="*/ 373240 h 47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387" h="476385">
                  <a:moveTo>
                    <a:pt x="407687" y="73483"/>
                  </a:moveTo>
                  <a:cubicBezTo>
                    <a:pt x="315341" y="-18863"/>
                    <a:pt x="165829" y="-18863"/>
                    <a:pt x="73483" y="73483"/>
                  </a:cubicBezTo>
                  <a:cubicBezTo>
                    <a:pt x="-18863" y="165829"/>
                    <a:pt x="-18863" y="315340"/>
                    <a:pt x="73483" y="407686"/>
                  </a:cubicBezTo>
                  <a:cubicBezTo>
                    <a:pt x="165829" y="500031"/>
                    <a:pt x="315341" y="500031"/>
                    <a:pt x="407687" y="407686"/>
                  </a:cubicBezTo>
                  <a:cubicBezTo>
                    <a:pt x="500033" y="316073"/>
                    <a:pt x="500033" y="165829"/>
                    <a:pt x="407687" y="73483"/>
                  </a:cubicBezTo>
                  <a:moveTo>
                    <a:pt x="108663" y="373240"/>
                  </a:moveTo>
                  <a:cubicBezTo>
                    <a:pt x="35372" y="299949"/>
                    <a:pt x="35372" y="181952"/>
                    <a:pt x="108663" y="108662"/>
                  </a:cubicBezTo>
                  <a:cubicBezTo>
                    <a:pt x="181953" y="35372"/>
                    <a:pt x="299950" y="35372"/>
                    <a:pt x="373241" y="108662"/>
                  </a:cubicBezTo>
                  <a:cubicBezTo>
                    <a:pt x="446531" y="181952"/>
                    <a:pt x="446531" y="299949"/>
                    <a:pt x="373241" y="373240"/>
                  </a:cubicBezTo>
                  <a:cubicBezTo>
                    <a:pt x="299950" y="445797"/>
                    <a:pt x="181953" y="445797"/>
                    <a:pt x="108663" y="373240"/>
                  </a:cubicBezTo>
                </a:path>
              </a:pathLst>
            </a:custGeom>
            <a:solidFill>
              <a:schemeClr val="accent1"/>
            </a:solidFill>
            <a:ln w="7319" cap="flat">
              <a:noFill/>
              <a:prstDash val="solid"/>
              <a:miter/>
            </a:ln>
          </p:spPr>
          <p:txBody>
            <a:bodyPr rtlCol="0" anchor="ctr"/>
            <a:lstStyle/>
            <a:p>
              <a:pPr defTabSz="914225"/>
              <a:endParaRPr lang="en-US" dirty="0">
                <a:solidFill>
                  <a:prstClr val="black"/>
                </a:solidFill>
                <a:latin typeface="Segoe UI"/>
              </a:endParaRPr>
            </a:p>
          </p:txBody>
        </p:sp>
        <p:sp>
          <p:nvSpPr>
            <p:cNvPr id="49" name="Freeform: Shape 48">
              <a:extLst>
                <a:ext uri="{FF2B5EF4-FFF2-40B4-BE49-F238E27FC236}">
                  <a16:creationId xmlns:a16="http://schemas.microsoft.com/office/drawing/2014/main" id="{CEB9EEF3-B3DF-4EEB-AC8D-B17D5DFE613C}"/>
                </a:ext>
              </a:extLst>
            </p:cNvPr>
            <p:cNvSpPr/>
            <p:nvPr/>
          </p:nvSpPr>
          <p:spPr>
            <a:xfrm>
              <a:off x="10739236" y="2331594"/>
              <a:ext cx="146581" cy="146580"/>
            </a:xfrm>
            <a:custGeom>
              <a:avLst/>
              <a:gdLst>
                <a:gd name="connsiteX0" fmla="*/ 5973 w 146580"/>
                <a:gd name="connsiteY0" fmla="*/ 107547 h 146580"/>
                <a:gd name="connsiteX1" fmla="*/ 107548 w 146580"/>
                <a:gd name="connsiteY1" fmla="*/ 5973 h 146580"/>
                <a:gd name="connsiteX2" fmla="*/ 145379 w 146580"/>
                <a:gd name="connsiteY2" fmla="*/ 43804 h 146580"/>
                <a:gd name="connsiteX3" fmla="*/ 43805 w 146580"/>
                <a:gd name="connsiteY3" fmla="*/ 145378 h 146580"/>
              </a:gdLst>
              <a:ahLst/>
              <a:cxnLst>
                <a:cxn ang="0">
                  <a:pos x="connsiteX0" y="connsiteY0"/>
                </a:cxn>
                <a:cxn ang="0">
                  <a:pos x="connsiteX1" y="connsiteY1"/>
                </a:cxn>
                <a:cxn ang="0">
                  <a:pos x="connsiteX2" y="connsiteY2"/>
                </a:cxn>
                <a:cxn ang="0">
                  <a:pos x="connsiteX3" y="connsiteY3"/>
                </a:cxn>
              </a:cxnLst>
              <a:rect l="l" t="t" r="r" b="b"/>
              <a:pathLst>
                <a:path w="146580" h="146580">
                  <a:moveTo>
                    <a:pt x="5973" y="107547"/>
                  </a:moveTo>
                  <a:lnTo>
                    <a:pt x="107548" y="5973"/>
                  </a:lnTo>
                  <a:lnTo>
                    <a:pt x="145379" y="43804"/>
                  </a:lnTo>
                  <a:lnTo>
                    <a:pt x="43805" y="145378"/>
                  </a:lnTo>
                  <a:close/>
                </a:path>
              </a:pathLst>
            </a:custGeom>
            <a:solidFill>
              <a:schemeClr val="accent1"/>
            </a:solidFill>
            <a:ln w="7319" cap="flat">
              <a:noFill/>
              <a:prstDash val="solid"/>
              <a:miter/>
            </a:ln>
          </p:spPr>
          <p:txBody>
            <a:bodyPr rtlCol="0" anchor="ctr"/>
            <a:lstStyle/>
            <a:p>
              <a:pPr defTabSz="914225"/>
              <a:endParaRPr lang="en-US" dirty="0">
                <a:solidFill>
                  <a:prstClr val="black"/>
                </a:solidFill>
                <a:latin typeface="Segoe UI"/>
              </a:endParaRPr>
            </a:p>
          </p:txBody>
        </p:sp>
        <p:sp>
          <p:nvSpPr>
            <p:cNvPr id="50" name="Freeform: Shape 49">
              <a:extLst>
                <a:ext uri="{FF2B5EF4-FFF2-40B4-BE49-F238E27FC236}">
                  <a16:creationId xmlns:a16="http://schemas.microsoft.com/office/drawing/2014/main" id="{6AA5D231-30C1-4D32-BF79-41E7B8CE6130}"/>
                </a:ext>
              </a:extLst>
            </p:cNvPr>
            <p:cNvSpPr/>
            <p:nvPr/>
          </p:nvSpPr>
          <p:spPr>
            <a:xfrm>
              <a:off x="10542101" y="2389518"/>
              <a:ext cx="285832" cy="285831"/>
            </a:xfrm>
            <a:custGeom>
              <a:avLst/>
              <a:gdLst>
                <a:gd name="connsiteX0" fmla="*/ 64505 w 285832"/>
                <a:gd name="connsiteY0" fmla="*/ 281444 h 285831"/>
                <a:gd name="connsiteX1" fmla="*/ 8072 w 285832"/>
                <a:gd name="connsiteY1" fmla="*/ 225010 h 285831"/>
                <a:gd name="connsiteX2" fmla="*/ 8072 w 285832"/>
                <a:gd name="connsiteY2" fmla="*/ 207421 h 285831"/>
                <a:gd name="connsiteX3" fmla="*/ 207421 w 285832"/>
                <a:gd name="connsiteY3" fmla="*/ 8072 h 285831"/>
                <a:gd name="connsiteX4" fmla="*/ 225011 w 285832"/>
                <a:gd name="connsiteY4" fmla="*/ 8072 h 285831"/>
                <a:gd name="connsiteX5" fmla="*/ 281444 w 285832"/>
                <a:gd name="connsiteY5" fmla="*/ 64505 h 285831"/>
                <a:gd name="connsiteX6" fmla="*/ 281444 w 285832"/>
                <a:gd name="connsiteY6" fmla="*/ 82095 h 285831"/>
                <a:gd name="connsiteX7" fmla="*/ 82095 w 285832"/>
                <a:gd name="connsiteY7" fmla="*/ 281444 h 285831"/>
                <a:gd name="connsiteX8" fmla="*/ 64505 w 285832"/>
                <a:gd name="connsiteY8" fmla="*/ 281444 h 28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832" h="285831">
                  <a:moveTo>
                    <a:pt x="64505" y="281444"/>
                  </a:moveTo>
                  <a:lnTo>
                    <a:pt x="8072" y="225010"/>
                  </a:lnTo>
                  <a:cubicBezTo>
                    <a:pt x="2941" y="219880"/>
                    <a:pt x="2941" y="212551"/>
                    <a:pt x="8072" y="207421"/>
                  </a:cubicBezTo>
                  <a:lnTo>
                    <a:pt x="207421" y="8072"/>
                  </a:lnTo>
                  <a:cubicBezTo>
                    <a:pt x="212552" y="2941"/>
                    <a:pt x="219881" y="2941"/>
                    <a:pt x="225011" y="8072"/>
                  </a:cubicBezTo>
                  <a:lnTo>
                    <a:pt x="281444" y="64505"/>
                  </a:lnTo>
                  <a:cubicBezTo>
                    <a:pt x="286575" y="69635"/>
                    <a:pt x="286575" y="76964"/>
                    <a:pt x="281444" y="82095"/>
                  </a:cubicBezTo>
                  <a:lnTo>
                    <a:pt x="82095" y="281444"/>
                  </a:lnTo>
                  <a:cubicBezTo>
                    <a:pt x="76964" y="286574"/>
                    <a:pt x="69635" y="286574"/>
                    <a:pt x="64505" y="281444"/>
                  </a:cubicBezTo>
                </a:path>
              </a:pathLst>
            </a:custGeom>
            <a:solidFill>
              <a:srgbClr val="B3B3B3"/>
            </a:solidFill>
            <a:ln w="7319" cap="flat">
              <a:noFill/>
              <a:prstDash val="solid"/>
              <a:miter/>
            </a:ln>
          </p:spPr>
          <p:txBody>
            <a:bodyPr rtlCol="0" anchor="ctr"/>
            <a:lstStyle/>
            <a:p>
              <a:pPr defTabSz="914225"/>
              <a:endParaRPr lang="en-US" dirty="0">
                <a:solidFill>
                  <a:prstClr val="black"/>
                </a:solidFill>
                <a:latin typeface="Segoe UI"/>
              </a:endParaRPr>
            </a:p>
          </p:txBody>
        </p:sp>
        <p:sp>
          <p:nvSpPr>
            <p:cNvPr id="51" name="Freeform: Shape 50">
              <a:extLst>
                <a:ext uri="{FF2B5EF4-FFF2-40B4-BE49-F238E27FC236}">
                  <a16:creationId xmlns:a16="http://schemas.microsoft.com/office/drawing/2014/main" id="{1C89E08E-5F21-48A1-9129-A8F800984D62}"/>
                </a:ext>
              </a:extLst>
            </p:cNvPr>
            <p:cNvSpPr/>
            <p:nvPr/>
          </p:nvSpPr>
          <p:spPr>
            <a:xfrm>
              <a:off x="10956741" y="2061728"/>
              <a:ext cx="102606" cy="102606"/>
            </a:xfrm>
            <a:custGeom>
              <a:avLst/>
              <a:gdLst>
                <a:gd name="connsiteX0" fmla="*/ 88141 w 102606"/>
                <a:gd name="connsiteY0" fmla="*/ 88141 h 102606"/>
                <a:gd name="connsiteX1" fmla="*/ 18515 w 102606"/>
                <a:gd name="connsiteY1" fmla="*/ 88141 h 102606"/>
                <a:gd name="connsiteX2" fmla="*/ 18515 w 102606"/>
                <a:gd name="connsiteY2" fmla="*/ 18515 h 102606"/>
                <a:gd name="connsiteX3" fmla="*/ 88141 w 102606"/>
                <a:gd name="connsiteY3" fmla="*/ 18515 h 102606"/>
                <a:gd name="connsiteX4" fmla="*/ 88141 w 102606"/>
                <a:gd name="connsiteY4" fmla="*/ 88141 h 10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06" h="102606">
                  <a:moveTo>
                    <a:pt x="88141" y="88141"/>
                  </a:moveTo>
                  <a:cubicBezTo>
                    <a:pt x="69086" y="107196"/>
                    <a:pt x="37571" y="107196"/>
                    <a:pt x="18515" y="88141"/>
                  </a:cubicBezTo>
                  <a:cubicBezTo>
                    <a:pt x="-540" y="69086"/>
                    <a:pt x="-540" y="37571"/>
                    <a:pt x="18515" y="18515"/>
                  </a:cubicBezTo>
                  <a:cubicBezTo>
                    <a:pt x="37571" y="-540"/>
                    <a:pt x="69086" y="-540"/>
                    <a:pt x="88141" y="18515"/>
                  </a:cubicBezTo>
                  <a:cubicBezTo>
                    <a:pt x="107197" y="37571"/>
                    <a:pt x="107197" y="69086"/>
                    <a:pt x="88141" y="88141"/>
                  </a:cubicBezTo>
                </a:path>
              </a:pathLst>
            </a:custGeom>
            <a:solidFill>
              <a:schemeClr val="accent2"/>
            </a:solidFill>
            <a:ln w="7319" cap="flat">
              <a:noFill/>
              <a:prstDash val="solid"/>
              <a:miter/>
            </a:ln>
          </p:spPr>
          <p:txBody>
            <a:bodyPr rtlCol="0" anchor="ctr"/>
            <a:lstStyle/>
            <a:p>
              <a:pPr defTabSz="914225"/>
              <a:endParaRPr lang="en-US" dirty="0">
                <a:solidFill>
                  <a:prstClr val="black"/>
                </a:solidFill>
                <a:latin typeface="Segoe UI"/>
              </a:endParaRPr>
            </a:p>
          </p:txBody>
        </p:sp>
        <p:sp>
          <p:nvSpPr>
            <p:cNvPr id="52" name="Freeform: Shape 51">
              <a:extLst>
                <a:ext uri="{FF2B5EF4-FFF2-40B4-BE49-F238E27FC236}">
                  <a16:creationId xmlns:a16="http://schemas.microsoft.com/office/drawing/2014/main" id="{0C044163-31DD-46A1-B1A6-93AE4DFCB32B}"/>
                </a:ext>
              </a:extLst>
            </p:cNvPr>
            <p:cNvSpPr/>
            <p:nvPr/>
          </p:nvSpPr>
          <p:spPr>
            <a:xfrm>
              <a:off x="10542651" y="2421949"/>
              <a:ext cx="285832" cy="256515"/>
            </a:xfrm>
            <a:custGeom>
              <a:avLst/>
              <a:gdLst>
                <a:gd name="connsiteX0" fmla="*/ 280895 w 285832"/>
                <a:gd name="connsiteY0" fmla="*/ 32074 h 256515"/>
                <a:gd name="connsiteX1" fmla="*/ 253044 w 285832"/>
                <a:gd name="connsiteY1" fmla="*/ 4224 h 256515"/>
                <a:gd name="connsiteX2" fmla="*/ 58092 w 285832"/>
                <a:gd name="connsiteY2" fmla="*/ 199176 h 256515"/>
                <a:gd name="connsiteX3" fmla="*/ 50763 w 285832"/>
                <a:gd name="connsiteY3" fmla="*/ 199176 h 256515"/>
                <a:gd name="connsiteX4" fmla="*/ 17783 w 285832"/>
                <a:gd name="connsiteY4" fmla="*/ 166195 h 256515"/>
                <a:gd name="connsiteX5" fmla="*/ 7522 w 285832"/>
                <a:gd name="connsiteY5" fmla="*/ 176456 h 256515"/>
                <a:gd name="connsiteX6" fmla="*/ 7522 w 285832"/>
                <a:gd name="connsiteY6" fmla="*/ 192579 h 256515"/>
                <a:gd name="connsiteX7" fmla="*/ 64688 w 285832"/>
                <a:gd name="connsiteY7" fmla="*/ 249746 h 256515"/>
                <a:gd name="connsiteX8" fmla="*/ 80812 w 285832"/>
                <a:gd name="connsiteY8" fmla="*/ 249746 h 256515"/>
                <a:gd name="connsiteX9" fmla="*/ 280895 w 285832"/>
                <a:gd name="connsiteY9" fmla="*/ 49664 h 256515"/>
                <a:gd name="connsiteX10" fmla="*/ 280895 w 285832"/>
                <a:gd name="connsiteY10" fmla="*/ 32074 h 25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832" h="256515">
                  <a:moveTo>
                    <a:pt x="280895" y="32074"/>
                  </a:moveTo>
                  <a:lnTo>
                    <a:pt x="253044" y="4224"/>
                  </a:lnTo>
                  <a:lnTo>
                    <a:pt x="58092" y="199176"/>
                  </a:lnTo>
                  <a:cubicBezTo>
                    <a:pt x="55894" y="201374"/>
                    <a:pt x="52962" y="201374"/>
                    <a:pt x="50763" y="199176"/>
                  </a:cubicBezTo>
                  <a:lnTo>
                    <a:pt x="17783" y="166195"/>
                  </a:lnTo>
                  <a:lnTo>
                    <a:pt x="7522" y="176456"/>
                  </a:lnTo>
                  <a:cubicBezTo>
                    <a:pt x="3124" y="180853"/>
                    <a:pt x="3124" y="188182"/>
                    <a:pt x="7522" y="192579"/>
                  </a:cubicBezTo>
                  <a:lnTo>
                    <a:pt x="64688" y="249746"/>
                  </a:lnTo>
                  <a:cubicBezTo>
                    <a:pt x="69086" y="254143"/>
                    <a:pt x="76415" y="254143"/>
                    <a:pt x="80812" y="249746"/>
                  </a:cubicBezTo>
                  <a:lnTo>
                    <a:pt x="280895" y="49664"/>
                  </a:lnTo>
                  <a:cubicBezTo>
                    <a:pt x="286025" y="45266"/>
                    <a:pt x="286025" y="37204"/>
                    <a:pt x="280895" y="32074"/>
                  </a:cubicBezTo>
                </a:path>
              </a:pathLst>
            </a:custGeom>
            <a:solidFill>
              <a:schemeClr val="accent4"/>
            </a:solidFill>
            <a:ln w="7319" cap="flat">
              <a:noFill/>
              <a:prstDash val="solid"/>
              <a:miter/>
            </a:ln>
          </p:spPr>
          <p:txBody>
            <a:bodyPr rtlCol="0" anchor="ctr"/>
            <a:lstStyle/>
            <a:p>
              <a:pPr defTabSz="914225"/>
              <a:endParaRPr lang="en-US" dirty="0">
                <a:solidFill>
                  <a:prstClr val="black"/>
                </a:solidFill>
                <a:latin typeface="Segoe UI"/>
              </a:endParaRPr>
            </a:p>
          </p:txBody>
        </p:sp>
      </p:grpSp>
      <p:sp>
        <p:nvSpPr>
          <p:cNvPr id="34" name="TextBox 33">
            <a:extLst>
              <a:ext uri="{FF2B5EF4-FFF2-40B4-BE49-F238E27FC236}">
                <a16:creationId xmlns:a16="http://schemas.microsoft.com/office/drawing/2014/main" id="{F0AFEB7F-9EA8-4C4B-B58E-18B5DEBEE930}"/>
              </a:ext>
            </a:extLst>
          </p:cNvPr>
          <p:cNvSpPr txBox="1"/>
          <p:nvPr/>
        </p:nvSpPr>
        <p:spPr>
          <a:xfrm>
            <a:off x="4332576" y="5117828"/>
            <a:ext cx="1562021" cy="398279"/>
          </a:xfrm>
          <a:prstGeom prst="rect">
            <a:avLst/>
          </a:prstGeom>
          <a:noFill/>
          <a:ln>
            <a:noFill/>
          </a:ln>
        </p:spPr>
        <p:txBody>
          <a:bodyPr wrap="square" rtlCol="0">
            <a:spAutoFit/>
          </a:bodyPr>
          <a:lstStyle/>
          <a:p>
            <a:pPr defTabSz="932563">
              <a:defRPr/>
            </a:pPr>
            <a:r>
              <a:rPr lang="en-US" sz="1000" kern="0" dirty="0">
                <a:solidFill>
                  <a:srgbClr val="0078D7"/>
                </a:solidFill>
                <a:latin typeface="Segoe UI"/>
                <a:cs typeface="Segoe UI Semilight" panose="020B0402040204020203" pitchFamily="34" charset="0"/>
              </a:rPr>
              <a:t>Real-time data masking, partial masking.</a:t>
            </a:r>
          </a:p>
        </p:txBody>
      </p:sp>
      <p:grpSp>
        <p:nvGrpSpPr>
          <p:cNvPr id="35" name="Group 34">
            <a:extLst>
              <a:ext uri="{FF2B5EF4-FFF2-40B4-BE49-F238E27FC236}">
                <a16:creationId xmlns:a16="http://schemas.microsoft.com/office/drawing/2014/main" id="{DAB82DCA-D0DE-4264-8895-C6C8E07EBDE0}"/>
              </a:ext>
            </a:extLst>
          </p:cNvPr>
          <p:cNvGrpSpPr/>
          <p:nvPr/>
        </p:nvGrpSpPr>
        <p:grpSpPr>
          <a:xfrm>
            <a:off x="1129566" y="4100993"/>
            <a:ext cx="1407559" cy="763398"/>
            <a:chOff x="9297446" y="4711241"/>
            <a:chExt cx="1407758" cy="763507"/>
          </a:xfrm>
        </p:grpSpPr>
        <p:sp>
          <p:nvSpPr>
            <p:cNvPr id="45" name="Rectangle 327">
              <a:extLst>
                <a:ext uri="{FF2B5EF4-FFF2-40B4-BE49-F238E27FC236}">
                  <a16:creationId xmlns:a16="http://schemas.microsoft.com/office/drawing/2014/main" id="{F2BA3A0F-0474-40C3-A731-4FA5B197A7C3}"/>
                </a:ext>
              </a:extLst>
            </p:cNvPr>
            <p:cNvSpPr>
              <a:spLocks noChangeArrowheads="1"/>
            </p:cNvSpPr>
            <p:nvPr/>
          </p:nvSpPr>
          <p:spPr bwMode="auto">
            <a:xfrm>
              <a:off x="9297446" y="4711241"/>
              <a:ext cx="1382110" cy="763507"/>
            </a:xfrm>
            <a:prstGeom prst="roundRect">
              <a:avLst>
                <a:gd name="adj" fmla="val 1412"/>
              </a:avLst>
            </a:prstGeom>
            <a:solidFill>
              <a:schemeClr val="bg1"/>
            </a:solidFill>
            <a:ln w="3175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000" dirty="0">
                <a:solidFill>
                  <a:srgbClr val="000000"/>
                </a:solidFill>
                <a:latin typeface="Segoe UI"/>
              </a:endParaRPr>
            </a:p>
          </p:txBody>
        </p:sp>
        <p:sp>
          <p:nvSpPr>
            <p:cNvPr id="36" name="TextBox 35">
              <a:extLst>
                <a:ext uri="{FF2B5EF4-FFF2-40B4-BE49-F238E27FC236}">
                  <a16:creationId xmlns:a16="http://schemas.microsoft.com/office/drawing/2014/main" id="{B56A0B6E-A417-411B-B6F2-D98D5BD2D149}"/>
                </a:ext>
              </a:extLst>
            </p:cNvPr>
            <p:cNvSpPr txBox="1"/>
            <p:nvPr/>
          </p:nvSpPr>
          <p:spPr>
            <a:xfrm>
              <a:off x="9297446" y="4744707"/>
              <a:ext cx="896399" cy="219484"/>
            </a:xfrm>
            <a:prstGeom prst="rect">
              <a:avLst/>
            </a:prstGeom>
            <a:noFill/>
          </p:spPr>
          <p:txBody>
            <a:bodyPr wrap="none" lIns="91427" tIns="45713" rIns="91427" bIns="45713" rtlCol="0">
              <a:spAutoFit/>
            </a:bodyPr>
            <a:lstStyle/>
            <a:p>
              <a:pPr defTabSz="914225">
                <a:lnSpc>
                  <a:spcPct val="90000"/>
                </a:lnSpc>
                <a:spcAft>
                  <a:spcPts val="600"/>
                </a:spcAft>
                <a:defRPr/>
              </a:pPr>
              <a:r>
                <a:rPr lang="en-US" sz="900" dirty="0">
                  <a:solidFill>
                    <a:srgbClr val="0078D7"/>
                  </a:solidFill>
                  <a:latin typeface="Segoe UI"/>
                </a:rPr>
                <a:t>CreditCardNo</a:t>
              </a:r>
            </a:p>
          </p:txBody>
        </p:sp>
        <p:sp>
          <p:nvSpPr>
            <p:cNvPr id="37" name="TextBox 36">
              <a:extLst>
                <a:ext uri="{FF2B5EF4-FFF2-40B4-BE49-F238E27FC236}">
                  <a16:creationId xmlns:a16="http://schemas.microsoft.com/office/drawing/2014/main" id="{25B12F2B-DB91-48A4-9D6F-3AF62A5F026D}"/>
                </a:ext>
              </a:extLst>
            </p:cNvPr>
            <p:cNvSpPr txBox="1"/>
            <p:nvPr/>
          </p:nvSpPr>
          <p:spPr>
            <a:xfrm>
              <a:off x="9297446" y="4998223"/>
              <a:ext cx="1407758" cy="219484"/>
            </a:xfrm>
            <a:prstGeom prst="rect">
              <a:avLst/>
            </a:prstGeom>
            <a:noFill/>
          </p:spPr>
          <p:txBody>
            <a:bodyPr wrap="none" lIns="91427" tIns="45713" rIns="91427" bIns="45713" rtlCol="0">
              <a:spAutoFit/>
            </a:bodyPr>
            <a:lstStyle/>
            <a:p>
              <a:pPr defTabSz="914225">
                <a:lnSpc>
                  <a:spcPct val="90000"/>
                </a:lnSpc>
                <a:spcAft>
                  <a:spcPts val="600"/>
                </a:spcAft>
                <a:defRPr/>
              </a:pPr>
              <a:r>
                <a:rPr lang="en-US" sz="900" dirty="0">
                  <a:solidFill>
                    <a:srgbClr val="0078D7"/>
                  </a:solidFill>
                  <a:latin typeface="Segoe UI"/>
                </a:rPr>
                <a:t>XXXX-XXXX-XXXX-5796</a:t>
              </a:r>
            </a:p>
          </p:txBody>
        </p:sp>
        <p:sp>
          <p:nvSpPr>
            <p:cNvPr id="38" name="TextBox 37">
              <a:extLst>
                <a:ext uri="{FF2B5EF4-FFF2-40B4-BE49-F238E27FC236}">
                  <a16:creationId xmlns:a16="http://schemas.microsoft.com/office/drawing/2014/main" id="{F110D9F1-B7A2-401E-B261-E85048873555}"/>
                </a:ext>
              </a:extLst>
            </p:cNvPr>
            <p:cNvSpPr txBox="1"/>
            <p:nvPr/>
          </p:nvSpPr>
          <p:spPr>
            <a:xfrm>
              <a:off x="9297446" y="5251739"/>
              <a:ext cx="1407758" cy="219484"/>
            </a:xfrm>
            <a:prstGeom prst="rect">
              <a:avLst/>
            </a:prstGeom>
            <a:noFill/>
          </p:spPr>
          <p:txBody>
            <a:bodyPr wrap="none" lIns="91427" tIns="45713" rIns="91427" bIns="45713" rtlCol="0">
              <a:spAutoFit/>
            </a:bodyPr>
            <a:lstStyle/>
            <a:p>
              <a:pPr defTabSz="914225">
                <a:lnSpc>
                  <a:spcPct val="90000"/>
                </a:lnSpc>
                <a:spcAft>
                  <a:spcPts val="600"/>
                </a:spcAft>
                <a:defRPr/>
              </a:pPr>
              <a:r>
                <a:rPr lang="en-US" sz="900" dirty="0">
                  <a:solidFill>
                    <a:srgbClr val="0078D7"/>
                  </a:solidFill>
                  <a:latin typeface="Segoe UI"/>
                </a:rPr>
                <a:t>XXXX-XXXX-XXXX-1978</a:t>
              </a:r>
            </a:p>
          </p:txBody>
        </p:sp>
        <p:cxnSp>
          <p:nvCxnSpPr>
            <p:cNvPr id="40" name="Straight Connector 39">
              <a:extLst>
                <a:ext uri="{FF2B5EF4-FFF2-40B4-BE49-F238E27FC236}">
                  <a16:creationId xmlns:a16="http://schemas.microsoft.com/office/drawing/2014/main" id="{7EB0A560-D1D5-40AF-BCD6-C5E3DB3BC896}"/>
                </a:ext>
              </a:extLst>
            </p:cNvPr>
            <p:cNvCxnSpPr>
              <a:cxnSpLocks/>
            </p:cNvCxnSpPr>
            <p:nvPr/>
          </p:nvCxnSpPr>
          <p:spPr>
            <a:xfrm>
              <a:off x="9297446" y="4964757"/>
              <a:ext cx="1382110" cy="0"/>
            </a:xfrm>
            <a:prstGeom prst="line">
              <a:avLst/>
            </a:prstGeom>
            <a:ln w="952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12DB58-DACF-48F8-B792-A5C1FFAF0AE2}"/>
                </a:ext>
              </a:extLst>
            </p:cNvPr>
            <p:cNvCxnSpPr>
              <a:cxnSpLocks/>
            </p:cNvCxnSpPr>
            <p:nvPr/>
          </p:nvCxnSpPr>
          <p:spPr>
            <a:xfrm>
              <a:off x="9297446" y="5218272"/>
              <a:ext cx="1370554" cy="0"/>
            </a:xfrm>
            <a:prstGeom prst="line">
              <a:avLst/>
            </a:prstGeom>
            <a:ln w="952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D4804F8B-75F7-4238-B011-B3DB6E31002C}"/>
              </a:ext>
            </a:extLst>
          </p:cNvPr>
          <p:cNvSpPr txBox="1"/>
          <p:nvPr/>
        </p:nvSpPr>
        <p:spPr>
          <a:xfrm>
            <a:off x="5715855" y="4493078"/>
            <a:ext cx="1090392" cy="153888"/>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000" b="1" i="0" u="none" strike="noStrike" cap="none" spc="0" normalizeH="0" baseline="0">
                <a:ln>
                  <a:noFill/>
                </a:ln>
                <a:solidFill>
                  <a:srgbClr val="0078D7"/>
                </a:solidFill>
                <a:effectLst/>
                <a:uLnTx/>
                <a:uFillTx/>
                <a:latin typeface="Segoe UI Semibold" charset="0"/>
                <a:ea typeface="Segoe UI Semibold" charset="0"/>
                <a:cs typeface="Segoe UI Semibold" charset="0"/>
              </a:defRPr>
            </a:lvl1pPr>
          </a:lstStyle>
          <a:p>
            <a:pPr defTabSz="914225"/>
            <a:r>
              <a:rPr lang="en-US" dirty="0"/>
              <a:t>SQL Database</a:t>
            </a:r>
          </a:p>
        </p:txBody>
      </p:sp>
      <p:cxnSp>
        <p:nvCxnSpPr>
          <p:cNvPr id="54" name="Connector: Elbow 53">
            <a:extLst>
              <a:ext uri="{FF2B5EF4-FFF2-40B4-BE49-F238E27FC236}">
                <a16:creationId xmlns:a16="http://schemas.microsoft.com/office/drawing/2014/main" id="{AF9AF027-FE5B-48B8-A64E-D93EC10D29C7}"/>
              </a:ext>
            </a:extLst>
          </p:cNvPr>
          <p:cNvCxnSpPr>
            <a:cxnSpLocks/>
            <a:stCxn id="47" idx="2"/>
            <a:endCxn id="45" idx="2"/>
          </p:cNvCxnSpPr>
          <p:nvPr/>
        </p:nvCxnSpPr>
        <p:spPr>
          <a:xfrm rot="5400000">
            <a:off x="3932076" y="2535415"/>
            <a:ext cx="217425" cy="4440527"/>
          </a:xfrm>
          <a:prstGeom prst="bentConnector3">
            <a:avLst>
              <a:gd name="adj1" fmla="val 205140"/>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B005B77F-A40C-43F9-A645-C72FFE269607}"/>
              </a:ext>
            </a:extLst>
          </p:cNvPr>
          <p:cNvSpPr>
            <a:spLocks/>
          </p:cNvSpPr>
          <p:nvPr/>
        </p:nvSpPr>
        <p:spPr bwMode="auto">
          <a:xfrm>
            <a:off x="463372" y="4287686"/>
            <a:ext cx="475436" cy="592052"/>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26">
                <a:moveTo>
                  <a:pt x="126207" y="188913"/>
                </a:moveTo>
                <a:cubicBezTo>
                  <a:pt x="196212" y="188913"/>
                  <a:pt x="252413" y="244761"/>
                  <a:pt x="252413" y="314326"/>
                </a:cubicBezTo>
                <a:lnTo>
                  <a:pt x="0" y="314326"/>
                </a:lnTo>
                <a:cubicBezTo>
                  <a:pt x="0" y="244761"/>
                  <a:pt x="56201" y="188913"/>
                  <a:pt x="126207" y="188913"/>
                </a:cubicBezTo>
                <a:close/>
                <a:moveTo>
                  <a:pt x="125413" y="0"/>
                </a:moveTo>
                <a:cubicBezTo>
                  <a:pt x="138281" y="0"/>
                  <a:pt x="150159" y="1980"/>
                  <a:pt x="160057" y="6929"/>
                </a:cubicBezTo>
                <a:cubicBezTo>
                  <a:pt x="189753" y="20787"/>
                  <a:pt x="209550" y="49493"/>
                  <a:pt x="209550" y="84138"/>
                </a:cubicBezTo>
                <a:cubicBezTo>
                  <a:pt x="209550" y="130661"/>
                  <a:pt x="171936" y="168275"/>
                  <a:pt x="125413" y="168275"/>
                </a:cubicBezTo>
                <a:cubicBezTo>
                  <a:pt x="78890" y="168275"/>
                  <a:pt x="41275" y="130661"/>
                  <a:pt x="41275" y="84138"/>
                </a:cubicBezTo>
                <a:cubicBezTo>
                  <a:pt x="41275" y="49493"/>
                  <a:pt x="61072" y="20787"/>
                  <a:pt x="90768" y="6929"/>
                </a:cubicBezTo>
                <a:cubicBezTo>
                  <a:pt x="100666" y="1980"/>
                  <a:pt x="112545" y="0"/>
                  <a:pt x="125413" y="0"/>
                </a:cubicBezTo>
                <a:close/>
              </a:path>
            </a:pathLst>
          </a:custGeom>
          <a:solidFill>
            <a:schemeClr val="accent1"/>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prstClr val="black"/>
              </a:solidFill>
              <a:latin typeface="Segoe UI"/>
            </a:endParaRPr>
          </a:p>
        </p:txBody>
      </p:sp>
      <p:graphicFrame>
        <p:nvGraphicFramePr>
          <p:cNvPr id="59" name="Table 58">
            <a:extLst>
              <a:ext uri="{FF2B5EF4-FFF2-40B4-BE49-F238E27FC236}">
                <a16:creationId xmlns:a16="http://schemas.microsoft.com/office/drawing/2014/main" id="{359F31D4-9D0F-43F5-AC50-BB846024FD62}"/>
              </a:ext>
            </a:extLst>
          </p:cNvPr>
          <p:cNvGraphicFramePr>
            <a:graphicFrameLocks noGrp="1"/>
          </p:cNvGraphicFramePr>
          <p:nvPr/>
        </p:nvGraphicFramePr>
        <p:xfrm>
          <a:off x="6726916" y="4262242"/>
          <a:ext cx="1320706" cy="914344"/>
        </p:xfrm>
        <a:graphic>
          <a:graphicData uri="http://schemas.openxmlformats.org/drawingml/2006/table">
            <a:tbl>
              <a:tblPr firstRow="1" bandRow="1">
                <a:tableStyleId>{5940675A-B579-460E-94D1-54222C63F5DA}</a:tableStyleId>
              </a:tblPr>
              <a:tblGrid>
                <a:gridCol w="1320706">
                  <a:extLst>
                    <a:ext uri="{9D8B030D-6E8A-4147-A177-3AD203B41FA5}">
                      <a16:colId xmlns:a16="http://schemas.microsoft.com/office/drawing/2014/main" val="20000"/>
                    </a:ext>
                  </a:extLst>
                </a:gridCol>
              </a:tblGrid>
              <a:tr h="228568">
                <a:tc>
                  <a:txBody>
                    <a:bodyPr/>
                    <a:lstStyle/>
                    <a:p>
                      <a:r>
                        <a:rPr lang="en-US" sz="900" dirty="0">
                          <a:solidFill>
                            <a:schemeClr val="bg1"/>
                          </a:solidFill>
                          <a:latin typeface="Segoe UI Semibold" panose="020B0702040204020203" pitchFamily="34" charset="0"/>
                          <a:cs typeface="Segoe UI Semibold" panose="020B0702040204020203" pitchFamily="34" charset="0"/>
                        </a:rPr>
                        <a:t>Table.CreditCardNo</a:t>
                      </a:r>
                    </a:p>
                  </a:txBody>
                  <a:tcPr marL="91427" marR="91427" marT="45713" marB="45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28568">
                <a:tc>
                  <a:txBody>
                    <a:bodyPr/>
                    <a:lstStyle/>
                    <a:p>
                      <a:r>
                        <a:rPr lang="en-US" sz="900" dirty="0"/>
                        <a:t>4465-6571-7868-5796</a:t>
                      </a:r>
                      <a:endParaRPr lang="en-US" sz="900" dirty="0">
                        <a:solidFill>
                          <a:schemeClr val="bg2">
                            <a:lumMod val="50000"/>
                          </a:schemeClr>
                        </a:solidFill>
                        <a:latin typeface="+mj-lt"/>
                      </a:endParaRPr>
                    </a:p>
                  </a:txBody>
                  <a:tcPr marL="91427" marR="91427" marT="45713" marB="45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28568">
                <a:tc>
                  <a:txBody>
                    <a:bodyPr/>
                    <a:lstStyle/>
                    <a:p>
                      <a:r>
                        <a:rPr lang="en-US" sz="900" dirty="0"/>
                        <a:t>4468-7746-3848-1978</a:t>
                      </a:r>
                      <a:endParaRPr lang="en-US" sz="900" dirty="0">
                        <a:solidFill>
                          <a:schemeClr val="bg2">
                            <a:lumMod val="50000"/>
                          </a:schemeClr>
                        </a:solidFill>
                        <a:latin typeface="+mj-lt"/>
                      </a:endParaRPr>
                    </a:p>
                  </a:txBody>
                  <a:tcPr marL="91427" marR="91427" marT="45713" marB="45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28568">
                <a:tc>
                  <a:txBody>
                    <a:bodyPr/>
                    <a:lstStyle/>
                    <a:p>
                      <a:r>
                        <a:rPr lang="en-US" sz="900" dirty="0"/>
                        <a:t>4484-5434-6858-6550</a:t>
                      </a:r>
                      <a:endParaRPr lang="en-US" sz="900" dirty="0">
                        <a:solidFill>
                          <a:schemeClr val="bg2">
                            <a:lumMod val="50000"/>
                          </a:schemeClr>
                        </a:solidFill>
                        <a:latin typeface="+mj-lt"/>
                      </a:endParaRPr>
                    </a:p>
                  </a:txBody>
                  <a:tcPr marL="91427" marR="91427" marT="45713" marB="45713"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0" name="Text Placeholder 3">
            <a:extLst>
              <a:ext uri="{FF2B5EF4-FFF2-40B4-BE49-F238E27FC236}">
                <a16:creationId xmlns:a16="http://schemas.microsoft.com/office/drawing/2014/main" id="{3CAB11E2-9B81-4746-B174-0777BB88E526}"/>
              </a:ext>
            </a:extLst>
          </p:cNvPr>
          <p:cNvSpPr txBox="1">
            <a:spLocks/>
          </p:cNvSpPr>
          <p:nvPr/>
        </p:nvSpPr>
        <p:spPr>
          <a:xfrm>
            <a:off x="3736329" y="5918530"/>
            <a:ext cx="2439043" cy="280857"/>
          </a:xfrm>
          <a:prstGeom prst="rect">
            <a:avLst/>
          </a:prstGeom>
        </p:spPr>
        <p:txBody>
          <a:bodyPr vert="horz" wrap="square" lIns="0" tIns="0" rIns="0" bIns="0" rtlCol="0">
            <a:spAutoFit/>
          </a:bodyPr>
          <a:lstStyle>
            <a:lvl1pPr marL="0" marR="0" indent="0" algn="l" defTabSz="951304" rtl="0" eaLnBrk="1" fontAlgn="auto" latinLnBrk="0" hangingPunct="1">
              <a:lnSpc>
                <a:spcPct val="110000"/>
              </a:lnSpc>
              <a:spcBef>
                <a:spcPts val="1224"/>
              </a:spcBef>
              <a:spcAft>
                <a:spcPts val="0"/>
              </a:spcAft>
              <a:buClrTx/>
              <a:buSzPct val="90000"/>
              <a:buFont typeface="Wingdings" panose="05000000000000000000" pitchFamily="2" charset="2"/>
              <a:buNone/>
              <a:tabLst/>
              <a:defRPr sz="1836"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33149"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632" kern="1200" spc="0" baseline="0">
                <a:gradFill>
                  <a:gsLst>
                    <a:gs pos="1250">
                      <a:schemeClr val="tx1"/>
                    </a:gs>
                    <a:gs pos="100000">
                      <a:schemeClr val="tx1"/>
                    </a:gs>
                  </a:gsLst>
                  <a:lin ang="5400000" scaled="0"/>
                </a:gradFill>
                <a:latin typeface="+mn-lt"/>
                <a:ea typeface="+mn-ea"/>
                <a:cs typeface="+mn-cs"/>
              </a:defRPr>
            </a:lvl2pPr>
            <a:lvl3pPr marL="466298"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224" kern="1200" spc="0" baseline="0">
                <a:gradFill>
                  <a:gsLst>
                    <a:gs pos="1250">
                      <a:schemeClr val="tx1"/>
                    </a:gs>
                    <a:gs pos="100000">
                      <a:schemeClr val="tx1"/>
                    </a:gs>
                  </a:gsLst>
                  <a:lin ang="5400000" scaled="0"/>
                </a:gradFill>
                <a:latin typeface="+mn-lt"/>
                <a:ea typeface="+mn-ea"/>
                <a:cs typeface="+mn-cs"/>
              </a:defRPr>
            </a:lvl3pPr>
            <a:lvl4pPr marL="699447"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122" kern="1200" spc="0" baseline="0">
                <a:gradFill>
                  <a:gsLst>
                    <a:gs pos="1250">
                      <a:schemeClr val="tx1"/>
                    </a:gs>
                    <a:gs pos="100000">
                      <a:schemeClr val="tx1"/>
                    </a:gs>
                  </a:gsLst>
                  <a:lin ang="5400000" scaled="0"/>
                </a:gradFill>
                <a:latin typeface="+mn-lt"/>
                <a:ea typeface="+mn-ea"/>
                <a:cs typeface="+mn-cs"/>
              </a:defRPr>
            </a:lvl4pPr>
            <a:lvl5pPr marL="932597"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122"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1800" dirty="0"/>
              <a:t>Dynamic Data Masking</a:t>
            </a:r>
          </a:p>
        </p:txBody>
      </p:sp>
      <p:sp>
        <p:nvSpPr>
          <p:cNvPr id="64" name="TextBox 63">
            <a:extLst>
              <a:ext uri="{FF2B5EF4-FFF2-40B4-BE49-F238E27FC236}">
                <a16:creationId xmlns:a16="http://schemas.microsoft.com/office/drawing/2014/main" id="{67FC7E86-0E31-40F1-8104-17723D4F074A}"/>
              </a:ext>
            </a:extLst>
          </p:cNvPr>
          <p:cNvSpPr txBox="1"/>
          <p:nvPr/>
        </p:nvSpPr>
        <p:spPr>
          <a:xfrm>
            <a:off x="10505187" y="2963768"/>
            <a:ext cx="1225734" cy="249264"/>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solidFill>
                  <a:srgbClr val="0078D7"/>
                </a:solidFill>
                <a:effectLst/>
                <a:uLnTx/>
                <a:uFillTx/>
                <a:latin typeface="+mj-lt"/>
                <a:cs typeface="Segoe UI Semilight" panose="020B0402040204020203" pitchFamily="34" charset="0"/>
              </a:defRPr>
            </a:lvl1pPr>
          </a:lstStyle>
          <a:p>
            <a:pPr defTabSz="914225"/>
            <a:r>
              <a:rPr lang="en-US" dirty="0">
                <a:latin typeface="Segoe UI Semibold"/>
              </a:rPr>
              <a:t>Alert</a:t>
            </a:r>
          </a:p>
        </p:txBody>
      </p:sp>
      <p:cxnSp>
        <p:nvCxnSpPr>
          <p:cNvPr id="65" name="Straight Arrow Connector 64">
            <a:extLst>
              <a:ext uri="{FF2B5EF4-FFF2-40B4-BE49-F238E27FC236}">
                <a16:creationId xmlns:a16="http://schemas.microsoft.com/office/drawing/2014/main" id="{485B87D5-ADA7-4EA0-B261-1B05F3E1AC19}"/>
              </a:ext>
            </a:extLst>
          </p:cNvPr>
          <p:cNvCxnSpPr>
            <a:cxnSpLocks/>
          </p:cNvCxnSpPr>
          <p:nvPr/>
        </p:nvCxnSpPr>
        <p:spPr>
          <a:xfrm flipV="1">
            <a:off x="9646974" y="2529382"/>
            <a:ext cx="692612" cy="1"/>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D92D19DE-04CA-4C18-B1A6-06BF78FDBCF2}"/>
              </a:ext>
            </a:extLst>
          </p:cNvPr>
          <p:cNvGrpSpPr/>
          <p:nvPr/>
        </p:nvGrpSpPr>
        <p:grpSpPr>
          <a:xfrm>
            <a:off x="10515445" y="2080924"/>
            <a:ext cx="1068025" cy="837429"/>
            <a:chOff x="8676220" y="4585847"/>
            <a:chExt cx="1362435" cy="1068275"/>
          </a:xfrm>
        </p:grpSpPr>
        <p:sp>
          <p:nvSpPr>
            <p:cNvPr id="83" name="Freeform 5">
              <a:extLst>
                <a:ext uri="{FF2B5EF4-FFF2-40B4-BE49-F238E27FC236}">
                  <a16:creationId xmlns:a16="http://schemas.microsoft.com/office/drawing/2014/main" id="{39CC6428-910C-4295-A631-9226BA037F8D}"/>
                </a:ext>
              </a:extLst>
            </p:cNvPr>
            <p:cNvSpPr>
              <a:spLocks/>
            </p:cNvSpPr>
            <p:nvPr/>
          </p:nvSpPr>
          <p:spPr bwMode="auto">
            <a:xfrm>
              <a:off x="8676220" y="4585847"/>
              <a:ext cx="1362435" cy="106827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accent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latin typeface="Segoe UI"/>
              </a:endParaRPr>
            </a:p>
          </p:txBody>
        </p:sp>
        <p:sp>
          <p:nvSpPr>
            <p:cNvPr id="84" name="Rectangle 83">
              <a:extLst>
                <a:ext uri="{FF2B5EF4-FFF2-40B4-BE49-F238E27FC236}">
                  <a16:creationId xmlns:a16="http://schemas.microsoft.com/office/drawing/2014/main" id="{C59E954D-B4C6-48F3-AACF-3BC10F966D0F}"/>
                </a:ext>
              </a:extLst>
            </p:cNvPr>
            <p:cNvSpPr/>
            <p:nvPr/>
          </p:nvSpPr>
          <p:spPr bwMode="auto">
            <a:xfrm>
              <a:off x="8741229" y="4652282"/>
              <a:ext cx="1230278" cy="726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5" name="Group 84">
              <a:extLst>
                <a:ext uri="{FF2B5EF4-FFF2-40B4-BE49-F238E27FC236}">
                  <a16:creationId xmlns:a16="http://schemas.microsoft.com/office/drawing/2014/main" id="{7DBA2B8A-E915-48E9-BEC7-2CA7698112A1}"/>
                </a:ext>
              </a:extLst>
            </p:cNvPr>
            <p:cNvGrpSpPr/>
            <p:nvPr/>
          </p:nvGrpSpPr>
          <p:grpSpPr>
            <a:xfrm>
              <a:off x="9148185" y="4823818"/>
              <a:ext cx="415106" cy="365914"/>
              <a:chOff x="10888627" y="4504791"/>
              <a:chExt cx="821490" cy="724138"/>
            </a:xfrm>
            <a:solidFill>
              <a:schemeClr val="accent2"/>
            </a:solidFill>
          </p:grpSpPr>
          <p:sp>
            <p:nvSpPr>
              <p:cNvPr id="86" name="Freeform: Shape 85">
                <a:extLst>
                  <a:ext uri="{FF2B5EF4-FFF2-40B4-BE49-F238E27FC236}">
                    <a16:creationId xmlns:a16="http://schemas.microsoft.com/office/drawing/2014/main" id="{16F02B9E-BCCB-4EF2-95F4-C08A504843AB}"/>
                  </a:ext>
                </a:extLst>
              </p:cNvPr>
              <p:cNvSpPr/>
              <p:nvPr/>
            </p:nvSpPr>
            <p:spPr bwMode="auto">
              <a:xfrm>
                <a:off x="10888627" y="4504791"/>
                <a:ext cx="821490" cy="724138"/>
              </a:xfrm>
              <a:custGeom>
                <a:avLst/>
                <a:gdLst>
                  <a:gd name="connsiteX0" fmla="*/ 411222 w 821490"/>
                  <a:gd name="connsiteY0" fmla="*/ 0 h 724138"/>
                  <a:gd name="connsiteX1" fmla="*/ 444083 w 821490"/>
                  <a:gd name="connsiteY1" fmla="*/ 19288 h 724138"/>
                  <a:gd name="connsiteX2" fmla="*/ 816510 w 821490"/>
                  <a:gd name="connsiteY2" fmla="*/ 666988 h 724138"/>
                  <a:gd name="connsiteX3" fmla="*/ 783173 w 821490"/>
                  <a:gd name="connsiteY3" fmla="*/ 724138 h 724138"/>
                  <a:gd name="connsiteX4" fmla="*/ 410745 w 821490"/>
                  <a:gd name="connsiteY4" fmla="*/ 724138 h 724138"/>
                  <a:gd name="connsiteX5" fmla="*/ 38318 w 821490"/>
                  <a:gd name="connsiteY5" fmla="*/ 724138 h 724138"/>
                  <a:gd name="connsiteX6" fmla="*/ 4980 w 821490"/>
                  <a:gd name="connsiteY6" fmla="*/ 666988 h 724138"/>
                  <a:gd name="connsiteX7" fmla="*/ 378360 w 821490"/>
                  <a:gd name="connsiteY7" fmla="*/ 19288 h 724138"/>
                  <a:gd name="connsiteX8" fmla="*/ 411222 w 821490"/>
                  <a:gd name="connsiteY8" fmla="*/ 0 h 724138"/>
                  <a:gd name="connsiteX0" fmla="*/ 411222 w 821490"/>
                  <a:gd name="connsiteY0" fmla="*/ 0 h 724138"/>
                  <a:gd name="connsiteX1" fmla="*/ 444083 w 821490"/>
                  <a:gd name="connsiteY1" fmla="*/ 19288 h 724138"/>
                  <a:gd name="connsiteX2" fmla="*/ 816510 w 821490"/>
                  <a:gd name="connsiteY2" fmla="*/ 666988 h 724138"/>
                  <a:gd name="connsiteX3" fmla="*/ 783173 w 821490"/>
                  <a:gd name="connsiteY3" fmla="*/ 724138 h 724138"/>
                  <a:gd name="connsiteX4" fmla="*/ 38318 w 821490"/>
                  <a:gd name="connsiteY4" fmla="*/ 724138 h 724138"/>
                  <a:gd name="connsiteX5" fmla="*/ 4980 w 821490"/>
                  <a:gd name="connsiteY5" fmla="*/ 666988 h 724138"/>
                  <a:gd name="connsiteX6" fmla="*/ 378360 w 821490"/>
                  <a:gd name="connsiteY6" fmla="*/ 19288 h 724138"/>
                  <a:gd name="connsiteX7" fmla="*/ 411222 w 821490"/>
                  <a:gd name="connsiteY7" fmla="*/ 0 h 72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1490" h="724138">
                    <a:moveTo>
                      <a:pt x="411222" y="0"/>
                    </a:moveTo>
                    <a:cubicBezTo>
                      <a:pt x="424080" y="0"/>
                      <a:pt x="436939" y="6429"/>
                      <a:pt x="444083" y="19288"/>
                    </a:cubicBezTo>
                    <a:lnTo>
                      <a:pt x="816510" y="666988"/>
                    </a:lnTo>
                    <a:cubicBezTo>
                      <a:pt x="830798" y="692705"/>
                      <a:pt x="812700" y="724138"/>
                      <a:pt x="783173" y="724138"/>
                    </a:cubicBezTo>
                    <a:lnTo>
                      <a:pt x="38318" y="724138"/>
                    </a:lnTo>
                    <a:cubicBezTo>
                      <a:pt x="8790" y="724138"/>
                      <a:pt x="-9307" y="692705"/>
                      <a:pt x="4980" y="666988"/>
                    </a:cubicBezTo>
                    <a:lnTo>
                      <a:pt x="378360" y="19288"/>
                    </a:lnTo>
                    <a:cubicBezTo>
                      <a:pt x="385504" y="6429"/>
                      <a:pt x="398363" y="0"/>
                      <a:pt x="411222" y="0"/>
                    </a:cubicBezTo>
                    <a:close/>
                  </a:path>
                </a:pathLst>
              </a:custGeom>
              <a:solidFill>
                <a:schemeClr val="accent1"/>
              </a:solidFill>
              <a:ln w="9525" cap="flat">
                <a:noFill/>
                <a:prstDash val="solid"/>
                <a:miter/>
              </a:ln>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5">
                  <a:defRPr/>
                </a:pPr>
                <a:endParaRPr lang="en-US" dirty="0">
                  <a:solidFill>
                    <a:prstClr val="black"/>
                  </a:solidFill>
                  <a:latin typeface="Segoe UI"/>
                </a:endParaRPr>
              </a:p>
            </p:txBody>
          </p:sp>
          <p:sp>
            <p:nvSpPr>
              <p:cNvPr id="87" name="Freeform: Shape 86" descr="Warning">
                <a:extLst>
                  <a:ext uri="{FF2B5EF4-FFF2-40B4-BE49-F238E27FC236}">
                    <a16:creationId xmlns:a16="http://schemas.microsoft.com/office/drawing/2014/main" id="{2A0FC925-8F70-4C43-A55A-4BCBA421793E}"/>
                  </a:ext>
                </a:extLst>
              </p:cNvPr>
              <p:cNvSpPr/>
              <p:nvPr/>
            </p:nvSpPr>
            <p:spPr>
              <a:xfrm>
                <a:off x="11270797" y="4676480"/>
                <a:ext cx="57150" cy="333375"/>
              </a:xfrm>
              <a:custGeom>
                <a:avLst/>
                <a:gdLst>
                  <a:gd name="connsiteX0" fmla="*/ 0 w 57150"/>
                  <a:gd name="connsiteY0" fmla="*/ 0 h 333375"/>
                  <a:gd name="connsiteX1" fmla="*/ 57150 w 57150"/>
                  <a:gd name="connsiteY1" fmla="*/ 0 h 333375"/>
                  <a:gd name="connsiteX2" fmla="*/ 57150 w 57150"/>
                  <a:gd name="connsiteY2" fmla="*/ 333375 h 333375"/>
                  <a:gd name="connsiteX3" fmla="*/ 0 w 57150"/>
                  <a:gd name="connsiteY3" fmla="*/ 333375 h 333375"/>
                  <a:gd name="connsiteX4" fmla="*/ 0 w 57150"/>
                  <a:gd name="connsiteY4" fmla="*/ 0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333375">
                    <a:moveTo>
                      <a:pt x="0" y="0"/>
                    </a:moveTo>
                    <a:lnTo>
                      <a:pt x="57150" y="0"/>
                    </a:lnTo>
                    <a:lnTo>
                      <a:pt x="57150" y="333375"/>
                    </a:lnTo>
                    <a:lnTo>
                      <a:pt x="0" y="333375"/>
                    </a:lnTo>
                    <a:lnTo>
                      <a:pt x="0" y="0"/>
                    </a:lnTo>
                    <a:close/>
                  </a:path>
                </a:pathLst>
              </a:custGeom>
              <a:grpFill/>
              <a:ln w="9525" cap="flat">
                <a:noFill/>
                <a:prstDash val="solid"/>
                <a:miter/>
              </a:ln>
            </p:spPr>
            <p:txBody>
              <a:bodyPr rtlCol="0" anchor="ctr"/>
              <a:lstStyle/>
              <a:p>
                <a:pPr defTabSz="914225">
                  <a:defRPr/>
                </a:pPr>
                <a:endParaRPr lang="en-US" dirty="0">
                  <a:solidFill>
                    <a:prstClr val="black"/>
                  </a:solidFill>
                  <a:latin typeface="Segoe UI"/>
                </a:endParaRPr>
              </a:p>
            </p:txBody>
          </p:sp>
          <p:sp>
            <p:nvSpPr>
              <p:cNvPr id="88" name="Freeform: Shape 87" descr="Warning">
                <a:extLst>
                  <a:ext uri="{FF2B5EF4-FFF2-40B4-BE49-F238E27FC236}">
                    <a16:creationId xmlns:a16="http://schemas.microsoft.com/office/drawing/2014/main" id="{F708C1BE-108B-4D08-83C9-385731D25103}"/>
                  </a:ext>
                </a:extLst>
              </p:cNvPr>
              <p:cNvSpPr/>
              <p:nvPr/>
            </p:nvSpPr>
            <p:spPr>
              <a:xfrm>
                <a:off x="11251747" y="5047955"/>
                <a:ext cx="95250" cy="95250"/>
              </a:xfrm>
              <a:custGeom>
                <a:avLst/>
                <a:gdLst>
                  <a:gd name="connsiteX0" fmla="*/ 47625 w 95250"/>
                  <a:gd name="connsiteY0" fmla="*/ 0 h 95250"/>
                  <a:gd name="connsiteX1" fmla="*/ 95250 w 95250"/>
                  <a:gd name="connsiteY1" fmla="*/ 47625 h 95250"/>
                  <a:gd name="connsiteX2" fmla="*/ 47625 w 95250"/>
                  <a:gd name="connsiteY2" fmla="*/ 95250 h 95250"/>
                  <a:gd name="connsiteX3" fmla="*/ 0 w 95250"/>
                  <a:gd name="connsiteY3" fmla="*/ 47625 h 95250"/>
                  <a:gd name="connsiteX4" fmla="*/ 47625 w 95250"/>
                  <a:gd name="connsiteY4" fmla="*/ 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625" y="0"/>
                    </a:moveTo>
                    <a:cubicBezTo>
                      <a:pt x="74295" y="0"/>
                      <a:pt x="95250" y="20955"/>
                      <a:pt x="95250" y="47625"/>
                    </a:cubicBezTo>
                    <a:cubicBezTo>
                      <a:pt x="95250" y="74295"/>
                      <a:pt x="74295" y="95250"/>
                      <a:pt x="47625" y="95250"/>
                    </a:cubicBezTo>
                    <a:cubicBezTo>
                      <a:pt x="20955" y="95250"/>
                      <a:pt x="0" y="74295"/>
                      <a:pt x="0" y="47625"/>
                    </a:cubicBezTo>
                    <a:cubicBezTo>
                      <a:pt x="0" y="20955"/>
                      <a:pt x="20955" y="0"/>
                      <a:pt x="47625" y="0"/>
                    </a:cubicBezTo>
                    <a:close/>
                  </a:path>
                </a:pathLst>
              </a:custGeom>
              <a:grpFill/>
              <a:ln w="9525" cap="flat">
                <a:noFill/>
                <a:prstDash val="solid"/>
                <a:miter/>
              </a:ln>
            </p:spPr>
            <p:txBody>
              <a:bodyPr rtlCol="0" anchor="ctr"/>
              <a:lstStyle/>
              <a:p>
                <a:pPr defTabSz="914225">
                  <a:defRPr/>
                </a:pPr>
                <a:endParaRPr lang="en-US" dirty="0">
                  <a:solidFill>
                    <a:prstClr val="black"/>
                  </a:solidFill>
                  <a:latin typeface="Segoe UI"/>
                </a:endParaRPr>
              </a:p>
            </p:txBody>
          </p:sp>
        </p:grpSp>
      </p:grpSp>
      <p:sp>
        <p:nvSpPr>
          <p:cNvPr id="89" name="Text Placeholder 3">
            <a:extLst>
              <a:ext uri="{FF2B5EF4-FFF2-40B4-BE49-F238E27FC236}">
                <a16:creationId xmlns:a16="http://schemas.microsoft.com/office/drawing/2014/main" id="{DB3F53ED-7D47-460B-8DDD-FDC123B4F4C7}"/>
              </a:ext>
            </a:extLst>
          </p:cNvPr>
          <p:cNvSpPr txBox="1">
            <a:spLocks/>
          </p:cNvSpPr>
          <p:nvPr/>
        </p:nvSpPr>
        <p:spPr>
          <a:xfrm>
            <a:off x="10286575" y="1613099"/>
            <a:ext cx="2439043" cy="280857"/>
          </a:xfrm>
          <a:prstGeom prst="rect">
            <a:avLst/>
          </a:prstGeom>
        </p:spPr>
        <p:txBody>
          <a:bodyPr vert="horz" wrap="square" lIns="0" tIns="0" rIns="0" bIns="0" rtlCol="0">
            <a:spAutoFit/>
          </a:bodyPr>
          <a:lstStyle>
            <a:lvl1pPr marL="0" marR="0" indent="0" algn="l" defTabSz="951304" rtl="0" eaLnBrk="1" fontAlgn="auto" latinLnBrk="0" hangingPunct="1">
              <a:lnSpc>
                <a:spcPct val="110000"/>
              </a:lnSpc>
              <a:spcBef>
                <a:spcPts val="1224"/>
              </a:spcBef>
              <a:spcAft>
                <a:spcPts val="0"/>
              </a:spcAft>
              <a:buClrTx/>
              <a:buSzPct val="90000"/>
              <a:buFont typeface="Wingdings" panose="05000000000000000000" pitchFamily="2" charset="2"/>
              <a:buNone/>
              <a:tabLst/>
              <a:defRPr sz="1836"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33149"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632" kern="1200" spc="0" baseline="0">
                <a:gradFill>
                  <a:gsLst>
                    <a:gs pos="1250">
                      <a:schemeClr val="tx1"/>
                    </a:gs>
                    <a:gs pos="100000">
                      <a:schemeClr val="tx1"/>
                    </a:gs>
                  </a:gsLst>
                  <a:lin ang="5400000" scaled="0"/>
                </a:gradFill>
                <a:latin typeface="+mn-lt"/>
                <a:ea typeface="+mn-ea"/>
                <a:cs typeface="+mn-cs"/>
              </a:defRPr>
            </a:lvl2pPr>
            <a:lvl3pPr marL="466298"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224" kern="1200" spc="0" baseline="0">
                <a:gradFill>
                  <a:gsLst>
                    <a:gs pos="1250">
                      <a:schemeClr val="tx1"/>
                    </a:gs>
                    <a:gs pos="100000">
                      <a:schemeClr val="tx1"/>
                    </a:gs>
                  </a:gsLst>
                  <a:lin ang="5400000" scaled="0"/>
                </a:gradFill>
                <a:latin typeface="+mn-lt"/>
                <a:ea typeface="+mn-ea"/>
                <a:cs typeface="+mn-cs"/>
              </a:defRPr>
            </a:lvl3pPr>
            <a:lvl4pPr marL="699447"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122" kern="1200" spc="0" baseline="0">
                <a:gradFill>
                  <a:gsLst>
                    <a:gs pos="1250">
                      <a:schemeClr val="tx1"/>
                    </a:gs>
                    <a:gs pos="100000">
                      <a:schemeClr val="tx1"/>
                    </a:gs>
                  </a:gsLst>
                  <a:lin ang="5400000" scaled="0"/>
                </a:gradFill>
                <a:latin typeface="+mn-lt"/>
                <a:ea typeface="+mn-ea"/>
                <a:cs typeface="+mn-cs"/>
              </a:defRPr>
            </a:lvl4pPr>
            <a:lvl5pPr marL="932597"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122"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1800" dirty="0"/>
              <a:t>Threat Detection</a:t>
            </a:r>
          </a:p>
        </p:txBody>
      </p:sp>
      <p:cxnSp>
        <p:nvCxnSpPr>
          <p:cNvPr id="90" name="Connector: Elbow 89">
            <a:extLst>
              <a:ext uri="{FF2B5EF4-FFF2-40B4-BE49-F238E27FC236}">
                <a16:creationId xmlns:a16="http://schemas.microsoft.com/office/drawing/2014/main" id="{0089A1C9-3A4D-4318-95D7-9336C11D50A5}"/>
              </a:ext>
            </a:extLst>
          </p:cNvPr>
          <p:cNvCxnSpPr>
            <a:cxnSpLocks/>
          </p:cNvCxnSpPr>
          <p:nvPr/>
        </p:nvCxnSpPr>
        <p:spPr>
          <a:xfrm>
            <a:off x="7481960" y="4072896"/>
            <a:ext cx="1268158" cy="1791639"/>
          </a:xfrm>
          <a:prstGeom prst="bentConnector3">
            <a:avLst>
              <a:gd name="adj1" fmla="val 99692"/>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4CAC6EA7-13F0-4AB5-B177-1DBA8304098F}"/>
              </a:ext>
            </a:extLst>
          </p:cNvPr>
          <p:cNvCxnSpPr>
            <a:cxnSpLocks/>
          </p:cNvCxnSpPr>
          <p:nvPr/>
        </p:nvCxnSpPr>
        <p:spPr>
          <a:xfrm>
            <a:off x="7481960" y="3858793"/>
            <a:ext cx="2128092" cy="2005742"/>
          </a:xfrm>
          <a:prstGeom prst="bentConnector3">
            <a:avLst>
              <a:gd name="adj1" fmla="val 99987"/>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74CA5129-BC12-46E2-A44D-D9044C5B6777}"/>
              </a:ext>
            </a:extLst>
          </p:cNvPr>
          <p:cNvCxnSpPr>
            <a:cxnSpLocks/>
          </p:cNvCxnSpPr>
          <p:nvPr/>
        </p:nvCxnSpPr>
        <p:spPr>
          <a:xfrm>
            <a:off x="7481960" y="3637488"/>
            <a:ext cx="2993696" cy="2227046"/>
          </a:xfrm>
          <a:prstGeom prst="bentConnector3">
            <a:avLst>
              <a:gd name="adj1" fmla="val 99869"/>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279BE16A-2340-47A8-AAFF-55F7B6935751}"/>
              </a:ext>
            </a:extLst>
          </p:cNvPr>
          <p:cNvGrpSpPr/>
          <p:nvPr/>
        </p:nvGrpSpPr>
        <p:grpSpPr>
          <a:xfrm>
            <a:off x="7860527" y="3385822"/>
            <a:ext cx="889590" cy="890884"/>
            <a:chOff x="6383327" y="3337954"/>
            <a:chExt cx="772454" cy="773577"/>
          </a:xfrm>
        </p:grpSpPr>
        <p:sp>
          <p:nvSpPr>
            <p:cNvPr id="94" name="Freeform: Shape 93">
              <a:extLst>
                <a:ext uri="{FF2B5EF4-FFF2-40B4-BE49-F238E27FC236}">
                  <a16:creationId xmlns:a16="http://schemas.microsoft.com/office/drawing/2014/main" id="{D89AC9D1-ED64-4EE2-B606-AC09388DB4E9}"/>
                </a:ext>
              </a:extLst>
            </p:cNvPr>
            <p:cNvSpPr/>
            <p:nvPr/>
          </p:nvSpPr>
          <p:spPr bwMode="auto">
            <a:xfrm>
              <a:off x="6383327" y="3337954"/>
              <a:ext cx="772454" cy="773577"/>
            </a:xfrm>
            <a:custGeom>
              <a:avLst/>
              <a:gdLst>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04529 w 694738"/>
                <a:gd name="connsiteY5" fmla="*/ 156095 h 695748"/>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47369 w 694738"/>
                <a:gd name="connsiteY5" fmla="*/ 0 h 695748"/>
                <a:gd name="connsiteX0" fmla="*/ 347369 w 694738"/>
                <a:gd name="connsiteY0" fmla="*/ 0 h 695748"/>
                <a:gd name="connsiteX1" fmla="*/ 694738 w 694738"/>
                <a:gd name="connsiteY1" fmla="*/ 408190 h 695748"/>
                <a:gd name="connsiteX2" fmla="*/ 347369 w 694738"/>
                <a:gd name="connsiteY2" fmla="*/ 695748 h 695748"/>
                <a:gd name="connsiteX3" fmla="*/ 0 w 694738"/>
                <a:gd name="connsiteY3" fmla="*/ 408190 h 695748"/>
                <a:gd name="connsiteX4" fmla="*/ 347369 w 694738"/>
                <a:gd name="connsiteY4" fmla="*/ 0 h 69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38" h="695748">
                  <a:moveTo>
                    <a:pt x="347369" y="0"/>
                  </a:moveTo>
                  <a:lnTo>
                    <a:pt x="694738" y="408190"/>
                  </a:lnTo>
                  <a:lnTo>
                    <a:pt x="347369" y="695748"/>
                  </a:lnTo>
                  <a:lnTo>
                    <a:pt x="0" y="408190"/>
                  </a:lnTo>
                  <a:lnTo>
                    <a:pt x="347369" y="0"/>
                  </a:lnTo>
                  <a:close/>
                </a:path>
              </a:pathLst>
            </a:custGeom>
            <a:solidFill>
              <a:schemeClr val="accent1"/>
            </a:solidFill>
            <a:ln w="444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cxnSp>
          <p:nvCxnSpPr>
            <p:cNvPr id="96" name="Straight Connector 95">
              <a:extLst>
                <a:ext uri="{FF2B5EF4-FFF2-40B4-BE49-F238E27FC236}">
                  <a16:creationId xmlns:a16="http://schemas.microsoft.com/office/drawing/2014/main" id="{AB5961CF-19DF-43AE-A438-D284795E332F}"/>
                </a:ext>
              </a:extLst>
            </p:cNvPr>
            <p:cNvCxnSpPr/>
            <p:nvPr/>
          </p:nvCxnSpPr>
          <p:spPr>
            <a:xfrm>
              <a:off x="6769554" y="3524250"/>
              <a:ext cx="0" cy="398689"/>
            </a:xfrm>
            <a:prstGeom prst="line">
              <a:avLst/>
            </a:prstGeom>
            <a:ln w="444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1B57AA-D8B4-4D70-888C-D5BE8B2BD281}"/>
                </a:ext>
              </a:extLst>
            </p:cNvPr>
            <p:cNvCxnSpPr/>
            <p:nvPr/>
          </p:nvCxnSpPr>
          <p:spPr>
            <a:xfrm flipV="1">
              <a:off x="6769554" y="3781425"/>
              <a:ext cx="202746" cy="141514"/>
            </a:xfrm>
            <a:prstGeom prst="line">
              <a:avLst/>
            </a:prstGeom>
            <a:ln w="444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C049F1A-D08E-4DF3-B9E2-E986432F7E20}"/>
                </a:ext>
              </a:extLst>
            </p:cNvPr>
            <p:cNvCxnSpPr/>
            <p:nvPr/>
          </p:nvCxnSpPr>
          <p:spPr>
            <a:xfrm>
              <a:off x="6769553" y="3524250"/>
              <a:ext cx="202746" cy="257175"/>
            </a:xfrm>
            <a:prstGeom prst="line">
              <a:avLst/>
            </a:prstGeom>
            <a:ln w="444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F1069A3-8E7B-4ABB-954A-62D71A7C9406}"/>
                </a:ext>
              </a:extLst>
            </p:cNvPr>
            <p:cNvCxnSpPr>
              <a:cxnSpLocks/>
            </p:cNvCxnSpPr>
            <p:nvPr/>
          </p:nvCxnSpPr>
          <p:spPr>
            <a:xfrm flipH="1" flipV="1">
              <a:off x="6571270" y="3781425"/>
              <a:ext cx="202746" cy="141514"/>
            </a:xfrm>
            <a:prstGeom prst="line">
              <a:avLst/>
            </a:prstGeom>
            <a:ln w="444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7932526-D013-49A9-B774-CC0B4DCFDA72}"/>
                </a:ext>
              </a:extLst>
            </p:cNvPr>
            <p:cNvCxnSpPr>
              <a:cxnSpLocks/>
            </p:cNvCxnSpPr>
            <p:nvPr/>
          </p:nvCxnSpPr>
          <p:spPr>
            <a:xfrm flipH="1">
              <a:off x="6571269" y="3524250"/>
              <a:ext cx="202746" cy="257175"/>
            </a:xfrm>
            <a:prstGeom prst="line">
              <a:avLst/>
            </a:prstGeom>
            <a:ln w="444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105" name="Oval 104">
            <a:extLst>
              <a:ext uri="{FF2B5EF4-FFF2-40B4-BE49-F238E27FC236}">
                <a16:creationId xmlns:a16="http://schemas.microsoft.com/office/drawing/2014/main" id="{2E73F3DA-C4A2-4FA5-A0FD-A050201F0364}"/>
              </a:ext>
            </a:extLst>
          </p:cNvPr>
          <p:cNvSpPr/>
          <p:nvPr/>
        </p:nvSpPr>
        <p:spPr bwMode="auto">
          <a:xfrm>
            <a:off x="8574610" y="4803603"/>
            <a:ext cx="342851" cy="342851"/>
          </a:xfrm>
          <a:prstGeom prst="ellipse">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Freeform 5">
            <a:extLst>
              <a:ext uri="{FF2B5EF4-FFF2-40B4-BE49-F238E27FC236}">
                <a16:creationId xmlns:a16="http://schemas.microsoft.com/office/drawing/2014/main" id="{249EB7B9-B5D5-45D8-B733-64F606BBD75D}"/>
              </a:ext>
            </a:extLst>
          </p:cNvPr>
          <p:cNvSpPr/>
          <p:nvPr/>
        </p:nvSpPr>
        <p:spPr bwMode="auto">
          <a:xfrm>
            <a:off x="8662550" y="4921903"/>
            <a:ext cx="166972" cy="106256"/>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defRPr/>
            </a:pPr>
            <a:endParaRPr lang="en-US" dirty="0">
              <a:solidFill>
                <a:srgbClr val="FFFFFF"/>
              </a:solidFill>
              <a:latin typeface="Segoe UI"/>
            </a:endParaRPr>
          </a:p>
        </p:txBody>
      </p:sp>
      <p:sp>
        <p:nvSpPr>
          <p:cNvPr id="107" name="Oval 106">
            <a:extLst>
              <a:ext uri="{FF2B5EF4-FFF2-40B4-BE49-F238E27FC236}">
                <a16:creationId xmlns:a16="http://schemas.microsoft.com/office/drawing/2014/main" id="{C089EA83-CD64-4F23-9FB8-C7E065ED05A2}"/>
              </a:ext>
            </a:extLst>
          </p:cNvPr>
          <p:cNvSpPr/>
          <p:nvPr/>
        </p:nvSpPr>
        <p:spPr bwMode="auto">
          <a:xfrm>
            <a:off x="10299571" y="4803603"/>
            <a:ext cx="342851" cy="342851"/>
          </a:xfrm>
          <a:prstGeom prst="ellipse">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5">
            <a:extLst>
              <a:ext uri="{FF2B5EF4-FFF2-40B4-BE49-F238E27FC236}">
                <a16:creationId xmlns:a16="http://schemas.microsoft.com/office/drawing/2014/main" id="{F3463605-DD0B-4AE4-BC2D-41FEC58A9507}"/>
              </a:ext>
            </a:extLst>
          </p:cNvPr>
          <p:cNvSpPr/>
          <p:nvPr/>
        </p:nvSpPr>
        <p:spPr bwMode="auto">
          <a:xfrm>
            <a:off x="10387511" y="4921903"/>
            <a:ext cx="166972" cy="106256"/>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defRPr/>
            </a:pPr>
            <a:endParaRPr lang="en-US" dirty="0">
              <a:solidFill>
                <a:srgbClr val="FFFFFF"/>
              </a:solidFill>
              <a:latin typeface="Segoe UI"/>
            </a:endParaRPr>
          </a:p>
        </p:txBody>
      </p:sp>
      <p:sp>
        <p:nvSpPr>
          <p:cNvPr id="110" name="Oval 109">
            <a:extLst>
              <a:ext uri="{FF2B5EF4-FFF2-40B4-BE49-F238E27FC236}">
                <a16:creationId xmlns:a16="http://schemas.microsoft.com/office/drawing/2014/main" id="{CD755825-B133-4128-9DE5-E14608F8AC5B}"/>
              </a:ext>
            </a:extLst>
          </p:cNvPr>
          <p:cNvSpPr/>
          <p:nvPr/>
        </p:nvSpPr>
        <p:spPr bwMode="auto">
          <a:xfrm>
            <a:off x="9436530" y="4803603"/>
            <a:ext cx="342851" cy="342851"/>
          </a:xfrm>
          <a:prstGeom prst="ellipse">
            <a:avLst/>
          </a:prstGeom>
          <a:solidFill>
            <a:srgbClr val="C0000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1" name="Group 110">
            <a:extLst>
              <a:ext uri="{FF2B5EF4-FFF2-40B4-BE49-F238E27FC236}">
                <a16:creationId xmlns:a16="http://schemas.microsoft.com/office/drawing/2014/main" id="{ECB9D589-836F-44C8-889F-C88835173409}"/>
              </a:ext>
            </a:extLst>
          </p:cNvPr>
          <p:cNvGrpSpPr/>
          <p:nvPr/>
        </p:nvGrpSpPr>
        <p:grpSpPr>
          <a:xfrm>
            <a:off x="9534870" y="4902565"/>
            <a:ext cx="146174" cy="144929"/>
            <a:chOff x="10239438" y="4431953"/>
            <a:chExt cx="236132" cy="234118"/>
          </a:xfrm>
        </p:grpSpPr>
        <p:cxnSp>
          <p:nvCxnSpPr>
            <p:cNvPr id="112" name="Straight Connector 111">
              <a:extLst>
                <a:ext uri="{FF2B5EF4-FFF2-40B4-BE49-F238E27FC236}">
                  <a16:creationId xmlns:a16="http://schemas.microsoft.com/office/drawing/2014/main" id="{5F537144-AEEB-403A-BA15-386A6DF6EFB1}"/>
                </a:ext>
              </a:extLst>
            </p:cNvPr>
            <p:cNvCxnSpPr>
              <a:cxnSpLocks/>
            </p:cNvCxnSpPr>
            <p:nvPr/>
          </p:nvCxnSpPr>
          <p:spPr>
            <a:xfrm>
              <a:off x="10248141" y="4437632"/>
              <a:ext cx="218727" cy="222761"/>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23CD707-5646-4218-9333-336EA06CEE4C}"/>
                </a:ext>
              </a:extLst>
            </p:cNvPr>
            <p:cNvCxnSpPr>
              <a:cxnSpLocks/>
            </p:cNvCxnSpPr>
            <p:nvPr/>
          </p:nvCxnSpPr>
          <p:spPr>
            <a:xfrm flipV="1">
              <a:off x="10239438" y="4431953"/>
              <a:ext cx="236132" cy="234118"/>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15" name="Freeform: Shape 114">
            <a:extLst>
              <a:ext uri="{FF2B5EF4-FFF2-40B4-BE49-F238E27FC236}">
                <a16:creationId xmlns:a16="http://schemas.microsoft.com/office/drawing/2014/main" id="{D3149988-E2B7-4B3D-BF76-CF3300B0A7CD}"/>
              </a:ext>
            </a:extLst>
          </p:cNvPr>
          <p:cNvSpPr>
            <a:spLocks/>
          </p:cNvSpPr>
          <p:nvPr/>
        </p:nvSpPr>
        <p:spPr bwMode="auto">
          <a:xfrm>
            <a:off x="9435691" y="5864534"/>
            <a:ext cx="343691" cy="427991"/>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26">
                <a:moveTo>
                  <a:pt x="126207" y="188913"/>
                </a:moveTo>
                <a:cubicBezTo>
                  <a:pt x="196212" y="188913"/>
                  <a:pt x="252413" y="244761"/>
                  <a:pt x="252413" y="314326"/>
                </a:cubicBezTo>
                <a:lnTo>
                  <a:pt x="0" y="314326"/>
                </a:lnTo>
                <a:cubicBezTo>
                  <a:pt x="0" y="244761"/>
                  <a:pt x="56201" y="188913"/>
                  <a:pt x="126207" y="188913"/>
                </a:cubicBezTo>
                <a:close/>
                <a:moveTo>
                  <a:pt x="125413" y="0"/>
                </a:moveTo>
                <a:cubicBezTo>
                  <a:pt x="138281" y="0"/>
                  <a:pt x="150159" y="1980"/>
                  <a:pt x="160057" y="6929"/>
                </a:cubicBezTo>
                <a:cubicBezTo>
                  <a:pt x="189753" y="20787"/>
                  <a:pt x="209550" y="49493"/>
                  <a:pt x="209550" y="84138"/>
                </a:cubicBezTo>
                <a:cubicBezTo>
                  <a:pt x="209550" y="130661"/>
                  <a:pt x="171936" y="168275"/>
                  <a:pt x="125413" y="168275"/>
                </a:cubicBezTo>
                <a:cubicBezTo>
                  <a:pt x="78890" y="168275"/>
                  <a:pt x="41275" y="130661"/>
                  <a:pt x="41275" y="84138"/>
                </a:cubicBezTo>
                <a:cubicBezTo>
                  <a:pt x="41275" y="49493"/>
                  <a:pt x="61072" y="20787"/>
                  <a:pt x="90768" y="6929"/>
                </a:cubicBezTo>
                <a:cubicBezTo>
                  <a:pt x="100666" y="1980"/>
                  <a:pt x="112545" y="0"/>
                  <a:pt x="125413" y="0"/>
                </a:cubicBezTo>
                <a:close/>
              </a:path>
            </a:pathLst>
          </a:custGeom>
          <a:solidFill>
            <a:srgbClr val="C00000"/>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prstClr val="black"/>
              </a:solidFill>
              <a:latin typeface="Segoe UI"/>
            </a:endParaRPr>
          </a:p>
        </p:txBody>
      </p:sp>
      <p:sp>
        <p:nvSpPr>
          <p:cNvPr id="116" name="Freeform: Shape 115">
            <a:extLst>
              <a:ext uri="{FF2B5EF4-FFF2-40B4-BE49-F238E27FC236}">
                <a16:creationId xmlns:a16="http://schemas.microsoft.com/office/drawing/2014/main" id="{5EC439A2-5545-453B-ABEC-427A07FFA1B9}"/>
              </a:ext>
            </a:extLst>
          </p:cNvPr>
          <p:cNvSpPr>
            <a:spLocks/>
          </p:cNvSpPr>
          <p:nvPr/>
        </p:nvSpPr>
        <p:spPr bwMode="auto">
          <a:xfrm>
            <a:off x="10299152" y="5864534"/>
            <a:ext cx="343691" cy="427991"/>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26">
                <a:moveTo>
                  <a:pt x="126207" y="188913"/>
                </a:moveTo>
                <a:cubicBezTo>
                  <a:pt x="196212" y="188913"/>
                  <a:pt x="252413" y="244761"/>
                  <a:pt x="252413" y="314326"/>
                </a:cubicBezTo>
                <a:lnTo>
                  <a:pt x="0" y="314326"/>
                </a:lnTo>
                <a:cubicBezTo>
                  <a:pt x="0" y="244761"/>
                  <a:pt x="56201" y="188913"/>
                  <a:pt x="126207" y="188913"/>
                </a:cubicBezTo>
                <a:close/>
                <a:moveTo>
                  <a:pt x="125413" y="0"/>
                </a:moveTo>
                <a:cubicBezTo>
                  <a:pt x="138281" y="0"/>
                  <a:pt x="150159" y="1980"/>
                  <a:pt x="160057" y="6929"/>
                </a:cubicBezTo>
                <a:cubicBezTo>
                  <a:pt x="189753" y="20787"/>
                  <a:pt x="209550" y="49493"/>
                  <a:pt x="209550" y="84138"/>
                </a:cubicBezTo>
                <a:cubicBezTo>
                  <a:pt x="209550" y="130661"/>
                  <a:pt x="171936" y="168275"/>
                  <a:pt x="125413" y="168275"/>
                </a:cubicBezTo>
                <a:cubicBezTo>
                  <a:pt x="78890" y="168275"/>
                  <a:pt x="41275" y="130661"/>
                  <a:pt x="41275" y="84138"/>
                </a:cubicBezTo>
                <a:cubicBezTo>
                  <a:pt x="41275" y="49493"/>
                  <a:pt x="61072" y="20787"/>
                  <a:pt x="90768" y="6929"/>
                </a:cubicBezTo>
                <a:cubicBezTo>
                  <a:pt x="100666" y="1980"/>
                  <a:pt x="112545" y="0"/>
                  <a:pt x="125413" y="0"/>
                </a:cubicBezTo>
                <a:close/>
              </a:path>
            </a:pathLst>
          </a:custGeom>
          <a:solidFill>
            <a:schemeClr val="accent1"/>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prstClr val="black"/>
              </a:solidFill>
              <a:latin typeface="Segoe UI"/>
            </a:endParaRPr>
          </a:p>
        </p:txBody>
      </p:sp>
      <p:sp>
        <p:nvSpPr>
          <p:cNvPr id="117" name="Freeform: Shape 116">
            <a:extLst>
              <a:ext uri="{FF2B5EF4-FFF2-40B4-BE49-F238E27FC236}">
                <a16:creationId xmlns:a16="http://schemas.microsoft.com/office/drawing/2014/main" id="{42622392-D205-4291-8FDF-DF0C22AF49F2}"/>
              </a:ext>
            </a:extLst>
          </p:cNvPr>
          <p:cNvSpPr>
            <a:spLocks/>
          </p:cNvSpPr>
          <p:nvPr/>
        </p:nvSpPr>
        <p:spPr bwMode="auto">
          <a:xfrm>
            <a:off x="8572229" y="5864534"/>
            <a:ext cx="343691" cy="427991"/>
          </a:xfrm>
          <a:custGeom>
            <a:avLst/>
            <a:gdLst>
              <a:gd name="connsiteX0" fmla="*/ 126207 w 252413"/>
              <a:gd name="connsiteY0" fmla="*/ 188913 h 314326"/>
              <a:gd name="connsiteX1" fmla="*/ 252413 w 252413"/>
              <a:gd name="connsiteY1" fmla="*/ 314326 h 314326"/>
              <a:gd name="connsiteX2" fmla="*/ 0 w 252413"/>
              <a:gd name="connsiteY2" fmla="*/ 314326 h 314326"/>
              <a:gd name="connsiteX3" fmla="*/ 126207 w 252413"/>
              <a:gd name="connsiteY3" fmla="*/ 188913 h 314326"/>
              <a:gd name="connsiteX4" fmla="*/ 125413 w 252413"/>
              <a:gd name="connsiteY4" fmla="*/ 0 h 314326"/>
              <a:gd name="connsiteX5" fmla="*/ 160057 w 252413"/>
              <a:gd name="connsiteY5" fmla="*/ 6929 h 314326"/>
              <a:gd name="connsiteX6" fmla="*/ 209550 w 252413"/>
              <a:gd name="connsiteY6" fmla="*/ 84138 h 314326"/>
              <a:gd name="connsiteX7" fmla="*/ 125413 w 252413"/>
              <a:gd name="connsiteY7" fmla="*/ 168275 h 314326"/>
              <a:gd name="connsiteX8" fmla="*/ 41275 w 252413"/>
              <a:gd name="connsiteY8" fmla="*/ 84138 h 314326"/>
              <a:gd name="connsiteX9" fmla="*/ 90768 w 252413"/>
              <a:gd name="connsiteY9" fmla="*/ 6929 h 314326"/>
              <a:gd name="connsiteX10" fmla="*/ 125413 w 252413"/>
              <a:gd name="connsiteY10"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13" h="314326">
                <a:moveTo>
                  <a:pt x="126207" y="188913"/>
                </a:moveTo>
                <a:cubicBezTo>
                  <a:pt x="196212" y="188913"/>
                  <a:pt x="252413" y="244761"/>
                  <a:pt x="252413" y="314326"/>
                </a:cubicBezTo>
                <a:lnTo>
                  <a:pt x="0" y="314326"/>
                </a:lnTo>
                <a:cubicBezTo>
                  <a:pt x="0" y="244761"/>
                  <a:pt x="56201" y="188913"/>
                  <a:pt x="126207" y="188913"/>
                </a:cubicBezTo>
                <a:close/>
                <a:moveTo>
                  <a:pt x="125413" y="0"/>
                </a:moveTo>
                <a:cubicBezTo>
                  <a:pt x="138281" y="0"/>
                  <a:pt x="150159" y="1980"/>
                  <a:pt x="160057" y="6929"/>
                </a:cubicBezTo>
                <a:cubicBezTo>
                  <a:pt x="189753" y="20787"/>
                  <a:pt x="209550" y="49493"/>
                  <a:pt x="209550" y="84138"/>
                </a:cubicBezTo>
                <a:cubicBezTo>
                  <a:pt x="209550" y="130661"/>
                  <a:pt x="171936" y="168275"/>
                  <a:pt x="125413" y="168275"/>
                </a:cubicBezTo>
                <a:cubicBezTo>
                  <a:pt x="78890" y="168275"/>
                  <a:pt x="41275" y="130661"/>
                  <a:pt x="41275" y="84138"/>
                </a:cubicBezTo>
                <a:cubicBezTo>
                  <a:pt x="41275" y="49493"/>
                  <a:pt x="61072" y="20787"/>
                  <a:pt x="90768" y="6929"/>
                </a:cubicBezTo>
                <a:cubicBezTo>
                  <a:pt x="100666" y="1980"/>
                  <a:pt x="112545" y="0"/>
                  <a:pt x="125413" y="0"/>
                </a:cubicBezTo>
                <a:close/>
              </a:path>
            </a:pathLst>
          </a:custGeom>
          <a:solidFill>
            <a:schemeClr val="accent1"/>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prstClr val="black"/>
              </a:solidFill>
              <a:latin typeface="Segoe UI"/>
            </a:endParaRPr>
          </a:p>
        </p:txBody>
      </p:sp>
      <p:grpSp>
        <p:nvGrpSpPr>
          <p:cNvPr id="118" name="Group 117">
            <a:extLst>
              <a:ext uri="{FF2B5EF4-FFF2-40B4-BE49-F238E27FC236}">
                <a16:creationId xmlns:a16="http://schemas.microsoft.com/office/drawing/2014/main" id="{43428D9F-351C-4E89-A0D0-AA39FD3A5A70}"/>
              </a:ext>
            </a:extLst>
          </p:cNvPr>
          <p:cNvGrpSpPr/>
          <p:nvPr/>
        </p:nvGrpSpPr>
        <p:grpSpPr>
          <a:xfrm>
            <a:off x="8492567" y="5300042"/>
            <a:ext cx="506937" cy="325888"/>
            <a:chOff x="6890249" y="4985657"/>
            <a:chExt cx="762000" cy="489856"/>
          </a:xfrm>
        </p:grpSpPr>
        <p:sp>
          <p:nvSpPr>
            <p:cNvPr id="119" name="Rectangle: Rounded Corners 118">
              <a:extLst>
                <a:ext uri="{FF2B5EF4-FFF2-40B4-BE49-F238E27FC236}">
                  <a16:creationId xmlns:a16="http://schemas.microsoft.com/office/drawing/2014/main" id="{89A7AAD9-6781-47F2-BAFD-95233B9B77BE}"/>
                </a:ext>
              </a:extLst>
            </p:cNvPr>
            <p:cNvSpPr/>
            <p:nvPr/>
          </p:nvSpPr>
          <p:spPr>
            <a:xfrm>
              <a:off x="6890249" y="4985657"/>
              <a:ext cx="762000" cy="489856"/>
            </a:xfrm>
            <a:prstGeom prst="roundRect">
              <a:avLst>
                <a:gd name="adj" fmla="val 8504"/>
              </a:avLst>
            </a:prstGeom>
            <a:solidFill>
              <a:schemeClr val="accent1"/>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20" name="Freeform: Shape 119">
              <a:extLst>
                <a:ext uri="{FF2B5EF4-FFF2-40B4-BE49-F238E27FC236}">
                  <a16:creationId xmlns:a16="http://schemas.microsoft.com/office/drawing/2014/main" id="{2C0D96EC-D684-4A9C-B6AF-0F6BE4DF3F54}"/>
                </a:ext>
              </a:extLst>
            </p:cNvPr>
            <p:cNvSpPr/>
            <p:nvPr/>
          </p:nvSpPr>
          <p:spPr>
            <a:xfrm>
              <a:off x="7042649" y="5075464"/>
              <a:ext cx="152400" cy="152400"/>
            </a:xfrm>
            <a:custGeom>
              <a:avLst/>
              <a:gdLst>
                <a:gd name="connsiteX0" fmla="*/ 76200 w 152400"/>
                <a:gd name="connsiteY0" fmla="*/ 0 h 152400"/>
                <a:gd name="connsiteX1" fmla="*/ 152400 w 152400"/>
                <a:gd name="connsiteY1" fmla="*/ 76200 h 152400"/>
                <a:gd name="connsiteX2" fmla="*/ 76200 w 152400"/>
                <a:gd name="connsiteY2" fmla="*/ 152400 h 152400"/>
                <a:gd name="connsiteX3" fmla="*/ 0 w 152400"/>
                <a:gd name="connsiteY3" fmla="*/ 76200 h 152400"/>
                <a:gd name="connsiteX4" fmla="*/ 76200 w 1524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76200" y="0"/>
                  </a:moveTo>
                  <a:cubicBezTo>
                    <a:pt x="118110" y="0"/>
                    <a:pt x="152400" y="34290"/>
                    <a:pt x="152400" y="76200"/>
                  </a:cubicBezTo>
                  <a:cubicBezTo>
                    <a:pt x="152400" y="118110"/>
                    <a:pt x="118110" y="152400"/>
                    <a:pt x="76200" y="152400"/>
                  </a:cubicBezTo>
                  <a:cubicBezTo>
                    <a:pt x="34290" y="152400"/>
                    <a:pt x="0" y="118110"/>
                    <a:pt x="0" y="76200"/>
                  </a:cubicBezTo>
                  <a:cubicBezTo>
                    <a:pt x="0" y="34290"/>
                    <a:pt x="34290" y="0"/>
                    <a:pt x="76200" y="0"/>
                  </a:cubicBez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21" name="Freeform: Shape 120">
              <a:extLst>
                <a:ext uri="{FF2B5EF4-FFF2-40B4-BE49-F238E27FC236}">
                  <a16:creationId xmlns:a16="http://schemas.microsoft.com/office/drawing/2014/main" id="{FACC8A9F-06A5-4420-BAA5-B90B85EB0B67}"/>
                </a:ext>
              </a:extLst>
            </p:cNvPr>
            <p:cNvSpPr/>
            <p:nvPr/>
          </p:nvSpPr>
          <p:spPr>
            <a:xfrm>
              <a:off x="7347449" y="5132614"/>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 name="connsiteX4" fmla="*/ 0 w 2286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8100">
                  <a:moveTo>
                    <a:pt x="0" y="0"/>
                  </a:moveTo>
                  <a:lnTo>
                    <a:pt x="228600" y="0"/>
                  </a:lnTo>
                  <a:lnTo>
                    <a:pt x="228600" y="38100"/>
                  </a:lnTo>
                  <a:lnTo>
                    <a:pt x="0" y="38100"/>
                  </a:lnTo>
                  <a:lnTo>
                    <a:pt x="0" y="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22" name="Freeform: Shape 121">
              <a:extLst>
                <a:ext uri="{FF2B5EF4-FFF2-40B4-BE49-F238E27FC236}">
                  <a16:creationId xmlns:a16="http://schemas.microsoft.com/office/drawing/2014/main" id="{C0AEC378-537D-405E-82EB-745F5168332B}"/>
                </a:ext>
              </a:extLst>
            </p:cNvPr>
            <p:cNvSpPr/>
            <p:nvPr/>
          </p:nvSpPr>
          <p:spPr>
            <a:xfrm>
              <a:off x="6966449" y="5246914"/>
              <a:ext cx="304800" cy="152400"/>
            </a:xfrm>
            <a:custGeom>
              <a:avLst/>
              <a:gdLst>
                <a:gd name="connsiteX0" fmla="*/ 152400 w 304800"/>
                <a:gd name="connsiteY0" fmla="*/ 0 h 152400"/>
                <a:gd name="connsiteX1" fmla="*/ 215265 w 304800"/>
                <a:gd name="connsiteY1" fmla="*/ 9525 h 152400"/>
                <a:gd name="connsiteX2" fmla="*/ 289560 w 304800"/>
                <a:gd name="connsiteY2" fmla="*/ 45720 h 152400"/>
                <a:gd name="connsiteX3" fmla="*/ 304800 w 304800"/>
                <a:gd name="connsiteY3" fmla="*/ 76200 h 152400"/>
                <a:gd name="connsiteX4" fmla="*/ 304800 w 304800"/>
                <a:gd name="connsiteY4" fmla="*/ 152400 h 152400"/>
                <a:gd name="connsiteX5" fmla="*/ 0 w 304800"/>
                <a:gd name="connsiteY5" fmla="*/ 152400 h 152400"/>
                <a:gd name="connsiteX6" fmla="*/ 0 w 304800"/>
                <a:gd name="connsiteY6" fmla="*/ 76200 h 152400"/>
                <a:gd name="connsiteX7" fmla="*/ 15240 w 304800"/>
                <a:gd name="connsiteY7" fmla="*/ 45720 h 152400"/>
                <a:gd name="connsiteX8" fmla="*/ 89535 w 304800"/>
                <a:gd name="connsiteY8" fmla="*/ 9525 h 152400"/>
                <a:gd name="connsiteX9" fmla="*/ 152400 w 304800"/>
                <a:gd name="connsiteY9"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0" h="152400">
                  <a:moveTo>
                    <a:pt x="152400" y="0"/>
                  </a:moveTo>
                  <a:cubicBezTo>
                    <a:pt x="175260" y="0"/>
                    <a:pt x="196215" y="3810"/>
                    <a:pt x="215265" y="9525"/>
                  </a:cubicBezTo>
                  <a:cubicBezTo>
                    <a:pt x="241935" y="17145"/>
                    <a:pt x="268605" y="28575"/>
                    <a:pt x="289560" y="45720"/>
                  </a:cubicBezTo>
                  <a:cubicBezTo>
                    <a:pt x="299085" y="53340"/>
                    <a:pt x="304800" y="64770"/>
                    <a:pt x="304800" y="76200"/>
                  </a:cubicBezTo>
                  <a:lnTo>
                    <a:pt x="304800" y="152400"/>
                  </a:lnTo>
                  <a:lnTo>
                    <a:pt x="0" y="152400"/>
                  </a:lnTo>
                  <a:lnTo>
                    <a:pt x="0" y="76200"/>
                  </a:lnTo>
                  <a:cubicBezTo>
                    <a:pt x="0" y="64770"/>
                    <a:pt x="5715" y="53340"/>
                    <a:pt x="15240" y="45720"/>
                  </a:cubicBezTo>
                  <a:cubicBezTo>
                    <a:pt x="36195" y="30480"/>
                    <a:pt x="62865" y="17145"/>
                    <a:pt x="89535" y="9525"/>
                  </a:cubicBezTo>
                  <a:cubicBezTo>
                    <a:pt x="110490" y="3810"/>
                    <a:pt x="131445" y="0"/>
                    <a:pt x="152400" y="0"/>
                  </a:cubicBez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23" name="Freeform: Shape 122">
              <a:extLst>
                <a:ext uri="{FF2B5EF4-FFF2-40B4-BE49-F238E27FC236}">
                  <a16:creationId xmlns:a16="http://schemas.microsoft.com/office/drawing/2014/main" id="{B94323F2-747F-4034-888A-76D33757BA99}"/>
                </a:ext>
              </a:extLst>
            </p:cNvPr>
            <p:cNvSpPr/>
            <p:nvPr/>
          </p:nvSpPr>
          <p:spPr>
            <a:xfrm>
              <a:off x="7347449" y="5246914"/>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 name="connsiteX4" fmla="*/ 0 w 2286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8100">
                  <a:moveTo>
                    <a:pt x="0" y="0"/>
                  </a:moveTo>
                  <a:lnTo>
                    <a:pt x="228600" y="0"/>
                  </a:lnTo>
                  <a:lnTo>
                    <a:pt x="228600" y="38100"/>
                  </a:lnTo>
                  <a:lnTo>
                    <a:pt x="0" y="38100"/>
                  </a:lnTo>
                  <a:lnTo>
                    <a:pt x="0" y="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24" name="Freeform: Shape 123">
              <a:extLst>
                <a:ext uri="{FF2B5EF4-FFF2-40B4-BE49-F238E27FC236}">
                  <a16:creationId xmlns:a16="http://schemas.microsoft.com/office/drawing/2014/main" id="{F939EAC3-D750-4460-8E56-49814C096829}"/>
                </a:ext>
              </a:extLst>
            </p:cNvPr>
            <p:cNvSpPr/>
            <p:nvPr/>
          </p:nvSpPr>
          <p:spPr>
            <a:xfrm>
              <a:off x="7347449" y="5361214"/>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 name="connsiteX4" fmla="*/ 0 w 2286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8100">
                  <a:moveTo>
                    <a:pt x="0" y="0"/>
                  </a:moveTo>
                  <a:lnTo>
                    <a:pt x="228600" y="0"/>
                  </a:lnTo>
                  <a:lnTo>
                    <a:pt x="228600" y="38100"/>
                  </a:lnTo>
                  <a:lnTo>
                    <a:pt x="0" y="38100"/>
                  </a:lnTo>
                  <a:lnTo>
                    <a:pt x="0" y="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grpSp>
      <p:grpSp>
        <p:nvGrpSpPr>
          <p:cNvPr id="125" name="Group 124">
            <a:extLst>
              <a:ext uri="{FF2B5EF4-FFF2-40B4-BE49-F238E27FC236}">
                <a16:creationId xmlns:a16="http://schemas.microsoft.com/office/drawing/2014/main" id="{745B367B-4678-4BBA-8A7F-7989449EB2CB}"/>
              </a:ext>
            </a:extLst>
          </p:cNvPr>
          <p:cNvGrpSpPr/>
          <p:nvPr/>
        </p:nvGrpSpPr>
        <p:grpSpPr>
          <a:xfrm>
            <a:off x="10218291" y="5300042"/>
            <a:ext cx="506937" cy="325888"/>
            <a:chOff x="6890249" y="4985657"/>
            <a:chExt cx="762000" cy="489856"/>
          </a:xfrm>
        </p:grpSpPr>
        <p:sp>
          <p:nvSpPr>
            <p:cNvPr id="126" name="Rectangle: Rounded Corners 125">
              <a:extLst>
                <a:ext uri="{FF2B5EF4-FFF2-40B4-BE49-F238E27FC236}">
                  <a16:creationId xmlns:a16="http://schemas.microsoft.com/office/drawing/2014/main" id="{6B4AA2C2-4DB9-4FC5-AFAA-408D6E2E2B99}"/>
                </a:ext>
              </a:extLst>
            </p:cNvPr>
            <p:cNvSpPr/>
            <p:nvPr/>
          </p:nvSpPr>
          <p:spPr>
            <a:xfrm>
              <a:off x="6890249" y="4985657"/>
              <a:ext cx="762000" cy="489856"/>
            </a:xfrm>
            <a:prstGeom prst="roundRect">
              <a:avLst>
                <a:gd name="adj" fmla="val 8504"/>
              </a:avLst>
            </a:prstGeom>
            <a:solidFill>
              <a:schemeClr val="accent1"/>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27" name="Freeform: Shape 126">
              <a:extLst>
                <a:ext uri="{FF2B5EF4-FFF2-40B4-BE49-F238E27FC236}">
                  <a16:creationId xmlns:a16="http://schemas.microsoft.com/office/drawing/2014/main" id="{0EACC6CB-0AED-4B63-AC1C-473655785619}"/>
                </a:ext>
              </a:extLst>
            </p:cNvPr>
            <p:cNvSpPr/>
            <p:nvPr/>
          </p:nvSpPr>
          <p:spPr>
            <a:xfrm>
              <a:off x="7042649" y="5075464"/>
              <a:ext cx="152400" cy="152400"/>
            </a:xfrm>
            <a:custGeom>
              <a:avLst/>
              <a:gdLst>
                <a:gd name="connsiteX0" fmla="*/ 76200 w 152400"/>
                <a:gd name="connsiteY0" fmla="*/ 0 h 152400"/>
                <a:gd name="connsiteX1" fmla="*/ 152400 w 152400"/>
                <a:gd name="connsiteY1" fmla="*/ 76200 h 152400"/>
                <a:gd name="connsiteX2" fmla="*/ 76200 w 152400"/>
                <a:gd name="connsiteY2" fmla="*/ 152400 h 152400"/>
                <a:gd name="connsiteX3" fmla="*/ 0 w 152400"/>
                <a:gd name="connsiteY3" fmla="*/ 76200 h 152400"/>
                <a:gd name="connsiteX4" fmla="*/ 76200 w 1524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76200" y="0"/>
                  </a:moveTo>
                  <a:cubicBezTo>
                    <a:pt x="118110" y="0"/>
                    <a:pt x="152400" y="34290"/>
                    <a:pt x="152400" y="76200"/>
                  </a:cubicBezTo>
                  <a:cubicBezTo>
                    <a:pt x="152400" y="118110"/>
                    <a:pt x="118110" y="152400"/>
                    <a:pt x="76200" y="152400"/>
                  </a:cubicBezTo>
                  <a:cubicBezTo>
                    <a:pt x="34290" y="152400"/>
                    <a:pt x="0" y="118110"/>
                    <a:pt x="0" y="76200"/>
                  </a:cubicBezTo>
                  <a:cubicBezTo>
                    <a:pt x="0" y="34290"/>
                    <a:pt x="34290" y="0"/>
                    <a:pt x="76200" y="0"/>
                  </a:cubicBez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28" name="Freeform: Shape 127">
              <a:extLst>
                <a:ext uri="{FF2B5EF4-FFF2-40B4-BE49-F238E27FC236}">
                  <a16:creationId xmlns:a16="http://schemas.microsoft.com/office/drawing/2014/main" id="{A6CB9073-E50A-44B9-A636-3B5248E3DED8}"/>
                </a:ext>
              </a:extLst>
            </p:cNvPr>
            <p:cNvSpPr/>
            <p:nvPr/>
          </p:nvSpPr>
          <p:spPr>
            <a:xfrm>
              <a:off x="7347449" y="5132614"/>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 name="connsiteX4" fmla="*/ 0 w 2286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8100">
                  <a:moveTo>
                    <a:pt x="0" y="0"/>
                  </a:moveTo>
                  <a:lnTo>
                    <a:pt x="228600" y="0"/>
                  </a:lnTo>
                  <a:lnTo>
                    <a:pt x="228600" y="38100"/>
                  </a:lnTo>
                  <a:lnTo>
                    <a:pt x="0" y="38100"/>
                  </a:lnTo>
                  <a:lnTo>
                    <a:pt x="0" y="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29" name="Freeform: Shape 128">
              <a:extLst>
                <a:ext uri="{FF2B5EF4-FFF2-40B4-BE49-F238E27FC236}">
                  <a16:creationId xmlns:a16="http://schemas.microsoft.com/office/drawing/2014/main" id="{5891D3BA-63CF-472F-8DC6-0595CE852F04}"/>
                </a:ext>
              </a:extLst>
            </p:cNvPr>
            <p:cNvSpPr/>
            <p:nvPr/>
          </p:nvSpPr>
          <p:spPr>
            <a:xfrm>
              <a:off x="6966449" y="5246914"/>
              <a:ext cx="304800" cy="152400"/>
            </a:xfrm>
            <a:custGeom>
              <a:avLst/>
              <a:gdLst>
                <a:gd name="connsiteX0" fmla="*/ 152400 w 304800"/>
                <a:gd name="connsiteY0" fmla="*/ 0 h 152400"/>
                <a:gd name="connsiteX1" fmla="*/ 215265 w 304800"/>
                <a:gd name="connsiteY1" fmla="*/ 9525 h 152400"/>
                <a:gd name="connsiteX2" fmla="*/ 289560 w 304800"/>
                <a:gd name="connsiteY2" fmla="*/ 45720 h 152400"/>
                <a:gd name="connsiteX3" fmla="*/ 304800 w 304800"/>
                <a:gd name="connsiteY3" fmla="*/ 76200 h 152400"/>
                <a:gd name="connsiteX4" fmla="*/ 304800 w 304800"/>
                <a:gd name="connsiteY4" fmla="*/ 152400 h 152400"/>
                <a:gd name="connsiteX5" fmla="*/ 0 w 304800"/>
                <a:gd name="connsiteY5" fmla="*/ 152400 h 152400"/>
                <a:gd name="connsiteX6" fmla="*/ 0 w 304800"/>
                <a:gd name="connsiteY6" fmla="*/ 76200 h 152400"/>
                <a:gd name="connsiteX7" fmla="*/ 15240 w 304800"/>
                <a:gd name="connsiteY7" fmla="*/ 45720 h 152400"/>
                <a:gd name="connsiteX8" fmla="*/ 89535 w 304800"/>
                <a:gd name="connsiteY8" fmla="*/ 9525 h 152400"/>
                <a:gd name="connsiteX9" fmla="*/ 152400 w 304800"/>
                <a:gd name="connsiteY9"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0" h="152400">
                  <a:moveTo>
                    <a:pt x="152400" y="0"/>
                  </a:moveTo>
                  <a:cubicBezTo>
                    <a:pt x="175260" y="0"/>
                    <a:pt x="196215" y="3810"/>
                    <a:pt x="215265" y="9525"/>
                  </a:cubicBezTo>
                  <a:cubicBezTo>
                    <a:pt x="241935" y="17145"/>
                    <a:pt x="268605" y="28575"/>
                    <a:pt x="289560" y="45720"/>
                  </a:cubicBezTo>
                  <a:cubicBezTo>
                    <a:pt x="299085" y="53340"/>
                    <a:pt x="304800" y="64770"/>
                    <a:pt x="304800" y="76200"/>
                  </a:cubicBezTo>
                  <a:lnTo>
                    <a:pt x="304800" y="152400"/>
                  </a:lnTo>
                  <a:lnTo>
                    <a:pt x="0" y="152400"/>
                  </a:lnTo>
                  <a:lnTo>
                    <a:pt x="0" y="76200"/>
                  </a:lnTo>
                  <a:cubicBezTo>
                    <a:pt x="0" y="64770"/>
                    <a:pt x="5715" y="53340"/>
                    <a:pt x="15240" y="45720"/>
                  </a:cubicBezTo>
                  <a:cubicBezTo>
                    <a:pt x="36195" y="30480"/>
                    <a:pt x="62865" y="17145"/>
                    <a:pt x="89535" y="9525"/>
                  </a:cubicBezTo>
                  <a:cubicBezTo>
                    <a:pt x="110490" y="3810"/>
                    <a:pt x="131445" y="0"/>
                    <a:pt x="152400" y="0"/>
                  </a:cubicBez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30" name="Freeform: Shape 129">
              <a:extLst>
                <a:ext uri="{FF2B5EF4-FFF2-40B4-BE49-F238E27FC236}">
                  <a16:creationId xmlns:a16="http://schemas.microsoft.com/office/drawing/2014/main" id="{C3F0A573-59A0-43C1-B33D-580DBF645DD6}"/>
                </a:ext>
              </a:extLst>
            </p:cNvPr>
            <p:cNvSpPr/>
            <p:nvPr/>
          </p:nvSpPr>
          <p:spPr>
            <a:xfrm>
              <a:off x="7347449" y="5246914"/>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 name="connsiteX4" fmla="*/ 0 w 2286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8100">
                  <a:moveTo>
                    <a:pt x="0" y="0"/>
                  </a:moveTo>
                  <a:lnTo>
                    <a:pt x="228600" y="0"/>
                  </a:lnTo>
                  <a:lnTo>
                    <a:pt x="228600" y="38100"/>
                  </a:lnTo>
                  <a:lnTo>
                    <a:pt x="0" y="38100"/>
                  </a:lnTo>
                  <a:lnTo>
                    <a:pt x="0" y="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31" name="Freeform: Shape 130">
              <a:extLst>
                <a:ext uri="{FF2B5EF4-FFF2-40B4-BE49-F238E27FC236}">
                  <a16:creationId xmlns:a16="http://schemas.microsoft.com/office/drawing/2014/main" id="{3CB4554A-31DB-4B0D-867E-E61C733BFCAC}"/>
                </a:ext>
              </a:extLst>
            </p:cNvPr>
            <p:cNvSpPr/>
            <p:nvPr/>
          </p:nvSpPr>
          <p:spPr>
            <a:xfrm>
              <a:off x="7347449" y="5361214"/>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 name="connsiteX4" fmla="*/ 0 w 2286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8100">
                  <a:moveTo>
                    <a:pt x="0" y="0"/>
                  </a:moveTo>
                  <a:lnTo>
                    <a:pt x="228600" y="0"/>
                  </a:lnTo>
                  <a:lnTo>
                    <a:pt x="228600" y="38100"/>
                  </a:lnTo>
                  <a:lnTo>
                    <a:pt x="0" y="38100"/>
                  </a:lnTo>
                  <a:lnTo>
                    <a:pt x="0" y="0"/>
                  </a:lnTo>
                  <a:close/>
                </a:path>
              </a:pathLst>
            </a:custGeom>
            <a:solidFill>
              <a:schemeClr val="accent2"/>
            </a:solidFill>
            <a:ln w="9525" cap="flat">
              <a:noFill/>
              <a:prstDash val="solid"/>
              <a:miter/>
            </a:ln>
          </p:spPr>
          <p:txBody>
            <a:bodyPr rtlCol="0" anchor="ctr"/>
            <a:lstStyle/>
            <a:p>
              <a:pPr defTabSz="914225"/>
              <a:endParaRPr lang="en-US" dirty="0">
                <a:solidFill>
                  <a:prstClr val="black"/>
                </a:solidFill>
                <a:latin typeface="Segoe UI"/>
              </a:endParaRPr>
            </a:p>
          </p:txBody>
        </p:sp>
      </p:grpSp>
      <p:grpSp>
        <p:nvGrpSpPr>
          <p:cNvPr id="132" name="Group 131">
            <a:extLst>
              <a:ext uri="{FF2B5EF4-FFF2-40B4-BE49-F238E27FC236}">
                <a16:creationId xmlns:a16="http://schemas.microsoft.com/office/drawing/2014/main" id="{275058C3-3E24-4C43-842F-36E45200C613}"/>
              </a:ext>
            </a:extLst>
          </p:cNvPr>
          <p:cNvGrpSpPr/>
          <p:nvPr/>
        </p:nvGrpSpPr>
        <p:grpSpPr>
          <a:xfrm>
            <a:off x="9355430" y="5300042"/>
            <a:ext cx="506937" cy="325888"/>
            <a:chOff x="6890249" y="4985657"/>
            <a:chExt cx="762000" cy="489856"/>
          </a:xfrm>
          <a:solidFill>
            <a:schemeClr val="bg1">
              <a:lumMod val="85000"/>
            </a:schemeClr>
          </a:solidFill>
        </p:grpSpPr>
        <p:sp>
          <p:nvSpPr>
            <p:cNvPr id="133" name="Rectangle: Rounded Corners 132">
              <a:extLst>
                <a:ext uri="{FF2B5EF4-FFF2-40B4-BE49-F238E27FC236}">
                  <a16:creationId xmlns:a16="http://schemas.microsoft.com/office/drawing/2014/main" id="{2E8496B5-AACE-42CC-92A0-C4517EADF829}"/>
                </a:ext>
              </a:extLst>
            </p:cNvPr>
            <p:cNvSpPr/>
            <p:nvPr/>
          </p:nvSpPr>
          <p:spPr>
            <a:xfrm>
              <a:off x="6890249" y="4985657"/>
              <a:ext cx="762000" cy="489856"/>
            </a:xfrm>
            <a:prstGeom prst="roundRect">
              <a:avLst>
                <a:gd name="adj" fmla="val 8504"/>
              </a:avLst>
            </a:prstGeom>
            <a:solidFill>
              <a:srgbClr val="C00000"/>
            </a:solidFill>
            <a:ln w="9525" cap="flat">
              <a:noFill/>
              <a:prstDash val="solid"/>
              <a:miter/>
            </a:ln>
          </p:spPr>
          <p:txBody>
            <a:bodyPr rtlCol="0" anchor="ctr"/>
            <a:lstStyle/>
            <a:p>
              <a:pPr defTabSz="914225"/>
              <a:endParaRPr lang="en-US" dirty="0">
                <a:solidFill>
                  <a:prstClr val="black"/>
                </a:solidFill>
                <a:latin typeface="Segoe UI"/>
              </a:endParaRPr>
            </a:p>
          </p:txBody>
        </p:sp>
        <p:sp>
          <p:nvSpPr>
            <p:cNvPr id="134" name="Freeform: Shape 133">
              <a:extLst>
                <a:ext uri="{FF2B5EF4-FFF2-40B4-BE49-F238E27FC236}">
                  <a16:creationId xmlns:a16="http://schemas.microsoft.com/office/drawing/2014/main" id="{AF0586FF-8485-437A-BEB3-84E7618F4914}"/>
                </a:ext>
              </a:extLst>
            </p:cNvPr>
            <p:cNvSpPr/>
            <p:nvPr/>
          </p:nvSpPr>
          <p:spPr>
            <a:xfrm>
              <a:off x="7042649" y="5075464"/>
              <a:ext cx="152400" cy="152400"/>
            </a:xfrm>
            <a:custGeom>
              <a:avLst/>
              <a:gdLst>
                <a:gd name="connsiteX0" fmla="*/ 76200 w 152400"/>
                <a:gd name="connsiteY0" fmla="*/ 0 h 152400"/>
                <a:gd name="connsiteX1" fmla="*/ 152400 w 152400"/>
                <a:gd name="connsiteY1" fmla="*/ 76200 h 152400"/>
                <a:gd name="connsiteX2" fmla="*/ 76200 w 152400"/>
                <a:gd name="connsiteY2" fmla="*/ 152400 h 152400"/>
                <a:gd name="connsiteX3" fmla="*/ 0 w 152400"/>
                <a:gd name="connsiteY3" fmla="*/ 76200 h 152400"/>
                <a:gd name="connsiteX4" fmla="*/ 76200 w 1524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76200" y="0"/>
                  </a:moveTo>
                  <a:cubicBezTo>
                    <a:pt x="118110" y="0"/>
                    <a:pt x="152400" y="34290"/>
                    <a:pt x="152400" y="76200"/>
                  </a:cubicBezTo>
                  <a:cubicBezTo>
                    <a:pt x="152400" y="118110"/>
                    <a:pt x="118110" y="152400"/>
                    <a:pt x="76200" y="152400"/>
                  </a:cubicBezTo>
                  <a:cubicBezTo>
                    <a:pt x="34290" y="152400"/>
                    <a:pt x="0" y="118110"/>
                    <a:pt x="0" y="76200"/>
                  </a:cubicBezTo>
                  <a:cubicBezTo>
                    <a:pt x="0" y="34290"/>
                    <a:pt x="34290" y="0"/>
                    <a:pt x="76200" y="0"/>
                  </a:cubicBez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35" name="Freeform: Shape 134">
              <a:extLst>
                <a:ext uri="{FF2B5EF4-FFF2-40B4-BE49-F238E27FC236}">
                  <a16:creationId xmlns:a16="http://schemas.microsoft.com/office/drawing/2014/main" id="{D328014B-B6DD-4C3E-A924-B119C0CA904A}"/>
                </a:ext>
              </a:extLst>
            </p:cNvPr>
            <p:cNvSpPr/>
            <p:nvPr/>
          </p:nvSpPr>
          <p:spPr>
            <a:xfrm>
              <a:off x="7347449" y="5132614"/>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 name="connsiteX4" fmla="*/ 0 w 2286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8100">
                  <a:moveTo>
                    <a:pt x="0" y="0"/>
                  </a:moveTo>
                  <a:lnTo>
                    <a:pt x="228600" y="0"/>
                  </a:lnTo>
                  <a:lnTo>
                    <a:pt x="228600" y="38100"/>
                  </a:lnTo>
                  <a:lnTo>
                    <a:pt x="0" y="38100"/>
                  </a:lnTo>
                  <a:lnTo>
                    <a:pt x="0" y="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36" name="Freeform: Shape 135">
              <a:extLst>
                <a:ext uri="{FF2B5EF4-FFF2-40B4-BE49-F238E27FC236}">
                  <a16:creationId xmlns:a16="http://schemas.microsoft.com/office/drawing/2014/main" id="{9D050E40-B0A1-4767-AA1B-25C95EF45B1B}"/>
                </a:ext>
              </a:extLst>
            </p:cNvPr>
            <p:cNvSpPr/>
            <p:nvPr/>
          </p:nvSpPr>
          <p:spPr>
            <a:xfrm>
              <a:off x="6966449" y="5246914"/>
              <a:ext cx="304800" cy="152400"/>
            </a:xfrm>
            <a:custGeom>
              <a:avLst/>
              <a:gdLst>
                <a:gd name="connsiteX0" fmla="*/ 152400 w 304800"/>
                <a:gd name="connsiteY0" fmla="*/ 0 h 152400"/>
                <a:gd name="connsiteX1" fmla="*/ 215265 w 304800"/>
                <a:gd name="connsiteY1" fmla="*/ 9525 h 152400"/>
                <a:gd name="connsiteX2" fmla="*/ 289560 w 304800"/>
                <a:gd name="connsiteY2" fmla="*/ 45720 h 152400"/>
                <a:gd name="connsiteX3" fmla="*/ 304800 w 304800"/>
                <a:gd name="connsiteY3" fmla="*/ 76200 h 152400"/>
                <a:gd name="connsiteX4" fmla="*/ 304800 w 304800"/>
                <a:gd name="connsiteY4" fmla="*/ 152400 h 152400"/>
                <a:gd name="connsiteX5" fmla="*/ 0 w 304800"/>
                <a:gd name="connsiteY5" fmla="*/ 152400 h 152400"/>
                <a:gd name="connsiteX6" fmla="*/ 0 w 304800"/>
                <a:gd name="connsiteY6" fmla="*/ 76200 h 152400"/>
                <a:gd name="connsiteX7" fmla="*/ 15240 w 304800"/>
                <a:gd name="connsiteY7" fmla="*/ 45720 h 152400"/>
                <a:gd name="connsiteX8" fmla="*/ 89535 w 304800"/>
                <a:gd name="connsiteY8" fmla="*/ 9525 h 152400"/>
                <a:gd name="connsiteX9" fmla="*/ 152400 w 304800"/>
                <a:gd name="connsiteY9"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0" h="152400">
                  <a:moveTo>
                    <a:pt x="152400" y="0"/>
                  </a:moveTo>
                  <a:cubicBezTo>
                    <a:pt x="175260" y="0"/>
                    <a:pt x="196215" y="3810"/>
                    <a:pt x="215265" y="9525"/>
                  </a:cubicBezTo>
                  <a:cubicBezTo>
                    <a:pt x="241935" y="17145"/>
                    <a:pt x="268605" y="28575"/>
                    <a:pt x="289560" y="45720"/>
                  </a:cubicBezTo>
                  <a:cubicBezTo>
                    <a:pt x="299085" y="53340"/>
                    <a:pt x="304800" y="64770"/>
                    <a:pt x="304800" y="76200"/>
                  </a:cubicBezTo>
                  <a:lnTo>
                    <a:pt x="304800" y="152400"/>
                  </a:lnTo>
                  <a:lnTo>
                    <a:pt x="0" y="152400"/>
                  </a:lnTo>
                  <a:lnTo>
                    <a:pt x="0" y="76200"/>
                  </a:lnTo>
                  <a:cubicBezTo>
                    <a:pt x="0" y="64770"/>
                    <a:pt x="5715" y="53340"/>
                    <a:pt x="15240" y="45720"/>
                  </a:cubicBezTo>
                  <a:cubicBezTo>
                    <a:pt x="36195" y="30480"/>
                    <a:pt x="62865" y="17145"/>
                    <a:pt x="89535" y="9525"/>
                  </a:cubicBezTo>
                  <a:cubicBezTo>
                    <a:pt x="110490" y="3810"/>
                    <a:pt x="131445" y="0"/>
                    <a:pt x="152400" y="0"/>
                  </a:cubicBez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37" name="Freeform: Shape 136">
              <a:extLst>
                <a:ext uri="{FF2B5EF4-FFF2-40B4-BE49-F238E27FC236}">
                  <a16:creationId xmlns:a16="http://schemas.microsoft.com/office/drawing/2014/main" id="{A96DBBB5-46B6-4FEF-90FE-3351CB3C188A}"/>
                </a:ext>
              </a:extLst>
            </p:cNvPr>
            <p:cNvSpPr/>
            <p:nvPr/>
          </p:nvSpPr>
          <p:spPr>
            <a:xfrm>
              <a:off x="7347449" y="5246914"/>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 name="connsiteX4" fmla="*/ 0 w 2286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8100">
                  <a:moveTo>
                    <a:pt x="0" y="0"/>
                  </a:moveTo>
                  <a:lnTo>
                    <a:pt x="228600" y="0"/>
                  </a:lnTo>
                  <a:lnTo>
                    <a:pt x="228600" y="38100"/>
                  </a:lnTo>
                  <a:lnTo>
                    <a:pt x="0" y="38100"/>
                  </a:lnTo>
                  <a:lnTo>
                    <a:pt x="0" y="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sp>
          <p:nvSpPr>
            <p:cNvPr id="138" name="Freeform: Shape 137">
              <a:extLst>
                <a:ext uri="{FF2B5EF4-FFF2-40B4-BE49-F238E27FC236}">
                  <a16:creationId xmlns:a16="http://schemas.microsoft.com/office/drawing/2014/main" id="{D5ECE4C6-8844-4A75-94D7-45D4E57F1755}"/>
                </a:ext>
              </a:extLst>
            </p:cNvPr>
            <p:cNvSpPr/>
            <p:nvPr/>
          </p:nvSpPr>
          <p:spPr>
            <a:xfrm>
              <a:off x="7347449" y="5361214"/>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 name="connsiteX4" fmla="*/ 0 w 2286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8100">
                  <a:moveTo>
                    <a:pt x="0" y="0"/>
                  </a:moveTo>
                  <a:lnTo>
                    <a:pt x="228600" y="0"/>
                  </a:lnTo>
                  <a:lnTo>
                    <a:pt x="228600" y="38100"/>
                  </a:lnTo>
                  <a:lnTo>
                    <a:pt x="0" y="38100"/>
                  </a:lnTo>
                  <a:lnTo>
                    <a:pt x="0" y="0"/>
                  </a:lnTo>
                  <a:close/>
                </a:path>
              </a:pathLst>
            </a:custGeom>
            <a:grpFill/>
            <a:ln w="9525" cap="flat">
              <a:noFill/>
              <a:prstDash val="solid"/>
              <a:miter/>
            </a:ln>
          </p:spPr>
          <p:txBody>
            <a:bodyPr rtlCol="0" anchor="ctr"/>
            <a:lstStyle/>
            <a:p>
              <a:pPr defTabSz="914225"/>
              <a:endParaRPr lang="en-US" dirty="0">
                <a:solidFill>
                  <a:prstClr val="black"/>
                </a:solidFill>
                <a:latin typeface="Segoe UI"/>
              </a:endParaRPr>
            </a:p>
          </p:txBody>
        </p:sp>
      </p:grpSp>
      <p:sp>
        <p:nvSpPr>
          <p:cNvPr id="7" name="TextBox 6">
            <a:extLst>
              <a:ext uri="{FF2B5EF4-FFF2-40B4-BE49-F238E27FC236}">
                <a16:creationId xmlns:a16="http://schemas.microsoft.com/office/drawing/2014/main" id="{00925C6C-7304-4820-BF76-E0B2B25CE7FA}"/>
              </a:ext>
            </a:extLst>
          </p:cNvPr>
          <p:cNvSpPr txBox="1"/>
          <p:nvPr/>
        </p:nvSpPr>
        <p:spPr>
          <a:xfrm>
            <a:off x="8411659" y="6473983"/>
            <a:ext cx="637995" cy="150811"/>
          </a:xfrm>
          <a:prstGeom prst="rect">
            <a:avLst/>
          </a:prstGeom>
          <a:noFill/>
        </p:spPr>
        <p:txBody>
          <a:bodyPr wrap="none" lIns="0" tIns="0" rIns="0" bIns="0" rtlCol="0">
            <a:spAutoFit/>
          </a:bodyPr>
          <a:lstStyle/>
          <a:p>
            <a:pPr defTabSz="914225"/>
            <a:r>
              <a:rPr lang="en-US" sz="980" b="1" dirty="0">
                <a:solidFill>
                  <a:srgbClr val="0078D7"/>
                </a:solidFill>
                <a:latin typeface="Segoe UI Semibold" charset="0"/>
                <a:cs typeface="Segoe UI Semibold" charset="0"/>
              </a:rPr>
              <a:t>Customer 1</a:t>
            </a:r>
          </a:p>
        </p:txBody>
      </p:sp>
      <p:sp>
        <p:nvSpPr>
          <p:cNvPr id="139" name="TextBox 138">
            <a:extLst>
              <a:ext uri="{FF2B5EF4-FFF2-40B4-BE49-F238E27FC236}">
                <a16:creationId xmlns:a16="http://schemas.microsoft.com/office/drawing/2014/main" id="{83467FAD-BF16-46EE-9C31-9D9A57CFD953}"/>
              </a:ext>
            </a:extLst>
          </p:cNvPr>
          <p:cNvSpPr txBox="1"/>
          <p:nvPr/>
        </p:nvSpPr>
        <p:spPr>
          <a:xfrm>
            <a:off x="9285571" y="6473983"/>
            <a:ext cx="657231" cy="150811"/>
          </a:xfrm>
          <a:prstGeom prst="rect">
            <a:avLst/>
          </a:prstGeom>
          <a:noFill/>
        </p:spPr>
        <p:txBody>
          <a:bodyPr wrap="none" lIns="0" tIns="0" rIns="0" bIns="0" rtlCol="0">
            <a:spAutoFit/>
          </a:bodyPr>
          <a:lstStyle/>
          <a:p>
            <a:pPr defTabSz="914225"/>
            <a:r>
              <a:rPr lang="en-US" sz="980" b="1" dirty="0">
                <a:solidFill>
                  <a:srgbClr val="0078D7"/>
                </a:solidFill>
                <a:latin typeface="Segoe UI Semibold" charset="0"/>
                <a:cs typeface="Segoe UI Semibold" charset="0"/>
              </a:rPr>
              <a:t>Customer 2</a:t>
            </a:r>
          </a:p>
        </p:txBody>
      </p:sp>
      <p:sp>
        <p:nvSpPr>
          <p:cNvPr id="140" name="TextBox 139">
            <a:extLst>
              <a:ext uri="{FF2B5EF4-FFF2-40B4-BE49-F238E27FC236}">
                <a16:creationId xmlns:a16="http://schemas.microsoft.com/office/drawing/2014/main" id="{51A51C8A-38B0-4B96-A888-C19D47B748EE}"/>
              </a:ext>
            </a:extLst>
          </p:cNvPr>
          <p:cNvSpPr txBox="1"/>
          <p:nvPr/>
        </p:nvSpPr>
        <p:spPr>
          <a:xfrm>
            <a:off x="10159483" y="6473983"/>
            <a:ext cx="671294" cy="150811"/>
          </a:xfrm>
          <a:prstGeom prst="rect">
            <a:avLst/>
          </a:prstGeom>
          <a:noFill/>
        </p:spPr>
        <p:txBody>
          <a:bodyPr wrap="square" lIns="0" tIns="0" rIns="0" bIns="0" rtlCol="0">
            <a:spAutoFit/>
          </a:bodyPr>
          <a:lstStyle/>
          <a:p>
            <a:pPr defTabSz="914225"/>
            <a:r>
              <a:rPr lang="en-US" sz="980" b="1" dirty="0">
                <a:solidFill>
                  <a:srgbClr val="0078D7"/>
                </a:solidFill>
                <a:latin typeface="Segoe UI Semibold" charset="0"/>
                <a:cs typeface="Segoe UI Semibold" charset="0"/>
              </a:rPr>
              <a:t>Customer 3</a:t>
            </a:r>
          </a:p>
        </p:txBody>
      </p:sp>
      <p:sp>
        <p:nvSpPr>
          <p:cNvPr id="141" name="Text Placeholder 3">
            <a:extLst>
              <a:ext uri="{FF2B5EF4-FFF2-40B4-BE49-F238E27FC236}">
                <a16:creationId xmlns:a16="http://schemas.microsoft.com/office/drawing/2014/main" id="{ADFC3ECD-00D6-4D38-8921-8CFF5CE65D39}"/>
              </a:ext>
            </a:extLst>
          </p:cNvPr>
          <p:cNvSpPr txBox="1">
            <a:spLocks/>
          </p:cNvSpPr>
          <p:nvPr/>
        </p:nvSpPr>
        <p:spPr>
          <a:xfrm>
            <a:off x="10571056" y="3948305"/>
            <a:ext cx="2439043" cy="585538"/>
          </a:xfrm>
          <a:prstGeom prst="rect">
            <a:avLst/>
          </a:prstGeom>
        </p:spPr>
        <p:txBody>
          <a:bodyPr vert="horz" wrap="square" lIns="0" tIns="0" rIns="0" bIns="0" rtlCol="0">
            <a:spAutoFit/>
          </a:bodyPr>
          <a:lstStyle>
            <a:lvl1pPr marL="0" marR="0" indent="0" algn="l" defTabSz="951304" rtl="0" eaLnBrk="1" fontAlgn="auto" latinLnBrk="0" hangingPunct="1">
              <a:lnSpc>
                <a:spcPct val="110000"/>
              </a:lnSpc>
              <a:spcBef>
                <a:spcPts val="1224"/>
              </a:spcBef>
              <a:spcAft>
                <a:spcPts val="0"/>
              </a:spcAft>
              <a:buClrTx/>
              <a:buSzPct val="90000"/>
              <a:buFont typeface="Wingdings" panose="05000000000000000000" pitchFamily="2" charset="2"/>
              <a:buNone/>
              <a:tabLst/>
              <a:defRPr sz="1836"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33149"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632" kern="1200" spc="0" baseline="0">
                <a:gradFill>
                  <a:gsLst>
                    <a:gs pos="1250">
                      <a:schemeClr val="tx1"/>
                    </a:gs>
                    <a:gs pos="100000">
                      <a:schemeClr val="tx1"/>
                    </a:gs>
                  </a:gsLst>
                  <a:lin ang="5400000" scaled="0"/>
                </a:gradFill>
                <a:latin typeface="+mn-lt"/>
                <a:ea typeface="+mn-ea"/>
                <a:cs typeface="+mn-cs"/>
              </a:defRPr>
            </a:lvl2pPr>
            <a:lvl3pPr marL="466298"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224" kern="1200" spc="0" baseline="0">
                <a:gradFill>
                  <a:gsLst>
                    <a:gs pos="1250">
                      <a:schemeClr val="tx1"/>
                    </a:gs>
                    <a:gs pos="100000">
                      <a:schemeClr val="tx1"/>
                    </a:gs>
                  </a:gsLst>
                  <a:lin ang="5400000" scaled="0"/>
                </a:gradFill>
                <a:latin typeface="+mn-lt"/>
                <a:ea typeface="+mn-ea"/>
                <a:cs typeface="+mn-cs"/>
              </a:defRPr>
            </a:lvl3pPr>
            <a:lvl4pPr marL="699447"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122" kern="1200" spc="0" baseline="0">
                <a:gradFill>
                  <a:gsLst>
                    <a:gs pos="1250">
                      <a:schemeClr val="tx1"/>
                    </a:gs>
                    <a:gs pos="100000">
                      <a:schemeClr val="tx1"/>
                    </a:gs>
                  </a:gsLst>
                  <a:lin ang="5400000" scaled="0"/>
                </a:gradFill>
                <a:latin typeface="+mn-lt"/>
                <a:ea typeface="+mn-ea"/>
                <a:cs typeface="+mn-cs"/>
              </a:defRPr>
            </a:lvl4pPr>
            <a:lvl5pPr marL="932597"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122"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1800" dirty="0"/>
              <a:t>Multifactor authentication</a:t>
            </a:r>
          </a:p>
        </p:txBody>
      </p:sp>
    </p:spTree>
    <p:extLst>
      <p:ext uri="{BB962C8B-B14F-4D97-AF65-F5344CB8AC3E}">
        <p14:creationId xmlns:p14="http://schemas.microsoft.com/office/powerpoint/2010/main" val="486604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par>
                                <p:cTn id="40" presetID="10" presetClass="entr" presetSubtype="0" fill="hold"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500"/>
                                        <p:tgtEl>
                                          <p:spTgt spid="8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34" grpId="0"/>
      <p:bldP spid="47" grpId="0"/>
      <p:bldP spid="57" grpId="0" animBg="1"/>
      <p:bldP spid="60" grpId="0"/>
      <p:bldP spid="64" grpId="0"/>
      <p:bldP spid="89" grpId="0"/>
      <p:bldP spid="105" grpId="0" animBg="1"/>
      <p:bldP spid="106" grpId="0" animBg="1"/>
      <p:bldP spid="107" grpId="0" animBg="1"/>
      <p:bldP spid="108" grpId="0" animBg="1"/>
      <p:bldP spid="110" grpId="0" animBg="1"/>
      <p:bldP spid="115" grpId="0" animBg="1"/>
      <p:bldP spid="116" grpId="0" animBg="1"/>
      <p:bldP spid="117" grpId="0" animBg="1"/>
      <p:bldP spid="7" grpId="0"/>
      <p:bldP spid="139" grpId="0"/>
      <p:bldP spid="140" grpId="0"/>
      <p:bldP spid="1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D26585-15E4-4593-9FA1-527D6766BCAF}"/>
              </a:ext>
            </a:extLst>
          </p:cNvPr>
          <p:cNvSpPr>
            <a:spLocks noGrp="1"/>
          </p:cNvSpPr>
          <p:nvPr>
            <p:ph type="body" sz="quarter" idx="10"/>
          </p:nvPr>
        </p:nvSpPr>
        <p:spPr>
          <a:xfrm>
            <a:off x="269241" y="1633677"/>
            <a:ext cx="11649707" cy="461665"/>
          </a:xfrm>
        </p:spPr>
        <p:txBody>
          <a:bodyPr/>
          <a:lstStyle/>
          <a:p>
            <a:pPr lvl="1"/>
            <a:r>
              <a:rPr lang="en-US" sz="1800"/>
              <a:t>Encrypted sensitive data and its corresponding keys are never seen in plaintext in SQL Server</a:t>
            </a:r>
          </a:p>
        </p:txBody>
      </p:sp>
      <p:sp>
        <p:nvSpPr>
          <p:cNvPr id="49" name="Title 1"/>
          <p:cNvSpPr>
            <a:spLocks noGrp="1"/>
          </p:cNvSpPr>
          <p:nvPr>
            <p:ph type="title"/>
          </p:nvPr>
        </p:nvSpPr>
        <p:spPr/>
        <p:txBody>
          <a:bodyPr/>
          <a:lstStyle/>
          <a:p>
            <a:r>
              <a:rPr lang="en-US"/>
              <a:t>How Always Encrypted works</a:t>
            </a:r>
          </a:p>
        </p:txBody>
      </p:sp>
      <p:cxnSp>
        <p:nvCxnSpPr>
          <p:cNvPr id="114" name="Straight Connector 113"/>
          <p:cNvCxnSpPr>
            <a:cxnSpLocks/>
          </p:cNvCxnSpPr>
          <p:nvPr/>
        </p:nvCxnSpPr>
        <p:spPr>
          <a:xfrm>
            <a:off x="6947571" y="3007227"/>
            <a:ext cx="43624" cy="3706851"/>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646775" y="2536782"/>
            <a:ext cx="3668665" cy="276999"/>
          </a:xfrm>
          <a:prstGeom prst="rect">
            <a:avLst/>
          </a:prstGeom>
          <a:noFill/>
        </p:spPr>
        <p:txBody>
          <a:bodyPr wrap="square" rtlCol="0">
            <a:spAutoFit/>
          </a:bodyP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Segoe UI Light" panose="020B0502040204020203" pitchFamily="34" charset="0"/>
              </a:rPr>
              <a:t>Untrusted – SQL Server </a:t>
            </a:r>
          </a:p>
        </p:txBody>
      </p:sp>
      <p:sp>
        <p:nvSpPr>
          <p:cNvPr id="118" name="Rectangle 117"/>
          <p:cNvSpPr/>
          <p:nvPr/>
        </p:nvSpPr>
        <p:spPr>
          <a:xfrm>
            <a:off x="5207371" y="3061981"/>
            <a:ext cx="1381208" cy="214453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ADO.NET</a:t>
            </a:r>
          </a:p>
        </p:txBody>
      </p:sp>
      <p:cxnSp>
        <p:nvCxnSpPr>
          <p:cNvPr id="119" name="Straight Arrow Connector 118"/>
          <p:cNvCxnSpPr>
            <a:cxnSpLocks/>
          </p:cNvCxnSpPr>
          <p:nvPr/>
        </p:nvCxnSpPr>
        <p:spPr>
          <a:xfrm>
            <a:off x="4626429" y="3372328"/>
            <a:ext cx="498584" cy="0"/>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p:cNvCxnSpPr>
          <p:nvPr/>
        </p:nvCxnSpPr>
        <p:spPr>
          <a:xfrm>
            <a:off x="6652839" y="3450352"/>
            <a:ext cx="535361" cy="0"/>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6607993" y="4927737"/>
            <a:ext cx="663717" cy="1"/>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2" name="Table 121"/>
          <p:cNvGraphicFramePr>
            <a:graphicFrameLocks noGrp="1"/>
          </p:cNvGraphicFramePr>
          <p:nvPr/>
        </p:nvGraphicFramePr>
        <p:xfrm>
          <a:off x="2213413" y="4471777"/>
          <a:ext cx="1857288" cy="581548"/>
        </p:xfrm>
        <a:graphic>
          <a:graphicData uri="http://schemas.openxmlformats.org/drawingml/2006/table">
            <a:tbl>
              <a:tblPr firstRow="1">
                <a:tableStyleId>{3C2FFA5D-87B4-456A-9821-1D502468CF0F}</a:tableStyleId>
              </a:tblPr>
              <a:tblGrid>
                <a:gridCol w="1857288">
                  <a:extLst>
                    <a:ext uri="{9D8B030D-6E8A-4147-A177-3AD203B41FA5}">
                      <a16:colId xmlns:a16="http://schemas.microsoft.com/office/drawing/2014/main" val="20000"/>
                    </a:ext>
                  </a:extLst>
                </a:gridCol>
              </a:tblGrid>
              <a:tr h="273054">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Name</a:t>
                      </a:r>
                    </a:p>
                  </a:txBody>
                  <a:tcPr marL="91401" marR="91401" marT="45700" marB="45700" anchor="ct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276788">
                <a:tc>
                  <a:txBody>
                    <a:bodyPr/>
                    <a:lstStyle/>
                    <a:p>
                      <a:pPr marL="0" algn="l" defTabSz="914367" rtl="0" eaLnBrk="1" latinLnBrk="0" hangingPunct="1"/>
                      <a:r>
                        <a:rPr lang="en-US" sz="1200" kern="1200">
                          <a:solidFill>
                            <a:schemeClr val="tx1"/>
                          </a:solidFill>
                          <a:latin typeface="+mn-lt"/>
                          <a:ea typeface="+mn-ea"/>
                          <a:cs typeface="+mn-cs"/>
                        </a:rPr>
                        <a:t>Jim Gray</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cxnSp>
        <p:nvCxnSpPr>
          <p:cNvPr id="123" name="Straight Arrow Connector 122"/>
          <p:cNvCxnSpPr/>
          <p:nvPr/>
        </p:nvCxnSpPr>
        <p:spPr>
          <a:xfrm flipH="1">
            <a:off x="4465520" y="4886431"/>
            <a:ext cx="653046" cy="1"/>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5" name="Table 124"/>
          <p:cNvGraphicFramePr>
            <a:graphicFrameLocks noGrp="1"/>
          </p:cNvGraphicFramePr>
          <p:nvPr/>
        </p:nvGraphicFramePr>
        <p:xfrm>
          <a:off x="7367035" y="4451731"/>
          <a:ext cx="1332089" cy="581548"/>
        </p:xfrm>
        <a:graphic>
          <a:graphicData uri="http://schemas.openxmlformats.org/drawingml/2006/table">
            <a:tbl>
              <a:tblPr firstRow="1">
                <a:tableStyleId>{3C2FFA5D-87B4-456A-9821-1D502468CF0F}</a:tableStyleId>
              </a:tblPr>
              <a:tblGrid>
                <a:gridCol w="1332089">
                  <a:extLst>
                    <a:ext uri="{9D8B030D-6E8A-4147-A177-3AD203B41FA5}">
                      <a16:colId xmlns:a16="http://schemas.microsoft.com/office/drawing/2014/main" val="20000"/>
                    </a:ext>
                  </a:extLst>
                </a:gridCol>
              </a:tblGrid>
              <a:tr h="273054">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Name</a:t>
                      </a:r>
                    </a:p>
                  </a:txBody>
                  <a:tcPr marL="91401" marR="91401" marT="45700" marB="45700" anchor="ct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276788">
                <a:tc>
                  <a:txBody>
                    <a:bodyPr/>
                    <a:lstStyle/>
                    <a:p>
                      <a:r>
                        <a:rPr lang="en-US" sz="1200" kern="1200">
                          <a:solidFill>
                            <a:schemeClr val="tx1"/>
                          </a:solidFill>
                          <a:latin typeface="+mn-lt"/>
                          <a:ea typeface="+mn-ea"/>
                          <a:cs typeface="+mn-cs"/>
                        </a:rPr>
                        <a:t>0x19ca706fbd9a</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126" name="Rectangle 125"/>
          <p:cNvSpPr/>
          <p:nvPr/>
        </p:nvSpPr>
        <p:spPr bwMode="auto">
          <a:xfrm>
            <a:off x="7545167" y="4162442"/>
            <a:ext cx="987028" cy="278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b" anchorCtr="0" compatLnSpc="1">
            <a:prstTxWarp prst="textNoShape">
              <a:avLst/>
            </a:prstTxWarp>
            <a:sp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Segoe UI Light" panose="020B0502040204020203" pitchFamily="34" charset="0"/>
              </a:rPr>
              <a:t>Result set</a:t>
            </a:r>
          </a:p>
        </p:txBody>
      </p:sp>
      <p:sp>
        <p:nvSpPr>
          <p:cNvPr id="127" name="Rectangle 126"/>
          <p:cNvSpPr/>
          <p:nvPr/>
        </p:nvSpPr>
        <p:spPr bwMode="auto">
          <a:xfrm>
            <a:off x="2476013" y="4190320"/>
            <a:ext cx="1332089" cy="278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b" anchorCtr="0" compatLnSpc="1">
            <a:prstTxWarp prst="textNoShape">
              <a:avLst/>
            </a:prstTxWarp>
            <a:sp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Segoe UI Light" panose="020B0502040204020203" pitchFamily="34" charset="0"/>
              </a:rPr>
              <a:t>Result set</a:t>
            </a:r>
          </a:p>
        </p:txBody>
      </p:sp>
      <p:sp>
        <p:nvSpPr>
          <p:cNvPr id="128" name="TextBox 127"/>
          <p:cNvSpPr txBox="1"/>
          <p:nvPr/>
        </p:nvSpPr>
        <p:spPr>
          <a:xfrm>
            <a:off x="1252167" y="2536782"/>
            <a:ext cx="4810760" cy="276999"/>
          </a:xfrm>
          <a:prstGeom prst="rect">
            <a:avLst/>
          </a:prstGeom>
          <a:noFill/>
        </p:spPr>
        <p:txBody>
          <a:bodyPr wrap="square" rtlCol="0">
            <a:spAutoFit/>
          </a:bodyP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Segoe UI Light" panose="020B0502040204020203" pitchFamily="34" charset="0"/>
              </a:rPr>
              <a:t>Trusted – Client</a:t>
            </a:r>
          </a:p>
        </p:txBody>
      </p:sp>
      <p:graphicFrame>
        <p:nvGraphicFramePr>
          <p:cNvPr id="129" name="Table 128"/>
          <p:cNvGraphicFramePr>
            <a:graphicFrameLocks noGrp="1"/>
          </p:cNvGraphicFramePr>
          <p:nvPr/>
        </p:nvGraphicFramePr>
        <p:xfrm>
          <a:off x="7367035" y="5711000"/>
          <a:ext cx="4025025" cy="579040"/>
        </p:xfrm>
        <a:graphic>
          <a:graphicData uri="http://schemas.openxmlformats.org/drawingml/2006/table">
            <a:tbl>
              <a:tblPr firstRow="1">
                <a:tableStyleId>{3C2FFA5D-87B4-456A-9821-1D502468CF0F}</a:tableStyleId>
              </a:tblPr>
              <a:tblGrid>
                <a:gridCol w="1341675">
                  <a:extLst>
                    <a:ext uri="{9D8B030D-6E8A-4147-A177-3AD203B41FA5}">
                      <a16:colId xmlns:a16="http://schemas.microsoft.com/office/drawing/2014/main" val="20000"/>
                    </a:ext>
                  </a:extLst>
                </a:gridCol>
                <a:gridCol w="1341675">
                  <a:extLst>
                    <a:ext uri="{9D8B030D-6E8A-4147-A177-3AD203B41FA5}">
                      <a16:colId xmlns:a16="http://schemas.microsoft.com/office/drawing/2014/main" val="20001"/>
                    </a:ext>
                  </a:extLst>
                </a:gridCol>
                <a:gridCol w="1341675">
                  <a:extLst>
                    <a:ext uri="{9D8B030D-6E8A-4147-A177-3AD203B41FA5}">
                      <a16:colId xmlns:a16="http://schemas.microsoft.com/office/drawing/2014/main" val="20002"/>
                    </a:ext>
                  </a:extLst>
                </a:gridCol>
              </a:tblGrid>
              <a:tr h="273054">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Name</a:t>
                      </a:r>
                    </a:p>
                  </a:txBody>
                  <a:tcPr marL="91401" marR="91401" marT="45700" marB="45700" anchor="ctr">
                    <a:lnL w="9525" cap="flat" cmpd="sng" algn="ctr">
                      <a:noFill/>
                      <a:prstDash val="solid"/>
                    </a:lnL>
                    <a:lnR w="12700" cap="flat" cmpd="sng" algn="ctr">
                      <a:solidFill>
                        <a:schemeClr val="bg1"/>
                      </a:solid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SSN</a:t>
                      </a:r>
                    </a:p>
                  </a:txBody>
                  <a:tcPr marL="91401" marR="91401" marT="45700" marB="45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Country</a:t>
                      </a:r>
                    </a:p>
                  </a:txBody>
                  <a:tcPr marL="91401" marR="91401" marT="45700" marB="45700" anchor="ctr">
                    <a:lnL w="12700" cap="flat" cmpd="sng" algn="ctr">
                      <a:solidFill>
                        <a:schemeClr val="bg1"/>
                      </a:solidFill>
                      <a:prstDash val="solid"/>
                      <a:round/>
                      <a:headEnd type="none" w="med" len="med"/>
                      <a:tailEnd type="none" w="med" len="me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273054">
                <a:tc>
                  <a:txBody>
                    <a:bodyPr/>
                    <a:lstStyle/>
                    <a:p>
                      <a:pPr marL="0" algn="l" defTabSz="914367" rtl="0" eaLnBrk="1" latinLnBrk="0" hangingPunct="1"/>
                      <a:r>
                        <a:rPr lang="en-US" sz="1200" kern="1200">
                          <a:solidFill>
                            <a:schemeClr val="tx1"/>
                          </a:solidFill>
                          <a:latin typeface="+mn-lt"/>
                          <a:ea typeface="+mn-ea"/>
                          <a:cs typeface="+mn-cs"/>
                        </a:rPr>
                        <a:t>0x19ca706fbd9a</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67" rtl="0" eaLnBrk="1" latinLnBrk="0" hangingPunct="1"/>
                      <a:r>
                        <a:rPr lang="en-US" sz="1200" kern="1200">
                          <a:solidFill>
                            <a:schemeClr val="tx1"/>
                          </a:solidFill>
                          <a:latin typeface="+mn-lt"/>
                          <a:ea typeface="+mn-ea"/>
                          <a:cs typeface="+mn-cs"/>
                        </a:rPr>
                        <a:t>0x7ff654ae6d</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67" rtl="0" eaLnBrk="1" latinLnBrk="0" hangingPunct="1"/>
                      <a:r>
                        <a:rPr lang="en-US" sz="1200" kern="1200">
                          <a:solidFill>
                            <a:schemeClr val="tx1"/>
                          </a:solidFill>
                          <a:latin typeface="+mn-lt"/>
                          <a:ea typeface="+mn-ea"/>
                          <a:cs typeface="+mn-cs"/>
                        </a:rPr>
                        <a:t>USA</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130" name="Rectangle 129"/>
          <p:cNvSpPr/>
          <p:nvPr/>
        </p:nvSpPr>
        <p:spPr bwMode="auto">
          <a:xfrm>
            <a:off x="8678254" y="5431730"/>
            <a:ext cx="1332089" cy="278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b" anchorCtr="0" compatLnSpc="1">
            <a:prstTxWarp prst="textNoShape">
              <a:avLst/>
            </a:prstTxWarp>
            <a:sp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Segoe UI Light" panose="020B0502040204020203" pitchFamily="34" charset="0"/>
              </a:rPr>
              <a:t>dbo.Customers</a:t>
            </a:r>
          </a:p>
        </p:txBody>
      </p:sp>
      <p:grpSp>
        <p:nvGrpSpPr>
          <p:cNvPr id="131" name="Group 130"/>
          <p:cNvGrpSpPr/>
          <p:nvPr/>
        </p:nvGrpSpPr>
        <p:grpSpPr>
          <a:xfrm>
            <a:off x="7545172" y="6301033"/>
            <a:ext cx="805029" cy="359010"/>
            <a:chOff x="7808372" y="6373501"/>
            <a:chExt cx="805371" cy="359162"/>
          </a:xfrm>
        </p:grpSpPr>
        <p:sp>
          <p:nvSpPr>
            <p:cNvPr id="132" name="TextBox 131"/>
            <p:cNvSpPr txBox="1"/>
            <p:nvPr/>
          </p:nvSpPr>
          <p:spPr>
            <a:xfrm>
              <a:off x="7808372" y="6470942"/>
              <a:ext cx="805371" cy="261721"/>
            </a:xfrm>
            <a:prstGeom prst="rect">
              <a:avLst/>
            </a:prstGeom>
            <a:noFill/>
          </p:spPr>
          <p:txBody>
            <a:bodyPr wrap="none" rtlCol="0">
              <a:spAutoFit/>
            </a:bodyP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mn-cs"/>
                </a:rPr>
                <a:t>ciphertext</a:t>
              </a:r>
            </a:p>
          </p:txBody>
        </p:sp>
        <p:cxnSp>
          <p:nvCxnSpPr>
            <p:cNvPr id="134" name="Straight Connector 133"/>
            <p:cNvCxnSpPr>
              <a:cxnSpLocks/>
              <a:endCxn id="132" idx="0"/>
            </p:cNvCxnSpPr>
            <p:nvPr/>
          </p:nvCxnSpPr>
          <p:spPr>
            <a:xfrm>
              <a:off x="8211058" y="6373501"/>
              <a:ext cx="0" cy="97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Rectangle 135"/>
          <p:cNvSpPr/>
          <p:nvPr/>
        </p:nvSpPr>
        <p:spPr>
          <a:xfrm>
            <a:off x="7281034" y="3210047"/>
            <a:ext cx="4111026" cy="461665"/>
          </a:xfrm>
          <a:prstGeom prst="rect">
            <a:avLst/>
          </a:prstGeom>
          <a:ln>
            <a:solidFill>
              <a:schemeClr val="tx2"/>
            </a:solidFill>
          </a:ln>
        </p:spPr>
        <p:txBody>
          <a:bodyPr wrap="square">
            <a:spAutoFit/>
          </a:bodyPr>
          <a:lstStyle/>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505050"/>
                </a:solidFill>
                <a:effectLst/>
                <a:uLnTx/>
                <a:uFillTx/>
                <a:latin typeface="Consolas" panose="020B0609020204030204" pitchFamily="49" charset="0"/>
                <a:ea typeface="+mn-ea"/>
                <a:cs typeface="+mn-cs"/>
              </a:rPr>
              <a:t>"SELECT Name FROM Customers WHERE SSN = @SSN", </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505050"/>
                </a:solidFill>
                <a:effectLst/>
                <a:uLnTx/>
                <a:uFillTx/>
                <a:latin typeface="Consolas" panose="020B0609020204030204" pitchFamily="49" charset="0"/>
                <a:ea typeface="+mn-ea"/>
                <a:cs typeface="+mn-cs"/>
              </a:rPr>
              <a:t>0x7ff654ae6d</a:t>
            </a:r>
          </a:p>
        </p:txBody>
      </p:sp>
      <p:grpSp>
        <p:nvGrpSpPr>
          <p:cNvPr id="5" name="Group 4"/>
          <p:cNvGrpSpPr/>
          <p:nvPr/>
        </p:nvGrpSpPr>
        <p:grpSpPr>
          <a:xfrm>
            <a:off x="7498601" y="3682193"/>
            <a:ext cx="805029" cy="356314"/>
            <a:chOff x="7498601" y="3253851"/>
            <a:chExt cx="805029" cy="356314"/>
          </a:xfrm>
        </p:grpSpPr>
        <p:sp>
          <p:nvSpPr>
            <p:cNvPr id="137" name="TextBox 136"/>
            <p:cNvSpPr txBox="1"/>
            <p:nvPr/>
          </p:nvSpPr>
          <p:spPr>
            <a:xfrm>
              <a:off x="7498601" y="3348555"/>
              <a:ext cx="805029" cy="261610"/>
            </a:xfrm>
            <a:prstGeom prst="rect">
              <a:avLst/>
            </a:prstGeom>
            <a:noFill/>
          </p:spPr>
          <p:txBody>
            <a:bodyPr wrap="none" rtlCol="0">
              <a:spAutoFit/>
            </a:bodyP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mn-cs"/>
                </a:rPr>
                <a:t>ciphertext</a:t>
              </a:r>
            </a:p>
          </p:txBody>
        </p:sp>
        <p:cxnSp>
          <p:nvCxnSpPr>
            <p:cNvPr id="138" name="Straight Connector 137"/>
            <p:cNvCxnSpPr>
              <a:cxnSpLocks/>
              <a:endCxn id="137" idx="0"/>
            </p:cNvCxnSpPr>
            <p:nvPr/>
          </p:nvCxnSpPr>
          <p:spPr>
            <a:xfrm>
              <a:off x="7901116" y="3253851"/>
              <a:ext cx="0" cy="947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Rectangle 138"/>
          <p:cNvSpPr/>
          <p:nvPr/>
        </p:nvSpPr>
        <p:spPr>
          <a:xfrm>
            <a:off x="455986" y="3210047"/>
            <a:ext cx="4083357" cy="461665"/>
          </a:xfrm>
          <a:prstGeom prst="rect">
            <a:avLst/>
          </a:prstGeom>
          <a:ln>
            <a:solidFill>
              <a:schemeClr val="tx2"/>
            </a:solidFill>
          </a:ln>
        </p:spPr>
        <p:txBody>
          <a:bodyPr wrap="square">
            <a:spAutoFit/>
          </a:bodyPr>
          <a:lstStyle/>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505050"/>
                </a:solidFill>
                <a:effectLst/>
                <a:uLnTx/>
                <a:uFillTx/>
                <a:latin typeface="Consolas" panose="020B0609020204030204" pitchFamily="49" charset="0"/>
                <a:ea typeface="+mn-ea"/>
                <a:cs typeface="+mn-cs"/>
              </a:rPr>
              <a:t>"SELECT Name FROM Customers WHERE SSN = @SSN",</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a:noFill/>
                </a:ln>
                <a:solidFill>
                  <a:srgbClr val="505050"/>
                </a:solidFill>
                <a:effectLst/>
                <a:uLnTx/>
                <a:uFillTx/>
                <a:latin typeface="Consolas" panose="020B0609020204030204" pitchFamily="49" charset="0"/>
                <a:ea typeface="+mn-ea"/>
                <a:cs typeface="+mn-cs"/>
              </a:rPr>
              <a:t>"111-22-3333"</a:t>
            </a:r>
          </a:p>
        </p:txBody>
      </p:sp>
      <p:sp>
        <p:nvSpPr>
          <p:cNvPr id="35" name="key">
            <a:extLst>
              <a:ext uri="{FF2B5EF4-FFF2-40B4-BE49-F238E27FC236}">
                <a16:creationId xmlns:a16="http://schemas.microsoft.com/office/drawing/2014/main" id="{7448DF29-BD42-44FE-8849-B99B0AC19810}"/>
              </a:ext>
            </a:extLst>
          </p:cNvPr>
          <p:cNvSpPr>
            <a:spLocks noChangeAspect="1" noEditPoints="1"/>
          </p:cNvSpPr>
          <p:nvPr/>
        </p:nvSpPr>
        <p:spPr bwMode="auto">
          <a:xfrm>
            <a:off x="5699950" y="3383157"/>
            <a:ext cx="396050" cy="39401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6FBEFE93-3408-46BD-A1FE-006D36F097DD}"/>
              </a:ext>
            </a:extLst>
          </p:cNvPr>
          <p:cNvGrpSpPr/>
          <p:nvPr/>
        </p:nvGrpSpPr>
        <p:grpSpPr>
          <a:xfrm>
            <a:off x="10712417" y="3987402"/>
            <a:ext cx="1034575" cy="1191610"/>
            <a:chOff x="10677233" y="3324937"/>
            <a:chExt cx="651729" cy="750653"/>
          </a:xfrm>
        </p:grpSpPr>
        <p:sp>
          <p:nvSpPr>
            <p:cNvPr id="36" name="Cylinder 35">
              <a:extLst>
                <a:ext uri="{FF2B5EF4-FFF2-40B4-BE49-F238E27FC236}">
                  <a16:creationId xmlns:a16="http://schemas.microsoft.com/office/drawing/2014/main" id="{032C9CFC-7423-4A9D-8164-DFBC88614784}"/>
                </a:ext>
              </a:extLst>
            </p:cNvPr>
            <p:cNvSpPr/>
            <p:nvPr/>
          </p:nvSpPr>
          <p:spPr bwMode="auto">
            <a:xfrm>
              <a:off x="10677233" y="3324937"/>
              <a:ext cx="571376" cy="750653"/>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Semilight" panose="020B0402040204020203" pitchFamily="34" charset="0"/>
                  <a:ea typeface="Segoe UI" pitchFamily="34" charset="0"/>
                  <a:cs typeface="Segoe UI Semilight" panose="020B0402040204020203" pitchFamily="34" charset="0"/>
                </a:rPr>
                <a:t>SQL</a:t>
              </a:r>
              <a:endParaRPr kumimoji="0" lang="en-US" sz="2000" b="0" i="0" u="none" strike="noStrike" kern="0" cap="none" spc="0" normalizeH="0" baseline="0" noProof="0">
                <a:ln>
                  <a:noFill/>
                </a:ln>
                <a:solidFill>
                  <a:srgbClr val="0078D7"/>
                </a:solidFill>
                <a:effectLst/>
                <a:uLnTx/>
                <a:uFillTx/>
                <a:latin typeface="Segoe UI Semilight" panose="020B0402040204020203" pitchFamily="34" charset="0"/>
                <a:ea typeface="Segoe UI" pitchFamily="34" charset="0"/>
                <a:cs typeface="Segoe UI Semilight" panose="020B0402040204020203" pitchFamily="34" charset="0"/>
              </a:endParaRPr>
            </a:p>
          </p:txBody>
        </p:sp>
        <p:grpSp>
          <p:nvGrpSpPr>
            <p:cNvPr id="41" name="Group 40">
              <a:extLst>
                <a:ext uri="{FF2B5EF4-FFF2-40B4-BE49-F238E27FC236}">
                  <a16:creationId xmlns:a16="http://schemas.microsoft.com/office/drawing/2014/main" id="{24F74FFA-B7E4-4A28-A6CC-6CD3234FFDC5}"/>
                </a:ext>
              </a:extLst>
            </p:cNvPr>
            <p:cNvGrpSpPr/>
            <p:nvPr/>
          </p:nvGrpSpPr>
          <p:grpSpPr>
            <a:xfrm>
              <a:off x="11105373" y="3677301"/>
              <a:ext cx="223589" cy="386554"/>
              <a:chOff x="9483369" y="4036570"/>
              <a:chExt cx="385258" cy="666058"/>
            </a:xfrm>
          </p:grpSpPr>
          <p:sp>
            <p:nvSpPr>
              <p:cNvPr id="42" name="Freeform: Shape 41">
                <a:extLst>
                  <a:ext uri="{FF2B5EF4-FFF2-40B4-BE49-F238E27FC236}">
                    <a16:creationId xmlns:a16="http://schemas.microsoft.com/office/drawing/2014/main" id="{407094D9-67B1-4477-BBA5-4285951759EC}"/>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43" name="Freeform: Shape 42">
                <a:extLst>
                  <a:ext uri="{FF2B5EF4-FFF2-40B4-BE49-F238E27FC236}">
                    <a16:creationId xmlns:a16="http://schemas.microsoft.com/office/drawing/2014/main" id="{440B3A40-E0F9-46FD-A797-26B7F83ABF2C}"/>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chemeClr val="bg1">
                  <a:lumMod val="95000"/>
                </a:schemeClr>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grpSp>
    </p:spTree>
    <p:extLst>
      <p:ext uri="{BB962C8B-B14F-4D97-AF65-F5344CB8AC3E}">
        <p14:creationId xmlns:p14="http://schemas.microsoft.com/office/powerpoint/2010/main" val="260578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wipe(left)">
                                      <p:cBhvr>
                                        <p:cTn id="11" dur="500"/>
                                        <p:tgtEl>
                                          <p:spTgt spid="1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wipe(left)">
                                      <p:cBhvr>
                                        <p:cTn id="16" dur="500"/>
                                        <p:tgtEl>
                                          <p:spTgt spid="12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6"/>
                                        </p:tgtEl>
                                        <p:attrNameLst>
                                          <p:attrName>style.visibility</p:attrName>
                                        </p:attrNameLst>
                                      </p:cBhvr>
                                      <p:to>
                                        <p:strVal val="visible"/>
                                      </p:to>
                                    </p:set>
                                    <p:animEffect transition="in" filter="fade">
                                      <p:cBhvr>
                                        <p:cTn id="20" dur="500"/>
                                        <p:tgtEl>
                                          <p:spTgt spid="136"/>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fade">
                                      <p:cBhvr>
                                        <p:cTn id="29" dur="500"/>
                                        <p:tgtEl>
                                          <p:spTgt spid="130"/>
                                        </p:tgtEl>
                                      </p:cBhvr>
                                    </p:animEffect>
                                  </p:childTnLst>
                                </p:cTn>
                              </p:par>
                              <p:par>
                                <p:cTn id="30" presetID="10" presetClass="entr" presetSubtype="0" fill="hold" nodeType="with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fade">
                                      <p:cBhvr>
                                        <p:cTn id="32" dur="500"/>
                                        <p:tgtEl>
                                          <p:spTgt spid="129"/>
                                        </p:tgtEl>
                                      </p:cBhvr>
                                    </p:animEffect>
                                  </p:childTnLst>
                                </p:cTn>
                              </p:par>
                              <p:par>
                                <p:cTn id="33" presetID="10" presetClass="entr" presetSubtype="0" fill="hold" nodeType="with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fade">
                                      <p:cBhvr>
                                        <p:cTn id="35" dur="500"/>
                                        <p:tgtEl>
                                          <p:spTgt spid="131"/>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26"/>
                                        </p:tgtEl>
                                        <p:attrNameLst>
                                          <p:attrName>style.visibility</p:attrName>
                                        </p:attrNameLst>
                                      </p:cBhvr>
                                      <p:to>
                                        <p:strVal val="visible"/>
                                      </p:to>
                                    </p:set>
                                    <p:animEffect transition="in" filter="fade">
                                      <p:cBhvr>
                                        <p:cTn id="39" dur="500"/>
                                        <p:tgtEl>
                                          <p:spTgt spid="126"/>
                                        </p:tgtEl>
                                      </p:cBhvr>
                                    </p:animEffect>
                                  </p:childTnLst>
                                </p:cTn>
                              </p:par>
                              <p:par>
                                <p:cTn id="40" presetID="10" presetClass="entr" presetSubtype="0" fill="hold" nodeType="with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fade">
                                      <p:cBhvr>
                                        <p:cTn id="42" dur="500"/>
                                        <p:tgtEl>
                                          <p:spTgt spid="125"/>
                                        </p:tgtEl>
                                      </p:cBhvr>
                                    </p:animEffect>
                                  </p:childTnLst>
                                </p:cTn>
                              </p:par>
                            </p:childTnLst>
                          </p:cTn>
                        </p:par>
                        <p:par>
                          <p:cTn id="43" fill="hold">
                            <p:stCondLst>
                              <p:cond delay="1000"/>
                            </p:stCondLst>
                            <p:childTnLst>
                              <p:par>
                                <p:cTn id="44" presetID="22" presetClass="entr" presetSubtype="2" fill="hold" nodeType="afterEffect">
                                  <p:stCondLst>
                                    <p:cond delay="0"/>
                                  </p:stCondLst>
                                  <p:childTnLst>
                                    <p:set>
                                      <p:cBhvr>
                                        <p:cTn id="45" dur="1" fill="hold">
                                          <p:stCondLst>
                                            <p:cond delay="0"/>
                                          </p:stCondLst>
                                        </p:cTn>
                                        <p:tgtEl>
                                          <p:spTgt spid="121"/>
                                        </p:tgtEl>
                                        <p:attrNameLst>
                                          <p:attrName>style.visibility</p:attrName>
                                        </p:attrNameLst>
                                      </p:cBhvr>
                                      <p:to>
                                        <p:strVal val="visible"/>
                                      </p:to>
                                    </p:set>
                                    <p:animEffect transition="in" filter="wipe(right)">
                                      <p:cBhvr>
                                        <p:cTn id="46" dur="500"/>
                                        <p:tgtEl>
                                          <p:spTgt spid="1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wipe(right)">
                                      <p:cBhvr>
                                        <p:cTn id="51" dur="500"/>
                                        <p:tgtEl>
                                          <p:spTgt spid="123"/>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fade">
                                      <p:cBhvr>
                                        <p:cTn id="55" dur="500"/>
                                        <p:tgtEl>
                                          <p:spTgt spid="122"/>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wipe(right)">
                                      <p:cBhvr>
                                        <p:cTn id="5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30" grpId="0"/>
      <p:bldP spid="136" grpId="0" animBg="1"/>
      <p:bldP spid="1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CE8C9E-ED97-400F-9467-110C2BC2978E}"/>
              </a:ext>
            </a:extLst>
          </p:cNvPr>
          <p:cNvPicPr>
            <a:picLocks noChangeAspect="1"/>
          </p:cNvPicPr>
          <p:nvPr/>
        </p:nvPicPr>
        <p:blipFill>
          <a:blip r:embed="rId2"/>
          <a:stretch>
            <a:fillRect/>
          </a:stretch>
        </p:blipFill>
        <p:spPr>
          <a:xfrm>
            <a:off x="2318658" y="162778"/>
            <a:ext cx="6583044" cy="3195386"/>
          </a:xfrm>
          <a:prstGeom prst="rect">
            <a:avLst/>
          </a:prstGeom>
        </p:spPr>
      </p:pic>
      <p:pic>
        <p:nvPicPr>
          <p:cNvPr id="5" name="Picture 4">
            <a:extLst>
              <a:ext uri="{FF2B5EF4-FFF2-40B4-BE49-F238E27FC236}">
                <a16:creationId xmlns:a16="http://schemas.microsoft.com/office/drawing/2014/main" id="{CDFA09DC-B607-410A-8B07-49FE0E661F9E}"/>
              </a:ext>
            </a:extLst>
          </p:cNvPr>
          <p:cNvPicPr>
            <a:picLocks noChangeAspect="1"/>
          </p:cNvPicPr>
          <p:nvPr/>
        </p:nvPicPr>
        <p:blipFill>
          <a:blip r:embed="rId3"/>
          <a:stretch>
            <a:fillRect/>
          </a:stretch>
        </p:blipFill>
        <p:spPr>
          <a:xfrm>
            <a:off x="868679" y="3358164"/>
            <a:ext cx="9004663" cy="3499836"/>
          </a:xfrm>
          <a:prstGeom prst="rect">
            <a:avLst/>
          </a:prstGeom>
        </p:spPr>
      </p:pic>
    </p:spTree>
    <p:extLst>
      <p:ext uri="{BB962C8B-B14F-4D97-AF65-F5344CB8AC3E}">
        <p14:creationId xmlns:p14="http://schemas.microsoft.com/office/powerpoint/2010/main" val="38421782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FEBD-62C9-4E2F-8135-C507403EC0BE}"/>
              </a:ext>
            </a:extLst>
          </p:cNvPr>
          <p:cNvSpPr>
            <a:spLocks noGrp="1"/>
          </p:cNvSpPr>
          <p:nvPr>
            <p:ph type="title"/>
          </p:nvPr>
        </p:nvSpPr>
        <p:spPr/>
        <p:txBody>
          <a:bodyPr vert="horz" wrap="square" lIns="143428" tIns="89642" rIns="143428" bIns="89642" rtlCol="0" anchor="t">
            <a:noAutofit/>
          </a:bodyPr>
          <a:lstStyle/>
          <a:p>
            <a:pPr defTabSz="914192">
              <a:lnSpc>
                <a:spcPct val="90000"/>
              </a:lnSpc>
            </a:pPr>
            <a:r>
              <a:rPr lang="en-US" cap="all" spc="300" dirty="0">
                <a:solidFill>
                  <a:srgbClr val="0078D7"/>
                </a:solidFill>
                <a:latin typeface="Segoe UI Semilight" charset="0"/>
                <a:cs typeface="Segoe UI Semilight" charset="0"/>
              </a:rPr>
              <a:t>Azure SQL Database Tiers</a:t>
            </a:r>
          </a:p>
        </p:txBody>
      </p:sp>
      <p:grpSp>
        <p:nvGrpSpPr>
          <p:cNvPr id="63" name="Group 62">
            <a:extLst>
              <a:ext uri="{FF2B5EF4-FFF2-40B4-BE49-F238E27FC236}">
                <a16:creationId xmlns:a16="http://schemas.microsoft.com/office/drawing/2014/main" id="{F289E71A-754B-4170-BC92-99A95146088C}"/>
              </a:ext>
            </a:extLst>
          </p:cNvPr>
          <p:cNvGrpSpPr/>
          <p:nvPr/>
        </p:nvGrpSpPr>
        <p:grpSpPr>
          <a:xfrm>
            <a:off x="1499731" y="1457565"/>
            <a:ext cx="8390327" cy="2074381"/>
            <a:chOff x="1529802" y="1486295"/>
            <a:chExt cx="8558571" cy="2115977"/>
          </a:xfrm>
        </p:grpSpPr>
        <p:sp>
          <p:nvSpPr>
            <p:cNvPr id="35" name="Freeform: Shape 34">
              <a:extLst>
                <a:ext uri="{FF2B5EF4-FFF2-40B4-BE49-F238E27FC236}">
                  <a16:creationId xmlns:a16="http://schemas.microsoft.com/office/drawing/2014/main" id="{A230644B-8A31-42C5-9B6D-2D0A60CD44B5}"/>
                </a:ext>
              </a:extLst>
            </p:cNvPr>
            <p:cNvSpPr/>
            <p:nvPr/>
          </p:nvSpPr>
          <p:spPr>
            <a:xfrm>
              <a:off x="1529802" y="2783972"/>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DTUs</a:t>
              </a:r>
            </a:p>
          </p:txBody>
        </p:sp>
        <p:sp>
          <p:nvSpPr>
            <p:cNvPr id="39" name="Freeform: Shape 38">
              <a:extLst>
                <a:ext uri="{FF2B5EF4-FFF2-40B4-BE49-F238E27FC236}">
                  <a16:creationId xmlns:a16="http://schemas.microsoft.com/office/drawing/2014/main" id="{5D87A0E8-6457-4288-AF22-F0ECD83A23A8}"/>
                </a:ext>
              </a:extLst>
            </p:cNvPr>
            <p:cNvSpPr/>
            <p:nvPr/>
          </p:nvSpPr>
          <p:spPr>
            <a:xfrm>
              <a:off x="5016439" y="1486295"/>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5563" tIns="15563" rIns="15563" bIns="15563" numCol="1" spcCol="1270" anchor="ctr" anchorCtr="0">
              <a:noAutofit/>
            </a:bodyPr>
            <a:lstStyle/>
            <a:p>
              <a:pPr algn="ctr" defTabSz="1089358">
                <a:lnSpc>
                  <a:spcPct val="90000"/>
                </a:lnSpc>
                <a:spcBef>
                  <a:spcPct val="0"/>
                </a:spcBef>
                <a:spcAft>
                  <a:spcPct val="35000"/>
                </a:spcAft>
              </a:pPr>
              <a:r>
                <a:rPr lang="en-US" sz="2451" dirty="0">
                  <a:solidFill>
                    <a:prstClr val="white"/>
                  </a:solidFill>
                  <a:latin typeface="Segoe UI"/>
                </a:rPr>
                <a:t>Tiers</a:t>
              </a:r>
            </a:p>
          </p:txBody>
        </p:sp>
        <p:sp>
          <p:nvSpPr>
            <p:cNvPr id="40" name="Freeform: Shape 39">
              <a:extLst>
                <a:ext uri="{FF2B5EF4-FFF2-40B4-BE49-F238E27FC236}">
                  <a16:creationId xmlns:a16="http://schemas.microsoft.com/office/drawing/2014/main" id="{B47C22C6-CDE6-4EFF-834F-6B66C89B79F6}"/>
                </a:ext>
              </a:extLst>
            </p:cNvPr>
            <p:cNvSpPr/>
            <p:nvPr/>
          </p:nvSpPr>
          <p:spPr>
            <a:xfrm>
              <a:off x="8451773" y="2759562"/>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VCores</a:t>
              </a:r>
            </a:p>
          </p:txBody>
        </p:sp>
        <p:cxnSp>
          <p:nvCxnSpPr>
            <p:cNvPr id="54" name="Straight Connector 53">
              <a:extLst>
                <a:ext uri="{FF2B5EF4-FFF2-40B4-BE49-F238E27FC236}">
                  <a16:creationId xmlns:a16="http://schemas.microsoft.com/office/drawing/2014/main" id="{1C621065-9D25-47CC-9CEA-00DFE71A4FE9}"/>
                </a:ext>
              </a:extLst>
            </p:cNvPr>
            <p:cNvCxnSpPr>
              <a:cxnSpLocks/>
            </p:cNvCxnSpPr>
            <p:nvPr/>
          </p:nvCxnSpPr>
          <p:spPr>
            <a:xfrm flipV="1">
              <a:off x="2428875" y="2492422"/>
              <a:ext cx="6892502" cy="1719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B64BCFA-5DBE-43B6-AE3F-602D85D227D2}"/>
                </a:ext>
              </a:extLst>
            </p:cNvPr>
            <p:cNvCxnSpPr/>
            <p:nvPr/>
          </p:nvCxnSpPr>
          <p:spPr>
            <a:xfrm>
              <a:off x="5857875" y="2304595"/>
              <a:ext cx="0" cy="18143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48DDC5E-D6D7-45B4-80E9-AB54D9DE9253}"/>
                </a:ext>
              </a:extLst>
            </p:cNvPr>
            <p:cNvCxnSpPr/>
            <p:nvPr/>
          </p:nvCxnSpPr>
          <p:spPr>
            <a:xfrm>
              <a:off x="2428875" y="2492422"/>
              <a:ext cx="0" cy="26714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273F3FF-F62D-4542-8330-C9C80ADA4AD2}"/>
                </a:ext>
              </a:extLst>
            </p:cNvPr>
            <p:cNvCxnSpPr/>
            <p:nvPr/>
          </p:nvCxnSpPr>
          <p:spPr>
            <a:xfrm>
              <a:off x="9321377" y="2492422"/>
              <a:ext cx="0" cy="26714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90D3039-59B7-4E80-8973-414AD554C4BC}"/>
              </a:ext>
            </a:extLst>
          </p:cNvPr>
          <p:cNvGrpSpPr/>
          <p:nvPr/>
        </p:nvGrpSpPr>
        <p:grpSpPr>
          <a:xfrm>
            <a:off x="2185036" y="3531946"/>
            <a:ext cx="1880101" cy="3191890"/>
            <a:chOff x="2228850" y="3602272"/>
            <a:chExt cx="1917801" cy="3255894"/>
          </a:xfrm>
        </p:grpSpPr>
        <p:sp>
          <p:nvSpPr>
            <p:cNvPr id="36" name="Freeform: Shape 35">
              <a:extLst>
                <a:ext uri="{FF2B5EF4-FFF2-40B4-BE49-F238E27FC236}">
                  <a16:creationId xmlns:a16="http://schemas.microsoft.com/office/drawing/2014/main" id="{FED1CCF0-5D94-4D1B-9055-10D89935B44F}"/>
                </a:ext>
              </a:extLst>
            </p:cNvPr>
            <p:cNvSpPr/>
            <p:nvPr/>
          </p:nvSpPr>
          <p:spPr>
            <a:xfrm>
              <a:off x="2492895" y="4046280"/>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Basic</a:t>
              </a:r>
            </a:p>
          </p:txBody>
        </p:sp>
        <p:sp>
          <p:nvSpPr>
            <p:cNvPr id="37" name="Freeform: Shape 36">
              <a:extLst>
                <a:ext uri="{FF2B5EF4-FFF2-40B4-BE49-F238E27FC236}">
                  <a16:creationId xmlns:a16="http://schemas.microsoft.com/office/drawing/2014/main" id="{8E685533-DE30-45A9-BFF8-D008C3057085}"/>
                </a:ext>
              </a:extLst>
            </p:cNvPr>
            <p:cNvSpPr/>
            <p:nvPr/>
          </p:nvSpPr>
          <p:spPr>
            <a:xfrm>
              <a:off x="2492895" y="5016542"/>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Standard</a:t>
              </a:r>
            </a:p>
          </p:txBody>
        </p:sp>
        <p:sp>
          <p:nvSpPr>
            <p:cNvPr id="38" name="Freeform: Shape 37">
              <a:extLst>
                <a:ext uri="{FF2B5EF4-FFF2-40B4-BE49-F238E27FC236}">
                  <a16:creationId xmlns:a16="http://schemas.microsoft.com/office/drawing/2014/main" id="{51CCB93F-7404-4267-913A-0C36DCE88CF2}"/>
                </a:ext>
              </a:extLst>
            </p:cNvPr>
            <p:cNvSpPr/>
            <p:nvPr/>
          </p:nvSpPr>
          <p:spPr>
            <a:xfrm>
              <a:off x="2510051" y="6039866"/>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Premium</a:t>
              </a:r>
            </a:p>
          </p:txBody>
        </p:sp>
        <p:cxnSp>
          <p:nvCxnSpPr>
            <p:cNvPr id="65" name="Straight Connector 64">
              <a:extLst>
                <a:ext uri="{FF2B5EF4-FFF2-40B4-BE49-F238E27FC236}">
                  <a16:creationId xmlns:a16="http://schemas.microsoft.com/office/drawing/2014/main" id="{30E8864D-6C68-4329-B811-E9491B694C8C}"/>
                </a:ext>
              </a:extLst>
            </p:cNvPr>
            <p:cNvCxnSpPr/>
            <p:nvPr/>
          </p:nvCxnSpPr>
          <p:spPr>
            <a:xfrm>
              <a:off x="2247900" y="3602272"/>
              <a:ext cx="0" cy="2846744"/>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C7FD61-5637-4CEA-83E4-DFB132D23AD1}"/>
                </a:ext>
              </a:extLst>
            </p:cNvPr>
            <p:cNvCxnSpPr/>
            <p:nvPr/>
          </p:nvCxnSpPr>
          <p:spPr>
            <a:xfrm>
              <a:off x="2228850" y="4455430"/>
              <a:ext cx="2812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B51C2A1-D1A1-4C07-9534-19A555697186}"/>
                </a:ext>
              </a:extLst>
            </p:cNvPr>
            <p:cNvCxnSpPr/>
            <p:nvPr/>
          </p:nvCxnSpPr>
          <p:spPr>
            <a:xfrm>
              <a:off x="2247900" y="5421483"/>
              <a:ext cx="244995"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9D124F3-1450-48C5-96DE-572233A3FB88}"/>
                </a:ext>
              </a:extLst>
            </p:cNvPr>
            <p:cNvCxnSpPr/>
            <p:nvPr/>
          </p:nvCxnSpPr>
          <p:spPr>
            <a:xfrm>
              <a:off x="2238375" y="6449016"/>
              <a:ext cx="254520"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6299A8BA-1B55-4EA4-ABCF-843452ED5856}"/>
              </a:ext>
            </a:extLst>
          </p:cNvPr>
          <p:cNvSpPr/>
          <p:nvPr/>
        </p:nvSpPr>
        <p:spPr>
          <a:xfrm>
            <a:off x="3687484" y="3979855"/>
            <a:ext cx="838591" cy="316812"/>
          </a:xfrm>
          <a:prstGeom prst="rect">
            <a:avLst/>
          </a:prstGeom>
          <a:solidFill>
            <a:schemeClr val="bg2"/>
          </a:solidFill>
          <a:ln>
            <a:solidFill>
              <a:schemeClr val="accent4">
                <a:lumMod val="40000"/>
                <a:lumOff val="60000"/>
              </a:schemeClr>
            </a:solidFill>
          </a:ln>
        </p:spPr>
        <p:txBody>
          <a:bodyPr wrap="square" lIns="89642" tIns="44821" rIns="89642" bIns="44821">
            <a:spAutoFit/>
          </a:bodyPr>
          <a:lstStyle/>
          <a:p>
            <a:pPr algn="ctr" defTabSz="914367"/>
            <a:r>
              <a:rPr lang="en-US" sz="1470" dirty="0">
                <a:ln w="0"/>
                <a:solidFill>
                  <a:srgbClr val="FF0000"/>
                </a:solidFill>
                <a:effectLst>
                  <a:outerShdw blurRad="38100" dist="25400" dir="5400000" algn="ctr" rotWithShape="0">
                    <a:srgbClr val="6E747A">
                      <a:alpha val="43000"/>
                    </a:srgbClr>
                  </a:outerShdw>
                </a:effectLst>
                <a:latin typeface="Segoe UI"/>
              </a:rPr>
              <a:t>2GB</a:t>
            </a:r>
          </a:p>
        </p:txBody>
      </p:sp>
      <p:sp>
        <p:nvSpPr>
          <p:cNvPr id="9" name="Rectangle 8">
            <a:extLst>
              <a:ext uri="{FF2B5EF4-FFF2-40B4-BE49-F238E27FC236}">
                <a16:creationId xmlns:a16="http://schemas.microsoft.com/office/drawing/2014/main" id="{C49524BB-2C2B-4733-BF6E-D15012030676}"/>
              </a:ext>
            </a:extLst>
          </p:cNvPr>
          <p:cNvSpPr/>
          <p:nvPr/>
        </p:nvSpPr>
        <p:spPr>
          <a:xfrm>
            <a:off x="3687484" y="4929528"/>
            <a:ext cx="838591" cy="316812"/>
          </a:xfrm>
          <a:prstGeom prst="rect">
            <a:avLst/>
          </a:prstGeom>
          <a:solidFill>
            <a:schemeClr val="bg2"/>
          </a:solidFill>
          <a:ln>
            <a:solidFill>
              <a:schemeClr val="accent4">
                <a:lumMod val="40000"/>
                <a:lumOff val="60000"/>
              </a:schemeClr>
            </a:solidFill>
          </a:ln>
        </p:spPr>
        <p:txBody>
          <a:bodyPr wrap="square" lIns="89642" tIns="44821" rIns="89642" bIns="44821">
            <a:spAutoFit/>
          </a:bodyPr>
          <a:lstStyle/>
          <a:p>
            <a:pPr algn="ctr" defTabSz="914367"/>
            <a:r>
              <a:rPr lang="en-US" sz="1470" dirty="0">
                <a:ln w="0"/>
                <a:solidFill>
                  <a:srgbClr val="FF0000"/>
                </a:solidFill>
                <a:effectLst>
                  <a:outerShdw blurRad="38100" dist="25400" dir="5400000" algn="ctr" rotWithShape="0">
                    <a:srgbClr val="6E747A">
                      <a:alpha val="43000"/>
                    </a:srgbClr>
                  </a:outerShdw>
                </a:effectLst>
                <a:latin typeface="Segoe UI"/>
              </a:rPr>
              <a:t>1TB</a:t>
            </a:r>
          </a:p>
        </p:txBody>
      </p:sp>
      <p:sp>
        <p:nvSpPr>
          <p:cNvPr id="10" name="Rectangle 9">
            <a:extLst>
              <a:ext uri="{FF2B5EF4-FFF2-40B4-BE49-F238E27FC236}">
                <a16:creationId xmlns:a16="http://schemas.microsoft.com/office/drawing/2014/main" id="{973C1F04-0B9C-49B0-B86F-449EA47D887A}"/>
              </a:ext>
            </a:extLst>
          </p:cNvPr>
          <p:cNvSpPr/>
          <p:nvPr/>
        </p:nvSpPr>
        <p:spPr>
          <a:xfrm>
            <a:off x="3728855" y="5853276"/>
            <a:ext cx="838591" cy="316812"/>
          </a:xfrm>
          <a:prstGeom prst="rect">
            <a:avLst/>
          </a:prstGeom>
          <a:solidFill>
            <a:schemeClr val="bg2"/>
          </a:solidFill>
          <a:ln>
            <a:solidFill>
              <a:schemeClr val="accent4">
                <a:lumMod val="60000"/>
                <a:lumOff val="40000"/>
              </a:schemeClr>
            </a:solidFill>
          </a:ln>
        </p:spPr>
        <p:txBody>
          <a:bodyPr wrap="square" lIns="89642" tIns="44821" rIns="89642" bIns="44821">
            <a:spAutoFit/>
          </a:bodyPr>
          <a:lstStyle/>
          <a:p>
            <a:pPr algn="ctr" defTabSz="914367"/>
            <a:r>
              <a:rPr lang="en-US" sz="1470" dirty="0">
                <a:ln w="0"/>
                <a:solidFill>
                  <a:srgbClr val="FF0000"/>
                </a:solidFill>
                <a:effectLst>
                  <a:outerShdw blurRad="38100" dist="25400" dir="5400000" algn="ctr" rotWithShape="0">
                    <a:srgbClr val="6E747A">
                      <a:alpha val="43000"/>
                    </a:srgbClr>
                  </a:outerShdw>
                </a:effectLst>
                <a:latin typeface="Segoe UI"/>
              </a:rPr>
              <a:t>4TB</a:t>
            </a:r>
          </a:p>
        </p:txBody>
      </p:sp>
      <p:grpSp>
        <p:nvGrpSpPr>
          <p:cNvPr id="88" name="Group 87">
            <a:extLst>
              <a:ext uri="{FF2B5EF4-FFF2-40B4-BE49-F238E27FC236}">
                <a16:creationId xmlns:a16="http://schemas.microsoft.com/office/drawing/2014/main" id="{54B68893-A6F2-4766-B85E-886103AE47E5}"/>
              </a:ext>
            </a:extLst>
          </p:cNvPr>
          <p:cNvGrpSpPr/>
          <p:nvPr/>
        </p:nvGrpSpPr>
        <p:grpSpPr>
          <a:xfrm>
            <a:off x="6096000" y="3508015"/>
            <a:ext cx="3042139" cy="1261424"/>
            <a:chOff x="6218237" y="3577862"/>
            <a:chExt cx="3103140" cy="1286718"/>
          </a:xfrm>
        </p:grpSpPr>
        <p:sp>
          <p:nvSpPr>
            <p:cNvPr id="43" name="Freeform: Shape 42">
              <a:extLst>
                <a:ext uri="{FF2B5EF4-FFF2-40B4-BE49-F238E27FC236}">
                  <a16:creationId xmlns:a16="http://schemas.microsoft.com/office/drawing/2014/main" id="{EB556ADC-07E3-4D28-A54D-90CAA6431281}"/>
                </a:ext>
              </a:extLst>
            </p:cNvPr>
            <p:cNvSpPr/>
            <p:nvPr/>
          </p:nvSpPr>
          <p:spPr>
            <a:xfrm>
              <a:off x="6218237" y="4046280"/>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General Purpose</a:t>
              </a:r>
            </a:p>
          </p:txBody>
        </p:sp>
        <p:grpSp>
          <p:nvGrpSpPr>
            <p:cNvPr id="87" name="Group 86">
              <a:extLst>
                <a:ext uri="{FF2B5EF4-FFF2-40B4-BE49-F238E27FC236}">
                  <a16:creationId xmlns:a16="http://schemas.microsoft.com/office/drawing/2014/main" id="{21967C9D-F679-43E4-BCF1-9C30679391D1}"/>
                </a:ext>
              </a:extLst>
            </p:cNvPr>
            <p:cNvGrpSpPr/>
            <p:nvPr/>
          </p:nvGrpSpPr>
          <p:grpSpPr>
            <a:xfrm>
              <a:off x="6934200" y="3577862"/>
              <a:ext cx="2387177" cy="468418"/>
              <a:chOff x="6934200" y="3577862"/>
              <a:chExt cx="2387177" cy="468418"/>
            </a:xfrm>
          </p:grpSpPr>
          <p:cxnSp>
            <p:nvCxnSpPr>
              <p:cNvPr id="82" name="Straight Connector 81">
                <a:extLst>
                  <a:ext uri="{FF2B5EF4-FFF2-40B4-BE49-F238E27FC236}">
                    <a16:creationId xmlns:a16="http://schemas.microsoft.com/office/drawing/2014/main" id="{4F3AEA15-332F-4522-94CD-C1C870B30755}"/>
                  </a:ext>
                </a:extLst>
              </p:cNvPr>
              <p:cNvCxnSpPr/>
              <p:nvPr/>
            </p:nvCxnSpPr>
            <p:spPr>
              <a:xfrm>
                <a:off x="6934200" y="3724275"/>
                <a:ext cx="2387177"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1403BD0-F116-49FA-9995-7675A5C6AED4}"/>
                  </a:ext>
                </a:extLst>
              </p:cNvPr>
              <p:cNvCxnSpPr/>
              <p:nvPr/>
            </p:nvCxnSpPr>
            <p:spPr>
              <a:xfrm>
                <a:off x="6943725" y="3695700"/>
                <a:ext cx="0" cy="35058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E8142AB-5D1F-4961-ACF6-87218C37AEF2}"/>
                  </a:ext>
                </a:extLst>
              </p:cNvPr>
              <p:cNvCxnSpPr/>
              <p:nvPr/>
            </p:nvCxnSpPr>
            <p:spPr>
              <a:xfrm flipV="1">
                <a:off x="9321377" y="3577862"/>
                <a:ext cx="0" cy="14641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96" name="Group 95">
            <a:extLst>
              <a:ext uri="{FF2B5EF4-FFF2-40B4-BE49-F238E27FC236}">
                <a16:creationId xmlns:a16="http://schemas.microsoft.com/office/drawing/2014/main" id="{1D60E823-B0B0-4682-A4CB-842A10778C9E}"/>
              </a:ext>
            </a:extLst>
          </p:cNvPr>
          <p:cNvGrpSpPr/>
          <p:nvPr/>
        </p:nvGrpSpPr>
        <p:grpSpPr>
          <a:xfrm>
            <a:off x="6863713" y="4796714"/>
            <a:ext cx="1887992" cy="1989590"/>
            <a:chOff x="7001344" y="4892401"/>
            <a:chExt cx="1925850" cy="2029485"/>
          </a:xfrm>
        </p:grpSpPr>
        <p:sp>
          <p:nvSpPr>
            <p:cNvPr id="44" name="Freeform: Shape 43">
              <a:extLst>
                <a:ext uri="{FF2B5EF4-FFF2-40B4-BE49-F238E27FC236}">
                  <a16:creationId xmlns:a16="http://schemas.microsoft.com/office/drawing/2014/main" id="{CCD0418F-D5C0-4317-9488-534AC4E77AF1}"/>
                </a:ext>
              </a:extLst>
            </p:cNvPr>
            <p:cNvSpPr/>
            <p:nvPr/>
          </p:nvSpPr>
          <p:spPr>
            <a:xfrm>
              <a:off x="7290594" y="5097425"/>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olidFill>
              <a:schemeClr val="accent6">
                <a:lumMod val="7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1">
              <a:schemeClr val="accent5">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Provisioned</a:t>
              </a:r>
            </a:p>
          </p:txBody>
        </p:sp>
        <p:sp>
          <p:nvSpPr>
            <p:cNvPr id="45" name="Freeform: Shape 44">
              <a:extLst>
                <a:ext uri="{FF2B5EF4-FFF2-40B4-BE49-F238E27FC236}">
                  <a16:creationId xmlns:a16="http://schemas.microsoft.com/office/drawing/2014/main" id="{BE1FFDCB-CE88-4E8D-8BC9-6FB1FD0B66E8}"/>
                </a:ext>
              </a:extLst>
            </p:cNvPr>
            <p:cNvSpPr/>
            <p:nvPr/>
          </p:nvSpPr>
          <p:spPr>
            <a:xfrm>
              <a:off x="7290594" y="6103586"/>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olidFill>
              <a:schemeClr val="accent6">
                <a:lumMod val="7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1">
              <a:schemeClr val="accent5">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Serverless</a:t>
              </a:r>
            </a:p>
          </p:txBody>
        </p:sp>
        <p:grpSp>
          <p:nvGrpSpPr>
            <p:cNvPr id="95" name="Group 94">
              <a:extLst>
                <a:ext uri="{FF2B5EF4-FFF2-40B4-BE49-F238E27FC236}">
                  <a16:creationId xmlns:a16="http://schemas.microsoft.com/office/drawing/2014/main" id="{71A364D5-F972-4405-93E6-50B51241CC62}"/>
                </a:ext>
              </a:extLst>
            </p:cNvPr>
            <p:cNvGrpSpPr/>
            <p:nvPr/>
          </p:nvGrpSpPr>
          <p:grpSpPr>
            <a:xfrm>
              <a:off x="7001344" y="4892401"/>
              <a:ext cx="289250" cy="1620335"/>
              <a:chOff x="7001344" y="4892401"/>
              <a:chExt cx="289250" cy="1620335"/>
            </a:xfrm>
          </p:grpSpPr>
          <p:cxnSp>
            <p:nvCxnSpPr>
              <p:cNvPr id="90" name="Straight Connector 89">
                <a:extLst>
                  <a:ext uri="{FF2B5EF4-FFF2-40B4-BE49-F238E27FC236}">
                    <a16:creationId xmlns:a16="http://schemas.microsoft.com/office/drawing/2014/main" id="{8E7ECABB-2710-41A7-96C3-9E6967B0C283}"/>
                  </a:ext>
                </a:extLst>
              </p:cNvPr>
              <p:cNvCxnSpPr/>
              <p:nvPr/>
            </p:nvCxnSpPr>
            <p:spPr>
              <a:xfrm>
                <a:off x="7001344" y="4892401"/>
                <a:ext cx="0" cy="162033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4CBE11-DE83-4DCA-A4DF-4150F698E0C9}"/>
                  </a:ext>
                </a:extLst>
              </p:cNvPr>
              <p:cNvCxnSpPr/>
              <p:nvPr/>
            </p:nvCxnSpPr>
            <p:spPr>
              <a:xfrm>
                <a:off x="7036537" y="5506575"/>
                <a:ext cx="254057"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24C9AF3-342D-484E-A814-17891A9332C5}"/>
                  </a:ext>
                </a:extLst>
              </p:cNvPr>
              <p:cNvCxnSpPr/>
              <p:nvPr/>
            </p:nvCxnSpPr>
            <p:spPr>
              <a:xfrm>
                <a:off x="7001344" y="6512736"/>
                <a:ext cx="289250"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99" name="Group 98">
            <a:extLst>
              <a:ext uri="{FF2B5EF4-FFF2-40B4-BE49-F238E27FC236}">
                <a16:creationId xmlns:a16="http://schemas.microsoft.com/office/drawing/2014/main" id="{4862A293-C4E6-4771-AFC2-EA82B577659B}"/>
              </a:ext>
            </a:extLst>
          </p:cNvPr>
          <p:cNvGrpSpPr/>
          <p:nvPr/>
        </p:nvGrpSpPr>
        <p:grpSpPr>
          <a:xfrm>
            <a:off x="8285629" y="3531946"/>
            <a:ext cx="1604428" cy="1237494"/>
            <a:chOff x="8451773" y="3602272"/>
            <a:chExt cx="1636600" cy="1262308"/>
          </a:xfrm>
        </p:grpSpPr>
        <p:sp>
          <p:nvSpPr>
            <p:cNvPr id="42" name="Freeform: Shape 41">
              <a:extLst>
                <a:ext uri="{FF2B5EF4-FFF2-40B4-BE49-F238E27FC236}">
                  <a16:creationId xmlns:a16="http://schemas.microsoft.com/office/drawing/2014/main" id="{6BABCD5C-5BD4-4960-B9CE-D52139237370}"/>
                </a:ext>
              </a:extLst>
            </p:cNvPr>
            <p:cNvSpPr/>
            <p:nvPr/>
          </p:nvSpPr>
          <p:spPr>
            <a:xfrm>
              <a:off x="8451773" y="4046280"/>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Hyperscale</a:t>
              </a:r>
            </a:p>
          </p:txBody>
        </p:sp>
        <p:cxnSp>
          <p:nvCxnSpPr>
            <p:cNvPr id="98" name="Straight Connector 97">
              <a:extLst>
                <a:ext uri="{FF2B5EF4-FFF2-40B4-BE49-F238E27FC236}">
                  <a16:creationId xmlns:a16="http://schemas.microsoft.com/office/drawing/2014/main" id="{39A5D2F0-90B5-454D-AC91-A131A999D27E}"/>
                </a:ext>
              </a:extLst>
            </p:cNvPr>
            <p:cNvCxnSpPr/>
            <p:nvPr/>
          </p:nvCxnSpPr>
          <p:spPr>
            <a:xfrm>
              <a:off x="9321377" y="3602272"/>
              <a:ext cx="0" cy="44400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7DB1CA90-C1F2-4DC8-8163-082B7D88D5C5}"/>
              </a:ext>
            </a:extLst>
          </p:cNvPr>
          <p:cNvGrpSpPr/>
          <p:nvPr/>
        </p:nvGrpSpPr>
        <p:grpSpPr>
          <a:xfrm>
            <a:off x="9129588" y="3623537"/>
            <a:ext cx="2844955" cy="1145902"/>
            <a:chOff x="9312655" y="3695700"/>
            <a:chExt cx="2902002" cy="1168880"/>
          </a:xfrm>
        </p:grpSpPr>
        <p:sp>
          <p:nvSpPr>
            <p:cNvPr id="41" name="Freeform: Shape 40">
              <a:extLst>
                <a:ext uri="{FF2B5EF4-FFF2-40B4-BE49-F238E27FC236}">
                  <a16:creationId xmlns:a16="http://schemas.microsoft.com/office/drawing/2014/main" id="{CFD087DD-EED4-4CCF-ACAB-79531BD2194D}"/>
                </a:ext>
              </a:extLst>
            </p:cNvPr>
            <p:cNvSpPr/>
            <p:nvPr/>
          </p:nvSpPr>
          <p:spPr>
            <a:xfrm>
              <a:off x="10578057" y="4046280"/>
              <a:ext cx="1636600" cy="818300"/>
            </a:xfrm>
            <a:custGeom>
              <a:avLst/>
              <a:gdLst>
                <a:gd name="connsiteX0" fmla="*/ 0 w 1636600"/>
                <a:gd name="connsiteY0" fmla="*/ 0 h 818300"/>
                <a:gd name="connsiteX1" fmla="*/ 1636600 w 1636600"/>
                <a:gd name="connsiteY1" fmla="*/ 0 h 818300"/>
                <a:gd name="connsiteX2" fmla="*/ 1636600 w 1636600"/>
                <a:gd name="connsiteY2" fmla="*/ 818300 h 818300"/>
                <a:gd name="connsiteX3" fmla="*/ 0 w 1636600"/>
                <a:gd name="connsiteY3" fmla="*/ 818300 h 818300"/>
                <a:gd name="connsiteX4" fmla="*/ 0 w 1636600"/>
                <a:gd name="connsiteY4" fmla="*/ 0 h 8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600" h="818300">
                  <a:moveTo>
                    <a:pt x="0" y="0"/>
                  </a:moveTo>
                  <a:lnTo>
                    <a:pt x="1636600" y="0"/>
                  </a:lnTo>
                  <a:lnTo>
                    <a:pt x="1636600" y="818300"/>
                  </a:lnTo>
                  <a:lnTo>
                    <a:pt x="0" y="8183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450" tIns="12450" rIns="12450" bIns="12450" numCol="1" spcCol="1270" anchor="ctr" anchorCtr="0">
              <a:noAutofit/>
            </a:bodyPr>
            <a:lstStyle/>
            <a:p>
              <a:pPr algn="ctr" defTabSz="871487">
                <a:lnSpc>
                  <a:spcPct val="90000"/>
                </a:lnSpc>
                <a:spcBef>
                  <a:spcPct val="0"/>
                </a:spcBef>
                <a:spcAft>
                  <a:spcPct val="35000"/>
                </a:spcAft>
              </a:pPr>
              <a:r>
                <a:rPr lang="en-US" sz="1961" dirty="0">
                  <a:solidFill>
                    <a:prstClr val="white"/>
                  </a:solidFill>
                  <a:latin typeface="Segoe UI"/>
                </a:rPr>
                <a:t>Business</a:t>
              </a:r>
              <a:r>
                <a:rPr lang="en-US" sz="2451" dirty="0">
                  <a:solidFill>
                    <a:prstClr val="white"/>
                  </a:solidFill>
                  <a:latin typeface="Segoe UI"/>
                </a:rPr>
                <a:t> </a:t>
              </a:r>
              <a:r>
                <a:rPr lang="en-US" sz="1961" dirty="0">
                  <a:solidFill>
                    <a:prstClr val="white"/>
                  </a:solidFill>
                  <a:latin typeface="Segoe UI"/>
                </a:rPr>
                <a:t>Critical</a:t>
              </a:r>
            </a:p>
          </p:txBody>
        </p:sp>
        <p:cxnSp>
          <p:nvCxnSpPr>
            <p:cNvPr id="101" name="Straight Connector 100">
              <a:extLst>
                <a:ext uri="{FF2B5EF4-FFF2-40B4-BE49-F238E27FC236}">
                  <a16:creationId xmlns:a16="http://schemas.microsoft.com/office/drawing/2014/main" id="{A6FDC9E8-9F36-475B-B815-8D3A6913A301}"/>
                </a:ext>
              </a:extLst>
            </p:cNvPr>
            <p:cNvCxnSpPr/>
            <p:nvPr/>
          </p:nvCxnSpPr>
          <p:spPr>
            <a:xfrm>
              <a:off x="9312655" y="3724275"/>
              <a:ext cx="208451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8943806-848F-4DED-9876-016C4D863478}"/>
                </a:ext>
              </a:extLst>
            </p:cNvPr>
            <p:cNvCxnSpPr/>
            <p:nvPr/>
          </p:nvCxnSpPr>
          <p:spPr>
            <a:xfrm>
              <a:off x="11396357" y="3695700"/>
              <a:ext cx="0" cy="35058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B40E84B5-DCB0-4EAA-ADED-5117C133D913}"/>
              </a:ext>
            </a:extLst>
          </p:cNvPr>
          <p:cNvGrpSpPr/>
          <p:nvPr/>
        </p:nvGrpSpPr>
        <p:grpSpPr>
          <a:xfrm>
            <a:off x="11192747" y="4702672"/>
            <a:ext cx="828073" cy="449330"/>
            <a:chOff x="7423022" y="3558638"/>
            <a:chExt cx="571045" cy="309861"/>
          </a:xfrm>
        </p:grpSpPr>
        <p:sp>
          <p:nvSpPr>
            <p:cNvPr id="109" name="Cylinder 513">
              <a:extLst>
                <a:ext uri="{FF2B5EF4-FFF2-40B4-BE49-F238E27FC236}">
                  <a16:creationId xmlns:a16="http://schemas.microsoft.com/office/drawing/2014/main" id="{6323B55C-B3E0-4EEE-BD8F-1B4DC278D9C0}"/>
                </a:ext>
              </a:extLst>
            </p:cNvPr>
            <p:cNvSpPr/>
            <p:nvPr/>
          </p:nvSpPr>
          <p:spPr bwMode="auto">
            <a:xfrm>
              <a:off x="7423022" y="3558638"/>
              <a:ext cx="235859" cy="309861"/>
            </a:xfrm>
            <a:prstGeom prst="flowChartMagneticDisk">
              <a:avLst/>
            </a:prstGeom>
            <a:solidFill>
              <a:schemeClr val="bg1">
                <a:lumMod val="95000"/>
              </a:schemeClr>
            </a:solid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765">
                <a:solidFill>
                  <a:srgbClr val="0078D7"/>
                </a:solidFill>
                <a:latin typeface="Segoe UI Light"/>
                <a:ea typeface="Segoe UI" pitchFamily="34" charset="0"/>
                <a:cs typeface="Segoe UI" pitchFamily="34" charset="0"/>
              </a:endParaRPr>
            </a:p>
          </p:txBody>
        </p:sp>
        <p:grpSp>
          <p:nvGrpSpPr>
            <p:cNvPr id="110" name="Group 109">
              <a:extLst>
                <a:ext uri="{FF2B5EF4-FFF2-40B4-BE49-F238E27FC236}">
                  <a16:creationId xmlns:a16="http://schemas.microsoft.com/office/drawing/2014/main" id="{ED532B56-9383-43F9-A4B5-5633859720DA}"/>
                </a:ext>
              </a:extLst>
            </p:cNvPr>
            <p:cNvGrpSpPr/>
            <p:nvPr/>
          </p:nvGrpSpPr>
          <p:grpSpPr>
            <a:xfrm>
              <a:off x="7701544" y="3574151"/>
              <a:ext cx="292523" cy="262441"/>
              <a:chOff x="1275510" y="6072184"/>
              <a:chExt cx="508602" cy="456298"/>
            </a:xfrm>
            <a:solidFill>
              <a:schemeClr val="bg1">
                <a:lumMod val="95000"/>
              </a:schemeClr>
            </a:solidFill>
          </p:grpSpPr>
          <p:grpSp>
            <p:nvGrpSpPr>
              <p:cNvPr id="111" name="Group 110">
                <a:extLst>
                  <a:ext uri="{FF2B5EF4-FFF2-40B4-BE49-F238E27FC236}">
                    <a16:creationId xmlns:a16="http://schemas.microsoft.com/office/drawing/2014/main" id="{9F210CD6-1849-4C87-95FB-C24E6DA7740B}"/>
                  </a:ext>
                </a:extLst>
              </p:cNvPr>
              <p:cNvGrpSpPr/>
              <p:nvPr/>
            </p:nvGrpSpPr>
            <p:grpSpPr>
              <a:xfrm>
                <a:off x="1275510" y="6224584"/>
                <a:ext cx="508602" cy="151498"/>
                <a:chOff x="551886" y="4945335"/>
                <a:chExt cx="508602" cy="151498"/>
              </a:xfrm>
              <a:grpFill/>
            </p:grpSpPr>
            <p:sp>
              <p:nvSpPr>
                <p:cNvPr id="120" name="Rectangle 119">
                  <a:extLst>
                    <a:ext uri="{FF2B5EF4-FFF2-40B4-BE49-F238E27FC236}">
                      <a16:creationId xmlns:a16="http://schemas.microsoft.com/office/drawing/2014/main" id="{4DD9D7CA-3904-4785-9BE2-E2415FABFF26}"/>
                    </a:ext>
                  </a:extLst>
                </p:cNvPr>
                <p:cNvSpPr/>
                <p:nvPr/>
              </p:nvSpPr>
              <p:spPr bwMode="auto">
                <a:xfrm>
                  <a:off x="551886" y="4945335"/>
                  <a:ext cx="508602" cy="151498"/>
                </a:xfrm>
                <a:prstGeom prst="rect">
                  <a:avLst/>
                </a:prstGeom>
                <a:grp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Oval 120">
                  <a:extLst>
                    <a:ext uri="{FF2B5EF4-FFF2-40B4-BE49-F238E27FC236}">
                      <a16:creationId xmlns:a16="http://schemas.microsoft.com/office/drawing/2014/main" id="{D385D2B7-93A3-4D8C-A859-F1FC7AB05439}"/>
                    </a:ext>
                  </a:extLst>
                </p:cNvPr>
                <p:cNvSpPr/>
                <p:nvPr/>
              </p:nvSpPr>
              <p:spPr bwMode="auto">
                <a:xfrm flipH="1">
                  <a:off x="955040" y="4993640"/>
                  <a:ext cx="45720" cy="45720"/>
                </a:xfrm>
                <a:prstGeom prst="ellipse">
                  <a:avLst/>
                </a:prstGeom>
                <a:grp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2" name="Straight Connector 121">
                  <a:extLst>
                    <a:ext uri="{FF2B5EF4-FFF2-40B4-BE49-F238E27FC236}">
                      <a16:creationId xmlns:a16="http://schemas.microsoft.com/office/drawing/2014/main" id="{2588ADE1-3314-4365-B9B9-3E92C6266A79}"/>
                    </a:ext>
                  </a:extLst>
                </p:cNvPr>
                <p:cNvCxnSpPr/>
                <p:nvPr/>
              </p:nvCxnSpPr>
              <p:spPr>
                <a:xfrm>
                  <a:off x="625475" y="5019675"/>
                  <a:ext cx="238125" cy="0"/>
                </a:xfrm>
                <a:prstGeom prst="line">
                  <a:avLst/>
                </a:prstGeom>
                <a:grpFill/>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C11E3E9A-1C72-404A-8F93-B5C4630ED669}"/>
                  </a:ext>
                </a:extLst>
              </p:cNvPr>
              <p:cNvGrpSpPr/>
              <p:nvPr/>
            </p:nvGrpSpPr>
            <p:grpSpPr>
              <a:xfrm>
                <a:off x="1275510" y="6376984"/>
                <a:ext cx="508602" cy="151498"/>
                <a:chOff x="551886" y="4945335"/>
                <a:chExt cx="508602" cy="151498"/>
              </a:xfrm>
              <a:grpFill/>
            </p:grpSpPr>
            <p:sp>
              <p:nvSpPr>
                <p:cNvPr id="117" name="Rectangle 116">
                  <a:extLst>
                    <a:ext uri="{FF2B5EF4-FFF2-40B4-BE49-F238E27FC236}">
                      <a16:creationId xmlns:a16="http://schemas.microsoft.com/office/drawing/2014/main" id="{570B3DC2-D240-4A40-A7A3-072B3B45C4C3}"/>
                    </a:ext>
                  </a:extLst>
                </p:cNvPr>
                <p:cNvSpPr/>
                <p:nvPr/>
              </p:nvSpPr>
              <p:spPr bwMode="auto">
                <a:xfrm>
                  <a:off x="551886" y="4945335"/>
                  <a:ext cx="508602" cy="151498"/>
                </a:xfrm>
                <a:prstGeom prst="rect">
                  <a:avLst/>
                </a:prstGeom>
                <a:grp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Oval 117">
                  <a:extLst>
                    <a:ext uri="{FF2B5EF4-FFF2-40B4-BE49-F238E27FC236}">
                      <a16:creationId xmlns:a16="http://schemas.microsoft.com/office/drawing/2014/main" id="{EF94A4A6-3CFC-479F-A906-11CB4B9755B9}"/>
                    </a:ext>
                  </a:extLst>
                </p:cNvPr>
                <p:cNvSpPr/>
                <p:nvPr/>
              </p:nvSpPr>
              <p:spPr bwMode="auto">
                <a:xfrm flipH="1">
                  <a:off x="955040" y="4993640"/>
                  <a:ext cx="45720" cy="45720"/>
                </a:xfrm>
                <a:prstGeom prst="ellipse">
                  <a:avLst/>
                </a:prstGeom>
                <a:grp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19" name="Straight Connector 118">
                  <a:extLst>
                    <a:ext uri="{FF2B5EF4-FFF2-40B4-BE49-F238E27FC236}">
                      <a16:creationId xmlns:a16="http://schemas.microsoft.com/office/drawing/2014/main" id="{D132CEB7-A086-4404-80D2-D9399A460F5F}"/>
                    </a:ext>
                  </a:extLst>
                </p:cNvPr>
                <p:cNvCxnSpPr/>
                <p:nvPr/>
              </p:nvCxnSpPr>
              <p:spPr>
                <a:xfrm>
                  <a:off x="625475" y="5019675"/>
                  <a:ext cx="238125" cy="0"/>
                </a:xfrm>
                <a:prstGeom prst="line">
                  <a:avLst/>
                </a:prstGeom>
                <a:grpFill/>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EA39877-1D1A-4D5E-B9EB-B985A0B843F5}"/>
                  </a:ext>
                </a:extLst>
              </p:cNvPr>
              <p:cNvGrpSpPr/>
              <p:nvPr/>
            </p:nvGrpSpPr>
            <p:grpSpPr>
              <a:xfrm>
                <a:off x="1275510" y="6072184"/>
                <a:ext cx="508602" cy="151498"/>
                <a:chOff x="551886" y="4945335"/>
                <a:chExt cx="508602" cy="151498"/>
              </a:xfrm>
              <a:grpFill/>
            </p:grpSpPr>
            <p:sp>
              <p:nvSpPr>
                <p:cNvPr id="114" name="Rectangle 113">
                  <a:extLst>
                    <a:ext uri="{FF2B5EF4-FFF2-40B4-BE49-F238E27FC236}">
                      <a16:creationId xmlns:a16="http://schemas.microsoft.com/office/drawing/2014/main" id="{787A6846-45A2-4E53-B6BF-E3056F992FA9}"/>
                    </a:ext>
                  </a:extLst>
                </p:cNvPr>
                <p:cNvSpPr/>
                <p:nvPr/>
              </p:nvSpPr>
              <p:spPr bwMode="auto">
                <a:xfrm>
                  <a:off x="551886" y="4945335"/>
                  <a:ext cx="508602" cy="151498"/>
                </a:xfrm>
                <a:prstGeom prst="rect">
                  <a:avLst/>
                </a:prstGeom>
                <a:grp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Oval 114">
                  <a:extLst>
                    <a:ext uri="{FF2B5EF4-FFF2-40B4-BE49-F238E27FC236}">
                      <a16:creationId xmlns:a16="http://schemas.microsoft.com/office/drawing/2014/main" id="{00837C47-66D2-420E-B7C9-FFC77BE87DB6}"/>
                    </a:ext>
                  </a:extLst>
                </p:cNvPr>
                <p:cNvSpPr/>
                <p:nvPr/>
              </p:nvSpPr>
              <p:spPr bwMode="auto">
                <a:xfrm flipH="1">
                  <a:off x="955040" y="4993640"/>
                  <a:ext cx="45720" cy="45720"/>
                </a:xfrm>
                <a:prstGeom prst="ellipse">
                  <a:avLst/>
                </a:prstGeom>
                <a:grp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16" name="Straight Connector 115">
                  <a:extLst>
                    <a:ext uri="{FF2B5EF4-FFF2-40B4-BE49-F238E27FC236}">
                      <a16:creationId xmlns:a16="http://schemas.microsoft.com/office/drawing/2014/main" id="{7E4B2F06-668C-4593-93B0-F2C492292D77}"/>
                    </a:ext>
                  </a:extLst>
                </p:cNvPr>
                <p:cNvCxnSpPr/>
                <p:nvPr/>
              </p:nvCxnSpPr>
              <p:spPr>
                <a:xfrm>
                  <a:off x="625475" y="5019675"/>
                  <a:ext cx="238125" cy="0"/>
                </a:xfrm>
                <a:prstGeom prst="line">
                  <a:avLst/>
                </a:prstGeom>
                <a:grpFill/>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pic>
        <p:nvPicPr>
          <p:cNvPr id="139" name="Graphic 138" descr="Checkmark">
            <a:extLst>
              <a:ext uri="{FF2B5EF4-FFF2-40B4-BE49-F238E27FC236}">
                <a16:creationId xmlns:a16="http://schemas.microsoft.com/office/drawing/2014/main" id="{FB099F47-B20A-487C-945D-2855E97C3C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1261" y="4931588"/>
            <a:ext cx="467227" cy="467227"/>
          </a:xfrm>
          <a:prstGeom prst="rect">
            <a:avLst/>
          </a:prstGeom>
        </p:spPr>
      </p:pic>
      <p:pic>
        <p:nvPicPr>
          <p:cNvPr id="141" name="Graphic 140" descr="Question mark">
            <a:extLst>
              <a:ext uri="{FF2B5EF4-FFF2-40B4-BE49-F238E27FC236}">
                <a16:creationId xmlns:a16="http://schemas.microsoft.com/office/drawing/2014/main" id="{037F8DD5-7B84-4C4D-B1D9-89DDE97293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42573" y="5921622"/>
            <a:ext cx="551342" cy="551342"/>
          </a:xfrm>
          <a:prstGeom prst="rect">
            <a:avLst/>
          </a:prstGeom>
        </p:spPr>
      </p:pic>
      <p:pic>
        <p:nvPicPr>
          <p:cNvPr id="143" name="Graphic 142" descr="Calculator">
            <a:extLst>
              <a:ext uri="{FF2B5EF4-FFF2-40B4-BE49-F238E27FC236}">
                <a16:creationId xmlns:a16="http://schemas.microsoft.com/office/drawing/2014/main" id="{67155A39-58AB-4BF1-AC17-E185968E64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50972" y="2729732"/>
            <a:ext cx="463117" cy="463117"/>
          </a:xfrm>
          <a:prstGeom prst="rect">
            <a:avLst/>
          </a:prstGeom>
        </p:spPr>
      </p:pic>
      <p:grpSp>
        <p:nvGrpSpPr>
          <p:cNvPr id="61" name="Group 60">
            <a:extLst>
              <a:ext uri="{FF2B5EF4-FFF2-40B4-BE49-F238E27FC236}">
                <a16:creationId xmlns:a16="http://schemas.microsoft.com/office/drawing/2014/main" id="{864CC424-D151-4433-802D-7F8CDF173454}"/>
              </a:ext>
            </a:extLst>
          </p:cNvPr>
          <p:cNvGrpSpPr/>
          <p:nvPr/>
        </p:nvGrpSpPr>
        <p:grpSpPr>
          <a:xfrm>
            <a:off x="11082474" y="293054"/>
            <a:ext cx="855538" cy="1033384"/>
            <a:chOff x="10163304" y="5285423"/>
            <a:chExt cx="815248" cy="984722"/>
          </a:xfrm>
        </p:grpSpPr>
        <p:sp>
          <p:nvSpPr>
            <p:cNvPr id="62" name="Freeform 182">
              <a:extLst>
                <a:ext uri="{FF2B5EF4-FFF2-40B4-BE49-F238E27FC236}">
                  <a16:creationId xmlns:a16="http://schemas.microsoft.com/office/drawing/2014/main" id="{6BD9DB23-CBF0-4307-B7A7-3D73C5E2A863}"/>
                </a:ext>
              </a:extLst>
            </p:cNvPr>
            <p:cNvSpPr/>
            <p:nvPr/>
          </p:nvSpPr>
          <p:spPr bwMode="auto">
            <a:xfrm>
              <a:off x="10163304" y="5285423"/>
              <a:ext cx="645030" cy="827284"/>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28">
              <a:extLst>
                <a:ext uri="{FF2B5EF4-FFF2-40B4-BE49-F238E27FC236}">
                  <a16:creationId xmlns:a16="http://schemas.microsoft.com/office/drawing/2014/main" id="{CD8D891B-20FC-4670-9FBD-221CCB5CECDA}"/>
                </a:ext>
              </a:extLst>
            </p:cNvPr>
            <p:cNvSpPr/>
            <p:nvPr/>
          </p:nvSpPr>
          <p:spPr bwMode="auto">
            <a:xfrm>
              <a:off x="10588909" y="5599401"/>
              <a:ext cx="389643" cy="670744"/>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solidFill>
              <a:srgbClr val="50E6FF"/>
            </a:solidFill>
            <a:ln w="12700" cap="flat" cmpd="sng" algn="ctr">
              <a:noFill/>
              <a:prstDash val="solid"/>
              <a:bevel/>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6" name="Rectangle 65">
            <a:extLst>
              <a:ext uri="{FF2B5EF4-FFF2-40B4-BE49-F238E27FC236}">
                <a16:creationId xmlns:a16="http://schemas.microsoft.com/office/drawing/2014/main" id="{BB3F7B46-A6DB-475B-BB94-FFD11440297F}"/>
              </a:ext>
            </a:extLst>
          </p:cNvPr>
          <p:cNvSpPr/>
          <p:nvPr/>
        </p:nvSpPr>
        <p:spPr>
          <a:xfrm>
            <a:off x="9732063" y="2729732"/>
            <a:ext cx="838591" cy="316812"/>
          </a:xfrm>
          <a:prstGeom prst="rect">
            <a:avLst/>
          </a:prstGeom>
          <a:solidFill>
            <a:schemeClr val="bg2"/>
          </a:solidFill>
          <a:ln>
            <a:solidFill>
              <a:schemeClr val="accent4">
                <a:lumMod val="40000"/>
                <a:lumOff val="60000"/>
              </a:schemeClr>
            </a:solidFill>
          </a:ln>
        </p:spPr>
        <p:txBody>
          <a:bodyPr wrap="square" lIns="89642" tIns="44821" rIns="89642" bIns="44821">
            <a:spAutoFit/>
          </a:bodyPr>
          <a:lstStyle/>
          <a:p>
            <a:pPr algn="ctr" defTabSz="914367"/>
            <a:r>
              <a:rPr lang="en-US" sz="1470" dirty="0">
                <a:ln w="0"/>
                <a:solidFill>
                  <a:srgbClr val="FF0000"/>
                </a:solidFill>
                <a:effectLst>
                  <a:outerShdw blurRad="38100" dist="25400" dir="5400000" algn="ctr" rotWithShape="0">
                    <a:srgbClr val="6E747A">
                      <a:alpha val="43000"/>
                    </a:srgbClr>
                  </a:outerShdw>
                </a:effectLst>
                <a:latin typeface="Segoe UI"/>
              </a:rPr>
              <a:t>1:1</a:t>
            </a:r>
          </a:p>
        </p:txBody>
      </p:sp>
      <p:sp>
        <p:nvSpPr>
          <p:cNvPr id="68" name="Rectangle 67">
            <a:extLst>
              <a:ext uri="{FF2B5EF4-FFF2-40B4-BE49-F238E27FC236}">
                <a16:creationId xmlns:a16="http://schemas.microsoft.com/office/drawing/2014/main" id="{19AF22CE-65C3-40A8-9F44-93364A7ECC44}"/>
              </a:ext>
            </a:extLst>
          </p:cNvPr>
          <p:cNvSpPr/>
          <p:nvPr/>
        </p:nvSpPr>
        <p:spPr>
          <a:xfrm>
            <a:off x="9469658" y="4734060"/>
            <a:ext cx="838591" cy="316812"/>
          </a:xfrm>
          <a:prstGeom prst="rect">
            <a:avLst/>
          </a:prstGeom>
          <a:solidFill>
            <a:schemeClr val="bg2"/>
          </a:solidFill>
          <a:ln>
            <a:solidFill>
              <a:schemeClr val="accent4">
                <a:lumMod val="40000"/>
                <a:lumOff val="60000"/>
              </a:schemeClr>
            </a:solidFill>
          </a:ln>
        </p:spPr>
        <p:txBody>
          <a:bodyPr wrap="square" lIns="89642" tIns="44821" rIns="89642" bIns="44821">
            <a:spAutoFit/>
          </a:bodyPr>
          <a:lstStyle/>
          <a:p>
            <a:pPr algn="ctr" defTabSz="914367"/>
            <a:r>
              <a:rPr lang="en-US" sz="1470" dirty="0">
                <a:ln w="0"/>
                <a:solidFill>
                  <a:srgbClr val="FF0000"/>
                </a:solidFill>
                <a:effectLst>
                  <a:outerShdw blurRad="38100" dist="25400" dir="5400000" algn="ctr" rotWithShape="0">
                    <a:srgbClr val="6E747A">
                      <a:alpha val="43000"/>
                    </a:srgbClr>
                  </a:outerShdw>
                </a:effectLst>
                <a:latin typeface="Segoe UI"/>
              </a:rPr>
              <a:t>100 TB</a:t>
            </a:r>
          </a:p>
        </p:txBody>
      </p:sp>
      <p:sp>
        <p:nvSpPr>
          <p:cNvPr id="70" name="Rectangle 69">
            <a:extLst>
              <a:ext uri="{FF2B5EF4-FFF2-40B4-BE49-F238E27FC236}">
                <a16:creationId xmlns:a16="http://schemas.microsoft.com/office/drawing/2014/main" id="{13641E78-F37A-4238-9859-F509A5C5AFDB}"/>
              </a:ext>
            </a:extLst>
          </p:cNvPr>
          <p:cNvSpPr/>
          <p:nvPr/>
        </p:nvSpPr>
        <p:spPr>
          <a:xfrm>
            <a:off x="5895757" y="4769157"/>
            <a:ext cx="543883" cy="316812"/>
          </a:xfrm>
          <a:prstGeom prst="rect">
            <a:avLst/>
          </a:prstGeom>
          <a:solidFill>
            <a:schemeClr val="bg2"/>
          </a:solidFill>
          <a:ln>
            <a:solidFill>
              <a:schemeClr val="accent4">
                <a:lumMod val="40000"/>
                <a:lumOff val="60000"/>
              </a:schemeClr>
            </a:solidFill>
          </a:ln>
        </p:spPr>
        <p:txBody>
          <a:bodyPr wrap="square" lIns="89642" tIns="44821" rIns="89642" bIns="44821">
            <a:spAutoFit/>
          </a:bodyPr>
          <a:lstStyle/>
          <a:p>
            <a:pPr algn="ctr" defTabSz="914367"/>
            <a:r>
              <a:rPr lang="en-US" sz="1470" dirty="0">
                <a:ln w="0"/>
                <a:solidFill>
                  <a:srgbClr val="FF0000"/>
                </a:solidFill>
                <a:effectLst>
                  <a:outerShdw blurRad="38100" dist="25400" dir="5400000" algn="ctr" rotWithShape="0">
                    <a:srgbClr val="6E747A">
                      <a:alpha val="43000"/>
                    </a:srgbClr>
                  </a:outerShdw>
                </a:effectLst>
                <a:latin typeface="Segoe UI"/>
              </a:rPr>
              <a:t>4 TB</a:t>
            </a:r>
          </a:p>
        </p:txBody>
      </p:sp>
      <p:sp>
        <p:nvSpPr>
          <p:cNvPr id="73" name="Rectangle 72">
            <a:extLst>
              <a:ext uri="{FF2B5EF4-FFF2-40B4-BE49-F238E27FC236}">
                <a16:creationId xmlns:a16="http://schemas.microsoft.com/office/drawing/2014/main" id="{A54A104E-23E1-4139-9709-033E41F4A66C}"/>
              </a:ext>
            </a:extLst>
          </p:cNvPr>
          <p:cNvSpPr/>
          <p:nvPr/>
        </p:nvSpPr>
        <p:spPr>
          <a:xfrm>
            <a:off x="11354430" y="5152002"/>
            <a:ext cx="543883" cy="316812"/>
          </a:xfrm>
          <a:prstGeom prst="rect">
            <a:avLst/>
          </a:prstGeom>
          <a:solidFill>
            <a:schemeClr val="bg2"/>
          </a:solidFill>
          <a:ln>
            <a:solidFill>
              <a:schemeClr val="accent4">
                <a:lumMod val="40000"/>
                <a:lumOff val="60000"/>
              </a:schemeClr>
            </a:solidFill>
          </a:ln>
        </p:spPr>
        <p:txBody>
          <a:bodyPr wrap="square" lIns="89642" tIns="44821" rIns="89642" bIns="44821">
            <a:spAutoFit/>
          </a:bodyPr>
          <a:lstStyle/>
          <a:p>
            <a:pPr algn="ctr" defTabSz="914367"/>
            <a:r>
              <a:rPr lang="en-US" sz="1470" dirty="0">
                <a:ln w="0"/>
                <a:solidFill>
                  <a:srgbClr val="FF0000"/>
                </a:solidFill>
                <a:effectLst>
                  <a:outerShdw blurRad="38100" dist="25400" dir="5400000" algn="ctr" rotWithShape="0">
                    <a:srgbClr val="6E747A">
                      <a:alpha val="43000"/>
                    </a:srgbClr>
                  </a:outerShdw>
                </a:effectLst>
                <a:latin typeface="Segoe UI"/>
              </a:rPr>
              <a:t>8 TB</a:t>
            </a:r>
          </a:p>
        </p:txBody>
      </p:sp>
    </p:spTree>
    <p:extLst>
      <p:ext uri="{BB962C8B-B14F-4D97-AF65-F5344CB8AC3E}">
        <p14:creationId xmlns:p14="http://schemas.microsoft.com/office/powerpoint/2010/main" val="1697799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0" grpId="0" animBg="1"/>
      <p:bldP spid="66" grpId="0" animBg="1"/>
      <p:bldP spid="68" grpId="0" animBg="1"/>
      <p:bldP spid="70" grpId="0" animBg="1"/>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solidFill>
                  <a:srgbClr val="15AD05"/>
                </a:solidFill>
              </a:rPr>
              <a:t>Determine your service tier </a:t>
            </a:r>
          </a:p>
        </p:txBody>
      </p:sp>
      <p:sp>
        <p:nvSpPr>
          <p:cNvPr id="4" name="Text Placeholder 3"/>
          <p:cNvSpPr>
            <a:spLocks noGrp="1"/>
          </p:cNvSpPr>
          <p:nvPr>
            <p:ph type="body" sz="quarter" idx="4294967295"/>
          </p:nvPr>
        </p:nvSpPr>
        <p:spPr>
          <a:xfrm>
            <a:off x="396852" y="4996769"/>
            <a:ext cx="11512731" cy="2557917"/>
          </a:xfrm>
        </p:spPr>
        <p:txBody>
          <a:bodyPr>
            <a:noAutofit/>
          </a:bodyPr>
          <a:lstStyle/>
          <a:p>
            <a:pPr marL="0" indent="0">
              <a:lnSpc>
                <a:spcPts val="2800"/>
              </a:lnSpc>
              <a:buNone/>
            </a:pPr>
            <a:r>
              <a:rPr lang="en-US" sz="2400" dirty="0"/>
              <a:t>The Basic, Standard, and Premium/Premium RS service tiers offer differing feature sets, so the first step in selecting an appropriate tier is to determine the service tier that provides the minimum level of feature capabilities required for your application and business.</a:t>
            </a:r>
          </a:p>
        </p:txBody>
      </p:sp>
      <p:pic>
        <p:nvPicPr>
          <p:cNvPr id="9" name="Picture 8"/>
          <p:cNvPicPr>
            <a:picLocks noChangeAspect="1"/>
          </p:cNvPicPr>
          <p:nvPr/>
        </p:nvPicPr>
        <p:blipFill>
          <a:blip r:embed="rId3"/>
          <a:stretch>
            <a:fillRect/>
          </a:stretch>
        </p:blipFill>
        <p:spPr>
          <a:xfrm>
            <a:off x="396852" y="1356730"/>
            <a:ext cx="11420679" cy="3284937"/>
          </a:xfrm>
          <a:prstGeom prst="rect">
            <a:avLst/>
          </a:prstGeom>
        </p:spPr>
      </p:pic>
    </p:spTree>
    <p:extLst>
      <p:ext uri="{BB962C8B-B14F-4D97-AF65-F5344CB8AC3E}">
        <p14:creationId xmlns:p14="http://schemas.microsoft.com/office/powerpoint/2010/main" val="2582690069"/>
      </p:ext>
    </p:extLst>
  </p:cSld>
  <p:clrMapOvr>
    <a:masterClrMapping/>
  </p:clrMapOvr>
  <p:transition>
    <p:fade/>
  </p:transition>
</p:sld>
</file>

<file path=ppt/theme/theme1.xml><?xml version="1.0" encoding="utf-8"?>
<a:theme xmlns:a="http://schemas.openxmlformats.org/drawingml/2006/main" name="SQL Server 2017">
  <a:themeElements>
    <a:clrScheme name="Custom 41">
      <a:dk1>
        <a:srgbClr val="000000"/>
      </a:dk1>
      <a:lt1>
        <a:srgbClr val="FFFFFF"/>
      </a:lt1>
      <a:dk2>
        <a:srgbClr val="0078D7"/>
      </a:dk2>
      <a:lt2>
        <a:srgbClr val="D2D2D2"/>
      </a:lt2>
      <a:accent1>
        <a:srgbClr val="002050"/>
      </a:accent1>
      <a:accent2>
        <a:srgbClr val="00188F"/>
      </a:accent2>
      <a:accent3>
        <a:srgbClr val="32145A"/>
      </a:accent3>
      <a:accent4>
        <a:srgbClr val="107C10"/>
      </a:accent4>
      <a:accent5>
        <a:srgbClr val="00BCF2"/>
      </a:accent5>
      <a:accent6>
        <a:srgbClr val="FFB900"/>
      </a:accent6>
      <a:hlink>
        <a:srgbClr val="00BCF2"/>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tIns="45720" rIns="91440" bIns="45720" rtlCol="0">
        <a:spAutoFit/>
      </a:bodyPr>
      <a:lstStyle>
        <a:defPPr algn="l">
          <a:lnSpc>
            <a:spcPct val="90000"/>
          </a:lnSpc>
          <a:spcAft>
            <a:spcPts val="600"/>
          </a:spcAft>
          <a:defRPr sz="12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1_FY16_Light_Template" id="{5EF6B031-E4E9-47DE-A00B-C70C6050C087}" vid="{E591D91A-0F30-468B-BAC3-EA073291F391}"/>
    </a:ext>
  </a:extLst>
</a:theme>
</file>

<file path=ppt/theme/theme2.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4B0743E4A0AD40AA39CEE8DB1B4091" ma:contentTypeVersion="4" ma:contentTypeDescription="Create a new document." ma:contentTypeScope="" ma:versionID="5af30f7be26df488f81bf2a71d40232a">
  <xsd:schema xmlns:xsd="http://www.w3.org/2001/XMLSchema" xmlns:xs="http://www.w3.org/2001/XMLSchema" xmlns:p="http://schemas.microsoft.com/office/2006/metadata/properties" xmlns:ns1="http://schemas.microsoft.com/sharepoint/v3" xmlns:ns2="1bf0822e-1e8c-4ed5-b2d8-cb5e0bf0bc61" targetNamespace="http://schemas.microsoft.com/office/2006/metadata/properties" ma:root="true" ma:fieldsID="b23d12033295b70abb0878fe4fa57c43" ns1:_="" ns2:_="">
    <xsd:import namespace="http://schemas.microsoft.com/sharepoint/v3"/>
    <xsd:import namespace="1bf0822e-1e8c-4ed5-b2d8-cb5e0bf0bc61"/>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f0822e-1e8c-4ed5-b2d8-cb5e0bf0bc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65CE-89A1-40E0-BFEC-DE795F1C6A18}">
  <ds:schemaRefs>
    <ds:schemaRef ds:uri="http://schemas.microsoft.com/sharepoint/v3/contenttype/forms"/>
  </ds:schemaRefs>
</ds:datastoreItem>
</file>

<file path=customXml/itemProps2.xml><?xml version="1.0" encoding="utf-8"?>
<ds:datastoreItem xmlns:ds="http://schemas.openxmlformats.org/officeDocument/2006/customXml" ds:itemID="{E2678133-4FC3-474D-A849-9737619E0CC0}">
  <ds:schemaRefs>
    <ds:schemaRef ds:uri="http://schemas.microsoft.com/office/2006/metadata/properties"/>
    <ds:schemaRef ds:uri="http://schemas.microsoft.com/office/infopath/2007/PartnerControls"/>
    <ds:schemaRef ds:uri="230e9df3-be65-4c73-a93b-d1236ebd677e"/>
    <ds:schemaRef ds:uri="230E9DF3-BE65-4C73-A93B-D1236EBD677E"/>
    <ds:schemaRef ds:uri="b3bc04a5-d503-43b1-b98c-a8cf663329d9"/>
    <ds:schemaRef ds:uri="http://schemas.microsoft.com/sharepoint/v3"/>
  </ds:schemaRefs>
</ds:datastoreItem>
</file>

<file path=customXml/itemProps3.xml><?xml version="1.0" encoding="utf-8"?>
<ds:datastoreItem xmlns:ds="http://schemas.openxmlformats.org/officeDocument/2006/customXml" ds:itemID="{0B975A2E-F539-45D7-A862-18B109F25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f0822e-1e8c-4ed5-b2d8-cb5e0bf0bc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2498</TotalTime>
  <Words>3996</Words>
  <Application>Microsoft Office PowerPoint</Application>
  <PresentationFormat>Widescreen</PresentationFormat>
  <Paragraphs>400</Paragraphs>
  <Slides>20</Slides>
  <Notes>14</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20</vt:i4>
      </vt:variant>
    </vt:vector>
  </HeadingPairs>
  <TitlesOfParts>
    <vt:vector size="33" baseType="lpstr">
      <vt:lpstr>Arial</vt:lpstr>
      <vt:lpstr>Calibri</vt:lpstr>
      <vt:lpstr>Calibri Light</vt:lpstr>
      <vt:lpstr>Consolas</vt:lpstr>
      <vt:lpstr>Segoe UI</vt:lpstr>
      <vt:lpstr>Segoe UI Black</vt:lpstr>
      <vt:lpstr>Segoe UI Light</vt:lpstr>
      <vt:lpstr>Segoe UI Semibold</vt:lpstr>
      <vt:lpstr>Segoe UI Semilight</vt:lpstr>
      <vt:lpstr>Wingdings</vt:lpstr>
      <vt:lpstr>Wingdings 3</vt:lpstr>
      <vt:lpstr>SQL Server 2017</vt:lpstr>
      <vt:lpstr>1_WHITE TEMPLATE</vt:lpstr>
      <vt:lpstr>PowerPoint Presentation</vt:lpstr>
      <vt:lpstr>Azure Relational Database Platform</vt:lpstr>
      <vt:lpstr>Migrate to the cloud with Azure SQL Database </vt:lpstr>
      <vt:lpstr>Azure SQL Database deployment options</vt:lpstr>
      <vt:lpstr>Industry-leading security </vt:lpstr>
      <vt:lpstr>How Always Encrypted works</vt:lpstr>
      <vt:lpstr>PowerPoint Presentation</vt:lpstr>
      <vt:lpstr>Azure SQL Database Tiers</vt:lpstr>
      <vt:lpstr>Determine your service tier </vt:lpstr>
      <vt:lpstr>Today Hands-on Lab I</vt:lpstr>
      <vt:lpstr>Azure Database Migration Service (Azure DMS)</vt:lpstr>
      <vt:lpstr>Lift your SQL server integration services (SSIS) packages to azure</vt:lpstr>
      <vt:lpstr>PowerPoint Presentation</vt:lpstr>
      <vt:lpstr>Dedicated resources and familiar tools</vt:lpstr>
      <vt:lpstr>Trade in on-premises cores with Azure Hybrid benefit </vt:lpstr>
      <vt:lpstr>Reserved Capacity for Azure SQL Database</vt:lpstr>
      <vt:lpstr>Azure Dev/Test pricing for SQL Database</vt:lpstr>
      <vt:lpstr>SQL Database deployment model overview</vt:lpstr>
      <vt:lpstr>Manageability with Azure SQL Database</vt:lpstr>
      <vt:lpstr>Data platform continuum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 Database L200 Tech Pitch</dc:title>
  <dc:creator>Alain Dormehl</dc:creator>
  <cp:keywords>Scenario; sql migration</cp:keywords>
  <cp:lastModifiedBy>Srini Alavala</cp:lastModifiedBy>
  <cp:revision>5</cp:revision>
  <dcterms:created xsi:type="dcterms:W3CDTF">2018-06-25T13:22:22Z</dcterms:created>
  <dcterms:modified xsi:type="dcterms:W3CDTF">2020-06-10T11:44:44Z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aldorme@microsoft.com</vt:lpwstr>
  </property>
  <property fmtid="{D5CDD505-2E9C-101B-9397-08002B2CF9AE}" pid="5" name="MSIP_Label_f42aa342-8706-4288-bd11-ebb85995028c_SetDate">
    <vt:lpwstr>2018-06-25T13:22:52.2783517Z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0x010100994B0743E4A0AD40AA39CEE8DB1B4091</vt:lpwstr>
  </property>
  <property fmtid="{D5CDD505-2E9C-101B-9397-08002B2CF9AE}" pid="11" name="_dlc_policyId">
    <vt:lpwstr>0x0101000E4CB7077FEE4FF7AE86D4A500EEC780030016C849C62B10EB41ACA8C7EEDEF40BB20099ECF64382448D48A56095091C66B1A9|-661092312</vt:lpwstr>
  </property>
  <property fmtid="{D5CDD505-2E9C-101B-9397-08002B2CF9AE}" pid="12"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13" name="_dlc_DocIdItemGuid">
    <vt:lpwstr>d8c1bdd8-2c47-4166-96dd-505cdbc48bf7</vt:lpwstr>
  </property>
  <property fmtid="{D5CDD505-2E9C-101B-9397-08002B2CF9AE}" pid="14" name="TaxKeyword">
    <vt:lpwstr>2482;#Scenario|88eefbf0-88ff-435b-89e8-8136e86bd1b2;#2719;#sql migration|f47e515e-95eb-4eff-a264-ad66c577258c</vt:lpwstr>
  </property>
  <property fmtid="{D5CDD505-2E9C-101B-9397-08002B2CF9AE}" pid="15" name="Region">
    <vt:lpwstr/>
  </property>
  <property fmtid="{D5CDD505-2E9C-101B-9397-08002B2CF9AE}" pid="16" name="ItemType">
    <vt:lpwstr>16;#customer presentations|18e9ae94-e321-4eea-82d2-ad5b2f470f3c</vt:lpwstr>
  </property>
  <property fmtid="{D5CDD505-2E9C-101B-9397-08002B2CF9AE}" pid="17" name="Confidentiality">
    <vt:lpwstr>14;#customer ready|8986c41d-21c5-4f8f-8a12-ea4625b46858</vt:lpwstr>
  </property>
  <property fmtid="{D5CDD505-2E9C-101B-9397-08002B2CF9AE}" pid="18" name="Industries">
    <vt:lpwstr/>
  </property>
  <property fmtid="{D5CDD505-2E9C-101B-9397-08002B2CF9AE}" pid="19" name="SMSGDomain">
    <vt:lpwstr>21;#Intelligent Cloud|adc2fe87-c79a-4ded-a449-3f86b954069d;#82;#SQL Server Domain|0c0f1824-39dc-4b26-8c74-eff4364b812b;#2553;#ICB PST Domain|f7f86ece-0ca0-48d7-99cb-d6c97e732478</vt:lpwstr>
  </property>
  <property fmtid="{D5CDD505-2E9C-101B-9397-08002B2CF9AE}" pid="20" name="Competitors">
    <vt:lpwstr/>
  </property>
  <property fmtid="{D5CDD505-2E9C-101B-9397-08002B2CF9AE}" pid="21" name="ExperienceContentType">
    <vt:lpwstr/>
  </property>
  <property fmtid="{D5CDD505-2E9C-101B-9397-08002B2CF9AE}" pid="22" name="BusinessArchitecture">
    <vt:lpwstr>828;#data platforms|0a329485-8df0-4be0-92ea-a112a096ccd0;#2325;#Data and AI|60d86926-9fc6-4873-ad19-e15bf82160d7;#2558;#Data Estate Modernization|10c01ab9-9059-474b-9bc2-783aaa897ac3</vt:lpwstr>
  </property>
  <property fmtid="{D5CDD505-2E9C-101B-9397-08002B2CF9AE}" pid="23" name="Products">
    <vt:lpwstr>91;#Azure SQL Database|e2ac9bca-9ffe-4e7a-8714-5d25e4b5b24a;#73;#Microsoft SQL Server|261ba873-f3ab-420e-96d6-e3004596a551</vt:lpwstr>
  </property>
  <property fmtid="{D5CDD505-2E9C-101B-9397-08002B2CF9AE}" pid="24" name="EnterpriseDomainTags">
    <vt:lpwstr/>
  </property>
  <property fmtid="{D5CDD505-2E9C-101B-9397-08002B2CF9AE}" pid="25" name="ActivitiesAndPrograms">
    <vt:lpwstr>913;#Microsoft Cloud Story|02075cd3-eab5-4d4f-94e4-91290ee12827;#1901;#Unlock Insights from Any Data|fb159a03-5267-4f5c-ac4d-d2a61d81f9b6;#1947;#Priority Solution Areas|c23d8183-ce20-44cd-b13b-640d45c2d6c2</vt:lpwstr>
  </property>
  <property fmtid="{D5CDD505-2E9C-101B-9397-08002B2CF9AE}" pid="26" name="Partners">
    <vt:lpwstr/>
  </property>
  <property fmtid="{D5CDD505-2E9C-101B-9397-08002B2CF9AE}" pid="27" name="Segments">
    <vt:lpwstr/>
  </property>
  <property fmtid="{D5CDD505-2E9C-101B-9397-08002B2CF9AE}" pid="28" name="Topics">
    <vt:lpwstr>29;#features|94b87768-f145-4764-adbd-fec700e47348;#2554;#Fiscal Year 2019|37cfb2d9-82d6-4aee-ad7b-3dc8286123ca</vt:lpwstr>
  </property>
  <property fmtid="{D5CDD505-2E9C-101B-9397-08002B2CF9AE}" pid="29" name="Groups">
    <vt:lpwstr>399;#SQL Server Marketing|bb7921b3-c1d8-4da4-b894-8b6075d9546d;#42;#Intelligent Cloud Marketing Group|4f75e184-e5aa-4234-a07f-b032d60df254</vt:lpwstr>
  </property>
  <property fmtid="{D5CDD505-2E9C-101B-9397-08002B2CF9AE}" pid="30" name="_docset_NoMedatataSyncRequired">
    <vt:lpwstr>False</vt:lpwstr>
  </property>
  <property fmtid="{D5CDD505-2E9C-101B-9397-08002B2CF9AE}" pid="31" name="Languages">
    <vt:lpwstr/>
  </property>
  <property fmtid="{D5CDD505-2E9C-101B-9397-08002B2CF9AE}" pid="32" name="TechnicalLevel">
    <vt:lpwstr>747;#200|855c9113-a119-44e7-b3de-bccffe25ed46</vt:lpwstr>
  </property>
  <property fmtid="{D5CDD505-2E9C-101B-9397-08002B2CF9AE}" pid="33" name="Audiences">
    <vt:lpwstr/>
  </property>
  <property fmtid="{D5CDD505-2E9C-101B-9397-08002B2CF9AE}" pid="34" name="Roles">
    <vt:lpwstr/>
  </property>
  <property fmtid="{D5CDD505-2E9C-101B-9397-08002B2CF9AE}" pid="35" name="of67e5d4b76f4a9db8769983fda9cec0">
    <vt:lpwstr/>
  </property>
  <property fmtid="{D5CDD505-2E9C-101B-9397-08002B2CF9AE}" pid="36" name="NewsType">
    <vt:lpwstr/>
  </property>
  <property fmtid="{D5CDD505-2E9C-101B-9397-08002B2CF9AE}" pid="37" name="MSProducts">
    <vt:lpwstr/>
  </property>
  <property fmtid="{D5CDD505-2E9C-101B-9397-08002B2CF9AE}" pid="38" name="l6f004f21209409da86a713c0f24627d">
    <vt:lpwstr/>
  </property>
  <property fmtid="{D5CDD505-2E9C-101B-9397-08002B2CF9AE}" pid="39" name="MSProductsTaxHTField0">
    <vt:lpwstr/>
  </property>
  <property fmtid="{D5CDD505-2E9C-101B-9397-08002B2CF9AE}" pid="40" name="e8080b0481964c759b2c36ae49591b31">
    <vt:lpwstr/>
  </property>
  <property fmtid="{D5CDD505-2E9C-101B-9397-08002B2CF9AE}" pid="41" name="ldac8aee9d1f469e8cd8c3f8d6a615f2">
    <vt:lpwstr/>
  </property>
  <property fmtid="{D5CDD505-2E9C-101B-9397-08002B2CF9AE}" pid="42" name="EmployeeRole">
    <vt:lpwstr/>
  </property>
  <property fmtid="{D5CDD505-2E9C-101B-9397-08002B2CF9AE}" pid="43" name="NewsTopic">
    <vt:lpwstr/>
  </property>
  <property fmtid="{D5CDD505-2E9C-101B-9397-08002B2CF9AE}" pid="44" name="NewsSource">
    <vt:lpwstr/>
  </property>
  <property fmtid="{D5CDD505-2E9C-101B-9397-08002B2CF9AE}" pid="45" name="SMSGTags">
    <vt:lpwstr/>
  </property>
  <property fmtid="{D5CDD505-2E9C-101B-9397-08002B2CF9AE}" pid="46" name="MSPhysicalGeography">
    <vt:lpwstr/>
  </property>
  <property fmtid="{D5CDD505-2E9C-101B-9397-08002B2CF9AE}" pid="47" name="j3562c58ee414e028925bc902cfc01a1">
    <vt:lpwstr/>
  </property>
  <property fmtid="{D5CDD505-2E9C-101B-9397-08002B2CF9AE}" pid="48" name="la4444b61d19467597d63190b69ac227">
    <vt:lpwstr/>
  </property>
</Properties>
</file>