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32"/>
  </p:notesMasterIdLst>
  <p:sldIdLst>
    <p:sldId id="256" r:id="rId2"/>
    <p:sldId id="304" r:id="rId3"/>
    <p:sldId id="273" r:id="rId4"/>
    <p:sldId id="25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5" r:id="rId20"/>
    <p:sldId id="296" r:id="rId21"/>
    <p:sldId id="297" r:id="rId22"/>
    <p:sldId id="298" r:id="rId23"/>
    <p:sldId id="299" r:id="rId24"/>
    <p:sldId id="306" r:id="rId25"/>
    <p:sldId id="300" r:id="rId26"/>
    <p:sldId id="301" r:id="rId27"/>
    <p:sldId id="302" r:id="rId28"/>
    <p:sldId id="303" r:id="rId29"/>
    <p:sldId id="305" r:id="rId30"/>
    <p:sldId id="276" r:id="rId31"/>
  </p:sldIdLst>
  <p:sldSz cx="12192000" cy="6858000"/>
  <p:notesSz cx="6858000" cy="9144000"/>
  <p:embeddedFontLst>
    <p:embeddedFont>
      <p:font typeface="Abril Fatface" panose="02000503000000020003" pitchFamily="2" charset="77"/>
      <p:regular r:id="rId33"/>
    </p:embeddedFont>
    <p:embeddedFont>
      <p:font typeface="Calibri" panose="020F0502020204030204" pitchFamily="34" charset="0"/>
      <p:regular r:id="rId34"/>
      <p:bold r:id="rId35"/>
      <p:italic r:id="rId36"/>
      <p:boldItalic r:id="rId37"/>
    </p:embeddedFont>
    <p:embeddedFont>
      <p:font typeface="DM Sans" pitchFamily="2" charset="77"/>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712"/>
    <p:restoredTop sz="94718"/>
  </p:normalViewPr>
  <p:slideViewPr>
    <p:cSldViewPr snapToGrid="0">
      <p:cViewPr varScale="1">
        <p:scale>
          <a:sx n="99" d="100"/>
          <a:sy n="99" d="100"/>
        </p:scale>
        <p:origin x="184" y="5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H" dirty="0"/>
              <a:t>Vérifier ortho + justifier le texte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405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310733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6570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Google Shape;1200;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1" name="Google Shape;1201;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a073618e60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a073618e60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H" dirty="0"/>
              <a:t>Ajouter la consultation de l’avocat</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5503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9305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9066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t>Ajouter LPGA</a:t>
            </a:r>
          </a:p>
        </p:txBody>
      </p:sp>
    </p:spTree>
    <p:extLst>
      <p:ext uri="{BB962C8B-B14F-4D97-AF65-F5344CB8AC3E}">
        <p14:creationId xmlns:p14="http://schemas.microsoft.com/office/powerpoint/2010/main" val="183653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3952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295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9"/>
        <p:cNvGrpSpPr/>
        <p:nvPr/>
      </p:nvGrpSpPr>
      <p:grpSpPr>
        <a:xfrm>
          <a:off x="0" y="0"/>
          <a:ext cx="0" cy="0"/>
          <a:chOff x="0" y="0"/>
          <a:chExt cx="0" cy="0"/>
        </a:xfrm>
      </p:grpSpPr>
      <p:grpSp>
        <p:nvGrpSpPr>
          <p:cNvPr id="10" name="Google Shape;10;p2"/>
          <p:cNvGrpSpPr/>
          <p:nvPr/>
        </p:nvGrpSpPr>
        <p:grpSpPr>
          <a:xfrm>
            <a:off x="-54500" y="2918637"/>
            <a:ext cx="12245912" cy="3938882"/>
            <a:chOff x="4435" y="7748593"/>
            <a:chExt cx="12182563" cy="5161009"/>
          </a:xfrm>
        </p:grpSpPr>
        <p:sp>
          <p:nvSpPr>
            <p:cNvPr id="11" name="Google Shape;11;p2"/>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2"/>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2"/>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2"/>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2"/>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3" name="Google Shape;43;p2"/>
          <p:cNvSpPr txBox="1">
            <a:spLocks noGrp="1"/>
          </p:cNvSpPr>
          <p:nvPr>
            <p:ph type="title"/>
          </p:nvPr>
        </p:nvSpPr>
        <p:spPr>
          <a:xfrm>
            <a:off x="415600" y="2574580"/>
            <a:ext cx="11360700" cy="1230600"/>
          </a:xfrm>
          <a:prstGeom prst="rect">
            <a:avLst/>
          </a:prstGeom>
        </p:spPr>
        <p:txBody>
          <a:bodyPr spcFirstLastPara="1" wrap="square" lIns="121900" tIns="121900" rIns="121900" bIns="121900" anchor="t" anchorCtr="0">
            <a:noAutofit/>
          </a:bodyPr>
          <a:lstStyle>
            <a:lvl1pPr lvl="0" algn="ctr">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44" name="Google Shape;44;p2"/>
          <p:cNvSpPr txBox="1">
            <a:spLocks noGrp="1"/>
          </p:cNvSpPr>
          <p:nvPr>
            <p:ph type="subTitle" idx="1"/>
          </p:nvPr>
        </p:nvSpPr>
        <p:spPr>
          <a:xfrm>
            <a:off x="432800" y="5715300"/>
            <a:ext cx="11379900" cy="717900"/>
          </a:xfrm>
          <a:prstGeom prst="rect">
            <a:avLst/>
          </a:prstGeom>
        </p:spPr>
        <p:txBody>
          <a:bodyPr spcFirstLastPara="1" wrap="square" lIns="121900" tIns="121900" rIns="121900" bIns="121900" anchor="t" anchorCtr="0">
            <a:noAutofit/>
          </a:bodyPr>
          <a:lstStyle>
            <a:lvl1pPr lvl="0" algn="ctr">
              <a:spcBef>
                <a:spcPts val="0"/>
              </a:spcBef>
              <a:spcAft>
                <a:spcPts val="0"/>
              </a:spcAft>
              <a:buSzPts val="1900"/>
              <a:buNone/>
              <a:defRPr/>
            </a:lvl1pPr>
            <a:lvl2pPr lvl="1" algn="ctr">
              <a:spcBef>
                <a:spcPts val="2100"/>
              </a:spcBef>
              <a:spcAft>
                <a:spcPts val="0"/>
              </a:spcAft>
              <a:buSzPts val="1900"/>
              <a:buNone/>
              <a:defRPr/>
            </a:lvl2pPr>
            <a:lvl3pPr lvl="2" algn="ctr">
              <a:spcBef>
                <a:spcPts val="2100"/>
              </a:spcBef>
              <a:spcAft>
                <a:spcPts val="0"/>
              </a:spcAft>
              <a:buSzPts val="1900"/>
              <a:buNone/>
              <a:defRPr/>
            </a:lvl3pPr>
            <a:lvl4pPr lvl="3" algn="ctr">
              <a:spcBef>
                <a:spcPts val="2100"/>
              </a:spcBef>
              <a:spcAft>
                <a:spcPts val="0"/>
              </a:spcAft>
              <a:buSzPts val="1900"/>
              <a:buNone/>
              <a:defRPr/>
            </a:lvl4pPr>
            <a:lvl5pPr lvl="4" algn="ctr">
              <a:spcBef>
                <a:spcPts val="2100"/>
              </a:spcBef>
              <a:spcAft>
                <a:spcPts val="0"/>
              </a:spcAft>
              <a:buSzPts val="1900"/>
              <a:buNone/>
              <a:defRPr/>
            </a:lvl5pPr>
            <a:lvl6pPr lvl="5" algn="ctr">
              <a:spcBef>
                <a:spcPts val="2100"/>
              </a:spcBef>
              <a:spcAft>
                <a:spcPts val="0"/>
              </a:spcAft>
              <a:buSzPts val="1900"/>
              <a:buNone/>
              <a:defRPr/>
            </a:lvl6pPr>
            <a:lvl7pPr lvl="6" algn="ctr">
              <a:spcBef>
                <a:spcPts val="2100"/>
              </a:spcBef>
              <a:spcAft>
                <a:spcPts val="0"/>
              </a:spcAft>
              <a:buSzPts val="1900"/>
              <a:buNone/>
              <a:defRPr/>
            </a:lvl7pPr>
            <a:lvl8pPr lvl="7" algn="ctr">
              <a:spcBef>
                <a:spcPts val="2100"/>
              </a:spcBef>
              <a:spcAft>
                <a:spcPts val="0"/>
              </a:spcAft>
              <a:buSzPts val="1900"/>
              <a:buNone/>
              <a:defRPr/>
            </a:lvl8pPr>
            <a:lvl9pPr lvl="8" algn="ctr">
              <a:spcBef>
                <a:spcPts val="2100"/>
              </a:spcBef>
              <a:spcAft>
                <a:spcPts val="2100"/>
              </a:spcAft>
              <a:buSzPts val="19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30"/>
        <p:cNvGrpSpPr/>
        <p:nvPr/>
      </p:nvGrpSpPr>
      <p:grpSpPr>
        <a:xfrm>
          <a:off x="0" y="0"/>
          <a:ext cx="0" cy="0"/>
          <a:chOff x="0" y="0"/>
          <a:chExt cx="0" cy="0"/>
        </a:xfrm>
      </p:grpSpPr>
      <p:sp>
        <p:nvSpPr>
          <p:cNvPr id="131" name="Google Shape;131;p6"/>
          <p:cNvSpPr txBox="1">
            <a:spLocks noGrp="1"/>
          </p:cNvSpPr>
          <p:nvPr>
            <p:ph type="body" idx="1"/>
          </p:nvPr>
        </p:nvSpPr>
        <p:spPr>
          <a:xfrm>
            <a:off x="4386975" y="2965625"/>
            <a:ext cx="7389300" cy="20751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32" name="Google Shape;132;p6"/>
          <p:cNvSpPr txBox="1">
            <a:spLocks noGrp="1"/>
          </p:cNvSpPr>
          <p:nvPr>
            <p:ph type="title"/>
          </p:nvPr>
        </p:nvSpPr>
        <p:spPr>
          <a:xfrm>
            <a:off x="4386975" y="2041175"/>
            <a:ext cx="73893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grpSp>
        <p:nvGrpSpPr>
          <p:cNvPr id="133" name="Google Shape;133;p6"/>
          <p:cNvGrpSpPr/>
          <p:nvPr/>
        </p:nvGrpSpPr>
        <p:grpSpPr>
          <a:xfrm>
            <a:off x="-54500" y="2918637"/>
            <a:ext cx="12245912" cy="3938882"/>
            <a:chOff x="4435" y="7748593"/>
            <a:chExt cx="12182563" cy="5161009"/>
          </a:xfrm>
        </p:grpSpPr>
        <p:sp>
          <p:nvSpPr>
            <p:cNvPr id="134" name="Google Shape;134;p6"/>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6"/>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6"/>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6"/>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6"/>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6"/>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6"/>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6"/>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6"/>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6"/>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6"/>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6"/>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6"/>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6"/>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6"/>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6"/>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6"/>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6"/>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6"/>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6"/>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6"/>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6"/>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6"/>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6"/>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6"/>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6"/>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6"/>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6"/>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6"/>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6"/>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6"/>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6"/>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15 Timeline">
  <p:cSld name="CUSTOM_14">
    <p:spTree>
      <p:nvGrpSpPr>
        <p:cNvPr id="1" name="Shape 532"/>
        <p:cNvGrpSpPr/>
        <p:nvPr/>
      </p:nvGrpSpPr>
      <p:grpSpPr>
        <a:xfrm>
          <a:off x="0" y="0"/>
          <a:ext cx="0" cy="0"/>
          <a:chOff x="0" y="0"/>
          <a:chExt cx="0" cy="0"/>
        </a:xfrm>
      </p:grpSpPr>
      <p:grpSp>
        <p:nvGrpSpPr>
          <p:cNvPr id="533" name="Google Shape;533;p16"/>
          <p:cNvGrpSpPr/>
          <p:nvPr/>
        </p:nvGrpSpPr>
        <p:grpSpPr>
          <a:xfrm>
            <a:off x="-54500" y="2918637"/>
            <a:ext cx="12245912" cy="3938882"/>
            <a:chOff x="4435" y="7748593"/>
            <a:chExt cx="12182563" cy="5161009"/>
          </a:xfrm>
        </p:grpSpPr>
        <p:sp>
          <p:nvSpPr>
            <p:cNvPr id="534" name="Google Shape;534;p16"/>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16"/>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16"/>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16"/>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16"/>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16"/>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16"/>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16"/>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16"/>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16"/>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16"/>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16"/>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16"/>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16"/>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16"/>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16"/>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16"/>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16"/>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16"/>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16"/>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16"/>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16"/>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16"/>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16"/>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16"/>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16"/>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16"/>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16"/>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16"/>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16"/>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16"/>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16"/>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66" name="Google Shape;566;p16"/>
          <p:cNvSpPr txBox="1">
            <a:spLocks noGrp="1"/>
          </p:cNvSpPr>
          <p:nvPr>
            <p:ph type="subTitle" idx="1"/>
          </p:nvPr>
        </p:nvSpPr>
        <p:spPr>
          <a:xfrm>
            <a:off x="415600"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67" name="Google Shape;567;p16"/>
          <p:cNvSpPr txBox="1">
            <a:spLocks noGrp="1"/>
          </p:cNvSpPr>
          <p:nvPr>
            <p:ph type="subTitle" idx="2"/>
          </p:nvPr>
        </p:nvSpPr>
        <p:spPr>
          <a:xfrm>
            <a:off x="277537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68" name="Google Shape;568;p16"/>
          <p:cNvSpPr txBox="1">
            <a:spLocks noGrp="1"/>
          </p:cNvSpPr>
          <p:nvPr>
            <p:ph type="subTitle" idx="3"/>
          </p:nvPr>
        </p:nvSpPr>
        <p:spPr>
          <a:xfrm>
            <a:off x="5135153"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69" name="Google Shape;569;p16"/>
          <p:cNvSpPr txBox="1">
            <a:spLocks noGrp="1"/>
          </p:cNvSpPr>
          <p:nvPr>
            <p:ph type="subTitle" idx="4"/>
          </p:nvPr>
        </p:nvSpPr>
        <p:spPr>
          <a:xfrm>
            <a:off x="7494930"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70" name="Google Shape;570;p16"/>
          <p:cNvSpPr txBox="1">
            <a:spLocks noGrp="1"/>
          </p:cNvSpPr>
          <p:nvPr>
            <p:ph type="subTitle" idx="5"/>
          </p:nvPr>
        </p:nvSpPr>
        <p:spPr>
          <a:xfrm>
            <a:off x="985470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71" name="Google Shape;571;p16"/>
          <p:cNvSpPr txBox="1">
            <a:spLocks noGrp="1"/>
          </p:cNvSpPr>
          <p:nvPr>
            <p:ph type="title"/>
          </p:nvPr>
        </p:nvSpPr>
        <p:spPr>
          <a:xfrm>
            <a:off x="415600" y="974367"/>
            <a:ext cx="113607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72" name="Google Shape;572;p16"/>
          <p:cNvSpPr txBox="1">
            <a:spLocks noGrp="1"/>
          </p:cNvSpPr>
          <p:nvPr>
            <p:ph type="body" idx="6"/>
          </p:nvPr>
        </p:nvSpPr>
        <p:spPr>
          <a:xfrm>
            <a:off x="415600" y="3238625"/>
            <a:ext cx="1997700" cy="23301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573" name="Google Shape;573;p16"/>
          <p:cNvSpPr txBox="1">
            <a:spLocks noGrp="1"/>
          </p:cNvSpPr>
          <p:nvPr>
            <p:ph type="body" idx="7"/>
          </p:nvPr>
        </p:nvSpPr>
        <p:spPr>
          <a:xfrm>
            <a:off x="2775375"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74" name="Google Shape;574;p16"/>
          <p:cNvSpPr txBox="1">
            <a:spLocks noGrp="1"/>
          </p:cNvSpPr>
          <p:nvPr>
            <p:ph type="body" idx="8"/>
          </p:nvPr>
        </p:nvSpPr>
        <p:spPr>
          <a:xfrm>
            <a:off x="5135150"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75" name="Google Shape;575;p16"/>
          <p:cNvSpPr txBox="1">
            <a:spLocks noGrp="1"/>
          </p:cNvSpPr>
          <p:nvPr>
            <p:ph type="body" idx="9"/>
          </p:nvPr>
        </p:nvSpPr>
        <p:spPr>
          <a:xfrm>
            <a:off x="7494925"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76" name="Google Shape;576;p16"/>
          <p:cNvSpPr txBox="1">
            <a:spLocks noGrp="1"/>
          </p:cNvSpPr>
          <p:nvPr>
            <p:ph type="body" idx="13"/>
          </p:nvPr>
        </p:nvSpPr>
        <p:spPr>
          <a:xfrm>
            <a:off x="9854700"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689"/>
        <p:cNvGrpSpPr/>
        <p:nvPr/>
      </p:nvGrpSpPr>
      <p:grpSpPr>
        <a:xfrm>
          <a:off x="0" y="0"/>
          <a:ext cx="0" cy="0"/>
          <a:chOff x="0" y="0"/>
          <a:chExt cx="0" cy="0"/>
        </a:xfrm>
      </p:grpSpPr>
      <p:grpSp>
        <p:nvGrpSpPr>
          <p:cNvPr id="690" name="Google Shape;690;p20"/>
          <p:cNvGrpSpPr/>
          <p:nvPr/>
        </p:nvGrpSpPr>
        <p:grpSpPr>
          <a:xfrm flipH="1">
            <a:off x="-54500" y="2918637"/>
            <a:ext cx="12245912" cy="3938882"/>
            <a:chOff x="4435" y="7748593"/>
            <a:chExt cx="12182563" cy="5161009"/>
          </a:xfrm>
        </p:grpSpPr>
        <p:sp>
          <p:nvSpPr>
            <p:cNvPr id="691" name="Google Shape;691;p20"/>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20"/>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20"/>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20"/>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20"/>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20"/>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20"/>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20"/>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20"/>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20"/>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20"/>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20"/>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20"/>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20"/>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20"/>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20"/>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20"/>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20"/>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20"/>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20"/>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20"/>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20"/>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20"/>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20"/>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20"/>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20"/>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20"/>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20"/>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20"/>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20"/>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20"/>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20"/>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23" name="Google Shape;723;p20"/>
          <p:cNvSpPr txBox="1">
            <a:spLocks noGrp="1"/>
          </p:cNvSpPr>
          <p:nvPr>
            <p:ph type="subTitle" idx="1"/>
          </p:nvPr>
        </p:nvSpPr>
        <p:spPr>
          <a:xfrm>
            <a:off x="4918475" y="2716900"/>
            <a:ext cx="5581500" cy="717900"/>
          </a:xfrm>
          <a:prstGeom prst="rect">
            <a:avLst/>
          </a:prstGeom>
        </p:spPr>
        <p:txBody>
          <a:bodyPr spcFirstLastPara="1" wrap="square" lIns="121900" tIns="121900" rIns="121900" bIns="121900" anchor="t" anchorCtr="0">
            <a:noAutofit/>
          </a:bodyPr>
          <a:lstStyle>
            <a:lvl1pPr lvl="0" algn="r" rtl="0">
              <a:spcBef>
                <a:spcPts val="0"/>
              </a:spcBef>
              <a:spcAft>
                <a:spcPts val="0"/>
              </a:spcAft>
              <a:buSzPts val="2100"/>
              <a:buNone/>
              <a:defRPr sz="2100" b="1"/>
            </a:lvl1pPr>
            <a:lvl2pPr lvl="1" algn="r" rtl="0">
              <a:spcBef>
                <a:spcPts val="2100"/>
              </a:spcBef>
              <a:spcAft>
                <a:spcPts val="0"/>
              </a:spcAft>
              <a:buSzPts val="2100"/>
              <a:buNone/>
              <a:defRPr sz="2100" b="1"/>
            </a:lvl2pPr>
            <a:lvl3pPr lvl="2" algn="r" rtl="0">
              <a:spcBef>
                <a:spcPts val="2100"/>
              </a:spcBef>
              <a:spcAft>
                <a:spcPts val="0"/>
              </a:spcAft>
              <a:buSzPts val="2100"/>
              <a:buNone/>
              <a:defRPr sz="2100" b="1"/>
            </a:lvl3pPr>
            <a:lvl4pPr lvl="3" algn="r" rtl="0">
              <a:spcBef>
                <a:spcPts val="2100"/>
              </a:spcBef>
              <a:spcAft>
                <a:spcPts val="0"/>
              </a:spcAft>
              <a:buSzPts val="2100"/>
              <a:buNone/>
              <a:defRPr sz="2100" b="1"/>
            </a:lvl4pPr>
            <a:lvl5pPr lvl="4" algn="r" rtl="0">
              <a:spcBef>
                <a:spcPts val="2100"/>
              </a:spcBef>
              <a:spcAft>
                <a:spcPts val="0"/>
              </a:spcAft>
              <a:buSzPts val="2100"/>
              <a:buNone/>
              <a:defRPr sz="2100" b="1"/>
            </a:lvl5pPr>
            <a:lvl6pPr lvl="5" algn="r" rtl="0">
              <a:spcBef>
                <a:spcPts val="2100"/>
              </a:spcBef>
              <a:spcAft>
                <a:spcPts val="0"/>
              </a:spcAft>
              <a:buSzPts val="2100"/>
              <a:buNone/>
              <a:defRPr sz="2100" b="1"/>
            </a:lvl6pPr>
            <a:lvl7pPr lvl="6" algn="r" rtl="0">
              <a:spcBef>
                <a:spcPts val="2100"/>
              </a:spcBef>
              <a:spcAft>
                <a:spcPts val="0"/>
              </a:spcAft>
              <a:buSzPts val="2100"/>
              <a:buNone/>
              <a:defRPr sz="2100" b="1"/>
            </a:lvl7pPr>
            <a:lvl8pPr lvl="7" algn="r" rtl="0">
              <a:spcBef>
                <a:spcPts val="2100"/>
              </a:spcBef>
              <a:spcAft>
                <a:spcPts val="0"/>
              </a:spcAft>
              <a:buSzPts val="2100"/>
              <a:buNone/>
              <a:defRPr sz="2100" b="1"/>
            </a:lvl8pPr>
            <a:lvl9pPr lvl="8" algn="r" rtl="0">
              <a:spcBef>
                <a:spcPts val="2100"/>
              </a:spcBef>
              <a:spcAft>
                <a:spcPts val="2100"/>
              </a:spcAft>
              <a:buSzPts val="2100"/>
              <a:buNone/>
              <a:defRPr sz="2100" b="1"/>
            </a:lvl9pPr>
          </a:lstStyle>
          <a:p>
            <a:endParaRPr/>
          </a:p>
        </p:txBody>
      </p:sp>
      <p:sp>
        <p:nvSpPr>
          <p:cNvPr id="724" name="Google Shape;724;p20"/>
          <p:cNvSpPr txBox="1">
            <a:spLocks noGrp="1"/>
          </p:cNvSpPr>
          <p:nvPr>
            <p:ph type="title"/>
          </p:nvPr>
        </p:nvSpPr>
        <p:spPr>
          <a:xfrm>
            <a:off x="4918475" y="1784050"/>
            <a:ext cx="5581500" cy="763500"/>
          </a:xfrm>
          <a:prstGeom prst="rect">
            <a:avLst/>
          </a:prstGeom>
        </p:spPr>
        <p:txBody>
          <a:bodyPr spcFirstLastPara="1" wrap="square" lIns="121900" tIns="121900" rIns="121900" bIns="121900" anchor="b" anchorCtr="0">
            <a:noAutofit/>
          </a:bodyPr>
          <a:lstStyle>
            <a:lvl1pPr marL="0" marR="0" lvl="0" indent="0" algn="r" rtl="0">
              <a:lnSpc>
                <a:spcPct val="100000"/>
              </a:lnSpc>
              <a:spcBef>
                <a:spcPts val="0"/>
              </a:spcBef>
              <a:spcAft>
                <a:spcPts val="0"/>
              </a:spcAft>
              <a:buClr>
                <a:schemeClr val="dk1"/>
              </a:buClr>
              <a:buSzPts val="7000"/>
              <a:buFont typeface="Aldrich"/>
              <a:buNone/>
              <a:defRPr sz="7000"/>
            </a:lvl1pPr>
            <a:lvl2pPr lvl="1" algn="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725" name="Google Shape;725;p20"/>
          <p:cNvSpPr txBox="1">
            <a:spLocks noGrp="1"/>
          </p:cNvSpPr>
          <p:nvPr>
            <p:ph type="body" idx="2"/>
          </p:nvPr>
        </p:nvSpPr>
        <p:spPr>
          <a:xfrm>
            <a:off x="4918525" y="3581700"/>
            <a:ext cx="5581500" cy="1341600"/>
          </a:xfrm>
          <a:prstGeom prst="rect">
            <a:avLst/>
          </a:prstGeom>
        </p:spPr>
        <p:txBody>
          <a:bodyPr spcFirstLastPara="1" wrap="square" lIns="121900" tIns="121900" rIns="121900" bIns="121900" anchor="t" anchorCtr="0">
            <a:noAutofit/>
          </a:bodyPr>
          <a:lstStyle>
            <a:lvl1pPr marL="457200" lvl="0" indent="-349250" algn="r">
              <a:lnSpc>
                <a:spcPct val="100000"/>
              </a:lnSpc>
              <a:spcBef>
                <a:spcPts val="0"/>
              </a:spcBef>
              <a:spcAft>
                <a:spcPts val="0"/>
              </a:spcAft>
              <a:buSzPts val="1900"/>
              <a:buChar char="●"/>
              <a:defRPr/>
            </a:lvl1pPr>
            <a:lvl2pPr marL="914400" lvl="1" indent="-349250" algn="r">
              <a:lnSpc>
                <a:spcPct val="100000"/>
              </a:lnSpc>
              <a:spcBef>
                <a:spcPts val="0"/>
              </a:spcBef>
              <a:spcAft>
                <a:spcPts val="0"/>
              </a:spcAft>
              <a:buSzPts val="1900"/>
              <a:buChar char="○"/>
              <a:defRPr/>
            </a:lvl2pPr>
            <a:lvl3pPr marL="1371600" lvl="2" indent="-349250" algn="r">
              <a:lnSpc>
                <a:spcPct val="100000"/>
              </a:lnSpc>
              <a:spcBef>
                <a:spcPts val="0"/>
              </a:spcBef>
              <a:spcAft>
                <a:spcPts val="0"/>
              </a:spcAft>
              <a:buSzPts val="1900"/>
              <a:buChar char="■"/>
              <a:defRPr/>
            </a:lvl3pPr>
            <a:lvl4pPr marL="1828800" lvl="3" indent="-349250" algn="r">
              <a:lnSpc>
                <a:spcPct val="100000"/>
              </a:lnSpc>
              <a:spcBef>
                <a:spcPts val="0"/>
              </a:spcBef>
              <a:spcAft>
                <a:spcPts val="0"/>
              </a:spcAft>
              <a:buSzPts val="1900"/>
              <a:buChar char="●"/>
              <a:defRPr/>
            </a:lvl4pPr>
            <a:lvl5pPr marL="2286000" lvl="4" indent="-349250" algn="r">
              <a:lnSpc>
                <a:spcPct val="100000"/>
              </a:lnSpc>
              <a:spcBef>
                <a:spcPts val="0"/>
              </a:spcBef>
              <a:spcAft>
                <a:spcPts val="0"/>
              </a:spcAft>
              <a:buSzPts val="1900"/>
              <a:buChar char="○"/>
              <a:defRPr/>
            </a:lvl5pPr>
            <a:lvl6pPr marL="2743200" lvl="5" indent="-349250" algn="r">
              <a:lnSpc>
                <a:spcPct val="100000"/>
              </a:lnSpc>
              <a:spcBef>
                <a:spcPts val="0"/>
              </a:spcBef>
              <a:spcAft>
                <a:spcPts val="0"/>
              </a:spcAft>
              <a:buSzPts val="1900"/>
              <a:buChar char="■"/>
              <a:defRPr/>
            </a:lvl6pPr>
            <a:lvl7pPr marL="3200400" lvl="6" indent="-349250" algn="r">
              <a:lnSpc>
                <a:spcPct val="100000"/>
              </a:lnSpc>
              <a:spcBef>
                <a:spcPts val="0"/>
              </a:spcBef>
              <a:spcAft>
                <a:spcPts val="0"/>
              </a:spcAft>
              <a:buSzPts val="1900"/>
              <a:buChar char="●"/>
              <a:defRPr/>
            </a:lvl7pPr>
            <a:lvl8pPr marL="3657600" lvl="7" indent="-349250" algn="r">
              <a:lnSpc>
                <a:spcPct val="100000"/>
              </a:lnSpc>
              <a:spcBef>
                <a:spcPts val="0"/>
              </a:spcBef>
              <a:spcAft>
                <a:spcPts val="0"/>
              </a:spcAft>
              <a:buSzPts val="1900"/>
              <a:buChar char="○"/>
              <a:defRPr/>
            </a:lvl8pPr>
            <a:lvl9pPr marL="4114800" lvl="8" indent="-349250" algn="r">
              <a:lnSpc>
                <a:spcPct val="100000"/>
              </a:lnSpc>
              <a:spcBef>
                <a:spcPts val="0"/>
              </a:spcBef>
              <a:spcAft>
                <a:spcPts val="0"/>
              </a:spcAft>
              <a:buSzPts val="19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50000">
              <a:srgbClr val="292929"/>
            </a:gs>
            <a:gs pos="100000">
              <a:srgbClr val="010101"/>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1pPr>
            <a:lvl2pPr lvl="1">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2pPr>
            <a:lvl3pPr lvl="2">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3pPr>
            <a:lvl4pPr lvl="3">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4pPr>
            <a:lvl5pPr lvl="4">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5pPr>
            <a:lvl6pPr lvl="5">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6pPr>
            <a:lvl7pPr lvl="6">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7pPr>
            <a:lvl8pPr lvl="7">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8pPr>
            <a:lvl9pPr lvl="8">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DM Sans"/>
              <a:buChar char="●"/>
              <a:defRPr sz="1900">
                <a:solidFill>
                  <a:schemeClr val="dk2"/>
                </a:solidFill>
                <a:latin typeface="DM Sans"/>
                <a:ea typeface="DM Sans"/>
                <a:cs typeface="DM Sans"/>
                <a:sym typeface="DM Sans"/>
              </a:defRPr>
            </a:lvl1pPr>
            <a:lvl2pPr marL="914400" lvl="1"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2pPr>
            <a:lvl3pPr marL="1371600" lvl="2"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3pPr>
            <a:lvl4pPr marL="1828800" lvl="3"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4pPr>
            <a:lvl5pPr marL="2286000" lvl="4"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5pPr>
            <a:lvl6pPr marL="2743200" lvl="5"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6pPr>
            <a:lvl7pPr marL="3200400" lvl="6"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7pPr>
            <a:lvl8pPr marL="3657600" lvl="7"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8pPr>
            <a:lvl9pPr marL="4114800" lvl="8" indent="-349250">
              <a:lnSpc>
                <a:spcPct val="115000"/>
              </a:lnSpc>
              <a:spcBef>
                <a:spcPts val="2100"/>
              </a:spcBef>
              <a:spcAft>
                <a:spcPts val="2100"/>
              </a:spcAft>
              <a:buClr>
                <a:schemeClr val="dk2"/>
              </a:buClr>
              <a:buSzPts val="1900"/>
              <a:buFont typeface="DM Sans"/>
              <a:buChar char="■"/>
              <a:defRPr sz="1900">
                <a:solidFill>
                  <a:schemeClr val="dk2"/>
                </a:solidFill>
                <a:latin typeface="DM Sans"/>
                <a:ea typeface="DM Sans"/>
                <a:cs typeface="DM Sans"/>
                <a:sym typeface="DM Sans"/>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62" r:id="rId3"/>
    <p:sldLayoutId id="2147483666"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22"/>
          <p:cNvSpPr/>
          <p:nvPr/>
        </p:nvSpPr>
        <p:spPr>
          <a:xfrm>
            <a:off x="1336750" y="4323400"/>
            <a:ext cx="3915188" cy="635400"/>
          </a:xfrm>
          <a:prstGeom prst="roundRect">
            <a:avLst>
              <a:gd name="adj" fmla="val 5000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2"/>
          <p:cNvSpPr txBox="1">
            <a:spLocks noGrp="1"/>
          </p:cNvSpPr>
          <p:nvPr>
            <p:ph type="subTitle" idx="1"/>
          </p:nvPr>
        </p:nvSpPr>
        <p:spPr>
          <a:xfrm>
            <a:off x="1407563" y="4420150"/>
            <a:ext cx="4086300" cy="441900"/>
          </a:xfrm>
          <a:prstGeom prst="rect">
            <a:avLst/>
          </a:prstGeom>
        </p:spPr>
        <p:txBody>
          <a:bodyPr spcFirstLastPara="1" wrap="square" lIns="121900" tIns="121900" rIns="121900" bIns="121900" anchor="ctr" anchorCtr="0">
            <a:noAutofit/>
          </a:bodyPr>
          <a:lstStyle/>
          <a:p>
            <a:pPr marL="0" lvl="0" indent="0" algn="l" rtl="0">
              <a:lnSpc>
                <a:spcPct val="100000"/>
              </a:lnSpc>
              <a:spcBef>
                <a:spcPts val="0"/>
              </a:spcBef>
              <a:spcAft>
                <a:spcPts val="0"/>
              </a:spcAft>
              <a:buNone/>
            </a:pPr>
            <a:r>
              <a:rPr lang="en" sz="2000" dirty="0" err="1"/>
              <a:t>Béatrice</a:t>
            </a:r>
            <a:r>
              <a:rPr lang="en" sz="2000" dirty="0"/>
              <a:t> </a:t>
            </a:r>
            <a:r>
              <a:rPr lang="en" sz="2000" dirty="0" err="1"/>
              <a:t>Rihs</a:t>
            </a:r>
            <a:r>
              <a:rPr lang="en" sz="2000" dirty="0"/>
              <a:t> &amp; Robin </a:t>
            </a:r>
            <a:r>
              <a:rPr lang="en" sz="2000" dirty="0" err="1"/>
              <a:t>Gremion</a:t>
            </a:r>
            <a:endParaRPr sz="2000" dirty="0"/>
          </a:p>
        </p:txBody>
      </p:sp>
      <p:sp>
        <p:nvSpPr>
          <p:cNvPr id="744" name="Google Shape;744;p22"/>
          <p:cNvSpPr/>
          <p:nvPr/>
        </p:nvSpPr>
        <p:spPr>
          <a:xfrm>
            <a:off x="1407564" y="2194500"/>
            <a:ext cx="4303186" cy="628314"/>
          </a:xfrm>
          <a:prstGeom prst="rect">
            <a:avLst/>
          </a:prstGeom>
        </p:spPr>
        <p:txBody>
          <a:bodyPr>
            <a:prstTxWarp prst="textPlain">
              <a:avLst/>
            </a:prstTxWarp>
          </a:bodyPr>
          <a:lstStyle/>
          <a:p>
            <a:pPr lvl="0" algn="ctr"/>
            <a:r>
              <a:rPr lang="fr-CH" b="1" i="0" dirty="0">
                <a:ln>
                  <a:noFill/>
                </a:ln>
                <a:gradFill>
                  <a:gsLst>
                    <a:gs pos="0">
                      <a:schemeClr val="accent1"/>
                    </a:gs>
                    <a:gs pos="100000">
                      <a:schemeClr val="accent2"/>
                    </a:gs>
                  </a:gsLst>
                  <a:lin ang="2700006" scaled="0"/>
                </a:gradFill>
                <a:latin typeface="DM Sans"/>
              </a:rPr>
              <a:t>Séminaire 1            </a:t>
            </a:r>
            <a:endParaRPr b="1" i="0" dirty="0">
              <a:ln>
                <a:noFill/>
              </a:ln>
              <a:gradFill>
                <a:gsLst>
                  <a:gs pos="0">
                    <a:schemeClr val="accent1"/>
                  </a:gs>
                  <a:gs pos="100000">
                    <a:schemeClr val="accent2"/>
                  </a:gs>
                </a:gsLst>
                <a:lin ang="2700006" scaled="0"/>
              </a:gradFill>
              <a:latin typeface="DM Sans"/>
            </a:endParaRPr>
          </a:p>
        </p:txBody>
      </p:sp>
      <p:sp>
        <p:nvSpPr>
          <p:cNvPr id="745" name="Google Shape;745;p22"/>
          <p:cNvSpPr/>
          <p:nvPr/>
        </p:nvSpPr>
        <p:spPr>
          <a:xfrm>
            <a:off x="1407563" y="3138450"/>
            <a:ext cx="9474073" cy="635257"/>
          </a:xfrm>
          <a:prstGeom prst="rect">
            <a:avLst/>
          </a:prstGeom>
        </p:spPr>
        <p:txBody>
          <a:bodyPr>
            <a:prstTxWarp prst="textPlain">
              <a:avLst/>
            </a:prstTxWarp>
          </a:bodyPr>
          <a:lstStyle/>
          <a:p>
            <a:pPr lvl="0" algn="ctr"/>
            <a:r>
              <a:rPr lang="fr-CH" b="1" i="0" dirty="0">
                <a:ln>
                  <a:noFill/>
                </a:ln>
                <a:gradFill>
                  <a:gsLst>
                    <a:gs pos="0">
                      <a:schemeClr val="accent1"/>
                    </a:gs>
                    <a:gs pos="100000">
                      <a:schemeClr val="accent2"/>
                    </a:gs>
                  </a:gsLst>
                  <a:lin ang="2700006" scaled="0"/>
                </a:gradFill>
                <a:latin typeface="DM Sans"/>
              </a:rPr>
              <a:t>Procédure administrative</a:t>
            </a:r>
            <a:endParaRPr b="1" i="0" dirty="0">
              <a:ln>
                <a:noFill/>
              </a:ln>
              <a:gradFill>
                <a:gsLst>
                  <a:gs pos="0">
                    <a:schemeClr val="accent1"/>
                  </a:gs>
                  <a:gs pos="100000">
                    <a:schemeClr val="accent2"/>
                  </a:gs>
                </a:gsLst>
                <a:lin ang="2700006" scaled="0"/>
              </a:gradFill>
              <a:latin typeface="DM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D7802039-91B3-8153-4801-6AB4F102D46F}"/>
              </a:ext>
            </a:extLst>
          </p:cNvPr>
          <p:cNvSpPr>
            <a:spLocks noGrp="1"/>
          </p:cNvSpPr>
          <p:nvPr>
            <p:ph type="body" idx="1"/>
          </p:nvPr>
        </p:nvSpPr>
        <p:spPr>
          <a:xfrm>
            <a:off x="265548" y="1971711"/>
            <a:ext cx="11131321" cy="4376079"/>
          </a:xfrm>
        </p:spPr>
        <p:txBody>
          <a:bodyPr/>
          <a:lstStyle/>
          <a:p>
            <a:r>
              <a:rPr lang="fr-FR" dirty="0"/>
              <a:t>Suite à la première décision, Georges fait opposition</a:t>
            </a:r>
          </a:p>
          <a:p>
            <a:r>
              <a:rPr lang="fr-FR" dirty="0"/>
              <a:t>Texte légal pertinent : 52 LPGA</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L’opposition donne lieu à une décision sur opposition art. 52 al. 2 LPGA</a:t>
            </a:r>
          </a:p>
          <a:p>
            <a:r>
              <a:rPr lang="fr-FR" dirty="0"/>
              <a:t>C’est donc parce que Georges a fait opposition à la première décision que l’assureur se prononce une seconde fois</a:t>
            </a:r>
          </a:p>
          <a:p>
            <a:endParaRPr lang="fr-FR" dirty="0"/>
          </a:p>
        </p:txBody>
      </p:sp>
      <p:sp>
        <p:nvSpPr>
          <p:cNvPr id="3" name="Titre 2">
            <a:extLst>
              <a:ext uri="{FF2B5EF4-FFF2-40B4-BE49-F238E27FC236}">
                <a16:creationId xmlns:a16="http://schemas.microsoft.com/office/drawing/2014/main" id="{3F19EF17-9AC1-6D0A-7DAF-85DD197E3064}"/>
              </a:ext>
            </a:extLst>
          </p:cNvPr>
          <p:cNvSpPr>
            <a:spLocks noGrp="1"/>
          </p:cNvSpPr>
          <p:nvPr>
            <p:ph type="title"/>
          </p:nvPr>
        </p:nvSpPr>
        <p:spPr>
          <a:xfrm>
            <a:off x="265549" y="265383"/>
            <a:ext cx="9130242" cy="763500"/>
          </a:xfrm>
        </p:spPr>
        <p:txBody>
          <a:bodyPr/>
          <a:lstStyle/>
          <a:p>
            <a:r>
              <a:rPr lang="fr-FR" dirty="0"/>
              <a:t>Pourquoi l’assureur se prononce-t-il à deux reprises?</a:t>
            </a:r>
          </a:p>
        </p:txBody>
      </p:sp>
      <p:pic>
        <p:nvPicPr>
          <p:cNvPr id="5" name="Image 4">
            <a:extLst>
              <a:ext uri="{FF2B5EF4-FFF2-40B4-BE49-F238E27FC236}">
                <a16:creationId xmlns:a16="http://schemas.microsoft.com/office/drawing/2014/main" id="{93667EE2-653A-1D5F-D403-611AF2366417}"/>
              </a:ext>
            </a:extLst>
          </p:cNvPr>
          <p:cNvPicPr>
            <a:picLocks noChangeAspect="1"/>
          </p:cNvPicPr>
          <p:nvPr/>
        </p:nvPicPr>
        <p:blipFill>
          <a:blip r:embed="rId2"/>
          <a:stretch>
            <a:fillRect/>
          </a:stretch>
        </p:blipFill>
        <p:spPr>
          <a:xfrm>
            <a:off x="1457739" y="2895600"/>
            <a:ext cx="8468139" cy="2593490"/>
          </a:xfrm>
          <a:prstGeom prst="rect">
            <a:avLst/>
          </a:prstGeom>
        </p:spPr>
      </p:pic>
    </p:spTree>
    <p:extLst>
      <p:ext uri="{BB962C8B-B14F-4D97-AF65-F5344CB8AC3E}">
        <p14:creationId xmlns:p14="http://schemas.microsoft.com/office/powerpoint/2010/main" val="2284891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5" name="Google Shape;775;p25"/>
          <p:cNvSpPr txBox="1">
            <a:spLocks noGrp="1"/>
          </p:cNvSpPr>
          <p:nvPr>
            <p:ph type="title"/>
          </p:nvPr>
        </p:nvSpPr>
        <p:spPr>
          <a:xfrm>
            <a:off x="5479839" y="1463612"/>
            <a:ext cx="5890526" cy="763500"/>
          </a:xfrm>
          <a:prstGeom prst="rect">
            <a:avLst/>
          </a:prstGeom>
        </p:spPr>
        <p:txBody>
          <a:bodyPr spcFirstLastPara="1" wrap="square" lIns="121900" tIns="121900" rIns="121900" bIns="121900" anchor="t" anchorCtr="0">
            <a:noAutofit/>
          </a:bodyPr>
          <a:lstStyle/>
          <a:p>
            <a:r>
              <a:rPr lang="fr-CH" sz="4800" dirty="0">
                <a:effectLst/>
                <a:latin typeface="BookAntiqua"/>
              </a:rPr>
              <a:t>Quelle sera la voie de droit à l’encontre de cette seconde décision ?</a:t>
            </a:r>
            <a:endParaRPr lang="fr-CH" sz="4400" dirty="0">
              <a:effectLst/>
            </a:endParaRPr>
          </a:p>
        </p:txBody>
      </p:sp>
      <p:sp>
        <p:nvSpPr>
          <p:cNvPr id="776" name="Google Shape;776;p25"/>
          <p:cNvSpPr/>
          <p:nvPr/>
        </p:nvSpPr>
        <p:spPr>
          <a:xfrm>
            <a:off x="1272599" y="1845362"/>
            <a:ext cx="3538025" cy="2719275"/>
          </a:xfrm>
          <a:prstGeom prst="rect">
            <a:avLst/>
          </a:prstGeom>
        </p:spPr>
        <p:txBody>
          <a:bodyPr>
            <a:prstTxWarp prst="textPlain">
              <a:avLst/>
            </a:prstTxWarp>
          </a:bodyPr>
          <a:lstStyle/>
          <a:p>
            <a:pPr lvl="0" algn="ctr"/>
            <a:r>
              <a:rPr b="1" i="0" dirty="0">
                <a:ln>
                  <a:noFill/>
                </a:ln>
                <a:gradFill>
                  <a:gsLst>
                    <a:gs pos="0">
                      <a:schemeClr val="accent1"/>
                    </a:gs>
                    <a:gs pos="100000">
                      <a:schemeClr val="accent2"/>
                    </a:gs>
                  </a:gsLst>
                  <a:lin ang="2700006" scaled="0"/>
                </a:gradFill>
                <a:latin typeface="DM Sans"/>
              </a:rPr>
              <a:t>0</a:t>
            </a:r>
            <a:r>
              <a:rPr lang="fr-CH" b="1" i="0" dirty="0">
                <a:ln>
                  <a:noFill/>
                </a:ln>
                <a:gradFill>
                  <a:gsLst>
                    <a:gs pos="0">
                      <a:schemeClr val="accent1"/>
                    </a:gs>
                    <a:gs pos="100000">
                      <a:schemeClr val="accent2"/>
                    </a:gs>
                  </a:gsLst>
                  <a:lin ang="2700006" scaled="0"/>
                </a:gradFill>
                <a:latin typeface="DM Sans"/>
              </a:rPr>
              <a:t>3</a:t>
            </a:r>
            <a:endParaRPr b="1" i="0" dirty="0">
              <a:ln>
                <a:noFill/>
              </a:ln>
              <a:gradFill>
                <a:gsLst>
                  <a:gs pos="0">
                    <a:schemeClr val="accent1"/>
                  </a:gs>
                  <a:gs pos="100000">
                    <a:schemeClr val="accent2"/>
                  </a:gs>
                </a:gsLst>
                <a:lin ang="2700006" scaled="0"/>
              </a:gradFill>
              <a:latin typeface="DM Sans"/>
            </a:endParaRPr>
          </a:p>
        </p:txBody>
      </p:sp>
    </p:spTree>
    <p:extLst>
      <p:ext uri="{BB962C8B-B14F-4D97-AF65-F5344CB8AC3E}">
        <p14:creationId xmlns:p14="http://schemas.microsoft.com/office/powerpoint/2010/main" val="601559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231E047-C3F7-D977-2894-76F3566870E9}"/>
              </a:ext>
            </a:extLst>
          </p:cNvPr>
          <p:cNvSpPr>
            <a:spLocks noGrp="1"/>
          </p:cNvSpPr>
          <p:nvPr>
            <p:ph type="body" idx="1"/>
          </p:nvPr>
        </p:nvSpPr>
        <p:spPr>
          <a:xfrm>
            <a:off x="345062" y="1865695"/>
            <a:ext cx="7389300" cy="2075100"/>
          </a:xfrm>
        </p:spPr>
        <p:txBody>
          <a:bodyPr/>
          <a:lstStyle/>
          <a:p>
            <a:r>
              <a:rPr lang="fr-FR" dirty="0"/>
              <a:t>Art. 52 al. 2 LPGA : </a:t>
            </a:r>
            <a:r>
              <a:rPr lang="fr-CH" b="0" i="0" dirty="0">
                <a:solidFill>
                  <a:schemeClr val="accent6"/>
                </a:solidFill>
                <a:effectLst/>
                <a:latin typeface="Frutiger Neue"/>
              </a:rPr>
              <a:t>Les décisions sur opposition doivent être rendues dans un délai approprié. </a:t>
            </a:r>
            <a:r>
              <a:rPr lang="fr-CH" b="0" i="0" u="sng" dirty="0">
                <a:solidFill>
                  <a:schemeClr val="accent6"/>
                </a:solidFill>
                <a:effectLst/>
                <a:latin typeface="Frutiger Neue"/>
              </a:rPr>
              <a:t>Elles sont motivées et indiquent les voies de recours.</a:t>
            </a:r>
            <a:endParaRPr lang="fr-FR" u="sng" dirty="0">
              <a:solidFill>
                <a:schemeClr val="accent6"/>
              </a:solidFill>
            </a:endParaRPr>
          </a:p>
          <a:p>
            <a:endParaRPr lang="fr-FR" dirty="0"/>
          </a:p>
          <a:p>
            <a:r>
              <a:rPr lang="fr-FR" dirty="0"/>
              <a:t>Art. 56 LPGA</a:t>
            </a:r>
          </a:p>
        </p:txBody>
      </p:sp>
      <p:sp>
        <p:nvSpPr>
          <p:cNvPr id="3" name="Titre 2">
            <a:extLst>
              <a:ext uri="{FF2B5EF4-FFF2-40B4-BE49-F238E27FC236}">
                <a16:creationId xmlns:a16="http://schemas.microsoft.com/office/drawing/2014/main" id="{FE8322B3-C1B5-ABA5-BD68-C5D0277B5B24}"/>
              </a:ext>
            </a:extLst>
          </p:cNvPr>
          <p:cNvSpPr>
            <a:spLocks noGrp="1"/>
          </p:cNvSpPr>
          <p:nvPr>
            <p:ph type="title"/>
          </p:nvPr>
        </p:nvSpPr>
        <p:spPr>
          <a:xfrm>
            <a:off x="345062" y="238880"/>
            <a:ext cx="11104816" cy="763500"/>
          </a:xfrm>
        </p:spPr>
        <p:txBody>
          <a:bodyPr/>
          <a:lstStyle/>
          <a:p>
            <a:r>
              <a:rPr lang="fr-FR" dirty="0"/>
              <a:t>Quelle sera la voie de droit à l’encontre de cette seconde décision ?</a:t>
            </a:r>
          </a:p>
        </p:txBody>
      </p:sp>
      <p:pic>
        <p:nvPicPr>
          <p:cNvPr id="5" name="Image 4">
            <a:extLst>
              <a:ext uri="{FF2B5EF4-FFF2-40B4-BE49-F238E27FC236}">
                <a16:creationId xmlns:a16="http://schemas.microsoft.com/office/drawing/2014/main" id="{913C502D-7AD7-C63B-A28B-ECBF2A16B04A}"/>
              </a:ext>
            </a:extLst>
          </p:cNvPr>
          <p:cNvPicPr>
            <a:picLocks noChangeAspect="1"/>
          </p:cNvPicPr>
          <p:nvPr/>
        </p:nvPicPr>
        <p:blipFill>
          <a:blip r:embed="rId2"/>
          <a:stretch>
            <a:fillRect/>
          </a:stretch>
        </p:blipFill>
        <p:spPr>
          <a:xfrm>
            <a:off x="1003860" y="3940795"/>
            <a:ext cx="10446018" cy="1846273"/>
          </a:xfrm>
          <a:prstGeom prst="rect">
            <a:avLst/>
          </a:prstGeom>
        </p:spPr>
      </p:pic>
    </p:spTree>
    <p:extLst>
      <p:ext uri="{BB962C8B-B14F-4D97-AF65-F5344CB8AC3E}">
        <p14:creationId xmlns:p14="http://schemas.microsoft.com/office/powerpoint/2010/main" val="4119375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231E047-C3F7-D977-2894-76F3566870E9}"/>
              </a:ext>
            </a:extLst>
          </p:cNvPr>
          <p:cNvSpPr>
            <a:spLocks noGrp="1"/>
          </p:cNvSpPr>
          <p:nvPr>
            <p:ph type="body" idx="1"/>
          </p:nvPr>
        </p:nvSpPr>
        <p:spPr>
          <a:xfrm>
            <a:off x="345061" y="4198077"/>
            <a:ext cx="10973947" cy="2075100"/>
          </a:xfrm>
        </p:spPr>
        <p:txBody>
          <a:bodyPr/>
          <a:lstStyle/>
          <a:p>
            <a:r>
              <a:rPr lang="fr-FR" dirty="0"/>
              <a:t>La voie de droit ouverte à l’encontre des décisions sur opposition est le recours.</a:t>
            </a:r>
          </a:p>
          <a:p>
            <a:r>
              <a:rPr lang="fr-FR" dirty="0"/>
              <a:t>Georges devra donc faire recours.</a:t>
            </a:r>
          </a:p>
          <a:p>
            <a:r>
              <a:rPr lang="fr-CH" sz="1800" dirty="0">
                <a:effectLst/>
                <a:latin typeface="DM Sans" pitchFamily="2" charset="77"/>
                <a:ea typeface="Calibri" panose="020F0502020204030204" pitchFamily="34" charset="0"/>
                <a:cs typeface="Times New Roman" panose="02020603050405020304" pitchFamily="18" charset="0"/>
              </a:rPr>
              <a:t>L’autorité de recours compétente est le tribunal cantonal des assurances du canton du domicile de l’assuré ou d’une autre partie au moment du dépôt de recours. </a:t>
            </a:r>
            <a:endParaRPr lang="fr-CH" sz="1800" dirty="0">
              <a:latin typeface="DM Sans" pitchFamily="2" charset="77"/>
              <a:ea typeface="Calibri" panose="020F0502020204030204" pitchFamily="34" charset="0"/>
              <a:cs typeface="Times New Roman" panose="02020603050405020304" pitchFamily="18" charset="0"/>
            </a:endParaRPr>
          </a:p>
          <a:p>
            <a:r>
              <a:rPr lang="fr-CH" sz="1800" dirty="0">
                <a:effectLst/>
                <a:latin typeface="DM Sans" pitchFamily="2" charset="77"/>
                <a:ea typeface="Calibri" panose="020F0502020204030204" pitchFamily="34" charset="0"/>
                <a:cs typeface="Times New Roman" panose="02020603050405020304" pitchFamily="18" charset="0"/>
              </a:rPr>
              <a:t>Dans le canton de Vaud, </a:t>
            </a:r>
            <a:r>
              <a:rPr lang="fr-CH" sz="1800" dirty="0">
                <a:latin typeface="DM Sans" pitchFamily="2" charset="77"/>
                <a:ea typeface="Calibri" panose="020F0502020204030204" pitchFamily="34" charset="0"/>
                <a:cs typeface="Times New Roman" panose="02020603050405020304" pitchFamily="18" charset="0"/>
              </a:rPr>
              <a:t>l’autorité compétente est la Cour des assurances sociales du Tribunal cantonal</a:t>
            </a:r>
            <a:endParaRPr lang="fr-CH" sz="1800" dirty="0">
              <a:effectLst/>
              <a:latin typeface="DM Sans" pitchFamily="2" charset="77"/>
              <a:ea typeface="Calibri" panose="020F0502020204030204" pitchFamily="34" charset="0"/>
              <a:cs typeface="Times New Roman" panose="02020603050405020304" pitchFamily="18" charset="0"/>
            </a:endParaRPr>
          </a:p>
        </p:txBody>
      </p:sp>
      <p:sp>
        <p:nvSpPr>
          <p:cNvPr id="3" name="Titre 2">
            <a:extLst>
              <a:ext uri="{FF2B5EF4-FFF2-40B4-BE49-F238E27FC236}">
                <a16:creationId xmlns:a16="http://schemas.microsoft.com/office/drawing/2014/main" id="{FE8322B3-C1B5-ABA5-BD68-C5D0277B5B24}"/>
              </a:ext>
            </a:extLst>
          </p:cNvPr>
          <p:cNvSpPr>
            <a:spLocks noGrp="1"/>
          </p:cNvSpPr>
          <p:nvPr>
            <p:ph type="title"/>
          </p:nvPr>
        </p:nvSpPr>
        <p:spPr>
          <a:xfrm>
            <a:off x="345062" y="238880"/>
            <a:ext cx="11104816" cy="763500"/>
          </a:xfrm>
        </p:spPr>
        <p:txBody>
          <a:bodyPr/>
          <a:lstStyle/>
          <a:p>
            <a:r>
              <a:rPr lang="fr-FR" dirty="0"/>
              <a:t>Quelle sera la voie de droit à l’encontre de cette seconde décision ?</a:t>
            </a:r>
          </a:p>
        </p:txBody>
      </p:sp>
      <p:pic>
        <p:nvPicPr>
          <p:cNvPr id="5" name="Image 4">
            <a:extLst>
              <a:ext uri="{FF2B5EF4-FFF2-40B4-BE49-F238E27FC236}">
                <a16:creationId xmlns:a16="http://schemas.microsoft.com/office/drawing/2014/main" id="{913C502D-7AD7-C63B-A28B-ECBF2A16B04A}"/>
              </a:ext>
            </a:extLst>
          </p:cNvPr>
          <p:cNvPicPr>
            <a:picLocks noChangeAspect="1"/>
          </p:cNvPicPr>
          <p:nvPr/>
        </p:nvPicPr>
        <p:blipFill>
          <a:blip r:embed="rId2"/>
          <a:stretch>
            <a:fillRect/>
          </a:stretch>
        </p:blipFill>
        <p:spPr>
          <a:xfrm>
            <a:off x="872991" y="1980108"/>
            <a:ext cx="10446018" cy="1846273"/>
          </a:xfrm>
          <a:prstGeom prst="rect">
            <a:avLst/>
          </a:prstGeom>
        </p:spPr>
      </p:pic>
    </p:spTree>
    <p:extLst>
      <p:ext uri="{BB962C8B-B14F-4D97-AF65-F5344CB8AC3E}">
        <p14:creationId xmlns:p14="http://schemas.microsoft.com/office/powerpoint/2010/main" val="2062771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5" name="Google Shape;775;p25"/>
          <p:cNvSpPr txBox="1">
            <a:spLocks noGrp="1"/>
          </p:cNvSpPr>
          <p:nvPr>
            <p:ph type="title"/>
          </p:nvPr>
        </p:nvSpPr>
        <p:spPr>
          <a:xfrm>
            <a:off x="5479839" y="1463612"/>
            <a:ext cx="5890526" cy="763500"/>
          </a:xfrm>
          <a:prstGeom prst="rect">
            <a:avLst/>
          </a:prstGeom>
        </p:spPr>
        <p:txBody>
          <a:bodyPr spcFirstLastPara="1" wrap="square" lIns="121900" tIns="121900" rIns="121900" bIns="121900" anchor="t" anchorCtr="0">
            <a:noAutofit/>
          </a:bodyPr>
          <a:lstStyle/>
          <a:p>
            <a:r>
              <a:rPr lang="fr-CH" sz="4800" dirty="0">
                <a:effectLst/>
                <a:latin typeface="BookAntiqua"/>
              </a:rPr>
              <a:t>Comment appréciez-vous la situation ? L’impartialité de </a:t>
            </a:r>
            <a:r>
              <a:rPr lang="fr-CH" sz="4800" dirty="0">
                <a:latin typeface="BookAntiqua"/>
              </a:rPr>
              <a:t>la Dresse Rochat est-elle garantie ?</a:t>
            </a:r>
            <a:endParaRPr lang="fr-CH" sz="4400" dirty="0">
              <a:effectLst/>
            </a:endParaRPr>
          </a:p>
        </p:txBody>
      </p:sp>
      <p:sp>
        <p:nvSpPr>
          <p:cNvPr id="776" name="Google Shape;776;p25"/>
          <p:cNvSpPr/>
          <p:nvPr/>
        </p:nvSpPr>
        <p:spPr>
          <a:xfrm>
            <a:off x="1272599" y="1845362"/>
            <a:ext cx="3538025" cy="2719275"/>
          </a:xfrm>
          <a:prstGeom prst="rect">
            <a:avLst/>
          </a:prstGeom>
        </p:spPr>
        <p:txBody>
          <a:bodyPr>
            <a:prstTxWarp prst="textPlain">
              <a:avLst/>
            </a:prstTxWarp>
          </a:bodyPr>
          <a:lstStyle/>
          <a:p>
            <a:pPr lvl="0" algn="ctr"/>
            <a:r>
              <a:rPr b="1" i="0" dirty="0">
                <a:ln>
                  <a:noFill/>
                </a:ln>
                <a:gradFill>
                  <a:gsLst>
                    <a:gs pos="0">
                      <a:schemeClr val="accent1"/>
                    </a:gs>
                    <a:gs pos="100000">
                      <a:schemeClr val="accent2"/>
                    </a:gs>
                  </a:gsLst>
                  <a:lin ang="2700006" scaled="0"/>
                </a:gradFill>
                <a:latin typeface="DM Sans"/>
              </a:rPr>
              <a:t>0</a:t>
            </a:r>
            <a:r>
              <a:rPr lang="fr-CH" b="1" dirty="0">
                <a:gradFill>
                  <a:gsLst>
                    <a:gs pos="0">
                      <a:schemeClr val="accent1"/>
                    </a:gs>
                    <a:gs pos="100000">
                      <a:schemeClr val="accent2"/>
                    </a:gs>
                  </a:gsLst>
                  <a:lin ang="2700006" scaled="0"/>
                </a:gradFill>
                <a:latin typeface="DM Sans"/>
              </a:rPr>
              <a:t>4</a:t>
            </a:r>
            <a:endParaRPr b="1" i="0" dirty="0">
              <a:ln>
                <a:noFill/>
              </a:ln>
              <a:gradFill>
                <a:gsLst>
                  <a:gs pos="0">
                    <a:schemeClr val="accent1"/>
                  </a:gs>
                  <a:gs pos="100000">
                    <a:schemeClr val="accent2"/>
                  </a:gs>
                </a:gsLst>
                <a:lin ang="2700006" scaled="0"/>
              </a:gradFill>
              <a:latin typeface="DM Sans"/>
            </a:endParaRPr>
          </a:p>
        </p:txBody>
      </p:sp>
    </p:spTree>
    <p:extLst>
      <p:ext uri="{BB962C8B-B14F-4D97-AF65-F5344CB8AC3E}">
        <p14:creationId xmlns:p14="http://schemas.microsoft.com/office/powerpoint/2010/main" val="3751916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98C45EE-5832-C5EA-661C-18916F3F49DA}"/>
              </a:ext>
            </a:extLst>
          </p:cNvPr>
          <p:cNvSpPr>
            <a:spLocks noGrp="1"/>
          </p:cNvSpPr>
          <p:nvPr>
            <p:ph type="body" idx="1"/>
          </p:nvPr>
        </p:nvSpPr>
        <p:spPr>
          <a:xfrm>
            <a:off x="358314" y="1242842"/>
            <a:ext cx="11687912" cy="2075100"/>
          </a:xfrm>
        </p:spPr>
        <p:txBody>
          <a:bodyPr/>
          <a:lstStyle/>
          <a:p>
            <a:r>
              <a:rPr lang="fr-FR" dirty="0"/>
              <a:t>Le droit à une autorité impartiale et indépendante est garanti (30 Cst, 6 CEDH, 9 à 13 LPA-VD, 33 LTF, 10 PA)</a:t>
            </a:r>
          </a:p>
          <a:p>
            <a:r>
              <a:rPr lang="fr-FR" dirty="0"/>
              <a:t>Il existe deux types de motifs récusation :</a:t>
            </a:r>
          </a:p>
          <a:p>
            <a:pPr lvl="1"/>
            <a:r>
              <a:rPr lang="fr-FR" dirty="0" err="1"/>
              <a:t>Judex</a:t>
            </a:r>
            <a:r>
              <a:rPr lang="fr-FR" dirty="0"/>
              <a:t> </a:t>
            </a:r>
            <a:r>
              <a:rPr lang="fr-FR" dirty="0" err="1"/>
              <a:t>inhabilis</a:t>
            </a:r>
            <a:r>
              <a:rPr lang="fr-FR" dirty="0"/>
              <a:t>, l’autorité, le juge, l’expert a un lien avec une partie (familial…)</a:t>
            </a:r>
          </a:p>
          <a:p>
            <a:pPr lvl="1"/>
            <a:r>
              <a:rPr lang="fr-FR" dirty="0" err="1"/>
              <a:t>Judex</a:t>
            </a:r>
            <a:r>
              <a:rPr lang="fr-FR" dirty="0"/>
              <a:t> </a:t>
            </a:r>
            <a:r>
              <a:rPr lang="fr-FR" dirty="0" err="1"/>
              <a:t>suspectus</a:t>
            </a:r>
            <a:r>
              <a:rPr lang="fr-FR" dirty="0"/>
              <a:t>, lorsque l’autorité a une opinion préconçue</a:t>
            </a:r>
          </a:p>
          <a:p>
            <a:endParaRPr lang="fr-FR" dirty="0"/>
          </a:p>
        </p:txBody>
      </p:sp>
      <p:sp>
        <p:nvSpPr>
          <p:cNvPr id="3" name="Titre 2">
            <a:extLst>
              <a:ext uri="{FF2B5EF4-FFF2-40B4-BE49-F238E27FC236}">
                <a16:creationId xmlns:a16="http://schemas.microsoft.com/office/drawing/2014/main" id="{BD95AE2F-73B8-D597-6C7F-21346A51856A}"/>
              </a:ext>
            </a:extLst>
          </p:cNvPr>
          <p:cNvSpPr>
            <a:spLocks noGrp="1"/>
          </p:cNvSpPr>
          <p:nvPr>
            <p:ph type="title"/>
          </p:nvPr>
        </p:nvSpPr>
        <p:spPr>
          <a:xfrm>
            <a:off x="358314" y="252131"/>
            <a:ext cx="7389300" cy="763500"/>
          </a:xfrm>
        </p:spPr>
        <p:txBody>
          <a:bodyPr/>
          <a:lstStyle/>
          <a:p>
            <a:r>
              <a:rPr lang="fr-FR" dirty="0"/>
              <a:t>Récusation ?</a:t>
            </a:r>
          </a:p>
        </p:txBody>
      </p:sp>
    </p:spTree>
    <p:extLst>
      <p:ext uri="{BB962C8B-B14F-4D97-AF65-F5344CB8AC3E}">
        <p14:creationId xmlns:p14="http://schemas.microsoft.com/office/powerpoint/2010/main" val="4230877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98C45EE-5832-C5EA-661C-18916F3F49DA}"/>
              </a:ext>
            </a:extLst>
          </p:cNvPr>
          <p:cNvSpPr>
            <a:spLocks noGrp="1"/>
          </p:cNvSpPr>
          <p:nvPr>
            <p:ph type="body" idx="1"/>
          </p:nvPr>
        </p:nvSpPr>
        <p:spPr>
          <a:xfrm>
            <a:off x="358314" y="1242841"/>
            <a:ext cx="11687912" cy="5224219"/>
          </a:xfrm>
        </p:spPr>
        <p:txBody>
          <a:bodyPr/>
          <a:lstStyle/>
          <a:p>
            <a:pPr marL="107950" indent="0">
              <a:buNone/>
            </a:pPr>
            <a:endParaRPr lang="fr-FR" dirty="0"/>
          </a:p>
          <a:p>
            <a:pPr marL="107950" indent="0">
              <a:buNone/>
            </a:pPr>
            <a:endParaRPr lang="fr-FR" dirty="0"/>
          </a:p>
          <a:p>
            <a:pPr marL="107950" indent="0">
              <a:buNone/>
            </a:pPr>
            <a:endParaRPr lang="fr-FR" dirty="0"/>
          </a:p>
          <a:p>
            <a:pPr marL="107950" indent="0">
              <a:buNone/>
            </a:pPr>
            <a:endParaRPr lang="fr-FR" dirty="0"/>
          </a:p>
          <a:p>
            <a:pPr marL="107950" indent="0">
              <a:buNone/>
            </a:pPr>
            <a:endParaRPr lang="fr-FR" dirty="0"/>
          </a:p>
          <a:p>
            <a:pPr marL="107950" indent="0">
              <a:buNone/>
            </a:pPr>
            <a:endParaRPr lang="fr-FR" dirty="0"/>
          </a:p>
          <a:p>
            <a:pPr marL="107950" indent="0">
              <a:buNone/>
            </a:pPr>
            <a:endParaRPr lang="fr-FR" dirty="0"/>
          </a:p>
        </p:txBody>
      </p:sp>
      <p:sp>
        <p:nvSpPr>
          <p:cNvPr id="3" name="Titre 2">
            <a:extLst>
              <a:ext uri="{FF2B5EF4-FFF2-40B4-BE49-F238E27FC236}">
                <a16:creationId xmlns:a16="http://schemas.microsoft.com/office/drawing/2014/main" id="{BD95AE2F-73B8-D597-6C7F-21346A51856A}"/>
              </a:ext>
            </a:extLst>
          </p:cNvPr>
          <p:cNvSpPr>
            <a:spLocks noGrp="1"/>
          </p:cNvSpPr>
          <p:nvPr>
            <p:ph type="title"/>
          </p:nvPr>
        </p:nvSpPr>
        <p:spPr>
          <a:xfrm>
            <a:off x="358314" y="252131"/>
            <a:ext cx="7389300" cy="763500"/>
          </a:xfrm>
        </p:spPr>
        <p:txBody>
          <a:bodyPr/>
          <a:lstStyle/>
          <a:p>
            <a:r>
              <a:rPr lang="fr-FR" dirty="0"/>
              <a:t>Récusation : dispositions</a:t>
            </a:r>
          </a:p>
        </p:txBody>
      </p:sp>
      <p:pic>
        <p:nvPicPr>
          <p:cNvPr id="16" name="Image 15">
            <a:extLst>
              <a:ext uri="{FF2B5EF4-FFF2-40B4-BE49-F238E27FC236}">
                <a16:creationId xmlns:a16="http://schemas.microsoft.com/office/drawing/2014/main" id="{4167245F-58DE-27E3-4A1F-7D68CA3AFFF3}"/>
              </a:ext>
            </a:extLst>
          </p:cNvPr>
          <p:cNvPicPr>
            <a:picLocks noChangeAspect="1"/>
          </p:cNvPicPr>
          <p:nvPr/>
        </p:nvPicPr>
        <p:blipFill>
          <a:blip r:embed="rId2"/>
          <a:stretch>
            <a:fillRect/>
          </a:stretch>
        </p:blipFill>
        <p:spPr>
          <a:xfrm>
            <a:off x="524258" y="1806268"/>
            <a:ext cx="6818873" cy="1184499"/>
          </a:xfrm>
          <a:prstGeom prst="rect">
            <a:avLst/>
          </a:prstGeom>
        </p:spPr>
      </p:pic>
      <p:sp>
        <p:nvSpPr>
          <p:cNvPr id="17" name="ZoneTexte 16">
            <a:extLst>
              <a:ext uri="{FF2B5EF4-FFF2-40B4-BE49-F238E27FC236}">
                <a16:creationId xmlns:a16="http://schemas.microsoft.com/office/drawing/2014/main" id="{2E0FCB1C-9A0F-A0D8-B226-038946A4917D}"/>
              </a:ext>
            </a:extLst>
          </p:cNvPr>
          <p:cNvSpPr txBox="1"/>
          <p:nvPr/>
        </p:nvSpPr>
        <p:spPr>
          <a:xfrm>
            <a:off x="524258" y="1370666"/>
            <a:ext cx="753732" cy="307777"/>
          </a:xfrm>
          <a:prstGeom prst="rect">
            <a:avLst/>
          </a:prstGeom>
          <a:noFill/>
        </p:spPr>
        <p:txBody>
          <a:bodyPr wrap="none" rtlCol="0">
            <a:spAutoFit/>
          </a:bodyPr>
          <a:lstStyle/>
          <a:p>
            <a:r>
              <a:rPr lang="fr-FR" dirty="0">
                <a:solidFill>
                  <a:schemeClr val="accent6"/>
                </a:solidFill>
              </a:rPr>
              <a:t>LPGA :</a:t>
            </a:r>
          </a:p>
        </p:txBody>
      </p:sp>
      <p:pic>
        <p:nvPicPr>
          <p:cNvPr id="20" name="Image 19">
            <a:extLst>
              <a:ext uri="{FF2B5EF4-FFF2-40B4-BE49-F238E27FC236}">
                <a16:creationId xmlns:a16="http://schemas.microsoft.com/office/drawing/2014/main" id="{2848CAA5-5D9A-7E41-AB5D-F930B4969887}"/>
              </a:ext>
            </a:extLst>
          </p:cNvPr>
          <p:cNvPicPr>
            <a:picLocks noChangeAspect="1"/>
          </p:cNvPicPr>
          <p:nvPr/>
        </p:nvPicPr>
        <p:blipFill>
          <a:blip r:embed="rId3"/>
          <a:stretch>
            <a:fillRect/>
          </a:stretch>
        </p:blipFill>
        <p:spPr>
          <a:xfrm>
            <a:off x="524258" y="4167809"/>
            <a:ext cx="7772400" cy="2122284"/>
          </a:xfrm>
          <a:prstGeom prst="rect">
            <a:avLst/>
          </a:prstGeom>
        </p:spPr>
      </p:pic>
      <p:sp>
        <p:nvSpPr>
          <p:cNvPr id="21" name="ZoneTexte 20">
            <a:extLst>
              <a:ext uri="{FF2B5EF4-FFF2-40B4-BE49-F238E27FC236}">
                <a16:creationId xmlns:a16="http://schemas.microsoft.com/office/drawing/2014/main" id="{598F9F7A-A90F-85A1-7156-4075F0631945}"/>
              </a:ext>
            </a:extLst>
          </p:cNvPr>
          <p:cNvSpPr txBox="1"/>
          <p:nvPr/>
        </p:nvSpPr>
        <p:spPr>
          <a:xfrm>
            <a:off x="497201" y="3746427"/>
            <a:ext cx="1011815" cy="307777"/>
          </a:xfrm>
          <a:prstGeom prst="rect">
            <a:avLst/>
          </a:prstGeom>
          <a:noFill/>
        </p:spPr>
        <p:txBody>
          <a:bodyPr wrap="none" rtlCol="0">
            <a:spAutoFit/>
          </a:bodyPr>
          <a:lstStyle/>
          <a:p>
            <a:r>
              <a:rPr lang="fr-FR" dirty="0">
                <a:solidFill>
                  <a:schemeClr val="accent6"/>
                </a:solidFill>
              </a:rPr>
              <a:t>44 LPGA :</a:t>
            </a:r>
          </a:p>
        </p:txBody>
      </p:sp>
    </p:spTree>
    <p:extLst>
      <p:ext uri="{BB962C8B-B14F-4D97-AF65-F5344CB8AC3E}">
        <p14:creationId xmlns:p14="http://schemas.microsoft.com/office/powerpoint/2010/main" val="169801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98C45EE-5832-C5EA-661C-18916F3F49DA}"/>
              </a:ext>
            </a:extLst>
          </p:cNvPr>
          <p:cNvSpPr>
            <a:spLocks noGrp="1"/>
          </p:cNvSpPr>
          <p:nvPr>
            <p:ph type="body" idx="1"/>
          </p:nvPr>
        </p:nvSpPr>
        <p:spPr>
          <a:xfrm>
            <a:off x="358314" y="1242841"/>
            <a:ext cx="11687912" cy="5224219"/>
          </a:xfrm>
        </p:spPr>
        <p:txBody>
          <a:bodyPr/>
          <a:lstStyle/>
          <a:p>
            <a:pPr marL="107950" indent="0">
              <a:buNone/>
            </a:pPr>
            <a:endParaRPr lang="fr-FR" dirty="0"/>
          </a:p>
          <a:p>
            <a:pPr marL="107950" indent="0">
              <a:buNone/>
            </a:pPr>
            <a:endParaRPr lang="fr-FR" dirty="0"/>
          </a:p>
          <a:p>
            <a:pPr marL="107950" indent="0">
              <a:buNone/>
            </a:pPr>
            <a:endParaRPr lang="fr-FR" dirty="0"/>
          </a:p>
          <a:p>
            <a:pPr marL="107950" indent="0">
              <a:buNone/>
            </a:pPr>
            <a:endParaRPr lang="fr-FR" dirty="0"/>
          </a:p>
          <a:p>
            <a:pPr marL="107950" indent="0">
              <a:buNone/>
            </a:pPr>
            <a:endParaRPr lang="fr-FR" dirty="0"/>
          </a:p>
          <a:p>
            <a:pPr marL="107950" indent="0">
              <a:buNone/>
            </a:pPr>
            <a:endParaRPr lang="fr-FR" dirty="0"/>
          </a:p>
          <a:p>
            <a:pPr marL="107950" indent="0">
              <a:buNone/>
            </a:pPr>
            <a:endParaRPr lang="fr-FR" dirty="0"/>
          </a:p>
        </p:txBody>
      </p:sp>
      <p:sp>
        <p:nvSpPr>
          <p:cNvPr id="3" name="Titre 2">
            <a:extLst>
              <a:ext uri="{FF2B5EF4-FFF2-40B4-BE49-F238E27FC236}">
                <a16:creationId xmlns:a16="http://schemas.microsoft.com/office/drawing/2014/main" id="{BD95AE2F-73B8-D597-6C7F-21346A51856A}"/>
              </a:ext>
            </a:extLst>
          </p:cNvPr>
          <p:cNvSpPr>
            <a:spLocks noGrp="1"/>
          </p:cNvSpPr>
          <p:nvPr>
            <p:ph type="title"/>
          </p:nvPr>
        </p:nvSpPr>
        <p:spPr>
          <a:xfrm>
            <a:off x="358314" y="252131"/>
            <a:ext cx="7389300" cy="763500"/>
          </a:xfrm>
        </p:spPr>
        <p:txBody>
          <a:bodyPr/>
          <a:lstStyle/>
          <a:p>
            <a:r>
              <a:rPr lang="fr-FR" dirty="0"/>
              <a:t>Récusation : dispositions</a:t>
            </a:r>
          </a:p>
        </p:txBody>
      </p:sp>
      <p:sp>
        <p:nvSpPr>
          <p:cNvPr id="7" name="ZoneTexte 6">
            <a:extLst>
              <a:ext uri="{FF2B5EF4-FFF2-40B4-BE49-F238E27FC236}">
                <a16:creationId xmlns:a16="http://schemas.microsoft.com/office/drawing/2014/main" id="{B3EA1308-D847-42D7-F811-46021C1040CC}"/>
              </a:ext>
            </a:extLst>
          </p:cNvPr>
          <p:cNvSpPr txBox="1"/>
          <p:nvPr/>
        </p:nvSpPr>
        <p:spPr>
          <a:xfrm>
            <a:off x="358314" y="1242841"/>
            <a:ext cx="10491975" cy="584775"/>
          </a:xfrm>
          <a:prstGeom prst="rect">
            <a:avLst/>
          </a:prstGeom>
          <a:noFill/>
        </p:spPr>
        <p:txBody>
          <a:bodyPr wrap="none" rtlCol="0">
            <a:spAutoFit/>
          </a:bodyPr>
          <a:lstStyle/>
          <a:p>
            <a:r>
              <a:rPr lang="fr-FR" sz="1600" dirty="0">
                <a:solidFill>
                  <a:schemeClr val="accent6"/>
                </a:solidFill>
                <a:latin typeface="DM Sans" pitchFamily="2" charset="77"/>
              </a:rPr>
              <a:t>Selon la jurisprudence, on applique à l’expert les mêmes principes pour la récusation d’un juge ATF 137 V 210 </a:t>
            </a:r>
          </a:p>
          <a:p>
            <a:r>
              <a:rPr lang="fr-FR" sz="1600" dirty="0">
                <a:solidFill>
                  <a:schemeClr val="accent6"/>
                </a:solidFill>
                <a:latin typeface="DM Sans" pitchFamily="2" charset="77"/>
              </a:rPr>
              <a:t>(découle de la garantie du tribunal indépendant et impartial 30 Cst / 6 CEDH, pour l’expert il s’agit de 29 Cst).</a:t>
            </a:r>
          </a:p>
        </p:txBody>
      </p:sp>
      <p:pic>
        <p:nvPicPr>
          <p:cNvPr id="9" name="Image 8">
            <a:extLst>
              <a:ext uri="{FF2B5EF4-FFF2-40B4-BE49-F238E27FC236}">
                <a16:creationId xmlns:a16="http://schemas.microsoft.com/office/drawing/2014/main" id="{DE449D5B-7F56-B09B-8958-E929A3289BD0}"/>
              </a:ext>
            </a:extLst>
          </p:cNvPr>
          <p:cNvPicPr>
            <a:picLocks noChangeAspect="1"/>
          </p:cNvPicPr>
          <p:nvPr/>
        </p:nvPicPr>
        <p:blipFill>
          <a:blip r:embed="rId2"/>
          <a:stretch>
            <a:fillRect/>
          </a:stretch>
        </p:blipFill>
        <p:spPr>
          <a:xfrm>
            <a:off x="417673" y="2520890"/>
            <a:ext cx="7719162" cy="3708050"/>
          </a:xfrm>
          <a:prstGeom prst="rect">
            <a:avLst/>
          </a:prstGeom>
        </p:spPr>
      </p:pic>
      <p:sp>
        <p:nvSpPr>
          <p:cNvPr id="10" name="ZoneTexte 9">
            <a:extLst>
              <a:ext uri="{FF2B5EF4-FFF2-40B4-BE49-F238E27FC236}">
                <a16:creationId xmlns:a16="http://schemas.microsoft.com/office/drawing/2014/main" id="{AB53B3C4-D709-5FAD-CFC4-D24C471CA01F}"/>
              </a:ext>
            </a:extLst>
          </p:cNvPr>
          <p:cNvSpPr txBox="1"/>
          <p:nvPr/>
        </p:nvSpPr>
        <p:spPr>
          <a:xfrm>
            <a:off x="417673" y="2213113"/>
            <a:ext cx="833883" cy="338554"/>
          </a:xfrm>
          <a:prstGeom prst="rect">
            <a:avLst/>
          </a:prstGeom>
          <a:noFill/>
        </p:spPr>
        <p:txBody>
          <a:bodyPr wrap="none" rtlCol="0">
            <a:spAutoFit/>
          </a:bodyPr>
          <a:lstStyle/>
          <a:p>
            <a:r>
              <a:rPr lang="fr-FR" sz="1600" dirty="0">
                <a:solidFill>
                  <a:schemeClr val="accent6"/>
                </a:solidFill>
                <a:latin typeface="DM Sans" pitchFamily="2" charset="77"/>
              </a:rPr>
              <a:t>34 LTF</a:t>
            </a:r>
          </a:p>
        </p:txBody>
      </p:sp>
    </p:spTree>
    <p:extLst>
      <p:ext uri="{BB962C8B-B14F-4D97-AF65-F5344CB8AC3E}">
        <p14:creationId xmlns:p14="http://schemas.microsoft.com/office/powerpoint/2010/main" val="875809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a:extLst>
              <a:ext uri="{FF2B5EF4-FFF2-40B4-BE49-F238E27FC236}">
                <a16:creationId xmlns:a16="http://schemas.microsoft.com/office/drawing/2014/main" id="{4BD5BB09-2FB4-B8FD-B4A6-0F8780B0AC25}"/>
              </a:ext>
            </a:extLst>
          </p:cNvPr>
          <p:cNvSpPr txBox="1">
            <a:spLocks/>
          </p:cNvSpPr>
          <p:nvPr/>
        </p:nvSpPr>
        <p:spPr>
          <a:xfrm>
            <a:off x="358314" y="252131"/>
            <a:ext cx="7389300"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500" b="1" i="0" u="none" strike="noStrike" cap="none">
                <a:solidFill>
                  <a:schemeClr val="lt1"/>
                </a:solidFill>
                <a:latin typeface="DM Sans"/>
                <a:ea typeface="DM Sans"/>
                <a:cs typeface="DM Sans"/>
                <a:sym typeface="DM Sans"/>
              </a:defRPr>
            </a:lvl1pPr>
            <a:lvl2pPr marR="0" lvl="1" algn="l"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fr-FR" dirty="0"/>
              <a:t>Récusation : conclusion</a:t>
            </a:r>
          </a:p>
        </p:txBody>
      </p:sp>
      <p:sp>
        <p:nvSpPr>
          <p:cNvPr id="10" name="ZoneTexte 9">
            <a:extLst>
              <a:ext uri="{FF2B5EF4-FFF2-40B4-BE49-F238E27FC236}">
                <a16:creationId xmlns:a16="http://schemas.microsoft.com/office/drawing/2014/main" id="{F51A432D-8BB1-87D1-8189-874C3DA8DC75}"/>
              </a:ext>
            </a:extLst>
          </p:cNvPr>
          <p:cNvSpPr txBox="1"/>
          <p:nvPr/>
        </p:nvSpPr>
        <p:spPr>
          <a:xfrm>
            <a:off x="609600" y="1391478"/>
            <a:ext cx="10045148" cy="3477875"/>
          </a:xfrm>
          <a:prstGeom prst="rect">
            <a:avLst/>
          </a:prstGeom>
          <a:noFill/>
        </p:spPr>
        <p:txBody>
          <a:bodyPr wrap="square" rtlCol="0">
            <a:spAutoFit/>
          </a:bodyPr>
          <a:lstStyle/>
          <a:p>
            <a:pPr algn="just"/>
            <a:r>
              <a:rPr lang="fr-FR" sz="2000" dirty="0">
                <a:solidFill>
                  <a:schemeClr val="accent6"/>
                </a:solidFill>
                <a:latin typeface="DM Sans" pitchFamily="2" charset="77"/>
              </a:rPr>
              <a:t>Bien que ne formant pas de société avec le Dr Dumont, on ne saurait retenir l’impartialité de la Dresse Rochat au vu de la proximité entre les deux entités (basé sur les circonstances objectives de l’organisation des deux cabinets).</a:t>
            </a:r>
          </a:p>
          <a:p>
            <a:pPr algn="just"/>
            <a:r>
              <a:rPr lang="fr-FR" sz="2000" dirty="0">
                <a:solidFill>
                  <a:schemeClr val="accent6"/>
                </a:solidFill>
                <a:latin typeface="DM Sans" pitchFamily="2" charset="77"/>
              </a:rPr>
              <a:t>En effet, on imagine difficilement les deux personnes être impliquées dans la même affaire et ne pas en discuter. Et même si nous n’avons pas de preuve concrète, </a:t>
            </a:r>
            <a:r>
              <a:rPr lang="fr-FR" sz="2000" u="sng" dirty="0">
                <a:solidFill>
                  <a:schemeClr val="accent6"/>
                </a:solidFill>
                <a:latin typeface="DM Sans" pitchFamily="2" charset="77"/>
              </a:rPr>
              <a:t>l’apparence</a:t>
            </a:r>
            <a:r>
              <a:rPr lang="fr-FR" sz="2000" dirty="0">
                <a:solidFill>
                  <a:schemeClr val="accent6"/>
                </a:solidFill>
                <a:latin typeface="DM Sans" pitchFamily="2" charset="77"/>
              </a:rPr>
              <a:t> suffit in </a:t>
            </a:r>
            <a:r>
              <a:rPr lang="fr-FR" sz="2000" dirty="0" err="1">
                <a:solidFill>
                  <a:schemeClr val="accent6"/>
                </a:solidFill>
                <a:latin typeface="DM Sans" pitchFamily="2" charset="77"/>
              </a:rPr>
              <a:t>casu</a:t>
            </a:r>
            <a:r>
              <a:rPr lang="fr-FR" sz="2000" dirty="0">
                <a:solidFill>
                  <a:schemeClr val="accent6"/>
                </a:solidFill>
                <a:latin typeface="DM Sans" pitchFamily="2" charset="77"/>
              </a:rPr>
              <a:t> pour remettre en doute l’impartialité de la Dresse Rochat.</a:t>
            </a:r>
          </a:p>
          <a:p>
            <a:pPr algn="just"/>
            <a:r>
              <a:rPr lang="fr-FR" sz="2000" dirty="0">
                <a:solidFill>
                  <a:schemeClr val="accent6"/>
                </a:solidFill>
                <a:latin typeface="DM Sans" pitchFamily="2" charset="77"/>
              </a:rPr>
              <a:t>Il s’agit ici d’un cas de prévention (</a:t>
            </a:r>
            <a:r>
              <a:rPr lang="fr-FR" sz="2000" dirty="0" err="1">
                <a:solidFill>
                  <a:schemeClr val="accent6"/>
                </a:solidFill>
                <a:latin typeface="DM Sans" pitchFamily="2" charset="77"/>
              </a:rPr>
              <a:t>judex</a:t>
            </a:r>
            <a:r>
              <a:rPr lang="fr-FR" sz="2000" dirty="0">
                <a:solidFill>
                  <a:schemeClr val="accent6"/>
                </a:solidFill>
                <a:latin typeface="DM Sans" pitchFamily="2" charset="77"/>
              </a:rPr>
              <a:t> </a:t>
            </a:r>
            <a:r>
              <a:rPr lang="fr-FR" sz="2000" dirty="0" err="1">
                <a:solidFill>
                  <a:schemeClr val="accent6"/>
                </a:solidFill>
                <a:latin typeface="DM Sans" pitchFamily="2" charset="77"/>
              </a:rPr>
              <a:t>suspectus</a:t>
            </a:r>
            <a:r>
              <a:rPr lang="fr-FR" sz="2000" dirty="0">
                <a:solidFill>
                  <a:schemeClr val="accent6"/>
                </a:solidFill>
                <a:latin typeface="DM Sans" pitchFamily="2" charset="77"/>
              </a:rPr>
              <a:t>) dans lequel l’experte pourrait avoir une idée préconçue de l’affaire.</a:t>
            </a:r>
          </a:p>
          <a:p>
            <a:pPr algn="just"/>
            <a:endParaRPr lang="fr-FR" sz="2000" dirty="0">
              <a:solidFill>
                <a:schemeClr val="accent6"/>
              </a:solidFill>
              <a:latin typeface="DM Sans" pitchFamily="2" charset="77"/>
            </a:endParaRPr>
          </a:p>
          <a:p>
            <a:pPr algn="just"/>
            <a:r>
              <a:rPr lang="fr-FR" sz="2000" dirty="0">
                <a:solidFill>
                  <a:schemeClr val="accent6"/>
                </a:solidFill>
                <a:latin typeface="DM Sans" pitchFamily="2" charset="77"/>
              </a:rPr>
              <a:t>Si les deux étaient organisés en société, il pourrait en plus y avoir un intérêt personnel (</a:t>
            </a:r>
            <a:r>
              <a:rPr lang="fr-FR" sz="2000" dirty="0" err="1">
                <a:solidFill>
                  <a:schemeClr val="accent6"/>
                </a:solidFill>
                <a:latin typeface="DM Sans" pitchFamily="2" charset="77"/>
              </a:rPr>
              <a:t>judex</a:t>
            </a:r>
            <a:r>
              <a:rPr lang="fr-FR" sz="2000" dirty="0">
                <a:solidFill>
                  <a:schemeClr val="accent6"/>
                </a:solidFill>
                <a:latin typeface="DM Sans" pitchFamily="2" charset="77"/>
              </a:rPr>
              <a:t> </a:t>
            </a:r>
            <a:r>
              <a:rPr lang="fr-FR" sz="2000" dirty="0" err="1">
                <a:solidFill>
                  <a:schemeClr val="accent6"/>
                </a:solidFill>
                <a:latin typeface="DM Sans" pitchFamily="2" charset="77"/>
              </a:rPr>
              <a:t>inhabilis</a:t>
            </a:r>
            <a:r>
              <a:rPr lang="fr-FR" sz="2000" dirty="0">
                <a:solidFill>
                  <a:schemeClr val="accent6"/>
                </a:solidFill>
                <a:latin typeface="DM Sans" pitchFamily="2" charset="77"/>
              </a:rPr>
              <a:t>).</a:t>
            </a:r>
          </a:p>
        </p:txBody>
      </p:sp>
    </p:spTree>
    <p:extLst>
      <p:ext uri="{BB962C8B-B14F-4D97-AF65-F5344CB8AC3E}">
        <p14:creationId xmlns:p14="http://schemas.microsoft.com/office/powerpoint/2010/main" val="2604480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5" name="Google Shape;775;p25"/>
          <p:cNvSpPr txBox="1">
            <a:spLocks noGrp="1"/>
          </p:cNvSpPr>
          <p:nvPr>
            <p:ph type="title"/>
          </p:nvPr>
        </p:nvSpPr>
        <p:spPr>
          <a:xfrm>
            <a:off x="5479839" y="1463612"/>
            <a:ext cx="5890526" cy="763500"/>
          </a:xfrm>
          <a:prstGeom prst="rect">
            <a:avLst/>
          </a:prstGeom>
        </p:spPr>
        <p:txBody>
          <a:bodyPr spcFirstLastPara="1" wrap="square" lIns="121900" tIns="121900" rIns="121900" bIns="121900" anchor="t" anchorCtr="0">
            <a:noAutofit/>
          </a:bodyPr>
          <a:lstStyle/>
          <a:p>
            <a:r>
              <a:rPr lang="fr-CH" sz="4800" dirty="0">
                <a:latin typeface="BookAntiqua"/>
              </a:rPr>
              <a:t>Le motif de récusation est-il soulevé à temps ?</a:t>
            </a:r>
            <a:endParaRPr lang="fr-CH" sz="4400" dirty="0">
              <a:effectLst/>
            </a:endParaRPr>
          </a:p>
        </p:txBody>
      </p:sp>
      <p:sp>
        <p:nvSpPr>
          <p:cNvPr id="776" name="Google Shape;776;p25"/>
          <p:cNvSpPr/>
          <p:nvPr/>
        </p:nvSpPr>
        <p:spPr>
          <a:xfrm>
            <a:off x="1272599" y="1845362"/>
            <a:ext cx="3538025" cy="2719275"/>
          </a:xfrm>
          <a:prstGeom prst="rect">
            <a:avLst/>
          </a:prstGeom>
        </p:spPr>
        <p:txBody>
          <a:bodyPr>
            <a:prstTxWarp prst="textPlain">
              <a:avLst/>
            </a:prstTxWarp>
          </a:bodyPr>
          <a:lstStyle/>
          <a:p>
            <a:pPr lvl="0" algn="ctr"/>
            <a:r>
              <a:rPr b="1" i="0" dirty="0">
                <a:ln>
                  <a:noFill/>
                </a:ln>
                <a:gradFill>
                  <a:gsLst>
                    <a:gs pos="0">
                      <a:schemeClr val="accent1"/>
                    </a:gs>
                    <a:gs pos="100000">
                      <a:schemeClr val="accent2"/>
                    </a:gs>
                  </a:gsLst>
                  <a:lin ang="2700006" scaled="0"/>
                </a:gradFill>
                <a:latin typeface="DM Sans"/>
              </a:rPr>
              <a:t>0</a:t>
            </a:r>
            <a:r>
              <a:rPr lang="fr-CH" b="1" i="0" dirty="0">
                <a:ln>
                  <a:noFill/>
                </a:ln>
                <a:gradFill>
                  <a:gsLst>
                    <a:gs pos="0">
                      <a:schemeClr val="accent1"/>
                    </a:gs>
                    <a:gs pos="100000">
                      <a:schemeClr val="accent2"/>
                    </a:gs>
                  </a:gsLst>
                  <a:lin ang="2700006" scaled="0"/>
                </a:gradFill>
                <a:latin typeface="DM Sans"/>
              </a:rPr>
              <a:t>5</a:t>
            </a:r>
            <a:endParaRPr b="1" i="0" dirty="0">
              <a:ln>
                <a:noFill/>
              </a:ln>
              <a:gradFill>
                <a:gsLst>
                  <a:gs pos="0">
                    <a:schemeClr val="accent1"/>
                  </a:gs>
                  <a:gs pos="100000">
                    <a:schemeClr val="accent2"/>
                  </a:gs>
                </a:gsLst>
                <a:lin ang="2700006" scaled="0"/>
              </a:gradFill>
              <a:latin typeface="DM Sans"/>
            </a:endParaRPr>
          </a:p>
        </p:txBody>
      </p:sp>
    </p:spTree>
    <p:extLst>
      <p:ext uri="{BB962C8B-B14F-4D97-AF65-F5344CB8AC3E}">
        <p14:creationId xmlns:p14="http://schemas.microsoft.com/office/powerpoint/2010/main" val="3708667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BC2D520C-B473-0691-6C8D-F16E70C8C98A}"/>
              </a:ext>
            </a:extLst>
          </p:cNvPr>
          <p:cNvSpPr>
            <a:spLocks noGrp="1"/>
          </p:cNvSpPr>
          <p:nvPr>
            <p:ph type="body" idx="1"/>
          </p:nvPr>
        </p:nvSpPr>
        <p:spPr>
          <a:xfrm>
            <a:off x="396865" y="2117399"/>
            <a:ext cx="11324079" cy="3950891"/>
          </a:xfrm>
        </p:spPr>
        <p:txBody>
          <a:bodyPr/>
          <a:lstStyle/>
          <a:p>
            <a:r>
              <a:rPr lang="fr-FR" dirty="0"/>
              <a:t>LPGA</a:t>
            </a:r>
          </a:p>
          <a:p>
            <a:r>
              <a:rPr lang="fr-FR" dirty="0"/>
              <a:t>LAA</a:t>
            </a:r>
          </a:p>
          <a:p>
            <a:r>
              <a:rPr lang="fr-FR" dirty="0"/>
              <a:t>LPA-VD</a:t>
            </a:r>
          </a:p>
          <a:p>
            <a:r>
              <a:rPr lang="fr-FR" dirty="0"/>
              <a:t>PA</a:t>
            </a:r>
          </a:p>
          <a:p>
            <a:r>
              <a:rPr lang="fr-FR" dirty="0"/>
              <a:t>Constitution fédérale</a:t>
            </a:r>
          </a:p>
          <a:p>
            <a:r>
              <a:rPr lang="fr-FR" dirty="0"/>
              <a:t>LTF</a:t>
            </a:r>
          </a:p>
          <a:p>
            <a:r>
              <a:rPr lang="fr-FR" dirty="0"/>
              <a:t>CEDH</a:t>
            </a:r>
          </a:p>
        </p:txBody>
      </p:sp>
      <p:sp>
        <p:nvSpPr>
          <p:cNvPr id="3" name="Titre 2">
            <a:extLst>
              <a:ext uri="{FF2B5EF4-FFF2-40B4-BE49-F238E27FC236}">
                <a16:creationId xmlns:a16="http://schemas.microsoft.com/office/drawing/2014/main" id="{53CB15A1-F695-54BD-B368-48EAECCE1A90}"/>
              </a:ext>
            </a:extLst>
          </p:cNvPr>
          <p:cNvSpPr>
            <a:spLocks noGrp="1"/>
          </p:cNvSpPr>
          <p:nvPr>
            <p:ph type="title"/>
          </p:nvPr>
        </p:nvSpPr>
        <p:spPr>
          <a:xfrm>
            <a:off x="396866" y="295502"/>
            <a:ext cx="7389300" cy="763500"/>
          </a:xfrm>
        </p:spPr>
        <p:txBody>
          <a:bodyPr/>
          <a:lstStyle/>
          <a:p>
            <a:r>
              <a:rPr lang="fr-FR" dirty="0"/>
              <a:t>Lois applicables</a:t>
            </a:r>
          </a:p>
        </p:txBody>
      </p:sp>
    </p:spTree>
    <p:extLst>
      <p:ext uri="{BB962C8B-B14F-4D97-AF65-F5344CB8AC3E}">
        <p14:creationId xmlns:p14="http://schemas.microsoft.com/office/powerpoint/2010/main" val="1514538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98C45EE-5832-C5EA-661C-18916F3F49DA}"/>
              </a:ext>
            </a:extLst>
          </p:cNvPr>
          <p:cNvSpPr>
            <a:spLocks noGrp="1"/>
          </p:cNvSpPr>
          <p:nvPr>
            <p:ph type="body" idx="1"/>
          </p:nvPr>
        </p:nvSpPr>
        <p:spPr>
          <a:xfrm>
            <a:off x="358314" y="1242842"/>
            <a:ext cx="11687912" cy="2075100"/>
          </a:xfrm>
        </p:spPr>
        <p:txBody>
          <a:bodyPr/>
          <a:lstStyle/>
          <a:p>
            <a:r>
              <a:rPr lang="fr-FR" dirty="0"/>
              <a:t>Le siège de la matière est à l’art. 44 LPGA</a:t>
            </a:r>
          </a:p>
          <a:p>
            <a:r>
              <a:rPr lang="fr-FR" dirty="0"/>
              <a:t>Délai de 10 jours dès la communication pour demander la récusation.</a:t>
            </a:r>
          </a:p>
          <a:p>
            <a:endParaRPr lang="fr-FR" dirty="0"/>
          </a:p>
        </p:txBody>
      </p:sp>
      <p:sp>
        <p:nvSpPr>
          <p:cNvPr id="3" name="Titre 2">
            <a:extLst>
              <a:ext uri="{FF2B5EF4-FFF2-40B4-BE49-F238E27FC236}">
                <a16:creationId xmlns:a16="http://schemas.microsoft.com/office/drawing/2014/main" id="{BD95AE2F-73B8-D597-6C7F-21346A51856A}"/>
              </a:ext>
            </a:extLst>
          </p:cNvPr>
          <p:cNvSpPr>
            <a:spLocks noGrp="1"/>
          </p:cNvSpPr>
          <p:nvPr>
            <p:ph type="title"/>
          </p:nvPr>
        </p:nvSpPr>
        <p:spPr>
          <a:xfrm>
            <a:off x="358314" y="252131"/>
            <a:ext cx="7389300" cy="763500"/>
          </a:xfrm>
        </p:spPr>
        <p:txBody>
          <a:bodyPr/>
          <a:lstStyle/>
          <a:p>
            <a:r>
              <a:rPr lang="fr-FR" dirty="0"/>
              <a:t>Récusation à temps ?</a:t>
            </a:r>
          </a:p>
        </p:txBody>
      </p:sp>
      <p:pic>
        <p:nvPicPr>
          <p:cNvPr id="5" name="Image 4">
            <a:extLst>
              <a:ext uri="{FF2B5EF4-FFF2-40B4-BE49-F238E27FC236}">
                <a16:creationId xmlns:a16="http://schemas.microsoft.com/office/drawing/2014/main" id="{9F9F799A-81BF-51BC-6F1E-57DDAB4F93A4}"/>
              </a:ext>
            </a:extLst>
          </p:cNvPr>
          <p:cNvPicPr>
            <a:picLocks noChangeAspect="1"/>
          </p:cNvPicPr>
          <p:nvPr/>
        </p:nvPicPr>
        <p:blipFill>
          <a:blip r:embed="rId2"/>
          <a:stretch>
            <a:fillRect/>
          </a:stretch>
        </p:blipFill>
        <p:spPr>
          <a:xfrm>
            <a:off x="537265" y="2488820"/>
            <a:ext cx="10858719" cy="3404634"/>
          </a:xfrm>
          <a:prstGeom prst="rect">
            <a:avLst/>
          </a:prstGeom>
        </p:spPr>
      </p:pic>
      <p:sp>
        <p:nvSpPr>
          <p:cNvPr id="6" name="Rectangle : coins arrondis 5">
            <a:extLst>
              <a:ext uri="{FF2B5EF4-FFF2-40B4-BE49-F238E27FC236}">
                <a16:creationId xmlns:a16="http://schemas.microsoft.com/office/drawing/2014/main" id="{088944F8-AE3C-B93F-3000-93942DAD02FA}"/>
              </a:ext>
            </a:extLst>
          </p:cNvPr>
          <p:cNvSpPr/>
          <p:nvPr/>
        </p:nvSpPr>
        <p:spPr>
          <a:xfrm>
            <a:off x="6414052" y="5486400"/>
            <a:ext cx="2398644" cy="40705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04163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98C45EE-5832-C5EA-661C-18916F3F49DA}"/>
              </a:ext>
            </a:extLst>
          </p:cNvPr>
          <p:cNvSpPr>
            <a:spLocks noGrp="1"/>
          </p:cNvSpPr>
          <p:nvPr>
            <p:ph type="body" idx="1"/>
          </p:nvPr>
        </p:nvSpPr>
        <p:spPr>
          <a:xfrm>
            <a:off x="358314" y="1015631"/>
            <a:ext cx="11687912" cy="2075100"/>
          </a:xfrm>
        </p:spPr>
        <p:txBody>
          <a:bodyPr/>
          <a:lstStyle/>
          <a:p>
            <a:r>
              <a:rPr lang="fr-FR" dirty="0"/>
              <a:t>In </a:t>
            </a:r>
            <a:r>
              <a:rPr lang="fr-FR" dirty="0" err="1"/>
              <a:t>casu</a:t>
            </a:r>
            <a:r>
              <a:rPr lang="fr-FR" dirty="0"/>
              <a:t>, on ne découvre le motif de récusation que lors de la consultation de Me Futé.</a:t>
            </a:r>
          </a:p>
          <a:p>
            <a:r>
              <a:rPr lang="fr-FR" dirty="0"/>
              <a:t>Les 10 jours sont donc échus</a:t>
            </a:r>
          </a:p>
          <a:p>
            <a:r>
              <a:rPr lang="fr-FR" dirty="0"/>
              <a:t>Le siège de la matière se trouve art. 10 LPA-VD</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Il faut donc que la demande de récusation intervienne dès la découverte du motif.</a:t>
            </a:r>
          </a:p>
          <a:p>
            <a:r>
              <a:rPr lang="fr-FR" dirty="0"/>
              <a:t>Si la demande est faite immédiatement (</a:t>
            </a:r>
            <a:r>
              <a:rPr lang="fr-FR" dirty="0" err="1"/>
              <a:t>incombance</a:t>
            </a:r>
            <a:r>
              <a:rPr lang="fr-FR" dirty="0"/>
              <a:t>) après la découverte de Me Futé, elle est valable.</a:t>
            </a:r>
          </a:p>
          <a:p>
            <a:r>
              <a:rPr lang="fr-FR" dirty="0"/>
              <a:t>Dans ce cas, il faut faire une demande révision de la décision.</a:t>
            </a:r>
          </a:p>
          <a:p>
            <a:endParaRPr lang="fr-FR" dirty="0"/>
          </a:p>
        </p:txBody>
      </p:sp>
      <p:sp>
        <p:nvSpPr>
          <p:cNvPr id="3" name="Titre 2">
            <a:extLst>
              <a:ext uri="{FF2B5EF4-FFF2-40B4-BE49-F238E27FC236}">
                <a16:creationId xmlns:a16="http://schemas.microsoft.com/office/drawing/2014/main" id="{BD95AE2F-73B8-D597-6C7F-21346A51856A}"/>
              </a:ext>
            </a:extLst>
          </p:cNvPr>
          <p:cNvSpPr>
            <a:spLocks noGrp="1"/>
          </p:cNvSpPr>
          <p:nvPr>
            <p:ph type="title"/>
          </p:nvPr>
        </p:nvSpPr>
        <p:spPr>
          <a:xfrm>
            <a:off x="358314" y="252131"/>
            <a:ext cx="7389300" cy="763500"/>
          </a:xfrm>
        </p:spPr>
        <p:txBody>
          <a:bodyPr/>
          <a:lstStyle/>
          <a:p>
            <a:r>
              <a:rPr lang="fr-FR" dirty="0"/>
              <a:t>Récusation à temps ?</a:t>
            </a:r>
          </a:p>
        </p:txBody>
      </p:sp>
      <p:pic>
        <p:nvPicPr>
          <p:cNvPr id="7" name="Image 6">
            <a:extLst>
              <a:ext uri="{FF2B5EF4-FFF2-40B4-BE49-F238E27FC236}">
                <a16:creationId xmlns:a16="http://schemas.microsoft.com/office/drawing/2014/main" id="{ED969B48-283C-5A39-60D7-FF2D0F3E9C13}"/>
              </a:ext>
            </a:extLst>
          </p:cNvPr>
          <p:cNvPicPr>
            <a:picLocks noChangeAspect="1"/>
          </p:cNvPicPr>
          <p:nvPr/>
        </p:nvPicPr>
        <p:blipFill>
          <a:blip r:embed="rId2"/>
          <a:stretch>
            <a:fillRect/>
          </a:stretch>
        </p:blipFill>
        <p:spPr>
          <a:xfrm>
            <a:off x="539197" y="2215859"/>
            <a:ext cx="10847677" cy="2075099"/>
          </a:xfrm>
          <a:prstGeom prst="rect">
            <a:avLst/>
          </a:prstGeom>
        </p:spPr>
      </p:pic>
    </p:spTree>
    <p:extLst>
      <p:ext uri="{BB962C8B-B14F-4D97-AF65-F5344CB8AC3E}">
        <p14:creationId xmlns:p14="http://schemas.microsoft.com/office/powerpoint/2010/main" val="3167068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5" name="Google Shape;775;p25"/>
          <p:cNvSpPr txBox="1">
            <a:spLocks noGrp="1"/>
          </p:cNvSpPr>
          <p:nvPr>
            <p:ph type="title"/>
          </p:nvPr>
        </p:nvSpPr>
        <p:spPr>
          <a:xfrm>
            <a:off x="5479839" y="1463612"/>
            <a:ext cx="5890526" cy="763500"/>
          </a:xfrm>
          <a:prstGeom prst="rect">
            <a:avLst/>
          </a:prstGeom>
        </p:spPr>
        <p:txBody>
          <a:bodyPr spcFirstLastPara="1" wrap="square" lIns="121900" tIns="121900" rIns="121900" bIns="121900" anchor="t" anchorCtr="0">
            <a:noAutofit/>
          </a:bodyPr>
          <a:lstStyle/>
          <a:p>
            <a:r>
              <a:rPr lang="fr-CH" sz="4800" dirty="0">
                <a:latin typeface="BookAntiqua"/>
              </a:rPr>
              <a:t>L’autorité de recours doit-elle donner suite à la réquisition de preuve requise ?</a:t>
            </a:r>
            <a:endParaRPr lang="fr-CH" sz="4400" dirty="0">
              <a:effectLst/>
            </a:endParaRPr>
          </a:p>
        </p:txBody>
      </p:sp>
      <p:sp>
        <p:nvSpPr>
          <p:cNvPr id="776" name="Google Shape;776;p25"/>
          <p:cNvSpPr/>
          <p:nvPr/>
        </p:nvSpPr>
        <p:spPr>
          <a:xfrm>
            <a:off x="1272599" y="1845362"/>
            <a:ext cx="3538025" cy="2719275"/>
          </a:xfrm>
          <a:prstGeom prst="rect">
            <a:avLst/>
          </a:prstGeom>
        </p:spPr>
        <p:txBody>
          <a:bodyPr>
            <a:prstTxWarp prst="textPlain">
              <a:avLst/>
            </a:prstTxWarp>
          </a:bodyPr>
          <a:lstStyle/>
          <a:p>
            <a:pPr lvl="0" algn="ctr"/>
            <a:r>
              <a:rPr b="1" i="0" dirty="0">
                <a:ln>
                  <a:noFill/>
                </a:ln>
                <a:gradFill>
                  <a:gsLst>
                    <a:gs pos="0">
                      <a:schemeClr val="accent1"/>
                    </a:gs>
                    <a:gs pos="100000">
                      <a:schemeClr val="accent2"/>
                    </a:gs>
                  </a:gsLst>
                  <a:lin ang="2700006" scaled="0"/>
                </a:gradFill>
                <a:latin typeface="DM Sans"/>
              </a:rPr>
              <a:t>0</a:t>
            </a:r>
            <a:r>
              <a:rPr lang="fr-CH" b="1" dirty="0">
                <a:gradFill>
                  <a:gsLst>
                    <a:gs pos="0">
                      <a:schemeClr val="accent1"/>
                    </a:gs>
                    <a:gs pos="100000">
                      <a:schemeClr val="accent2"/>
                    </a:gs>
                  </a:gsLst>
                  <a:lin ang="2700006" scaled="0"/>
                </a:gradFill>
                <a:latin typeface="DM Sans"/>
              </a:rPr>
              <a:t>6</a:t>
            </a:r>
            <a:endParaRPr b="1" i="0" dirty="0">
              <a:ln>
                <a:noFill/>
              </a:ln>
              <a:gradFill>
                <a:gsLst>
                  <a:gs pos="0">
                    <a:schemeClr val="accent1"/>
                  </a:gs>
                  <a:gs pos="100000">
                    <a:schemeClr val="accent2"/>
                  </a:gs>
                </a:gsLst>
                <a:lin ang="2700006" scaled="0"/>
              </a:gradFill>
              <a:latin typeface="DM Sans"/>
            </a:endParaRPr>
          </a:p>
        </p:txBody>
      </p:sp>
    </p:spTree>
    <p:extLst>
      <p:ext uri="{BB962C8B-B14F-4D97-AF65-F5344CB8AC3E}">
        <p14:creationId xmlns:p14="http://schemas.microsoft.com/office/powerpoint/2010/main" val="42726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98C45EE-5832-C5EA-661C-18916F3F49DA}"/>
              </a:ext>
            </a:extLst>
          </p:cNvPr>
          <p:cNvSpPr>
            <a:spLocks noGrp="1"/>
          </p:cNvSpPr>
          <p:nvPr>
            <p:ph type="body" idx="1"/>
          </p:nvPr>
        </p:nvSpPr>
        <p:spPr>
          <a:xfrm>
            <a:off x="358314" y="1242842"/>
            <a:ext cx="11687912" cy="2075100"/>
          </a:xfrm>
        </p:spPr>
        <p:txBody>
          <a:bodyPr/>
          <a:lstStyle/>
          <a:p>
            <a:r>
              <a:rPr lang="fr-FR" dirty="0"/>
              <a:t>Siège de la matière 28ss LPA-VD</a:t>
            </a:r>
          </a:p>
          <a:p>
            <a:endParaRPr lang="fr-FR" dirty="0"/>
          </a:p>
          <a:p>
            <a:endParaRPr lang="fr-FR" dirty="0"/>
          </a:p>
          <a:p>
            <a:endParaRPr lang="fr-FR" dirty="0"/>
          </a:p>
          <a:p>
            <a:endParaRPr lang="fr-FR" dirty="0"/>
          </a:p>
          <a:p>
            <a:endParaRPr lang="fr-FR" dirty="0"/>
          </a:p>
          <a:p>
            <a:endParaRPr lang="fr-FR" dirty="0"/>
          </a:p>
          <a:p>
            <a:endParaRPr lang="fr-FR" dirty="0"/>
          </a:p>
        </p:txBody>
      </p:sp>
      <p:sp>
        <p:nvSpPr>
          <p:cNvPr id="3" name="Titre 2">
            <a:extLst>
              <a:ext uri="{FF2B5EF4-FFF2-40B4-BE49-F238E27FC236}">
                <a16:creationId xmlns:a16="http://schemas.microsoft.com/office/drawing/2014/main" id="{BD95AE2F-73B8-D597-6C7F-21346A51856A}"/>
              </a:ext>
            </a:extLst>
          </p:cNvPr>
          <p:cNvSpPr>
            <a:spLocks noGrp="1"/>
          </p:cNvSpPr>
          <p:nvPr>
            <p:ph type="title"/>
          </p:nvPr>
        </p:nvSpPr>
        <p:spPr>
          <a:xfrm>
            <a:off x="358314" y="252131"/>
            <a:ext cx="9490536" cy="763500"/>
          </a:xfrm>
        </p:spPr>
        <p:txBody>
          <a:bodyPr/>
          <a:lstStyle/>
          <a:p>
            <a:r>
              <a:rPr lang="fr-FR" dirty="0"/>
              <a:t>Administration des preuves</a:t>
            </a:r>
          </a:p>
        </p:txBody>
      </p:sp>
      <p:pic>
        <p:nvPicPr>
          <p:cNvPr id="5" name="Image 4">
            <a:extLst>
              <a:ext uri="{FF2B5EF4-FFF2-40B4-BE49-F238E27FC236}">
                <a16:creationId xmlns:a16="http://schemas.microsoft.com/office/drawing/2014/main" id="{372D8B57-A3B5-B6F7-9DC8-956D852E1F66}"/>
              </a:ext>
            </a:extLst>
          </p:cNvPr>
          <p:cNvPicPr>
            <a:picLocks noChangeAspect="1"/>
          </p:cNvPicPr>
          <p:nvPr/>
        </p:nvPicPr>
        <p:blipFill>
          <a:blip r:embed="rId2"/>
          <a:stretch>
            <a:fillRect/>
          </a:stretch>
        </p:blipFill>
        <p:spPr>
          <a:xfrm>
            <a:off x="830746" y="1866348"/>
            <a:ext cx="7772400" cy="1817243"/>
          </a:xfrm>
          <a:prstGeom prst="rect">
            <a:avLst/>
          </a:prstGeom>
        </p:spPr>
      </p:pic>
    </p:spTree>
    <p:extLst>
      <p:ext uri="{BB962C8B-B14F-4D97-AF65-F5344CB8AC3E}">
        <p14:creationId xmlns:p14="http://schemas.microsoft.com/office/powerpoint/2010/main" val="3364629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98C45EE-5832-C5EA-661C-18916F3F49DA}"/>
              </a:ext>
            </a:extLst>
          </p:cNvPr>
          <p:cNvSpPr>
            <a:spLocks noGrp="1"/>
          </p:cNvSpPr>
          <p:nvPr>
            <p:ph type="body" idx="1"/>
          </p:nvPr>
        </p:nvSpPr>
        <p:spPr>
          <a:xfrm>
            <a:off x="358314" y="1242842"/>
            <a:ext cx="11687912" cy="2075100"/>
          </a:xfrm>
        </p:spPr>
        <p:txBody>
          <a:bodyPr/>
          <a:lstStyle/>
          <a:p>
            <a:r>
              <a:rPr lang="fr-FR" dirty="0"/>
              <a:t>34 LPA-VD</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pPr marL="107950" indent="0">
              <a:buNone/>
            </a:pPr>
            <a:r>
              <a:rPr lang="fr-FR" dirty="0"/>
              <a:t>L’autorité doit donc administrer les preuves requises si les moyens n’apparaissent pas d’emblée dénués de pertinence. In </a:t>
            </a:r>
            <a:r>
              <a:rPr lang="fr-FR" dirty="0" err="1"/>
              <a:t>casu</a:t>
            </a:r>
            <a:r>
              <a:rPr lang="fr-FR" dirty="0"/>
              <a:t> on peut admettre que l’autorité les administrera.</a:t>
            </a:r>
          </a:p>
          <a:p>
            <a:endParaRPr lang="fr-FR" dirty="0"/>
          </a:p>
          <a:p>
            <a:endParaRPr lang="fr-FR" dirty="0"/>
          </a:p>
          <a:p>
            <a:endParaRPr lang="fr-FR" dirty="0"/>
          </a:p>
          <a:p>
            <a:endParaRPr lang="fr-FR" dirty="0"/>
          </a:p>
          <a:p>
            <a:endParaRPr lang="fr-FR" dirty="0"/>
          </a:p>
          <a:p>
            <a:endParaRPr lang="fr-FR" dirty="0"/>
          </a:p>
          <a:p>
            <a:endParaRPr lang="fr-FR" dirty="0"/>
          </a:p>
        </p:txBody>
      </p:sp>
      <p:sp>
        <p:nvSpPr>
          <p:cNvPr id="3" name="Titre 2">
            <a:extLst>
              <a:ext uri="{FF2B5EF4-FFF2-40B4-BE49-F238E27FC236}">
                <a16:creationId xmlns:a16="http://schemas.microsoft.com/office/drawing/2014/main" id="{BD95AE2F-73B8-D597-6C7F-21346A51856A}"/>
              </a:ext>
            </a:extLst>
          </p:cNvPr>
          <p:cNvSpPr>
            <a:spLocks noGrp="1"/>
          </p:cNvSpPr>
          <p:nvPr>
            <p:ph type="title"/>
          </p:nvPr>
        </p:nvSpPr>
        <p:spPr>
          <a:xfrm>
            <a:off x="358314" y="252131"/>
            <a:ext cx="9490536" cy="763500"/>
          </a:xfrm>
        </p:spPr>
        <p:txBody>
          <a:bodyPr/>
          <a:lstStyle/>
          <a:p>
            <a:r>
              <a:rPr lang="fr-FR" dirty="0"/>
              <a:t>Administration des preuves</a:t>
            </a:r>
          </a:p>
        </p:txBody>
      </p:sp>
      <p:pic>
        <p:nvPicPr>
          <p:cNvPr id="6" name="Image 5" descr="Une image contenant texte&#10;&#10;Description générée automatiquement">
            <a:extLst>
              <a:ext uri="{FF2B5EF4-FFF2-40B4-BE49-F238E27FC236}">
                <a16:creationId xmlns:a16="http://schemas.microsoft.com/office/drawing/2014/main" id="{555CE637-F911-D07F-161C-2AF5E75EECAC}"/>
              </a:ext>
            </a:extLst>
          </p:cNvPr>
          <p:cNvPicPr>
            <a:picLocks noChangeAspect="1"/>
          </p:cNvPicPr>
          <p:nvPr/>
        </p:nvPicPr>
        <p:blipFill>
          <a:blip r:embed="rId2"/>
          <a:stretch>
            <a:fillRect/>
          </a:stretch>
        </p:blipFill>
        <p:spPr>
          <a:xfrm>
            <a:off x="476518" y="1938994"/>
            <a:ext cx="11357168" cy="3591753"/>
          </a:xfrm>
          <a:prstGeom prst="rect">
            <a:avLst/>
          </a:prstGeom>
        </p:spPr>
      </p:pic>
    </p:spTree>
    <p:extLst>
      <p:ext uri="{BB962C8B-B14F-4D97-AF65-F5344CB8AC3E}">
        <p14:creationId xmlns:p14="http://schemas.microsoft.com/office/powerpoint/2010/main" val="3116998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5" name="Google Shape;775;p25"/>
          <p:cNvSpPr txBox="1">
            <a:spLocks noGrp="1"/>
          </p:cNvSpPr>
          <p:nvPr>
            <p:ph type="title"/>
          </p:nvPr>
        </p:nvSpPr>
        <p:spPr>
          <a:xfrm>
            <a:off x="5479838" y="1081862"/>
            <a:ext cx="6380858" cy="763500"/>
          </a:xfrm>
          <a:prstGeom prst="rect">
            <a:avLst/>
          </a:prstGeom>
        </p:spPr>
        <p:txBody>
          <a:bodyPr spcFirstLastPara="1" wrap="square" lIns="121900" tIns="121900" rIns="121900" bIns="121900" anchor="t" anchorCtr="0">
            <a:noAutofit/>
          </a:bodyPr>
          <a:lstStyle/>
          <a:p>
            <a:r>
              <a:rPr lang="fr-CH" sz="4400" dirty="0">
                <a:effectLst/>
              </a:rPr>
              <a:t>Si une enquête administrative devait être ouverte à l’encontre de la Dresse Rochat, Georges serait-il partie à la procédure?</a:t>
            </a:r>
          </a:p>
        </p:txBody>
      </p:sp>
      <p:sp>
        <p:nvSpPr>
          <p:cNvPr id="776" name="Google Shape;776;p25"/>
          <p:cNvSpPr/>
          <p:nvPr/>
        </p:nvSpPr>
        <p:spPr>
          <a:xfrm>
            <a:off x="1272599" y="1845362"/>
            <a:ext cx="3538025" cy="2719275"/>
          </a:xfrm>
          <a:prstGeom prst="rect">
            <a:avLst/>
          </a:prstGeom>
        </p:spPr>
        <p:txBody>
          <a:bodyPr>
            <a:prstTxWarp prst="textPlain">
              <a:avLst/>
            </a:prstTxWarp>
          </a:bodyPr>
          <a:lstStyle/>
          <a:p>
            <a:pPr lvl="0" algn="ctr"/>
            <a:r>
              <a:rPr b="1" i="0" dirty="0">
                <a:ln>
                  <a:noFill/>
                </a:ln>
                <a:gradFill>
                  <a:gsLst>
                    <a:gs pos="0">
                      <a:schemeClr val="accent1"/>
                    </a:gs>
                    <a:gs pos="100000">
                      <a:schemeClr val="accent2"/>
                    </a:gs>
                  </a:gsLst>
                  <a:lin ang="2700006" scaled="0"/>
                </a:gradFill>
                <a:latin typeface="DM Sans"/>
              </a:rPr>
              <a:t>0</a:t>
            </a:r>
            <a:r>
              <a:rPr lang="fr-CH" b="1" i="0" dirty="0">
                <a:ln>
                  <a:noFill/>
                </a:ln>
                <a:gradFill>
                  <a:gsLst>
                    <a:gs pos="0">
                      <a:schemeClr val="accent1"/>
                    </a:gs>
                    <a:gs pos="100000">
                      <a:schemeClr val="accent2"/>
                    </a:gs>
                  </a:gsLst>
                  <a:lin ang="2700006" scaled="0"/>
                </a:gradFill>
                <a:latin typeface="DM Sans"/>
              </a:rPr>
              <a:t>7</a:t>
            </a:r>
            <a:endParaRPr b="1" i="0" dirty="0">
              <a:ln>
                <a:noFill/>
              </a:ln>
              <a:gradFill>
                <a:gsLst>
                  <a:gs pos="0">
                    <a:schemeClr val="accent1"/>
                  </a:gs>
                  <a:gs pos="100000">
                    <a:schemeClr val="accent2"/>
                  </a:gs>
                </a:gsLst>
                <a:lin ang="2700006" scaled="0"/>
              </a:gradFill>
              <a:latin typeface="DM Sans"/>
            </a:endParaRPr>
          </a:p>
        </p:txBody>
      </p:sp>
    </p:spTree>
    <p:extLst>
      <p:ext uri="{BB962C8B-B14F-4D97-AF65-F5344CB8AC3E}">
        <p14:creationId xmlns:p14="http://schemas.microsoft.com/office/powerpoint/2010/main" val="435983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98C45EE-5832-C5EA-661C-18916F3F49DA}"/>
              </a:ext>
            </a:extLst>
          </p:cNvPr>
          <p:cNvSpPr>
            <a:spLocks noGrp="1"/>
          </p:cNvSpPr>
          <p:nvPr>
            <p:ph type="body" idx="1"/>
          </p:nvPr>
        </p:nvSpPr>
        <p:spPr>
          <a:xfrm>
            <a:off x="358314" y="1242842"/>
            <a:ext cx="11687912" cy="2075100"/>
          </a:xfrm>
        </p:spPr>
        <p:txBody>
          <a:bodyPr/>
          <a:lstStyle/>
          <a:p>
            <a:r>
              <a:rPr lang="fr-FR" dirty="0"/>
              <a:t>Siège de la matière 13 LPA-VD</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il entend dénoncer la situation auprès de l’autorité de surveillance »</a:t>
            </a:r>
          </a:p>
          <a:p>
            <a:r>
              <a:rPr lang="fr-FR" dirty="0"/>
              <a:t>Le dénonciateur ne reçoit une décision que s’il démontre un intérêt particulier.</a:t>
            </a:r>
          </a:p>
          <a:p>
            <a:r>
              <a:rPr lang="fr-FR" dirty="0"/>
              <a:t>Le dénonciateur n’a pas la qualité de partie (sauf disposition expresse contraire).</a:t>
            </a:r>
          </a:p>
          <a:p>
            <a:r>
              <a:rPr lang="fr-FR" dirty="0"/>
              <a:t>In </a:t>
            </a:r>
            <a:r>
              <a:rPr lang="fr-FR" dirty="0" err="1"/>
              <a:t>casu</a:t>
            </a:r>
            <a:r>
              <a:rPr lang="fr-FR" dirty="0"/>
              <a:t>, Georges ne serait pas partie à la procédure.</a:t>
            </a:r>
          </a:p>
          <a:p>
            <a:endParaRPr lang="fr-FR" dirty="0"/>
          </a:p>
          <a:p>
            <a:endParaRPr lang="fr-FR" dirty="0"/>
          </a:p>
          <a:p>
            <a:endParaRPr lang="fr-FR" dirty="0"/>
          </a:p>
          <a:p>
            <a:endParaRPr lang="fr-FR" dirty="0"/>
          </a:p>
          <a:p>
            <a:endParaRPr lang="fr-FR" dirty="0"/>
          </a:p>
          <a:p>
            <a:endParaRPr lang="fr-FR" dirty="0"/>
          </a:p>
          <a:p>
            <a:endParaRPr lang="fr-FR" dirty="0"/>
          </a:p>
        </p:txBody>
      </p:sp>
      <p:sp>
        <p:nvSpPr>
          <p:cNvPr id="3" name="Titre 2">
            <a:extLst>
              <a:ext uri="{FF2B5EF4-FFF2-40B4-BE49-F238E27FC236}">
                <a16:creationId xmlns:a16="http://schemas.microsoft.com/office/drawing/2014/main" id="{BD95AE2F-73B8-D597-6C7F-21346A51856A}"/>
              </a:ext>
            </a:extLst>
          </p:cNvPr>
          <p:cNvSpPr>
            <a:spLocks noGrp="1"/>
          </p:cNvSpPr>
          <p:nvPr>
            <p:ph type="title"/>
          </p:nvPr>
        </p:nvSpPr>
        <p:spPr>
          <a:xfrm>
            <a:off x="358314" y="252131"/>
            <a:ext cx="9490536" cy="763500"/>
          </a:xfrm>
        </p:spPr>
        <p:txBody>
          <a:bodyPr/>
          <a:lstStyle/>
          <a:p>
            <a:r>
              <a:rPr lang="fr-FR" dirty="0"/>
              <a:t>Qualité des parties</a:t>
            </a:r>
          </a:p>
        </p:txBody>
      </p:sp>
      <p:pic>
        <p:nvPicPr>
          <p:cNvPr id="6" name="Image 5">
            <a:extLst>
              <a:ext uri="{FF2B5EF4-FFF2-40B4-BE49-F238E27FC236}">
                <a16:creationId xmlns:a16="http://schemas.microsoft.com/office/drawing/2014/main" id="{99900234-9011-B156-3E98-D64609D0F8DD}"/>
              </a:ext>
            </a:extLst>
          </p:cNvPr>
          <p:cNvPicPr>
            <a:picLocks noChangeAspect="1"/>
          </p:cNvPicPr>
          <p:nvPr/>
        </p:nvPicPr>
        <p:blipFill>
          <a:blip r:embed="rId3"/>
          <a:stretch>
            <a:fillRect/>
          </a:stretch>
        </p:blipFill>
        <p:spPr>
          <a:xfrm>
            <a:off x="668683" y="1856133"/>
            <a:ext cx="7774478" cy="2588400"/>
          </a:xfrm>
          <a:prstGeom prst="rect">
            <a:avLst/>
          </a:prstGeom>
        </p:spPr>
      </p:pic>
    </p:spTree>
    <p:extLst>
      <p:ext uri="{BB962C8B-B14F-4D97-AF65-F5344CB8AC3E}">
        <p14:creationId xmlns:p14="http://schemas.microsoft.com/office/powerpoint/2010/main" val="5062313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5" name="Google Shape;775;p25"/>
          <p:cNvSpPr txBox="1">
            <a:spLocks noGrp="1"/>
          </p:cNvSpPr>
          <p:nvPr>
            <p:ph type="title"/>
          </p:nvPr>
        </p:nvSpPr>
        <p:spPr>
          <a:xfrm>
            <a:off x="5493090" y="2441499"/>
            <a:ext cx="6380858" cy="763500"/>
          </a:xfrm>
          <a:prstGeom prst="rect">
            <a:avLst/>
          </a:prstGeom>
        </p:spPr>
        <p:txBody>
          <a:bodyPr spcFirstLastPara="1" wrap="square" lIns="121900" tIns="121900" rIns="121900" bIns="121900" anchor="t" anchorCtr="0">
            <a:noAutofit/>
          </a:bodyPr>
          <a:lstStyle/>
          <a:p>
            <a:r>
              <a:rPr lang="fr-CH" sz="4400" dirty="0">
                <a:effectLst/>
              </a:rPr>
              <a:t>Quels seraient ses droits ?</a:t>
            </a:r>
          </a:p>
        </p:txBody>
      </p:sp>
      <p:sp>
        <p:nvSpPr>
          <p:cNvPr id="776" name="Google Shape;776;p25"/>
          <p:cNvSpPr/>
          <p:nvPr/>
        </p:nvSpPr>
        <p:spPr>
          <a:xfrm>
            <a:off x="1272599" y="1845362"/>
            <a:ext cx="3538025" cy="2719275"/>
          </a:xfrm>
          <a:prstGeom prst="rect">
            <a:avLst/>
          </a:prstGeom>
        </p:spPr>
        <p:txBody>
          <a:bodyPr>
            <a:prstTxWarp prst="textPlain">
              <a:avLst/>
            </a:prstTxWarp>
          </a:bodyPr>
          <a:lstStyle/>
          <a:p>
            <a:pPr lvl="0" algn="ctr"/>
            <a:r>
              <a:rPr b="1" i="0" dirty="0">
                <a:ln>
                  <a:noFill/>
                </a:ln>
                <a:gradFill>
                  <a:gsLst>
                    <a:gs pos="0">
                      <a:schemeClr val="accent1"/>
                    </a:gs>
                    <a:gs pos="100000">
                      <a:schemeClr val="accent2"/>
                    </a:gs>
                  </a:gsLst>
                  <a:lin ang="2700006" scaled="0"/>
                </a:gradFill>
                <a:latin typeface="DM Sans"/>
              </a:rPr>
              <a:t>0</a:t>
            </a:r>
            <a:r>
              <a:rPr lang="fr-CH" b="1" dirty="0">
                <a:gradFill>
                  <a:gsLst>
                    <a:gs pos="0">
                      <a:schemeClr val="accent1"/>
                    </a:gs>
                    <a:gs pos="100000">
                      <a:schemeClr val="accent2"/>
                    </a:gs>
                  </a:gsLst>
                  <a:lin ang="2700006" scaled="0"/>
                </a:gradFill>
                <a:latin typeface="DM Sans"/>
              </a:rPr>
              <a:t>8</a:t>
            </a:r>
            <a:endParaRPr b="1" i="0" dirty="0">
              <a:ln>
                <a:noFill/>
              </a:ln>
              <a:gradFill>
                <a:gsLst>
                  <a:gs pos="0">
                    <a:schemeClr val="accent1"/>
                  </a:gs>
                  <a:gs pos="100000">
                    <a:schemeClr val="accent2"/>
                  </a:gs>
                </a:gsLst>
                <a:lin ang="2700006" scaled="0"/>
              </a:gradFill>
              <a:latin typeface="DM Sans"/>
            </a:endParaRPr>
          </a:p>
        </p:txBody>
      </p:sp>
    </p:spTree>
    <p:extLst>
      <p:ext uri="{BB962C8B-B14F-4D97-AF65-F5344CB8AC3E}">
        <p14:creationId xmlns:p14="http://schemas.microsoft.com/office/powerpoint/2010/main" val="1503750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98C45EE-5832-C5EA-661C-18916F3F49DA}"/>
              </a:ext>
            </a:extLst>
          </p:cNvPr>
          <p:cNvSpPr>
            <a:spLocks noGrp="1"/>
          </p:cNvSpPr>
          <p:nvPr>
            <p:ph type="body" idx="1"/>
          </p:nvPr>
        </p:nvSpPr>
        <p:spPr>
          <a:xfrm>
            <a:off x="358314" y="1242842"/>
            <a:ext cx="11687912" cy="2075100"/>
          </a:xfrm>
        </p:spPr>
        <p:txBody>
          <a:bodyPr/>
          <a:lstStyle/>
          <a:p>
            <a:r>
              <a:rPr lang="fr-FR" dirty="0"/>
              <a:t>Siège de la matière 13 LPA-VD et 71 PA</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pPr marL="107950" indent="0">
              <a:buNone/>
            </a:pPr>
            <a:endParaRPr lang="fr-FR" dirty="0"/>
          </a:p>
          <a:p>
            <a:endParaRPr lang="fr-FR" dirty="0"/>
          </a:p>
          <a:p>
            <a:endParaRPr lang="fr-FR" dirty="0"/>
          </a:p>
          <a:p>
            <a:endParaRPr lang="fr-FR" dirty="0"/>
          </a:p>
          <a:p>
            <a:endParaRPr lang="fr-FR" dirty="0"/>
          </a:p>
          <a:p>
            <a:endParaRPr lang="fr-FR" dirty="0"/>
          </a:p>
          <a:p>
            <a:endParaRPr lang="fr-FR" dirty="0"/>
          </a:p>
        </p:txBody>
      </p:sp>
      <p:sp>
        <p:nvSpPr>
          <p:cNvPr id="3" name="Titre 2">
            <a:extLst>
              <a:ext uri="{FF2B5EF4-FFF2-40B4-BE49-F238E27FC236}">
                <a16:creationId xmlns:a16="http://schemas.microsoft.com/office/drawing/2014/main" id="{BD95AE2F-73B8-D597-6C7F-21346A51856A}"/>
              </a:ext>
            </a:extLst>
          </p:cNvPr>
          <p:cNvSpPr>
            <a:spLocks noGrp="1"/>
          </p:cNvSpPr>
          <p:nvPr>
            <p:ph type="title"/>
          </p:nvPr>
        </p:nvSpPr>
        <p:spPr>
          <a:xfrm>
            <a:off x="358314" y="252131"/>
            <a:ext cx="9490536" cy="763500"/>
          </a:xfrm>
        </p:spPr>
        <p:txBody>
          <a:bodyPr/>
          <a:lstStyle/>
          <a:p>
            <a:r>
              <a:rPr lang="fr-FR" dirty="0"/>
              <a:t>Quels seraient ses droits</a:t>
            </a:r>
          </a:p>
        </p:txBody>
      </p:sp>
      <p:pic>
        <p:nvPicPr>
          <p:cNvPr id="5" name="Image 4">
            <a:extLst>
              <a:ext uri="{FF2B5EF4-FFF2-40B4-BE49-F238E27FC236}">
                <a16:creationId xmlns:a16="http://schemas.microsoft.com/office/drawing/2014/main" id="{DE449CB1-3B34-F795-1D2E-5273EC456BAF}"/>
              </a:ext>
            </a:extLst>
          </p:cNvPr>
          <p:cNvPicPr>
            <a:picLocks noChangeAspect="1"/>
          </p:cNvPicPr>
          <p:nvPr/>
        </p:nvPicPr>
        <p:blipFill>
          <a:blip r:embed="rId2"/>
          <a:stretch>
            <a:fillRect/>
          </a:stretch>
        </p:blipFill>
        <p:spPr>
          <a:xfrm>
            <a:off x="482048" y="4823007"/>
            <a:ext cx="7772400" cy="1584302"/>
          </a:xfrm>
          <a:prstGeom prst="rect">
            <a:avLst/>
          </a:prstGeom>
        </p:spPr>
      </p:pic>
      <p:pic>
        <p:nvPicPr>
          <p:cNvPr id="7" name="Image 6">
            <a:extLst>
              <a:ext uri="{FF2B5EF4-FFF2-40B4-BE49-F238E27FC236}">
                <a16:creationId xmlns:a16="http://schemas.microsoft.com/office/drawing/2014/main" id="{F7DD0A0F-7CF9-B683-D5C3-0D8A25A525DA}"/>
              </a:ext>
            </a:extLst>
          </p:cNvPr>
          <p:cNvPicPr>
            <a:picLocks noChangeAspect="1"/>
          </p:cNvPicPr>
          <p:nvPr/>
        </p:nvPicPr>
        <p:blipFill>
          <a:blip r:embed="rId3"/>
          <a:stretch>
            <a:fillRect/>
          </a:stretch>
        </p:blipFill>
        <p:spPr>
          <a:xfrm>
            <a:off x="479970" y="1842881"/>
            <a:ext cx="7774478" cy="2588400"/>
          </a:xfrm>
          <a:prstGeom prst="rect">
            <a:avLst/>
          </a:prstGeom>
        </p:spPr>
      </p:pic>
    </p:spTree>
    <p:extLst>
      <p:ext uri="{BB962C8B-B14F-4D97-AF65-F5344CB8AC3E}">
        <p14:creationId xmlns:p14="http://schemas.microsoft.com/office/powerpoint/2010/main" val="34139104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98C45EE-5832-C5EA-661C-18916F3F49DA}"/>
              </a:ext>
            </a:extLst>
          </p:cNvPr>
          <p:cNvSpPr>
            <a:spLocks noGrp="1"/>
          </p:cNvSpPr>
          <p:nvPr>
            <p:ph type="body" idx="1"/>
          </p:nvPr>
        </p:nvSpPr>
        <p:spPr>
          <a:xfrm>
            <a:off x="358314" y="1242842"/>
            <a:ext cx="11687912" cy="2075100"/>
          </a:xfrm>
        </p:spPr>
        <p:txBody>
          <a:bodyPr/>
          <a:lstStyle/>
          <a:p>
            <a:r>
              <a:rPr lang="fr-FR" dirty="0"/>
              <a:t>Georges n’a donc pas la qualité de partie. Il ne bénéficie pas des droits conférés par ce statut.</a:t>
            </a:r>
          </a:p>
          <a:p>
            <a:r>
              <a:rPr lang="fr-FR" dirty="0"/>
              <a:t>Georges aura éventuellement le droit de recevoir la décision de l’autorité s’il fait valoir un intérêt digne de protection.</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pPr marL="107950" indent="0">
              <a:buNone/>
            </a:pPr>
            <a:endParaRPr lang="fr-FR" dirty="0"/>
          </a:p>
          <a:p>
            <a:endParaRPr lang="fr-FR" dirty="0"/>
          </a:p>
          <a:p>
            <a:endParaRPr lang="fr-FR" dirty="0"/>
          </a:p>
          <a:p>
            <a:endParaRPr lang="fr-FR" dirty="0"/>
          </a:p>
          <a:p>
            <a:endParaRPr lang="fr-FR" dirty="0"/>
          </a:p>
          <a:p>
            <a:endParaRPr lang="fr-FR" dirty="0"/>
          </a:p>
          <a:p>
            <a:endParaRPr lang="fr-FR" dirty="0"/>
          </a:p>
        </p:txBody>
      </p:sp>
      <p:sp>
        <p:nvSpPr>
          <p:cNvPr id="3" name="Titre 2">
            <a:extLst>
              <a:ext uri="{FF2B5EF4-FFF2-40B4-BE49-F238E27FC236}">
                <a16:creationId xmlns:a16="http://schemas.microsoft.com/office/drawing/2014/main" id="{BD95AE2F-73B8-D597-6C7F-21346A51856A}"/>
              </a:ext>
            </a:extLst>
          </p:cNvPr>
          <p:cNvSpPr>
            <a:spLocks noGrp="1"/>
          </p:cNvSpPr>
          <p:nvPr>
            <p:ph type="title"/>
          </p:nvPr>
        </p:nvSpPr>
        <p:spPr>
          <a:xfrm>
            <a:off x="358314" y="252131"/>
            <a:ext cx="9490536" cy="763500"/>
          </a:xfrm>
        </p:spPr>
        <p:txBody>
          <a:bodyPr/>
          <a:lstStyle/>
          <a:p>
            <a:r>
              <a:rPr lang="fr-FR" dirty="0"/>
              <a:t>Quels seraient ses droits</a:t>
            </a:r>
          </a:p>
        </p:txBody>
      </p:sp>
    </p:spTree>
    <p:extLst>
      <p:ext uri="{BB962C8B-B14F-4D97-AF65-F5344CB8AC3E}">
        <p14:creationId xmlns:p14="http://schemas.microsoft.com/office/powerpoint/2010/main" val="1110737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39"/>
          <p:cNvSpPr/>
          <p:nvPr/>
        </p:nvSpPr>
        <p:spPr>
          <a:xfrm>
            <a:off x="339593" y="2342500"/>
            <a:ext cx="1127051" cy="635400"/>
          </a:xfrm>
          <a:prstGeom prst="roundRect">
            <a:avLst>
              <a:gd name="adj" fmla="val 5000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9"/>
          <p:cNvSpPr/>
          <p:nvPr/>
        </p:nvSpPr>
        <p:spPr>
          <a:xfrm>
            <a:off x="1839425" y="3274337"/>
            <a:ext cx="1509823" cy="635400"/>
          </a:xfrm>
          <a:prstGeom prst="roundRect">
            <a:avLst>
              <a:gd name="adj" fmla="val 5000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9"/>
          <p:cNvSpPr/>
          <p:nvPr/>
        </p:nvSpPr>
        <p:spPr>
          <a:xfrm>
            <a:off x="3950015" y="2378166"/>
            <a:ext cx="1109402" cy="635400"/>
          </a:xfrm>
          <a:prstGeom prst="roundRect">
            <a:avLst>
              <a:gd name="adj" fmla="val 5000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9"/>
          <p:cNvSpPr/>
          <p:nvPr/>
        </p:nvSpPr>
        <p:spPr>
          <a:xfrm>
            <a:off x="5683746" y="3292262"/>
            <a:ext cx="1445680" cy="635400"/>
          </a:xfrm>
          <a:prstGeom prst="roundRect">
            <a:avLst>
              <a:gd name="adj" fmla="val 5000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9"/>
          <p:cNvSpPr/>
          <p:nvPr/>
        </p:nvSpPr>
        <p:spPr>
          <a:xfrm>
            <a:off x="7361678" y="2366395"/>
            <a:ext cx="1498600" cy="635400"/>
          </a:xfrm>
          <a:prstGeom prst="roundRect">
            <a:avLst>
              <a:gd name="adj" fmla="val 5000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9"/>
          <p:cNvSpPr txBox="1">
            <a:spLocks noGrp="1"/>
          </p:cNvSpPr>
          <p:nvPr>
            <p:ph type="title"/>
          </p:nvPr>
        </p:nvSpPr>
        <p:spPr>
          <a:xfrm>
            <a:off x="415600" y="8219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err="1"/>
              <a:t>Chronologie</a:t>
            </a:r>
            <a:r>
              <a:rPr lang="en" dirty="0"/>
              <a:t> des faits</a:t>
            </a:r>
            <a:endParaRPr dirty="0"/>
          </a:p>
        </p:txBody>
      </p:sp>
      <p:sp>
        <p:nvSpPr>
          <p:cNvPr id="1141" name="Google Shape;1141;p39"/>
          <p:cNvSpPr txBox="1">
            <a:spLocks noGrp="1"/>
          </p:cNvSpPr>
          <p:nvPr>
            <p:ph type="subTitle" idx="1"/>
          </p:nvPr>
        </p:nvSpPr>
        <p:spPr>
          <a:xfrm>
            <a:off x="-95411" y="2356750"/>
            <a:ext cx="19977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dirty="0"/>
              <a:t>2016</a:t>
            </a:r>
            <a:endParaRPr dirty="0"/>
          </a:p>
        </p:txBody>
      </p:sp>
      <p:sp>
        <p:nvSpPr>
          <p:cNvPr id="1142" name="Google Shape;1142;p39"/>
          <p:cNvSpPr txBox="1">
            <a:spLocks noGrp="1"/>
          </p:cNvSpPr>
          <p:nvPr>
            <p:ph type="body" idx="7"/>
          </p:nvPr>
        </p:nvSpPr>
        <p:spPr>
          <a:xfrm>
            <a:off x="1757600" y="3971425"/>
            <a:ext cx="1997700" cy="16053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G chute </a:t>
            </a:r>
            <a:r>
              <a:rPr lang="en" dirty="0" err="1"/>
              <a:t>à</a:t>
            </a:r>
            <a:r>
              <a:rPr lang="en" dirty="0"/>
              <a:t> </a:t>
            </a:r>
            <a:r>
              <a:rPr lang="en" dirty="0" err="1"/>
              <a:t>vélo</a:t>
            </a:r>
            <a:r>
              <a:rPr lang="en" dirty="0"/>
              <a:t>, reprise </a:t>
            </a:r>
            <a:r>
              <a:rPr lang="en" dirty="0" err="1"/>
              <a:t>d’activité</a:t>
            </a:r>
            <a:r>
              <a:rPr lang="en" dirty="0"/>
              <a:t> pr</a:t>
            </a:r>
            <a:r>
              <a:rPr lang="fr-CH" dirty="0"/>
              <a:t>e</a:t>
            </a:r>
            <a:r>
              <a:rPr lang="en" dirty="0" err="1"/>
              <a:t>vue</a:t>
            </a:r>
            <a:r>
              <a:rPr lang="en" dirty="0"/>
              <a:t> fin 2020</a:t>
            </a:r>
            <a:endParaRPr dirty="0"/>
          </a:p>
        </p:txBody>
      </p:sp>
      <p:sp>
        <p:nvSpPr>
          <p:cNvPr id="1143" name="Google Shape;1143;p39"/>
          <p:cNvSpPr txBox="1">
            <a:spLocks noGrp="1"/>
          </p:cNvSpPr>
          <p:nvPr>
            <p:ph type="subTitle" idx="2"/>
          </p:nvPr>
        </p:nvSpPr>
        <p:spPr>
          <a:xfrm>
            <a:off x="1595156" y="3288587"/>
            <a:ext cx="19977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dirty="0"/>
              <a:t>06.08.20</a:t>
            </a:r>
            <a:endParaRPr dirty="0"/>
          </a:p>
        </p:txBody>
      </p:sp>
      <p:sp>
        <p:nvSpPr>
          <p:cNvPr id="1144" name="Google Shape;1144;p39"/>
          <p:cNvSpPr txBox="1">
            <a:spLocks noGrp="1"/>
          </p:cNvSpPr>
          <p:nvPr>
            <p:ph type="body" idx="8"/>
          </p:nvPr>
        </p:nvSpPr>
        <p:spPr>
          <a:xfrm>
            <a:off x="3674289" y="3279298"/>
            <a:ext cx="1736532" cy="1605300"/>
          </a:xfrm>
          <a:prstGeom prst="rect">
            <a:avLst/>
          </a:prstGeom>
        </p:spPr>
        <p:txBody>
          <a:bodyPr spcFirstLastPara="1" wrap="square" lIns="121900" tIns="121900" rIns="121900" bIns="121900" anchor="t" anchorCtr="0">
            <a:noAutofit/>
          </a:bodyPr>
          <a:lstStyle/>
          <a:p>
            <a:pPr marL="0" lvl="0" indent="0" rtl="0">
              <a:spcBef>
                <a:spcPts val="0"/>
              </a:spcBef>
              <a:spcAft>
                <a:spcPts val="2100"/>
              </a:spcAft>
              <a:buNone/>
            </a:pPr>
            <a:r>
              <a:rPr lang="en" dirty="0"/>
              <a:t>Georges </a:t>
            </a:r>
            <a:r>
              <a:rPr lang="en" dirty="0" err="1"/>
              <a:t>souffre</a:t>
            </a:r>
            <a:r>
              <a:rPr lang="en" dirty="0"/>
              <a:t> </a:t>
            </a:r>
            <a:r>
              <a:rPr lang="en" dirty="0" err="1"/>
              <a:t>toujours</a:t>
            </a:r>
            <a:r>
              <a:rPr lang="en" dirty="0"/>
              <a:t>, le </a:t>
            </a:r>
            <a:r>
              <a:rPr lang="en" dirty="0" err="1"/>
              <a:t>médecin</a:t>
            </a:r>
            <a:r>
              <a:rPr lang="en" dirty="0"/>
              <a:t> du CHUV </a:t>
            </a:r>
            <a:r>
              <a:rPr lang="en" dirty="0" err="1"/>
              <a:t>conclut</a:t>
            </a:r>
            <a:r>
              <a:rPr lang="en" dirty="0"/>
              <a:t> </a:t>
            </a:r>
            <a:r>
              <a:rPr lang="en" dirty="0" err="1"/>
              <a:t>à</a:t>
            </a:r>
            <a:r>
              <a:rPr lang="en" dirty="0"/>
              <a:t> un </a:t>
            </a:r>
            <a:r>
              <a:rPr lang="en" dirty="0" err="1"/>
              <a:t>statut</a:t>
            </a:r>
            <a:r>
              <a:rPr lang="en" dirty="0"/>
              <a:t> quo </a:t>
            </a:r>
            <a:r>
              <a:rPr lang="en" dirty="0" err="1"/>
              <a:t>jusqu’à</a:t>
            </a:r>
            <a:r>
              <a:rPr lang="en" dirty="0"/>
              <a:t> mi </a:t>
            </a:r>
            <a:r>
              <a:rPr lang="fr-CH" dirty="0"/>
              <a:t>J</a:t>
            </a:r>
            <a:r>
              <a:rPr lang="en" dirty="0" err="1"/>
              <a:t>anvier</a:t>
            </a:r>
            <a:r>
              <a:rPr lang="en" dirty="0"/>
              <a:t> 21</a:t>
            </a:r>
            <a:endParaRPr dirty="0"/>
          </a:p>
        </p:txBody>
      </p:sp>
      <p:sp>
        <p:nvSpPr>
          <p:cNvPr id="1145" name="Google Shape;1145;p39"/>
          <p:cNvSpPr txBox="1">
            <a:spLocks noGrp="1"/>
          </p:cNvSpPr>
          <p:nvPr>
            <p:ph type="subTitle" idx="3"/>
          </p:nvPr>
        </p:nvSpPr>
        <p:spPr>
          <a:xfrm>
            <a:off x="3514370" y="2418916"/>
            <a:ext cx="19977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dirty="0"/>
              <a:t>12.20</a:t>
            </a:r>
            <a:endParaRPr dirty="0"/>
          </a:p>
        </p:txBody>
      </p:sp>
      <p:sp>
        <p:nvSpPr>
          <p:cNvPr id="1146" name="Google Shape;1146;p39"/>
          <p:cNvSpPr txBox="1">
            <a:spLocks noGrp="1"/>
          </p:cNvSpPr>
          <p:nvPr>
            <p:ph type="body" idx="9"/>
          </p:nvPr>
        </p:nvSpPr>
        <p:spPr>
          <a:xfrm>
            <a:off x="5542272" y="4081948"/>
            <a:ext cx="1997700" cy="16053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err="1"/>
              <a:t>L’assureur</a:t>
            </a:r>
            <a:r>
              <a:rPr lang="en" dirty="0"/>
              <a:t> rend </a:t>
            </a:r>
            <a:r>
              <a:rPr lang="en" dirty="0" err="1"/>
              <a:t>une</a:t>
            </a:r>
            <a:r>
              <a:rPr lang="en" dirty="0"/>
              <a:t> </a:t>
            </a:r>
            <a:r>
              <a:rPr lang="en" u="sng" dirty="0"/>
              <a:t>d</a:t>
            </a:r>
            <a:r>
              <a:rPr lang="fr-CH" u="sng" dirty="0"/>
              <a:t>e</a:t>
            </a:r>
            <a:r>
              <a:rPr lang="en" u="sng" dirty="0" err="1"/>
              <a:t>cision</a:t>
            </a:r>
            <a:r>
              <a:rPr lang="en" dirty="0"/>
              <a:t> </a:t>
            </a:r>
            <a:r>
              <a:rPr lang="en" dirty="0" err="1"/>
              <a:t>selon</a:t>
            </a:r>
            <a:r>
              <a:rPr lang="en" dirty="0"/>
              <a:t> </a:t>
            </a:r>
            <a:r>
              <a:rPr lang="en" dirty="0" err="1"/>
              <a:t>laquelle</a:t>
            </a:r>
            <a:r>
              <a:rPr lang="en" dirty="0"/>
              <a:t> la </a:t>
            </a:r>
            <a:r>
              <a:rPr lang="en" dirty="0" err="1"/>
              <a:t>prise</a:t>
            </a:r>
            <a:r>
              <a:rPr lang="en" dirty="0"/>
              <a:t> </a:t>
            </a:r>
            <a:r>
              <a:rPr lang="en" dirty="0" err="1"/>
              <a:t>en</a:t>
            </a:r>
            <a:r>
              <a:rPr lang="en" dirty="0"/>
              <a:t> charge </a:t>
            </a:r>
            <a:r>
              <a:rPr lang="en" dirty="0" err="1"/>
              <a:t>cessait</a:t>
            </a:r>
            <a:r>
              <a:rPr lang="en" dirty="0"/>
              <a:t> le 15 </a:t>
            </a:r>
            <a:r>
              <a:rPr lang="fr-CH" dirty="0"/>
              <a:t>J</a:t>
            </a:r>
            <a:r>
              <a:rPr lang="en" dirty="0" err="1"/>
              <a:t>anvier</a:t>
            </a:r>
            <a:r>
              <a:rPr lang="en" dirty="0"/>
              <a:t> 2021.</a:t>
            </a:r>
          </a:p>
          <a:p>
            <a:pPr marL="0" lvl="0" indent="0" algn="l" rtl="0">
              <a:spcBef>
                <a:spcPts val="0"/>
              </a:spcBef>
              <a:spcAft>
                <a:spcPts val="2100"/>
              </a:spcAft>
              <a:buNone/>
            </a:pPr>
            <a:r>
              <a:rPr lang="en" b="1" dirty="0"/>
              <a:t>Opposition de Georges</a:t>
            </a:r>
            <a:endParaRPr b="1" dirty="0"/>
          </a:p>
        </p:txBody>
      </p:sp>
      <p:sp>
        <p:nvSpPr>
          <p:cNvPr id="1147" name="Google Shape;1147;p39"/>
          <p:cNvSpPr txBox="1">
            <a:spLocks noGrp="1"/>
          </p:cNvSpPr>
          <p:nvPr>
            <p:ph type="subTitle" idx="4"/>
          </p:nvPr>
        </p:nvSpPr>
        <p:spPr>
          <a:xfrm>
            <a:off x="5378756" y="3333012"/>
            <a:ext cx="19977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dirty="0"/>
              <a:t>06.02.21</a:t>
            </a:r>
            <a:endParaRPr dirty="0"/>
          </a:p>
        </p:txBody>
      </p:sp>
      <p:sp>
        <p:nvSpPr>
          <p:cNvPr id="1148" name="Google Shape;1148;p39"/>
          <p:cNvSpPr txBox="1">
            <a:spLocks noGrp="1"/>
          </p:cNvSpPr>
          <p:nvPr>
            <p:ph type="subTitle" idx="5"/>
          </p:nvPr>
        </p:nvSpPr>
        <p:spPr>
          <a:xfrm>
            <a:off x="7132585" y="2380645"/>
            <a:ext cx="19977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dirty="0"/>
              <a:t>06.11.21</a:t>
            </a:r>
            <a:endParaRPr dirty="0"/>
          </a:p>
        </p:txBody>
      </p:sp>
      <p:sp>
        <p:nvSpPr>
          <p:cNvPr id="1149" name="Google Shape;1149;p39"/>
          <p:cNvSpPr txBox="1">
            <a:spLocks noGrp="1"/>
          </p:cNvSpPr>
          <p:nvPr>
            <p:ph type="body" idx="6"/>
          </p:nvPr>
        </p:nvSpPr>
        <p:spPr>
          <a:xfrm>
            <a:off x="53525" y="3192975"/>
            <a:ext cx="1997700" cy="16053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Georges </a:t>
            </a:r>
            <a:r>
              <a:rPr lang="en" dirty="0" err="1"/>
              <a:t>est</a:t>
            </a:r>
            <a:r>
              <a:rPr lang="en" dirty="0"/>
              <a:t> </a:t>
            </a:r>
            <a:r>
              <a:rPr lang="en" dirty="0" err="1"/>
              <a:t>engag</a:t>
            </a:r>
            <a:r>
              <a:rPr lang="fr-CH" dirty="0"/>
              <a:t>é</a:t>
            </a:r>
            <a:r>
              <a:rPr lang="en" dirty="0"/>
              <a:t> chez BP </a:t>
            </a:r>
            <a:r>
              <a:rPr lang="en" dirty="0" err="1"/>
              <a:t>Sàrl</a:t>
            </a:r>
            <a:endParaRPr dirty="0"/>
          </a:p>
        </p:txBody>
      </p:sp>
      <p:sp>
        <p:nvSpPr>
          <p:cNvPr id="1150" name="Google Shape;1150;p39"/>
          <p:cNvSpPr txBox="1">
            <a:spLocks noGrp="1"/>
          </p:cNvSpPr>
          <p:nvPr>
            <p:ph type="body" idx="13"/>
          </p:nvPr>
        </p:nvSpPr>
        <p:spPr>
          <a:xfrm>
            <a:off x="7391231" y="3266862"/>
            <a:ext cx="1997700" cy="16053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Rapport de </a:t>
            </a:r>
            <a:r>
              <a:rPr lang="en" dirty="0" err="1"/>
              <a:t>l’expert</a:t>
            </a:r>
            <a:r>
              <a:rPr lang="en" dirty="0"/>
              <a:t>, </a:t>
            </a:r>
            <a:r>
              <a:rPr lang="en" dirty="0" err="1"/>
              <a:t>contesté</a:t>
            </a:r>
            <a:r>
              <a:rPr lang="en" dirty="0"/>
              <a:t> par Georges</a:t>
            </a:r>
            <a:endParaRPr dirty="0"/>
          </a:p>
        </p:txBody>
      </p:sp>
      <p:cxnSp>
        <p:nvCxnSpPr>
          <p:cNvPr id="1151" name="Google Shape;1151;p39"/>
          <p:cNvCxnSpPr/>
          <p:nvPr/>
        </p:nvCxnSpPr>
        <p:spPr>
          <a:xfrm>
            <a:off x="440350" y="3178725"/>
            <a:ext cx="11352600" cy="0"/>
          </a:xfrm>
          <a:prstGeom prst="straightConnector1">
            <a:avLst/>
          </a:prstGeom>
          <a:noFill/>
          <a:ln w="19050" cap="rnd" cmpd="sng">
            <a:solidFill>
              <a:schemeClr val="dk2"/>
            </a:solidFill>
            <a:prstDash val="solid"/>
            <a:round/>
            <a:headEnd type="none" w="med" len="med"/>
            <a:tailEnd type="none" w="med" len="med"/>
          </a:ln>
        </p:spPr>
      </p:cxnSp>
      <p:sp>
        <p:nvSpPr>
          <p:cNvPr id="2" name="Google Shape;1138;p39">
            <a:extLst>
              <a:ext uri="{FF2B5EF4-FFF2-40B4-BE49-F238E27FC236}">
                <a16:creationId xmlns:a16="http://schemas.microsoft.com/office/drawing/2014/main" id="{7FECAAA5-A977-7B0D-B668-60383DF4F5B5}"/>
              </a:ext>
            </a:extLst>
          </p:cNvPr>
          <p:cNvSpPr/>
          <p:nvPr/>
        </p:nvSpPr>
        <p:spPr>
          <a:xfrm>
            <a:off x="9425041" y="3292262"/>
            <a:ext cx="1445680" cy="635400"/>
          </a:xfrm>
          <a:prstGeom prst="roundRect">
            <a:avLst>
              <a:gd name="adj" fmla="val 5000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147;p39">
            <a:extLst>
              <a:ext uri="{FF2B5EF4-FFF2-40B4-BE49-F238E27FC236}">
                <a16:creationId xmlns:a16="http://schemas.microsoft.com/office/drawing/2014/main" id="{4D85C218-2BDE-E335-B661-7A9FDD62A91C}"/>
              </a:ext>
            </a:extLst>
          </p:cNvPr>
          <p:cNvSpPr txBox="1">
            <a:spLocks/>
          </p:cNvSpPr>
          <p:nvPr/>
        </p:nvSpPr>
        <p:spPr>
          <a:xfrm>
            <a:off x="9120051" y="3333012"/>
            <a:ext cx="1997700" cy="606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ctr" rtl="0">
              <a:lnSpc>
                <a:spcPct val="115000"/>
              </a:lnSpc>
              <a:spcBef>
                <a:spcPts val="0"/>
              </a:spcBef>
              <a:spcAft>
                <a:spcPts val="0"/>
              </a:spcAft>
              <a:buClr>
                <a:schemeClr val="dk2"/>
              </a:buClr>
              <a:buSzPts val="2200"/>
              <a:buFont typeface="DM Sans"/>
              <a:buNone/>
              <a:defRPr sz="2200" b="1" i="0" u="none" strike="noStrike" cap="none">
                <a:solidFill>
                  <a:schemeClr val="dk2"/>
                </a:solidFill>
                <a:latin typeface="DM Sans"/>
                <a:ea typeface="DM Sans"/>
                <a:cs typeface="DM Sans"/>
                <a:sym typeface="DM Sans"/>
              </a:defRPr>
            </a:lvl1pPr>
            <a:lvl2pPr marL="914400" marR="0" lvl="1" indent="-349250" algn="ctr" rtl="0">
              <a:lnSpc>
                <a:spcPct val="115000"/>
              </a:lnSpc>
              <a:spcBef>
                <a:spcPts val="2100"/>
              </a:spcBef>
              <a:spcAft>
                <a:spcPts val="0"/>
              </a:spcAft>
              <a:buClr>
                <a:schemeClr val="dk2"/>
              </a:buClr>
              <a:buSzPts val="2200"/>
              <a:buFont typeface="DM Sans"/>
              <a:buNone/>
              <a:defRPr sz="2200" b="1" i="0" u="none" strike="noStrike" cap="none">
                <a:solidFill>
                  <a:schemeClr val="dk2"/>
                </a:solidFill>
                <a:latin typeface="DM Sans"/>
                <a:ea typeface="DM Sans"/>
                <a:cs typeface="DM Sans"/>
                <a:sym typeface="DM Sans"/>
              </a:defRPr>
            </a:lvl2pPr>
            <a:lvl3pPr marL="1371600" marR="0" lvl="2" indent="-349250" algn="ctr" rtl="0">
              <a:lnSpc>
                <a:spcPct val="115000"/>
              </a:lnSpc>
              <a:spcBef>
                <a:spcPts val="2100"/>
              </a:spcBef>
              <a:spcAft>
                <a:spcPts val="0"/>
              </a:spcAft>
              <a:buClr>
                <a:schemeClr val="dk2"/>
              </a:buClr>
              <a:buSzPts val="2200"/>
              <a:buFont typeface="DM Sans"/>
              <a:buNone/>
              <a:defRPr sz="2200" b="1" i="0" u="none" strike="noStrike" cap="none">
                <a:solidFill>
                  <a:schemeClr val="dk2"/>
                </a:solidFill>
                <a:latin typeface="DM Sans"/>
                <a:ea typeface="DM Sans"/>
                <a:cs typeface="DM Sans"/>
                <a:sym typeface="DM Sans"/>
              </a:defRPr>
            </a:lvl3pPr>
            <a:lvl4pPr marL="1828800" marR="0" lvl="3" indent="-349250" algn="ctr" rtl="0">
              <a:lnSpc>
                <a:spcPct val="115000"/>
              </a:lnSpc>
              <a:spcBef>
                <a:spcPts val="2100"/>
              </a:spcBef>
              <a:spcAft>
                <a:spcPts val="0"/>
              </a:spcAft>
              <a:buClr>
                <a:schemeClr val="dk2"/>
              </a:buClr>
              <a:buSzPts val="2200"/>
              <a:buFont typeface="DM Sans"/>
              <a:buNone/>
              <a:defRPr sz="2200" b="1" i="0" u="none" strike="noStrike" cap="none">
                <a:solidFill>
                  <a:schemeClr val="dk2"/>
                </a:solidFill>
                <a:latin typeface="DM Sans"/>
                <a:ea typeface="DM Sans"/>
                <a:cs typeface="DM Sans"/>
                <a:sym typeface="DM Sans"/>
              </a:defRPr>
            </a:lvl4pPr>
            <a:lvl5pPr marL="2286000" marR="0" lvl="4" indent="-349250" algn="ctr" rtl="0">
              <a:lnSpc>
                <a:spcPct val="115000"/>
              </a:lnSpc>
              <a:spcBef>
                <a:spcPts val="2100"/>
              </a:spcBef>
              <a:spcAft>
                <a:spcPts val="0"/>
              </a:spcAft>
              <a:buClr>
                <a:schemeClr val="dk2"/>
              </a:buClr>
              <a:buSzPts val="2200"/>
              <a:buFont typeface="DM Sans"/>
              <a:buNone/>
              <a:defRPr sz="2200" b="1" i="0" u="none" strike="noStrike" cap="none">
                <a:solidFill>
                  <a:schemeClr val="dk2"/>
                </a:solidFill>
                <a:latin typeface="DM Sans"/>
                <a:ea typeface="DM Sans"/>
                <a:cs typeface="DM Sans"/>
                <a:sym typeface="DM Sans"/>
              </a:defRPr>
            </a:lvl5pPr>
            <a:lvl6pPr marL="2743200" marR="0" lvl="5" indent="-349250" algn="ctr" rtl="0">
              <a:lnSpc>
                <a:spcPct val="115000"/>
              </a:lnSpc>
              <a:spcBef>
                <a:spcPts val="2100"/>
              </a:spcBef>
              <a:spcAft>
                <a:spcPts val="0"/>
              </a:spcAft>
              <a:buClr>
                <a:schemeClr val="dk2"/>
              </a:buClr>
              <a:buSzPts val="2200"/>
              <a:buFont typeface="DM Sans"/>
              <a:buNone/>
              <a:defRPr sz="2200" b="1" i="0" u="none" strike="noStrike" cap="none">
                <a:solidFill>
                  <a:schemeClr val="dk2"/>
                </a:solidFill>
                <a:latin typeface="DM Sans"/>
                <a:ea typeface="DM Sans"/>
                <a:cs typeface="DM Sans"/>
                <a:sym typeface="DM Sans"/>
              </a:defRPr>
            </a:lvl6pPr>
            <a:lvl7pPr marL="3200400" marR="0" lvl="6" indent="-349250" algn="ctr" rtl="0">
              <a:lnSpc>
                <a:spcPct val="115000"/>
              </a:lnSpc>
              <a:spcBef>
                <a:spcPts val="2100"/>
              </a:spcBef>
              <a:spcAft>
                <a:spcPts val="0"/>
              </a:spcAft>
              <a:buClr>
                <a:schemeClr val="dk2"/>
              </a:buClr>
              <a:buSzPts val="2200"/>
              <a:buFont typeface="DM Sans"/>
              <a:buNone/>
              <a:defRPr sz="2200" b="1" i="0" u="none" strike="noStrike" cap="none">
                <a:solidFill>
                  <a:schemeClr val="dk2"/>
                </a:solidFill>
                <a:latin typeface="DM Sans"/>
                <a:ea typeface="DM Sans"/>
                <a:cs typeface="DM Sans"/>
                <a:sym typeface="DM Sans"/>
              </a:defRPr>
            </a:lvl7pPr>
            <a:lvl8pPr marL="3657600" marR="0" lvl="7" indent="-349250" algn="ctr" rtl="0">
              <a:lnSpc>
                <a:spcPct val="115000"/>
              </a:lnSpc>
              <a:spcBef>
                <a:spcPts val="2100"/>
              </a:spcBef>
              <a:spcAft>
                <a:spcPts val="0"/>
              </a:spcAft>
              <a:buClr>
                <a:schemeClr val="dk2"/>
              </a:buClr>
              <a:buSzPts val="2200"/>
              <a:buFont typeface="DM Sans"/>
              <a:buNone/>
              <a:defRPr sz="2200" b="1" i="0" u="none" strike="noStrike" cap="none">
                <a:solidFill>
                  <a:schemeClr val="dk2"/>
                </a:solidFill>
                <a:latin typeface="DM Sans"/>
                <a:ea typeface="DM Sans"/>
                <a:cs typeface="DM Sans"/>
                <a:sym typeface="DM Sans"/>
              </a:defRPr>
            </a:lvl8pPr>
            <a:lvl9pPr marL="4114800" marR="0" lvl="8" indent="-349250" algn="ctr" rtl="0">
              <a:lnSpc>
                <a:spcPct val="115000"/>
              </a:lnSpc>
              <a:spcBef>
                <a:spcPts val="2100"/>
              </a:spcBef>
              <a:spcAft>
                <a:spcPts val="2100"/>
              </a:spcAft>
              <a:buClr>
                <a:schemeClr val="dk2"/>
              </a:buClr>
              <a:buSzPts val="2200"/>
              <a:buFont typeface="DM Sans"/>
              <a:buNone/>
              <a:defRPr sz="2200" b="1" i="0" u="none" strike="noStrike" cap="none">
                <a:solidFill>
                  <a:schemeClr val="dk2"/>
                </a:solidFill>
                <a:latin typeface="DM Sans"/>
                <a:ea typeface="DM Sans"/>
                <a:cs typeface="DM Sans"/>
                <a:sym typeface="DM Sans"/>
              </a:defRPr>
            </a:lvl9pPr>
          </a:lstStyle>
          <a:p>
            <a:pPr marL="0" indent="0">
              <a:spcAft>
                <a:spcPts val="2100"/>
              </a:spcAft>
            </a:pPr>
            <a:r>
              <a:rPr lang="en" dirty="0"/>
              <a:t>14.07.22</a:t>
            </a:r>
          </a:p>
        </p:txBody>
      </p:sp>
      <p:sp>
        <p:nvSpPr>
          <p:cNvPr id="4" name="Google Shape;1150;p39">
            <a:extLst>
              <a:ext uri="{FF2B5EF4-FFF2-40B4-BE49-F238E27FC236}">
                <a16:creationId xmlns:a16="http://schemas.microsoft.com/office/drawing/2014/main" id="{C530CA51-E281-B12A-B9EC-B01DDE4B27A1}"/>
              </a:ext>
            </a:extLst>
          </p:cNvPr>
          <p:cNvSpPr txBox="1">
            <a:spLocks/>
          </p:cNvSpPr>
          <p:nvPr/>
        </p:nvSpPr>
        <p:spPr>
          <a:xfrm>
            <a:off x="9308579" y="4041198"/>
            <a:ext cx="2273376" cy="16053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1pPr>
            <a:lvl2pPr marL="914400" marR="0" lvl="1" indent="-330200" algn="l" rtl="0">
              <a:lnSpc>
                <a:spcPct val="115000"/>
              </a:lnSpc>
              <a:spcBef>
                <a:spcPts val="2100"/>
              </a:spcBef>
              <a:spcAft>
                <a:spcPts val="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2pPr>
            <a:lvl3pPr marL="1371600" marR="0" lvl="2" indent="-330200" algn="l" rtl="0">
              <a:lnSpc>
                <a:spcPct val="115000"/>
              </a:lnSpc>
              <a:spcBef>
                <a:spcPts val="2100"/>
              </a:spcBef>
              <a:spcAft>
                <a:spcPts val="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3pPr>
            <a:lvl4pPr marL="1828800" marR="0" lvl="3" indent="-330200" algn="l" rtl="0">
              <a:lnSpc>
                <a:spcPct val="115000"/>
              </a:lnSpc>
              <a:spcBef>
                <a:spcPts val="2100"/>
              </a:spcBef>
              <a:spcAft>
                <a:spcPts val="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4pPr>
            <a:lvl5pPr marL="2286000" marR="0" lvl="4" indent="-330200" algn="l" rtl="0">
              <a:lnSpc>
                <a:spcPct val="115000"/>
              </a:lnSpc>
              <a:spcBef>
                <a:spcPts val="2100"/>
              </a:spcBef>
              <a:spcAft>
                <a:spcPts val="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5pPr>
            <a:lvl6pPr marL="2743200" marR="0" lvl="5" indent="-330200" algn="l" rtl="0">
              <a:lnSpc>
                <a:spcPct val="115000"/>
              </a:lnSpc>
              <a:spcBef>
                <a:spcPts val="2100"/>
              </a:spcBef>
              <a:spcAft>
                <a:spcPts val="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6pPr>
            <a:lvl7pPr marL="3200400" marR="0" lvl="6" indent="-330200" algn="l" rtl="0">
              <a:lnSpc>
                <a:spcPct val="115000"/>
              </a:lnSpc>
              <a:spcBef>
                <a:spcPts val="2100"/>
              </a:spcBef>
              <a:spcAft>
                <a:spcPts val="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7pPr>
            <a:lvl8pPr marL="3657600" marR="0" lvl="7" indent="-330200" algn="l" rtl="0">
              <a:lnSpc>
                <a:spcPct val="115000"/>
              </a:lnSpc>
              <a:spcBef>
                <a:spcPts val="2100"/>
              </a:spcBef>
              <a:spcAft>
                <a:spcPts val="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8pPr>
            <a:lvl9pPr marL="4114800" marR="0" lvl="8" indent="-330200" algn="l" rtl="0">
              <a:lnSpc>
                <a:spcPct val="115000"/>
              </a:lnSpc>
              <a:spcBef>
                <a:spcPts val="2100"/>
              </a:spcBef>
              <a:spcAft>
                <a:spcPts val="210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9pPr>
          </a:lstStyle>
          <a:p>
            <a:pPr marL="0" indent="0">
              <a:spcAft>
                <a:spcPts val="2100"/>
              </a:spcAft>
              <a:buFont typeface="DM Sans"/>
              <a:buNone/>
            </a:pPr>
            <a:r>
              <a:rPr lang="fr-CH" dirty="0"/>
              <a:t>L’assureur rend une décision sur l’opposition et confirme la cessation de la prise en charge</a:t>
            </a:r>
          </a:p>
          <a:p>
            <a:pPr marL="0" indent="0">
              <a:spcAft>
                <a:spcPts val="2100"/>
              </a:spcAft>
              <a:buFont typeface="DM Sans"/>
              <a:buNone/>
            </a:pPr>
            <a:r>
              <a:rPr lang="fr-CH" b="1" dirty="0"/>
              <a:t>Georges va consulter Me Futé</a:t>
            </a:r>
            <a:endParaRPr lang="fr-CH"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02"/>
        <p:cNvGrpSpPr/>
        <p:nvPr/>
      </p:nvGrpSpPr>
      <p:grpSpPr>
        <a:xfrm>
          <a:off x="0" y="0"/>
          <a:ext cx="0" cy="0"/>
          <a:chOff x="0" y="0"/>
          <a:chExt cx="0" cy="0"/>
        </a:xfrm>
      </p:grpSpPr>
      <p:sp>
        <p:nvSpPr>
          <p:cNvPr id="1203" name="Google Shape;1203;p42"/>
          <p:cNvSpPr txBox="1">
            <a:spLocks noGrp="1"/>
          </p:cNvSpPr>
          <p:nvPr>
            <p:ph type="subTitle" idx="1"/>
          </p:nvPr>
        </p:nvSpPr>
        <p:spPr>
          <a:xfrm>
            <a:off x="6363275" y="2716900"/>
            <a:ext cx="4136700" cy="717900"/>
          </a:xfrm>
          <a:prstGeom prst="rect">
            <a:avLst/>
          </a:prstGeom>
        </p:spPr>
        <p:txBody>
          <a:bodyPr spcFirstLastPara="1" wrap="square" lIns="121900" tIns="121900" rIns="121900" bIns="121900" anchor="t" anchorCtr="0">
            <a:noAutofit/>
          </a:bodyPr>
          <a:lstStyle/>
          <a:p>
            <a:pPr marL="0" lvl="0" indent="0" algn="r" rtl="0">
              <a:spcBef>
                <a:spcPts val="0"/>
              </a:spcBef>
              <a:spcAft>
                <a:spcPts val="2100"/>
              </a:spcAft>
              <a:buNone/>
            </a:pPr>
            <a:r>
              <a:rPr lang="en" dirty="0"/>
              <a:t>Questions ?</a:t>
            </a:r>
            <a:endParaRPr dirty="0"/>
          </a:p>
        </p:txBody>
      </p:sp>
      <p:sp>
        <p:nvSpPr>
          <p:cNvPr id="1210" name="Google Shape;1210;p42"/>
          <p:cNvSpPr txBox="1">
            <a:spLocks noGrp="1"/>
          </p:cNvSpPr>
          <p:nvPr>
            <p:ph type="body" idx="2"/>
          </p:nvPr>
        </p:nvSpPr>
        <p:spPr>
          <a:xfrm>
            <a:off x="4918525" y="3276900"/>
            <a:ext cx="5581500" cy="13416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endParaRPr dirty="0"/>
          </a:p>
        </p:txBody>
      </p:sp>
      <p:sp>
        <p:nvSpPr>
          <p:cNvPr id="1211" name="Google Shape;1211;p42"/>
          <p:cNvSpPr/>
          <p:nvPr/>
        </p:nvSpPr>
        <p:spPr>
          <a:xfrm>
            <a:off x="7659757" y="1768148"/>
            <a:ext cx="2793788" cy="801851"/>
          </a:xfrm>
          <a:prstGeom prst="rect">
            <a:avLst/>
          </a:prstGeom>
        </p:spPr>
        <p:txBody>
          <a:bodyPr>
            <a:prstTxWarp prst="textPlain">
              <a:avLst/>
            </a:prstTxWarp>
          </a:bodyPr>
          <a:lstStyle/>
          <a:p>
            <a:pPr lvl="0" algn="ctr"/>
            <a:r>
              <a:rPr lang="fr-CH" b="1" i="0" dirty="0">
                <a:ln>
                  <a:noFill/>
                </a:ln>
                <a:gradFill>
                  <a:gsLst>
                    <a:gs pos="0">
                      <a:schemeClr val="accent1"/>
                    </a:gs>
                    <a:gs pos="100000">
                      <a:schemeClr val="accent2"/>
                    </a:gs>
                  </a:gsLst>
                  <a:lin ang="2698631" scaled="0"/>
                </a:gradFill>
                <a:latin typeface="DM Sans"/>
              </a:rPr>
              <a:t>Merci    </a:t>
            </a:r>
            <a:endParaRPr b="1" i="0" dirty="0">
              <a:ln>
                <a:noFill/>
              </a:ln>
              <a:gradFill>
                <a:gsLst>
                  <a:gs pos="0">
                    <a:schemeClr val="accent1"/>
                  </a:gs>
                  <a:gs pos="100000">
                    <a:schemeClr val="accent2"/>
                  </a:gs>
                </a:gsLst>
                <a:lin ang="2698631" scaled="0"/>
              </a:gradFill>
              <a:latin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5" name="Google Shape;775;p25"/>
          <p:cNvSpPr txBox="1">
            <a:spLocks noGrp="1"/>
          </p:cNvSpPr>
          <p:nvPr>
            <p:ph type="title"/>
          </p:nvPr>
        </p:nvSpPr>
        <p:spPr>
          <a:xfrm>
            <a:off x="5241300" y="1580088"/>
            <a:ext cx="5235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400" dirty="0"/>
              <a:t>Comment d</a:t>
            </a:r>
            <a:r>
              <a:rPr lang="fr-CH" sz="4400" dirty="0"/>
              <a:t>e</a:t>
            </a:r>
            <a:r>
              <a:rPr lang="en" sz="4400" dirty="0"/>
              <a:t>limiter la phase non-</a:t>
            </a:r>
            <a:r>
              <a:rPr lang="en" sz="4400" dirty="0" err="1"/>
              <a:t>contentieuse</a:t>
            </a:r>
            <a:r>
              <a:rPr lang="en" sz="4400" dirty="0"/>
              <a:t> de la proc</a:t>
            </a:r>
            <a:r>
              <a:rPr lang="fr-CH" sz="4400" dirty="0"/>
              <a:t>e</a:t>
            </a:r>
            <a:r>
              <a:rPr lang="en" sz="4400" dirty="0"/>
              <a:t>dure </a:t>
            </a:r>
            <a:r>
              <a:rPr lang="en" sz="4400" dirty="0" err="1"/>
              <a:t>contentieuse</a:t>
            </a:r>
            <a:r>
              <a:rPr lang="en" sz="4400" dirty="0"/>
              <a:t>?</a:t>
            </a:r>
            <a:endParaRPr sz="4400" dirty="0"/>
          </a:p>
        </p:txBody>
      </p:sp>
      <p:sp>
        <p:nvSpPr>
          <p:cNvPr id="776" name="Google Shape;776;p25"/>
          <p:cNvSpPr/>
          <p:nvPr/>
        </p:nvSpPr>
        <p:spPr>
          <a:xfrm>
            <a:off x="1272599" y="1845362"/>
            <a:ext cx="3538025" cy="2719275"/>
          </a:xfrm>
          <a:prstGeom prst="rect">
            <a:avLst/>
          </a:prstGeom>
        </p:spPr>
        <p:txBody>
          <a:bodyPr>
            <a:prstTxWarp prst="textPlain">
              <a:avLst/>
            </a:prstTxWarp>
          </a:bodyPr>
          <a:lstStyle/>
          <a:p>
            <a:pPr lvl="0" algn="ctr"/>
            <a:r>
              <a:rPr b="1" i="0" dirty="0">
                <a:ln>
                  <a:noFill/>
                </a:ln>
                <a:gradFill>
                  <a:gsLst>
                    <a:gs pos="0">
                      <a:schemeClr val="accent1"/>
                    </a:gs>
                    <a:gs pos="100000">
                      <a:schemeClr val="accent2"/>
                    </a:gs>
                  </a:gsLst>
                  <a:lin ang="2700006" scaled="0"/>
                </a:gradFill>
                <a:latin typeface="DM Sans"/>
              </a:rPr>
              <a:t>01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BC2D520C-B473-0691-6C8D-F16E70C8C98A}"/>
              </a:ext>
            </a:extLst>
          </p:cNvPr>
          <p:cNvSpPr>
            <a:spLocks noGrp="1"/>
          </p:cNvSpPr>
          <p:nvPr>
            <p:ph type="body" idx="1"/>
          </p:nvPr>
        </p:nvSpPr>
        <p:spPr>
          <a:xfrm>
            <a:off x="396865" y="2117399"/>
            <a:ext cx="11324079" cy="3950891"/>
          </a:xfrm>
        </p:spPr>
        <p:txBody>
          <a:bodyPr/>
          <a:lstStyle/>
          <a:p>
            <a:r>
              <a:rPr lang="fr-FR" dirty="0"/>
              <a:t>La procédure n’est contentieuse qu’en présence d’une contestation.</a:t>
            </a:r>
          </a:p>
          <a:p>
            <a:r>
              <a:rPr lang="fr-FR" dirty="0"/>
              <a:t>La contestation naît ultérieurement soit :</a:t>
            </a:r>
          </a:p>
          <a:p>
            <a:pPr lvl="1"/>
            <a:r>
              <a:rPr lang="fr-FR" dirty="0"/>
              <a:t>De la saisine d’un moyen de droit contre une </a:t>
            </a:r>
            <a:r>
              <a:rPr lang="fr-FR" u="sng" dirty="0"/>
              <a:t>décision</a:t>
            </a:r>
          </a:p>
          <a:p>
            <a:pPr lvl="1"/>
            <a:r>
              <a:rPr lang="fr-FR" dirty="0"/>
              <a:t>De l’ouverture d’une action</a:t>
            </a:r>
          </a:p>
          <a:p>
            <a:endParaRPr lang="fr-FR" dirty="0"/>
          </a:p>
          <a:p>
            <a:endParaRPr lang="fr-FR" dirty="0"/>
          </a:p>
          <a:p>
            <a:r>
              <a:rPr lang="fr-FR" dirty="0"/>
              <a:t>Il faut donc une </a:t>
            </a:r>
            <a:r>
              <a:rPr lang="fr-FR" u="sng" dirty="0"/>
              <a:t>décision</a:t>
            </a:r>
            <a:endParaRPr lang="fr-FR" dirty="0"/>
          </a:p>
        </p:txBody>
      </p:sp>
      <p:sp>
        <p:nvSpPr>
          <p:cNvPr id="3" name="Titre 2">
            <a:extLst>
              <a:ext uri="{FF2B5EF4-FFF2-40B4-BE49-F238E27FC236}">
                <a16:creationId xmlns:a16="http://schemas.microsoft.com/office/drawing/2014/main" id="{53CB15A1-F695-54BD-B368-48EAECCE1A90}"/>
              </a:ext>
            </a:extLst>
          </p:cNvPr>
          <p:cNvSpPr>
            <a:spLocks noGrp="1"/>
          </p:cNvSpPr>
          <p:nvPr>
            <p:ph type="title"/>
          </p:nvPr>
        </p:nvSpPr>
        <p:spPr>
          <a:xfrm>
            <a:off x="396866" y="295502"/>
            <a:ext cx="7389300" cy="763500"/>
          </a:xfrm>
        </p:spPr>
        <p:txBody>
          <a:bodyPr/>
          <a:lstStyle/>
          <a:p>
            <a:r>
              <a:rPr lang="fr-FR" dirty="0"/>
              <a:t>Procédure contentieuse et non-contentieuse</a:t>
            </a:r>
          </a:p>
        </p:txBody>
      </p:sp>
    </p:spTree>
    <p:extLst>
      <p:ext uri="{BB962C8B-B14F-4D97-AF65-F5344CB8AC3E}">
        <p14:creationId xmlns:p14="http://schemas.microsoft.com/office/powerpoint/2010/main" val="2232149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BC2D520C-B473-0691-6C8D-F16E70C8C98A}"/>
              </a:ext>
            </a:extLst>
          </p:cNvPr>
          <p:cNvSpPr>
            <a:spLocks noGrp="1"/>
          </p:cNvSpPr>
          <p:nvPr>
            <p:ph type="body" idx="1"/>
          </p:nvPr>
        </p:nvSpPr>
        <p:spPr>
          <a:xfrm>
            <a:off x="396865" y="2117399"/>
            <a:ext cx="3958527" cy="3950891"/>
          </a:xfrm>
        </p:spPr>
        <p:txBody>
          <a:bodyPr/>
          <a:lstStyle/>
          <a:p>
            <a:r>
              <a:rPr lang="fr-FR" dirty="0"/>
              <a:t>Art. 5 PA</a:t>
            </a:r>
          </a:p>
          <a:p>
            <a:r>
              <a:rPr lang="fr-FR" dirty="0"/>
              <a:t>Art. 3 LPA-VD (reprend 5 PA)</a:t>
            </a:r>
          </a:p>
          <a:p>
            <a:r>
              <a:rPr lang="fr-FR" dirty="0"/>
              <a:t>In </a:t>
            </a:r>
            <a:r>
              <a:rPr lang="fr-FR" dirty="0" err="1"/>
              <a:t>casu</a:t>
            </a:r>
            <a:r>
              <a:rPr lang="fr-FR" dirty="0"/>
              <a:t> :</a:t>
            </a:r>
          </a:p>
          <a:p>
            <a:pPr lvl="1"/>
            <a:r>
              <a:rPr lang="fr-FR" dirty="0"/>
              <a:t>La fin de la prise en charge des prestations est une modification des droits de Georges</a:t>
            </a:r>
          </a:p>
          <a:p>
            <a:r>
              <a:rPr lang="fr-FR" dirty="0"/>
              <a:t>La décision du 06.02.21 est bien une décision au sens de la loi</a:t>
            </a:r>
          </a:p>
        </p:txBody>
      </p:sp>
      <p:sp>
        <p:nvSpPr>
          <p:cNvPr id="3" name="Titre 2">
            <a:extLst>
              <a:ext uri="{FF2B5EF4-FFF2-40B4-BE49-F238E27FC236}">
                <a16:creationId xmlns:a16="http://schemas.microsoft.com/office/drawing/2014/main" id="{53CB15A1-F695-54BD-B368-48EAECCE1A90}"/>
              </a:ext>
            </a:extLst>
          </p:cNvPr>
          <p:cNvSpPr>
            <a:spLocks noGrp="1"/>
          </p:cNvSpPr>
          <p:nvPr>
            <p:ph type="title"/>
          </p:nvPr>
        </p:nvSpPr>
        <p:spPr>
          <a:xfrm>
            <a:off x="396865" y="295502"/>
            <a:ext cx="9688039" cy="763500"/>
          </a:xfrm>
        </p:spPr>
        <p:txBody>
          <a:bodyPr/>
          <a:lstStyle/>
          <a:p>
            <a:r>
              <a:rPr lang="fr-FR" dirty="0"/>
              <a:t>Procédure contentieuse </a:t>
            </a:r>
            <a:br>
              <a:rPr lang="fr-FR" dirty="0"/>
            </a:br>
            <a:r>
              <a:rPr lang="fr-FR" dirty="0"/>
              <a:t>et non-contentieuse : la décision</a:t>
            </a:r>
          </a:p>
        </p:txBody>
      </p:sp>
      <p:pic>
        <p:nvPicPr>
          <p:cNvPr id="5" name="Image 4">
            <a:extLst>
              <a:ext uri="{FF2B5EF4-FFF2-40B4-BE49-F238E27FC236}">
                <a16:creationId xmlns:a16="http://schemas.microsoft.com/office/drawing/2014/main" id="{64ED7602-1679-B47F-999A-27EB5411276A}"/>
              </a:ext>
            </a:extLst>
          </p:cNvPr>
          <p:cNvPicPr>
            <a:picLocks noChangeAspect="1"/>
          </p:cNvPicPr>
          <p:nvPr/>
        </p:nvPicPr>
        <p:blipFill>
          <a:blip r:embed="rId2"/>
          <a:stretch>
            <a:fillRect/>
          </a:stretch>
        </p:blipFill>
        <p:spPr>
          <a:xfrm>
            <a:off x="4355392" y="2117399"/>
            <a:ext cx="7439743" cy="3933557"/>
          </a:xfrm>
          <a:prstGeom prst="rect">
            <a:avLst/>
          </a:prstGeom>
        </p:spPr>
      </p:pic>
    </p:spTree>
    <p:extLst>
      <p:ext uri="{BB962C8B-B14F-4D97-AF65-F5344CB8AC3E}">
        <p14:creationId xmlns:p14="http://schemas.microsoft.com/office/powerpoint/2010/main" val="40691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BC2D520C-B473-0691-6C8D-F16E70C8C98A}"/>
              </a:ext>
            </a:extLst>
          </p:cNvPr>
          <p:cNvSpPr>
            <a:spLocks noGrp="1"/>
          </p:cNvSpPr>
          <p:nvPr>
            <p:ph type="body" idx="1"/>
          </p:nvPr>
        </p:nvSpPr>
        <p:spPr>
          <a:xfrm>
            <a:off x="396865" y="2117399"/>
            <a:ext cx="11324079" cy="3950891"/>
          </a:xfrm>
        </p:spPr>
        <p:txBody>
          <a:bodyPr/>
          <a:lstStyle/>
          <a:p>
            <a:r>
              <a:rPr lang="fr-FR" dirty="0"/>
              <a:t>La procédure n’est contentieuse qu’en présence d’une contestation.</a:t>
            </a:r>
          </a:p>
          <a:p>
            <a:r>
              <a:rPr lang="fr-FR" dirty="0"/>
              <a:t>La contestation naît ultérieurement soit :</a:t>
            </a:r>
          </a:p>
          <a:p>
            <a:pPr lvl="1"/>
            <a:r>
              <a:rPr lang="fr-FR" dirty="0"/>
              <a:t>De la saisine d’un moyen de droit contre une </a:t>
            </a:r>
            <a:r>
              <a:rPr lang="fr-FR" u="sng" dirty="0"/>
              <a:t>décision</a:t>
            </a:r>
          </a:p>
          <a:p>
            <a:pPr lvl="1"/>
            <a:r>
              <a:rPr lang="fr-FR" dirty="0"/>
              <a:t>De l’ouverture d’une action</a:t>
            </a:r>
          </a:p>
          <a:p>
            <a:pPr marL="565150" lvl="1" indent="0">
              <a:buNone/>
            </a:pPr>
            <a:endParaRPr lang="fr-FR" dirty="0"/>
          </a:p>
          <a:p>
            <a:r>
              <a:rPr lang="fr-FR" dirty="0"/>
              <a:t>In </a:t>
            </a:r>
            <a:r>
              <a:rPr lang="fr-FR" dirty="0" err="1"/>
              <a:t>casu</a:t>
            </a:r>
            <a:r>
              <a:rPr lang="fr-FR" dirty="0"/>
              <a:t>, l’assureur rend une décision le 6 février 2021</a:t>
            </a:r>
          </a:p>
          <a:p>
            <a:r>
              <a:rPr lang="fr-FR" dirty="0"/>
              <a:t>Georges s’oppose à la décision</a:t>
            </a:r>
          </a:p>
          <a:p>
            <a:r>
              <a:rPr lang="fr-FR" b="1" dirty="0"/>
              <a:t>La procédure devient contentieuse lors de l’opposition, donc le 6 février 2021.</a:t>
            </a:r>
          </a:p>
        </p:txBody>
      </p:sp>
      <p:sp>
        <p:nvSpPr>
          <p:cNvPr id="3" name="Titre 2">
            <a:extLst>
              <a:ext uri="{FF2B5EF4-FFF2-40B4-BE49-F238E27FC236}">
                <a16:creationId xmlns:a16="http://schemas.microsoft.com/office/drawing/2014/main" id="{53CB15A1-F695-54BD-B368-48EAECCE1A90}"/>
              </a:ext>
            </a:extLst>
          </p:cNvPr>
          <p:cNvSpPr>
            <a:spLocks noGrp="1"/>
          </p:cNvSpPr>
          <p:nvPr>
            <p:ph type="title"/>
          </p:nvPr>
        </p:nvSpPr>
        <p:spPr>
          <a:xfrm>
            <a:off x="396866" y="295502"/>
            <a:ext cx="7389300" cy="763500"/>
          </a:xfrm>
        </p:spPr>
        <p:txBody>
          <a:bodyPr/>
          <a:lstStyle/>
          <a:p>
            <a:r>
              <a:rPr lang="fr-FR" dirty="0"/>
              <a:t>Procédure contentieuse et non-contentieuse</a:t>
            </a:r>
          </a:p>
        </p:txBody>
      </p:sp>
    </p:spTree>
    <p:extLst>
      <p:ext uri="{BB962C8B-B14F-4D97-AF65-F5344CB8AC3E}">
        <p14:creationId xmlns:p14="http://schemas.microsoft.com/office/powerpoint/2010/main" val="1280204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5" name="Google Shape;775;p25"/>
          <p:cNvSpPr txBox="1">
            <a:spLocks noGrp="1"/>
          </p:cNvSpPr>
          <p:nvPr>
            <p:ph type="title"/>
          </p:nvPr>
        </p:nvSpPr>
        <p:spPr>
          <a:xfrm>
            <a:off x="5479839" y="1463612"/>
            <a:ext cx="5890526" cy="763500"/>
          </a:xfrm>
          <a:prstGeom prst="rect">
            <a:avLst/>
          </a:prstGeom>
        </p:spPr>
        <p:txBody>
          <a:bodyPr spcFirstLastPara="1" wrap="square" lIns="121900" tIns="121900" rIns="121900" bIns="121900" anchor="t" anchorCtr="0">
            <a:noAutofit/>
          </a:bodyPr>
          <a:lstStyle/>
          <a:p>
            <a:r>
              <a:rPr lang="fr-CH" sz="4800" dirty="0">
                <a:effectLst/>
                <a:latin typeface="BookAntiqua"/>
              </a:rPr>
              <a:t>Pour quelle raison l'assureur accident se prononce-t-il à deux reprises sur le cas de Georges ? </a:t>
            </a:r>
            <a:endParaRPr lang="fr-CH" sz="4400" dirty="0">
              <a:effectLst/>
            </a:endParaRPr>
          </a:p>
        </p:txBody>
      </p:sp>
      <p:sp>
        <p:nvSpPr>
          <p:cNvPr id="776" name="Google Shape;776;p25"/>
          <p:cNvSpPr/>
          <p:nvPr/>
        </p:nvSpPr>
        <p:spPr>
          <a:xfrm>
            <a:off x="1272599" y="1845362"/>
            <a:ext cx="3538025" cy="2719275"/>
          </a:xfrm>
          <a:prstGeom prst="rect">
            <a:avLst/>
          </a:prstGeom>
        </p:spPr>
        <p:txBody>
          <a:bodyPr>
            <a:prstTxWarp prst="textPlain">
              <a:avLst/>
            </a:prstTxWarp>
          </a:bodyPr>
          <a:lstStyle/>
          <a:p>
            <a:pPr lvl="0" algn="ctr"/>
            <a:r>
              <a:rPr b="1" i="0" dirty="0">
                <a:ln>
                  <a:noFill/>
                </a:ln>
                <a:gradFill>
                  <a:gsLst>
                    <a:gs pos="0">
                      <a:schemeClr val="accent1"/>
                    </a:gs>
                    <a:gs pos="100000">
                      <a:schemeClr val="accent2"/>
                    </a:gs>
                  </a:gsLst>
                  <a:lin ang="2700006" scaled="0"/>
                </a:gradFill>
                <a:latin typeface="DM Sans"/>
              </a:rPr>
              <a:t>0</a:t>
            </a:r>
            <a:r>
              <a:rPr lang="fr-CH" b="1" i="0" dirty="0">
                <a:ln>
                  <a:noFill/>
                </a:ln>
                <a:gradFill>
                  <a:gsLst>
                    <a:gs pos="0">
                      <a:schemeClr val="accent1"/>
                    </a:gs>
                    <a:gs pos="100000">
                      <a:schemeClr val="accent2"/>
                    </a:gs>
                  </a:gsLst>
                  <a:lin ang="2700006" scaled="0"/>
                </a:gradFill>
                <a:latin typeface="DM Sans"/>
              </a:rPr>
              <a:t>2</a:t>
            </a:r>
            <a:endParaRPr b="1" i="0" dirty="0">
              <a:ln>
                <a:noFill/>
              </a:ln>
              <a:gradFill>
                <a:gsLst>
                  <a:gs pos="0">
                    <a:schemeClr val="accent1"/>
                  </a:gs>
                  <a:gs pos="100000">
                    <a:schemeClr val="accent2"/>
                  </a:gs>
                </a:gsLst>
                <a:lin ang="2700006" scaled="0"/>
              </a:gradFill>
              <a:latin typeface="DM Sans"/>
            </a:endParaRPr>
          </a:p>
        </p:txBody>
      </p:sp>
    </p:spTree>
    <p:extLst>
      <p:ext uri="{BB962C8B-B14F-4D97-AF65-F5344CB8AC3E}">
        <p14:creationId xmlns:p14="http://schemas.microsoft.com/office/powerpoint/2010/main" val="916077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Google Shape;1135;p39">
            <a:extLst>
              <a:ext uri="{FF2B5EF4-FFF2-40B4-BE49-F238E27FC236}">
                <a16:creationId xmlns:a16="http://schemas.microsoft.com/office/drawing/2014/main" id="{2FFAAECE-35AC-45D6-917B-6C4894B90F71}"/>
              </a:ext>
            </a:extLst>
          </p:cNvPr>
          <p:cNvSpPr/>
          <p:nvPr/>
        </p:nvSpPr>
        <p:spPr>
          <a:xfrm>
            <a:off x="339593" y="2342500"/>
            <a:ext cx="1127051" cy="635400"/>
          </a:xfrm>
          <a:prstGeom prst="roundRect">
            <a:avLst>
              <a:gd name="adj" fmla="val 5000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6"/>
              </a:solidFill>
            </a:endParaRPr>
          </a:p>
        </p:txBody>
      </p:sp>
      <p:sp>
        <p:nvSpPr>
          <p:cNvPr id="21" name="Google Shape;1136;p39">
            <a:extLst>
              <a:ext uri="{FF2B5EF4-FFF2-40B4-BE49-F238E27FC236}">
                <a16:creationId xmlns:a16="http://schemas.microsoft.com/office/drawing/2014/main" id="{5B88A119-CC51-653B-58CF-4B1076AE9C8B}"/>
              </a:ext>
            </a:extLst>
          </p:cNvPr>
          <p:cNvSpPr/>
          <p:nvPr/>
        </p:nvSpPr>
        <p:spPr>
          <a:xfrm>
            <a:off x="1839425" y="3274337"/>
            <a:ext cx="1509823" cy="635400"/>
          </a:xfrm>
          <a:prstGeom prst="roundRect">
            <a:avLst>
              <a:gd name="adj" fmla="val 5000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22" name="Google Shape;1137;p39">
            <a:extLst>
              <a:ext uri="{FF2B5EF4-FFF2-40B4-BE49-F238E27FC236}">
                <a16:creationId xmlns:a16="http://schemas.microsoft.com/office/drawing/2014/main" id="{7502E820-62F4-62C8-43FC-EE0967F7E209}"/>
              </a:ext>
            </a:extLst>
          </p:cNvPr>
          <p:cNvSpPr/>
          <p:nvPr/>
        </p:nvSpPr>
        <p:spPr>
          <a:xfrm>
            <a:off x="3950015" y="2378166"/>
            <a:ext cx="1109402" cy="635400"/>
          </a:xfrm>
          <a:prstGeom prst="roundRect">
            <a:avLst>
              <a:gd name="adj" fmla="val 5000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23" name="Google Shape;1138;p39">
            <a:extLst>
              <a:ext uri="{FF2B5EF4-FFF2-40B4-BE49-F238E27FC236}">
                <a16:creationId xmlns:a16="http://schemas.microsoft.com/office/drawing/2014/main" id="{8263CAC2-B36B-3838-6DE1-68082329E58D}"/>
              </a:ext>
            </a:extLst>
          </p:cNvPr>
          <p:cNvSpPr/>
          <p:nvPr/>
        </p:nvSpPr>
        <p:spPr>
          <a:xfrm>
            <a:off x="5683746" y="3292262"/>
            <a:ext cx="1445680" cy="635400"/>
          </a:xfrm>
          <a:prstGeom prst="roundRect">
            <a:avLst>
              <a:gd name="adj" fmla="val 5000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24" name="Google Shape;1139;p39">
            <a:extLst>
              <a:ext uri="{FF2B5EF4-FFF2-40B4-BE49-F238E27FC236}">
                <a16:creationId xmlns:a16="http://schemas.microsoft.com/office/drawing/2014/main" id="{74C1AB4A-F66B-673A-9B42-67F4A79DA119}"/>
              </a:ext>
            </a:extLst>
          </p:cNvPr>
          <p:cNvSpPr/>
          <p:nvPr/>
        </p:nvSpPr>
        <p:spPr>
          <a:xfrm>
            <a:off x="7539972" y="2328250"/>
            <a:ext cx="1498600" cy="635400"/>
          </a:xfrm>
          <a:prstGeom prst="roundRect">
            <a:avLst>
              <a:gd name="adj" fmla="val 5000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25" name="Google Shape;1142;p39">
            <a:extLst>
              <a:ext uri="{FF2B5EF4-FFF2-40B4-BE49-F238E27FC236}">
                <a16:creationId xmlns:a16="http://schemas.microsoft.com/office/drawing/2014/main" id="{DCF5BDDB-8225-B649-2B1F-32A99425B117}"/>
              </a:ext>
            </a:extLst>
          </p:cNvPr>
          <p:cNvSpPr txBox="1">
            <a:spLocks/>
          </p:cNvSpPr>
          <p:nvPr/>
        </p:nvSpPr>
        <p:spPr>
          <a:xfrm>
            <a:off x="1757600" y="3971425"/>
            <a:ext cx="1997700" cy="16053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2100"/>
              </a:spcAft>
            </a:pPr>
            <a:r>
              <a:rPr lang="fr-CH">
                <a:solidFill>
                  <a:schemeClr val="accent6"/>
                </a:solidFill>
              </a:rPr>
              <a:t>G chute à vélo, reprise d’activité prevue fin 2020</a:t>
            </a:r>
            <a:endParaRPr lang="fr-CH" dirty="0">
              <a:solidFill>
                <a:schemeClr val="accent6"/>
              </a:solidFill>
            </a:endParaRPr>
          </a:p>
        </p:txBody>
      </p:sp>
      <p:sp>
        <p:nvSpPr>
          <p:cNvPr id="26" name="Google Shape;1143;p39">
            <a:extLst>
              <a:ext uri="{FF2B5EF4-FFF2-40B4-BE49-F238E27FC236}">
                <a16:creationId xmlns:a16="http://schemas.microsoft.com/office/drawing/2014/main" id="{07FD9ACA-9604-E148-0AB7-142595D450B4}"/>
              </a:ext>
            </a:extLst>
          </p:cNvPr>
          <p:cNvSpPr txBox="1">
            <a:spLocks/>
          </p:cNvSpPr>
          <p:nvPr/>
        </p:nvSpPr>
        <p:spPr>
          <a:xfrm>
            <a:off x="1595486" y="3364871"/>
            <a:ext cx="1997700" cy="6069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2100"/>
              </a:spcAft>
            </a:pPr>
            <a:r>
              <a:rPr lang="en" sz="1600" b="1" dirty="0">
                <a:solidFill>
                  <a:schemeClr val="accent6"/>
                </a:solidFill>
                <a:latin typeface="DM Sans" pitchFamily="2" charset="77"/>
              </a:rPr>
              <a:t>06.08.20</a:t>
            </a:r>
            <a:endParaRPr lang="en" b="1" dirty="0">
              <a:solidFill>
                <a:schemeClr val="accent6"/>
              </a:solidFill>
              <a:latin typeface="DM Sans" pitchFamily="2" charset="77"/>
            </a:endParaRPr>
          </a:p>
        </p:txBody>
      </p:sp>
      <p:sp>
        <p:nvSpPr>
          <p:cNvPr id="27" name="Google Shape;1144;p39">
            <a:extLst>
              <a:ext uri="{FF2B5EF4-FFF2-40B4-BE49-F238E27FC236}">
                <a16:creationId xmlns:a16="http://schemas.microsoft.com/office/drawing/2014/main" id="{CD83AE4A-E919-D3C1-060E-6413F7663B98}"/>
              </a:ext>
            </a:extLst>
          </p:cNvPr>
          <p:cNvSpPr txBox="1">
            <a:spLocks/>
          </p:cNvSpPr>
          <p:nvPr/>
        </p:nvSpPr>
        <p:spPr>
          <a:xfrm>
            <a:off x="3649936" y="3266862"/>
            <a:ext cx="1997700" cy="16053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2100"/>
              </a:spcAft>
            </a:pPr>
            <a:r>
              <a:rPr lang="fr-CH">
                <a:solidFill>
                  <a:schemeClr val="accent6"/>
                </a:solidFill>
              </a:rPr>
              <a:t>Georges souffre toujours, le médecin du CHIV conclut à un statut quo jusqu’à mi Janvier 21</a:t>
            </a:r>
            <a:endParaRPr lang="fr-CH" dirty="0">
              <a:solidFill>
                <a:schemeClr val="accent6"/>
              </a:solidFill>
            </a:endParaRPr>
          </a:p>
        </p:txBody>
      </p:sp>
      <p:sp>
        <p:nvSpPr>
          <p:cNvPr id="28" name="Google Shape;1145;p39">
            <a:extLst>
              <a:ext uri="{FF2B5EF4-FFF2-40B4-BE49-F238E27FC236}">
                <a16:creationId xmlns:a16="http://schemas.microsoft.com/office/drawing/2014/main" id="{41B43940-0B13-04E3-0E50-E84A41C74F61}"/>
              </a:ext>
            </a:extLst>
          </p:cNvPr>
          <p:cNvSpPr txBox="1">
            <a:spLocks/>
          </p:cNvSpPr>
          <p:nvPr/>
        </p:nvSpPr>
        <p:spPr>
          <a:xfrm>
            <a:off x="3504458" y="2457163"/>
            <a:ext cx="1997700" cy="6069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2100"/>
              </a:spcAft>
            </a:pPr>
            <a:r>
              <a:rPr lang="en" sz="1600" b="1" dirty="0">
                <a:solidFill>
                  <a:schemeClr val="accent6"/>
                </a:solidFill>
                <a:latin typeface="DM Sans" pitchFamily="2" charset="77"/>
              </a:rPr>
              <a:t>12.20</a:t>
            </a:r>
            <a:endParaRPr lang="en" b="1" dirty="0">
              <a:solidFill>
                <a:schemeClr val="accent6"/>
              </a:solidFill>
              <a:latin typeface="DM Sans" pitchFamily="2" charset="77"/>
            </a:endParaRPr>
          </a:p>
        </p:txBody>
      </p:sp>
      <p:sp>
        <p:nvSpPr>
          <p:cNvPr id="29" name="Google Shape;1146;p39">
            <a:extLst>
              <a:ext uri="{FF2B5EF4-FFF2-40B4-BE49-F238E27FC236}">
                <a16:creationId xmlns:a16="http://schemas.microsoft.com/office/drawing/2014/main" id="{6E00F48F-F7B5-D40F-A6D1-14E4701EA827}"/>
              </a:ext>
            </a:extLst>
          </p:cNvPr>
          <p:cNvSpPr txBox="1">
            <a:spLocks/>
          </p:cNvSpPr>
          <p:nvPr/>
        </p:nvSpPr>
        <p:spPr>
          <a:xfrm>
            <a:off x="5542272" y="4081948"/>
            <a:ext cx="1997700" cy="16053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2100"/>
              </a:spcAft>
            </a:pPr>
            <a:r>
              <a:rPr lang="fr-CH">
                <a:solidFill>
                  <a:schemeClr val="accent6"/>
                </a:solidFill>
              </a:rPr>
              <a:t>L’assureur rend une </a:t>
            </a:r>
            <a:r>
              <a:rPr lang="fr-CH" u="sng">
                <a:solidFill>
                  <a:schemeClr val="accent6"/>
                </a:solidFill>
              </a:rPr>
              <a:t>decision</a:t>
            </a:r>
            <a:r>
              <a:rPr lang="fr-CH">
                <a:solidFill>
                  <a:schemeClr val="accent6"/>
                </a:solidFill>
              </a:rPr>
              <a:t> selon laquelle la prise en charge cessait le 15 Janvier 2021.</a:t>
            </a:r>
          </a:p>
          <a:p>
            <a:pPr>
              <a:spcAft>
                <a:spcPts val="2100"/>
              </a:spcAft>
            </a:pPr>
            <a:r>
              <a:rPr lang="fr-CH" b="1">
                <a:solidFill>
                  <a:schemeClr val="accent6"/>
                </a:solidFill>
              </a:rPr>
              <a:t>Opposition de Georges</a:t>
            </a:r>
            <a:endParaRPr lang="fr-CH" b="1" dirty="0">
              <a:solidFill>
                <a:schemeClr val="accent6"/>
              </a:solidFill>
            </a:endParaRPr>
          </a:p>
        </p:txBody>
      </p:sp>
      <p:sp>
        <p:nvSpPr>
          <p:cNvPr id="30" name="Google Shape;1147;p39">
            <a:extLst>
              <a:ext uri="{FF2B5EF4-FFF2-40B4-BE49-F238E27FC236}">
                <a16:creationId xmlns:a16="http://schemas.microsoft.com/office/drawing/2014/main" id="{5499A64D-40AB-360C-F552-FF3EF55F084F}"/>
              </a:ext>
            </a:extLst>
          </p:cNvPr>
          <p:cNvSpPr txBox="1">
            <a:spLocks/>
          </p:cNvSpPr>
          <p:nvPr/>
        </p:nvSpPr>
        <p:spPr>
          <a:xfrm>
            <a:off x="5378756" y="3333012"/>
            <a:ext cx="1997700" cy="6069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2100"/>
              </a:spcAft>
            </a:pPr>
            <a:r>
              <a:rPr lang="en" sz="1600" b="1" dirty="0">
                <a:solidFill>
                  <a:schemeClr val="accent6"/>
                </a:solidFill>
                <a:latin typeface="DM Sans" pitchFamily="2" charset="77"/>
              </a:rPr>
              <a:t>06.02.21</a:t>
            </a:r>
            <a:endParaRPr lang="en" b="1" dirty="0">
              <a:solidFill>
                <a:schemeClr val="accent6"/>
              </a:solidFill>
              <a:latin typeface="DM Sans" pitchFamily="2" charset="77"/>
            </a:endParaRPr>
          </a:p>
        </p:txBody>
      </p:sp>
      <p:sp>
        <p:nvSpPr>
          <p:cNvPr id="31" name="Google Shape;1148;p39">
            <a:extLst>
              <a:ext uri="{FF2B5EF4-FFF2-40B4-BE49-F238E27FC236}">
                <a16:creationId xmlns:a16="http://schemas.microsoft.com/office/drawing/2014/main" id="{98C736E6-BBF9-DEC3-28BA-3EB21C82D711}"/>
              </a:ext>
            </a:extLst>
          </p:cNvPr>
          <p:cNvSpPr txBox="1">
            <a:spLocks/>
          </p:cNvSpPr>
          <p:nvPr/>
        </p:nvSpPr>
        <p:spPr>
          <a:xfrm>
            <a:off x="7310879" y="2407393"/>
            <a:ext cx="1997700" cy="6069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2100"/>
              </a:spcAft>
            </a:pPr>
            <a:r>
              <a:rPr lang="en" sz="1600" b="1" dirty="0">
                <a:solidFill>
                  <a:schemeClr val="accent6"/>
                </a:solidFill>
                <a:latin typeface="DM Sans" pitchFamily="2" charset="77"/>
              </a:rPr>
              <a:t>06.11.21</a:t>
            </a:r>
            <a:endParaRPr lang="en" b="1" dirty="0">
              <a:solidFill>
                <a:schemeClr val="accent6"/>
              </a:solidFill>
              <a:latin typeface="DM Sans" pitchFamily="2" charset="77"/>
            </a:endParaRPr>
          </a:p>
        </p:txBody>
      </p:sp>
      <p:sp>
        <p:nvSpPr>
          <p:cNvPr id="32" name="Google Shape;1150;p39">
            <a:extLst>
              <a:ext uri="{FF2B5EF4-FFF2-40B4-BE49-F238E27FC236}">
                <a16:creationId xmlns:a16="http://schemas.microsoft.com/office/drawing/2014/main" id="{6A997871-9BF3-0B9C-3D28-24791925EAAD}"/>
              </a:ext>
            </a:extLst>
          </p:cNvPr>
          <p:cNvSpPr txBox="1">
            <a:spLocks/>
          </p:cNvSpPr>
          <p:nvPr/>
        </p:nvSpPr>
        <p:spPr>
          <a:xfrm>
            <a:off x="7576082" y="3266862"/>
            <a:ext cx="1997700" cy="16053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2100"/>
              </a:spcAft>
            </a:pPr>
            <a:r>
              <a:rPr lang="fr-CH" dirty="0">
                <a:solidFill>
                  <a:schemeClr val="accent6"/>
                </a:solidFill>
              </a:rPr>
              <a:t>Rapport de l’expert, contesté par Georges</a:t>
            </a:r>
          </a:p>
        </p:txBody>
      </p:sp>
      <p:cxnSp>
        <p:nvCxnSpPr>
          <p:cNvPr id="33" name="Google Shape;1151;p39">
            <a:extLst>
              <a:ext uri="{FF2B5EF4-FFF2-40B4-BE49-F238E27FC236}">
                <a16:creationId xmlns:a16="http://schemas.microsoft.com/office/drawing/2014/main" id="{4984127A-2B7D-63CE-206D-75B43BF5C378}"/>
              </a:ext>
            </a:extLst>
          </p:cNvPr>
          <p:cNvCxnSpPr/>
          <p:nvPr/>
        </p:nvCxnSpPr>
        <p:spPr>
          <a:xfrm>
            <a:off x="440350" y="3178725"/>
            <a:ext cx="11352600" cy="0"/>
          </a:xfrm>
          <a:prstGeom prst="straightConnector1">
            <a:avLst/>
          </a:prstGeom>
          <a:noFill/>
          <a:ln w="19050" cap="rnd" cmpd="sng">
            <a:solidFill>
              <a:schemeClr val="dk2"/>
            </a:solidFill>
            <a:prstDash val="solid"/>
            <a:round/>
            <a:headEnd type="none" w="med" len="med"/>
            <a:tailEnd type="none" w="med" len="med"/>
          </a:ln>
        </p:spPr>
      </p:cxnSp>
      <p:sp>
        <p:nvSpPr>
          <p:cNvPr id="34" name="Google Shape;1138;p39">
            <a:extLst>
              <a:ext uri="{FF2B5EF4-FFF2-40B4-BE49-F238E27FC236}">
                <a16:creationId xmlns:a16="http://schemas.microsoft.com/office/drawing/2014/main" id="{76593DD3-4B54-4B95-4106-7E7573BE69DF}"/>
              </a:ext>
            </a:extLst>
          </p:cNvPr>
          <p:cNvSpPr/>
          <p:nvPr/>
        </p:nvSpPr>
        <p:spPr>
          <a:xfrm>
            <a:off x="9425041" y="3292262"/>
            <a:ext cx="1445680" cy="635400"/>
          </a:xfrm>
          <a:prstGeom prst="roundRect">
            <a:avLst>
              <a:gd name="adj" fmla="val 5000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35" name="Google Shape;1147;p39">
            <a:extLst>
              <a:ext uri="{FF2B5EF4-FFF2-40B4-BE49-F238E27FC236}">
                <a16:creationId xmlns:a16="http://schemas.microsoft.com/office/drawing/2014/main" id="{C057BC22-733E-6DED-C9AE-3E44681DE8F8}"/>
              </a:ext>
            </a:extLst>
          </p:cNvPr>
          <p:cNvSpPr txBox="1">
            <a:spLocks/>
          </p:cNvSpPr>
          <p:nvPr/>
        </p:nvSpPr>
        <p:spPr>
          <a:xfrm>
            <a:off x="9120051" y="3333012"/>
            <a:ext cx="1997700" cy="606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ctr" rtl="0">
              <a:lnSpc>
                <a:spcPct val="115000"/>
              </a:lnSpc>
              <a:spcBef>
                <a:spcPts val="0"/>
              </a:spcBef>
              <a:spcAft>
                <a:spcPts val="0"/>
              </a:spcAft>
              <a:buClr>
                <a:schemeClr val="dk2"/>
              </a:buClr>
              <a:buSzPts val="2200"/>
              <a:buFont typeface="DM Sans"/>
              <a:buNone/>
              <a:defRPr sz="2200" b="1" i="0" u="none" strike="noStrike" cap="none">
                <a:solidFill>
                  <a:schemeClr val="dk2"/>
                </a:solidFill>
                <a:latin typeface="DM Sans"/>
                <a:ea typeface="DM Sans"/>
                <a:cs typeface="DM Sans"/>
                <a:sym typeface="DM Sans"/>
              </a:defRPr>
            </a:lvl1pPr>
            <a:lvl2pPr marL="914400" marR="0" lvl="1" indent="-349250" algn="ctr" rtl="0">
              <a:lnSpc>
                <a:spcPct val="115000"/>
              </a:lnSpc>
              <a:spcBef>
                <a:spcPts val="2100"/>
              </a:spcBef>
              <a:spcAft>
                <a:spcPts val="0"/>
              </a:spcAft>
              <a:buClr>
                <a:schemeClr val="dk2"/>
              </a:buClr>
              <a:buSzPts val="2200"/>
              <a:buFont typeface="DM Sans"/>
              <a:buNone/>
              <a:defRPr sz="2200" b="1" i="0" u="none" strike="noStrike" cap="none">
                <a:solidFill>
                  <a:schemeClr val="dk2"/>
                </a:solidFill>
                <a:latin typeface="DM Sans"/>
                <a:ea typeface="DM Sans"/>
                <a:cs typeface="DM Sans"/>
                <a:sym typeface="DM Sans"/>
              </a:defRPr>
            </a:lvl2pPr>
            <a:lvl3pPr marL="1371600" marR="0" lvl="2" indent="-349250" algn="ctr" rtl="0">
              <a:lnSpc>
                <a:spcPct val="115000"/>
              </a:lnSpc>
              <a:spcBef>
                <a:spcPts val="2100"/>
              </a:spcBef>
              <a:spcAft>
                <a:spcPts val="0"/>
              </a:spcAft>
              <a:buClr>
                <a:schemeClr val="dk2"/>
              </a:buClr>
              <a:buSzPts val="2200"/>
              <a:buFont typeface="DM Sans"/>
              <a:buNone/>
              <a:defRPr sz="2200" b="1" i="0" u="none" strike="noStrike" cap="none">
                <a:solidFill>
                  <a:schemeClr val="dk2"/>
                </a:solidFill>
                <a:latin typeface="DM Sans"/>
                <a:ea typeface="DM Sans"/>
                <a:cs typeface="DM Sans"/>
                <a:sym typeface="DM Sans"/>
              </a:defRPr>
            </a:lvl3pPr>
            <a:lvl4pPr marL="1828800" marR="0" lvl="3" indent="-349250" algn="ctr" rtl="0">
              <a:lnSpc>
                <a:spcPct val="115000"/>
              </a:lnSpc>
              <a:spcBef>
                <a:spcPts val="2100"/>
              </a:spcBef>
              <a:spcAft>
                <a:spcPts val="0"/>
              </a:spcAft>
              <a:buClr>
                <a:schemeClr val="dk2"/>
              </a:buClr>
              <a:buSzPts val="2200"/>
              <a:buFont typeface="DM Sans"/>
              <a:buNone/>
              <a:defRPr sz="2200" b="1" i="0" u="none" strike="noStrike" cap="none">
                <a:solidFill>
                  <a:schemeClr val="dk2"/>
                </a:solidFill>
                <a:latin typeface="DM Sans"/>
                <a:ea typeface="DM Sans"/>
                <a:cs typeface="DM Sans"/>
                <a:sym typeface="DM Sans"/>
              </a:defRPr>
            </a:lvl4pPr>
            <a:lvl5pPr marL="2286000" marR="0" lvl="4" indent="-349250" algn="ctr" rtl="0">
              <a:lnSpc>
                <a:spcPct val="115000"/>
              </a:lnSpc>
              <a:spcBef>
                <a:spcPts val="2100"/>
              </a:spcBef>
              <a:spcAft>
                <a:spcPts val="0"/>
              </a:spcAft>
              <a:buClr>
                <a:schemeClr val="dk2"/>
              </a:buClr>
              <a:buSzPts val="2200"/>
              <a:buFont typeface="DM Sans"/>
              <a:buNone/>
              <a:defRPr sz="2200" b="1" i="0" u="none" strike="noStrike" cap="none">
                <a:solidFill>
                  <a:schemeClr val="dk2"/>
                </a:solidFill>
                <a:latin typeface="DM Sans"/>
                <a:ea typeface="DM Sans"/>
                <a:cs typeface="DM Sans"/>
                <a:sym typeface="DM Sans"/>
              </a:defRPr>
            </a:lvl5pPr>
            <a:lvl6pPr marL="2743200" marR="0" lvl="5" indent="-349250" algn="ctr" rtl="0">
              <a:lnSpc>
                <a:spcPct val="115000"/>
              </a:lnSpc>
              <a:spcBef>
                <a:spcPts val="2100"/>
              </a:spcBef>
              <a:spcAft>
                <a:spcPts val="0"/>
              </a:spcAft>
              <a:buClr>
                <a:schemeClr val="dk2"/>
              </a:buClr>
              <a:buSzPts val="2200"/>
              <a:buFont typeface="DM Sans"/>
              <a:buNone/>
              <a:defRPr sz="2200" b="1" i="0" u="none" strike="noStrike" cap="none">
                <a:solidFill>
                  <a:schemeClr val="dk2"/>
                </a:solidFill>
                <a:latin typeface="DM Sans"/>
                <a:ea typeface="DM Sans"/>
                <a:cs typeface="DM Sans"/>
                <a:sym typeface="DM Sans"/>
              </a:defRPr>
            </a:lvl6pPr>
            <a:lvl7pPr marL="3200400" marR="0" lvl="6" indent="-349250" algn="ctr" rtl="0">
              <a:lnSpc>
                <a:spcPct val="115000"/>
              </a:lnSpc>
              <a:spcBef>
                <a:spcPts val="2100"/>
              </a:spcBef>
              <a:spcAft>
                <a:spcPts val="0"/>
              </a:spcAft>
              <a:buClr>
                <a:schemeClr val="dk2"/>
              </a:buClr>
              <a:buSzPts val="2200"/>
              <a:buFont typeface="DM Sans"/>
              <a:buNone/>
              <a:defRPr sz="2200" b="1" i="0" u="none" strike="noStrike" cap="none">
                <a:solidFill>
                  <a:schemeClr val="dk2"/>
                </a:solidFill>
                <a:latin typeface="DM Sans"/>
                <a:ea typeface="DM Sans"/>
                <a:cs typeface="DM Sans"/>
                <a:sym typeface="DM Sans"/>
              </a:defRPr>
            </a:lvl7pPr>
            <a:lvl8pPr marL="3657600" marR="0" lvl="7" indent="-349250" algn="ctr" rtl="0">
              <a:lnSpc>
                <a:spcPct val="115000"/>
              </a:lnSpc>
              <a:spcBef>
                <a:spcPts val="2100"/>
              </a:spcBef>
              <a:spcAft>
                <a:spcPts val="0"/>
              </a:spcAft>
              <a:buClr>
                <a:schemeClr val="dk2"/>
              </a:buClr>
              <a:buSzPts val="2200"/>
              <a:buFont typeface="DM Sans"/>
              <a:buNone/>
              <a:defRPr sz="2200" b="1" i="0" u="none" strike="noStrike" cap="none">
                <a:solidFill>
                  <a:schemeClr val="dk2"/>
                </a:solidFill>
                <a:latin typeface="DM Sans"/>
                <a:ea typeface="DM Sans"/>
                <a:cs typeface="DM Sans"/>
                <a:sym typeface="DM Sans"/>
              </a:defRPr>
            </a:lvl8pPr>
            <a:lvl9pPr marL="4114800" marR="0" lvl="8" indent="-349250" algn="ctr" rtl="0">
              <a:lnSpc>
                <a:spcPct val="115000"/>
              </a:lnSpc>
              <a:spcBef>
                <a:spcPts val="2100"/>
              </a:spcBef>
              <a:spcAft>
                <a:spcPts val="2100"/>
              </a:spcAft>
              <a:buClr>
                <a:schemeClr val="dk2"/>
              </a:buClr>
              <a:buSzPts val="2200"/>
              <a:buFont typeface="DM Sans"/>
              <a:buNone/>
              <a:defRPr sz="2200" b="1" i="0" u="none" strike="noStrike" cap="none">
                <a:solidFill>
                  <a:schemeClr val="dk2"/>
                </a:solidFill>
                <a:latin typeface="DM Sans"/>
                <a:ea typeface="DM Sans"/>
                <a:cs typeface="DM Sans"/>
                <a:sym typeface="DM Sans"/>
              </a:defRPr>
            </a:lvl9pPr>
          </a:lstStyle>
          <a:p>
            <a:pPr marL="0" indent="0">
              <a:spcAft>
                <a:spcPts val="2100"/>
              </a:spcAft>
            </a:pPr>
            <a:r>
              <a:rPr lang="en" sz="1600" dirty="0">
                <a:solidFill>
                  <a:schemeClr val="accent6"/>
                </a:solidFill>
              </a:rPr>
              <a:t>14.07.22</a:t>
            </a:r>
          </a:p>
        </p:txBody>
      </p:sp>
      <p:sp>
        <p:nvSpPr>
          <p:cNvPr id="36" name="Google Shape;1150;p39">
            <a:extLst>
              <a:ext uri="{FF2B5EF4-FFF2-40B4-BE49-F238E27FC236}">
                <a16:creationId xmlns:a16="http://schemas.microsoft.com/office/drawing/2014/main" id="{78F35842-B4A7-549A-EA85-B6B0670730F9}"/>
              </a:ext>
            </a:extLst>
          </p:cNvPr>
          <p:cNvSpPr txBox="1">
            <a:spLocks/>
          </p:cNvSpPr>
          <p:nvPr/>
        </p:nvSpPr>
        <p:spPr>
          <a:xfrm>
            <a:off x="9259438" y="3971425"/>
            <a:ext cx="1997700" cy="16053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1pPr>
            <a:lvl2pPr marL="914400" marR="0" lvl="1" indent="-330200" algn="l" rtl="0">
              <a:lnSpc>
                <a:spcPct val="115000"/>
              </a:lnSpc>
              <a:spcBef>
                <a:spcPts val="2100"/>
              </a:spcBef>
              <a:spcAft>
                <a:spcPts val="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2pPr>
            <a:lvl3pPr marL="1371600" marR="0" lvl="2" indent="-330200" algn="l" rtl="0">
              <a:lnSpc>
                <a:spcPct val="115000"/>
              </a:lnSpc>
              <a:spcBef>
                <a:spcPts val="2100"/>
              </a:spcBef>
              <a:spcAft>
                <a:spcPts val="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3pPr>
            <a:lvl4pPr marL="1828800" marR="0" lvl="3" indent="-330200" algn="l" rtl="0">
              <a:lnSpc>
                <a:spcPct val="115000"/>
              </a:lnSpc>
              <a:spcBef>
                <a:spcPts val="2100"/>
              </a:spcBef>
              <a:spcAft>
                <a:spcPts val="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4pPr>
            <a:lvl5pPr marL="2286000" marR="0" lvl="4" indent="-330200" algn="l" rtl="0">
              <a:lnSpc>
                <a:spcPct val="115000"/>
              </a:lnSpc>
              <a:spcBef>
                <a:spcPts val="2100"/>
              </a:spcBef>
              <a:spcAft>
                <a:spcPts val="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5pPr>
            <a:lvl6pPr marL="2743200" marR="0" lvl="5" indent="-330200" algn="l" rtl="0">
              <a:lnSpc>
                <a:spcPct val="115000"/>
              </a:lnSpc>
              <a:spcBef>
                <a:spcPts val="2100"/>
              </a:spcBef>
              <a:spcAft>
                <a:spcPts val="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6pPr>
            <a:lvl7pPr marL="3200400" marR="0" lvl="6" indent="-330200" algn="l" rtl="0">
              <a:lnSpc>
                <a:spcPct val="115000"/>
              </a:lnSpc>
              <a:spcBef>
                <a:spcPts val="2100"/>
              </a:spcBef>
              <a:spcAft>
                <a:spcPts val="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7pPr>
            <a:lvl8pPr marL="3657600" marR="0" lvl="7" indent="-330200" algn="l" rtl="0">
              <a:lnSpc>
                <a:spcPct val="115000"/>
              </a:lnSpc>
              <a:spcBef>
                <a:spcPts val="2100"/>
              </a:spcBef>
              <a:spcAft>
                <a:spcPts val="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8pPr>
            <a:lvl9pPr marL="4114800" marR="0" lvl="8" indent="-330200" algn="l" rtl="0">
              <a:lnSpc>
                <a:spcPct val="115000"/>
              </a:lnSpc>
              <a:spcBef>
                <a:spcPts val="2100"/>
              </a:spcBef>
              <a:spcAft>
                <a:spcPts val="2100"/>
              </a:spcAft>
              <a:buClr>
                <a:schemeClr val="dk2"/>
              </a:buClr>
              <a:buSzPts val="1600"/>
              <a:buFont typeface="DM Sans"/>
              <a:buChar char="■"/>
              <a:defRPr sz="1600" b="0" i="0" u="none" strike="noStrike" cap="none">
                <a:solidFill>
                  <a:schemeClr val="dk2"/>
                </a:solidFill>
                <a:latin typeface="DM Sans"/>
                <a:ea typeface="DM Sans"/>
                <a:cs typeface="DM Sans"/>
                <a:sym typeface="DM Sans"/>
              </a:defRPr>
            </a:lvl9pPr>
          </a:lstStyle>
          <a:p>
            <a:pPr marL="0" indent="0">
              <a:spcAft>
                <a:spcPts val="2100"/>
              </a:spcAft>
              <a:buFont typeface="DM Sans"/>
              <a:buNone/>
            </a:pPr>
            <a:r>
              <a:rPr lang="fr-CH" sz="1400" dirty="0">
                <a:solidFill>
                  <a:schemeClr val="accent6"/>
                </a:solidFill>
              </a:rPr>
              <a:t>L’assureur rend une </a:t>
            </a:r>
            <a:r>
              <a:rPr lang="fr-CH" sz="1400" u="sng" dirty="0">
                <a:solidFill>
                  <a:schemeClr val="accent6"/>
                </a:solidFill>
              </a:rPr>
              <a:t>décision</a:t>
            </a:r>
            <a:r>
              <a:rPr lang="fr-CH" sz="1400" dirty="0">
                <a:solidFill>
                  <a:schemeClr val="accent6"/>
                </a:solidFill>
              </a:rPr>
              <a:t> sur l’opposition et confirme la cessation de la prise en charge</a:t>
            </a:r>
          </a:p>
        </p:txBody>
      </p:sp>
      <p:sp>
        <p:nvSpPr>
          <p:cNvPr id="37" name="Google Shape;1141;p39">
            <a:extLst>
              <a:ext uri="{FF2B5EF4-FFF2-40B4-BE49-F238E27FC236}">
                <a16:creationId xmlns:a16="http://schemas.microsoft.com/office/drawing/2014/main" id="{F0AC4AD1-719A-9098-83BE-6CAF37E6877E}"/>
              </a:ext>
            </a:extLst>
          </p:cNvPr>
          <p:cNvSpPr txBox="1">
            <a:spLocks/>
          </p:cNvSpPr>
          <p:nvPr/>
        </p:nvSpPr>
        <p:spPr>
          <a:xfrm>
            <a:off x="-95411" y="2356750"/>
            <a:ext cx="1997700" cy="606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1pPr>
            <a:lvl2pPr marL="914400" marR="0" lvl="1" indent="-349250" algn="l"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2pPr>
            <a:lvl3pPr marL="1371600" marR="0" lvl="2" indent="-349250" algn="l"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3pPr>
            <a:lvl4pPr marL="1828800" marR="0" lvl="3" indent="-349250" algn="l"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4pPr>
            <a:lvl5pPr marL="2286000" marR="0" lvl="4" indent="-349250" algn="l"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5pPr>
            <a:lvl6pPr marL="2743200" marR="0" lvl="5" indent="-349250" algn="l"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6pPr>
            <a:lvl7pPr marL="3200400" marR="0" lvl="6" indent="-349250" algn="l"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7pPr>
            <a:lvl8pPr marL="3657600" marR="0" lvl="7" indent="-349250" algn="l" rtl="0">
              <a:lnSpc>
                <a:spcPct val="115000"/>
              </a:lnSpc>
              <a:spcBef>
                <a:spcPts val="2100"/>
              </a:spcBef>
              <a:spcAft>
                <a:spcPts val="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8pPr>
            <a:lvl9pPr marL="4114800" marR="0" lvl="8" indent="-349250" algn="l" rtl="0">
              <a:lnSpc>
                <a:spcPct val="115000"/>
              </a:lnSpc>
              <a:spcBef>
                <a:spcPts val="2100"/>
              </a:spcBef>
              <a:spcAft>
                <a:spcPts val="2100"/>
              </a:spcAft>
              <a:buClr>
                <a:schemeClr val="dk2"/>
              </a:buClr>
              <a:buSzPts val="1900"/>
              <a:buFont typeface="DM Sans"/>
              <a:buChar char="■"/>
              <a:defRPr sz="1900" b="0" i="0" u="none" strike="noStrike" cap="none">
                <a:solidFill>
                  <a:schemeClr val="dk2"/>
                </a:solidFill>
                <a:latin typeface="DM Sans"/>
                <a:ea typeface="DM Sans"/>
                <a:cs typeface="DM Sans"/>
                <a:sym typeface="DM Sans"/>
              </a:defRPr>
            </a:lvl9pPr>
          </a:lstStyle>
          <a:p>
            <a:pPr marL="0" indent="0" algn="ctr">
              <a:spcAft>
                <a:spcPts val="2100"/>
              </a:spcAft>
              <a:buFont typeface="DM Sans"/>
              <a:buNone/>
            </a:pPr>
            <a:r>
              <a:rPr lang="en" dirty="0"/>
              <a:t>2016</a:t>
            </a:r>
          </a:p>
        </p:txBody>
      </p:sp>
      <p:sp>
        <p:nvSpPr>
          <p:cNvPr id="38" name="Ellipse 37">
            <a:extLst>
              <a:ext uri="{FF2B5EF4-FFF2-40B4-BE49-F238E27FC236}">
                <a16:creationId xmlns:a16="http://schemas.microsoft.com/office/drawing/2014/main" id="{3D1CB322-B946-EB77-2AE4-F9580E692F23}"/>
              </a:ext>
            </a:extLst>
          </p:cNvPr>
          <p:cNvSpPr/>
          <p:nvPr/>
        </p:nvSpPr>
        <p:spPr>
          <a:xfrm>
            <a:off x="5378756" y="3013566"/>
            <a:ext cx="2161216" cy="25631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Ellipse 38">
            <a:extLst>
              <a:ext uri="{FF2B5EF4-FFF2-40B4-BE49-F238E27FC236}">
                <a16:creationId xmlns:a16="http://schemas.microsoft.com/office/drawing/2014/main" id="{09AAB2A7-0D43-4AFE-79CE-5FAEBF801AE5}"/>
              </a:ext>
            </a:extLst>
          </p:cNvPr>
          <p:cNvSpPr/>
          <p:nvPr/>
        </p:nvSpPr>
        <p:spPr>
          <a:xfrm>
            <a:off x="9038293" y="3215118"/>
            <a:ext cx="2161216" cy="25631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07001131"/>
      </p:ext>
    </p:extLst>
  </p:cSld>
  <p:clrMapOvr>
    <a:masterClrMapping/>
  </p:clrMapOvr>
</p:sld>
</file>

<file path=ppt/theme/theme1.xml><?xml version="1.0" encoding="utf-8"?>
<a:theme xmlns:a="http://schemas.openxmlformats.org/drawingml/2006/main" name="SlidesMania · Modern Dark ">
  <a:themeElements>
    <a:clrScheme name="Simple Light">
      <a:dk1>
        <a:srgbClr val="000000"/>
      </a:dk1>
      <a:lt1>
        <a:srgbClr val="E392FA"/>
      </a:lt1>
      <a:dk2>
        <a:srgbClr val="FFFFFF"/>
      </a:dk2>
      <a:lt2>
        <a:srgbClr val="EEEEEE"/>
      </a:lt2>
      <a:accent1>
        <a:srgbClr val="E392FA"/>
      </a:accent1>
      <a:accent2>
        <a:srgbClr val="93A9F9"/>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3403</TotalTime>
  <Words>1188</Words>
  <Application>Microsoft Macintosh PowerPoint</Application>
  <PresentationFormat>Grand écran</PresentationFormat>
  <Paragraphs>235</Paragraphs>
  <Slides>30</Slides>
  <Notes>13</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30</vt:i4>
      </vt:variant>
    </vt:vector>
  </HeadingPairs>
  <TitlesOfParts>
    <vt:vector size="38" baseType="lpstr">
      <vt:lpstr>Calibri</vt:lpstr>
      <vt:lpstr>Abril Fatface</vt:lpstr>
      <vt:lpstr>Arial</vt:lpstr>
      <vt:lpstr>Aldrich</vt:lpstr>
      <vt:lpstr>Frutiger Neue</vt:lpstr>
      <vt:lpstr>DM Sans</vt:lpstr>
      <vt:lpstr>BookAntiqua</vt:lpstr>
      <vt:lpstr>SlidesMania · Modern Dark </vt:lpstr>
      <vt:lpstr>Présentation PowerPoint</vt:lpstr>
      <vt:lpstr>Lois applicables</vt:lpstr>
      <vt:lpstr>Chronologie des faits</vt:lpstr>
      <vt:lpstr>Comment delimiter la phase non-contentieuse de la procedure contentieuse?</vt:lpstr>
      <vt:lpstr>Procédure contentieuse et non-contentieuse</vt:lpstr>
      <vt:lpstr>Procédure contentieuse  et non-contentieuse : la décision</vt:lpstr>
      <vt:lpstr>Procédure contentieuse et non-contentieuse</vt:lpstr>
      <vt:lpstr>Pour quelle raison l'assureur accident se prononce-t-il à deux reprises sur le cas de Georges ? </vt:lpstr>
      <vt:lpstr>Présentation PowerPoint</vt:lpstr>
      <vt:lpstr>Pourquoi l’assureur se prononce-t-il à deux reprises?</vt:lpstr>
      <vt:lpstr>Quelle sera la voie de droit à l’encontre de cette seconde décision ?</vt:lpstr>
      <vt:lpstr>Quelle sera la voie de droit à l’encontre de cette seconde décision ?</vt:lpstr>
      <vt:lpstr>Quelle sera la voie de droit à l’encontre de cette seconde décision ?</vt:lpstr>
      <vt:lpstr>Comment appréciez-vous la situation ? L’impartialité de la Dresse Rochat est-elle garantie ?</vt:lpstr>
      <vt:lpstr>Récusation ?</vt:lpstr>
      <vt:lpstr>Récusation : dispositions</vt:lpstr>
      <vt:lpstr>Récusation : dispositions</vt:lpstr>
      <vt:lpstr>Présentation PowerPoint</vt:lpstr>
      <vt:lpstr>Le motif de récusation est-il soulevé à temps ?</vt:lpstr>
      <vt:lpstr>Récusation à temps ?</vt:lpstr>
      <vt:lpstr>Récusation à temps ?</vt:lpstr>
      <vt:lpstr>L’autorité de recours doit-elle donner suite à la réquisition de preuve requise ?</vt:lpstr>
      <vt:lpstr>Administration des preuves</vt:lpstr>
      <vt:lpstr>Administration des preuves</vt:lpstr>
      <vt:lpstr>Si une enquête administrative devait être ouverte à l’encontre de la Dresse Rochat, Georges serait-il partie à la procédure?</vt:lpstr>
      <vt:lpstr>Qualité des parties</vt:lpstr>
      <vt:lpstr>Quels seraient ses droits ?</vt:lpstr>
      <vt:lpstr>Quels seraient ses droits</vt:lpstr>
      <vt:lpstr>Quels seraient ses droits</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Robin Gremion</cp:lastModifiedBy>
  <cp:revision>3</cp:revision>
  <dcterms:modified xsi:type="dcterms:W3CDTF">2022-10-02T17:04:19Z</dcterms:modified>
</cp:coreProperties>
</file>